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67" r:id="rId4"/>
    <p:sldId id="268" r:id="rId5"/>
    <p:sldId id="257" r:id="rId6"/>
    <p:sldId id="260" r:id="rId7"/>
    <p:sldId id="270" r:id="rId8"/>
    <p:sldId id="271" r:id="rId9"/>
    <p:sldId id="272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0"/>
    <p:restoredTop sz="94669"/>
  </p:normalViewPr>
  <p:slideViewPr>
    <p:cSldViewPr snapToGrid="0" snapToObjects="1">
      <p:cViewPr varScale="1">
        <p:scale>
          <a:sx n="51" d="100"/>
          <a:sy n="51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84EC6D-DBF8-AA49-A523-C4FC194340D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emathieu42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A6BE-88F7-B04F-A680-BA6953DB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97" y="1391465"/>
            <a:ext cx="10572000" cy="2971051"/>
          </a:xfrm>
        </p:spPr>
        <p:txBody>
          <a:bodyPr>
            <a:normAutofit/>
          </a:bodyPr>
          <a:lstStyle/>
          <a:p>
            <a:r>
              <a:rPr lang="en-US" dirty="0"/>
              <a:t>Keyword Searching </a:t>
            </a:r>
            <a:br>
              <a:rPr lang="en-US" dirty="0"/>
            </a:br>
            <a:r>
              <a:rPr lang="en-US" dirty="0"/>
              <a:t>vs. </a:t>
            </a:r>
            <a:br>
              <a:rPr lang="en-US" dirty="0"/>
            </a:br>
            <a:r>
              <a:rPr lang="en-US" dirty="0"/>
              <a:t>Subject Searching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DAC6B-0474-4D4A-BECC-30056928A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412" y="5443538"/>
            <a:ext cx="9144000" cy="1414462"/>
          </a:xfrm>
        </p:spPr>
        <p:txBody>
          <a:bodyPr>
            <a:normAutofit/>
          </a:bodyPr>
          <a:lstStyle/>
          <a:p>
            <a:r>
              <a:rPr lang="en-US" sz="2000" dirty="0"/>
              <a:t>September 18, 2018</a:t>
            </a:r>
          </a:p>
          <a:p>
            <a:r>
              <a:rPr lang="en-US" sz="2000" dirty="0"/>
              <a:t>Camille Mathieu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E3BBD-F514-3447-8D40-D046C50C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01" y="713640"/>
            <a:ext cx="4326699" cy="432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9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A1D-F463-FD47-A88A-0A65B391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93AF-4D1E-E841-9A11-9705960B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77888"/>
            <a:ext cx="10554574" cy="255291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What are some key differences between keyword searching and subject searching?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Describe one time you had to change your search strategy because you weren’t finding what you were looking for.</a:t>
            </a:r>
          </a:p>
        </p:txBody>
      </p:sp>
    </p:spTree>
    <p:extLst>
      <p:ext uri="{BB962C8B-B14F-4D97-AF65-F5344CB8AC3E}">
        <p14:creationId xmlns:p14="http://schemas.microsoft.com/office/powerpoint/2010/main" val="21949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71E4-670F-F54E-9528-AB1C6FBC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B566-A26F-814F-8890-0F77B3AA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“Keyword vs. Subject Searching.” http://</a:t>
            </a:r>
            <a:r>
              <a:rPr lang="en-US" sz="2400" dirty="0" err="1"/>
              <a:t>gethelp.library.upenn.edu</a:t>
            </a:r>
            <a:r>
              <a:rPr lang="en-US" sz="2400" dirty="0"/>
              <a:t>/PORT/locating/</a:t>
            </a:r>
            <a:r>
              <a:rPr lang="en-US" sz="2400" dirty="0" err="1"/>
              <a:t>keywordvssubject.html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Slides and notes available at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cemathieu42.github.io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A1D-F463-FD47-A88A-0A65B391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93AF-4D1E-E841-9A11-9705960B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77888"/>
            <a:ext cx="10554574" cy="214968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What are some websites you visit regularly to “look up” information?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What factors help you determine how you will construct your query?</a:t>
            </a:r>
          </a:p>
        </p:txBody>
      </p:sp>
    </p:spTree>
    <p:extLst>
      <p:ext uri="{BB962C8B-B14F-4D97-AF65-F5344CB8AC3E}">
        <p14:creationId xmlns:p14="http://schemas.microsoft.com/office/powerpoint/2010/main" val="22932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2586-F86D-4C45-8785-5A3F6647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C9E5-ED08-2945-81D4-209E06E7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81200"/>
            <a:ext cx="10554574" cy="4673599"/>
          </a:xfrm>
        </p:spPr>
        <p:txBody>
          <a:bodyPr>
            <a:normAutofit/>
          </a:bodyPr>
          <a:lstStyle/>
          <a:p>
            <a:r>
              <a:rPr lang="en-US" sz="2400" dirty="0"/>
              <a:t>Keyword search</a:t>
            </a:r>
          </a:p>
          <a:p>
            <a:pPr lvl="1"/>
            <a:r>
              <a:rPr lang="en-US" sz="2000" dirty="0">
                <a:solidFill>
                  <a:srgbClr val="212121"/>
                </a:solidFill>
              </a:rPr>
              <a:t>Looks for query terms anywhere in the full text of a resource or its record</a:t>
            </a:r>
          </a:p>
          <a:p>
            <a:pPr lvl="1"/>
            <a:r>
              <a:rPr lang="en-US" sz="2000" dirty="0">
                <a:solidFill>
                  <a:srgbClr val="212121"/>
                </a:solidFill>
              </a:rPr>
              <a:t>Use when looking for any information on a very specific topic</a:t>
            </a:r>
          </a:p>
          <a:p>
            <a:endParaRPr lang="en-US" sz="2400" dirty="0"/>
          </a:p>
          <a:p>
            <a:r>
              <a:rPr lang="en-US" sz="2400" dirty="0"/>
              <a:t>Subject search</a:t>
            </a:r>
          </a:p>
          <a:p>
            <a:pPr lvl="1"/>
            <a:r>
              <a:rPr lang="en-US" sz="2000" dirty="0">
                <a:solidFill>
                  <a:srgbClr val="212121"/>
                </a:solidFill>
              </a:rPr>
              <a:t>Looks for query terms only in the subject field of a resource’s record</a:t>
            </a:r>
          </a:p>
          <a:p>
            <a:pPr lvl="1"/>
            <a:r>
              <a:rPr lang="en-US" sz="2000" dirty="0">
                <a:solidFill>
                  <a:srgbClr val="212121"/>
                </a:solidFill>
              </a:rPr>
              <a:t>Use when looking for information on a topic or in a particular 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2586-F86D-4C45-8785-5A3F6647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C9E5-ED08-2945-81D4-209E06E7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00" y="2184401"/>
            <a:ext cx="10554574" cy="4673599"/>
          </a:xfrm>
        </p:spPr>
        <p:txBody>
          <a:bodyPr>
            <a:normAutofit/>
          </a:bodyPr>
          <a:lstStyle/>
          <a:p>
            <a:r>
              <a:rPr lang="en-US" sz="2400" dirty="0"/>
              <a:t>Keyword search</a:t>
            </a:r>
          </a:p>
          <a:p>
            <a:pPr lvl="1"/>
            <a:r>
              <a:rPr lang="en-US" sz="2000" dirty="0"/>
              <a:t>Looks for query terms anywhere in the full text of a resource or its record</a:t>
            </a:r>
          </a:p>
          <a:p>
            <a:pPr lvl="1"/>
            <a:r>
              <a:rPr lang="en-US" sz="2000" dirty="0"/>
              <a:t>Use when looking for any information on a very specific topic</a:t>
            </a:r>
          </a:p>
          <a:p>
            <a:pPr lvl="1"/>
            <a:r>
              <a:rPr lang="en-US" sz="2000" dirty="0"/>
              <a:t>Free text</a:t>
            </a:r>
          </a:p>
          <a:p>
            <a:endParaRPr lang="en-US" sz="2400" dirty="0"/>
          </a:p>
          <a:p>
            <a:r>
              <a:rPr lang="en-US" sz="2400" dirty="0"/>
              <a:t>Subject search</a:t>
            </a:r>
          </a:p>
          <a:p>
            <a:pPr lvl="1"/>
            <a:r>
              <a:rPr lang="en-US" sz="2000" dirty="0"/>
              <a:t>Looks for query terms only in the subject field of a resource’s record</a:t>
            </a:r>
          </a:p>
          <a:p>
            <a:pPr lvl="1"/>
            <a:r>
              <a:rPr lang="en-US" sz="2000" dirty="0"/>
              <a:t>Use when looking for information on a topic or in a particular domain</a:t>
            </a:r>
          </a:p>
          <a:p>
            <a:pPr lvl="1"/>
            <a:r>
              <a:rPr lang="en-US" sz="2000" dirty="0"/>
              <a:t>Controlled vocabulary (taxonomy)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90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FC1-3A5E-8C47-A2F9-EA5A6F9D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vs. Subject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4591-2F68-384D-B77C-D3608D7A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4826000"/>
            <a:ext cx="4890712" cy="1881362"/>
          </a:xfrm>
        </p:spPr>
        <p:txBody>
          <a:bodyPr>
            <a:normAutofit/>
          </a:bodyPr>
          <a:lstStyle/>
          <a:p>
            <a:r>
              <a:rPr lang="en-US" sz="2400" dirty="0"/>
              <a:t>High recall, low relevancy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EAA8D9-24EF-8343-8477-01ECC507EC29}"/>
              </a:ext>
            </a:extLst>
          </p:cNvPr>
          <p:cNvSpPr txBox="1">
            <a:spLocks/>
          </p:cNvSpPr>
          <p:nvPr/>
        </p:nvSpPr>
        <p:spPr>
          <a:xfrm>
            <a:off x="6491286" y="4825999"/>
            <a:ext cx="4890712" cy="18813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 relevancy, low recall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EBF56C-D389-1B45-B7BA-9C12E16CC3EA}"/>
              </a:ext>
            </a:extLst>
          </p:cNvPr>
          <p:cNvSpPr txBox="1">
            <a:spLocks/>
          </p:cNvSpPr>
          <p:nvPr/>
        </p:nvSpPr>
        <p:spPr>
          <a:xfrm>
            <a:off x="810000" y="1803400"/>
            <a:ext cx="4890712" cy="18813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Keyword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A17FF0-DFA9-8D48-AAF3-BF6C07D9D410}"/>
              </a:ext>
            </a:extLst>
          </p:cNvPr>
          <p:cNvSpPr txBox="1">
            <a:spLocks/>
          </p:cNvSpPr>
          <p:nvPr/>
        </p:nvSpPr>
        <p:spPr>
          <a:xfrm>
            <a:off x="6311336" y="1803400"/>
            <a:ext cx="4890712" cy="18813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Subject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52C18-B7E6-B24E-95AA-537E8B8E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515032"/>
            <a:ext cx="5285999" cy="1480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DE1FE-5A13-5B48-9071-46F79FBD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9" y="3345303"/>
            <a:ext cx="4767634" cy="18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52A-B233-BA42-8B35-BFF883B6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Doggie Drama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A285-5D48-DE4C-9161-546A53B4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2048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Yikes! Your friend’s new puppy got out of her crate and ate a bowl of cat food. Your friend is worried the puppy will be sick. How would you go about finding more information for your friend? </a:t>
            </a:r>
          </a:p>
        </p:txBody>
      </p:sp>
    </p:spTree>
    <p:extLst>
      <p:ext uri="{BB962C8B-B14F-4D97-AF65-F5344CB8AC3E}">
        <p14:creationId xmlns:p14="http://schemas.microsoft.com/office/powerpoint/2010/main" val="74697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52A-B233-BA42-8B35-BFF883B6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Finals Frenzy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A285-5D48-DE4C-9161-546A53B4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2048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are working the reference desk when a flustered student comes up to you. The student just realized he needs more sources on common sports injuries received by basketball players for a paper due in two days. How do you go about finding library resources for the student?</a:t>
            </a:r>
          </a:p>
        </p:txBody>
      </p:sp>
    </p:spTree>
    <p:extLst>
      <p:ext uri="{BB962C8B-B14F-4D97-AF65-F5344CB8AC3E}">
        <p14:creationId xmlns:p14="http://schemas.microsoft.com/office/powerpoint/2010/main" val="334066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52A-B233-BA42-8B35-BFF883B6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Wedding Wares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A285-5D48-DE4C-9161-546A53B4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2048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Your mom’s best friend is getting married, and has asked that your mom and all other bridesmaids wear red, velvet, ¾ length sleeve dresses to the wedding. Your mom has a coupon for Macy’s. How do you go about helping her find a dress?</a:t>
            </a:r>
          </a:p>
        </p:txBody>
      </p:sp>
    </p:spTree>
    <p:extLst>
      <p:ext uri="{BB962C8B-B14F-4D97-AF65-F5344CB8AC3E}">
        <p14:creationId xmlns:p14="http://schemas.microsoft.com/office/powerpoint/2010/main" val="3155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52A-B233-BA42-8B35-BFF883B6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4: Required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A285-5D48-DE4C-9161-546A53B4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2048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are working the reference desk when a tired-but-excited student comes up to you. She explains she has been up all night reading </a:t>
            </a:r>
            <a:r>
              <a:rPr lang="en-US" sz="3200" i="1" dirty="0"/>
              <a:t>Harry Potter and the Philosopher’s Stone</a:t>
            </a:r>
            <a:r>
              <a:rPr lang="en-US" sz="3200" dirty="0"/>
              <a:t> and she </a:t>
            </a:r>
            <a:r>
              <a:rPr lang="en-US" sz="3200" i="1" dirty="0"/>
              <a:t>NEEDS</a:t>
            </a:r>
            <a:r>
              <a:rPr lang="en-US" sz="3200" dirty="0"/>
              <a:t> to know if you have </a:t>
            </a:r>
            <a:r>
              <a:rPr lang="en-US" sz="3200" i="1" dirty="0"/>
              <a:t>The Chamber of Secrets. </a:t>
            </a:r>
            <a:r>
              <a:rPr lang="en-US" sz="3200" dirty="0"/>
              <a:t>How do you help this student find the book?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1507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{9723A32E-9D4E-9840-9FF0-421D8F0F4D6D}tf10001121</Template>
  <TotalTime>210</TotalTime>
  <Words>461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Keyword Searching  vs.  Subject Searching</vt:lpstr>
      <vt:lpstr>Discussion Questions</vt:lpstr>
      <vt:lpstr>Types of Searching</vt:lpstr>
      <vt:lpstr>Types of Searching</vt:lpstr>
      <vt:lpstr>Keyword vs. Subject Search</vt:lpstr>
      <vt:lpstr>Scenario 1: Doggie Drama </vt:lpstr>
      <vt:lpstr>Scenario 2: Finals Frenzy</vt:lpstr>
      <vt:lpstr>Scenario 3: Wedding Wares</vt:lpstr>
      <vt:lpstr>Scenario 4: Required Reading</vt:lpstr>
      <vt:lpstr>Reflection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Mathieu</dc:creator>
  <cp:lastModifiedBy>Camille Mathieu</cp:lastModifiedBy>
  <cp:revision>18</cp:revision>
  <dcterms:created xsi:type="dcterms:W3CDTF">2018-09-17T19:18:50Z</dcterms:created>
  <dcterms:modified xsi:type="dcterms:W3CDTF">2018-09-18T16:58:33Z</dcterms:modified>
</cp:coreProperties>
</file>