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uat.business.gov.au/smartforms/servlet/SmartForm.html?formCode=OAIC-ND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How to win friends* and comply with the Notifiable Data Breaches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7969"/>
          </a:xfrm>
        </p:spPr>
        <p:txBody>
          <a:bodyPr>
            <a:normAutofit/>
          </a:bodyPr>
          <a:lstStyle/>
          <a:p>
            <a:r>
              <a:rPr lang="en-AU" sz="1600" dirty="0"/>
              <a:t>*will not actually win you any friends, </a:t>
            </a:r>
            <a:r>
              <a:rPr lang="en-AU" sz="1600" dirty="0" err="1"/>
              <a:t>soz</a:t>
            </a: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72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F08B-E55B-47B9-B201-93E72069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harm?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CFE7-9CFC-44EF-9791-59687541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“… could include serious </a:t>
            </a:r>
            <a:r>
              <a:rPr lang="en-US" sz="2000" b="1" i="1" dirty="0"/>
              <a:t>physical, psychological, emotional, economic and financial harm</a:t>
            </a:r>
            <a:r>
              <a:rPr lang="en-US" sz="2000" i="1" dirty="0"/>
              <a:t>, as well as serious harm to </a:t>
            </a:r>
            <a:r>
              <a:rPr lang="en-US" sz="2000" b="1" i="1" dirty="0"/>
              <a:t>reputation</a:t>
            </a:r>
            <a:r>
              <a:rPr lang="en-US" sz="2000" i="1" dirty="0"/>
              <a:t> and other forms of serious harm that a reasonable person in the entity’s position would identify as a possible outcome of the data breach. </a:t>
            </a:r>
          </a:p>
          <a:p>
            <a:pPr marL="0" indent="0">
              <a:buNone/>
            </a:pPr>
            <a:r>
              <a:rPr lang="en-US" sz="2000" i="1" dirty="0"/>
              <a:t>Though individuals may be distressed or otherwise upset at unauthorised access to or unauthorised disclosure or loss of their personal information, </a:t>
            </a:r>
            <a:r>
              <a:rPr lang="en-US" sz="2000" b="1" i="1" dirty="0"/>
              <a:t>this would not itself be sufficient to require notification</a:t>
            </a:r>
            <a:r>
              <a:rPr lang="en-US" sz="2000" i="1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232602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C27B-1EB6-44E2-9413-2C64ED63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Ineligible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C69F-0C20-4D47-8A47-E642735B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1563"/>
          </a:xfrm>
        </p:spPr>
        <p:txBody>
          <a:bodyPr>
            <a:normAutofit/>
          </a:bodyPr>
          <a:lstStyle/>
          <a:p>
            <a:r>
              <a:rPr lang="en-US" dirty="0"/>
              <a:t>Those that are not likely to result in serious harm to the individuals concerned</a:t>
            </a:r>
          </a:p>
          <a:p>
            <a:pPr lvl="1"/>
            <a:r>
              <a:rPr lang="en-US" dirty="0"/>
              <a:t>Serious harm is </a:t>
            </a:r>
            <a:r>
              <a:rPr lang="en-US" b="1" dirty="0"/>
              <a:t>unlikely</a:t>
            </a:r>
          </a:p>
          <a:p>
            <a:pPr lvl="1"/>
            <a:r>
              <a:rPr lang="en-US" dirty="0"/>
              <a:t>Likely harm is </a:t>
            </a:r>
            <a:r>
              <a:rPr lang="en-US" b="1" dirty="0"/>
              <a:t>not serious</a:t>
            </a:r>
          </a:p>
          <a:p>
            <a:pPr lvl="1"/>
            <a:r>
              <a:rPr lang="en-US" dirty="0"/>
              <a:t>Incident response has reduced the likelihood of serious harm (</a:t>
            </a:r>
            <a:r>
              <a:rPr lang="en-US" dirty="0" err="1"/>
              <a:t>eg</a:t>
            </a:r>
            <a:r>
              <a:rPr lang="en-US" dirty="0"/>
              <a:t> unauthorised access detected but quickly shut down and no evidence data was exfiltrated)</a:t>
            </a:r>
          </a:p>
          <a:p>
            <a:r>
              <a:rPr lang="en-US" dirty="0"/>
              <a:t>Notification would interfere with law enforcement activities</a:t>
            </a:r>
          </a:p>
          <a:p>
            <a:pPr lvl="1"/>
            <a:r>
              <a:rPr lang="en-US" dirty="0"/>
              <a:t>Determination made by CEO of organisation</a:t>
            </a:r>
          </a:p>
          <a:p>
            <a:pPr lvl="1"/>
            <a:r>
              <a:rPr lang="en-US" dirty="0"/>
              <a:t>Still required to notify OAIC</a:t>
            </a:r>
          </a:p>
          <a:p>
            <a:r>
              <a:rPr lang="en-US" dirty="0"/>
              <a:t>Notification would be inconsistent with secrecy provisions in other legislation</a:t>
            </a:r>
          </a:p>
          <a:p>
            <a:r>
              <a:rPr lang="en-US" dirty="0"/>
              <a:t>The OAIC gives you a free pass (seems unlikely)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6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2DEA-36AC-4D1C-92E3-1FD336C8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94E3-6363-4038-9614-CDBAED53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81663"/>
          </a:xfrm>
        </p:spPr>
        <p:txBody>
          <a:bodyPr/>
          <a:lstStyle/>
          <a:p>
            <a:r>
              <a:rPr lang="en-US" dirty="0"/>
              <a:t>Notifications to individuals MUST include the following:</a:t>
            </a:r>
          </a:p>
          <a:p>
            <a:pPr lvl="1"/>
            <a:r>
              <a:rPr lang="en-US" dirty="0"/>
              <a:t>Name and contact details of the organisation breached</a:t>
            </a:r>
          </a:p>
          <a:p>
            <a:pPr lvl="1"/>
            <a:r>
              <a:rPr lang="en-US" dirty="0"/>
              <a:t>Description of the breach</a:t>
            </a:r>
          </a:p>
          <a:p>
            <a:pPr lvl="1"/>
            <a:r>
              <a:rPr lang="en-US" dirty="0"/>
              <a:t>The kinds of information breached</a:t>
            </a:r>
          </a:p>
          <a:p>
            <a:pPr lvl="1"/>
            <a:r>
              <a:rPr lang="en-US" dirty="0"/>
              <a:t>Recommendations on “next steps” for individuals to protect themselves</a:t>
            </a:r>
          </a:p>
          <a:p>
            <a:r>
              <a:rPr lang="en-US" dirty="0"/>
              <a:t>If it is not possible to notify affected individuals directly, organisations must:</a:t>
            </a:r>
          </a:p>
          <a:p>
            <a:pPr lvl="1"/>
            <a:r>
              <a:rPr lang="en-US" dirty="0"/>
              <a:t>Publish a statement on their website covering the above</a:t>
            </a:r>
          </a:p>
          <a:p>
            <a:pPr lvl="1"/>
            <a:r>
              <a:rPr lang="en-US" dirty="0"/>
              <a:t>Take reasonable, proactive steps to </a:t>
            </a:r>
            <a:r>
              <a:rPr lang="en-US" dirty="0" err="1"/>
              <a:t>publicise</a:t>
            </a:r>
            <a:r>
              <a:rPr lang="en-US" dirty="0"/>
              <a:t> the breach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A3E-FE34-4987-B729-D3CA83AE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OAIC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EEE4-4F8B-41AA-AA4A-21C631FF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Handy dandy website: </a:t>
            </a:r>
            <a:r>
              <a:rPr lang="en-US" dirty="0">
                <a:hlinkClick r:id="rId2"/>
              </a:rPr>
              <a:t>https://forms.uat.business.gov.au/smartforms/servlet/SmartForm.html?formCode=OAIC-NDB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5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F695-FB49-4284-80B5-04DEA3CB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wtf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3D9E-E5E7-462D-AEF7-3E398E47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22287"/>
            <a:ext cx="10649386" cy="4394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Know your shit</a:t>
            </a:r>
          </a:p>
          <a:p>
            <a:pPr lvl="1"/>
            <a:r>
              <a:rPr lang="en-US" dirty="0"/>
              <a:t>What information do you store and where?</a:t>
            </a:r>
          </a:p>
          <a:p>
            <a:pPr lvl="1"/>
            <a:r>
              <a:rPr lang="en-US" dirty="0"/>
              <a:t>How do you protect it?</a:t>
            </a:r>
          </a:p>
          <a:p>
            <a:pPr lvl="1"/>
            <a:r>
              <a:rPr lang="en-US" dirty="0"/>
              <a:t>How will you know if there has been a breach?</a:t>
            </a:r>
          </a:p>
          <a:p>
            <a:r>
              <a:rPr lang="en-US" b="1" dirty="0"/>
              <a:t>2. Have incident response plans</a:t>
            </a:r>
          </a:p>
          <a:p>
            <a:pPr lvl="1"/>
            <a:r>
              <a:rPr lang="en-US" dirty="0"/>
              <a:t>Once you detect a breach, know how to respond.</a:t>
            </a:r>
          </a:p>
          <a:p>
            <a:pPr lvl="1"/>
            <a:r>
              <a:rPr lang="en-US" dirty="0"/>
              <a:t>If you don’t know what to do, GET HELP.</a:t>
            </a:r>
          </a:p>
          <a:p>
            <a:r>
              <a:rPr lang="en-US" b="1" dirty="0"/>
              <a:t>3. Define your assessment process</a:t>
            </a:r>
          </a:p>
          <a:p>
            <a:pPr lvl="1"/>
            <a:r>
              <a:rPr lang="en-US" dirty="0"/>
              <a:t>How do you assess the impact of a breach??</a:t>
            </a:r>
          </a:p>
          <a:p>
            <a:pPr lvl="1"/>
            <a:r>
              <a:rPr lang="en-US" dirty="0"/>
              <a:t>Show your working</a:t>
            </a:r>
          </a:p>
          <a:p>
            <a:r>
              <a:rPr lang="en-US" b="1" dirty="0"/>
              <a:t>4. Have a communication plan</a:t>
            </a:r>
          </a:p>
          <a:p>
            <a:pPr lvl="1"/>
            <a:r>
              <a:rPr lang="en-US" dirty="0"/>
              <a:t>What are you going to say?</a:t>
            </a:r>
          </a:p>
          <a:p>
            <a:pPr lvl="1"/>
            <a:r>
              <a:rPr lang="en-US" dirty="0"/>
              <a:t>How are you going to say it?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comms</a:t>
            </a:r>
            <a:r>
              <a:rPr lang="en-US" dirty="0"/>
              <a:t> people, use them – speaking to people is their job.</a:t>
            </a:r>
          </a:p>
        </p:txBody>
      </p:sp>
    </p:spTree>
    <p:extLst>
      <p:ext uri="{BB962C8B-B14F-4D97-AF65-F5344CB8AC3E}">
        <p14:creationId xmlns:p14="http://schemas.microsoft.com/office/powerpoint/2010/main" val="382130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4265-CA58-4F6C-B8E0-E0ABC61A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even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6813"/>
          </a:xfrm>
        </p:spPr>
        <p:txBody>
          <a:bodyPr>
            <a:normAutofit/>
          </a:bodyPr>
          <a:lstStyle/>
          <a:p>
            <a:r>
              <a:rPr lang="en-AU" dirty="0"/>
              <a:t>Cairo </a:t>
            </a:r>
          </a:p>
          <a:p>
            <a:r>
              <a:rPr lang="en-AU" dirty="0"/>
              <a:t>GRC Consultant at Asterisk Information Security</a:t>
            </a:r>
          </a:p>
          <a:p>
            <a:r>
              <a:rPr lang="en-AU" dirty="0"/>
              <a:t>Perth Chapter lead for AWSN</a:t>
            </a:r>
          </a:p>
          <a:p>
            <a:r>
              <a:rPr lang="en-AU" dirty="0"/>
              <a:t>Definitely not a lawyer</a:t>
            </a:r>
          </a:p>
          <a:p>
            <a:r>
              <a:rPr lang="en-AU" dirty="0"/>
              <a:t>@</a:t>
            </a:r>
            <a:r>
              <a:rPr lang="en-AU" dirty="0" err="1"/>
              <a:t>caiwrote</a:t>
            </a:r>
            <a:r>
              <a:rPr lang="en-AU" dirty="0"/>
              <a:t> on Twitter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sz="1900" b="1" dirty="0"/>
              <a:t>Disclaimer: </a:t>
            </a:r>
          </a:p>
          <a:p>
            <a:pPr marL="0" indent="0">
              <a:buNone/>
            </a:pPr>
            <a:r>
              <a:rPr lang="en-AU" sz="1900" b="1" dirty="0"/>
              <a:t>This presentation does not constitute specific legal advice for you or your organisation – you should most definitely consult a professional to confirm your legal obligations and ensure your processes and procedures are compliant with all relevant legislation. </a:t>
            </a:r>
          </a:p>
          <a:p>
            <a:pPr marL="0" indent="0">
              <a:buNone/>
            </a:pPr>
            <a:r>
              <a:rPr lang="en-AU" sz="1900" b="1" dirty="0"/>
              <a:t>I take no responsibility if you listen to me and things go horribly wrong.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01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are we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12" y="2260387"/>
            <a:ext cx="10868086" cy="4178513"/>
          </a:xfrm>
        </p:spPr>
        <p:txBody>
          <a:bodyPr>
            <a:normAutofit/>
          </a:bodyPr>
          <a:lstStyle/>
          <a:p>
            <a:r>
              <a:rPr lang="en-AU" sz="2000" dirty="0"/>
              <a:t>Privacy Amendment (Notifiable Data Breaches) Act 2017 became law in Feb 2017</a:t>
            </a:r>
          </a:p>
          <a:p>
            <a:r>
              <a:rPr lang="en-AU" sz="2000" dirty="0"/>
              <a:t>Officially kicks in February 22nd 2018 (</a:t>
            </a:r>
            <a:r>
              <a:rPr lang="en-AU" sz="2000" dirty="0" err="1"/>
              <a:t>ie</a:t>
            </a:r>
            <a:r>
              <a:rPr lang="en-AU" sz="2000" dirty="0"/>
              <a:t> next week)</a:t>
            </a:r>
          </a:p>
          <a:p>
            <a:r>
              <a:rPr lang="en-AU" sz="2000" dirty="0"/>
              <a:t>Establishes breach notification obligations for all entities subject to the Privacy Act</a:t>
            </a:r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r>
              <a:rPr lang="en-AU" sz="2000" b="1" dirty="0"/>
              <a:t>If you work for one of these entities and no one has thought about it yet….</a:t>
            </a:r>
          </a:p>
          <a:p>
            <a:pPr marL="0" indent="0" algn="ctr">
              <a:buNone/>
            </a:pPr>
            <a:endParaRPr lang="en-AU" b="1" dirty="0"/>
          </a:p>
          <a:p>
            <a:pPr marL="0" indent="0" algn="ctr">
              <a:buNone/>
            </a:pPr>
            <a:r>
              <a:rPr lang="en-AU" sz="2800" b="1" dirty="0"/>
              <a:t>you’re </a:t>
            </a:r>
            <a:r>
              <a:rPr lang="en-AU" sz="2800" b="1" dirty="0" err="1"/>
              <a:t>gonna</a:t>
            </a:r>
            <a:r>
              <a:rPr lang="en-AU" sz="2800" b="1" dirty="0"/>
              <a:t> have a bad time</a:t>
            </a:r>
          </a:p>
          <a:p>
            <a:pPr marL="0" indent="0">
              <a:buNone/>
            </a:pPr>
            <a:r>
              <a:rPr lang="en-A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4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854-4DC9-43B3-9D6E-9E4ABC8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Privacy Act 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C305-9B4A-4F9A-BB5B-137E179C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Australia’s main privacy/data protection law</a:t>
            </a:r>
          </a:p>
          <a:p>
            <a:r>
              <a:rPr lang="en-US" dirty="0"/>
              <a:t>Principles based legislation </a:t>
            </a:r>
          </a:p>
          <a:p>
            <a:r>
              <a:rPr lang="en-US" dirty="0"/>
              <a:t>Updated 3 times in 30 years</a:t>
            </a:r>
          </a:p>
          <a:p>
            <a:r>
              <a:rPr lang="en-US" dirty="0"/>
              <a:t>Contains the Australian Privacy Principles - the obligations of organisations when it comes to PII</a:t>
            </a:r>
          </a:p>
          <a:p>
            <a:r>
              <a:rPr lang="en-US" dirty="0"/>
              <a:t>PII defined as “information that makes it known an individual person exists”</a:t>
            </a:r>
          </a:p>
          <a:p>
            <a:pPr lvl="1"/>
            <a:r>
              <a:rPr lang="en-US" dirty="0"/>
              <a:t>Vague AF</a:t>
            </a:r>
          </a:p>
          <a:p>
            <a:pPr lvl="1"/>
            <a:r>
              <a:rPr lang="en-US" dirty="0"/>
              <a:t>Interpretation by the Courts can change – see Ben Grubb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78B9-45B7-4A41-89BC-C8D53C9F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DE5F-89C2-461A-A96E-7A87F02D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9613"/>
          </a:xfrm>
        </p:spPr>
        <p:txBody>
          <a:bodyPr/>
          <a:lstStyle/>
          <a:p>
            <a:r>
              <a:rPr lang="en-US" dirty="0"/>
              <a:t>Office of the Australian Information Commission</a:t>
            </a:r>
          </a:p>
          <a:p>
            <a:r>
              <a:rPr lang="en-US" dirty="0"/>
              <a:t>Main enforcement body for the Privacy Act</a:t>
            </a:r>
          </a:p>
          <a:p>
            <a:r>
              <a:rPr lang="en-US" dirty="0"/>
              <a:t>Empowered to investigate violations of privacy</a:t>
            </a:r>
          </a:p>
          <a:p>
            <a:pPr lvl="1"/>
            <a:r>
              <a:rPr lang="en-US" dirty="0"/>
              <a:t>Complaints filed by individuals</a:t>
            </a:r>
          </a:p>
          <a:p>
            <a:pPr lvl="1"/>
            <a:r>
              <a:rPr lang="en-US" dirty="0"/>
              <a:t>Self initiated investigations</a:t>
            </a:r>
          </a:p>
          <a:p>
            <a:r>
              <a:rPr lang="en-US" dirty="0"/>
              <a:t>Has the power to take legal action against orgs found in breach of the Act</a:t>
            </a:r>
          </a:p>
          <a:p>
            <a:pPr lvl="1"/>
            <a:r>
              <a:rPr lang="en-US" dirty="0"/>
              <a:t>Issue fines of up to AUD$3 million</a:t>
            </a:r>
          </a:p>
          <a:p>
            <a:pPr lvl="1"/>
            <a:r>
              <a:rPr lang="en-US" dirty="0"/>
              <a:t>“Enforceable undertakings” – legally enforced agreement to remediate violations</a:t>
            </a:r>
          </a:p>
          <a:p>
            <a:pPr lvl="2"/>
            <a:r>
              <a:rPr lang="en-US" dirty="0"/>
              <a:t>SUPER NOT FUN</a:t>
            </a:r>
          </a:p>
        </p:txBody>
      </p:sp>
    </p:spTree>
    <p:extLst>
      <p:ext uri="{BB962C8B-B14F-4D97-AF65-F5344CB8AC3E}">
        <p14:creationId xmlns:p14="http://schemas.microsoft.com/office/powerpoint/2010/main" val="424856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Notifiable Data Breaches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23887"/>
            <a:ext cx="10554574" cy="4153113"/>
          </a:xfrm>
        </p:spPr>
        <p:txBody>
          <a:bodyPr>
            <a:normAutofit/>
          </a:bodyPr>
          <a:lstStyle/>
          <a:p>
            <a:r>
              <a:rPr lang="en-AU" sz="2400" dirty="0"/>
              <a:t>Sets out the notification requirements for entities that have experienced a breach </a:t>
            </a:r>
          </a:p>
          <a:p>
            <a:pPr lvl="1"/>
            <a:r>
              <a:rPr lang="en-AU" sz="1800" dirty="0"/>
              <a:t>Previously, notification was voluntary.</a:t>
            </a:r>
          </a:p>
          <a:p>
            <a:r>
              <a:rPr lang="en-AU" sz="2400" dirty="0"/>
              <a:t>Scheme requires an assessment of the impact of the breach to determine if “eligible” for notification</a:t>
            </a:r>
          </a:p>
          <a:p>
            <a:r>
              <a:rPr lang="en-AU" sz="2400" dirty="0"/>
              <a:t>Notification must be provided both to the OAIC and the individuals affected by the breach</a:t>
            </a:r>
          </a:p>
          <a:p>
            <a:pPr lvl="1"/>
            <a:r>
              <a:rPr lang="en-AU" sz="2000" dirty="0"/>
              <a:t>Enjoy that OAIC investigation! &lt;3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7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Entities subject to the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All organisations currently subject to the Australian Privacy Act 1988 – including businesses, government agencies and not-for-profit groups that collect personally identifiable information.</a:t>
            </a:r>
          </a:p>
          <a:p>
            <a:endParaRPr lang="en-AU" dirty="0"/>
          </a:p>
          <a:p>
            <a:endParaRPr lang="en-AU" dirty="0"/>
          </a:p>
          <a:p>
            <a:pPr marL="0" indent="0" algn="ctr">
              <a:buNone/>
            </a:pPr>
            <a:r>
              <a:rPr lang="en-AU" sz="2800" b="1" dirty="0"/>
              <a:t>… sort of</a:t>
            </a:r>
          </a:p>
        </p:txBody>
      </p:sp>
    </p:spTree>
    <p:extLst>
      <p:ext uri="{BB962C8B-B14F-4D97-AF65-F5344CB8AC3E}">
        <p14:creationId xmlns:p14="http://schemas.microsoft.com/office/powerpoint/2010/main" val="182022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9913"/>
          </a:xfrm>
        </p:spPr>
        <p:txBody>
          <a:bodyPr>
            <a:normAutofit/>
          </a:bodyPr>
          <a:lstStyle/>
          <a:p>
            <a:r>
              <a:rPr lang="en-AU" sz="2400" dirty="0"/>
              <a:t>The Australian Privacy Act does NOT apply to:</a:t>
            </a:r>
          </a:p>
          <a:p>
            <a:pPr lvl="1"/>
            <a:r>
              <a:rPr lang="en-AU" sz="2000" dirty="0"/>
              <a:t>Businesses with an annual turnover less than AU$3 million.</a:t>
            </a:r>
          </a:p>
          <a:p>
            <a:pPr lvl="2"/>
            <a:r>
              <a:rPr lang="en-AU" sz="1800" dirty="0"/>
              <a:t>EXCEPT those that handle TFNs and health information</a:t>
            </a:r>
          </a:p>
          <a:p>
            <a:pPr lvl="2"/>
            <a:r>
              <a:rPr lang="en-AU" sz="1800" dirty="0"/>
              <a:t>This is </a:t>
            </a:r>
            <a:r>
              <a:rPr lang="en-AU" sz="1800" dirty="0" err="1"/>
              <a:t>gonna</a:t>
            </a:r>
            <a:r>
              <a:rPr lang="en-AU" sz="1800" dirty="0"/>
              <a:t> catch people out, guaranteed.</a:t>
            </a:r>
          </a:p>
          <a:p>
            <a:pPr lvl="1"/>
            <a:r>
              <a:rPr lang="en-AU" sz="2000" dirty="0"/>
              <a:t>State or Territory agencies/organisations</a:t>
            </a:r>
          </a:p>
          <a:p>
            <a:pPr lvl="2"/>
            <a:r>
              <a:rPr lang="en-AU" sz="1800" dirty="0"/>
              <a:t>Think about what services the WA State Government provides… like </a:t>
            </a:r>
            <a:r>
              <a:rPr lang="en-AU" sz="1800" dirty="0" err="1"/>
              <a:t>health..education</a:t>
            </a:r>
            <a:r>
              <a:rPr lang="en-AU" sz="1800" dirty="0"/>
              <a:t>…</a:t>
            </a:r>
          </a:p>
          <a:p>
            <a:pPr lvl="2"/>
            <a:r>
              <a:rPr lang="en-AU" sz="1800" dirty="0"/>
              <a:t>WA also has no state level privacy legislation. </a:t>
            </a:r>
          </a:p>
          <a:p>
            <a:pPr lvl="1"/>
            <a:r>
              <a:rPr lang="en-AU" sz="2000" dirty="0"/>
              <a:t>Registered political parties.</a:t>
            </a:r>
          </a:p>
        </p:txBody>
      </p:sp>
    </p:spTree>
    <p:extLst>
      <p:ext uri="{BB962C8B-B14F-4D97-AF65-F5344CB8AC3E}">
        <p14:creationId xmlns:p14="http://schemas.microsoft.com/office/powerpoint/2010/main" val="79328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E3CE-80FF-427E-92B6-6AA5B087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Eligible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9BC0-AD39-494B-8FED-8C83FEC4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Definition of “breach” covers access, disclosure </a:t>
            </a:r>
            <a:r>
              <a:rPr lang="en-AU" sz="2400" i="1" dirty="0"/>
              <a:t>and </a:t>
            </a:r>
            <a:r>
              <a:rPr lang="en-AU" sz="2400" dirty="0"/>
              <a:t>loss of data</a:t>
            </a:r>
          </a:p>
          <a:p>
            <a:r>
              <a:rPr lang="en-AU" sz="2400" dirty="0"/>
              <a:t>Breach of personally identifiable information</a:t>
            </a:r>
          </a:p>
          <a:p>
            <a:pPr lvl="1"/>
            <a:r>
              <a:rPr lang="en-AU" sz="1800" dirty="0"/>
              <a:t>Your corporate data is your own problem.</a:t>
            </a:r>
          </a:p>
          <a:p>
            <a:r>
              <a:rPr lang="en-AU" sz="2400" dirty="0"/>
              <a:t>Breach likely to result in </a:t>
            </a:r>
            <a:r>
              <a:rPr lang="en-AU" sz="2400" b="1" dirty="0"/>
              <a:t>“serious harm” </a:t>
            </a:r>
            <a:r>
              <a:rPr lang="en-AU" sz="2400" dirty="0"/>
              <a:t>to the individual</a:t>
            </a:r>
          </a:p>
        </p:txBody>
      </p:sp>
    </p:spTree>
    <p:extLst>
      <p:ext uri="{BB962C8B-B14F-4D97-AF65-F5344CB8AC3E}">
        <p14:creationId xmlns:p14="http://schemas.microsoft.com/office/powerpoint/2010/main" val="321155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9445</TotalTime>
  <Words>897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How to win friends* and comply with the Notifiable Data Breaches scheme</vt:lpstr>
      <vt:lpstr>Who even are you?</vt:lpstr>
      <vt:lpstr>Why are we here?</vt:lpstr>
      <vt:lpstr>The Privacy Act 1988</vt:lpstr>
      <vt:lpstr>OAIC</vt:lpstr>
      <vt:lpstr>The Notifiable Data Breaches scheme</vt:lpstr>
      <vt:lpstr>Entities subject to the scheme</vt:lpstr>
      <vt:lpstr>Exceptions</vt:lpstr>
      <vt:lpstr>Eligible breaches</vt:lpstr>
      <vt:lpstr>Serious harm?</vt:lpstr>
      <vt:lpstr>Ineligible breaches</vt:lpstr>
      <vt:lpstr>Notification requirements</vt:lpstr>
      <vt:lpstr>OAIC notification</vt:lpstr>
      <vt:lpstr>So wtf should I do?</vt:lpstr>
      <vt:lpstr>PowerPoint Presentation</vt:lpstr>
    </vt:vector>
  </TitlesOfParts>
  <Company>Department of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friends* and comply with Mandatory Breach Notification legislation</dc:title>
  <dc:creator>Cairo Malet</dc:creator>
  <cp:lastModifiedBy>Cairo Malet</cp:lastModifiedBy>
  <cp:revision>43</cp:revision>
  <dcterms:created xsi:type="dcterms:W3CDTF">2018-01-19T00:35:37Z</dcterms:created>
  <dcterms:modified xsi:type="dcterms:W3CDTF">2018-02-15T07:47:49Z</dcterms:modified>
</cp:coreProperties>
</file>