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F54F38-1B3B-4853-970D-3E58226A8017}">
  <a:tblStyle styleId="{A3F54F38-1B3B-4853-970D-3E58226A80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6eb7b4048_6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6eb7b4048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6eb7b4048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6eb7b4048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76da379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76da3795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020566" y="8071439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293967" y="2753989"/>
            <a:ext cx="15700066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BestElectronics4U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028700" y="4421505"/>
            <a:ext cx="16230600" cy="72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ECA406"/>
                </a:solidFill>
                <a:latin typeface="Roboto"/>
                <a:ea typeface="Roboto"/>
                <a:cs typeface="Roboto"/>
                <a:sym typeface="Roboto"/>
              </a:rPr>
              <a:t>Find the Best Tech Deals Near You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078805" y="8025650"/>
            <a:ext cx="3503900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540896" y="6316334"/>
            <a:ext cx="112062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Member:Ahmed Hamouda, Olufem Adeonigbagbe, Brandon Bedoya, Minning Liu, Cai Rong Li, Yulin Ding</a:t>
            </a:r>
            <a:endParaRPr sz="16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2173346" y="460358"/>
            <a:ext cx="13941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</a:rPr>
              <a:t>System Design Diagram</a:t>
            </a: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00" y="3758825"/>
            <a:ext cx="13729750" cy="54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3"/>
          <p:cNvGrpSpPr/>
          <p:nvPr/>
        </p:nvGrpSpPr>
        <p:grpSpPr>
          <a:xfrm>
            <a:off x="6460366" y="2704862"/>
            <a:ext cx="7838313" cy="5384593"/>
            <a:chOff x="0" y="-38100"/>
            <a:chExt cx="2064398" cy="1418155"/>
          </a:xfrm>
        </p:grpSpPr>
        <p:sp>
          <p:nvSpPr>
            <p:cNvPr id="247" name="Google Shape;247;p23"/>
            <p:cNvSpPr/>
            <p:nvPr/>
          </p:nvSpPr>
          <p:spPr>
            <a:xfrm>
              <a:off x="0" y="0"/>
              <a:ext cx="2064398" cy="1380055"/>
            </a:xfrm>
            <a:custGeom>
              <a:rect b="b" l="l" r="r" t="t"/>
              <a:pathLst>
                <a:path extrusionOk="0" h="1380055" w="2064398">
                  <a:moveTo>
                    <a:pt x="50373" y="0"/>
                  </a:moveTo>
                  <a:lnTo>
                    <a:pt x="2014025" y="0"/>
                  </a:lnTo>
                  <a:cubicBezTo>
                    <a:pt x="2027385" y="0"/>
                    <a:pt x="2040198" y="5307"/>
                    <a:pt x="2049644" y="14754"/>
                  </a:cubicBezTo>
                  <a:cubicBezTo>
                    <a:pt x="2059091" y="24201"/>
                    <a:pt x="2064398" y="37013"/>
                    <a:pt x="2064398" y="50373"/>
                  </a:cubicBezTo>
                  <a:lnTo>
                    <a:pt x="2064398" y="1329682"/>
                  </a:lnTo>
                  <a:cubicBezTo>
                    <a:pt x="2064398" y="1343041"/>
                    <a:pt x="2059091" y="1355854"/>
                    <a:pt x="2049644" y="1365301"/>
                  </a:cubicBezTo>
                  <a:cubicBezTo>
                    <a:pt x="2040198" y="1374747"/>
                    <a:pt x="2027385" y="1380055"/>
                    <a:pt x="2014025" y="1380055"/>
                  </a:cubicBezTo>
                  <a:lnTo>
                    <a:pt x="50373" y="1380055"/>
                  </a:lnTo>
                  <a:cubicBezTo>
                    <a:pt x="37013" y="1380055"/>
                    <a:pt x="24201" y="1374747"/>
                    <a:pt x="14754" y="1365301"/>
                  </a:cubicBezTo>
                  <a:cubicBezTo>
                    <a:pt x="5307" y="1355854"/>
                    <a:pt x="0" y="1343041"/>
                    <a:pt x="0" y="1329682"/>
                  </a:cubicBezTo>
                  <a:lnTo>
                    <a:pt x="0" y="50373"/>
                  </a:lnTo>
                  <a:cubicBezTo>
                    <a:pt x="0" y="37013"/>
                    <a:pt x="5307" y="24201"/>
                    <a:pt x="14754" y="14754"/>
                  </a:cubicBezTo>
                  <a:cubicBezTo>
                    <a:pt x="24201" y="5307"/>
                    <a:pt x="37013" y="0"/>
                    <a:pt x="5037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0" y="-38100"/>
              <a:ext cx="2064300" cy="14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6916692" y="5420598"/>
            <a:ext cx="1664208" cy="1664208"/>
          </a:xfrm>
          <a:custGeom>
            <a:rect b="b" l="l" r="r" t="t"/>
            <a:pathLst>
              <a:path extrusionOk="0" h="812800" w="812800">
                <a:moveTo>
                  <a:pt x="107002" y="0"/>
                </a:moveTo>
                <a:lnTo>
                  <a:pt x="705798" y="0"/>
                </a:lnTo>
                <a:cubicBezTo>
                  <a:pt x="734177" y="0"/>
                  <a:pt x="761393" y="11273"/>
                  <a:pt x="781460" y="31340"/>
                </a:cubicBezTo>
                <a:cubicBezTo>
                  <a:pt x="801527" y="51407"/>
                  <a:pt x="812800" y="78623"/>
                  <a:pt x="812800" y="107002"/>
                </a:cubicBezTo>
                <a:lnTo>
                  <a:pt x="812800" y="705798"/>
                </a:lnTo>
                <a:cubicBezTo>
                  <a:pt x="812800" y="734177"/>
                  <a:pt x="801527" y="761393"/>
                  <a:pt x="781460" y="781460"/>
                </a:cubicBezTo>
                <a:cubicBezTo>
                  <a:pt x="761393" y="801527"/>
                  <a:pt x="734177" y="812800"/>
                  <a:pt x="705798" y="812800"/>
                </a:cubicBezTo>
                <a:lnTo>
                  <a:pt x="107002" y="812800"/>
                </a:lnTo>
                <a:cubicBezTo>
                  <a:pt x="78623" y="812800"/>
                  <a:pt x="51407" y="801527"/>
                  <a:pt x="31340" y="781460"/>
                </a:cubicBezTo>
                <a:cubicBezTo>
                  <a:pt x="11273" y="761393"/>
                  <a:pt x="0" y="734177"/>
                  <a:pt x="0" y="705798"/>
                </a:cubicBezTo>
                <a:lnTo>
                  <a:pt x="0" y="107002"/>
                </a:lnTo>
                <a:cubicBezTo>
                  <a:pt x="0" y="78623"/>
                  <a:pt x="11273" y="51407"/>
                  <a:pt x="31340" y="31340"/>
                </a:cubicBezTo>
                <a:cubicBezTo>
                  <a:pt x="51407" y="11273"/>
                  <a:pt x="78623" y="0"/>
                  <a:pt x="107002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1779846" y="6979615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1381060" y="6950476"/>
            <a:ext cx="350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8822059" y="5371725"/>
            <a:ext cx="2281097" cy="1712185"/>
          </a:xfrm>
          <a:custGeom>
            <a:rect b="b" l="l" r="r" t="t"/>
            <a:pathLst>
              <a:path extrusionOk="0" h="780928" w="1040409">
                <a:moveTo>
                  <a:pt x="78024" y="0"/>
                </a:moveTo>
                <a:lnTo>
                  <a:pt x="962385" y="0"/>
                </a:lnTo>
                <a:cubicBezTo>
                  <a:pt x="983079" y="0"/>
                  <a:pt x="1002924" y="8220"/>
                  <a:pt x="1017557" y="22853"/>
                </a:cubicBezTo>
                <a:cubicBezTo>
                  <a:pt x="1032189" y="37485"/>
                  <a:pt x="1040409" y="57331"/>
                  <a:pt x="1040409" y="78024"/>
                </a:cubicBezTo>
                <a:lnTo>
                  <a:pt x="1040409" y="702904"/>
                </a:lnTo>
                <a:cubicBezTo>
                  <a:pt x="1040409" y="723597"/>
                  <a:pt x="1032189" y="743443"/>
                  <a:pt x="1017557" y="758075"/>
                </a:cubicBezTo>
                <a:cubicBezTo>
                  <a:pt x="1002924" y="772708"/>
                  <a:pt x="983079" y="780928"/>
                  <a:pt x="962385" y="780928"/>
                </a:cubicBezTo>
                <a:lnTo>
                  <a:pt x="78024" y="780928"/>
                </a:lnTo>
                <a:cubicBezTo>
                  <a:pt x="57331" y="780928"/>
                  <a:pt x="37485" y="772708"/>
                  <a:pt x="22853" y="758075"/>
                </a:cubicBezTo>
                <a:cubicBezTo>
                  <a:pt x="8220" y="743443"/>
                  <a:pt x="0" y="723597"/>
                  <a:pt x="0" y="702904"/>
                </a:cubicBezTo>
                <a:lnTo>
                  <a:pt x="0" y="78024"/>
                </a:lnTo>
                <a:cubicBezTo>
                  <a:pt x="0" y="57331"/>
                  <a:pt x="8220" y="37485"/>
                  <a:pt x="22853" y="22853"/>
                </a:cubicBezTo>
                <a:cubicBezTo>
                  <a:pt x="37485" y="8220"/>
                  <a:pt x="57331" y="0"/>
                  <a:pt x="78024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02" r="-1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299450" y="2493275"/>
            <a:ext cx="5874541" cy="5596181"/>
            <a:chOff x="0" y="-38100"/>
            <a:chExt cx="1547194" cy="1418155"/>
          </a:xfrm>
        </p:grpSpPr>
        <p:sp>
          <p:nvSpPr>
            <p:cNvPr id="254" name="Google Shape;254;p23"/>
            <p:cNvSpPr/>
            <p:nvPr/>
          </p:nvSpPr>
          <p:spPr>
            <a:xfrm>
              <a:off x="0" y="0"/>
              <a:ext cx="1547194" cy="1380055"/>
            </a:xfrm>
            <a:custGeom>
              <a:rect b="b" l="l" r="r" t="t"/>
              <a:pathLst>
                <a:path extrusionOk="0" h="1380055" w="1547194">
                  <a:moveTo>
                    <a:pt x="67212" y="0"/>
                  </a:moveTo>
                  <a:lnTo>
                    <a:pt x="1479982" y="0"/>
                  </a:lnTo>
                  <a:cubicBezTo>
                    <a:pt x="1497807" y="0"/>
                    <a:pt x="1514903" y="7081"/>
                    <a:pt x="1527508" y="19686"/>
                  </a:cubicBezTo>
                  <a:cubicBezTo>
                    <a:pt x="1540112" y="32291"/>
                    <a:pt x="1547194" y="49386"/>
                    <a:pt x="1547194" y="67212"/>
                  </a:cubicBezTo>
                  <a:lnTo>
                    <a:pt x="1547194" y="1312842"/>
                  </a:lnTo>
                  <a:cubicBezTo>
                    <a:pt x="1547194" y="1349963"/>
                    <a:pt x="1517102" y="1380055"/>
                    <a:pt x="1479982" y="1380055"/>
                  </a:cubicBezTo>
                  <a:lnTo>
                    <a:pt x="67212" y="1380055"/>
                  </a:lnTo>
                  <a:cubicBezTo>
                    <a:pt x="30092" y="1380055"/>
                    <a:pt x="0" y="1349963"/>
                    <a:pt x="0" y="1312842"/>
                  </a:cubicBezTo>
                  <a:lnTo>
                    <a:pt x="0" y="67212"/>
                  </a:lnTo>
                  <a:cubicBezTo>
                    <a:pt x="0" y="30092"/>
                    <a:pt x="30092" y="0"/>
                    <a:pt x="6721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0" y="-38100"/>
              <a:ext cx="1547100" cy="14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766968" y="5160150"/>
            <a:ext cx="1664208" cy="1664208"/>
          </a:xfrm>
          <a:custGeom>
            <a:rect b="b" l="l" r="r" t="t"/>
            <a:pathLst>
              <a:path extrusionOk="0" h="812800" w="812800">
                <a:moveTo>
                  <a:pt x="107002" y="0"/>
                </a:moveTo>
                <a:lnTo>
                  <a:pt x="705798" y="0"/>
                </a:lnTo>
                <a:cubicBezTo>
                  <a:pt x="734177" y="0"/>
                  <a:pt x="761393" y="11273"/>
                  <a:pt x="781460" y="31340"/>
                </a:cubicBezTo>
                <a:cubicBezTo>
                  <a:pt x="801527" y="51407"/>
                  <a:pt x="812800" y="78623"/>
                  <a:pt x="812800" y="107002"/>
                </a:cubicBezTo>
                <a:lnTo>
                  <a:pt x="812800" y="705798"/>
                </a:lnTo>
                <a:cubicBezTo>
                  <a:pt x="812800" y="734177"/>
                  <a:pt x="801527" y="761393"/>
                  <a:pt x="781460" y="781460"/>
                </a:cubicBezTo>
                <a:cubicBezTo>
                  <a:pt x="761393" y="801527"/>
                  <a:pt x="734177" y="812800"/>
                  <a:pt x="705798" y="812800"/>
                </a:cubicBezTo>
                <a:lnTo>
                  <a:pt x="107002" y="812800"/>
                </a:lnTo>
                <a:cubicBezTo>
                  <a:pt x="78623" y="812800"/>
                  <a:pt x="51407" y="801527"/>
                  <a:pt x="31340" y="781460"/>
                </a:cubicBezTo>
                <a:cubicBezTo>
                  <a:pt x="11273" y="761393"/>
                  <a:pt x="0" y="734177"/>
                  <a:pt x="0" y="705798"/>
                </a:cubicBezTo>
                <a:lnTo>
                  <a:pt x="0" y="107002"/>
                </a:lnTo>
                <a:cubicBezTo>
                  <a:pt x="0" y="78623"/>
                  <a:pt x="11273" y="51407"/>
                  <a:pt x="31340" y="31340"/>
                </a:cubicBezTo>
                <a:cubicBezTo>
                  <a:pt x="51407" y="11273"/>
                  <a:pt x="78623" y="0"/>
                  <a:pt x="107002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6129" r="-61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944252" y="5160150"/>
            <a:ext cx="2872223" cy="1664208"/>
          </a:xfrm>
          <a:custGeom>
            <a:rect b="b" l="l" r="r" t="t"/>
            <a:pathLst>
              <a:path extrusionOk="0" h="812800" w="1402795">
                <a:moveTo>
                  <a:pt x="61999" y="0"/>
                </a:moveTo>
                <a:lnTo>
                  <a:pt x="1340797" y="0"/>
                </a:lnTo>
                <a:cubicBezTo>
                  <a:pt x="1357240" y="0"/>
                  <a:pt x="1373010" y="6532"/>
                  <a:pt x="1384637" y="18159"/>
                </a:cubicBezTo>
                <a:cubicBezTo>
                  <a:pt x="1396264" y="29786"/>
                  <a:pt x="1402795" y="45556"/>
                  <a:pt x="1402795" y="61999"/>
                </a:cubicBezTo>
                <a:lnTo>
                  <a:pt x="1402795" y="750801"/>
                </a:lnTo>
                <a:cubicBezTo>
                  <a:pt x="1402795" y="767244"/>
                  <a:pt x="1396264" y="783014"/>
                  <a:pt x="1384637" y="794641"/>
                </a:cubicBezTo>
                <a:cubicBezTo>
                  <a:pt x="1373010" y="806268"/>
                  <a:pt x="1357240" y="812800"/>
                  <a:pt x="1340797" y="812800"/>
                </a:cubicBezTo>
                <a:lnTo>
                  <a:pt x="61999" y="812800"/>
                </a:lnTo>
                <a:cubicBezTo>
                  <a:pt x="45556" y="812800"/>
                  <a:pt x="29786" y="806268"/>
                  <a:pt x="18159" y="794641"/>
                </a:cubicBezTo>
                <a:cubicBezTo>
                  <a:pt x="6532" y="783014"/>
                  <a:pt x="0" y="767244"/>
                  <a:pt x="0" y="750801"/>
                </a:cubicBezTo>
                <a:lnTo>
                  <a:pt x="0" y="61999"/>
                </a:lnTo>
                <a:cubicBezTo>
                  <a:pt x="0" y="45556"/>
                  <a:pt x="6532" y="29786"/>
                  <a:pt x="18159" y="18159"/>
                </a:cubicBezTo>
                <a:cubicBezTo>
                  <a:pt x="29786" y="6532"/>
                  <a:pt x="45556" y="0"/>
                  <a:pt x="61999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7579" r="-75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11475256" y="5371725"/>
            <a:ext cx="2524633" cy="1664583"/>
          </a:xfrm>
          <a:custGeom>
            <a:rect b="b" l="l" r="r" t="t"/>
            <a:pathLst>
              <a:path extrusionOk="0" h="597160" w="905698">
                <a:moveTo>
                  <a:pt x="70551" y="0"/>
                </a:moveTo>
                <a:lnTo>
                  <a:pt x="835147" y="0"/>
                </a:lnTo>
                <a:cubicBezTo>
                  <a:pt x="874111" y="0"/>
                  <a:pt x="905698" y="31587"/>
                  <a:pt x="905698" y="70551"/>
                </a:cubicBezTo>
                <a:lnTo>
                  <a:pt x="905698" y="526609"/>
                </a:lnTo>
                <a:cubicBezTo>
                  <a:pt x="905698" y="545320"/>
                  <a:pt x="898265" y="563265"/>
                  <a:pt x="885034" y="576496"/>
                </a:cubicBezTo>
                <a:cubicBezTo>
                  <a:pt x="871803" y="589727"/>
                  <a:pt x="853858" y="597160"/>
                  <a:pt x="835147" y="597160"/>
                </a:cubicBezTo>
                <a:lnTo>
                  <a:pt x="70551" y="597160"/>
                </a:lnTo>
                <a:cubicBezTo>
                  <a:pt x="31587" y="597160"/>
                  <a:pt x="0" y="565573"/>
                  <a:pt x="0" y="526609"/>
                </a:cubicBezTo>
                <a:lnTo>
                  <a:pt x="0" y="70551"/>
                </a:lnTo>
                <a:cubicBezTo>
                  <a:pt x="0" y="31587"/>
                  <a:pt x="31587" y="0"/>
                  <a:pt x="70551" y="0"/>
                </a:cubicBez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3171" r="-31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2173296" y="1058183"/>
            <a:ext cx="13941409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8151218" y="3880876"/>
            <a:ext cx="445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7194959" y="4598070"/>
            <a:ext cx="63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Javascript | Node.js | MySQL 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1359757" y="3669301"/>
            <a:ext cx="445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716271" y="4386495"/>
            <a:ext cx="57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React.js | HTML | Tailwind CSS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5474825" y="6769388"/>
            <a:ext cx="532977" cy="654306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15235139" y="6744122"/>
            <a:ext cx="21060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  <p:grpSp>
        <p:nvGrpSpPr>
          <p:cNvPr id="266" name="Google Shape;266;p23"/>
          <p:cNvGrpSpPr/>
          <p:nvPr/>
        </p:nvGrpSpPr>
        <p:grpSpPr>
          <a:xfrm>
            <a:off x="14585050" y="2843848"/>
            <a:ext cx="3530851" cy="5828192"/>
            <a:chOff x="0" y="-38100"/>
            <a:chExt cx="1547194" cy="1418155"/>
          </a:xfrm>
        </p:grpSpPr>
        <p:sp>
          <p:nvSpPr>
            <p:cNvPr id="267" name="Google Shape;267;p23"/>
            <p:cNvSpPr/>
            <p:nvPr/>
          </p:nvSpPr>
          <p:spPr>
            <a:xfrm>
              <a:off x="0" y="0"/>
              <a:ext cx="1547194" cy="1380055"/>
            </a:xfrm>
            <a:custGeom>
              <a:rect b="b" l="l" r="r" t="t"/>
              <a:pathLst>
                <a:path extrusionOk="0" h="1380055" w="1547194">
                  <a:moveTo>
                    <a:pt x="67212" y="0"/>
                  </a:moveTo>
                  <a:lnTo>
                    <a:pt x="1479982" y="0"/>
                  </a:lnTo>
                  <a:cubicBezTo>
                    <a:pt x="1497807" y="0"/>
                    <a:pt x="1514903" y="7081"/>
                    <a:pt x="1527508" y="19686"/>
                  </a:cubicBezTo>
                  <a:cubicBezTo>
                    <a:pt x="1540112" y="32291"/>
                    <a:pt x="1547194" y="49386"/>
                    <a:pt x="1547194" y="67212"/>
                  </a:cubicBezTo>
                  <a:lnTo>
                    <a:pt x="1547194" y="1312842"/>
                  </a:lnTo>
                  <a:cubicBezTo>
                    <a:pt x="1547194" y="1349963"/>
                    <a:pt x="1517102" y="1380055"/>
                    <a:pt x="1479982" y="1380055"/>
                  </a:cubicBezTo>
                  <a:lnTo>
                    <a:pt x="67212" y="1380055"/>
                  </a:lnTo>
                  <a:cubicBezTo>
                    <a:pt x="30092" y="1380055"/>
                    <a:pt x="0" y="1349963"/>
                    <a:pt x="0" y="1312842"/>
                  </a:cubicBezTo>
                  <a:lnTo>
                    <a:pt x="0" y="67212"/>
                  </a:lnTo>
                  <a:cubicBezTo>
                    <a:pt x="0" y="30092"/>
                    <a:pt x="30092" y="0"/>
                    <a:pt x="6721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0" y="-38100"/>
              <a:ext cx="1547100" cy="14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3"/>
          <p:cNvSpPr txBox="1"/>
          <p:nvPr/>
        </p:nvSpPr>
        <p:spPr>
          <a:xfrm>
            <a:off x="15011285" y="3526936"/>
            <a:ext cx="267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A1A1A"/>
                </a:solidFill>
              </a:rPr>
              <a:t>Deployment</a:t>
            </a:r>
            <a:endParaRPr sz="900"/>
          </a:p>
        </p:txBody>
      </p:sp>
      <p:sp>
        <p:nvSpPr>
          <p:cNvPr id="270" name="Google Shape;270;p23"/>
          <p:cNvSpPr txBox="1"/>
          <p:nvPr/>
        </p:nvSpPr>
        <p:spPr>
          <a:xfrm>
            <a:off x="14835600" y="4193161"/>
            <a:ext cx="34524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Vercel</a:t>
            </a: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 | </a:t>
            </a: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Docker</a:t>
            </a: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 | Render</a:t>
            </a:r>
            <a:endParaRPr/>
          </a:p>
        </p:txBody>
      </p:sp>
      <p:pic>
        <p:nvPicPr>
          <p:cNvPr id="271" name="Google Shape;271;p23" title="Screenshot 2025-04-01 at 3.56.44 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40152" y="7036296"/>
            <a:ext cx="1373300" cy="11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 title="Screenshot 2025-04-01 at 3.59.15 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42575" y="5261610"/>
            <a:ext cx="2872225" cy="13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 title="Screenshot 2025-04-01 at 4.11.55 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76873" y="7073425"/>
            <a:ext cx="1270950" cy="1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3906357" y="6713136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p24"/>
          <p:cNvGraphicFramePr/>
          <p:nvPr/>
        </p:nvGraphicFramePr>
        <p:xfrm>
          <a:off x="4288110" y="193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{A3F54F38-1B3B-4853-970D-3E58226A8017}</a:tableStyleId>
              </a:tblPr>
              <a:tblGrid>
                <a:gridCol w="5441250"/>
                <a:gridCol w="5136375"/>
              </a:tblGrid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Ahmed Hamouda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Backend Software Engineer (Js|node.js|mySQL)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/>
                        <a:t>Olufemi</a:t>
                      </a: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Adeonigbagbe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Backend Software Engineer (</a:t>
                      </a:r>
                      <a:r>
                        <a:rPr lang="en-US" sz="2399"/>
                        <a:t>J</a:t>
                      </a: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2399"/>
                        <a:t>|</a:t>
                      </a: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node.js|</a:t>
                      </a:r>
                      <a:r>
                        <a:rPr lang="en-US" sz="2399"/>
                        <a:t>mySQL)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Brandon Bedoya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Backend Software Engineer (Js|node.js|mySQL)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Minning Liu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Front End </a:t>
                      </a: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Software Engineer (React.js|HTML| tailwind CSS)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99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Cai Rong Li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Front End Software Engineer (React.js|HTML| tailwind CSS)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Yulin Ding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399">
                          <a:solidFill>
                            <a:schemeClr val="dk1"/>
                          </a:solidFill>
                        </a:rPr>
                        <a:t>Front End Software Engineer (React.js|HTML| tailwind CSS)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38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24"/>
          <p:cNvSpPr txBox="1"/>
          <p:nvPr/>
        </p:nvSpPr>
        <p:spPr>
          <a:xfrm>
            <a:off x="2173346" y="295433"/>
            <a:ext cx="139413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Member Role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2020566" y="8071439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1293967" y="2544439"/>
            <a:ext cx="15700066" cy="2949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242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1028700" y="5061094"/>
            <a:ext cx="1623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FOR YOUR TIME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3078805" y="8025650"/>
            <a:ext cx="3503900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936053" y="5695096"/>
            <a:ext cx="445656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Store Accessibility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173296" y="6657121"/>
            <a:ext cx="617988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Percentage of</a:t>
            </a:r>
            <a:r>
              <a:rPr lang="en-US" sz="2200" u="none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 respondents with easy access to electronics stores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9879720" y="5696870"/>
            <a:ext cx="6819924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Customer Satisfaction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173296" y="1058183"/>
            <a:ext cx="13941409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Customer Survey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309292" y="3313252"/>
            <a:ext cx="13669417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findings from the 2025 Consumer Electronics Ecommerce Market Research Report: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1204913" y="4204792"/>
            <a:ext cx="7939088" cy="1539703"/>
            <a:chOff x="0" y="0"/>
            <a:chExt cx="10585450" cy="205293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10585450" cy="2052938"/>
            </a:xfrm>
            <a:custGeom>
              <a:rect b="b" l="l" r="r" t="t"/>
              <a:pathLst>
                <a:path extrusionOk="0" h="2052938" w="10585450">
                  <a:moveTo>
                    <a:pt x="0" y="0"/>
                  </a:moveTo>
                  <a:lnTo>
                    <a:pt x="10585450" y="0"/>
                  </a:lnTo>
                  <a:lnTo>
                    <a:pt x="10585450" y="2052938"/>
                  </a:lnTo>
                  <a:lnTo>
                    <a:pt x="0" y="20529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57150"/>
              <a:ext cx="10585450" cy="1995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412">
                  <a:solidFill>
                    <a:srgbClr val="ECA406"/>
                  </a:solidFill>
                  <a:latin typeface="Arial"/>
                  <a:ea typeface="Arial"/>
                  <a:cs typeface="Arial"/>
                  <a:sym typeface="Arial"/>
                </a:rPr>
                <a:t>91.24%</a:t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9320064" y="4204792"/>
            <a:ext cx="7939236" cy="1804630"/>
            <a:chOff x="0" y="0"/>
            <a:chExt cx="10585648" cy="2406173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0585648" cy="2406173"/>
            </a:xfrm>
            <a:custGeom>
              <a:rect b="b" l="l" r="r" t="t"/>
              <a:pathLst>
                <a:path extrusionOk="0" h="2406173" w="10585648">
                  <a:moveTo>
                    <a:pt x="0" y="0"/>
                  </a:moveTo>
                  <a:lnTo>
                    <a:pt x="10585648" y="0"/>
                  </a:lnTo>
                  <a:lnTo>
                    <a:pt x="10585648" y="2406173"/>
                  </a:lnTo>
                  <a:lnTo>
                    <a:pt x="0" y="24061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57150"/>
              <a:ext cx="10585648" cy="2349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412">
                  <a:solidFill>
                    <a:srgbClr val="ECA406"/>
                  </a:solidFill>
                  <a:latin typeface="Arial"/>
                  <a:ea typeface="Arial"/>
                  <a:cs typeface="Arial"/>
                  <a:sym typeface="Arial"/>
                </a:rPr>
                <a:t>69.66%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0339174" y="6657121"/>
            <a:ext cx="5937660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Percentage of</a:t>
            </a:r>
            <a:r>
              <a:rPr lang="en-US" sz="2200" u="none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 respondents satisfied with their local electronics shopping options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73296" y="8068091"/>
            <a:ext cx="14390352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survey reveals high accessibility to electronics stores, but </a:t>
            </a:r>
            <a:r>
              <a:rPr b="1"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customer satisfaction with local options could be improved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DD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9716419" y="3568462"/>
            <a:ext cx="6639005" cy="5384556"/>
            <a:chOff x="0" y="-38100"/>
            <a:chExt cx="1748545" cy="1418155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0"/>
              <a:ext cx="1748545" cy="1380055"/>
            </a:xfrm>
            <a:custGeom>
              <a:rect b="b" l="l" r="r" t="t"/>
              <a:pathLst>
                <a:path extrusionOk="0" h="1380055" w="1748545">
                  <a:moveTo>
                    <a:pt x="59472" y="0"/>
                  </a:moveTo>
                  <a:lnTo>
                    <a:pt x="1689072" y="0"/>
                  </a:lnTo>
                  <a:cubicBezTo>
                    <a:pt x="1721918" y="0"/>
                    <a:pt x="1748545" y="26627"/>
                    <a:pt x="1748545" y="59472"/>
                  </a:cubicBezTo>
                  <a:lnTo>
                    <a:pt x="1748545" y="1320582"/>
                  </a:lnTo>
                  <a:cubicBezTo>
                    <a:pt x="1748545" y="1336355"/>
                    <a:pt x="1742279" y="1351482"/>
                    <a:pt x="1731126" y="1362636"/>
                  </a:cubicBezTo>
                  <a:cubicBezTo>
                    <a:pt x="1719972" y="1373789"/>
                    <a:pt x="1704845" y="1380055"/>
                    <a:pt x="1689072" y="1380055"/>
                  </a:cubicBezTo>
                  <a:lnTo>
                    <a:pt x="59472" y="1380055"/>
                  </a:lnTo>
                  <a:cubicBezTo>
                    <a:pt x="26627" y="1380055"/>
                    <a:pt x="0" y="1353428"/>
                    <a:pt x="0" y="1320582"/>
                  </a:cubicBezTo>
                  <a:lnTo>
                    <a:pt x="0" y="59472"/>
                  </a:lnTo>
                  <a:cubicBezTo>
                    <a:pt x="0" y="26627"/>
                    <a:pt x="26627" y="0"/>
                    <a:pt x="594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-38100"/>
              <a:ext cx="1748545" cy="1418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2016691" y="2594796"/>
            <a:ext cx="1887522" cy="2059699"/>
            <a:chOff x="0" y="-38100"/>
            <a:chExt cx="406400" cy="443471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06400" cy="405371"/>
            </a:xfrm>
            <a:custGeom>
              <a:rect b="b" l="l" r="r" t="t"/>
              <a:pathLst>
                <a:path extrusionOk="0"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5"/>
          <p:cNvSpPr txBox="1"/>
          <p:nvPr/>
        </p:nvSpPr>
        <p:spPr>
          <a:xfrm>
            <a:off x="10807642" y="4744475"/>
            <a:ext cx="445656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Significant Ti</a:t>
            </a:r>
            <a:r>
              <a:rPr b="1" lang="en-US" sz="41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me Commitment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11130943" y="6301813"/>
            <a:ext cx="3659018" cy="168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Manually comparing prices across different stores consumes hours of valuable time.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2188927" y="3316233"/>
            <a:ext cx="1543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1997195" y="3568462"/>
            <a:ext cx="6577174" cy="5384556"/>
            <a:chOff x="0" y="-38100"/>
            <a:chExt cx="1732260" cy="1418155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1732260" cy="1380055"/>
            </a:xfrm>
            <a:custGeom>
              <a:rect b="b" l="l" r="r" t="t"/>
              <a:pathLst>
                <a:path extrusionOk="0" h="1380055" w="1732260">
                  <a:moveTo>
                    <a:pt x="60032" y="0"/>
                  </a:moveTo>
                  <a:lnTo>
                    <a:pt x="1672228" y="0"/>
                  </a:lnTo>
                  <a:cubicBezTo>
                    <a:pt x="1688150" y="0"/>
                    <a:pt x="1703419" y="6325"/>
                    <a:pt x="1714677" y="17583"/>
                  </a:cubicBezTo>
                  <a:cubicBezTo>
                    <a:pt x="1725935" y="28841"/>
                    <a:pt x="1732260" y="44110"/>
                    <a:pt x="1732260" y="60032"/>
                  </a:cubicBezTo>
                  <a:lnTo>
                    <a:pt x="1732260" y="1320023"/>
                  </a:lnTo>
                  <a:cubicBezTo>
                    <a:pt x="1732260" y="1335944"/>
                    <a:pt x="1725935" y="1351214"/>
                    <a:pt x="1714677" y="1362472"/>
                  </a:cubicBezTo>
                  <a:cubicBezTo>
                    <a:pt x="1703419" y="1373730"/>
                    <a:pt x="1688150" y="1380055"/>
                    <a:pt x="1672228" y="1380055"/>
                  </a:cubicBezTo>
                  <a:lnTo>
                    <a:pt x="60032" y="1380055"/>
                  </a:lnTo>
                  <a:cubicBezTo>
                    <a:pt x="44110" y="1380055"/>
                    <a:pt x="28841" y="1373730"/>
                    <a:pt x="17583" y="1362472"/>
                  </a:cubicBezTo>
                  <a:cubicBezTo>
                    <a:pt x="6325" y="1351214"/>
                    <a:pt x="0" y="1335944"/>
                    <a:pt x="0" y="1320023"/>
                  </a:cubicBezTo>
                  <a:lnTo>
                    <a:pt x="0" y="60032"/>
                  </a:lnTo>
                  <a:cubicBezTo>
                    <a:pt x="0" y="44110"/>
                    <a:pt x="6325" y="28841"/>
                    <a:pt x="17583" y="17583"/>
                  </a:cubicBezTo>
                  <a:cubicBezTo>
                    <a:pt x="28841" y="6325"/>
                    <a:pt x="44110" y="0"/>
                    <a:pt x="600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0" y="-38100"/>
              <a:ext cx="1732260" cy="1418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4235635" y="2594796"/>
            <a:ext cx="1887522" cy="2059699"/>
            <a:chOff x="0" y="-38100"/>
            <a:chExt cx="406400" cy="443471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406400" cy="405371"/>
            </a:xfrm>
            <a:custGeom>
              <a:rect b="b" l="l" r="r" t="t"/>
              <a:pathLst>
                <a:path extrusionOk="0"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3057502" y="4744475"/>
            <a:ext cx="445656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No Central Pric</a:t>
            </a:r>
            <a:r>
              <a:rPr b="1" lang="en-US" sz="41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 Comparison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221633" y="6301813"/>
            <a:ext cx="3970494" cy="168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Shoppers lack a unified platform to efficiently compare prices from local electronics retailers.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407872" y="3222586"/>
            <a:ext cx="1543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173296" y="1058183"/>
            <a:ext cx="13941409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1029463" y="3175418"/>
            <a:ext cx="5066791" cy="5488444"/>
            <a:chOff x="0" y="-38100"/>
            <a:chExt cx="1334464" cy="1445516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1334464" cy="1407416"/>
            </a:xfrm>
            <a:custGeom>
              <a:rect b="b" l="l" r="r" t="t"/>
              <a:pathLst>
                <a:path extrusionOk="0"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6611367" y="3175418"/>
            <a:ext cx="5066791" cy="5488444"/>
            <a:chOff x="0" y="-38100"/>
            <a:chExt cx="1334464" cy="1445516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1334464" cy="1407416"/>
            </a:xfrm>
            <a:custGeom>
              <a:rect b="b" l="l" r="r" t="t"/>
              <a:pathLst>
                <a:path extrusionOk="0"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2192509" y="3175418"/>
            <a:ext cx="5066791" cy="5488444"/>
            <a:chOff x="0" y="-38100"/>
            <a:chExt cx="1334464" cy="1445516"/>
          </a:xfrm>
        </p:grpSpPr>
        <p:sp>
          <p:nvSpPr>
            <p:cNvPr id="140" name="Google Shape;140;p16"/>
            <p:cNvSpPr/>
            <p:nvPr/>
          </p:nvSpPr>
          <p:spPr>
            <a:xfrm>
              <a:off x="0" y="0"/>
              <a:ext cx="1334464" cy="1407416"/>
            </a:xfrm>
            <a:custGeom>
              <a:rect b="b" l="l" r="r" t="t"/>
              <a:pathLst>
                <a:path extrusionOk="0"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preencoded.png" id="142" name="Google Shape;142;p16"/>
          <p:cNvSpPr/>
          <p:nvPr/>
        </p:nvSpPr>
        <p:spPr>
          <a:xfrm>
            <a:off x="2850149" y="3948628"/>
            <a:ext cx="1425419" cy="1425419"/>
          </a:xfrm>
          <a:custGeom>
            <a:rect b="b" l="l" r="r" t="t"/>
            <a:pathLst>
              <a:path extrusionOk="0" h="6350000" w="6350000">
                <a:moveTo>
                  <a:pt x="4474210" y="0"/>
                </a:moveTo>
                <a:lnTo>
                  <a:pt x="1875790" y="0"/>
                </a:lnTo>
                <a:cubicBezTo>
                  <a:pt x="839470" y="0"/>
                  <a:pt x="0" y="839470"/>
                  <a:pt x="0" y="1875790"/>
                </a:cubicBezTo>
                <a:lnTo>
                  <a:pt x="0" y="4474210"/>
                </a:lnTo>
                <a:cubicBezTo>
                  <a:pt x="0" y="5510530"/>
                  <a:pt x="839470" y="6350000"/>
                  <a:pt x="1875790" y="6350000"/>
                </a:cubicBezTo>
                <a:lnTo>
                  <a:pt x="4474210" y="6350000"/>
                </a:lnTo>
                <a:cubicBezTo>
                  <a:pt x="5510530" y="6350000"/>
                  <a:pt x="6350000" y="5510530"/>
                  <a:pt x="6350000" y="4474210"/>
                </a:cubicBezTo>
                <a:lnTo>
                  <a:pt x="6350000" y="1875790"/>
                </a:lnTo>
                <a:cubicBezTo>
                  <a:pt x="6350000" y="839470"/>
                  <a:pt x="5510530" y="0"/>
                  <a:pt x="447421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preencoded.png" id="143" name="Google Shape;143;p16"/>
          <p:cNvSpPr/>
          <p:nvPr/>
        </p:nvSpPr>
        <p:spPr>
          <a:xfrm>
            <a:off x="8434438" y="4059177"/>
            <a:ext cx="1248091" cy="1248091"/>
          </a:xfrm>
          <a:custGeom>
            <a:rect b="b" l="l" r="r" t="t"/>
            <a:pathLst>
              <a:path extrusionOk="0" h="6350000" w="6350000">
                <a:moveTo>
                  <a:pt x="4474210" y="0"/>
                </a:moveTo>
                <a:lnTo>
                  <a:pt x="1875790" y="0"/>
                </a:lnTo>
                <a:cubicBezTo>
                  <a:pt x="839470" y="0"/>
                  <a:pt x="0" y="839470"/>
                  <a:pt x="0" y="1875790"/>
                </a:cubicBezTo>
                <a:lnTo>
                  <a:pt x="0" y="4474210"/>
                </a:lnTo>
                <a:cubicBezTo>
                  <a:pt x="0" y="5510530"/>
                  <a:pt x="839470" y="6350000"/>
                  <a:pt x="1875790" y="6350000"/>
                </a:cubicBezTo>
                <a:lnTo>
                  <a:pt x="4474210" y="6350000"/>
                </a:lnTo>
                <a:cubicBezTo>
                  <a:pt x="5510530" y="6350000"/>
                  <a:pt x="6350000" y="5510530"/>
                  <a:pt x="6350000" y="4474210"/>
                </a:cubicBezTo>
                <a:lnTo>
                  <a:pt x="6350000" y="1875790"/>
                </a:lnTo>
                <a:cubicBezTo>
                  <a:pt x="6350000" y="839470"/>
                  <a:pt x="5510530" y="0"/>
                  <a:pt x="447421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334579" y="5545497"/>
            <a:ext cx="445656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733889" y="6399974"/>
            <a:ext cx="3659018" cy="126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Exclud</a:t>
            </a:r>
            <a:r>
              <a:rPr lang="en-US" sz="2400" u="none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es local stores, showing only online prices.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6916483" y="5545497"/>
            <a:ext cx="445656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Store Apps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7315793" y="6399974"/>
            <a:ext cx="3659018" cy="126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Limited data; each app only shows its own prices.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2497309" y="5545497"/>
            <a:ext cx="445656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Google Maps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2896619" y="6399974"/>
            <a:ext cx="3659018" cy="126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Lacks price comparison; provides only location info.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173296" y="1058183"/>
            <a:ext cx="13941409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Current Choice</a:t>
            </a:r>
            <a:endParaRPr/>
          </a:p>
        </p:txBody>
      </p:sp>
      <p:sp>
        <p:nvSpPr>
          <p:cNvPr descr="preencoded.png" id="151" name="Google Shape;151;p16"/>
          <p:cNvSpPr/>
          <p:nvPr/>
        </p:nvSpPr>
        <p:spPr>
          <a:xfrm>
            <a:off x="14096937" y="4032147"/>
            <a:ext cx="1258382" cy="1258382"/>
          </a:xfrm>
          <a:custGeom>
            <a:rect b="b" l="l" r="r" t="t"/>
            <a:pathLst>
              <a:path extrusionOk="0" h="1258382" w="1258382">
                <a:moveTo>
                  <a:pt x="0" y="0"/>
                </a:moveTo>
                <a:lnTo>
                  <a:pt x="1258382" y="0"/>
                </a:lnTo>
                <a:lnTo>
                  <a:pt x="1258382" y="1258382"/>
                </a:lnTo>
                <a:lnTo>
                  <a:pt x="0" y="1258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2020566" y="8071439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293967" y="2753989"/>
            <a:ext cx="15700066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Our Solution:</a:t>
            </a:r>
            <a:endParaRPr/>
          </a:p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BestElectronics4U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3078805" y="8025650"/>
            <a:ext cx="3503900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DD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9290070" y="889902"/>
            <a:ext cx="7969230" cy="2612315"/>
            <a:chOff x="0" y="-38100"/>
            <a:chExt cx="2187552" cy="717080"/>
          </a:xfrm>
        </p:grpSpPr>
        <p:sp>
          <p:nvSpPr>
            <p:cNvPr id="164" name="Google Shape;164;p18"/>
            <p:cNvSpPr/>
            <p:nvPr/>
          </p:nvSpPr>
          <p:spPr>
            <a:xfrm>
              <a:off x="0" y="0"/>
              <a:ext cx="2187552" cy="678980"/>
            </a:xfrm>
            <a:custGeom>
              <a:rect b="b" l="l" r="r" t="t"/>
              <a:pathLst>
                <a:path extrusionOk="0"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9290070" y="3767943"/>
            <a:ext cx="7969230" cy="2612315"/>
            <a:chOff x="0" y="-38100"/>
            <a:chExt cx="2187552" cy="717080"/>
          </a:xfrm>
        </p:grpSpPr>
        <p:sp>
          <p:nvSpPr>
            <p:cNvPr id="167" name="Google Shape;167;p18"/>
            <p:cNvSpPr/>
            <p:nvPr/>
          </p:nvSpPr>
          <p:spPr>
            <a:xfrm>
              <a:off x="0" y="0"/>
              <a:ext cx="2187552" cy="678980"/>
            </a:xfrm>
            <a:custGeom>
              <a:rect b="b" l="l" r="r" t="t"/>
              <a:pathLst>
                <a:path extrusionOk="0"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9290070" y="6645985"/>
            <a:ext cx="7969230" cy="2612315"/>
            <a:chOff x="0" y="-38100"/>
            <a:chExt cx="2187552" cy="71708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0"/>
              <a:ext cx="2187552" cy="678980"/>
            </a:xfrm>
            <a:custGeom>
              <a:rect b="b" l="l" r="r" t="t"/>
              <a:pathLst>
                <a:path extrusionOk="0"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8558615" y="1398707"/>
            <a:ext cx="1462910" cy="1596355"/>
            <a:chOff x="0" y="-38100"/>
            <a:chExt cx="406400" cy="443471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406400" cy="405371"/>
            </a:xfrm>
            <a:custGeom>
              <a:rect b="b" l="l" r="r" t="t"/>
              <a:pathLst>
                <a:path extrusionOk="0"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8558615" y="4276749"/>
            <a:ext cx="1462910" cy="1596355"/>
            <a:chOff x="0" y="-38100"/>
            <a:chExt cx="406400" cy="443471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0"/>
              <a:ext cx="406400" cy="405371"/>
            </a:xfrm>
            <a:custGeom>
              <a:rect b="b" l="l" r="r" t="t"/>
              <a:pathLst>
                <a:path extrusionOk="0"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8558615" y="7154790"/>
            <a:ext cx="1462910" cy="1596355"/>
            <a:chOff x="0" y="-38100"/>
            <a:chExt cx="406400" cy="443471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406400" cy="405371"/>
            </a:xfrm>
            <a:custGeom>
              <a:rect b="b" l="l" r="r" t="t"/>
              <a:pathLst>
                <a:path extrusionOk="0"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1028700" y="891552"/>
            <a:ext cx="6729815" cy="8366748"/>
            <a:chOff x="0" y="-38100"/>
            <a:chExt cx="1869559" cy="2324303"/>
          </a:xfrm>
        </p:grpSpPr>
        <p:sp>
          <p:nvSpPr>
            <p:cNvPr id="182" name="Google Shape;182;p18"/>
            <p:cNvSpPr/>
            <p:nvPr/>
          </p:nvSpPr>
          <p:spPr>
            <a:xfrm>
              <a:off x="0" y="0"/>
              <a:ext cx="1869559" cy="2286203"/>
            </a:xfrm>
            <a:custGeom>
              <a:rect b="b" l="l" r="r" t="t"/>
              <a:pathLst>
                <a:path extrusionOk="0" h="2286203" w="1869559">
                  <a:moveTo>
                    <a:pt x="58670" y="0"/>
                  </a:moveTo>
                  <a:lnTo>
                    <a:pt x="1810889" y="0"/>
                  </a:lnTo>
                  <a:cubicBezTo>
                    <a:pt x="1843292" y="0"/>
                    <a:pt x="1869559" y="26267"/>
                    <a:pt x="1869559" y="58670"/>
                  </a:cubicBezTo>
                  <a:lnTo>
                    <a:pt x="1869559" y="2227533"/>
                  </a:lnTo>
                  <a:cubicBezTo>
                    <a:pt x="1869559" y="2243093"/>
                    <a:pt x="1863378" y="2258016"/>
                    <a:pt x="1852375" y="2269019"/>
                  </a:cubicBezTo>
                  <a:cubicBezTo>
                    <a:pt x="1841372" y="2280022"/>
                    <a:pt x="1826449" y="2286203"/>
                    <a:pt x="1810889" y="2286203"/>
                  </a:cubicBezTo>
                  <a:lnTo>
                    <a:pt x="58670" y="2286203"/>
                  </a:lnTo>
                  <a:cubicBezTo>
                    <a:pt x="43110" y="2286203"/>
                    <a:pt x="28187" y="2280022"/>
                    <a:pt x="17184" y="2269019"/>
                  </a:cubicBezTo>
                  <a:cubicBezTo>
                    <a:pt x="6181" y="2258016"/>
                    <a:pt x="0" y="2243093"/>
                    <a:pt x="0" y="2227533"/>
                  </a:cubicBezTo>
                  <a:lnTo>
                    <a:pt x="0" y="58670"/>
                  </a:lnTo>
                  <a:cubicBezTo>
                    <a:pt x="0" y="26267"/>
                    <a:pt x="26267" y="0"/>
                    <a:pt x="586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0" y="-38100"/>
              <a:ext cx="1869559" cy="2324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8"/>
          <p:cNvSpPr/>
          <p:nvPr/>
        </p:nvSpPr>
        <p:spPr>
          <a:xfrm>
            <a:off x="2286804" y="1237447"/>
            <a:ext cx="4003704" cy="7812106"/>
          </a:xfrm>
          <a:custGeom>
            <a:rect b="b" l="l" r="r" t="t"/>
            <a:pathLst>
              <a:path extrusionOk="0" h="7812106" w="4003704">
                <a:moveTo>
                  <a:pt x="0" y="0"/>
                </a:moveTo>
                <a:lnTo>
                  <a:pt x="4003705" y="0"/>
                </a:lnTo>
                <a:lnTo>
                  <a:pt x="4003705" y="7812106"/>
                </a:lnTo>
                <a:lnTo>
                  <a:pt x="0" y="7812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286804" y="8145715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1423063" y="7944824"/>
            <a:ext cx="5913477" cy="1222854"/>
            <a:chOff x="0" y="-38100"/>
            <a:chExt cx="1557459" cy="322068"/>
          </a:xfrm>
        </p:grpSpPr>
        <p:sp>
          <p:nvSpPr>
            <p:cNvPr id="187" name="Google Shape;187;p18"/>
            <p:cNvSpPr/>
            <p:nvPr/>
          </p:nvSpPr>
          <p:spPr>
            <a:xfrm>
              <a:off x="0" y="0"/>
              <a:ext cx="1557459" cy="283968"/>
            </a:xfrm>
            <a:custGeom>
              <a:rect b="b" l="l" r="r" t="t"/>
              <a:pathLst>
                <a:path extrusionOk="0" h="283968" w="1557459">
                  <a:moveTo>
                    <a:pt x="66769" y="0"/>
                  </a:moveTo>
                  <a:lnTo>
                    <a:pt x="1490690" y="0"/>
                  </a:lnTo>
                  <a:cubicBezTo>
                    <a:pt x="1527565" y="0"/>
                    <a:pt x="1557459" y="29894"/>
                    <a:pt x="1557459" y="66769"/>
                  </a:cubicBezTo>
                  <a:lnTo>
                    <a:pt x="1557459" y="217199"/>
                  </a:lnTo>
                  <a:cubicBezTo>
                    <a:pt x="1557459" y="254075"/>
                    <a:pt x="1527565" y="283968"/>
                    <a:pt x="1490690" y="283968"/>
                  </a:cubicBezTo>
                  <a:lnTo>
                    <a:pt x="66769" y="283968"/>
                  </a:lnTo>
                  <a:cubicBezTo>
                    <a:pt x="29894" y="283968"/>
                    <a:pt x="0" y="254075"/>
                    <a:pt x="0" y="217199"/>
                  </a:cubicBezTo>
                  <a:lnTo>
                    <a:pt x="0" y="66769"/>
                  </a:lnTo>
                  <a:cubicBezTo>
                    <a:pt x="0" y="29894"/>
                    <a:pt x="29894" y="0"/>
                    <a:pt x="66769" y="0"/>
                  </a:cubicBezTo>
                  <a:close/>
                </a:path>
              </a:pathLst>
            </a:custGeom>
            <a:solidFill>
              <a:srgbClr val="ECA4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0" y="-38100"/>
              <a:ext cx="1557459" cy="322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/>
          <p:nvPr/>
        </p:nvSpPr>
        <p:spPr>
          <a:xfrm>
            <a:off x="2565611" y="1816105"/>
            <a:ext cx="3446091" cy="6273380"/>
          </a:xfrm>
          <a:custGeom>
            <a:rect b="b" l="l" r="r" t="t"/>
            <a:pathLst>
              <a:path extrusionOk="0" h="6273380" w="3446091">
                <a:moveTo>
                  <a:pt x="0" y="0"/>
                </a:moveTo>
                <a:lnTo>
                  <a:pt x="3446091" y="0"/>
                </a:lnTo>
                <a:lnTo>
                  <a:pt x="3446091" y="6273380"/>
                </a:lnTo>
                <a:lnTo>
                  <a:pt x="0" y="627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8692105" y="1879797"/>
            <a:ext cx="1195929" cy="71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4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8692105" y="4757839"/>
            <a:ext cx="1195929" cy="71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4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8692105" y="7635880"/>
            <a:ext cx="1195929" cy="71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4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10684831" y="1493348"/>
            <a:ext cx="657446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29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Search Products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10684831" y="4371389"/>
            <a:ext cx="427593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29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Compare Prices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10684831" y="7249431"/>
            <a:ext cx="427593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29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 Directions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10684831" y="2276252"/>
            <a:ext cx="5527820" cy="71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Find electronics you're interested in by name, category, or features.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0684831" y="5154293"/>
            <a:ext cx="5527820" cy="71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See prices across different stores near you, sortable by price or distance.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10684831" y="8032335"/>
            <a:ext cx="5527820" cy="71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View store locations on a map and get directions to the best deal.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2641657" y="8325065"/>
            <a:ext cx="3503900" cy="5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BestElectronics4U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1095280" y="8071439"/>
            <a:ext cx="888295" cy="754243"/>
          </a:xfrm>
          <a:custGeom>
            <a:rect b="b" l="l" r="r" t="t"/>
            <a:pathLst>
              <a:path extrusionOk="0"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1293967" y="2753989"/>
            <a:ext cx="15700066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99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391520" y="7826079"/>
            <a:ext cx="35039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Fauget Inc.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2173296" y="1058183"/>
            <a:ext cx="13941409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539428" y="5600129"/>
            <a:ext cx="638401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Monthly Subscription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6487005" y="5600129"/>
            <a:ext cx="68199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Lifetime Subscription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2454918" y="3223889"/>
            <a:ext cx="9294912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will generate revenue through a hybrid revenue model:</a:t>
            </a:r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533627" y="4029834"/>
            <a:ext cx="7939088" cy="1504296"/>
            <a:chOff x="0" y="0"/>
            <a:chExt cx="10585450" cy="2005728"/>
          </a:xfrm>
        </p:grpSpPr>
        <p:sp>
          <p:nvSpPr>
            <p:cNvPr id="212" name="Google Shape;212;p19"/>
            <p:cNvSpPr/>
            <p:nvPr/>
          </p:nvSpPr>
          <p:spPr>
            <a:xfrm>
              <a:off x="0" y="0"/>
              <a:ext cx="10585450" cy="2005728"/>
            </a:xfrm>
            <a:custGeom>
              <a:rect b="b" l="l" r="r" t="t"/>
              <a:pathLst>
                <a:path extrusionOk="0" h="2005728" w="10585450">
                  <a:moveTo>
                    <a:pt x="0" y="0"/>
                  </a:moveTo>
                  <a:lnTo>
                    <a:pt x="10585450" y="0"/>
                  </a:lnTo>
                  <a:lnTo>
                    <a:pt x="10585450" y="2005728"/>
                  </a:lnTo>
                  <a:lnTo>
                    <a:pt x="0" y="2005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0" y="57150"/>
              <a:ext cx="10585450" cy="1948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12">
                  <a:solidFill>
                    <a:srgbClr val="ECA406"/>
                  </a:solidFill>
                  <a:latin typeface="Arial"/>
                  <a:ea typeface="Arial"/>
                  <a:cs typeface="Arial"/>
                  <a:sym typeface="Arial"/>
                </a:rPr>
                <a:t>$2</a:t>
              </a: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5673349" y="4076486"/>
            <a:ext cx="7939236" cy="1804630"/>
            <a:chOff x="0" y="0"/>
            <a:chExt cx="10585648" cy="2406173"/>
          </a:xfrm>
        </p:grpSpPr>
        <p:sp>
          <p:nvSpPr>
            <p:cNvPr id="215" name="Google Shape;215;p19"/>
            <p:cNvSpPr/>
            <p:nvPr/>
          </p:nvSpPr>
          <p:spPr>
            <a:xfrm>
              <a:off x="0" y="0"/>
              <a:ext cx="10585648" cy="2406173"/>
            </a:xfrm>
            <a:custGeom>
              <a:rect b="b" l="l" r="r" t="t"/>
              <a:pathLst>
                <a:path extrusionOk="0" h="2406173" w="10585648">
                  <a:moveTo>
                    <a:pt x="0" y="0"/>
                  </a:moveTo>
                  <a:lnTo>
                    <a:pt x="10585648" y="0"/>
                  </a:lnTo>
                  <a:lnTo>
                    <a:pt x="10585648" y="2406173"/>
                  </a:lnTo>
                  <a:lnTo>
                    <a:pt x="0" y="24061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0" y="57150"/>
              <a:ext cx="10585648" cy="2349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12">
                  <a:solidFill>
                    <a:srgbClr val="ECA406"/>
                  </a:solidFill>
                  <a:latin typeface="Arial"/>
                  <a:ea typeface="Arial"/>
                  <a:cs typeface="Arial"/>
                  <a:sym typeface="Arial"/>
                </a:rPr>
                <a:t>$100</a:t>
              </a:r>
              <a:endParaRPr/>
            </a:p>
          </p:txBody>
        </p:sp>
      </p:grpSp>
      <p:sp>
        <p:nvSpPr>
          <p:cNvPr id="217" name="Google Shape;217;p19"/>
          <p:cNvSpPr txBox="1"/>
          <p:nvPr/>
        </p:nvSpPr>
        <p:spPr>
          <a:xfrm>
            <a:off x="2454918" y="6472639"/>
            <a:ext cx="4284599" cy="210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fo</a:t>
            </a:r>
            <a:r>
              <a:rPr lang="en-US" sz="2400" u="none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r users who need short-term access, such as those shopping for a one-time purchase or comparing prices for seasonal sales.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7617745" y="6472639"/>
            <a:ext cx="4132085" cy="168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for f</a:t>
            </a:r>
            <a:r>
              <a:rPr lang="en-US" sz="2400" u="none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requent shoppers or tech enthusiasts who regularly compare electronics prices.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1211504" y="5600129"/>
            <a:ext cx="68199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Sell Advertising</a:t>
            </a:r>
            <a:endParaRPr/>
          </a:p>
        </p:txBody>
      </p:sp>
      <p:grpSp>
        <p:nvGrpSpPr>
          <p:cNvPr id="220" name="Google Shape;220;p19"/>
          <p:cNvGrpSpPr/>
          <p:nvPr/>
        </p:nvGrpSpPr>
        <p:grpSpPr>
          <a:xfrm>
            <a:off x="10533145" y="4076486"/>
            <a:ext cx="7939236" cy="1804630"/>
            <a:chOff x="0" y="0"/>
            <a:chExt cx="10585648" cy="2406173"/>
          </a:xfrm>
        </p:grpSpPr>
        <p:sp>
          <p:nvSpPr>
            <p:cNvPr id="221" name="Google Shape;221;p19"/>
            <p:cNvSpPr/>
            <p:nvPr/>
          </p:nvSpPr>
          <p:spPr>
            <a:xfrm>
              <a:off x="0" y="0"/>
              <a:ext cx="10585648" cy="2406173"/>
            </a:xfrm>
            <a:custGeom>
              <a:rect b="b" l="l" r="r" t="t"/>
              <a:pathLst>
                <a:path extrusionOk="0" h="2406173" w="10585648">
                  <a:moveTo>
                    <a:pt x="0" y="0"/>
                  </a:moveTo>
                  <a:lnTo>
                    <a:pt x="10585648" y="0"/>
                  </a:lnTo>
                  <a:lnTo>
                    <a:pt x="10585648" y="2406173"/>
                  </a:lnTo>
                  <a:lnTo>
                    <a:pt x="0" y="24061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0" y="57150"/>
              <a:ext cx="10585648" cy="2349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12">
                  <a:solidFill>
                    <a:srgbClr val="ECA406"/>
                  </a:solidFill>
                  <a:latin typeface="Arial"/>
                  <a:ea typeface="Arial"/>
                  <a:cs typeface="Arial"/>
                  <a:sym typeface="Arial"/>
                </a:rPr>
                <a:t>Ads</a:t>
              </a:r>
              <a:endParaRPr/>
            </a:p>
          </p:txBody>
        </p:sp>
      </p:grpSp>
      <p:sp>
        <p:nvSpPr>
          <p:cNvPr id="223" name="Google Shape;223;p19"/>
          <p:cNvSpPr txBox="1"/>
          <p:nvPr/>
        </p:nvSpPr>
        <p:spPr>
          <a:xfrm>
            <a:off x="12798087" y="6472639"/>
            <a:ext cx="4195946" cy="84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lang="en-US" sz="2400" u="none">
                <a:solidFill>
                  <a:srgbClr val="383838"/>
                </a:solidFill>
                <a:latin typeface="Poppins"/>
                <a:ea typeface="Poppins"/>
                <a:cs typeface="Poppins"/>
                <a:sym typeface="Poppins"/>
              </a:rPr>
              <a:t>users who prefer not to subscribe to paid services.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1117350" y="338100"/>
            <a:ext cx="15461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</a:rPr>
              <a:t>User Journey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50" y="1896975"/>
            <a:ext cx="15259375" cy="72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2173346" y="109508"/>
            <a:ext cx="139413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ECA406"/>
                </a:solidFill>
              </a:rPr>
              <a:t>Data Model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342" y="1414477"/>
            <a:ext cx="13717031" cy="88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