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5" r:id="rId2"/>
    <p:sldId id="296" r:id="rId3"/>
    <p:sldId id="311" r:id="rId4"/>
    <p:sldId id="325" r:id="rId5"/>
    <p:sldId id="326" r:id="rId6"/>
    <p:sldId id="313" r:id="rId7"/>
    <p:sldId id="343" r:id="rId8"/>
    <p:sldId id="318" r:id="rId9"/>
    <p:sldId id="320" r:id="rId10"/>
    <p:sldId id="349" r:id="rId11"/>
    <p:sldId id="322" r:id="rId12"/>
    <p:sldId id="351" r:id="rId13"/>
    <p:sldId id="347" r:id="rId14"/>
    <p:sldId id="324" r:id="rId15"/>
    <p:sldId id="348" r:id="rId16"/>
    <p:sldId id="315" r:id="rId17"/>
    <p:sldId id="302" r:id="rId18"/>
    <p:sldId id="29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2" autoAdjust="0"/>
    <p:restoredTop sz="82444" autoAdjust="0"/>
  </p:normalViewPr>
  <p:slideViewPr>
    <p:cSldViewPr snapToGrid="0">
      <p:cViewPr varScale="1">
        <p:scale>
          <a:sx n="66" d="100"/>
          <a:sy n="66" d="100"/>
        </p:scale>
        <p:origin x="115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65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lukai1\Desktop\&#21830;&#27748;&#23454;&#20064;\RocksDB\db_bench_bluefs_vs_xfs_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Users\lukai1\Desktop\&#35770;&#25991;&#20889;&#20316;\&#24037;&#20316;&#31807;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Users\lukai1\Desktop\&#35770;&#25991;&#20889;&#20316;\&#24037;&#20316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'8线程'!$K$60</c:f>
              <c:strCache>
                <c:ptCount val="1"/>
                <c:pt idx="0">
                  <c:v>randwrite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'8线程'!$L$59:$P$59</c:f>
              <c:strCache>
                <c:ptCount val="5"/>
                <c:pt idx="0">
                  <c:v>ceph-4</c:v>
                </c:pt>
                <c:pt idx="1">
                  <c:v>ceph-32</c:v>
                </c:pt>
                <c:pt idx="2">
                  <c:v>ceph-128</c:v>
                </c:pt>
                <c:pt idx="3">
                  <c:v>ceph-limit</c:v>
                </c:pt>
                <c:pt idx="4">
                  <c:v>nvme</c:v>
                </c:pt>
              </c:strCache>
            </c:strRef>
          </c:cat>
          <c:val>
            <c:numRef>
              <c:f>'8线程'!$L$60:$P$60</c:f>
              <c:numCache>
                <c:formatCode>General</c:formatCode>
                <c:ptCount val="5"/>
                <c:pt idx="0">
                  <c:v>47.3</c:v>
                </c:pt>
                <c:pt idx="1">
                  <c:v>232.3</c:v>
                </c:pt>
                <c:pt idx="2">
                  <c:v>288</c:v>
                </c:pt>
                <c:pt idx="3">
                  <c:v>298.2</c:v>
                </c:pt>
                <c:pt idx="4">
                  <c:v>2021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35-9649-8F27-1F78F6FC28CC}"/>
            </c:ext>
          </c:extLst>
        </c:ser>
        <c:ser>
          <c:idx val="1"/>
          <c:order val="1"/>
          <c:tx>
            <c:strRef>
              <c:f>'8线程'!$K$61</c:f>
              <c:strCache>
                <c:ptCount val="1"/>
                <c:pt idx="0">
                  <c:v>randread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'8线程'!$L$59:$P$59</c:f>
              <c:strCache>
                <c:ptCount val="5"/>
                <c:pt idx="0">
                  <c:v>ceph-4</c:v>
                </c:pt>
                <c:pt idx="1">
                  <c:v>ceph-32</c:v>
                </c:pt>
                <c:pt idx="2">
                  <c:v>ceph-128</c:v>
                </c:pt>
                <c:pt idx="3">
                  <c:v>ceph-limit</c:v>
                </c:pt>
                <c:pt idx="4">
                  <c:v>nvme</c:v>
                </c:pt>
              </c:strCache>
            </c:strRef>
          </c:cat>
          <c:val>
            <c:numRef>
              <c:f>'8线程'!$L$61:$P$61</c:f>
              <c:numCache>
                <c:formatCode>General</c:formatCode>
                <c:ptCount val="5"/>
                <c:pt idx="0">
                  <c:v>83.1</c:v>
                </c:pt>
                <c:pt idx="1">
                  <c:v>346.8</c:v>
                </c:pt>
                <c:pt idx="2">
                  <c:v>378.3</c:v>
                </c:pt>
                <c:pt idx="3">
                  <c:v>484.5</c:v>
                </c:pt>
                <c:pt idx="4">
                  <c:v>2939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35-9649-8F27-1F78F6FC28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139008"/>
        <c:axId val="170005632"/>
      </c:barChart>
      <c:catAx>
        <c:axId val="17013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0005632"/>
        <c:crosses val="autoZero"/>
        <c:auto val="1"/>
        <c:lblAlgn val="ctr"/>
        <c:lblOffset val="100"/>
        <c:noMultiLvlLbl val="0"/>
      </c:catAx>
      <c:valAx>
        <c:axId val="17000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/>
                  <a:t>Throughput (MB/s)</a:t>
                </a:r>
                <a:endParaRPr lang="zh-CN" alt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013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索引性能测试（</a:t>
            </a:r>
            <a:r>
              <a:rPr lang="en-US" altLang="zh-CN"/>
              <a:t>6G</a:t>
            </a:r>
            <a:r>
              <a:rPr lang="zh-CN" altLang="en-US"/>
              <a:t>数据随机读）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原索引结构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Sheet1!$R$37:$R$39</c:f>
              <c:strCache>
                <c:ptCount val="3"/>
                <c:pt idx="0">
                  <c:v>256M</c:v>
                </c:pt>
                <c:pt idx="1">
                  <c:v>1G</c:v>
                </c:pt>
                <c:pt idx="2">
                  <c:v>10G</c:v>
                </c:pt>
              </c:strCache>
            </c:strRef>
          </c:cat>
          <c:val>
            <c:numRef>
              <c:f>Sheet1!$S$37:$S$39</c:f>
              <c:numCache>
                <c:formatCode>General</c:formatCode>
                <c:ptCount val="3"/>
                <c:pt idx="0">
                  <c:v>7979</c:v>
                </c:pt>
                <c:pt idx="1">
                  <c:v>25645</c:v>
                </c:pt>
                <c:pt idx="2">
                  <c:v>62705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1F-3045-A216-E6BE1714D86A}"/>
            </c:ext>
          </c:extLst>
        </c:ser>
        <c:ser>
          <c:idx val="1"/>
          <c:order val="1"/>
          <c:tx>
            <c:v>新型索引结构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Sheet1!$R$37:$R$39</c:f>
              <c:strCache>
                <c:ptCount val="3"/>
                <c:pt idx="0">
                  <c:v>256M</c:v>
                </c:pt>
                <c:pt idx="1">
                  <c:v>1G</c:v>
                </c:pt>
                <c:pt idx="2">
                  <c:v>10G</c:v>
                </c:pt>
              </c:strCache>
            </c:strRef>
          </c:cat>
          <c:val>
            <c:numRef>
              <c:f>Sheet1!$T$37:$T$39</c:f>
              <c:numCache>
                <c:formatCode>General</c:formatCode>
                <c:ptCount val="3"/>
                <c:pt idx="0">
                  <c:v>8598</c:v>
                </c:pt>
                <c:pt idx="1">
                  <c:v>31799</c:v>
                </c:pt>
                <c:pt idx="2">
                  <c:v>78290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1F-3045-A216-E6BE1714D8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696704"/>
        <c:axId val="170698624"/>
      </c:barChart>
      <c:catAx>
        <c:axId val="170696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cache</a:t>
                </a:r>
                <a:r>
                  <a:rPr lang="zh-CN" altLang="en-US"/>
                  <a:t>大小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0698624"/>
        <c:crosses val="autoZero"/>
        <c:auto val="1"/>
        <c:lblAlgn val="ctr"/>
        <c:lblOffset val="100"/>
        <c:noMultiLvlLbl val="0"/>
      </c:catAx>
      <c:valAx>
        <c:axId val="17069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IOPS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069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异步设计性能测试（随机读）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同步读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Sheet1!$K$13:$K$17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</c:numCache>
            </c:numRef>
          </c:cat>
          <c:val>
            <c:numRef>
              <c:f>Sheet1!$L$13:$L$17</c:f>
              <c:numCache>
                <c:formatCode>General</c:formatCode>
                <c:ptCount val="5"/>
                <c:pt idx="0">
                  <c:v>385.58</c:v>
                </c:pt>
                <c:pt idx="1">
                  <c:v>483.91999999999996</c:v>
                </c:pt>
                <c:pt idx="2">
                  <c:v>477.75</c:v>
                </c:pt>
                <c:pt idx="3">
                  <c:v>467.72999999999996</c:v>
                </c:pt>
                <c:pt idx="4">
                  <c:v>458.9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7-5046-97D7-11587182E174}"/>
            </c:ext>
          </c:extLst>
        </c:ser>
        <c:ser>
          <c:idx val="1"/>
          <c:order val="1"/>
          <c:tx>
            <c:v>异步读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Sheet1!$K$13:$K$17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</c:numCache>
            </c:numRef>
          </c:cat>
          <c:val>
            <c:numRef>
              <c:f>Sheet1!$M$13:$M$17</c:f>
              <c:numCache>
                <c:formatCode>General</c:formatCode>
                <c:ptCount val="5"/>
                <c:pt idx="0">
                  <c:v>416.74</c:v>
                </c:pt>
                <c:pt idx="1">
                  <c:v>557.21</c:v>
                </c:pt>
                <c:pt idx="2">
                  <c:v>697.09</c:v>
                </c:pt>
                <c:pt idx="3">
                  <c:v>701.41</c:v>
                </c:pt>
                <c:pt idx="4">
                  <c:v>674.81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7-5046-97D7-11587182E1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984576"/>
        <c:axId val="170986496"/>
      </c:barChart>
      <c:catAx>
        <c:axId val="170984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测试客户端数量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0986496"/>
        <c:crosses val="autoZero"/>
        <c:auto val="1"/>
        <c:lblAlgn val="ctr"/>
        <c:lblOffset val="100"/>
        <c:noMultiLvlLbl val="0"/>
      </c:catAx>
      <c:valAx>
        <c:axId val="17098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b="0" i="0" baseline="0">
                    <a:effectLst/>
                  </a:rPr>
                  <a:t>Throught</a:t>
                </a:r>
                <a:r>
                  <a:rPr lang="zh-CN" altLang="zh-CN" sz="1000" b="0" i="0" baseline="0">
                    <a:effectLst/>
                  </a:rPr>
                  <a:t>（</a:t>
                </a:r>
                <a:r>
                  <a:rPr lang="en-US" altLang="zh-CN" sz="1000" b="0" i="0" baseline="0">
                    <a:effectLst/>
                  </a:rPr>
                  <a:t>MB/s</a:t>
                </a:r>
                <a:r>
                  <a:rPr lang="zh-CN" altLang="zh-CN" sz="1000" b="0" i="0" baseline="0">
                    <a:effectLst/>
                  </a:rPr>
                  <a:t>）</a:t>
                </a:r>
                <a:endParaRPr lang="zh-CN" altLang="zh-CN" sz="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0984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0" dirty="0"/>
              <a:t>性能测试（随机读）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Ceph优化前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Sheet1!$K$13:$K$17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</c:numCache>
            </c:numRef>
          </c:cat>
          <c:val>
            <c:numRef>
              <c:f>Sheet1!$L$13:$L$17</c:f>
              <c:numCache>
                <c:formatCode>General</c:formatCode>
                <c:ptCount val="5"/>
                <c:pt idx="0">
                  <c:v>385.58</c:v>
                </c:pt>
                <c:pt idx="1">
                  <c:v>483.91999999999996</c:v>
                </c:pt>
                <c:pt idx="2">
                  <c:v>477.75</c:v>
                </c:pt>
                <c:pt idx="3">
                  <c:v>467.72999999999996</c:v>
                </c:pt>
                <c:pt idx="4">
                  <c:v>458.9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83-AF4E-BFB1-72719845085D}"/>
            </c:ext>
          </c:extLst>
        </c:ser>
        <c:ser>
          <c:idx val="1"/>
          <c:order val="1"/>
          <c:tx>
            <c:v>Ceph优化后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Sheet1!$K$13:$K$17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</c:numCache>
            </c:numRef>
          </c:cat>
          <c:val>
            <c:numRef>
              <c:f>Sheet1!$M$13:$M$17</c:f>
              <c:numCache>
                <c:formatCode>General</c:formatCode>
                <c:ptCount val="5"/>
                <c:pt idx="0">
                  <c:v>501.25400000000002</c:v>
                </c:pt>
                <c:pt idx="1">
                  <c:v>725.88</c:v>
                </c:pt>
                <c:pt idx="2">
                  <c:v>697.09</c:v>
                </c:pt>
                <c:pt idx="3">
                  <c:v>748.36799999999994</c:v>
                </c:pt>
                <c:pt idx="4">
                  <c:v>715.88400000000001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83-AF4E-BFB1-7271984508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6800"/>
        <c:axId val="171151744"/>
      </c:barChart>
      <c:catAx>
        <c:axId val="171116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测试客户端数量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1151744"/>
        <c:crosses val="autoZero"/>
        <c:auto val="1"/>
        <c:lblAlgn val="ctr"/>
        <c:lblOffset val="100"/>
        <c:noMultiLvlLbl val="0"/>
      </c:catAx>
      <c:valAx>
        <c:axId val="17115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b="0" i="0" baseline="0">
                    <a:effectLst/>
                  </a:rPr>
                  <a:t>Throught</a:t>
                </a:r>
                <a:r>
                  <a:rPr lang="zh-CN" altLang="zh-CN" sz="1000" b="0" i="0" baseline="0">
                    <a:effectLst/>
                  </a:rPr>
                  <a:t>（</a:t>
                </a:r>
                <a:r>
                  <a:rPr lang="en-US" altLang="zh-CN" sz="1000" b="0" i="0" baseline="0">
                    <a:effectLst/>
                  </a:rPr>
                  <a:t>MB/s</a:t>
                </a:r>
                <a:r>
                  <a:rPr lang="zh-CN" altLang="zh-CN" sz="1000" b="0" i="0" baseline="0">
                    <a:effectLst/>
                  </a:rPr>
                  <a:t>）</a:t>
                </a:r>
                <a:endParaRPr lang="zh-CN" altLang="zh-CN" sz="4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111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262714-36F6-450A-81B5-8317D52CAAE3}" type="doc">
      <dgm:prSet loTypeId="urn:microsoft.com/office/officeart/2005/8/layout/list1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219E980D-0D60-4DEB-88F9-7D874ED8A9A3}">
      <dgm:prSet/>
      <dgm:spPr>
        <a:xfrm>
          <a:off x="418250" y="274515"/>
          <a:ext cx="10201815" cy="548822"/>
        </a:xfrm>
        <a:solidFill>
          <a:srgbClr val="D7182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altLang="zh-CN" dirty="0"/>
            <a:t>2020</a:t>
          </a:r>
          <a:r>
            <a:rPr lang="zh-CN" altLang="en-US" dirty="0"/>
            <a:t>年合作研究进展及成果分享</a:t>
          </a:r>
        </a:p>
      </dgm:t>
    </dgm:pt>
    <dgm:pt modelId="{50230CD7-1AC6-4941-A740-7BAD7ADF3219}" type="parTrans" cxnId="{28AAA87F-8DFF-4E5A-B06E-2F04E9A63878}">
      <dgm:prSet/>
      <dgm:spPr/>
      <dgm:t>
        <a:bodyPr/>
        <a:lstStyle/>
        <a:p>
          <a:endParaRPr lang="zh-CN" altLang="en-US"/>
        </a:p>
      </dgm:t>
    </dgm:pt>
    <dgm:pt modelId="{54835A55-03D1-47CC-8D12-DAC02ED9E382}" type="sibTrans" cxnId="{28AAA87F-8DFF-4E5A-B06E-2F04E9A63878}">
      <dgm:prSet/>
      <dgm:spPr/>
      <dgm:t>
        <a:bodyPr/>
        <a:lstStyle/>
        <a:p>
          <a:endParaRPr lang="zh-CN" altLang="en-US"/>
        </a:p>
      </dgm:t>
    </dgm:pt>
    <dgm:pt modelId="{FC960E86-7DB2-49A7-BBE1-4D0E87D30B2E}">
      <dgm:prSet/>
      <dgm:spPr>
        <a:xfrm>
          <a:off x="1076129" y="1920776"/>
          <a:ext cx="9543937" cy="548822"/>
        </a:xfrm>
        <a:solidFill>
          <a:srgbClr val="D7182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Font typeface="+mj-lt"/>
            <a:buNone/>
          </a:pPr>
          <a:r>
            <a:rPr lang="zh-CN" altLang="en-US" dirty="0"/>
            <a:t>下一阶段工作计划</a:t>
          </a:r>
          <a:endParaRPr lang="zh-CN" altLang="en-US" dirty="0">
            <a:solidFill>
              <a:srgbClr val="FFFFFF"/>
            </a:solidFill>
            <a:latin typeface="Helvetica"/>
            <a:ea typeface="+mn-ea"/>
            <a:cs typeface="Helvetica"/>
          </a:endParaRPr>
        </a:p>
      </dgm:t>
    </dgm:pt>
    <dgm:pt modelId="{876EA201-D809-46F2-8342-269F6039865E}" type="parTrans" cxnId="{ABAB6869-187B-49A0-83CC-6CC3BD64039C}">
      <dgm:prSet/>
      <dgm:spPr/>
      <dgm:t>
        <a:bodyPr/>
        <a:lstStyle/>
        <a:p>
          <a:endParaRPr lang="zh-CN" altLang="en-US"/>
        </a:p>
      </dgm:t>
    </dgm:pt>
    <dgm:pt modelId="{744A7C11-C216-49F3-89B5-3F79583CDB6D}" type="sibTrans" cxnId="{ABAB6869-187B-49A0-83CC-6CC3BD64039C}">
      <dgm:prSet/>
      <dgm:spPr/>
      <dgm:t>
        <a:bodyPr/>
        <a:lstStyle/>
        <a:p>
          <a:endParaRPr lang="zh-CN" altLang="en-US"/>
        </a:p>
      </dgm:t>
    </dgm:pt>
    <dgm:pt modelId="{7D387FE3-95E4-464B-8978-1D28520546CB}" type="pres">
      <dgm:prSet presAssocID="{B9262714-36F6-450A-81B5-8317D52CAAE3}" presName="linear" presStyleCnt="0">
        <dgm:presLayoutVars>
          <dgm:dir/>
          <dgm:animLvl val="lvl"/>
          <dgm:resizeHandles val="exact"/>
        </dgm:presLayoutVars>
      </dgm:prSet>
      <dgm:spPr/>
    </dgm:pt>
    <dgm:pt modelId="{6A0CC273-46DC-4B6B-BC3A-E532F2E594C4}" type="pres">
      <dgm:prSet presAssocID="{219E980D-0D60-4DEB-88F9-7D874ED8A9A3}" presName="parentLin" presStyleCnt="0"/>
      <dgm:spPr/>
    </dgm:pt>
    <dgm:pt modelId="{88E8E846-786F-41E7-886D-FE32C8559101}" type="pres">
      <dgm:prSet presAssocID="{219E980D-0D60-4DEB-88F9-7D874ED8A9A3}" presName="parentLeftMargin" presStyleLbl="node1" presStyleIdx="0" presStyleCnt="2"/>
      <dgm:spPr/>
    </dgm:pt>
    <dgm:pt modelId="{14686B3E-5B00-4F49-B92E-9D4BC69E7735}" type="pres">
      <dgm:prSet presAssocID="{219E980D-0D60-4DEB-88F9-7D874ED8A9A3}" presName="parentText" presStyleLbl="node1" presStyleIdx="0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59903D2-AAAA-4E41-8C6C-357CC5F47658}" type="pres">
      <dgm:prSet presAssocID="{219E980D-0D60-4DEB-88F9-7D874ED8A9A3}" presName="negativeSpace" presStyleCnt="0"/>
      <dgm:spPr/>
    </dgm:pt>
    <dgm:pt modelId="{179F3016-B6B9-4F8F-B19A-ABEA75859AC8}" type="pres">
      <dgm:prSet presAssocID="{219E980D-0D60-4DEB-88F9-7D874ED8A9A3}" presName="childText" presStyleLbl="conFgAcc1" presStyleIdx="0" presStyleCnt="2" custLinFactNeighborX="2514" custLinFactNeighborY="43419">
        <dgm:presLayoutVars>
          <dgm:bulletEnabled val="1"/>
        </dgm:presLayoutVars>
      </dgm:prSet>
      <dgm:spPr>
        <a:solidFill>
          <a:schemeClr val="bg1">
            <a:alpha val="90000"/>
          </a:schemeClr>
        </a:solidFill>
        <a:ln>
          <a:solidFill>
            <a:srgbClr val="E72427"/>
          </a:solidFill>
        </a:ln>
      </dgm:spPr>
    </dgm:pt>
    <dgm:pt modelId="{3217A67C-7DC3-4532-9E73-EB75BF478ECC}" type="pres">
      <dgm:prSet presAssocID="{54835A55-03D1-47CC-8D12-DAC02ED9E382}" presName="spaceBetweenRectangles" presStyleCnt="0"/>
      <dgm:spPr/>
    </dgm:pt>
    <dgm:pt modelId="{F2123F29-9F03-4B40-909B-5A4A0437ADE0}" type="pres">
      <dgm:prSet presAssocID="{FC960E86-7DB2-49A7-BBE1-4D0E87D30B2E}" presName="parentLin" presStyleCnt="0"/>
      <dgm:spPr/>
    </dgm:pt>
    <dgm:pt modelId="{0915FE86-08FA-4FF8-B4A8-14BC02E8541D}" type="pres">
      <dgm:prSet presAssocID="{FC960E86-7DB2-49A7-BBE1-4D0E87D30B2E}" presName="parentLeftMargin" presStyleLbl="node1" presStyleIdx="0" presStyleCnt="2"/>
      <dgm:spPr/>
    </dgm:pt>
    <dgm:pt modelId="{609C80B0-BB60-454D-8C71-58A307CB9190}" type="pres">
      <dgm:prSet presAssocID="{FC960E86-7DB2-49A7-BBE1-4D0E87D30B2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434271-83B2-48A0-899D-A2CB1523A02E}" type="pres">
      <dgm:prSet presAssocID="{FC960E86-7DB2-49A7-BBE1-4D0E87D30B2E}" presName="negativeSpace" presStyleCnt="0"/>
      <dgm:spPr/>
    </dgm:pt>
    <dgm:pt modelId="{959FC47D-D0AD-4B05-A59B-344C8C3E2D62}" type="pres">
      <dgm:prSet presAssocID="{FC960E86-7DB2-49A7-BBE1-4D0E87D30B2E}" presName="childText" presStyleLbl="conFgAcc1" presStyleIdx="1" presStyleCnt="2">
        <dgm:presLayoutVars>
          <dgm:bulletEnabled val="1"/>
        </dgm:presLayoutVars>
      </dgm:prSet>
      <dgm:spPr>
        <a:xfrm>
          <a:off x="0" y="1846764"/>
          <a:ext cx="7514883" cy="756000"/>
        </a:xfrm>
        <a:prstGeom prst="rect">
          <a:avLst/>
        </a:prstGeom>
        <a:solidFill>
          <a:prstClr val="white">
            <a:alpha val="90000"/>
          </a:prstClr>
        </a:solidFill>
        <a:ln w="12700" cap="flat" cmpd="sng" algn="ctr">
          <a:solidFill>
            <a:srgbClr val="E72427"/>
          </a:solidFill>
          <a:prstDash val="solid"/>
          <a:miter lim="800000"/>
        </a:ln>
        <a:effectLst/>
      </dgm:spPr>
    </dgm:pt>
  </dgm:ptLst>
  <dgm:cxnLst>
    <dgm:cxn modelId="{CA5C101B-6EFF-471B-9710-C886A544FDD1}" type="presOf" srcId="{219E980D-0D60-4DEB-88F9-7D874ED8A9A3}" destId="{88E8E846-786F-41E7-886D-FE32C8559101}" srcOrd="0" destOrd="0" presId="urn:microsoft.com/office/officeart/2005/8/layout/list1#1"/>
    <dgm:cxn modelId="{DA583720-382B-47BC-9FFC-8EDC9C868245}" type="presOf" srcId="{B9262714-36F6-450A-81B5-8317D52CAAE3}" destId="{7D387FE3-95E4-464B-8978-1D28520546CB}" srcOrd="0" destOrd="0" presId="urn:microsoft.com/office/officeart/2005/8/layout/list1#1"/>
    <dgm:cxn modelId="{DDC9D82B-E452-4384-BC8A-57DA1F8B6FCF}" type="presOf" srcId="{FC960E86-7DB2-49A7-BBE1-4D0E87D30B2E}" destId="{609C80B0-BB60-454D-8C71-58A307CB9190}" srcOrd="1" destOrd="0" presId="urn:microsoft.com/office/officeart/2005/8/layout/list1#1"/>
    <dgm:cxn modelId="{ABAB6869-187B-49A0-83CC-6CC3BD64039C}" srcId="{B9262714-36F6-450A-81B5-8317D52CAAE3}" destId="{FC960E86-7DB2-49A7-BBE1-4D0E87D30B2E}" srcOrd="1" destOrd="0" parTransId="{876EA201-D809-46F2-8342-269F6039865E}" sibTransId="{744A7C11-C216-49F3-89B5-3F79583CDB6D}"/>
    <dgm:cxn modelId="{4788117B-EC23-42A6-9271-8A15B6EAD944}" type="presOf" srcId="{219E980D-0D60-4DEB-88F9-7D874ED8A9A3}" destId="{14686B3E-5B00-4F49-B92E-9D4BC69E7735}" srcOrd="1" destOrd="0" presId="urn:microsoft.com/office/officeart/2005/8/layout/list1#1"/>
    <dgm:cxn modelId="{28AAA87F-8DFF-4E5A-B06E-2F04E9A63878}" srcId="{B9262714-36F6-450A-81B5-8317D52CAAE3}" destId="{219E980D-0D60-4DEB-88F9-7D874ED8A9A3}" srcOrd="0" destOrd="0" parTransId="{50230CD7-1AC6-4941-A740-7BAD7ADF3219}" sibTransId="{54835A55-03D1-47CC-8D12-DAC02ED9E382}"/>
    <dgm:cxn modelId="{661DA89F-0B0C-4FAF-8DDC-BEBC20D3EFAC}" type="presOf" srcId="{FC960E86-7DB2-49A7-BBE1-4D0E87D30B2E}" destId="{0915FE86-08FA-4FF8-B4A8-14BC02E8541D}" srcOrd="0" destOrd="0" presId="urn:microsoft.com/office/officeart/2005/8/layout/list1#1"/>
    <dgm:cxn modelId="{0C5E3543-5007-4910-A809-5CAF819DED64}" type="presParOf" srcId="{7D387FE3-95E4-464B-8978-1D28520546CB}" destId="{6A0CC273-46DC-4B6B-BC3A-E532F2E594C4}" srcOrd="0" destOrd="0" presId="urn:microsoft.com/office/officeart/2005/8/layout/list1#1"/>
    <dgm:cxn modelId="{6B02F8DC-65AC-4431-8EDF-BF9AA2DB5C19}" type="presParOf" srcId="{6A0CC273-46DC-4B6B-BC3A-E532F2E594C4}" destId="{88E8E846-786F-41E7-886D-FE32C8559101}" srcOrd="0" destOrd="0" presId="urn:microsoft.com/office/officeart/2005/8/layout/list1#1"/>
    <dgm:cxn modelId="{8624C6DA-2FEB-403C-A61F-A2708B09A134}" type="presParOf" srcId="{6A0CC273-46DC-4B6B-BC3A-E532F2E594C4}" destId="{14686B3E-5B00-4F49-B92E-9D4BC69E7735}" srcOrd="1" destOrd="0" presId="urn:microsoft.com/office/officeart/2005/8/layout/list1#1"/>
    <dgm:cxn modelId="{ED8AC5F6-8D38-4981-99D9-95517543DB9C}" type="presParOf" srcId="{7D387FE3-95E4-464B-8978-1D28520546CB}" destId="{F59903D2-AAAA-4E41-8C6C-357CC5F47658}" srcOrd="1" destOrd="0" presId="urn:microsoft.com/office/officeart/2005/8/layout/list1#1"/>
    <dgm:cxn modelId="{C01E6B6F-27F0-4315-B1BA-145A496412C0}" type="presParOf" srcId="{7D387FE3-95E4-464B-8978-1D28520546CB}" destId="{179F3016-B6B9-4F8F-B19A-ABEA75859AC8}" srcOrd="2" destOrd="0" presId="urn:microsoft.com/office/officeart/2005/8/layout/list1#1"/>
    <dgm:cxn modelId="{703363D7-D6A9-42A7-A348-4E31615232BF}" type="presParOf" srcId="{7D387FE3-95E4-464B-8978-1D28520546CB}" destId="{3217A67C-7DC3-4532-9E73-EB75BF478ECC}" srcOrd="3" destOrd="0" presId="urn:microsoft.com/office/officeart/2005/8/layout/list1#1"/>
    <dgm:cxn modelId="{F502579F-2E6F-47C1-8736-92BFCC2E06D1}" type="presParOf" srcId="{7D387FE3-95E4-464B-8978-1D28520546CB}" destId="{F2123F29-9F03-4B40-909B-5A4A0437ADE0}" srcOrd="4" destOrd="0" presId="urn:microsoft.com/office/officeart/2005/8/layout/list1#1"/>
    <dgm:cxn modelId="{C34AA440-8251-423B-B55B-EA451AF65D94}" type="presParOf" srcId="{F2123F29-9F03-4B40-909B-5A4A0437ADE0}" destId="{0915FE86-08FA-4FF8-B4A8-14BC02E8541D}" srcOrd="0" destOrd="0" presId="urn:microsoft.com/office/officeart/2005/8/layout/list1#1"/>
    <dgm:cxn modelId="{3590DA86-A0AC-488A-9C98-5E94BC5E2D30}" type="presParOf" srcId="{F2123F29-9F03-4B40-909B-5A4A0437ADE0}" destId="{609C80B0-BB60-454D-8C71-58A307CB9190}" srcOrd="1" destOrd="0" presId="urn:microsoft.com/office/officeart/2005/8/layout/list1#1"/>
    <dgm:cxn modelId="{FCEE60D4-949E-4E41-B361-4B844BB00CD9}" type="presParOf" srcId="{7D387FE3-95E4-464B-8978-1D28520546CB}" destId="{DD434271-83B2-48A0-899D-A2CB1523A02E}" srcOrd="5" destOrd="0" presId="urn:microsoft.com/office/officeart/2005/8/layout/list1#1"/>
    <dgm:cxn modelId="{8A9C756E-388C-4D5D-8246-C6C6FF975FD0}" type="presParOf" srcId="{7D387FE3-95E4-464B-8978-1D28520546CB}" destId="{959FC47D-D0AD-4B05-A59B-344C8C3E2D62}" srcOrd="6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F3016-B6B9-4F8F-B19A-ABEA75859AC8}">
      <dsp:nvSpPr>
        <dsp:cNvPr id="0" name=""/>
        <dsp:cNvSpPr/>
      </dsp:nvSpPr>
      <dsp:spPr>
        <a:xfrm>
          <a:off x="0" y="1313368"/>
          <a:ext cx="7514883" cy="6804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rgbClr val="E7242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86B3E-5B00-4F49-B92E-9D4BC69E7735}">
      <dsp:nvSpPr>
        <dsp:cNvPr id="0" name=""/>
        <dsp:cNvSpPr/>
      </dsp:nvSpPr>
      <dsp:spPr>
        <a:xfrm>
          <a:off x="375744" y="851543"/>
          <a:ext cx="5260418" cy="797040"/>
        </a:xfrm>
        <a:prstGeom prst="rect">
          <a:avLst/>
        </a:prstGeom>
        <a:solidFill>
          <a:srgbClr val="D7182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831" tIns="0" rIns="19883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2020</a:t>
          </a:r>
          <a:r>
            <a:rPr lang="zh-CN" altLang="en-US" sz="2700" kern="1200" dirty="0"/>
            <a:t>年合作研究进展及成果分享</a:t>
          </a:r>
        </a:p>
      </dsp:txBody>
      <dsp:txXfrm>
        <a:off x="375744" y="851543"/>
        <a:ext cx="5260418" cy="797040"/>
      </dsp:txXfrm>
    </dsp:sp>
    <dsp:sp modelId="{959FC47D-D0AD-4B05-A59B-344C8C3E2D62}">
      <dsp:nvSpPr>
        <dsp:cNvPr id="0" name=""/>
        <dsp:cNvSpPr/>
      </dsp:nvSpPr>
      <dsp:spPr>
        <a:xfrm>
          <a:off x="0" y="2474784"/>
          <a:ext cx="7514883" cy="680400"/>
        </a:xfrm>
        <a:prstGeom prst="rect">
          <a:avLst/>
        </a:prstGeom>
        <a:solidFill>
          <a:prstClr val="white">
            <a:alpha val="90000"/>
          </a:prstClr>
        </a:solidFill>
        <a:ln w="12700" cap="flat" cmpd="sng" algn="ctr">
          <a:solidFill>
            <a:srgbClr val="E7242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C80B0-BB60-454D-8C71-58A307CB9190}">
      <dsp:nvSpPr>
        <dsp:cNvPr id="0" name=""/>
        <dsp:cNvSpPr/>
      </dsp:nvSpPr>
      <dsp:spPr>
        <a:xfrm>
          <a:off x="375744" y="2076264"/>
          <a:ext cx="5260418" cy="797040"/>
        </a:xfrm>
        <a:prstGeom prst="roundRect">
          <a:avLst/>
        </a:prstGeom>
        <a:solidFill>
          <a:srgbClr val="D7182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831" tIns="0" rIns="19883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2700" kern="1200" dirty="0"/>
            <a:t>下一阶段工作计划</a:t>
          </a:r>
          <a:endParaRPr lang="zh-CN" altLang="en-US" sz="2700" kern="1200" dirty="0">
            <a:solidFill>
              <a:srgbClr val="FFFFFF"/>
            </a:solidFill>
            <a:latin typeface="Helvetica"/>
            <a:ea typeface="+mn-ea"/>
            <a:cs typeface="Helvetica"/>
          </a:endParaRPr>
        </a:p>
      </dsp:txBody>
      <dsp:txXfrm>
        <a:off x="414652" y="2115172"/>
        <a:ext cx="5182602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B563F-221B-44AB-9DB9-97CA857BC0D0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06CBF-5CA4-4476-B4B3-D56C6CDC86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BA9CF-3777-4982-A16D-2C1FBFC668B8}" type="datetimeFigureOut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8B276-7A50-45C3-934E-C7DD904B3B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ceph</a:t>
            </a:r>
            <a:r>
              <a:rPr lang="zh-CN" altLang="en-US" dirty="0"/>
              <a:t>的</a:t>
            </a:r>
            <a:r>
              <a:rPr lang="en-US" altLang="zh-CN" dirty="0"/>
              <a:t>crush</a:t>
            </a:r>
            <a:r>
              <a:rPr lang="zh-CN" altLang="en-US" dirty="0"/>
              <a:t>算法导致的迁移不可控，并不知道</a:t>
            </a:r>
            <a:r>
              <a:rPr lang="en-US" altLang="zh-CN" dirty="0"/>
              <a:t>pg</a:t>
            </a:r>
            <a:r>
              <a:rPr lang="zh-CN" altLang="en-US" dirty="0"/>
              <a:t>落到哪个</a:t>
            </a:r>
            <a:r>
              <a:rPr lang="en-US" altLang="zh-CN" dirty="0" err="1"/>
              <a:t>osd</a:t>
            </a:r>
            <a:r>
              <a:rPr lang="zh-CN" altLang="en-US" dirty="0"/>
              <a:t>，导致</a:t>
            </a:r>
            <a:r>
              <a:rPr lang="en-US" altLang="zh-CN" dirty="0" err="1"/>
              <a:t>osd</a:t>
            </a:r>
            <a:r>
              <a:rPr lang="zh-CN" altLang="en-US" dirty="0"/>
              <a:t>里的</a:t>
            </a:r>
            <a:r>
              <a:rPr lang="en-US" altLang="zh-CN" dirty="0"/>
              <a:t>pg</a:t>
            </a:r>
            <a:r>
              <a:rPr lang="zh-CN" altLang="en-US" dirty="0"/>
              <a:t>数量不均衡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分布式对象存储系统RADOS(Reliable Autonomic Distributed Object Storage)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社区推荐的性能追踪工具，主要包括三部分，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-blk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自带，基于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lttng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的库，实现格式兼容），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lttng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（负责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采集），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zipkin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（负责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可视化）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025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我们的做法是，在</a:t>
            </a:r>
            <a:r>
              <a:rPr lang="en-US" altLang="zh-CN" sz="1200" dirty="0" err="1"/>
              <a:t>sstable</a:t>
            </a:r>
            <a:r>
              <a:rPr lang="zh-CN" altLang="en-US" sz="1200" dirty="0"/>
              <a:t>创建期间，通过</a:t>
            </a:r>
            <a:r>
              <a:rPr lang="en-US" altLang="zh-CN" sz="1200" dirty="0"/>
              <a:t>key</a:t>
            </a:r>
            <a:r>
              <a:rPr lang="zh-CN" altLang="en-US" sz="1200" dirty="0"/>
              <a:t>预测其所在的</a:t>
            </a:r>
            <a:r>
              <a:rPr lang="en-US" altLang="zh-CN" sz="1200" dirty="0"/>
              <a:t>block</a:t>
            </a:r>
            <a:r>
              <a:rPr lang="zh-CN" altLang="en-US" sz="1200" dirty="0"/>
              <a:t>，然后将该</a:t>
            </a:r>
            <a:r>
              <a:rPr lang="en-US" altLang="zh-CN" sz="1200" dirty="0"/>
              <a:t>key</a:t>
            </a:r>
            <a:r>
              <a:rPr lang="zh-CN" altLang="en-US" sz="1200" dirty="0"/>
              <a:t>写到对应的</a:t>
            </a:r>
            <a:r>
              <a:rPr lang="en-US" altLang="zh-CN" sz="1200" dirty="0" err="1"/>
              <a:t>blcok</a:t>
            </a:r>
            <a:r>
              <a:rPr lang="zh-CN" altLang="en-US" sz="1200" dirty="0"/>
              <a:t>里，如此可以保证总是预测给定</a:t>
            </a:r>
            <a:r>
              <a:rPr lang="en-US" altLang="zh-CN" sz="1200" dirty="0"/>
              <a:t>key</a:t>
            </a:r>
            <a:r>
              <a:rPr lang="zh-CN" altLang="en-US" sz="1200" dirty="0"/>
              <a:t>的正确</a:t>
            </a:r>
            <a:r>
              <a:rPr lang="en-US" altLang="zh-CN" sz="1200" dirty="0"/>
              <a:t>block</a:t>
            </a:r>
            <a:endParaRPr lang="en-US" altLang="zh-CN" sz="1400" dirty="0"/>
          </a:p>
          <a:p>
            <a:endParaRPr kumimoji="1" lang="en-US" altLang="zh-CN" dirty="0"/>
          </a:p>
          <a:p>
            <a:r>
              <a:rPr kumimoji="1" lang="zh-CN" altLang="en-US" dirty="0"/>
              <a:t>具体的，我们将</a:t>
            </a:r>
            <a:r>
              <a:rPr kumimoji="1" lang="en-US" altLang="zh-CN" dirty="0"/>
              <a:t>k</a:t>
            </a:r>
            <a:r>
              <a:rPr kumimoji="1" lang="zh-CN" altLang="en-US" dirty="0"/>
              <a:t>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s(〈k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v〉)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进行训练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,s(〈k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v〉)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sstable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前面的字节数之和，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就等于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s(〈k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v〉)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除以一个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的大小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0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8B276-7A50-45C3-934E-C7DD904B3B7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991" y="761999"/>
            <a:ext cx="8520332" cy="227758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单击此处输入标题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2991" y="3636921"/>
            <a:ext cx="8520332" cy="141767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单击此处输入副标题 </a:t>
            </a:r>
            <a:r>
              <a:rPr lang="en-US" altLang="zh-CN" dirty="0"/>
              <a:t>/ </a:t>
            </a:r>
            <a:r>
              <a:rPr lang="zh-CN" altLang="en-US" dirty="0"/>
              <a:t>日期 </a:t>
            </a:r>
            <a:r>
              <a:rPr lang="en-US" altLang="zh-CN" dirty="0"/>
              <a:t>/ </a:t>
            </a:r>
            <a:r>
              <a:rPr lang="zh-CN" altLang="en-US" dirty="0"/>
              <a:t>主讲人信息等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EDE31D2-A1B8-4A0F-939D-A3212B55E4AC}" type="datetime1">
              <a:rPr lang="zh-CN" altLang="en-US" smtClean="0"/>
              <a:pPr/>
              <a:t>2021/4/9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C7CECE-DE29-40DD-9057-B4251DD93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1360" y="140678"/>
            <a:ext cx="8329240" cy="52761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600" b="1" dirty="0">
                <a:solidFill>
                  <a:srgbClr val="E72427"/>
                </a:solidFill>
              </a:defRPr>
            </a:lvl1pPr>
          </a:lstStyle>
          <a:p>
            <a:pPr lvl="0"/>
            <a:r>
              <a:rPr lang="zh-CN" altLang="en-US" dirty="0"/>
              <a:t>单击此处输入章节标题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9384-5299-44B9-805E-49AE6EA0C4C0}" type="datetime1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864325" y="1101633"/>
            <a:ext cx="10489475" cy="505042"/>
          </a:xfrm>
        </p:spPr>
        <p:txBody>
          <a:bodyPr vert="horz" lIns="91440" tIns="45720" rIns="91440" bIns="45720" rtlCol="0" anchor="ctr">
            <a:noAutofit/>
          </a:bodyPr>
          <a:lstStyle>
            <a:lvl1pPr marL="228600" indent="-228600">
              <a:buNone/>
              <a:defRPr lang="zh-CN" altLang="en-US" sz="2800" dirty="0" smtClean="0"/>
            </a:lvl1pPr>
          </a:lstStyle>
          <a:p>
            <a:pPr marL="0" lvl="0" indent="0"/>
            <a:r>
              <a:rPr lang="zh-CN" altLang="en-US" dirty="0"/>
              <a:t>单击此处输入标题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6"/>
          </p:nvPr>
        </p:nvSpPr>
        <p:spPr>
          <a:xfrm>
            <a:off x="864326" y="3352800"/>
            <a:ext cx="10463347" cy="2838994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864324" y="1733675"/>
            <a:ext cx="10489475" cy="1454569"/>
          </a:xfrm>
        </p:spPr>
        <p:txBody>
          <a:bodyPr>
            <a:normAutofit/>
          </a:bodyPr>
          <a:lstStyle>
            <a:lvl1pPr marL="2286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84C8-28BB-4143-8AA6-2157ECAADB45}" type="datetime1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93360" y="3779652"/>
            <a:ext cx="5345737" cy="645774"/>
          </a:xfrm>
        </p:spPr>
        <p:txBody>
          <a:bodyPr vert="horz" lIns="91440" tIns="45720" rIns="91440" bIns="45720" rtlCol="0" anchor="ctr">
            <a:noAutofit/>
          </a:bodyPr>
          <a:lstStyle>
            <a:lvl1pPr marL="228600" indent="-228600">
              <a:buNone/>
              <a:defRPr lang="zh-CN" altLang="en-US" sz="2800" dirty="0" smtClean="0"/>
            </a:lvl1pPr>
          </a:lstStyle>
          <a:p>
            <a:pPr marL="0" lvl="0" indent="0"/>
            <a:r>
              <a:rPr lang="zh-CN" altLang="en-US" dirty="0"/>
              <a:t>单击此处输入标题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6"/>
          </p:nvPr>
        </p:nvSpPr>
        <p:spPr>
          <a:xfrm>
            <a:off x="1" y="-1"/>
            <a:ext cx="12192000" cy="3500847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6201829" y="3779652"/>
            <a:ext cx="5345737" cy="634556"/>
          </a:xfrm>
        </p:spPr>
        <p:txBody>
          <a:bodyPr vert="horz" lIns="91440" tIns="45720" rIns="91440" bIns="45720" rtlCol="0" anchor="ctr">
            <a:noAutofit/>
          </a:bodyPr>
          <a:lstStyle>
            <a:lvl1pPr marL="228600" indent="-228600">
              <a:buNone/>
              <a:defRPr lang="zh-CN" altLang="en-US" sz="2800" dirty="0"/>
            </a:lvl1pPr>
          </a:lstStyle>
          <a:p>
            <a:pPr marL="0" lvl="0" indent="0"/>
            <a:r>
              <a:rPr lang="zh-CN" altLang="en-US" dirty="0"/>
              <a:t>单击此处输入标题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93360" y="4520444"/>
            <a:ext cx="5345737" cy="1664456"/>
          </a:xfrm>
        </p:spPr>
        <p:txBody>
          <a:bodyPr>
            <a:normAutofit/>
          </a:bodyPr>
          <a:lstStyle>
            <a:lvl1pPr marL="2286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201828" y="4520444"/>
            <a:ext cx="5345737" cy="1664456"/>
          </a:xfrm>
        </p:spPr>
        <p:txBody>
          <a:bodyPr>
            <a:normAutofit/>
          </a:bodyPr>
          <a:lstStyle>
            <a:lvl1pPr marL="2286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1360" y="140678"/>
            <a:ext cx="8329240" cy="52761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600" b="1" dirty="0">
                <a:solidFill>
                  <a:srgbClr val="E72427"/>
                </a:solidFill>
              </a:defRPr>
            </a:lvl1pPr>
          </a:lstStyle>
          <a:p>
            <a:pPr lvl="0"/>
            <a:r>
              <a:rPr lang="zh-CN" altLang="en-US" dirty="0"/>
              <a:t>单击此处输入章节标题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A1CC-FC8E-4AC8-9EF6-8278EDCA6DAA}" type="datetime1">
              <a:rPr lang="zh-CN" altLang="en-US" smtClean="0"/>
              <a:pPr/>
              <a:t>2021/4/9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842219" y="1074452"/>
            <a:ext cx="10507766" cy="529376"/>
          </a:xfrm>
        </p:spPr>
        <p:txBody>
          <a:bodyPr vert="horz" lIns="91440" tIns="45720" rIns="91440" bIns="45720" rtlCol="0" anchor="ctr">
            <a:noAutofit/>
          </a:bodyPr>
          <a:lstStyle>
            <a:lvl1pPr marL="457200" indent="-457200">
              <a:buFont typeface="Arial" panose="020B0604020202020204" pitchFamily="34" charset="0"/>
              <a:buNone/>
              <a:defRPr lang="zh-CN" altLang="en-US" sz="2800" dirty="0" smtClean="0"/>
            </a:lvl1pPr>
          </a:lstStyle>
          <a:p>
            <a:pPr marL="0" lvl="0" indent="0"/>
            <a:r>
              <a:rPr lang="zh-CN" altLang="en-US" dirty="0"/>
              <a:t>单击此处输入标题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6"/>
          </p:nvPr>
        </p:nvSpPr>
        <p:spPr>
          <a:xfrm>
            <a:off x="838199" y="1837678"/>
            <a:ext cx="5080001" cy="283807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7"/>
          </p:nvPr>
        </p:nvSpPr>
        <p:spPr>
          <a:xfrm>
            <a:off x="6269984" y="1837678"/>
            <a:ext cx="5080001" cy="283845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838199" y="4821799"/>
            <a:ext cx="5080001" cy="1388500"/>
          </a:xfrm>
        </p:spPr>
        <p:txBody>
          <a:bodyPr>
            <a:normAutofit/>
          </a:bodyPr>
          <a:lstStyle>
            <a:lvl1pPr marL="2286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269983" y="4821799"/>
            <a:ext cx="5080001" cy="1388500"/>
          </a:xfrm>
        </p:spPr>
        <p:txBody>
          <a:bodyPr>
            <a:normAutofit/>
          </a:bodyPr>
          <a:lstStyle>
            <a:lvl1pPr marL="2286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81360" y="140678"/>
            <a:ext cx="8329240" cy="52761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600" b="1" dirty="0">
                <a:solidFill>
                  <a:srgbClr val="E72427"/>
                </a:solidFill>
              </a:defRPr>
            </a:lvl1pPr>
          </a:lstStyle>
          <a:p>
            <a:pPr lvl="0"/>
            <a:r>
              <a:rPr lang="zh-CN" altLang="en-US" dirty="0"/>
              <a:t>单击此处输入章节标题</a:t>
            </a:r>
            <a:endParaRPr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074452"/>
            <a:ext cx="10515600" cy="529376"/>
          </a:xfrm>
        </p:spPr>
        <p:txBody>
          <a:bodyPr vert="horz" lIns="91440" tIns="45720" rIns="91440" bIns="45720" rtlCol="0" anchor="ctr">
            <a:noAutofit/>
          </a:bodyPr>
          <a:lstStyle>
            <a:lvl1pPr marL="228600" indent="-228600">
              <a:buNone/>
              <a:defRPr lang="zh-CN" altLang="en-US" sz="2800" dirty="0" smtClean="0"/>
            </a:lvl1pPr>
          </a:lstStyle>
          <a:p>
            <a:pPr marL="0" lvl="0" indent="0"/>
            <a:r>
              <a:rPr lang="zh-CN" altLang="en-US" dirty="0"/>
              <a:t>单击此处输入标题</a:t>
            </a:r>
          </a:p>
        </p:txBody>
      </p:sp>
      <p:sp>
        <p:nvSpPr>
          <p:cNvPr id="14" name="图片占位符 8"/>
          <p:cNvSpPr>
            <a:spLocks noGrp="1"/>
          </p:cNvSpPr>
          <p:nvPr>
            <p:ph type="pic" sz="quarter" idx="16" hasCustomPrompt="1"/>
          </p:nvPr>
        </p:nvSpPr>
        <p:spPr>
          <a:xfrm>
            <a:off x="838200" y="1840738"/>
            <a:ext cx="3352800" cy="283807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单击图标</a:t>
            </a:r>
            <a:endParaRPr lang="en-US" altLang="zh-CN" dirty="0"/>
          </a:p>
          <a:p>
            <a:r>
              <a:rPr lang="zh-CN" altLang="en-US" dirty="0"/>
              <a:t>添加图片</a:t>
            </a:r>
          </a:p>
        </p:txBody>
      </p:sp>
      <p:sp>
        <p:nvSpPr>
          <p:cNvPr id="15" name="图片占位符 6"/>
          <p:cNvSpPr>
            <a:spLocks noGrp="1"/>
          </p:cNvSpPr>
          <p:nvPr>
            <p:ph type="pic" sz="quarter" idx="20" hasCustomPrompt="1"/>
          </p:nvPr>
        </p:nvSpPr>
        <p:spPr>
          <a:xfrm>
            <a:off x="4419600" y="1840548"/>
            <a:ext cx="3352800" cy="283845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单击图标</a:t>
            </a:r>
            <a:endParaRPr lang="en-US" altLang="zh-CN" dirty="0"/>
          </a:p>
          <a:p>
            <a:r>
              <a:rPr lang="zh-CN" altLang="en-US" dirty="0"/>
              <a:t>添加图片</a:t>
            </a:r>
          </a:p>
        </p:txBody>
      </p:sp>
      <p:sp>
        <p:nvSpPr>
          <p:cNvPr id="16" name="图片占位符 7"/>
          <p:cNvSpPr>
            <a:spLocks noGrp="1"/>
          </p:cNvSpPr>
          <p:nvPr>
            <p:ph type="pic" sz="quarter" idx="21" hasCustomPrompt="1"/>
          </p:nvPr>
        </p:nvSpPr>
        <p:spPr>
          <a:xfrm>
            <a:off x="8001000" y="1840548"/>
            <a:ext cx="3352800" cy="28384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单击图标</a:t>
            </a:r>
            <a:endParaRPr lang="en-US" altLang="zh-CN" dirty="0"/>
          </a:p>
          <a:p>
            <a:r>
              <a:rPr lang="zh-CN" altLang="en-US" dirty="0"/>
              <a:t>添加图片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CA76EA8-CB0F-47E2-B4D9-BAB773BCB0D1}" type="datetime1">
              <a:rPr lang="zh-CN" altLang="en-US" smtClean="0"/>
              <a:pPr/>
              <a:t>2021/4/9</a:t>
            </a:fld>
            <a:endParaRPr lang="zh-CN" alt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2C7CECE-DE29-40DD-9057-B4251DD933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1" y="4769206"/>
            <a:ext cx="3352800" cy="1428481"/>
          </a:xfrm>
        </p:spPr>
        <p:txBody>
          <a:bodyPr>
            <a:normAutofit/>
          </a:bodyPr>
          <a:lstStyle>
            <a:lvl1pPr marL="2286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4419600" y="4769206"/>
            <a:ext cx="3352800" cy="1428481"/>
          </a:xfrm>
        </p:spPr>
        <p:txBody>
          <a:bodyPr>
            <a:normAutofit/>
          </a:bodyPr>
          <a:lstStyle>
            <a:lvl1pPr marL="2286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8000999" y="4769205"/>
            <a:ext cx="3352800" cy="1428481"/>
          </a:xfrm>
        </p:spPr>
        <p:txBody>
          <a:bodyPr>
            <a:normAutofit/>
          </a:bodyPr>
          <a:lstStyle>
            <a:lvl1pPr marL="2286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 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81360" y="140678"/>
            <a:ext cx="8329240" cy="52761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600" b="1" dirty="0">
                <a:solidFill>
                  <a:srgbClr val="E72427"/>
                </a:solidFill>
              </a:defRPr>
            </a:lvl1pPr>
          </a:lstStyle>
          <a:p>
            <a:pPr lvl="0"/>
            <a:r>
              <a:rPr lang="zh-CN" altLang="en-US" dirty="0"/>
              <a:t>单击此处输入章节标题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F23EF5-CC9A-4471-8C4D-CAD957CF4FE5}" type="datetime1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2C7CECE-DE29-40DD-9057-B4251DD933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0836" y="1072274"/>
            <a:ext cx="7772400" cy="529376"/>
          </a:xfrm>
        </p:spPr>
        <p:txBody>
          <a:bodyPr vert="horz" lIns="91440" tIns="45720" rIns="91440" bIns="45720" rtlCol="0" anchor="ctr">
            <a:noAutofit/>
          </a:bodyPr>
          <a:lstStyle>
            <a:lvl1pPr marL="457200" indent="-457200">
              <a:buFont typeface="Arial" panose="020B0604020202020204" pitchFamily="34" charset="0"/>
              <a:buNone/>
              <a:defRPr lang="zh-CN" altLang="en-US" sz="2800" dirty="0" smtClean="0"/>
            </a:lvl1pPr>
          </a:lstStyle>
          <a:p>
            <a:pPr marL="0" lvl="0" indent="0"/>
            <a:r>
              <a:rPr lang="zh-CN" altLang="en-US" dirty="0"/>
              <a:t>单击此处输入标题</a:t>
            </a:r>
          </a:p>
        </p:txBody>
      </p:sp>
      <p:sp>
        <p:nvSpPr>
          <p:cNvPr id="18" name="图片占位符 8"/>
          <p:cNvSpPr>
            <a:spLocks noGrp="1"/>
          </p:cNvSpPr>
          <p:nvPr>
            <p:ph type="pic" sz="quarter" idx="16" hasCustomPrompt="1"/>
          </p:nvPr>
        </p:nvSpPr>
        <p:spPr>
          <a:xfrm>
            <a:off x="521523" y="1781427"/>
            <a:ext cx="2594847" cy="257622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单击图标</a:t>
            </a:r>
            <a:endParaRPr lang="en-US" altLang="zh-CN" dirty="0"/>
          </a:p>
          <a:p>
            <a:r>
              <a:rPr lang="zh-CN" altLang="en-US" dirty="0"/>
              <a:t>添加图片</a:t>
            </a:r>
          </a:p>
        </p:txBody>
      </p:sp>
      <p:sp>
        <p:nvSpPr>
          <p:cNvPr id="19" name="图片占位符 6"/>
          <p:cNvSpPr>
            <a:spLocks noGrp="1"/>
          </p:cNvSpPr>
          <p:nvPr>
            <p:ph type="pic" sz="quarter" idx="17" hasCustomPrompt="1"/>
          </p:nvPr>
        </p:nvSpPr>
        <p:spPr>
          <a:xfrm>
            <a:off x="3379703" y="1781048"/>
            <a:ext cx="2594848" cy="2576568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单击图标</a:t>
            </a:r>
            <a:endParaRPr lang="en-US" altLang="zh-CN" dirty="0"/>
          </a:p>
          <a:p>
            <a:r>
              <a:rPr lang="zh-CN" altLang="en-US" dirty="0"/>
              <a:t>添加图片</a:t>
            </a:r>
          </a:p>
        </p:txBody>
      </p:sp>
      <p:sp>
        <p:nvSpPr>
          <p:cNvPr id="20" name="图片占位符 7"/>
          <p:cNvSpPr>
            <a:spLocks noGrp="1"/>
          </p:cNvSpPr>
          <p:nvPr>
            <p:ph type="pic" sz="quarter" idx="19" hasCustomPrompt="1"/>
          </p:nvPr>
        </p:nvSpPr>
        <p:spPr>
          <a:xfrm>
            <a:off x="6237884" y="1792885"/>
            <a:ext cx="2594848" cy="257625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单击图标</a:t>
            </a:r>
            <a:endParaRPr lang="en-US" altLang="zh-CN" dirty="0"/>
          </a:p>
          <a:p>
            <a:r>
              <a:rPr lang="zh-CN" altLang="en-US" dirty="0"/>
              <a:t>添加图片</a:t>
            </a:r>
          </a:p>
        </p:txBody>
      </p:sp>
      <p:sp>
        <p:nvSpPr>
          <p:cNvPr id="21" name="图片占位符 11"/>
          <p:cNvSpPr>
            <a:spLocks noGrp="1"/>
          </p:cNvSpPr>
          <p:nvPr>
            <p:ph type="pic" sz="quarter" idx="21" hasCustomPrompt="1"/>
          </p:nvPr>
        </p:nvSpPr>
        <p:spPr>
          <a:xfrm>
            <a:off x="9096065" y="1781365"/>
            <a:ext cx="2605533" cy="257687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单击图标</a:t>
            </a:r>
            <a:endParaRPr lang="en-US" altLang="zh-CN" dirty="0"/>
          </a:p>
          <a:p>
            <a:r>
              <a:rPr lang="zh-CN" altLang="en-US" dirty="0"/>
              <a:t>添加图片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533400" y="4492494"/>
            <a:ext cx="2582970" cy="1863855"/>
          </a:xfrm>
        </p:spPr>
        <p:txBody>
          <a:bodyPr>
            <a:normAutofit/>
          </a:bodyPr>
          <a:lstStyle>
            <a:lvl1pPr marL="2286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3391581" y="4480967"/>
            <a:ext cx="2582970" cy="1863855"/>
          </a:xfrm>
        </p:spPr>
        <p:txBody>
          <a:bodyPr>
            <a:normAutofit/>
          </a:bodyPr>
          <a:lstStyle>
            <a:lvl1pPr marL="2286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6249762" y="4480967"/>
            <a:ext cx="2582970" cy="1863855"/>
          </a:xfrm>
        </p:spPr>
        <p:txBody>
          <a:bodyPr>
            <a:normAutofit/>
          </a:bodyPr>
          <a:lstStyle>
            <a:lvl1pPr marL="2286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9096064" y="4492494"/>
            <a:ext cx="2618233" cy="1863855"/>
          </a:xfrm>
        </p:spPr>
        <p:txBody>
          <a:bodyPr>
            <a:normAutofit/>
          </a:bodyPr>
          <a:lstStyle>
            <a:lvl1pPr marL="2286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2A3D-06F7-4F82-A72A-4C72830AB5CD}" type="datetime1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B993-432D-49DC-857E-FA30D063EB1A}" type="datetime1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991" y="1879601"/>
            <a:ext cx="8520332" cy="1159986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单击此处输入结束语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EC0744A-1ADE-441A-9FF5-DEAB8808D70B}" type="datetime1">
              <a:rPr lang="zh-CN" altLang="en-US" smtClean="0"/>
              <a:pPr/>
              <a:t>2021/4/9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C7CECE-DE29-40DD-9057-B4251DD93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369" y="660400"/>
            <a:ext cx="1180621" cy="676994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05537" y="1739900"/>
            <a:ext cx="6608881" cy="730614"/>
          </a:xfrm>
        </p:spPr>
        <p:txBody>
          <a:bodyPr anchor="ctr">
            <a:noAutofit/>
          </a:bodyPr>
          <a:lstStyle>
            <a:lvl1pPr marL="0" indent="0" algn="l">
              <a:lnSpc>
                <a:spcPct val="150000"/>
              </a:lnSpc>
              <a:buNone/>
              <a:defRPr sz="260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单击此处输入第</a:t>
            </a:r>
            <a:r>
              <a:rPr lang="en-US" altLang="zh-CN" dirty="0"/>
              <a:t>1</a:t>
            </a:r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703318-8A2B-4EAB-9A2C-445ACA003AB6}" type="datetime1">
              <a:rPr lang="zh-CN" altLang="en-US" smtClean="0"/>
              <a:pPr/>
              <a:t>2021/4/9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C7CECE-DE29-40DD-9057-B4251DD933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838324" y="1739900"/>
            <a:ext cx="1307913" cy="730614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FontTx/>
              <a:buNone/>
              <a:defRPr sz="260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</a:t>
            </a:r>
            <a:r>
              <a:rPr lang="en-US" altLang="zh-CN" dirty="0"/>
              <a:t>/ 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2598810"/>
            <a:ext cx="1308443" cy="71589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60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00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FontTx/>
              <a:buNone/>
              <a:defRPr sz="200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FontTx/>
              <a:buNone/>
              <a:defRPr sz="200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FontTx/>
              <a:buNone/>
              <a:defRPr sz="200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/ 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2305537" y="2598810"/>
            <a:ext cx="6610350" cy="71589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60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00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FontTx/>
              <a:buNone/>
              <a:defRPr sz="200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FontTx/>
              <a:buNone/>
              <a:defRPr sz="200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FontTx/>
              <a:buNone/>
              <a:defRPr sz="200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lang="zh-CN" altLang="en-US" dirty="0"/>
              <a:t>单击此处输入第</a:t>
            </a:r>
            <a:r>
              <a:rPr lang="en-US" altLang="zh-CN" dirty="0"/>
              <a:t>2</a:t>
            </a:r>
            <a:r>
              <a:rPr lang="zh-CN" altLang="en-US" dirty="0"/>
              <a:t>章节标题</a:t>
            </a:r>
            <a:endParaRPr lang="en-US" altLang="zh-CN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442996"/>
            <a:ext cx="1308100" cy="71589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60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00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FontTx/>
              <a:buNone/>
              <a:defRPr sz="200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FontTx/>
              <a:buNone/>
              <a:defRPr sz="200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FontTx/>
              <a:buNone/>
              <a:defRPr sz="200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/ 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7" hasCustomPrompt="1"/>
          </p:nvPr>
        </p:nvSpPr>
        <p:spPr>
          <a:xfrm>
            <a:off x="2304886" y="3442996"/>
            <a:ext cx="6609532" cy="71589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60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00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FontTx/>
              <a:buNone/>
              <a:defRPr sz="200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FontTx/>
              <a:buNone/>
              <a:defRPr sz="200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FontTx/>
              <a:buNone/>
              <a:defRPr sz="200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单击此处输入第</a:t>
            </a:r>
            <a:r>
              <a:rPr lang="en-US" altLang="zh-CN" dirty="0"/>
              <a:t>3</a:t>
            </a:r>
            <a:r>
              <a:rPr lang="zh-CN" altLang="en-US" dirty="0"/>
              <a:t>章节标题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节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200" y="1193801"/>
            <a:ext cx="8520332" cy="1765482"/>
          </a:xfrm>
        </p:spPr>
        <p:txBody>
          <a:bodyPr anchor="b">
            <a:normAutofit/>
          </a:bodyPr>
          <a:lstStyle>
            <a:lvl1pPr algn="l">
              <a:lnSpc>
                <a:spcPct val="150000"/>
              </a:lnSpc>
              <a:defRPr sz="320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单击此处输入章节序号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134584"/>
            <a:ext cx="8520332" cy="216131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4800">
                <a:solidFill>
                  <a:srgbClr val="E7242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单击此处输入章节标题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4663C8C-8A9F-4A0E-A008-A456FF0F21DE}" type="datetime1">
              <a:rPr lang="zh-CN" altLang="en-US" smtClean="0"/>
              <a:pPr/>
              <a:t>2021/4/9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C7CECE-DE29-40DD-9057-B4251DD93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1360" y="140678"/>
            <a:ext cx="8329240" cy="52761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600" b="1" dirty="0">
                <a:solidFill>
                  <a:srgbClr val="E72427"/>
                </a:solidFill>
              </a:defRPr>
            </a:lvl1pPr>
          </a:lstStyle>
          <a:p>
            <a:pPr lvl="0"/>
            <a:r>
              <a:rPr lang="zh-CN" altLang="en-US" dirty="0"/>
              <a:t>单击此处输入章节标题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2617-530D-47A1-8845-064AFCDE0DDC}" type="datetime1">
              <a:rPr lang="zh-CN" altLang="en-US" smtClean="0"/>
              <a:pPr/>
              <a:t>2021/4/9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68437" y="1507966"/>
            <a:ext cx="9655126" cy="534863"/>
          </a:xfrm>
        </p:spPr>
        <p:txBody>
          <a:bodyPr anchor="ctr">
            <a:noAutofit/>
          </a:bodyPr>
          <a:lstStyle>
            <a:lvl1pPr marL="0" indent="0">
              <a:lnSpc>
                <a:spcPct val="150000"/>
              </a:lnSpc>
              <a:buFontTx/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400"/>
            </a:lvl4pPr>
            <a:lvl5pPr marL="1828800" indent="0">
              <a:buFontTx/>
              <a:buNone/>
              <a:defRPr sz="2400"/>
            </a:lvl5pPr>
          </a:lstStyle>
          <a:p>
            <a:pPr lvl="0"/>
            <a:r>
              <a:rPr lang="zh-CN" altLang="en-US" dirty="0"/>
              <a:t>单击此处输入标题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268388" y="2303185"/>
            <a:ext cx="9655175" cy="3145115"/>
          </a:xfrm>
        </p:spPr>
        <p:txBody>
          <a:bodyPr>
            <a:normAutofit/>
          </a:bodyPr>
          <a:lstStyle>
            <a:lvl1pPr marL="2286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1360" y="140678"/>
            <a:ext cx="8329240" cy="52761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600" b="1" dirty="0">
                <a:solidFill>
                  <a:srgbClr val="E72427"/>
                </a:solidFill>
              </a:defRPr>
            </a:lvl1pPr>
          </a:lstStyle>
          <a:p>
            <a:pPr lvl="0"/>
            <a:r>
              <a:rPr lang="zh-CN" altLang="en-US" dirty="0"/>
              <a:t>单击此处输入章节标题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C0EB-52BB-49C6-941E-FF1D8D179923}" type="datetime1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68437" y="1173873"/>
            <a:ext cx="9655126" cy="616408"/>
          </a:xfrm>
        </p:spPr>
        <p:txBody>
          <a:bodyPr vert="horz" lIns="91440" tIns="45720" rIns="91440" bIns="45720" rtlCol="0" anchor="ctr">
            <a:noAutofit/>
          </a:bodyPr>
          <a:lstStyle>
            <a:lvl1pPr marL="228600" indent="-228600">
              <a:buNone/>
              <a:defRPr lang="zh-CN" altLang="en-US" sz="2800" dirty="0" smtClean="0"/>
            </a:lvl1pPr>
          </a:lstStyle>
          <a:p>
            <a:pPr marL="0" lvl="0" indent="0"/>
            <a:r>
              <a:rPr lang="zh-CN" altLang="en-US" dirty="0"/>
              <a:t>单击此处输入标题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268413" y="3741279"/>
            <a:ext cx="9655175" cy="616408"/>
          </a:xfrm>
        </p:spPr>
        <p:txBody>
          <a:bodyPr vert="horz" lIns="91440" tIns="45720" rIns="91440" bIns="45720" rtlCol="0" anchor="ctr">
            <a:noAutofit/>
          </a:bodyPr>
          <a:lstStyle>
            <a:lvl1pPr marL="228600" indent="-228600">
              <a:buNone/>
              <a:defRPr lang="zh-CN" altLang="en-US" sz="2800" dirty="0" smtClean="0"/>
            </a:lvl1pPr>
          </a:lstStyle>
          <a:p>
            <a:pPr marL="0" lvl="0" indent="0"/>
            <a:r>
              <a:rPr lang="zh-CN" altLang="en-US" dirty="0"/>
              <a:t>单击此处输入标题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268388" y="4470400"/>
            <a:ext cx="9655175" cy="1536700"/>
          </a:xfrm>
        </p:spPr>
        <p:txBody>
          <a:bodyPr>
            <a:normAutofit/>
          </a:bodyPr>
          <a:lstStyle>
            <a:lvl1pPr marL="2286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1268387" y="1896269"/>
            <a:ext cx="9655175" cy="1536700"/>
          </a:xfrm>
        </p:spPr>
        <p:txBody>
          <a:bodyPr>
            <a:normAutofit/>
          </a:bodyPr>
          <a:lstStyle>
            <a:lvl1pPr marL="2286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页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1360" y="140678"/>
            <a:ext cx="8329240" cy="52761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600" b="1" dirty="0">
                <a:solidFill>
                  <a:srgbClr val="E72427"/>
                </a:solidFill>
              </a:defRPr>
            </a:lvl1pPr>
          </a:lstStyle>
          <a:p>
            <a:pPr lvl="0"/>
            <a:r>
              <a:rPr lang="zh-CN" altLang="en-US" dirty="0"/>
              <a:t>单击此处输入章节标题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ABF56-E0E0-4C02-AB6F-48823B766406}" type="datetime1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6304156" y="1186574"/>
            <a:ext cx="5049644" cy="651915"/>
          </a:xfrm>
        </p:spPr>
        <p:txBody>
          <a:bodyPr vert="horz" lIns="91440" tIns="45720" rIns="91440" bIns="45720" rtlCol="0" anchor="ctr">
            <a:noAutofit/>
          </a:bodyPr>
          <a:lstStyle>
            <a:lvl1pPr marL="228600" indent="-228600">
              <a:buNone/>
              <a:defRPr lang="zh-CN" altLang="en-US" sz="2800" dirty="0" smtClean="0"/>
            </a:lvl1pPr>
          </a:lstStyle>
          <a:p>
            <a:pPr marL="0" lvl="0" indent="0"/>
            <a:r>
              <a:rPr lang="zh-CN" altLang="en-US" dirty="0"/>
              <a:t>单击此处输入标题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1205840"/>
            <a:ext cx="5027613" cy="631539"/>
          </a:xfrm>
        </p:spPr>
        <p:txBody>
          <a:bodyPr vert="horz" lIns="91440" tIns="45720" rIns="91440" bIns="45720" rtlCol="0" anchor="ctr">
            <a:noAutofit/>
          </a:bodyPr>
          <a:lstStyle>
            <a:lvl1pPr marL="228600" indent="-228600">
              <a:buNone/>
              <a:defRPr lang="zh-CN" altLang="en-US" sz="2800" dirty="0" smtClean="0"/>
            </a:lvl1pPr>
          </a:lstStyle>
          <a:p>
            <a:pPr marL="0" lvl="0" indent="0"/>
            <a:r>
              <a:rPr lang="zh-CN" altLang="en-US" dirty="0"/>
              <a:t>单击此处输入标题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838199" y="1953102"/>
            <a:ext cx="5027613" cy="3965098"/>
          </a:xfrm>
        </p:spPr>
        <p:txBody>
          <a:bodyPr>
            <a:normAutofit/>
          </a:bodyPr>
          <a:lstStyle>
            <a:lvl1pPr marL="2286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87" y="1953102"/>
            <a:ext cx="5027613" cy="3965098"/>
          </a:xfrm>
        </p:spPr>
        <p:txBody>
          <a:bodyPr>
            <a:normAutofit/>
          </a:bodyPr>
          <a:lstStyle>
            <a:lvl1pPr marL="2286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页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1360" y="140678"/>
            <a:ext cx="8329240" cy="52761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600" b="1" dirty="0">
                <a:solidFill>
                  <a:srgbClr val="E72427"/>
                </a:solidFill>
              </a:defRPr>
            </a:lvl1pPr>
          </a:lstStyle>
          <a:p>
            <a:pPr lvl="0"/>
            <a:r>
              <a:rPr lang="zh-CN" altLang="en-US" dirty="0"/>
              <a:t>单击此处输入章节标题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140D-3B42-468C-8DF8-A75DA4329C50}" type="datetime1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459770" y="1208907"/>
            <a:ext cx="3272459" cy="644243"/>
          </a:xfrm>
        </p:spPr>
        <p:txBody>
          <a:bodyPr vert="horz" lIns="91440" tIns="45720" rIns="91440" bIns="45720" rtlCol="0" anchor="ctr">
            <a:noAutofit/>
          </a:bodyPr>
          <a:lstStyle>
            <a:lvl1pPr marL="228600" indent="-228600">
              <a:buNone/>
              <a:defRPr lang="zh-CN" altLang="en-US" sz="2800" dirty="0" smtClean="0"/>
            </a:lvl1pPr>
          </a:lstStyle>
          <a:p>
            <a:pPr marL="0" lvl="0" indent="0"/>
            <a:r>
              <a:rPr lang="zh-CN" altLang="en-US" dirty="0"/>
              <a:t>单击此处输入标题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18540"/>
            <a:ext cx="3265715" cy="624107"/>
          </a:xfrm>
        </p:spPr>
        <p:txBody>
          <a:bodyPr vert="horz" lIns="91440" tIns="45720" rIns="91440" bIns="45720" rtlCol="0" anchor="ctr">
            <a:noAutofit/>
          </a:bodyPr>
          <a:lstStyle>
            <a:lvl1pPr marL="228600" indent="-228600">
              <a:buNone/>
              <a:defRPr lang="zh-CN" altLang="en-US" sz="2800" dirty="0" smtClean="0"/>
            </a:lvl1pPr>
          </a:lstStyle>
          <a:p>
            <a:pPr marL="0" lvl="0" indent="0"/>
            <a:r>
              <a:rPr lang="zh-CN" altLang="en-US" dirty="0"/>
              <a:t>单击此处输入标题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 hasCustomPrompt="1"/>
          </p:nvPr>
        </p:nvSpPr>
        <p:spPr>
          <a:xfrm>
            <a:off x="8088084" y="1218891"/>
            <a:ext cx="3265715" cy="633809"/>
          </a:xfrm>
        </p:spPr>
        <p:txBody>
          <a:bodyPr vert="horz" lIns="91440" tIns="45720" rIns="91440" bIns="45720" rtlCol="0" anchor="ctr">
            <a:noAutofit/>
          </a:bodyPr>
          <a:lstStyle>
            <a:lvl1pPr marL="228600" indent="-228600">
              <a:buNone/>
              <a:defRPr lang="zh-CN" altLang="en-US" sz="2800" dirty="0"/>
            </a:lvl1pPr>
          </a:lstStyle>
          <a:p>
            <a:pPr marL="0" lvl="0" indent="0"/>
            <a:r>
              <a:rPr lang="zh-CN" altLang="en-US" dirty="0"/>
              <a:t>单击此处输入标题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1953101"/>
            <a:ext cx="3265716" cy="4049743"/>
          </a:xfrm>
        </p:spPr>
        <p:txBody>
          <a:bodyPr>
            <a:normAutofit/>
          </a:bodyPr>
          <a:lstStyle>
            <a:lvl1pPr marL="2286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4459770" y="1953100"/>
            <a:ext cx="3265716" cy="4049743"/>
          </a:xfrm>
        </p:spPr>
        <p:txBody>
          <a:bodyPr>
            <a:normAutofit/>
          </a:bodyPr>
          <a:lstStyle>
            <a:lvl1pPr marL="2286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8081340" y="1953100"/>
            <a:ext cx="3265716" cy="4049743"/>
          </a:xfrm>
        </p:spPr>
        <p:txBody>
          <a:bodyPr>
            <a:normAutofit/>
          </a:bodyPr>
          <a:lstStyle>
            <a:lvl1pPr marL="2286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1360" y="140678"/>
            <a:ext cx="8329240" cy="52761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600" b="1" dirty="0">
                <a:solidFill>
                  <a:srgbClr val="E72427"/>
                </a:solidFill>
              </a:defRPr>
            </a:lvl1pPr>
          </a:lstStyle>
          <a:p>
            <a:pPr lvl="0"/>
            <a:r>
              <a:rPr lang="zh-CN" altLang="en-US" dirty="0"/>
              <a:t>单击此处输入章节标题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5AB5-A356-40D5-8990-FF023FBF4D34}" type="datetime1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7011727" y="1617650"/>
            <a:ext cx="4342073" cy="529376"/>
          </a:xfrm>
        </p:spPr>
        <p:txBody>
          <a:bodyPr vert="horz" lIns="91440" tIns="45720" rIns="91440" bIns="45720" rtlCol="0" anchor="ctr">
            <a:noAutofit/>
          </a:bodyPr>
          <a:lstStyle>
            <a:lvl1pPr marL="228600" indent="-228600">
              <a:buNone/>
              <a:defRPr lang="zh-CN" altLang="en-US" sz="2800" dirty="0" smtClean="0"/>
            </a:lvl1pPr>
          </a:lstStyle>
          <a:p>
            <a:pPr marL="0" lvl="0" indent="0"/>
            <a:r>
              <a:rPr lang="zh-CN" altLang="en-US" dirty="0"/>
              <a:t>单击此处输入标题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6"/>
          </p:nvPr>
        </p:nvSpPr>
        <p:spPr>
          <a:xfrm>
            <a:off x="864326" y="1617650"/>
            <a:ext cx="5680165" cy="3995749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7011726" y="2306608"/>
            <a:ext cx="4342073" cy="3306792"/>
          </a:xfrm>
        </p:spPr>
        <p:txBody>
          <a:bodyPr>
            <a:normAutofit/>
          </a:bodyPr>
          <a:lstStyle>
            <a:lvl1pPr marL="2286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1360" y="140678"/>
            <a:ext cx="5244229" cy="52761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600" b="1" dirty="0">
                <a:solidFill>
                  <a:srgbClr val="E72427"/>
                </a:solidFill>
              </a:defRPr>
            </a:lvl1pPr>
          </a:lstStyle>
          <a:p>
            <a:pPr lvl="0"/>
            <a:r>
              <a:rPr lang="zh-CN" altLang="en-US" dirty="0"/>
              <a:t>单击此处输入章节标题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E124-F279-407C-A249-C6B311D042F0}" type="datetime1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3178" y="1150756"/>
            <a:ext cx="4442221" cy="616408"/>
          </a:xfrm>
        </p:spPr>
        <p:txBody>
          <a:bodyPr vert="horz" lIns="91440" tIns="45720" rIns="91440" bIns="45720" rtlCol="0" anchor="ctr">
            <a:noAutofit/>
          </a:bodyPr>
          <a:lstStyle>
            <a:lvl1pPr marL="228600" indent="-228600">
              <a:buNone/>
              <a:defRPr lang="zh-CN" altLang="en-US" sz="2800" dirty="0" smtClean="0"/>
            </a:lvl1pPr>
          </a:lstStyle>
          <a:p>
            <a:pPr marL="0" lvl="0" indent="0"/>
            <a:r>
              <a:rPr lang="zh-CN" altLang="en-US" dirty="0"/>
              <a:t>单击此处输入主标题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6"/>
          </p:nvPr>
        </p:nvSpPr>
        <p:spPr>
          <a:xfrm>
            <a:off x="7093131" y="0"/>
            <a:ext cx="5098869" cy="6858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663574" y="1871435"/>
            <a:ext cx="4441825" cy="502341"/>
          </a:xfrm>
        </p:spPr>
        <p:txBody>
          <a:bodyPr anchor="ctr">
            <a:no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>
              <a:lnSpc>
                <a:spcPct val="150000"/>
              </a:lnSpc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 algn="l">
              <a:lnSpc>
                <a:spcPct val="150000"/>
              </a:lnSpc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 algn="l">
              <a:lnSpc>
                <a:spcPct val="150000"/>
              </a:lnSpc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>
              <a:lnSpc>
                <a:spcPct val="150000"/>
              </a:lnSpc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单击此处输入副标题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649877" y="2587367"/>
            <a:ext cx="5954123" cy="3470533"/>
          </a:xfrm>
        </p:spPr>
        <p:txBody>
          <a:bodyPr>
            <a:normAutofit/>
          </a:bodyPr>
          <a:lstStyle>
            <a:lvl1pPr marL="2286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just">
              <a:lnSpc>
                <a:spcPct val="150000"/>
              </a:lnSpc>
              <a:buClr>
                <a:srgbClr val="E72427"/>
              </a:buClr>
              <a:buSzPct val="50000"/>
              <a:buFont typeface="Wingdings" panose="05000000000000000000" pitchFamily="2" charset="2"/>
              <a:buChar char="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A67E61-4711-4BE2-BF9B-451D4982351C}" type="datetime1">
              <a:rPr lang="zh-CN" altLang="en-US" smtClean="0"/>
              <a:pPr/>
              <a:t>2021/4/9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C7CECE-DE29-40DD-9057-B4251DD933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95000"/>
              <a:lumOff val="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95000"/>
              <a:lumOff val="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95000"/>
              <a:lumOff val="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95000"/>
              <a:lumOff val="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95000"/>
              <a:lumOff val="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39262" y="1543987"/>
            <a:ext cx="9623309" cy="153780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深度学习平台存储子系统的海量小文件优化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79936" y="3665057"/>
            <a:ext cx="8990193" cy="2046427"/>
          </a:xfrm>
        </p:spPr>
        <p:txBody>
          <a:bodyPr>
            <a:normAutofit fontScale="77500" lnSpcReduction="20000"/>
          </a:bodyPr>
          <a:lstStyle/>
          <a:p>
            <a:endParaRPr lang="en-US" altLang="zh-CN" sz="3600" dirty="0"/>
          </a:p>
          <a:p>
            <a:r>
              <a:rPr lang="zh-CN" altLang="en-US" sz="3600" dirty="0"/>
              <a:t>主讲人：万继光</a:t>
            </a:r>
            <a:endParaRPr lang="en-US" altLang="zh-CN" sz="3600" dirty="0"/>
          </a:p>
          <a:p>
            <a:r>
              <a:rPr lang="en-US" altLang="zh-CN" sz="3600" dirty="0"/>
              <a:t>2021</a:t>
            </a:r>
            <a:r>
              <a:rPr lang="zh-CN" altLang="en-US" sz="3600" dirty="0"/>
              <a:t>年</a:t>
            </a:r>
            <a:r>
              <a:rPr lang="en-US" altLang="zh-CN" sz="3600" dirty="0"/>
              <a:t>1</a:t>
            </a:r>
            <a:r>
              <a:rPr lang="zh-CN" altLang="en-US" sz="3600" dirty="0"/>
              <a:t>月</a:t>
            </a:r>
            <a:r>
              <a:rPr lang="en-US" altLang="zh-CN" sz="3600" dirty="0"/>
              <a:t>27</a:t>
            </a:r>
            <a:r>
              <a:rPr lang="zh-CN" altLang="en-US" sz="3600" dirty="0"/>
              <a:t>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7" name="标题 4"/>
          <p:cNvSpPr txBox="1"/>
          <p:nvPr/>
        </p:nvSpPr>
        <p:spPr>
          <a:xfrm>
            <a:off x="507493" y="181495"/>
            <a:ext cx="8797111" cy="555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商汤科技高校合作年度工作总结交流会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81360" y="140678"/>
            <a:ext cx="9372306" cy="527612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（</a:t>
            </a:r>
            <a:r>
              <a:rPr altLang="zh-CN" sz="2400" dirty="0"/>
              <a:t>2</a:t>
            </a:r>
            <a:r>
              <a:rPr lang="zh-CN" altLang="en-US" sz="2400" dirty="0"/>
              <a:t>）</a:t>
            </a:r>
            <a:r>
              <a:rPr altLang="zh-CN" sz="2400" dirty="0"/>
              <a:t>. Ceph</a:t>
            </a:r>
            <a:r>
              <a:rPr lang="zh-CN" altLang="en-US" sz="2400" dirty="0"/>
              <a:t>元数据</a:t>
            </a:r>
            <a:r>
              <a:rPr lang="en-US" altLang="zh-CN" sz="2400" dirty="0"/>
              <a:t>KV</a:t>
            </a:r>
            <a:r>
              <a:rPr lang="zh-CN" altLang="en-US" sz="2400" dirty="0"/>
              <a:t>引擎读取优化设计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91054" y="5628986"/>
            <a:ext cx="2743200" cy="365125"/>
          </a:xfrm>
        </p:spPr>
        <p:txBody>
          <a:bodyPr/>
          <a:lstStyle/>
          <a:p>
            <a:fld id="{32C7CECE-DE29-40DD-9057-B4251DD9339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2" name="文本占位符 9"/>
          <p:cNvSpPr txBox="1"/>
          <p:nvPr/>
        </p:nvSpPr>
        <p:spPr>
          <a:xfrm>
            <a:off x="494128" y="875711"/>
            <a:ext cx="11203743" cy="51065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</p:txBody>
      </p:sp>
      <p:sp>
        <p:nvSpPr>
          <p:cNvPr id="8" name="文本占位符 9"/>
          <p:cNvSpPr txBox="1"/>
          <p:nvPr/>
        </p:nvSpPr>
        <p:spPr>
          <a:xfrm>
            <a:off x="324406" y="861856"/>
            <a:ext cx="11614749" cy="22969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采用学习型</a:t>
            </a:r>
            <a:r>
              <a:rPr lang="en-US" altLang="zh-CN" dirty="0">
                <a:solidFill>
                  <a:srgbClr val="0070C0"/>
                </a:solidFill>
              </a:rPr>
              <a:t>index</a:t>
            </a:r>
            <a:r>
              <a:rPr lang="zh-CN" altLang="en-US" dirty="0">
                <a:solidFill>
                  <a:srgbClr val="0070C0"/>
                </a:solidFill>
              </a:rPr>
              <a:t>加速文件查找</a:t>
            </a:r>
          </a:p>
          <a:p>
            <a:pPr>
              <a:spcBef>
                <a:spcPts val="0"/>
              </a:spcBef>
            </a:pPr>
            <a:r>
              <a:rPr lang="zh-CN" altLang="en-US" sz="1800" dirty="0"/>
              <a:t>现有的做法</a:t>
            </a:r>
            <a:r>
              <a:rPr lang="en-US" altLang="zh-CN" sz="1800" baseline="30000" dirty="0"/>
              <a:t>[1]</a:t>
            </a:r>
            <a:r>
              <a:rPr lang="zh-CN" altLang="en-US" sz="1800" dirty="0"/>
              <a:t>是根据</a:t>
            </a:r>
            <a:r>
              <a:rPr lang="en-US" altLang="zh-CN" sz="1800" dirty="0"/>
              <a:t>key</a:t>
            </a:r>
            <a:r>
              <a:rPr lang="zh-CN" altLang="en-US" sz="1800" dirty="0"/>
              <a:t>预测其所在的</a:t>
            </a:r>
            <a:r>
              <a:rPr lang="en-US" altLang="zh-CN" sz="1800" dirty="0"/>
              <a:t>block</a:t>
            </a:r>
            <a:r>
              <a:rPr lang="zh-CN" altLang="en-US" sz="1800" dirty="0"/>
              <a:t>，如果预测不</a:t>
            </a:r>
            <a:r>
              <a:rPr lang="zh-CN" altLang="en-US" sz="1800" dirty="0">
                <a:solidFill>
                  <a:schemeClr val="tx1"/>
                </a:solidFill>
              </a:rPr>
              <a:t>正确</a:t>
            </a:r>
            <a:r>
              <a:rPr lang="zh-CN" altLang="en-US" sz="1800" dirty="0"/>
              <a:t>，需要搜寻附近的</a:t>
            </a:r>
            <a:r>
              <a:rPr lang="en-US" altLang="zh-CN" sz="1800" dirty="0"/>
              <a:t>block</a:t>
            </a:r>
            <a:r>
              <a:rPr lang="zh-CN" altLang="en-US" sz="1800" dirty="0"/>
              <a:t>，增加额外的开销；</a:t>
            </a:r>
            <a:endParaRPr lang="en-US" altLang="zh-CN" sz="1800" dirty="0"/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chemeClr val="tx1"/>
                </a:solidFill>
              </a:rPr>
              <a:t>我们的做法是</a:t>
            </a:r>
            <a:r>
              <a:rPr lang="zh-CN" altLang="en-US" sz="1800" dirty="0">
                <a:solidFill>
                  <a:srgbClr val="00B050"/>
                </a:solidFill>
              </a:rPr>
              <a:t>，在</a:t>
            </a:r>
            <a:r>
              <a:rPr lang="en-US" altLang="zh-CN" sz="1800" dirty="0" err="1">
                <a:solidFill>
                  <a:srgbClr val="00B050"/>
                </a:solidFill>
              </a:rPr>
              <a:t>sstable</a:t>
            </a:r>
            <a:r>
              <a:rPr lang="zh-CN" altLang="en-US" sz="1800" dirty="0">
                <a:solidFill>
                  <a:srgbClr val="00B050"/>
                </a:solidFill>
              </a:rPr>
              <a:t>创建时，通过</a:t>
            </a:r>
            <a:r>
              <a:rPr lang="en-US" altLang="zh-CN" sz="1800" dirty="0">
                <a:solidFill>
                  <a:srgbClr val="00B050"/>
                </a:solidFill>
              </a:rPr>
              <a:t>key</a:t>
            </a:r>
            <a:r>
              <a:rPr lang="zh-CN" altLang="en-US" sz="1800" dirty="0">
                <a:solidFill>
                  <a:srgbClr val="00B050"/>
                </a:solidFill>
              </a:rPr>
              <a:t>预测其所在的</a:t>
            </a:r>
            <a:r>
              <a:rPr lang="en-US" altLang="zh-CN" sz="1800" dirty="0">
                <a:solidFill>
                  <a:srgbClr val="00B050"/>
                </a:solidFill>
              </a:rPr>
              <a:t>block</a:t>
            </a:r>
            <a:r>
              <a:rPr lang="zh-CN" altLang="en-US" sz="1800" dirty="0">
                <a:solidFill>
                  <a:srgbClr val="00B050"/>
                </a:solidFill>
              </a:rPr>
              <a:t>，然后将该</a:t>
            </a:r>
            <a:r>
              <a:rPr lang="en-US" altLang="zh-CN" sz="1800" dirty="0">
                <a:solidFill>
                  <a:srgbClr val="00B050"/>
                </a:solidFill>
              </a:rPr>
              <a:t>key</a:t>
            </a:r>
            <a:r>
              <a:rPr lang="zh-CN" altLang="en-US" sz="1800" dirty="0">
                <a:solidFill>
                  <a:srgbClr val="00B050"/>
                </a:solidFill>
              </a:rPr>
              <a:t>写到对应的</a:t>
            </a:r>
            <a:r>
              <a:rPr lang="en-US" altLang="zh-CN" sz="1800" dirty="0">
                <a:solidFill>
                  <a:srgbClr val="00B050"/>
                </a:solidFill>
              </a:rPr>
              <a:t>block</a:t>
            </a:r>
            <a:r>
              <a:rPr lang="zh-CN" altLang="en-US" sz="1800" dirty="0">
                <a:solidFill>
                  <a:srgbClr val="00B050"/>
                </a:solidFill>
              </a:rPr>
              <a:t>里，</a:t>
            </a:r>
            <a:r>
              <a:rPr lang="zh-CN" altLang="en-US" sz="1800" dirty="0">
                <a:solidFill>
                  <a:schemeClr val="tx1"/>
                </a:solidFill>
              </a:rPr>
              <a:t>可以保证总是预测的是正确</a:t>
            </a:r>
            <a:r>
              <a:rPr lang="en-US" altLang="zh-CN" sz="1800" dirty="0">
                <a:solidFill>
                  <a:schemeClr val="tx1"/>
                </a:solidFill>
              </a:rPr>
              <a:t>block</a:t>
            </a:r>
            <a:r>
              <a:rPr lang="zh-CN" altLang="en-US" sz="1800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1800" dirty="0"/>
              <a:t>测试表明，和原有的二分查找相比，查找性能提升</a:t>
            </a:r>
            <a:r>
              <a:rPr lang="en-US" altLang="zh-CN" sz="1800" dirty="0"/>
              <a:t>20%-25%</a:t>
            </a:r>
            <a:r>
              <a:rPr lang="zh-CN" altLang="en-US" sz="1800" dirty="0"/>
              <a:t>；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7A6044-8189-EE45-A028-6EE9D2C012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93"/>
          <a:stretch/>
        </p:blipFill>
        <p:spPr>
          <a:xfrm>
            <a:off x="1063200" y="3140930"/>
            <a:ext cx="5476146" cy="30526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2B54399-2F6E-DB4B-9FB9-9D2E0A1F5252}"/>
              </a:ext>
            </a:extLst>
          </p:cNvPr>
          <p:cNvSpPr/>
          <p:nvPr/>
        </p:nvSpPr>
        <p:spPr>
          <a:xfrm>
            <a:off x="290948" y="6522616"/>
            <a:ext cx="89610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[1] Dai Y, Xu Y, Ganesan A, et al. From </a:t>
            </a:r>
            <a:r>
              <a:rPr lang="en-US" altLang="zh-CN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wisckey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 to bourbon: A learned index for log-structured merge trees, OSDI 2020.</a:t>
            </a:r>
            <a:endParaRPr lang="zh-CN" altLang="en-US" sz="1200" i="1" dirty="0"/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910A4673-2F1B-EC41-92A0-6FD9284A8B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379106"/>
              </p:ext>
            </p:extLst>
          </p:nvPr>
        </p:nvGraphicFramePr>
        <p:xfrm>
          <a:off x="6975763" y="32419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文本框 19">
            <a:extLst>
              <a:ext uri="{FF2B5EF4-FFF2-40B4-BE49-F238E27FC236}">
                <a16:creationId xmlns:a16="http://schemas.microsoft.com/office/drawing/2014/main" id="{24347E4B-BA63-6D48-B0AF-194C25383776}"/>
              </a:ext>
            </a:extLst>
          </p:cNvPr>
          <p:cNvSpPr txBox="1"/>
          <p:nvPr/>
        </p:nvSpPr>
        <p:spPr>
          <a:xfrm>
            <a:off x="9462654" y="3782039"/>
            <a:ext cx="594663" cy="29729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/>
              <a:t>25.1%</a:t>
            </a:r>
            <a:endParaRPr lang="zh-CN" altLang="en-US" sz="1100" dirty="0"/>
          </a:p>
        </p:txBody>
      </p:sp>
      <p:cxnSp>
        <p:nvCxnSpPr>
          <p:cNvPr id="13" name="直接箭头连接符 18">
            <a:extLst>
              <a:ext uri="{FF2B5EF4-FFF2-40B4-BE49-F238E27FC236}">
                <a16:creationId xmlns:a16="http://schemas.microsoft.com/office/drawing/2014/main" id="{D756D5B3-5FE2-524F-AF11-DB69D6D9D937}"/>
              </a:ext>
            </a:extLst>
          </p:cNvPr>
          <p:cNvCxnSpPr>
            <a:cxnSpLocks/>
          </p:cNvCxnSpPr>
          <p:nvPr/>
        </p:nvCxnSpPr>
        <p:spPr>
          <a:xfrm flipV="1">
            <a:off x="9759985" y="3983429"/>
            <a:ext cx="269564" cy="234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08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81360" y="140678"/>
            <a:ext cx="9372306" cy="527612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（</a:t>
            </a:r>
            <a:r>
              <a:rPr altLang="zh-CN" sz="2400" dirty="0"/>
              <a:t>3</a:t>
            </a:r>
            <a:r>
              <a:rPr lang="zh-CN" altLang="en-US" sz="2400" dirty="0"/>
              <a:t>）</a:t>
            </a:r>
            <a:r>
              <a:rPr altLang="zh-CN" sz="2400" dirty="0"/>
              <a:t>. Ceph</a:t>
            </a:r>
            <a:r>
              <a:rPr lang="zh-CN" altLang="en-US" sz="2400" dirty="0"/>
              <a:t>数据读取优化设计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2" name="文本占位符 9"/>
          <p:cNvSpPr txBox="1"/>
          <p:nvPr/>
        </p:nvSpPr>
        <p:spPr>
          <a:xfrm>
            <a:off x="494128" y="875711"/>
            <a:ext cx="11203743" cy="51065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</p:txBody>
      </p:sp>
      <p:sp>
        <p:nvSpPr>
          <p:cNvPr id="9" name="文本占位符 9"/>
          <p:cNvSpPr txBox="1"/>
          <p:nvPr/>
        </p:nvSpPr>
        <p:spPr>
          <a:xfrm>
            <a:off x="581892" y="966355"/>
            <a:ext cx="10827326" cy="51683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Ceph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Bluestore</a:t>
            </a:r>
            <a:r>
              <a:rPr lang="zh-CN" altLang="en-US" sz="2400" dirty="0"/>
              <a:t>的数据是直接存储到磁盘的</a:t>
            </a:r>
            <a:endParaRPr lang="en-US" altLang="zh-CN" sz="2400" dirty="0"/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zh-CN" altLang="en-US" dirty="0">
                <a:solidFill>
                  <a:srgbClr val="0070C0"/>
                </a:solidFill>
              </a:rPr>
              <a:t>使用</a:t>
            </a:r>
            <a:r>
              <a:rPr lang="en-US" altLang="zh-CN" dirty="0">
                <a:solidFill>
                  <a:srgbClr val="0070C0"/>
                </a:solidFill>
              </a:rPr>
              <a:t>SPDK</a:t>
            </a:r>
            <a:r>
              <a:rPr lang="zh-CN" altLang="en-US" dirty="0">
                <a:solidFill>
                  <a:srgbClr val="0070C0"/>
                </a:solidFill>
              </a:rPr>
              <a:t>异步读取</a:t>
            </a:r>
            <a:endParaRPr lang="en-US" altLang="zh-CN" dirty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dirty="0"/>
              <a:t>SPDK</a:t>
            </a:r>
            <a:r>
              <a:rPr lang="zh-CN" altLang="en-US" dirty="0"/>
              <a:t>采用用户态、轮询、异步、无锁</a:t>
            </a:r>
            <a:r>
              <a:rPr lang="en-US" altLang="zh-CN" dirty="0" err="1"/>
              <a:t>NVMe</a:t>
            </a:r>
            <a:r>
              <a:rPr lang="zh-CN" altLang="en-US" dirty="0"/>
              <a:t>驱动策略，有效降低</a:t>
            </a:r>
            <a:r>
              <a:rPr lang="en-US" altLang="zh-CN" dirty="0" err="1"/>
              <a:t>NVMe</a:t>
            </a:r>
            <a:r>
              <a:rPr lang="zh-CN" altLang="en-US" dirty="0"/>
              <a:t>设备访问延迟；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在</a:t>
            </a:r>
            <a:r>
              <a:rPr lang="en-US" altLang="zh-CN" dirty="0"/>
              <a:t>Ceph</a:t>
            </a:r>
            <a:r>
              <a:rPr lang="zh-CN" altLang="en-US" dirty="0"/>
              <a:t>中直接使用</a:t>
            </a:r>
            <a:r>
              <a:rPr lang="en-US" altLang="zh-CN" dirty="0"/>
              <a:t>SPDK</a:t>
            </a:r>
            <a:r>
              <a:rPr lang="zh-CN" altLang="en-US" dirty="0"/>
              <a:t>，经过测试，性能提升有限；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问题分析：与传统的内核驱动采用中断的方式处理</a:t>
            </a:r>
            <a:r>
              <a:rPr lang="en-US" altLang="zh-CN" dirty="0"/>
              <a:t>I/O</a:t>
            </a:r>
            <a:r>
              <a:rPr lang="zh-CN" altLang="en-US" dirty="0"/>
              <a:t>请求不同，</a:t>
            </a:r>
            <a:r>
              <a:rPr lang="en-US" altLang="zh-CN" dirty="0"/>
              <a:t>SPDK</a:t>
            </a:r>
            <a:r>
              <a:rPr lang="zh-CN" altLang="en-US" dirty="0"/>
              <a:t>通过在用户态轮询的方式处理完成的</a:t>
            </a:r>
            <a:r>
              <a:rPr lang="en-US" altLang="zh-CN" dirty="0"/>
              <a:t>I/O</a:t>
            </a:r>
            <a:r>
              <a:rPr lang="zh-CN" altLang="en-US" dirty="0"/>
              <a:t>，避免了中断所带来的上下文切换和中断调度的开销，但是，</a:t>
            </a:r>
            <a:r>
              <a:rPr lang="zh-CN" altLang="en-US" dirty="0">
                <a:solidFill>
                  <a:srgbClr val="FF0000"/>
                </a:solidFill>
              </a:rPr>
              <a:t>轮询带来的问题是较高的</a:t>
            </a:r>
            <a:r>
              <a:rPr lang="en-US" altLang="zh-CN" dirty="0">
                <a:solidFill>
                  <a:srgbClr val="FF0000"/>
                </a:solidFill>
              </a:rPr>
              <a:t>CPU</a:t>
            </a:r>
            <a:r>
              <a:rPr lang="zh-CN" altLang="en-US" dirty="0">
                <a:solidFill>
                  <a:srgbClr val="FF0000"/>
                </a:solidFill>
              </a:rPr>
              <a:t>开销；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dirty="0"/>
          </a:p>
        </p:txBody>
      </p:sp>
      <p:sp>
        <p:nvSpPr>
          <p:cNvPr id="10" name="文本占位符 9"/>
          <p:cNvSpPr txBox="1"/>
          <p:nvPr/>
        </p:nvSpPr>
        <p:spPr>
          <a:xfrm>
            <a:off x="646528" y="1028111"/>
            <a:ext cx="9007137" cy="52589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endParaRPr lang="en-US" altLang="zh-CN" sz="1800" dirty="0">
              <a:solidFill>
                <a:srgbClr val="0070C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 startAt="2"/>
            </a:pP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 startAt="2"/>
            </a:pP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283" y="4046183"/>
            <a:ext cx="6703166" cy="24348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81360" y="140678"/>
            <a:ext cx="9372306" cy="527612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（</a:t>
            </a:r>
            <a:r>
              <a:rPr altLang="zh-CN" sz="2400" dirty="0"/>
              <a:t>3</a:t>
            </a:r>
            <a:r>
              <a:rPr lang="zh-CN" altLang="en-US" sz="2400" dirty="0"/>
              <a:t>）</a:t>
            </a:r>
            <a:r>
              <a:rPr altLang="zh-CN" sz="2400" dirty="0"/>
              <a:t>. Ceph</a:t>
            </a:r>
            <a:r>
              <a:rPr lang="zh-CN" altLang="en-US" sz="2400" dirty="0"/>
              <a:t>数据读取优化设计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2" name="文本占位符 9"/>
          <p:cNvSpPr txBox="1"/>
          <p:nvPr/>
        </p:nvSpPr>
        <p:spPr>
          <a:xfrm>
            <a:off x="494128" y="875711"/>
            <a:ext cx="11203743" cy="51065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2</a:t>
            </a:r>
            <a:r>
              <a:rPr lang="en-US" altLang="zh-CN" dirty="0"/>
              <a:t>.</a:t>
            </a:r>
            <a:r>
              <a:rPr lang="zh-CN" altLang="en-US" dirty="0"/>
              <a:t>  采用</a:t>
            </a:r>
            <a:r>
              <a:rPr lang="zh-CN" altLang="en-US" dirty="0">
                <a:solidFill>
                  <a:srgbClr val="0070C0"/>
                </a:solidFill>
              </a:rPr>
              <a:t>专用</a:t>
            </a:r>
            <a:r>
              <a:rPr lang="en-US" altLang="zh-CN" dirty="0">
                <a:solidFill>
                  <a:srgbClr val="0070C0"/>
                </a:solidFill>
              </a:rPr>
              <a:t>SPDK</a:t>
            </a:r>
            <a:r>
              <a:rPr lang="zh-CN" altLang="en-US" dirty="0">
                <a:solidFill>
                  <a:srgbClr val="0070C0"/>
                </a:solidFill>
              </a:rPr>
              <a:t>轮询线程处理策略</a:t>
            </a:r>
            <a:endParaRPr lang="en-US" altLang="zh-CN" dirty="0"/>
          </a:p>
          <a:p>
            <a:r>
              <a:rPr lang="zh-CN" altLang="en-US" sz="1800" dirty="0"/>
              <a:t>目前</a:t>
            </a:r>
            <a:r>
              <a:rPr lang="en-US" altLang="zh-CN" sz="1800" dirty="0"/>
              <a:t>Ceph</a:t>
            </a:r>
            <a:r>
              <a:rPr lang="zh-CN" altLang="en-US" sz="1800" dirty="0"/>
              <a:t>使用</a:t>
            </a:r>
            <a:r>
              <a:rPr lang="en-US" altLang="zh-CN" sz="1800" dirty="0"/>
              <a:t>SPDK</a:t>
            </a:r>
            <a:r>
              <a:rPr lang="zh-CN" altLang="en-US" sz="1800" dirty="0"/>
              <a:t>是在</a:t>
            </a:r>
            <a:r>
              <a:rPr lang="en-US" altLang="zh-CN" sz="1800" dirty="0"/>
              <a:t>I/O</a:t>
            </a:r>
            <a:r>
              <a:rPr lang="zh-CN" altLang="en-US" sz="1800" dirty="0"/>
              <a:t>线程提交请求操作之后，该线程调用</a:t>
            </a:r>
            <a:r>
              <a:rPr lang="en-US" altLang="zh-CN" sz="1800" dirty="0"/>
              <a:t>SPDK</a:t>
            </a:r>
            <a:r>
              <a:rPr lang="zh-CN" altLang="en-US" sz="1800" dirty="0"/>
              <a:t>的轮询函数，轮询等待该请求完成</a:t>
            </a:r>
            <a:endParaRPr lang="en-US" altLang="zh-CN" sz="1800" dirty="0"/>
          </a:p>
          <a:p>
            <a:r>
              <a:rPr lang="zh-CN" altLang="en-US" sz="1800" dirty="0"/>
              <a:t>方案：采用</a:t>
            </a:r>
            <a:r>
              <a:rPr lang="zh-CN" altLang="en-US" sz="1800" dirty="0">
                <a:solidFill>
                  <a:srgbClr val="0070C0"/>
                </a:solidFill>
              </a:rPr>
              <a:t>专用轮询线程处理策略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I/O</a:t>
            </a:r>
            <a:r>
              <a:rPr lang="zh-CN" altLang="en-US" dirty="0"/>
              <a:t>线程提交请求操作给</a:t>
            </a:r>
            <a:r>
              <a:rPr lang="en-US" altLang="zh-CN" dirty="0"/>
              <a:t>SPDK</a:t>
            </a:r>
            <a:r>
              <a:rPr lang="zh-CN" altLang="en-US" dirty="0"/>
              <a:t>之后返回处理其它任务，或者睡眠；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创建专用的轮询线程，完成对该请求的轮询操作；</a:t>
            </a:r>
            <a:endParaRPr lang="en-US" altLang="zh-CN" dirty="0"/>
          </a:p>
          <a:p>
            <a:r>
              <a:rPr lang="zh-CN" altLang="en-US" sz="1800" dirty="0"/>
              <a:t>效果：在采用专用线程轮询时，</a:t>
            </a:r>
            <a:r>
              <a:rPr lang="en-US" altLang="zh-CN" sz="1800" dirty="0"/>
              <a:t>CPU</a:t>
            </a:r>
            <a:r>
              <a:rPr lang="zh-CN" altLang="en-US" sz="1800" dirty="0"/>
              <a:t>利用率提高，性能有所提升，但有限（</a:t>
            </a:r>
            <a:r>
              <a:rPr lang="en-US" altLang="zh-CN" sz="1800" dirty="0"/>
              <a:t>10%</a:t>
            </a:r>
            <a:r>
              <a:rPr lang="zh-CN" altLang="en-US" sz="1800" dirty="0"/>
              <a:t>左右）；</a:t>
            </a:r>
            <a:endParaRPr lang="en-US" altLang="zh-CN" sz="1800" dirty="0"/>
          </a:p>
          <a:p>
            <a:r>
              <a:rPr lang="zh-CN" altLang="en-US" sz="1800" dirty="0"/>
              <a:t>后续工作：对于</a:t>
            </a:r>
            <a:r>
              <a:rPr lang="en-US" altLang="zh-CN" sz="1800" dirty="0"/>
              <a:t>SPDK</a:t>
            </a:r>
            <a:r>
              <a:rPr lang="zh-CN" altLang="en-US" sz="1800" dirty="0"/>
              <a:t>的使用需要更多的研究和优化。</a:t>
            </a:r>
            <a:endParaRPr lang="en-US" altLang="zh-CN" sz="1800" dirty="0"/>
          </a:p>
          <a:p>
            <a:endParaRPr lang="en-US" altLang="zh-CN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81360" y="140678"/>
            <a:ext cx="9372306" cy="527612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（</a:t>
            </a:r>
            <a:r>
              <a:rPr altLang="zh-CN" sz="2400" dirty="0"/>
              <a:t>4</a:t>
            </a:r>
            <a:r>
              <a:rPr lang="zh-CN" altLang="en-US" sz="2400" dirty="0"/>
              <a:t>）</a:t>
            </a:r>
            <a:r>
              <a:rPr altLang="zh-CN" sz="2400" dirty="0"/>
              <a:t>. Ceph-osd</a:t>
            </a:r>
            <a:r>
              <a:rPr lang="zh-CN" altLang="en-US" sz="2400" dirty="0"/>
              <a:t>异步读设计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12" name="文本占位符 9"/>
          <p:cNvSpPr txBox="1"/>
          <p:nvPr/>
        </p:nvSpPr>
        <p:spPr>
          <a:xfrm>
            <a:off x="494128" y="875711"/>
            <a:ext cx="11203743" cy="51065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</p:txBody>
      </p:sp>
      <p:sp>
        <p:nvSpPr>
          <p:cNvPr id="11" name="矩形 10"/>
          <p:cNvSpPr/>
          <p:nvPr/>
        </p:nvSpPr>
        <p:spPr>
          <a:xfrm>
            <a:off x="327874" y="1011213"/>
            <a:ext cx="746530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采用异步的方式，充分利用线程增加并发性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分层次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的异步实现，将元数据读取和数据读取逻辑分成多个层次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异步具体做法：在不同层中注册对应的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回调结构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，通过层层的回调执行后续流程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效果：通过异步设计，性能提升可以达到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10%-50%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1FF0E76B-80B5-FA4C-A123-7A4EF582B9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816960"/>
              </p:ext>
            </p:extLst>
          </p:nvPr>
        </p:nvGraphicFramePr>
        <p:xfrm>
          <a:off x="2992299" y="3382040"/>
          <a:ext cx="4253909" cy="3339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6" name="直接箭头连接符 18">
            <a:extLst>
              <a:ext uri="{FF2B5EF4-FFF2-40B4-BE49-F238E27FC236}">
                <a16:creationId xmlns:a16="http://schemas.microsoft.com/office/drawing/2014/main" id="{CE006A30-2D4C-0F4F-9700-AC89F0F1CCD9}"/>
              </a:ext>
            </a:extLst>
          </p:cNvPr>
          <p:cNvCxnSpPr>
            <a:cxnSpLocks/>
          </p:cNvCxnSpPr>
          <p:nvPr/>
        </p:nvCxnSpPr>
        <p:spPr>
          <a:xfrm flipV="1">
            <a:off x="5931243" y="4090086"/>
            <a:ext cx="164757" cy="556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9">
            <a:extLst>
              <a:ext uri="{FF2B5EF4-FFF2-40B4-BE49-F238E27FC236}">
                <a16:creationId xmlns:a16="http://schemas.microsoft.com/office/drawing/2014/main" id="{15299AFC-E7B6-8747-B380-BD2CC679756E}"/>
              </a:ext>
            </a:extLst>
          </p:cNvPr>
          <p:cNvSpPr txBox="1"/>
          <p:nvPr/>
        </p:nvSpPr>
        <p:spPr>
          <a:xfrm>
            <a:off x="5485918" y="4090086"/>
            <a:ext cx="671913" cy="29729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/>
              <a:t>45.91%</a:t>
            </a:r>
            <a:endParaRPr lang="zh-CN" altLang="en-US" sz="1100" dirty="0"/>
          </a:p>
        </p:txBody>
      </p:sp>
      <p:pic>
        <p:nvPicPr>
          <p:cNvPr id="9" name="图片 8" descr="图形用户界面, 文本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43" y="1013614"/>
            <a:ext cx="3457867" cy="48587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81360" y="140678"/>
            <a:ext cx="9372306" cy="527612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（</a:t>
            </a:r>
            <a:r>
              <a:rPr altLang="zh-CN" sz="2400" dirty="0"/>
              <a:t>5</a:t>
            </a:r>
            <a:r>
              <a:rPr lang="zh-CN" altLang="en-US" sz="2400" dirty="0"/>
              <a:t>）</a:t>
            </a:r>
            <a:r>
              <a:rPr altLang="zh-CN" sz="2400" dirty="0"/>
              <a:t>. Ceph</a:t>
            </a:r>
            <a:r>
              <a:rPr lang="zh-CN" altLang="en-US" sz="2400" dirty="0"/>
              <a:t>数据迁移导致读取效率极低问题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12" name="文本占位符 9"/>
          <p:cNvSpPr txBox="1"/>
          <p:nvPr/>
        </p:nvSpPr>
        <p:spPr>
          <a:xfrm>
            <a:off x="494128" y="875711"/>
            <a:ext cx="11203743" cy="51065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</p:txBody>
      </p:sp>
      <p:sp>
        <p:nvSpPr>
          <p:cNvPr id="9" name="文本占位符 9"/>
          <p:cNvSpPr txBox="1"/>
          <p:nvPr/>
        </p:nvSpPr>
        <p:spPr>
          <a:xfrm>
            <a:off x="646528" y="1028111"/>
            <a:ext cx="11203743" cy="51065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</p:txBody>
      </p:sp>
      <p:sp>
        <p:nvSpPr>
          <p:cNvPr id="10" name="文本占位符 9"/>
          <p:cNvSpPr txBox="1"/>
          <p:nvPr/>
        </p:nvSpPr>
        <p:spPr>
          <a:xfrm>
            <a:off x="646528" y="1028111"/>
            <a:ext cx="9007137" cy="52589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endParaRPr lang="en-US" altLang="zh-CN" sz="1800" dirty="0">
              <a:solidFill>
                <a:srgbClr val="0070C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 startAt="2"/>
            </a:pP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 startAt="2"/>
            </a:pPr>
            <a:endParaRPr lang="en-US" altLang="zh-CN" sz="1800" dirty="0"/>
          </a:p>
        </p:txBody>
      </p:sp>
      <p:sp>
        <p:nvSpPr>
          <p:cNvPr id="7" name="文本占位符 9"/>
          <p:cNvSpPr txBox="1"/>
          <p:nvPr/>
        </p:nvSpPr>
        <p:spPr>
          <a:xfrm>
            <a:off x="663847" y="1076602"/>
            <a:ext cx="11203743" cy="51065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/>
              <a:t>问题：当</a:t>
            </a:r>
            <a:r>
              <a:rPr lang="en-US" altLang="zh-CN" dirty="0"/>
              <a:t>Ceph</a:t>
            </a:r>
            <a:r>
              <a:rPr lang="zh-CN" altLang="en-US" dirty="0"/>
              <a:t>集群发生数据迁移或者大规模删除的情况下，</a:t>
            </a:r>
            <a:r>
              <a:rPr lang="en-US" altLang="zh-CN" dirty="0"/>
              <a:t>OSD</a:t>
            </a:r>
            <a:r>
              <a:rPr lang="zh-CN" altLang="en-US" dirty="0"/>
              <a:t>反复振荡，</a:t>
            </a:r>
            <a:r>
              <a:rPr lang="en-US" altLang="zh-CN" dirty="0"/>
              <a:t>IO</a:t>
            </a:r>
            <a:r>
              <a:rPr lang="zh-CN" altLang="en-US" dirty="0"/>
              <a:t>速度慢；</a:t>
            </a:r>
            <a:endParaRPr lang="en-US" altLang="zh-CN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/>
              <a:t>分析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sz="1800" dirty="0"/>
              <a:t>由于扩容过程中会有</a:t>
            </a:r>
            <a:r>
              <a:rPr lang="en-US" altLang="zh-CN" sz="1800" dirty="0" err="1"/>
              <a:t>pg</a:t>
            </a:r>
            <a:r>
              <a:rPr lang="zh-CN" altLang="en-US" sz="1800" dirty="0"/>
              <a:t>的迁移，迁移过程中一些旧的</a:t>
            </a:r>
            <a:r>
              <a:rPr lang="en-US" altLang="zh-CN" sz="1800" dirty="0" err="1"/>
              <a:t>pg</a:t>
            </a:r>
            <a:r>
              <a:rPr lang="zh-CN" altLang="en-US" sz="1800" dirty="0"/>
              <a:t>会陆续被删除，导致短时间内，一个</a:t>
            </a:r>
            <a:r>
              <a:rPr lang="en-US" altLang="zh-CN" sz="1800" dirty="0"/>
              <a:t>OSD</a:t>
            </a:r>
            <a:r>
              <a:rPr lang="zh-CN" altLang="en-US" sz="1800" dirty="0"/>
              <a:t>内部有很多</a:t>
            </a:r>
            <a:r>
              <a:rPr lang="en-US" altLang="zh-CN" sz="1800" dirty="0"/>
              <a:t>PG</a:t>
            </a:r>
            <a:r>
              <a:rPr lang="zh-CN" altLang="en-US" sz="1800" dirty="0"/>
              <a:t>里面的大量对象都会被删除；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1800" dirty="0"/>
              <a:t>在元数据存储的</a:t>
            </a:r>
            <a:r>
              <a:rPr lang="en-US" altLang="zh-CN" sz="1800" dirty="0" err="1"/>
              <a:t>RocksDB</a:t>
            </a:r>
            <a:r>
              <a:rPr lang="zh-CN" altLang="en-US" sz="1800" dirty="0"/>
              <a:t>中，采用</a:t>
            </a:r>
            <a:r>
              <a:rPr lang="zh-CN" altLang="en-US" sz="1800" dirty="0">
                <a:solidFill>
                  <a:srgbClr val="FF0000"/>
                </a:solidFill>
              </a:rPr>
              <a:t>标记删除</a:t>
            </a:r>
            <a:r>
              <a:rPr lang="zh-CN" altLang="en-US" sz="1800" dirty="0"/>
              <a:t>的策略，</a:t>
            </a:r>
            <a:r>
              <a:rPr lang="zh-CN" altLang="en-US" sz="1800" dirty="0">
                <a:solidFill>
                  <a:srgbClr val="FF0000"/>
                </a:solidFill>
              </a:rPr>
              <a:t>删除操作</a:t>
            </a:r>
            <a:r>
              <a:rPr lang="zh-CN" altLang="en-US" sz="1800" dirty="0"/>
              <a:t>是直接</a:t>
            </a:r>
            <a:r>
              <a:rPr lang="zh-CN" altLang="en-US" sz="1800" dirty="0">
                <a:solidFill>
                  <a:srgbClr val="FF0000"/>
                </a:solidFill>
              </a:rPr>
              <a:t>插入数据</a:t>
            </a:r>
            <a:r>
              <a:rPr lang="zh-CN" altLang="en-US" sz="1800" dirty="0"/>
              <a:t>，该数据的</a:t>
            </a:r>
            <a:r>
              <a:rPr lang="en-US" altLang="zh-CN" sz="1800" dirty="0"/>
              <a:t>type</a:t>
            </a:r>
            <a:r>
              <a:rPr lang="zh-CN" altLang="en-US" sz="1800" dirty="0"/>
              <a:t>为</a:t>
            </a:r>
            <a:r>
              <a:rPr lang="en-US" altLang="zh-CN" sz="1800" dirty="0">
                <a:solidFill>
                  <a:srgbClr val="FF0000"/>
                </a:solidFill>
              </a:rPr>
              <a:t>delete</a:t>
            </a:r>
            <a:r>
              <a:rPr lang="zh-CN" altLang="en-US" sz="1800" dirty="0"/>
              <a:t>，导致已经删除的</a:t>
            </a:r>
            <a:r>
              <a:rPr lang="en-US" altLang="zh-CN" sz="1800" dirty="0"/>
              <a:t>key</a:t>
            </a:r>
            <a:r>
              <a:rPr lang="zh-CN" altLang="en-US" sz="1800" dirty="0"/>
              <a:t>影响其它正常</a:t>
            </a:r>
            <a:r>
              <a:rPr lang="en-US" altLang="zh-CN" sz="1800" dirty="0"/>
              <a:t>key</a:t>
            </a:r>
            <a:r>
              <a:rPr lang="zh-CN" altLang="en-US" sz="1800" dirty="0"/>
              <a:t>的查询；</a:t>
            </a:r>
            <a:endParaRPr lang="en-US" altLang="zh-CN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3.</a:t>
            </a:r>
            <a:r>
              <a:rPr lang="zh-CN" altLang="en-US" dirty="0"/>
              <a:t>   优化策略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sz="1800" dirty="0"/>
              <a:t>采用优化的</a:t>
            </a:r>
            <a:r>
              <a:rPr lang="en-US" altLang="zh-CN" sz="1800" dirty="0"/>
              <a:t>KV</a:t>
            </a:r>
            <a:r>
              <a:rPr lang="zh-CN" altLang="en-US" sz="1800" dirty="0"/>
              <a:t>引擎结构（</a:t>
            </a:r>
            <a:r>
              <a:rPr lang="zh-CN" altLang="en-US" sz="1800" dirty="0">
                <a:solidFill>
                  <a:srgbClr val="FF0000"/>
                </a:solidFill>
              </a:rPr>
              <a:t>按照</a:t>
            </a:r>
            <a:r>
              <a:rPr lang="en-US" altLang="zh-CN" sz="1800" dirty="0">
                <a:solidFill>
                  <a:srgbClr val="FF0000"/>
                </a:solidFill>
              </a:rPr>
              <a:t>PG</a:t>
            </a:r>
            <a:r>
              <a:rPr lang="zh-CN" altLang="en-US" sz="1800" dirty="0">
                <a:solidFill>
                  <a:srgbClr val="FF0000"/>
                </a:solidFill>
              </a:rPr>
              <a:t>组织元数据</a:t>
            </a:r>
            <a:r>
              <a:rPr lang="zh-CN" altLang="en-US" sz="1800" dirty="0"/>
              <a:t>），相同</a:t>
            </a:r>
            <a:r>
              <a:rPr lang="en-US" altLang="zh-CN" sz="1800" dirty="0">
                <a:solidFill>
                  <a:schemeClr val="tx1"/>
                </a:solidFill>
              </a:rPr>
              <a:t>PG</a:t>
            </a:r>
            <a:r>
              <a:rPr lang="zh-CN" altLang="en-US" sz="1800" dirty="0">
                <a:solidFill>
                  <a:schemeClr val="tx1"/>
                </a:solidFill>
              </a:rPr>
              <a:t>的数据分布于同一区域</a:t>
            </a:r>
            <a:r>
              <a:rPr lang="zh-CN" altLang="en-US" sz="1800" dirty="0"/>
              <a:t>，数据迁移直接删除该区域，高效快捷；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1800" dirty="0"/>
              <a:t>定期对</a:t>
            </a:r>
            <a:r>
              <a:rPr lang="en-US" altLang="zh-CN" sz="1800" dirty="0" err="1"/>
              <a:t>RocksDB</a:t>
            </a:r>
            <a:r>
              <a:rPr lang="zh-CN" altLang="en-US" sz="1800" dirty="0"/>
              <a:t>进行</a:t>
            </a:r>
            <a:r>
              <a:rPr lang="en-US" altLang="zh-CN" sz="1800" dirty="0"/>
              <a:t>Compaction</a:t>
            </a:r>
            <a:r>
              <a:rPr lang="zh-CN" altLang="en-US" sz="1800" dirty="0"/>
              <a:t>操作；</a:t>
            </a:r>
          </a:p>
          <a:p>
            <a:pPr marL="0" indent="0">
              <a:buNone/>
            </a:pPr>
            <a:endParaRPr lang="zh-CN" alt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81360" y="140678"/>
            <a:ext cx="9372306" cy="52761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2020</a:t>
            </a:r>
            <a:r>
              <a:rPr lang="zh-CN" altLang="en-US" sz="2400" dirty="0"/>
              <a:t>年合作研究进展及成果分享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12" name="文本占位符 9"/>
          <p:cNvSpPr txBox="1"/>
          <p:nvPr/>
        </p:nvSpPr>
        <p:spPr>
          <a:xfrm>
            <a:off x="494128" y="875711"/>
            <a:ext cx="11203743" cy="51065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sz="1800" b="1" dirty="0"/>
              <a:t>（二）研究进展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dirty="0"/>
              <a:t>1.</a:t>
            </a:r>
            <a:r>
              <a:rPr lang="zh-CN" altLang="en-US" sz="1800" dirty="0"/>
              <a:t>  </a:t>
            </a:r>
            <a:r>
              <a:rPr lang="zh-CN" altLang="en-US" sz="1800" dirty="0">
                <a:solidFill>
                  <a:srgbClr val="FF0000"/>
                </a:solidFill>
              </a:rPr>
              <a:t>应用落地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zh-CN" altLang="en-US" sz="1800" dirty="0"/>
              <a:t>代码已经合到存储部门</a:t>
            </a:r>
            <a:r>
              <a:rPr lang="en-US" altLang="zh-CN" sz="1800" dirty="0" err="1"/>
              <a:t>GitLab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r>
              <a:rPr lang="zh-CN" altLang="en-US" sz="1800" dirty="0"/>
              <a:t>在自己搭建的机器上测试，性能提升</a:t>
            </a:r>
            <a:r>
              <a:rPr lang="en-US" altLang="zh-CN" sz="1800" dirty="0">
                <a:solidFill>
                  <a:srgbClr val="00B0F0"/>
                </a:solidFill>
              </a:rPr>
              <a:t>1.3x-1.6x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r>
              <a:rPr lang="zh-CN" altLang="en-US" sz="1800" dirty="0"/>
              <a:t>等待测试组正式的测试；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2.</a:t>
            </a:r>
            <a:r>
              <a:rPr lang="zh-CN" altLang="en-US" sz="1800" dirty="0"/>
              <a:t>  </a:t>
            </a:r>
            <a:r>
              <a:rPr lang="zh-CN" altLang="en-US" sz="1800" dirty="0">
                <a:solidFill>
                  <a:srgbClr val="FF0000"/>
                </a:solidFill>
              </a:rPr>
              <a:t>论文及专利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zh-CN" altLang="en-US" sz="1800" dirty="0"/>
              <a:t> 一篇论文和专利，正在撰写中。</a:t>
            </a:r>
            <a:endParaRPr lang="en-US" altLang="zh-CN" sz="1800" dirty="0"/>
          </a:p>
          <a:p>
            <a:pPr marL="514350" indent="-514350">
              <a:buNone/>
            </a:pPr>
            <a:endParaRPr lang="zh-CN" altLang="en-US" sz="1800" dirty="0"/>
          </a:p>
        </p:txBody>
      </p: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A457D16A-B848-C14C-A287-B64D0700A1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629996"/>
              </p:ext>
            </p:extLst>
          </p:nvPr>
        </p:nvGraphicFramePr>
        <p:xfrm>
          <a:off x="5972432" y="2054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文本框 19">
            <a:extLst>
              <a:ext uri="{FF2B5EF4-FFF2-40B4-BE49-F238E27FC236}">
                <a16:creationId xmlns:a16="http://schemas.microsoft.com/office/drawing/2014/main" id="{BFC3FBA9-A6D4-A54B-9602-E0543EC67367}"/>
              </a:ext>
            </a:extLst>
          </p:cNvPr>
          <p:cNvSpPr txBox="1"/>
          <p:nvPr/>
        </p:nvSpPr>
        <p:spPr>
          <a:xfrm>
            <a:off x="6658502" y="2869954"/>
            <a:ext cx="594663" cy="29729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/>
              <a:t>1</a:t>
            </a:r>
            <a:r>
              <a:rPr lang="en-US" altLang="zh-CN" dirty="0"/>
              <a:t>.3x</a:t>
            </a:r>
            <a:endParaRPr lang="zh-CN" altLang="en-US" sz="1100" dirty="0"/>
          </a:p>
        </p:txBody>
      </p:sp>
      <p:sp>
        <p:nvSpPr>
          <p:cNvPr id="17" name="文本框 19">
            <a:extLst>
              <a:ext uri="{FF2B5EF4-FFF2-40B4-BE49-F238E27FC236}">
                <a16:creationId xmlns:a16="http://schemas.microsoft.com/office/drawing/2014/main" id="{0116F80B-AB28-994D-AFA9-5F6F13EA6E82}"/>
              </a:ext>
            </a:extLst>
          </p:cNvPr>
          <p:cNvSpPr txBox="1"/>
          <p:nvPr/>
        </p:nvSpPr>
        <p:spPr>
          <a:xfrm>
            <a:off x="7252914" y="2468950"/>
            <a:ext cx="594663" cy="29729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/>
              <a:t>1</a:t>
            </a:r>
            <a:r>
              <a:rPr lang="en-US" altLang="zh-CN" dirty="0"/>
              <a:t>.5x</a:t>
            </a:r>
            <a:endParaRPr lang="zh-CN" altLang="en-US" sz="1100" dirty="0"/>
          </a:p>
        </p:txBody>
      </p:sp>
      <p:sp>
        <p:nvSpPr>
          <p:cNvPr id="18" name="文本框 19">
            <a:extLst>
              <a:ext uri="{FF2B5EF4-FFF2-40B4-BE49-F238E27FC236}">
                <a16:creationId xmlns:a16="http://schemas.microsoft.com/office/drawing/2014/main" id="{EF54A1A4-8BCF-9442-92DF-39998F994CB9}"/>
              </a:ext>
            </a:extLst>
          </p:cNvPr>
          <p:cNvSpPr txBox="1"/>
          <p:nvPr/>
        </p:nvSpPr>
        <p:spPr>
          <a:xfrm>
            <a:off x="7829633" y="2468950"/>
            <a:ext cx="594663" cy="29729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/>
              <a:t>1</a:t>
            </a:r>
            <a:r>
              <a:rPr lang="en-US" altLang="zh-CN" dirty="0"/>
              <a:t>.46x</a:t>
            </a:r>
            <a:endParaRPr lang="zh-CN" altLang="en-US" sz="1100" dirty="0"/>
          </a:p>
        </p:txBody>
      </p:sp>
      <p:sp>
        <p:nvSpPr>
          <p:cNvPr id="19" name="文本框 19">
            <a:extLst>
              <a:ext uri="{FF2B5EF4-FFF2-40B4-BE49-F238E27FC236}">
                <a16:creationId xmlns:a16="http://schemas.microsoft.com/office/drawing/2014/main" id="{A0FFE8C8-8853-564B-9BEE-D9BFD682F746}"/>
              </a:ext>
            </a:extLst>
          </p:cNvPr>
          <p:cNvSpPr txBox="1"/>
          <p:nvPr/>
        </p:nvSpPr>
        <p:spPr>
          <a:xfrm>
            <a:off x="8388408" y="2468950"/>
            <a:ext cx="594663" cy="29729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/>
              <a:t>1</a:t>
            </a:r>
            <a:r>
              <a:rPr lang="en-US" altLang="zh-CN" dirty="0"/>
              <a:t>.6x</a:t>
            </a:r>
            <a:endParaRPr lang="zh-CN" altLang="en-US" sz="11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17E5D0C-79DD-024D-BC86-D696784B01CB}"/>
              </a:ext>
            </a:extLst>
          </p:cNvPr>
          <p:cNvSpPr txBox="1"/>
          <p:nvPr/>
        </p:nvSpPr>
        <p:spPr>
          <a:xfrm>
            <a:off x="8983071" y="2468950"/>
            <a:ext cx="594663" cy="29729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/>
              <a:t>1</a:t>
            </a:r>
            <a:r>
              <a:rPr lang="en-US" altLang="zh-CN" dirty="0"/>
              <a:t>.56x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81360" y="140678"/>
            <a:ext cx="9372306" cy="52761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2020</a:t>
            </a:r>
            <a:r>
              <a:rPr lang="zh-CN" altLang="en-US" sz="2400" dirty="0"/>
              <a:t>年合作研究进展及成果分享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12" name="文本占位符 9"/>
          <p:cNvSpPr txBox="1"/>
          <p:nvPr/>
        </p:nvSpPr>
        <p:spPr>
          <a:xfrm>
            <a:off x="494128" y="875711"/>
            <a:ext cx="11203743" cy="51065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sz="1800" b="1" dirty="0"/>
              <a:t>（四）合作过程中的问题及建议意见</a:t>
            </a:r>
            <a:endParaRPr lang="en-US" altLang="zh-CN" sz="18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在实现项目目标过程中，遇到了哪些挑战和问题，希望如何解决？</a:t>
            </a:r>
            <a:endParaRPr lang="en-US" altLang="zh-CN" sz="1800" dirty="0"/>
          </a:p>
          <a:p>
            <a:r>
              <a:rPr lang="zh-CN" altLang="en-US" sz="1800" dirty="0">
                <a:solidFill>
                  <a:srgbClr val="0070C0"/>
                </a:solidFill>
              </a:rPr>
              <a:t>上半年因为疫情，无法去公司现场实习，远程资料不方便共享，导致效率比较低；</a:t>
            </a:r>
          </a:p>
          <a:p>
            <a:r>
              <a:rPr lang="zh-CN" altLang="en-US" sz="1800" dirty="0">
                <a:solidFill>
                  <a:srgbClr val="0070C0"/>
                </a:solidFill>
              </a:rPr>
              <a:t>下半年学生去公司实习，就比较顺利了；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 marL="342900" indent="-342900">
              <a:buAutoNum type="arabicPeriod" startAt="2"/>
            </a:pPr>
            <a:r>
              <a:rPr lang="zh-CN" altLang="en-US" sz="1800" dirty="0"/>
              <a:t> 在与商汤合作过程中，双方有哪些需要改进优化的地方？希望商汤提供哪些方面的支持？诚邀反馈各方面的意见和建议，谢谢！</a:t>
            </a:r>
            <a:endParaRPr lang="en-US" altLang="zh-CN" sz="1800" dirty="0"/>
          </a:p>
          <a:p>
            <a:r>
              <a:rPr lang="zh-CN" altLang="en-US" sz="1800" dirty="0">
                <a:solidFill>
                  <a:srgbClr val="0070C0"/>
                </a:solidFill>
              </a:rPr>
              <a:t>暂时没有，商汤提供的支持足够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下一阶段合作计划及设想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文本占位符 9"/>
          <p:cNvSpPr txBox="1"/>
          <p:nvPr/>
        </p:nvSpPr>
        <p:spPr>
          <a:xfrm>
            <a:off x="683455" y="1111342"/>
            <a:ext cx="9796976" cy="51065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2021</a:t>
            </a:r>
            <a:r>
              <a:rPr lang="zh-CN" altLang="en-US" dirty="0"/>
              <a:t>年合作计划及想法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完成上一阶段的</a:t>
            </a:r>
            <a:r>
              <a:rPr lang="zh-CN" altLang="en-US" sz="1800" dirty="0">
                <a:solidFill>
                  <a:srgbClr val="00B0F0"/>
                </a:solidFill>
              </a:rPr>
              <a:t>论文和专利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下一阶段首先考虑继续</a:t>
            </a:r>
            <a:r>
              <a:rPr lang="zh-CN" altLang="en-US" sz="1800" dirty="0">
                <a:solidFill>
                  <a:schemeClr val="accent1"/>
                </a:solidFill>
              </a:rPr>
              <a:t>优化性能</a:t>
            </a:r>
            <a:r>
              <a:rPr lang="zh-CN" altLang="en-US" sz="1800" dirty="0"/>
              <a:t>，根据分析测试，还有不少可以优化的地方（包括网络模块、</a:t>
            </a:r>
            <a:r>
              <a:rPr lang="en-US" altLang="zh-CN" sz="1800" dirty="0"/>
              <a:t>cache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pg</a:t>
            </a:r>
            <a:r>
              <a:rPr lang="zh-CN" altLang="en-US" sz="1800" dirty="0"/>
              <a:t>锁机制等等）；</a:t>
            </a:r>
            <a:endParaRPr lang="en-US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目前主要是针对</a:t>
            </a:r>
            <a:r>
              <a:rPr lang="zh-CN" altLang="en-US" sz="1800" dirty="0">
                <a:solidFill>
                  <a:srgbClr val="00B0F0"/>
                </a:solidFill>
              </a:rPr>
              <a:t>单存储节点</a:t>
            </a:r>
            <a:r>
              <a:rPr lang="zh-CN" altLang="en-US" sz="1800" dirty="0"/>
              <a:t>的性能优化，下一阶段考虑从整个</a:t>
            </a:r>
            <a:r>
              <a:rPr lang="zh-CN" altLang="en-US" sz="1800" dirty="0">
                <a:solidFill>
                  <a:schemeClr val="accent1"/>
                </a:solidFill>
              </a:rPr>
              <a:t>分布式集群</a:t>
            </a:r>
            <a:r>
              <a:rPr lang="zh-CN" altLang="en-US" sz="1800" dirty="0"/>
              <a:t>的角度，在保证集群稳定性的基础上，进一步提升集群的存储性能；</a:t>
            </a:r>
            <a:endParaRPr lang="en-US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分布式</a:t>
            </a:r>
            <a:r>
              <a:rPr lang="en-US" altLang="zh-CN" sz="1800" dirty="0"/>
              <a:t>Ceph</a:t>
            </a:r>
            <a:r>
              <a:rPr lang="zh-CN" altLang="en-US" sz="1800" dirty="0"/>
              <a:t>集群存在</a:t>
            </a:r>
            <a:r>
              <a:rPr lang="zh-CN" altLang="en-US" sz="1800" dirty="0">
                <a:solidFill>
                  <a:schemeClr val="accent1"/>
                </a:solidFill>
              </a:rPr>
              <a:t>不可控迁移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chemeClr val="accent1"/>
                </a:solidFill>
              </a:rPr>
              <a:t>负载不均衡</a:t>
            </a:r>
            <a:r>
              <a:rPr lang="zh-CN" altLang="en-US" sz="1800" dirty="0"/>
              <a:t>等缺点，下一阶段会考虑优化；</a:t>
            </a:r>
            <a:endParaRPr lang="en-US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输出新的</a:t>
            </a:r>
            <a:r>
              <a:rPr lang="zh-CN" altLang="en-US" sz="1800" dirty="0">
                <a:solidFill>
                  <a:srgbClr val="00B0F0"/>
                </a:solidFill>
              </a:rPr>
              <a:t>论文和专利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标题 2"/>
          <p:cNvSpPr txBox="1"/>
          <p:nvPr/>
        </p:nvSpPr>
        <p:spPr>
          <a:xfrm>
            <a:off x="1464902" y="2541158"/>
            <a:ext cx="5991367" cy="1250258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595959"/>
                </a:solidFill>
              </a:defRPr>
            </a:pP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坚持原创</a:t>
            </a:r>
            <a:b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</a:b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让</a:t>
            </a: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AI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引领人类进步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838369" y="660400"/>
            <a:ext cx="1612223" cy="766064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目录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27" name="图示 26"/>
          <p:cNvGraphicFramePr/>
          <p:nvPr/>
        </p:nvGraphicFramePr>
        <p:xfrm>
          <a:off x="2149622" y="1688758"/>
          <a:ext cx="7514883" cy="400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81360" y="140678"/>
            <a:ext cx="9372306" cy="52761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2020</a:t>
            </a:r>
            <a:r>
              <a:rPr lang="zh-CN" altLang="en-US" sz="2400" dirty="0"/>
              <a:t>年合作研究进展及成果分享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12" name="文本占位符 9"/>
          <p:cNvSpPr txBox="1"/>
          <p:nvPr/>
        </p:nvSpPr>
        <p:spPr>
          <a:xfrm>
            <a:off x="332509" y="892175"/>
            <a:ext cx="5943600" cy="55460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b="1" dirty="0"/>
              <a:t>（一）研究内容</a:t>
            </a:r>
            <a:endParaRPr lang="en-US" altLang="zh-CN" b="1" dirty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zh-CN" altLang="en-US" dirty="0"/>
              <a:t>研究背景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商汤存储采用大规模分布式对象存储</a:t>
            </a:r>
            <a:r>
              <a:rPr lang="en-US" altLang="zh-CN" dirty="0" err="1">
                <a:solidFill>
                  <a:srgbClr val="FF0000"/>
                </a:solidFill>
              </a:rPr>
              <a:t>Ceph</a:t>
            </a:r>
            <a:r>
              <a:rPr lang="zh-CN" altLang="en-US" dirty="0"/>
              <a:t>等；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err="1"/>
              <a:t>Ceph</a:t>
            </a:r>
            <a:r>
              <a:rPr lang="zh-CN" altLang="en-US" dirty="0"/>
              <a:t>具有统一存储、高可用、易管理、去中心化等优势；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存储设备性能不断发展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面向</a:t>
            </a:r>
            <a:r>
              <a:rPr lang="zh-CN" altLang="en-US" dirty="0">
                <a:solidFill>
                  <a:srgbClr val="FF0000"/>
                </a:solidFill>
              </a:rPr>
              <a:t>深度学习平台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高速存储设备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 err="1">
                <a:solidFill>
                  <a:srgbClr val="FF0000"/>
                </a:solidFill>
              </a:rPr>
              <a:t>Ceph</a:t>
            </a:r>
            <a:r>
              <a:rPr lang="zh-CN" altLang="en-US" dirty="0"/>
              <a:t>性能挑战</a:t>
            </a:r>
            <a:r>
              <a:rPr lang="en-US" altLang="zh-CN" dirty="0"/>
              <a:t>: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高带宽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高</a:t>
            </a:r>
            <a:r>
              <a:rPr lang="en-US" altLang="zh-CN" dirty="0">
                <a:solidFill>
                  <a:schemeClr val="tx1"/>
                </a:solidFill>
              </a:rPr>
              <a:t>IOPS</a:t>
            </a:r>
            <a:r>
              <a:rPr lang="zh-CN" altLang="en-US" dirty="0">
                <a:solidFill>
                  <a:schemeClr val="tx1"/>
                </a:solidFill>
              </a:rPr>
              <a:t>性能要求；</a:t>
            </a:r>
            <a:endParaRPr lang="en-US" altLang="zh-CN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数据量非常大；且以小文件居多；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随机读的负载占大多数；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集群迁移和扩容等；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23140" y="4268065"/>
            <a:ext cx="5502275" cy="248602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943AB51-AEB9-5A43-A951-F0E03B77B8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880" y="944589"/>
            <a:ext cx="3069079" cy="31388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81360" y="140678"/>
            <a:ext cx="9372306" cy="52761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2020</a:t>
            </a:r>
            <a:r>
              <a:rPr lang="zh-CN" altLang="en-US" sz="2400" dirty="0"/>
              <a:t>年合作研究进展及成果分享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12" name="文本占位符 9"/>
          <p:cNvSpPr txBox="1"/>
          <p:nvPr/>
        </p:nvSpPr>
        <p:spPr>
          <a:xfrm>
            <a:off x="494030" y="875665"/>
            <a:ext cx="10351135" cy="17995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高性能带宽的要求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现状：现有的</a:t>
            </a:r>
            <a:r>
              <a:rPr lang="en-US" altLang="zh-CN" sz="1800" dirty="0">
                <a:solidFill>
                  <a:schemeClr val="tx1"/>
                </a:solidFill>
              </a:rPr>
              <a:t>Ceph</a:t>
            </a:r>
            <a:r>
              <a:rPr lang="zh-CN" altLang="en-US" sz="1800" dirty="0">
                <a:solidFill>
                  <a:schemeClr val="tx1"/>
                </a:solidFill>
              </a:rPr>
              <a:t>系统的设计并不能充分发挥基于 </a:t>
            </a:r>
            <a:r>
              <a:rPr lang="en-US" altLang="zh-CN" sz="1800" dirty="0" err="1">
                <a:solidFill>
                  <a:schemeClr val="tx1"/>
                </a:solidFill>
              </a:rPr>
              <a:t>NVMe</a:t>
            </a:r>
            <a:r>
              <a:rPr lang="zh-CN" altLang="en-US" sz="1800" dirty="0">
                <a:solidFill>
                  <a:schemeClr val="tx1"/>
                </a:solidFill>
              </a:rPr>
              <a:t>的高速闪存的性能；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1800" dirty="0">
                <a:solidFill>
                  <a:schemeClr val="tx1"/>
                </a:solidFill>
              </a:rPr>
              <a:t>测试中rados bench，在</a:t>
            </a:r>
            <a:r>
              <a:rPr lang="zh-CN" altLang="en-US" sz="1800" dirty="0">
                <a:solidFill>
                  <a:srgbClr val="FF0000"/>
                </a:solidFill>
              </a:rPr>
              <a:t>随机</a:t>
            </a:r>
            <a:r>
              <a:rPr lang="en-US" altLang="zh-CN" sz="1800" dirty="0">
                <a:solidFill>
                  <a:srgbClr val="FF0000"/>
                </a:solidFill>
              </a:rPr>
              <a:t>16KB</a:t>
            </a:r>
            <a:r>
              <a:rPr lang="zh-CN" altLang="en-US" sz="1800" dirty="0">
                <a:solidFill>
                  <a:schemeClr val="tx1"/>
                </a:solidFill>
              </a:rPr>
              <a:t>的读写</a:t>
            </a:r>
            <a:r>
              <a:rPr lang="en-US" altLang="zh-CN" sz="1800" dirty="0">
                <a:solidFill>
                  <a:schemeClr val="tx1"/>
                </a:solidFill>
              </a:rPr>
              <a:t>,  </a:t>
            </a:r>
            <a:r>
              <a:rPr lang="zh-CN" altLang="en-US" sz="1800" dirty="0">
                <a:solidFill>
                  <a:schemeClr val="tx1"/>
                </a:solidFill>
              </a:rPr>
              <a:t>单节点</a:t>
            </a:r>
            <a:r>
              <a:rPr lang="en-US" altLang="zh-CN" sz="1800" dirty="0">
                <a:solidFill>
                  <a:schemeClr val="tx1"/>
                </a:solidFill>
              </a:rPr>
              <a:t>Ceph</a:t>
            </a:r>
            <a:r>
              <a:rPr lang="zh-CN" altLang="en-US" sz="1800" dirty="0">
                <a:solidFill>
                  <a:schemeClr val="tx1"/>
                </a:solidFill>
              </a:rPr>
              <a:t>带宽只能达到</a:t>
            </a:r>
            <a:r>
              <a:rPr lang="en-US" altLang="zh-CN" sz="1800" dirty="0" err="1">
                <a:solidFill>
                  <a:schemeClr val="tx1"/>
                </a:solidFill>
              </a:rPr>
              <a:t>NVMe</a:t>
            </a:r>
            <a:r>
              <a:rPr lang="en-US" altLang="zh-CN" sz="1800" dirty="0">
                <a:solidFill>
                  <a:schemeClr val="tx1"/>
                </a:solidFill>
              </a:rPr>
              <a:t> SSD</a:t>
            </a:r>
            <a:r>
              <a:rPr lang="zh-CN" altLang="en-US" sz="1800" dirty="0">
                <a:solidFill>
                  <a:schemeClr val="tx1"/>
                </a:solidFill>
              </a:rPr>
              <a:t>的</a:t>
            </a:r>
            <a:r>
              <a:rPr lang="en-US" altLang="zh-CN" sz="1800" dirty="0">
                <a:solidFill>
                  <a:srgbClr val="FF0000"/>
                </a:solidFill>
              </a:rPr>
              <a:t>16%!</a:t>
            </a:r>
            <a:endParaRPr lang="zh-CN" altLang="en-US" sz="1800" dirty="0">
              <a:solidFill>
                <a:srgbClr val="FF0000"/>
              </a:solidFill>
            </a:endParaRPr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690767" y="3027738"/>
            <a:ext cx="3517551" cy="231319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Ceph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zh-CN" alt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    不同线程下性能测试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单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OSD</a:t>
            </a: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，单客户端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Ceph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-limit</a:t>
            </a:r>
            <a:r>
              <a:rPr lang="zh-CN" alt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  极限性能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单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OSD</a:t>
            </a: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，多客户端测试、</a:t>
            </a:r>
            <a:r>
              <a:rPr lang="zh-CN" altLang="zh-CN" sz="1800" dirty="0">
                <a:latin typeface="Times New Roman" pitchFamily="18" charset="0"/>
                <a:cs typeface="Times New Roman" pitchFamily="18" charset="0"/>
              </a:rPr>
              <a:t>压力跑满（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OSD 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zh-CN" sz="1800" dirty="0">
                <a:latin typeface="Times New Roman" pitchFamily="18" charset="0"/>
                <a:cs typeface="Times New Roman" pitchFamily="18" charset="0"/>
              </a:rPr>
              <a:t>占用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60%</a:t>
            </a:r>
            <a:r>
              <a:rPr lang="zh-CN" altLang="en-US" sz="1800" dirty="0">
                <a:latin typeface="Times New Roman" pitchFamily="18" charset="0"/>
                <a:cs typeface="Times New Roman" pitchFamily="18" charset="0"/>
              </a:rPr>
              <a:t>左右</a:t>
            </a:r>
            <a:r>
              <a:rPr lang="zh-CN" altLang="zh-CN" sz="1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nvme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%util</a:t>
            </a:r>
            <a:r>
              <a:rPr lang="zh-CN" altLang="zh-CN" sz="1800" dirty="0">
                <a:latin typeface="Times New Roman" pitchFamily="18" charset="0"/>
                <a:cs typeface="Times New Roman" pitchFamily="18" charset="0"/>
              </a:rPr>
              <a:t>接近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100%</a:t>
            </a:r>
            <a:r>
              <a:rPr lang="zh-CN" altLang="zh-CN" sz="1800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622044CF-A338-824C-93EF-FC8E41B934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98741"/>
              </p:ext>
            </p:extLst>
          </p:nvPr>
        </p:nvGraphicFramePr>
        <p:xfrm>
          <a:off x="4602484" y="2473484"/>
          <a:ext cx="5404795" cy="4084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0461F482-3303-2E4E-8093-830B11330442}"/>
              </a:ext>
            </a:extLst>
          </p:cNvPr>
          <p:cNvSpPr/>
          <p:nvPr/>
        </p:nvSpPr>
        <p:spPr>
          <a:xfrm>
            <a:off x="8097456" y="2901305"/>
            <a:ext cx="1660286" cy="335820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81360" y="140678"/>
            <a:ext cx="9372306" cy="527612"/>
          </a:xfrm>
        </p:spPr>
        <p:txBody>
          <a:bodyPr>
            <a:noAutofit/>
          </a:bodyPr>
          <a:lstStyle/>
          <a:p>
            <a:r>
              <a:rPr lang="en-US" altLang="zh-CN" sz="2400"/>
              <a:t>2020</a:t>
            </a:r>
            <a:r>
              <a:rPr lang="zh-CN" altLang="en-US" sz="2400"/>
              <a:t>年合作研究进展及成果分享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2" name="文本占位符 9"/>
          <p:cNvSpPr txBox="1"/>
          <p:nvPr/>
        </p:nvSpPr>
        <p:spPr>
          <a:xfrm>
            <a:off x="494129" y="875711"/>
            <a:ext cx="8618874" cy="51065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 合作内容</a:t>
            </a:r>
            <a:endParaRPr lang="en-US" altLang="zh-CN" dirty="0"/>
          </a:p>
          <a:p>
            <a:r>
              <a:rPr lang="zh-CN" altLang="en-US" sz="1800" dirty="0"/>
              <a:t>调研对象存储系统优化方向，明确对象存储的能够有优势的具体性能优化点；</a:t>
            </a:r>
            <a:endParaRPr lang="en-US" altLang="zh-CN" sz="1800" dirty="0"/>
          </a:p>
          <a:p>
            <a:r>
              <a:rPr lang="zh-CN" altLang="en-US" sz="1800" dirty="0"/>
              <a:t>测试和分析对象存储</a:t>
            </a:r>
            <a:r>
              <a:rPr lang="en-US" altLang="zh-CN" sz="1800" dirty="0"/>
              <a:t>Ceph</a:t>
            </a:r>
            <a:r>
              <a:rPr lang="zh-CN" altLang="en-US" sz="1800" dirty="0">
                <a:solidFill>
                  <a:schemeClr val="tx1"/>
                </a:solidFill>
              </a:rPr>
              <a:t>读性能</a:t>
            </a:r>
            <a:r>
              <a:rPr lang="zh-CN" altLang="en-US" sz="1800" dirty="0"/>
              <a:t>瓶颈；</a:t>
            </a:r>
            <a:endParaRPr lang="en-US" altLang="zh-CN" sz="1800" dirty="0"/>
          </a:p>
          <a:p>
            <a:r>
              <a:rPr lang="zh-CN" altLang="en-US" sz="1800" dirty="0"/>
              <a:t>提升</a:t>
            </a:r>
            <a:r>
              <a:rPr lang="en-US" altLang="zh-CN" sz="1800" dirty="0" err="1">
                <a:solidFill>
                  <a:srgbClr val="FF0000"/>
                </a:solidFill>
              </a:rPr>
              <a:t>Ceph</a:t>
            </a:r>
            <a:r>
              <a:rPr lang="zh-CN" altLang="en-US" sz="1800" dirty="0"/>
              <a:t>在</a:t>
            </a:r>
            <a:r>
              <a:rPr lang="en-US" altLang="zh-CN" sz="1800" dirty="0" err="1">
                <a:solidFill>
                  <a:srgbClr val="FF0000"/>
                </a:solidFill>
              </a:rPr>
              <a:t>NVMe</a:t>
            </a:r>
            <a:r>
              <a:rPr lang="en-US" altLang="zh-CN" sz="1800" dirty="0">
                <a:solidFill>
                  <a:srgbClr val="FF0000"/>
                </a:solidFill>
              </a:rPr>
              <a:t> SSD</a:t>
            </a:r>
            <a:r>
              <a:rPr lang="zh-CN" altLang="en-US" sz="1800" dirty="0"/>
              <a:t>介质上至少</a:t>
            </a:r>
            <a:r>
              <a:rPr lang="en-US" altLang="zh-CN" sz="1800" dirty="0">
                <a:solidFill>
                  <a:srgbClr val="FF0000"/>
                </a:solidFill>
              </a:rPr>
              <a:t>30%IOPS</a:t>
            </a:r>
            <a:r>
              <a:rPr lang="zh-CN" altLang="en-US" sz="1800" dirty="0">
                <a:solidFill>
                  <a:srgbClr val="FF0000"/>
                </a:solidFill>
              </a:rPr>
              <a:t>性能</a:t>
            </a:r>
            <a:r>
              <a:rPr lang="zh-CN" altLang="en-US" sz="1800" dirty="0"/>
              <a:t>；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</p:txBody>
      </p:sp>
      <p:pic>
        <p:nvPicPr>
          <p:cNvPr id="3" name="图形 2" descr="火箭 纯色填充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129" y="3428999"/>
            <a:ext cx="2466047" cy="24660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81360" y="140678"/>
            <a:ext cx="9372306" cy="52761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2020</a:t>
            </a:r>
            <a:r>
              <a:rPr lang="zh-CN" altLang="en-US" sz="2400" dirty="0"/>
              <a:t>年合作研究进展及成果分享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2" name="文本占位符 9"/>
          <p:cNvSpPr txBox="1"/>
          <p:nvPr/>
        </p:nvSpPr>
        <p:spPr>
          <a:xfrm>
            <a:off x="529937" y="989966"/>
            <a:ext cx="6286500" cy="51066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/>
              <a:t>（二）研究进展</a:t>
            </a:r>
            <a:endParaRPr lang="en-US" altLang="zh-CN" sz="1800" b="1" dirty="0"/>
          </a:p>
          <a:p>
            <a:pPr marL="342900" indent="-342900"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en-US" altLang="zh-CN" sz="1800" dirty="0"/>
              <a:t>.  </a:t>
            </a:r>
            <a:r>
              <a:rPr lang="en-US" altLang="zh-CN" sz="1800" dirty="0" err="1"/>
              <a:t>Ceph</a:t>
            </a:r>
            <a:r>
              <a:rPr lang="zh-CN" altLang="en-US" sz="1800" dirty="0"/>
              <a:t>访问路径和</a:t>
            </a:r>
            <a:r>
              <a:rPr lang="en-US" altLang="zh-CN" sz="1800" dirty="0"/>
              <a:t>IO</a:t>
            </a:r>
            <a:r>
              <a:rPr lang="zh-CN" altLang="en-US" sz="1800" dirty="0"/>
              <a:t>瓶颈分析；</a:t>
            </a:r>
          </a:p>
          <a:p>
            <a:pPr marL="342900" indent="-342900"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/>
              <a:t>.  </a:t>
            </a:r>
            <a:r>
              <a:rPr lang="en-US" altLang="zh-CN" sz="1800" dirty="0" err="1"/>
              <a:t>Ceph</a:t>
            </a:r>
            <a:r>
              <a:rPr lang="zh-CN" altLang="en-US" sz="1800" dirty="0"/>
              <a:t>元数据（</a:t>
            </a:r>
            <a:r>
              <a:rPr lang="en-US" altLang="zh-CN" sz="1800" dirty="0"/>
              <a:t>KV</a:t>
            </a:r>
            <a:r>
              <a:rPr lang="zh-CN" altLang="en-US" sz="1800" dirty="0"/>
              <a:t>引擎）读取优化设计</a:t>
            </a:r>
            <a:endParaRPr lang="en-US" altLang="zh-CN" sz="1800" dirty="0"/>
          </a:p>
          <a:p>
            <a:pPr marL="342900" indent="-342900"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</a:t>
            </a:r>
            <a:r>
              <a:rPr lang="en-US" altLang="zh-CN" sz="1800" dirty="0"/>
              <a:t>.  </a:t>
            </a:r>
            <a:r>
              <a:rPr lang="en-US" altLang="zh-CN" sz="1800" dirty="0" err="1"/>
              <a:t>Ceph</a:t>
            </a:r>
            <a:r>
              <a:rPr lang="zh-CN" altLang="en-US" sz="1800" dirty="0"/>
              <a:t>数据读取优化设计</a:t>
            </a:r>
          </a:p>
          <a:p>
            <a:pPr marL="342900" indent="-342900"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4</a:t>
            </a:r>
            <a:r>
              <a:rPr lang="zh-CN" altLang="en-US" sz="1800" dirty="0"/>
              <a:t>）</a:t>
            </a:r>
            <a:r>
              <a:rPr lang="en-US" altLang="zh-CN" sz="1800" dirty="0"/>
              <a:t>.  </a:t>
            </a:r>
            <a:r>
              <a:rPr lang="en-US" altLang="zh-CN" sz="1800" dirty="0" err="1"/>
              <a:t>Ceph-osd</a:t>
            </a:r>
            <a:r>
              <a:rPr lang="zh-CN" altLang="en-US" sz="1800" dirty="0"/>
              <a:t>异步读优化设计</a:t>
            </a:r>
          </a:p>
          <a:p>
            <a:pPr marL="342900" indent="-342900">
              <a:buNone/>
            </a:pPr>
            <a:r>
              <a:rPr lang="zh-CN" altLang="en-US" sz="1800" dirty="0"/>
              <a:t>（</a:t>
            </a:r>
            <a:r>
              <a:rPr lang="en-US" altLang="zh-CN" sz="1800" dirty="0"/>
              <a:t>5</a:t>
            </a:r>
            <a:r>
              <a:rPr lang="zh-CN" altLang="en-US" sz="1800" dirty="0"/>
              <a:t>）</a:t>
            </a:r>
            <a:r>
              <a:rPr lang="en-US" altLang="zh-CN" sz="1800" dirty="0"/>
              <a:t>.  </a:t>
            </a:r>
            <a:r>
              <a:rPr lang="en-US" altLang="zh-CN" sz="1800" dirty="0" err="1"/>
              <a:t>Ceph</a:t>
            </a:r>
            <a:r>
              <a:rPr lang="zh-CN" altLang="en-US" sz="1800" dirty="0"/>
              <a:t>数据迁移后的读性能优化</a:t>
            </a:r>
            <a:r>
              <a:rPr lang="en-US" altLang="zh-CN" sz="1800" dirty="0"/>
              <a:t>;</a:t>
            </a:r>
          </a:p>
        </p:txBody>
      </p:sp>
      <p:pic>
        <p:nvPicPr>
          <p:cNvPr id="3" name="图片 2" descr="图形用户界面, 应用程序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80" y="1969233"/>
            <a:ext cx="4296367" cy="30933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81360" y="140678"/>
            <a:ext cx="9372306" cy="527612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. </a:t>
            </a:r>
            <a:r>
              <a:rPr lang="en-US" altLang="zh-CN" sz="2400" dirty="0" err="1"/>
              <a:t>Ceph</a:t>
            </a:r>
            <a:r>
              <a:rPr lang="zh-CN" altLang="en-US" sz="2400" dirty="0"/>
              <a:t>读路径和</a:t>
            </a:r>
            <a:r>
              <a:rPr lang="en-US" altLang="zh-CN" sz="2400" dirty="0"/>
              <a:t>IO</a:t>
            </a:r>
            <a:r>
              <a:rPr lang="zh-CN" altLang="en-US" sz="2400" dirty="0"/>
              <a:t>瓶颈分析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2" name="文本占位符 9"/>
          <p:cNvSpPr txBox="1"/>
          <p:nvPr/>
        </p:nvSpPr>
        <p:spPr>
          <a:xfrm>
            <a:off x="494128" y="875711"/>
            <a:ext cx="11203743" cy="51065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</p:txBody>
      </p:sp>
      <p:pic>
        <p:nvPicPr>
          <p:cNvPr id="7" name="图片 6" descr="图形用户界面, 应用程序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41" y="1654479"/>
            <a:ext cx="5728274" cy="3549039"/>
          </a:xfrm>
          <a:prstGeom prst="rect">
            <a:avLst/>
          </a:prstGeom>
        </p:spPr>
      </p:pic>
      <p:sp>
        <p:nvSpPr>
          <p:cNvPr id="8" name="文本占位符 9"/>
          <p:cNvSpPr txBox="1"/>
          <p:nvPr/>
        </p:nvSpPr>
        <p:spPr>
          <a:xfrm>
            <a:off x="303626" y="830682"/>
            <a:ext cx="6325772" cy="56636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zh-CN" altLang="en-US" dirty="0"/>
              <a:t>分析</a:t>
            </a:r>
            <a:r>
              <a:rPr lang="en-US" altLang="zh-CN" dirty="0"/>
              <a:t>Ceph</a:t>
            </a:r>
            <a:r>
              <a:rPr lang="zh-CN" altLang="en-US" dirty="0"/>
              <a:t>整个读过程，</a:t>
            </a:r>
            <a:r>
              <a:rPr lang="en-US" altLang="zh-CN" dirty="0"/>
              <a:t>OSD</a:t>
            </a:r>
            <a:r>
              <a:rPr lang="zh-CN" altLang="en-US" dirty="0"/>
              <a:t>存在三个瓶颈</a:t>
            </a:r>
            <a:endParaRPr lang="en-US" altLang="zh-CN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070C0"/>
                </a:solidFill>
              </a:rPr>
              <a:t>同步读导致排队时间长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1800" dirty="0"/>
              <a:t>从元数据到数据读取全是</a:t>
            </a:r>
            <a:r>
              <a:rPr lang="zh-CN" altLang="en-US" sz="1800" dirty="0">
                <a:solidFill>
                  <a:srgbClr val="FF0000"/>
                </a:solidFill>
              </a:rPr>
              <a:t>同步读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zh-CN" altLang="en-US" sz="1800" dirty="0"/>
              <a:t>同步读</a:t>
            </a:r>
            <a:r>
              <a:rPr lang="zh-CN" altLang="en-US" sz="1800" dirty="0">
                <a:solidFill>
                  <a:srgbClr val="FF0000"/>
                </a:solidFill>
              </a:rPr>
              <a:t>并发度低</a:t>
            </a:r>
            <a:r>
              <a:rPr lang="zh-CN" altLang="en-US" sz="1800" dirty="0"/>
              <a:t>，不能很好利用</a:t>
            </a:r>
            <a:r>
              <a:rPr lang="en-US" altLang="zh-CN" sz="1800" dirty="0" err="1"/>
              <a:t>NVMe</a:t>
            </a:r>
            <a:r>
              <a:rPr lang="zh-CN" altLang="en-US" sz="1800" dirty="0"/>
              <a:t> </a:t>
            </a:r>
            <a:r>
              <a:rPr lang="en-US" altLang="zh-CN" sz="1800" dirty="0"/>
              <a:t>SSD</a:t>
            </a:r>
            <a:r>
              <a:rPr lang="zh-CN" altLang="en-US" sz="1800" dirty="0"/>
              <a:t>并行能力；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sz="1800" dirty="0"/>
              <a:t>底层慢导致</a:t>
            </a:r>
            <a:r>
              <a:rPr lang="zh-CN" altLang="en-US" sz="1800" dirty="0">
                <a:solidFill>
                  <a:srgbClr val="FF0000"/>
                </a:solidFill>
              </a:rPr>
              <a:t>请求队列堆积</a:t>
            </a:r>
            <a:r>
              <a:rPr lang="zh-CN" altLang="en-US" sz="1800" dirty="0"/>
              <a:t>严重；</a:t>
            </a:r>
            <a:endParaRPr lang="en-US" altLang="zh-CN" sz="1800" dirty="0"/>
          </a:p>
          <a:p>
            <a:pPr marL="342900" indent="-342900">
              <a:spcBef>
                <a:spcPts val="600"/>
              </a:spcBef>
              <a:buAutoNum type="arabicPeriod" startAt="2"/>
            </a:pPr>
            <a:r>
              <a:rPr lang="zh-CN" altLang="en-US" dirty="0">
                <a:solidFill>
                  <a:srgbClr val="0070C0"/>
                </a:solidFill>
              </a:rPr>
              <a:t>元数据读取较慢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1800" dirty="0"/>
              <a:t>使用基于</a:t>
            </a:r>
            <a:r>
              <a:rPr lang="en-US" altLang="zh-CN" sz="1800" dirty="0" err="1">
                <a:solidFill>
                  <a:srgbClr val="FF0000"/>
                </a:solidFill>
              </a:rPr>
              <a:t>Lsm</a:t>
            </a:r>
            <a:r>
              <a:rPr lang="en-US" altLang="zh-CN" sz="1800" dirty="0">
                <a:solidFill>
                  <a:srgbClr val="FF0000"/>
                </a:solidFill>
              </a:rPr>
              <a:t>-tree</a:t>
            </a:r>
            <a:r>
              <a:rPr lang="zh-CN" altLang="en-US" sz="1800" dirty="0"/>
              <a:t>的</a:t>
            </a:r>
            <a:r>
              <a:rPr lang="en-US" altLang="zh-CN" sz="1800" dirty="0"/>
              <a:t>KV</a:t>
            </a:r>
            <a:r>
              <a:rPr lang="zh-CN" altLang="en-US" sz="1800" dirty="0"/>
              <a:t>引擎存储元数据；</a:t>
            </a:r>
            <a:endParaRPr lang="en-US" altLang="zh-CN" sz="1800" dirty="0"/>
          </a:p>
          <a:p>
            <a:pPr>
              <a:spcBef>
                <a:spcPts val="600"/>
              </a:spcBef>
            </a:pPr>
            <a:r>
              <a:rPr lang="en-US" altLang="zh-CN" sz="1800" dirty="0" err="1"/>
              <a:t>Lsm</a:t>
            </a:r>
            <a:r>
              <a:rPr lang="en-US" altLang="zh-CN" sz="1800" dirty="0"/>
              <a:t>-tree</a:t>
            </a:r>
            <a:r>
              <a:rPr lang="zh-CN" altLang="en-US" sz="1800" dirty="0"/>
              <a:t>结构对</a:t>
            </a:r>
            <a:r>
              <a:rPr lang="zh-CN" altLang="en-US" sz="1800" dirty="0">
                <a:solidFill>
                  <a:srgbClr val="FF0000"/>
                </a:solidFill>
              </a:rPr>
              <a:t>读不友好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3.</a:t>
            </a:r>
            <a:r>
              <a:rPr lang="zh-CN" altLang="en-US" dirty="0">
                <a:solidFill>
                  <a:srgbClr val="0070C0"/>
                </a:solidFill>
              </a:rPr>
              <a:t>  数据读取较慢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1800" dirty="0"/>
              <a:t>传统</a:t>
            </a:r>
            <a:r>
              <a:rPr lang="zh-CN" altLang="en-US" sz="1800" dirty="0">
                <a:solidFill>
                  <a:srgbClr val="FF0000"/>
                </a:solidFill>
              </a:rPr>
              <a:t>内核驱动</a:t>
            </a:r>
            <a:r>
              <a:rPr lang="zh-CN" altLang="en-US" sz="1800" dirty="0"/>
              <a:t>模式不能充分利用</a:t>
            </a:r>
            <a:r>
              <a:rPr lang="en-US" altLang="zh-CN" sz="1800" dirty="0" err="1"/>
              <a:t>NVMe</a:t>
            </a:r>
            <a:r>
              <a:rPr lang="zh-CN" altLang="en-US" sz="1800" dirty="0"/>
              <a:t> </a:t>
            </a:r>
            <a:r>
              <a:rPr lang="en-US" altLang="zh-CN" sz="1800" dirty="0"/>
              <a:t>SSD</a:t>
            </a:r>
            <a:r>
              <a:rPr lang="zh-CN" altLang="en-US" sz="1800" dirty="0"/>
              <a:t>高性能、低延迟特性；</a:t>
            </a:r>
            <a:endParaRPr lang="en-US" altLang="zh-CN" sz="1800" dirty="0"/>
          </a:p>
        </p:txBody>
      </p:sp>
      <p:sp>
        <p:nvSpPr>
          <p:cNvPr id="9" name="矩形 8"/>
          <p:cNvSpPr/>
          <p:nvPr/>
        </p:nvSpPr>
        <p:spPr>
          <a:xfrm>
            <a:off x="7785108" y="2700863"/>
            <a:ext cx="647543" cy="7281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85109" y="3780020"/>
            <a:ext cx="647542" cy="56955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785108" y="4487697"/>
            <a:ext cx="647542" cy="56955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595986" y="2911042"/>
            <a:ext cx="954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</a:rPr>
              <a:t>队列耗时</a:t>
            </a:r>
          </a:p>
        </p:txBody>
      </p:sp>
      <p:sp>
        <p:nvSpPr>
          <p:cNvPr id="13" name="矩形 12"/>
          <p:cNvSpPr/>
          <p:nvPr/>
        </p:nvSpPr>
        <p:spPr>
          <a:xfrm>
            <a:off x="6593116" y="2854751"/>
            <a:ext cx="647543" cy="36406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14414" y="2589795"/>
            <a:ext cx="954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</a:rPr>
              <a:t>总耗时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93117" y="3871145"/>
            <a:ext cx="1277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</a:rPr>
              <a:t>读元数据耗时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710830" y="4706421"/>
            <a:ext cx="1277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</a:rPr>
              <a:t>读数据耗时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73202" y="5792638"/>
            <a:ext cx="529875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统计工具：</a:t>
            </a:r>
            <a:r>
              <a:rPr lang="en-US" altLang="zh-CN" b="1" dirty="0" err="1">
                <a:solidFill>
                  <a:srgbClr val="FF0000"/>
                </a:solidFill>
              </a:rPr>
              <a:t>ceph-blk+lttng+zipkin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OSD</a:t>
            </a:r>
            <a:r>
              <a:rPr lang="zh-CN" altLang="en-US" b="1" dirty="0">
                <a:solidFill>
                  <a:srgbClr val="FF0000"/>
                </a:solidFill>
              </a:rPr>
              <a:t>各阶段耗时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81360" y="140678"/>
            <a:ext cx="9372306" cy="527612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（</a:t>
            </a:r>
            <a:r>
              <a:rPr altLang="zh-CN" sz="2400" dirty="0"/>
              <a:t>2</a:t>
            </a:r>
            <a:r>
              <a:rPr lang="zh-CN" altLang="en-US" sz="2400" dirty="0"/>
              <a:t>）</a:t>
            </a:r>
            <a:r>
              <a:rPr altLang="zh-CN" sz="2400" dirty="0"/>
              <a:t>.  Ceph</a:t>
            </a:r>
            <a:r>
              <a:rPr lang="zh-CN" altLang="en-US" sz="2400" dirty="0"/>
              <a:t>元数据</a:t>
            </a:r>
            <a:r>
              <a:rPr lang="en-US" altLang="zh-CN" sz="2400" dirty="0"/>
              <a:t>KV</a:t>
            </a:r>
            <a:r>
              <a:rPr lang="zh-CN" altLang="en-US" sz="2400" dirty="0"/>
              <a:t>引擎读取优化设计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12" name="文本占位符 9"/>
          <p:cNvSpPr txBox="1"/>
          <p:nvPr/>
        </p:nvSpPr>
        <p:spPr>
          <a:xfrm>
            <a:off x="494128" y="875711"/>
            <a:ext cx="11203743" cy="51065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</p:txBody>
      </p:sp>
      <p:pic>
        <p:nvPicPr>
          <p:cNvPr id="3" name="图片 2" descr="图形用户界面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17" y="3072133"/>
            <a:ext cx="8871163" cy="3284217"/>
          </a:xfrm>
          <a:prstGeom prst="rect">
            <a:avLst/>
          </a:prstGeom>
        </p:spPr>
      </p:pic>
      <p:sp>
        <p:nvSpPr>
          <p:cNvPr id="8" name="文本占位符 9"/>
          <p:cNvSpPr txBox="1"/>
          <p:nvPr/>
        </p:nvSpPr>
        <p:spPr>
          <a:xfrm>
            <a:off x="646528" y="1028111"/>
            <a:ext cx="11203743" cy="51065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altLang="zh-CN" dirty="0"/>
              <a:t>Ceph</a:t>
            </a:r>
            <a:r>
              <a:rPr lang="zh-CN" altLang="en-US" dirty="0"/>
              <a:t>使用</a:t>
            </a:r>
            <a:r>
              <a:rPr lang="en-US" altLang="zh-CN" dirty="0" err="1"/>
              <a:t>Bluestore</a:t>
            </a:r>
            <a:r>
              <a:rPr lang="zh-CN" altLang="en-US" dirty="0"/>
              <a:t>作为后端存储，使用</a:t>
            </a:r>
            <a:r>
              <a:rPr lang="en-US" altLang="zh-CN" dirty="0">
                <a:solidFill>
                  <a:srgbClr val="FF0000"/>
                </a:solidFill>
              </a:rPr>
              <a:t>KV</a:t>
            </a:r>
            <a:r>
              <a:rPr lang="zh-CN" altLang="en-US" dirty="0">
                <a:solidFill>
                  <a:srgbClr val="FF0000"/>
                </a:solidFill>
              </a:rPr>
              <a:t>引擎（</a:t>
            </a:r>
            <a:r>
              <a:rPr lang="en-US" altLang="zh-CN" dirty="0" err="1">
                <a:solidFill>
                  <a:srgbClr val="FF0000"/>
                </a:solidFill>
              </a:rPr>
              <a:t>Rocksdb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存储元数据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dirty="0" err="1"/>
              <a:t>Rocksdb</a:t>
            </a:r>
            <a:r>
              <a:rPr lang="zh-CN" altLang="en-US" dirty="0"/>
              <a:t>采用</a:t>
            </a:r>
            <a:r>
              <a:rPr lang="en-US" altLang="zh-CN" dirty="0" err="1">
                <a:solidFill>
                  <a:srgbClr val="FF0000"/>
                </a:solidFill>
              </a:rPr>
              <a:t>Lsm</a:t>
            </a:r>
            <a:r>
              <a:rPr lang="en-US" altLang="zh-CN" dirty="0">
                <a:solidFill>
                  <a:srgbClr val="FF0000"/>
                </a:solidFill>
              </a:rPr>
              <a:t>-tree</a:t>
            </a:r>
            <a:r>
              <a:rPr lang="zh-CN" altLang="en-US" dirty="0"/>
              <a:t>结构</a:t>
            </a:r>
            <a:r>
              <a:rPr lang="zh-CN" altLang="en-US" dirty="0">
                <a:solidFill>
                  <a:srgbClr val="FF0000"/>
                </a:solidFill>
              </a:rPr>
              <a:t>优化写性能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牺牲一定读性能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Lsm</a:t>
            </a:r>
            <a:r>
              <a:rPr lang="en-US" altLang="zh-CN" dirty="0"/>
              <a:t>-tree</a:t>
            </a:r>
            <a:r>
              <a:rPr lang="zh-CN" altLang="en-US" dirty="0">
                <a:solidFill>
                  <a:srgbClr val="FF0000"/>
                </a:solidFill>
              </a:rPr>
              <a:t>多层的结构</a:t>
            </a:r>
            <a:r>
              <a:rPr lang="zh-CN" altLang="en-US" dirty="0"/>
              <a:t>，导致可能</a:t>
            </a:r>
            <a:r>
              <a:rPr lang="zh-CN" altLang="en-US" dirty="0">
                <a:solidFill>
                  <a:srgbClr val="FF0000"/>
                </a:solidFill>
              </a:rPr>
              <a:t>多次读取</a:t>
            </a:r>
            <a:r>
              <a:rPr lang="zh-CN" altLang="en-US" dirty="0"/>
              <a:t>查询落盘文件，读性能不佳</a:t>
            </a:r>
            <a:endParaRPr lang="en-US" altLang="zh-CN" dirty="0"/>
          </a:p>
          <a:p>
            <a:pPr lvl="1"/>
            <a:endParaRPr lang="zh-CN" altLang="en-US" sz="1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81360" y="140678"/>
            <a:ext cx="9372306" cy="527612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（</a:t>
            </a:r>
            <a:r>
              <a:rPr altLang="zh-CN" sz="2400" dirty="0"/>
              <a:t>2</a:t>
            </a:r>
            <a:r>
              <a:rPr lang="zh-CN" altLang="en-US" sz="2400" dirty="0"/>
              <a:t>）</a:t>
            </a:r>
            <a:r>
              <a:rPr altLang="zh-CN" sz="2400" dirty="0"/>
              <a:t>. Ceph</a:t>
            </a:r>
            <a:r>
              <a:rPr lang="zh-CN" altLang="en-US" sz="2400" dirty="0"/>
              <a:t>元数据</a:t>
            </a:r>
            <a:r>
              <a:rPr lang="en-US" altLang="zh-CN" sz="2400" dirty="0"/>
              <a:t>KV</a:t>
            </a:r>
            <a:r>
              <a:rPr lang="zh-CN" altLang="en-US" sz="2400" dirty="0"/>
              <a:t>引擎读取优化设计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7CECE-DE29-40DD-9057-B4251DD9339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2" name="文本占位符 9"/>
          <p:cNvSpPr txBox="1"/>
          <p:nvPr/>
        </p:nvSpPr>
        <p:spPr>
          <a:xfrm>
            <a:off x="494128" y="875711"/>
            <a:ext cx="11203743" cy="51065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zh-CN" sz="1800" dirty="0"/>
          </a:p>
        </p:txBody>
      </p:sp>
      <p:pic>
        <p:nvPicPr>
          <p:cNvPr id="4" name="图片 3" descr="图形用户界面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18" y="1357234"/>
            <a:ext cx="6829059" cy="4877899"/>
          </a:xfrm>
          <a:prstGeom prst="rect">
            <a:avLst/>
          </a:prstGeom>
        </p:spPr>
      </p:pic>
      <p:sp>
        <p:nvSpPr>
          <p:cNvPr id="8" name="文本占位符 9"/>
          <p:cNvSpPr txBox="1"/>
          <p:nvPr/>
        </p:nvSpPr>
        <p:spPr>
          <a:xfrm>
            <a:off x="415636" y="924201"/>
            <a:ext cx="4707082" cy="52589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提出优化的</a:t>
            </a:r>
            <a:r>
              <a:rPr lang="en-US" altLang="zh-CN" sz="2400" dirty="0"/>
              <a:t>KV</a:t>
            </a:r>
            <a:r>
              <a:rPr lang="zh-CN" altLang="en-US" sz="2400" dirty="0"/>
              <a:t>引擎，三个优化点</a:t>
            </a:r>
            <a:endParaRPr lang="en-US" altLang="zh-CN" sz="2400" dirty="0"/>
          </a:p>
          <a:p>
            <a:pPr marL="457200" indent="-457200">
              <a:buNone/>
            </a:pPr>
            <a:r>
              <a:rPr lang="en-US" altLang="zh-CN" dirty="0">
                <a:solidFill>
                  <a:srgbClr val="0070C0"/>
                </a:solidFill>
              </a:rPr>
              <a:t>1. </a:t>
            </a:r>
            <a:r>
              <a:rPr lang="zh-CN" altLang="en-US" dirty="0">
                <a:solidFill>
                  <a:srgbClr val="0070C0"/>
                </a:solidFill>
              </a:rPr>
              <a:t>按照</a:t>
            </a:r>
            <a:r>
              <a:rPr lang="en-US" altLang="zh-CN" dirty="0" err="1">
                <a:solidFill>
                  <a:srgbClr val="FF0000"/>
                </a:solidFill>
              </a:rPr>
              <a:t>Ceph</a:t>
            </a:r>
            <a:r>
              <a:rPr lang="en-US" altLang="zh-CN" dirty="0">
                <a:solidFill>
                  <a:srgbClr val="FF0000"/>
                </a:solidFill>
              </a:rPr>
              <a:t>-PG</a:t>
            </a:r>
            <a:r>
              <a:rPr lang="zh-CN" altLang="en-US" dirty="0">
                <a:solidFill>
                  <a:srgbClr val="FF0000"/>
                </a:solidFill>
              </a:rPr>
              <a:t>分片</a:t>
            </a:r>
            <a:r>
              <a:rPr lang="zh-CN" altLang="en-US" dirty="0">
                <a:solidFill>
                  <a:srgbClr val="0070C0"/>
                </a:solidFill>
              </a:rPr>
              <a:t>存储管理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1800" dirty="0"/>
              <a:t>每次查找的范围缩小；</a:t>
            </a:r>
            <a:endParaRPr lang="en-US" altLang="zh-CN" sz="1800" dirty="0"/>
          </a:p>
          <a:p>
            <a:pPr>
              <a:spcBef>
                <a:spcPts val="0"/>
              </a:spcBef>
            </a:pPr>
            <a:r>
              <a:rPr lang="zh-CN" altLang="en-US" sz="1800" dirty="0"/>
              <a:t>按</a:t>
            </a:r>
            <a:r>
              <a:rPr lang="en-US" altLang="zh-CN" sz="1800" dirty="0"/>
              <a:t>PG</a:t>
            </a:r>
            <a:r>
              <a:rPr lang="zh-CN" altLang="en-US" sz="1800" dirty="0"/>
              <a:t>管理，构建</a:t>
            </a:r>
            <a:r>
              <a:rPr lang="en-US" altLang="zh-CN" sz="1800" dirty="0"/>
              <a:t>share-nothing</a:t>
            </a:r>
            <a:r>
              <a:rPr lang="zh-CN" altLang="en-US" sz="1800" dirty="0"/>
              <a:t>架构，减少竞争提升并发；</a:t>
            </a:r>
            <a:endParaRPr lang="en-US" altLang="zh-CN" sz="1800" dirty="0"/>
          </a:p>
          <a:p>
            <a:pPr>
              <a:spcBef>
                <a:spcPts val="0"/>
              </a:spcBef>
            </a:pPr>
            <a:r>
              <a:rPr lang="zh-CN" altLang="en-US" sz="1800" dirty="0"/>
              <a:t>发生数据迁移，高效删除效率；</a:t>
            </a:r>
            <a:endParaRPr lang="en-US" altLang="zh-CN" dirty="0"/>
          </a:p>
          <a:p>
            <a:pPr marL="457200" indent="-457200">
              <a:buNone/>
            </a:pPr>
            <a:r>
              <a:rPr lang="en-US" altLang="zh-CN" dirty="0">
                <a:solidFill>
                  <a:srgbClr val="0070C0"/>
                </a:solidFill>
              </a:rPr>
              <a:t>2. </a:t>
            </a:r>
            <a:r>
              <a:rPr lang="zh-CN" altLang="en-US" dirty="0">
                <a:solidFill>
                  <a:srgbClr val="0070C0"/>
                </a:solidFill>
              </a:rPr>
              <a:t>采用</a:t>
            </a:r>
            <a:r>
              <a:rPr lang="zh-CN" altLang="en-US" dirty="0">
                <a:solidFill>
                  <a:srgbClr val="FF0000"/>
                </a:solidFill>
              </a:rPr>
              <a:t>学习型</a:t>
            </a:r>
            <a:r>
              <a:rPr lang="en-US" altLang="zh-CN" dirty="0">
                <a:solidFill>
                  <a:srgbClr val="FF0000"/>
                </a:solidFill>
              </a:rPr>
              <a:t>index</a:t>
            </a:r>
            <a:r>
              <a:rPr lang="zh-CN" altLang="en-US" dirty="0">
                <a:solidFill>
                  <a:srgbClr val="0070C0"/>
                </a:solidFill>
              </a:rPr>
              <a:t>加速文件查找</a:t>
            </a:r>
          </a:p>
          <a:p>
            <a:pPr>
              <a:spcBef>
                <a:spcPts val="0"/>
              </a:spcBef>
            </a:pPr>
            <a:r>
              <a:rPr lang="en-US" altLang="zh-CN" sz="1800" dirty="0"/>
              <a:t>Google</a:t>
            </a:r>
            <a:r>
              <a:rPr lang="zh-CN" altLang="en-US" sz="1800" dirty="0"/>
              <a:t>提出的</a:t>
            </a:r>
            <a:r>
              <a:rPr lang="en-US" altLang="zh-CN" sz="1800" dirty="0"/>
              <a:t>learned</a:t>
            </a:r>
            <a:r>
              <a:rPr lang="zh-CN" altLang="en-US" sz="1800" dirty="0"/>
              <a:t> </a:t>
            </a:r>
            <a:r>
              <a:rPr lang="en-US" altLang="zh-CN" sz="1800" dirty="0"/>
              <a:t>index</a:t>
            </a:r>
            <a:r>
              <a:rPr lang="zh-CN" altLang="en-US" sz="1800" dirty="0"/>
              <a:t>，有效的提升查找效率，并且占用很小；</a:t>
            </a:r>
            <a:endParaRPr lang="en-US" altLang="zh-CN" sz="1800" dirty="0"/>
          </a:p>
          <a:p>
            <a:pPr marL="342900" indent="-342900">
              <a:buNone/>
            </a:pPr>
            <a:r>
              <a:rPr lang="en-US" altLang="zh-CN" sz="1800" dirty="0">
                <a:solidFill>
                  <a:srgbClr val="0070C0"/>
                </a:solidFill>
              </a:rPr>
              <a:t>3. </a:t>
            </a:r>
            <a:r>
              <a:rPr lang="zh-CN" altLang="en-US" sz="1800" dirty="0">
                <a:solidFill>
                  <a:srgbClr val="0070C0"/>
                </a:solidFill>
              </a:rPr>
              <a:t>采用</a:t>
            </a:r>
            <a:r>
              <a:rPr lang="en-US" altLang="zh-CN" sz="1800" dirty="0">
                <a:solidFill>
                  <a:srgbClr val="FF0000"/>
                </a:solidFill>
              </a:rPr>
              <a:t>SPDK</a:t>
            </a:r>
            <a:r>
              <a:rPr lang="zh-CN" altLang="en-US" sz="1800" dirty="0">
                <a:solidFill>
                  <a:srgbClr val="0070C0"/>
                </a:solidFill>
              </a:rPr>
              <a:t>异步读取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1800" dirty="0"/>
              <a:t>加速读取</a:t>
            </a:r>
            <a:r>
              <a:rPr lang="zh-CN" altLang="en-US" sz="1800" dirty="0">
                <a:solidFill>
                  <a:srgbClr val="FF0000"/>
                </a:solidFill>
              </a:rPr>
              <a:t>并发性</a:t>
            </a:r>
            <a:r>
              <a:rPr lang="zh-CN" altLang="en-US" sz="1800" dirty="0"/>
              <a:t>和</a:t>
            </a:r>
            <a:r>
              <a:rPr lang="zh-CN" altLang="en-US" sz="1800" dirty="0">
                <a:solidFill>
                  <a:srgbClr val="FF0000"/>
                </a:solidFill>
              </a:rPr>
              <a:t>减少时延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1800" dirty="0"/>
          </a:p>
          <a:p>
            <a:pPr marL="514350" indent="-514350">
              <a:buFont typeface="Arial" panose="020B0604020202020204" pitchFamily="34" charset="0"/>
              <a:buAutoNum type="arabicPeriod" startAt="2"/>
            </a:pP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eriod" startAt="2"/>
            </a:pP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404.4598425196846,&quot;width&quot;:11711.28031496063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E72427"/>
            </a:gs>
            <a:gs pos="70000">
              <a:srgbClr val="E72427"/>
            </a:gs>
            <a:gs pos="100000">
              <a:srgbClr val="E72427">
                <a:alpha val="30000"/>
              </a:srgbClr>
            </a:gs>
          </a:gsLst>
          <a:lin ang="0" scaled="0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2916</TotalTime>
  <Words>1803</Words>
  <Application>Microsoft Office PowerPoint</Application>
  <PresentationFormat>宽屏</PresentationFormat>
  <Paragraphs>208</Paragraphs>
  <Slides>18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微软雅黑</vt:lpstr>
      <vt:lpstr>Arial</vt:lpstr>
      <vt:lpstr>Calibri</vt:lpstr>
      <vt:lpstr>Helvetica</vt:lpstr>
      <vt:lpstr>Times New Roman</vt:lpstr>
      <vt:lpstr>Wingdings</vt:lpstr>
      <vt:lpstr>Office 主题</vt:lpstr>
      <vt:lpstr>深度学习平台存储子系统的海量小文件优化</vt:lpstr>
      <vt:lpstr>目录</vt:lpstr>
      <vt:lpstr>2020年合作研究进展及成果分享</vt:lpstr>
      <vt:lpstr>2020年合作研究进展及成果分享</vt:lpstr>
      <vt:lpstr>2020年合作研究进展及成果分享</vt:lpstr>
      <vt:lpstr>2020年合作研究进展及成果分享</vt:lpstr>
      <vt:lpstr>（1）. Ceph读路径和IO瓶颈分析</vt:lpstr>
      <vt:lpstr>（2）.  Ceph元数据KV引擎读取优化设计</vt:lpstr>
      <vt:lpstr>（2）. Ceph元数据KV引擎读取优化设计</vt:lpstr>
      <vt:lpstr>（2）. Ceph元数据KV引擎读取优化设计</vt:lpstr>
      <vt:lpstr>（3）. Ceph数据读取优化设计</vt:lpstr>
      <vt:lpstr>（3）. Ceph数据读取优化设计</vt:lpstr>
      <vt:lpstr>（4）. Ceph-osd异步读设计</vt:lpstr>
      <vt:lpstr>（5）. Ceph数据迁移导致读取效率极低问题</vt:lpstr>
      <vt:lpstr>2020年合作研究进展及成果分享</vt:lpstr>
      <vt:lpstr>2020年合作研究进展及成果分享</vt:lpstr>
      <vt:lpstr>下一阶段合作计划及设想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sensetime</dc:creator>
  <cp:lastModifiedBy>鲁凯</cp:lastModifiedBy>
  <cp:revision>386</cp:revision>
  <dcterms:created xsi:type="dcterms:W3CDTF">2017-10-31T02:30:00Z</dcterms:created>
  <dcterms:modified xsi:type="dcterms:W3CDTF">2021-04-09T02:50:37Z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