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B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70" autoAdjust="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F8377-CC39-43E1-A857-AE69A142FC8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84871-B8EE-4F5C-B5BB-F74A4650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8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Hybrid App</a:t>
            </a:r>
            <a:r>
              <a:rPr lang="zh-CN" altLang="en-US" dirty="0"/>
              <a:t>：兼具“</a:t>
            </a:r>
            <a:r>
              <a:rPr lang="en-US" altLang="zh-CN" dirty="0"/>
              <a:t>Native App</a:t>
            </a:r>
            <a:r>
              <a:rPr lang="zh-CN" altLang="en-US" dirty="0"/>
              <a:t>良好用户交互体验的优势”和“</a:t>
            </a:r>
            <a:r>
              <a:rPr lang="en-US" altLang="zh-CN" dirty="0"/>
              <a:t>Web App</a:t>
            </a:r>
            <a:r>
              <a:rPr lang="zh-CN" altLang="en-US" dirty="0"/>
              <a:t>跨平台开发的优势”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Cordova</a:t>
            </a:r>
            <a:r>
              <a:rPr lang="zh-CN" altLang="en-US" dirty="0"/>
              <a:t>：</a:t>
            </a:r>
            <a:r>
              <a:rPr lang="zh-CN" altLang="zh-CN" sz="1200" dirty="0"/>
              <a:t>使用</a:t>
            </a:r>
            <a:r>
              <a:rPr lang="en-US" altLang="zh-CN" sz="1200" dirty="0"/>
              <a:t>HTML5</a:t>
            </a:r>
            <a:r>
              <a:rPr lang="zh-CN" altLang="zh-CN" sz="1200" dirty="0"/>
              <a:t>、</a:t>
            </a:r>
            <a:r>
              <a:rPr lang="en-US" altLang="zh-CN" sz="1200" dirty="0"/>
              <a:t>CSS3</a:t>
            </a:r>
            <a:r>
              <a:rPr lang="zh-CN" altLang="zh-CN" sz="1200" dirty="0"/>
              <a:t>、</a:t>
            </a:r>
            <a:r>
              <a:rPr lang="en-US" altLang="zh-CN" sz="1200" dirty="0"/>
              <a:t>JS</a:t>
            </a:r>
            <a:r>
              <a:rPr lang="zh-CN" altLang="zh-CN" sz="1200" dirty="0"/>
              <a:t>和原生</a:t>
            </a:r>
            <a:r>
              <a:rPr lang="en-US" altLang="zh-CN" sz="1200" dirty="0"/>
              <a:t>SDK</a:t>
            </a:r>
            <a:r>
              <a:rPr lang="zh-CN" altLang="zh-CN" sz="1200" dirty="0"/>
              <a:t>生成应用，生态成熟</a:t>
            </a:r>
            <a:r>
              <a:rPr lang="zh-CN" altLang="en-US" sz="1200" dirty="0"/>
              <a:t>，但是</a:t>
            </a:r>
            <a:r>
              <a:rPr lang="zh-CN" altLang="zh-CN" sz="1200" dirty="0"/>
              <a:t>需要安装相应的原生开发环境，配置工程项目，更适用于原生开发者，对于</a:t>
            </a:r>
            <a:r>
              <a:rPr lang="en-US" altLang="zh-CN" sz="1200" dirty="0"/>
              <a:t>web</a:t>
            </a:r>
            <a:r>
              <a:rPr lang="zh-CN" altLang="zh-CN" sz="1200" dirty="0"/>
              <a:t>前端上手有难度</a:t>
            </a:r>
            <a:endParaRPr lang="en-US" altLang="zh-CN" sz="1200" dirty="0"/>
          </a:p>
          <a:p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Ionic</a:t>
            </a:r>
            <a:r>
              <a:rPr lang="zh-CN" altLang="en-US" dirty="0"/>
              <a:t>：</a:t>
            </a:r>
            <a:r>
              <a:rPr lang="en-US" altLang="zh-CN" sz="1200" dirty="0"/>
              <a:t>Ionic = Cordova + AngularJS + </a:t>
            </a:r>
            <a:r>
              <a:rPr lang="zh-CN" altLang="zh-CN" sz="1200" dirty="0"/>
              <a:t>一套样式库</a:t>
            </a:r>
            <a:r>
              <a:rPr lang="zh-CN" altLang="en-US" sz="1200" dirty="0"/>
              <a:t>，但是</a:t>
            </a:r>
            <a:r>
              <a:rPr lang="en-US" altLang="zh-CN" sz="1200" dirty="0"/>
              <a:t>AngularJS </a:t>
            </a:r>
            <a:r>
              <a:rPr lang="zh-CN" altLang="zh-CN" sz="1200" dirty="0"/>
              <a:t>学习曲线陡峭，需要时间学习新的技术，</a:t>
            </a:r>
            <a:r>
              <a:rPr lang="en-US" altLang="zh-CN" sz="1200" dirty="0"/>
              <a:t>Ionic4</a:t>
            </a:r>
            <a:r>
              <a:rPr lang="zh-CN" altLang="zh-CN" sz="1200" dirty="0"/>
              <a:t>可以与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配合使用，但是坑多，上手难度大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React Native</a:t>
            </a:r>
            <a:r>
              <a:rPr lang="zh-CN" altLang="en-US" dirty="0"/>
              <a:t>：</a:t>
            </a:r>
            <a:r>
              <a:rPr lang="zh-CN" altLang="zh-CN" sz="1200" dirty="0"/>
              <a:t>目前支持</a:t>
            </a:r>
            <a:r>
              <a:rPr lang="en-US" altLang="zh-CN" sz="1200" dirty="0"/>
              <a:t>iOS</a:t>
            </a:r>
            <a:r>
              <a:rPr lang="zh-CN" altLang="zh-CN" sz="1200" dirty="0"/>
              <a:t>和安卓两大平台，使用</a:t>
            </a:r>
            <a:r>
              <a:rPr lang="en-US" altLang="zh-CN" sz="1200" dirty="0"/>
              <a:t>JavaScript</a:t>
            </a:r>
            <a:r>
              <a:rPr lang="zh-CN" altLang="zh-CN" sz="1200" dirty="0"/>
              <a:t>语言，类似于</a:t>
            </a:r>
            <a:r>
              <a:rPr lang="en-US" altLang="zh-CN" sz="1200" dirty="0"/>
              <a:t>HTML</a:t>
            </a:r>
            <a:r>
              <a:rPr lang="zh-CN" altLang="zh-CN" sz="1200" dirty="0"/>
              <a:t>的</a:t>
            </a:r>
            <a:r>
              <a:rPr lang="en-US" altLang="zh-CN" sz="1200" dirty="0"/>
              <a:t>JSX</a:t>
            </a:r>
            <a:r>
              <a:rPr lang="zh-CN" altLang="en-US" sz="1200" dirty="0"/>
              <a:t>，</a:t>
            </a:r>
            <a:r>
              <a:rPr lang="zh-CN" altLang="zh-CN" sz="1200" dirty="0"/>
              <a:t>基于</a:t>
            </a:r>
            <a:r>
              <a:rPr lang="en-US" altLang="zh-CN" sz="1200" dirty="0"/>
              <a:t> ReactJS </a:t>
            </a:r>
            <a:r>
              <a:rPr lang="zh-CN" altLang="zh-CN" sz="1200" dirty="0"/>
              <a:t>库</a:t>
            </a:r>
            <a:r>
              <a:rPr lang="zh-CN" altLang="en-US" sz="1200" dirty="0"/>
              <a:t>，</a:t>
            </a:r>
            <a:r>
              <a:rPr lang="zh-CN" altLang="zh-CN" sz="1200" dirty="0"/>
              <a:t>需要学习</a:t>
            </a:r>
            <a:r>
              <a:rPr lang="en-US" altLang="zh-CN" sz="1200" dirty="0"/>
              <a:t>React</a:t>
            </a:r>
            <a:r>
              <a:rPr lang="zh-CN" altLang="zh-CN" sz="1200" dirty="0"/>
              <a:t>和</a:t>
            </a:r>
            <a:r>
              <a:rPr lang="en-US" altLang="zh-CN" sz="1200" dirty="0"/>
              <a:t>React 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Flutter</a:t>
            </a:r>
            <a:r>
              <a:rPr lang="zh-CN" altLang="en-US" sz="1200" dirty="0"/>
              <a:t>：是</a:t>
            </a:r>
            <a:r>
              <a:rPr lang="en-US" altLang="zh-CN" sz="1200" dirty="0"/>
              <a:t>google</a:t>
            </a:r>
            <a:r>
              <a:rPr lang="zh-CN" altLang="en-US" sz="1200" dirty="0"/>
              <a:t>推出的，一个使用</a:t>
            </a:r>
            <a:r>
              <a:rPr lang="en-US" altLang="zh-CN" sz="1200" dirty="0"/>
              <a:t>Dart</a:t>
            </a:r>
            <a:r>
              <a:rPr lang="zh-CN" altLang="en-US" sz="1200" dirty="0"/>
              <a:t>语言开发的跨平台移动</a:t>
            </a:r>
            <a:r>
              <a:rPr lang="en-US" altLang="zh-CN" sz="1200" dirty="0"/>
              <a:t>UI</a:t>
            </a:r>
            <a:r>
              <a:rPr lang="zh-CN" altLang="en-US" sz="1200" dirty="0"/>
              <a:t>框架，</a:t>
            </a:r>
            <a:r>
              <a:rPr lang="en-US" altLang="zh-CN" sz="1200" dirty="0"/>
              <a:t>	</a:t>
            </a:r>
            <a:r>
              <a:rPr lang="zh-CN" altLang="en-US" sz="1200" dirty="0"/>
              <a:t>原生性能，需要先学习</a:t>
            </a:r>
            <a:r>
              <a:rPr lang="en-US" altLang="zh-CN" sz="1200" dirty="0"/>
              <a:t>Dart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Weex</a:t>
            </a:r>
            <a:r>
              <a:rPr lang="zh-CN" altLang="en-US" sz="1200" dirty="0"/>
              <a:t>：</a:t>
            </a:r>
            <a:r>
              <a:rPr lang="zh-CN" altLang="zh-CN" sz="1200" dirty="0"/>
              <a:t>阿里巴巴推出的跨平台移动开发工具，使用</a:t>
            </a:r>
            <a:r>
              <a:rPr lang="en-US" altLang="zh-CN" sz="1200" dirty="0"/>
              <a:t> JavaScript </a:t>
            </a:r>
            <a:r>
              <a:rPr lang="zh-CN" altLang="zh-CN" sz="1200" dirty="0"/>
              <a:t>语言和前端开发经验来开发移动应用，开发者只需要在自己的</a:t>
            </a:r>
            <a:r>
              <a:rPr lang="en-US" altLang="zh-CN" sz="1200" dirty="0"/>
              <a:t>App</a:t>
            </a:r>
            <a:r>
              <a:rPr lang="zh-CN" altLang="zh-CN" sz="1200" dirty="0"/>
              <a:t>中嵌入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的</a:t>
            </a:r>
            <a:r>
              <a:rPr lang="en-US" altLang="zh-CN" sz="1200" dirty="0"/>
              <a:t>SDK</a:t>
            </a:r>
            <a:r>
              <a:rPr lang="zh-CN" altLang="zh-CN" sz="1200" dirty="0"/>
              <a:t>，就可以通过撰写</a:t>
            </a:r>
            <a:r>
              <a:rPr lang="en-US" altLang="zh-CN" sz="1200" dirty="0"/>
              <a:t>HTML/CSS/JavaScript</a:t>
            </a:r>
            <a:r>
              <a:rPr lang="zh-CN" altLang="zh-CN" sz="1200" dirty="0"/>
              <a:t>来开发</a:t>
            </a:r>
            <a:r>
              <a:rPr lang="en-US" altLang="zh-CN" sz="1200" dirty="0"/>
              <a:t>Native</a:t>
            </a:r>
            <a:r>
              <a:rPr lang="zh-CN" altLang="zh-CN" sz="1200" dirty="0"/>
              <a:t>级别的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界面</a:t>
            </a:r>
            <a:r>
              <a:rPr lang="zh-CN" altLang="en-US" sz="1200" dirty="0"/>
              <a:t>，</a:t>
            </a:r>
            <a:r>
              <a:rPr lang="zh-CN" altLang="zh-CN" sz="1200" dirty="0"/>
              <a:t>高性能、跨平台、贴近前端生态、可与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配合开发，开发跨端</a:t>
            </a:r>
            <a:r>
              <a:rPr lang="en-US" altLang="zh-CN" sz="1200" dirty="0"/>
              <a:t>App</a:t>
            </a:r>
            <a:r>
              <a:rPr lang="zh-CN" altLang="en-US" sz="1200" dirty="0"/>
              <a:t>，</a:t>
            </a:r>
            <a:r>
              <a:rPr lang="zh-CN" altLang="zh-CN" sz="1200" dirty="0"/>
              <a:t>搭建环境复杂，编译过程痛苦，不支持</a:t>
            </a:r>
            <a:r>
              <a:rPr lang="en-US" altLang="zh-CN" sz="1200" dirty="0"/>
              <a:t>H5</a:t>
            </a:r>
            <a:r>
              <a:rPr lang="zh-CN" altLang="zh-CN" sz="1200" dirty="0"/>
              <a:t>、小程序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：</a:t>
            </a:r>
            <a:r>
              <a:rPr lang="zh-CN" altLang="zh-CN" dirty="0"/>
              <a:t>使用 </a:t>
            </a:r>
            <a:r>
              <a:rPr lang="en-US" altLang="zh-CN" dirty="0"/>
              <a:t>Vue.js </a:t>
            </a:r>
            <a:r>
              <a:rPr lang="zh-CN" altLang="zh-CN" dirty="0"/>
              <a:t>开发所有前端应用的跨平台移动开发框架，开发者编写一套代码，可发布到</a:t>
            </a:r>
            <a:r>
              <a:rPr lang="en-US" altLang="zh-CN" dirty="0"/>
              <a:t>iOS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H5</a:t>
            </a:r>
            <a:r>
              <a:rPr lang="zh-CN" altLang="zh-CN" dirty="0"/>
              <a:t>、以及各种小程序</a:t>
            </a:r>
            <a:r>
              <a:rPr lang="zh-CN" altLang="en-US" dirty="0"/>
              <a:t>，</a:t>
            </a:r>
            <a:r>
              <a:rPr lang="zh-CN" altLang="zh-CN" dirty="0"/>
              <a:t>基于</a:t>
            </a:r>
            <a:r>
              <a:rPr lang="en-US" altLang="zh-CN" dirty="0"/>
              <a:t>Vue</a:t>
            </a:r>
            <a:r>
              <a:rPr lang="zh-CN" altLang="zh-CN" dirty="0"/>
              <a:t>开发，完整的</a:t>
            </a:r>
            <a:r>
              <a:rPr lang="en-US" altLang="zh-CN" dirty="0"/>
              <a:t> Vue.js </a:t>
            </a:r>
            <a:r>
              <a:rPr lang="zh-CN" altLang="zh-CN" dirty="0"/>
              <a:t>开发体验，内置</a:t>
            </a:r>
            <a:r>
              <a:rPr lang="en-US" altLang="zh-CN" dirty="0"/>
              <a:t> HTML5+ </a:t>
            </a:r>
            <a:r>
              <a:rPr lang="zh-CN" altLang="zh-CN" dirty="0"/>
              <a:t>引擎，让</a:t>
            </a:r>
            <a:r>
              <a:rPr lang="en-US" altLang="zh-CN" dirty="0"/>
              <a:t> JS </a:t>
            </a:r>
            <a:r>
              <a:rPr lang="zh-CN" altLang="zh-CN" dirty="0"/>
              <a:t>可以直接调用丰富的原生能力，一套代码，多端发行，</a:t>
            </a:r>
            <a:r>
              <a:rPr lang="en-US" altLang="zh-CN" dirty="0"/>
              <a:t>App</a:t>
            </a:r>
            <a:r>
              <a:rPr lang="zh-CN" altLang="zh-CN" dirty="0"/>
              <a:t>端内置</a:t>
            </a:r>
            <a:r>
              <a:rPr lang="en-US" altLang="zh-CN" dirty="0"/>
              <a:t>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zh-CN" dirty="0"/>
              <a:t>引擎，提供了原生渲染能力，丰富的插件市场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4871-B8EE-4F5C-B5BB-F74A465077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178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Hybrid App</a:t>
            </a:r>
            <a:r>
              <a:rPr lang="zh-CN" altLang="en-US" dirty="0"/>
              <a:t>：兼具“</a:t>
            </a:r>
            <a:r>
              <a:rPr lang="en-US" altLang="zh-CN" dirty="0"/>
              <a:t>Native App</a:t>
            </a:r>
            <a:r>
              <a:rPr lang="zh-CN" altLang="en-US" dirty="0"/>
              <a:t>良好用户交互体验的优势”和“</a:t>
            </a:r>
            <a:r>
              <a:rPr lang="en-US" altLang="zh-CN" dirty="0"/>
              <a:t>Web App</a:t>
            </a:r>
            <a:r>
              <a:rPr lang="zh-CN" altLang="en-US" dirty="0"/>
              <a:t>跨平台开发的优势”</a:t>
            </a:r>
            <a:endParaRPr lang="en-US" altLang="zh-CN" dirty="0"/>
          </a:p>
          <a:p>
            <a:r>
              <a:rPr lang="en-US" altLang="zh-CN" dirty="0"/>
              <a:t>Cordova</a:t>
            </a:r>
            <a:r>
              <a:rPr lang="zh-CN" altLang="en-US" dirty="0"/>
              <a:t>：</a:t>
            </a:r>
            <a:r>
              <a:rPr lang="zh-CN" altLang="zh-CN" sz="1200" dirty="0"/>
              <a:t>使用</a:t>
            </a:r>
            <a:r>
              <a:rPr lang="en-US" altLang="zh-CN" sz="1200" dirty="0"/>
              <a:t>HTML5</a:t>
            </a:r>
            <a:r>
              <a:rPr lang="zh-CN" altLang="zh-CN" sz="1200" dirty="0"/>
              <a:t>、</a:t>
            </a:r>
            <a:r>
              <a:rPr lang="en-US" altLang="zh-CN" sz="1200" dirty="0"/>
              <a:t>CSS3</a:t>
            </a:r>
            <a:r>
              <a:rPr lang="zh-CN" altLang="zh-CN" sz="1200" dirty="0"/>
              <a:t>、</a:t>
            </a:r>
            <a:r>
              <a:rPr lang="en-US" altLang="zh-CN" sz="1200" dirty="0"/>
              <a:t>JS</a:t>
            </a:r>
            <a:r>
              <a:rPr lang="zh-CN" altLang="zh-CN" sz="1200" dirty="0"/>
              <a:t>和原生</a:t>
            </a:r>
            <a:r>
              <a:rPr lang="en-US" altLang="zh-CN" sz="1200" dirty="0"/>
              <a:t>SDK</a:t>
            </a:r>
            <a:r>
              <a:rPr lang="zh-CN" altLang="zh-CN" sz="1200" dirty="0"/>
              <a:t>生成应用，生态成熟</a:t>
            </a:r>
            <a:r>
              <a:rPr lang="zh-CN" altLang="en-US" sz="1200" dirty="0"/>
              <a:t>，但是</a:t>
            </a:r>
            <a:r>
              <a:rPr lang="zh-CN" altLang="zh-CN" sz="1200" dirty="0"/>
              <a:t>需要安装相应的原生开发环境，配置工程项目，更适用于原生开发者，对于</a:t>
            </a:r>
            <a:r>
              <a:rPr lang="en-US" altLang="zh-CN" sz="1200" dirty="0"/>
              <a:t>web</a:t>
            </a:r>
            <a:r>
              <a:rPr lang="zh-CN" altLang="zh-CN" sz="1200" dirty="0"/>
              <a:t>前端上手有难度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Ionic</a:t>
            </a:r>
            <a:r>
              <a:rPr lang="zh-CN" altLang="en-US" dirty="0"/>
              <a:t>：</a:t>
            </a:r>
            <a:r>
              <a:rPr lang="en-US" altLang="zh-CN" sz="1200" dirty="0"/>
              <a:t>Ionic = Cordova + AngularJS + </a:t>
            </a:r>
            <a:r>
              <a:rPr lang="zh-CN" altLang="zh-CN" sz="1200" dirty="0"/>
              <a:t>一套样式库</a:t>
            </a:r>
            <a:r>
              <a:rPr lang="zh-CN" altLang="en-US" sz="1200" dirty="0"/>
              <a:t>，但是</a:t>
            </a:r>
            <a:r>
              <a:rPr lang="en-US" altLang="zh-CN" sz="1200" dirty="0"/>
              <a:t>AngularJS </a:t>
            </a:r>
            <a:r>
              <a:rPr lang="zh-CN" altLang="zh-CN" sz="1200" dirty="0"/>
              <a:t>学习曲线陡峭，需要时间学习新的技术，</a:t>
            </a:r>
            <a:r>
              <a:rPr lang="en-US" altLang="zh-CN" sz="1200" dirty="0"/>
              <a:t>Ionic4</a:t>
            </a:r>
            <a:r>
              <a:rPr lang="zh-CN" altLang="zh-CN" sz="1200" dirty="0"/>
              <a:t>可以与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配合使用，但是坑多，上手难度大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React Native</a:t>
            </a:r>
            <a:r>
              <a:rPr lang="zh-CN" altLang="en-US" dirty="0"/>
              <a:t>：</a:t>
            </a:r>
            <a:r>
              <a:rPr lang="zh-CN" altLang="zh-CN" sz="1200" dirty="0"/>
              <a:t>目前支持</a:t>
            </a:r>
            <a:r>
              <a:rPr lang="en-US" altLang="zh-CN" sz="1200" dirty="0"/>
              <a:t>iOS</a:t>
            </a:r>
            <a:r>
              <a:rPr lang="zh-CN" altLang="zh-CN" sz="1200" dirty="0"/>
              <a:t>和安卓两大平台，使用</a:t>
            </a:r>
            <a:r>
              <a:rPr lang="en-US" altLang="zh-CN" sz="1200" dirty="0"/>
              <a:t>JavaScript</a:t>
            </a:r>
            <a:r>
              <a:rPr lang="zh-CN" altLang="zh-CN" sz="1200" dirty="0"/>
              <a:t>语言，类似于</a:t>
            </a:r>
            <a:r>
              <a:rPr lang="en-US" altLang="zh-CN" sz="1200" dirty="0"/>
              <a:t>HTML</a:t>
            </a:r>
            <a:r>
              <a:rPr lang="zh-CN" altLang="zh-CN" sz="1200" dirty="0"/>
              <a:t>的</a:t>
            </a:r>
            <a:r>
              <a:rPr lang="en-US" altLang="zh-CN" sz="1200" dirty="0"/>
              <a:t>JSX</a:t>
            </a:r>
            <a:r>
              <a:rPr lang="zh-CN" altLang="en-US" sz="1200" dirty="0"/>
              <a:t>，</a:t>
            </a:r>
            <a:r>
              <a:rPr lang="zh-CN" altLang="zh-CN" sz="1200" dirty="0"/>
              <a:t>基于</a:t>
            </a:r>
            <a:r>
              <a:rPr lang="en-US" altLang="zh-CN" sz="1200" dirty="0"/>
              <a:t> ReactJS </a:t>
            </a:r>
            <a:r>
              <a:rPr lang="zh-CN" altLang="zh-CN" sz="1200" dirty="0"/>
              <a:t>库</a:t>
            </a:r>
            <a:r>
              <a:rPr lang="zh-CN" altLang="en-US" sz="1200" dirty="0"/>
              <a:t>，</a:t>
            </a:r>
            <a:r>
              <a:rPr lang="zh-CN" altLang="zh-CN" sz="1200" dirty="0"/>
              <a:t>需要学习</a:t>
            </a:r>
            <a:r>
              <a:rPr lang="en-US" altLang="zh-CN" sz="1200" dirty="0"/>
              <a:t>React</a:t>
            </a:r>
            <a:r>
              <a:rPr lang="zh-CN" altLang="zh-CN" sz="1200" dirty="0"/>
              <a:t>和</a:t>
            </a:r>
            <a:r>
              <a:rPr lang="en-US" altLang="zh-CN" sz="1200" dirty="0"/>
              <a:t>React 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Flutter</a:t>
            </a:r>
            <a:r>
              <a:rPr lang="zh-CN" altLang="en-US" sz="1200" dirty="0"/>
              <a:t>：是</a:t>
            </a:r>
            <a:r>
              <a:rPr lang="en-US" altLang="zh-CN" sz="1200" dirty="0"/>
              <a:t>google</a:t>
            </a:r>
            <a:r>
              <a:rPr lang="zh-CN" altLang="en-US" sz="1200" dirty="0"/>
              <a:t>推出的，一个使用</a:t>
            </a:r>
            <a:r>
              <a:rPr lang="en-US" altLang="zh-CN" sz="1200" dirty="0"/>
              <a:t>Dart</a:t>
            </a:r>
            <a:r>
              <a:rPr lang="zh-CN" altLang="en-US" sz="1200" dirty="0"/>
              <a:t>语言开发的跨平台移动</a:t>
            </a:r>
            <a:r>
              <a:rPr lang="en-US" altLang="zh-CN" sz="1200" dirty="0"/>
              <a:t>UI</a:t>
            </a:r>
            <a:r>
              <a:rPr lang="zh-CN" altLang="en-US" sz="1200" dirty="0"/>
              <a:t>框架，</a:t>
            </a:r>
            <a:r>
              <a:rPr lang="en-US" altLang="zh-CN" sz="1200" dirty="0"/>
              <a:t>	</a:t>
            </a:r>
            <a:r>
              <a:rPr lang="zh-CN" altLang="en-US" sz="1200" dirty="0"/>
              <a:t>原生性能，需要先学习</a:t>
            </a:r>
            <a:r>
              <a:rPr lang="en-US" altLang="zh-CN" sz="1200" dirty="0"/>
              <a:t>Dart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Weex</a:t>
            </a:r>
            <a:r>
              <a:rPr lang="zh-CN" altLang="en-US" sz="1200" dirty="0"/>
              <a:t>：</a:t>
            </a:r>
            <a:r>
              <a:rPr lang="zh-CN" altLang="zh-CN" sz="1200" dirty="0"/>
              <a:t>阿里巴巴推出的跨平台移动开发工具，使用</a:t>
            </a:r>
            <a:r>
              <a:rPr lang="en-US" altLang="zh-CN" sz="1200" dirty="0"/>
              <a:t> JavaScript </a:t>
            </a:r>
            <a:r>
              <a:rPr lang="zh-CN" altLang="zh-CN" sz="1200" dirty="0"/>
              <a:t>语言和前端开发经验来开发移动应用，开发者只需要在自己的</a:t>
            </a:r>
            <a:r>
              <a:rPr lang="en-US" altLang="zh-CN" sz="1200" dirty="0"/>
              <a:t>App</a:t>
            </a:r>
            <a:r>
              <a:rPr lang="zh-CN" altLang="zh-CN" sz="1200" dirty="0"/>
              <a:t>中嵌入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的</a:t>
            </a:r>
            <a:r>
              <a:rPr lang="en-US" altLang="zh-CN" sz="1200" dirty="0"/>
              <a:t>SDK</a:t>
            </a:r>
            <a:r>
              <a:rPr lang="zh-CN" altLang="zh-CN" sz="1200" dirty="0"/>
              <a:t>，就可以通过撰写</a:t>
            </a:r>
            <a:r>
              <a:rPr lang="en-US" altLang="zh-CN" sz="1200" dirty="0"/>
              <a:t>HTML/CSS/JavaScript</a:t>
            </a:r>
            <a:r>
              <a:rPr lang="zh-CN" altLang="zh-CN" sz="1200" dirty="0"/>
              <a:t>来开发</a:t>
            </a:r>
            <a:r>
              <a:rPr lang="en-US" altLang="zh-CN" sz="1200" dirty="0"/>
              <a:t>Native</a:t>
            </a:r>
            <a:r>
              <a:rPr lang="zh-CN" altLang="zh-CN" sz="1200" dirty="0"/>
              <a:t>级别的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界面</a:t>
            </a:r>
            <a:r>
              <a:rPr lang="zh-CN" altLang="en-US" sz="1200" dirty="0"/>
              <a:t>，</a:t>
            </a:r>
            <a:r>
              <a:rPr lang="zh-CN" altLang="zh-CN" sz="1200" dirty="0"/>
              <a:t>高性能、跨平台、贴近前端生态、可与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配合开发，开发跨端</a:t>
            </a:r>
            <a:r>
              <a:rPr lang="en-US" altLang="zh-CN" sz="1200" dirty="0"/>
              <a:t>App</a:t>
            </a:r>
            <a:r>
              <a:rPr lang="zh-CN" altLang="en-US" sz="1200" dirty="0"/>
              <a:t>，</a:t>
            </a:r>
            <a:r>
              <a:rPr lang="zh-CN" altLang="zh-CN" sz="1200" dirty="0"/>
              <a:t>搭建环境复杂，编译过程痛苦，不支持</a:t>
            </a:r>
            <a:r>
              <a:rPr lang="en-US" altLang="zh-CN" sz="1200" dirty="0"/>
              <a:t>H5</a:t>
            </a:r>
            <a:r>
              <a:rPr lang="zh-CN" altLang="zh-CN" sz="1200" dirty="0"/>
              <a:t>、小程序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：</a:t>
            </a:r>
            <a:r>
              <a:rPr lang="zh-CN" altLang="zh-CN" dirty="0"/>
              <a:t>使用 </a:t>
            </a:r>
            <a:r>
              <a:rPr lang="en-US" altLang="zh-CN" dirty="0"/>
              <a:t>Vue.js </a:t>
            </a:r>
            <a:r>
              <a:rPr lang="zh-CN" altLang="zh-CN" dirty="0"/>
              <a:t>开发所有前端应用的跨平台移动开发框架，开发者编写一套代码，可发布到</a:t>
            </a:r>
            <a:r>
              <a:rPr lang="en-US" altLang="zh-CN" dirty="0"/>
              <a:t>iOS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H5</a:t>
            </a:r>
            <a:r>
              <a:rPr lang="zh-CN" altLang="zh-CN" dirty="0"/>
              <a:t>、以及各种小程序</a:t>
            </a:r>
            <a:r>
              <a:rPr lang="zh-CN" altLang="en-US" dirty="0"/>
              <a:t>，</a:t>
            </a:r>
            <a:r>
              <a:rPr lang="zh-CN" altLang="zh-CN" dirty="0"/>
              <a:t>基于</a:t>
            </a:r>
            <a:r>
              <a:rPr lang="en-US" altLang="zh-CN" dirty="0"/>
              <a:t>Vue</a:t>
            </a:r>
            <a:r>
              <a:rPr lang="zh-CN" altLang="zh-CN" dirty="0"/>
              <a:t>开发，完整的</a:t>
            </a:r>
            <a:r>
              <a:rPr lang="en-US" altLang="zh-CN" dirty="0"/>
              <a:t> Vue.js </a:t>
            </a:r>
            <a:r>
              <a:rPr lang="zh-CN" altLang="zh-CN" dirty="0"/>
              <a:t>开发体验，内置</a:t>
            </a:r>
            <a:r>
              <a:rPr lang="en-US" altLang="zh-CN" dirty="0"/>
              <a:t> HTML5+ </a:t>
            </a:r>
            <a:r>
              <a:rPr lang="zh-CN" altLang="zh-CN" dirty="0"/>
              <a:t>引擎，让</a:t>
            </a:r>
            <a:r>
              <a:rPr lang="en-US" altLang="zh-CN" dirty="0"/>
              <a:t> JS </a:t>
            </a:r>
            <a:r>
              <a:rPr lang="zh-CN" altLang="zh-CN" dirty="0"/>
              <a:t>可以直接调用丰富的原生能力，一套代码，多端发行，</a:t>
            </a:r>
            <a:r>
              <a:rPr lang="en-US" altLang="zh-CN" dirty="0"/>
              <a:t>App</a:t>
            </a:r>
            <a:r>
              <a:rPr lang="zh-CN" altLang="zh-CN" dirty="0"/>
              <a:t>端内置</a:t>
            </a:r>
            <a:r>
              <a:rPr lang="en-US" altLang="zh-CN" dirty="0"/>
              <a:t>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zh-CN" dirty="0"/>
              <a:t>引擎，提供了原生渲染能力，丰富的插件市场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4871-B8EE-4F5C-B5BB-F74A465077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6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Hybrid App</a:t>
            </a:r>
            <a:r>
              <a:rPr lang="zh-CN" altLang="en-US" dirty="0"/>
              <a:t>：兼具“</a:t>
            </a:r>
            <a:r>
              <a:rPr lang="en-US" altLang="zh-CN" dirty="0"/>
              <a:t>Native App</a:t>
            </a:r>
            <a:r>
              <a:rPr lang="zh-CN" altLang="en-US" dirty="0"/>
              <a:t>良好用户交互体验的优势”和“</a:t>
            </a:r>
            <a:r>
              <a:rPr lang="en-US" altLang="zh-CN" dirty="0"/>
              <a:t>Web App</a:t>
            </a:r>
            <a:r>
              <a:rPr lang="zh-CN" altLang="en-US" dirty="0"/>
              <a:t>跨平台开发的优势”</a:t>
            </a:r>
            <a:endParaRPr lang="en-US" altLang="zh-CN" dirty="0"/>
          </a:p>
          <a:p>
            <a:r>
              <a:rPr lang="en-US" altLang="zh-CN" dirty="0"/>
              <a:t>Cordova</a:t>
            </a:r>
            <a:r>
              <a:rPr lang="zh-CN" altLang="en-US" dirty="0"/>
              <a:t>：</a:t>
            </a:r>
            <a:r>
              <a:rPr lang="zh-CN" altLang="zh-CN" sz="1200" dirty="0"/>
              <a:t>使用</a:t>
            </a:r>
            <a:r>
              <a:rPr lang="en-US" altLang="zh-CN" sz="1200" dirty="0"/>
              <a:t>HTML5</a:t>
            </a:r>
            <a:r>
              <a:rPr lang="zh-CN" altLang="zh-CN" sz="1200" dirty="0"/>
              <a:t>、</a:t>
            </a:r>
            <a:r>
              <a:rPr lang="en-US" altLang="zh-CN" sz="1200" dirty="0"/>
              <a:t>CSS3</a:t>
            </a:r>
            <a:r>
              <a:rPr lang="zh-CN" altLang="zh-CN" sz="1200" dirty="0"/>
              <a:t>、</a:t>
            </a:r>
            <a:r>
              <a:rPr lang="en-US" altLang="zh-CN" sz="1200" dirty="0"/>
              <a:t>JS</a:t>
            </a:r>
            <a:r>
              <a:rPr lang="zh-CN" altLang="zh-CN" sz="1200" dirty="0"/>
              <a:t>和原生</a:t>
            </a:r>
            <a:r>
              <a:rPr lang="en-US" altLang="zh-CN" sz="1200" dirty="0"/>
              <a:t>SDK</a:t>
            </a:r>
            <a:r>
              <a:rPr lang="zh-CN" altLang="zh-CN" sz="1200" dirty="0"/>
              <a:t>生成应用，生态成熟</a:t>
            </a:r>
            <a:r>
              <a:rPr lang="zh-CN" altLang="en-US" sz="1200" dirty="0"/>
              <a:t>，但是</a:t>
            </a:r>
            <a:r>
              <a:rPr lang="zh-CN" altLang="zh-CN" sz="1200" dirty="0"/>
              <a:t>需要安装相应的原生开发环境，配置工程项目，更适用于原生开发者，对于</a:t>
            </a:r>
            <a:r>
              <a:rPr lang="en-US" altLang="zh-CN" sz="1200" dirty="0"/>
              <a:t>web</a:t>
            </a:r>
            <a:r>
              <a:rPr lang="zh-CN" altLang="zh-CN" sz="1200" dirty="0"/>
              <a:t>前端上手有难度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Ionic</a:t>
            </a:r>
            <a:r>
              <a:rPr lang="zh-CN" altLang="en-US" dirty="0"/>
              <a:t>：</a:t>
            </a:r>
            <a:r>
              <a:rPr lang="en-US" altLang="zh-CN" sz="1200" dirty="0"/>
              <a:t>Ionic = Cordova + AngularJS + </a:t>
            </a:r>
            <a:r>
              <a:rPr lang="zh-CN" altLang="zh-CN" sz="1200" dirty="0"/>
              <a:t>一套样式库</a:t>
            </a:r>
            <a:r>
              <a:rPr lang="zh-CN" altLang="en-US" sz="1200" dirty="0"/>
              <a:t>，但是</a:t>
            </a:r>
            <a:r>
              <a:rPr lang="en-US" altLang="zh-CN" sz="1200" dirty="0"/>
              <a:t>AngularJS </a:t>
            </a:r>
            <a:r>
              <a:rPr lang="zh-CN" altLang="zh-CN" sz="1200" dirty="0"/>
              <a:t>学习曲线陡峭，需要时间学习新的技术，</a:t>
            </a:r>
            <a:r>
              <a:rPr lang="en-US" altLang="zh-CN" sz="1200" dirty="0"/>
              <a:t>Ionic4</a:t>
            </a:r>
            <a:r>
              <a:rPr lang="zh-CN" altLang="zh-CN" sz="1200" dirty="0"/>
              <a:t>可以与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配合使用，但是坑多，上手难度大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React Native</a:t>
            </a:r>
            <a:r>
              <a:rPr lang="zh-CN" altLang="en-US" dirty="0"/>
              <a:t>：</a:t>
            </a:r>
            <a:r>
              <a:rPr lang="zh-CN" altLang="zh-CN" sz="1200" dirty="0"/>
              <a:t>目前支持</a:t>
            </a:r>
            <a:r>
              <a:rPr lang="en-US" altLang="zh-CN" sz="1200" dirty="0"/>
              <a:t>iOS</a:t>
            </a:r>
            <a:r>
              <a:rPr lang="zh-CN" altLang="zh-CN" sz="1200" dirty="0"/>
              <a:t>和安卓两大平台，使用</a:t>
            </a:r>
            <a:r>
              <a:rPr lang="en-US" altLang="zh-CN" sz="1200" dirty="0"/>
              <a:t>JavaScript</a:t>
            </a:r>
            <a:r>
              <a:rPr lang="zh-CN" altLang="zh-CN" sz="1200" dirty="0"/>
              <a:t>语言，类似于</a:t>
            </a:r>
            <a:r>
              <a:rPr lang="en-US" altLang="zh-CN" sz="1200" dirty="0"/>
              <a:t>HTML</a:t>
            </a:r>
            <a:r>
              <a:rPr lang="zh-CN" altLang="zh-CN" sz="1200" dirty="0"/>
              <a:t>的</a:t>
            </a:r>
            <a:r>
              <a:rPr lang="en-US" altLang="zh-CN" sz="1200" dirty="0"/>
              <a:t>JSX</a:t>
            </a:r>
            <a:r>
              <a:rPr lang="zh-CN" altLang="en-US" sz="1200" dirty="0"/>
              <a:t>，</a:t>
            </a:r>
            <a:r>
              <a:rPr lang="zh-CN" altLang="zh-CN" sz="1200" dirty="0"/>
              <a:t>基于</a:t>
            </a:r>
            <a:r>
              <a:rPr lang="en-US" altLang="zh-CN" sz="1200" dirty="0"/>
              <a:t> ReactJS </a:t>
            </a:r>
            <a:r>
              <a:rPr lang="zh-CN" altLang="zh-CN" sz="1200" dirty="0"/>
              <a:t>库</a:t>
            </a:r>
            <a:r>
              <a:rPr lang="zh-CN" altLang="en-US" sz="1200" dirty="0"/>
              <a:t>，</a:t>
            </a:r>
            <a:r>
              <a:rPr lang="zh-CN" altLang="zh-CN" sz="1200" dirty="0"/>
              <a:t>需要学习</a:t>
            </a:r>
            <a:r>
              <a:rPr lang="en-US" altLang="zh-CN" sz="1200" dirty="0"/>
              <a:t>React</a:t>
            </a:r>
            <a:r>
              <a:rPr lang="zh-CN" altLang="zh-CN" sz="1200" dirty="0"/>
              <a:t>和</a:t>
            </a:r>
            <a:r>
              <a:rPr lang="en-US" altLang="zh-CN" sz="1200" dirty="0"/>
              <a:t>React 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Flutter</a:t>
            </a:r>
            <a:r>
              <a:rPr lang="zh-CN" altLang="en-US" sz="1200" dirty="0"/>
              <a:t>：是</a:t>
            </a:r>
            <a:r>
              <a:rPr lang="en-US" altLang="zh-CN" sz="1200" dirty="0"/>
              <a:t>google</a:t>
            </a:r>
            <a:r>
              <a:rPr lang="zh-CN" altLang="en-US" sz="1200" dirty="0"/>
              <a:t>推出的，一个使用</a:t>
            </a:r>
            <a:r>
              <a:rPr lang="en-US" altLang="zh-CN" sz="1200" dirty="0"/>
              <a:t>Dart</a:t>
            </a:r>
            <a:r>
              <a:rPr lang="zh-CN" altLang="en-US" sz="1200" dirty="0"/>
              <a:t>语言开发的跨平台移动</a:t>
            </a:r>
            <a:r>
              <a:rPr lang="en-US" altLang="zh-CN" sz="1200" dirty="0"/>
              <a:t>UI</a:t>
            </a:r>
            <a:r>
              <a:rPr lang="zh-CN" altLang="en-US" sz="1200" dirty="0"/>
              <a:t>框架，</a:t>
            </a:r>
            <a:r>
              <a:rPr lang="en-US" altLang="zh-CN" sz="1200" dirty="0"/>
              <a:t>	</a:t>
            </a:r>
            <a:r>
              <a:rPr lang="zh-CN" altLang="en-US" sz="1200" dirty="0"/>
              <a:t>原生性能，需要先学习</a:t>
            </a:r>
            <a:r>
              <a:rPr lang="en-US" altLang="zh-CN" sz="1200" dirty="0"/>
              <a:t>Dart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Weex</a:t>
            </a:r>
            <a:r>
              <a:rPr lang="zh-CN" altLang="en-US" sz="1200" dirty="0"/>
              <a:t>：</a:t>
            </a:r>
            <a:r>
              <a:rPr lang="zh-CN" altLang="zh-CN" sz="1200" dirty="0"/>
              <a:t>阿里巴巴推出的跨平台移动开发工具，使用</a:t>
            </a:r>
            <a:r>
              <a:rPr lang="en-US" altLang="zh-CN" sz="1200" dirty="0"/>
              <a:t> JavaScript </a:t>
            </a:r>
            <a:r>
              <a:rPr lang="zh-CN" altLang="zh-CN" sz="1200" dirty="0"/>
              <a:t>语言和前端开发经验来开发移动应用，开发者只需要在自己的</a:t>
            </a:r>
            <a:r>
              <a:rPr lang="en-US" altLang="zh-CN" sz="1200" dirty="0"/>
              <a:t>App</a:t>
            </a:r>
            <a:r>
              <a:rPr lang="zh-CN" altLang="zh-CN" sz="1200" dirty="0"/>
              <a:t>中嵌入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的</a:t>
            </a:r>
            <a:r>
              <a:rPr lang="en-US" altLang="zh-CN" sz="1200" dirty="0"/>
              <a:t>SDK</a:t>
            </a:r>
            <a:r>
              <a:rPr lang="zh-CN" altLang="zh-CN" sz="1200" dirty="0"/>
              <a:t>，就可以通过撰写</a:t>
            </a:r>
            <a:r>
              <a:rPr lang="en-US" altLang="zh-CN" sz="1200" dirty="0"/>
              <a:t>HTML/CSS/JavaScript</a:t>
            </a:r>
            <a:r>
              <a:rPr lang="zh-CN" altLang="zh-CN" sz="1200" dirty="0"/>
              <a:t>来开发</a:t>
            </a:r>
            <a:r>
              <a:rPr lang="en-US" altLang="zh-CN" sz="1200" dirty="0"/>
              <a:t>Native</a:t>
            </a:r>
            <a:r>
              <a:rPr lang="zh-CN" altLang="zh-CN" sz="1200" dirty="0"/>
              <a:t>级别的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界面</a:t>
            </a:r>
            <a:r>
              <a:rPr lang="zh-CN" altLang="en-US" sz="1200" dirty="0"/>
              <a:t>，</a:t>
            </a:r>
            <a:r>
              <a:rPr lang="zh-CN" altLang="zh-CN" sz="1200" dirty="0"/>
              <a:t>高性能、跨平台、贴近前端生态、可与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配合开发，开发跨端</a:t>
            </a:r>
            <a:r>
              <a:rPr lang="en-US" altLang="zh-CN" sz="1200" dirty="0"/>
              <a:t>App</a:t>
            </a:r>
            <a:r>
              <a:rPr lang="zh-CN" altLang="en-US" sz="1200" dirty="0"/>
              <a:t>，</a:t>
            </a:r>
            <a:r>
              <a:rPr lang="zh-CN" altLang="zh-CN" sz="1200" dirty="0"/>
              <a:t>搭建环境复杂，编译过程痛苦，不支持</a:t>
            </a:r>
            <a:r>
              <a:rPr lang="en-US" altLang="zh-CN" sz="1200" dirty="0"/>
              <a:t>H5</a:t>
            </a:r>
            <a:r>
              <a:rPr lang="zh-CN" altLang="zh-CN" sz="1200" dirty="0"/>
              <a:t>、小程序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：</a:t>
            </a:r>
            <a:r>
              <a:rPr lang="zh-CN" altLang="zh-CN" dirty="0"/>
              <a:t>使用 </a:t>
            </a:r>
            <a:r>
              <a:rPr lang="en-US" altLang="zh-CN" dirty="0"/>
              <a:t>Vue.js </a:t>
            </a:r>
            <a:r>
              <a:rPr lang="zh-CN" altLang="zh-CN" dirty="0"/>
              <a:t>开发所有前端应用的跨平台移动开发框架，开发者编写一套代码，可发布到</a:t>
            </a:r>
            <a:r>
              <a:rPr lang="en-US" altLang="zh-CN" dirty="0"/>
              <a:t>iOS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H5</a:t>
            </a:r>
            <a:r>
              <a:rPr lang="zh-CN" altLang="zh-CN" dirty="0"/>
              <a:t>、以及各种小程序</a:t>
            </a:r>
            <a:r>
              <a:rPr lang="zh-CN" altLang="en-US" dirty="0"/>
              <a:t>，</a:t>
            </a:r>
            <a:r>
              <a:rPr lang="zh-CN" altLang="zh-CN" dirty="0"/>
              <a:t>基于</a:t>
            </a:r>
            <a:r>
              <a:rPr lang="en-US" altLang="zh-CN" dirty="0"/>
              <a:t>Vue</a:t>
            </a:r>
            <a:r>
              <a:rPr lang="zh-CN" altLang="zh-CN" dirty="0"/>
              <a:t>开发，完整的</a:t>
            </a:r>
            <a:r>
              <a:rPr lang="en-US" altLang="zh-CN" dirty="0"/>
              <a:t> Vue.js </a:t>
            </a:r>
            <a:r>
              <a:rPr lang="zh-CN" altLang="zh-CN" dirty="0"/>
              <a:t>开发体验，内置</a:t>
            </a:r>
            <a:r>
              <a:rPr lang="en-US" altLang="zh-CN" dirty="0"/>
              <a:t> HTML5+ </a:t>
            </a:r>
            <a:r>
              <a:rPr lang="zh-CN" altLang="zh-CN" dirty="0"/>
              <a:t>引擎，让</a:t>
            </a:r>
            <a:r>
              <a:rPr lang="en-US" altLang="zh-CN" dirty="0"/>
              <a:t> JS </a:t>
            </a:r>
            <a:r>
              <a:rPr lang="zh-CN" altLang="zh-CN" dirty="0"/>
              <a:t>可以直接调用丰富的原生能力，一套代码，多端发行，</a:t>
            </a:r>
            <a:r>
              <a:rPr lang="en-US" altLang="zh-CN" dirty="0"/>
              <a:t>App</a:t>
            </a:r>
            <a:r>
              <a:rPr lang="zh-CN" altLang="zh-CN" dirty="0"/>
              <a:t>端内置</a:t>
            </a:r>
            <a:r>
              <a:rPr lang="en-US" altLang="zh-CN" dirty="0"/>
              <a:t>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zh-CN" dirty="0"/>
              <a:t>引擎，提供了原生渲染能力，丰富的插件市场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4871-B8EE-4F5C-B5BB-F74A4650773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Hybrid App</a:t>
            </a:r>
            <a:r>
              <a:rPr lang="zh-CN" altLang="en-US" dirty="0"/>
              <a:t>：兼具“</a:t>
            </a:r>
            <a:r>
              <a:rPr lang="en-US" altLang="zh-CN" dirty="0"/>
              <a:t>Native App</a:t>
            </a:r>
            <a:r>
              <a:rPr lang="zh-CN" altLang="en-US" dirty="0"/>
              <a:t>良好用户交互体验的优势”和“</a:t>
            </a:r>
            <a:r>
              <a:rPr lang="en-US" altLang="zh-CN" dirty="0"/>
              <a:t>Web App</a:t>
            </a:r>
            <a:r>
              <a:rPr lang="zh-CN" altLang="en-US" dirty="0"/>
              <a:t>跨平台开发的优势”</a:t>
            </a:r>
            <a:endParaRPr lang="en-US" altLang="zh-CN" dirty="0"/>
          </a:p>
          <a:p>
            <a:r>
              <a:rPr lang="en-US" altLang="zh-CN" dirty="0"/>
              <a:t>Cordova</a:t>
            </a:r>
            <a:r>
              <a:rPr lang="zh-CN" altLang="en-US" dirty="0"/>
              <a:t>：</a:t>
            </a:r>
            <a:r>
              <a:rPr lang="zh-CN" altLang="zh-CN" sz="1200" dirty="0"/>
              <a:t>使用</a:t>
            </a:r>
            <a:r>
              <a:rPr lang="en-US" altLang="zh-CN" sz="1200" dirty="0"/>
              <a:t>HTML5</a:t>
            </a:r>
            <a:r>
              <a:rPr lang="zh-CN" altLang="zh-CN" sz="1200" dirty="0"/>
              <a:t>、</a:t>
            </a:r>
            <a:r>
              <a:rPr lang="en-US" altLang="zh-CN" sz="1200" dirty="0"/>
              <a:t>CSS3</a:t>
            </a:r>
            <a:r>
              <a:rPr lang="zh-CN" altLang="zh-CN" sz="1200" dirty="0"/>
              <a:t>、</a:t>
            </a:r>
            <a:r>
              <a:rPr lang="en-US" altLang="zh-CN" sz="1200" dirty="0"/>
              <a:t>JS</a:t>
            </a:r>
            <a:r>
              <a:rPr lang="zh-CN" altLang="zh-CN" sz="1200" dirty="0"/>
              <a:t>和原生</a:t>
            </a:r>
            <a:r>
              <a:rPr lang="en-US" altLang="zh-CN" sz="1200" dirty="0"/>
              <a:t>SDK</a:t>
            </a:r>
            <a:r>
              <a:rPr lang="zh-CN" altLang="zh-CN" sz="1200" dirty="0"/>
              <a:t>生成应用，生态成熟</a:t>
            </a:r>
            <a:r>
              <a:rPr lang="zh-CN" altLang="en-US" sz="1200" dirty="0"/>
              <a:t>，但是</a:t>
            </a:r>
            <a:r>
              <a:rPr lang="zh-CN" altLang="zh-CN" sz="1200" dirty="0"/>
              <a:t>需要安装相应的原生开发环境，配置工程项目，更适用于原生开发者，对于</a:t>
            </a:r>
            <a:r>
              <a:rPr lang="en-US" altLang="zh-CN" sz="1200" dirty="0"/>
              <a:t>web</a:t>
            </a:r>
            <a:r>
              <a:rPr lang="zh-CN" altLang="zh-CN" sz="1200" dirty="0"/>
              <a:t>前端上手有难度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Ionic</a:t>
            </a:r>
            <a:r>
              <a:rPr lang="zh-CN" altLang="en-US" dirty="0"/>
              <a:t>：</a:t>
            </a:r>
            <a:r>
              <a:rPr lang="en-US" altLang="zh-CN" sz="1200" dirty="0"/>
              <a:t>Ionic = Cordova + AngularJS + </a:t>
            </a:r>
            <a:r>
              <a:rPr lang="zh-CN" altLang="zh-CN" sz="1200" dirty="0"/>
              <a:t>一套样式库</a:t>
            </a:r>
            <a:r>
              <a:rPr lang="zh-CN" altLang="en-US" sz="1200" dirty="0"/>
              <a:t>，但是</a:t>
            </a:r>
            <a:r>
              <a:rPr lang="en-US" altLang="zh-CN" sz="1200" dirty="0"/>
              <a:t>AngularJS </a:t>
            </a:r>
            <a:r>
              <a:rPr lang="zh-CN" altLang="zh-CN" sz="1200" dirty="0"/>
              <a:t>学习曲线陡峭，需要时间学习新的技术，</a:t>
            </a:r>
            <a:r>
              <a:rPr lang="en-US" altLang="zh-CN" sz="1200" dirty="0"/>
              <a:t>Ionic4</a:t>
            </a:r>
            <a:r>
              <a:rPr lang="zh-CN" altLang="zh-CN" sz="1200" dirty="0"/>
              <a:t>可以与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配合使用，但是坑多，上手难度大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React Native</a:t>
            </a:r>
            <a:r>
              <a:rPr lang="zh-CN" altLang="en-US" dirty="0"/>
              <a:t>：</a:t>
            </a:r>
            <a:r>
              <a:rPr lang="zh-CN" altLang="zh-CN" sz="1200" dirty="0"/>
              <a:t>目前支持</a:t>
            </a:r>
            <a:r>
              <a:rPr lang="en-US" altLang="zh-CN" sz="1200" dirty="0"/>
              <a:t>iOS</a:t>
            </a:r>
            <a:r>
              <a:rPr lang="zh-CN" altLang="zh-CN" sz="1200" dirty="0"/>
              <a:t>和安卓两大平台，使用</a:t>
            </a:r>
            <a:r>
              <a:rPr lang="en-US" altLang="zh-CN" sz="1200" dirty="0"/>
              <a:t>JavaScript</a:t>
            </a:r>
            <a:r>
              <a:rPr lang="zh-CN" altLang="zh-CN" sz="1200" dirty="0"/>
              <a:t>语言，类似于</a:t>
            </a:r>
            <a:r>
              <a:rPr lang="en-US" altLang="zh-CN" sz="1200" dirty="0"/>
              <a:t>HTML</a:t>
            </a:r>
            <a:r>
              <a:rPr lang="zh-CN" altLang="zh-CN" sz="1200" dirty="0"/>
              <a:t>的</a:t>
            </a:r>
            <a:r>
              <a:rPr lang="en-US" altLang="zh-CN" sz="1200" dirty="0"/>
              <a:t>JSX</a:t>
            </a:r>
            <a:r>
              <a:rPr lang="zh-CN" altLang="en-US" sz="1200" dirty="0"/>
              <a:t>，</a:t>
            </a:r>
            <a:r>
              <a:rPr lang="zh-CN" altLang="zh-CN" sz="1200" dirty="0"/>
              <a:t>基于</a:t>
            </a:r>
            <a:r>
              <a:rPr lang="en-US" altLang="zh-CN" sz="1200" dirty="0"/>
              <a:t> ReactJS </a:t>
            </a:r>
            <a:r>
              <a:rPr lang="zh-CN" altLang="zh-CN" sz="1200" dirty="0"/>
              <a:t>库</a:t>
            </a:r>
            <a:r>
              <a:rPr lang="zh-CN" altLang="en-US" sz="1200" dirty="0"/>
              <a:t>，</a:t>
            </a:r>
            <a:r>
              <a:rPr lang="zh-CN" altLang="zh-CN" sz="1200" dirty="0"/>
              <a:t>需要学习</a:t>
            </a:r>
            <a:r>
              <a:rPr lang="en-US" altLang="zh-CN" sz="1200" dirty="0"/>
              <a:t>React</a:t>
            </a:r>
            <a:r>
              <a:rPr lang="zh-CN" altLang="zh-CN" sz="1200" dirty="0"/>
              <a:t>和</a:t>
            </a:r>
            <a:r>
              <a:rPr lang="en-US" altLang="zh-CN" sz="1200" dirty="0"/>
              <a:t>React 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Flutter</a:t>
            </a:r>
            <a:r>
              <a:rPr lang="zh-CN" altLang="en-US" sz="1200" dirty="0"/>
              <a:t>：是</a:t>
            </a:r>
            <a:r>
              <a:rPr lang="en-US" altLang="zh-CN" sz="1200" dirty="0"/>
              <a:t>google</a:t>
            </a:r>
            <a:r>
              <a:rPr lang="zh-CN" altLang="en-US" sz="1200" dirty="0"/>
              <a:t>推出的，一个使用</a:t>
            </a:r>
            <a:r>
              <a:rPr lang="en-US" altLang="zh-CN" sz="1200" dirty="0"/>
              <a:t>Dart</a:t>
            </a:r>
            <a:r>
              <a:rPr lang="zh-CN" altLang="en-US" sz="1200" dirty="0"/>
              <a:t>语言开发的跨平台移动</a:t>
            </a:r>
            <a:r>
              <a:rPr lang="en-US" altLang="zh-CN" sz="1200" dirty="0"/>
              <a:t>UI</a:t>
            </a:r>
            <a:r>
              <a:rPr lang="zh-CN" altLang="en-US" sz="1200" dirty="0"/>
              <a:t>框架，</a:t>
            </a:r>
            <a:r>
              <a:rPr lang="en-US" altLang="zh-CN" sz="1200" dirty="0"/>
              <a:t>	</a:t>
            </a:r>
            <a:r>
              <a:rPr lang="zh-CN" altLang="en-US" sz="1200" dirty="0"/>
              <a:t>原生性能，需要先学习</a:t>
            </a:r>
            <a:r>
              <a:rPr lang="en-US" altLang="zh-CN" sz="1200" dirty="0"/>
              <a:t>Dart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Weex</a:t>
            </a:r>
            <a:r>
              <a:rPr lang="zh-CN" altLang="en-US" sz="1200" dirty="0"/>
              <a:t>：</a:t>
            </a:r>
            <a:r>
              <a:rPr lang="zh-CN" altLang="zh-CN" sz="1200" dirty="0"/>
              <a:t>阿里巴巴推出的跨平台移动开发工具，使用</a:t>
            </a:r>
            <a:r>
              <a:rPr lang="en-US" altLang="zh-CN" sz="1200" dirty="0"/>
              <a:t> JavaScript </a:t>
            </a:r>
            <a:r>
              <a:rPr lang="zh-CN" altLang="zh-CN" sz="1200" dirty="0"/>
              <a:t>语言和前端开发经验来开发移动应用，开发者只需要在自己的</a:t>
            </a:r>
            <a:r>
              <a:rPr lang="en-US" altLang="zh-CN" sz="1200" dirty="0"/>
              <a:t>App</a:t>
            </a:r>
            <a:r>
              <a:rPr lang="zh-CN" altLang="zh-CN" sz="1200" dirty="0"/>
              <a:t>中嵌入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的</a:t>
            </a:r>
            <a:r>
              <a:rPr lang="en-US" altLang="zh-CN" sz="1200" dirty="0"/>
              <a:t>SDK</a:t>
            </a:r>
            <a:r>
              <a:rPr lang="zh-CN" altLang="zh-CN" sz="1200" dirty="0"/>
              <a:t>，就可以通过撰写</a:t>
            </a:r>
            <a:r>
              <a:rPr lang="en-US" altLang="zh-CN" sz="1200" dirty="0"/>
              <a:t>HTML/CSS/JavaScript</a:t>
            </a:r>
            <a:r>
              <a:rPr lang="zh-CN" altLang="zh-CN" sz="1200" dirty="0"/>
              <a:t>来开发</a:t>
            </a:r>
            <a:r>
              <a:rPr lang="en-US" altLang="zh-CN" sz="1200" dirty="0"/>
              <a:t>Native</a:t>
            </a:r>
            <a:r>
              <a:rPr lang="zh-CN" altLang="zh-CN" sz="1200" dirty="0"/>
              <a:t>级别的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界面</a:t>
            </a:r>
            <a:r>
              <a:rPr lang="zh-CN" altLang="en-US" sz="1200" dirty="0"/>
              <a:t>，</a:t>
            </a:r>
            <a:r>
              <a:rPr lang="zh-CN" altLang="zh-CN" sz="1200" dirty="0"/>
              <a:t>高性能、跨平台、贴近前端生态、可与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配合开发，开发跨端</a:t>
            </a:r>
            <a:r>
              <a:rPr lang="en-US" altLang="zh-CN" sz="1200" dirty="0"/>
              <a:t>App</a:t>
            </a:r>
            <a:r>
              <a:rPr lang="zh-CN" altLang="en-US" sz="1200" dirty="0"/>
              <a:t>，</a:t>
            </a:r>
            <a:r>
              <a:rPr lang="zh-CN" altLang="zh-CN" sz="1200" dirty="0"/>
              <a:t>搭建环境复杂，编译过程痛苦，不支持</a:t>
            </a:r>
            <a:r>
              <a:rPr lang="en-US" altLang="zh-CN" sz="1200" dirty="0"/>
              <a:t>H5</a:t>
            </a:r>
            <a:r>
              <a:rPr lang="zh-CN" altLang="zh-CN" sz="1200" dirty="0"/>
              <a:t>、小程序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：</a:t>
            </a:r>
            <a:r>
              <a:rPr lang="zh-CN" altLang="zh-CN" dirty="0"/>
              <a:t>使用 </a:t>
            </a:r>
            <a:r>
              <a:rPr lang="en-US" altLang="zh-CN" dirty="0"/>
              <a:t>Vue.js </a:t>
            </a:r>
            <a:r>
              <a:rPr lang="zh-CN" altLang="zh-CN" dirty="0"/>
              <a:t>开发所有前端应用的跨平台移动开发框架，开发者编写一套代码，可发布到</a:t>
            </a:r>
            <a:r>
              <a:rPr lang="en-US" altLang="zh-CN" dirty="0"/>
              <a:t>iOS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H5</a:t>
            </a:r>
            <a:r>
              <a:rPr lang="zh-CN" altLang="zh-CN" dirty="0"/>
              <a:t>、以及各种小程序</a:t>
            </a:r>
            <a:r>
              <a:rPr lang="zh-CN" altLang="en-US" dirty="0"/>
              <a:t>，</a:t>
            </a:r>
            <a:r>
              <a:rPr lang="zh-CN" altLang="zh-CN" dirty="0"/>
              <a:t>基于</a:t>
            </a:r>
            <a:r>
              <a:rPr lang="en-US" altLang="zh-CN" dirty="0"/>
              <a:t>Vue</a:t>
            </a:r>
            <a:r>
              <a:rPr lang="zh-CN" altLang="zh-CN" dirty="0"/>
              <a:t>开发，完整的</a:t>
            </a:r>
            <a:r>
              <a:rPr lang="en-US" altLang="zh-CN" dirty="0"/>
              <a:t> Vue.js </a:t>
            </a:r>
            <a:r>
              <a:rPr lang="zh-CN" altLang="zh-CN" dirty="0"/>
              <a:t>开发体验，内置</a:t>
            </a:r>
            <a:r>
              <a:rPr lang="en-US" altLang="zh-CN" dirty="0"/>
              <a:t> HTML5+ </a:t>
            </a:r>
            <a:r>
              <a:rPr lang="zh-CN" altLang="zh-CN" dirty="0"/>
              <a:t>引擎，让</a:t>
            </a:r>
            <a:r>
              <a:rPr lang="en-US" altLang="zh-CN" dirty="0"/>
              <a:t> JS </a:t>
            </a:r>
            <a:r>
              <a:rPr lang="zh-CN" altLang="zh-CN" dirty="0"/>
              <a:t>可以直接调用丰富的原生能力，一套代码，多端发行，</a:t>
            </a:r>
            <a:r>
              <a:rPr lang="en-US" altLang="zh-CN" dirty="0"/>
              <a:t>App</a:t>
            </a:r>
            <a:r>
              <a:rPr lang="zh-CN" altLang="zh-CN" dirty="0"/>
              <a:t>端内置</a:t>
            </a:r>
            <a:r>
              <a:rPr lang="en-US" altLang="zh-CN" dirty="0"/>
              <a:t>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zh-CN" dirty="0"/>
              <a:t>引擎，提供了原生渲染能力，丰富的插件市场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4871-B8EE-4F5C-B5BB-F74A465077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7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Hybrid App</a:t>
            </a:r>
            <a:r>
              <a:rPr lang="zh-CN" altLang="en-US" dirty="0"/>
              <a:t>：兼具“</a:t>
            </a:r>
            <a:r>
              <a:rPr lang="en-US" altLang="zh-CN" dirty="0"/>
              <a:t>Native App</a:t>
            </a:r>
            <a:r>
              <a:rPr lang="zh-CN" altLang="en-US" dirty="0"/>
              <a:t>良好用户交互体验的优势”和“</a:t>
            </a:r>
            <a:r>
              <a:rPr lang="en-US" altLang="zh-CN" dirty="0"/>
              <a:t>Web App</a:t>
            </a:r>
            <a:r>
              <a:rPr lang="zh-CN" altLang="en-US" dirty="0"/>
              <a:t>跨平台开发的优势”</a:t>
            </a:r>
            <a:endParaRPr lang="en-US" altLang="zh-CN" dirty="0"/>
          </a:p>
          <a:p>
            <a:r>
              <a:rPr lang="en-US" altLang="zh-CN" dirty="0"/>
              <a:t>Cordova</a:t>
            </a:r>
            <a:r>
              <a:rPr lang="zh-CN" altLang="en-US" dirty="0"/>
              <a:t>：</a:t>
            </a:r>
            <a:r>
              <a:rPr lang="zh-CN" altLang="zh-CN" sz="1200" dirty="0"/>
              <a:t>使用</a:t>
            </a:r>
            <a:r>
              <a:rPr lang="en-US" altLang="zh-CN" sz="1200" dirty="0"/>
              <a:t>HTML5</a:t>
            </a:r>
            <a:r>
              <a:rPr lang="zh-CN" altLang="zh-CN" sz="1200" dirty="0"/>
              <a:t>、</a:t>
            </a:r>
            <a:r>
              <a:rPr lang="en-US" altLang="zh-CN" sz="1200" dirty="0"/>
              <a:t>CSS3</a:t>
            </a:r>
            <a:r>
              <a:rPr lang="zh-CN" altLang="zh-CN" sz="1200" dirty="0"/>
              <a:t>、</a:t>
            </a:r>
            <a:r>
              <a:rPr lang="en-US" altLang="zh-CN" sz="1200" dirty="0"/>
              <a:t>JS</a:t>
            </a:r>
            <a:r>
              <a:rPr lang="zh-CN" altLang="zh-CN" sz="1200" dirty="0"/>
              <a:t>和原生</a:t>
            </a:r>
            <a:r>
              <a:rPr lang="en-US" altLang="zh-CN" sz="1200" dirty="0"/>
              <a:t>SDK</a:t>
            </a:r>
            <a:r>
              <a:rPr lang="zh-CN" altLang="zh-CN" sz="1200" dirty="0"/>
              <a:t>生成应用，生态成熟</a:t>
            </a:r>
            <a:r>
              <a:rPr lang="zh-CN" altLang="en-US" sz="1200" dirty="0"/>
              <a:t>，但是</a:t>
            </a:r>
            <a:r>
              <a:rPr lang="zh-CN" altLang="zh-CN" sz="1200" dirty="0"/>
              <a:t>需要安装相应的原生开发环境，配置工程项目，更适用于原生开发者，对于</a:t>
            </a:r>
            <a:r>
              <a:rPr lang="en-US" altLang="zh-CN" sz="1200" dirty="0"/>
              <a:t>web</a:t>
            </a:r>
            <a:r>
              <a:rPr lang="zh-CN" altLang="zh-CN" sz="1200" dirty="0"/>
              <a:t>前端上手有难度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Ionic</a:t>
            </a:r>
            <a:r>
              <a:rPr lang="zh-CN" altLang="en-US" dirty="0"/>
              <a:t>：</a:t>
            </a:r>
            <a:r>
              <a:rPr lang="en-US" altLang="zh-CN" sz="1200" dirty="0"/>
              <a:t>Ionic = Cordova + AngularJS + </a:t>
            </a:r>
            <a:r>
              <a:rPr lang="zh-CN" altLang="zh-CN" sz="1200" dirty="0"/>
              <a:t>一套样式库</a:t>
            </a:r>
            <a:r>
              <a:rPr lang="zh-CN" altLang="en-US" sz="1200" dirty="0"/>
              <a:t>，但是</a:t>
            </a:r>
            <a:r>
              <a:rPr lang="en-US" altLang="zh-CN" sz="1200" dirty="0"/>
              <a:t>AngularJS </a:t>
            </a:r>
            <a:r>
              <a:rPr lang="zh-CN" altLang="zh-CN" sz="1200" dirty="0"/>
              <a:t>学习曲线陡峭，需要时间学习新的技术，</a:t>
            </a:r>
            <a:r>
              <a:rPr lang="en-US" altLang="zh-CN" sz="1200" dirty="0"/>
              <a:t>Ionic4</a:t>
            </a:r>
            <a:r>
              <a:rPr lang="zh-CN" altLang="zh-CN" sz="1200" dirty="0"/>
              <a:t>可以与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配合使用，但是坑多，上手难度大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React Native</a:t>
            </a:r>
            <a:r>
              <a:rPr lang="zh-CN" altLang="en-US" dirty="0"/>
              <a:t>：</a:t>
            </a:r>
            <a:r>
              <a:rPr lang="zh-CN" altLang="zh-CN" sz="1200" dirty="0"/>
              <a:t>目前支持</a:t>
            </a:r>
            <a:r>
              <a:rPr lang="en-US" altLang="zh-CN" sz="1200" dirty="0"/>
              <a:t>iOS</a:t>
            </a:r>
            <a:r>
              <a:rPr lang="zh-CN" altLang="zh-CN" sz="1200" dirty="0"/>
              <a:t>和安卓两大平台，使用</a:t>
            </a:r>
            <a:r>
              <a:rPr lang="en-US" altLang="zh-CN" sz="1200" dirty="0"/>
              <a:t>JavaScript</a:t>
            </a:r>
            <a:r>
              <a:rPr lang="zh-CN" altLang="zh-CN" sz="1200" dirty="0"/>
              <a:t>语言，类似于</a:t>
            </a:r>
            <a:r>
              <a:rPr lang="en-US" altLang="zh-CN" sz="1200" dirty="0"/>
              <a:t>HTML</a:t>
            </a:r>
            <a:r>
              <a:rPr lang="zh-CN" altLang="zh-CN" sz="1200" dirty="0"/>
              <a:t>的</a:t>
            </a:r>
            <a:r>
              <a:rPr lang="en-US" altLang="zh-CN" sz="1200" dirty="0"/>
              <a:t>JSX</a:t>
            </a:r>
            <a:r>
              <a:rPr lang="zh-CN" altLang="en-US" sz="1200" dirty="0"/>
              <a:t>，</a:t>
            </a:r>
            <a:r>
              <a:rPr lang="zh-CN" altLang="zh-CN" sz="1200" dirty="0"/>
              <a:t>基于</a:t>
            </a:r>
            <a:r>
              <a:rPr lang="en-US" altLang="zh-CN" sz="1200" dirty="0"/>
              <a:t> ReactJS </a:t>
            </a:r>
            <a:r>
              <a:rPr lang="zh-CN" altLang="zh-CN" sz="1200" dirty="0"/>
              <a:t>库</a:t>
            </a:r>
            <a:r>
              <a:rPr lang="zh-CN" altLang="en-US" sz="1200" dirty="0"/>
              <a:t>，</a:t>
            </a:r>
            <a:r>
              <a:rPr lang="zh-CN" altLang="zh-CN" sz="1200" dirty="0"/>
              <a:t>需要学习</a:t>
            </a:r>
            <a:r>
              <a:rPr lang="en-US" altLang="zh-CN" sz="1200" dirty="0"/>
              <a:t>React</a:t>
            </a:r>
            <a:r>
              <a:rPr lang="zh-CN" altLang="zh-CN" sz="1200" dirty="0"/>
              <a:t>和</a:t>
            </a:r>
            <a:r>
              <a:rPr lang="en-US" altLang="zh-CN" sz="1200" dirty="0"/>
              <a:t>React 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Flutter</a:t>
            </a:r>
            <a:r>
              <a:rPr lang="zh-CN" altLang="en-US" sz="1200" dirty="0"/>
              <a:t>：是</a:t>
            </a:r>
            <a:r>
              <a:rPr lang="en-US" altLang="zh-CN" sz="1200" dirty="0"/>
              <a:t>google</a:t>
            </a:r>
            <a:r>
              <a:rPr lang="zh-CN" altLang="en-US" sz="1200" dirty="0"/>
              <a:t>推出的，一个使用</a:t>
            </a:r>
            <a:r>
              <a:rPr lang="en-US" altLang="zh-CN" sz="1200" dirty="0"/>
              <a:t>Dart</a:t>
            </a:r>
            <a:r>
              <a:rPr lang="zh-CN" altLang="en-US" sz="1200" dirty="0"/>
              <a:t>语言开发的跨平台移动</a:t>
            </a:r>
            <a:r>
              <a:rPr lang="en-US" altLang="zh-CN" sz="1200" dirty="0"/>
              <a:t>UI</a:t>
            </a:r>
            <a:r>
              <a:rPr lang="zh-CN" altLang="en-US" sz="1200" dirty="0"/>
              <a:t>框架，</a:t>
            </a:r>
            <a:r>
              <a:rPr lang="en-US" altLang="zh-CN" sz="1200" dirty="0"/>
              <a:t>	</a:t>
            </a:r>
            <a:r>
              <a:rPr lang="zh-CN" altLang="en-US" sz="1200" dirty="0"/>
              <a:t>原生性能，需要先学习</a:t>
            </a:r>
            <a:r>
              <a:rPr lang="en-US" altLang="zh-CN" sz="1200" dirty="0"/>
              <a:t>Dart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Weex</a:t>
            </a:r>
            <a:r>
              <a:rPr lang="zh-CN" altLang="en-US" sz="1200" dirty="0"/>
              <a:t>：</a:t>
            </a:r>
            <a:r>
              <a:rPr lang="zh-CN" altLang="zh-CN" sz="1200" dirty="0"/>
              <a:t>阿里巴巴推出的跨平台移动开发工具，使用</a:t>
            </a:r>
            <a:r>
              <a:rPr lang="en-US" altLang="zh-CN" sz="1200" dirty="0"/>
              <a:t> JavaScript </a:t>
            </a:r>
            <a:r>
              <a:rPr lang="zh-CN" altLang="zh-CN" sz="1200" dirty="0"/>
              <a:t>语言和前端开发经验来开发移动应用，开发者只需要在自己的</a:t>
            </a:r>
            <a:r>
              <a:rPr lang="en-US" altLang="zh-CN" sz="1200" dirty="0"/>
              <a:t>App</a:t>
            </a:r>
            <a:r>
              <a:rPr lang="zh-CN" altLang="zh-CN" sz="1200" dirty="0"/>
              <a:t>中嵌入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的</a:t>
            </a:r>
            <a:r>
              <a:rPr lang="en-US" altLang="zh-CN" sz="1200" dirty="0"/>
              <a:t>SDK</a:t>
            </a:r>
            <a:r>
              <a:rPr lang="zh-CN" altLang="zh-CN" sz="1200" dirty="0"/>
              <a:t>，就可以通过撰写</a:t>
            </a:r>
            <a:r>
              <a:rPr lang="en-US" altLang="zh-CN" sz="1200" dirty="0"/>
              <a:t>HTML/CSS/JavaScript</a:t>
            </a:r>
            <a:r>
              <a:rPr lang="zh-CN" altLang="zh-CN" sz="1200" dirty="0"/>
              <a:t>来开发</a:t>
            </a:r>
            <a:r>
              <a:rPr lang="en-US" altLang="zh-CN" sz="1200" dirty="0"/>
              <a:t>Native</a:t>
            </a:r>
            <a:r>
              <a:rPr lang="zh-CN" altLang="zh-CN" sz="1200" dirty="0"/>
              <a:t>级别的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界面</a:t>
            </a:r>
            <a:r>
              <a:rPr lang="zh-CN" altLang="en-US" sz="1200" dirty="0"/>
              <a:t>，</a:t>
            </a:r>
            <a:r>
              <a:rPr lang="zh-CN" altLang="zh-CN" sz="1200" dirty="0"/>
              <a:t>高性能、跨平台、贴近前端生态、可与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配合开发，开发跨端</a:t>
            </a:r>
            <a:r>
              <a:rPr lang="en-US" altLang="zh-CN" sz="1200" dirty="0"/>
              <a:t>App</a:t>
            </a:r>
            <a:r>
              <a:rPr lang="zh-CN" altLang="en-US" sz="1200" dirty="0"/>
              <a:t>，</a:t>
            </a:r>
            <a:r>
              <a:rPr lang="zh-CN" altLang="zh-CN" sz="1200" dirty="0"/>
              <a:t>搭建环境复杂，编译过程痛苦，不支持</a:t>
            </a:r>
            <a:r>
              <a:rPr lang="en-US" altLang="zh-CN" sz="1200" dirty="0"/>
              <a:t>H5</a:t>
            </a:r>
            <a:r>
              <a:rPr lang="zh-CN" altLang="zh-CN" sz="1200" dirty="0"/>
              <a:t>、小程序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：</a:t>
            </a:r>
            <a:r>
              <a:rPr lang="zh-CN" altLang="zh-CN" dirty="0"/>
              <a:t>使用 </a:t>
            </a:r>
            <a:r>
              <a:rPr lang="en-US" altLang="zh-CN" dirty="0"/>
              <a:t>Vue.js </a:t>
            </a:r>
            <a:r>
              <a:rPr lang="zh-CN" altLang="zh-CN" dirty="0"/>
              <a:t>开发所有前端应用的跨平台移动开发框架，开发者编写一套代码，可发布到</a:t>
            </a:r>
            <a:r>
              <a:rPr lang="en-US" altLang="zh-CN" dirty="0"/>
              <a:t>iOS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H5</a:t>
            </a:r>
            <a:r>
              <a:rPr lang="zh-CN" altLang="zh-CN" dirty="0"/>
              <a:t>、以及各种小程序</a:t>
            </a:r>
            <a:r>
              <a:rPr lang="zh-CN" altLang="en-US" dirty="0"/>
              <a:t>，</a:t>
            </a:r>
            <a:r>
              <a:rPr lang="zh-CN" altLang="zh-CN" dirty="0"/>
              <a:t>基于</a:t>
            </a:r>
            <a:r>
              <a:rPr lang="en-US" altLang="zh-CN" dirty="0"/>
              <a:t>Vue</a:t>
            </a:r>
            <a:r>
              <a:rPr lang="zh-CN" altLang="zh-CN" dirty="0"/>
              <a:t>开发，完整的</a:t>
            </a:r>
            <a:r>
              <a:rPr lang="en-US" altLang="zh-CN" dirty="0"/>
              <a:t> Vue.js </a:t>
            </a:r>
            <a:r>
              <a:rPr lang="zh-CN" altLang="zh-CN" dirty="0"/>
              <a:t>开发体验，内置</a:t>
            </a:r>
            <a:r>
              <a:rPr lang="en-US" altLang="zh-CN" dirty="0"/>
              <a:t> HTML5+ </a:t>
            </a:r>
            <a:r>
              <a:rPr lang="zh-CN" altLang="zh-CN" dirty="0"/>
              <a:t>引擎，让</a:t>
            </a:r>
            <a:r>
              <a:rPr lang="en-US" altLang="zh-CN" dirty="0"/>
              <a:t> JS </a:t>
            </a:r>
            <a:r>
              <a:rPr lang="zh-CN" altLang="zh-CN" dirty="0"/>
              <a:t>可以直接调用丰富的原生能力，一套代码，多端发行，</a:t>
            </a:r>
            <a:r>
              <a:rPr lang="en-US" altLang="zh-CN" dirty="0"/>
              <a:t>App</a:t>
            </a:r>
            <a:r>
              <a:rPr lang="zh-CN" altLang="zh-CN" dirty="0"/>
              <a:t>端内置</a:t>
            </a:r>
            <a:r>
              <a:rPr lang="en-US" altLang="zh-CN" dirty="0"/>
              <a:t>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zh-CN" dirty="0"/>
              <a:t>引擎，提供了原生渲染能力，丰富的插件市场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4871-B8EE-4F5C-B5BB-F74A465077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7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Hybrid App</a:t>
            </a:r>
            <a:r>
              <a:rPr lang="zh-CN" altLang="en-US" dirty="0"/>
              <a:t>：兼具“</a:t>
            </a:r>
            <a:r>
              <a:rPr lang="en-US" altLang="zh-CN" dirty="0"/>
              <a:t>Native App</a:t>
            </a:r>
            <a:r>
              <a:rPr lang="zh-CN" altLang="en-US" dirty="0"/>
              <a:t>良好用户交互体验的优势”和“</a:t>
            </a:r>
            <a:r>
              <a:rPr lang="en-US" altLang="zh-CN" dirty="0"/>
              <a:t>Web App</a:t>
            </a:r>
            <a:r>
              <a:rPr lang="zh-CN" altLang="en-US" dirty="0"/>
              <a:t>跨平台开发的优势”</a:t>
            </a:r>
            <a:endParaRPr lang="en-US" altLang="zh-CN" dirty="0"/>
          </a:p>
          <a:p>
            <a:r>
              <a:rPr lang="en-US" altLang="zh-CN" dirty="0"/>
              <a:t>Cordova</a:t>
            </a:r>
            <a:r>
              <a:rPr lang="zh-CN" altLang="en-US" dirty="0"/>
              <a:t>：</a:t>
            </a:r>
            <a:r>
              <a:rPr lang="zh-CN" altLang="zh-CN" sz="1200" dirty="0"/>
              <a:t>使用</a:t>
            </a:r>
            <a:r>
              <a:rPr lang="en-US" altLang="zh-CN" sz="1200" dirty="0"/>
              <a:t>HTML5</a:t>
            </a:r>
            <a:r>
              <a:rPr lang="zh-CN" altLang="zh-CN" sz="1200" dirty="0"/>
              <a:t>、</a:t>
            </a:r>
            <a:r>
              <a:rPr lang="en-US" altLang="zh-CN" sz="1200" dirty="0"/>
              <a:t>CSS3</a:t>
            </a:r>
            <a:r>
              <a:rPr lang="zh-CN" altLang="zh-CN" sz="1200" dirty="0"/>
              <a:t>、</a:t>
            </a:r>
            <a:r>
              <a:rPr lang="en-US" altLang="zh-CN" sz="1200" dirty="0"/>
              <a:t>JS</a:t>
            </a:r>
            <a:r>
              <a:rPr lang="zh-CN" altLang="zh-CN" sz="1200" dirty="0"/>
              <a:t>和原生</a:t>
            </a:r>
            <a:r>
              <a:rPr lang="en-US" altLang="zh-CN" sz="1200" dirty="0"/>
              <a:t>SDK</a:t>
            </a:r>
            <a:r>
              <a:rPr lang="zh-CN" altLang="zh-CN" sz="1200" dirty="0"/>
              <a:t>生成应用，生态成熟</a:t>
            </a:r>
            <a:r>
              <a:rPr lang="zh-CN" altLang="en-US" sz="1200" dirty="0"/>
              <a:t>，但是</a:t>
            </a:r>
            <a:r>
              <a:rPr lang="zh-CN" altLang="zh-CN" sz="1200" dirty="0"/>
              <a:t>需要安装相应的原生开发环境，配置工程项目，更适用于原生开发者，对于</a:t>
            </a:r>
            <a:r>
              <a:rPr lang="en-US" altLang="zh-CN" sz="1200" dirty="0"/>
              <a:t>web</a:t>
            </a:r>
            <a:r>
              <a:rPr lang="zh-CN" altLang="zh-CN" sz="1200" dirty="0"/>
              <a:t>前端上手有难度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Ionic</a:t>
            </a:r>
            <a:r>
              <a:rPr lang="zh-CN" altLang="en-US" dirty="0"/>
              <a:t>：</a:t>
            </a:r>
            <a:r>
              <a:rPr lang="en-US" altLang="zh-CN" sz="1200" dirty="0"/>
              <a:t>Ionic = Cordova + AngularJS + </a:t>
            </a:r>
            <a:r>
              <a:rPr lang="zh-CN" altLang="zh-CN" sz="1200" dirty="0"/>
              <a:t>一套样式库</a:t>
            </a:r>
            <a:r>
              <a:rPr lang="zh-CN" altLang="en-US" sz="1200" dirty="0"/>
              <a:t>，但是</a:t>
            </a:r>
            <a:r>
              <a:rPr lang="en-US" altLang="zh-CN" sz="1200" dirty="0"/>
              <a:t>AngularJS </a:t>
            </a:r>
            <a:r>
              <a:rPr lang="zh-CN" altLang="zh-CN" sz="1200" dirty="0"/>
              <a:t>学习曲线陡峭，需要时间学习新的技术，</a:t>
            </a:r>
            <a:r>
              <a:rPr lang="en-US" altLang="zh-CN" sz="1200" dirty="0"/>
              <a:t>Ionic4</a:t>
            </a:r>
            <a:r>
              <a:rPr lang="zh-CN" altLang="zh-CN" sz="1200" dirty="0"/>
              <a:t>可以与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配合使用，但是坑多，上手难度大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React Native</a:t>
            </a:r>
            <a:r>
              <a:rPr lang="zh-CN" altLang="en-US" dirty="0"/>
              <a:t>：</a:t>
            </a:r>
            <a:r>
              <a:rPr lang="zh-CN" altLang="zh-CN" sz="1200" dirty="0"/>
              <a:t>目前支持</a:t>
            </a:r>
            <a:r>
              <a:rPr lang="en-US" altLang="zh-CN" sz="1200" dirty="0"/>
              <a:t>iOS</a:t>
            </a:r>
            <a:r>
              <a:rPr lang="zh-CN" altLang="zh-CN" sz="1200" dirty="0"/>
              <a:t>和安卓两大平台，使用</a:t>
            </a:r>
            <a:r>
              <a:rPr lang="en-US" altLang="zh-CN" sz="1200" dirty="0"/>
              <a:t>JavaScript</a:t>
            </a:r>
            <a:r>
              <a:rPr lang="zh-CN" altLang="zh-CN" sz="1200" dirty="0"/>
              <a:t>语言，类似于</a:t>
            </a:r>
            <a:r>
              <a:rPr lang="en-US" altLang="zh-CN" sz="1200" dirty="0"/>
              <a:t>HTML</a:t>
            </a:r>
            <a:r>
              <a:rPr lang="zh-CN" altLang="zh-CN" sz="1200" dirty="0"/>
              <a:t>的</a:t>
            </a:r>
            <a:r>
              <a:rPr lang="en-US" altLang="zh-CN" sz="1200" dirty="0"/>
              <a:t>JSX</a:t>
            </a:r>
            <a:r>
              <a:rPr lang="zh-CN" altLang="en-US" sz="1200" dirty="0"/>
              <a:t>，</a:t>
            </a:r>
            <a:r>
              <a:rPr lang="zh-CN" altLang="zh-CN" sz="1200" dirty="0"/>
              <a:t>基于</a:t>
            </a:r>
            <a:r>
              <a:rPr lang="en-US" altLang="zh-CN" sz="1200" dirty="0"/>
              <a:t> ReactJS </a:t>
            </a:r>
            <a:r>
              <a:rPr lang="zh-CN" altLang="zh-CN" sz="1200" dirty="0"/>
              <a:t>库</a:t>
            </a:r>
            <a:r>
              <a:rPr lang="zh-CN" altLang="en-US" sz="1200" dirty="0"/>
              <a:t>，</a:t>
            </a:r>
            <a:r>
              <a:rPr lang="zh-CN" altLang="zh-CN" sz="1200" dirty="0"/>
              <a:t>需要学习</a:t>
            </a:r>
            <a:r>
              <a:rPr lang="en-US" altLang="zh-CN" sz="1200" dirty="0"/>
              <a:t>React</a:t>
            </a:r>
            <a:r>
              <a:rPr lang="zh-CN" altLang="zh-CN" sz="1200" dirty="0"/>
              <a:t>和</a:t>
            </a:r>
            <a:r>
              <a:rPr lang="en-US" altLang="zh-CN" sz="1200" dirty="0"/>
              <a:t>React 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Flutter</a:t>
            </a:r>
            <a:r>
              <a:rPr lang="zh-CN" altLang="en-US" sz="1200" dirty="0"/>
              <a:t>：是</a:t>
            </a:r>
            <a:r>
              <a:rPr lang="en-US" altLang="zh-CN" sz="1200" dirty="0"/>
              <a:t>google</a:t>
            </a:r>
            <a:r>
              <a:rPr lang="zh-CN" altLang="en-US" sz="1200" dirty="0"/>
              <a:t>推出的，一个使用</a:t>
            </a:r>
            <a:r>
              <a:rPr lang="en-US" altLang="zh-CN" sz="1200" dirty="0"/>
              <a:t>Dart</a:t>
            </a:r>
            <a:r>
              <a:rPr lang="zh-CN" altLang="en-US" sz="1200" dirty="0"/>
              <a:t>语言开发的跨平台移动</a:t>
            </a:r>
            <a:r>
              <a:rPr lang="en-US" altLang="zh-CN" sz="1200" dirty="0"/>
              <a:t>UI</a:t>
            </a:r>
            <a:r>
              <a:rPr lang="zh-CN" altLang="en-US" sz="1200" dirty="0"/>
              <a:t>框架，</a:t>
            </a:r>
            <a:r>
              <a:rPr lang="en-US" altLang="zh-CN" sz="1200" dirty="0"/>
              <a:t>	</a:t>
            </a:r>
            <a:r>
              <a:rPr lang="zh-CN" altLang="en-US" sz="1200" dirty="0"/>
              <a:t>原生性能，需要先学习</a:t>
            </a:r>
            <a:r>
              <a:rPr lang="en-US" altLang="zh-CN" sz="1200" dirty="0"/>
              <a:t>Dart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Weex</a:t>
            </a:r>
            <a:r>
              <a:rPr lang="zh-CN" altLang="en-US" sz="1200" dirty="0"/>
              <a:t>：</a:t>
            </a:r>
            <a:r>
              <a:rPr lang="zh-CN" altLang="zh-CN" sz="1200" dirty="0"/>
              <a:t>阿里巴巴推出的跨平台移动开发工具，使用</a:t>
            </a:r>
            <a:r>
              <a:rPr lang="en-US" altLang="zh-CN" sz="1200" dirty="0"/>
              <a:t> JavaScript </a:t>
            </a:r>
            <a:r>
              <a:rPr lang="zh-CN" altLang="zh-CN" sz="1200" dirty="0"/>
              <a:t>语言和前端开发经验来开发移动应用，开发者只需要在自己的</a:t>
            </a:r>
            <a:r>
              <a:rPr lang="en-US" altLang="zh-CN" sz="1200" dirty="0"/>
              <a:t>App</a:t>
            </a:r>
            <a:r>
              <a:rPr lang="zh-CN" altLang="zh-CN" sz="1200" dirty="0"/>
              <a:t>中嵌入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的</a:t>
            </a:r>
            <a:r>
              <a:rPr lang="en-US" altLang="zh-CN" sz="1200" dirty="0"/>
              <a:t>SDK</a:t>
            </a:r>
            <a:r>
              <a:rPr lang="zh-CN" altLang="zh-CN" sz="1200" dirty="0"/>
              <a:t>，就可以通过撰写</a:t>
            </a:r>
            <a:r>
              <a:rPr lang="en-US" altLang="zh-CN" sz="1200" dirty="0"/>
              <a:t>HTML/CSS/JavaScript</a:t>
            </a:r>
            <a:r>
              <a:rPr lang="zh-CN" altLang="zh-CN" sz="1200" dirty="0"/>
              <a:t>来开发</a:t>
            </a:r>
            <a:r>
              <a:rPr lang="en-US" altLang="zh-CN" sz="1200" dirty="0"/>
              <a:t>Native</a:t>
            </a:r>
            <a:r>
              <a:rPr lang="zh-CN" altLang="zh-CN" sz="1200" dirty="0"/>
              <a:t>级别的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界面</a:t>
            </a:r>
            <a:r>
              <a:rPr lang="zh-CN" altLang="en-US" sz="1200" dirty="0"/>
              <a:t>，</a:t>
            </a:r>
            <a:r>
              <a:rPr lang="zh-CN" altLang="zh-CN" sz="1200" dirty="0"/>
              <a:t>高性能、跨平台、贴近前端生态、可与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配合开发，开发跨端</a:t>
            </a:r>
            <a:r>
              <a:rPr lang="en-US" altLang="zh-CN" sz="1200" dirty="0"/>
              <a:t>App</a:t>
            </a:r>
            <a:r>
              <a:rPr lang="zh-CN" altLang="en-US" sz="1200" dirty="0"/>
              <a:t>，</a:t>
            </a:r>
            <a:r>
              <a:rPr lang="zh-CN" altLang="zh-CN" sz="1200" dirty="0"/>
              <a:t>搭建环境复杂，编译过程痛苦，不支持</a:t>
            </a:r>
            <a:r>
              <a:rPr lang="en-US" altLang="zh-CN" sz="1200" dirty="0"/>
              <a:t>H5</a:t>
            </a:r>
            <a:r>
              <a:rPr lang="zh-CN" altLang="zh-CN" sz="1200" dirty="0"/>
              <a:t>、小程序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：</a:t>
            </a:r>
            <a:r>
              <a:rPr lang="zh-CN" altLang="zh-CN" dirty="0"/>
              <a:t>使用 </a:t>
            </a:r>
            <a:r>
              <a:rPr lang="en-US" altLang="zh-CN" dirty="0"/>
              <a:t>Vue.js </a:t>
            </a:r>
            <a:r>
              <a:rPr lang="zh-CN" altLang="zh-CN" dirty="0"/>
              <a:t>开发所有前端应用的跨平台移动开发框架，开发者编写一套代码，可发布到</a:t>
            </a:r>
            <a:r>
              <a:rPr lang="en-US" altLang="zh-CN" dirty="0"/>
              <a:t>iOS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H5</a:t>
            </a:r>
            <a:r>
              <a:rPr lang="zh-CN" altLang="zh-CN" dirty="0"/>
              <a:t>、以及各种小程序</a:t>
            </a:r>
            <a:r>
              <a:rPr lang="zh-CN" altLang="en-US" dirty="0"/>
              <a:t>，</a:t>
            </a:r>
            <a:r>
              <a:rPr lang="zh-CN" altLang="zh-CN" dirty="0"/>
              <a:t>基于</a:t>
            </a:r>
            <a:r>
              <a:rPr lang="en-US" altLang="zh-CN" dirty="0"/>
              <a:t>Vue</a:t>
            </a:r>
            <a:r>
              <a:rPr lang="zh-CN" altLang="zh-CN" dirty="0"/>
              <a:t>开发，完整的</a:t>
            </a:r>
            <a:r>
              <a:rPr lang="en-US" altLang="zh-CN" dirty="0"/>
              <a:t> Vue.js </a:t>
            </a:r>
            <a:r>
              <a:rPr lang="zh-CN" altLang="zh-CN" dirty="0"/>
              <a:t>开发体验，内置</a:t>
            </a:r>
            <a:r>
              <a:rPr lang="en-US" altLang="zh-CN" dirty="0"/>
              <a:t> HTML5+ </a:t>
            </a:r>
            <a:r>
              <a:rPr lang="zh-CN" altLang="zh-CN" dirty="0"/>
              <a:t>引擎，让</a:t>
            </a:r>
            <a:r>
              <a:rPr lang="en-US" altLang="zh-CN" dirty="0"/>
              <a:t> JS </a:t>
            </a:r>
            <a:r>
              <a:rPr lang="zh-CN" altLang="zh-CN" dirty="0"/>
              <a:t>可以直接调用丰富的原生能力，一套代码，多端发行，</a:t>
            </a:r>
            <a:r>
              <a:rPr lang="en-US" altLang="zh-CN" dirty="0"/>
              <a:t>App</a:t>
            </a:r>
            <a:r>
              <a:rPr lang="zh-CN" altLang="zh-CN" dirty="0"/>
              <a:t>端内置</a:t>
            </a:r>
            <a:r>
              <a:rPr lang="en-US" altLang="zh-CN" dirty="0"/>
              <a:t>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zh-CN" dirty="0"/>
              <a:t>引擎，提供了原生渲染能力，丰富的插件市场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4871-B8EE-4F5C-B5BB-F74A465077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Hybrid App</a:t>
            </a:r>
            <a:r>
              <a:rPr lang="zh-CN" altLang="en-US" dirty="0"/>
              <a:t>：兼具“</a:t>
            </a:r>
            <a:r>
              <a:rPr lang="en-US" altLang="zh-CN" dirty="0"/>
              <a:t>Native App</a:t>
            </a:r>
            <a:r>
              <a:rPr lang="zh-CN" altLang="en-US" dirty="0"/>
              <a:t>良好用户交互体验的优势”和“</a:t>
            </a:r>
            <a:r>
              <a:rPr lang="en-US" altLang="zh-CN" dirty="0"/>
              <a:t>Web App</a:t>
            </a:r>
            <a:r>
              <a:rPr lang="zh-CN" altLang="en-US" dirty="0"/>
              <a:t>跨平台开发的优势”</a:t>
            </a:r>
            <a:endParaRPr lang="en-US" altLang="zh-CN" dirty="0"/>
          </a:p>
          <a:p>
            <a:r>
              <a:rPr lang="en-US" altLang="zh-CN" dirty="0"/>
              <a:t>Cordova</a:t>
            </a:r>
            <a:r>
              <a:rPr lang="zh-CN" altLang="en-US" dirty="0"/>
              <a:t>：</a:t>
            </a:r>
            <a:r>
              <a:rPr lang="zh-CN" altLang="zh-CN" sz="1200" dirty="0"/>
              <a:t>使用</a:t>
            </a:r>
            <a:r>
              <a:rPr lang="en-US" altLang="zh-CN" sz="1200" dirty="0"/>
              <a:t>HTML5</a:t>
            </a:r>
            <a:r>
              <a:rPr lang="zh-CN" altLang="zh-CN" sz="1200" dirty="0"/>
              <a:t>、</a:t>
            </a:r>
            <a:r>
              <a:rPr lang="en-US" altLang="zh-CN" sz="1200" dirty="0"/>
              <a:t>CSS3</a:t>
            </a:r>
            <a:r>
              <a:rPr lang="zh-CN" altLang="zh-CN" sz="1200" dirty="0"/>
              <a:t>、</a:t>
            </a:r>
            <a:r>
              <a:rPr lang="en-US" altLang="zh-CN" sz="1200" dirty="0"/>
              <a:t>JS</a:t>
            </a:r>
            <a:r>
              <a:rPr lang="zh-CN" altLang="zh-CN" sz="1200" dirty="0"/>
              <a:t>和原生</a:t>
            </a:r>
            <a:r>
              <a:rPr lang="en-US" altLang="zh-CN" sz="1200" dirty="0"/>
              <a:t>SDK</a:t>
            </a:r>
            <a:r>
              <a:rPr lang="zh-CN" altLang="zh-CN" sz="1200" dirty="0"/>
              <a:t>生成应用，生态成熟</a:t>
            </a:r>
            <a:r>
              <a:rPr lang="zh-CN" altLang="en-US" sz="1200" dirty="0"/>
              <a:t>，但是</a:t>
            </a:r>
            <a:r>
              <a:rPr lang="zh-CN" altLang="zh-CN" sz="1200" dirty="0"/>
              <a:t>需要安装相应的原生开发环境，配置工程项目，更适用于原生开发者，对于</a:t>
            </a:r>
            <a:r>
              <a:rPr lang="en-US" altLang="zh-CN" sz="1200" dirty="0"/>
              <a:t>web</a:t>
            </a:r>
            <a:r>
              <a:rPr lang="zh-CN" altLang="zh-CN" sz="1200" dirty="0"/>
              <a:t>前端上手有难度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Ionic</a:t>
            </a:r>
            <a:r>
              <a:rPr lang="zh-CN" altLang="en-US" dirty="0"/>
              <a:t>：</a:t>
            </a:r>
            <a:r>
              <a:rPr lang="en-US" altLang="zh-CN" sz="1200" dirty="0"/>
              <a:t>Ionic = Cordova + AngularJS + </a:t>
            </a:r>
            <a:r>
              <a:rPr lang="zh-CN" altLang="zh-CN" sz="1200" dirty="0"/>
              <a:t>一套样式库</a:t>
            </a:r>
            <a:r>
              <a:rPr lang="zh-CN" altLang="en-US" sz="1200" dirty="0"/>
              <a:t>，但是</a:t>
            </a:r>
            <a:r>
              <a:rPr lang="en-US" altLang="zh-CN" sz="1200" dirty="0"/>
              <a:t>AngularJS </a:t>
            </a:r>
            <a:r>
              <a:rPr lang="zh-CN" altLang="zh-CN" sz="1200" dirty="0"/>
              <a:t>学习曲线陡峭，需要时间学习新的技术，</a:t>
            </a:r>
            <a:r>
              <a:rPr lang="en-US" altLang="zh-CN" sz="1200" dirty="0"/>
              <a:t>Ionic4</a:t>
            </a:r>
            <a:r>
              <a:rPr lang="zh-CN" altLang="zh-CN" sz="1200" dirty="0"/>
              <a:t>可以与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配合使用，但是坑多，上手难度大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React Native</a:t>
            </a:r>
            <a:r>
              <a:rPr lang="zh-CN" altLang="en-US" dirty="0"/>
              <a:t>：</a:t>
            </a:r>
            <a:r>
              <a:rPr lang="zh-CN" altLang="zh-CN" sz="1200" dirty="0"/>
              <a:t>目前支持</a:t>
            </a:r>
            <a:r>
              <a:rPr lang="en-US" altLang="zh-CN" sz="1200" dirty="0"/>
              <a:t>iOS</a:t>
            </a:r>
            <a:r>
              <a:rPr lang="zh-CN" altLang="zh-CN" sz="1200" dirty="0"/>
              <a:t>和安卓两大平台，使用</a:t>
            </a:r>
            <a:r>
              <a:rPr lang="en-US" altLang="zh-CN" sz="1200" dirty="0"/>
              <a:t>JavaScript</a:t>
            </a:r>
            <a:r>
              <a:rPr lang="zh-CN" altLang="zh-CN" sz="1200" dirty="0"/>
              <a:t>语言，类似于</a:t>
            </a:r>
            <a:r>
              <a:rPr lang="en-US" altLang="zh-CN" sz="1200" dirty="0"/>
              <a:t>HTML</a:t>
            </a:r>
            <a:r>
              <a:rPr lang="zh-CN" altLang="zh-CN" sz="1200" dirty="0"/>
              <a:t>的</a:t>
            </a:r>
            <a:r>
              <a:rPr lang="en-US" altLang="zh-CN" sz="1200" dirty="0"/>
              <a:t>JSX</a:t>
            </a:r>
            <a:r>
              <a:rPr lang="zh-CN" altLang="en-US" sz="1200" dirty="0"/>
              <a:t>，</a:t>
            </a:r>
            <a:r>
              <a:rPr lang="zh-CN" altLang="zh-CN" sz="1200" dirty="0"/>
              <a:t>基于</a:t>
            </a:r>
            <a:r>
              <a:rPr lang="en-US" altLang="zh-CN" sz="1200" dirty="0"/>
              <a:t> ReactJS </a:t>
            </a:r>
            <a:r>
              <a:rPr lang="zh-CN" altLang="zh-CN" sz="1200" dirty="0"/>
              <a:t>库</a:t>
            </a:r>
            <a:r>
              <a:rPr lang="zh-CN" altLang="en-US" sz="1200" dirty="0"/>
              <a:t>，</a:t>
            </a:r>
            <a:r>
              <a:rPr lang="zh-CN" altLang="zh-CN" sz="1200" dirty="0"/>
              <a:t>需要学习</a:t>
            </a:r>
            <a:r>
              <a:rPr lang="en-US" altLang="zh-CN" sz="1200" dirty="0"/>
              <a:t>React</a:t>
            </a:r>
            <a:r>
              <a:rPr lang="zh-CN" altLang="zh-CN" sz="1200" dirty="0"/>
              <a:t>和</a:t>
            </a:r>
            <a:r>
              <a:rPr lang="en-US" altLang="zh-CN" sz="1200" dirty="0"/>
              <a:t>React 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Flutter</a:t>
            </a:r>
            <a:r>
              <a:rPr lang="zh-CN" altLang="en-US" sz="1200" dirty="0"/>
              <a:t>：是</a:t>
            </a:r>
            <a:r>
              <a:rPr lang="en-US" altLang="zh-CN" sz="1200" dirty="0"/>
              <a:t>google</a:t>
            </a:r>
            <a:r>
              <a:rPr lang="zh-CN" altLang="en-US" sz="1200" dirty="0"/>
              <a:t>推出的，一个使用</a:t>
            </a:r>
            <a:r>
              <a:rPr lang="en-US" altLang="zh-CN" sz="1200" dirty="0"/>
              <a:t>Dart</a:t>
            </a:r>
            <a:r>
              <a:rPr lang="zh-CN" altLang="en-US" sz="1200" dirty="0"/>
              <a:t>语言开发的跨平台移动</a:t>
            </a:r>
            <a:r>
              <a:rPr lang="en-US" altLang="zh-CN" sz="1200" dirty="0"/>
              <a:t>UI</a:t>
            </a:r>
            <a:r>
              <a:rPr lang="zh-CN" altLang="en-US" sz="1200" dirty="0"/>
              <a:t>框架，</a:t>
            </a:r>
            <a:r>
              <a:rPr lang="en-US" altLang="zh-CN" sz="1200" dirty="0"/>
              <a:t>	</a:t>
            </a:r>
            <a:r>
              <a:rPr lang="zh-CN" altLang="en-US" sz="1200" dirty="0"/>
              <a:t>原生性能，需要先学习</a:t>
            </a:r>
            <a:r>
              <a:rPr lang="en-US" altLang="zh-CN" sz="1200" dirty="0"/>
              <a:t>Dart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Weex</a:t>
            </a:r>
            <a:r>
              <a:rPr lang="zh-CN" altLang="en-US" sz="1200" dirty="0"/>
              <a:t>：</a:t>
            </a:r>
            <a:r>
              <a:rPr lang="zh-CN" altLang="zh-CN" sz="1200" dirty="0"/>
              <a:t>阿里巴巴推出的跨平台移动开发工具，使用</a:t>
            </a:r>
            <a:r>
              <a:rPr lang="en-US" altLang="zh-CN" sz="1200" dirty="0"/>
              <a:t> JavaScript </a:t>
            </a:r>
            <a:r>
              <a:rPr lang="zh-CN" altLang="zh-CN" sz="1200" dirty="0"/>
              <a:t>语言和前端开发经验来开发移动应用，开发者只需要在自己的</a:t>
            </a:r>
            <a:r>
              <a:rPr lang="en-US" altLang="zh-CN" sz="1200" dirty="0"/>
              <a:t>App</a:t>
            </a:r>
            <a:r>
              <a:rPr lang="zh-CN" altLang="zh-CN" sz="1200" dirty="0"/>
              <a:t>中嵌入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的</a:t>
            </a:r>
            <a:r>
              <a:rPr lang="en-US" altLang="zh-CN" sz="1200" dirty="0"/>
              <a:t>SDK</a:t>
            </a:r>
            <a:r>
              <a:rPr lang="zh-CN" altLang="zh-CN" sz="1200" dirty="0"/>
              <a:t>，就可以通过撰写</a:t>
            </a:r>
            <a:r>
              <a:rPr lang="en-US" altLang="zh-CN" sz="1200" dirty="0"/>
              <a:t>HTML/CSS/JavaScript</a:t>
            </a:r>
            <a:r>
              <a:rPr lang="zh-CN" altLang="zh-CN" sz="1200" dirty="0"/>
              <a:t>来开发</a:t>
            </a:r>
            <a:r>
              <a:rPr lang="en-US" altLang="zh-CN" sz="1200" dirty="0"/>
              <a:t>Native</a:t>
            </a:r>
            <a:r>
              <a:rPr lang="zh-CN" altLang="zh-CN" sz="1200" dirty="0"/>
              <a:t>级别的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界面</a:t>
            </a:r>
            <a:r>
              <a:rPr lang="zh-CN" altLang="en-US" sz="1200" dirty="0"/>
              <a:t>，</a:t>
            </a:r>
            <a:r>
              <a:rPr lang="zh-CN" altLang="zh-CN" sz="1200" dirty="0"/>
              <a:t>高性能、跨平台、贴近前端生态、可与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配合开发，开发跨端</a:t>
            </a:r>
            <a:r>
              <a:rPr lang="en-US" altLang="zh-CN" sz="1200" dirty="0"/>
              <a:t>App</a:t>
            </a:r>
            <a:r>
              <a:rPr lang="zh-CN" altLang="en-US" sz="1200" dirty="0"/>
              <a:t>，</a:t>
            </a:r>
            <a:r>
              <a:rPr lang="zh-CN" altLang="zh-CN" sz="1200" dirty="0"/>
              <a:t>搭建环境复杂，编译过程痛苦，不支持</a:t>
            </a:r>
            <a:r>
              <a:rPr lang="en-US" altLang="zh-CN" sz="1200" dirty="0"/>
              <a:t>H5</a:t>
            </a:r>
            <a:r>
              <a:rPr lang="zh-CN" altLang="zh-CN" sz="1200" dirty="0"/>
              <a:t>、小程序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：</a:t>
            </a:r>
            <a:r>
              <a:rPr lang="zh-CN" altLang="zh-CN" dirty="0"/>
              <a:t>使用 </a:t>
            </a:r>
            <a:r>
              <a:rPr lang="en-US" altLang="zh-CN" dirty="0"/>
              <a:t>Vue.js </a:t>
            </a:r>
            <a:r>
              <a:rPr lang="zh-CN" altLang="zh-CN" dirty="0"/>
              <a:t>开发所有前端应用的跨平台移动开发框架，开发者编写一套代码，可发布到</a:t>
            </a:r>
            <a:r>
              <a:rPr lang="en-US" altLang="zh-CN" dirty="0"/>
              <a:t>iOS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H5</a:t>
            </a:r>
            <a:r>
              <a:rPr lang="zh-CN" altLang="zh-CN" dirty="0"/>
              <a:t>、以及各种小程序</a:t>
            </a:r>
            <a:r>
              <a:rPr lang="zh-CN" altLang="en-US" dirty="0"/>
              <a:t>，</a:t>
            </a:r>
            <a:r>
              <a:rPr lang="zh-CN" altLang="zh-CN" dirty="0"/>
              <a:t>基于</a:t>
            </a:r>
            <a:r>
              <a:rPr lang="en-US" altLang="zh-CN" dirty="0"/>
              <a:t>Vue</a:t>
            </a:r>
            <a:r>
              <a:rPr lang="zh-CN" altLang="zh-CN" dirty="0"/>
              <a:t>开发，完整的</a:t>
            </a:r>
            <a:r>
              <a:rPr lang="en-US" altLang="zh-CN" dirty="0"/>
              <a:t> Vue.js </a:t>
            </a:r>
            <a:r>
              <a:rPr lang="zh-CN" altLang="zh-CN" dirty="0"/>
              <a:t>开发体验，内置</a:t>
            </a:r>
            <a:r>
              <a:rPr lang="en-US" altLang="zh-CN" dirty="0"/>
              <a:t> HTML5+ </a:t>
            </a:r>
            <a:r>
              <a:rPr lang="zh-CN" altLang="zh-CN" dirty="0"/>
              <a:t>引擎，让</a:t>
            </a:r>
            <a:r>
              <a:rPr lang="en-US" altLang="zh-CN" dirty="0"/>
              <a:t> JS </a:t>
            </a:r>
            <a:r>
              <a:rPr lang="zh-CN" altLang="zh-CN" dirty="0"/>
              <a:t>可以直接调用丰富的原生能力，一套代码，多端发行，</a:t>
            </a:r>
            <a:r>
              <a:rPr lang="en-US" altLang="zh-CN" dirty="0"/>
              <a:t>App</a:t>
            </a:r>
            <a:r>
              <a:rPr lang="zh-CN" altLang="zh-CN" dirty="0"/>
              <a:t>端内置</a:t>
            </a:r>
            <a:r>
              <a:rPr lang="en-US" altLang="zh-CN" dirty="0"/>
              <a:t>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zh-CN" dirty="0"/>
              <a:t>引擎，提供了原生渲染能力，丰富的插件市场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4871-B8EE-4F5C-B5BB-F74A465077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1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Hybrid App</a:t>
            </a:r>
            <a:r>
              <a:rPr lang="zh-CN" altLang="en-US" dirty="0"/>
              <a:t>：兼具“</a:t>
            </a:r>
            <a:r>
              <a:rPr lang="en-US" altLang="zh-CN" dirty="0"/>
              <a:t>Native App</a:t>
            </a:r>
            <a:r>
              <a:rPr lang="zh-CN" altLang="en-US" dirty="0"/>
              <a:t>良好用户交互体验的优势”和“</a:t>
            </a:r>
            <a:r>
              <a:rPr lang="en-US" altLang="zh-CN" dirty="0"/>
              <a:t>Web App</a:t>
            </a:r>
            <a:r>
              <a:rPr lang="zh-CN" altLang="en-US" dirty="0"/>
              <a:t>跨平台开发的优势”</a:t>
            </a:r>
            <a:endParaRPr lang="en-US" altLang="zh-CN" dirty="0"/>
          </a:p>
          <a:p>
            <a:r>
              <a:rPr lang="en-US" altLang="zh-CN" dirty="0"/>
              <a:t>Cordova</a:t>
            </a:r>
            <a:r>
              <a:rPr lang="zh-CN" altLang="en-US" dirty="0"/>
              <a:t>：</a:t>
            </a:r>
            <a:r>
              <a:rPr lang="zh-CN" altLang="zh-CN" sz="1200" dirty="0"/>
              <a:t>使用</a:t>
            </a:r>
            <a:r>
              <a:rPr lang="en-US" altLang="zh-CN" sz="1200" dirty="0"/>
              <a:t>HTML5</a:t>
            </a:r>
            <a:r>
              <a:rPr lang="zh-CN" altLang="zh-CN" sz="1200" dirty="0"/>
              <a:t>、</a:t>
            </a:r>
            <a:r>
              <a:rPr lang="en-US" altLang="zh-CN" sz="1200" dirty="0"/>
              <a:t>CSS3</a:t>
            </a:r>
            <a:r>
              <a:rPr lang="zh-CN" altLang="zh-CN" sz="1200" dirty="0"/>
              <a:t>、</a:t>
            </a:r>
            <a:r>
              <a:rPr lang="en-US" altLang="zh-CN" sz="1200" dirty="0"/>
              <a:t>JS</a:t>
            </a:r>
            <a:r>
              <a:rPr lang="zh-CN" altLang="zh-CN" sz="1200" dirty="0"/>
              <a:t>和原生</a:t>
            </a:r>
            <a:r>
              <a:rPr lang="en-US" altLang="zh-CN" sz="1200" dirty="0"/>
              <a:t>SDK</a:t>
            </a:r>
            <a:r>
              <a:rPr lang="zh-CN" altLang="zh-CN" sz="1200" dirty="0"/>
              <a:t>生成应用，生态成熟</a:t>
            </a:r>
            <a:r>
              <a:rPr lang="zh-CN" altLang="en-US" sz="1200" dirty="0"/>
              <a:t>，但是</a:t>
            </a:r>
            <a:r>
              <a:rPr lang="zh-CN" altLang="zh-CN" sz="1200" dirty="0"/>
              <a:t>需要安装相应的原生开发环境，配置工程项目，更适用于原生开发者，对于</a:t>
            </a:r>
            <a:r>
              <a:rPr lang="en-US" altLang="zh-CN" sz="1200" dirty="0"/>
              <a:t>web</a:t>
            </a:r>
            <a:r>
              <a:rPr lang="zh-CN" altLang="zh-CN" sz="1200" dirty="0"/>
              <a:t>前端上手有难度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Ionic</a:t>
            </a:r>
            <a:r>
              <a:rPr lang="zh-CN" altLang="en-US" dirty="0"/>
              <a:t>：</a:t>
            </a:r>
            <a:r>
              <a:rPr lang="en-US" altLang="zh-CN" sz="1200" dirty="0"/>
              <a:t>Ionic = Cordova + AngularJS + </a:t>
            </a:r>
            <a:r>
              <a:rPr lang="zh-CN" altLang="zh-CN" sz="1200" dirty="0"/>
              <a:t>一套样式库</a:t>
            </a:r>
            <a:r>
              <a:rPr lang="zh-CN" altLang="en-US" sz="1200" dirty="0"/>
              <a:t>，但是</a:t>
            </a:r>
            <a:r>
              <a:rPr lang="en-US" altLang="zh-CN" sz="1200" dirty="0"/>
              <a:t>AngularJS </a:t>
            </a:r>
            <a:r>
              <a:rPr lang="zh-CN" altLang="zh-CN" sz="1200" dirty="0"/>
              <a:t>学习曲线陡峭，需要时间学习新的技术，</a:t>
            </a:r>
            <a:r>
              <a:rPr lang="en-US" altLang="zh-CN" sz="1200" dirty="0"/>
              <a:t>Ionic4</a:t>
            </a:r>
            <a:r>
              <a:rPr lang="zh-CN" altLang="zh-CN" sz="1200" dirty="0"/>
              <a:t>可以与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配合使用，但是坑多，上手难度大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React Native</a:t>
            </a:r>
            <a:r>
              <a:rPr lang="zh-CN" altLang="en-US" dirty="0"/>
              <a:t>：</a:t>
            </a:r>
            <a:r>
              <a:rPr lang="zh-CN" altLang="zh-CN" sz="1200" dirty="0"/>
              <a:t>目前支持</a:t>
            </a:r>
            <a:r>
              <a:rPr lang="en-US" altLang="zh-CN" sz="1200" dirty="0"/>
              <a:t>iOS</a:t>
            </a:r>
            <a:r>
              <a:rPr lang="zh-CN" altLang="zh-CN" sz="1200" dirty="0"/>
              <a:t>和安卓两大平台，使用</a:t>
            </a:r>
            <a:r>
              <a:rPr lang="en-US" altLang="zh-CN" sz="1200" dirty="0"/>
              <a:t>JavaScript</a:t>
            </a:r>
            <a:r>
              <a:rPr lang="zh-CN" altLang="zh-CN" sz="1200" dirty="0"/>
              <a:t>语言，类似于</a:t>
            </a:r>
            <a:r>
              <a:rPr lang="en-US" altLang="zh-CN" sz="1200" dirty="0"/>
              <a:t>HTML</a:t>
            </a:r>
            <a:r>
              <a:rPr lang="zh-CN" altLang="zh-CN" sz="1200" dirty="0"/>
              <a:t>的</a:t>
            </a:r>
            <a:r>
              <a:rPr lang="en-US" altLang="zh-CN" sz="1200" dirty="0"/>
              <a:t>JSX</a:t>
            </a:r>
            <a:r>
              <a:rPr lang="zh-CN" altLang="en-US" sz="1200" dirty="0"/>
              <a:t>，</a:t>
            </a:r>
            <a:r>
              <a:rPr lang="zh-CN" altLang="zh-CN" sz="1200" dirty="0"/>
              <a:t>基于</a:t>
            </a:r>
            <a:r>
              <a:rPr lang="en-US" altLang="zh-CN" sz="1200" dirty="0"/>
              <a:t> ReactJS </a:t>
            </a:r>
            <a:r>
              <a:rPr lang="zh-CN" altLang="zh-CN" sz="1200" dirty="0"/>
              <a:t>库</a:t>
            </a:r>
            <a:r>
              <a:rPr lang="zh-CN" altLang="en-US" sz="1200" dirty="0"/>
              <a:t>，</a:t>
            </a:r>
            <a:r>
              <a:rPr lang="zh-CN" altLang="zh-CN" sz="1200" dirty="0"/>
              <a:t>需要学习</a:t>
            </a:r>
            <a:r>
              <a:rPr lang="en-US" altLang="zh-CN" sz="1200" dirty="0"/>
              <a:t>React</a:t>
            </a:r>
            <a:r>
              <a:rPr lang="zh-CN" altLang="zh-CN" sz="1200" dirty="0"/>
              <a:t>和</a:t>
            </a:r>
            <a:r>
              <a:rPr lang="en-US" altLang="zh-CN" sz="1200" dirty="0"/>
              <a:t>React 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Flutter</a:t>
            </a:r>
            <a:r>
              <a:rPr lang="zh-CN" altLang="en-US" sz="1200" dirty="0"/>
              <a:t>：是</a:t>
            </a:r>
            <a:r>
              <a:rPr lang="en-US" altLang="zh-CN" sz="1200" dirty="0"/>
              <a:t>google</a:t>
            </a:r>
            <a:r>
              <a:rPr lang="zh-CN" altLang="en-US" sz="1200" dirty="0"/>
              <a:t>推出的，一个使用</a:t>
            </a:r>
            <a:r>
              <a:rPr lang="en-US" altLang="zh-CN" sz="1200" dirty="0"/>
              <a:t>Dart</a:t>
            </a:r>
            <a:r>
              <a:rPr lang="zh-CN" altLang="en-US" sz="1200" dirty="0"/>
              <a:t>语言开发的跨平台移动</a:t>
            </a:r>
            <a:r>
              <a:rPr lang="en-US" altLang="zh-CN" sz="1200" dirty="0"/>
              <a:t>UI</a:t>
            </a:r>
            <a:r>
              <a:rPr lang="zh-CN" altLang="en-US" sz="1200" dirty="0"/>
              <a:t>框架，</a:t>
            </a:r>
            <a:r>
              <a:rPr lang="en-US" altLang="zh-CN" sz="1200" dirty="0"/>
              <a:t>	</a:t>
            </a:r>
            <a:r>
              <a:rPr lang="zh-CN" altLang="en-US" sz="1200" dirty="0"/>
              <a:t>原生性能，需要先学习</a:t>
            </a:r>
            <a:r>
              <a:rPr lang="en-US" altLang="zh-CN" sz="1200" dirty="0"/>
              <a:t>Dart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Weex</a:t>
            </a:r>
            <a:r>
              <a:rPr lang="zh-CN" altLang="en-US" sz="1200" dirty="0"/>
              <a:t>：</a:t>
            </a:r>
            <a:r>
              <a:rPr lang="zh-CN" altLang="zh-CN" sz="1200" dirty="0"/>
              <a:t>阿里巴巴推出的跨平台移动开发工具，使用</a:t>
            </a:r>
            <a:r>
              <a:rPr lang="en-US" altLang="zh-CN" sz="1200" dirty="0"/>
              <a:t> JavaScript </a:t>
            </a:r>
            <a:r>
              <a:rPr lang="zh-CN" altLang="zh-CN" sz="1200" dirty="0"/>
              <a:t>语言和前端开发经验来开发移动应用，开发者只需要在自己的</a:t>
            </a:r>
            <a:r>
              <a:rPr lang="en-US" altLang="zh-CN" sz="1200" dirty="0"/>
              <a:t>App</a:t>
            </a:r>
            <a:r>
              <a:rPr lang="zh-CN" altLang="zh-CN" sz="1200" dirty="0"/>
              <a:t>中嵌入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的</a:t>
            </a:r>
            <a:r>
              <a:rPr lang="en-US" altLang="zh-CN" sz="1200" dirty="0"/>
              <a:t>SDK</a:t>
            </a:r>
            <a:r>
              <a:rPr lang="zh-CN" altLang="zh-CN" sz="1200" dirty="0"/>
              <a:t>，就可以通过撰写</a:t>
            </a:r>
            <a:r>
              <a:rPr lang="en-US" altLang="zh-CN" sz="1200" dirty="0"/>
              <a:t>HTML/CSS/JavaScript</a:t>
            </a:r>
            <a:r>
              <a:rPr lang="zh-CN" altLang="zh-CN" sz="1200" dirty="0"/>
              <a:t>来开发</a:t>
            </a:r>
            <a:r>
              <a:rPr lang="en-US" altLang="zh-CN" sz="1200" dirty="0"/>
              <a:t>Native</a:t>
            </a:r>
            <a:r>
              <a:rPr lang="zh-CN" altLang="zh-CN" sz="1200" dirty="0"/>
              <a:t>级别的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界面</a:t>
            </a:r>
            <a:r>
              <a:rPr lang="zh-CN" altLang="en-US" sz="1200" dirty="0"/>
              <a:t>，</a:t>
            </a:r>
            <a:r>
              <a:rPr lang="zh-CN" altLang="zh-CN" sz="1200" dirty="0"/>
              <a:t>高性能、跨平台、贴近前端生态、可与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配合开发，开发跨端</a:t>
            </a:r>
            <a:r>
              <a:rPr lang="en-US" altLang="zh-CN" sz="1200" dirty="0"/>
              <a:t>App</a:t>
            </a:r>
            <a:r>
              <a:rPr lang="zh-CN" altLang="en-US" sz="1200" dirty="0"/>
              <a:t>，</a:t>
            </a:r>
            <a:r>
              <a:rPr lang="zh-CN" altLang="zh-CN" sz="1200" dirty="0"/>
              <a:t>搭建环境复杂，编译过程痛苦，不支持</a:t>
            </a:r>
            <a:r>
              <a:rPr lang="en-US" altLang="zh-CN" sz="1200" dirty="0"/>
              <a:t>H5</a:t>
            </a:r>
            <a:r>
              <a:rPr lang="zh-CN" altLang="zh-CN" sz="1200" dirty="0"/>
              <a:t>、小程序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：</a:t>
            </a:r>
            <a:r>
              <a:rPr lang="zh-CN" altLang="zh-CN" dirty="0"/>
              <a:t>使用 </a:t>
            </a:r>
            <a:r>
              <a:rPr lang="en-US" altLang="zh-CN" dirty="0"/>
              <a:t>Vue.js </a:t>
            </a:r>
            <a:r>
              <a:rPr lang="zh-CN" altLang="zh-CN" dirty="0"/>
              <a:t>开发所有前端应用的跨平台移动开发框架，开发者编写一套代码，可发布到</a:t>
            </a:r>
            <a:r>
              <a:rPr lang="en-US" altLang="zh-CN" dirty="0"/>
              <a:t>iOS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H5</a:t>
            </a:r>
            <a:r>
              <a:rPr lang="zh-CN" altLang="zh-CN" dirty="0"/>
              <a:t>、以及各种小程序</a:t>
            </a:r>
            <a:r>
              <a:rPr lang="zh-CN" altLang="en-US" dirty="0"/>
              <a:t>，</a:t>
            </a:r>
            <a:r>
              <a:rPr lang="zh-CN" altLang="zh-CN" dirty="0"/>
              <a:t>基于</a:t>
            </a:r>
            <a:r>
              <a:rPr lang="en-US" altLang="zh-CN" dirty="0"/>
              <a:t>Vue</a:t>
            </a:r>
            <a:r>
              <a:rPr lang="zh-CN" altLang="zh-CN" dirty="0"/>
              <a:t>开发，完整的</a:t>
            </a:r>
            <a:r>
              <a:rPr lang="en-US" altLang="zh-CN" dirty="0"/>
              <a:t> Vue.js </a:t>
            </a:r>
            <a:r>
              <a:rPr lang="zh-CN" altLang="zh-CN" dirty="0"/>
              <a:t>开发体验，内置</a:t>
            </a:r>
            <a:r>
              <a:rPr lang="en-US" altLang="zh-CN" dirty="0"/>
              <a:t> HTML5+ </a:t>
            </a:r>
            <a:r>
              <a:rPr lang="zh-CN" altLang="zh-CN" dirty="0"/>
              <a:t>引擎，让</a:t>
            </a:r>
            <a:r>
              <a:rPr lang="en-US" altLang="zh-CN" dirty="0"/>
              <a:t> JS </a:t>
            </a:r>
            <a:r>
              <a:rPr lang="zh-CN" altLang="zh-CN" dirty="0"/>
              <a:t>可以直接调用丰富的原生能力，一套代码，多端发行，</a:t>
            </a:r>
            <a:r>
              <a:rPr lang="en-US" altLang="zh-CN" dirty="0"/>
              <a:t>App</a:t>
            </a:r>
            <a:r>
              <a:rPr lang="zh-CN" altLang="zh-CN" dirty="0"/>
              <a:t>端内置</a:t>
            </a:r>
            <a:r>
              <a:rPr lang="en-US" altLang="zh-CN" dirty="0"/>
              <a:t>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zh-CN" dirty="0"/>
              <a:t>引擎，提供了原生渲染能力，丰富的插件市场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4871-B8EE-4F5C-B5BB-F74A465077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8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Hybrid App</a:t>
            </a:r>
            <a:r>
              <a:rPr lang="zh-CN" altLang="en-US" dirty="0"/>
              <a:t>：兼具“</a:t>
            </a:r>
            <a:r>
              <a:rPr lang="en-US" altLang="zh-CN" dirty="0"/>
              <a:t>Native App</a:t>
            </a:r>
            <a:r>
              <a:rPr lang="zh-CN" altLang="en-US" dirty="0"/>
              <a:t>良好用户交互体验的优势”和“</a:t>
            </a:r>
            <a:r>
              <a:rPr lang="en-US" altLang="zh-CN" dirty="0"/>
              <a:t>Web App</a:t>
            </a:r>
            <a:r>
              <a:rPr lang="zh-CN" altLang="en-US" dirty="0"/>
              <a:t>跨平台开发的优势”</a:t>
            </a:r>
            <a:endParaRPr lang="en-US" altLang="zh-CN" dirty="0"/>
          </a:p>
          <a:p>
            <a:r>
              <a:rPr lang="en-US" altLang="zh-CN" dirty="0"/>
              <a:t>Cordova</a:t>
            </a:r>
            <a:r>
              <a:rPr lang="zh-CN" altLang="en-US" dirty="0"/>
              <a:t>：</a:t>
            </a:r>
            <a:r>
              <a:rPr lang="zh-CN" altLang="zh-CN" sz="1200" dirty="0"/>
              <a:t>使用</a:t>
            </a:r>
            <a:r>
              <a:rPr lang="en-US" altLang="zh-CN" sz="1200" dirty="0"/>
              <a:t>HTML5</a:t>
            </a:r>
            <a:r>
              <a:rPr lang="zh-CN" altLang="zh-CN" sz="1200" dirty="0"/>
              <a:t>、</a:t>
            </a:r>
            <a:r>
              <a:rPr lang="en-US" altLang="zh-CN" sz="1200" dirty="0"/>
              <a:t>CSS3</a:t>
            </a:r>
            <a:r>
              <a:rPr lang="zh-CN" altLang="zh-CN" sz="1200" dirty="0"/>
              <a:t>、</a:t>
            </a:r>
            <a:r>
              <a:rPr lang="en-US" altLang="zh-CN" sz="1200" dirty="0"/>
              <a:t>JS</a:t>
            </a:r>
            <a:r>
              <a:rPr lang="zh-CN" altLang="zh-CN" sz="1200" dirty="0"/>
              <a:t>和原生</a:t>
            </a:r>
            <a:r>
              <a:rPr lang="en-US" altLang="zh-CN" sz="1200" dirty="0"/>
              <a:t>SDK</a:t>
            </a:r>
            <a:r>
              <a:rPr lang="zh-CN" altLang="zh-CN" sz="1200" dirty="0"/>
              <a:t>生成应用，生态成熟</a:t>
            </a:r>
            <a:r>
              <a:rPr lang="zh-CN" altLang="en-US" sz="1200" dirty="0"/>
              <a:t>，但是</a:t>
            </a:r>
            <a:r>
              <a:rPr lang="zh-CN" altLang="zh-CN" sz="1200" dirty="0"/>
              <a:t>需要安装相应的原生开发环境，配置工程项目，更适用于原生开发者，对于</a:t>
            </a:r>
            <a:r>
              <a:rPr lang="en-US" altLang="zh-CN" sz="1200" dirty="0"/>
              <a:t>web</a:t>
            </a:r>
            <a:r>
              <a:rPr lang="zh-CN" altLang="zh-CN" sz="1200" dirty="0"/>
              <a:t>前端上手有难度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Ionic</a:t>
            </a:r>
            <a:r>
              <a:rPr lang="zh-CN" altLang="en-US" dirty="0"/>
              <a:t>：</a:t>
            </a:r>
            <a:r>
              <a:rPr lang="en-US" altLang="zh-CN" sz="1200" dirty="0"/>
              <a:t>Ionic = Cordova + AngularJS + </a:t>
            </a:r>
            <a:r>
              <a:rPr lang="zh-CN" altLang="zh-CN" sz="1200" dirty="0"/>
              <a:t>一套样式库</a:t>
            </a:r>
            <a:r>
              <a:rPr lang="zh-CN" altLang="en-US" sz="1200" dirty="0"/>
              <a:t>，但是</a:t>
            </a:r>
            <a:r>
              <a:rPr lang="en-US" altLang="zh-CN" sz="1200" dirty="0"/>
              <a:t>AngularJS </a:t>
            </a:r>
            <a:r>
              <a:rPr lang="zh-CN" altLang="zh-CN" sz="1200" dirty="0"/>
              <a:t>学习曲线陡峭，需要时间学习新的技术，</a:t>
            </a:r>
            <a:r>
              <a:rPr lang="en-US" altLang="zh-CN" sz="1200" dirty="0"/>
              <a:t>Ionic4</a:t>
            </a:r>
            <a:r>
              <a:rPr lang="zh-CN" altLang="zh-CN" sz="1200" dirty="0"/>
              <a:t>可以与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配合使用，但是坑多，上手难度大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React Native</a:t>
            </a:r>
            <a:r>
              <a:rPr lang="zh-CN" altLang="en-US" dirty="0"/>
              <a:t>：</a:t>
            </a:r>
            <a:r>
              <a:rPr lang="zh-CN" altLang="zh-CN" sz="1200" dirty="0"/>
              <a:t>目前支持</a:t>
            </a:r>
            <a:r>
              <a:rPr lang="en-US" altLang="zh-CN" sz="1200" dirty="0"/>
              <a:t>iOS</a:t>
            </a:r>
            <a:r>
              <a:rPr lang="zh-CN" altLang="zh-CN" sz="1200" dirty="0"/>
              <a:t>和安卓两大平台，使用</a:t>
            </a:r>
            <a:r>
              <a:rPr lang="en-US" altLang="zh-CN" sz="1200" dirty="0"/>
              <a:t>JavaScript</a:t>
            </a:r>
            <a:r>
              <a:rPr lang="zh-CN" altLang="zh-CN" sz="1200" dirty="0"/>
              <a:t>语言，类似于</a:t>
            </a:r>
            <a:r>
              <a:rPr lang="en-US" altLang="zh-CN" sz="1200" dirty="0"/>
              <a:t>HTML</a:t>
            </a:r>
            <a:r>
              <a:rPr lang="zh-CN" altLang="zh-CN" sz="1200" dirty="0"/>
              <a:t>的</a:t>
            </a:r>
            <a:r>
              <a:rPr lang="en-US" altLang="zh-CN" sz="1200" dirty="0"/>
              <a:t>JSX</a:t>
            </a:r>
            <a:r>
              <a:rPr lang="zh-CN" altLang="en-US" sz="1200" dirty="0"/>
              <a:t>，</a:t>
            </a:r>
            <a:r>
              <a:rPr lang="zh-CN" altLang="zh-CN" sz="1200" dirty="0"/>
              <a:t>基于</a:t>
            </a:r>
            <a:r>
              <a:rPr lang="en-US" altLang="zh-CN" sz="1200" dirty="0"/>
              <a:t> ReactJS </a:t>
            </a:r>
            <a:r>
              <a:rPr lang="zh-CN" altLang="zh-CN" sz="1200" dirty="0"/>
              <a:t>库</a:t>
            </a:r>
            <a:r>
              <a:rPr lang="zh-CN" altLang="en-US" sz="1200" dirty="0"/>
              <a:t>，</a:t>
            </a:r>
            <a:r>
              <a:rPr lang="zh-CN" altLang="zh-CN" sz="1200" dirty="0"/>
              <a:t>需要学习</a:t>
            </a:r>
            <a:r>
              <a:rPr lang="en-US" altLang="zh-CN" sz="1200" dirty="0"/>
              <a:t>React</a:t>
            </a:r>
            <a:r>
              <a:rPr lang="zh-CN" altLang="zh-CN" sz="1200" dirty="0"/>
              <a:t>和</a:t>
            </a:r>
            <a:r>
              <a:rPr lang="en-US" altLang="zh-CN" sz="1200" dirty="0"/>
              <a:t>React 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Flutter</a:t>
            </a:r>
            <a:r>
              <a:rPr lang="zh-CN" altLang="en-US" sz="1200" dirty="0"/>
              <a:t>：是</a:t>
            </a:r>
            <a:r>
              <a:rPr lang="en-US" altLang="zh-CN" sz="1200" dirty="0"/>
              <a:t>google</a:t>
            </a:r>
            <a:r>
              <a:rPr lang="zh-CN" altLang="en-US" sz="1200" dirty="0"/>
              <a:t>推出的，一个使用</a:t>
            </a:r>
            <a:r>
              <a:rPr lang="en-US" altLang="zh-CN" sz="1200" dirty="0"/>
              <a:t>Dart</a:t>
            </a:r>
            <a:r>
              <a:rPr lang="zh-CN" altLang="en-US" sz="1200" dirty="0"/>
              <a:t>语言开发的跨平台移动</a:t>
            </a:r>
            <a:r>
              <a:rPr lang="en-US" altLang="zh-CN" sz="1200" dirty="0"/>
              <a:t>UI</a:t>
            </a:r>
            <a:r>
              <a:rPr lang="zh-CN" altLang="en-US" sz="1200" dirty="0"/>
              <a:t>框架，</a:t>
            </a:r>
            <a:r>
              <a:rPr lang="en-US" altLang="zh-CN" sz="1200" dirty="0"/>
              <a:t>	</a:t>
            </a:r>
            <a:r>
              <a:rPr lang="zh-CN" altLang="en-US" sz="1200" dirty="0"/>
              <a:t>原生性能，需要先学习</a:t>
            </a:r>
            <a:r>
              <a:rPr lang="en-US" altLang="zh-CN" sz="1200" dirty="0"/>
              <a:t>Dart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Weex</a:t>
            </a:r>
            <a:r>
              <a:rPr lang="zh-CN" altLang="en-US" sz="1200" dirty="0"/>
              <a:t>：</a:t>
            </a:r>
            <a:r>
              <a:rPr lang="zh-CN" altLang="zh-CN" sz="1200" dirty="0"/>
              <a:t>阿里巴巴推出的跨平台移动开发工具，使用</a:t>
            </a:r>
            <a:r>
              <a:rPr lang="en-US" altLang="zh-CN" sz="1200" dirty="0"/>
              <a:t> JavaScript </a:t>
            </a:r>
            <a:r>
              <a:rPr lang="zh-CN" altLang="zh-CN" sz="1200" dirty="0"/>
              <a:t>语言和前端开发经验来开发移动应用，开发者只需要在自己的</a:t>
            </a:r>
            <a:r>
              <a:rPr lang="en-US" altLang="zh-CN" sz="1200" dirty="0"/>
              <a:t>App</a:t>
            </a:r>
            <a:r>
              <a:rPr lang="zh-CN" altLang="zh-CN" sz="1200" dirty="0"/>
              <a:t>中嵌入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的</a:t>
            </a:r>
            <a:r>
              <a:rPr lang="en-US" altLang="zh-CN" sz="1200" dirty="0"/>
              <a:t>SDK</a:t>
            </a:r>
            <a:r>
              <a:rPr lang="zh-CN" altLang="zh-CN" sz="1200" dirty="0"/>
              <a:t>，就可以通过撰写</a:t>
            </a:r>
            <a:r>
              <a:rPr lang="en-US" altLang="zh-CN" sz="1200" dirty="0"/>
              <a:t>HTML/CSS/JavaScript</a:t>
            </a:r>
            <a:r>
              <a:rPr lang="zh-CN" altLang="zh-CN" sz="1200" dirty="0"/>
              <a:t>来开发</a:t>
            </a:r>
            <a:r>
              <a:rPr lang="en-US" altLang="zh-CN" sz="1200" dirty="0"/>
              <a:t>Native</a:t>
            </a:r>
            <a:r>
              <a:rPr lang="zh-CN" altLang="zh-CN" sz="1200" dirty="0"/>
              <a:t>级别的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界面</a:t>
            </a:r>
            <a:r>
              <a:rPr lang="zh-CN" altLang="en-US" sz="1200" dirty="0"/>
              <a:t>，</a:t>
            </a:r>
            <a:r>
              <a:rPr lang="zh-CN" altLang="zh-CN" sz="1200" dirty="0"/>
              <a:t>高性能、跨平台、贴近前端生态、可与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配合开发，开发跨端</a:t>
            </a:r>
            <a:r>
              <a:rPr lang="en-US" altLang="zh-CN" sz="1200" dirty="0"/>
              <a:t>App</a:t>
            </a:r>
            <a:r>
              <a:rPr lang="zh-CN" altLang="en-US" sz="1200" dirty="0"/>
              <a:t>，</a:t>
            </a:r>
            <a:r>
              <a:rPr lang="zh-CN" altLang="zh-CN" sz="1200" dirty="0"/>
              <a:t>搭建环境复杂，编译过程痛苦，不支持</a:t>
            </a:r>
            <a:r>
              <a:rPr lang="en-US" altLang="zh-CN" sz="1200" dirty="0"/>
              <a:t>H5</a:t>
            </a:r>
            <a:r>
              <a:rPr lang="zh-CN" altLang="zh-CN" sz="1200" dirty="0"/>
              <a:t>、小程序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：</a:t>
            </a:r>
            <a:r>
              <a:rPr lang="zh-CN" altLang="zh-CN" dirty="0"/>
              <a:t>使用 </a:t>
            </a:r>
            <a:r>
              <a:rPr lang="en-US" altLang="zh-CN" dirty="0"/>
              <a:t>Vue.js </a:t>
            </a:r>
            <a:r>
              <a:rPr lang="zh-CN" altLang="zh-CN" dirty="0"/>
              <a:t>开发所有前端应用的跨平台移动开发框架，开发者编写一套代码，可发布到</a:t>
            </a:r>
            <a:r>
              <a:rPr lang="en-US" altLang="zh-CN" dirty="0"/>
              <a:t>iOS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H5</a:t>
            </a:r>
            <a:r>
              <a:rPr lang="zh-CN" altLang="zh-CN" dirty="0"/>
              <a:t>、以及各种小程序</a:t>
            </a:r>
            <a:r>
              <a:rPr lang="zh-CN" altLang="en-US" dirty="0"/>
              <a:t>，</a:t>
            </a:r>
            <a:r>
              <a:rPr lang="zh-CN" altLang="zh-CN" dirty="0"/>
              <a:t>基于</a:t>
            </a:r>
            <a:r>
              <a:rPr lang="en-US" altLang="zh-CN" dirty="0"/>
              <a:t>Vue</a:t>
            </a:r>
            <a:r>
              <a:rPr lang="zh-CN" altLang="zh-CN" dirty="0"/>
              <a:t>开发，完整的</a:t>
            </a:r>
            <a:r>
              <a:rPr lang="en-US" altLang="zh-CN" dirty="0"/>
              <a:t> Vue.js </a:t>
            </a:r>
            <a:r>
              <a:rPr lang="zh-CN" altLang="zh-CN" dirty="0"/>
              <a:t>开发体验，内置</a:t>
            </a:r>
            <a:r>
              <a:rPr lang="en-US" altLang="zh-CN" dirty="0"/>
              <a:t> HTML5+ </a:t>
            </a:r>
            <a:r>
              <a:rPr lang="zh-CN" altLang="zh-CN" dirty="0"/>
              <a:t>引擎，让</a:t>
            </a:r>
            <a:r>
              <a:rPr lang="en-US" altLang="zh-CN" dirty="0"/>
              <a:t> JS </a:t>
            </a:r>
            <a:r>
              <a:rPr lang="zh-CN" altLang="zh-CN" dirty="0"/>
              <a:t>可以直接调用丰富的原生能力，一套代码，多端发行，</a:t>
            </a:r>
            <a:r>
              <a:rPr lang="en-US" altLang="zh-CN" dirty="0"/>
              <a:t>App</a:t>
            </a:r>
            <a:r>
              <a:rPr lang="zh-CN" altLang="zh-CN" dirty="0"/>
              <a:t>端内置</a:t>
            </a:r>
            <a:r>
              <a:rPr lang="en-US" altLang="zh-CN" dirty="0"/>
              <a:t>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zh-CN" dirty="0"/>
              <a:t>引擎，提供了原生渲染能力，丰富的插件市场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4871-B8EE-4F5C-B5BB-F74A465077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37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Hybrid App</a:t>
            </a:r>
            <a:r>
              <a:rPr lang="zh-CN" altLang="en-US" dirty="0"/>
              <a:t>：兼具“</a:t>
            </a:r>
            <a:r>
              <a:rPr lang="en-US" altLang="zh-CN" dirty="0"/>
              <a:t>Native App</a:t>
            </a:r>
            <a:r>
              <a:rPr lang="zh-CN" altLang="en-US" dirty="0"/>
              <a:t>良好用户交互体验的优势”和“</a:t>
            </a:r>
            <a:r>
              <a:rPr lang="en-US" altLang="zh-CN" dirty="0"/>
              <a:t>Web App</a:t>
            </a:r>
            <a:r>
              <a:rPr lang="zh-CN" altLang="en-US" dirty="0"/>
              <a:t>跨平台开发的优势”</a:t>
            </a:r>
            <a:endParaRPr lang="en-US" altLang="zh-CN" dirty="0"/>
          </a:p>
          <a:p>
            <a:r>
              <a:rPr lang="en-US" altLang="zh-CN" dirty="0"/>
              <a:t>Cordova</a:t>
            </a:r>
            <a:r>
              <a:rPr lang="zh-CN" altLang="en-US" dirty="0"/>
              <a:t>：</a:t>
            </a:r>
            <a:r>
              <a:rPr lang="zh-CN" altLang="zh-CN" sz="1200" dirty="0"/>
              <a:t>使用</a:t>
            </a:r>
            <a:r>
              <a:rPr lang="en-US" altLang="zh-CN" sz="1200" dirty="0"/>
              <a:t>HTML5</a:t>
            </a:r>
            <a:r>
              <a:rPr lang="zh-CN" altLang="zh-CN" sz="1200" dirty="0"/>
              <a:t>、</a:t>
            </a:r>
            <a:r>
              <a:rPr lang="en-US" altLang="zh-CN" sz="1200" dirty="0"/>
              <a:t>CSS3</a:t>
            </a:r>
            <a:r>
              <a:rPr lang="zh-CN" altLang="zh-CN" sz="1200" dirty="0"/>
              <a:t>、</a:t>
            </a:r>
            <a:r>
              <a:rPr lang="en-US" altLang="zh-CN" sz="1200" dirty="0"/>
              <a:t>JS</a:t>
            </a:r>
            <a:r>
              <a:rPr lang="zh-CN" altLang="zh-CN" sz="1200" dirty="0"/>
              <a:t>和原生</a:t>
            </a:r>
            <a:r>
              <a:rPr lang="en-US" altLang="zh-CN" sz="1200" dirty="0"/>
              <a:t>SDK</a:t>
            </a:r>
            <a:r>
              <a:rPr lang="zh-CN" altLang="zh-CN" sz="1200" dirty="0"/>
              <a:t>生成应用，生态成熟</a:t>
            </a:r>
            <a:r>
              <a:rPr lang="zh-CN" altLang="en-US" sz="1200" dirty="0"/>
              <a:t>，但是</a:t>
            </a:r>
            <a:r>
              <a:rPr lang="zh-CN" altLang="zh-CN" sz="1200" dirty="0"/>
              <a:t>需要安装相应的原生开发环境，配置工程项目，更适用于原生开发者，对于</a:t>
            </a:r>
            <a:r>
              <a:rPr lang="en-US" altLang="zh-CN" sz="1200" dirty="0"/>
              <a:t>web</a:t>
            </a:r>
            <a:r>
              <a:rPr lang="zh-CN" altLang="zh-CN" sz="1200" dirty="0"/>
              <a:t>前端上手有难度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Ionic</a:t>
            </a:r>
            <a:r>
              <a:rPr lang="zh-CN" altLang="en-US" dirty="0"/>
              <a:t>：</a:t>
            </a:r>
            <a:r>
              <a:rPr lang="en-US" altLang="zh-CN" sz="1200" dirty="0"/>
              <a:t>Ionic = Cordova + AngularJS + </a:t>
            </a:r>
            <a:r>
              <a:rPr lang="zh-CN" altLang="zh-CN" sz="1200" dirty="0"/>
              <a:t>一套样式库</a:t>
            </a:r>
            <a:r>
              <a:rPr lang="zh-CN" altLang="en-US" sz="1200" dirty="0"/>
              <a:t>，但是</a:t>
            </a:r>
            <a:r>
              <a:rPr lang="en-US" altLang="zh-CN" sz="1200" dirty="0"/>
              <a:t>AngularJS </a:t>
            </a:r>
            <a:r>
              <a:rPr lang="zh-CN" altLang="zh-CN" sz="1200" dirty="0"/>
              <a:t>学习曲线陡峭，需要时间学习新的技术，</a:t>
            </a:r>
            <a:r>
              <a:rPr lang="en-US" altLang="zh-CN" sz="1200" dirty="0"/>
              <a:t>Ionic4</a:t>
            </a:r>
            <a:r>
              <a:rPr lang="zh-CN" altLang="zh-CN" sz="1200" dirty="0"/>
              <a:t>可以与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配合使用，但是坑多，上手难度大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React Native</a:t>
            </a:r>
            <a:r>
              <a:rPr lang="zh-CN" altLang="en-US" dirty="0"/>
              <a:t>：</a:t>
            </a:r>
            <a:r>
              <a:rPr lang="zh-CN" altLang="zh-CN" sz="1200" dirty="0"/>
              <a:t>目前支持</a:t>
            </a:r>
            <a:r>
              <a:rPr lang="en-US" altLang="zh-CN" sz="1200" dirty="0"/>
              <a:t>iOS</a:t>
            </a:r>
            <a:r>
              <a:rPr lang="zh-CN" altLang="zh-CN" sz="1200" dirty="0"/>
              <a:t>和安卓两大平台，使用</a:t>
            </a:r>
            <a:r>
              <a:rPr lang="en-US" altLang="zh-CN" sz="1200" dirty="0"/>
              <a:t>JavaScript</a:t>
            </a:r>
            <a:r>
              <a:rPr lang="zh-CN" altLang="zh-CN" sz="1200" dirty="0"/>
              <a:t>语言，类似于</a:t>
            </a:r>
            <a:r>
              <a:rPr lang="en-US" altLang="zh-CN" sz="1200" dirty="0"/>
              <a:t>HTML</a:t>
            </a:r>
            <a:r>
              <a:rPr lang="zh-CN" altLang="zh-CN" sz="1200" dirty="0"/>
              <a:t>的</a:t>
            </a:r>
            <a:r>
              <a:rPr lang="en-US" altLang="zh-CN" sz="1200" dirty="0"/>
              <a:t>JSX</a:t>
            </a:r>
            <a:r>
              <a:rPr lang="zh-CN" altLang="en-US" sz="1200" dirty="0"/>
              <a:t>，</a:t>
            </a:r>
            <a:r>
              <a:rPr lang="zh-CN" altLang="zh-CN" sz="1200" dirty="0"/>
              <a:t>基于</a:t>
            </a:r>
            <a:r>
              <a:rPr lang="en-US" altLang="zh-CN" sz="1200" dirty="0"/>
              <a:t> ReactJS </a:t>
            </a:r>
            <a:r>
              <a:rPr lang="zh-CN" altLang="zh-CN" sz="1200" dirty="0"/>
              <a:t>库</a:t>
            </a:r>
            <a:r>
              <a:rPr lang="zh-CN" altLang="en-US" sz="1200" dirty="0"/>
              <a:t>，</a:t>
            </a:r>
            <a:r>
              <a:rPr lang="zh-CN" altLang="zh-CN" sz="1200" dirty="0"/>
              <a:t>需要学习</a:t>
            </a:r>
            <a:r>
              <a:rPr lang="en-US" altLang="zh-CN" sz="1200" dirty="0"/>
              <a:t>React</a:t>
            </a:r>
            <a:r>
              <a:rPr lang="zh-CN" altLang="zh-CN" sz="1200" dirty="0"/>
              <a:t>和</a:t>
            </a:r>
            <a:r>
              <a:rPr lang="en-US" altLang="zh-CN" sz="1200" dirty="0"/>
              <a:t>React 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Flutter</a:t>
            </a:r>
            <a:r>
              <a:rPr lang="zh-CN" altLang="en-US" sz="1200" dirty="0"/>
              <a:t>：是</a:t>
            </a:r>
            <a:r>
              <a:rPr lang="en-US" altLang="zh-CN" sz="1200" dirty="0"/>
              <a:t>google</a:t>
            </a:r>
            <a:r>
              <a:rPr lang="zh-CN" altLang="en-US" sz="1200" dirty="0"/>
              <a:t>推出的，一个使用</a:t>
            </a:r>
            <a:r>
              <a:rPr lang="en-US" altLang="zh-CN" sz="1200" dirty="0"/>
              <a:t>Dart</a:t>
            </a:r>
            <a:r>
              <a:rPr lang="zh-CN" altLang="en-US" sz="1200" dirty="0"/>
              <a:t>语言开发的跨平台移动</a:t>
            </a:r>
            <a:r>
              <a:rPr lang="en-US" altLang="zh-CN" sz="1200" dirty="0"/>
              <a:t>UI</a:t>
            </a:r>
            <a:r>
              <a:rPr lang="zh-CN" altLang="en-US" sz="1200" dirty="0"/>
              <a:t>框架，</a:t>
            </a:r>
            <a:r>
              <a:rPr lang="en-US" altLang="zh-CN" sz="1200" dirty="0"/>
              <a:t>	</a:t>
            </a:r>
            <a:r>
              <a:rPr lang="zh-CN" altLang="en-US" sz="1200" dirty="0"/>
              <a:t>原生性能，需要先学习</a:t>
            </a:r>
            <a:r>
              <a:rPr lang="en-US" altLang="zh-CN" sz="1200" dirty="0"/>
              <a:t>Dart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Weex</a:t>
            </a:r>
            <a:r>
              <a:rPr lang="zh-CN" altLang="en-US" sz="1200" dirty="0"/>
              <a:t>：</a:t>
            </a:r>
            <a:r>
              <a:rPr lang="zh-CN" altLang="zh-CN" sz="1200" dirty="0"/>
              <a:t>阿里巴巴推出的跨平台移动开发工具，使用</a:t>
            </a:r>
            <a:r>
              <a:rPr lang="en-US" altLang="zh-CN" sz="1200" dirty="0"/>
              <a:t> JavaScript </a:t>
            </a:r>
            <a:r>
              <a:rPr lang="zh-CN" altLang="zh-CN" sz="1200" dirty="0"/>
              <a:t>语言和前端开发经验来开发移动应用，开发者只需要在自己的</a:t>
            </a:r>
            <a:r>
              <a:rPr lang="en-US" altLang="zh-CN" sz="1200" dirty="0"/>
              <a:t>App</a:t>
            </a:r>
            <a:r>
              <a:rPr lang="zh-CN" altLang="zh-CN" sz="1200" dirty="0"/>
              <a:t>中嵌入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的</a:t>
            </a:r>
            <a:r>
              <a:rPr lang="en-US" altLang="zh-CN" sz="1200" dirty="0"/>
              <a:t>SDK</a:t>
            </a:r>
            <a:r>
              <a:rPr lang="zh-CN" altLang="zh-CN" sz="1200" dirty="0"/>
              <a:t>，就可以通过撰写</a:t>
            </a:r>
            <a:r>
              <a:rPr lang="en-US" altLang="zh-CN" sz="1200" dirty="0"/>
              <a:t>HTML/CSS/JavaScript</a:t>
            </a:r>
            <a:r>
              <a:rPr lang="zh-CN" altLang="zh-CN" sz="1200" dirty="0"/>
              <a:t>来开发</a:t>
            </a:r>
            <a:r>
              <a:rPr lang="en-US" altLang="zh-CN" sz="1200" dirty="0"/>
              <a:t>Native</a:t>
            </a:r>
            <a:r>
              <a:rPr lang="zh-CN" altLang="zh-CN" sz="1200" dirty="0"/>
              <a:t>级别的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界面</a:t>
            </a:r>
            <a:r>
              <a:rPr lang="zh-CN" altLang="en-US" sz="1200" dirty="0"/>
              <a:t>，</a:t>
            </a:r>
            <a:r>
              <a:rPr lang="zh-CN" altLang="zh-CN" sz="1200" dirty="0"/>
              <a:t>高性能、跨平台、贴近前端生态、可与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配合开发，开发跨端</a:t>
            </a:r>
            <a:r>
              <a:rPr lang="en-US" altLang="zh-CN" sz="1200" dirty="0"/>
              <a:t>App</a:t>
            </a:r>
            <a:r>
              <a:rPr lang="zh-CN" altLang="en-US" sz="1200" dirty="0"/>
              <a:t>，</a:t>
            </a:r>
            <a:r>
              <a:rPr lang="zh-CN" altLang="zh-CN" sz="1200" dirty="0"/>
              <a:t>搭建环境复杂，编译过程痛苦，不支持</a:t>
            </a:r>
            <a:r>
              <a:rPr lang="en-US" altLang="zh-CN" sz="1200" dirty="0"/>
              <a:t>H5</a:t>
            </a:r>
            <a:r>
              <a:rPr lang="zh-CN" altLang="zh-CN" sz="1200" dirty="0"/>
              <a:t>、小程序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：</a:t>
            </a:r>
            <a:r>
              <a:rPr lang="zh-CN" altLang="zh-CN" dirty="0"/>
              <a:t>使用 </a:t>
            </a:r>
            <a:r>
              <a:rPr lang="en-US" altLang="zh-CN" dirty="0"/>
              <a:t>Vue.js </a:t>
            </a:r>
            <a:r>
              <a:rPr lang="zh-CN" altLang="zh-CN" dirty="0"/>
              <a:t>开发所有前端应用的跨平台移动开发框架，开发者编写一套代码，可发布到</a:t>
            </a:r>
            <a:r>
              <a:rPr lang="en-US" altLang="zh-CN" dirty="0"/>
              <a:t>iOS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H5</a:t>
            </a:r>
            <a:r>
              <a:rPr lang="zh-CN" altLang="zh-CN" dirty="0"/>
              <a:t>、以及各种小程序</a:t>
            </a:r>
            <a:r>
              <a:rPr lang="zh-CN" altLang="en-US" dirty="0"/>
              <a:t>，</a:t>
            </a:r>
            <a:r>
              <a:rPr lang="zh-CN" altLang="zh-CN" dirty="0"/>
              <a:t>基于</a:t>
            </a:r>
            <a:r>
              <a:rPr lang="en-US" altLang="zh-CN" dirty="0"/>
              <a:t>Vue</a:t>
            </a:r>
            <a:r>
              <a:rPr lang="zh-CN" altLang="zh-CN" dirty="0"/>
              <a:t>开发，完整的</a:t>
            </a:r>
            <a:r>
              <a:rPr lang="en-US" altLang="zh-CN" dirty="0"/>
              <a:t> Vue.js </a:t>
            </a:r>
            <a:r>
              <a:rPr lang="zh-CN" altLang="zh-CN" dirty="0"/>
              <a:t>开发体验，内置</a:t>
            </a:r>
            <a:r>
              <a:rPr lang="en-US" altLang="zh-CN" dirty="0"/>
              <a:t> HTML5+ </a:t>
            </a:r>
            <a:r>
              <a:rPr lang="zh-CN" altLang="zh-CN" dirty="0"/>
              <a:t>引擎，让</a:t>
            </a:r>
            <a:r>
              <a:rPr lang="en-US" altLang="zh-CN" dirty="0"/>
              <a:t> JS </a:t>
            </a:r>
            <a:r>
              <a:rPr lang="zh-CN" altLang="zh-CN" dirty="0"/>
              <a:t>可以直接调用丰富的原生能力，一套代码，多端发行，</a:t>
            </a:r>
            <a:r>
              <a:rPr lang="en-US" altLang="zh-CN" dirty="0"/>
              <a:t>App</a:t>
            </a:r>
            <a:r>
              <a:rPr lang="zh-CN" altLang="zh-CN" dirty="0"/>
              <a:t>端内置</a:t>
            </a:r>
            <a:r>
              <a:rPr lang="en-US" altLang="zh-CN" dirty="0"/>
              <a:t>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zh-CN" dirty="0"/>
              <a:t>引擎，提供了原生渲染能力，丰富的插件市场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4871-B8EE-4F5C-B5BB-F74A465077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345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Hybrid App</a:t>
            </a:r>
            <a:r>
              <a:rPr lang="zh-CN" altLang="en-US" dirty="0"/>
              <a:t>：兼具“</a:t>
            </a:r>
            <a:r>
              <a:rPr lang="en-US" altLang="zh-CN" dirty="0"/>
              <a:t>Native App</a:t>
            </a:r>
            <a:r>
              <a:rPr lang="zh-CN" altLang="en-US" dirty="0"/>
              <a:t>良好用户交互体验的优势”和“</a:t>
            </a:r>
            <a:r>
              <a:rPr lang="en-US" altLang="zh-CN" dirty="0"/>
              <a:t>Web App</a:t>
            </a:r>
            <a:r>
              <a:rPr lang="zh-CN" altLang="en-US" dirty="0"/>
              <a:t>跨平台开发的优势”</a:t>
            </a:r>
            <a:endParaRPr lang="en-US" altLang="zh-CN" dirty="0"/>
          </a:p>
          <a:p>
            <a:r>
              <a:rPr lang="en-US" altLang="zh-CN" dirty="0"/>
              <a:t>Cordova</a:t>
            </a:r>
            <a:r>
              <a:rPr lang="zh-CN" altLang="en-US" dirty="0"/>
              <a:t>：</a:t>
            </a:r>
            <a:r>
              <a:rPr lang="zh-CN" altLang="zh-CN" sz="1200" dirty="0"/>
              <a:t>使用</a:t>
            </a:r>
            <a:r>
              <a:rPr lang="en-US" altLang="zh-CN" sz="1200" dirty="0"/>
              <a:t>HTML5</a:t>
            </a:r>
            <a:r>
              <a:rPr lang="zh-CN" altLang="zh-CN" sz="1200" dirty="0"/>
              <a:t>、</a:t>
            </a:r>
            <a:r>
              <a:rPr lang="en-US" altLang="zh-CN" sz="1200" dirty="0"/>
              <a:t>CSS3</a:t>
            </a:r>
            <a:r>
              <a:rPr lang="zh-CN" altLang="zh-CN" sz="1200" dirty="0"/>
              <a:t>、</a:t>
            </a:r>
            <a:r>
              <a:rPr lang="en-US" altLang="zh-CN" sz="1200" dirty="0"/>
              <a:t>JS</a:t>
            </a:r>
            <a:r>
              <a:rPr lang="zh-CN" altLang="zh-CN" sz="1200" dirty="0"/>
              <a:t>和原生</a:t>
            </a:r>
            <a:r>
              <a:rPr lang="en-US" altLang="zh-CN" sz="1200" dirty="0"/>
              <a:t>SDK</a:t>
            </a:r>
            <a:r>
              <a:rPr lang="zh-CN" altLang="zh-CN" sz="1200" dirty="0"/>
              <a:t>生成应用，生态成熟</a:t>
            </a:r>
            <a:r>
              <a:rPr lang="zh-CN" altLang="en-US" sz="1200" dirty="0"/>
              <a:t>，但是</a:t>
            </a:r>
            <a:r>
              <a:rPr lang="zh-CN" altLang="zh-CN" sz="1200" dirty="0"/>
              <a:t>需要安装相应的原生开发环境，配置工程项目，更适用于原生开发者，对于</a:t>
            </a:r>
            <a:r>
              <a:rPr lang="en-US" altLang="zh-CN" sz="1200" dirty="0"/>
              <a:t>web</a:t>
            </a:r>
            <a:r>
              <a:rPr lang="zh-CN" altLang="zh-CN" sz="1200" dirty="0"/>
              <a:t>前端上手有难度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Ionic</a:t>
            </a:r>
            <a:r>
              <a:rPr lang="zh-CN" altLang="en-US" dirty="0"/>
              <a:t>：</a:t>
            </a:r>
            <a:r>
              <a:rPr lang="en-US" altLang="zh-CN" sz="1200" dirty="0"/>
              <a:t>Ionic = Cordova + AngularJS + </a:t>
            </a:r>
            <a:r>
              <a:rPr lang="zh-CN" altLang="zh-CN" sz="1200" dirty="0"/>
              <a:t>一套样式库</a:t>
            </a:r>
            <a:r>
              <a:rPr lang="zh-CN" altLang="en-US" sz="1200" dirty="0"/>
              <a:t>，但是</a:t>
            </a:r>
            <a:r>
              <a:rPr lang="en-US" altLang="zh-CN" sz="1200" dirty="0"/>
              <a:t>AngularJS </a:t>
            </a:r>
            <a:r>
              <a:rPr lang="zh-CN" altLang="zh-CN" sz="1200" dirty="0"/>
              <a:t>学习曲线陡峭，需要时间学习新的技术，</a:t>
            </a:r>
            <a:r>
              <a:rPr lang="en-US" altLang="zh-CN" sz="1200" dirty="0"/>
              <a:t>Ionic4</a:t>
            </a:r>
            <a:r>
              <a:rPr lang="zh-CN" altLang="zh-CN" sz="1200" dirty="0"/>
              <a:t>可以与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配合使用，但是坑多，上手难度大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React Native</a:t>
            </a:r>
            <a:r>
              <a:rPr lang="zh-CN" altLang="en-US" dirty="0"/>
              <a:t>：</a:t>
            </a:r>
            <a:r>
              <a:rPr lang="zh-CN" altLang="zh-CN" sz="1200" dirty="0"/>
              <a:t>目前支持</a:t>
            </a:r>
            <a:r>
              <a:rPr lang="en-US" altLang="zh-CN" sz="1200" dirty="0"/>
              <a:t>iOS</a:t>
            </a:r>
            <a:r>
              <a:rPr lang="zh-CN" altLang="zh-CN" sz="1200" dirty="0"/>
              <a:t>和安卓两大平台，使用</a:t>
            </a:r>
            <a:r>
              <a:rPr lang="en-US" altLang="zh-CN" sz="1200" dirty="0"/>
              <a:t>JavaScript</a:t>
            </a:r>
            <a:r>
              <a:rPr lang="zh-CN" altLang="zh-CN" sz="1200" dirty="0"/>
              <a:t>语言，类似于</a:t>
            </a:r>
            <a:r>
              <a:rPr lang="en-US" altLang="zh-CN" sz="1200" dirty="0"/>
              <a:t>HTML</a:t>
            </a:r>
            <a:r>
              <a:rPr lang="zh-CN" altLang="zh-CN" sz="1200" dirty="0"/>
              <a:t>的</a:t>
            </a:r>
            <a:r>
              <a:rPr lang="en-US" altLang="zh-CN" sz="1200" dirty="0"/>
              <a:t>JSX</a:t>
            </a:r>
            <a:r>
              <a:rPr lang="zh-CN" altLang="en-US" sz="1200" dirty="0"/>
              <a:t>，</a:t>
            </a:r>
            <a:r>
              <a:rPr lang="zh-CN" altLang="zh-CN" sz="1200" dirty="0"/>
              <a:t>基于</a:t>
            </a:r>
            <a:r>
              <a:rPr lang="en-US" altLang="zh-CN" sz="1200" dirty="0"/>
              <a:t> ReactJS </a:t>
            </a:r>
            <a:r>
              <a:rPr lang="zh-CN" altLang="zh-CN" sz="1200" dirty="0"/>
              <a:t>库</a:t>
            </a:r>
            <a:r>
              <a:rPr lang="zh-CN" altLang="en-US" sz="1200" dirty="0"/>
              <a:t>，</a:t>
            </a:r>
            <a:r>
              <a:rPr lang="zh-CN" altLang="zh-CN" sz="1200" dirty="0"/>
              <a:t>需要学习</a:t>
            </a:r>
            <a:r>
              <a:rPr lang="en-US" altLang="zh-CN" sz="1200" dirty="0"/>
              <a:t>React</a:t>
            </a:r>
            <a:r>
              <a:rPr lang="zh-CN" altLang="zh-CN" sz="1200" dirty="0"/>
              <a:t>和</a:t>
            </a:r>
            <a:r>
              <a:rPr lang="en-US" altLang="zh-CN" sz="1200" dirty="0"/>
              <a:t>React 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Flutter</a:t>
            </a:r>
            <a:r>
              <a:rPr lang="zh-CN" altLang="en-US" sz="1200" dirty="0"/>
              <a:t>：是</a:t>
            </a:r>
            <a:r>
              <a:rPr lang="en-US" altLang="zh-CN" sz="1200" dirty="0"/>
              <a:t>google</a:t>
            </a:r>
            <a:r>
              <a:rPr lang="zh-CN" altLang="en-US" sz="1200" dirty="0"/>
              <a:t>推出的，一个使用</a:t>
            </a:r>
            <a:r>
              <a:rPr lang="en-US" altLang="zh-CN" sz="1200" dirty="0"/>
              <a:t>Dart</a:t>
            </a:r>
            <a:r>
              <a:rPr lang="zh-CN" altLang="en-US" sz="1200" dirty="0"/>
              <a:t>语言开发的跨平台移动</a:t>
            </a:r>
            <a:r>
              <a:rPr lang="en-US" altLang="zh-CN" sz="1200" dirty="0"/>
              <a:t>UI</a:t>
            </a:r>
            <a:r>
              <a:rPr lang="zh-CN" altLang="en-US" sz="1200" dirty="0"/>
              <a:t>框架，</a:t>
            </a:r>
            <a:r>
              <a:rPr lang="en-US" altLang="zh-CN" sz="1200" dirty="0"/>
              <a:t>	</a:t>
            </a:r>
            <a:r>
              <a:rPr lang="zh-CN" altLang="en-US" sz="1200" dirty="0"/>
              <a:t>原生性能，需要先学习</a:t>
            </a:r>
            <a:r>
              <a:rPr lang="en-US" altLang="zh-CN" sz="1200" dirty="0"/>
              <a:t>Dart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Weex</a:t>
            </a:r>
            <a:r>
              <a:rPr lang="zh-CN" altLang="en-US" sz="1200" dirty="0"/>
              <a:t>：</a:t>
            </a:r>
            <a:r>
              <a:rPr lang="zh-CN" altLang="zh-CN" sz="1200" dirty="0"/>
              <a:t>阿里巴巴推出的跨平台移动开发工具，使用</a:t>
            </a:r>
            <a:r>
              <a:rPr lang="en-US" altLang="zh-CN" sz="1200" dirty="0"/>
              <a:t> JavaScript </a:t>
            </a:r>
            <a:r>
              <a:rPr lang="zh-CN" altLang="zh-CN" sz="1200" dirty="0"/>
              <a:t>语言和前端开发经验来开发移动应用，开发者只需要在自己的</a:t>
            </a:r>
            <a:r>
              <a:rPr lang="en-US" altLang="zh-CN" sz="1200" dirty="0"/>
              <a:t>App</a:t>
            </a:r>
            <a:r>
              <a:rPr lang="zh-CN" altLang="zh-CN" sz="1200" dirty="0"/>
              <a:t>中嵌入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的</a:t>
            </a:r>
            <a:r>
              <a:rPr lang="en-US" altLang="zh-CN" sz="1200" dirty="0"/>
              <a:t>SDK</a:t>
            </a:r>
            <a:r>
              <a:rPr lang="zh-CN" altLang="zh-CN" sz="1200" dirty="0"/>
              <a:t>，就可以通过撰写</a:t>
            </a:r>
            <a:r>
              <a:rPr lang="en-US" altLang="zh-CN" sz="1200" dirty="0"/>
              <a:t>HTML/CSS/JavaScript</a:t>
            </a:r>
            <a:r>
              <a:rPr lang="zh-CN" altLang="zh-CN" sz="1200" dirty="0"/>
              <a:t>来开发</a:t>
            </a:r>
            <a:r>
              <a:rPr lang="en-US" altLang="zh-CN" sz="1200" dirty="0"/>
              <a:t>Native</a:t>
            </a:r>
            <a:r>
              <a:rPr lang="zh-CN" altLang="zh-CN" sz="1200" dirty="0"/>
              <a:t>级别的</a:t>
            </a:r>
            <a:r>
              <a:rPr lang="en-US" altLang="zh-CN" sz="1200" dirty="0" err="1"/>
              <a:t>Weex</a:t>
            </a:r>
            <a:r>
              <a:rPr lang="zh-CN" altLang="zh-CN" sz="1200" dirty="0"/>
              <a:t>界面</a:t>
            </a:r>
            <a:r>
              <a:rPr lang="zh-CN" altLang="en-US" sz="1200" dirty="0"/>
              <a:t>，</a:t>
            </a:r>
            <a:r>
              <a:rPr lang="zh-CN" altLang="zh-CN" sz="1200" dirty="0"/>
              <a:t>高性能、跨平台、贴近前端生态、可与</a:t>
            </a:r>
            <a:r>
              <a:rPr lang="en-US" altLang="zh-CN" sz="1200" dirty="0"/>
              <a:t>Vue</a:t>
            </a:r>
            <a:r>
              <a:rPr lang="zh-CN" altLang="zh-CN" sz="1200" dirty="0"/>
              <a:t>配合开发，开发跨端</a:t>
            </a:r>
            <a:r>
              <a:rPr lang="en-US" altLang="zh-CN" sz="1200" dirty="0"/>
              <a:t>App</a:t>
            </a:r>
            <a:r>
              <a:rPr lang="zh-CN" altLang="en-US" sz="1200" dirty="0"/>
              <a:t>，</a:t>
            </a:r>
            <a:r>
              <a:rPr lang="zh-CN" altLang="zh-CN" sz="1200" dirty="0"/>
              <a:t>搭建环境复杂，编译过程痛苦，不支持</a:t>
            </a:r>
            <a:r>
              <a:rPr lang="en-US" altLang="zh-CN" sz="1200" dirty="0"/>
              <a:t>H5</a:t>
            </a:r>
            <a:r>
              <a:rPr lang="zh-CN" altLang="zh-CN" sz="1200" dirty="0"/>
              <a:t>、小程序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：</a:t>
            </a:r>
            <a:r>
              <a:rPr lang="zh-CN" altLang="zh-CN" dirty="0"/>
              <a:t>使用 </a:t>
            </a:r>
            <a:r>
              <a:rPr lang="en-US" altLang="zh-CN" dirty="0"/>
              <a:t>Vue.js </a:t>
            </a:r>
            <a:r>
              <a:rPr lang="zh-CN" altLang="zh-CN" dirty="0"/>
              <a:t>开发所有前端应用的跨平台移动开发框架，开发者编写一套代码，可发布到</a:t>
            </a:r>
            <a:r>
              <a:rPr lang="en-US" altLang="zh-CN" dirty="0"/>
              <a:t>iOS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H5</a:t>
            </a:r>
            <a:r>
              <a:rPr lang="zh-CN" altLang="zh-CN" dirty="0"/>
              <a:t>、以及各种小程序</a:t>
            </a:r>
            <a:r>
              <a:rPr lang="zh-CN" altLang="en-US" dirty="0"/>
              <a:t>，</a:t>
            </a:r>
            <a:r>
              <a:rPr lang="zh-CN" altLang="zh-CN" dirty="0"/>
              <a:t>基于</a:t>
            </a:r>
            <a:r>
              <a:rPr lang="en-US" altLang="zh-CN" dirty="0"/>
              <a:t>Vue</a:t>
            </a:r>
            <a:r>
              <a:rPr lang="zh-CN" altLang="zh-CN" dirty="0"/>
              <a:t>开发，完整的</a:t>
            </a:r>
            <a:r>
              <a:rPr lang="en-US" altLang="zh-CN" dirty="0"/>
              <a:t> Vue.js </a:t>
            </a:r>
            <a:r>
              <a:rPr lang="zh-CN" altLang="zh-CN" dirty="0"/>
              <a:t>开发体验，内置</a:t>
            </a:r>
            <a:r>
              <a:rPr lang="en-US" altLang="zh-CN" dirty="0"/>
              <a:t> HTML5+ </a:t>
            </a:r>
            <a:r>
              <a:rPr lang="zh-CN" altLang="zh-CN" dirty="0"/>
              <a:t>引擎，让</a:t>
            </a:r>
            <a:r>
              <a:rPr lang="en-US" altLang="zh-CN" dirty="0"/>
              <a:t> JS </a:t>
            </a:r>
            <a:r>
              <a:rPr lang="zh-CN" altLang="zh-CN" dirty="0"/>
              <a:t>可以直接调用丰富的原生能力，一套代码，多端发行，</a:t>
            </a:r>
            <a:r>
              <a:rPr lang="en-US" altLang="zh-CN" dirty="0"/>
              <a:t>App</a:t>
            </a:r>
            <a:r>
              <a:rPr lang="zh-CN" altLang="zh-CN" dirty="0"/>
              <a:t>端内置</a:t>
            </a:r>
            <a:r>
              <a:rPr lang="en-US" altLang="zh-CN" dirty="0"/>
              <a:t> 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zh-CN" altLang="zh-CN" dirty="0"/>
              <a:t>引擎，提供了原生渲染能力，丰富的插件市场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84871-B8EE-4F5C-B5BB-F74A465077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F006E-CA69-49A1-B394-542ABF2B5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6FA268-05C6-4862-83DA-F8C23D060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BD8E0-DCF8-4A6E-AC55-F7F82C84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6C8-57FB-4B8E-8903-28047A047EF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FCEF6-0BF4-4654-8ECA-14E8210A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2B5FA-3DA5-431B-8722-D388884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80E6-B10A-4E26-B89C-B926B1601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6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1BB6-116C-4430-8077-6340A404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4FBD7-0AB5-4A88-91C9-70C6BEFDB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5AAFF-3F34-411C-B2CE-C6985FA6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6C8-57FB-4B8E-8903-28047A047EF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540BD-C9E3-4AA6-B52E-5C453302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50000-ECE9-425D-B91D-F02D3312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80E6-B10A-4E26-B89C-B926B1601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6A218F-121C-44E8-A3B1-A90288E97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14D12A-B9C0-4654-B981-9AC38897B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E34DE-FBCA-46D7-9083-DC10A27A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6C8-57FB-4B8E-8903-28047A047EF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CB91E-6389-49FA-B42A-505B446C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CE7A4-F50D-4DAF-801F-7812346B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80E6-B10A-4E26-B89C-B926B1601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1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DDC20-496E-48B1-BEC8-CF0AB4FB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D98CE-CCC0-4548-87A6-3E062E6D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A6D0C-AC6E-442F-982E-E7D71621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6C8-57FB-4B8E-8903-28047A047EF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3C59F-151F-4AEF-8098-722ECC08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C2259-F914-485D-9E42-CEEE9200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80E6-B10A-4E26-B89C-B926B1601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66731-22D6-4264-B909-F9927D14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FF55A-0E7C-4B7C-B735-1A48C617E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44CAA-8EED-49B2-82F3-3E62C203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6C8-57FB-4B8E-8903-28047A047EF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07A3C-11B6-4513-B6A1-3C8BAE6E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4A016-EC10-4990-AA0E-C2A0B65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80E6-B10A-4E26-B89C-B926B1601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3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055B4-D502-4DEA-A36C-A22EAE03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9AB15-AF2E-4EA4-92B8-C1B525B7F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EEC61-3E7B-46B0-BDD7-B714A4F7D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5FAD5-054B-479B-82DD-F5A7546D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6C8-57FB-4B8E-8903-28047A047EF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A9D8E-90D9-4243-95B9-D32E5AF1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C931C-43EE-477A-A7B8-94686EA4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80E6-B10A-4E26-B89C-B926B1601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44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7A622-B963-4A88-A542-6865F27B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1666F-9961-450C-8951-9B118A6DF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F8466C-ACBC-4A03-8E45-C083E5542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1AA681-5538-4831-B0E2-2DA8304F6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B629F2-3353-4644-892F-6B7E1741E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851ACE-EE45-42EA-89C6-97ADDF98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6C8-57FB-4B8E-8903-28047A047EF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3FE5DA-F348-45D3-8B16-838820E6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E58234-6CB9-4C32-B0A5-408F76CE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80E6-B10A-4E26-B89C-B926B1601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3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D4C37-2240-4E2B-A390-103C42B7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6D75C5-FBC0-4121-931C-40FD21FE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6C8-57FB-4B8E-8903-28047A047EF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D2A492-4AED-4527-A26A-2B159B9A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93C8F-3B65-467B-B15E-2D25CDEA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80E6-B10A-4E26-B89C-B926B1601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13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0D9CD3-BAAA-4234-804B-DAC0C2C7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6C8-57FB-4B8E-8903-28047A047EF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5939EC-C2C7-4157-AC52-ED4B3EC4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E1CFE-5936-4031-83F3-8DD5E0E1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80E6-B10A-4E26-B89C-B926B1601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80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81010-B592-49BA-B4FD-BECD2445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2038E-C7AA-4B81-BF15-E970DB95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C0C42-4BFA-4979-A297-5AE6B978F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30B57-F3CC-4C7B-9ABE-B101C592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6C8-57FB-4B8E-8903-28047A047EF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A67E9-4655-49BA-B7E5-CD52DBB0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96562-8198-4D4E-BD3B-F948915A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80E6-B10A-4E26-B89C-B926B1601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7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55243-5042-400F-B3FD-38404689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214E1-D8EE-4527-9126-87AE72881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9525C-5A2C-4347-A427-84481EC3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2E77D-7C78-4336-A1E4-4A74F07E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6C8-57FB-4B8E-8903-28047A047EF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CD09AF-8162-4D19-9F7D-36862CF4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7ECCF-9772-4578-8C93-167DB176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80E6-B10A-4E26-B89C-B926B1601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9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5A6809-0B19-434C-9081-6A111ACC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40A705-01DA-4E44-8101-6D2A7A965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3E7B7-0575-4048-801A-BBCF4E6FF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486C8-57FB-4B8E-8903-28047A047EF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83677-903A-43A5-8817-5EA0D96A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E404A-BF4D-4321-ACA7-C531CDBF9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80E6-B10A-4E26-B89C-B926B1601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0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umu.163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B7323E-8B36-4BF7-9504-8EA6333246B8}"/>
              </a:ext>
            </a:extLst>
          </p:cNvPr>
          <p:cNvSpPr txBox="1">
            <a:spLocks/>
          </p:cNvSpPr>
          <p:nvPr/>
        </p:nvSpPr>
        <p:spPr>
          <a:xfrm>
            <a:off x="838200" y="689317"/>
            <a:ext cx="10515600" cy="548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dirty="0"/>
              <a:t>Hybrid App</a:t>
            </a:r>
            <a:r>
              <a:rPr lang="zh-CN" altLang="zh-CN" dirty="0"/>
              <a:t>（混合模式移动应用）是指介于</a:t>
            </a:r>
            <a:r>
              <a:rPr lang="en-US" altLang="zh-CN" dirty="0"/>
              <a:t>Web App</a:t>
            </a:r>
            <a:r>
              <a:rPr lang="zh-CN" altLang="zh-CN" dirty="0"/>
              <a:t>、</a:t>
            </a:r>
            <a:r>
              <a:rPr lang="en-US" altLang="zh-CN" dirty="0"/>
              <a:t>Native App</a:t>
            </a:r>
            <a:r>
              <a:rPr lang="zh-CN" altLang="zh-CN" dirty="0"/>
              <a:t>这两者之间的</a:t>
            </a:r>
            <a:r>
              <a:rPr lang="en-US" altLang="zh-CN" dirty="0"/>
              <a:t>App</a:t>
            </a:r>
          </a:p>
          <a:p>
            <a:pPr algn="l">
              <a:lnSpc>
                <a:spcPct val="120000"/>
              </a:lnSpc>
            </a:pPr>
            <a:endParaRPr lang="en-US" altLang="zh-CN" dirty="0"/>
          </a:p>
          <a:p>
            <a:pPr algn="l"/>
            <a:r>
              <a:rPr lang="en-US" altLang="zh-CN" dirty="0"/>
              <a:t>Cordova</a:t>
            </a:r>
          </a:p>
          <a:p>
            <a:pPr algn="l"/>
            <a:r>
              <a:rPr lang="en-US" altLang="zh-CN" dirty="0"/>
              <a:t>Ionic</a:t>
            </a:r>
          </a:p>
          <a:p>
            <a:pPr algn="l"/>
            <a:r>
              <a:rPr lang="en-US" altLang="zh-CN" dirty="0"/>
              <a:t>React Native</a:t>
            </a:r>
          </a:p>
          <a:p>
            <a:pPr algn="l"/>
            <a:r>
              <a:rPr lang="en-US" altLang="zh-CN" dirty="0"/>
              <a:t>Flutter</a:t>
            </a:r>
          </a:p>
          <a:p>
            <a:pPr algn="l"/>
            <a:r>
              <a:rPr lang="en-US" altLang="zh-CN" dirty="0" err="1"/>
              <a:t>Weex</a:t>
            </a:r>
            <a:endParaRPr lang="en-US" altLang="zh-CN" dirty="0"/>
          </a:p>
          <a:p>
            <a:pPr algn="l"/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endParaRPr lang="zh-CN" altLang="zh-CN" dirty="0"/>
          </a:p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26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B7323E-8B36-4BF7-9504-8EA6333246B8}"/>
              </a:ext>
            </a:extLst>
          </p:cNvPr>
          <p:cNvSpPr txBox="1">
            <a:spLocks/>
          </p:cNvSpPr>
          <p:nvPr/>
        </p:nvSpPr>
        <p:spPr>
          <a:xfrm>
            <a:off x="838200" y="689317"/>
            <a:ext cx="10515600" cy="548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安装后，打开</a:t>
            </a:r>
            <a:r>
              <a:rPr lang="en-US" altLang="zh-CN" dirty="0" err="1"/>
              <a:t>MuMu</a:t>
            </a:r>
            <a:r>
              <a:rPr lang="zh-CN" altLang="en-US" dirty="0"/>
              <a:t>模拟器，</a:t>
            </a:r>
            <a:r>
              <a:rPr lang="en-US" altLang="zh-CN" dirty="0" err="1"/>
              <a:t>HBuilderX</a:t>
            </a:r>
            <a:r>
              <a:rPr lang="zh-CN" altLang="en-US" dirty="0"/>
              <a:t>里就有相应选项了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D0DC6C3-AA59-4518-B738-8AC9FDE3DD51}"/>
              </a:ext>
            </a:extLst>
          </p:cNvPr>
          <p:cNvSpPr txBox="1">
            <a:spLocks/>
          </p:cNvSpPr>
          <p:nvPr/>
        </p:nvSpPr>
        <p:spPr>
          <a:xfrm>
            <a:off x="990600" y="92765"/>
            <a:ext cx="10515600" cy="623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C5CD53-0202-4880-B763-C05E03369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417" y="0"/>
            <a:ext cx="3400583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9676B67-F26E-439A-872B-F92E34C4C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687064"/>
            <a:ext cx="2143125" cy="1524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830D8D-0249-425F-A3BA-CB03F65C0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796" y="1394584"/>
            <a:ext cx="46482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6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1F7A8B-85DD-4350-AEF3-9BA4828B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" y="1194135"/>
            <a:ext cx="12087244" cy="19584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C1DD62A-B2E1-4A2A-AD10-E6FDD148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1662"/>
            <a:ext cx="12192000" cy="2000738"/>
          </a:xfrm>
          <a:prstGeom prst="rect">
            <a:avLst/>
          </a:prstGeom>
        </p:spPr>
      </p:pic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E2A80926-1C47-4470-8CC2-1E333BC8420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41636" y="1397828"/>
            <a:ext cx="2478156" cy="1928469"/>
          </a:xfrm>
          <a:prstGeom prst="bentConnector3">
            <a:avLst>
              <a:gd name="adj1" fmla="val 99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4635B94-0409-400C-AB67-23CBE0046F82}"/>
              </a:ext>
            </a:extLst>
          </p:cNvPr>
          <p:cNvSpPr txBox="1"/>
          <p:nvPr/>
        </p:nvSpPr>
        <p:spPr>
          <a:xfrm>
            <a:off x="7706140" y="3416157"/>
            <a:ext cx="1470991" cy="37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(Ctrl+F5)</a:t>
            </a:r>
            <a:endParaRPr lang="zh-CN" altLang="en-US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4DAEB6B2-A77E-4F0F-93D3-CC17C4B5FC88}"/>
              </a:ext>
            </a:extLst>
          </p:cNvPr>
          <p:cNvCxnSpPr/>
          <p:nvPr/>
        </p:nvCxnSpPr>
        <p:spPr>
          <a:xfrm rot="5400000">
            <a:off x="10377904" y="2397192"/>
            <a:ext cx="201142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9BBDA0E-5D9E-49DB-85C7-18510F0335B5}"/>
              </a:ext>
            </a:extLst>
          </p:cNvPr>
          <p:cNvSpPr txBox="1"/>
          <p:nvPr/>
        </p:nvSpPr>
        <p:spPr>
          <a:xfrm>
            <a:off x="10827025" y="3409255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新建终端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0B6A24C-4BA1-46A1-BE55-D4DAC39A66E3}"/>
              </a:ext>
            </a:extLst>
          </p:cNvPr>
          <p:cNvCxnSpPr/>
          <p:nvPr/>
        </p:nvCxnSpPr>
        <p:spPr>
          <a:xfrm rot="10800000">
            <a:off x="6930888" y="4359965"/>
            <a:ext cx="3710609" cy="68911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B819C31-30C6-40E3-AEAC-10022C9C94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70102" y="4566257"/>
            <a:ext cx="640962" cy="258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83328BF8-B192-4BBA-BB4F-C7F9513C8E2B}"/>
              </a:ext>
            </a:extLst>
          </p:cNvPr>
          <p:cNvCxnSpPr/>
          <p:nvPr/>
        </p:nvCxnSpPr>
        <p:spPr>
          <a:xfrm rot="10800000" flipV="1">
            <a:off x="10111409" y="5252773"/>
            <a:ext cx="1099930" cy="885892"/>
          </a:xfrm>
          <a:prstGeom prst="bentConnector3">
            <a:avLst>
              <a:gd name="adj1" fmla="val 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30EAFAB-0A64-4960-8E9F-E6CFA01CD91E}"/>
              </a:ext>
            </a:extLst>
          </p:cNvPr>
          <p:cNvSpPr txBox="1"/>
          <p:nvPr/>
        </p:nvSpPr>
        <p:spPr>
          <a:xfrm>
            <a:off x="6586332" y="3863139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320937-8FBA-4EC7-A973-E5169F0CF8F0}"/>
              </a:ext>
            </a:extLst>
          </p:cNvPr>
          <p:cNvSpPr txBox="1"/>
          <p:nvPr/>
        </p:nvSpPr>
        <p:spPr>
          <a:xfrm>
            <a:off x="10118035" y="4024798"/>
            <a:ext cx="109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重新运行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59B57D-181E-40C5-B15D-0D0D83CBFCC9}"/>
              </a:ext>
            </a:extLst>
          </p:cNvPr>
          <p:cNvSpPr txBox="1"/>
          <p:nvPr/>
        </p:nvSpPr>
        <p:spPr>
          <a:xfrm>
            <a:off x="9481931" y="5929340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停止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17D618-8836-42F6-A36A-7CF372BAC2B4}"/>
              </a:ext>
            </a:extLst>
          </p:cNvPr>
          <p:cNvSpPr txBox="1"/>
          <p:nvPr/>
        </p:nvSpPr>
        <p:spPr>
          <a:xfrm>
            <a:off x="172278" y="25179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调试说明</a:t>
            </a:r>
          </a:p>
        </p:txBody>
      </p:sp>
    </p:spTree>
    <p:extLst>
      <p:ext uri="{BB962C8B-B14F-4D97-AF65-F5344CB8AC3E}">
        <p14:creationId xmlns:p14="http://schemas.microsoft.com/office/powerpoint/2010/main" val="42255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A5B800-BEEC-4587-9E60-E258EC103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285" y="301176"/>
            <a:ext cx="3139807" cy="62556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F542DED-3AA0-4032-8304-810F503AF9EF}"/>
              </a:ext>
            </a:extLst>
          </p:cNvPr>
          <p:cNvSpPr txBox="1"/>
          <p:nvPr/>
        </p:nvSpPr>
        <p:spPr>
          <a:xfrm>
            <a:off x="5565915" y="649357"/>
            <a:ext cx="11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E750F37-9954-4840-A8AA-6753BE27BA35}"/>
              </a:ext>
            </a:extLst>
          </p:cNvPr>
          <p:cNvCxnSpPr/>
          <p:nvPr/>
        </p:nvCxnSpPr>
        <p:spPr>
          <a:xfrm>
            <a:off x="1868557" y="3525078"/>
            <a:ext cx="3273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821EB97-5C9F-4556-868E-0DD9B9652F09}"/>
              </a:ext>
            </a:extLst>
          </p:cNvPr>
          <p:cNvSpPr txBox="1"/>
          <p:nvPr/>
        </p:nvSpPr>
        <p:spPr>
          <a:xfrm>
            <a:off x="5234609" y="334041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静态资源文件，包括字体图标和图片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E92C0B3-9C25-486E-A6D4-7BF079049A77}"/>
              </a:ext>
            </a:extLst>
          </p:cNvPr>
          <p:cNvCxnSpPr/>
          <p:nvPr/>
        </p:nvCxnSpPr>
        <p:spPr>
          <a:xfrm>
            <a:off x="1868557" y="1457740"/>
            <a:ext cx="4116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CA14DD1-0CB5-42DF-8A2F-5608D59000B4}"/>
              </a:ext>
            </a:extLst>
          </p:cNvPr>
          <p:cNvSpPr txBox="1"/>
          <p:nvPr/>
        </p:nvSpPr>
        <p:spPr>
          <a:xfrm>
            <a:off x="5985081" y="127307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页面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382DE0B-7F07-458D-BA33-8A4BD9D34FE9}"/>
              </a:ext>
            </a:extLst>
          </p:cNvPr>
          <p:cNvCxnSpPr/>
          <p:nvPr/>
        </p:nvCxnSpPr>
        <p:spPr>
          <a:xfrm>
            <a:off x="2332383" y="834023"/>
            <a:ext cx="316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60DCB6-5C03-417E-808A-9A6B34668B34}"/>
              </a:ext>
            </a:extLst>
          </p:cNvPr>
          <p:cNvCxnSpPr/>
          <p:nvPr/>
        </p:nvCxnSpPr>
        <p:spPr>
          <a:xfrm>
            <a:off x="2217188" y="5035826"/>
            <a:ext cx="3767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CC34A2E-1451-44C7-96B5-8F6C62AFBD6C}"/>
              </a:ext>
            </a:extLst>
          </p:cNvPr>
          <p:cNvSpPr txBox="1"/>
          <p:nvPr/>
        </p:nvSpPr>
        <p:spPr>
          <a:xfrm>
            <a:off x="6143629" y="485116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应用启动，包括全局样式和应用生命周期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06AC714-386B-4F92-96E6-7996C914C4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217188" y="5950226"/>
            <a:ext cx="3282464" cy="606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A68E14A-1DD8-435E-9B50-8A7124093AF2}"/>
              </a:ext>
            </a:extLst>
          </p:cNvPr>
          <p:cNvSpPr txBox="1"/>
          <p:nvPr/>
        </p:nvSpPr>
        <p:spPr>
          <a:xfrm>
            <a:off x="5499652" y="6372157"/>
            <a:ext cx="645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路由和每个页面辅助信息设置包括标题、导航栏样式等的设置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5F0CC91-2FF9-406F-A88F-07E24EED8FF7}"/>
              </a:ext>
            </a:extLst>
          </p:cNvPr>
          <p:cNvCxnSpPr/>
          <p:nvPr/>
        </p:nvCxnSpPr>
        <p:spPr>
          <a:xfrm>
            <a:off x="2352261" y="5599905"/>
            <a:ext cx="3652698" cy="431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DD6021-B095-47A8-84A9-CE65CDC8EE0A}"/>
              </a:ext>
            </a:extLst>
          </p:cNvPr>
          <p:cNvSpPr txBox="1"/>
          <p:nvPr/>
        </p:nvSpPr>
        <p:spPr>
          <a:xfrm>
            <a:off x="5985081" y="5846801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应用发布的一些设置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449C04A-0C49-47EA-8696-91241AF192EC}"/>
              </a:ext>
            </a:extLst>
          </p:cNvPr>
          <p:cNvCxnSpPr/>
          <p:nvPr/>
        </p:nvCxnSpPr>
        <p:spPr>
          <a:xfrm>
            <a:off x="2014330" y="5327374"/>
            <a:ext cx="4678020" cy="272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AB2BBE4-6DDB-4D73-88D3-84848D7D0133}"/>
              </a:ext>
            </a:extLst>
          </p:cNvPr>
          <p:cNvSpPr txBox="1"/>
          <p:nvPr/>
        </p:nvSpPr>
        <p:spPr>
          <a:xfrm>
            <a:off x="6700044" y="541523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主入口，一般不修改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74767BC-3AE0-4D1F-B250-421B5C9AEB24}"/>
              </a:ext>
            </a:extLst>
          </p:cNvPr>
          <p:cNvCxnSpPr>
            <a:cxnSpLocks/>
          </p:cNvCxnSpPr>
          <p:nvPr/>
        </p:nvCxnSpPr>
        <p:spPr>
          <a:xfrm>
            <a:off x="2332383" y="3829878"/>
            <a:ext cx="3485321" cy="447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FA4579E-C81F-427E-95EC-6C36E6E0231D}"/>
              </a:ext>
            </a:extLst>
          </p:cNvPr>
          <p:cNvSpPr txBox="1"/>
          <p:nvPr/>
        </p:nvSpPr>
        <p:spPr>
          <a:xfrm>
            <a:off x="5817704" y="4078908"/>
            <a:ext cx="620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字体图标，</a:t>
            </a:r>
            <a:r>
              <a:rPr lang="en-US" altLang="zh-CN" dirty="0"/>
              <a:t>font-family</a:t>
            </a:r>
            <a:r>
              <a:rPr lang="zh-CN" altLang="en-US" dirty="0"/>
              <a:t>不要用</a:t>
            </a:r>
            <a:r>
              <a:rPr lang="en-US" altLang="zh-CN" dirty="0" err="1"/>
              <a:t>iconfont</a:t>
            </a:r>
            <a:r>
              <a:rPr lang="zh-CN" altLang="en-US" dirty="0"/>
              <a:t>，</a:t>
            </a: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里是关键字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396DBBF9-368D-46DD-BB08-68E0129D1CB3}"/>
              </a:ext>
            </a:extLst>
          </p:cNvPr>
          <p:cNvCxnSpPr/>
          <p:nvPr/>
        </p:nvCxnSpPr>
        <p:spPr>
          <a:xfrm flipV="1">
            <a:off x="2217188" y="4625009"/>
            <a:ext cx="2619855" cy="119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E2373CD-D4BF-4D66-949D-54D583F77709}"/>
              </a:ext>
            </a:extLst>
          </p:cNvPr>
          <p:cNvSpPr txBox="1"/>
          <p:nvPr/>
        </p:nvSpPr>
        <p:spPr>
          <a:xfrm>
            <a:off x="4789195" y="445071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编译后的文件</a:t>
            </a:r>
          </a:p>
        </p:txBody>
      </p:sp>
    </p:spTree>
    <p:extLst>
      <p:ext uri="{BB962C8B-B14F-4D97-AF65-F5344CB8AC3E}">
        <p14:creationId xmlns:p14="http://schemas.microsoft.com/office/powerpoint/2010/main" val="328121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B7323E-8B36-4BF7-9504-8EA6333246B8}"/>
              </a:ext>
            </a:extLst>
          </p:cNvPr>
          <p:cNvSpPr txBox="1">
            <a:spLocks/>
          </p:cNvSpPr>
          <p:nvPr/>
        </p:nvSpPr>
        <p:spPr>
          <a:xfrm>
            <a:off x="838200" y="689317"/>
            <a:ext cx="10515600" cy="548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打包：云打包、本地打包</a:t>
            </a:r>
            <a:endParaRPr lang="en-US" altLang="zh-CN" dirty="0"/>
          </a:p>
          <a:p>
            <a:pPr algn="l"/>
            <a:r>
              <a:rPr lang="zh-CN" altLang="en-US" dirty="0"/>
              <a:t>云打包相对简单； 本地打包需要在本地安装原生开发环境，比较复杂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D0DC6C3-AA59-4518-B738-8AC9FDE3DD51}"/>
              </a:ext>
            </a:extLst>
          </p:cNvPr>
          <p:cNvSpPr txBox="1">
            <a:spLocks/>
          </p:cNvSpPr>
          <p:nvPr/>
        </p:nvSpPr>
        <p:spPr>
          <a:xfrm>
            <a:off x="990600" y="92765"/>
            <a:ext cx="10515600" cy="623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B1B075-E33A-4E52-9A74-64888138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061"/>
            <a:ext cx="3581400" cy="4391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704198-17A6-49C4-B0A8-CFAC0F57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585029"/>
            <a:ext cx="4575313" cy="50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B7323E-8B36-4BF7-9504-8EA6333246B8}"/>
              </a:ext>
            </a:extLst>
          </p:cNvPr>
          <p:cNvSpPr txBox="1">
            <a:spLocks/>
          </p:cNvSpPr>
          <p:nvPr/>
        </p:nvSpPr>
        <p:spPr>
          <a:xfrm>
            <a:off x="838200" y="689317"/>
            <a:ext cx="10515600" cy="548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dirty="0"/>
              <a:t>创建项目常见有两种方式：</a:t>
            </a:r>
            <a:endParaRPr lang="en-US" altLang="zh-CN" dirty="0"/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zh-CN" altLang="en-US" dirty="0"/>
              <a:t>通过 </a:t>
            </a:r>
            <a:r>
              <a:rPr lang="en-US" altLang="zh-CN" dirty="0" err="1"/>
              <a:t>HBuilderX</a:t>
            </a:r>
            <a:r>
              <a:rPr lang="en-US" altLang="zh-CN" dirty="0"/>
              <a:t> </a:t>
            </a:r>
            <a:r>
              <a:rPr lang="zh-CN" altLang="en-US" dirty="0"/>
              <a:t>可视化界面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zh-CN" altLang="en-US" dirty="0"/>
              <a:t>可视化的方式比较简单，</a:t>
            </a:r>
            <a:r>
              <a:rPr lang="en-US" altLang="zh-CN" dirty="0" err="1"/>
              <a:t>HBuilderX</a:t>
            </a:r>
            <a:r>
              <a:rPr lang="zh-CN" altLang="en-US" dirty="0"/>
              <a:t>内置相关环境，为</a:t>
            </a: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做了特别强化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通过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命令行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zh-CN" altLang="en-US" dirty="0"/>
              <a:t>发布</a:t>
            </a:r>
            <a:r>
              <a:rPr lang="en-US" altLang="zh-CN" dirty="0"/>
              <a:t>App</a:t>
            </a:r>
            <a:r>
              <a:rPr lang="zh-CN" altLang="en-US" dirty="0"/>
              <a:t>时，仍然需要使用</a:t>
            </a:r>
            <a:r>
              <a:rPr lang="en-US" altLang="zh-CN" dirty="0" err="1"/>
              <a:t>HBuilderX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8070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B7323E-8B36-4BF7-9504-8EA6333246B8}"/>
              </a:ext>
            </a:extLst>
          </p:cNvPr>
          <p:cNvSpPr txBox="1">
            <a:spLocks/>
          </p:cNvSpPr>
          <p:nvPr/>
        </p:nvSpPr>
        <p:spPr>
          <a:xfrm>
            <a:off x="838200" y="689317"/>
            <a:ext cx="10515600" cy="548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dirty="0"/>
              <a:t>下载：</a:t>
            </a:r>
            <a:r>
              <a:rPr lang="en-US" altLang="zh-CN" dirty="0" err="1"/>
              <a:t>HBuilderX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zh-CN" altLang="en-US" dirty="0"/>
              <a:t>地址：</a:t>
            </a:r>
            <a:r>
              <a:rPr lang="en-US" altLang="zh-CN" dirty="0"/>
              <a:t>https://www.dcloud.io/hbuilderx.html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6DEE6E-D38A-4FA6-9BD7-8ED8FB044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4816"/>
            <a:ext cx="7658100" cy="46005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635CCF1-B254-4D2F-92BE-3175E51F9187}"/>
              </a:ext>
            </a:extLst>
          </p:cNvPr>
          <p:cNvSpPr txBox="1"/>
          <p:nvPr/>
        </p:nvSpPr>
        <p:spPr>
          <a:xfrm>
            <a:off x="8835059" y="1963908"/>
            <a:ext cx="272994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/>
              <a:t>如果开发的有</a:t>
            </a:r>
            <a:r>
              <a:rPr lang="en-US" altLang="zh-CN" dirty="0"/>
              <a:t>App</a:t>
            </a:r>
            <a:r>
              <a:rPr lang="zh-CN" altLang="en-US" dirty="0"/>
              <a:t>，建议下载</a:t>
            </a:r>
            <a:r>
              <a:rPr lang="en-US" altLang="zh-CN" dirty="0"/>
              <a:t>【App</a:t>
            </a:r>
            <a:r>
              <a:rPr lang="zh-CN" altLang="en-US" dirty="0"/>
              <a:t>开发版</a:t>
            </a:r>
            <a:r>
              <a:rPr lang="en-US" altLang="zh-CN" dirty="0"/>
              <a:t>】</a:t>
            </a:r>
          </a:p>
          <a:p>
            <a:pPr>
              <a:spcAft>
                <a:spcPts val="1200"/>
              </a:spcAft>
            </a:pPr>
            <a:r>
              <a:rPr lang="zh-CN" altLang="en-US" dirty="0"/>
              <a:t>如果只是开发</a:t>
            </a:r>
            <a:r>
              <a:rPr lang="en-US" altLang="zh-CN" dirty="0"/>
              <a:t>H5</a:t>
            </a:r>
            <a:r>
              <a:rPr lang="zh-CN" altLang="en-US" dirty="0"/>
              <a:t>或小程序可以选择</a:t>
            </a:r>
            <a:r>
              <a:rPr lang="en-US" altLang="zh-CN" dirty="0"/>
              <a:t>【</a:t>
            </a:r>
            <a:r>
              <a:rPr lang="zh-CN" altLang="en-US" dirty="0"/>
              <a:t>标准版</a:t>
            </a:r>
            <a:r>
              <a:rPr lang="en-US" altLang="zh-CN" dirty="0"/>
              <a:t>】</a:t>
            </a:r>
          </a:p>
          <a:p>
            <a:pPr>
              <a:spcAft>
                <a:spcPts val="1200"/>
              </a:spcAft>
            </a:pPr>
            <a:r>
              <a:rPr lang="en-US" altLang="zh-CN" dirty="0"/>
              <a:t>【App</a:t>
            </a:r>
            <a:r>
              <a:rPr lang="zh-CN" altLang="en-US" dirty="0"/>
              <a:t>开发板</a:t>
            </a:r>
            <a:r>
              <a:rPr lang="en-US" altLang="zh-CN" dirty="0"/>
              <a:t>】</a:t>
            </a:r>
            <a:r>
              <a:rPr lang="zh-CN" altLang="en-US" dirty="0"/>
              <a:t>比</a:t>
            </a:r>
            <a:r>
              <a:rPr lang="en-US" altLang="zh-CN" dirty="0"/>
              <a:t>【</a:t>
            </a:r>
            <a:r>
              <a:rPr lang="zh-CN" altLang="en-US" dirty="0"/>
              <a:t>标准版</a:t>
            </a:r>
            <a:r>
              <a:rPr lang="en-US" altLang="zh-CN" dirty="0"/>
              <a:t>】</a:t>
            </a:r>
            <a:r>
              <a:rPr lang="zh-CN" altLang="en-US" dirty="0"/>
              <a:t>多了一些</a:t>
            </a:r>
            <a:r>
              <a:rPr lang="en-US" altLang="zh-CN" dirty="0"/>
              <a:t>App</a:t>
            </a:r>
            <a:r>
              <a:rPr lang="zh-CN" altLang="en-US" dirty="0"/>
              <a:t>开发必要的插件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57F0FE-E0FC-42AB-B2C5-3A6C9778F42E}"/>
              </a:ext>
            </a:extLst>
          </p:cNvPr>
          <p:cNvSpPr txBox="1"/>
          <p:nvPr/>
        </p:nvSpPr>
        <p:spPr>
          <a:xfrm>
            <a:off x="9011478" y="5102087"/>
            <a:ext cx="255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下载之后解压就可以使用，不用安装</a:t>
            </a:r>
          </a:p>
        </p:txBody>
      </p:sp>
    </p:spTree>
    <p:extLst>
      <p:ext uri="{BB962C8B-B14F-4D97-AF65-F5344CB8AC3E}">
        <p14:creationId xmlns:p14="http://schemas.microsoft.com/office/powerpoint/2010/main" val="20412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B7323E-8B36-4BF7-9504-8EA6333246B8}"/>
              </a:ext>
            </a:extLst>
          </p:cNvPr>
          <p:cNvSpPr txBox="1">
            <a:spLocks/>
          </p:cNvSpPr>
          <p:nvPr/>
        </p:nvSpPr>
        <p:spPr>
          <a:xfrm>
            <a:off x="838200" y="689317"/>
            <a:ext cx="10515600" cy="548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D0DC6C3-AA59-4518-B738-8AC9FDE3DD51}"/>
              </a:ext>
            </a:extLst>
          </p:cNvPr>
          <p:cNvSpPr txBox="1">
            <a:spLocks/>
          </p:cNvSpPr>
          <p:nvPr/>
        </p:nvSpPr>
        <p:spPr>
          <a:xfrm>
            <a:off x="990600" y="841717"/>
            <a:ext cx="10515600" cy="548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dirty="0"/>
              <a:t>创建</a:t>
            </a: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，在点击工具栏里的文件 </a:t>
            </a:r>
            <a:r>
              <a:rPr lang="en-US" altLang="zh-CN" dirty="0"/>
              <a:t>-&gt; </a:t>
            </a:r>
            <a:r>
              <a:rPr lang="zh-CN" altLang="en-US" dirty="0"/>
              <a:t>新建 </a:t>
            </a:r>
            <a:r>
              <a:rPr lang="en-US" altLang="zh-CN" dirty="0"/>
              <a:t>-&gt; </a:t>
            </a:r>
            <a:r>
              <a:rPr lang="zh-CN" altLang="en-US" dirty="0"/>
              <a:t>项目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1EFC46-CCAA-463E-852A-C4930126E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2232370"/>
            <a:ext cx="6000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1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B7323E-8B36-4BF7-9504-8EA6333246B8}"/>
              </a:ext>
            </a:extLst>
          </p:cNvPr>
          <p:cNvSpPr txBox="1">
            <a:spLocks/>
          </p:cNvSpPr>
          <p:nvPr/>
        </p:nvSpPr>
        <p:spPr>
          <a:xfrm>
            <a:off x="838200" y="689317"/>
            <a:ext cx="10515600" cy="548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D0DC6C3-AA59-4518-B738-8AC9FDE3DD51}"/>
              </a:ext>
            </a:extLst>
          </p:cNvPr>
          <p:cNvSpPr txBox="1">
            <a:spLocks/>
          </p:cNvSpPr>
          <p:nvPr/>
        </p:nvSpPr>
        <p:spPr>
          <a:xfrm>
            <a:off x="990600" y="841717"/>
            <a:ext cx="10515600" cy="548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EB98AF-440A-4DAD-BF1F-B8A59D6A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628027"/>
            <a:ext cx="76390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8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B7323E-8B36-4BF7-9504-8EA6333246B8}"/>
              </a:ext>
            </a:extLst>
          </p:cNvPr>
          <p:cNvSpPr txBox="1">
            <a:spLocks/>
          </p:cNvSpPr>
          <p:nvPr/>
        </p:nvSpPr>
        <p:spPr>
          <a:xfrm>
            <a:off x="838200" y="689317"/>
            <a:ext cx="10515600" cy="548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D0DC6C3-AA59-4518-B738-8AC9FDE3DD51}"/>
              </a:ext>
            </a:extLst>
          </p:cNvPr>
          <p:cNvSpPr txBox="1">
            <a:spLocks/>
          </p:cNvSpPr>
          <p:nvPr/>
        </p:nvSpPr>
        <p:spPr>
          <a:xfrm>
            <a:off x="990600" y="92765"/>
            <a:ext cx="10515600" cy="623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28603E-1842-4B24-A0E3-2C88ED03FB97}"/>
              </a:ext>
            </a:extLst>
          </p:cNvPr>
          <p:cNvSpPr txBox="1"/>
          <p:nvPr/>
        </p:nvSpPr>
        <p:spPr>
          <a:xfrm>
            <a:off x="433180" y="447395"/>
            <a:ext cx="407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浏览器运行：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F6ACC0-884E-48DD-B6F9-23BD8CB8F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7" y="927873"/>
            <a:ext cx="4610100" cy="1752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68682A-1D87-44D6-9C9D-4F587461838D}"/>
              </a:ext>
            </a:extLst>
          </p:cNvPr>
          <p:cNvSpPr txBox="1"/>
          <p:nvPr/>
        </p:nvSpPr>
        <p:spPr>
          <a:xfrm>
            <a:off x="496957" y="2976285"/>
            <a:ext cx="201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运行：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C95C0A-AD10-45F1-9240-A3382E0B1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38" y="3452586"/>
            <a:ext cx="6019800" cy="32099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BABB43A-680E-4294-8F45-86958D31A476}"/>
              </a:ext>
            </a:extLst>
          </p:cNvPr>
          <p:cNvSpPr txBox="1"/>
          <p:nvPr/>
        </p:nvSpPr>
        <p:spPr>
          <a:xfrm>
            <a:off x="7500730" y="530087"/>
            <a:ext cx="43467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/>
              <a:t>第一次连接手机会出现连接不到手机的情况，需要在电脑上安装相应的驱动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安卓的可以使用</a:t>
            </a:r>
            <a:r>
              <a:rPr lang="en-US" altLang="zh-CN" dirty="0"/>
              <a:t>360</a:t>
            </a:r>
            <a:r>
              <a:rPr lang="zh-CN" altLang="en-US" dirty="0"/>
              <a:t>手机助手，还需要打开</a:t>
            </a:r>
            <a:r>
              <a:rPr lang="en-US" altLang="zh-CN" dirty="0" err="1"/>
              <a:t>usb</a:t>
            </a:r>
            <a:r>
              <a:rPr lang="zh-CN" altLang="en-US" dirty="0"/>
              <a:t>调试模式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en-US" altLang="zh-CN" dirty="0"/>
              <a:t>iOS</a:t>
            </a:r>
            <a:r>
              <a:rPr lang="zh-CN" altLang="en-US" dirty="0"/>
              <a:t>的必须按照</a:t>
            </a:r>
            <a:r>
              <a:rPr lang="en-US" altLang="zh-CN" dirty="0"/>
              <a:t>iTunes</a:t>
            </a:r>
            <a:r>
              <a:rPr lang="zh-CN" altLang="en-US" dirty="0"/>
              <a:t>，连上之后还需要在设备管理里信任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10B5DD-8CD6-488C-8EB1-19BF0DBE7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730" y="2721735"/>
            <a:ext cx="1983894" cy="37028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699F41F-38CE-4EA2-A208-8DFF73128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490" y="2680472"/>
            <a:ext cx="1983894" cy="36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3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B7323E-8B36-4BF7-9504-8EA6333246B8}"/>
              </a:ext>
            </a:extLst>
          </p:cNvPr>
          <p:cNvSpPr txBox="1">
            <a:spLocks/>
          </p:cNvSpPr>
          <p:nvPr/>
        </p:nvSpPr>
        <p:spPr>
          <a:xfrm>
            <a:off x="838200" y="689317"/>
            <a:ext cx="10515600" cy="548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D0DC6C3-AA59-4518-B738-8AC9FDE3DD51}"/>
              </a:ext>
            </a:extLst>
          </p:cNvPr>
          <p:cNvSpPr txBox="1">
            <a:spLocks/>
          </p:cNvSpPr>
          <p:nvPr/>
        </p:nvSpPr>
        <p:spPr>
          <a:xfrm>
            <a:off x="990600" y="92765"/>
            <a:ext cx="10515600" cy="623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422EA9-0384-4330-8198-6CCCE7500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542925"/>
            <a:ext cx="109061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2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B7323E-8B36-4BF7-9504-8EA6333246B8}"/>
              </a:ext>
            </a:extLst>
          </p:cNvPr>
          <p:cNvSpPr txBox="1">
            <a:spLocks/>
          </p:cNvSpPr>
          <p:nvPr/>
        </p:nvSpPr>
        <p:spPr>
          <a:xfrm>
            <a:off x="838200" y="689317"/>
            <a:ext cx="10515600" cy="548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模拟器配置：</a:t>
            </a:r>
            <a:endParaRPr lang="en-US" altLang="zh-CN" dirty="0"/>
          </a:p>
          <a:p>
            <a:pPr algn="l"/>
            <a:r>
              <a:rPr lang="en-US" altLang="zh-CN" dirty="0"/>
              <a:t>1</a:t>
            </a:r>
            <a:r>
              <a:rPr lang="zh-CN" altLang="en-US" dirty="0"/>
              <a:t>、下载</a:t>
            </a:r>
            <a:r>
              <a:rPr lang="en-US" altLang="zh-CN" dirty="0" err="1"/>
              <a:t>MuMu</a:t>
            </a:r>
            <a:r>
              <a:rPr lang="zh-CN" altLang="en-US" dirty="0"/>
              <a:t>模拟器， 地址：</a:t>
            </a:r>
            <a:r>
              <a:rPr lang="en-US" altLang="zh-CN" dirty="0">
                <a:hlinkClick r:id="rId3"/>
              </a:rPr>
              <a:t>http://mumu.163.com/</a:t>
            </a:r>
            <a:endParaRPr lang="en-US" altLang="zh-CN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、配置，点击</a:t>
            </a:r>
            <a:r>
              <a:rPr lang="en-US" altLang="zh-CN" dirty="0"/>
              <a:t>【ADB</a:t>
            </a:r>
            <a:r>
              <a:rPr lang="zh-CN" altLang="en-US" dirty="0"/>
              <a:t>路径设置</a:t>
            </a:r>
            <a:r>
              <a:rPr lang="en-US" altLang="zh-CN" dirty="0"/>
              <a:t>】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D0DC6C3-AA59-4518-B738-8AC9FDE3DD51}"/>
              </a:ext>
            </a:extLst>
          </p:cNvPr>
          <p:cNvSpPr txBox="1">
            <a:spLocks/>
          </p:cNvSpPr>
          <p:nvPr/>
        </p:nvSpPr>
        <p:spPr>
          <a:xfrm>
            <a:off x="990600" y="92765"/>
            <a:ext cx="10515600" cy="623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5CEB81-3BCC-49BA-B24A-4D3818ECB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12" y="1962255"/>
            <a:ext cx="4717849" cy="24852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8D58182-A7FF-4618-A6C7-5FC2BB1E1195}"/>
              </a:ext>
            </a:extLst>
          </p:cNvPr>
          <p:cNvSpPr txBox="1"/>
          <p:nvPr/>
        </p:nvSpPr>
        <p:spPr>
          <a:xfrm>
            <a:off x="2838865" y="5162742"/>
            <a:ext cx="311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在没有设置模拟器时，这里是灰色不可点击的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755BB0F-E0ED-499A-BFAA-FA64DE9E6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041" y="2031829"/>
            <a:ext cx="4495800" cy="2828925"/>
          </a:xfrm>
          <a:prstGeom prst="rect">
            <a:avLst/>
          </a:prstGeom>
        </p:spPr>
      </p:pic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A205EDE-41D6-482D-90C7-934D459E00B9}"/>
              </a:ext>
            </a:extLst>
          </p:cNvPr>
          <p:cNvCxnSpPr/>
          <p:nvPr/>
        </p:nvCxnSpPr>
        <p:spPr>
          <a:xfrm rot="5400000">
            <a:off x="7997687" y="4220817"/>
            <a:ext cx="24251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9C36045-5DCD-4AE4-AF09-F76D82125C24}"/>
              </a:ext>
            </a:extLst>
          </p:cNvPr>
          <p:cNvSpPr txBox="1"/>
          <p:nvPr/>
        </p:nvSpPr>
        <p:spPr>
          <a:xfrm>
            <a:off x="8507896" y="5439741"/>
            <a:ext cx="269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设置过之后就是亮色的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5A0F32B-AE29-4074-8A83-5D2FEC69F877}"/>
              </a:ext>
            </a:extLst>
          </p:cNvPr>
          <p:cNvCxnSpPr/>
          <p:nvPr/>
        </p:nvCxnSpPr>
        <p:spPr>
          <a:xfrm rot="5400000">
            <a:off x="2816087" y="3770243"/>
            <a:ext cx="250466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B7323E-8B36-4BF7-9504-8EA6333246B8}"/>
              </a:ext>
            </a:extLst>
          </p:cNvPr>
          <p:cNvSpPr txBox="1">
            <a:spLocks/>
          </p:cNvSpPr>
          <p:nvPr/>
        </p:nvSpPr>
        <p:spPr>
          <a:xfrm>
            <a:off x="838200" y="689317"/>
            <a:ext cx="10515600" cy="548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D0DC6C3-AA59-4518-B738-8AC9FDE3DD51}"/>
              </a:ext>
            </a:extLst>
          </p:cNvPr>
          <p:cNvSpPr txBox="1">
            <a:spLocks/>
          </p:cNvSpPr>
          <p:nvPr/>
        </p:nvSpPr>
        <p:spPr>
          <a:xfrm>
            <a:off x="990600" y="92765"/>
            <a:ext cx="10515600" cy="623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2BB14A-446A-48C1-9C05-113E8657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7" y="873400"/>
            <a:ext cx="11019086" cy="51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0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2075</Words>
  <Application>Microsoft Office PowerPoint</Application>
  <PresentationFormat>宽屏</PresentationFormat>
  <Paragraphs>142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App</dc:title>
  <dc:creator>Admin</dc:creator>
  <cp:lastModifiedBy>Admin</cp:lastModifiedBy>
  <cp:revision>34</cp:revision>
  <dcterms:created xsi:type="dcterms:W3CDTF">2019-09-21T09:54:42Z</dcterms:created>
  <dcterms:modified xsi:type="dcterms:W3CDTF">2019-09-25T06:48:03Z</dcterms:modified>
</cp:coreProperties>
</file>