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258" r:id="rId5"/>
    <p:sldId id="264" r:id="rId7"/>
    <p:sldId id="266" r:id="rId8"/>
    <p:sldId id="267" r:id="rId9"/>
    <p:sldId id="268" r:id="rId10"/>
    <p:sldId id="269" r:id="rId11"/>
    <p:sldId id="271" r:id="rId12"/>
    <p:sldId id="278" r:id="rId13"/>
    <p:sldId id="280" r:id="rId14"/>
    <p:sldId id="283" r:id="rId15"/>
    <p:sldId id="284" r:id="rId16"/>
    <p:sldId id="28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01" r:id="rId31"/>
    <p:sldId id="304" r:id="rId32"/>
    <p:sldId id="307" r:id="rId33"/>
    <p:sldId id="308" r:id="rId34"/>
    <p:sldId id="298" r:id="rId35"/>
    <p:sldId id="25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10D86-A7C0-43EF-8614-4F2B28C52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452245" y="1358900"/>
            <a:ext cx="9288145" cy="41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732155" y="638810"/>
            <a:ext cx="10727690" cy="557974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440430" y="524510"/>
            <a:ext cx="5314950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5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5375910" y="3992245"/>
            <a:ext cx="1440180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5375910" y="4501832"/>
            <a:ext cx="1440180" cy="3962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921167" y="2564049"/>
            <a:ext cx="6459053" cy="1320449"/>
          </a:xfrm>
        </p:spPr>
        <p:txBody>
          <a:bodyPr lIns="101600" tIns="38100" rIns="25400" bIns="38100" anchor="ctr" anchorCtr="0">
            <a:normAutofit/>
          </a:bodyPr>
          <a:lstStyle>
            <a:lvl1pPr algn="ctr">
              <a:defRPr sz="5400" spc="600" baseline="0">
                <a:solidFill>
                  <a:schemeClr val="bg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5356859" y="3993198"/>
            <a:ext cx="1440000" cy="396000"/>
          </a:xfrm>
        </p:spPr>
        <p:txBody>
          <a:bodyPr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5407660" y="4502785"/>
            <a:ext cx="1440000" cy="396000"/>
          </a:xfrm>
        </p:spPr>
        <p:txBody>
          <a:bodyPr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489143" y="0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269120" y="1192630"/>
            <a:ext cx="9648000" cy="4574930"/>
            <a:chOff x="1269120" y="1192630"/>
            <a:chExt cx="9648000" cy="4574930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>
              <a:off x="1269120" y="1267560"/>
              <a:ext cx="9648000" cy="4500000"/>
            </a:xfrm>
            <a:prstGeom prst="rect">
              <a:avLst/>
            </a:prstGeom>
            <a:noFill/>
            <a:ln w="101600">
              <a:solidFill>
                <a:srgbClr val="7680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2197100" y="1192630"/>
              <a:ext cx="7797800" cy="2413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505200" y="2524125"/>
            <a:ext cx="5518150" cy="822325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4489143" y="0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4489143" y="0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45720" y="45720"/>
            <a:ext cx="12092400" cy="6764400"/>
            <a:chOff x="45720" y="45720"/>
            <a:chExt cx="12092400" cy="6764400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45720" y="45720"/>
              <a:ext cx="12092400" cy="6764400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 userDrawn="1">
              <p:custDataLst>
                <p:tags r:id="rId4"/>
              </p:custDataLst>
            </p:nvPr>
          </p:nvSpPr>
          <p:spPr>
            <a:xfrm>
              <a:off x="45720" y="45720"/>
              <a:ext cx="12092400" cy="2627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4489143" y="0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292800" y="191367"/>
            <a:ext cx="11606400" cy="6485142"/>
            <a:chOff x="292800" y="191367"/>
            <a:chExt cx="11606400" cy="6485142"/>
          </a:xfrm>
        </p:grpSpPr>
        <p:sp>
          <p:nvSpPr>
            <p:cNvPr id="18" name="矩形 1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>
              <p:custDataLst>
                <p:tags r:id="rId4"/>
              </p:custDataLst>
            </p:nvPr>
          </p:nvSpPr>
          <p:spPr>
            <a:xfrm>
              <a:off x="4487556" y="191367"/>
              <a:ext cx="3213714" cy="2454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5"/>
              </p:custDataLst>
            </p:nvPr>
          </p:nvSpPr>
          <p:spPr>
            <a:xfrm>
              <a:off x="4487556" y="6431091"/>
              <a:ext cx="3213714" cy="2454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292800" y="191367"/>
            <a:ext cx="11606400" cy="6485142"/>
            <a:chOff x="292800" y="191367"/>
            <a:chExt cx="11606400" cy="6485142"/>
          </a:xfrm>
        </p:grpSpPr>
        <p:sp>
          <p:nvSpPr>
            <p:cNvPr id="13" name="矩形 12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4"/>
              </p:custDataLst>
            </p:nvPr>
          </p:nvSpPr>
          <p:spPr>
            <a:xfrm>
              <a:off x="4487556" y="191367"/>
              <a:ext cx="3213714" cy="2454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4487556" y="6431091"/>
              <a:ext cx="3213714" cy="2454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732000" y="524193"/>
            <a:ext cx="10728000" cy="5694807"/>
            <a:chOff x="732000" y="524193"/>
            <a:chExt cx="10728000" cy="5694807"/>
          </a:xfrm>
        </p:grpSpPr>
        <p:sp>
          <p:nvSpPr>
            <p:cNvPr id="6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1452000" y="1359000"/>
              <a:ext cx="9288000" cy="41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 userDrawn="1">
              <p:custDataLst>
                <p:tags r:id="rId4"/>
              </p:custDataLst>
            </p:nvPr>
          </p:nvSpPr>
          <p:spPr>
            <a:xfrm>
              <a:off x="732000" y="639000"/>
              <a:ext cx="10728000" cy="558000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3440430" y="524193"/>
              <a:ext cx="5314950" cy="215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3251535" y="2869768"/>
            <a:ext cx="5897880" cy="1023266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89143" y="0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292800" y="191367"/>
            <a:ext cx="11606400" cy="6485142"/>
            <a:chOff x="292800" y="191367"/>
            <a:chExt cx="11606400" cy="6485142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>
              <p:custDataLst>
                <p:tags r:id="rId4"/>
              </p:custDataLst>
            </p:nvPr>
          </p:nvSpPr>
          <p:spPr>
            <a:xfrm>
              <a:off x="4487556" y="191367"/>
              <a:ext cx="3213714" cy="2454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5"/>
              </p:custDataLst>
            </p:nvPr>
          </p:nvSpPr>
          <p:spPr>
            <a:xfrm>
              <a:off x="4487556" y="6431091"/>
              <a:ext cx="3213714" cy="2454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 rot="16200000">
            <a:off x="10462434" y="3306291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489143" y="6612582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 hasCustomPrompt="1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0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489143" y="0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4489143" y="6612582"/>
            <a:ext cx="3213714" cy="245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366000" y="333829"/>
            <a:ext cx="11460000" cy="6202022"/>
            <a:chOff x="366000" y="333829"/>
            <a:chExt cx="11460000" cy="6202022"/>
          </a:xfrm>
        </p:grpSpPr>
        <p:sp>
          <p:nvSpPr>
            <p:cNvPr id="24" name="矩形 23"/>
            <p:cNvSpPr/>
            <p:nvPr userDrawn="1">
              <p:custDataLst>
                <p:tags r:id="rId3"/>
              </p:custDataLst>
            </p:nvPr>
          </p:nvSpPr>
          <p:spPr>
            <a:xfrm>
              <a:off x="366000" y="448631"/>
              <a:ext cx="11460000" cy="5960738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4489143" y="333829"/>
              <a:ext cx="3213714" cy="2454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5"/>
              </p:custDataLst>
            </p:nvPr>
          </p:nvSpPr>
          <p:spPr>
            <a:xfrm>
              <a:off x="4489143" y="6290433"/>
              <a:ext cx="3213714" cy="2454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-1587" y="959223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1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9.xml"/><Relationship Id="rId2" Type="http://schemas.openxmlformats.org/officeDocument/2006/relationships/image" Target="../media/image4.png"/><Relationship Id="rId1" Type="http://schemas.openxmlformats.org/officeDocument/2006/relationships/tags" Target="../tags/tag18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5.xml"/><Relationship Id="rId2" Type="http://schemas.openxmlformats.org/officeDocument/2006/relationships/image" Target="../media/image5.png"/><Relationship Id="rId1" Type="http://schemas.openxmlformats.org/officeDocument/2006/relationships/tags" Target="../tags/tag19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01.xml"/><Relationship Id="rId2" Type="http://schemas.openxmlformats.org/officeDocument/2006/relationships/image" Target="../media/image6.png"/><Relationship Id="rId1" Type="http://schemas.openxmlformats.org/officeDocument/2006/relationships/tags" Target="../tags/tag20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03.xml"/><Relationship Id="rId2" Type="http://schemas.openxmlformats.org/officeDocument/2006/relationships/image" Target="../media/image7.png"/><Relationship Id="rId1" Type="http://schemas.openxmlformats.org/officeDocument/2006/relationships/tags" Target="../tags/tag20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05.xml"/><Relationship Id="rId2" Type="http://schemas.openxmlformats.org/officeDocument/2006/relationships/image" Target="../media/image8.png"/><Relationship Id="rId1" Type="http://schemas.openxmlformats.org/officeDocument/2006/relationships/tags" Target="../tags/tag20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07.xml"/><Relationship Id="rId2" Type="http://schemas.openxmlformats.org/officeDocument/2006/relationships/image" Target="../media/image9.png"/><Relationship Id="rId1" Type="http://schemas.openxmlformats.org/officeDocument/2006/relationships/tags" Target="../tags/tag2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72.xml"/><Relationship Id="rId22" Type="http://schemas.openxmlformats.org/officeDocument/2006/relationships/tags" Target="../tags/tag171.xml"/><Relationship Id="rId21" Type="http://schemas.openxmlformats.org/officeDocument/2006/relationships/tags" Target="../tags/tag170.xml"/><Relationship Id="rId20" Type="http://schemas.openxmlformats.org/officeDocument/2006/relationships/tags" Target="../tags/tag169.xml"/><Relationship Id="rId2" Type="http://schemas.openxmlformats.org/officeDocument/2006/relationships/tags" Target="../tags/tag151.xml"/><Relationship Id="rId19" Type="http://schemas.openxmlformats.org/officeDocument/2006/relationships/tags" Target="../tags/tag168.xml"/><Relationship Id="rId18" Type="http://schemas.openxmlformats.org/officeDocument/2006/relationships/tags" Target="../tags/tag167.xml"/><Relationship Id="rId17" Type="http://schemas.openxmlformats.org/officeDocument/2006/relationships/tags" Target="../tags/tag166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0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09.xml"/><Relationship Id="rId2" Type="http://schemas.openxmlformats.org/officeDocument/2006/relationships/image" Target="../media/image10.png"/><Relationship Id="rId1" Type="http://schemas.openxmlformats.org/officeDocument/2006/relationships/tags" Target="../tags/tag20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11.xml"/><Relationship Id="rId2" Type="http://schemas.openxmlformats.org/officeDocument/2006/relationships/image" Target="../media/image11.png"/><Relationship Id="rId1" Type="http://schemas.openxmlformats.org/officeDocument/2006/relationships/tags" Target="../tags/tag21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15.xml"/><Relationship Id="rId2" Type="http://schemas.openxmlformats.org/officeDocument/2006/relationships/image" Target="../media/image12.png"/><Relationship Id="rId1" Type="http://schemas.openxmlformats.org/officeDocument/2006/relationships/tags" Target="../tags/tag21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17.xml"/><Relationship Id="rId2" Type="http://schemas.openxmlformats.org/officeDocument/2006/relationships/image" Target="../media/image13.png"/><Relationship Id="rId1" Type="http://schemas.openxmlformats.org/officeDocument/2006/relationships/tags" Target="../tags/tag21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19.xml"/><Relationship Id="rId2" Type="http://schemas.openxmlformats.org/officeDocument/2006/relationships/image" Target="../media/image14.png"/><Relationship Id="rId1" Type="http://schemas.openxmlformats.org/officeDocument/2006/relationships/tags" Target="../tags/tag218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21.xml"/><Relationship Id="rId2" Type="http://schemas.openxmlformats.org/officeDocument/2006/relationships/image" Target="../media/image15.png"/><Relationship Id="rId1" Type="http://schemas.openxmlformats.org/officeDocument/2006/relationships/tags" Target="../tags/tag220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23.xml"/><Relationship Id="rId2" Type="http://schemas.openxmlformats.org/officeDocument/2006/relationships/image" Target="../media/image16.png"/><Relationship Id="rId1" Type="http://schemas.openxmlformats.org/officeDocument/2006/relationships/tags" Target="../tags/tag22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0" Type="http://schemas.openxmlformats.org/officeDocument/2006/relationships/slideLayout" Target="../slideLayouts/slideLayout22.xml"/><Relationship Id="rId1" Type="http://schemas.openxmlformats.org/officeDocument/2006/relationships/tags" Target="../tags/tag23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8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8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8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987358" y="875121"/>
            <a:ext cx="6553835" cy="922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900" kern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 A R T O N E</a:t>
            </a:r>
            <a:endParaRPr lang="en-US" altLang="zh-CN" sz="4900" kern="1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11830" y="2528887"/>
            <a:ext cx="5518150" cy="8223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node</a:t>
            </a:r>
            <a:r>
              <a:rPr lang="zh-CN" altLang="en-US" dirty="0">
                <a:sym typeface="+mn-ea"/>
              </a:rPr>
              <a:t>框架调研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1085" y="4214495"/>
            <a:ext cx="4739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Express,Koa,Hapi,egg</a:t>
            </a:r>
            <a:r>
              <a:rPr lang="zh-CN" altLang="en-US" sz="2400"/>
              <a:t>优缺点对比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2700" y="1144905"/>
            <a:ext cx="9121775" cy="5277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环境变量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383" y="1609245"/>
            <a:ext cx="9626600" cy="3445200"/>
          </a:xfrm>
        </p:spPr>
        <p:txBody>
          <a:bodyPr/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、通过 config/env 文件指定，该文件的内容就是运行环境，如 prod。一般通过构建工具来生成这个文件。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、通过 EGG_SERVER_ENV 环境变量指定。 EGG_SERVER_ENV=prod npm start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、框架提供了变量 app.config.env 来表示应用当前的运行环境。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4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、支持自定义环境变量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中间件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383" y="1609245"/>
            <a:ext cx="9626600" cy="3445200"/>
          </a:xfrm>
        </p:spPr>
        <p:txBody>
          <a:bodyPr/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、所有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koa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的中间件都可以直接被框架使用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、支持通用配置，配置项如下：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enable：控制中间件是否开启。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match：设置只有符合某些规则的请求才会经过这个中间件。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ignore：设置符合某些规则的请求不经过这个中间件。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路由（</a:t>
            </a:r>
            <a:r>
              <a:rPr lang="en-US" altLang="zh-CN" dirty="0"/>
              <a:t>router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5" name="内容占位符 4" descr="微信图片_20190924143757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2700" y="1151255"/>
            <a:ext cx="9008110" cy="5256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控制器（Controller）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383" y="1609245"/>
            <a:ext cx="9626600" cy="3445200"/>
          </a:xfrm>
        </p:spPr>
        <p:txBody>
          <a:bodyPr/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、通过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router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将基于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method,url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的前端请求交给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controller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处理。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http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请求解析，包括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session,cookie,query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params,body,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路由校验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等一系列处理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、异常处理，如果有人故意发起请求在 Query String 中带上重复的 key 来请求时就会引发系统异常，框架自带了很好的异常处理，不需要开发者自己重新编写。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服务（Service）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383" y="1609245"/>
            <a:ext cx="9626600" cy="3445200"/>
          </a:xfrm>
        </p:spPr>
        <p:txBody>
          <a:bodyPr/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、为了保持 Controller 中的逻辑更加简洁。保持业务逻辑的独立性，抽象出来的 Service 可以被多个 Controller 重复调用。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、主要用于复杂数据的处理，比如要展现的信息需要从数据库获取，还要经过一定的规则计算，才能返回用户显示。或者计算完成后，更新到数据库。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、第三方服务的调用，比如 GitHub 信息获取等。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引入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609090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、npm i egg-mysql --save  引入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mysql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插件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、在应用或框架的 config/plugin.js 中声明：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660015"/>
            <a:ext cx="6683375" cy="3398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config.default.js配置如下：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15" y="2002155"/>
            <a:ext cx="7706995" cy="4257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services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/user.js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service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下操作数据库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5" y="1835785"/>
            <a:ext cx="8004175" cy="4130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38305"/>
            <a:ext cx="9626400" cy="723600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023620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Controller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/user.js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Controller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下传入用户信息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70" y="1492885"/>
            <a:ext cx="5282565" cy="4921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-1"/>
            <a:ext cx="12192001" cy="267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313350" y="5136515"/>
            <a:ext cx="1560739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lvl="0" algn="ctr">
              <a:defRPr/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ZHei-B01" panose="03000509000000000000"/>
                <a:sym typeface="+mn-lt"/>
              </a:rPr>
              <a:t>社区成熟度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ZHei-B01" panose="03000509000000000000"/>
              <a:sym typeface="+mn-lt"/>
            </a:endParaRPr>
          </a:p>
        </p:txBody>
      </p:sp>
      <p:grpSp>
        <p:nvGrpSpPr>
          <p:cNvPr id="35" name="组合 34"/>
          <p:cNvGrpSpPr/>
          <p:nvPr>
            <p:custDataLst>
              <p:tags r:id="rId3"/>
            </p:custDataLst>
          </p:nvPr>
        </p:nvGrpSpPr>
        <p:grpSpPr>
          <a:xfrm>
            <a:off x="2521585" y="3582035"/>
            <a:ext cx="1144270" cy="1144270"/>
            <a:chOff x="1392" y="5641"/>
            <a:chExt cx="1802" cy="1802"/>
          </a:xfrm>
        </p:grpSpPr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1392" y="5641"/>
              <a:ext cx="1803" cy="1803"/>
            </a:xfrm>
            <a:prstGeom prst="ellipse">
              <a:avLst/>
            </a:prstGeom>
            <a:solidFill>
              <a:srgbClr val="768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pc="200"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5"/>
              </p:custDataLst>
            </p:nvPr>
          </p:nvSpPr>
          <p:spPr>
            <a:xfrm>
              <a:off x="1471" y="5721"/>
              <a:ext cx="1644" cy="16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pc="200"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6"/>
              </p:custDataLst>
            </p:nvPr>
          </p:nvSpPr>
          <p:spPr>
            <a:xfrm>
              <a:off x="1654" y="6073"/>
              <a:ext cx="1341" cy="101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fontAlgn="auto"/>
              <a:r>
                <a:rPr lang="en-US" altLang="zh-CN" sz="3600" spc="2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01</a:t>
              </a:r>
              <a:endParaRPr lang="en-US" altLang="zh-CN" sz="3600" spc="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4319315" y="5136515"/>
            <a:ext cx="1560739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lvl="0" algn="ctr">
              <a:defRPr/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ZHei-B01" panose="03000509000000000000"/>
                <a:sym typeface="+mn-lt"/>
              </a:rPr>
              <a:t>上手难易度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ZHei-B01" panose="03000509000000000000"/>
              <a:sym typeface="+mn-lt"/>
            </a:endParaRPr>
          </a:p>
        </p:txBody>
      </p:sp>
      <p:grpSp>
        <p:nvGrpSpPr>
          <p:cNvPr id="36" name="组合 35"/>
          <p:cNvGrpSpPr/>
          <p:nvPr>
            <p:custDataLst>
              <p:tags r:id="rId8"/>
            </p:custDataLst>
          </p:nvPr>
        </p:nvGrpSpPr>
        <p:grpSpPr>
          <a:xfrm>
            <a:off x="4523105" y="3582035"/>
            <a:ext cx="1144270" cy="1144270"/>
            <a:chOff x="4265" y="5641"/>
            <a:chExt cx="1802" cy="1802"/>
          </a:xfrm>
        </p:grpSpPr>
        <p:sp>
          <p:nvSpPr>
            <p:cNvPr id="17" name="椭圆 16"/>
            <p:cNvSpPr/>
            <p:nvPr>
              <p:custDataLst>
                <p:tags r:id="rId9"/>
              </p:custDataLst>
            </p:nvPr>
          </p:nvSpPr>
          <p:spPr>
            <a:xfrm>
              <a:off x="4265" y="5641"/>
              <a:ext cx="1803" cy="18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pc="200"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0"/>
              </p:custDataLst>
            </p:nvPr>
          </p:nvSpPr>
          <p:spPr>
            <a:xfrm>
              <a:off x="4345" y="5721"/>
              <a:ext cx="1644" cy="1644"/>
            </a:xfrm>
            <a:prstGeom prst="ellipse">
              <a:avLst/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pc="200"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1"/>
              </p:custDataLst>
            </p:nvPr>
          </p:nvSpPr>
          <p:spPr>
            <a:xfrm>
              <a:off x="4491" y="6073"/>
              <a:ext cx="1341" cy="101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fontAlgn="auto"/>
              <a:r>
                <a:rPr lang="en-US" altLang="zh-CN" sz="3600" spc="2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02</a:t>
              </a:r>
              <a:endParaRPr lang="en-US" altLang="zh-CN" sz="3600" spc="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8331245" y="5135880"/>
            <a:ext cx="1560739" cy="4616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ZHei-B01" panose="03000509000000000000"/>
                <a:sym typeface="+mn-lt"/>
              </a:rPr>
              <a:t>egg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ZHei-B01" panose="03000509000000000000"/>
              <a:sym typeface="+mn-lt"/>
            </a:endParaRPr>
          </a:p>
        </p:txBody>
      </p:sp>
      <p:grpSp>
        <p:nvGrpSpPr>
          <p:cNvPr id="38" name="组合 37"/>
          <p:cNvGrpSpPr/>
          <p:nvPr>
            <p:custDataLst>
              <p:tags r:id="rId13"/>
            </p:custDataLst>
          </p:nvPr>
        </p:nvGrpSpPr>
        <p:grpSpPr>
          <a:xfrm>
            <a:off x="8526145" y="3582035"/>
            <a:ext cx="1144270" cy="1144270"/>
            <a:chOff x="10039" y="5641"/>
            <a:chExt cx="1802" cy="1802"/>
          </a:xfrm>
        </p:grpSpPr>
        <p:sp>
          <p:nvSpPr>
            <p:cNvPr id="18" name="椭圆 17"/>
            <p:cNvSpPr/>
            <p:nvPr>
              <p:custDataLst>
                <p:tags r:id="rId14"/>
              </p:custDataLst>
            </p:nvPr>
          </p:nvSpPr>
          <p:spPr>
            <a:xfrm>
              <a:off x="10039" y="5641"/>
              <a:ext cx="1803" cy="1803"/>
            </a:xfrm>
            <a:prstGeom prst="ellipse">
              <a:avLst/>
            </a:prstGeom>
            <a:solidFill>
              <a:srgbClr val="768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pc="200"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5"/>
              </p:custDataLst>
            </p:nvPr>
          </p:nvSpPr>
          <p:spPr>
            <a:xfrm>
              <a:off x="10118" y="5721"/>
              <a:ext cx="1644" cy="16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pc="200"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6"/>
              </p:custDataLst>
            </p:nvPr>
          </p:nvSpPr>
          <p:spPr>
            <a:xfrm>
              <a:off x="10275" y="6073"/>
              <a:ext cx="1372" cy="101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fontAlgn="auto"/>
              <a:r>
                <a:rPr lang="en-US" altLang="zh-CN" sz="3600" spc="2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04</a:t>
              </a:r>
              <a:endParaRPr lang="en-US" altLang="zh-CN" sz="3600" spc="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7"/>
            </p:custDataLst>
          </p:nvPr>
        </p:nvSpPr>
        <p:spPr>
          <a:xfrm>
            <a:off x="6325280" y="5137150"/>
            <a:ext cx="1560739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lvl="0" algn="ctr">
              <a:defRPr/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ZHei-B01" panose="03000509000000000000"/>
                <a:sym typeface="+mn-lt"/>
              </a:rPr>
              <a:t>代码简介度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ZHei-B01" panose="03000509000000000000"/>
              <a:sym typeface="+mn-lt"/>
            </a:endParaRPr>
          </a:p>
        </p:txBody>
      </p:sp>
      <p:grpSp>
        <p:nvGrpSpPr>
          <p:cNvPr id="37" name="组合 36"/>
          <p:cNvGrpSpPr/>
          <p:nvPr>
            <p:custDataLst>
              <p:tags r:id="rId18"/>
            </p:custDataLst>
          </p:nvPr>
        </p:nvGrpSpPr>
        <p:grpSpPr>
          <a:xfrm>
            <a:off x="6524625" y="3583305"/>
            <a:ext cx="1144270" cy="1144270"/>
            <a:chOff x="7166" y="5643"/>
            <a:chExt cx="1802" cy="1802"/>
          </a:xfrm>
        </p:grpSpPr>
        <p:sp>
          <p:nvSpPr>
            <p:cNvPr id="2" name="椭圆 1"/>
            <p:cNvSpPr/>
            <p:nvPr>
              <p:custDataLst>
                <p:tags r:id="rId19"/>
              </p:custDataLst>
            </p:nvPr>
          </p:nvSpPr>
          <p:spPr>
            <a:xfrm>
              <a:off x="7166" y="5643"/>
              <a:ext cx="1803" cy="1803"/>
            </a:xfrm>
            <a:prstGeom prst="ellipse">
              <a:avLst/>
            </a:prstGeom>
            <a:solidFill>
              <a:srgbClr val="768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pc="200"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20"/>
              </p:custDataLst>
            </p:nvPr>
          </p:nvSpPr>
          <p:spPr>
            <a:xfrm>
              <a:off x="7245" y="5723"/>
              <a:ext cx="1644" cy="16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pc="200"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21"/>
              </p:custDataLst>
            </p:nvPr>
          </p:nvSpPr>
          <p:spPr>
            <a:xfrm>
              <a:off x="7428" y="6075"/>
              <a:ext cx="1372" cy="101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fontAlgn="auto"/>
              <a:r>
                <a:rPr lang="en-US" altLang="zh-CN" sz="3600" spc="2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03</a:t>
              </a:r>
              <a:endParaRPr lang="en-US" altLang="zh-CN" sz="3600" spc="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>
            <p:custDataLst>
              <p:tags r:id="rId22"/>
            </p:custDataLst>
          </p:nvPr>
        </p:nvSpPr>
        <p:spPr>
          <a:xfrm>
            <a:off x="4776505" y="621846"/>
            <a:ext cx="2976845" cy="1106805"/>
          </a:xfrm>
          <a:prstGeom prst="rect">
            <a:avLst/>
          </a:prstGeom>
          <a:noFill/>
        </p:spPr>
        <p:txBody>
          <a:bodyPr wrap="square" rtlCol="0">
            <a:normAutofit fontScale="9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i="0" u="none" strike="noStrike" kern="1200" cap="none" spc="18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 录</a:t>
            </a:r>
            <a:endParaRPr kumimoji="0" lang="zh-CN" altLang="en-US" sz="6600" i="0" u="none" strike="noStrike" kern="1200" cap="none" spc="180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引入</a:t>
            </a:r>
            <a:r>
              <a:rPr lang="en-US" altLang="zh-CN" dirty="0"/>
              <a:t>redis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609090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、npm i egg-redis --save  引入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redis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插件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、在应用或框架的 config/plugin.js 中声明：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5" y="2686050"/>
            <a:ext cx="5883910" cy="3471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redis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config.default.js配置如下：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65" y="1814195"/>
            <a:ext cx="6610350" cy="4429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811685"/>
            <a:ext cx="9626400" cy="723600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redis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727835"/>
            <a:ext cx="9626600" cy="42138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与数据库操作一致，在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Controller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拿到客户端传来的信息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、在Service操作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redis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、app.redis.set(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key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,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value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)  设置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key:value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4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lang="zh-CN" altLang="en-US" sz="2000">
                <a:sym typeface="+mn-ea"/>
              </a:rPr>
              <a:t>app.redis.</a:t>
            </a:r>
            <a:r>
              <a:rPr lang="en-US" altLang="zh-CN" sz="2000">
                <a:sym typeface="+mn-ea"/>
              </a:rPr>
              <a:t>g</a:t>
            </a:r>
            <a:r>
              <a:rPr lang="zh-CN" altLang="en-US" sz="2000">
                <a:sym typeface="+mn-ea"/>
              </a:rPr>
              <a:t>et(</a:t>
            </a:r>
            <a:r>
              <a:rPr lang="en-US" altLang="zh-CN" sz="2000">
                <a:sym typeface="+mn-ea"/>
              </a:rPr>
              <a:t>key</a:t>
            </a:r>
            <a:r>
              <a:rPr lang="zh-CN" altLang="en-US" sz="2000">
                <a:sym typeface="+mn-ea"/>
              </a:rPr>
              <a:t>)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引入配置</a:t>
            </a:r>
            <a:r>
              <a:rPr lang="en-US" altLang="zh-CN" dirty="0"/>
              <a:t>Mongodb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609090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、npm install egg-mongoose --save  引入</a:t>
            </a:r>
            <a:r>
              <a:rPr lang="en-US" altLang="zh-CN" sz="2000" dirty="0">
                <a:sym typeface="+mn-ea"/>
              </a:rPr>
              <a:t>Mongodb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插件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、在应用或框架的 config/plugin.js 中声明：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15" y="2640330"/>
            <a:ext cx="7762240" cy="3710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>
                <a:sym typeface="+mn-ea"/>
              </a:rPr>
              <a:t>Mongodb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mongodb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相较于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mysql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多了一步建立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model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1661795"/>
            <a:ext cx="6390005" cy="4630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>
                <a:sym typeface="+mn-ea"/>
              </a:rPr>
              <a:t>Mongodb</a:t>
            </a:r>
            <a:endParaRPr lang="en-US" alt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 /service/user.js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" y="1722755"/>
            <a:ext cx="6059170" cy="4668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zh-CN" dirty="0"/>
              <a:t>调试方式</a:t>
            </a:r>
            <a:endParaRPr 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pPr algn="l">
              <a:lnSpc>
                <a:spcPct val="200000"/>
              </a:lnSpc>
            </a:pPr>
            <a:r>
              <a:rPr lang="en-US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npm run debug</a:t>
            </a:r>
            <a:endParaRPr lang="en-US" altLang="zh-CN" sz="2000"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、拷贝地址在</a:t>
            </a:r>
            <a:r>
              <a:rPr lang="en-US" altLang="zh-CN" sz="2000">
                <a:sym typeface="+mn-ea"/>
              </a:rPr>
              <a:t>chrome</a:t>
            </a:r>
            <a:r>
              <a:rPr lang="zh-CN" altLang="en-US" sz="2000">
                <a:sym typeface="+mn-ea"/>
              </a:rPr>
              <a:t>打开，即可实现断点调试，</a:t>
            </a:r>
            <a:br>
              <a:rPr lang="zh-CN" altLang="en-US" sz="2000">
                <a:sym typeface="+mn-ea"/>
              </a:rPr>
            </a:b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、</a:t>
            </a:r>
            <a:r>
              <a:rPr lang="zh-CN" sz="2000">
                <a:sym typeface="+mn-ea"/>
              </a:rPr>
              <a:t>其他</a:t>
            </a:r>
            <a:r>
              <a:rPr lang="zh-CN" altLang="en-US" sz="2000">
                <a:sym typeface="+mn-ea"/>
              </a:rPr>
              <a:t>调试方式可以自行百度相应的调试方法</a:t>
            </a:r>
            <a:endParaRPr lang="zh-CN" altLang="en-US" sz="2000">
              <a:sym typeface="+mn-ea"/>
            </a:endParaRPr>
          </a:p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3480435"/>
            <a:ext cx="10513060" cy="1351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altLang="zh-CN" dirty="0"/>
              <a:t>chrome</a:t>
            </a:r>
            <a:r>
              <a:rPr lang="zh-CN" dirty="0"/>
              <a:t>调试方式</a:t>
            </a:r>
            <a:endParaRPr 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pPr algn="l">
              <a:lnSpc>
                <a:spcPct val="200000"/>
              </a:lnSpc>
            </a:pPr>
            <a:endParaRPr lang="zh-CN" altLang="en-US" sz="2000">
              <a:sym typeface="+mn-ea"/>
            </a:endParaRPr>
          </a:p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125855"/>
            <a:ext cx="11232515" cy="4784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dirty="0"/>
              <a:t>egg</a:t>
            </a:r>
            <a:r>
              <a:rPr lang="zh-CN" altLang="en-US" dirty="0"/>
              <a:t>环境配置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pPr algn="l">
              <a:lnSpc>
                <a:spcPct val="200000"/>
              </a:lnSpc>
            </a:pP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windows</a:t>
            </a:r>
            <a:r>
              <a:rPr lang="zh-CN" altLang="en-US" sz="2000">
                <a:sym typeface="+mn-ea"/>
              </a:rPr>
              <a:t>环境下配置</a:t>
            </a:r>
            <a:r>
              <a:rPr lang="en-US" altLang="zh-CN" sz="2000">
                <a:sym typeface="+mn-ea"/>
              </a:rPr>
              <a:t>package.json </a:t>
            </a:r>
            <a:r>
              <a:rPr lang="zh-CN" altLang="en-US" sz="2000">
                <a:sym typeface="+mn-ea"/>
              </a:rPr>
              <a:t>： set EGG_SERVER_ENV=</a:t>
            </a:r>
            <a:r>
              <a:rPr lang="en-US" altLang="zh-CN" sz="2000">
                <a:sym typeface="+mn-ea"/>
              </a:rPr>
              <a:t>xxx; linux:</a:t>
            </a:r>
            <a:r>
              <a:rPr lang="zh-CN" altLang="en-US" sz="2000">
                <a:sym typeface="+mn-ea"/>
              </a:rPr>
              <a:t>EGG_SERVER_ENV=</a:t>
            </a:r>
            <a:r>
              <a:rPr lang="en-US" altLang="zh-CN" sz="2000">
                <a:sym typeface="+mn-ea"/>
              </a:rPr>
              <a:t>xxx;</a:t>
            </a:r>
            <a:endParaRPr lang="en-US" altLang="zh-CN" sz="2000"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、在</a:t>
            </a:r>
            <a:r>
              <a:rPr lang="en-US" altLang="zh-CN" sz="2000">
                <a:sym typeface="+mn-ea"/>
              </a:rPr>
              <a:t>config</a:t>
            </a:r>
            <a:r>
              <a:rPr lang="zh-CN" altLang="en-US" sz="2000">
                <a:sym typeface="+mn-ea"/>
              </a:rPr>
              <a:t>文件夹下修改对应的环境配置</a:t>
            </a:r>
            <a:endParaRPr lang="zh-CN" altLang="en-US" sz="2000">
              <a:sym typeface="+mn-ea"/>
            </a:endParaRPr>
          </a:p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 lang="en-US" dirty="0"/>
              <a:t>egg</a:t>
            </a:r>
            <a:r>
              <a:rPr lang="zh-CN" altLang="en-US" dirty="0"/>
              <a:t>静态资源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pPr algn="l">
              <a:lnSpc>
                <a:spcPct val="200000"/>
              </a:lnSpc>
            </a:pP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、</a:t>
            </a:r>
            <a:r>
              <a:rPr sz="2000">
                <a:sym typeface="+mn-ea"/>
              </a:rPr>
              <a:t>nunjucks</a:t>
            </a:r>
            <a:r>
              <a:rPr lang="zh-CN" sz="2000">
                <a:sym typeface="+mn-ea"/>
              </a:rPr>
              <a:t>模板安装 </a:t>
            </a:r>
            <a:r>
              <a:rPr lang="en-US" altLang="zh-CN" sz="2000">
                <a:sym typeface="+mn-ea"/>
              </a:rPr>
              <a:t>npm i egg-view-nunjucks -s</a:t>
            </a:r>
            <a:endParaRPr lang="en-US" altLang="zh-CN" sz="2000"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、在</a:t>
            </a:r>
            <a:r>
              <a:rPr lang="en-US" altLang="zh-CN" sz="2000">
                <a:sym typeface="+mn-ea"/>
              </a:rPr>
              <a:t>config/plugin.js </a:t>
            </a:r>
            <a:r>
              <a:rPr lang="zh-CN" altLang="en-US" sz="2000">
                <a:sym typeface="+mn-ea"/>
              </a:rPr>
              <a:t>配置</a:t>
            </a:r>
            <a:r>
              <a:rPr lang="zh-CN" altLang="en-US" sz="2000">
                <a:sym typeface="+mn-ea"/>
              </a:rPr>
              <a:t>启用插件</a:t>
            </a:r>
            <a:endParaRPr lang="zh-CN" altLang="en-US" sz="2000"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nunjucks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:{enable: true,package: 'egg-view-nunjucks'}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pPr algn="l">
              <a:lnSpc>
                <a:spcPct val="200000"/>
              </a:lnSpc>
            </a:pP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view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{</a:t>
            </a:r>
            <a:r>
              <a:rPr sz="2000">
                <a:sym typeface="+mn-ea"/>
              </a:rPr>
              <a:t> defaultViewEngine: 'nunjucks'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}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987358" y="875121"/>
            <a:ext cx="6553835" cy="922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900" kern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PART1</a:t>
            </a:r>
            <a:endParaRPr lang="en-US" altLang="zh-CN" sz="4900" kern="1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05200" y="1904047"/>
            <a:ext cx="5518150" cy="822325"/>
          </a:xfrm>
        </p:spPr>
        <p:txBody>
          <a:bodyPr/>
          <a:lstStyle/>
          <a:p>
            <a:r>
              <a:rPr lang="zh-CN" dirty="0">
                <a:sym typeface="+mn-ea"/>
              </a:rPr>
              <a:t>社区成熟度</a:t>
            </a:r>
            <a:endParaRPr 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1505" y="2726055"/>
            <a:ext cx="6621780" cy="23685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>
                <a:sym typeface="+mn-ea"/>
              </a:rPr>
              <a:t>Express &gt; Koa &gt; Hapi </a:t>
            </a:r>
            <a:endParaRPr lang="en-US" altLang="zh-CN"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/>
              <a:t>express </a:t>
            </a:r>
            <a:r>
              <a:rPr lang="zh-CN" altLang="en-US"/>
              <a:t>比后两者出现的更早，</a:t>
            </a:r>
            <a:r>
              <a:rPr lang="en-US" altLang="zh-CN"/>
              <a:t>git</a:t>
            </a:r>
            <a:r>
              <a:rPr lang="zh-CN" altLang="en-US"/>
              <a:t>收藏数目前也是最高的，</a:t>
            </a:r>
            <a:endParaRPr lang="zh-CN" altLang="en-US"/>
          </a:p>
          <a:p>
            <a:pPr algn="l">
              <a:lnSpc>
                <a:spcPct val="200000"/>
              </a:lnSpc>
            </a:pPr>
            <a:r>
              <a:rPr lang="zh-CN" altLang="en-US"/>
              <a:t>相应的</a:t>
            </a:r>
            <a:r>
              <a:rPr lang="zh-CN" altLang="en-US" sz="2000"/>
              <a:t>插件</a:t>
            </a:r>
            <a:r>
              <a:rPr lang="zh-CN" altLang="en-US"/>
              <a:t>也比后两者更多，但是三者都是基于</a:t>
            </a:r>
            <a:r>
              <a:rPr lang="en-US" altLang="zh-CN"/>
              <a:t>nodejs</a:t>
            </a:r>
            <a:r>
              <a:rPr lang="zh-CN" altLang="en-US"/>
              <a:t>实现的，</a:t>
            </a:r>
            <a:endParaRPr lang="zh-CN" altLang="en-US"/>
          </a:p>
          <a:p>
            <a:pPr algn="l">
              <a:lnSpc>
                <a:spcPct val="200000"/>
              </a:lnSpc>
            </a:pPr>
            <a:r>
              <a:rPr lang="zh-CN" altLang="en-US"/>
              <a:t>所以大部分插件是支持相互转换的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2440"/>
            <a:ext cx="9626400" cy="723600"/>
          </a:xfrm>
        </p:spPr>
        <p:txBody>
          <a:bodyPr/>
          <a:lstStyle/>
          <a:p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nunjucks 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语法简介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226185"/>
            <a:ext cx="9626600" cy="4810760"/>
          </a:xfrm>
        </p:spPr>
        <p:txBody>
          <a:bodyPr>
            <a:normAutofit/>
          </a:bodyPr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{% block body %} {% endblock %} 定义语法块 其他页面直接引入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{{ user.name }}  双大括号引入数据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{% if user.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name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%} {% endif %} 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if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判断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{% for item in shoplist %}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{{item.name}}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{% else %}暂无数据 {% endfor %}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for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循环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其他同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html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一致  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811685"/>
            <a:ext cx="9626400" cy="723600"/>
          </a:xfrm>
        </p:spPr>
        <p:txBody>
          <a:bodyPr/>
          <a:lstStyle/>
          <a:p>
            <a:r>
              <a:rPr lang="zh-CN" dirty="0"/>
              <a:t>结语</a:t>
            </a:r>
            <a:endParaRPr lang="zh-CN" dirty="0"/>
          </a:p>
        </p:txBody>
      </p:sp>
      <p:sp>
        <p:nvSpPr>
          <p:cNvPr id="2" name="内容占位符 1"/>
          <p:cNvSpPr/>
          <p:nvPr>
            <p:ph sz="quarter" idx="13"/>
          </p:nvPr>
        </p:nvSpPr>
        <p:spPr>
          <a:xfrm>
            <a:off x="1282700" y="1727835"/>
            <a:ext cx="9626600" cy="4213860"/>
          </a:xfrm>
        </p:spPr>
        <p:txBody>
          <a:bodyPr>
            <a:normAutofit/>
          </a:bodyPr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egg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提供了非常完善的功能，但是开发者也不必担心它太过臃肿，因为它是一个渐进式开发框架，按需引入对应的插件就好，比如需要定时任务，就编写对应的模块，需要模板渲染就引入对应的插件，需要单元测试，就增加单元测试、国际化、多进程管理等等。。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、Egg 奉行『约定优于配置』，按照一套统一的约定进行应用开发，团队内部采用这种方式可以减少开发人员的学习成本，开发人员不再是『钉子』，可以流动起来。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、详细请参考：https://eggjs.org/zh-cn/intro/index.html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306217" y="2101113"/>
            <a:ext cx="433705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>
              <a:defRPr sz="4800" spc="600">
                <a:solidFill>
                  <a:srgbClr val="E6E6E6"/>
                </a:solidFill>
                <a:latin typeface="Imprint MT Shadow" panose="04020605060303030202" pitchFamily="82" charset="0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dirty="0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413444" y="2101113"/>
            <a:ext cx="391133" cy="73866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7500" lnSpcReduction="10000"/>
          </a:bodyPr>
          <a:lstStyle>
            <a:defPPr>
              <a:defRPr lang="zh-CN"/>
            </a:defPPr>
            <a:lvl1pPr>
              <a:defRPr sz="4800" spc="600">
                <a:solidFill>
                  <a:srgbClr val="E6E6E6"/>
                </a:solidFill>
                <a:latin typeface="Imprint MT Shadow" panose="04020605060303030202" pitchFamily="82" charset="0"/>
              </a:defRPr>
            </a:lvl1pPr>
          </a:lstStyle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endParaRPr lang="en-US" altLang="zh-CN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6520671" y="2101113"/>
            <a:ext cx="339837" cy="73866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87500"/>
          </a:bodyPr>
          <a:lstStyle>
            <a:defPPr>
              <a:defRPr lang="zh-CN"/>
            </a:defPPr>
            <a:lvl1pPr>
              <a:defRPr sz="4800" spc="600">
                <a:solidFill>
                  <a:srgbClr val="E6E6E6"/>
                </a:solidFill>
                <a:latin typeface="Imprint MT Shadow" panose="04020605060303030202" pitchFamily="82" charset="0"/>
              </a:defRPr>
            </a:lvl1pPr>
          </a:lstStyle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7576600" y="2101113"/>
            <a:ext cx="391133" cy="73866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7500" lnSpcReduction="10000"/>
          </a:bodyPr>
          <a:lstStyle>
            <a:defPPr>
              <a:defRPr lang="zh-CN"/>
            </a:defPPr>
            <a:lvl1pPr>
              <a:defRPr sz="4800" spc="600">
                <a:solidFill>
                  <a:srgbClr val="E6E6E6"/>
                </a:solidFill>
                <a:latin typeface="Imprint MT Shadow" panose="04020605060303030202" pitchFamily="82" charset="0"/>
              </a:defRPr>
            </a:lvl1pPr>
          </a:lstStyle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r>
            <a:endParaRPr lang="en-US" altLang="zh-CN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5"/>
            </p:custDataLst>
          </p:nvPr>
        </p:nvCxnSpPr>
        <p:spPr>
          <a:xfrm rot="1500000">
            <a:off x="5055397" y="2290445"/>
            <a:ext cx="0" cy="3600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6"/>
            </p:custDataLst>
          </p:nvPr>
        </p:nvCxnSpPr>
        <p:spPr>
          <a:xfrm rot="1500000">
            <a:off x="6162624" y="2290445"/>
            <a:ext cx="0" cy="3600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7"/>
            </p:custDataLst>
          </p:nvPr>
        </p:nvCxnSpPr>
        <p:spPr>
          <a:xfrm rot="1500000">
            <a:off x="7218555" y="2290445"/>
            <a:ext cx="0" cy="3600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251535" y="3044867"/>
            <a:ext cx="5897880" cy="1023266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987358" y="875121"/>
            <a:ext cx="6553835" cy="922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900" kern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PART2</a:t>
            </a:r>
            <a:endParaRPr lang="en-US" altLang="zh-CN" sz="4900" kern="1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05200" y="1904047"/>
            <a:ext cx="5518150" cy="822325"/>
          </a:xfrm>
        </p:spPr>
        <p:txBody>
          <a:bodyPr/>
          <a:lstStyle/>
          <a:p>
            <a:r>
              <a:rPr lang="zh-CN" dirty="0">
                <a:sym typeface="+mn-ea"/>
              </a:rPr>
              <a:t>上手难易度</a:t>
            </a:r>
            <a:endParaRPr 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1505" y="2726055"/>
            <a:ext cx="24053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>
                <a:sym typeface="+mn-ea"/>
              </a:rPr>
              <a:t>Express &gt; Koa = Hapi </a:t>
            </a:r>
            <a:endParaRPr lang="en-US" altLang="zh-CN"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/>
              <a:t>后两者封装性</a:t>
            </a:r>
            <a:r>
              <a:rPr lang="zh-CN" altLang="en-US"/>
              <a:t>更好，</a:t>
            </a:r>
            <a:endParaRPr lang="zh-CN" altLang="en-US"/>
          </a:p>
          <a:p>
            <a:pPr algn="l">
              <a:lnSpc>
                <a:spcPct val="200000"/>
              </a:lnSpc>
            </a:pPr>
            <a:r>
              <a:rPr lang="zh-CN" altLang="en-US"/>
              <a:t>回调方式更优雅，</a:t>
            </a:r>
            <a:endParaRPr lang="zh-CN" altLang="en-US"/>
          </a:p>
          <a:p>
            <a:pPr algn="l">
              <a:lnSpc>
                <a:spcPct val="200000"/>
              </a:lnSpc>
            </a:pPr>
            <a:r>
              <a:rPr lang="zh-CN" altLang="en-US"/>
              <a:t>代码易读性比较好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987358" y="875121"/>
            <a:ext cx="6553835" cy="922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900" kern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PART3</a:t>
            </a:r>
            <a:endParaRPr lang="en-US" altLang="zh-CN" sz="4900" kern="1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05200" y="1904047"/>
            <a:ext cx="5518150" cy="822325"/>
          </a:xfrm>
        </p:spPr>
        <p:txBody>
          <a:bodyPr/>
          <a:lstStyle/>
          <a:p>
            <a:r>
              <a:rPr lang="zh-CN" dirty="0">
                <a:sym typeface="+mn-ea"/>
              </a:rPr>
              <a:t>代码简洁度</a:t>
            </a:r>
            <a:endParaRPr 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1505" y="2726055"/>
            <a:ext cx="47167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>
                <a:sym typeface="+mn-ea"/>
              </a:rPr>
              <a:t>Koa = Hapi &gt; Express</a:t>
            </a:r>
            <a:endParaRPr lang="en-US" altLang="zh-CN"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/>
              <a:t>Koa</a:t>
            </a:r>
            <a:r>
              <a:rPr lang="zh-CN" altLang="en-US"/>
              <a:t>要比</a:t>
            </a:r>
            <a:r>
              <a:rPr lang="en-US" altLang="zh-CN"/>
              <a:t>Hapi </a:t>
            </a:r>
            <a:r>
              <a:rPr lang="zh-CN" altLang="en-US"/>
              <a:t>和</a:t>
            </a:r>
            <a:r>
              <a:rPr lang="en-US" altLang="zh-CN"/>
              <a:t>Express</a:t>
            </a:r>
            <a:r>
              <a:rPr lang="zh-CN" altLang="en-US"/>
              <a:t>更优雅更简洁</a:t>
            </a:r>
            <a:endParaRPr lang="zh-CN" altLang="en-US"/>
          </a:p>
          <a:p>
            <a:pPr algn="l">
              <a:lnSpc>
                <a:spcPct val="200000"/>
              </a:lnSpc>
            </a:pPr>
            <a:r>
              <a:rPr lang="en-US" altLang="zh-CN"/>
              <a:t>Koa2</a:t>
            </a:r>
            <a:r>
              <a:rPr lang="zh-CN" altLang="en-US"/>
              <a:t>支持</a:t>
            </a:r>
            <a:r>
              <a:rPr lang="en-US" altLang="zh-CN"/>
              <a:t>async await </a:t>
            </a:r>
            <a:r>
              <a:rPr lang="zh-CN" altLang="en-US"/>
              <a:t>可以有效避免回调地狱</a:t>
            </a:r>
            <a:endParaRPr lang="zh-CN" altLang="en-US"/>
          </a:p>
          <a:p>
            <a:pPr algn="l">
              <a:lnSpc>
                <a:spcPct val="200000"/>
              </a:lnSpc>
            </a:pPr>
            <a:r>
              <a:rPr lang="en-US" altLang="zh-CN"/>
              <a:t>Koa es6</a:t>
            </a:r>
            <a:r>
              <a:rPr lang="zh-CN" altLang="en-US"/>
              <a:t>支持度更好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336925" y="475615"/>
            <a:ext cx="5518150" cy="822325"/>
          </a:xfrm>
        </p:spPr>
        <p:txBody>
          <a:bodyPr/>
          <a:p>
            <a:r>
              <a:rPr lang="en-US" altLang="zh-CN"/>
              <a:t>Express </a:t>
            </a:r>
            <a:r>
              <a:rPr lang="zh-CN" altLang="en-US"/>
              <a:t>代码示例</a:t>
            </a:r>
            <a:endParaRPr lang="zh-CN" altLang="en-US"/>
          </a:p>
        </p:txBody>
      </p:sp>
      <p:pic>
        <p:nvPicPr>
          <p:cNvPr id="8" name="图片 7" descr="expr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1499870"/>
            <a:ext cx="9264015" cy="3858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336925" y="475615"/>
            <a:ext cx="5518150" cy="822325"/>
          </a:xfrm>
        </p:spPr>
        <p:txBody>
          <a:bodyPr/>
          <a:p>
            <a:r>
              <a:rPr lang="en-US" altLang="zh-CN"/>
              <a:t>Koa </a:t>
            </a:r>
            <a:r>
              <a:rPr lang="zh-CN" altLang="en-US"/>
              <a:t>代码示例</a:t>
            </a:r>
            <a:endParaRPr lang="zh-CN" altLang="en-US"/>
          </a:p>
        </p:txBody>
      </p:sp>
      <p:pic>
        <p:nvPicPr>
          <p:cNvPr id="5" name="图片 4" descr="ko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680" y="1557020"/>
            <a:ext cx="7100570" cy="3743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336925" y="475615"/>
            <a:ext cx="5518150" cy="822325"/>
          </a:xfrm>
        </p:spPr>
        <p:txBody>
          <a:bodyPr/>
          <a:p>
            <a:r>
              <a:rPr lang="en-US" altLang="zh-CN"/>
              <a:t>Hapi </a:t>
            </a:r>
            <a:r>
              <a:rPr lang="zh-CN" altLang="en-US"/>
              <a:t>代码示例</a:t>
            </a:r>
            <a:endParaRPr lang="zh-CN" altLang="en-US"/>
          </a:p>
        </p:txBody>
      </p:sp>
      <p:pic>
        <p:nvPicPr>
          <p:cNvPr id="3" name="图片 2" descr="hap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085" y="1536065"/>
            <a:ext cx="7346950" cy="4044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987358" y="875121"/>
            <a:ext cx="6553835" cy="922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900" kern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PART4</a:t>
            </a:r>
            <a:endParaRPr lang="en-US" altLang="zh-CN" sz="4900" kern="1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41700" y="1679892"/>
            <a:ext cx="5518150" cy="8223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Egg.js</a:t>
            </a:r>
            <a:endParaRPr lang="en-US" alt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6510" y="2619375"/>
            <a:ext cx="74161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000">
                <a:sym typeface="+mn-ea"/>
              </a:rPr>
              <a:t>提供基于 Egg 定制上层框架的能力</a:t>
            </a:r>
            <a:endParaRPr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ym typeface="+mn-ea"/>
              </a:rPr>
              <a:t>高度可扩展的插件机制</a:t>
            </a:r>
            <a:endParaRPr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ym typeface="+mn-ea"/>
              </a:rPr>
              <a:t>内置多进程管理</a:t>
            </a:r>
            <a:endParaRPr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ym typeface="+mn-ea"/>
              </a:rPr>
              <a:t>基于 Koa 开发，性能优异</a:t>
            </a:r>
            <a:endParaRPr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ym typeface="+mn-ea"/>
              </a:rPr>
              <a:t>框架稳定，测试覆盖率高</a:t>
            </a:r>
            <a:endParaRPr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ym typeface="+mn-ea"/>
              </a:rPr>
              <a:t>渐进式开发</a:t>
            </a:r>
            <a:endParaRPr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7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7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17"/>
  <p:tag name="KSO_WM_TEMPLATE_THUMBS_INDEX" val="1、4、7、8、9、10、11、12、13、14、15"/>
  <p:tag name="KSO_WM_TEMPLATE_MASTER_THUMB_INDEX" val="1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e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PRESET_TEXT" val="P A R T O N E"/>
  <p:tag name="KSO_WM_UNIT_NOCLEAR" val="0"/>
  <p:tag name="KSO_WM_UNIT_VALUE" val="10"/>
  <p:tag name="KSO_WM_UNIT_TYPE" val="e"/>
  <p:tag name="KSO_WM_UNIT_INDEX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a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49.xml><?xml version="1.0" encoding="utf-8"?>
<p:tagLst xmlns:p="http://schemas.openxmlformats.org/presentationml/2006/main">
  <p:tag name="KSO_WM_SLIDE_ID" val="custom2020261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7"/>
  <p:tag name="KSO_WM_SLIDE_TYPE" val="sectionTitle"/>
  <p:tag name="KSO_WM_SLIDE_SUBTYPE" val="pureTxt"/>
  <p:tag name="KSO_WM_SLIDE_LAYOUT" val="a_e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617_4*i*5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17_4*l_h_a*1_1_1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17_4*i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17_4*l_h_i*1_1_1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617_4*l_h_i*1_1_2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617_4*l_h_i*1_1_3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17_4*l_h_a*1_2_1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17_4*i*2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17_4*l_h_i*1_2_1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17_4*l_h_i*1_2_2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617_4*l_h_i*1_2_3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17_4*l_h_a*1_4_1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617_4*i*3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17_4*l_h_i*1_4_1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617_4*l_h_i*1_4_2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617_4*l_h_i*1_4_3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17_4*l_h_a*1_3_1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617_4*i*4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17_4*l_h_i*1_3_1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617_4*l_h_i*1_3_2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617_4*l_h_i*1_3_3"/>
  <p:tag name="KSO_WM_TEMPLATE_CATEGORY" val="custom"/>
  <p:tag name="KSO_WM_TEMPLATE_INDEX" val="2020261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17_4*a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PRESET_TEXT" val="目 录"/>
  <p:tag name="KSO_WM_UNIT_TEXT_FILL_FORE_SCHEMECOLOR_INDEX" val="14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SLIDE_ID" val="custom2020261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17"/>
  <p:tag name="KSO_WM_SLIDE_LAYOUT" val="a_l"/>
  <p:tag name="KSO_WM_SLIDE_LAYOUT_CNT" val="1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e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PRESET_TEXT" val="P A R T O N E"/>
  <p:tag name="KSO_WM_UNIT_NOCLEAR" val="0"/>
  <p:tag name="KSO_WM_UNIT_VALUE" val="10"/>
  <p:tag name="KSO_WM_UNIT_TYPE" val="e"/>
  <p:tag name="KSO_WM_UNIT_INDEX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a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75.xml><?xml version="1.0" encoding="utf-8"?>
<p:tagLst xmlns:p="http://schemas.openxmlformats.org/presentationml/2006/main">
  <p:tag name="KSO_WM_SLIDE_ID" val="custom2020261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7"/>
  <p:tag name="KSO_WM_SLIDE_TYPE" val="sectionTitle"/>
  <p:tag name="KSO_WM_SLIDE_SUBTYPE" val="pureTxt"/>
  <p:tag name="KSO_WM_SLIDE_LAYOUT" val="a_e"/>
  <p:tag name="KSO_WM_SLIDE_LAYOUT_CNT" val="1_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e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PRESET_TEXT" val="P A R T O N E"/>
  <p:tag name="KSO_WM_UNIT_NOCLEAR" val="0"/>
  <p:tag name="KSO_WM_UNIT_VALUE" val="10"/>
  <p:tag name="KSO_WM_UNIT_TYPE" val="e"/>
  <p:tag name="KSO_WM_UNIT_INDEX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a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78.xml><?xml version="1.0" encoding="utf-8"?>
<p:tagLst xmlns:p="http://schemas.openxmlformats.org/presentationml/2006/main">
  <p:tag name="KSO_WM_SLIDE_ID" val="custom2020261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7"/>
  <p:tag name="KSO_WM_SLIDE_TYPE" val="sectionTitle"/>
  <p:tag name="KSO_WM_SLIDE_SUBTYPE" val="pureTxt"/>
  <p:tag name="KSO_WM_SLIDE_LAYOUT" val="a_e"/>
  <p:tag name="KSO_WM_SLIDE_LAYOUT_CNT" val="1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e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PRESET_TEXT" val="P A R T O N E"/>
  <p:tag name="KSO_WM_UNIT_NOCLEAR" val="0"/>
  <p:tag name="KSO_WM_UNIT_VALUE" val="10"/>
  <p:tag name="KSO_WM_UNIT_TYPE" val="e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a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81.xml><?xml version="1.0" encoding="utf-8"?>
<p:tagLst xmlns:p="http://schemas.openxmlformats.org/presentationml/2006/main">
  <p:tag name="KSO_WM_SLIDE_ID" val="custom2020261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7"/>
  <p:tag name="KSO_WM_SLIDE_TYPE" val="sectionTitle"/>
  <p:tag name="KSO_WM_SLIDE_SUBTYPE" val="pureTxt"/>
  <p:tag name="KSO_WM_SLIDE_LAYOUT" val="a_e"/>
  <p:tag name="KSO_WM_SLIDE_LAYOUT_CNT" val="1_1"/>
</p:tagLst>
</file>

<file path=ppt/tags/tag182.xml><?xml version="1.0" encoding="utf-8"?>
<p:tagLst xmlns:p="http://schemas.openxmlformats.org/presentationml/2006/main">
  <p:tag name="KSO_WM_SLIDE_ID" val="custom2020261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7"/>
  <p:tag name="KSO_WM_SLIDE_TYPE" val="sectionTitle"/>
  <p:tag name="KSO_WM_SLIDE_SUBTYPE" val="pureTxt"/>
  <p:tag name="KSO_WM_SLIDE_LAYOUT" val="a_e"/>
  <p:tag name="KSO_WM_SLIDE_LAYOUT_CNT" val="1_1"/>
</p:tagLst>
</file>

<file path=ppt/tags/tag183.xml><?xml version="1.0" encoding="utf-8"?>
<p:tagLst xmlns:p="http://schemas.openxmlformats.org/presentationml/2006/main">
  <p:tag name="KSO_WM_SLIDE_ID" val="custom2020261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7"/>
  <p:tag name="KSO_WM_SLIDE_TYPE" val="sectionTitle"/>
  <p:tag name="KSO_WM_SLIDE_SUBTYPE" val="pureTxt"/>
  <p:tag name="KSO_WM_SLIDE_LAYOUT" val="a_e"/>
  <p:tag name="KSO_WM_SLIDE_LAYOUT_CNT" val="1_1"/>
</p:tagLst>
</file>

<file path=ppt/tags/tag184.xml><?xml version="1.0" encoding="utf-8"?>
<p:tagLst xmlns:p="http://schemas.openxmlformats.org/presentationml/2006/main">
  <p:tag name="KSO_WM_SLIDE_ID" val="custom2020261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7"/>
  <p:tag name="KSO_WM_SLIDE_TYPE" val="sectionTitle"/>
  <p:tag name="KSO_WM_SLIDE_SUBTYPE" val="pureTxt"/>
  <p:tag name="KSO_WM_SLIDE_LAYOUT" val="a_e"/>
  <p:tag name="KSO_WM_SLIDE_LAYOUT_CNT" val="1_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e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PRESET_TEXT" val="P A R T O N E"/>
  <p:tag name="KSO_WM_UNIT_NOCLEAR" val="0"/>
  <p:tag name="KSO_WM_UNIT_VALUE" val="10"/>
  <p:tag name="KSO_WM_UNIT_TYPE" val="e"/>
  <p:tag name="KSO_WM_UNIT_INDEX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7*a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87.xml><?xml version="1.0" encoding="utf-8"?>
<p:tagLst xmlns:p="http://schemas.openxmlformats.org/presentationml/2006/main">
  <p:tag name="KSO_WM_SLIDE_ID" val="custom2020261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7"/>
  <p:tag name="KSO_WM_SLIDE_TYPE" val="sectionTitle"/>
  <p:tag name="KSO_WM_SLIDE_SUBTYPE" val="pureTxt"/>
  <p:tag name="KSO_WM_SLIDE_LAYOUT" val="a_e"/>
  <p:tag name="KSO_WM_SLIDE_LAYOUT_CNT" val="1_1"/>
</p:tagLst>
</file>

<file path=ppt/tags/tag1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1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1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1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1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1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2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7_9*a*1"/>
  <p:tag name="KSO_WM_TEMPLATE_CATEGORY" val="custom"/>
  <p:tag name="KSO_WM_TEMPLATE_INDEX" val="2020261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ID" val="custom20202617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7"/>
  <p:tag name="KSO_WM_SLIDE_LAYOUT" val="a_f"/>
  <p:tag name="KSO_WM_SLIDE_LAYOUT_CNT" val="1_1"/>
  <p:tag name="KSO_WM_TEMPLATE_MASTER_TYPE" val="1"/>
  <p:tag name="KSO_WM_TEMPLATE_COLOR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15*i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TYPE" val="i"/>
  <p:tag name="KSO_WM_UNIT_INDEX" val="1"/>
  <p:tag name="KSO_WM_UNIT_PRESET_TEX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15*i*2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TYPE" val="i"/>
  <p:tag name="KSO_WM_UNIT_INDEX" val="2"/>
  <p:tag name="KSO_WM_UNIT_PRESET_TEXT" val="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15*i*3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TYPE" val="i"/>
  <p:tag name="KSO_WM_UNIT_INDEX" val="3"/>
  <p:tag name="KSO_WM_UNIT_PRESET_TEXT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15*i*4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TYPE" val="i"/>
  <p:tag name="KSO_WM_UNIT_INDEX" val="4"/>
  <p:tag name="KSO_WM_UNIT_PRESET_TEXT" val="9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15*i*5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15*i*6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15*i*7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7_15*a*1"/>
  <p:tag name="KSO_WM_TEMPLATE_CATEGORY" val="custom"/>
  <p:tag name="KSO_WM_TEMPLATE_INDEX" val="20202617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9"/>
  <p:tag name="KSO_WM_UNIT_TYPE" val="a"/>
  <p:tag name="KSO_WM_UNIT_INDEX" val="1"/>
  <p:tag name="KSO_WM_UNIT_PRESET_TEXT" val="感谢观看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617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17"/>
  <p:tag name="KSO_WM_SLIDE_TYPE" val="endPage"/>
  <p:tag name="KSO_WM_SLIDE_SUBTYPE" val="pureTxt"/>
  <p:tag name="KSO_WM_SLIDE_LAYOUT" val="a"/>
  <p:tag name="KSO_WM_SLIDE_LAYOUT_CNT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0">
      <a:dk1>
        <a:sysClr val="windowText" lastClr="000000"/>
      </a:dk1>
      <a:lt1>
        <a:sysClr val="window" lastClr="FFFFFF"/>
      </a:lt1>
      <a:dk2>
        <a:srgbClr val="E6E6E6"/>
      </a:dk2>
      <a:lt2>
        <a:srgbClr val="FFFFFF"/>
      </a:lt2>
      <a:accent1>
        <a:srgbClr val="76809B"/>
      </a:accent1>
      <a:accent2>
        <a:srgbClr val="768695"/>
      </a:accent2>
      <a:accent3>
        <a:srgbClr val="768B8F"/>
      </a:accent3>
      <a:accent4>
        <a:srgbClr val="769189"/>
      </a:accent4>
      <a:accent5>
        <a:srgbClr val="769682"/>
      </a:accent5>
      <a:accent6>
        <a:srgbClr val="769B7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2502</Words>
  <Application>WPS 演示</Application>
  <PresentationFormat>宽屏</PresentationFormat>
  <Paragraphs>290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汉仪旗黑-85S</vt:lpstr>
      <vt:lpstr>FZHei-B01</vt:lpstr>
      <vt:lpstr>Mongolian Baiti</vt:lpstr>
      <vt:lpstr>黑体</vt:lpstr>
      <vt:lpstr>Arial Unicode MS</vt:lpstr>
      <vt:lpstr>Calibri</vt:lpstr>
      <vt:lpstr>Imprint MT Shadow</vt:lpstr>
      <vt:lpstr>FZHei-B01</vt:lpstr>
      <vt:lpstr>汉仪旗黑-85S</vt:lpstr>
      <vt:lpstr>Gabriola</vt:lpstr>
      <vt:lpstr>Segoe Print</vt:lpstr>
      <vt:lpstr>Office 主题</vt:lpstr>
      <vt:lpstr>Office 主题​​</vt:lpstr>
      <vt:lpstr>node框架调研</vt:lpstr>
      <vt:lpstr>PowerPoint 演示文稿</vt:lpstr>
      <vt:lpstr>社区成熟度</vt:lpstr>
      <vt:lpstr>上手难易度</vt:lpstr>
      <vt:lpstr>代码简洁度</vt:lpstr>
      <vt:lpstr>Express 代码示例</vt:lpstr>
      <vt:lpstr>Koa 代码示例</vt:lpstr>
      <vt:lpstr>Hapi 代码示例</vt:lpstr>
      <vt:lpstr>Egg.js</vt:lpstr>
      <vt:lpstr>Egg目录结构</vt:lpstr>
      <vt:lpstr>Egg环境变量</vt:lpstr>
      <vt:lpstr>Egg中间件</vt:lpstr>
      <vt:lpstr>Egg路由（router）</vt:lpstr>
      <vt:lpstr>Egg控制器（Controller）</vt:lpstr>
      <vt:lpstr>Egg服务（Service）</vt:lpstr>
      <vt:lpstr>Egg引入MySQL</vt:lpstr>
      <vt:lpstr>配置mysql</vt:lpstr>
      <vt:lpstr>操作mysql</vt:lpstr>
      <vt:lpstr>操作mysql</vt:lpstr>
      <vt:lpstr>Egg引入redis</vt:lpstr>
      <vt:lpstr>配置redis</vt:lpstr>
      <vt:lpstr>操作redis</vt:lpstr>
      <vt:lpstr>Egg引入配置Mongodb</vt:lpstr>
      <vt:lpstr>操作Mongodb</vt:lpstr>
      <vt:lpstr>操作Mongodb</vt:lpstr>
      <vt:lpstr>调试方式</vt:lpstr>
      <vt:lpstr>chrome调试方式</vt:lpstr>
      <vt:lpstr>egg环境配置</vt:lpstr>
      <vt:lpstr>egg环境配置</vt:lpstr>
      <vt:lpstr>egg静态资源</vt:lpstr>
      <vt:lpstr>结语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dxhy</dc:creator>
  <cp:lastModifiedBy>lyh</cp:lastModifiedBy>
  <cp:revision>14</cp:revision>
  <dcterms:created xsi:type="dcterms:W3CDTF">2019-09-25T09:23:00Z</dcterms:created>
  <dcterms:modified xsi:type="dcterms:W3CDTF">2019-10-16T03:08:51Z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