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4882E-161B-4957-B71F-81B857AE00D1}">
  <a:tblStyle styleId="{6874882E-161B-4957-B71F-81B857AE0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Socket Secure Version 5 (SOCKS5) is an Internet protocol that exchanges network packets between a client and server through a proxy server. The protocol performs at Layer 5.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In the handshake phase, the client first send to the proxy server the real destination, and then start to stream data to the proxy server. The proxy then forward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Socket Secure Version 5 (SOCKS5) is an Internet protocol that exchanges network packets between a client and server through a </a:t>
            </a: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proxy server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handshake phase, the client first send to the proxy server the </a:t>
            </a: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 destination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then start to stream data to the proxy server. The proxy then </a:t>
            </a: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forward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it and forward the response to the client.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SbuSocks</a:t>
            </a:r>
            <a:r>
              <a:rPr lang="en"/>
              <a:t>: Break the Great Firewall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CSE534 Project</a:t>
            </a:r>
            <a:endParaRPr sz="2400" b="1"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2122825"/>
            <a:ext cx="8520600" cy="14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Xuan Li, Caitao Zhan, Runxiang Huang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Department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May10, 2018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650" y="1634850"/>
            <a:ext cx="5253350" cy="35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Introduce </a:t>
            </a:r>
            <a:r>
              <a:rPr lang="en" sz="3600" b="1"/>
              <a:t>SbuSocks</a:t>
            </a:r>
            <a:endParaRPr sz="3600" b="1"/>
          </a:p>
        </p:txBody>
      </p:sp>
      <p:sp>
        <p:nvSpPr>
          <p:cNvPr id="190" name="Shape 190"/>
          <p:cNvSpPr txBox="1"/>
          <p:nvPr/>
        </p:nvSpPr>
        <p:spPr>
          <a:xfrm>
            <a:off x="1911525" y="2461275"/>
            <a:ext cx="5967000" cy="1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SbuSocks = Socks 5 + Encryption </a:t>
            </a:r>
            <a:endParaRPr sz="3000"/>
          </a:p>
        </p:txBody>
      </p:sp>
      <p:sp>
        <p:nvSpPr>
          <p:cNvPr id="191" name="Shape 191"/>
          <p:cNvSpPr txBox="1"/>
          <p:nvPr/>
        </p:nvSpPr>
        <p:spPr>
          <a:xfrm>
            <a:off x="2140875" y="3559050"/>
            <a:ext cx="5508300" cy="16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https://github.com/caitaozhan/CSE534-Project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1725" y="356075"/>
            <a:ext cx="91440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8 People in 5 Cities across China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5" y="1289925"/>
            <a:ext cx="5203965" cy="3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186125" y="3772025"/>
            <a:ext cx="206700" cy="21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3273950" y="4402300"/>
            <a:ext cx="206700" cy="21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749225" y="3844350"/>
            <a:ext cx="206700" cy="21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3834175" y="3106900"/>
            <a:ext cx="206700" cy="21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3366925" y="2954500"/>
            <a:ext cx="206700" cy="21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3" name="Shape 203"/>
          <p:cNvGraphicFramePr/>
          <p:nvPr/>
        </p:nvGraphicFramePr>
        <p:xfrm>
          <a:off x="5317225" y="2118775"/>
          <a:ext cx="3708900" cy="1820890"/>
        </p:xfrm>
        <a:graphic>
          <a:graphicData uri="http://schemas.openxmlformats.org/drawingml/2006/table">
            <a:tbl>
              <a:tblPr>
                <a:noFill/>
                <a:tableStyleId>{6874882E-161B-4957-B71F-81B857AE00D1}</a:tableStyleId>
              </a:tblPr>
              <a:tblGrid>
                <a:gridCol w="18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SbuSocks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Hypothesis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Socks5+Encryption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GFW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 GFW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Socks5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 GFW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Shape 204"/>
          <p:cNvSpPr/>
          <p:nvPr/>
        </p:nvSpPr>
        <p:spPr>
          <a:xfrm>
            <a:off x="7182600" y="3402700"/>
            <a:ext cx="747600" cy="355800"/>
          </a:xfrm>
          <a:prstGeom prst="roundRect">
            <a:avLst>
              <a:gd name="adj" fmla="val 4786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8267450" y="3402700"/>
            <a:ext cx="747600" cy="4887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Take-away Messages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824100" y="2091875"/>
            <a:ext cx="76551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GFW will </a:t>
            </a:r>
            <a:r>
              <a:rPr lang="en" sz="2400" b="1"/>
              <a:t>let</a:t>
            </a:r>
            <a:r>
              <a:rPr lang="en" sz="2400"/>
              <a:t> </a:t>
            </a:r>
            <a:r>
              <a:rPr lang="en" sz="2400" i="1"/>
              <a:t>very small scale suspicious traffic</a:t>
            </a:r>
            <a:r>
              <a:rPr lang="en" sz="2400"/>
              <a:t> </a:t>
            </a:r>
            <a:r>
              <a:rPr lang="en" sz="2400" b="1"/>
              <a:t>go</a:t>
            </a:r>
            <a:r>
              <a:rPr lang="en" sz="2400"/>
              <a:t>, due to economic reasons.</a:t>
            </a:r>
            <a:endParaRPr sz="24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925" y="1289950"/>
            <a:ext cx="659135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F5B0-649B-BD47-9AA3-2BDE0D8B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32" y="378462"/>
            <a:ext cx="8520600" cy="623700"/>
          </a:xfrm>
        </p:spPr>
        <p:txBody>
          <a:bodyPr/>
          <a:lstStyle/>
          <a:p>
            <a:pPr algn="ctr"/>
            <a:r>
              <a:rPr lang="en-US" sz="3200" dirty="0"/>
              <a:t>Backup Slides (Not used during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17508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11275" y="778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218000" y="974850"/>
            <a:ext cx="19260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China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Ethiopia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Iran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Syria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Turkmenistan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Uzbekistan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Vietnam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75" y="709250"/>
            <a:ext cx="6469227" cy="400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4267750" y="4777500"/>
            <a:ext cx="3781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http://map.opennet.net/filtering-pol.html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105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Work: the arms race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0" cy="36001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2531450" y="4747400"/>
            <a:ext cx="71553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https://blog.thousandeyes.com/the-war-between-chinas-great-firewall-and-circumvention-tools/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Socks5 Protocol Handshake Details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75" y="2788725"/>
            <a:ext cx="4709281" cy="9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88" y="1513837"/>
            <a:ext cx="3246468" cy="11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877" y="1597662"/>
            <a:ext cx="1471650" cy="9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7825" y="3895945"/>
            <a:ext cx="4709276" cy="103583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3517325" y="1885850"/>
            <a:ext cx="21942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1. Application → Client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7142075" y="1856163"/>
            <a:ext cx="21942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2. Client →  Application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889150" y="3148213"/>
            <a:ext cx="21942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3. Client → Server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67100" y="4181800"/>
            <a:ext cx="19275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4. Server → Client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Socks5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42125" y="1700025"/>
            <a:ext cx="7618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Elusive.</a:t>
            </a:r>
            <a:endParaRPr sz="2000">
              <a:solidFill>
                <a:srgbClr val="666666"/>
              </a:solidFill>
            </a:endParaRPr>
          </a:p>
          <a:p>
            <a:pPr marL="457200" lvl="0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to deploy.</a:t>
            </a:r>
            <a:endParaRPr sz="2000"/>
          </a:p>
          <a:p>
            <a:pPr marL="457200" lvl="0" indent="-355600">
              <a:spcBef>
                <a:spcPts val="1600"/>
              </a:spcBef>
              <a:spcAft>
                <a:spcPts val="1600"/>
              </a:spcAft>
              <a:buSzPts val="2000"/>
              <a:buChar char="●"/>
            </a:pPr>
            <a:r>
              <a:rPr lang="en" sz="2000"/>
              <a:t>A lot of applications support socks5 protocol. We only need to implement the responding part.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Traffic Encryption Obfuscation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24650" y="1955075"/>
            <a:ext cx="8107800" cy="29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erriweather"/>
              <a:buChar char="●"/>
            </a:pPr>
            <a:r>
              <a:rPr lang="en" sz="2400" b="1" i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Encryption is a method, the goal is </a:t>
            </a:r>
            <a:r>
              <a:rPr lang="en" sz="2400" b="1" i="1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obfuscation</a:t>
            </a:r>
            <a:r>
              <a:rPr lang="en" sz="2400" b="1" i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!</a:t>
            </a:r>
            <a:endParaRPr sz="2400" b="1" i="1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erriweather"/>
              <a:buChar char="●"/>
            </a:pPr>
            <a:r>
              <a:rPr lang="en" sz="2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Randomization</a:t>
            </a:r>
            <a:r>
              <a:rPr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: randomize every byte in the packet payload.</a:t>
            </a:r>
            <a:endParaRPr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erriweather"/>
              <a:buChar char="●"/>
            </a:pPr>
            <a:r>
              <a:rPr lang="en" sz="2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Mimicry</a:t>
            </a:r>
            <a:r>
              <a:rPr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: masquerade as a whitelisted protocol.</a:t>
            </a:r>
            <a:endParaRPr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2000"/>
              <a:buFont typeface="Merriweather"/>
              <a:buChar char="●"/>
            </a:pPr>
            <a:r>
              <a:rPr lang="en" sz="2000" b="1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Tunneling</a:t>
            </a:r>
            <a:r>
              <a:rPr lang="en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: Use a special protocol, such as VPN.</a:t>
            </a:r>
            <a:endParaRPr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311725" y="1763950"/>
            <a:ext cx="82122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Introduce GFW</a:t>
            </a:r>
            <a:endParaRPr sz="300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What we did to break GFW</a:t>
            </a:r>
            <a:endParaRPr sz="3000"/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Experiments and take-away messages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GFW’s New Weapons</a:t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2126425" y="1598575"/>
            <a:ext cx="62901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Active Probing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Machine learning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DDos attack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arms race goes on and on...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Relay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Server</a:t>
            </a:r>
            <a:endParaRPr sz="2400">
              <a:solidFill>
                <a:srgbClr val="434343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Forward streams from the client to the target destination</a:t>
            </a:r>
            <a:endParaRPr sz="1600">
              <a:solidFill>
                <a:srgbClr val="434343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Forward responses from the target destinations to the client.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Client</a:t>
            </a:r>
            <a:endParaRPr sz="2400">
              <a:solidFill>
                <a:srgbClr val="434343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Forward streams from the local applications to the server.</a:t>
            </a:r>
            <a:endParaRPr sz="1600">
              <a:solidFill>
                <a:srgbClr val="434343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Forward streams from the server to local applications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Detecting TCP RST Attack 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One major way GFW perform blocking is using TCP RST Attack.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TCP RST Attack is triggered by keywords. Once GFW detect that the packet contain such keyword, it will send TCP RST to both end of the TCP connection.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One way to solve this problem is to send an ACK to server/client after receive RST. If RST is send by client/server, then connection ends; if not, RST will be dropped.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Current detecting system need both server and client implementation.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689250" y="223200"/>
            <a:ext cx="56538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GFW: </a:t>
            </a:r>
            <a:r>
              <a:rPr lang="en" sz="2400"/>
              <a:t>world’s largest firewall</a:t>
            </a:r>
            <a:endParaRPr sz="24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So… How does it work?</a:t>
            </a:r>
            <a:endParaRPr sz="24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75" y="1464800"/>
            <a:ext cx="687100" cy="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575" y="1434613"/>
            <a:ext cx="747475" cy="74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>
            <a:stCxn id="78" idx="3"/>
            <a:endCxn id="79" idx="1"/>
          </p:cNvCxnSpPr>
          <p:nvPr/>
        </p:nvCxnSpPr>
        <p:spPr>
          <a:xfrm>
            <a:off x="1246475" y="1808350"/>
            <a:ext cx="6647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Shape 81"/>
          <p:cNvSpPr txBox="1"/>
          <p:nvPr/>
        </p:nvSpPr>
        <p:spPr>
          <a:xfrm>
            <a:off x="0" y="1272900"/>
            <a:ext cx="918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China</a:t>
            </a:r>
            <a:endParaRPr sz="2000"/>
          </a:p>
        </p:txBody>
      </p:sp>
      <p:sp>
        <p:nvSpPr>
          <p:cNvPr id="82" name="Shape 82"/>
          <p:cNvSpPr txBox="1"/>
          <p:nvPr/>
        </p:nvSpPr>
        <p:spPr>
          <a:xfrm>
            <a:off x="485775" y="2706175"/>
            <a:ext cx="8343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resolver</a:t>
            </a:r>
            <a:endParaRPr/>
          </a:p>
        </p:txBody>
      </p:sp>
      <p:cxnSp>
        <p:nvCxnSpPr>
          <p:cNvPr id="83" name="Shape 83"/>
          <p:cNvCxnSpPr>
            <a:stCxn id="78" idx="2"/>
            <a:endCxn id="82" idx="0"/>
          </p:cNvCxnSpPr>
          <p:nvPr/>
        </p:nvCxnSpPr>
        <p:spPr>
          <a:xfrm>
            <a:off x="902925" y="2151900"/>
            <a:ext cx="0" cy="55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84"/>
          <p:cNvCxnSpPr>
            <a:stCxn id="82" idx="3"/>
            <a:endCxn id="85" idx="1"/>
          </p:cNvCxnSpPr>
          <p:nvPr/>
        </p:nvCxnSpPr>
        <p:spPr>
          <a:xfrm>
            <a:off x="1320075" y="3049675"/>
            <a:ext cx="657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/>
          <p:nvPr/>
        </p:nvSpPr>
        <p:spPr>
          <a:xfrm>
            <a:off x="2415150" y="3942275"/>
            <a:ext cx="4443000" cy="81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262750" y="4761675"/>
            <a:ext cx="52281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GFW</a:t>
            </a:r>
            <a:r>
              <a:rPr lang="en"/>
              <a:t> is at international gateways and province-level ISP 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673525" y="4101675"/>
            <a:ext cx="834300" cy="49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Injector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0163" y="2639975"/>
            <a:ext cx="834300" cy="81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>
            <a:stCxn id="88" idx="0"/>
          </p:cNvCxnSpPr>
          <p:nvPr/>
        </p:nvCxnSpPr>
        <p:spPr>
          <a:xfrm rot="10800000">
            <a:off x="3086775" y="3043875"/>
            <a:ext cx="3900" cy="105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 txBox="1"/>
          <p:nvPr/>
        </p:nvSpPr>
        <p:spPr>
          <a:xfrm>
            <a:off x="2707725" y="2696713"/>
            <a:ext cx="9183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wiretap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15075" y="3187275"/>
            <a:ext cx="1575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Faked </a:t>
            </a:r>
            <a:endParaRPr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reply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450300" y="4106525"/>
            <a:ext cx="1201200" cy="49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with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IP-blacklist</a:t>
            </a:r>
            <a:endParaRPr/>
          </a:p>
        </p:txBody>
      </p:sp>
      <p:cxnSp>
        <p:nvCxnSpPr>
          <p:cNvPr id="94" name="Shape 94"/>
          <p:cNvCxnSpPr>
            <a:stCxn id="93" idx="0"/>
          </p:cNvCxnSpPr>
          <p:nvPr/>
        </p:nvCxnSpPr>
        <p:spPr>
          <a:xfrm rot="10800000">
            <a:off x="6041600" y="1934225"/>
            <a:ext cx="9300" cy="217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8000" y="1677484"/>
            <a:ext cx="687100" cy="3330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041600" y="3166200"/>
            <a:ext cx="17460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 blacklist via BGP (null routing)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358600" y="1326371"/>
            <a:ext cx="1446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Gateway router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076675" y="4106525"/>
            <a:ext cx="834300" cy="49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RST</a:t>
            </a:r>
            <a:endParaRPr/>
          </a:p>
        </p:txBody>
      </p:sp>
      <p:cxnSp>
        <p:nvCxnSpPr>
          <p:cNvPr id="99" name="Shape 99"/>
          <p:cNvCxnSpPr>
            <a:stCxn id="98" idx="0"/>
          </p:cNvCxnSpPr>
          <p:nvPr/>
        </p:nvCxnSpPr>
        <p:spPr>
          <a:xfrm rot="10800000">
            <a:off x="4481825" y="1828325"/>
            <a:ext cx="12000" cy="227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4110875" y="1448038"/>
            <a:ext cx="9183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wiretap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430150" y="2214575"/>
            <a:ext cx="17460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packet Inspection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 Message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81025" y="1621875"/>
            <a:ext cx="7937100" cy="3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basic methodology for breaking the GFW is to find some </a:t>
            </a:r>
            <a:r>
              <a:rPr lang="en" sz="2400" b="1"/>
              <a:t>proxy</a:t>
            </a:r>
            <a:r>
              <a:rPr lang="en" sz="2400"/>
              <a:t> nodes and </a:t>
            </a:r>
            <a:r>
              <a:rPr lang="en" sz="2400" b="1"/>
              <a:t>encrypt</a:t>
            </a:r>
            <a:r>
              <a:rPr lang="en" sz="2400"/>
              <a:t> the traffic.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implemented a tool namely </a:t>
            </a:r>
            <a:r>
              <a:rPr lang="en" sz="2400" b="1" i="1"/>
              <a:t>SbuSocks</a:t>
            </a:r>
            <a:r>
              <a:rPr lang="en" sz="2400"/>
              <a:t>, which successfully breaks GFW following the methodology.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787900" y="475100"/>
            <a:ext cx="80592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Socks5 (RFC 1928)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50" y="1342475"/>
            <a:ext cx="5501902" cy="371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664200" y="4830300"/>
            <a:ext cx="24798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https://www.ietf.org/rfc/rfc1928.txt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49150" y="475100"/>
            <a:ext cx="82659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Socks 5: Handshake + Forwarding Relay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5" y="1336375"/>
            <a:ext cx="1378125" cy="13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075" y="1434648"/>
            <a:ext cx="1378125" cy="137807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84238" y="3641650"/>
            <a:ext cx="1815900" cy="56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sbusocks-client</a:t>
            </a:r>
            <a:endParaRPr sz="1800"/>
          </a:p>
        </p:txBody>
      </p:sp>
      <p:sp>
        <p:nvSpPr>
          <p:cNvPr id="123" name="Shape 123"/>
          <p:cNvSpPr/>
          <p:nvPr/>
        </p:nvSpPr>
        <p:spPr>
          <a:xfrm>
            <a:off x="5211288" y="4379525"/>
            <a:ext cx="1934700" cy="56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sbusocks-server</a:t>
            </a:r>
            <a:endParaRPr sz="1800"/>
          </a:p>
        </p:txBody>
      </p:sp>
      <p:cxnSp>
        <p:nvCxnSpPr>
          <p:cNvPr id="124" name="Shape 124"/>
          <p:cNvCxnSpPr/>
          <p:nvPr/>
        </p:nvCxnSpPr>
        <p:spPr>
          <a:xfrm>
            <a:off x="877025" y="2874625"/>
            <a:ext cx="129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1243800" y="2855225"/>
            <a:ext cx="0" cy="60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800" y="3772713"/>
            <a:ext cx="1511875" cy="103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925" y="2990863"/>
            <a:ext cx="1511875" cy="103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2350" y="1682988"/>
            <a:ext cx="1511875" cy="1031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>
            <a:off x="1781250" y="2182625"/>
            <a:ext cx="1951200" cy="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3023588" y="1336375"/>
            <a:ext cx="800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GFW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597681" y="3168450"/>
            <a:ext cx="2324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Handshake Phase</a:t>
            </a:r>
            <a:endParaRPr sz="1800"/>
          </a:p>
        </p:txBody>
      </p:sp>
      <p:cxnSp>
        <p:nvCxnSpPr>
          <p:cNvPr id="132" name="Shape 132"/>
          <p:cNvCxnSpPr/>
          <p:nvPr/>
        </p:nvCxnSpPr>
        <p:spPr>
          <a:xfrm>
            <a:off x="2132400" y="4075700"/>
            <a:ext cx="2956200" cy="76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2157100" y="3794025"/>
            <a:ext cx="2944500" cy="7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6443538" y="2897863"/>
            <a:ext cx="944100" cy="1396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Shape 135"/>
          <p:cNvCxnSpPr/>
          <p:nvPr/>
        </p:nvCxnSpPr>
        <p:spPr>
          <a:xfrm flipH="1">
            <a:off x="6151750" y="2770425"/>
            <a:ext cx="1007400" cy="147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Shape 136"/>
          <p:cNvCxnSpPr/>
          <p:nvPr/>
        </p:nvCxnSpPr>
        <p:spPr>
          <a:xfrm flipH="1">
            <a:off x="3772138" y="1434650"/>
            <a:ext cx="12300" cy="3674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Shape 137"/>
          <p:cNvSpPr txBox="1"/>
          <p:nvPr/>
        </p:nvSpPr>
        <p:spPr>
          <a:xfrm>
            <a:off x="3805756" y="3168438"/>
            <a:ext cx="2324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Forwarding Relay</a:t>
            </a:r>
            <a:endParaRPr sz="1800"/>
          </a:p>
        </p:txBody>
      </p:sp>
      <p:sp>
        <p:nvSpPr>
          <p:cNvPr id="138" name="Shape 138"/>
          <p:cNvSpPr txBox="1"/>
          <p:nvPr/>
        </p:nvSpPr>
        <p:spPr>
          <a:xfrm>
            <a:off x="7082950" y="4303325"/>
            <a:ext cx="2251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1 IP not in blacklist</a:t>
            </a:r>
            <a:endParaRPr sz="16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2 Safe DNS resolver</a:t>
            </a:r>
            <a:endParaRPr sz="1600" b="1"/>
          </a:p>
        </p:txBody>
      </p:sp>
      <p:sp>
        <p:nvSpPr>
          <p:cNvPr id="139" name="Shape 139"/>
          <p:cNvSpPr txBox="1"/>
          <p:nvPr/>
        </p:nvSpPr>
        <p:spPr>
          <a:xfrm>
            <a:off x="3848350" y="1336375"/>
            <a:ext cx="1378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Free World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Socks5 Protocol</a:t>
            </a:r>
            <a:endParaRPr sz="300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6625" y="1931700"/>
            <a:ext cx="28164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blacklist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86625" y="2928975"/>
            <a:ext cx="27363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injection </a:t>
            </a:r>
            <a:endParaRPr/>
          </a:p>
        </p:txBody>
      </p:sp>
      <p:cxnSp>
        <p:nvCxnSpPr>
          <p:cNvPr id="147" name="Shape 147"/>
          <p:cNvCxnSpPr/>
          <p:nvPr/>
        </p:nvCxnSpPr>
        <p:spPr>
          <a:xfrm>
            <a:off x="955800" y="1737975"/>
            <a:ext cx="1149600" cy="955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 rot="10800000" flipH="1">
            <a:off x="936450" y="1776825"/>
            <a:ext cx="1188300" cy="878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>
            <a:off x="879600" y="2804775"/>
            <a:ext cx="1149600" cy="955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Shape 150"/>
          <p:cNvCxnSpPr/>
          <p:nvPr/>
        </p:nvCxnSpPr>
        <p:spPr>
          <a:xfrm rot="10800000" flipH="1">
            <a:off x="860250" y="2843625"/>
            <a:ext cx="1188300" cy="878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4275025" y="423450"/>
            <a:ext cx="50304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But… How to deal with evil deep packet inspection (DPI) with TCP RST attack?</a:t>
            </a:r>
            <a:endParaRPr sz="2800"/>
          </a:p>
        </p:txBody>
      </p:sp>
      <p:sp>
        <p:nvSpPr>
          <p:cNvPr id="152" name="Shape 152"/>
          <p:cNvSpPr txBox="1"/>
          <p:nvPr/>
        </p:nvSpPr>
        <p:spPr>
          <a:xfrm>
            <a:off x="4359125" y="2969925"/>
            <a:ext cx="4726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Encryption</a:t>
            </a:r>
            <a:r>
              <a:rPr lang="en" sz="3000"/>
              <a:t> to the rescue!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43800" y="462175"/>
            <a:ext cx="6922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Encryption: Obfuscate the DPI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5" y="1336375"/>
            <a:ext cx="1378125" cy="13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075" y="1434648"/>
            <a:ext cx="1378125" cy="13780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184238" y="3641650"/>
            <a:ext cx="1815900" cy="56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sbusocks-client</a:t>
            </a: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5211288" y="4379525"/>
            <a:ext cx="1934700" cy="56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sbusocks-server</a:t>
            </a:r>
            <a:endParaRPr sz="1800"/>
          </a:p>
        </p:txBody>
      </p:sp>
      <p:cxnSp>
        <p:nvCxnSpPr>
          <p:cNvPr id="162" name="Shape 162"/>
          <p:cNvCxnSpPr/>
          <p:nvPr/>
        </p:nvCxnSpPr>
        <p:spPr>
          <a:xfrm>
            <a:off x="877025" y="2874625"/>
            <a:ext cx="129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Shape 163"/>
          <p:cNvCxnSpPr/>
          <p:nvPr/>
        </p:nvCxnSpPr>
        <p:spPr>
          <a:xfrm rot="10800000">
            <a:off x="1243800" y="2855225"/>
            <a:ext cx="0" cy="60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800" y="3772713"/>
            <a:ext cx="1511875" cy="103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925" y="2990863"/>
            <a:ext cx="1511875" cy="103151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023588" y="1336375"/>
            <a:ext cx="800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GFW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167" name="Shape 167"/>
          <p:cNvCxnSpPr/>
          <p:nvPr/>
        </p:nvCxnSpPr>
        <p:spPr>
          <a:xfrm>
            <a:off x="2132400" y="4075700"/>
            <a:ext cx="2956200" cy="76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Shape 168"/>
          <p:cNvCxnSpPr/>
          <p:nvPr/>
        </p:nvCxnSpPr>
        <p:spPr>
          <a:xfrm rot="10800000">
            <a:off x="2157100" y="3794025"/>
            <a:ext cx="2944500" cy="7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Shape 169"/>
          <p:cNvCxnSpPr/>
          <p:nvPr/>
        </p:nvCxnSpPr>
        <p:spPr>
          <a:xfrm rot="10800000" flipH="1">
            <a:off x="6443538" y="2897863"/>
            <a:ext cx="944100" cy="1396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Shape 170"/>
          <p:cNvCxnSpPr/>
          <p:nvPr/>
        </p:nvCxnSpPr>
        <p:spPr>
          <a:xfrm flipH="1">
            <a:off x="6151750" y="2770425"/>
            <a:ext cx="1007400" cy="147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171"/>
          <p:cNvCxnSpPr/>
          <p:nvPr/>
        </p:nvCxnSpPr>
        <p:spPr>
          <a:xfrm flipH="1">
            <a:off x="3772138" y="1434650"/>
            <a:ext cx="12300" cy="3674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Shape 172"/>
          <p:cNvSpPr txBox="1"/>
          <p:nvPr/>
        </p:nvSpPr>
        <p:spPr>
          <a:xfrm>
            <a:off x="3848350" y="1336375"/>
            <a:ext cx="1378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Free World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491550" y="4075700"/>
            <a:ext cx="8007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2026525" y="4199750"/>
            <a:ext cx="8007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2260025" y="3415375"/>
            <a:ext cx="8007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4211700" y="4728025"/>
            <a:ext cx="8007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SbuSocks Use: </a:t>
            </a:r>
            <a:r>
              <a:rPr lang="en">
                <a:solidFill>
                  <a:srgbClr val="FFFFFF"/>
                </a:solidFill>
              </a:rPr>
              <a:t>Classic Cryptography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11725" y="1762775"/>
            <a:ext cx="45483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 out-of-band key to set a random state. 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 a permutation cipher based on the random state.</a:t>
            </a:r>
            <a:endParaRPr sz="24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475" y="1620637"/>
            <a:ext cx="3097500" cy="23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42150" y="4455300"/>
            <a:ext cx="87411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b'You cannot see me!'  --&gt;  b'\xb0\xeaB\xde,cff\xea\xc7\xde\x8e\xf4\xf4\xde\x95\xf4x'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Macintosh PowerPoint</Application>
  <PresentationFormat>On-screen Show (16:9)</PresentationFormat>
  <Paragraphs>126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Roboto</vt:lpstr>
      <vt:lpstr>Merriweather</vt:lpstr>
      <vt:lpstr>Paradigm</vt:lpstr>
      <vt:lpstr>SbuSocks: Break the Great Firewall CSE534 Project</vt:lpstr>
      <vt:lpstr>Table of Contents</vt:lpstr>
      <vt:lpstr>GFW: world’s largest firewall So… How does it work?  </vt:lpstr>
      <vt:lpstr>Take-away Message</vt:lpstr>
      <vt:lpstr>Socks5 (RFC 1928)</vt:lpstr>
      <vt:lpstr>Socks 5: Handshake + Forwarding Relay</vt:lpstr>
      <vt:lpstr>Socks5 Protocol</vt:lpstr>
      <vt:lpstr>Encryption: Obfuscate the DPI</vt:lpstr>
      <vt:lpstr>SbuSocks Use: Classic Cryptography</vt:lpstr>
      <vt:lpstr>Introduce SbuSocks</vt:lpstr>
      <vt:lpstr>Experiment: 8 People in 5 Cities across China</vt:lpstr>
      <vt:lpstr>More Take-away Messages</vt:lpstr>
      <vt:lpstr>PowerPoint Presentation</vt:lpstr>
      <vt:lpstr>Backup Slides (Not used during presentation)</vt:lpstr>
      <vt:lpstr>Motivation</vt:lpstr>
      <vt:lpstr>Related Work: the arms race</vt:lpstr>
      <vt:lpstr>Socks5 Protocol Handshake Details</vt:lpstr>
      <vt:lpstr>Why Socks5</vt:lpstr>
      <vt:lpstr>More on Traffic Encryption Obfuscation</vt:lpstr>
      <vt:lpstr>GFW’s New Weapons</vt:lpstr>
      <vt:lpstr>TCP Relay</vt:lpstr>
      <vt:lpstr>Future Work: Detecting TCP RST Attack 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SbuSocks: Break the Great Firewall CSE534 Project</dc:title>
  <cp:lastModifiedBy>Caitao B Zhan</cp:lastModifiedBy>
  <cp:revision>1</cp:revision>
  <dcterms:modified xsi:type="dcterms:W3CDTF">2018-05-16T00:43:34Z</dcterms:modified>
</cp:coreProperties>
</file>