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0" r:id="rId3"/>
    <p:sldId id="261" r:id="rId4"/>
    <p:sldId id="262" r:id="rId5"/>
    <p:sldId id="263" r:id="rId6"/>
    <p:sldId id="264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69" r:id="rId15"/>
    <p:sldId id="270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2AD93-6021-46AA-BC12-A954F465B8B0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F6498-1C5F-48CF-84E9-B21C613D2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75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91ED4-348E-48AF-BA16-196471B21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E5DEE-FACA-4D9E-89C3-41740AB5C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D7A8A-5259-4658-9A9E-6786B6EF5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7049-02BD-4943-B3AE-3368EBB78351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DBA15-A646-4555-9C25-541EE68B7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1AB63-BB37-485A-B895-030BE3F95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13367-9683-4665-8B6A-C7001701B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39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5AB27-B868-486D-80F2-22A4264CE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6A3364-005F-4C08-9471-781225F179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12C19-C15E-448E-B4D3-9ED7FBD3D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7049-02BD-4943-B3AE-3368EBB78351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3FD91-2980-4383-8DDD-A5B2DBE36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2A805-C7FF-4AD0-AC8A-48B994505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13367-9683-4665-8B6A-C7001701B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2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7D68C8-BB36-4123-AA79-474AB3ED70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7C37C4-C97D-485D-A894-7B0DBD4BD8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EA17E-B7E4-4AFD-83A6-2F5AB5E75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7049-02BD-4943-B3AE-3368EBB78351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E7A09-BC90-428E-86B5-0731F948B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A2F15-8638-4423-9488-9ECC2D2E5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13367-9683-4665-8B6A-C7001701B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6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6302-C0C3-4FE2-A2E6-34727A966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9508E-CB2C-47CD-A170-7C4FD62EF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3B17A-CE4B-48FB-9F9C-DBD9EB4DB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7049-02BD-4943-B3AE-3368EBB78351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2F128-3DBC-49BF-8E2B-F1AB269F9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7268A-659A-4524-9A66-A22681044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13367-9683-4665-8B6A-C7001701B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50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CDA04-15DF-48FF-ADE3-F06384E7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22B24-A93A-4AF4-A6ED-E276381EF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10BCF-7B53-4716-AD22-A93789A3B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7049-02BD-4943-B3AE-3368EBB78351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9F212-8FFC-4513-8094-F6A30E8A1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C3339-5299-4B10-8E7E-A9237294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13367-9683-4665-8B6A-C7001701B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60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273D5-AF47-49CE-95A4-2C81CBDBC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D3055-D5CC-44A6-AE31-05979A2E0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DABDC5-3EE6-4FC2-857F-CB0DC07A0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993EA-0351-4C3C-9C00-BD4BB03AD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7049-02BD-4943-B3AE-3368EBB78351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43789F-3B42-4AAB-9F07-8307A29DA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62893-66C1-4376-83C3-BA816D065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13367-9683-4665-8B6A-C7001701B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3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BCC33-EBFC-4CE4-915E-31B658D2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48CBD-198F-4281-985E-6B9BDECAA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5C697-DCB8-45AB-A042-6CC3EA409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46E9C-7338-4133-8156-8BEF9CAC65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B8157A-E32E-407A-A5FB-745116C18D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312A52-CAB4-4A25-A2FA-23EC63357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7049-02BD-4943-B3AE-3368EBB78351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AAA63F-A1F4-4642-8F45-CD358191A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72528F-F0ED-41F6-B05F-2B7522983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13367-9683-4665-8B6A-C7001701B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78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38D4-1520-4278-949A-D2614397D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F072B-BE53-4DC1-B11F-120FE8D65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7049-02BD-4943-B3AE-3368EBB78351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9273A8-4F62-4697-B1A5-00BC164BB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2AF7D7-A9D5-4D7D-9AAE-C1C0D5DB4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13367-9683-4665-8B6A-C7001701B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91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62B95F-3EF9-4C91-A4DB-39B718052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7049-02BD-4943-B3AE-3368EBB78351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B73A69-0F4C-4CB3-B7D7-37B769C44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91377-7DDB-47C5-A39B-58251BE88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13367-9683-4665-8B6A-C7001701B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03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8245B-B7BA-433E-9097-CD4BEEAB3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28DD1-2C78-448A-89AA-2FB37BF56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CF4D8-9334-42D2-8BE2-CC2DB700D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9445C-95FA-4352-827C-1DB7C6F2E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7049-02BD-4943-B3AE-3368EBB78351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EF4AD-2ADB-4096-B79D-2924F11F0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33646-EB87-4700-9FAC-F72C66AD2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13367-9683-4665-8B6A-C7001701B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62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87C3E-C8DB-427C-9F0D-74D75D10D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A69A93-AB04-47F9-9E03-4CF943B3B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13CB0-1006-4716-8725-B54FF6936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4C6FC-1654-4B7E-8121-77EF2F174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7049-02BD-4943-B3AE-3368EBB78351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D29AB-7DAA-4006-A2EB-7A9176376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ABA04-B136-4FB3-A948-4F5FB7C0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13367-9683-4665-8B6A-C7001701B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57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7023CA-5A0A-4742-823E-E70CEB240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EC3CC-2FBF-4BA0-A6A8-23BBB9AFD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ED4C8-E475-4685-AAB3-DC16B0ACF6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37049-02BD-4943-B3AE-3368EBB78351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768CD-BC10-4F0E-A669-517C0B16A9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51DFE-F0C3-4B05-9FFA-ADEE9364A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13367-9683-4665-8B6A-C7001701B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10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3F2EA4-EB78-4624-9FAE-98B54BF7B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955" y="1201003"/>
            <a:ext cx="4202533" cy="41079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BB5538-FE85-488A-BA6F-691DA596FF89}"/>
              </a:ext>
            </a:extLst>
          </p:cNvPr>
          <p:cNvSpPr txBox="1"/>
          <p:nvPr/>
        </p:nvSpPr>
        <p:spPr>
          <a:xfrm>
            <a:off x="9525837" y="4742822"/>
            <a:ext cx="21482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Ben Winters</a:t>
            </a:r>
          </a:p>
          <a:p>
            <a:r>
              <a:rPr lang="en-US" b="1" dirty="0">
                <a:solidFill>
                  <a:srgbClr val="002060"/>
                </a:solidFill>
              </a:rPr>
              <a:t>Sara Patel </a:t>
            </a:r>
          </a:p>
          <a:p>
            <a:r>
              <a:rPr lang="en-US" b="1" dirty="0" err="1">
                <a:solidFill>
                  <a:srgbClr val="002060"/>
                </a:solidFill>
              </a:rPr>
              <a:t>Bismaad</a:t>
            </a:r>
            <a:r>
              <a:rPr lang="en-US" b="1" dirty="0">
                <a:solidFill>
                  <a:srgbClr val="002060"/>
                </a:solidFill>
              </a:rPr>
              <a:t> Minhas</a:t>
            </a:r>
          </a:p>
          <a:p>
            <a:r>
              <a:rPr lang="en-US" b="1" dirty="0">
                <a:solidFill>
                  <a:srgbClr val="002060"/>
                </a:solidFill>
              </a:rPr>
              <a:t>Rob </a:t>
            </a:r>
            <a:r>
              <a:rPr lang="en-US" b="1" dirty="0" err="1">
                <a:solidFill>
                  <a:srgbClr val="002060"/>
                </a:solidFill>
              </a:rPr>
              <a:t>Matelyan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 err="1">
                <a:solidFill>
                  <a:srgbClr val="002060"/>
                </a:solidFill>
              </a:rPr>
              <a:t>Caitilin</a:t>
            </a:r>
            <a:r>
              <a:rPr lang="en-US" b="1" dirty="0">
                <a:solidFill>
                  <a:srgbClr val="002060"/>
                </a:solidFill>
              </a:rPr>
              <a:t> Beatty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F2E09C-A2A0-4678-83D1-9D22F5B128C3}"/>
              </a:ext>
            </a:extLst>
          </p:cNvPr>
          <p:cNvSpPr txBox="1"/>
          <p:nvPr/>
        </p:nvSpPr>
        <p:spPr>
          <a:xfrm>
            <a:off x="3562919" y="185340"/>
            <a:ext cx="45949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NBAnalysts</a:t>
            </a:r>
          </a:p>
        </p:txBody>
      </p:sp>
    </p:spTree>
    <p:extLst>
      <p:ext uri="{BB962C8B-B14F-4D97-AF65-F5344CB8AC3E}">
        <p14:creationId xmlns:p14="http://schemas.microsoft.com/office/powerpoint/2010/main" val="2802838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898491D-A418-4926-AEB0-C6A89D172F30}"/>
              </a:ext>
            </a:extLst>
          </p:cNvPr>
          <p:cNvSpPr txBox="1">
            <a:spLocks/>
          </p:cNvSpPr>
          <p:nvPr/>
        </p:nvSpPr>
        <p:spPr>
          <a:xfrm>
            <a:off x="65842" y="125429"/>
            <a:ext cx="8334087" cy="7800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Aharoni" panose="02010803020104030203" pitchFamily="2" charset="-79"/>
                <a:cs typeface="Aharoni" panose="02010803020104030203" pitchFamily="2" charset="-79"/>
              </a:rPr>
              <a:t>Multiple Linear  Regression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C0B743-6354-471D-B481-991FF3BFA12F}"/>
              </a:ext>
            </a:extLst>
          </p:cNvPr>
          <p:cNvSpPr txBox="1"/>
          <p:nvPr/>
        </p:nvSpPr>
        <p:spPr>
          <a:xfrm>
            <a:off x="286871" y="1030951"/>
            <a:ext cx="1145595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rgbClr val="002060"/>
                </a:solidFill>
              </a:rPr>
              <a:t>Model 1 – All Data (13,805 Records):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rgbClr val="002060"/>
                </a:solidFill>
              </a:rPr>
              <a:t>Player salary data and performance data (1978-2015)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rgbClr val="002060"/>
                </a:solidFill>
              </a:rPr>
              <a:t>Independent Variables: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b="1" i="1" dirty="0">
                <a:solidFill>
                  <a:srgbClr val="002060"/>
                </a:solidFill>
              </a:rPr>
              <a:t>PTS – Points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b="1" i="1" dirty="0">
                <a:solidFill>
                  <a:srgbClr val="002060"/>
                </a:solidFill>
              </a:rPr>
              <a:t>AST – Assists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b="1" i="1" dirty="0">
                <a:solidFill>
                  <a:srgbClr val="002060"/>
                </a:solidFill>
              </a:rPr>
              <a:t>TRB – Total Rebounds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i="1" dirty="0">
                <a:solidFill>
                  <a:srgbClr val="002060"/>
                </a:solidFill>
              </a:rPr>
              <a:t> </a:t>
            </a:r>
            <a:r>
              <a:rPr lang="en-US" sz="2800" b="1" i="1" dirty="0">
                <a:solidFill>
                  <a:srgbClr val="002060"/>
                </a:solidFill>
              </a:rPr>
              <a:t>Coefficient of determination (R</a:t>
            </a:r>
            <a:r>
              <a:rPr lang="en-US" sz="2800" b="1" i="1" baseline="30000" dirty="0">
                <a:solidFill>
                  <a:srgbClr val="002060"/>
                </a:solidFill>
              </a:rPr>
              <a:t>2</a:t>
            </a:r>
            <a:r>
              <a:rPr lang="en-US" sz="2800" b="1" i="1" dirty="0">
                <a:solidFill>
                  <a:srgbClr val="002060"/>
                </a:solidFill>
              </a:rPr>
              <a:t>):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b="1" i="1" dirty="0">
                <a:solidFill>
                  <a:srgbClr val="002060"/>
                </a:solidFill>
              </a:rPr>
              <a:t>Train dataset = 0.59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b="1" i="1" dirty="0">
                <a:solidFill>
                  <a:srgbClr val="002060"/>
                </a:solidFill>
              </a:rPr>
              <a:t>Test dataset = 0.56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rgbClr val="002060"/>
                </a:solidFill>
              </a:rPr>
              <a:t>Drawback: Player salary information does not change every season, but performance varies in the same timeframe.</a:t>
            </a:r>
            <a:endParaRPr lang="en-US" sz="2800" b="1" dirty="0">
              <a:solidFill>
                <a:srgbClr val="002060"/>
              </a:solidFill>
            </a:endParaRPr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15B45E1-48B1-4A2A-AD18-3D11D20C58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r="39262"/>
          <a:stretch/>
        </p:blipFill>
        <p:spPr>
          <a:xfrm>
            <a:off x="6191922" y="1964111"/>
            <a:ext cx="5920037" cy="302732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79950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898491D-A418-4926-AEB0-C6A89D172F30}"/>
              </a:ext>
            </a:extLst>
          </p:cNvPr>
          <p:cNvSpPr txBox="1">
            <a:spLocks/>
          </p:cNvSpPr>
          <p:nvPr/>
        </p:nvSpPr>
        <p:spPr>
          <a:xfrm>
            <a:off x="65842" y="125429"/>
            <a:ext cx="8334087" cy="7800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Aharoni" panose="02010803020104030203" pitchFamily="2" charset="-79"/>
                <a:cs typeface="Aharoni" panose="02010803020104030203" pitchFamily="2" charset="-79"/>
              </a:rPr>
              <a:t>Multiple Linear  Regression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6F6C9B-D717-406F-821F-71B70795AC52}"/>
              </a:ext>
            </a:extLst>
          </p:cNvPr>
          <p:cNvSpPr txBox="1"/>
          <p:nvPr/>
        </p:nvSpPr>
        <p:spPr>
          <a:xfrm>
            <a:off x="344436" y="1030952"/>
            <a:ext cx="1086505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rgbClr val="002060"/>
                </a:solidFill>
              </a:rPr>
              <a:t>Model 2 – Final Season data for every player (1,893 Records):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rgbClr val="002060"/>
                </a:solidFill>
              </a:rPr>
              <a:t>Coefficient of determination (R</a:t>
            </a:r>
            <a:r>
              <a:rPr lang="en-US" sz="2800" b="1" i="1" baseline="30000" dirty="0">
                <a:solidFill>
                  <a:srgbClr val="002060"/>
                </a:solidFill>
              </a:rPr>
              <a:t>2</a:t>
            </a:r>
            <a:r>
              <a:rPr lang="en-US" sz="2800" b="1" i="1" dirty="0">
                <a:solidFill>
                  <a:srgbClr val="002060"/>
                </a:solidFill>
              </a:rPr>
              <a:t>):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b="1" i="1" dirty="0">
                <a:solidFill>
                  <a:srgbClr val="002060"/>
                </a:solidFill>
              </a:rPr>
              <a:t>Train dataset = 0.44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b="1" i="1" dirty="0">
                <a:solidFill>
                  <a:srgbClr val="002060"/>
                </a:solidFill>
              </a:rPr>
              <a:t>Test dataset = 0.27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rgbClr val="002060"/>
                </a:solidFill>
              </a:rPr>
              <a:t>Drawback: Player performance data may be lower their final season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i="1" dirty="0">
              <a:solidFill>
                <a:srgbClr val="002060"/>
              </a:solidFill>
            </a:endParaRPr>
          </a:p>
          <a:p>
            <a:r>
              <a:rPr lang="en-US" sz="2800" b="1" i="1" dirty="0">
                <a:solidFill>
                  <a:srgbClr val="002060"/>
                </a:solidFill>
              </a:rPr>
              <a:t>Model 3 – Avg. salary and performance data per player(1,893 Records):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rgbClr val="002060"/>
                </a:solidFill>
              </a:rPr>
              <a:t>Coefficient of determination (R</a:t>
            </a:r>
            <a:r>
              <a:rPr lang="en-US" sz="2800" b="1" i="1" baseline="30000" dirty="0">
                <a:solidFill>
                  <a:srgbClr val="002060"/>
                </a:solidFill>
              </a:rPr>
              <a:t>2</a:t>
            </a:r>
            <a:r>
              <a:rPr lang="en-US" sz="2800" b="1" i="1" dirty="0">
                <a:solidFill>
                  <a:srgbClr val="002060"/>
                </a:solidFill>
              </a:rPr>
              <a:t>):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b="1" i="1" dirty="0">
                <a:solidFill>
                  <a:srgbClr val="002060"/>
                </a:solidFill>
              </a:rPr>
              <a:t>Train dataset = 0.66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b="1" i="1" dirty="0">
                <a:solidFill>
                  <a:srgbClr val="002060"/>
                </a:solidFill>
              </a:rPr>
              <a:t>Test dataset = 0.66</a:t>
            </a:r>
          </a:p>
        </p:txBody>
      </p:sp>
      <p:pic>
        <p:nvPicPr>
          <p:cNvPr id="11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309A640-1F7C-40FB-8D3A-7A8728C387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" t="44308" r="32092" b="26746"/>
          <a:stretch/>
        </p:blipFill>
        <p:spPr>
          <a:xfrm>
            <a:off x="4705022" y="4734560"/>
            <a:ext cx="7486978" cy="212344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7507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898491D-A418-4926-AEB0-C6A89D172F30}"/>
              </a:ext>
            </a:extLst>
          </p:cNvPr>
          <p:cNvSpPr txBox="1">
            <a:spLocks/>
          </p:cNvSpPr>
          <p:nvPr/>
        </p:nvSpPr>
        <p:spPr>
          <a:xfrm>
            <a:off x="65842" y="125429"/>
            <a:ext cx="8334087" cy="7800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Aharoni" panose="02010803020104030203" pitchFamily="2" charset="-79"/>
                <a:cs typeface="Aharoni" panose="02010803020104030203" pitchFamily="2" charset="-79"/>
              </a:rPr>
              <a:t>Multiple Linear  Regression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5B597D-4BDE-4873-9F70-45044D41EE8F}"/>
              </a:ext>
            </a:extLst>
          </p:cNvPr>
          <p:cNvSpPr txBox="1"/>
          <p:nvPr/>
        </p:nvSpPr>
        <p:spPr>
          <a:xfrm>
            <a:off x="308578" y="1030952"/>
            <a:ext cx="1086505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rgbClr val="002060"/>
                </a:solidFill>
              </a:rPr>
              <a:t>Model 4 –  Avg. salary and performance data per player(1,893 Records):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rgbClr val="002060"/>
                </a:solidFill>
              </a:rPr>
              <a:t>Independent Variables: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b="1" i="1" dirty="0">
                <a:solidFill>
                  <a:srgbClr val="002060"/>
                </a:solidFill>
              </a:rPr>
              <a:t>PER – Player Efficiency Rating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b="1" i="1" dirty="0">
                <a:solidFill>
                  <a:srgbClr val="002060"/>
                </a:solidFill>
              </a:rPr>
              <a:t>FG% - Field goal percentage (any shot that is not a free throw)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b="1" i="1" dirty="0">
                <a:solidFill>
                  <a:srgbClr val="002060"/>
                </a:solidFill>
              </a:rPr>
              <a:t>TRB – Total Rebounds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i="1" dirty="0">
                <a:solidFill>
                  <a:srgbClr val="002060"/>
                </a:solidFill>
              </a:rPr>
              <a:t> </a:t>
            </a:r>
            <a:r>
              <a:rPr lang="en-US" sz="2800" b="1" i="1" dirty="0">
                <a:solidFill>
                  <a:srgbClr val="002060"/>
                </a:solidFill>
              </a:rPr>
              <a:t>Coefficient of determination (R</a:t>
            </a:r>
            <a:r>
              <a:rPr lang="en-US" sz="2800" b="1" i="1" baseline="30000" dirty="0">
                <a:solidFill>
                  <a:srgbClr val="002060"/>
                </a:solidFill>
              </a:rPr>
              <a:t>2</a:t>
            </a:r>
            <a:r>
              <a:rPr lang="en-US" sz="2800" b="1" i="1" dirty="0">
                <a:solidFill>
                  <a:srgbClr val="002060"/>
                </a:solidFill>
              </a:rPr>
              <a:t>):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b="1" i="1" dirty="0">
                <a:solidFill>
                  <a:srgbClr val="002060"/>
                </a:solidFill>
              </a:rPr>
              <a:t>Train dataset = 0.57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b="1" i="1" dirty="0">
                <a:solidFill>
                  <a:srgbClr val="002060"/>
                </a:solidFill>
              </a:rPr>
              <a:t>Test dataset = 0.59</a:t>
            </a:r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BAECF5C-A967-4890-B5D7-8074DEED0F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053" r="40734"/>
          <a:stretch/>
        </p:blipFill>
        <p:spPr>
          <a:xfrm>
            <a:off x="629246" y="4757367"/>
            <a:ext cx="8943344" cy="161062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30989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898491D-A418-4926-AEB0-C6A89D172F30}"/>
              </a:ext>
            </a:extLst>
          </p:cNvPr>
          <p:cNvSpPr txBox="1">
            <a:spLocks/>
          </p:cNvSpPr>
          <p:nvPr/>
        </p:nvSpPr>
        <p:spPr>
          <a:xfrm>
            <a:off x="65842" y="125429"/>
            <a:ext cx="8334087" cy="7800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Aharoni" panose="02010803020104030203" pitchFamily="2" charset="-79"/>
                <a:cs typeface="Aharoni" panose="02010803020104030203" pitchFamily="2" charset="-79"/>
              </a:rPr>
              <a:t>Multiple Linear  Regression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403768-B8FB-43DF-B608-E05594A2E8C0}"/>
              </a:ext>
            </a:extLst>
          </p:cNvPr>
          <p:cNvSpPr txBox="1"/>
          <p:nvPr/>
        </p:nvSpPr>
        <p:spPr>
          <a:xfrm>
            <a:off x="729919" y="1030952"/>
            <a:ext cx="10333315" cy="6678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rgbClr val="002060"/>
                </a:solidFill>
              </a:rPr>
              <a:t>Summary: It appears that the model that uses average salary and performance data over the timeframe of a player’s career is the best at predicting their average salary</a:t>
            </a:r>
          </a:p>
          <a:p>
            <a:endParaRPr lang="en-US" sz="2800" b="1" i="1" dirty="0">
              <a:solidFill>
                <a:srgbClr val="002060"/>
              </a:solidFill>
            </a:endParaRPr>
          </a:p>
          <a:p>
            <a:r>
              <a:rPr lang="en-US" sz="3200" b="1" dirty="0">
                <a:solidFill>
                  <a:srgbClr val="002060"/>
                </a:solidFill>
              </a:rPr>
              <a:t>What Next: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i="1" dirty="0">
                <a:solidFill>
                  <a:srgbClr val="002060"/>
                </a:solidFill>
              </a:rPr>
              <a:t>Get comprehensive salary information for a larger portion of the player dataset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i="1" dirty="0">
                <a:solidFill>
                  <a:srgbClr val="002060"/>
                </a:solidFill>
              </a:rPr>
              <a:t>Rerun models using other performance indicators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i="1" dirty="0">
                <a:solidFill>
                  <a:srgbClr val="002060"/>
                </a:solidFill>
              </a:rPr>
              <a:t>Account for inflation and policy changes over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i="1" dirty="0">
                <a:solidFill>
                  <a:srgbClr val="002060"/>
                </a:solidFill>
              </a:rPr>
              <a:t>Explore other machine learning models (ex. Polynomial Regression)</a:t>
            </a:r>
          </a:p>
          <a:p>
            <a:pPr marL="0" indent="0">
              <a:buNone/>
            </a:pPr>
            <a:endParaRPr lang="en-US" sz="2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2060"/>
                </a:solidFill>
              </a:rPr>
              <a:t> </a:t>
            </a:r>
          </a:p>
          <a:p>
            <a:pPr marL="0" indent="0">
              <a:buNone/>
            </a:pPr>
            <a:endParaRPr lang="en-US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59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898491D-A418-4926-AEB0-C6A89D172F30}"/>
              </a:ext>
            </a:extLst>
          </p:cNvPr>
          <p:cNvSpPr txBox="1">
            <a:spLocks/>
          </p:cNvSpPr>
          <p:nvPr/>
        </p:nvSpPr>
        <p:spPr>
          <a:xfrm>
            <a:off x="1914738" y="3251807"/>
            <a:ext cx="8907336" cy="7800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Let’s move to Tableau for further insights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6B0049-B3BF-4800-A864-F813F8E6C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937" y="4031902"/>
            <a:ext cx="1940283" cy="189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029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898491D-A418-4926-AEB0-C6A89D172F30}"/>
              </a:ext>
            </a:extLst>
          </p:cNvPr>
          <p:cNvSpPr txBox="1">
            <a:spLocks/>
          </p:cNvSpPr>
          <p:nvPr/>
        </p:nvSpPr>
        <p:spPr>
          <a:xfrm>
            <a:off x="1323068" y="2229830"/>
            <a:ext cx="8907336" cy="7800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Back-up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6B0049-B3BF-4800-A864-F813F8E6C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878" y="2899764"/>
            <a:ext cx="1940283" cy="189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119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898491D-A418-4926-AEB0-C6A89D172F30}"/>
              </a:ext>
            </a:extLst>
          </p:cNvPr>
          <p:cNvSpPr txBox="1">
            <a:spLocks/>
          </p:cNvSpPr>
          <p:nvPr/>
        </p:nvSpPr>
        <p:spPr>
          <a:xfrm>
            <a:off x="166619" y="176913"/>
            <a:ext cx="4692251" cy="7800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Acronyms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87CCD5-54F9-4867-968F-C2FDD2531979}"/>
              </a:ext>
            </a:extLst>
          </p:cNvPr>
          <p:cNvSpPr txBox="1"/>
          <p:nvPr/>
        </p:nvSpPr>
        <p:spPr>
          <a:xfrm>
            <a:off x="349622" y="957007"/>
            <a:ext cx="6687671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TRB - total Rebounds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PER - player efficiency rating</a:t>
            </a:r>
          </a:p>
          <a:p>
            <a:r>
              <a:rPr lang="en-US" dirty="0">
                <a:solidFill>
                  <a:srgbClr val="1D1C1D"/>
                </a:solidFill>
                <a:latin typeface="Slack-Lato"/>
              </a:rPr>
              <a:t>	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sums up all a player's positive accomplishments, subtracts the negative 	accomplishments, and returns a </a:t>
            </a:r>
            <a:r>
              <a:rPr lang="en-US" sz="1200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per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-minute rating of a player's performance</a:t>
            </a:r>
            <a:br>
              <a:rPr lang="en-US" dirty="0"/>
            </a:br>
            <a:endParaRPr lang="en-US" dirty="0"/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AST - Assists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PTS - Points scored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PF - Personal Fouls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Age - Age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FG% - Field Goal percentage (any shot that is not a free throw)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FTA - Free Throw Attempts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FT% - Free Throw percentage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TOV - Turnovers (how many times a player lost the ball for their team)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STL - Steal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BLK - Block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3p% - 3 point shot percentage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539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898491D-A418-4926-AEB0-C6A89D172F30}"/>
              </a:ext>
            </a:extLst>
          </p:cNvPr>
          <p:cNvSpPr txBox="1">
            <a:spLocks/>
          </p:cNvSpPr>
          <p:nvPr/>
        </p:nvSpPr>
        <p:spPr>
          <a:xfrm>
            <a:off x="166619" y="176913"/>
            <a:ext cx="7331461" cy="7800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NBA PER Calculation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87CCD5-54F9-4867-968F-C2FDD2531979}"/>
              </a:ext>
            </a:extLst>
          </p:cNvPr>
          <p:cNvSpPr txBox="1"/>
          <p:nvPr/>
        </p:nvSpPr>
        <p:spPr>
          <a:xfrm>
            <a:off x="263560" y="1305341"/>
            <a:ext cx="1061242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uPER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= (1 / MP) *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    [ 3P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    + (2/3) * AST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    + (2 - factor * (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team_AST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/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team_FG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)) * FG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    + (FT *0.5 * (1 + (1 - (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team_AST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/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team_FG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)) + (2/3) * (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team_AST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/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team_FG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)))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    - VOP * TOV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    - VOP * DRB% * (FGA - FG)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    - VOP * 0.44 * (0.44 + (0.56 * DRB%)) * (FTA - FT)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    + VOP * (1 - DRB%) * (TRB - ORB)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    + VOP * DRB% * ORB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    + VOP * STL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    + VOP * DRB% * BLK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    - PF * ((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lg_FT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/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lg_PF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) - 0.44 * (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lg_FTA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/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lg_PF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) * VOP) 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810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898491D-A418-4926-AEB0-C6A89D172F30}"/>
              </a:ext>
            </a:extLst>
          </p:cNvPr>
          <p:cNvSpPr txBox="1">
            <a:spLocks/>
          </p:cNvSpPr>
          <p:nvPr/>
        </p:nvSpPr>
        <p:spPr>
          <a:xfrm>
            <a:off x="166619" y="176913"/>
            <a:ext cx="7331461" cy="7800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Acronyms Continued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87CCD5-54F9-4867-968F-C2FDD2531979}"/>
              </a:ext>
            </a:extLst>
          </p:cNvPr>
          <p:cNvSpPr txBox="1"/>
          <p:nvPr/>
        </p:nvSpPr>
        <p:spPr>
          <a:xfrm>
            <a:off x="263560" y="1305341"/>
            <a:ext cx="1061242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PG	Point Guard	Any point guard or guard</a:t>
            </a:r>
          </a:p>
          <a:p>
            <a:endParaRPr lang="en-US" b="0" i="0" dirty="0">
              <a:solidFill>
                <a:srgbClr val="1D1C1D"/>
              </a:solidFill>
              <a:effectLst/>
              <a:latin typeface="Slack-Lato"/>
            </a:endParaRP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SG	Shooting Guard	Any shooting guard, guard, or guard/forward</a:t>
            </a:r>
          </a:p>
          <a:p>
            <a:endParaRPr lang="en-US" b="0" i="0" dirty="0">
              <a:solidFill>
                <a:srgbClr val="1D1C1D"/>
              </a:solidFill>
              <a:effectLst/>
              <a:latin typeface="Slack-Lato"/>
            </a:endParaRP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G	Guard	Any point guard, shooting guard, guard, or guard/forward</a:t>
            </a:r>
          </a:p>
          <a:p>
            <a:endParaRPr lang="en-US" b="0" i="0" dirty="0">
              <a:solidFill>
                <a:srgbClr val="1D1C1D"/>
              </a:solidFill>
              <a:effectLst/>
              <a:latin typeface="Slack-Lato"/>
            </a:endParaRP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SF	Small Forward	Any small forward, forward, or guard/forward</a:t>
            </a:r>
          </a:p>
          <a:p>
            <a:endParaRPr lang="en-US" b="0" i="0" dirty="0">
              <a:solidFill>
                <a:srgbClr val="1D1C1D"/>
              </a:solidFill>
              <a:effectLst/>
              <a:latin typeface="Slack-Lato"/>
            </a:endParaRP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PF	Power Forward	Any power forward, forward, or forward/center</a:t>
            </a:r>
          </a:p>
          <a:p>
            <a:endParaRPr lang="en-US" b="0" i="0" dirty="0">
              <a:solidFill>
                <a:srgbClr val="1D1C1D"/>
              </a:solidFill>
              <a:effectLst/>
              <a:latin typeface="Slack-Lato"/>
            </a:endParaRP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F	Forward	Any small forward, power forward, forward, guard/forward, or forward/center</a:t>
            </a:r>
          </a:p>
          <a:p>
            <a:endParaRPr lang="en-US" b="0" i="0" dirty="0">
              <a:solidFill>
                <a:srgbClr val="1D1C1D"/>
              </a:solidFill>
              <a:effectLst/>
              <a:latin typeface="Slack-Lato"/>
            </a:endParaRP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C	Center	Any center or forward/center</a:t>
            </a:r>
          </a:p>
          <a:p>
            <a:endParaRPr lang="en-US" b="0" i="0" dirty="0">
              <a:solidFill>
                <a:srgbClr val="1D1C1D"/>
              </a:solidFill>
              <a:effectLst/>
              <a:latin typeface="Slack-Lato"/>
            </a:endParaRP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Util	Utility	Any player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697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898491D-A418-4926-AEB0-C6A89D172F30}"/>
              </a:ext>
            </a:extLst>
          </p:cNvPr>
          <p:cNvSpPr txBox="1">
            <a:spLocks/>
          </p:cNvSpPr>
          <p:nvPr/>
        </p:nvSpPr>
        <p:spPr>
          <a:xfrm>
            <a:off x="65843" y="125429"/>
            <a:ext cx="2996953" cy="7800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Agenda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11D61-6B1F-4C82-B36E-F28068403FC5}"/>
              </a:ext>
            </a:extLst>
          </p:cNvPr>
          <p:cNvSpPr txBox="1"/>
          <p:nvPr/>
        </p:nvSpPr>
        <p:spPr>
          <a:xfrm>
            <a:off x="408373" y="1266755"/>
            <a:ext cx="870677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b="1" dirty="0">
                <a:latin typeface="Aharoni" panose="02010803020104030203" pitchFamily="2" charset="-79"/>
                <a:cs typeface="Aharoni" panose="02010803020104030203" pitchFamily="2" charset="-79"/>
              </a:rPr>
              <a:t>Machine Learning :</a:t>
            </a:r>
          </a:p>
          <a:p>
            <a:r>
              <a:rPr lang="en-US" sz="3200" b="1" dirty="0">
                <a:solidFill>
                  <a:srgbClr val="002060"/>
                </a:solidFill>
              </a:rPr>
              <a:t>Random Forest rational and output</a:t>
            </a:r>
          </a:p>
          <a:p>
            <a:r>
              <a:rPr lang="en-US" sz="3200" b="1" dirty="0">
                <a:solidFill>
                  <a:srgbClr val="002060"/>
                </a:solidFill>
              </a:rPr>
              <a:t>Linear Regression rational and output</a:t>
            </a:r>
          </a:p>
          <a:p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r>
              <a:rPr lang="en-US" sz="3200" b="1" dirty="0">
                <a:latin typeface="Aharoni" panose="02010803020104030203" pitchFamily="2" charset="-79"/>
                <a:cs typeface="Aharoni" panose="02010803020104030203" pitchFamily="2" charset="-79"/>
              </a:rPr>
              <a:t>Tableau:</a:t>
            </a:r>
          </a:p>
          <a:p>
            <a:r>
              <a:rPr lang="en-US" sz="3200" b="1" dirty="0">
                <a:solidFill>
                  <a:srgbClr val="002060"/>
                </a:solidFill>
              </a:rPr>
              <a:t>Further insights </a:t>
            </a:r>
          </a:p>
        </p:txBody>
      </p:sp>
    </p:spTree>
    <p:extLst>
      <p:ext uri="{BB962C8B-B14F-4D97-AF65-F5344CB8AC3E}">
        <p14:creationId xmlns:p14="http://schemas.microsoft.com/office/powerpoint/2010/main" val="2913532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898491D-A418-4926-AEB0-C6A89D172F30}"/>
              </a:ext>
            </a:extLst>
          </p:cNvPr>
          <p:cNvSpPr txBox="1">
            <a:spLocks/>
          </p:cNvSpPr>
          <p:nvPr/>
        </p:nvSpPr>
        <p:spPr>
          <a:xfrm>
            <a:off x="1034030" y="268864"/>
            <a:ext cx="9184690" cy="7800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Aharoni" panose="02010803020104030203" pitchFamily="2" charset="-79"/>
                <a:cs typeface="Aharoni" panose="02010803020104030203" pitchFamily="2" charset="-79"/>
              </a:rPr>
              <a:t>Goal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11D61-6B1F-4C82-B36E-F28068403FC5}"/>
              </a:ext>
            </a:extLst>
          </p:cNvPr>
          <p:cNvSpPr txBox="1"/>
          <p:nvPr/>
        </p:nvSpPr>
        <p:spPr>
          <a:xfrm>
            <a:off x="453195" y="1957037"/>
            <a:ext cx="1085129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02060"/>
                </a:solidFill>
              </a:rPr>
              <a:t>What information can we learn from NBA player databases to understand past and current trends to try to predict future impact ?</a:t>
            </a:r>
          </a:p>
        </p:txBody>
      </p:sp>
    </p:spTree>
    <p:extLst>
      <p:ext uri="{BB962C8B-B14F-4D97-AF65-F5344CB8AC3E}">
        <p14:creationId xmlns:p14="http://schemas.microsoft.com/office/powerpoint/2010/main" val="905959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898491D-A418-4926-AEB0-C6A89D172F30}"/>
              </a:ext>
            </a:extLst>
          </p:cNvPr>
          <p:cNvSpPr txBox="1">
            <a:spLocks/>
          </p:cNvSpPr>
          <p:nvPr/>
        </p:nvSpPr>
        <p:spPr>
          <a:xfrm>
            <a:off x="65842" y="125429"/>
            <a:ext cx="9184690" cy="7800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Aharoni" panose="02010803020104030203" pitchFamily="2" charset="-79"/>
                <a:cs typeface="Aharoni" panose="02010803020104030203" pitchFamily="2" charset="-79"/>
              </a:rPr>
              <a:t>Why Machine Learning?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11D61-6B1F-4C82-B36E-F28068403FC5}"/>
              </a:ext>
            </a:extLst>
          </p:cNvPr>
          <p:cNvSpPr txBox="1"/>
          <p:nvPr/>
        </p:nvSpPr>
        <p:spPr>
          <a:xfrm>
            <a:off x="408372" y="1266755"/>
            <a:ext cx="9765437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02060"/>
                </a:solidFill>
              </a:rPr>
              <a:t>Large amount of data (21,734 rows)</a:t>
            </a:r>
          </a:p>
          <a:p>
            <a:pPr marL="0" indent="0">
              <a:buNone/>
            </a:pPr>
            <a:endParaRPr lang="en-US" sz="32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2060"/>
                </a:solidFill>
              </a:rPr>
              <a:t>Observe data trends across many years and data points (1950-2017 across multiple sources)  </a:t>
            </a:r>
          </a:p>
          <a:p>
            <a:pPr marL="0" indent="0">
              <a:buNone/>
            </a:pPr>
            <a:endParaRPr lang="en-US" sz="32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2060"/>
                </a:solidFill>
              </a:rPr>
              <a:t>Aim to gain insights on current data (2021 salary)</a:t>
            </a:r>
          </a:p>
          <a:p>
            <a:pPr marL="0" indent="0">
              <a:buNone/>
            </a:pPr>
            <a:endParaRPr lang="en-US" sz="32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2060"/>
                </a:solidFill>
              </a:rPr>
              <a:t>Develop models to predict future outcomes </a:t>
            </a:r>
          </a:p>
          <a:p>
            <a:pPr marL="0" indent="0">
              <a:buNone/>
            </a:pPr>
            <a:endParaRPr lang="en-US" sz="32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2060"/>
                </a:solidFill>
              </a:rPr>
              <a:t> </a:t>
            </a:r>
          </a:p>
          <a:p>
            <a:pPr marL="0" indent="0">
              <a:buNone/>
            </a:pPr>
            <a:endParaRPr lang="en-US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025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898491D-A418-4926-AEB0-C6A89D172F30}"/>
              </a:ext>
            </a:extLst>
          </p:cNvPr>
          <p:cNvSpPr txBox="1">
            <a:spLocks/>
          </p:cNvSpPr>
          <p:nvPr/>
        </p:nvSpPr>
        <p:spPr>
          <a:xfrm>
            <a:off x="65842" y="125429"/>
            <a:ext cx="4948285" cy="7800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Aharoni" panose="02010803020104030203" pitchFamily="2" charset="-79"/>
                <a:cs typeface="Aharoni" panose="02010803020104030203" pitchFamily="2" charset="-79"/>
              </a:rPr>
              <a:t>Random Forest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11D61-6B1F-4C82-B36E-F28068403FC5}"/>
              </a:ext>
            </a:extLst>
          </p:cNvPr>
          <p:cNvSpPr txBox="1"/>
          <p:nvPr/>
        </p:nvSpPr>
        <p:spPr>
          <a:xfrm>
            <a:off x="729919" y="1030952"/>
            <a:ext cx="10333315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“What are the most important player stats to look at when determining who can bring a team to a championship?”</a:t>
            </a:r>
          </a:p>
          <a:p>
            <a:pPr marL="0" indent="0">
              <a:buNone/>
            </a:pPr>
            <a:endParaRPr lang="en-US" sz="2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2060"/>
                </a:solidFill>
              </a:rPr>
              <a:t>Categorial </a:t>
            </a:r>
          </a:p>
          <a:p>
            <a:pPr marL="0" indent="0">
              <a:buNone/>
            </a:pPr>
            <a:endParaRPr lang="en-US" sz="2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2060"/>
                </a:solidFill>
              </a:rPr>
              <a:t>Binary Classification (Championship Appearance Y/N)</a:t>
            </a:r>
          </a:p>
          <a:p>
            <a:pPr marL="0" indent="0">
              <a:buNone/>
            </a:pPr>
            <a:endParaRPr lang="en-US" sz="2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2060"/>
                </a:solidFill>
              </a:rPr>
              <a:t>Aim to gain insights on most important factors (</a:t>
            </a:r>
            <a:r>
              <a:rPr lang="en-US" sz="2800" b="1" dirty="0" err="1">
                <a:solidFill>
                  <a:srgbClr val="002060"/>
                </a:solidFill>
              </a:rPr>
              <a:t>ie</a:t>
            </a:r>
            <a:r>
              <a:rPr lang="en-US" sz="2800" b="1" dirty="0">
                <a:solidFill>
                  <a:srgbClr val="002060"/>
                </a:solidFill>
              </a:rPr>
              <a:t> PTS vs AST)</a:t>
            </a:r>
          </a:p>
          <a:p>
            <a:pPr marL="0" indent="0">
              <a:buNone/>
            </a:pPr>
            <a:endParaRPr lang="en-US" sz="2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2060"/>
                </a:solidFill>
              </a:rPr>
              <a:t>Data set contained a large mixture of numerical values </a:t>
            </a:r>
            <a:endParaRPr lang="en-US" sz="32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2060"/>
                </a:solidFill>
              </a:rPr>
              <a:t> </a:t>
            </a:r>
          </a:p>
          <a:p>
            <a:pPr marL="0" indent="0">
              <a:buNone/>
            </a:pPr>
            <a:endParaRPr lang="en-US" sz="3200" b="1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5EF6C1-A44B-4106-8C8C-0E40A9B9B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965" y="5537077"/>
            <a:ext cx="7135221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183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898491D-A418-4926-AEB0-C6A89D172F30}"/>
              </a:ext>
            </a:extLst>
          </p:cNvPr>
          <p:cNvSpPr txBox="1">
            <a:spLocks/>
          </p:cNvSpPr>
          <p:nvPr/>
        </p:nvSpPr>
        <p:spPr>
          <a:xfrm>
            <a:off x="65842" y="125429"/>
            <a:ext cx="4948285" cy="7800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Aharoni" panose="02010803020104030203" pitchFamily="2" charset="-79"/>
                <a:cs typeface="Aharoni" panose="02010803020104030203" pitchFamily="2" charset="-79"/>
              </a:rPr>
              <a:t>Random Forest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317CD2-EBCA-4612-836F-5BECCDE07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150" y="1941114"/>
            <a:ext cx="5734850" cy="35914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411D61-6B1F-4C82-B36E-F28068403FC5}"/>
              </a:ext>
            </a:extLst>
          </p:cNvPr>
          <p:cNvSpPr txBox="1"/>
          <p:nvPr/>
        </p:nvSpPr>
        <p:spPr>
          <a:xfrm>
            <a:off x="729919" y="1030952"/>
            <a:ext cx="10333315" cy="5663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rgbClr val="002060"/>
                </a:solidFill>
              </a:rPr>
              <a:t>Model 1 – All Data (21734 Records):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rgbClr val="002060"/>
                </a:solidFill>
              </a:rPr>
              <a:t>All player stats from the 1950-51 season until the 2016-17 season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rgbClr val="002060"/>
                </a:solidFill>
              </a:rPr>
              <a:t>Possibly included ‘trash’ factors: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b="1" i="1" dirty="0">
                <a:solidFill>
                  <a:srgbClr val="002060"/>
                </a:solidFill>
              </a:rPr>
              <a:t>STL – Steals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b="1" i="1" dirty="0">
                <a:solidFill>
                  <a:srgbClr val="002060"/>
                </a:solidFill>
              </a:rPr>
              <a:t>BLK – Blocks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b="1" i="1" dirty="0">
                <a:solidFill>
                  <a:srgbClr val="002060"/>
                </a:solidFill>
              </a:rPr>
              <a:t>3P% – Three Point Shot Percentage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sz="2800" b="1" i="1" dirty="0">
              <a:solidFill>
                <a:srgbClr val="002060"/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800" b="1" i="1" dirty="0">
                <a:solidFill>
                  <a:srgbClr val="002060"/>
                </a:solidFill>
              </a:rPr>
              <a:t>Accuracy score: 0.91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i="1" dirty="0">
              <a:solidFill>
                <a:srgbClr val="002060"/>
              </a:solidFill>
            </a:endParaRPr>
          </a:p>
          <a:p>
            <a:r>
              <a:rPr lang="en-US" sz="2800" b="1" i="1" dirty="0">
                <a:solidFill>
                  <a:srgbClr val="002060"/>
                </a:solidFill>
              </a:rPr>
              <a:t> </a:t>
            </a:r>
          </a:p>
          <a:p>
            <a:pPr marL="0" indent="0">
              <a:buNone/>
            </a:pPr>
            <a:endParaRPr lang="en-US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320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898491D-A418-4926-AEB0-C6A89D172F30}"/>
              </a:ext>
            </a:extLst>
          </p:cNvPr>
          <p:cNvSpPr txBox="1">
            <a:spLocks/>
          </p:cNvSpPr>
          <p:nvPr/>
        </p:nvSpPr>
        <p:spPr>
          <a:xfrm>
            <a:off x="65842" y="125429"/>
            <a:ext cx="4948285" cy="7800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Aharoni" panose="02010803020104030203" pitchFamily="2" charset="-79"/>
                <a:cs typeface="Aharoni" panose="02010803020104030203" pitchFamily="2" charset="-79"/>
              </a:rPr>
              <a:t>Random Forest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1EB33-3914-4916-9255-D39BC6E0F0D3}"/>
              </a:ext>
            </a:extLst>
          </p:cNvPr>
          <p:cNvSpPr txBox="1"/>
          <p:nvPr/>
        </p:nvSpPr>
        <p:spPr>
          <a:xfrm>
            <a:off x="729919" y="1030952"/>
            <a:ext cx="10333315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rgbClr val="002060"/>
                </a:solidFill>
              </a:rPr>
              <a:t>Model 2 – Original NBA Stats only (21734 Records):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rgbClr val="002060"/>
                </a:solidFill>
              </a:rPr>
              <a:t>Only original stats from the 1950-51 season until the 2016-17 season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rgbClr val="002060"/>
                </a:solidFill>
              </a:rPr>
              <a:t>Steals, Blocks, 3P% and Turnovers EXCLUDED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sz="2800" b="1" i="1" dirty="0">
              <a:solidFill>
                <a:srgbClr val="002060"/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800" b="1" i="1" dirty="0">
                <a:solidFill>
                  <a:srgbClr val="002060"/>
                </a:solidFill>
              </a:rPr>
              <a:t>Accuracy score: 0.91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i="1" dirty="0">
              <a:solidFill>
                <a:srgbClr val="002060"/>
              </a:solidFill>
            </a:endParaRPr>
          </a:p>
          <a:p>
            <a:r>
              <a:rPr lang="en-US" sz="2800" b="1" i="1" dirty="0">
                <a:solidFill>
                  <a:srgbClr val="002060"/>
                </a:solidFill>
              </a:rPr>
              <a:t> </a:t>
            </a:r>
          </a:p>
          <a:p>
            <a:pPr marL="0" indent="0">
              <a:buNone/>
            </a:pPr>
            <a:endParaRPr lang="en-US" sz="3200" b="1" dirty="0">
              <a:solidFill>
                <a:srgbClr val="00206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7BCDB89-8A98-45C2-97B1-82A34CFCA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775" y="3429000"/>
            <a:ext cx="5630061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14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898491D-A418-4926-AEB0-C6A89D172F30}"/>
              </a:ext>
            </a:extLst>
          </p:cNvPr>
          <p:cNvSpPr txBox="1">
            <a:spLocks/>
          </p:cNvSpPr>
          <p:nvPr/>
        </p:nvSpPr>
        <p:spPr>
          <a:xfrm>
            <a:off x="65842" y="125429"/>
            <a:ext cx="4948285" cy="7800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Aharoni" panose="02010803020104030203" pitchFamily="2" charset="-79"/>
                <a:cs typeface="Aharoni" panose="02010803020104030203" pitchFamily="2" charset="-79"/>
              </a:rPr>
              <a:t>Random Forest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025822-A8D2-4082-8A43-0FC88BE61451}"/>
              </a:ext>
            </a:extLst>
          </p:cNvPr>
          <p:cNvSpPr txBox="1"/>
          <p:nvPr/>
        </p:nvSpPr>
        <p:spPr>
          <a:xfrm>
            <a:off x="280964" y="739442"/>
            <a:ext cx="10333315" cy="606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rgbClr val="002060"/>
                </a:solidFill>
              </a:rPr>
              <a:t>Model 3 – Only Modern NBA Data (17291 Records):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rgbClr val="002060"/>
                </a:solidFill>
              </a:rPr>
              <a:t>By slicing the data into a post 1980 subset, we have a complete dataset for every stat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sz="2800" b="1" i="1" dirty="0">
              <a:solidFill>
                <a:srgbClr val="002060"/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800" b="1" i="1" dirty="0">
                <a:solidFill>
                  <a:srgbClr val="002060"/>
                </a:solidFill>
              </a:rPr>
              <a:t>Accuracy score: 0.93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i="1" dirty="0">
              <a:solidFill>
                <a:srgbClr val="002060"/>
              </a:solidFill>
            </a:endParaRPr>
          </a:p>
          <a:p>
            <a:r>
              <a:rPr lang="en-US" sz="2800" b="1" i="1" dirty="0">
                <a:solidFill>
                  <a:srgbClr val="002060"/>
                </a:solidFill>
              </a:rPr>
              <a:t>What’s Next?</a:t>
            </a:r>
          </a:p>
          <a:p>
            <a:endParaRPr lang="en-US" sz="2800" b="1" i="1" dirty="0">
              <a:solidFill>
                <a:srgbClr val="00206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rgbClr val="002060"/>
                </a:solidFill>
              </a:rPr>
              <a:t>Filling Nulls with Averages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rgbClr val="002060"/>
                </a:solidFill>
              </a:rPr>
              <a:t>Dropping players with zero 3 </a:t>
            </a:r>
            <a:br>
              <a:rPr lang="en-US" sz="2800" b="1" i="1" dirty="0">
                <a:solidFill>
                  <a:srgbClr val="002060"/>
                </a:solidFill>
              </a:rPr>
            </a:br>
            <a:r>
              <a:rPr lang="en-US" sz="2800" b="1" i="1" dirty="0">
                <a:solidFill>
                  <a:srgbClr val="002060"/>
                </a:solidFill>
              </a:rPr>
              <a:t>point shot attempts</a:t>
            </a:r>
          </a:p>
          <a:p>
            <a:r>
              <a:rPr lang="en-US" sz="2800" b="1" i="1" dirty="0">
                <a:solidFill>
                  <a:srgbClr val="002060"/>
                </a:solidFill>
              </a:rPr>
              <a:t> </a:t>
            </a:r>
          </a:p>
          <a:p>
            <a:pPr marL="0" indent="0">
              <a:buNone/>
            </a:pPr>
            <a:endParaRPr lang="en-US" sz="3200" b="1" dirty="0">
              <a:solidFill>
                <a:srgbClr val="00206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D800C2-A6BF-4D7E-97A0-86765CD15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111" y="2036357"/>
            <a:ext cx="5591955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984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898491D-A418-4926-AEB0-C6A89D172F30}"/>
              </a:ext>
            </a:extLst>
          </p:cNvPr>
          <p:cNvSpPr txBox="1">
            <a:spLocks/>
          </p:cNvSpPr>
          <p:nvPr/>
        </p:nvSpPr>
        <p:spPr>
          <a:xfrm>
            <a:off x="65842" y="125429"/>
            <a:ext cx="8334087" cy="7800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Aharoni" panose="02010803020104030203" pitchFamily="2" charset="-79"/>
                <a:cs typeface="Aharoni" panose="02010803020104030203" pitchFamily="2" charset="-79"/>
              </a:rPr>
              <a:t>Multiple Linear  Regression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07F9A-45F2-41A5-9874-E8096A29AC85}"/>
              </a:ext>
            </a:extLst>
          </p:cNvPr>
          <p:cNvSpPr txBox="1"/>
          <p:nvPr/>
        </p:nvSpPr>
        <p:spPr>
          <a:xfrm>
            <a:off x="729919" y="1030952"/>
            <a:ext cx="1033331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2060"/>
                </a:solidFill>
              </a:rPr>
              <a:t>“Is player salary based on their contribution to getting to a championship?”</a:t>
            </a:r>
          </a:p>
          <a:p>
            <a:pPr marL="0" indent="0">
              <a:buNone/>
            </a:pPr>
            <a:endParaRPr lang="en-US" sz="2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2060"/>
                </a:solidFill>
              </a:rPr>
              <a:t>D</a:t>
            </a:r>
            <a:r>
              <a:rPr lang="en-US" sz="2800" b="1" i="0" dirty="0">
                <a:solidFill>
                  <a:srgbClr val="002060"/>
                </a:solidFill>
                <a:effectLst/>
              </a:rPr>
              <a:t>emonstrates relationship between a scalar response (salary) and </a:t>
            </a:r>
            <a:r>
              <a:rPr lang="en-US" sz="2800" b="1" dirty="0">
                <a:solidFill>
                  <a:srgbClr val="002060"/>
                </a:solidFill>
              </a:rPr>
              <a:t>multiple </a:t>
            </a:r>
            <a:r>
              <a:rPr lang="en-US" sz="2800" b="1" i="0" dirty="0">
                <a:solidFill>
                  <a:srgbClr val="002060"/>
                </a:solidFill>
                <a:effectLst/>
              </a:rPr>
              <a:t> explanatory variables (PTS, AST, TRB, etc. ) </a:t>
            </a:r>
          </a:p>
          <a:p>
            <a:pPr marL="0" indent="0">
              <a:buNone/>
            </a:pPr>
            <a:endParaRPr lang="en-US" sz="2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2060"/>
                </a:solidFill>
              </a:rPr>
              <a:t>Does the model predict better based on chosen factors from Random Forest output?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02060"/>
                </a:solidFill>
              </a:rPr>
              <a:t> </a:t>
            </a:r>
          </a:p>
          <a:p>
            <a:pPr marL="0" indent="0">
              <a:buNone/>
            </a:pPr>
            <a:endParaRPr lang="en-US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806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1031</Words>
  <Application>Microsoft Office PowerPoint</Application>
  <PresentationFormat>Widescreen</PresentationFormat>
  <Paragraphs>151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Aharoni</vt:lpstr>
      <vt:lpstr>Arial</vt:lpstr>
      <vt:lpstr>Calibri</vt:lpstr>
      <vt:lpstr>Calibri Light</vt:lpstr>
      <vt:lpstr>Roboto</vt:lpstr>
      <vt:lpstr>Slack-Lato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Beatty</dc:creator>
  <cp:lastModifiedBy>Greg Beatty</cp:lastModifiedBy>
  <cp:revision>27</cp:revision>
  <dcterms:created xsi:type="dcterms:W3CDTF">2021-06-10T00:15:14Z</dcterms:created>
  <dcterms:modified xsi:type="dcterms:W3CDTF">2021-06-14T01:16:46Z</dcterms:modified>
</cp:coreProperties>
</file>