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3" r:id="rId6"/>
    <p:sldId id="264" r:id="rId7"/>
    <p:sldId id="274" r:id="rId8"/>
    <p:sldId id="275" r:id="rId9"/>
    <p:sldId id="266" r:id="rId10"/>
    <p:sldId id="267" r:id="rId11"/>
    <p:sldId id="276" r:id="rId12"/>
    <p:sldId id="27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2AD93-6021-46AA-BC12-A954F465B8B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F6498-1C5F-48CF-84E9-B21C613D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5F598-78EF-49C5-AB05-497472C8D5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1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5F598-78EF-49C5-AB05-497472C8D5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0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5F598-78EF-49C5-AB05-497472C8D5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1ED4-348E-48AF-BA16-196471B21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E5DEE-FACA-4D9E-89C3-41740AB5C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D7A8A-5259-4658-9A9E-6786B6EF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BA15-A646-4555-9C25-541EE68B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AB63-BB37-485A-B895-030BE3F9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AB27-B868-486D-80F2-22A4264C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A3364-005F-4C08-9471-781225F17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2C19-C15E-448E-B4D3-9ED7FBD3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FD91-2980-4383-8DDD-A5B2DBE3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A805-C7FF-4AD0-AC8A-48B9945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D68C8-BB36-4123-AA79-474AB3ED7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C37C4-C97D-485D-A894-7B0DBD4BD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A17E-B7E4-4AFD-83A6-2F5AB5E7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7A09-BC90-428E-86B5-0731F948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2F15-8638-4423-9488-9ECC2D2E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6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6302-C0C3-4FE2-A2E6-34727A96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508E-CB2C-47CD-A170-7C4FD62E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B17A-CE4B-48FB-9F9C-DBD9EB4D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F128-3DBC-49BF-8E2B-F1AB269F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268A-659A-4524-9A66-A2268104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DA04-15DF-48FF-ADE3-F06384E7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2B24-A93A-4AF4-A6ED-E276381EF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0BCF-7B53-4716-AD22-A93789A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F212-8FFC-4513-8094-F6A30E8A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3339-5299-4B10-8E7E-A9237294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73D5-AF47-49CE-95A4-2C81CBDB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3055-D5CC-44A6-AE31-05979A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ABDC5-3EE6-4FC2-857F-CB0DC07A0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993EA-0351-4C3C-9C00-BD4BB03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3789F-3B42-4AAB-9F07-8307A29D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2893-66C1-4376-83C3-BA816D06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CC33-EBFC-4CE4-915E-31B658D2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8CBD-198F-4281-985E-6B9BDECA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5C697-DCB8-45AB-A042-6CC3EA409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46E9C-7338-4133-8156-8BEF9CAC6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8157A-E32E-407A-A5FB-745116C18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12A52-CAB4-4A25-A2FA-23EC6335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AA63F-A1F4-4642-8F45-CD358191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2528F-F0ED-41F6-B05F-2B752298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38D4-1520-4278-949A-D2614397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F072B-BE53-4DC1-B11F-120FE8D6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273A8-4F62-4697-B1A5-00BC164B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AF7D7-A9D5-4D7D-9AAE-C1C0D5DB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2B95F-3EF9-4C91-A4DB-39B71805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73A69-0F4C-4CB3-B7D7-37B769C4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1377-7DDB-47C5-A39B-58251BE8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245B-B7BA-433E-9097-CD4BEEAB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8DD1-2C78-448A-89AA-2FB37BF5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F4D8-9334-42D2-8BE2-CC2DB700D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9445C-95FA-4352-827C-1DB7C6F2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EF4AD-2ADB-4096-B79D-2924F11F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33646-EB87-4700-9FAC-F72C66AD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7C3E-C8DB-427C-9F0D-74D75D10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69A93-AB04-47F9-9E03-4CF943B3B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3CB0-1006-4716-8725-B54FF6936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C6FC-1654-4B7E-8121-77EF2F17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D29AB-7DAA-4006-A2EB-7A917637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BA04-B136-4FB3-A948-4F5FB7C0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5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023CA-5A0A-4742-823E-E70CEB24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C3CC-2FBF-4BA0-A6A8-23BBB9AF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D4C8-E475-4685-AAB3-DC16B0ACF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68CD-BC10-4F0E-A669-517C0B16A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1DFE-F0C3-4B05-9FFA-ADEE9364A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F2EA4-EB78-4624-9FAE-98B54BF7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955" y="1201003"/>
            <a:ext cx="4202533" cy="4107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B5538-FE85-488A-BA6F-691DA596FF89}"/>
              </a:ext>
            </a:extLst>
          </p:cNvPr>
          <p:cNvSpPr txBox="1"/>
          <p:nvPr/>
        </p:nvSpPr>
        <p:spPr>
          <a:xfrm>
            <a:off x="9525837" y="4742822"/>
            <a:ext cx="2148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Ben Winters</a:t>
            </a:r>
          </a:p>
          <a:p>
            <a:r>
              <a:rPr lang="en-US" b="1" dirty="0">
                <a:solidFill>
                  <a:srgbClr val="002060"/>
                </a:solidFill>
              </a:rPr>
              <a:t>Sara Patel 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Bismaad</a:t>
            </a:r>
            <a:r>
              <a:rPr lang="en-US" b="1" dirty="0">
                <a:solidFill>
                  <a:srgbClr val="002060"/>
                </a:solidFill>
              </a:rPr>
              <a:t> Minhas</a:t>
            </a:r>
          </a:p>
          <a:p>
            <a:r>
              <a:rPr lang="en-US" b="1" dirty="0">
                <a:solidFill>
                  <a:srgbClr val="002060"/>
                </a:solidFill>
              </a:rPr>
              <a:t>Rob </a:t>
            </a:r>
            <a:r>
              <a:rPr lang="en-US" b="1" dirty="0" err="1">
                <a:solidFill>
                  <a:srgbClr val="002060"/>
                </a:solidFill>
              </a:rPr>
              <a:t>Matelyan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err="1">
                <a:solidFill>
                  <a:srgbClr val="002060"/>
                </a:solidFill>
              </a:rPr>
              <a:t>Caitilin</a:t>
            </a:r>
            <a:r>
              <a:rPr lang="en-US" b="1" dirty="0">
                <a:solidFill>
                  <a:srgbClr val="002060"/>
                </a:solidFill>
              </a:rPr>
              <a:t> Beatty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2E09C-A2A0-4678-83D1-9D22F5B128C3}"/>
              </a:ext>
            </a:extLst>
          </p:cNvPr>
          <p:cNvSpPr txBox="1"/>
          <p:nvPr/>
        </p:nvSpPr>
        <p:spPr>
          <a:xfrm>
            <a:off x="3562919" y="185340"/>
            <a:ext cx="6797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NBA Predictors </a:t>
            </a:r>
          </a:p>
        </p:txBody>
      </p:sp>
    </p:spTree>
    <p:extLst>
      <p:ext uri="{BB962C8B-B14F-4D97-AF65-F5344CB8AC3E}">
        <p14:creationId xmlns:p14="http://schemas.microsoft.com/office/powerpoint/2010/main" val="280283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641023" y="1030951"/>
            <a:ext cx="1110179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Model 1 – All Data (13,805 Records):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Player salary data and performance data (1978-2015)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Independent Variables: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PTS – Points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AST – Assists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TRB – Total Rebounds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 </a:t>
            </a:r>
            <a:r>
              <a:rPr lang="en-US" sz="2800" b="1" i="1" dirty="0">
                <a:solidFill>
                  <a:srgbClr val="002060"/>
                </a:solidFill>
              </a:rPr>
              <a:t>Coefficient of determination (R</a:t>
            </a:r>
            <a:r>
              <a:rPr lang="en-US" sz="2800" b="1" i="1" baseline="30000" dirty="0">
                <a:solidFill>
                  <a:srgbClr val="002060"/>
                </a:solidFill>
              </a:rPr>
              <a:t>2</a:t>
            </a:r>
            <a:r>
              <a:rPr lang="en-US" sz="2800" b="1" i="1" dirty="0">
                <a:solidFill>
                  <a:srgbClr val="002060"/>
                </a:solidFill>
              </a:rPr>
              <a:t>):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Train dataset = 0.59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Test dataset = 0.56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Drawback: Player salary information does not change every season, but performance varies in the same timeframe.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27AC7E-00C1-4848-9A55-C02F3696E2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r="39262"/>
          <a:stretch/>
        </p:blipFill>
        <p:spPr>
          <a:xfrm>
            <a:off x="6191922" y="1964111"/>
            <a:ext cx="5920037" cy="3027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558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8650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Model 2 – Final Season data for every player (1,893 Records):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Coefficient of determination (R</a:t>
            </a:r>
            <a:r>
              <a:rPr lang="en-US" sz="2800" b="1" i="1" baseline="30000" dirty="0">
                <a:solidFill>
                  <a:srgbClr val="002060"/>
                </a:solidFill>
              </a:rPr>
              <a:t>2</a:t>
            </a:r>
            <a:r>
              <a:rPr lang="en-US" sz="2800" b="1" i="1" dirty="0">
                <a:solidFill>
                  <a:srgbClr val="002060"/>
                </a:solidFill>
              </a:rPr>
              <a:t>):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Train dataset = 0.44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Test dataset = 0.27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Drawback: Player performance data may be lower their final season</a:t>
            </a:r>
          </a:p>
          <a:p>
            <a:r>
              <a:rPr lang="en-US" sz="2800" b="1" i="1" dirty="0">
                <a:solidFill>
                  <a:srgbClr val="002060"/>
                </a:solidFill>
              </a:rPr>
              <a:t>Model 3 – Avg. salary and performance data per player(1,893 Records):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Coefficient of determination (R</a:t>
            </a:r>
            <a:r>
              <a:rPr lang="en-US" sz="2800" b="1" i="1" baseline="30000" dirty="0">
                <a:solidFill>
                  <a:srgbClr val="002060"/>
                </a:solidFill>
              </a:rPr>
              <a:t>2</a:t>
            </a:r>
            <a:r>
              <a:rPr lang="en-US" sz="2800" b="1" i="1" dirty="0">
                <a:solidFill>
                  <a:srgbClr val="002060"/>
                </a:solidFill>
              </a:rPr>
              <a:t>):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Train dataset = 0.66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Test dataset = 0.66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915BF44-1952-4BC5-B350-B937A706E8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44308" r="32092" b="26746"/>
          <a:stretch/>
        </p:blipFill>
        <p:spPr>
          <a:xfrm>
            <a:off x="4609707" y="4470400"/>
            <a:ext cx="7486978" cy="21234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812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86505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Model 4 –  Avg. salary and performance data per player(1,893 Records):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Independent Variables: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PER – Player Efficiency Rating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FG% - Field goal percentage (any shot that is not a free throw)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TRB – Total Rebounds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 </a:t>
            </a:r>
            <a:r>
              <a:rPr lang="en-US" sz="2800" b="1" i="1" dirty="0">
                <a:solidFill>
                  <a:srgbClr val="002060"/>
                </a:solidFill>
              </a:rPr>
              <a:t>Coefficient of determination (R</a:t>
            </a:r>
            <a:r>
              <a:rPr lang="en-US" sz="2800" b="1" i="1" baseline="30000" dirty="0">
                <a:solidFill>
                  <a:srgbClr val="002060"/>
                </a:solidFill>
              </a:rPr>
              <a:t>2</a:t>
            </a:r>
            <a:r>
              <a:rPr lang="en-US" sz="2800" b="1" i="1" dirty="0">
                <a:solidFill>
                  <a:srgbClr val="002060"/>
                </a:solidFill>
              </a:rPr>
              <a:t>):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Train dataset = 0.57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Test dataset = 0.59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0BAA75-CBC6-4AC0-A45F-42980AE927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53" r="40734"/>
          <a:stretch/>
        </p:blipFill>
        <p:spPr>
          <a:xfrm>
            <a:off x="1624328" y="4757367"/>
            <a:ext cx="8943344" cy="16106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41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Summary: It appears that the model that uses average salary and performance data over the timeframe of a player’s career is the best at predicting their average salary</a:t>
            </a:r>
          </a:p>
          <a:p>
            <a:endParaRPr lang="en-US" sz="2800" b="1" i="1" dirty="0">
              <a:solidFill>
                <a:srgbClr val="002060"/>
              </a:solidFill>
            </a:endParaRPr>
          </a:p>
          <a:p>
            <a:r>
              <a:rPr lang="en-US" sz="3200" b="1" dirty="0">
                <a:solidFill>
                  <a:srgbClr val="002060"/>
                </a:solidFill>
              </a:rPr>
              <a:t>What Next: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Get comprehensive salary information for a larger portion of the player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Rerun models using other performance indicators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Account for inflation and policy changes over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Explore other machine learning models (ex. </a:t>
            </a:r>
            <a:r>
              <a:rPr lang="en-US" sz="3200" b="1" i="1">
                <a:solidFill>
                  <a:srgbClr val="002060"/>
                </a:solidFill>
              </a:rPr>
              <a:t>Polynomial Regression)</a:t>
            </a:r>
            <a:endParaRPr lang="en-US" sz="3200" b="1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5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914738" y="3251807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move to Tableau for further 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B0049-B3BF-4800-A864-F813F8E6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37" y="4031902"/>
            <a:ext cx="1940283" cy="18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2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323068" y="2229830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Back-up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B0049-B3BF-4800-A864-F813F8E6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78" y="2899764"/>
            <a:ext cx="1940283" cy="18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1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66619" y="176913"/>
            <a:ext cx="4692251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Acronyms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7CCD5-54F9-4867-968F-C2FDD2531979}"/>
              </a:ext>
            </a:extLst>
          </p:cNvPr>
          <p:cNvSpPr txBox="1"/>
          <p:nvPr/>
        </p:nvSpPr>
        <p:spPr>
          <a:xfrm>
            <a:off x="349622" y="957007"/>
            <a:ext cx="668767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TRB - total Rebounds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PER - player efficiency rating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	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sums up all a player's positive accomplishments, subtracts the negative 	accomplishments, and returns a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-minute rating of a player's performance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AST - Assists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PTS - Points scored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PF - Personal Fouls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Age - Age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FG% - Field Goal percentage (any shot that is not a free throw)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FTA - Free Throw Attempts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FT% - Free Throw percentage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TOV - Turnovers (how many times a player lost the ball for their team)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STL - Steal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BLK - Block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3p% - 3 point shot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3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66619" y="176913"/>
            <a:ext cx="7331461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NBA PER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7CCD5-54F9-4867-968F-C2FDD2531979}"/>
              </a:ext>
            </a:extLst>
          </p:cNvPr>
          <p:cNvSpPr txBox="1"/>
          <p:nvPr/>
        </p:nvSpPr>
        <p:spPr>
          <a:xfrm>
            <a:off x="263560" y="1305341"/>
            <a:ext cx="106124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uPER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= (1 / MP) *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[ 3P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(2/3) * AST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(2 - factor *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team_AST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team_FG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)) * FG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(FT *0.5 * (1 + (1 -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team_AST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team_FG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)) + (2/3) *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team_AST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team_FG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)))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VOP * TOV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VOP * DRB% * (FGA - FG)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VOP * 0.44 * (0.44 + (0.56 * DRB%)) * (FTA - FT)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(1 - DRB%) * (TRB - ORB)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DRB% * ORB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STL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DRB% * BLK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PF * ((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lg_FT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lg_PF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- 0.44 *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lg_FTA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lg_PF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* VOP)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1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66619" y="176913"/>
            <a:ext cx="7331461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Acronyms Continued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7CCD5-54F9-4867-968F-C2FDD2531979}"/>
              </a:ext>
            </a:extLst>
          </p:cNvPr>
          <p:cNvSpPr txBox="1"/>
          <p:nvPr/>
        </p:nvSpPr>
        <p:spPr>
          <a:xfrm>
            <a:off x="263560" y="1305341"/>
            <a:ext cx="106124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PG	Point Guard	Any point guard or guard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SG	Shooting Guard	Any shooting guard, guard, or guard/forward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	Guard	Any point guard, shooting guard, guard, or guard/forward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SF	Small Forward	Any small forward, forward, or guard/forward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PF	Power Forward	Any power forward, forward, or forward/center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	Forward	Any small forward, power forward, forward, guard/forward, or forward/center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	Center	Any center or forward/center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Util	Utility	Any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9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3" y="125429"/>
            <a:ext cx="2996953" cy="78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408373" y="1266755"/>
            <a:ext cx="87067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Machine Learning :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Random Forest rational and output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Linear Regression rational and output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Tableau: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Further insights </a:t>
            </a:r>
          </a:p>
        </p:txBody>
      </p:sp>
    </p:spTree>
    <p:extLst>
      <p:ext uri="{BB962C8B-B14F-4D97-AF65-F5344CB8AC3E}">
        <p14:creationId xmlns:p14="http://schemas.microsoft.com/office/powerpoint/2010/main" val="291353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9184690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408372" y="1266755"/>
            <a:ext cx="9765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What information can we learn from NBA player databases to understand past and current trends to predict future impact ?</a:t>
            </a:r>
          </a:p>
        </p:txBody>
      </p:sp>
    </p:spTree>
    <p:extLst>
      <p:ext uri="{BB962C8B-B14F-4D97-AF65-F5344CB8AC3E}">
        <p14:creationId xmlns:p14="http://schemas.microsoft.com/office/powerpoint/2010/main" val="90595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9184690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Why Machine Learning?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408372" y="1266755"/>
            <a:ext cx="976543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Large amount of data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Observe data trends across many years and data points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Aim to gain insights on current data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Develop models to predict future outcomes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2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“What are the most important player stats to look at when determining who can bring a team to a championship?”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Categorial 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Binary Classification (Championship Appearance Y/N)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Aim to gain insights on most important factors (</a:t>
            </a:r>
            <a:r>
              <a:rPr lang="en-US" sz="2800" b="1" dirty="0" err="1">
                <a:solidFill>
                  <a:srgbClr val="002060"/>
                </a:solidFill>
              </a:rPr>
              <a:t>ie</a:t>
            </a:r>
            <a:r>
              <a:rPr lang="en-US" sz="2800" b="1" dirty="0">
                <a:solidFill>
                  <a:srgbClr val="002060"/>
                </a:solidFill>
              </a:rPr>
              <a:t> PTS vs AST)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set contained a large mixture of numerical values </a:t>
            </a: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EF6C1-A44B-4106-8C8C-0E40A9B9B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65" y="5537077"/>
            <a:ext cx="713522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8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17CD2-EBCA-4612-836F-5BECCDE07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50" y="1941114"/>
            <a:ext cx="5734850" cy="359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Model 1 – All Data (21734 Records):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All player stats from the 1950-51 season until the 2016-17 season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Possibly included ‘trash’ factors: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STL – Steals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BLK – Blocks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3P% – Three Point Shot Percentage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800" b="1" i="1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2060"/>
                </a:solidFill>
              </a:rPr>
              <a:t>Accuracy score: 0.91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002060"/>
              </a:solidFill>
            </a:endParaRPr>
          </a:p>
          <a:p>
            <a:r>
              <a:rPr lang="en-US" sz="2800" b="1" i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2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Model 2 – Original NBA Stats only (21734 Records):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Only original stats from the 1950-51 season until the 2016-17 season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Steals, Blocks, 3P% and Turnovers EXCLUDED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800" b="1" i="1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2060"/>
                </a:solidFill>
              </a:rPr>
              <a:t>Accuracy score: 0.91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002060"/>
              </a:solidFill>
            </a:endParaRPr>
          </a:p>
          <a:p>
            <a:r>
              <a:rPr lang="en-US" sz="2800" b="1" i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C630E-48F9-4F7D-B470-99666FEC8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775" y="3429000"/>
            <a:ext cx="563006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4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Model 3 – Only Modern NBA Data (17291 Records):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By slicing the data into a post 1980 subset, we have a complete dataset for every stat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800" b="1" i="1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2060"/>
                </a:solidFill>
              </a:rPr>
              <a:t>Accuracy score: 0.93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002060"/>
              </a:solidFill>
            </a:endParaRPr>
          </a:p>
          <a:p>
            <a:r>
              <a:rPr lang="en-US" sz="2800" b="1" i="1" dirty="0">
                <a:solidFill>
                  <a:srgbClr val="002060"/>
                </a:solidFill>
              </a:rPr>
              <a:t>What’s Next?</a:t>
            </a:r>
          </a:p>
          <a:p>
            <a:endParaRPr lang="en-US" sz="2800" b="1" i="1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Filling Nulls with Averages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Dropping players with zero 3 </a:t>
            </a:r>
            <a:br>
              <a:rPr lang="en-US" sz="2800" b="1" i="1" dirty="0">
                <a:solidFill>
                  <a:srgbClr val="002060"/>
                </a:solidFill>
              </a:rPr>
            </a:br>
            <a:r>
              <a:rPr lang="en-US" sz="2800" b="1" i="1" dirty="0">
                <a:solidFill>
                  <a:srgbClr val="002060"/>
                </a:solidFill>
              </a:rPr>
              <a:t>point shot attempts</a:t>
            </a:r>
          </a:p>
          <a:p>
            <a:r>
              <a:rPr lang="en-US" sz="2800" b="1" i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03EE4-8039-4557-9133-2C401B13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11" y="2036357"/>
            <a:ext cx="559195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3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“Is player salary based on their contribution to getting to a championship?”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D</a:t>
            </a:r>
            <a:r>
              <a:rPr lang="en-US" sz="2800" b="1" i="0" dirty="0">
                <a:solidFill>
                  <a:srgbClr val="002060"/>
                </a:solidFill>
                <a:effectLst/>
              </a:rPr>
              <a:t>emonstrates relationship between a scalar response (salary) and </a:t>
            </a:r>
            <a:r>
              <a:rPr lang="en-US" sz="2800" b="1" dirty="0">
                <a:solidFill>
                  <a:srgbClr val="002060"/>
                </a:solidFill>
              </a:rPr>
              <a:t>multiple </a:t>
            </a:r>
            <a:r>
              <a:rPr lang="en-US" sz="2800" b="1" i="0" dirty="0">
                <a:solidFill>
                  <a:srgbClr val="002060"/>
                </a:solidFill>
                <a:effectLst/>
              </a:rPr>
              <a:t> explanatory variables (PTS, AST, TRB, etc. ) 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Does the model predict better based on chosen factors from Random Forest output?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8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1019</Words>
  <Application>Microsoft Office PowerPoint</Application>
  <PresentationFormat>Widescreen</PresentationFormat>
  <Paragraphs>153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Roboto</vt:lpstr>
      <vt:lpstr>Slack-Lato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Beatty</dc:creator>
  <cp:lastModifiedBy>Ben</cp:lastModifiedBy>
  <cp:revision>23</cp:revision>
  <dcterms:created xsi:type="dcterms:W3CDTF">2021-06-10T00:15:14Z</dcterms:created>
  <dcterms:modified xsi:type="dcterms:W3CDTF">2021-06-13T23:59:37Z</dcterms:modified>
</cp:coreProperties>
</file>