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6" d="100"/>
          <a:sy n="76" d="100"/>
        </p:scale>
        <p:origin x="946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91ED4-348E-48AF-BA16-196471B21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E5DEE-FACA-4D9E-89C3-41740AB5C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D7A8A-5259-4658-9A9E-6786B6EF5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7049-02BD-4943-B3AE-3368EBB78351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DBA15-A646-4555-9C25-541EE68B7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1AB63-BB37-485A-B895-030BE3F95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3367-9683-4665-8B6A-C7001701B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39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5AB27-B868-486D-80F2-22A4264C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6A3364-005F-4C08-9471-781225F17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12C19-C15E-448E-B4D3-9ED7FBD3D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7049-02BD-4943-B3AE-3368EBB78351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3FD91-2980-4383-8DDD-A5B2DBE36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2A805-C7FF-4AD0-AC8A-48B994505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3367-9683-4665-8B6A-C7001701B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2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7D68C8-BB36-4123-AA79-474AB3ED70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7C37C4-C97D-485D-A894-7B0DBD4BD8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EA17E-B7E4-4AFD-83A6-2F5AB5E75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7049-02BD-4943-B3AE-3368EBB78351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E7A09-BC90-428E-86B5-0731F948B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A2F15-8638-4423-9488-9ECC2D2E5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3367-9683-4665-8B6A-C7001701B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6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6302-C0C3-4FE2-A2E6-34727A966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9508E-CB2C-47CD-A170-7C4FD62EF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3B17A-CE4B-48FB-9F9C-DBD9EB4DB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7049-02BD-4943-B3AE-3368EBB78351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2F128-3DBC-49BF-8E2B-F1AB269F9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7268A-659A-4524-9A66-A22681044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3367-9683-4665-8B6A-C7001701B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50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CDA04-15DF-48FF-ADE3-F06384E7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22B24-A93A-4AF4-A6ED-E276381EF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10BCF-7B53-4716-AD22-A93789A3B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7049-02BD-4943-B3AE-3368EBB78351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9F212-8FFC-4513-8094-F6A30E8A1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C3339-5299-4B10-8E7E-A9237294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3367-9683-4665-8B6A-C7001701B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60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273D5-AF47-49CE-95A4-2C81CBDBC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D3055-D5CC-44A6-AE31-05979A2E0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DABDC5-3EE6-4FC2-857F-CB0DC07A0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993EA-0351-4C3C-9C00-BD4BB03AD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7049-02BD-4943-B3AE-3368EBB78351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43789F-3B42-4AAB-9F07-8307A29DA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62893-66C1-4376-83C3-BA816D06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3367-9683-4665-8B6A-C7001701B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3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BCC33-EBFC-4CE4-915E-31B658D2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48CBD-198F-4281-985E-6B9BDECAA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5C697-DCB8-45AB-A042-6CC3EA409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46E9C-7338-4133-8156-8BEF9CAC65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B8157A-E32E-407A-A5FB-745116C18D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312A52-CAB4-4A25-A2FA-23EC63357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7049-02BD-4943-B3AE-3368EBB78351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AAA63F-A1F4-4642-8F45-CD358191A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72528F-F0ED-41F6-B05F-2B7522983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3367-9683-4665-8B6A-C7001701B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78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38D4-1520-4278-949A-D2614397D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F072B-BE53-4DC1-B11F-120FE8D65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7049-02BD-4943-B3AE-3368EBB78351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9273A8-4F62-4697-B1A5-00BC164BB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AF7D7-A9D5-4D7D-9AAE-C1C0D5DB4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3367-9683-4665-8B6A-C7001701B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91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62B95F-3EF9-4C91-A4DB-39B718052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7049-02BD-4943-B3AE-3368EBB78351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B73A69-0F4C-4CB3-B7D7-37B769C44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91377-7DDB-47C5-A39B-58251BE88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3367-9683-4665-8B6A-C7001701B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03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8245B-B7BA-433E-9097-CD4BEEAB3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28DD1-2C78-448A-89AA-2FB37BF56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CF4D8-9334-42D2-8BE2-CC2DB700D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9445C-95FA-4352-827C-1DB7C6F2E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7049-02BD-4943-B3AE-3368EBB78351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EF4AD-2ADB-4096-B79D-2924F11F0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33646-EB87-4700-9FAC-F72C66AD2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3367-9683-4665-8B6A-C7001701B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62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87C3E-C8DB-427C-9F0D-74D75D10D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A69A93-AB04-47F9-9E03-4CF943B3B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13CB0-1006-4716-8725-B54FF6936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4C6FC-1654-4B7E-8121-77EF2F174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7049-02BD-4943-B3AE-3368EBB78351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D29AB-7DAA-4006-A2EB-7A9176376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ABA04-B136-4FB3-A948-4F5FB7C0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3367-9683-4665-8B6A-C7001701B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57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7023CA-5A0A-4742-823E-E70CEB240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EC3CC-2FBF-4BA0-A6A8-23BBB9AFD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ED4C8-E475-4685-AAB3-DC16B0ACF6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37049-02BD-4943-B3AE-3368EBB78351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768CD-BC10-4F0E-A669-517C0B16A9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51DFE-F0C3-4B05-9FFA-ADEE9364A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13367-9683-4665-8B6A-C7001701B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1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3F2EA4-EB78-4624-9FAE-98B54BF7B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955" y="1201003"/>
            <a:ext cx="4202533" cy="41079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BB5538-FE85-488A-BA6F-691DA596FF89}"/>
              </a:ext>
            </a:extLst>
          </p:cNvPr>
          <p:cNvSpPr txBox="1"/>
          <p:nvPr/>
        </p:nvSpPr>
        <p:spPr>
          <a:xfrm>
            <a:off x="9525837" y="4742822"/>
            <a:ext cx="21482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Ben Winters</a:t>
            </a:r>
          </a:p>
          <a:p>
            <a:r>
              <a:rPr lang="en-US" b="1" dirty="0">
                <a:solidFill>
                  <a:srgbClr val="002060"/>
                </a:solidFill>
              </a:rPr>
              <a:t>Sara Patel </a:t>
            </a:r>
          </a:p>
          <a:p>
            <a:r>
              <a:rPr lang="en-US" b="1" dirty="0" err="1">
                <a:solidFill>
                  <a:srgbClr val="002060"/>
                </a:solidFill>
              </a:rPr>
              <a:t>Bismaad</a:t>
            </a:r>
            <a:r>
              <a:rPr lang="en-US" b="1" dirty="0">
                <a:solidFill>
                  <a:srgbClr val="002060"/>
                </a:solidFill>
              </a:rPr>
              <a:t> Minhas</a:t>
            </a:r>
          </a:p>
          <a:p>
            <a:r>
              <a:rPr lang="en-US" b="1" dirty="0">
                <a:solidFill>
                  <a:srgbClr val="002060"/>
                </a:solidFill>
              </a:rPr>
              <a:t>Rob </a:t>
            </a:r>
            <a:r>
              <a:rPr lang="en-US" b="1" dirty="0" err="1">
                <a:solidFill>
                  <a:srgbClr val="002060"/>
                </a:solidFill>
              </a:rPr>
              <a:t>Matelyan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 err="1">
                <a:solidFill>
                  <a:srgbClr val="002060"/>
                </a:solidFill>
              </a:rPr>
              <a:t>Caitilin</a:t>
            </a:r>
            <a:r>
              <a:rPr lang="en-US" b="1" dirty="0">
                <a:solidFill>
                  <a:srgbClr val="002060"/>
                </a:solidFill>
              </a:rPr>
              <a:t> Beatty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F2E09C-A2A0-4678-83D1-9D22F5B128C3}"/>
              </a:ext>
            </a:extLst>
          </p:cNvPr>
          <p:cNvSpPr txBox="1"/>
          <p:nvPr/>
        </p:nvSpPr>
        <p:spPr>
          <a:xfrm>
            <a:off x="3562919" y="185340"/>
            <a:ext cx="67973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haroni" panose="02010803020104030203" pitchFamily="2" charset="-79"/>
                <a:cs typeface="Aharoni" panose="02010803020104030203" pitchFamily="2" charset="-79"/>
              </a:rPr>
              <a:t>NBA Predictors </a:t>
            </a:r>
          </a:p>
        </p:txBody>
      </p:sp>
    </p:spTree>
    <p:extLst>
      <p:ext uri="{BB962C8B-B14F-4D97-AF65-F5344CB8AC3E}">
        <p14:creationId xmlns:p14="http://schemas.microsoft.com/office/powerpoint/2010/main" val="2802838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898491D-A418-4926-AEB0-C6A89D172F30}"/>
              </a:ext>
            </a:extLst>
          </p:cNvPr>
          <p:cNvSpPr txBox="1">
            <a:spLocks/>
          </p:cNvSpPr>
          <p:nvPr/>
        </p:nvSpPr>
        <p:spPr>
          <a:xfrm>
            <a:off x="65842" y="125429"/>
            <a:ext cx="8907336" cy="7800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Aharoni" panose="02010803020104030203" pitchFamily="2" charset="-79"/>
                <a:cs typeface="Aharoni" panose="02010803020104030203" pitchFamily="2" charset="-79"/>
              </a:rPr>
              <a:t>Multiple Linear  Regression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11D61-6B1F-4C82-B36E-F28068403FC5}"/>
              </a:ext>
            </a:extLst>
          </p:cNvPr>
          <p:cNvSpPr txBox="1"/>
          <p:nvPr/>
        </p:nvSpPr>
        <p:spPr>
          <a:xfrm>
            <a:off x="729919" y="1030952"/>
            <a:ext cx="10333315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002060"/>
                </a:solidFill>
              </a:rPr>
              <a:t>Insert summary and what next here (</a:t>
            </a:r>
            <a:r>
              <a:rPr lang="en-US" sz="2800" b="1" i="1" dirty="0" err="1">
                <a:solidFill>
                  <a:srgbClr val="002060"/>
                </a:solidFill>
              </a:rPr>
              <a:t>ie</a:t>
            </a:r>
            <a:r>
              <a:rPr lang="en-US" sz="2800" b="1" i="1" dirty="0">
                <a:solidFill>
                  <a:srgbClr val="002060"/>
                </a:solidFill>
              </a:rPr>
              <a:t> re-run accounting for inflation)</a:t>
            </a:r>
            <a:endParaRPr lang="en-US" sz="3200" b="1" i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2060"/>
                </a:solidFill>
              </a:rPr>
              <a:t> </a:t>
            </a:r>
          </a:p>
          <a:p>
            <a:pPr marL="0" indent="0">
              <a:buNone/>
            </a:pPr>
            <a:endParaRPr lang="en-US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255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898491D-A418-4926-AEB0-C6A89D172F30}"/>
              </a:ext>
            </a:extLst>
          </p:cNvPr>
          <p:cNvSpPr txBox="1">
            <a:spLocks/>
          </p:cNvSpPr>
          <p:nvPr/>
        </p:nvSpPr>
        <p:spPr>
          <a:xfrm>
            <a:off x="1914738" y="3251807"/>
            <a:ext cx="8907336" cy="7800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Let’s move to Tableau for further insights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6B0049-B3BF-4800-A864-F813F8E6C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937" y="4031902"/>
            <a:ext cx="1940283" cy="189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029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898491D-A418-4926-AEB0-C6A89D172F30}"/>
              </a:ext>
            </a:extLst>
          </p:cNvPr>
          <p:cNvSpPr txBox="1">
            <a:spLocks/>
          </p:cNvSpPr>
          <p:nvPr/>
        </p:nvSpPr>
        <p:spPr>
          <a:xfrm>
            <a:off x="65843" y="125429"/>
            <a:ext cx="2996953" cy="7800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Agenda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11D61-6B1F-4C82-B36E-F28068403FC5}"/>
              </a:ext>
            </a:extLst>
          </p:cNvPr>
          <p:cNvSpPr txBox="1"/>
          <p:nvPr/>
        </p:nvSpPr>
        <p:spPr>
          <a:xfrm>
            <a:off x="408373" y="1266755"/>
            <a:ext cx="870677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b="1" dirty="0">
                <a:latin typeface="Aharoni" panose="02010803020104030203" pitchFamily="2" charset="-79"/>
                <a:cs typeface="Aharoni" panose="02010803020104030203" pitchFamily="2" charset="-79"/>
              </a:rPr>
              <a:t>Machine Learning :</a:t>
            </a:r>
          </a:p>
          <a:p>
            <a:r>
              <a:rPr lang="en-US" sz="3200" b="1" dirty="0">
                <a:solidFill>
                  <a:srgbClr val="002060"/>
                </a:solidFill>
              </a:rPr>
              <a:t>Random Forest rational and output</a:t>
            </a:r>
          </a:p>
          <a:p>
            <a:r>
              <a:rPr lang="en-US" sz="3200" b="1" dirty="0">
                <a:solidFill>
                  <a:srgbClr val="002060"/>
                </a:solidFill>
              </a:rPr>
              <a:t>Linear Regression rational and output</a:t>
            </a:r>
          </a:p>
          <a:p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r>
              <a:rPr lang="en-US" sz="3200" b="1" dirty="0">
                <a:latin typeface="Aharoni" panose="02010803020104030203" pitchFamily="2" charset="-79"/>
                <a:cs typeface="Aharoni" panose="02010803020104030203" pitchFamily="2" charset="-79"/>
              </a:rPr>
              <a:t>Tableau:</a:t>
            </a:r>
          </a:p>
          <a:p>
            <a:r>
              <a:rPr lang="en-US" sz="3200" b="1" dirty="0">
                <a:solidFill>
                  <a:srgbClr val="002060"/>
                </a:solidFill>
              </a:rPr>
              <a:t>Further insights </a:t>
            </a:r>
          </a:p>
        </p:txBody>
      </p:sp>
    </p:spTree>
    <p:extLst>
      <p:ext uri="{BB962C8B-B14F-4D97-AF65-F5344CB8AC3E}">
        <p14:creationId xmlns:p14="http://schemas.microsoft.com/office/powerpoint/2010/main" val="2913532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898491D-A418-4926-AEB0-C6A89D172F30}"/>
              </a:ext>
            </a:extLst>
          </p:cNvPr>
          <p:cNvSpPr txBox="1">
            <a:spLocks/>
          </p:cNvSpPr>
          <p:nvPr/>
        </p:nvSpPr>
        <p:spPr>
          <a:xfrm>
            <a:off x="65842" y="125429"/>
            <a:ext cx="9184690" cy="7800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Aharoni" panose="02010803020104030203" pitchFamily="2" charset="-79"/>
                <a:cs typeface="Aharoni" panose="02010803020104030203" pitchFamily="2" charset="-79"/>
              </a:rPr>
              <a:t>Goal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11D61-6B1F-4C82-B36E-F28068403FC5}"/>
              </a:ext>
            </a:extLst>
          </p:cNvPr>
          <p:cNvSpPr txBox="1"/>
          <p:nvPr/>
        </p:nvSpPr>
        <p:spPr>
          <a:xfrm>
            <a:off x="408372" y="1266755"/>
            <a:ext cx="976543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02060"/>
                </a:solidFill>
              </a:rPr>
              <a:t>What information can we learn from NBA player databases to understand past and current trends as well as predict future impact </a:t>
            </a:r>
          </a:p>
        </p:txBody>
      </p:sp>
    </p:spTree>
    <p:extLst>
      <p:ext uri="{BB962C8B-B14F-4D97-AF65-F5344CB8AC3E}">
        <p14:creationId xmlns:p14="http://schemas.microsoft.com/office/powerpoint/2010/main" val="905959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898491D-A418-4926-AEB0-C6A89D172F30}"/>
              </a:ext>
            </a:extLst>
          </p:cNvPr>
          <p:cNvSpPr txBox="1">
            <a:spLocks/>
          </p:cNvSpPr>
          <p:nvPr/>
        </p:nvSpPr>
        <p:spPr>
          <a:xfrm>
            <a:off x="65842" y="125429"/>
            <a:ext cx="9184690" cy="7800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Aharoni" panose="02010803020104030203" pitchFamily="2" charset="-79"/>
                <a:cs typeface="Aharoni" panose="02010803020104030203" pitchFamily="2" charset="-79"/>
              </a:rPr>
              <a:t>Why Machine Learning?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11D61-6B1F-4C82-B36E-F28068403FC5}"/>
              </a:ext>
            </a:extLst>
          </p:cNvPr>
          <p:cNvSpPr txBox="1"/>
          <p:nvPr/>
        </p:nvSpPr>
        <p:spPr>
          <a:xfrm>
            <a:off x="408372" y="1266755"/>
            <a:ext cx="9765437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02060"/>
                </a:solidFill>
              </a:rPr>
              <a:t>Large amount of data (</a:t>
            </a:r>
            <a:r>
              <a:rPr lang="en-US" sz="3200" b="1" i="1" u="sng" dirty="0">
                <a:solidFill>
                  <a:srgbClr val="002060"/>
                </a:solidFill>
              </a:rPr>
              <a:t>insert how much if we know</a:t>
            </a:r>
            <a:r>
              <a:rPr lang="en-US" sz="3200" b="1" dirty="0">
                <a:solidFill>
                  <a:srgbClr val="002060"/>
                </a:solidFill>
              </a:rPr>
              <a:t>)</a:t>
            </a:r>
          </a:p>
          <a:p>
            <a:pPr marL="0" indent="0">
              <a:buNone/>
            </a:pPr>
            <a:endParaRPr lang="en-US" sz="32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2060"/>
                </a:solidFill>
              </a:rPr>
              <a:t>Observe data trends across many years and data points </a:t>
            </a:r>
          </a:p>
          <a:p>
            <a:pPr marL="0" indent="0">
              <a:buNone/>
            </a:pPr>
            <a:endParaRPr lang="en-US" sz="32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2060"/>
                </a:solidFill>
              </a:rPr>
              <a:t>Aim to gain insights on current data</a:t>
            </a:r>
          </a:p>
          <a:p>
            <a:pPr marL="0" indent="0">
              <a:buNone/>
            </a:pPr>
            <a:endParaRPr lang="en-US" sz="32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2060"/>
                </a:solidFill>
              </a:rPr>
              <a:t>Develop models to predict future outcomes </a:t>
            </a:r>
          </a:p>
          <a:p>
            <a:pPr marL="0" indent="0">
              <a:buNone/>
            </a:pPr>
            <a:endParaRPr lang="en-US" sz="32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2060"/>
                </a:solidFill>
              </a:rPr>
              <a:t> </a:t>
            </a:r>
          </a:p>
          <a:p>
            <a:pPr marL="0" indent="0">
              <a:buNone/>
            </a:pPr>
            <a:endParaRPr lang="en-US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025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898491D-A418-4926-AEB0-C6A89D172F30}"/>
              </a:ext>
            </a:extLst>
          </p:cNvPr>
          <p:cNvSpPr txBox="1">
            <a:spLocks/>
          </p:cNvSpPr>
          <p:nvPr/>
        </p:nvSpPr>
        <p:spPr>
          <a:xfrm>
            <a:off x="65842" y="125429"/>
            <a:ext cx="4948285" cy="7800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Aharoni" panose="02010803020104030203" pitchFamily="2" charset="-79"/>
                <a:cs typeface="Aharoni" panose="02010803020104030203" pitchFamily="2" charset="-79"/>
              </a:rPr>
              <a:t>Random Forest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11D61-6B1F-4C82-B36E-F28068403FC5}"/>
              </a:ext>
            </a:extLst>
          </p:cNvPr>
          <p:cNvSpPr txBox="1"/>
          <p:nvPr/>
        </p:nvSpPr>
        <p:spPr>
          <a:xfrm>
            <a:off x="729919" y="1030952"/>
            <a:ext cx="10333315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“What are the most important player stats to look at when determining who can bring a team to a championship?”</a:t>
            </a:r>
          </a:p>
          <a:p>
            <a:pPr marL="0" indent="0">
              <a:buNone/>
            </a:pPr>
            <a:endParaRPr lang="en-US" sz="2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2060"/>
                </a:solidFill>
              </a:rPr>
              <a:t>Categorial </a:t>
            </a:r>
          </a:p>
          <a:p>
            <a:pPr marL="0" indent="0">
              <a:buNone/>
            </a:pPr>
            <a:endParaRPr lang="en-US" sz="2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2060"/>
                </a:solidFill>
              </a:rPr>
              <a:t>Binary Classification (Championship Appearance Y/N)</a:t>
            </a:r>
          </a:p>
          <a:p>
            <a:pPr marL="0" indent="0">
              <a:buNone/>
            </a:pPr>
            <a:endParaRPr lang="en-US" sz="2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2060"/>
                </a:solidFill>
              </a:rPr>
              <a:t>Aim to gain insights on most important factors (</a:t>
            </a:r>
            <a:r>
              <a:rPr lang="en-US" sz="2800" b="1" dirty="0" err="1">
                <a:solidFill>
                  <a:srgbClr val="002060"/>
                </a:solidFill>
              </a:rPr>
              <a:t>ie</a:t>
            </a:r>
            <a:r>
              <a:rPr lang="en-US" sz="2800" b="1" dirty="0">
                <a:solidFill>
                  <a:srgbClr val="002060"/>
                </a:solidFill>
              </a:rPr>
              <a:t> Pts vs Blocks)</a:t>
            </a:r>
          </a:p>
          <a:p>
            <a:pPr marL="0" indent="0">
              <a:buNone/>
            </a:pPr>
            <a:endParaRPr lang="en-US" sz="2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2060"/>
                </a:solidFill>
              </a:rPr>
              <a:t>Data set contained a large mixture of numerical values </a:t>
            </a:r>
            <a:endParaRPr lang="en-US" sz="32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2060"/>
                </a:solidFill>
              </a:rPr>
              <a:t> </a:t>
            </a:r>
          </a:p>
          <a:p>
            <a:pPr marL="0" indent="0">
              <a:buNone/>
            </a:pPr>
            <a:endParaRPr lang="en-US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183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898491D-A418-4926-AEB0-C6A89D172F30}"/>
              </a:ext>
            </a:extLst>
          </p:cNvPr>
          <p:cNvSpPr txBox="1">
            <a:spLocks/>
          </p:cNvSpPr>
          <p:nvPr/>
        </p:nvSpPr>
        <p:spPr>
          <a:xfrm>
            <a:off x="65842" y="125429"/>
            <a:ext cx="4948285" cy="7800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Aharoni" panose="02010803020104030203" pitchFamily="2" charset="-79"/>
                <a:cs typeface="Aharoni" panose="02010803020104030203" pitchFamily="2" charset="-79"/>
              </a:rPr>
              <a:t>Random Forest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11D61-6B1F-4C82-B36E-F28068403FC5}"/>
              </a:ext>
            </a:extLst>
          </p:cNvPr>
          <p:cNvSpPr txBox="1"/>
          <p:nvPr/>
        </p:nvSpPr>
        <p:spPr>
          <a:xfrm>
            <a:off x="729919" y="1030952"/>
            <a:ext cx="1033331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002060"/>
                </a:solidFill>
              </a:rPr>
              <a:t>Process, Output, and what did it mean here</a:t>
            </a:r>
            <a:r>
              <a:rPr lang="en-US" sz="3200" b="1" i="1" dirty="0">
                <a:solidFill>
                  <a:srgbClr val="002060"/>
                </a:solidFill>
              </a:rPr>
              <a:t> (</a:t>
            </a:r>
            <a:r>
              <a:rPr lang="en-US" sz="3200" b="1" i="1" dirty="0" err="1">
                <a:solidFill>
                  <a:srgbClr val="002060"/>
                </a:solidFill>
              </a:rPr>
              <a:t>ie</a:t>
            </a:r>
            <a:r>
              <a:rPr lang="en-US" sz="3200" b="1" i="1" dirty="0">
                <a:solidFill>
                  <a:srgbClr val="002060"/>
                </a:solidFill>
              </a:rPr>
              <a:t> cleaning, code </a:t>
            </a:r>
            <a:r>
              <a:rPr lang="en-US" sz="3200" b="1" i="1" dirty="0" err="1">
                <a:solidFill>
                  <a:srgbClr val="002060"/>
                </a:solidFill>
              </a:rPr>
              <a:t>snipits</a:t>
            </a:r>
            <a:r>
              <a:rPr lang="en-US" sz="3200" b="1" i="1" dirty="0">
                <a:solidFill>
                  <a:srgbClr val="002060"/>
                </a:solidFill>
              </a:rPr>
              <a:t>, </a:t>
            </a:r>
            <a:r>
              <a:rPr lang="en-US" sz="3200" b="1" i="1" dirty="0" err="1">
                <a:solidFill>
                  <a:srgbClr val="002060"/>
                </a:solidFill>
              </a:rPr>
              <a:t>etc</a:t>
            </a:r>
            <a:r>
              <a:rPr lang="en-US" sz="3200" b="1" i="1" dirty="0">
                <a:solidFill>
                  <a:srgbClr val="002060"/>
                </a:solidFill>
              </a:rPr>
              <a:t>)</a:t>
            </a:r>
            <a:endParaRPr lang="en-US" sz="32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320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898491D-A418-4926-AEB0-C6A89D172F30}"/>
              </a:ext>
            </a:extLst>
          </p:cNvPr>
          <p:cNvSpPr txBox="1">
            <a:spLocks/>
          </p:cNvSpPr>
          <p:nvPr/>
        </p:nvSpPr>
        <p:spPr>
          <a:xfrm>
            <a:off x="65842" y="125429"/>
            <a:ext cx="4948285" cy="7800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Aharoni" panose="02010803020104030203" pitchFamily="2" charset="-79"/>
                <a:cs typeface="Aharoni" panose="02010803020104030203" pitchFamily="2" charset="-79"/>
              </a:rPr>
              <a:t>Random Forest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11D61-6B1F-4C82-B36E-F28068403FC5}"/>
              </a:ext>
            </a:extLst>
          </p:cNvPr>
          <p:cNvSpPr txBox="1"/>
          <p:nvPr/>
        </p:nvSpPr>
        <p:spPr>
          <a:xfrm>
            <a:off x="649532" y="1030952"/>
            <a:ext cx="10333315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002060"/>
                </a:solidFill>
              </a:rPr>
              <a:t>Insert summary and what next here (</a:t>
            </a:r>
            <a:r>
              <a:rPr lang="en-US" sz="2800" b="1" i="1" dirty="0" err="1">
                <a:solidFill>
                  <a:srgbClr val="002060"/>
                </a:solidFill>
              </a:rPr>
              <a:t>ie</a:t>
            </a:r>
            <a:r>
              <a:rPr lang="en-US" sz="2800" b="1" i="1" dirty="0">
                <a:solidFill>
                  <a:srgbClr val="002060"/>
                </a:solidFill>
              </a:rPr>
              <a:t> re-run with only data with years containing blocks stat to see if change and if value in tracking that, break down by position)</a:t>
            </a:r>
            <a:endParaRPr lang="en-US" sz="3200" b="1" i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2060"/>
                </a:solidFill>
              </a:rPr>
              <a:t> </a:t>
            </a:r>
          </a:p>
          <a:p>
            <a:pPr marL="0" indent="0">
              <a:buNone/>
            </a:pPr>
            <a:endParaRPr lang="en-US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417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898491D-A418-4926-AEB0-C6A89D172F30}"/>
              </a:ext>
            </a:extLst>
          </p:cNvPr>
          <p:cNvSpPr txBox="1">
            <a:spLocks/>
          </p:cNvSpPr>
          <p:nvPr/>
        </p:nvSpPr>
        <p:spPr>
          <a:xfrm>
            <a:off x="65842" y="125429"/>
            <a:ext cx="8907336" cy="7800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Aharoni" panose="02010803020104030203" pitchFamily="2" charset="-79"/>
                <a:cs typeface="Aharoni" panose="02010803020104030203" pitchFamily="2" charset="-79"/>
              </a:rPr>
              <a:t>Multiple Linear  Regression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11D61-6B1F-4C82-B36E-F28068403FC5}"/>
              </a:ext>
            </a:extLst>
          </p:cNvPr>
          <p:cNvSpPr txBox="1"/>
          <p:nvPr/>
        </p:nvSpPr>
        <p:spPr>
          <a:xfrm>
            <a:off x="729919" y="1030952"/>
            <a:ext cx="10333315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2060"/>
                </a:solidFill>
              </a:rPr>
              <a:t>“Can we predict which players are under/over valued based on their contribution to getting to a championship compared to their salary?”</a:t>
            </a:r>
          </a:p>
          <a:p>
            <a:pPr marL="0" indent="0">
              <a:buNone/>
            </a:pPr>
            <a:endParaRPr lang="en-US" sz="2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2060"/>
                </a:solidFill>
              </a:rPr>
              <a:t>D</a:t>
            </a:r>
            <a:r>
              <a:rPr lang="en-US" sz="2800" b="1" i="0" dirty="0">
                <a:solidFill>
                  <a:srgbClr val="002060"/>
                </a:solidFill>
                <a:effectLst/>
              </a:rPr>
              <a:t>emonstrates relationship between a scalar response (salary) and </a:t>
            </a:r>
            <a:r>
              <a:rPr lang="en-US" sz="2800" b="1" dirty="0">
                <a:solidFill>
                  <a:srgbClr val="002060"/>
                </a:solidFill>
              </a:rPr>
              <a:t>multiple </a:t>
            </a:r>
            <a:r>
              <a:rPr lang="en-US" sz="2800" b="1" i="0" dirty="0">
                <a:solidFill>
                  <a:srgbClr val="002060"/>
                </a:solidFill>
                <a:effectLst/>
              </a:rPr>
              <a:t> explanatory variables (Pts, …, … ) </a:t>
            </a:r>
          </a:p>
          <a:p>
            <a:pPr marL="0" indent="0">
              <a:buNone/>
            </a:pPr>
            <a:endParaRPr lang="en-US" sz="2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2060"/>
                </a:solidFill>
              </a:rPr>
              <a:t>Based on top factors of Random Forest, can we determine what a player should be paid?</a:t>
            </a:r>
          </a:p>
          <a:p>
            <a:pPr marL="0" indent="0">
              <a:buNone/>
            </a:pPr>
            <a:endParaRPr lang="en-US" sz="2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2060"/>
                </a:solidFill>
              </a:rPr>
              <a:t> </a:t>
            </a:r>
          </a:p>
          <a:p>
            <a:pPr marL="0" indent="0">
              <a:buNone/>
            </a:pPr>
            <a:endParaRPr lang="en-US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788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898491D-A418-4926-AEB0-C6A89D172F30}"/>
              </a:ext>
            </a:extLst>
          </p:cNvPr>
          <p:cNvSpPr txBox="1">
            <a:spLocks/>
          </p:cNvSpPr>
          <p:nvPr/>
        </p:nvSpPr>
        <p:spPr>
          <a:xfrm>
            <a:off x="65842" y="125429"/>
            <a:ext cx="8907336" cy="7800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Aharoni" panose="02010803020104030203" pitchFamily="2" charset="-79"/>
                <a:cs typeface="Aharoni" panose="02010803020104030203" pitchFamily="2" charset="-79"/>
              </a:rPr>
              <a:t>Multiple Linear  Regression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11D61-6B1F-4C82-B36E-F28068403FC5}"/>
              </a:ext>
            </a:extLst>
          </p:cNvPr>
          <p:cNvSpPr txBox="1"/>
          <p:nvPr/>
        </p:nvSpPr>
        <p:spPr>
          <a:xfrm>
            <a:off x="729919" y="1030952"/>
            <a:ext cx="1033331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002060"/>
                </a:solidFill>
              </a:rPr>
              <a:t>Process, Output, and what did it mean here</a:t>
            </a:r>
            <a:endParaRPr lang="en-US" sz="3200" b="1" i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2060"/>
                </a:solidFill>
              </a:rPr>
              <a:t> </a:t>
            </a:r>
          </a:p>
          <a:p>
            <a:pPr marL="0" indent="0">
              <a:buNone/>
            </a:pPr>
            <a:endParaRPr lang="en-US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584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310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Beatty</dc:creator>
  <cp:lastModifiedBy>Greg Beatty</cp:lastModifiedBy>
  <cp:revision>10</cp:revision>
  <dcterms:created xsi:type="dcterms:W3CDTF">2021-06-10T00:15:14Z</dcterms:created>
  <dcterms:modified xsi:type="dcterms:W3CDTF">2021-06-10T03:06:51Z</dcterms:modified>
</cp:coreProperties>
</file>