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Jeffrey" userId="c792ef73e4c0296d" providerId="LiveId" clId="{C961F9E5-5020-4783-A291-67680E6D3303}"/>
    <pc:docChg chg="modSld">
      <pc:chgData name="Caitlin Jeffrey" userId="c792ef73e4c0296d" providerId="LiveId" clId="{C961F9E5-5020-4783-A291-67680E6D3303}" dt="2024-07-17T17:14:34.508" v="61" actId="14100"/>
      <pc:docMkLst>
        <pc:docMk/>
      </pc:docMkLst>
      <pc:sldChg chg="addSp modSp mod">
        <pc:chgData name="Caitlin Jeffrey" userId="c792ef73e4c0296d" providerId="LiveId" clId="{C961F9E5-5020-4783-A291-67680E6D3303}" dt="2024-07-17T17:14:34.508" v="61" actId="14100"/>
        <pc:sldMkLst>
          <pc:docMk/>
          <pc:sldMk cId="3159080951" sldId="256"/>
        </pc:sldMkLst>
        <pc:spChg chg="add mod">
          <ac:chgData name="Caitlin Jeffrey" userId="c792ef73e4c0296d" providerId="LiveId" clId="{C961F9E5-5020-4783-A291-67680E6D3303}" dt="2024-07-17T17:14:17.311" v="57" actId="1076"/>
          <ac:spMkLst>
            <pc:docMk/>
            <pc:sldMk cId="3159080951" sldId="256"/>
            <ac:spMk id="3" creationId="{33873B19-4A91-0C2E-ECC5-E839808B68D6}"/>
          </ac:spMkLst>
        </pc:spChg>
        <pc:cxnChg chg="add mod">
          <ac:chgData name="Caitlin Jeffrey" userId="c792ef73e4c0296d" providerId="LiveId" clId="{C961F9E5-5020-4783-A291-67680E6D3303}" dt="2024-07-17T17:14:34.508" v="61" actId="14100"/>
          <ac:cxnSpMkLst>
            <pc:docMk/>
            <pc:sldMk cId="3159080951" sldId="256"/>
            <ac:cxnSpMk id="2" creationId="{F761D406-CDF1-C32D-B3F1-F510544127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43ED-DD40-D985-2EA7-5C58C69CA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088D2-17EC-70C4-769C-0E8011E0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7D868-E39A-BE0A-CF89-B308C84A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A638-DD22-0E5C-A9DB-4A731EFF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B1D2-CC13-2A17-ECD3-E4179D75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70FC-9305-496E-F974-7EE41C1B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FDD6-C1EF-376C-6B95-E1A6D0BD1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0142-0328-259A-F1CB-FFAB9A2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E153-59D4-3B7C-CB7B-E84F8C28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68F7-1290-3B0F-2795-10E8C8F3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E7E32-CE97-2E21-0E6C-F1F240F53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68D37-439F-5841-D9A8-68A4224B5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A124-CD54-5127-435A-90DFB0AB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FA3A-FCE3-296B-2791-3D192B9A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68C8-B0DA-1F18-3945-436E52EB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456A-EE23-7B24-8516-EB8118C5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D755-435B-2336-2B4B-2E82B7A7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D5E8-D9D4-D40D-AAD5-F51E5FAB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90EC-6C28-5400-F566-0EE4C85C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8A90-AD7D-1EA6-9BA1-A2C31A7F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7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44AF-49D0-DEAF-ACCB-FAF8CCE1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9CA2-12CC-67CF-446D-BD63C194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E6AE-231C-D4E5-3B06-1AE11E64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506F-D9E7-6AA3-C090-9ED8084B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2FAA-A8B2-39AE-8C02-40EFB8E8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12FB-6B5B-C39E-7B8F-0B65869C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34C4-0641-7457-7EF4-9830386E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3FBA9-B44E-2A3C-A649-8A0A65070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01616-C273-497C-3D23-C1D8A6B2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890F9-3A17-6686-6363-3FF0FB8E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B5941-2AEF-81A5-CE04-C58F554A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DBC9-345E-9BAF-83C5-2B82288C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EB894-D8AD-21EE-CFDC-76E902EA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C586-0A48-C076-B364-DB4BB7832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40D3-4FDE-FB8A-154C-FBC7B2E7E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3E4C1-39DD-041A-B6F4-57E437102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5D2A4-526D-B1FC-0ABA-DDAE82FE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D32DE-D2D1-6B24-5043-2000DB85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B4564-6CBB-F5CD-9DC1-0E585E50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A341-CF6F-AFA7-7F18-5A306865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D327C-34FF-8773-4FCF-D0DF2CE8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611C8-8090-D0B4-ABEB-0830EFC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16986-F415-A5EA-4951-6FDCBE16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09E93-63F9-D5D8-A129-E51A431B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5B99-0957-C887-A50A-9A9781DB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BB53-E681-CD36-43B5-5356CA71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2B4F-0FF5-B5CA-85D4-E72F4C3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CD5E-BEE1-3C31-FF7D-966A0230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33177-3FC7-7CDD-4381-650BA143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17EB-55FA-0E9A-3701-7ABE44C7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4DEA5-7D07-D1BE-2A44-BB3EE82B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5107C-4305-5B37-0BF4-31995AE0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AF74-A68F-80F3-D1E8-823F5607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5B997-8B8F-7893-A39A-18777D067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89E09-53C5-D86B-7360-1F8D826F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69DAB-5674-BB96-AD46-DB979070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1A9E2-2E74-7FF9-2A3A-E85B2204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2CB43-6DB0-79E3-FF69-8078E2EE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57A8A-B315-AA19-A97F-A889FF30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E97D-B102-53D1-DC4A-081742AA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BDB9-C064-CC03-32B5-A792C164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5B9F-0F5C-4CFE-BA92-C5A53359513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4FF4-C789-615E-E80D-30EE0AFCE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107-333E-4AA6-35AF-D5735572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F4AA-D184-4F37-9C82-D723136D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E66B0E6-8F61-63C0-EBE4-84958BEF1470}"/>
              </a:ext>
            </a:extLst>
          </p:cNvPr>
          <p:cNvGrpSpPr/>
          <p:nvPr/>
        </p:nvGrpSpPr>
        <p:grpSpPr>
          <a:xfrm>
            <a:off x="1116508" y="617142"/>
            <a:ext cx="10814483" cy="5266019"/>
            <a:chOff x="558367" y="165880"/>
            <a:chExt cx="10814483" cy="526601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985D710-B671-3683-8E8D-DA6BD061701D}"/>
                </a:ext>
              </a:extLst>
            </p:cNvPr>
            <p:cNvGrpSpPr/>
            <p:nvPr/>
          </p:nvGrpSpPr>
          <p:grpSpPr>
            <a:xfrm>
              <a:off x="559894" y="165880"/>
              <a:ext cx="10509575" cy="5072870"/>
              <a:chOff x="559894" y="165880"/>
              <a:chExt cx="10509575" cy="507287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FF28B470-E353-5B55-80B9-71C78547A4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3" r="9951"/>
              <a:stretch/>
            </p:blipFill>
            <p:spPr bwMode="auto">
              <a:xfrm>
                <a:off x="678230" y="1617663"/>
                <a:ext cx="10300626" cy="3621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28EC44-99DD-482B-2FE1-2F7B7B6EF3DD}"/>
                  </a:ext>
                </a:extLst>
              </p:cNvPr>
              <p:cNvGrpSpPr/>
              <p:nvPr/>
            </p:nvGrpSpPr>
            <p:grpSpPr>
              <a:xfrm>
                <a:off x="897365" y="1089211"/>
                <a:ext cx="5411864" cy="528452"/>
                <a:chOff x="934435" y="765428"/>
                <a:chExt cx="5411864" cy="528452"/>
              </a:xfrm>
            </p:grpSpPr>
            <p:sp>
              <p:nvSpPr>
                <p:cNvPr id="10" name="Left Brace 9">
                  <a:extLst>
                    <a:ext uri="{FF2B5EF4-FFF2-40B4-BE49-F238E27FC236}">
                      <a16:creationId xmlns:a16="http://schemas.microsoft.com/office/drawing/2014/main" id="{3D3D0FA8-2B13-FD2A-AD15-ECE9D1B7C620}"/>
                    </a:ext>
                  </a:extLst>
                </p:cNvPr>
                <p:cNvSpPr/>
                <p:nvPr/>
              </p:nvSpPr>
              <p:spPr>
                <a:xfrm rot="5400000">
                  <a:off x="1463381" y="236482"/>
                  <a:ext cx="528452" cy="1586343"/>
                </a:xfrm>
                <a:prstGeom prst="leftBrac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/>
                </a:p>
              </p:txBody>
            </p:sp>
            <p:sp>
              <p:nvSpPr>
                <p:cNvPr id="11" name="Left Brace 10">
                  <a:extLst>
                    <a:ext uri="{FF2B5EF4-FFF2-40B4-BE49-F238E27FC236}">
                      <a16:creationId xmlns:a16="http://schemas.microsoft.com/office/drawing/2014/main" id="{29304334-62E4-7552-C9A6-42C34011CB84}"/>
                    </a:ext>
                  </a:extLst>
                </p:cNvPr>
                <p:cNvSpPr/>
                <p:nvPr/>
              </p:nvSpPr>
              <p:spPr>
                <a:xfrm rot="5400000">
                  <a:off x="4169313" y="-883107"/>
                  <a:ext cx="528452" cy="3825521"/>
                </a:xfrm>
                <a:prstGeom prst="leftBrac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A850E-A3F0-DC0D-50B9-8645A1B3F74C}"/>
                  </a:ext>
                </a:extLst>
              </p:cNvPr>
              <p:cNvSpPr txBox="1"/>
              <p:nvPr/>
            </p:nvSpPr>
            <p:spPr>
              <a:xfrm>
                <a:off x="559894" y="165880"/>
                <a:ext cx="22612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 animal receives treatment with antimicrobials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B5AF80-CC7F-45A6-1B67-A7A7DE26C95C}"/>
                  </a:ext>
                </a:extLst>
              </p:cNvPr>
              <p:cNvSpPr txBox="1"/>
              <p:nvPr/>
            </p:nvSpPr>
            <p:spPr>
              <a:xfrm>
                <a:off x="3381074" y="165880"/>
                <a:ext cx="22612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AMR population experiences transient expansion</a:t>
                </a: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4FFF077-8F4B-2A9F-45AA-239CCB5C6737}"/>
                  </a:ext>
                </a:extLst>
              </p:cNvPr>
              <p:cNvSpPr/>
              <p:nvPr/>
            </p:nvSpPr>
            <p:spPr>
              <a:xfrm>
                <a:off x="7184571" y="2257363"/>
                <a:ext cx="3034146" cy="461412"/>
              </a:xfrm>
              <a:custGeom>
                <a:avLst/>
                <a:gdLst>
                  <a:gd name="connsiteX0" fmla="*/ 0 w 3034146"/>
                  <a:gd name="connsiteY0" fmla="*/ 254268 h 461412"/>
                  <a:gd name="connsiteX1" fmla="*/ 932213 w 3034146"/>
                  <a:gd name="connsiteY1" fmla="*/ 456149 h 461412"/>
                  <a:gd name="connsiteX2" fmla="*/ 2208811 w 3034146"/>
                  <a:gd name="connsiteY2" fmla="*/ 64263 h 461412"/>
                  <a:gd name="connsiteX3" fmla="*/ 3034146 w 3034146"/>
                  <a:gd name="connsiteY3" fmla="*/ 4886 h 46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34146" h="461412">
                    <a:moveTo>
                      <a:pt x="0" y="254268"/>
                    </a:moveTo>
                    <a:cubicBezTo>
                      <a:pt x="282039" y="371042"/>
                      <a:pt x="564078" y="487817"/>
                      <a:pt x="932213" y="456149"/>
                    </a:cubicBezTo>
                    <a:cubicBezTo>
                      <a:pt x="1300348" y="424482"/>
                      <a:pt x="1858489" y="139473"/>
                      <a:pt x="2208811" y="64263"/>
                    </a:cubicBezTo>
                    <a:cubicBezTo>
                      <a:pt x="2559133" y="-10947"/>
                      <a:pt x="2796639" y="-3031"/>
                      <a:pt x="3034146" y="4886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98261B0-FABB-4DBA-D0E7-C69B7798BDF3}"/>
                  </a:ext>
                </a:extLst>
              </p:cNvPr>
              <p:cNvCxnSpPr/>
              <p:nvPr/>
            </p:nvCxnSpPr>
            <p:spPr>
              <a:xfrm flipH="1">
                <a:off x="7243948" y="1436914"/>
                <a:ext cx="979714" cy="10034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BB393F-2604-1F73-57E8-99FA36400100}"/>
                  </a:ext>
                </a:extLst>
              </p:cNvPr>
              <p:cNvSpPr txBox="1"/>
              <p:nvPr/>
            </p:nvSpPr>
            <p:spPr>
              <a:xfrm>
                <a:off x="7957431" y="694333"/>
                <a:ext cx="31120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AMR linkage to advantageous trait and persistence of resistant subpopulation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97C2FCC-B4F5-6435-5890-32DE153C9D3B}"/>
                </a:ext>
              </a:extLst>
            </p:cNvPr>
            <p:cNvCxnSpPr>
              <a:cxnSpLocks/>
            </p:cNvCxnSpPr>
            <p:nvPr/>
          </p:nvCxnSpPr>
          <p:spPr>
            <a:xfrm>
              <a:off x="559894" y="250031"/>
              <a:ext cx="0" cy="5181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2E6F5C-EAAE-1DCD-B788-0481E2B1D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367" y="5419499"/>
              <a:ext cx="108144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995247-1FCA-CCE5-3691-82DD6607AB83}"/>
              </a:ext>
            </a:extLst>
          </p:cNvPr>
          <p:cNvSpPr txBox="1"/>
          <p:nvPr/>
        </p:nvSpPr>
        <p:spPr>
          <a:xfrm rot="16200000">
            <a:off x="-1429636" y="3205599"/>
            <a:ext cx="448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prevalence of AMR bacterial strains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1D5829-85B6-488C-D3AA-E7A0F5D4FB39}"/>
              </a:ext>
            </a:extLst>
          </p:cNvPr>
          <p:cNvSpPr txBox="1"/>
          <p:nvPr/>
        </p:nvSpPr>
        <p:spPr>
          <a:xfrm>
            <a:off x="3955831" y="6033799"/>
            <a:ext cx="448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(days)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61D406-CDF1-C32D-B3F1-F510544127C0}"/>
              </a:ext>
            </a:extLst>
          </p:cNvPr>
          <p:cNvCxnSpPr>
            <a:cxnSpLocks/>
          </p:cNvCxnSpPr>
          <p:nvPr/>
        </p:nvCxnSpPr>
        <p:spPr>
          <a:xfrm>
            <a:off x="9850582" y="4195152"/>
            <a:ext cx="0" cy="970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873B19-4A91-0C2E-ECC5-E839808B68D6}"/>
              </a:ext>
            </a:extLst>
          </p:cNvPr>
          <p:cNvSpPr txBox="1"/>
          <p:nvPr/>
        </p:nvSpPr>
        <p:spPr>
          <a:xfrm>
            <a:off x="9128964" y="3530203"/>
            <a:ext cx="3112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 linkage does not occur, carriage of AMR incurs a fitness cost</a:t>
            </a:r>
          </a:p>
        </p:txBody>
      </p:sp>
    </p:spTree>
    <p:extLst>
      <p:ext uri="{BB962C8B-B14F-4D97-AF65-F5344CB8AC3E}">
        <p14:creationId xmlns:p14="http://schemas.microsoft.com/office/powerpoint/2010/main" val="315908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Caitlin Jeffrey</dc:creator>
  <cp:lastModifiedBy>Caitlin Jeffrey</cp:lastModifiedBy>
  <cp:revision>1</cp:revision>
  <dcterms:created xsi:type="dcterms:W3CDTF">2024-07-17T16:59:35Z</dcterms:created>
  <dcterms:modified xsi:type="dcterms:W3CDTF">2024-07-17T17:14:51Z</dcterms:modified>
</cp:coreProperties>
</file>