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RbIJGc+9ZB2/eeIdFLbdTf9Up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KcLXyvx_1tx8v7pEs2QdeSXgyG_bP9TP?authuser=1#scrollTo=1c5a4323" TargetMode="External"/><Relationship Id="rId3" Type="http://schemas.openxmlformats.org/officeDocument/2006/relationships/hyperlink" Target="https://colab.research.google.com/drive/1ZVxHi8xWidSm3fgyc4GxeV62yiXzwwHA?authuser=1#scrollTo=5bf51ad1" TargetMode="External"/><Relationship Id="rId4" Type="http://schemas.openxmlformats.org/officeDocument/2006/relationships/hyperlink" Target="https://drive.google.com/file/d/1KcLXyvx_1tx8v7pEs2QdeSXgyG_bP9TP/view?usp=sharing" TargetMode="External"/><Relationship Id="rId5" Type="http://schemas.openxmlformats.org/officeDocument/2006/relationships/hyperlink" Target="https://drive.google.com/file/d/1ZVxHi8xWidSm3fgyc4GxeV62yiXzwwHA/view?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0c152855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0c15285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1800">
                <a:solidFill>
                  <a:schemeClr val="dk1"/>
                </a:solidFill>
                <a:latin typeface="Calibri"/>
                <a:ea typeface="Calibri"/>
                <a:cs typeface="Calibri"/>
                <a:sym typeface="Calibri"/>
              </a:rPr>
              <a:t>PyTorch is shown to be focused on the “Design Phase”, with a more user-friendly interface due to it having more functions defined by default—cosine similarity—all while also being easier to integrate in solutions, with a single command to install and no external dependencies.</a:t>
            </a:r>
            <a:endParaRPr sz="1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1800">
                <a:solidFill>
                  <a:schemeClr val="dk1"/>
                </a:solidFill>
                <a:latin typeface="Calibri"/>
                <a:ea typeface="Calibri"/>
                <a:cs typeface="Calibri"/>
                <a:sym typeface="Calibri"/>
              </a:rPr>
              <a:t>PyTorch is better suited for learning or tasks where speed is prioritized as it offers a more beginner-friendly experience due to a simpler installation process, easy-to-follow dataflow, and overall easier integration, with higher training speeds</a:t>
            </a:r>
            <a:endParaRPr sz="1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1800">
                <a:solidFill>
                  <a:schemeClr val="dk1"/>
                </a:solidFill>
                <a:latin typeface="Calibri"/>
                <a:ea typeface="Calibri"/>
                <a:cs typeface="Calibri"/>
                <a:sym typeface="Calibri"/>
              </a:rPr>
              <a:t>TensorFlow, in contrast, is better used by experienced users and in tasks where accuracy takes priority, as it offers more flexibility in both the integration process—any CUDA version compared to PyTorch’s fixed version—as well as in how a network can be defined and trained, with more control over the training flow due to complexity, resulting in a higher overall accuracy.</a:t>
            </a:r>
            <a:endParaRPr sz="1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0c152855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0c15285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bfe44827e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bfe44827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0c1528558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0c152855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seen in Table 1 and Figure 9, there are a few differences between the registered performance of each library, with an average difference of 25.5% in training mode, which can be further broken down into 25.5% for total training time, 26.1% in average network time, and 25.1% during the network training and optimization step. </a:t>
            </a:r>
            <a:endParaRPr/>
          </a:p>
          <a:p>
            <a:pPr indent="0" lvl="0" marL="0" rtl="0" algn="l">
              <a:spcBef>
                <a:spcPts val="0"/>
              </a:spcBef>
              <a:spcAft>
                <a:spcPts val="0"/>
              </a:spcAft>
              <a:buNone/>
            </a:pPr>
            <a:r>
              <a:rPr lang="en-US"/>
              <a:t>Similar results were obtained during the evaluation step, however, on a larger scale, with PyTorch being faster by 77.7%.</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0c152855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0c15285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measurement was used in two separate tests which aimed to describe the accuracy obtained on a single image pair and a whole dataset. </a:t>
            </a:r>
            <a:endParaRPr/>
          </a:p>
          <a:p>
            <a:pPr indent="0" lvl="0" marL="0" rtl="0" algn="l">
              <a:spcBef>
                <a:spcPts val="0"/>
              </a:spcBef>
              <a:spcAft>
                <a:spcPts val="0"/>
              </a:spcAft>
              <a:buNone/>
            </a:pPr>
            <a:r>
              <a:rPr lang="en-US"/>
              <a:t>Table 2 shows the results of each test, both being run on the two libraries and having a separate column for each result. </a:t>
            </a:r>
            <a:endParaRPr/>
          </a:p>
          <a:p>
            <a:pPr indent="0" lvl="0" marL="0" rtl="0" algn="l">
              <a:spcBef>
                <a:spcPts val="0"/>
              </a:spcBef>
              <a:spcAft>
                <a:spcPts val="0"/>
              </a:spcAft>
              <a:buNone/>
            </a:pPr>
            <a:r>
              <a:rPr lang="en-US">
                <a:solidFill>
                  <a:schemeClr val="dk1"/>
                </a:solidFill>
              </a:rPr>
              <a:t>As seen in Table 2 and Figure 10, the results are in reverse of what was obtained in previous section, with TensorFlow having better accuracy both in the single and overall tests.</a:t>
            </a:r>
            <a:endParaRPr>
              <a:solidFill>
                <a:schemeClr val="dk1"/>
              </a:solidFill>
            </a:endParaRPr>
          </a:p>
          <a:p>
            <a:pPr indent="0" lvl="0" marL="0" rtl="0" algn="l">
              <a:spcBef>
                <a:spcPts val="0"/>
              </a:spcBef>
              <a:spcAft>
                <a:spcPts val="0"/>
              </a:spcAft>
              <a:buNone/>
            </a:pPr>
            <a:r>
              <a:t/>
            </a:r>
            <a:endParaRPr sz="100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0c152855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0c15285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222222"/>
                </a:solidFill>
              </a:rPr>
              <a:t>As seen above, the two libraries follow a similar path in terms of error rate, with TensorFlow having better initial accuracy and maintaining the lead until the end with a difference of 1.16%. Moreover, PyTorch also presents a less stable evolution, particularly in epoch 8 where the error rate jumps upwards by a significant amount.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cd153876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cd15387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https://colab.research.google.com/drive/1KcLXyvx_1tx8v7pEs2QdeSXgyG_bP9TP?authuser=1#scrollTo=1c5a4323</a:t>
            </a:r>
            <a:endParaRPr/>
          </a:p>
          <a:p>
            <a:pPr indent="0" lvl="0" marL="0" rtl="0" algn="l">
              <a:spcBef>
                <a:spcPts val="0"/>
              </a:spcBef>
              <a:spcAft>
                <a:spcPts val="0"/>
              </a:spcAft>
              <a:buNone/>
            </a:pPr>
            <a:r>
              <a:rPr lang="en-US" u="sng">
                <a:solidFill>
                  <a:schemeClr val="hlink"/>
                </a:solidFill>
                <a:hlinkClick r:id="rId3"/>
              </a:rPr>
              <a:t>https://colab.research.google.com/drive/1ZVxHi8xWidSm3fgyc4GxeV62yiXzwwHA?authuser=1#scrollTo=5bf51ad1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4"/>
              </a:rPr>
              <a:t>https://drive.google.com/file/d/1KcLXyvx_1tx8v7pEs2QdeSXgyG_bP9TP/view?usp=sharing</a:t>
            </a:r>
            <a:endParaRPr/>
          </a:p>
          <a:p>
            <a:pPr indent="0" lvl="0" marL="0" rtl="0" algn="l">
              <a:spcBef>
                <a:spcPts val="0"/>
              </a:spcBef>
              <a:spcAft>
                <a:spcPts val="0"/>
              </a:spcAft>
              <a:buNone/>
            </a:pPr>
            <a:r>
              <a:rPr lang="en-US" u="sng">
                <a:solidFill>
                  <a:schemeClr val="hlink"/>
                </a:solidFill>
                <a:hlinkClick r:id="rId5"/>
              </a:rPr>
              <a:t>https://drive.google.com/file/d/1ZVxHi8xWidSm3fgyc4GxeV62yiXzwwHA/view?usp=sharing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22bfe44827e_0_86"/>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g22bfe44827e_0_86"/>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g22bfe44827e_0_86"/>
          <p:cNvGrpSpPr/>
          <p:nvPr/>
        </p:nvGrpSpPr>
        <p:grpSpPr>
          <a:xfrm>
            <a:off x="1338859" y="1362666"/>
            <a:ext cx="9515557" cy="203195"/>
            <a:chOff x="1346429" y="1011300"/>
            <a:chExt cx="6452100" cy="152400"/>
          </a:xfrm>
        </p:grpSpPr>
        <p:cxnSp>
          <p:nvCxnSpPr>
            <p:cNvPr id="13" name="Google Shape;13;g22bfe44827e_0_8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g22bfe44827e_0_8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g22bfe44827e_0_86"/>
          <p:cNvGrpSpPr/>
          <p:nvPr/>
        </p:nvGrpSpPr>
        <p:grpSpPr>
          <a:xfrm>
            <a:off x="1338868" y="5292001"/>
            <a:ext cx="9515557" cy="203195"/>
            <a:chOff x="1346435" y="3969088"/>
            <a:chExt cx="6452100" cy="152400"/>
          </a:xfrm>
        </p:grpSpPr>
        <p:cxnSp>
          <p:nvCxnSpPr>
            <p:cNvPr id="16" name="Google Shape;16;g22bfe44827e_0_8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g22bfe44827e_0_8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g22bfe44827e_0_86"/>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Google Shape;19;g22bfe44827e_0_86"/>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Google Shape;20;g22bfe44827e_0_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22bfe44827e_0_132"/>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22bfe44827e_0_132"/>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22bfe44827e_0_132"/>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22bfe44827e_0_1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22bfe44827e_0_1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22bfe44827e_0_1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g22bfe44827e_0_1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5" name="Google Shape;65;g22bfe44827e_0_1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22bfe44827e_0_1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22bfe44827e_0_1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22bfe44827e_0_98"/>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2bfe44827e_0_98"/>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Google Shape;24;g22bfe44827e_0_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22bfe44827e_0_102"/>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2bfe44827e_0_102"/>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g22bfe44827e_0_102"/>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9" name="Google Shape;29;g22bfe44827e_0_1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2bfe44827e_0_107"/>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g22bfe44827e_0_107"/>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22bfe44827e_0_107"/>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22bfe44827e_0_1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2bfe44827e_0_112"/>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g22bfe44827e_0_1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2bfe44827e_0_11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g22bfe44827e_0_11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22bfe44827e_0_1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g22bfe44827e_0_119"/>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Google Shape;44;g22bfe44827e_0_1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2bfe44827e_0_122"/>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g22bfe44827e_0_122"/>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22bfe44827e_0_122"/>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Google Shape;49;g22bfe44827e_0_122"/>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g22bfe44827e_0_122"/>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22bfe44827e_0_1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2bfe44827e_0_129"/>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Google Shape;54;g22bfe44827e_0_1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g22bfe44827e_0_82"/>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Google Shape;7;g22bfe44827e_0_82"/>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g22bfe44827e_0_8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338825" y="1971895"/>
            <a:ext cx="9515700" cy="20238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en-US"/>
              <a:t>Tensorflow vs PyTorch</a:t>
            </a:r>
            <a:endParaRPr/>
          </a:p>
          <a:p>
            <a:pPr indent="0" lvl="0" marL="0" rtl="0" algn="ctr">
              <a:lnSpc>
                <a:spcPct val="90000"/>
              </a:lnSpc>
              <a:spcBef>
                <a:spcPts val="0"/>
              </a:spcBef>
              <a:spcAft>
                <a:spcPts val="0"/>
              </a:spcAft>
              <a:buClr>
                <a:schemeClr val="dk1"/>
              </a:buClr>
              <a:buSzPct val="83333"/>
              <a:buFont typeface="Calibri"/>
              <a:buNone/>
            </a:pPr>
            <a:r>
              <a:t/>
            </a:r>
            <a:endParaRPr/>
          </a:p>
        </p:txBody>
      </p:sp>
      <p:sp>
        <p:nvSpPr>
          <p:cNvPr id="73" name="Google Shape;73;p1"/>
          <p:cNvSpPr txBox="1"/>
          <p:nvPr>
            <p:ph idx="1" type="subTitle"/>
          </p:nvPr>
        </p:nvSpPr>
        <p:spPr>
          <a:xfrm>
            <a:off x="2849633" y="3800052"/>
            <a:ext cx="6494100" cy="10569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220"/>
              <a:buNone/>
            </a:pPr>
            <a:r>
              <a:rPr lang="en-US" sz="1960"/>
              <a:t>Team 5: Caitlin Bryant, Skyler Liu, </a:t>
            </a:r>
            <a:endParaRPr sz="1960"/>
          </a:p>
          <a:p>
            <a:pPr indent="0" lvl="0" marL="0" rtl="0" algn="ctr">
              <a:lnSpc>
                <a:spcPct val="100000"/>
              </a:lnSpc>
              <a:spcBef>
                <a:spcPts val="0"/>
              </a:spcBef>
              <a:spcAft>
                <a:spcPts val="0"/>
              </a:spcAft>
              <a:buClr>
                <a:schemeClr val="dk1"/>
              </a:buClr>
              <a:buSzPts val="2220"/>
              <a:buNone/>
            </a:pPr>
            <a:r>
              <a:rPr lang="en-US" sz="1960"/>
              <a:t>Danilo Nikcevic, Cory Wall</a:t>
            </a:r>
            <a:endParaRPr sz="19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e0c1528558_0_5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134" name="Google Shape;134;g1e0c1528558_0_50"/>
          <p:cNvSpPr txBox="1"/>
          <p:nvPr/>
        </p:nvSpPr>
        <p:spPr>
          <a:xfrm>
            <a:off x="1017950" y="1629675"/>
            <a:ext cx="5234100" cy="36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2"/>
                </a:solidFill>
                <a:latin typeface="Open Sans"/>
                <a:ea typeface="Open Sans"/>
                <a:cs typeface="Open Sans"/>
                <a:sym typeface="Open Sans"/>
              </a:rPr>
              <a:t>Tensorflow</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228600" lvl="0" marL="228600" marR="0" rtl="0" algn="l">
              <a:lnSpc>
                <a:spcPct val="115000"/>
              </a:lnSpc>
              <a:spcBef>
                <a:spcPts val="100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better for experienced users</a:t>
            </a:r>
            <a:endParaRPr sz="2400">
              <a:solidFill>
                <a:schemeClr val="dk2"/>
              </a:solidFill>
              <a:latin typeface="Open Sans"/>
              <a:ea typeface="Open Sans"/>
              <a:cs typeface="Open Sans"/>
              <a:sym typeface="Open Sans"/>
            </a:endParaRPr>
          </a:p>
          <a:p>
            <a:pPr indent="-228600" lvl="0" marL="228600" marR="0" rtl="0" algn="l">
              <a:lnSpc>
                <a:spcPct val="115000"/>
              </a:lnSpc>
              <a:spcBef>
                <a:spcPts val="160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higher accuracy</a:t>
            </a:r>
            <a:endParaRPr sz="2400">
              <a:solidFill>
                <a:schemeClr val="dk2"/>
              </a:solidFill>
              <a:latin typeface="Open Sans"/>
              <a:ea typeface="Open Sans"/>
              <a:cs typeface="Open Sans"/>
              <a:sym typeface="Open Sans"/>
            </a:endParaRPr>
          </a:p>
          <a:p>
            <a:pPr indent="-228600" lvl="0" marL="228600" marR="0" rtl="0" algn="l">
              <a:lnSpc>
                <a:spcPct val="115000"/>
              </a:lnSpc>
              <a:spcBef>
                <a:spcPts val="160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clear and concise documentation support</a:t>
            </a:r>
            <a:endParaRPr sz="2400">
              <a:solidFill>
                <a:schemeClr val="dk2"/>
              </a:solidFill>
              <a:latin typeface="Open Sans"/>
              <a:ea typeface="Open Sans"/>
              <a:cs typeface="Open Sans"/>
              <a:sym typeface="Open Sans"/>
            </a:endParaRPr>
          </a:p>
          <a:p>
            <a:pPr indent="0" lvl="0" marL="228600" marR="0" rtl="0" algn="l">
              <a:lnSpc>
                <a:spcPct val="115000"/>
              </a:lnSpc>
              <a:spcBef>
                <a:spcPts val="1600"/>
              </a:spcBef>
              <a:spcAft>
                <a:spcPts val="1600"/>
              </a:spcAft>
              <a:buNone/>
            </a:pPr>
            <a:r>
              <a:t/>
            </a:r>
            <a:endParaRPr sz="2400">
              <a:solidFill>
                <a:schemeClr val="dk2"/>
              </a:solidFill>
              <a:latin typeface="Open Sans"/>
              <a:ea typeface="Open Sans"/>
              <a:cs typeface="Open Sans"/>
              <a:sym typeface="Open Sans"/>
            </a:endParaRPr>
          </a:p>
        </p:txBody>
      </p:sp>
      <p:sp>
        <p:nvSpPr>
          <p:cNvPr id="135" name="Google Shape;135;g1e0c1528558_0_50"/>
          <p:cNvSpPr txBox="1"/>
          <p:nvPr/>
        </p:nvSpPr>
        <p:spPr>
          <a:xfrm>
            <a:off x="6222950" y="1687675"/>
            <a:ext cx="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6" name="Google Shape;136;g1e0c1528558_0_50"/>
          <p:cNvSpPr txBox="1"/>
          <p:nvPr/>
        </p:nvSpPr>
        <p:spPr>
          <a:xfrm>
            <a:off x="6686900" y="1629675"/>
            <a:ext cx="5234100" cy="36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2"/>
                </a:solidFill>
                <a:latin typeface="Open Sans"/>
                <a:ea typeface="Open Sans"/>
                <a:cs typeface="Open Sans"/>
                <a:sym typeface="Open Sans"/>
              </a:rPr>
              <a:t>PyTorch</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228600" lvl="0" marL="228600" marR="0" rtl="0" algn="l">
              <a:lnSpc>
                <a:spcPct val="115000"/>
              </a:lnSpc>
              <a:spcBef>
                <a:spcPts val="100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beginner friendly</a:t>
            </a:r>
            <a:endParaRPr sz="2400">
              <a:solidFill>
                <a:schemeClr val="dk2"/>
              </a:solidFill>
              <a:latin typeface="Open Sans"/>
              <a:ea typeface="Open Sans"/>
              <a:cs typeface="Open Sans"/>
              <a:sym typeface="Open Sans"/>
            </a:endParaRPr>
          </a:p>
          <a:p>
            <a:pPr indent="-228600" lvl="0" marL="228600" marR="0" rtl="0" algn="l">
              <a:lnSpc>
                <a:spcPct val="115000"/>
              </a:lnSpc>
              <a:spcBef>
                <a:spcPts val="160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more time efficient</a:t>
            </a:r>
            <a:endParaRPr sz="2400">
              <a:solidFill>
                <a:schemeClr val="dk2"/>
              </a:solidFill>
              <a:latin typeface="Open Sans"/>
              <a:ea typeface="Open Sans"/>
              <a:cs typeface="Open Sans"/>
              <a:sym typeface="Open Sans"/>
            </a:endParaRPr>
          </a:p>
          <a:p>
            <a:pPr indent="-228600" lvl="0" marL="228600" marR="0" rtl="0" algn="l">
              <a:lnSpc>
                <a:spcPct val="115000"/>
              </a:lnSpc>
              <a:spcBef>
                <a:spcPts val="160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clear and concise documentation support</a:t>
            </a:r>
            <a:endParaRPr sz="2400">
              <a:latin typeface="Open Sans"/>
              <a:ea typeface="Open Sans"/>
              <a:cs typeface="Open Sans"/>
              <a:sym typeface="Open Sans"/>
            </a:endParaRPr>
          </a:p>
          <a:p>
            <a:pPr indent="0" lvl="0" marL="0" rtl="0" algn="l">
              <a:spcBef>
                <a:spcPts val="160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37" name="Google Shape;137;g1e0c1528558_0_50"/>
          <p:cNvSpPr txBox="1"/>
          <p:nvPr/>
        </p:nvSpPr>
        <p:spPr>
          <a:xfrm>
            <a:off x="1017950" y="5645900"/>
            <a:ext cx="9322800" cy="1145400"/>
          </a:xfrm>
          <a:prstGeom prst="rect">
            <a:avLst/>
          </a:prstGeom>
          <a:noFill/>
          <a:ln>
            <a:noFill/>
          </a:ln>
        </p:spPr>
        <p:txBody>
          <a:bodyPr anchorCtr="0" anchor="t" bIns="91425" lIns="91425" spcFirstLastPara="1" rIns="91425" wrap="square" tIns="91425">
            <a:noAutofit/>
          </a:bodyPr>
          <a:lstStyle/>
          <a:p>
            <a:pPr indent="-228600" lvl="0" marL="228600" rtl="0" algn="l">
              <a:lnSpc>
                <a:spcPct val="115000"/>
              </a:lnSpc>
              <a:spcBef>
                <a:spcPts val="1000"/>
              </a:spcBef>
              <a:spcAft>
                <a:spcPts val="1600"/>
              </a:spcAft>
              <a:buClr>
                <a:schemeClr val="dk1"/>
              </a:buClr>
              <a:buSzPts val="1800"/>
              <a:buFont typeface="Open Sans"/>
              <a:buChar char="●"/>
            </a:pPr>
            <a:r>
              <a:rPr lang="en-US" sz="2400">
                <a:solidFill>
                  <a:schemeClr val="dk2"/>
                </a:solidFill>
                <a:latin typeface="Open Sans"/>
                <a:ea typeface="Open Sans"/>
                <a:cs typeface="Open Sans"/>
                <a:sym typeface="Open Sans"/>
              </a:rPr>
              <a:t>Future development?</a:t>
            </a:r>
            <a:endParaRPr sz="24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e0c1528558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Sources</a:t>
            </a:r>
            <a:endParaRPr/>
          </a:p>
        </p:txBody>
      </p:sp>
      <p:sp>
        <p:nvSpPr>
          <p:cNvPr id="143" name="Google Shape;143;g1e0c1528558_1_0"/>
          <p:cNvSpPr txBox="1"/>
          <p:nvPr>
            <p:ph idx="1" type="body"/>
          </p:nvPr>
        </p:nvSpPr>
        <p:spPr>
          <a:xfrm>
            <a:off x="570400" y="1825625"/>
            <a:ext cx="11136000" cy="4351200"/>
          </a:xfrm>
          <a:prstGeom prst="rect">
            <a:avLst/>
          </a:prstGeom>
        </p:spPr>
        <p:txBody>
          <a:bodyPr anchorCtr="0" anchor="t" bIns="45700" lIns="91425" spcFirstLastPara="1" rIns="91425" wrap="square" tIns="45700">
            <a:normAutofit/>
          </a:bodyPr>
          <a:lstStyle/>
          <a:p>
            <a:pPr indent="-412750" lvl="0" marL="457200" rtl="0" algn="l">
              <a:lnSpc>
                <a:spcPct val="115000"/>
              </a:lnSpc>
              <a:spcBef>
                <a:spcPts val="1200"/>
              </a:spcBef>
              <a:spcAft>
                <a:spcPts val="0"/>
              </a:spcAft>
              <a:buSzPts val="2900"/>
              <a:buChar char="●"/>
            </a:pPr>
            <a:r>
              <a:rPr lang="en-US" sz="2200">
                <a:solidFill>
                  <a:srgbClr val="000000"/>
                </a:solidFill>
                <a:latin typeface="Arial"/>
                <a:ea typeface="Arial"/>
                <a:cs typeface="Arial"/>
                <a:sym typeface="Arial"/>
              </a:rPr>
              <a:t>Novac, O.-C., Chirodea, M. C., Novac, C. M., Bizon, N., Oproescu, M., Stan, O. P., &amp; Gordan, C. E. (2022, November 16). </a:t>
            </a:r>
            <a:r>
              <a:rPr i="1" lang="en-US" sz="2200">
                <a:solidFill>
                  <a:srgbClr val="000000"/>
                </a:solidFill>
                <a:latin typeface="Arial"/>
                <a:ea typeface="Arial"/>
                <a:cs typeface="Arial"/>
                <a:sym typeface="Arial"/>
              </a:rPr>
              <a:t>Analysis of the application efficiency of tensorflow and pytorch in Convolutional Neural Network</a:t>
            </a:r>
            <a:r>
              <a:rPr lang="en-US" sz="2200">
                <a:solidFill>
                  <a:srgbClr val="000000"/>
                </a:solidFill>
                <a:latin typeface="Arial"/>
                <a:ea typeface="Arial"/>
                <a:cs typeface="Arial"/>
                <a:sym typeface="Arial"/>
              </a:rPr>
              <a:t>. MDPI. Retrieved April 12, 2023, from https://www.mdpi.com/1424-8220/22/22/8872 </a:t>
            </a:r>
            <a:endParaRPr sz="2200">
              <a:solidFill>
                <a:srgbClr val="000000"/>
              </a:solidFill>
              <a:latin typeface="Arial"/>
              <a:ea typeface="Arial"/>
              <a:cs typeface="Arial"/>
              <a:sym typeface="Arial"/>
            </a:endParaRPr>
          </a:p>
          <a:p>
            <a:pPr indent="-412750" lvl="0" marL="457200" rtl="0" algn="l">
              <a:lnSpc>
                <a:spcPct val="115000"/>
              </a:lnSpc>
              <a:spcBef>
                <a:spcPts val="0"/>
              </a:spcBef>
              <a:spcAft>
                <a:spcPts val="0"/>
              </a:spcAft>
              <a:buSzPts val="2900"/>
              <a:buChar char="●"/>
            </a:pPr>
            <a:r>
              <a:rPr lang="en-US" sz="2200">
                <a:solidFill>
                  <a:srgbClr val="000000"/>
                </a:solidFill>
                <a:latin typeface="Arial"/>
                <a:ea typeface="Arial"/>
                <a:cs typeface="Arial"/>
                <a:sym typeface="Arial"/>
              </a:rPr>
              <a:t>Symbl, T. (2022, September 16). </a:t>
            </a:r>
            <a:r>
              <a:rPr i="1" lang="en-US" sz="2200">
                <a:solidFill>
                  <a:srgbClr val="000000"/>
                </a:solidFill>
                <a:latin typeface="Arial"/>
                <a:ea typeface="Arial"/>
                <a:cs typeface="Arial"/>
                <a:sym typeface="Arial"/>
              </a:rPr>
              <a:t>Building the same neural network in tensorflow and pytorch</a:t>
            </a:r>
            <a:r>
              <a:rPr lang="en-US" sz="2200">
                <a:solidFill>
                  <a:srgbClr val="000000"/>
                </a:solidFill>
                <a:latin typeface="Arial"/>
                <a:ea typeface="Arial"/>
                <a:cs typeface="Arial"/>
                <a:sym typeface="Arial"/>
              </a:rPr>
              <a:t>. Symbl.ai. Retrieved April 12, 2023, from https://symbl.ai/blog/building-the-same-neural-network-in-tensorflow-and-pytorch/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2bfe44827e_0_1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79" name="Google Shape;79;g22bfe44827e_0_145"/>
          <p:cNvSpPr txBox="1"/>
          <p:nvPr>
            <p:ph idx="1" type="body"/>
          </p:nvPr>
        </p:nvSpPr>
        <p:spPr>
          <a:xfrm>
            <a:off x="838200" y="147690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1000"/>
              </a:spcBef>
              <a:spcAft>
                <a:spcPts val="0"/>
              </a:spcAft>
              <a:buSzPts val="1800"/>
              <a:buChar char="●"/>
            </a:pPr>
            <a:r>
              <a:rPr lang="en-US"/>
              <a:t>In class we only use Tensorflow. In this presentation we are going to provide research and a code demo for both pytorch and tensorflow.</a:t>
            </a:r>
            <a:endParaRPr/>
          </a:p>
          <a:p>
            <a:pPr indent="-228600" lvl="0" marL="228600" rtl="0" algn="l">
              <a:lnSpc>
                <a:spcPct val="115000"/>
              </a:lnSpc>
              <a:spcBef>
                <a:spcPts val="1000"/>
              </a:spcBef>
              <a:spcAft>
                <a:spcPts val="1600"/>
              </a:spcAft>
              <a:buSzPts val="1800"/>
              <a:buChar char="●"/>
            </a:pPr>
            <a:r>
              <a:rPr lang="en-US"/>
              <a:t>Pros/Cons and when to use.</a:t>
            </a:r>
            <a:endParaRPr/>
          </a:p>
        </p:txBody>
      </p:sp>
      <p:pic>
        <p:nvPicPr>
          <p:cNvPr id="80" name="Google Shape;80;g22bfe44827e_0_145"/>
          <p:cNvPicPr preferRelativeResize="0"/>
          <p:nvPr/>
        </p:nvPicPr>
        <p:blipFill>
          <a:blip r:embed="rId3">
            <a:alphaModFix/>
          </a:blip>
          <a:stretch>
            <a:fillRect/>
          </a:stretch>
        </p:blipFill>
        <p:spPr>
          <a:xfrm>
            <a:off x="523875" y="3326825"/>
            <a:ext cx="4664650" cy="1879450"/>
          </a:xfrm>
          <a:prstGeom prst="rect">
            <a:avLst/>
          </a:prstGeom>
          <a:noFill/>
          <a:ln>
            <a:noFill/>
          </a:ln>
        </p:spPr>
      </p:pic>
      <p:pic>
        <p:nvPicPr>
          <p:cNvPr id="81" name="Google Shape;81;g22bfe44827e_0_145"/>
          <p:cNvPicPr preferRelativeResize="0"/>
          <p:nvPr/>
        </p:nvPicPr>
        <p:blipFill>
          <a:blip r:embed="rId4">
            <a:alphaModFix/>
          </a:blip>
          <a:stretch>
            <a:fillRect/>
          </a:stretch>
        </p:blipFill>
        <p:spPr>
          <a:xfrm>
            <a:off x="5630625" y="3897400"/>
            <a:ext cx="5216225" cy="11537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Research Paper</a:t>
            </a:r>
            <a:endParaRPr/>
          </a:p>
        </p:txBody>
      </p:sp>
      <p:sp>
        <p:nvSpPr>
          <p:cNvPr id="87" name="Google Shape;87;p2"/>
          <p:cNvSpPr txBox="1"/>
          <p:nvPr>
            <p:ph idx="1" type="body"/>
          </p:nvPr>
        </p:nvSpPr>
        <p:spPr>
          <a:xfrm>
            <a:off x="838200" y="145240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i="1" lang="en-US"/>
              <a:t>Analysis of the Application Efficiency of TensorFlow and PyTorch in Convolutional Neural Network</a:t>
            </a:r>
            <a:endParaRPr i="1"/>
          </a:p>
          <a:p>
            <a:pPr indent="-228600" lvl="0" marL="228600" rtl="0" algn="l">
              <a:lnSpc>
                <a:spcPct val="115000"/>
              </a:lnSpc>
              <a:spcBef>
                <a:spcPts val="1000"/>
              </a:spcBef>
              <a:spcAft>
                <a:spcPts val="0"/>
              </a:spcAft>
              <a:buClr>
                <a:schemeClr val="dk1"/>
              </a:buClr>
              <a:buSzPts val="2800"/>
              <a:buChar char="●"/>
            </a:pPr>
            <a:r>
              <a:rPr lang="en-US"/>
              <a:t>This paper presents an analysis of important aspects that arise during the development of neural network applications. </a:t>
            </a:r>
            <a:endParaRPr/>
          </a:p>
          <a:p>
            <a:pPr indent="-292100" lvl="0" marL="228600" rtl="0" algn="l">
              <a:lnSpc>
                <a:spcPct val="115000"/>
              </a:lnSpc>
              <a:spcBef>
                <a:spcPts val="0"/>
              </a:spcBef>
              <a:spcAft>
                <a:spcPts val="0"/>
              </a:spcAft>
              <a:buSzPts val="2800"/>
              <a:buChar char="●"/>
            </a:pPr>
            <a:r>
              <a:rPr lang="en-US"/>
              <a:t>The comparison between the libraries revealed six criteria:</a:t>
            </a:r>
            <a:endParaRPr/>
          </a:p>
          <a:p>
            <a:pPr indent="-273050" lvl="1" marL="685800" rtl="0" algn="l">
              <a:lnSpc>
                <a:spcPct val="115000"/>
              </a:lnSpc>
              <a:spcBef>
                <a:spcPts val="1600"/>
              </a:spcBef>
              <a:spcAft>
                <a:spcPts val="1600"/>
              </a:spcAft>
              <a:buSzPts val="2500"/>
              <a:buChar char="○"/>
            </a:pPr>
            <a:r>
              <a:rPr lang="en-US" sz="2000"/>
              <a:t>user-friendliness, available documentation, ease of integration, overall training time, overall accuracy, and execution time during evaluation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4"/>
          <p:cNvSpPr txBox="1"/>
          <p:nvPr>
            <p:ph idx="1" type="body"/>
          </p:nvPr>
        </p:nvSpPr>
        <p:spPr>
          <a:xfrm>
            <a:off x="759550" y="393823"/>
            <a:ext cx="10515600" cy="6271200"/>
          </a:xfrm>
          <a:prstGeom prst="rect">
            <a:avLst/>
          </a:prstGeom>
          <a:noFill/>
          <a:ln>
            <a:noFill/>
          </a:ln>
        </p:spPr>
        <p:txBody>
          <a:bodyPr anchorCtr="0" anchor="t" bIns="45700" lIns="91425" spcFirstLastPara="1" rIns="91425" wrap="square" tIns="45700">
            <a:noAutofit/>
          </a:bodyPr>
          <a:lstStyle/>
          <a:p>
            <a:pPr indent="-234950" lvl="0" marL="228600" rtl="0" algn="l">
              <a:lnSpc>
                <a:spcPct val="90000"/>
              </a:lnSpc>
              <a:spcBef>
                <a:spcPts val="0"/>
              </a:spcBef>
              <a:spcAft>
                <a:spcPts val="0"/>
              </a:spcAft>
              <a:buClr>
                <a:schemeClr val="dk1"/>
              </a:buClr>
              <a:buSzPts val="2100"/>
              <a:buChar char="●"/>
            </a:pPr>
            <a:r>
              <a:rPr lang="en-US" sz="2100"/>
              <a:t>User-friendliness</a:t>
            </a:r>
            <a:endParaRPr sz="2100"/>
          </a:p>
          <a:p>
            <a:pPr indent="-234950" lvl="1" marL="685800" rtl="0" algn="l">
              <a:lnSpc>
                <a:spcPct val="90000"/>
              </a:lnSpc>
              <a:spcBef>
                <a:spcPts val="500"/>
              </a:spcBef>
              <a:spcAft>
                <a:spcPts val="0"/>
              </a:spcAft>
              <a:buClr>
                <a:schemeClr val="dk1"/>
              </a:buClr>
              <a:buSzPts val="2100"/>
              <a:buChar char="○"/>
            </a:pPr>
            <a:r>
              <a:rPr lang="en-US" sz="2100"/>
              <a:t>User-friendliness represents the first aspect to consider when developing a neural network. </a:t>
            </a:r>
            <a:endParaRPr sz="2100"/>
          </a:p>
          <a:p>
            <a:pPr indent="-234950" lvl="0" marL="228600" rtl="0" algn="l">
              <a:lnSpc>
                <a:spcPct val="90000"/>
              </a:lnSpc>
              <a:spcBef>
                <a:spcPts val="1000"/>
              </a:spcBef>
              <a:spcAft>
                <a:spcPts val="0"/>
              </a:spcAft>
              <a:buClr>
                <a:schemeClr val="dk1"/>
              </a:buClr>
              <a:buSzPts val="2100"/>
              <a:buChar char="●"/>
            </a:pPr>
            <a:r>
              <a:rPr lang="en-US" sz="2100"/>
              <a:t>Available Documentation</a:t>
            </a:r>
            <a:endParaRPr sz="2100"/>
          </a:p>
          <a:p>
            <a:pPr indent="-234950" lvl="1" marL="685800" rtl="0" algn="l">
              <a:lnSpc>
                <a:spcPct val="90000"/>
              </a:lnSpc>
              <a:spcBef>
                <a:spcPts val="500"/>
              </a:spcBef>
              <a:spcAft>
                <a:spcPts val="0"/>
              </a:spcAft>
              <a:buClr>
                <a:schemeClr val="dk1"/>
              </a:buClr>
              <a:buSzPts val="2100"/>
              <a:buChar char="○"/>
            </a:pPr>
            <a:r>
              <a:rPr lang="en-US" sz="2100"/>
              <a:t>Documentation support is another aspect tied to the “Design Phase” of a neural network and, similar to user-friendliness, it can have a significant impact on development time.</a:t>
            </a:r>
            <a:endParaRPr sz="2100"/>
          </a:p>
          <a:p>
            <a:pPr indent="-234950" lvl="0" marL="228600" rtl="0" algn="l">
              <a:lnSpc>
                <a:spcPct val="90000"/>
              </a:lnSpc>
              <a:spcBef>
                <a:spcPts val="1000"/>
              </a:spcBef>
              <a:spcAft>
                <a:spcPts val="0"/>
              </a:spcAft>
              <a:buClr>
                <a:schemeClr val="dk1"/>
              </a:buClr>
              <a:buSzPts val="2100"/>
              <a:buChar char="●"/>
            </a:pPr>
            <a:r>
              <a:rPr lang="en-US" sz="2100"/>
              <a:t>Ease of Integration</a:t>
            </a:r>
            <a:endParaRPr sz="2100"/>
          </a:p>
          <a:p>
            <a:pPr indent="-234950" lvl="1" marL="685800" rtl="0" algn="l">
              <a:lnSpc>
                <a:spcPct val="90000"/>
              </a:lnSpc>
              <a:spcBef>
                <a:spcPts val="500"/>
              </a:spcBef>
              <a:spcAft>
                <a:spcPts val="0"/>
              </a:spcAft>
              <a:buClr>
                <a:schemeClr val="dk1"/>
              </a:buClr>
              <a:buSzPts val="2100"/>
              <a:buChar char="○"/>
            </a:pPr>
            <a:r>
              <a:rPr lang="en-US" sz="2100"/>
              <a:t>an easy to integrate library will mean that minimal time is spent setting up the environment, ultimately allocating more time to actual network design.</a:t>
            </a:r>
            <a:endParaRPr sz="2100"/>
          </a:p>
          <a:p>
            <a:pPr indent="-234950" lvl="0" marL="228600" rtl="0" algn="l">
              <a:lnSpc>
                <a:spcPct val="90000"/>
              </a:lnSpc>
              <a:spcBef>
                <a:spcPts val="1000"/>
              </a:spcBef>
              <a:spcAft>
                <a:spcPts val="0"/>
              </a:spcAft>
              <a:buClr>
                <a:schemeClr val="dk1"/>
              </a:buClr>
              <a:buSzPts val="2100"/>
              <a:buChar char="●"/>
            </a:pPr>
            <a:r>
              <a:rPr lang="en-US" sz="2100"/>
              <a:t>Overall Training Time</a:t>
            </a:r>
            <a:endParaRPr sz="2100"/>
          </a:p>
          <a:p>
            <a:pPr indent="-234950" lvl="1" marL="685800" rtl="0" algn="l">
              <a:lnSpc>
                <a:spcPct val="90000"/>
              </a:lnSpc>
              <a:spcBef>
                <a:spcPts val="500"/>
              </a:spcBef>
              <a:spcAft>
                <a:spcPts val="0"/>
              </a:spcAft>
              <a:buClr>
                <a:schemeClr val="dk1"/>
              </a:buClr>
              <a:buSzPts val="2100"/>
              <a:buChar char="○"/>
            </a:pPr>
            <a:r>
              <a:rPr lang="en-US" sz="2100"/>
              <a:t>This aspect refers to how much time is spent during the training of the neural network.</a:t>
            </a:r>
            <a:endParaRPr sz="2100"/>
          </a:p>
          <a:p>
            <a:pPr indent="-234950" lvl="0" marL="228600" rtl="0" algn="l">
              <a:lnSpc>
                <a:spcPct val="90000"/>
              </a:lnSpc>
              <a:spcBef>
                <a:spcPts val="1000"/>
              </a:spcBef>
              <a:spcAft>
                <a:spcPts val="0"/>
              </a:spcAft>
              <a:buClr>
                <a:schemeClr val="dk1"/>
              </a:buClr>
              <a:buSzPts val="2100"/>
              <a:buChar char="●"/>
            </a:pPr>
            <a:r>
              <a:rPr lang="en-US" sz="2100"/>
              <a:t>Overall Accuracy</a:t>
            </a:r>
            <a:endParaRPr sz="2100"/>
          </a:p>
          <a:p>
            <a:pPr indent="-234950" lvl="1" marL="685800" rtl="0" algn="l">
              <a:lnSpc>
                <a:spcPct val="90000"/>
              </a:lnSpc>
              <a:spcBef>
                <a:spcPts val="500"/>
              </a:spcBef>
              <a:spcAft>
                <a:spcPts val="0"/>
              </a:spcAft>
              <a:buClr>
                <a:schemeClr val="dk1"/>
              </a:buClr>
              <a:buSzPts val="2100"/>
              <a:buChar char="○"/>
            </a:pPr>
            <a:r>
              <a:rPr lang="en-US" sz="2100"/>
              <a:t>represents the whole purpose of building a neural network, that being to provide sufficiently accurate results</a:t>
            </a:r>
            <a:endParaRPr sz="2100"/>
          </a:p>
          <a:p>
            <a:pPr indent="-234950" lvl="0" marL="228600" rtl="0" algn="l">
              <a:lnSpc>
                <a:spcPct val="90000"/>
              </a:lnSpc>
              <a:spcBef>
                <a:spcPts val="1000"/>
              </a:spcBef>
              <a:spcAft>
                <a:spcPts val="0"/>
              </a:spcAft>
              <a:buClr>
                <a:schemeClr val="dk1"/>
              </a:buClr>
              <a:buSzPts val="2100"/>
              <a:buChar char="●"/>
            </a:pPr>
            <a:r>
              <a:rPr lang="en-US" sz="2100"/>
              <a:t>Execution Time During Evaluation</a:t>
            </a:r>
            <a:endParaRPr sz="2100"/>
          </a:p>
          <a:p>
            <a:pPr indent="-234950" lvl="1" marL="685800" marR="0" rtl="0" algn="l">
              <a:lnSpc>
                <a:spcPct val="90000"/>
              </a:lnSpc>
              <a:spcBef>
                <a:spcPts val="500"/>
              </a:spcBef>
              <a:spcAft>
                <a:spcPts val="0"/>
              </a:spcAft>
              <a:buSzPts val="2100"/>
              <a:buChar char="○"/>
            </a:pPr>
            <a:r>
              <a:rPr lang="en-US" sz="2100"/>
              <a:t>the time it takes for results to be generated during evaluation.</a:t>
            </a:r>
            <a:endParaRPr sz="2100"/>
          </a:p>
          <a:p>
            <a:pPr indent="0" lvl="1" marL="457200" rtl="0" algn="l">
              <a:lnSpc>
                <a:spcPct val="90000"/>
              </a:lnSpc>
              <a:spcBef>
                <a:spcPts val="500"/>
              </a:spcBef>
              <a:spcAft>
                <a:spcPts val="0"/>
              </a:spcAft>
              <a:buClr>
                <a:schemeClr val="dk1"/>
              </a:buClr>
              <a:buSzPts val="2000"/>
              <a:buNone/>
            </a:pPr>
            <a:r>
              <a:rPr lang="en-US" sz="2100"/>
              <a:t>										</a:t>
            </a:r>
            <a:endParaRPr sz="2100"/>
          </a:p>
          <a:p>
            <a:pPr indent="-101600" lvl="0" marL="228600" rtl="0" algn="l">
              <a:lnSpc>
                <a:spcPct val="90000"/>
              </a:lnSpc>
              <a:spcBef>
                <a:spcPts val="1000"/>
              </a:spcBef>
              <a:spcAft>
                <a:spcPts val="1600"/>
              </a:spcAft>
              <a:buClr>
                <a:schemeClr val="dk1"/>
              </a:buClr>
              <a:buSzPts val="2000"/>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e0c1528558_0_32"/>
          <p:cNvSpPr txBox="1"/>
          <p:nvPr>
            <p:ph type="title"/>
          </p:nvPr>
        </p:nvSpPr>
        <p:spPr>
          <a:xfrm>
            <a:off x="945375" y="22015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Documentation Support</a:t>
            </a:r>
            <a:endParaRPr sz="2800"/>
          </a:p>
        </p:txBody>
      </p:sp>
      <p:sp>
        <p:nvSpPr>
          <p:cNvPr id="98" name="Google Shape;98;g1e0c1528558_0_32"/>
          <p:cNvSpPr txBox="1"/>
          <p:nvPr>
            <p:ph idx="1" type="body"/>
          </p:nvPr>
        </p:nvSpPr>
        <p:spPr>
          <a:xfrm>
            <a:off x="1191825" y="3241525"/>
            <a:ext cx="10022700" cy="10557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sz="2000"/>
              <a:t>For each instance, both libraries offered clear and concise information regarding the usage of modules and eventual solutions to problems.</a:t>
            </a:r>
            <a:endParaRPr sz="2000"/>
          </a:p>
        </p:txBody>
      </p:sp>
      <p:sp>
        <p:nvSpPr>
          <p:cNvPr id="99" name="Google Shape;99;g1e0c1528558_0_32"/>
          <p:cNvSpPr txBox="1"/>
          <p:nvPr/>
        </p:nvSpPr>
        <p:spPr>
          <a:xfrm>
            <a:off x="1187571" y="4949100"/>
            <a:ext cx="9959700" cy="8004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Calibri"/>
              <a:buChar char="●"/>
            </a:pPr>
            <a:r>
              <a:rPr lang="en-US" sz="2000">
                <a:solidFill>
                  <a:schemeClr val="dk2"/>
                </a:solidFill>
                <a:latin typeface="Open Sans"/>
                <a:ea typeface="Open Sans"/>
                <a:cs typeface="Open Sans"/>
                <a:sym typeface="Open Sans"/>
              </a:rPr>
              <a:t>As</a:t>
            </a:r>
            <a:r>
              <a:rPr lang="en-US" sz="2000">
                <a:solidFill>
                  <a:schemeClr val="dk2"/>
                </a:solidFill>
                <a:latin typeface="Open Sans"/>
                <a:ea typeface="Open Sans"/>
                <a:cs typeface="Open Sans"/>
                <a:sym typeface="Open Sans"/>
              </a:rPr>
              <a:t> both PyTorch and TensorFlow offered easy-to-use interfaces, the integration step was completed with relatively low errors</a:t>
            </a:r>
            <a:endParaRPr sz="2000">
              <a:solidFill>
                <a:schemeClr val="dk2"/>
              </a:solidFill>
              <a:latin typeface="Open Sans"/>
              <a:ea typeface="Open Sans"/>
              <a:cs typeface="Open Sans"/>
              <a:sym typeface="Open Sans"/>
            </a:endParaRPr>
          </a:p>
        </p:txBody>
      </p:sp>
      <p:sp>
        <p:nvSpPr>
          <p:cNvPr id="100" name="Google Shape;100;g1e0c1528558_0_32"/>
          <p:cNvSpPr txBox="1"/>
          <p:nvPr>
            <p:ph type="title"/>
          </p:nvPr>
        </p:nvSpPr>
        <p:spPr>
          <a:xfrm>
            <a:off x="945375" y="4006125"/>
            <a:ext cx="9959700" cy="105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Integration with the Developed Platform</a:t>
            </a:r>
            <a:endParaRPr sz="2800"/>
          </a:p>
        </p:txBody>
      </p:sp>
      <p:sp>
        <p:nvSpPr>
          <p:cNvPr id="101" name="Google Shape;101;g1e0c1528558_0_32"/>
          <p:cNvSpPr txBox="1"/>
          <p:nvPr>
            <p:ph type="title"/>
          </p:nvPr>
        </p:nvSpPr>
        <p:spPr>
          <a:xfrm>
            <a:off x="945375" y="2742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User-friendliness</a:t>
            </a:r>
            <a:endParaRPr sz="2800"/>
          </a:p>
        </p:txBody>
      </p:sp>
      <p:sp>
        <p:nvSpPr>
          <p:cNvPr id="102" name="Google Shape;102;g1e0c1528558_0_32"/>
          <p:cNvSpPr txBox="1"/>
          <p:nvPr>
            <p:ph idx="1" type="body"/>
          </p:nvPr>
        </p:nvSpPr>
        <p:spPr>
          <a:xfrm>
            <a:off x="1191825" y="1341150"/>
            <a:ext cx="10022700" cy="1325700"/>
          </a:xfrm>
          <a:prstGeom prst="rect">
            <a:avLst/>
          </a:prstGeom>
        </p:spPr>
        <p:txBody>
          <a:bodyPr anchorCtr="0" anchor="t" bIns="45700" lIns="91425" spcFirstLastPara="1" rIns="91425" wrap="square" tIns="45700">
            <a:normAutofit/>
          </a:bodyPr>
          <a:lstStyle/>
          <a:p>
            <a:pPr indent="-355600" lvl="0" marL="457200" rtl="0" algn="l">
              <a:lnSpc>
                <a:spcPct val="100000"/>
              </a:lnSpc>
              <a:spcBef>
                <a:spcPts val="1000"/>
              </a:spcBef>
              <a:spcAft>
                <a:spcPts val="0"/>
              </a:spcAft>
              <a:buSzPts val="2000"/>
              <a:buChar char="●"/>
            </a:pPr>
            <a:r>
              <a:rPr lang="en-US" sz="2000"/>
              <a:t>While each function had a clearly defined role and could be easily traced in both cases, the function calls themselves presented a </a:t>
            </a:r>
            <a:r>
              <a:rPr b="1" lang="en-US" sz="2000"/>
              <a:t>more complex implementation</a:t>
            </a:r>
            <a:r>
              <a:rPr lang="en-US" sz="2000"/>
              <a:t> in the case of </a:t>
            </a:r>
            <a:r>
              <a:rPr b="1" lang="en-US" sz="2000"/>
              <a:t>TensorFlow</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5"/>
          <p:cNvPicPr preferRelativeResize="0"/>
          <p:nvPr>
            <p:ph idx="1" type="body"/>
          </p:nvPr>
        </p:nvPicPr>
        <p:blipFill rotWithShape="1">
          <a:blip r:embed="rId3">
            <a:alphaModFix/>
          </a:blip>
          <a:srcRect b="0" l="0" r="0" t="0"/>
          <a:stretch/>
        </p:blipFill>
        <p:spPr>
          <a:xfrm>
            <a:off x="406653" y="4543203"/>
            <a:ext cx="11378700" cy="2068200"/>
          </a:xfrm>
          <a:prstGeom prst="rect">
            <a:avLst/>
          </a:prstGeom>
          <a:noFill/>
          <a:ln>
            <a:noFill/>
          </a:ln>
        </p:spPr>
      </p:pic>
      <p:pic>
        <p:nvPicPr>
          <p:cNvPr id="108" name="Google Shape;108;p5"/>
          <p:cNvPicPr preferRelativeResize="0"/>
          <p:nvPr/>
        </p:nvPicPr>
        <p:blipFill rotWithShape="1">
          <a:blip r:embed="rId4">
            <a:alphaModFix/>
          </a:blip>
          <a:srcRect b="0" l="0" r="0" t="0"/>
          <a:stretch/>
        </p:blipFill>
        <p:spPr>
          <a:xfrm>
            <a:off x="5620053" y="179781"/>
            <a:ext cx="5554743" cy="4363415"/>
          </a:xfrm>
          <a:prstGeom prst="rect">
            <a:avLst/>
          </a:prstGeom>
          <a:noFill/>
          <a:ln>
            <a:noFill/>
          </a:ln>
        </p:spPr>
      </p:pic>
      <p:sp>
        <p:nvSpPr>
          <p:cNvPr id="109" name="Google Shape;109;p5"/>
          <p:cNvSpPr txBox="1"/>
          <p:nvPr/>
        </p:nvSpPr>
        <p:spPr>
          <a:xfrm>
            <a:off x="406650" y="484125"/>
            <a:ext cx="5213400" cy="6312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rPr b="1" lang="en-US" sz="2900">
                <a:solidFill>
                  <a:schemeClr val="accent1"/>
                </a:solidFill>
                <a:latin typeface="PT Sans Narrow"/>
                <a:ea typeface="PT Sans Narrow"/>
                <a:cs typeface="PT Sans Narrow"/>
                <a:sym typeface="PT Sans Narrow"/>
              </a:rPr>
              <a:t>Training &amp; Execution Times</a:t>
            </a:r>
            <a:endParaRPr b="1" sz="2900">
              <a:solidFill>
                <a:schemeClr val="accent1"/>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1e0c1528558_0_4"/>
          <p:cNvPicPr preferRelativeResize="0"/>
          <p:nvPr/>
        </p:nvPicPr>
        <p:blipFill>
          <a:blip r:embed="rId3">
            <a:alphaModFix/>
          </a:blip>
          <a:stretch>
            <a:fillRect/>
          </a:stretch>
        </p:blipFill>
        <p:spPr>
          <a:xfrm>
            <a:off x="433713" y="4530701"/>
            <a:ext cx="11324574" cy="1904900"/>
          </a:xfrm>
          <a:prstGeom prst="rect">
            <a:avLst/>
          </a:prstGeom>
          <a:noFill/>
          <a:ln>
            <a:noFill/>
          </a:ln>
        </p:spPr>
      </p:pic>
      <p:pic>
        <p:nvPicPr>
          <p:cNvPr id="115" name="Google Shape;115;g1e0c1528558_0_4"/>
          <p:cNvPicPr preferRelativeResize="0"/>
          <p:nvPr/>
        </p:nvPicPr>
        <p:blipFill>
          <a:blip r:embed="rId4">
            <a:alphaModFix/>
          </a:blip>
          <a:stretch>
            <a:fillRect/>
          </a:stretch>
        </p:blipFill>
        <p:spPr>
          <a:xfrm>
            <a:off x="6288622" y="136959"/>
            <a:ext cx="5561499" cy="4560575"/>
          </a:xfrm>
          <a:prstGeom prst="rect">
            <a:avLst/>
          </a:prstGeom>
          <a:noFill/>
          <a:ln>
            <a:noFill/>
          </a:ln>
        </p:spPr>
      </p:pic>
      <p:sp>
        <p:nvSpPr>
          <p:cNvPr id="116" name="Google Shape;116;g1e0c1528558_0_4"/>
          <p:cNvSpPr txBox="1"/>
          <p:nvPr>
            <p:ph type="title"/>
          </p:nvPr>
        </p:nvSpPr>
        <p:spPr>
          <a:xfrm>
            <a:off x="433725" y="136950"/>
            <a:ext cx="5429700" cy="1325700"/>
          </a:xfrm>
          <a:prstGeom prst="rect">
            <a:avLst/>
          </a:prstGeom>
        </p:spPr>
        <p:txBody>
          <a:bodyPr anchorCtr="0" anchor="ctr" bIns="45700" lIns="91425" spcFirstLastPara="1" rIns="91425" wrap="square" tIns="45700">
            <a:normAutofit/>
          </a:bodyPr>
          <a:lstStyle/>
          <a:p>
            <a:pPr indent="0" lvl="0" marL="0" rtl="0" algn="just">
              <a:lnSpc>
                <a:spcPct val="140000"/>
              </a:lnSpc>
              <a:spcBef>
                <a:spcPts val="0"/>
              </a:spcBef>
              <a:spcAft>
                <a:spcPts val="0"/>
              </a:spcAft>
              <a:buNone/>
            </a:pPr>
            <a:r>
              <a:rPr lang="en-US" sz="2900">
                <a:highlight>
                  <a:srgbClr val="FFFFFF"/>
                </a:highlight>
              </a:rPr>
              <a:t>Accuracy during Training &amp; Execution</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1e0c1528558_0_13"/>
          <p:cNvPicPr preferRelativeResize="0"/>
          <p:nvPr/>
        </p:nvPicPr>
        <p:blipFill>
          <a:blip r:embed="rId3">
            <a:alphaModFix/>
          </a:blip>
          <a:stretch>
            <a:fillRect/>
          </a:stretch>
        </p:blipFill>
        <p:spPr>
          <a:xfrm>
            <a:off x="405575" y="1073250"/>
            <a:ext cx="5813200" cy="4311600"/>
          </a:xfrm>
          <a:prstGeom prst="rect">
            <a:avLst/>
          </a:prstGeom>
          <a:noFill/>
          <a:ln>
            <a:noFill/>
          </a:ln>
        </p:spPr>
      </p:pic>
      <p:pic>
        <p:nvPicPr>
          <p:cNvPr id="122" name="Google Shape;122;g1e0c1528558_0_13"/>
          <p:cNvPicPr preferRelativeResize="0"/>
          <p:nvPr/>
        </p:nvPicPr>
        <p:blipFill>
          <a:blip r:embed="rId4">
            <a:alphaModFix/>
          </a:blip>
          <a:stretch>
            <a:fillRect/>
          </a:stretch>
        </p:blipFill>
        <p:spPr>
          <a:xfrm>
            <a:off x="6218771" y="957650"/>
            <a:ext cx="5680999" cy="464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2cd153876d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Demo</a:t>
            </a:r>
            <a:endParaRPr/>
          </a:p>
        </p:txBody>
      </p:sp>
      <p:sp>
        <p:nvSpPr>
          <p:cNvPr id="128" name="Google Shape;128;g22cd153876d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28600" lvl="0" marL="228600" rtl="0" algn="l">
              <a:lnSpc>
                <a:spcPct val="115000"/>
              </a:lnSpc>
              <a:spcBef>
                <a:spcPts val="1000"/>
              </a:spcBef>
              <a:spcAft>
                <a:spcPts val="1600"/>
              </a:spcAft>
              <a:buSzPts val="1800"/>
              <a:buChar char="●"/>
            </a:pPr>
            <a:r>
              <a:rPr lang="en-US"/>
              <a:t>Build the same neural network in Tensorflow and Pytorch to compare models and syntax using the digit MNIST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2023-04-05T12:10:09Z</dcterms:created>
  <dc:creator>Lau Skyler</dc:creator>
</cp:coreProperties>
</file>