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62" r:id="rId4"/>
    <p:sldId id="263" r:id="rId5"/>
    <p:sldId id="264" r:id="rId6"/>
    <p:sldId id="265" r:id="rId7"/>
    <p:sldId id="266" r:id="rId8"/>
    <p:sldId id="267" r:id="rId9"/>
    <p:sldId id="268" r:id="rId10"/>
    <p:sldId id="270" r:id="rId11"/>
    <p:sldId id="269" r:id="rId12"/>
    <p:sldId id="271" r:id="rId13"/>
  </p:sldIdLst>
  <p:sldSz cx="12192000" cy="6858000"/>
  <p:notesSz cx="6858000" cy="9144000"/>
  <p:custDataLst>
    <p:tags r:id="rId15"/>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96F5FD9-0352-47F4-A753-5FBADB798FE5}" v="1" dt="2025-02-28T09:57:33.0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82" autoAdjust="0"/>
    <p:restoredTop sz="94660"/>
  </p:normalViewPr>
  <p:slideViewPr>
    <p:cSldViewPr snapToGrid="0">
      <p:cViewPr varScale="1">
        <p:scale>
          <a:sx n="83" d="100"/>
          <a:sy n="83" d="100"/>
        </p:scale>
        <p:origin x="1110" y="7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itlin Halfacre" userId="99d02b54-3f60-4a80-9a30-61e7387d3910" providerId="ADAL" clId="{C96F5FD9-0352-47F4-A753-5FBADB798FE5}"/>
    <pc:docChg chg="custSel addSld delSld modSld sldOrd">
      <pc:chgData name="Caitlin Halfacre" userId="99d02b54-3f60-4a80-9a30-61e7387d3910" providerId="ADAL" clId="{C96F5FD9-0352-47F4-A753-5FBADB798FE5}" dt="2025-02-28T09:58:15.317" v="97"/>
      <pc:docMkLst>
        <pc:docMk/>
      </pc:docMkLst>
      <pc:sldChg chg="del">
        <pc:chgData name="Caitlin Halfacre" userId="99d02b54-3f60-4a80-9a30-61e7387d3910" providerId="ADAL" clId="{C96F5FD9-0352-47F4-A753-5FBADB798FE5}" dt="2025-02-28T09:54:15.714" v="38" actId="47"/>
        <pc:sldMkLst>
          <pc:docMk/>
          <pc:sldMk cId="2144778035" sldId="258"/>
        </pc:sldMkLst>
      </pc:sldChg>
      <pc:sldChg chg="del">
        <pc:chgData name="Caitlin Halfacre" userId="99d02b54-3f60-4a80-9a30-61e7387d3910" providerId="ADAL" clId="{C96F5FD9-0352-47F4-A753-5FBADB798FE5}" dt="2025-02-28T09:49:07.506" v="0" actId="47"/>
        <pc:sldMkLst>
          <pc:docMk/>
          <pc:sldMk cId="3666339149" sldId="259"/>
        </pc:sldMkLst>
      </pc:sldChg>
      <pc:sldChg chg="addSp delSp modSp add mod modNotesTx">
        <pc:chgData name="Caitlin Halfacre" userId="99d02b54-3f60-4a80-9a30-61e7387d3910" providerId="ADAL" clId="{C96F5FD9-0352-47F4-A753-5FBADB798FE5}" dt="2025-02-28T09:53:49.177" v="34"/>
        <pc:sldMkLst>
          <pc:docMk/>
          <pc:sldMk cId="1168207501" sldId="265"/>
        </pc:sldMkLst>
        <pc:spChg chg="mod">
          <ac:chgData name="Caitlin Halfacre" userId="99d02b54-3f60-4a80-9a30-61e7387d3910" providerId="ADAL" clId="{C96F5FD9-0352-47F4-A753-5FBADB798FE5}" dt="2025-02-28T09:51:26.844" v="31" actId="20577"/>
          <ac:spMkLst>
            <pc:docMk/>
            <pc:sldMk cId="1168207501" sldId="265"/>
            <ac:spMk id="3" creationId="{8361A87F-B198-3662-5A9C-FBC5700671D4}"/>
          </ac:spMkLst>
        </pc:spChg>
        <pc:picChg chg="del">
          <ac:chgData name="Caitlin Halfacre" userId="99d02b54-3f60-4a80-9a30-61e7387d3910" providerId="ADAL" clId="{C96F5FD9-0352-47F4-A753-5FBADB798FE5}" dt="2025-02-28T09:50:22.935" v="2" actId="478"/>
          <ac:picMkLst>
            <pc:docMk/>
            <pc:sldMk cId="1168207501" sldId="265"/>
            <ac:picMk id="4" creationId="{F8E15C76-B30F-364D-F4FA-91D69112118D}"/>
          </ac:picMkLst>
        </pc:picChg>
        <pc:picChg chg="add mod">
          <ac:chgData name="Caitlin Halfacre" userId="99d02b54-3f60-4a80-9a30-61e7387d3910" providerId="ADAL" clId="{C96F5FD9-0352-47F4-A753-5FBADB798FE5}" dt="2025-02-28T09:51:39.428" v="33" actId="14100"/>
          <ac:picMkLst>
            <pc:docMk/>
            <pc:sldMk cId="1168207501" sldId="265"/>
            <ac:picMk id="6" creationId="{D1154B58-3927-A05C-D866-A487E37CE9D3}"/>
          </ac:picMkLst>
        </pc:picChg>
      </pc:sldChg>
      <pc:sldChg chg="addSp delSp modSp add mod ord">
        <pc:chgData name="Caitlin Halfacre" userId="99d02b54-3f60-4a80-9a30-61e7387d3910" providerId="ADAL" clId="{C96F5FD9-0352-47F4-A753-5FBADB798FE5}" dt="2025-02-28T09:55:19.783" v="46" actId="14100"/>
        <pc:sldMkLst>
          <pc:docMk/>
          <pc:sldMk cId="3157495584" sldId="266"/>
        </pc:sldMkLst>
        <pc:spChg chg="mod">
          <ac:chgData name="Caitlin Halfacre" userId="99d02b54-3f60-4a80-9a30-61e7387d3910" providerId="ADAL" clId="{C96F5FD9-0352-47F4-A753-5FBADB798FE5}" dt="2025-02-28T09:54:22.425" v="40" actId="113"/>
          <ac:spMkLst>
            <pc:docMk/>
            <pc:sldMk cId="3157495584" sldId="266"/>
            <ac:spMk id="2" creationId="{253048AC-8D04-0CEB-5174-D3B6D67AA674}"/>
          </ac:spMkLst>
        </pc:spChg>
        <pc:spChg chg="mod">
          <ac:chgData name="Caitlin Halfacre" userId="99d02b54-3f60-4a80-9a30-61e7387d3910" providerId="ADAL" clId="{C96F5FD9-0352-47F4-A753-5FBADB798FE5}" dt="2025-02-28T09:55:01.021" v="44" actId="6549"/>
          <ac:spMkLst>
            <pc:docMk/>
            <pc:sldMk cId="3157495584" sldId="266"/>
            <ac:spMk id="3" creationId="{8361A87F-B198-3662-5A9C-FBC5700671D4}"/>
          </ac:spMkLst>
        </pc:spChg>
        <pc:picChg chg="del">
          <ac:chgData name="Caitlin Halfacre" userId="99d02b54-3f60-4a80-9a30-61e7387d3910" providerId="ADAL" clId="{C96F5FD9-0352-47F4-A753-5FBADB798FE5}" dt="2025-02-28T09:54:56.547" v="41" actId="478"/>
          <ac:picMkLst>
            <pc:docMk/>
            <pc:sldMk cId="3157495584" sldId="266"/>
            <ac:picMk id="4" creationId="{F8E15C76-B30F-364D-F4FA-91D69112118D}"/>
          </ac:picMkLst>
        </pc:picChg>
        <pc:picChg chg="add mod">
          <ac:chgData name="Caitlin Halfacre" userId="99d02b54-3f60-4a80-9a30-61e7387d3910" providerId="ADAL" clId="{C96F5FD9-0352-47F4-A753-5FBADB798FE5}" dt="2025-02-28T09:55:19.783" v="46" actId="14100"/>
          <ac:picMkLst>
            <pc:docMk/>
            <pc:sldMk cId="3157495584" sldId="266"/>
            <ac:picMk id="6" creationId="{C7CEFB6C-9241-0714-63A1-43A77647C699}"/>
          </ac:picMkLst>
        </pc:picChg>
      </pc:sldChg>
      <pc:sldChg chg="add">
        <pc:chgData name="Caitlin Halfacre" userId="99d02b54-3f60-4a80-9a30-61e7387d3910" providerId="ADAL" clId="{C96F5FD9-0352-47F4-A753-5FBADB798FE5}" dt="2025-02-28T09:55:55.172" v="47" actId="2890"/>
        <pc:sldMkLst>
          <pc:docMk/>
          <pc:sldMk cId="3154094398" sldId="267"/>
        </pc:sldMkLst>
      </pc:sldChg>
      <pc:sldChg chg="addSp delSp modSp add mod">
        <pc:chgData name="Caitlin Halfacre" userId="99d02b54-3f60-4a80-9a30-61e7387d3910" providerId="ADAL" clId="{C96F5FD9-0352-47F4-A753-5FBADB798FE5}" dt="2025-02-28T09:56:45.586" v="80" actId="1035"/>
        <pc:sldMkLst>
          <pc:docMk/>
          <pc:sldMk cId="2983458610" sldId="268"/>
        </pc:sldMkLst>
        <pc:picChg chg="add mod">
          <ac:chgData name="Caitlin Halfacre" userId="99d02b54-3f60-4a80-9a30-61e7387d3910" providerId="ADAL" clId="{C96F5FD9-0352-47F4-A753-5FBADB798FE5}" dt="2025-02-28T09:56:45.586" v="80" actId="1035"/>
          <ac:picMkLst>
            <pc:docMk/>
            <pc:sldMk cId="2983458610" sldId="268"/>
            <ac:picMk id="5" creationId="{E68D997E-33A9-E3D6-2E41-00BE3BA7D4A3}"/>
          </ac:picMkLst>
        </pc:picChg>
        <pc:picChg chg="del">
          <ac:chgData name="Caitlin Halfacre" userId="99d02b54-3f60-4a80-9a30-61e7387d3910" providerId="ADAL" clId="{C96F5FD9-0352-47F4-A753-5FBADB798FE5}" dt="2025-02-28T09:56:18.798" v="49" actId="478"/>
          <ac:picMkLst>
            <pc:docMk/>
            <pc:sldMk cId="2983458610" sldId="268"/>
            <ac:picMk id="6" creationId="{C7CEFB6C-9241-0714-63A1-43A77647C699}"/>
          </ac:picMkLst>
        </pc:picChg>
      </pc:sldChg>
      <pc:sldChg chg="addSp modSp new mod modNotesTx">
        <pc:chgData name="Caitlin Halfacre" userId="99d02b54-3f60-4a80-9a30-61e7387d3910" providerId="ADAL" clId="{C96F5FD9-0352-47F4-A753-5FBADB798FE5}" dt="2025-02-28T09:58:15.317" v="97"/>
        <pc:sldMkLst>
          <pc:docMk/>
          <pc:sldMk cId="1512411610" sldId="269"/>
        </pc:sldMkLst>
        <pc:picChg chg="add mod">
          <ac:chgData name="Caitlin Halfacre" userId="99d02b54-3f60-4a80-9a30-61e7387d3910" providerId="ADAL" clId="{C96F5FD9-0352-47F4-A753-5FBADB798FE5}" dt="2025-02-28T09:57:49.902" v="95" actId="14100"/>
          <ac:picMkLst>
            <pc:docMk/>
            <pc:sldMk cId="1512411610" sldId="269"/>
            <ac:picMk id="6" creationId="{EDBF6D83-2075-1245-3ED8-0B7CB9A7878A}"/>
          </ac:picMkLst>
        </pc:picChg>
      </pc:sldChg>
      <pc:sldChg chg="add">
        <pc:chgData name="Caitlin Halfacre" userId="99d02b54-3f60-4a80-9a30-61e7387d3910" providerId="ADAL" clId="{C96F5FD9-0352-47F4-A753-5FBADB798FE5}" dt="2025-02-28T09:56:52.307" v="82" actId="2890"/>
        <pc:sldMkLst>
          <pc:docMk/>
          <pc:sldMk cId="391379849" sldId="270"/>
        </pc:sldMkLst>
      </pc:sldChg>
      <pc:sldChg chg="new">
        <pc:chgData name="Caitlin Halfacre" userId="99d02b54-3f60-4a80-9a30-61e7387d3910" providerId="ADAL" clId="{C96F5FD9-0352-47F4-A753-5FBADB798FE5}" dt="2025-02-28T09:58:12.393" v="96" actId="680"/>
        <pc:sldMkLst>
          <pc:docMk/>
          <pc:sldMk cId="1945215679" sldId="271"/>
        </pc:sldMkLst>
      </pc:sldChg>
      <pc:sldChg chg="addSp delSp modSp add del mod">
        <pc:chgData name="Caitlin Halfacre" userId="99d02b54-3f60-4a80-9a30-61e7387d3910" providerId="ADAL" clId="{C96F5FD9-0352-47F4-A753-5FBADB798FE5}" dt="2025-02-28T09:57:30.951" v="89" actId="47"/>
        <pc:sldMkLst>
          <pc:docMk/>
          <pc:sldMk cId="2252522311" sldId="271"/>
        </pc:sldMkLst>
        <pc:picChg chg="del">
          <ac:chgData name="Caitlin Halfacre" userId="99d02b54-3f60-4a80-9a30-61e7387d3910" providerId="ADAL" clId="{C96F5FD9-0352-47F4-A753-5FBADB798FE5}" dt="2025-02-28T09:57:16.062" v="84" actId="478"/>
          <ac:picMkLst>
            <pc:docMk/>
            <pc:sldMk cId="2252522311" sldId="271"/>
            <ac:picMk id="5" creationId="{E68D997E-33A9-E3D6-2E41-00BE3BA7D4A3}"/>
          </ac:picMkLst>
        </pc:picChg>
        <pc:picChg chg="add del mod">
          <ac:chgData name="Caitlin Halfacre" userId="99d02b54-3f60-4a80-9a30-61e7387d3910" providerId="ADAL" clId="{C96F5FD9-0352-47F4-A753-5FBADB798FE5}" dt="2025-02-28T09:57:29.318" v="88" actId="21"/>
          <ac:picMkLst>
            <pc:docMk/>
            <pc:sldMk cId="2252522311" sldId="271"/>
            <ac:picMk id="6" creationId="{EDBF6D83-2075-1245-3ED8-0B7CB9A7878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28F835-0769-4AC6-8570-0F91B47196B1}" type="datetimeFigureOut">
              <a:rPr lang="en-GB" smtClean="0"/>
              <a:t>28/02/2025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104C855-3CC9-4370-BFAC-E1C0D9A00699}" type="slidenum">
              <a:rPr lang="en-GB" smtClean="0"/>
              <a:t>‹#›</a:t>
            </a:fld>
            <a:endParaRPr lang="en-GB"/>
          </a:p>
        </p:txBody>
      </p:sp>
    </p:spTree>
    <p:extLst>
      <p:ext uri="{BB962C8B-B14F-4D97-AF65-F5344CB8AC3E}">
        <p14:creationId xmlns:p14="http://schemas.microsoft.com/office/powerpoint/2010/main" val="16711526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Dynamic = over time – can be short (formant trajectory) or long (lifespan) or in between (pitch track)</a:t>
            </a:r>
          </a:p>
        </p:txBody>
      </p:sp>
      <p:sp>
        <p:nvSpPr>
          <p:cNvPr id="4" name="Slide Number Placeholder 3"/>
          <p:cNvSpPr>
            <a:spLocks noGrp="1"/>
          </p:cNvSpPr>
          <p:nvPr>
            <p:ph type="sldNum" sz="quarter" idx="5"/>
          </p:nvPr>
        </p:nvSpPr>
        <p:spPr/>
        <p:txBody>
          <a:bodyPr/>
          <a:lstStyle/>
          <a:p>
            <a:fld id="{D104C855-3CC9-4370-BFAC-E1C0D9A00699}" type="slidenum">
              <a:rPr lang="en-GB" smtClean="0"/>
              <a:t>2</a:t>
            </a:fld>
            <a:endParaRPr lang="en-GB"/>
          </a:p>
        </p:txBody>
      </p:sp>
    </p:spTree>
    <p:extLst>
      <p:ext uri="{BB962C8B-B14F-4D97-AF65-F5344CB8AC3E}">
        <p14:creationId xmlns:p14="http://schemas.microsoft.com/office/powerpoint/2010/main" val="35417492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 too few measurements to support k knots: If our trajectories only have 11 measurements, the maximum number of knots is also 11 (that is, the maximum number of </a:t>
            </a:r>
            <a:r>
              <a:rPr lang="en-GB" dirty="0" err="1"/>
              <a:t>basis</a:t>
            </a:r>
            <a:r>
              <a:rPr lang="en-GB" dirty="0"/>
              <a:t> functions is 10). Since the default value for k is 10 (although this number may be different depending on the type of smooth), it needs to be lowered if there are less than 10 unique values for a given variable.  • not enough </a:t>
            </a:r>
            <a:r>
              <a:rPr lang="en-GB" dirty="0" err="1"/>
              <a:t>wiggliness</a:t>
            </a:r>
            <a:r>
              <a:rPr lang="en-GB" dirty="0"/>
              <a:t> allowed: The default value of k can only support a certain amount of </a:t>
            </a:r>
            <a:r>
              <a:rPr lang="en-GB" dirty="0" err="1"/>
              <a:t>wiggliness</a:t>
            </a:r>
            <a:r>
              <a:rPr lang="en-GB" dirty="0"/>
              <a:t> in the data. If the actual trajectories show a greater degree of non-linearity, k needs to be increased.  • computational inefficiency due to high k: The higher the value of k, the longer it will take to fit the model. Therefore, it is a good idea not to increase k any further than necessary. In realistic scenarios, the modeller may be forced to choose a k that is actually lower than would be ideal.</a:t>
            </a:r>
          </a:p>
        </p:txBody>
      </p:sp>
      <p:sp>
        <p:nvSpPr>
          <p:cNvPr id="4" name="Slide Number Placeholder 3"/>
          <p:cNvSpPr>
            <a:spLocks noGrp="1"/>
          </p:cNvSpPr>
          <p:nvPr>
            <p:ph type="sldNum" sz="quarter" idx="5"/>
          </p:nvPr>
        </p:nvSpPr>
        <p:spPr/>
        <p:txBody>
          <a:bodyPr/>
          <a:lstStyle/>
          <a:p>
            <a:fld id="{D104C855-3CC9-4370-BFAC-E1C0D9A00699}" type="slidenum">
              <a:rPr lang="en-GB" smtClean="0"/>
              <a:t>6</a:t>
            </a:fld>
            <a:endParaRPr lang="en-GB"/>
          </a:p>
        </p:txBody>
      </p:sp>
    </p:spTree>
    <p:extLst>
      <p:ext uri="{BB962C8B-B14F-4D97-AF65-F5344CB8AC3E}">
        <p14:creationId xmlns:p14="http://schemas.microsoft.com/office/powerpoint/2010/main" val="1721899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model with random intercepts simply varies the height of the lines, but does not yield a particularly good fit. The one with slopes does slightly better: in this case, the same curve is essentially rotated and stretched to match the actual trajectories. Random smooths clearly provide the best fit by fitting individual curves to each trajectory. Note, however, that random smooths are also extremely resource intensive: fitting four separate random smooths to the data requires 4 × k basis functions, and the same number of coefficients need to be estimated.5</a:t>
            </a:r>
          </a:p>
        </p:txBody>
      </p:sp>
      <p:sp>
        <p:nvSpPr>
          <p:cNvPr id="4" name="Slide Number Placeholder 3"/>
          <p:cNvSpPr>
            <a:spLocks noGrp="1"/>
          </p:cNvSpPr>
          <p:nvPr>
            <p:ph type="sldNum" sz="quarter" idx="5"/>
          </p:nvPr>
        </p:nvSpPr>
        <p:spPr/>
        <p:txBody>
          <a:bodyPr/>
          <a:lstStyle/>
          <a:p>
            <a:fld id="{D104C855-3CC9-4370-BFAC-E1C0D9A00699}" type="slidenum">
              <a:rPr lang="en-GB" smtClean="0"/>
              <a:t>11</a:t>
            </a:fld>
            <a:endParaRPr lang="en-GB"/>
          </a:p>
        </p:txBody>
      </p:sp>
    </p:spTree>
    <p:extLst>
      <p:ext uri="{BB962C8B-B14F-4D97-AF65-F5344CB8AC3E}">
        <p14:creationId xmlns:p14="http://schemas.microsoft.com/office/powerpoint/2010/main" val="3511008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895754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10494041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355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611352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shade val="82000"/>
                  </a:schemeClr>
                </a:solidFill>
              </a:defRPr>
            </a:lvl1pPr>
            <a:lvl2pPr marL="457200" indent="0">
              <a:buNone/>
              <a:defRPr sz="2000">
                <a:solidFill>
                  <a:schemeClr val="tx1">
                    <a:shade val="82000"/>
                  </a:schemeClr>
                </a:solidFill>
              </a:defRPr>
            </a:lvl2pPr>
            <a:lvl3pPr marL="914400" indent="0">
              <a:buNone/>
              <a:defRPr sz="1800">
                <a:solidFill>
                  <a:schemeClr val="tx1">
                    <a:shade val="82000"/>
                  </a:schemeClr>
                </a:solidFill>
              </a:defRPr>
            </a:lvl3pPr>
            <a:lvl4pPr marL="1371600" indent="0">
              <a:buNone/>
              <a:defRPr sz="1600">
                <a:solidFill>
                  <a:schemeClr val="tx1">
                    <a:shade val="82000"/>
                  </a:schemeClr>
                </a:solidFill>
              </a:defRPr>
            </a:lvl4pPr>
            <a:lvl5pPr marL="1828800" indent="0">
              <a:buNone/>
              <a:defRPr sz="1600">
                <a:solidFill>
                  <a:schemeClr val="tx1">
                    <a:shade val="82000"/>
                  </a:schemeClr>
                </a:solidFill>
              </a:defRPr>
            </a:lvl5pPr>
            <a:lvl6pPr marL="2286000" indent="0">
              <a:buNone/>
              <a:defRPr sz="1600">
                <a:solidFill>
                  <a:schemeClr val="tx1">
                    <a:shade val="82000"/>
                  </a:schemeClr>
                </a:solidFill>
              </a:defRPr>
            </a:lvl6pPr>
            <a:lvl7pPr marL="2743200" indent="0">
              <a:buNone/>
              <a:defRPr sz="1600">
                <a:solidFill>
                  <a:schemeClr val="tx1">
                    <a:shade val="82000"/>
                  </a:schemeClr>
                </a:solidFill>
              </a:defRPr>
            </a:lvl7pPr>
            <a:lvl8pPr marL="3200400" indent="0">
              <a:buNone/>
              <a:defRPr sz="1600">
                <a:solidFill>
                  <a:schemeClr val="tx1">
                    <a:shade val="82000"/>
                  </a:schemeClr>
                </a:solidFill>
              </a:defRPr>
            </a:lvl8pPr>
            <a:lvl9pPr marL="3657600" indent="0">
              <a:buNone/>
              <a:defRPr sz="1600">
                <a:solidFill>
                  <a:schemeClr val="tx1">
                    <a:shade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F4A12C9-CE73-4F09-B08D-3AFDC99B04A5}" type="datetimeFigureOut">
              <a:rPr lang="en-GB" smtClean="0"/>
              <a:t>28/02/2025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327840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081389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F4A12C9-CE73-4F09-B08D-3AFDC99B04A5}" type="datetimeFigureOut">
              <a:rPr lang="en-GB" smtClean="0"/>
              <a:t>28/02/2025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901389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F4A12C9-CE73-4F09-B08D-3AFDC99B04A5}" type="datetimeFigureOut">
              <a:rPr lang="en-GB" smtClean="0"/>
              <a:t>28/02/2025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31436303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F4A12C9-CE73-4F09-B08D-3AFDC99B04A5}" type="datetimeFigureOut">
              <a:rPr lang="en-GB" smtClean="0"/>
              <a:t>28/02/2025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41662960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587594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F4A12C9-CE73-4F09-B08D-3AFDC99B04A5}" type="datetimeFigureOut">
              <a:rPr lang="en-GB" smtClean="0"/>
              <a:t>28/02/2025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260A1C91-EA69-4F79-82C2-1D1AED981A44}" type="slidenum">
              <a:rPr lang="en-GB" smtClean="0"/>
              <a:t>‹#›</a:t>
            </a:fld>
            <a:endParaRPr lang="en-GB"/>
          </a:p>
        </p:txBody>
      </p:sp>
    </p:spTree>
    <p:extLst>
      <p:ext uri="{BB962C8B-B14F-4D97-AF65-F5344CB8AC3E}">
        <p14:creationId xmlns:p14="http://schemas.microsoft.com/office/powerpoint/2010/main" val="1477642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shade val="82000"/>
                  </a:schemeClr>
                </a:solidFill>
              </a:defRPr>
            </a:lvl1pPr>
          </a:lstStyle>
          <a:p>
            <a:fld id="{FF4A12C9-CE73-4F09-B08D-3AFDC99B04A5}" type="datetimeFigureOut">
              <a:rPr lang="en-GB" smtClean="0"/>
              <a:t>28/02/2025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shade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shade val="82000"/>
                  </a:schemeClr>
                </a:solidFill>
              </a:defRPr>
            </a:lvl1pPr>
          </a:lstStyle>
          <a:p>
            <a:fld id="{260A1C91-EA69-4F79-82C2-1D1AED981A44}" type="slidenum">
              <a:rPr lang="en-GB" smtClean="0"/>
              <a:t>‹#›</a:t>
            </a:fld>
            <a:endParaRPr lang="en-GB"/>
          </a:p>
        </p:txBody>
      </p:sp>
    </p:spTree>
    <p:extLst>
      <p:ext uri="{BB962C8B-B14F-4D97-AF65-F5344CB8AC3E}">
        <p14:creationId xmlns:p14="http://schemas.microsoft.com/office/powerpoint/2010/main" val="3031105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2693F0-B151-848E-3522-E22272D6B92E}"/>
              </a:ext>
            </a:extLst>
          </p:cNvPr>
          <p:cNvSpPr>
            <a:spLocks noGrp="1"/>
          </p:cNvSpPr>
          <p:nvPr>
            <p:ph type="ctrTitle"/>
          </p:nvPr>
        </p:nvSpPr>
        <p:spPr/>
        <p:txBody>
          <a:bodyPr/>
          <a:lstStyle/>
          <a:p>
            <a:r>
              <a:rPr lang="en-GB" dirty="0"/>
              <a:t>GAMMs for LVC</a:t>
            </a:r>
          </a:p>
        </p:txBody>
      </p:sp>
      <p:sp>
        <p:nvSpPr>
          <p:cNvPr id="3" name="Subtitle 2">
            <a:extLst>
              <a:ext uri="{FF2B5EF4-FFF2-40B4-BE49-F238E27FC236}">
                <a16:creationId xmlns:a16="http://schemas.microsoft.com/office/drawing/2014/main" id="{787BA614-AA3D-9722-ADAF-A05E06C54CCF}"/>
              </a:ext>
            </a:extLst>
          </p:cNvPr>
          <p:cNvSpPr>
            <a:spLocks noGrp="1"/>
          </p:cNvSpPr>
          <p:nvPr>
            <p:ph type="subTitle" idx="1"/>
          </p:nvPr>
        </p:nvSpPr>
        <p:spPr/>
        <p:txBody>
          <a:bodyPr/>
          <a:lstStyle/>
          <a:p>
            <a:r>
              <a:rPr lang="en-GB" dirty="0"/>
              <a:t>Caitlin Halfacre</a:t>
            </a:r>
          </a:p>
          <a:p>
            <a:r>
              <a:rPr lang="en-GB" dirty="0"/>
              <a:t>Manchester Metropolitan University</a:t>
            </a:r>
          </a:p>
        </p:txBody>
      </p:sp>
      <p:sp>
        <p:nvSpPr>
          <p:cNvPr id="5" name="Lightning Bolt 4">
            <a:extLst>
              <a:ext uri="{FF2B5EF4-FFF2-40B4-BE49-F238E27FC236}">
                <a16:creationId xmlns:a16="http://schemas.microsoft.com/office/drawing/2014/main" id="{B363DCDA-FA65-131B-1626-A9533AC4CE42}"/>
              </a:ext>
            </a:extLst>
          </p:cNvPr>
          <p:cNvSpPr/>
          <p:nvPr/>
        </p:nvSpPr>
        <p:spPr>
          <a:xfrm>
            <a:off x="0" y="0"/>
            <a:ext cx="0" cy="0"/>
          </a:xfrm>
          <a:prstGeom prst="lightningBol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Lightning Bolt 5">
            <a:extLst>
              <a:ext uri="{FF2B5EF4-FFF2-40B4-BE49-F238E27FC236}">
                <a16:creationId xmlns:a16="http://schemas.microsoft.com/office/drawing/2014/main" id="{DA3ACA33-B5A9-6C5E-78B4-3A964CA70584}"/>
              </a:ext>
            </a:extLst>
          </p:cNvPr>
          <p:cNvSpPr/>
          <p:nvPr/>
        </p:nvSpPr>
        <p:spPr>
          <a:xfrm>
            <a:off x="0" y="0"/>
            <a:ext cx="0" cy="0"/>
          </a:xfrm>
          <a:prstGeom prst="lightningBolt">
            <a:avLst/>
          </a:prstGeom>
          <a:solidFill>
            <a:schemeClr val="accent5"/>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76673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8D997E-33A9-E3D6-2E41-00BE3BA7D4A3}"/>
              </a:ext>
            </a:extLst>
          </p:cNvPr>
          <p:cNvPicPr>
            <a:picLocks noChangeAspect="1"/>
          </p:cNvPicPr>
          <p:nvPr/>
        </p:nvPicPr>
        <p:blipFill>
          <a:blip r:embed="rId2"/>
          <a:stretch>
            <a:fillRect/>
          </a:stretch>
        </p:blipFill>
        <p:spPr>
          <a:xfrm>
            <a:off x="404562" y="2260884"/>
            <a:ext cx="11378278" cy="3908744"/>
          </a:xfrm>
          <a:prstGeom prst="rect">
            <a:avLst/>
          </a:prstGeom>
        </p:spPr>
      </p:pic>
    </p:spTree>
    <p:extLst>
      <p:ext uri="{BB962C8B-B14F-4D97-AF65-F5344CB8AC3E}">
        <p14:creationId xmlns:p14="http://schemas.microsoft.com/office/powerpoint/2010/main" val="3913798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76AB4-05B5-ADF2-8A54-DA1E5E47996D}"/>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2E6D1526-F005-198C-FDB8-980516ED3C99}"/>
              </a:ext>
            </a:extLst>
          </p:cNvPr>
          <p:cNvSpPr>
            <a:spLocks noGrp="1"/>
          </p:cNvSpPr>
          <p:nvPr>
            <p:ph idx="1"/>
          </p:nvPr>
        </p:nvSpPr>
        <p:spPr/>
        <p:txBody>
          <a:bodyPr/>
          <a:lstStyle/>
          <a:p>
            <a:endParaRPr lang="en-GB"/>
          </a:p>
        </p:txBody>
      </p:sp>
      <p:pic>
        <p:nvPicPr>
          <p:cNvPr id="6" name="Picture 5">
            <a:extLst>
              <a:ext uri="{FF2B5EF4-FFF2-40B4-BE49-F238E27FC236}">
                <a16:creationId xmlns:a16="http://schemas.microsoft.com/office/drawing/2014/main" id="{EDBF6D83-2075-1245-3ED8-0B7CB9A7878A}"/>
              </a:ext>
            </a:extLst>
          </p:cNvPr>
          <p:cNvPicPr>
            <a:picLocks noChangeAspect="1"/>
          </p:cNvPicPr>
          <p:nvPr/>
        </p:nvPicPr>
        <p:blipFill>
          <a:blip r:embed="rId3"/>
          <a:stretch>
            <a:fillRect/>
          </a:stretch>
        </p:blipFill>
        <p:spPr>
          <a:xfrm>
            <a:off x="1138813" y="27904"/>
            <a:ext cx="9914374" cy="6802192"/>
          </a:xfrm>
          <a:prstGeom prst="rect">
            <a:avLst/>
          </a:prstGeom>
        </p:spPr>
      </p:pic>
    </p:spTree>
    <p:extLst>
      <p:ext uri="{BB962C8B-B14F-4D97-AF65-F5344CB8AC3E}">
        <p14:creationId xmlns:p14="http://schemas.microsoft.com/office/powerpoint/2010/main" val="15124116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95A50-2B5D-00A2-FB0D-85413C147933}"/>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9E1DC1AC-18A5-A95E-ACA2-F8BA0F2DBFDC}"/>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945215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A1732-9F00-3D9A-6AEE-0D462DEF0344}"/>
              </a:ext>
            </a:extLst>
          </p:cNvPr>
          <p:cNvSpPr>
            <a:spLocks noGrp="1"/>
          </p:cNvSpPr>
          <p:nvPr>
            <p:ph type="title"/>
          </p:nvPr>
        </p:nvSpPr>
        <p:spPr/>
        <p:txBody>
          <a:bodyPr>
            <a:normAutofit/>
          </a:bodyPr>
          <a:lstStyle/>
          <a:p>
            <a:r>
              <a:rPr lang="en-GB" sz="3600" dirty="0"/>
              <a:t>Generalised		Additive		Mixed		Model</a:t>
            </a:r>
          </a:p>
        </p:txBody>
      </p:sp>
      <p:sp>
        <p:nvSpPr>
          <p:cNvPr id="5" name="Content Placeholder 4">
            <a:extLst>
              <a:ext uri="{FF2B5EF4-FFF2-40B4-BE49-F238E27FC236}">
                <a16:creationId xmlns:a16="http://schemas.microsoft.com/office/drawing/2014/main" id="{AF45DBDE-D772-7DA0-ACB2-EBC48DD9C1F6}"/>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20876034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Linear regression</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model &lt;- lm(F2 ~ measurement.no, data)</a:t>
            </a:r>
          </a:p>
        </p:txBody>
      </p:sp>
      <p:sp>
        <p:nvSpPr>
          <p:cNvPr id="15"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6EC36A2-EE64-39D9-1A30-1043BDE0691F}"/>
              </a:ext>
            </a:extLst>
          </p:cNvPr>
          <p:cNvPicPr>
            <a:picLocks noChangeAspect="1"/>
          </p:cNvPicPr>
          <p:nvPr/>
        </p:nvPicPr>
        <p:blipFill>
          <a:blip r:embed="rId2"/>
          <a:stretch>
            <a:fillRect/>
          </a:stretch>
        </p:blipFill>
        <p:spPr>
          <a:xfrm>
            <a:off x="2711124" y="2633472"/>
            <a:ext cx="6766703" cy="3586353"/>
          </a:xfrm>
          <a:prstGeom prst="rect">
            <a:avLst/>
          </a:prstGeom>
        </p:spPr>
      </p:pic>
    </p:spTree>
    <p:extLst>
      <p:ext uri="{BB962C8B-B14F-4D97-AF65-F5344CB8AC3E}">
        <p14:creationId xmlns:p14="http://schemas.microsoft.com/office/powerpoint/2010/main" val="2832736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Linear regression</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a:solidFill>
                  <a:schemeClr val="tx1"/>
                </a:solidFill>
                <a:latin typeface="+mn-lt"/>
                <a:ea typeface="+mn-ea"/>
                <a:cs typeface="+mn-cs"/>
              </a:rPr>
              <a:t>model &lt;- lm(F2 ~ measurement.no, data)</a:t>
            </a:r>
          </a:p>
        </p:txBody>
      </p:sp>
      <p:sp>
        <p:nvSpPr>
          <p:cNvPr id="22"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4">
            <a:extLst>
              <a:ext uri="{FF2B5EF4-FFF2-40B4-BE49-F238E27FC236}">
                <a16:creationId xmlns:a16="http://schemas.microsoft.com/office/drawing/2014/main" id="{DEA33A34-26E5-B904-E79F-0032BBDC3745}"/>
              </a:ext>
            </a:extLst>
          </p:cNvPr>
          <p:cNvPicPr>
            <a:picLocks noChangeAspect="1"/>
          </p:cNvPicPr>
          <p:nvPr/>
        </p:nvPicPr>
        <p:blipFill>
          <a:blip r:embed="rId2"/>
          <a:stretch>
            <a:fillRect/>
          </a:stretch>
        </p:blipFill>
        <p:spPr>
          <a:xfrm>
            <a:off x="356310" y="2633472"/>
            <a:ext cx="11476332" cy="3586353"/>
          </a:xfrm>
          <a:prstGeom prst="rect">
            <a:avLst/>
          </a:prstGeom>
        </p:spPr>
      </p:pic>
    </p:spTree>
    <p:extLst>
      <p:ext uri="{BB962C8B-B14F-4D97-AF65-F5344CB8AC3E}">
        <p14:creationId xmlns:p14="http://schemas.microsoft.com/office/powerpoint/2010/main" val="1032990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Generalised		Additive		</a:t>
            </a:r>
            <a:r>
              <a:rPr lang="en-US" sz="4100" strike="sngStrike" kern="1200">
                <a:solidFill>
                  <a:schemeClr val="tx1"/>
                </a:solidFill>
                <a:latin typeface="+mj-lt"/>
                <a:ea typeface="+mj-ea"/>
                <a:cs typeface="+mj-cs"/>
              </a:rPr>
              <a:t>Mixed</a:t>
            </a:r>
            <a:r>
              <a:rPr lang="en-US" sz="4100" kern="120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model &lt;- </a:t>
            </a:r>
            <a:r>
              <a:rPr lang="en-US" sz="2400" kern="1200">
                <a:solidFill>
                  <a:schemeClr val="tx1"/>
                </a:solidFill>
                <a:latin typeface="+mn-lt"/>
                <a:ea typeface="+mn-ea"/>
                <a:cs typeface="+mn-cs"/>
              </a:rPr>
              <a:t>bam</a:t>
            </a:r>
            <a:r>
              <a:rPr lang="en-US" sz="2400" kern="1200" dirty="0">
                <a:solidFill>
                  <a:schemeClr val="tx1"/>
                </a:solidFill>
                <a:latin typeface="+mn-lt"/>
                <a:ea typeface="+mn-ea"/>
                <a:cs typeface="+mn-cs"/>
              </a:rPr>
              <a:t>(F2 ~ s(measurement.no, bs = “</a:t>
            </a:r>
            <a:r>
              <a:rPr lang="en-US" sz="2400" kern="1200">
                <a:solidFill>
                  <a:schemeClr val="tx1"/>
                </a:solidFill>
                <a:latin typeface="+mn-lt"/>
                <a:ea typeface="+mn-ea"/>
                <a:cs typeface="+mn-cs"/>
              </a:rPr>
              <a:t>cr”), data)</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A graph with a line and numbers&#10;&#10;AI-generated content may be incorrect.">
            <a:extLst>
              <a:ext uri="{FF2B5EF4-FFF2-40B4-BE49-F238E27FC236}">
                <a16:creationId xmlns:a16="http://schemas.microsoft.com/office/drawing/2014/main" id="{F8E15C76-B30F-364D-F4FA-91D69112118D}"/>
              </a:ext>
            </a:extLst>
          </p:cNvPr>
          <p:cNvPicPr>
            <a:picLocks noChangeAspect="1"/>
          </p:cNvPicPr>
          <p:nvPr/>
        </p:nvPicPr>
        <p:blipFill>
          <a:blip r:embed="rId2"/>
          <a:stretch>
            <a:fillRect/>
          </a:stretch>
        </p:blipFill>
        <p:spPr>
          <a:xfrm>
            <a:off x="2508123" y="2633472"/>
            <a:ext cx="7172706" cy="3586353"/>
          </a:xfrm>
          <a:prstGeom prst="rect">
            <a:avLst/>
          </a:prstGeom>
        </p:spPr>
      </p:pic>
    </p:spTree>
    <p:extLst>
      <p:ext uri="{BB962C8B-B14F-4D97-AF65-F5344CB8AC3E}">
        <p14:creationId xmlns:p14="http://schemas.microsoft.com/office/powerpoint/2010/main" val="17283461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a:solidFill>
                  <a:schemeClr val="tx1"/>
                </a:solidFill>
                <a:latin typeface="+mj-lt"/>
                <a:ea typeface="+mj-ea"/>
                <a:cs typeface="+mj-cs"/>
              </a:rPr>
              <a:t>Generalised		Additive		</a:t>
            </a:r>
            <a:r>
              <a:rPr lang="en-US" sz="4100" strike="sngStrike" kern="1200">
                <a:solidFill>
                  <a:schemeClr val="tx1"/>
                </a:solidFill>
                <a:latin typeface="+mj-lt"/>
                <a:ea typeface="+mj-ea"/>
                <a:cs typeface="+mj-cs"/>
              </a:rPr>
              <a:t>Mixed</a:t>
            </a:r>
            <a:r>
              <a:rPr lang="en-US" sz="4100" kern="120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0"/>
            <a:ext cx="10909643" cy="1534687"/>
          </a:xfrm>
        </p:spPr>
        <p:txBody>
          <a:bodyPr vert="horz" lIns="91440" tIns="45720" rIns="91440" bIns="45720" rtlCol="0" anchor="ctr">
            <a:normAutofit/>
          </a:bodyPr>
          <a:lstStyle/>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10), data)</a:t>
            </a:r>
          </a:p>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20), data)</a:t>
            </a:r>
          </a:p>
          <a:p>
            <a:pPr marL="0" indent="0" algn="ctr">
              <a:buNone/>
            </a:pPr>
            <a:r>
              <a:rPr lang="en-US" sz="2400" kern="1200" dirty="0">
                <a:solidFill>
                  <a:schemeClr val="tx1"/>
                </a:solidFill>
                <a:latin typeface="+mn-lt"/>
                <a:ea typeface="+mn-ea"/>
                <a:cs typeface="+mn-cs"/>
              </a:rPr>
              <a:t>model &lt;- bam(F2 ~ s(measurement.no, bs = “</a:t>
            </a:r>
            <a:r>
              <a:rPr lang="en-US" sz="2400" kern="1200" dirty="0" err="1">
                <a:solidFill>
                  <a:schemeClr val="tx1"/>
                </a:solidFill>
                <a:latin typeface="+mn-lt"/>
                <a:ea typeface="+mn-ea"/>
                <a:cs typeface="+mn-cs"/>
              </a:rPr>
              <a:t>cr</a:t>
            </a:r>
            <a:r>
              <a:rPr lang="en-US" sz="2400" kern="1200" dirty="0">
                <a:solidFill>
                  <a:schemeClr val="tx1"/>
                </a:solidFill>
                <a:latin typeface="+mn-lt"/>
                <a:ea typeface="+mn-ea"/>
                <a:cs typeface="+mn-cs"/>
              </a:rPr>
              <a:t>”, k = 50), data)</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D1154B58-3927-A05C-D866-A487E37CE9D3}"/>
              </a:ext>
            </a:extLst>
          </p:cNvPr>
          <p:cNvPicPr>
            <a:picLocks noChangeAspect="1"/>
          </p:cNvPicPr>
          <p:nvPr/>
        </p:nvPicPr>
        <p:blipFill>
          <a:blip r:embed="rId3"/>
          <a:stretch>
            <a:fillRect/>
          </a:stretch>
        </p:blipFill>
        <p:spPr>
          <a:xfrm>
            <a:off x="404537" y="3727939"/>
            <a:ext cx="11378328" cy="2492180"/>
          </a:xfrm>
          <a:prstGeom prst="rect">
            <a:avLst/>
          </a:prstGeom>
        </p:spPr>
      </p:pic>
    </p:spTree>
    <p:extLst>
      <p:ext uri="{BB962C8B-B14F-4D97-AF65-F5344CB8AC3E}">
        <p14:creationId xmlns:p14="http://schemas.microsoft.com/office/powerpoint/2010/main" val="11682075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CEFB6C-9241-0714-63A1-43A77647C699}"/>
              </a:ext>
            </a:extLst>
          </p:cNvPr>
          <p:cNvPicPr>
            <a:picLocks noChangeAspect="1"/>
          </p:cNvPicPr>
          <p:nvPr/>
        </p:nvPicPr>
        <p:blipFill>
          <a:blip r:embed="rId2"/>
          <a:stretch>
            <a:fillRect/>
          </a:stretch>
        </p:blipFill>
        <p:spPr>
          <a:xfrm>
            <a:off x="1905869" y="2462119"/>
            <a:ext cx="7851080" cy="4285076"/>
          </a:xfrm>
          <a:prstGeom prst="rect">
            <a:avLst/>
          </a:prstGeom>
        </p:spPr>
      </p:pic>
    </p:spTree>
    <p:extLst>
      <p:ext uri="{BB962C8B-B14F-4D97-AF65-F5344CB8AC3E}">
        <p14:creationId xmlns:p14="http://schemas.microsoft.com/office/powerpoint/2010/main" val="3157495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C7CEFB6C-9241-0714-63A1-43A77647C699}"/>
              </a:ext>
            </a:extLst>
          </p:cNvPr>
          <p:cNvPicPr>
            <a:picLocks noChangeAspect="1"/>
          </p:cNvPicPr>
          <p:nvPr/>
        </p:nvPicPr>
        <p:blipFill>
          <a:blip r:embed="rId2"/>
          <a:stretch>
            <a:fillRect/>
          </a:stretch>
        </p:blipFill>
        <p:spPr>
          <a:xfrm>
            <a:off x="1905869" y="2462119"/>
            <a:ext cx="7851080" cy="4285076"/>
          </a:xfrm>
          <a:prstGeom prst="rect">
            <a:avLst/>
          </a:prstGeom>
        </p:spPr>
      </p:pic>
    </p:spTree>
    <p:extLst>
      <p:ext uri="{BB962C8B-B14F-4D97-AF65-F5344CB8AC3E}">
        <p14:creationId xmlns:p14="http://schemas.microsoft.com/office/powerpoint/2010/main" val="31540943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3048AC-8D04-0CEB-5174-D3B6D67AA674}"/>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4100" kern="1200" dirty="0" err="1">
                <a:solidFill>
                  <a:schemeClr val="tx1"/>
                </a:solidFill>
                <a:latin typeface="+mj-lt"/>
                <a:ea typeface="+mj-ea"/>
                <a:cs typeface="+mj-cs"/>
              </a:rPr>
              <a:t>Generalised</a:t>
            </a:r>
            <a:r>
              <a:rPr lang="en-US" sz="4100" kern="1200" dirty="0">
                <a:solidFill>
                  <a:schemeClr val="tx1"/>
                </a:solidFill>
                <a:latin typeface="+mj-lt"/>
                <a:ea typeface="+mj-ea"/>
                <a:cs typeface="+mj-cs"/>
              </a:rPr>
              <a:t>		Additive		</a:t>
            </a:r>
            <a:r>
              <a:rPr lang="en-US" sz="4100" b="1" kern="1200" dirty="0">
                <a:solidFill>
                  <a:schemeClr val="tx1"/>
                </a:solidFill>
                <a:latin typeface="+mj-lt"/>
                <a:ea typeface="+mj-ea"/>
                <a:cs typeface="+mj-cs"/>
              </a:rPr>
              <a:t>Mixed</a:t>
            </a:r>
            <a:r>
              <a:rPr lang="en-US" sz="4100" kern="1200" dirty="0">
                <a:solidFill>
                  <a:schemeClr val="tx1"/>
                </a:solidFill>
                <a:latin typeface="+mj-lt"/>
                <a:ea typeface="+mj-ea"/>
                <a:cs typeface="+mj-cs"/>
              </a:rPr>
              <a:t>		Model</a:t>
            </a:r>
          </a:p>
        </p:txBody>
      </p:sp>
      <p:sp>
        <p:nvSpPr>
          <p:cNvPr id="3" name="Content Placeholder 2">
            <a:extLst>
              <a:ext uri="{FF2B5EF4-FFF2-40B4-BE49-F238E27FC236}">
                <a16:creationId xmlns:a16="http://schemas.microsoft.com/office/drawing/2014/main" id="{8361A87F-B198-3662-5A9C-FBC5700671D4}"/>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endParaRPr lang="en-US" sz="2400" kern="1200" dirty="0">
              <a:solidFill>
                <a:schemeClr val="tx1"/>
              </a:solidFill>
              <a:latin typeface="+mn-lt"/>
              <a:ea typeface="+mn-ea"/>
              <a:cs typeface="+mn-cs"/>
            </a:endParaRP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68D997E-33A9-E3D6-2E41-00BE3BA7D4A3}"/>
              </a:ext>
            </a:extLst>
          </p:cNvPr>
          <p:cNvPicPr>
            <a:picLocks noChangeAspect="1"/>
          </p:cNvPicPr>
          <p:nvPr/>
        </p:nvPicPr>
        <p:blipFill>
          <a:blip r:embed="rId2"/>
          <a:stretch>
            <a:fillRect/>
          </a:stretch>
        </p:blipFill>
        <p:spPr>
          <a:xfrm>
            <a:off x="404562" y="2260884"/>
            <a:ext cx="11378278" cy="3908744"/>
          </a:xfrm>
          <a:prstGeom prst="rect">
            <a:avLst/>
          </a:prstGeom>
        </p:spPr>
      </p:pic>
    </p:spTree>
    <p:extLst>
      <p:ext uri="{BB962C8B-B14F-4D97-AF65-F5344CB8AC3E}">
        <p14:creationId xmlns:p14="http://schemas.microsoft.com/office/powerpoint/2010/main" val="298345861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GUID" val="c2c26e8c-2acf-4460-b3dd-ea3f2eabb59d"/>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538D9D"/>
      </a:hlink>
      <a:folHlink>
        <a:srgbClr val="A5738E"/>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C0A3E416-13B0-4CFE-8B85-8989D8AEFB5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35</TotalTime>
  <Words>505</Words>
  <Application>Microsoft Office PowerPoint</Application>
  <PresentationFormat>Widescreen</PresentationFormat>
  <Paragraphs>24</Paragraphs>
  <Slides>12</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GAMMs for LVC</vt:lpstr>
      <vt:lpstr>Generalised  Additive  Mixed  Model</vt:lpstr>
      <vt:lpstr>Linear regression</vt:lpstr>
      <vt:lpstr>Linear regression</vt:lpstr>
      <vt:lpstr>Generalised  Additive  Mixed  Model</vt:lpstr>
      <vt:lpstr>Generalised  Additive  Mixed  Model</vt:lpstr>
      <vt:lpstr>Generalised  Additive  Mixed  Model</vt:lpstr>
      <vt:lpstr>Generalised  Additive  Mixed  Model</vt:lpstr>
      <vt:lpstr>Generalised  Additive  Mixed  Model</vt:lpstr>
      <vt:lpstr>Generalised  Additive  Mixed  Model</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Caitlin Halfacre</dc:creator>
  <cp:lastModifiedBy>Caitlin Halfacre</cp:lastModifiedBy>
  <cp:revision>1</cp:revision>
  <dcterms:created xsi:type="dcterms:W3CDTF">2025-02-28T09:18:37Z</dcterms:created>
  <dcterms:modified xsi:type="dcterms:W3CDTF">2025-02-28T09:58:23Z</dcterms:modified>
</cp:coreProperties>
</file>