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>
        <p:scale>
          <a:sx n="125" d="100"/>
          <a:sy n="125" d="100"/>
        </p:scale>
        <p:origin x="324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0CDD-B9A2-4C6C-AE27-9B444E60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5482-0958-47E8-B1E3-9CE672A6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C9A4-E170-49D5-B7F2-B1410D18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9A78-412C-4F3F-B905-7B5FFBD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4374-4125-400B-9081-E6E277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7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6E3B-23D3-4CBA-A79C-FDCC5E93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1392-A317-439D-A5C9-2120B926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5B4C-242B-4824-8EE4-BFF2899F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841A-1534-4DD8-A67A-6258CCB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C555-F286-40D5-AA86-C357BAB9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4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2461F-779D-4F2D-A327-7DF8C678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56A9-6FDB-4E75-8662-9FBA62C8F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C2CD-8E35-4ACC-9DF0-89E3E7BD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7154-94EE-42B4-A690-EE218C75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ABA3-BA5B-4169-B1F0-6B8DA7E6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0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9AB-EF8C-4CB9-A7E1-F39E8F13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9D90-0CAA-400A-BC43-8DA0454B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70AB-36A9-43B4-A699-4D7E7838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663D-DF16-4EA0-A808-FBFE5968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599F-7C6E-4492-86B6-EB8B8537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3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61FD-542D-4E61-9AFE-1B7E3343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1F2D-6BEF-43A0-A7A2-C0BF9019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504A-49F9-4D0E-8F88-D38C2DFB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DA74-220E-413A-AF34-8CA858ED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B638-24BD-44EE-97C2-EA9FA79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783E-2DB1-4D18-B58C-E249817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2266-D8C6-4E5C-9C4E-0DB50DBF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DA42-B76C-4223-8140-E57040E1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98A82-2137-41BB-820E-C2E28E78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6733-883D-4350-8E4A-00EF481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E3D84-D81D-4A07-8C72-6E121C7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2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C402-BDF0-4B12-AA99-0DD4107A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6B36D-F983-41B1-8046-4CCCC77F3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CC16-0367-4599-BDBB-3D4B1202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0FD1-B87C-4D9B-9E7A-FB93BED25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CA73E-7DCC-49A1-8D44-B4B7CF6D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E9C6-1358-4353-A42D-2B05F2E4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A3940-FB03-42AB-BDEE-738707FB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4B456-E705-4827-9CD3-EB231AD3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9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2D56-2354-4D0A-B536-2FEECF48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31124-5F00-48A6-ACDD-9AADFEDD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857C4-E5A5-4648-BC08-4DFD5DD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BC450-79A2-472B-B776-C5A97B6D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6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7216-49EE-43E0-A054-16DB8B14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8C6A5-CB7D-453D-B68C-E83BF1C2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E8B-A880-413F-A057-530B0B35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7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8374-5EFA-4A31-B4E5-9FD65738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6BBB-F31A-41B7-8070-2BD9AAE0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C858D-3DB4-426A-832C-13A77DC4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11135-0410-481E-AA2C-9BA8E0C1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9925-BCE7-4451-A0A5-BB3422E8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8650-35ED-4139-8B7E-036BEC71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8265-5A8B-44DA-AA16-A9E6F2D6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A46DA-BC5C-4A70-B316-E12DED68F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36CF-9AF0-4F71-BAB9-07C66151E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0BE5-C010-4D74-A936-4FC10D7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9258-B6DC-4781-9349-E11C39D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CEF4-EFF4-4717-8ED7-F9EB896F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6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D7A2B-76EE-46E1-AABF-F04E0A97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22EE-F3F9-4805-85AA-DDCE8BCA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6014-439A-481A-BDE2-847CA0FC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55F5-DE52-484B-8F42-207F2DC9C433}" type="datetimeFigureOut">
              <a:rPr lang="en-CA" smtClean="0"/>
              <a:t>2021/1/18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3D4D-8E37-4B29-96F9-79C7D4AAC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7C7A-8915-4354-B53B-2D383C79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22A4-E0C9-4EF6-AC0D-0EC7DEF89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dpoolgroup.com/historical-market-data/" TargetMode="External"/><Relationship Id="rId2" Type="http://schemas.openxmlformats.org/officeDocument/2006/relationships/hyperlink" Target="https://sandbox.zenodo.org/record/715409#.YAYBUuhKhh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io.com/evaluate/" TargetMode="External"/><Relationship Id="rId4" Type="http://schemas.openxmlformats.org/officeDocument/2006/relationships/hyperlink" Target="https://www.theice.com/energy/pow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B5ED-2934-4EEE-BFB2-3E81C05A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AB53-1B3B-4C48-9EE1-2DE4C5B4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Break-out group exchange updates</a:t>
            </a:r>
          </a:p>
          <a:p>
            <a:pPr marL="514350" indent="-514350">
              <a:buAutoNum type="arabicPeriod"/>
            </a:pPr>
            <a:r>
              <a:rPr lang="en-CA" dirty="0"/>
              <a:t>Decide topic</a:t>
            </a:r>
          </a:p>
          <a:p>
            <a:pPr marL="514350" indent="-514350">
              <a:buAutoNum type="arabicPeriod"/>
            </a:pPr>
            <a:r>
              <a:rPr lang="en-CA" dirty="0"/>
              <a:t>Identify resource needs</a:t>
            </a:r>
          </a:p>
          <a:p>
            <a:pPr marL="514350" indent="-514350">
              <a:buAutoNum type="arabicPeriod"/>
            </a:pPr>
            <a:r>
              <a:rPr lang="en-CA" dirty="0"/>
              <a:t>Next-steps</a:t>
            </a:r>
          </a:p>
        </p:txBody>
      </p:sp>
    </p:spTree>
    <p:extLst>
      <p:ext uri="{BB962C8B-B14F-4D97-AF65-F5344CB8AC3E}">
        <p14:creationId xmlns:p14="http://schemas.microsoft.com/office/powerpoint/2010/main" val="89666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B5ED-2934-4EEE-BFB2-3E81C05A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Topic Evaluation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A22EE7-36EA-4712-BC94-8B4D42803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52964"/>
              </p:ext>
            </p:extLst>
          </p:nvPr>
        </p:nvGraphicFramePr>
        <p:xfrm>
          <a:off x="838203" y="1342489"/>
          <a:ext cx="105155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89">
                  <a:extLst>
                    <a:ext uri="{9D8B030D-6E8A-4147-A177-3AD203B41FA5}">
                      <a16:colId xmlns:a16="http://schemas.microsoft.com/office/drawing/2014/main" val="822606899"/>
                    </a:ext>
                  </a:extLst>
                </a:gridCol>
                <a:gridCol w="4231178">
                  <a:extLst>
                    <a:ext uri="{9D8B030D-6E8A-4147-A177-3AD203B41FA5}">
                      <a16:colId xmlns:a16="http://schemas.microsoft.com/office/drawing/2014/main" val="1192148171"/>
                    </a:ext>
                  </a:extLst>
                </a:gridCol>
                <a:gridCol w="3864030">
                  <a:extLst>
                    <a:ext uri="{9D8B030D-6E8A-4147-A177-3AD203B41FA5}">
                      <a16:colId xmlns:a16="http://schemas.microsoft.com/office/drawing/2014/main" val="370790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 4 – Insight into medical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 9 – Energy Consumption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5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Accessibility to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Hard </a:t>
                      </a:r>
                    </a:p>
                    <a:p>
                      <a:pPr algn="ctr"/>
                      <a:r>
                        <a:rPr lang="en-CA" dirty="0"/>
                        <a:t>(synthetic structured doctor notes)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Medium</a:t>
                      </a:r>
                    </a:p>
                    <a:p>
                      <a:pPr algn="ctr"/>
                      <a:r>
                        <a:rPr lang="en-CA" dirty="0"/>
                        <a:t>(European data available)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54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Existing Knowledge with the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Somewhat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Somewhat plus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06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Previous Experience from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Somewhat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26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Biggest Barrier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Access to unstructured doctor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Clarification of the solution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1329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C5C731-567F-4087-889A-25F6B14CABCA}"/>
              </a:ext>
            </a:extLst>
          </p:cNvPr>
          <p:cNvSpPr txBox="1"/>
          <p:nvPr/>
        </p:nvSpPr>
        <p:spPr>
          <a:xfrm>
            <a:off x="838200" y="4184551"/>
            <a:ext cx="1041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Other teams’ selections: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Topic 5 – Optimized vaccine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Topic 12- Data – driven career insight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Topic 7 - Evolution of diseases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Not finalized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Topic 7 – Evolution of diseases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Topic 4 – Insights into medical notes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67340DD-045E-43EE-926A-0E29C9DA8625}"/>
              </a:ext>
            </a:extLst>
          </p:cNvPr>
          <p:cNvSpPr/>
          <p:nvPr/>
        </p:nvSpPr>
        <p:spPr>
          <a:xfrm>
            <a:off x="7115694" y="654993"/>
            <a:ext cx="1055717" cy="8954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B5ED-2934-4EEE-BFB2-3E81C05A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Resources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A22EE7-36EA-4712-BC94-8B4D42803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513797"/>
              </p:ext>
            </p:extLst>
          </p:nvPr>
        </p:nvGraphicFramePr>
        <p:xfrm>
          <a:off x="838200" y="1402715"/>
          <a:ext cx="11048999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322">
                  <a:extLst>
                    <a:ext uri="{9D8B030D-6E8A-4147-A177-3AD203B41FA5}">
                      <a16:colId xmlns:a16="http://schemas.microsoft.com/office/drawing/2014/main" val="822606899"/>
                    </a:ext>
                  </a:extLst>
                </a:gridCol>
                <a:gridCol w="3077538">
                  <a:extLst>
                    <a:ext uri="{9D8B030D-6E8A-4147-A177-3AD203B41FA5}">
                      <a16:colId xmlns:a16="http://schemas.microsoft.com/office/drawing/2014/main" val="1192148171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3707906848"/>
                    </a:ext>
                  </a:extLst>
                </a:gridCol>
                <a:gridCol w="1813559">
                  <a:extLst>
                    <a:ext uri="{9D8B030D-6E8A-4147-A177-3AD203B41FA5}">
                      <a16:colId xmlns:a16="http://schemas.microsoft.com/office/drawing/2014/main" val="313491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Self Sufficient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Deloitte Support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Action &amp; 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 b="1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5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Financial Power Market Data from the Intercontinental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hlinkClick r:id="rId2" tooltip="https://sandbox.zenodo.org/record/715409#.yaybuuhkhh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https://sandbox.zenodo.org/record/715409#.YAYBUuhKhhE</a:t>
                      </a:r>
                      <a:endParaRPr lang="en-CA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CA" sz="9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hlinkClick r:id="rId3" tooltip="https://www.nordpoolgroup.com/historical-market-data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https://www.nordpoolgroup.com/historical-market-data/</a:t>
                      </a:r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hlinkClick r:id="rId4" tooltip="https://www.theice.com/energy/pow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https://www.theice.com/energy/power</a:t>
                      </a:r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4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2"/>
                      <a:r>
                        <a:rPr lang="en-CA" sz="1200" dirty="0"/>
                        <a:t>Data - Gathering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2"/>
                      <a:r>
                        <a:rPr lang="en-CA" sz="1200" dirty="0"/>
                        <a:t>Data -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8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 b="1" dirty="0"/>
                        <a:t>Technology (Software)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9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PyCharm Community Edition/</a:t>
                      </a:r>
                    </a:p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Google </a:t>
                      </a:r>
                      <a:r>
                        <a:rPr lang="en-CA" sz="900" dirty="0" err="1">
                          <a:solidFill>
                            <a:schemeClr val="accent1"/>
                          </a:solidFill>
                          <a:latin typeface="+mn-lt"/>
                        </a:rPr>
                        <a:t>Colab</a:t>
                      </a: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 /</a:t>
                      </a:r>
                      <a:r>
                        <a:rPr lang="en-CA" sz="900" dirty="0" err="1">
                          <a:solidFill>
                            <a:schemeClr val="accent1"/>
                          </a:solidFill>
                          <a:latin typeface="+mn-lt"/>
                        </a:rPr>
                        <a:t>Jupyter</a:t>
                      </a: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</a:t>
                      </a:r>
                    </a:p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83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Gradient Boosting for ML (CAT or XG Boost)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8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React JS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84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Bootstrap JS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9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jQuery Library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3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PowerPoint (+Template)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https://www.canva.com/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5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CA" sz="1200" dirty="0" err="1"/>
                        <a:t>S</a:t>
                      </a:r>
                      <a:r>
                        <a:rPr lang="en-CA" altLang="zh-CN" sz="1200" dirty="0" err="1"/>
                        <a:t>imio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hlinkClick r:id="rId5" tooltip="https://www.simio.com/evaluate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https://www.simio.com/evaluate/</a:t>
                      </a:r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3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/>
                        <a:t>Technology (Hardware)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Intel Xeon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900" dirty="0">
                          <a:solidFill>
                            <a:schemeClr val="accent1"/>
                          </a:solidFill>
                          <a:latin typeface="+mn-lt"/>
                        </a:rPr>
                        <a:t>Privately owned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0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6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8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B5ED-2934-4EEE-BFB2-3E81C05A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Role and Responsibility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A22EE7-36EA-4712-BC94-8B4D42803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56474"/>
              </p:ext>
            </p:extLst>
          </p:nvPr>
        </p:nvGraphicFramePr>
        <p:xfrm>
          <a:off x="838200" y="1402715"/>
          <a:ext cx="101803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806">
                  <a:extLst>
                    <a:ext uri="{9D8B030D-6E8A-4147-A177-3AD203B41FA5}">
                      <a16:colId xmlns:a16="http://schemas.microsoft.com/office/drawing/2014/main" val="822606899"/>
                    </a:ext>
                  </a:extLst>
                </a:gridCol>
                <a:gridCol w="4519514">
                  <a:extLst>
                    <a:ext uri="{9D8B030D-6E8A-4147-A177-3AD203B41FA5}">
                      <a16:colId xmlns:a16="http://schemas.microsoft.com/office/drawing/2014/main" val="3134917884"/>
                    </a:ext>
                  </a:extLst>
                </a:gridCol>
              </a:tblGrid>
              <a:tr h="330223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582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r>
                        <a:rPr lang="en-CA" sz="1200" b="1" dirty="0"/>
                        <a:t>Project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Jiakai Tang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55755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r>
                        <a:rPr lang="en-CA" sz="1200" b="1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57112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Data - Gathering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Wasim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Boughattas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8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Data -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Wasim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Boughattas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87895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r>
                        <a:rPr lang="en-CA" sz="1200" b="1" dirty="0"/>
                        <a:t>Technology (Software)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97562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Everett; Wasim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Boughattas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Mustufa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Jan; Jiakai Tang*;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9028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Everett*;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Mustufa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Jan; Jayaprakash Kumar;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*; Jiakai Tang** ; Michael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Gesuale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83555"/>
                  </a:ext>
                </a:extLst>
              </a:tr>
              <a:tr h="369039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Gradient Boosting for ML (CAT or XG Boost)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Everett; Wasim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Boughattas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*;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Mustufa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Jan*; Jayaprakash Kumar*;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*; Jiakai Tang** 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Deng; Michael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Gesuale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*;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89685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React JS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Jayaprakash Kumar;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Deng*; Michael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Gesuale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84384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Bootstrap JS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Mustufa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Jan; Jayaprakash Kumar; Michael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Gesuale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Marc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Lockhead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93823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/>
                        <a:t>jQuery Library for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Jayaprakash Kumar;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39756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PowerPoint (+Template)/Canva (slides + logo)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Everett; Jiakai Tang;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Das; Jonathon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Nagassar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Mengqing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5966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lvl="1"/>
                      <a:r>
                        <a:rPr lang="en-CA" sz="1200" dirty="0" err="1"/>
                        <a:t>S</a:t>
                      </a:r>
                      <a:r>
                        <a:rPr lang="en-CA" altLang="zh-CN" sz="1200" dirty="0" err="1"/>
                        <a:t>imio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Caitlin Everett; Jiakai Tang*; </a:t>
                      </a:r>
                      <a:r>
                        <a:rPr lang="en-CA" sz="1000" dirty="0" err="1">
                          <a:solidFill>
                            <a:schemeClr val="accent1"/>
                          </a:solidFill>
                          <a:latin typeface="+mn-lt"/>
                        </a:rPr>
                        <a:t>Debraj</a:t>
                      </a:r>
                      <a:r>
                        <a:rPr lang="en-CA" sz="1000" dirty="0">
                          <a:solidFill>
                            <a:schemeClr val="accent1"/>
                          </a:solidFill>
                          <a:latin typeface="+mn-lt"/>
                        </a:rPr>
                        <a:t> Das*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3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5885EE2827E45AFA853951EE5CA85" ma:contentTypeVersion="11" ma:contentTypeDescription="Create a new document." ma:contentTypeScope="" ma:versionID="3ce2dba864944d82aca0df3b9c2fa181">
  <xsd:schema xmlns:xsd="http://www.w3.org/2001/XMLSchema" xmlns:xs="http://www.w3.org/2001/XMLSchema" xmlns:p="http://schemas.microsoft.com/office/2006/metadata/properties" xmlns:ns3="fecb212e-f32c-4877-8ff7-77b911be1beb" xmlns:ns4="c33277e3-d619-47b6-a742-03c5c2a46fe5" targetNamespace="http://schemas.microsoft.com/office/2006/metadata/properties" ma:root="true" ma:fieldsID="8cd043a830279150262c2aafa4222c0b" ns3:_="" ns4:_="">
    <xsd:import namespace="fecb212e-f32c-4877-8ff7-77b911be1beb"/>
    <xsd:import namespace="c33277e3-d619-47b6-a742-03c5c2a46fe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b212e-f32c-4877-8ff7-77b911be1b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277e3-d619-47b6-a742-03c5c2a46f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24677-2A3E-41F7-AB58-9A585B009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b212e-f32c-4877-8ff7-77b911be1beb"/>
    <ds:schemaRef ds:uri="c33277e3-d619-47b6-a742-03c5c2a46f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51C44-D12C-43B5-AC6F-C2C2D412CD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8DD02-7612-4D17-8A70-A4E818F302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478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 </vt:lpstr>
      <vt:lpstr>Topic Evaluation</vt:lpstr>
      <vt:lpstr>Resources Table</vt:lpstr>
      <vt:lpstr>Role and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Evaluation</dc:title>
  <dc:creator>Jiakai Tang</dc:creator>
  <cp:lastModifiedBy>Jiakai Tang</cp:lastModifiedBy>
  <cp:revision>13</cp:revision>
  <dcterms:created xsi:type="dcterms:W3CDTF">2021-01-19T00:38:00Z</dcterms:created>
  <dcterms:modified xsi:type="dcterms:W3CDTF">2021-01-19T02:55:12Z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0x010100F645885EE2827E45AFA853951EE5CA85</vt:lpwstr>
  </property>
</Properties>
</file>