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2" r:id="rId2"/>
    <p:sldId id="263" r:id="rId3"/>
    <p:sldId id="265" r:id="rId4"/>
    <p:sldId id="266" r:id="rId5"/>
    <p:sldId id="267" r:id="rId6"/>
    <p:sldId id="268" r:id="rId7"/>
    <p:sldId id="273" r:id="rId8"/>
    <p:sldId id="274" r:id="rId9"/>
    <p:sldId id="269" r:id="rId10"/>
    <p:sldId id="270" r:id="rId11"/>
    <p:sldId id="271" r:id="rId12"/>
    <p:sldId id="276" r:id="rId13"/>
    <p:sldId id="279" r:id="rId14"/>
    <p:sldId id="277" r:id="rId15"/>
    <p:sldId id="278" r:id="rId16"/>
    <p:sldId id="272"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4584FBC-1D6F-4FA4-973F-14FE21ECB743}">
          <p14:sldIdLst>
            <p14:sldId id="262"/>
            <p14:sldId id="263"/>
            <p14:sldId id="265"/>
            <p14:sldId id="266"/>
            <p14:sldId id="267"/>
            <p14:sldId id="268"/>
            <p14:sldId id="273"/>
            <p14:sldId id="274"/>
            <p14:sldId id="269"/>
            <p14:sldId id="270"/>
            <p14:sldId id="271"/>
            <p14:sldId id="276"/>
            <p14:sldId id="279"/>
            <p14:sldId id="277"/>
            <p14:sldId id="278"/>
            <p14:sldId id="27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92" autoAdjust="0"/>
    <p:restoredTop sz="94660"/>
  </p:normalViewPr>
  <p:slideViewPr>
    <p:cSldViewPr snapToGrid="0">
      <p:cViewPr varScale="1">
        <p:scale>
          <a:sx n="86" d="100"/>
          <a:sy n="86" d="100"/>
        </p:scale>
        <p:origin x="6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in Endler" userId="87a7e65dc1759966" providerId="LiveId" clId="{DAFB7B5E-7181-4EB0-A72F-32DAF1DF8754}"/>
    <pc:docChg chg="custSel addSld modSld modSection">
      <pc:chgData name="Caitlin Endler" userId="87a7e65dc1759966" providerId="LiveId" clId="{DAFB7B5E-7181-4EB0-A72F-32DAF1DF8754}" dt="2021-03-06T22:09:51.618" v="245" actId="20577"/>
      <pc:docMkLst>
        <pc:docMk/>
      </pc:docMkLst>
      <pc:sldChg chg="modSp mod">
        <pc:chgData name="Caitlin Endler" userId="87a7e65dc1759966" providerId="LiveId" clId="{DAFB7B5E-7181-4EB0-A72F-32DAF1DF8754}" dt="2021-03-06T20:30:21.400" v="228" actId="20577"/>
        <pc:sldMkLst>
          <pc:docMk/>
          <pc:sldMk cId="2901501938" sldId="271"/>
        </pc:sldMkLst>
        <pc:spChg chg="mod">
          <ac:chgData name="Caitlin Endler" userId="87a7e65dc1759966" providerId="LiveId" clId="{DAFB7B5E-7181-4EB0-A72F-32DAF1DF8754}" dt="2021-03-06T20:30:21.400" v="228" actId="20577"/>
          <ac:spMkLst>
            <pc:docMk/>
            <pc:sldMk cId="2901501938" sldId="271"/>
            <ac:spMk id="3" creationId="{F230CDC8-506A-4BC6-BD3E-AC7650FCDF0D}"/>
          </ac:spMkLst>
        </pc:spChg>
      </pc:sldChg>
      <pc:sldChg chg="modSp mod">
        <pc:chgData name="Caitlin Endler" userId="87a7e65dc1759966" providerId="LiveId" clId="{DAFB7B5E-7181-4EB0-A72F-32DAF1DF8754}" dt="2021-03-06T20:09:35.386" v="1" actId="27636"/>
        <pc:sldMkLst>
          <pc:docMk/>
          <pc:sldMk cId="1655277352" sldId="278"/>
        </pc:sldMkLst>
        <pc:spChg chg="mod">
          <ac:chgData name="Caitlin Endler" userId="87a7e65dc1759966" providerId="LiveId" clId="{DAFB7B5E-7181-4EB0-A72F-32DAF1DF8754}" dt="2021-03-06T20:09:35.386" v="1" actId="27636"/>
          <ac:spMkLst>
            <pc:docMk/>
            <pc:sldMk cId="1655277352" sldId="278"/>
            <ac:spMk id="3" creationId="{F230CDC8-506A-4BC6-BD3E-AC7650FCDF0D}"/>
          </ac:spMkLst>
        </pc:spChg>
      </pc:sldChg>
      <pc:sldChg chg="modSp add mod">
        <pc:chgData name="Caitlin Endler" userId="87a7e65dc1759966" providerId="LiveId" clId="{DAFB7B5E-7181-4EB0-A72F-32DAF1DF8754}" dt="2021-03-06T22:09:51.618" v="245" actId="20577"/>
        <pc:sldMkLst>
          <pc:docMk/>
          <pc:sldMk cId="2639137567" sldId="280"/>
        </pc:sldMkLst>
        <pc:spChg chg="mod">
          <ac:chgData name="Caitlin Endler" userId="87a7e65dc1759966" providerId="LiveId" clId="{DAFB7B5E-7181-4EB0-A72F-32DAF1DF8754}" dt="2021-03-06T22:09:51.618" v="245" actId="20577"/>
          <ac:spMkLst>
            <pc:docMk/>
            <pc:sldMk cId="2639137567" sldId="280"/>
            <ac:spMk id="4" creationId="{C5966EFF-E527-4D71-B78A-766D0FE477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7386-136A-4AC6-80D9-E6C31B8E9E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D50871-DE31-4B3A-BDCE-BA7027F5C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84A97-DA91-4CBB-9EA8-CDB80BD90B6D}"/>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5" name="Footer Placeholder 4">
            <a:extLst>
              <a:ext uri="{FF2B5EF4-FFF2-40B4-BE49-F238E27FC236}">
                <a16:creationId xmlns:a16="http://schemas.microsoft.com/office/drawing/2014/main" id="{BBB3253A-C8CE-414F-95EA-EF0503B30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DE65A-C733-4B21-B91B-FAE7293C035C}"/>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36226254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E37D-74FC-431C-A440-8EC41C3D8F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E6A59-DF10-4E09-9045-CA049F010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D8FF9-A968-4642-B05F-E0F0D244F674}"/>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5" name="Footer Placeholder 4">
            <a:extLst>
              <a:ext uri="{FF2B5EF4-FFF2-40B4-BE49-F238E27FC236}">
                <a16:creationId xmlns:a16="http://schemas.microsoft.com/office/drawing/2014/main" id="{9FD4BB15-0914-4EE8-9A53-63028D826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36F93-D4CE-41AD-8F15-CC9B4B301C24}"/>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104124576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AE4A8-0E2D-45EC-9DA3-886309CAC0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88CB7-B691-4FED-8BC7-536420687B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10CD4-89EA-4327-B307-F55E5AE3B364}"/>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5" name="Footer Placeholder 4">
            <a:extLst>
              <a:ext uri="{FF2B5EF4-FFF2-40B4-BE49-F238E27FC236}">
                <a16:creationId xmlns:a16="http://schemas.microsoft.com/office/drawing/2014/main" id="{580A510D-8E67-4E73-9CF1-5F8C264EE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D2AB1-2281-4A03-B165-20962F0EB71C}"/>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594476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935F-5A71-486D-810D-0BC45AA6A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5434C-24D5-46F3-9ECA-75542B3A2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C5050-826E-4423-A671-D6EA27EE9FC6}"/>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5" name="Footer Placeholder 4">
            <a:extLst>
              <a:ext uri="{FF2B5EF4-FFF2-40B4-BE49-F238E27FC236}">
                <a16:creationId xmlns:a16="http://schemas.microsoft.com/office/drawing/2014/main" id="{109AF324-7D6A-4780-A377-DEE414563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70485-B55D-42C3-A270-E3EB2C6DA901}"/>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305426639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531A-7D0B-445F-8895-6D1F58D8D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48D3F-A3FB-4A3D-9267-FB2B98A02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1BFB1-0C8E-4693-A5AD-04AFDCED70E9}"/>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5" name="Footer Placeholder 4">
            <a:extLst>
              <a:ext uri="{FF2B5EF4-FFF2-40B4-BE49-F238E27FC236}">
                <a16:creationId xmlns:a16="http://schemas.microsoft.com/office/drawing/2014/main" id="{50CC7CEC-35F8-461D-8B18-EE22ABA69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E68A-BAE6-49A0-9279-B3D20B4E5CD0}"/>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428458659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ED81-29FC-4352-9C6F-E0E01115C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85A25-449F-48CA-90EE-AE3343D70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4E28F-1249-41DF-BDAA-D67CA58B8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EFD09-EFD4-454B-8822-14571D50431E}"/>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6" name="Footer Placeholder 5">
            <a:extLst>
              <a:ext uri="{FF2B5EF4-FFF2-40B4-BE49-F238E27FC236}">
                <a16:creationId xmlns:a16="http://schemas.microsoft.com/office/drawing/2014/main" id="{4E0682C4-5927-433F-9F46-875A47401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1886A-27F4-4DFB-9BAF-EEF62D3B0098}"/>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71375589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96AB-90F6-4FCE-A67F-E088C5A798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9E12D-C988-466F-9FC5-45E58E6BA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A423-FC67-448D-A689-914965ECC0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8AD807-9F31-47F4-B1B5-A769939B5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77B8D-983D-474B-AF8B-ED7FE8617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26EDFB-C1CE-4D03-95A3-18CBA4CACC2E}"/>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8" name="Footer Placeholder 7">
            <a:extLst>
              <a:ext uri="{FF2B5EF4-FFF2-40B4-BE49-F238E27FC236}">
                <a16:creationId xmlns:a16="http://schemas.microsoft.com/office/drawing/2014/main" id="{897FCFD7-AD4D-4455-A583-53337F5A4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445A2-5B4D-4E1E-A4CD-1A21EEF8A0C0}"/>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128787218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5D5D-4103-4AE5-B52E-EA02E6AF0F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3CBFB2-F72B-4AA0-99E0-E264F8726D3A}"/>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4" name="Footer Placeholder 3">
            <a:extLst>
              <a:ext uri="{FF2B5EF4-FFF2-40B4-BE49-F238E27FC236}">
                <a16:creationId xmlns:a16="http://schemas.microsoft.com/office/drawing/2014/main" id="{05C54867-7050-4476-9F7A-E1A3D5071B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2CFC9-CE39-47D1-88E0-4686EC326D17}"/>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244940820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D93A4-5843-410A-B766-789CABFAC2DB}"/>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3" name="Footer Placeholder 2">
            <a:extLst>
              <a:ext uri="{FF2B5EF4-FFF2-40B4-BE49-F238E27FC236}">
                <a16:creationId xmlns:a16="http://schemas.microsoft.com/office/drawing/2014/main" id="{AD8D75DB-D302-4603-9598-6742288DC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7FA86-FB8F-4E42-833E-694CEF18C009}"/>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251308471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C0DA-8564-4679-B77D-E883569E7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9E054-8F63-402A-899E-9E2E14FBE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DEA8A7-EAE1-4F3C-AAB9-7B59E0408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70DE5-FAFA-4DB2-8546-A8FBA0EC7704}"/>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6" name="Footer Placeholder 5">
            <a:extLst>
              <a:ext uri="{FF2B5EF4-FFF2-40B4-BE49-F238E27FC236}">
                <a16:creationId xmlns:a16="http://schemas.microsoft.com/office/drawing/2014/main" id="{0A1069A1-D1E8-4D63-9A84-21989DAB9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04095-93BD-44C4-AE16-34346D37E860}"/>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51455679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3FE0-DD74-407E-8583-24DB44447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EE0B0B-E128-4BBC-A993-34CB3479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6806C-6378-42FE-B740-75FB084C5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EE7AC-BF6B-4156-BA60-97F2BA08BF7F}"/>
              </a:ext>
            </a:extLst>
          </p:cNvPr>
          <p:cNvSpPr>
            <a:spLocks noGrp="1"/>
          </p:cNvSpPr>
          <p:nvPr>
            <p:ph type="dt" sz="half" idx="10"/>
          </p:nvPr>
        </p:nvSpPr>
        <p:spPr/>
        <p:txBody>
          <a:bodyPr/>
          <a:lstStyle/>
          <a:p>
            <a:fld id="{A73CA343-BE33-4BDE-8038-3D011266CBE4}" type="datetimeFigureOut">
              <a:rPr lang="en-US" smtClean="0"/>
              <a:t>3/6/2021</a:t>
            </a:fld>
            <a:endParaRPr lang="en-US"/>
          </a:p>
        </p:txBody>
      </p:sp>
      <p:sp>
        <p:nvSpPr>
          <p:cNvPr id="6" name="Footer Placeholder 5">
            <a:extLst>
              <a:ext uri="{FF2B5EF4-FFF2-40B4-BE49-F238E27FC236}">
                <a16:creationId xmlns:a16="http://schemas.microsoft.com/office/drawing/2014/main" id="{7E2536F4-E9DF-40B1-B644-D81D60002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1E412-F2BD-4291-A882-67D2B4314EF5}"/>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36495553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D2A60-E790-4C56-83F1-DB0C1799B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E2A36-61B4-4CA6-BB99-FD8439764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F35D1-04B2-4129-8A05-3348EE237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CA343-BE33-4BDE-8038-3D011266CBE4}" type="datetimeFigureOut">
              <a:rPr lang="en-US" smtClean="0"/>
              <a:t>3/6/2021</a:t>
            </a:fld>
            <a:endParaRPr lang="en-US"/>
          </a:p>
        </p:txBody>
      </p:sp>
      <p:sp>
        <p:nvSpPr>
          <p:cNvPr id="5" name="Footer Placeholder 4">
            <a:extLst>
              <a:ext uri="{FF2B5EF4-FFF2-40B4-BE49-F238E27FC236}">
                <a16:creationId xmlns:a16="http://schemas.microsoft.com/office/drawing/2014/main" id="{09969680-66E2-43CF-A8D0-6E49E1BE0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D72F11-E767-4DA3-BD81-F853356F5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90EC3-A278-4616-A682-770192B3C650}" type="slidenum">
              <a:rPr lang="en-US" smtClean="0"/>
              <a:t>‹#›</a:t>
            </a:fld>
            <a:endParaRPr lang="en-US"/>
          </a:p>
        </p:txBody>
      </p:sp>
    </p:spTree>
    <p:extLst>
      <p:ext uri="{BB962C8B-B14F-4D97-AF65-F5344CB8AC3E}">
        <p14:creationId xmlns:p14="http://schemas.microsoft.com/office/powerpoint/2010/main" val="25219675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838200" y="1102243"/>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MSDS 6306: Case Study 1</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838200" y="3243879"/>
            <a:ext cx="10515600" cy="2429133"/>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Beer and Breweries Across United States</a:t>
            </a:r>
          </a:p>
          <a:p>
            <a:pPr marL="0" indent="0">
              <a:buNone/>
            </a:pPr>
            <a:r>
              <a:rPr lang="en-US" b="1" dirty="0">
                <a:solidFill>
                  <a:schemeClr val="bg1"/>
                </a:solidFill>
                <a:latin typeface="Times New Roman" panose="02020603050405020304" pitchFamily="18" charset="0"/>
                <a:cs typeface="Times New Roman" panose="02020603050405020304" pitchFamily="18" charset="0"/>
              </a:rPr>
              <a:t>By Rashmi Patel and Caitlin Endler</a:t>
            </a:r>
          </a:p>
          <a:p>
            <a:endParaRPr lang="en-US" dirty="0"/>
          </a:p>
        </p:txBody>
      </p:sp>
    </p:spTree>
    <p:extLst>
      <p:ext uri="{BB962C8B-B14F-4D97-AF65-F5344CB8AC3E}">
        <p14:creationId xmlns:p14="http://schemas.microsoft.com/office/powerpoint/2010/main" val="37928918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Summary of Alcohol by volume </a:t>
            </a:r>
            <a:r>
              <a:rPr lang="en-US" sz="3600" dirty="0">
                <a:solidFill>
                  <a:schemeClr val="bg1"/>
                </a:solidFill>
                <a:latin typeface="Times New Roman" panose="02020603050405020304" pitchFamily="18" charset="0"/>
                <a:cs typeface="Times New Roman" panose="02020603050405020304" pitchFamily="18" charset="0"/>
              </a:rPr>
              <a:t>(</a:t>
            </a:r>
            <a:r>
              <a:rPr lang="en-US" sz="3600" b="1" dirty="0">
                <a:solidFill>
                  <a:schemeClr val="bg1"/>
                </a:solidFill>
                <a:latin typeface="Times New Roman" panose="02020603050405020304" pitchFamily="18" charset="0"/>
                <a:cs typeface="Times New Roman" panose="02020603050405020304" pitchFamily="18" charset="0"/>
              </a:rPr>
              <a:t>ABV) distribution</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153684" y="4473379"/>
            <a:ext cx="5410299" cy="1738669"/>
          </a:xfrm>
        </p:spPr>
        <p:txBody>
          <a:bodyPr>
            <a:normAutofit fontScale="925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ABV distribution is relatively normal with a right skewness.</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visual evidence suggests the IPAs, which are generally somewhat more alcoholic, contribute to the right skewness.</a:t>
            </a:r>
          </a:p>
        </p:txBody>
      </p:sp>
      <p:pic>
        <p:nvPicPr>
          <p:cNvPr id="5" name="Picture 4" descr="Chart, histogram&#10;&#10;Description automatically generated">
            <a:extLst>
              <a:ext uri="{FF2B5EF4-FFF2-40B4-BE49-F238E27FC236}">
                <a16:creationId xmlns:a16="http://schemas.microsoft.com/office/drawing/2014/main" id="{E211F9D4-C4AF-4093-9E62-08CCC54DD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84" y="1132616"/>
            <a:ext cx="5220833" cy="3076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histogram&#10;&#10;Description automatically generated">
            <a:extLst>
              <a:ext uri="{FF2B5EF4-FFF2-40B4-BE49-F238E27FC236}">
                <a16:creationId xmlns:a16="http://schemas.microsoft.com/office/drawing/2014/main" id="{E26144BA-6BF6-4144-B37F-A43957421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1764" y="1132616"/>
            <a:ext cx="5013656" cy="3076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Table 10">
            <a:extLst>
              <a:ext uri="{FF2B5EF4-FFF2-40B4-BE49-F238E27FC236}">
                <a16:creationId xmlns:a16="http://schemas.microsoft.com/office/drawing/2014/main" id="{B1C7A9DA-5937-4607-A7C5-1640F14E615C}"/>
              </a:ext>
            </a:extLst>
          </p:cNvPr>
          <p:cNvGraphicFramePr>
            <a:graphicFrameLocks noGrp="1"/>
          </p:cNvGraphicFramePr>
          <p:nvPr>
            <p:extLst>
              <p:ext uri="{D42A27DB-BD31-4B8C-83A1-F6EECF244321}">
                <p14:modId xmlns:p14="http://schemas.microsoft.com/office/powerpoint/2010/main" val="513895515"/>
              </p:ext>
            </p:extLst>
          </p:nvPr>
        </p:nvGraphicFramePr>
        <p:xfrm>
          <a:off x="6430937" y="4360487"/>
          <a:ext cx="3043028" cy="2241648"/>
        </p:xfrm>
        <a:graphic>
          <a:graphicData uri="http://schemas.openxmlformats.org/drawingml/2006/table">
            <a:tbl>
              <a:tblPr firstRow="1" bandRow="1">
                <a:tableStyleId>{1E171933-4619-4E11-9A3F-F7608DF75F80}</a:tableStyleId>
              </a:tblPr>
              <a:tblGrid>
                <a:gridCol w="1521514">
                  <a:extLst>
                    <a:ext uri="{9D8B030D-6E8A-4147-A177-3AD203B41FA5}">
                      <a16:colId xmlns:a16="http://schemas.microsoft.com/office/drawing/2014/main" val="4042348482"/>
                    </a:ext>
                  </a:extLst>
                </a:gridCol>
                <a:gridCol w="1521514">
                  <a:extLst>
                    <a:ext uri="{9D8B030D-6E8A-4147-A177-3AD203B41FA5}">
                      <a16:colId xmlns:a16="http://schemas.microsoft.com/office/drawing/2014/main" val="1063822845"/>
                    </a:ext>
                  </a:extLst>
                </a:gridCol>
              </a:tblGrid>
              <a:tr h="280206">
                <a:tc>
                  <a:txBody>
                    <a:bodyPr/>
                    <a:lstStyle/>
                    <a:p>
                      <a:r>
                        <a:rPr lang="en-US" sz="1200" dirty="0">
                          <a:solidFill>
                            <a:schemeClr val="tx1"/>
                          </a:solidFill>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Values(Total=2410)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280206">
                <a:tc>
                  <a:txBody>
                    <a:bodyPr/>
                    <a:lstStyle/>
                    <a:p>
                      <a:r>
                        <a:rPr lang="en-US" sz="1200" dirty="0"/>
                        <a:t>Minimum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280206">
                <a:tc>
                  <a:txBody>
                    <a:bodyPr/>
                    <a:lstStyle/>
                    <a:p>
                      <a:r>
                        <a:rPr lang="en-US" sz="1200" dirty="0"/>
                        <a:t>1</a:t>
                      </a:r>
                      <a:r>
                        <a:rPr lang="en-US" sz="1200" baseline="30000" dirty="0"/>
                        <a:t>st</a:t>
                      </a:r>
                      <a:r>
                        <a:rPr lang="en-US" sz="1200" dirty="0"/>
                        <a:t> Quantile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280206">
                <a:tc>
                  <a:txBody>
                    <a:bodyPr/>
                    <a:lstStyle/>
                    <a:p>
                      <a:r>
                        <a:rPr lang="en-US" sz="1200" dirty="0"/>
                        <a:t>Median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0.05600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280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0.05977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280206">
                <a:tc>
                  <a:txBody>
                    <a:bodyPr/>
                    <a:lstStyle/>
                    <a:p>
                      <a:r>
                        <a:rPr lang="en-US" sz="1200" dirty="0"/>
                        <a:t>3</a:t>
                      </a:r>
                      <a:r>
                        <a:rPr lang="en-US" sz="1200" baseline="30000" dirty="0"/>
                        <a:t>rd</a:t>
                      </a:r>
                      <a:r>
                        <a:rPr lang="en-US" sz="1200" dirty="0"/>
                        <a:t> Quantile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0.06700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r h="280206">
                <a:tc>
                  <a:txBody>
                    <a:bodyPr/>
                    <a:lstStyle/>
                    <a:p>
                      <a:r>
                        <a:rPr lang="en-US" sz="1200" dirty="0"/>
                        <a:t>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0.12800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391300"/>
                  </a:ext>
                </a:extLst>
              </a:tr>
              <a:tr h="280206">
                <a:tc>
                  <a:txBody>
                    <a:bodyPr/>
                    <a:lstStyle/>
                    <a:p>
                      <a:r>
                        <a:rPr lang="en-US" sz="1200" dirty="0"/>
                        <a:t>NA’s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9241202"/>
                  </a:ext>
                </a:extLst>
              </a:tr>
            </a:tbl>
          </a:graphicData>
        </a:graphic>
      </p:graphicFrame>
    </p:spTree>
    <p:extLst>
      <p:ext uri="{BB962C8B-B14F-4D97-AF65-F5344CB8AC3E}">
        <p14:creationId xmlns:p14="http://schemas.microsoft.com/office/powerpoint/2010/main" val="19012399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Relationship between ABV and IBU</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5119331"/>
            <a:ext cx="10515600" cy="1738669"/>
          </a:xfrm>
        </p:spPr>
        <p:txBody>
          <a:bodyPr>
            <a:normAutofit fontScale="70000" lnSpcReduction="200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There is a positive relationship between ABV and IBU rating.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Without imputing the nulls, it is estimated that 45% of the variation in IBU can be attributed to the linear relationship.</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With the imputed nulls, it is estimated that 27% of the variation in IBU can be attributed to the linear relationship.</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This may be due to breweries wishing to balance the amount of sugar in fermentation (which makes a beer more alcoholic) with the amount of hops used in the process (which can make a beer more bitter).</a:t>
            </a:r>
          </a:p>
        </p:txBody>
      </p:sp>
      <p:pic>
        <p:nvPicPr>
          <p:cNvPr id="5" name="Picture 4" descr="Chart, scatter chart&#10;&#10;Description automatically generated">
            <a:extLst>
              <a:ext uri="{FF2B5EF4-FFF2-40B4-BE49-F238E27FC236}">
                <a16:creationId xmlns:a16="http://schemas.microsoft.com/office/drawing/2014/main" id="{19A26C89-E440-4E38-827C-88D18089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419" y="1325563"/>
            <a:ext cx="5537737" cy="3355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scatter chart&#10;&#10;Description automatically generated">
            <a:extLst>
              <a:ext uri="{FF2B5EF4-FFF2-40B4-BE49-F238E27FC236}">
                <a16:creationId xmlns:a16="http://schemas.microsoft.com/office/drawing/2014/main" id="{820438A1-C9B9-444C-9B1F-A7F54032E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66" y="1325563"/>
            <a:ext cx="5686351" cy="3355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15019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Classifying Ales with KNN</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838200" y="4193627"/>
            <a:ext cx="10515600" cy="2254470"/>
          </a:xfrm>
        </p:spPr>
        <p:txBody>
          <a:bodyPr>
            <a:normAutofit fontScale="85000" lnSpcReduction="100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We trained a K-Nearest Neighbors model with 100 iterations to find the number of neighbors with the highest accuracy.</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Given ABV and IBU, our KNN model has over an 85% accuracy rate—the percentage of beers correctly classified as either IPA or other Ale.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model has a sensitivity of over 88%—that is of the Ales, over 88% were identified correctly.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model has a specificity of over 81%—that  is, of the IPAs, over 81% were identified correctly.</a:t>
            </a:r>
          </a:p>
        </p:txBody>
      </p:sp>
      <p:pic>
        <p:nvPicPr>
          <p:cNvPr id="2" name="Picture 1">
            <a:extLst>
              <a:ext uri="{FF2B5EF4-FFF2-40B4-BE49-F238E27FC236}">
                <a16:creationId xmlns:a16="http://schemas.microsoft.com/office/drawing/2014/main" id="{2EB9C6FB-5AB8-4089-9A61-B591C4C7D533}"/>
              </a:ext>
            </a:extLst>
          </p:cNvPr>
          <p:cNvPicPr>
            <a:picLocks noChangeAspect="1"/>
          </p:cNvPicPr>
          <p:nvPr/>
        </p:nvPicPr>
        <p:blipFill>
          <a:blip r:embed="rId3"/>
          <a:stretch>
            <a:fillRect/>
          </a:stretch>
        </p:blipFill>
        <p:spPr>
          <a:xfrm>
            <a:off x="1088570" y="1237795"/>
            <a:ext cx="4099803" cy="2530164"/>
          </a:xfrm>
          <a:prstGeom prst="rect">
            <a:avLst/>
          </a:prstGeom>
          <a:ln w="38100">
            <a:solidFill>
              <a:srgbClr val="000000"/>
            </a:solidFill>
          </a:ln>
          <a:effectLst>
            <a:outerShdw blurRad="50800" dist="38100" dir="2700000" algn="ctr" rotWithShape="0">
              <a:srgbClr val="000000">
                <a:alpha val="43000"/>
              </a:srgbClr>
            </a:outerShdw>
          </a:effectLst>
        </p:spPr>
      </p:pic>
      <p:pic>
        <p:nvPicPr>
          <p:cNvPr id="6" name="Picture 5">
            <a:extLst>
              <a:ext uri="{FF2B5EF4-FFF2-40B4-BE49-F238E27FC236}">
                <a16:creationId xmlns:a16="http://schemas.microsoft.com/office/drawing/2014/main" id="{CF4BA9D5-A30D-4AD3-9A28-649EB364F7D3}"/>
              </a:ext>
            </a:extLst>
          </p:cNvPr>
          <p:cNvPicPr>
            <a:picLocks noChangeAspect="1"/>
          </p:cNvPicPr>
          <p:nvPr/>
        </p:nvPicPr>
        <p:blipFill>
          <a:blip r:embed="rId4"/>
          <a:stretch>
            <a:fillRect/>
          </a:stretch>
        </p:blipFill>
        <p:spPr>
          <a:xfrm>
            <a:off x="6066328" y="1237795"/>
            <a:ext cx="4099803" cy="2530164"/>
          </a:xfrm>
          <a:prstGeom prst="rect">
            <a:avLst/>
          </a:prstGeom>
          <a:ln w="38100">
            <a:solidFill>
              <a:srgbClr val="000000"/>
            </a:solidFill>
          </a:ln>
          <a:effectLst>
            <a:outerShdw blurRad="50800" dist="38100" dir="2700000" algn="ctr" rotWithShape="0">
              <a:srgbClr val="000000">
                <a:alpha val="43000"/>
              </a:srgbClr>
            </a:outerShdw>
          </a:effectLst>
        </p:spPr>
      </p:pic>
    </p:spTree>
    <p:extLst>
      <p:ext uri="{BB962C8B-B14F-4D97-AF65-F5344CB8AC3E}">
        <p14:creationId xmlns:p14="http://schemas.microsoft.com/office/powerpoint/2010/main" val="10669207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Additional Insights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790903" y="1325563"/>
            <a:ext cx="4301359" cy="4633803"/>
          </a:xfrm>
        </p:spPr>
        <p:txBody>
          <a:bodyPr>
            <a:normAutofit/>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For IPAs, the relationship between ABV and IBU is once again positive, with an estimated 41% of variation in IBU attributed to ABV.</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For other ales, a positive relationship, with an estimated 24% of variation in IBU attributed to ABV.</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We can also see from the graph that IPAs are generally more bitter than other ales.</a:t>
            </a:r>
          </a:p>
        </p:txBody>
      </p:sp>
      <p:pic>
        <p:nvPicPr>
          <p:cNvPr id="2" name="Picture 1">
            <a:extLst>
              <a:ext uri="{FF2B5EF4-FFF2-40B4-BE49-F238E27FC236}">
                <a16:creationId xmlns:a16="http://schemas.microsoft.com/office/drawing/2014/main" id="{2EB9C6FB-5AB8-4089-9A61-B591C4C7D5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8459" y="1325563"/>
            <a:ext cx="5004970" cy="3088782"/>
          </a:xfrm>
          <a:prstGeom prst="rect">
            <a:avLst/>
          </a:prstGeom>
          <a:ln w="38100">
            <a:solidFill>
              <a:srgbClr val="000000"/>
            </a:solidFill>
          </a:ln>
          <a:effectLst>
            <a:outerShdw blurRad="50800" dist="38100" dir="2700000" algn="ctr" rotWithShape="0">
              <a:srgbClr val="000000">
                <a:alpha val="43000"/>
              </a:srgbClr>
            </a:outerShdw>
          </a:effectLst>
        </p:spPr>
      </p:pic>
    </p:spTree>
    <p:extLst>
      <p:ext uri="{BB962C8B-B14F-4D97-AF65-F5344CB8AC3E}">
        <p14:creationId xmlns:p14="http://schemas.microsoft.com/office/powerpoint/2010/main" val="16137340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Additional Insights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4717819"/>
            <a:ext cx="4599026" cy="1738669"/>
          </a:xfrm>
        </p:spPr>
        <p:txBody>
          <a:bodyPr>
            <a:normAutofit fontScale="70000" lnSpcReduction="200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top 5 states (California, Texas, Florida, New York and Illinois) account for 42% of all the alcohol consumed per brewery count.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bottom 5 states (North Dakota, Alaska, South Dakota, Vermont, and Wyoming) account for 1.32% of all the alcohol consumed per brewery count.</a:t>
            </a:r>
          </a:p>
        </p:txBody>
      </p:sp>
      <p:pic>
        <p:nvPicPr>
          <p:cNvPr id="2" name="Picture 1">
            <a:extLst>
              <a:ext uri="{FF2B5EF4-FFF2-40B4-BE49-F238E27FC236}">
                <a16:creationId xmlns:a16="http://schemas.microsoft.com/office/drawing/2014/main" id="{AE76BC1D-9748-4F20-960C-954BAA9A80C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794" y="1325564"/>
            <a:ext cx="4902787" cy="3025720"/>
          </a:xfrm>
          <a:prstGeom prst="rect">
            <a:avLst/>
          </a:prstGeom>
          <a:ln w="38100">
            <a:solidFill>
              <a:srgbClr val="000000"/>
            </a:solidFill>
          </a:ln>
          <a:effectLst>
            <a:outerShdw blurRad="50800" dist="38100" dir="2700000" algn="ctr" rotWithShape="0">
              <a:srgbClr val="000000">
                <a:alpha val="43000"/>
              </a:srgbClr>
            </a:outerShdw>
          </a:effectLst>
        </p:spPr>
      </p:pic>
      <p:pic>
        <p:nvPicPr>
          <p:cNvPr id="6" name="Picture 5">
            <a:extLst>
              <a:ext uri="{FF2B5EF4-FFF2-40B4-BE49-F238E27FC236}">
                <a16:creationId xmlns:a16="http://schemas.microsoft.com/office/drawing/2014/main" id="{27026F18-C0E1-4CAB-AE16-E575FA8A49F2}"/>
              </a:ext>
            </a:extLst>
          </p:cNvPr>
          <p:cNvPicPr>
            <a:picLocks noChangeAspect="1"/>
          </p:cNvPicPr>
          <p:nvPr/>
        </p:nvPicPr>
        <p:blipFill>
          <a:blip r:embed="rId4"/>
          <a:stretch>
            <a:fillRect/>
          </a:stretch>
        </p:blipFill>
        <p:spPr>
          <a:xfrm>
            <a:off x="6701383" y="1325564"/>
            <a:ext cx="4902787" cy="3025720"/>
          </a:xfrm>
          <a:prstGeom prst="rect">
            <a:avLst/>
          </a:prstGeom>
          <a:ln w="38100">
            <a:solidFill>
              <a:srgbClr val="000000"/>
            </a:solidFill>
          </a:ln>
          <a:effectLst>
            <a:outerShdw blurRad="50800" dist="38100" dir="2700000" algn="ctr" rotWithShape="0">
              <a:srgbClr val="000000">
                <a:alpha val="43000"/>
              </a:srgbClr>
            </a:outerShdw>
          </a:effectLst>
        </p:spPr>
      </p:pic>
      <p:pic>
        <p:nvPicPr>
          <p:cNvPr id="9" name="Picture 8">
            <a:extLst>
              <a:ext uri="{FF2B5EF4-FFF2-40B4-BE49-F238E27FC236}">
                <a16:creationId xmlns:a16="http://schemas.microsoft.com/office/drawing/2014/main" id="{55DEF262-7F1D-4375-8A0F-B4ACF4180CD6}"/>
              </a:ext>
            </a:extLst>
          </p:cNvPr>
          <p:cNvPicPr>
            <a:picLocks noChangeAspect="1"/>
          </p:cNvPicPr>
          <p:nvPr/>
        </p:nvPicPr>
        <p:blipFill>
          <a:blip r:embed="rId5"/>
          <a:stretch>
            <a:fillRect/>
          </a:stretch>
        </p:blipFill>
        <p:spPr>
          <a:xfrm>
            <a:off x="6231134" y="4682855"/>
            <a:ext cx="4872295" cy="1808596"/>
          </a:xfrm>
          <a:prstGeom prst="rect">
            <a:avLst/>
          </a:prstGeom>
        </p:spPr>
      </p:pic>
    </p:spTree>
    <p:extLst>
      <p:ext uri="{BB962C8B-B14F-4D97-AF65-F5344CB8AC3E}">
        <p14:creationId xmlns:p14="http://schemas.microsoft.com/office/powerpoint/2010/main" val="28491778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838200" y="1828801"/>
            <a:ext cx="10515600" cy="4099034"/>
          </a:xfrm>
        </p:spPr>
        <p:txBody>
          <a:bodyPr>
            <a:normAutofit lnSpcReduction="10000"/>
          </a:bodyPr>
          <a:lstStyle/>
          <a:p>
            <a:pPr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In conclusion, we found that IPAs and other ales make up 64% of all craft beers. There's a linear relationship between alcohol content and bitterness within a beer, and the relationship is stronger for IPAs than for other ales. Given alcohol content and international bitterness rating, we can identify a beer as an IPA or as an other ale with over 85% accuracy. Finally, the five states with the greatest alcohol consumption  per brewery make up over 40% of total alcohol consumption per brewery. If Budweiser wants to increase their market share by tapping into the craft brew market, they should focus on these states, and they should focus on IPAs or other ales. Despite the market saturation, these seem to be the states with the most demand. Additional research could include reviewing sales data on top craft beers and reviewing brewery and alcohol laws for different states.</a:t>
            </a:r>
          </a:p>
        </p:txBody>
      </p:sp>
    </p:spTree>
    <p:extLst>
      <p:ext uri="{BB962C8B-B14F-4D97-AF65-F5344CB8AC3E}">
        <p14:creationId xmlns:p14="http://schemas.microsoft.com/office/powerpoint/2010/main" val="16552773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3515588" y="2766218"/>
            <a:ext cx="4764347"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5997036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1100832" y="2766218"/>
            <a:ext cx="9934112" cy="1325563"/>
          </a:xfrm>
        </p:spPr>
        <p:txBody>
          <a:bodyPr>
            <a:normAutofit fontScale="90000"/>
          </a:bodyPr>
          <a:lstStyle/>
          <a:p>
            <a:r>
              <a:rPr lang="en-US" sz="3600" b="1">
                <a:solidFill>
                  <a:schemeClr val="bg1"/>
                </a:solidFill>
                <a:latin typeface="Times New Roman" panose="02020603050405020304" pitchFamily="18" charset="0"/>
                <a:cs typeface="Times New Roman" panose="02020603050405020304" pitchFamily="18" charset="0"/>
              </a:rPr>
              <a:t>YouTube</a:t>
            </a:r>
            <a:r>
              <a:rPr lang="en-US" sz="3600" b="1" dirty="0">
                <a:solidFill>
                  <a:schemeClr val="bg1"/>
                </a:solidFill>
                <a:latin typeface="Times New Roman" panose="02020603050405020304" pitchFamily="18" charset="0"/>
                <a:cs typeface="Times New Roman" panose="02020603050405020304" pitchFamily="18" charset="0"/>
              </a:rPr>
              <a:t>: https://www.youtube.com/watch?v=dliZp8-Yfaw&amp;ab_channel=CaitlinEndler</a:t>
            </a:r>
          </a:p>
        </p:txBody>
      </p:sp>
    </p:spTree>
    <p:extLst>
      <p:ext uri="{BB962C8B-B14F-4D97-AF65-F5344CB8AC3E}">
        <p14:creationId xmlns:p14="http://schemas.microsoft.com/office/powerpoint/2010/main" val="26391375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633839" y="1109789"/>
            <a:ext cx="10515600"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1108789" y="2963960"/>
            <a:ext cx="10515600" cy="1738669"/>
          </a:xfrm>
        </p:spPr>
        <p:txBody>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Budweiser is exploring the craft brewery market. We will review current trends for beer in this industry and provide insight for growth opportunities in the market.</a:t>
            </a:r>
          </a:p>
          <a:p>
            <a:endParaRPr lang="en-US" dirty="0">
              <a:solidFill>
                <a:schemeClr val="bg1"/>
              </a:solidFill>
            </a:endParaRPr>
          </a:p>
        </p:txBody>
      </p:sp>
    </p:spTree>
    <p:extLst>
      <p:ext uri="{BB962C8B-B14F-4D97-AF65-F5344CB8AC3E}">
        <p14:creationId xmlns:p14="http://schemas.microsoft.com/office/powerpoint/2010/main" val="10594633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699797" y="0"/>
            <a:ext cx="10515600"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Existing craft breweries in United States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199626" y="4696397"/>
            <a:ext cx="5588947" cy="1738669"/>
          </a:xfrm>
        </p:spPr>
        <p:txBody>
          <a:bodyPr>
            <a:normAutofit fontScale="92500" lnSpcReduction="20000"/>
          </a:bodyPr>
          <a:lstStyle/>
          <a:p>
            <a:pPr>
              <a:buFont typeface="Wingdings"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Colorado has the most breweries in United States with 47.</a:t>
            </a:r>
          </a:p>
          <a:p>
            <a:pPr>
              <a:buFont typeface="Wingdings"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Other than Colorado, the states having most breweries are clustered along US border and coasts.</a:t>
            </a:r>
          </a:p>
          <a:p>
            <a:endParaRPr lang="en-US" dirty="0">
              <a:solidFill>
                <a:schemeClr val="bg1"/>
              </a:solidFill>
            </a:endParaRPr>
          </a:p>
        </p:txBody>
      </p:sp>
      <p:pic>
        <p:nvPicPr>
          <p:cNvPr id="5" name="Picture 4" descr="Map&#10;&#10;Description automatically generated">
            <a:extLst>
              <a:ext uri="{FF2B5EF4-FFF2-40B4-BE49-F238E27FC236}">
                <a16:creationId xmlns:a16="http://schemas.microsoft.com/office/drawing/2014/main" id="{179FFA1D-BEB8-4A04-A503-8DD093D41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6" y="1033901"/>
            <a:ext cx="5202925" cy="3230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Chart, histogram&#10;&#10;Description automatically generated">
            <a:extLst>
              <a:ext uri="{FF2B5EF4-FFF2-40B4-BE49-F238E27FC236}">
                <a16:creationId xmlns:a16="http://schemas.microsoft.com/office/drawing/2014/main" id="{228A4126-56A3-49AF-B029-6DBB5746B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573" y="1033901"/>
            <a:ext cx="5515961" cy="3230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Table 10">
            <a:extLst>
              <a:ext uri="{FF2B5EF4-FFF2-40B4-BE49-F238E27FC236}">
                <a16:creationId xmlns:a16="http://schemas.microsoft.com/office/drawing/2014/main" id="{51D2D03F-5AED-4F4F-8633-94F5BD15E8FE}"/>
              </a:ext>
            </a:extLst>
          </p:cNvPr>
          <p:cNvGraphicFramePr>
            <a:graphicFrameLocks noGrp="1"/>
          </p:cNvGraphicFramePr>
          <p:nvPr>
            <p:extLst>
              <p:ext uri="{D42A27DB-BD31-4B8C-83A1-F6EECF244321}">
                <p14:modId xmlns:p14="http://schemas.microsoft.com/office/powerpoint/2010/main" val="3653524432"/>
              </p:ext>
            </p:extLst>
          </p:nvPr>
        </p:nvGraphicFramePr>
        <p:xfrm>
          <a:off x="6490851" y="4540469"/>
          <a:ext cx="3043028" cy="1675350"/>
        </p:xfrm>
        <a:graphic>
          <a:graphicData uri="http://schemas.openxmlformats.org/drawingml/2006/table">
            <a:tbl>
              <a:tblPr firstRow="1" bandRow="1">
                <a:tableStyleId>{1E171933-4619-4E11-9A3F-F7608DF75F80}</a:tableStyleId>
              </a:tblPr>
              <a:tblGrid>
                <a:gridCol w="1521514">
                  <a:extLst>
                    <a:ext uri="{9D8B030D-6E8A-4147-A177-3AD203B41FA5}">
                      <a16:colId xmlns:a16="http://schemas.microsoft.com/office/drawing/2014/main" val="4042348482"/>
                    </a:ext>
                  </a:extLst>
                </a:gridCol>
                <a:gridCol w="1521514">
                  <a:extLst>
                    <a:ext uri="{9D8B030D-6E8A-4147-A177-3AD203B41FA5}">
                      <a16:colId xmlns:a16="http://schemas.microsoft.com/office/drawing/2014/main" val="1063822845"/>
                    </a:ext>
                  </a:extLst>
                </a:gridCol>
              </a:tblGrid>
              <a:tr h="252771">
                <a:tc>
                  <a:txBody>
                    <a:bodyPr/>
                    <a:lstStyle/>
                    <a:p>
                      <a:r>
                        <a:rPr lang="en-US" sz="1200" dirty="0">
                          <a:solidFill>
                            <a:schemeClr val="tx1"/>
                          </a:solidFill>
                        </a:rPr>
                        <a:t>Top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Bottom 4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280206">
                <a:tc>
                  <a:txBody>
                    <a:bodyPr/>
                    <a:lstStyle/>
                    <a:p>
                      <a:r>
                        <a:rPr lang="en-US" sz="1200" dirty="0"/>
                        <a:t>Colorado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280206">
                <a:tc>
                  <a:txBody>
                    <a:bodyPr/>
                    <a:lstStyle/>
                    <a:p>
                      <a:r>
                        <a:rPr lang="en-US" sz="1200" dirty="0"/>
                        <a:t>California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South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280206">
                <a:tc>
                  <a:txBody>
                    <a:bodyPr/>
                    <a:lstStyle/>
                    <a:p>
                      <a:r>
                        <a:rPr lang="en-US" sz="1200" dirty="0"/>
                        <a:t>Michigan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North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280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Oregon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West Virginia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280206">
                <a:tc>
                  <a:txBody>
                    <a:bodyPr/>
                    <a:lstStyle/>
                    <a:p>
                      <a:r>
                        <a:rPr lang="en-US" sz="1200" dirty="0"/>
                        <a:t>Texas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bl>
          </a:graphicData>
        </a:graphic>
      </p:graphicFrame>
      <p:sp>
        <p:nvSpPr>
          <p:cNvPr id="8" name="TextBox 7">
            <a:extLst>
              <a:ext uri="{FF2B5EF4-FFF2-40B4-BE49-F238E27FC236}">
                <a16:creationId xmlns:a16="http://schemas.microsoft.com/office/drawing/2014/main" id="{E60515D3-C6F9-0C4D-A8C7-E6695C94FD26}"/>
              </a:ext>
            </a:extLst>
          </p:cNvPr>
          <p:cNvSpPr txBox="1"/>
          <p:nvPr/>
        </p:nvSpPr>
        <p:spPr>
          <a:xfrm>
            <a:off x="9615630" y="5078062"/>
            <a:ext cx="1952842" cy="646331"/>
          </a:xfrm>
          <a:prstGeom prst="rect">
            <a:avLst/>
          </a:prstGeom>
          <a:noFill/>
        </p:spPr>
        <p:txBody>
          <a:bodyPr wrap="none" rtlCol="0">
            <a:spAutoFit/>
          </a:bodyPr>
          <a:lstStyle/>
          <a:p>
            <a:r>
              <a:rPr lang="en-US" sz="1200" dirty="0">
                <a:solidFill>
                  <a:schemeClr val="bg1"/>
                </a:solidFill>
              </a:rPr>
              <a:t>**Each of these bottom</a:t>
            </a:r>
          </a:p>
          <a:p>
            <a:r>
              <a:rPr lang="en-US" sz="1200" dirty="0">
                <a:solidFill>
                  <a:schemeClr val="bg1"/>
                </a:solidFill>
              </a:rPr>
              <a:t>Bottom 4 states have only 1 </a:t>
            </a:r>
          </a:p>
          <a:p>
            <a:r>
              <a:rPr lang="en-US" sz="1200" dirty="0">
                <a:solidFill>
                  <a:schemeClr val="bg1"/>
                </a:solidFill>
              </a:rPr>
              <a:t>brewery in the entire state</a:t>
            </a:r>
          </a:p>
        </p:txBody>
      </p:sp>
    </p:spTree>
    <p:extLst>
      <p:ext uri="{BB962C8B-B14F-4D97-AF65-F5344CB8AC3E}">
        <p14:creationId xmlns:p14="http://schemas.microsoft.com/office/powerpoint/2010/main" val="33274658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634482"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Types of Craft Beers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69167" y="5396269"/>
            <a:ext cx="10515600" cy="1325563"/>
          </a:xfrm>
        </p:spPr>
        <p:txBody>
          <a:bodyPr>
            <a:normAutofit fontScale="92500" lnSpcReduction="10000"/>
          </a:bodyPr>
          <a:lstStyle/>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There are 100 different style of craft beers brewed in the United States.</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Classes of Beer have style variants, i.e., Ales include English Pale, Irish Red, etc.</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When grouped into classes, IPA’s And Ales account for 64% of all craft beers.</a:t>
            </a:r>
          </a:p>
          <a:p>
            <a:endParaRPr lang="en-US" dirty="0"/>
          </a:p>
        </p:txBody>
      </p:sp>
      <p:pic>
        <p:nvPicPr>
          <p:cNvPr id="5" name="Picture 4" descr="Chart, bar chart&#10;&#10;Description automatically generated">
            <a:extLst>
              <a:ext uri="{FF2B5EF4-FFF2-40B4-BE49-F238E27FC236}">
                <a16:creationId xmlns:a16="http://schemas.microsoft.com/office/drawing/2014/main" id="{F71C2C07-7882-4B68-9393-024AF12DD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438" y="1180356"/>
            <a:ext cx="6688258" cy="4007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12364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45317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Addressing missing values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47772" y="4988526"/>
            <a:ext cx="10515600" cy="1632991"/>
          </a:xfrm>
        </p:spPr>
        <p:txBody>
          <a:bodyPr>
            <a:normAutofit fontScale="92500" lnSpcReduction="20000"/>
          </a:bodyPr>
          <a:lstStyle/>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ABV information has 62 of 2410 missing entries, approximately 2.6%.</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IBU information has 1005 of 2410 missing entries, approximately 42%.</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We replaced the NA values with the imputed mean for each class of beer.</a:t>
            </a:r>
          </a:p>
          <a:p>
            <a:pPr>
              <a:buFont typeface="Wingdings" panose="05000000000000000000" pitchFamily="2" charset="2"/>
              <a:buChar char="Ø"/>
            </a:pPr>
            <a:r>
              <a:rPr lang="en-US" sz="2600" dirty="0">
                <a:solidFill>
                  <a:srgbClr val="C00000"/>
                </a:solidFill>
                <a:latin typeface="Times New Roman" panose="02020603050405020304" pitchFamily="18" charset="0"/>
                <a:cs typeface="Times New Roman" panose="02020603050405020304" pitchFamily="18" charset="0"/>
              </a:rPr>
              <a:t>Note: Bitterness data is not available for South Dakota.</a:t>
            </a:r>
          </a:p>
          <a:p>
            <a:pPr algn="just">
              <a:buFont typeface="Wingdings" panose="05000000000000000000" pitchFamily="2" charset="2"/>
              <a:buChar char="Ø"/>
            </a:pPr>
            <a:endParaRPr lang="en-US" sz="2600" dirty="0">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p:txBody>
      </p:sp>
      <p:pic>
        <p:nvPicPr>
          <p:cNvPr id="12" name="Picture 11">
            <a:extLst>
              <a:ext uri="{FF2B5EF4-FFF2-40B4-BE49-F238E27FC236}">
                <a16:creationId xmlns:a16="http://schemas.microsoft.com/office/drawing/2014/main" id="{092C47EE-27A5-A743-A45F-16857AE5F5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68552" y="1167706"/>
            <a:ext cx="5474040" cy="3378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78947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ABV by each state</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5119332"/>
            <a:ext cx="10515600" cy="1325564"/>
          </a:xfrm>
        </p:spPr>
        <p:txBody>
          <a:bodyPr>
            <a:normAutofit/>
          </a:bodyPr>
          <a:lstStyle/>
          <a:p>
            <a:pPr>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For almost all states, we found the median Alcohol by volume to be in between 5% to 6%</a:t>
            </a:r>
          </a:p>
        </p:txBody>
      </p:sp>
      <p:pic>
        <p:nvPicPr>
          <p:cNvPr id="7" name="Picture 6" descr="Chart, bar chart, histogram&#10;&#10;Description automatically generated">
            <a:extLst>
              <a:ext uri="{FF2B5EF4-FFF2-40B4-BE49-F238E27FC236}">
                <a16:creationId xmlns:a16="http://schemas.microsoft.com/office/drawing/2014/main" id="{50D321F0-67D5-4DE4-9E5D-AD5A07C7E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476" y="1405784"/>
            <a:ext cx="5641181" cy="324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10">
            <a:extLst>
              <a:ext uri="{FF2B5EF4-FFF2-40B4-BE49-F238E27FC236}">
                <a16:creationId xmlns:a16="http://schemas.microsoft.com/office/drawing/2014/main" id="{14409593-B647-E94E-8B33-32A4DF62FC96}"/>
              </a:ext>
            </a:extLst>
          </p:cNvPr>
          <p:cNvGraphicFramePr>
            <a:graphicFrameLocks noGrp="1"/>
          </p:cNvGraphicFramePr>
          <p:nvPr>
            <p:extLst>
              <p:ext uri="{D42A27DB-BD31-4B8C-83A1-F6EECF244321}">
                <p14:modId xmlns:p14="http://schemas.microsoft.com/office/powerpoint/2010/main" val="3030547349"/>
              </p:ext>
            </p:extLst>
          </p:nvPr>
        </p:nvGraphicFramePr>
        <p:xfrm>
          <a:off x="815262" y="1752219"/>
          <a:ext cx="4135108" cy="2634431"/>
        </p:xfrm>
        <a:graphic>
          <a:graphicData uri="http://schemas.openxmlformats.org/drawingml/2006/table">
            <a:tbl>
              <a:tblPr firstRow="1" bandRow="1">
                <a:tableStyleId>{1E171933-4619-4E11-9A3F-F7608DF75F80}</a:tableStyleId>
              </a:tblPr>
              <a:tblGrid>
                <a:gridCol w="1033777">
                  <a:extLst>
                    <a:ext uri="{9D8B030D-6E8A-4147-A177-3AD203B41FA5}">
                      <a16:colId xmlns:a16="http://schemas.microsoft.com/office/drawing/2014/main" val="4042348482"/>
                    </a:ext>
                  </a:extLst>
                </a:gridCol>
                <a:gridCol w="1033777">
                  <a:extLst>
                    <a:ext uri="{9D8B030D-6E8A-4147-A177-3AD203B41FA5}">
                      <a16:colId xmlns:a16="http://schemas.microsoft.com/office/drawing/2014/main" val="871807060"/>
                    </a:ext>
                  </a:extLst>
                </a:gridCol>
                <a:gridCol w="1033777">
                  <a:extLst>
                    <a:ext uri="{9D8B030D-6E8A-4147-A177-3AD203B41FA5}">
                      <a16:colId xmlns:a16="http://schemas.microsoft.com/office/drawing/2014/main" val="1063822845"/>
                    </a:ext>
                  </a:extLst>
                </a:gridCol>
                <a:gridCol w="1033777">
                  <a:extLst>
                    <a:ext uri="{9D8B030D-6E8A-4147-A177-3AD203B41FA5}">
                      <a16:colId xmlns:a16="http://schemas.microsoft.com/office/drawing/2014/main" val="3923519124"/>
                    </a:ext>
                  </a:extLst>
                </a:gridCol>
              </a:tblGrid>
              <a:tr h="341111">
                <a:tc>
                  <a:txBody>
                    <a:bodyPr/>
                    <a:lstStyle/>
                    <a:p>
                      <a:r>
                        <a:rPr lang="en-US" sz="1200" dirty="0">
                          <a:solidFill>
                            <a:schemeClr val="tx1"/>
                          </a:solidFill>
                        </a:rPr>
                        <a:t>Top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ABV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Bottom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ABV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348431">
                <a:tc>
                  <a:txBody>
                    <a:bodyPr/>
                    <a:lstStyle/>
                    <a:p>
                      <a:r>
                        <a:rPr lang="en-US" sz="1200" dirty="0"/>
                        <a:t>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6.25%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Kansas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348431">
                <a:tc>
                  <a:txBody>
                    <a:bodyPr/>
                    <a:lstStyle/>
                    <a:p>
                      <a:r>
                        <a:rPr lang="en-US" sz="1200" dirty="0"/>
                        <a:t>West Virginia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6.20%</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North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348431">
                <a:tc>
                  <a:txBody>
                    <a:bodyPr/>
                    <a:lstStyle/>
                    <a:p>
                      <a:r>
                        <a:rPr lang="en-US" sz="1200" dirty="0"/>
                        <a:t>New Mexico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6.21%</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Wyoming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348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Alabama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New Jersey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348431">
                <a:tc>
                  <a:txBody>
                    <a:bodyPr/>
                    <a:lstStyle/>
                    <a:p>
                      <a:r>
                        <a:rPr lang="en-US" sz="1200" dirty="0"/>
                        <a:t>Connecticut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6.00%</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Utah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bl>
          </a:graphicData>
        </a:graphic>
      </p:graphicFrame>
    </p:spTree>
    <p:extLst>
      <p:ext uri="{BB962C8B-B14F-4D97-AF65-F5344CB8AC3E}">
        <p14:creationId xmlns:p14="http://schemas.microsoft.com/office/powerpoint/2010/main" val="26038395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IBU by each state</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5119331"/>
            <a:ext cx="10515600" cy="1218407"/>
          </a:xfrm>
        </p:spPr>
        <p:txBody>
          <a:bodyPr>
            <a:normAutofit fontScale="92500" lnSpcReduction="10000"/>
          </a:bodyPr>
          <a:lstStyle/>
          <a:p>
            <a:pPr>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For most </a:t>
            </a:r>
            <a:r>
              <a:rPr lang="en-US" dirty="0">
                <a:solidFill>
                  <a:schemeClr val="bg1"/>
                </a:solidFill>
                <a:latin typeface="Times New Roman" panose="02020603050405020304" pitchFamily="18" charset="0"/>
                <a:cs typeface="Times New Roman" panose="02020603050405020304" pitchFamily="18" charset="0"/>
              </a:rPr>
              <a:t>states, the median of International Bitterness Units (IBU) rating is in the low 40’s </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Note we replaced 42% of the data with the mean.</a:t>
            </a:r>
          </a:p>
        </p:txBody>
      </p:sp>
      <p:pic>
        <p:nvPicPr>
          <p:cNvPr id="5" name="Picture 4" descr="Chart, bar chart, histogram&#10;&#10;Description automatically generated">
            <a:extLst>
              <a:ext uri="{FF2B5EF4-FFF2-40B4-BE49-F238E27FC236}">
                <a16:creationId xmlns:a16="http://schemas.microsoft.com/office/drawing/2014/main" id="{68B522FF-DFDE-4B54-878E-675E28F0E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073" y="1325563"/>
            <a:ext cx="5307098" cy="324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10">
            <a:extLst>
              <a:ext uri="{FF2B5EF4-FFF2-40B4-BE49-F238E27FC236}">
                <a16:creationId xmlns:a16="http://schemas.microsoft.com/office/drawing/2014/main" id="{27F110F1-F124-BB4B-9982-757CB068C41B}"/>
              </a:ext>
            </a:extLst>
          </p:cNvPr>
          <p:cNvGraphicFramePr>
            <a:graphicFrameLocks noGrp="1"/>
          </p:cNvGraphicFramePr>
          <p:nvPr>
            <p:extLst>
              <p:ext uri="{D42A27DB-BD31-4B8C-83A1-F6EECF244321}">
                <p14:modId xmlns:p14="http://schemas.microsoft.com/office/powerpoint/2010/main" val="276685784"/>
              </p:ext>
            </p:extLst>
          </p:nvPr>
        </p:nvGraphicFramePr>
        <p:xfrm>
          <a:off x="815262" y="1752219"/>
          <a:ext cx="4135108" cy="2308124"/>
        </p:xfrm>
        <a:graphic>
          <a:graphicData uri="http://schemas.openxmlformats.org/drawingml/2006/table">
            <a:tbl>
              <a:tblPr firstRow="1" bandRow="1">
                <a:tableStyleId>{1E171933-4619-4E11-9A3F-F7608DF75F80}</a:tableStyleId>
              </a:tblPr>
              <a:tblGrid>
                <a:gridCol w="1033777">
                  <a:extLst>
                    <a:ext uri="{9D8B030D-6E8A-4147-A177-3AD203B41FA5}">
                      <a16:colId xmlns:a16="http://schemas.microsoft.com/office/drawing/2014/main" val="4042348482"/>
                    </a:ext>
                  </a:extLst>
                </a:gridCol>
                <a:gridCol w="1033777">
                  <a:extLst>
                    <a:ext uri="{9D8B030D-6E8A-4147-A177-3AD203B41FA5}">
                      <a16:colId xmlns:a16="http://schemas.microsoft.com/office/drawing/2014/main" val="871807060"/>
                    </a:ext>
                  </a:extLst>
                </a:gridCol>
                <a:gridCol w="1033777">
                  <a:extLst>
                    <a:ext uri="{9D8B030D-6E8A-4147-A177-3AD203B41FA5}">
                      <a16:colId xmlns:a16="http://schemas.microsoft.com/office/drawing/2014/main" val="1063822845"/>
                    </a:ext>
                  </a:extLst>
                </a:gridCol>
                <a:gridCol w="1033777">
                  <a:extLst>
                    <a:ext uri="{9D8B030D-6E8A-4147-A177-3AD203B41FA5}">
                      <a16:colId xmlns:a16="http://schemas.microsoft.com/office/drawing/2014/main" val="3923519124"/>
                    </a:ext>
                  </a:extLst>
                </a:gridCol>
              </a:tblGrid>
              <a:tr h="341111">
                <a:tc>
                  <a:txBody>
                    <a:bodyPr/>
                    <a:lstStyle/>
                    <a:p>
                      <a:r>
                        <a:rPr lang="en-US" sz="1200" dirty="0">
                          <a:solidFill>
                            <a:schemeClr val="tx1"/>
                          </a:solidFill>
                        </a:rPr>
                        <a:t>Top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IBU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Bottom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IBU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348431">
                <a:tc>
                  <a:txBody>
                    <a:bodyPr/>
                    <a:lstStyle/>
                    <a:p>
                      <a:r>
                        <a:rPr lang="en-US" sz="1200" dirty="0"/>
                        <a:t>West Virginia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North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348431">
                <a:tc>
                  <a:txBody>
                    <a:bodyPr/>
                    <a:lstStyle/>
                    <a:p>
                      <a:r>
                        <a:rPr lang="en-US" sz="1200" dirty="0"/>
                        <a:t>Delaware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47.35</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Rhode Island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348431">
                <a:tc>
                  <a:txBody>
                    <a:bodyPr/>
                    <a:lstStyle/>
                    <a:p>
                      <a:r>
                        <a:rPr lang="en-US" sz="1200" dirty="0"/>
                        <a:t>Mississippi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Wyoming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348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Alabama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42.71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Iowa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348431">
                <a:tc>
                  <a:txBody>
                    <a:bodyPr/>
                    <a:lstStyle/>
                    <a:p>
                      <a:r>
                        <a:rPr lang="en-US" sz="1200" dirty="0"/>
                        <a:t>Arkansas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42.71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Kansas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bl>
          </a:graphicData>
        </a:graphic>
      </p:graphicFrame>
    </p:spTree>
    <p:extLst>
      <p:ext uri="{BB962C8B-B14F-4D97-AF65-F5344CB8AC3E}">
        <p14:creationId xmlns:p14="http://schemas.microsoft.com/office/powerpoint/2010/main" val="41322011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Maximum ABV and IBU Beers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311933" y="2376131"/>
            <a:ext cx="5655316" cy="1738669"/>
          </a:xfrm>
        </p:spPr>
        <p:txBody>
          <a:bodyPr>
            <a:normAutofit/>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Upslope Brewing Company in Colorado has the most alcoholic beer, named “Lee Hill Series Vol. 5 - Belgian Style </a:t>
            </a:r>
            <a:r>
              <a:rPr lang="en-US" sz="2400" dirty="0" err="1">
                <a:solidFill>
                  <a:schemeClr val="bg1"/>
                </a:solidFill>
                <a:latin typeface="Times New Roman" panose="02020603050405020304" pitchFamily="18" charset="0"/>
                <a:cs typeface="Times New Roman" panose="02020603050405020304" pitchFamily="18" charset="0"/>
              </a:rPr>
              <a:t>Quadrupel</a:t>
            </a:r>
            <a:r>
              <a:rPr lang="en-US" sz="2400" dirty="0">
                <a:solidFill>
                  <a:schemeClr val="bg1"/>
                </a:solidFill>
                <a:latin typeface="Times New Roman" panose="02020603050405020304" pitchFamily="18" charset="0"/>
                <a:cs typeface="Times New Roman" panose="02020603050405020304" pitchFamily="18" charset="0"/>
              </a:rPr>
              <a:t> Ale,” of 19.2 Oz, with ABV =12.8%.</a:t>
            </a:r>
          </a:p>
        </p:txBody>
      </p:sp>
      <p:pic>
        <p:nvPicPr>
          <p:cNvPr id="9" name="Picture 8" descr="A glass of beer next to a bottle of beer&#10;&#10;Description automatically generated with low confidence">
            <a:extLst>
              <a:ext uri="{FF2B5EF4-FFF2-40B4-BE49-F238E27FC236}">
                <a16:creationId xmlns:a16="http://schemas.microsoft.com/office/drawing/2014/main" id="{450C7D50-806D-4A78-818D-365979F82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578" y="1242375"/>
            <a:ext cx="4567218" cy="4567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59450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Maximum ABV and IBU Beers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248871" y="2885308"/>
            <a:ext cx="6112729" cy="1513272"/>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Astoria Brewing Company in Oregon has the most bitter beer, named “Bitter Bitch Imperial IPA,” of 12 Oz,  with IBU=138 and ABV=8.2%.</a:t>
            </a:r>
          </a:p>
        </p:txBody>
      </p:sp>
      <p:pic>
        <p:nvPicPr>
          <p:cNvPr id="6" name="Picture 5" descr="Logo&#10;&#10;Description automatically generated">
            <a:extLst>
              <a:ext uri="{FF2B5EF4-FFF2-40B4-BE49-F238E27FC236}">
                <a16:creationId xmlns:a16="http://schemas.microsoft.com/office/drawing/2014/main" id="{63D31BCE-E0A6-4CAA-B9D2-57AACA962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558" y="1013073"/>
            <a:ext cx="4772872" cy="47728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107785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4527</TotalTime>
  <Words>1021</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MSDS 6306: Case Study 1</vt:lpstr>
      <vt:lpstr>Executive Summary</vt:lpstr>
      <vt:lpstr>Existing craft breweries in United States</vt:lpstr>
      <vt:lpstr>Types of Craft Beers</vt:lpstr>
      <vt:lpstr>Addressing missing values</vt:lpstr>
      <vt:lpstr>ABV by each state</vt:lpstr>
      <vt:lpstr>IBU by each state</vt:lpstr>
      <vt:lpstr>Maximum ABV and IBU Beers</vt:lpstr>
      <vt:lpstr>Maximum ABV and IBU Beers</vt:lpstr>
      <vt:lpstr>Summary of Alcohol by volume (ABV) distribution</vt:lpstr>
      <vt:lpstr>Relationship between ABV and IBU</vt:lpstr>
      <vt:lpstr>Classifying Ales with KNN</vt:lpstr>
      <vt:lpstr>Additional Insights</vt:lpstr>
      <vt:lpstr>Additional Insights</vt:lpstr>
      <vt:lpstr>Conclusion</vt:lpstr>
      <vt:lpstr>Thank you</vt:lpstr>
      <vt:lpstr>YouTube: https://www.youtube.com/watch?v=dliZp8-Yfaw&amp;ab_channel=CaitlinEndler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Arth Patel</dc:creator>
  <cp:lastModifiedBy>Caitlin Endler</cp:lastModifiedBy>
  <cp:revision>45</cp:revision>
  <dcterms:created xsi:type="dcterms:W3CDTF">2021-02-23T15:59:48Z</dcterms:created>
  <dcterms:modified xsi:type="dcterms:W3CDTF">2021-03-06T22:10:00Z</dcterms:modified>
</cp:coreProperties>
</file>