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83" r:id="rId4"/>
    <p:sldId id="259" r:id="rId5"/>
    <p:sldId id="273" r:id="rId6"/>
    <p:sldId id="258" r:id="rId7"/>
    <p:sldId id="274" r:id="rId8"/>
    <p:sldId id="261" r:id="rId9"/>
    <p:sldId id="262" r:id="rId10"/>
    <p:sldId id="279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20" autoAdjust="0"/>
  </p:normalViewPr>
  <p:slideViewPr>
    <p:cSldViewPr snapToGrid="0" snapToObjects="1">
      <p:cViewPr varScale="1">
        <p:scale>
          <a:sx n="82" d="100"/>
          <a:sy n="82" d="100"/>
        </p:scale>
        <p:origin x="4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AB9E0-D06E-ED4E-8D6D-CD3690F035D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E7ED-7F78-BC41-BE12-479063216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4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Lesion</a:t>
            </a:r>
            <a:r>
              <a:rPr lang="en-US" baseline="0" dirty="0"/>
              <a:t> counts includes non-analyzed lesions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analysis can also be completed at the </a:t>
            </a:r>
            <a:r>
              <a:rPr lang="en-US" b="1" dirty="0"/>
              <a:t>patient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analysis can also be completed at the </a:t>
            </a:r>
            <a:r>
              <a:rPr lang="en-US" b="1" dirty="0"/>
              <a:t>patient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analysis can also be completed for center</a:t>
            </a:r>
            <a:r>
              <a:rPr lang="en-US" baseline="0" dirty="0"/>
              <a:t> FOVs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Untreated Center FOVs “IL-2 complete</a:t>
            </a:r>
            <a:r>
              <a:rPr lang="en-US" baseline="0" dirty="0"/>
              <a:t> responder </a:t>
            </a:r>
            <a:r>
              <a:rPr lang="en-US" dirty="0"/>
              <a:t>n=7” vs “IL-2 non-responder n=13”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analysis can also be completed for center FOVs:</a:t>
            </a:r>
          </a:p>
          <a:p>
            <a:pPr marL="228600" indent="-228600">
              <a:buAutoNum type="arabicPeriod"/>
            </a:pPr>
            <a:r>
              <a:rPr lang="en-US" dirty="0"/>
              <a:t>Untreated Center FOVs “IL-2 complete</a:t>
            </a:r>
            <a:r>
              <a:rPr lang="en-US" baseline="0" dirty="0"/>
              <a:t> responder</a:t>
            </a:r>
            <a:r>
              <a:rPr lang="en-US" dirty="0"/>
              <a:t> n=7” vs “Il-2 non/partial</a:t>
            </a:r>
            <a:r>
              <a:rPr lang="en-US" baseline="0" dirty="0"/>
              <a:t> </a:t>
            </a:r>
            <a:r>
              <a:rPr lang="en-US" dirty="0"/>
              <a:t>responder n=18”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option:</a:t>
            </a:r>
          </a:p>
          <a:p>
            <a:pPr marL="228600" indent="-228600">
              <a:buAutoNum type="arabicPeriod"/>
            </a:pPr>
            <a:r>
              <a:rPr lang="en-US" dirty="0"/>
              <a:t>4-way comparison between: IL-2 treated CR n=101; IL-2 treated non-CR Interface FOVs n= 87; IL-2 treated non-CR Center FOVs n=27; IL-2 treated non-CR Regressed FOVs n=6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option:</a:t>
            </a:r>
          </a:p>
          <a:p>
            <a:pPr marL="228600" indent="-228600">
              <a:buAutoNum type="arabicPeriod"/>
            </a:pPr>
            <a:r>
              <a:rPr lang="en-US" baseline="0" dirty="0"/>
              <a:t>3-way comparison between untreated, non-CR, 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Color each patient’s spreadsheet</a:t>
            </a:r>
            <a:r>
              <a:rPr lang="en-US" baseline="0" dirty="0"/>
              <a:t> with a different color and merge into one spreadsheet -&gt; resort OR compare significant differences between each patient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r>
              <a:rPr lang="en-US" dirty="0"/>
              <a:t>Other option:</a:t>
            </a:r>
          </a:p>
          <a:p>
            <a:pPr marL="228600" indent="-228600">
              <a:buAutoNum type="arabicPeriod"/>
            </a:pPr>
            <a:r>
              <a:rPr lang="en-US" baseline="0" dirty="0"/>
              <a:t>3-way comparison between untreated, non-CR, 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Color each patient’s spreadsheet</a:t>
            </a:r>
            <a:r>
              <a:rPr lang="en-US" baseline="0" dirty="0"/>
              <a:t> with a different color and merge into one spreadsheet -&gt; resort OR compare significant differences between each patient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r>
              <a:rPr lang="en-US" dirty="0"/>
              <a:t>Other option:</a:t>
            </a:r>
          </a:p>
          <a:p>
            <a:pPr marL="228600" indent="-228600">
              <a:buAutoNum type="arabicPeriod"/>
            </a:pPr>
            <a:r>
              <a:rPr lang="en-US" baseline="0" dirty="0"/>
              <a:t>3-way comparison between untreated, non-CR, 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8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analysis can also be completed at the </a:t>
            </a:r>
            <a:r>
              <a:rPr lang="en-US" b="1" dirty="0"/>
              <a:t>patient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E7ED-7F78-BC41-BE12-479063216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9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B0E1-FCB5-5B49-B93D-73C56BD0305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E988-9BA9-084F-AB4D-A8DCB5FF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2322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Patient Summary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496945-7ED4-4759-92EB-B57CE931C072}"/>
              </a:ext>
            </a:extLst>
          </p:cNvPr>
          <p:cNvSpPr txBox="1">
            <a:spLocks/>
          </p:cNvSpPr>
          <p:nvPr/>
        </p:nvSpPr>
        <p:spPr>
          <a:xfrm>
            <a:off x="846689" y="5568993"/>
            <a:ext cx="7450622" cy="6706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IL-2 Lesion Response: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56.3% CR, 43.8% non-CR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IL-2 Patient Response: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28.6% Complete Responder, 28.6% Partial Responder, 42.9% Non-Responder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B661F-21FA-4CFF-972A-6BB13BD6CF7C}"/>
              </a:ext>
            </a:extLst>
          </p:cNvPr>
          <p:cNvSpPr txBox="1"/>
          <p:nvPr/>
        </p:nvSpPr>
        <p:spPr>
          <a:xfrm>
            <a:off x="0" y="6592392"/>
            <a:ext cx="425917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*IL-2 injection followed by TVEC injection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A166E6-FFC5-460E-BDF4-B34AD0310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24348"/>
              </p:ext>
            </p:extLst>
          </p:nvPr>
        </p:nvGraphicFramePr>
        <p:xfrm>
          <a:off x="619861" y="3174477"/>
          <a:ext cx="7835900" cy="21240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301467687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79485465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52517107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18472501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53919171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8806967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723533799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Overall Response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Analyzed lesions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Untreated lesions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IL-2 Injected lesions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Lesion response: CR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Lesion response: non-CR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07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Partial Responder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17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Partial Responder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49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Non-Responder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44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Non-Responder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50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Complete Responder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978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Non-Responder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Complete Responder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51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73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FOVs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94619"/>
                  </a:ext>
                </a:extLst>
              </a:tr>
            </a:tbl>
          </a:graphicData>
        </a:graphic>
      </p:graphicFrame>
      <p:pic>
        <p:nvPicPr>
          <p:cNvPr id="2" name="Picture 1" descr="Melanoma patient summari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618"/>
            <a:ext cx="9144000" cy="14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8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5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942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3b: How do untreated and IL-2 treated lesions differ </a:t>
            </a:r>
            <a:r>
              <a:rPr lang="en-US" sz="2000" b="1" i="1" dirty="0">
                <a:latin typeface="Arial"/>
                <a:cs typeface="Arial"/>
              </a:rPr>
              <a:t>by patient</a:t>
            </a:r>
            <a:r>
              <a:rPr lang="en-US" sz="2000" b="1" dirty="0">
                <a:latin typeface="Arial"/>
                <a:cs typeface="Arial"/>
              </a:rPr>
              <a:t>? (effects of IL-2)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1751932" y="2838066"/>
            <a:ext cx="5640137" cy="18158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  <a:endParaRPr lang="en-US" sz="16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Untreated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treated non-CR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by patient</a:t>
            </a:r>
            <a:endParaRPr lang="en-US" sz="16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0: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031875"/>
            <a:ext cx="839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At the interface: all interface -360:360, inside -360:0, outside 0:360</a:t>
            </a:r>
          </a:p>
        </p:txBody>
      </p:sp>
      <p:pic>
        <p:nvPicPr>
          <p:cNvPr id="3" name="Picture 2" descr="Melanoma FOV summaries by type Q3b interfac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818"/>
            <a:ext cx="9144000" cy="12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351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398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4a: How does the tumor microenvironment of </a:t>
            </a:r>
            <a:r>
              <a:rPr lang="en-US" sz="2000" b="1" u="sng" dirty="0">
                <a:latin typeface="Arial"/>
                <a:cs typeface="Arial"/>
              </a:rPr>
              <a:t>untreated</a:t>
            </a:r>
            <a:r>
              <a:rPr lang="en-US" sz="2000" b="1" dirty="0">
                <a:latin typeface="Arial"/>
                <a:cs typeface="Arial"/>
              </a:rPr>
              <a:t> tumors differ at the interface versus center of tumor?</a:t>
            </a:r>
          </a:p>
        </p:txBody>
      </p:sp>
      <p:pic>
        <p:nvPicPr>
          <p:cNvPr id="2" name="Picture 1" descr="Melanoma FOV summaries by type Q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053"/>
            <a:ext cx="9144000" cy="12911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3885816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  <a:endParaRPr lang="en-US" sz="16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Untreated Center: 25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Untreated Interface: 87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D7F-747C-48E6-B91C-DDC9BA2AB534}"/>
              </a:ext>
            </a:extLst>
          </p:cNvPr>
          <p:cNvSpPr txBox="1"/>
          <p:nvPr/>
        </p:nvSpPr>
        <p:spPr>
          <a:xfrm>
            <a:off x="269630" y="5181845"/>
            <a:ext cx="8397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Being completed as: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/>
                <a:cs typeface="Arial"/>
              </a:rPr>
              <a:t>Total interface vs. center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/>
                <a:cs typeface="Arial"/>
              </a:rPr>
              <a:t>Interface -360:360 vs. center</a:t>
            </a:r>
          </a:p>
        </p:txBody>
      </p:sp>
    </p:spTree>
    <p:extLst>
      <p:ext uri="{BB962C8B-B14F-4D97-AF65-F5344CB8AC3E}">
        <p14:creationId xmlns:p14="http://schemas.microsoft.com/office/powerpoint/2010/main" val="87280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351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398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4b: How does the tumor microenvironment of </a:t>
            </a:r>
            <a:r>
              <a:rPr lang="en-US" sz="2000" b="1" u="sng" dirty="0">
                <a:latin typeface="Arial"/>
                <a:cs typeface="Arial"/>
              </a:rPr>
              <a:t>non-CR</a:t>
            </a:r>
            <a:r>
              <a:rPr lang="en-US" sz="2000" b="1" dirty="0">
                <a:latin typeface="Arial"/>
                <a:cs typeface="Arial"/>
              </a:rPr>
              <a:t> tumors differ at the interface versus center of tumor?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3885816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  <a:endParaRPr lang="en-US" sz="16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non-CR Center: 27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non-CR Interface: 87</a:t>
            </a:r>
          </a:p>
        </p:txBody>
      </p:sp>
      <p:pic>
        <p:nvPicPr>
          <p:cNvPr id="3" name="Picture 2" descr="Melanoma FOV summaries by type Q4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943"/>
            <a:ext cx="9144000" cy="1291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36452-BE77-4011-BEED-62D066DAD18E}"/>
              </a:ext>
            </a:extLst>
          </p:cNvPr>
          <p:cNvSpPr txBox="1"/>
          <p:nvPr/>
        </p:nvSpPr>
        <p:spPr>
          <a:xfrm>
            <a:off x="269630" y="5181845"/>
            <a:ext cx="8397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Being completed as: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/>
                <a:cs typeface="Arial"/>
              </a:rPr>
              <a:t>Total interface vs. center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/>
                <a:cs typeface="Arial"/>
              </a:rPr>
              <a:t>Interface -360:360 vs. center</a:t>
            </a:r>
          </a:p>
        </p:txBody>
      </p:sp>
    </p:spTree>
    <p:extLst>
      <p:ext uri="{BB962C8B-B14F-4D97-AF65-F5344CB8AC3E}">
        <p14:creationId xmlns:p14="http://schemas.microsoft.com/office/powerpoint/2010/main" val="237036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351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398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4c: How does the tumor microenvironment of </a:t>
            </a:r>
            <a:r>
              <a:rPr lang="en-US" sz="2000" b="1" u="sng" dirty="0">
                <a:latin typeface="Arial"/>
                <a:cs typeface="Arial"/>
              </a:rPr>
              <a:t>untreated and non-CR</a:t>
            </a:r>
            <a:r>
              <a:rPr lang="en-US" sz="2000" b="1" dirty="0">
                <a:latin typeface="Arial"/>
                <a:cs typeface="Arial"/>
              </a:rPr>
              <a:t> tumors differ at the interface versus center of tumor?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3885816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  <a:endParaRPr lang="en-US" sz="16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Untreated &amp; non-CR Center: 52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Untreated &amp; non-CR Interface: 174</a:t>
            </a:r>
          </a:p>
        </p:txBody>
      </p:sp>
      <p:pic>
        <p:nvPicPr>
          <p:cNvPr id="3" name="Picture 2" descr="Melanoma FOV summaries by type Q4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943"/>
            <a:ext cx="9144000" cy="1291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209BD-D57A-4333-AAB5-4A12582ACD1C}"/>
              </a:ext>
            </a:extLst>
          </p:cNvPr>
          <p:cNvSpPr txBox="1"/>
          <p:nvPr/>
        </p:nvSpPr>
        <p:spPr>
          <a:xfrm>
            <a:off x="269630" y="5181845"/>
            <a:ext cx="8397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Being completed as: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/>
                <a:cs typeface="Arial"/>
              </a:rPr>
              <a:t>Total interface vs. center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/>
                <a:cs typeface="Arial"/>
              </a:rPr>
              <a:t>Interface -360:360 vs. center</a:t>
            </a:r>
          </a:p>
        </p:txBody>
      </p:sp>
    </p:spTree>
    <p:extLst>
      <p:ext uri="{BB962C8B-B14F-4D97-AF65-F5344CB8AC3E}">
        <p14:creationId xmlns:p14="http://schemas.microsoft.com/office/powerpoint/2010/main" val="3525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2322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FOV 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55" y="3429755"/>
            <a:ext cx="5784968" cy="3311261"/>
          </a:xfrm>
          <a:prstGeom prst="rect">
            <a:avLst/>
          </a:prstGeom>
        </p:spPr>
      </p:pic>
      <p:pic>
        <p:nvPicPr>
          <p:cNvPr id="6" name="Picture 5" descr="Melanoma patient summaries &amp; FOVs by typ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430"/>
            <a:ext cx="9144000" cy="23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0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B6400-3BDA-45F3-BB16-473CD1CFA3C5}"/>
              </a:ext>
            </a:extLst>
          </p:cNvPr>
          <p:cNvSpPr/>
          <p:nvPr/>
        </p:nvSpPr>
        <p:spPr>
          <a:xfrm>
            <a:off x="0" y="0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15952-8C9E-44D7-9D09-8514A64AECCF}"/>
              </a:ext>
            </a:extLst>
          </p:cNvPr>
          <p:cNvSpPr txBox="1"/>
          <p:nvPr/>
        </p:nvSpPr>
        <p:spPr>
          <a:xfrm>
            <a:off x="0" y="22322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Interface FOV analyses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578A4-003A-4A3D-ACA1-D4A0D1AF7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" t="4747"/>
          <a:stretch/>
        </p:blipFill>
        <p:spPr>
          <a:xfrm>
            <a:off x="4615496" y="3824501"/>
            <a:ext cx="4119480" cy="2471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FC3F8-2BF9-422D-8845-5770116B9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" t="4747"/>
          <a:stretch/>
        </p:blipFill>
        <p:spPr>
          <a:xfrm>
            <a:off x="463186" y="3824502"/>
            <a:ext cx="4119480" cy="2471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643EE-54C4-45C2-A1CD-ED21CEC26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" t="4747"/>
          <a:stretch/>
        </p:blipFill>
        <p:spPr>
          <a:xfrm>
            <a:off x="4615499" y="1316705"/>
            <a:ext cx="4119480" cy="24710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CB035E-DD60-4B32-B0CB-20924CA75EA9}"/>
              </a:ext>
            </a:extLst>
          </p:cNvPr>
          <p:cNvSpPr txBox="1"/>
          <p:nvPr/>
        </p:nvSpPr>
        <p:spPr>
          <a:xfrm>
            <a:off x="4615496" y="3141439"/>
            <a:ext cx="283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-360:360 µm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1C712-3CED-489A-8976-D1C14D570133}"/>
              </a:ext>
            </a:extLst>
          </p:cNvPr>
          <p:cNvSpPr txBox="1"/>
          <p:nvPr/>
        </p:nvSpPr>
        <p:spPr>
          <a:xfrm>
            <a:off x="463182" y="5649235"/>
            <a:ext cx="283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-360:0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1F3CF-A45C-48E2-AE83-9CAC57FD7D69}"/>
              </a:ext>
            </a:extLst>
          </p:cNvPr>
          <p:cNvSpPr txBox="1"/>
          <p:nvPr/>
        </p:nvSpPr>
        <p:spPr>
          <a:xfrm>
            <a:off x="4615496" y="5648454"/>
            <a:ext cx="283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0:360 µm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19E87A-E99A-4BC1-B9A2-FC104D6E88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5" t="4747"/>
          <a:stretch/>
        </p:blipFill>
        <p:spPr>
          <a:xfrm>
            <a:off x="463182" y="1316705"/>
            <a:ext cx="4114151" cy="24710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B29B8A-A106-4F12-B9EE-3ECFE50B6D96}"/>
              </a:ext>
            </a:extLst>
          </p:cNvPr>
          <p:cNvSpPr txBox="1"/>
          <p:nvPr/>
        </p:nvSpPr>
        <p:spPr>
          <a:xfrm>
            <a:off x="463186" y="3416608"/>
            <a:ext cx="28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06984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5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964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1a: How does the tumor microenvironment of </a:t>
            </a:r>
            <a:r>
              <a:rPr lang="en-US" sz="2000" b="1" u="sng" dirty="0">
                <a:latin typeface="Arial"/>
                <a:cs typeface="Arial"/>
              </a:rPr>
              <a:t>untreated</a:t>
            </a:r>
            <a:r>
              <a:rPr lang="en-US" sz="2000" b="1" dirty="0">
                <a:latin typeface="Arial"/>
                <a:cs typeface="Arial"/>
              </a:rPr>
              <a:t> “IL-2 Complete Responders” versus “IL-2 non-Responders” differ?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2838066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non-Responder: 53</a:t>
            </a:r>
          </a:p>
          <a:p>
            <a:pPr algn="ctr"/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Complete Responder: 38</a:t>
            </a:r>
          </a:p>
        </p:txBody>
      </p:sp>
      <p:pic>
        <p:nvPicPr>
          <p:cNvPr id="9" name="Picture 8" descr="Melanoma FOV summaries Q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953"/>
            <a:ext cx="9144000" cy="1291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5794844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non-Responder: 40</a:t>
            </a:r>
          </a:p>
          <a:p>
            <a:pPr algn="ctr"/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Complete Responder: 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31875"/>
            <a:ext cx="231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Overall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" y="3938111"/>
            <a:ext cx="914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At the interface: all interface -360:360, inside -360:0, outside 0:360</a:t>
            </a:r>
          </a:p>
        </p:txBody>
      </p:sp>
      <p:pic>
        <p:nvPicPr>
          <p:cNvPr id="4" name="Picture 3" descr="Melanoma FOV summaries by type Q1a interfac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7443"/>
            <a:ext cx="9144000" cy="12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8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5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964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1b: How does the tumor microenvironment of </a:t>
            </a:r>
            <a:r>
              <a:rPr lang="en-US" sz="2000" b="1" u="sng" dirty="0">
                <a:latin typeface="Arial"/>
                <a:cs typeface="Arial"/>
              </a:rPr>
              <a:t>untreated</a:t>
            </a:r>
            <a:r>
              <a:rPr lang="en-US" sz="2000" b="1" dirty="0">
                <a:latin typeface="Arial"/>
                <a:cs typeface="Arial"/>
              </a:rPr>
              <a:t> “IL-2 Complete Responders” versus “IL-2 non/Partial Responders” differ?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2838066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non/Partial Responder: 74</a:t>
            </a:r>
          </a:p>
          <a:p>
            <a:pPr algn="ctr"/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Complete Responder: 38</a:t>
            </a:r>
          </a:p>
        </p:txBody>
      </p:sp>
      <p:pic>
        <p:nvPicPr>
          <p:cNvPr id="2" name="Picture 1" descr="Melanoma FOV summaries Q1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921"/>
            <a:ext cx="9144000" cy="1291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31875"/>
            <a:ext cx="231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Overall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3938111"/>
            <a:ext cx="914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At the interface: all interface -360:360, inside -360:0, outside 0:360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5794844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non/Partial Responder: 56</a:t>
            </a:r>
          </a:p>
          <a:p>
            <a:pPr algn="ctr"/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Complete Responder: 31</a:t>
            </a:r>
          </a:p>
        </p:txBody>
      </p:sp>
      <p:pic>
        <p:nvPicPr>
          <p:cNvPr id="4" name="Picture 3" descr="Melanoma FOV summaries by type Q1b interfac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7443"/>
            <a:ext cx="9144000" cy="12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7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351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398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2a: How does the type and function of immune cells in IL-2 treated CR versus non-CR lesions differ?</a:t>
            </a:r>
          </a:p>
        </p:txBody>
      </p:sp>
      <p:pic>
        <p:nvPicPr>
          <p:cNvPr id="3" name="Picture 2" descr="Melanoma FOV summaries Q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048"/>
            <a:ext cx="9144000" cy="12911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3885816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non-CR: 120</a:t>
            </a:r>
            <a:endParaRPr lang="en-US" sz="16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CR: 101</a:t>
            </a:r>
          </a:p>
        </p:txBody>
      </p:sp>
    </p:spTree>
    <p:extLst>
      <p:ext uri="{BB962C8B-B14F-4D97-AF65-F5344CB8AC3E}">
        <p14:creationId xmlns:p14="http://schemas.microsoft.com/office/powerpoint/2010/main" val="129774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351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398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2b: How does the type and function of immune cells in IL-2 treated CR versus non-CR lesions differ in Partial Responders?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3885816"/>
            <a:ext cx="3668840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non-CR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versus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by patient</a:t>
            </a:r>
            <a:endParaRPr lang="en-US" sz="16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0: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pic>
        <p:nvPicPr>
          <p:cNvPr id="2" name="Picture 1" descr="Melanoma FOV summaries Q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045"/>
            <a:ext cx="9144000" cy="12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797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654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3a: How do untreated and IL-2 treated lesions differ? (effects of IL-2)</a:t>
            </a:r>
          </a:p>
        </p:txBody>
      </p:sp>
      <p:pic>
        <p:nvPicPr>
          <p:cNvPr id="3" name="Picture 2" descr="Melanoma FOV summaries Q3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909"/>
            <a:ext cx="9144000" cy="1291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31875"/>
            <a:ext cx="231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Overall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3938111"/>
            <a:ext cx="914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At the interface: all interface -360:360, inside -360:0, outside 0:360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2838066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Untreated: 112</a:t>
            </a:r>
          </a:p>
          <a:p>
            <a:pPr algn="ctr"/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treated (CR &amp; non-CR): 221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Melanoma FOV summaries by type Q3a interfac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7443"/>
            <a:ext cx="9144000" cy="1291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2737580" y="5794844"/>
            <a:ext cx="366884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Untreated: 87</a:t>
            </a:r>
          </a:p>
          <a:p>
            <a:pPr algn="ctr"/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treated non-CR: 87</a:t>
            </a:r>
          </a:p>
        </p:txBody>
      </p:sp>
    </p:spTree>
    <p:extLst>
      <p:ext uri="{BB962C8B-B14F-4D97-AF65-F5344CB8AC3E}">
        <p14:creationId xmlns:p14="http://schemas.microsoft.com/office/powerpoint/2010/main" val="54009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5"/>
            <a:ext cx="9144000" cy="846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942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Question 3b: How do untreated and IL-2 treated lesions differ </a:t>
            </a:r>
            <a:r>
              <a:rPr lang="en-US" sz="2000" b="1" i="1" dirty="0">
                <a:latin typeface="Arial"/>
                <a:cs typeface="Arial"/>
              </a:rPr>
              <a:t>by patient</a:t>
            </a:r>
            <a:r>
              <a:rPr lang="en-US" sz="2000" b="1" dirty="0">
                <a:latin typeface="Arial"/>
                <a:cs typeface="Arial"/>
              </a:rPr>
              <a:t>? (effects of IL-2)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7410B-E564-463B-B503-BC6F656B9037}"/>
              </a:ext>
            </a:extLst>
          </p:cNvPr>
          <p:cNvSpPr txBox="1"/>
          <p:nvPr/>
        </p:nvSpPr>
        <p:spPr>
          <a:xfrm>
            <a:off x="1751932" y="2838066"/>
            <a:ext cx="5640137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FOV Count</a:t>
            </a:r>
            <a:endParaRPr lang="en-US" sz="16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Untreated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IL-2 treated (CR &amp; non-CR)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by patient</a:t>
            </a:r>
            <a:endParaRPr lang="en-US" sz="16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0: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pic>
        <p:nvPicPr>
          <p:cNvPr id="2" name="Picture 1" descr="Melanoma FOV summaries Q3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908"/>
            <a:ext cx="9144000" cy="1291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31875"/>
            <a:ext cx="231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308807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918</Words>
  <Application>Microsoft Office PowerPoint</Application>
  <PresentationFormat>On-screen Show (4:3)</PresentationFormat>
  <Paragraphs>191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Pourmaleki, Maryam/Sloan Kettering Institute</cp:lastModifiedBy>
  <cp:revision>78</cp:revision>
  <dcterms:created xsi:type="dcterms:W3CDTF">2018-12-18T14:43:31Z</dcterms:created>
  <dcterms:modified xsi:type="dcterms:W3CDTF">2019-02-27T20:51:39Z</dcterms:modified>
</cp:coreProperties>
</file>