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omments/modernComment_190_E3B8D0A3.xml" ContentType="application/vnd.ms-powerpoint.comments+xml"/>
  <Override PartName="/ppt/tags/tag6.xml" ContentType="application/vnd.openxmlformats-officedocument.presentationml.tags+xml"/>
  <Override PartName="/ppt/comments/modernComment_191_559FBA07.xml" ContentType="application/vnd.ms-powerpoint.comments+xml"/>
  <Override PartName="/ppt/tags/tag7.xml" ContentType="application/vnd.openxmlformats-officedocument.presentationml.tags+xml"/>
  <Override PartName="/ppt/comments/modernComment_18F_79196075.xml" ContentType="application/vnd.ms-powerpoint.comment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sldIdLst>
    <p:sldId id="299" r:id="rId6"/>
    <p:sldId id="374" r:id="rId7"/>
    <p:sldId id="398" r:id="rId8"/>
    <p:sldId id="402" r:id="rId9"/>
    <p:sldId id="400" r:id="rId10"/>
    <p:sldId id="401" r:id="rId11"/>
    <p:sldId id="399" r:id="rId12"/>
    <p:sldId id="376" r:id="rId13"/>
    <p:sldId id="394" r:id="rId14"/>
    <p:sldId id="395" r:id="rId15"/>
    <p:sldId id="397" r:id="rId16"/>
    <p:sldId id="396" r:id="rId17"/>
    <p:sldId id="378" r:id="rId18"/>
    <p:sldId id="380" r:id="rId19"/>
    <p:sldId id="381" r:id="rId20"/>
    <p:sldId id="382" r:id="rId21"/>
    <p:sldId id="384" r:id="rId22"/>
    <p:sldId id="385" r:id="rId23"/>
    <p:sldId id="391" r:id="rId24"/>
    <p:sldId id="387" r:id="rId25"/>
    <p:sldId id="388" r:id="rId26"/>
    <p:sldId id="389" r:id="rId27"/>
    <p:sldId id="390" r:id="rId28"/>
    <p:sldId id="392" r:id="rId29"/>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contents" id="{57FB6B25-18F0-4DA7-B2E4-DC9F4181B76E}">
          <p14:sldIdLst>
            <p14:sldId id="299"/>
            <p14:sldId id="374"/>
            <p14:sldId id="398"/>
            <p14:sldId id="402"/>
            <p14:sldId id="400"/>
            <p14:sldId id="401"/>
            <p14:sldId id="399"/>
            <p14:sldId id="376"/>
            <p14:sldId id="394"/>
            <p14:sldId id="395"/>
            <p14:sldId id="397"/>
            <p14:sldId id="396"/>
            <p14:sldId id="378"/>
            <p14:sldId id="380"/>
            <p14:sldId id="381"/>
            <p14:sldId id="382"/>
            <p14:sldId id="384"/>
            <p14:sldId id="385"/>
            <p14:sldId id="391"/>
            <p14:sldId id="387"/>
            <p14:sldId id="388"/>
            <p14:sldId id="389"/>
            <p14:sldId id="390"/>
            <p14:sldId id="392"/>
          </p14:sldIdLst>
        </p14:section>
      </p14:sectionLst>
    </p:ext>
    <p:ext uri="{EFAFB233-063F-42B5-8137-9DF3F51BA10A}">
      <p15:sldGuideLst xmlns:p15="http://schemas.microsoft.com/office/powerpoint/2012/main">
        <p15:guide id="1" orient="horz" pos="255" userDrawn="1">
          <p15:clr>
            <a:srgbClr val="A4A3A4"/>
          </p15:clr>
        </p15:guide>
        <p15:guide id="2" pos="7265"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B76206-4A04-FA11-712D-800C4E685A02}" name="Montgomery, Luke (Energy Security)" initials="LM" userId="S::Luke.Montgomery@energysecurity.gov.uk::2e471afb-5313-4367-a7a6-be9a7dfd8c08" providerId="AD"/>
  <p188:author id="{7FE17F1A-4F86-F0EA-6B40-8B21E17CDF1B}" name="Scott, Nick (Energy Security)" initials="SS" userId="S::nick.scott@energysecurity.gov.uk::650dfd8f-cfd3-4d93-9bc6-8b1ea737aeea" providerId="AD"/>
  <p188:author id="{CA50131C-8EE3-553A-E9D1-4226C4076473}" name="Fisher, Jo (Energy Security)" initials="JF" userId="S::Jo.Fisher@energysecurity.gov.uk::c3777256-48a6-4984-9c83-c9ee0630e611" providerId="AD"/>
  <p188:author id="{2FA9861D-B7FA-356D-D94D-E05DFD951240}" name="Noor M" initials="NM" userId="8e5024053f4ed49f" providerId="Windows Live"/>
  <p188:author id="{CB49A51F-5990-8D98-D8FD-0DD0E24043A5}" name="Green, Chris" initials="GC" userId="S::Chris.Green@ricardo.com::02001a4a-ee3d-482b-8702-5635194aaa34" providerId="AD"/>
  <p188:author id="{51981120-818A-8011-0EEA-E5D2E336E6D1}" name="Gaisford, Charles" initials="GC" userId="S::Charles.Gaisford@ricardo.com::5ca62755-a081-45c4-baf9-8a819e62b03a" providerId="AD"/>
  <p188:author id="{02635D20-6970-4585-C816-03C1D0798C9A}" name="Hodges, Richard" initials="HR" userId="S::Richard.Hodges@ricardo.com::9a82f830-eef1-418a-a930-d433e47cfc6c" providerId="AD"/>
  <p188:author id="{EF331121-2A26-B860-7DF5-F9EC1C91CB53}" name="Wyatt2, Nathan (Energy Security)" initials="WN(S" userId="S::Nathan.Wyatt2@energysecurity.gov.uk::40d4472a-2ae1-46e2-bba7-cb1a902cbdbb" providerId="AD"/>
  <p188:author id="{62744F3B-D2D9-8476-49E6-1E7B047899EF}" name="Knox, Calum" initials="KC" userId="S::Calum.Knox@ricardo.com::5c585801-fbc7-47ec-a34f-44a259f80faf" providerId="AD"/>
  <p188:author id="{649D7E51-AE36-154C-4B53-44C03FF1A8AD}" name="Edgar, Cameron (Energy Security)" initials="ES" userId="S::cameron.edgar@energysecurity.gov.uk::5318c3d0-6018-4533-8004-ea37394d9cce" providerId="AD"/>
  <p188:author id="{72459A67-2562-1A1A-9049-F3C6A4B3AD48}" name="Heardman, Edward (BSG - Business Grants and Investment)" initials="HI" userId="S::edward.heardman@energysecurity.gov.uk::18bfe5d1-045d-4cce-bb05-980b679c1fa5" providerId="AD"/>
  <p188:author id="{5A47B46C-4E5F-0C41-6B27-59ED49F85BF0}" name="Hodges, Richard" initials="HR" userId="S::richard.hodges_ricardo.com#ext#@beisgov.onmicrosoft.com::f02bf1e7-01bb-4c4f-80e6-75b5c6ee7396" providerId="AD"/>
  <p188:author id="{07D0887C-5DC3-ADC0-D8B8-6FAA7B846C39}" name="Tom Perry" initials="TP" userId="S::tom.perry@communities.gov.uk::e4d62586-662b-4ea8-9a84-72b968c4f9a4" providerId="AD"/>
  <p188:author id="{495C788A-8E9B-E82F-CD14-579520A0EF93}" name="Fisher, Jo (Energy Security)" initials="FJ(S" userId="S::Jo.Fisher@beis.gov.uk::c3777256-48a6-4984-9c83-c9ee0630e611" providerId="AD"/>
  <p188:author id="{6B17F28F-615B-FF99-7252-A24AF27A7311}" name="Mitchell, Caitlin (Energy Security)" initials="CM" userId="S::Caitlin.Mitchell@energysecurity.gov.uk::448219d4-1e0e-49f9-93d4-cf58ebe752ba" providerId="AD"/>
  <p188:author id="{E05F2A9D-835F-038B-AF49-DB36FBB46DDB}" name="Reyna-Bensusan, Natalia" initials="RBN" userId="S::Natalia.Reyna@ricardo.com::fd3b4064-43ba-44b5-922b-23975ece8a79" providerId="AD"/>
  <p188:author id="{C882CEA0-2D02-22A5-00BC-8DC0C5AA8674}" name="Pacifici, Daniele" initials="PD" userId="S::daniele.pacifici_ricardo.com#ext#@beisgov.onmicrosoft.com::68e8009f-0988-4a79-b2a8-a40b00a0e66f" providerId="AD"/>
  <p188:author id="{E122F4B1-5919-548E-C0C9-E2A8B4D17C7B}" name="Edgar, Cameron (Energy Security)" initials="EC(S" userId="S::Cameron.Edgar@energysecurity.gov.uk::5318c3d0-6018-4533-8004-ea37394d9cce" providerId="AD"/>
  <p188:author id="{18CABDBF-41E7-BCA9-6BA5-65A25AD8347E}" name="Wood, William" initials="WW" userId="S::william.wood_ricardo.com#ext#@beisgov.onmicrosoft.com::37e0777f-a341-4955-a880-55c612fbe6ea" providerId="AD"/>
  <p188:author id="{9D6DECBF-17A0-C844-7483-96452EFECE1B}" name="Neal2, Jayne (Energy Security)" initials="NS" userId="S::jayne.neal2@energysecurity.gov.uk::cefc142a-7adf-4bf4-a6b0-bafcbb49932f" providerId="AD"/>
  <p188:author id="{B6D4D1D1-5D76-2C4A-AAD3-6026C51DA1C4}" name="Ali, Hana (BEIS)" initials="AH(" userId="S::Hana.Ali@beis.gov.uk::c08f49ed-6669-4830-985d-06f25592853a" providerId="AD"/>
  <p188:author id="{B341D7D6-6044-6EED-F7FA-76A4011F1A0E}" name="Wood, William" initials="WW" userId="S::William.Wood@ricardo.com::663dac3a-0ec0-4356-8402-267a4d0b729c" providerId="AD"/>
  <p188:author id="{754768F5-90CA-D88C-C788-B4C1ABA786F6}" name="Scott, Nick (Energy Security)" initials="NS" userId="S::Nick.Scott@energysecurity.gov.uk::650dfd8f-cfd3-4d93-9bc6-8b1ea737aee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5CE"/>
    <a:srgbClr val="182D4C"/>
    <a:srgbClr val="00142F"/>
    <a:srgbClr val="003479"/>
    <a:srgbClr val="000000"/>
    <a:srgbClr val="237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ED6AB4-D4DB-48A4-ADF5-C89B220745D4}" v="8" dt="2024-11-12T08:35:2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57" autoAdjust="0"/>
  </p:normalViewPr>
  <p:slideViewPr>
    <p:cSldViewPr snapToGrid="0">
      <p:cViewPr varScale="1">
        <p:scale>
          <a:sx n="106" d="100"/>
          <a:sy n="106" d="100"/>
        </p:scale>
        <p:origin x="756" y="96"/>
      </p:cViewPr>
      <p:guideLst>
        <p:guide orient="horz" pos="255"/>
        <p:guide pos="726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 Perry" userId="e4d62586-662b-4ea8-9a84-72b968c4f9a4" providerId="ADAL" clId="{81ED6AB4-D4DB-48A4-ADF5-C89B220745D4}"/>
    <pc:docChg chg="undo custSel modSld">
      <pc:chgData name="Tom Perry" userId="e4d62586-662b-4ea8-9a84-72b968c4f9a4" providerId="ADAL" clId="{81ED6AB4-D4DB-48A4-ADF5-C89B220745D4}" dt="2024-11-12T08:36:51.637" v="333" actId="20577"/>
      <pc:docMkLst>
        <pc:docMk/>
      </pc:docMkLst>
      <pc:sldChg chg="modSp mod">
        <pc:chgData name="Tom Perry" userId="e4d62586-662b-4ea8-9a84-72b968c4f9a4" providerId="ADAL" clId="{81ED6AB4-D4DB-48A4-ADF5-C89B220745D4}" dt="2024-11-12T08:33:44.430" v="0" actId="1076"/>
        <pc:sldMkLst>
          <pc:docMk/>
          <pc:sldMk cId="1056437063" sldId="385"/>
        </pc:sldMkLst>
        <pc:spChg chg="mod">
          <ac:chgData name="Tom Perry" userId="e4d62586-662b-4ea8-9a84-72b968c4f9a4" providerId="ADAL" clId="{81ED6AB4-D4DB-48A4-ADF5-C89B220745D4}" dt="2024-11-12T08:33:44.430" v="0" actId="1076"/>
          <ac:spMkLst>
            <pc:docMk/>
            <pc:sldMk cId="1056437063" sldId="385"/>
            <ac:spMk id="7" creationId="{1DD1DA5C-9FD0-4B32-6D02-C1887636BBDF}"/>
          </ac:spMkLst>
        </pc:spChg>
      </pc:sldChg>
      <pc:sldChg chg="addSp delSp modSp mod modClrScheme chgLayout">
        <pc:chgData name="Tom Perry" userId="e4d62586-662b-4ea8-9a84-72b968c4f9a4" providerId="ADAL" clId="{81ED6AB4-D4DB-48A4-ADF5-C89B220745D4}" dt="2024-11-12T08:36:51.637" v="333" actId="20577"/>
        <pc:sldMkLst>
          <pc:docMk/>
          <pc:sldMk cId="377726160" sldId="387"/>
        </pc:sldMkLst>
        <pc:spChg chg="mod ord">
          <ac:chgData name="Tom Perry" userId="e4d62586-662b-4ea8-9a84-72b968c4f9a4" providerId="ADAL" clId="{81ED6AB4-D4DB-48A4-ADF5-C89B220745D4}" dt="2024-11-12T08:35:17.474" v="22" actId="700"/>
          <ac:spMkLst>
            <pc:docMk/>
            <pc:sldMk cId="377726160" sldId="387"/>
            <ac:spMk id="2" creationId="{FCFE1589-EA59-6158-0ECB-A2C78B77A344}"/>
          </ac:spMkLst>
        </pc:spChg>
        <pc:spChg chg="mod ord">
          <ac:chgData name="Tom Perry" userId="e4d62586-662b-4ea8-9a84-72b968c4f9a4" providerId="ADAL" clId="{81ED6AB4-D4DB-48A4-ADF5-C89B220745D4}" dt="2024-11-12T08:35:17.474" v="22" actId="700"/>
          <ac:spMkLst>
            <pc:docMk/>
            <pc:sldMk cId="377726160" sldId="387"/>
            <ac:spMk id="3" creationId="{21815D30-3458-5733-9E04-4605261708C2}"/>
          </ac:spMkLst>
        </pc:spChg>
        <pc:spChg chg="add mod">
          <ac:chgData name="Tom Perry" userId="e4d62586-662b-4ea8-9a84-72b968c4f9a4" providerId="ADAL" clId="{81ED6AB4-D4DB-48A4-ADF5-C89B220745D4}" dt="2024-11-12T08:34:50.278" v="17" actId="14100"/>
          <ac:spMkLst>
            <pc:docMk/>
            <pc:sldMk cId="377726160" sldId="387"/>
            <ac:spMk id="5" creationId="{490E0C46-7844-F0BA-A07C-FA4F2527EA81}"/>
          </ac:spMkLst>
        </pc:spChg>
        <pc:spChg chg="add del mod">
          <ac:chgData name="Tom Perry" userId="e4d62586-662b-4ea8-9a84-72b968c4f9a4" providerId="ADAL" clId="{81ED6AB4-D4DB-48A4-ADF5-C89B220745D4}" dt="2024-11-12T08:35:10.330" v="20" actId="478"/>
          <ac:spMkLst>
            <pc:docMk/>
            <pc:sldMk cId="377726160" sldId="387"/>
            <ac:spMk id="6" creationId="{AC60BEEF-E3F6-91DA-9798-6D25F53F7B92}"/>
          </ac:spMkLst>
        </pc:spChg>
        <pc:spChg chg="add del mod ord">
          <ac:chgData name="Tom Perry" userId="e4d62586-662b-4ea8-9a84-72b968c4f9a4" providerId="ADAL" clId="{81ED6AB4-D4DB-48A4-ADF5-C89B220745D4}" dt="2024-11-12T08:35:17.474" v="22" actId="700"/>
          <ac:spMkLst>
            <pc:docMk/>
            <pc:sldMk cId="377726160" sldId="387"/>
            <ac:spMk id="7" creationId="{E567CA91-D801-53D4-5466-9481126AFAA6}"/>
          </ac:spMkLst>
        </pc:spChg>
        <pc:spChg chg="add mod">
          <ac:chgData name="Tom Perry" userId="e4d62586-662b-4ea8-9a84-72b968c4f9a4" providerId="ADAL" clId="{81ED6AB4-D4DB-48A4-ADF5-C89B220745D4}" dt="2024-11-12T08:36:51.637" v="333" actId="20577"/>
          <ac:spMkLst>
            <pc:docMk/>
            <pc:sldMk cId="377726160" sldId="387"/>
            <ac:spMk id="8" creationId="{1C8FD358-C95A-AC80-179E-6CD1AFDE0310}"/>
          </ac:spMkLst>
        </pc:spChg>
        <pc:picChg chg="add mod">
          <ac:chgData name="Tom Perry" userId="e4d62586-662b-4ea8-9a84-72b968c4f9a4" providerId="ADAL" clId="{81ED6AB4-D4DB-48A4-ADF5-C89B220745D4}" dt="2024-11-12T08:34:52.493" v="18" actId="1076"/>
          <ac:picMkLst>
            <pc:docMk/>
            <pc:sldMk cId="377726160" sldId="387"/>
            <ac:picMk id="4" creationId="{AF58B5F7-FBA4-0AF7-2BB6-EF9C7430A95F}"/>
          </ac:picMkLst>
        </pc:picChg>
      </pc:sldChg>
    </pc:docChg>
  </pc:docChgLst>
</pc:chgInfo>
</file>

<file path=ppt/comments/modernComment_18F_79196075.xml><?xml version="1.0" encoding="utf-8"?>
<p188:cmLst xmlns:a="http://schemas.openxmlformats.org/drawingml/2006/main" xmlns:r="http://schemas.openxmlformats.org/officeDocument/2006/relationships" xmlns:p188="http://schemas.microsoft.com/office/powerpoint/2018/8/main">
  <p188:cm id="{4FF278CB-B72A-4EC7-8630-4827A38C1CB1}" authorId="{07D0887C-5DC3-ADC0-D8B8-6FAA7B846C39}" created="2024-11-11T22:05:38.438">
    <ac:deMkLst xmlns:ac="http://schemas.microsoft.com/office/drawing/2013/main/command">
      <pc:docMk xmlns:pc="http://schemas.microsoft.com/office/powerpoint/2013/main/command"/>
      <pc:sldMk xmlns:pc="http://schemas.microsoft.com/office/powerpoint/2013/main/command" cId="2031706229" sldId="399"/>
      <ac:spMk id="9" creationId="{49DA6C53-E316-FD84-90B9-014C97126B3C}"/>
    </ac:deMkLst>
    <p188:txBody>
      <a:bodyPr/>
      <a:lstStyle/>
      <a:p>
        <a:r>
          <a:rPr lang="en-GB"/>
          <a:t>Is probabilistic a better word to use? </a:t>
        </a:r>
      </a:p>
    </p188:txBody>
  </p188:cm>
</p188:cmLst>
</file>

<file path=ppt/comments/modernComment_190_E3B8D0A3.xml><?xml version="1.0" encoding="utf-8"?>
<p188:cmLst xmlns:a="http://schemas.openxmlformats.org/drawingml/2006/main" xmlns:r="http://schemas.openxmlformats.org/officeDocument/2006/relationships" xmlns:p188="http://schemas.microsoft.com/office/powerpoint/2018/8/main">
  <p188:cm id="{05EB31C4-9A03-4A8B-812D-E314F3E24FA9}" authorId="{07D0887C-5DC3-ADC0-D8B8-6FAA7B846C39}" created="2024-11-11T20:54:48.513">
    <pc:sldMkLst xmlns:pc="http://schemas.microsoft.com/office/powerpoint/2013/main/command">
      <pc:docMk/>
      <pc:sldMk cId="3820540067" sldId="400"/>
    </pc:sldMkLst>
    <p188:txBody>
      <a:bodyPr/>
      <a:lstStyle/>
      <a:p>
        <a:r>
          <a:rPr lang="en-GB"/>
          <a:t>I think this might be more useful up here, before the pros and cons. That way there is a greater understanding of what a simulation and so it might help visualise why the pros are pros and the cons are cons</a:t>
        </a:r>
      </a:p>
    </p188:txBody>
  </p188:cm>
</p188:cmLst>
</file>

<file path=ppt/comments/modernComment_191_559FBA07.xml><?xml version="1.0" encoding="utf-8"?>
<p188:cmLst xmlns:a="http://schemas.openxmlformats.org/drawingml/2006/main" xmlns:r="http://schemas.openxmlformats.org/officeDocument/2006/relationships" xmlns:p188="http://schemas.microsoft.com/office/powerpoint/2018/8/main">
  <p188:cm id="{1DA3A9D3-8B8C-4D17-B3ED-9170C0AF8788}" authorId="{07D0887C-5DC3-ADC0-D8B8-6FAA7B846C39}" created="2024-11-11T20:51:43.375">
    <ac:deMkLst xmlns:ac="http://schemas.microsoft.com/office/drawing/2013/main/command">
      <pc:docMk xmlns:pc="http://schemas.microsoft.com/office/powerpoint/2013/main/command"/>
      <pc:sldMk xmlns:pc="http://schemas.microsoft.com/office/powerpoint/2013/main/command" cId="1436531207" sldId="401"/>
      <ac:spMk id="9" creationId="{D51BA281-5F19-E75C-7CFA-0F232B76776E}"/>
    </ac:deMkLst>
    <p188:txBody>
      <a:bodyPr/>
      <a:lstStyle/>
      <a:p>
        <a:r>
          <a:rPr lang="en-GB"/>
          <a:t>Have added the bottom three and adjusted the format to fit them all. 
We might want to reduce some of these down for ease of reading?</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72F73D56-E0E7-4F4F-B1A5-47D6DBB7595B}" type="datetimeFigureOut">
              <a:rPr lang="en-GB" smtClean="0"/>
              <a:t>12/11/2024</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DB7D26D8-9B7B-45A3-A52A-5E8079405675}" type="slidenum">
              <a:rPr lang="en-GB" smtClean="0"/>
              <a:t>‹#›</a:t>
            </a:fld>
            <a:endParaRPr lang="en-GB"/>
          </a:p>
        </p:txBody>
      </p:sp>
    </p:spTree>
    <p:extLst>
      <p:ext uri="{BB962C8B-B14F-4D97-AF65-F5344CB8AC3E}">
        <p14:creationId xmlns:p14="http://schemas.microsoft.com/office/powerpoint/2010/main" val="398138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7D26D8-9B7B-45A3-A52A-5E8079405675}" type="slidenum">
              <a:rPr lang="en-GB" smtClean="0"/>
              <a:t>1</a:t>
            </a:fld>
            <a:endParaRPr lang="en-GB"/>
          </a:p>
        </p:txBody>
      </p:sp>
    </p:spTree>
    <p:extLst>
      <p:ext uri="{BB962C8B-B14F-4D97-AF65-F5344CB8AC3E}">
        <p14:creationId xmlns:p14="http://schemas.microsoft.com/office/powerpoint/2010/main" val="46775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A type of computational algorithm which uses repeated random sampling to obtain the likelihood of a range of results occurring.</a:t>
            </a:r>
          </a:p>
          <a:p>
            <a:endParaRPr lang="en-GB" dirty="0"/>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chemeClr val="tx1"/>
                </a:solidFill>
                <a:effectLst/>
                <a:latin typeface="+mn-lt"/>
              </a:rPr>
              <a:t>One simple example of a Monte Carlo Simulation is to consider calculating the probability of rolling two standard dice. There are 36 combinations of dice rolls. Based on this, you can manually compute the probability of a particular outcome. Using a Monte Carlo Simulation, you can simulate rolling the dice 10,000 times (or more) to achieve more accurate predictions.</a:t>
            </a:r>
            <a:endParaRPr lang="en-US" sz="1200" dirty="0">
              <a:solidFill>
                <a:schemeClr val="tx1"/>
              </a:solidFill>
              <a:latin typeface="+mn-lt"/>
            </a:endParaRPr>
          </a:p>
          <a:p>
            <a:endParaRPr lang="en-GB" dirty="0"/>
          </a:p>
        </p:txBody>
      </p:sp>
      <p:sp>
        <p:nvSpPr>
          <p:cNvPr id="4" name="Slide Number Placeholder 3"/>
          <p:cNvSpPr>
            <a:spLocks noGrp="1"/>
          </p:cNvSpPr>
          <p:nvPr>
            <p:ph type="sldNum" sz="quarter" idx="5"/>
          </p:nvPr>
        </p:nvSpPr>
        <p:spPr/>
        <p:txBody>
          <a:bodyPr/>
          <a:lstStyle/>
          <a:p>
            <a:fld id="{DB7D26D8-9B7B-45A3-A52A-5E8079405675}" type="slidenum">
              <a:rPr lang="en-GB" smtClean="0"/>
              <a:t>9</a:t>
            </a:fld>
            <a:endParaRPr lang="en-GB"/>
          </a:p>
        </p:txBody>
      </p:sp>
    </p:spTree>
    <p:extLst>
      <p:ext uri="{BB962C8B-B14F-4D97-AF65-F5344CB8AC3E}">
        <p14:creationId xmlns:p14="http://schemas.microsoft.com/office/powerpoint/2010/main" val="3210989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 software like Simul8 often used for DES, where activities and queues can be seen in order</a:t>
            </a:r>
          </a:p>
        </p:txBody>
      </p:sp>
      <p:sp>
        <p:nvSpPr>
          <p:cNvPr id="4" name="Slide Number Placeholder 3"/>
          <p:cNvSpPr>
            <a:spLocks noGrp="1"/>
          </p:cNvSpPr>
          <p:nvPr>
            <p:ph type="sldNum" sz="quarter" idx="5"/>
          </p:nvPr>
        </p:nvSpPr>
        <p:spPr/>
        <p:txBody>
          <a:bodyPr/>
          <a:lstStyle/>
          <a:p>
            <a:fld id="{DB7D26D8-9B7B-45A3-A52A-5E8079405675}" type="slidenum">
              <a:rPr lang="en-GB" smtClean="0"/>
              <a:t>11</a:t>
            </a:fld>
            <a:endParaRPr lang="en-GB"/>
          </a:p>
        </p:txBody>
      </p:sp>
    </p:spTree>
    <p:extLst>
      <p:ext uri="{BB962C8B-B14F-4D97-AF65-F5344CB8AC3E}">
        <p14:creationId xmlns:p14="http://schemas.microsoft.com/office/powerpoint/2010/main" val="241739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3379"/>
                </a:solidFill>
                <a:latin typeface="Arial" panose="020B0604020202020204"/>
                <a:cs typeface="Arial" panose="020B0604020202020204" pitchFamily="34" charset="0"/>
              </a:rPr>
              <a:t>Shows how even very simple behaviours can combine from the ‘bottom up’ to recreate more complex behaviours of systems seen in the real world</a:t>
            </a:r>
          </a:p>
          <a:p>
            <a:endParaRPr lang="en-GB" dirty="0"/>
          </a:p>
        </p:txBody>
      </p:sp>
      <p:sp>
        <p:nvSpPr>
          <p:cNvPr id="4" name="Slide Number Placeholder 3"/>
          <p:cNvSpPr>
            <a:spLocks noGrp="1"/>
          </p:cNvSpPr>
          <p:nvPr>
            <p:ph type="sldNum" sz="quarter" idx="5"/>
          </p:nvPr>
        </p:nvSpPr>
        <p:spPr/>
        <p:txBody>
          <a:bodyPr/>
          <a:lstStyle/>
          <a:p>
            <a:fld id="{DB7D26D8-9B7B-45A3-A52A-5E8079405675}" type="slidenum">
              <a:rPr lang="en-GB" smtClean="0"/>
              <a:t>12</a:t>
            </a:fld>
            <a:endParaRPr lang="en-GB"/>
          </a:p>
        </p:txBody>
      </p:sp>
    </p:spTree>
    <p:extLst>
      <p:ext uri="{BB962C8B-B14F-4D97-AF65-F5344CB8AC3E}">
        <p14:creationId xmlns:p14="http://schemas.microsoft.com/office/powerpoint/2010/main" val="3325369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0">
                <a:srgbClr val="003479"/>
              </a:gs>
              <a:gs pos="100000">
                <a:srgbClr val="182D4C"/>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625542" y="3079757"/>
            <a:ext cx="9144000" cy="2614033"/>
          </a:xfrm>
          <a:prstGeom prst="rect">
            <a:avLst/>
          </a:prstGeom>
        </p:spPr>
        <p:txBody>
          <a:bodyPr anchor="t"/>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3" name="Subtitle 2"/>
          <p:cNvSpPr>
            <a:spLocks noGrp="1"/>
          </p:cNvSpPr>
          <p:nvPr>
            <p:ph type="subTitle" idx="1" hasCustomPrompt="1"/>
          </p:nvPr>
        </p:nvSpPr>
        <p:spPr>
          <a:xfrm>
            <a:off x="625542" y="5785865"/>
            <a:ext cx="9144000" cy="425019"/>
          </a:xfrm>
          <a:prstGeom prst="rect">
            <a:avLst/>
          </a:prstGeom>
        </p:spPr>
        <p:txBody>
          <a:bodyPr/>
          <a:lstStyle>
            <a:lvl1pPr marL="0" indent="0" algn="l">
              <a:buNone/>
              <a:defRPr sz="180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13" name="Text Placeholder 12"/>
          <p:cNvSpPr>
            <a:spLocks noGrp="1"/>
          </p:cNvSpPr>
          <p:nvPr>
            <p:ph type="body" sz="quarter" idx="10" hasCustomPrompt="1"/>
          </p:nvPr>
        </p:nvSpPr>
        <p:spPr>
          <a:xfrm>
            <a:off x="625976" y="2664121"/>
            <a:ext cx="5605462" cy="295131"/>
          </a:xfrm>
          <a:prstGeom prst="rect">
            <a:avLst/>
          </a:prstGeom>
        </p:spPr>
        <p:txBody>
          <a:bodyPr/>
          <a:lstStyle>
            <a:lvl1pPr marL="0" indent="0">
              <a:buNone/>
              <a:defRPr sz="1800" b="1" i="0" baseline="0">
                <a:solidFill>
                  <a:schemeClr val="accent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5" name="Picture 4">
            <a:extLst>
              <a:ext uri="{FF2B5EF4-FFF2-40B4-BE49-F238E27FC236}">
                <a16:creationId xmlns:a16="http://schemas.microsoft.com/office/drawing/2014/main" id="{456326FE-C9F7-37D5-9B7A-6B94AB751CB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C0F64AE3-E67F-7937-A594-38CB5ABBAFA4}"/>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95911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Quote Slid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2110570"/>
            <a:ext cx="10672935" cy="2852737"/>
          </a:xfrm>
          <a:prstGeom prst="rect">
            <a:avLst/>
          </a:prstGeom>
        </p:spPr>
        <p:txBody>
          <a:bodyPr anchor="b"/>
          <a:lstStyle>
            <a:lvl1pPr>
              <a:defRPr sz="4800" b="1" i="0" baseline="0">
                <a:solidFill>
                  <a:schemeClr val="tx1"/>
                </a:solidFill>
                <a:latin typeface="Arial" panose="020B0604020202020204" pitchFamily="34" charset="0"/>
                <a:cs typeface="Arial" panose="020B0604020202020204" pitchFamily="34" charset="0"/>
              </a:defRPr>
            </a:lvl1pPr>
          </a:lstStyle>
          <a:p>
            <a:r>
              <a:rPr lang="en-US"/>
              <a:t>“Quote goes here quote goes here quote goes here quote goes here quote goes here quote goes here quote goes here quote goes here”</a:t>
            </a:r>
            <a:endParaRPr lang="en-GB"/>
          </a:p>
        </p:txBody>
      </p:sp>
      <p:sp>
        <p:nvSpPr>
          <p:cNvPr id="9" name="Text Placeholder 2"/>
          <p:cNvSpPr>
            <a:spLocks noGrp="1"/>
          </p:cNvSpPr>
          <p:nvPr>
            <p:ph type="body" idx="1" hasCustomPrompt="1"/>
          </p:nvPr>
        </p:nvSpPr>
        <p:spPr>
          <a:xfrm>
            <a:off x="625543" y="4990295"/>
            <a:ext cx="4857750" cy="435119"/>
          </a:xfrm>
          <a:prstGeom prst="rect">
            <a:avLst/>
          </a:prstGeom>
        </p:spPr>
        <p:txBody>
          <a:bodyPr/>
          <a:lstStyle>
            <a:lvl1pPr marL="0" indent="0">
              <a:buNone/>
              <a:defRPr sz="1800" b="0" i="1" baseline="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i="1"/>
              <a:t>Name goes here</a:t>
            </a:r>
            <a:endParaRPr lang="en-US"/>
          </a:p>
        </p:txBody>
      </p:sp>
      <p:pic>
        <p:nvPicPr>
          <p:cNvPr id="3" name="Picture 2">
            <a:extLst>
              <a:ext uri="{FF2B5EF4-FFF2-40B4-BE49-F238E27FC236}">
                <a16:creationId xmlns:a16="http://schemas.microsoft.com/office/drawing/2014/main" id="{EF2191A6-0FA7-8297-8494-8A97CD080A5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DF047D32-6EDB-0954-72C4-CE40160D437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24943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py +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a:prstGeom prst="rect">
            <a:avLst/>
          </a:prstGeom>
        </p:spPr>
        <p:txBody>
          <a:bodyPr/>
          <a:lstStyle>
            <a:lvl1pPr marL="0" indent="0">
              <a:buNone/>
              <a:defRPr sz="2000"/>
            </a:lvl1pPr>
          </a:lstStyle>
          <a:p>
            <a:r>
              <a:rPr lang="en-GB"/>
              <a:t>Click the icon in the centre to add an image</a:t>
            </a:r>
          </a:p>
        </p:txBody>
      </p:sp>
      <p:pic>
        <p:nvPicPr>
          <p:cNvPr id="6" name="Picture 5">
            <a:extLst>
              <a:ext uri="{FF2B5EF4-FFF2-40B4-BE49-F238E27FC236}">
                <a16:creationId xmlns:a16="http://schemas.microsoft.com/office/drawing/2014/main" id="{2719B137-727F-5F06-7B6C-48B22FC4EE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E95724D9-1C58-2C74-1B39-2D244B5117E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857894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py +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6096000" cy="6858000"/>
          </a:xfrm>
          <a:prstGeom prst="rect">
            <a:avLst/>
          </a:prstGeom>
        </p:spPr>
        <p:txBody>
          <a:bodyPr/>
          <a:lstStyle>
            <a:lvl1pPr marL="0" indent="0">
              <a:buNone/>
              <a:defRPr sz="2000"/>
            </a:lvl1pPr>
          </a:lstStyle>
          <a:p>
            <a:r>
              <a:rPr lang="en-GB"/>
              <a:t>Click the icon in the centre to add an image</a:t>
            </a:r>
          </a:p>
        </p:txBody>
      </p:sp>
      <p:pic>
        <p:nvPicPr>
          <p:cNvPr id="6" name="Picture 5">
            <a:extLst>
              <a:ext uri="{FF2B5EF4-FFF2-40B4-BE49-F238E27FC236}">
                <a16:creationId xmlns:a16="http://schemas.microsoft.com/office/drawing/2014/main" id="{2719B137-727F-5F06-7B6C-48B22FC4EE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2" name="Picture Placeholder 8">
            <a:extLst>
              <a:ext uri="{FF2B5EF4-FFF2-40B4-BE49-F238E27FC236}">
                <a16:creationId xmlns:a16="http://schemas.microsoft.com/office/drawing/2014/main" id="{9D303DEF-B31E-1D3E-A974-102D880F4B30}"/>
              </a:ext>
            </a:extLst>
          </p:cNvPr>
          <p:cNvSpPr>
            <a:spLocks noGrp="1"/>
          </p:cNvSpPr>
          <p:nvPr>
            <p:ph type="pic" sz="quarter" idx="14" hasCustomPrompt="1"/>
          </p:nvPr>
        </p:nvSpPr>
        <p:spPr>
          <a:xfrm>
            <a:off x="6096000" y="0"/>
            <a:ext cx="6096000" cy="6858000"/>
          </a:xfrm>
          <a:prstGeom prst="rect">
            <a:avLst/>
          </a:prstGeom>
        </p:spPr>
        <p:txBody>
          <a:bodyPr/>
          <a:lstStyle>
            <a:lvl1pPr marL="0" indent="0">
              <a:buNone/>
              <a:defRPr sz="2000"/>
            </a:lvl1pPr>
          </a:lstStyle>
          <a:p>
            <a:r>
              <a:rPr lang="en-GB"/>
              <a:t>Click the icon in the centre to add an image</a:t>
            </a:r>
          </a:p>
        </p:txBody>
      </p:sp>
      <p:sp>
        <p:nvSpPr>
          <p:cNvPr id="7" name="TextBox 6">
            <a:extLst>
              <a:ext uri="{FF2B5EF4-FFF2-40B4-BE49-F238E27FC236}">
                <a16:creationId xmlns:a16="http://schemas.microsoft.com/office/drawing/2014/main" id="{3D589197-FE27-D144-3EA5-355D2FF9F840}"/>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99200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py +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12018" y="0"/>
            <a:ext cx="4022244" cy="6858000"/>
          </a:xfrm>
          <a:prstGeom prst="rect">
            <a:avLst/>
          </a:prstGeom>
        </p:spPr>
        <p:txBody>
          <a:bodyPr/>
          <a:lstStyle>
            <a:lvl1pPr marL="0" indent="0">
              <a:buNone/>
              <a:defRPr sz="2000"/>
            </a:lvl1pPr>
          </a:lstStyle>
          <a:p>
            <a:r>
              <a:rPr lang="en-GB"/>
              <a:t>Click the icon in the centre to add an image</a:t>
            </a:r>
          </a:p>
        </p:txBody>
      </p:sp>
      <p:pic>
        <p:nvPicPr>
          <p:cNvPr id="6" name="Picture 5">
            <a:extLst>
              <a:ext uri="{FF2B5EF4-FFF2-40B4-BE49-F238E27FC236}">
                <a16:creationId xmlns:a16="http://schemas.microsoft.com/office/drawing/2014/main" id="{2719B137-727F-5F06-7B6C-48B22FC4EE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3" name="Picture Placeholder 8">
            <a:extLst>
              <a:ext uri="{FF2B5EF4-FFF2-40B4-BE49-F238E27FC236}">
                <a16:creationId xmlns:a16="http://schemas.microsoft.com/office/drawing/2014/main" id="{0CFA9DA3-D83C-79BF-01B2-C499BBEE365F}"/>
              </a:ext>
            </a:extLst>
          </p:cNvPr>
          <p:cNvSpPr>
            <a:spLocks noGrp="1"/>
          </p:cNvSpPr>
          <p:nvPr>
            <p:ph type="pic" sz="quarter" idx="14" hasCustomPrompt="1"/>
          </p:nvPr>
        </p:nvSpPr>
        <p:spPr>
          <a:xfrm>
            <a:off x="4010226" y="0"/>
            <a:ext cx="4066974" cy="6858000"/>
          </a:xfrm>
          <a:prstGeom prst="rect">
            <a:avLst/>
          </a:prstGeom>
        </p:spPr>
        <p:txBody>
          <a:bodyPr/>
          <a:lstStyle>
            <a:lvl1pPr marL="0" indent="0">
              <a:buNone/>
              <a:defRPr sz="2000"/>
            </a:lvl1pPr>
          </a:lstStyle>
          <a:p>
            <a:r>
              <a:rPr lang="en-GB"/>
              <a:t>Click the icon in the centre to add an image</a:t>
            </a:r>
          </a:p>
        </p:txBody>
      </p:sp>
      <p:sp>
        <p:nvSpPr>
          <p:cNvPr id="4" name="Picture Placeholder 8">
            <a:extLst>
              <a:ext uri="{FF2B5EF4-FFF2-40B4-BE49-F238E27FC236}">
                <a16:creationId xmlns:a16="http://schemas.microsoft.com/office/drawing/2014/main" id="{9585C2C2-6A3F-6F26-F79F-DA8A4F03179B}"/>
              </a:ext>
            </a:extLst>
          </p:cNvPr>
          <p:cNvSpPr>
            <a:spLocks noGrp="1"/>
          </p:cNvSpPr>
          <p:nvPr>
            <p:ph type="pic" sz="quarter" idx="15" hasCustomPrompt="1"/>
          </p:nvPr>
        </p:nvSpPr>
        <p:spPr>
          <a:xfrm>
            <a:off x="8077200" y="0"/>
            <a:ext cx="4114800" cy="6858000"/>
          </a:xfrm>
          <a:prstGeom prst="rect">
            <a:avLst/>
          </a:prstGeom>
        </p:spPr>
        <p:txBody>
          <a:bodyPr/>
          <a:lstStyle>
            <a:lvl1pPr marL="0" indent="0">
              <a:buNone/>
              <a:defRPr sz="2000"/>
            </a:lvl1pPr>
          </a:lstStyle>
          <a:p>
            <a:r>
              <a:rPr lang="en-GB"/>
              <a:t>Click the icon in the centre to add an image</a:t>
            </a:r>
          </a:p>
        </p:txBody>
      </p:sp>
      <p:sp>
        <p:nvSpPr>
          <p:cNvPr id="10" name="TextBox 9">
            <a:extLst>
              <a:ext uri="{FF2B5EF4-FFF2-40B4-BE49-F238E27FC236}">
                <a16:creationId xmlns:a16="http://schemas.microsoft.com/office/drawing/2014/main" id="{238AFB8C-DD92-018E-66E0-206D58DF2A9B}"/>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329730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6" name="Picture 5">
            <a:extLst>
              <a:ext uri="{FF2B5EF4-FFF2-40B4-BE49-F238E27FC236}">
                <a16:creationId xmlns:a16="http://schemas.microsoft.com/office/drawing/2014/main" id="{EAFAE7A2-FB7C-DEE0-0B30-FEF1355CEE5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E665765D-A026-98C9-77E1-DEC0C0DDEAAA}"/>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98112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6" name="Picture 5">
            <a:extLst>
              <a:ext uri="{FF2B5EF4-FFF2-40B4-BE49-F238E27FC236}">
                <a16:creationId xmlns:a16="http://schemas.microsoft.com/office/drawing/2014/main" id="{EAFAE7A2-FB7C-DEE0-0B30-FEF1355CEE5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E665765D-A026-98C9-77E1-DEC0C0DDEAAA}"/>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4" name="Picture Placeholder 8">
            <a:extLst>
              <a:ext uri="{FF2B5EF4-FFF2-40B4-BE49-F238E27FC236}">
                <a16:creationId xmlns:a16="http://schemas.microsoft.com/office/drawing/2014/main" id="{1C228F57-A204-7989-1805-6B4BA9AE2903}"/>
              </a:ext>
            </a:extLst>
          </p:cNvPr>
          <p:cNvSpPr>
            <a:spLocks noGrp="1"/>
          </p:cNvSpPr>
          <p:nvPr>
            <p:ph type="pic" sz="quarter" idx="13" hasCustomPrompt="1"/>
          </p:nvPr>
        </p:nvSpPr>
        <p:spPr>
          <a:xfrm>
            <a:off x="6601216" y="0"/>
            <a:ext cx="5590784" cy="6858000"/>
          </a:xfrm>
          <a:prstGeom prst="rect">
            <a:avLst/>
          </a:prstGeom>
        </p:spPr>
        <p:txBody>
          <a:bodyPr/>
          <a:lstStyle>
            <a:lvl1pPr marL="0" indent="0">
              <a:buNone/>
              <a:defRPr sz="2000"/>
            </a:lvl1pPr>
          </a:lstStyle>
          <a:p>
            <a:r>
              <a:rPr lang="en-GB"/>
              <a:t>Click the icon in the centre to add an image</a:t>
            </a:r>
          </a:p>
        </p:txBody>
      </p:sp>
    </p:spTree>
    <p:extLst>
      <p:ext uri="{BB962C8B-B14F-4D97-AF65-F5344CB8AC3E}">
        <p14:creationId xmlns:p14="http://schemas.microsoft.com/office/powerpoint/2010/main" val="2250063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sp>
        <p:nvSpPr>
          <p:cNvPr id="9" name="Picture Placeholder 8"/>
          <p:cNvSpPr>
            <a:spLocks noGrp="1"/>
          </p:cNvSpPr>
          <p:nvPr>
            <p:ph type="pic" sz="quarter" idx="13" hasCustomPrompt="1"/>
          </p:nvPr>
        </p:nvSpPr>
        <p:spPr>
          <a:xfrm>
            <a:off x="6601216" y="0"/>
            <a:ext cx="5590784" cy="6858000"/>
          </a:xfrm>
          <a:prstGeom prst="rect">
            <a:avLst/>
          </a:prstGeom>
        </p:spPr>
        <p:txBody>
          <a:bodyPr/>
          <a:lstStyle>
            <a:lvl1pPr marL="0" indent="0">
              <a:buNone/>
              <a:defRPr sz="2000"/>
            </a:lvl1pPr>
          </a:lstStyle>
          <a:p>
            <a:r>
              <a:rPr lang="en-GB"/>
              <a:t>Click the icon in the centre to add an image</a:t>
            </a:r>
          </a:p>
        </p:txBody>
      </p:sp>
      <p:pic>
        <p:nvPicPr>
          <p:cNvPr id="5" name="Picture 4" descr="A light line in the dark&#10;&#10;Description automatically generated">
            <a:extLst>
              <a:ext uri="{FF2B5EF4-FFF2-40B4-BE49-F238E27FC236}">
                <a16:creationId xmlns:a16="http://schemas.microsoft.com/office/drawing/2014/main" id="{57ED0B64-E32C-6284-8568-C27A92A35A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85175" y="2800914"/>
            <a:ext cx="8257963" cy="1398405"/>
          </a:xfrm>
          <a:prstGeom prst="rect">
            <a:avLst/>
          </a:prstGeom>
        </p:spPr>
      </p:pic>
      <p:pic>
        <p:nvPicPr>
          <p:cNvPr id="6" name="Picture 5">
            <a:extLst>
              <a:ext uri="{FF2B5EF4-FFF2-40B4-BE49-F238E27FC236}">
                <a16:creationId xmlns:a16="http://schemas.microsoft.com/office/drawing/2014/main" id="{62F91D9F-1DAF-6962-42BF-28C85DC56B1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7" name="TextBox 6">
            <a:extLst>
              <a:ext uri="{FF2B5EF4-FFF2-40B4-BE49-F238E27FC236}">
                <a16:creationId xmlns:a16="http://schemas.microsoft.com/office/drawing/2014/main" id="{F7A27E38-5C71-9A76-A563-B383545024D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799453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 Image Dark">
    <p:bg>
      <p:bgPr>
        <a:solidFill>
          <a:schemeClr val="tx1"/>
        </a:solidFill>
        <a:effectLst/>
      </p:bgPr>
    </p:bg>
    <p:spTree>
      <p:nvGrpSpPr>
        <p:cNvPr id="1" name=""/>
        <p:cNvGrpSpPr/>
        <p:nvPr/>
      </p:nvGrpSpPr>
      <p:grpSpPr>
        <a:xfrm>
          <a:off x="0" y="0"/>
          <a:ext cx="0" cy="0"/>
          <a:chOff x="0" y="0"/>
          <a:chExt cx="0" cy="0"/>
        </a:xfrm>
      </p:grpSpPr>
      <p:sp>
        <p:nvSpPr>
          <p:cNvPr id="13" name="Picture Placeholder 8"/>
          <p:cNvSpPr>
            <a:spLocks noGrp="1"/>
          </p:cNvSpPr>
          <p:nvPr>
            <p:ph type="pic" sz="quarter" idx="13" hasCustomPrompt="1"/>
          </p:nvPr>
        </p:nvSpPr>
        <p:spPr>
          <a:xfrm>
            <a:off x="6601216" y="0"/>
            <a:ext cx="5590784" cy="6858000"/>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10" name="Title 1"/>
          <p:cNvSpPr>
            <a:spLocks noGrp="1"/>
          </p:cNvSpPr>
          <p:nvPr>
            <p:ph type="title" hasCustomPrompt="1"/>
          </p:nvPr>
        </p:nvSpPr>
        <p:spPr>
          <a:xfrm>
            <a:off x="625542" y="1394300"/>
            <a:ext cx="552473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sp>
        <p:nvSpPr>
          <p:cNvPr id="11"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descr="A light line in the dark&#10;&#10;Description automatically generated">
            <a:extLst>
              <a:ext uri="{FF2B5EF4-FFF2-40B4-BE49-F238E27FC236}">
                <a16:creationId xmlns:a16="http://schemas.microsoft.com/office/drawing/2014/main" id="{4970793C-0441-371C-8ACC-F4034C8BE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85175" y="2800914"/>
            <a:ext cx="8257963" cy="1398405"/>
          </a:xfrm>
          <a:prstGeom prst="rect">
            <a:avLst/>
          </a:prstGeom>
        </p:spPr>
      </p:pic>
      <p:pic>
        <p:nvPicPr>
          <p:cNvPr id="4" name="Picture 3">
            <a:extLst>
              <a:ext uri="{FF2B5EF4-FFF2-40B4-BE49-F238E27FC236}">
                <a16:creationId xmlns:a16="http://schemas.microsoft.com/office/drawing/2014/main" id="{76F16D89-6EA7-A6C8-DB3F-91AC338F4ADD}"/>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5" name="TextBox 4">
            <a:extLst>
              <a:ext uri="{FF2B5EF4-FFF2-40B4-BE49-F238E27FC236}">
                <a16:creationId xmlns:a16="http://schemas.microsoft.com/office/drawing/2014/main" id="{E52C9FC1-5210-A0B6-02E6-B2EE82E5891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50728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opy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6" name="Picture 5">
            <a:extLst>
              <a:ext uri="{FF2B5EF4-FFF2-40B4-BE49-F238E27FC236}">
                <a16:creationId xmlns:a16="http://schemas.microsoft.com/office/drawing/2014/main" id="{62F91D9F-1DAF-6962-42BF-28C85DC56B1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7" name="TextBox 6">
            <a:extLst>
              <a:ext uri="{FF2B5EF4-FFF2-40B4-BE49-F238E27FC236}">
                <a16:creationId xmlns:a16="http://schemas.microsoft.com/office/drawing/2014/main" id="{831E7129-CB0B-884D-2D0F-7EB2687C7BC9}"/>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8" name="Picture Placeholder 8">
            <a:extLst>
              <a:ext uri="{FF2B5EF4-FFF2-40B4-BE49-F238E27FC236}">
                <a16:creationId xmlns:a16="http://schemas.microsoft.com/office/drawing/2014/main" id="{54BA9FDC-64DA-6AA1-0FAD-5358EC1FF733}"/>
              </a:ext>
            </a:extLst>
          </p:cNvPr>
          <p:cNvSpPr>
            <a:spLocks noGrp="1"/>
          </p:cNvSpPr>
          <p:nvPr>
            <p:ph type="pic" sz="quarter" idx="15" hasCustomPrompt="1"/>
          </p:nvPr>
        </p:nvSpPr>
        <p:spPr>
          <a:xfrm>
            <a:off x="8077200" y="0"/>
            <a:ext cx="4114800" cy="6858000"/>
          </a:xfrm>
          <a:prstGeom prst="rect">
            <a:avLst/>
          </a:prstGeom>
        </p:spPr>
        <p:txBody>
          <a:bodyPr/>
          <a:lstStyle>
            <a:lvl1pPr marL="0" indent="0">
              <a:buNone/>
              <a:defRPr sz="2000"/>
            </a:lvl1pPr>
          </a:lstStyle>
          <a:p>
            <a:r>
              <a:rPr lang="en-GB"/>
              <a:t>Click the icon in the centre to add an image</a:t>
            </a:r>
          </a:p>
        </p:txBody>
      </p:sp>
      <p:pic>
        <p:nvPicPr>
          <p:cNvPr id="10" name="Picture 9" descr="A light line in the dark&#10;&#10;Description automatically generated">
            <a:extLst>
              <a:ext uri="{FF2B5EF4-FFF2-40B4-BE49-F238E27FC236}">
                <a16:creationId xmlns:a16="http://schemas.microsoft.com/office/drawing/2014/main" id="{56DEA0A9-8B32-DA19-3FA7-C1DBE5835B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957944" y="2729797"/>
            <a:ext cx="8257963" cy="1398405"/>
          </a:xfrm>
          <a:prstGeom prst="rect">
            <a:avLst/>
          </a:prstGeom>
        </p:spPr>
      </p:pic>
    </p:spTree>
    <p:extLst>
      <p:ext uri="{BB962C8B-B14F-4D97-AF65-F5344CB8AC3E}">
        <p14:creationId xmlns:p14="http://schemas.microsoft.com/office/powerpoint/2010/main" val="484993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Copy +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1394300"/>
            <a:ext cx="552473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sp>
        <p:nvSpPr>
          <p:cNvPr id="3"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sp>
        <p:nvSpPr>
          <p:cNvPr id="7" name="TextBox 6">
            <a:extLst>
              <a:ext uri="{FF2B5EF4-FFF2-40B4-BE49-F238E27FC236}">
                <a16:creationId xmlns:a16="http://schemas.microsoft.com/office/drawing/2014/main" id="{831E7129-CB0B-884D-2D0F-7EB2687C7BC9}"/>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8" name="Picture Placeholder 8">
            <a:extLst>
              <a:ext uri="{FF2B5EF4-FFF2-40B4-BE49-F238E27FC236}">
                <a16:creationId xmlns:a16="http://schemas.microsoft.com/office/drawing/2014/main" id="{54BA9FDC-64DA-6AA1-0FAD-5358EC1FF733}"/>
              </a:ext>
            </a:extLst>
          </p:cNvPr>
          <p:cNvSpPr>
            <a:spLocks noGrp="1"/>
          </p:cNvSpPr>
          <p:nvPr>
            <p:ph type="pic" sz="quarter" idx="15" hasCustomPrompt="1"/>
          </p:nvPr>
        </p:nvSpPr>
        <p:spPr>
          <a:xfrm>
            <a:off x="8077200" y="0"/>
            <a:ext cx="4114800" cy="6858000"/>
          </a:xfrm>
          <a:prstGeom prst="rect">
            <a:avLst/>
          </a:prstGeom>
        </p:spPr>
        <p:txBody>
          <a:bodyPr/>
          <a:lstStyle>
            <a:lvl1pPr marL="0" indent="0">
              <a:buNone/>
              <a:defRPr sz="2000">
                <a:solidFill>
                  <a:schemeClr val="bg1"/>
                </a:solidFill>
              </a:defRPr>
            </a:lvl1pPr>
          </a:lstStyle>
          <a:p>
            <a:r>
              <a:rPr lang="en-GB"/>
              <a:t>Click the icon in the centre to add an image</a:t>
            </a:r>
          </a:p>
        </p:txBody>
      </p:sp>
      <p:pic>
        <p:nvPicPr>
          <p:cNvPr id="10" name="Picture 9" descr="A light line in the dark&#10;&#10;Description automatically generated">
            <a:extLst>
              <a:ext uri="{FF2B5EF4-FFF2-40B4-BE49-F238E27FC236}">
                <a16:creationId xmlns:a16="http://schemas.microsoft.com/office/drawing/2014/main" id="{56DEA0A9-8B32-DA19-3FA7-C1DBE5835B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3957944" y="2729797"/>
            <a:ext cx="8257963" cy="1398405"/>
          </a:xfrm>
          <a:prstGeom prst="rect">
            <a:avLst/>
          </a:prstGeom>
        </p:spPr>
      </p:pic>
      <p:pic>
        <p:nvPicPr>
          <p:cNvPr id="4" name="Picture 3">
            <a:extLst>
              <a:ext uri="{FF2B5EF4-FFF2-40B4-BE49-F238E27FC236}">
                <a16:creationId xmlns:a16="http://schemas.microsoft.com/office/drawing/2014/main" id="{1C43AE35-F85E-303C-C8BD-F1D559FCD56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155701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8C9AA1-E1AA-A589-2EC0-36F8AD58F4CB}"/>
              </a:ext>
            </a:extLst>
          </p:cNvPr>
          <p:cNvPicPr>
            <a:picLocks noChangeAspect="1"/>
          </p:cNvPicPr>
          <p:nvPr userDrawn="1"/>
        </p:nvPicPr>
        <p:blipFill>
          <a:blip r:embed="rId2"/>
          <a:stretch>
            <a:fillRect/>
          </a:stretch>
        </p:blipFill>
        <p:spPr>
          <a:xfrm>
            <a:off x="-1" y="1"/>
            <a:ext cx="10668001" cy="6857999"/>
          </a:xfrm>
          <a:prstGeom prst="rect">
            <a:avLst/>
          </a:prstGeom>
        </p:spPr>
      </p:pic>
      <p:sp>
        <p:nvSpPr>
          <p:cNvPr id="2" name="Title 1"/>
          <p:cNvSpPr>
            <a:spLocks noGrp="1"/>
          </p:cNvSpPr>
          <p:nvPr>
            <p:ph type="ctrTitle" hasCustomPrompt="1"/>
          </p:nvPr>
        </p:nvSpPr>
        <p:spPr>
          <a:xfrm>
            <a:off x="619076" y="3079757"/>
            <a:ext cx="9144000" cy="2614033"/>
          </a:xfrm>
          <a:prstGeom prst="rect">
            <a:avLst/>
          </a:prstGeom>
        </p:spPr>
        <p:txBody>
          <a:bodyPr anchor="t"/>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3" name="Subtitle 2"/>
          <p:cNvSpPr>
            <a:spLocks noGrp="1"/>
          </p:cNvSpPr>
          <p:nvPr>
            <p:ph type="subTitle" idx="1" hasCustomPrompt="1"/>
          </p:nvPr>
        </p:nvSpPr>
        <p:spPr>
          <a:xfrm>
            <a:off x="619076" y="5785865"/>
            <a:ext cx="9144000" cy="425019"/>
          </a:xfrm>
          <a:prstGeom prst="rect">
            <a:avLst/>
          </a:prstGeom>
        </p:spPr>
        <p:txBody>
          <a:bodyPr/>
          <a:lstStyle>
            <a:lvl1pPr marL="0" indent="0" algn="l">
              <a:buNone/>
              <a:defRPr sz="180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13" name="Text Placeholder 12"/>
          <p:cNvSpPr>
            <a:spLocks noGrp="1"/>
          </p:cNvSpPr>
          <p:nvPr>
            <p:ph type="body" sz="quarter" idx="10" hasCustomPrompt="1"/>
          </p:nvPr>
        </p:nvSpPr>
        <p:spPr>
          <a:xfrm>
            <a:off x="619510" y="2664121"/>
            <a:ext cx="5605462" cy="295131"/>
          </a:xfrm>
          <a:prstGeom prst="rect">
            <a:avLst/>
          </a:prstGeom>
        </p:spPr>
        <p:txBody>
          <a:bodyPr/>
          <a:lstStyle>
            <a:lvl1pPr marL="0" indent="0">
              <a:buNone/>
              <a:defRPr sz="1800" b="1" i="0" baseline="0">
                <a:solidFill>
                  <a:schemeClr val="bg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8" name="Picture 7">
            <a:extLst>
              <a:ext uri="{FF2B5EF4-FFF2-40B4-BE49-F238E27FC236}">
                <a16:creationId xmlns:a16="http://schemas.microsoft.com/office/drawing/2014/main" id="{402DF1D1-D43C-40AF-D301-98C17A26523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6" name="Picture Placeholder 4">
            <a:extLst>
              <a:ext uri="{FF2B5EF4-FFF2-40B4-BE49-F238E27FC236}">
                <a16:creationId xmlns:a16="http://schemas.microsoft.com/office/drawing/2014/main" id="{DC552F19-243E-F026-6482-02395DC329F3}"/>
              </a:ext>
            </a:extLst>
          </p:cNvPr>
          <p:cNvSpPr>
            <a:spLocks noGrp="1"/>
          </p:cNvSpPr>
          <p:nvPr>
            <p:ph type="pic" sz="quarter" idx="11" hasCustomPrompt="1"/>
          </p:nvPr>
        </p:nvSpPr>
        <p:spPr>
          <a:xfrm>
            <a:off x="0" y="0"/>
            <a:ext cx="12192000" cy="6858000"/>
          </a:xfrm>
          <a:prstGeom prst="rect">
            <a:avLst/>
          </a:prstGeom>
        </p:spPr>
        <p:txBody>
          <a:bodyPr/>
          <a:lstStyle>
            <a:lvl1pPr marL="0" indent="0">
              <a:buNone/>
              <a:defRPr sz="1800" baseline="0"/>
            </a:lvl1pPr>
          </a:lstStyle>
          <a:p>
            <a:r>
              <a:rPr lang="en-GB"/>
              <a:t>Click to insert a background image</a:t>
            </a:r>
          </a:p>
        </p:txBody>
      </p:sp>
      <p:sp>
        <p:nvSpPr>
          <p:cNvPr id="5" name="TextBox 4">
            <a:extLst>
              <a:ext uri="{FF2B5EF4-FFF2-40B4-BE49-F238E27FC236}">
                <a16:creationId xmlns:a16="http://schemas.microsoft.com/office/drawing/2014/main" id="{53912974-808E-5B8D-0B74-B01F98C4983A}"/>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1717811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 + Images 2">
    <p:spTree>
      <p:nvGrpSpPr>
        <p:cNvPr id="1" name=""/>
        <p:cNvGrpSpPr/>
        <p:nvPr/>
      </p:nvGrpSpPr>
      <p:grpSpPr>
        <a:xfrm>
          <a:off x="0" y="0"/>
          <a:ext cx="0" cy="0"/>
          <a:chOff x="0" y="0"/>
          <a:chExt cx="0" cy="0"/>
        </a:xfrm>
      </p:grpSpPr>
      <p:sp>
        <p:nvSpPr>
          <p:cNvPr id="12" name="Picture Placeholder 8"/>
          <p:cNvSpPr>
            <a:spLocks noGrp="1"/>
          </p:cNvSpPr>
          <p:nvPr>
            <p:ph type="pic" sz="quarter" idx="16" hasCustomPrompt="1"/>
          </p:nvPr>
        </p:nvSpPr>
        <p:spPr>
          <a:xfrm>
            <a:off x="9380855" y="3412837"/>
            <a:ext cx="2811146" cy="3445164"/>
          </a:xfrm>
          <a:prstGeom prst="rect">
            <a:avLst/>
          </a:prstGeom>
        </p:spPr>
        <p:txBody>
          <a:bodyPr/>
          <a:lstStyle>
            <a:lvl1pPr marL="0" indent="0">
              <a:buNone/>
              <a:defRPr sz="2000"/>
            </a:lvl1pPr>
          </a:lstStyle>
          <a:p>
            <a:r>
              <a:rPr lang="en-GB"/>
              <a:t>Click the icon in the centre to add an image</a:t>
            </a:r>
          </a:p>
        </p:txBody>
      </p:sp>
      <p:sp>
        <p:nvSpPr>
          <p:cNvPr id="9" name="Picture Placeholder 8"/>
          <p:cNvSpPr>
            <a:spLocks noGrp="1"/>
          </p:cNvSpPr>
          <p:nvPr>
            <p:ph type="pic" sz="quarter" idx="13" hasCustomPrompt="1"/>
          </p:nvPr>
        </p:nvSpPr>
        <p:spPr>
          <a:xfrm>
            <a:off x="6561273" y="0"/>
            <a:ext cx="2829742" cy="3445164"/>
          </a:xfrm>
          <a:prstGeom prst="rect">
            <a:avLst/>
          </a:prstGeom>
        </p:spPr>
        <p:txBody>
          <a:bodyPr/>
          <a:lstStyle>
            <a:lvl1pPr marL="0" indent="0">
              <a:buNone/>
              <a:defRPr sz="2000"/>
            </a:lvl1pPr>
          </a:lstStyle>
          <a:p>
            <a:r>
              <a:rPr lang="en-GB"/>
              <a:t>Click the icon in the centre to add an image</a:t>
            </a:r>
          </a:p>
        </p:txBody>
      </p:sp>
      <p:sp>
        <p:nvSpPr>
          <p:cNvPr id="8" name="Picture Placeholder 8"/>
          <p:cNvSpPr>
            <a:spLocks noGrp="1"/>
          </p:cNvSpPr>
          <p:nvPr>
            <p:ph type="pic" sz="quarter" idx="14" hasCustomPrompt="1"/>
          </p:nvPr>
        </p:nvSpPr>
        <p:spPr>
          <a:xfrm>
            <a:off x="9380855" y="0"/>
            <a:ext cx="2811146" cy="3445164"/>
          </a:xfrm>
          <a:prstGeom prst="rect">
            <a:avLst/>
          </a:prstGeom>
        </p:spPr>
        <p:txBody>
          <a:bodyPr/>
          <a:lstStyle>
            <a:lvl1pPr marL="0" indent="0">
              <a:buNone/>
              <a:defRPr sz="2000"/>
            </a:lvl1pPr>
          </a:lstStyle>
          <a:p>
            <a:r>
              <a:rPr lang="en-GB"/>
              <a:t>Click the icon in the centre to add an image</a:t>
            </a:r>
          </a:p>
        </p:txBody>
      </p:sp>
      <p:sp>
        <p:nvSpPr>
          <p:cNvPr id="11" name="Picture Placeholder 8"/>
          <p:cNvSpPr>
            <a:spLocks noGrp="1"/>
          </p:cNvSpPr>
          <p:nvPr>
            <p:ph type="pic" sz="quarter" idx="15" hasCustomPrompt="1"/>
          </p:nvPr>
        </p:nvSpPr>
        <p:spPr>
          <a:xfrm>
            <a:off x="6561273" y="3412837"/>
            <a:ext cx="2829742" cy="3445164"/>
          </a:xfrm>
          <a:prstGeom prst="rect">
            <a:avLst/>
          </a:prstGeom>
        </p:spPr>
        <p:txBody>
          <a:bodyPr/>
          <a:lstStyle>
            <a:lvl1pPr marL="0" indent="0">
              <a:buNone/>
              <a:defRPr sz="2000"/>
            </a:lvl1pPr>
          </a:lstStyle>
          <a:p>
            <a:r>
              <a:rPr lang="en-GB"/>
              <a:t>Click the icon in the centre to add an image</a:t>
            </a:r>
          </a:p>
        </p:txBody>
      </p:sp>
      <p:sp>
        <p:nvSpPr>
          <p:cNvPr id="10" name="Title 1"/>
          <p:cNvSpPr>
            <a:spLocks noGrp="1"/>
          </p:cNvSpPr>
          <p:nvPr>
            <p:ph type="title" hasCustomPrompt="1"/>
          </p:nvPr>
        </p:nvSpPr>
        <p:spPr>
          <a:xfrm>
            <a:off x="625542" y="1394300"/>
            <a:ext cx="552473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14"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descr="A light line in the dark&#10;&#10;Description automatically generated">
            <a:extLst>
              <a:ext uri="{FF2B5EF4-FFF2-40B4-BE49-F238E27FC236}">
                <a16:creationId xmlns:a16="http://schemas.microsoft.com/office/drawing/2014/main" id="{9B41ADE8-38DA-B066-5CB9-FF8B3766F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58242" y="2780976"/>
            <a:ext cx="8243248" cy="1398405"/>
          </a:xfrm>
          <a:prstGeom prst="rect">
            <a:avLst/>
          </a:prstGeom>
        </p:spPr>
      </p:pic>
      <p:pic>
        <p:nvPicPr>
          <p:cNvPr id="3" name="Picture 2">
            <a:extLst>
              <a:ext uri="{FF2B5EF4-FFF2-40B4-BE49-F238E27FC236}">
                <a16:creationId xmlns:a16="http://schemas.microsoft.com/office/drawing/2014/main" id="{782C2C40-07F4-A333-9115-5854D9C084A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5" name="TextBox 4">
            <a:extLst>
              <a:ext uri="{FF2B5EF4-FFF2-40B4-BE49-F238E27FC236}">
                <a16:creationId xmlns:a16="http://schemas.microsoft.com/office/drawing/2014/main" id="{641CF3C3-4170-8BC9-338D-16F027915F9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2888987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py + Images 2">
    <p:bg>
      <p:bgPr>
        <a:solidFill>
          <a:schemeClr val="tx1"/>
        </a:solidFill>
        <a:effectLst/>
      </p:bgPr>
    </p:bg>
    <p:spTree>
      <p:nvGrpSpPr>
        <p:cNvPr id="1" name=""/>
        <p:cNvGrpSpPr/>
        <p:nvPr/>
      </p:nvGrpSpPr>
      <p:grpSpPr>
        <a:xfrm>
          <a:off x="0" y="0"/>
          <a:ext cx="0" cy="0"/>
          <a:chOff x="0" y="0"/>
          <a:chExt cx="0" cy="0"/>
        </a:xfrm>
      </p:grpSpPr>
      <p:sp>
        <p:nvSpPr>
          <p:cNvPr id="12" name="Picture Placeholder 8"/>
          <p:cNvSpPr>
            <a:spLocks noGrp="1"/>
          </p:cNvSpPr>
          <p:nvPr>
            <p:ph type="pic" sz="quarter" idx="16" hasCustomPrompt="1"/>
          </p:nvPr>
        </p:nvSpPr>
        <p:spPr>
          <a:xfrm>
            <a:off x="9380855" y="3412837"/>
            <a:ext cx="2811146"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9" name="Picture Placeholder 8"/>
          <p:cNvSpPr>
            <a:spLocks noGrp="1"/>
          </p:cNvSpPr>
          <p:nvPr>
            <p:ph type="pic" sz="quarter" idx="13" hasCustomPrompt="1"/>
          </p:nvPr>
        </p:nvSpPr>
        <p:spPr>
          <a:xfrm>
            <a:off x="6561273" y="0"/>
            <a:ext cx="2829742"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8" name="Picture Placeholder 8"/>
          <p:cNvSpPr>
            <a:spLocks noGrp="1"/>
          </p:cNvSpPr>
          <p:nvPr>
            <p:ph type="pic" sz="quarter" idx="14" hasCustomPrompt="1"/>
          </p:nvPr>
        </p:nvSpPr>
        <p:spPr>
          <a:xfrm>
            <a:off x="9380855" y="0"/>
            <a:ext cx="2811146"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11" name="Picture Placeholder 8"/>
          <p:cNvSpPr>
            <a:spLocks noGrp="1"/>
          </p:cNvSpPr>
          <p:nvPr>
            <p:ph type="pic" sz="quarter" idx="15" hasCustomPrompt="1"/>
          </p:nvPr>
        </p:nvSpPr>
        <p:spPr>
          <a:xfrm>
            <a:off x="6561273" y="3412837"/>
            <a:ext cx="2829742" cy="3445164"/>
          </a:xfrm>
          <a:prstGeom prst="rect">
            <a:avLst/>
          </a:prstGeom>
        </p:spPr>
        <p:txBody>
          <a:bodyPr/>
          <a:lstStyle>
            <a:lvl1pPr marL="0" indent="0">
              <a:buNone/>
              <a:defRPr sz="2000">
                <a:solidFill>
                  <a:schemeClr val="bg1"/>
                </a:solidFill>
              </a:defRPr>
            </a:lvl1pPr>
          </a:lstStyle>
          <a:p>
            <a:r>
              <a:rPr lang="en-GB"/>
              <a:t>Click the icon in the centre to add an image</a:t>
            </a:r>
          </a:p>
        </p:txBody>
      </p:sp>
      <p:sp>
        <p:nvSpPr>
          <p:cNvPr id="10" name="Title 1"/>
          <p:cNvSpPr>
            <a:spLocks noGrp="1"/>
          </p:cNvSpPr>
          <p:nvPr>
            <p:ph type="title" hasCustomPrompt="1"/>
          </p:nvPr>
        </p:nvSpPr>
        <p:spPr>
          <a:xfrm>
            <a:off x="625542" y="1394300"/>
            <a:ext cx="552473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sp>
        <p:nvSpPr>
          <p:cNvPr id="14" name="Content Placeholder 2"/>
          <p:cNvSpPr>
            <a:spLocks noGrp="1"/>
          </p:cNvSpPr>
          <p:nvPr>
            <p:ph sz="half" idx="1" hasCustomPrompt="1"/>
          </p:nvPr>
        </p:nvSpPr>
        <p:spPr>
          <a:xfrm>
            <a:off x="625542" y="2250927"/>
            <a:ext cx="552473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descr="A light line in the dark&#10;&#10;Description automatically generated">
            <a:extLst>
              <a:ext uri="{FF2B5EF4-FFF2-40B4-BE49-F238E27FC236}">
                <a16:creationId xmlns:a16="http://schemas.microsoft.com/office/drawing/2014/main" id="{9B41ADE8-38DA-B066-5CB9-FF8B3766F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2458242" y="2780976"/>
            <a:ext cx="8243248" cy="1398405"/>
          </a:xfrm>
          <a:prstGeom prst="rect">
            <a:avLst/>
          </a:prstGeom>
        </p:spPr>
      </p:pic>
      <p:sp>
        <p:nvSpPr>
          <p:cNvPr id="5" name="TextBox 4">
            <a:extLst>
              <a:ext uri="{FF2B5EF4-FFF2-40B4-BE49-F238E27FC236}">
                <a16:creationId xmlns:a16="http://schemas.microsoft.com/office/drawing/2014/main" id="{641CF3C3-4170-8BC9-338D-16F027915F9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pic>
        <p:nvPicPr>
          <p:cNvPr id="4" name="Picture 3">
            <a:extLst>
              <a:ext uri="{FF2B5EF4-FFF2-40B4-BE49-F238E27FC236}">
                <a16:creationId xmlns:a16="http://schemas.microsoft.com/office/drawing/2014/main" id="{E27D7DB3-06C4-A43B-877B-60D61FD52E4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4086982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ography Slide">
    <p:spTree>
      <p:nvGrpSpPr>
        <p:cNvPr id="1" name=""/>
        <p:cNvGrpSpPr/>
        <p:nvPr/>
      </p:nvGrpSpPr>
      <p:grpSpPr>
        <a:xfrm>
          <a:off x="0" y="0"/>
          <a:ext cx="0" cy="0"/>
          <a:chOff x="0" y="0"/>
          <a:chExt cx="0" cy="0"/>
        </a:xfrm>
      </p:grpSpPr>
      <p:sp>
        <p:nvSpPr>
          <p:cNvPr id="31" name="Picture Placeholder 30"/>
          <p:cNvSpPr>
            <a:spLocks noGrp="1"/>
          </p:cNvSpPr>
          <p:nvPr>
            <p:ph type="pic" sz="quarter" idx="24"/>
          </p:nvPr>
        </p:nvSpPr>
        <p:spPr>
          <a:xfrm>
            <a:off x="8560519"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lvl1pPr>
          </a:lstStyle>
          <a:p>
            <a:r>
              <a:rPr lang="en-GB"/>
              <a:t>Click icon to add picture</a:t>
            </a:r>
          </a:p>
        </p:txBody>
      </p:sp>
      <p:sp>
        <p:nvSpPr>
          <p:cNvPr id="30" name="Picture Placeholder 29"/>
          <p:cNvSpPr>
            <a:spLocks noGrp="1"/>
          </p:cNvSpPr>
          <p:nvPr>
            <p:ph type="pic" sz="quarter" idx="23"/>
          </p:nvPr>
        </p:nvSpPr>
        <p:spPr>
          <a:xfrm>
            <a:off x="513945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lvl1pPr>
          </a:lstStyle>
          <a:p>
            <a:r>
              <a:rPr lang="en-GB"/>
              <a:t>Click icon to add picture</a:t>
            </a:r>
          </a:p>
        </p:txBody>
      </p:sp>
      <p:sp>
        <p:nvSpPr>
          <p:cNvPr id="29" name="Picture Placeholder 28"/>
          <p:cNvSpPr>
            <a:spLocks noGrp="1"/>
          </p:cNvSpPr>
          <p:nvPr>
            <p:ph type="pic" sz="quarter" idx="22"/>
          </p:nvPr>
        </p:nvSpPr>
        <p:spPr>
          <a:xfrm>
            <a:off x="171839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tx1"/>
                </a:solidFill>
              </a:defRPr>
            </a:lvl1pPr>
          </a:lstStyle>
          <a:p>
            <a:r>
              <a:rPr lang="en-GB"/>
              <a:t>Click icon to add picture</a:t>
            </a:r>
          </a:p>
        </p:txBody>
      </p:sp>
      <p:sp>
        <p:nvSpPr>
          <p:cNvPr id="10" name="Title 1"/>
          <p:cNvSpPr>
            <a:spLocks noGrp="1"/>
          </p:cNvSpPr>
          <p:nvPr>
            <p:ph type="title" hasCustomPrompt="1"/>
          </p:nvPr>
        </p:nvSpPr>
        <p:spPr>
          <a:xfrm>
            <a:off x="441035" y="914400"/>
            <a:ext cx="11289147" cy="1042620"/>
          </a:xfrm>
          <a:prstGeom prst="rect">
            <a:avLst/>
          </a:prstGeom>
        </p:spPr>
        <p:txBody>
          <a:bodyPr anchor="b"/>
          <a:lstStyle>
            <a:lvl1pPr algn="ctr">
              <a:defRPr sz="4000" b="1" i="0" baseline="0">
                <a:latin typeface="Arial" panose="020B0604020202020204" pitchFamily="34" charset="0"/>
                <a:cs typeface="Arial" panose="020B0604020202020204" pitchFamily="34" charset="0"/>
              </a:defRPr>
            </a:lvl1pPr>
          </a:lstStyle>
          <a:p>
            <a:r>
              <a:rPr lang="en-US"/>
              <a:t>TITLE GOES HERE</a:t>
            </a:r>
            <a:endParaRPr lang="en-GB"/>
          </a:p>
        </p:txBody>
      </p:sp>
      <p:sp>
        <p:nvSpPr>
          <p:cNvPr id="18" name="Text Placeholder 17"/>
          <p:cNvSpPr>
            <a:spLocks noGrp="1"/>
          </p:cNvSpPr>
          <p:nvPr>
            <p:ph type="body" sz="quarter" idx="16" hasCustomPrompt="1"/>
          </p:nvPr>
        </p:nvSpPr>
        <p:spPr>
          <a:xfrm>
            <a:off x="1417835" y="4385454"/>
            <a:ext cx="2559810" cy="425450"/>
          </a:xfrm>
          <a:prstGeom prst="rect">
            <a:avLst/>
          </a:prstGeom>
        </p:spPr>
        <p:txBody>
          <a:bodyPr/>
          <a:lstStyle>
            <a:lvl1pPr marL="0" indent="0" algn="ctr">
              <a:buNone/>
              <a:defRPr sz="1800" baseline="0">
                <a:latin typeface="Arial" panose="020B0604020202020204" pitchFamily="34" charset="0"/>
                <a:cs typeface="Arial" panose="020B0604020202020204" pitchFamily="34" charset="0"/>
              </a:defRPr>
            </a:lvl1pPr>
          </a:lstStyle>
          <a:p>
            <a:pPr lvl="0"/>
            <a:r>
              <a:rPr lang="en-GB"/>
              <a:t>NAME GOES HERE</a:t>
            </a:r>
          </a:p>
        </p:txBody>
      </p:sp>
      <p:sp>
        <p:nvSpPr>
          <p:cNvPr id="19" name="Text Placeholder 17"/>
          <p:cNvSpPr>
            <a:spLocks noGrp="1"/>
          </p:cNvSpPr>
          <p:nvPr>
            <p:ph type="body" sz="quarter" idx="17" hasCustomPrompt="1"/>
          </p:nvPr>
        </p:nvSpPr>
        <p:spPr>
          <a:xfrm>
            <a:off x="4838896" y="4385454"/>
            <a:ext cx="2559810" cy="425450"/>
          </a:xfrm>
          <a:prstGeom prst="rect">
            <a:avLst/>
          </a:prstGeom>
        </p:spPr>
        <p:txBody>
          <a:bodyPr/>
          <a:lstStyle>
            <a:lvl1pPr marL="0" indent="0" algn="ctr">
              <a:buNone/>
              <a:defRPr sz="1800" baseline="0">
                <a:latin typeface="Arial" panose="020B0604020202020204" pitchFamily="34" charset="0"/>
                <a:cs typeface="Arial" panose="020B0604020202020204" pitchFamily="34" charset="0"/>
              </a:defRPr>
            </a:lvl1pPr>
          </a:lstStyle>
          <a:p>
            <a:pPr lvl="0"/>
            <a:r>
              <a:rPr lang="en-GB"/>
              <a:t>NAME GOES HERE</a:t>
            </a:r>
          </a:p>
        </p:txBody>
      </p:sp>
      <p:sp>
        <p:nvSpPr>
          <p:cNvPr id="20" name="Text Placeholder 17"/>
          <p:cNvSpPr>
            <a:spLocks noGrp="1"/>
          </p:cNvSpPr>
          <p:nvPr>
            <p:ph type="body" sz="quarter" idx="18" hasCustomPrompt="1"/>
          </p:nvPr>
        </p:nvSpPr>
        <p:spPr>
          <a:xfrm>
            <a:off x="8259957" y="4385454"/>
            <a:ext cx="2559810" cy="425450"/>
          </a:xfrm>
          <a:prstGeom prst="rect">
            <a:avLst/>
          </a:prstGeom>
        </p:spPr>
        <p:txBody>
          <a:bodyPr/>
          <a:lstStyle>
            <a:lvl1pPr marL="0" indent="0" algn="ctr">
              <a:buNone/>
              <a:defRPr sz="1800" baseline="0">
                <a:latin typeface="Arial" panose="020B0604020202020204" pitchFamily="34" charset="0"/>
                <a:cs typeface="Arial" panose="020B0604020202020204" pitchFamily="34" charset="0"/>
              </a:defRPr>
            </a:lvl1pPr>
          </a:lstStyle>
          <a:p>
            <a:pPr lvl="0"/>
            <a:r>
              <a:rPr lang="en-GB"/>
              <a:t>NAME GOES HERE</a:t>
            </a:r>
          </a:p>
        </p:txBody>
      </p:sp>
      <p:sp>
        <p:nvSpPr>
          <p:cNvPr id="22" name="Text Placeholder 17"/>
          <p:cNvSpPr>
            <a:spLocks noGrp="1"/>
          </p:cNvSpPr>
          <p:nvPr>
            <p:ph type="body" sz="quarter" idx="19" hasCustomPrompt="1"/>
          </p:nvPr>
        </p:nvSpPr>
        <p:spPr>
          <a:xfrm>
            <a:off x="1546658" y="4858471"/>
            <a:ext cx="2235777" cy="899743"/>
          </a:xfrm>
          <a:prstGeom prst="rect">
            <a:avLst/>
          </a:prstGeom>
        </p:spPr>
        <p:txBody>
          <a:bodyPr/>
          <a:lstStyle>
            <a:lvl1pPr marL="0" indent="0" algn="ctr">
              <a:buNone/>
              <a:defRPr sz="1400" baseline="0">
                <a:latin typeface="Arial" panose="020B0604020202020204" pitchFamily="34" charset="0"/>
                <a:cs typeface="Arial" panose="020B0604020202020204" pitchFamily="34" charset="0"/>
              </a:defRPr>
            </a:lvl1pPr>
          </a:lstStyle>
          <a:p>
            <a:pPr lvl="0"/>
            <a:r>
              <a:rPr lang="en-GB"/>
              <a:t>Copy</a:t>
            </a:r>
          </a:p>
        </p:txBody>
      </p:sp>
      <p:sp>
        <p:nvSpPr>
          <p:cNvPr id="23" name="Text Placeholder 17"/>
          <p:cNvSpPr>
            <a:spLocks noGrp="1"/>
          </p:cNvSpPr>
          <p:nvPr>
            <p:ph type="body" sz="quarter" idx="20" hasCustomPrompt="1"/>
          </p:nvPr>
        </p:nvSpPr>
        <p:spPr>
          <a:xfrm>
            <a:off x="4967719" y="4858471"/>
            <a:ext cx="2235777" cy="899743"/>
          </a:xfrm>
          <a:prstGeom prst="rect">
            <a:avLst/>
          </a:prstGeom>
        </p:spPr>
        <p:txBody>
          <a:bodyPr/>
          <a:lstStyle>
            <a:lvl1pPr marL="0" indent="0" algn="ctr">
              <a:buNone/>
              <a:defRPr sz="1400" baseline="0">
                <a:latin typeface="Arial" panose="020B0604020202020204" pitchFamily="34" charset="0"/>
                <a:cs typeface="Arial" panose="020B0604020202020204" pitchFamily="34" charset="0"/>
              </a:defRPr>
            </a:lvl1pPr>
          </a:lstStyle>
          <a:p>
            <a:pPr lvl="0"/>
            <a:r>
              <a:rPr lang="en-GB"/>
              <a:t>Copy</a:t>
            </a:r>
          </a:p>
        </p:txBody>
      </p:sp>
      <p:sp>
        <p:nvSpPr>
          <p:cNvPr id="24" name="Text Placeholder 17"/>
          <p:cNvSpPr>
            <a:spLocks noGrp="1"/>
          </p:cNvSpPr>
          <p:nvPr>
            <p:ph type="body" sz="quarter" idx="21" hasCustomPrompt="1"/>
          </p:nvPr>
        </p:nvSpPr>
        <p:spPr>
          <a:xfrm>
            <a:off x="8388780" y="4858471"/>
            <a:ext cx="2235777" cy="899743"/>
          </a:xfrm>
          <a:prstGeom prst="rect">
            <a:avLst/>
          </a:prstGeom>
        </p:spPr>
        <p:txBody>
          <a:bodyPr/>
          <a:lstStyle>
            <a:lvl1pPr marL="0" indent="0" algn="ctr">
              <a:buNone/>
              <a:defRPr sz="1400" baseline="0">
                <a:latin typeface="Arial" panose="020B0604020202020204" pitchFamily="34" charset="0"/>
                <a:cs typeface="Arial" panose="020B0604020202020204" pitchFamily="34" charset="0"/>
              </a:defRPr>
            </a:lvl1pPr>
          </a:lstStyle>
          <a:p>
            <a:pPr lvl="0"/>
            <a:r>
              <a:rPr lang="en-GB"/>
              <a:t>Copy</a:t>
            </a:r>
          </a:p>
        </p:txBody>
      </p:sp>
      <p:pic>
        <p:nvPicPr>
          <p:cNvPr id="2" name="Picture 1">
            <a:extLst>
              <a:ext uri="{FF2B5EF4-FFF2-40B4-BE49-F238E27FC236}">
                <a16:creationId xmlns:a16="http://schemas.microsoft.com/office/drawing/2014/main" id="{51DA9220-9236-7CA3-688D-A6A20C4E809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39179669-98F7-A07C-3A98-FC0A3508ACB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2481100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ts Slide">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9328727" y="-1"/>
            <a:ext cx="2863274" cy="3422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userDrawn="1"/>
        </p:nvSpPr>
        <p:spPr>
          <a:xfrm>
            <a:off x="6465453" y="-16307"/>
            <a:ext cx="2863274" cy="3449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userDrawn="1"/>
        </p:nvSpPr>
        <p:spPr>
          <a:xfrm>
            <a:off x="9328727" y="3422074"/>
            <a:ext cx="2863274" cy="3445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userDrawn="1"/>
        </p:nvSpPr>
        <p:spPr>
          <a:xfrm>
            <a:off x="6465453" y="3426690"/>
            <a:ext cx="2863274" cy="3435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 Placeholder 17"/>
          <p:cNvSpPr>
            <a:spLocks noGrp="1"/>
          </p:cNvSpPr>
          <p:nvPr>
            <p:ph type="body" sz="quarter" idx="16" hasCustomPrompt="1"/>
          </p:nvPr>
        </p:nvSpPr>
        <p:spPr>
          <a:xfrm>
            <a:off x="9642475" y="792711"/>
            <a:ext cx="2235777" cy="740524"/>
          </a:xfrm>
          <a:prstGeom prst="rect">
            <a:avLst/>
          </a:prstGeom>
        </p:spPr>
        <p:txBody>
          <a:bodyPr anchor="ctr"/>
          <a:lstStyle>
            <a:lvl1pPr marL="0" indent="0" algn="ctr">
              <a:buNone/>
              <a:defRPr sz="4400" baseline="0">
                <a:solidFill>
                  <a:schemeClr val="accent1"/>
                </a:solidFill>
                <a:latin typeface="+mn-lt"/>
              </a:defRPr>
            </a:lvl1pPr>
          </a:lstStyle>
          <a:p>
            <a:pPr lvl="0"/>
            <a:r>
              <a:rPr lang="en-GB"/>
              <a:t>XXX</a:t>
            </a:r>
          </a:p>
        </p:txBody>
      </p:sp>
      <p:sp>
        <p:nvSpPr>
          <p:cNvPr id="22" name="Text Placeholder 17"/>
          <p:cNvSpPr>
            <a:spLocks noGrp="1"/>
          </p:cNvSpPr>
          <p:nvPr>
            <p:ph type="body" sz="quarter" idx="19" hasCustomPrompt="1"/>
          </p:nvPr>
        </p:nvSpPr>
        <p:spPr>
          <a:xfrm>
            <a:off x="9645066" y="1549541"/>
            <a:ext cx="2233186" cy="1052080"/>
          </a:xfrm>
          <a:prstGeom prst="rect">
            <a:avLst/>
          </a:prstGeom>
        </p:spPr>
        <p:txBody>
          <a:bodyPr/>
          <a:lstStyle>
            <a:lvl1pPr marL="0" indent="0" algn="ctr">
              <a:buNone/>
              <a:defRPr sz="1800" baseline="0">
                <a:solidFill>
                  <a:schemeClr val="accent1"/>
                </a:solidFill>
                <a:latin typeface="FSP DEMO - Proxima Nova Light" panose="02000506030000020004" pitchFamily="50" charset="0"/>
              </a:defRPr>
            </a:lvl1pPr>
          </a:lstStyle>
          <a:p>
            <a:pPr lvl="0"/>
            <a:r>
              <a:rPr lang="en-GB"/>
              <a:t>Copy</a:t>
            </a:r>
          </a:p>
        </p:txBody>
      </p:sp>
      <p:sp>
        <p:nvSpPr>
          <p:cNvPr id="30" name="Text Placeholder 17"/>
          <p:cNvSpPr>
            <a:spLocks noGrp="1"/>
          </p:cNvSpPr>
          <p:nvPr>
            <p:ph type="body" sz="quarter" idx="20" hasCustomPrompt="1"/>
          </p:nvPr>
        </p:nvSpPr>
        <p:spPr>
          <a:xfrm>
            <a:off x="6776611" y="4331107"/>
            <a:ext cx="2235777" cy="740524"/>
          </a:xfrm>
          <a:prstGeom prst="rect">
            <a:avLst/>
          </a:prstGeom>
        </p:spPr>
        <p:txBody>
          <a:bodyPr anchor="ctr"/>
          <a:lstStyle>
            <a:lvl1pPr marL="0" indent="0" algn="ctr">
              <a:buNone/>
              <a:defRPr sz="4400" baseline="0">
                <a:solidFill>
                  <a:schemeClr val="accent1"/>
                </a:solidFill>
                <a:latin typeface="+mn-lt"/>
              </a:defRPr>
            </a:lvl1pPr>
          </a:lstStyle>
          <a:p>
            <a:pPr lvl="0"/>
            <a:r>
              <a:rPr lang="en-GB"/>
              <a:t>XXX</a:t>
            </a:r>
          </a:p>
        </p:txBody>
      </p:sp>
      <p:sp>
        <p:nvSpPr>
          <p:cNvPr id="31" name="Text Placeholder 17"/>
          <p:cNvSpPr>
            <a:spLocks noGrp="1"/>
          </p:cNvSpPr>
          <p:nvPr>
            <p:ph type="body" sz="quarter" idx="21" hasCustomPrompt="1"/>
          </p:nvPr>
        </p:nvSpPr>
        <p:spPr>
          <a:xfrm>
            <a:off x="6779202" y="5087937"/>
            <a:ext cx="2233186" cy="1052080"/>
          </a:xfrm>
          <a:prstGeom prst="rect">
            <a:avLst/>
          </a:prstGeom>
        </p:spPr>
        <p:txBody>
          <a:bodyPr/>
          <a:lstStyle>
            <a:lvl1pPr marL="0" indent="0" algn="ctr">
              <a:buNone/>
              <a:defRPr sz="1800" baseline="0">
                <a:solidFill>
                  <a:schemeClr val="accent1"/>
                </a:solidFill>
                <a:latin typeface="FSP DEMO - Proxima Nova Light" panose="02000506030000020004" pitchFamily="50" charset="0"/>
              </a:defRPr>
            </a:lvl1pPr>
          </a:lstStyle>
          <a:p>
            <a:pPr lvl="0"/>
            <a:r>
              <a:rPr lang="en-GB"/>
              <a:t>Copy</a:t>
            </a:r>
          </a:p>
        </p:txBody>
      </p:sp>
      <p:sp>
        <p:nvSpPr>
          <p:cNvPr id="32" name="Text Placeholder 17"/>
          <p:cNvSpPr>
            <a:spLocks noGrp="1"/>
          </p:cNvSpPr>
          <p:nvPr>
            <p:ph type="body" sz="quarter" idx="22" hasCustomPrompt="1"/>
          </p:nvPr>
        </p:nvSpPr>
        <p:spPr>
          <a:xfrm>
            <a:off x="9639885" y="4331107"/>
            <a:ext cx="2235777" cy="740524"/>
          </a:xfrm>
          <a:prstGeom prst="rect">
            <a:avLst/>
          </a:prstGeom>
        </p:spPr>
        <p:txBody>
          <a:bodyPr anchor="ctr"/>
          <a:lstStyle>
            <a:lvl1pPr marL="0" indent="0" algn="ctr">
              <a:buNone/>
              <a:defRPr sz="4400" baseline="0">
                <a:solidFill>
                  <a:schemeClr val="bg2"/>
                </a:solidFill>
                <a:latin typeface="+mn-lt"/>
              </a:defRPr>
            </a:lvl1pPr>
          </a:lstStyle>
          <a:p>
            <a:pPr lvl="0"/>
            <a:r>
              <a:rPr lang="en-GB"/>
              <a:t>XXX</a:t>
            </a:r>
          </a:p>
        </p:txBody>
      </p:sp>
      <p:sp>
        <p:nvSpPr>
          <p:cNvPr id="33" name="Text Placeholder 17"/>
          <p:cNvSpPr>
            <a:spLocks noGrp="1"/>
          </p:cNvSpPr>
          <p:nvPr>
            <p:ph type="body" sz="quarter" idx="23" hasCustomPrompt="1"/>
          </p:nvPr>
        </p:nvSpPr>
        <p:spPr>
          <a:xfrm>
            <a:off x="9642476" y="5087937"/>
            <a:ext cx="2233186" cy="1052080"/>
          </a:xfrm>
          <a:prstGeom prst="rect">
            <a:avLst/>
          </a:prstGeom>
        </p:spPr>
        <p:txBody>
          <a:bodyPr/>
          <a:lstStyle>
            <a:lvl1pPr marL="0" indent="0" algn="ctr">
              <a:buNone/>
              <a:defRPr sz="1800" baseline="0">
                <a:solidFill>
                  <a:schemeClr val="bg2"/>
                </a:solidFill>
                <a:latin typeface="FSP DEMO - Proxima Nova Light" panose="02000506030000020004" pitchFamily="50" charset="0"/>
              </a:defRPr>
            </a:lvl1pPr>
          </a:lstStyle>
          <a:p>
            <a:pPr lvl="0"/>
            <a:r>
              <a:rPr lang="en-GB"/>
              <a:t>Copy</a:t>
            </a:r>
          </a:p>
        </p:txBody>
      </p:sp>
      <p:sp>
        <p:nvSpPr>
          <p:cNvPr id="34" name="Text Placeholder 17"/>
          <p:cNvSpPr>
            <a:spLocks noGrp="1"/>
          </p:cNvSpPr>
          <p:nvPr>
            <p:ph type="body" sz="quarter" idx="24" hasCustomPrompt="1"/>
          </p:nvPr>
        </p:nvSpPr>
        <p:spPr>
          <a:xfrm>
            <a:off x="6785264" y="792711"/>
            <a:ext cx="2235777" cy="740524"/>
          </a:xfrm>
          <a:prstGeom prst="rect">
            <a:avLst/>
          </a:prstGeom>
        </p:spPr>
        <p:txBody>
          <a:bodyPr anchor="ctr"/>
          <a:lstStyle>
            <a:lvl1pPr marL="0" indent="0" algn="ctr">
              <a:buNone/>
              <a:defRPr sz="4400" baseline="0">
                <a:solidFill>
                  <a:schemeClr val="bg2"/>
                </a:solidFill>
                <a:latin typeface="+mn-lt"/>
              </a:defRPr>
            </a:lvl1pPr>
          </a:lstStyle>
          <a:p>
            <a:pPr lvl="0"/>
            <a:r>
              <a:rPr lang="en-GB"/>
              <a:t>XXX</a:t>
            </a:r>
          </a:p>
        </p:txBody>
      </p:sp>
      <p:sp>
        <p:nvSpPr>
          <p:cNvPr id="35" name="Text Placeholder 17"/>
          <p:cNvSpPr>
            <a:spLocks noGrp="1"/>
          </p:cNvSpPr>
          <p:nvPr>
            <p:ph type="body" sz="quarter" idx="25" hasCustomPrompt="1"/>
          </p:nvPr>
        </p:nvSpPr>
        <p:spPr>
          <a:xfrm>
            <a:off x="6787855" y="1549541"/>
            <a:ext cx="2233186" cy="1052080"/>
          </a:xfrm>
          <a:prstGeom prst="rect">
            <a:avLst/>
          </a:prstGeom>
        </p:spPr>
        <p:txBody>
          <a:bodyPr/>
          <a:lstStyle>
            <a:lvl1pPr marL="0" indent="0" algn="ctr">
              <a:buNone/>
              <a:defRPr sz="1800" baseline="0">
                <a:solidFill>
                  <a:schemeClr val="bg2"/>
                </a:solidFill>
                <a:latin typeface="FSP DEMO - Proxima Nova Light" panose="02000506030000020004" pitchFamily="50" charset="0"/>
              </a:defRPr>
            </a:lvl1pPr>
          </a:lstStyle>
          <a:p>
            <a:pPr lvl="0"/>
            <a:r>
              <a:rPr lang="en-GB"/>
              <a:t>Copy</a:t>
            </a:r>
          </a:p>
        </p:txBody>
      </p:sp>
      <p:sp>
        <p:nvSpPr>
          <p:cNvPr id="17" name="Title 1"/>
          <p:cNvSpPr>
            <a:spLocks noGrp="1"/>
          </p:cNvSpPr>
          <p:nvPr>
            <p:ph type="title" hasCustomPrompt="1"/>
          </p:nvPr>
        </p:nvSpPr>
        <p:spPr>
          <a:xfrm>
            <a:off x="625542" y="1394300"/>
            <a:ext cx="533684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STATS TITLE HERE</a:t>
            </a:r>
            <a:endParaRPr lang="en-GB"/>
          </a:p>
        </p:txBody>
      </p:sp>
      <p:sp>
        <p:nvSpPr>
          <p:cNvPr id="19"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4" name="Picture 3">
            <a:extLst>
              <a:ext uri="{FF2B5EF4-FFF2-40B4-BE49-F238E27FC236}">
                <a16:creationId xmlns:a16="http://schemas.microsoft.com/office/drawing/2014/main" id="{6C152AE2-41A2-8AA0-EA50-54065E6048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4502048D-377A-0555-DBE0-0D5B3D7BE4A5}"/>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682813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9" name="Chart Placeholder 8"/>
          <p:cNvSpPr>
            <a:spLocks noGrp="1"/>
          </p:cNvSpPr>
          <p:nvPr>
            <p:ph type="chart" sz="quarter" idx="13" hasCustomPrompt="1"/>
          </p:nvPr>
        </p:nvSpPr>
        <p:spPr>
          <a:xfrm>
            <a:off x="6400800" y="1235166"/>
            <a:ext cx="5180025" cy="4817815"/>
          </a:xfrm>
          <a:prstGeom prst="rect">
            <a:avLst/>
          </a:prstGeom>
        </p:spPr>
        <p:txBody>
          <a:bodyPr/>
          <a:lstStyle>
            <a:lvl1pPr marL="0" indent="0">
              <a:buNone/>
              <a:defRPr sz="1800" baseline="0"/>
            </a:lvl1pPr>
          </a:lstStyle>
          <a:p>
            <a:r>
              <a:rPr lang="en-GB"/>
              <a:t>Click icon in the middle to add a chart</a:t>
            </a:r>
          </a:p>
        </p:txBody>
      </p:sp>
      <p:sp>
        <p:nvSpPr>
          <p:cNvPr id="10" name="Title 1"/>
          <p:cNvSpPr>
            <a:spLocks noGrp="1"/>
          </p:cNvSpPr>
          <p:nvPr>
            <p:ph type="title" hasCustomPrompt="1"/>
          </p:nvPr>
        </p:nvSpPr>
        <p:spPr>
          <a:xfrm>
            <a:off x="625542" y="1394300"/>
            <a:ext cx="533684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STATS TITLE HERE</a:t>
            </a:r>
            <a:endParaRPr lang="en-GB"/>
          </a:p>
        </p:txBody>
      </p:sp>
      <p:sp>
        <p:nvSpPr>
          <p:cNvPr id="11"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a:extLst>
              <a:ext uri="{FF2B5EF4-FFF2-40B4-BE49-F238E27FC236}">
                <a16:creationId xmlns:a16="http://schemas.microsoft.com/office/drawing/2014/main" id="{04DCD05F-E012-F5F1-7BAD-5EA11241A5F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FDE3261C-D46E-D912-E019-5673E5170F31}"/>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103560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rk Graph Slide">
    <p:bg>
      <p:bgPr>
        <a:solidFill>
          <a:schemeClr val="tx1"/>
        </a:solidFill>
        <a:effectLst/>
      </p:bgPr>
    </p:bg>
    <p:spTree>
      <p:nvGrpSpPr>
        <p:cNvPr id="1" name=""/>
        <p:cNvGrpSpPr/>
        <p:nvPr/>
      </p:nvGrpSpPr>
      <p:grpSpPr>
        <a:xfrm>
          <a:off x="0" y="0"/>
          <a:ext cx="0" cy="0"/>
          <a:chOff x="0" y="0"/>
          <a:chExt cx="0" cy="0"/>
        </a:xfrm>
      </p:grpSpPr>
      <p:sp>
        <p:nvSpPr>
          <p:cNvPr id="9" name="Chart Placeholder 8"/>
          <p:cNvSpPr>
            <a:spLocks noGrp="1"/>
          </p:cNvSpPr>
          <p:nvPr>
            <p:ph type="chart" sz="quarter" idx="13" hasCustomPrompt="1"/>
          </p:nvPr>
        </p:nvSpPr>
        <p:spPr>
          <a:xfrm>
            <a:off x="6400800" y="1235166"/>
            <a:ext cx="5180025" cy="4817815"/>
          </a:xfrm>
          <a:prstGeom prst="rect">
            <a:avLst/>
          </a:prstGeom>
        </p:spPr>
        <p:txBody>
          <a:bodyPr/>
          <a:lstStyle>
            <a:lvl1pPr marL="0" indent="0">
              <a:buNone/>
              <a:defRPr sz="1800" baseline="0">
                <a:solidFill>
                  <a:schemeClr val="bg1"/>
                </a:solidFill>
              </a:defRPr>
            </a:lvl1pPr>
          </a:lstStyle>
          <a:p>
            <a:r>
              <a:rPr lang="en-GB"/>
              <a:t>Click icon in the middle to add a chart</a:t>
            </a:r>
          </a:p>
        </p:txBody>
      </p:sp>
      <p:sp>
        <p:nvSpPr>
          <p:cNvPr id="10" name="Title 1"/>
          <p:cNvSpPr>
            <a:spLocks noGrp="1"/>
          </p:cNvSpPr>
          <p:nvPr>
            <p:ph type="title" hasCustomPrompt="1"/>
          </p:nvPr>
        </p:nvSpPr>
        <p:spPr>
          <a:xfrm>
            <a:off x="625542" y="1394300"/>
            <a:ext cx="533684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STATS TITLE HERE</a:t>
            </a:r>
            <a:endParaRPr lang="en-GB"/>
          </a:p>
        </p:txBody>
      </p:sp>
      <p:sp>
        <p:nvSpPr>
          <p:cNvPr id="11"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3" name="Picture 2">
            <a:extLst>
              <a:ext uri="{FF2B5EF4-FFF2-40B4-BE49-F238E27FC236}">
                <a16:creationId xmlns:a16="http://schemas.microsoft.com/office/drawing/2014/main" id="{5B9F782F-455E-D872-E915-DA0061F35C1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FAC4C84B-6C02-3E39-5B4A-34DBD3B1B2C9}"/>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4034581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12" name="Table Placeholder 11"/>
          <p:cNvSpPr>
            <a:spLocks noGrp="1"/>
          </p:cNvSpPr>
          <p:nvPr>
            <p:ph type="tbl" sz="quarter" idx="13" hasCustomPrompt="1"/>
          </p:nvPr>
        </p:nvSpPr>
        <p:spPr>
          <a:xfrm>
            <a:off x="6400799" y="1235166"/>
            <a:ext cx="5180025" cy="4817816"/>
          </a:xfrm>
          <a:prstGeom prst="rect">
            <a:avLst/>
          </a:prstGeom>
        </p:spPr>
        <p:txBody>
          <a:bodyPr/>
          <a:lstStyle>
            <a:lvl1pPr marL="0" indent="0">
              <a:buNone/>
              <a:defRPr sz="1800" baseline="0"/>
            </a:lvl1pPr>
          </a:lstStyle>
          <a:p>
            <a:r>
              <a:rPr lang="en-GB"/>
              <a:t>Click on the icon in the middle to add a table</a:t>
            </a:r>
          </a:p>
        </p:txBody>
      </p:sp>
      <p:sp>
        <p:nvSpPr>
          <p:cNvPr id="11" name="Title 1"/>
          <p:cNvSpPr>
            <a:spLocks noGrp="1"/>
          </p:cNvSpPr>
          <p:nvPr>
            <p:ph type="title" hasCustomPrompt="1"/>
          </p:nvPr>
        </p:nvSpPr>
        <p:spPr>
          <a:xfrm>
            <a:off x="625542" y="1394300"/>
            <a:ext cx="5336847" cy="803933"/>
          </a:xfrm>
          <a:prstGeom prst="rect">
            <a:avLst/>
          </a:prstGeom>
        </p:spPr>
        <p:txBody>
          <a:bodyPr anchor="b"/>
          <a:lstStyle>
            <a:lvl1pPr>
              <a:defRPr sz="4000" b="1" i="0" baseline="0">
                <a:latin typeface="Arial" panose="020B0604020202020204" pitchFamily="34" charset="0"/>
                <a:cs typeface="Arial" panose="020B0604020202020204" pitchFamily="34" charset="0"/>
              </a:defRPr>
            </a:lvl1pPr>
          </a:lstStyle>
          <a:p>
            <a:r>
              <a:rPr lang="en-US"/>
              <a:t>TITLE HERE</a:t>
            </a:r>
            <a:endParaRPr lang="en-GB"/>
          </a:p>
        </p:txBody>
      </p:sp>
      <p:sp>
        <p:nvSpPr>
          <p:cNvPr id="13"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C60F2923-98F3-3665-B0C8-A7587736AA0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941163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111738-5C0E-88BE-DB3D-0BA8AD658D9D}"/>
              </a:ext>
            </a:extLst>
          </p:cNvPr>
          <p:cNvSpPr/>
          <p:nvPr userDrawn="1"/>
        </p:nvSpPr>
        <p:spPr>
          <a:xfrm>
            <a:off x="-1" y="0"/>
            <a:ext cx="50343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p:cNvSpPr>
            <a:spLocks noGrp="1"/>
          </p:cNvSpPr>
          <p:nvPr>
            <p:ph type="title" hasCustomPrompt="1"/>
          </p:nvPr>
        </p:nvSpPr>
        <p:spPr>
          <a:xfrm>
            <a:off x="625542" y="1394300"/>
            <a:ext cx="5336847" cy="803933"/>
          </a:xfrm>
          <a:prstGeom prst="rect">
            <a:avLst/>
          </a:prstGeom>
        </p:spPr>
        <p:txBody>
          <a:bodyPr anchor="b"/>
          <a:lstStyle>
            <a:lvl1pPr>
              <a:defRPr sz="4000" b="1" i="0" baseline="0">
                <a:solidFill>
                  <a:srgbClr val="003479"/>
                </a:solidFill>
                <a:latin typeface="Arial" panose="020B0604020202020204" pitchFamily="34" charset="0"/>
                <a:cs typeface="Arial" panose="020B0604020202020204" pitchFamily="34" charset="0"/>
              </a:defRPr>
            </a:lvl1pPr>
          </a:lstStyle>
          <a:p>
            <a:r>
              <a:rPr lang="en-US"/>
              <a:t>TITLE HERE</a:t>
            </a:r>
            <a:endParaRPr lang="en-GB"/>
          </a:p>
        </p:txBody>
      </p:sp>
      <p:sp>
        <p:nvSpPr>
          <p:cNvPr id="13" name="Content Placeholder 2"/>
          <p:cNvSpPr>
            <a:spLocks noGrp="1"/>
          </p:cNvSpPr>
          <p:nvPr>
            <p:ph sz="half" idx="1" hasCustomPrompt="1"/>
          </p:nvPr>
        </p:nvSpPr>
        <p:spPr>
          <a:xfrm>
            <a:off x="625542" y="2250927"/>
            <a:ext cx="5336847" cy="3710614"/>
          </a:xfrm>
          <a:prstGeom prst="rect">
            <a:avLst/>
          </a:prstGeom>
        </p:spPr>
        <p:txBody>
          <a:bodyPr/>
          <a:lstStyle>
            <a:lvl1pPr marL="0" indent="0">
              <a:buNone/>
              <a:defRPr sz="1800" baseline="0">
                <a:solidFill>
                  <a:srgbClr val="003479"/>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p:txBody>
      </p:sp>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331292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ab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111738-5C0E-88BE-DB3D-0BA8AD658D9D}"/>
              </a:ext>
            </a:extLst>
          </p:cNvPr>
          <p:cNvSpPr/>
          <p:nvPr userDrawn="1"/>
        </p:nvSpPr>
        <p:spPr>
          <a:xfrm>
            <a:off x="-1" y="0"/>
            <a:ext cx="50343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p:cNvSpPr>
            <a:spLocks noGrp="1"/>
          </p:cNvSpPr>
          <p:nvPr>
            <p:ph type="title" hasCustomPrompt="1"/>
          </p:nvPr>
        </p:nvSpPr>
        <p:spPr>
          <a:xfrm>
            <a:off x="625542" y="1394300"/>
            <a:ext cx="5336847" cy="803933"/>
          </a:xfrm>
          <a:prstGeom prst="rect">
            <a:avLst/>
          </a:prstGeom>
        </p:spPr>
        <p:txBody>
          <a:bodyPr anchor="b"/>
          <a:lstStyle>
            <a:lvl1pPr>
              <a:defRPr sz="4000" b="1" i="0" baseline="0">
                <a:solidFill>
                  <a:srgbClr val="003479"/>
                </a:solidFill>
                <a:latin typeface="Arial" panose="020B0604020202020204" pitchFamily="34" charset="0"/>
                <a:cs typeface="Arial" panose="020B0604020202020204" pitchFamily="34" charset="0"/>
              </a:defRPr>
            </a:lvl1pPr>
          </a:lstStyle>
          <a:p>
            <a:r>
              <a:rPr lang="en-US"/>
              <a:t>TITLE HERE</a:t>
            </a:r>
            <a:endParaRPr lang="en-GB"/>
          </a:p>
        </p:txBody>
      </p:sp>
      <p:sp>
        <p:nvSpPr>
          <p:cNvPr id="13" name="Content Placeholder 2"/>
          <p:cNvSpPr>
            <a:spLocks noGrp="1"/>
          </p:cNvSpPr>
          <p:nvPr>
            <p:ph sz="half" idx="1" hasCustomPrompt="1"/>
          </p:nvPr>
        </p:nvSpPr>
        <p:spPr>
          <a:xfrm>
            <a:off x="625542" y="2250927"/>
            <a:ext cx="10800482" cy="3710614"/>
          </a:xfrm>
          <a:prstGeom prst="rect">
            <a:avLst/>
          </a:prstGeom>
        </p:spPr>
        <p:txBody>
          <a:bodyPr numCol="3"/>
          <a:lstStyle>
            <a:lvl1pPr marL="0" indent="0">
              <a:buNone/>
              <a:defRPr sz="1200" baseline="0">
                <a:solidFill>
                  <a:srgbClr val="003479"/>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Etiam</a:t>
            </a:r>
            <a:r>
              <a:rPr lang="en-GB"/>
              <a:t> </a:t>
            </a:r>
            <a:r>
              <a:rPr lang="en-GB" err="1"/>
              <a:t>feugiat</a:t>
            </a:r>
            <a:r>
              <a:rPr lang="en-GB"/>
              <a:t> porta </a:t>
            </a:r>
            <a:r>
              <a:rPr lang="en-GB" err="1"/>
              <a:t>sapien</a:t>
            </a:r>
            <a:r>
              <a:rPr lang="en-GB"/>
              <a:t>. Donec vestibulum </a:t>
            </a:r>
            <a:r>
              <a:rPr lang="en-GB" err="1"/>
              <a:t>quis</a:t>
            </a:r>
            <a:r>
              <a:rPr lang="en-GB"/>
              <a:t> </a:t>
            </a:r>
            <a:r>
              <a:rPr lang="en-GB" err="1"/>
              <a:t>augue</a:t>
            </a:r>
            <a:r>
              <a:rPr lang="en-GB"/>
              <a:t> a </a:t>
            </a:r>
            <a:r>
              <a:rPr lang="en-GB" err="1"/>
              <a:t>consequat</a:t>
            </a:r>
            <a:r>
              <a:rPr lang="en-GB"/>
              <a:t>. In </a:t>
            </a:r>
            <a:r>
              <a:rPr lang="en-GB" err="1"/>
              <a:t>eleifend</a:t>
            </a:r>
            <a:r>
              <a:rPr lang="en-GB"/>
              <a:t> ex id </a:t>
            </a:r>
            <a:r>
              <a:rPr lang="en-GB" err="1"/>
              <a:t>dolor</a:t>
            </a:r>
            <a:r>
              <a:rPr lang="en-GB"/>
              <a:t> </a:t>
            </a:r>
            <a:r>
              <a:rPr lang="en-GB" err="1"/>
              <a:t>bibendum</a:t>
            </a:r>
            <a:r>
              <a:rPr lang="en-GB"/>
              <a:t>, </a:t>
            </a:r>
            <a:r>
              <a:rPr lang="en-GB" err="1"/>
              <a:t>nec</a:t>
            </a:r>
            <a:r>
              <a:rPr lang="en-GB"/>
              <a:t> convallis </a:t>
            </a:r>
            <a:r>
              <a:rPr lang="en-GB" err="1"/>
              <a:t>felis</a:t>
            </a:r>
            <a:r>
              <a:rPr lang="en-GB"/>
              <a:t> </a:t>
            </a:r>
            <a:r>
              <a:rPr lang="en-GB" err="1"/>
              <a:t>facilisis</a:t>
            </a:r>
            <a:r>
              <a:rPr lang="en-GB"/>
              <a:t>. In </a:t>
            </a:r>
            <a:r>
              <a:rPr lang="en-GB" err="1"/>
              <a:t>rhoncus</a:t>
            </a:r>
            <a:r>
              <a:rPr lang="en-GB"/>
              <a:t> </a:t>
            </a:r>
            <a:r>
              <a:rPr lang="en-GB" err="1"/>
              <a:t>enim</a:t>
            </a:r>
            <a:r>
              <a:rPr lang="en-GB"/>
              <a:t> eros, </a:t>
            </a:r>
            <a:r>
              <a:rPr lang="en-GB" err="1"/>
              <a:t>iaculis</a:t>
            </a:r>
            <a:r>
              <a:rPr lang="en-GB"/>
              <a:t> fermentum </a:t>
            </a:r>
            <a:r>
              <a:rPr lang="en-GB" err="1"/>
              <a:t>tellus</a:t>
            </a:r>
            <a:r>
              <a:rPr lang="en-GB"/>
              <a:t> </a:t>
            </a:r>
            <a:r>
              <a:rPr lang="en-GB" err="1"/>
              <a:t>vehicula</a:t>
            </a:r>
            <a:r>
              <a:rPr lang="en-GB"/>
              <a:t> in. </a:t>
            </a:r>
            <a:r>
              <a:rPr lang="en-GB" err="1"/>
              <a:t>Aliquam</a:t>
            </a:r>
            <a:r>
              <a:rPr lang="en-GB"/>
              <a:t> </a:t>
            </a:r>
            <a:r>
              <a:rPr lang="en-GB" err="1"/>
              <a:t>ut</a:t>
            </a:r>
            <a:r>
              <a:rPr lang="en-GB"/>
              <a:t> libero </a:t>
            </a:r>
            <a:r>
              <a:rPr lang="en-GB" err="1"/>
              <a:t>eu</a:t>
            </a:r>
            <a:r>
              <a:rPr lang="en-GB"/>
              <a:t> dui </a:t>
            </a:r>
            <a:r>
              <a:rPr lang="en-GB" err="1"/>
              <a:t>ultrices</a:t>
            </a:r>
            <a:r>
              <a:rPr lang="en-GB"/>
              <a:t> </a:t>
            </a:r>
            <a:r>
              <a:rPr lang="en-GB" err="1"/>
              <a:t>ultrices</a:t>
            </a:r>
            <a:r>
              <a:rPr lang="en-GB"/>
              <a:t> sit </a:t>
            </a:r>
            <a:r>
              <a:rPr lang="en-GB" err="1"/>
              <a:t>amet</a:t>
            </a:r>
            <a:r>
              <a:rPr lang="en-GB"/>
              <a:t> et </a:t>
            </a:r>
            <a:r>
              <a:rPr lang="en-GB" err="1"/>
              <a:t>nibh</a:t>
            </a:r>
            <a:r>
              <a:rPr lang="en-GB"/>
              <a:t>. </a:t>
            </a:r>
            <a:r>
              <a:rPr lang="en-GB" err="1"/>
              <a:t>Mauris</a:t>
            </a:r>
            <a:r>
              <a:rPr lang="en-GB"/>
              <a:t> </a:t>
            </a:r>
            <a:r>
              <a:rPr lang="en-GB" err="1"/>
              <a:t>condimentum</a:t>
            </a:r>
            <a:r>
              <a:rPr lang="en-GB"/>
              <a:t> libero </a:t>
            </a:r>
            <a:r>
              <a:rPr lang="en-GB" err="1"/>
              <a:t>tortor</a:t>
            </a:r>
            <a:r>
              <a:rPr lang="en-GB"/>
              <a:t>, sit </a:t>
            </a:r>
            <a:r>
              <a:rPr lang="en-GB" err="1"/>
              <a:t>amet</a:t>
            </a:r>
            <a:r>
              <a:rPr lang="en-GB"/>
              <a:t> vestibulum ipsum </a:t>
            </a:r>
            <a:r>
              <a:rPr lang="en-GB" err="1"/>
              <a:t>tristique</a:t>
            </a:r>
            <a:r>
              <a:rPr lang="en-GB"/>
              <a:t> sit </a:t>
            </a:r>
            <a:r>
              <a:rPr lang="en-GB" err="1"/>
              <a:t>amet</a:t>
            </a:r>
            <a:r>
              <a:rPr lang="en-GB"/>
              <a:t>. </a:t>
            </a:r>
          </a:p>
          <a:p>
            <a:endParaRPr lang="en-GB"/>
          </a:p>
        </p:txBody>
      </p:sp>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4211351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 Point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92B2-B7F5-D324-E282-83FD272BBEFC}"/>
              </a:ext>
            </a:extLst>
          </p:cNvPr>
          <p:cNvSpPr>
            <a:spLocks noGrp="1"/>
          </p:cNvSpPr>
          <p:nvPr>
            <p:ph type="title" hasCustomPrompt="1"/>
          </p:nvPr>
        </p:nvSpPr>
        <p:spPr>
          <a:xfrm>
            <a:off x="625542" y="1394300"/>
            <a:ext cx="5336847" cy="803933"/>
          </a:xfrm>
          <a:prstGeom prst="rect">
            <a:avLst/>
          </a:prstGeom>
        </p:spPr>
        <p:txBody>
          <a:bodyPr anchor="b"/>
          <a:lstStyle>
            <a:lvl1pPr>
              <a:defRPr sz="4000" b="1" i="0" baseline="0">
                <a:solidFill>
                  <a:schemeClr val="bg1"/>
                </a:solidFill>
                <a:latin typeface="Arial" panose="020B0604020202020204" pitchFamily="34" charset="0"/>
                <a:cs typeface="Arial" panose="020B0604020202020204" pitchFamily="34" charset="0"/>
              </a:defRPr>
            </a:lvl1pPr>
          </a:lstStyle>
          <a:p>
            <a:r>
              <a:rPr lang="en-US"/>
              <a:t>TITLE HERE</a:t>
            </a:r>
            <a:endParaRPr lang="en-GB"/>
          </a:p>
        </p:txBody>
      </p:sp>
      <p:pic>
        <p:nvPicPr>
          <p:cNvPr id="5" name="Picture 4">
            <a:extLst>
              <a:ext uri="{FF2B5EF4-FFF2-40B4-BE49-F238E27FC236}">
                <a16:creationId xmlns:a16="http://schemas.microsoft.com/office/drawing/2014/main" id="{6D801BE9-03E8-3454-B90B-948ADB3A099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CC149B3E-FA10-2B81-B907-68BE645D1C50}"/>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
        <p:nvSpPr>
          <p:cNvPr id="7" name="Content Placeholder 2">
            <a:extLst>
              <a:ext uri="{FF2B5EF4-FFF2-40B4-BE49-F238E27FC236}">
                <a16:creationId xmlns:a16="http://schemas.microsoft.com/office/drawing/2014/main" id="{2BEE0BEB-E542-F5EE-6F56-5F2973A3F42E}"/>
              </a:ext>
            </a:extLst>
          </p:cNvPr>
          <p:cNvSpPr>
            <a:spLocks noGrp="1"/>
          </p:cNvSpPr>
          <p:nvPr>
            <p:ph sz="half" idx="1" hasCustomPrompt="1"/>
          </p:nvPr>
        </p:nvSpPr>
        <p:spPr>
          <a:xfrm>
            <a:off x="625542" y="2250927"/>
            <a:ext cx="5524737" cy="3710614"/>
          </a:xfrm>
          <a:prstGeom prst="rect">
            <a:avLst/>
          </a:prstGeom>
        </p:spPr>
        <p:txBody>
          <a:bodyPr/>
          <a:lstStyle>
            <a:lvl1pPr marL="285750" indent="-285750">
              <a:buFont typeface="Arial" panose="020B0604020202020204" pitchFamily="34" charset="0"/>
              <a:buChar char="•"/>
              <a:defRPr sz="1800" baseline="0">
                <a:solidFill>
                  <a:schemeClr val="bg1"/>
                </a:solidFill>
                <a:latin typeface="Arial" panose="020B0604020202020204" pitchFamily="34" charset="0"/>
                <a:cs typeface="Arial" panose="020B0604020202020204" pitchFamily="34" charset="0"/>
              </a:defRPr>
            </a:lvl1pPr>
            <a:lvl2pPr>
              <a:defRPr sz="1600"/>
            </a:lvl2pPr>
            <a:lvl3pPr>
              <a:defRPr sz="1600"/>
            </a:lvl3pPr>
            <a:lvl4pPr>
              <a:defRPr sz="1600"/>
            </a:lvl4pPr>
            <a:lvl5pPr>
              <a:defRPr sz="1600"/>
            </a:lvl5pPr>
          </a:lstStyle>
          <a:p>
            <a:pPr lvl="0"/>
            <a:r>
              <a:rPr lang="en-GB"/>
              <a:t>Copy goes here</a:t>
            </a:r>
          </a:p>
          <a:p>
            <a:pPr lvl="0"/>
            <a:r>
              <a:rPr lang="en-GB"/>
              <a:t>Copy goes here</a:t>
            </a:r>
          </a:p>
          <a:p>
            <a:pPr lvl="0"/>
            <a:r>
              <a:rPr lang="en-GB"/>
              <a:t>Copy goes here</a:t>
            </a:r>
          </a:p>
          <a:p>
            <a:pPr lvl="0"/>
            <a:r>
              <a:rPr lang="en-GB"/>
              <a:t>Copy goes here</a:t>
            </a:r>
          </a:p>
          <a:p>
            <a:pPr lvl="0"/>
            <a:endParaRPr lang="en-GB"/>
          </a:p>
          <a:p>
            <a:pPr lvl="0"/>
            <a:endParaRPr lang="en-GB"/>
          </a:p>
          <a:p>
            <a:pPr lvl="0"/>
            <a:endParaRPr lang="en-GB"/>
          </a:p>
        </p:txBody>
      </p:sp>
    </p:spTree>
    <p:extLst>
      <p:ext uri="{BB962C8B-B14F-4D97-AF65-F5344CB8AC3E}">
        <p14:creationId xmlns:p14="http://schemas.microsoft.com/office/powerpoint/2010/main" val="420071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9076" y="3079757"/>
            <a:ext cx="9144000" cy="2614033"/>
          </a:xfrm>
          <a:prstGeom prst="rect">
            <a:avLst/>
          </a:prstGeom>
        </p:spPr>
        <p:txBody>
          <a:bodyPr anchor="t"/>
          <a:lstStyle>
            <a:lvl1pPr algn="l">
              <a:defRPr sz="6000" b="1" i="0" baseline="0">
                <a:solidFill>
                  <a:schemeClr val="tx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3" name="Subtitle 2"/>
          <p:cNvSpPr>
            <a:spLocks noGrp="1"/>
          </p:cNvSpPr>
          <p:nvPr>
            <p:ph type="subTitle" idx="1" hasCustomPrompt="1"/>
          </p:nvPr>
        </p:nvSpPr>
        <p:spPr>
          <a:xfrm>
            <a:off x="619076" y="5785865"/>
            <a:ext cx="9144000" cy="425019"/>
          </a:xfrm>
          <a:prstGeom prst="rect">
            <a:avLst/>
          </a:prstGeom>
        </p:spPr>
        <p:txBody>
          <a:bodyPr/>
          <a:lstStyle>
            <a:lvl1pPr marL="0" indent="0" algn="l">
              <a:buNone/>
              <a:defRPr sz="180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13" name="Text Placeholder 12"/>
          <p:cNvSpPr>
            <a:spLocks noGrp="1"/>
          </p:cNvSpPr>
          <p:nvPr>
            <p:ph type="body" sz="quarter" idx="10" hasCustomPrompt="1"/>
          </p:nvPr>
        </p:nvSpPr>
        <p:spPr>
          <a:xfrm>
            <a:off x="619510" y="2664121"/>
            <a:ext cx="5605462" cy="295131"/>
          </a:xfrm>
          <a:prstGeom prst="rect">
            <a:avLst/>
          </a:prstGeom>
        </p:spPr>
        <p:txBody>
          <a:bodyPr/>
          <a:lstStyle>
            <a:lvl1pPr marL="0" indent="0">
              <a:buNone/>
              <a:defRPr sz="1800" b="1" i="0" baseline="0">
                <a:solidFill>
                  <a:schemeClr val="bg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8" name="Picture 7">
            <a:extLst>
              <a:ext uri="{FF2B5EF4-FFF2-40B4-BE49-F238E27FC236}">
                <a16:creationId xmlns:a16="http://schemas.microsoft.com/office/drawing/2014/main" id="{67D4CAEC-9B9C-22D2-48EE-7E8980D5B0F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C3A3D968-2DC6-3576-1452-81BF7A51FA4B}"/>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504156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ssets Slide">
    <p:bg>
      <p:bgPr>
        <a:solidFill>
          <a:schemeClr val="tx1"/>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1035" y="1025236"/>
            <a:ext cx="11289147" cy="931784"/>
          </a:xfrm>
          <a:prstGeom prst="rect">
            <a:avLst/>
          </a:prstGeom>
        </p:spPr>
        <p:txBody>
          <a:bodyPr anchor="b"/>
          <a:lstStyle>
            <a:lvl1pPr algn="ctr">
              <a:defRPr sz="4000" b="1" i="0" baseline="0">
                <a:solidFill>
                  <a:schemeClr val="bg1"/>
                </a:solidFill>
                <a:latin typeface="Arial" panose="020B0604020202020204" pitchFamily="34" charset="0"/>
                <a:cs typeface="Arial" panose="020B0604020202020204" pitchFamily="34" charset="0"/>
              </a:defRPr>
            </a:lvl1pPr>
          </a:lstStyle>
          <a:p>
            <a:r>
              <a:rPr lang="en-US"/>
              <a:t>TITLE GOES HERE</a:t>
            </a:r>
            <a:endParaRPr lang="en-GB"/>
          </a:p>
        </p:txBody>
      </p:sp>
      <p:pic>
        <p:nvPicPr>
          <p:cNvPr id="3" name="Picture 2">
            <a:extLst>
              <a:ext uri="{FF2B5EF4-FFF2-40B4-BE49-F238E27FC236}">
                <a16:creationId xmlns:a16="http://schemas.microsoft.com/office/drawing/2014/main" id="{6AE13C26-6450-2789-79BD-0ED9B49167E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47279422-85F4-6EF8-1C19-4C0ED0A66307}"/>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
        <p:nvSpPr>
          <p:cNvPr id="5" name="Picture Placeholder 30">
            <a:extLst>
              <a:ext uri="{FF2B5EF4-FFF2-40B4-BE49-F238E27FC236}">
                <a16:creationId xmlns:a16="http://schemas.microsoft.com/office/drawing/2014/main" id="{5530EFB3-E1CD-E171-862C-9B505DE4C9BA}"/>
              </a:ext>
            </a:extLst>
          </p:cNvPr>
          <p:cNvSpPr>
            <a:spLocks noGrp="1"/>
          </p:cNvSpPr>
          <p:nvPr>
            <p:ph type="pic" sz="quarter" idx="24"/>
          </p:nvPr>
        </p:nvSpPr>
        <p:spPr>
          <a:xfrm>
            <a:off x="8560519"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bg1"/>
                </a:solidFill>
              </a:defRPr>
            </a:lvl1pPr>
          </a:lstStyle>
          <a:p>
            <a:r>
              <a:rPr lang="en-GB"/>
              <a:t>Click icon to add picture</a:t>
            </a:r>
          </a:p>
        </p:txBody>
      </p:sp>
      <p:sp>
        <p:nvSpPr>
          <p:cNvPr id="6" name="Picture Placeholder 29">
            <a:extLst>
              <a:ext uri="{FF2B5EF4-FFF2-40B4-BE49-F238E27FC236}">
                <a16:creationId xmlns:a16="http://schemas.microsoft.com/office/drawing/2014/main" id="{A077CDCF-4CB8-498C-3643-52A3388B3207}"/>
              </a:ext>
            </a:extLst>
          </p:cNvPr>
          <p:cNvSpPr>
            <a:spLocks noGrp="1"/>
          </p:cNvSpPr>
          <p:nvPr>
            <p:ph type="pic" sz="quarter" idx="23"/>
          </p:nvPr>
        </p:nvSpPr>
        <p:spPr>
          <a:xfrm>
            <a:off x="513945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bg1"/>
                </a:solidFill>
              </a:defRPr>
            </a:lvl1pPr>
          </a:lstStyle>
          <a:p>
            <a:r>
              <a:rPr lang="en-GB"/>
              <a:t>Click icon to add picture</a:t>
            </a:r>
          </a:p>
        </p:txBody>
      </p:sp>
      <p:sp>
        <p:nvSpPr>
          <p:cNvPr id="7" name="Picture Placeholder 28">
            <a:extLst>
              <a:ext uri="{FF2B5EF4-FFF2-40B4-BE49-F238E27FC236}">
                <a16:creationId xmlns:a16="http://schemas.microsoft.com/office/drawing/2014/main" id="{EFDFC356-958B-21FD-2627-5FA0F13E63A3}"/>
              </a:ext>
            </a:extLst>
          </p:cNvPr>
          <p:cNvSpPr>
            <a:spLocks noGrp="1"/>
          </p:cNvSpPr>
          <p:nvPr>
            <p:ph type="pic" sz="quarter" idx="22"/>
          </p:nvPr>
        </p:nvSpPr>
        <p:spPr>
          <a:xfrm>
            <a:off x="1718397" y="2296873"/>
            <a:ext cx="1892300" cy="1892300"/>
          </a:xfrm>
          <a:custGeom>
            <a:avLst/>
            <a:gdLst>
              <a:gd name="connsiteX0" fmla="*/ 946150 w 1892300"/>
              <a:gd name="connsiteY0" fmla="*/ 0 h 1892300"/>
              <a:gd name="connsiteX1" fmla="*/ 1892300 w 1892300"/>
              <a:gd name="connsiteY1" fmla="*/ 946150 h 1892300"/>
              <a:gd name="connsiteX2" fmla="*/ 946150 w 1892300"/>
              <a:gd name="connsiteY2" fmla="*/ 1892300 h 1892300"/>
              <a:gd name="connsiteX3" fmla="*/ 0 w 1892300"/>
              <a:gd name="connsiteY3" fmla="*/ 946150 h 1892300"/>
              <a:gd name="connsiteX4" fmla="*/ 946150 w 1892300"/>
              <a:gd name="connsiteY4" fmla="*/ 0 h 18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300" h="1892300">
                <a:moveTo>
                  <a:pt x="946150" y="0"/>
                </a:moveTo>
                <a:cubicBezTo>
                  <a:pt x="1468694" y="0"/>
                  <a:pt x="1892300" y="423606"/>
                  <a:pt x="1892300" y="946150"/>
                </a:cubicBezTo>
                <a:cubicBezTo>
                  <a:pt x="1892300" y="1468694"/>
                  <a:pt x="1468694" y="1892300"/>
                  <a:pt x="946150" y="1892300"/>
                </a:cubicBezTo>
                <a:cubicBezTo>
                  <a:pt x="423606" y="1892300"/>
                  <a:pt x="0" y="1468694"/>
                  <a:pt x="0" y="946150"/>
                </a:cubicBezTo>
                <a:cubicBezTo>
                  <a:pt x="0" y="423606"/>
                  <a:pt x="423606" y="0"/>
                  <a:pt x="946150" y="0"/>
                </a:cubicBezTo>
                <a:close/>
              </a:path>
            </a:pathLst>
          </a:custGeom>
        </p:spPr>
        <p:txBody>
          <a:bodyPr wrap="square" anchor="ctr">
            <a:noAutofit/>
          </a:bodyPr>
          <a:lstStyle>
            <a:lvl1pPr algn="ctr">
              <a:defRPr sz="2000">
                <a:solidFill>
                  <a:schemeClr val="bg1"/>
                </a:solidFill>
              </a:defRPr>
            </a:lvl1pPr>
          </a:lstStyle>
          <a:p>
            <a:r>
              <a:rPr lang="en-GB"/>
              <a:t>Click icon to add picture</a:t>
            </a:r>
          </a:p>
        </p:txBody>
      </p:sp>
      <p:sp>
        <p:nvSpPr>
          <p:cNvPr id="8" name="Text Placeholder 17">
            <a:extLst>
              <a:ext uri="{FF2B5EF4-FFF2-40B4-BE49-F238E27FC236}">
                <a16:creationId xmlns:a16="http://schemas.microsoft.com/office/drawing/2014/main" id="{9C10D0DE-95E6-E2F6-D649-A5BA71C5868E}"/>
              </a:ext>
            </a:extLst>
          </p:cNvPr>
          <p:cNvSpPr>
            <a:spLocks noGrp="1"/>
          </p:cNvSpPr>
          <p:nvPr>
            <p:ph type="body" sz="quarter" idx="16" hasCustomPrompt="1"/>
          </p:nvPr>
        </p:nvSpPr>
        <p:spPr>
          <a:xfrm>
            <a:off x="1417835" y="4385454"/>
            <a:ext cx="2559810" cy="425450"/>
          </a:xfrm>
          <a:prstGeom prst="rect">
            <a:avLst/>
          </a:prstGeom>
        </p:spPr>
        <p:txBody>
          <a:bodyPr/>
          <a:lstStyle>
            <a:lvl1pPr marL="0" indent="0" algn="ctr">
              <a:buNone/>
              <a:defRPr sz="1800" baseline="0">
                <a:solidFill>
                  <a:schemeClr val="bg1"/>
                </a:solidFill>
                <a:latin typeface="Arial" panose="020B0604020202020204" pitchFamily="34" charset="0"/>
                <a:cs typeface="Arial" panose="020B0604020202020204" pitchFamily="34" charset="0"/>
              </a:defRPr>
            </a:lvl1pPr>
          </a:lstStyle>
          <a:p>
            <a:pPr lvl="0"/>
            <a:r>
              <a:rPr lang="en-GB"/>
              <a:t>NAME GOES HERE</a:t>
            </a:r>
          </a:p>
        </p:txBody>
      </p:sp>
      <p:sp>
        <p:nvSpPr>
          <p:cNvPr id="9" name="Text Placeholder 17">
            <a:extLst>
              <a:ext uri="{FF2B5EF4-FFF2-40B4-BE49-F238E27FC236}">
                <a16:creationId xmlns:a16="http://schemas.microsoft.com/office/drawing/2014/main" id="{35930EC3-D15D-E334-F422-669648FB76E8}"/>
              </a:ext>
            </a:extLst>
          </p:cNvPr>
          <p:cNvSpPr>
            <a:spLocks noGrp="1"/>
          </p:cNvSpPr>
          <p:nvPr>
            <p:ph type="body" sz="quarter" idx="17" hasCustomPrompt="1"/>
          </p:nvPr>
        </p:nvSpPr>
        <p:spPr>
          <a:xfrm>
            <a:off x="4838896" y="4385454"/>
            <a:ext cx="2559810" cy="425450"/>
          </a:xfrm>
          <a:prstGeom prst="rect">
            <a:avLst/>
          </a:prstGeom>
        </p:spPr>
        <p:txBody>
          <a:bodyPr/>
          <a:lstStyle>
            <a:lvl1pPr marL="0" indent="0" algn="ctr">
              <a:buNone/>
              <a:defRPr sz="1800" baseline="0">
                <a:solidFill>
                  <a:schemeClr val="bg1"/>
                </a:solidFill>
                <a:latin typeface="Arial" panose="020B0604020202020204" pitchFamily="34" charset="0"/>
                <a:cs typeface="Arial" panose="020B0604020202020204" pitchFamily="34" charset="0"/>
              </a:defRPr>
            </a:lvl1pPr>
          </a:lstStyle>
          <a:p>
            <a:pPr lvl="0"/>
            <a:r>
              <a:rPr lang="en-GB"/>
              <a:t>NAME GOES HERE</a:t>
            </a:r>
          </a:p>
        </p:txBody>
      </p:sp>
      <p:sp>
        <p:nvSpPr>
          <p:cNvPr id="11" name="Text Placeholder 17">
            <a:extLst>
              <a:ext uri="{FF2B5EF4-FFF2-40B4-BE49-F238E27FC236}">
                <a16:creationId xmlns:a16="http://schemas.microsoft.com/office/drawing/2014/main" id="{EAAFF068-E12E-CE27-0BDA-DCF7A6A2274B}"/>
              </a:ext>
            </a:extLst>
          </p:cNvPr>
          <p:cNvSpPr>
            <a:spLocks noGrp="1"/>
          </p:cNvSpPr>
          <p:nvPr>
            <p:ph type="body" sz="quarter" idx="18" hasCustomPrompt="1"/>
          </p:nvPr>
        </p:nvSpPr>
        <p:spPr>
          <a:xfrm>
            <a:off x="8259957" y="4385454"/>
            <a:ext cx="2559810" cy="425450"/>
          </a:xfrm>
          <a:prstGeom prst="rect">
            <a:avLst/>
          </a:prstGeom>
        </p:spPr>
        <p:txBody>
          <a:bodyPr/>
          <a:lstStyle>
            <a:lvl1pPr marL="0" indent="0" algn="ctr">
              <a:buNone/>
              <a:defRPr sz="1800" baseline="0">
                <a:solidFill>
                  <a:schemeClr val="bg1"/>
                </a:solidFill>
                <a:latin typeface="Arial" panose="020B0604020202020204" pitchFamily="34" charset="0"/>
                <a:cs typeface="Arial" panose="020B0604020202020204" pitchFamily="34" charset="0"/>
              </a:defRPr>
            </a:lvl1pPr>
          </a:lstStyle>
          <a:p>
            <a:pPr lvl="0"/>
            <a:r>
              <a:rPr lang="en-GB"/>
              <a:t>NAME GOES HERE</a:t>
            </a:r>
          </a:p>
        </p:txBody>
      </p:sp>
      <p:sp>
        <p:nvSpPr>
          <p:cNvPr id="12" name="Text Placeholder 17">
            <a:extLst>
              <a:ext uri="{FF2B5EF4-FFF2-40B4-BE49-F238E27FC236}">
                <a16:creationId xmlns:a16="http://schemas.microsoft.com/office/drawing/2014/main" id="{35B4F6FC-85F1-3D5D-7849-3D9DCF75B9C2}"/>
              </a:ext>
            </a:extLst>
          </p:cNvPr>
          <p:cNvSpPr>
            <a:spLocks noGrp="1"/>
          </p:cNvSpPr>
          <p:nvPr>
            <p:ph type="body" sz="quarter" idx="19" hasCustomPrompt="1"/>
          </p:nvPr>
        </p:nvSpPr>
        <p:spPr>
          <a:xfrm>
            <a:off x="1546658" y="4858471"/>
            <a:ext cx="2235777" cy="899743"/>
          </a:xfrm>
          <a:prstGeom prst="rect">
            <a:avLst/>
          </a:prstGeom>
        </p:spPr>
        <p:txBody>
          <a:bodyPr/>
          <a:lstStyle>
            <a:lvl1pPr marL="0" indent="0" algn="ctr">
              <a:buNone/>
              <a:defRPr sz="1400" baseline="0">
                <a:solidFill>
                  <a:schemeClr val="bg1"/>
                </a:solidFill>
                <a:latin typeface="Arial" panose="020B0604020202020204" pitchFamily="34" charset="0"/>
                <a:cs typeface="Arial" panose="020B0604020202020204" pitchFamily="34" charset="0"/>
              </a:defRPr>
            </a:lvl1pPr>
          </a:lstStyle>
          <a:p>
            <a:pPr lvl="0"/>
            <a:r>
              <a:rPr lang="en-GB"/>
              <a:t>Copy</a:t>
            </a:r>
          </a:p>
        </p:txBody>
      </p:sp>
      <p:sp>
        <p:nvSpPr>
          <p:cNvPr id="13" name="Text Placeholder 17">
            <a:extLst>
              <a:ext uri="{FF2B5EF4-FFF2-40B4-BE49-F238E27FC236}">
                <a16:creationId xmlns:a16="http://schemas.microsoft.com/office/drawing/2014/main" id="{E94BB0E0-E031-7CA3-5E40-D127764E78FC}"/>
              </a:ext>
            </a:extLst>
          </p:cNvPr>
          <p:cNvSpPr>
            <a:spLocks noGrp="1"/>
          </p:cNvSpPr>
          <p:nvPr>
            <p:ph type="body" sz="quarter" idx="20" hasCustomPrompt="1"/>
          </p:nvPr>
        </p:nvSpPr>
        <p:spPr>
          <a:xfrm>
            <a:off x="4967719" y="4858471"/>
            <a:ext cx="2235777" cy="899743"/>
          </a:xfrm>
          <a:prstGeom prst="rect">
            <a:avLst/>
          </a:prstGeom>
        </p:spPr>
        <p:txBody>
          <a:bodyPr/>
          <a:lstStyle>
            <a:lvl1pPr marL="0" indent="0" algn="ctr">
              <a:buNone/>
              <a:defRPr sz="1400" baseline="0">
                <a:solidFill>
                  <a:schemeClr val="bg1"/>
                </a:solidFill>
                <a:latin typeface="Arial" panose="020B0604020202020204" pitchFamily="34" charset="0"/>
                <a:cs typeface="Arial" panose="020B0604020202020204" pitchFamily="34" charset="0"/>
              </a:defRPr>
            </a:lvl1pPr>
          </a:lstStyle>
          <a:p>
            <a:pPr lvl="0"/>
            <a:r>
              <a:rPr lang="en-GB"/>
              <a:t>Copy</a:t>
            </a:r>
          </a:p>
        </p:txBody>
      </p:sp>
      <p:sp>
        <p:nvSpPr>
          <p:cNvPr id="14" name="Text Placeholder 17">
            <a:extLst>
              <a:ext uri="{FF2B5EF4-FFF2-40B4-BE49-F238E27FC236}">
                <a16:creationId xmlns:a16="http://schemas.microsoft.com/office/drawing/2014/main" id="{697CB1BB-EC84-FF92-1C92-9BABC508F43F}"/>
              </a:ext>
            </a:extLst>
          </p:cNvPr>
          <p:cNvSpPr>
            <a:spLocks noGrp="1"/>
          </p:cNvSpPr>
          <p:nvPr>
            <p:ph type="body" sz="quarter" idx="21" hasCustomPrompt="1"/>
          </p:nvPr>
        </p:nvSpPr>
        <p:spPr>
          <a:xfrm>
            <a:off x="8388780" y="4858471"/>
            <a:ext cx="2235777" cy="899743"/>
          </a:xfrm>
          <a:prstGeom prst="rect">
            <a:avLst/>
          </a:prstGeom>
        </p:spPr>
        <p:txBody>
          <a:bodyPr/>
          <a:lstStyle>
            <a:lvl1pPr marL="0" indent="0" algn="ctr">
              <a:buNone/>
              <a:defRPr sz="1400" baseline="0">
                <a:solidFill>
                  <a:schemeClr val="bg1"/>
                </a:solidFill>
                <a:latin typeface="Arial" panose="020B0604020202020204" pitchFamily="34" charset="0"/>
                <a:cs typeface="Arial" panose="020B0604020202020204" pitchFamily="34" charset="0"/>
              </a:defRPr>
            </a:lvl1pPr>
          </a:lstStyle>
          <a:p>
            <a:pPr lvl="0"/>
            <a:r>
              <a:rPr lang="en-GB"/>
              <a:t>Copy</a:t>
            </a:r>
          </a:p>
        </p:txBody>
      </p:sp>
    </p:spTree>
    <p:extLst>
      <p:ext uri="{BB962C8B-B14F-4D97-AF65-F5344CB8AC3E}">
        <p14:creationId xmlns:p14="http://schemas.microsoft.com/office/powerpoint/2010/main" val="4124886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ab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3" name="Flowchart: Alternative Process 42">
            <a:extLst>
              <a:ext uri="{FF2B5EF4-FFF2-40B4-BE49-F238E27FC236}">
                <a16:creationId xmlns:a16="http://schemas.microsoft.com/office/drawing/2014/main" id="{65988145-3798-BC3E-900E-F5B316F975C4}"/>
              </a:ext>
            </a:extLst>
          </p:cNvPr>
          <p:cNvSpPr/>
          <p:nvPr userDrawn="1"/>
        </p:nvSpPr>
        <p:spPr>
          <a:xfrm>
            <a:off x="526693"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0" name="Flowchart: Alternative Process 42">
            <a:extLst>
              <a:ext uri="{FF2B5EF4-FFF2-40B4-BE49-F238E27FC236}">
                <a16:creationId xmlns:a16="http://schemas.microsoft.com/office/drawing/2014/main" id="{7A73A9C1-8AC5-F116-6134-F8DB0F70F80B}"/>
              </a:ext>
            </a:extLst>
          </p:cNvPr>
          <p:cNvSpPr/>
          <p:nvPr userDrawn="1"/>
        </p:nvSpPr>
        <p:spPr>
          <a:xfrm>
            <a:off x="526693"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2" name="Flowchart: Alternative Process 42">
            <a:extLst>
              <a:ext uri="{FF2B5EF4-FFF2-40B4-BE49-F238E27FC236}">
                <a16:creationId xmlns:a16="http://schemas.microsoft.com/office/drawing/2014/main" id="{7A6D99A9-A29A-743E-EF47-F61D952A542E}"/>
              </a:ext>
            </a:extLst>
          </p:cNvPr>
          <p:cNvSpPr/>
          <p:nvPr userDrawn="1"/>
        </p:nvSpPr>
        <p:spPr>
          <a:xfrm>
            <a:off x="3439576"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4" name="Flowchart: Alternative Process 42">
            <a:extLst>
              <a:ext uri="{FF2B5EF4-FFF2-40B4-BE49-F238E27FC236}">
                <a16:creationId xmlns:a16="http://schemas.microsoft.com/office/drawing/2014/main" id="{422E49BD-17B3-0046-49F0-B4DE8D2909E1}"/>
              </a:ext>
            </a:extLst>
          </p:cNvPr>
          <p:cNvSpPr/>
          <p:nvPr userDrawn="1"/>
        </p:nvSpPr>
        <p:spPr>
          <a:xfrm>
            <a:off x="3439576"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6" name="Flowchart: Alternative Process 42">
            <a:extLst>
              <a:ext uri="{FF2B5EF4-FFF2-40B4-BE49-F238E27FC236}">
                <a16:creationId xmlns:a16="http://schemas.microsoft.com/office/drawing/2014/main" id="{01BC397E-B202-611A-B0F4-632573B90F5C}"/>
              </a:ext>
            </a:extLst>
          </p:cNvPr>
          <p:cNvSpPr/>
          <p:nvPr userDrawn="1"/>
        </p:nvSpPr>
        <p:spPr>
          <a:xfrm>
            <a:off x="6371312"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28" name="Flowchart: Alternative Process 42">
            <a:extLst>
              <a:ext uri="{FF2B5EF4-FFF2-40B4-BE49-F238E27FC236}">
                <a16:creationId xmlns:a16="http://schemas.microsoft.com/office/drawing/2014/main" id="{BDE524B0-75C9-D49B-D28F-C43415C32189}"/>
              </a:ext>
            </a:extLst>
          </p:cNvPr>
          <p:cNvSpPr/>
          <p:nvPr userDrawn="1"/>
        </p:nvSpPr>
        <p:spPr>
          <a:xfrm>
            <a:off x="6371312"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30" name="Flowchart: Alternative Process 42">
            <a:extLst>
              <a:ext uri="{FF2B5EF4-FFF2-40B4-BE49-F238E27FC236}">
                <a16:creationId xmlns:a16="http://schemas.microsoft.com/office/drawing/2014/main" id="{CB3E726D-B788-6368-0776-D8B9F163473B}"/>
              </a:ext>
            </a:extLst>
          </p:cNvPr>
          <p:cNvSpPr/>
          <p:nvPr userDrawn="1"/>
        </p:nvSpPr>
        <p:spPr>
          <a:xfrm>
            <a:off x="9293622" y="1356527"/>
            <a:ext cx="2663288" cy="2294733"/>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32" name="Flowchart: Alternative Process 42">
            <a:extLst>
              <a:ext uri="{FF2B5EF4-FFF2-40B4-BE49-F238E27FC236}">
                <a16:creationId xmlns:a16="http://schemas.microsoft.com/office/drawing/2014/main" id="{AD64964E-BD8C-1C0A-5E80-35459BB7DB61}"/>
              </a:ext>
            </a:extLst>
          </p:cNvPr>
          <p:cNvSpPr/>
          <p:nvPr userDrawn="1"/>
        </p:nvSpPr>
        <p:spPr>
          <a:xfrm>
            <a:off x="9293622" y="3845203"/>
            <a:ext cx="2663288" cy="2294733"/>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411056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ab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
        <p:nvSpPr>
          <p:cNvPr id="3" name="Flowchart: Alternative Process 42">
            <a:extLst>
              <a:ext uri="{FF2B5EF4-FFF2-40B4-BE49-F238E27FC236}">
                <a16:creationId xmlns:a16="http://schemas.microsoft.com/office/drawing/2014/main" id="{65988145-3798-BC3E-900E-F5B316F975C4}"/>
              </a:ext>
            </a:extLst>
          </p:cNvPr>
          <p:cNvSpPr/>
          <p:nvPr userDrawn="1"/>
        </p:nvSpPr>
        <p:spPr>
          <a:xfrm>
            <a:off x="4692575" y="1356527"/>
            <a:ext cx="2800969" cy="4478665"/>
          </a:xfrm>
          <a:prstGeom prst="flowChartAlternateProcess">
            <a:avLst/>
          </a:prstGeom>
          <a:solidFill>
            <a:schemeClr val="bg2"/>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8" name="Flowchart: Alternative Process 42">
            <a:extLst>
              <a:ext uri="{FF2B5EF4-FFF2-40B4-BE49-F238E27FC236}">
                <a16:creationId xmlns:a16="http://schemas.microsoft.com/office/drawing/2014/main" id="{AAA65781-F4C0-D919-9B22-2351411DC781}"/>
              </a:ext>
            </a:extLst>
          </p:cNvPr>
          <p:cNvSpPr/>
          <p:nvPr userDrawn="1"/>
        </p:nvSpPr>
        <p:spPr>
          <a:xfrm>
            <a:off x="1185603" y="1356527"/>
            <a:ext cx="2800969" cy="4478665"/>
          </a:xfrm>
          <a:prstGeom prst="flowChartAlternateProcess">
            <a:avLst/>
          </a:prstGeom>
          <a:solidFill>
            <a:schemeClr val="accent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
        <p:nvSpPr>
          <p:cNvPr id="10" name="Flowchart: Alternative Process 42">
            <a:extLst>
              <a:ext uri="{FF2B5EF4-FFF2-40B4-BE49-F238E27FC236}">
                <a16:creationId xmlns:a16="http://schemas.microsoft.com/office/drawing/2014/main" id="{C690FBC4-9B41-D4E7-73CC-5AB44BAFE512}"/>
              </a:ext>
            </a:extLst>
          </p:cNvPr>
          <p:cNvSpPr/>
          <p:nvPr userDrawn="1"/>
        </p:nvSpPr>
        <p:spPr>
          <a:xfrm>
            <a:off x="8199547" y="1356527"/>
            <a:ext cx="2800969" cy="4478665"/>
          </a:xfrm>
          <a:prstGeom prst="flowChartAlternateProcess">
            <a:avLst/>
          </a:prstGeom>
          <a:solidFill>
            <a:schemeClr val="tx1"/>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3379"/>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2570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Blank Slide 2">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D57208-2DC4-A27D-50F1-D2351451EFD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F9A70210-AFCE-D31B-9310-84AC7BD177CF}"/>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54994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83BEF9-6F5B-DCE9-4E6E-A86C525A9F09}"/>
              </a:ext>
            </a:extLst>
          </p:cNvPr>
          <p:cNvSpPr/>
          <p:nvPr userDrawn="1"/>
        </p:nvSpPr>
        <p:spPr>
          <a:xfrm>
            <a:off x="0" y="0"/>
            <a:ext cx="4167376" cy="6858000"/>
          </a:xfrm>
          <a:prstGeom prst="rect">
            <a:avLst/>
          </a:prstGeom>
          <a:solidFill>
            <a:srgbClr val="00337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8427AD7C-32FF-629D-811A-06531068451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072F0562-95E0-9441-B61C-312CD2BC7FB0}"/>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cxnSp>
        <p:nvCxnSpPr>
          <p:cNvPr id="8" name="Straight Connector 7">
            <a:extLst>
              <a:ext uri="{FF2B5EF4-FFF2-40B4-BE49-F238E27FC236}">
                <a16:creationId xmlns:a16="http://schemas.microsoft.com/office/drawing/2014/main" id="{4D8174BF-BCE3-05FA-900F-111919A2F745}"/>
              </a:ext>
            </a:extLst>
          </p:cNvPr>
          <p:cNvCxnSpPr>
            <a:cxnSpLocks/>
          </p:cNvCxnSpPr>
          <p:nvPr userDrawn="1"/>
        </p:nvCxnSpPr>
        <p:spPr>
          <a:xfrm flipH="1">
            <a:off x="4671391" y="2198233"/>
            <a:ext cx="68778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8BBA3DB-509F-6892-2370-2470AADBCB59}"/>
              </a:ext>
            </a:extLst>
          </p:cNvPr>
          <p:cNvCxnSpPr>
            <a:cxnSpLocks/>
          </p:cNvCxnSpPr>
          <p:nvPr userDrawn="1"/>
        </p:nvCxnSpPr>
        <p:spPr>
          <a:xfrm flipH="1">
            <a:off x="625542" y="2198233"/>
            <a:ext cx="30618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9D360F4-83C7-B44D-6EB0-7AD0E88D761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516328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ab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3DEDBF-2CA0-8FAC-75CF-A6EA6C68F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6" name="TextBox 5">
            <a:extLst>
              <a:ext uri="{FF2B5EF4-FFF2-40B4-BE49-F238E27FC236}">
                <a16:creationId xmlns:a16="http://schemas.microsoft.com/office/drawing/2014/main" id="{ED168296-F521-1E9C-FE22-5CE1FBAA9B8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34595934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2">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D57208-2DC4-A27D-50F1-D2351451EFD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F9A70210-AFCE-D31B-9310-84AC7BD177CF}"/>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1356677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ark Blank Slid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C73FF-D0F5-786B-D507-3444FCD18D1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7703BBA6-BB1A-BAD2-50EA-4C76FF9A538B}"/>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7361818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0">
                <a:srgbClr val="003479"/>
              </a:gs>
              <a:gs pos="100000">
                <a:srgbClr val="182D4C"/>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i="0">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625542" y="1811988"/>
            <a:ext cx="9144000" cy="959358"/>
          </a:xfrm>
          <a:prstGeom prst="rect">
            <a:avLst/>
          </a:prstGeom>
        </p:spPr>
        <p:txBody>
          <a:bodyPr anchor="b"/>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Thank you</a:t>
            </a:r>
          </a:p>
        </p:txBody>
      </p:sp>
      <p:pic>
        <p:nvPicPr>
          <p:cNvPr id="4" name="Picture 3">
            <a:extLst>
              <a:ext uri="{FF2B5EF4-FFF2-40B4-BE49-F238E27FC236}">
                <a16:creationId xmlns:a16="http://schemas.microsoft.com/office/drawing/2014/main" id="{0C4FEEB4-4080-AB3C-986E-D3D14917EAB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372008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p:bgPr>
        <a:gradFill>
          <a:gsLst>
            <a:gs pos="10000">
              <a:schemeClr val="tx1"/>
            </a:gs>
            <a:gs pos="100000">
              <a:schemeClr val="bg2"/>
            </a:gs>
          </a:gsLst>
          <a:lin ang="4800000" scaled="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625542" y="3079757"/>
            <a:ext cx="9144000" cy="2614033"/>
          </a:xfrm>
          <a:prstGeom prst="rect">
            <a:avLst/>
          </a:prstGeom>
        </p:spPr>
        <p:txBody>
          <a:bodyPr anchor="t"/>
          <a:lstStyle>
            <a:lvl1pPr algn="l">
              <a:defRPr sz="6000" b="1" i="0" baseline="0">
                <a:solidFill>
                  <a:schemeClr val="bg1"/>
                </a:solidFill>
                <a:latin typeface="Arial" panose="020B0604020202020204" pitchFamily="34" charset="0"/>
                <a:cs typeface="Arial" panose="020B0604020202020204" pitchFamily="34" charset="0"/>
              </a:defRPr>
            </a:lvl1pPr>
          </a:lstStyle>
          <a:p>
            <a:r>
              <a:rPr lang="en-GB"/>
              <a:t>Title goes here. Please don’t exceed </a:t>
            </a:r>
            <a:br>
              <a:rPr lang="en-GB"/>
            </a:br>
            <a:r>
              <a:rPr lang="en-GB"/>
              <a:t>three lines</a:t>
            </a:r>
          </a:p>
        </p:txBody>
      </p:sp>
      <p:sp>
        <p:nvSpPr>
          <p:cNvPr id="7" name="Subtitle 2"/>
          <p:cNvSpPr>
            <a:spLocks noGrp="1"/>
          </p:cNvSpPr>
          <p:nvPr>
            <p:ph type="subTitle" idx="1" hasCustomPrompt="1"/>
          </p:nvPr>
        </p:nvSpPr>
        <p:spPr>
          <a:xfrm>
            <a:off x="625542" y="5785865"/>
            <a:ext cx="9144000" cy="425019"/>
          </a:xfrm>
          <a:prstGeom prst="rect">
            <a:avLst/>
          </a:prstGeom>
        </p:spPr>
        <p:txBody>
          <a:bodyPr/>
          <a:lstStyle>
            <a:lvl1pPr marL="0" indent="0" algn="l">
              <a:buNone/>
              <a:defRPr sz="18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Context of the presentation goes here</a:t>
            </a:r>
            <a:endParaRPr lang="en-GB"/>
          </a:p>
        </p:txBody>
      </p:sp>
      <p:sp>
        <p:nvSpPr>
          <p:cNvPr id="8" name="Text Placeholder 12"/>
          <p:cNvSpPr>
            <a:spLocks noGrp="1"/>
          </p:cNvSpPr>
          <p:nvPr>
            <p:ph type="body" sz="quarter" idx="10" hasCustomPrompt="1"/>
          </p:nvPr>
        </p:nvSpPr>
        <p:spPr>
          <a:xfrm>
            <a:off x="625976" y="2664121"/>
            <a:ext cx="5605462" cy="295131"/>
          </a:xfrm>
          <a:prstGeom prst="rect">
            <a:avLst/>
          </a:prstGeom>
        </p:spPr>
        <p:txBody>
          <a:bodyPr/>
          <a:lstStyle>
            <a:lvl1pPr marL="0" indent="0">
              <a:buNone/>
              <a:defRPr sz="1800" b="1" i="0" baseline="0">
                <a:solidFill>
                  <a:schemeClr val="accent2"/>
                </a:solidFill>
                <a:latin typeface="Arial" panose="020B0604020202020204" pitchFamily="34" charset="0"/>
                <a:cs typeface="Arial" panose="020B0604020202020204" pitchFamily="34" charset="0"/>
              </a:defRPr>
            </a:lvl1pPr>
            <a:lvl2pPr marL="457200" indent="0">
              <a:buNone/>
              <a:defRPr>
                <a:solidFill>
                  <a:schemeClr val="bg2"/>
                </a:solidFill>
              </a:defRPr>
            </a:lvl2pPr>
          </a:lstStyle>
          <a:p>
            <a:pPr lvl="0"/>
            <a:r>
              <a:rPr lang="en-US"/>
              <a:t>September 2023</a:t>
            </a:r>
          </a:p>
        </p:txBody>
      </p:sp>
      <p:pic>
        <p:nvPicPr>
          <p:cNvPr id="3" name="Picture 2">
            <a:extLst>
              <a:ext uri="{FF2B5EF4-FFF2-40B4-BE49-F238E27FC236}">
                <a16:creationId xmlns:a16="http://schemas.microsoft.com/office/drawing/2014/main" id="{A915EBEC-BA9B-2F32-A4C4-0206F18FD2C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2" name="TextBox 1">
            <a:extLst>
              <a:ext uri="{FF2B5EF4-FFF2-40B4-BE49-F238E27FC236}">
                <a16:creationId xmlns:a16="http://schemas.microsoft.com/office/drawing/2014/main" id="{CB6F0091-A7ED-1F58-53B4-B1EC6AF77B5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48457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tion Heading 1">
    <p:bg>
      <p:bgPr>
        <a:gradFill>
          <a:gsLst>
            <a:gs pos="0">
              <a:schemeClr val="accent1"/>
            </a:gs>
            <a:gs pos="100000">
              <a:schemeClr val="tx1"/>
            </a:gs>
          </a:gsLst>
          <a:lin ang="4200000" scaled="0"/>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4171167"/>
            <a:ext cx="10515600" cy="1677584"/>
          </a:xfrm>
          <a:prstGeom prst="rect">
            <a:avLst/>
          </a:prstGeom>
        </p:spPr>
        <p:txBody>
          <a:bodyPr anchor="b"/>
          <a:lstStyle>
            <a:lvl1pPr>
              <a:defRPr sz="5400" b="1" i="0" baseline="0">
                <a:solidFill>
                  <a:schemeClr val="accent5"/>
                </a:solidFill>
                <a:latin typeface="Arial" panose="020B0604020202020204" pitchFamily="34" charset="0"/>
                <a:cs typeface="Arial" panose="020B0604020202020204" pitchFamily="34" charset="0"/>
              </a:defRPr>
            </a:lvl1pPr>
          </a:lstStyle>
          <a:p>
            <a:r>
              <a:rPr lang="en-US"/>
              <a:t>Section heading goes here</a:t>
            </a:r>
            <a:br>
              <a:rPr lang="en-US"/>
            </a:br>
            <a:r>
              <a:rPr lang="en-US"/>
              <a:t>Section heading goes here</a:t>
            </a:r>
            <a:endParaRPr lang="en-GB"/>
          </a:p>
        </p:txBody>
      </p:sp>
      <p:sp>
        <p:nvSpPr>
          <p:cNvPr id="8" name="Subtitle 2"/>
          <p:cNvSpPr>
            <a:spLocks noGrp="1"/>
          </p:cNvSpPr>
          <p:nvPr>
            <p:ph type="subTitle" idx="1" hasCustomPrompt="1"/>
          </p:nvPr>
        </p:nvSpPr>
        <p:spPr>
          <a:xfrm>
            <a:off x="625542" y="5853779"/>
            <a:ext cx="9144000" cy="425019"/>
          </a:xfrm>
          <a:prstGeom prst="rect">
            <a:avLst/>
          </a:prstGeom>
        </p:spPr>
        <p:txBody>
          <a:bodyPr/>
          <a:lstStyle>
            <a:lvl1pPr marL="0" indent="0" algn="l">
              <a:buNone/>
              <a:defRPr sz="18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Subtext goes here</a:t>
            </a:r>
            <a:endParaRPr lang="en-GB"/>
          </a:p>
        </p:txBody>
      </p:sp>
      <p:pic>
        <p:nvPicPr>
          <p:cNvPr id="3" name="Picture 2">
            <a:extLst>
              <a:ext uri="{FF2B5EF4-FFF2-40B4-BE49-F238E27FC236}">
                <a16:creationId xmlns:a16="http://schemas.microsoft.com/office/drawing/2014/main" id="{5A24D8E1-F721-42CE-472D-6002401C643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4" name="TextBox 3">
            <a:extLst>
              <a:ext uri="{FF2B5EF4-FFF2-40B4-BE49-F238E27FC236}">
                <a16:creationId xmlns:a16="http://schemas.microsoft.com/office/drawing/2014/main" id="{D90AE436-983D-D8D0-4820-598E6D9B0EB7}"/>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spTree>
    <p:extLst>
      <p:ext uri="{BB962C8B-B14F-4D97-AF65-F5344CB8AC3E}">
        <p14:creationId xmlns:p14="http://schemas.microsoft.com/office/powerpoint/2010/main" val="295503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ing 2">
    <p:bg>
      <p:bgPr>
        <a:gradFill>
          <a:gsLst>
            <a:gs pos="0">
              <a:schemeClr val="accent2"/>
            </a:gs>
            <a:gs pos="83000">
              <a:schemeClr val="tx1"/>
            </a:gs>
          </a:gsLst>
          <a:lin ang="19800000" scaled="0"/>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4171167"/>
            <a:ext cx="10515600" cy="1677584"/>
          </a:xfrm>
          <a:prstGeom prst="rect">
            <a:avLst/>
          </a:prstGeom>
        </p:spPr>
        <p:txBody>
          <a:bodyPr anchor="b"/>
          <a:lstStyle>
            <a:lvl1pPr>
              <a:defRPr sz="5400" b="1" i="0" baseline="0">
                <a:solidFill>
                  <a:schemeClr val="bg1"/>
                </a:solidFill>
                <a:latin typeface="Arial" panose="020B0604020202020204" pitchFamily="34" charset="0"/>
                <a:cs typeface="Arial" panose="020B0604020202020204" pitchFamily="34" charset="0"/>
              </a:defRPr>
            </a:lvl1pPr>
          </a:lstStyle>
          <a:p>
            <a:r>
              <a:rPr lang="en-US"/>
              <a:t>Section heading goes here</a:t>
            </a:r>
            <a:br>
              <a:rPr lang="en-US"/>
            </a:br>
            <a:r>
              <a:rPr lang="en-US"/>
              <a:t>Section heading goes here</a:t>
            </a:r>
            <a:endParaRPr lang="en-GB"/>
          </a:p>
        </p:txBody>
      </p:sp>
      <p:sp>
        <p:nvSpPr>
          <p:cNvPr id="7" name="Subtitle 2"/>
          <p:cNvSpPr>
            <a:spLocks noGrp="1"/>
          </p:cNvSpPr>
          <p:nvPr>
            <p:ph type="subTitle" idx="1" hasCustomPrompt="1"/>
          </p:nvPr>
        </p:nvSpPr>
        <p:spPr>
          <a:xfrm>
            <a:off x="625542" y="5853779"/>
            <a:ext cx="9144000" cy="425019"/>
          </a:xfrm>
          <a:prstGeom prst="rect">
            <a:avLst/>
          </a:prstGeom>
        </p:spPr>
        <p:txBody>
          <a:bodyPr/>
          <a:lstStyle>
            <a:lvl1pPr marL="0" indent="0" algn="l">
              <a:buNone/>
              <a:defRPr sz="1800" b="0" i="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Subtext goes here</a:t>
            </a:r>
            <a:endParaRPr lang="en-GB"/>
          </a:p>
        </p:txBody>
      </p:sp>
      <p:sp>
        <p:nvSpPr>
          <p:cNvPr id="5" name="TextBox 4">
            <a:extLst>
              <a:ext uri="{FF2B5EF4-FFF2-40B4-BE49-F238E27FC236}">
                <a16:creationId xmlns:a16="http://schemas.microsoft.com/office/drawing/2014/main" id="{435BCE6F-A53B-BD3A-5C31-D478E50A8EA4}"/>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pic>
        <p:nvPicPr>
          <p:cNvPr id="2" name="Picture 1">
            <a:extLst>
              <a:ext uri="{FF2B5EF4-FFF2-40B4-BE49-F238E27FC236}">
                <a16:creationId xmlns:a16="http://schemas.microsoft.com/office/drawing/2014/main" id="{4450B254-186B-D33B-F4D2-413F90D3B39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Tree>
    <p:extLst>
      <p:ext uri="{BB962C8B-B14F-4D97-AF65-F5344CB8AC3E}">
        <p14:creationId xmlns:p14="http://schemas.microsoft.com/office/powerpoint/2010/main" val="113840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ing 2">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4171167"/>
            <a:ext cx="10515600" cy="1677584"/>
          </a:xfrm>
          <a:prstGeom prst="rect">
            <a:avLst/>
          </a:prstGeom>
        </p:spPr>
        <p:txBody>
          <a:bodyPr anchor="b"/>
          <a:lstStyle>
            <a:lvl1pPr>
              <a:defRPr sz="5400" b="1" i="0" baseline="0">
                <a:solidFill>
                  <a:schemeClr val="accent1"/>
                </a:solidFill>
                <a:latin typeface="Arial" panose="020B0604020202020204" pitchFamily="34" charset="0"/>
                <a:cs typeface="Arial" panose="020B0604020202020204" pitchFamily="34" charset="0"/>
              </a:defRPr>
            </a:lvl1pPr>
          </a:lstStyle>
          <a:p>
            <a:r>
              <a:rPr lang="en-US"/>
              <a:t>Section heading goes here</a:t>
            </a:r>
            <a:br>
              <a:rPr lang="en-US"/>
            </a:br>
            <a:r>
              <a:rPr lang="en-US"/>
              <a:t>Section heading goes here</a:t>
            </a:r>
            <a:endParaRPr lang="en-GB"/>
          </a:p>
        </p:txBody>
      </p:sp>
      <p:sp>
        <p:nvSpPr>
          <p:cNvPr id="7" name="Subtitle 2"/>
          <p:cNvSpPr>
            <a:spLocks noGrp="1"/>
          </p:cNvSpPr>
          <p:nvPr>
            <p:ph type="subTitle" idx="1" hasCustomPrompt="1"/>
          </p:nvPr>
        </p:nvSpPr>
        <p:spPr>
          <a:xfrm>
            <a:off x="625542" y="5853779"/>
            <a:ext cx="9144000" cy="425019"/>
          </a:xfrm>
          <a:prstGeom prst="rect">
            <a:avLst/>
          </a:prstGeom>
        </p:spPr>
        <p:txBody>
          <a:bodyPr/>
          <a:lstStyle>
            <a:lvl1pPr marL="0" indent="0" algn="l">
              <a:buNone/>
              <a:defRPr sz="1800" baseline="0">
                <a:solidFill>
                  <a:schemeClr val="accent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Subtext goes here</a:t>
            </a:r>
            <a:endParaRPr lang="en-GB"/>
          </a:p>
        </p:txBody>
      </p:sp>
      <p:pic>
        <p:nvPicPr>
          <p:cNvPr id="4" name="Picture 3">
            <a:extLst>
              <a:ext uri="{FF2B5EF4-FFF2-40B4-BE49-F238E27FC236}">
                <a16:creationId xmlns:a16="http://schemas.microsoft.com/office/drawing/2014/main" id="{69330866-556F-EB05-F089-B2C207FF6EB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2" name="TextBox 1">
            <a:extLst>
              <a:ext uri="{FF2B5EF4-FFF2-40B4-BE49-F238E27FC236}">
                <a16:creationId xmlns:a16="http://schemas.microsoft.com/office/drawing/2014/main" id="{C4DC3117-7175-0C96-07C4-E5D4B29B2463}"/>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101746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 Image">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5542" y="2110570"/>
            <a:ext cx="6372514" cy="2852737"/>
          </a:xfrm>
          <a:prstGeom prst="rect">
            <a:avLst/>
          </a:prstGeom>
        </p:spPr>
        <p:txBody>
          <a:bodyPr anchor="b"/>
          <a:lstStyle>
            <a:lvl1pPr>
              <a:defRPr sz="4800" b="1" i="0" baseline="0">
                <a:solidFill>
                  <a:schemeClr val="bg1"/>
                </a:solidFill>
                <a:latin typeface="Arial" panose="020B0604020202020204" pitchFamily="34" charset="0"/>
                <a:cs typeface="Arial" panose="020B0604020202020204" pitchFamily="34" charset="0"/>
              </a:defRPr>
            </a:lvl1pPr>
          </a:lstStyle>
          <a:p>
            <a:r>
              <a:rPr lang="en-US"/>
              <a:t>“Quote goes here</a:t>
            </a:r>
            <a:br>
              <a:rPr lang="en-US"/>
            </a:br>
            <a:r>
              <a:rPr lang="en-US"/>
              <a:t>quote goes here</a:t>
            </a:r>
            <a:br>
              <a:rPr lang="en-US"/>
            </a:br>
            <a:r>
              <a:rPr lang="en-US"/>
              <a:t>quote goes here</a:t>
            </a:r>
            <a:br>
              <a:rPr lang="en-US"/>
            </a:br>
            <a:r>
              <a:rPr lang="en-US"/>
              <a:t>quote goes here"</a:t>
            </a:r>
            <a:endParaRPr lang="en-GB"/>
          </a:p>
        </p:txBody>
      </p:sp>
      <p:sp>
        <p:nvSpPr>
          <p:cNvPr id="3" name="Text Placeholder 2"/>
          <p:cNvSpPr>
            <a:spLocks noGrp="1"/>
          </p:cNvSpPr>
          <p:nvPr>
            <p:ph type="body" idx="1" hasCustomPrompt="1"/>
          </p:nvPr>
        </p:nvSpPr>
        <p:spPr>
          <a:xfrm>
            <a:off x="625542" y="4990295"/>
            <a:ext cx="4857750" cy="435119"/>
          </a:xfrm>
          <a:prstGeom prst="rect">
            <a:avLst/>
          </a:prstGeom>
        </p:spPr>
        <p:txBody>
          <a:bodyPr/>
          <a:lstStyle>
            <a:lvl1pPr marL="0" indent="0">
              <a:buNone/>
              <a:defRPr sz="1800" b="0" i="1" baseline="0">
                <a:solidFill>
                  <a:schemeClr val="bg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i="1"/>
              <a:t>Name goes here</a:t>
            </a:r>
            <a:endParaRPr lang="en-US"/>
          </a:p>
        </p:txBody>
      </p:sp>
      <p:sp>
        <p:nvSpPr>
          <p:cNvPr id="17" name="Picture Placeholder 16"/>
          <p:cNvSpPr>
            <a:spLocks noGrp="1"/>
          </p:cNvSpPr>
          <p:nvPr>
            <p:ph type="pic" sz="quarter" idx="10"/>
          </p:nvPr>
        </p:nvSpPr>
        <p:spPr>
          <a:xfrm>
            <a:off x="7735146" y="1713653"/>
            <a:ext cx="3467946" cy="3495040"/>
          </a:xfrm>
          <a:custGeom>
            <a:avLst/>
            <a:gdLst>
              <a:gd name="connsiteX0" fmla="*/ 1747043 w 3494086"/>
              <a:gd name="connsiteY0" fmla="*/ 0 h 3494086"/>
              <a:gd name="connsiteX1" fmla="*/ 3494086 w 3494086"/>
              <a:gd name="connsiteY1" fmla="*/ 1747043 h 3494086"/>
              <a:gd name="connsiteX2" fmla="*/ 1747043 w 3494086"/>
              <a:gd name="connsiteY2" fmla="*/ 3494086 h 3494086"/>
              <a:gd name="connsiteX3" fmla="*/ 0 w 3494086"/>
              <a:gd name="connsiteY3" fmla="*/ 1747043 h 3494086"/>
              <a:gd name="connsiteX4" fmla="*/ 1747043 w 3494086"/>
              <a:gd name="connsiteY4" fmla="*/ 0 h 3494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4086" h="3494086">
                <a:moveTo>
                  <a:pt x="1747043" y="0"/>
                </a:moveTo>
                <a:cubicBezTo>
                  <a:pt x="2711908" y="0"/>
                  <a:pt x="3494086" y="782178"/>
                  <a:pt x="3494086" y="1747043"/>
                </a:cubicBezTo>
                <a:cubicBezTo>
                  <a:pt x="3494086" y="2711908"/>
                  <a:pt x="2711908" y="3494086"/>
                  <a:pt x="1747043" y="3494086"/>
                </a:cubicBezTo>
                <a:cubicBezTo>
                  <a:pt x="782178" y="3494086"/>
                  <a:pt x="0" y="2711908"/>
                  <a:pt x="0" y="1747043"/>
                </a:cubicBezTo>
                <a:cubicBezTo>
                  <a:pt x="0" y="782178"/>
                  <a:pt x="782178" y="0"/>
                  <a:pt x="1747043" y="0"/>
                </a:cubicBezTo>
                <a:close/>
              </a:path>
            </a:pathLst>
          </a:custGeom>
          <a:solidFill>
            <a:schemeClr val="bg2"/>
          </a:solidFill>
          <a:ln>
            <a:noFill/>
          </a:ln>
        </p:spPr>
        <p:style>
          <a:lnRef idx="2">
            <a:schemeClr val="accent2"/>
          </a:lnRef>
          <a:fillRef idx="1">
            <a:schemeClr val="lt1"/>
          </a:fillRef>
          <a:effectRef idx="0">
            <a:schemeClr val="accent2"/>
          </a:effectRef>
          <a:fontRef idx="none"/>
        </p:style>
        <p:txBody>
          <a:bodyPr wrap="square" anchor="ctr">
            <a:noAutofit/>
          </a:bodyPr>
          <a:lstStyle>
            <a:lvl1pPr algn="ctr">
              <a:defRPr/>
            </a:lvl1pPr>
          </a:lstStyle>
          <a:p>
            <a:r>
              <a:rPr lang="en-GB"/>
              <a:t>Click icon to add picture</a:t>
            </a:r>
          </a:p>
        </p:txBody>
      </p:sp>
      <p:pic>
        <p:nvPicPr>
          <p:cNvPr id="6" name="Picture 5">
            <a:extLst>
              <a:ext uri="{FF2B5EF4-FFF2-40B4-BE49-F238E27FC236}">
                <a16:creationId xmlns:a16="http://schemas.microsoft.com/office/drawing/2014/main" id="{4ED2BEEA-4CC7-A01E-78FD-BEB1773FE16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0"/>
          </a:xfrm>
          <a:prstGeom prst="rect">
            <a:avLst/>
          </a:prstGeom>
        </p:spPr>
      </p:pic>
      <p:sp>
        <p:nvSpPr>
          <p:cNvPr id="5" name="TextBox 4">
            <a:extLst>
              <a:ext uri="{FF2B5EF4-FFF2-40B4-BE49-F238E27FC236}">
                <a16:creationId xmlns:a16="http://schemas.microsoft.com/office/drawing/2014/main" id="{323F7461-F92E-B742-77E0-F5A4FE99330D}"/>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bg1"/>
                </a:solidFill>
              </a:rPr>
              <a:t>‹#›</a:t>
            </a:fld>
            <a:endParaRPr lang="en-US" sz="1200">
              <a:solidFill>
                <a:schemeClr val="bg1"/>
              </a:solidFill>
            </a:endParaRPr>
          </a:p>
        </p:txBody>
      </p:sp>
      <p:pic>
        <p:nvPicPr>
          <p:cNvPr id="9" name="Picture 8">
            <a:extLst>
              <a:ext uri="{FF2B5EF4-FFF2-40B4-BE49-F238E27FC236}">
                <a16:creationId xmlns:a16="http://schemas.microsoft.com/office/drawing/2014/main" id="{5F7844BF-A84F-0FB3-2EC8-A9F9246FE4D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132703" y="1051068"/>
            <a:ext cx="4682577" cy="4825750"/>
          </a:xfrm>
          <a:prstGeom prst="rect">
            <a:avLst/>
          </a:prstGeom>
        </p:spPr>
      </p:pic>
    </p:spTree>
    <p:extLst>
      <p:ext uri="{BB962C8B-B14F-4D97-AF65-F5344CB8AC3E}">
        <p14:creationId xmlns:p14="http://schemas.microsoft.com/office/powerpoint/2010/main" val="390876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bg>
      <p:bgPr>
        <a:gradFill flip="none" rotWithShape="1">
          <a:gsLst>
            <a:gs pos="100000">
              <a:schemeClr val="bg1"/>
            </a:gs>
            <a:gs pos="0">
              <a:schemeClr val="tx2"/>
            </a:gs>
          </a:gsLst>
          <a:lin ang="2700000" scaled="1"/>
          <a:tileRect/>
        </a:gra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5542" y="2110570"/>
            <a:ext cx="10672935" cy="2852737"/>
          </a:xfrm>
          <a:prstGeom prst="rect">
            <a:avLst/>
          </a:prstGeom>
        </p:spPr>
        <p:txBody>
          <a:bodyPr anchor="b"/>
          <a:lstStyle>
            <a:lvl1pPr>
              <a:defRPr sz="4800" b="1" i="0" baseline="0">
                <a:solidFill>
                  <a:schemeClr val="tx1"/>
                </a:solidFill>
                <a:latin typeface="Arial" panose="020B0604020202020204" pitchFamily="34" charset="0"/>
                <a:cs typeface="Arial" panose="020B0604020202020204" pitchFamily="34" charset="0"/>
              </a:defRPr>
            </a:lvl1pPr>
          </a:lstStyle>
          <a:p>
            <a:r>
              <a:rPr lang="en-US"/>
              <a:t>“Quote goes here quote goes here quote goes here quote goes here quote goes here quote goes here quote goes here quote goes here”</a:t>
            </a:r>
            <a:endParaRPr lang="en-GB"/>
          </a:p>
        </p:txBody>
      </p:sp>
      <p:sp>
        <p:nvSpPr>
          <p:cNvPr id="9" name="Text Placeholder 2"/>
          <p:cNvSpPr>
            <a:spLocks noGrp="1"/>
          </p:cNvSpPr>
          <p:nvPr>
            <p:ph type="body" idx="1" hasCustomPrompt="1"/>
          </p:nvPr>
        </p:nvSpPr>
        <p:spPr>
          <a:xfrm>
            <a:off x="625543" y="4990295"/>
            <a:ext cx="4857750" cy="435119"/>
          </a:xfrm>
          <a:prstGeom prst="rect">
            <a:avLst/>
          </a:prstGeom>
        </p:spPr>
        <p:txBody>
          <a:bodyPr/>
          <a:lstStyle>
            <a:lvl1pPr marL="0" indent="0">
              <a:buNone/>
              <a:defRPr sz="1800" b="0" i="1" baseline="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i="1"/>
              <a:t>Name goes here</a:t>
            </a:r>
            <a:endParaRPr lang="en-US"/>
          </a:p>
        </p:txBody>
      </p:sp>
      <p:pic>
        <p:nvPicPr>
          <p:cNvPr id="3" name="Picture 2">
            <a:extLst>
              <a:ext uri="{FF2B5EF4-FFF2-40B4-BE49-F238E27FC236}">
                <a16:creationId xmlns:a16="http://schemas.microsoft.com/office/drawing/2014/main" id="{67F54737-7315-5AC3-86E0-43843D84292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648480" y="416204"/>
            <a:ext cx="1042650" cy="641631"/>
          </a:xfrm>
          <a:prstGeom prst="rect">
            <a:avLst/>
          </a:prstGeom>
        </p:spPr>
      </p:pic>
      <p:sp>
        <p:nvSpPr>
          <p:cNvPr id="4" name="TextBox 3">
            <a:extLst>
              <a:ext uri="{FF2B5EF4-FFF2-40B4-BE49-F238E27FC236}">
                <a16:creationId xmlns:a16="http://schemas.microsoft.com/office/drawing/2014/main" id="{618220CB-1FA9-1596-EFBA-16155C0D4B42}"/>
              </a:ext>
            </a:extLst>
          </p:cNvPr>
          <p:cNvSpPr txBox="1"/>
          <p:nvPr userDrawn="1"/>
        </p:nvSpPr>
        <p:spPr>
          <a:xfrm>
            <a:off x="625542" y="6278798"/>
            <a:ext cx="1705510" cy="276999"/>
          </a:xfrm>
          <a:prstGeom prst="rect">
            <a:avLst/>
          </a:prstGeom>
          <a:noFill/>
        </p:spPr>
        <p:txBody>
          <a:bodyPr wrap="square" rtlCol="0">
            <a:spAutoFit/>
          </a:bodyPr>
          <a:lstStyle/>
          <a:p>
            <a:fld id="{796A3ABA-6066-F648-A723-F679629223E8}" type="slidenum">
              <a:rPr lang="en-US" sz="1200" smtClean="0">
                <a:solidFill>
                  <a:schemeClr val="tx1"/>
                </a:solidFill>
              </a:rPr>
              <a:t>‹#›</a:t>
            </a:fld>
            <a:endParaRPr lang="en-US" sz="1200">
              <a:solidFill>
                <a:schemeClr val="tx1"/>
              </a:solidFill>
            </a:endParaRPr>
          </a:p>
        </p:txBody>
      </p:sp>
    </p:spTree>
    <p:extLst>
      <p:ext uri="{BB962C8B-B14F-4D97-AF65-F5344CB8AC3E}">
        <p14:creationId xmlns:p14="http://schemas.microsoft.com/office/powerpoint/2010/main" val="60443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64DED6-9A07-9F7E-A81E-8CA66F0A3B82}"/>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OFFICIAL</a:t>
            </a:r>
          </a:p>
        </p:txBody>
      </p:sp>
      <p:sp>
        <p:nvSpPr>
          <p:cNvPr id="5" name="TextBox 4">
            <a:extLst>
              <a:ext uri="{FF2B5EF4-FFF2-40B4-BE49-F238E27FC236}">
                <a16:creationId xmlns:a16="http://schemas.microsoft.com/office/drawing/2014/main" id="{C763680F-4BCD-0A8E-73B7-15FAE2FE5006}"/>
              </a:ext>
            </a:extLst>
          </p:cNvPr>
          <p:cNvSpPr txBox="1"/>
          <p:nvPr userDrawn="1">
            <p:extLst>
              <p:ext uri="{1162E1C5-73C7-4A58-AE30-91384D911F3F}">
                <p184:classification xmlns:p184="http://schemas.microsoft.com/office/powerpoint/2018/4/main" val="ftr"/>
              </p:ext>
            </p:extLst>
          </p:nvPr>
        </p:nvSpPr>
        <p:spPr>
          <a:xfrm>
            <a:off x="5865813" y="6642100"/>
            <a:ext cx="48895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3448255223"/>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8" r:id="rId3"/>
    <p:sldLayoutId id="2147483664" r:id="rId4"/>
    <p:sldLayoutId id="2147483654" r:id="rId5"/>
    <p:sldLayoutId id="2147483665" r:id="rId6"/>
    <p:sldLayoutId id="2147483676" r:id="rId7"/>
    <p:sldLayoutId id="2147483651" r:id="rId8"/>
    <p:sldLayoutId id="2147483650" r:id="rId9"/>
    <p:sldLayoutId id="2147483677" r:id="rId10"/>
    <p:sldLayoutId id="2147483679" r:id="rId11"/>
    <p:sldLayoutId id="2147483681" r:id="rId12"/>
    <p:sldLayoutId id="2147483682" r:id="rId13"/>
    <p:sldLayoutId id="2147483675" r:id="rId14"/>
    <p:sldLayoutId id="2147483686" r:id="rId15"/>
    <p:sldLayoutId id="2147483652" r:id="rId16"/>
    <p:sldLayoutId id="2147483668" r:id="rId17"/>
    <p:sldLayoutId id="2147483680" r:id="rId18"/>
    <p:sldLayoutId id="2147483684" r:id="rId19"/>
    <p:sldLayoutId id="2147483660" r:id="rId20"/>
    <p:sldLayoutId id="2147483685" r:id="rId21"/>
    <p:sldLayoutId id="2147483653" r:id="rId22"/>
    <p:sldLayoutId id="2147483661" r:id="rId23"/>
    <p:sldLayoutId id="2147483655" r:id="rId24"/>
    <p:sldLayoutId id="2147483669" r:id="rId25"/>
    <p:sldLayoutId id="2147483667" r:id="rId26"/>
    <p:sldLayoutId id="2147483683" r:id="rId27"/>
    <p:sldLayoutId id="2147483687" r:id="rId28"/>
    <p:sldLayoutId id="2147483672" r:id="rId29"/>
    <p:sldLayoutId id="2147483671" r:id="rId30"/>
    <p:sldLayoutId id="2147483691" r:id="rId31"/>
    <p:sldLayoutId id="2147483693" r:id="rId32"/>
    <p:sldLayoutId id="2147483692" r:id="rId33"/>
    <p:sldLayoutId id="2147483688" r:id="rId34"/>
    <p:sldLayoutId id="2147483689" r:id="rId35"/>
    <p:sldLayoutId id="2147483673" r:id="rId36"/>
    <p:sldLayoutId id="2147483670" r:id="rId37"/>
    <p:sldLayoutId id="2147483666" r:id="rId3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SP DEMO - 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SP DEMO - 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SP DEMO - 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SP DEMO - 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SP DEMO - 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7.xml"/><Relationship Id="rId1" Type="http://schemas.openxmlformats.org/officeDocument/2006/relationships/tags" Target="../tags/tag10.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ags" Target="../tags/tag11.xml"/><Relationship Id="rId6" Type="http://schemas.openxmlformats.org/officeDocument/2006/relationships/image" Target="../media/image9.jpe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8.jpeg"/><Relationship Id="rId2" Type="http://schemas.openxmlformats.org/officeDocument/2006/relationships/slideLayout" Target="../slideLayouts/slideLayout27.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hyperlink" Target="https://www.anylogic.com/use-of-simulation/agent-based-modeling/" TargetMode="External"/><Relationship Id="rId4" Type="http://schemas.openxmlformats.org/officeDocument/2006/relationships/hyperlink" Target="https://www.bankofengland.co.uk/-/media/boe/files/quarterly-bulletin/2016/agent-based-models-understanding-the-economy-from-the-bottom-up.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ov.uk/government/statistics/criminal-court-statistics-quarterly-october-to-december-2023/criminal-court-statistics-quarterly-october-to-december-2023" TargetMode="External"/><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90_E3B8D0A3.xml"/><Relationship Id="rId2" Type="http://schemas.openxmlformats.org/officeDocument/2006/relationships/slideLayout" Target="../slideLayouts/slideLayout2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91_559FBA07.xml"/><Relationship Id="rId2" Type="http://schemas.openxmlformats.org/officeDocument/2006/relationships/slideLayout" Target="../slideLayouts/slideLayout2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8F_79196075.xml"/><Relationship Id="rId2" Type="http://schemas.openxmlformats.org/officeDocument/2006/relationships/slideLayout" Target="../slideLayouts/slideLayout2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7.xml"/><Relationship Id="rId1" Type="http://schemas.openxmlformats.org/officeDocument/2006/relationships/tags" Target="../tags/tag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9.xml"/><Relationship Id="rId6" Type="http://schemas.openxmlformats.org/officeDocument/2006/relationships/hyperlink" Target="https://www.ibm.com/topics/monte-carlo-simulation" TargetMode="External"/><Relationship Id="rId5" Type="http://schemas.openxmlformats.org/officeDocument/2006/relationships/image" Target="../media/image7.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541" y="3079757"/>
            <a:ext cx="10763717" cy="2614033"/>
          </a:xfrm>
        </p:spPr>
        <p:txBody>
          <a:bodyPr anchor="t"/>
          <a:lstStyle/>
          <a:p>
            <a:r>
              <a:rPr lang="en-GB" noProof="0" dirty="0">
                <a:latin typeface="+mn-lt"/>
              </a:rPr>
              <a:t>Study Group: Simulation</a:t>
            </a:r>
            <a:endParaRPr lang="en-GB" noProof="0" dirty="0"/>
          </a:p>
        </p:txBody>
      </p:sp>
      <p:sp>
        <p:nvSpPr>
          <p:cNvPr id="4" name="Text Placeholder 3"/>
          <p:cNvSpPr>
            <a:spLocks noGrp="1"/>
          </p:cNvSpPr>
          <p:nvPr>
            <p:ph type="body" sz="quarter" idx="10"/>
          </p:nvPr>
        </p:nvSpPr>
        <p:spPr/>
        <p:txBody>
          <a:bodyPr lIns="91440" tIns="45720" rIns="91440" bIns="45720" anchor="t"/>
          <a:lstStyle/>
          <a:p>
            <a:r>
              <a:rPr lang="en-GB" dirty="0">
                <a:latin typeface="Arial"/>
                <a:cs typeface="Arial"/>
              </a:rPr>
              <a:t>GFSA Autumn Quarterly</a:t>
            </a:r>
            <a:endParaRPr lang="en-GB" noProof="0" dirty="0"/>
          </a:p>
        </p:txBody>
      </p:sp>
      <p:sp>
        <p:nvSpPr>
          <p:cNvPr id="6" name="Footer Placeholder 5">
            <a:extLst>
              <a:ext uri="{FF2B5EF4-FFF2-40B4-BE49-F238E27FC236}">
                <a16:creationId xmlns:a16="http://schemas.microsoft.com/office/drawing/2014/main" id="{A131A79E-B87F-7EE0-2DC4-8AF1413B9F49}"/>
              </a:ext>
            </a:extLst>
          </p:cNvPr>
          <p:cNvSpPr txBox="1">
            <a:spLocks/>
          </p:cNvSpPr>
          <p:nvPr/>
        </p:nvSpPr>
        <p:spPr>
          <a:xfrm>
            <a:off x="9549517" y="333254"/>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solidFill>
                  <a:schemeClr val="bg1"/>
                </a:solidFill>
              </a:rPr>
              <a:t>OFFICIAL : SENSITIVE</a:t>
            </a:r>
          </a:p>
        </p:txBody>
      </p:sp>
    </p:spTree>
    <p:custDataLst>
      <p:tags r:id="rId1"/>
    </p:custDataLst>
    <p:extLst>
      <p:ext uri="{BB962C8B-B14F-4D97-AF65-F5344CB8AC3E}">
        <p14:creationId xmlns:p14="http://schemas.microsoft.com/office/powerpoint/2010/main" val="52323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664AD-2FDB-5405-8E6E-83ACEB69D7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58E9A-FF6F-EC51-81B9-642CE45EA2BA}"/>
              </a:ext>
            </a:extLst>
          </p:cNvPr>
          <p:cNvSpPr>
            <a:spLocks noGrp="1"/>
          </p:cNvSpPr>
          <p:nvPr>
            <p:ph type="title"/>
          </p:nvPr>
        </p:nvSpPr>
        <p:spPr>
          <a:xfrm>
            <a:off x="1974948" y="374490"/>
            <a:ext cx="6815967" cy="803933"/>
          </a:xfrm>
        </p:spPr>
        <p:txBody>
          <a:bodyPr/>
          <a:lstStyle/>
          <a:p>
            <a:r>
              <a:rPr lang="en-GB" sz="2800" dirty="0"/>
              <a:t>System Dynamics: stocks and flows</a:t>
            </a:r>
            <a:endParaRPr lang="en-GB" sz="2800" noProof="0" dirty="0"/>
          </a:p>
        </p:txBody>
      </p:sp>
      <p:sp>
        <p:nvSpPr>
          <p:cNvPr id="4" name="Footer Placeholder 5">
            <a:extLst>
              <a:ext uri="{FF2B5EF4-FFF2-40B4-BE49-F238E27FC236}">
                <a16:creationId xmlns:a16="http://schemas.microsoft.com/office/drawing/2014/main" id="{CB454FBE-37A0-E7EC-AABA-83F2519D57C7}"/>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TextBox 4">
            <a:extLst>
              <a:ext uri="{FF2B5EF4-FFF2-40B4-BE49-F238E27FC236}">
                <a16:creationId xmlns:a16="http://schemas.microsoft.com/office/drawing/2014/main" id="{4D543621-8113-0C20-B615-40BF2BB3B6D3}"/>
              </a:ext>
            </a:extLst>
          </p:cNvPr>
          <p:cNvSpPr txBox="1"/>
          <p:nvPr/>
        </p:nvSpPr>
        <p:spPr>
          <a:xfrm>
            <a:off x="744280" y="1307804"/>
            <a:ext cx="6719776" cy="5570756"/>
          </a:xfrm>
          <a:prstGeom prst="rect">
            <a:avLst/>
          </a:prstGeom>
        </p:spPr>
        <p:txBody>
          <a:bodyPr wrap="square" rtlCol="0" anchor="t">
            <a:spAutoFit/>
          </a:bodyPr>
          <a:lstStyle/>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Approach to understanding the nonlinear behaviour of complex systems over time using stocks, flows, internal feedback loops, table functions and time delays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Originally developed in the 1950s by an MIT professor, to help corporate managers improve their understanding of industrial processes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Causal loops often a starting point for understanding the system to be modelled, by visualising their behaviour and structure</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Stock and flow diagrams then used to analyse the system and as a basis for design of the model</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Differential equations utilised to calculate the flow of stocks within the simulation</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Simple application: Growth/decline of a population, as the sizes of different ‘pockets’ of the population change over time.</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pic>
        <p:nvPicPr>
          <p:cNvPr id="2050" name="Picture 2" descr="WRKSHP.tools | Causal Loop Diagram">
            <a:extLst>
              <a:ext uri="{FF2B5EF4-FFF2-40B4-BE49-F238E27FC236}">
                <a16:creationId xmlns:a16="http://schemas.microsoft.com/office/drawing/2014/main" id="{D8E65D9B-740B-D87F-4E31-A7F899C1BC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2630" y="680274"/>
            <a:ext cx="3401085" cy="24033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 Population Day July 11th - 2024 - Journee Mondiale">
            <a:extLst>
              <a:ext uri="{FF2B5EF4-FFF2-40B4-BE49-F238E27FC236}">
                <a16:creationId xmlns:a16="http://schemas.microsoft.com/office/drawing/2014/main" id="{FE4C109D-A387-B998-3EC5-57299DD900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69262" y="4976036"/>
            <a:ext cx="2868664" cy="16161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ock and flow diagram - Simulace.info">
            <a:extLst>
              <a:ext uri="{FF2B5EF4-FFF2-40B4-BE49-F238E27FC236}">
                <a16:creationId xmlns:a16="http://schemas.microsoft.com/office/drawing/2014/main" id="{2A950C18-6861-4F5E-3259-ECA1656736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4249" y="3228578"/>
            <a:ext cx="3527573" cy="151504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5740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80526-E685-3D51-F746-B37CA6099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5DDEB-1269-72F9-9E4C-4D9848869027}"/>
              </a:ext>
            </a:extLst>
          </p:cNvPr>
          <p:cNvSpPr>
            <a:spLocks noGrp="1"/>
          </p:cNvSpPr>
          <p:nvPr>
            <p:ph type="title"/>
          </p:nvPr>
        </p:nvSpPr>
        <p:spPr>
          <a:xfrm>
            <a:off x="1974948" y="374490"/>
            <a:ext cx="6815967" cy="803933"/>
          </a:xfrm>
        </p:spPr>
        <p:txBody>
          <a:bodyPr/>
          <a:lstStyle/>
          <a:p>
            <a:r>
              <a:rPr lang="en-GB" sz="2800" dirty="0"/>
              <a:t>Discrete Event simulation</a:t>
            </a:r>
            <a:endParaRPr lang="en-GB" sz="2800" noProof="0" dirty="0"/>
          </a:p>
        </p:txBody>
      </p:sp>
      <p:sp>
        <p:nvSpPr>
          <p:cNvPr id="4" name="Footer Placeholder 5">
            <a:extLst>
              <a:ext uri="{FF2B5EF4-FFF2-40B4-BE49-F238E27FC236}">
                <a16:creationId xmlns:a16="http://schemas.microsoft.com/office/drawing/2014/main" id="{3901A442-3640-423C-66D6-D4174E9B1B2B}"/>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8" name="TextBox 7">
            <a:extLst>
              <a:ext uri="{FF2B5EF4-FFF2-40B4-BE49-F238E27FC236}">
                <a16:creationId xmlns:a16="http://schemas.microsoft.com/office/drawing/2014/main" id="{4658044F-0D8D-49C4-671D-2BF40B1DDA50}"/>
              </a:ext>
            </a:extLst>
          </p:cNvPr>
          <p:cNvSpPr txBox="1"/>
          <p:nvPr/>
        </p:nvSpPr>
        <p:spPr>
          <a:xfrm>
            <a:off x="739388" y="1446027"/>
            <a:ext cx="6411432" cy="5165517"/>
          </a:xfrm>
          <a:prstGeom prst="rect">
            <a:avLst/>
          </a:prstGeom>
        </p:spPr>
        <p:txBody>
          <a:bodyPr wrap="square" rtlCol="0" anchor="t">
            <a:spAutoFit/>
          </a:bodyPr>
          <a:lstStyle/>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Models the behaviour of a system as a discrete sequence of events in time, each of which changes the state of the system in some way</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Characterised by a series of activities, queues and resources, where the flow of items through the simulation can then be studied</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Parameters for the length of time taken by activities and the number of resources available often given by random variables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Components of a DES: state; clock; events list; random number generators; ending condition</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Simple application: a queuing system, such as customers arriving at a bank teller, where each customer is served in a time according to a given distribution</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pic>
        <p:nvPicPr>
          <p:cNvPr id="2050" name="Picture 2" descr="Introduction to Discrete Event Simulation with Python | by Vito Stamatti |  Medium">
            <a:extLst>
              <a:ext uri="{FF2B5EF4-FFF2-40B4-BE49-F238E27FC236}">
                <a16:creationId xmlns:a16="http://schemas.microsoft.com/office/drawing/2014/main" id="{21100195-5FC4-1E72-3AE2-8D6066A809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93875" y="957953"/>
            <a:ext cx="3355208" cy="17422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AD40D56-B5BD-A8DC-DB35-1A3A916FD3EB}"/>
              </a:ext>
            </a:extLst>
          </p:cNvPr>
          <p:cNvPicPr>
            <a:picLocks noChangeAspect="1"/>
          </p:cNvPicPr>
          <p:nvPr/>
        </p:nvPicPr>
        <p:blipFill>
          <a:blip r:embed="rId5"/>
          <a:stretch>
            <a:fillRect/>
          </a:stretch>
        </p:blipFill>
        <p:spPr>
          <a:xfrm>
            <a:off x="7304567" y="3129222"/>
            <a:ext cx="4707852" cy="1176964"/>
          </a:xfrm>
          <a:prstGeom prst="rect">
            <a:avLst/>
          </a:prstGeom>
        </p:spPr>
      </p:pic>
      <p:pic>
        <p:nvPicPr>
          <p:cNvPr id="2052" name="Picture 4" descr="7,075 Bank Queue Royalty-Free Images, Stock Photos &amp; Pictures | Shutterstock">
            <a:extLst>
              <a:ext uri="{FF2B5EF4-FFF2-40B4-BE49-F238E27FC236}">
                <a16:creationId xmlns:a16="http://schemas.microsoft.com/office/drawing/2014/main" id="{3638C43F-B283-DEAB-5934-D0CA961B2E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7353" y="4627278"/>
            <a:ext cx="3685066" cy="198426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7204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2854E-1931-8067-5C63-788CA64C5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547F4-FCFE-51D2-B7A7-6BFB7AF38C71}"/>
              </a:ext>
            </a:extLst>
          </p:cNvPr>
          <p:cNvSpPr>
            <a:spLocks noGrp="1"/>
          </p:cNvSpPr>
          <p:nvPr>
            <p:ph type="title"/>
          </p:nvPr>
        </p:nvSpPr>
        <p:spPr>
          <a:xfrm>
            <a:off x="1974948" y="374490"/>
            <a:ext cx="6815967" cy="803933"/>
          </a:xfrm>
        </p:spPr>
        <p:txBody>
          <a:bodyPr/>
          <a:lstStyle/>
          <a:p>
            <a:r>
              <a:rPr lang="en-GB" sz="2800" dirty="0"/>
              <a:t>Agent-based modelling</a:t>
            </a:r>
            <a:endParaRPr lang="en-GB" sz="2800" noProof="0" dirty="0"/>
          </a:p>
        </p:txBody>
      </p:sp>
      <p:sp>
        <p:nvSpPr>
          <p:cNvPr id="4" name="Footer Placeholder 5">
            <a:extLst>
              <a:ext uri="{FF2B5EF4-FFF2-40B4-BE49-F238E27FC236}">
                <a16:creationId xmlns:a16="http://schemas.microsoft.com/office/drawing/2014/main" id="{F19A9632-C9E0-E30A-35BF-9CB74360D5F5}"/>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TextBox 4">
            <a:extLst>
              <a:ext uri="{FF2B5EF4-FFF2-40B4-BE49-F238E27FC236}">
                <a16:creationId xmlns:a16="http://schemas.microsoft.com/office/drawing/2014/main" id="{A5E64A86-C7F5-42A1-DFDA-8A60B809EC4F}"/>
              </a:ext>
            </a:extLst>
          </p:cNvPr>
          <p:cNvSpPr txBox="1"/>
          <p:nvPr/>
        </p:nvSpPr>
        <p:spPr>
          <a:xfrm>
            <a:off x="627603" y="1597674"/>
            <a:ext cx="7145078" cy="4611519"/>
          </a:xfrm>
          <a:prstGeom prst="rect">
            <a:avLst/>
          </a:prstGeom>
        </p:spPr>
        <p:txBody>
          <a:bodyPr wrap="square" rtlCol="0" anchor="t">
            <a:spAutoFit/>
          </a:bodyPr>
          <a:lstStyle/>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Explains the behaviour of a system by simulating the behaviour of each individual ‘agent’ within it</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Often utilised in ecology &amp; economics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Focuses directly on individual objects / agents, their behaviour, and their interaction – rather than on the population split into pockets (as in system dynamics) or on the set of processes within a system (discrete event)</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Agent-based models nowadays often utilise real, personalised data on the properties and behaviours of individuals</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r>
              <a:rPr lang="en-GB" sz="2000" dirty="0">
                <a:solidFill>
                  <a:srgbClr val="003379"/>
                </a:solidFill>
                <a:latin typeface="Arial" panose="020B0604020202020204"/>
                <a:cs typeface="Arial" panose="020B0604020202020204" pitchFamily="34" charset="0"/>
              </a:rPr>
              <a:t>Simple application: modelling how the behaviour of each individual fish creates the seemingly organised and unpredictable movements of the shoal</a:t>
            </a:r>
          </a:p>
          <a:p>
            <a:pPr marL="285750" marR="0" indent="-285750" defTabSz="914400" rtl="0" eaLnBrk="1" fontAlgn="auto" latinLnBrk="0" hangingPunct="1">
              <a:lnSpc>
                <a:spcPct val="90000"/>
              </a:lnSpc>
              <a:spcBef>
                <a:spcPts val="1000"/>
              </a:spcBef>
              <a:spcAft>
                <a:spcPts val="0"/>
              </a:spcAft>
              <a:buClrTx/>
              <a:buSzTx/>
              <a:buFont typeface="Arial" panose="020B0604020202020204" pitchFamily="34" charset="0"/>
              <a:buChar char="•"/>
              <a:tabLst/>
            </a:pPr>
            <a:endPar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7" name="TextBox 6">
            <a:extLst>
              <a:ext uri="{FF2B5EF4-FFF2-40B4-BE49-F238E27FC236}">
                <a16:creationId xmlns:a16="http://schemas.microsoft.com/office/drawing/2014/main" id="{0E7D7876-9759-1037-8E52-1FCD6ACF555B}"/>
              </a:ext>
            </a:extLst>
          </p:cNvPr>
          <p:cNvSpPr txBox="1"/>
          <p:nvPr/>
        </p:nvSpPr>
        <p:spPr>
          <a:xfrm>
            <a:off x="6096000" y="6178091"/>
            <a:ext cx="6248400" cy="1015663"/>
          </a:xfrm>
          <a:prstGeom prst="rect">
            <a:avLst/>
          </a:prstGeom>
          <a:noFill/>
        </p:spPr>
        <p:txBody>
          <a:bodyPr wrap="square">
            <a:spAutoFit/>
          </a:bodyPr>
          <a:lstStyle/>
          <a:p>
            <a:r>
              <a:rPr lang="en-GB" sz="1200" dirty="0">
                <a:hlinkClick r:id="rId4"/>
              </a:rPr>
              <a:t>https://www.bankofengland.co.uk/-/media/boe/files/quarterly-bulletin/2016/agent-based-models-understanding-the-economy-from-the-bottom-up.pdf</a:t>
            </a:r>
            <a:endParaRPr lang="en-GB" sz="1200" dirty="0"/>
          </a:p>
          <a:p>
            <a:r>
              <a:rPr lang="en-GB" sz="1200" dirty="0">
                <a:hlinkClick r:id="rId5"/>
              </a:rPr>
              <a:t>https://www.anylogic.com/use-of-simulation/agent-based-modeling/</a:t>
            </a:r>
            <a:endParaRPr lang="en-GB" sz="1200" dirty="0"/>
          </a:p>
          <a:p>
            <a:endParaRPr lang="en-GB" sz="1200" dirty="0"/>
          </a:p>
          <a:p>
            <a:endParaRPr lang="en-GB" sz="1200" dirty="0"/>
          </a:p>
        </p:txBody>
      </p:sp>
      <p:pic>
        <p:nvPicPr>
          <p:cNvPr id="1026" name="Picture 2" descr="Agent-based models: understanding the economy from the bottom up | Bank of  England">
            <a:extLst>
              <a:ext uri="{FF2B5EF4-FFF2-40B4-BE49-F238E27FC236}">
                <a16:creationId xmlns:a16="http://schemas.microsoft.com/office/drawing/2014/main" id="{53D8D0FF-89D4-DFF0-A276-18723AE231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859" y="904103"/>
            <a:ext cx="2661964" cy="2544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Do Fish Schools Work? - JSTOR Daily">
            <a:extLst>
              <a:ext uri="{FF2B5EF4-FFF2-40B4-BE49-F238E27FC236}">
                <a16:creationId xmlns:a16="http://schemas.microsoft.com/office/drawing/2014/main" id="{8B52401F-9FD0-A2B9-C826-AC028554EED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33855" y="3903434"/>
            <a:ext cx="3115398" cy="20769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0895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AA4C-3821-7D02-A127-28676B01B0CD}"/>
              </a:ext>
            </a:extLst>
          </p:cNvPr>
          <p:cNvSpPr>
            <a:spLocks noGrp="1"/>
          </p:cNvSpPr>
          <p:nvPr>
            <p:ph type="title"/>
          </p:nvPr>
        </p:nvSpPr>
        <p:spPr>
          <a:xfrm>
            <a:off x="625542" y="1274228"/>
            <a:ext cx="6717367" cy="471445"/>
          </a:xfrm>
        </p:spPr>
        <p:txBody>
          <a:bodyPr/>
          <a:lstStyle/>
          <a:p>
            <a:r>
              <a:rPr lang="en-GB" sz="3000" dirty="0"/>
              <a:t>Case study – Crown Court Backlog</a:t>
            </a:r>
          </a:p>
        </p:txBody>
      </p:sp>
      <p:pic>
        <p:nvPicPr>
          <p:cNvPr id="5" name="Content Placeholder 4">
            <a:extLst>
              <a:ext uri="{FF2B5EF4-FFF2-40B4-BE49-F238E27FC236}">
                <a16:creationId xmlns:a16="http://schemas.microsoft.com/office/drawing/2014/main" id="{E797F3EF-3879-98FA-7EC4-834E28B16794}"/>
              </a:ext>
            </a:extLst>
          </p:cNvPr>
          <p:cNvPicPr>
            <a:picLocks noGrp="1" noChangeAspect="1"/>
          </p:cNvPicPr>
          <p:nvPr>
            <p:ph sz="half" idx="1"/>
          </p:nvPr>
        </p:nvPicPr>
        <p:blipFill>
          <a:blip r:embed="rId2"/>
          <a:stretch>
            <a:fillRect/>
          </a:stretch>
        </p:blipFill>
        <p:spPr>
          <a:xfrm>
            <a:off x="2631089" y="1819274"/>
            <a:ext cx="6929823" cy="4689280"/>
          </a:xfrm>
        </p:spPr>
      </p:pic>
      <p:sp>
        <p:nvSpPr>
          <p:cNvPr id="6" name="TextBox 5">
            <a:extLst>
              <a:ext uri="{FF2B5EF4-FFF2-40B4-BE49-F238E27FC236}">
                <a16:creationId xmlns:a16="http://schemas.microsoft.com/office/drawing/2014/main" id="{901BAF32-4A43-D863-7419-DC675F423B28}"/>
              </a:ext>
            </a:extLst>
          </p:cNvPr>
          <p:cNvSpPr txBox="1"/>
          <p:nvPr/>
        </p:nvSpPr>
        <p:spPr>
          <a:xfrm>
            <a:off x="6060329" y="6466739"/>
            <a:ext cx="3500582" cy="230832"/>
          </a:xfrm>
          <a:prstGeom prst="rect">
            <a:avLst/>
          </a:prstGeom>
        </p:spPr>
        <p:txBody>
          <a:bodyPr wrap="square" rtlCol="0" anchor="t">
            <a:spAutoFit/>
          </a:bodyPr>
          <a:lstStyle/>
          <a:p>
            <a:pPr algn="ctr">
              <a:lnSpc>
                <a:spcPct val="90000"/>
              </a:lnSpc>
              <a:spcBef>
                <a:spcPts val="1000"/>
              </a:spcBef>
            </a:pPr>
            <a:r>
              <a:rPr lang="en-GB" sz="1000" b="1" dirty="0">
                <a:solidFill>
                  <a:schemeClr val="accent4"/>
                </a:solidFill>
                <a:latin typeface="GDS Transport"/>
                <a:hlinkClick r:id="rId3"/>
              </a:rPr>
              <a:t>Criminal court statistics quarterly: October to December 2023</a:t>
            </a:r>
            <a:endParaRPr lang="en-GB" sz="1000" b="1" i="0" dirty="0">
              <a:solidFill>
                <a:schemeClr val="accent4"/>
              </a:solidFill>
              <a:effectLst/>
              <a:latin typeface="GDS Transport"/>
            </a:endParaRPr>
          </a:p>
        </p:txBody>
      </p:sp>
    </p:spTree>
    <p:extLst>
      <p:ext uri="{BB962C8B-B14F-4D97-AF65-F5344CB8AC3E}">
        <p14:creationId xmlns:p14="http://schemas.microsoft.com/office/powerpoint/2010/main" val="2288050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659C6-279D-126D-F064-704D26660F99}"/>
              </a:ext>
            </a:extLst>
          </p:cNvPr>
          <p:cNvSpPr>
            <a:spLocks noGrp="1"/>
          </p:cNvSpPr>
          <p:nvPr>
            <p:ph sz="half" idx="1"/>
          </p:nvPr>
        </p:nvSpPr>
        <p:spPr/>
        <p: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Forecast what might happen:</a:t>
            </a:r>
          </a:p>
          <a:p>
            <a:pPr marL="971550" lvl="1" indent="-285750"/>
            <a:r>
              <a:rPr lang="en-GB" dirty="0"/>
              <a:t>under status quo</a:t>
            </a:r>
          </a:p>
          <a:p>
            <a:pPr marL="971550" lvl="1" indent="-285750"/>
            <a:r>
              <a:rPr lang="en-GB" dirty="0"/>
              <a:t>if changes are made (scenario analysis)</a:t>
            </a:r>
          </a:p>
          <a:p>
            <a:pPr lvl="1" indent="0">
              <a:buNone/>
            </a:pPr>
            <a:endParaRPr lang="en-GB" dirty="0"/>
          </a:p>
          <a:p>
            <a:pPr marL="285750" indent="-285750">
              <a:buFont typeface="Arial" panose="020B0604020202020204" pitchFamily="34" charset="0"/>
              <a:buChar char="•"/>
            </a:pPr>
            <a:r>
              <a:rPr lang="en-GB" dirty="0"/>
              <a:t>Answer distributional questions (“what % of cases will have a wait time &gt;6 months?”) </a:t>
            </a:r>
          </a:p>
          <a:p>
            <a:endParaRPr lang="en-GB" dirty="0"/>
          </a:p>
        </p:txBody>
      </p:sp>
      <p:sp>
        <p:nvSpPr>
          <p:cNvPr id="4" name="Title 2">
            <a:extLst>
              <a:ext uri="{FF2B5EF4-FFF2-40B4-BE49-F238E27FC236}">
                <a16:creationId xmlns:a16="http://schemas.microsoft.com/office/drawing/2014/main" id="{634D5CAC-C9C6-58B3-27AD-3CDE7EFE170E}"/>
              </a:ext>
            </a:extLst>
          </p:cNvPr>
          <p:cNvSpPr>
            <a:spLocks noGrp="1"/>
          </p:cNvSpPr>
          <p:nvPr>
            <p:ph type="title"/>
          </p:nvPr>
        </p:nvSpPr>
        <p:spPr>
          <a:xfrm>
            <a:off x="625475" y="1393825"/>
            <a:ext cx="5337175" cy="804863"/>
          </a:xfrm>
        </p:spPr>
        <p:txBody>
          <a:bodyPr/>
          <a:lstStyle/>
          <a:p>
            <a:r>
              <a:rPr lang="en-GB" dirty="0"/>
              <a:t>Why simulation?</a:t>
            </a:r>
          </a:p>
        </p:txBody>
      </p:sp>
      <p:pic>
        <p:nvPicPr>
          <p:cNvPr id="5" name="Picture 4" descr="A screenshot of a graph&#10;&#10;Description automatically generated">
            <a:extLst>
              <a:ext uri="{FF2B5EF4-FFF2-40B4-BE49-F238E27FC236}">
                <a16:creationId xmlns:a16="http://schemas.microsoft.com/office/drawing/2014/main" id="{3A8FEB2B-2D7F-5BDD-E10E-66A4D5A43B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1" y="2325812"/>
            <a:ext cx="5939028" cy="3429000"/>
          </a:xfrm>
          <a:prstGeom prst="rect">
            <a:avLst/>
          </a:prstGeom>
        </p:spPr>
      </p:pic>
    </p:spTree>
    <p:extLst>
      <p:ext uri="{BB962C8B-B14F-4D97-AF65-F5344CB8AC3E}">
        <p14:creationId xmlns:p14="http://schemas.microsoft.com/office/powerpoint/2010/main" val="243615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Case study - steps</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p:txBody>
          <a:bodyPr/>
          <a:lstStyle/>
          <a:p>
            <a:pPr marL="342900" indent="-342900">
              <a:buAutoNum type="arabicPeriod"/>
            </a:pPr>
            <a:endParaRPr lang="en-GB" dirty="0"/>
          </a:p>
          <a:p>
            <a:pPr marL="342900" indent="-342900">
              <a:buAutoNum type="arabicPeriod"/>
            </a:pPr>
            <a:r>
              <a:rPr lang="en-GB" dirty="0"/>
              <a:t>Understand system</a:t>
            </a:r>
          </a:p>
          <a:p>
            <a:pPr marL="342900" indent="-342900">
              <a:buAutoNum type="arabicPeriod"/>
            </a:pPr>
            <a:r>
              <a:rPr lang="en-GB" dirty="0"/>
              <a:t>Decide on appropriate simulation</a:t>
            </a:r>
          </a:p>
          <a:p>
            <a:pPr marL="342900" indent="-342900">
              <a:buAutoNum type="arabicPeriod"/>
            </a:pPr>
            <a:r>
              <a:rPr lang="en-GB" dirty="0"/>
              <a:t>Simulation design</a:t>
            </a:r>
          </a:p>
          <a:p>
            <a:pPr marL="342900" indent="-342900">
              <a:buAutoNum type="arabicPeriod"/>
            </a:pPr>
            <a:r>
              <a:rPr lang="en-GB" dirty="0"/>
              <a:t>Data collection and parameterisation</a:t>
            </a:r>
          </a:p>
          <a:p>
            <a:pPr marL="342900" indent="-342900">
              <a:buAutoNum type="arabicPeriod"/>
            </a:pPr>
            <a:r>
              <a:rPr lang="en-GB" dirty="0"/>
              <a:t>Output analysis and validation</a:t>
            </a:r>
          </a:p>
          <a:p>
            <a:pPr marL="342900" indent="-342900">
              <a:buAutoNum type="arabicPeriod"/>
            </a:pPr>
            <a:r>
              <a:rPr lang="en-GB" dirty="0"/>
              <a:t>Experimentation</a:t>
            </a:r>
          </a:p>
          <a:p>
            <a:pPr marL="342900" indent="-342900">
              <a:buAutoNum type="arabicPeriod"/>
            </a:pPr>
            <a:r>
              <a:rPr lang="en-GB" dirty="0"/>
              <a:t>Sensitivity analysis</a:t>
            </a:r>
          </a:p>
          <a:p>
            <a:pPr marL="342900" indent="-342900">
              <a:buAutoNum type="arabicPeriod"/>
            </a:pPr>
            <a:r>
              <a:rPr lang="en-GB" dirty="0"/>
              <a:t>Iterate</a:t>
            </a:r>
          </a:p>
        </p:txBody>
      </p:sp>
      <p:pic>
        <p:nvPicPr>
          <p:cNvPr id="4" name="Picture 8" descr="Computer simulation project life cycle. | Download Scientific Diagram">
            <a:extLst>
              <a:ext uri="{FF2B5EF4-FFF2-40B4-BE49-F238E27FC236}">
                <a16:creationId xmlns:a16="http://schemas.microsoft.com/office/drawing/2014/main" id="{BB5B7C58-AF47-97B3-F02B-4D3ACFC44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586" y="2208183"/>
            <a:ext cx="4175393" cy="387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24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Understand system</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Font typeface="Arial" panose="020B0604020202020204" pitchFamily="34" charset="0"/>
              <a:buAutoNum type="arabicPeriod"/>
            </a:pPr>
            <a:r>
              <a:rPr lang="en-GB" sz="800" dirty="0"/>
              <a:t>Understand system</a:t>
            </a:r>
          </a:p>
          <a:p>
            <a:pPr marL="342900" indent="-342900">
              <a:buAutoNum type="arabicPeriod"/>
            </a:pPr>
            <a:r>
              <a:rPr lang="en-GB" sz="800" dirty="0">
                <a:solidFill>
                  <a:schemeClr val="tx1">
                    <a:lumMod val="20000"/>
                    <a:lumOff val="80000"/>
                  </a:schemeClr>
                </a:solidFill>
              </a:rPr>
              <a:t>Decide on appropriate simulation</a:t>
            </a:r>
          </a:p>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a:p>
            <a:pPr marL="342900" indent="-342900">
              <a:buAutoNum type="arabicPeriod"/>
            </a:pPr>
            <a:r>
              <a:rPr lang="en-GB" sz="800" dirty="0">
                <a:solidFill>
                  <a:schemeClr val="tx1">
                    <a:lumMod val="20000"/>
                    <a:lumOff val="80000"/>
                  </a:schemeClr>
                </a:solidFill>
              </a:rPr>
              <a:t>Iterate</a:t>
            </a:r>
          </a:p>
        </p:txBody>
      </p:sp>
      <p:pic>
        <p:nvPicPr>
          <p:cNvPr id="5" name="Picture 4">
            <a:extLst>
              <a:ext uri="{FF2B5EF4-FFF2-40B4-BE49-F238E27FC236}">
                <a16:creationId xmlns:a16="http://schemas.microsoft.com/office/drawing/2014/main" id="{B74EC776-082F-2B58-C674-0D6B94F34BEE}"/>
              </a:ext>
            </a:extLst>
          </p:cNvPr>
          <p:cNvPicPr>
            <a:picLocks noChangeAspect="1"/>
          </p:cNvPicPr>
          <p:nvPr/>
        </p:nvPicPr>
        <p:blipFill>
          <a:blip r:embed="rId2"/>
          <a:stretch>
            <a:fillRect/>
          </a:stretch>
        </p:blipFill>
        <p:spPr>
          <a:xfrm>
            <a:off x="1163781" y="2198233"/>
            <a:ext cx="9079346" cy="4542559"/>
          </a:xfrm>
          <a:prstGeom prst="rect">
            <a:avLst/>
          </a:prstGeom>
        </p:spPr>
      </p:pic>
    </p:spTree>
    <p:extLst>
      <p:ext uri="{BB962C8B-B14F-4D97-AF65-F5344CB8AC3E}">
        <p14:creationId xmlns:p14="http://schemas.microsoft.com/office/powerpoint/2010/main" val="97883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a:xfrm>
            <a:off x="625541" y="1394300"/>
            <a:ext cx="8352203" cy="803933"/>
          </a:xfrm>
        </p:spPr>
        <p:txBody>
          <a:bodyPr/>
          <a:lstStyle/>
          <a:p>
            <a:r>
              <a:rPr lang="en-GB" dirty="0"/>
              <a:t>Decide on appropriate approach</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Font typeface="Arial" panose="020B0604020202020204" pitchFamily="34" charset="0"/>
              <a:buAutoNum type="arabicPeriod"/>
            </a:pPr>
            <a:r>
              <a:rPr lang="en-GB" sz="800" dirty="0">
                <a:solidFill>
                  <a:schemeClr val="tx1">
                    <a:lumMod val="20000"/>
                    <a:lumOff val="80000"/>
                  </a:schemeClr>
                </a:solidFill>
              </a:rPr>
              <a:t>Understand system</a:t>
            </a:r>
          </a:p>
          <a:p>
            <a:pPr marL="342900" indent="-342900">
              <a:buAutoNum type="arabicPeriod"/>
            </a:pPr>
            <a:r>
              <a:rPr lang="en-GB" sz="800" dirty="0">
                <a:solidFill>
                  <a:schemeClr val="tx1"/>
                </a:solidFill>
              </a:rPr>
              <a:t>Decide on appropriate simulation</a:t>
            </a:r>
          </a:p>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a:p>
            <a:pPr marL="342900" indent="-342900">
              <a:buAutoNum type="arabicPeriod"/>
            </a:pPr>
            <a:r>
              <a:rPr lang="en-GB" sz="800" dirty="0">
                <a:solidFill>
                  <a:schemeClr val="tx1">
                    <a:lumMod val="20000"/>
                    <a:lumOff val="80000"/>
                  </a:schemeClr>
                </a:solidFill>
              </a:rPr>
              <a:t>Iterate</a:t>
            </a:r>
          </a:p>
        </p:txBody>
      </p:sp>
      <p:pic>
        <p:nvPicPr>
          <p:cNvPr id="4" name="Picture 3">
            <a:extLst>
              <a:ext uri="{FF2B5EF4-FFF2-40B4-BE49-F238E27FC236}">
                <a16:creationId xmlns:a16="http://schemas.microsoft.com/office/drawing/2014/main" id="{B97A5E80-A904-79A6-FC49-71E617CCB71B}"/>
              </a:ext>
            </a:extLst>
          </p:cNvPr>
          <p:cNvPicPr>
            <a:picLocks noChangeAspect="1"/>
          </p:cNvPicPr>
          <p:nvPr/>
        </p:nvPicPr>
        <p:blipFill>
          <a:blip r:embed="rId2"/>
          <a:stretch>
            <a:fillRect/>
          </a:stretch>
        </p:blipFill>
        <p:spPr>
          <a:xfrm>
            <a:off x="832093" y="2905684"/>
            <a:ext cx="5596773" cy="2558016"/>
          </a:xfrm>
          <a:prstGeom prst="rect">
            <a:avLst/>
          </a:prstGeom>
        </p:spPr>
      </p:pic>
      <p:sp>
        <p:nvSpPr>
          <p:cNvPr id="6" name="Content Placeholder 2">
            <a:extLst>
              <a:ext uri="{FF2B5EF4-FFF2-40B4-BE49-F238E27FC236}">
                <a16:creationId xmlns:a16="http://schemas.microsoft.com/office/drawing/2014/main" id="{6FA5D200-B193-A1FC-11BA-2639B977066F}"/>
              </a:ext>
            </a:extLst>
          </p:cNvPr>
          <p:cNvSpPr txBox="1">
            <a:spLocks/>
          </p:cNvSpPr>
          <p:nvPr/>
        </p:nvSpPr>
        <p:spPr>
          <a:xfrm>
            <a:off x="6933978" y="2648090"/>
            <a:ext cx="5336847" cy="37106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baseline="0">
                <a:solidFill>
                  <a:srgbClr val="003479"/>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Interested in understanding :</a:t>
            </a:r>
          </a:p>
          <a:p>
            <a:endParaRPr lang="en-GB" dirty="0"/>
          </a:p>
          <a:p>
            <a:pPr marL="285750" indent="-285750">
              <a:buFont typeface="Arial" panose="020B0604020202020204" pitchFamily="34" charset="0"/>
              <a:buChar char="•"/>
            </a:pPr>
            <a:r>
              <a:rPr lang="en-GB" dirty="0"/>
              <a:t>uncertainty and range of outcomes -&gt; stochastic simulation</a:t>
            </a:r>
          </a:p>
          <a:p>
            <a:endParaRPr lang="en-GB" dirty="0"/>
          </a:p>
          <a:p>
            <a:pPr marL="285750" indent="-285750">
              <a:buFont typeface="Arial" panose="020B0604020202020204" pitchFamily="34" charset="0"/>
              <a:buChar char="•"/>
            </a:pPr>
            <a:r>
              <a:rPr lang="en-GB" dirty="0"/>
              <a:t>trajectory of system over time -&gt; dynamic</a:t>
            </a:r>
          </a:p>
          <a:p>
            <a:pPr marL="285750" indent="-285750">
              <a:buFont typeface="Arial" panose="020B0604020202020204" pitchFamily="34" charset="0"/>
              <a:buChar char="•"/>
            </a:pPr>
            <a:endParaRPr lang="en-GB" dirty="0"/>
          </a:p>
          <a:p>
            <a:r>
              <a:rPr lang="en-GB" dirty="0"/>
              <a:t>-&gt; Discrete event simulation</a:t>
            </a:r>
          </a:p>
          <a:p>
            <a:endParaRPr lang="en-GB" dirty="0"/>
          </a:p>
        </p:txBody>
      </p:sp>
    </p:spTree>
    <p:extLst>
      <p:ext uri="{BB962C8B-B14F-4D97-AF65-F5344CB8AC3E}">
        <p14:creationId xmlns:p14="http://schemas.microsoft.com/office/powerpoint/2010/main" val="2821217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Simulation design</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Font typeface="Arial" panose="020B0604020202020204" pitchFamily="34" charset="0"/>
              <a:buAutoNum type="arabicPeriod"/>
            </a:pPr>
            <a:r>
              <a:rPr lang="en-GB" sz="800" dirty="0">
                <a:solidFill>
                  <a:schemeClr val="tx1">
                    <a:lumMod val="20000"/>
                    <a:lumOff val="80000"/>
                  </a:schemeClr>
                </a:solidFill>
              </a:rPr>
              <a:t>Understand system</a:t>
            </a:r>
          </a:p>
          <a:p>
            <a:pPr marL="342900" indent="-342900">
              <a:buAutoNum type="arabicPeriod"/>
            </a:pPr>
            <a:r>
              <a:rPr lang="en-GB" sz="800" dirty="0">
                <a:solidFill>
                  <a:schemeClr val="tx1">
                    <a:lumMod val="20000"/>
                    <a:lumOff val="80000"/>
                  </a:schemeClr>
                </a:solidFill>
              </a:rPr>
              <a:t>Decide on appropriate simulation</a:t>
            </a:r>
          </a:p>
          <a:p>
            <a:pPr marL="342900" indent="-342900">
              <a:buAutoNum type="arabicPeriod"/>
            </a:pPr>
            <a:r>
              <a:rPr lang="en-GB" sz="800" dirty="0">
                <a:solidFill>
                  <a:schemeClr val="tx1"/>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a:p>
            <a:pPr marL="342900" indent="-342900">
              <a:buAutoNum type="arabicPeriod"/>
            </a:pPr>
            <a:r>
              <a:rPr lang="en-GB" sz="800" dirty="0">
                <a:solidFill>
                  <a:schemeClr val="tx1">
                    <a:lumMod val="20000"/>
                    <a:lumOff val="80000"/>
                  </a:schemeClr>
                </a:solidFill>
              </a:rPr>
              <a:t>Iterate</a:t>
            </a:r>
          </a:p>
        </p:txBody>
      </p:sp>
      <p:pic>
        <p:nvPicPr>
          <p:cNvPr id="6" name="Picture 5">
            <a:extLst>
              <a:ext uri="{FF2B5EF4-FFF2-40B4-BE49-F238E27FC236}">
                <a16:creationId xmlns:a16="http://schemas.microsoft.com/office/drawing/2014/main" id="{E7A8C299-BD12-6453-712A-14C893C059C6}"/>
              </a:ext>
            </a:extLst>
          </p:cNvPr>
          <p:cNvPicPr>
            <a:picLocks noChangeAspect="1"/>
          </p:cNvPicPr>
          <p:nvPr/>
        </p:nvPicPr>
        <p:blipFill>
          <a:blip r:embed="rId2"/>
          <a:stretch>
            <a:fillRect/>
          </a:stretch>
        </p:blipFill>
        <p:spPr>
          <a:xfrm>
            <a:off x="1344450" y="2152650"/>
            <a:ext cx="9503101" cy="4705350"/>
          </a:xfrm>
          <a:prstGeom prst="rect">
            <a:avLst/>
          </a:prstGeom>
        </p:spPr>
      </p:pic>
      <p:sp>
        <p:nvSpPr>
          <p:cNvPr id="7" name="Freeform: Shape 6">
            <a:extLst>
              <a:ext uri="{FF2B5EF4-FFF2-40B4-BE49-F238E27FC236}">
                <a16:creationId xmlns:a16="http://schemas.microsoft.com/office/drawing/2014/main" id="{1DD1DA5C-9FD0-4B32-6D02-C1887636BBDF}"/>
              </a:ext>
            </a:extLst>
          </p:cNvPr>
          <p:cNvSpPr/>
          <p:nvPr/>
        </p:nvSpPr>
        <p:spPr>
          <a:xfrm>
            <a:off x="3803735" y="2152650"/>
            <a:ext cx="6973469" cy="3019716"/>
          </a:xfrm>
          <a:custGeom>
            <a:avLst/>
            <a:gdLst>
              <a:gd name="connsiteX0" fmla="*/ 661852 w 8857999"/>
              <a:gd name="connsiteY0" fmla="*/ 1376894 h 3562745"/>
              <a:gd name="connsiteX1" fmla="*/ 365760 w 8857999"/>
              <a:gd name="connsiteY1" fmla="*/ 1463979 h 3562745"/>
              <a:gd name="connsiteX2" fmla="*/ 226423 w 8857999"/>
              <a:gd name="connsiteY2" fmla="*/ 1559774 h 3562745"/>
              <a:gd name="connsiteX3" fmla="*/ 121920 w 8857999"/>
              <a:gd name="connsiteY3" fmla="*/ 1638151 h 3562745"/>
              <a:gd name="connsiteX4" fmla="*/ 87086 w 8857999"/>
              <a:gd name="connsiteY4" fmla="*/ 1690402 h 3562745"/>
              <a:gd name="connsiteX5" fmla="*/ 17417 w 8857999"/>
              <a:gd name="connsiteY5" fmla="*/ 1847156 h 3562745"/>
              <a:gd name="connsiteX6" fmla="*/ 0 w 8857999"/>
              <a:gd name="connsiteY6" fmla="*/ 1925534 h 3562745"/>
              <a:gd name="connsiteX7" fmla="*/ 17417 w 8857999"/>
              <a:gd name="connsiteY7" fmla="*/ 2151956 h 3562745"/>
              <a:gd name="connsiteX8" fmla="*/ 26126 w 8857999"/>
              <a:gd name="connsiteY8" fmla="*/ 2230334 h 3562745"/>
              <a:gd name="connsiteX9" fmla="*/ 60960 w 8857999"/>
              <a:gd name="connsiteY9" fmla="*/ 2300002 h 3562745"/>
              <a:gd name="connsiteX10" fmla="*/ 78377 w 8857999"/>
              <a:gd name="connsiteY10" fmla="*/ 2360962 h 3562745"/>
              <a:gd name="connsiteX11" fmla="*/ 209006 w 8857999"/>
              <a:gd name="connsiteY11" fmla="*/ 2569968 h 3562745"/>
              <a:gd name="connsiteX12" fmla="*/ 261257 w 8857999"/>
              <a:gd name="connsiteY12" fmla="*/ 2639636 h 3562745"/>
              <a:gd name="connsiteX13" fmla="*/ 478972 w 8857999"/>
              <a:gd name="connsiteY13" fmla="*/ 2787682 h 3562745"/>
              <a:gd name="connsiteX14" fmla="*/ 522515 w 8857999"/>
              <a:gd name="connsiteY14" fmla="*/ 2805099 h 3562745"/>
              <a:gd name="connsiteX15" fmla="*/ 896983 w 8857999"/>
              <a:gd name="connsiteY15" fmla="*/ 2900894 h 3562745"/>
              <a:gd name="connsiteX16" fmla="*/ 1010195 w 8857999"/>
              <a:gd name="connsiteY16" fmla="*/ 2927019 h 3562745"/>
              <a:gd name="connsiteX17" fmla="*/ 1184366 w 8857999"/>
              <a:gd name="connsiteY17" fmla="*/ 2953145 h 3562745"/>
              <a:gd name="connsiteX18" fmla="*/ 2751909 w 8857999"/>
              <a:gd name="connsiteY18" fmla="*/ 2935728 h 3562745"/>
              <a:gd name="connsiteX19" fmla="*/ 2934789 w 8857999"/>
              <a:gd name="connsiteY19" fmla="*/ 2909602 h 3562745"/>
              <a:gd name="connsiteX20" fmla="*/ 3013166 w 8857999"/>
              <a:gd name="connsiteY20" fmla="*/ 2900894 h 3562745"/>
              <a:gd name="connsiteX21" fmla="*/ 3161212 w 8857999"/>
              <a:gd name="connsiteY21" fmla="*/ 2857351 h 3562745"/>
              <a:gd name="connsiteX22" fmla="*/ 3431177 w 8857999"/>
              <a:gd name="connsiteY22" fmla="*/ 2831225 h 3562745"/>
              <a:gd name="connsiteX23" fmla="*/ 3901440 w 8857999"/>
              <a:gd name="connsiteY23" fmla="*/ 2848642 h 3562745"/>
              <a:gd name="connsiteX24" fmla="*/ 4005943 w 8857999"/>
              <a:gd name="connsiteY24" fmla="*/ 2874768 h 3562745"/>
              <a:gd name="connsiteX25" fmla="*/ 4275909 w 8857999"/>
              <a:gd name="connsiteY25" fmla="*/ 2961854 h 3562745"/>
              <a:gd name="connsiteX26" fmla="*/ 4589417 w 8857999"/>
              <a:gd name="connsiteY26" fmla="*/ 3057648 h 3562745"/>
              <a:gd name="connsiteX27" fmla="*/ 4859383 w 8857999"/>
              <a:gd name="connsiteY27" fmla="*/ 3136025 h 3562745"/>
              <a:gd name="connsiteX28" fmla="*/ 5268686 w 8857999"/>
              <a:gd name="connsiteY28" fmla="*/ 3284071 h 3562745"/>
              <a:gd name="connsiteX29" fmla="*/ 5442857 w 8857999"/>
              <a:gd name="connsiteY29" fmla="*/ 3327614 h 3562745"/>
              <a:gd name="connsiteX30" fmla="*/ 5791200 w 8857999"/>
              <a:gd name="connsiteY30" fmla="*/ 3432116 h 3562745"/>
              <a:gd name="connsiteX31" fmla="*/ 6331132 w 8857999"/>
              <a:gd name="connsiteY31" fmla="*/ 3527911 h 3562745"/>
              <a:gd name="connsiteX32" fmla="*/ 6783977 w 8857999"/>
              <a:gd name="connsiteY32" fmla="*/ 3562745 h 3562745"/>
              <a:gd name="connsiteX33" fmla="*/ 7149737 w 8857999"/>
              <a:gd name="connsiteY33" fmla="*/ 3554036 h 3562745"/>
              <a:gd name="connsiteX34" fmla="*/ 7393577 w 8857999"/>
              <a:gd name="connsiteY34" fmla="*/ 3510494 h 3562745"/>
              <a:gd name="connsiteX35" fmla="*/ 7768046 w 8857999"/>
              <a:gd name="connsiteY35" fmla="*/ 3423408 h 3562745"/>
              <a:gd name="connsiteX36" fmla="*/ 8281852 w 8857999"/>
              <a:gd name="connsiteY36" fmla="*/ 3179568 h 3562745"/>
              <a:gd name="connsiteX37" fmla="*/ 8421189 w 8857999"/>
              <a:gd name="connsiteY37" fmla="*/ 3048939 h 3562745"/>
              <a:gd name="connsiteX38" fmla="*/ 8647612 w 8857999"/>
              <a:gd name="connsiteY38" fmla="*/ 2639636 h 3562745"/>
              <a:gd name="connsiteX39" fmla="*/ 8795657 w 8857999"/>
              <a:gd name="connsiteY39" fmla="*/ 2160665 h 3562745"/>
              <a:gd name="connsiteX40" fmla="*/ 8839200 w 8857999"/>
              <a:gd name="connsiteY40" fmla="*/ 1881991 h 3562745"/>
              <a:gd name="connsiteX41" fmla="*/ 8830492 w 8857999"/>
              <a:gd name="connsiteY41" fmla="*/ 1220139 h 3562745"/>
              <a:gd name="connsiteX42" fmla="*/ 8795657 w 8857999"/>
              <a:gd name="connsiteY42" fmla="*/ 1133054 h 3562745"/>
              <a:gd name="connsiteX43" fmla="*/ 8612777 w 8857999"/>
              <a:gd name="connsiteY43" fmla="*/ 906631 h 3562745"/>
              <a:gd name="connsiteX44" fmla="*/ 8447315 w 8857999"/>
              <a:gd name="connsiteY44" fmla="*/ 793419 h 3562745"/>
              <a:gd name="connsiteX45" fmla="*/ 8038012 w 8857999"/>
              <a:gd name="connsiteY45" fmla="*/ 593122 h 3562745"/>
              <a:gd name="connsiteX46" fmla="*/ 7889966 w 8857999"/>
              <a:gd name="connsiteY46" fmla="*/ 514745 h 3562745"/>
              <a:gd name="connsiteX47" fmla="*/ 7750629 w 8857999"/>
              <a:gd name="connsiteY47" fmla="*/ 471202 h 3562745"/>
              <a:gd name="connsiteX48" fmla="*/ 7315200 w 8857999"/>
              <a:gd name="connsiteY48" fmla="*/ 340574 h 3562745"/>
              <a:gd name="connsiteX49" fmla="*/ 6897189 w 8857999"/>
              <a:gd name="connsiteY49" fmla="*/ 270905 h 3562745"/>
              <a:gd name="connsiteX50" fmla="*/ 6635932 w 8857999"/>
              <a:gd name="connsiteY50" fmla="*/ 218654 h 3562745"/>
              <a:gd name="connsiteX51" fmla="*/ 6148252 w 8857999"/>
              <a:gd name="connsiteY51" fmla="*/ 157694 h 3562745"/>
              <a:gd name="connsiteX52" fmla="*/ 5904412 w 8857999"/>
              <a:gd name="connsiteY52" fmla="*/ 114151 h 3562745"/>
              <a:gd name="connsiteX53" fmla="*/ 5468983 w 8857999"/>
              <a:gd name="connsiteY53" fmla="*/ 79316 h 3562745"/>
              <a:gd name="connsiteX54" fmla="*/ 5294812 w 8857999"/>
              <a:gd name="connsiteY54" fmla="*/ 61899 h 3562745"/>
              <a:gd name="connsiteX55" fmla="*/ 5199017 w 8857999"/>
              <a:gd name="connsiteY55" fmla="*/ 44482 h 3562745"/>
              <a:gd name="connsiteX56" fmla="*/ 4963886 w 8857999"/>
              <a:gd name="connsiteY56" fmla="*/ 35774 h 3562745"/>
              <a:gd name="connsiteX57" fmla="*/ 2838995 w 8857999"/>
              <a:gd name="connsiteY57" fmla="*/ 88025 h 3562745"/>
              <a:gd name="connsiteX58" fmla="*/ 2603863 w 8857999"/>
              <a:gd name="connsiteY58" fmla="*/ 157694 h 3562745"/>
              <a:gd name="connsiteX59" fmla="*/ 2316480 w 8857999"/>
              <a:gd name="connsiteY59" fmla="*/ 192528 h 3562745"/>
              <a:gd name="connsiteX60" fmla="*/ 1793966 w 8857999"/>
              <a:gd name="connsiteY60" fmla="*/ 331865 h 3562745"/>
              <a:gd name="connsiteX61" fmla="*/ 1637212 w 8857999"/>
              <a:gd name="connsiteY61" fmla="*/ 392825 h 3562745"/>
              <a:gd name="connsiteX62" fmla="*/ 1323703 w 8857999"/>
              <a:gd name="connsiteY62" fmla="*/ 601831 h 3562745"/>
              <a:gd name="connsiteX63" fmla="*/ 1175657 w 8857999"/>
              <a:gd name="connsiteY63" fmla="*/ 706334 h 3562745"/>
              <a:gd name="connsiteX64" fmla="*/ 1062446 w 8857999"/>
              <a:gd name="connsiteY64" fmla="*/ 836962 h 3562745"/>
              <a:gd name="connsiteX65" fmla="*/ 931817 w 8857999"/>
              <a:gd name="connsiteY65" fmla="*/ 967591 h 3562745"/>
              <a:gd name="connsiteX66" fmla="*/ 740229 w 8857999"/>
              <a:gd name="connsiteY66" fmla="*/ 1254974 h 3562745"/>
              <a:gd name="connsiteX67" fmla="*/ 696686 w 8857999"/>
              <a:gd name="connsiteY67" fmla="*/ 1324642 h 3562745"/>
              <a:gd name="connsiteX68" fmla="*/ 627017 w 8857999"/>
              <a:gd name="connsiteY68" fmla="*/ 1403019 h 3562745"/>
              <a:gd name="connsiteX69" fmla="*/ 600892 w 8857999"/>
              <a:gd name="connsiteY69" fmla="*/ 1437854 h 3562745"/>
              <a:gd name="connsiteX70" fmla="*/ 583475 w 8857999"/>
              <a:gd name="connsiteY70" fmla="*/ 1463979 h 3562745"/>
              <a:gd name="connsiteX71" fmla="*/ 566057 w 8857999"/>
              <a:gd name="connsiteY71" fmla="*/ 1472688 h 356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857999" h="3562745">
                <a:moveTo>
                  <a:pt x="661852" y="1376894"/>
                </a:moveTo>
                <a:cubicBezTo>
                  <a:pt x="517081" y="1401022"/>
                  <a:pt x="494301" y="1391674"/>
                  <a:pt x="365760" y="1463979"/>
                </a:cubicBezTo>
                <a:cubicBezTo>
                  <a:pt x="316635" y="1491612"/>
                  <a:pt x="275360" y="1531810"/>
                  <a:pt x="226423" y="1559774"/>
                </a:cubicBezTo>
                <a:cubicBezTo>
                  <a:pt x="171036" y="1591423"/>
                  <a:pt x="161493" y="1589784"/>
                  <a:pt x="121920" y="1638151"/>
                </a:cubicBezTo>
                <a:cubicBezTo>
                  <a:pt x="108665" y="1654352"/>
                  <a:pt x="98057" y="1672575"/>
                  <a:pt x="87086" y="1690402"/>
                </a:cubicBezTo>
                <a:cubicBezTo>
                  <a:pt x="49253" y="1751882"/>
                  <a:pt x="40131" y="1771442"/>
                  <a:pt x="17417" y="1847156"/>
                </a:cubicBezTo>
                <a:cubicBezTo>
                  <a:pt x="9727" y="1872791"/>
                  <a:pt x="5806" y="1899408"/>
                  <a:pt x="0" y="1925534"/>
                </a:cubicBezTo>
                <a:cubicBezTo>
                  <a:pt x="5806" y="2001008"/>
                  <a:pt x="10952" y="2076536"/>
                  <a:pt x="17417" y="2151956"/>
                </a:cubicBezTo>
                <a:cubicBezTo>
                  <a:pt x="19662" y="2178147"/>
                  <a:pt x="18709" y="2205115"/>
                  <a:pt x="26126" y="2230334"/>
                </a:cubicBezTo>
                <a:cubicBezTo>
                  <a:pt x="33452" y="2255243"/>
                  <a:pt x="51317" y="2275895"/>
                  <a:pt x="60960" y="2300002"/>
                </a:cubicBezTo>
                <a:cubicBezTo>
                  <a:pt x="68809" y="2319624"/>
                  <a:pt x="69232" y="2341910"/>
                  <a:pt x="78377" y="2360962"/>
                </a:cubicBezTo>
                <a:cubicBezTo>
                  <a:pt x="161535" y="2534206"/>
                  <a:pt x="132864" y="2473059"/>
                  <a:pt x="209006" y="2569968"/>
                </a:cubicBezTo>
                <a:cubicBezTo>
                  <a:pt x="226940" y="2592794"/>
                  <a:pt x="239411" y="2620521"/>
                  <a:pt x="261257" y="2639636"/>
                </a:cubicBezTo>
                <a:cubicBezTo>
                  <a:pt x="304059" y="2677088"/>
                  <a:pt x="410316" y="2753354"/>
                  <a:pt x="478972" y="2787682"/>
                </a:cubicBezTo>
                <a:cubicBezTo>
                  <a:pt x="492954" y="2794673"/>
                  <a:pt x="507594" y="2800436"/>
                  <a:pt x="522515" y="2805099"/>
                </a:cubicBezTo>
                <a:cubicBezTo>
                  <a:pt x="829710" y="2901098"/>
                  <a:pt x="661834" y="2852243"/>
                  <a:pt x="896983" y="2900894"/>
                </a:cubicBezTo>
                <a:cubicBezTo>
                  <a:pt x="934909" y="2908741"/>
                  <a:pt x="972218" y="2919424"/>
                  <a:pt x="1010195" y="2927019"/>
                </a:cubicBezTo>
                <a:cubicBezTo>
                  <a:pt x="1081076" y="2941195"/>
                  <a:pt x="1117236" y="2944753"/>
                  <a:pt x="1184366" y="2953145"/>
                </a:cubicBezTo>
                <a:lnTo>
                  <a:pt x="2751909" y="2935728"/>
                </a:lnTo>
                <a:cubicBezTo>
                  <a:pt x="2848939" y="2934204"/>
                  <a:pt x="2842342" y="2924198"/>
                  <a:pt x="2934789" y="2909602"/>
                </a:cubicBezTo>
                <a:cubicBezTo>
                  <a:pt x="2960754" y="2905502"/>
                  <a:pt x="2987040" y="2903797"/>
                  <a:pt x="3013166" y="2900894"/>
                </a:cubicBezTo>
                <a:cubicBezTo>
                  <a:pt x="3064357" y="2883830"/>
                  <a:pt x="3108197" y="2866990"/>
                  <a:pt x="3161212" y="2857351"/>
                </a:cubicBezTo>
                <a:cubicBezTo>
                  <a:pt x="3277945" y="2836127"/>
                  <a:pt x="3307323" y="2838511"/>
                  <a:pt x="3431177" y="2831225"/>
                </a:cubicBezTo>
                <a:cubicBezTo>
                  <a:pt x="3587931" y="2837031"/>
                  <a:pt x="3745026" y="2836792"/>
                  <a:pt x="3901440" y="2848642"/>
                </a:cubicBezTo>
                <a:cubicBezTo>
                  <a:pt x="3937244" y="2851354"/>
                  <a:pt x="3971573" y="2864377"/>
                  <a:pt x="4005943" y="2874768"/>
                </a:cubicBezTo>
                <a:cubicBezTo>
                  <a:pt x="4096452" y="2902131"/>
                  <a:pt x="4183606" y="2941342"/>
                  <a:pt x="4275909" y="2961854"/>
                </a:cubicBezTo>
                <a:cubicBezTo>
                  <a:pt x="4586038" y="3030771"/>
                  <a:pt x="4279453" y="2954327"/>
                  <a:pt x="4589417" y="3057648"/>
                </a:cubicBezTo>
                <a:cubicBezTo>
                  <a:pt x="5122642" y="3235389"/>
                  <a:pt x="4293079" y="2938268"/>
                  <a:pt x="4859383" y="3136025"/>
                </a:cubicBezTo>
                <a:cubicBezTo>
                  <a:pt x="4996356" y="3183857"/>
                  <a:pt x="5127933" y="3248883"/>
                  <a:pt x="5268686" y="3284071"/>
                </a:cubicBezTo>
                <a:cubicBezTo>
                  <a:pt x="5326743" y="3298585"/>
                  <a:pt x="5385280" y="3311300"/>
                  <a:pt x="5442857" y="3327614"/>
                </a:cubicBezTo>
                <a:cubicBezTo>
                  <a:pt x="5559493" y="3360661"/>
                  <a:pt x="5671837" y="3410939"/>
                  <a:pt x="5791200" y="3432116"/>
                </a:cubicBezTo>
                <a:cubicBezTo>
                  <a:pt x="5971177" y="3464048"/>
                  <a:pt x="6148679" y="3516853"/>
                  <a:pt x="6331132" y="3527911"/>
                </a:cubicBezTo>
                <a:cubicBezTo>
                  <a:pt x="6673872" y="3548683"/>
                  <a:pt x="6523072" y="3535281"/>
                  <a:pt x="6783977" y="3562745"/>
                </a:cubicBezTo>
                <a:cubicBezTo>
                  <a:pt x="6905897" y="3559842"/>
                  <a:pt x="7028228" y="3564451"/>
                  <a:pt x="7149737" y="3554036"/>
                </a:cubicBezTo>
                <a:cubicBezTo>
                  <a:pt x="7232001" y="3546985"/>
                  <a:pt x="7312485" y="3526022"/>
                  <a:pt x="7393577" y="3510494"/>
                </a:cubicBezTo>
                <a:cubicBezTo>
                  <a:pt x="7471096" y="3495650"/>
                  <a:pt x="7705944" y="3445009"/>
                  <a:pt x="7768046" y="3423408"/>
                </a:cubicBezTo>
                <a:cubicBezTo>
                  <a:pt x="7995910" y="3344151"/>
                  <a:pt x="8120132" y="3314335"/>
                  <a:pt x="8281852" y="3179568"/>
                </a:cubicBezTo>
                <a:cubicBezTo>
                  <a:pt x="8330760" y="3138811"/>
                  <a:pt x="8380717" y="3098084"/>
                  <a:pt x="8421189" y="3048939"/>
                </a:cubicBezTo>
                <a:cubicBezTo>
                  <a:pt x="8490845" y="2964356"/>
                  <a:pt x="8612661" y="2722121"/>
                  <a:pt x="8647612" y="2639636"/>
                </a:cubicBezTo>
                <a:cubicBezTo>
                  <a:pt x="8707267" y="2498850"/>
                  <a:pt x="8765488" y="2314254"/>
                  <a:pt x="8795657" y="2160665"/>
                </a:cubicBezTo>
                <a:cubicBezTo>
                  <a:pt x="8813779" y="2068410"/>
                  <a:pt x="8824686" y="1974882"/>
                  <a:pt x="8839200" y="1881991"/>
                </a:cubicBezTo>
                <a:cubicBezTo>
                  <a:pt x="8858904" y="1586433"/>
                  <a:pt x="8872438" y="1555708"/>
                  <a:pt x="8830492" y="1220139"/>
                </a:cubicBezTo>
                <a:cubicBezTo>
                  <a:pt x="8826614" y="1189116"/>
                  <a:pt x="8813490" y="1158734"/>
                  <a:pt x="8795657" y="1133054"/>
                </a:cubicBezTo>
                <a:cubicBezTo>
                  <a:pt x="8740318" y="1053366"/>
                  <a:pt x="8692846" y="961416"/>
                  <a:pt x="8612777" y="906631"/>
                </a:cubicBezTo>
                <a:cubicBezTo>
                  <a:pt x="8557623" y="868894"/>
                  <a:pt x="8504740" y="827601"/>
                  <a:pt x="8447315" y="793419"/>
                </a:cubicBezTo>
                <a:cubicBezTo>
                  <a:pt x="8287801" y="698470"/>
                  <a:pt x="8204825" y="674494"/>
                  <a:pt x="8038012" y="593122"/>
                </a:cubicBezTo>
                <a:cubicBezTo>
                  <a:pt x="7987827" y="568641"/>
                  <a:pt x="7941369" y="536552"/>
                  <a:pt x="7889966" y="514745"/>
                </a:cubicBezTo>
                <a:cubicBezTo>
                  <a:pt x="7845170" y="495741"/>
                  <a:pt x="7796793" y="486590"/>
                  <a:pt x="7750629" y="471202"/>
                </a:cubicBezTo>
                <a:cubicBezTo>
                  <a:pt x="7502038" y="388338"/>
                  <a:pt x="7560604" y="395108"/>
                  <a:pt x="7315200" y="340574"/>
                </a:cubicBezTo>
                <a:cubicBezTo>
                  <a:pt x="7095909" y="291843"/>
                  <a:pt x="7140819" y="313647"/>
                  <a:pt x="6897189" y="270905"/>
                </a:cubicBezTo>
                <a:cubicBezTo>
                  <a:pt x="6809715" y="255559"/>
                  <a:pt x="6723451" y="233744"/>
                  <a:pt x="6635932" y="218654"/>
                </a:cubicBezTo>
                <a:cubicBezTo>
                  <a:pt x="6240873" y="150540"/>
                  <a:pt x="6543717" y="214189"/>
                  <a:pt x="6148252" y="157694"/>
                </a:cubicBezTo>
                <a:cubicBezTo>
                  <a:pt x="6066516" y="146018"/>
                  <a:pt x="5986434" y="123615"/>
                  <a:pt x="5904412" y="114151"/>
                </a:cubicBezTo>
                <a:cubicBezTo>
                  <a:pt x="5759765" y="97461"/>
                  <a:pt x="5614058" y="91751"/>
                  <a:pt x="5468983" y="79316"/>
                </a:cubicBezTo>
                <a:cubicBezTo>
                  <a:pt x="5410850" y="74333"/>
                  <a:pt x="5352679" y="69366"/>
                  <a:pt x="5294812" y="61899"/>
                </a:cubicBezTo>
                <a:cubicBezTo>
                  <a:pt x="5262624" y="57746"/>
                  <a:pt x="5231371" y="47036"/>
                  <a:pt x="5199017" y="44482"/>
                </a:cubicBezTo>
                <a:cubicBezTo>
                  <a:pt x="5120830" y="38309"/>
                  <a:pt x="5042263" y="38677"/>
                  <a:pt x="4963886" y="35774"/>
                </a:cubicBezTo>
                <a:cubicBezTo>
                  <a:pt x="4955831" y="35846"/>
                  <a:pt x="3468534" y="-72709"/>
                  <a:pt x="2838995" y="88025"/>
                </a:cubicBezTo>
                <a:cubicBezTo>
                  <a:pt x="2759790" y="108247"/>
                  <a:pt x="2684021" y="141662"/>
                  <a:pt x="2603863" y="157694"/>
                </a:cubicBezTo>
                <a:cubicBezTo>
                  <a:pt x="2509241" y="176618"/>
                  <a:pt x="2411753" y="177216"/>
                  <a:pt x="2316480" y="192528"/>
                </a:cubicBezTo>
                <a:cubicBezTo>
                  <a:pt x="2154655" y="218536"/>
                  <a:pt x="1939014" y="284395"/>
                  <a:pt x="1793966" y="331865"/>
                </a:cubicBezTo>
                <a:cubicBezTo>
                  <a:pt x="1740684" y="349303"/>
                  <a:pt x="1685833" y="364913"/>
                  <a:pt x="1637212" y="392825"/>
                </a:cubicBezTo>
                <a:cubicBezTo>
                  <a:pt x="1528288" y="455356"/>
                  <a:pt x="1427599" y="531260"/>
                  <a:pt x="1323703" y="601831"/>
                </a:cubicBezTo>
                <a:cubicBezTo>
                  <a:pt x="1273735" y="635771"/>
                  <a:pt x="1215218" y="660687"/>
                  <a:pt x="1175657" y="706334"/>
                </a:cubicBezTo>
                <a:cubicBezTo>
                  <a:pt x="1137920" y="749877"/>
                  <a:pt x="1101761" y="794839"/>
                  <a:pt x="1062446" y="836962"/>
                </a:cubicBezTo>
                <a:cubicBezTo>
                  <a:pt x="1020429" y="881980"/>
                  <a:pt x="972024" y="920950"/>
                  <a:pt x="931817" y="967591"/>
                </a:cubicBezTo>
                <a:cubicBezTo>
                  <a:pt x="878024" y="1029991"/>
                  <a:pt x="778391" y="1194364"/>
                  <a:pt x="740229" y="1254974"/>
                </a:cubicBezTo>
                <a:cubicBezTo>
                  <a:pt x="725638" y="1278148"/>
                  <a:pt x="714880" y="1304174"/>
                  <a:pt x="696686" y="1324642"/>
                </a:cubicBezTo>
                <a:cubicBezTo>
                  <a:pt x="673463" y="1350768"/>
                  <a:pt x="649596" y="1376335"/>
                  <a:pt x="627017" y="1403019"/>
                </a:cubicBezTo>
                <a:cubicBezTo>
                  <a:pt x="617642" y="1414099"/>
                  <a:pt x="609328" y="1426043"/>
                  <a:pt x="600892" y="1437854"/>
                </a:cubicBezTo>
                <a:cubicBezTo>
                  <a:pt x="594809" y="1446371"/>
                  <a:pt x="590876" y="1456578"/>
                  <a:pt x="583475" y="1463979"/>
                </a:cubicBezTo>
                <a:cubicBezTo>
                  <a:pt x="578885" y="1468569"/>
                  <a:pt x="571863" y="1469785"/>
                  <a:pt x="566057" y="1472688"/>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56437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Data collection</a:t>
            </a:r>
          </a:p>
        </p:txBody>
      </p:sp>
      <p:pic>
        <p:nvPicPr>
          <p:cNvPr id="6" name="Picture 5">
            <a:extLst>
              <a:ext uri="{FF2B5EF4-FFF2-40B4-BE49-F238E27FC236}">
                <a16:creationId xmlns:a16="http://schemas.microsoft.com/office/drawing/2014/main" id="{E7A8C299-BD12-6453-712A-14C893C059C6}"/>
              </a:ext>
            </a:extLst>
          </p:cNvPr>
          <p:cNvPicPr>
            <a:picLocks noChangeAspect="1"/>
          </p:cNvPicPr>
          <p:nvPr/>
        </p:nvPicPr>
        <p:blipFill>
          <a:blip r:embed="rId2"/>
          <a:stretch>
            <a:fillRect/>
          </a:stretch>
        </p:blipFill>
        <p:spPr>
          <a:xfrm>
            <a:off x="1344450" y="2152650"/>
            <a:ext cx="9503101" cy="4705350"/>
          </a:xfrm>
          <a:prstGeom prst="rect">
            <a:avLst/>
          </a:prstGeom>
        </p:spPr>
      </p:pic>
      <p:sp>
        <p:nvSpPr>
          <p:cNvPr id="7" name="Freeform: Shape 6">
            <a:extLst>
              <a:ext uri="{FF2B5EF4-FFF2-40B4-BE49-F238E27FC236}">
                <a16:creationId xmlns:a16="http://schemas.microsoft.com/office/drawing/2014/main" id="{1DD1DA5C-9FD0-4B32-6D02-C1887636BBDF}"/>
              </a:ext>
            </a:extLst>
          </p:cNvPr>
          <p:cNvSpPr/>
          <p:nvPr/>
        </p:nvSpPr>
        <p:spPr>
          <a:xfrm>
            <a:off x="3722254" y="2180358"/>
            <a:ext cx="6973469" cy="3019716"/>
          </a:xfrm>
          <a:custGeom>
            <a:avLst/>
            <a:gdLst>
              <a:gd name="connsiteX0" fmla="*/ 661852 w 8857999"/>
              <a:gd name="connsiteY0" fmla="*/ 1376894 h 3562745"/>
              <a:gd name="connsiteX1" fmla="*/ 365760 w 8857999"/>
              <a:gd name="connsiteY1" fmla="*/ 1463979 h 3562745"/>
              <a:gd name="connsiteX2" fmla="*/ 226423 w 8857999"/>
              <a:gd name="connsiteY2" fmla="*/ 1559774 h 3562745"/>
              <a:gd name="connsiteX3" fmla="*/ 121920 w 8857999"/>
              <a:gd name="connsiteY3" fmla="*/ 1638151 h 3562745"/>
              <a:gd name="connsiteX4" fmla="*/ 87086 w 8857999"/>
              <a:gd name="connsiteY4" fmla="*/ 1690402 h 3562745"/>
              <a:gd name="connsiteX5" fmla="*/ 17417 w 8857999"/>
              <a:gd name="connsiteY5" fmla="*/ 1847156 h 3562745"/>
              <a:gd name="connsiteX6" fmla="*/ 0 w 8857999"/>
              <a:gd name="connsiteY6" fmla="*/ 1925534 h 3562745"/>
              <a:gd name="connsiteX7" fmla="*/ 17417 w 8857999"/>
              <a:gd name="connsiteY7" fmla="*/ 2151956 h 3562745"/>
              <a:gd name="connsiteX8" fmla="*/ 26126 w 8857999"/>
              <a:gd name="connsiteY8" fmla="*/ 2230334 h 3562745"/>
              <a:gd name="connsiteX9" fmla="*/ 60960 w 8857999"/>
              <a:gd name="connsiteY9" fmla="*/ 2300002 h 3562745"/>
              <a:gd name="connsiteX10" fmla="*/ 78377 w 8857999"/>
              <a:gd name="connsiteY10" fmla="*/ 2360962 h 3562745"/>
              <a:gd name="connsiteX11" fmla="*/ 209006 w 8857999"/>
              <a:gd name="connsiteY11" fmla="*/ 2569968 h 3562745"/>
              <a:gd name="connsiteX12" fmla="*/ 261257 w 8857999"/>
              <a:gd name="connsiteY12" fmla="*/ 2639636 h 3562745"/>
              <a:gd name="connsiteX13" fmla="*/ 478972 w 8857999"/>
              <a:gd name="connsiteY13" fmla="*/ 2787682 h 3562745"/>
              <a:gd name="connsiteX14" fmla="*/ 522515 w 8857999"/>
              <a:gd name="connsiteY14" fmla="*/ 2805099 h 3562745"/>
              <a:gd name="connsiteX15" fmla="*/ 896983 w 8857999"/>
              <a:gd name="connsiteY15" fmla="*/ 2900894 h 3562745"/>
              <a:gd name="connsiteX16" fmla="*/ 1010195 w 8857999"/>
              <a:gd name="connsiteY16" fmla="*/ 2927019 h 3562745"/>
              <a:gd name="connsiteX17" fmla="*/ 1184366 w 8857999"/>
              <a:gd name="connsiteY17" fmla="*/ 2953145 h 3562745"/>
              <a:gd name="connsiteX18" fmla="*/ 2751909 w 8857999"/>
              <a:gd name="connsiteY18" fmla="*/ 2935728 h 3562745"/>
              <a:gd name="connsiteX19" fmla="*/ 2934789 w 8857999"/>
              <a:gd name="connsiteY19" fmla="*/ 2909602 h 3562745"/>
              <a:gd name="connsiteX20" fmla="*/ 3013166 w 8857999"/>
              <a:gd name="connsiteY20" fmla="*/ 2900894 h 3562745"/>
              <a:gd name="connsiteX21" fmla="*/ 3161212 w 8857999"/>
              <a:gd name="connsiteY21" fmla="*/ 2857351 h 3562745"/>
              <a:gd name="connsiteX22" fmla="*/ 3431177 w 8857999"/>
              <a:gd name="connsiteY22" fmla="*/ 2831225 h 3562745"/>
              <a:gd name="connsiteX23" fmla="*/ 3901440 w 8857999"/>
              <a:gd name="connsiteY23" fmla="*/ 2848642 h 3562745"/>
              <a:gd name="connsiteX24" fmla="*/ 4005943 w 8857999"/>
              <a:gd name="connsiteY24" fmla="*/ 2874768 h 3562745"/>
              <a:gd name="connsiteX25" fmla="*/ 4275909 w 8857999"/>
              <a:gd name="connsiteY25" fmla="*/ 2961854 h 3562745"/>
              <a:gd name="connsiteX26" fmla="*/ 4589417 w 8857999"/>
              <a:gd name="connsiteY26" fmla="*/ 3057648 h 3562745"/>
              <a:gd name="connsiteX27" fmla="*/ 4859383 w 8857999"/>
              <a:gd name="connsiteY27" fmla="*/ 3136025 h 3562745"/>
              <a:gd name="connsiteX28" fmla="*/ 5268686 w 8857999"/>
              <a:gd name="connsiteY28" fmla="*/ 3284071 h 3562745"/>
              <a:gd name="connsiteX29" fmla="*/ 5442857 w 8857999"/>
              <a:gd name="connsiteY29" fmla="*/ 3327614 h 3562745"/>
              <a:gd name="connsiteX30" fmla="*/ 5791200 w 8857999"/>
              <a:gd name="connsiteY30" fmla="*/ 3432116 h 3562745"/>
              <a:gd name="connsiteX31" fmla="*/ 6331132 w 8857999"/>
              <a:gd name="connsiteY31" fmla="*/ 3527911 h 3562745"/>
              <a:gd name="connsiteX32" fmla="*/ 6783977 w 8857999"/>
              <a:gd name="connsiteY32" fmla="*/ 3562745 h 3562745"/>
              <a:gd name="connsiteX33" fmla="*/ 7149737 w 8857999"/>
              <a:gd name="connsiteY33" fmla="*/ 3554036 h 3562745"/>
              <a:gd name="connsiteX34" fmla="*/ 7393577 w 8857999"/>
              <a:gd name="connsiteY34" fmla="*/ 3510494 h 3562745"/>
              <a:gd name="connsiteX35" fmla="*/ 7768046 w 8857999"/>
              <a:gd name="connsiteY35" fmla="*/ 3423408 h 3562745"/>
              <a:gd name="connsiteX36" fmla="*/ 8281852 w 8857999"/>
              <a:gd name="connsiteY36" fmla="*/ 3179568 h 3562745"/>
              <a:gd name="connsiteX37" fmla="*/ 8421189 w 8857999"/>
              <a:gd name="connsiteY37" fmla="*/ 3048939 h 3562745"/>
              <a:gd name="connsiteX38" fmla="*/ 8647612 w 8857999"/>
              <a:gd name="connsiteY38" fmla="*/ 2639636 h 3562745"/>
              <a:gd name="connsiteX39" fmla="*/ 8795657 w 8857999"/>
              <a:gd name="connsiteY39" fmla="*/ 2160665 h 3562745"/>
              <a:gd name="connsiteX40" fmla="*/ 8839200 w 8857999"/>
              <a:gd name="connsiteY40" fmla="*/ 1881991 h 3562745"/>
              <a:gd name="connsiteX41" fmla="*/ 8830492 w 8857999"/>
              <a:gd name="connsiteY41" fmla="*/ 1220139 h 3562745"/>
              <a:gd name="connsiteX42" fmla="*/ 8795657 w 8857999"/>
              <a:gd name="connsiteY42" fmla="*/ 1133054 h 3562745"/>
              <a:gd name="connsiteX43" fmla="*/ 8612777 w 8857999"/>
              <a:gd name="connsiteY43" fmla="*/ 906631 h 3562745"/>
              <a:gd name="connsiteX44" fmla="*/ 8447315 w 8857999"/>
              <a:gd name="connsiteY44" fmla="*/ 793419 h 3562745"/>
              <a:gd name="connsiteX45" fmla="*/ 8038012 w 8857999"/>
              <a:gd name="connsiteY45" fmla="*/ 593122 h 3562745"/>
              <a:gd name="connsiteX46" fmla="*/ 7889966 w 8857999"/>
              <a:gd name="connsiteY46" fmla="*/ 514745 h 3562745"/>
              <a:gd name="connsiteX47" fmla="*/ 7750629 w 8857999"/>
              <a:gd name="connsiteY47" fmla="*/ 471202 h 3562745"/>
              <a:gd name="connsiteX48" fmla="*/ 7315200 w 8857999"/>
              <a:gd name="connsiteY48" fmla="*/ 340574 h 3562745"/>
              <a:gd name="connsiteX49" fmla="*/ 6897189 w 8857999"/>
              <a:gd name="connsiteY49" fmla="*/ 270905 h 3562745"/>
              <a:gd name="connsiteX50" fmla="*/ 6635932 w 8857999"/>
              <a:gd name="connsiteY50" fmla="*/ 218654 h 3562745"/>
              <a:gd name="connsiteX51" fmla="*/ 6148252 w 8857999"/>
              <a:gd name="connsiteY51" fmla="*/ 157694 h 3562745"/>
              <a:gd name="connsiteX52" fmla="*/ 5904412 w 8857999"/>
              <a:gd name="connsiteY52" fmla="*/ 114151 h 3562745"/>
              <a:gd name="connsiteX53" fmla="*/ 5468983 w 8857999"/>
              <a:gd name="connsiteY53" fmla="*/ 79316 h 3562745"/>
              <a:gd name="connsiteX54" fmla="*/ 5294812 w 8857999"/>
              <a:gd name="connsiteY54" fmla="*/ 61899 h 3562745"/>
              <a:gd name="connsiteX55" fmla="*/ 5199017 w 8857999"/>
              <a:gd name="connsiteY55" fmla="*/ 44482 h 3562745"/>
              <a:gd name="connsiteX56" fmla="*/ 4963886 w 8857999"/>
              <a:gd name="connsiteY56" fmla="*/ 35774 h 3562745"/>
              <a:gd name="connsiteX57" fmla="*/ 2838995 w 8857999"/>
              <a:gd name="connsiteY57" fmla="*/ 88025 h 3562745"/>
              <a:gd name="connsiteX58" fmla="*/ 2603863 w 8857999"/>
              <a:gd name="connsiteY58" fmla="*/ 157694 h 3562745"/>
              <a:gd name="connsiteX59" fmla="*/ 2316480 w 8857999"/>
              <a:gd name="connsiteY59" fmla="*/ 192528 h 3562745"/>
              <a:gd name="connsiteX60" fmla="*/ 1793966 w 8857999"/>
              <a:gd name="connsiteY60" fmla="*/ 331865 h 3562745"/>
              <a:gd name="connsiteX61" fmla="*/ 1637212 w 8857999"/>
              <a:gd name="connsiteY61" fmla="*/ 392825 h 3562745"/>
              <a:gd name="connsiteX62" fmla="*/ 1323703 w 8857999"/>
              <a:gd name="connsiteY62" fmla="*/ 601831 h 3562745"/>
              <a:gd name="connsiteX63" fmla="*/ 1175657 w 8857999"/>
              <a:gd name="connsiteY63" fmla="*/ 706334 h 3562745"/>
              <a:gd name="connsiteX64" fmla="*/ 1062446 w 8857999"/>
              <a:gd name="connsiteY64" fmla="*/ 836962 h 3562745"/>
              <a:gd name="connsiteX65" fmla="*/ 931817 w 8857999"/>
              <a:gd name="connsiteY65" fmla="*/ 967591 h 3562745"/>
              <a:gd name="connsiteX66" fmla="*/ 740229 w 8857999"/>
              <a:gd name="connsiteY66" fmla="*/ 1254974 h 3562745"/>
              <a:gd name="connsiteX67" fmla="*/ 696686 w 8857999"/>
              <a:gd name="connsiteY67" fmla="*/ 1324642 h 3562745"/>
              <a:gd name="connsiteX68" fmla="*/ 627017 w 8857999"/>
              <a:gd name="connsiteY68" fmla="*/ 1403019 h 3562745"/>
              <a:gd name="connsiteX69" fmla="*/ 600892 w 8857999"/>
              <a:gd name="connsiteY69" fmla="*/ 1437854 h 3562745"/>
              <a:gd name="connsiteX70" fmla="*/ 583475 w 8857999"/>
              <a:gd name="connsiteY70" fmla="*/ 1463979 h 3562745"/>
              <a:gd name="connsiteX71" fmla="*/ 566057 w 8857999"/>
              <a:gd name="connsiteY71" fmla="*/ 1472688 h 356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857999" h="3562745">
                <a:moveTo>
                  <a:pt x="661852" y="1376894"/>
                </a:moveTo>
                <a:cubicBezTo>
                  <a:pt x="517081" y="1401022"/>
                  <a:pt x="494301" y="1391674"/>
                  <a:pt x="365760" y="1463979"/>
                </a:cubicBezTo>
                <a:cubicBezTo>
                  <a:pt x="316635" y="1491612"/>
                  <a:pt x="275360" y="1531810"/>
                  <a:pt x="226423" y="1559774"/>
                </a:cubicBezTo>
                <a:cubicBezTo>
                  <a:pt x="171036" y="1591423"/>
                  <a:pt x="161493" y="1589784"/>
                  <a:pt x="121920" y="1638151"/>
                </a:cubicBezTo>
                <a:cubicBezTo>
                  <a:pt x="108665" y="1654352"/>
                  <a:pt x="98057" y="1672575"/>
                  <a:pt x="87086" y="1690402"/>
                </a:cubicBezTo>
                <a:cubicBezTo>
                  <a:pt x="49253" y="1751882"/>
                  <a:pt x="40131" y="1771442"/>
                  <a:pt x="17417" y="1847156"/>
                </a:cubicBezTo>
                <a:cubicBezTo>
                  <a:pt x="9727" y="1872791"/>
                  <a:pt x="5806" y="1899408"/>
                  <a:pt x="0" y="1925534"/>
                </a:cubicBezTo>
                <a:cubicBezTo>
                  <a:pt x="5806" y="2001008"/>
                  <a:pt x="10952" y="2076536"/>
                  <a:pt x="17417" y="2151956"/>
                </a:cubicBezTo>
                <a:cubicBezTo>
                  <a:pt x="19662" y="2178147"/>
                  <a:pt x="18709" y="2205115"/>
                  <a:pt x="26126" y="2230334"/>
                </a:cubicBezTo>
                <a:cubicBezTo>
                  <a:pt x="33452" y="2255243"/>
                  <a:pt x="51317" y="2275895"/>
                  <a:pt x="60960" y="2300002"/>
                </a:cubicBezTo>
                <a:cubicBezTo>
                  <a:pt x="68809" y="2319624"/>
                  <a:pt x="69232" y="2341910"/>
                  <a:pt x="78377" y="2360962"/>
                </a:cubicBezTo>
                <a:cubicBezTo>
                  <a:pt x="161535" y="2534206"/>
                  <a:pt x="132864" y="2473059"/>
                  <a:pt x="209006" y="2569968"/>
                </a:cubicBezTo>
                <a:cubicBezTo>
                  <a:pt x="226940" y="2592794"/>
                  <a:pt x="239411" y="2620521"/>
                  <a:pt x="261257" y="2639636"/>
                </a:cubicBezTo>
                <a:cubicBezTo>
                  <a:pt x="304059" y="2677088"/>
                  <a:pt x="410316" y="2753354"/>
                  <a:pt x="478972" y="2787682"/>
                </a:cubicBezTo>
                <a:cubicBezTo>
                  <a:pt x="492954" y="2794673"/>
                  <a:pt x="507594" y="2800436"/>
                  <a:pt x="522515" y="2805099"/>
                </a:cubicBezTo>
                <a:cubicBezTo>
                  <a:pt x="829710" y="2901098"/>
                  <a:pt x="661834" y="2852243"/>
                  <a:pt x="896983" y="2900894"/>
                </a:cubicBezTo>
                <a:cubicBezTo>
                  <a:pt x="934909" y="2908741"/>
                  <a:pt x="972218" y="2919424"/>
                  <a:pt x="1010195" y="2927019"/>
                </a:cubicBezTo>
                <a:cubicBezTo>
                  <a:pt x="1081076" y="2941195"/>
                  <a:pt x="1117236" y="2944753"/>
                  <a:pt x="1184366" y="2953145"/>
                </a:cubicBezTo>
                <a:lnTo>
                  <a:pt x="2751909" y="2935728"/>
                </a:lnTo>
                <a:cubicBezTo>
                  <a:pt x="2848939" y="2934204"/>
                  <a:pt x="2842342" y="2924198"/>
                  <a:pt x="2934789" y="2909602"/>
                </a:cubicBezTo>
                <a:cubicBezTo>
                  <a:pt x="2960754" y="2905502"/>
                  <a:pt x="2987040" y="2903797"/>
                  <a:pt x="3013166" y="2900894"/>
                </a:cubicBezTo>
                <a:cubicBezTo>
                  <a:pt x="3064357" y="2883830"/>
                  <a:pt x="3108197" y="2866990"/>
                  <a:pt x="3161212" y="2857351"/>
                </a:cubicBezTo>
                <a:cubicBezTo>
                  <a:pt x="3277945" y="2836127"/>
                  <a:pt x="3307323" y="2838511"/>
                  <a:pt x="3431177" y="2831225"/>
                </a:cubicBezTo>
                <a:cubicBezTo>
                  <a:pt x="3587931" y="2837031"/>
                  <a:pt x="3745026" y="2836792"/>
                  <a:pt x="3901440" y="2848642"/>
                </a:cubicBezTo>
                <a:cubicBezTo>
                  <a:pt x="3937244" y="2851354"/>
                  <a:pt x="3971573" y="2864377"/>
                  <a:pt x="4005943" y="2874768"/>
                </a:cubicBezTo>
                <a:cubicBezTo>
                  <a:pt x="4096452" y="2902131"/>
                  <a:pt x="4183606" y="2941342"/>
                  <a:pt x="4275909" y="2961854"/>
                </a:cubicBezTo>
                <a:cubicBezTo>
                  <a:pt x="4586038" y="3030771"/>
                  <a:pt x="4279453" y="2954327"/>
                  <a:pt x="4589417" y="3057648"/>
                </a:cubicBezTo>
                <a:cubicBezTo>
                  <a:pt x="5122642" y="3235389"/>
                  <a:pt x="4293079" y="2938268"/>
                  <a:pt x="4859383" y="3136025"/>
                </a:cubicBezTo>
                <a:cubicBezTo>
                  <a:pt x="4996356" y="3183857"/>
                  <a:pt x="5127933" y="3248883"/>
                  <a:pt x="5268686" y="3284071"/>
                </a:cubicBezTo>
                <a:cubicBezTo>
                  <a:pt x="5326743" y="3298585"/>
                  <a:pt x="5385280" y="3311300"/>
                  <a:pt x="5442857" y="3327614"/>
                </a:cubicBezTo>
                <a:cubicBezTo>
                  <a:pt x="5559493" y="3360661"/>
                  <a:pt x="5671837" y="3410939"/>
                  <a:pt x="5791200" y="3432116"/>
                </a:cubicBezTo>
                <a:cubicBezTo>
                  <a:pt x="5971177" y="3464048"/>
                  <a:pt x="6148679" y="3516853"/>
                  <a:pt x="6331132" y="3527911"/>
                </a:cubicBezTo>
                <a:cubicBezTo>
                  <a:pt x="6673872" y="3548683"/>
                  <a:pt x="6523072" y="3535281"/>
                  <a:pt x="6783977" y="3562745"/>
                </a:cubicBezTo>
                <a:cubicBezTo>
                  <a:pt x="6905897" y="3559842"/>
                  <a:pt x="7028228" y="3564451"/>
                  <a:pt x="7149737" y="3554036"/>
                </a:cubicBezTo>
                <a:cubicBezTo>
                  <a:pt x="7232001" y="3546985"/>
                  <a:pt x="7312485" y="3526022"/>
                  <a:pt x="7393577" y="3510494"/>
                </a:cubicBezTo>
                <a:cubicBezTo>
                  <a:pt x="7471096" y="3495650"/>
                  <a:pt x="7705944" y="3445009"/>
                  <a:pt x="7768046" y="3423408"/>
                </a:cubicBezTo>
                <a:cubicBezTo>
                  <a:pt x="7995910" y="3344151"/>
                  <a:pt x="8120132" y="3314335"/>
                  <a:pt x="8281852" y="3179568"/>
                </a:cubicBezTo>
                <a:cubicBezTo>
                  <a:pt x="8330760" y="3138811"/>
                  <a:pt x="8380717" y="3098084"/>
                  <a:pt x="8421189" y="3048939"/>
                </a:cubicBezTo>
                <a:cubicBezTo>
                  <a:pt x="8490845" y="2964356"/>
                  <a:pt x="8612661" y="2722121"/>
                  <a:pt x="8647612" y="2639636"/>
                </a:cubicBezTo>
                <a:cubicBezTo>
                  <a:pt x="8707267" y="2498850"/>
                  <a:pt x="8765488" y="2314254"/>
                  <a:pt x="8795657" y="2160665"/>
                </a:cubicBezTo>
                <a:cubicBezTo>
                  <a:pt x="8813779" y="2068410"/>
                  <a:pt x="8824686" y="1974882"/>
                  <a:pt x="8839200" y="1881991"/>
                </a:cubicBezTo>
                <a:cubicBezTo>
                  <a:pt x="8858904" y="1586433"/>
                  <a:pt x="8872438" y="1555708"/>
                  <a:pt x="8830492" y="1220139"/>
                </a:cubicBezTo>
                <a:cubicBezTo>
                  <a:pt x="8826614" y="1189116"/>
                  <a:pt x="8813490" y="1158734"/>
                  <a:pt x="8795657" y="1133054"/>
                </a:cubicBezTo>
                <a:cubicBezTo>
                  <a:pt x="8740318" y="1053366"/>
                  <a:pt x="8692846" y="961416"/>
                  <a:pt x="8612777" y="906631"/>
                </a:cubicBezTo>
                <a:cubicBezTo>
                  <a:pt x="8557623" y="868894"/>
                  <a:pt x="8504740" y="827601"/>
                  <a:pt x="8447315" y="793419"/>
                </a:cubicBezTo>
                <a:cubicBezTo>
                  <a:pt x="8287801" y="698470"/>
                  <a:pt x="8204825" y="674494"/>
                  <a:pt x="8038012" y="593122"/>
                </a:cubicBezTo>
                <a:cubicBezTo>
                  <a:pt x="7987827" y="568641"/>
                  <a:pt x="7941369" y="536552"/>
                  <a:pt x="7889966" y="514745"/>
                </a:cubicBezTo>
                <a:cubicBezTo>
                  <a:pt x="7845170" y="495741"/>
                  <a:pt x="7796793" y="486590"/>
                  <a:pt x="7750629" y="471202"/>
                </a:cubicBezTo>
                <a:cubicBezTo>
                  <a:pt x="7502038" y="388338"/>
                  <a:pt x="7560604" y="395108"/>
                  <a:pt x="7315200" y="340574"/>
                </a:cubicBezTo>
                <a:cubicBezTo>
                  <a:pt x="7095909" y="291843"/>
                  <a:pt x="7140819" y="313647"/>
                  <a:pt x="6897189" y="270905"/>
                </a:cubicBezTo>
                <a:cubicBezTo>
                  <a:pt x="6809715" y="255559"/>
                  <a:pt x="6723451" y="233744"/>
                  <a:pt x="6635932" y="218654"/>
                </a:cubicBezTo>
                <a:cubicBezTo>
                  <a:pt x="6240873" y="150540"/>
                  <a:pt x="6543717" y="214189"/>
                  <a:pt x="6148252" y="157694"/>
                </a:cubicBezTo>
                <a:cubicBezTo>
                  <a:pt x="6066516" y="146018"/>
                  <a:pt x="5986434" y="123615"/>
                  <a:pt x="5904412" y="114151"/>
                </a:cubicBezTo>
                <a:cubicBezTo>
                  <a:pt x="5759765" y="97461"/>
                  <a:pt x="5614058" y="91751"/>
                  <a:pt x="5468983" y="79316"/>
                </a:cubicBezTo>
                <a:cubicBezTo>
                  <a:pt x="5410850" y="74333"/>
                  <a:pt x="5352679" y="69366"/>
                  <a:pt x="5294812" y="61899"/>
                </a:cubicBezTo>
                <a:cubicBezTo>
                  <a:pt x="5262624" y="57746"/>
                  <a:pt x="5231371" y="47036"/>
                  <a:pt x="5199017" y="44482"/>
                </a:cubicBezTo>
                <a:cubicBezTo>
                  <a:pt x="5120830" y="38309"/>
                  <a:pt x="5042263" y="38677"/>
                  <a:pt x="4963886" y="35774"/>
                </a:cubicBezTo>
                <a:cubicBezTo>
                  <a:pt x="4955831" y="35846"/>
                  <a:pt x="3468534" y="-72709"/>
                  <a:pt x="2838995" y="88025"/>
                </a:cubicBezTo>
                <a:cubicBezTo>
                  <a:pt x="2759790" y="108247"/>
                  <a:pt x="2684021" y="141662"/>
                  <a:pt x="2603863" y="157694"/>
                </a:cubicBezTo>
                <a:cubicBezTo>
                  <a:pt x="2509241" y="176618"/>
                  <a:pt x="2411753" y="177216"/>
                  <a:pt x="2316480" y="192528"/>
                </a:cubicBezTo>
                <a:cubicBezTo>
                  <a:pt x="2154655" y="218536"/>
                  <a:pt x="1939014" y="284395"/>
                  <a:pt x="1793966" y="331865"/>
                </a:cubicBezTo>
                <a:cubicBezTo>
                  <a:pt x="1740684" y="349303"/>
                  <a:pt x="1685833" y="364913"/>
                  <a:pt x="1637212" y="392825"/>
                </a:cubicBezTo>
                <a:cubicBezTo>
                  <a:pt x="1528288" y="455356"/>
                  <a:pt x="1427599" y="531260"/>
                  <a:pt x="1323703" y="601831"/>
                </a:cubicBezTo>
                <a:cubicBezTo>
                  <a:pt x="1273735" y="635771"/>
                  <a:pt x="1215218" y="660687"/>
                  <a:pt x="1175657" y="706334"/>
                </a:cubicBezTo>
                <a:cubicBezTo>
                  <a:pt x="1137920" y="749877"/>
                  <a:pt x="1101761" y="794839"/>
                  <a:pt x="1062446" y="836962"/>
                </a:cubicBezTo>
                <a:cubicBezTo>
                  <a:pt x="1020429" y="881980"/>
                  <a:pt x="972024" y="920950"/>
                  <a:pt x="931817" y="967591"/>
                </a:cubicBezTo>
                <a:cubicBezTo>
                  <a:pt x="878024" y="1029991"/>
                  <a:pt x="778391" y="1194364"/>
                  <a:pt x="740229" y="1254974"/>
                </a:cubicBezTo>
                <a:cubicBezTo>
                  <a:pt x="725638" y="1278148"/>
                  <a:pt x="714880" y="1304174"/>
                  <a:pt x="696686" y="1324642"/>
                </a:cubicBezTo>
                <a:cubicBezTo>
                  <a:pt x="673463" y="1350768"/>
                  <a:pt x="649596" y="1376335"/>
                  <a:pt x="627017" y="1403019"/>
                </a:cubicBezTo>
                <a:cubicBezTo>
                  <a:pt x="617642" y="1414099"/>
                  <a:pt x="609328" y="1426043"/>
                  <a:pt x="600892" y="1437854"/>
                </a:cubicBezTo>
                <a:cubicBezTo>
                  <a:pt x="594809" y="1446371"/>
                  <a:pt x="590876" y="1456578"/>
                  <a:pt x="583475" y="1463979"/>
                </a:cubicBezTo>
                <a:cubicBezTo>
                  <a:pt x="578885" y="1468569"/>
                  <a:pt x="571863" y="1469785"/>
                  <a:pt x="566057" y="1472688"/>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a:extLst>
              <a:ext uri="{FF2B5EF4-FFF2-40B4-BE49-F238E27FC236}">
                <a16:creationId xmlns:a16="http://schemas.microsoft.com/office/drawing/2014/main" id="{1C7C7CFE-B40A-2676-29AE-0A62D185D852}"/>
              </a:ext>
            </a:extLst>
          </p:cNvPr>
          <p:cNvSpPr txBox="1">
            <a:spLocks/>
          </p:cNvSpPr>
          <p:nvPr/>
        </p:nvSpPr>
        <p:spPr>
          <a:xfrm>
            <a:off x="9984507" y="1"/>
            <a:ext cx="2207492" cy="193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kern="1200" baseline="0">
                <a:solidFill>
                  <a:srgbClr val="003479"/>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FSP DEMO - 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GB" sz="800">
                <a:solidFill>
                  <a:schemeClr val="tx1">
                    <a:lumMod val="20000"/>
                    <a:lumOff val="80000"/>
                  </a:schemeClr>
                </a:solidFill>
              </a:rPr>
              <a:t>Understand system</a:t>
            </a:r>
          </a:p>
          <a:p>
            <a:pPr marL="342900" indent="-342900">
              <a:buFont typeface="Arial" panose="020B0604020202020204" pitchFamily="34" charset="0"/>
              <a:buAutoNum type="arabicPeriod"/>
            </a:pPr>
            <a:r>
              <a:rPr lang="en-GB" sz="800">
                <a:solidFill>
                  <a:schemeClr val="tx1">
                    <a:lumMod val="20000"/>
                    <a:lumOff val="80000"/>
                  </a:schemeClr>
                </a:solidFill>
              </a:rPr>
              <a:t>Decide on appropriate simulation</a:t>
            </a:r>
          </a:p>
          <a:p>
            <a:pPr marL="342900" indent="-342900">
              <a:buFont typeface="Arial" panose="020B0604020202020204" pitchFamily="34" charset="0"/>
              <a:buAutoNum type="arabicPeriod"/>
            </a:pPr>
            <a:r>
              <a:rPr lang="en-GB" sz="800">
                <a:solidFill>
                  <a:schemeClr val="tx1">
                    <a:lumMod val="20000"/>
                    <a:lumOff val="80000"/>
                  </a:schemeClr>
                </a:solidFill>
              </a:rPr>
              <a:t>Simulation design</a:t>
            </a:r>
          </a:p>
          <a:p>
            <a:pPr marL="342900" indent="-342900">
              <a:buFont typeface="Arial" panose="020B0604020202020204" pitchFamily="34" charset="0"/>
              <a:buAutoNum type="arabicPeriod"/>
            </a:pPr>
            <a:r>
              <a:rPr lang="en-GB" sz="800">
                <a:solidFill>
                  <a:schemeClr val="tx1"/>
                </a:solidFill>
              </a:rPr>
              <a:t>Data collection and parameterisation</a:t>
            </a:r>
          </a:p>
          <a:p>
            <a:pPr marL="342900" indent="-342900">
              <a:buFont typeface="Arial" panose="020B0604020202020204" pitchFamily="34" charset="0"/>
              <a:buAutoNum type="arabicPeriod"/>
            </a:pPr>
            <a:r>
              <a:rPr lang="en-GB" sz="800">
                <a:solidFill>
                  <a:schemeClr val="tx1">
                    <a:lumMod val="20000"/>
                    <a:lumOff val="80000"/>
                  </a:schemeClr>
                </a:solidFill>
              </a:rPr>
              <a:t>Output analysis and validation</a:t>
            </a:r>
          </a:p>
          <a:p>
            <a:pPr marL="342900" indent="-342900">
              <a:buFont typeface="Arial" panose="020B0604020202020204" pitchFamily="34" charset="0"/>
              <a:buAutoNum type="arabicPeriod"/>
            </a:pPr>
            <a:r>
              <a:rPr lang="en-GB" sz="800">
                <a:solidFill>
                  <a:schemeClr val="tx1">
                    <a:lumMod val="20000"/>
                    <a:lumOff val="80000"/>
                  </a:schemeClr>
                </a:solidFill>
              </a:rPr>
              <a:t>Experimentation</a:t>
            </a:r>
          </a:p>
          <a:p>
            <a:pPr marL="342900" indent="-342900">
              <a:buFont typeface="Arial" panose="020B0604020202020204" pitchFamily="34" charset="0"/>
              <a:buAutoNum type="arabicPeriod"/>
            </a:pPr>
            <a:r>
              <a:rPr lang="en-GB" sz="800">
                <a:solidFill>
                  <a:schemeClr val="tx1">
                    <a:lumMod val="20000"/>
                    <a:lumOff val="80000"/>
                  </a:schemeClr>
                </a:solidFill>
              </a:rPr>
              <a:t>Sensitivity analysis</a:t>
            </a:r>
          </a:p>
          <a:p>
            <a:pPr marL="342900" indent="-342900">
              <a:buFont typeface="Arial" panose="020B0604020202020204" pitchFamily="34" charset="0"/>
              <a:buAutoNum type="arabicPeriod"/>
            </a:pPr>
            <a:r>
              <a:rPr lang="en-GB" sz="800">
                <a:solidFill>
                  <a:schemeClr val="tx1">
                    <a:lumMod val="20000"/>
                    <a:lumOff val="80000"/>
                  </a:schemeClr>
                </a:solidFill>
              </a:rPr>
              <a:t>Iterate</a:t>
            </a:r>
            <a:endParaRPr lang="en-GB" sz="800" dirty="0">
              <a:solidFill>
                <a:schemeClr val="tx1">
                  <a:lumMod val="20000"/>
                  <a:lumOff val="80000"/>
                </a:schemeClr>
              </a:solidFill>
            </a:endParaRPr>
          </a:p>
        </p:txBody>
      </p:sp>
    </p:spTree>
    <p:extLst>
      <p:ext uri="{BB962C8B-B14F-4D97-AF65-F5344CB8AC3E}">
        <p14:creationId xmlns:p14="http://schemas.microsoft.com/office/powerpoint/2010/main" val="352928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7E8A-8B61-4B73-33DD-8B19E9141503}"/>
              </a:ext>
            </a:extLst>
          </p:cNvPr>
          <p:cNvSpPr>
            <a:spLocks noGrp="1"/>
          </p:cNvSpPr>
          <p:nvPr>
            <p:ph type="title"/>
          </p:nvPr>
        </p:nvSpPr>
        <p:spPr>
          <a:xfrm>
            <a:off x="1974948" y="374490"/>
            <a:ext cx="6815967" cy="803933"/>
          </a:xfrm>
        </p:spPr>
        <p:txBody>
          <a:bodyPr/>
          <a:lstStyle/>
          <a:p>
            <a:r>
              <a:rPr lang="en-GB" sz="2800" noProof="0" dirty="0"/>
              <a:t>Agenda</a:t>
            </a:r>
          </a:p>
        </p:txBody>
      </p:sp>
      <p:sp>
        <p:nvSpPr>
          <p:cNvPr id="4" name="Footer Placeholder 5">
            <a:extLst>
              <a:ext uri="{FF2B5EF4-FFF2-40B4-BE49-F238E27FC236}">
                <a16:creationId xmlns:a16="http://schemas.microsoft.com/office/drawing/2014/main" id="{1AA40CF7-6629-FC33-37B8-E32EB2B44AF6}"/>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TextBox 4">
            <a:extLst>
              <a:ext uri="{FF2B5EF4-FFF2-40B4-BE49-F238E27FC236}">
                <a16:creationId xmlns:a16="http://schemas.microsoft.com/office/drawing/2014/main" id="{10038603-BA5B-EE8E-D9EA-B4C927257AC9}"/>
              </a:ext>
            </a:extLst>
          </p:cNvPr>
          <p:cNvSpPr txBox="1"/>
          <p:nvPr/>
        </p:nvSpPr>
        <p:spPr>
          <a:xfrm>
            <a:off x="1052623" y="1722474"/>
            <a:ext cx="6432698" cy="3611245"/>
          </a:xfrm>
          <a:prstGeom prst="rect">
            <a:avLst/>
          </a:prstGeom>
        </p:spPr>
        <p:txBody>
          <a:bodyPr wrap="square" rtlCol="0" anchor="t">
            <a:spAutoFit/>
          </a:bodyPr>
          <a:lstStyle/>
          <a:p>
            <a:pPr marL="457200" marR="0" indent="-457200"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pPr>
            <a:r>
              <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Simulation overview</a:t>
            </a:r>
          </a:p>
          <a:p>
            <a:pPr marL="914400" lvl="1" indent="-457200">
              <a:lnSpc>
                <a:spcPct val="90000"/>
              </a:lnSpc>
              <a:spcBef>
                <a:spcPts val="1000"/>
              </a:spcBef>
              <a:buFont typeface="Arial" panose="020B0604020202020204" pitchFamily="34" charset="0"/>
              <a:buAutoNum type="arabicPeriod"/>
            </a:pPr>
            <a:r>
              <a:rPr kumimoji="0" lang="en-GB" sz="20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What is a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Why use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How do we build a Simulation?</a:t>
            </a:r>
          </a:p>
          <a:p>
            <a:pPr marL="457200"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Key Simulation techniques</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Monte Carlo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System dynamics</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Discrete event simulation</a:t>
            </a:r>
          </a:p>
          <a:p>
            <a:pPr marL="914400" lvl="1" indent="-457200">
              <a:lnSpc>
                <a:spcPct val="90000"/>
              </a:lnSpc>
              <a:spcBef>
                <a:spcPts val="1000"/>
              </a:spcBef>
              <a:buFont typeface="Arial" panose="020B0604020202020204" pitchFamily="34" charset="0"/>
              <a:buAutoNum type="arabicPeriod"/>
            </a:pPr>
            <a:r>
              <a:rPr lang="en-GB" sz="2000" dirty="0">
                <a:solidFill>
                  <a:srgbClr val="003379"/>
                </a:solidFill>
                <a:latin typeface="Arial" panose="020B0604020202020204"/>
                <a:cs typeface="Arial" panose="020B0604020202020204" pitchFamily="34" charset="0"/>
              </a:rPr>
              <a:t>Agent-based modelling</a:t>
            </a:r>
          </a:p>
        </p:txBody>
      </p:sp>
      <p:sp>
        <p:nvSpPr>
          <p:cNvPr id="6" name="TextBox 5">
            <a:extLst>
              <a:ext uri="{FF2B5EF4-FFF2-40B4-BE49-F238E27FC236}">
                <a16:creationId xmlns:a16="http://schemas.microsoft.com/office/drawing/2014/main" id="{19633A14-89D9-A214-8CF9-575073E2C23F}"/>
              </a:ext>
            </a:extLst>
          </p:cNvPr>
          <p:cNvSpPr txBox="1"/>
          <p:nvPr/>
        </p:nvSpPr>
        <p:spPr>
          <a:xfrm>
            <a:off x="6812562" y="1722474"/>
            <a:ext cx="6432698" cy="1179810"/>
          </a:xfrm>
          <a:prstGeom prst="rect">
            <a:avLst/>
          </a:prstGeom>
        </p:spPr>
        <p:txBody>
          <a:bodyPr wrap="square" rtlCol="0" anchor="t">
            <a:spAutoFit/>
          </a:bodyPr>
          <a:lstStyle/>
          <a:p>
            <a:pPr marR="0" defTabSz="914400" rtl="0" eaLnBrk="1" fontAlgn="auto" latinLnBrk="0" hangingPunct="1">
              <a:lnSpc>
                <a:spcPct val="90000"/>
              </a:lnSpc>
              <a:spcBef>
                <a:spcPts val="1000"/>
              </a:spcBef>
              <a:spcAft>
                <a:spcPts val="0"/>
              </a:spcAft>
              <a:buClrTx/>
              <a:buSzTx/>
              <a:tabLst/>
            </a:pPr>
            <a:r>
              <a:rPr lang="en-GB" sz="2000" dirty="0">
                <a:solidFill>
                  <a:srgbClr val="003379"/>
                </a:solidFill>
                <a:latin typeface="Arial" panose="020B0604020202020204"/>
                <a:cs typeface="Arial" panose="020B0604020202020204" pitchFamily="34" charset="0"/>
              </a:rPr>
              <a:t>3. Case Study: Crown Court backlog</a:t>
            </a:r>
          </a:p>
          <a:p>
            <a:pPr marR="0" defTabSz="914400" rtl="0" eaLnBrk="1" fontAlgn="auto" latinLnBrk="0" hangingPunct="1">
              <a:lnSpc>
                <a:spcPct val="90000"/>
              </a:lnSpc>
              <a:spcBef>
                <a:spcPts val="1000"/>
              </a:spcBef>
              <a:spcAft>
                <a:spcPts val="0"/>
              </a:spcAft>
              <a:buClrTx/>
              <a:buSzTx/>
              <a:tabLst/>
            </a:pPr>
            <a:endParaRPr lang="en-GB" sz="2000" dirty="0">
              <a:solidFill>
                <a:srgbClr val="003379"/>
              </a:solidFill>
              <a:latin typeface="Arial" panose="020B0604020202020204"/>
              <a:cs typeface="Arial" panose="020B0604020202020204" pitchFamily="34" charset="0"/>
            </a:endParaRPr>
          </a:p>
          <a:p>
            <a:pPr marR="0" defTabSz="914400" rtl="0" eaLnBrk="1" fontAlgn="auto" latinLnBrk="0" hangingPunct="1">
              <a:lnSpc>
                <a:spcPct val="90000"/>
              </a:lnSpc>
              <a:spcBef>
                <a:spcPts val="1000"/>
              </a:spcBef>
              <a:spcAft>
                <a:spcPts val="0"/>
              </a:spcAft>
              <a:buClrTx/>
              <a:buSzTx/>
              <a:tabLst/>
            </a:pPr>
            <a:r>
              <a:rPr lang="en-GB" sz="2000" dirty="0">
                <a:solidFill>
                  <a:srgbClr val="003379"/>
                </a:solidFill>
                <a:latin typeface="Arial" panose="020B0604020202020204"/>
                <a:cs typeface="Arial" panose="020B0604020202020204" pitchFamily="34" charset="0"/>
              </a:rPr>
              <a:t>XX</a:t>
            </a:r>
          </a:p>
        </p:txBody>
      </p:sp>
    </p:spTree>
    <p:custDataLst>
      <p:tags r:id="rId1"/>
    </p:custDataLst>
    <p:extLst>
      <p:ext uri="{BB962C8B-B14F-4D97-AF65-F5344CB8AC3E}">
        <p14:creationId xmlns:p14="http://schemas.microsoft.com/office/powerpoint/2010/main" val="2704148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Analyse outputs</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Font typeface="Arial" panose="020B0604020202020204" pitchFamily="34" charset="0"/>
              <a:buAutoNum type="arabicPeriod"/>
            </a:pPr>
            <a:r>
              <a:rPr lang="en-GB" sz="800" dirty="0">
                <a:solidFill>
                  <a:schemeClr val="tx1">
                    <a:lumMod val="20000"/>
                    <a:lumOff val="80000"/>
                  </a:schemeClr>
                </a:solidFill>
              </a:rPr>
              <a:t>Understand system</a:t>
            </a:r>
          </a:p>
          <a:p>
            <a:pPr marL="342900" indent="-342900">
              <a:buAutoNum type="arabicPeriod"/>
            </a:pPr>
            <a:r>
              <a:rPr lang="en-GB" sz="800" dirty="0">
                <a:solidFill>
                  <a:schemeClr val="tx1">
                    <a:lumMod val="20000"/>
                    <a:lumOff val="80000"/>
                  </a:schemeClr>
                </a:solidFill>
              </a:rPr>
              <a:t>Decide on appropriate simulation</a:t>
            </a:r>
          </a:p>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a:p>
            <a:pPr marL="342900" indent="-342900">
              <a:buAutoNum type="arabicPeriod"/>
            </a:pPr>
            <a:r>
              <a:rPr lang="en-GB" sz="800" dirty="0">
                <a:solidFill>
                  <a:schemeClr val="tx1">
                    <a:lumMod val="20000"/>
                    <a:lumOff val="80000"/>
                  </a:schemeClr>
                </a:solidFill>
              </a:rPr>
              <a:t>Iterate</a:t>
            </a:r>
          </a:p>
        </p:txBody>
      </p:sp>
      <p:pic>
        <p:nvPicPr>
          <p:cNvPr id="4" name="Picture 3">
            <a:extLst>
              <a:ext uri="{FF2B5EF4-FFF2-40B4-BE49-F238E27FC236}">
                <a16:creationId xmlns:a16="http://schemas.microsoft.com/office/drawing/2014/main" id="{AF58B5F7-FBA4-0AF7-2BB6-EF9C7430A95F}"/>
              </a:ext>
            </a:extLst>
          </p:cNvPr>
          <p:cNvPicPr>
            <a:picLocks noChangeAspect="1"/>
          </p:cNvPicPr>
          <p:nvPr/>
        </p:nvPicPr>
        <p:blipFill>
          <a:blip r:embed="rId2"/>
          <a:stretch>
            <a:fillRect/>
          </a:stretch>
        </p:blipFill>
        <p:spPr>
          <a:xfrm>
            <a:off x="7929694" y="2095597"/>
            <a:ext cx="3762900" cy="3848637"/>
          </a:xfrm>
          <a:prstGeom prst="rect">
            <a:avLst/>
          </a:prstGeom>
        </p:spPr>
      </p:pic>
      <p:sp>
        <p:nvSpPr>
          <p:cNvPr id="5" name="Rectangle 1">
            <a:extLst>
              <a:ext uri="{FF2B5EF4-FFF2-40B4-BE49-F238E27FC236}">
                <a16:creationId xmlns:a16="http://schemas.microsoft.com/office/drawing/2014/main" id="{490E0C46-7844-F0BA-A07C-FA4F2527EA81}"/>
              </a:ext>
            </a:extLst>
          </p:cNvPr>
          <p:cNvSpPr>
            <a:spLocks noChangeArrowheads="1"/>
          </p:cNvSpPr>
          <p:nvPr/>
        </p:nvSpPr>
        <p:spPr bwMode="auto">
          <a:xfrm>
            <a:off x="844679" y="2745690"/>
            <a:ext cx="6787762" cy="83099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simmer environment: </a:t>
            </a:r>
            <a:r>
              <a:rPr kumimoji="0" lang="en-US" altLang="en-US" sz="900" b="0" i="0" u="none" strike="noStrike" cap="none" normalizeH="0" baseline="0" dirty="0" err="1">
                <a:ln>
                  <a:noFill/>
                </a:ln>
                <a:solidFill>
                  <a:srgbClr val="DEDEDE"/>
                </a:solidFill>
                <a:effectLst/>
                <a:latin typeface="Lucida Console" panose="020B0609040504020204" pitchFamily="49" charset="0"/>
              </a:rPr>
              <a:t>CrownCourtsSim</a:t>
            </a:r>
            <a:r>
              <a:rPr kumimoji="0" lang="en-US" altLang="en-US" sz="900" b="0" i="0" u="none" strike="noStrike" cap="none" normalizeH="0" baseline="0" dirty="0">
                <a:ln>
                  <a:noFill/>
                </a:ln>
                <a:solidFill>
                  <a:srgbClr val="DEDEDE"/>
                </a:solidFill>
                <a:effectLst/>
                <a:latin typeface="Lucida Console" panose="020B0609040504020204" pitchFamily="49" charset="0"/>
              </a:rPr>
              <a:t> | now: 100 | next: 100.000312880018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 Monitor: in memory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 Resource: </a:t>
            </a:r>
            <a:r>
              <a:rPr kumimoji="0" lang="en-US" altLang="en-US" sz="900" b="0" i="0" u="none" strike="noStrike" cap="none" normalizeH="0" baseline="0" dirty="0" err="1">
                <a:ln>
                  <a:noFill/>
                </a:ln>
                <a:solidFill>
                  <a:srgbClr val="DEDEDE"/>
                </a:solidFill>
                <a:effectLst/>
                <a:latin typeface="Lucida Console" panose="020B0609040504020204" pitchFamily="49" charset="0"/>
              </a:rPr>
              <a:t>crown_court</a:t>
            </a:r>
            <a:r>
              <a:rPr kumimoji="0" lang="en-US" altLang="en-US" sz="900" b="0" i="0" u="none" strike="noStrike" cap="none" normalizeH="0" baseline="0" dirty="0">
                <a:ln>
                  <a:noFill/>
                </a:ln>
                <a:solidFill>
                  <a:srgbClr val="DEDEDE"/>
                </a:solidFill>
                <a:effectLst/>
                <a:latin typeface="Lucida Console" panose="020B0609040504020204" pitchFamily="49" charset="0"/>
              </a:rPr>
              <a:t> | monitored: TRUE | server status: 90(281) | queue status: 0(Inf)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 Resource: </a:t>
            </a:r>
            <a:r>
              <a:rPr kumimoji="0" lang="en-US" altLang="en-US" sz="900" b="0" i="0" u="none" strike="noStrike" cap="none" normalizeH="0" baseline="0" dirty="0" err="1">
                <a:ln>
                  <a:noFill/>
                </a:ln>
                <a:solidFill>
                  <a:srgbClr val="DEDEDE"/>
                </a:solidFill>
                <a:effectLst/>
                <a:latin typeface="Lucida Console" panose="020B0609040504020204" pitchFamily="49" charset="0"/>
              </a:rPr>
              <a:t>magistrate_court</a:t>
            </a:r>
            <a:r>
              <a:rPr kumimoji="0" lang="en-US" altLang="en-US" sz="900" b="0" i="0" u="none" strike="noStrike" cap="none" normalizeH="0" baseline="0" dirty="0">
                <a:ln>
                  <a:noFill/>
                </a:ln>
                <a:solidFill>
                  <a:srgbClr val="DEDEDE"/>
                </a:solidFill>
                <a:effectLst/>
                <a:latin typeface="Lucida Console" panose="020B0609040504020204" pitchFamily="49" charset="0"/>
              </a:rPr>
              <a:t> | monitored: TRUE | server status: 947(2810) | queue status: 0(Inf)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 Resource: prison | monitored: TRUE | server status: 61(50000) | queue status: 0(Inf)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DEDEDE"/>
                </a:solidFill>
                <a:effectLst/>
                <a:latin typeface="Lucida Console" panose="020B0609040504020204" pitchFamily="49" charset="0"/>
              </a:rPr>
              <a:t>{ Source: cases | monitored: 1 | </a:t>
            </a:r>
            <a:r>
              <a:rPr kumimoji="0" lang="en-US" altLang="en-US" sz="900" b="0" i="0" u="none" strike="noStrike" cap="none" normalizeH="0" baseline="0" dirty="0" err="1">
                <a:ln>
                  <a:noFill/>
                </a:ln>
                <a:solidFill>
                  <a:srgbClr val="DEDEDE"/>
                </a:solidFill>
                <a:effectLst/>
                <a:latin typeface="Lucida Console" panose="020B0609040504020204" pitchFamily="49" charset="0"/>
              </a:rPr>
              <a:t>n_generated</a:t>
            </a:r>
            <a:r>
              <a:rPr kumimoji="0" lang="en-US" altLang="en-US" sz="900" b="0" i="0" u="none" strike="noStrike" cap="none" normalizeH="0" baseline="0" dirty="0">
                <a:ln>
                  <a:noFill/>
                </a:ln>
                <a:solidFill>
                  <a:srgbClr val="DEDEDE"/>
                </a:solidFill>
                <a:effectLst/>
                <a:latin typeface="Lucida Console" panose="020B0609040504020204" pitchFamily="49" charset="0"/>
              </a:rPr>
              <a:t>: 24476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C8FD358-C95A-AC80-179E-6CD1AFDE0310}"/>
              </a:ext>
            </a:extLst>
          </p:cNvPr>
          <p:cNvSpPr txBox="1"/>
          <p:nvPr/>
        </p:nvSpPr>
        <p:spPr>
          <a:xfrm>
            <a:off x="1040410" y="3755156"/>
            <a:ext cx="6193310" cy="1844608"/>
          </a:xfrm>
          <a:prstGeom prst="rect">
            <a:avLst/>
          </a:prstGeom>
        </p:spPr>
        <p:txBody>
          <a:bodyPr wrap="square" rtlCol="0" anchor="t">
            <a:spAutoFit/>
          </a:bodyPr>
          <a:lstStyle/>
          <a:p>
            <a:pPr marL="0" marR="0" indent="0"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We have a couple of conclusions:</a:t>
            </a:r>
          </a:p>
          <a:p>
            <a:pPr marL="342900" marR="0" indent="-342900" defTabSz="914400" rtl="0" eaLnBrk="1" fontAlgn="auto" latinLnBrk="0" hangingPunct="1">
              <a:lnSpc>
                <a:spcPct val="90000"/>
              </a:lnSpc>
              <a:spcBef>
                <a:spcPts val="1000"/>
              </a:spcBef>
              <a:spcAft>
                <a:spcPts val="0"/>
              </a:spcAft>
              <a:buClrTx/>
              <a:buSzTx/>
              <a:buFont typeface="+mj-lt"/>
              <a:buAutoNum type="arabicPeriod"/>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With our initial conditions/assumptions, blockages in our simulation come from the courts, in particular the magistrates’ court</a:t>
            </a:r>
          </a:p>
          <a:p>
            <a:pPr marL="342900" marR="0" indent="-342900" defTabSz="914400" rtl="0" eaLnBrk="1" fontAlgn="auto" latinLnBrk="0" hangingPunct="1">
              <a:lnSpc>
                <a:spcPct val="90000"/>
              </a:lnSpc>
              <a:spcBef>
                <a:spcPts val="1000"/>
              </a:spcBef>
              <a:spcAft>
                <a:spcPts val="0"/>
              </a:spcAft>
              <a:buClrTx/>
              <a:buSzTx/>
              <a:buFont typeface="+mj-lt"/>
              <a:buAutoNum type="arabicPeriod"/>
              <a:tabLst/>
            </a:pPr>
            <a:r>
              <a:rPr lang="en-GB" b="1" dirty="0">
                <a:solidFill>
                  <a:srgbClr val="003379"/>
                </a:solidFill>
                <a:latin typeface="Arial" panose="020B0604020202020204"/>
                <a:cs typeface="Arial" panose="020B0604020202020204" pitchFamily="34" charset="0"/>
              </a:rPr>
              <a:t>This simulation shows there is capacity across the full system</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extLst>
      <p:ext uri="{BB962C8B-B14F-4D97-AF65-F5344CB8AC3E}">
        <p14:creationId xmlns:p14="http://schemas.microsoft.com/office/powerpoint/2010/main" val="37772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Experimentation</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Font typeface="Arial" panose="020B0604020202020204" pitchFamily="34" charset="0"/>
              <a:buAutoNum type="arabicPeriod"/>
            </a:pPr>
            <a:r>
              <a:rPr lang="en-GB" sz="800" dirty="0">
                <a:solidFill>
                  <a:schemeClr val="tx1">
                    <a:lumMod val="20000"/>
                    <a:lumOff val="80000"/>
                  </a:schemeClr>
                </a:solidFill>
              </a:rPr>
              <a:t>Understand system</a:t>
            </a:r>
          </a:p>
          <a:p>
            <a:pPr marL="342900" indent="-342900">
              <a:buAutoNum type="arabicPeriod"/>
            </a:pPr>
            <a:r>
              <a:rPr lang="en-GB" sz="800" dirty="0">
                <a:solidFill>
                  <a:schemeClr val="tx1">
                    <a:lumMod val="20000"/>
                    <a:lumOff val="80000"/>
                  </a:schemeClr>
                </a:solidFill>
              </a:rPr>
              <a:t>Decide on appropriate simulation</a:t>
            </a:r>
          </a:p>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solidFill>
              </a:rPr>
              <a:t>Experimentation</a:t>
            </a:r>
          </a:p>
          <a:p>
            <a:pPr marL="342900" indent="-342900">
              <a:buAutoNum type="arabicPeriod"/>
            </a:pPr>
            <a:r>
              <a:rPr lang="en-GB" sz="800" dirty="0">
                <a:solidFill>
                  <a:schemeClr val="tx1">
                    <a:lumMod val="20000"/>
                    <a:lumOff val="80000"/>
                  </a:schemeClr>
                </a:solidFill>
              </a:rPr>
              <a:t>Sensitivity analysis</a:t>
            </a:r>
          </a:p>
          <a:p>
            <a:pPr marL="342900" indent="-342900">
              <a:buAutoNum type="arabicPeriod"/>
            </a:pPr>
            <a:r>
              <a:rPr lang="en-GB" sz="800" dirty="0">
                <a:solidFill>
                  <a:schemeClr val="tx1">
                    <a:lumMod val="20000"/>
                    <a:lumOff val="80000"/>
                  </a:schemeClr>
                </a:solidFill>
              </a:rPr>
              <a:t>Iterate</a:t>
            </a:r>
          </a:p>
        </p:txBody>
      </p:sp>
    </p:spTree>
    <p:extLst>
      <p:ext uri="{BB962C8B-B14F-4D97-AF65-F5344CB8AC3E}">
        <p14:creationId xmlns:p14="http://schemas.microsoft.com/office/powerpoint/2010/main" val="129827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Sensitivity analysis</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Font typeface="Arial" panose="020B0604020202020204" pitchFamily="34" charset="0"/>
              <a:buAutoNum type="arabicPeriod"/>
            </a:pPr>
            <a:r>
              <a:rPr lang="en-GB" sz="800" dirty="0">
                <a:solidFill>
                  <a:schemeClr val="tx1">
                    <a:lumMod val="20000"/>
                    <a:lumOff val="80000"/>
                  </a:schemeClr>
                </a:solidFill>
              </a:rPr>
              <a:t>Understand system</a:t>
            </a:r>
          </a:p>
          <a:p>
            <a:pPr marL="342900" indent="-342900">
              <a:buAutoNum type="arabicPeriod"/>
            </a:pPr>
            <a:r>
              <a:rPr lang="en-GB" sz="800" dirty="0">
                <a:solidFill>
                  <a:schemeClr val="tx1">
                    <a:lumMod val="20000"/>
                    <a:lumOff val="80000"/>
                  </a:schemeClr>
                </a:solidFill>
              </a:rPr>
              <a:t>Decide on appropriate simulation</a:t>
            </a:r>
          </a:p>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solidFill>
              </a:rPr>
              <a:t>Sensitivity analysis</a:t>
            </a:r>
          </a:p>
          <a:p>
            <a:pPr marL="342900" indent="-342900">
              <a:buAutoNum type="arabicPeriod"/>
            </a:pPr>
            <a:r>
              <a:rPr lang="en-GB" sz="800" dirty="0">
                <a:solidFill>
                  <a:schemeClr val="tx1">
                    <a:lumMod val="20000"/>
                    <a:lumOff val="80000"/>
                  </a:schemeClr>
                </a:solidFill>
              </a:rPr>
              <a:t>Iterate</a:t>
            </a:r>
          </a:p>
        </p:txBody>
      </p:sp>
    </p:spTree>
    <p:extLst>
      <p:ext uri="{BB962C8B-B14F-4D97-AF65-F5344CB8AC3E}">
        <p14:creationId xmlns:p14="http://schemas.microsoft.com/office/powerpoint/2010/main" val="2331771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Iterate</a:t>
            </a:r>
          </a:p>
        </p:txBody>
      </p:sp>
      <p:sp>
        <p:nvSpPr>
          <p:cNvPr id="3" name="Content Placeholder 2">
            <a:extLst>
              <a:ext uri="{FF2B5EF4-FFF2-40B4-BE49-F238E27FC236}">
                <a16:creationId xmlns:a16="http://schemas.microsoft.com/office/drawing/2014/main" id="{21815D30-3458-5733-9E04-4605261708C2}"/>
              </a:ext>
            </a:extLst>
          </p:cNvPr>
          <p:cNvSpPr>
            <a:spLocks noGrp="1"/>
          </p:cNvSpPr>
          <p:nvPr>
            <p:ph sz="half" idx="1"/>
          </p:nvPr>
        </p:nvSpPr>
        <p:spPr>
          <a:xfrm>
            <a:off x="9984507" y="1"/>
            <a:ext cx="2207492" cy="1939636"/>
          </a:xfrm>
        </p:spPr>
        <p:txBody>
          <a:bodyPr/>
          <a:lstStyle/>
          <a:p>
            <a:pPr marL="342900" indent="-342900">
              <a:buFont typeface="Arial" panose="020B0604020202020204" pitchFamily="34" charset="0"/>
              <a:buAutoNum type="arabicPeriod"/>
            </a:pPr>
            <a:r>
              <a:rPr lang="en-GB" sz="800" dirty="0">
                <a:solidFill>
                  <a:schemeClr val="tx1">
                    <a:lumMod val="20000"/>
                    <a:lumOff val="80000"/>
                  </a:schemeClr>
                </a:solidFill>
              </a:rPr>
              <a:t>Understand system</a:t>
            </a:r>
          </a:p>
          <a:p>
            <a:pPr marL="342900" indent="-342900">
              <a:buAutoNum type="arabicPeriod"/>
            </a:pPr>
            <a:r>
              <a:rPr lang="en-GB" sz="800" dirty="0">
                <a:solidFill>
                  <a:schemeClr val="tx1">
                    <a:lumMod val="20000"/>
                    <a:lumOff val="80000"/>
                  </a:schemeClr>
                </a:solidFill>
              </a:rPr>
              <a:t>Decide on appropriate simulation</a:t>
            </a:r>
          </a:p>
          <a:p>
            <a:pPr marL="342900" indent="-342900">
              <a:buAutoNum type="arabicPeriod"/>
            </a:pPr>
            <a:r>
              <a:rPr lang="en-GB" sz="800" dirty="0">
                <a:solidFill>
                  <a:schemeClr val="tx1">
                    <a:lumMod val="20000"/>
                    <a:lumOff val="80000"/>
                  </a:schemeClr>
                </a:solidFill>
              </a:rPr>
              <a:t>Simulation design</a:t>
            </a:r>
          </a:p>
          <a:p>
            <a:pPr marL="342900" indent="-342900">
              <a:buAutoNum type="arabicPeriod"/>
            </a:pPr>
            <a:r>
              <a:rPr lang="en-GB" sz="800" dirty="0">
                <a:solidFill>
                  <a:schemeClr val="tx1">
                    <a:lumMod val="20000"/>
                    <a:lumOff val="80000"/>
                  </a:schemeClr>
                </a:solidFill>
              </a:rPr>
              <a:t>Data collection and parameterisation</a:t>
            </a:r>
          </a:p>
          <a:p>
            <a:pPr marL="342900" indent="-342900">
              <a:buAutoNum type="arabicPeriod"/>
            </a:pPr>
            <a:r>
              <a:rPr lang="en-GB" sz="800" dirty="0">
                <a:solidFill>
                  <a:schemeClr val="tx1">
                    <a:lumMod val="20000"/>
                    <a:lumOff val="80000"/>
                  </a:schemeClr>
                </a:solidFill>
              </a:rPr>
              <a:t>Output analysis and validation</a:t>
            </a:r>
          </a:p>
          <a:p>
            <a:pPr marL="342900" indent="-342900">
              <a:buAutoNum type="arabicPeriod"/>
            </a:pPr>
            <a:r>
              <a:rPr lang="en-GB" sz="800" dirty="0">
                <a:solidFill>
                  <a:schemeClr val="tx1">
                    <a:lumMod val="20000"/>
                    <a:lumOff val="80000"/>
                  </a:schemeClr>
                </a:solidFill>
              </a:rPr>
              <a:t>Experimentation</a:t>
            </a:r>
          </a:p>
          <a:p>
            <a:pPr marL="342900" indent="-342900">
              <a:buAutoNum type="arabicPeriod"/>
            </a:pPr>
            <a:r>
              <a:rPr lang="en-GB" sz="800" dirty="0">
                <a:solidFill>
                  <a:schemeClr val="tx1">
                    <a:lumMod val="20000"/>
                    <a:lumOff val="80000"/>
                  </a:schemeClr>
                </a:solidFill>
              </a:rPr>
              <a:t>Sensitivity analysis</a:t>
            </a:r>
          </a:p>
          <a:p>
            <a:pPr marL="342900" indent="-342900">
              <a:buAutoNum type="arabicPeriod"/>
            </a:pPr>
            <a:r>
              <a:rPr lang="en-GB" sz="800" dirty="0">
                <a:solidFill>
                  <a:schemeClr val="tx1"/>
                </a:solidFill>
              </a:rPr>
              <a:t>Iterate</a:t>
            </a:r>
          </a:p>
        </p:txBody>
      </p:sp>
    </p:spTree>
    <p:extLst>
      <p:ext uri="{BB962C8B-B14F-4D97-AF65-F5344CB8AC3E}">
        <p14:creationId xmlns:p14="http://schemas.microsoft.com/office/powerpoint/2010/main" val="615204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1589-EA59-6158-0ECB-A2C78B77A344}"/>
              </a:ext>
            </a:extLst>
          </p:cNvPr>
          <p:cNvSpPr>
            <a:spLocks noGrp="1"/>
          </p:cNvSpPr>
          <p:nvPr>
            <p:ph type="title"/>
          </p:nvPr>
        </p:nvSpPr>
        <p:spPr/>
        <p:txBody>
          <a:bodyPr/>
          <a:lstStyle/>
          <a:p>
            <a:r>
              <a:rPr lang="en-GB" dirty="0"/>
              <a:t>Lessons learned</a:t>
            </a:r>
          </a:p>
        </p:txBody>
      </p:sp>
      <p:sp>
        <p:nvSpPr>
          <p:cNvPr id="5" name="Content Placeholder 4">
            <a:extLst>
              <a:ext uri="{FF2B5EF4-FFF2-40B4-BE49-F238E27FC236}">
                <a16:creationId xmlns:a16="http://schemas.microsoft.com/office/drawing/2014/main" id="{9C60A665-1505-50F9-CD3B-75A06235AA0D}"/>
              </a:ext>
            </a:extLst>
          </p:cNvPr>
          <p:cNvSpPr>
            <a:spLocks noGrp="1"/>
          </p:cNvSpPr>
          <p:nvPr>
            <p:ph sz="half" idx="1"/>
          </p:nvPr>
        </p:nvSpPr>
        <p:spPr/>
        <p: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Obstacles/pitfalls</a:t>
            </a:r>
          </a:p>
          <a:p>
            <a:pPr marL="285750" indent="-285750">
              <a:buFont typeface="Arial" panose="020B0604020202020204" pitchFamily="34" charset="0"/>
              <a:buChar char="•"/>
            </a:pPr>
            <a:r>
              <a:rPr lang="en-GB" dirty="0"/>
              <a:t>Technical stuff – simmer package etc</a:t>
            </a:r>
          </a:p>
          <a:p>
            <a:pPr marL="285750" indent="-285750">
              <a:buFont typeface="Arial" panose="020B0604020202020204" pitchFamily="34" charset="0"/>
              <a:buChar char="•"/>
            </a:pPr>
            <a:r>
              <a:rPr lang="en-GB" dirty="0"/>
              <a:t>… </a:t>
            </a:r>
          </a:p>
        </p:txBody>
      </p:sp>
    </p:spTree>
    <p:extLst>
      <p:ext uri="{BB962C8B-B14F-4D97-AF65-F5344CB8AC3E}">
        <p14:creationId xmlns:p14="http://schemas.microsoft.com/office/powerpoint/2010/main" val="404610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44B8E-3B33-CAF3-C4C8-94FB87F0A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1A548-6AF9-21C5-CF2A-B0A26E7CF682}"/>
              </a:ext>
            </a:extLst>
          </p:cNvPr>
          <p:cNvSpPr>
            <a:spLocks noGrp="1"/>
          </p:cNvSpPr>
          <p:nvPr>
            <p:ph type="title"/>
          </p:nvPr>
        </p:nvSpPr>
        <p:spPr>
          <a:xfrm>
            <a:off x="1953683" y="186037"/>
            <a:ext cx="6815967" cy="803933"/>
          </a:xfrm>
        </p:spPr>
        <p:txBody>
          <a:bodyPr/>
          <a:lstStyle/>
          <a:p>
            <a:r>
              <a:rPr lang="en-GB" sz="2800" noProof="0" dirty="0"/>
              <a:t>What is Simulation?</a:t>
            </a:r>
          </a:p>
        </p:txBody>
      </p:sp>
      <p:sp>
        <p:nvSpPr>
          <p:cNvPr id="4" name="Footer Placeholder 5">
            <a:extLst>
              <a:ext uri="{FF2B5EF4-FFF2-40B4-BE49-F238E27FC236}">
                <a16:creationId xmlns:a16="http://schemas.microsoft.com/office/drawing/2014/main" id="{2FBF1374-819A-62E6-0D82-6E781E8A6F20}"/>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Content Placeholder 4">
            <a:extLst>
              <a:ext uri="{FF2B5EF4-FFF2-40B4-BE49-F238E27FC236}">
                <a16:creationId xmlns:a16="http://schemas.microsoft.com/office/drawing/2014/main" id="{A97C8205-FBD9-8CAF-4B16-FD49E5C7F98C}"/>
              </a:ext>
            </a:extLst>
          </p:cNvPr>
          <p:cNvSpPr>
            <a:spLocks noGrp="1"/>
          </p:cNvSpPr>
          <p:nvPr>
            <p:ph sz="half" idx="1"/>
          </p:nvPr>
        </p:nvSpPr>
        <p:spPr>
          <a:xfrm>
            <a:off x="1847358" y="2300360"/>
            <a:ext cx="8665534" cy="2048356"/>
          </a:xfrm>
        </p:spPr>
        <p:txBody>
          <a:bodyPr/>
          <a:lstStyle/>
          <a:p>
            <a:pPr algn="ctr"/>
            <a:r>
              <a:rPr lang="en-GB" sz="3200" dirty="0">
                <a:latin typeface="+mn-lt"/>
              </a:rPr>
              <a:t>“</a:t>
            </a:r>
            <a:r>
              <a:rPr lang="en-GB" sz="3200" dirty="0">
                <a:solidFill>
                  <a:schemeClr val="tx1"/>
                </a:solidFill>
                <a:highlight>
                  <a:srgbClr val="FFFFFF"/>
                </a:highlight>
                <a:latin typeface="+mn-lt"/>
              </a:rPr>
              <a:t>T</a:t>
            </a:r>
            <a:r>
              <a:rPr lang="en-GB" sz="3200" b="0" i="0" dirty="0">
                <a:solidFill>
                  <a:schemeClr val="tx1"/>
                </a:solidFill>
                <a:effectLst/>
                <a:highlight>
                  <a:srgbClr val="FFFFFF"/>
                </a:highlight>
                <a:latin typeface="+mn-lt"/>
              </a:rPr>
              <a:t>he process of mathematical </a:t>
            </a:r>
            <a:r>
              <a:rPr lang="en-GB" sz="3200" b="1" i="0" dirty="0">
                <a:solidFill>
                  <a:schemeClr val="tx1"/>
                </a:solidFill>
                <a:effectLst/>
                <a:highlight>
                  <a:srgbClr val="FFFFFF"/>
                </a:highlight>
                <a:latin typeface="+mn-lt"/>
              </a:rPr>
              <a:t>modelling</a:t>
            </a:r>
            <a:r>
              <a:rPr lang="en-GB" sz="3200" b="0" i="0" dirty="0">
                <a:solidFill>
                  <a:schemeClr val="tx1"/>
                </a:solidFill>
                <a:effectLst/>
                <a:highlight>
                  <a:srgbClr val="FFFFFF"/>
                </a:highlight>
                <a:latin typeface="+mn-lt"/>
              </a:rPr>
              <a:t>, performed on a computer, which is designed to </a:t>
            </a:r>
            <a:r>
              <a:rPr lang="en-GB" sz="3200" b="1" i="0" dirty="0">
                <a:solidFill>
                  <a:schemeClr val="tx1"/>
                </a:solidFill>
                <a:effectLst/>
                <a:highlight>
                  <a:srgbClr val="FFFFFF"/>
                </a:highlight>
                <a:latin typeface="+mn-lt"/>
              </a:rPr>
              <a:t>predict</a:t>
            </a:r>
            <a:r>
              <a:rPr lang="en-GB" sz="3200" b="0" i="0" dirty="0">
                <a:solidFill>
                  <a:schemeClr val="tx1"/>
                </a:solidFill>
                <a:effectLst/>
                <a:highlight>
                  <a:srgbClr val="FFFFFF"/>
                </a:highlight>
                <a:latin typeface="+mn-lt"/>
              </a:rPr>
              <a:t> the behaviour of, or the outcome of, a real-world or physical </a:t>
            </a:r>
            <a:r>
              <a:rPr lang="en-GB" sz="3200" b="1" i="0" dirty="0">
                <a:solidFill>
                  <a:schemeClr val="tx1"/>
                </a:solidFill>
                <a:effectLst/>
                <a:highlight>
                  <a:srgbClr val="FFFFFF"/>
                </a:highlight>
                <a:latin typeface="+mn-lt"/>
              </a:rPr>
              <a:t>system</a:t>
            </a:r>
            <a:r>
              <a:rPr lang="en-GB" sz="3200" b="0" i="0" dirty="0">
                <a:solidFill>
                  <a:schemeClr val="tx1"/>
                </a:solidFill>
                <a:effectLst/>
                <a:highlight>
                  <a:srgbClr val="FFFFFF"/>
                </a:highlight>
                <a:latin typeface="+mn-lt"/>
              </a:rPr>
              <a:t>”</a:t>
            </a:r>
          </a:p>
          <a:p>
            <a:pPr algn="ctr"/>
            <a:endParaRPr lang="en-GB" sz="3200" dirty="0"/>
          </a:p>
        </p:txBody>
      </p:sp>
      <p:sp>
        <p:nvSpPr>
          <p:cNvPr id="8" name="TextBox 7">
            <a:extLst>
              <a:ext uri="{FF2B5EF4-FFF2-40B4-BE49-F238E27FC236}">
                <a16:creationId xmlns:a16="http://schemas.microsoft.com/office/drawing/2014/main" id="{E2D2F62A-48FE-7B38-5A11-ABB73FBBC0CD}"/>
              </a:ext>
            </a:extLst>
          </p:cNvPr>
          <p:cNvSpPr txBox="1"/>
          <p:nvPr/>
        </p:nvSpPr>
        <p:spPr>
          <a:xfrm>
            <a:off x="8016949" y="1198894"/>
            <a:ext cx="3774558" cy="5909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dirty="0">
                <a:solidFill>
                  <a:srgbClr val="003379"/>
                </a:solidFill>
                <a:latin typeface="Arial" panose="020B0604020202020204"/>
                <a:cs typeface="Arial" panose="020B0604020202020204" pitchFamily="34" charset="0"/>
              </a:rPr>
              <a:t>The representation of the system via objects and activities</a:t>
            </a:r>
            <a:endPar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0" name="TextBox 9">
            <a:extLst>
              <a:ext uri="{FF2B5EF4-FFF2-40B4-BE49-F238E27FC236}">
                <a16:creationId xmlns:a16="http://schemas.microsoft.com/office/drawing/2014/main" id="{378A5E93-F9FC-4ACD-CECB-1374CD2E58E0}"/>
              </a:ext>
            </a:extLst>
          </p:cNvPr>
          <p:cNvSpPr txBox="1"/>
          <p:nvPr/>
        </p:nvSpPr>
        <p:spPr>
          <a:xfrm>
            <a:off x="8141632" y="5068175"/>
            <a:ext cx="3774558" cy="5909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dirty="0">
                <a:solidFill>
                  <a:srgbClr val="003379"/>
                </a:solidFill>
                <a:latin typeface="Arial" panose="020B0604020202020204"/>
                <a:cs typeface="Arial" panose="020B0604020202020204" pitchFamily="34" charset="0"/>
              </a:rPr>
              <a:t>The underlying process which the modeller is looking to replicate</a:t>
            </a:r>
            <a:endPar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cxnSp>
        <p:nvCxnSpPr>
          <p:cNvPr id="12" name="Straight Arrow Connector 11">
            <a:extLst>
              <a:ext uri="{FF2B5EF4-FFF2-40B4-BE49-F238E27FC236}">
                <a16:creationId xmlns:a16="http://schemas.microsoft.com/office/drawing/2014/main" id="{532F40A9-6C6A-F427-1BCF-460845D18DB6}"/>
              </a:ext>
            </a:extLst>
          </p:cNvPr>
          <p:cNvCxnSpPr>
            <a:stCxn id="10" idx="0"/>
          </p:cNvCxnSpPr>
          <p:nvPr/>
        </p:nvCxnSpPr>
        <p:spPr>
          <a:xfrm flipH="1" flipV="1">
            <a:off x="8846288" y="4178595"/>
            <a:ext cx="1182623" cy="889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0B9FF4-5222-FE5C-A380-C822BDDA23F1}"/>
              </a:ext>
            </a:extLst>
          </p:cNvPr>
          <p:cNvCxnSpPr>
            <a:cxnSpLocks/>
            <a:stCxn id="8" idx="2"/>
          </p:cNvCxnSpPr>
          <p:nvPr/>
        </p:nvCxnSpPr>
        <p:spPr>
          <a:xfrm flipH="1">
            <a:off x="8769650" y="1789825"/>
            <a:ext cx="1134578" cy="510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A565C44-DE29-70CA-B0F0-D592A9C8AFE6}"/>
              </a:ext>
            </a:extLst>
          </p:cNvPr>
          <p:cNvCxnSpPr>
            <a:cxnSpLocks/>
          </p:cNvCxnSpPr>
          <p:nvPr/>
        </p:nvCxnSpPr>
        <p:spPr>
          <a:xfrm flipV="1">
            <a:off x="2498651" y="3742574"/>
            <a:ext cx="471445" cy="123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17E55DD-2285-E73C-C085-92A03B9CB7FC}"/>
              </a:ext>
            </a:extLst>
          </p:cNvPr>
          <p:cNvSpPr txBox="1"/>
          <p:nvPr/>
        </p:nvSpPr>
        <p:spPr>
          <a:xfrm>
            <a:off x="840608" y="5068174"/>
            <a:ext cx="3774558" cy="84023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dirty="0">
                <a:solidFill>
                  <a:srgbClr val="003379"/>
                </a:solidFill>
                <a:latin typeface="Arial" panose="020B0604020202020204"/>
                <a:cs typeface="Arial" panose="020B0604020202020204" pitchFamily="34" charset="0"/>
              </a:rPr>
              <a:t>Allows us to answer “what if” questions about the system under different scenarios</a:t>
            </a:r>
            <a:endParaRPr kumimoji="0" lang="en-GB" sz="1800"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39680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44B8E-3B33-CAF3-C4C8-94FB87F0A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1A548-6AF9-21C5-CF2A-B0A26E7CF682}"/>
              </a:ext>
            </a:extLst>
          </p:cNvPr>
          <p:cNvSpPr>
            <a:spLocks noGrp="1"/>
          </p:cNvSpPr>
          <p:nvPr>
            <p:ph type="title"/>
          </p:nvPr>
        </p:nvSpPr>
        <p:spPr>
          <a:xfrm>
            <a:off x="1953683" y="186037"/>
            <a:ext cx="7207250" cy="803933"/>
          </a:xfrm>
        </p:spPr>
        <p:txBody>
          <a:bodyPr/>
          <a:lstStyle/>
          <a:p>
            <a:r>
              <a:rPr lang="en-GB" sz="2800" noProof="0" dirty="0"/>
              <a:t>Examples of simulation in government?</a:t>
            </a:r>
          </a:p>
        </p:txBody>
      </p:sp>
      <p:sp>
        <p:nvSpPr>
          <p:cNvPr id="4" name="Footer Placeholder 5">
            <a:extLst>
              <a:ext uri="{FF2B5EF4-FFF2-40B4-BE49-F238E27FC236}">
                <a16:creationId xmlns:a16="http://schemas.microsoft.com/office/drawing/2014/main" id="{2FBF1374-819A-62E6-0D82-6E781E8A6F20}"/>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6" name="Content Placeholder 5">
            <a:extLst>
              <a:ext uri="{FF2B5EF4-FFF2-40B4-BE49-F238E27FC236}">
                <a16:creationId xmlns:a16="http://schemas.microsoft.com/office/drawing/2014/main" id="{708C612C-20CA-FD48-A13E-1931D897FCED}"/>
              </a:ext>
            </a:extLst>
          </p:cNvPr>
          <p:cNvSpPr>
            <a:spLocks noGrp="1"/>
          </p:cNvSpPr>
          <p:nvPr>
            <p:ph sz="half" idx="1"/>
          </p:nvPr>
        </p:nvSpPr>
        <p:spPr>
          <a:xfrm>
            <a:off x="625542" y="1676400"/>
            <a:ext cx="5336847" cy="4285141"/>
          </a:xfrm>
        </p:spPr>
        <p:txBody>
          <a:bodyPr/>
          <a:lstStyle/>
          <a:p>
            <a:r>
              <a:rPr lang="en-GB" dirty="0"/>
              <a:t>Many OR projects that look at large, complex systems can be modelled (with relative ease) by using simulation.</a:t>
            </a:r>
          </a:p>
          <a:p>
            <a:r>
              <a:rPr lang="en-GB" dirty="0"/>
              <a:t>For example, these could be used in government for modelling:</a:t>
            </a:r>
          </a:p>
          <a:p>
            <a:pPr marL="285750" indent="-285750">
              <a:buFont typeface="Arial" panose="020B0604020202020204" pitchFamily="34" charset="0"/>
              <a:buChar char="•"/>
            </a:pPr>
            <a:r>
              <a:rPr lang="en-GB" dirty="0"/>
              <a:t>Waiting lists (NHS waiting times, backlog in courts, asylum applications)</a:t>
            </a:r>
          </a:p>
          <a:p>
            <a:pPr marL="285750" indent="-285750">
              <a:buFont typeface="Arial" panose="020B0604020202020204" pitchFamily="34" charset="0"/>
              <a:buChar char="•"/>
            </a:pPr>
            <a:r>
              <a:rPr lang="en-GB" dirty="0"/>
              <a:t>Processes (NHS treatment pathways, navigating the courts, applying for visas)</a:t>
            </a:r>
          </a:p>
          <a:p>
            <a:pPr marL="285750" indent="-285750">
              <a:buFont typeface="Arial" panose="020B0604020202020204" pitchFamily="34" charset="0"/>
              <a:buChar char="•"/>
            </a:pPr>
            <a:r>
              <a:rPr lang="en-GB" dirty="0"/>
              <a:t>Costs</a:t>
            </a:r>
          </a:p>
          <a:p>
            <a:r>
              <a:rPr lang="en-GB" dirty="0"/>
              <a:t>These can usually be displayed through flow charts, or at least visually!</a:t>
            </a:r>
          </a:p>
          <a:p>
            <a:r>
              <a:rPr lang="en-GB" dirty="0"/>
              <a:t>The example on the right is taken from the GORS project catalogue on court case progression.</a:t>
            </a:r>
          </a:p>
        </p:txBody>
      </p:sp>
      <p:pic>
        <p:nvPicPr>
          <p:cNvPr id="9" name="Picture 8">
            <a:extLst>
              <a:ext uri="{FF2B5EF4-FFF2-40B4-BE49-F238E27FC236}">
                <a16:creationId xmlns:a16="http://schemas.microsoft.com/office/drawing/2014/main" id="{63CA308D-6043-3AD6-D18C-D45D14F29E71}"/>
              </a:ext>
            </a:extLst>
          </p:cNvPr>
          <p:cNvPicPr>
            <a:picLocks noChangeAspect="1"/>
          </p:cNvPicPr>
          <p:nvPr/>
        </p:nvPicPr>
        <p:blipFill>
          <a:blip r:embed="rId3"/>
          <a:stretch>
            <a:fillRect/>
          </a:stretch>
        </p:blipFill>
        <p:spPr>
          <a:xfrm>
            <a:off x="7468656" y="1109531"/>
            <a:ext cx="4000301" cy="5672667"/>
          </a:xfrm>
          <a:prstGeom prst="rect">
            <a:avLst/>
          </a:prstGeom>
        </p:spPr>
      </p:pic>
    </p:spTree>
    <p:custDataLst>
      <p:tags r:id="rId1"/>
    </p:custDataLst>
    <p:extLst>
      <p:ext uri="{BB962C8B-B14F-4D97-AF65-F5344CB8AC3E}">
        <p14:creationId xmlns:p14="http://schemas.microsoft.com/office/powerpoint/2010/main" val="3512624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E6F2-8A3D-242D-548D-612D7A815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E19D48-CF5D-EC83-3078-17AEDDF2EB8A}"/>
              </a:ext>
            </a:extLst>
          </p:cNvPr>
          <p:cNvSpPr>
            <a:spLocks noGrp="1"/>
          </p:cNvSpPr>
          <p:nvPr>
            <p:ph type="title"/>
          </p:nvPr>
        </p:nvSpPr>
        <p:spPr>
          <a:xfrm>
            <a:off x="2070640" y="340274"/>
            <a:ext cx="7594354" cy="803933"/>
          </a:xfrm>
        </p:spPr>
        <p:txBody>
          <a:bodyPr/>
          <a:lstStyle/>
          <a:p>
            <a:r>
              <a:rPr lang="en-GB" sz="2800" dirty="0"/>
              <a:t>How do we go about building a simulation?</a:t>
            </a:r>
            <a:endParaRPr lang="en-GB" sz="2800" noProof="0" dirty="0"/>
          </a:p>
        </p:txBody>
      </p:sp>
      <p:sp>
        <p:nvSpPr>
          <p:cNvPr id="4" name="Footer Placeholder 5">
            <a:extLst>
              <a:ext uri="{FF2B5EF4-FFF2-40B4-BE49-F238E27FC236}">
                <a16:creationId xmlns:a16="http://schemas.microsoft.com/office/drawing/2014/main" id="{B3BDA0E3-44D6-2027-8F3C-D462DAA016DA}"/>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5" name="Rectangle 4">
            <a:extLst>
              <a:ext uri="{FF2B5EF4-FFF2-40B4-BE49-F238E27FC236}">
                <a16:creationId xmlns:a16="http://schemas.microsoft.com/office/drawing/2014/main" id="{92ED425D-7E23-1413-C25A-CBA58DD5FCC1}"/>
              </a:ext>
            </a:extLst>
          </p:cNvPr>
          <p:cNvSpPr/>
          <p:nvPr/>
        </p:nvSpPr>
        <p:spPr>
          <a:xfrm>
            <a:off x="833167" y="1345141"/>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1. Simulation Design</a:t>
            </a:r>
          </a:p>
        </p:txBody>
      </p:sp>
      <p:sp>
        <p:nvSpPr>
          <p:cNvPr id="6" name="Rectangle 5">
            <a:extLst>
              <a:ext uri="{FF2B5EF4-FFF2-40B4-BE49-F238E27FC236}">
                <a16:creationId xmlns:a16="http://schemas.microsoft.com/office/drawing/2014/main" id="{CE1AA53F-B15B-0A87-52BF-B0AB0161CA9C}"/>
              </a:ext>
            </a:extLst>
          </p:cNvPr>
          <p:cNvSpPr/>
          <p:nvPr/>
        </p:nvSpPr>
        <p:spPr>
          <a:xfrm>
            <a:off x="833167" y="2363417"/>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2. Data Collection &amp; Parametrization</a:t>
            </a:r>
          </a:p>
        </p:txBody>
      </p:sp>
      <p:sp>
        <p:nvSpPr>
          <p:cNvPr id="9" name="Rectangle 8">
            <a:extLst>
              <a:ext uri="{FF2B5EF4-FFF2-40B4-BE49-F238E27FC236}">
                <a16:creationId xmlns:a16="http://schemas.microsoft.com/office/drawing/2014/main" id="{5EEA1647-4698-0CA1-3D11-2A2BC2F8907B}"/>
              </a:ext>
            </a:extLst>
          </p:cNvPr>
          <p:cNvSpPr/>
          <p:nvPr/>
        </p:nvSpPr>
        <p:spPr>
          <a:xfrm>
            <a:off x="833167" y="3381693"/>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3. Output Analysis &amp; Validation</a:t>
            </a:r>
          </a:p>
        </p:txBody>
      </p:sp>
      <p:sp>
        <p:nvSpPr>
          <p:cNvPr id="10" name="Rectangle 9">
            <a:extLst>
              <a:ext uri="{FF2B5EF4-FFF2-40B4-BE49-F238E27FC236}">
                <a16:creationId xmlns:a16="http://schemas.microsoft.com/office/drawing/2014/main" id="{4AF485CB-C628-34C0-AFA4-D870763EDE93}"/>
              </a:ext>
            </a:extLst>
          </p:cNvPr>
          <p:cNvSpPr/>
          <p:nvPr/>
        </p:nvSpPr>
        <p:spPr>
          <a:xfrm>
            <a:off x="833167" y="4399969"/>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4. Experimentation</a:t>
            </a:r>
          </a:p>
        </p:txBody>
      </p:sp>
      <p:sp>
        <p:nvSpPr>
          <p:cNvPr id="14" name="Rectangle 13">
            <a:extLst>
              <a:ext uri="{FF2B5EF4-FFF2-40B4-BE49-F238E27FC236}">
                <a16:creationId xmlns:a16="http://schemas.microsoft.com/office/drawing/2014/main" id="{33F8B5D5-BC54-A9BD-47A0-F9644CEED315}"/>
              </a:ext>
            </a:extLst>
          </p:cNvPr>
          <p:cNvSpPr/>
          <p:nvPr/>
        </p:nvSpPr>
        <p:spPr>
          <a:xfrm>
            <a:off x="833167" y="5418244"/>
            <a:ext cx="5040000" cy="6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5. Sensitivity Analysis</a:t>
            </a:r>
          </a:p>
        </p:txBody>
      </p:sp>
      <p:sp>
        <p:nvSpPr>
          <p:cNvPr id="15" name="Rectangle 14">
            <a:extLst>
              <a:ext uri="{FF2B5EF4-FFF2-40B4-BE49-F238E27FC236}">
                <a16:creationId xmlns:a16="http://schemas.microsoft.com/office/drawing/2014/main" id="{FF7EDA66-F334-D78A-3B89-9B319672B041}"/>
              </a:ext>
            </a:extLst>
          </p:cNvPr>
          <p:cNvSpPr/>
          <p:nvPr/>
        </p:nvSpPr>
        <p:spPr>
          <a:xfrm>
            <a:off x="5988000" y="1345141"/>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What type of simulation do we need for</a:t>
            </a:r>
          </a:p>
          <a:p>
            <a:pPr algn="ctr"/>
            <a:r>
              <a:rPr lang="en-GB" sz="1600" dirty="0"/>
              <a:t>our system?</a:t>
            </a:r>
          </a:p>
        </p:txBody>
      </p:sp>
      <p:sp>
        <p:nvSpPr>
          <p:cNvPr id="16" name="Rectangle 15">
            <a:extLst>
              <a:ext uri="{FF2B5EF4-FFF2-40B4-BE49-F238E27FC236}">
                <a16:creationId xmlns:a16="http://schemas.microsoft.com/office/drawing/2014/main" id="{E8ED9863-8927-0D8D-FA35-75230DBBEF1A}"/>
              </a:ext>
            </a:extLst>
          </p:cNvPr>
          <p:cNvSpPr/>
          <p:nvPr/>
        </p:nvSpPr>
        <p:spPr>
          <a:xfrm>
            <a:off x="5988000" y="2363417"/>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Which parameters should our model have?</a:t>
            </a:r>
          </a:p>
        </p:txBody>
      </p:sp>
      <p:sp>
        <p:nvSpPr>
          <p:cNvPr id="17" name="Rectangle 16">
            <a:extLst>
              <a:ext uri="{FF2B5EF4-FFF2-40B4-BE49-F238E27FC236}">
                <a16:creationId xmlns:a16="http://schemas.microsoft.com/office/drawing/2014/main" id="{3E47F9B9-1856-66A8-90B2-F9AFCA274F7E}"/>
              </a:ext>
            </a:extLst>
          </p:cNvPr>
          <p:cNvSpPr/>
          <p:nvPr/>
        </p:nvSpPr>
        <p:spPr>
          <a:xfrm>
            <a:off x="5988000" y="3381693"/>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Does the model accurately reflect the system?</a:t>
            </a:r>
          </a:p>
        </p:txBody>
      </p:sp>
      <p:sp>
        <p:nvSpPr>
          <p:cNvPr id="18" name="Rectangle 17">
            <a:extLst>
              <a:ext uri="{FF2B5EF4-FFF2-40B4-BE49-F238E27FC236}">
                <a16:creationId xmlns:a16="http://schemas.microsoft.com/office/drawing/2014/main" id="{B9B855CD-807E-01F6-BC6F-0110466B4489}"/>
              </a:ext>
            </a:extLst>
          </p:cNvPr>
          <p:cNvSpPr/>
          <p:nvPr/>
        </p:nvSpPr>
        <p:spPr>
          <a:xfrm>
            <a:off x="5988000" y="4399969"/>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How does the model perform under different scenarios?</a:t>
            </a:r>
          </a:p>
        </p:txBody>
      </p:sp>
      <p:sp>
        <p:nvSpPr>
          <p:cNvPr id="19" name="Rectangle 18">
            <a:extLst>
              <a:ext uri="{FF2B5EF4-FFF2-40B4-BE49-F238E27FC236}">
                <a16:creationId xmlns:a16="http://schemas.microsoft.com/office/drawing/2014/main" id="{77E44A41-E4F1-3584-74AF-659875023844}"/>
              </a:ext>
            </a:extLst>
          </p:cNvPr>
          <p:cNvSpPr/>
          <p:nvPr/>
        </p:nvSpPr>
        <p:spPr>
          <a:xfrm>
            <a:off x="5988000" y="5418244"/>
            <a:ext cx="5040000" cy="64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dirty="0"/>
              <a:t>What effect does the changing of parameters</a:t>
            </a:r>
          </a:p>
          <a:p>
            <a:pPr algn="ctr"/>
            <a:r>
              <a:rPr lang="en-GB" sz="1600" dirty="0"/>
              <a:t>have on our outputs?</a:t>
            </a:r>
          </a:p>
        </p:txBody>
      </p:sp>
      <p:sp>
        <p:nvSpPr>
          <p:cNvPr id="20" name="Arrow: Down 19">
            <a:extLst>
              <a:ext uri="{FF2B5EF4-FFF2-40B4-BE49-F238E27FC236}">
                <a16:creationId xmlns:a16="http://schemas.microsoft.com/office/drawing/2014/main" id="{82DADECC-81F6-CBB0-BC75-14D45F8C8A15}"/>
              </a:ext>
            </a:extLst>
          </p:cNvPr>
          <p:cNvSpPr/>
          <p:nvPr/>
        </p:nvSpPr>
        <p:spPr>
          <a:xfrm>
            <a:off x="3245167" y="1926279"/>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Down 20">
            <a:extLst>
              <a:ext uri="{FF2B5EF4-FFF2-40B4-BE49-F238E27FC236}">
                <a16:creationId xmlns:a16="http://schemas.microsoft.com/office/drawing/2014/main" id="{ED6FA995-6675-653A-F8EC-A27E7C14B685}"/>
              </a:ext>
            </a:extLst>
          </p:cNvPr>
          <p:cNvSpPr/>
          <p:nvPr/>
        </p:nvSpPr>
        <p:spPr>
          <a:xfrm>
            <a:off x="3245167" y="2944555"/>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2B434DF4-7441-FD7D-C68D-BF9DD972E112}"/>
              </a:ext>
            </a:extLst>
          </p:cNvPr>
          <p:cNvSpPr/>
          <p:nvPr/>
        </p:nvSpPr>
        <p:spPr>
          <a:xfrm>
            <a:off x="3245167" y="3962831"/>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Down 22">
            <a:extLst>
              <a:ext uri="{FF2B5EF4-FFF2-40B4-BE49-F238E27FC236}">
                <a16:creationId xmlns:a16="http://schemas.microsoft.com/office/drawing/2014/main" id="{283F072C-A309-4D3C-B459-A93195C267E5}"/>
              </a:ext>
            </a:extLst>
          </p:cNvPr>
          <p:cNvSpPr/>
          <p:nvPr/>
        </p:nvSpPr>
        <p:spPr>
          <a:xfrm>
            <a:off x="3245167" y="4981107"/>
            <a:ext cx="216000" cy="504000"/>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216A1EEA-E2BA-BE19-6E77-BF6C31FA4DBC}"/>
              </a:ext>
            </a:extLst>
          </p:cNvPr>
          <p:cNvSpPr/>
          <p:nvPr/>
        </p:nvSpPr>
        <p:spPr>
          <a:xfrm>
            <a:off x="5736000" y="1561141"/>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8EA9C70-605C-16AC-C096-EBDF82343C34}"/>
              </a:ext>
            </a:extLst>
          </p:cNvPr>
          <p:cNvSpPr/>
          <p:nvPr/>
        </p:nvSpPr>
        <p:spPr>
          <a:xfrm>
            <a:off x="5736000" y="2579417"/>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Arrow: Right 26">
            <a:extLst>
              <a:ext uri="{FF2B5EF4-FFF2-40B4-BE49-F238E27FC236}">
                <a16:creationId xmlns:a16="http://schemas.microsoft.com/office/drawing/2014/main" id="{8E604711-3A2C-1C1A-5291-3426612A95A8}"/>
              </a:ext>
            </a:extLst>
          </p:cNvPr>
          <p:cNvSpPr/>
          <p:nvPr/>
        </p:nvSpPr>
        <p:spPr>
          <a:xfrm>
            <a:off x="5736000" y="3597693"/>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Arrow: Right 27">
            <a:extLst>
              <a:ext uri="{FF2B5EF4-FFF2-40B4-BE49-F238E27FC236}">
                <a16:creationId xmlns:a16="http://schemas.microsoft.com/office/drawing/2014/main" id="{747CF9CE-2675-1F21-758E-5CF74FBE0D40}"/>
              </a:ext>
            </a:extLst>
          </p:cNvPr>
          <p:cNvSpPr/>
          <p:nvPr/>
        </p:nvSpPr>
        <p:spPr>
          <a:xfrm>
            <a:off x="5736000" y="4615969"/>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E1C32944-38FD-DEB2-E09C-ABCD44739AEE}"/>
              </a:ext>
            </a:extLst>
          </p:cNvPr>
          <p:cNvSpPr/>
          <p:nvPr/>
        </p:nvSpPr>
        <p:spPr>
          <a:xfrm>
            <a:off x="5736000" y="5634244"/>
            <a:ext cx="504000" cy="2160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820540067"/>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5633E-3620-B682-C050-BDECDED01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BEDC9D-76D3-BA3F-2D22-8F5C3D73CF96}"/>
              </a:ext>
            </a:extLst>
          </p:cNvPr>
          <p:cNvSpPr>
            <a:spLocks noGrp="1"/>
          </p:cNvSpPr>
          <p:nvPr>
            <p:ph type="title"/>
          </p:nvPr>
        </p:nvSpPr>
        <p:spPr>
          <a:xfrm>
            <a:off x="1953683" y="186037"/>
            <a:ext cx="6815967" cy="803933"/>
          </a:xfrm>
        </p:spPr>
        <p:txBody>
          <a:bodyPr/>
          <a:lstStyle/>
          <a:p>
            <a:r>
              <a:rPr lang="en-GB" sz="2800" noProof="0" dirty="0"/>
              <a:t>Why use Simulation?</a:t>
            </a:r>
          </a:p>
        </p:txBody>
      </p:sp>
      <p:sp>
        <p:nvSpPr>
          <p:cNvPr id="4" name="Footer Placeholder 5">
            <a:extLst>
              <a:ext uri="{FF2B5EF4-FFF2-40B4-BE49-F238E27FC236}">
                <a16:creationId xmlns:a16="http://schemas.microsoft.com/office/drawing/2014/main" id="{E122F406-D499-76BB-57B3-8174361EC17B}"/>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9" name="TextBox 8">
            <a:extLst>
              <a:ext uri="{FF2B5EF4-FFF2-40B4-BE49-F238E27FC236}">
                <a16:creationId xmlns:a16="http://schemas.microsoft.com/office/drawing/2014/main" id="{D51BA281-5F19-E75C-7CFA-0F232B76776E}"/>
              </a:ext>
            </a:extLst>
          </p:cNvPr>
          <p:cNvSpPr txBox="1"/>
          <p:nvPr/>
        </p:nvSpPr>
        <p:spPr>
          <a:xfrm>
            <a:off x="1084520" y="1201479"/>
            <a:ext cx="5358809" cy="5616922"/>
          </a:xfrm>
          <a:prstGeom prst="rect">
            <a:avLst/>
          </a:prstGeom>
        </p:spPr>
        <p:txBody>
          <a:bodyPr wrap="square" rtlCol="0" anchor="t">
            <a:spAutoFit/>
          </a:bodyPr>
          <a:lstStyle/>
          <a:p>
            <a:pPr marL="0" marR="0" indent="0" defTabSz="914400" rtl="0" eaLnBrk="1" fontAlgn="auto" latinLnBrk="0" hangingPunct="1">
              <a:lnSpc>
                <a:spcPct val="90000"/>
              </a:lnSpc>
              <a:spcAft>
                <a:spcPts val="600"/>
              </a:spcAft>
              <a:buClrTx/>
              <a:buSzTx/>
              <a:buFont typeface="Arial" panose="020B0604020202020204" pitchFamily="34" charset="0"/>
              <a:buNone/>
              <a:tabLst/>
            </a:pPr>
            <a:r>
              <a:rPr lang="en-GB" sz="2000" b="1" u="sng" dirty="0">
                <a:solidFill>
                  <a:srgbClr val="003379"/>
                </a:solidFill>
                <a:cs typeface="Arial" panose="020B0604020202020204" pitchFamily="34" charset="0"/>
              </a:rPr>
              <a:t>Advantages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lang="en-GB" sz="2000" dirty="0">
                <a:solidFill>
                  <a:srgbClr val="003379"/>
                </a:solidFill>
                <a:cs typeface="Arial" panose="020B0604020202020204" pitchFamily="34" charset="0"/>
              </a:rPr>
              <a:t>The </a:t>
            </a:r>
            <a:r>
              <a:rPr lang="en-GB" sz="2000" b="1" dirty="0">
                <a:solidFill>
                  <a:srgbClr val="003379"/>
                </a:solidFill>
                <a:cs typeface="Arial" panose="020B0604020202020204" pitchFamily="34" charset="0"/>
              </a:rPr>
              <a:t>simplicity of its concept </a:t>
            </a:r>
            <a:r>
              <a:rPr lang="en-GB" sz="2000" dirty="0">
                <a:solidFill>
                  <a:srgbClr val="003379"/>
                </a:solidFill>
                <a:cs typeface="Arial" panose="020B0604020202020204" pitchFamily="34" charset="0"/>
              </a:rPr>
              <a:t>allows straightforward explanation of the analysis to stakeholders or customers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Particularly use</a:t>
            </a:r>
            <a:r>
              <a:rPr lang="en-GB" sz="2000" dirty="0" err="1">
                <a:solidFill>
                  <a:srgbClr val="003379"/>
                </a:solidFill>
                <a:cs typeface="Arial" panose="020B0604020202020204" pitchFamily="34" charset="0"/>
              </a:rPr>
              <a:t>ful</a:t>
            </a:r>
            <a:r>
              <a:rPr lang="en-GB" sz="2000" dirty="0">
                <a:solidFill>
                  <a:srgbClr val="003379"/>
                </a:solidFill>
                <a:cs typeface="Arial" panose="020B0604020202020204" pitchFamily="34" charset="0"/>
              </a:rPr>
              <a:t> for </a:t>
            </a:r>
            <a:r>
              <a:rPr lang="en-GB" sz="2000" b="1" dirty="0">
                <a:solidFill>
                  <a:srgbClr val="003379"/>
                </a:solidFill>
                <a:cs typeface="Arial" panose="020B0604020202020204" pitchFamily="34" charset="0"/>
              </a:rPr>
              <a:t>detecting bottlenecks </a:t>
            </a:r>
            <a:r>
              <a:rPr lang="en-GB" sz="2000" dirty="0">
                <a:solidFill>
                  <a:srgbClr val="003379"/>
                </a:solidFill>
                <a:cs typeface="Arial" panose="020B0604020202020204" pitchFamily="34" charset="0"/>
              </a:rPr>
              <a:t>and testing methods to </a:t>
            </a:r>
            <a:r>
              <a:rPr lang="en-GB" sz="2000" b="1" dirty="0">
                <a:solidFill>
                  <a:srgbClr val="003379"/>
                </a:solidFill>
                <a:cs typeface="Arial" panose="020B0604020202020204" pitchFamily="34" charset="0"/>
              </a:rPr>
              <a:t>increase system flow</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The </a:t>
            </a:r>
            <a:r>
              <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rPr>
              <a:t>time horizon</a:t>
            </a:r>
            <a:r>
              <a:rPr lang="en-GB" sz="2000" b="1" dirty="0">
                <a:solidFill>
                  <a:srgbClr val="003379"/>
                </a:solidFill>
                <a:cs typeface="Arial" panose="020B0604020202020204" pitchFamily="34" charset="0"/>
              </a:rPr>
              <a:t> </a:t>
            </a:r>
            <a:r>
              <a:rPr lang="en-GB" sz="2000" dirty="0">
                <a:solidFill>
                  <a:srgbClr val="003379"/>
                </a:solidFill>
                <a:cs typeface="Arial" panose="020B0604020202020204" pitchFamily="34" charset="0"/>
              </a:rPr>
              <a:t>of the study can be </a:t>
            </a:r>
            <a:r>
              <a:rPr lang="en-GB" sz="2000" b="1" dirty="0">
                <a:solidFill>
                  <a:srgbClr val="003379"/>
                </a:solidFill>
                <a:cs typeface="Arial" panose="020B0604020202020204" pitchFamily="34" charset="0"/>
              </a:rPr>
              <a:t>adapted with ease</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Easily adaptable, it allows us to</a:t>
            </a:r>
            <a:r>
              <a:rPr lang="en-GB" sz="2000" dirty="0">
                <a:solidFill>
                  <a:srgbClr val="003379"/>
                </a:solidFill>
                <a:cs typeface="Arial" panose="020B0604020202020204" pitchFamily="34" charset="0"/>
              </a:rPr>
              <a:t> ask and answer </a:t>
            </a:r>
            <a:r>
              <a:rPr lang="en-GB" sz="2000" b="1" dirty="0">
                <a:solidFill>
                  <a:srgbClr val="003379"/>
                </a:solidFill>
                <a:cs typeface="Arial" panose="020B0604020202020204" pitchFamily="34" charset="0"/>
              </a:rPr>
              <a:t>“what if” questions</a:t>
            </a:r>
            <a:r>
              <a:rPr lang="en-GB" sz="2000" dirty="0">
                <a:solidFill>
                  <a:srgbClr val="003379"/>
                </a:solidFill>
                <a:cs typeface="Arial" panose="020B0604020202020204" pitchFamily="34" charset="0"/>
              </a:rPr>
              <a:t>, which often isn’t possible in right life</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lang="en-GB" sz="2000" dirty="0">
                <a:solidFill>
                  <a:srgbClr val="003379"/>
                </a:solidFill>
                <a:cs typeface="Arial" panose="020B0604020202020204" pitchFamily="34" charset="0"/>
              </a:rPr>
              <a:t>Easy to produce </a:t>
            </a:r>
            <a:r>
              <a:rPr lang="en-GB" sz="2000" b="1" dirty="0">
                <a:solidFill>
                  <a:srgbClr val="003379"/>
                </a:solidFill>
                <a:cs typeface="Arial" panose="020B0604020202020204" pitchFamily="34" charset="0"/>
              </a:rPr>
              <a:t>confidence intervals</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We can </a:t>
            </a:r>
            <a:r>
              <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rPr>
              <a:t>set and test arbitrary assumptions </a:t>
            </a: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easily</a:t>
            </a:r>
          </a:p>
          <a:p>
            <a:pPr marL="285750" marR="0" indent="-285750" defTabSz="914400" rtl="0" eaLnBrk="1" fontAlgn="auto" latinLnBrk="0" hangingPunct="1">
              <a:lnSpc>
                <a:spcPct val="90000"/>
              </a:lnSpc>
              <a:spcAft>
                <a:spcPts val="600"/>
              </a:spcAft>
              <a:buClrTx/>
              <a:buSzTx/>
              <a:buFont typeface="Arial" panose="020B0604020202020204" pitchFamily="34" charset="0"/>
              <a:buChar char="•"/>
              <a:tabLst/>
            </a:pP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We can use </a:t>
            </a:r>
            <a:r>
              <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rPr>
              <a:t>real-world observations </a:t>
            </a:r>
            <a:r>
              <a:rPr kumimoji="0" lang="en-GB" sz="2000" i="0" u="none" strike="noStrike" kern="1200" cap="none" spc="0" normalizeH="0" baseline="0" noProof="0" dirty="0">
                <a:ln>
                  <a:noFill/>
                </a:ln>
                <a:solidFill>
                  <a:srgbClr val="003379"/>
                </a:solidFill>
                <a:effectLst/>
                <a:uLnTx/>
                <a:uFillTx/>
                <a:ea typeface="+mn-ea"/>
                <a:cs typeface="Arial" panose="020B0604020202020204" pitchFamily="34" charset="0"/>
              </a:rPr>
              <a:t>to </a:t>
            </a:r>
            <a:r>
              <a:rPr lang="en-GB" sz="2000" dirty="0">
                <a:solidFill>
                  <a:srgbClr val="003379"/>
                </a:solidFill>
                <a:cs typeface="Arial" panose="020B0604020202020204" pitchFamily="34" charset="0"/>
              </a:rPr>
              <a:t>influence our models using different </a:t>
            </a:r>
            <a:r>
              <a:rPr lang="en-GB" sz="2000" b="1" dirty="0">
                <a:solidFill>
                  <a:srgbClr val="003379"/>
                </a:solidFill>
                <a:cs typeface="Arial" panose="020B0604020202020204" pitchFamily="34" charset="0"/>
              </a:rPr>
              <a:t>statistical distributions</a:t>
            </a:r>
            <a:endParaRPr kumimoji="0" lang="en-GB" sz="2000" b="1" i="0" u="none" strike="noStrike" kern="1200" cap="none" spc="0" normalizeH="0" baseline="0" noProof="0" dirty="0">
              <a:ln>
                <a:noFill/>
              </a:ln>
              <a:solidFill>
                <a:srgbClr val="003379"/>
              </a:solidFill>
              <a:effectLst/>
              <a:uLnTx/>
              <a:uFillTx/>
              <a:ea typeface="+mn-ea"/>
              <a:cs typeface="Arial" panose="020B0604020202020204" pitchFamily="34" charset="0"/>
            </a:endParaRPr>
          </a:p>
        </p:txBody>
      </p:sp>
      <p:sp>
        <p:nvSpPr>
          <p:cNvPr id="11" name="TextBox 10">
            <a:extLst>
              <a:ext uri="{FF2B5EF4-FFF2-40B4-BE49-F238E27FC236}">
                <a16:creationId xmlns:a16="http://schemas.microsoft.com/office/drawing/2014/main" id="{F4C64DAA-D877-70D7-45B4-0AF05635CC6C}"/>
              </a:ext>
            </a:extLst>
          </p:cNvPr>
          <p:cNvSpPr txBox="1"/>
          <p:nvPr/>
        </p:nvSpPr>
        <p:spPr>
          <a:xfrm>
            <a:off x="6917812" y="1183281"/>
            <a:ext cx="4851991" cy="4693593"/>
          </a:xfrm>
          <a:prstGeom prst="rect">
            <a:avLst/>
          </a:prstGeom>
        </p:spPr>
        <p:txBody>
          <a:bodyPr wrap="square" rtlCol="0" anchor="t">
            <a:spAutoFit/>
          </a:bodyPr>
          <a:lstStyle/>
          <a:p>
            <a:pPr marL="0" marR="0" indent="0" defTabSz="914400" rtl="0" eaLnBrk="1" fontAlgn="auto" latinLnBrk="0" hangingPunct="1">
              <a:lnSpc>
                <a:spcPct val="90000"/>
              </a:lnSpc>
              <a:spcAft>
                <a:spcPts val="600"/>
              </a:spcAft>
              <a:buClrTx/>
              <a:buSzTx/>
              <a:buFont typeface="Arial" panose="020B0604020202020204" pitchFamily="34" charset="0"/>
              <a:buNone/>
              <a:tabLst/>
            </a:pPr>
            <a:r>
              <a:rPr kumimoji="0" lang="en-GB" sz="2000" b="1" i="0" u="sng" strike="noStrike" kern="1200" cap="none" spc="0" normalizeH="0" baseline="0" noProof="0" dirty="0">
                <a:ln>
                  <a:noFill/>
                </a:ln>
                <a:solidFill>
                  <a:srgbClr val="003379"/>
                </a:solidFill>
                <a:effectLst/>
                <a:uLnTx/>
                <a:uFillTx/>
                <a:ea typeface="+mn-ea"/>
                <a:cs typeface="Arial" panose="020B0604020202020204" pitchFamily="34" charset="0"/>
              </a:rPr>
              <a:t>To be aware of</a:t>
            </a:r>
          </a:p>
          <a:p>
            <a:pPr marL="514350" indent="-285750">
              <a:spcAft>
                <a:spcPts val="600"/>
              </a:spcAft>
              <a:buFont typeface="Arial" panose="020B0604020202020204" pitchFamily="34" charset="0"/>
              <a:buChar char="•"/>
            </a:pPr>
            <a:r>
              <a:rPr lang="en-GB" sz="2000" dirty="0"/>
              <a:t>Randomness involved means that </a:t>
            </a:r>
            <a:r>
              <a:rPr lang="en-GB" sz="2000" b="1" dirty="0"/>
              <a:t>sophisticated output analysis </a:t>
            </a:r>
            <a:r>
              <a:rPr lang="en-GB" sz="2000" dirty="0"/>
              <a:t>is required to draw meaningful conclusions</a:t>
            </a:r>
          </a:p>
          <a:p>
            <a:pPr marL="514350" indent="-285750">
              <a:spcAft>
                <a:spcPts val="600"/>
              </a:spcAft>
              <a:buFont typeface="Arial" panose="020B0604020202020204" pitchFamily="34" charset="0"/>
              <a:buChar char="•"/>
            </a:pPr>
            <a:r>
              <a:rPr lang="en-GB" sz="2000" dirty="0"/>
              <a:t>A mathematically </a:t>
            </a:r>
            <a:r>
              <a:rPr lang="en-GB" sz="2000" b="1" dirty="0"/>
              <a:t>optimal solution is never found</a:t>
            </a:r>
          </a:p>
          <a:p>
            <a:pPr marL="514350" indent="-285750">
              <a:spcAft>
                <a:spcPts val="600"/>
              </a:spcAft>
              <a:buFont typeface="Arial" panose="020B0604020202020204" pitchFamily="34" charset="0"/>
              <a:buChar char="•"/>
            </a:pPr>
            <a:r>
              <a:rPr lang="en-GB" sz="2000" dirty="0"/>
              <a:t>Quality of the simulation dictated by </a:t>
            </a:r>
            <a:r>
              <a:rPr lang="en-GB" sz="2000" b="1" dirty="0"/>
              <a:t>quality of the input data </a:t>
            </a:r>
            <a:r>
              <a:rPr lang="en-GB" sz="2000" dirty="0"/>
              <a:t>– gathering of accurate and reliable data can be difficult and time-consuming</a:t>
            </a:r>
          </a:p>
          <a:p>
            <a:pPr marL="342900" marR="0" indent="-342900" defTabSz="914400" rtl="0" eaLnBrk="1" fontAlgn="auto" latinLnBrk="0" hangingPunct="1">
              <a:lnSpc>
                <a:spcPct val="90000"/>
              </a:lnSpc>
              <a:spcAft>
                <a:spcPts val="600"/>
              </a:spcAft>
              <a:buClrTx/>
              <a:buSzTx/>
              <a:buFont typeface="Arial" panose="020B0604020202020204" pitchFamily="34" charset="0"/>
              <a:buChar char="•"/>
              <a:tabLst/>
            </a:pPr>
            <a:endParaRPr lang="en-GB" sz="2000" b="1" u="sng" dirty="0">
              <a:solidFill>
                <a:srgbClr val="003379"/>
              </a:solidFill>
              <a:cs typeface="Arial" panose="020B0604020202020204" pitchFamily="34" charset="0"/>
            </a:endParaRPr>
          </a:p>
          <a:p>
            <a:pPr marL="0" marR="0" indent="0" defTabSz="914400" rtl="0" eaLnBrk="1" fontAlgn="auto" latinLnBrk="0" hangingPunct="1">
              <a:lnSpc>
                <a:spcPct val="90000"/>
              </a:lnSpc>
              <a:spcAft>
                <a:spcPts val="600"/>
              </a:spcAft>
              <a:buClrTx/>
              <a:buSzTx/>
              <a:buFont typeface="Arial" panose="020B0604020202020204" pitchFamily="34" charset="0"/>
              <a:buNone/>
              <a:tabLst/>
            </a:pPr>
            <a:endParaRPr kumimoji="0" lang="en-GB" sz="2000" b="1" i="0" u="sng" strike="noStrike" kern="1200" cap="none" spc="0" normalizeH="0" baseline="0" noProof="0" dirty="0">
              <a:ln>
                <a:noFill/>
              </a:ln>
              <a:solidFill>
                <a:srgbClr val="003379"/>
              </a:solidFill>
              <a:effectLst/>
              <a:uLnTx/>
              <a:uFillTx/>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1436531207"/>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D2647-A802-01B2-117C-0502320F6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7B9FC-609A-30BA-FD29-F065FF0AD704}"/>
              </a:ext>
            </a:extLst>
          </p:cNvPr>
          <p:cNvSpPr>
            <a:spLocks noGrp="1"/>
          </p:cNvSpPr>
          <p:nvPr>
            <p:ph type="title"/>
          </p:nvPr>
        </p:nvSpPr>
        <p:spPr>
          <a:xfrm>
            <a:off x="1974948" y="374490"/>
            <a:ext cx="10358819" cy="803933"/>
          </a:xfrm>
        </p:spPr>
        <p:txBody>
          <a:bodyPr/>
          <a:lstStyle/>
          <a:p>
            <a:r>
              <a:rPr lang="en-GB" sz="2800" dirty="0"/>
              <a:t>Which type of Simulation do I need?</a:t>
            </a:r>
            <a:endParaRPr lang="en-GB" sz="2800" noProof="0" dirty="0"/>
          </a:p>
        </p:txBody>
      </p:sp>
      <p:sp>
        <p:nvSpPr>
          <p:cNvPr id="4" name="Footer Placeholder 5">
            <a:extLst>
              <a:ext uri="{FF2B5EF4-FFF2-40B4-BE49-F238E27FC236}">
                <a16:creationId xmlns:a16="http://schemas.microsoft.com/office/drawing/2014/main" id="{17C2C41C-6CA3-75FF-A379-AF9F14519BA4}"/>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8" name="AutoShape 4" descr="Types of simulation models – choosing the right approach for a simulation  project | Software Solutions Studio">
            <a:extLst>
              <a:ext uri="{FF2B5EF4-FFF2-40B4-BE49-F238E27FC236}">
                <a16:creationId xmlns:a16="http://schemas.microsoft.com/office/drawing/2014/main" id="{6B86597E-1468-41EF-7478-69140720C46F}"/>
              </a:ext>
            </a:extLst>
          </p:cNvPr>
          <p:cNvSpPr>
            <a:spLocks noChangeAspect="1" noChangeArrowheads="1"/>
          </p:cNvSpPr>
          <p:nvPr/>
        </p:nvSpPr>
        <p:spPr bwMode="auto">
          <a:xfrm>
            <a:off x="1040218" y="3403705"/>
            <a:ext cx="4451498" cy="44514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22" name="Group 21">
            <a:extLst>
              <a:ext uri="{FF2B5EF4-FFF2-40B4-BE49-F238E27FC236}">
                <a16:creationId xmlns:a16="http://schemas.microsoft.com/office/drawing/2014/main" id="{5DD43526-E5CE-03BE-CE85-7FBCAD5895E9}"/>
              </a:ext>
            </a:extLst>
          </p:cNvPr>
          <p:cNvGrpSpPr/>
          <p:nvPr/>
        </p:nvGrpSpPr>
        <p:grpSpPr>
          <a:xfrm>
            <a:off x="308030" y="1429108"/>
            <a:ext cx="11805685" cy="4899259"/>
            <a:chOff x="308030" y="1429108"/>
            <a:chExt cx="11805685" cy="4899259"/>
          </a:xfrm>
        </p:grpSpPr>
        <p:sp>
          <p:nvSpPr>
            <p:cNvPr id="5" name="Rectangle 4">
              <a:extLst>
                <a:ext uri="{FF2B5EF4-FFF2-40B4-BE49-F238E27FC236}">
                  <a16:creationId xmlns:a16="http://schemas.microsoft.com/office/drawing/2014/main" id="{270E7A14-334D-5C38-1498-988CCB077A3C}"/>
                </a:ext>
              </a:extLst>
            </p:cNvPr>
            <p:cNvSpPr/>
            <p:nvPr/>
          </p:nvSpPr>
          <p:spPr>
            <a:xfrm>
              <a:off x="4833957" y="1429108"/>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System model</a:t>
              </a:r>
            </a:p>
          </p:txBody>
        </p:sp>
        <p:sp>
          <p:nvSpPr>
            <p:cNvPr id="6" name="Rectangle 5">
              <a:extLst>
                <a:ext uri="{FF2B5EF4-FFF2-40B4-BE49-F238E27FC236}">
                  <a16:creationId xmlns:a16="http://schemas.microsoft.com/office/drawing/2014/main" id="{B26845C8-6196-4E83-3EC1-AC9547569549}"/>
                </a:ext>
              </a:extLst>
            </p:cNvPr>
            <p:cNvSpPr/>
            <p:nvPr/>
          </p:nvSpPr>
          <p:spPr>
            <a:xfrm>
              <a:off x="2294548" y="265245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Deterministic</a:t>
              </a:r>
            </a:p>
          </p:txBody>
        </p:sp>
        <p:sp>
          <p:nvSpPr>
            <p:cNvPr id="9" name="Rectangle 8">
              <a:extLst>
                <a:ext uri="{FF2B5EF4-FFF2-40B4-BE49-F238E27FC236}">
                  <a16:creationId xmlns:a16="http://schemas.microsoft.com/office/drawing/2014/main" id="{49DA6C53-E316-FD84-90B9-014C97126B3C}"/>
                </a:ext>
              </a:extLst>
            </p:cNvPr>
            <p:cNvSpPr/>
            <p:nvPr/>
          </p:nvSpPr>
          <p:spPr>
            <a:xfrm>
              <a:off x="7529310" y="265245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Stochastic</a:t>
              </a:r>
            </a:p>
          </p:txBody>
        </p:sp>
        <p:sp>
          <p:nvSpPr>
            <p:cNvPr id="10" name="Rectangle 9">
              <a:extLst>
                <a:ext uri="{FF2B5EF4-FFF2-40B4-BE49-F238E27FC236}">
                  <a16:creationId xmlns:a16="http://schemas.microsoft.com/office/drawing/2014/main" id="{62046177-84F0-216A-A994-6ECF4EAE992C}"/>
                </a:ext>
              </a:extLst>
            </p:cNvPr>
            <p:cNvSpPr/>
            <p:nvPr/>
          </p:nvSpPr>
          <p:spPr>
            <a:xfrm>
              <a:off x="751054" y="4059493"/>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Static</a:t>
              </a:r>
            </a:p>
          </p:txBody>
        </p:sp>
        <p:sp>
          <p:nvSpPr>
            <p:cNvPr id="14" name="Rectangle 13">
              <a:extLst>
                <a:ext uri="{FF2B5EF4-FFF2-40B4-BE49-F238E27FC236}">
                  <a16:creationId xmlns:a16="http://schemas.microsoft.com/office/drawing/2014/main" id="{8816FE6A-1629-626E-F5F8-2183B4029001}"/>
                </a:ext>
              </a:extLst>
            </p:cNvPr>
            <p:cNvSpPr/>
            <p:nvPr/>
          </p:nvSpPr>
          <p:spPr>
            <a:xfrm>
              <a:off x="3373752" y="405949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Dynamic</a:t>
              </a:r>
            </a:p>
          </p:txBody>
        </p:sp>
        <p:sp>
          <p:nvSpPr>
            <p:cNvPr id="15" name="Rectangle 14">
              <a:extLst>
                <a:ext uri="{FF2B5EF4-FFF2-40B4-BE49-F238E27FC236}">
                  <a16:creationId xmlns:a16="http://schemas.microsoft.com/office/drawing/2014/main" id="{624962C5-7E8A-A2EA-7242-9787A2F13D47}"/>
                </a:ext>
              </a:extLst>
            </p:cNvPr>
            <p:cNvSpPr/>
            <p:nvPr/>
          </p:nvSpPr>
          <p:spPr>
            <a:xfrm>
              <a:off x="2115566" y="5396843"/>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Discrete</a:t>
              </a:r>
            </a:p>
          </p:txBody>
        </p:sp>
        <p:sp>
          <p:nvSpPr>
            <p:cNvPr id="16" name="Rectangle 15">
              <a:extLst>
                <a:ext uri="{FF2B5EF4-FFF2-40B4-BE49-F238E27FC236}">
                  <a16:creationId xmlns:a16="http://schemas.microsoft.com/office/drawing/2014/main" id="{D9145984-2DB8-FCDB-45ED-4DB7DB8E7183}"/>
                </a:ext>
              </a:extLst>
            </p:cNvPr>
            <p:cNvSpPr/>
            <p:nvPr/>
          </p:nvSpPr>
          <p:spPr>
            <a:xfrm>
              <a:off x="4738264" y="539684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Continuous</a:t>
              </a:r>
            </a:p>
          </p:txBody>
        </p:sp>
        <p:sp>
          <p:nvSpPr>
            <p:cNvPr id="17" name="Rectangle 16">
              <a:extLst>
                <a:ext uri="{FF2B5EF4-FFF2-40B4-BE49-F238E27FC236}">
                  <a16:creationId xmlns:a16="http://schemas.microsoft.com/office/drawing/2014/main" id="{1EEA3A81-82A0-9633-F10F-049C7567339E}"/>
                </a:ext>
              </a:extLst>
            </p:cNvPr>
            <p:cNvSpPr/>
            <p:nvPr/>
          </p:nvSpPr>
          <p:spPr>
            <a:xfrm>
              <a:off x="6450106" y="4059491"/>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Static</a:t>
              </a:r>
            </a:p>
            <a:p>
              <a:pPr algn="ctr"/>
              <a:r>
                <a:rPr lang="en-GB" dirty="0"/>
                <a:t>(Monte Carlo)</a:t>
              </a:r>
            </a:p>
          </p:txBody>
        </p:sp>
        <p:sp>
          <p:nvSpPr>
            <p:cNvPr id="18" name="Rectangle 17">
              <a:extLst>
                <a:ext uri="{FF2B5EF4-FFF2-40B4-BE49-F238E27FC236}">
                  <a16:creationId xmlns:a16="http://schemas.microsoft.com/office/drawing/2014/main" id="{58B13F50-FBF7-6D0C-5B2A-A34AC5DE6A70}"/>
                </a:ext>
              </a:extLst>
            </p:cNvPr>
            <p:cNvSpPr/>
            <p:nvPr/>
          </p:nvSpPr>
          <p:spPr>
            <a:xfrm>
              <a:off x="9072804" y="4059490"/>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Dynamic</a:t>
              </a:r>
            </a:p>
          </p:txBody>
        </p:sp>
        <p:sp>
          <p:nvSpPr>
            <p:cNvPr id="19" name="Rectangle 18">
              <a:extLst>
                <a:ext uri="{FF2B5EF4-FFF2-40B4-BE49-F238E27FC236}">
                  <a16:creationId xmlns:a16="http://schemas.microsoft.com/office/drawing/2014/main" id="{28F047EB-B610-86C8-9D40-03153AD389F2}"/>
                </a:ext>
              </a:extLst>
            </p:cNvPr>
            <p:cNvSpPr/>
            <p:nvPr/>
          </p:nvSpPr>
          <p:spPr>
            <a:xfrm>
              <a:off x="7279445" y="5396842"/>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Discrete</a:t>
              </a:r>
            </a:p>
            <a:p>
              <a:pPr algn="ctr"/>
              <a:r>
                <a:rPr lang="en-GB" dirty="0"/>
                <a:t>(Discrete event)</a:t>
              </a:r>
            </a:p>
          </p:txBody>
        </p:sp>
        <p:sp>
          <p:nvSpPr>
            <p:cNvPr id="20" name="Rectangle 19">
              <a:extLst>
                <a:ext uri="{FF2B5EF4-FFF2-40B4-BE49-F238E27FC236}">
                  <a16:creationId xmlns:a16="http://schemas.microsoft.com/office/drawing/2014/main" id="{71B82013-A43F-891C-81CE-C77B481CE465}"/>
                </a:ext>
              </a:extLst>
            </p:cNvPr>
            <p:cNvSpPr/>
            <p:nvPr/>
          </p:nvSpPr>
          <p:spPr>
            <a:xfrm>
              <a:off x="9902143" y="5396841"/>
              <a:ext cx="2211572" cy="80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Stochastic</a:t>
              </a:r>
            </a:p>
          </p:txBody>
        </p:sp>
        <p:grpSp>
          <p:nvGrpSpPr>
            <p:cNvPr id="52" name="Group 51">
              <a:extLst>
                <a:ext uri="{FF2B5EF4-FFF2-40B4-BE49-F238E27FC236}">
                  <a16:creationId xmlns:a16="http://schemas.microsoft.com/office/drawing/2014/main" id="{9AB30A41-6348-D759-C330-70D6E77ABD1E}"/>
                </a:ext>
              </a:extLst>
            </p:cNvPr>
            <p:cNvGrpSpPr/>
            <p:nvPr/>
          </p:nvGrpSpPr>
          <p:grpSpPr>
            <a:xfrm>
              <a:off x="3501343" y="2233041"/>
              <a:ext cx="5032744" cy="732168"/>
              <a:chOff x="3579628" y="2233041"/>
              <a:chExt cx="5032744" cy="732168"/>
            </a:xfrm>
          </p:grpSpPr>
          <p:cxnSp>
            <p:nvCxnSpPr>
              <p:cNvPr id="41" name="Straight Connector 40">
                <a:extLst>
                  <a:ext uri="{FF2B5EF4-FFF2-40B4-BE49-F238E27FC236}">
                    <a16:creationId xmlns:a16="http://schemas.microsoft.com/office/drawing/2014/main" id="{5438441E-92A5-D744-EE57-86DD116B53FA}"/>
                  </a:ext>
                </a:extLst>
              </p:cNvPr>
              <p:cNvCxnSpPr>
                <a:cxnSpLocks/>
                <a:stCxn id="5" idx="2"/>
              </p:cNvCxnSpPr>
              <p:nvPr/>
            </p:nvCxnSpPr>
            <p:spPr>
              <a:xfrm flipH="1">
                <a:off x="6011252" y="2233041"/>
                <a:ext cx="6776" cy="499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F55330-2680-6583-5F9C-C10DA4CAF09D}"/>
                  </a:ext>
                </a:extLst>
              </p:cNvPr>
              <p:cNvCxnSpPr>
                <a:cxnSpLocks/>
              </p:cNvCxnSpPr>
              <p:nvPr/>
            </p:nvCxnSpPr>
            <p:spPr>
              <a:xfrm flipH="1">
                <a:off x="3579628" y="2732567"/>
                <a:ext cx="50327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A0C0D53-58A6-1FC0-1CA1-912E07CF89FF}"/>
                  </a:ext>
                </a:extLst>
              </p:cNvPr>
              <p:cNvCxnSpPr/>
              <p:nvPr/>
            </p:nvCxnSpPr>
            <p:spPr>
              <a:xfrm>
                <a:off x="3579628" y="2732567"/>
                <a:ext cx="0" cy="202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618C9C-3271-57BD-2489-3706B7F1C90F}"/>
                  </a:ext>
                </a:extLst>
              </p:cNvPr>
              <p:cNvCxnSpPr>
                <a:cxnSpLocks/>
              </p:cNvCxnSpPr>
              <p:nvPr/>
            </p:nvCxnSpPr>
            <p:spPr>
              <a:xfrm>
                <a:off x="8612372" y="2741866"/>
                <a:ext cx="0" cy="223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A0052C0B-80B1-C241-D558-3155B3E6C79E}"/>
                </a:ext>
              </a:extLst>
            </p:cNvPr>
            <p:cNvCxnSpPr>
              <a:cxnSpLocks/>
              <a:stCxn id="6" idx="2"/>
            </p:cNvCxnSpPr>
            <p:nvPr/>
          </p:nvCxnSpPr>
          <p:spPr>
            <a:xfrm>
              <a:off x="3400334" y="3456385"/>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58FFA5-7D8D-D64C-D483-FE55E952B5D7}"/>
                </a:ext>
              </a:extLst>
            </p:cNvPr>
            <p:cNvCxnSpPr>
              <a:cxnSpLocks/>
            </p:cNvCxnSpPr>
            <p:nvPr/>
          </p:nvCxnSpPr>
          <p:spPr>
            <a:xfrm flipH="1">
              <a:off x="1910003" y="3787968"/>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31521A4-1F9B-56B2-D277-78FCDF51FCEB}"/>
                </a:ext>
              </a:extLst>
            </p:cNvPr>
            <p:cNvCxnSpPr>
              <a:cxnSpLocks/>
            </p:cNvCxnSpPr>
            <p:nvPr/>
          </p:nvCxnSpPr>
          <p:spPr>
            <a:xfrm>
              <a:off x="1910003" y="3787968"/>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5A8BE69-7A29-ED95-BE17-C115B7B341D8}"/>
                </a:ext>
              </a:extLst>
            </p:cNvPr>
            <p:cNvCxnSpPr>
              <a:cxnSpLocks/>
            </p:cNvCxnSpPr>
            <p:nvPr/>
          </p:nvCxnSpPr>
          <p:spPr>
            <a:xfrm>
              <a:off x="4532701" y="3787968"/>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Connector 1024">
              <a:extLst>
                <a:ext uri="{FF2B5EF4-FFF2-40B4-BE49-F238E27FC236}">
                  <a16:creationId xmlns:a16="http://schemas.microsoft.com/office/drawing/2014/main" id="{6D443577-7C47-3B11-E4FA-DB0924E175A9}"/>
                </a:ext>
              </a:extLst>
            </p:cNvPr>
            <p:cNvCxnSpPr>
              <a:cxnSpLocks/>
            </p:cNvCxnSpPr>
            <p:nvPr/>
          </p:nvCxnSpPr>
          <p:spPr>
            <a:xfrm>
              <a:off x="8769776" y="3446927"/>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6" name="Straight Connector 1025">
              <a:extLst>
                <a:ext uri="{FF2B5EF4-FFF2-40B4-BE49-F238E27FC236}">
                  <a16:creationId xmlns:a16="http://schemas.microsoft.com/office/drawing/2014/main" id="{853DB4D4-0561-D663-E883-AB62C02AC565}"/>
                </a:ext>
              </a:extLst>
            </p:cNvPr>
            <p:cNvCxnSpPr>
              <a:cxnSpLocks/>
            </p:cNvCxnSpPr>
            <p:nvPr/>
          </p:nvCxnSpPr>
          <p:spPr>
            <a:xfrm flipH="1">
              <a:off x="7279445" y="3778510"/>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ED28EB41-5C71-1C19-5DFD-1D5AF9882B1F}"/>
                </a:ext>
              </a:extLst>
            </p:cNvPr>
            <p:cNvCxnSpPr>
              <a:cxnSpLocks/>
            </p:cNvCxnSpPr>
            <p:nvPr/>
          </p:nvCxnSpPr>
          <p:spPr>
            <a:xfrm>
              <a:off x="7279445" y="3778510"/>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1CE0BF49-15C9-9886-6405-E6308FB68BD6}"/>
                </a:ext>
              </a:extLst>
            </p:cNvPr>
            <p:cNvCxnSpPr>
              <a:cxnSpLocks/>
            </p:cNvCxnSpPr>
            <p:nvPr/>
          </p:nvCxnSpPr>
          <p:spPr>
            <a:xfrm>
              <a:off x="9902143" y="3778510"/>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F20C5AC0-88E8-FECF-C3DA-05AB75CE265E}"/>
                </a:ext>
              </a:extLst>
            </p:cNvPr>
            <p:cNvCxnSpPr>
              <a:cxnSpLocks/>
            </p:cNvCxnSpPr>
            <p:nvPr/>
          </p:nvCxnSpPr>
          <p:spPr>
            <a:xfrm>
              <a:off x="4452957" y="4788999"/>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A2756570-DC04-90AF-06C8-DA8560C248A2}"/>
                </a:ext>
              </a:extLst>
            </p:cNvPr>
            <p:cNvCxnSpPr>
              <a:cxnSpLocks/>
            </p:cNvCxnSpPr>
            <p:nvPr/>
          </p:nvCxnSpPr>
          <p:spPr>
            <a:xfrm flipH="1">
              <a:off x="2962626" y="5120582"/>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2B8A9362-F3F6-0858-B9E9-4E1FD57EF8E6}"/>
                </a:ext>
              </a:extLst>
            </p:cNvPr>
            <p:cNvCxnSpPr>
              <a:cxnSpLocks/>
            </p:cNvCxnSpPr>
            <p:nvPr/>
          </p:nvCxnSpPr>
          <p:spPr>
            <a:xfrm>
              <a:off x="2962626" y="5120582"/>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316B7877-A2B2-11A2-C1BB-2B2DBFF1614A}"/>
                </a:ext>
              </a:extLst>
            </p:cNvPr>
            <p:cNvCxnSpPr>
              <a:cxnSpLocks/>
            </p:cNvCxnSpPr>
            <p:nvPr/>
          </p:nvCxnSpPr>
          <p:spPr>
            <a:xfrm>
              <a:off x="5585324" y="5120582"/>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782FFEB2-1491-F741-474D-6ADA89D58E0B}"/>
                </a:ext>
              </a:extLst>
            </p:cNvPr>
            <p:cNvCxnSpPr>
              <a:cxnSpLocks/>
            </p:cNvCxnSpPr>
            <p:nvPr/>
          </p:nvCxnSpPr>
          <p:spPr>
            <a:xfrm>
              <a:off x="10081125" y="4780343"/>
              <a:ext cx="0" cy="34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BA124AF6-FD67-A7F6-0AD6-1793851CECC1}"/>
                </a:ext>
              </a:extLst>
            </p:cNvPr>
            <p:cNvCxnSpPr>
              <a:cxnSpLocks/>
            </p:cNvCxnSpPr>
            <p:nvPr/>
          </p:nvCxnSpPr>
          <p:spPr>
            <a:xfrm flipH="1">
              <a:off x="8590794" y="5111926"/>
              <a:ext cx="26226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22559EF5-37BF-D971-B21D-EC3C576DE37F}"/>
                </a:ext>
              </a:extLst>
            </p:cNvPr>
            <p:cNvCxnSpPr>
              <a:cxnSpLocks/>
            </p:cNvCxnSpPr>
            <p:nvPr/>
          </p:nvCxnSpPr>
          <p:spPr>
            <a:xfrm>
              <a:off x="8590794" y="5111926"/>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A7DF689F-4CE0-1996-59A6-26571E39E28C}"/>
                </a:ext>
              </a:extLst>
            </p:cNvPr>
            <p:cNvCxnSpPr>
              <a:cxnSpLocks/>
            </p:cNvCxnSpPr>
            <p:nvPr/>
          </p:nvCxnSpPr>
          <p:spPr>
            <a:xfrm>
              <a:off x="11213492" y="5111926"/>
              <a:ext cx="0" cy="27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4F16D3-4FDE-DF16-AB0A-05FE868B3705}"/>
                </a:ext>
              </a:extLst>
            </p:cNvPr>
            <p:cNvSpPr txBox="1"/>
            <p:nvPr/>
          </p:nvSpPr>
          <p:spPr>
            <a:xfrm>
              <a:off x="901686" y="1931217"/>
              <a:ext cx="1522229" cy="84023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Parameters known or variable?</a:t>
              </a:r>
            </a:p>
          </p:txBody>
        </p:sp>
        <p:sp>
          <p:nvSpPr>
            <p:cNvPr id="12" name="TextBox 11">
              <a:extLst>
                <a:ext uri="{FF2B5EF4-FFF2-40B4-BE49-F238E27FC236}">
                  <a16:creationId xmlns:a16="http://schemas.microsoft.com/office/drawing/2014/main" id="{2B1D7AD2-D450-5F92-3516-39E6CA5F7550}"/>
                </a:ext>
              </a:extLst>
            </p:cNvPr>
            <p:cNvSpPr txBox="1"/>
            <p:nvPr/>
          </p:nvSpPr>
          <p:spPr>
            <a:xfrm>
              <a:off x="308030" y="3427083"/>
              <a:ext cx="1522229" cy="5909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Time frame</a:t>
              </a:r>
              <a:r>
                <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rPr>
                <a:t>?</a:t>
              </a:r>
            </a:p>
          </p:txBody>
        </p:sp>
        <p:sp>
          <p:nvSpPr>
            <p:cNvPr id="13" name="TextBox 12">
              <a:extLst>
                <a:ext uri="{FF2B5EF4-FFF2-40B4-BE49-F238E27FC236}">
                  <a16:creationId xmlns:a16="http://schemas.microsoft.com/office/drawing/2014/main" id="{F5C34BDE-2E54-1C15-7F32-1D2256D45075}"/>
                </a:ext>
              </a:extLst>
            </p:cNvPr>
            <p:cNvSpPr txBox="1"/>
            <p:nvPr/>
          </p:nvSpPr>
          <p:spPr>
            <a:xfrm>
              <a:off x="595109" y="5238838"/>
              <a:ext cx="1522229" cy="1089529"/>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b="1" dirty="0">
                  <a:solidFill>
                    <a:srgbClr val="003379"/>
                  </a:solidFill>
                  <a:latin typeface="Arial" panose="020B0604020202020204"/>
                  <a:cs typeface="Arial" panose="020B0604020202020204" pitchFamily="34" charset="0"/>
                </a:rPr>
                <a:t>When can the state of the system change?</a:t>
              </a:r>
              <a:endParaRPr kumimoji="0" lang="en-GB" sz="18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grpSp>
    </p:spTree>
    <p:custDataLst>
      <p:tags r:id="rId1"/>
    </p:custDataLst>
    <p:extLst>
      <p:ext uri="{BB962C8B-B14F-4D97-AF65-F5344CB8AC3E}">
        <p14:creationId xmlns:p14="http://schemas.microsoft.com/office/powerpoint/2010/main" val="2031706229"/>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7E8A-8B61-4B73-33DD-8B19E9141503}"/>
              </a:ext>
            </a:extLst>
          </p:cNvPr>
          <p:cNvSpPr>
            <a:spLocks noGrp="1"/>
          </p:cNvSpPr>
          <p:nvPr>
            <p:ph type="title"/>
          </p:nvPr>
        </p:nvSpPr>
        <p:spPr>
          <a:xfrm>
            <a:off x="1974948" y="374490"/>
            <a:ext cx="8285471" cy="803933"/>
          </a:xfrm>
        </p:spPr>
        <p:txBody>
          <a:bodyPr/>
          <a:lstStyle/>
          <a:p>
            <a:r>
              <a:rPr lang="en-GB" sz="2800" dirty="0"/>
              <a:t>What are key Simulation techniques? </a:t>
            </a:r>
            <a:endParaRPr lang="en-GB" sz="2800" noProof="0" dirty="0"/>
          </a:p>
        </p:txBody>
      </p:sp>
      <p:sp>
        <p:nvSpPr>
          <p:cNvPr id="4" name="Footer Placeholder 5">
            <a:extLst>
              <a:ext uri="{FF2B5EF4-FFF2-40B4-BE49-F238E27FC236}">
                <a16:creationId xmlns:a16="http://schemas.microsoft.com/office/drawing/2014/main" id="{1AA40CF7-6629-FC33-37B8-E32EB2B44AF6}"/>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sp>
        <p:nvSpPr>
          <p:cNvPr id="7" name="TextBox 6">
            <a:extLst>
              <a:ext uri="{FF2B5EF4-FFF2-40B4-BE49-F238E27FC236}">
                <a16:creationId xmlns:a16="http://schemas.microsoft.com/office/drawing/2014/main" id="{DD0949D4-4EA1-0D41-3EFA-AF3A29E28BD5}"/>
              </a:ext>
            </a:extLst>
          </p:cNvPr>
          <p:cNvSpPr txBox="1"/>
          <p:nvPr/>
        </p:nvSpPr>
        <p:spPr>
          <a:xfrm>
            <a:off x="2876108" y="2527966"/>
            <a:ext cx="2849525" cy="6463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Monte Carlo simulation</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8" name="TextBox 7">
            <a:extLst>
              <a:ext uri="{FF2B5EF4-FFF2-40B4-BE49-F238E27FC236}">
                <a16:creationId xmlns:a16="http://schemas.microsoft.com/office/drawing/2014/main" id="{FC2EFEA3-1F8C-9771-A459-A7B97935ACA1}"/>
              </a:ext>
            </a:extLst>
          </p:cNvPr>
          <p:cNvSpPr txBox="1"/>
          <p:nvPr/>
        </p:nvSpPr>
        <p:spPr>
          <a:xfrm>
            <a:off x="6796546" y="2527966"/>
            <a:ext cx="2306129" cy="6463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System dynamics</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9" name="TextBox 8">
            <a:extLst>
              <a:ext uri="{FF2B5EF4-FFF2-40B4-BE49-F238E27FC236}">
                <a16:creationId xmlns:a16="http://schemas.microsoft.com/office/drawing/2014/main" id="{242B964D-46C4-36F2-928B-79886518DBBE}"/>
              </a:ext>
            </a:extLst>
          </p:cNvPr>
          <p:cNvSpPr txBox="1"/>
          <p:nvPr/>
        </p:nvSpPr>
        <p:spPr>
          <a:xfrm>
            <a:off x="6919385" y="4200675"/>
            <a:ext cx="2306130" cy="646331"/>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Agent-based modelling</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sp>
        <p:nvSpPr>
          <p:cNvPr id="10" name="TextBox 9">
            <a:extLst>
              <a:ext uri="{FF2B5EF4-FFF2-40B4-BE49-F238E27FC236}">
                <a16:creationId xmlns:a16="http://schemas.microsoft.com/office/drawing/2014/main" id="{E84D7089-B8B7-1595-CF8C-562F900F3122}"/>
              </a:ext>
            </a:extLst>
          </p:cNvPr>
          <p:cNvSpPr txBox="1"/>
          <p:nvPr/>
        </p:nvSpPr>
        <p:spPr>
          <a:xfrm>
            <a:off x="2966485" y="4200675"/>
            <a:ext cx="2668772" cy="646330"/>
          </a:xfrm>
          <a:prstGeom prst="rect">
            <a:avLst/>
          </a:prstGeom>
        </p:spPr>
        <p:txBody>
          <a:bodyPr wrap="square" rtlCol="0" anchor="t">
            <a:spAutoFit/>
          </a:bodyPr>
          <a:lstStyle/>
          <a:p>
            <a: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GB" sz="2000" b="1" dirty="0">
                <a:solidFill>
                  <a:srgbClr val="003379"/>
                </a:solidFill>
                <a:latin typeface="Arial" panose="020B0604020202020204"/>
                <a:cs typeface="Arial" panose="020B0604020202020204" pitchFamily="34" charset="0"/>
              </a:rPr>
              <a:t>Discrete event simulation</a:t>
            </a:r>
            <a:endParaRPr kumimoji="0" lang="en-GB" sz="2000" b="1" i="0" u="none" strike="noStrike" kern="1200" cap="none" spc="0" normalizeH="0" baseline="0" noProof="0" dirty="0">
              <a:ln>
                <a:noFill/>
              </a:ln>
              <a:solidFill>
                <a:srgbClr val="003379"/>
              </a:solidFill>
              <a:effectLst/>
              <a:uLnTx/>
              <a:uFillTx/>
              <a:latin typeface="Arial" panose="020B0604020202020204"/>
              <a:ea typeface="+mn-ea"/>
              <a:cs typeface="Arial" panose="020B0604020202020204" pitchFamily="34" charset="0"/>
            </a:endParaRPr>
          </a:p>
        </p:txBody>
      </p:sp>
      <p:pic>
        <p:nvPicPr>
          <p:cNvPr id="11" name="Picture 4" descr="Two Dice, Same Score">
            <a:extLst>
              <a:ext uri="{FF2B5EF4-FFF2-40B4-BE49-F238E27FC236}">
                <a16:creationId xmlns:a16="http://schemas.microsoft.com/office/drawing/2014/main" id="{C3043F71-5A44-16D3-9412-9A4EC5CEB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671" y="1505710"/>
            <a:ext cx="1873851" cy="1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ow Do Fish Schools Work? - JSTOR Daily">
            <a:extLst>
              <a:ext uri="{FF2B5EF4-FFF2-40B4-BE49-F238E27FC236}">
                <a16:creationId xmlns:a16="http://schemas.microsoft.com/office/drawing/2014/main" id="{1999EEE0-89AC-63FB-6E0A-642942D150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2675" y="4847005"/>
            <a:ext cx="2327919" cy="15519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7,075 Bank Queue Royalty-Free Images, Stock Photos &amp; Pictures | Shutterstock">
            <a:extLst>
              <a:ext uri="{FF2B5EF4-FFF2-40B4-BE49-F238E27FC236}">
                <a16:creationId xmlns:a16="http://schemas.microsoft.com/office/drawing/2014/main" id="{39F0C473-2E1D-B9AF-A1F5-558253323E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550" y="5040219"/>
            <a:ext cx="2720536" cy="14649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World Population Day July 11th - 2024 - Journee Mondiale">
            <a:extLst>
              <a:ext uri="{FF2B5EF4-FFF2-40B4-BE49-F238E27FC236}">
                <a16:creationId xmlns:a16="http://schemas.microsoft.com/office/drawing/2014/main" id="{308FC279-5B55-8BF6-DC6C-7A4453A46C7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2675" y="1435580"/>
            <a:ext cx="2606252" cy="14683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3708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D2787-B561-595C-4666-F6CCD39CA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803F8-1D2B-F2A6-5AD7-2DC1FA5F4A09}"/>
              </a:ext>
            </a:extLst>
          </p:cNvPr>
          <p:cNvSpPr>
            <a:spLocks noGrp="1"/>
          </p:cNvSpPr>
          <p:nvPr>
            <p:ph type="title"/>
          </p:nvPr>
        </p:nvSpPr>
        <p:spPr>
          <a:xfrm>
            <a:off x="1974948" y="374490"/>
            <a:ext cx="7849536" cy="803933"/>
          </a:xfrm>
        </p:spPr>
        <p:txBody>
          <a:bodyPr/>
          <a:lstStyle/>
          <a:p>
            <a:r>
              <a:rPr lang="en-GB" sz="2800" dirty="0"/>
              <a:t>Monte Carlo: multiple probability simulation</a:t>
            </a:r>
            <a:endParaRPr lang="en-GB" sz="2800" noProof="0" dirty="0"/>
          </a:p>
        </p:txBody>
      </p:sp>
      <p:sp>
        <p:nvSpPr>
          <p:cNvPr id="3" name="Content Placeholder 2">
            <a:extLst>
              <a:ext uri="{FF2B5EF4-FFF2-40B4-BE49-F238E27FC236}">
                <a16:creationId xmlns:a16="http://schemas.microsoft.com/office/drawing/2014/main" id="{2DE7D365-FA47-493B-1AE1-EDCA5EE5A326}"/>
              </a:ext>
            </a:extLst>
          </p:cNvPr>
          <p:cNvSpPr>
            <a:spLocks noGrp="1"/>
          </p:cNvSpPr>
          <p:nvPr>
            <p:ph sz="half" idx="1"/>
          </p:nvPr>
        </p:nvSpPr>
        <p:spPr>
          <a:xfrm>
            <a:off x="1080452" y="1656152"/>
            <a:ext cx="6559994" cy="5107471"/>
          </a:xfrm>
        </p:spPr>
        <p:txBody>
          <a:bodyPr/>
          <a:lstStyle/>
          <a:p>
            <a:pPr marL="342900" indent="-342900">
              <a:buFont typeface="Arial" panose="020B0604020202020204" pitchFamily="34" charset="0"/>
              <a:buChar char="•"/>
            </a:pPr>
            <a:r>
              <a:rPr lang="en-US" sz="2000" dirty="0">
                <a:latin typeface="+mn-lt"/>
              </a:rPr>
              <a:t>Uses </a:t>
            </a:r>
            <a:r>
              <a:rPr lang="en-US" sz="2000" b="1" dirty="0">
                <a:latin typeface="+mn-lt"/>
              </a:rPr>
              <a:t>repeated random sampling </a:t>
            </a:r>
            <a:r>
              <a:rPr lang="en-US" sz="2000" dirty="0">
                <a:latin typeface="+mn-lt"/>
              </a:rPr>
              <a:t>to obtain the likelihood of a range of results occurring.</a:t>
            </a:r>
          </a:p>
          <a:p>
            <a:pPr marL="285750" indent="-285750">
              <a:buFont typeface="Arial" panose="020B0604020202020204" pitchFamily="34" charset="0"/>
              <a:buChar char="•"/>
            </a:pPr>
            <a:r>
              <a:rPr lang="en-US" sz="2000" dirty="0">
                <a:latin typeface="+mn-lt"/>
              </a:rPr>
              <a:t>Invented during World War II to improve decision making under uncertain conditions</a:t>
            </a:r>
          </a:p>
          <a:p>
            <a:pPr marL="285750" indent="-285750">
              <a:buFont typeface="Arial" panose="020B0604020202020204" pitchFamily="34" charset="0"/>
              <a:buChar char="•"/>
            </a:pPr>
            <a:r>
              <a:rPr lang="en-US" sz="2000" dirty="0">
                <a:latin typeface="+mn-lt"/>
              </a:rPr>
              <a:t>Builds a model of possible results by leveraging a probability distribution for any variable which has inherent uncertainty. Recalculating the results over and over – often thousands of times – yields the probability of each result occurring.</a:t>
            </a:r>
          </a:p>
          <a:p>
            <a:pPr marL="285750" indent="-285750">
              <a:buFont typeface="Arial" panose="020B0604020202020204" pitchFamily="34" charset="0"/>
              <a:buChar char="•"/>
            </a:pPr>
            <a:r>
              <a:rPr lang="en-US" sz="2000" dirty="0">
                <a:latin typeface="+mn-lt"/>
              </a:rPr>
              <a:t>Simple application: Rolling two dice and predicting the sum – 36 different combinations – can manually calculate the probability of each. Simulating rolling the dice 10,000 times, using Monte Carlo, will yield a probability distribution for each sum.</a:t>
            </a:r>
          </a:p>
        </p:txBody>
      </p:sp>
      <p:sp>
        <p:nvSpPr>
          <p:cNvPr id="4" name="Footer Placeholder 5">
            <a:extLst>
              <a:ext uri="{FF2B5EF4-FFF2-40B4-BE49-F238E27FC236}">
                <a16:creationId xmlns:a16="http://schemas.microsoft.com/office/drawing/2014/main" id="{7B2A791B-4EA9-25BF-A0B8-85E3A4F47029}"/>
              </a:ext>
            </a:extLst>
          </p:cNvPr>
          <p:cNvSpPr txBox="1">
            <a:spLocks/>
          </p:cNvSpPr>
          <p:nvPr/>
        </p:nvSpPr>
        <p:spPr>
          <a:xfrm>
            <a:off x="10028911" y="75802"/>
            <a:ext cx="2084804" cy="22047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a:t>OFFICIAL : SENSITIVE</a:t>
            </a:r>
          </a:p>
        </p:txBody>
      </p:sp>
      <p:pic>
        <p:nvPicPr>
          <p:cNvPr id="1026" name="Picture 2" descr="Monaco Monte Carlo Illustrated Map With Landmarks and Highlights Fine Art  Print - Etsy UK">
            <a:extLst>
              <a:ext uri="{FF2B5EF4-FFF2-40B4-BE49-F238E27FC236}">
                <a16:creationId xmlns:a16="http://schemas.microsoft.com/office/drawing/2014/main" id="{A8F11B94-AACC-8837-41C8-BE3A437271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66954" y="1426095"/>
            <a:ext cx="3004359" cy="2002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wo Dice, Same Score">
            <a:extLst>
              <a:ext uri="{FF2B5EF4-FFF2-40B4-BE49-F238E27FC236}">
                <a16:creationId xmlns:a16="http://schemas.microsoft.com/office/drawing/2014/main" id="{7A14BE58-5BB5-BB29-E7E9-99980C4677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2029" y="3979830"/>
            <a:ext cx="2715192" cy="20259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36DECB-8994-6F58-FF4E-BF1F04508BAA}"/>
              </a:ext>
            </a:extLst>
          </p:cNvPr>
          <p:cNvSpPr txBox="1"/>
          <p:nvPr/>
        </p:nvSpPr>
        <p:spPr>
          <a:xfrm>
            <a:off x="6777734" y="6483510"/>
            <a:ext cx="6093500" cy="646331"/>
          </a:xfrm>
          <a:prstGeom prst="rect">
            <a:avLst/>
          </a:prstGeom>
          <a:noFill/>
        </p:spPr>
        <p:txBody>
          <a:bodyPr wrap="square">
            <a:spAutoFit/>
          </a:bodyPr>
          <a:lstStyle/>
          <a:p>
            <a:r>
              <a:rPr lang="en-GB" dirty="0">
                <a:hlinkClick r:id="rId6"/>
              </a:rPr>
              <a:t>https://www.ibm.com/topics/monte-carlo-simulation</a:t>
            </a:r>
            <a:endParaRPr lang="en-GB" dirty="0"/>
          </a:p>
          <a:p>
            <a:endParaRPr lang="en-GB" dirty="0"/>
          </a:p>
        </p:txBody>
      </p:sp>
    </p:spTree>
    <p:custDataLst>
      <p:tags r:id="rId1"/>
    </p:custDataLst>
    <p:extLst>
      <p:ext uri="{BB962C8B-B14F-4D97-AF65-F5344CB8AC3E}">
        <p14:creationId xmlns:p14="http://schemas.microsoft.com/office/powerpoint/2010/main" val="826793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BCOUNTONSLD" val="0"/>
</p:tagLst>
</file>

<file path=ppt/tags/tag10.xml><?xml version="1.0" encoding="utf-8"?>
<p:tagLst xmlns:a="http://schemas.openxmlformats.org/drawingml/2006/main" xmlns:r="http://schemas.openxmlformats.org/officeDocument/2006/relationships" xmlns:p="http://schemas.openxmlformats.org/presentationml/2006/main">
  <p:tag name="LABCOUNTONSLD" val="0"/>
</p:tagLst>
</file>

<file path=ppt/tags/tag11.xml><?xml version="1.0" encoding="utf-8"?>
<p:tagLst xmlns:a="http://schemas.openxmlformats.org/drawingml/2006/main" xmlns:r="http://schemas.openxmlformats.org/officeDocument/2006/relationships" xmlns:p="http://schemas.openxmlformats.org/presentationml/2006/main">
  <p:tag name="LABCOUNTONSLD" val="0"/>
</p:tagLst>
</file>

<file path=ppt/tags/tag12.xml><?xml version="1.0" encoding="utf-8"?>
<p:tagLst xmlns:a="http://schemas.openxmlformats.org/drawingml/2006/main" xmlns:r="http://schemas.openxmlformats.org/officeDocument/2006/relationships" xmlns:p="http://schemas.openxmlformats.org/presentationml/2006/main">
  <p:tag name="LABCOUNTONSLD" val="0"/>
</p:tagLst>
</file>

<file path=ppt/tags/tag2.xml><?xml version="1.0" encoding="utf-8"?>
<p:tagLst xmlns:a="http://schemas.openxmlformats.org/drawingml/2006/main" xmlns:r="http://schemas.openxmlformats.org/officeDocument/2006/relationships" xmlns:p="http://schemas.openxmlformats.org/presentationml/2006/main">
  <p:tag name="LABCOUNTONSLD" val="0"/>
</p:tagLst>
</file>

<file path=ppt/tags/tag3.xml><?xml version="1.0" encoding="utf-8"?>
<p:tagLst xmlns:a="http://schemas.openxmlformats.org/drawingml/2006/main" xmlns:r="http://schemas.openxmlformats.org/officeDocument/2006/relationships" xmlns:p="http://schemas.openxmlformats.org/presentationml/2006/main">
  <p:tag name="LABCOUNTONSLD" val="0"/>
</p:tagLst>
</file>

<file path=ppt/tags/tag4.xml><?xml version="1.0" encoding="utf-8"?>
<p:tagLst xmlns:a="http://schemas.openxmlformats.org/drawingml/2006/main" xmlns:r="http://schemas.openxmlformats.org/officeDocument/2006/relationships" xmlns:p="http://schemas.openxmlformats.org/presentationml/2006/main">
  <p:tag name="LABCOUNTONSLD" val="0"/>
</p:tagLst>
</file>

<file path=ppt/tags/tag5.xml><?xml version="1.0" encoding="utf-8"?>
<p:tagLst xmlns:a="http://schemas.openxmlformats.org/drawingml/2006/main" xmlns:r="http://schemas.openxmlformats.org/officeDocument/2006/relationships" xmlns:p="http://schemas.openxmlformats.org/presentationml/2006/main">
  <p:tag name="LABCOUNTONSLD" val="0"/>
</p:tagLst>
</file>

<file path=ppt/tags/tag6.xml><?xml version="1.0" encoding="utf-8"?>
<p:tagLst xmlns:a="http://schemas.openxmlformats.org/drawingml/2006/main" xmlns:r="http://schemas.openxmlformats.org/officeDocument/2006/relationships" xmlns:p="http://schemas.openxmlformats.org/presentationml/2006/main">
  <p:tag name="LABCOUNTONSLD" val="0"/>
</p:tagLst>
</file>

<file path=ppt/tags/tag7.xml><?xml version="1.0" encoding="utf-8"?>
<p:tagLst xmlns:a="http://schemas.openxmlformats.org/drawingml/2006/main" xmlns:r="http://schemas.openxmlformats.org/officeDocument/2006/relationships" xmlns:p="http://schemas.openxmlformats.org/presentationml/2006/main">
  <p:tag name="LABCOUNTONSLD" val="0"/>
</p:tagLst>
</file>

<file path=ppt/tags/tag8.xml><?xml version="1.0" encoding="utf-8"?>
<p:tagLst xmlns:a="http://schemas.openxmlformats.org/drawingml/2006/main" xmlns:r="http://schemas.openxmlformats.org/officeDocument/2006/relationships" xmlns:p="http://schemas.openxmlformats.org/presentationml/2006/main">
  <p:tag name="LABCOUNTONSLD" val="0"/>
</p:tagLst>
</file>

<file path=ppt/tags/tag9.xml><?xml version="1.0" encoding="utf-8"?>
<p:tagLst xmlns:a="http://schemas.openxmlformats.org/drawingml/2006/main" xmlns:r="http://schemas.openxmlformats.org/officeDocument/2006/relationships" xmlns:p="http://schemas.openxmlformats.org/presentationml/2006/main">
  <p:tag name="LABCOUNTONSLD" val="0"/>
</p:tagLst>
</file>

<file path=ppt/theme/theme1.xml><?xml version="1.0" encoding="utf-8"?>
<a:theme xmlns:a="http://schemas.openxmlformats.org/drawingml/2006/main" name="Office Theme">
  <a:themeElements>
    <a:clrScheme name="Custom 1">
      <a:dk1>
        <a:srgbClr val="003379"/>
      </a:dk1>
      <a:lt1>
        <a:srgbClr val="FFFFFF"/>
      </a:lt1>
      <a:dk2>
        <a:srgbClr val="3278C5"/>
      </a:dk2>
      <a:lt2>
        <a:srgbClr val="62C3F4"/>
      </a:lt2>
      <a:accent1>
        <a:srgbClr val="182D4C"/>
      </a:accent1>
      <a:accent2>
        <a:srgbClr val="33DDEC"/>
      </a:accent2>
      <a:accent3>
        <a:srgbClr val="E7E6E6"/>
      </a:accent3>
      <a:accent4>
        <a:srgbClr val="000000"/>
      </a:accent4>
      <a:accent5>
        <a:srgbClr val="FFFFFF"/>
      </a:accent5>
      <a:accent6>
        <a:srgbClr val="7F7F7F"/>
      </a:accent6>
      <a:hlink>
        <a:srgbClr val="3278C5"/>
      </a:hlink>
      <a:folHlink>
        <a:srgbClr val="182D4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chor="t"/>
      <a:lstStyle>
        <a:def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sz="1800" b="1" i="0" u="none" strike="noStrike" kern="1200" cap="none" spc="0" normalizeH="0" baseline="0" noProof="0" dirty="0" smtClean="0">
            <a:ln>
              <a:noFill/>
            </a:ln>
            <a:solidFill>
              <a:srgbClr val="003379"/>
            </a:solidFill>
            <a:effectLst/>
            <a:uLnTx/>
            <a:uFillTx/>
            <a:latin typeface="Arial" panose="020B0604020202020204"/>
            <a:ea typeface="+mn-ea"/>
            <a:cs typeface="Arial" panose="020B0604020202020204" pitchFamily="34" charset="0"/>
          </a:defRPr>
        </a:defPPr>
      </a:lstStyle>
    </a:txDef>
  </a:objectDefaults>
  <a:extraClrSchemeLst/>
  <a:extLst>
    <a:ext uri="{05A4C25C-085E-4340-85A3-A5531E510DB2}">
      <thm15:themeFamily xmlns:thm15="http://schemas.microsoft.com/office/thememl/2012/main" name="DESNEZ_Branded_Presentation_Template" id="{462DF34E-7D00-47B1-9DFD-4116058C50EF}" vid="{FC3E52A7-6406-41F9-A522-FD2615DD48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E877172EF83E42822E428AAA0F149E" ma:contentTypeVersion="26" ma:contentTypeDescription="Create a new document." ma:contentTypeScope="" ma:versionID="f2baae7bff9fb644778252cc78e34025">
  <xsd:schema xmlns:xsd="http://www.w3.org/2001/XMLSchema" xmlns:xs="http://www.w3.org/2001/XMLSchema" xmlns:p="http://schemas.microsoft.com/office/2006/metadata/properties" xmlns:ns2="abd17da8-7562-4e78-8480-559f5ede032f" xmlns:ns3="0063f72e-ace3-48fb-9c1f-5b513408b31f" xmlns:ns4="b413c3fd-5a3b-4239-b985-69032e371c04" xmlns:ns5="a8f60570-4bd3-4f2b-950b-a996de8ab151" xmlns:ns6="aaacb922-5235-4a66-b188-303b9b46fbd7" xmlns:ns7="249c3fad-5317-44e6-84cb-58514f942bf6" targetNamespace="http://schemas.microsoft.com/office/2006/metadata/properties" ma:root="true" ma:fieldsID="46e83292a8bd1177d96ccc0b02a71a14" ns2:_="" ns3:_="" ns4:_="" ns5:_="" ns6:_="" ns7:_="">
    <xsd:import namespace="abd17da8-7562-4e78-8480-559f5ede032f"/>
    <xsd:import namespace="0063f72e-ace3-48fb-9c1f-5b513408b31f"/>
    <xsd:import namespace="b413c3fd-5a3b-4239-b985-69032e371c04"/>
    <xsd:import namespace="a8f60570-4bd3-4f2b-950b-a996de8ab151"/>
    <xsd:import namespace="aaacb922-5235-4a66-b188-303b9b46fbd7"/>
    <xsd:import namespace="249c3fad-5317-44e6-84cb-58514f942bf6"/>
    <xsd:element name="properties">
      <xsd:complexType>
        <xsd:sequence>
          <xsd:element name="documentManagement">
            <xsd:complexType>
              <xsd:all>
                <xsd:element ref="ns2:_dlc_DocId" minOccurs="0"/>
                <xsd:element ref="ns2:_dlc_DocIdUrl" minOccurs="0"/>
                <xsd:element ref="ns2:_dlc_DocIdPersistId" minOccurs="0"/>
                <xsd:element ref="ns3:Security_x0020_Classification" minOccurs="0"/>
                <xsd:element ref="ns3:Descriptor" minOccurs="0"/>
                <xsd:element ref="ns2:m975189f4ba442ecbf67d4147307b177" minOccurs="0"/>
                <xsd:element ref="ns2:TaxCatchAll" minOccurs="0"/>
                <xsd:element ref="ns2:TaxCatchAllLabel" minOccurs="0"/>
                <xsd:element ref="ns4:Government_x0020_Body" minOccurs="0"/>
                <xsd:element ref="ns4:Date_x0020_Opened" minOccurs="0"/>
                <xsd:element ref="ns4:Date_x0020_Closed" minOccurs="0"/>
                <xsd:element ref="ns5:Retention_x0020_Label" minOccurs="0"/>
                <xsd:element ref="ns6:LegacyData" minOccurs="0"/>
                <xsd:element ref="ns7:MediaServiceMetadata" minOccurs="0"/>
                <xsd:element ref="ns7:MediaServiceFastMetadata" minOccurs="0"/>
                <xsd:element ref="ns7:MediaServiceAutoKeyPoints" minOccurs="0"/>
                <xsd:element ref="ns7:MediaServiceKeyPoints" minOccurs="0"/>
                <xsd:element ref="ns7:MediaServiceDateTaken" minOccurs="0"/>
                <xsd:element ref="ns7:MediaLengthInSeconds" minOccurs="0"/>
                <xsd:element ref="ns7:MediaServiceAutoTags" minOccurs="0"/>
                <xsd:element ref="ns7:MediaServiceOCR" minOccurs="0"/>
                <xsd:element ref="ns7:MediaServiceGenerationTime" minOccurs="0"/>
                <xsd:element ref="ns7:MediaServiceEventHashCode" minOccurs="0"/>
                <xsd:element ref="ns2:SharedWithUsers" minOccurs="0"/>
                <xsd:element ref="ns2:SharedWithDetails" minOccurs="0"/>
                <xsd:element ref="ns7:MediaServiceLocation" minOccurs="0"/>
                <xsd:element ref="ns7:lcf76f155ced4ddcb4097134ff3c332f" minOccurs="0"/>
                <xsd:element ref="ns7:MediaServiceObjectDetectorVersions" minOccurs="0"/>
                <xsd:element ref="ns7: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17da8-7562-4e78-8480-559f5ede03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975189f4ba442ecbf67d4147307b177" ma:index="13" nillable="true" ma:taxonomy="true" ma:internalName="m975189f4ba442ecbf67d4147307b177" ma:taxonomyFieldName="Business_x0020_Unit" ma:displayName="Business Unit" ma:default="1;#BEIS:Energy, Transformation and Clean Growth:Industrial Energy|196d2126-cc91-40b4-bd0b-d2f757bf15bb" ma:fieldId="{6975189f-4ba4-42ec-bf67-d4147307b177}" ma:sspId="9b0aeba9-2bce-41c2-8545-5d12d676a674" ma:termSetId="6f71e40e-3a2e-4baf-91d9-2069eb35453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09cf61fb-55ef-4810-92fa-54e46c3721f0}" ma:internalName="TaxCatchAll" ma:showField="CatchAllData" ma:web="abd17da8-7562-4e78-8480-559f5ede032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09cf61fb-55ef-4810-92fa-54e46c3721f0}" ma:internalName="TaxCatchAllLabel" ma:readOnly="true" ma:showField="CatchAllDataLabel" ma:web="abd17da8-7562-4e78-8480-559f5ede032f">
      <xsd:complexType>
        <xsd:complexContent>
          <xsd:extension base="dms:MultiChoiceLookup">
            <xsd:sequence>
              <xsd:element name="Value" type="dms:Lookup" maxOccurs="unbounded" minOccurs="0" nillable="true"/>
            </xsd:sequence>
          </xsd:extension>
        </xsd:complexContent>
      </xsd:complexType>
    </xsd:element>
    <xsd:element name="SharedWithUsers" ma:index="3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63f72e-ace3-48fb-9c1f-5b513408b31f" elementFormDefault="qualified">
    <xsd:import namespace="http://schemas.microsoft.com/office/2006/documentManagement/types"/>
    <xsd:import namespace="http://schemas.microsoft.com/office/infopath/2007/PartnerControls"/>
    <xsd:element name="Security_x0020_Classification" ma:index="11" nillable="true" ma:displayName="Security Classification" ma:default="OFFICIAL" ma:format="Dropdown" ma:indexed="true" ma:internalName="Security_x0020_Classification">
      <xsd:simpleType>
        <xsd:restriction base="dms:Choice">
          <xsd:enumeration value="OFFICIAL"/>
          <xsd:enumeration value="OFFICIAL - SENSITIVE"/>
        </xsd:restriction>
      </xsd:simpleType>
    </xsd:element>
    <xsd:element name="Descriptor" ma:index="12" nillable="true" ma:displayName="Descriptor" ma:default="" ma:format="Dropdown" ma:indexed="true" ma:internalName="Descriptor">
      <xsd:simpleType>
        <xsd:restriction base="dms:Choice">
          <xsd:enumeration value="COMMERCIAL"/>
          <xsd:enumeration value="PERSONAL"/>
          <xsd:enumeration value="LOCSEN"/>
        </xsd:restriction>
      </xsd:simpleType>
    </xsd:element>
  </xsd:schema>
  <xsd:schema xmlns:xsd="http://www.w3.org/2001/XMLSchema" xmlns:xs="http://www.w3.org/2001/XMLSchema" xmlns:dms="http://schemas.microsoft.com/office/2006/documentManagement/types" xmlns:pc="http://schemas.microsoft.com/office/infopath/2007/PartnerControls" targetNamespace="b413c3fd-5a3b-4239-b985-69032e371c04" elementFormDefault="qualified">
    <xsd:import namespace="http://schemas.microsoft.com/office/2006/documentManagement/types"/>
    <xsd:import namespace="http://schemas.microsoft.com/office/infopath/2007/PartnerControls"/>
    <xsd:element name="Government_x0020_Body" ma:index="17" nillable="true" ma:displayName="Government Body" ma:default="BEIS" ma:internalName="Government_x0020_Body">
      <xsd:simpleType>
        <xsd:restriction base="dms:Text">
          <xsd:maxLength value="255"/>
        </xsd:restriction>
      </xsd:simpleType>
    </xsd:element>
    <xsd:element name="Date_x0020_Opened" ma:index="18" nillable="true" ma:displayName="Date Opened" ma:default="[Today]" ma:format="DateOnly" ma:internalName="Date_x0020_Opened">
      <xsd:simpleType>
        <xsd:restriction base="dms:DateTime"/>
      </xsd:simpleType>
    </xsd:element>
    <xsd:element name="Date_x0020_Closed" ma:index="19" nillable="true" ma:displayName="Date Closed" ma:format="DateOnly" ma:internalName="Date_x0020_Clos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8f60570-4bd3-4f2b-950b-a996de8ab151" elementFormDefault="qualified">
    <xsd:import namespace="http://schemas.microsoft.com/office/2006/documentManagement/types"/>
    <xsd:import namespace="http://schemas.microsoft.com/office/infopath/2007/PartnerControls"/>
    <xsd:element name="Retention_x0020_Label" ma:index="20" nillable="true" ma:displayName="Retention Label" ma:internalName="Retention_x0020_Labe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aacb922-5235-4a66-b188-303b9b46fbd7" elementFormDefault="qualified">
    <xsd:import namespace="http://schemas.microsoft.com/office/2006/documentManagement/types"/>
    <xsd:import namespace="http://schemas.microsoft.com/office/infopath/2007/PartnerControls"/>
    <xsd:element name="LegacyData" ma:index="21" nillable="true" ma:displayName="Legacy Data" ma:internalName="LegacyData">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9c3fad-5317-44e6-84cb-58514f942bf6" elementFormDefault="qualified">
    <xsd:import namespace="http://schemas.microsoft.com/office/2006/documentManagement/types"/>
    <xsd:import namespace="http://schemas.microsoft.com/office/infopath/2007/PartnerControls"/>
    <xsd:element name="MediaServiceMetadata" ma:index="22" nillable="true" ma:displayName="MediaServiceMetadata" ma:hidden="true" ma:internalName="MediaServiceMetadata" ma:readOnly="true">
      <xsd:simpleType>
        <xsd:restriction base="dms:Note"/>
      </xsd:simpleType>
    </xsd:element>
    <xsd:element name="MediaServiceFastMetadata" ma:index="23" nillable="true" ma:displayName="MediaServiceFastMetadata" ma:hidden="true" ma:internalName="MediaServiceFastMetadata" ma:readOnly="true">
      <xsd:simpleType>
        <xsd:restriction base="dms:Note"/>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element name="MediaServiceDateTaken" ma:index="26"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MediaServiceAutoTags" ma:index="28" nillable="true" ma:displayName="Tags" ma:internalName="MediaServiceAutoTags" ma:readOnly="true">
      <xsd:simpleType>
        <xsd:restriction base="dms:Text"/>
      </xsd:simpleType>
    </xsd:element>
    <xsd:element name="MediaServiceOCR" ma:index="29" nillable="true" ma:displayName="Extracted Text" ma:internalName="MediaServiceOCR" ma:readOnly="true">
      <xsd:simpleType>
        <xsd:restriction base="dms:Note">
          <xsd:maxLength value="255"/>
        </xsd:restriction>
      </xsd:simpleType>
    </xsd:element>
    <xsd:element name="MediaServiceGenerationTime" ma:index="30" nillable="true" ma:displayName="MediaServiceGenerationTime" ma:hidden="true" ma:internalName="MediaServiceGenerationTime" ma:readOnly="true">
      <xsd:simpleType>
        <xsd:restriction base="dms:Text"/>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Location" ma:index="34" nillable="true" ma:displayName="Location" ma:internalName="MediaServiceLocation" ma:readOnly="true">
      <xsd:simpleType>
        <xsd:restriction base="dms:Text"/>
      </xsd:simpleType>
    </xsd:element>
    <xsd:element name="lcf76f155ced4ddcb4097134ff3c332f" ma:index="36" nillable="true" ma:taxonomy="true" ma:internalName="lcf76f155ced4ddcb4097134ff3c332f" ma:taxonomyFieldName="MediaServiceImageTags" ma:displayName="Image Tags" ma:readOnly="false" ma:fieldId="{5cf76f15-5ced-4ddc-b409-7134ff3c332f}" ma:taxonomyMulti="true" ma:sspId="9b0aeba9-2bce-41c2-8545-5d12d676a67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7" nillable="true" ma:displayName="MediaServiceObjectDetectorVersions" ma:hidden="true" ma:indexed="true" ma:internalName="MediaServiceObjectDetectorVersions" ma:readOnly="true">
      <xsd:simpleType>
        <xsd:restriction base="dms:Text"/>
      </xsd:simpleType>
    </xsd:element>
    <xsd:element name="MediaServiceSearchProperties" ma:index="3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gacyData xmlns="aaacb922-5235-4a66-b188-303b9b46fbd7" xsi:nil="true"/>
    <TaxCatchAll xmlns="abd17da8-7562-4e78-8480-559f5ede032f">
      <Value>1</Value>
    </TaxCatchAll>
    <_dlc_DocId xmlns="abd17da8-7562-4e78-8480-559f5ede032f">UKD3MR57PZNM-407103085-406584</_dlc_DocId>
    <_dlc_DocIdUrl xmlns="abd17da8-7562-4e78-8480-559f5ede032f">
      <Url>https://beisgov.sharepoint.com/sites/CarbonHydrogenandIndustryAnalysis/_layouts/15/DocIdRedir.aspx?ID=UKD3MR57PZNM-407103085-406584</Url>
      <Description>UKD3MR57PZNM-407103085-406584</Description>
    </_dlc_DocIdUrl>
    <Government_x0020_Body xmlns="b413c3fd-5a3b-4239-b985-69032e371c04">BEIS</Government_x0020_Body>
    <Date_x0020_Opened xmlns="b413c3fd-5a3b-4239-b985-69032e371c04">2024-08-13T17:02:51+00:00</Date_x0020_Opened>
    <lcf76f155ced4ddcb4097134ff3c332f xmlns="249c3fad-5317-44e6-84cb-58514f942bf6">
      <Terms xmlns="http://schemas.microsoft.com/office/infopath/2007/PartnerControls"/>
    </lcf76f155ced4ddcb4097134ff3c332f>
    <Descriptor xmlns="0063f72e-ace3-48fb-9c1f-5b513408b31f" xsi:nil="true"/>
    <m975189f4ba442ecbf67d4147307b177 xmlns="abd17da8-7562-4e78-8480-559f5ede032f">
      <Terms xmlns="http://schemas.microsoft.com/office/infopath/2007/PartnerControls">
        <TermInfo xmlns="http://schemas.microsoft.com/office/infopath/2007/PartnerControls">
          <TermName xmlns="http://schemas.microsoft.com/office/infopath/2007/PartnerControls">BEIS:Energy, Transformation and Clean Growth:Industrial Energy</TermName>
          <TermId xmlns="http://schemas.microsoft.com/office/infopath/2007/PartnerControls">196d2126-cc91-40b4-bd0b-d2f757bf15bb</TermId>
        </TermInfo>
      </Terms>
    </m975189f4ba442ecbf67d4147307b177>
    <Security_x0020_Classification xmlns="0063f72e-ace3-48fb-9c1f-5b513408b31f">OFFICIAL</Security_x0020_Classification>
    <Retention_x0020_Label xmlns="a8f60570-4bd3-4f2b-950b-a996de8ab151" xsi:nil="true"/>
    <Date_x0020_Closed xmlns="b413c3fd-5a3b-4239-b985-69032e371c04"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664FC0E-8393-47A7-A5B1-F4B83A808C2C}">
  <ds:schemaRefs>
    <ds:schemaRef ds:uri="0063f72e-ace3-48fb-9c1f-5b513408b31f"/>
    <ds:schemaRef ds:uri="249c3fad-5317-44e6-84cb-58514f942bf6"/>
    <ds:schemaRef ds:uri="a8f60570-4bd3-4f2b-950b-a996de8ab151"/>
    <ds:schemaRef ds:uri="aaacb922-5235-4a66-b188-303b9b46fbd7"/>
    <ds:schemaRef ds:uri="abd17da8-7562-4e78-8480-559f5ede032f"/>
    <ds:schemaRef ds:uri="b413c3fd-5a3b-4239-b985-69032e371c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935B149-D746-49B3-AAE8-551B602B52E0}">
  <ds:schemaRefs>
    <ds:schemaRef ds:uri="http://schemas.microsoft.com/sharepoint/v3/contenttype/forms"/>
  </ds:schemaRefs>
</ds:datastoreItem>
</file>

<file path=customXml/itemProps3.xml><?xml version="1.0" encoding="utf-8"?>
<ds:datastoreItem xmlns:ds="http://schemas.openxmlformats.org/officeDocument/2006/customXml" ds:itemID="{17956B07-15A4-48DC-99CD-E9824545002E}">
  <ds:schemaRefs>
    <ds:schemaRef ds:uri="0063f72e-ace3-48fb-9c1f-5b513408b31f"/>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purl.org/dc/elements/1.1/"/>
    <ds:schemaRef ds:uri="http://purl.org/dc/terms/"/>
    <ds:schemaRef ds:uri="http://schemas.microsoft.com/office/2006/metadata/properties"/>
    <ds:schemaRef ds:uri="249c3fad-5317-44e6-84cb-58514f942bf6"/>
    <ds:schemaRef ds:uri="aaacb922-5235-4a66-b188-303b9b46fbd7"/>
    <ds:schemaRef ds:uri="a8f60570-4bd3-4f2b-950b-a996de8ab151"/>
    <ds:schemaRef ds:uri="b413c3fd-5a3b-4239-b985-69032e371c04"/>
    <ds:schemaRef ds:uri="abd17da8-7562-4e78-8480-559f5ede032f"/>
  </ds:schemaRefs>
</ds:datastoreItem>
</file>

<file path=customXml/itemProps4.xml><?xml version="1.0" encoding="utf-8"?>
<ds:datastoreItem xmlns:ds="http://schemas.openxmlformats.org/officeDocument/2006/customXml" ds:itemID="{FD75D685-6A8A-4715-BD28-18348DED9FD7}">
  <ds:schemaRefs>
    <ds:schemaRef ds:uri="http://schemas.microsoft.com/sharepoint/events"/>
  </ds:schemaRefs>
</ds:datastoreItem>
</file>

<file path=docMetadata/LabelInfo.xml><?xml version="1.0" encoding="utf-8"?>
<clbl:labelList xmlns:clbl="http://schemas.microsoft.com/office/2020/mipLabelMetadata">
  <clbl:label id="{fbd41ebe-fca6-4f2c-aecb-bf3a17e72416}" enabled="1" method="Privileged" siteId="{bf346810-9c7d-43de-a872-24a2ef3995a8}" contentBits="3" removed="0"/>
</clbl:labelList>
</file>

<file path=docProps/app.xml><?xml version="1.0" encoding="utf-8"?>
<Properties xmlns="http://schemas.openxmlformats.org/officeDocument/2006/extended-properties" xmlns:vt="http://schemas.openxmlformats.org/officeDocument/2006/docPropsVTypes">
  <Template/>
  <TotalTime>0</TotalTime>
  <Words>1613</Words>
  <Application>Microsoft Office PowerPoint</Application>
  <PresentationFormat>Widescreen</PresentationFormat>
  <Paragraphs>239</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FSP DEMO - Proxima Nova</vt:lpstr>
      <vt:lpstr>FSP DEMO - Proxima Nova Light</vt:lpstr>
      <vt:lpstr>GDS Transport</vt:lpstr>
      <vt:lpstr>Lucida Console</vt:lpstr>
      <vt:lpstr>Office Theme</vt:lpstr>
      <vt:lpstr>Study Group: Simulation</vt:lpstr>
      <vt:lpstr>Agenda</vt:lpstr>
      <vt:lpstr>What is Simulation?</vt:lpstr>
      <vt:lpstr>Examples of simulation in government?</vt:lpstr>
      <vt:lpstr>How do we go about building a simulation?</vt:lpstr>
      <vt:lpstr>Why use Simulation?</vt:lpstr>
      <vt:lpstr>Which type of Simulation do I need?</vt:lpstr>
      <vt:lpstr>What are key Simulation techniques? </vt:lpstr>
      <vt:lpstr>Monte Carlo: multiple probability simulation</vt:lpstr>
      <vt:lpstr>System Dynamics: stocks and flows</vt:lpstr>
      <vt:lpstr>Discrete Event simulation</vt:lpstr>
      <vt:lpstr>Agent-based modelling</vt:lpstr>
      <vt:lpstr>Case study – Crown Court Backlog</vt:lpstr>
      <vt:lpstr>Why simulation?</vt:lpstr>
      <vt:lpstr>Case study - steps</vt:lpstr>
      <vt:lpstr>Understand system</vt:lpstr>
      <vt:lpstr>Decide on appropriate approach</vt:lpstr>
      <vt:lpstr>Simulation design</vt:lpstr>
      <vt:lpstr>Data collection</vt:lpstr>
      <vt:lpstr>Analyse outputs</vt:lpstr>
      <vt:lpstr>Experimentation</vt:lpstr>
      <vt:lpstr>Sensitivity analysis</vt:lpstr>
      <vt:lpstr>Iterate</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Efficiency Roadmaps research – analytical outputs</dc:title>
  <dc:creator>Majid, Noor (Energy Security)</dc:creator>
  <cp:lastModifiedBy>Tom Perry</cp:lastModifiedBy>
  <cp:revision>4</cp:revision>
  <cp:lastPrinted>2024-07-08T16:04:56Z</cp:lastPrinted>
  <dcterms:created xsi:type="dcterms:W3CDTF">2023-11-08T13:54:52Z</dcterms:created>
  <dcterms:modified xsi:type="dcterms:W3CDTF">2024-11-12T08:36:57Z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2f585-b40f-4ab9-bafe-39150f03d124_Enabled">
    <vt:lpwstr>true</vt:lpwstr>
  </property>
  <property fmtid="{D5CDD505-2E9C-101B-9397-08002B2CF9AE}" pid="3" name="MSIP_Label_ba62f585-b40f-4ab9-bafe-39150f03d124_SetDate">
    <vt:lpwstr>2023-10-25T08:42:11Z</vt:lpwstr>
  </property>
  <property fmtid="{D5CDD505-2E9C-101B-9397-08002B2CF9AE}" pid="4" name="MSIP_Label_ba62f585-b40f-4ab9-bafe-39150f03d124_Method">
    <vt:lpwstr>Standard</vt:lpwstr>
  </property>
  <property fmtid="{D5CDD505-2E9C-101B-9397-08002B2CF9AE}" pid="5" name="MSIP_Label_ba62f585-b40f-4ab9-bafe-39150f03d124_Name">
    <vt:lpwstr>OFFICIAL</vt:lpwstr>
  </property>
  <property fmtid="{D5CDD505-2E9C-101B-9397-08002B2CF9AE}" pid="6" name="MSIP_Label_ba62f585-b40f-4ab9-bafe-39150f03d124_SiteId">
    <vt:lpwstr>cbac7005-02c1-43eb-b497-e6492d1b2dd8</vt:lpwstr>
  </property>
  <property fmtid="{D5CDD505-2E9C-101B-9397-08002B2CF9AE}" pid="7" name="MSIP_Label_ba62f585-b40f-4ab9-bafe-39150f03d124_ActionId">
    <vt:lpwstr>b8955892-7ae9-4c8a-8d87-b8fda6fb86ba</vt:lpwstr>
  </property>
  <property fmtid="{D5CDD505-2E9C-101B-9397-08002B2CF9AE}" pid="8" name="MSIP_Label_ba62f585-b40f-4ab9-bafe-39150f03d124_ContentBits">
    <vt:lpwstr>0</vt:lpwstr>
  </property>
  <property fmtid="{D5CDD505-2E9C-101B-9397-08002B2CF9AE}" pid="9" name="ContentTypeId">
    <vt:lpwstr>0x010100C7E877172EF83E42822E428AAA0F149E</vt:lpwstr>
  </property>
  <property fmtid="{D5CDD505-2E9C-101B-9397-08002B2CF9AE}" pid="10" name="Business Unit">
    <vt:lpwstr>1;#BEIS:Energy, Transformation and Clean Growth:Industrial Energy|196d2126-cc91-40b4-bd0b-d2f757bf15bb</vt:lpwstr>
  </property>
  <property fmtid="{D5CDD505-2E9C-101B-9397-08002B2CF9AE}" pid="11" name="MediaServiceImageTags">
    <vt:lpwstr/>
  </property>
  <property fmtid="{D5CDD505-2E9C-101B-9397-08002B2CF9AE}" pid="12" name="KIM_Function">
    <vt:lpwstr>1;#Climate and energy|1bedeac7-37cb-1c32-91b0-ff1f772bc125</vt:lpwstr>
  </property>
  <property fmtid="{D5CDD505-2E9C-101B-9397-08002B2CF9AE}" pid="13" name="KIM_GovernmentBody">
    <vt:lpwstr>3;#DESNZ|bb335eaf-f697-16af-0755-aa8d4628e736</vt:lpwstr>
  </property>
  <property fmtid="{D5CDD505-2E9C-101B-9397-08002B2CF9AE}" pid="14" name="KIM_Activity">
    <vt:lpwstr>2;#Industrial Energy|44f579ff-0abe-8507-15ce-0b113ca397b6</vt:lpwstr>
  </property>
  <property fmtid="{D5CDD505-2E9C-101B-9397-08002B2CF9AE}" pid="15" name="_dlc_DocIdItemGuid">
    <vt:lpwstr>a3582601-c8a1-45da-b8f8-7d8086b64897</vt:lpwstr>
  </property>
  <property fmtid="{D5CDD505-2E9C-101B-9397-08002B2CF9AE}" pid="16" name="MSIP_Label_f9af038e-07b4-4369-a678-c835687cb272_Enabled">
    <vt:lpwstr>true</vt:lpwstr>
  </property>
  <property fmtid="{D5CDD505-2E9C-101B-9397-08002B2CF9AE}" pid="17" name="MSIP_Label_f9af038e-07b4-4369-a678-c835687cb272_SetDate">
    <vt:lpwstr>2024-09-16T10:19:50Z</vt:lpwstr>
  </property>
  <property fmtid="{D5CDD505-2E9C-101B-9397-08002B2CF9AE}" pid="18" name="MSIP_Label_f9af038e-07b4-4369-a678-c835687cb272_Method">
    <vt:lpwstr>Standard</vt:lpwstr>
  </property>
  <property fmtid="{D5CDD505-2E9C-101B-9397-08002B2CF9AE}" pid="19" name="MSIP_Label_f9af038e-07b4-4369-a678-c835687cb272_Name">
    <vt:lpwstr>OFFICIAL</vt:lpwstr>
  </property>
  <property fmtid="{D5CDD505-2E9C-101B-9397-08002B2CF9AE}" pid="20" name="MSIP_Label_f9af038e-07b4-4369-a678-c835687cb272_SiteId">
    <vt:lpwstr>ac52f73c-fd1a-4a9a-8e7a-4a248f3139e1</vt:lpwstr>
  </property>
  <property fmtid="{D5CDD505-2E9C-101B-9397-08002B2CF9AE}" pid="21" name="MSIP_Label_f9af038e-07b4-4369-a678-c835687cb272_ActionId">
    <vt:lpwstr>a266e7cc-0f15-4520-beaa-0da997ed3118</vt:lpwstr>
  </property>
  <property fmtid="{D5CDD505-2E9C-101B-9397-08002B2CF9AE}" pid="22" name="MSIP_Label_f9af038e-07b4-4369-a678-c835687cb272_ContentBits">
    <vt:lpwstr>2</vt:lpwstr>
  </property>
  <property fmtid="{D5CDD505-2E9C-101B-9397-08002B2CF9AE}" pid="23" name="ClassificationContentMarkingFooterLocations">
    <vt:lpwstr>Office Theme:5</vt:lpwstr>
  </property>
  <property fmtid="{D5CDD505-2E9C-101B-9397-08002B2CF9AE}" pid="24" name="ClassificationContentMarkingFooterText">
    <vt:lpwstr>OFFICIAL</vt:lpwstr>
  </property>
  <property fmtid="{D5CDD505-2E9C-101B-9397-08002B2CF9AE}" pid="25" name="ClassificationContentMarkingHeaderLocations">
    <vt:lpwstr>Office Theme:4</vt:lpwstr>
  </property>
  <property fmtid="{D5CDD505-2E9C-101B-9397-08002B2CF9AE}" pid="26" name="ClassificationContentMarkingHeaderText">
    <vt:lpwstr>OFFICIAL</vt:lpwstr>
  </property>
</Properties>
</file>