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-45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7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5" y="609603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7" y="609600"/>
            <a:ext cx="7060151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71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6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7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7" y="2737249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4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6" y="2737249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3" y="514928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6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6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6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5" y="604136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Visualizing Simulation-level metrics of parallel discrete-event simulations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Caitlin Ross and Noah Wolfe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8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- ROSS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270004"/>
            <a:ext cx="8596668" cy="5377935"/>
          </a:xfrm>
        </p:spPr>
        <p:txBody>
          <a:bodyPr>
            <a:normAutofit/>
          </a:bodyPr>
          <a:lstStyle/>
          <a:p>
            <a:r>
              <a:rPr lang="en-US" dirty="0" smtClean="0"/>
              <a:t>parallel discrete-event simulation (PDES) framework</a:t>
            </a:r>
          </a:p>
          <a:p>
            <a:r>
              <a:rPr lang="en-US" dirty="0" smtClean="0"/>
              <a:t>Simulation entities are called logical processes (or LPs) which are mapped to the processing elements (or </a:t>
            </a:r>
            <a:r>
              <a:rPr lang="en-US" dirty="0" smtClean="0"/>
              <a:t>PEs</a:t>
            </a:r>
            <a:r>
              <a:rPr lang="en-US" dirty="0" smtClean="0"/>
              <a:t>) being used in the simulation</a:t>
            </a:r>
          </a:p>
          <a:p>
            <a:r>
              <a:rPr lang="en-US" dirty="0" smtClean="0"/>
              <a:t>LPs communicate with each other through timestamped events/messages</a:t>
            </a:r>
          </a:p>
          <a:p>
            <a:r>
              <a:rPr lang="en-US" dirty="0" smtClean="0"/>
              <a:t>Optimistic parallel execution: each PE processes the events for its LPs without global synchronization</a:t>
            </a:r>
          </a:p>
          <a:p>
            <a:pPr lvl="1"/>
            <a:r>
              <a:rPr lang="en-US" dirty="0"/>
              <a:t>If receiving an event out of time stamp order, must rollback and re-execute</a:t>
            </a:r>
          </a:p>
          <a:p>
            <a:pPr lvl="1"/>
            <a:r>
              <a:rPr lang="en-US" dirty="0"/>
              <a:t>Rolling back consists of calling reverse event handlers which undoes the computation performed in the respective forward handler to revert the state of the </a:t>
            </a:r>
            <a:r>
              <a:rPr lang="en-US" dirty="0" smtClean="0"/>
              <a:t>simulation</a:t>
            </a:r>
          </a:p>
          <a:p>
            <a:r>
              <a:rPr lang="en-US" dirty="0"/>
              <a:t> </a:t>
            </a:r>
            <a:r>
              <a:rPr lang="en-US" dirty="0" smtClean="0"/>
              <a:t>Global Virtual Time (GVT) computation performed at regular intervals</a:t>
            </a:r>
          </a:p>
          <a:p>
            <a:pPr lvl="1"/>
            <a:r>
              <a:rPr lang="en-US" dirty="0" smtClean="0"/>
              <a:t>Useful for helping to throttle overly optimistic execution</a:t>
            </a:r>
          </a:p>
          <a:p>
            <a:pPr lvl="1"/>
            <a:r>
              <a:rPr lang="en-US" dirty="0" smtClean="0"/>
              <a:t>The interval is controlled by two parameters: </a:t>
            </a:r>
            <a:r>
              <a:rPr lang="en-US" dirty="0" err="1" smtClean="0"/>
              <a:t>gvt</a:t>
            </a:r>
            <a:r>
              <a:rPr lang="en-US" dirty="0" smtClean="0"/>
              <a:t>-interval and batch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58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– Slim Fly network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3661" y="1813011"/>
            <a:ext cx="3694139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Cost-effective structured </a:t>
            </a:r>
            <a:r>
              <a:rPr lang="en-US" dirty="0"/>
              <a:t>layout for connecting compute nodes in large scale supercomputing </a:t>
            </a:r>
            <a:r>
              <a:rPr lang="en-US" dirty="0" smtClean="0"/>
              <a:t>systems</a:t>
            </a:r>
            <a:endParaRPr lang="en-US" dirty="0"/>
          </a:p>
          <a:p>
            <a:r>
              <a:rPr lang="en-US" dirty="0"/>
              <a:t>Max </a:t>
            </a:r>
            <a:r>
              <a:rPr lang="en-US" dirty="0" smtClean="0"/>
              <a:t>network diameter</a:t>
            </a:r>
            <a:r>
              <a:rPr lang="en-US" dirty="0"/>
              <a:t>: </a:t>
            </a:r>
            <a:r>
              <a:rPr lang="en-US" dirty="0" smtClean="0"/>
              <a:t>2</a:t>
            </a:r>
            <a:endParaRPr lang="en-US" dirty="0" smtClean="0"/>
          </a:p>
          <a:p>
            <a:r>
              <a:rPr lang="en-US" dirty="0" smtClean="0"/>
              <a:t>Logical Processes (LPs)</a:t>
            </a:r>
          </a:p>
          <a:p>
            <a:pPr lvl="1"/>
            <a:r>
              <a:rPr lang="en-US" b="1" dirty="0" smtClean="0"/>
              <a:t>Terminals</a:t>
            </a:r>
            <a:r>
              <a:rPr lang="en-US" dirty="0" smtClean="0"/>
              <a:t>/compute nodes</a:t>
            </a:r>
          </a:p>
          <a:p>
            <a:pPr lvl="1"/>
            <a:r>
              <a:rPr lang="en-US" b="1" dirty="0" smtClean="0"/>
              <a:t>Routers</a:t>
            </a:r>
            <a:r>
              <a:rPr lang="en-US" dirty="0" smtClean="0"/>
              <a:t>/Switches</a:t>
            </a:r>
          </a:p>
          <a:p>
            <a:r>
              <a:rPr lang="en-US" dirty="0" smtClean="0"/>
              <a:t>Processing Elements (PEs)</a:t>
            </a:r>
          </a:p>
          <a:p>
            <a:pPr lvl="1"/>
            <a:r>
              <a:rPr lang="en-US" dirty="0" smtClean="0"/>
              <a:t>MPI processes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795" y="1532726"/>
            <a:ext cx="2685048" cy="508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04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and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how to effectively visualize simulation performance data on a smaller scale model</a:t>
            </a:r>
          </a:p>
          <a:p>
            <a:r>
              <a:rPr lang="en-US" dirty="0" smtClean="0"/>
              <a:t>PDES developers, particularly those using ROSS and other optimistic simulators</a:t>
            </a:r>
          </a:p>
          <a:p>
            <a:r>
              <a:rPr lang="en-US" dirty="0" smtClean="0"/>
              <a:t>Questions we aimed to answer with this visualization:</a:t>
            </a:r>
          </a:p>
          <a:p>
            <a:pPr lvl="1"/>
            <a:r>
              <a:rPr lang="en-US" dirty="0" smtClean="0"/>
              <a:t>How can we boost the performance of the visualization?</a:t>
            </a:r>
          </a:p>
          <a:p>
            <a:pPr lvl="2"/>
            <a:r>
              <a:rPr lang="en-US" dirty="0" smtClean="0"/>
              <a:t>Optimizing batch and </a:t>
            </a:r>
            <a:r>
              <a:rPr lang="en-US" dirty="0" err="1" smtClean="0"/>
              <a:t>gvt</a:t>
            </a:r>
            <a:r>
              <a:rPr lang="en-US" dirty="0" smtClean="0"/>
              <a:t>-interval parameters</a:t>
            </a:r>
          </a:p>
          <a:p>
            <a:pPr lvl="1"/>
            <a:r>
              <a:rPr lang="en-US" dirty="0" smtClean="0"/>
              <a:t>How does the performance of the slim fly and dragonfly models differ?</a:t>
            </a:r>
          </a:p>
          <a:p>
            <a:pPr lvl="2"/>
            <a:r>
              <a:rPr lang="en-US" dirty="0" smtClean="0"/>
              <a:t>Only had time to focus on the slim fly model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5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3087" y="2278519"/>
            <a:ext cx="4496028" cy="13208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Demo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522051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 LP radial view</a:t>
            </a:r>
          </a:p>
          <a:p>
            <a:r>
              <a:rPr lang="en-US" dirty="0" smtClean="0"/>
              <a:t>Make GVT selection work</a:t>
            </a:r>
          </a:p>
          <a:p>
            <a:r>
              <a:rPr lang="en-US" dirty="0" smtClean="0"/>
              <a:t>Selection for metric to view</a:t>
            </a:r>
          </a:p>
          <a:p>
            <a:r>
              <a:rPr lang="en-US" dirty="0" smtClean="0"/>
              <a:t>Demo for our research group and get their feedback</a:t>
            </a:r>
          </a:p>
          <a:p>
            <a:r>
              <a:rPr lang="en-US" dirty="0"/>
              <a:t>Pull in data from larger-scale </a:t>
            </a:r>
            <a:r>
              <a:rPr lang="en-US" dirty="0" smtClean="0"/>
              <a:t>simulations</a:t>
            </a:r>
          </a:p>
          <a:p>
            <a:r>
              <a:rPr lang="en-US" dirty="0" smtClean="0"/>
              <a:t>Visualize dragonfly simulation data</a:t>
            </a:r>
          </a:p>
          <a:p>
            <a:r>
              <a:rPr lang="en-US" dirty="0" smtClean="0"/>
              <a:t>Combine visualization of simulation-level data with model-level data to better understand performance of different models</a:t>
            </a:r>
            <a:endParaRPr lang="en-US" dirty="0"/>
          </a:p>
          <a:p>
            <a:r>
              <a:rPr lang="en-US" dirty="0" smtClean="0"/>
              <a:t>In situ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7362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336</Words>
  <Application>Microsoft Macintosh PowerPoint</Application>
  <PresentationFormat>Custom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Facet</vt:lpstr>
      <vt:lpstr>Visualizing Simulation-level metrics of parallel discrete-event simulations</vt:lpstr>
      <vt:lpstr>Background - ROSS</vt:lpstr>
      <vt:lpstr>Background – Slim Fly network model</vt:lpstr>
      <vt:lpstr>Motivation and Audience</vt:lpstr>
      <vt:lpstr>Demo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Simulation-level metrics of parallel discrete-event simulations</dc:title>
  <dc:creator>Caitlin Ross</dc:creator>
  <cp:lastModifiedBy>Noah Wolfe</cp:lastModifiedBy>
  <cp:revision>10</cp:revision>
  <dcterms:created xsi:type="dcterms:W3CDTF">2016-05-03T02:31:35Z</dcterms:created>
  <dcterms:modified xsi:type="dcterms:W3CDTF">2016-05-03T13:17:39Z</dcterms:modified>
</cp:coreProperties>
</file>