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9" r:id="rId1"/>
    <p:sldMasterId id="2147483981" r:id="rId2"/>
  </p:sldMasterIdLst>
  <p:notesMasterIdLst>
    <p:notesMasterId r:id="rId15"/>
  </p:notesMasterIdLst>
  <p:sldIdLst>
    <p:sldId id="256" r:id="rId3"/>
    <p:sldId id="257" r:id="rId4"/>
    <p:sldId id="258" r:id="rId5"/>
    <p:sldId id="259" r:id="rId6"/>
    <p:sldId id="260" r:id="rId7"/>
    <p:sldId id="263" r:id="rId8"/>
    <p:sldId id="262" r:id="rId9"/>
    <p:sldId id="261" r:id="rId10"/>
    <p:sldId id="264" r:id="rId11"/>
    <p:sldId id="26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EA17A719-B5EC-5A42-A258-1A5AC6420E8A}">
          <p14:sldIdLst>
            <p14:sldId id="256"/>
          </p14:sldIdLst>
        </p14:section>
        <p14:section name="Introduction" id="{F0427E20-43D4-674D-A84D-6BDF22B7E995}">
          <p14:sldIdLst>
            <p14:sldId id="257"/>
            <p14:sldId id="258"/>
            <p14:sldId id="259"/>
            <p14:sldId id="260"/>
            <p14:sldId id="263"/>
            <p14:sldId id="262"/>
            <p14:sldId id="261"/>
            <p14:sldId id="264"/>
            <p14:sldId id="267"/>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1"/>
    <p:restoredTop sz="62905"/>
  </p:normalViewPr>
  <p:slideViewPr>
    <p:cSldViewPr snapToGrid="0" snapToObjects="1">
      <p:cViewPr>
        <p:scale>
          <a:sx n="70" d="100"/>
          <a:sy n="70" d="100"/>
        </p:scale>
        <p:origin x="488"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D06E5-274E-504D-921B-672767C3AF43}" type="doc">
      <dgm:prSet loTypeId="urn:microsoft.com/office/officeart/2005/8/layout/orgChart1" loCatId="" qsTypeId="urn:microsoft.com/office/officeart/2005/8/quickstyle/simple1" qsCatId="simple" csTypeId="urn:microsoft.com/office/officeart/2005/8/colors/accent1_4" csCatId="accent1" phldr="1"/>
      <dgm:spPr/>
      <dgm:t>
        <a:bodyPr/>
        <a:lstStyle/>
        <a:p>
          <a:endParaRPr lang="en-US"/>
        </a:p>
      </dgm:t>
    </dgm:pt>
    <dgm:pt modelId="{69CE4A23-F36E-1748-8D80-A22FC089A0FB}">
      <dgm:prSet phldrT="[Text]"/>
      <dgm:spPr>
        <a:solidFill>
          <a:schemeClr val="accent1">
            <a:lumMod val="75000"/>
          </a:schemeClr>
        </a:solidFill>
      </dgm:spPr>
      <dgm:t>
        <a:bodyPr/>
        <a:lstStyle/>
        <a:p>
          <a:pPr rtl="0"/>
          <a:r>
            <a:rPr lang="en-US" dirty="0"/>
            <a:t>Data Handling</a:t>
          </a:r>
        </a:p>
      </dgm:t>
    </dgm:pt>
    <dgm:pt modelId="{65F40402-7FD8-AB4D-B547-2DFD1E82ECB3}" type="parTrans" cxnId="{29A00ED0-4B15-2944-9337-5035B1CE835E}">
      <dgm:prSet/>
      <dgm:spPr/>
      <dgm:t>
        <a:bodyPr/>
        <a:lstStyle/>
        <a:p>
          <a:endParaRPr lang="en-US"/>
        </a:p>
      </dgm:t>
    </dgm:pt>
    <dgm:pt modelId="{9FDA6C59-2878-A14B-AA94-049137A2430A}" type="sibTrans" cxnId="{29A00ED0-4B15-2944-9337-5035B1CE835E}">
      <dgm:prSet/>
      <dgm:spPr/>
      <dgm:t>
        <a:bodyPr/>
        <a:lstStyle/>
        <a:p>
          <a:endParaRPr lang="en-US"/>
        </a:p>
      </dgm:t>
    </dgm:pt>
    <dgm:pt modelId="{CE81CBDF-6939-4448-A5FD-6EA7C3BEDFDC}">
      <dgm:prSet phldrT="[Text]"/>
      <dgm:spPr>
        <a:solidFill>
          <a:schemeClr val="accent1"/>
        </a:solidFill>
      </dgm:spPr>
      <dgm:t>
        <a:bodyPr/>
        <a:lstStyle/>
        <a:p>
          <a:pPr rtl="0"/>
          <a:r>
            <a:rPr lang="en-US" dirty="0"/>
            <a:t>Duplicate Features</a:t>
          </a:r>
        </a:p>
      </dgm:t>
    </dgm:pt>
    <dgm:pt modelId="{7D800338-8BE8-4749-9954-1836DD80B5C7}" type="parTrans" cxnId="{917E43F7-C5FF-204B-8F78-0F6C5C34BF79}">
      <dgm:prSet/>
      <dgm:spPr/>
      <dgm:t>
        <a:bodyPr/>
        <a:lstStyle/>
        <a:p>
          <a:endParaRPr lang="en-US"/>
        </a:p>
      </dgm:t>
    </dgm:pt>
    <dgm:pt modelId="{D6E1F6DE-B04D-A647-96B8-8E4E6965C4CB}" type="sibTrans" cxnId="{917E43F7-C5FF-204B-8F78-0F6C5C34BF79}">
      <dgm:prSet/>
      <dgm:spPr/>
      <dgm:t>
        <a:bodyPr/>
        <a:lstStyle/>
        <a:p>
          <a:endParaRPr lang="en-US"/>
        </a:p>
      </dgm:t>
    </dgm:pt>
    <dgm:pt modelId="{535ACE83-62F6-8146-93F9-8095A8395765}">
      <dgm:prSet phldrT="[Text]"/>
      <dgm:spPr>
        <a:solidFill>
          <a:schemeClr val="accent1"/>
        </a:solidFill>
      </dgm:spPr>
      <dgm:t>
        <a:bodyPr/>
        <a:lstStyle/>
        <a:p>
          <a:pPr rtl="0"/>
          <a:r>
            <a:rPr lang="en-US" dirty="0"/>
            <a:t>Formatting</a:t>
          </a:r>
        </a:p>
      </dgm:t>
    </dgm:pt>
    <dgm:pt modelId="{3B1522DA-80D6-BC47-AE1E-E113A4978C67}" type="parTrans" cxnId="{4206D9A0-ABD0-6F4D-A088-02332B2BB225}">
      <dgm:prSet/>
      <dgm:spPr/>
      <dgm:t>
        <a:bodyPr/>
        <a:lstStyle/>
        <a:p>
          <a:endParaRPr lang="en-US"/>
        </a:p>
      </dgm:t>
    </dgm:pt>
    <dgm:pt modelId="{09FAA348-B7E6-2F4B-BE50-3A5FA67B266C}" type="sibTrans" cxnId="{4206D9A0-ABD0-6F4D-A088-02332B2BB225}">
      <dgm:prSet/>
      <dgm:spPr/>
      <dgm:t>
        <a:bodyPr/>
        <a:lstStyle/>
        <a:p>
          <a:endParaRPr lang="en-US"/>
        </a:p>
      </dgm:t>
    </dgm:pt>
    <dgm:pt modelId="{5CD4060C-E774-BF48-88B5-76C3FB267C51}">
      <dgm:prSet phldrT="[Text]"/>
      <dgm:spPr>
        <a:solidFill>
          <a:schemeClr val="accent1"/>
        </a:solidFill>
      </dgm:spPr>
      <dgm:t>
        <a:bodyPr/>
        <a:lstStyle/>
        <a:p>
          <a:pPr rtl="0"/>
          <a:r>
            <a:rPr lang="en-US" dirty="0"/>
            <a:t>Label Encoding</a:t>
          </a:r>
        </a:p>
      </dgm:t>
    </dgm:pt>
    <dgm:pt modelId="{026E4E93-A699-9940-A285-F8AA5F4B5C63}" type="parTrans" cxnId="{2C2D74E2-FEDA-9F43-B8B7-528D80C7458C}">
      <dgm:prSet/>
      <dgm:spPr/>
      <dgm:t>
        <a:bodyPr/>
        <a:lstStyle/>
        <a:p>
          <a:endParaRPr lang="en-US"/>
        </a:p>
      </dgm:t>
    </dgm:pt>
    <dgm:pt modelId="{8A5EEE5E-42F3-844F-93E2-C9ACC02340EB}" type="sibTrans" cxnId="{2C2D74E2-FEDA-9F43-B8B7-528D80C7458C}">
      <dgm:prSet/>
      <dgm:spPr/>
      <dgm:t>
        <a:bodyPr/>
        <a:lstStyle/>
        <a:p>
          <a:endParaRPr lang="en-US"/>
        </a:p>
      </dgm:t>
    </dgm:pt>
    <dgm:pt modelId="{8F7B3CCF-CB63-B04C-8870-8A8EDAFAC848}" type="pres">
      <dgm:prSet presAssocID="{154D06E5-274E-504D-921B-672767C3AF43}" presName="hierChild1" presStyleCnt="0">
        <dgm:presLayoutVars>
          <dgm:orgChart val="1"/>
          <dgm:chPref val="1"/>
          <dgm:dir/>
          <dgm:animOne val="branch"/>
          <dgm:animLvl val="lvl"/>
          <dgm:resizeHandles/>
        </dgm:presLayoutVars>
      </dgm:prSet>
      <dgm:spPr/>
    </dgm:pt>
    <dgm:pt modelId="{1CCFA4CD-BE31-D240-8144-DDB6D604C2AF}" type="pres">
      <dgm:prSet presAssocID="{69CE4A23-F36E-1748-8D80-A22FC089A0FB}" presName="hierRoot1" presStyleCnt="0">
        <dgm:presLayoutVars>
          <dgm:hierBranch/>
        </dgm:presLayoutVars>
      </dgm:prSet>
      <dgm:spPr/>
    </dgm:pt>
    <dgm:pt modelId="{7C99E454-3703-6041-BC02-64583E21728E}" type="pres">
      <dgm:prSet presAssocID="{69CE4A23-F36E-1748-8D80-A22FC089A0FB}" presName="rootComposite1" presStyleCnt="0"/>
      <dgm:spPr/>
    </dgm:pt>
    <dgm:pt modelId="{C8DB40EF-B11A-7F4D-8A9D-265B36C1C02F}" type="pres">
      <dgm:prSet presAssocID="{69CE4A23-F36E-1748-8D80-A22FC089A0FB}" presName="rootText1" presStyleLbl="node0" presStyleIdx="0" presStyleCnt="1" custScaleX="148946">
        <dgm:presLayoutVars>
          <dgm:chPref val="3"/>
        </dgm:presLayoutVars>
      </dgm:prSet>
      <dgm:spPr/>
    </dgm:pt>
    <dgm:pt modelId="{EB358905-447E-0542-B4B3-ACE724EAAFC6}" type="pres">
      <dgm:prSet presAssocID="{69CE4A23-F36E-1748-8D80-A22FC089A0FB}" presName="rootConnector1" presStyleLbl="node1" presStyleIdx="0" presStyleCnt="0"/>
      <dgm:spPr/>
    </dgm:pt>
    <dgm:pt modelId="{9555293F-B624-C04E-B4A0-E54774FB8A60}" type="pres">
      <dgm:prSet presAssocID="{69CE4A23-F36E-1748-8D80-A22FC089A0FB}" presName="hierChild2" presStyleCnt="0"/>
      <dgm:spPr/>
    </dgm:pt>
    <dgm:pt modelId="{AD0202BF-99B7-2348-99D4-405E0D6D142A}" type="pres">
      <dgm:prSet presAssocID="{7D800338-8BE8-4749-9954-1836DD80B5C7}" presName="Name35" presStyleLbl="parChTrans1D2" presStyleIdx="0" presStyleCnt="3"/>
      <dgm:spPr/>
    </dgm:pt>
    <dgm:pt modelId="{A4220A94-4928-0141-A73D-8E8F807E3B79}" type="pres">
      <dgm:prSet presAssocID="{CE81CBDF-6939-4448-A5FD-6EA7C3BEDFDC}" presName="hierRoot2" presStyleCnt="0">
        <dgm:presLayoutVars>
          <dgm:hierBranch val="init"/>
        </dgm:presLayoutVars>
      </dgm:prSet>
      <dgm:spPr/>
    </dgm:pt>
    <dgm:pt modelId="{336E8BD1-3EDC-2D48-9125-FF22E85B7849}" type="pres">
      <dgm:prSet presAssocID="{CE81CBDF-6939-4448-A5FD-6EA7C3BEDFDC}" presName="rootComposite" presStyleCnt="0"/>
      <dgm:spPr/>
    </dgm:pt>
    <dgm:pt modelId="{A836205F-AC48-3743-B804-A5C9FFC8E6D2}" type="pres">
      <dgm:prSet presAssocID="{CE81CBDF-6939-4448-A5FD-6EA7C3BEDFDC}" presName="rootText" presStyleLbl="node2" presStyleIdx="0" presStyleCnt="3" custScaleX="157828" custLinFactNeighborX="-99295" custLinFactNeighborY="-10378">
        <dgm:presLayoutVars>
          <dgm:chPref val="3"/>
        </dgm:presLayoutVars>
      </dgm:prSet>
      <dgm:spPr/>
    </dgm:pt>
    <dgm:pt modelId="{E824D0C1-D367-DE40-BC5C-7BFC13932804}" type="pres">
      <dgm:prSet presAssocID="{CE81CBDF-6939-4448-A5FD-6EA7C3BEDFDC}" presName="rootConnector" presStyleLbl="node2" presStyleIdx="0" presStyleCnt="3"/>
      <dgm:spPr/>
    </dgm:pt>
    <dgm:pt modelId="{F182E28C-22F9-1040-A78A-ABB8CF55F72C}" type="pres">
      <dgm:prSet presAssocID="{CE81CBDF-6939-4448-A5FD-6EA7C3BEDFDC}" presName="hierChild4" presStyleCnt="0"/>
      <dgm:spPr/>
    </dgm:pt>
    <dgm:pt modelId="{CB33BEDA-49EB-B24A-A992-F59E4B135F9D}" type="pres">
      <dgm:prSet presAssocID="{CE81CBDF-6939-4448-A5FD-6EA7C3BEDFDC}" presName="hierChild5" presStyleCnt="0"/>
      <dgm:spPr/>
    </dgm:pt>
    <dgm:pt modelId="{3E13EFE0-7422-0248-9A0A-9816DC5CBE54}" type="pres">
      <dgm:prSet presAssocID="{3B1522DA-80D6-BC47-AE1E-E113A4978C67}" presName="Name35" presStyleLbl="parChTrans1D2" presStyleIdx="1" presStyleCnt="3"/>
      <dgm:spPr/>
    </dgm:pt>
    <dgm:pt modelId="{A8566C99-6CC4-DC4D-8215-C057400EB532}" type="pres">
      <dgm:prSet presAssocID="{535ACE83-62F6-8146-93F9-8095A8395765}" presName="hierRoot2" presStyleCnt="0">
        <dgm:presLayoutVars>
          <dgm:hierBranch val="init"/>
        </dgm:presLayoutVars>
      </dgm:prSet>
      <dgm:spPr/>
    </dgm:pt>
    <dgm:pt modelId="{99F3D2FD-2912-3847-817D-7E27369FB6B7}" type="pres">
      <dgm:prSet presAssocID="{535ACE83-62F6-8146-93F9-8095A8395765}" presName="rootComposite" presStyleCnt="0"/>
      <dgm:spPr/>
    </dgm:pt>
    <dgm:pt modelId="{29D9F7A5-C111-B84F-B462-35CF7E1FAC80}" type="pres">
      <dgm:prSet presAssocID="{535ACE83-62F6-8146-93F9-8095A8395765}" presName="rootText" presStyleLbl="node2" presStyleIdx="1" presStyleCnt="3" custScaleX="157828" custLinFactNeighborY="-11490">
        <dgm:presLayoutVars>
          <dgm:chPref val="3"/>
        </dgm:presLayoutVars>
      </dgm:prSet>
      <dgm:spPr/>
    </dgm:pt>
    <dgm:pt modelId="{064D5F91-12DF-EF43-8F48-E4B1E2A6B317}" type="pres">
      <dgm:prSet presAssocID="{535ACE83-62F6-8146-93F9-8095A8395765}" presName="rootConnector" presStyleLbl="node2" presStyleIdx="1" presStyleCnt="3"/>
      <dgm:spPr/>
    </dgm:pt>
    <dgm:pt modelId="{6952398D-5B1F-CF42-8D8D-5B17777B9BFF}" type="pres">
      <dgm:prSet presAssocID="{535ACE83-62F6-8146-93F9-8095A8395765}" presName="hierChild4" presStyleCnt="0"/>
      <dgm:spPr/>
    </dgm:pt>
    <dgm:pt modelId="{8BF30E87-4BB8-F84F-8B83-5DB53F52CD66}" type="pres">
      <dgm:prSet presAssocID="{535ACE83-62F6-8146-93F9-8095A8395765}" presName="hierChild5" presStyleCnt="0"/>
      <dgm:spPr/>
    </dgm:pt>
    <dgm:pt modelId="{E4847044-0FED-7F42-9C9E-0A10913CE190}" type="pres">
      <dgm:prSet presAssocID="{026E4E93-A699-9940-A285-F8AA5F4B5C63}" presName="Name35" presStyleLbl="parChTrans1D2" presStyleIdx="2" presStyleCnt="3"/>
      <dgm:spPr/>
    </dgm:pt>
    <dgm:pt modelId="{09160375-4C62-2242-BAF0-E30B9586450C}" type="pres">
      <dgm:prSet presAssocID="{5CD4060C-E774-BF48-88B5-76C3FB267C51}" presName="hierRoot2" presStyleCnt="0">
        <dgm:presLayoutVars>
          <dgm:hierBranch val="init"/>
        </dgm:presLayoutVars>
      </dgm:prSet>
      <dgm:spPr/>
    </dgm:pt>
    <dgm:pt modelId="{6189465F-FA2D-364C-ADE2-7847113A890E}" type="pres">
      <dgm:prSet presAssocID="{5CD4060C-E774-BF48-88B5-76C3FB267C51}" presName="rootComposite" presStyleCnt="0"/>
      <dgm:spPr/>
    </dgm:pt>
    <dgm:pt modelId="{6D9D2A2B-5256-704B-8FF7-EDA22D05DCD5}" type="pres">
      <dgm:prSet presAssocID="{5CD4060C-E774-BF48-88B5-76C3FB267C51}" presName="rootText" presStyleLbl="node2" presStyleIdx="2" presStyleCnt="3" custScaleX="157828" custLinFactNeighborX="86345" custLinFactNeighborY="-10378">
        <dgm:presLayoutVars>
          <dgm:chPref val="3"/>
        </dgm:presLayoutVars>
      </dgm:prSet>
      <dgm:spPr/>
    </dgm:pt>
    <dgm:pt modelId="{4C2F8557-8F14-F145-8036-F034AB14911B}" type="pres">
      <dgm:prSet presAssocID="{5CD4060C-E774-BF48-88B5-76C3FB267C51}" presName="rootConnector" presStyleLbl="node2" presStyleIdx="2" presStyleCnt="3"/>
      <dgm:spPr/>
    </dgm:pt>
    <dgm:pt modelId="{553A6124-8DAA-6440-9D53-291BE7F9F957}" type="pres">
      <dgm:prSet presAssocID="{5CD4060C-E774-BF48-88B5-76C3FB267C51}" presName="hierChild4" presStyleCnt="0"/>
      <dgm:spPr/>
    </dgm:pt>
    <dgm:pt modelId="{9BF6E777-715F-464C-B174-D467B0AC6946}" type="pres">
      <dgm:prSet presAssocID="{5CD4060C-E774-BF48-88B5-76C3FB267C51}" presName="hierChild5" presStyleCnt="0"/>
      <dgm:spPr/>
    </dgm:pt>
    <dgm:pt modelId="{7F895ECD-84CE-6849-9301-049F9B23AF7F}" type="pres">
      <dgm:prSet presAssocID="{69CE4A23-F36E-1748-8D80-A22FC089A0FB}" presName="hierChild3" presStyleCnt="0"/>
      <dgm:spPr/>
    </dgm:pt>
  </dgm:ptLst>
  <dgm:cxnLst>
    <dgm:cxn modelId="{49A7E002-766F-8341-82DF-7F47D18CECFA}" type="presOf" srcId="{154D06E5-274E-504D-921B-672767C3AF43}" destId="{8F7B3CCF-CB63-B04C-8870-8A8EDAFAC848}" srcOrd="0" destOrd="0" presId="urn:microsoft.com/office/officeart/2005/8/layout/orgChart1"/>
    <dgm:cxn modelId="{260A7811-662C-F440-ABF3-DD5B9BC353B3}" type="presOf" srcId="{5CD4060C-E774-BF48-88B5-76C3FB267C51}" destId="{4C2F8557-8F14-F145-8036-F034AB14911B}" srcOrd="1" destOrd="0" presId="urn:microsoft.com/office/officeart/2005/8/layout/orgChart1"/>
    <dgm:cxn modelId="{9A732212-AEFD-D946-BBB0-97B38EFEBF16}" type="presOf" srcId="{3B1522DA-80D6-BC47-AE1E-E113A4978C67}" destId="{3E13EFE0-7422-0248-9A0A-9816DC5CBE54}" srcOrd="0" destOrd="0" presId="urn:microsoft.com/office/officeart/2005/8/layout/orgChart1"/>
    <dgm:cxn modelId="{D7F0F914-6542-5442-A95E-FBAE04CBC4F3}" type="presOf" srcId="{69CE4A23-F36E-1748-8D80-A22FC089A0FB}" destId="{C8DB40EF-B11A-7F4D-8A9D-265B36C1C02F}" srcOrd="0" destOrd="0" presId="urn:microsoft.com/office/officeart/2005/8/layout/orgChart1"/>
    <dgm:cxn modelId="{5329C617-8A22-1E4A-A342-4A2C5EE33885}" type="presOf" srcId="{CE81CBDF-6939-4448-A5FD-6EA7C3BEDFDC}" destId="{A836205F-AC48-3743-B804-A5C9FFC8E6D2}" srcOrd="0" destOrd="0" presId="urn:microsoft.com/office/officeart/2005/8/layout/orgChart1"/>
    <dgm:cxn modelId="{51CA6518-5E1C-2447-A00F-527511C133DF}" type="presOf" srcId="{535ACE83-62F6-8146-93F9-8095A8395765}" destId="{29D9F7A5-C111-B84F-B462-35CF7E1FAC80}" srcOrd="0" destOrd="0" presId="urn:microsoft.com/office/officeart/2005/8/layout/orgChart1"/>
    <dgm:cxn modelId="{0C445636-5F7A-E141-A874-31356527064C}" type="presOf" srcId="{69CE4A23-F36E-1748-8D80-A22FC089A0FB}" destId="{EB358905-447E-0542-B4B3-ACE724EAAFC6}" srcOrd="1" destOrd="0" presId="urn:microsoft.com/office/officeart/2005/8/layout/orgChart1"/>
    <dgm:cxn modelId="{CBE27341-2070-6442-94EA-AA7B7B6BCD43}" type="presOf" srcId="{026E4E93-A699-9940-A285-F8AA5F4B5C63}" destId="{E4847044-0FED-7F42-9C9E-0A10913CE190}" srcOrd="0" destOrd="0" presId="urn:microsoft.com/office/officeart/2005/8/layout/orgChart1"/>
    <dgm:cxn modelId="{0121E257-9469-4846-AC20-2FD44F8713DD}" type="presOf" srcId="{5CD4060C-E774-BF48-88B5-76C3FB267C51}" destId="{6D9D2A2B-5256-704B-8FF7-EDA22D05DCD5}" srcOrd="0" destOrd="0" presId="urn:microsoft.com/office/officeart/2005/8/layout/orgChart1"/>
    <dgm:cxn modelId="{DE455C69-75F8-3A46-809D-F21D44587467}" type="presOf" srcId="{7D800338-8BE8-4749-9954-1836DD80B5C7}" destId="{AD0202BF-99B7-2348-99D4-405E0D6D142A}" srcOrd="0" destOrd="0" presId="urn:microsoft.com/office/officeart/2005/8/layout/orgChart1"/>
    <dgm:cxn modelId="{D4C18C90-9FEC-DA41-A8A9-5C8B1BE567A3}" type="presOf" srcId="{535ACE83-62F6-8146-93F9-8095A8395765}" destId="{064D5F91-12DF-EF43-8F48-E4B1E2A6B317}" srcOrd="1" destOrd="0" presId="urn:microsoft.com/office/officeart/2005/8/layout/orgChart1"/>
    <dgm:cxn modelId="{4206D9A0-ABD0-6F4D-A088-02332B2BB225}" srcId="{69CE4A23-F36E-1748-8D80-A22FC089A0FB}" destId="{535ACE83-62F6-8146-93F9-8095A8395765}" srcOrd="1" destOrd="0" parTransId="{3B1522DA-80D6-BC47-AE1E-E113A4978C67}" sibTransId="{09FAA348-B7E6-2F4B-BE50-3A5FA67B266C}"/>
    <dgm:cxn modelId="{29A00ED0-4B15-2944-9337-5035B1CE835E}" srcId="{154D06E5-274E-504D-921B-672767C3AF43}" destId="{69CE4A23-F36E-1748-8D80-A22FC089A0FB}" srcOrd="0" destOrd="0" parTransId="{65F40402-7FD8-AB4D-B547-2DFD1E82ECB3}" sibTransId="{9FDA6C59-2878-A14B-AA94-049137A2430A}"/>
    <dgm:cxn modelId="{2C2D74E2-FEDA-9F43-B8B7-528D80C7458C}" srcId="{69CE4A23-F36E-1748-8D80-A22FC089A0FB}" destId="{5CD4060C-E774-BF48-88B5-76C3FB267C51}" srcOrd="2" destOrd="0" parTransId="{026E4E93-A699-9940-A285-F8AA5F4B5C63}" sibTransId="{8A5EEE5E-42F3-844F-93E2-C9ACC02340EB}"/>
    <dgm:cxn modelId="{917E43F7-C5FF-204B-8F78-0F6C5C34BF79}" srcId="{69CE4A23-F36E-1748-8D80-A22FC089A0FB}" destId="{CE81CBDF-6939-4448-A5FD-6EA7C3BEDFDC}" srcOrd="0" destOrd="0" parTransId="{7D800338-8BE8-4749-9954-1836DD80B5C7}" sibTransId="{D6E1F6DE-B04D-A647-96B8-8E4E6965C4CB}"/>
    <dgm:cxn modelId="{6FC321FC-0D43-8B42-9C62-3C46D962AF06}" type="presOf" srcId="{CE81CBDF-6939-4448-A5FD-6EA7C3BEDFDC}" destId="{E824D0C1-D367-DE40-BC5C-7BFC13932804}" srcOrd="1" destOrd="0" presId="urn:microsoft.com/office/officeart/2005/8/layout/orgChart1"/>
    <dgm:cxn modelId="{3BF3027C-9B3A-1F4E-8148-0D8B109509E4}" type="presParOf" srcId="{8F7B3CCF-CB63-B04C-8870-8A8EDAFAC848}" destId="{1CCFA4CD-BE31-D240-8144-DDB6D604C2AF}" srcOrd="0" destOrd="0" presId="urn:microsoft.com/office/officeart/2005/8/layout/orgChart1"/>
    <dgm:cxn modelId="{297F5AA5-CC85-6242-946B-6A69A94F881D}" type="presParOf" srcId="{1CCFA4CD-BE31-D240-8144-DDB6D604C2AF}" destId="{7C99E454-3703-6041-BC02-64583E21728E}" srcOrd="0" destOrd="0" presId="urn:microsoft.com/office/officeart/2005/8/layout/orgChart1"/>
    <dgm:cxn modelId="{F811D194-DB98-E440-896F-948A525D3C84}" type="presParOf" srcId="{7C99E454-3703-6041-BC02-64583E21728E}" destId="{C8DB40EF-B11A-7F4D-8A9D-265B36C1C02F}" srcOrd="0" destOrd="0" presId="urn:microsoft.com/office/officeart/2005/8/layout/orgChart1"/>
    <dgm:cxn modelId="{B34216C7-C729-EA4E-BEC7-6DCABDF50188}" type="presParOf" srcId="{7C99E454-3703-6041-BC02-64583E21728E}" destId="{EB358905-447E-0542-B4B3-ACE724EAAFC6}" srcOrd="1" destOrd="0" presId="urn:microsoft.com/office/officeart/2005/8/layout/orgChart1"/>
    <dgm:cxn modelId="{6D9BFC80-DD8B-5041-BB54-6DB927505232}" type="presParOf" srcId="{1CCFA4CD-BE31-D240-8144-DDB6D604C2AF}" destId="{9555293F-B624-C04E-B4A0-E54774FB8A60}" srcOrd="1" destOrd="0" presId="urn:microsoft.com/office/officeart/2005/8/layout/orgChart1"/>
    <dgm:cxn modelId="{5BDF8E0D-9E47-E24D-A7AD-02F0A7D7BD91}" type="presParOf" srcId="{9555293F-B624-C04E-B4A0-E54774FB8A60}" destId="{AD0202BF-99B7-2348-99D4-405E0D6D142A}" srcOrd="0" destOrd="0" presId="urn:microsoft.com/office/officeart/2005/8/layout/orgChart1"/>
    <dgm:cxn modelId="{AE2E2ABE-635A-7745-AD02-3519BF24C433}" type="presParOf" srcId="{9555293F-B624-C04E-B4A0-E54774FB8A60}" destId="{A4220A94-4928-0141-A73D-8E8F807E3B79}" srcOrd="1" destOrd="0" presId="urn:microsoft.com/office/officeart/2005/8/layout/orgChart1"/>
    <dgm:cxn modelId="{0688ECD2-7839-A44F-B9A0-26AFD2748FBB}" type="presParOf" srcId="{A4220A94-4928-0141-A73D-8E8F807E3B79}" destId="{336E8BD1-3EDC-2D48-9125-FF22E85B7849}" srcOrd="0" destOrd="0" presId="urn:microsoft.com/office/officeart/2005/8/layout/orgChart1"/>
    <dgm:cxn modelId="{4B65EB1F-76FB-CA4E-9B62-3E265849253D}" type="presParOf" srcId="{336E8BD1-3EDC-2D48-9125-FF22E85B7849}" destId="{A836205F-AC48-3743-B804-A5C9FFC8E6D2}" srcOrd="0" destOrd="0" presId="urn:microsoft.com/office/officeart/2005/8/layout/orgChart1"/>
    <dgm:cxn modelId="{7B7A99A8-BA7F-B342-BF62-5294B7D40999}" type="presParOf" srcId="{336E8BD1-3EDC-2D48-9125-FF22E85B7849}" destId="{E824D0C1-D367-DE40-BC5C-7BFC13932804}" srcOrd="1" destOrd="0" presId="urn:microsoft.com/office/officeart/2005/8/layout/orgChart1"/>
    <dgm:cxn modelId="{8D893B79-9885-5247-966A-010C81556839}" type="presParOf" srcId="{A4220A94-4928-0141-A73D-8E8F807E3B79}" destId="{F182E28C-22F9-1040-A78A-ABB8CF55F72C}" srcOrd="1" destOrd="0" presId="urn:microsoft.com/office/officeart/2005/8/layout/orgChart1"/>
    <dgm:cxn modelId="{FA9A62A4-E471-4441-AB54-36797C764D5B}" type="presParOf" srcId="{A4220A94-4928-0141-A73D-8E8F807E3B79}" destId="{CB33BEDA-49EB-B24A-A992-F59E4B135F9D}" srcOrd="2" destOrd="0" presId="urn:microsoft.com/office/officeart/2005/8/layout/orgChart1"/>
    <dgm:cxn modelId="{F467D652-551B-1E46-A940-C0207A3DE334}" type="presParOf" srcId="{9555293F-B624-C04E-B4A0-E54774FB8A60}" destId="{3E13EFE0-7422-0248-9A0A-9816DC5CBE54}" srcOrd="2" destOrd="0" presId="urn:microsoft.com/office/officeart/2005/8/layout/orgChart1"/>
    <dgm:cxn modelId="{68E4C659-E5C6-0549-A3ED-C11885213068}" type="presParOf" srcId="{9555293F-B624-C04E-B4A0-E54774FB8A60}" destId="{A8566C99-6CC4-DC4D-8215-C057400EB532}" srcOrd="3" destOrd="0" presId="urn:microsoft.com/office/officeart/2005/8/layout/orgChart1"/>
    <dgm:cxn modelId="{EE4200ED-44F6-F14D-867C-9CDB773DF54F}" type="presParOf" srcId="{A8566C99-6CC4-DC4D-8215-C057400EB532}" destId="{99F3D2FD-2912-3847-817D-7E27369FB6B7}" srcOrd="0" destOrd="0" presId="urn:microsoft.com/office/officeart/2005/8/layout/orgChart1"/>
    <dgm:cxn modelId="{67D6C871-9A16-D046-A8EA-889630A04FCE}" type="presParOf" srcId="{99F3D2FD-2912-3847-817D-7E27369FB6B7}" destId="{29D9F7A5-C111-B84F-B462-35CF7E1FAC80}" srcOrd="0" destOrd="0" presId="urn:microsoft.com/office/officeart/2005/8/layout/orgChart1"/>
    <dgm:cxn modelId="{AF22B2F8-CDE3-4740-9D55-96D2C11B1F82}" type="presParOf" srcId="{99F3D2FD-2912-3847-817D-7E27369FB6B7}" destId="{064D5F91-12DF-EF43-8F48-E4B1E2A6B317}" srcOrd="1" destOrd="0" presId="urn:microsoft.com/office/officeart/2005/8/layout/orgChart1"/>
    <dgm:cxn modelId="{43E9F3F1-3A38-EE45-BE86-D9F28FD550B7}" type="presParOf" srcId="{A8566C99-6CC4-DC4D-8215-C057400EB532}" destId="{6952398D-5B1F-CF42-8D8D-5B17777B9BFF}" srcOrd="1" destOrd="0" presId="urn:microsoft.com/office/officeart/2005/8/layout/orgChart1"/>
    <dgm:cxn modelId="{D1EE486B-BB92-394A-94AF-5F5841CC724A}" type="presParOf" srcId="{A8566C99-6CC4-DC4D-8215-C057400EB532}" destId="{8BF30E87-4BB8-F84F-8B83-5DB53F52CD66}" srcOrd="2" destOrd="0" presId="urn:microsoft.com/office/officeart/2005/8/layout/orgChart1"/>
    <dgm:cxn modelId="{B44E93F9-A3E7-F545-8CC4-8BF2E80DC460}" type="presParOf" srcId="{9555293F-B624-C04E-B4A0-E54774FB8A60}" destId="{E4847044-0FED-7F42-9C9E-0A10913CE190}" srcOrd="4" destOrd="0" presId="urn:microsoft.com/office/officeart/2005/8/layout/orgChart1"/>
    <dgm:cxn modelId="{00BB2922-54BD-4041-B211-A4C1F8C46665}" type="presParOf" srcId="{9555293F-B624-C04E-B4A0-E54774FB8A60}" destId="{09160375-4C62-2242-BAF0-E30B9586450C}" srcOrd="5" destOrd="0" presId="urn:microsoft.com/office/officeart/2005/8/layout/orgChart1"/>
    <dgm:cxn modelId="{82343456-3E0F-8A4B-8DF0-E4EF3FB16DE7}" type="presParOf" srcId="{09160375-4C62-2242-BAF0-E30B9586450C}" destId="{6189465F-FA2D-364C-ADE2-7847113A890E}" srcOrd="0" destOrd="0" presId="urn:microsoft.com/office/officeart/2005/8/layout/orgChart1"/>
    <dgm:cxn modelId="{46822424-4CC4-3646-B629-D0C0CB9250D8}" type="presParOf" srcId="{6189465F-FA2D-364C-ADE2-7847113A890E}" destId="{6D9D2A2B-5256-704B-8FF7-EDA22D05DCD5}" srcOrd="0" destOrd="0" presId="urn:microsoft.com/office/officeart/2005/8/layout/orgChart1"/>
    <dgm:cxn modelId="{83062377-857B-054D-983E-1327AD9C4F8B}" type="presParOf" srcId="{6189465F-FA2D-364C-ADE2-7847113A890E}" destId="{4C2F8557-8F14-F145-8036-F034AB14911B}" srcOrd="1" destOrd="0" presId="urn:microsoft.com/office/officeart/2005/8/layout/orgChart1"/>
    <dgm:cxn modelId="{FF6F93C4-8C81-714D-A47A-6D0CD338C678}" type="presParOf" srcId="{09160375-4C62-2242-BAF0-E30B9586450C}" destId="{553A6124-8DAA-6440-9D53-291BE7F9F957}" srcOrd="1" destOrd="0" presId="urn:microsoft.com/office/officeart/2005/8/layout/orgChart1"/>
    <dgm:cxn modelId="{1A72D4B3-C2F5-FA41-B72C-57EC092B68AF}" type="presParOf" srcId="{09160375-4C62-2242-BAF0-E30B9586450C}" destId="{9BF6E777-715F-464C-B174-D467B0AC6946}" srcOrd="2" destOrd="0" presId="urn:microsoft.com/office/officeart/2005/8/layout/orgChart1"/>
    <dgm:cxn modelId="{F229DF4E-5609-394D-8C6E-B9041518C413}" type="presParOf" srcId="{1CCFA4CD-BE31-D240-8144-DDB6D604C2AF}" destId="{7F895ECD-84CE-6849-9301-049F9B23AF7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7044-0FED-7F42-9C9E-0A10913CE190}">
      <dsp:nvSpPr>
        <dsp:cNvPr id="0" name=""/>
        <dsp:cNvSpPr/>
      </dsp:nvSpPr>
      <dsp:spPr>
        <a:xfrm>
          <a:off x="5857102" y="1075985"/>
          <a:ext cx="4161627" cy="339700"/>
        </a:xfrm>
        <a:custGeom>
          <a:avLst/>
          <a:gdLst/>
          <a:ahLst/>
          <a:cxnLst/>
          <a:rect l="0" t="0" r="0" b="0"/>
          <a:pathLst>
            <a:path>
              <a:moveTo>
                <a:pt x="0" y="0"/>
              </a:moveTo>
              <a:lnTo>
                <a:pt x="0" y="114107"/>
              </a:lnTo>
              <a:lnTo>
                <a:pt x="4161627" y="114107"/>
              </a:lnTo>
              <a:lnTo>
                <a:pt x="4161627" y="33970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13EFE0-7422-0248-9A0A-9816DC5CBE54}">
      <dsp:nvSpPr>
        <dsp:cNvPr id="0" name=""/>
        <dsp:cNvSpPr/>
      </dsp:nvSpPr>
      <dsp:spPr>
        <a:xfrm>
          <a:off x="5811382" y="1075985"/>
          <a:ext cx="91440" cy="327755"/>
        </a:xfrm>
        <a:custGeom>
          <a:avLst/>
          <a:gdLst/>
          <a:ahLst/>
          <a:cxnLst/>
          <a:rect l="0" t="0" r="0" b="0"/>
          <a:pathLst>
            <a:path>
              <a:moveTo>
                <a:pt x="45720" y="0"/>
              </a:moveTo>
              <a:lnTo>
                <a:pt x="45720" y="327755"/>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0202BF-99B7-2348-99D4-405E0D6D142A}">
      <dsp:nvSpPr>
        <dsp:cNvPr id="0" name=""/>
        <dsp:cNvSpPr/>
      </dsp:nvSpPr>
      <dsp:spPr>
        <a:xfrm>
          <a:off x="1695475" y="1075985"/>
          <a:ext cx="4161627" cy="339700"/>
        </a:xfrm>
        <a:custGeom>
          <a:avLst/>
          <a:gdLst/>
          <a:ahLst/>
          <a:cxnLst/>
          <a:rect l="0" t="0" r="0" b="0"/>
          <a:pathLst>
            <a:path>
              <a:moveTo>
                <a:pt x="4161627" y="0"/>
              </a:moveTo>
              <a:lnTo>
                <a:pt x="4161627" y="114107"/>
              </a:lnTo>
              <a:lnTo>
                <a:pt x="0" y="114107"/>
              </a:lnTo>
              <a:lnTo>
                <a:pt x="0" y="33970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DB40EF-B11A-7F4D-8A9D-265B36C1C02F}">
      <dsp:nvSpPr>
        <dsp:cNvPr id="0" name=""/>
        <dsp:cNvSpPr/>
      </dsp:nvSpPr>
      <dsp:spPr>
        <a:xfrm>
          <a:off x="4257043" y="1730"/>
          <a:ext cx="3200119" cy="107425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Data Handling</a:t>
          </a:r>
        </a:p>
      </dsp:txBody>
      <dsp:txXfrm>
        <a:off x="4257043" y="1730"/>
        <a:ext cx="3200119" cy="1074255"/>
      </dsp:txXfrm>
    </dsp:sp>
    <dsp:sp modelId="{A836205F-AC48-3743-B804-A5C9FFC8E6D2}">
      <dsp:nvSpPr>
        <dsp:cNvPr id="0" name=""/>
        <dsp:cNvSpPr/>
      </dsp:nvSpPr>
      <dsp:spPr>
        <a:xfrm>
          <a:off x="0" y="1415686"/>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Duplicate Features</a:t>
          </a:r>
        </a:p>
      </dsp:txBody>
      <dsp:txXfrm>
        <a:off x="0" y="1415686"/>
        <a:ext cx="3390950" cy="1074255"/>
      </dsp:txXfrm>
    </dsp:sp>
    <dsp:sp modelId="{29D9F7A5-C111-B84F-B462-35CF7E1FAC80}">
      <dsp:nvSpPr>
        <dsp:cNvPr id="0" name=""/>
        <dsp:cNvSpPr/>
      </dsp:nvSpPr>
      <dsp:spPr>
        <a:xfrm>
          <a:off x="4161627" y="1403740"/>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Formatting</a:t>
          </a:r>
        </a:p>
      </dsp:txBody>
      <dsp:txXfrm>
        <a:off x="4161627" y="1403740"/>
        <a:ext cx="3390950" cy="1074255"/>
      </dsp:txXfrm>
    </dsp:sp>
    <dsp:sp modelId="{6D9D2A2B-5256-704B-8FF7-EDA22D05DCD5}">
      <dsp:nvSpPr>
        <dsp:cNvPr id="0" name=""/>
        <dsp:cNvSpPr/>
      </dsp:nvSpPr>
      <dsp:spPr>
        <a:xfrm>
          <a:off x="8323255" y="1415686"/>
          <a:ext cx="3390950" cy="107425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Label Encoding</a:t>
          </a:r>
        </a:p>
      </dsp:txBody>
      <dsp:txXfrm>
        <a:off x="8323255" y="1415686"/>
        <a:ext cx="3390950" cy="10742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C7BD9-707D-E842-87F0-D0C7714A2B17}" type="datetimeFigureOut">
              <a:rPr lang="en-US" smtClean="0"/>
              <a:t>7/9/22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99E1D-C821-7B49-8962-047D461C08B2}" type="slidenum">
              <a:rPr lang="en-US" smtClean="0"/>
              <a:t>‹#›</a:t>
            </a:fld>
            <a:endParaRPr lang="en-US"/>
          </a:p>
        </p:txBody>
      </p:sp>
    </p:spTree>
    <p:extLst>
      <p:ext uri="{BB962C8B-B14F-4D97-AF65-F5344CB8AC3E}">
        <p14:creationId xmlns:p14="http://schemas.microsoft.com/office/powerpoint/2010/main" val="270761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story of the sick Dodo bird</a:t>
            </a:r>
          </a:p>
          <a:p>
            <a:endParaRPr lang="en-US" dirty="0"/>
          </a:p>
          <a:p>
            <a:r>
              <a:rPr lang="en-US" dirty="0"/>
              <a:t>Bird goes to doctor, that doctor uses two things (CLICK): </a:t>
            </a:r>
          </a:p>
          <a:p>
            <a:endParaRPr lang="en-US" dirty="0"/>
          </a:p>
          <a:p>
            <a:r>
              <a:rPr lang="en-US" dirty="0"/>
              <a:t>Data about symptoms, lab results, family history, </a:t>
            </a:r>
            <a:r>
              <a:rPr lang="en-US" dirty="0" err="1"/>
              <a:t>etc</a:t>
            </a:r>
            <a:r>
              <a:rPr lang="en-US" dirty="0"/>
              <a:t> + their knowledge to come up with…(CLICK)</a:t>
            </a:r>
          </a:p>
          <a:p>
            <a:endParaRPr lang="en-US" dirty="0"/>
          </a:p>
          <a:p>
            <a:r>
              <a:rPr lang="en-US" dirty="0"/>
              <a:t>A diagnosis. (CLICK)</a:t>
            </a:r>
          </a:p>
          <a:p>
            <a:endParaRPr lang="en-US" dirty="0"/>
          </a:p>
          <a:p>
            <a:r>
              <a:rPr lang="en-US" dirty="0"/>
              <a:t>That diagnosis leads to treatment, which, hopefully resolves the illness so our Dodo bird can feel better and get on with its life</a:t>
            </a:r>
          </a:p>
        </p:txBody>
      </p:sp>
      <p:sp>
        <p:nvSpPr>
          <p:cNvPr id="4" name="Slide Number Placeholder 3"/>
          <p:cNvSpPr>
            <a:spLocks noGrp="1"/>
          </p:cNvSpPr>
          <p:nvPr>
            <p:ph type="sldNum" sz="quarter" idx="5"/>
          </p:nvPr>
        </p:nvSpPr>
        <p:spPr/>
        <p:txBody>
          <a:bodyPr/>
          <a:lstStyle/>
          <a:p>
            <a:fld id="{4EC99E1D-C821-7B49-8962-047D461C08B2}" type="slidenum">
              <a:rPr lang="en-US" smtClean="0"/>
              <a:t>2</a:t>
            </a:fld>
            <a:endParaRPr lang="en-US"/>
          </a:p>
        </p:txBody>
      </p:sp>
    </p:spTree>
    <p:extLst>
      <p:ext uri="{BB962C8B-B14F-4D97-AF65-F5344CB8AC3E}">
        <p14:creationId xmlns:p14="http://schemas.microsoft.com/office/powerpoint/2010/main" val="16433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doctors are very smart people. They study for years to memorize vast quantities of medical data, gain first hand experience practicing medical theory with patients and continue to gain experience through their years of practicing medicine.</a:t>
            </a:r>
          </a:p>
          <a:p>
            <a:endParaRPr lang="en-US" dirty="0"/>
          </a:p>
          <a:p>
            <a:r>
              <a:rPr lang="en-US" dirty="0"/>
              <a:t>However, they are also people, and not walking encyclopedias of medical knowledge. They are subject to the fallibilities of being human.</a:t>
            </a:r>
          </a:p>
          <a:p>
            <a:endParaRPr lang="en-US" dirty="0"/>
          </a:p>
          <a:p>
            <a:r>
              <a:rPr lang="en-US" dirty="0"/>
              <a:t>So let’s say that there is a flaw or gap in a doctor’s knowledge or reasoning. (CLICK)</a:t>
            </a:r>
          </a:p>
          <a:p>
            <a:r>
              <a:rPr lang="en-US" dirty="0"/>
              <a:t>And let’s say this gap leads to a misdiagnosis for the patient. (CLICK)</a:t>
            </a:r>
          </a:p>
          <a:p>
            <a:r>
              <a:rPr lang="en-US" dirty="0"/>
              <a:t>Which in turn leads to the wrong treatment. (CLICK)</a:t>
            </a:r>
          </a:p>
          <a:p>
            <a:endParaRPr lang="en-US" dirty="0"/>
          </a:p>
          <a:p>
            <a:r>
              <a:rPr lang="en-US" dirty="0"/>
              <a:t>At best, this leads to prolonged suffering (CLICK)</a:t>
            </a:r>
          </a:p>
          <a:p>
            <a:r>
              <a:rPr lang="en-US" dirty="0"/>
              <a:t>At worst, this leads to severe illness and even death</a:t>
            </a:r>
          </a:p>
          <a:p>
            <a:r>
              <a:rPr lang="en-US" dirty="0"/>
              <a:t>And the Sum of all this is suffering and a lot of money (CLICK)</a:t>
            </a:r>
          </a:p>
        </p:txBody>
      </p:sp>
      <p:sp>
        <p:nvSpPr>
          <p:cNvPr id="4" name="Slide Number Placeholder 3"/>
          <p:cNvSpPr>
            <a:spLocks noGrp="1"/>
          </p:cNvSpPr>
          <p:nvPr>
            <p:ph type="sldNum" sz="quarter" idx="5"/>
          </p:nvPr>
        </p:nvSpPr>
        <p:spPr/>
        <p:txBody>
          <a:bodyPr/>
          <a:lstStyle/>
          <a:p>
            <a:fld id="{4EC99E1D-C821-7B49-8962-047D461C08B2}" type="slidenum">
              <a:rPr lang="en-US" smtClean="0"/>
              <a:t>3</a:t>
            </a:fld>
            <a:endParaRPr lang="en-US"/>
          </a:p>
        </p:txBody>
      </p:sp>
    </p:spTree>
    <p:extLst>
      <p:ext uri="{BB962C8B-B14F-4D97-AF65-F5344CB8AC3E}">
        <p14:creationId xmlns:p14="http://schemas.microsoft.com/office/powerpoint/2010/main" val="131142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can we do?</a:t>
            </a:r>
          </a:p>
          <a:p>
            <a:endParaRPr lang="en-US" dirty="0"/>
          </a:p>
          <a:p>
            <a:r>
              <a:rPr lang="en-US" dirty="0"/>
              <a:t>Well, my proposal is to replace that error-prone doctor knowledge component with a machine learning model (CLICK)</a:t>
            </a:r>
          </a:p>
          <a:p>
            <a:endParaRPr lang="en-US" dirty="0"/>
          </a:p>
          <a:p>
            <a:r>
              <a:rPr lang="en-US" dirty="0"/>
              <a:t>That takes that symptom data and gives (CLICK) the right diagnosis</a:t>
            </a:r>
          </a:p>
          <a:p>
            <a:endParaRPr lang="en-US" dirty="0"/>
          </a:p>
          <a:p>
            <a:r>
              <a:rPr lang="en-US" dirty="0"/>
              <a:t>In turn leading to the (CLICK) right treatment</a:t>
            </a:r>
          </a:p>
          <a:p>
            <a:endParaRPr lang="en-US" dirty="0"/>
          </a:p>
          <a:p>
            <a:r>
              <a:rPr lang="en-US" dirty="0"/>
              <a:t>Which saves a lot of money(CLICK), a lot of suffering, and, of course (CLICK) healthy patients with better outcomes.</a:t>
            </a:r>
          </a:p>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4</a:t>
            </a:fld>
            <a:endParaRPr lang="en-US"/>
          </a:p>
        </p:txBody>
      </p:sp>
    </p:spTree>
    <p:extLst>
      <p:ext uri="{BB962C8B-B14F-4D97-AF65-F5344CB8AC3E}">
        <p14:creationId xmlns:p14="http://schemas.microsoft.com/office/powerpoint/2010/main" val="29492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5</a:t>
            </a:fld>
            <a:endParaRPr lang="en-US"/>
          </a:p>
        </p:txBody>
      </p:sp>
    </p:spTree>
    <p:extLst>
      <p:ext uri="{BB962C8B-B14F-4D97-AF65-F5344CB8AC3E}">
        <p14:creationId xmlns:p14="http://schemas.microsoft.com/office/powerpoint/2010/main" val="280310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6</a:t>
            </a:fld>
            <a:endParaRPr lang="en-US"/>
          </a:p>
        </p:txBody>
      </p:sp>
    </p:spTree>
    <p:extLst>
      <p:ext uri="{BB962C8B-B14F-4D97-AF65-F5344CB8AC3E}">
        <p14:creationId xmlns:p14="http://schemas.microsoft.com/office/powerpoint/2010/main" val="153286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a:t>
            </a:r>
            <a:r>
              <a:rPr lang="en-US" sz="1200" kern="1200" dirty="0" err="1">
                <a:solidFill>
                  <a:schemeClr val="tx1"/>
                </a:solidFill>
                <a:effectLst/>
                <a:latin typeface="+mn-lt"/>
                <a:ea typeface="+mn-ea"/>
                <a:cs typeface="+mn-cs"/>
              </a:rPr>
              <a:t>yellow_crust_ooze</a:t>
            </a:r>
            <a:r>
              <a:rPr lang="en-US" sz="1200" kern="1200" dirty="0">
                <a:solidFill>
                  <a:schemeClr val="tx1"/>
                </a:solidFill>
                <a:effectLst/>
                <a:latin typeface="+mn-lt"/>
                <a:ea typeface="+mn-ea"/>
                <a:cs typeface="+mn-cs"/>
              </a:rPr>
              <a:t>’) Some symptoms were only indicated in 1 disease prognosis.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‘palpitations’) Some symptoms were only indicated in 1 disease prognosis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are indicated in every instance of that prognosis in the training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(see ‘</a:t>
            </a:r>
            <a:r>
              <a:rPr lang="en-US" sz="1200" kern="1200" dirty="0" err="1">
                <a:solidFill>
                  <a:schemeClr val="tx1"/>
                </a:solidFill>
                <a:effectLst/>
                <a:latin typeface="+mn-lt"/>
                <a:ea typeface="+mn-ea"/>
                <a:cs typeface="+mn-cs"/>
              </a:rPr>
              <a:t>weight_loss</a:t>
            </a:r>
            <a:r>
              <a:rPr lang="en-US" sz="1200" kern="1200" dirty="0">
                <a:solidFill>
                  <a:schemeClr val="tx1"/>
                </a:solidFill>
                <a:effectLst/>
                <a:latin typeface="+mn-lt"/>
                <a:ea typeface="+mn-ea"/>
                <a:cs typeface="+mn-cs"/>
              </a:rPr>
              <a:t>’) Some symptoms were indicated in more than one prognosis. </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(see ‘malaise’) Some symptoms were indicated in more than one prognosis and were always indicated in one or more of the possibilities. </a:t>
            </a:r>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7</a:t>
            </a:fld>
            <a:endParaRPr lang="en-US"/>
          </a:p>
        </p:txBody>
      </p:sp>
    </p:spTree>
    <p:extLst>
      <p:ext uri="{BB962C8B-B14F-4D97-AF65-F5344CB8AC3E}">
        <p14:creationId xmlns:p14="http://schemas.microsoft.com/office/powerpoint/2010/main" val="20889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8</a:t>
            </a:fld>
            <a:endParaRPr lang="en-US"/>
          </a:p>
        </p:txBody>
      </p:sp>
    </p:spTree>
    <p:extLst>
      <p:ext uri="{BB962C8B-B14F-4D97-AF65-F5344CB8AC3E}">
        <p14:creationId xmlns:p14="http://schemas.microsoft.com/office/powerpoint/2010/main" val="217154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reserved 20% of the data for testing, and fit the remaining 80% of the data to 7 different classification models.</a:t>
            </a:r>
          </a:p>
          <a:p>
            <a:endParaRPr lang="en-US" dirty="0"/>
          </a:p>
          <a:p>
            <a:r>
              <a:rPr lang="en-US" dirty="0"/>
              <a:t>First, a decision tree (CLICK 1), </a:t>
            </a:r>
          </a:p>
          <a:p>
            <a:r>
              <a:rPr lang="en-US" dirty="0"/>
              <a:t>which we actually used twice with two different loss functions (CLICK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was an entropy-based model (CLICK 3), which scored at 95% accuracy on the test set. You can read the rest of the test scores here, too.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was a gini-impurity based model (CLICK 4), which scored identically to the entropy based tree except with a slight loss in recall on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tried an Ada Boost classifier, which scored 99% on accuracy, F1, precision and recall.(CLICK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a Random Forest (CLICK6), which scored a perfect 1.0 on our performance measures.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support vector classifier (CLICK7)  also had perfect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tried a Gradient Boosting model (CLICK8), which scored perfectly on the test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we tried an XGBoost model (CLICK9), which once again yielded perfect test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gave us a total of 4 different models that performed equally well. (CLICK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results gave rise to two new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first: 100% accuracy seems too good to be true—how do we know these models are valid?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second: with equal performance, how can we differentiate which model to proceed with in a production setting?</a:t>
            </a:r>
            <a:br>
              <a:rPr lang="en-US" dirty="0"/>
            </a:br>
            <a:br>
              <a:rPr lang="en-US" dirty="0"/>
            </a:br>
            <a:r>
              <a:rPr lang="en-US" dirty="0"/>
              <a:t>I’m going to tackle the latter first, and then address the former.</a:t>
            </a:r>
          </a:p>
        </p:txBody>
      </p:sp>
      <p:sp>
        <p:nvSpPr>
          <p:cNvPr id="4" name="Slide Number Placeholder 3"/>
          <p:cNvSpPr>
            <a:spLocks noGrp="1"/>
          </p:cNvSpPr>
          <p:nvPr>
            <p:ph type="sldNum" sz="quarter" idx="5"/>
          </p:nvPr>
        </p:nvSpPr>
        <p:spPr/>
        <p:txBody>
          <a:bodyPr/>
          <a:lstStyle/>
          <a:p>
            <a:fld id="{4EC99E1D-C821-7B49-8962-047D461C08B2}" type="slidenum">
              <a:rPr lang="en-US" smtClean="0"/>
              <a:t>9</a:t>
            </a:fld>
            <a:endParaRPr lang="en-US"/>
          </a:p>
        </p:txBody>
      </p:sp>
    </p:spTree>
    <p:extLst>
      <p:ext uri="{BB962C8B-B14F-4D97-AF65-F5344CB8AC3E}">
        <p14:creationId xmlns:p14="http://schemas.microsoft.com/office/powerpoint/2010/main" val="42104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measured the amount of time it took to train the top models on training data and the time it took to predict the diagnosis of one individual patient sample.</a:t>
            </a:r>
          </a:p>
          <a:p>
            <a:endParaRPr lang="en-US" dirty="0"/>
          </a:p>
          <a:p>
            <a:r>
              <a:rPr lang="en-US" dirty="0"/>
              <a:t>Here are the training time results. (CLICK) The Random Forest and SVC models took just 0.6s to fit to our training data.  the Gradient Boosting model took 65x that amount of time, and XGBoost took 37x that amount time. Now, training time may or may not be important in a production setting. We likely would be retraining the model in batches in order to maintain good control over the medical diagnostic tool, so retraining would be a periodic task rather than a constant one. However, as the dataset scales, the disparities in training time could still make a big difference in time and computing resources.</a:t>
            </a:r>
          </a:p>
          <a:p>
            <a:endParaRPr lang="en-US" dirty="0"/>
          </a:p>
          <a:p>
            <a:r>
              <a:rPr lang="en-US" dirty="0"/>
              <a:t>We were also interested in how quickly </a:t>
            </a:r>
          </a:p>
          <a:p>
            <a:endParaRPr lang="en-US" dirty="0"/>
          </a:p>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10</a:t>
            </a:fld>
            <a:endParaRPr lang="en-US"/>
          </a:p>
        </p:txBody>
      </p:sp>
    </p:spTree>
    <p:extLst>
      <p:ext uri="{BB962C8B-B14F-4D97-AF65-F5344CB8AC3E}">
        <p14:creationId xmlns:p14="http://schemas.microsoft.com/office/powerpoint/2010/main" val="119511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378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488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22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832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044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540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545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771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33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850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016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1647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549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463244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085990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793057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858305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324456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15299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5937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790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165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568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761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843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479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462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608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86594066"/>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36518164"/>
      </p:ext>
    </p:extLst>
  </p:cSld>
  <p:clrMap bg1="dk1" tx1="lt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ngall.com/sick-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ngall.com/sick-pn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rawpixel.com/image/328399/premium-illustration-image-dodo-george-shaw-animal"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kaushil268/disease-prediction-using-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1752-A436-7AE5-266A-F53ECE7BE867}"/>
              </a:ext>
            </a:extLst>
          </p:cNvPr>
          <p:cNvSpPr>
            <a:spLocks noGrp="1"/>
          </p:cNvSpPr>
          <p:nvPr>
            <p:ph type="ctrTitle"/>
          </p:nvPr>
        </p:nvSpPr>
        <p:spPr/>
        <p:txBody>
          <a:bodyPr/>
          <a:lstStyle/>
          <a:p>
            <a:r>
              <a:rPr lang="en-US" b="1" dirty="0"/>
              <a:t>Patient Diagnosis with Machine Learning</a:t>
            </a:r>
          </a:p>
        </p:txBody>
      </p:sp>
      <p:sp>
        <p:nvSpPr>
          <p:cNvPr id="3" name="Subtitle 2">
            <a:extLst>
              <a:ext uri="{FF2B5EF4-FFF2-40B4-BE49-F238E27FC236}">
                <a16:creationId xmlns:a16="http://schemas.microsoft.com/office/drawing/2014/main" id="{58C8C418-DB4C-E4E4-55FA-986F5D1DD07D}"/>
              </a:ext>
            </a:extLst>
          </p:cNvPr>
          <p:cNvSpPr>
            <a:spLocks noGrp="1"/>
          </p:cNvSpPr>
          <p:nvPr>
            <p:ph type="subTitle" idx="1"/>
          </p:nvPr>
        </p:nvSpPr>
        <p:spPr/>
        <p:txBody>
          <a:bodyPr/>
          <a:lstStyle/>
          <a:p>
            <a:r>
              <a:rPr lang="en-US" sz="2800" dirty="0"/>
              <a:t>Caitlin Ortega Ruble</a:t>
            </a:r>
            <a:endParaRPr lang="en-US" dirty="0"/>
          </a:p>
        </p:txBody>
      </p:sp>
    </p:spTree>
    <p:extLst>
      <p:ext uri="{BB962C8B-B14F-4D97-AF65-F5344CB8AC3E}">
        <p14:creationId xmlns:p14="http://schemas.microsoft.com/office/powerpoint/2010/main" val="42662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ABAC-FC75-9B28-7017-9BB63ADEA988}"/>
              </a:ext>
            </a:extLst>
          </p:cNvPr>
          <p:cNvSpPr>
            <a:spLocks noGrp="1"/>
          </p:cNvSpPr>
          <p:nvPr>
            <p:ph type="title"/>
          </p:nvPr>
        </p:nvSpPr>
        <p:spPr>
          <a:xfrm>
            <a:off x="397037" y="477406"/>
            <a:ext cx="11397926" cy="286970"/>
          </a:xfrm>
        </p:spPr>
        <p:txBody>
          <a:bodyPr>
            <a:noAutofit/>
          </a:bodyPr>
          <a:lstStyle/>
          <a:p>
            <a:r>
              <a:rPr lang="en-US" sz="3200" dirty="0"/>
              <a:t>Training time and prediction time per patient to differentiate models</a:t>
            </a:r>
          </a:p>
        </p:txBody>
      </p:sp>
      <p:sp>
        <p:nvSpPr>
          <p:cNvPr id="4" name="TextBox 3">
            <a:extLst>
              <a:ext uri="{FF2B5EF4-FFF2-40B4-BE49-F238E27FC236}">
                <a16:creationId xmlns:a16="http://schemas.microsoft.com/office/drawing/2014/main" id="{D71C0D59-80E1-CB89-D1D9-D95287218A11}"/>
              </a:ext>
            </a:extLst>
          </p:cNvPr>
          <p:cNvSpPr txBox="1"/>
          <p:nvPr/>
        </p:nvSpPr>
        <p:spPr>
          <a:xfrm>
            <a:off x="4415481" y="2997445"/>
            <a:ext cx="3361037"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Disease Classification</a:t>
            </a:r>
          </a:p>
          <a:p>
            <a:pPr algn="ctr"/>
            <a:r>
              <a:rPr lang="en-US" dirty="0"/>
              <a:t>(80/20 Train/Test Split)</a:t>
            </a:r>
          </a:p>
        </p:txBody>
      </p:sp>
      <p:grpSp>
        <p:nvGrpSpPr>
          <p:cNvPr id="10" name="Group 9">
            <a:extLst>
              <a:ext uri="{FF2B5EF4-FFF2-40B4-BE49-F238E27FC236}">
                <a16:creationId xmlns:a16="http://schemas.microsoft.com/office/drawing/2014/main" id="{6D872CF2-D31E-1FF1-A157-10BAAE7409BF}"/>
              </a:ext>
            </a:extLst>
          </p:cNvPr>
          <p:cNvGrpSpPr/>
          <p:nvPr/>
        </p:nvGrpSpPr>
        <p:grpSpPr>
          <a:xfrm>
            <a:off x="397037" y="1853664"/>
            <a:ext cx="4018444" cy="1140211"/>
            <a:chOff x="397037" y="1853664"/>
            <a:chExt cx="4018444" cy="1140211"/>
          </a:xfrm>
        </p:grpSpPr>
        <p:sp>
          <p:nvSpPr>
            <p:cNvPr id="12" name="TextBox 11">
              <a:extLst>
                <a:ext uri="{FF2B5EF4-FFF2-40B4-BE49-F238E27FC236}">
                  <a16:creationId xmlns:a16="http://schemas.microsoft.com/office/drawing/2014/main" id="{2C8524B4-1C10-2F10-CD5E-5099ED76560F}"/>
                </a:ext>
              </a:extLst>
            </p:cNvPr>
            <p:cNvSpPr txBox="1"/>
            <p:nvPr/>
          </p:nvSpPr>
          <p:spPr>
            <a:xfrm>
              <a:off x="397037" y="1853664"/>
              <a:ext cx="2539447"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Random Forest</a:t>
              </a:r>
            </a:p>
          </p:txBody>
        </p:sp>
        <p:cxnSp>
          <p:nvCxnSpPr>
            <p:cNvPr id="13" name="Straight Arrow Connector 12">
              <a:extLst>
                <a:ext uri="{FF2B5EF4-FFF2-40B4-BE49-F238E27FC236}">
                  <a16:creationId xmlns:a16="http://schemas.microsoft.com/office/drawing/2014/main" id="{2E1EF78B-CFB3-53DB-4687-95D7BBA6BED3}"/>
                </a:ext>
              </a:extLst>
            </p:cNvPr>
            <p:cNvCxnSpPr>
              <a:cxnSpLocks/>
            </p:cNvCxnSpPr>
            <p:nvPr/>
          </p:nvCxnSpPr>
          <p:spPr>
            <a:xfrm flipH="1" flipV="1">
              <a:off x="3055319" y="2207010"/>
              <a:ext cx="1360162"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90FF70C-3A4A-6C8B-7E69-053AEED29B9A}"/>
              </a:ext>
            </a:extLst>
          </p:cNvPr>
          <p:cNvGrpSpPr/>
          <p:nvPr/>
        </p:nvGrpSpPr>
        <p:grpSpPr>
          <a:xfrm>
            <a:off x="3581544" y="1330444"/>
            <a:ext cx="4865635" cy="4463705"/>
            <a:chOff x="3581544" y="1330444"/>
            <a:chExt cx="4865635" cy="4463705"/>
          </a:xfrm>
        </p:grpSpPr>
        <p:sp>
          <p:nvSpPr>
            <p:cNvPr id="5" name="Right Brace 4">
              <a:extLst>
                <a:ext uri="{FF2B5EF4-FFF2-40B4-BE49-F238E27FC236}">
                  <a16:creationId xmlns:a16="http://schemas.microsoft.com/office/drawing/2014/main" id="{B985C4BB-34A0-6C54-A117-8C47F5F7ABBF}"/>
                </a:ext>
              </a:extLst>
            </p:cNvPr>
            <p:cNvSpPr/>
            <p:nvPr/>
          </p:nvSpPr>
          <p:spPr>
            <a:xfrm rot="16200000">
              <a:off x="5816557" y="3624319"/>
              <a:ext cx="339724" cy="3008763"/>
            </a:xfrm>
            <a:prstGeom prst="rightBrac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a:extLst>
                <a:ext uri="{FF2B5EF4-FFF2-40B4-BE49-F238E27FC236}">
                  <a16:creationId xmlns:a16="http://schemas.microsoft.com/office/drawing/2014/main" id="{67B18EF1-F7E6-033B-886E-38DE22730754}"/>
                </a:ext>
              </a:extLst>
            </p:cNvPr>
            <p:cNvGrpSpPr/>
            <p:nvPr/>
          </p:nvGrpSpPr>
          <p:grpSpPr>
            <a:xfrm>
              <a:off x="4965364" y="3736109"/>
              <a:ext cx="2248933" cy="1207391"/>
              <a:chOff x="4965364" y="3736109"/>
              <a:chExt cx="2248933" cy="1207391"/>
            </a:xfrm>
          </p:grpSpPr>
          <p:sp>
            <p:nvSpPr>
              <p:cNvPr id="7" name="TextBox 6">
                <a:extLst>
                  <a:ext uri="{FF2B5EF4-FFF2-40B4-BE49-F238E27FC236}">
                    <a16:creationId xmlns:a16="http://schemas.microsoft.com/office/drawing/2014/main" id="{BC51485F-BCFE-AE40-BCDC-63AB0EFB095B}"/>
                  </a:ext>
                </a:extLst>
              </p:cNvPr>
              <p:cNvSpPr txBox="1"/>
              <p:nvPr/>
            </p:nvSpPr>
            <p:spPr>
              <a:xfrm>
                <a:off x="4965364" y="4420280"/>
                <a:ext cx="2248933" cy="523220"/>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8" name="Straight Arrow Connector 7">
                <a:extLst>
                  <a:ext uri="{FF2B5EF4-FFF2-40B4-BE49-F238E27FC236}">
                    <a16:creationId xmlns:a16="http://schemas.microsoft.com/office/drawing/2014/main" id="{59A31DB8-03A4-5F28-FA6C-F988E5784037}"/>
                  </a:ext>
                </a:extLst>
              </p:cNvPr>
              <p:cNvCxnSpPr>
                <a:cxnSpLocks/>
                <a:stCxn id="4" idx="2"/>
              </p:cNvCxnSpPr>
              <p:nvPr/>
            </p:nvCxnSpPr>
            <p:spPr>
              <a:xfrm flipH="1">
                <a:off x="6088621" y="3736109"/>
                <a:ext cx="7379" cy="56606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96D99ED-1CE7-43ED-E948-9FBDD8361199}"/>
                </a:ext>
              </a:extLst>
            </p:cNvPr>
            <p:cNvSpPr txBox="1"/>
            <p:nvPr/>
          </p:nvSpPr>
          <p:spPr>
            <a:xfrm>
              <a:off x="3581544"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18" name="TextBox 17">
              <a:extLst>
                <a:ext uri="{FF2B5EF4-FFF2-40B4-BE49-F238E27FC236}">
                  <a16:creationId xmlns:a16="http://schemas.microsoft.com/office/drawing/2014/main" id="{4A7D86B3-ED33-E6D9-2ED3-BE280FA485E1}"/>
                </a:ext>
              </a:extLst>
            </p:cNvPr>
            <p:cNvSpPr txBox="1"/>
            <p:nvPr/>
          </p:nvSpPr>
          <p:spPr>
            <a:xfrm>
              <a:off x="6624551"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grpSp>
          <p:nvGrpSpPr>
            <p:cNvPr id="21" name="Group 20">
              <a:extLst>
                <a:ext uri="{FF2B5EF4-FFF2-40B4-BE49-F238E27FC236}">
                  <a16:creationId xmlns:a16="http://schemas.microsoft.com/office/drawing/2014/main" id="{E91BCD7F-AB72-9548-A832-CCC05A0CFFD1}"/>
                </a:ext>
              </a:extLst>
            </p:cNvPr>
            <p:cNvGrpSpPr/>
            <p:nvPr/>
          </p:nvGrpSpPr>
          <p:grpSpPr>
            <a:xfrm>
              <a:off x="4971532" y="1330444"/>
              <a:ext cx="2248933" cy="1667001"/>
              <a:chOff x="4971532" y="1330444"/>
              <a:chExt cx="2248933" cy="1667001"/>
            </a:xfrm>
          </p:grpSpPr>
          <p:sp>
            <p:nvSpPr>
              <p:cNvPr id="23" name="TextBox 22">
                <a:extLst>
                  <a:ext uri="{FF2B5EF4-FFF2-40B4-BE49-F238E27FC236}">
                    <a16:creationId xmlns:a16="http://schemas.microsoft.com/office/drawing/2014/main" id="{1666B00F-A775-5BA1-C70A-2B547F6A9091}"/>
                  </a:ext>
                </a:extLst>
              </p:cNvPr>
              <p:cNvSpPr txBox="1"/>
              <p:nvPr/>
            </p:nvSpPr>
            <p:spPr>
              <a:xfrm>
                <a:off x="4971532" y="1330444"/>
                <a:ext cx="2248933" cy="523220"/>
              </a:xfrm>
              <a:prstGeom prst="rect">
                <a:avLst/>
              </a:prstGeom>
              <a:solidFill>
                <a:schemeClr val="tx2">
                  <a:lumMod val="25000"/>
                  <a:alpha val="99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24" name="Straight Arrow Connector 23">
                <a:extLst>
                  <a:ext uri="{FF2B5EF4-FFF2-40B4-BE49-F238E27FC236}">
                    <a16:creationId xmlns:a16="http://schemas.microsoft.com/office/drawing/2014/main" id="{70E346F3-FF7C-58C5-3D85-2D9BF9AB0314}"/>
                  </a:ext>
                </a:extLst>
              </p:cNvPr>
              <p:cNvCxnSpPr>
                <a:cxnSpLocks/>
              </p:cNvCxnSpPr>
              <p:nvPr/>
            </p:nvCxnSpPr>
            <p:spPr>
              <a:xfrm flipV="1">
                <a:off x="6059850" y="1963711"/>
                <a:ext cx="0" cy="1033734"/>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AC90B151-2E41-CDDB-E062-ECEF39357BD9}"/>
              </a:ext>
            </a:extLst>
          </p:cNvPr>
          <p:cNvGrpSpPr/>
          <p:nvPr/>
        </p:nvGrpSpPr>
        <p:grpSpPr>
          <a:xfrm>
            <a:off x="7776518" y="3729569"/>
            <a:ext cx="3520104" cy="952321"/>
            <a:chOff x="7776518" y="3729569"/>
            <a:chExt cx="3520104" cy="952321"/>
          </a:xfrm>
        </p:grpSpPr>
        <p:sp>
          <p:nvSpPr>
            <p:cNvPr id="28" name="TextBox 27">
              <a:extLst>
                <a:ext uri="{FF2B5EF4-FFF2-40B4-BE49-F238E27FC236}">
                  <a16:creationId xmlns:a16="http://schemas.microsoft.com/office/drawing/2014/main" id="{ECCC357E-18C0-AF32-310A-3A528ECDD5E6}"/>
                </a:ext>
              </a:extLst>
            </p:cNvPr>
            <p:cNvSpPr txBox="1"/>
            <p:nvPr/>
          </p:nvSpPr>
          <p:spPr>
            <a:xfrm>
              <a:off x="9473994" y="41586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XGBoost</a:t>
              </a:r>
            </a:p>
          </p:txBody>
        </p:sp>
        <p:cxnSp>
          <p:nvCxnSpPr>
            <p:cNvPr id="29" name="Straight Arrow Connector 28">
              <a:extLst>
                <a:ext uri="{FF2B5EF4-FFF2-40B4-BE49-F238E27FC236}">
                  <a16:creationId xmlns:a16="http://schemas.microsoft.com/office/drawing/2014/main" id="{04DC6FD7-2AB1-B8E3-97DB-AE2B21B3555E}"/>
                </a:ext>
              </a:extLst>
            </p:cNvPr>
            <p:cNvCxnSpPr>
              <a:cxnSpLocks/>
            </p:cNvCxnSpPr>
            <p:nvPr/>
          </p:nvCxnSpPr>
          <p:spPr>
            <a:xfrm>
              <a:off x="7776518" y="3729569"/>
              <a:ext cx="1622315" cy="6907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41800F77-7E1C-CC8C-03EB-BFB7F1BF3D39}"/>
              </a:ext>
            </a:extLst>
          </p:cNvPr>
          <p:cNvGrpSpPr/>
          <p:nvPr/>
        </p:nvGrpSpPr>
        <p:grpSpPr>
          <a:xfrm>
            <a:off x="755446" y="3736109"/>
            <a:ext cx="3660035" cy="945981"/>
            <a:chOff x="755446" y="3736109"/>
            <a:chExt cx="3660035" cy="945981"/>
          </a:xfrm>
        </p:grpSpPr>
        <p:sp>
          <p:nvSpPr>
            <p:cNvPr id="33" name="TextBox 32">
              <a:extLst>
                <a:ext uri="{FF2B5EF4-FFF2-40B4-BE49-F238E27FC236}">
                  <a16:creationId xmlns:a16="http://schemas.microsoft.com/office/drawing/2014/main" id="{1B27C435-177F-D09D-86D7-0DA1FF056910}"/>
                </a:ext>
              </a:extLst>
            </p:cNvPr>
            <p:cNvSpPr txBox="1"/>
            <p:nvPr/>
          </p:nvSpPr>
          <p:spPr>
            <a:xfrm>
              <a:off x="755446" y="41588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SVC</a:t>
              </a:r>
            </a:p>
          </p:txBody>
        </p:sp>
        <p:cxnSp>
          <p:nvCxnSpPr>
            <p:cNvPr id="34" name="Straight Arrow Connector 33">
              <a:extLst>
                <a:ext uri="{FF2B5EF4-FFF2-40B4-BE49-F238E27FC236}">
                  <a16:creationId xmlns:a16="http://schemas.microsoft.com/office/drawing/2014/main" id="{D620C474-6FF6-A905-86AB-A8BF5EA5CD75}"/>
                </a:ext>
              </a:extLst>
            </p:cNvPr>
            <p:cNvCxnSpPr>
              <a:cxnSpLocks/>
            </p:cNvCxnSpPr>
            <p:nvPr/>
          </p:nvCxnSpPr>
          <p:spPr>
            <a:xfrm flipH="1">
              <a:off x="2742341" y="3736109"/>
              <a:ext cx="1673140" cy="684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A994C1B-4D07-2B6A-14C9-2A1501272B7F}"/>
              </a:ext>
            </a:extLst>
          </p:cNvPr>
          <p:cNvGrpSpPr/>
          <p:nvPr/>
        </p:nvGrpSpPr>
        <p:grpSpPr>
          <a:xfrm>
            <a:off x="7776518" y="1853664"/>
            <a:ext cx="4018445" cy="1140211"/>
            <a:chOff x="7776518" y="1853664"/>
            <a:chExt cx="4018445" cy="1140211"/>
          </a:xfrm>
        </p:grpSpPr>
        <p:sp>
          <p:nvSpPr>
            <p:cNvPr id="38" name="TextBox 37">
              <a:extLst>
                <a:ext uri="{FF2B5EF4-FFF2-40B4-BE49-F238E27FC236}">
                  <a16:creationId xmlns:a16="http://schemas.microsoft.com/office/drawing/2014/main" id="{36386FC0-ACE0-4C5C-3196-59B8B25A38DC}"/>
                </a:ext>
              </a:extLst>
            </p:cNvPr>
            <p:cNvSpPr txBox="1"/>
            <p:nvPr/>
          </p:nvSpPr>
          <p:spPr>
            <a:xfrm>
              <a:off x="8865418" y="1853664"/>
              <a:ext cx="2929545"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Gradient Boosting</a:t>
              </a:r>
            </a:p>
          </p:txBody>
        </p:sp>
        <p:cxnSp>
          <p:nvCxnSpPr>
            <p:cNvPr id="39" name="Straight Arrow Connector 38">
              <a:extLst>
                <a:ext uri="{FF2B5EF4-FFF2-40B4-BE49-F238E27FC236}">
                  <a16:creationId xmlns:a16="http://schemas.microsoft.com/office/drawing/2014/main" id="{E78CF855-B75C-2B9C-3109-91A3A17E04EB}"/>
                </a:ext>
              </a:extLst>
            </p:cNvPr>
            <p:cNvCxnSpPr>
              <a:cxnSpLocks/>
            </p:cNvCxnSpPr>
            <p:nvPr/>
          </p:nvCxnSpPr>
          <p:spPr>
            <a:xfrm flipV="1">
              <a:off x="7776518" y="2207010"/>
              <a:ext cx="947757"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957623F3-81EB-B63C-3AF3-70FD9A29509F}"/>
              </a:ext>
            </a:extLst>
          </p:cNvPr>
          <p:cNvGrpSpPr/>
          <p:nvPr/>
        </p:nvGrpSpPr>
        <p:grpSpPr>
          <a:xfrm>
            <a:off x="397037" y="2432876"/>
            <a:ext cx="11385587" cy="2734128"/>
            <a:chOff x="397037" y="2432876"/>
            <a:chExt cx="11385587" cy="2734128"/>
          </a:xfrm>
        </p:grpSpPr>
        <p:sp>
          <p:nvSpPr>
            <p:cNvPr id="41" name="TextBox 40">
              <a:extLst>
                <a:ext uri="{FF2B5EF4-FFF2-40B4-BE49-F238E27FC236}">
                  <a16:creationId xmlns:a16="http://schemas.microsoft.com/office/drawing/2014/main" id="{86B185BF-20EB-19FE-9E63-CB034BBA8E6A}"/>
                </a:ext>
              </a:extLst>
            </p:cNvPr>
            <p:cNvSpPr txBox="1"/>
            <p:nvPr/>
          </p:nvSpPr>
          <p:spPr>
            <a:xfrm>
              <a:off x="9016794" y="2432876"/>
              <a:ext cx="2449710" cy="400110"/>
            </a:xfrm>
            <a:prstGeom prst="rect">
              <a:avLst/>
            </a:prstGeom>
            <a:noFill/>
          </p:spPr>
          <p:txBody>
            <a:bodyPr wrap="none" rtlCol="0">
              <a:spAutoFit/>
            </a:bodyPr>
            <a:lstStyle/>
            <a:p>
              <a:r>
                <a:rPr lang="en-US" sz="2000" dirty="0"/>
                <a:t>Training:			39s </a:t>
              </a:r>
            </a:p>
          </p:txBody>
        </p:sp>
        <p:sp>
          <p:nvSpPr>
            <p:cNvPr id="43" name="TextBox 42">
              <a:extLst>
                <a:ext uri="{FF2B5EF4-FFF2-40B4-BE49-F238E27FC236}">
                  <a16:creationId xmlns:a16="http://schemas.microsoft.com/office/drawing/2014/main" id="{A5A961AD-3072-A8D4-D08F-8A19D0EDE9B5}"/>
                </a:ext>
              </a:extLst>
            </p:cNvPr>
            <p:cNvSpPr txBox="1"/>
            <p:nvPr/>
          </p:nvSpPr>
          <p:spPr>
            <a:xfrm>
              <a:off x="9332914" y="4760354"/>
              <a:ext cx="2449710" cy="400110"/>
            </a:xfrm>
            <a:prstGeom prst="rect">
              <a:avLst/>
            </a:prstGeom>
            <a:noFill/>
          </p:spPr>
          <p:txBody>
            <a:bodyPr wrap="none" rtlCol="0">
              <a:spAutoFit/>
            </a:bodyPr>
            <a:lstStyle/>
            <a:p>
              <a:r>
                <a:rPr lang="en-US" sz="2000" dirty="0"/>
                <a:t>Training:			22s </a:t>
              </a:r>
            </a:p>
          </p:txBody>
        </p:sp>
        <p:sp>
          <p:nvSpPr>
            <p:cNvPr id="44" name="TextBox 43">
              <a:extLst>
                <a:ext uri="{FF2B5EF4-FFF2-40B4-BE49-F238E27FC236}">
                  <a16:creationId xmlns:a16="http://schemas.microsoft.com/office/drawing/2014/main" id="{2B6ED041-FFCB-085C-B6DE-33A4459AA85E}"/>
                </a:ext>
              </a:extLst>
            </p:cNvPr>
            <p:cNvSpPr txBox="1"/>
            <p:nvPr/>
          </p:nvSpPr>
          <p:spPr>
            <a:xfrm>
              <a:off x="397037" y="4766894"/>
              <a:ext cx="2513830" cy="400110"/>
            </a:xfrm>
            <a:prstGeom prst="rect">
              <a:avLst/>
            </a:prstGeom>
            <a:noFill/>
          </p:spPr>
          <p:txBody>
            <a:bodyPr wrap="none" rtlCol="0">
              <a:spAutoFit/>
            </a:bodyPr>
            <a:lstStyle/>
            <a:p>
              <a:r>
                <a:rPr lang="en-US" sz="2000" dirty="0"/>
                <a:t>Training:			0.6s </a:t>
              </a:r>
            </a:p>
          </p:txBody>
        </p:sp>
        <p:sp>
          <p:nvSpPr>
            <p:cNvPr id="45" name="TextBox 44">
              <a:extLst>
                <a:ext uri="{FF2B5EF4-FFF2-40B4-BE49-F238E27FC236}">
                  <a16:creationId xmlns:a16="http://schemas.microsoft.com/office/drawing/2014/main" id="{A125B4AB-7786-7E14-7905-7EC53BD6FE4F}"/>
                </a:ext>
              </a:extLst>
            </p:cNvPr>
            <p:cNvSpPr txBox="1"/>
            <p:nvPr/>
          </p:nvSpPr>
          <p:spPr>
            <a:xfrm>
              <a:off x="422654" y="2436963"/>
              <a:ext cx="2513830" cy="400110"/>
            </a:xfrm>
            <a:prstGeom prst="rect">
              <a:avLst/>
            </a:prstGeom>
            <a:noFill/>
          </p:spPr>
          <p:txBody>
            <a:bodyPr wrap="none" rtlCol="0">
              <a:spAutoFit/>
            </a:bodyPr>
            <a:lstStyle/>
            <a:p>
              <a:r>
                <a:rPr lang="en-US" sz="2000" dirty="0"/>
                <a:t>Training:			0.6s </a:t>
              </a:r>
            </a:p>
          </p:txBody>
        </p:sp>
      </p:grpSp>
      <p:grpSp>
        <p:nvGrpSpPr>
          <p:cNvPr id="51" name="Group 50">
            <a:extLst>
              <a:ext uri="{FF2B5EF4-FFF2-40B4-BE49-F238E27FC236}">
                <a16:creationId xmlns:a16="http://schemas.microsoft.com/office/drawing/2014/main" id="{83D07634-7901-451A-E29B-78AC514436A4}"/>
              </a:ext>
            </a:extLst>
          </p:cNvPr>
          <p:cNvGrpSpPr/>
          <p:nvPr/>
        </p:nvGrpSpPr>
        <p:grpSpPr>
          <a:xfrm>
            <a:off x="397037" y="2730619"/>
            <a:ext cx="11724700" cy="2731423"/>
            <a:chOff x="397037" y="2730619"/>
            <a:chExt cx="11724700" cy="2731423"/>
          </a:xfrm>
        </p:grpSpPr>
        <p:sp>
          <p:nvSpPr>
            <p:cNvPr id="42" name="TextBox 41">
              <a:extLst>
                <a:ext uri="{FF2B5EF4-FFF2-40B4-BE49-F238E27FC236}">
                  <a16:creationId xmlns:a16="http://schemas.microsoft.com/office/drawing/2014/main" id="{F0AF833E-BC2D-4EBC-2B97-2C961CC91D25}"/>
                </a:ext>
              </a:extLst>
            </p:cNvPr>
            <p:cNvSpPr txBox="1"/>
            <p:nvPr/>
          </p:nvSpPr>
          <p:spPr>
            <a:xfrm>
              <a:off x="9016794" y="2730619"/>
              <a:ext cx="2778168" cy="400110"/>
            </a:xfrm>
            <a:prstGeom prst="rect">
              <a:avLst/>
            </a:prstGeom>
            <a:noFill/>
          </p:spPr>
          <p:txBody>
            <a:bodyPr wrap="square" rtlCol="0">
              <a:spAutoFit/>
            </a:bodyPr>
            <a:lstStyle/>
            <a:p>
              <a:r>
                <a:rPr lang="en-US" sz="2000" dirty="0"/>
                <a:t>Prediction :		0.06ms </a:t>
              </a:r>
            </a:p>
          </p:txBody>
        </p:sp>
        <p:sp>
          <p:nvSpPr>
            <p:cNvPr id="48" name="TextBox 47">
              <a:extLst>
                <a:ext uri="{FF2B5EF4-FFF2-40B4-BE49-F238E27FC236}">
                  <a16:creationId xmlns:a16="http://schemas.microsoft.com/office/drawing/2014/main" id="{F29211F8-8736-5F89-9007-265A6FDE6FF3}"/>
                </a:ext>
              </a:extLst>
            </p:cNvPr>
            <p:cNvSpPr txBox="1"/>
            <p:nvPr/>
          </p:nvSpPr>
          <p:spPr>
            <a:xfrm>
              <a:off x="9343569" y="5061932"/>
              <a:ext cx="2778168" cy="400110"/>
            </a:xfrm>
            <a:prstGeom prst="rect">
              <a:avLst/>
            </a:prstGeom>
            <a:noFill/>
          </p:spPr>
          <p:txBody>
            <a:bodyPr wrap="square" rtlCol="0">
              <a:spAutoFit/>
            </a:bodyPr>
            <a:lstStyle/>
            <a:p>
              <a:r>
                <a:rPr lang="en-US" sz="2000" dirty="0"/>
                <a:t>Prediction :		0.02ms </a:t>
              </a:r>
            </a:p>
          </p:txBody>
        </p:sp>
        <p:sp>
          <p:nvSpPr>
            <p:cNvPr id="49" name="TextBox 48">
              <a:extLst>
                <a:ext uri="{FF2B5EF4-FFF2-40B4-BE49-F238E27FC236}">
                  <a16:creationId xmlns:a16="http://schemas.microsoft.com/office/drawing/2014/main" id="{3E57A2DE-B4B1-FB77-BF23-F3E7666A4A83}"/>
                </a:ext>
              </a:extLst>
            </p:cNvPr>
            <p:cNvSpPr txBox="1"/>
            <p:nvPr/>
          </p:nvSpPr>
          <p:spPr>
            <a:xfrm>
              <a:off x="397037" y="5061932"/>
              <a:ext cx="2778168" cy="400110"/>
            </a:xfrm>
            <a:prstGeom prst="rect">
              <a:avLst/>
            </a:prstGeom>
            <a:noFill/>
          </p:spPr>
          <p:txBody>
            <a:bodyPr wrap="square" rtlCol="0">
              <a:spAutoFit/>
            </a:bodyPr>
            <a:lstStyle/>
            <a:p>
              <a:r>
                <a:rPr lang="en-US" sz="2000" dirty="0"/>
                <a:t>Prediction :		0.09ms </a:t>
              </a:r>
            </a:p>
          </p:txBody>
        </p:sp>
        <p:sp>
          <p:nvSpPr>
            <p:cNvPr id="50" name="TextBox 49">
              <a:extLst>
                <a:ext uri="{FF2B5EF4-FFF2-40B4-BE49-F238E27FC236}">
                  <a16:creationId xmlns:a16="http://schemas.microsoft.com/office/drawing/2014/main" id="{CB1F771C-A5AC-DBE9-B193-9B5058351084}"/>
                </a:ext>
              </a:extLst>
            </p:cNvPr>
            <p:cNvSpPr txBox="1"/>
            <p:nvPr/>
          </p:nvSpPr>
          <p:spPr>
            <a:xfrm>
              <a:off x="422654" y="2745730"/>
              <a:ext cx="2778168" cy="400110"/>
            </a:xfrm>
            <a:prstGeom prst="rect">
              <a:avLst/>
            </a:prstGeom>
            <a:noFill/>
          </p:spPr>
          <p:txBody>
            <a:bodyPr wrap="square" rtlCol="0">
              <a:spAutoFit/>
            </a:bodyPr>
            <a:lstStyle/>
            <a:p>
              <a:r>
                <a:rPr lang="en-US" sz="2000" dirty="0"/>
                <a:t>Prediction :		0.04ms </a:t>
              </a:r>
            </a:p>
          </p:txBody>
        </p:sp>
      </p:grpSp>
    </p:spTree>
    <p:extLst>
      <p:ext uri="{BB962C8B-B14F-4D97-AF65-F5344CB8AC3E}">
        <p14:creationId xmlns:p14="http://schemas.microsoft.com/office/powerpoint/2010/main" val="23438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16D1-2D3C-1349-F588-D38B3C8F7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56509-D48A-4FA7-F1A2-3D4465691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949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E2BD-38BD-3E28-6D95-D2C7B5CBF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217B2-A848-E4F2-A8C4-0FD9086A22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254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7F2-A930-F163-C6C8-D8C66CA64B99}"/>
              </a:ext>
            </a:extLst>
          </p:cNvPr>
          <p:cNvSpPr>
            <a:spLocks noGrp="1"/>
          </p:cNvSpPr>
          <p:nvPr>
            <p:ph type="title"/>
          </p:nvPr>
        </p:nvSpPr>
        <p:spPr>
          <a:xfrm>
            <a:off x="627220" y="572468"/>
            <a:ext cx="7408333" cy="651770"/>
          </a:xfrm>
        </p:spPr>
        <p:txBody>
          <a:bodyPr>
            <a:normAutofit/>
          </a:bodyPr>
          <a:lstStyle/>
          <a:p>
            <a:pPr algn="l"/>
            <a:r>
              <a:rPr lang="en-US" sz="3200" dirty="0">
                <a:latin typeface="Calibri Light" panose="020F0302020204030204" pitchFamily="34" charset="0"/>
                <a:cs typeface="Calibri Light" panose="020F0302020204030204" pitchFamily="34" charset="0"/>
              </a:rPr>
              <a:t>How diagnosis is done</a:t>
            </a:r>
          </a:p>
        </p:txBody>
      </p:sp>
      <p:pic>
        <p:nvPicPr>
          <p:cNvPr id="21" name="Picture 20">
            <a:extLst>
              <a:ext uri="{FF2B5EF4-FFF2-40B4-BE49-F238E27FC236}">
                <a16:creationId xmlns:a16="http://schemas.microsoft.com/office/drawing/2014/main" id="{2C0A0997-B35B-6EF3-B614-E65D96BC25E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9392" y="1280321"/>
            <a:ext cx="4112980" cy="4297355"/>
          </a:xfrm>
          <a:prstGeom prst="rect">
            <a:avLst/>
          </a:prstGeom>
        </p:spPr>
      </p:pic>
      <p:grpSp>
        <p:nvGrpSpPr>
          <p:cNvPr id="36" name="Group 35">
            <a:extLst>
              <a:ext uri="{FF2B5EF4-FFF2-40B4-BE49-F238E27FC236}">
                <a16:creationId xmlns:a16="http://schemas.microsoft.com/office/drawing/2014/main" id="{AB508288-EC77-87E0-2751-0CD08091ABC3}"/>
              </a:ext>
            </a:extLst>
          </p:cNvPr>
          <p:cNvGrpSpPr/>
          <p:nvPr/>
        </p:nvGrpSpPr>
        <p:grpSpPr>
          <a:xfrm>
            <a:off x="4383855" y="1151262"/>
            <a:ext cx="1824360" cy="4864258"/>
            <a:chOff x="4383855" y="1002978"/>
            <a:chExt cx="1824360" cy="4864258"/>
          </a:xfrm>
        </p:grpSpPr>
        <p:sp>
          <p:nvSpPr>
            <p:cNvPr id="31" name="Freeform 30">
              <a:extLst>
                <a:ext uri="{FF2B5EF4-FFF2-40B4-BE49-F238E27FC236}">
                  <a16:creationId xmlns:a16="http://schemas.microsoft.com/office/drawing/2014/main" id="{E4F3F0AA-2B14-8935-CDED-FA5664C2F314}"/>
                </a:ext>
              </a:extLst>
            </p:cNvPr>
            <p:cNvSpPr/>
            <p:nvPr/>
          </p:nvSpPr>
          <p:spPr>
            <a:xfrm>
              <a:off x="4417457" y="1002978"/>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32" name="Freeform 31">
              <a:extLst>
                <a:ext uri="{FF2B5EF4-FFF2-40B4-BE49-F238E27FC236}">
                  <a16:creationId xmlns:a16="http://schemas.microsoft.com/office/drawing/2014/main" id="{5FC9892C-0628-149B-29C7-4FEF8FA4152A}"/>
                </a:ext>
              </a:extLst>
            </p:cNvPr>
            <p:cNvSpPr/>
            <p:nvPr/>
          </p:nvSpPr>
          <p:spPr>
            <a:xfrm>
              <a:off x="4920288" y="2973349"/>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33" name="Freeform 32">
              <a:extLst>
                <a:ext uri="{FF2B5EF4-FFF2-40B4-BE49-F238E27FC236}">
                  <a16:creationId xmlns:a16="http://schemas.microsoft.com/office/drawing/2014/main" id="{1B0EBB0C-9DB3-F1DA-41ED-2DCC0FC906D1}"/>
                </a:ext>
              </a:extLst>
            </p:cNvPr>
            <p:cNvSpPr/>
            <p:nvPr/>
          </p:nvSpPr>
          <p:spPr>
            <a:xfrm>
              <a:off x="4383855" y="4042876"/>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grpSp>
        <p:nvGrpSpPr>
          <p:cNvPr id="37" name="Group 36">
            <a:extLst>
              <a:ext uri="{FF2B5EF4-FFF2-40B4-BE49-F238E27FC236}">
                <a16:creationId xmlns:a16="http://schemas.microsoft.com/office/drawing/2014/main" id="{0FF2CABD-4549-6D24-E79B-B26EA580E9FA}"/>
              </a:ext>
            </a:extLst>
          </p:cNvPr>
          <p:cNvGrpSpPr/>
          <p:nvPr/>
        </p:nvGrpSpPr>
        <p:grpSpPr>
          <a:xfrm>
            <a:off x="6385819" y="2655110"/>
            <a:ext cx="2472451" cy="1769521"/>
            <a:chOff x="6385819" y="2531540"/>
            <a:chExt cx="2472451" cy="1769521"/>
          </a:xfrm>
        </p:grpSpPr>
        <p:sp>
          <p:nvSpPr>
            <p:cNvPr id="34" name="Freeform 33">
              <a:extLst>
                <a:ext uri="{FF2B5EF4-FFF2-40B4-BE49-F238E27FC236}">
                  <a16:creationId xmlns:a16="http://schemas.microsoft.com/office/drawing/2014/main" id="{CBF3446B-F235-ECD3-56A1-35E8E0A8CFD1}"/>
                </a:ext>
              </a:extLst>
            </p:cNvPr>
            <p:cNvSpPr/>
            <p:nvPr/>
          </p:nvSpPr>
          <p:spPr>
            <a:xfrm>
              <a:off x="6385819" y="3153752"/>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5" name="Freeform 34">
              <a:extLst>
                <a:ext uri="{FF2B5EF4-FFF2-40B4-BE49-F238E27FC236}">
                  <a16:creationId xmlns:a16="http://schemas.microsoft.com/office/drawing/2014/main" id="{C6F93AFE-7B68-96C4-0A98-1CC57A2C1FA8}"/>
                </a:ext>
              </a:extLst>
            </p:cNvPr>
            <p:cNvSpPr/>
            <p:nvPr/>
          </p:nvSpPr>
          <p:spPr>
            <a:xfrm>
              <a:off x="7088749" y="2531540"/>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38" name="Group 37">
            <a:extLst>
              <a:ext uri="{FF2B5EF4-FFF2-40B4-BE49-F238E27FC236}">
                <a16:creationId xmlns:a16="http://schemas.microsoft.com/office/drawing/2014/main" id="{A2FB0691-5CE0-995F-7DDA-948F39308E6F}"/>
              </a:ext>
            </a:extLst>
          </p:cNvPr>
          <p:cNvGrpSpPr/>
          <p:nvPr/>
        </p:nvGrpSpPr>
        <p:grpSpPr>
          <a:xfrm>
            <a:off x="9157248" y="2622198"/>
            <a:ext cx="2514046" cy="1769521"/>
            <a:chOff x="9157248" y="2498628"/>
            <a:chExt cx="2514046" cy="1769521"/>
          </a:xfrm>
        </p:grpSpPr>
        <p:grpSp>
          <p:nvGrpSpPr>
            <p:cNvPr id="24" name="Group 23">
              <a:extLst>
                <a:ext uri="{FF2B5EF4-FFF2-40B4-BE49-F238E27FC236}">
                  <a16:creationId xmlns:a16="http://schemas.microsoft.com/office/drawing/2014/main" id="{070F4FA9-E1CE-122D-8065-32B117B43DEB}"/>
                </a:ext>
              </a:extLst>
            </p:cNvPr>
            <p:cNvGrpSpPr/>
            <p:nvPr/>
          </p:nvGrpSpPr>
          <p:grpSpPr>
            <a:xfrm>
              <a:off x="9157248" y="3166451"/>
              <a:ext cx="448873" cy="525097"/>
              <a:chOff x="2584276" y="2053084"/>
              <a:chExt cx="448873" cy="525097"/>
            </a:xfrm>
          </p:grpSpPr>
          <p:sp>
            <p:nvSpPr>
              <p:cNvPr id="25" name="Right Arrow 24">
                <a:extLst>
                  <a:ext uri="{FF2B5EF4-FFF2-40B4-BE49-F238E27FC236}">
                    <a16:creationId xmlns:a16="http://schemas.microsoft.com/office/drawing/2014/main" id="{C289D6C0-6BBB-8177-3EA4-9C3220CBE3D8}"/>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a:extLst>
                  <a:ext uri="{FF2B5EF4-FFF2-40B4-BE49-F238E27FC236}">
                    <a16:creationId xmlns:a16="http://schemas.microsoft.com/office/drawing/2014/main" id="{70745E6A-0861-6489-B4B9-3E757058FC8B}"/>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7" name="Group 26">
              <a:extLst>
                <a:ext uri="{FF2B5EF4-FFF2-40B4-BE49-F238E27FC236}">
                  <a16:creationId xmlns:a16="http://schemas.microsoft.com/office/drawing/2014/main" id="{62A387B8-2669-03FC-2482-41DA96E665FA}"/>
                </a:ext>
              </a:extLst>
            </p:cNvPr>
            <p:cNvGrpSpPr/>
            <p:nvPr/>
          </p:nvGrpSpPr>
          <p:grpSpPr>
            <a:xfrm>
              <a:off x="9901773" y="2498628"/>
              <a:ext cx="1769521" cy="1769521"/>
              <a:chOff x="3431151" y="1430872"/>
              <a:chExt cx="1769521" cy="1769521"/>
            </a:xfrm>
          </p:grpSpPr>
          <p:sp>
            <p:nvSpPr>
              <p:cNvPr id="28" name="Oval 27">
                <a:extLst>
                  <a:ext uri="{FF2B5EF4-FFF2-40B4-BE49-F238E27FC236}">
                    <a16:creationId xmlns:a16="http://schemas.microsoft.com/office/drawing/2014/main" id="{C0453932-B4A5-69C7-4840-DC6A3040FE5E}"/>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a:extLst>
                  <a:ext uri="{FF2B5EF4-FFF2-40B4-BE49-F238E27FC236}">
                    <a16:creationId xmlns:a16="http://schemas.microsoft.com/office/drawing/2014/main" id="{E32D9B6F-1602-CE2F-07C6-E8E29D1C37AF}"/>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Tree>
    <p:extLst>
      <p:ext uri="{BB962C8B-B14F-4D97-AF65-F5344CB8AC3E}">
        <p14:creationId xmlns:p14="http://schemas.microsoft.com/office/powerpoint/2010/main" val="404041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8888-18C5-51D2-3D2D-E89CEF563A89}"/>
              </a:ext>
            </a:extLst>
          </p:cNvPr>
          <p:cNvSpPr>
            <a:spLocks noGrp="1"/>
          </p:cNvSpPr>
          <p:nvPr>
            <p:ph type="title"/>
          </p:nvPr>
        </p:nvSpPr>
        <p:spPr>
          <a:xfrm>
            <a:off x="615976" y="278712"/>
            <a:ext cx="10515600" cy="1325563"/>
          </a:xfrm>
        </p:spPr>
        <p:txBody>
          <a:bodyPr>
            <a:normAutofit/>
          </a:bodyPr>
          <a:lstStyle/>
          <a:p>
            <a:r>
              <a:rPr lang="en-US" sz="3200" dirty="0"/>
              <a:t>How can it go wrong?</a:t>
            </a:r>
          </a:p>
        </p:txBody>
      </p:sp>
      <p:sp>
        <p:nvSpPr>
          <p:cNvPr id="5" name="Freeform 4">
            <a:extLst>
              <a:ext uri="{FF2B5EF4-FFF2-40B4-BE49-F238E27FC236}">
                <a16:creationId xmlns:a16="http://schemas.microsoft.com/office/drawing/2014/main" id="{7FFCF810-2100-65ED-886B-5A6C1AEA3E1E}"/>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6" name="Freeform 5">
            <a:extLst>
              <a:ext uri="{FF2B5EF4-FFF2-40B4-BE49-F238E27FC236}">
                <a16:creationId xmlns:a16="http://schemas.microsoft.com/office/drawing/2014/main" id="{1E41CDCE-6140-57D4-7653-B0B5D62670EF}"/>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7" name="Freeform 6">
            <a:extLst>
              <a:ext uri="{FF2B5EF4-FFF2-40B4-BE49-F238E27FC236}">
                <a16:creationId xmlns:a16="http://schemas.microsoft.com/office/drawing/2014/main" id="{55133814-B18C-58AB-6267-F1A342A13EA1}"/>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7" name="Group 26">
            <a:extLst>
              <a:ext uri="{FF2B5EF4-FFF2-40B4-BE49-F238E27FC236}">
                <a16:creationId xmlns:a16="http://schemas.microsoft.com/office/drawing/2014/main" id="{8DBC9C23-7020-D96D-E4D9-EBD66AE606EE}"/>
              </a:ext>
            </a:extLst>
          </p:cNvPr>
          <p:cNvGrpSpPr/>
          <p:nvPr/>
        </p:nvGrpSpPr>
        <p:grpSpPr>
          <a:xfrm>
            <a:off x="2914486" y="3157179"/>
            <a:ext cx="2472451" cy="1769521"/>
            <a:chOff x="4286086" y="3157179"/>
            <a:chExt cx="2472451" cy="1769521"/>
          </a:xfrm>
        </p:grpSpPr>
        <p:sp>
          <p:nvSpPr>
            <p:cNvPr id="9" name="Freeform 8">
              <a:extLst>
                <a:ext uri="{FF2B5EF4-FFF2-40B4-BE49-F238E27FC236}">
                  <a16:creationId xmlns:a16="http://schemas.microsoft.com/office/drawing/2014/main" id="{BF45E8F6-6920-19CD-6368-CC469145DD8E}"/>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10" name="Freeform 9">
              <a:extLst>
                <a:ext uri="{FF2B5EF4-FFF2-40B4-BE49-F238E27FC236}">
                  <a16:creationId xmlns:a16="http://schemas.microsoft.com/office/drawing/2014/main" id="{94EC4ED6-77B1-DDE6-EB70-BCCCBDED65DF}"/>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11" name="Group 10">
            <a:extLst>
              <a:ext uri="{FF2B5EF4-FFF2-40B4-BE49-F238E27FC236}">
                <a16:creationId xmlns:a16="http://schemas.microsoft.com/office/drawing/2014/main" id="{D76B166D-FE38-C1E1-13CC-EEBB40C39C96}"/>
              </a:ext>
            </a:extLst>
          </p:cNvPr>
          <p:cNvGrpSpPr/>
          <p:nvPr/>
        </p:nvGrpSpPr>
        <p:grpSpPr>
          <a:xfrm>
            <a:off x="5685915" y="3124267"/>
            <a:ext cx="2514046" cy="1769521"/>
            <a:chOff x="9157248" y="2498628"/>
            <a:chExt cx="2514046" cy="1769521"/>
          </a:xfrm>
        </p:grpSpPr>
        <p:grpSp>
          <p:nvGrpSpPr>
            <p:cNvPr id="12" name="Group 11">
              <a:extLst>
                <a:ext uri="{FF2B5EF4-FFF2-40B4-BE49-F238E27FC236}">
                  <a16:creationId xmlns:a16="http://schemas.microsoft.com/office/drawing/2014/main" id="{3AFE44EE-595A-78C0-0B5B-1E8685AF3648}"/>
                </a:ext>
              </a:extLst>
            </p:cNvPr>
            <p:cNvGrpSpPr/>
            <p:nvPr/>
          </p:nvGrpSpPr>
          <p:grpSpPr>
            <a:xfrm>
              <a:off x="9157248" y="3166451"/>
              <a:ext cx="448873" cy="525097"/>
              <a:chOff x="2584276" y="2053084"/>
              <a:chExt cx="448873" cy="525097"/>
            </a:xfrm>
          </p:grpSpPr>
          <p:sp>
            <p:nvSpPr>
              <p:cNvPr id="16" name="Right Arrow 15">
                <a:extLst>
                  <a:ext uri="{FF2B5EF4-FFF2-40B4-BE49-F238E27FC236}">
                    <a16:creationId xmlns:a16="http://schemas.microsoft.com/office/drawing/2014/main" id="{2D113466-97F0-7BEE-D152-82F9EC30F3B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4">
                <a:extLst>
                  <a:ext uri="{FF2B5EF4-FFF2-40B4-BE49-F238E27FC236}">
                    <a16:creationId xmlns:a16="http://schemas.microsoft.com/office/drawing/2014/main" id="{F0274D43-0552-B6DB-1976-B4BFE2727D66}"/>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3" name="Group 12">
              <a:extLst>
                <a:ext uri="{FF2B5EF4-FFF2-40B4-BE49-F238E27FC236}">
                  <a16:creationId xmlns:a16="http://schemas.microsoft.com/office/drawing/2014/main" id="{CD756592-3051-DA05-8D2C-CC7858FDED96}"/>
                </a:ext>
              </a:extLst>
            </p:cNvPr>
            <p:cNvGrpSpPr/>
            <p:nvPr/>
          </p:nvGrpSpPr>
          <p:grpSpPr>
            <a:xfrm>
              <a:off x="9901773" y="2498628"/>
              <a:ext cx="1769521" cy="1769521"/>
              <a:chOff x="3431151" y="1430872"/>
              <a:chExt cx="1769521" cy="1769521"/>
            </a:xfrm>
          </p:grpSpPr>
          <p:sp>
            <p:nvSpPr>
              <p:cNvPr id="14" name="Oval 13">
                <a:extLst>
                  <a:ext uri="{FF2B5EF4-FFF2-40B4-BE49-F238E27FC236}">
                    <a16:creationId xmlns:a16="http://schemas.microsoft.com/office/drawing/2014/main" id="{85DFE1EF-8EA9-620E-8CF0-9B7123856066}"/>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B181C48A-8B95-3D49-F6B6-A4C4EF9C0EB2}"/>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
        <p:nvSpPr>
          <p:cNvPr id="18" name="Freeform 17">
            <a:extLst>
              <a:ext uri="{FF2B5EF4-FFF2-40B4-BE49-F238E27FC236}">
                <a16:creationId xmlns:a16="http://schemas.microsoft.com/office/drawing/2014/main" id="{F456F0B6-DA60-18F6-5320-764124BFC87D}"/>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8" name="Group 27">
            <a:extLst>
              <a:ext uri="{FF2B5EF4-FFF2-40B4-BE49-F238E27FC236}">
                <a16:creationId xmlns:a16="http://schemas.microsoft.com/office/drawing/2014/main" id="{0310CE1E-4A88-FA5C-2036-C64050704DC0}"/>
              </a:ext>
            </a:extLst>
          </p:cNvPr>
          <p:cNvGrpSpPr/>
          <p:nvPr/>
        </p:nvGrpSpPr>
        <p:grpSpPr>
          <a:xfrm>
            <a:off x="2914489" y="3157182"/>
            <a:ext cx="2472451" cy="1769521"/>
            <a:chOff x="4286086" y="3157179"/>
            <a:chExt cx="2472451" cy="1769521"/>
          </a:xfrm>
          <a:solidFill>
            <a:schemeClr val="accent5"/>
          </a:solidFill>
        </p:grpSpPr>
        <p:sp>
          <p:nvSpPr>
            <p:cNvPr id="29" name="Freeform 28">
              <a:extLst>
                <a:ext uri="{FF2B5EF4-FFF2-40B4-BE49-F238E27FC236}">
                  <a16:creationId xmlns:a16="http://schemas.microsoft.com/office/drawing/2014/main" id="{8A1E2773-4378-51C8-B2A6-CFF173DC6D30}"/>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0" name="Freeform 29">
              <a:extLst>
                <a:ext uri="{FF2B5EF4-FFF2-40B4-BE49-F238E27FC236}">
                  <a16:creationId xmlns:a16="http://schemas.microsoft.com/office/drawing/2014/main" id="{B7FE5E8C-FB9B-8A95-EC68-F46A90639164}"/>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grpSp>
        <p:nvGrpSpPr>
          <p:cNvPr id="31" name="Group 30">
            <a:extLst>
              <a:ext uri="{FF2B5EF4-FFF2-40B4-BE49-F238E27FC236}">
                <a16:creationId xmlns:a16="http://schemas.microsoft.com/office/drawing/2014/main" id="{7C857643-16B6-5C71-4953-B36B2CCF0539}"/>
              </a:ext>
            </a:extLst>
          </p:cNvPr>
          <p:cNvGrpSpPr/>
          <p:nvPr/>
        </p:nvGrpSpPr>
        <p:grpSpPr>
          <a:xfrm>
            <a:off x="5685918" y="3124270"/>
            <a:ext cx="2514046" cy="1769521"/>
            <a:chOff x="9157248" y="2498628"/>
            <a:chExt cx="2514046" cy="1769521"/>
          </a:xfrm>
          <a:solidFill>
            <a:schemeClr val="accent5"/>
          </a:solidFill>
        </p:grpSpPr>
        <p:grpSp>
          <p:nvGrpSpPr>
            <p:cNvPr id="32" name="Group 31">
              <a:extLst>
                <a:ext uri="{FF2B5EF4-FFF2-40B4-BE49-F238E27FC236}">
                  <a16:creationId xmlns:a16="http://schemas.microsoft.com/office/drawing/2014/main" id="{1CAB46C4-F383-B720-3D68-922775DF1423}"/>
                </a:ext>
              </a:extLst>
            </p:cNvPr>
            <p:cNvGrpSpPr/>
            <p:nvPr/>
          </p:nvGrpSpPr>
          <p:grpSpPr>
            <a:xfrm>
              <a:off x="9157248" y="3166451"/>
              <a:ext cx="448873" cy="525097"/>
              <a:chOff x="2584276" y="2053084"/>
              <a:chExt cx="448873" cy="525097"/>
            </a:xfrm>
            <a:grpFill/>
          </p:grpSpPr>
          <p:sp>
            <p:nvSpPr>
              <p:cNvPr id="36" name="Right Arrow 35">
                <a:extLst>
                  <a:ext uri="{FF2B5EF4-FFF2-40B4-BE49-F238E27FC236}">
                    <a16:creationId xmlns:a16="http://schemas.microsoft.com/office/drawing/2014/main" id="{6DBCA2A2-0572-6E2B-8CCC-4399232958B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a:extLst>
                  <a:ext uri="{FF2B5EF4-FFF2-40B4-BE49-F238E27FC236}">
                    <a16:creationId xmlns:a16="http://schemas.microsoft.com/office/drawing/2014/main" id="{F49394C3-3B51-1395-607E-2E1E2EF46DBD}"/>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33" name="Group 32">
              <a:extLst>
                <a:ext uri="{FF2B5EF4-FFF2-40B4-BE49-F238E27FC236}">
                  <a16:creationId xmlns:a16="http://schemas.microsoft.com/office/drawing/2014/main" id="{E1568711-1AF1-FA15-0078-9946E46DFB0D}"/>
                </a:ext>
              </a:extLst>
            </p:cNvPr>
            <p:cNvGrpSpPr/>
            <p:nvPr/>
          </p:nvGrpSpPr>
          <p:grpSpPr>
            <a:xfrm>
              <a:off x="9901773" y="2498628"/>
              <a:ext cx="1769521" cy="1769521"/>
              <a:chOff x="3431151" y="1430872"/>
              <a:chExt cx="1769521" cy="1769521"/>
            </a:xfrm>
            <a:grpFill/>
          </p:grpSpPr>
          <p:sp>
            <p:nvSpPr>
              <p:cNvPr id="34" name="Oval 33">
                <a:extLst>
                  <a:ext uri="{FF2B5EF4-FFF2-40B4-BE49-F238E27FC236}">
                    <a16:creationId xmlns:a16="http://schemas.microsoft.com/office/drawing/2014/main" id="{B41F2D2B-7E0C-0462-AD19-A6E737FC76AC}"/>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a:extLst>
                  <a:ext uri="{FF2B5EF4-FFF2-40B4-BE49-F238E27FC236}">
                    <a16:creationId xmlns:a16="http://schemas.microsoft.com/office/drawing/2014/main" id="{85968BFD-F7F4-85BC-3E16-C1C3A14B8DF7}"/>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49" name="Group 48">
            <a:extLst>
              <a:ext uri="{FF2B5EF4-FFF2-40B4-BE49-F238E27FC236}">
                <a16:creationId xmlns:a16="http://schemas.microsoft.com/office/drawing/2014/main" id="{C18F5393-0538-4A36-AFED-213EA2E88954}"/>
              </a:ext>
            </a:extLst>
          </p:cNvPr>
          <p:cNvGrpSpPr/>
          <p:nvPr/>
        </p:nvGrpSpPr>
        <p:grpSpPr>
          <a:xfrm>
            <a:off x="8243744" y="1137231"/>
            <a:ext cx="3250733" cy="5084835"/>
            <a:chOff x="8243744" y="1137231"/>
            <a:chExt cx="3250733" cy="5084835"/>
          </a:xfrm>
        </p:grpSpPr>
        <p:grpSp>
          <p:nvGrpSpPr>
            <p:cNvPr id="43" name="Group 42">
              <a:extLst>
                <a:ext uri="{FF2B5EF4-FFF2-40B4-BE49-F238E27FC236}">
                  <a16:creationId xmlns:a16="http://schemas.microsoft.com/office/drawing/2014/main" id="{E5C195DD-2346-F434-AD3D-1D9BD4FB6974}"/>
                </a:ext>
              </a:extLst>
            </p:cNvPr>
            <p:cNvGrpSpPr/>
            <p:nvPr/>
          </p:nvGrpSpPr>
          <p:grpSpPr>
            <a:xfrm>
              <a:off x="8243744" y="1137231"/>
              <a:ext cx="3250732" cy="1998728"/>
              <a:chOff x="8243744" y="1137231"/>
              <a:chExt cx="3250732" cy="1998728"/>
            </a:xfrm>
          </p:grpSpPr>
          <p:sp>
            <p:nvSpPr>
              <p:cNvPr id="38" name="Right Arrow 37">
                <a:extLst>
                  <a:ext uri="{FF2B5EF4-FFF2-40B4-BE49-F238E27FC236}">
                    <a16:creationId xmlns:a16="http://schemas.microsoft.com/office/drawing/2014/main" id="{5C21FFC1-BEB7-E4BA-5AF1-A806F70233F0}"/>
                  </a:ext>
                </a:extLst>
              </p:cNvPr>
              <p:cNvSpPr/>
              <p:nvPr/>
            </p:nvSpPr>
            <p:spPr>
              <a:xfrm rot="18935936">
                <a:off x="8243744" y="2365425"/>
                <a:ext cx="1478082" cy="77053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
                <a:extLst>
                  <a:ext uri="{FF2B5EF4-FFF2-40B4-BE49-F238E27FC236}">
                    <a16:creationId xmlns:a16="http://schemas.microsoft.com/office/drawing/2014/main" id="{9908BD16-EA40-2BE0-2A1B-325240E3E183}"/>
                  </a:ext>
                </a:extLst>
              </p:cNvPr>
              <p:cNvSpPr txBox="1"/>
              <p:nvPr/>
            </p:nvSpPr>
            <p:spPr>
              <a:xfrm>
                <a:off x="9984095" y="1137231"/>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Prolonged Suffering</a:t>
                </a:r>
              </a:p>
            </p:txBody>
          </p:sp>
        </p:grpSp>
        <p:grpSp>
          <p:nvGrpSpPr>
            <p:cNvPr id="44" name="Group 43">
              <a:extLst>
                <a:ext uri="{FF2B5EF4-FFF2-40B4-BE49-F238E27FC236}">
                  <a16:creationId xmlns:a16="http://schemas.microsoft.com/office/drawing/2014/main" id="{48F79BA2-89FE-DDF0-9E09-9808E881035A}"/>
                </a:ext>
              </a:extLst>
            </p:cNvPr>
            <p:cNvGrpSpPr/>
            <p:nvPr/>
          </p:nvGrpSpPr>
          <p:grpSpPr>
            <a:xfrm>
              <a:off x="8352989" y="4473701"/>
              <a:ext cx="3141488" cy="1748365"/>
              <a:chOff x="8352989" y="4473701"/>
              <a:chExt cx="3141488" cy="1748365"/>
            </a:xfrm>
          </p:grpSpPr>
          <p:sp>
            <p:nvSpPr>
              <p:cNvPr id="41" name="Oval 4">
                <a:extLst>
                  <a:ext uri="{FF2B5EF4-FFF2-40B4-BE49-F238E27FC236}">
                    <a16:creationId xmlns:a16="http://schemas.microsoft.com/office/drawing/2014/main" id="{AF996544-DC3A-EB96-5B77-63F1521AB1E7}"/>
                  </a:ext>
                </a:extLst>
              </p:cNvPr>
              <p:cNvSpPr txBox="1"/>
              <p:nvPr/>
            </p:nvSpPr>
            <p:spPr>
              <a:xfrm>
                <a:off x="9984096" y="4939324"/>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Severe Illness and Death</a:t>
                </a:r>
              </a:p>
            </p:txBody>
          </p:sp>
          <p:sp>
            <p:nvSpPr>
              <p:cNvPr id="42" name="Right Arrow 41">
                <a:extLst>
                  <a:ext uri="{FF2B5EF4-FFF2-40B4-BE49-F238E27FC236}">
                    <a16:creationId xmlns:a16="http://schemas.microsoft.com/office/drawing/2014/main" id="{49E3FFBD-8831-63D9-4CA7-A88C3710BC34}"/>
                  </a:ext>
                </a:extLst>
              </p:cNvPr>
              <p:cNvSpPr/>
              <p:nvPr/>
            </p:nvSpPr>
            <p:spPr>
              <a:xfrm rot="1841841">
                <a:off x="8352989" y="4473701"/>
                <a:ext cx="1478082" cy="77053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86F2DFE1-CDFF-3ED9-E672-F2CBFBB8BD66}"/>
              </a:ext>
            </a:extLst>
          </p:cNvPr>
          <p:cNvGrpSpPr/>
          <p:nvPr/>
        </p:nvGrpSpPr>
        <p:grpSpPr>
          <a:xfrm>
            <a:off x="9123690" y="2365758"/>
            <a:ext cx="2619702" cy="2646878"/>
            <a:chOff x="9123690" y="2365758"/>
            <a:chExt cx="2619702" cy="2646878"/>
          </a:xfrm>
        </p:grpSpPr>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9CAF14A-D45E-4939-878B-566DC330E386}"/>
                    </a:ext>
                  </a:extLst>
                </p:cNvPr>
                <p:cNvSpPr txBox="1"/>
                <p:nvPr/>
              </p:nvSpPr>
              <p:spPr>
                <a:xfrm>
                  <a:off x="9123690" y="2365758"/>
                  <a:ext cx="1803164" cy="26468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6600" i="1" smtClean="0">
                            <a:latin typeface="Cambria Math" panose="02040503050406030204" pitchFamily="18" charset="0"/>
                            <a:ea typeface="Cambria Math" panose="02040503050406030204" pitchFamily="18" charset="0"/>
                          </a:rPr>
                          <m:t>Σ</m:t>
                        </m:r>
                      </m:oMath>
                    </m:oMathPara>
                  </a14:m>
                  <a:endParaRPr lang="en-US" sz="16600" dirty="0"/>
                </a:p>
              </p:txBody>
            </p:sp>
          </mc:Choice>
          <mc:Fallback>
            <p:sp>
              <p:nvSpPr>
                <p:cNvPr id="45" name="TextBox 44">
                  <a:extLst>
                    <a:ext uri="{FF2B5EF4-FFF2-40B4-BE49-F238E27FC236}">
                      <a16:creationId xmlns:a16="http://schemas.microsoft.com/office/drawing/2014/main" id="{29CAF14A-D45E-4939-878B-566DC330E386}"/>
                    </a:ext>
                  </a:extLst>
                </p:cNvPr>
                <p:cNvSpPr txBox="1">
                  <a:spLocks noRot="1" noChangeAspect="1" noMove="1" noResize="1" noEditPoints="1" noAdjustHandles="1" noChangeArrowheads="1" noChangeShapeType="1" noTextEdit="1"/>
                </p:cNvSpPr>
                <p:nvPr/>
              </p:nvSpPr>
              <p:spPr>
                <a:xfrm>
                  <a:off x="9123690" y="2365758"/>
                  <a:ext cx="1803164" cy="2646878"/>
                </a:xfrm>
                <a:prstGeom prst="rect">
                  <a:avLst/>
                </a:prstGeom>
                <a:blipFill>
                  <a:blip r:embed="rId3"/>
                  <a:stretch>
                    <a:fillRect l="-20979" r="-20979" b="-3349"/>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5B3FE889-179E-3602-F7AF-7F516E67459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513576" y="2690430"/>
              <a:ext cx="1229816" cy="1284946"/>
            </a:xfrm>
            <a:prstGeom prst="rect">
              <a:avLst/>
            </a:prstGeom>
          </p:spPr>
        </p:pic>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DF4651A4-DB14-1AD3-3AAD-C4623C4FF3D7}"/>
                    </a:ext>
                  </a:extLst>
                </p:cNvPr>
                <p:cNvSpPr txBox="1"/>
                <p:nvPr/>
              </p:nvSpPr>
              <p:spPr>
                <a:xfrm>
                  <a:off x="10679207" y="3975167"/>
                  <a:ext cx="959074" cy="67710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0" i="1" smtClean="0">
                            <a:solidFill>
                              <a:schemeClr val="accent5"/>
                            </a:solidFill>
                            <a:latin typeface="Cambria Math" panose="02040503050406030204" pitchFamily="18" charset="0"/>
                          </a:rPr>
                          <m:t>$$$</m:t>
                        </m:r>
                      </m:oMath>
                    </m:oMathPara>
                  </a14:m>
                  <a:endParaRPr lang="en-US" dirty="0">
                    <a:solidFill>
                      <a:schemeClr val="accent5"/>
                    </a:solidFill>
                  </a:endParaRPr>
                </a:p>
              </p:txBody>
            </p:sp>
          </mc:Choice>
          <mc:Fallback>
            <p:sp>
              <p:nvSpPr>
                <p:cNvPr id="47" name="TextBox 46">
                  <a:extLst>
                    <a:ext uri="{FF2B5EF4-FFF2-40B4-BE49-F238E27FC236}">
                      <a16:creationId xmlns:a16="http://schemas.microsoft.com/office/drawing/2014/main" id="{DF4651A4-DB14-1AD3-3AAD-C4623C4FF3D7}"/>
                    </a:ext>
                  </a:extLst>
                </p:cNvPr>
                <p:cNvSpPr txBox="1">
                  <a:spLocks noRot="1" noChangeAspect="1" noMove="1" noResize="1" noEditPoints="1" noAdjustHandles="1" noChangeArrowheads="1" noChangeShapeType="1" noTextEdit="1"/>
                </p:cNvSpPr>
                <p:nvPr/>
              </p:nvSpPr>
              <p:spPr>
                <a:xfrm>
                  <a:off x="10679207" y="3975167"/>
                  <a:ext cx="959074" cy="677108"/>
                </a:xfrm>
                <a:prstGeom prst="rect">
                  <a:avLst/>
                </a:prstGeom>
                <a:blipFill>
                  <a:blip r:embed="rId6"/>
                  <a:stretch>
                    <a:fillRect l="-16883" r="-18182" b="-16364"/>
                  </a:stretch>
                </a:blipFill>
              </p:spPr>
              <p:txBody>
                <a:bodyPr/>
                <a:lstStyle/>
                <a:p>
                  <a:r>
                    <a:rPr lang="en-US">
                      <a:noFill/>
                    </a:rPr>
                    <a:t> </a:t>
                  </a:r>
                </a:p>
              </p:txBody>
            </p:sp>
          </mc:Fallback>
        </mc:AlternateContent>
      </p:grpSp>
    </p:spTree>
    <p:extLst>
      <p:ext uri="{BB962C8B-B14F-4D97-AF65-F5344CB8AC3E}">
        <p14:creationId xmlns:p14="http://schemas.microsoft.com/office/powerpoint/2010/main" val="9213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D037806-5D78-2910-E600-81F8FDFA127B}"/>
              </a:ext>
            </a:extLst>
          </p:cNvPr>
          <p:cNvGrpSpPr/>
          <p:nvPr/>
        </p:nvGrpSpPr>
        <p:grpSpPr>
          <a:xfrm>
            <a:off x="5685918" y="3124270"/>
            <a:ext cx="2514046" cy="1769521"/>
            <a:chOff x="9157248" y="2498628"/>
            <a:chExt cx="2514046" cy="1769521"/>
          </a:xfrm>
          <a:solidFill>
            <a:schemeClr val="accent5"/>
          </a:solidFill>
        </p:grpSpPr>
        <p:grpSp>
          <p:nvGrpSpPr>
            <p:cNvPr id="22" name="Group 21">
              <a:extLst>
                <a:ext uri="{FF2B5EF4-FFF2-40B4-BE49-F238E27FC236}">
                  <a16:creationId xmlns:a16="http://schemas.microsoft.com/office/drawing/2014/main" id="{2684D229-EA0C-0EB5-1A5B-EE963EF48119}"/>
                </a:ext>
              </a:extLst>
            </p:cNvPr>
            <p:cNvGrpSpPr/>
            <p:nvPr/>
          </p:nvGrpSpPr>
          <p:grpSpPr>
            <a:xfrm>
              <a:off x="9157248" y="3166451"/>
              <a:ext cx="448873" cy="525097"/>
              <a:chOff x="2584276" y="2053084"/>
              <a:chExt cx="448873" cy="525097"/>
            </a:xfrm>
            <a:grpFill/>
          </p:grpSpPr>
          <p:sp>
            <p:nvSpPr>
              <p:cNvPr id="26" name="Right Arrow 25">
                <a:extLst>
                  <a:ext uri="{FF2B5EF4-FFF2-40B4-BE49-F238E27FC236}">
                    <a16:creationId xmlns:a16="http://schemas.microsoft.com/office/drawing/2014/main" id="{CA2DD26E-E48D-4A9E-5052-1F07958BE03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Right Arrow 4">
                <a:extLst>
                  <a:ext uri="{FF2B5EF4-FFF2-40B4-BE49-F238E27FC236}">
                    <a16:creationId xmlns:a16="http://schemas.microsoft.com/office/drawing/2014/main" id="{A6146E89-3158-6C18-C267-45D00339AD59}"/>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3" name="Group 22">
              <a:extLst>
                <a:ext uri="{FF2B5EF4-FFF2-40B4-BE49-F238E27FC236}">
                  <a16:creationId xmlns:a16="http://schemas.microsoft.com/office/drawing/2014/main" id="{AAC03229-7181-DE20-0B18-2A69BFCBE7B8}"/>
                </a:ext>
              </a:extLst>
            </p:cNvPr>
            <p:cNvGrpSpPr/>
            <p:nvPr/>
          </p:nvGrpSpPr>
          <p:grpSpPr>
            <a:xfrm>
              <a:off x="9901773" y="2498628"/>
              <a:ext cx="1769521" cy="1769521"/>
              <a:chOff x="3431151" y="1430872"/>
              <a:chExt cx="1769521" cy="1769521"/>
            </a:xfrm>
            <a:grpFill/>
          </p:grpSpPr>
          <p:sp>
            <p:nvSpPr>
              <p:cNvPr id="24" name="Oval 23">
                <a:extLst>
                  <a:ext uri="{FF2B5EF4-FFF2-40B4-BE49-F238E27FC236}">
                    <a16:creationId xmlns:a16="http://schemas.microsoft.com/office/drawing/2014/main" id="{F882485A-C391-685D-74EE-B37B509E0588}"/>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a:extLst>
                  <a:ext uri="{FF2B5EF4-FFF2-40B4-BE49-F238E27FC236}">
                    <a16:creationId xmlns:a16="http://schemas.microsoft.com/office/drawing/2014/main" id="{CFC60634-21F7-74C4-2380-4F7A278D6701}"/>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18" name="Group 17">
            <a:extLst>
              <a:ext uri="{FF2B5EF4-FFF2-40B4-BE49-F238E27FC236}">
                <a16:creationId xmlns:a16="http://schemas.microsoft.com/office/drawing/2014/main" id="{D5522703-D79F-DBB2-93DA-270050D52905}"/>
              </a:ext>
            </a:extLst>
          </p:cNvPr>
          <p:cNvGrpSpPr/>
          <p:nvPr/>
        </p:nvGrpSpPr>
        <p:grpSpPr>
          <a:xfrm>
            <a:off x="2914489" y="3157182"/>
            <a:ext cx="2472451" cy="1769521"/>
            <a:chOff x="4286086" y="3157179"/>
            <a:chExt cx="2472451" cy="1769521"/>
          </a:xfrm>
          <a:solidFill>
            <a:schemeClr val="accent5"/>
          </a:solidFill>
        </p:grpSpPr>
        <p:sp>
          <p:nvSpPr>
            <p:cNvPr id="19" name="Freeform 18">
              <a:extLst>
                <a:ext uri="{FF2B5EF4-FFF2-40B4-BE49-F238E27FC236}">
                  <a16:creationId xmlns:a16="http://schemas.microsoft.com/office/drawing/2014/main" id="{0A44E1FE-D168-A0E2-4ED7-F50A6F3FE393}"/>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20" name="Freeform 19">
              <a:extLst>
                <a:ext uri="{FF2B5EF4-FFF2-40B4-BE49-F238E27FC236}">
                  <a16:creationId xmlns:a16="http://schemas.microsoft.com/office/drawing/2014/main" id="{8C5EAB84-4D26-6854-6696-DFF0DFAB5BBE}"/>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sp>
        <p:nvSpPr>
          <p:cNvPr id="17" name="Freeform 16">
            <a:extLst>
              <a:ext uri="{FF2B5EF4-FFF2-40B4-BE49-F238E27FC236}">
                <a16:creationId xmlns:a16="http://schemas.microsoft.com/office/drawing/2014/main" id="{42C04CFC-C42A-44D3-0C02-3970D189EE23}"/>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sp>
        <p:nvSpPr>
          <p:cNvPr id="2" name="Title 1">
            <a:extLst>
              <a:ext uri="{FF2B5EF4-FFF2-40B4-BE49-F238E27FC236}">
                <a16:creationId xmlns:a16="http://schemas.microsoft.com/office/drawing/2014/main" id="{ECC240F5-5744-8FE3-A05F-3E4028266048}"/>
              </a:ext>
            </a:extLst>
          </p:cNvPr>
          <p:cNvSpPr>
            <a:spLocks noGrp="1"/>
          </p:cNvSpPr>
          <p:nvPr>
            <p:ph type="title"/>
          </p:nvPr>
        </p:nvSpPr>
        <p:spPr/>
        <p:txBody>
          <a:bodyPr>
            <a:normAutofit/>
          </a:bodyPr>
          <a:lstStyle/>
          <a:p>
            <a:r>
              <a:rPr lang="en-US" sz="3200" dirty="0"/>
              <a:t>What can we do?</a:t>
            </a:r>
          </a:p>
        </p:txBody>
      </p:sp>
      <p:sp>
        <p:nvSpPr>
          <p:cNvPr id="4" name="Freeform 3">
            <a:extLst>
              <a:ext uri="{FF2B5EF4-FFF2-40B4-BE49-F238E27FC236}">
                <a16:creationId xmlns:a16="http://schemas.microsoft.com/office/drawing/2014/main" id="{3720F55B-19E8-EF98-5543-5930E9E1AA28}"/>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5" name="Freeform 4">
            <a:extLst>
              <a:ext uri="{FF2B5EF4-FFF2-40B4-BE49-F238E27FC236}">
                <a16:creationId xmlns:a16="http://schemas.microsoft.com/office/drawing/2014/main" id="{782AE872-DACC-12DF-E564-A05F31C81269}"/>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6" name="Freeform 5">
            <a:extLst>
              <a:ext uri="{FF2B5EF4-FFF2-40B4-BE49-F238E27FC236}">
                <a16:creationId xmlns:a16="http://schemas.microsoft.com/office/drawing/2014/main" id="{0C24BEDD-123B-A046-8FD0-F7AA93DC497B}"/>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Machine Learning Model</a:t>
            </a:r>
          </a:p>
        </p:txBody>
      </p:sp>
      <p:grpSp>
        <p:nvGrpSpPr>
          <p:cNvPr id="7" name="Group 6">
            <a:extLst>
              <a:ext uri="{FF2B5EF4-FFF2-40B4-BE49-F238E27FC236}">
                <a16:creationId xmlns:a16="http://schemas.microsoft.com/office/drawing/2014/main" id="{0374500C-42CB-991D-3772-8F96AEEE185F}"/>
              </a:ext>
            </a:extLst>
          </p:cNvPr>
          <p:cNvGrpSpPr/>
          <p:nvPr/>
        </p:nvGrpSpPr>
        <p:grpSpPr>
          <a:xfrm>
            <a:off x="2914486" y="3157179"/>
            <a:ext cx="2472451" cy="1769521"/>
            <a:chOff x="4286086" y="3157179"/>
            <a:chExt cx="2472451" cy="1769521"/>
          </a:xfrm>
        </p:grpSpPr>
        <p:sp>
          <p:nvSpPr>
            <p:cNvPr id="8" name="Freeform 7">
              <a:extLst>
                <a:ext uri="{FF2B5EF4-FFF2-40B4-BE49-F238E27FC236}">
                  <a16:creationId xmlns:a16="http://schemas.microsoft.com/office/drawing/2014/main" id="{5616E3BE-9BF4-0F59-B931-99FD7D86E5C1}"/>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9" name="Freeform 8">
              <a:extLst>
                <a:ext uri="{FF2B5EF4-FFF2-40B4-BE49-F238E27FC236}">
                  <a16:creationId xmlns:a16="http://schemas.microsoft.com/office/drawing/2014/main" id="{C0EF3646-F8DF-79F6-389F-E59BCD17431B}"/>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dirty="0"/>
                <a:t>Right</a:t>
              </a:r>
              <a:br>
                <a:rPr lang="en-US" sz="2400" dirty="0"/>
              </a:br>
              <a:r>
                <a:rPr lang="en-US" sz="2400" kern="1200" dirty="0"/>
                <a:t>Diagnosis</a:t>
              </a:r>
            </a:p>
          </p:txBody>
        </p:sp>
      </p:grpSp>
      <p:grpSp>
        <p:nvGrpSpPr>
          <p:cNvPr id="10" name="Group 9">
            <a:extLst>
              <a:ext uri="{FF2B5EF4-FFF2-40B4-BE49-F238E27FC236}">
                <a16:creationId xmlns:a16="http://schemas.microsoft.com/office/drawing/2014/main" id="{76336374-1483-39D5-9E21-3B2C5948F1B1}"/>
              </a:ext>
            </a:extLst>
          </p:cNvPr>
          <p:cNvGrpSpPr/>
          <p:nvPr/>
        </p:nvGrpSpPr>
        <p:grpSpPr>
          <a:xfrm>
            <a:off x="5685915" y="3124267"/>
            <a:ext cx="2514046" cy="1769521"/>
            <a:chOff x="9157248" y="2498628"/>
            <a:chExt cx="2514046" cy="1769521"/>
          </a:xfrm>
        </p:grpSpPr>
        <p:grpSp>
          <p:nvGrpSpPr>
            <p:cNvPr id="11" name="Group 10">
              <a:extLst>
                <a:ext uri="{FF2B5EF4-FFF2-40B4-BE49-F238E27FC236}">
                  <a16:creationId xmlns:a16="http://schemas.microsoft.com/office/drawing/2014/main" id="{45B83D65-1E62-DB3B-95CF-ACFA0CDA908B}"/>
                </a:ext>
              </a:extLst>
            </p:cNvPr>
            <p:cNvGrpSpPr/>
            <p:nvPr/>
          </p:nvGrpSpPr>
          <p:grpSpPr>
            <a:xfrm>
              <a:off x="9157248" y="3166451"/>
              <a:ext cx="448873" cy="525097"/>
              <a:chOff x="2584276" y="2053084"/>
              <a:chExt cx="448873" cy="525097"/>
            </a:xfrm>
          </p:grpSpPr>
          <p:sp>
            <p:nvSpPr>
              <p:cNvPr id="15" name="Right Arrow 14">
                <a:extLst>
                  <a:ext uri="{FF2B5EF4-FFF2-40B4-BE49-F238E27FC236}">
                    <a16:creationId xmlns:a16="http://schemas.microsoft.com/office/drawing/2014/main" id="{3932393C-A6B0-847D-DBC6-4414C9B8034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a:extLst>
                  <a:ext uri="{FF2B5EF4-FFF2-40B4-BE49-F238E27FC236}">
                    <a16:creationId xmlns:a16="http://schemas.microsoft.com/office/drawing/2014/main" id="{E4651FA7-987A-A77D-E703-23456D50F4B4}"/>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2" name="Group 11">
              <a:extLst>
                <a:ext uri="{FF2B5EF4-FFF2-40B4-BE49-F238E27FC236}">
                  <a16:creationId xmlns:a16="http://schemas.microsoft.com/office/drawing/2014/main" id="{A2F733B0-B96C-FAA8-07BA-5C4A6632F18C}"/>
                </a:ext>
              </a:extLst>
            </p:cNvPr>
            <p:cNvGrpSpPr/>
            <p:nvPr/>
          </p:nvGrpSpPr>
          <p:grpSpPr>
            <a:xfrm>
              <a:off x="9901773" y="2498628"/>
              <a:ext cx="1769521" cy="1769521"/>
              <a:chOff x="3431151" y="1430872"/>
              <a:chExt cx="1769521" cy="1769521"/>
            </a:xfrm>
          </p:grpSpPr>
          <p:sp>
            <p:nvSpPr>
              <p:cNvPr id="13" name="Oval 12">
                <a:extLst>
                  <a:ext uri="{FF2B5EF4-FFF2-40B4-BE49-F238E27FC236}">
                    <a16:creationId xmlns:a16="http://schemas.microsoft.com/office/drawing/2014/main" id="{957591D8-9AC4-3DF0-DA07-CDE2BBE40913}"/>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11FF8F5D-509B-5684-88FF-5C0972AC6714}"/>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br>
                  <a:rPr lang="en-US" sz="2400" kern="1200" dirty="0"/>
                </a:br>
                <a:r>
                  <a:rPr lang="en-US" sz="2400" kern="1200" dirty="0"/>
                  <a:t>Treatment</a:t>
                </a:r>
              </a:p>
            </p:txBody>
          </p:sp>
        </p:grpSp>
      </p:grpSp>
      <p:sp>
        <p:nvSpPr>
          <p:cNvPr id="32" name="Right Arrow 31">
            <a:extLst>
              <a:ext uri="{FF2B5EF4-FFF2-40B4-BE49-F238E27FC236}">
                <a16:creationId xmlns:a16="http://schemas.microsoft.com/office/drawing/2014/main" id="{0585D95A-4140-EBD3-B35C-F5514A3C16C4}"/>
              </a:ext>
            </a:extLst>
          </p:cNvPr>
          <p:cNvSpPr/>
          <p:nvPr/>
        </p:nvSpPr>
        <p:spPr>
          <a:xfrm>
            <a:off x="8495610" y="3792090"/>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0677156-EA60-8C20-B1A2-B59F37DB0C3A}"/>
                  </a:ext>
                </a:extLst>
              </p:cNvPr>
              <p:cNvSpPr txBox="1"/>
              <p:nvPr/>
            </p:nvSpPr>
            <p:spPr>
              <a:xfrm>
                <a:off x="9277511" y="1690688"/>
                <a:ext cx="1824360" cy="11079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i="1">
                          <a:solidFill>
                            <a:schemeClr val="accent1"/>
                          </a:solidFill>
                          <a:latin typeface="Cambria Math" panose="02040503050406030204" pitchFamily="18" charset="0"/>
                        </a:rPr>
                        <m:t>$$$</m:t>
                      </m:r>
                    </m:oMath>
                  </m:oMathPara>
                </a14:m>
                <a:endParaRPr lang="en-US" sz="4400" dirty="0">
                  <a:solidFill>
                    <a:schemeClr val="accent1"/>
                  </a:solidFill>
                </a:endParaRPr>
              </a:p>
              <a:p>
                <a:pPr/>
                <a:endParaRPr lang="en-US" sz="2800" dirty="0">
                  <a:solidFill>
                    <a:schemeClr val="accent1"/>
                  </a:solidFill>
                </a:endParaRPr>
              </a:p>
            </p:txBody>
          </p:sp>
        </mc:Choice>
        <mc:Fallback>
          <p:sp>
            <p:nvSpPr>
              <p:cNvPr id="33" name="TextBox 32">
                <a:extLst>
                  <a:ext uri="{FF2B5EF4-FFF2-40B4-BE49-F238E27FC236}">
                    <a16:creationId xmlns:a16="http://schemas.microsoft.com/office/drawing/2014/main" id="{50677156-EA60-8C20-B1A2-B59F37DB0C3A}"/>
                  </a:ext>
                </a:extLst>
              </p:cNvPr>
              <p:cNvSpPr txBox="1">
                <a:spLocks noRot="1" noChangeAspect="1" noMove="1" noResize="1" noEditPoints="1" noAdjustHandles="1" noChangeArrowheads="1" noChangeShapeType="1" noTextEdit="1"/>
              </p:cNvSpPr>
              <p:nvPr/>
            </p:nvSpPr>
            <p:spPr>
              <a:xfrm>
                <a:off x="9277511" y="1690688"/>
                <a:ext cx="1824360" cy="1107996"/>
              </a:xfrm>
              <a:prstGeom prst="rect">
                <a:avLst/>
              </a:prstGeom>
              <a:blipFill>
                <a:blip r:embed="rId3"/>
                <a:stretch>
                  <a:fillRect/>
                </a:stretch>
              </a:blipFill>
            </p:spPr>
            <p:txBody>
              <a:bodyPr/>
              <a:lstStyle/>
              <a:p>
                <a:r>
                  <a:rPr lang="en-US">
                    <a:noFill/>
                  </a:rPr>
                  <a:t> </a:t>
                </a:r>
              </a:p>
            </p:txBody>
          </p:sp>
        </mc:Fallback>
      </mc:AlternateContent>
      <p:pic>
        <p:nvPicPr>
          <p:cNvPr id="47" name="Picture 46">
            <a:extLst>
              <a:ext uri="{FF2B5EF4-FFF2-40B4-BE49-F238E27FC236}">
                <a16:creationId xmlns:a16="http://schemas.microsoft.com/office/drawing/2014/main" id="{75C81BB7-333F-81E3-A3FA-BF48A96D53D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31" t="651" r="5130" b="10985"/>
          <a:stretch/>
        </p:blipFill>
        <p:spPr>
          <a:xfrm>
            <a:off x="9240129" y="2744869"/>
            <a:ext cx="2001968" cy="2422443"/>
          </a:xfrm>
          <a:prstGeom prst="rect">
            <a:avLst/>
          </a:prstGeom>
        </p:spPr>
      </p:pic>
    </p:spTree>
    <p:extLst>
      <p:ext uri="{BB962C8B-B14F-4D97-AF65-F5344CB8AC3E}">
        <p14:creationId xmlns:p14="http://schemas.microsoft.com/office/powerpoint/2010/main" val="15973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D76C1B-22FC-4220-F4DE-02A8458F9A79}"/>
              </a:ext>
            </a:extLst>
          </p:cNvPr>
          <p:cNvSpPr>
            <a:spLocks noGrp="1"/>
          </p:cNvSpPr>
          <p:nvPr>
            <p:ph type="title"/>
          </p:nvPr>
        </p:nvSpPr>
        <p:spPr>
          <a:xfrm>
            <a:off x="420129" y="139115"/>
            <a:ext cx="12192000" cy="769938"/>
          </a:xfrm>
        </p:spPr>
        <p:txBody>
          <a:bodyPr>
            <a:normAutofit/>
          </a:bodyPr>
          <a:lstStyle/>
          <a:p>
            <a:r>
              <a:rPr lang="en-US" sz="3200" dirty="0"/>
              <a:t>The data: </a:t>
            </a:r>
            <a:r>
              <a:rPr lang="en-US" sz="3200" u="sng" dirty="0">
                <a:hlinkClick r:id="rId3"/>
              </a:rPr>
              <a:t>"Disease Prediction Using Machine Learning"</a:t>
            </a:r>
            <a:r>
              <a:rPr lang="en-US" sz="3200" dirty="0"/>
              <a:t>  from Kaggle</a:t>
            </a:r>
          </a:p>
        </p:txBody>
      </p:sp>
      <p:grpSp>
        <p:nvGrpSpPr>
          <p:cNvPr id="7" name="Group 6">
            <a:extLst>
              <a:ext uri="{FF2B5EF4-FFF2-40B4-BE49-F238E27FC236}">
                <a16:creationId xmlns:a16="http://schemas.microsoft.com/office/drawing/2014/main" id="{217A1473-D3D9-4133-F02F-E881080A82F0}"/>
              </a:ext>
            </a:extLst>
          </p:cNvPr>
          <p:cNvGrpSpPr/>
          <p:nvPr/>
        </p:nvGrpSpPr>
        <p:grpSpPr>
          <a:xfrm>
            <a:off x="3442187" y="1356575"/>
            <a:ext cx="4737985" cy="4737985"/>
            <a:chOff x="3442187" y="1060007"/>
            <a:chExt cx="4737985" cy="4737985"/>
          </a:xfrm>
        </p:grpSpPr>
        <p:sp>
          <p:nvSpPr>
            <p:cNvPr id="5" name="Freeform 4">
              <a:extLst>
                <a:ext uri="{FF2B5EF4-FFF2-40B4-BE49-F238E27FC236}">
                  <a16:creationId xmlns:a16="http://schemas.microsoft.com/office/drawing/2014/main" id="{5B3A80A8-F5F0-FBDC-4CB3-6FBF9EA6021F}"/>
                </a:ext>
              </a:extLst>
            </p:cNvPr>
            <p:cNvSpPr/>
            <p:nvPr/>
          </p:nvSpPr>
          <p:spPr>
            <a:xfrm>
              <a:off x="3442187" y="1060007"/>
              <a:ext cx="4737985" cy="4737985"/>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endParaRPr lang="en-US" sz="1800" kern="1200" dirty="0"/>
            </a:p>
          </p:txBody>
        </p:sp>
        <p:sp>
          <p:nvSpPr>
            <p:cNvPr id="6" name="TextBox 5">
              <a:extLst>
                <a:ext uri="{FF2B5EF4-FFF2-40B4-BE49-F238E27FC236}">
                  <a16:creationId xmlns:a16="http://schemas.microsoft.com/office/drawing/2014/main" id="{B7A3EB3C-7DBA-D88B-2891-0EB54E8D3C25}"/>
                </a:ext>
              </a:extLst>
            </p:cNvPr>
            <p:cNvSpPr txBox="1"/>
            <p:nvPr/>
          </p:nvSpPr>
          <p:spPr>
            <a:xfrm>
              <a:off x="3813502" y="1853230"/>
              <a:ext cx="3995353" cy="769441"/>
            </a:xfrm>
            <a:prstGeom prst="rect">
              <a:avLst/>
            </a:prstGeom>
            <a:noFill/>
          </p:spPr>
          <p:txBody>
            <a:bodyPr wrap="square" rtlCol="0">
              <a:spAutoFit/>
            </a:bodyPr>
            <a:lstStyle/>
            <a:p>
              <a:pPr algn="ctr"/>
              <a:r>
                <a:rPr lang="en-US" sz="4400" dirty="0"/>
                <a:t>Data:</a:t>
              </a:r>
              <a:endParaRPr lang="en-US" sz="2800" dirty="0"/>
            </a:p>
          </p:txBody>
        </p:sp>
      </p:grpSp>
      <p:sp>
        <p:nvSpPr>
          <p:cNvPr id="10" name="TextBox 9">
            <a:extLst>
              <a:ext uri="{FF2B5EF4-FFF2-40B4-BE49-F238E27FC236}">
                <a16:creationId xmlns:a16="http://schemas.microsoft.com/office/drawing/2014/main" id="{B5901DDB-4B30-6336-45D4-07F05815EB70}"/>
              </a:ext>
            </a:extLst>
          </p:cNvPr>
          <p:cNvSpPr txBox="1"/>
          <p:nvPr/>
        </p:nvSpPr>
        <p:spPr>
          <a:xfrm>
            <a:off x="4442396" y="2898340"/>
            <a:ext cx="2619632" cy="1077218"/>
          </a:xfrm>
          <a:prstGeom prst="rect">
            <a:avLst/>
          </a:prstGeom>
          <a:noFill/>
        </p:spPr>
        <p:txBody>
          <a:bodyPr wrap="square" rtlCol="0">
            <a:spAutoFit/>
          </a:bodyPr>
          <a:lstStyle/>
          <a:p>
            <a:pPr algn="ctr"/>
            <a:r>
              <a:rPr lang="en-US" sz="3200" dirty="0"/>
              <a:t>- 4920 patient observations</a:t>
            </a:r>
          </a:p>
        </p:txBody>
      </p:sp>
      <p:sp>
        <p:nvSpPr>
          <p:cNvPr id="11" name="TextBox 10">
            <a:extLst>
              <a:ext uri="{FF2B5EF4-FFF2-40B4-BE49-F238E27FC236}">
                <a16:creationId xmlns:a16="http://schemas.microsoft.com/office/drawing/2014/main" id="{C7EB19B7-8F7C-2964-DCEB-285F7AD71184}"/>
              </a:ext>
            </a:extLst>
          </p:cNvPr>
          <p:cNvSpPr txBox="1"/>
          <p:nvPr/>
        </p:nvSpPr>
        <p:spPr>
          <a:xfrm>
            <a:off x="4390181" y="4001959"/>
            <a:ext cx="2841996" cy="584775"/>
          </a:xfrm>
          <a:prstGeom prst="rect">
            <a:avLst/>
          </a:prstGeom>
          <a:noFill/>
        </p:spPr>
        <p:txBody>
          <a:bodyPr wrap="none" rtlCol="0">
            <a:spAutoFit/>
          </a:bodyPr>
          <a:lstStyle/>
          <a:p>
            <a:r>
              <a:rPr lang="en-US" sz="3200" dirty="0"/>
              <a:t>- 131 symptoms</a:t>
            </a:r>
          </a:p>
        </p:txBody>
      </p:sp>
      <p:sp>
        <p:nvSpPr>
          <p:cNvPr id="12" name="TextBox 11">
            <a:extLst>
              <a:ext uri="{FF2B5EF4-FFF2-40B4-BE49-F238E27FC236}">
                <a16:creationId xmlns:a16="http://schemas.microsoft.com/office/drawing/2014/main" id="{B613FE54-3F02-E9EC-D64C-3E6FA111CE91}"/>
              </a:ext>
            </a:extLst>
          </p:cNvPr>
          <p:cNvSpPr txBox="1"/>
          <p:nvPr/>
        </p:nvSpPr>
        <p:spPr>
          <a:xfrm>
            <a:off x="4505510" y="4729961"/>
            <a:ext cx="2401619" cy="861774"/>
          </a:xfrm>
          <a:prstGeom prst="rect">
            <a:avLst/>
          </a:prstGeom>
          <a:noFill/>
        </p:spPr>
        <p:txBody>
          <a:bodyPr wrap="none" rtlCol="0">
            <a:spAutoFit/>
          </a:bodyPr>
          <a:lstStyle/>
          <a:p>
            <a:r>
              <a:rPr lang="en-US" sz="3200" dirty="0"/>
              <a:t>-  41 diseases</a:t>
            </a:r>
          </a:p>
          <a:p>
            <a:endParaRPr lang="en-US" dirty="0"/>
          </a:p>
        </p:txBody>
      </p:sp>
    </p:spTree>
    <p:extLst>
      <p:ext uri="{BB962C8B-B14F-4D97-AF65-F5344CB8AC3E}">
        <p14:creationId xmlns:p14="http://schemas.microsoft.com/office/powerpoint/2010/main" val="152874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0C81-4241-54B7-3B7B-FA91DED80F20}"/>
              </a:ext>
            </a:extLst>
          </p:cNvPr>
          <p:cNvSpPr>
            <a:spLocks noGrp="1"/>
          </p:cNvSpPr>
          <p:nvPr>
            <p:ph type="title"/>
          </p:nvPr>
        </p:nvSpPr>
        <p:spPr>
          <a:xfrm>
            <a:off x="534429" y="252922"/>
            <a:ext cx="11123141" cy="1325563"/>
          </a:xfrm>
        </p:spPr>
        <p:txBody>
          <a:bodyPr>
            <a:normAutofit/>
          </a:bodyPr>
          <a:lstStyle/>
          <a:p>
            <a:r>
              <a:rPr lang="en-US" sz="3200" dirty="0"/>
              <a:t>Some light tidying to get the data ready for analysis and modeling</a:t>
            </a:r>
          </a:p>
        </p:txBody>
      </p:sp>
      <p:graphicFrame>
        <p:nvGraphicFramePr>
          <p:cNvPr id="4" name="Content Placeholder 3">
            <a:extLst>
              <a:ext uri="{FF2B5EF4-FFF2-40B4-BE49-F238E27FC236}">
                <a16:creationId xmlns:a16="http://schemas.microsoft.com/office/drawing/2014/main" id="{5D481B07-BEE0-2EAF-39D3-B7B1884901D6}"/>
              </a:ext>
            </a:extLst>
          </p:cNvPr>
          <p:cNvGraphicFramePr>
            <a:graphicFrameLocks noGrp="1"/>
          </p:cNvGraphicFramePr>
          <p:nvPr>
            <p:ph idx="1"/>
            <p:extLst>
              <p:ext uri="{D42A27DB-BD31-4B8C-83A1-F6EECF244321}">
                <p14:modId xmlns:p14="http://schemas.microsoft.com/office/powerpoint/2010/main" val="243746843"/>
              </p:ext>
            </p:extLst>
          </p:nvPr>
        </p:nvGraphicFramePr>
        <p:xfrm>
          <a:off x="296562" y="1359243"/>
          <a:ext cx="11714206" cy="2603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B49118A-8E93-B0E9-4DE1-EB195541C21F}"/>
              </a:ext>
            </a:extLst>
          </p:cNvPr>
          <p:cNvSpPr txBox="1"/>
          <p:nvPr/>
        </p:nvSpPr>
        <p:spPr>
          <a:xfrm>
            <a:off x="181232" y="3962401"/>
            <a:ext cx="3707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One symptom had two associated columns with nearly identical names</a:t>
            </a:r>
          </a:p>
          <a:p>
            <a:pPr marL="285750" indent="-285750">
              <a:buFont typeface="Arial" panose="020B0604020202020204" pitchFamily="34" charset="0"/>
              <a:buChar char="•"/>
            </a:pPr>
            <a:r>
              <a:rPr lang="en-US" sz="2400" dirty="0"/>
              <a:t>One column was empty</a:t>
            </a:r>
          </a:p>
          <a:p>
            <a:pPr marL="285750" indent="-285750">
              <a:buFont typeface="Arial" panose="020B0604020202020204" pitchFamily="34" charset="0"/>
              <a:buChar char="•"/>
            </a:pPr>
            <a:r>
              <a:rPr lang="en-US" sz="2400" dirty="0"/>
              <a:t>Empty column dropped, other column renamed</a:t>
            </a:r>
          </a:p>
        </p:txBody>
      </p:sp>
      <p:sp>
        <p:nvSpPr>
          <p:cNvPr id="7" name="TextBox 6">
            <a:extLst>
              <a:ext uri="{FF2B5EF4-FFF2-40B4-BE49-F238E27FC236}">
                <a16:creationId xmlns:a16="http://schemas.microsoft.com/office/drawing/2014/main" id="{247AA1AE-3E67-0F8E-2365-30B0EFF21A27}"/>
              </a:ext>
            </a:extLst>
          </p:cNvPr>
          <p:cNvSpPr txBox="1"/>
          <p:nvPr/>
        </p:nvSpPr>
        <p:spPr>
          <a:xfrm>
            <a:off x="4300151" y="3883204"/>
            <a:ext cx="3707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Several disease names had simple misspellings</a:t>
            </a:r>
          </a:p>
          <a:p>
            <a:pPr marL="742950" lvl="1" indent="-285750">
              <a:buFont typeface="Arial" panose="020B0604020202020204" pitchFamily="34" charset="0"/>
              <a:buChar char="•"/>
            </a:pPr>
            <a:r>
              <a:rPr lang="en-US" sz="2400" dirty="0"/>
              <a:t>Replaced with correct</a:t>
            </a:r>
          </a:p>
          <a:p>
            <a:pPr marL="285750" indent="-285750">
              <a:buFont typeface="Arial" panose="020B0604020202020204" pitchFamily="34" charset="0"/>
              <a:buChar char="•"/>
            </a:pPr>
            <a:r>
              <a:rPr lang="en-US" sz="2400" dirty="0"/>
              <a:t>Some disease names had inconsistent formatting</a:t>
            </a:r>
          </a:p>
          <a:p>
            <a:pPr marL="742950" lvl="1" indent="-285750">
              <a:buFont typeface="Arial" panose="020B0604020202020204" pitchFamily="34" charset="0"/>
              <a:buChar char="•"/>
            </a:pPr>
            <a:r>
              <a:rPr lang="en-US" sz="2400" dirty="0"/>
              <a:t>Capitalized first letter </a:t>
            </a:r>
          </a:p>
        </p:txBody>
      </p:sp>
      <p:sp>
        <p:nvSpPr>
          <p:cNvPr id="8" name="TextBox 7">
            <a:extLst>
              <a:ext uri="{FF2B5EF4-FFF2-40B4-BE49-F238E27FC236}">
                <a16:creationId xmlns:a16="http://schemas.microsoft.com/office/drawing/2014/main" id="{94C0590A-9040-65C2-3474-9C0C3BA625CF}"/>
              </a:ext>
            </a:extLst>
          </p:cNvPr>
          <p:cNvSpPr txBox="1"/>
          <p:nvPr/>
        </p:nvSpPr>
        <p:spPr>
          <a:xfrm>
            <a:off x="8616778" y="3962401"/>
            <a:ext cx="339398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Disease names were label encoded prior to modeling</a:t>
            </a:r>
          </a:p>
        </p:txBody>
      </p:sp>
    </p:spTree>
    <p:extLst>
      <p:ext uri="{BB962C8B-B14F-4D97-AF65-F5344CB8AC3E}">
        <p14:creationId xmlns:p14="http://schemas.microsoft.com/office/powerpoint/2010/main" val="35329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7FE-A838-D543-C70B-A191FB42E421}"/>
              </a:ext>
            </a:extLst>
          </p:cNvPr>
          <p:cNvSpPr>
            <a:spLocks noGrp="1"/>
          </p:cNvSpPr>
          <p:nvPr>
            <p:ph type="title"/>
          </p:nvPr>
        </p:nvSpPr>
        <p:spPr/>
        <p:txBody>
          <a:bodyPr>
            <a:normAutofit/>
          </a:bodyPr>
          <a:lstStyle/>
          <a:p>
            <a:r>
              <a:rPr lang="en-US" sz="3200" dirty="0"/>
              <a:t>Symptoms can be indicated in one or more diseases</a:t>
            </a:r>
          </a:p>
        </p:txBody>
      </p:sp>
      <p:pic>
        <p:nvPicPr>
          <p:cNvPr id="5" name="Picture 4">
            <a:extLst>
              <a:ext uri="{FF2B5EF4-FFF2-40B4-BE49-F238E27FC236}">
                <a16:creationId xmlns:a16="http://schemas.microsoft.com/office/drawing/2014/main" id="{95EB41BC-448E-2BC4-8119-B3798B9B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249" y="1661880"/>
            <a:ext cx="9786551" cy="5024669"/>
          </a:xfrm>
          <a:prstGeom prst="rect">
            <a:avLst/>
          </a:prstGeom>
        </p:spPr>
      </p:pic>
    </p:spTree>
    <p:extLst>
      <p:ext uri="{BB962C8B-B14F-4D97-AF65-F5344CB8AC3E}">
        <p14:creationId xmlns:p14="http://schemas.microsoft.com/office/powerpoint/2010/main" val="12767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155E-705E-F078-12DB-71F847118E91}"/>
              </a:ext>
            </a:extLst>
          </p:cNvPr>
          <p:cNvSpPr>
            <a:spLocks noGrp="1"/>
          </p:cNvSpPr>
          <p:nvPr>
            <p:ph type="title"/>
          </p:nvPr>
        </p:nvSpPr>
        <p:spPr>
          <a:xfrm>
            <a:off x="296562" y="365125"/>
            <a:ext cx="11714206" cy="1325563"/>
          </a:xfrm>
        </p:spPr>
        <p:txBody>
          <a:bodyPr>
            <a:normAutofit/>
          </a:bodyPr>
          <a:lstStyle/>
          <a:p>
            <a:r>
              <a:rPr lang="en-US" sz="3200" dirty="0"/>
              <a:t>Each disease has a unique combination of symptoms</a:t>
            </a:r>
          </a:p>
        </p:txBody>
      </p:sp>
      <p:pic>
        <p:nvPicPr>
          <p:cNvPr id="5" name="Picture 4">
            <a:extLst>
              <a:ext uri="{FF2B5EF4-FFF2-40B4-BE49-F238E27FC236}">
                <a16:creationId xmlns:a16="http://schemas.microsoft.com/office/drawing/2014/main" id="{55A7D8D8-4774-0278-FFF8-35B59AE57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0856"/>
            <a:ext cx="12193248" cy="5087144"/>
          </a:xfrm>
          <a:prstGeom prst="rect">
            <a:avLst/>
          </a:prstGeom>
        </p:spPr>
      </p:pic>
    </p:spTree>
    <p:extLst>
      <p:ext uri="{BB962C8B-B14F-4D97-AF65-F5344CB8AC3E}">
        <p14:creationId xmlns:p14="http://schemas.microsoft.com/office/powerpoint/2010/main" val="38755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39CD-90FE-20B8-6479-C511AB10296B}"/>
              </a:ext>
            </a:extLst>
          </p:cNvPr>
          <p:cNvSpPr>
            <a:spLocks noGrp="1"/>
          </p:cNvSpPr>
          <p:nvPr>
            <p:ph type="title"/>
          </p:nvPr>
        </p:nvSpPr>
        <p:spPr>
          <a:xfrm>
            <a:off x="247135" y="241558"/>
            <a:ext cx="12192000" cy="1325563"/>
          </a:xfrm>
        </p:spPr>
        <p:txBody>
          <a:bodyPr>
            <a:normAutofit/>
          </a:bodyPr>
          <a:lstStyle/>
          <a:p>
            <a:r>
              <a:rPr lang="en-US" sz="3200" dirty="0"/>
              <a:t>7 classification models were tested and 4 had perfect test accuracy scores</a:t>
            </a:r>
          </a:p>
        </p:txBody>
      </p:sp>
      <p:sp>
        <p:nvSpPr>
          <p:cNvPr id="4" name="TextBox 3">
            <a:extLst>
              <a:ext uri="{FF2B5EF4-FFF2-40B4-BE49-F238E27FC236}">
                <a16:creationId xmlns:a16="http://schemas.microsoft.com/office/drawing/2014/main" id="{8710851D-AB1F-65D6-26FB-E0ABA93FA275}"/>
              </a:ext>
            </a:extLst>
          </p:cNvPr>
          <p:cNvSpPr txBox="1"/>
          <p:nvPr/>
        </p:nvSpPr>
        <p:spPr>
          <a:xfrm>
            <a:off x="4415481" y="2997445"/>
            <a:ext cx="3361037"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Disease Classification</a:t>
            </a:r>
          </a:p>
          <a:p>
            <a:pPr algn="ctr"/>
            <a:r>
              <a:rPr lang="en-US" dirty="0"/>
              <a:t>(80/20 Train/Test Split)</a:t>
            </a:r>
          </a:p>
        </p:txBody>
      </p:sp>
      <p:sp>
        <p:nvSpPr>
          <p:cNvPr id="21" name="Right Brace 20">
            <a:extLst>
              <a:ext uri="{FF2B5EF4-FFF2-40B4-BE49-F238E27FC236}">
                <a16:creationId xmlns:a16="http://schemas.microsoft.com/office/drawing/2014/main" id="{3A61B166-FDD8-02EE-E773-F10960B8532B}"/>
              </a:ext>
            </a:extLst>
          </p:cNvPr>
          <p:cNvSpPr/>
          <p:nvPr/>
        </p:nvSpPr>
        <p:spPr>
          <a:xfrm rot="16200000">
            <a:off x="5816557" y="3624319"/>
            <a:ext cx="339724" cy="3008763"/>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4" name="Group 73">
            <a:extLst>
              <a:ext uri="{FF2B5EF4-FFF2-40B4-BE49-F238E27FC236}">
                <a16:creationId xmlns:a16="http://schemas.microsoft.com/office/drawing/2014/main" id="{55C9304A-1E41-AC1C-EAE4-E857C611BDB0}"/>
              </a:ext>
            </a:extLst>
          </p:cNvPr>
          <p:cNvGrpSpPr/>
          <p:nvPr/>
        </p:nvGrpSpPr>
        <p:grpSpPr>
          <a:xfrm>
            <a:off x="4965364" y="3736109"/>
            <a:ext cx="2248933" cy="1207391"/>
            <a:chOff x="4965364" y="3736109"/>
            <a:chExt cx="2248933" cy="1207391"/>
          </a:xfrm>
        </p:grpSpPr>
        <p:sp>
          <p:nvSpPr>
            <p:cNvPr id="5" name="TextBox 4">
              <a:extLst>
                <a:ext uri="{FF2B5EF4-FFF2-40B4-BE49-F238E27FC236}">
                  <a16:creationId xmlns:a16="http://schemas.microsoft.com/office/drawing/2014/main" id="{4DDDE53E-2271-3EA9-1E21-2F0266B87F3B}"/>
                </a:ext>
              </a:extLst>
            </p:cNvPr>
            <p:cNvSpPr txBox="1"/>
            <p:nvPr/>
          </p:nvSpPr>
          <p:spPr>
            <a:xfrm>
              <a:off x="4965364" y="4420280"/>
              <a:ext cx="2248933"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49" name="Straight Arrow Connector 48">
              <a:extLst>
                <a:ext uri="{FF2B5EF4-FFF2-40B4-BE49-F238E27FC236}">
                  <a16:creationId xmlns:a16="http://schemas.microsoft.com/office/drawing/2014/main" id="{609368B1-ECF2-363E-9408-91255AB08580}"/>
                </a:ext>
              </a:extLst>
            </p:cNvPr>
            <p:cNvCxnSpPr>
              <a:cxnSpLocks/>
              <a:stCxn id="4" idx="2"/>
            </p:cNvCxnSpPr>
            <p:nvPr/>
          </p:nvCxnSpPr>
          <p:spPr>
            <a:xfrm flipH="1">
              <a:off x="6088621" y="3736109"/>
              <a:ext cx="7379" cy="5660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E26A12D-1572-2144-68EC-E42B29C6FD75}"/>
              </a:ext>
            </a:extLst>
          </p:cNvPr>
          <p:cNvGrpSpPr/>
          <p:nvPr/>
        </p:nvGrpSpPr>
        <p:grpSpPr>
          <a:xfrm>
            <a:off x="397037" y="1853664"/>
            <a:ext cx="4018444" cy="1784709"/>
            <a:chOff x="397037" y="1853664"/>
            <a:chExt cx="4018444" cy="1784709"/>
          </a:xfrm>
        </p:grpSpPr>
        <p:grpSp>
          <p:nvGrpSpPr>
            <p:cNvPr id="58" name="Group 57">
              <a:extLst>
                <a:ext uri="{FF2B5EF4-FFF2-40B4-BE49-F238E27FC236}">
                  <a16:creationId xmlns:a16="http://schemas.microsoft.com/office/drawing/2014/main" id="{F8C42829-FC20-2B4A-45B2-3BE7F1AD37FE}"/>
                </a:ext>
              </a:extLst>
            </p:cNvPr>
            <p:cNvGrpSpPr/>
            <p:nvPr/>
          </p:nvGrpSpPr>
          <p:grpSpPr>
            <a:xfrm>
              <a:off x="397037" y="1853664"/>
              <a:ext cx="4018444" cy="1140211"/>
              <a:chOff x="397037" y="1853664"/>
              <a:chExt cx="4018444" cy="1140211"/>
            </a:xfrm>
          </p:grpSpPr>
          <p:sp>
            <p:nvSpPr>
              <p:cNvPr id="9" name="TextBox 8">
                <a:extLst>
                  <a:ext uri="{FF2B5EF4-FFF2-40B4-BE49-F238E27FC236}">
                    <a16:creationId xmlns:a16="http://schemas.microsoft.com/office/drawing/2014/main" id="{64C3914D-56F2-764E-1A53-63A13D6D2A0C}"/>
                  </a:ext>
                </a:extLst>
              </p:cNvPr>
              <p:cNvSpPr txBox="1"/>
              <p:nvPr/>
            </p:nvSpPr>
            <p:spPr>
              <a:xfrm>
                <a:off x="397037" y="1853664"/>
                <a:ext cx="2539447"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Random Forest</a:t>
                </a:r>
              </a:p>
            </p:txBody>
          </p:sp>
          <p:cxnSp>
            <p:nvCxnSpPr>
              <p:cNvPr id="18" name="Straight Arrow Connector 17">
                <a:extLst>
                  <a:ext uri="{FF2B5EF4-FFF2-40B4-BE49-F238E27FC236}">
                    <a16:creationId xmlns:a16="http://schemas.microsoft.com/office/drawing/2014/main" id="{1986913E-813A-62DE-87CF-AF19F359D11C}"/>
                  </a:ext>
                </a:extLst>
              </p:cNvPr>
              <p:cNvCxnSpPr>
                <a:cxnSpLocks/>
              </p:cNvCxnSpPr>
              <p:nvPr/>
            </p:nvCxnSpPr>
            <p:spPr>
              <a:xfrm flipH="1" flipV="1">
                <a:off x="3055319" y="2207010"/>
                <a:ext cx="1360162"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12DD2BD1-03B6-ECEF-EA10-3D494BA83839}"/>
                </a:ext>
              </a:extLst>
            </p:cNvPr>
            <p:cNvSpPr txBox="1"/>
            <p:nvPr/>
          </p:nvSpPr>
          <p:spPr>
            <a:xfrm>
              <a:off x="512077" y="2438044"/>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5" name="Group 74">
            <a:extLst>
              <a:ext uri="{FF2B5EF4-FFF2-40B4-BE49-F238E27FC236}">
                <a16:creationId xmlns:a16="http://schemas.microsoft.com/office/drawing/2014/main" id="{3B98E891-23AB-A1CF-3B19-1698AC1C7ABF}"/>
              </a:ext>
            </a:extLst>
          </p:cNvPr>
          <p:cNvGrpSpPr/>
          <p:nvPr/>
        </p:nvGrpSpPr>
        <p:grpSpPr>
          <a:xfrm>
            <a:off x="2804285" y="5332484"/>
            <a:ext cx="3266683" cy="1188808"/>
            <a:chOff x="2804285" y="5332484"/>
            <a:chExt cx="3266683" cy="1188808"/>
          </a:xfrm>
        </p:grpSpPr>
        <p:sp>
          <p:nvSpPr>
            <p:cNvPr id="12" name="TextBox 11">
              <a:extLst>
                <a:ext uri="{FF2B5EF4-FFF2-40B4-BE49-F238E27FC236}">
                  <a16:creationId xmlns:a16="http://schemas.microsoft.com/office/drawing/2014/main" id="{42F61C87-A27C-3560-9B1C-58BBE7F436DC}"/>
                </a:ext>
              </a:extLst>
            </p:cNvPr>
            <p:cNvSpPr txBox="1"/>
            <p:nvPr/>
          </p:nvSpPr>
          <p:spPr>
            <a:xfrm>
              <a:off x="3581544" y="5332484"/>
              <a:ext cx="1822628" cy="461665"/>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67" name="TextBox 66">
              <a:extLst>
                <a:ext uri="{FF2B5EF4-FFF2-40B4-BE49-F238E27FC236}">
                  <a16:creationId xmlns:a16="http://schemas.microsoft.com/office/drawing/2014/main" id="{93B97EA5-7EE6-1F62-B43F-3E30930B1629}"/>
                </a:ext>
              </a:extLst>
            </p:cNvPr>
            <p:cNvSpPr txBox="1"/>
            <p:nvPr/>
          </p:nvSpPr>
          <p:spPr>
            <a:xfrm>
              <a:off x="2804285" y="5874961"/>
              <a:ext cx="3266683" cy="646331"/>
            </a:xfrm>
            <a:prstGeom prst="rect">
              <a:avLst/>
            </a:prstGeom>
            <a:noFill/>
          </p:spPr>
          <p:txBody>
            <a:bodyPr wrap="square" rtlCol="0">
              <a:spAutoFit/>
            </a:bodyPr>
            <a:lstStyle/>
            <a:p>
              <a:r>
                <a:rPr lang="en-US" dirty="0"/>
                <a:t>Accuracy:	 0.95	F1: 0.95</a:t>
              </a:r>
            </a:p>
            <a:p>
              <a:r>
                <a:rPr lang="en-US" dirty="0"/>
                <a:t>Precision: 0.96 	Recall: 0.96</a:t>
              </a:r>
            </a:p>
          </p:txBody>
        </p:sp>
      </p:grpSp>
      <p:grpSp>
        <p:nvGrpSpPr>
          <p:cNvPr id="76" name="Group 75">
            <a:extLst>
              <a:ext uri="{FF2B5EF4-FFF2-40B4-BE49-F238E27FC236}">
                <a16:creationId xmlns:a16="http://schemas.microsoft.com/office/drawing/2014/main" id="{78BC637B-A828-F1C3-0ACE-FFECA24F7739}"/>
              </a:ext>
            </a:extLst>
          </p:cNvPr>
          <p:cNvGrpSpPr/>
          <p:nvPr/>
        </p:nvGrpSpPr>
        <p:grpSpPr>
          <a:xfrm>
            <a:off x="6209350" y="5332484"/>
            <a:ext cx="3266683" cy="1188808"/>
            <a:chOff x="6209350" y="5332484"/>
            <a:chExt cx="3266683" cy="1188808"/>
          </a:xfrm>
        </p:grpSpPr>
        <p:sp>
          <p:nvSpPr>
            <p:cNvPr id="13" name="TextBox 12">
              <a:extLst>
                <a:ext uri="{FF2B5EF4-FFF2-40B4-BE49-F238E27FC236}">
                  <a16:creationId xmlns:a16="http://schemas.microsoft.com/office/drawing/2014/main" id="{44CCD94F-C503-DAED-2EAD-BBE144D18C88}"/>
                </a:ext>
              </a:extLst>
            </p:cNvPr>
            <p:cNvSpPr txBox="1"/>
            <p:nvPr/>
          </p:nvSpPr>
          <p:spPr>
            <a:xfrm>
              <a:off x="6624551" y="5332484"/>
              <a:ext cx="1822628" cy="461665"/>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sp>
          <p:nvSpPr>
            <p:cNvPr id="69" name="TextBox 68">
              <a:extLst>
                <a:ext uri="{FF2B5EF4-FFF2-40B4-BE49-F238E27FC236}">
                  <a16:creationId xmlns:a16="http://schemas.microsoft.com/office/drawing/2014/main" id="{97754A9B-0184-69FF-0965-788F700F5FA3}"/>
                </a:ext>
              </a:extLst>
            </p:cNvPr>
            <p:cNvSpPr txBox="1"/>
            <p:nvPr/>
          </p:nvSpPr>
          <p:spPr>
            <a:xfrm>
              <a:off x="6209350" y="5874961"/>
              <a:ext cx="3266683" cy="646331"/>
            </a:xfrm>
            <a:prstGeom prst="rect">
              <a:avLst/>
            </a:prstGeom>
            <a:noFill/>
          </p:spPr>
          <p:txBody>
            <a:bodyPr wrap="square" rtlCol="0">
              <a:spAutoFit/>
            </a:bodyPr>
            <a:lstStyle/>
            <a:p>
              <a:r>
                <a:rPr lang="en-US" dirty="0"/>
                <a:t>Accuracy:	 0.95	F1: 0.95</a:t>
              </a:r>
            </a:p>
            <a:p>
              <a:r>
                <a:rPr lang="en-US" dirty="0"/>
                <a:t>Precision: 0.96 	Recall: 0.95</a:t>
              </a:r>
            </a:p>
          </p:txBody>
        </p:sp>
      </p:grpSp>
      <p:grpSp>
        <p:nvGrpSpPr>
          <p:cNvPr id="81" name="Group 80">
            <a:extLst>
              <a:ext uri="{FF2B5EF4-FFF2-40B4-BE49-F238E27FC236}">
                <a16:creationId xmlns:a16="http://schemas.microsoft.com/office/drawing/2014/main" id="{2F6513C5-B081-DBA3-0183-D2AC272D3980}"/>
              </a:ext>
            </a:extLst>
          </p:cNvPr>
          <p:cNvGrpSpPr/>
          <p:nvPr/>
        </p:nvGrpSpPr>
        <p:grpSpPr>
          <a:xfrm>
            <a:off x="4420547" y="1330444"/>
            <a:ext cx="3266683" cy="1667001"/>
            <a:chOff x="4420547" y="1330444"/>
            <a:chExt cx="3266683" cy="1667001"/>
          </a:xfrm>
        </p:grpSpPr>
        <p:grpSp>
          <p:nvGrpSpPr>
            <p:cNvPr id="57" name="Group 56">
              <a:extLst>
                <a:ext uri="{FF2B5EF4-FFF2-40B4-BE49-F238E27FC236}">
                  <a16:creationId xmlns:a16="http://schemas.microsoft.com/office/drawing/2014/main" id="{91D02545-442F-20C3-222C-1FB7C21E9963}"/>
                </a:ext>
              </a:extLst>
            </p:cNvPr>
            <p:cNvGrpSpPr/>
            <p:nvPr/>
          </p:nvGrpSpPr>
          <p:grpSpPr>
            <a:xfrm>
              <a:off x="4971532" y="1330444"/>
              <a:ext cx="2248933" cy="1667001"/>
              <a:chOff x="4971532" y="1330444"/>
              <a:chExt cx="2248933" cy="1667001"/>
            </a:xfrm>
          </p:grpSpPr>
          <p:sp>
            <p:nvSpPr>
              <p:cNvPr id="6" name="TextBox 5">
                <a:extLst>
                  <a:ext uri="{FF2B5EF4-FFF2-40B4-BE49-F238E27FC236}">
                    <a16:creationId xmlns:a16="http://schemas.microsoft.com/office/drawing/2014/main" id="{9E0A82BB-C965-4F62-15DD-ECF0DA0C5449}"/>
                  </a:ext>
                </a:extLst>
              </p:cNvPr>
              <p:cNvSpPr txBox="1"/>
              <p:nvPr/>
            </p:nvSpPr>
            <p:spPr>
              <a:xfrm>
                <a:off x="4971532" y="1330444"/>
                <a:ext cx="2248933"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29" name="Straight Arrow Connector 28">
                <a:extLst>
                  <a:ext uri="{FF2B5EF4-FFF2-40B4-BE49-F238E27FC236}">
                    <a16:creationId xmlns:a16="http://schemas.microsoft.com/office/drawing/2014/main" id="{2CA7F582-BDE3-88C6-EE91-ED3FB76A0E8A}"/>
                  </a:ext>
                </a:extLst>
              </p:cNvPr>
              <p:cNvCxnSpPr>
                <a:cxnSpLocks/>
              </p:cNvCxnSpPr>
              <p:nvPr/>
            </p:nvCxnSpPr>
            <p:spPr>
              <a:xfrm flipV="1">
                <a:off x="6059850" y="1963711"/>
                <a:ext cx="0" cy="10337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F37F615D-6D8F-679A-F772-45BB97D791C8}"/>
                </a:ext>
              </a:extLst>
            </p:cNvPr>
            <p:cNvSpPr txBox="1"/>
            <p:nvPr/>
          </p:nvSpPr>
          <p:spPr>
            <a:xfrm>
              <a:off x="4420547" y="1876092"/>
              <a:ext cx="3266683" cy="646331"/>
            </a:xfrm>
            <a:prstGeom prst="rect">
              <a:avLst/>
            </a:prstGeom>
            <a:noFill/>
          </p:spPr>
          <p:txBody>
            <a:bodyPr wrap="square" rtlCol="0">
              <a:spAutoFit/>
            </a:bodyPr>
            <a:lstStyle/>
            <a:p>
              <a:r>
                <a:rPr lang="en-US" dirty="0"/>
                <a:t>Accuracy:	 0.99	F1: 0.99</a:t>
              </a:r>
            </a:p>
            <a:p>
              <a:r>
                <a:rPr lang="en-US" dirty="0"/>
                <a:t>Precision: 0.99 	Recall: 0.99</a:t>
              </a:r>
            </a:p>
          </p:txBody>
        </p:sp>
      </p:grpSp>
      <p:grpSp>
        <p:nvGrpSpPr>
          <p:cNvPr id="80" name="Group 79">
            <a:extLst>
              <a:ext uri="{FF2B5EF4-FFF2-40B4-BE49-F238E27FC236}">
                <a16:creationId xmlns:a16="http://schemas.microsoft.com/office/drawing/2014/main" id="{E18518A1-0C68-9B17-5E7D-FC879D23448D}"/>
              </a:ext>
            </a:extLst>
          </p:cNvPr>
          <p:cNvGrpSpPr/>
          <p:nvPr/>
        </p:nvGrpSpPr>
        <p:grpSpPr>
          <a:xfrm>
            <a:off x="7776518" y="3729569"/>
            <a:ext cx="3938343" cy="2205734"/>
            <a:chOff x="7776518" y="3729569"/>
            <a:chExt cx="3938343" cy="2205734"/>
          </a:xfrm>
        </p:grpSpPr>
        <p:grpSp>
          <p:nvGrpSpPr>
            <p:cNvPr id="60" name="Group 59">
              <a:extLst>
                <a:ext uri="{FF2B5EF4-FFF2-40B4-BE49-F238E27FC236}">
                  <a16:creationId xmlns:a16="http://schemas.microsoft.com/office/drawing/2014/main" id="{1158EFC8-BCD1-6A8D-50E3-AA0E80E248B8}"/>
                </a:ext>
              </a:extLst>
            </p:cNvPr>
            <p:cNvGrpSpPr/>
            <p:nvPr/>
          </p:nvGrpSpPr>
          <p:grpSpPr>
            <a:xfrm>
              <a:off x="7776518" y="3729569"/>
              <a:ext cx="3520104" cy="952321"/>
              <a:chOff x="7776518" y="3729569"/>
              <a:chExt cx="3520104" cy="952321"/>
            </a:xfrm>
          </p:grpSpPr>
          <p:sp>
            <p:nvSpPr>
              <p:cNvPr id="10" name="TextBox 9">
                <a:extLst>
                  <a:ext uri="{FF2B5EF4-FFF2-40B4-BE49-F238E27FC236}">
                    <a16:creationId xmlns:a16="http://schemas.microsoft.com/office/drawing/2014/main" id="{482146B2-CB5E-B128-EA17-2BC80F6F7B3D}"/>
                  </a:ext>
                </a:extLst>
              </p:cNvPr>
              <p:cNvSpPr txBox="1"/>
              <p:nvPr/>
            </p:nvSpPr>
            <p:spPr>
              <a:xfrm>
                <a:off x="9473994" y="41586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XGBoost</a:t>
                </a:r>
              </a:p>
            </p:txBody>
          </p:sp>
          <p:cxnSp>
            <p:nvCxnSpPr>
              <p:cNvPr id="32" name="Straight Arrow Connector 31">
                <a:extLst>
                  <a:ext uri="{FF2B5EF4-FFF2-40B4-BE49-F238E27FC236}">
                    <a16:creationId xmlns:a16="http://schemas.microsoft.com/office/drawing/2014/main" id="{1A0548DA-2F4E-B690-F5C4-2FB4A1D7A55C}"/>
                  </a:ext>
                </a:extLst>
              </p:cNvPr>
              <p:cNvCxnSpPr>
                <a:cxnSpLocks/>
              </p:cNvCxnSpPr>
              <p:nvPr/>
            </p:nvCxnSpPr>
            <p:spPr>
              <a:xfrm>
                <a:off x="7776518" y="3729569"/>
                <a:ext cx="1622315" cy="6907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D4A77549-A9A9-8E6E-F26A-C8FC892FF30A}"/>
                </a:ext>
              </a:extLst>
            </p:cNvPr>
            <p:cNvSpPr txBox="1"/>
            <p:nvPr/>
          </p:nvSpPr>
          <p:spPr>
            <a:xfrm>
              <a:off x="9473994" y="4734974"/>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8" name="Group 77">
            <a:extLst>
              <a:ext uri="{FF2B5EF4-FFF2-40B4-BE49-F238E27FC236}">
                <a16:creationId xmlns:a16="http://schemas.microsoft.com/office/drawing/2014/main" id="{1ABE2E34-07A3-48B1-CB17-C270429C65D8}"/>
              </a:ext>
            </a:extLst>
          </p:cNvPr>
          <p:cNvGrpSpPr/>
          <p:nvPr/>
        </p:nvGrpSpPr>
        <p:grpSpPr>
          <a:xfrm>
            <a:off x="695617" y="3736109"/>
            <a:ext cx="3719864" cy="2196539"/>
            <a:chOff x="695617" y="3736109"/>
            <a:chExt cx="3719864" cy="2196539"/>
          </a:xfrm>
        </p:grpSpPr>
        <p:grpSp>
          <p:nvGrpSpPr>
            <p:cNvPr id="59" name="Group 58">
              <a:extLst>
                <a:ext uri="{FF2B5EF4-FFF2-40B4-BE49-F238E27FC236}">
                  <a16:creationId xmlns:a16="http://schemas.microsoft.com/office/drawing/2014/main" id="{0157FA9B-3043-9722-6964-0BB906BB3F47}"/>
                </a:ext>
              </a:extLst>
            </p:cNvPr>
            <p:cNvGrpSpPr/>
            <p:nvPr/>
          </p:nvGrpSpPr>
          <p:grpSpPr>
            <a:xfrm>
              <a:off x="755446" y="3736109"/>
              <a:ext cx="3660035" cy="945981"/>
              <a:chOff x="755446" y="3736109"/>
              <a:chExt cx="3660035" cy="945981"/>
            </a:xfrm>
          </p:grpSpPr>
          <p:sp>
            <p:nvSpPr>
              <p:cNvPr id="8" name="TextBox 7">
                <a:extLst>
                  <a:ext uri="{FF2B5EF4-FFF2-40B4-BE49-F238E27FC236}">
                    <a16:creationId xmlns:a16="http://schemas.microsoft.com/office/drawing/2014/main" id="{9080BB43-009D-4F17-27C1-E76D18D3B823}"/>
                  </a:ext>
                </a:extLst>
              </p:cNvPr>
              <p:cNvSpPr txBox="1"/>
              <p:nvPr/>
            </p:nvSpPr>
            <p:spPr>
              <a:xfrm>
                <a:off x="755446" y="4158870"/>
                <a:ext cx="1822628"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SVC</a:t>
                </a:r>
              </a:p>
            </p:txBody>
          </p:sp>
          <p:cxnSp>
            <p:nvCxnSpPr>
              <p:cNvPr id="23" name="Straight Arrow Connector 22">
                <a:extLst>
                  <a:ext uri="{FF2B5EF4-FFF2-40B4-BE49-F238E27FC236}">
                    <a16:creationId xmlns:a16="http://schemas.microsoft.com/office/drawing/2014/main" id="{1BBE66A9-6EBC-5EE2-8F0A-6D6A8DFDBFCE}"/>
                  </a:ext>
                </a:extLst>
              </p:cNvPr>
              <p:cNvCxnSpPr>
                <a:cxnSpLocks/>
              </p:cNvCxnSpPr>
              <p:nvPr/>
            </p:nvCxnSpPr>
            <p:spPr>
              <a:xfrm flipH="1">
                <a:off x="2742341" y="3736109"/>
                <a:ext cx="1673140" cy="684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8FB05720-72A2-5041-EAB5-55A207CB91B2}"/>
                </a:ext>
              </a:extLst>
            </p:cNvPr>
            <p:cNvSpPr txBox="1"/>
            <p:nvPr/>
          </p:nvSpPr>
          <p:spPr>
            <a:xfrm>
              <a:off x="695617" y="4732319"/>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79" name="Group 78">
            <a:extLst>
              <a:ext uri="{FF2B5EF4-FFF2-40B4-BE49-F238E27FC236}">
                <a16:creationId xmlns:a16="http://schemas.microsoft.com/office/drawing/2014/main" id="{B06DB1A5-881A-2204-2FF8-50608DDF9A89}"/>
              </a:ext>
            </a:extLst>
          </p:cNvPr>
          <p:cNvGrpSpPr/>
          <p:nvPr/>
        </p:nvGrpSpPr>
        <p:grpSpPr>
          <a:xfrm>
            <a:off x="7776518" y="1853664"/>
            <a:ext cx="4018445" cy="1748621"/>
            <a:chOff x="7776518" y="1853664"/>
            <a:chExt cx="4018445" cy="1748621"/>
          </a:xfrm>
        </p:grpSpPr>
        <p:grpSp>
          <p:nvGrpSpPr>
            <p:cNvPr id="61" name="Group 60">
              <a:extLst>
                <a:ext uri="{FF2B5EF4-FFF2-40B4-BE49-F238E27FC236}">
                  <a16:creationId xmlns:a16="http://schemas.microsoft.com/office/drawing/2014/main" id="{44481FDF-650F-9E7A-074D-1FD73E5CEFA3}"/>
                </a:ext>
              </a:extLst>
            </p:cNvPr>
            <p:cNvGrpSpPr/>
            <p:nvPr/>
          </p:nvGrpSpPr>
          <p:grpSpPr>
            <a:xfrm>
              <a:off x="7776518" y="1853664"/>
              <a:ext cx="4018445" cy="1140211"/>
              <a:chOff x="7776518" y="1853664"/>
              <a:chExt cx="4018445" cy="1140211"/>
            </a:xfrm>
          </p:grpSpPr>
          <p:sp>
            <p:nvSpPr>
              <p:cNvPr id="7" name="TextBox 6">
                <a:extLst>
                  <a:ext uri="{FF2B5EF4-FFF2-40B4-BE49-F238E27FC236}">
                    <a16:creationId xmlns:a16="http://schemas.microsoft.com/office/drawing/2014/main" id="{991B5E03-31CF-C18C-420D-4990384DB598}"/>
                  </a:ext>
                </a:extLst>
              </p:cNvPr>
              <p:cNvSpPr txBox="1"/>
              <p:nvPr/>
            </p:nvSpPr>
            <p:spPr>
              <a:xfrm>
                <a:off x="8865418" y="1853664"/>
                <a:ext cx="2929545" cy="52322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Gradient Boosting</a:t>
                </a:r>
              </a:p>
            </p:txBody>
          </p:sp>
          <p:cxnSp>
            <p:nvCxnSpPr>
              <p:cNvPr id="42" name="Straight Arrow Connector 41">
                <a:extLst>
                  <a:ext uri="{FF2B5EF4-FFF2-40B4-BE49-F238E27FC236}">
                    <a16:creationId xmlns:a16="http://schemas.microsoft.com/office/drawing/2014/main" id="{44E77B39-01DA-D655-0B1E-A85AA1388DE3}"/>
                  </a:ext>
                </a:extLst>
              </p:cNvPr>
              <p:cNvCxnSpPr>
                <a:cxnSpLocks/>
              </p:cNvCxnSpPr>
              <p:nvPr/>
            </p:nvCxnSpPr>
            <p:spPr>
              <a:xfrm flipV="1">
                <a:off x="7776518" y="2207010"/>
                <a:ext cx="947757" cy="7868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063616A4-91FC-D1AE-89B3-05BE191C0E28}"/>
                </a:ext>
              </a:extLst>
            </p:cNvPr>
            <p:cNvSpPr txBox="1"/>
            <p:nvPr/>
          </p:nvSpPr>
          <p:spPr>
            <a:xfrm>
              <a:off x="9286656" y="2401956"/>
              <a:ext cx="2240867" cy="1200329"/>
            </a:xfrm>
            <a:prstGeom prst="rect">
              <a:avLst/>
            </a:prstGeom>
            <a:noFill/>
          </p:spPr>
          <p:txBody>
            <a:bodyPr wrap="square" rtlCol="0">
              <a:spAutoFit/>
            </a:bodyPr>
            <a:lstStyle/>
            <a:p>
              <a:r>
                <a:rPr lang="en-US" dirty="0"/>
                <a:t>Accuracy: 	1.0</a:t>
              </a:r>
            </a:p>
            <a:p>
              <a:r>
                <a:rPr lang="en-US" dirty="0"/>
                <a:t>F1: 			1.0</a:t>
              </a:r>
            </a:p>
            <a:p>
              <a:r>
                <a:rPr lang="en-US" dirty="0"/>
                <a:t>Precision:		1.0</a:t>
              </a:r>
            </a:p>
            <a:p>
              <a:r>
                <a:rPr lang="en-US" dirty="0"/>
                <a:t>Recall:		1.0</a:t>
              </a:r>
            </a:p>
          </p:txBody>
        </p:sp>
      </p:grpSp>
      <p:grpSp>
        <p:nvGrpSpPr>
          <p:cNvPr id="82" name="Group 81">
            <a:extLst>
              <a:ext uri="{FF2B5EF4-FFF2-40B4-BE49-F238E27FC236}">
                <a16:creationId xmlns:a16="http://schemas.microsoft.com/office/drawing/2014/main" id="{88961B03-2FF3-A9B1-6011-770C1E4A8350}"/>
              </a:ext>
            </a:extLst>
          </p:cNvPr>
          <p:cNvGrpSpPr/>
          <p:nvPr/>
        </p:nvGrpSpPr>
        <p:grpSpPr>
          <a:xfrm>
            <a:off x="3581544" y="1330444"/>
            <a:ext cx="4865635" cy="4463705"/>
            <a:chOff x="3581544" y="1330444"/>
            <a:chExt cx="4865635" cy="4463705"/>
          </a:xfrm>
        </p:grpSpPr>
        <p:sp>
          <p:nvSpPr>
            <p:cNvPr id="83" name="Right Brace 82">
              <a:extLst>
                <a:ext uri="{FF2B5EF4-FFF2-40B4-BE49-F238E27FC236}">
                  <a16:creationId xmlns:a16="http://schemas.microsoft.com/office/drawing/2014/main" id="{CD176A70-B795-CF81-FC0B-058C8759CADA}"/>
                </a:ext>
              </a:extLst>
            </p:cNvPr>
            <p:cNvSpPr/>
            <p:nvPr/>
          </p:nvSpPr>
          <p:spPr>
            <a:xfrm rot="16200000">
              <a:off x="5816557" y="3624319"/>
              <a:ext cx="339724" cy="3008763"/>
            </a:xfrm>
            <a:prstGeom prst="rightBrace">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4" name="Group 83">
              <a:extLst>
                <a:ext uri="{FF2B5EF4-FFF2-40B4-BE49-F238E27FC236}">
                  <a16:creationId xmlns:a16="http://schemas.microsoft.com/office/drawing/2014/main" id="{EFCBE5B4-5E3C-6B99-FE92-0F81AB31B083}"/>
                </a:ext>
              </a:extLst>
            </p:cNvPr>
            <p:cNvGrpSpPr/>
            <p:nvPr/>
          </p:nvGrpSpPr>
          <p:grpSpPr>
            <a:xfrm>
              <a:off x="4965364" y="3736109"/>
              <a:ext cx="2248933" cy="1207391"/>
              <a:chOff x="4965364" y="3736109"/>
              <a:chExt cx="2248933" cy="1207391"/>
            </a:xfrm>
          </p:grpSpPr>
          <p:sp>
            <p:nvSpPr>
              <p:cNvPr id="90" name="TextBox 89">
                <a:extLst>
                  <a:ext uri="{FF2B5EF4-FFF2-40B4-BE49-F238E27FC236}">
                    <a16:creationId xmlns:a16="http://schemas.microsoft.com/office/drawing/2014/main" id="{47A49AA6-0B2E-5308-F937-0254D3434978}"/>
                  </a:ext>
                </a:extLst>
              </p:cNvPr>
              <p:cNvSpPr txBox="1"/>
              <p:nvPr/>
            </p:nvSpPr>
            <p:spPr>
              <a:xfrm>
                <a:off x="4965364" y="4420280"/>
                <a:ext cx="2248933" cy="523220"/>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Decision Tree</a:t>
                </a:r>
              </a:p>
            </p:txBody>
          </p:sp>
          <p:cxnSp>
            <p:nvCxnSpPr>
              <p:cNvPr id="91" name="Straight Arrow Connector 90">
                <a:extLst>
                  <a:ext uri="{FF2B5EF4-FFF2-40B4-BE49-F238E27FC236}">
                    <a16:creationId xmlns:a16="http://schemas.microsoft.com/office/drawing/2014/main" id="{D32F9D29-4284-62FF-3785-D36CF5B364A9}"/>
                  </a:ext>
                </a:extLst>
              </p:cNvPr>
              <p:cNvCxnSpPr>
                <a:cxnSpLocks/>
              </p:cNvCxnSpPr>
              <p:nvPr/>
            </p:nvCxnSpPr>
            <p:spPr>
              <a:xfrm flipH="1">
                <a:off x="6088621" y="3736109"/>
                <a:ext cx="7379" cy="56606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99EA0380-1F21-476D-F44D-90FAEAC7D3B8}"/>
                </a:ext>
              </a:extLst>
            </p:cNvPr>
            <p:cNvSpPr txBox="1"/>
            <p:nvPr/>
          </p:nvSpPr>
          <p:spPr>
            <a:xfrm>
              <a:off x="3581544"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Entropy</a:t>
              </a:r>
            </a:p>
          </p:txBody>
        </p:sp>
        <p:sp>
          <p:nvSpPr>
            <p:cNvPr id="86" name="TextBox 85">
              <a:extLst>
                <a:ext uri="{FF2B5EF4-FFF2-40B4-BE49-F238E27FC236}">
                  <a16:creationId xmlns:a16="http://schemas.microsoft.com/office/drawing/2014/main" id="{6A73CC69-78B9-4A83-40FA-C2CA80170C59}"/>
                </a:ext>
              </a:extLst>
            </p:cNvPr>
            <p:cNvSpPr txBox="1"/>
            <p:nvPr/>
          </p:nvSpPr>
          <p:spPr>
            <a:xfrm>
              <a:off x="6624551" y="5332484"/>
              <a:ext cx="1822628" cy="461665"/>
            </a:xfrm>
            <a:prstGeom prst="rect">
              <a:avLst/>
            </a:prstGeom>
            <a:solidFill>
              <a:schemeClr val="tx2">
                <a:lumMod val="25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Gini Impurity</a:t>
              </a:r>
            </a:p>
          </p:txBody>
        </p:sp>
        <p:grpSp>
          <p:nvGrpSpPr>
            <p:cNvPr id="87" name="Group 86">
              <a:extLst>
                <a:ext uri="{FF2B5EF4-FFF2-40B4-BE49-F238E27FC236}">
                  <a16:creationId xmlns:a16="http://schemas.microsoft.com/office/drawing/2014/main" id="{7DC49D49-8D25-44FB-D082-27D71E361935}"/>
                </a:ext>
              </a:extLst>
            </p:cNvPr>
            <p:cNvGrpSpPr/>
            <p:nvPr/>
          </p:nvGrpSpPr>
          <p:grpSpPr>
            <a:xfrm>
              <a:off x="4971532" y="1330444"/>
              <a:ext cx="2248933" cy="1667001"/>
              <a:chOff x="4971532" y="1330444"/>
              <a:chExt cx="2248933" cy="1667001"/>
            </a:xfrm>
          </p:grpSpPr>
          <p:sp>
            <p:nvSpPr>
              <p:cNvPr id="88" name="TextBox 87">
                <a:extLst>
                  <a:ext uri="{FF2B5EF4-FFF2-40B4-BE49-F238E27FC236}">
                    <a16:creationId xmlns:a16="http://schemas.microsoft.com/office/drawing/2014/main" id="{DD2C7055-63D1-52ED-0119-DA1637CD8551}"/>
                  </a:ext>
                </a:extLst>
              </p:cNvPr>
              <p:cNvSpPr txBox="1"/>
              <p:nvPr/>
            </p:nvSpPr>
            <p:spPr>
              <a:xfrm>
                <a:off x="4971532" y="1330444"/>
                <a:ext cx="2248933" cy="523220"/>
              </a:xfrm>
              <a:prstGeom prst="rect">
                <a:avLst/>
              </a:prstGeom>
              <a:solidFill>
                <a:schemeClr val="tx2">
                  <a:lumMod val="25000"/>
                  <a:alpha val="99000"/>
                </a:schemeClr>
              </a:solidFill>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800" dirty="0"/>
                  <a:t>AdaBoost</a:t>
                </a:r>
              </a:p>
            </p:txBody>
          </p:sp>
          <p:cxnSp>
            <p:nvCxnSpPr>
              <p:cNvPr id="89" name="Straight Arrow Connector 88">
                <a:extLst>
                  <a:ext uri="{FF2B5EF4-FFF2-40B4-BE49-F238E27FC236}">
                    <a16:creationId xmlns:a16="http://schemas.microsoft.com/office/drawing/2014/main" id="{B7592931-81C6-0FA2-28A3-4B52738EC126}"/>
                  </a:ext>
                </a:extLst>
              </p:cNvPr>
              <p:cNvCxnSpPr>
                <a:cxnSpLocks/>
              </p:cNvCxnSpPr>
              <p:nvPr/>
            </p:nvCxnSpPr>
            <p:spPr>
              <a:xfrm flipV="1">
                <a:off x="6059850" y="1963711"/>
                <a:ext cx="0" cy="1033734"/>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0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1413</TotalTime>
  <Words>1291</Words>
  <Application>Microsoft Macintosh PowerPoint</Application>
  <PresentationFormat>Widescreen</PresentationFormat>
  <Paragraphs>171</Paragraphs>
  <Slides>12</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Cambria Math</vt:lpstr>
      <vt:lpstr>Century Gothic</vt:lpstr>
      <vt:lpstr>Office Theme</vt:lpstr>
      <vt:lpstr>Vapor Trail</vt:lpstr>
      <vt:lpstr>Patient Diagnosis with Machine Learning</vt:lpstr>
      <vt:lpstr>How diagnosis is done</vt:lpstr>
      <vt:lpstr>How can it go wrong?</vt:lpstr>
      <vt:lpstr>What can we do?</vt:lpstr>
      <vt:lpstr>The data: "Disease Prediction Using Machine Learning"  from Kaggle</vt:lpstr>
      <vt:lpstr>Some light tidying to get the data ready for analysis and modeling</vt:lpstr>
      <vt:lpstr>Symptoms can be indicated in one or more diseases</vt:lpstr>
      <vt:lpstr>Each disease has a unique combination of symptoms</vt:lpstr>
      <vt:lpstr>7 classification models were tested and 4 had perfect test accuracy scores</vt:lpstr>
      <vt:lpstr>Training time and prediction time per patient to differentiate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Diagnosis with Machine Learning</dc:title>
  <dc:creator>C Ruble</dc:creator>
  <cp:lastModifiedBy>C Ruble</cp:lastModifiedBy>
  <cp:revision>2</cp:revision>
  <dcterms:created xsi:type="dcterms:W3CDTF">2022-07-09T20:03:21Z</dcterms:created>
  <dcterms:modified xsi:type="dcterms:W3CDTF">2022-07-10T19:36:43Z</dcterms:modified>
</cp:coreProperties>
</file>