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6"/>
  </p:notesMasterIdLst>
  <p:sldIdLst>
    <p:sldId id="256" r:id="rId2"/>
    <p:sldId id="307" r:id="rId3"/>
    <p:sldId id="257" r:id="rId4"/>
    <p:sldId id="312" r:id="rId5"/>
    <p:sldId id="259" r:id="rId6"/>
    <p:sldId id="294" r:id="rId7"/>
    <p:sldId id="313" r:id="rId8"/>
    <p:sldId id="315" r:id="rId9"/>
    <p:sldId id="295" r:id="rId10"/>
    <p:sldId id="308" r:id="rId11"/>
    <p:sldId id="278" r:id="rId12"/>
    <p:sldId id="293" r:id="rId13"/>
    <p:sldId id="281" r:id="rId14"/>
    <p:sldId id="316" r:id="rId15"/>
    <p:sldId id="290" r:id="rId16"/>
    <p:sldId id="297" r:id="rId17"/>
    <p:sldId id="291" r:id="rId18"/>
    <p:sldId id="282" r:id="rId19"/>
    <p:sldId id="298" r:id="rId20"/>
    <p:sldId id="286" r:id="rId21"/>
    <p:sldId id="287" r:id="rId22"/>
    <p:sldId id="299" r:id="rId23"/>
    <p:sldId id="288" r:id="rId24"/>
    <p:sldId id="305" r:id="rId25"/>
    <p:sldId id="317" r:id="rId26"/>
    <p:sldId id="301" r:id="rId27"/>
    <p:sldId id="319" r:id="rId28"/>
    <p:sldId id="318" r:id="rId29"/>
    <p:sldId id="310" r:id="rId30"/>
    <p:sldId id="303" r:id="rId31"/>
    <p:sldId id="311" r:id="rId32"/>
    <p:sldId id="306" r:id="rId33"/>
    <p:sldId id="270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5353"/>
    <a:srgbClr val="272822"/>
    <a:srgbClr val="4B4B4B"/>
    <a:srgbClr val="1B1B1B"/>
    <a:srgbClr val="9E5ECE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85480" autoAdjust="0"/>
  </p:normalViewPr>
  <p:slideViewPr>
    <p:cSldViewPr snapToGrid="0">
      <p:cViewPr varScale="1">
        <p:scale>
          <a:sx n="98" d="100"/>
          <a:sy n="98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90D9-D29E-4C33-B601-394BB55857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14BB-67AB-47D7-9CDC-007DB0881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user is prompted to log in to the API service to authenticate and then authorize the app to use her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sends back an authorization code to the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completes part one of the authorization flow, obtaining an authorization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 two is to exchange that code for an access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uses this code to ask for an access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returns an access token to the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Subsequent calls to the service use this access token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user is prompted to log in to the API service to authenticate and then authorize the app to use her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application sends its client ID across the wire as well to authenticate the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sends back an access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application uses this token to make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this token expires, users will have to re-authenticate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client server sends its client ID and secret to the service to authenticate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service authenticates the client server and returns an access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user logs in to your service with their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 service passes these credentials to the authorization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authorizes the client and returns an access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14BB-67AB-47D7-9CDC-007DB08813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51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6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8167-B983-472E-82C7-F684792B550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3221-18C5-4C2A-8046-AB76DB0E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tpostman.com/" TargetMode="External"/><Relationship Id="rId3" Type="http://schemas.openxmlformats.org/officeDocument/2006/relationships/hyperlink" Target="https://alexbilbie.com/guide-to-oauth-2-grants/" TargetMode="External"/><Relationship Id="rId7" Type="http://schemas.openxmlformats.org/officeDocument/2006/relationships/hyperlink" Target="http://opauth.org/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phpleague/oauth2-client" TargetMode="External"/><Relationship Id="rId5" Type="http://schemas.openxmlformats.org/officeDocument/2006/relationships/hyperlink" Target="https://github.com/cbales/authenticating-against-apis" TargetMode="External"/><Relationship Id="rId4" Type="http://schemas.openxmlformats.org/officeDocument/2006/relationships/hyperlink" Target="http://howdoiauththis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1850" y="23747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Authorizing &amp; </a:t>
            </a:r>
          </a:p>
          <a:p>
            <a:pPr algn="l"/>
            <a:r>
              <a:rPr lang="en-US" dirty="0"/>
              <a:t>Authenticating </a:t>
            </a:r>
          </a:p>
          <a:p>
            <a:pPr algn="l"/>
            <a:r>
              <a:rPr lang="en-US" dirty="0"/>
              <a:t>Against APIs</a:t>
            </a:r>
          </a:p>
        </p:txBody>
      </p:sp>
    </p:spTree>
    <p:extLst>
      <p:ext uri="{BB962C8B-B14F-4D97-AF65-F5344CB8AC3E}">
        <p14:creationId xmlns:p14="http://schemas.microsoft.com/office/powerpoint/2010/main" val="259562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Auth flows</a:t>
            </a:r>
          </a:p>
        </p:txBody>
      </p:sp>
    </p:spTree>
    <p:extLst>
      <p:ext uri="{BB962C8B-B14F-4D97-AF65-F5344CB8AC3E}">
        <p14:creationId xmlns:p14="http://schemas.microsoft.com/office/powerpoint/2010/main" val="21785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way to authorize</a:t>
            </a:r>
          </a:p>
          <a:p>
            <a:r>
              <a:rPr lang="en-US" dirty="0"/>
              <a:t>Great for web apps</a:t>
            </a:r>
          </a:p>
          <a:p>
            <a:r>
              <a:rPr lang="en-US" dirty="0"/>
              <a:t>Common uses are third-party login</a:t>
            </a:r>
          </a:p>
          <a:p>
            <a:r>
              <a:rPr lang="en-US" dirty="0"/>
              <a:t>The client doesn’t get access to any sensitive login data</a:t>
            </a:r>
          </a:p>
          <a:p>
            <a:r>
              <a:rPr lang="en-US" dirty="0"/>
              <a:t>Uses client ID and client secret to authorize app identity</a:t>
            </a:r>
          </a:p>
          <a:p>
            <a:r>
              <a:rPr lang="en-US" dirty="0"/>
              <a:t>Has two parts</a:t>
            </a:r>
          </a:p>
          <a:p>
            <a:pPr lvl="1"/>
            <a:r>
              <a:rPr lang="en-US" dirty="0"/>
              <a:t>Requesting an authorization code</a:t>
            </a:r>
          </a:p>
          <a:p>
            <a:pPr lvl="1"/>
            <a:r>
              <a:rPr lang="en-US" dirty="0"/>
              <a:t>Exchanging the code for an access token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  <p:pic>
        <p:nvPicPr>
          <p:cNvPr id="10" name="Picture 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6160426" y="1575751"/>
            <a:ext cx="1345512" cy="1033485"/>
          </a:xfrm>
          <a:prstGeom prst="rect">
            <a:avLst/>
          </a:prstGeom>
          <a:effectLst/>
        </p:spPr>
      </p:pic>
      <p:grpSp>
        <p:nvGrpSpPr>
          <p:cNvPr id="14" name="Group 13"/>
          <p:cNvGrpSpPr/>
          <p:nvPr/>
        </p:nvGrpSpPr>
        <p:grpSpPr>
          <a:xfrm>
            <a:off x="2309397" y="3326923"/>
            <a:ext cx="1901465" cy="1073964"/>
            <a:chOff x="2472497" y="2589484"/>
            <a:chExt cx="2026201" cy="1164762"/>
          </a:xfrm>
        </p:grpSpPr>
        <p:pic>
          <p:nvPicPr>
            <p:cNvPr id="6" name="Picture 5" descr="Automatically generated description: nintendo, abstract, monitor, screenshot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7" y="2589484"/>
              <a:ext cx="2026201" cy="11647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766141" y="2654109"/>
              <a:ext cx="1475873" cy="957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131" y="2775515"/>
              <a:ext cx="1316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your</a:t>
              </a:r>
            </a:p>
            <a:p>
              <a:pPr algn="ctr"/>
              <a:r>
                <a:rPr lang="en-US" sz="2000" dirty="0"/>
                <a:t>site</a:t>
              </a:r>
            </a:p>
          </p:txBody>
        </p:sp>
      </p:grpSp>
      <p:pic>
        <p:nvPicPr>
          <p:cNvPr id="13" name="Picture 12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160" y="6131808"/>
            <a:ext cx="2397892" cy="4490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16" name="Rectangle 15"/>
            <p:cNvSpPr/>
            <p:nvPr/>
          </p:nvSpPr>
          <p:spPr>
            <a:xfrm>
              <a:off x="7491663" y="729916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5243" y="713874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66484" y="2427951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Log in to see your 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1811" y="2958910"/>
              <a:ext cx="1371600" cy="4259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04686" y="2966928"/>
              <a:ext cx="118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 in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22" name="Rectangle 21"/>
            <p:cNvSpPr/>
            <p:nvPr/>
          </p:nvSpPr>
          <p:spPr>
            <a:xfrm>
              <a:off x="7485243" y="713874"/>
              <a:ext cx="4530867" cy="566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85243" y="713874"/>
              <a:ext cx="4530867" cy="561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provider’s site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1973179"/>
              <a:ext cx="297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Log in to Your Site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90021" y="2542674"/>
              <a:ext cx="2366211" cy="3208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0021" y="3072060"/>
              <a:ext cx="2366211" cy="3208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45907" y="2518429"/>
              <a:ext cx="22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Username or email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65958" y="3047997"/>
              <a:ext cx="2269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Password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90021" y="3541291"/>
              <a:ext cx="1110916" cy="3809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in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372" y="721894"/>
            <a:ext cx="4530867" cy="5662863"/>
            <a:chOff x="1072743" y="640808"/>
            <a:chExt cx="4530867" cy="5662863"/>
          </a:xfrm>
        </p:grpSpPr>
        <p:sp>
          <p:nvSpPr>
            <p:cNvPr id="30" name="Rectangle 29"/>
            <p:cNvSpPr/>
            <p:nvPr/>
          </p:nvSpPr>
          <p:spPr>
            <a:xfrm>
              <a:off x="1072743" y="640808"/>
              <a:ext cx="4530867" cy="566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2743" y="640808"/>
              <a:ext cx="4530867" cy="561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provider’s site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17100" y="1900113"/>
              <a:ext cx="297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Your site needs permission to: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07008" y="5290240"/>
              <a:ext cx="1110916" cy="3809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2" y="5290240"/>
              <a:ext cx="1110916" cy="3809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9001" y="2670731"/>
              <a:ext cx="23388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Read your profile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Sign in as you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Scrape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Access your stored credit card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83871" y="694903"/>
            <a:ext cx="4543414" cy="5664070"/>
            <a:chOff x="4646636" y="504225"/>
            <a:chExt cx="4534554" cy="5664070"/>
          </a:xfrm>
        </p:grpSpPr>
        <p:sp>
          <p:nvSpPr>
            <p:cNvPr id="41" name="Rectangle 40"/>
            <p:cNvSpPr/>
            <p:nvPr/>
          </p:nvSpPr>
          <p:spPr>
            <a:xfrm>
              <a:off x="4673358" y="521474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636" y="504225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0446" y="1581109"/>
              <a:ext cx="345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Hi Anne! Here’s your order history 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78576"/>
              </p:ext>
            </p:extLst>
          </p:nvPr>
        </p:nvGraphicFramePr>
        <p:xfrm>
          <a:off x="8094141" y="2750872"/>
          <a:ext cx="3403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4506">
                  <a:extLst>
                    <a:ext uri="{9D8B030D-6E8A-4147-A177-3AD203B41FA5}">
                      <a16:colId xmlns:a16="http://schemas.microsoft.com/office/drawing/2014/main" val="981802057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555965854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6828339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098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876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33632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8105"/>
                  </a:ext>
                </a:extLst>
              </a:tr>
            </a:tbl>
          </a:graphicData>
        </a:graphic>
      </p:graphicFrame>
      <p:sp>
        <p:nvSpPr>
          <p:cNvPr id="52" name="Arrow: Right 51"/>
          <p:cNvSpPr/>
          <p:nvPr/>
        </p:nvSpPr>
        <p:spPr>
          <a:xfrm>
            <a:off x="1621843" y="3621486"/>
            <a:ext cx="822960" cy="3657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 rot="20753746">
            <a:off x="1249306" y="2295397"/>
            <a:ext cx="466002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213142">
            <a:off x="4043792" y="2371421"/>
            <a:ext cx="2003181" cy="618660"/>
            <a:chOff x="4269128" y="2615623"/>
            <a:chExt cx="1005840" cy="665082"/>
          </a:xfrm>
        </p:grpSpPr>
        <p:sp>
          <p:nvSpPr>
            <p:cNvPr id="54" name="Arrow: Right 53"/>
            <p:cNvSpPr/>
            <p:nvPr/>
          </p:nvSpPr>
          <p:spPr>
            <a:xfrm rot="8710847">
              <a:off x="4269128" y="2823505"/>
              <a:ext cx="100584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9516978">
              <a:off x="4610663" y="2615623"/>
              <a:ext cx="63959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6799" y="2308499"/>
            <a:ext cx="5648003" cy="1432258"/>
            <a:chOff x="4576757" y="2518964"/>
            <a:chExt cx="2345386" cy="1316739"/>
          </a:xfrm>
        </p:grpSpPr>
        <p:sp>
          <p:nvSpPr>
            <p:cNvPr id="59" name="Arrow: Right 58"/>
            <p:cNvSpPr/>
            <p:nvPr/>
          </p:nvSpPr>
          <p:spPr>
            <a:xfrm rot="8710847">
              <a:off x="4650719" y="3378503"/>
              <a:ext cx="100584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9516978">
              <a:off x="4576757" y="2518964"/>
              <a:ext cx="2345386" cy="339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+ refresh tokens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611089">
            <a:off x="3897196" y="5062330"/>
            <a:ext cx="1769655" cy="450590"/>
            <a:chOff x="4643974" y="4722762"/>
            <a:chExt cx="1401162" cy="457200"/>
          </a:xfrm>
        </p:grpSpPr>
        <p:sp>
          <p:nvSpPr>
            <p:cNvPr id="56" name="Arrow: Right 55"/>
            <p:cNvSpPr/>
            <p:nvPr/>
          </p:nvSpPr>
          <p:spPr>
            <a:xfrm rot="2347497">
              <a:off x="4643974" y="4722762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2380692">
              <a:off x="4675915" y="4778714"/>
              <a:ext cx="136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token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71934" y="2271588"/>
            <a:ext cx="4405722" cy="1069986"/>
            <a:chOff x="4645956" y="2406414"/>
            <a:chExt cx="2000612" cy="965609"/>
          </a:xfrm>
        </p:grpSpPr>
        <p:sp>
          <p:nvSpPr>
            <p:cNvPr id="55" name="Arrow: Right 54"/>
            <p:cNvSpPr/>
            <p:nvPr/>
          </p:nvSpPr>
          <p:spPr>
            <a:xfrm rot="19539953">
              <a:off x="4732621" y="2914823"/>
              <a:ext cx="1005840" cy="457200"/>
            </a:xfrm>
            <a:prstGeom prst="rightArrow">
              <a:avLst>
                <a:gd name="adj1" fmla="val 47329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9516978">
              <a:off x="4645956" y="2406414"/>
              <a:ext cx="2000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secret + code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30" y="3196614"/>
            <a:ext cx="1201568" cy="1213704"/>
          </a:xfrm>
          <a:prstGeom prst="rect">
            <a:avLst/>
          </a:prstGeom>
        </p:spPr>
      </p:pic>
      <p:pic>
        <p:nvPicPr>
          <p:cNvPr id="50" name="Picture 4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6166846" y="1575750"/>
            <a:ext cx="1345512" cy="1033485"/>
          </a:xfrm>
          <a:prstGeom prst="rect">
            <a:avLst/>
          </a:prstGeom>
          <a:effectLst>
            <a:glow rad="292100">
              <a:schemeClr val="tx1">
                <a:alpha val="28000"/>
              </a:schemeClr>
            </a:glow>
          </a:effectLst>
        </p:spPr>
      </p:pic>
      <p:pic>
        <p:nvPicPr>
          <p:cNvPr id="62" name="Picture 61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206" y="6134435"/>
            <a:ext cx="2397892" cy="449075"/>
          </a:xfrm>
          <a:prstGeom prst="rect">
            <a:avLst/>
          </a:prstGeom>
          <a:effectLst>
            <a:glow rad="292100">
              <a:schemeClr val="tx1">
                <a:alpha val="23000"/>
              </a:schemeClr>
            </a:glow>
          </a:effectLst>
        </p:spPr>
      </p:pic>
      <p:sp>
        <p:nvSpPr>
          <p:cNvPr id="63" name="Rectangle 62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695974">
            <a:off x="3431578" y="5149458"/>
            <a:ext cx="1546961" cy="457200"/>
            <a:chOff x="4183395" y="4787683"/>
            <a:chExt cx="1371600" cy="457200"/>
          </a:xfrm>
        </p:grpSpPr>
        <p:sp>
          <p:nvSpPr>
            <p:cNvPr id="57" name="Arrow: Right 56"/>
            <p:cNvSpPr/>
            <p:nvPr/>
          </p:nvSpPr>
          <p:spPr>
            <a:xfrm rot="13127358">
              <a:off x="4183395" y="4787683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 rot="2350790">
              <a:off x="4596579" y="4870240"/>
              <a:ext cx="71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" y="2492480"/>
            <a:ext cx="6364700" cy="29740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Authorization Code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782" y="1902226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16752"/>
              </p:ext>
            </p:extLst>
          </p:nvPr>
        </p:nvGraphicFramePr>
        <p:xfrm>
          <a:off x="7145482" y="1902916"/>
          <a:ext cx="3806537" cy="4108447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29617">
                  <a:extLst>
                    <a:ext uri="{9D8B030D-6E8A-4147-A177-3AD203B41FA5}">
                      <a16:colId xmlns:a16="http://schemas.microsoft.com/office/drawing/2014/main" val="3223606930"/>
                    </a:ext>
                  </a:extLst>
                </a:gridCol>
                <a:gridCol w="1876920">
                  <a:extLst>
                    <a:ext uri="{9D8B030D-6E8A-4147-A177-3AD203B41FA5}">
                      <a16:colId xmlns:a16="http://schemas.microsoft.com/office/drawing/2014/main" val="2931005804"/>
                    </a:ext>
                  </a:extLst>
                </a:gridCol>
              </a:tblGrid>
              <a:tr h="4779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86128"/>
                  </a:ext>
                </a:extLst>
              </a:tr>
              <a:tr h="68367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app‘s ID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12591"/>
                  </a:ext>
                </a:extLst>
              </a:tr>
              <a:tr h="717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response_type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04009"/>
                  </a:ext>
                </a:extLst>
              </a:tr>
              <a:tr h="67422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list of permissions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68093"/>
                  </a:ext>
                </a:extLst>
              </a:tr>
              <a:tr h="777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redirect_uri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URI to send users to after auth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42766"/>
                  </a:ext>
                </a:extLst>
              </a:tr>
              <a:tr h="7773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CSRF token to validate request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15642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065818" y="2982191"/>
            <a:ext cx="3958937" cy="85205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6509066" cy="47979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Authorization Code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0197"/>
              </p:ext>
            </p:extLst>
          </p:nvPr>
        </p:nvGraphicFramePr>
        <p:xfrm>
          <a:off x="7457468" y="2279802"/>
          <a:ext cx="4128396" cy="410700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92774">
                  <a:extLst>
                    <a:ext uri="{9D8B030D-6E8A-4147-A177-3AD203B41FA5}">
                      <a16:colId xmlns:a16="http://schemas.microsoft.com/office/drawing/2014/main" val="3223606930"/>
                    </a:ext>
                  </a:extLst>
                </a:gridCol>
                <a:gridCol w="2035622">
                  <a:extLst>
                    <a:ext uri="{9D8B030D-6E8A-4147-A177-3AD203B41FA5}">
                      <a16:colId xmlns:a16="http://schemas.microsoft.com/office/drawing/2014/main" val="2931005804"/>
                    </a:ext>
                  </a:extLst>
                </a:gridCol>
              </a:tblGrid>
              <a:tr h="38623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861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app‘s ID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12591"/>
                  </a:ext>
                </a:extLst>
              </a:tr>
              <a:tr h="580224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client_secret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app‘s secret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04009"/>
                  </a:ext>
                </a:extLst>
              </a:tr>
              <a:tr h="580224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grant_type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authorization_code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0933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authorization code from pt. 1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680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list of permissions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427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redirect_uri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URI to send users to after auth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622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394863" y="3793845"/>
            <a:ext cx="4274128" cy="705419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client applications that want to authorize on the frontend</a:t>
            </a:r>
          </a:p>
          <a:p>
            <a:r>
              <a:rPr lang="en-US" dirty="0"/>
              <a:t>Common in single page apps, native mobile apps, and </a:t>
            </a:r>
            <a:r>
              <a:rPr lang="en-US" dirty="0" err="1"/>
              <a:t>serverless</a:t>
            </a:r>
            <a:r>
              <a:rPr lang="en-US" dirty="0"/>
              <a:t> applications</a:t>
            </a:r>
          </a:p>
          <a:p>
            <a:r>
              <a:rPr lang="en-US" dirty="0"/>
              <a:t>Similar to authorization code flow, but does not return a refresh token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 Flow</a:t>
            </a:r>
          </a:p>
        </p:txBody>
      </p:sp>
      <p:pic>
        <p:nvPicPr>
          <p:cNvPr id="10" name="Picture 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5340973" y="1815686"/>
            <a:ext cx="1345512" cy="1033485"/>
          </a:xfrm>
          <a:prstGeom prst="rect">
            <a:avLst/>
          </a:prstGeom>
          <a:effectLst/>
        </p:spPr>
      </p:pic>
      <p:grpSp>
        <p:nvGrpSpPr>
          <p:cNvPr id="14" name="Group 13"/>
          <p:cNvGrpSpPr/>
          <p:nvPr/>
        </p:nvGrpSpPr>
        <p:grpSpPr>
          <a:xfrm>
            <a:off x="2382413" y="3221085"/>
            <a:ext cx="2026201" cy="1164762"/>
            <a:chOff x="2472497" y="2589484"/>
            <a:chExt cx="2026201" cy="1164762"/>
          </a:xfrm>
        </p:grpSpPr>
        <p:pic>
          <p:nvPicPr>
            <p:cNvPr id="6" name="Picture 5" descr="Automatically generated description: nintendo, abstract, monitor, screenshot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7" y="2589484"/>
              <a:ext cx="2026201" cy="11647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766141" y="2654109"/>
              <a:ext cx="1475873" cy="957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131" y="2775515"/>
              <a:ext cx="1316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your</a:t>
              </a:r>
            </a:p>
            <a:p>
              <a:pPr algn="ctr"/>
              <a:r>
                <a:rPr lang="en-US" sz="2000" dirty="0"/>
                <a:t>site</a:t>
              </a:r>
            </a:p>
          </p:txBody>
        </p:sp>
      </p:grpSp>
      <p:pic>
        <p:nvPicPr>
          <p:cNvPr id="13" name="Picture 12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783" y="5683276"/>
            <a:ext cx="2397892" cy="4490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16" name="Rectangle 15"/>
            <p:cNvSpPr/>
            <p:nvPr/>
          </p:nvSpPr>
          <p:spPr>
            <a:xfrm>
              <a:off x="7491663" y="729916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5243" y="713874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66484" y="2427951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Log in to see your 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1811" y="2958910"/>
              <a:ext cx="1371600" cy="4259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04686" y="2966928"/>
              <a:ext cx="118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 in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22" name="Rectangle 21"/>
            <p:cNvSpPr/>
            <p:nvPr/>
          </p:nvSpPr>
          <p:spPr>
            <a:xfrm>
              <a:off x="7485243" y="713874"/>
              <a:ext cx="4530867" cy="566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85243" y="713874"/>
              <a:ext cx="4530867" cy="561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provider’s site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1973179"/>
              <a:ext cx="297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Log in to Your Site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90021" y="2542674"/>
              <a:ext cx="2366211" cy="3208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0021" y="3072060"/>
              <a:ext cx="2366211" cy="3208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45907" y="2518429"/>
              <a:ext cx="22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Username or email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65958" y="3047997"/>
              <a:ext cx="2269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Password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90021" y="3541291"/>
              <a:ext cx="1110916" cy="3809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in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2177" y="696798"/>
            <a:ext cx="4530867" cy="5662863"/>
            <a:chOff x="1072743" y="640808"/>
            <a:chExt cx="4530867" cy="5662863"/>
          </a:xfrm>
        </p:grpSpPr>
        <p:sp>
          <p:nvSpPr>
            <p:cNvPr id="30" name="Rectangle 29"/>
            <p:cNvSpPr/>
            <p:nvPr/>
          </p:nvSpPr>
          <p:spPr>
            <a:xfrm>
              <a:off x="1072743" y="640808"/>
              <a:ext cx="4530867" cy="566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2743" y="640808"/>
              <a:ext cx="4530867" cy="561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provider’s site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17100" y="1900113"/>
              <a:ext cx="323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Your Site needs permission to: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07008" y="5290240"/>
              <a:ext cx="1110916" cy="3809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2" y="5290240"/>
              <a:ext cx="1110916" cy="3809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9001" y="2670731"/>
              <a:ext cx="23388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Read your profile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Sign in as you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Scrape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Access your stored credit card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83087" y="701242"/>
            <a:ext cx="4543414" cy="5664070"/>
            <a:chOff x="4646636" y="504225"/>
            <a:chExt cx="4534554" cy="5664070"/>
          </a:xfrm>
        </p:grpSpPr>
        <p:sp>
          <p:nvSpPr>
            <p:cNvPr id="41" name="Rectangle 40"/>
            <p:cNvSpPr/>
            <p:nvPr/>
          </p:nvSpPr>
          <p:spPr>
            <a:xfrm>
              <a:off x="4673358" y="521474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636" y="504225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0446" y="1581109"/>
              <a:ext cx="345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Hi Anne! Here’s your order history 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41467"/>
              </p:ext>
            </p:extLst>
          </p:nvPr>
        </p:nvGraphicFramePr>
        <p:xfrm>
          <a:off x="7986891" y="2570672"/>
          <a:ext cx="3403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4506">
                  <a:extLst>
                    <a:ext uri="{9D8B030D-6E8A-4147-A177-3AD203B41FA5}">
                      <a16:colId xmlns:a16="http://schemas.microsoft.com/office/drawing/2014/main" val="981802057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555965854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6828339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098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876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33632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8105"/>
                  </a:ext>
                </a:extLst>
              </a:tr>
            </a:tbl>
          </a:graphicData>
        </a:graphic>
      </p:graphicFrame>
      <p:sp>
        <p:nvSpPr>
          <p:cNvPr id="52" name="Arrow: Right 51"/>
          <p:cNvSpPr/>
          <p:nvPr/>
        </p:nvSpPr>
        <p:spPr>
          <a:xfrm>
            <a:off x="1684189" y="3621486"/>
            <a:ext cx="822960" cy="3657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 rot="20564362">
            <a:off x="1507954" y="2716429"/>
            <a:ext cx="3749040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53686" y="3152261"/>
            <a:ext cx="1005840" cy="464004"/>
            <a:chOff x="4269128" y="2816701"/>
            <a:chExt cx="1005840" cy="464004"/>
          </a:xfrm>
        </p:grpSpPr>
        <p:sp>
          <p:nvSpPr>
            <p:cNvPr id="54" name="Arrow: Right 53"/>
            <p:cNvSpPr/>
            <p:nvPr/>
          </p:nvSpPr>
          <p:spPr>
            <a:xfrm rot="8710847">
              <a:off x="4269128" y="2823505"/>
              <a:ext cx="100584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9516978">
              <a:off x="4480803" y="2816701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3974" y="4684954"/>
            <a:ext cx="1371600" cy="495008"/>
            <a:chOff x="4643974" y="4684954"/>
            <a:chExt cx="1371600" cy="495008"/>
          </a:xfrm>
        </p:grpSpPr>
        <p:sp>
          <p:nvSpPr>
            <p:cNvPr id="56" name="Arrow: Right 55"/>
            <p:cNvSpPr/>
            <p:nvPr/>
          </p:nvSpPr>
          <p:spPr>
            <a:xfrm rot="2347497">
              <a:off x="4643974" y="4722762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2380692">
              <a:off x="4893731" y="4684954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30" y="3196614"/>
            <a:ext cx="1201568" cy="1213704"/>
          </a:xfrm>
          <a:prstGeom prst="rect">
            <a:avLst/>
          </a:prstGeom>
        </p:spPr>
      </p:pic>
      <p:pic>
        <p:nvPicPr>
          <p:cNvPr id="50" name="Picture 4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5342345" y="1824140"/>
            <a:ext cx="1345512" cy="1033485"/>
          </a:xfrm>
          <a:prstGeom prst="rect">
            <a:avLst/>
          </a:prstGeom>
          <a:effectLst>
            <a:glow rad="292100">
              <a:schemeClr val="tx1">
                <a:alpha val="28000"/>
              </a:schemeClr>
            </a:glow>
          </a:effectLst>
        </p:spPr>
      </p:pic>
      <p:pic>
        <p:nvPicPr>
          <p:cNvPr id="62" name="Picture 61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66" y="5691295"/>
            <a:ext cx="2397892" cy="449075"/>
          </a:xfrm>
          <a:prstGeom prst="rect">
            <a:avLst/>
          </a:prstGeom>
          <a:effectLst>
            <a:glow rad="292100">
              <a:schemeClr val="tx1">
                <a:alpha val="23000"/>
              </a:schemeClr>
            </a:glow>
          </a:effectLst>
        </p:spPr>
      </p:pic>
      <p:sp>
        <p:nvSpPr>
          <p:cNvPr id="51" name="Rectangle 50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83395" y="4787683"/>
            <a:ext cx="1371600" cy="457200"/>
            <a:chOff x="4183395" y="4787683"/>
            <a:chExt cx="1371600" cy="457200"/>
          </a:xfrm>
        </p:grpSpPr>
        <p:sp>
          <p:nvSpPr>
            <p:cNvPr id="57" name="Arrow: Right 56"/>
            <p:cNvSpPr/>
            <p:nvPr/>
          </p:nvSpPr>
          <p:spPr>
            <a:xfrm rot="13127358">
              <a:off x="4183395" y="4787683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350790">
              <a:off x="4596579" y="4870240"/>
              <a:ext cx="71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7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17516"/>
              </p:ext>
            </p:extLst>
          </p:nvPr>
        </p:nvGraphicFramePr>
        <p:xfrm>
          <a:off x="7543800" y="1879168"/>
          <a:ext cx="3903222" cy="3835833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78628">
                  <a:extLst>
                    <a:ext uri="{9D8B030D-6E8A-4147-A177-3AD203B41FA5}">
                      <a16:colId xmlns:a16="http://schemas.microsoft.com/office/drawing/2014/main" val="3223606930"/>
                    </a:ext>
                  </a:extLst>
                </a:gridCol>
                <a:gridCol w="1924594">
                  <a:extLst>
                    <a:ext uri="{9D8B030D-6E8A-4147-A177-3AD203B41FA5}">
                      <a16:colId xmlns:a16="http://schemas.microsoft.com/office/drawing/2014/main" val="2931005804"/>
                    </a:ext>
                  </a:extLst>
                </a:gridCol>
              </a:tblGrid>
              <a:tr h="45663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86128"/>
                  </a:ext>
                </a:extLst>
              </a:tr>
              <a:tr h="65319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app’s ID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94219"/>
                  </a:ext>
                </a:extLst>
              </a:tr>
              <a:tr h="65319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response_type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12591"/>
                  </a:ext>
                </a:extLst>
              </a:tr>
              <a:tr h="68597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list of permissions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04009"/>
                  </a:ext>
                </a:extLst>
              </a:tr>
              <a:tr h="6441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redirect_uri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URI to send users to after auth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68093"/>
                  </a:ext>
                </a:extLst>
              </a:tr>
              <a:tr h="74265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CSRF token to validate request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427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0673" y="2919845"/>
            <a:ext cx="4069777" cy="779319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682"/>
            <a:ext cx="6052954" cy="27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Machine-to-machine authorization</a:t>
            </a:r>
          </a:p>
          <a:p>
            <a:r>
              <a:rPr lang="en-US" dirty="0"/>
              <a:t>Great for APIs and services that are not user-centric</a:t>
            </a:r>
          </a:p>
          <a:p>
            <a:r>
              <a:rPr lang="en-US" dirty="0"/>
              <a:t>Uses a client ID and secret pair to authorize directly</a:t>
            </a:r>
          </a:p>
          <a:p>
            <a:r>
              <a:rPr lang="en-US" dirty="0"/>
              <a:t>Simplest form of authorization</a:t>
            </a:r>
          </a:p>
          <a:p>
            <a:r>
              <a:rPr lang="en-US" dirty="0"/>
              <a:t>Don’t require a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Flow</a:t>
            </a:r>
          </a:p>
        </p:txBody>
      </p:sp>
      <p:pic>
        <p:nvPicPr>
          <p:cNvPr id="10" name="Picture 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5340973" y="1815686"/>
            <a:ext cx="1345512" cy="1033485"/>
          </a:xfrm>
          <a:prstGeom prst="rect">
            <a:avLst/>
          </a:prstGeom>
          <a:effectLst/>
        </p:spPr>
      </p:pic>
      <p:grpSp>
        <p:nvGrpSpPr>
          <p:cNvPr id="14" name="Group 13"/>
          <p:cNvGrpSpPr/>
          <p:nvPr/>
        </p:nvGrpSpPr>
        <p:grpSpPr>
          <a:xfrm>
            <a:off x="496968" y="2917174"/>
            <a:ext cx="2026201" cy="1164762"/>
            <a:chOff x="2472497" y="2589484"/>
            <a:chExt cx="2026201" cy="1164762"/>
          </a:xfrm>
        </p:grpSpPr>
        <p:pic>
          <p:nvPicPr>
            <p:cNvPr id="6" name="Picture 5" descr="Automatically generated description: nintendo, abstract, monitor, screenshot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7" y="2589484"/>
              <a:ext cx="2026201" cy="11647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766141" y="2654109"/>
              <a:ext cx="1475873" cy="957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131" y="2775515"/>
              <a:ext cx="1316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your</a:t>
              </a:r>
            </a:p>
            <a:p>
              <a:pPr algn="ctr"/>
              <a:r>
                <a:rPr lang="en-US" sz="2000" dirty="0"/>
                <a:t>site</a:t>
              </a:r>
            </a:p>
          </p:txBody>
        </p:sp>
      </p:grpSp>
      <p:pic>
        <p:nvPicPr>
          <p:cNvPr id="13" name="Picture 12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58" y="5297382"/>
            <a:ext cx="2397892" cy="4490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16" name="Rectangle 15"/>
            <p:cNvSpPr/>
            <p:nvPr/>
          </p:nvSpPr>
          <p:spPr>
            <a:xfrm>
              <a:off x="7491663" y="729916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5243" y="713874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66484" y="2125947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Today’s orders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 rot="1209947">
            <a:off x="2971767" y="2966307"/>
            <a:ext cx="2210642" cy="675602"/>
            <a:chOff x="4650719" y="3160101"/>
            <a:chExt cx="1034229" cy="675602"/>
          </a:xfrm>
        </p:grpSpPr>
        <p:sp>
          <p:nvSpPr>
            <p:cNvPr id="59" name="Arrow: Right 58"/>
            <p:cNvSpPr/>
            <p:nvPr/>
          </p:nvSpPr>
          <p:spPr>
            <a:xfrm rot="8710847">
              <a:off x="4650719" y="3378503"/>
              <a:ext cx="100584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9516978">
              <a:off x="4969752" y="3160101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2952" y="4458451"/>
            <a:ext cx="1371600" cy="495008"/>
            <a:chOff x="4643974" y="4684954"/>
            <a:chExt cx="1371600" cy="495008"/>
          </a:xfrm>
        </p:grpSpPr>
        <p:sp>
          <p:nvSpPr>
            <p:cNvPr id="56" name="Arrow: Right 55"/>
            <p:cNvSpPr/>
            <p:nvPr/>
          </p:nvSpPr>
          <p:spPr>
            <a:xfrm rot="2347497">
              <a:off x="4643974" y="4722762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2380692">
              <a:off x="4893731" y="4684954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 rot="1207115">
            <a:off x="2642328" y="2590166"/>
            <a:ext cx="2463799" cy="457200"/>
            <a:chOff x="4732621" y="2914823"/>
            <a:chExt cx="1005840" cy="457200"/>
          </a:xfrm>
        </p:grpSpPr>
        <p:sp>
          <p:nvSpPr>
            <p:cNvPr id="55" name="Arrow: Right 54"/>
            <p:cNvSpPr/>
            <p:nvPr/>
          </p:nvSpPr>
          <p:spPr>
            <a:xfrm rot="19539953">
              <a:off x="4732621" y="2914823"/>
              <a:ext cx="1005840" cy="457200"/>
            </a:xfrm>
            <a:prstGeom prst="rightArrow">
              <a:avLst>
                <a:gd name="adj1" fmla="val 47329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9516978">
              <a:off x="4851511" y="2958400"/>
              <a:ext cx="746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ID &amp; secret</a:t>
              </a:r>
            </a:p>
          </p:txBody>
        </p:sp>
      </p:grpSp>
      <p:pic>
        <p:nvPicPr>
          <p:cNvPr id="50" name="Picture 49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5342345" y="1824140"/>
            <a:ext cx="1345512" cy="1033485"/>
          </a:xfrm>
          <a:prstGeom prst="rect">
            <a:avLst/>
          </a:prstGeom>
          <a:effectLst>
            <a:glow rad="292100">
              <a:schemeClr val="tx1">
                <a:alpha val="28000"/>
              </a:schemeClr>
            </a:glow>
          </a:effectLst>
        </p:spPr>
      </p:pic>
      <p:pic>
        <p:nvPicPr>
          <p:cNvPr id="62" name="Picture 61" descr="Automatically generated description: ninten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752" y="5288623"/>
            <a:ext cx="2397892" cy="449075"/>
          </a:xfrm>
          <a:prstGeom prst="rect">
            <a:avLst/>
          </a:prstGeom>
          <a:effectLst>
            <a:glow rad="292100">
              <a:schemeClr val="tx1">
                <a:alpha val="23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28" y="2546487"/>
            <a:ext cx="3340692" cy="2204402"/>
          </a:xfrm>
          <a:prstGeom prst="rect">
            <a:avLst/>
          </a:prstGeom>
        </p:spPr>
      </p:pic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30958"/>
              </p:ext>
            </p:extLst>
          </p:nvPr>
        </p:nvGraphicFramePr>
        <p:xfrm>
          <a:off x="8039084" y="2795395"/>
          <a:ext cx="3403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4506">
                  <a:extLst>
                    <a:ext uri="{9D8B030D-6E8A-4147-A177-3AD203B41FA5}">
                      <a16:colId xmlns:a16="http://schemas.microsoft.com/office/drawing/2014/main" val="981802057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555965854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6828339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098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876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33632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810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22373" y="4561180"/>
            <a:ext cx="1371600" cy="457200"/>
            <a:chOff x="2522373" y="4561180"/>
            <a:chExt cx="1371600" cy="457200"/>
          </a:xfrm>
        </p:grpSpPr>
        <p:sp>
          <p:nvSpPr>
            <p:cNvPr id="57" name="Arrow: Right 56"/>
            <p:cNvSpPr/>
            <p:nvPr/>
          </p:nvSpPr>
          <p:spPr>
            <a:xfrm rot="13127358">
              <a:off x="2522373" y="4561180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350790">
              <a:off x="2911529" y="4633105"/>
              <a:ext cx="71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5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94" y="2898607"/>
            <a:ext cx="961166" cy="9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90" y="2955053"/>
            <a:ext cx="952499" cy="9524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44" y="2882379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5" y="2882379"/>
            <a:ext cx="935165" cy="9351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3693" r="12467" b="12670"/>
          <a:stretch/>
        </p:blipFill>
        <p:spPr>
          <a:xfrm>
            <a:off x="9094051" y="2882379"/>
            <a:ext cx="1068355" cy="104250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067" y="2865045"/>
            <a:ext cx="1035432" cy="10282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14521" r="12345" b="14521"/>
          <a:stretch/>
        </p:blipFill>
        <p:spPr>
          <a:xfrm>
            <a:off x="2137049" y="2865045"/>
            <a:ext cx="1124072" cy="104250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58" y="2882379"/>
            <a:ext cx="1028291" cy="10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3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6728496" cy="403470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44631"/>
              </p:ext>
            </p:extLst>
          </p:nvPr>
        </p:nvGraphicFramePr>
        <p:xfrm>
          <a:off x="7845136" y="1538745"/>
          <a:ext cx="3906981" cy="462306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val="3223606930"/>
                    </a:ext>
                  </a:extLst>
                </a:gridCol>
                <a:gridCol w="1926448">
                  <a:extLst>
                    <a:ext uri="{9D8B030D-6E8A-4147-A177-3AD203B41FA5}">
                      <a16:colId xmlns:a16="http://schemas.microsoft.com/office/drawing/2014/main" val="2931005804"/>
                    </a:ext>
                  </a:extLst>
                </a:gridCol>
              </a:tblGrid>
              <a:tr h="5670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86128"/>
                  </a:ext>
                </a:extLst>
              </a:tr>
              <a:tr h="811196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app‘s ID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12591"/>
                  </a:ext>
                </a:extLst>
              </a:tr>
              <a:tr h="811196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client_secret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app‘s secret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13642"/>
                  </a:ext>
                </a:extLst>
              </a:tr>
              <a:tr h="811196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grant_type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client_credentials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51633"/>
                  </a:ext>
                </a:extLst>
              </a:tr>
              <a:tr h="8111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list of permissions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724383"/>
                  </a:ext>
                </a:extLst>
              </a:tr>
              <a:tr h="8111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CSRF token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497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01839" y="3732775"/>
            <a:ext cx="3993573" cy="779319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Credential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“password credentials” flow</a:t>
            </a:r>
          </a:p>
          <a:p>
            <a:r>
              <a:rPr lang="en-US" dirty="0"/>
              <a:t>Only suitable when you have a high trust relationship with your users </a:t>
            </a:r>
          </a:p>
          <a:p>
            <a:r>
              <a:rPr lang="en-US" dirty="0"/>
              <a:t>For connecting to a first-party application</a:t>
            </a:r>
          </a:p>
          <a:p>
            <a:r>
              <a:rPr lang="en-US" dirty="0"/>
              <a:t>Requires access to users’ credentials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 Owner Credential Flow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57943" y="3241728"/>
            <a:ext cx="1846903" cy="980096"/>
            <a:chOff x="2472497" y="2589484"/>
            <a:chExt cx="2026201" cy="1164762"/>
          </a:xfrm>
        </p:grpSpPr>
        <p:pic>
          <p:nvPicPr>
            <p:cNvPr id="6" name="Picture 5" descr="Automatically generated description: nintendo, abstract, monitor, screensho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7" y="2589484"/>
              <a:ext cx="2026201" cy="11647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766141" y="2654109"/>
              <a:ext cx="1475873" cy="957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130" y="2701422"/>
              <a:ext cx="1316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your</a:t>
              </a:r>
            </a:p>
            <a:p>
              <a:pPr algn="ctr"/>
              <a:r>
                <a:rPr lang="en-US" sz="2000" dirty="0"/>
                <a:t>site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16" name="Rectangle 15"/>
            <p:cNvSpPr/>
            <p:nvPr/>
          </p:nvSpPr>
          <p:spPr>
            <a:xfrm>
              <a:off x="7491663" y="729916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5243" y="713874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66484" y="2427951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Log in to see your 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1811" y="2958910"/>
              <a:ext cx="1371600" cy="4259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04686" y="2966928"/>
              <a:ext cx="118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 in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85243" y="713874"/>
            <a:ext cx="4530867" cy="5662863"/>
            <a:chOff x="7485243" y="713874"/>
            <a:chExt cx="4530867" cy="5662863"/>
          </a:xfrm>
        </p:grpSpPr>
        <p:sp>
          <p:nvSpPr>
            <p:cNvPr id="22" name="Rectangle 21"/>
            <p:cNvSpPr/>
            <p:nvPr/>
          </p:nvSpPr>
          <p:spPr>
            <a:xfrm>
              <a:off x="7485243" y="713874"/>
              <a:ext cx="4530867" cy="566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1973179"/>
              <a:ext cx="297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Log 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90021" y="2542674"/>
              <a:ext cx="2366211" cy="3208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0021" y="3072060"/>
              <a:ext cx="2366211" cy="3208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45907" y="2518429"/>
              <a:ext cx="22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Username or email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65958" y="3047997"/>
              <a:ext cx="2269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Password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90021" y="3541291"/>
              <a:ext cx="1110916" cy="3809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in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71642" y="707956"/>
            <a:ext cx="4543414" cy="5664070"/>
            <a:chOff x="4646636" y="504225"/>
            <a:chExt cx="4534554" cy="5664070"/>
          </a:xfrm>
        </p:grpSpPr>
        <p:sp>
          <p:nvSpPr>
            <p:cNvPr id="41" name="Rectangle 40"/>
            <p:cNvSpPr/>
            <p:nvPr/>
          </p:nvSpPr>
          <p:spPr>
            <a:xfrm>
              <a:off x="4673358" y="521474"/>
              <a:ext cx="4507832" cy="5646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636" y="504225"/>
              <a:ext cx="4530867" cy="617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site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0446" y="1581109"/>
              <a:ext cx="345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Hi Anne! Here’s your order history 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82109"/>
              </p:ext>
            </p:extLst>
          </p:nvPr>
        </p:nvGraphicFramePr>
        <p:xfrm>
          <a:off x="8025817" y="2911166"/>
          <a:ext cx="3403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4506">
                  <a:extLst>
                    <a:ext uri="{9D8B030D-6E8A-4147-A177-3AD203B41FA5}">
                      <a16:colId xmlns:a16="http://schemas.microsoft.com/office/drawing/2014/main" val="981802057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555965854"/>
                    </a:ext>
                  </a:extLst>
                </a:gridCol>
                <a:gridCol w="1134506">
                  <a:extLst>
                    <a:ext uri="{9D8B030D-6E8A-4147-A177-3AD203B41FA5}">
                      <a16:colId xmlns:a16="http://schemas.microsoft.com/office/drawing/2014/main" val="16828339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098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876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33632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r>
                        <a:rPr lang="en-US" dirty="0"/>
                        <a:t>Thing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81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 rot="511475">
            <a:off x="4609809" y="4765643"/>
            <a:ext cx="1371600" cy="495009"/>
            <a:chOff x="4643974" y="4684953"/>
            <a:chExt cx="1371600" cy="495009"/>
          </a:xfrm>
        </p:grpSpPr>
        <p:sp>
          <p:nvSpPr>
            <p:cNvPr id="56" name="Arrow: Right 55"/>
            <p:cNvSpPr/>
            <p:nvPr/>
          </p:nvSpPr>
          <p:spPr>
            <a:xfrm rot="2347497">
              <a:off x="4643974" y="4722762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2380692">
              <a:off x="4893734" y="4684953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0" y="3196614"/>
            <a:ext cx="1201568" cy="1213704"/>
          </a:xfrm>
          <a:prstGeom prst="rect">
            <a:avLst/>
          </a:prstGeom>
        </p:spPr>
      </p:pic>
      <p:sp>
        <p:nvSpPr>
          <p:cNvPr id="63" name="Freeform 435"/>
          <p:cNvSpPr>
            <a:spLocks/>
          </p:cNvSpPr>
          <p:nvPr/>
        </p:nvSpPr>
        <p:spPr bwMode="auto">
          <a:xfrm>
            <a:off x="5251329" y="5318379"/>
            <a:ext cx="2090127" cy="843766"/>
          </a:xfrm>
          <a:custGeom>
            <a:avLst/>
            <a:gdLst>
              <a:gd name="T0" fmla="*/ 359 w 402"/>
              <a:gd name="T1" fmla="*/ 77 h 163"/>
              <a:gd name="T2" fmla="*/ 352 w 402"/>
              <a:gd name="T3" fmla="*/ 77 h 163"/>
              <a:gd name="T4" fmla="*/ 271 w 402"/>
              <a:gd name="T5" fmla="*/ 0 h 163"/>
              <a:gd name="T6" fmla="*/ 192 w 402"/>
              <a:gd name="T7" fmla="*/ 60 h 163"/>
              <a:gd name="T8" fmla="*/ 149 w 402"/>
              <a:gd name="T9" fmla="*/ 42 h 163"/>
              <a:gd name="T10" fmla="*/ 89 w 402"/>
              <a:gd name="T11" fmla="*/ 97 h 163"/>
              <a:gd name="T12" fmla="*/ 61 w 402"/>
              <a:gd name="T13" fmla="*/ 110 h 163"/>
              <a:gd name="T14" fmla="*/ 34 w 402"/>
              <a:gd name="T15" fmla="*/ 96 h 163"/>
              <a:gd name="T16" fmla="*/ 0 w 402"/>
              <a:gd name="T17" fmla="*/ 129 h 163"/>
              <a:gd name="T18" fmla="*/ 34 w 402"/>
              <a:gd name="T19" fmla="*/ 163 h 163"/>
              <a:gd name="T20" fmla="*/ 43 w 402"/>
              <a:gd name="T21" fmla="*/ 163 h 163"/>
              <a:gd name="T22" fmla="*/ 153 w 402"/>
              <a:gd name="T23" fmla="*/ 163 h 163"/>
              <a:gd name="T24" fmla="*/ 214 w 402"/>
              <a:gd name="T25" fmla="*/ 163 h 163"/>
              <a:gd name="T26" fmla="*/ 362 w 402"/>
              <a:gd name="T27" fmla="*/ 163 h 163"/>
              <a:gd name="T28" fmla="*/ 362 w 402"/>
              <a:gd name="T29" fmla="*/ 163 h 163"/>
              <a:gd name="T30" fmla="*/ 402 w 402"/>
              <a:gd name="T31" fmla="*/ 120 h 163"/>
              <a:gd name="T32" fmla="*/ 359 w 402"/>
              <a:gd name="T33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2" h="163">
                <a:moveTo>
                  <a:pt x="359" y="77"/>
                </a:moveTo>
                <a:cubicBezTo>
                  <a:pt x="357" y="77"/>
                  <a:pt x="355" y="77"/>
                  <a:pt x="352" y="77"/>
                </a:cubicBezTo>
                <a:cubicBezTo>
                  <a:pt x="350" y="34"/>
                  <a:pt x="315" y="0"/>
                  <a:pt x="271" y="0"/>
                </a:cubicBezTo>
                <a:cubicBezTo>
                  <a:pt x="233" y="0"/>
                  <a:pt x="202" y="26"/>
                  <a:pt x="192" y="60"/>
                </a:cubicBezTo>
                <a:cubicBezTo>
                  <a:pt x="181" y="49"/>
                  <a:pt x="166" y="42"/>
                  <a:pt x="149" y="42"/>
                </a:cubicBezTo>
                <a:cubicBezTo>
                  <a:pt x="118" y="42"/>
                  <a:pt x="92" y="66"/>
                  <a:pt x="89" y="97"/>
                </a:cubicBezTo>
                <a:cubicBezTo>
                  <a:pt x="79" y="98"/>
                  <a:pt x="69" y="103"/>
                  <a:pt x="61" y="110"/>
                </a:cubicBezTo>
                <a:cubicBezTo>
                  <a:pt x="55" y="101"/>
                  <a:pt x="45" y="96"/>
                  <a:pt x="34" y="96"/>
                </a:cubicBezTo>
                <a:cubicBezTo>
                  <a:pt x="15" y="96"/>
                  <a:pt x="0" y="111"/>
                  <a:pt x="0" y="129"/>
                </a:cubicBezTo>
                <a:cubicBezTo>
                  <a:pt x="0" y="148"/>
                  <a:pt x="15" y="163"/>
                  <a:pt x="3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153" y="163"/>
                  <a:pt x="153" y="163"/>
                  <a:pt x="153" y="163"/>
                </a:cubicBezTo>
                <a:cubicBezTo>
                  <a:pt x="214" y="163"/>
                  <a:pt x="214" y="163"/>
                  <a:pt x="214" y="163"/>
                </a:cubicBezTo>
                <a:cubicBezTo>
                  <a:pt x="362" y="163"/>
                  <a:pt x="362" y="163"/>
                  <a:pt x="362" y="163"/>
                </a:cubicBezTo>
                <a:cubicBezTo>
                  <a:pt x="362" y="163"/>
                  <a:pt x="362" y="163"/>
                  <a:pt x="362" y="163"/>
                </a:cubicBezTo>
                <a:cubicBezTo>
                  <a:pt x="384" y="161"/>
                  <a:pt x="402" y="143"/>
                  <a:pt x="402" y="120"/>
                </a:cubicBezTo>
                <a:cubicBezTo>
                  <a:pt x="402" y="96"/>
                  <a:pt x="383" y="77"/>
                  <a:pt x="359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8488" y="5680275"/>
            <a:ext cx="10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your API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81549" y="697532"/>
            <a:ext cx="4542950" cy="61762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site</a:t>
            </a:r>
          </a:p>
        </p:txBody>
      </p:sp>
      <p:grpSp>
        <p:nvGrpSpPr>
          <p:cNvPr id="8" name="Group 7"/>
          <p:cNvGrpSpPr/>
          <p:nvPr/>
        </p:nvGrpSpPr>
        <p:grpSpPr>
          <a:xfrm rot="1233962">
            <a:off x="1617410" y="3480695"/>
            <a:ext cx="1498167" cy="468598"/>
            <a:chOff x="1644434" y="2772871"/>
            <a:chExt cx="1910724" cy="468598"/>
          </a:xfrm>
        </p:grpSpPr>
        <p:sp>
          <p:nvSpPr>
            <p:cNvPr id="52" name="Arrow: Right 51"/>
            <p:cNvSpPr/>
            <p:nvPr/>
          </p:nvSpPr>
          <p:spPr>
            <a:xfrm rot="20345194">
              <a:off x="1644434" y="2772871"/>
              <a:ext cx="1910724" cy="43688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20406845">
              <a:off x="1733174" y="2872137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credentials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0503362">
            <a:off x="4521853" y="4374206"/>
            <a:ext cx="465776" cy="1371600"/>
            <a:chOff x="5128869" y="3745715"/>
            <a:chExt cx="465776" cy="1371600"/>
          </a:xfrm>
        </p:grpSpPr>
        <p:sp>
          <p:nvSpPr>
            <p:cNvPr id="57" name="Arrow: Right 56"/>
            <p:cNvSpPr/>
            <p:nvPr/>
          </p:nvSpPr>
          <p:spPr>
            <a:xfrm rot="14859126">
              <a:off x="4671669" y="4202915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4115668">
              <a:off x="5051978" y="4301933"/>
              <a:ext cx="71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rot="20642360">
            <a:off x="4714005" y="2764869"/>
            <a:ext cx="1498167" cy="468598"/>
            <a:chOff x="1644434" y="2772871"/>
            <a:chExt cx="1910724" cy="468598"/>
          </a:xfrm>
        </p:grpSpPr>
        <p:sp>
          <p:nvSpPr>
            <p:cNvPr id="45" name="Arrow: Right 44"/>
            <p:cNvSpPr/>
            <p:nvPr/>
          </p:nvSpPr>
          <p:spPr>
            <a:xfrm rot="20345194">
              <a:off x="1644434" y="2772871"/>
              <a:ext cx="1910724" cy="43688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20406845">
              <a:off x="1733174" y="2872137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credentials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rot="6182575">
            <a:off x="4970266" y="3199012"/>
            <a:ext cx="1371600" cy="492103"/>
            <a:chOff x="4643974" y="4687859"/>
            <a:chExt cx="1371600" cy="492103"/>
          </a:xfrm>
        </p:grpSpPr>
        <p:sp>
          <p:nvSpPr>
            <p:cNvPr id="51" name="Arrow: Right 50"/>
            <p:cNvSpPr/>
            <p:nvPr/>
          </p:nvSpPr>
          <p:spPr>
            <a:xfrm rot="2347497">
              <a:off x="4643974" y="4722762"/>
              <a:ext cx="1371600" cy="4572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3015884">
              <a:off x="4862698" y="4687859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37145" y="1670657"/>
            <a:ext cx="1256709" cy="994296"/>
            <a:chOff x="6037145" y="1670657"/>
            <a:chExt cx="1256709" cy="994296"/>
          </a:xfrm>
        </p:grpSpPr>
        <p:sp>
          <p:nvSpPr>
            <p:cNvPr id="7" name="Rectangle 6"/>
            <p:cNvSpPr/>
            <p:nvPr/>
          </p:nvSpPr>
          <p:spPr>
            <a:xfrm rot="2700000">
              <a:off x="6163876" y="1678263"/>
              <a:ext cx="986690" cy="98669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145" y="1670657"/>
              <a:ext cx="1256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</a:t>
              </a:r>
            </a:p>
            <a:p>
              <a:pPr algn="ctr"/>
              <a:r>
                <a:rPr lang="en-US" dirty="0"/>
                <a:t>auth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44235" y="1667409"/>
            <a:ext cx="1256709" cy="994296"/>
            <a:chOff x="6037145" y="1670657"/>
            <a:chExt cx="1256709" cy="99429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5" name="Rectangle 54"/>
            <p:cNvSpPr/>
            <p:nvPr/>
          </p:nvSpPr>
          <p:spPr>
            <a:xfrm rot="2700000">
              <a:off x="6163876" y="1678263"/>
              <a:ext cx="986690" cy="98669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37145" y="1670657"/>
              <a:ext cx="1256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</a:t>
              </a:r>
            </a:p>
            <a:p>
              <a:pPr algn="ctr"/>
              <a:r>
                <a:rPr lang="en-US" dirty="0"/>
                <a:t>auth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4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Credential 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2848"/>
              </p:ext>
            </p:extLst>
          </p:nvPr>
        </p:nvGraphicFramePr>
        <p:xfrm>
          <a:off x="8219210" y="2133599"/>
          <a:ext cx="3435626" cy="306859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741594">
                  <a:extLst>
                    <a:ext uri="{9D8B030D-6E8A-4147-A177-3AD203B41FA5}">
                      <a16:colId xmlns:a16="http://schemas.microsoft.com/office/drawing/2014/main" val="3223606930"/>
                    </a:ext>
                  </a:extLst>
                </a:gridCol>
                <a:gridCol w="1694032">
                  <a:extLst>
                    <a:ext uri="{9D8B030D-6E8A-4147-A177-3AD203B41FA5}">
                      <a16:colId xmlns:a16="http://schemas.microsoft.com/office/drawing/2014/main" val="2931005804"/>
                    </a:ext>
                  </a:extLst>
                </a:gridCol>
              </a:tblGrid>
              <a:tr h="45373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86128"/>
                  </a:ext>
                </a:extLst>
              </a:tr>
              <a:tr h="64905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user’s login name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12591"/>
                  </a:ext>
                </a:extLst>
              </a:tr>
              <a:tr h="6816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user’s password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04009"/>
                  </a:ext>
                </a:extLst>
              </a:tr>
              <a:tr h="546251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grant_type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68093"/>
                  </a:ext>
                </a:extLst>
              </a:tr>
              <a:tr h="7379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list of permissions</a:t>
                      </a:r>
                    </a:p>
                  </a:txBody>
                  <a:tcP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427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5248" y="3855028"/>
            <a:ext cx="3551543" cy="633846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946"/>
            <a:ext cx="6944592" cy="40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3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– most common, secure flow for user-centric APIs</a:t>
            </a:r>
          </a:p>
          <a:p>
            <a:r>
              <a:rPr lang="en-US" dirty="0"/>
              <a:t>Implicit Grant – for client apps that authorize on the frontend</a:t>
            </a:r>
          </a:p>
          <a:p>
            <a:r>
              <a:rPr lang="en-US" dirty="0"/>
              <a:t>Client Credential – server-to-server authorization</a:t>
            </a:r>
          </a:p>
          <a:p>
            <a:r>
              <a:rPr lang="en-US" dirty="0"/>
              <a:t>Resource Owner Credential – first-party app authorization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353"/>
                </a:solidFill>
              </a:rPr>
              <a:t>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31093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layer built on top of OAuth2</a:t>
            </a:r>
          </a:p>
          <a:p>
            <a:r>
              <a:rPr lang="en-US" dirty="0"/>
              <a:t>For user-centric workflows</a:t>
            </a:r>
          </a:p>
          <a:p>
            <a:r>
              <a:rPr lang="en-US" dirty="0"/>
              <a:t>Adds JSON web tokens to sends claims about the authentication session</a:t>
            </a:r>
          </a:p>
          <a:p>
            <a:r>
              <a:rPr lang="en-US" dirty="0"/>
              <a:t>Used for single sign on for web apps with a server component</a:t>
            </a:r>
          </a:p>
          <a:p>
            <a:r>
              <a:rPr lang="en-US" dirty="0"/>
              <a:t>Adds an additional layer of standardization</a:t>
            </a:r>
          </a:p>
          <a:p>
            <a:r>
              <a:rPr lang="en-US" dirty="0"/>
              <a:t>Authorization responses send back JWT (id token)</a:t>
            </a:r>
          </a:p>
        </p:txBody>
      </p:sp>
      <p:pic>
        <p:nvPicPr>
          <p:cNvPr id="2050" name="Picture 2" descr="Image result for openid conne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65125"/>
            <a:ext cx="11557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Contains several claims encoded in the JWT</a:t>
            </a:r>
          </a:p>
          <a:p>
            <a:pPr lvl="1"/>
            <a:r>
              <a:rPr lang="en-US" dirty="0"/>
              <a:t>Issuer</a:t>
            </a:r>
          </a:p>
          <a:p>
            <a:pPr lvl="1"/>
            <a:r>
              <a:rPr lang="en-US" dirty="0"/>
              <a:t>Expiration time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Audience</a:t>
            </a:r>
          </a:p>
          <a:p>
            <a:pPr lvl="1"/>
            <a:r>
              <a:rPr lang="en-US" dirty="0"/>
              <a:t>Custom claims – name, email, etc.</a:t>
            </a:r>
          </a:p>
          <a:p>
            <a:r>
              <a:rPr lang="en-US" dirty="0"/>
              <a:t>Signed with header, payload, secret, and algorithm</a:t>
            </a:r>
          </a:p>
          <a:p>
            <a:r>
              <a:rPr lang="en-US" dirty="0"/>
              <a:t>Must be validated before using</a:t>
            </a:r>
          </a:p>
          <a:p>
            <a:r>
              <a:rPr lang="en-US" dirty="0"/>
              <a:t>Encoded into three parts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Verification signature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6" descr="Image result for jw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90" y="345354"/>
            <a:ext cx="1345334" cy="13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0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8" y="1589576"/>
            <a:ext cx="9012304" cy="4817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2691" y="6407283"/>
            <a:ext cx="12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jwt.io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6" descr="Image result for jw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90" y="345354"/>
            <a:ext cx="1345334" cy="13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4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Auth libraries</a:t>
            </a:r>
          </a:p>
        </p:txBody>
      </p:sp>
    </p:spTree>
    <p:extLst>
      <p:ext uri="{BB962C8B-B14F-4D97-AF65-F5344CB8AC3E}">
        <p14:creationId xmlns:p14="http://schemas.microsoft.com/office/powerpoint/2010/main" val="30055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24375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4825" cy="4351338"/>
          </a:xfrm>
        </p:spPr>
        <p:txBody>
          <a:bodyPr>
            <a:normAutofit/>
          </a:bodyPr>
          <a:lstStyle/>
          <a:p>
            <a:r>
              <a:rPr lang="en-US" dirty="0"/>
              <a:t>OAuth</a:t>
            </a:r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Authorization Code</a:t>
            </a:r>
          </a:p>
          <a:p>
            <a:pPr lvl="1"/>
            <a:r>
              <a:rPr lang="en-US" dirty="0"/>
              <a:t>Implicit</a:t>
            </a:r>
          </a:p>
          <a:p>
            <a:pPr lvl="1"/>
            <a:r>
              <a:rPr lang="en-US" dirty="0"/>
              <a:t>Client Credential</a:t>
            </a:r>
          </a:p>
          <a:p>
            <a:pPr lvl="1"/>
            <a:r>
              <a:rPr lang="en-US" dirty="0"/>
              <a:t>Resource Owner</a:t>
            </a:r>
          </a:p>
          <a:p>
            <a:r>
              <a:rPr lang="en-US" dirty="0"/>
              <a:t>OpenID Connect</a:t>
            </a:r>
          </a:p>
          <a:p>
            <a:r>
              <a:rPr lang="en-US" dirty="0" err="1"/>
              <a:t>Auth</a:t>
            </a:r>
            <a:r>
              <a:rPr lang="en-US" dirty="0"/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160613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78125"/>
            <a:ext cx="5181600" cy="3550104"/>
          </a:xfrm>
        </p:spPr>
        <p:txBody>
          <a:bodyPr>
            <a:normAutofit/>
          </a:bodyPr>
          <a:lstStyle/>
          <a:p>
            <a:r>
              <a:rPr lang="en-US" dirty="0"/>
              <a:t>Resource owner libraries</a:t>
            </a:r>
          </a:p>
          <a:p>
            <a:r>
              <a:rPr lang="en-US" dirty="0"/>
              <a:t>PHP League – OAuth2 Client</a:t>
            </a:r>
          </a:p>
          <a:p>
            <a:pPr lvl="1"/>
            <a:r>
              <a:rPr lang="en-US" dirty="0"/>
              <a:t>Third-party provider extension libraries</a:t>
            </a:r>
          </a:p>
          <a:p>
            <a:r>
              <a:rPr lang="en-US" dirty="0"/>
              <a:t>Opauth</a:t>
            </a:r>
          </a:p>
          <a:p>
            <a:pPr lvl="1"/>
            <a:r>
              <a:rPr lang="en-US" dirty="0"/>
              <a:t>Third-party strategies</a:t>
            </a:r>
          </a:p>
          <a:p>
            <a:pPr lvl="1"/>
            <a:r>
              <a:rPr lang="en-US" dirty="0"/>
              <a:t>Integrate with frameworks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778125"/>
            <a:ext cx="5181600" cy="3241675"/>
          </a:xfrm>
        </p:spPr>
        <p:txBody>
          <a:bodyPr>
            <a:normAutofit/>
          </a:bodyPr>
          <a:lstStyle/>
          <a:p>
            <a:r>
              <a:rPr lang="en-US" dirty="0"/>
              <a:t>Refresh expired tokens</a:t>
            </a:r>
          </a:p>
          <a:p>
            <a:r>
              <a:rPr lang="en-US" dirty="0"/>
              <a:t>Validate state parameters</a:t>
            </a:r>
          </a:p>
          <a:p>
            <a:r>
              <a:rPr lang="en-US" dirty="0"/>
              <a:t>Handle scope decisions</a:t>
            </a:r>
          </a:p>
          <a:p>
            <a:r>
              <a:rPr lang="en-US" dirty="0"/>
              <a:t>End user sessions</a:t>
            </a:r>
          </a:p>
          <a:p>
            <a:r>
              <a:rPr lang="en-US" dirty="0"/>
              <a:t>Request JWT data</a:t>
            </a:r>
          </a:p>
        </p:txBody>
      </p:sp>
      <p:pic>
        <p:nvPicPr>
          <p:cNvPr id="3074" name="Picture 2" descr="Image result for php leag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567" y="365124"/>
            <a:ext cx="1648233" cy="16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130804"/>
            <a:ext cx="351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126808"/>
            <a:ext cx="351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4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Client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3" y="1815380"/>
            <a:ext cx="5416384" cy="4043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79" y="1815380"/>
            <a:ext cx="5996013" cy="37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4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</a:t>
            </a:r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Authorization Code</a:t>
            </a:r>
          </a:p>
          <a:p>
            <a:pPr lvl="1"/>
            <a:r>
              <a:rPr lang="en-US" dirty="0"/>
              <a:t>Implicit</a:t>
            </a:r>
          </a:p>
          <a:p>
            <a:pPr lvl="1"/>
            <a:r>
              <a:rPr lang="en-US" dirty="0"/>
              <a:t>Client Credential</a:t>
            </a:r>
          </a:p>
          <a:p>
            <a:pPr lvl="1"/>
            <a:r>
              <a:rPr lang="en-US" dirty="0"/>
              <a:t>Resource Owner</a:t>
            </a:r>
          </a:p>
          <a:p>
            <a:r>
              <a:rPr lang="en-US" dirty="0"/>
              <a:t>OpenID Connect</a:t>
            </a:r>
          </a:p>
          <a:p>
            <a:r>
              <a:rPr lang="en-US" dirty="0" err="1"/>
              <a:t>Auth</a:t>
            </a:r>
            <a:r>
              <a:rPr lang="en-US" dirty="0"/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157844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OAuth2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Alex </a:t>
            </a:r>
            <a:r>
              <a:rPr lang="en-US" dirty="0" err="1">
                <a:hlinkClick r:id="rId3"/>
              </a:rPr>
              <a:t>Bilbie’s</a:t>
            </a:r>
            <a:r>
              <a:rPr lang="en-US" dirty="0">
                <a:hlinkClick r:id="rId3"/>
              </a:rPr>
              <a:t> Guide to OAuth Grants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Slides &amp; Sample Code</a:t>
            </a:r>
            <a:endParaRPr lang="en-US" dirty="0"/>
          </a:p>
          <a:p>
            <a:r>
              <a:rPr lang="en-US" dirty="0">
                <a:hlinkClick r:id="rId6"/>
              </a:rPr>
              <a:t>OAuth2 Client</a:t>
            </a:r>
            <a:endParaRPr lang="en-US" dirty="0"/>
          </a:p>
          <a:p>
            <a:r>
              <a:rPr lang="en-US" dirty="0" err="1">
                <a:hlinkClick r:id="rId7"/>
              </a:rPr>
              <a:t>Opauth</a:t>
            </a:r>
            <a:endParaRPr lang="en-US" dirty="0"/>
          </a:p>
          <a:p>
            <a:r>
              <a:rPr lang="en-US" dirty="0">
                <a:hlinkClick r:id="rId8"/>
              </a:rPr>
              <a:t>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Caitlin Bales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129" y="2286000"/>
            <a:ext cx="619582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Community Engineer @ Microsoft</a:t>
            </a:r>
          </a:p>
          <a:p>
            <a:pPr marL="285750" indent="-28575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Working on tooling for APIs</a:t>
            </a:r>
          </a:p>
          <a:p>
            <a:pPr marL="285750" indent="-28575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Web enthusiast</a:t>
            </a:r>
          </a:p>
          <a:p>
            <a:pPr marL="285750" indent="-285750" defTabSz="9144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@</a:t>
            </a:r>
            <a:r>
              <a:rPr lang="en-US" sz="2800" dirty="0" err="1">
                <a:solidFill>
                  <a:srgbClr val="FFFFFF"/>
                </a:solidFill>
              </a:rPr>
              <a:t>caitlinabales</a:t>
            </a:r>
            <a:endParaRPr lang="en-US" sz="28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github.com/</a:t>
            </a:r>
            <a:r>
              <a:rPr lang="en-US" sz="2800" dirty="0" err="1">
                <a:solidFill>
                  <a:srgbClr val="FFFFFF"/>
                </a:solidFill>
              </a:rPr>
              <a:t>cbales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86" r="99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82" y="873963"/>
            <a:ext cx="1928703" cy="53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7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6870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Delegation protocol for authorization</a:t>
            </a:r>
          </a:p>
          <a:p>
            <a:r>
              <a:rPr lang="en-US" dirty="0"/>
              <a:t>Adopted by many services (Google, Facebook, Microsoft, GitHub)</a:t>
            </a:r>
          </a:p>
          <a:p>
            <a:r>
              <a:rPr lang="en-US" dirty="0"/>
              <a:t>Created to simplify process for developers</a:t>
            </a:r>
          </a:p>
          <a:p>
            <a:r>
              <a:rPr lang="en-US" dirty="0"/>
              <a:t>Defines four authorization flows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28" y="365125"/>
            <a:ext cx="1590272" cy="1583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Roles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226" y="1631965"/>
            <a:ext cx="11618752" cy="12706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226" y="3988354"/>
            <a:ext cx="11618752" cy="12706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969" y="5469487"/>
            <a:ext cx="883113" cy="892033"/>
          </a:xfrm>
          <a:prstGeom prst="rect">
            <a:avLst/>
          </a:prstGeom>
        </p:spPr>
      </p:pic>
      <p:pic>
        <p:nvPicPr>
          <p:cNvPr id="6" name="Picture 5" descr="Automatically generated description: nintend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5910"/>
          <a:stretch/>
        </p:blipFill>
        <p:spPr>
          <a:xfrm>
            <a:off x="9046541" y="4146964"/>
            <a:ext cx="1171969" cy="900187"/>
          </a:xfrm>
          <a:prstGeom prst="rect">
            <a:avLst/>
          </a:prstGeom>
          <a:effectLst/>
        </p:spPr>
      </p:pic>
      <p:pic>
        <p:nvPicPr>
          <p:cNvPr id="7" name="Picture 6" descr="Automatically generated description: nintend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579" y="3210025"/>
            <a:ext cx="2397892" cy="449075"/>
          </a:xfrm>
          <a:prstGeom prst="rect">
            <a:avLst/>
          </a:prstGeom>
          <a:effectLst/>
        </p:spPr>
      </p:pic>
      <p:grpSp>
        <p:nvGrpSpPr>
          <p:cNvPr id="8" name="Group 7"/>
          <p:cNvGrpSpPr/>
          <p:nvPr/>
        </p:nvGrpSpPr>
        <p:grpSpPr>
          <a:xfrm>
            <a:off x="8841180" y="1766902"/>
            <a:ext cx="1804446" cy="1037286"/>
            <a:chOff x="2472497" y="2589484"/>
            <a:chExt cx="2026201" cy="1164762"/>
          </a:xfrm>
        </p:grpSpPr>
        <p:pic>
          <p:nvPicPr>
            <p:cNvPr id="9" name="Picture 8" descr="Automatically generated description: nintendo, abstract, monitor, screenshot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7" y="2589484"/>
              <a:ext cx="2026201" cy="116476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766141" y="2654109"/>
              <a:ext cx="1475873" cy="957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0130" y="2775515"/>
              <a:ext cx="1316080" cy="72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</a:t>
              </a:r>
            </a:p>
            <a:p>
              <a:pPr algn="ctr"/>
              <a:r>
                <a:rPr lang="en-US" dirty="0"/>
                <a:t>site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6053" y="1690688"/>
            <a:ext cx="6179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</a:t>
            </a:r>
            <a:r>
              <a:rPr lang="en-US" sz="2800" dirty="0"/>
              <a:t> – the application that wishes to access API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226" y="2902591"/>
            <a:ext cx="6179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Resource Server </a:t>
            </a:r>
            <a:r>
              <a:rPr lang="en-US" sz="2800" dirty="0"/>
              <a:t>– the server containing the API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6053" y="4027142"/>
            <a:ext cx="6179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Authorization Server </a:t>
            </a:r>
            <a:r>
              <a:rPr lang="en-US" sz="2800" dirty="0"/>
              <a:t>– the server that allows the user to authorize the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053" y="5398149"/>
            <a:ext cx="617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Resource Owner – the user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Parameters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226" y="1631965"/>
            <a:ext cx="11618752" cy="7696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6052" y="3264716"/>
            <a:ext cx="11618752" cy="7900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6052" y="1690688"/>
            <a:ext cx="787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client_id</a:t>
            </a:r>
            <a:r>
              <a:rPr lang="en-US" sz="3200" dirty="0"/>
              <a:t> – your application’s unique ID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226" y="2540772"/>
            <a:ext cx="1161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client_secret</a:t>
            </a:r>
            <a:r>
              <a:rPr lang="en-US" sz="3200" dirty="0"/>
              <a:t> – a private key used to authorize your application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6878" y="3303504"/>
            <a:ext cx="1138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redirect_uri</a:t>
            </a:r>
            <a:r>
              <a:rPr lang="en-US" sz="3200" dirty="0"/>
              <a:t> – where to send your users to after authorization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78" y="4193984"/>
            <a:ext cx="114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scope – list of resources you wish to access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6878" y="4917928"/>
            <a:ext cx="11618752" cy="7900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6052" y="5847196"/>
            <a:ext cx="1138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state – a CSRF token used to verify the response on the client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16052" y="5020589"/>
            <a:ext cx="114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resource/</a:t>
            </a:r>
            <a:r>
              <a:rPr lang="en-US" sz="3200" dirty="0" err="1"/>
              <a:t>grant_type</a:t>
            </a:r>
            <a:r>
              <a:rPr lang="en-US" sz="3200" dirty="0"/>
              <a:t> – specifies which OAuth flow to use</a:t>
            </a:r>
          </a:p>
        </p:txBody>
      </p:sp>
    </p:spTree>
    <p:extLst>
      <p:ext uri="{BB962C8B-B14F-4D97-AF65-F5344CB8AC3E}">
        <p14:creationId xmlns:p14="http://schemas.microsoft.com/office/powerpoint/2010/main" val="7357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9" grpId="0" animBg="1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Parameters –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prevent cross-site request forgeries</a:t>
            </a:r>
          </a:p>
          <a:p>
            <a:r>
              <a:rPr lang="en-US" dirty="0"/>
              <a:t>Are sent with the authorization request and returned to you</a:t>
            </a:r>
          </a:p>
          <a:p>
            <a:r>
              <a:rPr lang="en-US" dirty="0"/>
              <a:t>These values should be verified as the same before continuing</a:t>
            </a:r>
          </a:p>
          <a:p>
            <a:r>
              <a:rPr lang="en-US" dirty="0"/>
              <a:t>Many frameworks have this built in</a:t>
            </a:r>
          </a:p>
          <a:p>
            <a:r>
              <a:rPr lang="en-US" dirty="0"/>
              <a:t>In PHP7:</a:t>
            </a:r>
          </a:p>
          <a:p>
            <a:pPr marL="457200" lvl="1" indent="0">
              <a:buNone/>
            </a:pPr>
            <a:r>
              <a:rPr lang="en-US" dirty="0"/>
              <a:t>$_SESSION[“state-token”] = bin2hex(</a:t>
            </a:r>
            <a:r>
              <a:rPr lang="en-US" dirty="0" err="1"/>
              <a:t>random_bytes</a:t>
            </a:r>
            <a:r>
              <a:rPr lang="en-US" dirty="0"/>
              <a:t>(32));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/>
          <a:lstStyle/>
          <a:p>
            <a:r>
              <a:rPr lang="en-US" dirty="0"/>
              <a:t>Registering your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15" y="700910"/>
            <a:ext cx="5985367" cy="5795140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5075339" y="2675127"/>
            <a:ext cx="570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75339" y="3993596"/>
            <a:ext cx="570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93515" y="6218077"/>
            <a:ext cx="570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8096" y="2386584"/>
            <a:ext cx="369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ID – Unique identifier for your client application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096" y="3471821"/>
            <a:ext cx="369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Secret – Confidential key that enables your client app to authorize securely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8096" y="5172611"/>
            <a:ext cx="369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Redirect URI – Where to return the user to after they authorize the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76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4199</TotalTime>
  <Words>1306</Words>
  <Application>Microsoft Office PowerPoint</Application>
  <PresentationFormat>Widescreen</PresentationFormat>
  <Paragraphs>363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Overview</vt:lpstr>
      <vt:lpstr>OAuth</vt:lpstr>
      <vt:lpstr>OAuth</vt:lpstr>
      <vt:lpstr>OAuth Roles</vt:lpstr>
      <vt:lpstr>OAuth Parameters</vt:lpstr>
      <vt:lpstr>OAuth Parameters – State</vt:lpstr>
      <vt:lpstr>Registering your Application</vt:lpstr>
      <vt:lpstr>Auth flows</vt:lpstr>
      <vt:lpstr>Authorization Code Flow</vt:lpstr>
      <vt:lpstr>Authorization Code Flow</vt:lpstr>
      <vt:lpstr>Authorization Code Flow</vt:lpstr>
      <vt:lpstr>Authorization Code Flow</vt:lpstr>
      <vt:lpstr>Implicit Grant Flow</vt:lpstr>
      <vt:lpstr>Implicit Grant Flow</vt:lpstr>
      <vt:lpstr>Implicit Grant Flow</vt:lpstr>
      <vt:lpstr>Client Credential Flow</vt:lpstr>
      <vt:lpstr>Client Credential Flow</vt:lpstr>
      <vt:lpstr>Client Credential Flow</vt:lpstr>
      <vt:lpstr>Resource Owner Credential Flow</vt:lpstr>
      <vt:lpstr>Resource Owner Credential Flow</vt:lpstr>
      <vt:lpstr>Resource Owner Credential Flow</vt:lpstr>
      <vt:lpstr>OAuth Summary</vt:lpstr>
      <vt:lpstr>OpenID Connect</vt:lpstr>
      <vt:lpstr>OpenID Connect</vt:lpstr>
      <vt:lpstr>JWT</vt:lpstr>
      <vt:lpstr>JWT</vt:lpstr>
      <vt:lpstr>Auth libraries</vt:lpstr>
      <vt:lpstr>Auth Libraries</vt:lpstr>
      <vt:lpstr>OAuth2 Client Example</vt:lpstr>
      <vt:lpstr>Summary</vt:lpstr>
      <vt:lpstr>Resources</vt:lpstr>
      <vt:lpstr>Caitlin 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Authenticating against APIs</dc:title>
  <dc:creator>Caitlin Bales</dc:creator>
  <cp:lastModifiedBy>Caitlin Bales</cp:lastModifiedBy>
  <cp:revision>82</cp:revision>
  <dcterms:created xsi:type="dcterms:W3CDTF">2017-01-19T23:46:01Z</dcterms:created>
  <dcterms:modified xsi:type="dcterms:W3CDTF">2017-03-16T05:39:51Z</dcterms:modified>
</cp:coreProperties>
</file>