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16"/>
  </p:notesMasterIdLst>
  <p:handoutMasterIdLst>
    <p:handoutMasterId r:id="rId17"/>
  </p:handoutMasterIdLst>
  <p:sldIdLst>
    <p:sldId id="256" r:id="rId2"/>
    <p:sldId id="269" r:id="rId3"/>
    <p:sldId id="267" r:id="rId4"/>
    <p:sldId id="278" r:id="rId5"/>
    <p:sldId id="268" r:id="rId6"/>
    <p:sldId id="279" r:id="rId7"/>
    <p:sldId id="270" r:id="rId8"/>
    <p:sldId id="281" r:id="rId9"/>
    <p:sldId id="271" r:id="rId10"/>
    <p:sldId id="273" r:id="rId11"/>
    <p:sldId id="274" r:id="rId12"/>
    <p:sldId id="275" r:id="rId13"/>
    <p:sldId id="280" r:id="rId14"/>
    <p:sldId id="276"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郭 志强" initials="郭" lastIdx="1" clrIdx="0">
    <p:extLst>
      <p:ext uri="{19B8F6BF-5375-455C-9EA6-DF929625EA0E}">
        <p15:presenceInfo xmlns:p15="http://schemas.microsoft.com/office/powerpoint/2012/main" userId="7a5876129531334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34" autoAdjust="0"/>
    <p:restoredTop sz="94665" autoAdjust="0"/>
  </p:normalViewPr>
  <p:slideViewPr>
    <p:cSldViewPr snapToGrid="0">
      <p:cViewPr varScale="1">
        <p:scale>
          <a:sx n="107" d="100"/>
          <a:sy n="107" d="100"/>
        </p:scale>
        <p:origin x="416" y="16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16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F86D77-3C9B-4629-B964-D289FB54665D}" type="datetimeFigureOut">
              <a:rPr lang="zh-CN" altLang="en-US" smtClean="0"/>
              <a:t>2020/10/2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DABDE7-D471-4C4E-89B2-BFFFD254B6B2}" type="slidenum">
              <a:rPr lang="zh-CN" altLang="en-US" smtClean="0"/>
              <a:t>‹#›</a:t>
            </a:fld>
            <a:endParaRPr lang="zh-CN" altLang="en-US"/>
          </a:p>
        </p:txBody>
      </p:sp>
    </p:spTree>
    <p:extLst>
      <p:ext uri="{BB962C8B-B14F-4D97-AF65-F5344CB8AC3E}">
        <p14:creationId xmlns:p14="http://schemas.microsoft.com/office/powerpoint/2010/main" val="17191757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405C1E-981C-4462-8F2F-83F7D15206AF}" type="datetimeFigureOut">
              <a:rPr lang="zh-CN" altLang="en-US" smtClean="0"/>
              <a:t>2020/10/2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1AE43B-DCB5-49B8-A63F-BBC8F9E7F659}" type="slidenum">
              <a:rPr lang="zh-CN" altLang="en-US" smtClean="0"/>
              <a:t>‹#›</a:t>
            </a:fld>
            <a:endParaRPr lang="zh-CN" altLang="en-US"/>
          </a:p>
        </p:txBody>
      </p:sp>
    </p:spTree>
    <p:extLst>
      <p:ext uri="{BB962C8B-B14F-4D97-AF65-F5344CB8AC3E}">
        <p14:creationId xmlns:p14="http://schemas.microsoft.com/office/powerpoint/2010/main" val="4089328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1AE43B-DCB5-49B8-A63F-BBC8F9E7F659}" type="slidenum">
              <a:rPr lang="zh-CN" altLang="en-US" smtClean="0"/>
              <a:t>1</a:t>
            </a:fld>
            <a:endParaRPr lang="zh-CN" altLang="en-US"/>
          </a:p>
        </p:txBody>
      </p:sp>
    </p:spTree>
    <p:extLst>
      <p:ext uri="{BB962C8B-B14F-4D97-AF65-F5344CB8AC3E}">
        <p14:creationId xmlns:p14="http://schemas.microsoft.com/office/powerpoint/2010/main" val="145823564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8693A05-82DA-4068-883E-DB2A11221C82}" type="datetimeFigureOut">
              <a:rPr lang="zh-CN" altLang="en-US" smtClean="0"/>
              <a:t>2020/10/2</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C427EFA-4495-4B4A-A992-C05424115824}" type="slidenum">
              <a:rPr lang="zh-CN" altLang="en-US" smtClean="0"/>
              <a:t>‹#›</a:t>
            </a:fld>
            <a:endParaRPr lang="zh-CN" altLang="en-US" dirty="0"/>
          </a:p>
        </p:txBody>
      </p:sp>
    </p:spTree>
    <p:extLst>
      <p:ext uri="{BB962C8B-B14F-4D97-AF65-F5344CB8AC3E}">
        <p14:creationId xmlns:p14="http://schemas.microsoft.com/office/powerpoint/2010/main" val="299898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8693A05-82DA-4068-883E-DB2A11221C82}" type="datetimeFigureOut">
              <a:rPr lang="zh-CN" altLang="en-US" smtClean="0"/>
              <a:t>2020/10/2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427EFA-4495-4B4A-A992-C05424115824}" type="slidenum">
              <a:rPr lang="zh-CN" altLang="en-US" smtClean="0"/>
              <a:t>‹#›</a:t>
            </a:fld>
            <a:endParaRPr lang="zh-CN" altLang="en-US"/>
          </a:p>
        </p:txBody>
      </p:sp>
    </p:spTree>
    <p:extLst>
      <p:ext uri="{BB962C8B-B14F-4D97-AF65-F5344CB8AC3E}">
        <p14:creationId xmlns:p14="http://schemas.microsoft.com/office/powerpoint/2010/main" val="1792927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8693A05-82DA-4068-883E-DB2A11221C82}" type="datetimeFigureOut">
              <a:rPr lang="zh-CN" altLang="en-US" smtClean="0"/>
              <a:t>2020/10/2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427EFA-4495-4B4A-A992-C05424115824}" type="slidenum">
              <a:rPr lang="zh-CN" altLang="en-US" smtClean="0"/>
              <a:t>‹#›</a:t>
            </a:fld>
            <a:endParaRPr lang="zh-CN" altLang="en-US"/>
          </a:p>
        </p:txBody>
      </p:sp>
    </p:spTree>
    <p:extLst>
      <p:ext uri="{BB962C8B-B14F-4D97-AF65-F5344CB8AC3E}">
        <p14:creationId xmlns:p14="http://schemas.microsoft.com/office/powerpoint/2010/main" val="2335832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日期占位符 6"/>
          <p:cNvSpPr>
            <a:spLocks noGrp="1"/>
          </p:cNvSpPr>
          <p:nvPr>
            <p:ph type="dt" sz="half" idx="10"/>
          </p:nvPr>
        </p:nvSpPr>
        <p:spPr/>
        <p:txBody>
          <a:bodyPr/>
          <a:lstStyle/>
          <a:p>
            <a:fld id="{58693A05-82DA-4068-883E-DB2A11221C82}" type="datetimeFigureOut">
              <a:rPr lang="zh-CN" altLang="en-US" smtClean="0"/>
              <a:t>2020/10/2</a:t>
            </a:fld>
            <a:endParaRPr lang="zh-CN" altLang="en-US" dirty="0"/>
          </a:p>
        </p:txBody>
      </p:sp>
      <p:sp>
        <p:nvSpPr>
          <p:cNvPr id="8" name="页脚占位符 7"/>
          <p:cNvSpPr>
            <a:spLocks noGrp="1"/>
          </p:cNvSpPr>
          <p:nvPr>
            <p:ph type="ftr" sz="quarter" idx="11"/>
          </p:nvPr>
        </p:nvSpPr>
        <p:spPr/>
        <p:txBody>
          <a:bodyPr/>
          <a:lstStyle/>
          <a:p>
            <a:endParaRPr lang="zh-CN" altLang="en-US" dirty="0"/>
          </a:p>
        </p:txBody>
      </p:sp>
      <p:sp>
        <p:nvSpPr>
          <p:cNvPr id="9" name="灯片编号占位符 8"/>
          <p:cNvSpPr>
            <a:spLocks noGrp="1"/>
          </p:cNvSpPr>
          <p:nvPr>
            <p:ph type="sldNum" sz="quarter" idx="12"/>
          </p:nvPr>
        </p:nvSpPr>
        <p:spPr/>
        <p:txBody>
          <a:bodyPr/>
          <a:lstStyle/>
          <a:p>
            <a:fld id="{FC427EFA-4495-4B4A-A992-C05424115824}" type="slidenum">
              <a:rPr lang="zh-CN" altLang="en-US" smtClean="0"/>
              <a:t>‹#›</a:t>
            </a:fld>
            <a:endParaRPr lang="zh-CN" altLang="en-US" dirty="0"/>
          </a:p>
        </p:txBody>
      </p:sp>
      <p:sp>
        <p:nvSpPr>
          <p:cNvPr id="10" name="标题 9"/>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417240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8593667" y="6272784"/>
            <a:ext cx="2644309" cy="365125"/>
          </a:xfrm>
        </p:spPr>
        <p:txBody>
          <a:bodyPr/>
          <a:lstStyle/>
          <a:p>
            <a:fld id="{58693A05-82DA-4068-883E-DB2A11221C82}" type="datetimeFigureOut">
              <a:rPr lang="zh-CN" altLang="en-US" smtClean="0"/>
              <a:t>2020/10/2</a:t>
            </a:fld>
            <a:endParaRPr lang="zh-CN" altLang="en-US"/>
          </a:p>
        </p:txBody>
      </p:sp>
      <p:sp>
        <p:nvSpPr>
          <p:cNvPr id="5" name="Footer Placeholder 4"/>
          <p:cNvSpPr>
            <a:spLocks noGrp="1"/>
          </p:cNvSpPr>
          <p:nvPr>
            <p:ph type="ftr" sz="quarter" idx="11"/>
          </p:nvPr>
        </p:nvSpPr>
        <p:spPr>
          <a:xfrm>
            <a:off x="2182708" y="6272784"/>
            <a:ext cx="6327648" cy="365125"/>
          </a:xfrm>
        </p:spPr>
        <p:txBody>
          <a:bodyPr/>
          <a:lstStyle/>
          <a:p>
            <a:endParaRPr lang="zh-CN"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C427EFA-4495-4B4A-A992-C05424115824}" type="slidenum">
              <a:rPr lang="zh-CN" altLang="en-US" smtClean="0"/>
              <a:t>‹#›</a:t>
            </a:fld>
            <a:endParaRPr lang="zh-CN" altLang="en-US"/>
          </a:p>
        </p:txBody>
      </p:sp>
    </p:spTree>
    <p:extLst>
      <p:ext uri="{BB962C8B-B14F-4D97-AF65-F5344CB8AC3E}">
        <p14:creationId xmlns:p14="http://schemas.microsoft.com/office/powerpoint/2010/main" val="1309270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8693A05-82DA-4068-883E-DB2A11221C82}" type="datetimeFigureOut">
              <a:rPr lang="zh-CN" altLang="en-US" smtClean="0"/>
              <a:t>2020/10/2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C427EFA-4495-4B4A-A992-C05424115824}" type="slidenum">
              <a:rPr lang="zh-CN" altLang="en-US" smtClean="0"/>
              <a:t>‹#›</a:t>
            </a:fld>
            <a:endParaRPr lang="zh-CN" altLang="en-US"/>
          </a:p>
        </p:txBody>
      </p:sp>
    </p:spTree>
    <p:extLst>
      <p:ext uri="{BB962C8B-B14F-4D97-AF65-F5344CB8AC3E}">
        <p14:creationId xmlns:p14="http://schemas.microsoft.com/office/powerpoint/2010/main" val="1646323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8693A05-82DA-4068-883E-DB2A11221C82}" type="datetimeFigureOut">
              <a:rPr lang="zh-CN" altLang="en-US" smtClean="0"/>
              <a:t>2020/10/2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C427EFA-4495-4B4A-A992-C05424115824}" type="slidenum">
              <a:rPr lang="zh-CN" altLang="en-US" smtClean="0"/>
              <a:t>‹#›</a:t>
            </a:fld>
            <a:endParaRPr lang="zh-CN" altLang="en-US"/>
          </a:p>
        </p:txBody>
      </p:sp>
    </p:spTree>
    <p:extLst>
      <p:ext uri="{BB962C8B-B14F-4D97-AF65-F5344CB8AC3E}">
        <p14:creationId xmlns:p14="http://schemas.microsoft.com/office/powerpoint/2010/main" val="904195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8693A05-82DA-4068-883E-DB2A11221C82}" type="datetimeFigureOut">
              <a:rPr lang="zh-CN" altLang="en-US" smtClean="0"/>
              <a:t>2020/10/2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C427EFA-4495-4B4A-A992-C05424115824}" type="slidenum">
              <a:rPr lang="zh-CN" altLang="en-US" smtClean="0"/>
              <a:t>‹#›</a:t>
            </a:fld>
            <a:endParaRPr lang="zh-CN" altLang="en-US"/>
          </a:p>
        </p:txBody>
      </p:sp>
    </p:spTree>
    <p:extLst>
      <p:ext uri="{BB962C8B-B14F-4D97-AF65-F5344CB8AC3E}">
        <p14:creationId xmlns:p14="http://schemas.microsoft.com/office/powerpoint/2010/main" val="607316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693A05-82DA-4068-883E-DB2A11221C82}" type="datetimeFigureOut">
              <a:rPr lang="zh-CN" altLang="en-US" smtClean="0"/>
              <a:t>2020/10/2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C427EFA-4495-4B4A-A992-C05424115824}" type="slidenum">
              <a:rPr lang="zh-CN" altLang="en-US" smtClean="0"/>
              <a:t>‹#›</a:t>
            </a:fld>
            <a:endParaRPr lang="zh-CN" altLang="en-US"/>
          </a:p>
        </p:txBody>
      </p:sp>
    </p:spTree>
    <p:extLst>
      <p:ext uri="{BB962C8B-B14F-4D97-AF65-F5344CB8AC3E}">
        <p14:creationId xmlns:p14="http://schemas.microsoft.com/office/powerpoint/2010/main" val="1422060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8693A05-82DA-4068-883E-DB2A11221C82}" type="datetimeFigureOut">
              <a:rPr lang="zh-CN" altLang="en-US" smtClean="0"/>
              <a:t>2020/10/2</a:t>
            </a:fld>
            <a:endParaRPr lang="zh-CN" altLang="en-US"/>
          </a:p>
        </p:txBody>
      </p:sp>
      <p:sp>
        <p:nvSpPr>
          <p:cNvPr id="6" name="Footer Placeholder 5"/>
          <p:cNvSpPr>
            <a:spLocks noGrp="1"/>
          </p:cNvSpPr>
          <p:nvPr>
            <p:ph type="ftr" sz="quarter" idx="11"/>
          </p:nvPr>
        </p:nvSpPr>
        <p:spPr/>
        <p:txBody>
          <a:bodyPr/>
          <a:lstStyle/>
          <a:p>
            <a:endParaRPr lang="zh-CN"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C427EFA-4495-4B4A-A992-C05424115824}" type="slidenum">
              <a:rPr lang="zh-CN" altLang="en-US" smtClean="0"/>
              <a:t>‹#›</a:t>
            </a:fld>
            <a:endParaRPr lang="zh-CN" altLang="en-US"/>
          </a:p>
        </p:txBody>
      </p:sp>
    </p:spTree>
    <p:extLst>
      <p:ext uri="{BB962C8B-B14F-4D97-AF65-F5344CB8AC3E}">
        <p14:creationId xmlns:p14="http://schemas.microsoft.com/office/powerpoint/2010/main" val="1741707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8693A05-82DA-4068-883E-DB2A11221C82}" type="datetimeFigureOut">
              <a:rPr lang="zh-CN" altLang="en-US" smtClean="0"/>
              <a:t>2020/10/2</a:t>
            </a:fld>
            <a:endParaRPr lang="zh-CN"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C427EFA-4495-4B4A-A992-C05424115824}" type="slidenum">
              <a:rPr lang="zh-CN" altLang="en-US" smtClean="0"/>
              <a:t>‹#›</a:t>
            </a:fld>
            <a:endParaRPr lang="zh-CN" altLang="en-US"/>
          </a:p>
        </p:txBody>
      </p:sp>
    </p:spTree>
    <p:extLst>
      <p:ext uri="{BB962C8B-B14F-4D97-AF65-F5344CB8AC3E}">
        <p14:creationId xmlns:p14="http://schemas.microsoft.com/office/powerpoint/2010/main" val="343308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8693A05-82DA-4068-883E-DB2A11221C82}" type="datetimeFigureOut">
              <a:rPr lang="zh-CN" altLang="en-US" smtClean="0"/>
              <a:t>2020/10/2</a:t>
            </a:fld>
            <a:endParaRPr lang="zh-CN" alt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zh-CN" alt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C427EFA-4495-4B4A-A992-C05424115824}" type="slidenum">
              <a:rPr lang="zh-CN" altLang="en-US" smtClean="0"/>
              <a:t>‹#›</a:t>
            </a:fld>
            <a:endParaRPr lang="zh-CN" altLang="en-US" dirty="0"/>
          </a:p>
        </p:txBody>
      </p:sp>
    </p:spTree>
    <p:extLst>
      <p:ext uri="{BB962C8B-B14F-4D97-AF65-F5344CB8AC3E}">
        <p14:creationId xmlns:p14="http://schemas.microsoft.com/office/powerpoint/2010/main" val="1531910864"/>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96434" y="1673763"/>
            <a:ext cx="10799132" cy="1200329"/>
          </a:xfrm>
          <a:prstGeom prst="rect">
            <a:avLst/>
          </a:prstGeom>
          <a:noFill/>
          <a:effectLst>
            <a:reflection blurRad="6350" stA="52000" endA="300" endPos="35000" dir="5400000" sy="-100000" algn="bl" rotWithShape="0"/>
          </a:effectLst>
        </p:spPr>
        <p:txBody>
          <a:bodyPr wrap="square" rtlCol="0" anchor="ctr">
            <a:spAutoFit/>
          </a:bodyPr>
          <a:lstStyle/>
          <a:p>
            <a:pPr algn="ctr"/>
            <a:r>
              <a:rPr lang="en" altLang="zh-CN" sz="3600" b="1" dirty="0">
                <a:latin typeface="微软雅黑" panose="020B0503020204020204" pitchFamily="34" charset="-122"/>
                <a:ea typeface="微软雅黑" panose="020B0503020204020204" pitchFamily="34" charset="-122"/>
              </a:rPr>
              <a:t>Triple Archives Particle Swarm Optimization</a:t>
            </a:r>
            <a:endParaRPr lang="en-US" altLang="zh-CN" sz="3600" b="1" dirty="0">
              <a:latin typeface="微软雅黑" panose="020B0503020204020204" pitchFamily="34" charset="-122"/>
              <a:ea typeface="微软雅黑" panose="020B0503020204020204" pitchFamily="34" charset="-122"/>
            </a:endParaRPr>
          </a:p>
          <a:p>
            <a:pPr algn="ctr"/>
            <a:r>
              <a:rPr lang="zh-CN" altLang="en-US" sz="3600" b="1" dirty="0">
                <a:latin typeface="微软雅黑" panose="020B0503020204020204" pitchFamily="34" charset="-122"/>
                <a:ea typeface="微软雅黑" panose="020B0503020204020204" pitchFamily="34" charset="-122"/>
              </a:rPr>
              <a:t>总结</a:t>
            </a:r>
            <a:r>
              <a:rPr lang="zh-CN" altLang="en" sz="3600" b="1" dirty="0">
                <a:latin typeface="微软雅黑" panose="020B0503020204020204" pitchFamily="34" charset="-122"/>
                <a:ea typeface="微软雅黑" panose="020B0503020204020204" pitchFamily="34" charset="-122"/>
              </a:rPr>
              <a:t>汇报</a:t>
            </a:r>
            <a:endParaRPr lang="en" altLang="zh-CN" sz="36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5322679" y="3273552"/>
            <a:ext cx="1322798" cy="881075"/>
          </a:xfrm>
          <a:prstGeom prst="rect">
            <a:avLst/>
          </a:prstGeom>
          <a:noFill/>
        </p:spPr>
        <p:txBody>
          <a:bodyPr wrap="none" rtlCol="0">
            <a:spAutoFit/>
          </a:bodyPr>
          <a:lstStyle/>
          <a:p>
            <a:pPr algn="ctr">
              <a:lnSpc>
                <a:spcPct val="150000"/>
              </a:lnSpc>
            </a:pPr>
            <a:r>
              <a:rPr lang="zh-CN" altLang="en-US" b="1" dirty="0">
                <a:latin typeface="等线" panose="02010600030101010101" pitchFamily="2" charset="-122"/>
                <a:ea typeface="等线" panose="02010600030101010101" pitchFamily="2" charset="-122"/>
              </a:rPr>
              <a:t>蔡同波</a:t>
            </a:r>
            <a:endParaRPr lang="en-US" altLang="zh-CN" b="1" dirty="0">
              <a:latin typeface="等线" panose="02010600030101010101" pitchFamily="2" charset="-122"/>
              <a:ea typeface="等线" panose="02010600030101010101" pitchFamily="2" charset="-122"/>
            </a:endParaRPr>
          </a:p>
          <a:p>
            <a:pPr algn="ctr">
              <a:lnSpc>
                <a:spcPct val="150000"/>
              </a:lnSpc>
            </a:pPr>
            <a:r>
              <a:rPr lang="en-US" altLang="zh-CN" b="1" dirty="0">
                <a:latin typeface="等线" panose="02010600030101010101" pitchFamily="2" charset="-122"/>
                <a:ea typeface="等线" panose="02010600030101010101" pitchFamily="2" charset="-122"/>
              </a:rPr>
              <a:t>2020.10.03</a:t>
            </a:r>
          </a:p>
        </p:txBody>
      </p:sp>
    </p:spTree>
    <p:extLst>
      <p:ext uri="{BB962C8B-B14F-4D97-AF65-F5344CB8AC3E}">
        <p14:creationId xmlns:p14="http://schemas.microsoft.com/office/powerpoint/2010/main" val="4130152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3646"/>
            <a:ext cx="12192000" cy="461665"/>
          </a:xfrm>
          <a:prstGeom prst="rect">
            <a:avLst/>
          </a:prstGeom>
          <a:solidFill>
            <a:schemeClr val="accent1"/>
          </a:solidFill>
        </p:spPr>
        <p:txBody>
          <a:bodyPr wrap="square" rtlCol="0">
            <a:spAutoFit/>
          </a:bodyPr>
          <a:lstStyle/>
          <a:p>
            <a:pPr algn="ctr"/>
            <a:r>
              <a:rPr lang="zh-CN" altLang="en-US" sz="2400" b="1" spc="600" dirty="0">
                <a:solidFill>
                  <a:schemeClr val="bg1"/>
                </a:solidFill>
                <a:latin typeface="微软雅黑" panose="020B0503020204020204" pitchFamily="34" charset="-122"/>
                <a:ea typeface="微软雅黑" panose="020B0503020204020204" pitchFamily="34" charset="-122"/>
              </a:rPr>
              <a:t>选择学习模型</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472120D-F071-4C4E-948F-B289D07826F5}"/>
                  </a:ext>
                </a:extLst>
              </p:cNvPr>
              <p:cNvSpPr txBox="1"/>
              <p:nvPr/>
            </p:nvSpPr>
            <p:spPr>
              <a:xfrm>
                <a:off x="500744" y="1806497"/>
                <a:ext cx="10464799" cy="3888052"/>
              </a:xfrm>
              <a:prstGeom prst="rect">
                <a:avLst/>
              </a:prstGeom>
              <a:noFill/>
            </p:spPr>
            <p:txBody>
              <a:bodyPr wrap="square" rtlCol="0">
                <a:spAutoFit/>
              </a:bodyPr>
              <a:lstStyle/>
              <a:p>
                <a:pPr marL="342900" indent="-342900">
                  <a:lnSpc>
                    <a:spcPct val="200000"/>
                  </a:lnSpc>
                  <a:buAutoNum type="arabicParenR"/>
                </a:pPr>
                <a:r>
                  <a:rPr lang="en" altLang="zh-CN" i="1" dirty="0"/>
                  <a:t>Diffident M</a:t>
                </a:r>
                <a:r>
                  <a:rPr lang="en" altLang="zh-CN" dirty="0"/>
                  <a:t>odel</a:t>
                </a:r>
                <a:r>
                  <a:rPr lang="zh-CN" altLang="en-US" dirty="0"/>
                  <a:t>：</a:t>
                </a:r>
                <a:r>
                  <a:rPr kumimoji="1" lang="en-US" altLang="zh-CN" dirty="0"/>
                  <a:t> </a:t>
                </a:r>
                <a14:m>
                  <m:oMath xmlns:m="http://schemas.openxmlformats.org/officeDocument/2006/math">
                    <m:r>
                      <a:rPr kumimoji="1" lang="en-US" altLang="zh-CN">
                        <a:latin typeface="Cambria Math" panose="02040503050406030204" pitchFamily="18" charset="0"/>
                      </a:rPr>
                      <m:t>𝑓</m:t>
                    </m:r>
                    <m:r>
                      <a:rPr kumimoji="1" lang="en-US" altLang="zh-CN">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a:latin typeface="Cambria Math" panose="02040503050406030204" pitchFamily="18" charset="0"/>
                          </a:rPr>
                          <m:t>𝐸</m:t>
                        </m:r>
                      </m:e>
                      <m:sub>
                        <m:r>
                          <a:rPr kumimoji="1" lang="en-US" altLang="zh-CN">
                            <a:latin typeface="Cambria Math" panose="02040503050406030204" pitchFamily="18" charset="0"/>
                          </a:rPr>
                          <m:t>𝑖</m:t>
                        </m:r>
                      </m:sub>
                    </m:sSub>
                    <m:r>
                      <a:rPr kumimoji="1" lang="en-US" altLang="zh-CN">
                        <a:latin typeface="Cambria Math" panose="02040503050406030204" pitchFamily="18" charset="0"/>
                      </a:rPr>
                      <m:t>)</m:t>
                    </m:r>
                  </m:oMath>
                </a14:m>
                <a:r>
                  <a:rPr kumimoji="1" lang="zh-CN" altLang="en-US" dirty="0"/>
                  <a:t>≤</a:t>
                </a:r>
                <a:r>
                  <a:rPr kumimoji="1" lang="en-US" altLang="zh-CN" dirty="0"/>
                  <a:t> </a:t>
                </a:r>
                <a14:m>
                  <m:oMath xmlns:m="http://schemas.openxmlformats.org/officeDocument/2006/math">
                    <m:r>
                      <a:rPr kumimoji="1" lang="en-US" altLang="zh-CN">
                        <a:latin typeface="Cambria Math" panose="02040503050406030204" pitchFamily="18" charset="0"/>
                      </a:rPr>
                      <m:t>𝑓</m:t>
                    </m:r>
                    <m:r>
                      <a:rPr kumimoji="1" lang="en-US" altLang="zh-CN">
                        <a:latin typeface="Cambria Math" panose="02040503050406030204" pitchFamily="18" charset="0"/>
                      </a:rPr>
                      <m:t>(</m:t>
                    </m:r>
                    <m:r>
                      <a:rPr kumimoji="1" lang="en-US" altLang="zh-CN">
                        <a:latin typeface="Cambria Math" panose="02040503050406030204" pitchFamily="18" charset="0"/>
                      </a:rPr>
                      <m:t>𝐺𝐵</m:t>
                    </m:r>
                    <m:r>
                      <a:rPr kumimoji="1" lang="en-US" altLang="zh-CN">
                        <a:latin typeface="Cambria Math" panose="02040503050406030204" pitchFamily="18" charset="0"/>
                      </a:rPr>
                      <m:t>) </m:t>
                    </m:r>
                  </m:oMath>
                </a14:m>
                <a:r>
                  <a:rPr kumimoji="1" lang="zh-CN" altLang="en-US" dirty="0"/>
                  <a:t>≤</a:t>
                </a:r>
                <a:r>
                  <a:rPr kumimoji="1" lang="en-US" altLang="zh-CN" dirty="0"/>
                  <a:t> </a:t>
                </a:r>
                <a14:m>
                  <m:oMath xmlns:m="http://schemas.openxmlformats.org/officeDocument/2006/math">
                    <m:r>
                      <a:rPr kumimoji="1" lang="en-US" altLang="zh-CN">
                        <a:latin typeface="Cambria Math" panose="02040503050406030204" pitchFamily="18" charset="0"/>
                      </a:rPr>
                      <m:t>𝑓</m:t>
                    </m:r>
                    <m:d>
                      <m:dPr>
                        <m:ctrlPr>
                          <a:rPr kumimoji="1" lang="en-US" altLang="zh-CN" i="1">
                            <a:latin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a:latin typeface="Cambria Math" panose="02040503050406030204" pitchFamily="18" charset="0"/>
                              </a:rPr>
                              <m:t>𝑃𝐵</m:t>
                            </m:r>
                          </m:e>
                          <m:sub>
                            <m:r>
                              <a:rPr kumimoji="1" lang="en-US" altLang="zh-CN">
                                <a:latin typeface="Cambria Math" panose="02040503050406030204" pitchFamily="18" charset="0"/>
                              </a:rPr>
                              <m:t>𝑖</m:t>
                            </m:r>
                          </m:sub>
                        </m:sSub>
                      </m:e>
                    </m:d>
                  </m:oMath>
                </a14:m>
                <a:r>
                  <a:rPr lang="zh-CN" altLang="en-US" dirty="0"/>
                  <a:t>，向</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m:rPr>
                            <m:sty m:val="p"/>
                          </m:rPr>
                          <a:rPr lang="en-US" altLang="zh-CN" i="1">
                            <a:latin typeface="Cambria Math" panose="02040503050406030204" pitchFamily="18" charset="0"/>
                          </a:rPr>
                          <m:t>i</m:t>
                        </m:r>
                      </m:sub>
                    </m:sSub>
                    <m:r>
                      <a:rPr lang="zh-CN" altLang="en-US" i="1">
                        <a:latin typeface="Cambria Math" panose="02040503050406030204" pitchFamily="18" charset="0"/>
                      </a:rPr>
                      <m:t>学习</m:t>
                    </m:r>
                  </m:oMath>
                </a14:m>
                <a:endParaRPr lang="en" altLang="zh-CN" dirty="0"/>
              </a:p>
              <a:p>
                <a:pPr>
                  <a:lnSpc>
                    <a:spcPct val="200000"/>
                  </a:lnSpc>
                </a:pPr>
                <a:endParaRPr lang="en" altLang="zh-CN" dirty="0"/>
              </a:p>
              <a:p>
                <a:pPr>
                  <a:lnSpc>
                    <a:spcPct val="200000"/>
                  </a:lnSpc>
                </a:pPr>
                <a:r>
                  <a:rPr lang="en-US" altLang="zh-CN" i="1" dirty="0"/>
                  <a:t>2)   </a:t>
                </a:r>
                <a:r>
                  <a:rPr lang="en" altLang="zh-CN" i="1" dirty="0"/>
                  <a:t>Mild M</a:t>
                </a:r>
                <a:r>
                  <a:rPr lang="en" altLang="zh-CN" dirty="0"/>
                  <a:t>odel</a:t>
                </a:r>
                <a:r>
                  <a:rPr lang="zh-CN" altLang="en-US" dirty="0"/>
                  <a:t>：</a:t>
                </a:r>
                <a:r>
                  <a:rPr kumimoji="1" lang="en-US" altLang="zh-CN" dirty="0"/>
                  <a:t> </a:t>
                </a:r>
                <a14:m>
                  <m:oMath xmlns:m="http://schemas.openxmlformats.org/officeDocument/2006/math">
                    <m:r>
                      <a:rPr kumimoji="1" lang="en-US" altLang="zh-CN">
                        <a:latin typeface="Cambria Math" panose="02040503050406030204" pitchFamily="18" charset="0"/>
                      </a:rPr>
                      <m:t>𝑓</m:t>
                    </m:r>
                    <m:r>
                      <a:rPr kumimoji="1" lang="en-US" altLang="zh-CN">
                        <a:latin typeface="Cambria Math" panose="02040503050406030204" pitchFamily="18" charset="0"/>
                      </a:rPr>
                      <m:t>(</m:t>
                    </m:r>
                    <m:r>
                      <a:rPr kumimoji="1" lang="en-US" altLang="zh-CN">
                        <a:latin typeface="Cambria Math" panose="02040503050406030204" pitchFamily="18" charset="0"/>
                      </a:rPr>
                      <m:t>𝐺𝐵</m:t>
                    </m:r>
                    <m:r>
                      <a:rPr kumimoji="1" lang="en-US" altLang="zh-CN">
                        <a:latin typeface="Cambria Math" panose="02040503050406030204" pitchFamily="18" charset="0"/>
                      </a:rPr>
                      <m:t>) </m:t>
                    </m:r>
                  </m:oMath>
                </a14:m>
                <a:r>
                  <a:rPr kumimoji="1" lang="zh-CN" altLang="en-US" dirty="0"/>
                  <a:t>≤</a:t>
                </a:r>
                <a:r>
                  <a:rPr kumimoji="1" lang="en-US" altLang="zh-CN" dirty="0"/>
                  <a:t> </a:t>
                </a:r>
                <a14:m>
                  <m:oMath xmlns:m="http://schemas.openxmlformats.org/officeDocument/2006/math">
                    <m:r>
                      <a:rPr kumimoji="1" lang="en-US" altLang="zh-CN">
                        <a:latin typeface="Cambria Math" panose="02040503050406030204" pitchFamily="18" charset="0"/>
                      </a:rPr>
                      <m:t>𝑓</m:t>
                    </m:r>
                    <m:r>
                      <a:rPr kumimoji="1" lang="en-US" altLang="zh-CN">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a:latin typeface="Cambria Math" panose="02040503050406030204" pitchFamily="18" charset="0"/>
                          </a:rPr>
                          <m:t>𝐸</m:t>
                        </m:r>
                      </m:e>
                      <m:sub>
                        <m:r>
                          <a:rPr kumimoji="1" lang="en-US" altLang="zh-CN">
                            <a:latin typeface="Cambria Math" panose="02040503050406030204" pitchFamily="18" charset="0"/>
                          </a:rPr>
                          <m:t>𝑖</m:t>
                        </m:r>
                      </m:sub>
                    </m:sSub>
                    <m:r>
                      <a:rPr kumimoji="1" lang="en-US" altLang="zh-CN">
                        <a:latin typeface="Cambria Math" panose="02040503050406030204" pitchFamily="18" charset="0"/>
                      </a:rPr>
                      <m:t>) </m:t>
                    </m:r>
                  </m:oMath>
                </a14:m>
                <a:r>
                  <a:rPr kumimoji="1" lang="zh-CN" altLang="en-US" dirty="0"/>
                  <a:t>≤</a:t>
                </a:r>
                <a:r>
                  <a:rPr kumimoji="1" lang="en-US" altLang="zh-CN" dirty="0"/>
                  <a:t> </a:t>
                </a:r>
                <a14:m>
                  <m:oMath xmlns:m="http://schemas.openxmlformats.org/officeDocument/2006/math">
                    <m:r>
                      <a:rPr kumimoji="1" lang="en-US" altLang="zh-CN">
                        <a:latin typeface="Cambria Math" panose="02040503050406030204" pitchFamily="18" charset="0"/>
                      </a:rPr>
                      <m:t>𝑓</m:t>
                    </m:r>
                    <m:d>
                      <m:dPr>
                        <m:ctrlPr>
                          <a:rPr kumimoji="1" lang="en-US" altLang="zh-CN" i="1">
                            <a:latin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a:latin typeface="Cambria Math" panose="02040503050406030204" pitchFamily="18" charset="0"/>
                              </a:rPr>
                              <m:t>𝑃𝐵</m:t>
                            </m:r>
                          </m:e>
                          <m:sub>
                            <m:r>
                              <a:rPr kumimoji="1" lang="en-US" altLang="zh-CN">
                                <a:latin typeface="Cambria Math" panose="02040503050406030204" pitchFamily="18" charset="0"/>
                              </a:rPr>
                              <m:t>𝑖</m:t>
                            </m:r>
                          </m:sub>
                        </m:sSub>
                      </m:e>
                    </m:d>
                  </m:oMath>
                </a14:m>
                <a:r>
                  <a:rPr lang="zh-CN" altLang="en-US" dirty="0"/>
                  <a:t>，向</a:t>
                </a:r>
                <a14:m>
                  <m:oMath xmlns:m="http://schemas.openxmlformats.org/officeDocument/2006/math">
                    <m:r>
                      <m:rPr>
                        <m:sty m:val="p"/>
                      </m:rPr>
                      <a:rPr lang="en-US" altLang="zh-CN" i="1" dirty="0">
                        <a:latin typeface="Cambria Math" panose="02040503050406030204" pitchFamily="18" charset="0"/>
                      </a:rPr>
                      <m:t>G</m:t>
                    </m:r>
                    <m:r>
                      <m:rPr>
                        <m:sty m:val="p"/>
                      </m:rPr>
                      <a:rPr lang="en-US" altLang="zh-CN" i="1" dirty="0" smtClean="0">
                        <a:latin typeface="Cambria Math" panose="02040503050406030204" pitchFamily="18" charset="0"/>
                      </a:rPr>
                      <m:t>B</m:t>
                    </m:r>
                    <m:sSub>
                      <m:sSubPr>
                        <m:ctrlPr>
                          <a:rPr lang="en-US" altLang="zh-CN" i="1">
                            <a:latin typeface="Cambria Math" panose="02040503050406030204" pitchFamily="18" charset="0"/>
                          </a:rPr>
                        </m:ctrlPr>
                      </m:sSubPr>
                      <m:e>
                        <m:r>
                          <a:rPr lang="zh-CN" altLang="en-US" i="1" smtClean="0">
                            <a:latin typeface="Cambria Math" panose="02040503050406030204" pitchFamily="18" charset="0"/>
                          </a:rPr>
                          <m:t>和</m:t>
                        </m:r>
                        <m:r>
                          <a:rPr lang="en-US" altLang="zh-CN" i="1">
                            <a:latin typeface="Cambria Math" panose="02040503050406030204" pitchFamily="18" charset="0"/>
                          </a:rPr>
                          <m:t>𝐸</m:t>
                        </m:r>
                      </m:e>
                      <m:sub>
                        <m:r>
                          <m:rPr>
                            <m:sty m:val="p"/>
                          </m:rPr>
                          <a:rPr lang="en-US" altLang="zh-CN" i="1">
                            <a:latin typeface="Cambria Math" panose="02040503050406030204" pitchFamily="18" charset="0"/>
                          </a:rPr>
                          <m:t>i</m:t>
                        </m:r>
                      </m:sub>
                    </m:sSub>
                  </m:oMath>
                </a14:m>
                <a:r>
                  <a:rPr lang="zh-CN" altLang="en" dirty="0"/>
                  <a:t>学习</a:t>
                </a:r>
                <a:endParaRPr lang="en-US" altLang="zh-CN" dirty="0"/>
              </a:p>
              <a:p>
                <a:pPr>
                  <a:lnSpc>
                    <a:spcPct val="200000"/>
                  </a:lnSpc>
                </a:pPr>
                <a:endParaRPr lang="en" altLang="zh-CN" dirty="0"/>
              </a:p>
              <a:p>
                <a:pPr>
                  <a:lnSpc>
                    <a:spcPct val="200000"/>
                  </a:lnSpc>
                </a:pPr>
                <a:r>
                  <a:rPr lang="en" altLang="zh-CN" i="1" dirty="0"/>
                  <a:t>3)   Confident M</a:t>
                </a:r>
                <a:r>
                  <a:rPr lang="en" altLang="zh-CN" dirty="0"/>
                  <a:t>odel</a:t>
                </a:r>
                <a:r>
                  <a:rPr lang="zh-CN" altLang="en-US" dirty="0"/>
                  <a:t>：</a:t>
                </a:r>
                <a:r>
                  <a:rPr kumimoji="1" lang="en-US" altLang="zh-CN" dirty="0"/>
                  <a:t> </a:t>
                </a:r>
                <a14:m>
                  <m:oMath xmlns:m="http://schemas.openxmlformats.org/officeDocument/2006/math">
                    <m:r>
                      <a:rPr kumimoji="1" lang="en-US" altLang="zh-CN">
                        <a:latin typeface="Cambria Math" panose="02040503050406030204" pitchFamily="18" charset="0"/>
                      </a:rPr>
                      <m:t>𝑓</m:t>
                    </m:r>
                    <m:r>
                      <a:rPr kumimoji="1" lang="en-US" altLang="zh-CN">
                        <a:latin typeface="Cambria Math" panose="02040503050406030204" pitchFamily="18" charset="0"/>
                      </a:rPr>
                      <m:t>(</m:t>
                    </m:r>
                    <m:r>
                      <a:rPr kumimoji="1" lang="en-US" altLang="zh-CN">
                        <a:latin typeface="Cambria Math" panose="02040503050406030204" pitchFamily="18" charset="0"/>
                      </a:rPr>
                      <m:t>𝐺𝐵</m:t>
                    </m:r>
                    <m:r>
                      <a:rPr kumimoji="1" lang="en-US" altLang="zh-CN">
                        <a:latin typeface="Cambria Math" panose="02040503050406030204" pitchFamily="18" charset="0"/>
                      </a:rPr>
                      <m:t>) </m:t>
                    </m:r>
                  </m:oMath>
                </a14:m>
                <a:r>
                  <a:rPr kumimoji="1" lang="zh-CN" altLang="en-US" dirty="0"/>
                  <a:t>≤</a:t>
                </a:r>
                <a:r>
                  <a:rPr kumimoji="1" lang="en-US" altLang="zh-CN" dirty="0"/>
                  <a:t> </a:t>
                </a:r>
                <a14:m>
                  <m:oMath xmlns:m="http://schemas.openxmlformats.org/officeDocument/2006/math">
                    <m:r>
                      <a:rPr kumimoji="1" lang="en-US" altLang="zh-CN">
                        <a:latin typeface="Cambria Math" panose="02040503050406030204" pitchFamily="18" charset="0"/>
                      </a:rPr>
                      <m:t>𝑓</m:t>
                    </m:r>
                    <m:d>
                      <m:dPr>
                        <m:ctrlPr>
                          <a:rPr kumimoji="1" lang="en-US" altLang="zh-CN" i="1">
                            <a:latin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a:latin typeface="Cambria Math" panose="02040503050406030204" pitchFamily="18" charset="0"/>
                              </a:rPr>
                              <m:t>𝑃𝐵</m:t>
                            </m:r>
                          </m:e>
                          <m:sub>
                            <m:r>
                              <a:rPr kumimoji="1" lang="en-US" altLang="zh-CN">
                                <a:latin typeface="Cambria Math" panose="02040503050406030204" pitchFamily="18" charset="0"/>
                              </a:rPr>
                              <m:t>𝑖</m:t>
                            </m:r>
                          </m:sub>
                        </m:sSub>
                      </m:e>
                    </m:d>
                  </m:oMath>
                </a14:m>
                <a:r>
                  <a:rPr kumimoji="1" lang="en-US" altLang="zh-CN" dirty="0"/>
                  <a:t> </a:t>
                </a:r>
                <a:r>
                  <a:rPr kumimoji="1" lang="zh-CN" altLang="en-US" dirty="0"/>
                  <a:t>≤</a:t>
                </a:r>
                <a:r>
                  <a:rPr kumimoji="1" lang="en-US" altLang="zh-CN" dirty="0"/>
                  <a:t> </a:t>
                </a:r>
                <a14:m>
                  <m:oMath xmlns:m="http://schemas.openxmlformats.org/officeDocument/2006/math">
                    <m:r>
                      <a:rPr kumimoji="1" lang="en-US" altLang="zh-CN">
                        <a:latin typeface="Cambria Math" panose="02040503050406030204" pitchFamily="18" charset="0"/>
                      </a:rPr>
                      <m:t>𝑓</m:t>
                    </m:r>
                    <m:r>
                      <a:rPr kumimoji="1" lang="en-US" altLang="zh-CN">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a:latin typeface="Cambria Math" panose="02040503050406030204" pitchFamily="18" charset="0"/>
                          </a:rPr>
                          <m:t>𝐸</m:t>
                        </m:r>
                      </m:e>
                      <m:sub>
                        <m:r>
                          <a:rPr kumimoji="1" lang="en-US" altLang="zh-CN">
                            <a:latin typeface="Cambria Math" panose="02040503050406030204" pitchFamily="18" charset="0"/>
                          </a:rPr>
                          <m:t>𝑖</m:t>
                        </m:r>
                      </m:sub>
                    </m:sSub>
                    <m:r>
                      <a:rPr kumimoji="1" lang="en-US" altLang="zh-CN">
                        <a:latin typeface="Cambria Math" panose="02040503050406030204" pitchFamily="18" charset="0"/>
                      </a:rPr>
                      <m:t>)</m:t>
                    </m:r>
                  </m:oMath>
                </a14:m>
                <a:r>
                  <a:rPr lang="zh-CN" altLang="en-US" dirty="0"/>
                  <a:t>，向</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𝑃𝐵</m:t>
                        </m:r>
                      </m:e>
                      <m:sub>
                        <m:r>
                          <a:rPr kumimoji="1" lang="en-US" altLang="zh-CN" i="1">
                            <a:latin typeface="Cambria Math" panose="02040503050406030204" pitchFamily="18" charset="0"/>
                          </a:rPr>
                          <m:t>𝑖</m:t>
                        </m:r>
                      </m:sub>
                    </m:sSub>
                  </m:oMath>
                </a14:m>
                <a:r>
                  <a:rPr lang="zh-CN" altLang="en" dirty="0"/>
                  <a:t>学习</a:t>
                </a:r>
                <a:endParaRPr kumimoji="1" lang="en-US" altLang="zh-CN" dirty="0"/>
              </a:p>
              <a:p>
                <a:pPr>
                  <a:lnSpc>
                    <a:spcPct val="200000"/>
                  </a:lnSpc>
                </a:pPr>
                <a:endParaRPr kumimoji="1" lang="en-US" altLang="zh-CN" dirty="0"/>
              </a:p>
              <a:p>
                <a:pPr>
                  <a:lnSpc>
                    <a:spcPct val="200000"/>
                  </a:lnSpc>
                </a:pPr>
                <a:endParaRPr lang="en" altLang="zh-CN" i="1" dirty="0"/>
              </a:p>
            </p:txBody>
          </p:sp>
        </mc:Choice>
        <mc:Fallback xmlns="">
          <p:sp>
            <p:nvSpPr>
              <p:cNvPr id="2" name="文本框 1">
                <a:extLst>
                  <a:ext uri="{FF2B5EF4-FFF2-40B4-BE49-F238E27FC236}">
                    <a16:creationId xmlns:a16="http://schemas.microsoft.com/office/drawing/2014/main" id="{2472120D-F071-4C4E-948F-B289D07826F5}"/>
                  </a:ext>
                </a:extLst>
              </p:cNvPr>
              <p:cNvSpPr txBox="1">
                <a:spLocks noRot="1" noChangeAspect="1" noMove="1" noResize="1" noEditPoints="1" noAdjustHandles="1" noChangeArrowheads="1" noChangeShapeType="1" noTextEdit="1"/>
              </p:cNvSpPr>
              <p:nvPr/>
            </p:nvSpPr>
            <p:spPr>
              <a:xfrm>
                <a:off x="500744" y="1806497"/>
                <a:ext cx="10464799" cy="3888052"/>
              </a:xfrm>
              <a:prstGeom prst="rect">
                <a:avLst/>
              </a:prstGeom>
              <a:blipFill>
                <a:blip r:embed="rId2"/>
                <a:stretch>
                  <a:fillRect l="-485"/>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23C438F7-EEBC-0148-A777-EDF463F1AB7D}"/>
              </a:ext>
            </a:extLst>
          </p:cNvPr>
          <p:cNvPicPr>
            <a:picLocks noChangeAspect="1"/>
          </p:cNvPicPr>
          <p:nvPr/>
        </p:nvPicPr>
        <p:blipFill>
          <a:blip r:embed="rId3"/>
          <a:stretch>
            <a:fillRect/>
          </a:stretch>
        </p:blipFill>
        <p:spPr>
          <a:xfrm>
            <a:off x="3561443" y="2427618"/>
            <a:ext cx="4343400" cy="558800"/>
          </a:xfrm>
          <a:prstGeom prst="rect">
            <a:avLst/>
          </a:prstGeom>
        </p:spPr>
      </p:pic>
      <p:pic>
        <p:nvPicPr>
          <p:cNvPr id="15" name="图片 14">
            <a:extLst>
              <a:ext uri="{FF2B5EF4-FFF2-40B4-BE49-F238E27FC236}">
                <a16:creationId xmlns:a16="http://schemas.microsoft.com/office/drawing/2014/main" id="{2629144B-3E11-A144-A102-052FFD83AAF6}"/>
              </a:ext>
            </a:extLst>
          </p:cNvPr>
          <p:cNvPicPr>
            <a:picLocks noChangeAspect="1"/>
          </p:cNvPicPr>
          <p:nvPr/>
        </p:nvPicPr>
        <p:blipFill>
          <a:blip r:embed="rId4"/>
          <a:stretch>
            <a:fillRect/>
          </a:stretch>
        </p:blipFill>
        <p:spPr>
          <a:xfrm>
            <a:off x="3459843" y="4955919"/>
            <a:ext cx="4445000" cy="457200"/>
          </a:xfrm>
          <a:prstGeom prst="rect">
            <a:avLst/>
          </a:prstGeom>
        </p:spPr>
      </p:pic>
      <p:pic>
        <p:nvPicPr>
          <p:cNvPr id="17" name="图片 16">
            <a:extLst>
              <a:ext uri="{FF2B5EF4-FFF2-40B4-BE49-F238E27FC236}">
                <a16:creationId xmlns:a16="http://schemas.microsoft.com/office/drawing/2014/main" id="{AEABA9DE-1DDC-B144-B090-AEA18975F335}"/>
              </a:ext>
            </a:extLst>
          </p:cNvPr>
          <p:cNvPicPr>
            <a:picLocks noChangeAspect="1"/>
          </p:cNvPicPr>
          <p:nvPr/>
        </p:nvPicPr>
        <p:blipFill>
          <a:blip r:embed="rId5"/>
          <a:stretch>
            <a:fillRect/>
          </a:stretch>
        </p:blipFill>
        <p:spPr>
          <a:xfrm>
            <a:off x="2792187" y="3561954"/>
            <a:ext cx="5156200" cy="685800"/>
          </a:xfrm>
          <a:prstGeom prst="rect">
            <a:avLst/>
          </a:prstGeom>
        </p:spPr>
      </p:pic>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45CF5AFA-5A33-7A4C-B648-B114E4E19A69}"/>
                  </a:ext>
                </a:extLst>
              </p:cNvPr>
              <p:cNvSpPr txBox="1"/>
              <p:nvPr/>
            </p:nvSpPr>
            <p:spPr>
              <a:xfrm>
                <a:off x="406402" y="641132"/>
                <a:ext cx="10653484" cy="1116588"/>
              </a:xfrm>
              <a:prstGeom prst="rect">
                <a:avLst/>
              </a:prstGeom>
              <a:noFill/>
            </p:spPr>
            <p:txBody>
              <a:bodyPr wrap="square" rtlCol="0">
                <a:spAutoFit/>
              </a:bodyPr>
              <a:lstStyle/>
              <a:p>
                <a:pPr>
                  <a:lnSpc>
                    <a:spcPct val="200000"/>
                  </a:lnSpc>
                </a:pPr>
                <a:r>
                  <a:rPr lang="en-US" altLang="zh-CN" dirty="0">
                    <a:latin typeface="+mn-ea"/>
                  </a:rPr>
                  <a:t>	</a:t>
                </a:r>
                <a:r>
                  <a:rPr lang="zh-CN" altLang="en-US" dirty="0">
                    <a:latin typeface="+mn-ea"/>
                  </a:rPr>
                  <a:t>通过交叉和变异算子生成潜在范例后，粒子</a:t>
                </a:r>
                <a:r>
                  <a:rPr lang="en" altLang="zh-CN" dirty="0" err="1">
                    <a:latin typeface="+mn-ea"/>
                  </a:rPr>
                  <a:t>i</a:t>
                </a:r>
                <a:r>
                  <a:rPr lang="zh-CN" altLang="en-US" dirty="0">
                    <a:latin typeface="+mn-ea"/>
                  </a:rPr>
                  <a:t>有三个潜在范例，即</a:t>
                </a:r>
                <a14:m>
                  <m:oMath xmlns:m="http://schemas.openxmlformats.org/officeDocument/2006/math">
                    <m:sSub>
                      <m:sSubPr>
                        <m:ctrlPr>
                          <a:rPr lang="en" altLang="zh-CN" dirty="0">
                            <a:latin typeface="+mn-ea"/>
                          </a:rPr>
                        </m:ctrlPr>
                      </m:sSubPr>
                      <m:e>
                        <m:r>
                          <a:rPr lang="en-US" altLang="zh-CN" dirty="0">
                            <a:latin typeface="+mn-ea"/>
                          </a:rPr>
                          <m:t>𝑃𝐵</m:t>
                        </m:r>
                      </m:e>
                      <m:sub>
                        <m:r>
                          <m:rPr>
                            <m:sty m:val="p"/>
                          </m:rPr>
                          <a:rPr lang="en" altLang="zh-CN" dirty="0">
                            <a:latin typeface="+mn-ea"/>
                          </a:rPr>
                          <m:t>i</m:t>
                        </m:r>
                      </m:sub>
                    </m:sSub>
                  </m:oMath>
                </a14:m>
                <a:r>
                  <a:rPr lang="zh-CN" altLang="en" dirty="0">
                    <a:latin typeface="+mn-ea"/>
                  </a:rPr>
                  <a:t>、</a:t>
                </a:r>
                <a14:m>
                  <m:oMath xmlns:m="http://schemas.openxmlformats.org/officeDocument/2006/math">
                    <m:r>
                      <a:rPr lang="en-US" altLang="zh-CN">
                        <a:latin typeface="+mn-ea"/>
                      </a:rPr>
                      <m:t>𝐺𝐵</m:t>
                    </m:r>
                  </m:oMath>
                </a14:m>
                <a:r>
                  <a:rPr lang="zh-CN" altLang="en-US" dirty="0">
                    <a:latin typeface="+mn-ea"/>
                  </a:rPr>
                  <a:t>和</a:t>
                </a:r>
                <a14:m>
                  <m:oMath xmlns:m="http://schemas.openxmlformats.org/officeDocument/2006/math">
                    <m:sSub>
                      <m:sSubPr>
                        <m:ctrlPr>
                          <a:rPr lang="en-US" altLang="zh-CN">
                            <a:latin typeface="+mn-ea"/>
                          </a:rPr>
                        </m:ctrlPr>
                      </m:sSubPr>
                      <m:e>
                        <m:r>
                          <a:rPr lang="en-US" altLang="zh-CN">
                            <a:latin typeface="+mn-ea"/>
                          </a:rPr>
                          <m:t>𝐸</m:t>
                        </m:r>
                      </m:e>
                      <m:sub>
                        <m:r>
                          <a:rPr lang="en-US" altLang="zh-CN">
                            <a:latin typeface="+mn-ea"/>
                          </a:rPr>
                          <m:t>𝑖</m:t>
                        </m:r>
                      </m:sub>
                    </m:sSub>
                  </m:oMath>
                </a14:m>
                <a:r>
                  <a:rPr lang="zh-CN" altLang="en" dirty="0">
                    <a:latin typeface="+mn-ea"/>
                  </a:rPr>
                  <a:t>。</a:t>
                </a:r>
                <a:r>
                  <a:rPr lang="zh-CN" altLang="en-US" dirty="0">
                    <a:latin typeface="+mn-ea"/>
                  </a:rPr>
                  <a:t>因此，三个潜在范例的适配度有三种排序结果。据此，每个粒子</a:t>
                </a:r>
                <a:r>
                  <a:rPr lang="en" altLang="zh-CN" dirty="0" err="1">
                    <a:latin typeface="+mn-ea"/>
                  </a:rPr>
                  <a:t>i</a:t>
                </a:r>
                <a:r>
                  <a:rPr lang="zh-CN" altLang="en-US" dirty="0">
                    <a:latin typeface="+mn-ea"/>
                  </a:rPr>
                  <a:t>在每一代都有三个候选学习模型。</a:t>
                </a:r>
                <a:endParaRPr lang="en-US" altLang="zh-CN" dirty="0">
                  <a:latin typeface="+mn-ea"/>
                </a:endParaRPr>
              </a:p>
            </p:txBody>
          </p:sp>
        </mc:Choice>
        <mc:Fallback>
          <p:sp>
            <p:nvSpPr>
              <p:cNvPr id="18" name="文本框 17">
                <a:extLst>
                  <a:ext uri="{FF2B5EF4-FFF2-40B4-BE49-F238E27FC236}">
                    <a16:creationId xmlns:a16="http://schemas.microsoft.com/office/drawing/2014/main" id="{45CF5AFA-5A33-7A4C-B648-B114E4E19A69}"/>
                  </a:ext>
                </a:extLst>
              </p:cNvPr>
              <p:cNvSpPr txBox="1">
                <a:spLocks noRot="1" noChangeAspect="1" noMove="1" noResize="1" noEditPoints="1" noAdjustHandles="1" noChangeArrowheads="1" noChangeShapeType="1" noTextEdit="1"/>
              </p:cNvSpPr>
              <p:nvPr/>
            </p:nvSpPr>
            <p:spPr>
              <a:xfrm>
                <a:off x="406402" y="641132"/>
                <a:ext cx="10653484" cy="1116588"/>
              </a:xfrm>
              <a:prstGeom prst="rect">
                <a:avLst/>
              </a:prstGeom>
              <a:blipFill>
                <a:blip r:embed="rId6"/>
                <a:stretch>
                  <a:fillRect l="-596" b="-7865"/>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99A4F348-17DE-4140-A5F2-98F3BBCD758C}"/>
              </a:ext>
            </a:extLst>
          </p:cNvPr>
          <p:cNvSpPr txBox="1"/>
          <p:nvPr/>
        </p:nvSpPr>
        <p:spPr>
          <a:xfrm>
            <a:off x="500744" y="5847536"/>
            <a:ext cx="5940729" cy="338554"/>
          </a:xfrm>
          <a:prstGeom prst="rect">
            <a:avLst/>
          </a:prstGeom>
          <a:noFill/>
        </p:spPr>
        <p:txBody>
          <a:bodyPr wrap="none" rtlCol="0">
            <a:spAutoFit/>
          </a:bodyPr>
          <a:lstStyle/>
          <a:p>
            <a:r>
              <a:rPr kumimoji="1" lang="zh-CN" altLang="en-US" sz="1600" dirty="0">
                <a:solidFill>
                  <a:srgbClr val="FF0000"/>
                </a:solidFill>
              </a:rPr>
              <a:t>注：为简化学习模型，</a:t>
            </a:r>
            <a:r>
              <a:rPr kumimoji="1" lang="en" altLang="zh-CN" sz="1600" dirty="0">
                <a:solidFill>
                  <a:srgbClr val="FF0000"/>
                </a:solidFill>
              </a:rPr>
              <a:t>TAPSO</a:t>
            </a:r>
            <a:r>
              <a:rPr kumimoji="1" lang="zh-CN" altLang="en-US" sz="1600" dirty="0">
                <a:solidFill>
                  <a:srgbClr val="FF0000"/>
                </a:solidFill>
              </a:rPr>
              <a:t>中去掉了标准</a:t>
            </a:r>
            <a:r>
              <a:rPr kumimoji="1" lang="en" altLang="zh-CN" sz="1600" dirty="0">
                <a:solidFill>
                  <a:srgbClr val="FF0000"/>
                </a:solidFill>
              </a:rPr>
              <a:t>PSO</a:t>
            </a:r>
            <a:r>
              <a:rPr kumimoji="1" lang="zh-CN" altLang="en-US" sz="1600" dirty="0">
                <a:solidFill>
                  <a:srgbClr val="FF0000"/>
                </a:solidFill>
              </a:rPr>
              <a:t>中的加速系数。</a:t>
            </a:r>
          </a:p>
        </p:txBody>
      </p:sp>
    </p:spTree>
    <p:extLst>
      <p:ext uri="{BB962C8B-B14F-4D97-AF65-F5344CB8AC3E}">
        <p14:creationId xmlns:p14="http://schemas.microsoft.com/office/powerpoint/2010/main" val="367728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3646"/>
            <a:ext cx="12192000" cy="461665"/>
          </a:xfrm>
          <a:prstGeom prst="rect">
            <a:avLst/>
          </a:prstGeom>
          <a:solidFill>
            <a:schemeClr val="accent1"/>
          </a:solidFill>
        </p:spPr>
        <p:txBody>
          <a:bodyPr wrap="square" rtlCol="0">
            <a:spAutoFit/>
          </a:bodyPr>
          <a:lstStyle/>
          <a:p>
            <a:pPr algn="ctr"/>
            <a:r>
              <a:rPr lang="zh-CN" altLang="en-US" sz="2400" b="1" spc="600" dirty="0">
                <a:solidFill>
                  <a:schemeClr val="bg1"/>
                </a:solidFill>
                <a:latin typeface="微软雅黑" panose="020B0503020204020204" pitchFamily="34" charset="-122"/>
                <a:ea typeface="微软雅黑" panose="020B0503020204020204" pitchFamily="34" charset="-122"/>
              </a:rPr>
              <a:t>选择学习模型</a:t>
            </a:r>
          </a:p>
        </p:txBody>
      </p:sp>
      <p:pic>
        <p:nvPicPr>
          <p:cNvPr id="4" name="图片 3">
            <a:extLst>
              <a:ext uri="{FF2B5EF4-FFF2-40B4-BE49-F238E27FC236}">
                <a16:creationId xmlns:a16="http://schemas.microsoft.com/office/drawing/2014/main" id="{D1357D3D-860E-A54B-953C-4D9F579044BE}"/>
              </a:ext>
            </a:extLst>
          </p:cNvPr>
          <p:cNvPicPr>
            <a:picLocks noChangeAspect="1"/>
          </p:cNvPicPr>
          <p:nvPr/>
        </p:nvPicPr>
        <p:blipFill>
          <a:blip r:embed="rId2"/>
          <a:stretch>
            <a:fillRect/>
          </a:stretch>
        </p:blipFill>
        <p:spPr>
          <a:xfrm>
            <a:off x="2739733" y="1540357"/>
            <a:ext cx="6134100" cy="2857500"/>
          </a:xfrm>
          <a:prstGeom prst="rect">
            <a:avLst/>
          </a:prstGeom>
        </p:spPr>
      </p:pic>
      <p:sp>
        <p:nvSpPr>
          <p:cNvPr id="8" name="文本框 7">
            <a:extLst>
              <a:ext uri="{FF2B5EF4-FFF2-40B4-BE49-F238E27FC236}">
                <a16:creationId xmlns:a16="http://schemas.microsoft.com/office/drawing/2014/main" id="{9B773165-4309-5A47-B4E4-DE217955B940}"/>
              </a:ext>
            </a:extLst>
          </p:cNvPr>
          <p:cNvSpPr txBox="1"/>
          <p:nvPr/>
        </p:nvSpPr>
        <p:spPr>
          <a:xfrm>
            <a:off x="709880" y="823168"/>
            <a:ext cx="2492990" cy="369332"/>
          </a:xfrm>
          <a:prstGeom prst="rect">
            <a:avLst/>
          </a:prstGeom>
          <a:noFill/>
        </p:spPr>
        <p:txBody>
          <a:bodyPr wrap="none" rtlCol="0">
            <a:spAutoFit/>
          </a:bodyPr>
          <a:lstStyle/>
          <a:p>
            <a:r>
              <a:rPr kumimoji="1" lang="zh-CN" altLang="en-US" dirty="0"/>
              <a:t>选择学习模型的过程：</a:t>
            </a:r>
          </a:p>
        </p:txBody>
      </p:sp>
    </p:spTree>
    <p:extLst>
      <p:ext uri="{BB962C8B-B14F-4D97-AF65-F5344CB8AC3E}">
        <p14:creationId xmlns:p14="http://schemas.microsoft.com/office/powerpoint/2010/main" val="2664871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3646"/>
            <a:ext cx="12192000" cy="461665"/>
          </a:xfrm>
          <a:prstGeom prst="rect">
            <a:avLst/>
          </a:prstGeom>
          <a:solidFill>
            <a:schemeClr val="accent1"/>
          </a:solidFill>
        </p:spPr>
        <p:txBody>
          <a:bodyPr wrap="square" rtlCol="0">
            <a:spAutoFit/>
          </a:bodyPr>
          <a:lstStyle/>
          <a:p>
            <a:pPr algn="ctr"/>
            <a:r>
              <a:rPr lang="zh-CN" altLang="en-US" sz="2400" b="1" spc="600" dirty="0">
                <a:solidFill>
                  <a:schemeClr val="bg1"/>
                </a:solidFill>
                <a:latin typeface="微软雅黑" panose="020B0503020204020204" pitchFamily="34" charset="-122"/>
                <a:ea typeface="微软雅黑" panose="020B0503020204020204" pitchFamily="34" charset="-122"/>
              </a:rPr>
              <a:t>重用范例</a:t>
            </a:r>
            <a:r>
              <a:rPr lang="en-US" altLang="zh-CN" sz="2400" b="1" spc="600" dirty="0">
                <a:solidFill>
                  <a:schemeClr val="bg1"/>
                </a:solidFill>
                <a:latin typeface="微软雅黑" panose="020B0503020204020204" pitchFamily="34" charset="-122"/>
                <a:ea typeface="微软雅黑" panose="020B0503020204020204" pitchFamily="34" charset="-122"/>
              </a:rPr>
              <a:t>	</a:t>
            </a:r>
            <a:endParaRPr lang="zh-CN" altLang="en-US" sz="2400" b="1" spc="600" dirty="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C54CDDC0-40B5-124E-9237-1932A3A7FA9E}"/>
                  </a:ext>
                </a:extLst>
              </p:cNvPr>
              <p:cNvSpPr txBox="1"/>
              <p:nvPr/>
            </p:nvSpPr>
            <p:spPr>
              <a:xfrm>
                <a:off x="631372" y="760083"/>
                <a:ext cx="10929256" cy="1741887"/>
              </a:xfrm>
              <a:prstGeom prst="rect">
                <a:avLst/>
              </a:prstGeom>
              <a:noFill/>
            </p:spPr>
            <p:txBody>
              <a:bodyPr wrap="square" rtlCol="0">
                <a:spAutoFit/>
              </a:bodyPr>
              <a:lstStyle/>
              <a:p>
                <a:pPr>
                  <a:lnSpc>
                    <a:spcPct val="200000"/>
                  </a:lnSpc>
                </a:pPr>
                <a:r>
                  <a:rPr kumimoji="1" lang="en-US" altLang="zh-CN" dirty="0"/>
                  <a:t>	</a:t>
                </a:r>
                <a:r>
                  <a:rPr kumimoji="1" lang="zh-CN" altLang="en-US" dirty="0"/>
                  <a:t>当前种群中的一些劣质粒子利用第三个档案库中的优秀解来提高自己的搜索能力，在重用过程中采用锦标赛策略。具体来说，将</a:t>
                </a:r>
                <a14:m>
                  <m:oMath xmlns:m="http://schemas.openxmlformats.org/officeDocument/2006/math">
                    <m:sSub>
                      <m:sSubPr>
                        <m:ctrlPr>
                          <a:rPr kumimoji="1" lang="en-US" altLang="zh-CN" i="1">
                            <a:latin typeface="Cambria Math" panose="02040503050406030204" pitchFamily="18" charset="0"/>
                          </a:rPr>
                        </m:ctrlPr>
                      </m:sSubPr>
                      <m:e>
                        <m:r>
                          <m:rPr>
                            <m:sty m:val="p"/>
                          </m:rPr>
                          <a:rPr kumimoji="1" lang="en-US" altLang="zh-CN" i="1">
                            <a:latin typeface="Cambria Math" panose="02040503050406030204" pitchFamily="18" charset="0"/>
                          </a:rPr>
                          <m:t>A</m:t>
                        </m:r>
                      </m:e>
                      <m:sub>
                        <m:r>
                          <m:rPr>
                            <m:sty m:val="p"/>
                          </m:rPr>
                          <a:rPr kumimoji="1" lang="en-US" altLang="zh-CN" i="1">
                            <a:latin typeface="Cambria Math" panose="02040503050406030204" pitchFamily="18" charset="0"/>
                          </a:rPr>
                          <m:t>o</m:t>
                        </m:r>
                      </m:sub>
                    </m:sSub>
                  </m:oMath>
                </a14:m>
                <a:r>
                  <a:rPr kumimoji="1" lang="zh-CN" altLang="en-US" dirty="0"/>
                  <a:t>中的所有解随机分为</a:t>
                </a:r>
                <a14:m>
                  <m:oMath xmlns:m="http://schemas.openxmlformats.org/officeDocument/2006/math">
                    <m:d>
                      <m:dPr>
                        <m:begChr m:val="|"/>
                        <m:endChr m:val=""/>
                        <m:ctrlPr>
                          <a:rPr kumimoji="1" lang="en-US" altLang="zh-CN" i="1" dirty="0">
                            <a:latin typeface="Cambria Math" panose="02040503050406030204" pitchFamily="18" charset="0"/>
                          </a:rPr>
                        </m:ctrlPr>
                      </m:dPr>
                      <m:e>
                        <m:sSub>
                          <m:sSubPr>
                            <m:ctrlPr>
                              <a:rPr kumimoji="1" lang="en-US" altLang="zh-CN" i="1">
                                <a:latin typeface="Cambria Math" panose="02040503050406030204" pitchFamily="18" charset="0"/>
                              </a:rPr>
                            </m:ctrlPr>
                          </m:sSubPr>
                          <m:e>
                            <m:r>
                              <m:rPr>
                                <m:sty m:val="p"/>
                              </m:rPr>
                              <a:rPr kumimoji="1" lang="en-US" altLang="zh-CN" i="1">
                                <a:latin typeface="Cambria Math" panose="02040503050406030204" pitchFamily="18" charset="0"/>
                              </a:rPr>
                              <m:t>A</m:t>
                            </m:r>
                          </m:e>
                          <m:sub>
                            <m:r>
                              <m:rPr>
                                <m:sty m:val="p"/>
                              </m:rPr>
                              <a:rPr kumimoji="1" lang="en-US" altLang="zh-CN" i="1">
                                <a:latin typeface="Cambria Math" panose="02040503050406030204" pitchFamily="18" charset="0"/>
                              </a:rPr>
                              <m:t>o</m:t>
                            </m:r>
                          </m:sub>
                        </m:sSub>
                      </m:e>
                    </m:d>
                    <m:r>
                      <a:rPr kumimoji="1" lang="en-US" altLang="zh-CN" i="1" dirty="0">
                        <a:latin typeface="Cambria Math" panose="02040503050406030204" pitchFamily="18" charset="0"/>
                      </a:rPr>
                      <m:t>|</m:t>
                    </m:r>
                    <m:r>
                      <a:rPr kumimoji="1" lang="en-US" altLang="zh-CN" b="0" i="1" dirty="0" smtClean="0">
                        <a:latin typeface="Cambria Math" panose="02040503050406030204" pitchFamily="18" charset="0"/>
                      </a:rPr>
                      <m:t>/2</m:t>
                    </m:r>
                  </m:oMath>
                </a14:m>
                <a:r>
                  <a:rPr kumimoji="1" lang="zh-CN" altLang="en-US" dirty="0"/>
                  <a:t>组，，其中</a:t>
                </a:r>
                <a14:m>
                  <m:oMath xmlns:m="http://schemas.openxmlformats.org/officeDocument/2006/math">
                    <m:d>
                      <m:dPr>
                        <m:begChr m:val="|"/>
                        <m:endChr m:val=""/>
                        <m:ctrlPr>
                          <a:rPr kumimoji="1" lang="en-US" altLang="zh-CN" i="1" dirty="0" smtClean="0">
                            <a:latin typeface="Cambria Math" panose="02040503050406030204" pitchFamily="18" charset="0"/>
                          </a:rPr>
                        </m:ctrlPr>
                      </m:dPr>
                      <m:e>
                        <m:sSub>
                          <m:sSubPr>
                            <m:ctrlPr>
                              <a:rPr kumimoji="1" lang="en-US" altLang="zh-CN" i="1">
                                <a:latin typeface="Cambria Math" panose="02040503050406030204" pitchFamily="18" charset="0"/>
                              </a:rPr>
                            </m:ctrlPr>
                          </m:sSubPr>
                          <m:e>
                            <m:r>
                              <m:rPr>
                                <m:sty m:val="p"/>
                              </m:rPr>
                              <a:rPr kumimoji="1" lang="en-US" altLang="zh-CN" i="1">
                                <a:latin typeface="Cambria Math" panose="02040503050406030204" pitchFamily="18" charset="0"/>
                              </a:rPr>
                              <m:t>A</m:t>
                            </m:r>
                          </m:e>
                          <m:sub>
                            <m:r>
                              <m:rPr>
                                <m:sty m:val="p"/>
                              </m:rPr>
                              <a:rPr kumimoji="1" lang="en-US" altLang="zh-CN" i="1">
                                <a:latin typeface="Cambria Math" panose="02040503050406030204" pitchFamily="18" charset="0"/>
                              </a:rPr>
                              <m:t>o</m:t>
                            </m:r>
                          </m:sub>
                        </m:sSub>
                      </m:e>
                    </m:d>
                    <m:r>
                      <a:rPr kumimoji="1" lang="en-US" altLang="zh-CN" i="1" dirty="0" smtClean="0">
                        <a:latin typeface="Cambria Math" panose="02040503050406030204" pitchFamily="18" charset="0"/>
                      </a:rPr>
                      <m:t>|</m:t>
                    </m:r>
                  </m:oMath>
                </a14:m>
                <a:r>
                  <a:rPr kumimoji="1" lang="zh-CN" altLang="en-US" dirty="0"/>
                  <a:t>是</a:t>
                </a:r>
                <a14:m>
                  <m:oMath xmlns:m="http://schemas.openxmlformats.org/officeDocument/2006/math">
                    <m:sSub>
                      <m:sSubPr>
                        <m:ctrlPr>
                          <a:rPr kumimoji="1" lang="en-US" altLang="zh-CN" i="1">
                            <a:latin typeface="Cambria Math" panose="02040503050406030204" pitchFamily="18" charset="0"/>
                          </a:rPr>
                        </m:ctrlPr>
                      </m:sSubPr>
                      <m:e>
                        <m:r>
                          <m:rPr>
                            <m:sty m:val="p"/>
                          </m:rPr>
                          <a:rPr kumimoji="1" lang="en-US" altLang="zh-CN" i="1">
                            <a:latin typeface="Cambria Math" panose="02040503050406030204" pitchFamily="18" charset="0"/>
                          </a:rPr>
                          <m:t>A</m:t>
                        </m:r>
                      </m:e>
                      <m:sub>
                        <m:r>
                          <m:rPr>
                            <m:sty m:val="p"/>
                          </m:rPr>
                          <a:rPr kumimoji="1" lang="en-US" altLang="zh-CN" i="1">
                            <a:latin typeface="Cambria Math" panose="02040503050406030204" pitchFamily="18" charset="0"/>
                          </a:rPr>
                          <m:t>o</m:t>
                        </m:r>
                      </m:sub>
                    </m:sSub>
                  </m:oMath>
                </a14:m>
                <a:r>
                  <a:rPr kumimoji="1" lang="zh-CN" altLang="en-US" dirty="0"/>
                  <a:t>的大小。每个优胜者，由每组中较好的适应性组成，被选为替换当前种群中的一个劣质粒子。</a:t>
                </a:r>
              </a:p>
            </p:txBody>
          </p:sp>
        </mc:Choice>
        <mc:Fallback>
          <p:sp>
            <p:nvSpPr>
              <p:cNvPr id="2" name="文本框 1">
                <a:extLst>
                  <a:ext uri="{FF2B5EF4-FFF2-40B4-BE49-F238E27FC236}">
                    <a16:creationId xmlns:a16="http://schemas.microsoft.com/office/drawing/2014/main" id="{C54CDDC0-40B5-124E-9237-1932A3A7FA9E}"/>
                  </a:ext>
                </a:extLst>
              </p:cNvPr>
              <p:cNvSpPr txBox="1">
                <a:spLocks noRot="1" noChangeAspect="1" noMove="1" noResize="1" noEditPoints="1" noAdjustHandles="1" noChangeArrowheads="1" noChangeShapeType="1" noTextEdit="1"/>
              </p:cNvSpPr>
              <p:nvPr/>
            </p:nvSpPr>
            <p:spPr>
              <a:xfrm>
                <a:off x="631372" y="760083"/>
                <a:ext cx="10929256" cy="1741887"/>
              </a:xfrm>
              <a:prstGeom prst="rect">
                <a:avLst/>
              </a:prstGeom>
              <a:blipFill>
                <a:blip r:embed="rId2"/>
                <a:stretch>
                  <a:fillRect l="-464" r="-348" b="-21898"/>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5369135C-DF93-AA49-8BC1-3D43B58874CE}"/>
              </a:ext>
            </a:extLst>
          </p:cNvPr>
          <p:cNvPicPr>
            <a:picLocks noChangeAspect="1"/>
          </p:cNvPicPr>
          <p:nvPr/>
        </p:nvPicPr>
        <p:blipFill>
          <a:blip r:embed="rId3"/>
          <a:stretch>
            <a:fillRect/>
          </a:stretch>
        </p:blipFill>
        <p:spPr>
          <a:xfrm>
            <a:off x="580571" y="3156075"/>
            <a:ext cx="5803900" cy="2527300"/>
          </a:xfrm>
          <a:prstGeom prst="rect">
            <a:avLst/>
          </a:prstGeom>
        </p:spPr>
      </p:pic>
      <p:sp>
        <p:nvSpPr>
          <p:cNvPr id="8" name="文本框 7">
            <a:extLst>
              <a:ext uri="{FF2B5EF4-FFF2-40B4-BE49-F238E27FC236}">
                <a16:creationId xmlns:a16="http://schemas.microsoft.com/office/drawing/2014/main" id="{F8E4C91E-8E7D-5147-A782-F6FF657375A3}"/>
              </a:ext>
            </a:extLst>
          </p:cNvPr>
          <p:cNvSpPr txBox="1"/>
          <p:nvPr/>
        </p:nvSpPr>
        <p:spPr>
          <a:xfrm>
            <a:off x="580571" y="2786743"/>
            <a:ext cx="2077813" cy="369332"/>
          </a:xfrm>
          <a:prstGeom prst="rect">
            <a:avLst/>
          </a:prstGeom>
          <a:noFill/>
        </p:spPr>
        <p:txBody>
          <a:bodyPr wrap="none" rtlCol="0">
            <a:spAutoFit/>
          </a:bodyPr>
          <a:lstStyle/>
          <a:p>
            <a:r>
              <a:rPr kumimoji="1" lang="zh-CN" altLang="en-US" dirty="0"/>
              <a:t>重用范例的过程：</a:t>
            </a:r>
          </a:p>
        </p:txBody>
      </p:sp>
    </p:spTree>
    <p:extLst>
      <p:ext uri="{BB962C8B-B14F-4D97-AF65-F5344CB8AC3E}">
        <p14:creationId xmlns:p14="http://schemas.microsoft.com/office/powerpoint/2010/main" val="2842045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3646"/>
            <a:ext cx="12192000" cy="461665"/>
          </a:xfrm>
          <a:prstGeom prst="rect">
            <a:avLst/>
          </a:prstGeom>
          <a:solidFill>
            <a:schemeClr val="accent1"/>
          </a:solidFill>
        </p:spPr>
        <p:txBody>
          <a:bodyPr wrap="square" rtlCol="0">
            <a:spAutoFit/>
          </a:bodyPr>
          <a:lstStyle/>
          <a:p>
            <a:pPr algn="ctr"/>
            <a:r>
              <a:rPr lang="zh-CN" altLang="en-US" sz="2400" b="1" spc="600" dirty="0">
                <a:solidFill>
                  <a:schemeClr val="bg1"/>
                </a:solidFill>
                <a:latin typeface="微软雅黑" panose="020B0503020204020204" pitchFamily="34" charset="-122"/>
                <a:ea typeface="微软雅黑" panose="020B0503020204020204" pitchFamily="34" charset="-122"/>
              </a:rPr>
              <a:t>算法实现</a:t>
            </a:r>
          </a:p>
        </p:txBody>
      </p:sp>
      <p:pic>
        <p:nvPicPr>
          <p:cNvPr id="5" name="图片 4">
            <a:extLst>
              <a:ext uri="{FF2B5EF4-FFF2-40B4-BE49-F238E27FC236}">
                <a16:creationId xmlns:a16="http://schemas.microsoft.com/office/drawing/2014/main" id="{6A824267-6055-B644-8AA7-73626B68CC13}"/>
              </a:ext>
            </a:extLst>
          </p:cNvPr>
          <p:cNvPicPr>
            <a:picLocks noChangeAspect="1"/>
          </p:cNvPicPr>
          <p:nvPr/>
        </p:nvPicPr>
        <p:blipFill>
          <a:blip r:embed="rId2"/>
          <a:stretch>
            <a:fillRect/>
          </a:stretch>
        </p:blipFill>
        <p:spPr>
          <a:xfrm>
            <a:off x="5762171" y="525759"/>
            <a:ext cx="6137729" cy="6177242"/>
          </a:xfrm>
          <a:prstGeom prst="rect">
            <a:avLst/>
          </a:prstGeom>
        </p:spPr>
      </p:pic>
      <p:sp>
        <p:nvSpPr>
          <p:cNvPr id="9" name="文本框 8">
            <a:extLst>
              <a:ext uri="{FF2B5EF4-FFF2-40B4-BE49-F238E27FC236}">
                <a16:creationId xmlns:a16="http://schemas.microsoft.com/office/drawing/2014/main" id="{BE3E4EB0-2F53-F947-BFEA-DECA8308CE41}"/>
              </a:ext>
            </a:extLst>
          </p:cNvPr>
          <p:cNvSpPr txBox="1"/>
          <p:nvPr/>
        </p:nvSpPr>
        <p:spPr>
          <a:xfrm>
            <a:off x="638629" y="914400"/>
            <a:ext cx="5147178" cy="3332579"/>
          </a:xfrm>
          <a:prstGeom prst="rect">
            <a:avLst/>
          </a:prstGeom>
          <a:noFill/>
        </p:spPr>
        <p:txBody>
          <a:bodyPr wrap="none" rtlCol="0">
            <a:spAutoFit/>
          </a:bodyPr>
          <a:lstStyle/>
          <a:p>
            <a:pPr>
              <a:lnSpc>
                <a:spcPct val="200000"/>
              </a:lnSpc>
            </a:pPr>
            <a:r>
              <a:rPr kumimoji="1" lang="en-US" altLang="zh-CN" dirty="0"/>
              <a:t>TAPSO</a:t>
            </a:r>
            <a:r>
              <a:rPr kumimoji="1" lang="zh-CN" altLang="en-US" dirty="0"/>
              <a:t>算法：</a:t>
            </a:r>
            <a:endParaRPr kumimoji="1" lang="en-US" altLang="zh-CN" dirty="0"/>
          </a:p>
          <a:p>
            <a:pPr>
              <a:lnSpc>
                <a:spcPct val="200000"/>
              </a:lnSpc>
            </a:pPr>
            <a:r>
              <a:rPr kumimoji="1" lang="zh-CN" altLang="en-US" dirty="0"/>
              <a:t>即</a:t>
            </a:r>
            <a:r>
              <a:rPr kumimoji="1" lang="en-US" altLang="zh-CN" dirty="0" err="1"/>
              <a:t>Alorithm</a:t>
            </a:r>
            <a:r>
              <a:rPr kumimoji="1" lang="zh-CN" altLang="en-US" dirty="0"/>
              <a:t> </a:t>
            </a:r>
            <a:r>
              <a:rPr kumimoji="1" lang="en-US" altLang="zh-CN" dirty="0"/>
              <a:t>4</a:t>
            </a:r>
            <a:r>
              <a:rPr kumimoji="1" lang="zh-CN" altLang="en-US" dirty="0"/>
              <a:t>由前述</a:t>
            </a:r>
            <a:r>
              <a:rPr kumimoji="1" lang="en-US" altLang="zh-CN" dirty="0"/>
              <a:t>Alorithm1</a:t>
            </a:r>
            <a:r>
              <a:rPr kumimoji="1" lang="zh-CN" altLang="en-US" dirty="0"/>
              <a:t>、</a:t>
            </a:r>
            <a:r>
              <a:rPr kumimoji="1" lang="en-US" altLang="zh-CN" dirty="0"/>
              <a:t>2</a:t>
            </a:r>
            <a:r>
              <a:rPr kumimoji="1" lang="zh-CN" altLang="en-US" dirty="0"/>
              <a:t>、</a:t>
            </a:r>
            <a:r>
              <a:rPr kumimoji="1" lang="en-US" altLang="zh-CN" dirty="0"/>
              <a:t>3</a:t>
            </a:r>
            <a:r>
              <a:rPr kumimoji="1" lang="zh-CN" altLang="en-US" dirty="0"/>
              <a:t>组合实现。</a:t>
            </a:r>
            <a:endParaRPr kumimoji="1" lang="en-US" altLang="zh-CN" dirty="0"/>
          </a:p>
          <a:p>
            <a:pPr>
              <a:lnSpc>
                <a:spcPct val="200000"/>
              </a:lnSpc>
            </a:pPr>
            <a:endParaRPr kumimoji="1" lang="en-US" altLang="zh-CN" dirty="0"/>
          </a:p>
          <a:p>
            <a:pPr>
              <a:lnSpc>
                <a:spcPct val="200000"/>
              </a:lnSpc>
            </a:pPr>
            <a:r>
              <a:rPr kumimoji="1" lang="en-US" altLang="zh-CN" dirty="0" err="1"/>
              <a:t>Alorithm</a:t>
            </a:r>
            <a:r>
              <a:rPr kumimoji="1" lang="zh-CN" altLang="en-US" dirty="0"/>
              <a:t> </a:t>
            </a:r>
            <a:r>
              <a:rPr kumimoji="1" lang="en-US" altLang="zh-CN" dirty="0"/>
              <a:t>1</a:t>
            </a:r>
            <a:r>
              <a:rPr kumimoji="1" lang="zh-CN" altLang="en-US" dirty="0"/>
              <a:t>：选育样本；</a:t>
            </a:r>
            <a:endParaRPr kumimoji="1" lang="en-US" altLang="zh-CN" dirty="0"/>
          </a:p>
          <a:p>
            <a:pPr>
              <a:lnSpc>
                <a:spcPct val="200000"/>
              </a:lnSpc>
            </a:pPr>
            <a:r>
              <a:rPr kumimoji="1" lang="en-US" altLang="zh-CN" dirty="0" err="1"/>
              <a:t>Alorithm</a:t>
            </a:r>
            <a:r>
              <a:rPr kumimoji="1" lang="zh-CN" altLang="en-US" dirty="0"/>
              <a:t> </a:t>
            </a:r>
            <a:r>
              <a:rPr kumimoji="1" lang="en-US" altLang="zh-CN" dirty="0"/>
              <a:t>2</a:t>
            </a:r>
            <a:r>
              <a:rPr kumimoji="1" lang="zh-CN" altLang="en-US" dirty="0"/>
              <a:t>：选择学习模型；</a:t>
            </a:r>
            <a:endParaRPr kumimoji="1" lang="en-US" altLang="zh-CN" dirty="0"/>
          </a:p>
          <a:p>
            <a:pPr>
              <a:lnSpc>
                <a:spcPct val="200000"/>
              </a:lnSpc>
            </a:pPr>
            <a:r>
              <a:rPr kumimoji="1" lang="en-US" altLang="zh-CN" dirty="0" err="1"/>
              <a:t>Alorithm</a:t>
            </a:r>
            <a:r>
              <a:rPr kumimoji="1" lang="zh-CN" altLang="en-US" dirty="0"/>
              <a:t> </a:t>
            </a:r>
            <a:r>
              <a:rPr kumimoji="1" lang="en-US" altLang="zh-CN" dirty="0"/>
              <a:t>3</a:t>
            </a:r>
            <a:r>
              <a:rPr kumimoji="1" lang="zh-CN" altLang="en-US" dirty="0"/>
              <a:t>：重用范例。</a:t>
            </a:r>
          </a:p>
        </p:txBody>
      </p:sp>
    </p:spTree>
    <p:extLst>
      <p:ext uri="{BB962C8B-B14F-4D97-AF65-F5344CB8AC3E}">
        <p14:creationId xmlns:p14="http://schemas.microsoft.com/office/powerpoint/2010/main" val="2385712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3646"/>
            <a:ext cx="12192000" cy="461665"/>
          </a:xfrm>
          <a:prstGeom prst="rect">
            <a:avLst/>
          </a:prstGeom>
          <a:solidFill>
            <a:schemeClr val="accent1"/>
          </a:solidFill>
        </p:spPr>
        <p:txBody>
          <a:bodyPr wrap="square" rtlCol="0">
            <a:spAutoFit/>
          </a:bodyPr>
          <a:lstStyle/>
          <a:p>
            <a:pPr algn="ctr"/>
            <a:r>
              <a:rPr lang="zh-CN" altLang="en-US" sz="2400" b="1" spc="600" dirty="0">
                <a:solidFill>
                  <a:schemeClr val="bg1"/>
                </a:solidFill>
                <a:latin typeface="微软雅黑" panose="020B0503020204020204" pitchFamily="34" charset="-122"/>
                <a:ea typeface="微软雅黑" panose="020B0503020204020204" pitchFamily="34" charset="-122"/>
              </a:rPr>
              <a:t>总结</a:t>
            </a:r>
          </a:p>
        </p:txBody>
      </p:sp>
      <p:sp>
        <p:nvSpPr>
          <p:cNvPr id="5" name="文本框 4">
            <a:extLst>
              <a:ext uri="{FF2B5EF4-FFF2-40B4-BE49-F238E27FC236}">
                <a16:creationId xmlns:a16="http://schemas.microsoft.com/office/drawing/2014/main" id="{791A0320-2CDC-3443-8561-B343A953DD0B}"/>
              </a:ext>
            </a:extLst>
          </p:cNvPr>
          <p:cNvSpPr txBox="1"/>
          <p:nvPr/>
        </p:nvSpPr>
        <p:spPr>
          <a:xfrm>
            <a:off x="711200" y="714890"/>
            <a:ext cx="10769599" cy="4440575"/>
          </a:xfrm>
          <a:prstGeom prst="rect">
            <a:avLst/>
          </a:prstGeom>
          <a:noFill/>
        </p:spPr>
        <p:txBody>
          <a:bodyPr wrap="square" rtlCol="0">
            <a:spAutoFit/>
          </a:bodyPr>
          <a:lstStyle/>
          <a:p>
            <a:pPr>
              <a:lnSpc>
                <a:spcPct val="200000"/>
              </a:lnSpc>
            </a:pPr>
            <a:r>
              <a:rPr kumimoji="1" lang="zh-CN" altLang="en-US" dirty="0"/>
              <a:t>总结：</a:t>
            </a:r>
            <a:endParaRPr kumimoji="1" lang="en-US" altLang="zh-CN" dirty="0"/>
          </a:p>
          <a:p>
            <a:pPr>
              <a:lnSpc>
                <a:spcPct val="200000"/>
              </a:lnSpc>
            </a:pPr>
            <a:r>
              <a:rPr kumimoji="1" lang="en-US" altLang="zh-CN" dirty="0"/>
              <a:t>	</a:t>
            </a:r>
            <a:r>
              <a:rPr kumimoji="1" lang="zh-CN" altLang="en-US" dirty="0"/>
              <a:t>在</a:t>
            </a:r>
            <a:r>
              <a:rPr kumimoji="1" lang="en" altLang="zh-CN" dirty="0"/>
              <a:t>TAPSO</a:t>
            </a:r>
            <a:r>
              <a:rPr kumimoji="1" lang="zh-CN" altLang="en-US" dirty="0"/>
              <a:t>中，有两个档案库分别用来保存提供更大改进率和更好适配性的</a:t>
            </a:r>
            <a:r>
              <a:rPr kumimoji="1" lang="en" altLang="zh-CN" dirty="0"/>
              <a:t>profiters</a:t>
            </a:r>
            <a:r>
              <a:rPr kumimoji="1" lang="zh-CN" altLang="en-US" dirty="0"/>
              <a:t>粒子和</a:t>
            </a:r>
            <a:r>
              <a:rPr kumimoji="1" lang="en-US" altLang="zh-CN" dirty="0"/>
              <a:t>elite</a:t>
            </a:r>
            <a:r>
              <a:rPr kumimoji="1" lang="zh-CN" altLang="en-US" dirty="0"/>
              <a:t>粒子。基于普通的遗传算子，分别从两个档案库中选取两个父母，用于生成一个具有较高适应性以及较快进步特征的潜在范例，将连续两代中的适应度变化（即改进率）作为一个参考标准，其中优秀的范例会被保存在第三个档案库中，以提高开发效率，节省计算资源。根据潜在范例的性能，粒子采用适当的学习模型，能够平衡探测和开发能力。此外，为了简化算法，</a:t>
            </a:r>
            <a:r>
              <a:rPr kumimoji="1" lang="en" altLang="zh-CN" dirty="0"/>
              <a:t>TAPSO</a:t>
            </a:r>
            <a:r>
              <a:rPr kumimoji="1" lang="zh-CN" altLang="en-US" dirty="0"/>
              <a:t>中去掉了标准</a:t>
            </a:r>
            <a:r>
              <a:rPr kumimoji="1" lang="en" altLang="zh-CN" dirty="0"/>
              <a:t>PSO</a:t>
            </a:r>
            <a:r>
              <a:rPr kumimoji="1" lang="zh-CN" altLang="en-US" dirty="0"/>
              <a:t>中应用的加速系数。</a:t>
            </a:r>
            <a:endParaRPr kumimoji="1" lang="en-US" altLang="zh-CN" dirty="0"/>
          </a:p>
          <a:p>
            <a:pPr>
              <a:lnSpc>
                <a:spcPct val="200000"/>
              </a:lnSpc>
            </a:pPr>
            <a:r>
              <a:rPr kumimoji="1" lang="en" altLang="zh-CN" dirty="0"/>
              <a:t>	Profiters</a:t>
            </a:r>
            <a:r>
              <a:rPr kumimoji="1" lang="zh-CN" altLang="en-US" dirty="0"/>
              <a:t>粒子和</a:t>
            </a:r>
            <a:r>
              <a:rPr kumimoji="1" lang="en-US" altLang="zh-CN" dirty="0"/>
              <a:t>Elite</a:t>
            </a:r>
            <a:r>
              <a:rPr kumimoji="1" lang="zh-CN" altLang="en-US" dirty="0"/>
              <a:t>粒子有各自的特点，适用于不同的问题，如何根据具体的问题设计一个合适的策略来培育范例，是值得进一步研究的问题。</a:t>
            </a:r>
          </a:p>
        </p:txBody>
      </p:sp>
    </p:spTree>
    <p:extLst>
      <p:ext uri="{BB962C8B-B14F-4D97-AF65-F5344CB8AC3E}">
        <p14:creationId xmlns:p14="http://schemas.microsoft.com/office/powerpoint/2010/main" val="1724712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773168" y="2578608"/>
            <a:ext cx="1609736" cy="2469137"/>
          </a:xfrm>
          <a:prstGeom prst="rect">
            <a:avLst/>
          </a:prstGeom>
          <a:noFill/>
        </p:spPr>
        <p:txBody>
          <a:bodyPr wrap="none" rtlCol="0">
            <a:spAutoFit/>
          </a:bodyPr>
          <a:lstStyle/>
          <a:p>
            <a:pPr>
              <a:lnSpc>
                <a:spcPct val="200000"/>
              </a:lnSpc>
            </a:pPr>
            <a:r>
              <a:rPr lang="en-US" altLang="zh-CN" sz="2000" b="1" dirty="0">
                <a:latin typeface="等线" panose="02010600030101010101" pitchFamily="2" charset="-122"/>
                <a:ea typeface="等线" panose="02010600030101010101" pitchFamily="2" charset="-122"/>
              </a:rPr>
              <a:t>1</a:t>
            </a:r>
            <a:r>
              <a:rPr lang="zh-CN" altLang="en-US" sz="2000" b="1" dirty="0">
                <a:latin typeface="等线" panose="02010600030101010101" pitchFamily="2" charset="-122"/>
                <a:ea typeface="等线" panose="02010600030101010101" pitchFamily="2" charset="-122"/>
              </a:rPr>
              <a:t>、背景</a:t>
            </a:r>
            <a:endParaRPr lang="en-US" altLang="zh-CN" sz="2000" b="1" dirty="0">
              <a:latin typeface="等线" panose="02010600030101010101" pitchFamily="2" charset="-122"/>
              <a:ea typeface="等线" panose="02010600030101010101" pitchFamily="2" charset="-122"/>
            </a:endParaRPr>
          </a:p>
          <a:p>
            <a:pPr>
              <a:lnSpc>
                <a:spcPct val="200000"/>
              </a:lnSpc>
            </a:pPr>
            <a:r>
              <a:rPr lang="en-US" altLang="zh-CN" sz="2000" b="1" dirty="0">
                <a:latin typeface="等线" panose="02010600030101010101" pitchFamily="2" charset="-122"/>
                <a:ea typeface="等线" panose="02010600030101010101" pitchFamily="2" charset="-122"/>
              </a:rPr>
              <a:t>2</a:t>
            </a:r>
            <a:r>
              <a:rPr lang="zh-CN" altLang="en-US" sz="2000" b="1" dirty="0">
                <a:latin typeface="等线" panose="02010600030101010101" pitchFamily="2" charset="-122"/>
                <a:ea typeface="等线" panose="02010600030101010101" pitchFamily="2" charset="-122"/>
              </a:rPr>
              <a:t>、算法流程</a:t>
            </a:r>
            <a:endParaRPr lang="en-US" altLang="zh-CN" sz="2000" b="1" dirty="0">
              <a:latin typeface="等线" panose="02010600030101010101" pitchFamily="2" charset="-122"/>
              <a:ea typeface="等线" panose="02010600030101010101" pitchFamily="2" charset="-122"/>
            </a:endParaRPr>
          </a:p>
          <a:p>
            <a:pPr>
              <a:lnSpc>
                <a:spcPct val="200000"/>
              </a:lnSpc>
            </a:pPr>
            <a:r>
              <a:rPr lang="en-US" altLang="zh-CN" sz="2000" b="1" dirty="0">
                <a:latin typeface="等线" panose="02010600030101010101" pitchFamily="2" charset="-122"/>
                <a:ea typeface="等线" panose="02010600030101010101" pitchFamily="2" charset="-122"/>
              </a:rPr>
              <a:t>3</a:t>
            </a:r>
            <a:r>
              <a:rPr lang="zh-CN" altLang="en-US" sz="2000" b="1" dirty="0">
                <a:latin typeface="等线" panose="02010600030101010101" pitchFamily="2" charset="-122"/>
                <a:ea typeface="等线" panose="02010600030101010101" pitchFamily="2" charset="-122"/>
              </a:rPr>
              <a:t>、算法实现</a:t>
            </a:r>
            <a:endParaRPr lang="en-US" altLang="zh-CN" sz="2000" b="1" dirty="0">
              <a:latin typeface="等线" panose="02010600030101010101" pitchFamily="2" charset="-122"/>
              <a:ea typeface="等线" panose="02010600030101010101" pitchFamily="2" charset="-122"/>
            </a:endParaRPr>
          </a:p>
          <a:p>
            <a:pPr>
              <a:lnSpc>
                <a:spcPct val="200000"/>
              </a:lnSpc>
            </a:pPr>
            <a:r>
              <a:rPr lang="en-US" altLang="zh-CN" sz="2000" b="1" dirty="0">
                <a:latin typeface="等线" panose="02010600030101010101" pitchFamily="2" charset="-122"/>
                <a:ea typeface="等线" panose="02010600030101010101" pitchFamily="2" charset="-122"/>
              </a:rPr>
              <a:t>4</a:t>
            </a:r>
            <a:r>
              <a:rPr lang="zh-CN" altLang="en-US" sz="2000" b="1" dirty="0">
                <a:latin typeface="等线" panose="02010600030101010101" pitchFamily="2" charset="-122"/>
                <a:ea typeface="等线" panose="02010600030101010101" pitchFamily="2" charset="-122"/>
              </a:rPr>
              <a:t>、总结</a:t>
            </a:r>
          </a:p>
        </p:txBody>
      </p:sp>
      <p:sp>
        <p:nvSpPr>
          <p:cNvPr id="3" name="文本框 2"/>
          <p:cNvSpPr txBox="1"/>
          <p:nvPr/>
        </p:nvSpPr>
        <p:spPr>
          <a:xfrm>
            <a:off x="333828" y="593491"/>
            <a:ext cx="11524343" cy="1200329"/>
          </a:xfrm>
          <a:prstGeom prst="rect">
            <a:avLst/>
          </a:prstGeom>
          <a:noFill/>
          <a:effectLst>
            <a:reflection blurRad="6350" stA="52000" endA="300" endPos="35000" dir="5400000" sy="-100000" algn="bl" rotWithShape="0"/>
          </a:effectLst>
        </p:spPr>
        <p:txBody>
          <a:bodyPr wrap="square" rtlCol="0">
            <a:spAutoFit/>
          </a:bodyPr>
          <a:lstStyle/>
          <a:p>
            <a:pPr algn="ctr"/>
            <a:r>
              <a:rPr lang="en" altLang="zh-CN" sz="3600" b="1" dirty="0">
                <a:latin typeface="微软雅黑" panose="020B0503020204020204" pitchFamily="34" charset="-122"/>
                <a:ea typeface="微软雅黑" panose="020B0503020204020204" pitchFamily="34" charset="-122"/>
              </a:rPr>
              <a:t>Triple Archives Particle Swarm Optimization</a:t>
            </a:r>
            <a:endParaRPr lang="en-US" altLang="zh-CN" sz="3600" b="1" dirty="0">
              <a:latin typeface="微软雅黑" panose="020B0503020204020204" pitchFamily="34" charset="-122"/>
              <a:ea typeface="微软雅黑" panose="020B0503020204020204" pitchFamily="34" charset="-122"/>
            </a:endParaRPr>
          </a:p>
          <a:p>
            <a:pPr algn="ctr"/>
            <a:r>
              <a:rPr lang="zh-CN" altLang="en-US" sz="3600" b="1" dirty="0">
                <a:latin typeface="微软雅黑" panose="020B0503020204020204" pitchFamily="34" charset="-122"/>
                <a:ea typeface="微软雅黑" panose="020B0503020204020204" pitchFamily="34" charset="-122"/>
              </a:rPr>
              <a:t>总结</a:t>
            </a:r>
            <a:r>
              <a:rPr lang="zh-CN" altLang="en" sz="3600" b="1" dirty="0">
                <a:latin typeface="微软雅黑" panose="020B0503020204020204" pitchFamily="34" charset="-122"/>
                <a:ea typeface="微软雅黑" panose="020B0503020204020204" pitchFamily="34" charset="-122"/>
              </a:rPr>
              <a:t>汇报</a:t>
            </a:r>
            <a:endParaRPr lang="en" altLang="zh-CN" sz="3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7492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3646"/>
            <a:ext cx="12192000" cy="461665"/>
          </a:xfrm>
          <a:prstGeom prst="rect">
            <a:avLst/>
          </a:prstGeom>
          <a:solidFill>
            <a:schemeClr val="accent1"/>
          </a:solidFill>
        </p:spPr>
        <p:txBody>
          <a:bodyPr wrap="square" rtlCol="0">
            <a:spAutoFit/>
          </a:bodyPr>
          <a:lstStyle/>
          <a:p>
            <a:pPr algn="ctr"/>
            <a:r>
              <a:rPr lang="zh-CN" altLang="en-US" sz="2400" b="1" spc="600" dirty="0">
                <a:solidFill>
                  <a:schemeClr val="bg1"/>
                </a:solidFill>
                <a:latin typeface="微软雅黑" panose="020B0503020204020204" pitchFamily="34" charset="-122"/>
                <a:ea typeface="微软雅黑" panose="020B0503020204020204" pitchFamily="34" charset="-122"/>
              </a:rPr>
              <a:t>背景</a:t>
            </a:r>
          </a:p>
        </p:txBody>
      </p:sp>
      <p:sp>
        <p:nvSpPr>
          <p:cNvPr id="8" name="文本框 7"/>
          <p:cNvSpPr txBox="1"/>
          <p:nvPr/>
        </p:nvSpPr>
        <p:spPr>
          <a:xfrm>
            <a:off x="1285631" y="1208616"/>
            <a:ext cx="9620738" cy="5548763"/>
          </a:xfrm>
          <a:prstGeom prst="rect">
            <a:avLst/>
          </a:prstGeom>
          <a:noFill/>
        </p:spPr>
        <p:txBody>
          <a:bodyPr wrap="square" rtlCol="0">
            <a:spAutoFit/>
          </a:bodyPr>
          <a:lstStyle/>
          <a:p>
            <a:pPr>
              <a:lnSpc>
                <a:spcPct val="200000"/>
              </a:lnSpc>
            </a:pPr>
            <a:r>
              <a:rPr lang="en-US" altLang="zh-CN" b="1" dirty="0">
                <a:latin typeface="等线" panose="02010600030101010101" pitchFamily="2" charset="-122"/>
                <a:ea typeface="等线" panose="02010600030101010101" pitchFamily="2" charset="-122"/>
              </a:rPr>
              <a:t>1</a:t>
            </a:r>
            <a:r>
              <a:rPr lang="zh-CN" altLang="en-US" b="1" dirty="0">
                <a:latin typeface="等线" panose="02010600030101010101" pitchFamily="2" charset="-122"/>
                <a:ea typeface="等线" panose="02010600030101010101" pitchFamily="2" charset="-122"/>
              </a:rPr>
              <a:t>、产生背景</a:t>
            </a:r>
            <a:endParaRPr lang="en-US" altLang="zh-CN" b="1" dirty="0">
              <a:latin typeface="等线" panose="02010600030101010101" pitchFamily="2" charset="-122"/>
              <a:ea typeface="等线" panose="02010600030101010101" pitchFamily="2" charset="-122"/>
            </a:endParaRPr>
          </a:p>
          <a:p>
            <a:pPr>
              <a:lnSpc>
                <a:spcPct val="200000"/>
              </a:lnSpc>
            </a:pPr>
            <a:r>
              <a:rPr lang="zh-CN" altLang="en-US" b="1" dirty="0">
                <a:latin typeface="等线" panose="02010600030101010101" pitchFamily="2" charset="-122"/>
                <a:ea typeface="等线" panose="02010600030101010101" pitchFamily="2" charset="-122"/>
              </a:rPr>
              <a:t>        </a:t>
            </a:r>
            <a:r>
              <a:rPr lang="zh-CN" altLang="en-US" dirty="0">
                <a:latin typeface="+mn-ea"/>
              </a:rPr>
              <a:t>粒子群优化</a:t>
            </a:r>
            <a:r>
              <a:rPr lang="en-US" altLang="zh-CN" dirty="0">
                <a:latin typeface="+mn-ea"/>
              </a:rPr>
              <a:t>(PSO)</a:t>
            </a:r>
            <a:r>
              <a:rPr lang="zh-CN" altLang="en-US" dirty="0">
                <a:latin typeface="+mn-ea"/>
              </a:rPr>
              <a:t>存在两个问题，即如何选择合适的样本和设计有效的粒子群学习模型。在本文中，受局部最优解周围常见有非常陡峭的表面曲线的区域现象的启发，提出了一种</a:t>
            </a:r>
            <a:r>
              <a:rPr lang="en" altLang="zh-CN" dirty="0">
                <a:latin typeface="+mn-ea"/>
              </a:rPr>
              <a:t>TAPSO</a:t>
            </a:r>
            <a:r>
              <a:rPr lang="zh-CN" altLang="en" dirty="0">
                <a:latin typeface="+mn-ea"/>
              </a:rPr>
              <a:t>算法。</a:t>
            </a:r>
            <a:endParaRPr lang="en-US" altLang="zh-CN" dirty="0">
              <a:latin typeface="+mn-ea"/>
            </a:endParaRPr>
          </a:p>
          <a:p>
            <a:pPr>
              <a:lnSpc>
                <a:spcPct val="200000"/>
              </a:lnSpc>
            </a:pPr>
            <a:r>
              <a:rPr lang="en-US" altLang="zh-CN" b="1" dirty="0">
                <a:latin typeface="等线" panose="02010600030101010101" pitchFamily="2" charset="-122"/>
                <a:ea typeface="等线" panose="02010600030101010101" pitchFamily="2" charset="-122"/>
              </a:rPr>
              <a:t>2</a:t>
            </a:r>
            <a:r>
              <a:rPr lang="zh-CN" altLang="en-US" b="1" dirty="0">
                <a:latin typeface="等线" panose="02010600030101010101" pitchFamily="2" charset="-122"/>
                <a:ea typeface="等线" panose="02010600030101010101" pitchFamily="2" charset="-122"/>
              </a:rPr>
              <a:t>、什么是</a:t>
            </a:r>
            <a:r>
              <a:rPr lang="en-US" altLang="zh-CN" b="1" dirty="0">
                <a:latin typeface="等线" panose="02010600030101010101" pitchFamily="2" charset="-122"/>
                <a:ea typeface="等线" panose="02010600030101010101" pitchFamily="2" charset="-122"/>
              </a:rPr>
              <a:t>TAPSO</a:t>
            </a:r>
            <a:r>
              <a:rPr lang="zh-CN" altLang="en-US" b="1" dirty="0">
                <a:latin typeface="等线" panose="02010600030101010101" pitchFamily="2" charset="-122"/>
                <a:ea typeface="等线" panose="02010600030101010101" pitchFamily="2" charset="-122"/>
              </a:rPr>
              <a:t>算法？</a:t>
            </a:r>
            <a:endParaRPr lang="en-US" altLang="zh-CN" b="1" dirty="0">
              <a:latin typeface="等线" panose="02010600030101010101" pitchFamily="2" charset="-122"/>
              <a:ea typeface="等线" panose="02010600030101010101" pitchFamily="2" charset="-122"/>
            </a:endParaRPr>
          </a:p>
          <a:p>
            <a:pPr>
              <a:lnSpc>
                <a:spcPct val="200000"/>
              </a:lnSpc>
            </a:pPr>
            <a:r>
              <a:rPr lang="zh-CN" altLang="en-US" dirty="0">
                <a:latin typeface="+mn-ea"/>
              </a:rPr>
              <a:t>         </a:t>
            </a:r>
            <a:r>
              <a:rPr lang="en-US" altLang="zh-CN" dirty="0">
                <a:latin typeface="+mn-ea"/>
              </a:rPr>
              <a:t>TAPSO</a:t>
            </a:r>
            <a:r>
              <a:rPr lang="zh-CN" altLang="en-US" dirty="0">
                <a:latin typeface="+mn-ea"/>
              </a:rPr>
              <a:t>是一种基于标准</a:t>
            </a:r>
            <a:r>
              <a:rPr lang="en-US" altLang="zh-CN" dirty="0">
                <a:latin typeface="+mn-ea"/>
              </a:rPr>
              <a:t>PSO</a:t>
            </a:r>
            <a:r>
              <a:rPr lang="zh-CN" altLang="en-US" dirty="0">
                <a:latin typeface="+mn-ea"/>
              </a:rPr>
              <a:t>的改进算法，通过定义一个三重档案库来优化计算。其中，一个档案库用来保存具有较好适应度的粒子</a:t>
            </a:r>
            <a:r>
              <a:rPr lang="en-US" altLang="zh-CN" dirty="0">
                <a:latin typeface="+mn-ea"/>
              </a:rPr>
              <a:t>(</a:t>
            </a:r>
            <a:r>
              <a:rPr lang="zh-CN" altLang="en-US" dirty="0">
                <a:latin typeface="+mn-ea"/>
              </a:rPr>
              <a:t>称为</a:t>
            </a:r>
            <a:r>
              <a:rPr lang="en-US" altLang="zh-CN" dirty="0">
                <a:latin typeface="+mn-ea"/>
              </a:rPr>
              <a:t>Profiter</a:t>
            </a:r>
            <a:r>
              <a:rPr lang="zh-CN" altLang="en-US" dirty="0">
                <a:latin typeface="+mn-ea"/>
              </a:rPr>
              <a:t> </a:t>
            </a:r>
            <a:r>
              <a:rPr lang="en-US" altLang="zh-CN" dirty="0">
                <a:latin typeface="+mn-ea"/>
              </a:rPr>
              <a:t>Particle)</a:t>
            </a:r>
            <a:r>
              <a:rPr lang="zh-CN" altLang="en-US" dirty="0">
                <a:latin typeface="+mn-ea"/>
              </a:rPr>
              <a:t>，另一个库用来保存具有较快执行过程的粒子</a:t>
            </a:r>
            <a:r>
              <a:rPr lang="en-US" altLang="zh-CN" dirty="0">
                <a:latin typeface="+mn-ea"/>
              </a:rPr>
              <a:t>(</a:t>
            </a:r>
            <a:r>
              <a:rPr lang="zh-CN" altLang="en-US" dirty="0">
                <a:latin typeface="+mn-ea"/>
              </a:rPr>
              <a:t>称为</a:t>
            </a:r>
            <a:r>
              <a:rPr lang="en-US" altLang="zh-CN" dirty="0">
                <a:latin typeface="+mn-ea"/>
              </a:rPr>
              <a:t>Elite</a:t>
            </a:r>
            <a:r>
              <a:rPr lang="zh-CN" altLang="en-US" dirty="0">
                <a:latin typeface="+mn-ea"/>
              </a:rPr>
              <a:t> </a:t>
            </a:r>
            <a:r>
              <a:rPr lang="en-US" altLang="zh-CN" dirty="0">
                <a:latin typeface="+mn-ea"/>
              </a:rPr>
              <a:t>Particle)</a:t>
            </a:r>
            <a:r>
              <a:rPr lang="zh-CN" altLang="en-US" dirty="0">
                <a:latin typeface="+mn-ea"/>
              </a:rPr>
              <a:t>，每一代中，从两个档案库中选出两个粒子，用于培育一个学习粒子，优秀范例保存在第三个档案库中。</a:t>
            </a:r>
          </a:p>
          <a:p>
            <a:pPr>
              <a:lnSpc>
                <a:spcPct val="200000"/>
              </a:lnSpc>
            </a:pPr>
            <a:endParaRPr lang="en-US" altLang="zh-CN" dirty="0">
              <a:latin typeface="+mn-ea"/>
            </a:endParaRPr>
          </a:p>
        </p:txBody>
      </p:sp>
    </p:spTree>
    <p:extLst>
      <p:ext uri="{BB962C8B-B14F-4D97-AF65-F5344CB8AC3E}">
        <p14:creationId xmlns:p14="http://schemas.microsoft.com/office/powerpoint/2010/main" val="2026942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A4DCAF3-9433-2844-BFE7-B4B667A46FE0}"/>
              </a:ext>
            </a:extLst>
          </p:cNvPr>
          <p:cNvSpPr txBox="1"/>
          <p:nvPr/>
        </p:nvSpPr>
        <p:spPr>
          <a:xfrm>
            <a:off x="0" y="13646"/>
            <a:ext cx="12192000" cy="461665"/>
          </a:xfrm>
          <a:prstGeom prst="rect">
            <a:avLst/>
          </a:prstGeom>
          <a:solidFill>
            <a:schemeClr val="accent1"/>
          </a:solidFill>
        </p:spPr>
        <p:txBody>
          <a:bodyPr wrap="square" rtlCol="0">
            <a:spAutoFit/>
          </a:bodyPr>
          <a:lstStyle/>
          <a:p>
            <a:pPr algn="ctr"/>
            <a:r>
              <a:rPr lang="zh-CN" altLang="en-US" sz="2400" b="1" spc="600" dirty="0">
                <a:solidFill>
                  <a:schemeClr val="bg1"/>
                </a:solidFill>
                <a:latin typeface="微软雅黑" panose="020B0503020204020204" pitchFamily="34" charset="-122"/>
                <a:ea typeface="微软雅黑" panose="020B0503020204020204" pitchFamily="34" charset="-122"/>
              </a:rPr>
              <a:t>算法流程</a:t>
            </a:r>
          </a:p>
        </p:txBody>
      </p:sp>
      <p:sp>
        <p:nvSpPr>
          <p:cNvPr id="8" name="文本框 7">
            <a:extLst>
              <a:ext uri="{FF2B5EF4-FFF2-40B4-BE49-F238E27FC236}">
                <a16:creationId xmlns:a16="http://schemas.microsoft.com/office/drawing/2014/main" id="{5921318C-9AE1-464A-ADB8-5ECE402B070B}"/>
              </a:ext>
            </a:extLst>
          </p:cNvPr>
          <p:cNvSpPr txBox="1"/>
          <p:nvPr/>
        </p:nvSpPr>
        <p:spPr>
          <a:xfrm>
            <a:off x="1285631" y="1208616"/>
            <a:ext cx="9620738" cy="2558073"/>
          </a:xfrm>
          <a:prstGeom prst="rect">
            <a:avLst/>
          </a:prstGeom>
          <a:noFill/>
        </p:spPr>
        <p:txBody>
          <a:bodyPr wrap="square" rtlCol="0">
            <a:spAutoFit/>
          </a:bodyPr>
          <a:lstStyle/>
          <a:p>
            <a:pPr>
              <a:lnSpc>
                <a:spcPct val="200000"/>
              </a:lnSpc>
            </a:pPr>
            <a:r>
              <a:rPr lang="en-US" altLang="zh-CN" sz="2800" b="1" dirty="0">
                <a:latin typeface="等线" panose="02010600030101010101" pitchFamily="2" charset="-122"/>
                <a:ea typeface="等线" panose="02010600030101010101" pitchFamily="2" charset="-122"/>
              </a:rPr>
              <a:t>1.</a:t>
            </a:r>
            <a:r>
              <a:rPr lang="zh-CN" altLang="en-US" sz="2800" b="1" dirty="0">
                <a:latin typeface="等线" panose="02010600030101010101" pitchFamily="2" charset="-122"/>
                <a:ea typeface="等线" panose="02010600030101010101" pitchFamily="2" charset="-122"/>
              </a:rPr>
              <a:t>选育样本</a:t>
            </a:r>
            <a:endParaRPr lang="en-US" altLang="zh-CN" sz="2800" b="1" dirty="0">
              <a:latin typeface="等线" panose="02010600030101010101" pitchFamily="2" charset="-122"/>
              <a:ea typeface="等线" panose="02010600030101010101" pitchFamily="2" charset="-122"/>
            </a:endParaRPr>
          </a:p>
          <a:p>
            <a:pPr>
              <a:lnSpc>
                <a:spcPct val="200000"/>
              </a:lnSpc>
            </a:pPr>
            <a:r>
              <a:rPr lang="en-US" altLang="zh-CN" sz="2800" b="1" dirty="0">
                <a:latin typeface="等线" panose="02010600030101010101" pitchFamily="2" charset="-122"/>
                <a:ea typeface="等线" panose="02010600030101010101" pitchFamily="2" charset="-122"/>
              </a:rPr>
              <a:t>2.</a:t>
            </a:r>
            <a:r>
              <a:rPr lang="zh-CN" altLang="en-US" sz="2800" b="1" dirty="0">
                <a:latin typeface="等线" panose="02010600030101010101" pitchFamily="2" charset="-122"/>
                <a:ea typeface="等线" panose="02010600030101010101" pitchFamily="2" charset="-122"/>
              </a:rPr>
              <a:t>选择学习模型</a:t>
            </a:r>
            <a:endParaRPr lang="en-US" altLang="zh-CN" sz="2800" b="1" dirty="0">
              <a:latin typeface="等线" panose="02010600030101010101" pitchFamily="2" charset="-122"/>
              <a:ea typeface="等线" panose="02010600030101010101" pitchFamily="2" charset="-122"/>
            </a:endParaRPr>
          </a:p>
          <a:p>
            <a:pPr>
              <a:lnSpc>
                <a:spcPct val="200000"/>
              </a:lnSpc>
            </a:pPr>
            <a:r>
              <a:rPr lang="en-US" altLang="zh-CN" sz="2800" b="1" dirty="0">
                <a:latin typeface="等线" panose="02010600030101010101" pitchFamily="2" charset="-122"/>
                <a:ea typeface="等线" panose="02010600030101010101" pitchFamily="2" charset="-122"/>
              </a:rPr>
              <a:t>3.</a:t>
            </a:r>
            <a:r>
              <a:rPr lang="zh-CN" altLang="en-US" sz="2800" b="1" dirty="0">
                <a:latin typeface="等线" panose="02010600030101010101" pitchFamily="2" charset="-122"/>
                <a:ea typeface="等线" panose="02010600030101010101" pitchFamily="2" charset="-122"/>
              </a:rPr>
              <a:t>重用范例</a:t>
            </a:r>
            <a:endParaRPr lang="en-US" altLang="zh-CN" sz="2800" b="1"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991985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13646"/>
            <a:ext cx="12192000" cy="461665"/>
          </a:xfrm>
          <a:prstGeom prst="rect">
            <a:avLst/>
          </a:prstGeom>
          <a:solidFill>
            <a:schemeClr val="accent1"/>
          </a:solidFill>
        </p:spPr>
        <p:txBody>
          <a:bodyPr wrap="square" rtlCol="0">
            <a:spAutoFit/>
          </a:bodyPr>
          <a:lstStyle/>
          <a:p>
            <a:pPr algn="ctr"/>
            <a:r>
              <a:rPr lang="zh-CN" altLang="en-US" sz="2400" b="1" spc="600" dirty="0">
                <a:solidFill>
                  <a:schemeClr val="bg1"/>
                </a:solidFill>
                <a:latin typeface="微软雅黑" panose="020B0503020204020204" pitchFamily="34" charset="-122"/>
                <a:ea typeface="微软雅黑" panose="020B0503020204020204" pitchFamily="34" charset="-122"/>
              </a:rPr>
              <a:t>选育样本</a:t>
            </a:r>
            <a:endParaRPr lang="en-US" altLang="zh-CN" sz="2400" b="1" spc="600" dirty="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1D6AC3A-BE4F-A841-8952-F07F1DC328C5}"/>
                  </a:ext>
                </a:extLst>
              </p:cNvPr>
              <p:cNvSpPr txBox="1"/>
              <p:nvPr/>
            </p:nvSpPr>
            <p:spPr>
              <a:xfrm>
                <a:off x="1285631" y="952881"/>
                <a:ext cx="9620738" cy="4512069"/>
              </a:xfrm>
              <a:prstGeom prst="rect">
                <a:avLst/>
              </a:prstGeom>
              <a:noFill/>
            </p:spPr>
            <p:txBody>
              <a:bodyPr wrap="square" rtlCol="0">
                <a:spAutoFit/>
              </a:bodyPr>
              <a:lstStyle/>
              <a:p>
                <a:pPr marL="342900" indent="-342900">
                  <a:lnSpc>
                    <a:spcPct val="200000"/>
                  </a:lnSpc>
                  <a:buAutoNum type="arabicPeriod"/>
                </a:pPr>
                <a:r>
                  <a:rPr lang="zh-CN" altLang="en-US" dirty="0">
                    <a:latin typeface="+mn-ea"/>
                  </a:rPr>
                  <a:t>考虑的目标</a:t>
                </a:r>
                <a14:m>
                  <m:oMath xmlns:m="http://schemas.openxmlformats.org/officeDocument/2006/math">
                    <m:r>
                      <a:rPr lang="en-US" altLang="zh-CN" i="1" dirty="0" smtClean="0">
                        <a:latin typeface="Cambria Math" panose="02040503050406030204" pitchFamily="18" charset="0"/>
                      </a:rPr>
                      <m:t>𝑓</m:t>
                    </m:r>
                  </m:oMath>
                </a14:m>
                <a:r>
                  <a:rPr lang="zh-CN" altLang="en-US" dirty="0">
                    <a:latin typeface="+mn-ea"/>
                  </a:rPr>
                  <a:t>均为最小化问题，即</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m:t>
                    </m:r>
                  </m:oMath>
                </a14:m>
                <a:r>
                  <a:rPr lang="zh-CN" altLang="en-US" dirty="0">
                    <a:latin typeface="+mn-ea"/>
                  </a:rPr>
                  <a:t>的值越小，</a:t>
                </a:r>
                <a14:m>
                  <m:oMath xmlns:m="http://schemas.openxmlformats.org/officeDocument/2006/math">
                    <m:r>
                      <a:rPr lang="en-US" altLang="zh-CN" i="1" dirty="0" smtClean="0">
                        <a:latin typeface="Cambria Math" panose="02040503050406030204" pitchFamily="18" charset="0"/>
                      </a:rPr>
                      <m:t>𝑥</m:t>
                    </m:r>
                  </m:oMath>
                </a14:m>
                <a:r>
                  <a:rPr lang="zh-CN" altLang="en-US" dirty="0">
                    <a:latin typeface="+mn-ea"/>
                  </a:rPr>
                  <a:t>的性能越好。一个粒子</a:t>
                </a:r>
                <a14:m>
                  <m:oMath xmlns:m="http://schemas.openxmlformats.org/officeDocument/2006/math">
                    <m:r>
                      <a:rPr lang="en-US" altLang="zh-CN" i="1" dirty="0" smtClean="0">
                        <a:latin typeface="Cambria Math" panose="02040503050406030204" pitchFamily="18" charset="0"/>
                      </a:rPr>
                      <m:t>𝑖</m:t>
                    </m:r>
                  </m:oMath>
                </a14:m>
                <a:r>
                  <a:rPr lang="zh-CN" altLang="en-US" dirty="0">
                    <a:latin typeface="+mn-ea"/>
                  </a:rPr>
                  <a:t>在</a:t>
                </a:r>
                <a:r>
                  <a:rPr lang="en-US" altLang="zh-CN" dirty="0">
                    <a:latin typeface="+mn-ea"/>
                  </a:rPr>
                  <a:t>TAPSO</a:t>
                </a:r>
                <a:r>
                  <a:rPr lang="zh-CN" altLang="en-US" dirty="0">
                    <a:latin typeface="+mn-ea"/>
                  </a:rPr>
                  <a:t>中的改进率</a:t>
                </a:r>
                <a14:m>
                  <m:oMath xmlns:m="http://schemas.openxmlformats.org/officeDocument/2006/math">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𝐼𝑟</m:t>
                    </m:r>
                    <m:r>
                      <a:rPr lang="en-US" altLang="zh-CN" i="1" dirty="0" smtClean="0">
                        <a:latin typeface="Cambria Math" panose="02040503050406030204" pitchFamily="18" charset="0"/>
                      </a:rPr>
                      <m:t>)</m:t>
                    </m:r>
                  </m:oMath>
                </a14:m>
                <a:r>
                  <a:rPr lang="zh-CN" altLang="en-US" dirty="0">
                    <a:latin typeface="+mn-ea"/>
                  </a:rPr>
                  <a:t>定义为：  </a:t>
                </a:r>
                <a:endParaRPr lang="en-US" altLang="zh-CN" dirty="0">
                  <a:latin typeface="+mn-ea"/>
                </a:endParaRPr>
              </a:p>
              <a:p>
                <a:pPr marL="342900" indent="-342900">
                  <a:lnSpc>
                    <a:spcPct val="200000"/>
                  </a:lnSpc>
                  <a:buAutoNum type="arabicPeriod"/>
                </a:pPr>
                <a:endParaRPr lang="en-US" altLang="zh-CN" dirty="0">
                  <a:latin typeface="+mn-ea"/>
                </a:endParaRPr>
              </a:p>
              <a:p>
                <a:pPr>
                  <a:lnSpc>
                    <a:spcPct val="200000"/>
                  </a:lnSpc>
                </a:pPr>
                <a:r>
                  <a:rPr lang="zh-CN" altLang="en-US" b="1" dirty="0">
                    <a:latin typeface="等线" panose="02010600030101010101" pitchFamily="2" charset="-122"/>
                    <a:ea typeface="等线" panose="02010600030101010101" pitchFamily="2" charset="-122"/>
                  </a:rPr>
                  <a:t>      </a:t>
                </a:r>
                <a:endParaRPr lang="en-US" altLang="zh-CN" b="1" dirty="0">
                  <a:latin typeface="等线" panose="02010600030101010101" pitchFamily="2" charset="-122"/>
                  <a:ea typeface="等线" panose="02010600030101010101" pitchFamily="2" charset="-122"/>
                </a:endParaRPr>
              </a:p>
              <a:p>
                <a:pPr>
                  <a:lnSpc>
                    <a:spcPct val="200000"/>
                  </a:lnSpc>
                </a:pPr>
                <a:endParaRPr lang="en-US" altLang="zh-CN" dirty="0">
                  <a:latin typeface="+mn-ea"/>
                </a:endParaRPr>
              </a:p>
              <a:p>
                <a:pPr>
                  <a:lnSpc>
                    <a:spcPct val="200000"/>
                  </a:lnSpc>
                </a:pPr>
                <a:r>
                  <a:rPr lang="zh-CN" altLang="en" dirty="0"/>
                  <a:t>其中</a:t>
                </a:r>
                <a:r>
                  <a:rPr lang="zh-CN" altLang="en-US" dirty="0"/>
                  <a:t>，</a:t>
                </a:r>
                <a14:m>
                  <m:oMath xmlns:m="http://schemas.openxmlformats.org/officeDocument/2006/math">
                    <m:r>
                      <m:rPr>
                        <m:sty m:val="p"/>
                      </m:rPr>
                      <a:rPr lang="en" altLang="zh-CN" i="1" dirty="0">
                        <a:latin typeface="Cambria Math" panose="02040503050406030204" pitchFamily="18" charset="0"/>
                      </a:rPr>
                      <m:t>f</m:t>
                    </m:r>
                    <m:r>
                      <a:rPr lang="en-US" altLang="zh-CN" b="0" i="1" dirty="0" smtClean="0">
                        <a:latin typeface="Cambria Math" panose="02040503050406030204" pitchFamily="18" charset="0"/>
                      </a:rPr>
                      <m:t>(</m:t>
                    </m:r>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𝑋</m:t>
                        </m:r>
                      </m:e>
                      <m:sub>
                        <m:r>
                          <a:rPr lang="en-US" altLang="zh-CN" b="0" i="1" dirty="0" smtClean="0">
                            <a:latin typeface="Cambria Math" panose="02040503050406030204" pitchFamily="18" charset="0"/>
                          </a:rPr>
                          <m:t>𝑖</m:t>
                        </m:r>
                      </m:sub>
                      <m:sup>
                        <m:r>
                          <a:rPr lang="en-US" altLang="zh-CN" b="0" i="1" dirty="0" smtClean="0">
                            <a:latin typeface="Cambria Math" panose="02040503050406030204" pitchFamily="18" charset="0"/>
                          </a:rPr>
                          <m:t>𝑡</m:t>
                        </m:r>
                      </m:sup>
                    </m:sSubSup>
                    <m:r>
                      <a:rPr lang="en-US" altLang="zh-CN" b="0" i="1" dirty="0" smtClean="0">
                        <a:latin typeface="Cambria Math" panose="02040503050406030204" pitchFamily="18" charset="0"/>
                      </a:rPr>
                      <m:t>)</m:t>
                    </m:r>
                    <m:r>
                      <a:rPr lang="zh-CN" altLang="en-US" i="1" dirty="0">
                        <a:latin typeface="Cambria Math" panose="02040503050406030204" pitchFamily="18" charset="0"/>
                      </a:rPr>
                      <m:t>是</m:t>
                    </m:r>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𝑋</m:t>
                        </m:r>
                      </m:e>
                      <m:sub>
                        <m:r>
                          <a:rPr lang="en-US" altLang="zh-CN" i="1" dirty="0">
                            <a:latin typeface="Cambria Math" panose="02040503050406030204" pitchFamily="18" charset="0"/>
                          </a:rPr>
                          <m:t>𝑖</m:t>
                        </m:r>
                      </m:sub>
                      <m:sup>
                        <m:r>
                          <a:rPr lang="en-US" altLang="zh-CN" i="1" dirty="0">
                            <a:latin typeface="Cambria Math" panose="02040503050406030204" pitchFamily="18" charset="0"/>
                          </a:rPr>
                          <m:t>𝑡</m:t>
                        </m:r>
                      </m:sup>
                    </m:sSubSup>
                  </m:oMath>
                </a14:m>
                <a:r>
                  <a:rPr lang="zh-CN" altLang="en-US" dirty="0">
                    <a:latin typeface="+mn-ea"/>
                  </a:rPr>
                  <a:t>的适应度值，</a:t>
                </a:r>
                <a14:m>
                  <m:oMath xmlns:m="http://schemas.openxmlformats.org/officeDocument/2006/math">
                    <m:d>
                      <m:dPr>
                        <m:begChr m:val="|"/>
                        <m:endChr m:val=""/>
                        <m:ctrlPr>
                          <a:rPr lang="en-US" altLang="zh-CN" i="1" smtClean="0">
                            <a:latin typeface="Cambria Math" panose="02040503050406030204" pitchFamily="18" charset="0"/>
                          </a:rPr>
                        </m:ctrlPr>
                      </m:dPr>
                      <m:e>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𝑋</m:t>
                            </m:r>
                          </m:e>
                          <m:sub>
                            <m:r>
                              <a:rPr lang="en-US" altLang="zh-CN" i="1" dirty="0">
                                <a:latin typeface="Cambria Math" panose="02040503050406030204" pitchFamily="18" charset="0"/>
                              </a:rPr>
                              <m:t>𝑖</m:t>
                            </m:r>
                          </m:sub>
                          <m:sup>
                            <m:r>
                              <a:rPr lang="en-US" altLang="zh-CN" i="1" dirty="0">
                                <a:latin typeface="Cambria Math" panose="02040503050406030204" pitchFamily="18" charset="0"/>
                              </a:rPr>
                              <m:t>𝑡</m:t>
                            </m:r>
                            <m:r>
                              <a:rPr lang="en-US" altLang="zh-CN" b="0" i="1" dirty="0" smtClean="0">
                                <a:latin typeface="Cambria Math" panose="02040503050406030204" pitchFamily="18" charset="0"/>
                              </a:rPr>
                              <m:t>−1</m:t>
                            </m:r>
                          </m:sup>
                        </m:sSubSup>
                        <m:r>
                          <a:rPr lang="en-US" altLang="zh-CN" b="0" i="1" dirty="0" smtClean="0">
                            <a:latin typeface="Cambria Math" panose="02040503050406030204" pitchFamily="18" charset="0"/>
                          </a:rPr>
                          <m:t>−</m:t>
                        </m:r>
                      </m:e>
                    </m:d>
                    <m:d>
                      <m:dPr>
                        <m:begChr m:val=""/>
                        <m:endChr m:val="|"/>
                        <m:ctrlPr>
                          <a:rPr lang="en-US" altLang="zh-CN" i="1" smtClean="0">
                            <a:latin typeface="Cambria Math" panose="02040503050406030204" pitchFamily="18" charset="0"/>
                          </a:rPr>
                        </m:ctrlPr>
                      </m:dPr>
                      <m:e>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𝑋</m:t>
                            </m:r>
                          </m:e>
                          <m:sub>
                            <m:r>
                              <a:rPr lang="en-US" altLang="zh-CN" i="1" dirty="0">
                                <a:latin typeface="Cambria Math" panose="02040503050406030204" pitchFamily="18" charset="0"/>
                              </a:rPr>
                              <m:t>𝑖</m:t>
                            </m:r>
                          </m:sub>
                          <m:sup>
                            <m:r>
                              <a:rPr lang="en-US" altLang="zh-CN" i="1" dirty="0">
                                <a:latin typeface="Cambria Math" panose="02040503050406030204" pitchFamily="18" charset="0"/>
                              </a:rPr>
                              <m:t>𝑡</m:t>
                            </m:r>
                          </m:sup>
                        </m:sSubSup>
                      </m:e>
                    </m:d>
                  </m:oMath>
                </a14:m>
                <a:r>
                  <a:rPr lang="zh-CN" altLang="en-US" dirty="0">
                    <a:latin typeface="+mn-ea"/>
                  </a:rPr>
                  <a:t>是</a:t>
                </a:r>
                <a14:m>
                  <m:oMath xmlns:m="http://schemas.openxmlformats.org/officeDocument/2006/math">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𝑋</m:t>
                        </m:r>
                      </m:e>
                      <m:sub>
                        <m:r>
                          <a:rPr lang="en-US" altLang="zh-CN" i="1" dirty="0">
                            <a:latin typeface="Cambria Math" panose="02040503050406030204" pitchFamily="18" charset="0"/>
                          </a:rPr>
                          <m:t>𝑖</m:t>
                        </m:r>
                      </m:sub>
                      <m:sup>
                        <m:r>
                          <a:rPr lang="en-US" altLang="zh-CN" i="1" dirty="0">
                            <a:latin typeface="Cambria Math" panose="02040503050406030204" pitchFamily="18" charset="0"/>
                          </a:rPr>
                          <m:t>𝑡</m:t>
                        </m:r>
                        <m:r>
                          <a:rPr lang="en-US" altLang="zh-CN" b="0" i="1" dirty="0" smtClean="0">
                            <a:latin typeface="Cambria Math" panose="02040503050406030204" pitchFamily="18" charset="0"/>
                          </a:rPr>
                          <m:t>−1</m:t>
                        </m:r>
                      </m:sup>
                    </m:sSubSup>
                    <m:r>
                      <a:rPr lang="zh-CN" altLang="en-US" i="1" dirty="0" smtClean="0">
                        <a:latin typeface="Cambria Math" panose="02040503050406030204" pitchFamily="18" charset="0"/>
                      </a:rPr>
                      <m:t>与</m:t>
                    </m:r>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𝑋</m:t>
                        </m:r>
                      </m:e>
                      <m:sub>
                        <m:r>
                          <a:rPr lang="en-US" altLang="zh-CN" i="1" dirty="0">
                            <a:latin typeface="Cambria Math" panose="02040503050406030204" pitchFamily="18" charset="0"/>
                          </a:rPr>
                          <m:t>𝑖</m:t>
                        </m:r>
                      </m:sub>
                      <m:sup>
                        <m:r>
                          <a:rPr lang="en-US" altLang="zh-CN" i="1" dirty="0">
                            <a:latin typeface="Cambria Math" panose="02040503050406030204" pitchFamily="18" charset="0"/>
                          </a:rPr>
                          <m:t>𝑡</m:t>
                        </m:r>
                      </m:sup>
                    </m:sSubSup>
                  </m:oMath>
                </a14:m>
                <a:r>
                  <a:rPr lang="zh-CN" altLang="en-US" dirty="0">
                    <a:latin typeface="+mn-ea"/>
                  </a:rPr>
                  <a:t>之间的欧式距离。</a:t>
                </a:r>
                <a:endParaRPr lang="en-US" altLang="zh-CN" dirty="0">
                  <a:latin typeface="+mn-ea"/>
                </a:endParaRPr>
              </a:p>
              <a:p>
                <a:pPr>
                  <a:lnSpc>
                    <a:spcPct val="200000"/>
                  </a:lnSpc>
                </a:pPr>
                <a:endParaRPr lang="en-US" altLang="zh-CN" dirty="0">
                  <a:latin typeface="+mn-ea"/>
                </a:endParaRPr>
              </a:p>
              <a:p>
                <a:pPr>
                  <a:lnSpc>
                    <a:spcPct val="200000"/>
                  </a:lnSpc>
                </a:pPr>
                <a:endParaRPr lang="en-US" altLang="zh-CN" dirty="0">
                  <a:latin typeface="+mn-ea"/>
                </a:endParaRPr>
              </a:p>
            </p:txBody>
          </p:sp>
        </mc:Choice>
        <mc:Fallback xmlns="">
          <p:sp>
            <p:nvSpPr>
              <p:cNvPr id="8" name="文本框 7">
                <a:extLst>
                  <a:ext uri="{FF2B5EF4-FFF2-40B4-BE49-F238E27FC236}">
                    <a16:creationId xmlns:a16="http://schemas.microsoft.com/office/drawing/2014/main" id="{61D6AC3A-BE4F-A841-8952-F07F1DC328C5}"/>
                  </a:ext>
                </a:extLst>
              </p:cNvPr>
              <p:cNvSpPr txBox="1">
                <a:spLocks noRot="1" noChangeAspect="1" noMove="1" noResize="1" noEditPoints="1" noAdjustHandles="1" noChangeArrowheads="1" noChangeShapeType="1" noTextEdit="1"/>
              </p:cNvSpPr>
              <p:nvPr/>
            </p:nvSpPr>
            <p:spPr>
              <a:xfrm>
                <a:off x="1285631" y="952881"/>
                <a:ext cx="9620738" cy="4512069"/>
              </a:xfrm>
              <a:prstGeom prst="rect">
                <a:avLst/>
              </a:prstGeom>
              <a:blipFill>
                <a:blip r:embed="rId2"/>
                <a:stretch>
                  <a:fillRect l="-660" r="-264"/>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DFB486F6-0C2D-0244-AC22-017D3FCAE2A0}"/>
              </a:ext>
            </a:extLst>
          </p:cNvPr>
          <p:cNvPicPr>
            <a:picLocks noChangeAspect="1"/>
          </p:cNvPicPr>
          <p:nvPr/>
        </p:nvPicPr>
        <p:blipFill>
          <a:blip r:embed="rId3"/>
          <a:stretch>
            <a:fillRect/>
          </a:stretch>
        </p:blipFill>
        <p:spPr>
          <a:xfrm>
            <a:off x="3976914" y="2271620"/>
            <a:ext cx="4953000" cy="914400"/>
          </a:xfrm>
          <a:prstGeom prst="rect">
            <a:avLst/>
          </a:prstGeom>
        </p:spPr>
      </p:pic>
    </p:spTree>
    <p:extLst>
      <p:ext uri="{BB962C8B-B14F-4D97-AF65-F5344CB8AC3E}">
        <p14:creationId xmlns:p14="http://schemas.microsoft.com/office/powerpoint/2010/main" val="3142642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13646"/>
            <a:ext cx="12192000" cy="461665"/>
          </a:xfrm>
          <a:prstGeom prst="rect">
            <a:avLst/>
          </a:prstGeom>
          <a:solidFill>
            <a:schemeClr val="accent1"/>
          </a:solidFill>
        </p:spPr>
        <p:txBody>
          <a:bodyPr wrap="square" rtlCol="0">
            <a:spAutoFit/>
          </a:bodyPr>
          <a:lstStyle/>
          <a:p>
            <a:pPr algn="ctr"/>
            <a:r>
              <a:rPr lang="zh-CN" altLang="en-US" sz="2400" b="1" spc="600" dirty="0">
                <a:solidFill>
                  <a:schemeClr val="bg1"/>
                </a:solidFill>
                <a:latin typeface="微软雅黑" panose="020B0503020204020204" pitchFamily="34" charset="-122"/>
                <a:ea typeface="微软雅黑" panose="020B0503020204020204" pitchFamily="34" charset="-122"/>
              </a:rPr>
              <a:t>选育样本</a:t>
            </a:r>
            <a:endParaRPr lang="en-US" altLang="zh-CN" sz="2400" b="1" spc="600" dirty="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A60BD7B-95D6-614E-A361-ED558DEF8409}"/>
                  </a:ext>
                </a:extLst>
              </p:cNvPr>
              <p:cNvSpPr txBox="1"/>
              <p:nvPr/>
            </p:nvSpPr>
            <p:spPr>
              <a:xfrm>
                <a:off x="1179843" y="3847583"/>
                <a:ext cx="9396883" cy="673133"/>
              </a:xfrm>
              <a:prstGeom prst="rect">
                <a:avLst/>
              </a:prstGeom>
              <a:noFill/>
            </p:spPr>
            <p:txBody>
              <a:bodyPr wrap="square" rtlCol="0">
                <a:spAutoFit/>
              </a:bodyPr>
              <a:lstStyle/>
              <a:p>
                <a:r>
                  <a:rPr kumimoji="1" lang="en" altLang="zh-CN" dirty="0"/>
                  <a:t>f</a:t>
                </a:r>
                <a:r>
                  <a:rPr kumimoji="1" lang="zh-CN" altLang="en-US" dirty="0"/>
                  <a:t>较小或</a:t>
                </a:r>
                <a:r>
                  <a:rPr kumimoji="1" lang="en" altLang="zh-CN" dirty="0" err="1"/>
                  <a:t>Ir</a:t>
                </a:r>
                <a:r>
                  <a:rPr kumimoji="1" lang="zh-CN" altLang="en-US" dirty="0"/>
                  <a:t>较大的粒子成为父本的概率较高，对于排序后的</a:t>
                </a:r>
                <a14:m>
                  <m:oMath xmlns:m="http://schemas.openxmlformats.org/officeDocument/2006/math">
                    <m:sSubSup>
                      <m:sSubSupPr>
                        <m:ctrlPr>
                          <a:rPr lang="en-US" altLang="zh-CN" i="1" dirty="0">
                            <a:latin typeface="Cambria Math" panose="02040503050406030204" pitchFamily="18" charset="0"/>
                          </a:rPr>
                        </m:ctrlPr>
                      </m:sSubSupPr>
                      <m:e>
                        <m:r>
                          <m:rPr>
                            <m:sty m:val="p"/>
                          </m:rPr>
                          <a:rPr lang="en-US" altLang="zh-CN" i="1" dirty="0">
                            <a:latin typeface="Cambria Math" panose="02040503050406030204" pitchFamily="18" charset="0"/>
                          </a:rPr>
                          <m:t>A</m:t>
                        </m:r>
                      </m:e>
                      <m:sub>
                        <m:r>
                          <m:rPr>
                            <m:sty m:val="p"/>
                          </m:rPr>
                          <a:rPr lang="en-US" altLang="zh-CN" i="1" dirty="0">
                            <a:latin typeface="Cambria Math" panose="02040503050406030204" pitchFamily="18" charset="0"/>
                          </a:rPr>
                          <m:t>e</m:t>
                        </m:r>
                      </m:sub>
                      <m:sup>
                        <m:r>
                          <a:rPr lang="en-US" altLang="zh-CN" i="1" dirty="0">
                            <a:latin typeface="Cambria Math" panose="02040503050406030204" pitchFamily="18" charset="0"/>
                          </a:rPr>
                          <m:t>𝑡</m:t>
                        </m:r>
                      </m:sup>
                    </m:sSubSup>
                  </m:oMath>
                </a14:m>
                <a:r>
                  <a:rPr kumimoji="1" lang="zh-CN" altLang="en-US" dirty="0"/>
                  <a:t>和</a:t>
                </a:r>
                <a14:m>
                  <m:oMath xmlns:m="http://schemas.openxmlformats.org/officeDocument/2006/math">
                    <m:sSubSup>
                      <m:sSubSupPr>
                        <m:ctrlPr>
                          <a:rPr lang="en-US" altLang="zh-CN" i="1" dirty="0">
                            <a:latin typeface="Cambria Math" panose="02040503050406030204" pitchFamily="18" charset="0"/>
                          </a:rPr>
                        </m:ctrlPr>
                      </m:sSubSupPr>
                      <m:e>
                        <m:r>
                          <m:rPr>
                            <m:sty m:val="p"/>
                          </m:rPr>
                          <a:rPr lang="en-US" altLang="zh-CN" i="1" dirty="0">
                            <a:latin typeface="Cambria Math" panose="02040503050406030204" pitchFamily="18" charset="0"/>
                          </a:rPr>
                          <m:t>A</m:t>
                        </m:r>
                      </m:e>
                      <m:sub>
                        <m:r>
                          <m:rPr>
                            <m:sty m:val="p"/>
                          </m:rPr>
                          <a:rPr lang="en-US" altLang="zh-CN" i="1" dirty="0">
                            <a:latin typeface="Cambria Math" panose="02040503050406030204" pitchFamily="18" charset="0"/>
                          </a:rPr>
                          <m:t>p</m:t>
                        </m:r>
                      </m:sub>
                      <m:sup>
                        <m:r>
                          <a:rPr lang="en-US" altLang="zh-CN" i="1" dirty="0">
                            <a:latin typeface="Cambria Math" panose="02040503050406030204" pitchFamily="18" charset="0"/>
                          </a:rPr>
                          <m:t>𝑡</m:t>
                        </m:r>
                      </m:sup>
                    </m:sSubSup>
                    <m:r>
                      <a:rPr lang="en-US" altLang="zh-CN" i="1" dirty="0">
                        <a:latin typeface="Cambria Math" panose="02040503050406030204" pitchFamily="18" charset="0"/>
                      </a:rPr>
                      <m:t> </m:t>
                    </m:r>
                  </m:oMath>
                </a14:m>
                <a:r>
                  <a:rPr kumimoji="1" lang="zh-CN" altLang="en" dirty="0"/>
                  <a:t>，</a:t>
                </a:r>
                <a:r>
                  <a:rPr kumimoji="1" lang="zh-CN" altLang="en-US" dirty="0"/>
                  <a:t>第</a:t>
                </a:r>
                <a:r>
                  <a:rPr kumimoji="1" lang="en" altLang="zh-CN" dirty="0"/>
                  <a:t>k</a:t>
                </a:r>
                <a:r>
                  <a:rPr kumimoji="1" lang="zh-CN" altLang="en-US" dirty="0"/>
                  <a:t>个个体被选中的概率计算如下。</a:t>
                </a:r>
              </a:p>
            </p:txBody>
          </p:sp>
        </mc:Choice>
        <mc:Fallback xmlns="">
          <p:sp>
            <p:nvSpPr>
              <p:cNvPr id="2" name="文本框 1">
                <a:extLst>
                  <a:ext uri="{FF2B5EF4-FFF2-40B4-BE49-F238E27FC236}">
                    <a16:creationId xmlns:a16="http://schemas.microsoft.com/office/drawing/2014/main" id="{EA60BD7B-95D6-614E-A361-ED558DEF8409}"/>
                  </a:ext>
                </a:extLst>
              </p:cNvPr>
              <p:cNvSpPr txBox="1">
                <a:spLocks noRot="1" noChangeAspect="1" noMove="1" noResize="1" noEditPoints="1" noAdjustHandles="1" noChangeArrowheads="1" noChangeShapeType="1" noTextEdit="1"/>
              </p:cNvSpPr>
              <p:nvPr/>
            </p:nvSpPr>
            <p:spPr>
              <a:xfrm>
                <a:off x="1179843" y="3847583"/>
                <a:ext cx="9396883" cy="673133"/>
              </a:xfrm>
              <a:prstGeom prst="rect">
                <a:avLst/>
              </a:prstGeom>
              <a:blipFill>
                <a:blip r:embed="rId2"/>
                <a:stretch>
                  <a:fillRect l="-676" t="-3636" b="-10909"/>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9BCA1014-D178-3A49-BD8E-E6120B167A48}"/>
              </a:ext>
            </a:extLst>
          </p:cNvPr>
          <p:cNvPicPr>
            <a:picLocks noChangeAspect="1"/>
          </p:cNvPicPr>
          <p:nvPr/>
        </p:nvPicPr>
        <p:blipFill>
          <a:blip r:embed="rId3"/>
          <a:stretch>
            <a:fillRect/>
          </a:stretch>
        </p:blipFill>
        <p:spPr>
          <a:xfrm>
            <a:off x="5054600" y="4721436"/>
            <a:ext cx="3962400" cy="787400"/>
          </a:xfrm>
          <a:prstGeom prst="rect">
            <a:avLst/>
          </a:prstGeom>
        </p:spPr>
      </p:pic>
      <p:sp>
        <p:nvSpPr>
          <p:cNvPr id="10" name="文本框 9">
            <a:extLst>
              <a:ext uri="{FF2B5EF4-FFF2-40B4-BE49-F238E27FC236}">
                <a16:creationId xmlns:a16="http://schemas.microsoft.com/office/drawing/2014/main" id="{46084CB4-7C23-B745-9430-816AFE622C6E}"/>
              </a:ext>
            </a:extLst>
          </p:cNvPr>
          <p:cNvSpPr txBox="1"/>
          <p:nvPr/>
        </p:nvSpPr>
        <p:spPr>
          <a:xfrm>
            <a:off x="1285631" y="5857178"/>
            <a:ext cx="3156633" cy="369332"/>
          </a:xfrm>
          <a:prstGeom prst="rect">
            <a:avLst/>
          </a:prstGeom>
          <a:noFill/>
        </p:spPr>
        <p:txBody>
          <a:bodyPr wrap="none" rtlCol="0">
            <a:spAutoFit/>
          </a:bodyPr>
          <a:lstStyle/>
          <a:p>
            <a:r>
              <a:rPr kumimoji="1" lang="zh-CN" altLang="en-US" dirty="0"/>
              <a:t>其中，</a:t>
            </a:r>
            <a:r>
              <a:rPr kumimoji="1" lang="en-US" altLang="zh-CN" dirty="0"/>
              <a:t>M</a:t>
            </a:r>
            <a:r>
              <a:rPr kumimoji="1" lang="zh-CN" altLang="en-US" dirty="0"/>
              <a:t>表示档案库的大小。</a:t>
            </a:r>
          </a:p>
        </p:txBody>
      </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FE8BCE03-497E-A34C-A6B8-452AE5F81887}"/>
                  </a:ext>
                </a:extLst>
              </p:cNvPr>
              <p:cNvSpPr txBox="1"/>
              <p:nvPr/>
            </p:nvSpPr>
            <p:spPr>
              <a:xfrm>
                <a:off x="1397559" y="725147"/>
                <a:ext cx="9620738" cy="1170385"/>
              </a:xfrm>
              <a:prstGeom prst="rect">
                <a:avLst/>
              </a:prstGeom>
              <a:noFill/>
            </p:spPr>
            <p:txBody>
              <a:bodyPr wrap="square" rtlCol="0">
                <a:spAutoFit/>
              </a:bodyPr>
              <a:lstStyle/>
              <a:p>
                <a:pPr>
                  <a:lnSpc>
                    <a:spcPct val="200000"/>
                  </a:lnSpc>
                </a:pPr>
                <a:r>
                  <a:rPr lang="zh-CN" altLang="en-US" dirty="0"/>
                  <a:t>档案库</a:t>
                </a:r>
                <a14:m>
                  <m:oMath xmlns:m="http://schemas.openxmlformats.org/officeDocument/2006/math">
                    <m:sSubSup>
                      <m:sSubSupPr>
                        <m:ctrlPr>
                          <a:rPr lang="en-US" altLang="zh-CN" i="1" dirty="0">
                            <a:latin typeface="Cambria Math" panose="02040503050406030204" pitchFamily="18" charset="0"/>
                          </a:rPr>
                        </m:ctrlPr>
                      </m:sSubSupPr>
                      <m:e>
                        <m:r>
                          <m:rPr>
                            <m:sty m:val="p"/>
                          </m:rPr>
                          <a:rPr lang="en-US" altLang="zh-CN" i="1" dirty="0">
                            <a:latin typeface="Cambria Math" panose="02040503050406030204" pitchFamily="18" charset="0"/>
                          </a:rPr>
                          <m:t>A</m:t>
                        </m:r>
                      </m:e>
                      <m:sub>
                        <m:r>
                          <m:rPr>
                            <m:sty m:val="p"/>
                          </m:rPr>
                          <a:rPr lang="en-US" altLang="zh-CN" i="1" dirty="0">
                            <a:latin typeface="Cambria Math" panose="02040503050406030204" pitchFamily="18" charset="0"/>
                          </a:rPr>
                          <m:t>e</m:t>
                        </m:r>
                      </m:sub>
                      <m:sup>
                        <m:r>
                          <a:rPr lang="en-US" altLang="zh-CN" i="1" dirty="0">
                            <a:latin typeface="Cambria Math" panose="02040503050406030204" pitchFamily="18" charset="0"/>
                          </a:rPr>
                          <m:t>𝑡</m:t>
                        </m:r>
                      </m:sup>
                    </m:sSubSup>
                  </m:oMath>
                </a14:m>
                <a:r>
                  <a:rPr lang="zh-CN" altLang="en-US" dirty="0">
                    <a:latin typeface="+mn-ea"/>
                  </a:rPr>
                  <a:t>、</a:t>
                </a:r>
                <a:r>
                  <a:rPr lang="en-US" altLang="zh-CN" dirty="0"/>
                  <a:t> </a:t>
                </a:r>
                <a14:m>
                  <m:oMath xmlns:m="http://schemas.openxmlformats.org/officeDocument/2006/math">
                    <m:sSubSup>
                      <m:sSubSupPr>
                        <m:ctrlPr>
                          <a:rPr lang="en-US" altLang="zh-CN" i="1" dirty="0">
                            <a:latin typeface="Cambria Math" panose="02040503050406030204" pitchFamily="18" charset="0"/>
                          </a:rPr>
                        </m:ctrlPr>
                      </m:sSubSupPr>
                      <m:e>
                        <m:r>
                          <m:rPr>
                            <m:sty m:val="p"/>
                          </m:rPr>
                          <a:rPr lang="en-US" altLang="zh-CN" i="1" dirty="0">
                            <a:latin typeface="Cambria Math" panose="02040503050406030204" pitchFamily="18" charset="0"/>
                          </a:rPr>
                          <m:t>A</m:t>
                        </m:r>
                      </m:e>
                      <m:sub>
                        <m:r>
                          <m:rPr>
                            <m:sty m:val="p"/>
                          </m:rPr>
                          <a:rPr lang="en-US" altLang="zh-CN" i="1" dirty="0">
                            <a:latin typeface="Cambria Math" panose="02040503050406030204" pitchFamily="18" charset="0"/>
                          </a:rPr>
                          <m:t>p</m:t>
                        </m:r>
                      </m:sub>
                      <m:sup>
                        <m:r>
                          <a:rPr lang="en-US" altLang="zh-CN" i="1" dirty="0">
                            <a:latin typeface="Cambria Math" panose="02040503050406030204" pitchFamily="18" charset="0"/>
                          </a:rPr>
                          <m:t>𝑡</m:t>
                        </m:r>
                      </m:sup>
                    </m:sSubSup>
                  </m:oMath>
                </a14:m>
                <a:r>
                  <a:rPr lang="zh-CN" altLang="en-US" dirty="0">
                    <a:latin typeface="+mn-ea"/>
                  </a:rPr>
                  <a:t>分别保存具有较快执行速度、较好适应度的粒子，即</a:t>
                </a:r>
                <a:r>
                  <a:rPr lang="en-US" altLang="zh-CN" dirty="0">
                    <a:latin typeface="+mn-ea"/>
                  </a:rPr>
                  <a:t>Elite</a:t>
                </a:r>
                <a:r>
                  <a:rPr lang="zh-CN" altLang="en-US" dirty="0">
                    <a:latin typeface="+mn-ea"/>
                  </a:rPr>
                  <a:t> </a:t>
                </a:r>
                <a:r>
                  <a:rPr lang="en-US" altLang="zh-CN" dirty="0">
                    <a:latin typeface="+mn-ea"/>
                  </a:rPr>
                  <a:t>Particle</a:t>
                </a:r>
                <a:r>
                  <a:rPr lang="zh-CN" altLang="en-US" dirty="0">
                    <a:latin typeface="+mn-ea"/>
                  </a:rPr>
                  <a:t>、</a:t>
                </a:r>
                <a:r>
                  <a:rPr lang="en-US" altLang="zh-CN" dirty="0">
                    <a:latin typeface="+mn-ea"/>
                  </a:rPr>
                  <a:t> Profiter</a:t>
                </a:r>
                <a:r>
                  <a:rPr lang="zh-CN" altLang="en-US" dirty="0">
                    <a:latin typeface="+mn-ea"/>
                  </a:rPr>
                  <a:t> </a:t>
                </a:r>
                <a:r>
                  <a:rPr lang="en-US" altLang="zh-CN" dirty="0">
                    <a:latin typeface="+mn-ea"/>
                  </a:rPr>
                  <a:t>Particle</a:t>
                </a:r>
              </a:p>
            </p:txBody>
          </p:sp>
        </mc:Choice>
        <mc:Fallback>
          <p:sp>
            <p:nvSpPr>
              <p:cNvPr id="13" name="文本框 12">
                <a:extLst>
                  <a:ext uri="{FF2B5EF4-FFF2-40B4-BE49-F238E27FC236}">
                    <a16:creationId xmlns:a16="http://schemas.microsoft.com/office/drawing/2014/main" id="{FE8BCE03-497E-A34C-A6B8-452AE5F81887}"/>
                  </a:ext>
                </a:extLst>
              </p:cNvPr>
              <p:cNvSpPr txBox="1">
                <a:spLocks noRot="1" noChangeAspect="1" noMove="1" noResize="1" noEditPoints="1" noAdjustHandles="1" noChangeArrowheads="1" noChangeShapeType="1" noTextEdit="1"/>
              </p:cNvSpPr>
              <p:nvPr/>
            </p:nvSpPr>
            <p:spPr>
              <a:xfrm>
                <a:off x="1397559" y="725147"/>
                <a:ext cx="9620738" cy="1170385"/>
              </a:xfrm>
              <a:prstGeom prst="rect">
                <a:avLst/>
              </a:prstGeom>
              <a:blipFill>
                <a:blip r:embed="rId4"/>
                <a:stretch>
                  <a:fillRect l="-395" b="-6452"/>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69FA6C9A-129E-0B43-BA35-A6004BD10E80}"/>
              </a:ext>
            </a:extLst>
          </p:cNvPr>
          <p:cNvPicPr>
            <a:picLocks noChangeAspect="1"/>
          </p:cNvPicPr>
          <p:nvPr/>
        </p:nvPicPr>
        <p:blipFill>
          <a:blip r:embed="rId5"/>
          <a:stretch>
            <a:fillRect/>
          </a:stretch>
        </p:blipFill>
        <p:spPr>
          <a:xfrm>
            <a:off x="3175000" y="1988773"/>
            <a:ext cx="5842000" cy="1219200"/>
          </a:xfrm>
          <a:prstGeom prst="rect">
            <a:avLst/>
          </a:prstGeom>
        </p:spPr>
      </p:pic>
    </p:spTree>
    <p:extLst>
      <p:ext uri="{BB962C8B-B14F-4D97-AF65-F5344CB8AC3E}">
        <p14:creationId xmlns:p14="http://schemas.microsoft.com/office/powerpoint/2010/main" val="1043725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3646"/>
            <a:ext cx="12192000" cy="461665"/>
          </a:xfrm>
          <a:prstGeom prst="rect">
            <a:avLst/>
          </a:prstGeom>
          <a:solidFill>
            <a:schemeClr val="accent1"/>
          </a:solidFill>
        </p:spPr>
        <p:txBody>
          <a:bodyPr wrap="square" rtlCol="0">
            <a:spAutoFit/>
          </a:bodyPr>
          <a:lstStyle/>
          <a:p>
            <a:pPr algn="ctr"/>
            <a:r>
              <a:rPr lang="zh-CN" altLang="en-US" sz="2400" b="1" spc="600" dirty="0">
                <a:solidFill>
                  <a:schemeClr val="bg1"/>
                </a:solidFill>
                <a:latin typeface="微软雅黑" panose="020B0503020204020204" pitchFamily="34" charset="-122"/>
                <a:ea typeface="微软雅黑" panose="020B0503020204020204" pitchFamily="34" charset="-122"/>
              </a:rPr>
              <a:t>选育样本</a:t>
            </a:r>
            <a:endParaRPr lang="en-US" altLang="zh-CN" sz="2400" b="1" spc="600" dirty="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1BDAAFAF-F733-3148-8FC8-20CD18755D96}"/>
                  </a:ext>
                </a:extLst>
              </p:cNvPr>
              <p:cNvSpPr txBox="1"/>
              <p:nvPr/>
            </p:nvSpPr>
            <p:spPr>
              <a:xfrm>
                <a:off x="377371" y="769256"/>
                <a:ext cx="10929258" cy="4674165"/>
              </a:xfrm>
              <a:prstGeom prst="rect">
                <a:avLst/>
              </a:prstGeom>
              <a:noFill/>
            </p:spPr>
            <p:txBody>
              <a:bodyPr wrap="square" rtlCol="0">
                <a:spAutoFit/>
              </a:bodyPr>
              <a:lstStyle/>
              <a:p>
                <a:pPr>
                  <a:lnSpc>
                    <a:spcPct val="200000"/>
                  </a:lnSpc>
                </a:pPr>
                <a:r>
                  <a:rPr kumimoji="1" lang="en-US" altLang="zh-CN" dirty="0"/>
                  <a:t>1</a:t>
                </a:r>
                <a:r>
                  <a:rPr kumimoji="1" lang="zh-CN" altLang="en-US" dirty="0"/>
                  <a:t>）交叉：在每一代中，需要为粒子</a:t>
                </a:r>
                <a:r>
                  <a:rPr kumimoji="1" lang="en" altLang="zh-CN" dirty="0" err="1"/>
                  <a:t>i</a:t>
                </a:r>
                <a:r>
                  <a:rPr kumimoji="1" lang="zh-CN" altLang="en-US" dirty="0"/>
                  <a:t>培育一个潜在的模范</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𝐸</m:t>
                        </m:r>
                      </m:e>
                      <m:sub>
                        <m:r>
                          <a:rPr kumimoji="1" lang="en-US" altLang="zh-CN" i="1">
                            <a:latin typeface="Cambria Math" panose="02040503050406030204" pitchFamily="18" charset="0"/>
                          </a:rPr>
                          <m:t>𝑖</m:t>
                        </m:r>
                      </m:sub>
                    </m:sSub>
                    <m:r>
                      <a:rPr kumimoji="1" lang="en-US" altLang="zh-CN" i="1">
                        <a:latin typeface="Cambria Math" panose="02040503050406030204" pitchFamily="18" charset="0"/>
                      </a:rPr>
                      <m:t>=</m:t>
                    </m:r>
                    <m:d>
                      <m:dPr>
                        <m:begChr m:val="["/>
                        <m:endChr m:val="]"/>
                        <m:ctrlPr>
                          <a:rPr kumimoji="1" lang="en-US" altLang="zh-CN" i="1" smtClean="0">
                            <a:latin typeface="Cambria Math" panose="02040503050406030204" pitchFamily="18" charset="0"/>
                          </a:rPr>
                        </m:ctrlPr>
                      </m:dPr>
                      <m:e>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𝑒</m:t>
                            </m:r>
                          </m:e>
                          <m:sub>
                            <m:r>
                              <a:rPr kumimoji="1" lang="en-US" altLang="zh-CN" b="0" i="1" smtClean="0">
                                <a:latin typeface="Cambria Math" panose="02040503050406030204" pitchFamily="18" charset="0"/>
                              </a:rPr>
                              <m:t>1,</m:t>
                            </m:r>
                            <m:r>
                              <m:rPr>
                                <m:sty m:val="p"/>
                              </m:rPr>
                              <a:rPr kumimoji="1" lang="en-US" altLang="zh-CN" i="1">
                                <a:latin typeface="Cambria Math" panose="02040503050406030204" pitchFamily="18" charset="0"/>
                              </a:rPr>
                              <m:t>D</m:t>
                            </m:r>
                          </m:sub>
                        </m:sSub>
                        <m:r>
                          <a:rPr kumimoji="1" lang="en-US" altLang="zh-CN" b="0" i="1" smtClean="0">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b="0" i="1" smtClean="0">
                                <a:latin typeface="Cambria Math" panose="02040503050406030204" pitchFamily="18" charset="0"/>
                              </a:rPr>
                              <m:t>𝑒</m:t>
                            </m:r>
                          </m:e>
                          <m:sub>
                            <m:r>
                              <a:rPr kumimoji="1" lang="en-US" altLang="zh-CN" b="0" i="1" smtClean="0">
                                <a:latin typeface="Cambria Math" panose="02040503050406030204" pitchFamily="18" charset="0"/>
                              </a:rPr>
                              <m:t>2</m:t>
                            </m:r>
                            <m:r>
                              <a:rPr kumimoji="1" lang="en-US" altLang="zh-CN" i="1">
                                <a:latin typeface="Cambria Math" panose="02040503050406030204" pitchFamily="18" charset="0"/>
                              </a:rPr>
                              <m:t>,</m:t>
                            </m:r>
                            <m:r>
                              <m:rPr>
                                <m:sty m:val="p"/>
                              </m:rPr>
                              <a:rPr kumimoji="1" lang="en-US" altLang="zh-CN" i="1">
                                <a:latin typeface="Cambria Math" panose="02040503050406030204" pitchFamily="18" charset="0"/>
                              </a:rPr>
                              <m:t>D</m:t>
                            </m:r>
                          </m:sub>
                        </m:sSub>
                        <m:r>
                          <a:rPr kumimoji="1" lang="en-US" altLang="zh-CN" b="0" i="1" smtClean="0">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b="0" i="1" smtClean="0">
                                <a:latin typeface="Cambria Math" panose="02040503050406030204" pitchFamily="18" charset="0"/>
                              </a:rPr>
                              <m:t>𝑒</m:t>
                            </m:r>
                          </m:e>
                          <m:sub>
                            <m:r>
                              <a:rPr kumimoji="1" lang="en-US" altLang="zh-CN" b="0" i="1" smtClean="0">
                                <a:latin typeface="Cambria Math" panose="02040503050406030204" pitchFamily="18" charset="0"/>
                              </a:rPr>
                              <m:t>𝑛</m:t>
                            </m:r>
                            <m:r>
                              <a:rPr kumimoji="1" lang="en-US" altLang="zh-CN" i="1">
                                <a:latin typeface="Cambria Math" panose="02040503050406030204" pitchFamily="18" charset="0"/>
                              </a:rPr>
                              <m:t>,</m:t>
                            </m:r>
                            <m:r>
                              <m:rPr>
                                <m:sty m:val="p"/>
                              </m:rPr>
                              <a:rPr kumimoji="1" lang="en-US" altLang="zh-CN" i="1">
                                <a:latin typeface="Cambria Math" panose="02040503050406030204" pitchFamily="18" charset="0"/>
                              </a:rPr>
                              <m:t>D</m:t>
                            </m:r>
                          </m:sub>
                        </m:sSub>
                      </m:e>
                    </m:d>
                  </m:oMath>
                </a14:m>
                <a:r>
                  <a:rPr kumimoji="1" lang="zh-CN" altLang="en" dirty="0"/>
                  <a:t>，</a:t>
                </a:r>
                <a:r>
                  <a:rPr kumimoji="1" lang="zh-CN" altLang="en-US" dirty="0"/>
                  <a:t>当生成</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𝐸</m:t>
                        </m:r>
                      </m:e>
                      <m:sub>
                        <m:r>
                          <a:rPr kumimoji="1" lang="en-US" altLang="zh-CN" i="1">
                            <a:latin typeface="Cambria Math" panose="02040503050406030204" pitchFamily="18" charset="0"/>
                          </a:rPr>
                          <m:t>𝑖</m:t>
                        </m:r>
                      </m:sub>
                    </m:sSub>
                  </m:oMath>
                </a14:m>
                <a:r>
                  <a:rPr kumimoji="1" lang="zh-CN" altLang="en-US" dirty="0"/>
                  <a:t>的第</a:t>
                </a:r>
                <a:r>
                  <a:rPr kumimoji="1" lang="en" altLang="zh-CN" dirty="0"/>
                  <a:t>d</a:t>
                </a:r>
                <a:r>
                  <a:rPr kumimoji="1" lang="zh-CN" altLang="en-US" dirty="0"/>
                  <a:t>个维度时，称为</a:t>
                </a:r>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i="1">
                            <a:latin typeface="Cambria Math" panose="02040503050406030204" pitchFamily="18" charset="0"/>
                          </a:rPr>
                          <m:t>𝑒</m:t>
                        </m:r>
                      </m:e>
                      <m:sub>
                        <m:r>
                          <a:rPr kumimoji="1" lang="en-US" altLang="zh-CN" b="0" i="1" smtClean="0">
                            <a:latin typeface="Cambria Math" panose="02040503050406030204" pitchFamily="18" charset="0"/>
                          </a:rPr>
                          <m:t>𝑖</m:t>
                        </m:r>
                        <m:r>
                          <a:rPr kumimoji="1" lang="en-US" altLang="zh-CN" i="1">
                            <a:latin typeface="Cambria Math" panose="02040503050406030204" pitchFamily="18" charset="0"/>
                          </a:rPr>
                          <m:t>,</m:t>
                        </m:r>
                        <m:r>
                          <a:rPr kumimoji="1" lang="en-US" altLang="zh-CN" b="0" i="1" smtClean="0">
                            <a:latin typeface="Cambria Math" panose="02040503050406030204" pitchFamily="18" charset="0"/>
                          </a:rPr>
                          <m:t>𝑑</m:t>
                        </m:r>
                      </m:sub>
                    </m:sSub>
                    <m:r>
                      <a:rPr kumimoji="1" lang="en-US" altLang="zh-CN" i="1">
                        <a:latin typeface="Cambria Math" panose="02040503050406030204" pitchFamily="18" charset="0"/>
                      </a:rPr>
                      <m:t>, </m:t>
                    </m:r>
                  </m:oMath>
                </a14:m>
                <a:r>
                  <a:rPr kumimoji="1" lang="zh-CN" altLang="en" dirty="0"/>
                  <a:t>，</a:t>
                </a:r>
                <a:r>
                  <a:rPr kumimoji="1" lang="zh-CN" altLang="en-US" dirty="0"/>
                  <a:t>利用基于</a:t>
                </a:r>
                <a:r>
                  <a:rPr kumimoji="1" lang="en-US" altLang="zh-CN" dirty="0"/>
                  <a:t>(6)</a:t>
                </a:r>
                <a:r>
                  <a:rPr kumimoji="1" lang="zh-CN" altLang="en-US" dirty="0"/>
                  <a:t>的轮盘赌选择，分别从</a:t>
                </a:r>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𝐴</m:t>
                        </m:r>
                      </m:e>
                      <m:sub>
                        <m:r>
                          <m:rPr>
                            <m:sty m:val="p"/>
                          </m:rPr>
                          <a:rPr kumimoji="1" lang="en-US" altLang="zh-CN" i="1">
                            <a:latin typeface="Cambria Math" panose="02040503050406030204" pitchFamily="18" charset="0"/>
                          </a:rPr>
                          <m:t>e</m:t>
                        </m:r>
                      </m:sub>
                    </m:sSub>
                  </m:oMath>
                </a14:m>
                <a:r>
                  <a:rPr kumimoji="1" lang="zh-CN" altLang="en-US" dirty="0"/>
                  <a:t>和</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𝐴</m:t>
                        </m:r>
                      </m:e>
                      <m:sub>
                        <m:r>
                          <a:rPr kumimoji="1" lang="en-US" altLang="zh-CN" b="0" i="1" smtClean="0">
                            <a:latin typeface="Cambria Math" panose="02040503050406030204" pitchFamily="18" charset="0"/>
                          </a:rPr>
                          <m:t>𝑝</m:t>
                        </m:r>
                      </m:sub>
                    </m:sSub>
                  </m:oMath>
                </a14:m>
                <a:r>
                  <a:rPr kumimoji="1" lang="zh-CN" altLang="en-US" dirty="0"/>
                  <a:t>中选择两个亲本</a:t>
                </a:r>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𝑋</m:t>
                        </m:r>
                      </m:e>
                      <m:sub>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𝑖</m:t>
                            </m:r>
                          </m:e>
                          <m:sub>
                            <m:r>
                              <a:rPr kumimoji="1" lang="en-US" altLang="zh-CN" b="0" i="1" smtClean="0">
                                <a:latin typeface="Cambria Math" panose="02040503050406030204" pitchFamily="18" charset="0"/>
                              </a:rPr>
                              <m:t>𝑃</m:t>
                            </m:r>
                            <m:r>
                              <a:rPr kumimoji="1" lang="en-US" altLang="zh-CN" b="0" i="1" smtClean="0">
                                <a:latin typeface="Cambria Math" panose="02040503050406030204" pitchFamily="18" charset="0"/>
                              </a:rPr>
                              <m:t>1</m:t>
                            </m:r>
                          </m:sub>
                        </m:sSub>
                      </m:sub>
                    </m:sSub>
                  </m:oMath>
                </a14:m>
                <a:r>
                  <a:rPr kumimoji="1" lang="zh-CN" altLang="en-US" dirty="0"/>
                  <a:t>和</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𝑋</m:t>
                        </m:r>
                      </m:e>
                      <m:sub>
                        <m:r>
                          <a:rPr kumimoji="1" lang="en-US" altLang="zh-CN" b="0" i="1" smtClean="0">
                            <a:latin typeface="Cambria Math" panose="02040503050406030204" pitchFamily="18" charset="0"/>
                          </a:rPr>
                          <m:t>2</m:t>
                        </m:r>
                      </m:sub>
                    </m:sSub>
                    <m:r>
                      <a:rPr kumimoji="1" lang="en-US" altLang="zh-CN" i="1">
                        <a:latin typeface="Cambria Math" panose="02040503050406030204" pitchFamily="18" charset="0"/>
                      </a:rPr>
                      <m:t> </m:t>
                    </m:r>
                  </m:oMath>
                </a14:m>
                <a:r>
                  <a:rPr kumimoji="1" lang="zh-CN" altLang="en" dirty="0"/>
                  <a:t>，</a:t>
                </a:r>
                <a:r>
                  <a:rPr kumimoji="1" lang="zh-CN" altLang="en-US" dirty="0"/>
                  <a:t>然后对亲本进行交叉运算，培育出</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𝑒</m:t>
                        </m:r>
                      </m:e>
                      <m:sub>
                        <m:r>
                          <a:rPr kumimoji="1" lang="en-US" altLang="zh-CN" i="1">
                            <a:latin typeface="Cambria Math" panose="02040503050406030204" pitchFamily="18" charset="0"/>
                          </a:rPr>
                          <m:t>𝑖</m:t>
                        </m:r>
                        <m:r>
                          <a:rPr kumimoji="1" lang="en-US" altLang="zh-CN" i="1">
                            <a:latin typeface="Cambria Math" panose="02040503050406030204" pitchFamily="18" charset="0"/>
                          </a:rPr>
                          <m:t>,</m:t>
                        </m:r>
                        <m:r>
                          <a:rPr kumimoji="1" lang="en-US" altLang="zh-CN" i="1">
                            <a:latin typeface="Cambria Math" panose="02040503050406030204" pitchFamily="18" charset="0"/>
                          </a:rPr>
                          <m:t>𝑑</m:t>
                        </m:r>
                      </m:sub>
                    </m:sSub>
                  </m:oMath>
                </a14:m>
                <a:r>
                  <a:rPr kumimoji="1" lang="zh-CN" altLang="en" dirty="0"/>
                  <a:t>。</a:t>
                </a:r>
                <a:r>
                  <a:rPr kumimoji="1" lang="zh-CN" altLang="en-US" dirty="0"/>
                  <a:t>交叉运算法则如下</a:t>
                </a:r>
                <a:r>
                  <a:rPr kumimoji="1" lang="en-US" altLang="zh-CN" dirty="0"/>
                  <a:t>:</a:t>
                </a:r>
              </a:p>
              <a:p>
                <a:pPr>
                  <a:lnSpc>
                    <a:spcPct val="200000"/>
                  </a:lnSpc>
                </a:pPr>
                <a:endParaRPr kumimoji="1" lang="en-US" altLang="zh-CN" dirty="0"/>
              </a:p>
              <a:p>
                <a:pPr>
                  <a:lnSpc>
                    <a:spcPct val="200000"/>
                  </a:lnSpc>
                </a:pPr>
                <a:endParaRPr kumimoji="1" lang="en-US" altLang="zh-CN" dirty="0"/>
              </a:p>
              <a:p>
                <a:pPr>
                  <a:lnSpc>
                    <a:spcPct val="200000"/>
                  </a:lnSpc>
                </a:pPr>
                <a:endParaRPr kumimoji="1" lang="en-US" altLang="zh-CN" dirty="0"/>
              </a:p>
              <a:p>
                <a:pPr>
                  <a:lnSpc>
                    <a:spcPct val="200000"/>
                  </a:lnSpc>
                </a:pPr>
                <a:endParaRPr kumimoji="1" lang="en-US" altLang="zh-CN" dirty="0"/>
              </a:p>
              <a:p>
                <a:pPr>
                  <a:lnSpc>
                    <a:spcPct val="200000"/>
                  </a:lnSpc>
                </a:pPr>
                <a:r>
                  <a:rPr kumimoji="1" lang="zh-CN" altLang="en-US" dirty="0"/>
                  <a:t>其中，</a:t>
                </a:r>
                <a:r>
                  <a:rPr kumimoji="1" lang="en-US" altLang="zh-CN" dirty="0"/>
                  <a:t> </a:t>
                </a:r>
                <a14:m>
                  <m:oMath xmlns:m="http://schemas.openxmlformats.org/officeDocument/2006/math">
                    <m:sSub>
                      <m:sSubPr>
                        <m:ctrlPr>
                          <a:rPr kumimoji="1" lang="en-US" altLang="zh-CN" i="1">
                            <a:latin typeface="Cambria Math" panose="02040503050406030204" pitchFamily="18" charset="0"/>
                          </a:rPr>
                        </m:ctrlPr>
                      </m:sSubPr>
                      <m:e>
                        <m:r>
                          <m:rPr>
                            <m:sty m:val="p"/>
                          </m:rPr>
                          <a:rPr kumimoji="1" lang="en-US" altLang="zh-CN" i="1">
                            <a:latin typeface="Cambria Math" panose="02040503050406030204" pitchFamily="18" charset="0"/>
                          </a:rPr>
                          <m:t>r</m:t>
                        </m:r>
                      </m:e>
                      <m:sub>
                        <m:r>
                          <m:rPr>
                            <m:sty m:val="p"/>
                          </m:rPr>
                          <a:rPr kumimoji="1" lang="en-US" altLang="zh-CN" i="1">
                            <a:latin typeface="Cambria Math" panose="02040503050406030204" pitchFamily="18" charset="0"/>
                          </a:rPr>
                          <m:t>c</m:t>
                        </m:r>
                      </m:sub>
                    </m:sSub>
                  </m:oMath>
                </a14:m>
                <a:r>
                  <a:rPr kumimoji="1" lang="zh-CN" altLang="en-US" dirty="0"/>
                  <a:t>为均匀分布在</a:t>
                </a:r>
                <a:r>
                  <a:rPr kumimoji="1" lang="en-US" altLang="zh-CN" dirty="0"/>
                  <a:t>[0</a:t>
                </a:r>
                <a:r>
                  <a:rPr kumimoji="1" lang="zh-CN" altLang="en-US" dirty="0"/>
                  <a:t>，</a:t>
                </a:r>
                <a:r>
                  <a:rPr kumimoji="1" lang="en-US" altLang="zh-CN" dirty="0"/>
                  <a:t>1]</a:t>
                </a:r>
                <a:r>
                  <a:rPr kumimoji="1" lang="zh-CN" altLang="en-US" dirty="0"/>
                  <a:t>中的随机数；</a:t>
                </a:r>
                <a:r>
                  <a:rPr kumimoji="1" lang="en-US" altLang="zh-CN" dirty="0"/>
                  <a:t> </a:t>
                </a:r>
                <a14:m>
                  <m:oMath xmlns:m="http://schemas.openxmlformats.org/officeDocument/2006/math">
                    <m:sSub>
                      <m:sSubPr>
                        <m:ctrlPr>
                          <a:rPr kumimoji="1" lang="en-US" altLang="zh-CN" i="1">
                            <a:latin typeface="Cambria Math" panose="02040503050406030204" pitchFamily="18" charset="0"/>
                          </a:rPr>
                        </m:ctrlPr>
                      </m:sSubPr>
                      <m:e>
                        <m:r>
                          <m:rPr>
                            <m:sty m:val="p"/>
                          </m:rPr>
                          <a:rPr kumimoji="1" lang="en-US" altLang="zh-CN" i="1">
                            <a:latin typeface="Cambria Math" panose="02040503050406030204" pitchFamily="18" charset="0"/>
                          </a:rPr>
                          <m:t>p</m:t>
                        </m:r>
                      </m:e>
                      <m:sub>
                        <m:r>
                          <m:rPr>
                            <m:sty m:val="p"/>
                          </m:rPr>
                          <a:rPr kumimoji="1" lang="en-US" altLang="zh-CN" i="1">
                            <a:latin typeface="Cambria Math" panose="02040503050406030204" pitchFamily="18" charset="0"/>
                          </a:rPr>
                          <m:t>c</m:t>
                        </m:r>
                      </m:sub>
                    </m:sSub>
                  </m:oMath>
                </a14:m>
                <a:r>
                  <a:rPr kumimoji="1" lang="zh-CN" altLang="en-US" dirty="0"/>
                  <a:t>表示交叉率；</a:t>
                </a:r>
                <a:r>
                  <a:rPr kumimoji="1" lang="en-US" altLang="zh-CN" dirty="0"/>
                  <a:t>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𝑋</m:t>
                        </m:r>
                      </m:e>
                      <m:sub>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𝑖</m:t>
                            </m:r>
                          </m:e>
                          <m:sub>
                            <m:r>
                              <a:rPr kumimoji="1" lang="en-US" altLang="zh-CN" i="1">
                                <a:latin typeface="Cambria Math" panose="02040503050406030204" pitchFamily="18" charset="0"/>
                              </a:rPr>
                              <m:t>𝑃</m:t>
                            </m:r>
                            <m:r>
                              <a:rPr kumimoji="1" lang="en-US" altLang="zh-CN" i="1">
                                <a:latin typeface="Cambria Math" panose="02040503050406030204" pitchFamily="18" charset="0"/>
                              </a:rPr>
                              <m:t>1</m:t>
                            </m:r>
                          </m:sub>
                        </m:sSub>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𝑑</m:t>
                        </m:r>
                      </m:sub>
                    </m:sSub>
                  </m:oMath>
                </a14:m>
                <a:r>
                  <a:rPr kumimoji="1" lang="zh-CN" altLang="en-US" dirty="0"/>
                  <a:t>和</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𝑋</m:t>
                        </m:r>
                      </m:e>
                      <m:sub>
                        <m:sSub>
                          <m:sSubPr>
                            <m:ctrlPr>
                              <a:rPr kumimoji="1" lang="en-US" altLang="zh-CN" i="1" smtClean="0">
                                <a:latin typeface="Cambria Math" panose="02040503050406030204" pitchFamily="18" charset="0"/>
                              </a:rPr>
                            </m:ctrlPr>
                          </m:sSubPr>
                          <m:e>
                            <m:r>
                              <a:rPr kumimoji="1" lang="en-US" altLang="zh-CN" i="1">
                                <a:latin typeface="Cambria Math" panose="02040503050406030204" pitchFamily="18" charset="0"/>
                              </a:rPr>
                              <m:t>𝑖</m:t>
                            </m:r>
                          </m:e>
                          <m:sub>
                            <m:r>
                              <a:rPr kumimoji="1" lang="en-US" altLang="zh-CN" i="1">
                                <a:latin typeface="Cambria Math" panose="02040503050406030204" pitchFamily="18" charset="0"/>
                              </a:rPr>
                              <m:t>𝑃</m:t>
                            </m:r>
                            <m:r>
                              <a:rPr kumimoji="1" lang="en-US" altLang="zh-CN" b="0" i="1" smtClean="0">
                                <a:latin typeface="Cambria Math" panose="02040503050406030204" pitchFamily="18" charset="0"/>
                              </a:rPr>
                              <m:t>2,</m:t>
                            </m:r>
                            <m:r>
                              <a:rPr kumimoji="1" lang="en-US" altLang="zh-CN" b="0" i="1" smtClean="0">
                                <a:latin typeface="Cambria Math" panose="02040503050406030204" pitchFamily="18" charset="0"/>
                              </a:rPr>
                              <m:t>𝑑</m:t>
                            </m:r>
                          </m:sub>
                        </m:sSub>
                      </m:sub>
                    </m:sSub>
                  </m:oMath>
                </a14:m>
                <a:r>
                  <a:rPr kumimoji="1" lang="zh-CN" altLang="en-US" dirty="0"/>
                  <a:t>分别为</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𝑋</m:t>
                        </m:r>
                      </m:e>
                      <m:sub>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𝑖</m:t>
                            </m:r>
                          </m:e>
                          <m:sub>
                            <m:r>
                              <a:rPr kumimoji="1" lang="en-US" altLang="zh-CN" i="1">
                                <a:latin typeface="Cambria Math" panose="02040503050406030204" pitchFamily="18" charset="0"/>
                              </a:rPr>
                              <m:t>𝑃</m:t>
                            </m:r>
                            <m:r>
                              <a:rPr kumimoji="1" lang="en-US" altLang="zh-CN" i="1">
                                <a:latin typeface="Cambria Math" panose="02040503050406030204" pitchFamily="18" charset="0"/>
                              </a:rPr>
                              <m:t>1</m:t>
                            </m:r>
                          </m:sub>
                        </m:sSub>
                      </m:sub>
                    </m:sSub>
                  </m:oMath>
                </a14:m>
                <a:r>
                  <a:rPr kumimoji="1" lang="zh-CN" altLang="en-US" dirty="0"/>
                  <a:t>和</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𝑋</m:t>
                        </m:r>
                      </m:e>
                      <m:sub>
                        <m:sSub>
                          <m:sSubPr>
                            <m:ctrlPr>
                              <a:rPr kumimoji="1" lang="en-US" altLang="zh-CN" i="1" smtClean="0">
                                <a:latin typeface="Cambria Math" panose="02040503050406030204" pitchFamily="18" charset="0"/>
                              </a:rPr>
                            </m:ctrlPr>
                          </m:sSubPr>
                          <m:e>
                            <m:r>
                              <a:rPr kumimoji="1" lang="en-US" altLang="zh-CN" i="1">
                                <a:latin typeface="Cambria Math" panose="02040503050406030204" pitchFamily="18" charset="0"/>
                              </a:rPr>
                              <m:t>𝑖</m:t>
                            </m:r>
                          </m:e>
                          <m:sub>
                            <m:r>
                              <a:rPr kumimoji="1" lang="en-US" altLang="zh-CN" i="1">
                                <a:latin typeface="Cambria Math" panose="02040503050406030204" pitchFamily="18" charset="0"/>
                              </a:rPr>
                              <m:t>𝑃</m:t>
                            </m:r>
                            <m:r>
                              <a:rPr kumimoji="1" lang="en-US" altLang="zh-CN" b="0" i="1" smtClean="0">
                                <a:latin typeface="Cambria Math" panose="02040503050406030204" pitchFamily="18" charset="0"/>
                              </a:rPr>
                              <m:t>2</m:t>
                            </m:r>
                          </m:sub>
                        </m:sSub>
                      </m:sub>
                    </m:sSub>
                  </m:oMath>
                </a14:m>
                <a:r>
                  <a:rPr kumimoji="1" lang="zh-CN" altLang="en-US" dirty="0"/>
                  <a:t>的第</a:t>
                </a:r>
                <a:r>
                  <a:rPr kumimoji="1" lang="en" altLang="zh-CN" dirty="0"/>
                  <a:t>d</a:t>
                </a:r>
                <a:r>
                  <a:rPr kumimoji="1" lang="zh-CN" altLang="en-US" dirty="0"/>
                  <a:t>个值。</a:t>
                </a:r>
                <a:endParaRPr kumimoji="1" lang="en-US" altLang="zh-CN" dirty="0"/>
              </a:p>
            </p:txBody>
          </p:sp>
        </mc:Choice>
        <mc:Fallback xmlns="">
          <p:sp>
            <p:nvSpPr>
              <p:cNvPr id="8" name="文本框 7">
                <a:extLst>
                  <a:ext uri="{FF2B5EF4-FFF2-40B4-BE49-F238E27FC236}">
                    <a16:creationId xmlns:a16="http://schemas.microsoft.com/office/drawing/2014/main" id="{1BDAAFAF-F733-3148-8FC8-20CD18755D96}"/>
                  </a:ext>
                </a:extLst>
              </p:cNvPr>
              <p:cNvSpPr txBox="1">
                <a:spLocks noRot="1" noChangeAspect="1" noMove="1" noResize="1" noEditPoints="1" noAdjustHandles="1" noChangeArrowheads="1" noChangeShapeType="1" noTextEdit="1"/>
              </p:cNvSpPr>
              <p:nvPr/>
            </p:nvSpPr>
            <p:spPr>
              <a:xfrm>
                <a:off x="377371" y="769256"/>
                <a:ext cx="10929258" cy="4674165"/>
              </a:xfrm>
              <a:prstGeom prst="rect">
                <a:avLst/>
              </a:prstGeom>
              <a:blipFill>
                <a:blip r:embed="rId2"/>
                <a:stretch>
                  <a:fillRect l="-464" r="-2552" b="-271"/>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58112BF8-C0A9-AA4D-9CF4-50BAD096857E}"/>
              </a:ext>
            </a:extLst>
          </p:cNvPr>
          <p:cNvPicPr>
            <a:picLocks noChangeAspect="1"/>
          </p:cNvPicPr>
          <p:nvPr/>
        </p:nvPicPr>
        <p:blipFill>
          <a:blip r:embed="rId3"/>
          <a:stretch>
            <a:fillRect/>
          </a:stretch>
        </p:blipFill>
        <p:spPr>
          <a:xfrm>
            <a:off x="3320855" y="2950029"/>
            <a:ext cx="5042290" cy="1231257"/>
          </a:xfrm>
          <a:prstGeom prst="rect">
            <a:avLst/>
          </a:prstGeom>
        </p:spPr>
      </p:pic>
    </p:spTree>
    <p:extLst>
      <p:ext uri="{BB962C8B-B14F-4D97-AF65-F5344CB8AC3E}">
        <p14:creationId xmlns:p14="http://schemas.microsoft.com/office/powerpoint/2010/main" val="931237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3646"/>
            <a:ext cx="12192000" cy="461665"/>
          </a:xfrm>
          <a:prstGeom prst="rect">
            <a:avLst/>
          </a:prstGeom>
          <a:solidFill>
            <a:schemeClr val="accent1"/>
          </a:solidFill>
        </p:spPr>
        <p:txBody>
          <a:bodyPr wrap="square" rtlCol="0">
            <a:spAutoFit/>
          </a:bodyPr>
          <a:lstStyle/>
          <a:p>
            <a:pPr algn="ctr"/>
            <a:r>
              <a:rPr lang="zh-CN" altLang="en-US" sz="2400" b="1" spc="600" dirty="0">
                <a:solidFill>
                  <a:schemeClr val="bg1"/>
                </a:solidFill>
                <a:latin typeface="微软雅黑" panose="020B0503020204020204" pitchFamily="34" charset="-122"/>
                <a:ea typeface="微软雅黑" panose="020B0503020204020204" pitchFamily="34" charset="-122"/>
              </a:rPr>
              <a:t>选育样本</a:t>
            </a:r>
            <a:endParaRPr lang="en-US" altLang="zh-CN" sz="2400" b="1" spc="600" dirty="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1BDAAFAF-F733-3148-8FC8-20CD18755D96}"/>
                  </a:ext>
                </a:extLst>
              </p:cNvPr>
              <p:cNvSpPr txBox="1"/>
              <p:nvPr/>
            </p:nvSpPr>
            <p:spPr>
              <a:xfrm>
                <a:off x="377371" y="769257"/>
                <a:ext cx="10929258" cy="5018938"/>
              </a:xfrm>
              <a:prstGeom prst="rect">
                <a:avLst/>
              </a:prstGeom>
              <a:noFill/>
            </p:spPr>
            <p:txBody>
              <a:bodyPr wrap="square" rtlCol="0">
                <a:spAutoFit/>
              </a:bodyPr>
              <a:lstStyle/>
              <a:p>
                <a:pPr>
                  <a:lnSpc>
                    <a:spcPct val="200000"/>
                  </a:lnSpc>
                </a:pPr>
                <a:r>
                  <a:rPr kumimoji="1" lang="en-US" altLang="zh-CN" dirty="0"/>
                  <a:t>2</a:t>
                </a:r>
                <a:r>
                  <a:rPr kumimoji="1" lang="zh-CN" altLang="en-US" dirty="0"/>
                  <a:t>）变异：在交叉操作后，对育成的后代</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𝐸</m:t>
                        </m:r>
                      </m:e>
                      <m:sub>
                        <m:r>
                          <a:rPr kumimoji="1" lang="en-US" altLang="zh-CN" i="1">
                            <a:latin typeface="Cambria Math" panose="02040503050406030204" pitchFamily="18" charset="0"/>
                          </a:rPr>
                          <m:t>𝑖</m:t>
                        </m:r>
                      </m:sub>
                    </m:sSub>
                  </m:oMath>
                </a14:m>
                <a:r>
                  <a:rPr kumimoji="1" lang="zh-CN" altLang="en-US" dirty="0"/>
                  <a:t>进行变异操作，变异概率为</a:t>
                </a:r>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𝑝</m:t>
                        </m:r>
                      </m:e>
                      <m:sub>
                        <m:r>
                          <m:rPr>
                            <m:sty m:val="p"/>
                          </m:rPr>
                          <a:rPr kumimoji="1" lang="en-US" altLang="zh-CN" i="1">
                            <a:latin typeface="Cambria Math" panose="02040503050406030204" pitchFamily="18" charset="0"/>
                          </a:rPr>
                          <m:t>m</m:t>
                        </m:r>
                      </m:sub>
                    </m:sSub>
                    <m:r>
                      <a:rPr kumimoji="1" lang="en-US" altLang="zh-CN" i="1">
                        <a:latin typeface="Cambria Math" panose="02040503050406030204" pitchFamily="18" charset="0"/>
                      </a:rPr>
                      <m:t> </m:t>
                    </m:r>
                  </m:oMath>
                </a14:m>
                <a:r>
                  <a:rPr kumimoji="1" lang="zh-CN" altLang="en" dirty="0"/>
                  <a:t>。</a:t>
                </a:r>
                <a:r>
                  <a:rPr kumimoji="1" lang="en-US" altLang="zh-CN" dirty="0"/>
                  <a:t> </a:t>
                </a:r>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𝑝</m:t>
                        </m:r>
                      </m:e>
                      <m:sub>
                        <m:r>
                          <m:rPr>
                            <m:sty m:val="p"/>
                          </m:rPr>
                          <a:rPr kumimoji="1" lang="en-US" altLang="zh-CN" i="1">
                            <a:latin typeface="Cambria Math" panose="02040503050406030204" pitchFamily="18" charset="0"/>
                          </a:rPr>
                          <m:t>m</m:t>
                        </m:r>
                      </m:sub>
                    </m:sSub>
                  </m:oMath>
                </a14:m>
                <a:r>
                  <a:rPr kumimoji="1" lang="zh-CN" altLang="en-US" dirty="0"/>
                  <a:t>越大，可以给</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𝐸</m:t>
                        </m:r>
                      </m:e>
                      <m:sub>
                        <m:r>
                          <a:rPr kumimoji="1" lang="en-US" altLang="zh-CN" i="1">
                            <a:latin typeface="Cambria Math" panose="02040503050406030204" pitchFamily="18" charset="0"/>
                          </a:rPr>
                          <m:t>𝑖</m:t>
                        </m:r>
                      </m:sub>
                    </m:sSub>
                  </m:oMath>
                </a14:m>
                <a:r>
                  <a:rPr kumimoji="1" lang="zh-CN" altLang="en-US" dirty="0"/>
                  <a:t>注入更多的多样性。相反，较小的</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𝑝</m:t>
                        </m:r>
                      </m:e>
                      <m:sub>
                        <m:r>
                          <m:rPr>
                            <m:sty m:val="p"/>
                          </m:rPr>
                          <a:rPr kumimoji="1" lang="en-US" altLang="zh-CN" i="1">
                            <a:latin typeface="Cambria Math" panose="02040503050406030204" pitchFamily="18" charset="0"/>
                          </a:rPr>
                          <m:t>m</m:t>
                        </m:r>
                      </m:sub>
                    </m:sSub>
                  </m:oMath>
                </a14:m>
                <a:r>
                  <a:rPr kumimoji="1" lang="zh-CN" altLang="en-US" dirty="0"/>
                  <a:t>可以使</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𝐸</m:t>
                        </m:r>
                      </m:e>
                      <m:sub>
                        <m:r>
                          <a:rPr kumimoji="1" lang="en-US" altLang="zh-CN" i="1">
                            <a:latin typeface="Cambria Math" panose="02040503050406030204" pitchFamily="18" charset="0"/>
                          </a:rPr>
                          <m:t>𝑖</m:t>
                        </m:r>
                      </m:sub>
                    </m:sSub>
                  </m:oMath>
                </a14:m>
                <a:r>
                  <a:rPr kumimoji="1" lang="zh-CN" altLang="en-US" dirty="0"/>
                  <a:t>包含更多从亲本获得的有用信息。本文应用的变异算子与</a:t>
                </a:r>
                <a:r>
                  <a:rPr kumimoji="1" lang="en" altLang="zh-CN" dirty="0"/>
                  <a:t>GA</a:t>
                </a:r>
                <a:r>
                  <a:rPr kumimoji="1" lang="zh-CN" altLang="en-US" dirty="0"/>
                  <a:t>的经典变异算子相同。对于每一个维度</a:t>
                </a:r>
                <a:r>
                  <a:rPr kumimoji="1" lang="en" altLang="zh-CN" dirty="0"/>
                  <a:t>d</a:t>
                </a:r>
                <a:r>
                  <a:rPr kumimoji="1" lang="zh-CN" altLang="en" dirty="0"/>
                  <a:t>，</a:t>
                </a:r>
                <a:r>
                  <a:rPr kumimoji="1" lang="zh-CN" altLang="en-US" dirty="0"/>
                  <a:t>例如，如果一个随机数</a:t>
                </a:r>
                <a14:m>
                  <m:oMath xmlns:m="http://schemas.openxmlformats.org/officeDocument/2006/math">
                    <m:sSub>
                      <m:sSubPr>
                        <m:ctrlPr>
                          <a:rPr kumimoji="1" lang="en" altLang="zh-CN" i="1" dirty="0" smtClean="0">
                            <a:latin typeface="Cambria Math" panose="02040503050406030204" pitchFamily="18" charset="0"/>
                          </a:rPr>
                        </m:ctrlPr>
                      </m:sSubPr>
                      <m:e>
                        <m:r>
                          <a:rPr kumimoji="1" lang="en-US" altLang="zh-CN" b="0" i="1" dirty="0" smtClean="0">
                            <a:latin typeface="Cambria Math" panose="02040503050406030204" pitchFamily="18" charset="0"/>
                          </a:rPr>
                          <m:t>𝑟</m:t>
                        </m:r>
                      </m:e>
                      <m:sub>
                        <m:r>
                          <a:rPr kumimoji="1" lang="en-US" altLang="zh-CN" b="0" i="1" dirty="0" smtClean="0">
                            <a:latin typeface="Cambria Math" panose="02040503050406030204" pitchFamily="18" charset="0"/>
                          </a:rPr>
                          <m:t>𝑚</m:t>
                        </m:r>
                      </m:sub>
                    </m:sSub>
                  </m:oMath>
                </a14:m>
                <a:r>
                  <a:rPr kumimoji="1" lang="en" altLang="zh-CN" dirty="0"/>
                  <a:t>∈[0,1]</a:t>
                </a:r>
                <a:r>
                  <a:rPr kumimoji="1" lang="zh-CN" altLang="en-US" dirty="0"/>
                  <a:t>小于</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𝑝</m:t>
                        </m:r>
                      </m:e>
                      <m:sub>
                        <m:r>
                          <m:rPr>
                            <m:sty m:val="p"/>
                          </m:rPr>
                          <a:rPr kumimoji="1" lang="en-US" altLang="zh-CN" i="1">
                            <a:latin typeface="Cambria Math" panose="02040503050406030204" pitchFamily="18" charset="0"/>
                          </a:rPr>
                          <m:t>m</m:t>
                        </m:r>
                      </m:sub>
                    </m:sSub>
                    <m:r>
                      <a:rPr kumimoji="1" lang="en-US" altLang="zh-CN" i="1">
                        <a:latin typeface="Cambria Math" panose="02040503050406030204" pitchFamily="18" charset="0"/>
                      </a:rPr>
                      <m:t> </m:t>
                    </m:r>
                  </m:oMath>
                </a14:m>
                <a:r>
                  <a:rPr kumimoji="1" lang="zh-CN" altLang="en" dirty="0"/>
                  <a:t>，</a:t>
                </a:r>
                <a:r>
                  <a:rPr kumimoji="1" lang="zh-CN" altLang="en-US" dirty="0"/>
                  <a:t>那么</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𝑒</m:t>
                        </m:r>
                      </m:e>
                      <m:sub>
                        <m:r>
                          <a:rPr kumimoji="1" lang="en-US" altLang="zh-CN" i="1">
                            <a:latin typeface="Cambria Math" panose="02040503050406030204" pitchFamily="18" charset="0"/>
                          </a:rPr>
                          <m:t>𝑖</m:t>
                        </m:r>
                        <m:r>
                          <a:rPr kumimoji="1" lang="en-US" altLang="zh-CN" i="1">
                            <a:latin typeface="Cambria Math" panose="02040503050406030204" pitchFamily="18" charset="0"/>
                          </a:rPr>
                          <m:t>,</m:t>
                        </m:r>
                        <m:r>
                          <a:rPr kumimoji="1" lang="en-US" altLang="zh-CN" i="1">
                            <a:latin typeface="Cambria Math" panose="02040503050406030204" pitchFamily="18" charset="0"/>
                          </a:rPr>
                          <m:t>𝑑</m:t>
                        </m:r>
                      </m:sub>
                    </m:sSub>
                  </m:oMath>
                </a14:m>
                <a:r>
                  <a:rPr kumimoji="1" lang="zh-CN" altLang="en-US" dirty="0"/>
                  <a:t>在搜索空间中被随机重新初始化。</a:t>
                </a:r>
                <a:endParaRPr kumimoji="1" lang="en-US" altLang="zh-CN" dirty="0"/>
              </a:p>
              <a:p>
                <a:pPr>
                  <a:lnSpc>
                    <a:spcPct val="200000"/>
                  </a:lnSpc>
                </a:pPr>
                <a:endParaRPr kumimoji="1" lang="en-US" altLang="zh-CN" dirty="0"/>
              </a:p>
              <a:p>
                <a:pPr>
                  <a:lnSpc>
                    <a:spcPct val="200000"/>
                  </a:lnSpc>
                </a:pPr>
                <a:endParaRPr kumimoji="1" lang="en-US" altLang="zh-CN" dirty="0"/>
              </a:p>
              <a:p>
                <a:pPr>
                  <a:lnSpc>
                    <a:spcPct val="200000"/>
                  </a:lnSpc>
                </a:pPr>
                <a:endParaRPr kumimoji="1" lang="en-US" altLang="zh-CN" dirty="0"/>
              </a:p>
              <a:p>
                <a:pPr>
                  <a:lnSpc>
                    <a:spcPct val="200000"/>
                  </a:lnSpc>
                </a:pPr>
                <a:endParaRPr kumimoji="1" lang="en-US" altLang="zh-CN" dirty="0"/>
              </a:p>
              <a:p>
                <a:pPr>
                  <a:lnSpc>
                    <a:spcPct val="200000"/>
                  </a:lnSpc>
                </a:pPr>
                <a:r>
                  <a:rPr kumimoji="1" lang="zh-CN" altLang="en-US" dirty="0"/>
                  <a:t>其中，</a:t>
                </a:r>
                <a:r>
                  <a:rPr kumimoji="1" lang="en-US" altLang="zh-CN" dirty="0"/>
                  <a:t> </a:t>
                </a:r>
                <a14:m>
                  <m:oMath xmlns:m="http://schemas.openxmlformats.org/officeDocument/2006/math">
                    <m:sSub>
                      <m:sSubPr>
                        <m:ctrlPr>
                          <a:rPr kumimoji="1" lang="en-US" altLang="zh-CN" i="1">
                            <a:latin typeface="Cambria Math" panose="02040503050406030204" pitchFamily="18" charset="0"/>
                          </a:rPr>
                        </m:ctrlPr>
                      </m:sSubPr>
                      <m:e>
                        <m:r>
                          <m:rPr>
                            <m:sty m:val="p"/>
                          </m:rPr>
                          <a:rPr kumimoji="1" lang="en-US" altLang="zh-CN" i="1">
                            <a:latin typeface="Cambria Math" panose="02040503050406030204" pitchFamily="18" charset="0"/>
                          </a:rPr>
                          <m:t>r</m:t>
                        </m:r>
                      </m:e>
                      <m:sub>
                        <m:r>
                          <a:rPr kumimoji="1" lang="en-US" altLang="zh-CN" b="0" i="1" smtClean="0">
                            <a:latin typeface="Cambria Math" panose="02040503050406030204" pitchFamily="18" charset="0"/>
                          </a:rPr>
                          <m:t>𝑚</m:t>
                        </m:r>
                      </m:sub>
                    </m:sSub>
                  </m:oMath>
                </a14:m>
                <a:r>
                  <a:rPr kumimoji="1" lang="zh-CN" altLang="en-US" dirty="0"/>
                  <a:t>是均匀分布在</a:t>
                </a:r>
                <a:r>
                  <a:rPr kumimoji="1" lang="en-US" altLang="zh-CN" dirty="0"/>
                  <a:t>[0</a:t>
                </a:r>
                <a:r>
                  <a:rPr kumimoji="1" lang="zh-CN" altLang="en-US" dirty="0"/>
                  <a:t>，</a:t>
                </a:r>
                <a:r>
                  <a:rPr kumimoji="1" lang="en-US" altLang="zh-CN" dirty="0"/>
                  <a:t>1]</a:t>
                </a:r>
                <a:r>
                  <a:rPr kumimoji="1" lang="zh-CN" altLang="en-US" dirty="0"/>
                  <a:t>中的随机数；而</a:t>
                </a:r>
                <a14:m>
                  <m:oMath xmlns:m="http://schemas.openxmlformats.org/officeDocument/2006/math">
                    <m:sSub>
                      <m:sSubPr>
                        <m:ctrlPr>
                          <a:rPr kumimoji="1" lang="en-US" altLang="zh-CN" i="1">
                            <a:latin typeface="Cambria Math" panose="02040503050406030204" pitchFamily="18" charset="0"/>
                          </a:rPr>
                        </m:ctrlPr>
                      </m:sSubPr>
                      <m:e>
                        <m:r>
                          <a:rPr kumimoji="1" lang="en-US" altLang="zh-CN" b="0" i="1" smtClean="0">
                            <a:latin typeface="Cambria Math" panose="02040503050406030204" pitchFamily="18" charset="0"/>
                          </a:rPr>
                          <m:t>𝑙𝑏</m:t>
                        </m:r>
                      </m:e>
                      <m:sub>
                        <m:r>
                          <a:rPr kumimoji="1" lang="en-US" altLang="zh-CN" b="0" i="1" smtClean="0">
                            <a:latin typeface="Cambria Math" panose="02040503050406030204" pitchFamily="18" charset="0"/>
                          </a:rPr>
                          <m:t>𝑑</m:t>
                        </m:r>
                      </m:sub>
                    </m:sSub>
                  </m:oMath>
                </a14:m>
                <a:r>
                  <a:rPr kumimoji="1" lang="zh-CN" altLang="en-US" dirty="0"/>
                  <a:t>和</a:t>
                </a:r>
                <a14:m>
                  <m:oMath xmlns:m="http://schemas.openxmlformats.org/officeDocument/2006/math">
                    <m:sSub>
                      <m:sSubPr>
                        <m:ctrlPr>
                          <a:rPr kumimoji="1" lang="en-US" altLang="zh-CN" i="1">
                            <a:latin typeface="Cambria Math" panose="02040503050406030204" pitchFamily="18" charset="0"/>
                          </a:rPr>
                        </m:ctrlPr>
                      </m:sSubPr>
                      <m:e>
                        <m:r>
                          <a:rPr kumimoji="1" lang="en-US" altLang="zh-CN" b="0" i="1" smtClean="0">
                            <a:latin typeface="Cambria Math" panose="02040503050406030204" pitchFamily="18" charset="0"/>
                          </a:rPr>
                          <m:t>𝑢𝑏</m:t>
                        </m:r>
                      </m:e>
                      <m:sub>
                        <m:r>
                          <a:rPr kumimoji="1" lang="en-US" altLang="zh-CN" b="0" i="1" smtClean="0">
                            <a:latin typeface="Cambria Math" panose="02040503050406030204" pitchFamily="18" charset="0"/>
                          </a:rPr>
                          <m:t>𝑑</m:t>
                        </m:r>
                      </m:sub>
                    </m:sSub>
                  </m:oMath>
                </a14:m>
                <a:r>
                  <a:rPr kumimoji="1" lang="zh-CN" altLang="en-US" dirty="0"/>
                  <a:t>分别表示第</a:t>
                </a:r>
                <a:r>
                  <a:rPr kumimoji="1" lang="en" altLang="zh-CN" dirty="0"/>
                  <a:t>d</a:t>
                </a:r>
                <a:r>
                  <a:rPr kumimoji="1" lang="zh-CN" altLang="en-US" dirty="0"/>
                  <a:t>个维度的下界和上界。</a:t>
                </a:r>
              </a:p>
            </p:txBody>
          </p:sp>
        </mc:Choice>
        <mc:Fallback xmlns="">
          <p:sp>
            <p:nvSpPr>
              <p:cNvPr id="8" name="文本框 7">
                <a:extLst>
                  <a:ext uri="{FF2B5EF4-FFF2-40B4-BE49-F238E27FC236}">
                    <a16:creationId xmlns:a16="http://schemas.microsoft.com/office/drawing/2014/main" id="{1BDAAFAF-F733-3148-8FC8-20CD18755D96}"/>
                  </a:ext>
                </a:extLst>
              </p:cNvPr>
              <p:cNvSpPr txBox="1">
                <a:spLocks noRot="1" noChangeAspect="1" noMove="1" noResize="1" noEditPoints="1" noAdjustHandles="1" noChangeArrowheads="1" noChangeShapeType="1" noTextEdit="1"/>
              </p:cNvSpPr>
              <p:nvPr/>
            </p:nvSpPr>
            <p:spPr>
              <a:xfrm>
                <a:off x="377371" y="769257"/>
                <a:ext cx="10929258" cy="5018938"/>
              </a:xfrm>
              <a:prstGeom prst="rect">
                <a:avLst/>
              </a:prstGeom>
              <a:blipFill>
                <a:blip r:embed="rId2"/>
                <a:stretch>
                  <a:fillRect l="-464" b="-756"/>
                </a:stretch>
              </a:blipFill>
            </p:spPr>
            <p:txBody>
              <a:bodyPr/>
              <a:lstStyle/>
              <a:p>
                <a:r>
                  <a:rPr lang="zh-CN" altLang="en-US">
                    <a:noFill/>
                  </a:rPr>
                  <a:t> </a:t>
                </a:r>
              </a:p>
            </p:txBody>
          </p:sp>
        </mc:Fallback>
      </mc:AlternateContent>
      <p:pic>
        <p:nvPicPr>
          <p:cNvPr id="18" name="图片 17">
            <a:extLst>
              <a:ext uri="{FF2B5EF4-FFF2-40B4-BE49-F238E27FC236}">
                <a16:creationId xmlns:a16="http://schemas.microsoft.com/office/drawing/2014/main" id="{DB3CEC4E-D579-824C-9B65-B8F65E4EE36C}"/>
              </a:ext>
            </a:extLst>
          </p:cNvPr>
          <p:cNvPicPr>
            <a:picLocks noChangeAspect="1"/>
          </p:cNvPicPr>
          <p:nvPr/>
        </p:nvPicPr>
        <p:blipFill>
          <a:blip r:embed="rId3"/>
          <a:stretch>
            <a:fillRect/>
          </a:stretch>
        </p:blipFill>
        <p:spPr>
          <a:xfrm>
            <a:off x="3132770" y="3429000"/>
            <a:ext cx="5926459" cy="664029"/>
          </a:xfrm>
          <a:prstGeom prst="rect">
            <a:avLst/>
          </a:prstGeom>
        </p:spPr>
      </p:pic>
    </p:spTree>
    <p:extLst>
      <p:ext uri="{BB962C8B-B14F-4D97-AF65-F5344CB8AC3E}">
        <p14:creationId xmlns:p14="http://schemas.microsoft.com/office/powerpoint/2010/main" val="210730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3646"/>
            <a:ext cx="12192000" cy="461665"/>
          </a:xfrm>
          <a:prstGeom prst="rect">
            <a:avLst/>
          </a:prstGeom>
          <a:solidFill>
            <a:schemeClr val="accent1"/>
          </a:solidFill>
        </p:spPr>
        <p:txBody>
          <a:bodyPr wrap="square" rtlCol="0">
            <a:spAutoFit/>
          </a:bodyPr>
          <a:lstStyle/>
          <a:p>
            <a:pPr algn="ctr"/>
            <a:r>
              <a:rPr lang="zh-CN" altLang="en-US" sz="2400" b="1" spc="600" dirty="0">
                <a:solidFill>
                  <a:schemeClr val="bg1"/>
                </a:solidFill>
                <a:latin typeface="微软雅黑" panose="020B0503020204020204" pitchFamily="34" charset="-122"/>
                <a:ea typeface="微软雅黑" panose="020B0503020204020204" pitchFamily="34" charset="-122"/>
              </a:rPr>
              <a:t>选育样本</a:t>
            </a:r>
            <a:endParaRPr lang="en-US" altLang="zh-CN" sz="2400" b="1" spc="600" dirty="0">
              <a:solidFill>
                <a:schemeClr val="bg1"/>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F7F96E3A-6995-B846-944C-9995EBB23EE9}"/>
              </a:ext>
            </a:extLst>
          </p:cNvPr>
          <p:cNvSpPr txBox="1"/>
          <p:nvPr/>
        </p:nvSpPr>
        <p:spPr>
          <a:xfrm>
            <a:off x="653143" y="870857"/>
            <a:ext cx="2262158" cy="646331"/>
          </a:xfrm>
          <a:prstGeom prst="rect">
            <a:avLst/>
          </a:prstGeom>
          <a:noFill/>
        </p:spPr>
        <p:txBody>
          <a:bodyPr wrap="none" rtlCol="0">
            <a:spAutoFit/>
          </a:bodyPr>
          <a:lstStyle/>
          <a:p>
            <a:r>
              <a:rPr kumimoji="1" lang="zh-CN" altLang="en-US" dirty="0"/>
              <a:t>选育过程算法描述：</a:t>
            </a:r>
            <a:endParaRPr kumimoji="1" lang="en-US" altLang="zh-CN" dirty="0"/>
          </a:p>
          <a:p>
            <a:endParaRPr kumimoji="1" lang="zh-CN" altLang="en-US" dirty="0"/>
          </a:p>
        </p:txBody>
      </p:sp>
      <p:pic>
        <p:nvPicPr>
          <p:cNvPr id="15" name="图片 14">
            <a:extLst>
              <a:ext uri="{FF2B5EF4-FFF2-40B4-BE49-F238E27FC236}">
                <a16:creationId xmlns:a16="http://schemas.microsoft.com/office/drawing/2014/main" id="{0BFBB1E9-55DA-4649-8F9F-F125F723806C}"/>
              </a:ext>
            </a:extLst>
          </p:cNvPr>
          <p:cNvPicPr>
            <a:picLocks noChangeAspect="1"/>
          </p:cNvPicPr>
          <p:nvPr/>
        </p:nvPicPr>
        <p:blipFill>
          <a:blip r:embed="rId2"/>
          <a:stretch>
            <a:fillRect/>
          </a:stretch>
        </p:blipFill>
        <p:spPr>
          <a:xfrm>
            <a:off x="1828800" y="1517188"/>
            <a:ext cx="5994400" cy="2146300"/>
          </a:xfrm>
          <a:prstGeom prst="rect">
            <a:avLst/>
          </a:prstGeom>
        </p:spPr>
      </p:pic>
    </p:spTree>
    <p:extLst>
      <p:ext uri="{BB962C8B-B14F-4D97-AF65-F5344CB8AC3E}">
        <p14:creationId xmlns:p14="http://schemas.microsoft.com/office/powerpoint/2010/main" val="19356245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头类型">
  <a:themeElements>
    <a:clrScheme name="木头类型">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头类型">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头类型">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spDef>
      <a:spPr>
        <a:noFill/>
        <a:ln>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TM03090434[[fn=木头类型]]</Template>
  <TotalTime>5664</TotalTime>
  <Words>1072</Words>
  <Application>Microsoft Macintosh PowerPoint</Application>
  <PresentationFormat>宽屏</PresentationFormat>
  <Paragraphs>70</Paragraphs>
  <Slides>14</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等线</vt:lpstr>
      <vt:lpstr>方正姚体</vt:lpstr>
      <vt:lpstr>微软雅黑</vt:lpstr>
      <vt:lpstr>Calibri</vt:lpstr>
      <vt:lpstr>Cambria Math</vt:lpstr>
      <vt:lpstr>Rockwell</vt:lpstr>
      <vt:lpstr>Rockwell Condensed</vt:lpstr>
      <vt:lpstr>Wingdings</vt:lpstr>
      <vt:lpstr>木头类型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郭 志强</dc:creator>
  <cp:lastModifiedBy>Cai Tongbo</cp:lastModifiedBy>
  <cp:revision>435</cp:revision>
  <dcterms:created xsi:type="dcterms:W3CDTF">2018-07-30T01:36:07Z</dcterms:created>
  <dcterms:modified xsi:type="dcterms:W3CDTF">2020-10-02T08:27:01Z</dcterms:modified>
</cp:coreProperties>
</file>