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5"/>
  </p:notesMasterIdLst>
  <p:sldIdLst>
    <p:sldId id="256" r:id="rId2"/>
    <p:sldId id="257" r:id="rId3"/>
    <p:sldId id="267" r:id="rId4"/>
    <p:sldId id="269" r:id="rId5"/>
    <p:sldId id="272" r:id="rId6"/>
    <p:sldId id="275" r:id="rId7"/>
    <p:sldId id="276" r:id="rId8"/>
    <p:sldId id="277" r:id="rId9"/>
    <p:sldId id="271" r:id="rId10"/>
    <p:sldId id="273" r:id="rId11"/>
    <p:sldId id="264" r:id="rId12"/>
    <p:sldId id="27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3B4"/>
    <a:srgbClr val="C097F8"/>
    <a:srgbClr val="FE9513"/>
    <a:srgbClr val="4E91F0"/>
    <a:srgbClr val="256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6"/>
    <p:restoredTop sz="94733"/>
  </p:normalViewPr>
  <p:slideViewPr>
    <p:cSldViewPr snapToGrid="0" snapToObjects="1">
      <p:cViewPr>
        <p:scale>
          <a:sx n="81" d="100"/>
          <a:sy n="81" d="100"/>
        </p:scale>
        <p:origin x="55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938CA-9A29-B041-8405-8DE53A3C9F68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EFD1D-A000-CB43-BBBA-5B738410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EFD1D-A000-CB43-BBBA-5B738410EA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46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EFD1D-A000-CB43-BBBA-5B738410EA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EFD1D-A000-CB43-BBBA-5B738410EA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7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8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09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72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20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18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5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05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82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3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29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1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surface with a 3D triangle texture">
            <a:extLst>
              <a:ext uri="{FF2B5EF4-FFF2-40B4-BE49-F238E27FC236}">
                <a16:creationId xmlns:a16="http://schemas.microsoft.com/office/drawing/2014/main" id="{6267D5FB-4B92-4314-9458-4D878C07D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948" b="-1"/>
          <a:stretch/>
        </p:blipFill>
        <p:spPr>
          <a:xfrm>
            <a:off x="5112657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9A19-FA4F-2745-98C4-C65AC11D3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97724"/>
            <a:ext cx="5272088" cy="380165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Predicting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Waterpoint Functionality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 Tanzania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3E64B-FC57-F348-90D0-3EEC7A375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004" y="5197102"/>
            <a:ext cx="4092525" cy="1565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Caitlin Snyder</a:t>
            </a:r>
          </a:p>
          <a:p>
            <a:r>
              <a:rPr lang="en-US" dirty="0">
                <a:solidFill>
                  <a:srgbClr val="FFFFFF"/>
                </a:solidFill>
              </a:rPr>
              <a:t>Flat Iron - Data Science</a:t>
            </a:r>
          </a:p>
          <a:p>
            <a:r>
              <a:rPr lang="en-US" dirty="0">
                <a:solidFill>
                  <a:srgbClr val="FFFFFF"/>
                </a:solidFill>
              </a:rPr>
              <a:t>Module 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38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1BE70-73C4-9142-BE15-D64DD2F5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Future avenues for exploration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53C4-3B9C-9940-B241-EC6CBE6A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86196"/>
            <a:ext cx="5257799" cy="48893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CC3B4"/>
                </a:solidFill>
              </a:rPr>
              <a:t>Does inclusion of elevation enhance the model’s predictive accuracy?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CC3B4"/>
                </a:solidFill>
              </a:rPr>
              <a:t>What is the effect of  including frequency of conflict incidences related to water-resource usage?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25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EA931-0FD7-B34D-ABF0-FE6F80AA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591344"/>
            <a:ext cx="3329069" cy="558561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95BF-2038-A14F-B26B-AF23217D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towardsdatascience.com</a:t>
            </a:r>
            <a:r>
              <a:rPr lang="en-US" sz="1800" dirty="0"/>
              <a:t>/fuzzywuzzy-find-similar-strings-within-one-column-in-a-pandas-data-frame-99f6c2a0c212  </a:t>
            </a:r>
          </a:p>
          <a:p>
            <a:r>
              <a:rPr lang="en-US" sz="1800" dirty="0"/>
              <a:t>https://</a:t>
            </a:r>
            <a:r>
              <a:rPr lang="en-US" sz="1800" dirty="0" err="1"/>
              <a:t>towardsdatascience.com</a:t>
            </a:r>
            <a:r>
              <a:rPr lang="en-US" sz="1800" dirty="0"/>
              <a:t>/fuzzywuzzy-fuzzy-string-matching-in-python-beginners-guide-9adc0edf4b35</a:t>
            </a:r>
          </a:p>
          <a:p>
            <a:r>
              <a:rPr lang="en-US" sz="1800" dirty="0"/>
              <a:t>https://</a:t>
            </a:r>
            <a:r>
              <a:rPr lang="en-US" sz="1800" dirty="0" err="1"/>
              <a:t>stackabuse.com</a:t>
            </a:r>
            <a:r>
              <a:rPr lang="en-US" sz="1800" dirty="0"/>
              <a:t>/overview-of-classification-methods-in-python-with-scikit-learn/</a:t>
            </a:r>
          </a:p>
          <a:p>
            <a:r>
              <a:rPr lang="en-US" sz="1800" dirty="0"/>
              <a:t>https://</a:t>
            </a:r>
            <a:r>
              <a:rPr lang="en-US" sz="1800" dirty="0" err="1"/>
              <a:t>stackabuse.com</a:t>
            </a:r>
            <a:r>
              <a:rPr lang="en-US" sz="1800" dirty="0"/>
              <a:t>/the-naive-bayes-algorithm-in-python-with-scikit-learn/</a:t>
            </a:r>
          </a:p>
          <a:p>
            <a:r>
              <a:rPr lang="en-US" sz="1800" dirty="0"/>
              <a:t>https://</a:t>
            </a:r>
            <a:r>
              <a:rPr lang="en-US" sz="1800" dirty="0" err="1"/>
              <a:t>medium.com</a:t>
            </a:r>
            <a:r>
              <a:rPr lang="en-US" sz="1800" dirty="0"/>
              <a:t>/@</a:t>
            </a:r>
            <a:r>
              <a:rPr lang="en-US" sz="1800" dirty="0" err="1"/>
              <a:t>erikgreenj</a:t>
            </a:r>
            <a:r>
              <a:rPr lang="en-US" sz="1800" dirty="0"/>
              <a:t>/k-neighbors-classifier-with-gridsearchcv-basics-3c445ddeb657</a:t>
            </a:r>
          </a:p>
          <a:p>
            <a:r>
              <a:rPr lang="en-US" sz="1800" dirty="0"/>
              <a:t>https://</a:t>
            </a:r>
            <a:r>
              <a:rPr lang="en-US" sz="1800" dirty="0" err="1"/>
              <a:t>medium.com</a:t>
            </a:r>
            <a:r>
              <a:rPr lang="en-US" sz="1800" dirty="0"/>
              <a:t>/</a:t>
            </a:r>
            <a:r>
              <a:rPr lang="en-US" sz="1800" dirty="0" err="1"/>
              <a:t>vickdata</a:t>
            </a:r>
            <a:r>
              <a:rPr lang="en-US" sz="1800" dirty="0"/>
              <a:t>/a-simple-guide-to-scikit-learn-pipelines-4ac0d974bdcf</a:t>
            </a:r>
          </a:p>
          <a:p>
            <a:r>
              <a:rPr lang="en-US" sz="1800" dirty="0"/>
              <a:t>https://</a:t>
            </a:r>
            <a:r>
              <a:rPr lang="en-US" sz="1800" dirty="0" err="1"/>
              <a:t>datascience.stackexchange.com</a:t>
            </a:r>
            <a:r>
              <a:rPr lang="en-US" sz="1800" dirty="0"/>
              <a:t>/questions/60862/if-i-have-negative-and-positive-numbers-for-a-feature-should-minmaxscaler-be-1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7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EA931-0FD7-B34D-ABF0-FE6F80AA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591344"/>
            <a:ext cx="3329069" cy="558561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Sources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3600" b="1" i="1" dirty="0">
                <a:solidFill>
                  <a:srgbClr val="FFFFFF"/>
                </a:solidFill>
              </a:rPr>
              <a:t>cont’d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95BF-2038-A14F-B26B-AF23217D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stackoverflow.com</a:t>
            </a:r>
            <a:r>
              <a:rPr lang="en-US" sz="1800" dirty="0"/>
              <a:t>/questions/41899132/invalid-parameter-for-</a:t>
            </a:r>
            <a:r>
              <a:rPr lang="en-US" sz="1800" dirty="0" err="1"/>
              <a:t>sklearn</a:t>
            </a:r>
            <a:r>
              <a:rPr lang="en-US" sz="1800" dirty="0"/>
              <a:t>-estimator-pipeline</a:t>
            </a:r>
          </a:p>
          <a:p>
            <a:r>
              <a:rPr lang="en-US" sz="1800" dirty="0"/>
              <a:t>https://</a:t>
            </a:r>
            <a:r>
              <a:rPr lang="en-US" sz="1800" dirty="0" err="1"/>
              <a:t>lifewithdata.com</a:t>
            </a:r>
            <a:r>
              <a:rPr lang="en-US" sz="1800" dirty="0"/>
              <a:t>/2021/04/02/how-to-build-machine-learning-pipeline-with-scikit-learn-and-why-is-it-essential/</a:t>
            </a:r>
          </a:p>
          <a:p>
            <a:r>
              <a:rPr lang="en-US" sz="1800" dirty="0"/>
              <a:t>https://</a:t>
            </a:r>
            <a:r>
              <a:rPr lang="en-US" sz="1800" dirty="0" err="1"/>
              <a:t>stackoverflow.com</a:t>
            </a:r>
            <a:r>
              <a:rPr lang="en-US" sz="1800" dirty="0"/>
              <a:t>/questions/63467815/how-to-access-</a:t>
            </a:r>
            <a:r>
              <a:rPr lang="en-US" sz="1800" dirty="0" err="1"/>
              <a:t>columntransformer</a:t>
            </a:r>
            <a:r>
              <a:rPr lang="en-US" sz="1800" dirty="0"/>
              <a:t>-elements-in-</a:t>
            </a:r>
            <a:r>
              <a:rPr lang="en-US" sz="1800" dirty="0" err="1"/>
              <a:t>gridsearchcv</a:t>
            </a:r>
            <a:endParaRPr lang="en-US" sz="1800" dirty="0"/>
          </a:p>
          <a:p>
            <a:r>
              <a:rPr lang="en-US" sz="1800" dirty="0"/>
              <a:t>https://</a:t>
            </a:r>
            <a:r>
              <a:rPr lang="en-US" sz="1800" dirty="0" err="1"/>
              <a:t>openscoring.io</a:t>
            </a:r>
            <a:r>
              <a:rPr lang="en-US" sz="1800" dirty="0"/>
              <a:t>/blog/2020/10/24/</a:t>
            </a:r>
            <a:r>
              <a:rPr lang="en-US" sz="1800" dirty="0" err="1"/>
              <a:t>converting_sklearn_imblearn_pipeline_pmml</a:t>
            </a:r>
            <a:r>
              <a:rPr lang="en-US" sz="1800" dirty="0"/>
              <a:t>/</a:t>
            </a:r>
          </a:p>
          <a:p>
            <a:r>
              <a:rPr lang="en-US" sz="1800" dirty="0"/>
              <a:t>https://imbalanced-</a:t>
            </a:r>
            <a:r>
              <a:rPr lang="en-US" sz="1800" dirty="0" err="1"/>
              <a:t>learn.org</a:t>
            </a:r>
            <a:r>
              <a:rPr lang="en-US" sz="1800" dirty="0"/>
              <a:t>/stable/</a:t>
            </a:r>
            <a:r>
              <a:rPr lang="en-US" sz="1800" dirty="0" err="1"/>
              <a:t>over_sampling.html</a:t>
            </a:r>
            <a:endParaRPr lang="en-US" sz="1800" dirty="0"/>
          </a:p>
          <a:p>
            <a:r>
              <a:rPr lang="en-US" sz="1800" dirty="0"/>
              <a:t>https://</a:t>
            </a:r>
            <a:r>
              <a:rPr lang="en-US" sz="1800" dirty="0" err="1"/>
              <a:t>towardsdatascience.com</a:t>
            </a:r>
            <a:r>
              <a:rPr lang="en-US" sz="1800" dirty="0"/>
              <a:t>/imbalanced-class-sizes-and-classification-models-a-cautionary-tale-part-2-cf371500d1b3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09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462B-886C-8145-8C5C-36B46564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839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4E91F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7592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251A-9731-4E43-81C2-47EA5C37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27BC-9967-0B45-A3FF-043A7DFE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i="1" dirty="0"/>
              <a:t>Given a set of waterpoint characteristics, can we accurately predict whether that waterpoint is functional, non-functional, or functional but in need of repair?</a:t>
            </a:r>
          </a:p>
        </p:txBody>
      </p:sp>
    </p:spTree>
    <p:extLst>
      <p:ext uri="{BB962C8B-B14F-4D97-AF65-F5344CB8AC3E}">
        <p14:creationId xmlns:p14="http://schemas.microsoft.com/office/powerpoint/2010/main" val="2336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81E1436-231A-8849-A74D-FA58B935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906" y="772510"/>
            <a:ext cx="7682187" cy="57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9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quare&#10;&#10;Description automatically generated">
            <a:extLst>
              <a:ext uri="{FF2B5EF4-FFF2-40B4-BE49-F238E27FC236}">
                <a16:creationId xmlns:a16="http://schemas.microsoft.com/office/drawing/2014/main" id="{FD1A3690-54F6-8843-AD32-8C535262A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7" r="10714"/>
          <a:stretch/>
        </p:blipFill>
        <p:spPr>
          <a:xfrm rot="5400000">
            <a:off x="3003304" y="533400"/>
            <a:ext cx="6185391" cy="54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46D76-C713-F74F-BAC3-B76B8071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39815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FFFF"/>
                </a:solidFill>
              </a:rPr>
              <a:t>Evaluating the model: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400" i="1" u="sng" dirty="0">
                <a:solidFill>
                  <a:srgbClr val="FFFFFF"/>
                </a:solidFill>
              </a:rPr>
              <a:t>Decision Tree</a:t>
            </a:r>
            <a:endParaRPr lang="en-US" sz="3600" i="1" u="sng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3B0EE26-1A93-B544-AC33-9998C7897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81"/>
          <a:stretch/>
        </p:blipFill>
        <p:spPr>
          <a:xfrm>
            <a:off x="5796447" y="591009"/>
            <a:ext cx="6298018" cy="51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7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E6F27C8-424B-3543-A6CF-08F8558F5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29"/>
          <a:stretch/>
        </p:blipFill>
        <p:spPr>
          <a:xfrm>
            <a:off x="5698912" y="795130"/>
            <a:ext cx="6348243" cy="519373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0C68C89-9B9E-4949-9594-CDE1B1004104}"/>
              </a:ext>
            </a:extLst>
          </p:cNvPr>
          <p:cNvSpPr txBox="1">
            <a:spLocks/>
          </p:cNvSpPr>
          <p:nvPr/>
        </p:nvSpPr>
        <p:spPr>
          <a:xfrm>
            <a:off x="956826" y="1112969"/>
            <a:ext cx="3937298" cy="398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FFFF"/>
                </a:solidFill>
              </a:rPr>
              <a:t>Evaluating the model: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400" i="1" u="sng" dirty="0">
                <a:solidFill>
                  <a:srgbClr val="FFFFFF"/>
                </a:solidFill>
              </a:rPr>
              <a:t>KNN</a:t>
            </a:r>
            <a:endParaRPr lang="en-US" sz="3600" i="1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44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48531C-940F-BB4C-BBA4-426FE2D98DB9}"/>
              </a:ext>
            </a:extLst>
          </p:cNvPr>
          <p:cNvSpPr txBox="1">
            <a:spLocks/>
          </p:cNvSpPr>
          <p:nvPr/>
        </p:nvSpPr>
        <p:spPr>
          <a:xfrm>
            <a:off x="956826" y="1112969"/>
            <a:ext cx="3937298" cy="398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FFFF"/>
                </a:solidFill>
              </a:rPr>
              <a:t>Evaluating the model: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400" i="1" u="sng" dirty="0">
                <a:solidFill>
                  <a:srgbClr val="FFFFFF"/>
                </a:solidFill>
              </a:rPr>
              <a:t>Random Forest</a:t>
            </a:r>
            <a:endParaRPr lang="en-US" sz="3600" i="1" u="sng" dirty="0">
              <a:solidFill>
                <a:srgbClr val="FFFFFF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9CBDF1C-2C64-054B-91F3-AFBF5ADCB9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30"/>
          <a:stretch/>
        </p:blipFill>
        <p:spPr>
          <a:xfrm>
            <a:off x="5815641" y="714563"/>
            <a:ext cx="6259629" cy="512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4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B863D23-75E2-2B4F-A58F-196690FE0DFA}"/>
              </a:ext>
            </a:extLst>
          </p:cNvPr>
          <p:cNvSpPr txBox="1">
            <a:spLocks/>
          </p:cNvSpPr>
          <p:nvPr/>
        </p:nvSpPr>
        <p:spPr>
          <a:xfrm>
            <a:off x="956826" y="1112969"/>
            <a:ext cx="3937298" cy="398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FFFF"/>
                </a:solidFill>
              </a:rPr>
              <a:t>Evaluating the model: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400" i="1" u="sng" dirty="0" err="1">
                <a:solidFill>
                  <a:srgbClr val="FFFFFF"/>
                </a:solidFill>
              </a:rPr>
              <a:t>XGBoost</a:t>
            </a:r>
            <a:endParaRPr lang="en-US" sz="3600" i="1" u="sng" dirty="0">
              <a:solidFill>
                <a:srgbClr val="FFFFFF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71A7294-3FC2-234D-8E6A-76B8F9309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4" r="11838"/>
          <a:stretch/>
        </p:blipFill>
        <p:spPr>
          <a:xfrm>
            <a:off x="5540029" y="1011045"/>
            <a:ext cx="6301858" cy="50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4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A3A3-732F-BD4C-9549-6F506993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E9513"/>
                </a:solidFill>
              </a:rPr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0320-FC68-0B41-8FB7-A4F39323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4E91F0"/>
                </a:solidFill>
              </a:rPr>
              <a:t>Although </a:t>
            </a:r>
            <a:r>
              <a:rPr lang="en-US" sz="2800" dirty="0" err="1">
                <a:solidFill>
                  <a:srgbClr val="4E91F0"/>
                </a:solidFill>
              </a:rPr>
              <a:t>XGBoost</a:t>
            </a:r>
            <a:r>
              <a:rPr lang="en-US" sz="2800" dirty="0">
                <a:solidFill>
                  <a:srgbClr val="4E91F0"/>
                </a:solidFill>
              </a:rPr>
              <a:t> and Random Forest produced very similar accuracy scores, </a:t>
            </a:r>
            <a:r>
              <a:rPr lang="en-US" sz="2800" dirty="0" err="1">
                <a:solidFill>
                  <a:srgbClr val="4E91F0"/>
                </a:solidFill>
              </a:rPr>
              <a:t>XGBoost</a:t>
            </a:r>
            <a:r>
              <a:rPr lang="en-US" sz="2800" dirty="0">
                <a:solidFill>
                  <a:srgbClr val="4E91F0"/>
                </a:solidFill>
              </a:rPr>
              <a:t> </a:t>
            </a:r>
            <a:r>
              <a:rPr lang="en-US" sz="2800" i="1" dirty="0">
                <a:solidFill>
                  <a:srgbClr val="4E91F0"/>
                </a:solidFill>
              </a:rPr>
              <a:t>slightly</a:t>
            </a:r>
            <a:r>
              <a:rPr lang="en-US" sz="2800" dirty="0">
                <a:solidFill>
                  <a:srgbClr val="4E91F0"/>
                </a:solidFill>
              </a:rPr>
              <a:t> (0.2%) outperformed Random Forest.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4E91F0"/>
                </a:solidFill>
              </a:rPr>
              <a:t>The intensive memory requirements of these classifiers would be best served using cloud computing resources.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E62EFAB1-C977-454B-B4AF-DA8EE440F02B}"/>
              </a:ext>
            </a:extLst>
          </p:cNvPr>
          <p:cNvSpPr/>
          <p:nvPr/>
        </p:nvSpPr>
        <p:spPr>
          <a:xfrm rot="1839549">
            <a:off x="7913915" y="6057901"/>
            <a:ext cx="2688771" cy="1600200"/>
          </a:xfrm>
          <a:prstGeom prst="halfFrame">
            <a:avLst>
              <a:gd name="adj1" fmla="val 16406"/>
              <a:gd name="adj2" fmla="val 16656"/>
            </a:avLst>
          </a:prstGeom>
          <a:solidFill>
            <a:srgbClr val="C09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097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280</Words>
  <Application>Microsoft Macintosh PowerPoint</Application>
  <PresentationFormat>Widescreen</PresentationFormat>
  <Paragraphs>35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ShapesVTI</vt:lpstr>
      <vt:lpstr>Predicting  Waterpoint Functionality in Tanzania</vt:lpstr>
      <vt:lpstr>Research Question</vt:lpstr>
      <vt:lpstr>PowerPoint Presentation</vt:lpstr>
      <vt:lpstr>PowerPoint Presentation</vt:lpstr>
      <vt:lpstr>Evaluating the model:  Decision Tree</vt:lpstr>
      <vt:lpstr>PowerPoint Presentation</vt:lpstr>
      <vt:lpstr>PowerPoint Presentation</vt:lpstr>
      <vt:lpstr>PowerPoint Presentation</vt:lpstr>
      <vt:lpstr>Take-aways</vt:lpstr>
      <vt:lpstr>Future avenues for exploration</vt:lpstr>
      <vt:lpstr>Sources</vt:lpstr>
      <vt:lpstr>Sources cont’d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Movies</dc:title>
  <dc:creator>Caitlin Snyder</dc:creator>
  <cp:lastModifiedBy>Caitlin Snyder</cp:lastModifiedBy>
  <cp:revision>51</cp:revision>
  <dcterms:created xsi:type="dcterms:W3CDTF">2021-05-09T20:18:49Z</dcterms:created>
  <dcterms:modified xsi:type="dcterms:W3CDTF">2021-06-16T15:43:36Z</dcterms:modified>
</cp:coreProperties>
</file>