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1" r:id="rId8"/>
    <p:sldId id="264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0"/>
            <a:ext cx="5328592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51720" y="188640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60032" y="188640"/>
            <a:ext cx="172819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051720" y="1412776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51720" y="2420888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梯形 9"/>
          <p:cNvSpPr/>
          <p:nvPr/>
        </p:nvSpPr>
        <p:spPr>
          <a:xfrm>
            <a:off x="2051720" y="1196752"/>
            <a:ext cx="648072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>
            <a:off x="2051855" y="2204864"/>
            <a:ext cx="648072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087724" y="3424551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梯形 12"/>
          <p:cNvSpPr/>
          <p:nvPr/>
        </p:nvSpPr>
        <p:spPr>
          <a:xfrm>
            <a:off x="2087859" y="3208527"/>
            <a:ext cx="648072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087724" y="3645024"/>
            <a:ext cx="75608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335863" y="3645024"/>
            <a:ext cx="75608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584002" y="3645024"/>
            <a:ext cx="75608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832140" y="3645024"/>
            <a:ext cx="75608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77234" y="390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统计一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40086" y="369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统计二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04106" y="1181944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详情</a:t>
            </a:r>
            <a:r>
              <a:rPr lang="zh-CN" altLang="en-US" sz="900" dirty="0"/>
              <a:t>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1730" y="2187689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详情二</a:t>
            </a:r>
            <a:endParaRPr lang="zh-CN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2141730" y="3193719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快捷导航</a:t>
            </a:r>
            <a:endParaRPr lang="zh-CN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4417" y="1179173"/>
            <a:ext cx="1836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内容（可折叠，默认折叠状态）</a:t>
            </a:r>
            <a:endParaRPr lang="zh-CN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3665900" y="2636912"/>
            <a:ext cx="1836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内容（可折叠，默认折叠状态）</a:t>
            </a:r>
            <a:endParaRPr lang="zh-CN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3401870" y="4581128"/>
            <a:ext cx="1836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（可折叠，默认打开状态）</a:t>
            </a:r>
            <a:endParaRPr lang="zh-CN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47667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087859" y="1556792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 smtClean="0"/>
              <a:t>列表式显示：销售实收，会费实收，押金实收，充值实收，优惠发放、红包发放、</a:t>
            </a:r>
            <a:r>
              <a:rPr lang="zh-CN" altLang="en-US" sz="1100" dirty="0"/>
              <a:t>返</a:t>
            </a:r>
            <a:r>
              <a:rPr lang="zh-CN" altLang="en-US" sz="1100" dirty="0" smtClean="0"/>
              <a:t>利扣减，总金额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4453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0"/>
            <a:ext cx="5328592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1520" y="47667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member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2050030" y="67248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050030" y="1680592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梯形 28"/>
          <p:cNvSpPr/>
          <p:nvPr/>
        </p:nvSpPr>
        <p:spPr>
          <a:xfrm>
            <a:off x="2050030" y="456456"/>
            <a:ext cx="648072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梯形 29"/>
          <p:cNvSpPr/>
          <p:nvPr/>
        </p:nvSpPr>
        <p:spPr>
          <a:xfrm>
            <a:off x="2050165" y="1464568"/>
            <a:ext cx="648072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02416" y="441648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会员统计</a:t>
            </a:r>
            <a:endParaRPr lang="zh-CN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050165" y="1447393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会员列表</a:t>
            </a:r>
            <a:endParaRPr lang="zh-CN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698102" y="430506"/>
            <a:ext cx="230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简单表格（可折叠，默认打开状态）</a:t>
            </a:r>
            <a:endParaRPr lang="zh-CN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2707730" y="1471424"/>
            <a:ext cx="1836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内容（可折叠，默认打开状态）</a:t>
            </a:r>
            <a:endParaRPr lang="zh-CN" altLang="en-US" sz="9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2050165" y="3501008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梯形 35"/>
          <p:cNvSpPr/>
          <p:nvPr/>
        </p:nvSpPr>
        <p:spPr>
          <a:xfrm>
            <a:off x="2050300" y="3284984"/>
            <a:ext cx="648072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50300" y="3267809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会员详情</a:t>
            </a:r>
            <a:endParaRPr lang="zh-CN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2698102" y="3248864"/>
            <a:ext cx="30260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内容（可折叠，默认为空，通过会员列表触发显示）</a:t>
            </a:r>
            <a:endParaRPr lang="zh-CN" altLang="en-US" sz="9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4042"/>
              </p:ext>
            </p:extLst>
          </p:nvPr>
        </p:nvGraphicFramePr>
        <p:xfrm>
          <a:off x="2698372" y="915928"/>
          <a:ext cx="3624066" cy="447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4011"/>
                <a:gridCol w="604011"/>
                <a:gridCol w="604011"/>
                <a:gridCol w="604011"/>
                <a:gridCol w="604011"/>
                <a:gridCol w="604011"/>
              </a:tblGrid>
              <a:tr h="223912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管理员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设计师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普通用户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铂金卡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金卡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银卡</a:t>
                      </a:r>
                      <a:endParaRPr lang="zh-CN" altLang="en-US" sz="800" dirty="0"/>
                    </a:p>
                  </a:txBody>
                  <a:tcPr/>
                </a:tc>
              </a:tr>
              <a:tr h="223912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050300" y="1844824"/>
            <a:ext cx="4536234" cy="129614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2147521" y="2105986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47521" y="2330967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147521" y="2555948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147521" y="2780928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147521" y="2105986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581700" y="2105986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015879" y="2105986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450058" y="2105986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84237" y="2105986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318416" y="2105986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752595" y="2105986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186774" y="2105986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620953" y="2105986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055132" y="2105986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489313" y="2105986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147386" y="1902701"/>
            <a:ext cx="434179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工具栏</a:t>
            </a:r>
            <a:r>
              <a:rPr lang="zh-CN" altLang="en-US" sz="900" dirty="0" smtClean="0">
                <a:solidFill>
                  <a:srgbClr val="FF0000"/>
                </a:solidFill>
              </a:rPr>
              <a:t>（筛选</a:t>
            </a:r>
            <a:r>
              <a:rPr lang="zh-CN" altLang="en-US" sz="900" dirty="0">
                <a:solidFill>
                  <a:srgbClr val="FF0000"/>
                </a:solidFill>
              </a:rPr>
              <a:t>，排序，搜索，设定隐藏显示列，分页，添加，删除，</a:t>
            </a:r>
            <a:r>
              <a:rPr lang="zh-CN" altLang="en-US" sz="900" dirty="0" smtClean="0">
                <a:solidFill>
                  <a:srgbClr val="FF0000"/>
                </a:solidFill>
              </a:rPr>
              <a:t>修改）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47386" y="2852936"/>
            <a:ext cx="434179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分页栏目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74790" y="3789040"/>
            <a:ext cx="4536234" cy="2592288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071474" y="3789040"/>
            <a:ext cx="453955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基本资料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74790" y="4437112"/>
            <a:ext cx="453955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订单信息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074790" y="5229200"/>
            <a:ext cx="453955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行为统计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75096"/>
              </p:ext>
            </p:extLst>
          </p:nvPr>
        </p:nvGraphicFramePr>
        <p:xfrm>
          <a:off x="2752435" y="5661248"/>
          <a:ext cx="3220080" cy="447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6680"/>
                <a:gridCol w="536680"/>
                <a:gridCol w="536680"/>
                <a:gridCol w="536680"/>
                <a:gridCol w="536680"/>
                <a:gridCol w="536680"/>
              </a:tblGrid>
              <a:tr h="223912">
                <a:tc>
                  <a:txBody>
                    <a:bodyPr/>
                    <a:lstStyle/>
                    <a:p>
                      <a:r>
                        <a:rPr lang="zh-CN" altLang="en-US" sz="700" dirty="0" smtClean="0"/>
                        <a:t>登录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/>
                        <a:t>邀请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/>
                        <a:t>关注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/>
                        <a:t>收藏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/>
                        <a:t>评论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/>
                        <a:t>预约</a:t>
                      </a:r>
                      <a:endParaRPr lang="zh-CN" altLang="en-US" sz="700" dirty="0"/>
                    </a:p>
                  </a:txBody>
                  <a:tcPr/>
                </a:tc>
              </a:tr>
              <a:tr h="223912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2374336" y="4039836"/>
            <a:ext cx="39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列表式显示基本资料字段（手机号，地址，性别</a:t>
            </a:r>
            <a:r>
              <a:rPr lang="en-US" altLang="zh-CN" sz="900" dirty="0" smtClean="0"/>
              <a:t>…,</a:t>
            </a:r>
          </a:p>
          <a:p>
            <a:r>
              <a:rPr lang="zh-CN" altLang="en-US" sz="900" dirty="0"/>
              <a:t>会员名 </a:t>
            </a:r>
            <a:r>
              <a:rPr lang="en-US" altLang="zh-CN" sz="900" dirty="0"/>
              <a:t>| </a:t>
            </a:r>
            <a:r>
              <a:rPr lang="zh-CN" altLang="en-US" sz="900" dirty="0"/>
              <a:t>年龄｜手机号码｜总消费额｜总订单数｜注册时间｜状态｜操作）</a:t>
            </a:r>
          </a:p>
        </p:txBody>
      </p:sp>
      <p:sp>
        <p:nvSpPr>
          <p:cNvPr id="65" name="矩形 64"/>
          <p:cNvSpPr/>
          <p:nvPr/>
        </p:nvSpPr>
        <p:spPr>
          <a:xfrm>
            <a:off x="2435554" y="4653136"/>
            <a:ext cx="40537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/>
              <a:t>订单</a:t>
            </a:r>
            <a:r>
              <a:rPr lang="zh-CN" altLang="en-US" sz="900" dirty="0"/>
              <a:t>名称｜订单金额｜订单状态｜下单时间｜操作</a:t>
            </a:r>
          </a:p>
          <a:p>
            <a:r>
              <a:rPr lang="zh-CN" altLang="en-US" sz="900" dirty="0"/>
              <a:t>订单状态：未支付｜已支付｜已成交｜已关闭</a:t>
            </a:r>
          </a:p>
          <a:p>
            <a:r>
              <a:rPr lang="zh-CN" altLang="en-US" sz="900" dirty="0"/>
              <a:t>操作：更改订单状态｜删除</a:t>
            </a:r>
          </a:p>
        </p:txBody>
      </p:sp>
    </p:spTree>
    <p:extLst>
      <p:ext uri="{BB962C8B-B14F-4D97-AF65-F5344CB8AC3E}">
        <p14:creationId xmlns:p14="http://schemas.microsoft.com/office/powerpoint/2010/main" val="202721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0"/>
            <a:ext cx="5328592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1520" y="476672"/>
            <a:ext cx="113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marketing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2050030" y="67248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梯形 28"/>
          <p:cNvSpPr/>
          <p:nvPr/>
        </p:nvSpPr>
        <p:spPr>
          <a:xfrm>
            <a:off x="2050030" y="456456"/>
            <a:ext cx="648072" cy="21602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73828" y="449052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优惠</a:t>
            </a:r>
            <a:endParaRPr lang="zh-CN" altLang="en-US" sz="900" dirty="0"/>
          </a:p>
        </p:txBody>
      </p:sp>
      <p:sp>
        <p:nvSpPr>
          <p:cNvPr id="71" name="矩形 70"/>
          <p:cNvSpPr/>
          <p:nvPr/>
        </p:nvSpPr>
        <p:spPr>
          <a:xfrm>
            <a:off x="2055114" y="1064180"/>
            <a:ext cx="4536234" cy="129614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2152335" y="1325342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152335" y="1550323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2152335" y="1775304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2152335" y="2000284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152335" y="1325342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237783" y="1325342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4323231" y="1325342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408679" y="1325342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6494127" y="1325342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152200" y="1122057"/>
            <a:ext cx="434179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工具栏</a:t>
            </a:r>
            <a:r>
              <a:rPr lang="zh-CN" altLang="en-US" sz="900" dirty="0" smtClean="0">
                <a:solidFill>
                  <a:srgbClr val="FF0000"/>
                </a:solidFill>
              </a:rPr>
              <a:t>（筛选</a:t>
            </a:r>
            <a:r>
              <a:rPr lang="zh-CN" altLang="en-US" sz="900" dirty="0">
                <a:solidFill>
                  <a:srgbClr val="FF0000"/>
                </a:solidFill>
              </a:rPr>
              <a:t>，排序，</a:t>
            </a:r>
            <a:r>
              <a:rPr lang="zh-CN" altLang="en-US" sz="900" dirty="0" smtClean="0">
                <a:solidFill>
                  <a:srgbClr val="FF0000"/>
                </a:solidFill>
              </a:rPr>
              <a:t>搜索，</a:t>
            </a:r>
            <a:r>
              <a:rPr lang="zh-CN" altLang="en-US" sz="900" dirty="0">
                <a:solidFill>
                  <a:srgbClr val="FF0000"/>
                </a:solidFill>
              </a:rPr>
              <a:t>分页，添加，删除，</a:t>
            </a:r>
            <a:r>
              <a:rPr lang="zh-CN" altLang="en-US" sz="900" dirty="0" smtClean="0">
                <a:solidFill>
                  <a:srgbClr val="FF0000"/>
                </a:solidFill>
              </a:rPr>
              <a:t>修改）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152200" y="2072292"/>
            <a:ext cx="434179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分页栏目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6515" y="132534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商品名</a:t>
            </a:r>
            <a:endParaRPr lang="zh-CN" alt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5724128" y="133303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折扣</a:t>
            </a:r>
            <a:endParaRPr lang="zh-CN" altLang="en-US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2427588" y="1349436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商品</a:t>
            </a:r>
            <a:r>
              <a:rPr lang="en-US" altLang="zh-CN" sz="1050" dirty="0" smtClean="0"/>
              <a:t>id</a:t>
            </a:r>
            <a:endParaRPr lang="zh-CN" altLang="en-US" sz="1050" dirty="0"/>
          </a:p>
        </p:txBody>
      </p:sp>
      <p:sp>
        <p:nvSpPr>
          <p:cNvPr id="91" name="TextBox 90"/>
          <p:cNvSpPr txBox="1"/>
          <p:nvPr/>
        </p:nvSpPr>
        <p:spPr>
          <a:xfrm>
            <a:off x="4649690" y="1338012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优惠</a:t>
            </a:r>
            <a:r>
              <a:rPr lang="en-US" altLang="zh-CN" sz="1050" dirty="0" smtClean="0"/>
              <a:t>id</a:t>
            </a:r>
            <a:endParaRPr lang="zh-CN" altLang="en-US" sz="1050" dirty="0"/>
          </a:p>
        </p:txBody>
      </p:sp>
      <p:sp>
        <p:nvSpPr>
          <p:cNvPr id="92" name="梯形 91"/>
          <p:cNvSpPr/>
          <p:nvPr/>
        </p:nvSpPr>
        <p:spPr>
          <a:xfrm>
            <a:off x="2029894" y="2860340"/>
            <a:ext cx="989115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055114" y="2852936"/>
            <a:ext cx="1058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搜索框关键词</a:t>
            </a:r>
            <a:endParaRPr lang="zh-CN" altLang="en-US" sz="900" dirty="0"/>
          </a:p>
        </p:txBody>
      </p:sp>
      <p:cxnSp>
        <p:nvCxnSpPr>
          <p:cNvPr id="94" name="直接连接符 93"/>
          <p:cNvCxnSpPr/>
          <p:nvPr/>
        </p:nvCxnSpPr>
        <p:spPr>
          <a:xfrm>
            <a:off x="2029894" y="3083768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04467"/>
              </p:ext>
            </p:extLst>
          </p:nvPr>
        </p:nvGraphicFramePr>
        <p:xfrm>
          <a:off x="2073828" y="3429000"/>
          <a:ext cx="4512706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706"/>
              </a:tblGrid>
              <a:tr h="5400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72815" y="353236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16034" y="406228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关键词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080208" y="3241759"/>
            <a:ext cx="300238" cy="17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410599" y="3250468"/>
            <a:ext cx="300238" cy="17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del</a:t>
            </a:r>
            <a:endParaRPr lang="zh-CN" altLang="en-US" sz="600" dirty="0"/>
          </a:p>
        </p:txBody>
      </p:sp>
      <p:sp>
        <p:nvSpPr>
          <p:cNvPr id="34" name="TextBox 33"/>
          <p:cNvSpPr txBox="1"/>
          <p:nvPr/>
        </p:nvSpPr>
        <p:spPr>
          <a:xfrm>
            <a:off x="2698102" y="45840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列表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78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0"/>
            <a:ext cx="5328592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1520" y="476672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product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2050030" y="67248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梯形 28"/>
          <p:cNvSpPr/>
          <p:nvPr/>
        </p:nvSpPr>
        <p:spPr>
          <a:xfrm>
            <a:off x="2050030" y="456456"/>
            <a:ext cx="648072" cy="21602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073828" y="449052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商品统计</a:t>
            </a:r>
            <a:endParaRPr lang="zh-CN" altLang="en-US" sz="900" dirty="0"/>
          </a:p>
        </p:txBody>
      </p:sp>
      <p:sp>
        <p:nvSpPr>
          <p:cNvPr id="92" name="梯形 91"/>
          <p:cNvSpPr/>
          <p:nvPr/>
        </p:nvSpPr>
        <p:spPr>
          <a:xfrm>
            <a:off x="2029894" y="2860340"/>
            <a:ext cx="989115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055114" y="2852936"/>
            <a:ext cx="1058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表格管理</a:t>
            </a:r>
            <a:endParaRPr lang="zh-CN" altLang="en-US" sz="900" dirty="0"/>
          </a:p>
        </p:txBody>
      </p:sp>
      <p:cxnSp>
        <p:nvCxnSpPr>
          <p:cNvPr id="94" name="直接连接符 93"/>
          <p:cNvCxnSpPr/>
          <p:nvPr/>
        </p:nvCxnSpPr>
        <p:spPr>
          <a:xfrm>
            <a:off x="2029894" y="3083768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050300" y="3356992"/>
            <a:ext cx="4536234" cy="129614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147521" y="3618154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47521" y="3843135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147521" y="4068116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147521" y="4293096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147521" y="3618154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581700" y="3618154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015879" y="3618154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450058" y="3618154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884237" y="3618154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18416" y="3618154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752595" y="3618154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186774" y="3618154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620953" y="3618154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055132" y="3618154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489313" y="3618154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147386" y="3414869"/>
            <a:ext cx="434179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工具栏</a:t>
            </a:r>
            <a:r>
              <a:rPr lang="zh-CN" altLang="en-US" sz="900" dirty="0" smtClean="0">
                <a:solidFill>
                  <a:srgbClr val="FF0000"/>
                </a:solidFill>
              </a:rPr>
              <a:t>（筛选</a:t>
            </a:r>
            <a:r>
              <a:rPr lang="zh-CN" altLang="en-US" sz="900" dirty="0">
                <a:solidFill>
                  <a:srgbClr val="FF0000"/>
                </a:solidFill>
              </a:rPr>
              <a:t>，排序，搜索，设定隐藏显示列，分页，添加，删除，</a:t>
            </a:r>
            <a:r>
              <a:rPr lang="zh-CN" altLang="en-US" sz="900" dirty="0" smtClean="0">
                <a:solidFill>
                  <a:srgbClr val="FF0000"/>
                </a:solidFill>
              </a:rPr>
              <a:t>修改）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147386" y="4365104"/>
            <a:ext cx="434179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分页栏目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8713"/>
              </p:ext>
            </p:extLst>
          </p:nvPr>
        </p:nvGraphicFramePr>
        <p:xfrm>
          <a:off x="2081238" y="1268760"/>
          <a:ext cx="4505298" cy="447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3614"/>
                <a:gridCol w="643614"/>
                <a:gridCol w="643614"/>
                <a:gridCol w="643614"/>
                <a:gridCol w="643614"/>
                <a:gridCol w="643614"/>
                <a:gridCol w="643614"/>
              </a:tblGrid>
              <a:tr h="223912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入库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,</a:t>
                      </a:r>
                      <a:r>
                        <a:rPr lang="zh-CN" altLang="en-US" sz="800" dirty="0" smtClean="0"/>
                        <a:t>在架</a:t>
                      </a:r>
                      <a:r>
                        <a:rPr lang="en-US" altLang="zh-CN" sz="800" dirty="0" smtClean="0"/>
                        <a:t>,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出租中</a:t>
                      </a:r>
                      <a:r>
                        <a:rPr lang="en-US" altLang="zh-CN" sz="800" dirty="0" smtClean="0"/>
                        <a:t>,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清洗中</a:t>
                      </a:r>
                      <a:r>
                        <a:rPr lang="en-US" altLang="zh-CN" sz="800" dirty="0" smtClean="0"/>
                        <a:t>,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损坏</a:t>
                      </a:r>
                      <a:r>
                        <a:rPr lang="en-US" altLang="zh-CN" sz="800" dirty="0" smtClean="0"/>
                        <a:t>,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,</a:t>
                      </a:r>
                      <a:r>
                        <a:rPr lang="zh-CN" altLang="en-US" sz="800" dirty="0" smtClean="0"/>
                        <a:t>出售</a:t>
                      </a:r>
                      <a:r>
                        <a:rPr lang="en-US" altLang="zh-CN" sz="800" dirty="0" smtClean="0"/>
                        <a:t>,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丢失</a:t>
                      </a:r>
                      <a:endParaRPr lang="zh-CN" altLang="en-US" sz="800" dirty="0"/>
                    </a:p>
                  </a:txBody>
                  <a:tcPr/>
                </a:tc>
              </a:tr>
              <a:tr h="223912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直接连接符 55"/>
          <p:cNvCxnSpPr/>
          <p:nvPr/>
        </p:nvCxnSpPr>
        <p:spPr>
          <a:xfrm>
            <a:off x="2185080" y="4916287"/>
            <a:ext cx="0" cy="1393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333182" y="494116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505811" y="494116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185080" y="4932202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185080" y="5207626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185080" y="5483050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185080" y="5758474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185080" y="6033898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185080" y="6309320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5817" y="5336915"/>
            <a:ext cx="534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字段</a:t>
            </a:r>
            <a:endParaRPr lang="zh-CN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9992" y="5336915"/>
            <a:ext cx="1735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值（可以是</a:t>
            </a:r>
            <a:r>
              <a:rPr lang="en-US" altLang="zh-CN" sz="1100" dirty="0" smtClean="0"/>
              <a:t>form</a:t>
            </a:r>
            <a:r>
              <a:rPr lang="zh-CN" altLang="en-US" sz="1100" dirty="0" smtClean="0"/>
              <a:t>控件：日期选择器，文本，列表框，多选，单选等）</a:t>
            </a:r>
            <a:endParaRPr lang="zh-CN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029894" y="4700843"/>
            <a:ext cx="3365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当需要新增或者修改产品属性时，可以弹出新页面按照下面这种格式：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5979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0"/>
            <a:ext cx="5328592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1520" y="47667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shop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62443"/>
              </p:ext>
            </p:extLst>
          </p:nvPr>
        </p:nvGraphicFramePr>
        <p:xfrm>
          <a:off x="1979712" y="783261"/>
          <a:ext cx="1728192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5400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330" y="8866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店铺介绍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16483" y="143457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400</a:t>
            </a:r>
            <a:r>
              <a:rPr lang="zh-CN" altLang="en-US" dirty="0" smtClean="0"/>
              <a:t>电话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86092" y="596020"/>
            <a:ext cx="300238" cy="17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316483" y="604729"/>
            <a:ext cx="300238" cy="17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del</a:t>
            </a:r>
            <a:endParaRPr lang="zh-CN" altLang="en-US" sz="6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6330" y="1964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关于我们</a:t>
            </a:r>
          </a:p>
        </p:txBody>
      </p:sp>
      <p:sp>
        <p:nvSpPr>
          <p:cNvPr id="2" name="矩形 1"/>
          <p:cNvSpPr/>
          <p:nvPr/>
        </p:nvSpPr>
        <p:spPr>
          <a:xfrm>
            <a:off x="3923928" y="783261"/>
            <a:ext cx="2808312" cy="2141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316483" y="24812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其他。。。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81589" y="16192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富文本内容在这里编辑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10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0"/>
            <a:ext cx="5328592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1520" y="476672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order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050030" y="67248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梯形 8"/>
          <p:cNvSpPr/>
          <p:nvPr/>
        </p:nvSpPr>
        <p:spPr>
          <a:xfrm>
            <a:off x="2050030" y="456456"/>
            <a:ext cx="648072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02416" y="441648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订单统计</a:t>
            </a:r>
            <a:endParaRPr lang="zh-CN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8102" y="430506"/>
            <a:ext cx="230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简单表格（可折叠，默认打开状态）</a:t>
            </a:r>
            <a:endParaRPr lang="zh-CN" altLang="en-US" sz="9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98743"/>
              </p:ext>
            </p:extLst>
          </p:nvPr>
        </p:nvGraphicFramePr>
        <p:xfrm>
          <a:off x="2074790" y="912232"/>
          <a:ext cx="4511745" cy="447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2349"/>
                <a:gridCol w="902349"/>
                <a:gridCol w="902349"/>
                <a:gridCol w="902349"/>
                <a:gridCol w="902349"/>
              </a:tblGrid>
              <a:tr h="2239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所有订单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待支付订单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待发货订单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待确认订单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已完成订单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</a:tr>
              <a:tr h="223912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2132706" y="2222039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梯形 41"/>
          <p:cNvSpPr/>
          <p:nvPr/>
        </p:nvSpPr>
        <p:spPr>
          <a:xfrm>
            <a:off x="2132840" y="2006015"/>
            <a:ext cx="1431047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132841" y="1988840"/>
            <a:ext cx="1431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订单列表</a:t>
            </a:r>
            <a:endParaRPr lang="zh-CN" altLang="en-US" sz="900" dirty="0"/>
          </a:p>
        </p:txBody>
      </p:sp>
      <p:sp>
        <p:nvSpPr>
          <p:cNvPr id="44" name="矩形 43"/>
          <p:cNvSpPr/>
          <p:nvPr/>
        </p:nvSpPr>
        <p:spPr>
          <a:xfrm>
            <a:off x="2050300" y="2546991"/>
            <a:ext cx="4536234" cy="129614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2147521" y="2808153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147521" y="3033134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147521" y="3258115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147521" y="3483095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47521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581700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15879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450058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884237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318416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752595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186774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620953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055132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489313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147386" y="2604868"/>
            <a:ext cx="434179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工具栏</a:t>
            </a:r>
            <a:r>
              <a:rPr lang="zh-CN" altLang="en-US" sz="900" dirty="0" smtClean="0">
                <a:solidFill>
                  <a:srgbClr val="FF0000"/>
                </a:solidFill>
              </a:rPr>
              <a:t>（筛选</a:t>
            </a:r>
            <a:r>
              <a:rPr lang="zh-CN" altLang="en-US" sz="900" dirty="0">
                <a:solidFill>
                  <a:srgbClr val="FF0000"/>
                </a:solidFill>
              </a:rPr>
              <a:t>，排序，搜索，设定隐藏显示列，分页，添加，删除，</a:t>
            </a:r>
            <a:r>
              <a:rPr lang="zh-CN" altLang="en-US" sz="900" dirty="0" smtClean="0">
                <a:solidFill>
                  <a:srgbClr val="FF0000"/>
                </a:solidFill>
              </a:rPr>
              <a:t>修改）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147386" y="3555103"/>
            <a:ext cx="434179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分页栏目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1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0"/>
            <a:ext cx="5328592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1520" y="47667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finance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050030" y="67248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32706" y="2222039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梯形 8"/>
          <p:cNvSpPr/>
          <p:nvPr/>
        </p:nvSpPr>
        <p:spPr>
          <a:xfrm>
            <a:off x="2050030" y="456456"/>
            <a:ext cx="648072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/>
          <p:cNvSpPr/>
          <p:nvPr/>
        </p:nvSpPr>
        <p:spPr>
          <a:xfrm>
            <a:off x="2132840" y="2006015"/>
            <a:ext cx="1431047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02416" y="441648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财务统计</a:t>
            </a:r>
            <a:endParaRPr lang="zh-CN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2841" y="1988840"/>
            <a:ext cx="1431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退款申请处理列表</a:t>
            </a:r>
            <a:endParaRPr lang="zh-CN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8102" y="430506"/>
            <a:ext cx="230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简单表格（可折叠，默认打开状态）</a:t>
            </a:r>
            <a:endParaRPr lang="zh-CN" altLang="en-US" sz="9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80710"/>
              </p:ext>
            </p:extLst>
          </p:nvPr>
        </p:nvGraphicFramePr>
        <p:xfrm>
          <a:off x="2074790" y="912232"/>
          <a:ext cx="4511744" cy="447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7936"/>
                <a:gridCol w="1127936"/>
                <a:gridCol w="1127936"/>
                <a:gridCol w="1127936"/>
              </a:tblGrid>
              <a:tr h="2239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微软雅黑"/>
                        </a:rPr>
                        <a:t>收入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余额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dirty="0" smtClean="0"/>
                        <a:t>押金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微软雅黑"/>
                        </a:rPr>
                        <a:t>发票申请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</a:tr>
              <a:tr h="223912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2050300" y="2546991"/>
            <a:ext cx="4536234" cy="129614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2147521" y="2808153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147521" y="3033134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147521" y="3258115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147521" y="3483095"/>
            <a:ext cx="434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147521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581700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015879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450058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884237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318416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752595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186774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620953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055132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489313" y="2808153"/>
            <a:ext cx="0" cy="67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147386" y="2604868"/>
            <a:ext cx="434179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工具栏</a:t>
            </a:r>
            <a:r>
              <a:rPr lang="zh-CN" altLang="en-US" sz="900" dirty="0" smtClean="0">
                <a:solidFill>
                  <a:srgbClr val="FF0000"/>
                </a:solidFill>
              </a:rPr>
              <a:t>（筛选</a:t>
            </a:r>
            <a:r>
              <a:rPr lang="zh-CN" altLang="en-US" sz="900" dirty="0">
                <a:solidFill>
                  <a:srgbClr val="FF0000"/>
                </a:solidFill>
              </a:rPr>
              <a:t>，排序，搜索，设定隐藏显示列，分页，添加，删除，</a:t>
            </a:r>
            <a:r>
              <a:rPr lang="zh-CN" altLang="en-US" sz="900" dirty="0" smtClean="0">
                <a:solidFill>
                  <a:srgbClr val="FF0000"/>
                </a:solidFill>
              </a:rPr>
              <a:t>修改）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47386" y="3555103"/>
            <a:ext cx="434179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rgbClr val="FF0000"/>
                </a:solidFill>
              </a:rPr>
              <a:t>分页栏目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7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0"/>
            <a:ext cx="5328592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1520" y="476672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report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050030" y="672480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梯形 8"/>
          <p:cNvSpPr/>
          <p:nvPr/>
        </p:nvSpPr>
        <p:spPr>
          <a:xfrm>
            <a:off x="2050030" y="456456"/>
            <a:ext cx="648072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02416" y="441648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财务统计</a:t>
            </a:r>
            <a:endParaRPr lang="zh-CN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2698102" y="430506"/>
            <a:ext cx="230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简单表格（可折叠，默认打开状态）</a:t>
            </a:r>
            <a:endParaRPr lang="zh-CN" altLang="en-US" sz="9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29375"/>
              </p:ext>
            </p:extLst>
          </p:nvPr>
        </p:nvGraphicFramePr>
        <p:xfrm>
          <a:off x="2074790" y="912232"/>
          <a:ext cx="4511744" cy="447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7936"/>
                <a:gridCol w="1127936"/>
                <a:gridCol w="1127936"/>
                <a:gridCol w="1127936"/>
              </a:tblGrid>
              <a:tr h="2239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微软雅黑"/>
                        </a:rPr>
                        <a:t>收入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余额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dirty="0" smtClean="0"/>
                        <a:t>押金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微软雅黑"/>
                        </a:rPr>
                        <a:t>发票申请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</a:tr>
              <a:tr h="223912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接连接符 29"/>
          <p:cNvCxnSpPr/>
          <p:nvPr/>
        </p:nvCxnSpPr>
        <p:spPr>
          <a:xfrm>
            <a:off x="2037649" y="1991792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梯形 31"/>
          <p:cNvSpPr/>
          <p:nvPr/>
        </p:nvSpPr>
        <p:spPr>
          <a:xfrm>
            <a:off x="2037649" y="1775768"/>
            <a:ext cx="648072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090035" y="1760960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订单统计</a:t>
            </a:r>
            <a:endParaRPr lang="zh-CN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2685721" y="1749818"/>
            <a:ext cx="230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简单表格（可折叠，默认打开状态）</a:t>
            </a:r>
            <a:endParaRPr lang="zh-CN" altLang="en-US" sz="9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018366"/>
              </p:ext>
            </p:extLst>
          </p:nvPr>
        </p:nvGraphicFramePr>
        <p:xfrm>
          <a:off x="2062409" y="2231544"/>
          <a:ext cx="4511745" cy="447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2349"/>
                <a:gridCol w="902349"/>
                <a:gridCol w="902349"/>
                <a:gridCol w="902349"/>
                <a:gridCol w="902349"/>
              </a:tblGrid>
              <a:tr h="2239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所有订单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待支付订单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待发货订单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待确认订单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 smtClean="0">
                          <a:effectLst/>
                        </a:rPr>
                        <a:t>已完成订单</a:t>
                      </a:r>
                      <a:endParaRPr lang="zh-CN" altLang="en-US" sz="800" b="0" i="0" u="none" strike="noStrike" dirty="0">
                        <a:solidFill>
                          <a:srgbClr val="404040"/>
                        </a:solidFill>
                        <a:effectLst/>
                        <a:latin typeface="微软雅黑"/>
                      </a:endParaRPr>
                    </a:p>
                  </a:txBody>
                  <a:tcPr/>
                </a:tc>
              </a:tr>
              <a:tr h="223912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>
            <a:off x="2058827" y="3120752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梯形 36"/>
          <p:cNvSpPr/>
          <p:nvPr/>
        </p:nvSpPr>
        <p:spPr>
          <a:xfrm>
            <a:off x="2058827" y="2904728"/>
            <a:ext cx="648072" cy="216024"/>
          </a:xfrm>
          <a:prstGeom prst="trapezoid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082625" y="2897324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商品统计</a:t>
            </a:r>
            <a:endParaRPr lang="zh-CN" altLang="en-US" sz="900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71410"/>
              </p:ext>
            </p:extLst>
          </p:nvPr>
        </p:nvGraphicFramePr>
        <p:xfrm>
          <a:off x="2090035" y="3717032"/>
          <a:ext cx="4505298" cy="447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3614"/>
                <a:gridCol w="643614"/>
                <a:gridCol w="643614"/>
                <a:gridCol w="643614"/>
                <a:gridCol w="643614"/>
                <a:gridCol w="643614"/>
                <a:gridCol w="643614"/>
              </a:tblGrid>
              <a:tr h="223912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入库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,</a:t>
                      </a:r>
                      <a:r>
                        <a:rPr lang="zh-CN" altLang="en-US" sz="800" dirty="0" smtClean="0"/>
                        <a:t>在架</a:t>
                      </a:r>
                      <a:r>
                        <a:rPr lang="en-US" altLang="zh-CN" sz="800" dirty="0" smtClean="0"/>
                        <a:t>,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出租中</a:t>
                      </a:r>
                      <a:r>
                        <a:rPr lang="en-US" altLang="zh-CN" sz="800" dirty="0" smtClean="0"/>
                        <a:t>,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清洗中</a:t>
                      </a:r>
                      <a:r>
                        <a:rPr lang="en-US" altLang="zh-CN" sz="800" dirty="0" smtClean="0"/>
                        <a:t>,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损坏</a:t>
                      </a:r>
                      <a:r>
                        <a:rPr lang="en-US" altLang="zh-CN" sz="800" dirty="0" smtClean="0"/>
                        <a:t>,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,</a:t>
                      </a:r>
                      <a:r>
                        <a:rPr lang="zh-CN" altLang="en-US" sz="800" dirty="0" smtClean="0"/>
                        <a:t>出售</a:t>
                      </a:r>
                      <a:r>
                        <a:rPr lang="en-US" altLang="zh-CN" sz="800" dirty="0" smtClean="0"/>
                        <a:t>,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丢失</a:t>
                      </a:r>
                      <a:endParaRPr lang="zh-CN" altLang="en-US" sz="800" dirty="0"/>
                    </a:p>
                  </a:txBody>
                  <a:tcPr/>
                </a:tc>
              </a:tr>
              <a:tr h="223912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直接连接符 41"/>
          <p:cNvCxnSpPr/>
          <p:nvPr/>
        </p:nvCxnSpPr>
        <p:spPr>
          <a:xfrm>
            <a:off x="2058557" y="455370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/>
        </p:nvSpPr>
        <p:spPr>
          <a:xfrm>
            <a:off x="2058557" y="4337680"/>
            <a:ext cx="648072" cy="216024"/>
          </a:xfrm>
          <a:prstGeom prst="trapezoi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10943" y="4322872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会员统计</a:t>
            </a:r>
            <a:endParaRPr lang="zh-CN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706629" y="4311730"/>
            <a:ext cx="230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简单表格（可折叠，默认打开状态）</a:t>
            </a:r>
            <a:endParaRPr lang="zh-CN" altLang="en-US" sz="900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35425"/>
              </p:ext>
            </p:extLst>
          </p:nvPr>
        </p:nvGraphicFramePr>
        <p:xfrm>
          <a:off x="2706899" y="4797152"/>
          <a:ext cx="3624066" cy="447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4011"/>
                <a:gridCol w="604011"/>
                <a:gridCol w="604011"/>
                <a:gridCol w="604011"/>
                <a:gridCol w="604011"/>
                <a:gridCol w="604011"/>
              </a:tblGrid>
              <a:tr h="223912"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管理员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设计师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普通用户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铂金卡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金卡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 smtClean="0"/>
                        <a:t>银卡</a:t>
                      </a:r>
                      <a:endParaRPr lang="zh-CN" altLang="en-US" sz="800" dirty="0"/>
                    </a:p>
                  </a:txBody>
                  <a:tcPr/>
                </a:tc>
              </a:tr>
              <a:tr h="223912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58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51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44128"/>
              </p:ext>
            </p:extLst>
          </p:nvPr>
        </p:nvGraphicFramePr>
        <p:xfrm>
          <a:off x="1187624" y="836712"/>
          <a:ext cx="7128794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38"/>
                <a:gridCol w="5076886"/>
                <a:gridCol w="701335"/>
                <a:gridCol w="7013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</a:tr>
              <a:tr h="205224"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左侧导航只会自动变窄不会恢复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open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20640"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查找一下相似的图标，取代一下导航树中的图标，最好找</a:t>
                      </a:r>
                      <a:r>
                        <a:rPr lang="en-US" altLang="zh-CN" sz="9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Hadmin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中的</a:t>
                      </a:r>
                      <a:r>
                        <a:rPr lang="en-US" altLang="zh-CN" sz="9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fa</a:t>
                      </a:r>
                      <a:r>
                        <a:rPr lang="zh-CN" altLang="en-US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系列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latin typeface="微软雅黑" pitchFamily="34" charset="-122"/>
                          <a:ea typeface="微软雅黑" pitchFamily="34" charset="-122"/>
                        </a:rPr>
                        <a:t>Open</a:t>
                      </a:r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42344"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64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601</Words>
  <Application>Microsoft Office PowerPoint</Application>
  <PresentationFormat>全屏显示(4:3)</PresentationFormat>
  <Paragraphs>138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81</cp:revision>
  <dcterms:created xsi:type="dcterms:W3CDTF">2018-04-20T00:57:00Z</dcterms:created>
  <dcterms:modified xsi:type="dcterms:W3CDTF">2018-04-20T07:03:19Z</dcterms:modified>
</cp:coreProperties>
</file>