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2"/>
    <p:restoredTop sz="90816"/>
  </p:normalViewPr>
  <p:slideViewPr>
    <p:cSldViewPr snapToGrid="0" snapToObjects="1">
      <p:cViewPr varScale="1">
        <p:scale>
          <a:sx n="75" d="100"/>
          <a:sy n="75" d="100"/>
        </p:scale>
        <p:origin x="360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D5C8F-71C1-3E41-93F3-85B23FE9D670}" type="datetimeFigureOut">
              <a:rPr kumimoji="1" lang="zh-CN" altLang="en-US" smtClean="0"/>
              <a:t>2018/3/2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DEC-7174-5148-B0FC-946844EE4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18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Service.html#onStartCommand(android.content.Intent, int, int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en.wikipedia.org</a:t>
            </a:r>
            <a:r>
              <a:rPr kumimoji="1" lang="en-US" altLang="zh-CN" dirty="0"/>
              <a:t>/wiki/</a:t>
            </a:r>
            <a:r>
              <a:rPr kumimoji="1" lang="en-US" altLang="zh-CN" dirty="0" err="1"/>
              <a:t>Andy_Rubin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en.wikipedia.org</a:t>
            </a:r>
            <a:r>
              <a:rPr kumimoji="1" lang="en-US" altLang="zh-CN" dirty="0"/>
              <a:t>/wiki/Android_(</a:t>
            </a:r>
            <a:r>
              <a:rPr kumimoji="1" lang="en-US" altLang="zh-CN" dirty="0" err="1"/>
              <a:t>operating_system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developer.android.com</a:t>
            </a:r>
            <a:r>
              <a:rPr kumimoji="1" lang="en-US" altLang="zh-CN" dirty="0"/>
              <a:t>/about/versions/android-1.5.html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developer.android.com</a:t>
            </a:r>
            <a:r>
              <a:rPr kumimoji="1" lang="en-US" altLang="zh-CN" dirty="0"/>
              <a:t>/about/versions/</a:t>
            </a:r>
            <a:r>
              <a:rPr kumimoji="1" lang="en-US" altLang="zh-CN" dirty="0" err="1"/>
              <a:t>oreo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index.html</a:t>
            </a:r>
            <a:endParaRPr kumimoji="1" lang="en-US" altLang="zh-CN" dirty="0"/>
          </a:p>
          <a:p>
            <a:endParaRPr kumimoji="1" lang="en-US" altLang="zh-Hans" dirty="0"/>
          </a:p>
          <a:p>
            <a:r>
              <a:rPr kumimoji="1" lang="en-US" altLang="zh-Hans" dirty="0"/>
              <a:t>Android</a:t>
            </a:r>
            <a:r>
              <a:rPr kumimoji="1" lang="zh-Hans" altLang="en-US" dirty="0"/>
              <a:t>的版本命名喜欢糖果饼干系列</a:t>
            </a:r>
            <a:r>
              <a:rPr kumimoji="1" lang="en-US" altLang="zh-Hans" dirty="0"/>
              <a:t>Jelly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Bean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KitKat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Lollipop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Marshmallow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Nougat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Oreo</a:t>
            </a:r>
          </a:p>
          <a:p>
            <a:endParaRPr kumimoji="1" lang="en-US" altLang="zh-CN" dirty="0"/>
          </a:p>
          <a:p>
            <a:r>
              <a:rPr kumimoji="1" lang="en-US" altLang="zh-Hans" dirty="0"/>
              <a:t>1.5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1.6</a:t>
            </a:r>
            <a:r>
              <a:rPr kumimoji="1" lang="zh-Hans" altLang="en-US" dirty="0"/>
              <a:t>较早期</a:t>
            </a:r>
            <a:r>
              <a:rPr kumimoji="1" lang="en-US" altLang="zh-Hans" dirty="0"/>
              <a:t>SDK</a:t>
            </a:r>
            <a:r>
              <a:rPr kumimoji="1" lang="zh-Hans" altLang="en-US" dirty="0"/>
              <a:t>，功能和</a:t>
            </a:r>
            <a:r>
              <a:rPr kumimoji="1" lang="en-US" altLang="zh-Hans" dirty="0"/>
              <a:t>API</a:t>
            </a:r>
            <a:r>
              <a:rPr kumimoji="1" lang="zh-Hans" altLang="en-US" dirty="0"/>
              <a:t>都不稳定</a:t>
            </a:r>
            <a:endParaRPr kumimoji="1" lang="en-US" altLang="zh-Hans" dirty="0"/>
          </a:p>
          <a:p>
            <a:r>
              <a:rPr kumimoji="1" lang="en-US" altLang="zh-Hans" dirty="0"/>
              <a:t>2.X</a:t>
            </a:r>
            <a:r>
              <a:rPr kumimoji="1" lang="zh-Hans" altLang="en-US" dirty="0"/>
              <a:t>大量运用于当时的智能机，功能和</a:t>
            </a:r>
            <a:r>
              <a:rPr kumimoji="1" lang="en-US" altLang="zh-Hans" dirty="0"/>
              <a:t>API</a:t>
            </a:r>
            <a:r>
              <a:rPr kumimoji="1" lang="zh-Hans" altLang="en-US" dirty="0"/>
              <a:t>出具规模</a:t>
            </a:r>
            <a:endParaRPr kumimoji="1" lang="en-US" altLang="zh-Hans" dirty="0"/>
          </a:p>
          <a:p>
            <a:r>
              <a:rPr kumimoji="1" lang="en-US" altLang="zh-Hans" dirty="0"/>
              <a:t>3.X</a:t>
            </a:r>
            <a:r>
              <a:rPr kumimoji="1" lang="zh-Hans" altLang="en-US" dirty="0"/>
              <a:t>主要可运用于</a:t>
            </a:r>
            <a:r>
              <a:rPr kumimoji="1" lang="en-US" altLang="zh-Hans" dirty="0"/>
              <a:t>Tablet</a:t>
            </a:r>
            <a:r>
              <a:rPr kumimoji="1" lang="zh-Hans" altLang="en-US" dirty="0"/>
              <a:t>和</a:t>
            </a:r>
            <a:r>
              <a:rPr kumimoji="1" lang="en-US" altLang="zh-Hans" dirty="0"/>
              <a:t>Phone</a:t>
            </a:r>
          </a:p>
          <a:p>
            <a:r>
              <a:rPr kumimoji="1" lang="en-US" altLang="zh-Hans" dirty="0"/>
              <a:t>4.X</a:t>
            </a:r>
            <a:r>
              <a:rPr kumimoji="1" lang="zh-Hans" altLang="en-US" dirty="0"/>
              <a:t>、</a:t>
            </a:r>
            <a:endParaRPr kumimoji="1" lang="en-US" altLang="zh-Hans" dirty="0"/>
          </a:p>
          <a:p>
            <a:r>
              <a:rPr kumimoji="1" lang="en-US" altLang="zh-Hans" dirty="0"/>
              <a:t>5.X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6.X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7.0~8.0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838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developer.android.com</a:t>
            </a:r>
            <a:r>
              <a:rPr kumimoji="1" lang="en-US" altLang="zh-CN" dirty="0"/>
              <a:t>/guide/</a:t>
            </a:r>
            <a:r>
              <a:rPr kumimoji="1" lang="en-US" altLang="zh-CN" dirty="0" err="1"/>
              <a:t>webapps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index.html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17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developer.android.com</a:t>
            </a:r>
            <a:r>
              <a:rPr kumimoji="1" lang="en-US" altLang="zh-CN" dirty="0"/>
              <a:t>/guide/platform/</a:t>
            </a:r>
            <a:r>
              <a:rPr kumimoji="1" lang="en-US" altLang="zh-CN" dirty="0" err="1"/>
              <a:t>index.html</a:t>
            </a:r>
            <a:endParaRPr kumimoji="1" lang="en-US" altLang="zh-CN" dirty="0"/>
          </a:p>
          <a:p>
            <a:r>
              <a:rPr kumimoji="1" lang="en-US" altLang="zh-Hans" dirty="0"/>
              <a:t>Android5.0</a:t>
            </a:r>
            <a:r>
              <a:rPr kumimoji="1" lang="zh-Hans" altLang="en-US" dirty="0"/>
              <a:t>以前</a:t>
            </a:r>
            <a:r>
              <a:rPr kumimoji="1" lang="en-US" altLang="zh-Hans" dirty="0" err="1"/>
              <a:t>Dalvik</a:t>
            </a:r>
            <a:r>
              <a:rPr kumimoji="1" lang="zh-Hans" altLang="en-US" dirty="0"/>
              <a:t>是</a:t>
            </a:r>
            <a:r>
              <a:rPr kumimoji="1" lang="en-US" altLang="zh-Hans" dirty="0"/>
              <a:t>Android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Runtime</a:t>
            </a:r>
            <a:r>
              <a:rPr kumimoji="1" lang="zh-Hans" altLang="en-US" dirty="0"/>
              <a:t>，以后是在</a:t>
            </a:r>
            <a:r>
              <a:rPr kumimoji="1" lang="en-US" altLang="zh-Hans" dirty="0"/>
              <a:t>ART</a:t>
            </a:r>
            <a:r>
              <a:rPr kumimoji="1" lang="zh-Hans" altLang="en-US" dirty="0"/>
              <a:t>运行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35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developer.android.com</a:t>
            </a:r>
            <a:r>
              <a:rPr kumimoji="1" lang="en-US" altLang="zh-CN" dirty="0"/>
              <a:t>/guide/components/</a:t>
            </a:r>
            <a:r>
              <a:rPr kumimoji="1" lang="en-US" altLang="zh-CN" dirty="0" err="1"/>
              <a:t>fundamentals.html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67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developer.android.com</a:t>
            </a:r>
            <a:r>
              <a:rPr kumimoji="1" lang="en-US" altLang="zh-CN" dirty="0"/>
              <a:t>/guide/components/intents-</a:t>
            </a:r>
            <a:r>
              <a:rPr kumimoji="1" lang="en-US" altLang="zh-CN" dirty="0" err="1"/>
              <a:t>filters.html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&lt;data </a:t>
            </a:r>
            <a:r>
              <a:rPr kumimoji="1" lang="en-US" altLang="zh-CN" dirty="0" err="1"/>
              <a:t>android:scheme</a:t>
            </a:r>
            <a:r>
              <a:rPr kumimoji="1" lang="en-US" altLang="zh-CN" dirty="0"/>
              <a:t>="http" </a:t>
            </a:r>
            <a:r>
              <a:rPr kumimoji="1" lang="en-US" altLang="zh-CN" dirty="0" err="1"/>
              <a:t>android:type</a:t>
            </a:r>
            <a:r>
              <a:rPr kumimoji="1" lang="en-US" altLang="zh-CN" dirty="0"/>
              <a:t>="video/*" /&gt;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20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developer.android.com</a:t>
            </a:r>
            <a:r>
              <a:rPr kumimoji="1" lang="en-US" altLang="zh-CN" dirty="0"/>
              <a:t>/guide/topics/</a:t>
            </a:r>
            <a:r>
              <a:rPr kumimoji="1" lang="en-US" altLang="zh-CN" dirty="0" err="1"/>
              <a:t>ui</a:t>
            </a:r>
            <a:r>
              <a:rPr kumimoji="1" lang="en-US" altLang="zh-CN" dirty="0"/>
              <a:t>/declaring-</a:t>
            </a:r>
            <a:r>
              <a:rPr kumimoji="1" lang="en-US" altLang="zh-CN" dirty="0" err="1"/>
              <a:t>layout.html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70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developer.android.com</a:t>
            </a:r>
            <a:r>
              <a:rPr kumimoji="1" lang="en-US" altLang="zh-CN" dirty="0"/>
              <a:t>/guide/components/</a:t>
            </a:r>
            <a:r>
              <a:rPr kumimoji="1" lang="en-US" altLang="zh-CN" dirty="0" err="1"/>
              <a:t>services.html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START_NOT_STICKY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如果系统在 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onStartCommand()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返回后终止服务，则除非有挂起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要传递，否则系统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重建服务。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START_STICKY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如果系统在 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onStartCommand()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返回后终止服务，则会重建服务并调用 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onStartCommand()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重新传递最后一个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START_REDELIVER_INTENT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如果系统在 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onStartCommand()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返回后终止服务，则会重建服务，并通过传递给服务的最后一个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 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onStartCommand()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29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87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/>
              <a:t>Android7.0</a:t>
            </a:r>
            <a:r>
              <a:rPr kumimoji="1" lang="zh-Hans" altLang="en-US" dirty="0"/>
              <a:t>和</a:t>
            </a:r>
            <a:r>
              <a:rPr kumimoji="1" lang="en-US" altLang="zh-Hans" dirty="0"/>
              <a:t>8.0</a:t>
            </a:r>
            <a:r>
              <a:rPr kumimoji="1" lang="zh-Hans" altLang="en-US" dirty="0"/>
              <a:t>对于</a:t>
            </a:r>
            <a:r>
              <a:rPr kumimoji="1" lang="en-US" altLang="zh-Hans" dirty="0"/>
              <a:t>Broadcast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Receiver</a:t>
            </a:r>
            <a:r>
              <a:rPr kumimoji="1" lang="zh-Hans" altLang="en-US" dirty="0"/>
              <a:t>性能优化策略较多，某些消息类别不在支持显式注册，只能通过</a:t>
            </a:r>
            <a:r>
              <a:rPr kumimoji="1" lang="en-US" altLang="zh-Hans" dirty="0" err="1"/>
              <a:t>registerReceiver</a:t>
            </a:r>
            <a:r>
              <a:rPr kumimoji="1" lang="zh-Hans" altLang="en-US" dirty="0"/>
              <a:t>方式隐式注册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24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ContentProvider</a:t>
            </a:r>
            <a:r>
              <a:rPr kumimoji="1" lang="zh-CN" altLang="en-US" dirty="0"/>
              <a:t>在主线程上运行，但对它的调用是异步的，不使用消息队列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DEC-7174-5148-B0FC-946844EE421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66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3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2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34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85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5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7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9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0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3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73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F26F0-4575-654C-93B9-B7A0ACCA8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入门到放弃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B1716-FC7D-5141-AC25-CDDA5C494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s" altLang="en-US" dirty="0"/>
              <a:t>张辉 </a:t>
            </a:r>
            <a:r>
              <a:rPr kumimoji="1" lang="en-US" altLang="zh-Hans" dirty="0"/>
              <a:t>zhanghui451@jk.cn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56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C0790E-E385-284F-B3AB-CE6377C0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Android</a:t>
            </a:r>
            <a:r>
              <a:rPr kumimoji="1" lang="zh-Hans" altLang="en-US" dirty="0"/>
              <a:t>的</a:t>
            </a:r>
            <a:r>
              <a:rPr kumimoji="1" lang="en-US" altLang="zh-Hans" dirty="0"/>
              <a:t>View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68BEFC-C0AA-3943-B88E-135399FC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是构成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应用程序</a:t>
            </a:r>
            <a:r>
              <a:rPr kumimoji="1" lang="en-US" altLang="zh-CN" dirty="0"/>
              <a:t>GUI</a:t>
            </a:r>
            <a:r>
              <a:rPr kumimoji="1" lang="zh-CN" altLang="en-US" dirty="0"/>
              <a:t>的基石。任何可视化控件都派生于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类。常用的有：</a:t>
            </a:r>
            <a:r>
              <a:rPr kumimoji="1" lang="en-US" altLang="zh-CN" dirty="0" err="1"/>
              <a:t>ViewGroup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ListView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TextView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LinearLayout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RelativeLayout</a:t>
            </a:r>
            <a:r>
              <a:rPr kumimoji="1" lang="zh-CN" altLang="en-US" dirty="0"/>
              <a:t>等。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View</a:t>
            </a:r>
            <a:r>
              <a:rPr kumimoji="1" lang="zh-CN" altLang="en-US" dirty="0"/>
              <a:t>可以放到</a:t>
            </a:r>
            <a:r>
              <a:rPr kumimoji="1" lang="en-US" altLang="zh-CN" dirty="0"/>
              <a:t>Activity</a:t>
            </a:r>
            <a:r>
              <a:rPr kumimoji="1" lang="zh-CN" altLang="en-US" dirty="0"/>
              <a:t>中（显示在屏幕上）。即可直接在代码中进行，亦可在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文件进行（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文件）</a:t>
            </a:r>
          </a:p>
          <a:p>
            <a:r>
              <a:rPr kumimoji="1" lang="zh-CN" altLang="en-US" dirty="0"/>
              <a:t>什么是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及</a:t>
            </a:r>
            <a:r>
              <a:rPr kumimoji="1" lang="en-US" altLang="zh-CN" dirty="0" err="1"/>
              <a:t>LinearLayout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RelativeLayout</a:t>
            </a:r>
            <a:r>
              <a:rPr kumimoji="1" lang="zh-CN" altLang="en-US" dirty="0"/>
              <a:t>的介绍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4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45BB4-4809-CA40-AADA-3B526205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LinearLayout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&amp;</a:t>
            </a:r>
            <a:r>
              <a:rPr kumimoji="1" lang="zh-Hans" altLang="en-US" dirty="0"/>
              <a:t> </a:t>
            </a:r>
            <a:r>
              <a:rPr kumimoji="1" lang="en-US" altLang="zh-CN" dirty="0" err="1"/>
              <a:t>RelativeLayout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1B126-9B9A-3041-B053-111702FA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LinearLayout</a:t>
            </a:r>
            <a:r>
              <a:rPr kumimoji="1" lang="zh-CN" altLang="en-US" dirty="0"/>
              <a:t>是线性布局。</a:t>
            </a:r>
          </a:p>
          <a:p>
            <a:r>
              <a:rPr kumimoji="1" lang="zh-CN" altLang="en-US" dirty="0"/>
              <a:t>设置</a:t>
            </a:r>
            <a:r>
              <a:rPr kumimoji="1" lang="en-US" altLang="zh-CN" dirty="0" err="1"/>
              <a:t>android:orientation</a:t>
            </a:r>
            <a:r>
              <a:rPr kumimoji="1" lang="zh-CN" altLang="en-US" dirty="0"/>
              <a:t>属性获得两种布局方式：</a:t>
            </a:r>
            <a:r>
              <a:rPr kumimoji="1" lang="en-US" altLang="zh-CN" dirty="0"/>
              <a:t>horizontal &amp; vertical</a:t>
            </a:r>
            <a:r>
              <a:rPr kumimoji="1" lang="zh-CN" altLang="en-US" dirty="0"/>
              <a:t>。</a:t>
            </a:r>
          </a:p>
          <a:p>
            <a:r>
              <a:rPr kumimoji="1" lang="en-US" altLang="zh-CN" dirty="0" err="1"/>
              <a:t>RelativeLayout</a:t>
            </a:r>
            <a:r>
              <a:rPr kumimoji="1" lang="zh-CN" altLang="en-US" dirty="0"/>
              <a:t>是相对布局。通过相对定位的属性来确定控件之间的摆放位置。</a:t>
            </a:r>
            <a:r>
              <a:rPr kumimoji="1" lang="en-US" altLang="zh-CN" dirty="0" err="1"/>
              <a:t>android:layout_below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android:layout_alignParentRight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android:layout_alignParentBottom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75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58D21-35C0-CE42-9B62-3F3D99FD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30903-475D-BF4D-B056-32EAF9B6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Hans" altLang="en-US" dirty="0"/>
              <a:t>用于执行一些长时间运行的任务，比如下载文件、媒体播放等</a:t>
            </a:r>
            <a:endParaRPr kumimoji="1" lang="en-US" altLang="zh-Hans" dirty="0"/>
          </a:p>
          <a:p>
            <a:r>
              <a:rPr kumimoji="1" lang="en-US" altLang="zh-Hans" dirty="0"/>
              <a:t>Service</a:t>
            </a:r>
            <a:r>
              <a:rPr kumimoji="1" lang="zh-Hans" altLang="en-US" dirty="0"/>
              <a:t>有两种形式：启动服务</a:t>
            </a:r>
            <a:r>
              <a:rPr kumimoji="1" lang="en-US" altLang="zh-Hans" dirty="0" err="1"/>
              <a:t>startService</a:t>
            </a:r>
            <a:r>
              <a:rPr kumimoji="1" lang="zh-Hans" altLang="en-US" dirty="0"/>
              <a:t>和绑定服务</a:t>
            </a:r>
            <a:r>
              <a:rPr kumimoji="1" lang="en-US" altLang="zh-Hans" dirty="0" err="1"/>
              <a:t>bindService</a:t>
            </a:r>
            <a:endParaRPr kumimoji="1" lang="en-US" altLang="zh-Hans" dirty="0"/>
          </a:p>
          <a:p>
            <a:r>
              <a:rPr kumimoji="1" lang="zh-Hans" altLang="en-US" dirty="0"/>
              <a:t>启动服务回调</a:t>
            </a:r>
            <a:r>
              <a:rPr kumimoji="1" lang="en-US" altLang="zh-Hans" dirty="0" err="1"/>
              <a:t>onStartCommand</a:t>
            </a:r>
            <a:r>
              <a:rPr kumimoji="1" lang="zh-Hans" altLang="en-US" dirty="0"/>
              <a:t>方法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START_NOT_STICKY</a:t>
            </a:r>
          </a:p>
          <a:p>
            <a:pPr lvl="1"/>
            <a:r>
              <a:rPr kumimoji="1" lang="en-US" altLang="zh-Hans" dirty="0"/>
              <a:t>START_STICKY</a:t>
            </a:r>
          </a:p>
          <a:p>
            <a:pPr lvl="1"/>
            <a:r>
              <a:rPr kumimoji="1" lang="en-US" altLang="zh-Hans" dirty="0"/>
              <a:t>START_REDELIVER_INTENT</a:t>
            </a:r>
          </a:p>
          <a:p>
            <a:r>
              <a:rPr kumimoji="1" lang="zh-Hans" altLang="en-US" dirty="0"/>
              <a:t>绑定服务回调</a:t>
            </a:r>
            <a:r>
              <a:rPr kumimoji="1" lang="en-US" altLang="zh-Hans" dirty="0" err="1"/>
              <a:t>onBind</a:t>
            </a:r>
            <a:r>
              <a:rPr kumimoji="1" lang="zh-Hans" altLang="en-US" dirty="0"/>
              <a:t>方法</a:t>
            </a:r>
            <a:endParaRPr kumimoji="1" lang="en-US" altLang="zh-Hans" dirty="0"/>
          </a:p>
          <a:p>
            <a:r>
              <a:rPr kumimoji="1" lang="en-US" altLang="zh-Hans" dirty="0" err="1"/>
              <a:t>startService</a:t>
            </a:r>
            <a:r>
              <a:rPr kumimoji="1" lang="zh-Hans" altLang="en-US" dirty="0"/>
              <a:t>对应通过</a:t>
            </a:r>
            <a:r>
              <a:rPr kumimoji="1" lang="en-US" altLang="zh-Hans" dirty="0" err="1"/>
              <a:t>stopService</a:t>
            </a:r>
            <a:r>
              <a:rPr kumimoji="1" lang="zh-Hans" altLang="en-US" dirty="0"/>
              <a:t>或者</a:t>
            </a:r>
            <a:r>
              <a:rPr kumimoji="1" lang="en-US" altLang="zh-Hans" dirty="0" err="1"/>
              <a:t>stopSelf</a:t>
            </a:r>
            <a:r>
              <a:rPr kumimoji="1" lang="zh-Hans" altLang="en-US" dirty="0"/>
              <a:t>停止服务</a:t>
            </a:r>
            <a:endParaRPr kumimoji="1" lang="en-US" altLang="zh-Hans" dirty="0"/>
          </a:p>
          <a:p>
            <a:r>
              <a:rPr kumimoji="1" lang="en-US" altLang="zh-Hans" dirty="0" err="1"/>
              <a:t>bindService</a:t>
            </a:r>
            <a:r>
              <a:rPr kumimoji="1" lang="zh-Hans" altLang="en-US" dirty="0"/>
              <a:t>对应通过</a:t>
            </a:r>
            <a:r>
              <a:rPr kumimoji="1" lang="en-US" altLang="zh-Hans" dirty="0" err="1"/>
              <a:t>unbindService</a:t>
            </a:r>
            <a:r>
              <a:rPr kumimoji="1" lang="zh-Hans" altLang="en-US" dirty="0"/>
              <a:t>解绑服务</a:t>
            </a:r>
            <a:endParaRPr kumimoji="1" lang="en-US" altLang="zh-Hans" dirty="0"/>
          </a:p>
          <a:p>
            <a:r>
              <a:rPr kumimoji="1" lang="zh-Hans" altLang="en-US" dirty="0"/>
              <a:t>服务可以运行在独立进程中，设置</a:t>
            </a:r>
            <a:r>
              <a:rPr kumimoji="1" lang="en-US" altLang="zh-Hans" dirty="0" err="1"/>
              <a:t>android:process</a:t>
            </a:r>
            <a:r>
              <a:rPr kumimoji="1" lang="zh-Hans" altLang="en-US" dirty="0"/>
              <a:t>属性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94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CFAEB-423E-2F42-8265-4635643A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Service</a:t>
            </a:r>
            <a:r>
              <a:rPr kumimoji="1" lang="zh-Hans" altLang="en-US" dirty="0"/>
              <a:t>生命周期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7CC79B-E0F3-AD4F-A1C2-064A1CA9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1515" y="0"/>
            <a:ext cx="5260957" cy="6856826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A791506-6A73-8F4A-9E74-1AA4A956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Hans" dirty="0" err="1"/>
              <a:t>onCreate</a:t>
            </a:r>
            <a:r>
              <a:rPr kumimoji="1" lang="en-US" altLang="zh-Hans" dirty="0"/>
              <a:t>-&gt;</a:t>
            </a:r>
            <a:r>
              <a:rPr kumimoji="1" lang="en-US" altLang="zh-Hans" dirty="0" err="1"/>
              <a:t>onStartCommand</a:t>
            </a:r>
            <a:r>
              <a:rPr kumimoji="1" lang="en-US" altLang="zh-Hans" dirty="0"/>
              <a:t>-&gt;</a:t>
            </a:r>
            <a:r>
              <a:rPr kumimoji="1" lang="en-US" altLang="zh-Hans" dirty="0" err="1"/>
              <a:t>onDestroy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onCreate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onBind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onUnbind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onDestroy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51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56C0EA3-8B2C-E948-AE17-E80BCD02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Broadcast Receiver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EB6B90-341E-5643-A68F-E94A49D9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接收器可以接收各种</a:t>
            </a:r>
            <a:r>
              <a:rPr kumimoji="1" lang="en-US" altLang="zh-Hans" dirty="0"/>
              <a:t>Android</a:t>
            </a:r>
            <a:r>
              <a:rPr kumimoji="1" lang="zh-Hans" altLang="en-US" dirty="0"/>
              <a:t>系统发出的广播消息，也可以接收应用自定义的消息</a:t>
            </a:r>
            <a:endParaRPr kumimoji="1" lang="en-US" altLang="zh-Hans" dirty="0"/>
          </a:p>
          <a:p>
            <a:r>
              <a:rPr kumimoji="1" lang="zh-Hans" altLang="en-US" dirty="0"/>
              <a:t>接收器可以通过</a:t>
            </a:r>
            <a:r>
              <a:rPr kumimoji="1" lang="en-US" altLang="zh-Hans" dirty="0" err="1"/>
              <a:t>AndroidManifest.xml</a:t>
            </a:r>
            <a:r>
              <a:rPr kumimoji="1" lang="zh-Hans" altLang="en-US" dirty="0"/>
              <a:t>文件显式注册（</a:t>
            </a:r>
            <a:r>
              <a:rPr kumimoji="1" lang="en-US" altLang="zh-Hans" dirty="0"/>
              <a:t> manifest-declared </a:t>
            </a:r>
            <a:r>
              <a:rPr kumimoji="1" lang="zh-Hans" altLang="en-US" dirty="0"/>
              <a:t>），也可以通过程序方式</a:t>
            </a:r>
            <a:r>
              <a:rPr kumimoji="1" lang="en-US" altLang="zh-Hans" dirty="0" err="1"/>
              <a:t>registerReceiver</a:t>
            </a:r>
            <a:r>
              <a:rPr kumimoji="1" lang="zh-Hans" altLang="en-US" dirty="0"/>
              <a:t>隐式注册（</a:t>
            </a:r>
            <a:r>
              <a:rPr lang="en-US" altLang="zh-CN" dirty="0"/>
              <a:t> context-registered  </a:t>
            </a:r>
            <a:r>
              <a:rPr kumimoji="1" lang="zh-Hans" altLang="en-US" dirty="0"/>
              <a:t>）。</a:t>
            </a:r>
            <a:endParaRPr kumimoji="1" lang="en-US" altLang="zh-Hans" dirty="0"/>
          </a:p>
          <a:p>
            <a:r>
              <a:rPr kumimoji="1" lang="en-US" altLang="zh-Hans" dirty="0"/>
              <a:t>manifest-declared</a:t>
            </a:r>
            <a:r>
              <a:rPr kumimoji="1" lang="zh-Hans" altLang="en-US" dirty="0"/>
              <a:t>方式注册的接收器，当广播发送时候，如果你的应用没有启动，系统会帮你启动应用进程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73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8959-67E7-F240-8D32-4F66EC2E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Content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Provider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41068-168B-9647-8440-E5EDC8A8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内容提供程序管理对结构化数据集的访问。它们封装数据，并提供用于定义数据安全性的机制。</a:t>
            </a:r>
            <a:endParaRPr lang="en-US" altLang="zh-CN" dirty="0"/>
          </a:p>
          <a:p>
            <a:r>
              <a:rPr lang="zh-Hans" altLang="en-US" dirty="0"/>
              <a:t>可以跨进程访问数据的标准界面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本身包括的内容提供程序可管理音频、视频、图像和个人联系信息等数据。</a:t>
            </a:r>
            <a:endParaRPr lang="en-US" altLang="zh-CN" dirty="0"/>
          </a:p>
          <a:p>
            <a:r>
              <a:rPr kumimoji="1" lang="zh-Hans" altLang="en-US" dirty="0"/>
              <a:t>比如通过</a:t>
            </a:r>
            <a:r>
              <a:rPr lang="en-US" altLang="zh-CN" dirty="0"/>
              <a:t>content://</a:t>
            </a:r>
            <a:r>
              <a:rPr lang="en-US" altLang="zh-CN" dirty="0" err="1"/>
              <a:t>com.android.contacts</a:t>
            </a:r>
            <a:r>
              <a:rPr lang="en-US" altLang="zh-CN" dirty="0"/>
              <a:t>/</a:t>
            </a:r>
            <a:r>
              <a:rPr lang="en-US" altLang="zh-CN" dirty="0" err="1"/>
              <a:t>raw_contacts</a:t>
            </a:r>
            <a:r>
              <a:rPr lang="zh-Hans" altLang="en-US" dirty="0"/>
              <a:t>的</a:t>
            </a:r>
            <a:r>
              <a:rPr lang="en-US" altLang="zh-Hans" dirty="0"/>
              <a:t>URI</a:t>
            </a:r>
            <a:r>
              <a:rPr lang="zh-Hans" altLang="en-US" dirty="0"/>
              <a:t>可以访问通讯录中数据内容</a:t>
            </a:r>
            <a:endParaRPr lang="en-US" altLang="zh-Hans" dirty="0"/>
          </a:p>
          <a:p>
            <a:r>
              <a:rPr kumimoji="1" lang="en-US" altLang="zh-Hans" dirty="0" err="1"/>
              <a:t>ContentResolver</a:t>
            </a:r>
            <a:r>
              <a:rPr kumimoji="1" lang="zh-Hans" altLang="en-US" dirty="0"/>
              <a:t>支持</a:t>
            </a:r>
            <a:r>
              <a:rPr kumimoji="1" lang="en-US" altLang="zh-Hans" dirty="0"/>
              <a:t>query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insert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update</a:t>
            </a:r>
            <a:r>
              <a:rPr kumimoji="1" lang="zh-Hans" altLang="en-US" dirty="0"/>
              <a:t>和</a:t>
            </a:r>
            <a:r>
              <a:rPr kumimoji="1" lang="en-US" altLang="zh-Han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8843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内容占位符 7" descr="android-proc.png">
            <a:extLst>
              <a:ext uri="{FF2B5EF4-FFF2-40B4-BE49-F238E27FC236}">
                <a16:creationId xmlns:a16="http://schemas.microsoft.com/office/drawing/2014/main" id="{2744E074-C441-B149-AE67-FE71D9B5E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87" r="-25487"/>
          <a:stretch>
            <a:fillRect/>
          </a:stretch>
        </p:blipFill>
        <p:spPr>
          <a:xfrm>
            <a:off x="-1827517" y="652889"/>
            <a:ext cx="11196941" cy="6155671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2D28B2E-CB4D-2642-A025-BD027A6E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Han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Android</a:t>
            </a:r>
            <a:r>
              <a:rPr kumimoji="1" lang="zh-Hans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组件进程图</a:t>
            </a:r>
            <a:endParaRPr kumimoji="1" lang="en-US" altLang="zh-CN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3908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DF48C-E683-5D4E-A39A-774D55A1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Handler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9CBBB-651A-0D41-8C9A-C603A3B4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Handler</a:t>
            </a:r>
            <a:r>
              <a:rPr kumimoji="1" lang="zh-Hans" altLang="en-US" dirty="0"/>
              <a:t>是多线程与</a:t>
            </a:r>
            <a:r>
              <a:rPr kumimoji="1" lang="en-US" altLang="zh-Hans" dirty="0"/>
              <a:t>UI</a:t>
            </a:r>
            <a:r>
              <a:rPr kumimoji="1" lang="zh-Hans" altLang="en-US" dirty="0"/>
              <a:t>主线程通讯的方式</a:t>
            </a:r>
            <a:endParaRPr kumimoji="1" lang="en-US" altLang="zh-Hans" dirty="0"/>
          </a:p>
          <a:p>
            <a:r>
              <a:rPr kumimoji="1" lang="en-US" altLang="zh-CN" dirty="0"/>
              <a:t>Handler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handleMessage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73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A9C37-1C8C-8540-96DC-1A08163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AsyncTask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B4996-2AAA-2C40-8BFC-DE209BE3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覆写</a:t>
            </a:r>
            <a:r>
              <a:rPr kumimoji="1" lang="en-US" altLang="zh-CN" dirty="0" err="1"/>
              <a:t>doInBackground</a:t>
            </a:r>
            <a:r>
              <a:rPr kumimoji="1" lang="en-US" altLang="zh-CN" dirty="0"/>
              <a:t>()</a:t>
            </a:r>
            <a:r>
              <a:rPr kumimoji="1" lang="zh-CN" altLang="en-US" dirty="0"/>
              <a:t>执行超长任务</a:t>
            </a:r>
          </a:p>
          <a:p>
            <a:r>
              <a:rPr kumimoji="1" lang="zh-CN" altLang="en-US" dirty="0"/>
              <a:t>覆写</a:t>
            </a:r>
            <a:r>
              <a:rPr kumimoji="1" lang="en-US" altLang="zh-CN" dirty="0" err="1"/>
              <a:t>onProgressUpdate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可以与</a:t>
            </a:r>
            <a:r>
              <a:rPr kumimoji="1" lang="en-US" altLang="zh-CN" dirty="0"/>
              <a:t>UI</a:t>
            </a:r>
            <a:r>
              <a:rPr kumimoji="1" lang="zh-CN" altLang="en-US" dirty="0"/>
              <a:t>交互：</a:t>
            </a:r>
            <a:r>
              <a:rPr kumimoji="1" lang="en-US" altLang="zh-CN" dirty="0" err="1"/>
              <a:t>ProgressDialog</a:t>
            </a:r>
            <a:endParaRPr kumimoji="1" lang="en-US" altLang="zh-CN" dirty="0"/>
          </a:p>
          <a:p>
            <a:r>
              <a:rPr kumimoji="1" lang="zh-CN" altLang="en-US" dirty="0"/>
              <a:t>多个</a:t>
            </a:r>
            <a:r>
              <a:rPr kumimoji="1" lang="en-US" altLang="zh-CN" dirty="0" err="1"/>
              <a:t>AsyncTask</a:t>
            </a:r>
            <a:r>
              <a:rPr kumimoji="1" lang="zh-CN" altLang="en-US" dirty="0"/>
              <a:t>在一个后台线程中连续执行</a:t>
            </a:r>
          </a:p>
          <a:p>
            <a:r>
              <a:rPr kumimoji="1" lang="zh-CN" altLang="en-US" dirty="0"/>
              <a:t>一个</a:t>
            </a:r>
            <a:r>
              <a:rPr kumimoji="1" lang="en-US" altLang="zh-CN" dirty="0" err="1"/>
              <a:t>AsyncTask</a:t>
            </a:r>
            <a:r>
              <a:rPr kumimoji="1" lang="zh-CN" altLang="en-US" dirty="0"/>
              <a:t>只能运行一次</a:t>
            </a:r>
          </a:p>
        </p:txBody>
      </p:sp>
    </p:spTree>
    <p:extLst>
      <p:ext uri="{BB962C8B-B14F-4D97-AF65-F5344CB8AC3E}">
        <p14:creationId xmlns:p14="http://schemas.microsoft.com/office/powerpoint/2010/main" val="312176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ED4CE-F61C-FA40-82FC-79AB4D22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WebView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37DF7-9C8D-714F-B1C8-61468E8E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Android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4.4</a:t>
            </a:r>
            <a:r>
              <a:rPr kumimoji="1" lang="zh-Hans" altLang="en-US" dirty="0"/>
              <a:t>新版本</a:t>
            </a:r>
            <a:r>
              <a:rPr kumimoji="1" lang="en-US" altLang="zh-CN" dirty="0" err="1"/>
              <a:t>WebView</a:t>
            </a:r>
            <a:r>
              <a:rPr kumimoji="1" lang="zh-Hans" altLang="en-US" dirty="0"/>
              <a:t>是基于</a:t>
            </a:r>
            <a:r>
              <a:rPr kumimoji="1" lang="en-US" altLang="zh-Hans" dirty="0"/>
              <a:t>chromium</a:t>
            </a:r>
            <a:r>
              <a:rPr kumimoji="1" lang="zh-Hans" altLang="en-US" dirty="0"/>
              <a:t>的</a:t>
            </a:r>
            <a:endParaRPr kumimoji="1" lang="en-US" altLang="zh-Hans" dirty="0"/>
          </a:p>
          <a:p>
            <a:r>
              <a:rPr kumimoji="1" lang="zh-Hans" altLang="en-US" dirty="0"/>
              <a:t>需要申请权限访问网络</a:t>
            </a:r>
            <a:r>
              <a:rPr lang="en-US" altLang="zh-CN" dirty="0"/>
              <a:t>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android.permission.INTERNET</a:t>
            </a:r>
            <a:r>
              <a:rPr lang="en-US" altLang="zh-CN" dirty="0"/>
              <a:t>" /&gt;</a:t>
            </a:r>
          </a:p>
          <a:p>
            <a:r>
              <a:rPr kumimoji="1" lang="en-US" altLang="zh-Hans" dirty="0"/>
              <a:t>Chrome</a:t>
            </a:r>
            <a:r>
              <a:rPr kumimoji="1" lang="zh-Hans" altLang="en-US" dirty="0"/>
              <a:t>地址栏输入</a:t>
            </a:r>
            <a:r>
              <a:rPr kumimoji="1" lang="en-US" altLang="zh-Hans" dirty="0"/>
              <a:t>chrome://inspect</a:t>
            </a:r>
            <a:r>
              <a:rPr kumimoji="1" lang="zh-Hans" altLang="en-US" dirty="0"/>
              <a:t>可以调试</a:t>
            </a:r>
            <a:r>
              <a:rPr kumimoji="1" lang="en-US" altLang="zh-Hans" dirty="0" err="1"/>
              <a:t>webview</a:t>
            </a:r>
            <a:r>
              <a:rPr kumimoji="1" lang="zh-Hans" altLang="en-US" dirty="0"/>
              <a:t>的内容</a:t>
            </a:r>
            <a:endParaRPr kumimoji="1" lang="en-US" altLang="zh-Hans" dirty="0"/>
          </a:p>
          <a:p>
            <a:r>
              <a:rPr kumimoji="1" lang="zh-Hans" altLang="en-US" dirty="0"/>
              <a:t>通过</a:t>
            </a:r>
            <a:r>
              <a:rPr kumimoji="1" lang="en-US" altLang="zh-Hans" dirty="0" err="1"/>
              <a:t>addJavascriptInterface</a:t>
            </a:r>
            <a:r>
              <a:rPr kumimoji="1" lang="zh-Hans" altLang="en-US" dirty="0"/>
              <a:t>设置</a:t>
            </a:r>
            <a:r>
              <a:rPr kumimoji="1" lang="en-US" altLang="zh-Hans" dirty="0"/>
              <a:t>Java</a:t>
            </a:r>
            <a:r>
              <a:rPr kumimoji="1" lang="zh-Hans" altLang="en-US" dirty="0"/>
              <a:t>对象和拦截</a:t>
            </a:r>
            <a:r>
              <a:rPr lang="en-US" altLang="zh-CN" dirty="0" err="1"/>
              <a:t>shouldOverrideUrlLoading</a:t>
            </a:r>
            <a:r>
              <a:rPr lang="zh-Hans" altLang="en-US" dirty="0"/>
              <a:t>可以起到网页调用</a:t>
            </a:r>
            <a:r>
              <a:rPr lang="en-US" altLang="zh-Hans" dirty="0"/>
              <a:t>Android</a:t>
            </a:r>
            <a:r>
              <a:rPr lang="zh-Hans" altLang="en-US" dirty="0"/>
              <a:t>功能的通讯方式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92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0845-B1EA-6C49-BE93-FCB677A2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大纲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46896-2074-6448-B98A-54B03E51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Android</a:t>
            </a:r>
            <a:r>
              <a:rPr kumimoji="1" lang="zh-Hans" altLang="en-US" dirty="0"/>
              <a:t>的发展历史</a:t>
            </a:r>
            <a:endParaRPr kumimoji="1" lang="en-US" altLang="zh-Hans" dirty="0"/>
          </a:p>
          <a:p>
            <a:r>
              <a:rPr kumimoji="1" lang="en-US" altLang="zh-Hans" dirty="0"/>
              <a:t>Android</a:t>
            </a:r>
            <a:r>
              <a:rPr kumimoji="1" lang="zh-Hans" altLang="en-US" dirty="0"/>
              <a:t>的架构和权限组成</a:t>
            </a:r>
            <a:endParaRPr kumimoji="1" lang="en-US" altLang="zh-Hans" dirty="0"/>
          </a:p>
          <a:p>
            <a:r>
              <a:rPr kumimoji="1" lang="en-US" altLang="zh-Hans" dirty="0"/>
              <a:t>Android</a:t>
            </a:r>
            <a:r>
              <a:rPr kumimoji="1" lang="zh-Hans" altLang="en-US" dirty="0"/>
              <a:t>四大组件和</a:t>
            </a:r>
            <a:r>
              <a:rPr kumimoji="1" lang="en-US" altLang="zh-Hans" dirty="0"/>
              <a:t>Intent</a:t>
            </a:r>
          </a:p>
          <a:p>
            <a:pPr lvl="1"/>
            <a:r>
              <a:rPr kumimoji="1" lang="en-US" altLang="zh-Hans" dirty="0"/>
              <a:t>Activity</a:t>
            </a:r>
          </a:p>
          <a:p>
            <a:pPr lvl="1"/>
            <a:r>
              <a:rPr kumimoji="1" lang="en-US" altLang="zh-Hans" dirty="0"/>
              <a:t>Service</a:t>
            </a:r>
          </a:p>
          <a:p>
            <a:pPr lvl="1"/>
            <a:r>
              <a:rPr kumimoji="1" lang="en-US" altLang="zh-Hans" dirty="0"/>
              <a:t>Broadcast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Receiver</a:t>
            </a:r>
          </a:p>
          <a:p>
            <a:pPr lvl="1"/>
            <a:r>
              <a:rPr kumimoji="1" lang="en-US" altLang="zh-Hans" dirty="0"/>
              <a:t>Content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Provider</a:t>
            </a:r>
          </a:p>
          <a:p>
            <a:r>
              <a:rPr kumimoji="1" lang="en-US" altLang="zh-Hans" dirty="0"/>
              <a:t>Android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WebView</a:t>
            </a:r>
            <a:r>
              <a:rPr kumimoji="1" lang="zh-Hans" altLang="en-US" dirty="0"/>
              <a:t>功能及其调试方法</a:t>
            </a:r>
            <a:endParaRPr kumimoji="1" lang="en-US" altLang="zh-Hans" dirty="0"/>
          </a:p>
          <a:p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009469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BEFD81-1F19-1746-A9E2-F98ABEF8B448}"/>
              </a:ext>
            </a:extLst>
          </p:cNvPr>
          <p:cNvSpPr txBox="1"/>
          <p:nvPr/>
        </p:nvSpPr>
        <p:spPr>
          <a:xfrm>
            <a:off x="4759737" y="2644170"/>
            <a:ext cx="2672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dirty="0"/>
              <a:t>END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0637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21300C-098A-1348-96C2-9F8A2ADCC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925" y="647699"/>
            <a:ext cx="3577773" cy="2683330"/>
          </a:xfrm>
          <a:prstGeom prst="rect">
            <a:avLst/>
          </a:prstGeom>
          <a:effectLst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629490-8A5C-A646-9039-0DBD55EC6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63" y="3526971"/>
            <a:ext cx="3449696" cy="2721427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856406E-F033-EA4D-B271-471200C1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kumimoji="1" lang="en-US" altLang="zh-Hans" dirty="0"/>
              <a:t>Android</a:t>
            </a:r>
            <a:r>
              <a:rPr kumimoji="1" lang="zh-Hans" altLang="en-US" dirty="0"/>
              <a:t>的历史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5483C-EB0F-5B43-816C-7DE73537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kumimoji="1" lang="en-US" altLang="zh-Hans" dirty="0"/>
              <a:t>Android</a:t>
            </a:r>
            <a:r>
              <a:rPr kumimoji="1" lang="zh-Hans" altLang="en-US" dirty="0"/>
              <a:t>之父</a:t>
            </a:r>
            <a:r>
              <a:rPr kumimoji="1" lang="en-US" altLang="zh-Hans" dirty="0"/>
              <a:t>Andy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Rubin</a:t>
            </a:r>
          </a:p>
          <a:p>
            <a:r>
              <a:rPr kumimoji="1" lang="en-US" altLang="zh-Hans" dirty="0"/>
              <a:t>Android</a:t>
            </a:r>
            <a:r>
              <a:rPr kumimoji="1" lang="zh-Hans" altLang="en-US" dirty="0"/>
              <a:t>在</a:t>
            </a:r>
            <a:r>
              <a:rPr kumimoji="1" lang="en-US" altLang="zh-Hans" dirty="0"/>
              <a:t>2008</a:t>
            </a:r>
            <a:r>
              <a:rPr kumimoji="1" lang="zh-Hans" altLang="en-US" dirty="0"/>
              <a:t>年</a:t>
            </a:r>
            <a:r>
              <a:rPr kumimoji="1" lang="en-US" altLang="zh-Hans" dirty="0"/>
              <a:t>9</a:t>
            </a:r>
            <a:r>
              <a:rPr kumimoji="1" lang="zh-Hans" altLang="en-US" dirty="0"/>
              <a:t>月发布第一款设备。</a:t>
            </a:r>
            <a:r>
              <a:rPr kumimoji="1" lang="en-US" altLang="zh-Hans" dirty="0"/>
              <a:t>Android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SDK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1.5</a:t>
            </a:r>
            <a:r>
              <a:rPr kumimoji="1" lang="zh-Hans" altLang="en-US" dirty="0"/>
              <a:t>发布于</a:t>
            </a:r>
            <a:r>
              <a:rPr kumimoji="1" lang="en-US" altLang="zh-Hans" dirty="0"/>
              <a:t>2009</a:t>
            </a:r>
            <a:r>
              <a:rPr kumimoji="1" lang="zh-Hans" altLang="en-US" dirty="0"/>
              <a:t>年</a:t>
            </a:r>
            <a:r>
              <a:rPr kumimoji="1" lang="en-US" altLang="zh-Hans" dirty="0"/>
              <a:t>5</a:t>
            </a:r>
            <a:r>
              <a:rPr kumimoji="1" lang="zh-Hans" altLang="en-US" dirty="0"/>
              <a:t>月。现在</a:t>
            </a:r>
            <a:r>
              <a:rPr kumimoji="1" lang="en-US" altLang="zh-Hans" dirty="0"/>
              <a:t>Android</a:t>
            </a:r>
            <a:r>
              <a:rPr kumimoji="1" lang="zh-Hans" altLang="en-US" dirty="0"/>
              <a:t>版本</a:t>
            </a:r>
            <a:r>
              <a:rPr kumimoji="1" lang="en-US" altLang="zh-Hans" dirty="0"/>
              <a:t>8.0</a:t>
            </a:r>
            <a:r>
              <a:rPr kumimoji="1" lang="zh-Hans" altLang="en-US" dirty="0"/>
              <a:t>，命名：</a:t>
            </a:r>
            <a:r>
              <a:rPr kumimoji="1" lang="en-US" altLang="zh-Hans" b="1" dirty="0"/>
              <a:t>Oreo</a:t>
            </a:r>
          </a:p>
          <a:p>
            <a:r>
              <a:rPr kumimoji="1" lang="en-US" altLang="zh-Hans" dirty="0"/>
              <a:t>Android</a:t>
            </a:r>
            <a:r>
              <a:rPr kumimoji="1" lang="zh-Hans" altLang="en-US" dirty="0"/>
              <a:t>开发语言</a:t>
            </a:r>
            <a:r>
              <a:rPr kumimoji="1" lang="en-US" altLang="zh-Hans" dirty="0"/>
              <a:t>Java</a:t>
            </a:r>
            <a:r>
              <a:rPr kumimoji="1" lang="zh-Hans" altLang="en-US" dirty="0"/>
              <a:t>和</a:t>
            </a:r>
            <a:r>
              <a:rPr kumimoji="1" lang="en-US" altLang="zh-Hans" dirty="0" err="1"/>
              <a:t>Kotlin</a:t>
            </a:r>
            <a:r>
              <a:rPr kumimoji="1" lang="zh-Hans" altLang="en-US" dirty="0"/>
              <a:t>，目前官方主推</a:t>
            </a:r>
            <a:r>
              <a:rPr kumimoji="1" lang="en-US" altLang="zh-Hans" dirty="0" err="1"/>
              <a:t>Kotlin</a:t>
            </a:r>
            <a:endParaRPr kumimoji="1" lang="en-US" altLang="zh-Hans" dirty="0"/>
          </a:p>
          <a:p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8280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61DC-24D2-3941-A3B1-5F506A02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Android</a:t>
            </a:r>
            <a:r>
              <a:rPr kumimoji="1" lang="zh-Hans" altLang="en-US" dirty="0"/>
              <a:t>架构</a:t>
            </a:r>
            <a:endParaRPr kumimoji="1" lang="zh-CN" altLang="en-US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6C0FBE86-23BE-2047-AECC-05286AED13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493" b="1493"/>
          <a:stretch>
            <a:fillRect/>
          </a:stretch>
        </p:blipFill>
        <p:spPr/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B0144-BB9F-8644-8AE0-437BF96F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2729345"/>
          </a:xfrm>
        </p:spPr>
        <p:txBody>
          <a:bodyPr/>
          <a:lstStyle/>
          <a:p>
            <a:r>
              <a:rPr kumimoji="1" lang="en-US" altLang="zh-Hans" dirty="0"/>
              <a:t>Android</a:t>
            </a:r>
            <a:r>
              <a:rPr kumimoji="1" lang="zh-Hans" altLang="en-US" dirty="0"/>
              <a:t>平台的基础是</a:t>
            </a:r>
            <a:r>
              <a:rPr kumimoji="1" lang="en-US" altLang="zh-Hans" dirty="0"/>
              <a:t>Linux</a:t>
            </a:r>
            <a:r>
              <a:rPr kumimoji="1" lang="zh-Hans" altLang="en-US" dirty="0"/>
              <a:t>内核</a:t>
            </a:r>
            <a:endParaRPr kumimoji="1" lang="en-US" altLang="zh-Hans" dirty="0"/>
          </a:p>
          <a:p>
            <a:r>
              <a:rPr kumimoji="1" lang="en-US" altLang="zh-Hans" dirty="0"/>
              <a:t>HAL</a:t>
            </a:r>
            <a:r>
              <a:rPr kumimoji="1" lang="zh-Hans" altLang="en-US" dirty="0"/>
              <a:t>：每个模块都为特定类型的硬件组件实现一个界面</a:t>
            </a:r>
            <a:endParaRPr kumimoji="1" lang="en-US" altLang="zh-Hans" dirty="0"/>
          </a:p>
          <a:p>
            <a:r>
              <a:rPr kumimoji="1" lang="en-US" altLang="zh-Hans" dirty="0"/>
              <a:t>Android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Runtime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每个应用都在其自己的进程中运行，并且有其自己的 </a:t>
            </a:r>
            <a:r>
              <a:rPr kumimoji="1" lang="en-US" altLang="zh-Hans" dirty="0"/>
              <a:t>Android Runtime (ART) 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r>
              <a:rPr kumimoji="1" lang="zh-Hans" altLang="en-US" dirty="0"/>
              <a:t>原生</a:t>
            </a:r>
            <a:r>
              <a:rPr kumimoji="1" lang="en-US" altLang="zh-Hans" dirty="0"/>
              <a:t>C/C++</a:t>
            </a:r>
            <a:r>
              <a:rPr kumimoji="1" lang="zh-Hans" altLang="en-US" dirty="0"/>
              <a:t>库</a:t>
            </a:r>
            <a:endParaRPr kumimoji="1" lang="en-US" altLang="zh-Hans" dirty="0"/>
          </a:p>
          <a:p>
            <a:r>
              <a:rPr kumimoji="1" lang="en-US" altLang="zh-Hans" dirty="0"/>
              <a:t>Java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API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Framework</a:t>
            </a:r>
          </a:p>
          <a:p>
            <a:r>
              <a:rPr kumimoji="1" lang="en-US" altLang="zh-Hans" dirty="0"/>
              <a:t>System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6171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829CB6B-4E70-5247-B114-6DDEF42A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Android</a:t>
            </a:r>
            <a:r>
              <a:rPr kumimoji="1" lang="zh-Hans" altLang="en-US" dirty="0"/>
              <a:t>的权限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6AF02-102C-C749-9AFF-B6283CB8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86573"/>
          </a:xfrm>
        </p:spPr>
        <p:txBody>
          <a:bodyPr/>
          <a:lstStyle/>
          <a:p>
            <a:r>
              <a:rPr kumimoji="1" lang="zh-Hans" altLang="en-US" dirty="0"/>
              <a:t>每个</a:t>
            </a:r>
            <a:r>
              <a:rPr kumimoji="1" lang="en-US" altLang="zh-Hans" dirty="0"/>
              <a:t>Android</a:t>
            </a:r>
            <a:r>
              <a:rPr kumimoji="1" lang="zh-Hans" altLang="en-US" dirty="0"/>
              <a:t>应用都运行在自己的安全沙箱内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每个</a:t>
            </a:r>
            <a:r>
              <a:rPr kumimoji="1" lang="en-US" altLang="zh-Hans" dirty="0"/>
              <a:t>Android</a:t>
            </a:r>
            <a:r>
              <a:rPr kumimoji="1" lang="zh-Hans" altLang="en-US" dirty="0"/>
              <a:t>应用会分配一个</a:t>
            </a:r>
            <a:r>
              <a:rPr kumimoji="1" lang="en-US" altLang="zh-Hans" dirty="0"/>
              <a:t>Linux</a:t>
            </a:r>
            <a:r>
              <a:rPr kumimoji="1" lang="zh-Hans" altLang="en-US" dirty="0"/>
              <a:t>用户</a:t>
            </a:r>
            <a:r>
              <a:rPr kumimoji="1" lang="en-US" altLang="zh-Hans" dirty="0"/>
              <a:t>ID</a:t>
            </a:r>
          </a:p>
          <a:p>
            <a:pPr lvl="1"/>
            <a:r>
              <a:rPr kumimoji="1" lang="zh-Hans" altLang="en-US" dirty="0"/>
              <a:t>每个进程有自己的虚拟机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每个应用只能在自己的</a:t>
            </a:r>
            <a:r>
              <a:rPr kumimoji="1" lang="en-US" altLang="zh-Hans" dirty="0"/>
              <a:t>Linux</a:t>
            </a:r>
            <a:r>
              <a:rPr kumimoji="1" lang="zh-Hans" altLang="en-US" dirty="0"/>
              <a:t>进程内运行</a:t>
            </a:r>
            <a:endParaRPr kumimoji="1" lang="en-US" altLang="zh-Hans" dirty="0"/>
          </a:p>
          <a:p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3EDDF4-77AD-DB46-A984-C40CEEE2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0" y="4487141"/>
            <a:ext cx="9969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AB273-478B-DB48-9DD1-42F3A28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Android</a:t>
            </a:r>
            <a:r>
              <a:rPr kumimoji="1" lang="zh-Hans" altLang="en-US" dirty="0"/>
              <a:t>四大组件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47A0E-A75B-014D-9AFA-E2350DAC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Activities</a:t>
            </a:r>
            <a:r>
              <a:rPr kumimoji="1" lang="zh-Hans" altLang="en-US" dirty="0"/>
              <a:t>：用户界面的屏幕组件</a:t>
            </a:r>
            <a:endParaRPr kumimoji="1" lang="en-US" altLang="zh-Hans" dirty="0"/>
          </a:p>
          <a:p>
            <a:r>
              <a:rPr kumimoji="1" lang="en-US" altLang="zh-Hans" dirty="0"/>
              <a:t>Services</a:t>
            </a:r>
            <a:r>
              <a:rPr kumimoji="1" lang="zh-Hans" altLang="en-US" dirty="0"/>
              <a:t>：后台运行的组件，用于执行长时间任务的操作</a:t>
            </a:r>
            <a:endParaRPr kumimoji="1" lang="en-US" altLang="zh-Hans" dirty="0"/>
          </a:p>
          <a:p>
            <a:r>
              <a:rPr kumimoji="1" lang="en-US" altLang="zh-Hans" dirty="0"/>
              <a:t>Broadcast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Receiver</a:t>
            </a:r>
            <a:r>
              <a:rPr kumimoji="1" lang="zh-Hans" altLang="en-US" dirty="0"/>
              <a:t>：用于响应系统范围广播通知的组件</a:t>
            </a:r>
            <a:endParaRPr kumimoji="1" lang="en-US" altLang="zh-Hans" dirty="0"/>
          </a:p>
          <a:p>
            <a:r>
              <a:rPr kumimoji="1" lang="en-US" altLang="zh-Hans" dirty="0"/>
              <a:t>Content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Provider</a:t>
            </a:r>
            <a:r>
              <a:rPr kumimoji="1" lang="zh-Hans" altLang="en-US" dirty="0"/>
              <a:t>：管理共享应用数据的组件</a:t>
            </a:r>
            <a:endParaRPr kumimoji="1" lang="en-US" altLang="zh-Hans" dirty="0"/>
          </a:p>
          <a:p>
            <a:r>
              <a:rPr kumimoji="1" lang="en-US" altLang="zh-Hans" dirty="0"/>
              <a:t>Intent</a:t>
            </a:r>
            <a:r>
              <a:rPr kumimoji="1" lang="zh-Hans" altLang="en-US" dirty="0"/>
              <a:t>：用于启动或绑定三大组件的对象（仅针对</a:t>
            </a:r>
            <a:r>
              <a:rPr kumimoji="1" lang="en-US" altLang="zh-Hans" dirty="0"/>
              <a:t>Activity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Service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Broadcast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r>
              <a:rPr kumimoji="1" lang="zh-Hans" altLang="en-US" dirty="0"/>
              <a:t>调用</a:t>
            </a:r>
            <a:r>
              <a:rPr kumimoji="1" lang="en-US" altLang="zh-Hans" dirty="0"/>
              <a:t>Content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Provider</a:t>
            </a:r>
            <a:r>
              <a:rPr kumimoji="1" lang="zh-Hans" altLang="en-US" dirty="0"/>
              <a:t>需要通过</a:t>
            </a:r>
            <a:r>
              <a:rPr kumimoji="1" lang="en-US" altLang="zh-Hans" dirty="0" err="1"/>
              <a:t>ContentResolver</a:t>
            </a:r>
            <a:r>
              <a:rPr kumimoji="1" lang="zh-Hans" altLang="en-US" dirty="0"/>
              <a:t>对象来执行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64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AE105-DB64-844C-A32B-210C613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Intent</a:t>
            </a:r>
            <a:r>
              <a:rPr kumimoji="1" lang="zh-Hans" altLang="en-US" dirty="0"/>
              <a:t>和</a:t>
            </a:r>
            <a:r>
              <a:rPr kumimoji="1" lang="en-US" altLang="zh-Hans" dirty="0"/>
              <a:t>Intent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13B28-001D-684D-A635-A92393D6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Intent</a:t>
            </a:r>
            <a:r>
              <a:rPr kumimoji="1" lang="zh-Hans" altLang="en-US" dirty="0"/>
              <a:t>可以启动</a:t>
            </a:r>
            <a:r>
              <a:rPr kumimoji="1" lang="en-US" altLang="zh-Hans" dirty="0"/>
              <a:t>Activity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Service</a:t>
            </a:r>
            <a:r>
              <a:rPr kumimoji="1" lang="zh-Hans" altLang="en-US" dirty="0"/>
              <a:t>和</a:t>
            </a:r>
            <a:r>
              <a:rPr kumimoji="1" lang="en-US" altLang="zh-Hans" dirty="0"/>
              <a:t>Broadcast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Receiver</a:t>
            </a:r>
          </a:p>
          <a:p>
            <a:r>
              <a:rPr kumimoji="1" lang="en-US" altLang="zh-Hans" dirty="0"/>
              <a:t>Intent</a:t>
            </a:r>
            <a:r>
              <a:rPr kumimoji="1" lang="zh-Hans" altLang="en-US" dirty="0"/>
              <a:t>分为显式和隐式两种：显式是指定</a:t>
            </a:r>
            <a:r>
              <a:rPr kumimoji="1" lang="en-US" altLang="zh-Hans" dirty="0"/>
              <a:t>Activity</a:t>
            </a:r>
            <a:r>
              <a:rPr kumimoji="1" lang="zh-Hans" altLang="en-US" dirty="0"/>
              <a:t>或者</a:t>
            </a:r>
            <a:r>
              <a:rPr kumimoji="1" lang="en-US" altLang="zh-Hans" dirty="0"/>
              <a:t>Service</a:t>
            </a:r>
            <a:r>
              <a:rPr kumimoji="1" lang="zh-Hans" altLang="en-US" dirty="0"/>
              <a:t>运行、隐式通过</a:t>
            </a:r>
            <a:r>
              <a:rPr kumimoji="1" lang="en-US" altLang="zh-Hans" dirty="0"/>
              <a:t>Intent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Filter</a:t>
            </a:r>
            <a:r>
              <a:rPr kumimoji="1" lang="zh-Hans" altLang="en-US" dirty="0"/>
              <a:t>的过滤比较以后启动该组件（多个命中的组件会出现选择对话框）</a:t>
            </a:r>
            <a:endParaRPr kumimoji="1" lang="en-US" altLang="zh-Hans" dirty="0"/>
          </a:p>
          <a:p>
            <a:r>
              <a:rPr kumimoji="1" lang="zh-Hans" altLang="en-US" dirty="0"/>
              <a:t>服务尽量不要用隐式方式启动</a:t>
            </a:r>
            <a:endParaRPr kumimoji="1" lang="en-US" altLang="zh-Hans" dirty="0"/>
          </a:p>
          <a:p>
            <a:r>
              <a:rPr kumimoji="1" lang="zh-Hans" altLang="en-US" dirty="0"/>
              <a:t>构建</a:t>
            </a:r>
            <a:r>
              <a:rPr kumimoji="1" lang="en-US" altLang="zh-Hans" dirty="0"/>
              <a:t>Intent</a:t>
            </a:r>
            <a:r>
              <a:rPr kumimoji="1" lang="zh-Hans" altLang="en-US" dirty="0"/>
              <a:t>的参数：</a:t>
            </a:r>
            <a:r>
              <a:rPr kumimoji="1" lang="en-US" altLang="zh-Hans" dirty="0"/>
              <a:t>component/action/data and type/category/extra</a:t>
            </a:r>
          </a:p>
          <a:p>
            <a:r>
              <a:rPr kumimoji="1" lang="en-US" altLang="zh-Hans" dirty="0" err="1"/>
              <a:t>PendingIntent</a:t>
            </a:r>
            <a:r>
              <a:rPr kumimoji="1" lang="zh-Hans" altLang="en-US" dirty="0"/>
              <a:t>是</a:t>
            </a:r>
            <a:r>
              <a:rPr kumimoji="1" lang="en-US" altLang="zh-Hans" dirty="0"/>
              <a:t>Intent</a:t>
            </a:r>
            <a:r>
              <a:rPr kumimoji="1" lang="zh-Hans" altLang="en-US" dirty="0"/>
              <a:t>对象的包装器，</a:t>
            </a:r>
            <a:r>
              <a:rPr kumimoji="1" lang="zh-CN" altLang="en-US" dirty="0"/>
              <a:t>授权外部应用使用包含的 </a:t>
            </a:r>
            <a:r>
              <a:rPr kumimoji="1" lang="en-US" altLang="zh-Hans" dirty="0"/>
              <a:t>Intent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90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898BE-0CF5-3C4A-9F75-4679E420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Activity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E93BE-9CFE-DC42-8F13-95AF8258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27670" cy="4195481"/>
          </a:xfrm>
        </p:spPr>
        <p:txBody>
          <a:bodyPr/>
          <a:lstStyle/>
          <a:p>
            <a:r>
              <a:rPr kumimoji="1" lang="en-US" altLang="zh-Hans" dirty="0"/>
              <a:t>Activity</a:t>
            </a:r>
            <a:r>
              <a:rPr kumimoji="1" lang="zh-Hans" altLang="en-US" dirty="0"/>
              <a:t>是</a:t>
            </a:r>
            <a:r>
              <a:rPr kumimoji="1" lang="en-US" altLang="zh-Hans" dirty="0"/>
              <a:t>Android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App</a:t>
            </a:r>
            <a:r>
              <a:rPr kumimoji="1" lang="zh-Hans" altLang="en-US" dirty="0"/>
              <a:t>的关键组件，呈现用户界面</a:t>
            </a:r>
            <a:r>
              <a:rPr kumimoji="1" lang="en-US" altLang="zh-Hans" dirty="0"/>
              <a:t>GUI</a:t>
            </a:r>
            <a:r>
              <a:rPr kumimoji="1" lang="zh-Hans" altLang="en-US" dirty="0"/>
              <a:t>的组件。</a:t>
            </a:r>
            <a:endParaRPr kumimoji="1" lang="en-US" altLang="zh-Hans" dirty="0"/>
          </a:p>
          <a:p>
            <a:r>
              <a:rPr kumimoji="1" lang="en-US" altLang="zh-Hans" dirty="0"/>
              <a:t>Activity</a:t>
            </a:r>
            <a:r>
              <a:rPr kumimoji="1" lang="zh-Hans" altLang="en-US" dirty="0"/>
              <a:t>一般和一个</a:t>
            </a:r>
            <a:r>
              <a:rPr kumimoji="1" lang="en-US" altLang="zh-Hans" dirty="0"/>
              <a:t>View</a:t>
            </a:r>
            <a:r>
              <a:rPr kumimoji="1" lang="zh-Hans" altLang="en-US" dirty="0"/>
              <a:t>或者</a:t>
            </a:r>
            <a:r>
              <a:rPr kumimoji="1" lang="en-US" altLang="zh-Hans" dirty="0"/>
              <a:t>Layout</a:t>
            </a:r>
            <a:r>
              <a:rPr kumimoji="1" lang="zh-Hans" altLang="en-US" dirty="0"/>
              <a:t>绑定。通过调用方法</a:t>
            </a:r>
            <a:r>
              <a:rPr kumimoji="1" lang="en-US" altLang="zh-Hans" dirty="0" err="1"/>
              <a:t>setContentView</a:t>
            </a:r>
            <a:endParaRPr kumimoji="1" lang="en-US" altLang="zh-Hans" dirty="0"/>
          </a:p>
          <a:p>
            <a:r>
              <a:rPr kumimoji="1" lang="en-US" altLang="zh-Hans" dirty="0"/>
              <a:t>Activity</a:t>
            </a:r>
            <a:r>
              <a:rPr kumimoji="1" lang="zh-Hans" altLang="en-US" dirty="0"/>
              <a:t>必须在</a:t>
            </a:r>
            <a:r>
              <a:rPr kumimoji="1" lang="en-US" altLang="zh-Hans" dirty="0" err="1"/>
              <a:t>AndroidManifest.xml</a:t>
            </a:r>
            <a:r>
              <a:rPr kumimoji="1" lang="zh-Hans" altLang="en-US" dirty="0"/>
              <a:t>文件中显式定义。</a:t>
            </a:r>
            <a:endParaRPr kumimoji="1" lang="en-US" altLang="zh-Hans" dirty="0"/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216D39-6262-BF48-8A90-C402F671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81" y="3474096"/>
            <a:ext cx="6252268" cy="19348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38C82B-1BE5-BB43-B1B4-34674062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88" y="1310546"/>
            <a:ext cx="6248761" cy="16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997D-3DB3-7744-992E-D5738790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Activity</a:t>
            </a:r>
            <a:r>
              <a:rPr kumimoji="1" lang="zh-Hans" altLang="en-US" dirty="0"/>
              <a:t>的生命周期</a:t>
            </a:r>
            <a:endParaRPr kumimoji="1" lang="zh-CN" altLang="en-US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5C9B591-82F1-8840-B0D7-B53847FEAA4F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979920" y="60960"/>
            <a:ext cx="5212080" cy="6736080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335F555-A720-FE41-B908-127C1E7E4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Hans" dirty="0" err="1"/>
              <a:t>onCreate</a:t>
            </a:r>
            <a:r>
              <a:rPr kumimoji="1" lang="zh-Hans" altLang="en-US" dirty="0"/>
              <a:t>和</a:t>
            </a:r>
            <a:r>
              <a:rPr kumimoji="1" lang="en-US" altLang="zh-Hans" dirty="0" err="1"/>
              <a:t>onDestroy</a:t>
            </a:r>
            <a:endParaRPr kumimoji="1" lang="en-US" altLang="zh-Hans" dirty="0"/>
          </a:p>
          <a:p>
            <a:r>
              <a:rPr kumimoji="1" lang="en-US" altLang="zh-Hans" dirty="0" err="1"/>
              <a:t>onStart</a:t>
            </a:r>
            <a:r>
              <a:rPr kumimoji="1" lang="zh-Hans" altLang="en-US" dirty="0"/>
              <a:t>和</a:t>
            </a:r>
            <a:r>
              <a:rPr kumimoji="1" lang="en-US" altLang="zh-Hans" dirty="0" err="1"/>
              <a:t>onStop</a:t>
            </a:r>
            <a:endParaRPr kumimoji="1" lang="en-US" altLang="zh-Hans" dirty="0"/>
          </a:p>
          <a:p>
            <a:r>
              <a:rPr kumimoji="1" lang="en-US" altLang="zh-Hans" dirty="0" err="1"/>
              <a:t>onResume</a:t>
            </a:r>
            <a:r>
              <a:rPr kumimoji="1" lang="zh-Hans" altLang="en-US" dirty="0"/>
              <a:t>和</a:t>
            </a:r>
            <a:r>
              <a:rPr kumimoji="1" lang="en-US" altLang="zh-Hans" dirty="0" err="1"/>
              <a:t>onPause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9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{80A03718-459C-AD4F-9BE4-AB6DAD20F191}tf10001062</Template>
  <TotalTime>1746</TotalTime>
  <Words>1196</Words>
  <Application>Microsoft Macintosh PowerPoint</Application>
  <PresentationFormat>宽屏</PresentationFormat>
  <Paragraphs>134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宋体</vt:lpstr>
      <vt:lpstr>Arial</vt:lpstr>
      <vt:lpstr>Century Gothic</vt:lpstr>
      <vt:lpstr>Wingdings 3</vt:lpstr>
      <vt:lpstr>离子</vt:lpstr>
      <vt:lpstr>Android入门到放弃</vt:lpstr>
      <vt:lpstr>大纲</vt:lpstr>
      <vt:lpstr>Android的历史</vt:lpstr>
      <vt:lpstr>Android架构</vt:lpstr>
      <vt:lpstr>Android的权限</vt:lpstr>
      <vt:lpstr>Android四大组件</vt:lpstr>
      <vt:lpstr>Intent和Intent Filter</vt:lpstr>
      <vt:lpstr>Activity</vt:lpstr>
      <vt:lpstr>Activity的生命周期</vt:lpstr>
      <vt:lpstr>Android的View</vt:lpstr>
      <vt:lpstr>LinearLayout &amp; RelativeLayout</vt:lpstr>
      <vt:lpstr>Service</vt:lpstr>
      <vt:lpstr>Service生命周期</vt:lpstr>
      <vt:lpstr>Broadcast Receiver</vt:lpstr>
      <vt:lpstr>Content Provider</vt:lpstr>
      <vt:lpstr>Android组件进程图</vt:lpstr>
      <vt:lpstr>Handler</vt:lpstr>
      <vt:lpstr>AsyncTask</vt:lpstr>
      <vt:lpstr>WebView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Android入门</dc:title>
  <dc:creator>张辉</dc:creator>
  <cp:lastModifiedBy>张辉</cp:lastModifiedBy>
  <cp:revision>281</cp:revision>
  <dcterms:created xsi:type="dcterms:W3CDTF">2018-02-11T03:35:08Z</dcterms:created>
  <dcterms:modified xsi:type="dcterms:W3CDTF">2018-03-02T07:09:53Z</dcterms:modified>
</cp:coreProperties>
</file>