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7" r:id="rId9"/>
    <p:sldId id="276" r:id="rId10"/>
    <p:sldId id="275" r:id="rId11"/>
    <p:sldId id="278" r:id="rId12"/>
    <p:sldId id="268" r:id="rId13"/>
    <p:sldId id="269" r:id="rId14"/>
    <p:sldId id="270" r:id="rId15"/>
    <p:sldId id="271" r:id="rId16"/>
    <p:sldId id="272" r:id="rId17"/>
    <p:sldId id="27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52" autoAdjust="0"/>
  </p:normalViewPr>
  <p:slideViewPr>
    <p:cSldViewPr snapToGrid="0" snapToObjects="1">
      <p:cViewPr>
        <p:scale>
          <a:sx n="100" d="100"/>
          <a:sy n="100" d="100"/>
        </p:scale>
        <p:origin x="-3504" y="-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WEB</a:t>
            </a:r>
            <a:r>
              <a:rPr kumimoji="1" lang="zh-CN" altLang="en-US" dirty="0" smtClean="0">
                <a:latin typeface="Consolas"/>
                <a:cs typeface="Consolas"/>
              </a:rPr>
              <a:t>性能优化</a:t>
            </a:r>
            <a:endParaRPr kumimoji="1" lang="zh-CN" altLang="en-US" dirty="0">
              <a:latin typeface="Consolas"/>
              <a:cs typeface="Consola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93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 smtClean="0">
                <a:latin typeface="Consolas"/>
                <a:cs typeface="Consolas"/>
              </a:rPr>
              <a:t>查询优化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减少</a:t>
            </a:r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查询次数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合并静态资源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预解析</a:t>
            </a:r>
            <a:endParaRPr kumimoji="1" lang="en-US" altLang="zh-CN" dirty="0">
              <a:latin typeface="Consolas"/>
              <a:cs typeface="Consolas"/>
            </a:endParaRPr>
          </a:p>
          <a:p>
            <a:pPr marL="800100" lvl="1" indent="-457200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&lt;meta http-</a:t>
            </a:r>
            <a:r>
              <a:rPr kumimoji="1" lang="en-US" altLang="zh-CN" dirty="0" err="1">
                <a:latin typeface="Consolas"/>
                <a:cs typeface="Consolas"/>
              </a:rPr>
              <a:t>equiv</a:t>
            </a:r>
            <a:r>
              <a:rPr kumimoji="1" lang="en-US" altLang="zh-CN" dirty="0">
                <a:latin typeface="Consolas"/>
                <a:cs typeface="Consolas"/>
              </a:rPr>
              <a:t>="x-</a:t>
            </a:r>
            <a:r>
              <a:rPr kumimoji="1" lang="en-US" altLang="zh-CN" dirty="0" err="1">
                <a:latin typeface="Consolas"/>
                <a:cs typeface="Consolas"/>
              </a:rPr>
              <a:t>dns</a:t>
            </a:r>
            <a:r>
              <a:rPr kumimoji="1" lang="en-US" altLang="zh-CN" dirty="0">
                <a:latin typeface="Consolas"/>
                <a:cs typeface="Consolas"/>
              </a:rPr>
              <a:t>-</a:t>
            </a:r>
            <a:r>
              <a:rPr kumimoji="1" lang="en-US" altLang="zh-CN" dirty="0" err="1">
                <a:latin typeface="Consolas"/>
                <a:cs typeface="Consolas"/>
              </a:rPr>
              <a:t>prefetch</a:t>
            </a:r>
            <a:r>
              <a:rPr kumimoji="1" lang="en-US" altLang="zh-CN" dirty="0">
                <a:latin typeface="Consolas"/>
                <a:cs typeface="Consolas"/>
              </a:rPr>
              <a:t>-control" content="on" /&gt;</a:t>
            </a:r>
          </a:p>
          <a:p>
            <a:pPr marL="800100" lvl="1" indent="-457200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&lt;link </a:t>
            </a:r>
            <a:r>
              <a:rPr kumimoji="1" lang="en-US" altLang="zh-CN" dirty="0" err="1">
                <a:latin typeface="Consolas"/>
                <a:cs typeface="Consolas"/>
              </a:rPr>
              <a:t>rel</a:t>
            </a:r>
            <a:r>
              <a:rPr kumimoji="1" lang="en-US" altLang="zh-CN" dirty="0">
                <a:latin typeface="Consolas"/>
                <a:cs typeface="Consolas"/>
              </a:rPr>
              <a:t>="</a:t>
            </a:r>
            <a:r>
              <a:rPr kumimoji="1" lang="en-US" altLang="zh-CN" dirty="0" err="1">
                <a:latin typeface="Consolas"/>
                <a:cs typeface="Consolas"/>
              </a:rPr>
              <a:t>dns-prefetch</a:t>
            </a:r>
            <a:r>
              <a:rPr kumimoji="1" lang="en-US" altLang="zh-CN" dirty="0">
                <a:latin typeface="Consolas"/>
                <a:cs typeface="Consolas"/>
              </a:rPr>
              <a:t>" </a:t>
            </a:r>
            <a:r>
              <a:rPr kumimoji="1" lang="en-US" altLang="zh-CN" dirty="0" err="1">
                <a:latin typeface="Consolas"/>
                <a:cs typeface="Consolas"/>
              </a:rPr>
              <a:t>href</a:t>
            </a:r>
            <a:r>
              <a:rPr kumimoji="1" lang="en-US" altLang="zh-CN" dirty="0">
                <a:latin typeface="Consolas"/>
                <a:cs typeface="Consolas"/>
              </a:rPr>
              <a:t>="http://</a:t>
            </a:r>
            <a:r>
              <a:rPr kumimoji="1" lang="en-US" altLang="zh-CN" dirty="0" err="1">
                <a:latin typeface="Consolas"/>
                <a:cs typeface="Consolas"/>
              </a:rPr>
              <a:t>bdimg.share.baidu.com</a:t>
            </a:r>
            <a:r>
              <a:rPr kumimoji="1" lang="en-US" altLang="zh-CN" dirty="0">
                <a:latin typeface="Consolas"/>
                <a:cs typeface="Consolas"/>
              </a:rPr>
              <a:t>" /&gt;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禁止预解析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&lt;meta http-</a:t>
            </a:r>
            <a:r>
              <a:rPr kumimoji="1" lang="en-US" altLang="zh-CN" dirty="0" err="1">
                <a:latin typeface="Consolas"/>
                <a:cs typeface="Consolas"/>
              </a:rPr>
              <a:t>equiv</a:t>
            </a:r>
            <a:r>
              <a:rPr kumimoji="1" lang="en-US" altLang="zh-CN" dirty="0">
                <a:latin typeface="Consolas"/>
                <a:cs typeface="Consolas"/>
              </a:rPr>
              <a:t>="x-</a:t>
            </a:r>
            <a:r>
              <a:rPr kumimoji="1" lang="en-US" altLang="zh-CN" dirty="0" err="1">
                <a:latin typeface="Consolas"/>
                <a:cs typeface="Consolas"/>
              </a:rPr>
              <a:t>dns</a:t>
            </a:r>
            <a:r>
              <a:rPr kumimoji="1" lang="en-US" altLang="zh-CN" dirty="0">
                <a:latin typeface="Consolas"/>
                <a:cs typeface="Consolas"/>
              </a:rPr>
              <a:t>-</a:t>
            </a:r>
            <a:r>
              <a:rPr kumimoji="1" lang="en-US" altLang="zh-CN" dirty="0" err="1">
                <a:latin typeface="Consolas"/>
                <a:cs typeface="Consolas"/>
              </a:rPr>
              <a:t>prefetch</a:t>
            </a:r>
            <a:r>
              <a:rPr kumimoji="1" lang="en-US" altLang="zh-CN" dirty="0">
                <a:latin typeface="Consolas"/>
                <a:cs typeface="Consolas"/>
              </a:rPr>
              <a:t>-control" content="off"&gt;</a:t>
            </a:r>
          </a:p>
          <a:p>
            <a:pPr marL="0" indent="0">
              <a:buNone/>
            </a:pPr>
            <a:r>
              <a:rPr kumimoji="1" lang="zh-CN" altLang="en-US" dirty="0">
                <a:latin typeface="Consolas"/>
                <a:cs typeface="Consolas"/>
              </a:rPr>
              <a:t>注：</a:t>
            </a:r>
            <a:r>
              <a:rPr kumimoji="1" lang="en-US" altLang="zh-CN" dirty="0" err="1">
                <a:latin typeface="Consolas"/>
                <a:cs typeface="Consolas"/>
              </a:rPr>
              <a:t>dns-prefetch</a:t>
            </a:r>
            <a:r>
              <a:rPr kumimoji="1" lang="zh-CN" altLang="en-US" dirty="0">
                <a:latin typeface="Consolas"/>
                <a:cs typeface="Consolas"/>
              </a:rPr>
              <a:t>在非单页应用上慎用。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21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HTTP</a:t>
            </a:r>
            <a:r>
              <a:rPr kumimoji="1" lang="zh-CN" altLang="en-US" dirty="0" smtClean="0">
                <a:latin typeface="Consolas"/>
                <a:cs typeface="Consolas"/>
              </a:rPr>
              <a:t>请求优化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HTTP2.0</a:t>
            </a: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增加二进制分帧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压缩头部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多路复用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请求优先级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服务器提示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>
                <a:latin typeface="Consolas"/>
                <a:cs typeface="Consolas"/>
              </a:rPr>
              <a:t>Connection:keep-alive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>
                <a:latin typeface="Consolas"/>
                <a:cs typeface="Consolas"/>
              </a:rPr>
              <a:t>Content-Encoding:gzip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49" y="1869141"/>
            <a:ext cx="4291351" cy="38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公有缓存（</a:t>
            </a:r>
            <a:r>
              <a:rPr kumimoji="1" lang="en-US" altLang="zh-CN" dirty="0" smtClean="0">
                <a:latin typeface="Consolas"/>
                <a:cs typeface="Consolas"/>
              </a:rPr>
              <a:t>CDN</a:t>
            </a:r>
            <a:r>
              <a:rPr kumimoji="1" lang="zh-CN" altLang="en-US" dirty="0" smtClean="0">
                <a:latin typeface="Consolas"/>
                <a:cs typeface="Consolas"/>
              </a:rPr>
              <a:t>缓存）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私有缓存（浏览器缓存）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CN" altLang="en-US" dirty="0">
              <a:latin typeface="Consolas"/>
              <a:cs typeface="Consola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040836"/>
            <a:ext cx="5765800" cy="36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资源缓存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私有缓存</a:t>
            </a:r>
            <a:r>
              <a:rPr kumimoji="1" lang="en-US" altLang="zh-CN" dirty="0" smtClean="0">
                <a:latin typeface="Consolas"/>
                <a:cs typeface="Consolas"/>
              </a:rPr>
              <a:t>：200</a:t>
            </a:r>
            <a:r>
              <a:rPr kumimoji="1" lang="en-US" altLang="zh-CN" dirty="0">
                <a:latin typeface="Consolas"/>
                <a:cs typeface="Consolas"/>
              </a:rPr>
              <a:t>(from cache)</a:t>
            </a:r>
            <a:endParaRPr kumimoji="1" lang="zh-CN" altLang="en-US" dirty="0">
              <a:latin typeface="Consolas"/>
              <a:cs typeface="Consola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46557"/>
            <a:ext cx="6146800" cy="37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资源缓存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私有缓存：</a:t>
            </a:r>
            <a:r>
              <a:rPr kumimoji="1" lang="en-US" altLang="zh-CN" dirty="0" smtClean="0">
                <a:latin typeface="Consolas"/>
                <a:cs typeface="Consolas"/>
              </a:rPr>
              <a:t>304</a:t>
            </a:r>
            <a:r>
              <a:rPr kumimoji="1" lang="en-US" altLang="zh-CN" dirty="0">
                <a:latin typeface="Consolas"/>
                <a:cs typeface="Consolas"/>
              </a:rPr>
              <a:t>(Not Modified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kumimoji="1" lang="zh-CN" altLang="en-US" dirty="0">
              <a:latin typeface="Consolas"/>
              <a:cs typeface="Consola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51217"/>
            <a:ext cx="7803563" cy="34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1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资源缓存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3.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cache </a:t>
            </a:r>
            <a:r>
              <a:rPr kumimoji="1" lang="en-US" altLang="zh-CN" dirty="0" smtClean="0">
                <a:latin typeface="Consolas"/>
                <a:cs typeface="Consolas"/>
              </a:rPr>
              <a:t>manifest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for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html5</a:t>
            </a: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  <a:p>
            <a:pPr marL="342900" lvl="1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&lt;!DOCTYPE HTML&gt;</a:t>
            </a:r>
          </a:p>
          <a:p>
            <a:pPr marL="342900" lvl="1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&lt;html manifest="</a:t>
            </a:r>
            <a:r>
              <a:rPr kumimoji="1" lang="en-US" altLang="zh-CN" dirty="0" err="1">
                <a:latin typeface="Consolas"/>
                <a:cs typeface="Consolas"/>
              </a:rPr>
              <a:t>demo.appcache</a:t>
            </a:r>
            <a:r>
              <a:rPr kumimoji="1" lang="en-US" altLang="zh-CN" dirty="0">
                <a:latin typeface="Consolas"/>
                <a:cs typeface="Consolas"/>
              </a:rPr>
              <a:t>"&gt;</a:t>
            </a:r>
          </a:p>
          <a:p>
            <a:pPr marL="342900" lvl="1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...</a:t>
            </a:r>
          </a:p>
          <a:p>
            <a:pPr marL="342900" lvl="1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&lt;/html&gt;</a:t>
            </a:r>
          </a:p>
          <a:p>
            <a:pPr marL="0" indent="0">
              <a:buNone/>
            </a:pP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59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cookie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/>
              <a:t>localStorage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0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nsolas"/>
                <a:cs typeface="Consolas"/>
              </a:rPr>
              <a:t>开发过程中的可优化项</a:t>
            </a:r>
            <a:endParaRPr kumimoji="1" lang="zh-CN" altLang="en-US" dirty="0">
              <a:latin typeface="Consolas"/>
              <a:cs typeface="Consola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56441"/>
            <a:ext cx="7770813" cy="42570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事件代理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减少</a:t>
            </a:r>
            <a:r>
              <a:rPr kumimoji="1" lang="en-US" altLang="zh-CN" dirty="0" smtClean="0">
                <a:latin typeface="Consolas"/>
                <a:cs typeface="Consolas"/>
              </a:rPr>
              <a:t>DOM</a:t>
            </a:r>
            <a:r>
              <a:rPr kumimoji="1" lang="zh-CN" altLang="en-US" dirty="0" smtClean="0">
                <a:latin typeface="Consolas"/>
                <a:cs typeface="Consolas"/>
              </a:rPr>
              <a:t>操作导致的重绘和回流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尽量使用</a:t>
            </a:r>
            <a:r>
              <a:rPr kumimoji="1" lang="en-US" altLang="zh-CN" dirty="0" smtClean="0">
                <a:latin typeface="Consolas"/>
                <a:cs typeface="Consolas"/>
              </a:rPr>
              <a:t>ID</a:t>
            </a:r>
            <a:r>
              <a:rPr kumimoji="1" lang="zh-CN" altLang="en-US" dirty="0" smtClean="0">
                <a:latin typeface="Consolas"/>
                <a:cs typeface="Consolas"/>
              </a:rPr>
              <a:t>选择器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通过</a:t>
            </a:r>
            <a:r>
              <a:rPr kumimoji="1" lang="en-US" altLang="zh-CN" dirty="0" smtClean="0">
                <a:latin typeface="Consolas"/>
                <a:cs typeface="Consolas"/>
              </a:rPr>
              <a:t>CSS3</a:t>
            </a:r>
            <a:r>
              <a:rPr kumimoji="1" lang="zh-CN" altLang="en-US" dirty="0" smtClean="0">
                <a:latin typeface="Consolas"/>
                <a:cs typeface="Consolas"/>
              </a:rPr>
              <a:t>中的</a:t>
            </a:r>
            <a:r>
              <a:rPr kumimoji="1" lang="en-US" altLang="zh-CN" dirty="0">
                <a:latin typeface="Consolas"/>
                <a:cs typeface="Consolas"/>
              </a:rPr>
              <a:t>transform: </a:t>
            </a:r>
            <a:r>
              <a:rPr kumimoji="1" lang="en-US" altLang="zh-CN" dirty="0" err="1">
                <a:latin typeface="Consolas"/>
                <a:cs typeface="Consolas"/>
              </a:rPr>
              <a:t>translateZ</a:t>
            </a:r>
            <a:r>
              <a:rPr kumimoji="1" lang="en-US" altLang="zh-CN" dirty="0">
                <a:latin typeface="Consolas"/>
                <a:cs typeface="Consolas"/>
              </a:rPr>
              <a:t>(0); </a:t>
            </a:r>
            <a:r>
              <a:rPr kumimoji="1" lang="zh-CN" altLang="en-US" dirty="0" smtClean="0">
                <a:latin typeface="Consolas"/>
                <a:cs typeface="Consolas"/>
              </a:rPr>
              <a:t>来开启硬件加速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597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容我再想想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zh-CN" altLang="en-US" dirty="0">
                <a:latin typeface="Consolas"/>
                <a:cs typeface="Consolas"/>
              </a:rPr>
              <a:t>构建对象模型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ea1JpnKorPeriod"/>
            </a:pPr>
            <a:r>
              <a:rPr kumimoji="1" lang="zh-CN" altLang="en-US" dirty="0" smtClean="0">
                <a:latin typeface="Consolas"/>
                <a:cs typeface="Consolas"/>
              </a:rPr>
              <a:t>文档对</a:t>
            </a:r>
            <a:r>
              <a:rPr kumimoji="1" lang="zh-CN" altLang="en-US" dirty="0">
                <a:latin typeface="Consolas"/>
                <a:cs typeface="Consolas"/>
              </a:rPr>
              <a:t>象模型（</a:t>
            </a: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 smtClean="0">
                <a:latin typeface="Consolas"/>
                <a:cs typeface="Consolas"/>
              </a:rPr>
              <a:t>）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800100" lvl="1" indent="-457200">
              <a:buFont typeface="+mj-lt"/>
              <a:buAutoNum type="alphaLcPeriod"/>
            </a:pPr>
            <a:r>
              <a:rPr kumimoji="1" lang="zh-CN" altLang="en-US" dirty="0">
                <a:latin typeface="Consolas"/>
                <a:cs typeface="Consolas"/>
              </a:rPr>
              <a:t>字符转换（例如 </a:t>
            </a:r>
            <a:r>
              <a:rPr kumimoji="1" lang="en-US" altLang="zh-CN" dirty="0">
                <a:latin typeface="Consolas"/>
                <a:cs typeface="Consolas"/>
              </a:rPr>
              <a:t>UTF-8</a:t>
            </a:r>
            <a:r>
              <a:rPr kumimoji="1" lang="zh-CN" altLang="en-US" dirty="0">
                <a:latin typeface="Consolas"/>
                <a:cs typeface="Consolas"/>
              </a:rPr>
              <a:t>）</a:t>
            </a:r>
            <a:endParaRPr kumimoji="1" lang="en-US" altLang="zh-CN" dirty="0">
              <a:latin typeface="Consolas"/>
              <a:cs typeface="Consolas"/>
            </a:endParaRPr>
          </a:p>
          <a:p>
            <a:pPr marL="800100" lvl="1" indent="-457200">
              <a:buFont typeface="+mj-lt"/>
              <a:buAutoNum type="alphaLcPeriod"/>
            </a:pPr>
            <a:r>
              <a:rPr kumimoji="1" lang="zh-CN" altLang="en-US" dirty="0">
                <a:latin typeface="Consolas"/>
                <a:cs typeface="Consolas"/>
              </a:rPr>
              <a:t>标签化</a:t>
            </a:r>
            <a:endParaRPr kumimoji="1" lang="en-US" altLang="zh-CN" dirty="0">
              <a:latin typeface="Consolas"/>
              <a:cs typeface="Consolas"/>
            </a:endParaRPr>
          </a:p>
          <a:p>
            <a:pPr marL="800100" lvl="1" indent="-457200">
              <a:buFont typeface="+mj-lt"/>
              <a:buAutoNum type="alphaLcPeriod"/>
            </a:pPr>
            <a:r>
              <a:rPr kumimoji="1" lang="zh-CN" altLang="en-US" dirty="0">
                <a:latin typeface="Consolas"/>
                <a:cs typeface="Consolas"/>
              </a:rPr>
              <a:t>词法分析</a:t>
            </a:r>
            <a:endParaRPr kumimoji="1" lang="en-US" altLang="zh-CN" dirty="0">
              <a:latin typeface="Consolas"/>
              <a:cs typeface="Consolas"/>
            </a:endParaRPr>
          </a:p>
          <a:p>
            <a:pPr marL="800100" lvl="1" indent="-457200">
              <a:buFont typeface="+mj-lt"/>
              <a:buAutoNum type="alphaLcPeriod"/>
            </a:pP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构</a:t>
            </a:r>
            <a:r>
              <a:rPr kumimoji="1" lang="zh-CN" altLang="en-US" dirty="0" smtClean="0">
                <a:latin typeface="Consolas"/>
                <a:cs typeface="Consolas"/>
              </a:rPr>
              <a:t>建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ea1JpnKorPeriod"/>
            </a:pPr>
            <a:r>
              <a:rPr kumimoji="1" lang="en-US" altLang="zh-CN" dirty="0">
                <a:latin typeface="Consolas"/>
                <a:cs typeface="Consolas"/>
              </a:rPr>
              <a:t>CSS</a:t>
            </a:r>
            <a:r>
              <a:rPr kumimoji="1" lang="zh-CN" altLang="en-US" dirty="0">
                <a:latin typeface="Consolas"/>
                <a:cs typeface="Consolas"/>
              </a:rPr>
              <a:t>对象模型（</a:t>
            </a:r>
            <a:r>
              <a:rPr kumimoji="1" lang="en-US" altLang="zh-CN" dirty="0">
                <a:latin typeface="Consolas"/>
                <a:cs typeface="Consolas"/>
              </a:rPr>
              <a:t>CSSOM</a:t>
            </a:r>
            <a:r>
              <a:rPr kumimoji="1" lang="zh-CN" altLang="en-US" dirty="0" smtClean="0">
                <a:latin typeface="Consolas"/>
                <a:cs typeface="Consolas"/>
              </a:rPr>
              <a:t>）</a:t>
            </a:r>
            <a:endParaRPr kumimoji="1" lang="en-US" altLang="zh-CN" dirty="0" smtClean="0">
              <a:latin typeface="Consolas"/>
              <a:cs typeface="Consola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869141"/>
            <a:ext cx="3835399" cy="1629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8" y="3663848"/>
            <a:ext cx="3502921" cy="17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zh-CN" altLang="en-US" dirty="0">
                <a:latin typeface="Consolas"/>
                <a:cs typeface="Consolas"/>
              </a:rPr>
              <a:t>构建渲染树、布局及绘制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从</a:t>
            </a: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树的根节点开始，遍历每个可见</a:t>
            </a:r>
            <a:r>
              <a:rPr kumimoji="1" lang="zh-CN" altLang="en-US" dirty="0" smtClean="0">
                <a:latin typeface="Consolas"/>
                <a:cs typeface="Consolas"/>
              </a:rPr>
              <a:t>的节点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Consolas"/>
                <a:cs typeface="Consolas"/>
              </a:rPr>
              <a:t>为每一个可见</a:t>
            </a:r>
            <a:r>
              <a:rPr kumimoji="1" lang="zh-CN" altLang="en-US" dirty="0">
                <a:latin typeface="Consolas"/>
                <a:cs typeface="Consolas"/>
              </a:rPr>
              <a:t>的节点匹配并应用对应的</a:t>
            </a:r>
            <a:r>
              <a:rPr kumimoji="1" lang="en-US" altLang="zh-CN" dirty="0">
                <a:latin typeface="Consolas"/>
                <a:cs typeface="Consolas"/>
              </a:rPr>
              <a:t>CSSOM</a:t>
            </a:r>
            <a:r>
              <a:rPr kumimoji="1" lang="zh-CN" altLang="en-US" dirty="0">
                <a:latin typeface="Consolas"/>
                <a:cs typeface="Consolas"/>
              </a:rPr>
              <a:t>规则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生成有内容和计算样</a:t>
            </a:r>
            <a:r>
              <a:rPr kumimoji="1" lang="zh-CN" altLang="en-US" dirty="0" smtClean="0">
                <a:latin typeface="Consolas"/>
                <a:cs typeface="Consolas"/>
              </a:rPr>
              <a:t>式的可见节点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342900" lvl="1" indent="0">
              <a:buNone/>
            </a:pPr>
            <a:endParaRPr kumimoji="1" lang="en-US" altLang="zh-CN" dirty="0">
              <a:latin typeface="Consolas"/>
              <a:cs typeface="Consola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32256"/>
            <a:ext cx="6616700" cy="30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2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需要解决的痛点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结构越复杂加载越慢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CSS</a:t>
            </a:r>
            <a:r>
              <a:rPr kumimoji="1" lang="zh-CN" altLang="en-US" dirty="0">
                <a:latin typeface="Consolas"/>
                <a:cs typeface="Consolas"/>
              </a:rPr>
              <a:t>阻塞解析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JavaScript</a:t>
            </a:r>
            <a:r>
              <a:rPr kumimoji="1" lang="zh-CN" altLang="en-US" dirty="0">
                <a:latin typeface="Consolas"/>
                <a:cs typeface="Consolas"/>
              </a:rPr>
              <a:t>阻塞解析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静态资源的数量、</a:t>
            </a:r>
            <a:r>
              <a:rPr kumimoji="1" lang="zh-CN" altLang="en-US" dirty="0" smtClean="0">
                <a:latin typeface="Consolas"/>
                <a:cs typeface="Consolas"/>
              </a:rPr>
              <a:t>字节数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查询和</a:t>
            </a:r>
            <a:r>
              <a:rPr kumimoji="1" lang="en-US" altLang="zh-CN" dirty="0">
                <a:latin typeface="Consolas"/>
                <a:cs typeface="Consolas"/>
              </a:rPr>
              <a:t>HTTP</a:t>
            </a:r>
            <a:r>
              <a:rPr kumimoji="1" lang="zh-CN" altLang="en-US" dirty="0">
                <a:latin typeface="Consolas"/>
                <a:cs typeface="Consolas"/>
              </a:rPr>
              <a:t>请求的耗时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66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结构越复杂加载越慢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简化</a:t>
            </a: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结构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伪元素替代标签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>
                <a:latin typeface="Consolas"/>
                <a:cs typeface="Consolas"/>
              </a:rPr>
              <a:t>Lazyload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zh-CN" altLang="en-US" dirty="0">
                <a:latin typeface="Consolas"/>
                <a:cs typeface="Consolas"/>
              </a:rPr>
              <a:t>图片 </a:t>
            </a:r>
            <a:r>
              <a:rPr kumimoji="1" lang="en-US" altLang="zh-CN" dirty="0" err="1">
                <a:latin typeface="Consolas"/>
                <a:cs typeface="Consolas"/>
              </a:rPr>
              <a:t>Lazyload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DOM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Lazyload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807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CSS</a:t>
            </a:r>
            <a:r>
              <a:rPr kumimoji="1" lang="zh-CN" altLang="en-US" dirty="0">
                <a:latin typeface="Consolas"/>
                <a:cs typeface="Consolas"/>
              </a:rPr>
              <a:t>阻塞解析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部分</a:t>
            </a:r>
            <a:r>
              <a:rPr kumimoji="1" lang="en-US" altLang="zh-CN" dirty="0" err="1">
                <a:latin typeface="Consolas"/>
                <a:cs typeface="Consolas"/>
              </a:rPr>
              <a:t>css</a:t>
            </a:r>
            <a:r>
              <a:rPr kumimoji="1" lang="zh-CN" altLang="en-US" dirty="0">
                <a:latin typeface="Consolas"/>
                <a:cs typeface="Consolas"/>
              </a:rPr>
              <a:t>代码通过</a:t>
            </a:r>
            <a:r>
              <a:rPr kumimoji="1" lang="en-US" altLang="zh-CN" dirty="0">
                <a:latin typeface="Consolas"/>
                <a:cs typeface="Consolas"/>
              </a:rPr>
              <a:t>style</a:t>
            </a:r>
            <a:r>
              <a:rPr kumimoji="1" lang="zh-CN" altLang="en-US" dirty="0">
                <a:latin typeface="Consolas"/>
                <a:cs typeface="Consolas"/>
              </a:rPr>
              <a:t>标签引入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通过添加</a:t>
            </a:r>
            <a:r>
              <a:rPr kumimoji="1" lang="en-US" altLang="zh-CN" dirty="0">
                <a:latin typeface="Consolas"/>
                <a:cs typeface="Consolas"/>
              </a:rPr>
              <a:t>media</a:t>
            </a:r>
            <a:r>
              <a:rPr kumimoji="1" lang="zh-CN" altLang="en-US" dirty="0">
                <a:latin typeface="Consolas"/>
                <a:cs typeface="Consolas"/>
              </a:rPr>
              <a:t>属性来避免阻塞，列如：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&lt;link </a:t>
            </a:r>
            <a:r>
              <a:rPr kumimoji="1" lang="en-US" altLang="zh-CN" dirty="0" err="1">
                <a:latin typeface="Consolas"/>
                <a:cs typeface="Consolas"/>
              </a:rPr>
              <a:t>href</a:t>
            </a:r>
            <a:r>
              <a:rPr kumimoji="1" lang="en-US" altLang="zh-CN" dirty="0">
                <a:latin typeface="Consolas"/>
                <a:cs typeface="Consolas"/>
              </a:rPr>
              <a:t>="</a:t>
            </a:r>
            <a:r>
              <a:rPr kumimoji="1" lang="en-US" altLang="zh-CN" dirty="0" err="1">
                <a:latin typeface="Consolas"/>
                <a:cs typeface="Consolas"/>
              </a:rPr>
              <a:t>print.css</a:t>
            </a:r>
            <a:r>
              <a:rPr kumimoji="1" lang="en-US" altLang="zh-CN" dirty="0">
                <a:latin typeface="Consolas"/>
                <a:cs typeface="Consolas"/>
              </a:rPr>
              <a:t>" </a:t>
            </a:r>
            <a:r>
              <a:rPr kumimoji="1" lang="en-US" altLang="zh-CN" dirty="0" err="1">
                <a:latin typeface="Consolas"/>
                <a:cs typeface="Consolas"/>
              </a:rPr>
              <a:t>rel</a:t>
            </a:r>
            <a:r>
              <a:rPr kumimoji="1" lang="en-US" altLang="zh-CN" dirty="0">
                <a:latin typeface="Consolas"/>
                <a:cs typeface="Consolas"/>
              </a:rPr>
              <a:t>="</a:t>
            </a:r>
            <a:r>
              <a:rPr kumimoji="1" lang="en-US" altLang="zh-CN" dirty="0" err="1">
                <a:latin typeface="Consolas"/>
                <a:cs typeface="Consolas"/>
              </a:rPr>
              <a:t>stylesheet</a:t>
            </a:r>
            <a:r>
              <a:rPr kumimoji="1" lang="en-US" altLang="zh-CN" dirty="0">
                <a:latin typeface="Consolas"/>
                <a:cs typeface="Consolas"/>
              </a:rPr>
              <a:t>" media="print"&gt;</a:t>
            </a:r>
          </a:p>
          <a:p>
            <a:pPr lvl="1">
              <a:buFont typeface="Arial"/>
              <a:buChar char="•"/>
            </a:pPr>
            <a:r>
              <a:rPr kumimoji="1" lang="en-US" altLang="zh-CN" dirty="0">
                <a:latin typeface="Consolas"/>
                <a:cs typeface="Consolas"/>
              </a:rPr>
              <a:t>&lt;link </a:t>
            </a:r>
            <a:r>
              <a:rPr kumimoji="1" lang="en-US" altLang="zh-CN" dirty="0" err="1">
                <a:latin typeface="Consolas"/>
                <a:cs typeface="Consolas"/>
              </a:rPr>
              <a:t>href</a:t>
            </a:r>
            <a:r>
              <a:rPr kumimoji="1" lang="en-US" altLang="zh-CN" dirty="0">
                <a:latin typeface="Consolas"/>
                <a:cs typeface="Consolas"/>
              </a:rPr>
              <a:t>="</a:t>
            </a:r>
            <a:r>
              <a:rPr kumimoji="1" lang="en-US" altLang="zh-CN" dirty="0" err="1">
                <a:latin typeface="Consolas"/>
                <a:cs typeface="Consolas"/>
              </a:rPr>
              <a:t>other.css</a:t>
            </a:r>
            <a:r>
              <a:rPr kumimoji="1" lang="en-US" altLang="zh-CN" dirty="0">
                <a:latin typeface="Consolas"/>
                <a:cs typeface="Consolas"/>
              </a:rPr>
              <a:t>" </a:t>
            </a:r>
            <a:r>
              <a:rPr kumimoji="1" lang="en-US" altLang="zh-CN" dirty="0" err="1">
                <a:latin typeface="Consolas"/>
                <a:cs typeface="Consolas"/>
              </a:rPr>
              <a:t>rel</a:t>
            </a:r>
            <a:r>
              <a:rPr kumimoji="1" lang="en-US" altLang="zh-CN" dirty="0">
                <a:latin typeface="Consolas"/>
                <a:cs typeface="Consolas"/>
              </a:rPr>
              <a:t>="</a:t>
            </a:r>
            <a:r>
              <a:rPr kumimoji="1" lang="en-US" altLang="zh-CN" dirty="0" err="1">
                <a:latin typeface="Consolas"/>
                <a:cs typeface="Consolas"/>
              </a:rPr>
              <a:t>stylesheet</a:t>
            </a:r>
            <a:r>
              <a:rPr kumimoji="1" lang="en-US" altLang="zh-CN" dirty="0">
                <a:latin typeface="Consolas"/>
                <a:cs typeface="Consolas"/>
              </a:rPr>
              <a:t>" media="(min-width: 40em)"&gt;</a:t>
            </a: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294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JavaScript</a:t>
            </a:r>
            <a:r>
              <a:rPr kumimoji="1" lang="zh-CN" altLang="en-US" dirty="0">
                <a:latin typeface="Consolas"/>
                <a:cs typeface="Consolas"/>
              </a:rPr>
              <a:t>阻塞解析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异步</a:t>
            </a:r>
            <a:r>
              <a:rPr kumimoji="1" lang="en-US" altLang="zh-CN" dirty="0" smtClean="0">
                <a:latin typeface="Consolas"/>
                <a:cs typeface="Consolas"/>
              </a:rPr>
              <a:t>JavaScript</a:t>
            </a:r>
            <a:r>
              <a:rPr kumimoji="1" lang="zh-CN" altLang="en-US" dirty="0" smtClean="0">
                <a:latin typeface="Consolas"/>
                <a:cs typeface="Consolas"/>
              </a:rPr>
              <a:t> （</a:t>
            </a:r>
            <a:r>
              <a:rPr kumimoji="1" lang="en-US" altLang="zh-CN" dirty="0" smtClean="0">
                <a:latin typeface="Consolas"/>
                <a:cs typeface="Consolas"/>
              </a:rPr>
              <a:t>defer</a:t>
            </a:r>
            <a:r>
              <a:rPr kumimoji="1" lang="zh-CN" altLang="en-US" dirty="0" smtClean="0">
                <a:latin typeface="Consolas"/>
                <a:cs typeface="Consolas"/>
              </a:rPr>
              <a:t>、</a:t>
            </a:r>
            <a:r>
              <a:rPr kumimoji="1" lang="en-US" altLang="zh-CN" dirty="0" err="1" smtClean="0">
                <a:latin typeface="Consolas"/>
                <a:cs typeface="Consolas"/>
              </a:rPr>
              <a:t>async</a:t>
            </a:r>
            <a:r>
              <a:rPr kumimoji="1" lang="zh-CN" altLang="en-US" dirty="0" smtClean="0">
                <a:latin typeface="Consolas"/>
                <a:cs typeface="Consolas"/>
              </a:rPr>
              <a:t>）</a:t>
            </a:r>
            <a:endParaRPr kumimoji="1" lang="en-US" altLang="zh-CN" dirty="0" smtClean="0">
              <a:latin typeface="Consolas"/>
              <a:cs typeface="Consola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3" y="2879011"/>
            <a:ext cx="7950200" cy="12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8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onsolas"/>
                <a:cs typeface="Consolas"/>
              </a:rPr>
              <a:t>静态资源的数量、</a:t>
            </a:r>
            <a:r>
              <a:rPr kumimoji="1" lang="zh-CN" altLang="en-US" dirty="0" smtClean="0">
                <a:latin typeface="Consolas"/>
                <a:cs typeface="Consolas"/>
              </a:rPr>
              <a:t>字节数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资源的合并，压缩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图片</a:t>
            </a:r>
            <a:r>
              <a:rPr kumimoji="1" lang="en-US" altLang="zh-CN" dirty="0">
                <a:latin typeface="Consolas"/>
                <a:cs typeface="Consolas"/>
              </a:rPr>
              <a:t>base64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采用</a:t>
            </a:r>
            <a:r>
              <a:rPr kumimoji="1" lang="en-US" altLang="zh-CN" dirty="0" err="1">
                <a:latin typeface="Consolas"/>
                <a:cs typeface="Consolas"/>
              </a:rPr>
              <a:t>iconfont</a:t>
            </a:r>
            <a:endParaRPr kumimoji="1" lang="en-US" altLang="zh-CN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灵活使用</a:t>
            </a:r>
            <a:r>
              <a:rPr kumimoji="1" lang="en-US" altLang="zh-CN" dirty="0">
                <a:latin typeface="Consolas"/>
                <a:cs typeface="Consolas"/>
              </a:rPr>
              <a:t>CSS3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减少重定向和坏链接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982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查询和</a:t>
            </a:r>
            <a:r>
              <a:rPr kumimoji="1" lang="en-US" altLang="zh-CN" dirty="0">
                <a:latin typeface="Consolas"/>
                <a:cs typeface="Consolas"/>
              </a:rPr>
              <a:t>HTTP</a:t>
            </a:r>
            <a:r>
              <a:rPr kumimoji="1" lang="zh-CN" altLang="en-US" dirty="0">
                <a:latin typeface="Consolas"/>
                <a:cs typeface="Consolas"/>
              </a:rPr>
              <a:t>请求的耗时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查询获取</a:t>
            </a:r>
            <a:r>
              <a:rPr kumimoji="1" lang="en-US" altLang="zh-CN" dirty="0">
                <a:latin typeface="Consolas"/>
                <a:cs typeface="Consolas"/>
              </a:rPr>
              <a:t>IP</a:t>
            </a:r>
            <a:r>
              <a:rPr kumimoji="1" lang="zh-CN" altLang="en-US" dirty="0">
                <a:latin typeface="Consolas"/>
                <a:cs typeface="Consolas"/>
              </a:rPr>
              <a:t>地</a:t>
            </a:r>
            <a:r>
              <a:rPr kumimoji="1" lang="zh-CN" altLang="en-US" dirty="0" smtClean="0">
                <a:latin typeface="Consolas"/>
                <a:cs typeface="Consolas"/>
              </a:rPr>
              <a:t>址的步骤</a:t>
            </a:r>
            <a:r>
              <a:rPr kumimoji="1" lang="zh-CN" altLang="zh-CN" dirty="0" smtClean="0">
                <a:latin typeface="Consolas"/>
                <a:cs typeface="Consolas"/>
              </a:rPr>
              <a:t>：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浏览器缓存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系统缓存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路由器缓存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dirty="0">
                <a:latin typeface="Consolas"/>
                <a:cs typeface="Consolas"/>
              </a:rPr>
              <a:t>ISP</a:t>
            </a: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DNS</a:t>
            </a:r>
            <a:r>
              <a:rPr kumimoji="1" lang="zh-CN" altLang="en-US" dirty="0">
                <a:latin typeface="Consolas"/>
                <a:cs typeface="Consolas"/>
              </a:rPr>
              <a:t>服务器</a:t>
            </a:r>
            <a:endParaRPr kumimoji="1" lang="en-US" altLang="zh-CN" dirty="0">
              <a:latin typeface="Consolas"/>
              <a:cs typeface="Consolas"/>
            </a:endParaRP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>
                <a:latin typeface="Consolas"/>
                <a:cs typeface="Consolas"/>
              </a:rPr>
              <a:t>递归</a:t>
            </a:r>
            <a:r>
              <a:rPr kumimoji="1" lang="en-US" altLang="zh-CN" dirty="0">
                <a:latin typeface="Consolas"/>
                <a:cs typeface="Consolas"/>
              </a:rPr>
              <a:t>/</a:t>
            </a:r>
            <a:r>
              <a:rPr kumimoji="1" lang="zh-CN" altLang="en-US" dirty="0">
                <a:latin typeface="Consolas"/>
                <a:cs typeface="Consolas"/>
              </a:rPr>
              <a:t>迭代搜索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367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3170</TotalTime>
  <Words>382</Words>
  <Application>Microsoft Macintosh PowerPoint</Application>
  <PresentationFormat>全屏显示(4:3)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故事</vt:lpstr>
      <vt:lpstr>WEB性能优化</vt:lpstr>
      <vt:lpstr>构建对象模型</vt:lpstr>
      <vt:lpstr>构建渲染树、布局及绘制</vt:lpstr>
      <vt:lpstr>需要解决的痛点</vt:lpstr>
      <vt:lpstr>DOM结构越复杂加载越慢</vt:lpstr>
      <vt:lpstr>CSS阻塞解析</vt:lpstr>
      <vt:lpstr>JavaScript阻塞解析</vt:lpstr>
      <vt:lpstr>静态资源的数量、字节数</vt:lpstr>
      <vt:lpstr>DNS查询和HTTP请求的耗时</vt:lpstr>
      <vt:lpstr>DNS查询优化</vt:lpstr>
      <vt:lpstr>HTTP请求优化</vt:lpstr>
      <vt:lpstr>资源缓存</vt:lpstr>
      <vt:lpstr>资源缓存</vt:lpstr>
      <vt:lpstr>资源缓存</vt:lpstr>
      <vt:lpstr>资源缓存</vt:lpstr>
      <vt:lpstr>数据缓存</vt:lpstr>
      <vt:lpstr>开发过程中的可优化项</vt:lpstr>
      <vt:lpstr>容我再想想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SiCheng Li</dc:creator>
  <cp:lastModifiedBy>SiCheng Li</cp:lastModifiedBy>
  <cp:revision>172</cp:revision>
  <dcterms:created xsi:type="dcterms:W3CDTF">2017-03-22T05:43:17Z</dcterms:created>
  <dcterms:modified xsi:type="dcterms:W3CDTF">2017-03-24T10:33:59Z</dcterms:modified>
</cp:coreProperties>
</file>