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1" r:id="rId1"/>
  </p:sldMasterIdLst>
  <p:sldIdLst>
    <p:sldId id="256" r:id="rId2"/>
    <p:sldId id="260" r:id="rId3"/>
    <p:sldId id="259" r:id="rId4"/>
    <p:sldId id="261" r:id="rId5"/>
    <p:sldId id="273" r:id="rId6"/>
    <p:sldId id="274" r:id="rId7"/>
    <p:sldId id="264" r:id="rId8"/>
    <p:sldId id="262" r:id="rId9"/>
    <p:sldId id="263" r:id="rId10"/>
    <p:sldId id="270" r:id="rId11"/>
    <p:sldId id="271" r:id="rId12"/>
    <p:sldId id="275" r:id="rId13"/>
    <p:sldId id="288" r:id="rId14"/>
    <p:sldId id="289" r:id="rId15"/>
    <p:sldId id="276" r:id="rId16"/>
    <p:sldId id="265" r:id="rId17"/>
    <p:sldId id="267" r:id="rId18"/>
    <p:sldId id="272" r:id="rId19"/>
    <p:sldId id="266" r:id="rId20"/>
    <p:sldId id="268" r:id="rId21"/>
    <p:sldId id="269" r:id="rId22"/>
    <p:sldId id="277" r:id="rId23"/>
    <p:sldId id="278" r:id="rId24"/>
    <p:sldId id="279" r:id="rId25"/>
    <p:sldId id="280" r:id="rId26"/>
    <p:sldId id="281" r:id="rId27"/>
    <p:sldId id="282" r:id="rId28"/>
    <p:sldId id="283" r:id="rId29"/>
    <p:sldId id="284" r:id="rId30"/>
    <p:sldId id="285" r:id="rId31"/>
    <p:sldId id="287"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56"/>
  </p:normalViewPr>
  <p:slideViewPr>
    <p:cSldViewPr snapToGrid="0" snapToObjects="1">
      <p:cViewPr varScale="1">
        <p:scale>
          <a:sx n="101" d="100"/>
          <a:sy n="101" d="100"/>
        </p:scale>
        <p:origin x="216"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749620-B445-2D4F-AC9F-97F0A8B405F7}"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zh-CN" altLang="en-US"/>
        </a:p>
      </dgm:t>
    </dgm:pt>
    <dgm:pt modelId="{A1D0993A-15CC-7249-A078-986342E22976}">
      <dgm:prSet phldrT="[文本]"/>
      <dgm:spPr/>
      <dgm:t>
        <a:bodyPr/>
        <a:lstStyle/>
        <a:p>
          <a:r>
            <a:rPr lang="zh-Hans" altLang="en-US" dirty="0"/>
            <a:t>小程序是什么东东</a:t>
          </a:r>
          <a:endParaRPr lang="zh-CN" altLang="en-US" dirty="0"/>
        </a:p>
      </dgm:t>
    </dgm:pt>
    <dgm:pt modelId="{87023DE1-06B4-3740-8E67-84A489FC8A27}" type="parTrans" cxnId="{23DE9723-17E9-964C-9B88-B441F020F9EB}">
      <dgm:prSet/>
      <dgm:spPr/>
      <dgm:t>
        <a:bodyPr/>
        <a:lstStyle/>
        <a:p>
          <a:endParaRPr lang="zh-CN" altLang="en-US"/>
        </a:p>
      </dgm:t>
    </dgm:pt>
    <dgm:pt modelId="{CBD5AC95-A9F8-FC4E-9DC8-303CAC38DBC7}" type="sibTrans" cxnId="{23DE9723-17E9-964C-9B88-B441F020F9EB}">
      <dgm:prSet/>
      <dgm:spPr/>
      <dgm:t>
        <a:bodyPr/>
        <a:lstStyle/>
        <a:p>
          <a:endParaRPr lang="zh-CN" altLang="en-US"/>
        </a:p>
      </dgm:t>
    </dgm:pt>
    <dgm:pt modelId="{3FE79F15-E3DA-F340-A95F-06EC69EE01EA}">
      <dgm:prSet phldrT="[文本]"/>
      <dgm:spPr/>
      <dgm:t>
        <a:bodyPr/>
        <a:lstStyle/>
        <a:p>
          <a:r>
            <a:rPr lang="zh-Hans" altLang="en-US" dirty="0"/>
            <a:t>聊聊小程序开发框架</a:t>
          </a:r>
          <a:endParaRPr lang="zh-CN" altLang="en-US" dirty="0"/>
        </a:p>
      </dgm:t>
    </dgm:pt>
    <dgm:pt modelId="{94ED62C0-08A7-6146-AA21-25828473DC59}" type="parTrans" cxnId="{8F50941C-58EE-3144-880C-D5000EFCAEB4}">
      <dgm:prSet/>
      <dgm:spPr/>
      <dgm:t>
        <a:bodyPr/>
        <a:lstStyle/>
        <a:p>
          <a:endParaRPr lang="zh-CN" altLang="en-US"/>
        </a:p>
      </dgm:t>
    </dgm:pt>
    <dgm:pt modelId="{C762B2BD-05E1-044A-935E-355817D519C9}" type="sibTrans" cxnId="{8F50941C-58EE-3144-880C-D5000EFCAEB4}">
      <dgm:prSet/>
      <dgm:spPr/>
      <dgm:t>
        <a:bodyPr/>
        <a:lstStyle/>
        <a:p>
          <a:endParaRPr lang="zh-CN" altLang="en-US"/>
        </a:p>
      </dgm:t>
    </dgm:pt>
    <dgm:pt modelId="{02976A1C-B4DD-8244-AECD-7CCD9FEEBD0C}">
      <dgm:prSet phldrT="[文本]"/>
      <dgm:spPr/>
      <dgm:t>
        <a:bodyPr/>
        <a:lstStyle/>
        <a:p>
          <a:r>
            <a:rPr lang="zh-Hans" altLang="en-US" dirty="0"/>
            <a:t>提升小程序开发体验</a:t>
          </a:r>
          <a:endParaRPr lang="zh-CN" altLang="en-US" dirty="0"/>
        </a:p>
      </dgm:t>
    </dgm:pt>
    <dgm:pt modelId="{9BC08D60-3E21-6540-BE33-8C3E48C19FAD}" type="parTrans" cxnId="{6EF2D816-2387-DA46-B1C8-BE9D245FE283}">
      <dgm:prSet/>
      <dgm:spPr/>
      <dgm:t>
        <a:bodyPr/>
        <a:lstStyle/>
        <a:p>
          <a:endParaRPr lang="zh-CN" altLang="en-US"/>
        </a:p>
      </dgm:t>
    </dgm:pt>
    <dgm:pt modelId="{6B26DCCF-D5A4-0B42-8BCE-57DF41F3D967}" type="sibTrans" cxnId="{6EF2D816-2387-DA46-B1C8-BE9D245FE283}">
      <dgm:prSet/>
      <dgm:spPr/>
      <dgm:t>
        <a:bodyPr/>
        <a:lstStyle/>
        <a:p>
          <a:endParaRPr lang="zh-CN" altLang="en-US"/>
        </a:p>
      </dgm:t>
    </dgm:pt>
    <dgm:pt modelId="{F3EDAB9B-C435-434D-AECF-20F428F7C593}">
      <dgm:prSet/>
      <dgm:spPr/>
      <dgm:t>
        <a:bodyPr/>
        <a:lstStyle/>
        <a:p>
          <a:r>
            <a:rPr lang="zh-Hans" altLang="en-US" dirty="0"/>
            <a:t>小程序开发需要注意的点</a:t>
          </a:r>
          <a:endParaRPr lang="zh-CN" altLang="en-US" dirty="0"/>
        </a:p>
      </dgm:t>
    </dgm:pt>
    <dgm:pt modelId="{5B735235-8A4E-DD48-A163-A7871284C648}" type="parTrans" cxnId="{01CA3672-B667-FC47-B569-D7DFDFF0030E}">
      <dgm:prSet/>
      <dgm:spPr/>
      <dgm:t>
        <a:bodyPr/>
        <a:lstStyle/>
        <a:p>
          <a:endParaRPr lang="zh-CN" altLang="en-US"/>
        </a:p>
      </dgm:t>
    </dgm:pt>
    <dgm:pt modelId="{113C3471-3280-CC47-BC03-7381E07D8EC6}" type="sibTrans" cxnId="{01CA3672-B667-FC47-B569-D7DFDFF0030E}">
      <dgm:prSet/>
      <dgm:spPr/>
      <dgm:t>
        <a:bodyPr/>
        <a:lstStyle/>
        <a:p>
          <a:endParaRPr lang="zh-CN" altLang="en-US"/>
        </a:p>
      </dgm:t>
    </dgm:pt>
    <dgm:pt modelId="{3BB61854-247B-8442-B9D6-AC4AC037B486}" type="pres">
      <dgm:prSet presAssocID="{8B749620-B445-2D4F-AC9F-97F0A8B405F7}" presName="Name0" presStyleCnt="0">
        <dgm:presLayoutVars>
          <dgm:chMax val="7"/>
          <dgm:chPref val="7"/>
          <dgm:dir/>
        </dgm:presLayoutVars>
      </dgm:prSet>
      <dgm:spPr/>
    </dgm:pt>
    <dgm:pt modelId="{BE37DAEB-2084-8140-A159-3B0373574994}" type="pres">
      <dgm:prSet presAssocID="{8B749620-B445-2D4F-AC9F-97F0A8B405F7}" presName="Name1" presStyleCnt="0"/>
      <dgm:spPr/>
    </dgm:pt>
    <dgm:pt modelId="{D9AD749E-F2C1-8D46-98D8-8351CE308774}" type="pres">
      <dgm:prSet presAssocID="{8B749620-B445-2D4F-AC9F-97F0A8B405F7}" presName="cycle" presStyleCnt="0"/>
      <dgm:spPr/>
    </dgm:pt>
    <dgm:pt modelId="{5AF72CD0-DB4E-EA46-BEF0-0BDD6DBCF864}" type="pres">
      <dgm:prSet presAssocID="{8B749620-B445-2D4F-AC9F-97F0A8B405F7}" presName="srcNode" presStyleLbl="node1" presStyleIdx="0" presStyleCnt="4"/>
      <dgm:spPr/>
    </dgm:pt>
    <dgm:pt modelId="{C4427A99-571C-B441-A131-75DACAEC83A0}" type="pres">
      <dgm:prSet presAssocID="{8B749620-B445-2D4F-AC9F-97F0A8B405F7}" presName="conn" presStyleLbl="parChTrans1D2" presStyleIdx="0" presStyleCnt="1"/>
      <dgm:spPr/>
    </dgm:pt>
    <dgm:pt modelId="{0695BFE7-572D-FD49-827D-389FF66DFBE5}" type="pres">
      <dgm:prSet presAssocID="{8B749620-B445-2D4F-AC9F-97F0A8B405F7}" presName="extraNode" presStyleLbl="node1" presStyleIdx="0" presStyleCnt="4"/>
      <dgm:spPr/>
    </dgm:pt>
    <dgm:pt modelId="{FE077065-9E20-E44E-BB48-1139B9A4C25E}" type="pres">
      <dgm:prSet presAssocID="{8B749620-B445-2D4F-AC9F-97F0A8B405F7}" presName="dstNode" presStyleLbl="node1" presStyleIdx="0" presStyleCnt="4"/>
      <dgm:spPr/>
    </dgm:pt>
    <dgm:pt modelId="{39F9A67A-5415-3948-8ACB-76A7B5DE40D7}" type="pres">
      <dgm:prSet presAssocID="{A1D0993A-15CC-7249-A078-986342E22976}" presName="text_1" presStyleLbl="node1" presStyleIdx="0" presStyleCnt="4">
        <dgm:presLayoutVars>
          <dgm:bulletEnabled val="1"/>
        </dgm:presLayoutVars>
      </dgm:prSet>
      <dgm:spPr/>
    </dgm:pt>
    <dgm:pt modelId="{B48CD4C5-1C19-1543-B9A4-0CED5B07CB0C}" type="pres">
      <dgm:prSet presAssocID="{A1D0993A-15CC-7249-A078-986342E22976}" presName="accent_1" presStyleCnt="0"/>
      <dgm:spPr/>
    </dgm:pt>
    <dgm:pt modelId="{B6794C82-C9CA-9F4B-B363-99C19E84C181}" type="pres">
      <dgm:prSet presAssocID="{A1D0993A-15CC-7249-A078-986342E22976}" presName="accentRepeatNode" presStyleLbl="solidFgAcc1" presStyleIdx="0" presStyleCnt="4"/>
      <dgm:spPr/>
    </dgm:pt>
    <dgm:pt modelId="{FD1E2844-216F-1A47-97C9-527D7A3F7897}" type="pres">
      <dgm:prSet presAssocID="{3FE79F15-E3DA-F340-A95F-06EC69EE01EA}" presName="text_2" presStyleLbl="node1" presStyleIdx="1" presStyleCnt="4">
        <dgm:presLayoutVars>
          <dgm:bulletEnabled val="1"/>
        </dgm:presLayoutVars>
      </dgm:prSet>
      <dgm:spPr/>
    </dgm:pt>
    <dgm:pt modelId="{52AE9A45-5999-9644-87AE-801B05B86A37}" type="pres">
      <dgm:prSet presAssocID="{3FE79F15-E3DA-F340-A95F-06EC69EE01EA}" presName="accent_2" presStyleCnt="0"/>
      <dgm:spPr/>
    </dgm:pt>
    <dgm:pt modelId="{BE8F597F-306A-7140-8F6E-8257D2D567C3}" type="pres">
      <dgm:prSet presAssocID="{3FE79F15-E3DA-F340-A95F-06EC69EE01EA}" presName="accentRepeatNode" presStyleLbl="solidFgAcc1" presStyleIdx="1" presStyleCnt="4"/>
      <dgm:spPr/>
    </dgm:pt>
    <dgm:pt modelId="{1BE60343-7411-F943-A3CA-B5E946EC6F9F}" type="pres">
      <dgm:prSet presAssocID="{02976A1C-B4DD-8244-AECD-7CCD9FEEBD0C}" presName="text_3" presStyleLbl="node1" presStyleIdx="2" presStyleCnt="4">
        <dgm:presLayoutVars>
          <dgm:bulletEnabled val="1"/>
        </dgm:presLayoutVars>
      </dgm:prSet>
      <dgm:spPr/>
    </dgm:pt>
    <dgm:pt modelId="{008109D4-5A3D-424C-8FA7-4591820AAC3D}" type="pres">
      <dgm:prSet presAssocID="{02976A1C-B4DD-8244-AECD-7CCD9FEEBD0C}" presName="accent_3" presStyleCnt="0"/>
      <dgm:spPr/>
    </dgm:pt>
    <dgm:pt modelId="{FE2E1758-14C5-024B-BBC7-5026F60BDC67}" type="pres">
      <dgm:prSet presAssocID="{02976A1C-B4DD-8244-AECD-7CCD9FEEBD0C}" presName="accentRepeatNode" presStyleLbl="solidFgAcc1" presStyleIdx="2" presStyleCnt="4"/>
      <dgm:spPr/>
    </dgm:pt>
    <dgm:pt modelId="{128E7153-B76B-5848-8C50-E14F2EFF6E8A}" type="pres">
      <dgm:prSet presAssocID="{F3EDAB9B-C435-434D-AECF-20F428F7C593}" presName="text_4" presStyleLbl="node1" presStyleIdx="3" presStyleCnt="4">
        <dgm:presLayoutVars>
          <dgm:bulletEnabled val="1"/>
        </dgm:presLayoutVars>
      </dgm:prSet>
      <dgm:spPr/>
    </dgm:pt>
    <dgm:pt modelId="{660C4EB4-66FF-2F46-88AA-7347FC9C4C78}" type="pres">
      <dgm:prSet presAssocID="{F3EDAB9B-C435-434D-AECF-20F428F7C593}" presName="accent_4" presStyleCnt="0"/>
      <dgm:spPr/>
    </dgm:pt>
    <dgm:pt modelId="{C91D9DC9-1DDC-494C-B517-4AE040C1C8C5}" type="pres">
      <dgm:prSet presAssocID="{F3EDAB9B-C435-434D-AECF-20F428F7C593}" presName="accentRepeatNode" presStyleLbl="solidFgAcc1" presStyleIdx="3" presStyleCnt="4"/>
      <dgm:spPr/>
    </dgm:pt>
  </dgm:ptLst>
  <dgm:cxnLst>
    <dgm:cxn modelId="{865D3000-DA1D-EC49-961F-6A9EDDAB382D}" type="presOf" srcId="{A1D0993A-15CC-7249-A078-986342E22976}" destId="{39F9A67A-5415-3948-8ACB-76A7B5DE40D7}" srcOrd="0" destOrd="0" presId="urn:microsoft.com/office/officeart/2008/layout/VerticalCurvedList"/>
    <dgm:cxn modelId="{6EF2D816-2387-DA46-B1C8-BE9D245FE283}" srcId="{8B749620-B445-2D4F-AC9F-97F0A8B405F7}" destId="{02976A1C-B4DD-8244-AECD-7CCD9FEEBD0C}" srcOrd="2" destOrd="0" parTransId="{9BC08D60-3E21-6540-BE33-8C3E48C19FAD}" sibTransId="{6B26DCCF-D5A4-0B42-8BCE-57DF41F3D967}"/>
    <dgm:cxn modelId="{8F50941C-58EE-3144-880C-D5000EFCAEB4}" srcId="{8B749620-B445-2D4F-AC9F-97F0A8B405F7}" destId="{3FE79F15-E3DA-F340-A95F-06EC69EE01EA}" srcOrd="1" destOrd="0" parTransId="{94ED62C0-08A7-6146-AA21-25828473DC59}" sibTransId="{C762B2BD-05E1-044A-935E-355817D519C9}"/>
    <dgm:cxn modelId="{5383C120-05D8-6943-B897-CE001131D60D}" type="presOf" srcId="{02976A1C-B4DD-8244-AECD-7CCD9FEEBD0C}" destId="{1BE60343-7411-F943-A3CA-B5E946EC6F9F}" srcOrd="0" destOrd="0" presId="urn:microsoft.com/office/officeart/2008/layout/VerticalCurvedList"/>
    <dgm:cxn modelId="{23DE9723-17E9-964C-9B88-B441F020F9EB}" srcId="{8B749620-B445-2D4F-AC9F-97F0A8B405F7}" destId="{A1D0993A-15CC-7249-A078-986342E22976}" srcOrd="0" destOrd="0" parTransId="{87023DE1-06B4-3740-8E67-84A489FC8A27}" sibTransId="{CBD5AC95-A9F8-FC4E-9DC8-303CAC38DBC7}"/>
    <dgm:cxn modelId="{01CA3672-B667-FC47-B569-D7DFDFF0030E}" srcId="{8B749620-B445-2D4F-AC9F-97F0A8B405F7}" destId="{F3EDAB9B-C435-434D-AECF-20F428F7C593}" srcOrd="3" destOrd="0" parTransId="{5B735235-8A4E-DD48-A163-A7871284C648}" sibTransId="{113C3471-3280-CC47-BC03-7381E07D8EC6}"/>
    <dgm:cxn modelId="{D9446997-3892-704B-8281-D73B984D1E1F}" type="presOf" srcId="{F3EDAB9B-C435-434D-AECF-20F428F7C593}" destId="{128E7153-B76B-5848-8C50-E14F2EFF6E8A}" srcOrd="0" destOrd="0" presId="urn:microsoft.com/office/officeart/2008/layout/VerticalCurvedList"/>
    <dgm:cxn modelId="{0E4A6E97-7867-9741-85EA-C90BC7760691}" type="presOf" srcId="{CBD5AC95-A9F8-FC4E-9DC8-303CAC38DBC7}" destId="{C4427A99-571C-B441-A131-75DACAEC83A0}" srcOrd="0" destOrd="0" presId="urn:microsoft.com/office/officeart/2008/layout/VerticalCurvedList"/>
    <dgm:cxn modelId="{3DCF2F99-648C-C84E-882C-8CA884E74BCA}" type="presOf" srcId="{3FE79F15-E3DA-F340-A95F-06EC69EE01EA}" destId="{FD1E2844-216F-1A47-97C9-527D7A3F7897}" srcOrd="0" destOrd="0" presId="urn:microsoft.com/office/officeart/2008/layout/VerticalCurvedList"/>
    <dgm:cxn modelId="{9A5230F6-EDD8-8744-A5E0-2B943A3F0F48}" type="presOf" srcId="{8B749620-B445-2D4F-AC9F-97F0A8B405F7}" destId="{3BB61854-247B-8442-B9D6-AC4AC037B486}" srcOrd="0" destOrd="0" presId="urn:microsoft.com/office/officeart/2008/layout/VerticalCurvedList"/>
    <dgm:cxn modelId="{7525C26A-ED34-254E-AA39-D740DEAE05A3}" type="presParOf" srcId="{3BB61854-247B-8442-B9D6-AC4AC037B486}" destId="{BE37DAEB-2084-8140-A159-3B0373574994}" srcOrd="0" destOrd="0" presId="urn:microsoft.com/office/officeart/2008/layout/VerticalCurvedList"/>
    <dgm:cxn modelId="{99F36D0B-7B8F-3B4F-88C5-147DACCEF24F}" type="presParOf" srcId="{BE37DAEB-2084-8140-A159-3B0373574994}" destId="{D9AD749E-F2C1-8D46-98D8-8351CE308774}" srcOrd="0" destOrd="0" presId="urn:microsoft.com/office/officeart/2008/layout/VerticalCurvedList"/>
    <dgm:cxn modelId="{30ED6E85-9996-6B41-B8D3-34F9CA7EC43A}" type="presParOf" srcId="{D9AD749E-F2C1-8D46-98D8-8351CE308774}" destId="{5AF72CD0-DB4E-EA46-BEF0-0BDD6DBCF864}" srcOrd="0" destOrd="0" presId="urn:microsoft.com/office/officeart/2008/layout/VerticalCurvedList"/>
    <dgm:cxn modelId="{614457E0-2456-E447-8297-F585BEF50B58}" type="presParOf" srcId="{D9AD749E-F2C1-8D46-98D8-8351CE308774}" destId="{C4427A99-571C-B441-A131-75DACAEC83A0}" srcOrd="1" destOrd="0" presId="urn:microsoft.com/office/officeart/2008/layout/VerticalCurvedList"/>
    <dgm:cxn modelId="{0C4D0761-D650-C440-BDEF-545763CEABBB}" type="presParOf" srcId="{D9AD749E-F2C1-8D46-98D8-8351CE308774}" destId="{0695BFE7-572D-FD49-827D-389FF66DFBE5}" srcOrd="2" destOrd="0" presId="urn:microsoft.com/office/officeart/2008/layout/VerticalCurvedList"/>
    <dgm:cxn modelId="{4911561C-26B7-024B-BF0C-82DFDCB0AFB2}" type="presParOf" srcId="{D9AD749E-F2C1-8D46-98D8-8351CE308774}" destId="{FE077065-9E20-E44E-BB48-1139B9A4C25E}" srcOrd="3" destOrd="0" presId="urn:microsoft.com/office/officeart/2008/layout/VerticalCurvedList"/>
    <dgm:cxn modelId="{8073CDEB-5F1C-6B4E-A1D3-14817A757EBC}" type="presParOf" srcId="{BE37DAEB-2084-8140-A159-3B0373574994}" destId="{39F9A67A-5415-3948-8ACB-76A7B5DE40D7}" srcOrd="1" destOrd="0" presId="urn:microsoft.com/office/officeart/2008/layout/VerticalCurvedList"/>
    <dgm:cxn modelId="{A1A8FEB4-8E0F-4C43-A4A8-66F790F06D61}" type="presParOf" srcId="{BE37DAEB-2084-8140-A159-3B0373574994}" destId="{B48CD4C5-1C19-1543-B9A4-0CED5B07CB0C}" srcOrd="2" destOrd="0" presId="urn:microsoft.com/office/officeart/2008/layout/VerticalCurvedList"/>
    <dgm:cxn modelId="{5D9E5550-7E2C-554D-95CA-CA2508E0EDD7}" type="presParOf" srcId="{B48CD4C5-1C19-1543-B9A4-0CED5B07CB0C}" destId="{B6794C82-C9CA-9F4B-B363-99C19E84C181}" srcOrd="0" destOrd="0" presId="urn:microsoft.com/office/officeart/2008/layout/VerticalCurvedList"/>
    <dgm:cxn modelId="{22E8475C-D27F-624C-A206-BB57089E54C0}" type="presParOf" srcId="{BE37DAEB-2084-8140-A159-3B0373574994}" destId="{FD1E2844-216F-1A47-97C9-527D7A3F7897}" srcOrd="3" destOrd="0" presId="urn:microsoft.com/office/officeart/2008/layout/VerticalCurvedList"/>
    <dgm:cxn modelId="{F7B836D3-E9DC-C848-B999-351750D55DA6}" type="presParOf" srcId="{BE37DAEB-2084-8140-A159-3B0373574994}" destId="{52AE9A45-5999-9644-87AE-801B05B86A37}" srcOrd="4" destOrd="0" presId="urn:microsoft.com/office/officeart/2008/layout/VerticalCurvedList"/>
    <dgm:cxn modelId="{7DB13EAE-EB39-1F43-AF79-60B9CFB82235}" type="presParOf" srcId="{52AE9A45-5999-9644-87AE-801B05B86A37}" destId="{BE8F597F-306A-7140-8F6E-8257D2D567C3}" srcOrd="0" destOrd="0" presId="urn:microsoft.com/office/officeart/2008/layout/VerticalCurvedList"/>
    <dgm:cxn modelId="{0D7787FE-A23B-C645-BBE5-E4DB1A560FA2}" type="presParOf" srcId="{BE37DAEB-2084-8140-A159-3B0373574994}" destId="{1BE60343-7411-F943-A3CA-B5E946EC6F9F}" srcOrd="5" destOrd="0" presId="urn:microsoft.com/office/officeart/2008/layout/VerticalCurvedList"/>
    <dgm:cxn modelId="{946ADC71-6D48-BF46-8900-8E4F59B0A253}" type="presParOf" srcId="{BE37DAEB-2084-8140-A159-3B0373574994}" destId="{008109D4-5A3D-424C-8FA7-4591820AAC3D}" srcOrd="6" destOrd="0" presId="urn:microsoft.com/office/officeart/2008/layout/VerticalCurvedList"/>
    <dgm:cxn modelId="{71124261-CD74-F745-80DD-27D075CF6BDF}" type="presParOf" srcId="{008109D4-5A3D-424C-8FA7-4591820AAC3D}" destId="{FE2E1758-14C5-024B-BBC7-5026F60BDC67}" srcOrd="0" destOrd="0" presId="urn:microsoft.com/office/officeart/2008/layout/VerticalCurvedList"/>
    <dgm:cxn modelId="{43AAF426-FAA5-0F48-8FF5-B96190C97D4F}" type="presParOf" srcId="{BE37DAEB-2084-8140-A159-3B0373574994}" destId="{128E7153-B76B-5848-8C50-E14F2EFF6E8A}" srcOrd="7" destOrd="0" presId="urn:microsoft.com/office/officeart/2008/layout/VerticalCurvedList"/>
    <dgm:cxn modelId="{A5981431-8640-1B43-9E41-74AA30527613}" type="presParOf" srcId="{BE37DAEB-2084-8140-A159-3B0373574994}" destId="{660C4EB4-66FF-2F46-88AA-7347FC9C4C78}" srcOrd="8" destOrd="0" presId="urn:microsoft.com/office/officeart/2008/layout/VerticalCurvedList"/>
    <dgm:cxn modelId="{A6AEEDA2-4620-C944-8DC9-C44B2CE24C7D}" type="presParOf" srcId="{660C4EB4-66FF-2F46-88AA-7347FC9C4C78}" destId="{C91D9DC9-1DDC-494C-B517-4AE040C1C8C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27A99-571C-B441-A131-75DACAEC83A0}">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F9A67A-5415-3948-8ACB-76A7B5DE40D7}">
      <dsp:nvSpPr>
        <dsp:cNvPr id="0" name=""/>
        <dsp:cNvSpPr/>
      </dsp:nvSpPr>
      <dsp:spPr>
        <a:xfrm>
          <a:off x="439863" y="298404"/>
          <a:ext cx="8104145" cy="59712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3964" tIns="71120" rIns="71120" bIns="71120" numCol="1" spcCol="1270" anchor="ctr" anchorCtr="0">
          <a:noAutofit/>
        </a:bodyPr>
        <a:lstStyle/>
        <a:p>
          <a:pPr marL="0" lvl="0" indent="0" algn="l" defTabSz="1244600">
            <a:lnSpc>
              <a:spcPct val="90000"/>
            </a:lnSpc>
            <a:spcBef>
              <a:spcPct val="0"/>
            </a:spcBef>
            <a:spcAft>
              <a:spcPct val="35000"/>
            </a:spcAft>
            <a:buNone/>
          </a:pPr>
          <a:r>
            <a:rPr lang="zh-Hans" altLang="en-US" sz="2800" kern="1200" dirty="0"/>
            <a:t>小程序是什么东东</a:t>
          </a:r>
          <a:endParaRPr lang="zh-CN" altLang="en-US" sz="2800" kern="1200" dirty="0"/>
        </a:p>
      </dsp:txBody>
      <dsp:txXfrm>
        <a:off x="439863" y="298404"/>
        <a:ext cx="8104145" cy="597120"/>
      </dsp:txXfrm>
    </dsp:sp>
    <dsp:sp modelId="{B6794C82-C9CA-9F4B-B363-99C19E84C181}">
      <dsp:nvSpPr>
        <dsp:cNvPr id="0" name=""/>
        <dsp:cNvSpPr/>
      </dsp:nvSpPr>
      <dsp:spPr>
        <a:xfrm>
          <a:off x="66662" y="223764"/>
          <a:ext cx="746400" cy="7464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1E2844-216F-1A47-97C9-527D7A3F7897}">
      <dsp:nvSpPr>
        <dsp:cNvPr id="0" name=""/>
        <dsp:cNvSpPr/>
      </dsp:nvSpPr>
      <dsp:spPr>
        <a:xfrm>
          <a:off x="782205" y="1194240"/>
          <a:ext cx="7761803" cy="59712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3964" tIns="71120" rIns="71120" bIns="71120" numCol="1" spcCol="1270" anchor="ctr" anchorCtr="0">
          <a:noAutofit/>
        </a:bodyPr>
        <a:lstStyle/>
        <a:p>
          <a:pPr marL="0" lvl="0" indent="0" algn="l" defTabSz="1244600">
            <a:lnSpc>
              <a:spcPct val="90000"/>
            </a:lnSpc>
            <a:spcBef>
              <a:spcPct val="0"/>
            </a:spcBef>
            <a:spcAft>
              <a:spcPct val="35000"/>
            </a:spcAft>
            <a:buNone/>
          </a:pPr>
          <a:r>
            <a:rPr lang="zh-Hans" altLang="en-US" sz="2800" kern="1200" dirty="0"/>
            <a:t>聊聊小程序开发框架</a:t>
          </a:r>
          <a:endParaRPr lang="zh-CN" altLang="en-US" sz="2800" kern="1200" dirty="0"/>
        </a:p>
      </dsp:txBody>
      <dsp:txXfrm>
        <a:off x="782205" y="1194240"/>
        <a:ext cx="7761803" cy="597120"/>
      </dsp:txXfrm>
    </dsp:sp>
    <dsp:sp modelId="{BE8F597F-306A-7140-8F6E-8257D2D567C3}">
      <dsp:nvSpPr>
        <dsp:cNvPr id="0" name=""/>
        <dsp:cNvSpPr/>
      </dsp:nvSpPr>
      <dsp:spPr>
        <a:xfrm>
          <a:off x="409005" y="1119600"/>
          <a:ext cx="746400" cy="7464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E60343-7411-F943-A3CA-B5E946EC6F9F}">
      <dsp:nvSpPr>
        <dsp:cNvPr id="0" name=""/>
        <dsp:cNvSpPr/>
      </dsp:nvSpPr>
      <dsp:spPr>
        <a:xfrm>
          <a:off x="782205" y="2090076"/>
          <a:ext cx="7761803" cy="59712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3964" tIns="71120" rIns="71120" bIns="71120" numCol="1" spcCol="1270" anchor="ctr" anchorCtr="0">
          <a:noAutofit/>
        </a:bodyPr>
        <a:lstStyle/>
        <a:p>
          <a:pPr marL="0" lvl="0" indent="0" algn="l" defTabSz="1244600">
            <a:lnSpc>
              <a:spcPct val="90000"/>
            </a:lnSpc>
            <a:spcBef>
              <a:spcPct val="0"/>
            </a:spcBef>
            <a:spcAft>
              <a:spcPct val="35000"/>
            </a:spcAft>
            <a:buNone/>
          </a:pPr>
          <a:r>
            <a:rPr lang="zh-Hans" altLang="en-US" sz="2800" kern="1200" dirty="0"/>
            <a:t>提升小程序开发体验</a:t>
          </a:r>
          <a:endParaRPr lang="zh-CN" altLang="en-US" sz="2800" kern="1200" dirty="0"/>
        </a:p>
      </dsp:txBody>
      <dsp:txXfrm>
        <a:off x="782205" y="2090076"/>
        <a:ext cx="7761803" cy="597120"/>
      </dsp:txXfrm>
    </dsp:sp>
    <dsp:sp modelId="{FE2E1758-14C5-024B-BBC7-5026F60BDC67}">
      <dsp:nvSpPr>
        <dsp:cNvPr id="0" name=""/>
        <dsp:cNvSpPr/>
      </dsp:nvSpPr>
      <dsp:spPr>
        <a:xfrm>
          <a:off x="409005" y="2015436"/>
          <a:ext cx="746400" cy="7464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8E7153-B76B-5848-8C50-E14F2EFF6E8A}">
      <dsp:nvSpPr>
        <dsp:cNvPr id="0" name=""/>
        <dsp:cNvSpPr/>
      </dsp:nvSpPr>
      <dsp:spPr>
        <a:xfrm>
          <a:off x="439863" y="2985911"/>
          <a:ext cx="8104145" cy="59712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3964" tIns="71120" rIns="71120" bIns="71120" numCol="1" spcCol="1270" anchor="ctr" anchorCtr="0">
          <a:noAutofit/>
        </a:bodyPr>
        <a:lstStyle/>
        <a:p>
          <a:pPr marL="0" lvl="0" indent="0" algn="l" defTabSz="1244600">
            <a:lnSpc>
              <a:spcPct val="90000"/>
            </a:lnSpc>
            <a:spcBef>
              <a:spcPct val="0"/>
            </a:spcBef>
            <a:spcAft>
              <a:spcPct val="35000"/>
            </a:spcAft>
            <a:buNone/>
          </a:pPr>
          <a:r>
            <a:rPr lang="zh-Hans" altLang="en-US" sz="2800" kern="1200" dirty="0"/>
            <a:t>小程序开发需要注意的点</a:t>
          </a:r>
          <a:endParaRPr lang="zh-CN" altLang="en-US" sz="2800" kern="1200" dirty="0"/>
        </a:p>
      </dsp:txBody>
      <dsp:txXfrm>
        <a:off x="439863" y="2985911"/>
        <a:ext cx="8104145" cy="597120"/>
      </dsp:txXfrm>
    </dsp:sp>
    <dsp:sp modelId="{C91D9DC9-1DDC-494C-B517-4AE040C1C8C5}">
      <dsp:nvSpPr>
        <dsp:cNvPr id="0" name=""/>
        <dsp:cNvSpPr/>
      </dsp:nvSpPr>
      <dsp:spPr>
        <a:xfrm>
          <a:off x="66662" y="2911271"/>
          <a:ext cx="746400" cy="7464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39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198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376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428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6810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5398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718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072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27813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0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6738586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3945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29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49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38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06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909939"/>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s.weixin.qq.com/miniprogram/dev/framework/compatibility.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69D60-A8F6-B740-80B1-ED164FF4685F}"/>
              </a:ext>
            </a:extLst>
          </p:cNvPr>
          <p:cNvSpPr>
            <a:spLocks noGrp="1"/>
          </p:cNvSpPr>
          <p:nvPr>
            <p:ph type="ctrTitle"/>
          </p:nvPr>
        </p:nvSpPr>
        <p:spPr/>
        <p:txBody>
          <a:bodyPr/>
          <a:lstStyle/>
          <a:p>
            <a:r>
              <a:rPr kumimoji="1" lang="zh-Hans" altLang="en-US" dirty="0"/>
              <a:t>小程序入坑之旅</a:t>
            </a:r>
            <a:endParaRPr kumimoji="1" lang="zh-CN" altLang="en-US" dirty="0"/>
          </a:p>
        </p:txBody>
      </p:sp>
      <p:sp>
        <p:nvSpPr>
          <p:cNvPr id="3" name="副标题 2">
            <a:extLst>
              <a:ext uri="{FF2B5EF4-FFF2-40B4-BE49-F238E27FC236}">
                <a16:creationId xmlns:a16="http://schemas.microsoft.com/office/drawing/2014/main" id="{70C557EF-5279-8F4C-8BC1-E3C1DAEF887C}"/>
              </a:ext>
            </a:extLst>
          </p:cNvPr>
          <p:cNvSpPr>
            <a:spLocks noGrp="1"/>
          </p:cNvSpPr>
          <p:nvPr>
            <p:ph type="subTitle" idx="1"/>
          </p:nvPr>
        </p:nvSpPr>
        <p:spPr/>
        <p:txBody>
          <a:bodyPr>
            <a:normAutofit/>
          </a:bodyPr>
          <a:lstStyle/>
          <a:p>
            <a:r>
              <a:rPr kumimoji="1" lang="zh-Hans" altLang="en-US" dirty="0"/>
              <a:t>李三杰</a:t>
            </a:r>
            <a:endParaRPr kumimoji="1" lang="en-US" altLang="zh-Hans" dirty="0"/>
          </a:p>
          <a:p>
            <a:r>
              <a:rPr kumimoji="1" lang="en-US" altLang="zh-CN" dirty="0"/>
              <a:t>lisanjie212@jk.cn</a:t>
            </a:r>
            <a:endParaRPr kumimoji="1" lang="zh-CN" altLang="en-US" dirty="0"/>
          </a:p>
        </p:txBody>
      </p:sp>
    </p:spTree>
    <p:extLst>
      <p:ext uri="{BB962C8B-B14F-4D97-AF65-F5344CB8AC3E}">
        <p14:creationId xmlns:p14="http://schemas.microsoft.com/office/powerpoint/2010/main" val="87127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91863-6AA3-714E-84ED-6E8F23C9926C}"/>
              </a:ext>
            </a:extLst>
          </p:cNvPr>
          <p:cNvSpPr>
            <a:spLocks noGrp="1"/>
          </p:cNvSpPr>
          <p:nvPr>
            <p:ph type="title"/>
          </p:nvPr>
        </p:nvSpPr>
        <p:spPr/>
        <p:txBody>
          <a:bodyPr/>
          <a:lstStyle/>
          <a:p>
            <a:r>
              <a:rPr kumimoji="1" lang="zh-Hans" altLang="en-US" dirty="0"/>
              <a:t>页面</a:t>
            </a:r>
            <a:endParaRPr kumimoji="1" lang="zh-CN" altLang="en-US" dirty="0"/>
          </a:p>
        </p:txBody>
      </p:sp>
      <p:sp>
        <p:nvSpPr>
          <p:cNvPr id="3" name="内容占位符 2">
            <a:extLst>
              <a:ext uri="{FF2B5EF4-FFF2-40B4-BE49-F238E27FC236}">
                <a16:creationId xmlns:a16="http://schemas.microsoft.com/office/drawing/2014/main" id="{5C546B95-CBC8-EC41-AF50-B284B483B8A2}"/>
              </a:ext>
            </a:extLst>
          </p:cNvPr>
          <p:cNvSpPr>
            <a:spLocks noGrp="1"/>
          </p:cNvSpPr>
          <p:nvPr>
            <p:ph idx="1"/>
          </p:nvPr>
        </p:nvSpPr>
        <p:spPr/>
        <p:txBody>
          <a:bodyPr/>
          <a:lstStyle/>
          <a:p>
            <a:r>
              <a:rPr kumimoji="1" lang="zh-Hans" altLang="en-US" dirty="0"/>
              <a:t>文件组成</a:t>
            </a:r>
            <a:endParaRPr kumimoji="1" lang="en-US" altLang="zh-Hans" dirty="0"/>
          </a:p>
          <a:p>
            <a:r>
              <a:rPr kumimoji="1" lang="zh-Hans" altLang="en-US" dirty="0"/>
              <a:t>注册页面</a:t>
            </a:r>
            <a:endParaRPr kumimoji="1" lang="en-US" altLang="zh-Hans" dirty="0"/>
          </a:p>
          <a:p>
            <a:pPr lvl="1"/>
            <a:r>
              <a:rPr kumimoji="1" lang="zh-Hans" altLang="en-US" dirty="0"/>
              <a:t>页面生命周期</a:t>
            </a:r>
            <a:endParaRPr kumimoji="1" lang="en-US" altLang="zh-Hans" dirty="0"/>
          </a:p>
          <a:p>
            <a:pPr lvl="1"/>
            <a:r>
              <a:rPr kumimoji="1" lang="zh-Hans" altLang="en-US" dirty="0"/>
              <a:t>页面事件处理</a:t>
            </a:r>
            <a:endParaRPr kumimoji="1" lang="en-US" altLang="zh-Hans" dirty="0"/>
          </a:p>
          <a:p>
            <a:r>
              <a:rPr kumimoji="1" lang="zh-Hans" altLang="en-US" dirty="0"/>
              <a:t>页面通信</a:t>
            </a:r>
            <a:endParaRPr kumimoji="1" lang="en-US" altLang="zh-Hans" dirty="0"/>
          </a:p>
          <a:p>
            <a:endParaRPr kumimoji="1" lang="zh-CN" altLang="en-US" dirty="0"/>
          </a:p>
        </p:txBody>
      </p:sp>
    </p:spTree>
    <p:extLst>
      <p:ext uri="{BB962C8B-B14F-4D97-AF65-F5344CB8AC3E}">
        <p14:creationId xmlns:p14="http://schemas.microsoft.com/office/powerpoint/2010/main" val="55581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FE8D5-D569-0A42-B492-B1155C44BD0B}"/>
              </a:ext>
            </a:extLst>
          </p:cNvPr>
          <p:cNvSpPr>
            <a:spLocks noGrp="1"/>
          </p:cNvSpPr>
          <p:nvPr>
            <p:ph type="title"/>
          </p:nvPr>
        </p:nvSpPr>
        <p:spPr/>
        <p:txBody>
          <a:bodyPr/>
          <a:lstStyle/>
          <a:p>
            <a:r>
              <a:rPr kumimoji="1" lang="zh-Hans" altLang="en-US" dirty="0"/>
              <a:t>文件组成</a:t>
            </a:r>
            <a:endParaRPr kumimoji="1" lang="zh-CN" altLang="en-US" dirty="0"/>
          </a:p>
        </p:txBody>
      </p:sp>
      <p:sp>
        <p:nvSpPr>
          <p:cNvPr id="3" name="内容占位符 2">
            <a:extLst>
              <a:ext uri="{FF2B5EF4-FFF2-40B4-BE49-F238E27FC236}">
                <a16:creationId xmlns:a16="http://schemas.microsoft.com/office/drawing/2014/main" id="{87F24B87-B5D9-AB4F-BF8F-64F480542BE3}"/>
              </a:ext>
            </a:extLst>
          </p:cNvPr>
          <p:cNvSpPr>
            <a:spLocks noGrp="1"/>
          </p:cNvSpPr>
          <p:nvPr>
            <p:ph idx="1"/>
          </p:nvPr>
        </p:nvSpPr>
        <p:spPr/>
        <p:txBody>
          <a:bodyPr/>
          <a:lstStyle/>
          <a:p>
            <a:pPr marL="0" indent="0">
              <a:buNone/>
            </a:pPr>
            <a:r>
              <a:rPr kumimoji="1" lang="zh-Hans" altLang="en-US" dirty="0"/>
              <a:t> 为了减少不必要的配置，小程序采用约定优先的方式，一个小程序页面默认由</a:t>
            </a:r>
            <a:r>
              <a:rPr kumimoji="1" lang="en-US" altLang="zh-Hans" dirty="0" err="1"/>
              <a:t>js</a:t>
            </a:r>
            <a:r>
              <a:rPr kumimoji="1" lang="en-US" altLang="zh-Hans" dirty="0"/>
              <a:t> </a:t>
            </a:r>
            <a:r>
              <a:rPr kumimoji="1" lang="en-US" altLang="zh-Hans" dirty="0" err="1"/>
              <a:t>wxml</a:t>
            </a:r>
            <a:r>
              <a:rPr kumimoji="1" lang="en-US" altLang="zh-Hans" dirty="0"/>
              <a:t> </a:t>
            </a:r>
            <a:r>
              <a:rPr kumimoji="1" lang="en-US" altLang="zh-Hans" dirty="0" err="1"/>
              <a:t>wxss</a:t>
            </a:r>
            <a:r>
              <a:rPr kumimoji="1" lang="en-US" altLang="zh-Hans" dirty="0"/>
              <a:t> </a:t>
            </a:r>
            <a:r>
              <a:rPr kumimoji="1" lang="en-US" altLang="zh-Hans" dirty="0" err="1"/>
              <a:t>json</a:t>
            </a:r>
            <a:r>
              <a:rPr kumimoji="1" lang="zh-Hans" altLang="en-US" dirty="0"/>
              <a:t> </a:t>
            </a:r>
            <a:r>
              <a:rPr kumimoji="1" lang="en-US" altLang="zh-Hans" dirty="0"/>
              <a:t>4</a:t>
            </a:r>
            <a:r>
              <a:rPr kumimoji="1" lang="zh-Hans" altLang="en-US" dirty="0"/>
              <a:t>个文件组成</a:t>
            </a:r>
            <a:r>
              <a:rPr kumimoji="1" lang="en-US" altLang="zh-Hans" dirty="0"/>
              <a:t>,</a:t>
            </a:r>
            <a:r>
              <a:rPr kumimoji="1" lang="en-US" altLang="zh-Hans" dirty="0" err="1"/>
              <a:t>Js</a:t>
            </a:r>
            <a:r>
              <a:rPr kumimoji="1" lang="zh-Hans" altLang="en-US" dirty="0"/>
              <a:t>主要负责页面的注册和逻辑的编写，</a:t>
            </a:r>
            <a:r>
              <a:rPr kumimoji="1" lang="en-US" altLang="zh-Hans" dirty="0" err="1"/>
              <a:t>wxml</a:t>
            </a:r>
            <a:r>
              <a:rPr kumimoji="1" lang="zh-Hans" altLang="en-US" dirty="0"/>
              <a:t>负责页面的结构，</a:t>
            </a:r>
            <a:r>
              <a:rPr kumimoji="1" lang="en-US" altLang="zh-Hans" dirty="0" err="1"/>
              <a:t>wxss</a:t>
            </a:r>
            <a:r>
              <a:rPr kumimoji="1" lang="zh-Hans" altLang="en-US" dirty="0"/>
              <a:t>负责页面的样式，</a:t>
            </a:r>
            <a:r>
              <a:rPr kumimoji="1" lang="en-US" altLang="zh-Hans" dirty="0" err="1"/>
              <a:t>json</a:t>
            </a:r>
            <a:r>
              <a:rPr kumimoji="1" lang="zh-Hans" altLang="en-US" dirty="0"/>
              <a:t>文件负责</a:t>
            </a:r>
            <a:r>
              <a:rPr lang="zh-CN" altLang="en-US" dirty="0"/>
              <a:t>本页面的窗口表现进行配置</a:t>
            </a:r>
            <a:r>
              <a:rPr kumimoji="1" lang="zh-Hans" altLang="en-US" dirty="0"/>
              <a:t>。</a:t>
            </a:r>
            <a:endParaRPr kumimoji="1" lang="en-US" altLang="zh-Hans" dirty="0"/>
          </a:p>
          <a:p>
            <a:pPr marL="0" indent="0">
              <a:buNone/>
            </a:pPr>
            <a:endParaRPr kumimoji="1" lang="zh-CN" altLang="en-US" dirty="0"/>
          </a:p>
        </p:txBody>
      </p:sp>
      <p:pic>
        <p:nvPicPr>
          <p:cNvPr id="5" name="图片 4">
            <a:extLst>
              <a:ext uri="{FF2B5EF4-FFF2-40B4-BE49-F238E27FC236}">
                <a16:creationId xmlns:a16="http://schemas.microsoft.com/office/drawing/2014/main" id="{CA523BD6-31A7-1146-A96D-B4C213CFA6B5}"/>
              </a:ext>
            </a:extLst>
          </p:cNvPr>
          <p:cNvPicPr>
            <a:picLocks noChangeAspect="1"/>
          </p:cNvPicPr>
          <p:nvPr/>
        </p:nvPicPr>
        <p:blipFill>
          <a:blip r:embed="rId2"/>
          <a:stretch>
            <a:fillRect/>
          </a:stretch>
        </p:blipFill>
        <p:spPr>
          <a:xfrm>
            <a:off x="677333" y="3198512"/>
            <a:ext cx="6378559" cy="3073040"/>
          </a:xfrm>
          <a:prstGeom prst="rect">
            <a:avLst/>
          </a:prstGeom>
        </p:spPr>
      </p:pic>
    </p:spTree>
    <p:extLst>
      <p:ext uri="{BB962C8B-B14F-4D97-AF65-F5344CB8AC3E}">
        <p14:creationId xmlns:p14="http://schemas.microsoft.com/office/powerpoint/2010/main" val="146711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BB91D-F3A6-6741-BF1E-6C1A3B369DD7}"/>
              </a:ext>
            </a:extLst>
          </p:cNvPr>
          <p:cNvSpPr>
            <a:spLocks noGrp="1"/>
          </p:cNvSpPr>
          <p:nvPr>
            <p:ph type="title"/>
          </p:nvPr>
        </p:nvSpPr>
        <p:spPr/>
        <p:txBody>
          <a:bodyPr/>
          <a:lstStyle/>
          <a:p>
            <a:r>
              <a:rPr kumimoji="1" lang="zh-Hans" altLang="en-US" dirty="0"/>
              <a:t>注册页面</a:t>
            </a:r>
            <a:endParaRPr kumimoji="1" lang="zh-CN" altLang="en-US" dirty="0"/>
          </a:p>
        </p:txBody>
      </p:sp>
      <p:sp>
        <p:nvSpPr>
          <p:cNvPr id="3" name="内容占位符 2">
            <a:extLst>
              <a:ext uri="{FF2B5EF4-FFF2-40B4-BE49-F238E27FC236}">
                <a16:creationId xmlns:a16="http://schemas.microsoft.com/office/drawing/2014/main" id="{38014939-9276-634B-A91C-D1BFE50DEE0C}"/>
              </a:ext>
            </a:extLst>
          </p:cNvPr>
          <p:cNvSpPr>
            <a:spLocks noGrp="1"/>
          </p:cNvSpPr>
          <p:nvPr>
            <p:ph idx="1"/>
          </p:nvPr>
        </p:nvSpPr>
        <p:spPr>
          <a:xfrm>
            <a:off x="677334" y="1774209"/>
            <a:ext cx="8596668" cy="4267153"/>
          </a:xfrm>
        </p:spPr>
        <p:txBody>
          <a:bodyPr/>
          <a:lstStyle/>
          <a:p>
            <a:pPr marL="0" indent="0">
              <a:buNone/>
            </a:pPr>
            <a:r>
              <a:rPr lang="en" altLang="zh-CN" dirty="0"/>
              <a:t>Page() </a:t>
            </a:r>
            <a:r>
              <a:rPr lang="zh-CN" altLang="en-US" dirty="0"/>
              <a:t>函数用来注册一个页面。接受一个 </a:t>
            </a:r>
            <a:r>
              <a:rPr lang="en" altLang="zh-CN" dirty="0"/>
              <a:t>object </a:t>
            </a:r>
            <a:r>
              <a:rPr lang="zh-CN" altLang="en-US" dirty="0"/>
              <a:t>参数，其指定页面的初始数据、生命周期函数、事件处理函数等。</a:t>
            </a:r>
            <a:endParaRPr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ED0475D9-6EC9-4740-95D9-1D45C0AE62B0}"/>
              </a:ext>
            </a:extLst>
          </p:cNvPr>
          <p:cNvPicPr>
            <a:picLocks noChangeAspect="1"/>
          </p:cNvPicPr>
          <p:nvPr/>
        </p:nvPicPr>
        <p:blipFill>
          <a:blip r:embed="rId2"/>
          <a:stretch>
            <a:fillRect/>
          </a:stretch>
        </p:blipFill>
        <p:spPr>
          <a:xfrm>
            <a:off x="677335" y="2456598"/>
            <a:ext cx="6115871" cy="3712190"/>
          </a:xfrm>
          <a:prstGeom prst="rect">
            <a:avLst/>
          </a:prstGeom>
        </p:spPr>
      </p:pic>
    </p:spTree>
    <p:extLst>
      <p:ext uri="{BB962C8B-B14F-4D97-AF65-F5344CB8AC3E}">
        <p14:creationId xmlns:p14="http://schemas.microsoft.com/office/powerpoint/2010/main" val="296803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CB4BC-6F58-BC4A-A211-08A45F27C2D8}"/>
              </a:ext>
            </a:extLst>
          </p:cNvPr>
          <p:cNvSpPr>
            <a:spLocks noGrp="1"/>
          </p:cNvSpPr>
          <p:nvPr>
            <p:ph type="title"/>
          </p:nvPr>
        </p:nvSpPr>
        <p:spPr/>
        <p:txBody>
          <a:bodyPr/>
          <a:lstStyle/>
          <a:p>
            <a:r>
              <a:rPr kumimoji="1" lang="zh-Hans" altLang="en-US" dirty="0"/>
              <a:t>事件处理</a:t>
            </a:r>
            <a:endParaRPr kumimoji="1" lang="zh-CN" altLang="en-US" dirty="0"/>
          </a:p>
        </p:txBody>
      </p:sp>
      <p:sp>
        <p:nvSpPr>
          <p:cNvPr id="3" name="内容占位符 2">
            <a:extLst>
              <a:ext uri="{FF2B5EF4-FFF2-40B4-BE49-F238E27FC236}">
                <a16:creationId xmlns:a16="http://schemas.microsoft.com/office/drawing/2014/main" id="{314A098B-0008-C643-A6FF-5C8A82CDF47D}"/>
              </a:ext>
            </a:extLst>
          </p:cNvPr>
          <p:cNvSpPr>
            <a:spLocks noGrp="1"/>
          </p:cNvSpPr>
          <p:nvPr>
            <p:ph idx="1"/>
          </p:nvPr>
        </p:nvSpPr>
        <p:spPr/>
        <p:txBody>
          <a:bodyPr/>
          <a:lstStyle/>
          <a:p>
            <a:r>
              <a:rPr lang="zh-CN" altLang="en-US" dirty="0"/>
              <a:t>事件是视图层到逻辑层的通讯方式。</a:t>
            </a:r>
          </a:p>
          <a:p>
            <a:r>
              <a:rPr lang="zh-CN" altLang="en-US" dirty="0"/>
              <a:t>事件可以将用户的行为反馈到逻辑层进行处理。</a:t>
            </a:r>
          </a:p>
          <a:p>
            <a:r>
              <a:rPr lang="zh-CN" altLang="en-US" dirty="0"/>
              <a:t>事件可以绑定在组件上，当达到触发事件，就会执行逻辑层中对应的事件处理函数。</a:t>
            </a:r>
          </a:p>
          <a:p>
            <a:r>
              <a:rPr lang="zh-CN" altLang="en-US" dirty="0"/>
              <a:t>事件对象可以携带额外信息，如 </a:t>
            </a:r>
            <a:r>
              <a:rPr lang="en" altLang="zh-CN" dirty="0"/>
              <a:t>id, dataset, touches</a:t>
            </a:r>
            <a:r>
              <a:rPr lang="zh-CN" altLang="en" dirty="0"/>
              <a:t>。</a:t>
            </a:r>
          </a:p>
          <a:p>
            <a:endParaRPr kumimoji="1" lang="zh-CN" altLang="en-US" dirty="0"/>
          </a:p>
        </p:txBody>
      </p:sp>
      <p:pic>
        <p:nvPicPr>
          <p:cNvPr id="4" name="图片 3">
            <a:extLst>
              <a:ext uri="{FF2B5EF4-FFF2-40B4-BE49-F238E27FC236}">
                <a16:creationId xmlns:a16="http://schemas.microsoft.com/office/drawing/2014/main" id="{AA12F5BF-FC7F-D544-B0AC-DF869C7F0C8C}"/>
              </a:ext>
            </a:extLst>
          </p:cNvPr>
          <p:cNvPicPr>
            <a:picLocks noChangeAspect="1"/>
          </p:cNvPicPr>
          <p:nvPr/>
        </p:nvPicPr>
        <p:blipFill>
          <a:blip r:embed="rId2"/>
          <a:stretch>
            <a:fillRect/>
          </a:stretch>
        </p:blipFill>
        <p:spPr>
          <a:xfrm>
            <a:off x="1041400" y="4170758"/>
            <a:ext cx="3962400" cy="2388791"/>
          </a:xfrm>
          <a:prstGeom prst="rect">
            <a:avLst/>
          </a:prstGeom>
        </p:spPr>
      </p:pic>
      <p:pic>
        <p:nvPicPr>
          <p:cNvPr id="5" name="图片 4">
            <a:extLst>
              <a:ext uri="{FF2B5EF4-FFF2-40B4-BE49-F238E27FC236}">
                <a16:creationId xmlns:a16="http://schemas.microsoft.com/office/drawing/2014/main" id="{55C0149C-DCB2-EE4C-AD54-B50C77CE3684}"/>
              </a:ext>
            </a:extLst>
          </p:cNvPr>
          <p:cNvPicPr>
            <a:picLocks noChangeAspect="1"/>
          </p:cNvPicPr>
          <p:nvPr/>
        </p:nvPicPr>
        <p:blipFill>
          <a:blip r:embed="rId3"/>
          <a:stretch>
            <a:fillRect/>
          </a:stretch>
        </p:blipFill>
        <p:spPr>
          <a:xfrm>
            <a:off x="5367866" y="4170758"/>
            <a:ext cx="5175338" cy="1870604"/>
          </a:xfrm>
          <a:prstGeom prst="rect">
            <a:avLst/>
          </a:prstGeom>
        </p:spPr>
      </p:pic>
    </p:spTree>
    <p:extLst>
      <p:ext uri="{BB962C8B-B14F-4D97-AF65-F5344CB8AC3E}">
        <p14:creationId xmlns:p14="http://schemas.microsoft.com/office/powerpoint/2010/main" val="23607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4DC6D-9CEB-FF43-A90D-C4FE8E08CC5E}"/>
              </a:ext>
            </a:extLst>
          </p:cNvPr>
          <p:cNvSpPr>
            <a:spLocks noGrp="1"/>
          </p:cNvSpPr>
          <p:nvPr>
            <p:ph type="title"/>
          </p:nvPr>
        </p:nvSpPr>
        <p:spPr/>
        <p:txBody>
          <a:bodyPr/>
          <a:lstStyle/>
          <a:p>
            <a:r>
              <a:rPr kumimoji="1" lang="zh-Hans" altLang="en-US" dirty="0"/>
              <a:t>事件处理</a:t>
            </a:r>
            <a:endParaRPr kumimoji="1" lang="zh-CN" altLang="en-US" dirty="0"/>
          </a:p>
        </p:txBody>
      </p:sp>
      <p:sp>
        <p:nvSpPr>
          <p:cNvPr id="3" name="内容占位符 2">
            <a:extLst>
              <a:ext uri="{FF2B5EF4-FFF2-40B4-BE49-F238E27FC236}">
                <a16:creationId xmlns:a16="http://schemas.microsoft.com/office/drawing/2014/main" id="{15071929-D8EE-7243-933B-68101B192115}"/>
              </a:ext>
            </a:extLst>
          </p:cNvPr>
          <p:cNvSpPr>
            <a:spLocks noGrp="1"/>
          </p:cNvSpPr>
          <p:nvPr>
            <p:ph idx="1"/>
          </p:nvPr>
        </p:nvSpPr>
        <p:spPr/>
        <p:txBody>
          <a:bodyPr/>
          <a:lstStyle/>
          <a:p>
            <a:pPr marL="0" indent="0">
              <a:buNone/>
            </a:pPr>
            <a:r>
              <a:rPr lang="zh-CN" altLang="en-US" dirty="0"/>
              <a:t>事件分为冒泡事件和非冒泡事件：</a:t>
            </a:r>
          </a:p>
          <a:p>
            <a:pPr marL="0" indent="0">
              <a:buNone/>
            </a:pPr>
            <a:r>
              <a:rPr lang="zh-Hans" altLang="en-US" dirty="0"/>
              <a:t>      </a:t>
            </a:r>
            <a:r>
              <a:rPr lang="zh-CN" altLang="en-US" dirty="0"/>
              <a:t>冒泡事件：当一个组件上的事件被触发后，该事件会向父节点传递。</a:t>
            </a:r>
          </a:p>
          <a:p>
            <a:pPr marL="0" indent="0">
              <a:buNone/>
            </a:pPr>
            <a:r>
              <a:rPr lang="zh-Hans" altLang="en-US" dirty="0"/>
              <a:t>      </a:t>
            </a:r>
            <a:r>
              <a:rPr lang="zh-CN" altLang="en-US" dirty="0"/>
              <a:t>非冒泡事件：当一个组件上的事件被触发后，该事件不会向父节点传递。</a:t>
            </a:r>
          </a:p>
          <a:p>
            <a:pPr marL="0" indent="0">
              <a:buNone/>
            </a:pPr>
            <a:r>
              <a:rPr lang="zh-CN" altLang="en-US" dirty="0"/>
              <a:t>事件绑定的写法同组件的属性，以 </a:t>
            </a:r>
            <a:r>
              <a:rPr lang="en" altLang="zh-CN" dirty="0"/>
              <a:t>key</a:t>
            </a:r>
            <a:r>
              <a:rPr lang="zh-CN" altLang="en" dirty="0"/>
              <a:t>、</a:t>
            </a:r>
            <a:r>
              <a:rPr lang="en" altLang="zh-CN" dirty="0"/>
              <a:t>value </a:t>
            </a:r>
            <a:r>
              <a:rPr lang="zh-CN" altLang="en-US" dirty="0"/>
              <a:t>的形式。</a:t>
            </a:r>
          </a:p>
          <a:p>
            <a:r>
              <a:rPr lang="en" altLang="zh-CN" dirty="0"/>
              <a:t>key </a:t>
            </a:r>
            <a:r>
              <a:rPr lang="zh-CN" altLang="en-US" dirty="0"/>
              <a:t>以</a:t>
            </a:r>
            <a:r>
              <a:rPr lang="en" altLang="zh-CN" dirty="0"/>
              <a:t>bind</a:t>
            </a:r>
            <a:r>
              <a:rPr lang="zh-CN" altLang="en-US" dirty="0"/>
              <a:t>或</a:t>
            </a:r>
            <a:r>
              <a:rPr lang="en" altLang="zh-CN" dirty="0"/>
              <a:t>catch</a:t>
            </a:r>
            <a:r>
              <a:rPr lang="zh-CN" altLang="en-US" dirty="0"/>
              <a:t>开头，然后跟上事件的类型，如</a:t>
            </a:r>
            <a:r>
              <a:rPr lang="en" altLang="zh-CN" dirty="0" err="1"/>
              <a:t>bindtap</a:t>
            </a:r>
            <a:r>
              <a:rPr lang="zh-CN" altLang="en" dirty="0"/>
              <a:t>、</a:t>
            </a:r>
            <a:r>
              <a:rPr lang="en" altLang="zh-CN" dirty="0" err="1"/>
              <a:t>catchtouchstart</a:t>
            </a:r>
            <a:r>
              <a:rPr lang="zh-CN" altLang="en" dirty="0"/>
              <a:t>。</a:t>
            </a:r>
            <a:r>
              <a:rPr lang="zh-CN" altLang="en-US" dirty="0"/>
              <a:t>自基础库版本 </a:t>
            </a:r>
            <a:r>
              <a:rPr lang="en-US" altLang="zh-CN" dirty="0">
                <a:hlinkClick r:id="rId2" tooltip="基础库 1.5.0 开始支持，低版本需做兼容处理。"/>
              </a:rPr>
              <a:t>1.5.0</a:t>
            </a:r>
            <a:r>
              <a:rPr lang="zh-CN" altLang="en-US" dirty="0"/>
              <a:t>起，</a:t>
            </a:r>
            <a:r>
              <a:rPr lang="en" altLang="zh-CN" dirty="0"/>
              <a:t>bind</a:t>
            </a:r>
            <a:r>
              <a:rPr lang="zh-CN" altLang="en-US" dirty="0"/>
              <a:t>和</a:t>
            </a:r>
            <a:r>
              <a:rPr lang="en" altLang="zh-CN" dirty="0"/>
              <a:t>catch</a:t>
            </a:r>
            <a:r>
              <a:rPr lang="zh-CN" altLang="en-US" dirty="0"/>
              <a:t>后可以紧跟一个冒号，其含义不变，如</a:t>
            </a:r>
            <a:r>
              <a:rPr lang="en" altLang="zh-CN" dirty="0" err="1"/>
              <a:t>bind:tap</a:t>
            </a:r>
            <a:r>
              <a:rPr lang="zh-CN" altLang="en" dirty="0"/>
              <a:t>、、</a:t>
            </a:r>
            <a:r>
              <a:rPr lang="en" altLang="zh-CN" dirty="0" err="1"/>
              <a:t>catch:touchstart</a:t>
            </a:r>
            <a:r>
              <a:rPr lang="zh-CN" altLang="en" dirty="0"/>
              <a:t>。</a:t>
            </a:r>
          </a:p>
          <a:p>
            <a:r>
              <a:rPr lang="en" altLang="zh-CN" dirty="0"/>
              <a:t>value </a:t>
            </a:r>
            <a:r>
              <a:rPr lang="zh-CN" altLang="en-US" dirty="0"/>
              <a:t>是一个字符串，需要在对应的 </a:t>
            </a:r>
            <a:r>
              <a:rPr lang="en" altLang="zh-CN" dirty="0"/>
              <a:t>Page </a:t>
            </a:r>
            <a:r>
              <a:rPr lang="zh-CN" altLang="en-US" dirty="0"/>
              <a:t>中定义同名的函数。不然当触发事件的时候会报错。</a:t>
            </a:r>
          </a:p>
          <a:p>
            <a:pPr marL="0" indent="0">
              <a:buNone/>
            </a:pPr>
            <a:r>
              <a:rPr lang="en-US" altLang="zh-CN" dirty="0">
                <a:solidFill>
                  <a:srgbClr val="FF0000"/>
                </a:solidFill>
              </a:rPr>
              <a:t>(</a:t>
            </a:r>
            <a:r>
              <a:rPr lang="en" altLang="zh-CN" dirty="0">
                <a:solidFill>
                  <a:srgbClr val="FF0000"/>
                </a:solidFill>
              </a:rPr>
              <a:t>bind</a:t>
            </a:r>
            <a:r>
              <a:rPr lang="zh-CN" altLang="en-US" dirty="0">
                <a:solidFill>
                  <a:srgbClr val="FF0000"/>
                </a:solidFill>
              </a:rPr>
              <a:t>事件绑定不会阻止冒泡事件向上冒泡，</a:t>
            </a:r>
            <a:r>
              <a:rPr lang="en" altLang="zh-CN" dirty="0">
                <a:solidFill>
                  <a:srgbClr val="FF0000"/>
                </a:solidFill>
              </a:rPr>
              <a:t>catch</a:t>
            </a:r>
            <a:r>
              <a:rPr lang="zh-CN" altLang="en-US" dirty="0">
                <a:solidFill>
                  <a:srgbClr val="FF0000"/>
                </a:solidFill>
              </a:rPr>
              <a:t>事件绑定可以阻止冒泡事件向上冒泡。</a:t>
            </a:r>
            <a:r>
              <a:rPr lang="en-US" altLang="zh-CN" dirty="0">
                <a:solidFill>
                  <a:srgbClr val="FF0000"/>
                </a:solidFill>
              </a:rPr>
              <a:t>)</a:t>
            </a:r>
            <a:endParaRPr lang="zh-CN" altLang="en-US" dirty="0">
              <a:solidFill>
                <a:srgbClr val="FF0000"/>
              </a:solidFill>
            </a:endParaRPr>
          </a:p>
          <a:p>
            <a:pPr marL="0" indent="0">
              <a:buNone/>
            </a:pPr>
            <a:endParaRPr kumimoji="1" lang="zh-CN" altLang="en-US" dirty="0"/>
          </a:p>
        </p:txBody>
      </p:sp>
    </p:spTree>
    <p:extLst>
      <p:ext uri="{BB962C8B-B14F-4D97-AF65-F5344CB8AC3E}">
        <p14:creationId xmlns:p14="http://schemas.microsoft.com/office/powerpoint/2010/main" val="352636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A9007-3754-7846-9222-009D093BBAFB}"/>
              </a:ext>
            </a:extLst>
          </p:cNvPr>
          <p:cNvSpPr>
            <a:spLocks noGrp="1"/>
          </p:cNvSpPr>
          <p:nvPr>
            <p:ph type="title"/>
          </p:nvPr>
        </p:nvSpPr>
        <p:spPr/>
        <p:txBody>
          <a:bodyPr/>
          <a:lstStyle/>
          <a:p>
            <a:r>
              <a:rPr kumimoji="1" lang="zh-Hans" altLang="en-US" dirty="0"/>
              <a:t>页面通信</a:t>
            </a:r>
            <a:endParaRPr kumimoji="1" lang="zh-CN" altLang="en-US" dirty="0"/>
          </a:p>
        </p:txBody>
      </p:sp>
      <p:sp>
        <p:nvSpPr>
          <p:cNvPr id="3" name="内容占位符 2">
            <a:extLst>
              <a:ext uri="{FF2B5EF4-FFF2-40B4-BE49-F238E27FC236}">
                <a16:creationId xmlns:a16="http://schemas.microsoft.com/office/drawing/2014/main" id="{B9638D26-8069-114F-AAA8-598B2648F949}"/>
              </a:ext>
            </a:extLst>
          </p:cNvPr>
          <p:cNvSpPr>
            <a:spLocks noGrp="1"/>
          </p:cNvSpPr>
          <p:nvPr>
            <p:ph idx="1"/>
          </p:nvPr>
        </p:nvSpPr>
        <p:spPr/>
        <p:txBody>
          <a:bodyPr/>
          <a:lstStyle/>
          <a:p>
            <a:r>
              <a:rPr kumimoji="1" lang="zh-Hans" altLang="en-US" dirty="0"/>
              <a:t>基于</a:t>
            </a:r>
            <a:r>
              <a:rPr kumimoji="1" lang="en-US" altLang="zh-Hans" dirty="0" err="1"/>
              <a:t>url</a:t>
            </a:r>
            <a:r>
              <a:rPr kumimoji="1" lang="zh-Hans" altLang="en-US" dirty="0"/>
              <a:t>获取业务数据</a:t>
            </a:r>
            <a:endParaRPr kumimoji="1" lang="en-US" altLang="zh-Hans" dirty="0"/>
          </a:p>
          <a:p>
            <a:r>
              <a:rPr kumimoji="1" lang="zh-Hans" altLang="en-US" dirty="0"/>
              <a:t>通过</a:t>
            </a:r>
            <a:r>
              <a:rPr kumimoji="1" lang="en" altLang="zh-Hans" dirty="0" err="1"/>
              <a:t>getCurrentPages</a:t>
            </a:r>
            <a:r>
              <a:rPr kumimoji="1" lang="zh-Hans" altLang="en-US" dirty="0"/>
              <a:t>找到页面实例获取通信数据</a:t>
            </a:r>
            <a:endParaRPr kumimoji="1" lang="en-US" altLang="zh-Hans" dirty="0"/>
          </a:p>
          <a:p>
            <a:r>
              <a:rPr kumimoji="1" lang="zh-Hans" altLang="en-US" dirty="0"/>
              <a:t>通过</a:t>
            </a:r>
            <a:r>
              <a:rPr lang="en" altLang="zh-CN" dirty="0" err="1"/>
              <a:t>globalData</a:t>
            </a:r>
            <a:r>
              <a:rPr lang="zh-Hans" altLang="en-US" dirty="0"/>
              <a:t>获取业务数据</a:t>
            </a:r>
            <a:endParaRPr lang="en-US" altLang="zh-Hans" dirty="0"/>
          </a:p>
          <a:p>
            <a:r>
              <a:rPr lang="zh-Hans" altLang="en-US" dirty="0"/>
              <a:t>通过</a:t>
            </a:r>
            <a:r>
              <a:rPr lang="en-US" altLang="zh-Hans" dirty="0" err="1"/>
              <a:t>storeage</a:t>
            </a:r>
            <a:r>
              <a:rPr lang="zh-Hans" altLang="en-US" dirty="0"/>
              <a:t>获取业务数据</a:t>
            </a:r>
            <a:endParaRPr lang="en" altLang="zh-CN" dirty="0"/>
          </a:p>
          <a:p>
            <a:r>
              <a:rPr lang="zh-Hans" altLang="en-US" dirty="0"/>
              <a:t>发布订阅</a:t>
            </a:r>
            <a:endParaRPr lang="en" altLang="zh-CN" dirty="0"/>
          </a:p>
          <a:p>
            <a:endParaRPr lang="en" altLang="zh-CN" dirty="0"/>
          </a:p>
          <a:p>
            <a:endParaRPr kumimoji="1" lang="zh-CN" altLang="en-US" dirty="0"/>
          </a:p>
        </p:txBody>
      </p:sp>
    </p:spTree>
    <p:extLst>
      <p:ext uri="{BB962C8B-B14F-4D97-AF65-F5344CB8AC3E}">
        <p14:creationId xmlns:p14="http://schemas.microsoft.com/office/powerpoint/2010/main" val="331757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DB514-4578-CB43-86FD-E5C2C54D7F85}"/>
              </a:ext>
            </a:extLst>
          </p:cNvPr>
          <p:cNvSpPr>
            <a:spLocks noGrp="1"/>
          </p:cNvSpPr>
          <p:nvPr>
            <p:ph type="title"/>
          </p:nvPr>
        </p:nvSpPr>
        <p:spPr/>
        <p:txBody>
          <a:bodyPr/>
          <a:lstStyle/>
          <a:p>
            <a:r>
              <a:rPr kumimoji="1" lang="zh-Hans" altLang="en-US" dirty="0"/>
              <a:t>组件</a:t>
            </a:r>
            <a:endParaRPr kumimoji="1" lang="zh-CN" altLang="en-US" dirty="0"/>
          </a:p>
        </p:txBody>
      </p:sp>
      <p:sp>
        <p:nvSpPr>
          <p:cNvPr id="3" name="内容占位符 2">
            <a:extLst>
              <a:ext uri="{FF2B5EF4-FFF2-40B4-BE49-F238E27FC236}">
                <a16:creationId xmlns:a16="http://schemas.microsoft.com/office/drawing/2014/main" id="{DF684D13-10C8-5344-8EB2-03DB8B48DFF7}"/>
              </a:ext>
            </a:extLst>
          </p:cNvPr>
          <p:cNvSpPr>
            <a:spLocks noGrp="1"/>
          </p:cNvSpPr>
          <p:nvPr>
            <p:ph idx="1"/>
          </p:nvPr>
        </p:nvSpPr>
        <p:spPr/>
        <p:txBody>
          <a:bodyPr/>
          <a:lstStyle/>
          <a:p>
            <a:r>
              <a:rPr kumimoji="1" lang="zh-Hans" altLang="en-US" dirty="0"/>
              <a:t>小程序组件特点</a:t>
            </a:r>
            <a:endParaRPr kumimoji="1" lang="en-US" altLang="zh-Hans" dirty="0"/>
          </a:p>
          <a:p>
            <a:r>
              <a:rPr kumimoji="1" lang="zh-Hans" altLang="en-US" dirty="0"/>
              <a:t>基础组件</a:t>
            </a:r>
            <a:endParaRPr kumimoji="1" lang="en-US" altLang="zh-Hans" dirty="0"/>
          </a:p>
          <a:p>
            <a:r>
              <a:rPr kumimoji="1" lang="zh-Hans" altLang="en-US" dirty="0"/>
              <a:t>自定义组件</a:t>
            </a:r>
            <a:endParaRPr kumimoji="1" lang="en-US" altLang="zh-Hans" dirty="0"/>
          </a:p>
          <a:p>
            <a:pPr lvl="1" indent="-342900">
              <a:buFont typeface="Wingdings" pitchFamily="2" charset="2"/>
              <a:buChar char="l"/>
            </a:pPr>
            <a:r>
              <a:rPr kumimoji="1" lang="zh-Hans" altLang="en-US" dirty="0"/>
              <a:t>文件组成</a:t>
            </a:r>
            <a:endParaRPr kumimoji="1" lang="en-US" altLang="zh-Hans" dirty="0"/>
          </a:p>
          <a:p>
            <a:pPr lvl="1" indent="-342900">
              <a:buFont typeface="Wingdings" pitchFamily="2" charset="2"/>
              <a:buChar char="l"/>
            </a:pPr>
            <a:r>
              <a:rPr kumimoji="1" lang="zh-Hans" altLang="en-US" dirty="0"/>
              <a:t>组件样式</a:t>
            </a:r>
            <a:endParaRPr kumimoji="1" lang="en-US" altLang="zh-Hans" dirty="0"/>
          </a:p>
          <a:p>
            <a:pPr lvl="1" indent="-342900">
              <a:buFont typeface="Wingdings" pitchFamily="2" charset="2"/>
              <a:buChar char="l"/>
            </a:pPr>
            <a:r>
              <a:rPr kumimoji="1" lang="zh-Hans" altLang="en-US" dirty="0"/>
              <a:t>组件生命周期</a:t>
            </a:r>
            <a:endParaRPr kumimoji="1" lang="en-US" altLang="zh-Hans" dirty="0"/>
          </a:p>
          <a:p>
            <a:pPr lvl="1" indent="-342900">
              <a:buFont typeface="Wingdings" pitchFamily="2" charset="2"/>
              <a:buChar char="l"/>
            </a:pPr>
            <a:r>
              <a:rPr kumimoji="1" lang="zh-Hans" altLang="en-US" dirty="0"/>
              <a:t>组件通信</a:t>
            </a:r>
            <a:endParaRPr kumimoji="1" lang="en-US" altLang="zh-Hans" dirty="0"/>
          </a:p>
          <a:p>
            <a:pPr lvl="1" indent="-342900">
              <a:buFont typeface="Wingdings" pitchFamily="2" charset="2"/>
              <a:buChar char="l"/>
            </a:pPr>
            <a:r>
              <a:rPr lang="en" altLang="zh-CN" dirty="0"/>
              <a:t>Behaviors</a:t>
            </a:r>
            <a:endParaRPr kumimoji="1" lang="en-US" altLang="zh-CN" dirty="0"/>
          </a:p>
          <a:p>
            <a:pPr lvl="1" indent="-342900">
              <a:buFont typeface="Wingdings" pitchFamily="2" charset="2"/>
              <a:buChar char="l"/>
            </a:pPr>
            <a:r>
              <a:rPr kumimoji="1" lang="zh-Hans" altLang="en-US" dirty="0"/>
              <a:t>组件间关系</a:t>
            </a:r>
            <a:endParaRPr kumimoji="1" lang="en-US" altLang="zh-Hans" dirty="0"/>
          </a:p>
          <a:p>
            <a:pPr lvl="1" indent="-342900">
              <a:buFont typeface="Wingdings" pitchFamily="2" charset="2"/>
              <a:buChar char="l"/>
            </a:pPr>
            <a:r>
              <a:rPr kumimoji="1" lang="zh-Hans" altLang="en-US" dirty="0"/>
              <a:t>抽象节点</a:t>
            </a:r>
            <a:endParaRPr kumimoji="1" lang="en-US" altLang="zh-Hans" dirty="0"/>
          </a:p>
        </p:txBody>
      </p:sp>
    </p:spTree>
    <p:extLst>
      <p:ext uri="{BB962C8B-B14F-4D97-AF65-F5344CB8AC3E}">
        <p14:creationId xmlns:p14="http://schemas.microsoft.com/office/powerpoint/2010/main" val="1938748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A8278-F98E-F14B-8333-7FD5821AE91B}"/>
              </a:ext>
            </a:extLst>
          </p:cNvPr>
          <p:cNvSpPr>
            <a:spLocks noGrp="1"/>
          </p:cNvSpPr>
          <p:nvPr>
            <p:ph type="title"/>
          </p:nvPr>
        </p:nvSpPr>
        <p:spPr/>
        <p:txBody>
          <a:bodyPr/>
          <a:lstStyle/>
          <a:p>
            <a:r>
              <a:rPr kumimoji="1" lang="zh-Hans" altLang="en-US" dirty="0"/>
              <a:t>小程序组件特点</a:t>
            </a:r>
            <a:br>
              <a:rPr kumimoji="1" lang="en-US" altLang="zh-Hans" dirty="0"/>
            </a:br>
            <a:endParaRPr kumimoji="1" lang="zh-CN" altLang="en-US" dirty="0"/>
          </a:p>
        </p:txBody>
      </p:sp>
      <p:sp>
        <p:nvSpPr>
          <p:cNvPr id="3" name="内容占位符 2">
            <a:extLst>
              <a:ext uri="{FF2B5EF4-FFF2-40B4-BE49-F238E27FC236}">
                <a16:creationId xmlns:a16="http://schemas.microsoft.com/office/drawing/2014/main" id="{EA1D650E-1464-C148-8E04-09FDF7A304A9}"/>
              </a:ext>
            </a:extLst>
          </p:cNvPr>
          <p:cNvSpPr>
            <a:spLocks noGrp="1"/>
          </p:cNvSpPr>
          <p:nvPr>
            <p:ph idx="1"/>
          </p:nvPr>
        </p:nvSpPr>
        <p:spPr/>
        <p:txBody>
          <a:bodyPr/>
          <a:lstStyle/>
          <a:p>
            <a:pPr marL="0" indent="0">
              <a:buNone/>
            </a:pPr>
            <a:r>
              <a:rPr kumimoji="1" lang="zh-Hans" altLang="en-US" dirty="0"/>
              <a:t>      将表现和行为一致的功能模块抽象成职责单一的声明式组件</a:t>
            </a:r>
            <a:r>
              <a:rPr kumimoji="1" lang="en-US" altLang="zh-Hans" dirty="0"/>
              <a:t>,</a:t>
            </a:r>
            <a:r>
              <a:rPr kumimoji="1" lang="zh-Hans" altLang="en-US" dirty="0"/>
              <a:t>主要特点如下</a:t>
            </a:r>
            <a:r>
              <a:rPr kumimoji="1" lang="en-US" altLang="zh-Hans" dirty="0"/>
              <a:t>:</a:t>
            </a:r>
          </a:p>
          <a:p>
            <a:r>
              <a:rPr kumimoji="1" lang="en-US" altLang="zh-Hans" dirty="0"/>
              <a:t>1.</a:t>
            </a:r>
            <a:r>
              <a:rPr kumimoji="1" lang="zh-Hans" altLang="en-US" dirty="0"/>
              <a:t>高内聚，低耦合，易维护，易扩展</a:t>
            </a:r>
            <a:endParaRPr kumimoji="1" lang="en-US" altLang="zh-Hans" dirty="0"/>
          </a:p>
          <a:p>
            <a:r>
              <a:rPr kumimoji="1" lang="en-US" altLang="zh-Hans" dirty="0"/>
              <a:t>2.</a:t>
            </a:r>
            <a:r>
              <a:rPr kumimoji="1" lang="zh-Hans" altLang="en-US" dirty="0"/>
              <a:t>易复用，提升效率，降低成本</a:t>
            </a:r>
            <a:endParaRPr kumimoji="1" lang="en-US" altLang="zh-Hans" dirty="0"/>
          </a:p>
          <a:p>
            <a:r>
              <a:rPr kumimoji="1" lang="en-US" altLang="zh-Hans" dirty="0"/>
              <a:t>3.</a:t>
            </a:r>
            <a:r>
              <a:rPr kumimoji="1" lang="zh-Hans" altLang="en-US" dirty="0"/>
              <a:t>高性能，组件的</a:t>
            </a:r>
            <a:r>
              <a:rPr kumimoji="1" lang="en-US" altLang="zh-Hans" dirty="0"/>
              <a:t>diff</a:t>
            </a:r>
            <a:r>
              <a:rPr kumimoji="1" lang="zh-Hans" altLang="en-US" dirty="0"/>
              <a:t>只发生在组件内部，可以提升渲染性能</a:t>
            </a:r>
            <a:endParaRPr kumimoji="1" lang="zh-CN" altLang="en-US" dirty="0"/>
          </a:p>
        </p:txBody>
      </p:sp>
    </p:spTree>
    <p:extLst>
      <p:ext uri="{BB962C8B-B14F-4D97-AF65-F5344CB8AC3E}">
        <p14:creationId xmlns:p14="http://schemas.microsoft.com/office/powerpoint/2010/main" val="322963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B491B-8184-DF4F-BC2F-4E2A32279595}"/>
              </a:ext>
            </a:extLst>
          </p:cNvPr>
          <p:cNvSpPr>
            <a:spLocks noGrp="1"/>
          </p:cNvSpPr>
          <p:nvPr>
            <p:ph type="title"/>
          </p:nvPr>
        </p:nvSpPr>
        <p:spPr/>
        <p:txBody>
          <a:bodyPr/>
          <a:lstStyle/>
          <a:p>
            <a:r>
              <a:rPr kumimoji="1" lang="zh-Hans" altLang="en-US" dirty="0"/>
              <a:t>基础组件</a:t>
            </a:r>
            <a:endParaRPr kumimoji="1" lang="zh-CN" altLang="en-US" dirty="0"/>
          </a:p>
        </p:txBody>
      </p:sp>
      <p:pic>
        <p:nvPicPr>
          <p:cNvPr id="4" name="内容占位符 3">
            <a:extLst>
              <a:ext uri="{FF2B5EF4-FFF2-40B4-BE49-F238E27FC236}">
                <a16:creationId xmlns:a16="http://schemas.microsoft.com/office/drawing/2014/main" id="{B387F288-BF47-714D-97A4-B50B6DB411A4}"/>
              </a:ext>
            </a:extLst>
          </p:cNvPr>
          <p:cNvPicPr>
            <a:picLocks noGrp="1" noChangeAspect="1"/>
          </p:cNvPicPr>
          <p:nvPr>
            <p:ph idx="1"/>
          </p:nvPr>
        </p:nvPicPr>
        <p:blipFill>
          <a:blip r:embed="rId2"/>
          <a:stretch>
            <a:fillRect/>
          </a:stretch>
        </p:blipFill>
        <p:spPr>
          <a:xfrm>
            <a:off x="981524" y="1768783"/>
            <a:ext cx="1728452" cy="3881437"/>
          </a:xfrm>
          <a:prstGeom prst="rect">
            <a:avLst/>
          </a:prstGeom>
        </p:spPr>
      </p:pic>
      <p:pic>
        <p:nvPicPr>
          <p:cNvPr id="5" name="图片 4">
            <a:extLst>
              <a:ext uri="{FF2B5EF4-FFF2-40B4-BE49-F238E27FC236}">
                <a16:creationId xmlns:a16="http://schemas.microsoft.com/office/drawing/2014/main" id="{B5C13A5D-F942-E042-9753-951396889DB0}"/>
              </a:ext>
            </a:extLst>
          </p:cNvPr>
          <p:cNvPicPr>
            <a:picLocks noChangeAspect="1"/>
          </p:cNvPicPr>
          <p:nvPr/>
        </p:nvPicPr>
        <p:blipFill>
          <a:blip r:embed="rId3"/>
          <a:stretch>
            <a:fillRect/>
          </a:stretch>
        </p:blipFill>
        <p:spPr>
          <a:xfrm>
            <a:off x="2551664" y="1631097"/>
            <a:ext cx="2385695" cy="4608465"/>
          </a:xfrm>
          <a:prstGeom prst="rect">
            <a:avLst/>
          </a:prstGeom>
        </p:spPr>
      </p:pic>
      <p:pic>
        <p:nvPicPr>
          <p:cNvPr id="6" name="图片 5">
            <a:extLst>
              <a:ext uri="{FF2B5EF4-FFF2-40B4-BE49-F238E27FC236}">
                <a16:creationId xmlns:a16="http://schemas.microsoft.com/office/drawing/2014/main" id="{98FA0E58-3486-6644-AA33-EEB063CCA266}"/>
              </a:ext>
            </a:extLst>
          </p:cNvPr>
          <p:cNvPicPr>
            <a:picLocks noChangeAspect="1"/>
          </p:cNvPicPr>
          <p:nvPr/>
        </p:nvPicPr>
        <p:blipFill>
          <a:blip r:embed="rId4"/>
          <a:stretch>
            <a:fillRect/>
          </a:stretch>
        </p:blipFill>
        <p:spPr>
          <a:xfrm>
            <a:off x="4764304" y="1792098"/>
            <a:ext cx="2573495" cy="3929797"/>
          </a:xfrm>
          <a:prstGeom prst="rect">
            <a:avLst/>
          </a:prstGeom>
        </p:spPr>
      </p:pic>
      <p:pic>
        <p:nvPicPr>
          <p:cNvPr id="7" name="图片 6">
            <a:extLst>
              <a:ext uri="{FF2B5EF4-FFF2-40B4-BE49-F238E27FC236}">
                <a16:creationId xmlns:a16="http://schemas.microsoft.com/office/drawing/2014/main" id="{D4A4C1DE-441C-AD4C-9394-56CA5A090A43}"/>
              </a:ext>
            </a:extLst>
          </p:cNvPr>
          <p:cNvPicPr>
            <a:picLocks noChangeAspect="1"/>
          </p:cNvPicPr>
          <p:nvPr/>
        </p:nvPicPr>
        <p:blipFill>
          <a:blip r:embed="rId5"/>
          <a:stretch>
            <a:fillRect/>
          </a:stretch>
        </p:blipFill>
        <p:spPr>
          <a:xfrm>
            <a:off x="7337799" y="1792098"/>
            <a:ext cx="2340179" cy="3344744"/>
          </a:xfrm>
          <a:prstGeom prst="rect">
            <a:avLst/>
          </a:prstGeom>
        </p:spPr>
      </p:pic>
    </p:spTree>
    <p:extLst>
      <p:ext uri="{BB962C8B-B14F-4D97-AF65-F5344CB8AC3E}">
        <p14:creationId xmlns:p14="http://schemas.microsoft.com/office/powerpoint/2010/main" val="50829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31AE0-565C-0E40-AE5E-150312650BCE}"/>
              </a:ext>
            </a:extLst>
          </p:cNvPr>
          <p:cNvSpPr>
            <a:spLocks noGrp="1"/>
          </p:cNvSpPr>
          <p:nvPr>
            <p:ph type="title"/>
          </p:nvPr>
        </p:nvSpPr>
        <p:spPr/>
        <p:txBody>
          <a:bodyPr/>
          <a:lstStyle/>
          <a:p>
            <a:r>
              <a:rPr kumimoji="1" lang="zh-Hans" altLang="en-US" dirty="0"/>
              <a:t>自定义组件</a:t>
            </a:r>
            <a:endParaRPr kumimoji="1" lang="zh-CN" altLang="en-US" dirty="0"/>
          </a:p>
        </p:txBody>
      </p:sp>
      <p:sp>
        <p:nvSpPr>
          <p:cNvPr id="3" name="内容占位符 2">
            <a:extLst>
              <a:ext uri="{FF2B5EF4-FFF2-40B4-BE49-F238E27FC236}">
                <a16:creationId xmlns:a16="http://schemas.microsoft.com/office/drawing/2014/main" id="{88CB9601-7B5C-FB43-BD48-CD98CC1E4352}"/>
              </a:ext>
            </a:extLst>
          </p:cNvPr>
          <p:cNvSpPr>
            <a:spLocks noGrp="1"/>
          </p:cNvSpPr>
          <p:nvPr>
            <p:ph idx="1"/>
          </p:nvPr>
        </p:nvSpPr>
        <p:spPr>
          <a:xfrm>
            <a:off x="677334" y="2160589"/>
            <a:ext cx="8596668" cy="3880773"/>
          </a:xfrm>
        </p:spPr>
        <p:txBody>
          <a:bodyPr/>
          <a:lstStyle/>
          <a:p>
            <a:r>
              <a:rPr kumimoji="1" lang="zh-Hans" altLang="en-US" dirty="0"/>
              <a:t>自定义组件的文件组成</a:t>
            </a:r>
            <a:endParaRPr kumimoji="1" lang="en-US" altLang="zh-Hans" dirty="0"/>
          </a:p>
          <a:p>
            <a:pPr marL="0" indent="0">
              <a:buNone/>
            </a:pPr>
            <a:r>
              <a:rPr lang="en-US" altLang="zh-CN" dirty="0"/>
              <a:t>      </a:t>
            </a:r>
            <a:r>
              <a:rPr lang="zh-CN" altLang="en-US" dirty="0"/>
              <a:t>一个自定义组件由 </a:t>
            </a:r>
            <a:r>
              <a:rPr lang="en" altLang="zh-CN" dirty="0" err="1"/>
              <a:t>json</a:t>
            </a:r>
            <a:r>
              <a:rPr lang="en" altLang="zh-CN" dirty="0"/>
              <a:t> </a:t>
            </a:r>
            <a:r>
              <a:rPr lang="en" altLang="zh-CN" dirty="0" err="1"/>
              <a:t>wxml</a:t>
            </a:r>
            <a:r>
              <a:rPr lang="en" altLang="zh-CN" dirty="0"/>
              <a:t> </a:t>
            </a:r>
            <a:r>
              <a:rPr lang="en" altLang="zh-CN" dirty="0" err="1"/>
              <a:t>wxss</a:t>
            </a:r>
            <a:r>
              <a:rPr lang="en" altLang="zh-CN" dirty="0"/>
              <a:t> </a:t>
            </a:r>
            <a:r>
              <a:rPr lang="en" altLang="zh-CN" dirty="0" err="1"/>
              <a:t>js</a:t>
            </a:r>
            <a:r>
              <a:rPr lang="en" altLang="zh-CN" dirty="0"/>
              <a:t> 4</a:t>
            </a:r>
            <a:r>
              <a:rPr lang="zh-CN" altLang="en-US" dirty="0"/>
              <a:t>个文件组成。要编写一个自定义组件，首先需要在 </a:t>
            </a:r>
            <a:r>
              <a:rPr lang="en" altLang="zh-CN" dirty="0" err="1"/>
              <a:t>json</a:t>
            </a:r>
            <a:r>
              <a:rPr lang="en" altLang="zh-CN" dirty="0"/>
              <a:t> </a:t>
            </a:r>
            <a:r>
              <a:rPr lang="zh-CN" altLang="en-US" dirty="0"/>
              <a:t>文件中进行自定义组件声明（将 </a:t>
            </a:r>
            <a:r>
              <a:rPr lang="en" altLang="zh-CN" dirty="0"/>
              <a:t>component </a:t>
            </a:r>
            <a:r>
              <a:rPr lang="zh-CN" altLang="en-US" dirty="0"/>
              <a:t>字段设为 </a:t>
            </a:r>
            <a:r>
              <a:rPr lang="en" altLang="zh-CN" dirty="0"/>
              <a:t>true</a:t>
            </a:r>
            <a:r>
              <a:rPr lang="zh-CN" altLang="en-US" dirty="0"/>
              <a:t>）</a:t>
            </a:r>
            <a:endParaRPr lang="en-US" altLang="zh-CN" dirty="0"/>
          </a:p>
          <a:p>
            <a:pPr marL="0" indent="0">
              <a:buNone/>
            </a:pPr>
            <a:r>
              <a:rPr lang="en" altLang="zh-CN" dirty="0"/>
              <a:t>{ "component": true }</a:t>
            </a:r>
          </a:p>
          <a:p>
            <a:pPr marL="0" indent="0">
              <a:buNone/>
            </a:pPr>
            <a:r>
              <a:rPr lang="zh-CN" altLang="en-US" dirty="0"/>
              <a:t>同时，还要在 </a:t>
            </a:r>
            <a:r>
              <a:rPr lang="en" altLang="zh-CN" dirty="0" err="1"/>
              <a:t>wxml</a:t>
            </a:r>
            <a:r>
              <a:rPr lang="en" altLang="zh-CN" dirty="0"/>
              <a:t> </a:t>
            </a:r>
            <a:r>
              <a:rPr lang="zh-CN" altLang="en-US" dirty="0"/>
              <a:t>文件中编写组件模版，在 </a:t>
            </a:r>
            <a:r>
              <a:rPr lang="en" altLang="zh-CN" dirty="0" err="1"/>
              <a:t>wxss</a:t>
            </a:r>
            <a:r>
              <a:rPr lang="en" altLang="zh-CN" dirty="0"/>
              <a:t> </a:t>
            </a:r>
            <a:r>
              <a:rPr lang="zh-CN" altLang="en-US" dirty="0"/>
              <a:t>文件中加入组件样式，它们的写法与页面的写法类似</a:t>
            </a:r>
            <a:endParaRPr lang="en-US" altLang="zh-CN" dirty="0"/>
          </a:p>
          <a:p>
            <a:pPr marL="0" indent="0">
              <a:buNone/>
            </a:pPr>
            <a:endParaRPr kumimoji="1" lang="en-US" altLang="zh-CN" dirty="0"/>
          </a:p>
          <a:p>
            <a:pPr marL="0" indent="0">
              <a:buNone/>
            </a:pPr>
            <a:r>
              <a:rPr lang="zh-CN" altLang="en-US" b="1" dirty="0"/>
              <a:t>注意：在组件</a:t>
            </a:r>
            <a:r>
              <a:rPr lang="en" altLang="zh-CN" b="1" dirty="0" err="1"/>
              <a:t>wxss</a:t>
            </a:r>
            <a:r>
              <a:rPr lang="zh-CN" altLang="en-US" b="1" dirty="0"/>
              <a:t>中不应使用</a:t>
            </a:r>
            <a:r>
              <a:rPr lang="en" altLang="zh-CN" b="1" dirty="0"/>
              <a:t>ID</a:t>
            </a:r>
            <a:r>
              <a:rPr lang="zh-CN" altLang="en-US" b="1" dirty="0"/>
              <a:t>选择器、属性选择器和标签名选择器。</a:t>
            </a:r>
            <a:endParaRPr kumimoji="1" lang="zh-CN" altLang="en-US" dirty="0"/>
          </a:p>
        </p:txBody>
      </p:sp>
    </p:spTree>
    <p:extLst>
      <p:ext uri="{BB962C8B-B14F-4D97-AF65-F5344CB8AC3E}">
        <p14:creationId xmlns:p14="http://schemas.microsoft.com/office/powerpoint/2010/main" val="53181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6473C-17FE-724E-8886-B9431DCDB4B3}"/>
              </a:ext>
            </a:extLst>
          </p:cNvPr>
          <p:cNvSpPr>
            <a:spLocks noGrp="1"/>
          </p:cNvSpPr>
          <p:nvPr>
            <p:ph type="title"/>
          </p:nvPr>
        </p:nvSpPr>
        <p:spPr/>
        <p:txBody>
          <a:bodyPr/>
          <a:lstStyle/>
          <a:p>
            <a:r>
              <a:rPr kumimoji="1" lang="zh-Hans" altLang="en-US" dirty="0"/>
              <a:t>大纲</a:t>
            </a:r>
            <a:endParaRPr kumimoji="1" lang="zh-CN" altLang="en-US" dirty="0"/>
          </a:p>
        </p:txBody>
      </p:sp>
      <p:graphicFrame>
        <p:nvGraphicFramePr>
          <p:cNvPr id="4" name="内容占位符 3">
            <a:extLst>
              <a:ext uri="{FF2B5EF4-FFF2-40B4-BE49-F238E27FC236}">
                <a16:creationId xmlns:a16="http://schemas.microsoft.com/office/drawing/2014/main" id="{B74BFDB4-8636-5D45-9EA3-D822A15147FA}"/>
              </a:ext>
            </a:extLst>
          </p:cNvPr>
          <p:cNvGraphicFramePr>
            <a:graphicFrameLocks noGrp="1"/>
          </p:cNvGraphicFramePr>
          <p:nvPr>
            <p:ph idx="1"/>
            <p:extLst>
              <p:ext uri="{D42A27DB-BD31-4B8C-83A1-F6EECF244321}">
                <p14:modId xmlns:p14="http://schemas.microsoft.com/office/powerpoint/2010/main" val="169471729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333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62C67-C895-8240-91DB-96E58B4818F1}"/>
              </a:ext>
            </a:extLst>
          </p:cNvPr>
          <p:cNvSpPr>
            <a:spLocks noGrp="1"/>
          </p:cNvSpPr>
          <p:nvPr>
            <p:ph type="title"/>
          </p:nvPr>
        </p:nvSpPr>
        <p:spPr/>
        <p:txBody>
          <a:bodyPr/>
          <a:lstStyle/>
          <a:p>
            <a:r>
              <a:rPr kumimoji="1" lang="zh-Hans" altLang="en-US" dirty="0"/>
              <a:t>组件生命周期</a:t>
            </a:r>
            <a:endParaRPr kumimoji="1" lang="zh-CN" altLang="en-US" dirty="0"/>
          </a:p>
        </p:txBody>
      </p:sp>
      <p:pic>
        <p:nvPicPr>
          <p:cNvPr id="4" name="内容占位符 3">
            <a:extLst>
              <a:ext uri="{FF2B5EF4-FFF2-40B4-BE49-F238E27FC236}">
                <a16:creationId xmlns:a16="http://schemas.microsoft.com/office/drawing/2014/main" id="{EE2D61E2-3BBD-7C4E-9A16-6F894E7F7E32}"/>
              </a:ext>
            </a:extLst>
          </p:cNvPr>
          <p:cNvPicPr>
            <a:picLocks noGrp="1" noChangeAspect="1"/>
          </p:cNvPicPr>
          <p:nvPr>
            <p:ph idx="1"/>
          </p:nvPr>
        </p:nvPicPr>
        <p:blipFill>
          <a:blip r:embed="rId2"/>
          <a:stretch>
            <a:fillRect/>
          </a:stretch>
        </p:blipFill>
        <p:spPr>
          <a:xfrm>
            <a:off x="568681" y="2968244"/>
            <a:ext cx="8596312" cy="3112285"/>
          </a:xfrm>
          <a:prstGeom prst="rect">
            <a:avLst/>
          </a:prstGeom>
        </p:spPr>
      </p:pic>
    </p:spTree>
    <p:extLst>
      <p:ext uri="{BB962C8B-B14F-4D97-AF65-F5344CB8AC3E}">
        <p14:creationId xmlns:p14="http://schemas.microsoft.com/office/powerpoint/2010/main" val="217974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5288E-4F2E-0448-B1C6-F64C7B899EE6}"/>
              </a:ext>
            </a:extLst>
          </p:cNvPr>
          <p:cNvSpPr>
            <a:spLocks noGrp="1"/>
          </p:cNvSpPr>
          <p:nvPr>
            <p:ph type="title"/>
          </p:nvPr>
        </p:nvSpPr>
        <p:spPr/>
        <p:txBody>
          <a:bodyPr/>
          <a:lstStyle/>
          <a:p>
            <a:r>
              <a:rPr kumimoji="1" lang="zh-Hans" altLang="en-US" dirty="0"/>
              <a:t>组件通信</a:t>
            </a:r>
            <a:endParaRPr kumimoji="1" lang="zh-CN" altLang="en-US" dirty="0"/>
          </a:p>
        </p:txBody>
      </p:sp>
      <p:sp>
        <p:nvSpPr>
          <p:cNvPr id="5" name="内容占位符 4">
            <a:extLst>
              <a:ext uri="{FF2B5EF4-FFF2-40B4-BE49-F238E27FC236}">
                <a16:creationId xmlns:a16="http://schemas.microsoft.com/office/drawing/2014/main" id="{131B5753-300B-F548-A497-3122852F0B9E}"/>
              </a:ext>
            </a:extLst>
          </p:cNvPr>
          <p:cNvSpPr>
            <a:spLocks noGrp="1"/>
          </p:cNvSpPr>
          <p:nvPr>
            <p:ph idx="1"/>
          </p:nvPr>
        </p:nvSpPr>
        <p:spPr>
          <a:xfrm>
            <a:off x="677334" y="1705971"/>
            <a:ext cx="8596668" cy="4335392"/>
          </a:xfrm>
        </p:spPr>
        <p:txBody>
          <a:bodyPr>
            <a:normAutofit fontScale="92500" lnSpcReduction="10000"/>
          </a:bodyPr>
          <a:lstStyle/>
          <a:p>
            <a:r>
              <a:rPr kumimoji="1" lang="zh-Hans" altLang="en-US" dirty="0"/>
              <a:t>父与子组件</a:t>
            </a:r>
            <a:endParaRPr kumimoji="1" lang="en-US" altLang="zh-Hans" dirty="0"/>
          </a:p>
          <a:p>
            <a:pPr marL="0" indent="0">
              <a:buNone/>
            </a:pPr>
            <a:r>
              <a:rPr lang="zh-Hans" altLang="en-US" dirty="0"/>
              <a:t>     </a:t>
            </a:r>
            <a:r>
              <a:rPr lang="zh-CN" altLang="en-US" dirty="0"/>
              <a:t>数据绑定，</a:t>
            </a:r>
            <a:r>
              <a:rPr lang="en" altLang="zh-CN" dirty="0"/>
              <a:t> </a:t>
            </a:r>
            <a:r>
              <a:rPr lang="en" altLang="zh-CN" dirty="0" err="1"/>
              <a:t>selectComponent</a:t>
            </a:r>
            <a:endParaRPr kumimoji="1" lang="en-US" altLang="zh-Hans" dirty="0"/>
          </a:p>
          <a:p>
            <a:r>
              <a:rPr kumimoji="1" lang="zh-Hans" altLang="en-US" dirty="0"/>
              <a:t>子与父组件</a:t>
            </a:r>
            <a:endParaRPr kumimoji="1" lang="en-US" altLang="zh-Hans" dirty="0"/>
          </a:p>
          <a:p>
            <a:pPr marL="0" indent="0">
              <a:buNone/>
            </a:pPr>
            <a:r>
              <a:rPr kumimoji="1" lang="zh-Hans" altLang="en-US" dirty="0"/>
              <a:t>      事件</a:t>
            </a:r>
            <a:endParaRPr kumimoji="1" lang="en-US" altLang="zh-Hans" dirty="0"/>
          </a:p>
          <a:p>
            <a:r>
              <a:rPr kumimoji="1" lang="zh-Hans" altLang="en-US" dirty="0"/>
              <a:t>兄弟组件</a:t>
            </a:r>
            <a:endParaRPr kumimoji="1" lang="en-US" altLang="zh-Hans" dirty="0"/>
          </a:p>
          <a:p>
            <a:pPr marL="0" indent="0">
              <a:buNone/>
            </a:pPr>
            <a:r>
              <a:rPr kumimoji="1" lang="zh-Hans" altLang="en-US" dirty="0"/>
              <a:t>      事件</a:t>
            </a:r>
            <a:r>
              <a:rPr kumimoji="1" lang="en-US" altLang="zh-Hans" dirty="0"/>
              <a:t> + (</a:t>
            </a:r>
            <a:r>
              <a:rPr lang="zh-CN" altLang="en-US" dirty="0"/>
              <a:t>数据绑定，</a:t>
            </a:r>
            <a:r>
              <a:rPr lang="en" altLang="zh-CN" dirty="0"/>
              <a:t> </a:t>
            </a:r>
            <a:r>
              <a:rPr lang="en" altLang="zh-CN" dirty="0" err="1"/>
              <a:t>selectComponent</a:t>
            </a:r>
            <a:r>
              <a:rPr kumimoji="1" lang="en-US" altLang="zh-Hans" dirty="0"/>
              <a:t>)</a:t>
            </a:r>
          </a:p>
          <a:p>
            <a:r>
              <a:rPr kumimoji="1" lang="zh-Hans" altLang="en-US" dirty="0"/>
              <a:t>叶子与祖先组件</a:t>
            </a:r>
            <a:endParaRPr kumimoji="1" lang="en-US" altLang="zh-Hans" dirty="0"/>
          </a:p>
          <a:p>
            <a:pPr marL="0" indent="0">
              <a:buNone/>
            </a:pPr>
            <a:r>
              <a:rPr kumimoji="1" lang="en-US" altLang="zh-Hans" dirty="0"/>
              <a:t>       </a:t>
            </a:r>
            <a:r>
              <a:rPr kumimoji="1" lang="zh-Hans" altLang="en-US" dirty="0"/>
              <a:t>事件</a:t>
            </a:r>
            <a:endParaRPr kumimoji="1" lang="en-US" altLang="zh-Hans" dirty="0"/>
          </a:p>
          <a:p>
            <a:r>
              <a:rPr kumimoji="1" lang="zh-Hans" altLang="en-US" dirty="0"/>
              <a:t>旁系组件</a:t>
            </a:r>
            <a:endParaRPr kumimoji="1" lang="en-US" altLang="zh-Hans" dirty="0"/>
          </a:p>
          <a:p>
            <a:pPr marL="0" indent="0">
              <a:buNone/>
            </a:pPr>
            <a:r>
              <a:rPr kumimoji="1" lang="en-US" altLang="zh-Hans" dirty="0"/>
              <a:t>      </a:t>
            </a:r>
            <a:r>
              <a:rPr kumimoji="1" lang="zh-Hans" altLang="en-US" dirty="0"/>
              <a:t>事件</a:t>
            </a:r>
            <a:r>
              <a:rPr kumimoji="1" lang="en-US" altLang="zh-Hans" dirty="0"/>
              <a:t> + (</a:t>
            </a:r>
            <a:r>
              <a:rPr lang="zh-CN" altLang="en-US" dirty="0"/>
              <a:t>数据绑定，</a:t>
            </a:r>
            <a:r>
              <a:rPr lang="en" altLang="zh-CN" dirty="0"/>
              <a:t> </a:t>
            </a:r>
            <a:r>
              <a:rPr lang="en" altLang="zh-CN" dirty="0" err="1"/>
              <a:t>selectComponent</a:t>
            </a:r>
            <a:r>
              <a:rPr kumimoji="1" lang="en-US" altLang="zh-Hans" dirty="0"/>
              <a:t>)</a:t>
            </a:r>
            <a:r>
              <a:rPr kumimoji="1" lang="zh-Hans" altLang="en-US" dirty="0"/>
              <a:t>， 发布订阅</a:t>
            </a:r>
            <a:endParaRPr kumimoji="1" lang="en-US" altLang="zh-Hans" dirty="0"/>
          </a:p>
          <a:p>
            <a:r>
              <a:rPr kumimoji="1" lang="zh-Hans" altLang="en-US" dirty="0"/>
              <a:t>跨页面组件</a:t>
            </a:r>
            <a:endParaRPr kumimoji="1" lang="en-US" altLang="zh-Hans" dirty="0"/>
          </a:p>
          <a:p>
            <a:pPr marL="0" indent="0">
              <a:buNone/>
            </a:pPr>
            <a:r>
              <a:rPr kumimoji="1" lang="en-US" altLang="zh-CN" dirty="0"/>
              <a:t>       </a:t>
            </a:r>
            <a:r>
              <a:rPr kumimoji="1" lang="zh-Hans" altLang="en-US" dirty="0"/>
              <a:t>发布订阅</a:t>
            </a:r>
            <a:endParaRPr kumimoji="1" lang="en-US" altLang="zh-Hans" dirty="0"/>
          </a:p>
          <a:p>
            <a:pPr marL="0" indent="0">
              <a:buNone/>
            </a:pPr>
            <a:endParaRPr kumimoji="1" lang="zh-CN" altLang="en-US" dirty="0"/>
          </a:p>
        </p:txBody>
      </p:sp>
    </p:spTree>
    <p:extLst>
      <p:ext uri="{BB962C8B-B14F-4D97-AF65-F5344CB8AC3E}">
        <p14:creationId xmlns:p14="http://schemas.microsoft.com/office/powerpoint/2010/main" val="4135658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2EFD0-7CE9-954F-A01A-CA459AFFBB4D}"/>
              </a:ext>
            </a:extLst>
          </p:cNvPr>
          <p:cNvSpPr>
            <a:spLocks noGrp="1"/>
          </p:cNvSpPr>
          <p:nvPr>
            <p:ph type="title"/>
          </p:nvPr>
        </p:nvSpPr>
        <p:spPr/>
        <p:txBody>
          <a:bodyPr/>
          <a:lstStyle/>
          <a:p>
            <a:r>
              <a:rPr lang="en" altLang="zh-CN" dirty="0"/>
              <a:t>behaviors</a:t>
            </a:r>
            <a:endParaRPr kumimoji="1" lang="zh-CN" altLang="en-US" dirty="0"/>
          </a:p>
        </p:txBody>
      </p:sp>
      <p:sp>
        <p:nvSpPr>
          <p:cNvPr id="3" name="内容占位符 2">
            <a:extLst>
              <a:ext uri="{FF2B5EF4-FFF2-40B4-BE49-F238E27FC236}">
                <a16:creationId xmlns:a16="http://schemas.microsoft.com/office/drawing/2014/main" id="{704B1997-0F94-F343-A71B-95C470FC81D4}"/>
              </a:ext>
            </a:extLst>
          </p:cNvPr>
          <p:cNvSpPr>
            <a:spLocks noGrp="1"/>
          </p:cNvSpPr>
          <p:nvPr>
            <p:ph idx="1"/>
          </p:nvPr>
        </p:nvSpPr>
        <p:spPr/>
        <p:txBody>
          <a:bodyPr/>
          <a:lstStyle/>
          <a:p>
            <a:pPr marL="0" indent="0">
              <a:buNone/>
            </a:pPr>
            <a:r>
              <a:rPr lang="en" altLang="zh-CN" dirty="0"/>
              <a:t>behaviors </a:t>
            </a:r>
            <a:r>
              <a:rPr lang="zh-CN" altLang="en-US" dirty="0"/>
              <a:t>是用于组件间代码共享的特性，类似于一些编程语言中的“</a:t>
            </a:r>
            <a:r>
              <a:rPr lang="en" altLang="zh-CN" dirty="0" err="1"/>
              <a:t>mixins</a:t>
            </a:r>
            <a:r>
              <a:rPr lang="en" altLang="zh-CN" dirty="0"/>
              <a:t>”</a:t>
            </a:r>
            <a:r>
              <a:rPr lang="zh-CN" altLang="en-US" dirty="0"/>
              <a:t>或“</a:t>
            </a:r>
            <a:r>
              <a:rPr lang="en" altLang="zh-CN" dirty="0"/>
              <a:t>traits”</a:t>
            </a:r>
            <a:r>
              <a:rPr lang="zh-CN" altLang="en" dirty="0"/>
              <a:t>。</a:t>
            </a:r>
          </a:p>
          <a:p>
            <a:pPr marL="0" indent="0">
              <a:buNone/>
            </a:pPr>
            <a:r>
              <a:rPr lang="zh-CN" altLang="en-US" dirty="0"/>
              <a:t>每个 </a:t>
            </a:r>
            <a:r>
              <a:rPr lang="en" altLang="zh-CN" dirty="0"/>
              <a:t>behavior </a:t>
            </a:r>
            <a:r>
              <a:rPr lang="zh-CN" altLang="en-US" dirty="0"/>
              <a:t>可以包含一组属性、数据、生命周期函数和方法，组件引用它时，它的属性、数据和方法会被合并到组件中，生命周期函数也会在对应时机被调用。每个组件可以引用多个 </a:t>
            </a:r>
            <a:r>
              <a:rPr lang="en" altLang="zh-CN" dirty="0"/>
              <a:t>behavior </a:t>
            </a:r>
            <a:r>
              <a:rPr lang="zh-CN" altLang="en" dirty="0"/>
              <a:t>。 </a:t>
            </a:r>
            <a:r>
              <a:rPr lang="en" altLang="zh-CN" dirty="0"/>
              <a:t>behavior </a:t>
            </a:r>
            <a:r>
              <a:rPr lang="zh-CN" altLang="en-US" dirty="0"/>
              <a:t>也可以引用其他 </a:t>
            </a:r>
            <a:r>
              <a:rPr lang="en" altLang="zh-CN" dirty="0"/>
              <a:t>behavior</a:t>
            </a:r>
          </a:p>
          <a:p>
            <a:endParaRPr kumimoji="1" lang="zh-CN" altLang="en-US" dirty="0"/>
          </a:p>
        </p:txBody>
      </p:sp>
      <p:pic>
        <p:nvPicPr>
          <p:cNvPr id="4" name="图片 3">
            <a:extLst>
              <a:ext uri="{FF2B5EF4-FFF2-40B4-BE49-F238E27FC236}">
                <a16:creationId xmlns:a16="http://schemas.microsoft.com/office/drawing/2014/main" id="{E3ABACFE-FF55-F743-99A8-F5637488C6CE}"/>
              </a:ext>
            </a:extLst>
          </p:cNvPr>
          <p:cNvPicPr>
            <a:picLocks noChangeAspect="1"/>
          </p:cNvPicPr>
          <p:nvPr/>
        </p:nvPicPr>
        <p:blipFill>
          <a:blip r:embed="rId2"/>
          <a:stretch>
            <a:fillRect/>
          </a:stretch>
        </p:blipFill>
        <p:spPr>
          <a:xfrm>
            <a:off x="778018" y="3770071"/>
            <a:ext cx="4517313" cy="2815241"/>
          </a:xfrm>
          <a:prstGeom prst="rect">
            <a:avLst/>
          </a:prstGeom>
        </p:spPr>
      </p:pic>
    </p:spTree>
    <p:extLst>
      <p:ext uri="{BB962C8B-B14F-4D97-AF65-F5344CB8AC3E}">
        <p14:creationId xmlns:p14="http://schemas.microsoft.com/office/powerpoint/2010/main" val="343025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DF1A-3227-404E-BE53-35D0EFBFA864}"/>
              </a:ext>
            </a:extLst>
          </p:cNvPr>
          <p:cNvSpPr>
            <a:spLocks noGrp="1"/>
          </p:cNvSpPr>
          <p:nvPr>
            <p:ph type="title"/>
          </p:nvPr>
        </p:nvSpPr>
        <p:spPr/>
        <p:txBody>
          <a:bodyPr/>
          <a:lstStyle/>
          <a:p>
            <a:r>
              <a:rPr kumimoji="1" lang="zh-Hans" altLang="en-US" dirty="0"/>
              <a:t>组件间关系</a:t>
            </a:r>
            <a:endParaRPr kumimoji="1" lang="zh-CN" altLang="en-US" dirty="0"/>
          </a:p>
        </p:txBody>
      </p:sp>
      <p:sp>
        <p:nvSpPr>
          <p:cNvPr id="3" name="内容占位符 2">
            <a:extLst>
              <a:ext uri="{FF2B5EF4-FFF2-40B4-BE49-F238E27FC236}">
                <a16:creationId xmlns:a16="http://schemas.microsoft.com/office/drawing/2014/main" id="{5A3961D1-FC29-824A-8189-694F444AE020}"/>
              </a:ext>
            </a:extLst>
          </p:cNvPr>
          <p:cNvSpPr>
            <a:spLocks noGrp="1"/>
          </p:cNvSpPr>
          <p:nvPr>
            <p:ph idx="1"/>
          </p:nvPr>
        </p:nvSpPr>
        <p:spPr>
          <a:xfrm>
            <a:off x="677334" y="1596789"/>
            <a:ext cx="8596668" cy="4444574"/>
          </a:xfrm>
        </p:spPr>
        <p:txBody>
          <a:bodyPr/>
          <a:lstStyle/>
          <a:p>
            <a:pPr marL="0" indent="0">
              <a:buNone/>
            </a:pPr>
            <a:r>
              <a:rPr kumimoji="1" lang="zh-Hans" altLang="en-US" dirty="0"/>
              <a:t>组件间关系：</a:t>
            </a:r>
            <a:endParaRPr kumimoji="1" lang="en-US" altLang="zh-Hans" dirty="0"/>
          </a:p>
          <a:p>
            <a:pPr marL="0" indent="0">
              <a:buNone/>
            </a:pPr>
            <a:r>
              <a:rPr kumimoji="1" lang="zh-Hans" altLang="en-US" dirty="0"/>
              <a:t>针对强耦合的复合组件，通过在各个组件内部声明</a:t>
            </a:r>
            <a:r>
              <a:rPr lang="en" altLang="zh-CN" dirty="0"/>
              <a:t>relations</a:t>
            </a:r>
            <a:r>
              <a:rPr lang="zh-Hans" altLang="en-US" dirty="0"/>
              <a:t>字段，描述组件之间的关系，降低通信的复杂度</a:t>
            </a:r>
            <a:r>
              <a:rPr lang="en-US" altLang="zh-Hans" dirty="0"/>
              <a:t>;</a:t>
            </a:r>
            <a:endParaRPr kumimoji="1" lang="en-US" altLang="zh-Hans" dirty="0"/>
          </a:p>
          <a:p>
            <a:pPr marL="0" indent="0">
              <a:buNone/>
            </a:pPr>
            <a:r>
              <a:rPr kumimoji="1" lang="zh-Hans" altLang="en-US" dirty="0">
                <a:solidFill>
                  <a:srgbClr val="FF0000"/>
                </a:solidFill>
              </a:rPr>
              <a:t>（注</a:t>
            </a:r>
            <a:r>
              <a:rPr kumimoji="1" lang="en-US" altLang="zh-Hans" dirty="0">
                <a:solidFill>
                  <a:srgbClr val="FF0000"/>
                </a:solidFill>
              </a:rPr>
              <a:t>: </a:t>
            </a:r>
            <a:r>
              <a:rPr kumimoji="1" lang="zh-Hans" altLang="en-US" dirty="0">
                <a:solidFill>
                  <a:srgbClr val="FF0000"/>
                </a:solidFill>
              </a:rPr>
              <a:t>繁琐难用，组件强耦合）</a:t>
            </a:r>
            <a:endParaRPr kumimoji="1" lang="en-US" altLang="zh-Hans" dirty="0">
              <a:solidFill>
                <a:srgbClr val="FF0000"/>
              </a:solidFill>
            </a:endParaRPr>
          </a:p>
          <a:p>
            <a:pPr marL="0" indent="0">
              <a:buNone/>
            </a:pPr>
            <a:endParaRPr kumimoji="1" lang="en-US" altLang="zh-Hans" dirty="0">
              <a:solidFill>
                <a:srgbClr val="FF0000"/>
              </a:solidFill>
            </a:endParaRPr>
          </a:p>
          <a:p>
            <a:pPr marL="0" indent="0">
              <a:buNone/>
            </a:pPr>
            <a:endParaRPr kumimoji="1" lang="zh-CN" altLang="en-US" dirty="0"/>
          </a:p>
        </p:txBody>
      </p:sp>
      <p:pic>
        <p:nvPicPr>
          <p:cNvPr id="4" name="图片 3">
            <a:extLst>
              <a:ext uri="{FF2B5EF4-FFF2-40B4-BE49-F238E27FC236}">
                <a16:creationId xmlns:a16="http://schemas.microsoft.com/office/drawing/2014/main" id="{6215BF72-8384-CE43-9A3D-3C6B45DE046F}"/>
              </a:ext>
            </a:extLst>
          </p:cNvPr>
          <p:cNvPicPr>
            <a:picLocks noChangeAspect="1"/>
          </p:cNvPicPr>
          <p:nvPr/>
        </p:nvPicPr>
        <p:blipFill>
          <a:blip r:embed="rId2"/>
          <a:stretch>
            <a:fillRect/>
          </a:stretch>
        </p:blipFill>
        <p:spPr>
          <a:xfrm>
            <a:off x="841107" y="2971430"/>
            <a:ext cx="3089448" cy="1104133"/>
          </a:xfrm>
          <a:prstGeom prst="rect">
            <a:avLst/>
          </a:prstGeom>
        </p:spPr>
      </p:pic>
      <p:pic>
        <p:nvPicPr>
          <p:cNvPr id="5" name="图片 4">
            <a:extLst>
              <a:ext uri="{FF2B5EF4-FFF2-40B4-BE49-F238E27FC236}">
                <a16:creationId xmlns:a16="http://schemas.microsoft.com/office/drawing/2014/main" id="{366AF56C-3B05-3643-ACE6-A260096085C3}"/>
              </a:ext>
            </a:extLst>
          </p:cNvPr>
          <p:cNvPicPr>
            <a:picLocks noChangeAspect="1"/>
          </p:cNvPicPr>
          <p:nvPr/>
        </p:nvPicPr>
        <p:blipFill>
          <a:blip r:embed="rId3"/>
          <a:stretch>
            <a:fillRect/>
          </a:stretch>
        </p:blipFill>
        <p:spPr>
          <a:xfrm>
            <a:off x="841107" y="4165056"/>
            <a:ext cx="4697010" cy="2287365"/>
          </a:xfrm>
          <a:prstGeom prst="rect">
            <a:avLst/>
          </a:prstGeom>
        </p:spPr>
      </p:pic>
      <p:pic>
        <p:nvPicPr>
          <p:cNvPr id="6" name="图片 5">
            <a:extLst>
              <a:ext uri="{FF2B5EF4-FFF2-40B4-BE49-F238E27FC236}">
                <a16:creationId xmlns:a16="http://schemas.microsoft.com/office/drawing/2014/main" id="{9034A3B2-0C90-4841-9B69-054EF5500813}"/>
              </a:ext>
            </a:extLst>
          </p:cNvPr>
          <p:cNvPicPr>
            <a:picLocks noChangeAspect="1"/>
          </p:cNvPicPr>
          <p:nvPr/>
        </p:nvPicPr>
        <p:blipFill>
          <a:blip r:embed="rId4"/>
          <a:stretch>
            <a:fillRect/>
          </a:stretch>
        </p:blipFill>
        <p:spPr>
          <a:xfrm>
            <a:off x="5936375" y="4207593"/>
            <a:ext cx="5278058" cy="2231179"/>
          </a:xfrm>
          <a:prstGeom prst="rect">
            <a:avLst/>
          </a:prstGeom>
        </p:spPr>
      </p:pic>
    </p:spTree>
    <p:extLst>
      <p:ext uri="{BB962C8B-B14F-4D97-AF65-F5344CB8AC3E}">
        <p14:creationId xmlns:p14="http://schemas.microsoft.com/office/powerpoint/2010/main" val="733297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74249-8EF9-E546-AD7D-6B240594F673}"/>
              </a:ext>
            </a:extLst>
          </p:cNvPr>
          <p:cNvSpPr>
            <a:spLocks noGrp="1"/>
          </p:cNvSpPr>
          <p:nvPr>
            <p:ph type="title"/>
          </p:nvPr>
        </p:nvSpPr>
        <p:spPr/>
        <p:txBody>
          <a:bodyPr/>
          <a:lstStyle/>
          <a:p>
            <a:r>
              <a:rPr kumimoji="1" lang="zh-Hans" altLang="en-US" dirty="0"/>
              <a:t>抽象节点</a:t>
            </a:r>
            <a:endParaRPr kumimoji="1" lang="zh-CN" altLang="en-US" dirty="0"/>
          </a:p>
        </p:txBody>
      </p:sp>
      <p:sp>
        <p:nvSpPr>
          <p:cNvPr id="3" name="内容占位符 2">
            <a:extLst>
              <a:ext uri="{FF2B5EF4-FFF2-40B4-BE49-F238E27FC236}">
                <a16:creationId xmlns:a16="http://schemas.microsoft.com/office/drawing/2014/main" id="{1A481B32-942C-9E4A-BBCC-AFB816B2B585}"/>
              </a:ext>
            </a:extLst>
          </p:cNvPr>
          <p:cNvSpPr>
            <a:spLocks noGrp="1"/>
          </p:cNvSpPr>
          <p:nvPr>
            <p:ph idx="1"/>
          </p:nvPr>
        </p:nvSpPr>
        <p:spPr/>
        <p:txBody>
          <a:bodyPr/>
          <a:lstStyle/>
          <a:p>
            <a:r>
              <a:rPr lang="zh-CN" altLang="en-US" dirty="0"/>
              <a:t>有时，自定义组件模版中的一些节点，其对应的自定义组件不是由自定义组件本身确定的，而是自定义组件的调用者确定的。这时可以把这个节点声明为“抽象节点”</a:t>
            </a:r>
            <a:endParaRPr lang="en-US" altLang="zh-CN" dirty="0"/>
          </a:p>
          <a:p>
            <a:pPr marL="0" indent="0">
              <a:buNone/>
            </a:pPr>
            <a:r>
              <a:rPr kumimoji="1" lang="zh-Hans" altLang="en-US" dirty="0"/>
              <a:t>      </a:t>
            </a:r>
            <a:endParaRPr kumimoji="1" lang="zh-CN" altLang="en-US" dirty="0"/>
          </a:p>
        </p:txBody>
      </p:sp>
      <p:pic>
        <p:nvPicPr>
          <p:cNvPr id="4" name="图片 3">
            <a:extLst>
              <a:ext uri="{FF2B5EF4-FFF2-40B4-BE49-F238E27FC236}">
                <a16:creationId xmlns:a16="http://schemas.microsoft.com/office/drawing/2014/main" id="{E76FA00A-2C0E-3047-B53B-AA74C2BF70C5}"/>
              </a:ext>
            </a:extLst>
          </p:cNvPr>
          <p:cNvPicPr>
            <a:picLocks noChangeAspect="1"/>
          </p:cNvPicPr>
          <p:nvPr/>
        </p:nvPicPr>
        <p:blipFill>
          <a:blip r:embed="rId2"/>
          <a:stretch>
            <a:fillRect/>
          </a:stretch>
        </p:blipFill>
        <p:spPr>
          <a:xfrm>
            <a:off x="1041874" y="3178886"/>
            <a:ext cx="6421339" cy="3229143"/>
          </a:xfrm>
          <a:prstGeom prst="rect">
            <a:avLst/>
          </a:prstGeom>
        </p:spPr>
      </p:pic>
      <p:pic>
        <p:nvPicPr>
          <p:cNvPr id="5" name="图片 4">
            <a:extLst>
              <a:ext uri="{FF2B5EF4-FFF2-40B4-BE49-F238E27FC236}">
                <a16:creationId xmlns:a16="http://schemas.microsoft.com/office/drawing/2014/main" id="{74586B5A-450E-5F48-8AFC-D2D8516D923B}"/>
              </a:ext>
            </a:extLst>
          </p:cNvPr>
          <p:cNvPicPr>
            <a:picLocks noChangeAspect="1"/>
          </p:cNvPicPr>
          <p:nvPr/>
        </p:nvPicPr>
        <p:blipFill>
          <a:blip r:embed="rId3"/>
          <a:stretch>
            <a:fillRect/>
          </a:stretch>
        </p:blipFill>
        <p:spPr>
          <a:xfrm>
            <a:off x="7463213" y="4100975"/>
            <a:ext cx="4587760" cy="429767"/>
          </a:xfrm>
          <a:prstGeom prst="rect">
            <a:avLst/>
          </a:prstGeom>
        </p:spPr>
      </p:pic>
      <p:pic>
        <p:nvPicPr>
          <p:cNvPr id="6" name="图片 5">
            <a:extLst>
              <a:ext uri="{FF2B5EF4-FFF2-40B4-BE49-F238E27FC236}">
                <a16:creationId xmlns:a16="http://schemas.microsoft.com/office/drawing/2014/main" id="{9A4D0C23-0310-A14D-BEF3-ED2099002AB7}"/>
              </a:ext>
            </a:extLst>
          </p:cNvPr>
          <p:cNvPicPr>
            <a:picLocks noChangeAspect="1"/>
          </p:cNvPicPr>
          <p:nvPr/>
        </p:nvPicPr>
        <p:blipFill>
          <a:blip r:embed="rId4"/>
          <a:stretch>
            <a:fillRect/>
          </a:stretch>
        </p:blipFill>
        <p:spPr>
          <a:xfrm>
            <a:off x="7463212" y="4793457"/>
            <a:ext cx="4587761" cy="373664"/>
          </a:xfrm>
          <a:prstGeom prst="rect">
            <a:avLst/>
          </a:prstGeom>
        </p:spPr>
      </p:pic>
    </p:spTree>
    <p:extLst>
      <p:ext uri="{BB962C8B-B14F-4D97-AF65-F5344CB8AC3E}">
        <p14:creationId xmlns:p14="http://schemas.microsoft.com/office/powerpoint/2010/main" val="1193015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F8170-0F2D-424D-96A5-C508C8DE4592}"/>
              </a:ext>
            </a:extLst>
          </p:cNvPr>
          <p:cNvSpPr>
            <a:spLocks noGrp="1"/>
          </p:cNvSpPr>
          <p:nvPr>
            <p:ph type="title"/>
          </p:nvPr>
        </p:nvSpPr>
        <p:spPr/>
        <p:txBody>
          <a:bodyPr/>
          <a:lstStyle/>
          <a:p>
            <a:r>
              <a:rPr kumimoji="1" lang="zh-Hans" altLang="en-US" dirty="0"/>
              <a:t>模版</a:t>
            </a:r>
            <a:endParaRPr kumimoji="1" lang="zh-CN" altLang="en-US" dirty="0"/>
          </a:p>
        </p:txBody>
      </p:sp>
      <p:sp>
        <p:nvSpPr>
          <p:cNvPr id="3" name="内容占位符 2">
            <a:extLst>
              <a:ext uri="{FF2B5EF4-FFF2-40B4-BE49-F238E27FC236}">
                <a16:creationId xmlns:a16="http://schemas.microsoft.com/office/drawing/2014/main" id="{0AD74FD3-C7B5-CD4B-9B48-ADDA71999778}"/>
              </a:ext>
            </a:extLst>
          </p:cNvPr>
          <p:cNvSpPr>
            <a:spLocks noGrp="1"/>
          </p:cNvSpPr>
          <p:nvPr>
            <p:ph idx="1"/>
          </p:nvPr>
        </p:nvSpPr>
        <p:spPr>
          <a:xfrm>
            <a:off x="677334" y="1337481"/>
            <a:ext cx="8596668" cy="4703881"/>
          </a:xfrm>
        </p:spPr>
        <p:txBody>
          <a:bodyPr/>
          <a:lstStyle/>
          <a:p>
            <a:r>
              <a:rPr lang="en" altLang="zh-CN" dirty="0"/>
              <a:t>WXML</a:t>
            </a:r>
            <a:r>
              <a:rPr lang="zh-CN" altLang="en-US" dirty="0"/>
              <a:t>提供模板（</a:t>
            </a:r>
            <a:r>
              <a:rPr lang="en" altLang="zh-CN" dirty="0"/>
              <a:t>template</a:t>
            </a:r>
            <a:r>
              <a:rPr lang="zh-CN" altLang="en" dirty="0"/>
              <a:t>），</a:t>
            </a:r>
            <a:r>
              <a:rPr lang="zh-CN" altLang="en-US" dirty="0"/>
              <a:t>可以在模板中定义代码片段，然后在不同的地方调用。</a:t>
            </a:r>
            <a:endParaRPr lang="en-US" altLang="zh-CN" dirty="0"/>
          </a:p>
          <a:p>
            <a:r>
              <a:rPr kumimoji="1" lang="zh-Hans" altLang="en-US" dirty="0"/>
              <a:t>定义模版</a:t>
            </a:r>
            <a:endParaRPr kumimoji="1" lang="en-US" altLang="zh-Hans" dirty="0"/>
          </a:p>
          <a:p>
            <a:endParaRPr kumimoji="1" lang="en-US" altLang="zh-Hans" dirty="0"/>
          </a:p>
          <a:p>
            <a:endParaRPr kumimoji="1" lang="en-US" altLang="zh-Hans" dirty="0"/>
          </a:p>
          <a:p>
            <a:endParaRPr kumimoji="1" lang="en-US" altLang="zh-Hans" dirty="0"/>
          </a:p>
          <a:p>
            <a:endParaRPr kumimoji="1" lang="en-US" altLang="zh-Hans" dirty="0"/>
          </a:p>
          <a:p>
            <a:endParaRPr kumimoji="1" lang="en-US" altLang="zh-Hans" dirty="0"/>
          </a:p>
          <a:p>
            <a:r>
              <a:rPr kumimoji="1" lang="zh-Hans" altLang="en-US" dirty="0"/>
              <a:t>使用模版</a:t>
            </a:r>
            <a:endParaRPr kumimoji="1" lang="en-US" altLang="zh-Hans" dirty="0"/>
          </a:p>
          <a:p>
            <a:endParaRPr kumimoji="1" lang="en-US" altLang="zh-Hans" dirty="0"/>
          </a:p>
        </p:txBody>
      </p:sp>
      <p:pic>
        <p:nvPicPr>
          <p:cNvPr id="5" name="图片 4">
            <a:extLst>
              <a:ext uri="{FF2B5EF4-FFF2-40B4-BE49-F238E27FC236}">
                <a16:creationId xmlns:a16="http://schemas.microsoft.com/office/drawing/2014/main" id="{F3877282-7F6C-E943-BD60-D40F055E6512}"/>
              </a:ext>
            </a:extLst>
          </p:cNvPr>
          <p:cNvPicPr>
            <a:picLocks noChangeAspect="1"/>
          </p:cNvPicPr>
          <p:nvPr/>
        </p:nvPicPr>
        <p:blipFill>
          <a:blip r:embed="rId2"/>
          <a:stretch>
            <a:fillRect/>
          </a:stretch>
        </p:blipFill>
        <p:spPr>
          <a:xfrm>
            <a:off x="1114868" y="2347983"/>
            <a:ext cx="3860800" cy="1752600"/>
          </a:xfrm>
          <a:prstGeom prst="rect">
            <a:avLst/>
          </a:prstGeom>
        </p:spPr>
      </p:pic>
      <p:pic>
        <p:nvPicPr>
          <p:cNvPr id="6" name="图片 5">
            <a:extLst>
              <a:ext uri="{FF2B5EF4-FFF2-40B4-BE49-F238E27FC236}">
                <a16:creationId xmlns:a16="http://schemas.microsoft.com/office/drawing/2014/main" id="{7A455B27-0E12-914B-BBCA-772E66CE36B7}"/>
              </a:ext>
            </a:extLst>
          </p:cNvPr>
          <p:cNvPicPr>
            <a:picLocks noChangeAspect="1"/>
          </p:cNvPicPr>
          <p:nvPr/>
        </p:nvPicPr>
        <p:blipFill>
          <a:blip r:embed="rId3"/>
          <a:stretch>
            <a:fillRect/>
          </a:stretch>
        </p:blipFill>
        <p:spPr>
          <a:xfrm>
            <a:off x="2247632" y="4285423"/>
            <a:ext cx="4244804" cy="2436220"/>
          </a:xfrm>
          <a:prstGeom prst="rect">
            <a:avLst/>
          </a:prstGeom>
        </p:spPr>
      </p:pic>
    </p:spTree>
    <p:extLst>
      <p:ext uri="{BB962C8B-B14F-4D97-AF65-F5344CB8AC3E}">
        <p14:creationId xmlns:p14="http://schemas.microsoft.com/office/powerpoint/2010/main" val="1991810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79B68-034B-0444-8F83-638B9E0C7CD4}"/>
              </a:ext>
            </a:extLst>
          </p:cNvPr>
          <p:cNvSpPr>
            <a:spLocks noGrp="1"/>
          </p:cNvSpPr>
          <p:nvPr>
            <p:ph type="title"/>
          </p:nvPr>
        </p:nvSpPr>
        <p:spPr/>
        <p:txBody>
          <a:bodyPr/>
          <a:lstStyle/>
          <a:p>
            <a:r>
              <a:rPr kumimoji="1" lang="en-US" altLang="zh-CN" dirty="0" err="1"/>
              <a:t>wxs</a:t>
            </a:r>
            <a:r>
              <a:rPr kumimoji="1" lang="zh-Hans" altLang="en-US" dirty="0"/>
              <a:t>模块</a:t>
            </a:r>
            <a:endParaRPr kumimoji="1" lang="zh-CN" altLang="en-US" dirty="0"/>
          </a:p>
        </p:txBody>
      </p:sp>
      <p:sp>
        <p:nvSpPr>
          <p:cNvPr id="3" name="内容占位符 2">
            <a:extLst>
              <a:ext uri="{FF2B5EF4-FFF2-40B4-BE49-F238E27FC236}">
                <a16:creationId xmlns:a16="http://schemas.microsoft.com/office/drawing/2014/main" id="{40BB5583-7101-6D46-BFA4-B933FACED1D4}"/>
              </a:ext>
            </a:extLst>
          </p:cNvPr>
          <p:cNvSpPr>
            <a:spLocks noGrp="1"/>
          </p:cNvSpPr>
          <p:nvPr>
            <p:ph idx="1"/>
          </p:nvPr>
        </p:nvSpPr>
        <p:spPr/>
        <p:txBody>
          <a:bodyPr>
            <a:normAutofit fontScale="92500" lnSpcReduction="10000"/>
          </a:bodyPr>
          <a:lstStyle/>
          <a:p>
            <a:pPr marL="0" indent="0">
              <a:buNone/>
            </a:pPr>
            <a:r>
              <a:rPr lang="en" altLang="zh-CN" dirty="0"/>
              <a:t>WXS</a:t>
            </a:r>
            <a:r>
              <a:rPr lang="zh-CN" altLang="en" dirty="0"/>
              <a:t>（</a:t>
            </a:r>
            <a:r>
              <a:rPr lang="en" altLang="zh-CN" dirty="0" err="1"/>
              <a:t>WeiXin</a:t>
            </a:r>
            <a:r>
              <a:rPr lang="en" altLang="zh-CN" dirty="0"/>
              <a:t> Script</a:t>
            </a:r>
            <a:r>
              <a:rPr lang="zh-CN" altLang="en" dirty="0"/>
              <a:t>）</a:t>
            </a:r>
            <a:r>
              <a:rPr lang="zh-CN" altLang="en-US" dirty="0"/>
              <a:t>是小程序的一套脚本语言，结合 </a:t>
            </a:r>
            <a:r>
              <a:rPr lang="en" altLang="zh-CN" dirty="0"/>
              <a:t>WXML</a:t>
            </a:r>
            <a:r>
              <a:rPr lang="zh-CN" altLang="en" dirty="0"/>
              <a:t>，</a:t>
            </a:r>
            <a:r>
              <a:rPr lang="zh-CN" altLang="en-US" dirty="0"/>
              <a:t>可以构建出页面的结构</a:t>
            </a:r>
            <a:endParaRPr lang="en-US" altLang="zh-CN" dirty="0"/>
          </a:p>
          <a:p>
            <a:pPr marL="0" indent="0">
              <a:buNone/>
            </a:pPr>
            <a:r>
              <a:rPr lang="zh-CN" altLang="en-US" dirty="0"/>
              <a:t>注意</a:t>
            </a:r>
          </a:p>
          <a:p>
            <a:r>
              <a:rPr lang="en" altLang="zh-CN" dirty="0" err="1"/>
              <a:t>wxs</a:t>
            </a:r>
            <a:r>
              <a:rPr lang="en" altLang="zh-CN" dirty="0"/>
              <a:t> </a:t>
            </a:r>
            <a:r>
              <a:rPr lang="zh-CN" altLang="en-US" dirty="0"/>
              <a:t>不依赖于运行时的基础库版本，可以在所有版本的小程序中运行。</a:t>
            </a:r>
          </a:p>
          <a:p>
            <a:r>
              <a:rPr lang="en" altLang="zh-CN" dirty="0" err="1"/>
              <a:t>wxs</a:t>
            </a:r>
            <a:r>
              <a:rPr lang="en" altLang="zh-CN" dirty="0"/>
              <a:t> </a:t>
            </a:r>
            <a:r>
              <a:rPr lang="zh-CN" altLang="en-US" dirty="0"/>
              <a:t>与 </a:t>
            </a:r>
            <a:r>
              <a:rPr lang="en" altLang="zh-CN" dirty="0" err="1"/>
              <a:t>javascript</a:t>
            </a:r>
            <a:r>
              <a:rPr lang="en" altLang="zh-CN" dirty="0"/>
              <a:t> </a:t>
            </a:r>
            <a:r>
              <a:rPr lang="zh-CN" altLang="en-US" dirty="0"/>
              <a:t>是不同的语言，有自己的语法，并不和 </a:t>
            </a:r>
            <a:r>
              <a:rPr lang="en" altLang="zh-CN" dirty="0" err="1"/>
              <a:t>javascript</a:t>
            </a:r>
            <a:r>
              <a:rPr lang="en" altLang="zh-CN" dirty="0"/>
              <a:t> </a:t>
            </a:r>
            <a:r>
              <a:rPr lang="zh-CN" altLang="en-US" dirty="0"/>
              <a:t>一致。</a:t>
            </a:r>
          </a:p>
          <a:p>
            <a:r>
              <a:rPr lang="en" altLang="zh-CN" dirty="0" err="1"/>
              <a:t>wxs</a:t>
            </a:r>
            <a:r>
              <a:rPr lang="en" altLang="zh-CN" dirty="0"/>
              <a:t> </a:t>
            </a:r>
            <a:r>
              <a:rPr lang="zh-CN" altLang="en-US" dirty="0"/>
              <a:t>的运行环境和其他 </a:t>
            </a:r>
            <a:r>
              <a:rPr lang="en" altLang="zh-CN" dirty="0" err="1"/>
              <a:t>javascript</a:t>
            </a:r>
            <a:r>
              <a:rPr lang="en" altLang="zh-CN" dirty="0"/>
              <a:t> </a:t>
            </a:r>
            <a:r>
              <a:rPr lang="zh-CN" altLang="en-US" dirty="0"/>
              <a:t>代码是隔离的，</a:t>
            </a:r>
            <a:r>
              <a:rPr lang="en" altLang="zh-CN" dirty="0" err="1"/>
              <a:t>wxs</a:t>
            </a:r>
            <a:r>
              <a:rPr lang="en" altLang="zh-CN" dirty="0"/>
              <a:t> </a:t>
            </a:r>
            <a:r>
              <a:rPr lang="zh-CN" altLang="en-US" dirty="0"/>
              <a:t>中不能调用其他 </a:t>
            </a:r>
            <a:r>
              <a:rPr lang="en" altLang="zh-CN" dirty="0" err="1"/>
              <a:t>javascript</a:t>
            </a:r>
            <a:r>
              <a:rPr lang="en" altLang="zh-CN" dirty="0"/>
              <a:t> </a:t>
            </a:r>
            <a:r>
              <a:rPr lang="zh-CN" altLang="en-US" dirty="0"/>
              <a:t>文件中定义的函数，也不能调用小程序提供的</a:t>
            </a:r>
            <a:r>
              <a:rPr lang="en" altLang="zh-CN" dirty="0"/>
              <a:t>API</a:t>
            </a:r>
            <a:r>
              <a:rPr lang="zh-CN" altLang="en" dirty="0"/>
              <a:t>。</a:t>
            </a:r>
          </a:p>
          <a:p>
            <a:r>
              <a:rPr lang="en" altLang="zh-CN" dirty="0" err="1"/>
              <a:t>wxs</a:t>
            </a:r>
            <a:r>
              <a:rPr lang="en" altLang="zh-CN" dirty="0"/>
              <a:t> </a:t>
            </a:r>
            <a:r>
              <a:rPr lang="zh-CN" altLang="en-US" dirty="0"/>
              <a:t>函数不能作为组件的事件回调。</a:t>
            </a:r>
          </a:p>
          <a:p>
            <a:r>
              <a:rPr lang="zh-CN" altLang="en-US" dirty="0"/>
              <a:t>由于运行环境的差异，在 </a:t>
            </a:r>
            <a:r>
              <a:rPr lang="en" altLang="zh-CN" dirty="0"/>
              <a:t>iOS </a:t>
            </a:r>
            <a:r>
              <a:rPr lang="zh-CN" altLang="en-US" dirty="0"/>
              <a:t>设备上小程序内的 </a:t>
            </a:r>
            <a:r>
              <a:rPr lang="en" altLang="zh-CN" dirty="0" err="1"/>
              <a:t>wxs</a:t>
            </a:r>
            <a:r>
              <a:rPr lang="en" altLang="zh-CN" dirty="0"/>
              <a:t> </a:t>
            </a:r>
            <a:r>
              <a:rPr lang="zh-CN" altLang="en-US" dirty="0"/>
              <a:t>会比 </a:t>
            </a:r>
            <a:r>
              <a:rPr lang="en" altLang="zh-CN" dirty="0" err="1"/>
              <a:t>javascript</a:t>
            </a:r>
            <a:r>
              <a:rPr lang="en" altLang="zh-CN" dirty="0"/>
              <a:t> </a:t>
            </a:r>
            <a:r>
              <a:rPr lang="zh-CN" altLang="en-US" dirty="0"/>
              <a:t>代码快 </a:t>
            </a:r>
            <a:r>
              <a:rPr lang="en-US" altLang="zh-CN" dirty="0"/>
              <a:t>2 ~ 20 </a:t>
            </a:r>
            <a:r>
              <a:rPr lang="zh-CN" altLang="en-US" dirty="0"/>
              <a:t>倍。在 </a:t>
            </a:r>
            <a:r>
              <a:rPr lang="en" altLang="zh-CN" dirty="0"/>
              <a:t>android </a:t>
            </a:r>
            <a:r>
              <a:rPr lang="zh-CN" altLang="en-US" dirty="0"/>
              <a:t>设备上二者运行效率无差异。</a:t>
            </a:r>
            <a:endParaRPr lang="en-US" altLang="zh-CN" dirty="0"/>
          </a:p>
          <a:p>
            <a:pPr marL="0" indent="0">
              <a:buNone/>
            </a:pPr>
            <a:r>
              <a:rPr lang="zh-Hans" altLang="en-US" dirty="0">
                <a:solidFill>
                  <a:srgbClr val="FF0000"/>
                </a:solidFill>
              </a:rPr>
              <a:t>注意 ：</a:t>
            </a:r>
            <a:r>
              <a:rPr lang="en-US" altLang="zh-Hans" dirty="0" err="1">
                <a:solidFill>
                  <a:srgbClr val="FF0000"/>
                </a:solidFill>
              </a:rPr>
              <a:t>wxs</a:t>
            </a:r>
            <a:r>
              <a:rPr lang="zh-CN" altLang="en-US" dirty="0">
                <a:solidFill>
                  <a:srgbClr val="FF0000"/>
                </a:solidFill>
              </a:rPr>
              <a:t>对于小程序开发不是必须的，它的主要目的是为了增强</a:t>
            </a:r>
            <a:r>
              <a:rPr lang="en" altLang="zh-CN" dirty="0">
                <a:solidFill>
                  <a:srgbClr val="FF0000"/>
                </a:solidFill>
              </a:rPr>
              <a:t>WXML</a:t>
            </a:r>
            <a:r>
              <a:rPr lang="zh-CN" altLang="en-US" dirty="0">
                <a:solidFill>
                  <a:srgbClr val="FF0000"/>
                </a:solidFill>
              </a:rPr>
              <a:t>的数据处理能力而新引入一种技术实现，其实际解析的语言规范还是</a:t>
            </a:r>
            <a:r>
              <a:rPr lang="en" altLang="zh-CN" dirty="0">
                <a:solidFill>
                  <a:srgbClr val="FF0000"/>
                </a:solidFill>
              </a:rPr>
              <a:t>JS</a:t>
            </a:r>
            <a:r>
              <a:rPr lang="zh-CN" altLang="en" dirty="0">
                <a:solidFill>
                  <a:srgbClr val="FF0000"/>
                </a:solidFill>
              </a:rPr>
              <a:t>，</a:t>
            </a:r>
            <a:r>
              <a:rPr lang="zh-CN" altLang="en-US" dirty="0">
                <a:solidFill>
                  <a:srgbClr val="FF0000"/>
                </a:solidFill>
              </a:rPr>
              <a:t>并没有引入新的语法，仅仅对</a:t>
            </a:r>
            <a:r>
              <a:rPr lang="en" altLang="zh-CN" dirty="0">
                <a:solidFill>
                  <a:srgbClr val="FF0000"/>
                </a:solidFill>
              </a:rPr>
              <a:t>JS</a:t>
            </a:r>
            <a:r>
              <a:rPr lang="zh-CN" altLang="en-US" dirty="0">
                <a:solidFill>
                  <a:srgbClr val="FF0000"/>
                </a:solidFill>
              </a:rPr>
              <a:t>做了上层的封装和限制</a:t>
            </a:r>
          </a:p>
          <a:p>
            <a:endParaRPr kumimoji="1" lang="zh-CN" altLang="en-US" dirty="0"/>
          </a:p>
        </p:txBody>
      </p:sp>
    </p:spTree>
    <p:extLst>
      <p:ext uri="{BB962C8B-B14F-4D97-AF65-F5344CB8AC3E}">
        <p14:creationId xmlns:p14="http://schemas.microsoft.com/office/powerpoint/2010/main" val="1829551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34630-3771-0B49-B979-0320F2E007F6}"/>
              </a:ext>
            </a:extLst>
          </p:cNvPr>
          <p:cNvSpPr>
            <a:spLocks noGrp="1"/>
          </p:cNvSpPr>
          <p:nvPr>
            <p:ph type="title"/>
          </p:nvPr>
        </p:nvSpPr>
        <p:spPr/>
        <p:txBody>
          <a:bodyPr/>
          <a:lstStyle/>
          <a:p>
            <a:r>
              <a:rPr kumimoji="1" lang="en-US" altLang="zh-Hans" dirty="0" err="1"/>
              <a:t>a</a:t>
            </a:r>
            <a:r>
              <a:rPr kumimoji="1" lang="en-US" altLang="zh-CN" dirty="0" err="1"/>
              <a:t>pi</a:t>
            </a:r>
            <a:r>
              <a:rPr kumimoji="1" lang="zh-Hans" altLang="en-US" dirty="0"/>
              <a:t>能力</a:t>
            </a:r>
            <a:endParaRPr kumimoji="1" lang="zh-CN" altLang="en-US" dirty="0"/>
          </a:p>
        </p:txBody>
      </p:sp>
      <p:pic>
        <p:nvPicPr>
          <p:cNvPr id="4" name="内容占位符 3">
            <a:extLst>
              <a:ext uri="{FF2B5EF4-FFF2-40B4-BE49-F238E27FC236}">
                <a16:creationId xmlns:a16="http://schemas.microsoft.com/office/drawing/2014/main" id="{5EC1D268-F045-DF40-ABAC-14B885767B52}"/>
              </a:ext>
            </a:extLst>
          </p:cNvPr>
          <p:cNvPicPr>
            <a:picLocks noGrp="1" noChangeAspect="1"/>
          </p:cNvPicPr>
          <p:nvPr>
            <p:ph idx="1"/>
          </p:nvPr>
        </p:nvPicPr>
        <p:blipFill>
          <a:blip r:embed="rId2"/>
          <a:stretch>
            <a:fillRect/>
          </a:stretch>
        </p:blipFill>
        <p:spPr>
          <a:xfrm>
            <a:off x="859652" y="1546439"/>
            <a:ext cx="1654511" cy="3881437"/>
          </a:xfrm>
          <a:prstGeom prst="rect">
            <a:avLst/>
          </a:prstGeom>
        </p:spPr>
      </p:pic>
      <p:pic>
        <p:nvPicPr>
          <p:cNvPr id="5" name="图片 4">
            <a:extLst>
              <a:ext uri="{FF2B5EF4-FFF2-40B4-BE49-F238E27FC236}">
                <a16:creationId xmlns:a16="http://schemas.microsoft.com/office/drawing/2014/main" id="{DFEA357E-44E1-4B46-8EB0-ACCB8CE6C55D}"/>
              </a:ext>
            </a:extLst>
          </p:cNvPr>
          <p:cNvPicPr>
            <a:picLocks noChangeAspect="1"/>
          </p:cNvPicPr>
          <p:nvPr/>
        </p:nvPicPr>
        <p:blipFill>
          <a:blip r:embed="rId3"/>
          <a:stretch>
            <a:fillRect/>
          </a:stretch>
        </p:blipFill>
        <p:spPr>
          <a:xfrm>
            <a:off x="2696481" y="1086857"/>
            <a:ext cx="1714500" cy="4800600"/>
          </a:xfrm>
          <a:prstGeom prst="rect">
            <a:avLst/>
          </a:prstGeom>
        </p:spPr>
      </p:pic>
      <p:pic>
        <p:nvPicPr>
          <p:cNvPr id="6" name="图片 5">
            <a:extLst>
              <a:ext uri="{FF2B5EF4-FFF2-40B4-BE49-F238E27FC236}">
                <a16:creationId xmlns:a16="http://schemas.microsoft.com/office/drawing/2014/main" id="{625F33FD-1803-5F43-8620-7EA65CF2ECA2}"/>
              </a:ext>
            </a:extLst>
          </p:cNvPr>
          <p:cNvPicPr>
            <a:picLocks noChangeAspect="1"/>
          </p:cNvPicPr>
          <p:nvPr/>
        </p:nvPicPr>
        <p:blipFill>
          <a:blip r:embed="rId4"/>
          <a:stretch>
            <a:fillRect/>
          </a:stretch>
        </p:blipFill>
        <p:spPr>
          <a:xfrm>
            <a:off x="4593299" y="1400886"/>
            <a:ext cx="1638300" cy="3619500"/>
          </a:xfrm>
          <a:prstGeom prst="rect">
            <a:avLst/>
          </a:prstGeom>
        </p:spPr>
      </p:pic>
      <p:pic>
        <p:nvPicPr>
          <p:cNvPr id="7" name="图片 6">
            <a:extLst>
              <a:ext uri="{FF2B5EF4-FFF2-40B4-BE49-F238E27FC236}">
                <a16:creationId xmlns:a16="http://schemas.microsoft.com/office/drawing/2014/main" id="{88ECAB33-1A2D-F542-8F28-CFFBBB863EA9}"/>
              </a:ext>
            </a:extLst>
          </p:cNvPr>
          <p:cNvPicPr>
            <a:picLocks noChangeAspect="1"/>
          </p:cNvPicPr>
          <p:nvPr/>
        </p:nvPicPr>
        <p:blipFill>
          <a:blip r:embed="rId5"/>
          <a:stretch>
            <a:fillRect/>
          </a:stretch>
        </p:blipFill>
        <p:spPr>
          <a:xfrm>
            <a:off x="6231599" y="1270000"/>
            <a:ext cx="1612900" cy="3683000"/>
          </a:xfrm>
          <a:prstGeom prst="rect">
            <a:avLst/>
          </a:prstGeom>
        </p:spPr>
      </p:pic>
      <p:pic>
        <p:nvPicPr>
          <p:cNvPr id="8" name="图片 7">
            <a:extLst>
              <a:ext uri="{FF2B5EF4-FFF2-40B4-BE49-F238E27FC236}">
                <a16:creationId xmlns:a16="http://schemas.microsoft.com/office/drawing/2014/main" id="{607D65EC-DA1D-704E-B272-189B6B2A672F}"/>
              </a:ext>
            </a:extLst>
          </p:cNvPr>
          <p:cNvPicPr>
            <a:picLocks noChangeAspect="1"/>
          </p:cNvPicPr>
          <p:nvPr/>
        </p:nvPicPr>
        <p:blipFill>
          <a:blip r:embed="rId6"/>
          <a:stretch>
            <a:fillRect/>
          </a:stretch>
        </p:blipFill>
        <p:spPr>
          <a:xfrm>
            <a:off x="7493204" y="1188457"/>
            <a:ext cx="1663700" cy="4699000"/>
          </a:xfrm>
          <a:prstGeom prst="rect">
            <a:avLst/>
          </a:prstGeom>
        </p:spPr>
      </p:pic>
    </p:spTree>
    <p:extLst>
      <p:ext uri="{BB962C8B-B14F-4D97-AF65-F5344CB8AC3E}">
        <p14:creationId xmlns:p14="http://schemas.microsoft.com/office/powerpoint/2010/main" val="1596214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08F7C-9A9E-8545-90E5-01B568F5451C}"/>
              </a:ext>
            </a:extLst>
          </p:cNvPr>
          <p:cNvSpPr>
            <a:spLocks noGrp="1"/>
          </p:cNvSpPr>
          <p:nvPr>
            <p:ph type="title"/>
          </p:nvPr>
        </p:nvSpPr>
        <p:spPr/>
        <p:txBody>
          <a:bodyPr/>
          <a:lstStyle/>
          <a:p>
            <a:r>
              <a:rPr kumimoji="1" lang="en-US" altLang="zh-Hans" dirty="0" err="1"/>
              <a:t>a</a:t>
            </a:r>
            <a:r>
              <a:rPr kumimoji="1" lang="en-US" altLang="zh-CN" dirty="0" err="1"/>
              <a:t>pi</a:t>
            </a:r>
            <a:r>
              <a:rPr kumimoji="1" lang="zh-Hans" altLang="en-US" dirty="0"/>
              <a:t>能力</a:t>
            </a:r>
            <a:endParaRPr kumimoji="1" lang="zh-CN" altLang="en-US" dirty="0"/>
          </a:p>
        </p:txBody>
      </p:sp>
      <p:pic>
        <p:nvPicPr>
          <p:cNvPr id="4" name="图片 3">
            <a:extLst>
              <a:ext uri="{FF2B5EF4-FFF2-40B4-BE49-F238E27FC236}">
                <a16:creationId xmlns:a16="http://schemas.microsoft.com/office/drawing/2014/main" id="{7A1E9FAE-B634-F247-A326-D4E708E7DB59}"/>
              </a:ext>
            </a:extLst>
          </p:cNvPr>
          <p:cNvPicPr>
            <a:picLocks noChangeAspect="1"/>
          </p:cNvPicPr>
          <p:nvPr/>
        </p:nvPicPr>
        <p:blipFill>
          <a:blip r:embed="rId2"/>
          <a:stretch>
            <a:fillRect/>
          </a:stretch>
        </p:blipFill>
        <p:spPr>
          <a:xfrm>
            <a:off x="445674" y="1460357"/>
            <a:ext cx="1663700" cy="5270500"/>
          </a:xfrm>
          <a:prstGeom prst="rect">
            <a:avLst/>
          </a:prstGeom>
        </p:spPr>
      </p:pic>
      <p:pic>
        <p:nvPicPr>
          <p:cNvPr id="5" name="图片 4">
            <a:extLst>
              <a:ext uri="{FF2B5EF4-FFF2-40B4-BE49-F238E27FC236}">
                <a16:creationId xmlns:a16="http://schemas.microsoft.com/office/drawing/2014/main" id="{96268ED1-F448-684E-8879-192F904C5C21}"/>
              </a:ext>
            </a:extLst>
          </p:cNvPr>
          <p:cNvPicPr>
            <a:picLocks noChangeAspect="1"/>
          </p:cNvPicPr>
          <p:nvPr/>
        </p:nvPicPr>
        <p:blipFill>
          <a:blip r:embed="rId3"/>
          <a:stretch>
            <a:fillRect/>
          </a:stretch>
        </p:blipFill>
        <p:spPr>
          <a:xfrm>
            <a:off x="2238612" y="1446058"/>
            <a:ext cx="1562100" cy="5283200"/>
          </a:xfrm>
          <a:prstGeom prst="rect">
            <a:avLst/>
          </a:prstGeom>
        </p:spPr>
      </p:pic>
      <p:pic>
        <p:nvPicPr>
          <p:cNvPr id="6" name="图片 5">
            <a:extLst>
              <a:ext uri="{FF2B5EF4-FFF2-40B4-BE49-F238E27FC236}">
                <a16:creationId xmlns:a16="http://schemas.microsoft.com/office/drawing/2014/main" id="{E4E48FCB-1D12-C34E-8628-1A18E73CABDC}"/>
              </a:ext>
            </a:extLst>
          </p:cNvPr>
          <p:cNvPicPr>
            <a:picLocks noChangeAspect="1"/>
          </p:cNvPicPr>
          <p:nvPr/>
        </p:nvPicPr>
        <p:blipFill>
          <a:blip r:embed="rId4"/>
          <a:stretch>
            <a:fillRect/>
          </a:stretch>
        </p:blipFill>
        <p:spPr>
          <a:xfrm>
            <a:off x="3929950" y="1320611"/>
            <a:ext cx="1498600" cy="5308600"/>
          </a:xfrm>
          <a:prstGeom prst="rect">
            <a:avLst/>
          </a:prstGeom>
        </p:spPr>
      </p:pic>
      <p:pic>
        <p:nvPicPr>
          <p:cNvPr id="7" name="图片 6">
            <a:extLst>
              <a:ext uri="{FF2B5EF4-FFF2-40B4-BE49-F238E27FC236}">
                <a16:creationId xmlns:a16="http://schemas.microsoft.com/office/drawing/2014/main" id="{6D21E10C-8B07-ED4D-9948-C6EE1D63493C}"/>
              </a:ext>
            </a:extLst>
          </p:cNvPr>
          <p:cNvPicPr>
            <a:picLocks noChangeAspect="1"/>
          </p:cNvPicPr>
          <p:nvPr/>
        </p:nvPicPr>
        <p:blipFill>
          <a:blip r:embed="rId5"/>
          <a:stretch>
            <a:fillRect/>
          </a:stretch>
        </p:blipFill>
        <p:spPr>
          <a:xfrm>
            <a:off x="5660210" y="1320611"/>
            <a:ext cx="1727200" cy="4889500"/>
          </a:xfrm>
          <a:prstGeom prst="rect">
            <a:avLst/>
          </a:prstGeom>
        </p:spPr>
      </p:pic>
      <p:pic>
        <p:nvPicPr>
          <p:cNvPr id="8" name="图片 7">
            <a:extLst>
              <a:ext uri="{FF2B5EF4-FFF2-40B4-BE49-F238E27FC236}">
                <a16:creationId xmlns:a16="http://schemas.microsoft.com/office/drawing/2014/main" id="{6E394BE4-347E-C647-A41C-5D97025BE67E}"/>
              </a:ext>
            </a:extLst>
          </p:cNvPr>
          <p:cNvPicPr>
            <a:picLocks noChangeAspect="1"/>
          </p:cNvPicPr>
          <p:nvPr/>
        </p:nvPicPr>
        <p:blipFill>
          <a:blip r:embed="rId6"/>
          <a:stretch>
            <a:fillRect/>
          </a:stretch>
        </p:blipFill>
        <p:spPr>
          <a:xfrm>
            <a:off x="7168487" y="1270000"/>
            <a:ext cx="1676400" cy="4889500"/>
          </a:xfrm>
          <a:prstGeom prst="rect">
            <a:avLst/>
          </a:prstGeom>
        </p:spPr>
      </p:pic>
      <p:pic>
        <p:nvPicPr>
          <p:cNvPr id="9" name="图片 8">
            <a:extLst>
              <a:ext uri="{FF2B5EF4-FFF2-40B4-BE49-F238E27FC236}">
                <a16:creationId xmlns:a16="http://schemas.microsoft.com/office/drawing/2014/main" id="{4D932201-DBAE-3D45-9238-DA15A0F22C81}"/>
              </a:ext>
            </a:extLst>
          </p:cNvPr>
          <p:cNvPicPr>
            <a:picLocks noChangeAspect="1"/>
          </p:cNvPicPr>
          <p:nvPr/>
        </p:nvPicPr>
        <p:blipFill>
          <a:blip r:embed="rId7"/>
          <a:stretch>
            <a:fillRect/>
          </a:stretch>
        </p:blipFill>
        <p:spPr>
          <a:xfrm>
            <a:off x="9060824" y="1174561"/>
            <a:ext cx="1524000" cy="5181600"/>
          </a:xfrm>
          <a:prstGeom prst="rect">
            <a:avLst/>
          </a:prstGeom>
        </p:spPr>
      </p:pic>
    </p:spTree>
    <p:extLst>
      <p:ext uri="{BB962C8B-B14F-4D97-AF65-F5344CB8AC3E}">
        <p14:creationId xmlns:p14="http://schemas.microsoft.com/office/powerpoint/2010/main" val="1781577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28562-6B1C-5748-9E8D-D6F152F78016}"/>
              </a:ext>
            </a:extLst>
          </p:cNvPr>
          <p:cNvSpPr>
            <a:spLocks noGrp="1"/>
          </p:cNvSpPr>
          <p:nvPr>
            <p:ph type="title"/>
          </p:nvPr>
        </p:nvSpPr>
        <p:spPr/>
        <p:txBody>
          <a:bodyPr/>
          <a:lstStyle/>
          <a:p>
            <a:r>
              <a:rPr kumimoji="1" lang="zh-Hans" altLang="en-US" dirty="0"/>
              <a:t>提升小程序开发体验</a:t>
            </a:r>
            <a:endParaRPr kumimoji="1" lang="zh-CN" altLang="en-US" dirty="0"/>
          </a:p>
        </p:txBody>
      </p:sp>
      <p:sp>
        <p:nvSpPr>
          <p:cNvPr id="3" name="内容占位符 2">
            <a:extLst>
              <a:ext uri="{FF2B5EF4-FFF2-40B4-BE49-F238E27FC236}">
                <a16:creationId xmlns:a16="http://schemas.microsoft.com/office/drawing/2014/main" id="{038042F1-22F9-A14F-9748-0F689BD0ADEA}"/>
              </a:ext>
            </a:extLst>
          </p:cNvPr>
          <p:cNvSpPr>
            <a:spLocks noGrp="1"/>
          </p:cNvSpPr>
          <p:nvPr>
            <p:ph idx="1"/>
          </p:nvPr>
        </p:nvSpPr>
        <p:spPr>
          <a:xfrm>
            <a:off x="677334" y="1723860"/>
            <a:ext cx="9162702" cy="4977190"/>
          </a:xfrm>
        </p:spPr>
        <p:txBody>
          <a:bodyPr>
            <a:normAutofit fontScale="92500" lnSpcReduction="10000"/>
          </a:bodyPr>
          <a:lstStyle/>
          <a:p>
            <a:pPr marL="0" indent="0">
              <a:buNone/>
            </a:pPr>
            <a:r>
              <a:rPr kumimoji="1" lang="en-US" altLang="zh-Hans" dirty="0"/>
              <a:t> why :</a:t>
            </a:r>
          </a:p>
          <a:p>
            <a:pPr marL="0" indent="0">
              <a:buNone/>
            </a:pPr>
            <a:r>
              <a:rPr kumimoji="1" lang="en-US" altLang="zh-Hans" dirty="0"/>
              <a:t>      </a:t>
            </a:r>
            <a:r>
              <a:rPr kumimoji="1" lang="zh-CN" altLang="en-US" dirty="0"/>
              <a:t>由于小程序本身不支持</a:t>
            </a:r>
            <a:r>
              <a:rPr kumimoji="1" lang="en-US" altLang="zh-Hans" dirty="0" err="1"/>
              <a:t>npm</a:t>
            </a:r>
            <a:r>
              <a:rPr kumimoji="1" lang="zh-Hans" altLang="en-US" dirty="0"/>
              <a:t>，</a:t>
            </a:r>
            <a:r>
              <a:rPr kumimoji="1" lang="zh-CN" altLang="en-US" dirty="0"/>
              <a:t>不支持最新的</a:t>
            </a:r>
            <a:r>
              <a:rPr kumimoji="1" lang="en-US" altLang="zh-Hans" dirty="0" err="1"/>
              <a:t>es</a:t>
            </a:r>
            <a:r>
              <a:rPr kumimoji="1" lang="zh-CN" altLang="en-US" dirty="0"/>
              <a:t>规范，不支持</a:t>
            </a:r>
            <a:r>
              <a:rPr kumimoji="1" lang="en-US" altLang="zh-Hans" dirty="0" err="1"/>
              <a:t>css</a:t>
            </a:r>
            <a:r>
              <a:rPr kumimoji="1" lang="zh-CN" altLang="en-US" dirty="0"/>
              <a:t>预编译</a:t>
            </a:r>
            <a:r>
              <a:rPr kumimoji="1" lang="en-US" altLang="zh-Hans" dirty="0"/>
              <a:t>less</a:t>
            </a:r>
            <a:r>
              <a:rPr kumimoji="1" lang="zh-Hans" altLang="en-US" dirty="0"/>
              <a:t>，</a:t>
            </a:r>
            <a:r>
              <a:rPr kumimoji="1" lang="en-US" altLang="zh-Hans" dirty="0"/>
              <a:t>sass</a:t>
            </a:r>
            <a:r>
              <a:rPr kumimoji="1" lang="zh-Hans" altLang="en-US" dirty="0"/>
              <a:t>，</a:t>
            </a:r>
            <a:r>
              <a:rPr kumimoji="1" lang="zh-CN" altLang="en-US" dirty="0"/>
              <a:t>不支持分环境构建，不支持文件别名，不支持</a:t>
            </a:r>
            <a:r>
              <a:rPr kumimoji="1" lang="en-US" altLang="zh-Hans" dirty="0"/>
              <a:t>typescript,  </a:t>
            </a:r>
            <a:r>
              <a:rPr kumimoji="1" lang="zh-CN" altLang="en-US" dirty="0"/>
              <a:t>语法粗糙</a:t>
            </a:r>
            <a:r>
              <a:rPr kumimoji="1" lang="en-US" altLang="zh-CN" dirty="0"/>
              <a:t>.</a:t>
            </a:r>
          </a:p>
          <a:p>
            <a:pPr marL="0" indent="0">
              <a:buNone/>
            </a:pPr>
            <a:endParaRPr kumimoji="1" lang="en-US" altLang="zh-CN" dirty="0"/>
          </a:p>
          <a:p>
            <a:pPr marL="0" indent="0">
              <a:buNone/>
            </a:pPr>
            <a:r>
              <a:rPr kumimoji="1" lang="en-US" altLang="zh-Hans" dirty="0"/>
              <a:t>how:</a:t>
            </a:r>
          </a:p>
          <a:p>
            <a:pPr marL="0" indent="0">
              <a:buNone/>
            </a:pPr>
            <a:r>
              <a:rPr kumimoji="1" lang="en-US" altLang="zh-Hans" dirty="0"/>
              <a:t>    1. </a:t>
            </a:r>
            <a:r>
              <a:rPr kumimoji="1" lang="zh-CN" altLang="en-US" dirty="0"/>
              <a:t>基于</a:t>
            </a:r>
            <a:r>
              <a:rPr kumimoji="1" lang="en-US" altLang="zh-Hans" dirty="0" err="1"/>
              <a:t>webpack</a:t>
            </a:r>
            <a:r>
              <a:rPr kumimoji="1" lang="zh-CN" altLang="en-US" dirty="0"/>
              <a:t>或者</a:t>
            </a:r>
            <a:r>
              <a:rPr kumimoji="1" lang="en-US" altLang="zh-Hans" dirty="0"/>
              <a:t>gulp</a:t>
            </a:r>
            <a:r>
              <a:rPr kumimoji="1" lang="zh-CN" altLang="en-US" dirty="0"/>
              <a:t>构建小程序</a:t>
            </a:r>
            <a:r>
              <a:rPr kumimoji="1" lang="en-US" altLang="zh-CN" dirty="0"/>
              <a:t>;</a:t>
            </a:r>
          </a:p>
          <a:p>
            <a:pPr marL="0" indent="0">
              <a:buNone/>
            </a:pPr>
            <a:r>
              <a:rPr kumimoji="1" lang="en-US" altLang="zh-CN" dirty="0"/>
              <a:t>    2.  </a:t>
            </a:r>
            <a:r>
              <a:rPr kumimoji="1" lang="zh-CN" altLang="en-US" dirty="0"/>
              <a:t>小程序语法初步抽象</a:t>
            </a:r>
            <a:r>
              <a:rPr kumimoji="1" lang="en-US" altLang="zh-CN" dirty="0"/>
              <a:t>;</a:t>
            </a:r>
          </a:p>
          <a:p>
            <a:pPr marL="0" indent="0">
              <a:buNone/>
            </a:pPr>
            <a:r>
              <a:rPr kumimoji="1" lang="en-US" altLang="zh-CN" dirty="0"/>
              <a:t>    3.  </a:t>
            </a:r>
            <a:r>
              <a:rPr kumimoji="1" lang="zh-CN" altLang="en-US" dirty="0"/>
              <a:t>基于</a:t>
            </a:r>
            <a:r>
              <a:rPr kumimoji="1" lang="en-US" altLang="zh-Hans" dirty="0"/>
              <a:t>react</a:t>
            </a:r>
            <a:r>
              <a:rPr kumimoji="1" lang="zh-CN" altLang="en-US" dirty="0"/>
              <a:t>语法编写小程序</a:t>
            </a:r>
            <a:r>
              <a:rPr kumimoji="1" lang="en-US" altLang="zh-CN" dirty="0"/>
              <a:t>;</a:t>
            </a:r>
          </a:p>
          <a:p>
            <a:pPr marL="0" indent="0">
              <a:buNone/>
            </a:pPr>
            <a:endParaRPr kumimoji="1" lang="en-US" altLang="zh-CN" dirty="0"/>
          </a:p>
          <a:p>
            <a:pPr marL="0" indent="0">
              <a:buNone/>
            </a:pPr>
            <a:r>
              <a:rPr kumimoji="1" lang="en-US" altLang="zh-CN" dirty="0"/>
              <a:t>(</a:t>
            </a:r>
            <a:r>
              <a:rPr kumimoji="1" lang="zh-CN" altLang="en-US" dirty="0"/>
              <a:t>参考资料</a:t>
            </a:r>
            <a:r>
              <a:rPr kumimoji="1" lang="en-US" altLang="zh-CN" dirty="0"/>
              <a:t>: </a:t>
            </a:r>
          </a:p>
          <a:p>
            <a:pPr marL="0" indent="0">
              <a:buNone/>
            </a:pPr>
            <a:r>
              <a:rPr kumimoji="1" lang="en-US" altLang="zh-CN" dirty="0"/>
              <a:t>  1.</a:t>
            </a:r>
            <a:r>
              <a:rPr kumimoji="1" lang="en-US" altLang="zh-Hans" dirty="0"/>
              <a:t>babel-handbook  https://</a:t>
            </a:r>
            <a:r>
              <a:rPr kumimoji="1" lang="en-US" altLang="zh-Hans" dirty="0" err="1"/>
              <a:t>github.com</a:t>
            </a:r>
            <a:r>
              <a:rPr kumimoji="1" lang="en-US" altLang="zh-Hans" dirty="0"/>
              <a:t>/</a:t>
            </a:r>
            <a:r>
              <a:rPr kumimoji="1" lang="en-US" altLang="zh-Hans" dirty="0" err="1"/>
              <a:t>jamiebuilds</a:t>
            </a:r>
            <a:r>
              <a:rPr kumimoji="1" lang="en-US" altLang="zh-Hans" dirty="0"/>
              <a:t>/babel-handbook    </a:t>
            </a:r>
          </a:p>
          <a:p>
            <a:pPr marL="0" indent="0">
              <a:buNone/>
            </a:pPr>
            <a:r>
              <a:rPr kumimoji="1" lang="en-US" altLang="zh-Hans" dirty="0"/>
              <a:t>  2.astexplorer   https://</a:t>
            </a:r>
            <a:r>
              <a:rPr kumimoji="1" lang="en-US" altLang="zh-Hans" dirty="0" err="1"/>
              <a:t>astexplorer.net</a:t>
            </a:r>
            <a:r>
              <a:rPr kumimoji="1" lang="en-US" altLang="zh-Hans" dirty="0"/>
              <a:t>/</a:t>
            </a:r>
          </a:p>
          <a:p>
            <a:pPr marL="0" indent="0">
              <a:buNone/>
            </a:pPr>
            <a:r>
              <a:rPr kumimoji="1" lang="en-US" altLang="zh-Hans" dirty="0"/>
              <a:t>  3.webpack  plugin </a:t>
            </a:r>
            <a:r>
              <a:rPr kumimoji="1" lang="en-US" altLang="zh-Hans" dirty="0" err="1"/>
              <a:t>api</a:t>
            </a:r>
            <a:r>
              <a:rPr kumimoji="1" lang="en-US" altLang="zh-Hans" dirty="0"/>
              <a:t>     https://</a:t>
            </a:r>
            <a:r>
              <a:rPr kumimoji="1" lang="en-US" altLang="zh-Hans" dirty="0" err="1"/>
              <a:t>webpack.js.org</a:t>
            </a:r>
            <a:r>
              <a:rPr kumimoji="1" lang="en-US" altLang="zh-Hans" dirty="0"/>
              <a:t>/</a:t>
            </a:r>
            <a:r>
              <a:rPr kumimoji="1" lang="en-US" altLang="zh-Hans" dirty="0" err="1"/>
              <a:t>api</a:t>
            </a:r>
            <a:r>
              <a:rPr kumimoji="1" lang="en-US" altLang="zh-Hans" dirty="0"/>
              <a:t>/</a:t>
            </a:r>
          </a:p>
          <a:p>
            <a:pPr marL="0" indent="0">
              <a:buNone/>
            </a:pPr>
            <a:r>
              <a:rPr kumimoji="1" lang="en-US" altLang="zh-Hans" dirty="0"/>
              <a:t>)</a:t>
            </a:r>
          </a:p>
          <a:p>
            <a:pPr marL="0" indent="0">
              <a:buNone/>
            </a:pPr>
            <a:endParaRPr kumimoji="1" lang="en-US" altLang="zh-Hans" dirty="0"/>
          </a:p>
          <a:p>
            <a:pPr marL="0" indent="0">
              <a:buNone/>
            </a:pPr>
            <a:endParaRPr kumimoji="1" lang="en-US" altLang="zh-Hans" dirty="0"/>
          </a:p>
          <a:p>
            <a:pPr marL="0" indent="0">
              <a:buNone/>
            </a:pPr>
            <a:endParaRPr kumimoji="1" lang="en-US" altLang="zh-Hans" dirty="0"/>
          </a:p>
        </p:txBody>
      </p:sp>
    </p:spTree>
    <p:extLst>
      <p:ext uri="{BB962C8B-B14F-4D97-AF65-F5344CB8AC3E}">
        <p14:creationId xmlns:p14="http://schemas.microsoft.com/office/powerpoint/2010/main" val="7562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E1716-77CA-2046-962E-6A9577E4A608}"/>
              </a:ext>
            </a:extLst>
          </p:cNvPr>
          <p:cNvSpPr>
            <a:spLocks noGrp="1"/>
          </p:cNvSpPr>
          <p:nvPr>
            <p:ph type="title"/>
          </p:nvPr>
        </p:nvSpPr>
        <p:spPr/>
        <p:txBody>
          <a:bodyPr/>
          <a:lstStyle/>
          <a:p>
            <a:r>
              <a:rPr kumimoji="1" lang="zh-Hans" altLang="en-US" dirty="0"/>
              <a:t>小程序是什么东东</a:t>
            </a:r>
            <a:endParaRPr kumimoji="1" lang="zh-CN" altLang="en-US" dirty="0"/>
          </a:p>
        </p:txBody>
      </p:sp>
      <p:sp>
        <p:nvSpPr>
          <p:cNvPr id="3" name="内容占位符 2">
            <a:extLst>
              <a:ext uri="{FF2B5EF4-FFF2-40B4-BE49-F238E27FC236}">
                <a16:creationId xmlns:a16="http://schemas.microsoft.com/office/drawing/2014/main" id="{00ACD3E2-398B-F04B-A265-41D10F2A0C48}"/>
              </a:ext>
            </a:extLst>
          </p:cNvPr>
          <p:cNvSpPr>
            <a:spLocks noGrp="1"/>
          </p:cNvSpPr>
          <p:nvPr>
            <p:ph idx="1"/>
          </p:nvPr>
        </p:nvSpPr>
        <p:spPr>
          <a:xfrm>
            <a:off x="677334" y="1618723"/>
            <a:ext cx="8596668" cy="4815944"/>
          </a:xfrm>
        </p:spPr>
        <p:txBody>
          <a:bodyPr>
            <a:noAutofit/>
          </a:bodyPr>
          <a:lstStyle/>
          <a:p>
            <a:r>
              <a:rPr kumimoji="1" lang="zh-Hans" altLang="en-US" sz="2000" dirty="0"/>
              <a:t>背景</a:t>
            </a:r>
            <a:endParaRPr kumimoji="1" lang="en-US" altLang="zh-Hans" sz="2000" dirty="0"/>
          </a:p>
          <a:p>
            <a:pPr lvl="1">
              <a:buFont typeface="Wingdings" pitchFamily="2" charset="2"/>
              <a:buChar char="l"/>
            </a:pPr>
            <a:r>
              <a:rPr kumimoji="1" lang="zh-Hans" altLang="en-US" sz="1800" dirty="0"/>
              <a:t>接棒服务号</a:t>
            </a:r>
            <a:r>
              <a:rPr kumimoji="1" lang="en-US" altLang="zh-Hans" sz="1800" dirty="0"/>
              <a:t>, </a:t>
            </a:r>
            <a:r>
              <a:rPr kumimoji="1" lang="zh-Hans" altLang="en-US" sz="1800" dirty="0"/>
              <a:t>提供一种高效 低成本的方式来连接用户和服务</a:t>
            </a:r>
            <a:endParaRPr kumimoji="1" lang="en-US" altLang="zh-Hans" sz="1800" dirty="0"/>
          </a:p>
          <a:p>
            <a:r>
              <a:rPr kumimoji="1" lang="zh-Hans" altLang="en-US" sz="2000" dirty="0"/>
              <a:t>特点</a:t>
            </a:r>
            <a:endParaRPr kumimoji="1" lang="en-US" altLang="zh-Hans" sz="2000" dirty="0"/>
          </a:p>
          <a:p>
            <a:pPr lvl="1">
              <a:buFont typeface="Wingdings" pitchFamily="2" charset="2"/>
              <a:buChar char="l"/>
            </a:pPr>
            <a:r>
              <a:rPr kumimoji="1" lang="zh-Hans" altLang="en-US" sz="1800" dirty="0"/>
              <a:t>跨平台</a:t>
            </a:r>
            <a:endParaRPr kumimoji="1" lang="en-US" altLang="zh-Hans" sz="1800" dirty="0"/>
          </a:p>
          <a:p>
            <a:pPr lvl="1">
              <a:buFont typeface="Wingdings" pitchFamily="2" charset="2"/>
              <a:buChar char="l"/>
            </a:pPr>
            <a:r>
              <a:rPr kumimoji="1" lang="zh-Hans" altLang="en-US" sz="1800" dirty="0"/>
              <a:t>无所不在 触手可及</a:t>
            </a:r>
            <a:r>
              <a:rPr kumimoji="1" lang="en-US" altLang="zh-Hans" sz="1800" dirty="0"/>
              <a:t> (</a:t>
            </a:r>
            <a:r>
              <a:rPr kumimoji="1" lang="zh-Hans" altLang="en-US" sz="1800" dirty="0"/>
              <a:t>二维码</a:t>
            </a:r>
            <a:r>
              <a:rPr kumimoji="1" lang="en-US" altLang="zh-Hans" sz="1800" dirty="0"/>
              <a:t>, </a:t>
            </a:r>
            <a:r>
              <a:rPr kumimoji="1" lang="zh-Hans" altLang="en-US" sz="1800" dirty="0"/>
              <a:t>搜索</a:t>
            </a:r>
            <a:r>
              <a:rPr kumimoji="1" lang="en-US" altLang="zh-Hans" sz="1800" dirty="0"/>
              <a:t>) </a:t>
            </a:r>
          </a:p>
          <a:p>
            <a:pPr lvl="1">
              <a:buFont typeface="Wingdings" pitchFamily="2" charset="2"/>
              <a:buChar char="l"/>
            </a:pPr>
            <a:r>
              <a:rPr kumimoji="1" lang="zh-Hans" altLang="en-US" sz="1800" dirty="0"/>
              <a:t>无需安装卸载，用完即走</a:t>
            </a:r>
            <a:endParaRPr kumimoji="1" lang="en-US" altLang="zh-Hans" sz="1800" dirty="0"/>
          </a:p>
          <a:p>
            <a:pPr lvl="1">
              <a:buFont typeface="Wingdings" pitchFamily="2" charset="2"/>
              <a:buChar char="l"/>
            </a:pPr>
            <a:r>
              <a:rPr kumimoji="1" lang="zh-Hans" altLang="en-US" sz="1800" dirty="0"/>
              <a:t> 媲美原生用户体验</a:t>
            </a:r>
            <a:endParaRPr kumimoji="1" lang="en-US" altLang="zh-Hans" sz="1800" dirty="0"/>
          </a:p>
          <a:p>
            <a:pPr lvl="1">
              <a:buFont typeface="Wingdings" pitchFamily="2" charset="2"/>
              <a:buChar char="l"/>
            </a:pPr>
            <a:r>
              <a:rPr kumimoji="1" lang="zh-Hans" altLang="en-US" sz="1800" dirty="0"/>
              <a:t> 低成本 易传播 </a:t>
            </a:r>
            <a:endParaRPr kumimoji="1" lang="en-US" altLang="zh-Hans" sz="1800" dirty="0"/>
          </a:p>
          <a:p>
            <a:pPr lvl="1">
              <a:buFont typeface="Wingdings" pitchFamily="2" charset="2"/>
              <a:buChar char="l"/>
            </a:pPr>
            <a:r>
              <a:rPr kumimoji="1" lang="en-US" altLang="zh-Hans" sz="1800" dirty="0"/>
              <a:t> </a:t>
            </a:r>
            <a:r>
              <a:rPr kumimoji="1" lang="zh-Hans" altLang="en-US" sz="1800" dirty="0"/>
              <a:t>高质量</a:t>
            </a:r>
            <a:endParaRPr kumimoji="1" lang="en-US" altLang="zh-Hans" sz="1800" dirty="0"/>
          </a:p>
          <a:p>
            <a:r>
              <a:rPr kumimoji="1" lang="zh-Hans" altLang="en-US" sz="2000" dirty="0"/>
              <a:t>场景</a:t>
            </a:r>
            <a:endParaRPr kumimoji="1" lang="en-US" altLang="zh-Hans" sz="2000" dirty="0"/>
          </a:p>
          <a:p>
            <a:pPr lvl="1">
              <a:buFont typeface="Wingdings" pitchFamily="2" charset="2"/>
              <a:buChar char="l"/>
            </a:pPr>
            <a:r>
              <a:rPr kumimoji="1" lang="zh-Hans" altLang="en-US" sz="1800" dirty="0"/>
              <a:t>餐馆</a:t>
            </a:r>
            <a:r>
              <a:rPr kumimoji="1" lang="en-US" altLang="zh-Hans" sz="1800" dirty="0"/>
              <a:t>, </a:t>
            </a:r>
            <a:r>
              <a:rPr kumimoji="1" lang="zh-Hans" altLang="en-US" sz="1800" dirty="0"/>
              <a:t>车票，博物馆</a:t>
            </a:r>
            <a:r>
              <a:rPr kumimoji="1" lang="en-US" altLang="zh-Hans" sz="1800" dirty="0"/>
              <a:t> …..</a:t>
            </a:r>
            <a:endParaRPr kumimoji="1" lang="en-US" altLang="zh-CN" sz="1800" dirty="0"/>
          </a:p>
        </p:txBody>
      </p:sp>
    </p:spTree>
    <p:extLst>
      <p:ext uri="{BB962C8B-B14F-4D97-AF65-F5344CB8AC3E}">
        <p14:creationId xmlns:p14="http://schemas.microsoft.com/office/powerpoint/2010/main" val="2338057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BF7C4-2F75-244E-B820-B35190A7FFEE}"/>
              </a:ext>
            </a:extLst>
          </p:cNvPr>
          <p:cNvSpPr>
            <a:spLocks noGrp="1"/>
          </p:cNvSpPr>
          <p:nvPr>
            <p:ph type="title"/>
          </p:nvPr>
        </p:nvSpPr>
        <p:spPr/>
        <p:txBody>
          <a:bodyPr/>
          <a:lstStyle/>
          <a:p>
            <a:r>
              <a:rPr lang="zh-Hans" altLang="en-US" dirty="0"/>
              <a:t>小程序开发需要注意的点</a:t>
            </a:r>
            <a:br>
              <a:rPr lang="zh-CN" altLang="en-US" dirty="0"/>
            </a:br>
            <a:endParaRPr kumimoji="1" lang="zh-CN" altLang="en-US" dirty="0"/>
          </a:p>
        </p:txBody>
      </p:sp>
      <p:sp>
        <p:nvSpPr>
          <p:cNvPr id="3" name="内容占位符 2">
            <a:extLst>
              <a:ext uri="{FF2B5EF4-FFF2-40B4-BE49-F238E27FC236}">
                <a16:creationId xmlns:a16="http://schemas.microsoft.com/office/drawing/2014/main" id="{6E6FA030-1A2B-C74A-8E8B-70F8C4F7A1C2}"/>
              </a:ext>
            </a:extLst>
          </p:cNvPr>
          <p:cNvSpPr>
            <a:spLocks noGrp="1"/>
          </p:cNvSpPr>
          <p:nvPr>
            <p:ph idx="1"/>
          </p:nvPr>
        </p:nvSpPr>
        <p:spPr/>
        <p:txBody>
          <a:bodyPr/>
          <a:lstStyle/>
          <a:p>
            <a:r>
              <a:rPr lang="zh-CN" altLang="en-US" dirty="0"/>
              <a:t>小程序框架</a:t>
            </a:r>
            <a:r>
              <a:rPr lang="zh-Hans" altLang="en-US" dirty="0"/>
              <a:t>逻辑层</a:t>
            </a:r>
            <a:r>
              <a:rPr lang="zh-CN" altLang="en-US" dirty="0"/>
              <a:t>并非运行在浏览器中，所以不支持</a:t>
            </a:r>
            <a:r>
              <a:rPr lang="en-US" altLang="zh-CN" dirty="0" err="1"/>
              <a:t>bomjs</a:t>
            </a:r>
            <a:r>
              <a:rPr lang="en-US" altLang="zh-CN" dirty="0"/>
              <a:t> </a:t>
            </a:r>
            <a:r>
              <a:rPr lang="en" altLang="zh-CN" dirty="0" err="1"/>
              <a:t>domjs</a:t>
            </a:r>
            <a:r>
              <a:rPr lang="zh-CN" altLang="en-US" dirty="0"/>
              <a:t>相关的</a:t>
            </a:r>
            <a:r>
              <a:rPr lang="en" altLang="zh-CN" dirty="0" err="1"/>
              <a:t>api</a:t>
            </a:r>
            <a:r>
              <a:rPr lang="zh-CN" altLang="en" dirty="0"/>
              <a:t>，</a:t>
            </a:r>
            <a:r>
              <a:rPr lang="zh-CN" altLang="en-US" dirty="0"/>
              <a:t>包括</a:t>
            </a:r>
            <a:r>
              <a:rPr lang="en" altLang="zh-CN" dirty="0" err="1"/>
              <a:t>document,window,navigator,webscoket</a:t>
            </a:r>
            <a:r>
              <a:rPr lang="zh-CN" altLang="en-US" dirty="0"/>
              <a:t>等</a:t>
            </a:r>
            <a:r>
              <a:rPr lang="en" altLang="zh-CN" dirty="0"/>
              <a:t>;</a:t>
            </a:r>
          </a:p>
          <a:p>
            <a:r>
              <a:rPr lang="zh-CN" altLang="en-US" dirty="0"/>
              <a:t>个人用户和海外用户类型在生产环境不能使用</a:t>
            </a:r>
            <a:r>
              <a:rPr lang="en" altLang="zh-CN" dirty="0" err="1"/>
              <a:t>webview</a:t>
            </a:r>
            <a:r>
              <a:rPr lang="zh-CN" altLang="en-US" dirty="0"/>
              <a:t>组件；</a:t>
            </a:r>
            <a:endParaRPr lang="en-US" altLang="zh-CN" dirty="0"/>
          </a:p>
          <a:p>
            <a:r>
              <a:rPr lang="zh-CN" altLang="en-US" dirty="0"/>
              <a:t>小程序页面跳转栈的控制，目前只支持十层</a:t>
            </a:r>
            <a:r>
              <a:rPr lang="en-US" altLang="zh-CN" dirty="0"/>
              <a:t>;</a:t>
            </a:r>
          </a:p>
          <a:p>
            <a:r>
              <a:rPr lang="zh-CN" altLang="en-US" dirty="0"/>
              <a:t>不能在滚动模块里使用</a:t>
            </a:r>
            <a:r>
              <a:rPr lang="en" altLang="zh-CN" dirty="0" err="1"/>
              <a:t>textarea</a:t>
            </a:r>
            <a:r>
              <a:rPr lang="zh-CN" altLang="en" dirty="0"/>
              <a:t>，</a:t>
            </a:r>
            <a:r>
              <a:rPr lang="zh-CN" altLang="en-US" dirty="0"/>
              <a:t>在设计的时候需要注意</a:t>
            </a:r>
            <a:r>
              <a:rPr lang="en-US" altLang="zh-CN" dirty="0"/>
              <a:t>;</a:t>
            </a:r>
          </a:p>
          <a:p>
            <a:r>
              <a:rPr lang="zh-CN" altLang="en-US" dirty="0"/>
              <a:t>父组件无法获取子组件内部的元素节点</a:t>
            </a:r>
            <a:r>
              <a:rPr lang="en-US" altLang="zh-CN" dirty="0"/>
              <a:t>,</a:t>
            </a:r>
            <a:r>
              <a:rPr lang="zh-CN" altLang="en-US" dirty="0"/>
              <a:t>仅可以在本组件内部选取内部元素节点</a:t>
            </a:r>
            <a:r>
              <a:rPr lang="en-US" altLang="zh-CN" dirty="0"/>
              <a:t>;</a:t>
            </a:r>
          </a:p>
          <a:p>
            <a:r>
              <a:rPr lang="zh-Hans" altLang="en-US" dirty="0"/>
              <a:t>华为</a:t>
            </a:r>
            <a:r>
              <a:rPr lang="en-US" altLang="zh-Hans" dirty="0"/>
              <a:t>Android</a:t>
            </a:r>
            <a:r>
              <a:rPr lang="zh-Hans" altLang="en-US" dirty="0"/>
              <a:t>机的</a:t>
            </a:r>
            <a:r>
              <a:rPr lang="en-US" altLang="zh-Hans" dirty="0" err="1"/>
              <a:t>textarea</a:t>
            </a:r>
            <a:r>
              <a:rPr lang="zh-Hans" altLang="en-US" dirty="0"/>
              <a:t>组件按回退会触发两次</a:t>
            </a:r>
            <a:r>
              <a:rPr lang="en" altLang="zh-CN" dirty="0" err="1"/>
              <a:t>bindKeyInput</a:t>
            </a:r>
            <a:r>
              <a:rPr lang="zh-Hans" altLang="en-US" dirty="0"/>
              <a:t>事件，一次值为空，一次是当前输入框的值</a:t>
            </a:r>
            <a:r>
              <a:rPr lang="en-US" altLang="zh-Hans" dirty="0"/>
              <a:t>;</a:t>
            </a:r>
            <a:endParaRPr lang="en" altLang="zh-CN" dirty="0"/>
          </a:p>
          <a:p>
            <a:r>
              <a:rPr lang="zh-CN" altLang="en-US" dirty="0"/>
              <a:t>小程序组件默认按照</a:t>
            </a:r>
            <a:r>
              <a:rPr lang="en" altLang="zh-CN" dirty="0"/>
              <a:t>web component</a:t>
            </a:r>
            <a:r>
              <a:rPr lang="zh-CN" altLang="en-US" dirty="0"/>
              <a:t>标准去实现，所以组件样式只会作用于组件内部，若需要引用外部的样式则需要指定</a:t>
            </a:r>
            <a:r>
              <a:rPr lang="en" altLang="zh-CN" dirty="0" err="1"/>
              <a:t>externalClasses</a:t>
            </a:r>
            <a:r>
              <a:rPr lang="zh-CN" altLang="en-US" dirty="0"/>
              <a:t>属性</a:t>
            </a:r>
            <a:r>
              <a:rPr lang="en-US" altLang="zh-CN" dirty="0"/>
              <a:t>(</a:t>
            </a:r>
            <a:r>
              <a:rPr lang="zh-CN" altLang="en-US" dirty="0"/>
              <a:t>若自定义组件需要传入外部样式时 需要用到该属性</a:t>
            </a:r>
            <a:r>
              <a:rPr lang="en-US" altLang="zh-CN" dirty="0"/>
              <a:t>)</a:t>
            </a:r>
          </a:p>
          <a:p>
            <a:endParaRPr lang="en" altLang="zh-CN" dirty="0"/>
          </a:p>
          <a:p>
            <a:endParaRPr kumimoji="1" lang="zh-CN" altLang="en-US" dirty="0"/>
          </a:p>
        </p:txBody>
      </p:sp>
    </p:spTree>
    <p:extLst>
      <p:ext uri="{BB962C8B-B14F-4D97-AF65-F5344CB8AC3E}">
        <p14:creationId xmlns:p14="http://schemas.microsoft.com/office/powerpoint/2010/main" val="2981467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1204B-4D51-5E47-AC6B-316752A40B6F}"/>
              </a:ext>
            </a:extLst>
          </p:cNvPr>
          <p:cNvSpPr>
            <a:spLocks noGrp="1"/>
          </p:cNvSpPr>
          <p:nvPr>
            <p:ph type="title"/>
          </p:nvPr>
        </p:nvSpPr>
        <p:spPr/>
        <p:txBody>
          <a:bodyPr/>
          <a:lstStyle/>
          <a:p>
            <a:r>
              <a:rPr kumimoji="1" lang="zh-Hans" altLang="en-US" dirty="0"/>
              <a:t>小程序开发需要注意的点</a:t>
            </a:r>
            <a:endParaRPr kumimoji="1" lang="zh-CN" altLang="en-US" dirty="0"/>
          </a:p>
        </p:txBody>
      </p:sp>
      <p:sp>
        <p:nvSpPr>
          <p:cNvPr id="3" name="内容占位符 2">
            <a:extLst>
              <a:ext uri="{FF2B5EF4-FFF2-40B4-BE49-F238E27FC236}">
                <a16:creationId xmlns:a16="http://schemas.microsoft.com/office/drawing/2014/main" id="{64F9BF9D-7E24-0949-93E3-FBE98AB3AFF1}"/>
              </a:ext>
            </a:extLst>
          </p:cNvPr>
          <p:cNvSpPr>
            <a:spLocks noGrp="1"/>
          </p:cNvSpPr>
          <p:nvPr>
            <p:ph idx="1"/>
          </p:nvPr>
        </p:nvSpPr>
        <p:spPr/>
        <p:txBody>
          <a:bodyPr/>
          <a:lstStyle/>
          <a:p>
            <a:r>
              <a:rPr lang="zh-CN" altLang="en-US" dirty="0"/>
              <a:t>小程序通过</a:t>
            </a:r>
            <a:r>
              <a:rPr lang="en" altLang="zh-CN" dirty="0"/>
              <a:t>text</a:t>
            </a:r>
            <a:r>
              <a:rPr lang="zh-CN" altLang="en-US" dirty="0"/>
              <a:t>组件通过</a:t>
            </a:r>
            <a:r>
              <a:rPr lang="en-US" altLang="zh-CN" dirty="0"/>
              <a:t>\</a:t>
            </a:r>
            <a:r>
              <a:rPr lang="en" altLang="zh-CN" dirty="0"/>
              <a:t>n</a:t>
            </a:r>
            <a:r>
              <a:rPr lang="zh-CN" altLang="en-US" dirty="0"/>
              <a:t>实现文本换行；</a:t>
            </a:r>
          </a:p>
          <a:p>
            <a:r>
              <a:rPr lang="zh-CN" altLang="en-US" dirty="0"/>
              <a:t>背景图片只能通过</a:t>
            </a:r>
            <a:r>
              <a:rPr lang="en" altLang="zh-CN" dirty="0"/>
              <a:t>base64</a:t>
            </a:r>
            <a:r>
              <a:rPr lang="zh-CN" altLang="en-US" dirty="0"/>
              <a:t>或者网络图片</a:t>
            </a:r>
            <a:r>
              <a:rPr lang="en-US" altLang="zh-CN" dirty="0"/>
              <a:t>;</a:t>
            </a:r>
          </a:p>
          <a:p>
            <a:r>
              <a:rPr lang="zh-CN" altLang="en-US" dirty="0"/>
              <a:t>如果想让你的页面不能弹性滚动，可以设置</a:t>
            </a:r>
            <a:r>
              <a:rPr lang="en" altLang="zh-CN" dirty="0" err="1"/>
              <a:t>page.json</a:t>
            </a:r>
            <a:r>
              <a:rPr lang="en" altLang="zh-CN" dirty="0"/>
              <a:t> </a:t>
            </a:r>
            <a:r>
              <a:rPr lang="en" altLang="zh-CN" dirty="0" err="1"/>
              <a:t>disablescroll</a:t>
            </a:r>
            <a:r>
              <a:rPr lang="en" altLang="zh-CN" dirty="0"/>
              <a:t>: true;</a:t>
            </a:r>
          </a:p>
          <a:p>
            <a:r>
              <a:rPr lang="en" altLang="zh-CN" dirty="0"/>
              <a:t>scroll-view</a:t>
            </a:r>
            <a:r>
              <a:rPr lang="zh-Hans" altLang="en-US" dirty="0"/>
              <a:t>组件</a:t>
            </a:r>
            <a:r>
              <a:rPr lang="zh-CN" altLang="en-US" dirty="0"/>
              <a:t>如果滚动区域是动态可变的，建议组件使用时请加上高度，否则可能出现滚动生涩，体验很差</a:t>
            </a:r>
            <a:r>
              <a:rPr lang="en-US" altLang="zh-CN" dirty="0"/>
              <a:t>;</a:t>
            </a:r>
          </a:p>
          <a:p>
            <a:endParaRPr kumimoji="1" lang="zh-CN" altLang="en-US" dirty="0"/>
          </a:p>
        </p:txBody>
      </p:sp>
    </p:spTree>
    <p:extLst>
      <p:ext uri="{BB962C8B-B14F-4D97-AF65-F5344CB8AC3E}">
        <p14:creationId xmlns:p14="http://schemas.microsoft.com/office/powerpoint/2010/main" val="174615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4726A-4E51-D645-AED7-C04826C919C1}"/>
              </a:ext>
            </a:extLst>
          </p:cNvPr>
          <p:cNvSpPr>
            <a:spLocks noGrp="1"/>
          </p:cNvSpPr>
          <p:nvPr>
            <p:ph type="title"/>
          </p:nvPr>
        </p:nvSpPr>
        <p:spPr>
          <a:xfrm>
            <a:off x="1414314" y="1841057"/>
            <a:ext cx="8596668" cy="1826581"/>
          </a:xfrm>
        </p:spPr>
        <p:txBody>
          <a:bodyPr/>
          <a:lstStyle/>
          <a:p>
            <a:r>
              <a:rPr kumimoji="1" lang="zh-Hans" altLang="en-US" dirty="0"/>
              <a:t>                         谢谢</a:t>
            </a:r>
            <a:endParaRPr kumimoji="1" lang="zh-CN" altLang="en-US" dirty="0"/>
          </a:p>
        </p:txBody>
      </p:sp>
    </p:spTree>
    <p:extLst>
      <p:ext uri="{BB962C8B-B14F-4D97-AF65-F5344CB8AC3E}">
        <p14:creationId xmlns:p14="http://schemas.microsoft.com/office/powerpoint/2010/main" val="100837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4C68F-8C1D-A445-8FEA-789493C1278A}"/>
              </a:ext>
            </a:extLst>
          </p:cNvPr>
          <p:cNvSpPr>
            <a:spLocks noGrp="1"/>
          </p:cNvSpPr>
          <p:nvPr>
            <p:ph type="title"/>
          </p:nvPr>
        </p:nvSpPr>
        <p:spPr/>
        <p:txBody>
          <a:bodyPr/>
          <a:lstStyle/>
          <a:p>
            <a:r>
              <a:rPr kumimoji="1" lang="zh-Hans" altLang="en-US" dirty="0"/>
              <a:t>小程序开发框架</a:t>
            </a:r>
            <a:endParaRPr kumimoji="1" lang="zh-CN" altLang="en-US" dirty="0"/>
          </a:p>
        </p:txBody>
      </p:sp>
      <p:sp>
        <p:nvSpPr>
          <p:cNvPr id="3" name="内容占位符 2">
            <a:extLst>
              <a:ext uri="{FF2B5EF4-FFF2-40B4-BE49-F238E27FC236}">
                <a16:creationId xmlns:a16="http://schemas.microsoft.com/office/drawing/2014/main" id="{4B0544A9-551A-E744-810C-FBD3E29E16EF}"/>
              </a:ext>
            </a:extLst>
          </p:cNvPr>
          <p:cNvSpPr>
            <a:spLocks noGrp="1"/>
          </p:cNvSpPr>
          <p:nvPr>
            <p:ph idx="1"/>
          </p:nvPr>
        </p:nvSpPr>
        <p:spPr/>
        <p:txBody>
          <a:bodyPr/>
          <a:lstStyle/>
          <a:p>
            <a:r>
              <a:rPr kumimoji="1" lang="zh-Hans" altLang="en-US" dirty="0"/>
              <a:t>小程序代码组成</a:t>
            </a:r>
            <a:endParaRPr kumimoji="1" lang="en-US" altLang="zh-Hans" dirty="0"/>
          </a:p>
          <a:p>
            <a:r>
              <a:rPr kumimoji="1" lang="zh-Hans" altLang="en-US" dirty="0"/>
              <a:t>小程序初始化</a:t>
            </a:r>
            <a:endParaRPr kumimoji="1" lang="en-US" altLang="zh-Hans" dirty="0"/>
          </a:p>
          <a:p>
            <a:r>
              <a:rPr kumimoji="1" lang="zh-Hans" altLang="en-US" dirty="0"/>
              <a:t>页面</a:t>
            </a:r>
            <a:endParaRPr kumimoji="1" lang="en-US" altLang="zh-Hans" dirty="0"/>
          </a:p>
          <a:p>
            <a:r>
              <a:rPr kumimoji="1" lang="zh-Hans" altLang="en-US" dirty="0"/>
              <a:t>组件</a:t>
            </a:r>
            <a:endParaRPr kumimoji="1" lang="en-US" altLang="zh-Hans" dirty="0"/>
          </a:p>
          <a:p>
            <a:r>
              <a:rPr kumimoji="1" lang="zh-Hans" altLang="en-US" dirty="0"/>
              <a:t>模版</a:t>
            </a:r>
            <a:endParaRPr kumimoji="1" lang="en-US" altLang="zh-Hans" dirty="0"/>
          </a:p>
          <a:p>
            <a:r>
              <a:rPr kumimoji="1" lang="en-US" altLang="zh-Hans" dirty="0" err="1"/>
              <a:t>wxs</a:t>
            </a:r>
            <a:r>
              <a:rPr kumimoji="1" lang="zh-Hans" altLang="en-US" dirty="0"/>
              <a:t>模块</a:t>
            </a:r>
            <a:endParaRPr kumimoji="1" lang="en-US" altLang="zh-Hans" dirty="0"/>
          </a:p>
          <a:p>
            <a:r>
              <a:rPr kumimoji="1" lang="en-US" altLang="zh-Hans" dirty="0" err="1"/>
              <a:t>api</a:t>
            </a:r>
            <a:r>
              <a:rPr kumimoji="1" lang="zh-Hans" altLang="en-US" dirty="0"/>
              <a:t>能力</a:t>
            </a:r>
            <a:endParaRPr kumimoji="1" lang="en-US" altLang="zh-Hans" dirty="0"/>
          </a:p>
          <a:p>
            <a:endParaRPr kumimoji="1" lang="zh-CN" altLang="en-US" dirty="0"/>
          </a:p>
        </p:txBody>
      </p:sp>
    </p:spTree>
    <p:extLst>
      <p:ext uri="{BB962C8B-B14F-4D97-AF65-F5344CB8AC3E}">
        <p14:creationId xmlns:p14="http://schemas.microsoft.com/office/powerpoint/2010/main" val="97279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B44A4-6C0F-9644-BFEF-E6F03B69F533}"/>
              </a:ext>
            </a:extLst>
          </p:cNvPr>
          <p:cNvSpPr>
            <a:spLocks noGrp="1"/>
          </p:cNvSpPr>
          <p:nvPr>
            <p:ph type="title"/>
          </p:nvPr>
        </p:nvSpPr>
        <p:spPr/>
        <p:txBody>
          <a:bodyPr/>
          <a:lstStyle/>
          <a:p>
            <a:r>
              <a:rPr kumimoji="1" lang="zh-Hans" altLang="en-US" dirty="0"/>
              <a:t>小程序代码组成</a:t>
            </a:r>
            <a:endParaRPr kumimoji="1" lang="zh-CN" altLang="en-US" dirty="0"/>
          </a:p>
        </p:txBody>
      </p:sp>
      <p:sp>
        <p:nvSpPr>
          <p:cNvPr id="3" name="内容占位符 2">
            <a:extLst>
              <a:ext uri="{FF2B5EF4-FFF2-40B4-BE49-F238E27FC236}">
                <a16:creationId xmlns:a16="http://schemas.microsoft.com/office/drawing/2014/main" id="{B307463C-7792-0A43-910D-C577916FC605}"/>
              </a:ext>
            </a:extLst>
          </p:cNvPr>
          <p:cNvSpPr>
            <a:spLocks noGrp="1"/>
          </p:cNvSpPr>
          <p:nvPr>
            <p:ph idx="1"/>
          </p:nvPr>
        </p:nvSpPr>
        <p:spPr/>
        <p:txBody>
          <a:bodyPr/>
          <a:lstStyle/>
          <a:p>
            <a:pPr marL="0" indent="0">
              <a:buNone/>
            </a:pPr>
            <a:r>
              <a:rPr kumimoji="1" lang="zh-Hans" altLang="en-US" dirty="0"/>
              <a:t>小程序主要由以下四类文件构成</a:t>
            </a:r>
            <a:endParaRPr kumimoji="1" lang="en-US" altLang="zh-Hans" dirty="0"/>
          </a:p>
          <a:p>
            <a:r>
              <a:rPr lang="en" altLang="zh-CN" dirty="0"/>
              <a:t>.</a:t>
            </a:r>
            <a:r>
              <a:rPr lang="en" altLang="zh-CN" dirty="0" err="1"/>
              <a:t>json</a:t>
            </a:r>
            <a:r>
              <a:rPr lang="en" altLang="zh-CN" dirty="0"/>
              <a:t> </a:t>
            </a:r>
            <a:r>
              <a:rPr lang="zh-CN" altLang="en-US" dirty="0"/>
              <a:t>后缀的 </a:t>
            </a:r>
            <a:r>
              <a:rPr lang="en" altLang="zh-CN" dirty="0"/>
              <a:t>JSON </a:t>
            </a:r>
            <a:r>
              <a:rPr lang="zh-CN" altLang="en-US" dirty="0"/>
              <a:t>配置文件</a:t>
            </a:r>
            <a:endParaRPr lang="en-US" altLang="zh-CN" dirty="0"/>
          </a:p>
          <a:p>
            <a:pPr marL="0" indent="0">
              <a:buNone/>
            </a:pPr>
            <a:r>
              <a:rPr lang="en-US" altLang="zh-CN" dirty="0"/>
              <a:t>      </a:t>
            </a:r>
            <a:r>
              <a:rPr lang="zh-Hans" altLang="en-US" dirty="0"/>
              <a:t>主要包括项目根路径下面的</a:t>
            </a:r>
            <a:r>
              <a:rPr lang="en" altLang="zh-CN" dirty="0" err="1"/>
              <a:t>project.config.json</a:t>
            </a:r>
            <a:r>
              <a:rPr lang="zh-Hans" altLang="en-US" dirty="0"/>
              <a:t>，</a:t>
            </a:r>
            <a:r>
              <a:rPr lang="en" altLang="zh-CN" dirty="0" err="1"/>
              <a:t>app.json</a:t>
            </a:r>
            <a:r>
              <a:rPr lang="zh-Hans" altLang="en-US" dirty="0"/>
              <a:t>文件，以及每个页面对应的配置文件</a:t>
            </a:r>
            <a:r>
              <a:rPr lang="en-US" altLang="zh-Hans" dirty="0"/>
              <a:t>${</a:t>
            </a:r>
            <a:r>
              <a:rPr lang="en-US" altLang="zh-Hans" dirty="0" err="1"/>
              <a:t>pagename</a:t>
            </a:r>
            <a:r>
              <a:rPr lang="en-US" altLang="zh-Hans" dirty="0"/>
              <a:t>}.</a:t>
            </a:r>
            <a:r>
              <a:rPr lang="en-US" altLang="zh-Hans" dirty="0" err="1"/>
              <a:t>json</a:t>
            </a:r>
            <a:r>
              <a:rPr lang="zh-Hans" altLang="en-US" dirty="0"/>
              <a:t>和自定义组件对应配置文件</a:t>
            </a:r>
            <a:r>
              <a:rPr lang="en-US" altLang="zh-Hans" dirty="0"/>
              <a:t>${</a:t>
            </a:r>
            <a:r>
              <a:rPr lang="en-US" altLang="zh-Hans" dirty="0" err="1"/>
              <a:t>componentname</a:t>
            </a:r>
            <a:r>
              <a:rPr lang="en-US" altLang="zh-Hans" dirty="0"/>
              <a:t>}.</a:t>
            </a:r>
            <a:r>
              <a:rPr lang="en-US" altLang="zh-Hans" dirty="0" err="1"/>
              <a:t>json</a:t>
            </a:r>
            <a:endParaRPr lang="en-US" altLang="zh-CN" dirty="0"/>
          </a:p>
          <a:p>
            <a:r>
              <a:rPr lang="en" altLang="zh-CN" dirty="0"/>
              <a:t>.</a:t>
            </a:r>
            <a:r>
              <a:rPr lang="en" altLang="zh-CN" dirty="0" err="1"/>
              <a:t>wxml</a:t>
            </a:r>
            <a:r>
              <a:rPr lang="en-US" altLang="zh-CN" dirty="0"/>
              <a:t>(</a:t>
            </a:r>
            <a:r>
              <a:rPr lang="en-US" altLang="zh-CN" dirty="0" err="1"/>
              <a:t>wei</a:t>
            </a:r>
            <a:r>
              <a:rPr lang="en-US" altLang="zh-CN" dirty="0"/>
              <a:t> </a:t>
            </a:r>
            <a:r>
              <a:rPr lang="en-US" altLang="zh-CN" dirty="0" err="1"/>
              <a:t>xin</a:t>
            </a:r>
            <a:r>
              <a:rPr lang="en-US" altLang="zh-CN" dirty="0"/>
              <a:t> markup language)</a:t>
            </a:r>
            <a:r>
              <a:rPr lang="en" altLang="zh-CN" dirty="0"/>
              <a:t> </a:t>
            </a:r>
            <a:r>
              <a:rPr lang="zh-CN" altLang="en-US" dirty="0"/>
              <a:t>后缀的 </a:t>
            </a:r>
            <a:r>
              <a:rPr lang="en" altLang="zh-CN" dirty="0"/>
              <a:t>WXML </a:t>
            </a:r>
            <a:r>
              <a:rPr lang="zh-CN" altLang="en-US" dirty="0"/>
              <a:t>模板文件</a:t>
            </a:r>
            <a:endParaRPr lang="en-US" altLang="zh-CN" dirty="0"/>
          </a:p>
          <a:p>
            <a:pPr marL="0" indent="0">
              <a:buNone/>
            </a:pPr>
            <a:r>
              <a:rPr lang="zh-Hans" altLang="en-US" dirty="0"/>
              <a:t>     </a:t>
            </a:r>
            <a:r>
              <a:rPr lang="en-US" altLang="zh-Hans" dirty="0"/>
              <a:t> </a:t>
            </a:r>
            <a:r>
              <a:rPr lang="zh-Hans" altLang="en-US" dirty="0"/>
              <a:t>主要负责描述页面的组成结构，类似</a:t>
            </a:r>
            <a:r>
              <a:rPr lang="en-US" altLang="zh-Hans" dirty="0"/>
              <a:t>html,</a:t>
            </a:r>
            <a:r>
              <a:rPr lang="zh-Hans" altLang="en-US" dirty="0"/>
              <a:t>  由标签和属性构成，小程序的标签由框架层面提供的基础组件及用户开发的自定义组件构成，同时包含一套模版语法实现视图层简单的逻辑处理；</a:t>
            </a:r>
            <a:endParaRPr lang="zh-CN" altLang="en-US" dirty="0"/>
          </a:p>
          <a:p>
            <a:endParaRPr lang="zh-CN" altLang="en-US" dirty="0"/>
          </a:p>
          <a:p>
            <a:endParaRPr kumimoji="1" lang="zh-CN" altLang="en-US" dirty="0"/>
          </a:p>
        </p:txBody>
      </p:sp>
    </p:spTree>
    <p:extLst>
      <p:ext uri="{BB962C8B-B14F-4D97-AF65-F5344CB8AC3E}">
        <p14:creationId xmlns:p14="http://schemas.microsoft.com/office/powerpoint/2010/main" val="123419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8510C-1553-5B48-A543-EA389FF23563}"/>
              </a:ext>
            </a:extLst>
          </p:cNvPr>
          <p:cNvSpPr>
            <a:spLocks noGrp="1"/>
          </p:cNvSpPr>
          <p:nvPr>
            <p:ph type="title"/>
          </p:nvPr>
        </p:nvSpPr>
        <p:spPr/>
        <p:txBody>
          <a:bodyPr/>
          <a:lstStyle/>
          <a:p>
            <a:r>
              <a:rPr kumimoji="1" lang="zh-Hans" altLang="en-US" dirty="0"/>
              <a:t>小程序代码组成</a:t>
            </a:r>
            <a:endParaRPr kumimoji="1" lang="zh-CN" altLang="en-US" dirty="0"/>
          </a:p>
        </p:txBody>
      </p:sp>
      <p:sp>
        <p:nvSpPr>
          <p:cNvPr id="3" name="内容占位符 2">
            <a:extLst>
              <a:ext uri="{FF2B5EF4-FFF2-40B4-BE49-F238E27FC236}">
                <a16:creationId xmlns:a16="http://schemas.microsoft.com/office/drawing/2014/main" id="{8207B76A-8E11-E743-BCCF-5D4049C62197}"/>
              </a:ext>
            </a:extLst>
          </p:cNvPr>
          <p:cNvSpPr>
            <a:spLocks noGrp="1"/>
          </p:cNvSpPr>
          <p:nvPr>
            <p:ph idx="1"/>
          </p:nvPr>
        </p:nvSpPr>
        <p:spPr/>
        <p:txBody>
          <a:bodyPr/>
          <a:lstStyle/>
          <a:p>
            <a:r>
              <a:rPr lang="en" altLang="zh-CN" dirty="0"/>
              <a:t>.</a:t>
            </a:r>
            <a:r>
              <a:rPr lang="en" altLang="zh-CN" dirty="0" err="1"/>
              <a:t>wxss</a:t>
            </a:r>
            <a:r>
              <a:rPr lang="en" altLang="zh-CN" dirty="0"/>
              <a:t>(</a:t>
            </a:r>
            <a:r>
              <a:rPr lang="en" altLang="zh-CN" dirty="0" err="1"/>
              <a:t>wei</a:t>
            </a:r>
            <a:r>
              <a:rPr lang="en" altLang="zh-CN" dirty="0"/>
              <a:t> </a:t>
            </a:r>
            <a:r>
              <a:rPr lang="en" altLang="zh-CN" dirty="0" err="1"/>
              <a:t>xin</a:t>
            </a:r>
            <a:r>
              <a:rPr lang="en" altLang="zh-CN" dirty="0"/>
              <a:t> style sheet) </a:t>
            </a:r>
            <a:r>
              <a:rPr lang="zh-CN" altLang="en-US" dirty="0"/>
              <a:t>后缀的 </a:t>
            </a:r>
            <a:r>
              <a:rPr lang="en" altLang="zh-CN" dirty="0"/>
              <a:t>WXSS </a:t>
            </a:r>
            <a:r>
              <a:rPr lang="zh-CN" altLang="en-US" dirty="0"/>
              <a:t>样式文件</a:t>
            </a:r>
            <a:endParaRPr lang="en-US" altLang="zh-CN" dirty="0"/>
          </a:p>
          <a:p>
            <a:pPr marL="0" indent="0">
              <a:buNone/>
            </a:pPr>
            <a:r>
              <a:rPr lang="en-US" altLang="zh-CN" dirty="0"/>
              <a:t>      </a:t>
            </a:r>
            <a:r>
              <a:rPr lang="zh-Hans" altLang="en-US" dirty="0"/>
              <a:t>主要负责视图层的样式，</a:t>
            </a:r>
            <a:r>
              <a:rPr lang="en" altLang="zh-CN" dirty="0"/>
              <a:t>WXSS </a:t>
            </a:r>
            <a:r>
              <a:rPr lang="zh-CN" altLang="en-US" dirty="0"/>
              <a:t>具有 </a:t>
            </a:r>
            <a:r>
              <a:rPr lang="en" altLang="zh-CN" dirty="0"/>
              <a:t>CSS </a:t>
            </a:r>
            <a:r>
              <a:rPr lang="zh-CN" altLang="en-US" dirty="0"/>
              <a:t>大部分的特性，小程序在 </a:t>
            </a:r>
            <a:r>
              <a:rPr lang="en" altLang="zh-CN" dirty="0"/>
              <a:t>WXSS </a:t>
            </a:r>
            <a:r>
              <a:rPr lang="zh-CN" altLang="en-US" dirty="0"/>
              <a:t>也做了一些扩充和修改</a:t>
            </a:r>
            <a:r>
              <a:rPr lang="en-US" altLang="zh-CN" dirty="0"/>
              <a:t>,</a:t>
            </a:r>
          </a:p>
          <a:p>
            <a:pPr marL="0" indent="0">
              <a:buNone/>
            </a:pPr>
            <a:r>
              <a:rPr lang="en-US" altLang="zh-CN" dirty="0"/>
              <a:t>      1. </a:t>
            </a:r>
            <a:r>
              <a:rPr lang="zh-Hans" altLang="en-US" dirty="0"/>
              <a:t>扩展了</a:t>
            </a:r>
            <a:r>
              <a:rPr lang="en-US" altLang="zh-Hans" dirty="0" err="1"/>
              <a:t>rpx</a:t>
            </a:r>
            <a:r>
              <a:rPr lang="zh-Hans" altLang="en-US" dirty="0"/>
              <a:t>单位，方便适配不同的手机屏幕</a:t>
            </a:r>
            <a:r>
              <a:rPr lang="en-US" altLang="zh-Hans" dirty="0"/>
              <a:t>;</a:t>
            </a:r>
          </a:p>
          <a:p>
            <a:pPr marL="0" indent="0">
              <a:buNone/>
            </a:pPr>
            <a:r>
              <a:rPr lang="zh-Hans" altLang="en-US" dirty="0"/>
              <a:t>      </a:t>
            </a:r>
            <a:r>
              <a:rPr lang="en-US" altLang="zh-Hans" dirty="0"/>
              <a:t>2.</a:t>
            </a:r>
            <a:r>
              <a:rPr lang="zh-Hans" altLang="en-US" dirty="0"/>
              <a:t> </a:t>
            </a:r>
            <a:r>
              <a:rPr lang="zh-CN" altLang="en-US" dirty="0"/>
              <a:t>提供了全局的样式和局部样式</a:t>
            </a:r>
            <a:r>
              <a:rPr lang="en-US" altLang="zh-CN" dirty="0"/>
              <a:t>, </a:t>
            </a:r>
            <a:r>
              <a:rPr lang="zh-Hans" altLang="en-US" dirty="0"/>
              <a:t>可以在项目根路径添加</a:t>
            </a:r>
            <a:r>
              <a:rPr lang="en" altLang="zh-CN" dirty="0" err="1"/>
              <a:t>app.wxss</a:t>
            </a:r>
            <a:r>
              <a:rPr lang="zh-Hans" altLang="en-US" dirty="0"/>
              <a:t>文件</a:t>
            </a:r>
            <a:r>
              <a:rPr lang="zh-CN" altLang="en-US" dirty="0"/>
              <a:t>作为全局样式，会作用于当前小程序的所有页面，局部页面样式 </a:t>
            </a:r>
            <a:r>
              <a:rPr lang="en" altLang="zh-CN" dirty="0" err="1"/>
              <a:t>page.wxss</a:t>
            </a:r>
            <a:r>
              <a:rPr lang="en" altLang="zh-CN" dirty="0"/>
              <a:t> </a:t>
            </a:r>
            <a:r>
              <a:rPr lang="zh-CN" altLang="en-US" dirty="0"/>
              <a:t>仅对当前页面生效，</a:t>
            </a:r>
            <a:r>
              <a:rPr lang="zh-Hans" altLang="en-US" dirty="0"/>
              <a:t>组件样式</a:t>
            </a:r>
            <a:r>
              <a:rPr lang="en-US" altLang="zh-Hans" dirty="0" err="1"/>
              <a:t>component.wxss</a:t>
            </a:r>
            <a:r>
              <a:rPr lang="zh-Hans" altLang="en-US" dirty="0"/>
              <a:t>仅对组件本身生效</a:t>
            </a:r>
            <a:r>
              <a:rPr lang="en-US" altLang="zh-Hans" dirty="0"/>
              <a:t>;</a:t>
            </a:r>
            <a:endParaRPr lang="en-US" altLang="zh-CN" dirty="0"/>
          </a:p>
          <a:p>
            <a:pPr marL="0" indent="0">
              <a:buNone/>
            </a:pPr>
            <a:r>
              <a:rPr lang="en-US" altLang="zh-CN" dirty="0"/>
              <a:t>  </a:t>
            </a:r>
            <a:r>
              <a:rPr lang="zh-Hans" altLang="en-US" dirty="0"/>
              <a:t>    </a:t>
            </a:r>
            <a:r>
              <a:rPr lang="en-US" altLang="zh-Hans" dirty="0"/>
              <a:t>3.</a:t>
            </a:r>
            <a:r>
              <a:rPr lang="zh-CN" altLang="en-US" dirty="0"/>
              <a:t>此外 </a:t>
            </a:r>
            <a:r>
              <a:rPr lang="en" altLang="zh-CN" dirty="0"/>
              <a:t>WXSS </a:t>
            </a:r>
            <a:r>
              <a:rPr lang="zh-CN" altLang="en-US" dirty="0"/>
              <a:t>仅支持部分 </a:t>
            </a:r>
            <a:r>
              <a:rPr lang="en" altLang="zh-CN" dirty="0"/>
              <a:t>CSS </a:t>
            </a:r>
            <a:r>
              <a:rPr lang="zh-CN" altLang="en-US" dirty="0"/>
              <a:t>选择器</a:t>
            </a:r>
            <a:r>
              <a:rPr lang="en-US" altLang="zh-CN" dirty="0"/>
              <a:t>,</a:t>
            </a:r>
            <a:r>
              <a:rPr lang="zh-Hans" altLang="en-US" dirty="0"/>
              <a:t> 目前支持</a:t>
            </a:r>
            <a:r>
              <a:rPr lang="en-US" altLang="zh-Hans" dirty="0"/>
              <a:t>id,</a:t>
            </a:r>
            <a:r>
              <a:rPr lang="zh-Hans" altLang="en-US" dirty="0"/>
              <a:t>类</a:t>
            </a:r>
            <a:r>
              <a:rPr lang="en-US" altLang="zh-Hans" dirty="0"/>
              <a:t>,</a:t>
            </a:r>
            <a:r>
              <a:rPr lang="zh-Hans" altLang="en-US" dirty="0"/>
              <a:t>元素</a:t>
            </a:r>
            <a:r>
              <a:rPr lang="en-US" altLang="zh-Hans" dirty="0"/>
              <a:t>,</a:t>
            </a:r>
            <a:r>
              <a:rPr lang="zh-Hans" altLang="en-US" dirty="0"/>
              <a:t>伪类选择器</a:t>
            </a:r>
            <a:r>
              <a:rPr lang="en-US" altLang="zh-Hans" dirty="0"/>
              <a:t>;</a:t>
            </a:r>
            <a:endParaRPr lang="zh-CN" altLang="en-US" dirty="0"/>
          </a:p>
          <a:p>
            <a:r>
              <a:rPr lang="en" altLang="zh-CN" dirty="0"/>
              <a:t>.</a:t>
            </a:r>
            <a:r>
              <a:rPr lang="en" altLang="zh-CN" dirty="0" err="1"/>
              <a:t>js</a:t>
            </a:r>
            <a:r>
              <a:rPr lang="en" altLang="zh-CN" dirty="0"/>
              <a:t> </a:t>
            </a:r>
            <a:r>
              <a:rPr lang="zh-CN" altLang="en-US" dirty="0"/>
              <a:t>后缀的 </a:t>
            </a:r>
            <a:r>
              <a:rPr lang="en" altLang="zh-CN" dirty="0"/>
              <a:t>JS </a:t>
            </a:r>
            <a:r>
              <a:rPr lang="zh-CN" altLang="en-US" dirty="0"/>
              <a:t>脚本逻辑文件</a:t>
            </a:r>
          </a:p>
          <a:p>
            <a:pPr marL="0" indent="0">
              <a:buNone/>
            </a:pPr>
            <a:r>
              <a:rPr kumimoji="1" lang="en-US" altLang="zh-CN" dirty="0"/>
              <a:t>      </a:t>
            </a:r>
            <a:r>
              <a:rPr kumimoji="1" lang="zh-Hans" altLang="en-US" dirty="0"/>
              <a:t>主要负责界面生命周期，用户交互响应，框架层</a:t>
            </a:r>
            <a:r>
              <a:rPr kumimoji="1" lang="en-US" altLang="zh-Hans" dirty="0" err="1"/>
              <a:t>api</a:t>
            </a:r>
            <a:r>
              <a:rPr kumimoji="1" lang="zh-Hans" altLang="en-US" dirty="0"/>
              <a:t>调用的逻辑处理，并将最新的应用程序状态反馈给视图层；</a:t>
            </a:r>
            <a:endParaRPr kumimoji="1" lang="zh-CN" altLang="en-US" dirty="0"/>
          </a:p>
        </p:txBody>
      </p:sp>
    </p:spTree>
    <p:extLst>
      <p:ext uri="{BB962C8B-B14F-4D97-AF65-F5344CB8AC3E}">
        <p14:creationId xmlns:p14="http://schemas.microsoft.com/office/powerpoint/2010/main" val="300230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A8FED-0724-FA49-B2E4-CD6B0F2FD69D}"/>
              </a:ext>
            </a:extLst>
          </p:cNvPr>
          <p:cNvSpPr>
            <a:spLocks noGrp="1"/>
          </p:cNvSpPr>
          <p:nvPr>
            <p:ph type="title"/>
          </p:nvPr>
        </p:nvSpPr>
        <p:spPr/>
        <p:txBody>
          <a:bodyPr/>
          <a:lstStyle/>
          <a:p>
            <a:r>
              <a:rPr kumimoji="1" lang="zh-Hans" altLang="en-US" dirty="0"/>
              <a:t>小程序初始化</a:t>
            </a:r>
            <a:endParaRPr kumimoji="1" lang="zh-CN" altLang="en-US" dirty="0"/>
          </a:p>
        </p:txBody>
      </p:sp>
      <p:sp>
        <p:nvSpPr>
          <p:cNvPr id="3" name="内容占位符 2">
            <a:extLst>
              <a:ext uri="{FF2B5EF4-FFF2-40B4-BE49-F238E27FC236}">
                <a16:creationId xmlns:a16="http://schemas.microsoft.com/office/drawing/2014/main" id="{397AA4F8-ABD9-2647-8DC5-CF418D7EF3D2}"/>
              </a:ext>
            </a:extLst>
          </p:cNvPr>
          <p:cNvSpPr>
            <a:spLocks noGrp="1"/>
          </p:cNvSpPr>
          <p:nvPr>
            <p:ph idx="1"/>
          </p:nvPr>
        </p:nvSpPr>
        <p:spPr>
          <a:xfrm>
            <a:off x="677334" y="1705971"/>
            <a:ext cx="8596668" cy="4335392"/>
          </a:xfrm>
        </p:spPr>
        <p:txBody>
          <a:bodyPr/>
          <a:lstStyle/>
          <a:p>
            <a:r>
              <a:rPr kumimoji="1" lang="en-US" altLang="zh-Hans" dirty="0"/>
              <a:t>1.</a:t>
            </a:r>
            <a:r>
              <a:rPr kumimoji="1" lang="zh-Hans" altLang="en-US" dirty="0"/>
              <a:t>加载</a:t>
            </a:r>
            <a:r>
              <a:rPr kumimoji="1" lang="en-US" altLang="zh-Hans" dirty="0" err="1"/>
              <a:t>app.json</a:t>
            </a:r>
            <a:r>
              <a:rPr kumimoji="1" lang="zh-Hans" altLang="en-US" dirty="0"/>
              <a:t>完成对</a:t>
            </a:r>
            <a:r>
              <a:rPr lang="zh-CN" altLang="en-US" dirty="0"/>
              <a:t>小程序进行全局配置</a:t>
            </a:r>
            <a:endParaRPr lang="en-US" altLang="zh-CN" dirty="0"/>
          </a:p>
          <a:p>
            <a:pPr marL="0" indent="0">
              <a:buNone/>
            </a:pPr>
            <a:r>
              <a:rPr kumimoji="1" lang="zh-CN" altLang="en-US" dirty="0"/>
              <a:t>     </a:t>
            </a:r>
            <a:r>
              <a:rPr kumimoji="1" lang="zh-Hans" altLang="en-US" dirty="0"/>
              <a:t>主要</a:t>
            </a:r>
            <a:r>
              <a:rPr lang="zh-CN" altLang="en-US" dirty="0"/>
              <a:t>决定页面文件的路径、窗口表现、设置网络超时时间、设置多 </a:t>
            </a:r>
            <a:r>
              <a:rPr lang="en" altLang="zh-CN" dirty="0"/>
              <a:t>tab </a:t>
            </a:r>
            <a:r>
              <a:rPr lang="zh-CN" altLang="en-US" dirty="0"/>
              <a:t>等</a:t>
            </a:r>
            <a:endParaRPr lang="en-US" altLang="zh-CN" dirty="0"/>
          </a:p>
        </p:txBody>
      </p:sp>
      <p:pic>
        <p:nvPicPr>
          <p:cNvPr id="4" name="图片 3">
            <a:extLst>
              <a:ext uri="{FF2B5EF4-FFF2-40B4-BE49-F238E27FC236}">
                <a16:creationId xmlns:a16="http://schemas.microsoft.com/office/drawing/2014/main" id="{1B756252-40E8-9F41-8102-43BB42E81844}"/>
              </a:ext>
            </a:extLst>
          </p:cNvPr>
          <p:cNvPicPr>
            <a:picLocks noChangeAspect="1"/>
          </p:cNvPicPr>
          <p:nvPr/>
        </p:nvPicPr>
        <p:blipFill>
          <a:blip r:embed="rId2"/>
          <a:stretch>
            <a:fillRect/>
          </a:stretch>
        </p:blipFill>
        <p:spPr>
          <a:xfrm>
            <a:off x="1045112" y="2678841"/>
            <a:ext cx="7861112" cy="3624222"/>
          </a:xfrm>
          <a:prstGeom prst="rect">
            <a:avLst/>
          </a:prstGeom>
        </p:spPr>
      </p:pic>
    </p:spTree>
    <p:extLst>
      <p:ext uri="{BB962C8B-B14F-4D97-AF65-F5344CB8AC3E}">
        <p14:creationId xmlns:p14="http://schemas.microsoft.com/office/powerpoint/2010/main" val="126792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9988E-A431-6341-A5BD-4242FCFF9DD3}"/>
              </a:ext>
            </a:extLst>
          </p:cNvPr>
          <p:cNvSpPr>
            <a:spLocks noGrp="1"/>
          </p:cNvSpPr>
          <p:nvPr>
            <p:ph type="title"/>
          </p:nvPr>
        </p:nvSpPr>
        <p:spPr/>
        <p:txBody>
          <a:bodyPr/>
          <a:lstStyle/>
          <a:p>
            <a:r>
              <a:rPr kumimoji="1" lang="zh-Hans" altLang="en-US" dirty="0"/>
              <a:t>小程序初始化</a:t>
            </a:r>
            <a:endParaRPr kumimoji="1" lang="zh-CN" altLang="en-US" dirty="0"/>
          </a:p>
        </p:txBody>
      </p:sp>
      <p:sp>
        <p:nvSpPr>
          <p:cNvPr id="3" name="内容占位符 2">
            <a:extLst>
              <a:ext uri="{FF2B5EF4-FFF2-40B4-BE49-F238E27FC236}">
                <a16:creationId xmlns:a16="http://schemas.microsoft.com/office/drawing/2014/main" id="{50A964C2-CDFD-474E-8E30-7625206AC0D0}"/>
              </a:ext>
            </a:extLst>
          </p:cNvPr>
          <p:cNvSpPr>
            <a:spLocks noGrp="1"/>
          </p:cNvSpPr>
          <p:nvPr>
            <p:ph idx="1"/>
          </p:nvPr>
        </p:nvSpPr>
        <p:spPr>
          <a:xfrm>
            <a:off x="677334" y="1555845"/>
            <a:ext cx="8596668" cy="4781799"/>
          </a:xfrm>
        </p:spPr>
        <p:txBody>
          <a:bodyPr/>
          <a:lstStyle/>
          <a:p>
            <a:r>
              <a:rPr kumimoji="1" lang="en-US" altLang="zh-Hans" dirty="0"/>
              <a:t>2.</a:t>
            </a:r>
            <a:r>
              <a:rPr kumimoji="1" lang="zh-Hans" altLang="en-US" dirty="0"/>
              <a:t> 通过</a:t>
            </a:r>
            <a:r>
              <a:rPr kumimoji="1" lang="en-US" altLang="zh-Hans" dirty="0" err="1"/>
              <a:t>app.js</a:t>
            </a:r>
            <a:r>
              <a:rPr kumimoji="1" lang="zh-Hans" altLang="en-US" dirty="0"/>
              <a:t>完成小程序的注册 </a:t>
            </a:r>
            <a:endParaRPr kumimoji="1" lang="en-US" altLang="zh-Hans" dirty="0"/>
          </a:p>
          <a:p>
            <a:pPr marL="0" indent="0">
              <a:buNone/>
            </a:pPr>
            <a:r>
              <a:rPr lang="zh-Hans" altLang="en-US" dirty="0"/>
              <a:t>     </a:t>
            </a:r>
            <a:r>
              <a:rPr lang="en" altLang="zh-CN" dirty="0"/>
              <a:t>App() </a:t>
            </a:r>
            <a:r>
              <a:rPr lang="zh-CN" altLang="en-US" dirty="0"/>
              <a:t>函数用来注册一个小程序。接受一个 </a:t>
            </a:r>
            <a:r>
              <a:rPr lang="en" altLang="zh-CN" dirty="0"/>
              <a:t>object </a:t>
            </a:r>
            <a:r>
              <a:rPr lang="zh-CN" altLang="en-US" dirty="0"/>
              <a:t>参数，其指定小程序的生命周期函数等</a:t>
            </a:r>
            <a:endParaRPr kumimoji="1" lang="en-US" altLang="zh-Hans" dirty="0"/>
          </a:p>
          <a:p>
            <a:pPr marL="0" indent="0">
              <a:buNone/>
            </a:pPr>
            <a:endParaRPr kumimoji="1" lang="zh-CN" altLang="en-US" dirty="0"/>
          </a:p>
        </p:txBody>
      </p:sp>
      <p:pic>
        <p:nvPicPr>
          <p:cNvPr id="5" name="图片 4">
            <a:extLst>
              <a:ext uri="{FF2B5EF4-FFF2-40B4-BE49-F238E27FC236}">
                <a16:creationId xmlns:a16="http://schemas.microsoft.com/office/drawing/2014/main" id="{7D553606-55FA-2B4A-A596-FFFCA4713A80}"/>
              </a:ext>
            </a:extLst>
          </p:cNvPr>
          <p:cNvPicPr>
            <a:picLocks noChangeAspect="1"/>
          </p:cNvPicPr>
          <p:nvPr/>
        </p:nvPicPr>
        <p:blipFill>
          <a:blip r:embed="rId2"/>
          <a:stretch>
            <a:fillRect/>
          </a:stretch>
        </p:blipFill>
        <p:spPr>
          <a:xfrm>
            <a:off x="1068048" y="2557620"/>
            <a:ext cx="7530042" cy="3780024"/>
          </a:xfrm>
          <a:prstGeom prst="rect">
            <a:avLst/>
          </a:prstGeom>
        </p:spPr>
      </p:pic>
    </p:spTree>
    <p:extLst>
      <p:ext uri="{BB962C8B-B14F-4D97-AF65-F5344CB8AC3E}">
        <p14:creationId xmlns:p14="http://schemas.microsoft.com/office/powerpoint/2010/main" val="406394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34DF7-7B11-9940-AC9E-F15A7C1D2485}"/>
              </a:ext>
            </a:extLst>
          </p:cNvPr>
          <p:cNvSpPr>
            <a:spLocks noGrp="1"/>
          </p:cNvSpPr>
          <p:nvPr>
            <p:ph type="title"/>
          </p:nvPr>
        </p:nvSpPr>
        <p:spPr/>
        <p:txBody>
          <a:bodyPr/>
          <a:lstStyle/>
          <a:p>
            <a:r>
              <a:rPr kumimoji="1" lang="zh-Hans" altLang="en-US" dirty="0"/>
              <a:t>小程序初始化</a:t>
            </a:r>
            <a:endParaRPr kumimoji="1" lang="zh-CN" altLang="en-US" dirty="0"/>
          </a:p>
        </p:txBody>
      </p:sp>
      <p:sp>
        <p:nvSpPr>
          <p:cNvPr id="3" name="内容占位符 2">
            <a:extLst>
              <a:ext uri="{FF2B5EF4-FFF2-40B4-BE49-F238E27FC236}">
                <a16:creationId xmlns:a16="http://schemas.microsoft.com/office/drawing/2014/main" id="{B311044E-5873-984F-B655-014ACF1D817E}"/>
              </a:ext>
            </a:extLst>
          </p:cNvPr>
          <p:cNvSpPr>
            <a:spLocks noGrp="1"/>
          </p:cNvSpPr>
          <p:nvPr>
            <p:ph idx="1"/>
          </p:nvPr>
        </p:nvSpPr>
        <p:spPr/>
        <p:txBody>
          <a:bodyPr/>
          <a:lstStyle/>
          <a:p>
            <a:r>
              <a:rPr kumimoji="1" lang="en-US" altLang="zh-Hans" dirty="0"/>
              <a:t>3. </a:t>
            </a:r>
            <a:r>
              <a:rPr kumimoji="1" lang="zh-Hans" altLang="en-US" dirty="0"/>
              <a:t>通过</a:t>
            </a:r>
            <a:r>
              <a:rPr kumimoji="1" lang="en-US" altLang="zh-CN" dirty="0" err="1"/>
              <a:t>app.wxss</a:t>
            </a:r>
            <a:r>
              <a:rPr kumimoji="1" lang="zh-Hans" altLang="en-US" dirty="0"/>
              <a:t>定义全局样式</a:t>
            </a:r>
            <a:endParaRPr kumimoji="1" lang="en-US" altLang="zh-Hans" dirty="0"/>
          </a:p>
          <a:p>
            <a:pPr marL="0" indent="0">
              <a:buNone/>
            </a:pPr>
            <a:r>
              <a:rPr lang="en-US" altLang="zh-CN" dirty="0"/>
              <a:t>      </a:t>
            </a:r>
            <a:r>
              <a:rPr lang="zh-CN" altLang="en-US" dirty="0"/>
              <a:t>定义在 </a:t>
            </a:r>
            <a:r>
              <a:rPr lang="en" altLang="zh-CN" dirty="0" err="1"/>
              <a:t>app.wxss</a:t>
            </a:r>
            <a:r>
              <a:rPr lang="en" altLang="zh-CN" dirty="0"/>
              <a:t> </a:t>
            </a:r>
            <a:r>
              <a:rPr lang="zh-CN" altLang="en-US" dirty="0"/>
              <a:t>中的样式为全局样式，作用于每一个页面</a:t>
            </a:r>
            <a:endParaRPr kumimoji="1" lang="en-US" altLang="zh-CN" dirty="0"/>
          </a:p>
          <a:p>
            <a:pPr marL="0" indent="0">
              <a:buNone/>
            </a:pPr>
            <a:r>
              <a:rPr kumimoji="1" lang="en-US" altLang="zh-CN" dirty="0"/>
              <a:t>    </a:t>
            </a:r>
          </a:p>
          <a:p>
            <a:endParaRPr kumimoji="1" lang="zh-CN" altLang="en-US" dirty="0"/>
          </a:p>
        </p:txBody>
      </p:sp>
    </p:spTree>
    <p:extLst>
      <p:ext uri="{BB962C8B-B14F-4D97-AF65-F5344CB8AC3E}">
        <p14:creationId xmlns:p14="http://schemas.microsoft.com/office/powerpoint/2010/main" val="3413888114"/>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{680D3430-1C4D-714B-82A2-1F886FF6E94B}tf10001060</Template>
  <TotalTime>13748</TotalTime>
  <Words>1458</Words>
  <Application>Microsoft Macintosh PowerPoint</Application>
  <PresentationFormat>宽屏</PresentationFormat>
  <Paragraphs>178</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方正姚体</vt:lpstr>
      <vt:lpstr>华文新魏</vt:lpstr>
      <vt:lpstr>Arial</vt:lpstr>
      <vt:lpstr>Trebuchet MS</vt:lpstr>
      <vt:lpstr>Wingdings</vt:lpstr>
      <vt:lpstr>Wingdings 3</vt:lpstr>
      <vt:lpstr>平面</vt:lpstr>
      <vt:lpstr>小程序入坑之旅</vt:lpstr>
      <vt:lpstr>大纲</vt:lpstr>
      <vt:lpstr>小程序是什么东东</vt:lpstr>
      <vt:lpstr>小程序开发框架</vt:lpstr>
      <vt:lpstr>小程序代码组成</vt:lpstr>
      <vt:lpstr>小程序代码组成</vt:lpstr>
      <vt:lpstr>小程序初始化</vt:lpstr>
      <vt:lpstr>小程序初始化</vt:lpstr>
      <vt:lpstr>小程序初始化</vt:lpstr>
      <vt:lpstr>页面</vt:lpstr>
      <vt:lpstr>文件组成</vt:lpstr>
      <vt:lpstr>注册页面</vt:lpstr>
      <vt:lpstr>事件处理</vt:lpstr>
      <vt:lpstr>事件处理</vt:lpstr>
      <vt:lpstr>页面通信</vt:lpstr>
      <vt:lpstr>组件</vt:lpstr>
      <vt:lpstr>小程序组件特点 </vt:lpstr>
      <vt:lpstr>基础组件</vt:lpstr>
      <vt:lpstr>自定义组件</vt:lpstr>
      <vt:lpstr>组件生命周期</vt:lpstr>
      <vt:lpstr>组件通信</vt:lpstr>
      <vt:lpstr>behaviors</vt:lpstr>
      <vt:lpstr>组件间关系</vt:lpstr>
      <vt:lpstr>抽象节点</vt:lpstr>
      <vt:lpstr>模版</vt:lpstr>
      <vt:lpstr>wxs模块</vt:lpstr>
      <vt:lpstr>api能力</vt:lpstr>
      <vt:lpstr>api能力</vt:lpstr>
      <vt:lpstr>提升小程序开发体验</vt:lpstr>
      <vt:lpstr>小程序开发需要注意的点 </vt:lpstr>
      <vt:lpstr>小程序开发需要注意的点</vt:lpstr>
      <vt:lpstr>                         谢谢</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小程序入坑之旅</dc:title>
  <dc:creator>Microsoft Office 用户</dc:creator>
  <cp:lastModifiedBy>Microsoft Office 用户</cp:lastModifiedBy>
  <cp:revision>157</cp:revision>
  <dcterms:created xsi:type="dcterms:W3CDTF">2018-06-20T09:49:46Z</dcterms:created>
  <dcterms:modified xsi:type="dcterms:W3CDTF">2018-07-27T05:09:27Z</dcterms:modified>
</cp:coreProperties>
</file>