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60" r:id="rId4"/>
    <p:sldId id="259" r:id="rId5"/>
    <p:sldId id="261" r:id="rId6"/>
    <p:sldId id="262" r:id="rId7"/>
    <p:sldId id="258" r:id="rId8"/>
    <p:sldId id="257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80" d="100"/>
          <a:sy n="80" d="100"/>
        </p:scale>
        <p:origin x="126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3901" y="2271660"/>
            <a:ext cx="12312658" cy="2262240"/>
            <a:chOff x="384" y="3577"/>
            <a:chExt cx="19390" cy="3563"/>
          </a:xfrm>
        </p:grpSpPr>
        <p:grpSp>
          <p:nvGrpSpPr>
            <p:cNvPr id="114" name="Rectangle 5"/>
            <p:cNvGrpSpPr/>
            <p:nvPr/>
          </p:nvGrpSpPr>
          <p:grpSpPr>
            <a:xfrm>
              <a:off x="7715" y="4526"/>
              <a:ext cx="3480" cy="1588"/>
              <a:chOff x="-2" y="-2"/>
              <a:chExt cx="1517768" cy="1009829"/>
            </a:xfrm>
          </p:grpSpPr>
          <p:sp>
            <p:nvSpPr>
              <p:cNvPr id="112" name="Rectangle"/>
              <p:cNvSpPr/>
              <p:nvPr/>
            </p:nvSpPr>
            <p:spPr>
              <a:xfrm>
                <a:off x="-2" y="-2"/>
                <a:ext cx="1509885" cy="10098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113" name="NLP"/>
              <p:cNvSpPr txBox="1"/>
              <p:nvPr/>
            </p:nvSpPr>
            <p:spPr>
              <a:xfrm>
                <a:off x="7881" y="182555"/>
                <a:ext cx="1509885" cy="6447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lvl1pPr>
              </a:lstStyle>
              <a:p>
                <a:r>
                  <a:rPr lang="en-US" b="1" dirty="0" smtClean="0"/>
                  <a:t>Service/Customer Identification</a:t>
                </a:r>
                <a:endParaRPr lang="en-US" b="1" dirty="0" smtClean="0"/>
              </a:p>
            </p:txBody>
          </p:sp>
        </p:grpSp>
        <p:grpSp>
          <p:nvGrpSpPr>
            <p:cNvPr id="122" name="Group"/>
            <p:cNvGrpSpPr/>
            <p:nvPr/>
          </p:nvGrpSpPr>
          <p:grpSpPr>
            <a:xfrm>
              <a:off x="384" y="3577"/>
              <a:ext cx="1363" cy="3496"/>
              <a:chOff x="-3" y="0"/>
              <a:chExt cx="776625" cy="2220243"/>
            </a:xfrm>
          </p:grpSpPr>
          <p:grpSp>
            <p:nvGrpSpPr>
              <p:cNvPr id="120" name="Rectangle 3"/>
              <p:cNvGrpSpPr/>
              <p:nvPr/>
            </p:nvGrpSpPr>
            <p:grpSpPr>
              <a:xfrm>
                <a:off x="-3" y="0"/>
                <a:ext cx="776625" cy="2220243"/>
                <a:chOff x="-2" y="0"/>
                <a:chExt cx="776624" cy="2220242"/>
              </a:xfrm>
            </p:grpSpPr>
            <p:sp>
              <p:nvSpPr>
                <p:cNvPr id="118" name="Rectangle"/>
                <p:cNvSpPr/>
                <p:nvPr/>
              </p:nvSpPr>
              <p:spPr>
                <a:xfrm>
                  <a:off x="-2" y="0"/>
                  <a:ext cx="776624" cy="222024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BFBFBF"/>
                      </a:solidFill>
                      <a:latin typeface="+mn-lt"/>
                      <a:ea typeface="+mn-ea"/>
                      <a:cs typeface="+mn-cs"/>
                      <a:sym typeface="Calibri" panose="020F0502020204030204"/>
                    </a:defRPr>
                  </a:pPr>
                  <a:endParaRPr b="1"/>
                </a:p>
              </p:txBody>
            </p:sp>
            <p:sp>
              <p:nvSpPr>
                <p:cNvPr id="119" name="Input Audio…"/>
                <p:cNvSpPr txBox="1"/>
                <p:nvPr/>
              </p:nvSpPr>
              <p:spPr>
                <a:xfrm>
                  <a:off x="-2" y="234134"/>
                  <a:ext cx="776624" cy="17519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 panose="020F0502020204030204"/>
                    </a:defRPr>
                  </a:pPr>
                  <a:r>
                    <a:rPr b="1"/>
                    <a:t>Mixed Audio</a:t>
                  </a:r>
                  <a:endParaRPr b="1"/>
                </a:p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 panose="020F0502020204030204"/>
                    </a:defRPr>
                  </a:pPr>
                  <a:endParaRPr b="1" dirty="0"/>
                </a:p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 panose="020F0502020204030204"/>
                    </a:defRPr>
                  </a:pPr>
                  <a:endParaRPr b="1" dirty="0"/>
                </a:p>
                <a:p>
                  <a:pPr algn="ctr">
                    <a:defRPr>
                      <a:solidFill>
                        <a:srgbClr val="BFBFBF"/>
                      </a:solidFill>
                      <a:latin typeface="+mn-lt"/>
                      <a:ea typeface="+mn-ea"/>
                      <a:cs typeface="+mn-cs"/>
                      <a:sym typeface="Calibri" panose="020F0502020204030204"/>
                    </a:defRPr>
                  </a:pPr>
                  <a:r>
                    <a:rPr b="1" dirty="0"/>
                    <a:t>single track</a:t>
                  </a:r>
                  <a:endParaRPr b="1" dirty="0"/>
                </a:p>
              </p:txBody>
            </p:sp>
          </p:grpSp>
          <p:pic>
            <p:nvPicPr>
              <p:cNvPr id="121" name="Picture 1" descr="Picture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946758"/>
                <a:ext cx="776619" cy="40539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sp>
          <p:nvSpPr>
            <p:cNvPr id="126" name="TextBox 1"/>
            <p:cNvSpPr txBox="1"/>
            <p:nvPr/>
          </p:nvSpPr>
          <p:spPr>
            <a:xfrm>
              <a:off x="5217" y="4875"/>
              <a:ext cx="2544" cy="91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sz="1600" b="1" dirty="0"/>
                <a:t>ASR </a:t>
              </a:r>
              <a:r>
                <a:rPr sz="1600" b="1" dirty="0" smtClean="0"/>
                <a:t>result</a:t>
              </a:r>
              <a:r>
                <a:rPr lang="en-US" sz="1600" b="1" dirty="0" smtClean="0"/>
                <a:t> - text</a:t>
              </a:r>
              <a:endParaRPr sz="1600" b="1" dirty="0"/>
            </a:p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sz="1600" b="1" dirty="0"/>
                <a:t>(with time stamp)</a:t>
              </a:r>
              <a:endParaRPr sz="1600" b="1" dirty="0"/>
            </a:p>
          </p:txBody>
        </p:sp>
        <p:sp>
          <p:nvSpPr>
            <p:cNvPr id="188" name="Straight Arrow Connector 4"/>
            <p:cNvSpPr/>
            <p:nvPr/>
          </p:nvSpPr>
          <p:spPr>
            <a:xfrm>
              <a:off x="5448" y="5337"/>
              <a:ext cx="1853" cy="0"/>
            </a:xfrm>
            <a:prstGeom prst="line">
              <a:avLst/>
            </a:prstGeom>
            <a:ln>
              <a:solidFill>
                <a:srgbClr val="000000"/>
              </a:solidFill>
              <a:tailEnd type="triangle"/>
            </a:ln>
          </p:spPr>
          <p:txBody>
            <a:bodyPr lIns="45718" tIns="45718" rIns="45718" bIns="45718"/>
            <a:lstStyle/>
            <a:p/>
          </p:txBody>
        </p:sp>
        <p:grpSp>
          <p:nvGrpSpPr>
            <p:cNvPr id="472" name="Rectangle 5"/>
            <p:cNvGrpSpPr/>
            <p:nvPr/>
          </p:nvGrpSpPr>
          <p:grpSpPr>
            <a:xfrm>
              <a:off x="2183" y="4523"/>
              <a:ext cx="3046" cy="1591"/>
              <a:chOff x="-2" y="-2"/>
              <a:chExt cx="1517768" cy="1009829"/>
            </a:xfrm>
          </p:grpSpPr>
          <p:sp>
            <p:nvSpPr>
              <p:cNvPr id="473" name="Rectangle"/>
              <p:cNvSpPr/>
              <p:nvPr/>
            </p:nvSpPr>
            <p:spPr>
              <a:xfrm>
                <a:off x="-2" y="-2"/>
                <a:ext cx="1509885" cy="10098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474" name="NLP"/>
              <p:cNvSpPr txBox="1"/>
              <p:nvPr/>
            </p:nvSpPr>
            <p:spPr>
              <a:xfrm>
                <a:off x="7881" y="321528"/>
                <a:ext cx="1509885" cy="3667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lvl1pPr>
              </a:lstStyle>
              <a:p>
                <a:r>
                  <a:rPr lang="en-US" b="1" dirty="0" smtClean="0"/>
                  <a:t>ASR Module</a:t>
                </a:r>
                <a:endParaRPr lang="en-US" b="1" dirty="0" smtClean="0"/>
              </a:p>
            </p:txBody>
          </p:sp>
        </p:grpSp>
        <p:cxnSp>
          <p:nvCxnSpPr>
            <p:cNvPr id="7" name="Straight Arrow Connector 6"/>
            <p:cNvCxnSpPr>
              <a:stCxn id="118" idx="3"/>
              <a:endCxn id="473" idx="1"/>
            </p:cNvCxnSpPr>
            <p:nvPr/>
          </p:nvCxnSpPr>
          <p:spPr>
            <a:xfrm flipV="1">
              <a:off x="1747" y="5319"/>
              <a:ext cx="436" cy="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5" name="Rectangle 5"/>
            <p:cNvGrpSpPr/>
            <p:nvPr/>
          </p:nvGrpSpPr>
          <p:grpSpPr>
            <a:xfrm>
              <a:off x="13505" y="4548"/>
              <a:ext cx="3318" cy="1591"/>
              <a:chOff x="-2" y="-2"/>
              <a:chExt cx="1517768" cy="1009829"/>
            </a:xfrm>
          </p:grpSpPr>
          <p:sp>
            <p:nvSpPr>
              <p:cNvPr id="156" name="Rectangle"/>
              <p:cNvSpPr/>
              <p:nvPr/>
            </p:nvSpPr>
            <p:spPr>
              <a:xfrm>
                <a:off x="-2" y="-2"/>
                <a:ext cx="1509885" cy="100982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157" name="NLP"/>
              <p:cNvSpPr txBox="1"/>
              <p:nvPr/>
            </p:nvSpPr>
            <p:spPr>
              <a:xfrm>
                <a:off x="7881" y="321529"/>
                <a:ext cx="1509885" cy="3667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lvl1pPr>
              </a:lstStyle>
              <a:p>
                <a:r>
                  <a:rPr lang="en-US" b="1" dirty="0" smtClean="0"/>
                  <a:t>SRE Module</a:t>
                </a:r>
                <a:endParaRPr lang="en-US" b="1" dirty="0" smtClean="0"/>
              </a:p>
            </p:txBody>
          </p:sp>
        </p:grpSp>
        <p:cxnSp>
          <p:nvCxnSpPr>
            <p:cNvPr id="158" name="Straight Arrow Connector 157"/>
            <p:cNvCxnSpPr>
              <a:stCxn id="112" idx="3"/>
              <a:endCxn id="163" idx="1"/>
            </p:cNvCxnSpPr>
            <p:nvPr/>
          </p:nvCxnSpPr>
          <p:spPr>
            <a:xfrm>
              <a:off x="11177" y="5320"/>
              <a:ext cx="430" cy="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Group"/>
            <p:cNvGrpSpPr/>
            <p:nvPr/>
          </p:nvGrpSpPr>
          <p:grpSpPr>
            <a:xfrm>
              <a:off x="11607" y="3589"/>
              <a:ext cx="1363" cy="3496"/>
              <a:chOff x="-3" y="0"/>
              <a:chExt cx="776625" cy="2220243"/>
            </a:xfrm>
          </p:grpSpPr>
          <p:grpSp>
            <p:nvGrpSpPr>
              <p:cNvPr id="161" name="Rectangle 3"/>
              <p:cNvGrpSpPr/>
              <p:nvPr/>
            </p:nvGrpSpPr>
            <p:grpSpPr>
              <a:xfrm>
                <a:off x="-3" y="0"/>
                <a:ext cx="776625" cy="2220243"/>
                <a:chOff x="-2" y="0"/>
                <a:chExt cx="776624" cy="2220242"/>
              </a:xfrm>
            </p:grpSpPr>
            <p:sp>
              <p:nvSpPr>
                <p:cNvPr id="163" name="Rectangle"/>
                <p:cNvSpPr/>
                <p:nvPr/>
              </p:nvSpPr>
              <p:spPr>
                <a:xfrm>
                  <a:off x="-2" y="0"/>
                  <a:ext cx="776624" cy="222024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BFBFBF"/>
                      </a:solidFill>
                      <a:latin typeface="+mn-lt"/>
                      <a:ea typeface="+mn-ea"/>
                      <a:cs typeface="+mn-cs"/>
                      <a:sym typeface="Calibri" panose="020F0502020204030204"/>
                    </a:defRPr>
                  </a:pPr>
                  <a:endParaRPr b="1"/>
                </a:p>
              </p:txBody>
            </p:sp>
            <p:sp>
              <p:nvSpPr>
                <p:cNvPr id="164" name="Input Audio…"/>
                <p:cNvSpPr txBox="1"/>
                <p:nvPr/>
              </p:nvSpPr>
              <p:spPr>
                <a:xfrm>
                  <a:off x="-2" y="234134"/>
                  <a:ext cx="776624" cy="17519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/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 panose="020F0502020204030204"/>
                    </a:defRPr>
                  </a:pPr>
                  <a:r>
                    <a:rPr lang="en-US" b="1" dirty="0" smtClean="0"/>
                    <a:t>Split</a:t>
                  </a:r>
                  <a:r>
                    <a:rPr b="1" dirty="0" smtClean="0"/>
                    <a:t> </a:t>
                  </a:r>
                  <a:r>
                    <a:rPr b="1" dirty="0"/>
                    <a:t>Audio</a:t>
                  </a:r>
                  <a:endParaRPr b="1" dirty="0"/>
                </a:p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 panose="020F0502020204030204"/>
                    </a:defRPr>
                  </a:pPr>
                  <a:endParaRPr b="1" dirty="0"/>
                </a:p>
                <a:p>
                  <a:pPr algn="ctr">
                    <a:defRPr>
                      <a:latin typeface="+mn-lt"/>
                      <a:ea typeface="+mn-ea"/>
                      <a:cs typeface="+mn-cs"/>
                      <a:sym typeface="Calibri" panose="020F0502020204030204"/>
                    </a:defRPr>
                  </a:pPr>
                  <a:endParaRPr b="1" dirty="0"/>
                </a:p>
                <a:p>
                  <a:pPr algn="ctr">
                    <a:defRPr>
                      <a:solidFill>
                        <a:srgbClr val="BFBFBF"/>
                      </a:solidFill>
                      <a:latin typeface="+mn-lt"/>
                      <a:ea typeface="+mn-ea"/>
                      <a:cs typeface="+mn-cs"/>
                      <a:sym typeface="Calibri" panose="020F0502020204030204"/>
                    </a:defRPr>
                  </a:pPr>
                  <a:r>
                    <a:rPr b="1" dirty="0"/>
                    <a:t>single track</a:t>
                  </a:r>
                  <a:endParaRPr b="1" dirty="0"/>
                </a:p>
              </p:txBody>
            </p:sp>
          </p:grpSp>
          <p:pic>
            <p:nvPicPr>
              <p:cNvPr id="162" name="Picture 1" descr="Picture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946758"/>
                <a:ext cx="776619" cy="40539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cxnSp>
          <p:nvCxnSpPr>
            <p:cNvPr id="165" name="Straight Arrow Connector 164"/>
            <p:cNvCxnSpPr>
              <a:stCxn id="163" idx="3"/>
              <a:endCxn id="156" idx="1"/>
            </p:cNvCxnSpPr>
            <p:nvPr/>
          </p:nvCxnSpPr>
          <p:spPr>
            <a:xfrm>
              <a:off x="12970" y="5337"/>
              <a:ext cx="535" cy="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endCxn id="112" idx="2"/>
            </p:cNvCxnSpPr>
            <p:nvPr/>
          </p:nvCxnSpPr>
          <p:spPr>
            <a:xfrm flipV="1">
              <a:off x="1750" y="6114"/>
              <a:ext cx="7696" cy="5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4549" y="6562"/>
              <a:ext cx="3651" cy="57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800" b="1" dirty="0" smtClean="0"/>
                <a:t>Mixed audio</a:t>
              </a:r>
              <a:endParaRPr lang="en-US" sz="1800" b="1" dirty="0" smtClean="0"/>
            </a:p>
          </p:txBody>
        </p:sp>
        <p:sp>
          <p:nvSpPr>
            <p:cNvPr id="17" name="Rectangle 16"/>
            <p:cNvSpPr/>
            <p:nvPr/>
          </p:nvSpPr>
          <p:spPr>
            <a:xfrm rot="21028651">
              <a:off x="16496" y="4544"/>
              <a:ext cx="3278" cy="13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 he</a:t>
              </a:r>
              <a:endPara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sz="2400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 not?</a:t>
              </a:r>
              <a:endPara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ight Arrow 1"/>
            <p:cNvSpPr/>
            <p:nvPr/>
          </p:nvSpPr>
          <p:spPr>
            <a:xfrm>
              <a:off x="16914" y="5112"/>
              <a:ext cx="480" cy="415"/>
            </a:xfrm>
            <a:prstGeom prst="rightArrow">
              <a:avLst/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053465" y="1122680"/>
            <a:ext cx="10290810" cy="1577975"/>
            <a:chOff x="1659" y="1768"/>
            <a:chExt cx="16206" cy="2485"/>
          </a:xfrm>
        </p:grpSpPr>
        <p:pic>
          <p:nvPicPr>
            <p:cNvPr id="129" name="Picture 128" descr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59" y="2333"/>
              <a:ext cx="1363" cy="63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grpSp>
          <p:nvGrpSpPr>
            <p:cNvPr id="130" name="Rectangle 9"/>
            <p:cNvGrpSpPr/>
            <p:nvPr/>
          </p:nvGrpSpPr>
          <p:grpSpPr>
            <a:xfrm rot="0">
              <a:off x="3441" y="1768"/>
              <a:ext cx="1901" cy="1750"/>
              <a:chOff x="0" y="-1"/>
              <a:chExt cx="935284" cy="618996"/>
            </a:xfrm>
          </p:grpSpPr>
          <p:sp>
            <p:nvSpPr>
              <p:cNvPr id="131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</a:p>
            </p:txBody>
          </p:sp>
          <p:sp>
            <p:nvSpPr>
              <p:cNvPr id="132" name="MFCC Feat."/>
              <p:cNvSpPr txBox="1"/>
              <p:nvPr/>
            </p:nvSpPr>
            <p:spPr>
              <a:xfrm>
                <a:off x="0" y="140221"/>
                <a:ext cx="935284" cy="33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Feature extraction</a:t>
                </a:r>
                <a:endParaRPr b="1" dirty="0"/>
              </a:p>
            </p:txBody>
          </p:sp>
        </p:grpSp>
        <p:grpSp>
          <p:nvGrpSpPr>
            <p:cNvPr id="13" name="Rectangle 9"/>
            <p:cNvGrpSpPr/>
            <p:nvPr/>
          </p:nvGrpSpPr>
          <p:grpSpPr>
            <a:xfrm rot="0">
              <a:off x="7358" y="1801"/>
              <a:ext cx="2484" cy="1692"/>
              <a:chOff x="0" y="-1"/>
              <a:chExt cx="935284" cy="618996"/>
            </a:xfrm>
          </p:grpSpPr>
          <p:sp>
            <p:nvSpPr>
              <p:cNvPr id="14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15" name="MFCC Feat."/>
              <p:cNvSpPr txBox="1"/>
              <p:nvPr/>
            </p:nvSpPr>
            <p:spPr>
              <a:xfrm>
                <a:off x="0" y="197561"/>
                <a:ext cx="935284" cy="223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GMM-UBM</a:t>
                </a:r>
                <a:endParaRPr b="1" dirty="0"/>
              </a:p>
            </p:txBody>
          </p:sp>
        </p:grpSp>
        <p:grpSp>
          <p:nvGrpSpPr>
            <p:cNvPr id="16" name="Rectangle 9"/>
            <p:cNvGrpSpPr/>
            <p:nvPr/>
          </p:nvGrpSpPr>
          <p:grpSpPr>
            <a:xfrm rot="0">
              <a:off x="12011" y="1768"/>
              <a:ext cx="1901" cy="1750"/>
              <a:chOff x="0" y="-1"/>
              <a:chExt cx="935284" cy="618996"/>
            </a:xfrm>
          </p:grpSpPr>
          <p:sp>
            <p:nvSpPr>
              <p:cNvPr id="17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18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i-Vector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Extractor</a:t>
                </a:r>
                <a:endParaRPr b="1" dirty="0"/>
              </a:p>
            </p:txBody>
          </p:sp>
        </p:grpSp>
        <p:grpSp>
          <p:nvGrpSpPr>
            <p:cNvPr id="19" name="Rectangle 9"/>
            <p:cNvGrpSpPr/>
            <p:nvPr/>
          </p:nvGrpSpPr>
          <p:grpSpPr>
            <a:xfrm rot="0">
              <a:off x="15067" y="1768"/>
              <a:ext cx="1901" cy="1750"/>
              <a:chOff x="0" y="-1"/>
              <a:chExt cx="935284" cy="618996"/>
            </a:xfrm>
          </p:grpSpPr>
          <p:sp>
            <p:nvSpPr>
              <p:cNvPr id="20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</p:txBody>
          </p:sp>
          <p:sp>
            <p:nvSpPr>
              <p:cNvPr id="21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Scoring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Backend</a:t>
                </a:r>
                <a:endParaRPr b="1" dirty="0"/>
              </a:p>
            </p:txBody>
          </p:sp>
        </p:grpSp>
        <p:cxnSp>
          <p:nvCxnSpPr>
            <p:cNvPr id="25" name="Straight Arrow Connector 24"/>
            <p:cNvCxnSpPr>
              <a:stCxn id="129" idx="3"/>
              <a:endCxn id="132" idx="1"/>
            </p:cNvCxnSpPr>
            <p:nvPr/>
          </p:nvCxnSpPr>
          <p:spPr>
            <a:xfrm flipV="1">
              <a:off x="3022" y="2644"/>
              <a:ext cx="419" cy="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3"/>
              <a:endCxn id="21" idx="1"/>
            </p:cNvCxnSpPr>
            <p:nvPr/>
          </p:nvCxnSpPr>
          <p:spPr>
            <a:xfrm>
              <a:off x="13913" y="2644"/>
              <a:ext cx="1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770" y="2207"/>
              <a:ext cx="1441" cy="52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600" b="1" smtClean="0"/>
                <a:t>i-vector</a:t>
              </a:r>
              <a:endParaRPr sz="16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51" y="2183"/>
              <a:ext cx="1597" cy="52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600" b="1" smtClean="0"/>
                <a:t>SV feature</a:t>
              </a:r>
              <a:endParaRPr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842" y="2221"/>
              <a:ext cx="2169" cy="52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600" b="1" dirty="0" smtClean="0"/>
                <a:t>UBM posterior</a:t>
              </a:r>
              <a:endParaRPr lang="en-US" sz="1600" b="1" dirty="0" smtClean="0"/>
            </a:p>
          </p:txBody>
        </p:sp>
        <p:cxnSp>
          <p:nvCxnSpPr>
            <p:cNvPr id="56" name="Straight Arrow Connector 55"/>
            <p:cNvCxnSpPr>
              <a:stCxn id="20" idx="3"/>
            </p:cNvCxnSpPr>
            <p:nvPr/>
          </p:nvCxnSpPr>
          <p:spPr>
            <a:xfrm>
              <a:off x="16969" y="2644"/>
              <a:ext cx="896" cy="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1" idx="3"/>
              <a:endCxn id="15" idx="1"/>
            </p:cNvCxnSpPr>
            <p:nvPr/>
          </p:nvCxnSpPr>
          <p:spPr>
            <a:xfrm>
              <a:off x="5342" y="2644"/>
              <a:ext cx="2016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3"/>
              <a:endCxn id="17" idx="1"/>
            </p:cNvCxnSpPr>
            <p:nvPr/>
          </p:nvCxnSpPr>
          <p:spPr>
            <a:xfrm flipV="1">
              <a:off x="9842" y="2644"/>
              <a:ext cx="2169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819" y="3675"/>
              <a:ext cx="4659" cy="57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800" b="1" dirty="0" smtClean="0"/>
                <a:t>SV feature (i.e. MFCC, PLP)</a:t>
              </a:r>
              <a:endParaRPr sz="1800" b="1" dirty="0"/>
            </a:p>
          </p:txBody>
        </p:sp>
        <p:cxnSp>
          <p:nvCxnSpPr>
            <p:cNvPr id="7" name="肘形连接符 6"/>
            <p:cNvCxnSpPr/>
            <p:nvPr/>
          </p:nvCxnSpPr>
          <p:spPr>
            <a:xfrm rot="5400000" flipV="1">
              <a:off x="8673" y="-765"/>
              <a:ext cx="5" cy="8570"/>
            </a:xfrm>
            <a:prstGeom prst="bentConnector3">
              <a:avLst>
                <a:gd name="adj1" fmla="val 483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053465" y="3189605"/>
            <a:ext cx="10290810" cy="1707515"/>
            <a:chOff x="1659" y="5023"/>
            <a:chExt cx="16206" cy="2689"/>
          </a:xfrm>
        </p:grpSpPr>
        <p:cxnSp>
          <p:nvCxnSpPr>
            <p:cNvPr id="28" name="Straight Arrow Connector 27"/>
            <p:cNvCxnSpPr>
              <a:stCxn id="40" idx="3"/>
              <a:endCxn id="59" idx="1"/>
            </p:cNvCxnSpPr>
            <p:nvPr/>
          </p:nvCxnSpPr>
          <p:spPr>
            <a:xfrm>
              <a:off x="5023" y="5879"/>
              <a:ext cx="1701" cy="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Rectangle 9"/>
            <p:cNvGrpSpPr/>
            <p:nvPr/>
          </p:nvGrpSpPr>
          <p:grpSpPr>
            <a:xfrm rot="0">
              <a:off x="6724" y="5057"/>
              <a:ext cx="3781" cy="1678"/>
              <a:chOff x="0" y="-1"/>
              <a:chExt cx="935284" cy="618996"/>
            </a:xfrm>
          </p:grpSpPr>
          <p:sp>
            <p:nvSpPr>
              <p:cNvPr id="58" name="Rectangle"/>
              <p:cNvSpPr/>
              <p:nvPr/>
            </p:nvSpPr>
            <p:spPr>
              <a:xfrm>
                <a:off x="47247" y="-1"/>
                <a:ext cx="888037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59" name="MFCC Feat."/>
              <p:cNvSpPr txBox="1"/>
              <p:nvPr/>
            </p:nvSpPr>
            <p:spPr>
              <a:xfrm>
                <a:off x="0" y="158252"/>
                <a:ext cx="935284" cy="3024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DNN-UBM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sz="1200" b="1" dirty="0" smtClean="0"/>
                  <a:t>(DNN can be FDNN, LSTM, TDNN)</a:t>
                </a:r>
                <a:endParaRPr lang="en-US" sz="1200" b="1" dirty="0" smtClean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923" y="5442"/>
              <a:ext cx="1992" cy="91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600" b="1" dirty="0" smtClean="0"/>
                <a:t>DNN feature</a:t>
              </a:r>
              <a:endParaRPr lang="en-US" sz="1600" b="1" dirty="0" smtClean="0"/>
            </a:p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600" b="1" dirty="0" smtClean="0"/>
                <a:t>(i.e. FBANK)</a:t>
              </a:r>
              <a:endParaRPr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485" y="5409"/>
              <a:ext cx="1597" cy="91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600" b="1" dirty="0" smtClean="0"/>
                <a:t>DNN posterior</a:t>
              </a:r>
              <a:endParaRPr sz="1600" b="1" dirty="0"/>
            </a:p>
          </p:txBody>
        </p:sp>
        <p:pic>
          <p:nvPicPr>
            <p:cNvPr id="38" name="Picture 37" descr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59" y="5588"/>
              <a:ext cx="1363" cy="63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grpSp>
          <p:nvGrpSpPr>
            <p:cNvPr id="39" name="Rectangle 9"/>
            <p:cNvGrpSpPr/>
            <p:nvPr/>
          </p:nvGrpSpPr>
          <p:grpSpPr>
            <a:xfrm rot="0">
              <a:off x="3321" y="5023"/>
              <a:ext cx="1901" cy="1711"/>
              <a:chOff x="-59040" y="-1"/>
              <a:chExt cx="935284" cy="605201"/>
            </a:xfrm>
          </p:grpSpPr>
          <p:sp>
            <p:nvSpPr>
              <p:cNvPr id="40" name="Rectangle"/>
              <p:cNvSpPr/>
              <p:nvPr/>
            </p:nvSpPr>
            <p:spPr>
              <a:xfrm>
                <a:off x="-1" y="-1"/>
                <a:ext cx="778337" cy="6052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</a:p>
            </p:txBody>
          </p:sp>
          <p:sp>
            <p:nvSpPr>
              <p:cNvPr id="42" name="MFCC Feat."/>
              <p:cNvSpPr txBox="1"/>
              <p:nvPr/>
            </p:nvSpPr>
            <p:spPr>
              <a:xfrm>
                <a:off x="-59040" y="140221"/>
                <a:ext cx="935284" cy="33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Feature extraction</a:t>
                </a:r>
                <a:endParaRPr b="1" dirty="0"/>
              </a:p>
            </p:txBody>
          </p:sp>
        </p:grpSp>
        <p:grpSp>
          <p:nvGrpSpPr>
            <p:cNvPr id="49" name="Rectangle 9"/>
            <p:cNvGrpSpPr/>
            <p:nvPr/>
          </p:nvGrpSpPr>
          <p:grpSpPr>
            <a:xfrm rot="0">
              <a:off x="12011" y="5023"/>
              <a:ext cx="1901" cy="1750"/>
              <a:chOff x="0" y="-1"/>
              <a:chExt cx="935284" cy="618996"/>
            </a:xfrm>
          </p:grpSpPr>
          <p:sp>
            <p:nvSpPr>
              <p:cNvPr id="51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53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i-Vector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Extractor</a:t>
                </a:r>
                <a:endParaRPr b="1" dirty="0"/>
              </a:p>
            </p:txBody>
          </p:sp>
        </p:grpSp>
        <p:grpSp>
          <p:nvGrpSpPr>
            <p:cNvPr id="54" name="Rectangle 9"/>
            <p:cNvGrpSpPr/>
            <p:nvPr/>
          </p:nvGrpSpPr>
          <p:grpSpPr>
            <a:xfrm rot="0">
              <a:off x="15067" y="5023"/>
              <a:ext cx="1901" cy="1750"/>
              <a:chOff x="0" y="-1"/>
              <a:chExt cx="935284" cy="618996"/>
            </a:xfrm>
          </p:grpSpPr>
          <p:sp>
            <p:nvSpPr>
              <p:cNvPr id="55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</p:txBody>
          </p:sp>
          <p:sp>
            <p:nvSpPr>
              <p:cNvPr id="60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Scoring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Backend</a:t>
                </a:r>
                <a:endParaRPr b="1" dirty="0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3022" y="5898"/>
              <a:ext cx="419" cy="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3913" y="5898"/>
              <a:ext cx="1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3770" y="5461"/>
              <a:ext cx="1441" cy="52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600" b="1" smtClean="0"/>
                <a:t>i-vector</a:t>
              </a:r>
              <a:endParaRPr sz="1600" b="1" dirty="0"/>
            </a:p>
          </p:txBody>
        </p:sp>
        <p:cxnSp>
          <p:nvCxnSpPr>
            <p:cNvPr id="68" name="Straight Arrow Connector 67"/>
            <p:cNvCxnSpPr>
              <a:stCxn id="68" idx="3"/>
            </p:cNvCxnSpPr>
            <p:nvPr/>
          </p:nvCxnSpPr>
          <p:spPr>
            <a:xfrm>
              <a:off x="16969" y="5898"/>
              <a:ext cx="896" cy="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8" idx="3"/>
              <a:endCxn id="53" idx="1"/>
            </p:cNvCxnSpPr>
            <p:nvPr/>
          </p:nvCxnSpPr>
          <p:spPr>
            <a:xfrm>
              <a:off x="10505" y="5896"/>
              <a:ext cx="1506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047" y="7183"/>
              <a:ext cx="3990" cy="52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600" b="1" dirty="0" smtClean="0"/>
                <a:t>SV feature (i.e. MFCC, PLP)</a:t>
              </a:r>
              <a:endParaRPr sz="1600" b="1" dirty="0"/>
            </a:p>
          </p:txBody>
        </p:sp>
        <p:cxnSp>
          <p:nvCxnSpPr>
            <p:cNvPr id="6" name="肘形连接符 5"/>
            <p:cNvCxnSpPr>
              <a:stCxn id="40" idx="2"/>
              <a:endCxn id="51" idx="2"/>
            </p:cNvCxnSpPr>
            <p:nvPr/>
          </p:nvCxnSpPr>
          <p:spPr>
            <a:xfrm rot="5400000" flipV="1">
              <a:off x="8578" y="2389"/>
              <a:ext cx="39" cy="8730"/>
            </a:xfrm>
            <a:prstGeom prst="bentConnector3">
              <a:avLst>
                <a:gd name="adj1" fmla="val 106025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ectangle 5"/>
          <p:cNvGrpSpPr/>
          <p:nvPr/>
        </p:nvGrpSpPr>
        <p:grpSpPr>
          <a:xfrm>
            <a:off x="4641641" y="2874206"/>
            <a:ext cx="2209750" cy="1008542"/>
            <a:chOff x="-2" y="-2"/>
            <a:chExt cx="1517768" cy="1009829"/>
          </a:xfrm>
        </p:grpSpPr>
        <p:sp>
          <p:nvSpPr>
            <p:cNvPr id="112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13" name="NLP"/>
            <p:cNvSpPr txBox="1"/>
            <p:nvPr/>
          </p:nvSpPr>
          <p:spPr>
            <a:xfrm>
              <a:off x="7881" y="274712"/>
              <a:ext cx="1509885" cy="460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rPr lang="en-US" dirty="0" smtClean="0"/>
                <a:t>Service/Customer Identification</a:t>
              </a:r>
              <a:endParaRPr dirty="0"/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243903" y="2271660"/>
            <a:ext cx="865513" cy="2220242"/>
            <a:chOff x="-1" y="0"/>
            <a:chExt cx="776622" cy="2220241"/>
          </a:xfrm>
        </p:grpSpPr>
        <p:grpSp>
          <p:nvGrpSpPr>
            <p:cNvPr id="120" name="Rectangle 3"/>
            <p:cNvGrpSpPr/>
            <p:nvPr/>
          </p:nvGrpSpPr>
          <p:grpSpPr>
            <a:xfrm>
              <a:off x="-2" y="0"/>
              <a:ext cx="776623" cy="2220242"/>
              <a:chOff x="-1" y="0"/>
              <a:chExt cx="776622" cy="2220241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-2" y="0"/>
                <a:ext cx="776624" cy="22202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</a:p>
            </p:txBody>
          </p:sp>
          <p:sp>
            <p:nvSpPr>
              <p:cNvPr id="119" name="Input Audio…"/>
              <p:cNvSpPr txBox="1"/>
              <p:nvPr/>
            </p:nvSpPr>
            <p:spPr>
              <a:xfrm>
                <a:off x="-2" y="264297"/>
                <a:ext cx="776624" cy="169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t>Mixed Audio</a:t>
                </a:r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dirty="0"/>
                  <a:t>single track</a:t>
                </a:r>
                <a:endParaRPr dirty="0"/>
              </a:p>
            </p:txBody>
          </p:sp>
        </p:grpSp>
        <p:pic>
          <p:nvPicPr>
            <p:cNvPr id="121" name="Picture 1" descr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946758"/>
              <a:ext cx="776619" cy="40539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26" name="TextBox 1"/>
          <p:cNvSpPr txBox="1"/>
          <p:nvPr/>
        </p:nvSpPr>
        <p:spPr>
          <a:xfrm>
            <a:off x="3367874" y="3174439"/>
            <a:ext cx="1391300" cy="46166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dirty="0"/>
              <a:t>ASR </a:t>
            </a:r>
            <a:r>
              <a:rPr dirty="0" smtClean="0"/>
              <a:t>result</a:t>
            </a:r>
            <a:r>
              <a:rPr lang="en-US" dirty="0" smtClean="0"/>
              <a:t> - text</a:t>
            </a:r>
            <a:endParaRPr dirty="0"/>
          </a:p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dirty="0"/>
              <a:t>(with time stamp)</a:t>
            </a:r>
            <a:endParaRPr dirty="0"/>
          </a:p>
        </p:txBody>
      </p:sp>
      <p:sp>
        <p:nvSpPr>
          <p:cNvPr id="188" name="Straight Arrow Connector 4"/>
          <p:cNvSpPr/>
          <p:nvPr/>
        </p:nvSpPr>
        <p:spPr>
          <a:xfrm>
            <a:off x="3459389" y="3389030"/>
            <a:ext cx="1176779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grpSp>
        <p:nvGrpSpPr>
          <p:cNvPr id="472" name="Rectangle 5"/>
          <p:cNvGrpSpPr/>
          <p:nvPr/>
        </p:nvGrpSpPr>
        <p:grpSpPr>
          <a:xfrm>
            <a:off x="1529265" y="2872190"/>
            <a:ext cx="1933984" cy="1010558"/>
            <a:chOff x="-2" y="-2"/>
            <a:chExt cx="1517768" cy="1009829"/>
          </a:xfrm>
        </p:grpSpPr>
        <p:sp>
          <p:nvSpPr>
            <p:cNvPr id="473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74" name="NLP"/>
            <p:cNvSpPr txBox="1"/>
            <p:nvPr/>
          </p:nvSpPr>
          <p:spPr>
            <a:xfrm>
              <a:off x="7881" y="373369"/>
              <a:ext cx="1509885" cy="263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rPr lang="en-US" dirty="0" smtClean="0"/>
                <a:t>ASR Module</a:t>
              </a:r>
              <a:endParaRPr dirty="0"/>
            </a:p>
          </p:txBody>
        </p:sp>
      </p:grpSp>
      <p:cxnSp>
        <p:nvCxnSpPr>
          <p:cNvPr id="7" name="Straight Arrow Connector 6"/>
          <p:cNvCxnSpPr>
            <a:stCxn id="118" idx="3"/>
            <a:endCxn id="473" idx="1"/>
          </p:cNvCxnSpPr>
          <p:nvPr/>
        </p:nvCxnSpPr>
        <p:spPr>
          <a:xfrm flipV="1">
            <a:off x="1109417" y="3377469"/>
            <a:ext cx="419848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Rectangle 5"/>
          <p:cNvGrpSpPr/>
          <p:nvPr/>
        </p:nvGrpSpPr>
        <p:grpSpPr>
          <a:xfrm>
            <a:off x="8480604" y="2887681"/>
            <a:ext cx="2107188" cy="1010558"/>
            <a:chOff x="-2" y="-2"/>
            <a:chExt cx="1517768" cy="1009829"/>
          </a:xfrm>
        </p:grpSpPr>
        <p:sp>
          <p:nvSpPr>
            <p:cNvPr id="156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57" name="NLP"/>
            <p:cNvSpPr txBox="1"/>
            <p:nvPr/>
          </p:nvSpPr>
          <p:spPr>
            <a:xfrm>
              <a:off x="7881" y="320381"/>
              <a:ext cx="1509885" cy="36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rPr lang="en-US" dirty="0" smtClean="0"/>
                <a:t>SRE Module</a:t>
              </a:r>
              <a:endParaRPr dirty="0"/>
            </a:p>
          </p:txBody>
        </p:sp>
      </p:grpSp>
      <p:cxnSp>
        <p:nvCxnSpPr>
          <p:cNvPr id="158" name="Straight Arrow Connector 157"/>
          <p:cNvCxnSpPr>
            <a:stCxn id="112" idx="3"/>
            <a:endCxn id="163" idx="1"/>
          </p:cNvCxnSpPr>
          <p:nvPr/>
        </p:nvCxnSpPr>
        <p:spPr>
          <a:xfrm>
            <a:off x="6839914" y="3378477"/>
            <a:ext cx="359164" cy="1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"/>
          <p:cNvGrpSpPr/>
          <p:nvPr/>
        </p:nvGrpSpPr>
        <p:grpSpPr>
          <a:xfrm>
            <a:off x="7199078" y="2278910"/>
            <a:ext cx="865516" cy="2220244"/>
            <a:chOff x="-3" y="0"/>
            <a:chExt cx="776625" cy="2220243"/>
          </a:xfrm>
        </p:grpSpPr>
        <p:grpSp>
          <p:nvGrpSpPr>
            <p:cNvPr id="161" name="Rectangle 3"/>
            <p:cNvGrpSpPr/>
            <p:nvPr/>
          </p:nvGrpSpPr>
          <p:grpSpPr>
            <a:xfrm>
              <a:off x="-3" y="0"/>
              <a:ext cx="776625" cy="2220243"/>
              <a:chOff x="-2" y="0"/>
              <a:chExt cx="776624" cy="2220242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-2" y="0"/>
                <a:ext cx="776624" cy="22202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</a:p>
            </p:txBody>
          </p:sp>
          <p:sp>
            <p:nvSpPr>
              <p:cNvPr id="164" name="Input Audio…"/>
              <p:cNvSpPr txBox="1"/>
              <p:nvPr/>
            </p:nvSpPr>
            <p:spPr>
              <a:xfrm>
                <a:off x="-2" y="232956"/>
                <a:ext cx="776624" cy="1754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dirty="0" smtClean="0"/>
                  <a:t>Split</a:t>
                </a:r>
                <a:r>
                  <a:rPr dirty="0" smtClean="0"/>
                  <a:t> </a:t>
                </a:r>
                <a:r>
                  <a:rPr dirty="0"/>
                  <a:t>Audio</a:t>
                </a:r>
                <a:endParaRPr dirty="0"/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dirty="0"/>
                  <a:t>single track</a:t>
                </a:r>
                <a:endParaRPr dirty="0"/>
              </a:p>
            </p:txBody>
          </p:sp>
        </p:grpSp>
        <p:pic>
          <p:nvPicPr>
            <p:cNvPr id="162" name="Picture 1" descr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946758"/>
              <a:ext cx="776619" cy="40539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cxnSp>
        <p:nvCxnSpPr>
          <p:cNvPr id="165" name="Straight Arrow Connector 164"/>
          <p:cNvCxnSpPr>
            <a:stCxn id="163" idx="3"/>
            <a:endCxn id="156" idx="1"/>
          </p:cNvCxnSpPr>
          <p:nvPr/>
        </p:nvCxnSpPr>
        <p:spPr>
          <a:xfrm>
            <a:off x="8064594" y="3389032"/>
            <a:ext cx="416010" cy="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112" idx="2"/>
          </p:cNvCxnSpPr>
          <p:nvPr/>
        </p:nvCxnSpPr>
        <p:spPr>
          <a:xfrm flipV="1">
            <a:off x="1109414" y="3882748"/>
            <a:ext cx="4631364" cy="368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416000" y="4176502"/>
            <a:ext cx="1391300" cy="2769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Mixed audio</a:t>
            </a:r>
            <a:endParaRPr dirty="0"/>
          </a:p>
        </p:txBody>
      </p:sp>
      <p:sp>
        <p:nvSpPr>
          <p:cNvPr id="17" name="Rectangle 16"/>
          <p:cNvSpPr/>
          <p:nvPr/>
        </p:nvSpPr>
        <p:spPr>
          <a:xfrm rot="21028651">
            <a:off x="10303758" y="2885312"/>
            <a:ext cx="208135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he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not?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0587792" y="3245831"/>
            <a:ext cx="304797" cy="263273"/>
          </a:xfrm>
          <a:prstGeom prst="rightArrow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Rectangle 9"/>
          <p:cNvGrpSpPr/>
          <p:nvPr/>
        </p:nvGrpSpPr>
        <p:grpSpPr>
          <a:xfrm>
            <a:off x="2496317" y="3039101"/>
            <a:ext cx="1760722" cy="618995"/>
            <a:chOff x="0" y="0"/>
            <a:chExt cx="935283" cy="618994"/>
          </a:xfrm>
        </p:grpSpPr>
        <p:sp>
          <p:nvSpPr>
            <p:cNvPr id="123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24" name="MFCC Feat."/>
            <p:cNvSpPr txBox="1"/>
            <p:nvPr/>
          </p:nvSpPr>
          <p:spPr>
            <a:xfrm>
              <a:off x="0" y="22477"/>
              <a:ext cx="935284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t>MFCC Feature</a:t>
              </a:r>
            </a:p>
          </p:txBody>
        </p:sp>
      </p:grpSp>
      <p:grpSp>
        <p:nvGrpSpPr>
          <p:cNvPr id="191" name="Rectangle 9"/>
          <p:cNvGrpSpPr/>
          <p:nvPr/>
        </p:nvGrpSpPr>
        <p:grpSpPr>
          <a:xfrm>
            <a:off x="2493450" y="853808"/>
            <a:ext cx="1763591" cy="815337"/>
            <a:chOff x="0" y="0"/>
            <a:chExt cx="935283" cy="815335"/>
          </a:xfrm>
        </p:grpSpPr>
        <p:sp>
          <p:nvSpPr>
            <p:cNvPr id="189" name="Rectangle"/>
            <p:cNvSpPr/>
            <p:nvPr/>
          </p:nvSpPr>
          <p:spPr>
            <a:xfrm>
              <a:off x="0" y="98172"/>
              <a:ext cx="935284" cy="6189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90" name="MFCC Feat."/>
            <p:cNvSpPr txBox="1"/>
            <p:nvPr/>
          </p:nvSpPr>
          <p:spPr>
            <a:xfrm>
              <a:off x="0" y="0"/>
              <a:ext cx="935284" cy="81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rPr dirty="0"/>
                <a:t>FilterBank Feature</a:t>
              </a:r>
              <a:endParaRPr dirty="0"/>
            </a:p>
          </p:txBody>
        </p:sp>
      </p:grpSp>
      <p:grpSp>
        <p:nvGrpSpPr>
          <p:cNvPr id="195" name="Rectangle 7"/>
          <p:cNvGrpSpPr/>
          <p:nvPr/>
        </p:nvGrpSpPr>
        <p:grpSpPr>
          <a:xfrm>
            <a:off x="7186576" y="1948182"/>
            <a:ext cx="2275754" cy="480332"/>
            <a:chOff x="0" y="0"/>
            <a:chExt cx="1744285" cy="480331"/>
          </a:xfrm>
        </p:grpSpPr>
        <p:sp>
          <p:nvSpPr>
            <p:cNvPr id="193" name="Rectangle"/>
            <p:cNvSpPr/>
            <p:nvPr/>
          </p:nvSpPr>
          <p:spPr>
            <a:xfrm>
              <a:off x="0" y="0"/>
              <a:ext cx="1744286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94" name="SV"/>
            <p:cNvSpPr txBox="1"/>
            <p:nvPr/>
          </p:nvSpPr>
          <p:spPr>
            <a:xfrm>
              <a:off x="0" y="73796"/>
              <a:ext cx="1744286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senone posterior</a:t>
              </a:r>
            </a:p>
          </p:txBody>
        </p:sp>
      </p:grpSp>
      <p:grpSp>
        <p:nvGrpSpPr>
          <p:cNvPr id="207" name="Rectangle 7"/>
          <p:cNvGrpSpPr/>
          <p:nvPr/>
        </p:nvGrpSpPr>
        <p:grpSpPr>
          <a:xfrm>
            <a:off x="7170533" y="3033652"/>
            <a:ext cx="2275755" cy="628106"/>
            <a:chOff x="0" y="0"/>
            <a:chExt cx="3742434" cy="480332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3742434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206" name="SV"/>
            <p:cNvSpPr txBox="1"/>
            <p:nvPr/>
          </p:nvSpPr>
          <p:spPr>
            <a:xfrm>
              <a:off x="0" y="73797"/>
              <a:ext cx="374243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Baum-Welch Statistics</a:t>
              </a:r>
            </a:p>
          </p:txBody>
        </p:sp>
      </p:grpSp>
      <p:grpSp>
        <p:nvGrpSpPr>
          <p:cNvPr id="214" name="Rectangle 9"/>
          <p:cNvGrpSpPr/>
          <p:nvPr/>
        </p:nvGrpSpPr>
        <p:grpSpPr>
          <a:xfrm>
            <a:off x="7170533" y="4295201"/>
            <a:ext cx="2275756" cy="601965"/>
            <a:chOff x="0" y="0"/>
            <a:chExt cx="1429689" cy="1262631"/>
          </a:xfrm>
        </p:grpSpPr>
        <p:sp>
          <p:nvSpPr>
            <p:cNvPr id="212" name="Rectangle"/>
            <p:cNvSpPr/>
            <p:nvPr/>
          </p:nvSpPr>
          <p:spPr>
            <a:xfrm>
              <a:off x="0" y="0"/>
              <a:ext cx="1429689" cy="126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213" name="MFCC Feat."/>
            <p:cNvSpPr txBox="1"/>
            <p:nvPr/>
          </p:nvSpPr>
          <p:spPr>
            <a:xfrm>
              <a:off x="0" y="276257"/>
              <a:ext cx="1429689" cy="710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dirty="0" smtClean="0"/>
                <a:t>I-vector</a:t>
              </a:r>
              <a:r>
                <a:rPr lang="en-US" dirty="0" smtClean="0"/>
                <a:t> </a:t>
              </a:r>
              <a:r>
                <a:rPr dirty="0" smtClean="0"/>
                <a:t>Model</a:t>
              </a:r>
              <a:endParaRPr dirty="0"/>
            </a:p>
          </p:txBody>
        </p:sp>
      </p:grpSp>
      <p:pic>
        <p:nvPicPr>
          <p:cNvPr id="186" name="Picture 185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735" y="1845598"/>
            <a:ext cx="819854" cy="405397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grpSp>
        <p:nvGrpSpPr>
          <p:cNvPr id="2" name="Group 1"/>
          <p:cNvGrpSpPr/>
          <p:nvPr/>
        </p:nvGrpSpPr>
        <p:grpSpPr>
          <a:xfrm>
            <a:off x="4265759" y="240210"/>
            <a:ext cx="2506149" cy="1891452"/>
            <a:chOff x="9059310" y="1773159"/>
            <a:chExt cx="2506149" cy="1891452"/>
          </a:xfrm>
        </p:grpSpPr>
        <p:sp>
          <p:nvSpPr>
            <p:cNvPr id="370" name="Oval 2"/>
            <p:cNvSpPr/>
            <p:nvPr/>
          </p:nvSpPr>
          <p:spPr>
            <a:xfrm>
              <a:off x="9435287" y="2382323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1" name="Oval 12"/>
            <p:cNvSpPr/>
            <p:nvPr/>
          </p:nvSpPr>
          <p:spPr>
            <a:xfrm>
              <a:off x="9435287" y="2775855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2" name="Oval 13"/>
            <p:cNvSpPr/>
            <p:nvPr/>
          </p:nvSpPr>
          <p:spPr>
            <a:xfrm>
              <a:off x="9435287" y="3174337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3" name="Oval 14"/>
            <p:cNvSpPr/>
            <p:nvPr/>
          </p:nvSpPr>
          <p:spPr>
            <a:xfrm>
              <a:off x="10078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4" name="Oval 15"/>
            <p:cNvSpPr/>
            <p:nvPr/>
          </p:nvSpPr>
          <p:spPr>
            <a:xfrm>
              <a:off x="10078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5" name="Oval 16"/>
            <p:cNvSpPr/>
            <p:nvPr/>
          </p:nvSpPr>
          <p:spPr>
            <a:xfrm>
              <a:off x="10080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6" name="Oval 17"/>
            <p:cNvSpPr/>
            <p:nvPr/>
          </p:nvSpPr>
          <p:spPr>
            <a:xfrm>
              <a:off x="10080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7" name="Rectangle"/>
            <p:cNvSpPr/>
            <p:nvPr/>
          </p:nvSpPr>
          <p:spPr>
            <a:xfrm>
              <a:off x="10008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8" name="Oval 14"/>
            <p:cNvSpPr/>
            <p:nvPr/>
          </p:nvSpPr>
          <p:spPr>
            <a:xfrm>
              <a:off x="10078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9" name="Oval 15"/>
            <p:cNvSpPr/>
            <p:nvPr/>
          </p:nvSpPr>
          <p:spPr>
            <a:xfrm>
              <a:off x="10078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0" name="Oval 16"/>
            <p:cNvSpPr/>
            <p:nvPr/>
          </p:nvSpPr>
          <p:spPr>
            <a:xfrm>
              <a:off x="10080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1" name="Oval 17"/>
            <p:cNvSpPr/>
            <p:nvPr/>
          </p:nvSpPr>
          <p:spPr>
            <a:xfrm>
              <a:off x="10080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2" name="Oval"/>
            <p:cNvSpPr/>
            <p:nvPr/>
          </p:nvSpPr>
          <p:spPr>
            <a:xfrm>
              <a:off x="10115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3" name="Oval"/>
            <p:cNvSpPr/>
            <p:nvPr/>
          </p:nvSpPr>
          <p:spPr>
            <a:xfrm>
              <a:off x="10115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4" name="Oval"/>
            <p:cNvSpPr/>
            <p:nvPr/>
          </p:nvSpPr>
          <p:spPr>
            <a:xfrm>
              <a:off x="10115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5" name="Oval 14"/>
            <p:cNvSpPr/>
            <p:nvPr/>
          </p:nvSpPr>
          <p:spPr>
            <a:xfrm>
              <a:off x="10459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6" name="Oval 15"/>
            <p:cNvSpPr/>
            <p:nvPr/>
          </p:nvSpPr>
          <p:spPr>
            <a:xfrm>
              <a:off x="10459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7" name="Oval 16"/>
            <p:cNvSpPr/>
            <p:nvPr/>
          </p:nvSpPr>
          <p:spPr>
            <a:xfrm>
              <a:off x="10461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8" name="Oval 17"/>
            <p:cNvSpPr/>
            <p:nvPr/>
          </p:nvSpPr>
          <p:spPr>
            <a:xfrm>
              <a:off x="10461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9" name="Rectangle"/>
            <p:cNvSpPr/>
            <p:nvPr/>
          </p:nvSpPr>
          <p:spPr>
            <a:xfrm>
              <a:off x="10389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0" name="Oval 14"/>
            <p:cNvSpPr/>
            <p:nvPr/>
          </p:nvSpPr>
          <p:spPr>
            <a:xfrm>
              <a:off x="10459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1" name="Oval 15"/>
            <p:cNvSpPr/>
            <p:nvPr/>
          </p:nvSpPr>
          <p:spPr>
            <a:xfrm>
              <a:off x="10459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2" name="Oval 16"/>
            <p:cNvSpPr/>
            <p:nvPr/>
          </p:nvSpPr>
          <p:spPr>
            <a:xfrm>
              <a:off x="10461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3" name="Oval 17"/>
            <p:cNvSpPr/>
            <p:nvPr/>
          </p:nvSpPr>
          <p:spPr>
            <a:xfrm>
              <a:off x="10461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4" name="Oval"/>
            <p:cNvSpPr/>
            <p:nvPr/>
          </p:nvSpPr>
          <p:spPr>
            <a:xfrm>
              <a:off x="10496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5" name="Oval"/>
            <p:cNvSpPr/>
            <p:nvPr/>
          </p:nvSpPr>
          <p:spPr>
            <a:xfrm>
              <a:off x="10496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6" name="Oval"/>
            <p:cNvSpPr/>
            <p:nvPr/>
          </p:nvSpPr>
          <p:spPr>
            <a:xfrm>
              <a:off x="10496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7" name="Oval 14"/>
            <p:cNvSpPr/>
            <p:nvPr/>
          </p:nvSpPr>
          <p:spPr>
            <a:xfrm>
              <a:off x="10832159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8" name="Oval 15"/>
            <p:cNvSpPr/>
            <p:nvPr/>
          </p:nvSpPr>
          <p:spPr>
            <a:xfrm>
              <a:off x="10832159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9" name="Oval 16"/>
            <p:cNvSpPr/>
            <p:nvPr/>
          </p:nvSpPr>
          <p:spPr>
            <a:xfrm>
              <a:off x="10834244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0" name="Oval 17"/>
            <p:cNvSpPr/>
            <p:nvPr/>
          </p:nvSpPr>
          <p:spPr>
            <a:xfrm>
              <a:off x="10834244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1" name="Rectangle"/>
            <p:cNvSpPr/>
            <p:nvPr/>
          </p:nvSpPr>
          <p:spPr>
            <a:xfrm>
              <a:off x="10762203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2" name="Oval 14"/>
            <p:cNvSpPr/>
            <p:nvPr/>
          </p:nvSpPr>
          <p:spPr>
            <a:xfrm>
              <a:off x="10832159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3" name="Oval 15"/>
            <p:cNvSpPr/>
            <p:nvPr/>
          </p:nvSpPr>
          <p:spPr>
            <a:xfrm>
              <a:off x="10832159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4" name="Oval 16"/>
            <p:cNvSpPr/>
            <p:nvPr/>
          </p:nvSpPr>
          <p:spPr>
            <a:xfrm>
              <a:off x="10834244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5" name="Oval 17"/>
            <p:cNvSpPr/>
            <p:nvPr/>
          </p:nvSpPr>
          <p:spPr>
            <a:xfrm>
              <a:off x="10834244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6" name="Oval"/>
            <p:cNvSpPr/>
            <p:nvPr/>
          </p:nvSpPr>
          <p:spPr>
            <a:xfrm>
              <a:off x="10869168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7" name="Oval"/>
            <p:cNvSpPr/>
            <p:nvPr/>
          </p:nvSpPr>
          <p:spPr>
            <a:xfrm>
              <a:off x="10869168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8" name="Oval"/>
            <p:cNvSpPr/>
            <p:nvPr/>
          </p:nvSpPr>
          <p:spPr>
            <a:xfrm>
              <a:off x="10869168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9" name="Oval 2"/>
            <p:cNvSpPr/>
            <p:nvPr/>
          </p:nvSpPr>
          <p:spPr>
            <a:xfrm>
              <a:off x="11241861" y="2124616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0" name="Oval 12"/>
            <p:cNvSpPr/>
            <p:nvPr/>
          </p:nvSpPr>
          <p:spPr>
            <a:xfrm>
              <a:off x="11241861" y="2518149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1" name="Oval 13"/>
            <p:cNvSpPr/>
            <p:nvPr/>
          </p:nvSpPr>
          <p:spPr>
            <a:xfrm>
              <a:off x="11241861" y="2916631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2" name="Oval 13"/>
            <p:cNvSpPr/>
            <p:nvPr/>
          </p:nvSpPr>
          <p:spPr>
            <a:xfrm>
              <a:off x="11243950" y="3314118"/>
              <a:ext cx="321509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3" name="TextBox 128"/>
            <p:cNvSpPr txBox="1"/>
            <p:nvPr/>
          </p:nvSpPr>
          <p:spPr>
            <a:xfrm>
              <a:off x="9848018" y="1773159"/>
              <a:ext cx="138240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Highway LSTM - 3L</a:t>
              </a:r>
            </a:p>
          </p:txBody>
        </p:sp>
        <p:sp>
          <p:nvSpPr>
            <p:cNvPr id="414" name="Line"/>
            <p:cNvSpPr/>
            <p:nvPr/>
          </p:nvSpPr>
          <p:spPr>
            <a:xfrm>
              <a:off x="9059310" y="2832351"/>
              <a:ext cx="264961" cy="1"/>
            </a:xfrm>
            <a:prstGeom prst="line">
              <a:avLst/>
            </a:pr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 lIns="45718" tIns="45718" rIns="45718" bIns="45718"/>
            <a:lstStyle/>
            <a:p/>
          </p:txBody>
        </p:sp>
        <p:cxnSp>
          <p:nvCxnSpPr>
            <p:cNvPr id="415" name="Straight Connector 414"/>
            <p:cNvCxnSpPr/>
            <p:nvPr/>
          </p:nvCxnSpPr>
          <p:spPr>
            <a:xfrm flipV="1">
              <a:off x="9756794" y="2388058"/>
              <a:ext cx="321673" cy="956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9756794" y="3344484"/>
              <a:ext cx="323758" cy="222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9756794" y="2946002"/>
              <a:ext cx="323758" cy="6210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9756794" y="2552470"/>
              <a:ext cx="310948" cy="1029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9756794" y="3264361"/>
              <a:ext cx="321673" cy="801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9756794" y="3344484"/>
              <a:ext cx="323758" cy="6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9756794" y="2536292"/>
              <a:ext cx="323758" cy="808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9756794" y="2690772"/>
              <a:ext cx="323758" cy="6537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9756794" y="3109880"/>
              <a:ext cx="321673" cy="234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9756794" y="2946002"/>
              <a:ext cx="306406" cy="1701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9756794" y="2946002"/>
              <a:ext cx="321673" cy="3183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9756794" y="2946002"/>
              <a:ext cx="323758" cy="466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9756794" y="2233578"/>
              <a:ext cx="321673" cy="1110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H="1">
              <a:off x="10984563" y="3484265"/>
              <a:ext cx="259387" cy="82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9756794" y="2233578"/>
              <a:ext cx="321673" cy="712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flipV="1">
              <a:off x="9756794" y="2388058"/>
              <a:ext cx="321673" cy="5579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756794" y="2590910"/>
              <a:ext cx="345772" cy="3550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V="1">
              <a:off x="9756794" y="2690772"/>
              <a:ext cx="323758" cy="2552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9756794" y="2552470"/>
              <a:ext cx="343687" cy="612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9756794" y="2552470"/>
              <a:ext cx="343687" cy="766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9756794" y="2552470"/>
              <a:ext cx="323758" cy="8601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756794" y="2552470"/>
              <a:ext cx="323758" cy="101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9756794" y="2233578"/>
              <a:ext cx="321673" cy="3188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flipV="1">
              <a:off x="9756794" y="2388058"/>
              <a:ext cx="321673" cy="164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9756794" y="2536292"/>
              <a:ext cx="323758" cy="161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9756794" y="2552470"/>
              <a:ext cx="323758" cy="138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H="1" flipV="1">
              <a:off x="10982478" y="2233578"/>
              <a:ext cx="259383" cy="61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flipH="1" flipV="1">
              <a:off x="10982478" y="2388058"/>
              <a:ext cx="261472" cy="10962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flipH="1" flipV="1">
              <a:off x="10984563" y="2536292"/>
              <a:ext cx="259387" cy="947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H="1" flipV="1">
              <a:off x="10984563" y="2690772"/>
              <a:ext cx="259387" cy="793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flipH="1" flipV="1">
              <a:off x="10982478" y="3109880"/>
              <a:ext cx="261472" cy="374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flipH="1" flipV="1">
              <a:off x="10982478" y="3264361"/>
              <a:ext cx="261472" cy="219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H="1" flipV="1">
              <a:off x="10984563" y="3412594"/>
              <a:ext cx="259387" cy="71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H="1">
              <a:off x="10982478" y="3086778"/>
              <a:ext cx="259383" cy="23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H="1">
              <a:off x="10982478" y="3086778"/>
              <a:ext cx="259383" cy="177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H="1">
              <a:off x="10984563" y="3086778"/>
              <a:ext cx="257298" cy="3258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0984563" y="3086778"/>
              <a:ext cx="257298" cy="480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H="1" flipV="1">
              <a:off x="10982478" y="2233578"/>
              <a:ext cx="261472" cy="1250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flipH="1">
              <a:off x="11018475" y="2688296"/>
              <a:ext cx="223386" cy="874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 flipV="1">
              <a:off x="10982478" y="2233578"/>
              <a:ext cx="259383" cy="853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H="1" flipV="1">
              <a:off x="10982478" y="2388058"/>
              <a:ext cx="259383" cy="698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flipH="1" flipV="1">
              <a:off x="10984563" y="2536292"/>
              <a:ext cx="257298" cy="550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 flipV="1">
              <a:off x="10984563" y="2690772"/>
              <a:ext cx="257298" cy="39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flipH="1" flipV="1">
              <a:off x="10984563" y="2536292"/>
              <a:ext cx="257298" cy="1520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flipH="1">
              <a:off x="10984563" y="2688296"/>
              <a:ext cx="257298" cy="24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10960464" y="2688296"/>
              <a:ext cx="281397" cy="47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H="1">
              <a:off x="10982478" y="2688296"/>
              <a:ext cx="259383" cy="5760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1018475" y="2688296"/>
              <a:ext cx="223386" cy="739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H="1">
              <a:off x="10982478" y="2294763"/>
              <a:ext cx="259383" cy="969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H="1">
              <a:off x="10984563" y="2294763"/>
              <a:ext cx="257298" cy="1117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H="1">
              <a:off x="10984563" y="2294763"/>
              <a:ext cx="257298" cy="12723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 flipV="1">
              <a:off x="10982478" y="2233578"/>
              <a:ext cx="259383" cy="454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flipH="1" flipV="1">
              <a:off x="10982478" y="2388058"/>
              <a:ext cx="259383" cy="300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flipH="1">
              <a:off x="10982478" y="2294763"/>
              <a:ext cx="259383" cy="93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10984563" y="2294763"/>
              <a:ext cx="257298" cy="241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flipH="1">
              <a:off x="10984563" y="2294763"/>
              <a:ext cx="257298" cy="3960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flipH="1">
              <a:off x="10982478" y="2294763"/>
              <a:ext cx="259383" cy="815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Elbow Connector 3"/>
          <p:cNvCxnSpPr>
            <a:stCxn id="186" idx="3"/>
            <a:endCxn id="189" idx="1"/>
          </p:cNvCxnSpPr>
          <p:nvPr/>
        </p:nvCxnSpPr>
        <p:spPr>
          <a:xfrm flipV="1">
            <a:off x="1727589" y="1261479"/>
            <a:ext cx="765861" cy="786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86" idx="3"/>
            <a:endCxn id="123" idx="1"/>
          </p:cNvCxnSpPr>
          <p:nvPr/>
        </p:nvCxnSpPr>
        <p:spPr>
          <a:xfrm>
            <a:off x="1727589" y="2048297"/>
            <a:ext cx="768728" cy="1300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3" idx="3"/>
            <a:endCxn id="206" idx="1"/>
          </p:cNvCxnSpPr>
          <p:nvPr/>
        </p:nvCxnSpPr>
        <p:spPr>
          <a:xfrm flipV="1">
            <a:off x="4257041" y="3347705"/>
            <a:ext cx="2913492" cy="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93" idx="0"/>
          </p:cNvCxnSpPr>
          <p:nvPr/>
        </p:nvCxnSpPr>
        <p:spPr>
          <a:xfrm>
            <a:off x="6862978" y="1380915"/>
            <a:ext cx="1461476" cy="567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8324453" y="3661758"/>
            <a:ext cx="0" cy="63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331074" y="2400209"/>
            <a:ext cx="0" cy="63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773290" y="1724787"/>
            <a:ext cx="10512509" cy="3253442"/>
            <a:chOff x="773290" y="1724787"/>
            <a:chExt cx="10512509" cy="3253442"/>
          </a:xfrm>
        </p:grpSpPr>
        <p:pic>
          <p:nvPicPr>
            <p:cNvPr id="129" name="Picture 128" descr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3290" y="3069678"/>
              <a:ext cx="865510" cy="40539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grpSp>
          <p:nvGrpSpPr>
            <p:cNvPr id="130" name="Rectangle 9"/>
            <p:cNvGrpSpPr/>
            <p:nvPr/>
          </p:nvGrpSpPr>
          <p:grpSpPr>
            <a:xfrm>
              <a:off x="1904714" y="2711117"/>
              <a:ext cx="1207452" cy="1111390"/>
              <a:chOff x="0" y="-1"/>
              <a:chExt cx="935284" cy="618996"/>
            </a:xfrm>
          </p:grpSpPr>
          <p:sp>
            <p:nvSpPr>
              <p:cNvPr id="131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</a:p>
            </p:txBody>
          </p:sp>
          <p:sp>
            <p:nvSpPr>
              <p:cNvPr id="132" name="MFCC Feat."/>
              <p:cNvSpPr txBox="1"/>
              <p:nvPr/>
            </p:nvSpPr>
            <p:spPr>
              <a:xfrm>
                <a:off x="0" y="140221"/>
                <a:ext cx="935284" cy="33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Feature extraction</a:t>
                </a:r>
                <a:endParaRPr b="1" dirty="0"/>
              </a:p>
            </p:txBody>
          </p:sp>
        </p:grpSp>
        <p:grpSp>
          <p:nvGrpSpPr>
            <p:cNvPr id="10" name="Rectangle 9"/>
            <p:cNvGrpSpPr/>
            <p:nvPr/>
          </p:nvGrpSpPr>
          <p:grpSpPr>
            <a:xfrm>
              <a:off x="3350537" y="1724787"/>
              <a:ext cx="7935262" cy="1626721"/>
              <a:chOff x="0" y="-1"/>
              <a:chExt cx="998919" cy="618996"/>
            </a:xfrm>
            <a:noFill/>
          </p:grpSpPr>
          <p:sp>
            <p:nvSpPr>
              <p:cNvPr id="11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</a:p>
            </p:txBody>
          </p:sp>
          <p:sp>
            <p:nvSpPr>
              <p:cNvPr id="12" name="MFCC Feat."/>
              <p:cNvSpPr txBox="1"/>
              <p:nvPr/>
            </p:nvSpPr>
            <p:spPr>
              <a:xfrm>
                <a:off x="561279" y="39255"/>
                <a:ext cx="437640" cy="12882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dirty="0" smtClean="0"/>
                  <a:t>GMM-UBM framework</a:t>
                </a:r>
                <a:endParaRPr dirty="0"/>
              </a:p>
            </p:txBody>
          </p:sp>
        </p:grpSp>
        <p:grpSp>
          <p:nvGrpSpPr>
            <p:cNvPr id="13" name="Rectangle 9"/>
            <p:cNvGrpSpPr/>
            <p:nvPr/>
          </p:nvGrpSpPr>
          <p:grpSpPr>
            <a:xfrm>
              <a:off x="4401542" y="1761294"/>
              <a:ext cx="1891190" cy="677106"/>
              <a:chOff x="0" y="-1"/>
              <a:chExt cx="935284" cy="618996"/>
            </a:xfrm>
          </p:grpSpPr>
          <p:sp>
            <p:nvSpPr>
              <p:cNvPr id="14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15" name="MFCC Feat."/>
              <p:cNvSpPr txBox="1"/>
              <p:nvPr/>
            </p:nvSpPr>
            <p:spPr>
              <a:xfrm>
                <a:off x="0" y="197561"/>
                <a:ext cx="935284" cy="223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GMM-UBM</a:t>
                </a:r>
                <a:endParaRPr b="1" dirty="0"/>
              </a:p>
            </p:txBody>
          </p:sp>
        </p:grpSp>
        <p:grpSp>
          <p:nvGrpSpPr>
            <p:cNvPr id="16" name="Rectangle 9"/>
            <p:cNvGrpSpPr/>
            <p:nvPr/>
          </p:nvGrpSpPr>
          <p:grpSpPr>
            <a:xfrm>
              <a:off x="7346879" y="2711114"/>
              <a:ext cx="1207452" cy="1111390"/>
              <a:chOff x="0" y="-1"/>
              <a:chExt cx="935284" cy="618996"/>
            </a:xfrm>
          </p:grpSpPr>
          <p:sp>
            <p:nvSpPr>
              <p:cNvPr id="17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18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i-Vector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Extractor</a:t>
                </a:r>
                <a:endParaRPr b="1" dirty="0"/>
              </a:p>
            </p:txBody>
          </p:sp>
        </p:grpSp>
        <p:grpSp>
          <p:nvGrpSpPr>
            <p:cNvPr id="19" name="Rectangle 9"/>
            <p:cNvGrpSpPr/>
            <p:nvPr/>
          </p:nvGrpSpPr>
          <p:grpSpPr>
            <a:xfrm>
              <a:off x="9287637" y="2711114"/>
              <a:ext cx="1207452" cy="1111390"/>
              <a:chOff x="0" y="-1"/>
              <a:chExt cx="935284" cy="618996"/>
            </a:xfrm>
          </p:grpSpPr>
          <p:sp>
            <p:nvSpPr>
              <p:cNvPr id="20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</p:txBody>
          </p:sp>
          <p:sp>
            <p:nvSpPr>
              <p:cNvPr id="21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Scoring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Backend</a:t>
                </a:r>
                <a:endParaRPr b="1" dirty="0"/>
              </a:p>
            </p:txBody>
          </p:sp>
        </p:grpSp>
        <p:cxnSp>
          <p:nvCxnSpPr>
            <p:cNvPr id="25" name="Straight Arrow Connector 24"/>
            <p:cNvCxnSpPr>
              <a:stCxn id="129" idx="3"/>
              <a:endCxn id="132" idx="1"/>
            </p:cNvCxnSpPr>
            <p:nvPr/>
          </p:nvCxnSpPr>
          <p:spPr>
            <a:xfrm flipV="1">
              <a:off x="1638800" y="3266810"/>
              <a:ext cx="265914" cy="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3484798" y="3266808"/>
              <a:ext cx="3862081" cy="5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3"/>
              <a:endCxn id="21" idx="1"/>
            </p:cNvCxnSpPr>
            <p:nvPr/>
          </p:nvCxnSpPr>
          <p:spPr>
            <a:xfrm>
              <a:off x="8554331" y="3266808"/>
              <a:ext cx="7333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463654" y="2989468"/>
              <a:ext cx="915066" cy="2878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mtClean="0"/>
                <a:t>i-vector</a:t>
              </a:r>
              <a:endParaRPr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47953" y="2992939"/>
              <a:ext cx="2069367" cy="27699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dirty="0" smtClean="0"/>
                <a:t>SV feature (i.e. MFCC, PLP)</a:t>
              </a:r>
              <a:endParaRPr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12166" y="3266813"/>
              <a:ext cx="417409" cy="7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endCxn id="15" idx="1"/>
            </p:cNvCxnSpPr>
            <p:nvPr/>
          </p:nvCxnSpPr>
          <p:spPr>
            <a:xfrm rot="5400000" flipH="1" flipV="1">
              <a:off x="3355775" y="2228870"/>
              <a:ext cx="1174790" cy="9167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50537" y="1818935"/>
              <a:ext cx="1014379" cy="2773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mtClean="0"/>
                <a:t>SV feature</a:t>
              </a:r>
              <a:endParaRPr dirty="0"/>
            </a:p>
          </p:txBody>
        </p:sp>
        <p:cxnSp>
          <p:nvCxnSpPr>
            <p:cNvPr id="40" name="Elbow Connector 39"/>
            <p:cNvCxnSpPr>
              <a:stCxn id="14" idx="3"/>
              <a:endCxn id="17" idx="0"/>
            </p:cNvCxnSpPr>
            <p:nvPr/>
          </p:nvCxnSpPr>
          <p:spPr>
            <a:xfrm>
              <a:off x="6292732" y="2099847"/>
              <a:ext cx="1657873" cy="6112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494163" y="1811598"/>
              <a:ext cx="1014379" cy="2773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dirty="0" smtClean="0"/>
                <a:t>UBM posterior</a:t>
              </a:r>
              <a:endParaRPr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10214690" y="3274635"/>
              <a:ext cx="8062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Rectangle 9"/>
            <p:cNvGrpSpPr/>
            <p:nvPr/>
          </p:nvGrpSpPr>
          <p:grpSpPr>
            <a:xfrm>
              <a:off x="4348874" y="4025196"/>
              <a:ext cx="2517144" cy="707882"/>
              <a:chOff x="0" y="-14069"/>
              <a:chExt cx="935284" cy="647131"/>
            </a:xfrm>
          </p:grpSpPr>
          <p:sp>
            <p:nvSpPr>
              <p:cNvPr id="58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59" name="MFCC Feat."/>
              <p:cNvSpPr txBox="1"/>
              <p:nvPr/>
            </p:nvSpPr>
            <p:spPr>
              <a:xfrm>
                <a:off x="0" y="-14069"/>
                <a:ext cx="935284" cy="6471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DNN-UBM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sz="1200" dirty="0" smtClean="0"/>
                  <a:t>(DNN can be FDNN, LSTM, TDNN, etc.)</a:t>
                </a:r>
                <a:endParaRPr sz="1200" dirty="0"/>
              </a:p>
            </p:txBody>
          </p:sp>
        </p:grpSp>
        <p:cxnSp>
          <p:nvCxnSpPr>
            <p:cNvPr id="48" name="Elbow Connector 47"/>
            <p:cNvCxnSpPr>
              <a:endCxn id="59" idx="1"/>
            </p:cNvCxnSpPr>
            <p:nvPr/>
          </p:nvCxnSpPr>
          <p:spPr>
            <a:xfrm rot="16200000" flipH="1">
              <a:off x="3364586" y="3394848"/>
              <a:ext cx="1104501" cy="864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368996" y="4415432"/>
              <a:ext cx="1014379" cy="4616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dirty="0" smtClean="0"/>
                <a:t>DNN feature</a:t>
              </a:r>
              <a:endParaRPr lang="en-US" dirty="0" smtClean="0"/>
            </a:p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dirty="0" smtClean="0"/>
                <a:t>(i.e. FBANK)</a:t>
              </a:r>
              <a:endParaRPr dirty="0"/>
            </a:p>
          </p:txBody>
        </p:sp>
        <p:cxnSp>
          <p:nvCxnSpPr>
            <p:cNvPr id="50" name="Elbow Connector 49"/>
            <p:cNvCxnSpPr>
              <a:stCxn id="58" idx="3"/>
              <a:endCxn id="17" idx="2"/>
            </p:cNvCxnSpPr>
            <p:nvPr/>
          </p:nvCxnSpPr>
          <p:spPr>
            <a:xfrm flipV="1">
              <a:off x="6866018" y="3822504"/>
              <a:ext cx="1084587" cy="556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914301" y="4401325"/>
              <a:ext cx="1014379" cy="2773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dirty="0" smtClean="0"/>
                <a:t>DNN posterior</a:t>
              </a:r>
              <a:endParaRPr dirty="0"/>
            </a:p>
          </p:txBody>
        </p:sp>
        <p:grpSp>
          <p:nvGrpSpPr>
            <p:cNvPr id="69" name="Rectangle 9"/>
            <p:cNvGrpSpPr/>
            <p:nvPr/>
          </p:nvGrpSpPr>
          <p:grpSpPr>
            <a:xfrm>
              <a:off x="3349798" y="3351508"/>
              <a:ext cx="7901445" cy="1626721"/>
              <a:chOff x="0" y="-1"/>
              <a:chExt cx="994662" cy="618996"/>
            </a:xfrm>
            <a:noFill/>
          </p:grpSpPr>
          <p:sp>
            <p:nvSpPr>
              <p:cNvPr id="70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dash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</a:p>
            </p:txBody>
          </p:sp>
          <p:sp>
            <p:nvSpPr>
              <p:cNvPr id="71" name="MFCC Feat."/>
              <p:cNvSpPr txBox="1"/>
              <p:nvPr/>
            </p:nvSpPr>
            <p:spPr>
              <a:xfrm>
                <a:off x="557022" y="452243"/>
                <a:ext cx="437640" cy="128824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dirty="0" smtClean="0"/>
                  <a:t>DNN-UBM framework</a:t>
                </a:r>
                <a:endParaRPr dirty="0"/>
              </a:p>
            </p:txBody>
          </p:sp>
        </p:grp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roup 601"/>
          <p:cNvGrpSpPr/>
          <p:nvPr/>
        </p:nvGrpSpPr>
        <p:grpSpPr>
          <a:xfrm>
            <a:off x="1053485" y="1122946"/>
            <a:ext cx="10291076" cy="3715335"/>
            <a:chOff x="1053485" y="1122946"/>
            <a:chExt cx="10291076" cy="3715335"/>
          </a:xfrm>
        </p:grpSpPr>
        <p:pic>
          <p:nvPicPr>
            <p:cNvPr id="129" name="Picture 128" descr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3485" y="1481510"/>
              <a:ext cx="865510" cy="40539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grpSp>
          <p:nvGrpSpPr>
            <p:cNvPr id="130" name="Rectangle 9"/>
            <p:cNvGrpSpPr/>
            <p:nvPr/>
          </p:nvGrpSpPr>
          <p:grpSpPr>
            <a:xfrm>
              <a:off x="2184909" y="1122949"/>
              <a:ext cx="1207452" cy="1111390"/>
              <a:chOff x="0" y="-1"/>
              <a:chExt cx="935284" cy="618996"/>
            </a:xfrm>
          </p:grpSpPr>
          <p:sp>
            <p:nvSpPr>
              <p:cNvPr id="131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</a:p>
            </p:txBody>
          </p:sp>
          <p:sp>
            <p:nvSpPr>
              <p:cNvPr id="132" name="MFCC Feat."/>
              <p:cNvSpPr txBox="1"/>
              <p:nvPr/>
            </p:nvSpPr>
            <p:spPr>
              <a:xfrm>
                <a:off x="0" y="140221"/>
                <a:ext cx="935284" cy="33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Feature extraction</a:t>
                </a:r>
                <a:endParaRPr b="1" dirty="0"/>
              </a:p>
            </p:txBody>
          </p:sp>
        </p:grpSp>
        <p:grpSp>
          <p:nvGrpSpPr>
            <p:cNvPr id="13" name="Rectangle 9"/>
            <p:cNvGrpSpPr/>
            <p:nvPr/>
          </p:nvGrpSpPr>
          <p:grpSpPr>
            <a:xfrm>
              <a:off x="4672383" y="1143856"/>
              <a:ext cx="1577577" cy="1074438"/>
              <a:chOff x="0" y="-1"/>
              <a:chExt cx="935284" cy="618996"/>
            </a:xfrm>
          </p:grpSpPr>
          <p:sp>
            <p:nvSpPr>
              <p:cNvPr id="14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15" name="MFCC Feat."/>
              <p:cNvSpPr txBox="1"/>
              <p:nvPr/>
            </p:nvSpPr>
            <p:spPr>
              <a:xfrm>
                <a:off x="0" y="197561"/>
                <a:ext cx="935284" cy="2238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GMM-UBM</a:t>
                </a:r>
                <a:endParaRPr b="1" dirty="0"/>
              </a:p>
            </p:txBody>
          </p:sp>
        </p:grpSp>
        <p:grpSp>
          <p:nvGrpSpPr>
            <p:cNvPr id="16" name="Rectangle 9"/>
            <p:cNvGrpSpPr/>
            <p:nvPr/>
          </p:nvGrpSpPr>
          <p:grpSpPr>
            <a:xfrm>
              <a:off x="7627074" y="1122946"/>
              <a:ext cx="1207452" cy="1111390"/>
              <a:chOff x="0" y="-1"/>
              <a:chExt cx="935284" cy="618996"/>
            </a:xfrm>
          </p:grpSpPr>
          <p:sp>
            <p:nvSpPr>
              <p:cNvPr id="17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18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i-Vector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Extractor</a:t>
                </a:r>
                <a:endParaRPr b="1" dirty="0"/>
              </a:p>
            </p:txBody>
          </p:sp>
        </p:grpSp>
        <p:grpSp>
          <p:nvGrpSpPr>
            <p:cNvPr id="19" name="Rectangle 9"/>
            <p:cNvGrpSpPr/>
            <p:nvPr/>
          </p:nvGrpSpPr>
          <p:grpSpPr>
            <a:xfrm>
              <a:off x="9567832" y="1122946"/>
              <a:ext cx="1207452" cy="1111390"/>
              <a:chOff x="0" y="-1"/>
              <a:chExt cx="935284" cy="618996"/>
            </a:xfrm>
          </p:grpSpPr>
          <p:sp>
            <p:nvSpPr>
              <p:cNvPr id="20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</p:txBody>
          </p:sp>
          <p:sp>
            <p:nvSpPr>
              <p:cNvPr id="21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Scoring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Backend</a:t>
                </a:r>
                <a:endParaRPr b="1" dirty="0"/>
              </a:p>
            </p:txBody>
          </p:sp>
        </p:grpSp>
        <p:cxnSp>
          <p:nvCxnSpPr>
            <p:cNvPr id="25" name="Straight Arrow Connector 24"/>
            <p:cNvCxnSpPr>
              <a:stCxn id="129" idx="3"/>
              <a:endCxn id="132" idx="1"/>
            </p:cNvCxnSpPr>
            <p:nvPr/>
          </p:nvCxnSpPr>
          <p:spPr>
            <a:xfrm flipV="1">
              <a:off x="1918995" y="1678642"/>
              <a:ext cx="265914" cy="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0" idx="3"/>
              <a:endCxn id="59" idx="1"/>
            </p:cNvCxnSpPr>
            <p:nvPr/>
          </p:nvCxnSpPr>
          <p:spPr>
            <a:xfrm flipV="1">
              <a:off x="3392361" y="3744134"/>
              <a:ext cx="877684" cy="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3"/>
              <a:endCxn id="21" idx="1"/>
            </p:cNvCxnSpPr>
            <p:nvPr/>
          </p:nvCxnSpPr>
          <p:spPr>
            <a:xfrm>
              <a:off x="8834526" y="1678640"/>
              <a:ext cx="7333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743849" y="1401300"/>
              <a:ext cx="915066" cy="2878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mtClean="0"/>
                <a:t>i-vector</a:t>
              </a:r>
              <a:endParaRPr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25182" y="1386254"/>
              <a:ext cx="1014379" cy="2773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mtClean="0"/>
                <a:t>SV feature</a:t>
              </a:r>
              <a:endParaRPr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22" y="1410164"/>
              <a:ext cx="1014379" cy="2773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dirty="0" smtClean="0"/>
                <a:t>UBM posterior</a:t>
              </a:r>
              <a:endParaRPr dirty="0"/>
            </a:p>
          </p:txBody>
        </p:sp>
        <p:cxnSp>
          <p:nvCxnSpPr>
            <p:cNvPr id="56" name="Straight Arrow Connector 55"/>
            <p:cNvCxnSpPr>
              <a:stCxn id="20" idx="3"/>
            </p:cNvCxnSpPr>
            <p:nvPr/>
          </p:nvCxnSpPr>
          <p:spPr>
            <a:xfrm>
              <a:off x="10775284" y="1678641"/>
              <a:ext cx="569277" cy="8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Rectangle 9"/>
            <p:cNvGrpSpPr/>
            <p:nvPr/>
          </p:nvGrpSpPr>
          <p:grpSpPr>
            <a:xfrm>
              <a:off x="4270045" y="3211423"/>
              <a:ext cx="2401030" cy="1065424"/>
              <a:chOff x="0" y="-1"/>
              <a:chExt cx="935284" cy="618996"/>
            </a:xfrm>
          </p:grpSpPr>
          <p:sp>
            <p:nvSpPr>
              <p:cNvPr id="58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59" name="MFCC Feat."/>
              <p:cNvSpPr txBox="1"/>
              <p:nvPr/>
            </p:nvSpPr>
            <p:spPr>
              <a:xfrm>
                <a:off x="0" y="157506"/>
                <a:ext cx="935284" cy="303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DNN-UBM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sz="1200" dirty="0" smtClean="0"/>
                  <a:t>(DNN can be FDNN, LSTM, TDNN)</a:t>
                </a:r>
                <a:endParaRPr sz="12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333981" y="3513303"/>
              <a:ext cx="1014379" cy="4616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dirty="0" smtClean="0"/>
                <a:t>DNN feature</a:t>
              </a:r>
              <a:endParaRPr lang="en-US" dirty="0" smtClean="0"/>
            </a:p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dirty="0" smtClean="0"/>
                <a:t>(i.e. FBANK)</a:t>
              </a:r>
              <a:endParaRPr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58236" y="3482523"/>
              <a:ext cx="1014379" cy="2773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dirty="0" smtClean="0"/>
                <a:t>DNN posterior</a:t>
              </a:r>
              <a:endParaRPr dirty="0"/>
            </a:p>
          </p:txBody>
        </p:sp>
        <p:cxnSp>
          <p:nvCxnSpPr>
            <p:cNvPr id="41" name="Straight Arrow Connector 40"/>
            <p:cNvCxnSpPr>
              <a:stCxn id="131" idx="3"/>
              <a:endCxn id="15" idx="1"/>
            </p:cNvCxnSpPr>
            <p:nvPr/>
          </p:nvCxnSpPr>
          <p:spPr>
            <a:xfrm>
              <a:off x="3392361" y="1678644"/>
              <a:ext cx="1280022" cy="2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3"/>
              <a:endCxn id="17" idx="1"/>
            </p:cNvCxnSpPr>
            <p:nvPr/>
          </p:nvCxnSpPr>
          <p:spPr>
            <a:xfrm flipV="1">
              <a:off x="6249960" y="1678641"/>
              <a:ext cx="1377114" cy="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Elbow Connector 2"/>
            <p:cNvCxnSpPr>
              <a:stCxn id="131" idx="2"/>
              <a:endCxn id="17" idx="2"/>
            </p:cNvCxnSpPr>
            <p:nvPr/>
          </p:nvCxnSpPr>
          <p:spPr>
            <a:xfrm rot="5400000" flipH="1" flipV="1">
              <a:off x="5509715" y="-486745"/>
              <a:ext cx="3" cy="5442165"/>
            </a:xfrm>
            <a:prstGeom prst="bentConnector3">
              <a:avLst>
                <a:gd name="adj1" fmla="val -76200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475032" y="2494563"/>
              <a:ext cx="2069367" cy="27699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dirty="0" smtClean="0"/>
                <a:t>SV feature (i.e. MFCC, PLP)</a:t>
              </a:r>
              <a:endParaRPr dirty="0"/>
            </a:p>
          </p:txBody>
        </p:sp>
        <p:pic>
          <p:nvPicPr>
            <p:cNvPr id="38" name="Picture 37" descr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3485" y="3548233"/>
              <a:ext cx="865510" cy="40539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grpSp>
          <p:nvGrpSpPr>
            <p:cNvPr id="39" name="Rectangle 9"/>
            <p:cNvGrpSpPr/>
            <p:nvPr/>
          </p:nvGrpSpPr>
          <p:grpSpPr>
            <a:xfrm>
              <a:off x="2184909" y="3189672"/>
              <a:ext cx="1207452" cy="1111390"/>
              <a:chOff x="0" y="-1"/>
              <a:chExt cx="935284" cy="618996"/>
            </a:xfrm>
          </p:grpSpPr>
          <p:sp>
            <p:nvSpPr>
              <p:cNvPr id="40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</a:p>
            </p:txBody>
          </p:sp>
          <p:sp>
            <p:nvSpPr>
              <p:cNvPr id="42" name="MFCC Feat."/>
              <p:cNvSpPr txBox="1"/>
              <p:nvPr/>
            </p:nvSpPr>
            <p:spPr>
              <a:xfrm>
                <a:off x="0" y="140221"/>
                <a:ext cx="935284" cy="338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Feature extraction</a:t>
                </a:r>
                <a:endParaRPr b="1" dirty="0"/>
              </a:p>
            </p:txBody>
          </p:sp>
        </p:grpSp>
        <p:grpSp>
          <p:nvGrpSpPr>
            <p:cNvPr id="49" name="Rectangle 9"/>
            <p:cNvGrpSpPr/>
            <p:nvPr/>
          </p:nvGrpSpPr>
          <p:grpSpPr>
            <a:xfrm>
              <a:off x="7627074" y="3189669"/>
              <a:ext cx="1207452" cy="1111390"/>
              <a:chOff x="0" y="-1"/>
              <a:chExt cx="935284" cy="618996"/>
            </a:xfrm>
          </p:grpSpPr>
          <p:sp>
            <p:nvSpPr>
              <p:cNvPr id="51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b="1"/>
              </a:p>
            </p:txBody>
          </p:sp>
          <p:sp>
            <p:nvSpPr>
              <p:cNvPr id="53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i-Vector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Extractor</a:t>
                </a:r>
                <a:endParaRPr b="1" dirty="0"/>
              </a:p>
            </p:txBody>
          </p:sp>
        </p:grpSp>
        <p:grpSp>
          <p:nvGrpSpPr>
            <p:cNvPr id="54" name="Rectangle 9"/>
            <p:cNvGrpSpPr/>
            <p:nvPr/>
          </p:nvGrpSpPr>
          <p:grpSpPr>
            <a:xfrm>
              <a:off x="9567832" y="3189669"/>
              <a:ext cx="1207452" cy="1111390"/>
              <a:chOff x="0" y="-1"/>
              <a:chExt cx="935284" cy="618996"/>
            </a:xfrm>
          </p:grpSpPr>
          <p:sp>
            <p:nvSpPr>
              <p:cNvPr id="55" name="Rectangle"/>
              <p:cNvSpPr/>
              <p:nvPr/>
            </p:nvSpPr>
            <p:spPr>
              <a:xfrm>
                <a:off x="0" y="-1"/>
                <a:ext cx="935284" cy="6189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</p:txBody>
          </p:sp>
          <p:sp>
            <p:nvSpPr>
              <p:cNvPr id="60" name="MFCC Feat."/>
              <p:cNvSpPr txBox="1"/>
              <p:nvPr/>
            </p:nvSpPr>
            <p:spPr>
              <a:xfrm>
                <a:off x="0" y="146650"/>
                <a:ext cx="935284" cy="3256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Scoring</a:t>
                </a:r>
                <a:endParaRPr lang="en-US" b="1" dirty="0" smtClean="0"/>
              </a:p>
              <a:p>
                <a:pPr algn="ctr">
                  <a:defRPr sz="1600"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lang="en-US" b="1" dirty="0" smtClean="0"/>
                  <a:t>Backend</a:t>
                </a:r>
                <a:endParaRPr b="1" dirty="0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918995" y="3745365"/>
              <a:ext cx="265914" cy="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8834526" y="3745363"/>
              <a:ext cx="7333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743849" y="3468023"/>
              <a:ext cx="915066" cy="28786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mtClean="0"/>
                <a:t>i-vector</a:t>
              </a:r>
              <a:endParaRPr dirty="0"/>
            </a:p>
          </p:txBody>
        </p:sp>
        <p:cxnSp>
          <p:nvCxnSpPr>
            <p:cNvPr id="68" name="Straight Arrow Connector 67"/>
            <p:cNvCxnSpPr>
              <a:stCxn id="68" idx="3"/>
            </p:cNvCxnSpPr>
            <p:nvPr/>
          </p:nvCxnSpPr>
          <p:spPr>
            <a:xfrm>
              <a:off x="10775284" y="3745364"/>
              <a:ext cx="569277" cy="8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8" idx="3"/>
              <a:endCxn id="53" idx="1"/>
            </p:cNvCxnSpPr>
            <p:nvPr/>
          </p:nvCxnSpPr>
          <p:spPr>
            <a:xfrm>
              <a:off x="6671075" y="3744135"/>
              <a:ext cx="955999" cy="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endCxn id="64" idx="2"/>
            </p:cNvCxnSpPr>
            <p:nvPr/>
          </p:nvCxnSpPr>
          <p:spPr>
            <a:xfrm rot="5400000" flipH="1" flipV="1">
              <a:off x="5509715" y="1579978"/>
              <a:ext cx="3" cy="5442165"/>
            </a:xfrm>
            <a:prstGeom prst="bentConnector3">
              <a:avLst>
                <a:gd name="adj1" fmla="val -76200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475032" y="4561286"/>
              <a:ext cx="2069367" cy="27699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8" tIns="45718" rIns="45718" bIns="45718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dirty="0" smtClean="0"/>
                <a:t>SV feature (i.e. MFCC, PLP)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ectangle 5"/>
          <p:cNvGrpSpPr/>
          <p:nvPr/>
        </p:nvGrpSpPr>
        <p:grpSpPr>
          <a:xfrm>
            <a:off x="7554289" y="754515"/>
            <a:ext cx="2411861" cy="1264621"/>
            <a:chOff x="-2" y="-2"/>
            <a:chExt cx="1517768" cy="1009829"/>
          </a:xfrm>
        </p:grpSpPr>
        <p:sp>
          <p:nvSpPr>
            <p:cNvPr id="112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13" name="NLP"/>
            <p:cNvSpPr txBox="1"/>
            <p:nvPr/>
          </p:nvSpPr>
          <p:spPr>
            <a:xfrm>
              <a:off x="7881" y="274712"/>
              <a:ext cx="1509885" cy="460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rPr lang="en-US" dirty="0" smtClean="0"/>
                <a:t>Service/Customer Identification</a:t>
              </a:r>
              <a:endParaRPr dirty="0"/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1529463" y="426351"/>
            <a:ext cx="865513" cy="2220242"/>
            <a:chOff x="-1" y="0"/>
            <a:chExt cx="776622" cy="2220241"/>
          </a:xfrm>
        </p:grpSpPr>
        <p:grpSp>
          <p:nvGrpSpPr>
            <p:cNvPr id="120" name="Rectangle 3"/>
            <p:cNvGrpSpPr/>
            <p:nvPr/>
          </p:nvGrpSpPr>
          <p:grpSpPr>
            <a:xfrm>
              <a:off x="-2" y="0"/>
              <a:ext cx="776623" cy="2220242"/>
              <a:chOff x="-1" y="0"/>
              <a:chExt cx="776622" cy="2220241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-2" y="0"/>
                <a:ext cx="776624" cy="22202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</a:p>
            </p:txBody>
          </p:sp>
          <p:sp>
            <p:nvSpPr>
              <p:cNvPr id="119" name="Input Audio…"/>
              <p:cNvSpPr txBox="1"/>
              <p:nvPr/>
            </p:nvSpPr>
            <p:spPr>
              <a:xfrm>
                <a:off x="-2" y="264297"/>
                <a:ext cx="776624" cy="169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t>Mixed Audio</a:t>
                </a:r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dirty="0"/>
                  <a:t>single track</a:t>
                </a:r>
                <a:endParaRPr dirty="0"/>
              </a:p>
            </p:txBody>
          </p:sp>
        </p:grpSp>
        <p:pic>
          <p:nvPicPr>
            <p:cNvPr id="121" name="Picture 1" descr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946758"/>
              <a:ext cx="776619" cy="40539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125" name="Rectangle 9"/>
          <p:cNvGrpSpPr/>
          <p:nvPr/>
        </p:nvGrpSpPr>
        <p:grpSpPr>
          <a:xfrm>
            <a:off x="2752990" y="4948111"/>
            <a:ext cx="935285" cy="618995"/>
            <a:chOff x="0" y="0"/>
            <a:chExt cx="935283" cy="618994"/>
          </a:xfrm>
        </p:grpSpPr>
        <p:sp>
          <p:nvSpPr>
            <p:cNvPr id="123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24" name="MFCC Feat."/>
            <p:cNvSpPr txBox="1"/>
            <p:nvPr/>
          </p:nvSpPr>
          <p:spPr>
            <a:xfrm>
              <a:off x="0" y="22477"/>
              <a:ext cx="935284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t>MFCC Feature</a:t>
              </a:r>
            </a:p>
          </p:txBody>
        </p:sp>
      </p:grpSp>
      <p:sp>
        <p:nvSpPr>
          <p:cNvPr id="126" name="TextBox 1"/>
          <p:cNvSpPr txBox="1"/>
          <p:nvPr/>
        </p:nvSpPr>
        <p:spPr>
          <a:xfrm>
            <a:off x="5836105" y="969928"/>
            <a:ext cx="1391300" cy="46166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dirty="0"/>
              <a:t>ASR </a:t>
            </a:r>
            <a:r>
              <a:rPr dirty="0" smtClean="0"/>
              <a:t>result</a:t>
            </a:r>
            <a:r>
              <a:rPr lang="en-US" dirty="0" smtClean="0"/>
              <a:t> - text</a:t>
            </a:r>
            <a:endParaRPr dirty="0"/>
          </a:p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dirty="0"/>
              <a:t>(with time stamp)</a:t>
            </a:r>
            <a:endParaRPr dirty="0"/>
          </a:p>
        </p:txBody>
      </p:sp>
      <p:sp>
        <p:nvSpPr>
          <p:cNvPr id="136" name="Rectangle"/>
          <p:cNvSpPr/>
          <p:nvPr/>
        </p:nvSpPr>
        <p:spPr>
          <a:xfrm>
            <a:off x="1549168" y="3520700"/>
            <a:ext cx="834072" cy="222024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dash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BFBFB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188" name="Straight Arrow Connector 4"/>
          <p:cNvSpPr/>
          <p:nvPr/>
        </p:nvSpPr>
        <p:spPr>
          <a:xfrm>
            <a:off x="5652118" y="1182157"/>
            <a:ext cx="1905686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grpSp>
        <p:nvGrpSpPr>
          <p:cNvPr id="191" name="Rectangle 9"/>
          <p:cNvGrpSpPr/>
          <p:nvPr/>
        </p:nvGrpSpPr>
        <p:grpSpPr>
          <a:xfrm>
            <a:off x="2789576" y="3532843"/>
            <a:ext cx="935285" cy="815337"/>
            <a:chOff x="0" y="0"/>
            <a:chExt cx="935283" cy="815335"/>
          </a:xfrm>
        </p:grpSpPr>
        <p:sp>
          <p:nvSpPr>
            <p:cNvPr id="189" name="Rectangle"/>
            <p:cNvSpPr/>
            <p:nvPr/>
          </p:nvSpPr>
          <p:spPr>
            <a:xfrm>
              <a:off x="0" y="98172"/>
              <a:ext cx="935284" cy="6189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90" name="MFCC Feat."/>
            <p:cNvSpPr txBox="1"/>
            <p:nvPr/>
          </p:nvSpPr>
          <p:spPr>
            <a:xfrm>
              <a:off x="0" y="0"/>
              <a:ext cx="935284" cy="81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FilterBank Feature</a:t>
              </a:r>
            </a:p>
          </p:txBody>
        </p:sp>
      </p:grpSp>
      <p:grpSp>
        <p:nvGrpSpPr>
          <p:cNvPr id="195" name="Rectangle 7"/>
          <p:cNvGrpSpPr/>
          <p:nvPr/>
        </p:nvGrpSpPr>
        <p:grpSpPr>
          <a:xfrm>
            <a:off x="6348941" y="4300225"/>
            <a:ext cx="1744286" cy="480332"/>
            <a:chOff x="0" y="0"/>
            <a:chExt cx="1744285" cy="480331"/>
          </a:xfrm>
        </p:grpSpPr>
        <p:sp>
          <p:nvSpPr>
            <p:cNvPr id="193" name="Rectangle"/>
            <p:cNvSpPr/>
            <p:nvPr/>
          </p:nvSpPr>
          <p:spPr>
            <a:xfrm>
              <a:off x="0" y="0"/>
              <a:ext cx="1744286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94" name="SV"/>
            <p:cNvSpPr txBox="1"/>
            <p:nvPr/>
          </p:nvSpPr>
          <p:spPr>
            <a:xfrm>
              <a:off x="0" y="73796"/>
              <a:ext cx="1744286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senone posterior</a:t>
              </a:r>
            </a:p>
          </p:txBody>
        </p:sp>
      </p:grpSp>
      <p:grpSp>
        <p:nvGrpSpPr>
          <p:cNvPr id="207" name="Rectangle 7"/>
          <p:cNvGrpSpPr/>
          <p:nvPr/>
        </p:nvGrpSpPr>
        <p:grpSpPr>
          <a:xfrm>
            <a:off x="5790756" y="5045507"/>
            <a:ext cx="2275754" cy="480332"/>
            <a:chOff x="0" y="0"/>
            <a:chExt cx="3742432" cy="480331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3742433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206" name="SV"/>
            <p:cNvSpPr txBox="1"/>
            <p:nvPr/>
          </p:nvSpPr>
          <p:spPr>
            <a:xfrm>
              <a:off x="0" y="73797"/>
              <a:ext cx="374243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Baum-Welch Statistics</a:t>
              </a:r>
            </a:p>
          </p:txBody>
        </p:sp>
      </p:grpSp>
      <p:grpSp>
        <p:nvGrpSpPr>
          <p:cNvPr id="214" name="Rectangle 9"/>
          <p:cNvGrpSpPr/>
          <p:nvPr/>
        </p:nvGrpSpPr>
        <p:grpSpPr>
          <a:xfrm>
            <a:off x="8476686" y="4232006"/>
            <a:ext cx="1429690" cy="1262632"/>
            <a:chOff x="0" y="0"/>
            <a:chExt cx="1429688" cy="1262630"/>
          </a:xfrm>
        </p:grpSpPr>
        <p:sp>
          <p:nvSpPr>
            <p:cNvPr id="212" name="Rectangle"/>
            <p:cNvSpPr/>
            <p:nvPr/>
          </p:nvSpPr>
          <p:spPr>
            <a:xfrm>
              <a:off x="0" y="0"/>
              <a:ext cx="1429689" cy="126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213" name="MFCC Feat."/>
            <p:cNvSpPr txBox="1"/>
            <p:nvPr/>
          </p:nvSpPr>
          <p:spPr>
            <a:xfrm>
              <a:off x="0" y="344294"/>
              <a:ext cx="1429689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dirty="0"/>
                <a:t>I-vector</a:t>
              </a:r>
              <a:endParaRPr dirty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dirty="0"/>
                <a:t>Model</a:t>
              </a:r>
              <a:endParaRPr dirty="0"/>
            </a:p>
          </p:txBody>
        </p:sp>
      </p:grpSp>
      <p:sp>
        <p:nvSpPr>
          <p:cNvPr id="184" name="Input Audio…"/>
          <p:cNvSpPr txBox="1"/>
          <p:nvPr/>
        </p:nvSpPr>
        <p:spPr>
          <a:xfrm>
            <a:off x="1572633" y="3821626"/>
            <a:ext cx="824543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smtClean="0"/>
              <a:t>Split</a:t>
            </a:r>
            <a:r>
              <a:rPr smtClean="0"/>
              <a:t> </a:t>
            </a:r>
            <a:r>
              <a:rPr dirty="0"/>
              <a:t>Audio</a:t>
            </a:r>
            <a:endParaRPr dirty="0"/>
          </a:p>
          <a:p>
            <a:pPr algn="ctr"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  <a:endParaRPr dirty="0"/>
          </a:p>
          <a:p>
            <a:pPr algn="ctr"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  <a:endParaRPr dirty="0"/>
          </a:p>
          <a:p>
            <a:pPr algn="ctr">
              <a:defRPr>
                <a:solidFill>
                  <a:srgbClr val="BFBFB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dirty="0"/>
              <a:t>single track</a:t>
            </a:r>
            <a:endParaRPr dirty="0"/>
          </a:p>
        </p:txBody>
      </p:sp>
      <p:pic>
        <p:nvPicPr>
          <p:cNvPr id="186" name="Picture 185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462" y="4524101"/>
            <a:ext cx="819854" cy="405397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grpSp>
        <p:nvGrpSpPr>
          <p:cNvPr id="2" name="Group 1"/>
          <p:cNvGrpSpPr/>
          <p:nvPr/>
        </p:nvGrpSpPr>
        <p:grpSpPr>
          <a:xfrm>
            <a:off x="3704281" y="2897237"/>
            <a:ext cx="2506149" cy="1891452"/>
            <a:chOff x="9059310" y="1773159"/>
            <a:chExt cx="2506149" cy="1891452"/>
          </a:xfrm>
        </p:grpSpPr>
        <p:sp>
          <p:nvSpPr>
            <p:cNvPr id="370" name="Oval 2"/>
            <p:cNvSpPr/>
            <p:nvPr/>
          </p:nvSpPr>
          <p:spPr>
            <a:xfrm>
              <a:off x="9435287" y="2382323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1" name="Oval 12"/>
            <p:cNvSpPr/>
            <p:nvPr/>
          </p:nvSpPr>
          <p:spPr>
            <a:xfrm>
              <a:off x="9435287" y="2775855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2" name="Oval 13"/>
            <p:cNvSpPr/>
            <p:nvPr/>
          </p:nvSpPr>
          <p:spPr>
            <a:xfrm>
              <a:off x="9435287" y="3174337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3" name="Oval 14"/>
            <p:cNvSpPr/>
            <p:nvPr/>
          </p:nvSpPr>
          <p:spPr>
            <a:xfrm>
              <a:off x="10078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4" name="Oval 15"/>
            <p:cNvSpPr/>
            <p:nvPr/>
          </p:nvSpPr>
          <p:spPr>
            <a:xfrm>
              <a:off x="10078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5" name="Oval 16"/>
            <p:cNvSpPr/>
            <p:nvPr/>
          </p:nvSpPr>
          <p:spPr>
            <a:xfrm>
              <a:off x="10080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6" name="Oval 17"/>
            <p:cNvSpPr/>
            <p:nvPr/>
          </p:nvSpPr>
          <p:spPr>
            <a:xfrm>
              <a:off x="10080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7" name="Rectangle"/>
            <p:cNvSpPr/>
            <p:nvPr/>
          </p:nvSpPr>
          <p:spPr>
            <a:xfrm>
              <a:off x="10008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8" name="Oval 14"/>
            <p:cNvSpPr/>
            <p:nvPr/>
          </p:nvSpPr>
          <p:spPr>
            <a:xfrm>
              <a:off x="10078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9" name="Oval 15"/>
            <p:cNvSpPr/>
            <p:nvPr/>
          </p:nvSpPr>
          <p:spPr>
            <a:xfrm>
              <a:off x="10078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0" name="Oval 16"/>
            <p:cNvSpPr/>
            <p:nvPr/>
          </p:nvSpPr>
          <p:spPr>
            <a:xfrm>
              <a:off x="10080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1" name="Oval 17"/>
            <p:cNvSpPr/>
            <p:nvPr/>
          </p:nvSpPr>
          <p:spPr>
            <a:xfrm>
              <a:off x="10080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2" name="Oval"/>
            <p:cNvSpPr/>
            <p:nvPr/>
          </p:nvSpPr>
          <p:spPr>
            <a:xfrm>
              <a:off x="10115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3" name="Oval"/>
            <p:cNvSpPr/>
            <p:nvPr/>
          </p:nvSpPr>
          <p:spPr>
            <a:xfrm>
              <a:off x="10115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4" name="Oval"/>
            <p:cNvSpPr/>
            <p:nvPr/>
          </p:nvSpPr>
          <p:spPr>
            <a:xfrm>
              <a:off x="10115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5" name="Oval 14"/>
            <p:cNvSpPr/>
            <p:nvPr/>
          </p:nvSpPr>
          <p:spPr>
            <a:xfrm>
              <a:off x="10459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6" name="Oval 15"/>
            <p:cNvSpPr/>
            <p:nvPr/>
          </p:nvSpPr>
          <p:spPr>
            <a:xfrm>
              <a:off x="10459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7" name="Oval 16"/>
            <p:cNvSpPr/>
            <p:nvPr/>
          </p:nvSpPr>
          <p:spPr>
            <a:xfrm>
              <a:off x="10461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8" name="Oval 17"/>
            <p:cNvSpPr/>
            <p:nvPr/>
          </p:nvSpPr>
          <p:spPr>
            <a:xfrm>
              <a:off x="10461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9" name="Rectangle"/>
            <p:cNvSpPr/>
            <p:nvPr/>
          </p:nvSpPr>
          <p:spPr>
            <a:xfrm>
              <a:off x="10389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0" name="Oval 14"/>
            <p:cNvSpPr/>
            <p:nvPr/>
          </p:nvSpPr>
          <p:spPr>
            <a:xfrm>
              <a:off x="10459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1" name="Oval 15"/>
            <p:cNvSpPr/>
            <p:nvPr/>
          </p:nvSpPr>
          <p:spPr>
            <a:xfrm>
              <a:off x="10459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2" name="Oval 16"/>
            <p:cNvSpPr/>
            <p:nvPr/>
          </p:nvSpPr>
          <p:spPr>
            <a:xfrm>
              <a:off x="10461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3" name="Oval 17"/>
            <p:cNvSpPr/>
            <p:nvPr/>
          </p:nvSpPr>
          <p:spPr>
            <a:xfrm>
              <a:off x="10461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4" name="Oval"/>
            <p:cNvSpPr/>
            <p:nvPr/>
          </p:nvSpPr>
          <p:spPr>
            <a:xfrm>
              <a:off x="10496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5" name="Oval"/>
            <p:cNvSpPr/>
            <p:nvPr/>
          </p:nvSpPr>
          <p:spPr>
            <a:xfrm>
              <a:off x="10496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6" name="Oval"/>
            <p:cNvSpPr/>
            <p:nvPr/>
          </p:nvSpPr>
          <p:spPr>
            <a:xfrm>
              <a:off x="10496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7" name="Oval 14"/>
            <p:cNvSpPr/>
            <p:nvPr/>
          </p:nvSpPr>
          <p:spPr>
            <a:xfrm>
              <a:off x="10832159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8" name="Oval 15"/>
            <p:cNvSpPr/>
            <p:nvPr/>
          </p:nvSpPr>
          <p:spPr>
            <a:xfrm>
              <a:off x="10832159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9" name="Oval 16"/>
            <p:cNvSpPr/>
            <p:nvPr/>
          </p:nvSpPr>
          <p:spPr>
            <a:xfrm>
              <a:off x="10834244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0" name="Oval 17"/>
            <p:cNvSpPr/>
            <p:nvPr/>
          </p:nvSpPr>
          <p:spPr>
            <a:xfrm>
              <a:off x="10834244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1" name="Rectangle"/>
            <p:cNvSpPr/>
            <p:nvPr/>
          </p:nvSpPr>
          <p:spPr>
            <a:xfrm>
              <a:off x="10762203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2" name="Oval 14"/>
            <p:cNvSpPr/>
            <p:nvPr/>
          </p:nvSpPr>
          <p:spPr>
            <a:xfrm>
              <a:off x="10832159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3" name="Oval 15"/>
            <p:cNvSpPr/>
            <p:nvPr/>
          </p:nvSpPr>
          <p:spPr>
            <a:xfrm>
              <a:off x="10832159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4" name="Oval 16"/>
            <p:cNvSpPr/>
            <p:nvPr/>
          </p:nvSpPr>
          <p:spPr>
            <a:xfrm>
              <a:off x="10834244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5" name="Oval 17"/>
            <p:cNvSpPr/>
            <p:nvPr/>
          </p:nvSpPr>
          <p:spPr>
            <a:xfrm>
              <a:off x="10834244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6" name="Oval"/>
            <p:cNvSpPr/>
            <p:nvPr/>
          </p:nvSpPr>
          <p:spPr>
            <a:xfrm>
              <a:off x="10869168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7" name="Oval"/>
            <p:cNvSpPr/>
            <p:nvPr/>
          </p:nvSpPr>
          <p:spPr>
            <a:xfrm>
              <a:off x="10869168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8" name="Oval"/>
            <p:cNvSpPr/>
            <p:nvPr/>
          </p:nvSpPr>
          <p:spPr>
            <a:xfrm>
              <a:off x="10869168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9" name="Oval 2"/>
            <p:cNvSpPr/>
            <p:nvPr/>
          </p:nvSpPr>
          <p:spPr>
            <a:xfrm>
              <a:off x="11241861" y="2124616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0" name="Oval 12"/>
            <p:cNvSpPr/>
            <p:nvPr/>
          </p:nvSpPr>
          <p:spPr>
            <a:xfrm>
              <a:off x="11241861" y="2518149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1" name="Oval 13"/>
            <p:cNvSpPr/>
            <p:nvPr/>
          </p:nvSpPr>
          <p:spPr>
            <a:xfrm>
              <a:off x="11241861" y="2916631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2" name="Oval 13"/>
            <p:cNvSpPr/>
            <p:nvPr/>
          </p:nvSpPr>
          <p:spPr>
            <a:xfrm>
              <a:off x="11243950" y="3314118"/>
              <a:ext cx="321509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3" name="TextBox 128"/>
            <p:cNvSpPr txBox="1"/>
            <p:nvPr/>
          </p:nvSpPr>
          <p:spPr>
            <a:xfrm>
              <a:off x="9848018" y="1773159"/>
              <a:ext cx="138240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Highway LSTM - 3L</a:t>
              </a:r>
            </a:p>
          </p:txBody>
        </p:sp>
        <p:sp>
          <p:nvSpPr>
            <p:cNvPr id="414" name="Line"/>
            <p:cNvSpPr/>
            <p:nvPr/>
          </p:nvSpPr>
          <p:spPr>
            <a:xfrm>
              <a:off x="9059310" y="2832351"/>
              <a:ext cx="264961" cy="1"/>
            </a:xfrm>
            <a:prstGeom prst="line">
              <a:avLst/>
            </a:pr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 lIns="45718" tIns="45718" rIns="45718" bIns="45718"/>
            <a:lstStyle/>
            <a:p/>
          </p:txBody>
        </p:sp>
        <p:cxnSp>
          <p:nvCxnSpPr>
            <p:cNvPr id="415" name="Straight Connector 414"/>
            <p:cNvCxnSpPr/>
            <p:nvPr/>
          </p:nvCxnSpPr>
          <p:spPr>
            <a:xfrm flipV="1">
              <a:off x="9756794" y="2388058"/>
              <a:ext cx="321673" cy="956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9756794" y="3344484"/>
              <a:ext cx="323758" cy="222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9756794" y="2946002"/>
              <a:ext cx="323758" cy="6210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9756794" y="2552470"/>
              <a:ext cx="310948" cy="1029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9756794" y="3264361"/>
              <a:ext cx="321673" cy="801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9756794" y="3344484"/>
              <a:ext cx="323758" cy="6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9756794" y="2536292"/>
              <a:ext cx="323758" cy="808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9756794" y="2690772"/>
              <a:ext cx="323758" cy="6537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9756794" y="3109880"/>
              <a:ext cx="321673" cy="234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9756794" y="2946002"/>
              <a:ext cx="306406" cy="1701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9756794" y="2946002"/>
              <a:ext cx="321673" cy="3183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9756794" y="2946002"/>
              <a:ext cx="323758" cy="466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9756794" y="2233578"/>
              <a:ext cx="321673" cy="1110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H="1">
              <a:off x="10984563" y="3484265"/>
              <a:ext cx="259387" cy="82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9756794" y="2233578"/>
              <a:ext cx="321673" cy="712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flipV="1">
              <a:off x="9756794" y="2388058"/>
              <a:ext cx="321673" cy="5579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756794" y="2590910"/>
              <a:ext cx="345772" cy="3550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V="1">
              <a:off x="9756794" y="2690772"/>
              <a:ext cx="323758" cy="2552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9756794" y="2552470"/>
              <a:ext cx="343687" cy="612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9756794" y="2552470"/>
              <a:ext cx="343687" cy="766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9756794" y="2552470"/>
              <a:ext cx="323758" cy="8601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756794" y="2552470"/>
              <a:ext cx="323758" cy="101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9756794" y="2233578"/>
              <a:ext cx="321673" cy="3188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flipV="1">
              <a:off x="9756794" y="2388058"/>
              <a:ext cx="321673" cy="164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9756794" y="2536292"/>
              <a:ext cx="323758" cy="161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9756794" y="2552470"/>
              <a:ext cx="323758" cy="138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H="1" flipV="1">
              <a:off x="10982478" y="2233578"/>
              <a:ext cx="259383" cy="61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flipH="1" flipV="1">
              <a:off x="10982478" y="2388058"/>
              <a:ext cx="261472" cy="10962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flipH="1" flipV="1">
              <a:off x="10984563" y="2536292"/>
              <a:ext cx="259387" cy="947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H="1" flipV="1">
              <a:off x="10984563" y="2690772"/>
              <a:ext cx="259387" cy="793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flipH="1" flipV="1">
              <a:off x="10982478" y="3109880"/>
              <a:ext cx="261472" cy="374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flipH="1" flipV="1">
              <a:off x="10982478" y="3264361"/>
              <a:ext cx="261472" cy="219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H="1" flipV="1">
              <a:off x="10984563" y="3412594"/>
              <a:ext cx="259387" cy="71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H="1">
              <a:off x="10982478" y="3086778"/>
              <a:ext cx="259383" cy="23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H="1">
              <a:off x="10982478" y="3086778"/>
              <a:ext cx="259383" cy="177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H="1">
              <a:off x="10984563" y="3086778"/>
              <a:ext cx="257298" cy="3258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0984563" y="3086778"/>
              <a:ext cx="257298" cy="480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H="1" flipV="1">
              <a:off x="10982478" y="2233578"/>
              <a:ext cx="261472" cy="1250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flipH="1">
              <a:off x="11018475" y="2688296"/>
              <a:ext cx="223386" cy="874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 flipV="1">
              <a:off x="10982478" y="2233578"/>
              <a:ext cx="259383" cy="853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H="1" flipV="1">
              <a:off x="10982478" y="2388058"/>
              <a:ext cx="259383" cy="698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flipH="1" flipV="1">
              <a:off x="10984563" y="2536292"/>
              <a:ext cx="257298" cy="550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 flipV="1">
              <a:off x="10984563" y="2690772"/>
              <a:ext cx="257298" cy="39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flipH="1" flipV="1">
              <a:off x="10984563" y="2536292"/>
              <a:ext cx="257298" cy="1520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flipH="1">
              <a:off x="10984563" y="2688296"/>
              <a:ext cx="257298" cy="24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10960464" y="2688296"/>
              <a:ext cx="281397" cy="47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H="1">
              <a:off x="10982478" y="2688296"/>
              <a:ext cx="259383" cy="5760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1018475" y="2688296"/>
              <a:ext cx="223386" cy="739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H="1">
              <a:off x="10982478" y="2294763"/>
              <a:ext cx="259383" cy="969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H="1">
              <a:off x="10984563" y="2294763"/>
              <a:ext cx="257298" cy="1117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H="1">
              <a:off x="10984563" y="2294763"/>
              <a:ext cx="257298" cy="12723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 flipV="1">
              <a:off x="10982478" y="2233578"/>
              <a:ext cx="259383" cy="454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flipH="1" flipV="1">
              <a:off x="10982478" y="2388058"/>
              <a:ext cx="259383" cy="300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flipH="1">
              <a:off x="10982478" y="2294763"/>
              <a:ext cx="259383" cy="93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10984563" y="2294763"/>
              <a:ext cx="257298" cy="241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flipH="1">
              <a:off x="10984563" y="2294763"/>
              <a:ext cx="257298" cy="3960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flipH="1">
              <a:off x="10982478" y="2294763"/>
              <a:ext cx="259383" cy="815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2" name="Rectangle 5"/>
          <p:cNvGrpSpPr/>
          <p:nvPr/>
        </p:nvGrpSpPr>
        <p:grpSpPr>
          <a:xfrm>
            <a:off x="3584845" y="818335"/>
            <a:ext cx="2061010" cy="664693"/>
            <a:chOff x="-2" y="-2"/>
            <a:chExt cx="1517768" cy="1009829"/>
          </a:xfrm>
        </p:grpSpPr>
        <p:sp>
          <p:nvSpPr>
            <p:cNvPr id="473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74" name="NLP"/>
            <p:cNvSpPr txBox="1"/>
            <p:nvPr/>
          </p:nvSpPr>
          <p:spPr>
            <a:xfrm>
              <a:off x="7881" y="373369"/>
              <a:ext cx="1509885" cy="263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rPr lang="en-US" dirty="0" smtClean="0"/>
                <a:t>ASR Module</a:t>
              </a:r>
              <a:endParaRPr dirty="0"/>
            </a:p>
          </p:txBody>
        </p:sp>
      </p:grpSp>
      <p:cxnSp>
        <p:nvCxnSpPr>
          <p:cNvPr id="7" name="Straight Arrow Connector 6"/>
          <p:cNvCxnSpPr>
            <a:endCxn id="473" idx="1"/>
          </p:cNvCxnSpPr>
          <p:nvPr/>
        </p:nvCxnSpPr>
        <p:spPr>
          <a:xfrm>
            <a:off x="2383240" y="1150680"/>
            <a:ext cx="1201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12" idx="2"/>
            <a:endCxn id="136" idx="0"/>
          </p:cNvCxnSpPr>
          <p:nvPr/>
        </p:nvCxnSpPr>
        <p:spPr>
          <a:xfrm rot="5400000">
            <a:off x="4609298" y="-623958"/>
            <a:ext cx="1501564" cy="6787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86" idx="3"/>
            <a:endCxn id="189" idx="1"/>
          </p:cNvCxnSpPr>
          <p:nvPr/>
        </p:nvCxnSpPr>
        <p:spPr>
          <a:xfrm flipV="1">
            <a:off x="2385316" y="3940514"/>
            <a:ext cx="404260" cy="786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123" idx="1"/>
          </p:cNvCxnSpPr>
          <p:nvPr/>
        </p:nvCxnSpPr>
        <p:spPr>
          <a:xfrm rot="16200000" flipH="1">
            <a:off x="2366289" y="4870908"/>
            <a:ext cx="607860" cy="165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3" idx="3"/>
            <a:endCxn id="206" idx="1"/>
          </p:cNvCxnSpPr>
          <p:nvPr/>
        </p:nvCxnSpPr>
        <p:spPr>
          <a:xfrm>
            <a:off x="3688276" y="5257609"/>
            <a:ext cx="2102480" cy="2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93" idx="0"/>
          </p:cNvCxnSpPr>
          <p:nvPr/>
        </p:nvCxnSpPr>
        <p:spPr>
          <a:xfrm>
            <a:off x="6208339" y="3974442"/>
            <a:ext cx="1012746" cy="325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3" idx="2"/>
          </p:cNvCxnSpPr>
          <p:nvPr/>
        </p:nvCxnSpPr>
        <p:spPr>
          <a:xfrm flipH="1">
            <a:off x="7221084" y="4780558"/>
            <a:ext cx="1" cy="29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05" idx="3"/>
            <a:endCxn id="212" idx="1"/>
          </p:cNvCxnSpPr>
          <p:nvPr/>
        </p:nvCxnSpPr>
        <p:spPr>
          <a:xfrm flipV="1">
            <a:off x="8066511" y="4863323"/>
            <a:ext cx="410175" cy="422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94974" y="1842674"/>
            <a:ext cx="517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32074" y="1827499"/>
            <a:ext cx="1391300" cy="2769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smtClean="0"/>
              <a:t>Original mixed audio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Rectangle 5"/>
          <p:cNvGrpSpPr/>
          <p:nvPr/>
        </p:nvGrpSpPr>
        <p:grpSpPr>
          <a:xfrm>
            <a:off x="7554289" y="754515"/>
            <a:ext cx="2411861" cy="1264621"/>
            <a:chOff x="-2" y="-2"/>
            <a:chExt cx="1517768" cy="1009829"/>
          </a:xfrm>
        </p:grpSpPr>
        <p:sp>
          <p:nvSpPr>
            <p:cNvPr id="112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13" name="NLP"/>
            <p:cNvSpPr txBox="1"/>
            <p:nvPr/>
          </p:nvSpPr>
          <p:spPr>
            <a:xfrm>
              <a:off x="7881" y="274712"/>
              <a:ext cx="1509885" cy="460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rPr lang="en-US" dirty="0" smtClean="0"/>
                <a:t>Service/Customer Identification</a:t>
              </a:r>
              <a:endParaRPr dirty="0"/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1529463" y="426351"/>
            <a:ext cx="865513" cy="2220242"/>
            <a:chOff x="-1" y="0"/>
            <a:chExt cx="776622" cy="2220241"/>
          </a:xfrm>
        </p:grpSpPr>
        <p:grpSp>
          <p:nvGrpSpPr>
            <p:cNvPr id="120" name="Rectangle 3"/>
            <p:cNvGrpSpPr/>
            <p:nvPr/>
          </p:nvGrpSpPr>
          <p:grpSpPr>
            <a:xfrm>
              <a:off x="-2" y="0"/>
              <a:ext cx="776623" cy="2220242"/>
              <a:chOff x="-1" y="0"/>
              <a:chExt cx="776622" cy="2220241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-2" y="0"/>
                <a:ext cx="776624" cy="22202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</a:p>
            </p:txBody>
          </p:sp>
          <p:sp>
            <p:nvSpPr>
              <p:cNvPr id="119" name="Input Audio…"/>
              <p:cNvSpPr txBox="1"/>
              <p:nvPr/>
            </p:nvSpPr>
            <p:spPr>
              <a:xfrm>
                <a:off x="-2" y="264297"/>
                <a:ext cx="776624" cy="1691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t>Mixed Audio</a:t>
                </a:r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  <a:p>
                <a:pPr algn="ctr">
                  <a:defRPr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endParaRPr dirty="0"/>
              </a:p>
              <a:p>
                <a:pPr algn="ctr">
                  <a:defRPr>
                    <a:solidFill>
                      <a:srgbClr val="BFBFBF"/>
                    </a:solidFill>
                    <a:latin typeface="+mn-lt"/>
                    <a:ea typeface="+mn-ea"/>
                    <a:cs typeface="+mn-cs"/>
                    <a:sym typeface="Calibri" panose="020F0502020204030204"/>
                  </a:defRPr>
                </a:pPr>
                <a:r>
                  <a:rPr dirty="0"/>
                  <a:t>single track</a:t>
                </a:r>
                <a:endParaRPr dirty="0"/>
              </a:p>
            </p:txBody>
          </p:sp>
        </p:grpSp>
        <p:pic>
          <p:nvPicPr>
            <p:cNvPr id="121" name="Picture 1" descr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946758"/>
              <a:ext cx="776619" cy="40539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125" name="Rectangle 9"/>
          <p:cNvGrpSpPr/>
          <p:nvPr/>
        </p:nvGrpSpPr>
        <p:grpSpPr>
          <a:xfrm>
            <a:off x="2752990" y="4948111"/>
            <a:ext cx="935285" cy="618995"/>
            <a:chOff x="0" y="0"/>
            <a:chExt cx="935283" cy="618994"/>
          </a:xfrm>
        </p:grpSpPr>
        <p:sp>
          <p:nvSpPr>
            <p:cNvPr id="123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24" name="MFCC Feat."/>
            <p:cNvSpPr txBox="1"/>
            <p:nvPr/>
          </p:nvSpPr>
          <p:spPr>
            <a:xfrm>
              <a:off x="0" y="22477"/>
              <a:ext cx="935284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t>MFCC Feature</a:t>
              </a:r>
            </a:p>
          </p:txBody>
        </p:sp>
      </p:grpSp>
      <p:sp>
        <p:nvSpPr>
          <p:cNvPr id="126" name="TextBox 1"/>
          <p:cNvSpPr txBox="1"/>
          <p:nvPr/>
        </p:nvSpPr>
        <p:spPr>
          <a:xfrm>
            <a:off x="5836105" y="969928"/>
            <a:ext cx="1391300" cy="46166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dirty="0"/>
              <a:t>ASR </a:t>
            </a:r>
            <a:r>
              <a:rPr dirty="0" smtClean="0"/>
              <a:t>result</a:t>
            </a:r>
            <a:r>
              <a:rPr lang="en-US" dirty="0" smtClean="0"/>
              <a:t> - text</a:t>
            </a:r>
            <a:endParaRPr dirty="0"/>
          </a:p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dirty="0"/>
              <a:t>(with time stamp)</a:t>
            </a:r>
            <a:endParaRPr dirty="0"/>
          </a:p>
        </p:txBody>
      </p:sp>
      <p:sp>
        <p:nvSpPr>
          <p:cNvPr id="136" name="Rectangle"/>
          <p:cNvSpPr/>
          <p:nvPr/>
        </p:nvSpPr>
        <p:spPr>
          <a:xfrm>
            <a:off x="1549168" y="3520700"/>
            <a:ext cx="834072" cy="222024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dash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BFBFB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188" name="Straight Arrow Connector 4"/>
          <p:cNvSpPr/>
          <p:nvPr/>
        </p:nvSpPr>
        <p:spPr>
          <a:xfrm>
            <a:off x="5652118" y="1182157"/>
            <a:ext cx="1905686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/>
        </p:txBody>
      </p:sp>
      <p:grpSp>
        <p:nvGrpSpPr>
          <p:cNvPr id="191" name="Rectangle 9"/>
          <p:cNvGrpSpPr/>
          <p:nvPr/>
        </p:nvGrpSpPr>
        <p:grpSpPr>
          <a:xfrm>
            <a:off x="2789576" y="3532843"/>
            <a:ext cx="935285" cy="815337"/>
            <a:chOff x="0" y="0"/>
            <a:chExt cx="935283" cy="815335"/>
          </a:xfrm>
        </p:grpSpPr>
        <p:sp>
          <p:nvSpPr>
            <p:cNvPr id="189" name="Rectangle"/>
            <p:cNvSpPr/>
            <p:nvPr/>
          </p:nvSpPr>
          <p:spPr>
            <a:xfrm>
              <a:off x="0" y="98172"/>
              <a:ext cx="935284" cy="6189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90" name="MFCC Feat."/>
            <p:cNvSpPr txBox="1"/>
            <p:nvPr/>
          </p:nvSpPr>
          <p:spPr>
            <a:xfrm>
              <a:off x="0" y="0"/>
              <a:ext cx="935284" cy="81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FilterBank Feature</a:t>
              </a:r>
            </a:p>
          </p:txBody>
        </p:sp>
      </p:grpSp>
      <p:grpSp>
        <p:nvGrpSpPr>
          <p:cNvPr id="195" name="Rectangle 7"/>
          <p:cNvGrpSpPr/>
          <p:nvPr/>
        </p:nvGrpSpPr>
        <p:grpSpPr>
          <a:xfrm>
            <a:off x="6348941" y="4300225"/>
            <a:ext cx="1744286" cy="480332"/>
            <a:chOff x="0" y="0"/>
            <a:chExt cx="1744285" cy="480331"/>
          </a:xfrm>
        </p:grpSpPr>
        <p:sp>
          <p:nvSpPr>
            <p:cNvPr id="193" name="Rectangle"/>
            <p:cNvSpPr/>
            <p:nvPr/>
          </p:nvSpPr>
          <p:spPr>
            <a:xfrm>
              <a:off x="0" y="0"/>
              <a:ext cx="1744286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94" name="SV"/>
            <p:cNvSpPr txBox="1"/>
            <p:nvPr/>
          </p:nvSpPr>
          <p:spPr>
            <a:xfrm>
              <a:off x="0" y="73796"/>
              <a:ext cx="1744286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senone posterior</a:t>
              </a:r>
            </a:p>
          </p:txBody>
        </p:sp>
      </p:grpSp>
      <p:grpSp>
        <p:nvGrpSpPr>
          <p:cNvPr id="207" name="Rectangle 7"/>
          <p:cNvGrpSpPr/>
          <p:nvPr/>
        </p:nvGrpSpPr>
        <p:grpSpPr>
          <a:xfrm>
            <a:off x="5790756" y="5045507"/>
            <a:ext cx="2275754" cy="480332"/>
            <a:chOff x="0" y="0"/>
            <a:chExt cx="3742432" cy="480331"/>
          </a:xfrm>
        </p:grpSpPr>
        <p:sp>
          <p:nvSpPr>
            <p:cNvPr id="205" name="Rectangle"/>
            <p:cNvSpPr/>
            <p:nvPr/>
          </p:nvSpPr>
          <p:spPr>
            <a:xfrm>
              <a:off x="0" y="0"/>
              <a:ext cx="3742433" cy="4803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206" name="SV"/>
            <p:cNvSpPr txBox="1"/>
            <p:nvPr/>
          </p:nvSpPr>
          <p:spPr>
            <a:xfrm>
              <a:off x="0" y="73797"/>
              <a:ext cx="374243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Baum-Welch Statistics</a:t>
              </a:r>
            </a:p>
          </p:txBody>
        </p:sp>
      </p:grpSp>
      <p:grpSp>
        <p:nvGrpSpPr>
          <p:cNvPr id="214" name="Rectangle 9"/>
          <p:cNvGrpSpPr/>
          <p:nvPr/>
        </p:nvGrpSpPr>
        <p:grpSpPr>
          <a:xfrm>
            <a:off x="8476686" y="4232006"/>
            <a:ext cx="1429690" cy="1262632"/>
            <a:chOff x="0" y="0"/>
            <a:chExt cx="1429688" cy="1262630"/>
          </a:xfrm>
        </p:grpSpPr>
        <p:sp>
          <p:nvSpPr>
            <p:cNvPr id="212" name="Rectangle"/>
            <p:cNvSpPr/>
            <p:nvPr/>
          </p:nvSpPr>
          <p:spPr>
            <a:xfrm>
              <a:off x="0" y="0"/>
              <a:ext cx="1429689" cy="126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213" name="MFCC Feat."/>
            <p:cNvSpPr txBox="1"/>
            <p:nvPr/>
          </p:nvSpPr>
          <p:spPr>
            <a:xfrm>
              <a:off x="0" y="344294"/>
              <a:ext cx="1429689" cy="574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dirty="0"/>
                <a:t>I-vector</a:t>
              </a:r>
              <a:endParaRPr dirty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dirty="0"/>
                <a:t>Model</a:t>
              </a:r>
              <a:endParaRPr dirty="0"/>
            </a:p>
          </p:txBody>
        </p:sp>
      </p:grpSp>
      <p:sp>
        <p:nvSpPr>
          <p:cNvPr id="184" name="Input Audio…"/>
          <p:cNvSpPr txBox="1"/>
          <p:nvPr/>
        </p:nvSpPr>
        <p:spPr>
          <a:xfrm>
            <a:off x="1572633" y="3821626"/>
            <a:ext cx="824543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smtClean="0"/>
              <a:t>Split</a:t>
            </a:r>
            <a:r>
              <a:rPr smtClean="0"/>
              <a:t> </a:t>
            </a:r>
            <a:r>
              <a:rPr dirty="0"/>
              <a:t>Audio</a:t>
            </a:r>
            <a:endParaRPr dirty="0"/>
          </a:p>
          <a:p>
            <a:pPr algn="ctr"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  <a:endParaRPr dirty="0"/>
          </a:p>
          <a:p>
            <a:pPr algn="ctr"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  <a:endParaRPr dirty="0"/>
          </a:p>
          <a:p>
            <a:pPr algn="ctr">
              <a:defRPr>
                <a:solidFill>
                  <a:srgbClr val="BFBFB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dirty="0"/>
              <a:t>single track</a:t>
            </a:r>
            <a:endParaRPr dirty="0"/>
          </a:p>
        </p:txBody>
      </p:sp>
      <p:pic>
        <p:nvPicPr>
          <p:cNvPr id="186" name="Picture 185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462" y="4524101"/>
            <a:ext cx="819854" cy="405397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grpSp>
        <p:nvGrpSpPr>
          <p:cNvPr id="2" name="Group 1"/>
          <p:cNvGrpSpPr/>
          <p:nvPr/>
        </p:nvGrpSpPr>
        <p:grpSpPr>
          <a:xfrm>
            <a:off x="3704281" y="2897237"/>
            <a:ext cx="2506149" cy="1891452"/>
            <a:chOff x="9059310" y="1773159"/>
            <a:chExt cx="2506149" cy="1891452"/>
          </a:xfrm>
        </p:grpSpPr>
        <p:sp>
          <p:nvSpPr>
            <p:cNvPr id="370" name="Oval 2"/>
            <p:cNvSpPr/>
            <p:nvPr/>
          </p:nvSpPr>
          <p:spPr>
            <a:xfrm>
              <a:off x="9435287" y="2382323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1" name="Oval 12"/>
            <p:cNvSpPr/>
            <p:nvPr/>
          </p:nvSpPr>
          <p:spPr>
            <a:xfrm>
              <a:off x="9435287" y="2775855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2" name="Oval 13"/>
            <p:cNvSpPr/>
            <p:nvPr/>
          </p:nvSpPr>
          <p:spPr>
            <a:xfrm>
              <a:off x="9435287" y="3174337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3" name="Oval 14"/>
            <p:cNvSpPr/>
            <p:nvPr/>
          </p:nvSpPr>
          <p:spPr>
            <a:xfrm>
              <a:off x="10078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4" name="Oval 15"/>
            <p:cNvSpPr/>
            <p:nvPr/>
          </p:nvSpPr>
          <p:spPr>
            <a:xfrm>
              <a:off x="10078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5" name="Oval 16"/>
            <p:cNvSpPr/>
            <p:nvPr/>
          </p:nvSpPr>
          <p:spPr>
            <a:xfrm>
              <a:off x="10080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6" name="Oval 17"/>
            <p:cNvSpPr/>
            <p:nvPr/>
          </p:nvSpPr>
          <p:spPr>
            <a:xfrm>
              <a:off x="10080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7" name="Rectangle"/>
            <p:cNvSpPr/>
            <p:nvPr/>
          </p:nvSpPr>
          <p:spPr>
            <a:xfrm>
              <a:off x="10008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8" name="Oval 14"/>
            <p:cNvSpPr/>
            <p:nvPr/>
          </p:nvSpPr>
          <p:spPr>
            <a:xfrm>
              <a:off x="10078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79" name="Oval 15"/>
            <p:cNvSpPr/>
            <p:nvPr/>
          </p:nvSpPr>
          <p:spPr>
            <a:xfrm>
              <a:off x="10078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0" name="Oval 16"/>
            <p:cNvSpPr/>
            <p:nvPr/>
          </p:nvSpPr>
          <p:spPr>
            <a:xfrm>
              <a:off x="10080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1" name="Oval 17"/>
            <p:cNvSpPr/>
            <p:nvPr/>
          </p:nvSpPr>
          <p:spPr>
            <a:xfrm>
              <a:off x="10080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2" name="Oval"/>
            <p:cNvSpPr/>
            <p:nvPr/>
          </p:nvSpPr>
          <p:spPr>
            <a:xfrm>
              <a:off x="10115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3" name="Oval"/>
            <p:cNvSpPr/>
            <p:nvPr/>
          </p:nvSpPr>
          <p:spPr>
            <a:xfrm>
              <a:off x="10115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4" name="Oval"/>
            <p:cNvSpPr/>
            <p:nvPr/>
          </p:nvSpPr>
          <p:spPr>
            <a:xfrm>
              <a:off x="10115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5" name="Oval 14"/>
            <p:cNvSpPr/>
            <p:nvPr/>
          </p:nvSpPr>
          <p:spPr>
            <a:xfrm>
              <a:off x="10459467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6" name="Oval 15"/>
            <p:cNvSpPr/>
            <p:nvPr/>
          </p:nvSpPr>
          <p:spPr>
            <a:xfrm>
              <a:off x="10459467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7" name="Oval 16"/>
            <p:cNvSpPr/>
            <p:nvPr/>
          </p:nvSpPr>
          <p:spPr>
            <a:xfrm>
              <a:off x="10461552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8" name="Oval 17"/>
            <p:cNvSpPr/>
            <p:nvPr/>
          </p:nvSpPr>
          <p:spPr>
            <a:xfrm>
              <a:off x="10461552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89" name="Rectangle"/>
            <p:cNvSpPr/>
            <p:nvPr/>
          </p:nvSpPr>
          <p:spPr>
            <a:xfrm>
              <a:off x="10389511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0" name="Oval 14"/>
            <p:cNvSpPr/>
            <p:nvPr/>
          </p:nvSpPr>
          <p:spPr>
            <a:xfrm>
              <a:off x="10459467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1" name="Oval 15"/>
            <p:cNvSpPr/>
            <p:nvPr/>
          </p:nvSpPr>
          <p:spPr>
            <a:xfrm>
              <a:off x="10459467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2" name="Oval 16"/>
            <p:cNvSpPr/>
            <p:nvPr/>
          </p:nvSpPr>
          <p:spPr>
            <a:xfrm>
              <a:off x="10461552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3" name="Oval 17"/>
            <p:cNvSpPr/>
            <p:nvPr/>
          </p:nvSpPr>
          <p:spPr>
            <a:xfrm>
              <a:off x="10461552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4" name="Oval"/>
            <p:cNvSpPr/>
            <p:nvPr/>
          </p:nvSpPr>
          <p:spPr>
            <a:xfrm>
              <a:off x="10496477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5" name="Oval"/>
            <p:cNvSpPr/>
            <p:nvPr/>
          </p:nvSpPr>
          <p:spPr>
            <a:xfrm>
              <a:off x="10496477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6" name="Oval"/>
            <p:cNvSpPr/>
            <p:nvPr/>
          </p:nvSpPr>
          <p:spPr>
            <a:xfrm>
              <a:off x="10496477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7" name="Oval 14"/>
            <p:cNvSpPr/>
            <p:nvPr/>
          </p:nvSpPr>
          <p:spPr>
            <a:xfrm>
              <a:off x="10832159" y="2156335"/>
              <a:ext cx="150319" cy="15448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8" name="Oval 15"/>
            <p:cNvSpPr/>
            <p:nvPr/>
          </p:nvSpPr>
          <p:spPr>
            <a:xfrm>
              <a:off x="10832159" y="2310815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399" name="Oval 16"/>
            <p:cNvSpPr/>
            <p:nvPr/>
          </p:nvSpPr>
          <p:spPr>
            <a:xfrm>
              <a:off x="10834244" y="245904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0" name="Oval 17"/>
            <p:cNvSpPr/>
            <p:nvPr/>
          </p:nvSpPr>
          <p:spPr>
            <a:xfrm>
              <a:off x="10834244" y="2613529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1" name="Rectangle"/>
            <p:cNvSpPr/>
            <p:nvPr/>
          </p:nvSpPr>
          <p:spPr>
            <a:xfrm>
              <a:off x="10762203" y="2131966"/>
              <a:ext cx="290227" cy="153264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2" name="Oval 14"/>
            <p:cNvSpPr/>
            <p:nvPr/>
          </p:nvSpPr>
          <p:spPr>
            <a:xfrm>
              <a:off x="10832159" y="3032637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3" name="Oval 15"/>
            <p:cNvSpPr/>
            <p:nvPr/>
          </p:nvSpPr>
          <p:spPr>
            <a:xfrm>
              <a:off x="10832159" y="3187118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4" name="Oval 16"/>
            <p:cNvSpPr/>
            <p:nvPr/>
          </p:nvSpPr>
          <p:spPr>
            <a:xfrm>
              <a:off x="10834244" y="3335351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5" name="Oval 17"/>
            <p:cNvSpPr/>
            <p:nvPr/>
          </p:nvSpPr>
          <p:spPr>
            <a:xfrm>
              <a:off x="10834244" y="3489830"/>
              <a:ext cx="150319" cy="15448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6" name="Oval"/>
            <p:cNvSpPr/>
            <p:nvPr/>
          </p:nvSpPr>
          <p:spPr>
            <a:xfrm>
              <a:off x="10869168" y="2832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7" name="Oval"/>
            <p:cNvSpPr/>
            <p:nvPr/>
          </p:nvSpPr>
          <p:spPr>
            <a:xfrm>
              <a:off x="10869168" y="28958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8" name="Oval"/>
            <p:cNvSpPr/>
            <p:nvPr/>
          </p:nvSpPr>
          <p:spPr>
            <a:xfrm>
              <a:off x="10869168" y="2959353"/>
              <a:ext cx="76297" cy="18011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09" name="Oval 2"/>
            <p:cNvSpPr/>
            <p:nvPr/>
          </p:nvSpPr>
          <p:spPr>
            <a:xfrm>
              <a:off x="11241861" y="2124616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0" name="Oval 12"/>
            <p:cNvSpPr/>
            <p:nvPr/>
          </p:nvSpPr>
          <p:spPr>
            <a:xfrm>
              <a:off x="11241861" y="2518149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1" name="Oval 13"/>
            <p:cNvSpPr/>
            <p:nvPr/>
          </p:nvSpPr>
          <p:spPr>
            <a:xfrm>
              <a:off x="11241861" y="2916631"/>
              <a:ext cx="321507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2" name="Oval 13"/>
            <p:cNvSpPr/>
            <p:nvPr/>
          </p:nvSpPr>
          <p:spPr>
            <a:xfrm>
              <a:off x="11243950" y="3314118"/>
              <a:ext cx="321509" cy="340294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13" name="TextBox 128"/>
            <p:cNvSpPr txBox="1"/>
            <p:nvPr/>
          </p:nvSpPr>
          <p:spPr>
            <a:xfrm>
              <a:off x="9848018" y="1773159"/>
              <a:ext cx="138240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t>Highway LSTM - 3L</a:t>
              </a:r>
            </a:p>
          </p:txBody>
        </p:sp>
        <p:sp>
          <p:nvSpPr>
            <p:cNvPr id="414" name="Line"/>
            <p:cNvSpPr/>
            <p:nvPr/>
          </p:nvSpPr>
          <p:spPr>
            <a:xfrm>
              <a:off x="9059310" y="2832351"/>
              <a:ext cx="264961" cy="1"/>
            </a:xfrm>
            <a:prstGeom prst="line">
              <a:avLst/>
            </a:pr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 lIns="45718" tIns="45718" rIns="45718" bIns="45718"/>
            <a:lstStyle/>
            <a:p/>
          </p:txBody>
        </p:sp>
        <p:cxnSp>
          <p:nvCxnSpPr>
            <p:cNvPr id="415" name="Straight Connector 414"/>
            <p:cNvCxnSpPr/>
            <p:nvPr/>
          </p:nvCxnSpPr>
          <p:spPr>
            <a:xfrm flipV="1">
              <a:off x="9756794" y="2388058"/>
              <a:ext cx="321673" cy="956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9756794" y="3344484"/>
              <a:ext cx="323758" cy="2225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9756794" y="2946002"/>
              <a:ext cx="323758" cy="6210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9756794" y="2552470"/>
              <a:ext cx="310948" cy="10296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9756794" y="3264361"/>
              <a:ext cx="321673" cy="801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9756794" y="3344484"/>
              <a:ext cx="323758" cy="6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9756794" y="2536292"/>
              <a:ext cx="323758" cy="808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9756794" y="2690772"/>
              <a:ext cx="323758" cy="6537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9756794" y="3109880"/>
              <a:ext cx="321673" cy="234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9756794" y="2946002"/>
              <a:ext cx="306406" cy="1701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9756794" y="2946002"/>
              <a:ext cx="321673" cy="3183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9756794" y="2946002"/>
              <a:ext cx="323758" cy="466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9756794" y="2233578"/>
              <a:ext cx="321673" cy="11109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flipH="1">
              <a:off x="10984563" y="3484265"/>
              <a:ext cx="259387" cy="82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flipV="1">
              <a:off x="9756794" y="2233578"/>
              <a:ext cx="321673" cy="712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flipV="1">
              <a:off x="9756794" y="2388058"/>
              <a:ext cx="321673" cy="5579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756794" y="2590910"/>
              <a:ext cx="345772" cy="3550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V="1">
              <a:off x="9756794" y="2690772"/>
              <a:ext cx="323758" cy="2552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9756794" y="2552470"/>
              <a:ext cx="343687" cy="612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9756794" y="2552470"/>
              <a:ext cx="343687" cy="766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9756794" y="2552470"/>
              <a:ext cx="323758" cy="8601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756794" y="2552470"/>
              <a:ext cx="323758" cy="101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9756794" y="2233578"/>
              <a:ext cx="321673" cy="3188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flipV="1">
              <a:off x="9756794" y="2388058"/>
              <a:ext cx="321673" cy="164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9756794" y="2536292"/>
              <a:ext cx="323758" cy="161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9756794" y="2552470"/>
              <a:ext cx="323758" cy="138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H="1" flipV="1">
              <a:off x="10982478" y="2233578"/>
              <a:ext cx="259383" cy="61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flipH="1" flipV="1">
              <a:off x="10982478" y="2388058"/>
              <a:ext cx="261472" cy="10962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flipH="1" flipV="1">
              <a:off x="10984563" y="2536292"/>
              <a:ext cx="259387" cy="9479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H="1" flipV="1">
              <a:off x="10984563" y="2690772"/>
              <a:ext cx="259387" cy="793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flipH="1" flipV="1">
              <a:off x="10982478" y="3109880"/>
              <a:ext cx="261472" cy="374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flipH="1" flipV="1">
              <a:off x="10982478" y="3264361"/>
              <a:ext cx="261472" cy="219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H="1" flipV="1">
              <a:off x="10984563" y="3412594"/>
              <a:ext cx="259387" cy="71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H="1">
              <a:off x="10982478" y="3086778"/>
              <a:ext cx="259383" cy="231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H="1">
              <a:off x="10982478" y="3086778"/>
              <a:ext cx="259383" cy="177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flipH="1">
              <a:off x="10984563" y="3086778"/>
              <a:ext cx="257298" cy="3258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10984563" y="3086778"/>
              <a:ext cx="257298" cy="480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flipH="1" flipV="1">
              <a:off x="10982478" y="2233578"/>
              <a:ext cx="261472" cy="12506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flipH="1">
              <a:off x="11018475" y="2688296"/>
              <a:ext cx="223386" cy="874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 flipV="1">
              <a:off x="10982478" y="2233578"/>
              <a:ext cx="259383" cy="853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H="1" flipV="1">
              <a:off x="10982478" y="2388058"/>
              <a:ext cx="259383" cy="698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flipH="1" flipV="1">
              <a:off x="10984563" y="2536292"/>
              <a:ext cx="257298" cy="550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flipH="1" flipV="1">
              <a:off x="10984563" y="2690772"/>
              <a:ext cx="257298" cy="39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flipH="1" flipV="1">
              <a:off x="10984563" y="2536292"/>
              <a:ext cx="257298" cy="1520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flipH="1">
              <a:off x="10984563" y="2688296"/>
              <a:ext cx="257298" cy="24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flipH="1">
              <a:off x="10960464" y="2688296"/>
              <a:ext cx="281397" cy="47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H="1">
              <a:off x="10982478" y="2688296"/>
              <a:ext cx="259383" cy="5760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11018475" y="2688296"/>
              <a:ext cx="223386" cy="7393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flipH="1">
              <a:off x="10982478" y="2294763"/>
              <a:ext cx="259383" cy="969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flipH="1">
              <a:off x="10984563" y="2294763"/>
              <a:ext cx="257298" cy="11178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H="1">
              <a:off x="10984563" y="2294763"/>
              <a:ext cx="257298" cy="12723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flipH="1" flipV="1">
              <a:off x="10982478" y="2233578"/>
              <a:ext cx="259383" cy="454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flipH="1" flipV="1">
              <a:off x="10982478" y="2388058"/>
              <a:ext cx="259383" cy="300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flipH="1">
              <a:off x="10982478" y="2294763"/>
              <a:ext cx="259383" cy="932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10984563" y="2294763"/>
              <a:ext cx="257298" cy="241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flipH="1">
              <a:off x="10984563" y="2294763"/>
              <a:ext cx="257298" cy="3960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flipH="1">
              <a:off x="10982478" y="2294763"/>
              <a:ext cx="259383" cy="8151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2" name="Rectangle 5"/>
          <p:cNvGrpSpPr/>
          <p:nvPr/>
        </p:nvGrpSpPr>
        <p:grpSpPr>
          <a:xfrm>
            <a:off x="3584845" y="818335"/>
            <a:ext cx="2061010" cy="664693"/>
            <a:chOff x="-2" y="-2"/>
            <a:chExt cx="1517768" cy="1009829"/>
          </a:xfrm>
        </p:grpSpPr>
        <p:sp>
          <p:nvSpPr>
            <p:cNvPr id="473" name="Rectangle"/>
            <p:cNvSpPr/>
            <p:nvPr/>
          </p:nvSpPr>
          <p:spPr>
            <a:xfrm>
              <a:off x="-2" y="-2"/>
              <a:ext cx="1509885" cy="10098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74" name="NLP"/>
            <p:cNvSpPr txBox="1"/>
            <p:nvPr/>
          </p:nvSpPr>
          <p:spPr>
            <a:xfrm>
              <a:off x="7881" y="373369"/>
              <a:ext cx="1509885" cy="263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r>
                <a:rPr lang="en-US" dirty="0" smtClean="0"/>
                <a:t>ASR Module</a:t>
              </a:r>
              <a:endParaRPr dirty="0"/>
            </a:p>
          </p:txBody>
        </p:sp>
      </p:grpSp>
      <p:cxnSp>
        <p:nvCxnSpPr>
          <p:cNvPr id="7" name="Straight Arrow Connector 6"/>
          <p:cNvCxnSpPr>
            <a:endCxn id="473" idx="1"/>
          </p:cNvCxnSpPr>
          <p:nvPr/>
        </p:nvCxnSpPr>
        <p:spPr>
          <a:xfrm>
            <a:off x="2383240" y="1150680"/>
            <a:ext cx="1201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12" idx="2"/>
            <a:endCxn id="136" idx="0"/>
          </p:cNvCxnSpPr>
          <p:nvPr/>
        </p:nvCxnSpPr>
        <p:spPr>
          <a:xfrm rot="5400000">
            <a:off x="4609298" y="-623958"/>
            <a:ext cx="1501564" cy="6787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86" idx="3"/>
            <a:endCxn id="189" idx="1"/>
          </p:cNvCxnSpPr>
          <p:nvPr/>
        </p:nvCxnSpPr>
        <p:spPr>
          <a:xfrm flipV="1">
            <a:off x="2385316" y="3940514"/>
            <a:ext cx="404260" cy="786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123" idx="1"/>
          </p:cNvCxnSpPr>
          <p:nvPr/>
        </p:nvCxnSpPr>
        <p:spPr>
          <a:xfrm rot="16200000" flipH="1">
            <a:off x="2366289" y="4870908"/>
            <a:ext cx="607860" cy="165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3" idx="3"/>
            <a:endCxn id="206" idx="1"/>
          </p:cNvCxnSpPr>
          <p:nvPr/>
        </p:nvCxnSpPr>
        <p:spPr>
          <a:xfrm>
            <a:off x="3688276" y="5257609"/>
            <a:ext cx="2102480" cy="2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193" idx="0"/>
          </p:cNvCxnSpPr>
          <p:nvPr/>
        </p:nvCxnSpPr>
        <p:spPr>
          <a:xfrm>
            <a:off x="6208339" y="3974442"/>
            <a:ext cx="1012746" cy="325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3" idx="2"/>
          </p:cNvCxnSpPr>
          <p:nvPr/>
        </p:nvCxnSpPr>
        <p:spPr>
          <a:xfrm flipH="1">
            <a:off x="7221084" y="4780558"/>
            <a:ext cx="1" cy="29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05" idx="3"/>
            <a:endCxn id="212" idx="1"/>
          </p:cNvCxnSpPr>
          <p:nvPr/>
        </p:nvCxnSpPr>
        <p:spPr>
          <a:xfrm flipV="1">
            <a:off x="8066511" y="4863323"/>
            <a:ext cx="410175" cy="422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94974" y="1842674"/>
            <a:ext cx="517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232074" y="1827499"/>
            <a:ext cx="1391300" cy="2769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smtClean="0"/>
              <a:t>Original mixed audio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9" name="Picture 128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1481455"/>
            <a:ext cx="865505" cy="40513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grpSp>
        <p:nvGrpSpPr>
          <p:cNvPr id="130" name="Rectangle 9"/>
          <p:cNvGrpSpPr/>
          <p:nvPr/>
        </p:nvGrpSpPr>
        <p:grpSpPr>
          <a:xfrm rot="0">
            <a:off x="2185035" y="1122680"/>
            <a:ext cx="1207135" cy="1111250"/>
            <a:chOff x="0" y="-1"/>
            <a:chExt cx="935284" cy="618996"/>
          </a:xfrm>
        </p:grpSpPr>
        <p:sp>
          <p:nvSpPr>
            <p:cNvPr id="131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32" name="MFCC Feat."/>
            <p:cNvSpPr txBox="1"/>
            <p:nvPr/>
          </p:nvSpPr>
          <p:spPr>
            <a:xfrm>
              <a:off x="0" y="140221"/>
              <a:ext cx="935284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Feature extraction</a:t>
              </a:r>
              <a:endParaRPr b="1" dirty="0"/>
            </a:p>
          </p:txBody>
        </p:sp>
      </p:grpSp>
      <p:grpSp>
        <p:nvGrpSpPr>
          <p:cNvPr id="13" name="Rectangle 9"/>
          <p:cNvGrpSpPr/>
          <p:nvPr/>
        </p:nvGrpSpPr>
        <p:grpSpPr>
          <a:xfrm rot="0">
            <a:off x="4672330" y="1143635"/>
            <a:ext cx="1577340" cy="1074420"/>
            <a:chOff x="0" y="-1"/>
            <a:chExt cx="935284" cy="618996"/>
          </a:xfrm>
        </p:grpSpPr>
        <p:sp>
          <p:nvSpPr>
            <p:cNvPr id="14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b="1"/>
            </a:p>
          </p:txBody>
        </p:sp>
        <p:sp>
          <p:nvSpPr>
            <p:cNvPr id="15" name="MFCC Feat."/>
            <p:cNvSpPr txBox="1"/>
            <p:nvPr/>
          </p:nvSpPr>
          <p:spPr>
            <a:xfrm>
              <a:off x="0" y="197561"/>
              <a:ext cx="935284" cy="223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GMM-UBM</a:t>
              </a:r>
              <a:endParaRPr b="1" dirty="0"/>
            </a:p>
          </p:txBody>
        </p:sp>
      </p:grpSp>
      <p:grpSp>
        <p:nvGrpSpPr>
          <p:cNvPr id="16" name="Rectangle 9"/>
          <p:cNvGrpSpPr/>
          <p:nvPr/>
        </p:nvGrpSpPr>
        <p:grpSpPr>
          <a:xfrm rot="0">
            <a:off x="7626985" y="1122680"/>
            <a:ext cx="1207135" cy="1111250"/>
            <a:chOff x="0" y="-1"/>
            <a:chExt cx="935284" cy="618996"/>
          </a:xfrm>
        </p:grpSpPr>
        <p:sp>
          <p:nvSpPr>
            <p:cNvPr id="17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b="1"/>
            </a:p>
          </p:txBody>
        </p:sp>
        <p:sp>
          <p:nvSpPr>
            <p:cNvPr id="18" name="MFCC Feat."/>
            <p:cNvSpPr txBox="1"/>
            <p:nvPr/>
          </p:nvSpPr>
          <p:spPr>
            <a:xfrm>
              <a:off x="0" y="146650"/>
              <a:ext cx="935284" cy="325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i-Vector</a:t>
              </a:r>
              <a:endParaRPr lang="en-US" b="1" dirty="0" smtClean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Extractor</a:t>
              </a:r>
              <a:endParaRPr b="1" dirty="0"/>
            </a:p>
          </p:txBody>
        </p:sp>
      </p:grpSp>
      <p:grpSp>
        <p:nvGrpSpPr>
          <p:cNvPr id="19" name="Rectangle 9"/>
          <p:cNvGrpSpPr/>
          <p:nvPr/>
        </p:nvGrpSpPr>
        <p:grpSpPr>
          <a:xfrm rot="0">
            <a:off x="9567545" y="1122680"/>
            <a:ext cx="1207135" cy="1111250"/>
            <a:chOff x="0" y="-1"/>
            <a:chExt cx="935284" cy="618996"/>
          </a:xfrm>
        </p:grpSpPr>
        <p:sp>
          <p:nvSpPr>
            <p:cNvPr id="20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dirty="0"/>
            </a:p>
          </p:txBody>
        </p:sp>
        <p:sp>
          <p:nvSpPr>
            <p:cNvPr id="21" name="MFCC Feat."/>
            <p:cNvSpPr txBox="1"/>
            <p:nvPr/>
          </p:nvSpPr>
          <p:spPr>
            <a:xfrm>
              <a:off x="0" y="146650"/>
              <a:ext cx="935284" cy="325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Scoring</a:t>
              </a:r>
              <a:endParaRPr lang="en-US" b="1" dirty="0" smtClean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Backend</a:t>
              </a:r>
              <a:endParaRPr b="1" dirty="0"/>
            </a:p>
          </p:txBody>
        </p:sp>
      </p:grpSp>
      <p:cxnSp>
        <p:nvCxnSpPr>
          <p:cNvPr id="25" name="Straight Arrow Connector 24"/>
          <p:cNvCxnSpPr>
            <a:stCxn id="129" idx="3"/>
            <a:endCxn id="132" idx="1"/>
          </p:cNvCxnSpPr>
          <p:nvPr/>
        </p:nvCxnSpPr>
        <p:spPr>
          <a:xfrm flipV="1">
            <a:off x="1918970" y="1678940"/>
            <a:ext cx="26606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0" idx="3"/>
            <a:endCxn id="59" idx="1"/>
          </p:cNvCxnSpPr>
          <p:nvPr/>
        </p:nvCxnSpPr>
        <p:spPr>
          <a:xfrm flipV="1">
            <a:off x="3392170" y="3743960"/>
            <a:ext cx="87757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1" idx="1"/>
          </p:cNvCxnSpPr>
          <p:nvPr/>
        </p:nvCxnSpPr>
        <p:spPr>
          <a:xfrm>
            <a:off x="8834755" y="1678940"/>
            <a:ext cx="733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43950" y="1401445"/>
            <a:ext cx="915035" cy="28765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smtClean="0"/>
              <a:t>i-vector</a:t>
            </a:r>
            <a:endParaRPr dirty="0"/>
          </a:p>
        </p:txBody>
      </p:sp>
      <p:sp>
        <p:nvSpPr>
          <p:cNvPr id="45" name="TextBox 44"/>
          <p:cNvSpPr txBox="1"/>
          <p:nvPr/>
        </p:nvSpPr>
        <p:spPr>
          <a:xfrm>
            <a:off x="3524885" y="1386205"/>
            <a:ext cx="1014095" cy="27749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smtClean="0"/>
              <a:t>SV feature</a:t>
            </a:r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6419850" y="1410335"/>
            <a:ext cx="1014095" cy="27749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UBM posterior</a:t>
            </a:r>
            <a:endParaRPr dirty="0"/>
          </a:p>
        </p:txBody>
      </p:sp>
      <p:cxnSp>
        <p:nvCxnSpPr>
          <p:cNvPr id="56" name="Straight Arrow Connector 55"/>
          <p:cNvCxnSpPr>
            <a:stCxn id="20" idx="3"/>
          </p:cNvCxnSpPr>
          <p:nvPr/>
        </p:nvCxnSpPr>
        <p:spPr>
          <a:xfrm>
            <a:off x="10775315" y="1678940"/>
            <a:ext cx="568960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Rectangle 9"/>
          <p:cNvGrpSpPr/>
          <p:nvPr/>
        </p:nvGrpSpPr>
        <p:grpSpPr>
          <a:xfrm rot="0">
            <a:off x="4269740" y="3211195"/>
            <a:ext cx="2400935" cy="1065530"/>
            <a:chOff x="0" y="-1"/>
            <a:chExt cx="935284" cy="618996"/>
          </a:xfrm>
        </p:grpSpPr>
        <p:sp>
          <p:nvSpPr>
            <p:cNvPr id="58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b="1"/>
            </a:p>
          </p:txBody>
        </p:sp>
        <p:sp>
          <p:nvSpPr>
            <p:cNvPr id="59" name="MFCC Feat."/>
            <p:cNvSpPr txBox="1"/>
            <p:nvPr/>
          </p:nvSpPr>
          <p:spPr>
            <a:xfrm>
              <a:off x="0" y="157506"/>
              <a:ext cx="935284" cy="303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DNN-UBM</a:t>
              </a:r>
              <a:endParaRPr lang="en-US" b="1" dirty="0" smtClean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200" dirty="0" smtClean="0"/>
                <a:t>(DNN can be FDNN, LSTM, TDNN)</a:t>
              </a:r>
              <a:endParaRPr sz="12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333750" y="3513455"/>
            <a:ext cx="1014095" cy="46164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DNN feature</a:t>
            </a:r>
            <a:endParaRPr lang="en-US" dirty="0" smtClean="0"/>
          </a:p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(i.e. FBANK)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6657975" y="3482340"/>
            <a:ext cx="1014095" cy="27749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DNN posterior</a:t>
            </a:r>
            <a:endParaRPr dirty="0"/>
          </a:p>
        </p:txBody>
      </p:sp>
      <p:cxnSp>
        <p:nvCxnSpPr>
          <p:cNvPr id="41" name="Straight Arrow Connector 40"/>
          <p:cNvCxnSpPr>
            <a:stCxn id="131" idx="3"/>
            <a:endCxn id="15" idx="1"/>
          </p:cNvCxnSpPr>
          <p:nvPr/>
        </p:nvCxnSpPr>
        <p:spPr>
          <a:xfrm>
            <a:off x="3392170" y="1678940"/>
            <a:ext cx="128016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3"/>
            <a:endCxn id="17" idx="1"/>
          </p:cNvCxnSpPr>
          <p:nvPr/>
        </p:nvCxnSpPr>
        <p:spPr>
          <a:xfrm flipV="1">
            <a:off x="6249670" y="1678940"/>
            <a:ext cx="1377315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2"/>
          <p:cNvCxnSpPr/>
          <p:nvPr/>
        </p:nvCxnSpPr>
        <p:spPr>
          <a:xfrm rot="5400000" flipH="1" flipV="1">
            <a:off x="5509260" y="-226695"/>
            <a:ext cx="0" cy="5441950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74845" y="2494280"/>
            <a:ext cx="2069465" cy="27686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SV feature (i.e. MFCC, PLP)</a:t>
            </a:r>
            <a:endParaRPr dirty="0"/>
          </a:p>
        </p:txBody>
      </p:sp>
      <p:pic>
        <p:nvPicPr>
          <p:cNvPr id="38" name="Picture 37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3548380"/>
            <a:ext cx="865505" cy="40513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grpSp>
        <p:nvGrpSpPr>
          <p:cNvPr id="39" name="Rectangle 9"/>
          <p:cNvGrpSpPr/>
          <p:nvPr/>
        </p:nvGrpSpPr>
        <p:grpSpPr>
          <a:xfrm rot="0">
            <a:off x="2185035" y="3189605"/>
            <a:ext cx="1207135" cy="1111250"/>
            <a:chOff x="0" y="-1"/>
            <a:chExt cx="935284" cy="618996"/>
          </a:xfrm>
        </p:grpSpPr>
        <p:sp>
          <p:nvSpPr>
            <p:cNvPr id="40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2" name="MFCC Feat."/>
            <p:cNvSpPr txBox="1"/>
            <p:nvPr/>
          </p:nvSpPr>
          <p:spPr>
            <a:xfrm>
              <a:off x="0" y="140221"/>
              <a:ext cx="935284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Feature extraction</a:t>
              </a:r>
              <a:endParaRPr b="1" dirty="0"/>
            </a:p>
          </p:txBody>
        </p:sp>
      </p:grpSp>
      <p:grpSp>
        <p:nvGrpSpPr>
          <p:cNvPr id="49" name="Rectangle 9"/>
          <p:cNvGrpSpPr/>
          <p:nvPr/>
        </p:nvGrpSpPr>
        <p:grpSpPr>
          <a:xfrm rot="0">
            <a:off x="7626985" y="3189605"/>
            <a:ext cx="1207135" cy="1111250"/>
            <a:chOff x="0" y="-1"/>
            <a:chExt cx="935284" cy="618996"/>
          </a:xfrm>
        </p:grpSpPr>
        <p:sp>
          <p:nvSpPr>
            <p:cNvPr id="51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b="1"/>
            </a:p>
          </p:txBody>
        </p:sp>
        <p:sp>
          <p:nvSpPr>
            <p:cNvPr id="53" name="MFCC Feat."/>
            <p:cNvSpPr txBox="1"/>
            <p:nvPr/>
          </p:nvSpPr>
          <p:spPr>
            <a:xfrm>
              <a:off x="0" y="146650"/>
              <a:ext cx="935284" cy="325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i-Vector</a:t>
              </a:r>
              <a:endParaRPr lang="en-US" b="1" dirty="0" smtClean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Extractor</a:t>
              </a:r>
              <a:endParaRPr b="1" dirty="0"/>
            </a:p>
          </p:txBody>
        </p:sp>
      </p:grpSp>
      <p:grpSp>
        <p:nvGrpSpPr>
          <p:cNvPr id="54" name="Rectangle 9"/>
          <p:cNvGrpSpPr/>
          <p:nvPr/>
        </p:nvGrpSpPr>
        <p:grpSpPr>
          <a:xfrm rot="0">
            <a:off x="9567545" y="3189605"/>
            <a:ext cx="1207135" cy="1111250"/>
            <a:chOff x="0" y="-1"/>
            <a:chExt cx="935284" cy="618996"/>
          </a:xfrm>
        </p:grpSpPr>
        <p:sp>
          <p:nvSpPr>
            <p:cNvPr id="55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dirty="0"/>
            </a:p>
          </p:txBody>
        </p:sp>
        <p:sp>
          <p:nvSpPr>
            <p:cNvPr id="60" name="MFCC Feat."/>
            <p:cNvSpPr txBox="1"/>
            <p:nvPr/>
          </p:nvSpPr>
          <p:spPr>
            <a:xfrm>
              <a:off x="0" y="146650"/>
              <a:ext cx="935284" cy="325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Scoring</a:t>
              </a:r>
              <a:endParaRPr lang="en-US" b="1" dirty="0" smtClean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Backend</a:t>
              </a:r>
              <a:endParaRPr b="1" dirty="0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1918970" y="3745230"/>
            <a:ext cx="26606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834755" y="3745230"/>
            <a:ext cx="733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43950" y="3467735"/>
            <a:ext cx="915035" cy="28765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smtClean="0"/>
              <a:t>i-vector</a:t>
            </a:r>
            <a:endParaRPr dirty="0"/>
          </a:p>
        </p:txBody>
      </p:sp>
      <p:cxnSp>
        <p:nvCxnSpPr>
          <p:cNvPr id="68" name="Straight Arrow Connector 67"/>
          <p:cNvCxnSpPr>
            <a:stCxn id="68" idx="3"/>
          </p:cNvCxnSpPr>
          <p:nvPr/>
        </p:nvCxnSpPr>
        <p:spPr>
          <a:xfrm>
            <a:off x="10775315" y="3745230"/>
            <a:ext cx="568960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  <a:endCxn id="53" idx="1"/>
          </p:cNvCxnSpPr>
          <p:nvPr/>
        </p:nvCxnSpPr>
        <p:spPr>
          <a:xfrm>
            <a:off x="6671310" y="3743960"/>
            <a:ext cx="95631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5400000" flipH="1" flipV="1">
            <a:off x="5509260" y="1840230"/>
            <a:ext cx="0" cy="5441950"/>
          </a:xfrm>
          <a:prstGeom prst="bentConnector3">
            <a:avLst>
              <a:gd name="adj1" fmla="val -762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74845" y="4561205"/>
            <a:ext cx="2069465" cy="27686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SV feature (i.e. MFCC, PLP)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9" name="Picture 128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1481455"/>
            <a:ext cx="865505" cy="40513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grpSp>
        <p:nvGrpSpPr>
          <p:cNvPr id="130" name="Rectangle 9"/>
          <p:cNvGrpSpPr/>
          <p:nvPr/>
        </p:nvGrpSpPr>
        <p:grpSpPr>
          <a:xfrm rot="0">
            <a:off x="2185035" y="1122680"/>
            <a:ext cx="1207135" cy="1111250"/>
            <a:chOff x="0" y="-1"/>
            <a:chExt cx="935284" cy="618996"/>
          </a:xfrm>
        </p:grpSpPr>
        <p:sp>
          <p:nvSpPr>
            <p:cNvPr id="131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132" name="MFCC Feat."/>
            <p:cNvSpPr txBox="1"/>
            <p:nvPr/>
          </p:nvSpPr>
          <p:spPr>
            <a:xfrm>
              <a:off x="0" y="140221"/>
              <a:ext cx="935284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Feature extraction</a:t>
              </a:r>
              <a:endParaRPr b="1" dirty="0"/>
            </a:p>
          </p:txBody>
        </p:sp>
      </p:grpSp>
      <p:grpSp>
        <p:nvGrpSpPr>
          <p:cNvPr id="13" name="Rectangle 9"/>
          <p:cNvGrpSpPr/>
          <p:nvPr/>
        </p:nvGrpSpPr>
        <p:grpSpPr>
          <a:xfrm rot="0">
            <a:off x="4672330" y="1143635"/>
            <a:ext cx="1577340" cy="1074420"/>
            <a:chOff x="0" y="-1"/>
            <a:chExt cx="935284" cy="618996"/>
          </a:xfrm>
        </p:grpSpPr>
        <p:sp>
          <p:nvSpPr>
            <p:cNvPr id="14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b="1"/>
            </a:p>
          </p:txBody>
        </p:sp>
        <p:sp>
          <p:nvSpPr>
            <p:cNvPr id="15" name="MFCC Feat."/>
            <p:cNvSpPr txBox="1"/>
            <p:nvPr/>
          </p:nvSpPr>
          <p:spPr>
            <a:xfrm>
              <a:off x="0" y="197561"/>
              <a:ext cx="935284" cy="223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GMM-UBM</a:t>
              </a:r>
              <a:endParaRPr b="1" dirty="0"/>
            </a:p>
          </p:txBody>
        </p:sp>
      </p:grpSp>
      <p:grpSp>
        <p:nvGrpSpPr>
          <p:cNvPr id="16" name="Rectangle 9"/>
          <p:cNvGrpSpPr/>
          <p:nvPr/>
        </p:nvGrpSpPr>
        <p:grpSpPr>
          <a:xfrm rot="0">
            <a:off x="7626985" y="1122680"/>
            <a:ext cx="1207135" cy="1111250"/>
            <a:chOff x="0" y="-1"/>
            <a:chExt cx="935284" cy="618996"/>
          </a:xfrm>
        </p:grpSpPr>
        <p:sp>
          <p:nvSpPr>
            <p:cNvPr id="17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b="1"/>
            </a:p>
          </p:txBody>
        </p:sp>
        <p:sp>
          <p:nvSpPr>
            <p:cNvPr id="18" name="MFCC Feat."/>
            <p:cNvSpPr txBox="1"/>
            <p:nvPr/>
          </p:nvSpPr>
          <p:spPr>
            <a:xfrm>
              <a:off x="0" y="146650"/>
              <a:ext cx="935284" cy="325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i-Vector</a:t>
              </a:r>
              <a:endParaRPr lang="en-US" b="1" dirty="0" smtClean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Extractor</a:t>
              </a:r>
              <a:endParaRPr b="1" dirty="0"/>
            </a:p>
          </p:txBody>
        </p:sp>
      </p:grpSp>
      <p:grpSp>
        <p:nvGrpSpPr>
          <p:cNvPr id="19" name="Rectangle 9"/>
          <p:cNvGrpSpPr/>
          <p:nvPr/>
        </p:nvGrpSpPr>
        <p:grpSpPr>
          <a:xfrm rot="0">
            <a:off x="9567545" y="1122680"/>
            <a:ext cx="1207135" cy="1111250"/>
            <a:chOff x="0" y="-1"/>
            <a:chExt cx="935284" cy="618996"/>
          </a:xfrm>
        </p:grpSpPr>
        <p:sp>
          <p:nvSpPr>
            <p:cNvPr id="20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dirty="0"/>
            </a:p>
          </p:txBody>
        </p:sp>
        <p:sp>
          <p:nvSpPr>
            <p:cNvPr id="21" name="MFCC Feat."/>
            <p:cNvSpPr txBox="1"/>
            <p:nvPr/>
          </p:nvSpPr>
          <p:spPr>
            <a:xfrm>
              <a:off x="0" y="146650"/>
              <a:ext cx="935284" cy="325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Scoring</a:t>
              </a:r>
              <a:endParaRPr lang="en-US" b="1" dirty="0" smtClean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Backend</a:t>
              </a:r>
              <a:endParaRPr b="1" dirty="0"/>
            </a:p>
          </p:txBody>
        </p:sp>
      </p:grpSp>
      <p:cxnSp>
        <p:nvCxnSpPr>
          <p:cNvPr id="25" name="Straight Arrow Connector 24"/>
          <p:cNvCxnSpPr>
            <a:stCxn id="129" idx="3"/>
            <a:endCxn id="132" idx="1"/>
          </p:cNvCxnSpPr>
          <p:nvPr/>
        </p:nvCxnSpPr>
        <p:spPr>
          <a:xfrm flipV="1">
            <a:off x="1918970" y="1678940"/>
            <a:ext cx="26606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0" idx="3"/>
            <a:endCxn id="59" idx="1"/>
          </p:cNvCxnSpPr>
          <p:nvPr/>
        </p:nvCxnSpPr>
        <p:spPr>
          <a:xfrm flipV="1">
            <a:off x="3392170" y="3743960"/>
            <a:ext cx="87757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21" idx="1"/>
          </p:cNvCxnSpPr>
          <p:nvPr/>
        </p:nvCxnSpPr>
        <p:spPr>
          <a:xfrm>
            <a:off x="8834755" y="1678940"/>
            <a:ext cx="733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43950" y="1401445"/>
            <a:ext cx="915035" cy="28765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smtClean="0"/>
              <a:t>i-vector</a:t>
            </a:r>
            <a:endParaRPr dirty="0"/>
          </a:p>
        </p:txBody>
      </p:sp>
      <p:sp>
        <p:nvSpPr>
          <p:cNvPr id="45" name="TextBox 44"/>
          <p:cNvSpPr txBox="1"/>
          <p:nvPr/>
        </p:nvSpPr>
        <p:spPr>
          <a:xfrm>
            <a:off x="3524885" y="1386205"/>
            <a:ext cx="1014095" cy="27749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smtClean="0"/>
              <a:t>SV feature</a:t>
            </a:r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6419850" y="1410335"/>
            <a:ext cx="1014095" cy="27749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UBM posterior</a:t>
            </a:r>
            <a:endParaRPr dirty="0"/>
          </a:p>
        </p:txBody>
      </p:sp>
      <p:cxnSp>
        <p:nvCxnSpPr>
          <p:cNvPr id="56" name="Straight Arrow Connector 55"/>
          <p:cNvCxnSpPr>
            <a:stCxn id="20" idx="3"/>
          </p:cNvCxnSpPr>
          <p:nvPr/>
        </p:nvCxnSpPr>
        <p:spPr>
          <a:xfrm>
            <a:off x="10775315" y="1678940"/>
            <a:ext cx="568960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Rectangle 9"/>
          <p:cNvGrpSpPr/>
          <p:nvPr/>
        </p:nvGrpSpPr>
        <p:grpSpPr>
          <a:xfrm rot="0">
            <a:off x="4269740" y="3211195"/>
            <a:ext cx="2400935" cy="1065530"/>
            <a:chOff x="0" y="-1"/>
            <a:chExt cx="935284" cy="618996"/>
          </a:xfrm>
        </p:grpSpPr>
        <p:sp>
          <p:nvSpPr>
            <p:cNvPr id="58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b="1"/>
            </a:p>
          </p:txBody>
        </p:sp>
        <p:sp>
          <p:nvSpPr>
            <p:cNvPr id="59" name="MFCC Feat."/>
            <p:cNvSpPr txBox="1"/>
            <p:nvPr/>
          </p:nvSpPr>
          <p:spPr>
            <a:xfrm>
              <a:off x="0" y="157506"/>
              <a:ext cx="935284" cy="303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DNN-UBM</a:t>
              </a:r>
              <a:endParaRPr lang="en-US" b="1" dirty="0" smtClean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sz="1200" dirty="0" smtClean="0"/>
                <a:t>(DNN can be FDNN, LSTM, TDNN)</a:t>
              </a:r>
              <a:endParaRPr sz="12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333750" y="3513455"/>
            <a:ext cx="1014095" cy="46164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DNN feature</a:t>
            </a:r>
            <a:endParaRPr lang="en-US" dirty="0" smtClean="0"/>
          </a:p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(i.e. FBANK)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6657975" y="3482340"/>
            <a:ext cx="1014095" cy="27749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DNN posterior</a:t>
            </a:r>
            <a:endParaRPr dirty="0"/>
          </a:p>
        </p:txBody>
      </p:sp>
      <p:cxnSp>
        <p:nvCxnSpPr>
          <p:cNvPr id="41" name="Straight Arrow Connector 40"/>
          <p:cNvCxnSpPr>
            <a:stCxn id="131" idx="3"/>
            <a:endCxn id="15" idx="1"/>
          </p:cNvCxnSpPr>
          <p:nvPr/>
        </p:nvCxnSpPr>
        <p:spPr>
          <a:xfrm>
            <a:off x="3392170" y="1678940"/>
            <a:ext cx="128016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3"/>
            <a:endCxn id="17" idx="1"/>
          </p:cNvCxnSpPr>
          <p:nvPr/>
        </p:nvCxnSpPr>
        <p:spPr>
          <a:xfrm flipV="1">
            <a:off x="6249670" y="1678940"/>
            <a:ext cx="1377315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74845" y="2494280"/>
            <a:ext cx="2069465" cy="27686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SV feature (i.e. MFCC, PLP)</a:t>
            </a:r>
            <a:endParaRPr dirty="0"/>
          </a:p>
        </p:txBody>
      </p:sp>
      <p:pic>
        <p:nvPicPr>
          <p:cNvPr id="38" name="Picture 37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3548380"/>
            <a:ext cx="865505" cy="40513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grpSp>
        <p:nvGrpSpPr>
          <p:cNvPr id="39" name="Rectangle 9"/>
          <p:cNvGrpSpPr/>
          <p:nvPr/>
        </p:nvGrpSpPr>
        <p:grpSpPr>
          <a:xfrm rot="0">
            <a:off x="2185035" y="3189605"/>
            <a:ext cx="1207135" cy="1111250"/>
            <a:chOff x="0" y="-1"/>
            <a:chExt cx="935284" cy="618996"/>
          </a:xfrm>
        </p:grpSpPr>
        <p:sp>
          <p:nvSpPr>
            <p:cNvPr id="40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</a:p>
          </p:txBody>
        </p:sp>
        <p:sp>
          <p:nvSpPr>
            <p:cNvPr id="42" name="MFCC Feat."/>
            <p:cNvSpPr txBox="1"/>
            <p:nvPr/>
          </p:nvSpPr>
          <p:spPr>
            <a:xfrm>
              <a:off x="0" y="140221"/>
              <a:ext cx="935284" cy="338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Feature extraction</a:t>
              </a:r>
              <a:endParaRPr b="1" dirty="0"/>
            </a:p>
          </p:txBody>
        </p:sp>
      </p:grpSp>
      <p:grpSp>
        <p:nvGrpSpPr>
          <p:cNvPr id="49" name="Rectangle 9"/>
          <p:cNvGrpSpPr/>
          <p:nvPr/>
        </p:nvGrpSpPr>
        <p:grpSpPr>
          <a:xfrm rot="0">
            <a:off x="7626985" y="3189605"/>
            <a:ext cx="1207135" cy="1111250"/>
            <a:chOff x="0" y="-1"/>
            <a:chExt cx="935284" cy="618996"/>
          </a:xfrm>
        </p:grpSpPr>
        <p:sp>
          <p:nvSpPr>
            <p:cNvPr id="51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b="1"/>
            </a:p>
          </p:txBody>
        </p:sp>
        <p:sp>
          <p:nvSpPr>
            <p:cNvPr id="53" name="MFCC Feat."/>
            <p:cNvSpPr txBox="1"/>
            <p:nvPr/>
          </p:nvSpPr>
          <p:spPr>
            <a:xfrm>
              <a:off x="0" y="146650"/>
              <a:ext cx="935284" cy="325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i-Vector</a:t>
              </a:r>
              <a:endParaRPr lang="en-US" b="1" dirty="0" smtClean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Extractor</a:t>
              </a:r>
              <a:endParaRPr b="1" dirty="0"/>
            </a:p>
          </p:txBody>
        </p:sp>
      </p:grpSp>
      <p:grpSp>
        <p:nvGrpSpPr>
          <p:cNvPr id="54" name="Rectangle 9"/>
          <p:cNvGrpSpPr/>
          <p:nvPr/>
        </p:nvGrpSpPr>
        <p:grpSpPr>
          <a:xfrm rot="0">
            <a:off x="9567545" y="3189605"/>
            <a:ext cx="1207135" cy="1111250"/>
            <a:chOff x="0" y="-1"/>
            <a:chExt cx="935284" cy="618996"/>
          </a:xfrm>
        </p:grpSpPr>
        <p:sp>
          <p:nvSpPr>
            <p:cNvPr id="55" name="Rectangle"/>
            <p:cNvSpPr/>
            <p:nvPr/>
          </p:nvSpPr>
          <p:spPr>
            <a:xfrm>
              <a:off x="0" y="-1"/>
              <a:ext cx="935284" cy="6189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endParaRPr dirty="0"/>
            </a:p>
          </p:txBody>
        </p:sp>
        <p:sp>
          <p:nvSpPr>
            <p:cNvPr id="60" name="MFCC Feat."/>
            <p:cNvSpPr txBox="1"/>
            <p:nvPr/>
          </p:nvSpPr>
          <p:spPr>
            <a:xfrm>
              <a:off x="0" y="146650"/>
              <a:ext cx="935284" cy="325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spAutoFit/>
            </a:bodyPr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Scoring</a:t>
              </a:r>
              <a:endParaRPr lang="en-US" b="1" dirty="0" smtClean="0"/>
            </a:p>
            <a:p>
              <a:pPr algn="ctr">
                <a:defRPr sz="1600">
                  <a:latin typeface="+mn-lt"/>
                  <a:ea typeface="+mn-ea"/>
                  <a:cs typeface="+mn-cs"/>
                  <a:sym typeface="Calibri" panose="020F0502020204030204"/>
                </a:defRPr>
              </a:pPr>
              <a:r>
                <a:rPr lang="en-US" b="1" dirty="0" smtClean="0"/>
                <a:t>Backend</a:t>
              </a:r>
              <a:endParaRPr b="1" dirty="0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1918970" y="3745230"/>
            <a:ext cx="26606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8834755" y="3745230"/>
            <a:ext cx="733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43950" y="3467735"/>
            <a:ext cx="915035" cy="28765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smtClean="0"/>
              <a:t>i-vector</a:t>
            </a:r>
            <a:endParaRPr dirty="0"/>
          </a:p>
        </p:txBody>
      </p:sp>
      <p:cxnSp>
        <p:nvCxnSpPr>
          <p:cNvPr id="68" name="Straight Arrow Connector 67"/>
          <p:cNvCxnSpPr>
            <a:stCxn id="68" idx="3"/>
          </p:cNvCxnSpPr>
          <p:nvPr/>
        </p:nvCxnSpPr>
        <p:spPr>
          <a:xfrm>
            <a:off x="10775315" y="3745230"/>
            <a:ext cx="568960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  <a:endCxn id="53" idx="1"/>
          </p:cNvCxnSpPr>
          <p:nvPr/>
        </p:nvCxnSpPr>
        <p:spPr>
          <a:xfrm>
            <a:off x="6671310" y="3743960"/>
            <a:ext cx="95631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74845" y="4561205"/>
            <a:ext cx="2069465" cy="27686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p>
            <a:pPr algn="ctr">
              <a:defRPr sz="1200">
                <a:latin typeface="+mn-lt"/>
                <a:ea typeface="+mn-ea"/>
                <a:cs typeface="+mn-cs"/>
                <a:sym typeface="Calibri" panose="020F0502020204030204"/>
              </a:defRPr>
            </a:pPr>
            <a:r>
              <a:rPr lang="en-US" dirty="0" smtClean="0"/>
              <a:t>SV feature (i.e. MFCC, PLP)</a:t>
            </a:r>
            <a:endParaRPr dirty="0"/>
          </a:p>
        </p:txBody>
      </p:sp>
      <p:cxnSp>
        <p:nvCxnSpPr>
          <p:cNvPr id="6" name="肘形连接符 5"/>
          <p:cNvCxnSpPr>
            <a:stCxn id="40" idx="2"/>
            <a:endCxn id="51" idx="2"/>
          </p:cNvCxnSpPr>
          <p:nvPr/>
        </p:nvCxnSpPr>
        <p:spPr>
          <a:xfrm rot="5400000" flipV="1">
            <a:off x="5509895" y="1579880"/>
            <a:ext cx="3175" cy="5441950"/>
          </a:xfrm>
          <a:prstGeom prst="bentConnector3">
            <a:avLst>
              <a:gd name="adj1" fmla="val 75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>
          <a:xfrm rot="5400000" flipV="1">
            <a:off x="5507355" y="-485775"/>
            <a:ext cx="3175" cy="5441950"/>
          </a:xfrm>
          <a:prstGeom prst="bentConnector3">
            <a:avLst>
              <a:gd name="adj1" fmla="val 75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2188</Words>
  <Application>WPS 演示</Application>
  <PresentationFormat>Widescreen</PresentationFormat>
  <Paragraphs>306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Helvetica</vt:lpstr>
      <vt:lpstr>Calibri</vt:lpstr>
      <vt:lpstr>Calibri Light</vt:lpstr>
      <vt:lpstr>Arial</vt:lpstr>
      <vt:lpstr>微软雅黑</vt:lpstr>
      <vt:lpstr>Arial Unicode MS</vt:lpstr>
      <vt:lpstr>Calibri</vt:lpstr>
      <vt:lpstr>Helvetica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棋从断处生</cp:lastModifiedBy>
  <cp:revision>94</cp:revision>
  <dcterms:created xsi:type="dcterms:W3CDTF">2018-01-22T12:03:22Z</dcterms:created>
  <dcterms:modified xsi:type="dcterms:W3CDTF">2018-01-22T13:02:12Z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