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80" d="100"/>
          <a:sy n="80" d="100"/>
        </p:scale>
        <p:origin x="126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19558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5"/>
          <p:cNvGrpSpPr/>
          <p:nvPr/>
        </p:nvGrpSpPr>
        <p:grpSpPr>
          <a:xfrm>
            <a:off x="4641641" y="2874206"/>
            <a:ext cx="2209750" cy="1008542"/>
            <a:chOff x="-2" y="-2"/>
            <a:chExt cx="1517768" cy="1009829"/>
          </a:xfrm>
        </p:grpSpPr>
        <p:sp>
          <p:nvSpPr>
            <p:cNvPr id="112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3" name="NLP"/>
            <p:cNvSpPr txBox="1"/>
            <p:nvPr/>
          </p:nvSpPr>
          <p:spPr>
            <a:xfrm>
              <a:off x="7881" y="274712"/>
              <a:ext cx="1509885" cy="460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Service/Customer Identification</a:t>
              </a:r>
              <a:endParaRPr dirty="0"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243903" y="2271660"/>
            <a:ext cx="865513" cy="2220242"/>
            <a:chOff x="-1" y="0"/>
            <a:chExt cx="776622" cy="2220241"/>
          </a:xfrm>
        </p:grpSpPr>
        <p:grpSp>
          <p:nvGrpSpPr>
            <p:cNvPr id="120" name="Rectangle 3"/>
            <p:cNvGrpSpPr/>
            <p:nvPr/>
          </p:nvGrpSpPr>
          <p:grpSpPr>
            <a:xfrm>
              <a:off x="-2" y="0"/>
              <a:ext cx="776623" cy="2220242"/>
              <a:chOff x="-1" y="0"/>
              <a:chExt cx="776622" cy="222024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9" name="Input Audio…"/>
              <p:cNvSpPr txBox="1"/>
              <p:nvPr/>
            </p:nvSpPr>
            <p:spPr>
              <a:xfrm>
                <a:off x="-2" y="264297"/>
                <a:ext cx="776624" cy="169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Mixed 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dirty="0"/>
                  <a:t>single track</a:t>
                </a:r>
              </a:p>
            </p:txBody>
          </p:sp>
        </p:grpSp>
        <p:pic>
          <p:nvPicPr>
            <p:cNvPr id="121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TextBox 1"/>
          <p:cNvSpPr txBox="1"/>
          <p:nvPr/>
        </p:nvSpPr>
        <p:spPr>
          <a:xfrm>
            <a:off x="3367874" y="3174439"/>
            <a:ext cx="13913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ASR </a:t>
            </a:r>
            <a:r>
              <a:rPr dirty="0" smtClean="0"/>
              <a:t>result</a:t>
            </a:r>
            <a:r>
              <a:rPr lang="en-US" dirty="0" smtClean="0"/>
              <a:t> - text</a:t>
            </a:r>
            <a:endParaRPr dirty="0"/>
          </a:p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(with time stamp)</a:t>
            </a:r>
          </a:p>
        </p:txBody>
      </p:sp>
      <p:sp>
        <p:nvSpPr>
          <p:cNvPr id="188" name="Straight Arrow Connector 4"/>
          <p:cNvSpPr/>
          <p:nvPr/>
        </p:nvSpPr>
        <p:spPr>
          <a:xfrm>
            <a:off x="3459389" y="3389030"/>
            <a:ext cx="1176779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72" name="Rectangle 5"/>
          <p:cNvGrpSpPr/>
          <p:nvPr/>
        </p:nvGrpSpPr>
        <p:grpSpPr>
          <a:xfrm>
            <a:off x="1529265" y="2872190"/>
            <a:ext cx="1933984" cy="1010558"/>
            <a:chOff x="-2" y="-2"/>
            <a:chExt cx="1517768" cy="1009829"/>
          </a:xfrm>
        </p:grpSpPr>
        <p:sp>
          <p:nvSpPr>
            <p:cNvPr id="473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74" name="NLP"/>
            <p:cNvSpPr txBox="1"/>
            <p:nvPr/>
          </p:nvSpPr>
          <p:spPr>
            <a:xfrm>
              <a:off x="7881" y="373369"/>
              <a:ext cx="1509885" cy="263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ASR Module</a:t>
              </a:r>
              <a:endParaRPr dirty="0"/>
            </a:p>
          </p:txBody>
        </p:sp>
      </p:grpSp>
      <p:cxnSp>
        <p:nvCxnSpPr>
          <p:cNvPr id="7" name="Straight Arrow Connector 6"/>
          <p:cNvCxnSpPr>
            <a:stCxn id="118" idx="3"/>
            <a:endCxn id="473" idx="1"/>
          </p:cNvCxnSpPr>
          <p:nvPr/>
        </p:nvCxnSpPr>
        <p:spPr>
          <a:xfrm flipV="1">
            <a:off x="1109417" y="3377469"/>
            <a:ext cx="419848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Rectangle 5"/>
          <p:cNvGrpSpPr/>
          <p:nvPr/>
        </p:nvGrpSpPr>
        <p:grpSpPr>
          <a:xfrm>
            <a:off x="8480604" y="2887681"/>
            <a:ext cx="2107188" cy="1010558"/>
            <a:chOff x="-2" y="-2"/>
            <a:chExt cx="1517768" cy="1009829"/>
          </a:xfrm>
        </p:grpSpPr>
        <p:sp>
          <p:nvSpPr>
            <p:cNvPr id="156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57" name="NLP"/>
            <p:cNvSpPr txBox="1"/>
            <p:nvPr/>
          </p:nvSpPr>
          <p:spPr>
            <a:xfrm>
              <a:off x="7881" y="320381"/>
              <a:ext cx="1509885" cy="36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SRE Module</a:t>
              </a:r>
              <a:endParaRPr dirty="0"/>
            </a:p>
          </p:txBody>
        </p:sp>
      </p:grpSp>
      <p:cxnSp>
        <p:nvCxnSpPr>
          <p:cNvPr id="158" name="Straight Arrow Connector 157"/>
          <p:cNvCxnSpPr>
            <a:stCxn id="112" idx="3"/>
            <a:endCxn id="163" idx="1"/>
          </p:cNvCxnSpPr>
          <p:nvPr/>
        </p:nvCxnSpPr>
        <p:spPr>
          <a:xfrm>
            <a:off x="6839914" y="3378477"/>
            <a:ext cx="359164" cy="1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"/>
          <p:cNvGrpSpPr/>
          <p:nvPr/>
        </p:nvGrpSpPr>
        <p:grpSpPr>
          <a:xfrm>
            <a:off x="7199078" y="2278910"/>
            <a:ext cx="865516" cy="2220244"/>
            <a:chOff x="-3" y="0"/>
            <a:chExt cx="776625" cy="2220243"/>
          </a:xfrm>
        </p:grpSpPr>
        <p:grpSp>
          <p:nvGrpSpPr>
            <p:cNvPr id="161" name="Rectangle 3"/>
            <p:cNvGrpSpPr/>
            <p:nvPr/>
          </p:nvGrpSpPr>
          <p:grpSpPr>
            <a:xfrm>
              <a:off x="-3" y="0"/>
              <a:ext cx="776625" cy="2220243"/>
              <a:chOff x="-2" y="0"/>
              <a:chExt cx="776624" cy="2220242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64" name="Input Audio…"/>
              <p:cNvSpPr txBox="1"/>
              <p:nvPr/>
            </p:nvSpPr>
            <p:spPr>
              <a:xfrm>
                <a:off x="-2" y="232956"/>
                <a:ext cx="776624" cy="1754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dirty="0" smtClean="0"/>
                  <a:t>Split</a:t>
                </a:r>
                <a:r>
                  <a:rPr dirty="0" smtClean="0"/>
                  <a:t> </a:t>
                </a:r>
                <a:r>
                  <a:rPr dirty="0"/>
                  <a:t>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dirty="0"/>
                  <a:t>single track</a:t>
                </a:r>
              </a:p>
            </p:txBody>
          </p:sp>
        </p:grpSp>
        <p:pic>
          <p:nvPicPr>
            <p:cNvPr id="162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165" name="Straight Arrow Connector 164"/>
          <p:cNvCxnSpPr>
            <a:stCxn id="163" idx="3"/>
            <a:endCxn id="156" idx="1"/>
          </p:cNvCxnSpPr>
          <p:nvPr/>
        </p:nvCxnSpPr>
        <p:spPr>
          <a:xfrm>
            <a:off x="8064594" y="3389032"/>
            <a:ext cx="416010" cy="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112" idx="2"/>
          </p:cNvCxnSpPr>
          <p:nvPr/>
        </p:nvCxnSpPr>
        <p:spPr>
          <a:xfrm flipV="1">
            <a:off x="1109414" y="3882748"/>
            <a:ext cx="4631364" cy="368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16000" y="4176502"/>
            <a:ext cx="13913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Mixed audio</a:t>
            </a:r>
            <a:endParaRPr dirty="0"/>
          </a:p>
        </p:txBody>
      </p:sp>
      <p:sp>
        <p:nvSpPr>
          <p:cNvPr id="17" name="Rectangle 16"/>
          <p:cNvSpPr/>
          <p:nvPr/>
        </p:nvSpPr>
        <p:spPr>
          <a:xfrm rot="21028651">
            <a:off x="10303758" y="2885312"/>
            <a:ext cx="20813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he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not?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587792" y="3245831"/>
            <a:ext cx="304797" cy="263273"/>
          </a:xfrm>
          <a:prstGeom prst="rightArrow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5"/>
          <p:cNvGrpSpPr/>
          <p:nvPr/>
        </p:nvGrpSpPr>
        <p:grpSpPr>
          <a:xfrm>
            <a:off x="4641641" y="2874206"/>
            <a:ext cx="2209750" cy="1008542"/>
            <a:chOff x="-2" y="-2"/>
            <a:chExt cx="1517768" cy="1009829"/>
          </a:xfrm>
        </p:grpSpPr>
        <p:sp>
          <p:nvSpPr>
            <p:cNvPr id="112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3" name="NLP"/>
            <p:cNvSpPr txBox="1"/>
            <p:nvPr/>
          </p:nvSpPr>
          <p:spPr>
            <a:xfrm>
              <a:off x="7881" y="274712"/>
              <a:ext cx="1509885" cy="460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Service/Customer Identification</a:t>
              </a:r>
              <a:endParaRPr dirty="0"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243903" y="2271660"/>
            <a:ext cx="865513" cy="2220242"/>
            <a:chOff x="-1" y="0"/>
            <a:chExt cx="776622" cy="2220241"/>
          </a:xfrm>
        </p:grpSpPr>
        <p:grpSp>
          <p:nvGrpSpPr>
            <p:cNvPr id="120" name="Rectangle 3"/>
            <p:cNvGrpSpPr/>
            <p:nvPr/>
          </p:nvGrpSpPr>
          <p:grpSpPr>
            <a:xfrm>
              <a:off x="-2" y="0"/>
              <a:ext cx="776623" cy="2220242"/>
              <a:chOff x="-1" y="0"/>
              <a:chExt cx="776622" cy="222024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9" name="Input Audio…"/>
              <p:cNvSpPr txBox="1"/>
              <p:nvPr/>
            </p:nvSpPr>
            <p:spPr>
              <a:xfrm>
                <a:off x="-2" y="264297"/>
                <a:ext cx="776624" cy="169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Mixed 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dirty="0"/>
                  <a:t>single track</a:t>
                </a:r>
              </a:p>
            </p:txBody>
          </p:sp>
        </p:grpSp>
        <p:pic>
          <p:nvPicPr>
            <p:cNvPr id="121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TextBox 1"/>
          <p:cNvSpPr txBox="1"/>
          <p:nvPr/>
        </p:nvSpPr>
        <p:spPr>
          <a:xfrm>
            <a:off x="3367874" y="3174439"/>
            <a:ext cx="13913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ASR </a:t>
            </a:r>
            <a:r>
              <a:rPr dirty="0" smtClean="0"/>
              <a:t>result</a:t>
            </a:r>
            <a:r>
              <a:rPr lang="en-US" dirty="0" smtClean="0"/>
              <a:t> - text</a:t>
            </a:r>
            <a:endParaRPr dirty="0"/>
          </a:p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(with time stamp)</a:t>
            </a:r>
          </a:p>
        </p:txBody>
      </p:sp>
      <p:sp>
        <p:nvSpPr>
          <p:cNvPr id="188" name="Straight Arrow Connector 4"/>
          <p:cNvSpPr/>
          <p:nvPr/>
        </p:nvSpPr>
        <p:spPr>
          <a:xfrm>
            <a:off x="3459389" y="3389030"/>
            <a:ext cx="1176779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72" name="Rectangle 5"/>
          <p:cNvGrpSpPr/>
          <p:nvPr/>
        </p:nvGrpSpPr>
        <p:grpSpPr>
          <a:xfrm>
            <a:off x="1529265" y="2872190"/>
            <a:ext cx="1933984" cy="1010558"/>
            <a:chOff x="-2" y="-2"/>
            <a:chExt cx="1517768" cy="1009829"/>
          </a:xfrm>
        </p:grpSpPr>
        <p:sp>
          <p:nvSpPr>
            <p:cNvPr id="473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74" name="NLP"/>
            <p:cNvSpPr txBox="1"/>
            <p:nvPr/>
          </p:nvSpPr>
          <p:spPr>
            <a:xfrm>
              <a:off x="7881" y="373369"/>
              <a:ext cx="1509885" cy="263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ASR Module</a:t>
              </a:r>
              <a:endParaRPr dirty="0"/>
            </a:p>
          </p:txBody>
        </p:sp>
      </p:grpSp>
      <p:cxnSp>
        <p:nvCxnSpPr>
          <p:cNvPr id="7" name="Straight Arrow Connector 6"/>
          <p:cNvCxnSpPr>
            <a:stCxn id="118" idx="3"/>
            <a:endCxn id="473" idx="1"/>
          </p:cNvCxnSpPr>
          <p:nvPr/>
        </p:nvCxnSpPr>
        <p:spPr>
          <a:xfrm flipV="1">
            <a:off x="1109417" y="3377469"/>
            <a:ext cx="419848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Rectangle 5"/>
          <p:cNvGrpSpPr/>
          <p:nvPr/>
        </p:nvGrpSpPr>
        <p:grpSpPr>
          <a:xfrm>
            <a:off x="8480604" y="2887681"/>
            <a:ext cx="2107188" cy="1010558"/>
            <a:chOff x="-2" y="-2"/>
            <a:chExt cx="1517768" cy="1009829"/>
          </a:xfrm>
        </p:grpSpPr>
        <p:sp>
          <p:nvSpPr>
            <p:cNvPr id="156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57" name="NLP"/>
            <p:cNvSpPr txBox="1"/>
            <p:nvPr/>
          </p:nvSpPr>
          <p:spPr>
            <a:xfrm>
              <a:off x="7881" y="320381"/>
              <a:ext cx="1509885" cy="36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SRE Module</a:t>
              </a:r>
              <a:endParaRPr dirty="0"/>
            </a:p>
          </p:txBody>
        </p:sp>
      </p:grpSp>
      <p:cxnSp>
        <p:nvCxnSpPr>
          <p:cNvPr id="158" name="Straight Arrow Connector 157"/>
          <p:cNvCxnSpPr>
            <a:stCxn id="112" idx="3"/>
            <a:endCxn id="163" idx="1"/>
          </p:cNvCxnSpPr>
          <p:nvPr/>
        </p:nvCxnSpPr>
        <p:spPr>
          <a:xfrm>
            <a:off x="6839914" y="3378477"/>
            <a:ext cx="359164" cy="1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"/>
          <p:cNvGrpSpPr/>
          <p:nvPr/>
        </p:nvGrpSpPr>
        <p:grpSpPr>
          <a:xfrm>
            <a:off x="7199078" y="2278910"/>
            <a:ext cx="865516" cy="2220244"/>
            <a:chOff x="-3" y="0"/>
            <a:chExt cx="776625" cy="2220243"/>
          </a:xfrm>
        </p:grpSpPr>
        <p:grpSp>
          <p:nvGrpSpPr>
            <p:cNvPr id="161" name="Rectangle 3"/>
            <p:cNvGrpSpPr/>
            <p:nvPr/>
          </p:nvGrpSpPr>
          <p:grpSpPr>
            <a:xfrm>
              <a:off x="-3" y="0"/>
              <a:ext cx="776625" cy="2220243"/>
              <a:chOff x="-2" y="0"/>
              <a:chExt cx="776624" cy="2220242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64" name="Input Audio…"/>
              <p:cNvSpPr txBox="1"/>
              <p:nvPr/>
            </p:nvSpPr>
            <p:spPr>
              <a:xfrm>
                <a:off x="-2" y="232956"/>
                <a:ext cx="776624" cy="1754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dirty="0" smtClean="0"/>
                  <a:t>Split</a:t>
                </a:r>
                <a:r>
                  <a:rPr dirty="0" smtClean="0"/>
                  <a:t> </a:t>
                </a:r>
                <a:r>
                  <a:rPr dirty="0"/>
                  <a:t>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dirty="0"/>
                  <a:t>single track</a:t>
                </a:r>
              </a:p>
            </p:txBody>
          </p:sp>
        </p:grpSp>
        <p:pic>
          <p:nvPicPr>
            <p:cNvPr id="162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165" name="Straight Arrow Connector 164"/>
          <p:cNvCxnSpPr>
            <a:stCxn id="163" idx="3"/>
            <a:endCxn id="156" idx="1"/>
          </p:cNvCxnSpPr>
          <p:nvPr/>
        </p:nvCxnSpPr>
        <p:spPr>
          <a:xfrm>
            <a:off x="8064594" y="3389032"/>
            <a:ext cx="416010" cy="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112" idx="2"/>
          </p:cNvCxnSpPr>
          <p:nvPr/>
        </p:nvCxnSpPr>
        <p:spPr>
          <a:xfrm flipV="1">
            <a:off x="1109414" y="3882748"/>
            <a:ext cx="4631364" cy="368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16000" y="4176502"/>
            <a:ext cx="13913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 smtClean="0"/>
              <a:t>Mixed audio</a:t>
            </a:r>
            <a:endParaRPr dirty="0"/>
          </a:p>
        </p:txBody>
      </p:sp>
      <p:sp>
        <p:nvSpPr>
          <p:cNvPr id="17" name="Rectangle 16"/>
          <p:cNvSpPr/>
          <p:nvPr/>
        </p:nvSpPr>
        <p:spPr>
          <a:xfrm rot="21028651">
            <a:off x="10303758" y="2885312"/>
            <a:ext cx="20813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he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not?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587792" y="3245831"/>
            <a:ext cx="304797" cy="263273"/>
          </a:xfrm>
          <a:prstGeom prst="rightArrow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8065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Rectangle 9"/>
          <p:cNvGrpSpPr/>
          <p:nvPr/>
        </p:nvGrpSpPr>
        <p:grpSpPr>
          <a:xfrm>
            <a:off x="2496317" y="3039101"/>
            <a:ext cx="1760722" cy="618995"/>
            <a:chOff x="0" y="0"/>
            <a:chExt cx="935283" cy="618994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4" name="MFCC Feat."/>
            <p:cNvSpPr txBox="1"/>
            <p:nvPr/>
          </p:nvSpPr>
          <p:spPr>
            <a:xfrm>
              <a:off x="0" y="22477"/>
              <a:ext cx="935284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t>MFCC Feature</a:t>
              </a:r>
            </a:p>
          </p:txBody>
        </p:sp>
      </p:grpSp>
      <p:grpSp>
        <p:nvGrpSpPr>
          <p:cNvPr id="191" name="Rectangle 9"/>
          <p:cNvGrpSpPr/>
          <p:nvPr/>
        </p:nvGrpSpPr>
        <p:grpSpPr>
          <a:xfrm>
            <a:off x="2493450" y="853808"/>
            <a:ext cx="1763591" cy="815337"/>
            <a:chOff x="0" y="0"/>
            <a:chExt cx="935283" cy="815335"/>
          </a:xfrm>
        </p:grpSpPr>
        <p:sp>
          <p:nvSpPr>
            <p:cNvPr id="189" name="Rectangle"/>
            <p:cNvSpPr/>
            <p:nvPr/>
          </p:nvSpPr>
          <p:spPr>
            <a:xfrm>
              <a:off x="0" y="98172"/>
              <a:ext cx="935284" cy="6189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90" name="MFCC Feat."/>
            <p:cNvSpPr txBox="1"/>
            <p:nvPr/>
          </p:nvSpPr>
          <p:spPr>
            <a:xfrm>
              <a:off x="0" y="0"/>
              <a:ext cx="935284" cy="81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FilterBank Feature</a:t>
              </a:r>
            </a:p>
          </p:txBody>
        </p:sp>
      </p:grpSp>
      <p:grpSp>
        <p:nvGrpSpPr>
          <p:cNvPr id="195" name="Rectangle 7"/>
          <p:cNvGrpSpPr/>
          <p:nvPr/>
        </p:nvGrpSpPr>
        <p:grpSpPr>
          <a:xfrm>
            <a:off x="7186576" y="1948182"/>
            <a:ext cx="2275754" cy="480332"/>
            <a:chOff x="0" y="0"/>
            <a:chExt cx="1744285" cy="480331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1744286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94" name="SV"/>
            <p:cNvSpPr txBox="1"/>
            <p:nvPr/>
          </p:nvSpPr>
          <p:spPr>
            <a:xfrm>
              <a:off x="0" y="73796"/>
              <a:ext cx="1744286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senone posterior</a:t>
              </a:r>
            </a:p>
          </p:txBody>
        </p:sp>
      </p:grpSp>
      <p:grpSp>
        <p:nvGrpSpPr>
          <p:cNvPr id="207" name="Rectangle 7"/>
          <p:cNvGrpSpPr/>
          <p:nvPr/>
        </p:nvGrpSpPr>
        <p:grpSpPr>
          <a:xfrm>
            <a:off x="7170533" y="3033652"/>
            <a:ext cx="2275755" cy="628106"/>
            <a:chOff x="0" y="0"/>
            <a:chExt cx="3742434" cy="480332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3742434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06" name="SV"/>
            <p:cNvSpPr txBox="1"/>
            <p:nvPr/>
          </p:nvSpPr>
          <p:spPr>
            <a:xfrm>
              <a:off x="0" y="73797"/>
              <a:ext cx="374243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Baum-Welch Statistics</a:t>
              </a:r>
            </a:p>
          </p:txBody>
        </p:sp>
      </p:grpSp>
      <p:grpSp>
        <p:nvGrpSpPr>
          <p:cNvPr id="214" name="Rectangle 9"/>
          <p:cNvGrpSpPr/>
          <p:nvPr/>
        </p:nvGrpSpPr>
        <p:grpSpPr>
          <a:xfrm>
            <a:off x="7170533" y="4295201"/>
            <a:ext cx="2275756" cy="601965"/>
            <a:chOff x="0" y="0"/>
            <a:chExt cx="1429689" cy="1262631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1429689" cy="126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13" name="MFCC Feat."/>
            <p:cNvSpPr txBox="1"/>
            <p:nvPr/>
          </p:nvSpPr>
          <p:spPr>
            <a:xfrm>
              <a:off x="0" y="276257"/>
              <a:ext cx="1429689" cy="710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dirty="0" smtClean="0"/>
                <a:t>I-vector</a:t>
              </a:r>
              <a:r>
                <a:rPr lang="en-US" dirty="0" smtClean="0"/>
                <a:t> </a:t>
              </a:r>
              <a:r>
                <a:rPr dirty="0" smtClean="0"/>
                <a:t>Model</a:t>
              </a:r>
              <a:endParaRPr dirty="0"/>
            </a:p>
          </p:txBody>
        </p:sp>
      </p:grpSp>
      <p:pic>
        <p:nvPicPr>
          <p:cNvPr id="186" name="Picture 185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735" y="1845598"/>
            <a:ext cx="819854" cy="40539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4265759" y="240210"/>
            <a:ext cx="2506149" cy="1891452"/>
            <a:chOff x="9059310" y="1773159"/>
            <a:chExt cx="2506149" cy="1891452"/>
          </a:xfrm>
        </p:grpSpPr>
        <p:sp>
          <p:nvSpPr>
            <p:cNvPr id="370" name="Oval 2"/>
            <p:cNvSpPr/>
            <p:nvPr/>
          </p:nvSpPr>
          <p:spPr>
            <a:xfrm>
              <a:off x="9435287" y="2382323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1" name="Oval 12"/>
            <p:cNvSpPr/>
            <p:nvPr/>
          </p:nvSpPr>
          <p:spPr>
            <a:xfrm>
              <a:off x="9435287" y="2775855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2" name="Oval 13"/>
            <p:cNvSpPr/>
            <p:nvPr/>
          </p:nvSpPr>
          <p:spPr>
            <a:xfrm>
              <a:off x="9435287" y="3174337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3" name="Oval 14"/>
            <p:cNvSpPr/>
            <p:nvPr/>
          </p:nvSpPr>
          <p:spPr>
            <a:xfrm>
              <a:off x="10078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4" name="Oval 15"/>
            <p:cNvSpPr/>
            <p:nvPr/>
          </p:nvSpPr>
          <p:spPr>
            <a:xfrm>
              <a:off x="10078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5" name="Oval 16"/>
            <p:cNvSpPr/>
            <p:nvPr/>
          </p:nvSpPr>
          <p:spPr>
            <a:xfrm>
              <a:off x="10080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6" name="Oval 17"/>
            <p:cNvSpPr/>
            <p:nvPr/>
          </p:nvSpPr>
          <p:spPr>
            <a:xfrm>
              <a:off x="10080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7" name="Rectangle"/>
            <p:cNvSpPr/>
            <p:nvPr/>
          </p:nvSpPr>
          <p:spPr>
            <a:xfrm>
              <a:off x="10008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8" name="Oval 14"/>
            <p:cNvSpPr/>
            <p:nvPr/>
          </p:nvSpPr>
          <p:spPr>
            <a:xfrm>
              <a:off x="10078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9" name="Oval 15"/>
            <p:cNvSpPr/>
            <p:nvPr/>
          </p:nvSpPr>
          <p:spPr>
            <a:xfrm>
              <a:off x="10078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0" name="Oval 16"/>
            <p:cNvSpPr/>
            <p:nvPr/>
          </p:nvSpPr>
          <p:spPr>
            <a:xfrm>
              <a:off x="10080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1" name="Oval 17"/>
            <p:cNvSpPr/>
            <p:nvPr/>
          </p:nvSpPr>
          <p:spPr>
            <a:xfrm>
              <a:off x="10080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2" name="Oval"/>
            <p:cNvSpPr/>
            <p:nvPr/>
          </p:nvSpPr>
          <p:spPr>
            <a:xfrm>
              <a:off x="10115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3" name="Oval"/>
            <p:cNvSpPr/>
            <p:nvPr/>
          </p:nvSpPr>
          <p:spPr>
            <a:xfrm>
              <a:off x="10115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4" name="Oval"/>
            <p:cNvSpPr/>
            <p:nvPr/>
          </p:nvSpPr>
          <p:spPr>
            <a:xfrm>
              <a:off x="10115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5" name="Oval 14"/>
            <p:cNvSpPr/>
            <p:nvPr/>
          </p:nvSpPr>
          <p:spPr>
            <a:xfrm>
              <a:off x="10459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6" name="Oval 15"/>
            <p:cNvSpPr/>
            <p:nvPr/>
          </p:nvSpPr>
          <p:spPr>
            <a:xfrm>
              <a:off x="10459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7" name="Oval 16"/>
            <p:cNvSpPr/>
            <p:nvPr/>
          </p:nvSpPr>
          <p:spPr>
            <a:xfrm>
              <a:off x="10461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8" name="Oval 17"/>
            <p:cNvSpPr/>
            <p:nvPr/>
          </p:nvSpPr>
          <p:spPr>
            <a:xfrm>
              <a:off x="10461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9" name="Rectangle"/>
            <p:cNvSpPr/>
            <p:nvPr/>
          </p:nvSpPr>
          <p:spPr>
            <a:xfrm>
              <a:off x="10389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0" name="Oval 14"/>
            <p:cNvSpPr/>
            <p:nvPr/>
          </p:nvSpPr>
          <p:spPr>
            <a:xfrm>
              <a:off x="10459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1" name="Oval 15"/>
            <p:cNvSpPr/>
            <p:nvPr/>
          </p:nvSpPr>
          <p:spPr>
            <a:xfrm>
              <a:off x="10459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2" name="Oval 16"/>
            <p:cNvSpPr/>
            <p:nvPr/>
          </p:nvSpPr>
          <p:spPr>
            <a:xfrm>
              <a:off x="10461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3" name="Oval 17"/>
            <p:cNvSpPr/>
            <p:nvPr/>
          </p:nvSpPr>
          <p:spPr>
            <a:xfrm>
              <a:off x="10461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4" name="Oval"/>
            <p:cNvSpPr/>
            <p:nvPr/>
          </p:nvSpPr>
          <p:spPr>
            <a:xfrm>
              <a:off x="10496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5" name="Oval"/>
            <p:cNvSpPr/>
            <p:nvPr/>
          </p:nvSpPr>
          <p:spPr>
            <a:xfrm>
              <a:off x="10496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6" name="Oval"/>
            <p:cNvSpPr/>
            <p:nvPr/>
          </p:nvSpPr>
          <p:spPr>
            <a:xfrm>
              <a:off x="10496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7" name="Oval 14"/>
            <p:cNvSpPr/>
            <p:nvPr/>
          </p:nvSpPr>
          <p:spPr>
            <a:xfrm>
              <a:off x="10832159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8" name="Oval 15"/>
            <p:cNvSpPr/>
            <p:nvPr/>
          </p:nvSpPr>
          <p:spPr>
            <a:xfrm>
              <a:off x="10832159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9" name="Oval 16"/>
            <p:cNvSpPr/>
            <p:nvPr/>
          </p:nvSpPr>
          <p:spPr>
            <a:xfrm>
              <a:off x="10834244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0" name="Oval 17"/>
            <p:cNvSpPr/>
            <p:nvPr/>
          </p:nvSpPr>
          <p:spPr>
            <a:xfrm>
              <a:off x="10834244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1" name="Rectangle"/>
            <p:cNvSpPr/>
            <p:nvPr/>
          </p:nvSpPr>
          <p:spPr>
            <a:xfrm>
              <a:off x="10762203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2" name="Oval 14"/>
            <p:cNvSpPr/>
            <p:nvPr/>
          </p:nvSpPr>
          <p:spPr>
            <a:xfrm>
              <a:off x="10832159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3" name="Oval 15"/>
            <p:cNvSpPr/>
            <p:nvPr/>
          </p:nvSpPr>
          <p:spPr>
            <a:xfrm>
              <a:off x="10832159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4" name="Oval 16"/>
            <p:cNvSpPr/>
            <p:nvPr/>
          </p:nvSpPr>
          <p:spPr>
            <a:xfrm>
              <a:off x="10834244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5" name="Oval 17"/>
            <p:cNvSpPr/>
            <p:nvPr/>
          </p:nvSpPr>
          <p:spPr>
            <a:xfrm>
              <a:off x="10834244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6" name="Oval"/>
            <p:cNvSpPr/>
            <p:nvPr/>
          </p:nvSpPr>
          <p:spPr>
            <a:xfrm>
              <a:off x="10869168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7" name="Oval"/>
            <p:cNvSpPr/>
            <p:nvPr/>
          </p:nvSpPr>
          <p:spPr>
            <a:xfrm>
              <a:off x="10869168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8" name="Oval"/>
            <p:cNvSpPr/>
            <p:nvPr/>
          </p:nvSpPr>
          <p:spPr>
            <a:xfrm>
              <a:off x="10869168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9" name="Oval 2"/>
            <p:cNvSpPr/>
            <p:nvPr/>
          </p:nvSpPr>
          <p:spPr>
            <a:xfrm>
              <a:off x="11241861" y="2124616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0" name="Oval 12"/>
            <p:cNvSpPr/>
            <p:nvPr/>
          </p:nvSpPr>
          <p:spPr>
            <a:xfrm>
              <a:off x="11241861" y="2518149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1" name="Oval 13"/>
            <p:cNvSpPr/>
            <p:nvPr/>
          </p:nvSpPr>
          <p:spPr>
            <a:xfrm>
              <a:off x="11241861" y="2916631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2" name="Oval 13"/>
            <p:cNvSpPr/>
            <p:nvPr/>
          </p:nvSpPr>
          <p:spPr>
            <a:xfrm>
              <a:off x="11243950" y="3314118"/>
              <a:ext cx="321509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3" name="TextBox 128"/>
            <p:cNvSpPr txBox="1"/>
            <p:nvPr/>
          </p:nvSpPr>
          <p:spPr>
            <a:xfrm>
              <a:off x="9848018" y="1773159"/>
              <a:ext cx="13824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Highway LSTM - 3L</a:t>
              </a:r>
            </a:p>
          </p:txBody>
        </p:sp>
        <p:sp>
          <p:nvSpPr>
            <p:cNvPr id="414" name="Line"/>
            <p:cNvSpPr/>
            <p:nvPr/>
          </p:nvSpPr>
          <p:spPr>
            <a:xfrm>
              <a:off x="9059310" y="2832351"/>
              <a:ext cx="264961" cy="1"/>
            </a:xfrm>
            <a:prstGeom prst="line">
              <a:avLst/>
            </a:pr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cxnSp>
          <p:nvCxnSpPr>
            <p:cNvPr id="415" name="Straight Connector 414"/>
            <p:cNvCxnSpPr/>
            <p:nvPr/>
          </p:nvCxnSpPr>
          <p:spPr>
            <a:xfrm flipV="1">
              <a:off x="9756794" y="2388058"/>
              <a:ext cx="321673" cy="95642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9756794" y="3344484"/>
              <a:ext cx="323758" cy="22258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9756794" y="2946002"/>
              <a:ext cx="323758" cy="6210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9756794" y="2552470"/>
              <a:ext cx="310948" cy="102963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9756794" y="3264361"/>
              <a:ext cx="321673" cy="801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9756794" y="3344484"/>
              <a:ext cx="323758" cy="681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9756794" y="2536292"/>
              <a:ext cx="323758" cy="8081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9756794" y="2690772"/>
              <a:ext cx="323758" cy="6537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9756794" y="3109880"/>
              <a:ext cx="321673" cy="2346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9756794" y="2946002"/>
              <a:ext cx="306406" cy="17014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9756794" y="2946002"/>
              <a:ext cx="321673" cy="31835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756794" y="2946002"/>
              <a:ext cx="323758" cy="4665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9756794" y="2233578"/>
              <a:ext cx="321673" cy="1110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H="1">
              <a:off x="10984563" y="3484265"/>
              <a:ext cx="259387" cy="828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9756794" y="2233578"/>
              <a:ext cx="321673" cy="7124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9756794" y="2388058"/>
              <a:ext cx="321673" cy="55794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756794" y="2590910"/>
              <a:ext cx="345772" cy="3550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9756794" y="2690772"/>
              <a:ext cx="323758" cy="25523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9756794" y="2552470"/>
              <a:ext cx="343687" cy="6120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756794" y="2552470"/>
              <a:ext cx="343687" cy="76650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756794" y="2552470"/>
              <a:ext cx="323758" cy="8601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756794" y="2552470"/>
              <a:ext cx="323758" cy="10146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9756794" y="2233578"/>
              <a:ext cx="321673" cy="3188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9756794" y="2388058"/>
              <a:ext cx="321673" cy="1644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9756794" y="2536292"/>
              <a:ext cx="323758" cy="1617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756794" y="2552470"/>
              <a:ext cx="323758" cy="1383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H="1" flipV="1">
              <a:off x="10982478" y="2233578"/>
              <a:ext cx="259383" cy="6118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H="1" flipV="1">
              <a:off x="10982478" y="2388058"/>
              <a:ext cx="261472" cy="109620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H="1" flipV="1">
              <a:off x="10984563" y="2536292"/>
              <a:ext cx="259387" cy="947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 flipV="1">
              <a:off x="10984563" y="2690772"/>
              <a:ext cx="259387" cy="7934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 flipV="1">
              <a:off x="10982478" y="3109880"/>
              <a:ext cx="261472" cy="37438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H="1" flipV="1">
              <a:off x="10982478" y="3264361"/>
              <a:ext cx="261472" cy="2199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H="1" flipV="1">
              <a:off x="10984563" y="3412594"/>
              <a:ext cx="259387" cy="716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>
              <a:off x="10982478" y="3086778"/>
              <a:ext cx="259383" cy="231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H="1">
              <a:off x="10982478" y="3086778"/>
              <a:ext cx="259383" cy="1775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10984563" y="3086778"/>
              <a:ext cx="257298" cy="3258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0984563" y="3086778"/>
              <a:ext cx="257298" cy="480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 flipV="1">
              <a:off x="10982478" y="2233578"/>
              <a:ext cx="261472" cy="12506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H="1">
              <a:off x="11018475" y="2688296"/>
              <a:ext cx="223386" cy="8744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 flipV="1">
              <a:off x="10982478" y="2233578"/>
              <a:ext cx="259383" cy="85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H="1" flipV="1">
              <a:off x="10982478" y="2388058"/>
              <a:ext cx="259383" cy="6987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H="1" flipV="1">
              <a:off x="10984563" y="2536292"/>
              <a:ext cx="257298" cy="5504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 flipV="1">
              <a:off x="10984563" y="2690772"/>
              <a:ext cx="257298" cy="3960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H="1" flipV="1">
              <a:off x="10984563" y="2536292"/>
              <a:ext cx="257298" cy="1520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H="1">
              <a:off x="10984563" y="2688296"/>
              <a:ext cx="257298" cy="24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10960464" y="2688296"/>
              <a:ext cx="281397" cy="4762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10982478" y="2688296"/>
              <a:ext cx="259383" cy="5760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1018475" y="2688296"/>
              <a:ext cx="223386" cy="7393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H="1">
              <a:off x="10982478" y="2294763"/>
              <a:ext cx="259383" cy="9695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H="1">
              <a:off x="10984563" y="2294763"/>
              <a:ext cx="257298" cy="111783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10984563" y="2294763"/>
              <a:ext cx="257298" cy="12723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0982478" y="2233578"/>
              <a:ext cx="259383" cy="4547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H="1" flipV="1">
              <a:off x="10982478" y="2388058"/>
              <a:ext cx="259383" cy="3002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H="1">
              <a:off x="10982478" y="2294763"/>
              <a:ext cx="259383" cy="9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10984563" y="2294763"/>
              <a:ext cx="257298" cy="241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10984563" y="2294763"/>
              <a:ext cx="257298" cy="39600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H="1">
              <a:off x="10982478" y="2294763"/>
              <a:ext cx="259383" cy="8151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Elbow Connector 3"/>
          <p:cNvCxnSpPr>
            <a:stCxn id="186" idx="3"/>
            <a:endCxn id="189" idx="1"/>
          </p:cNvCxnSpPr>
          <p:nvPr/>
        </p:nvCxnSpPr>
        <p:spPr>
          <a:xfrm flipV="1">
            <a:off x="1727589" y="1261479"/>
            <a:ext cx="765861" cy="786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86" idx="3"/>
            <a:endCxn id="123" idx="1"/>
          </p:cNvCxnSpPr>
          <p:nvPr/>
        </p:nvCxnSpPr>
        <p:spPr>
          <a:xfrm>
            <a:off x="1727589" y="2048297"/>
            <a:ext cx="768728" cy="1300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3" idx="3"/>
            <a:endCxn id="206" idx="1"/>
          </p:cNvCxnSpPr>
          <p:nvPr/>
        </p:nvCxnSpPr>
        <p:spPr>
          <a:xfrm flipV="1">
            <a:off x="4257041" y="3347705"/>
            <a:ext cx="2913492" cy="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93" idx="0"/>
          </p:cNvCxnSpPr>
          <p:nvPr/>
        </p:nvCxnSpPr>
        <p:spPr>
          <a:xfrm>
            <a:off x="6862978" y="1380915"/>
            <a:ext cx="1461476" cy="567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8324453" y="3661758"/>
            <a:ext cx="0" cy="63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331074" y="2400209"/>
            <a:ext cx="0" cy="63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15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773290" y="1724787"/>
            <a:ext cx="10512509" cy="3253442"/>
            <a:chOff x="773290" y="1724787"/>
            <a:chExt cx="10512509" cy="3253442"/>
          </a:xfrm>
        </p:grpSpPr>
        <p:pic>
          <p:nvPicPr>
            <p:cNvPr id="129" name="Picture 128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3290" y="3069678"/>
              <a:ext cx="865510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" name="Rectangle 9"/>
            <p:cNvGrpSpPr/>
            <p:nvPr/>
          </p:nvGrpSpPr>
          <p:grpSpPr>
            <a:xfrm>
              <a:off x="1904714" y="2711117"/>
              <a:ext cx="1207452" cy="1111390"/>
              <a:chOff x="0" y="-1"/>
              <a:chExt cx="935284" cy="618996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2" name="MFCC Feat."/>
              <p:cNvSpPr txBox="1"/>
              <p:nvPr/>
            </p:nvSpPr>
            <p:spPr>
              <a:xfrm>
                <a:off x="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10" name="Rectangle 9"/>
            <p:cNvGrpSpPr/>
            <p:nvPr/>
          </p:nvGrpSpPr>
          <p:grpSpPr>
            <a:xfrm>
              <a:off x="3350537" y="1724787"/>
              <a:ext cx="7935262" cy="1626721"/>
              <a:chOff x="0" y="-1"/>
              <a:chExt cx="998919" cy="618996"/>
            </a:xfrm>
            <a:noFill/>
          </p:grpSpPr>
          <p:sp>
            <p:nvSpPr>
              <p:cNvPr id="1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2" name="MFCC Feat."/>
              <p:cNvSpPr txBox="1"/>
              <p:nvPr/>
            </p:nvSpPr>
            <p:spPr>
              <a:xfrm>
                <a:off x="561279" y="39255"/>
                <a:ext cx="437640" cy="12882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dirty="0" smtClean="0"/>
                  <a:t>GMM-UBM framework</a:t>
                </a:r>
                <a:endParaRPr dirty="0"/>
              </a:p>
            </p:txBody>
          </p:sp>
        </p:grpSp>
        <p:grpSp>
          <p:nvGrpSpPr>
            <p:cNvPr id="13" name="Rectangle 9"/>
            <p:cNvGrpSpPr/>
            <p:nvPr/>
          </p:nvGrpSpPr>
          <p:grpSpPr>
            <a:xfrm>
              <a:off x="4401542" y="1761294"/>
              <a:ext cx="1891190" cy="677106"/>
              <a:chOff x="0" y="-1"/>
              <a:chExt cx="935284" cy="618996"/>
            </a:xfrm>
          </p:grpSpPr>
          <p:sp>
            <p:nvSpPr>
              <p:cNvPr id="14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b="1"/>
              </a:p>
            </p:txBody>
          </p:sp>
          <p:sp>
            <p:nvSpPr>
              <p:cNvPr id="15" name="MFCC Feat."/>
              <p:cNvSpPr txBox="1"/>
              <p:nvPr/>
            </p:nvSpPr>
            <p:spPr>
              <a:xfrm>
                <a:off x="0" y="197561"/>
                <a:ext cx="935284" cy="22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GMM-UBM</a:t>
                </a:r>
                <a:endParaRPr b="1" dirty="0"/>
              </a:p>
            </p:txBody>
          </p:sp>
        </p:grpSp>
        <p:grpSp>
          <p:nvGrpSpPr>
            <p:cNvPr id="16" name="Rectangle 9"/>
            <p:cNvGrpSpPr/>
            <p:nvPr/>
          </p:nvGrpSpPr>
          <p:grpSpPr>
            <a:xfrm>
              <a:off x="7346879" y="2711114"/>
              <a:ext cx="1207452" cy="1111390"/>
              <a:chOff x="0" y="-1"/>
              <a:chExt cx="935284" cy="618996"/>
            </a:xfrm>
          </p:grpSpPr>
          <p:sp>
            <p:nvSpPr>
              <p:cNvPr id="17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b="1"/>
              </a:p>
            </p:txBody>
          </p:sp>
          <p:sp>
            <p:nvSpPr>
              <p:cNvPr id="18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i-Vector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19" name="Rectangle 9"/>
            <p:cNvGrpSpPr/>
            <p:nvPr/>
          </p:nvGrpSpPr>
          <p:grpSpPr>
            <a:xfrm>
              <a:off x="9287637" y="2711114"/>
              <a:ext cx="1207452" cy="1111390"/>
              <a:chOff x="0" y="-1"/>
              <a:chExt cx="935284" cy="618996"/>
            </a:xfrm>
          </p:grpSpPr>
          <p:sp>
            <p:nvSpPr>
              <p:cNvPr id="2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</p:txBody>
          </p:sp>
          <p:sp>
            <p:nvSpPr>
              <p:cNvPr id="21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Scoring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25" name="Straight Arrow Connector 24"/>
            <p:cNvCxnSpPr>
              <a:stCxn id="129" idx="3"/>
              <a:endCxn id="132" idx="1"/>
            </p:cNvCxnSpPr>
            <p:nvPr/>
          </p:nvCxnSpPr>
          <p:spPr>
            <a:xfrm flipV="1">
              <a:off x="1638800" y="3266810"/>
              <a:ext cx="265914" cy="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3484798" y="3266808"/>
              <a:ext cx="3862081" cy="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3"/>
              <a:endCxn id="21" idx="1"/>
            </p:cNvCxnSpPr>
            <p:nvPr/>
          </p:nvCxnSpPr>
          <p:spPr>
            <a:xfrm>
              <a:off x="8554331" y="3266808"/>
              <a:ext cx="733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463654" y="2989468"/>
              <a:ext cx="915066" cy="2878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smtClean="0"/>
                <a:t>i-vector</a:t>
              </a:r>
              <a:endParaRPr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47953" y="2992939"/>
              <a:ext cx="206936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SV feature (i.e. MFCC, PLP)</a:t>
              </a:r>
              <a:endParaRPr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12166" y="3266813"/>
              <a:ext cx="417409" cy="78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endCxn id="15" idx="1"/>
            </p:cNvCxnSpPr>
            <p:nvPr/>
          </p:nvCxnSpPr>
          <p:spPr>
            <a:xfrm rot="5400000" flipH="1" flipV="1">
              <a:off x="3355775" y="2228870"/>
              <a:ext cx="1174790" cy="9167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50537" y="1818935"/>
              <a:ext cx="1014379" cy="2773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smtClean="0"/>
                <a:t>SV feature</a:t>
              </a:r>
              <a:endParaRPr dirty="0"/>
            </a:p>
          </p:txBody>
        </p:sp>
        <p:cxnSp>
          <p:nvCxnSpPr>
            <p:cNvPr id="40" name="Elbow Connector 39"/>
            <p:cNvCxnSpPr>
              <a:stCxn id="14" idx="3"/>
              <a:endCxn id="17" idx="0"/>
            </p:cNvCxnSpPr>
            <p:nvPr/>
          </p:nvCxnSpPr>
          <p:spPr>
            <a:xfrm>
              <a:off x="6292732" y="2099847"/>
              <a:ext cx="1657873" cy="6112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94163" y="1811598"/>
              <a:ext cx="1014379" cy="2773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UBM posterior</a:t>
              </a:r>
              <a:endParaRPr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10214690" y="3274635"/>
              <a:ext cx="8062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Rectangle 9"/>
            <p:cNvGrpSpPr/>
            <p:nvPr/>
          </p:nvGrpSpPr>
          <p:grpSpPr>
            <a:xfrm>
              <a:off x="4348874" y="4025196"/>
              <a:ext cx="2517144" cy="707882"/>
              <a:chOff x="0" y="-14069"/>
              <a:chExt cx="935284" cy="647131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b="1"/>
              </a:p>
            </p:txBody>
          </p:sp>
          <p:sp>
            <p:nvSpPr>
              <p:cNvPr id="59" name="MFCC Feat."/>
              <p:cNvSpPr txBox="1"/>
              <p:nvPr/>
            </p:nvSpPr>
            <p:spPr>
              <a:xfrm>
                <a:off x="0" y="-14069"/>
                <a:ext cx="935284" cy="6471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DNN-UBM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sz="1200" dirty="0" smtClean="0"/>
                  <a:t>(DNN can be FDNN, LSTM, TDNN, etc.)</a:t>
                </a:r>
                <a:endParaRPr sz="1200" dirty="0"/>
              </a:p>
            </p:txBody>
          </p:sp>
        </p:grpSp>
        <p:cxnSp>
          <p:nvCxnSpPr>
            <p:cNvPr id="48" name="Elbow Connector 47"/>
            <p:cNvCxnSpPr>
              <a:endCxn id="59" idx="1"/>
            </p:cNvCxnSpPr>
            <p:nvPr/>
          </p:nvCxnSpPr>
          <p:spPr>
            <a:xfrm rot="16200000" flipH="1">
              <a:off x="3364586" y="3394848"/>
              <a:ext cx="1104501" cy="864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368996" y="4415432"/>
              <a:ext cx="1014379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DNN feature</a:t>
              </a:r>
            </a:p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(i.e. FBANK)</a:t>
              </a:r>
              <a:endParaRPr dirty="0"/>
            </a:p>
          </p:txBody>
        </p:sp>
        <p:cxnSp>
          <p:nvCxnSpPr>
            <p:cNvPr id="50" name="Elbow Connector 49"/>
            <p:cNvCxnSpPr>
              <a:stCxn id="58" idx="3"/>
              <a:endCxn id="17" idx="2"/>
            </p:cNvCxnSpPr>
            <p:nvPr/>
          </p:nvCxnSpPr>
          <p:spPr>
            <a:xfrm flipV="1">
              <a:off x="6866018" y="3822504"/>
              <a:ext cx="1084587" cy="556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914301" y="4401325"/>
              <a:ext cx="1014379" cy="2773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DNN posterior</a:t>
              </a:r>
              <a:endParaRPr dirty="0"/>
            </a:p>
          </p:txBody>
        </p:sp>
        <p:grpSp>
          <p:nvGrpSpPr>
            <p:cNvPr id="69" name="Rectangle 9"/>
            <p:cNvGrpSpPr/>
            <p:nvPr/>
          </p:nvGrpSpPr>
          <p:grpSpPr>
            <a:xfrm>
              <a:off x="3349798" y="3351508"/>
              <a:ext cx="7901445" cy="1626721"/>
              <a:chOff x="0" y="-1"/>
              <a:chExt cx="994662" cy="618996"/>
            </a:xfrm>
            <a:noFill/>
          </p:grpSpPr>
          <p:sp>
            <p:nvSpPr>
              <p:cNvPr id="7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1" name="MFCC Feat."/>
              <p:cNvSpPr txBox="1"/>
              <p:nvPr/>
            </p:nvSpPr>
            <p:spPr>
              <a:xfrm>
                <a:off x="557022" y="452243"/>
                <a:ext cx="437640" cy="12882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dirty="0" smtClean="0"/>
                  <a:t>DNN-UBM framework</a:t>
                </a: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8602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roup 601"/>
          <p:cNvGrpSpPr/>
          <p:nvPr/>
        </p:nvGrpSpPr>
        <p:grpSpPr>
          <a:xfrm>
            <a:off x="1053485" y="1122946"/>
            <a:ext cx="10291076" cy="3715335"/>
            <a:chOff x="1053485" y="1122946"/>
            <a:chExt cx="10291076" cy="3715335"/>
          </a:xfrm>
        </p:grpSpPr>
        <p:pic>
          <p:nvPicPr>
            <p:cNvPr id="129" name="Picture 128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53485" y="1481510"/>
              <a:ext cx="865510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" name="Rectangle 9"/>
            <p:cNvGrpSpPr/>
            <p:nvPr/>
          </p:nvGrpSpPr>
          <p:grpSpPr>
            <a:xfrm>
              <a:off x="2184909" y="1122949"/>
              <a:ext cx="1207452" cy="1111390"/>
              <a:chOff x="0" y="-1"/>
              <a:chExt cx="935284" cy="618996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2" name="MFCC Feat."/>
              <p:cNvSpPr txBox="1"/>
              <p:nvPr/>
            </p:nvSpPr>
            <p:spPr>
              <a:xfrm>
                <a:off x="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13" name="Rectangle 9"/>
            <p:cNvGrpSpPr/>
            <p:nvPr/>
          </p:nvGrpSpPr>
          <p:grpSpPr>
            <a:xfrm>
              <a:off x="4672383" y="1143856"/>
              <a:ext cx="1577577" cy="1074438"/>
              <a:chOff x="0" y="-1"/>
              <a:chExt cx="935284" cy="618996"/>
            </a:xfrm>
          </p:grpSpPr>
          <p:sp>
            <p:nvSpPr>
              <p:cNvPr id="14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b="1"/>
              </a:p>
            </p:txBody>
          </p:sp>
          <p:sp>
            <p:nvSpPr>
              <p:cNvPr id="15" name="MFCC Feat."/>
              <p:cNvSpPr txBox="1"/>
              <p:nvPr/>
            </p:nvSpPr>
            <p:spPr>
              <a:xfrm>
                <a:off x="0" y="197561"/>
                <a:ext cx="935284" cy="22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GMM-UBM</a:t>
                </a:r>
                <a:endParaRPr b="1" dirty="0"/>
              </a:p>
            </p:txBody>
          </p:sp>
        </p:grpSp>
        <p:grpSp>
          <p:nvGrpSpPr>
            <p:cNvPr id="16" name="Rectangle 9"/>
            <p:cNvGrpSpPr/>
            <p:nvPr/>
          </p:nvGrpSpPr>
          <p:grpSpPr>
            <a:xfrm>
              <a:off x="7627074" y="1122946"/>
              <a:ext cx="1207452" cy="1111390"/>
              <a:chOff x="0" y="-1"/>
              <a:chExt cx="935284" cy="618996"/>
            </a:xfrm>
          </p:grpSpPr>
          <p:sp>
            <p:nvSpPr>
              <p:cNvPr id="17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b="1"/>
              </a:p>
            </p:txBody>
          </p:sp>
          <p:sp>
            <p:nvSpPr>
              <p:cNvPr id="18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i-Vector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19" name="Rectangle 9"/>
            <p:cNvGrpSpPr/>
            <p:nvPr/>
          </p:nvGrpSpPr>
          <p:grpSpPr>
            <a:xfrm>
              <a:off x="9567832" y="1122946"/>
              <a:ext cx="1207452" cy="1111390"/>
              <a:chOff x="0" y="-1"/>
              <a:chExt cx="935284" cy="618996"/>
            </a:xfrm>
          </p:grpSpPr>
          <p:sp>
            <p:nvSpPr>
              <p:cNvPr id="2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</p:txBody>
          </p:sp>
          <p:sp>
            <p:nvSpPr>
              <p:cNvPr id="21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Scoring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25" name="Straight Arrow Connector 24"/>
            <p:cNvCxnSpPr>
              <a:stCxn id="129" idx="3"/>
              <a:endCxn id="132" idx="1"/>
            </p:cNvCxnSpPr>
            <p:nvPr/>
          </p:nvCxnSpPr>
          <p:spPr>
            <a:xfrm flipV="1">
              <a:off x="1918995" y="1678642"/>
              <a:ext cx="265914" cy="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0" idx="3"/>
              <a:endCxn id="59" idx="1"/>
            </p:cNvCxnSpPr>
            <p:nvPr/>
          </p:nvCxnSpPr>
          <p:spPr>
            <a:xfrm flipV="1">
              <a:off x="3392361" y="3744134"/>
              <a:ext cx="877684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3"/>
              <a:endCxn id="21" idx="1"/>
            </p:cNvCxnSpPr>
            <p:nvPr/>
          </p:nvCxnSpPr>
          <p:spPr>
            <a:xfrm>
              <a:off x="8834526" y="1678640"/>
              <a:ext cx="733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743849" y="1401300"/>
              <a:ext cx="915066" cy="2878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smtClean="0"/>
                <a:t>i-vector</a:t>
              </a:r>
              <a:endParaRPr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25182" y="1386254"/>
              <a:ext cx="1014379" cy="2773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smtClean="0"/>
                <a:t>SV feature</a:t>
              </a:r>
              <a:endParaRPr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22" y="1410164"/>
              <a:ext cx="1014379" cy="2773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UBM posterior</a:t>
              </a:r>
              <a:endParaRPr dirty="0"/>
            </a:p>
          </p:txBody>
        </p:sp>
        <p:cxnSp>
          <p:nvCxnSpPr>
            <p:cNvPr id="56" name="Straight Arrow Connector 55"/>
            <p:cNvCxnSpPr>
              <a:stCxn id="20" idx="3"/>
            </p:cNvCxnSpPr>
            <p:nvPr/>
          </p:nvCxnSpPr>
          <p:spPr>
            <a:xfrm>
              <a:off x="10775284" y="1678641"/>
              <a:ext cx="569277" cy="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Rectangle 9"/>
            <p:cNvGrpSpPr/>
            <p:nvPr/>
          </p:nvGrpSpPr>
          <p:grpSpPr>
            <a:xfrm>
              <a:off x="4270045" y="3211423"/>
              <a:ext cx="2401030" cy="1065424"/>
              <a:chOff x="0" y="-1"/>
              <a:chExt cx="935284" cy="618996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b="1"/>
              </a:p>
            </p:txBody>
          </p:sp>
          <p:sp>
            <p:nvSpPr>
              <p:cNvPr id="59" name="MFCC Feat."/>
              <p:cNvSpPr txBox="1"/>
              <p:nvPr/>
            </p:nvSpPr>
            <p:spPr>
              <a:xfrm>
                <a:off x="0" y="157506"/>
                <a:ext cx="935284" cy="303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DNN-UBM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sz="1200" dirty="0" smtClean="0"/>
                  <a:t>(DNN can be FDNN, LSTM, </a:t>
                </a:r>
                <a:r>
                  <a:rPr lang="en-US" sz="1200" dirty="0" smtClean="0"/>
                  <a:t>TDNN)</a:t>
                </a:r>
                <a:endParaRPr sz="12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333981" y="3513303"/>
              <a:ext cx="1014379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DNN feature</a:t>
              </a:r>
            </a:p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(i.e. FBANK)</a:t>
              </a:r>
              <a:endParaRPr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58236" y="3482523"/>
              <a:ext cx="1014379" cy="2773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DNN posterior</a:t>
              </a:r>
              <a:endParaRPr dirty="0"/>
            </a:p>
          </p:txBody>
        </p:sp>
        <p:cxnSp>
          <p:nvCxnSpPr>
            <p:cNvPr id="41" name="Straight Arrow Connector 40"/>
            <p:cNvCxnSpPr>
              <a:stCxn id="131" idx="3"/>
              <a:endCxn id="15" idx="1"/>
            </p:cNvCxnSpPr>
            <p:nvPr/>
          </p:nvCxnSpPr>
          <p:spPr>
            <a:xfrm>
              <a:off x="3392361" y="1678644"/>
              <a:ext cx="1280022" cy="2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3"/>
              <a:endCxn id="17" idx="1"/>
            </p:cNvCxnSpPr>
            <p:nvPr/>
          </p:nvCxnSpPr>
          <p:spPr>
            <a:xfrm flipV="1">
              <a:off x="6249960" y="1678641"/>
              <a:ext cx="1377114" cy="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>
              <a:stCxn id="131" idx="2"/>
              <a:endCxn id="17" idx="2"/>
            </p:cNvCxnSpPr>
            <p:nvPr/>
          </p:nvCxnSpPr>
          <p:spPr>
            <a:xfrm rot="5400000" flipH="1" flipV="1">
              <a:off x="5509715" y="-486745"/>
              <a:ext cx="3" cy="5442165"/>
            </a:xfrm>
            <a:prstGeom prst="bentConnector3">
              <a:avLst>
                <a:gd name="adj1" fmla="val -762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75032" y="2494563"/>
              <a:ext cx="206936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SV feature (i.e. MFCC, PLP)</a:t>
              </a:r>
              <a:endParaRPr dirty="0"/>
            </a:p>
          </p:txBody>
        </p:sp>
        <p:pic>
          <p:nvPicPr>
            <p:cNvPr id="38" name="Picture 37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53485" y="3548233"/>
              <a:ext cx="865510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" name="Rectangle 9"/>
            <p:cNvGrpSpPr/>
            <p:nvPr/>
          </p:nvGrpSpPr>
          <p:grpSpPr>
            <a:xfrm>
              <a:off x="2184909" y="3189672"/>
              <a:ext cx="1207452" cy="1111390"/>
              <a:chOff x="0" y="-1"/>
              <a:chExt cx="935284" cy="618996"/>
            </a:xfrm>
          </p:grpSpPr>
          <p:sp>
            <p:nvSpPr>
              <p:cNvPr id="4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42" name="MFCC Feat."/>
              <p:cNvSpPr txBox="1"/>
              <p:nvPr/>
            </p:nvSpPr>
            <p:spPr>
              <a:xfrm>
                <a:off x="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49" name="Rectangle 9"/>
            <p:cNvGrpSpPr/>
            <p:nvPr/>
          </p:nvGrpSpPr>
          <p:grpSpPr>
            <a:xfrm>
              <a:off x="7627074" y="3189669"/>
              <a:ext cx="1207452" cy="1111390"/>
              <a:chOff x="0" y="-1"/>
              <a:chExt cx="935284" cy="618996"/>
            </a:xfrm>
          </p:grpSpPr>
          <p:sp>
            <p:nvSpPr>
              <p:cNvPr id="5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b="1"/>
              </a:p>
            </p:txBody>
          </p:sp>
          <p:sp>
            <p:nvSpPr>
              <p:cNvPr id="53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i-Vector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54" name="Rectangle 9"/>
            <p:cNvGrpSpPr/>
            <p:nvPr/>
          </p:nvGrpSpPr>
          <p:grpSpPr>
            <a:xfrm>
              <a:off x="9567832" y="3189669"/>
              <a:ext cx="1207452" cy="1111390"/>
              <a:chOff x="0" y="-1"/>
              <a:chExt cx="935284" cy="618996"/>
            </a:xfrm>
          </p:grpSpPr>
          <p:sp>
            <p:nvSpPr>
              <p:cNvPr id="55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</p:txBody>
          </p:sp>
          <p:sp>
            <p:nvSpPr>
              <p:cNvPr id="60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Scoring</a:t>
                </a:r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918995" y="3745365"/>
              <a:ext cx="265914" cy="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834526" y="3745363"/>
              <a:ext cx="733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743849" y="3468023"/>
              <a:ext cx="915066" cy="2878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smtClean="0"/>
                <a:t>i-vector</a:t>
              </a:r>
              <a:endParaRPr dirty="0"/>
            </a:p>
          </p:txBody>
        </p:sp>
        <p:cxnSp>
          <p:nvCxnSpPr>
            <p:cNvPr id="68" name="Straight Arrow Connector 67"/>
            <p:cNvCxnSpPr>
              <a:stCxn id="68" idx="3"/>
            </p:cNvCxnSpPr>
            <p:nvPr/>
          </p:nvCxnSpPr>
          <p:spPr>
            <a:xfrm>
              <a:off x="10775284" y="3745364"/>
              <a:ext cx="569277" cy="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8" idx="3"/>
              <a:endCxn id="53" idx="1"/>
            </p:cNvCxnSpPr>
            <p:nvPr/>
          </p:nvCxnSpPr>
          <p:spPr>
            <a:xfrm>
              <a:off x="6671075" y="3744135"/>
              <a:ext cx="955999" cy="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endCxn id="64" idx="2"/>
            </p:cNvCxnSpPr>
            <p:nvPr/>
          </p:nvCxnSpPr>
          <p:spPr>
            <a:xfrm rot="5400000" flipH="1" flipV="1">
              <a:off x="5509715" y="1579978"/>
              <a:ext cx="3" cy="5442165"/>
            </a:xfrm>
            <a:prstGeom prst="bentConnector3">
              <a:avLst>
                <a:gd name="adj1" fmla="val -762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475032" y="4561286"/>
              <a:ext cx="206936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en-US" dirty="0" smtClean="0"/>
                <a:t>SV feature (i.e. MFCC, PLP)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000862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5"/>
          <p:cNvGrpSpPr/>
          <p:nvPr/>
        </p:nvGrpSpPr>
        <p:grpSpPr>
          <a:xfrm>
            <a:off x="7554289" y="754515"/>
            <a:ext cx="2411861" cy="1264621"/>
            <a:chOff x="-2" y="-2"/>
            <a:chExt cx="1517768" cy="1009829"/>
          </a:xfrm>
        </p:grpSpPr>
        <p:sp>
          <p:nvSpPr>
            <p:cNvPr id="112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3" name="NLP"/>
            <p:cNvSpPr txBox="1"/>
            <p:nvPr/>
          </p:nvSpPr>
          <p:spPr>
            <a:xfrm>
              <a:off x="7881" y="274712"/>
              <a:ext cx="1509885" cy="460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Service/Customer Identification</a:t>
              </a:r>
              <a:endParaRPr dirty="0"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1529463" y="426351"/>
            <a:ext cx="865513" cy="2220242"/>
            <a:chOff x="-1" y="0"/>
            <a:chExt cx="776622" cy="2220241"/>
          </a:xfrm>
        </p:grpSpPr>
        <p:grpSp>
          <p:nvGrpSpPr>
            <p:cNvPr id="120" name="Rectangle 3"/>
            <p:cNvGrpSpPr/>
            <p:nvPr/>
          </p:nvGrpSpPr>
          <p:grpSpPr>
            <a:xfrm>
              <a:off x="-2" y="0"/>
              <a:ext cx="776623" cy="2220242"/>
              <a:chOff x="-1" y="0"/>
              <a:chExt cx="776622" cy="222024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9" name="Input Audio…"/>
              <p:cNvSpPr txBox="1"/>
              <p:nvPr/>
            </p:nvSpPr>
            <p:spPr>
              <a:xfrm>
                <a:off x="-2" y="264297"/>
                <a:ext cx="776624" cy="169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Mixed 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dirty="0"/>
                  <a:t>single track</a:t>
                </a:r>
              </a:p>
            </p:txBody>
          </p:sp>
        </p:grpSp>
        <p:pic>
          <p:nvPicPr>
            <p:cNvPr id="121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Rectangle 9"/>
          <p:cNvGrpSpPr/>
          <p:nvPr/>
        </p:nvGrpSpPr>
        <p:grpSpPr>
          <a:xfrm>
            <a:off x="2752990" y="4948111"/>
            <a:ext cx="935285" cy="618995"/>
            <a:chOff x="0" y="0"/>
            <a:chExt cx="935283" cy="618994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4" name="MFCC Feat."/>
            <p:cNvSpPr txBox="1"/>
            <p:nvPr/>
          </p:nvSpPr>
          <p:spPr>
            <a:xfrm>
              <a:off x="0" y="22477"/>
              <a:ext cx="935284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t>MFCC Feature</a:t>
              </a:r>
            </a:p>
          </p:txBody>
        </p:sp>
      </p:grpSp>
      <p:sp>
        <p:nvSpPr>
          <p:cNvPr id="126" name="TextBox 1"/>
          <p:cNvSpPr txBox="1"/>
          <p:nvPr/>
        </p:nvSpPr>
        <p:spPr>
          <a:xfrm>
            <a:off x="5836105" y="969928"/>
            <a:ext cx="13913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ASR </a:t>
            </a:r>
            <a:r>
              <a:rPr dirty="0" smtClean="0"/>
              <a:t>result</a:t>
            </a:r>
            <a:r>
              <a:rPr lang="en-US" dirty="0" smtClean="0"/>
              <a:t> - text</a:t>
            </a:r>
            <a:endParaRPr dirty="0"/>
          </a:p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(with time stamp)</a:t>
            </a:r>
          </a:p>
        </p:txBody>
      </p:sp>
      <p:sp>
        <p:nvSpPr>
          <p:cNvPr id="136" name="Rectangle"/>
          <p:cNvSpPr/>
          <p:nvPr/>
        </p:nvSpPr>
        <p:spPr>
          <a:xfrm>
            <a:off x="1549168" y="3520700"/>
            <a:ext cx="834072" cy="222024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8" name="Straight Arrow Connector 4"/>
          <p:cNvSpPr/>
          <p:nvPr/>
        </p:nvSpPr>
        <p:spPr>
          <a:xfrm>
            <a:off x="5652118" y="1182157"/>
            <a:ext cx="1905686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91" name="Rectangle 9"/>
          <p:cNvGrpSpPr/>
          <p:nvPr/>
        </p:nvGrpSpPr>
        <p:grpSpPr>
          <a:xfrm>
            <a:off x="2789576" y="3532843"/>
            <a:ext cx="935285" cy="815337"/>
            <a:chOff x="0" y="0"/>
            <a:chExt cx="935283" cy="815335"/>
          </a:xfrm>
        </p:grpSpPr>
        <p:sp>
          <p:nvSpPr>
            <p:cNvPr id="189" name="Rectangle"/>
            <p:cNvSpPr/>
            <p:nvPr/>
          </p:nvSpPr>
          <p:spPr>
            <a:xfrm>
              <a:off x="0" y="98172"/>
              <a:ext cx="935284" cy="6189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90" name="MFCC Feat."/>
            <p:cNvSpPr txBox="1"/>
            <p:nvPr/>
          </p:nvSpPr>
          <p:spPr>
            <a:xfrm>
              <a:off x="0" y="0"/>
              <a:ext cx="935284" cy="81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FilterBank Feature</a:t>
              </a:r>
            </a:p>
          </p:txBody>
        </p:sp>
      </p:grpSp>
      <p:grpSp>
        <p:nvGrpSpPr>
          <p:cNvPr id="195" name="Rectangle 7"/>
          <p:cNvGrpSpPr/>
          <p:nvPr/>
        </p:nvGrpSpPr>
        <p:grpSpPr>
          <a:xfrm>
            <a:off x="6348941" y="4300225"/>
            <a:ext cx="1744286" cy="480332"/>
            <a:chOff x="0" y="0"/>
            <a:chExt cx="1744285" cy="480331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1744286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94" name="SV"/>
            <p:cNvSpPr txBox="1"/>
            <p:nvPr/>
          </p:nvSpPr>
          <p:spPr>
            <a:xfrm>
              <a:off x="0" y="73796"/>
              <a:ext cx="1744286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senone posterior</a:t>
              </a:r>
            </a:p>
          </p:txBody>
        </p:sp>
      </p:grpSp>
      <p:grpSp>
        <p:nvGrpSpPr>
          <p:cNvPr id="207" name="Rectangle 7"/>
          <p:cNvGrpSpPr/>
          <p:nvPr/>
        </p:nvGrpSpPr>
        <p:grpSpPr>
          <a:xfrm>
            <a:off x="5790756" y="5045507"/>
            <a:ext cx="2275754" cy="480332"/>
            <a:chOff x="0" y="0"/>
            <a:chExt cx="3742432" cy="480331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3742433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06" name="SV"/>
            <p:cNvSpPr txBox="1"/>
            <p:nvPr/>
          </p:nvSpPr>
          <p:spPr>
            <a:xfrm>
              <a:off x="0" y="73797"/>
              <a:ext cx="374243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Baum-Welch Statistics</a:t>
              </a:r>
            </a:p>
          </p:txBody>
        </p:sp>
      </p:grpSp>
      <p:grpSp>
        <p:nvGrpSpPr>
          <p:cNvPr id="214" name="Rectangle 9"/>
          <p:cNvGrpSpPr/>
          <p:nvPr/>
        </p:nvGrpSpPr>
        <p:grpSpPr>
          <a:xfrm>
            <a:off x="8476686" y="4232006"/>
            <a:ext cx="1429690" cy="1262632"/>
            <a:chOff x="0" y="0"/>
            <a:chExt cx="1429688" cy="1262630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1429689" cy="126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13" name="MFCC Feat."/>
            <p:cNvSpPr txBox="1"/>
            <p:nvPr/>
          </p:nvSpPr>
          <p:spPr>
            <a:xfrm>
              <a:off x="0" y="344294"/>
              <a:ext cx="1429689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dirty="0"/>
                <a:t>I-vector</a:t>
              </a:r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dirty="0"/>
                <a:t>Model</a:t>
              </a:r>
            </a:p>
          </p:txBody>
        </p:sp>
      </p:grpSp>
      <p:sp>
        <p:nvSpPr>
          <p:cNvPr id="184" name="Input Audio…"/>
          <p:cNvSpPr txBox="1"/>
          <p:nvPr/>
        </p:nvSpPr>
        <p:spPr>
          <a:xfrm>
            <a:off x="1572633" y="3821626"/>
            <a:ext cx="824543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 numCol="1" anchor="ctr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smtClean="0"/>
              <a:t>Split</a:t>
            </a:r>
            <a:r>
              <a:rPr smtClean="0"/>
              <a:t> </a:t>
            </a:r>
            <a:r>
              <a:rPr dirty="0"/>
              <a:t>Audio</a:t>
            </a: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single track</a:t>
            </a:r>
          </a:p>
        </p:txBody>
      </p:sp>
      <p:pic>
        <p:nvPicPr>
          <p:cNvPr id="186" name="Picture 185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462" y="4524101"/>
            <a:ext cx="819854" cy="40539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3704281" y="2897237"/>
            <a:ext cx="2506149" cy="1891452"/>
            <a:chOff x="9059310" y="1773159"/>
            <a:chExt cx="2506149" cy="1891452"/>
          </a:xfrm>
        </p:grpSpPr>
        <p:sp>
          <p:nvSpPr>
            <p:cNvPr id="370" name="Oval 2"/>
            <p:cNvSpPr/>
            <p:nvPr/>
          </p:nvSpPr>
          <p:spPr>
            <a:xfrm>
              <a:off x="9435287" y="2382323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1" name="Oval 12"/>
            <p:cNvSpPr/>
            <p:nvPr/>
          </p:nvSpPr>
          <p:spPr>
            <a:xfrm>
              <a:off x="9435287" y="2775855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2" name="Oval 13"/>
            <p:cNvSpPr/>
            <p:nvPr/>
          </p:nvSpPr>
          <p:spPr>
            <a:xfrm>
              <a:off x="9435287" y="3174337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3" name="Oval 14"/>
            <p:cNvSpPr/>
            <p:nvPr/>
          </p:nvSpPr>
          <p:spPr>
            <a:xfrm>
              <a:off x="10078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4" name="Oval 15"/>
            <p:cNvSpPr/>
            <p:nvPr/>
          </p:nvSpPr>
          <p:spPr>
            <a:xfrm>
              <a:off x="10078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5" name="Oval 16"/>
            <p:cNvSpPr/>
            <p:nvPr/>
          </p:nvSpPr>
          <p:spPr>
            <a:xfrm>
              <a:off x="10080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6" name="Oval 17"/>
            <p:cNvSpPr/>
            <p:nvPr/>
          </p:nvSpPr>
          <p:spPr>
            <a:xfrm>
              <a:off x="10080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7" name="Rectangle"/>
            <p:cNvSpPr/>
            <p:nvPr/>
          </p:nvSpPr>
          <p:spPr>
            <a:xfrm>
              <a:off x="10008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8" name="Oval 14"/>
            <p:cNvSpPr/>
            <p:nvPr/>
          </p:nvSpPr>
          <p:spPr>
            <a:xfrm>
              <a:off x="10078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9" name="Oval 15"/>
            <p:cNvSpPr/>
            <p:nvPr/>
          </p:nvSpPr>
          <p:spPr>
            <a:xfrm>
              <a:off x="10078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0" name="Oval 16"/>
            <p:cNvSpPr/>
            <p:nvPr/>
          </p:nvSpPr>
          <p:spPr>
            <a:xfrm>
              <a:off x="10080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1" name="Oval 17"/>
            <p:cNvSpPr/>
            <p:nvPr/>
          </p:nvSpPr>
          <p:spPr>
            <a:xfrm>
              <a:off x="10080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2" name="Oval"/>
            <p:cNvSpPr/>
            <p:nvPr/>
          </p:nvSpPr>
          <p:spPr>
            <a:xfrm>
              <a:off x="10115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3" name="Oval"/>
            <p:cNvSpPr/>
            <p:nvPr/>
          </p:nvSpPr>
          <p:spPr>
            <a:xfrm>
              <a:off x="10115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4" name="Oval"/>
            <p:cNvSpPr/>
            <p:nvPr/>
          </p:nvSpPr>
          <p:spPr>
            <a:xfrm>
              <a:off x="10115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5" name="Oval 14"/>
            <p:cNvSpPr/>
            <p:nvPr/>
          </p:nvSpPr>
          <p:spPr>
            <a:xfrm>
              <a:off x="10459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6" name="Oval 15"/>
            <p:cNvSpPr/>
            <p:nvPr/>
          </p:nvSpPr>
          <p:spPr>
            <a:xfrm>
              <a:off x="10459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7" name="Oval 16"/>
            <p:cNvSpPr/>
            <p:nvPr/>
          </p:nvSpPr>
          <p:spPr>
            <a:xfrm>
              <a:off x="10461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8" name="Oval 17"/>
            <p:cNvSpPr/>
            <p:nvPr/>
          </p:nvSpPr>
          <p:spPr>
            <a:xfrm>
              <a:off x="10461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9" name="Rectangle"/>
            <p:cNvSpPr/>
            <p:nvPr/>
          </p:nvSpPr>
          <p:spPr>
            <a:xfrm>
              <a:off x="10389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0" name="Oval 14"/>
            <p:cNvSpPr/>
            <p:nvPr/>
          </p:nvSpPr>
          <p:spPr>
            <a:xfrm>
              <a:off x="10459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1" name="Oval 15"/>
            <p:cNvSpPr/>
            <p:nvPr/>
          </p:nvSpPr>
          <p:spPr>
            <a:xfrm>
              <a:off x="10459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2" name="Oval 16"/>
            <p:cNvSpPr/>
            <p:nvPr/>
          </p:nvSpPr>
          <p:spPr>
            <a:xfrm>
              <a:off x="10461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3" name="Oval 17"/>
            <p:cNvSpPr/>
            <p:nvPr/>
          </p:nvSpPr>
          <p:spPr>
            <a:xfrm>
              <a:off x="10461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4" name="Oval"/>
            <p:cNvSpPr/>
            <p:nvPr/>
          </p:nvSpPr>
          <p:spPr>
            <a:xfrm>
              <a:off x="10496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5" name="Oval"/>
            <p:cNvSpPr/>
            <p:nvPr/>
          </p:nvSpPr>
          <p:spPr>
            <a:xfrm>
              <a:off x="10496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6" name="Oval"/>
            <p:cNvSpPr/>
            <p:nvPr/>
          </p:nvSpPr>
          <p:spPr>
            <a:xfrm>
              <a:off x="10496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7" name="Oval 14"/>
            <p:cNvSpPr/>
            <p:nvPr/>
          </p:nvSpPr>
          <p:spPr>
            <a:xfrm>
              <a:off x="10832159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8" name="Oval 15"/>
            <p:cNvSpPr/>
            <p:nvPr/>
          </p:nvSpPr>
          <p:spPr>
            <a:xfrm>
              <a:off x="10832159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9" name="Oval 16"/>
            <p:cNvSpPr/>
            <p:nvPr/>
          </p:nvSpPr>
          <p:spPr>
            <a:xfrm>
              <a:off x="10834244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0" name="Oval 17"/>
            <p:cNvSpPr/>
            <p:nvPr/>
          </p:nvSpPr>
          <p:spPr>
            <a:xfrm>
              <a:off x="10834244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1" name="Rectangle"/>
            <p:cNvSpPr/>
            <p:nvPr/>
          </p:nvSpPr>
          <p:spPr>
            <a:xfrm>
              <a:off x="10762203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2" name="Oval 14"/>
            <p:cNvSpPr/>
            <p:nvPr/>
          </p:nvSpPr>
          <p:spPr>
            <a:xfrm>
              <a:off x="10832159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3" name="Oval 15"/>
            <p:cNvSpPr/>
            <p:nvPr/>
          </p:nvSpPr>
          <p:spPr>
            <a:xfrm>
              <a:off x="10832159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4" name="Oval 16"/>
            <p:cNvSpPr/>
            <p:nvPr/>
          </p:nvSpPr>
          <p:spPr>
            <a:xfrm>
              <a:off x="10834244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5" name="Oval 17"/>
            <p:cNvSpPr/>
            <p:nvPr/>
          </p:nvSpPr>
          <p:spPr>
            <a:xfrm>
              <a:off x="10834244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6" name="Oval"/>
            <p:cNvSpPr/>
            <p:nvPr/>
          </p:nvSpPr>
          <p:spPr>
            <a:xfrm>
              <a:off x="10869168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7" name="Oval"/>
            <p:cNvSpPr/>
            <p:nvPr/>
          </p:nvSpPr>
          <p:spPr>
            <a:xfrm>
              <a:off x="10869168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8" name="Oval"/>
            <p:cNvSpPr/>
            <p:nvPr/>
          </p:nvSpPr>
          <p:spPr>
            <a:xfrm>
              <a:off x="10869168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9" name="Oval 2"/>
            <p:cNvSpPr/>
            <p:nvPr/>
          </p:nvSpPr>
          <p:spPr>
            <a:xfrm>
              <a:off x="11241861" y="2124616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0" name="Oval 12"/>
            <p:cNvSpPr/>
            <p:nvPr/>
          </p:nvSpPr>
          <p:spPr>
            <a:xfrm>
              <a:off x="11241861" y="2518149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1" name="Oval 13"/>
            <p:cNvSpPr/>
            <p:nvPr/>
          </p:nvSpPr>
          <p:spPr>
            <a:xfrm>
              <a:off x="11241861" y="2916631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2" name="Oval 13"/>
            <p:cNvSpPr/>
            <p:nvPr/>
          </p:nvSpPr>
          <p:spPr>
            <a:xfrm>
              <a:off x="11243950" y="3314118"/>
              <a:ext cx="321509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3" name="TextBox 128"/>
            <p:cNvSpPr txBox="1"/>
            <p:nvPr/>
          </p:nvSpPr>
          <p:spPr>
            <a:xfrm>
              <a:off x="9848018" y="1773159"/>
              <a:ext cx="13824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Highway LSTM - 3L</a:t>
              </a:r>
            </a:p>
          </p:txBody>
        </p:sp>
        <p:sp>
          <p:nvSpPr>
            <p:cNvPr id="414" name="Line"/>
            <p:cNvSpPr/>
            <p:nvPr/>
          </p:nvSpPr>
          <p:spPr>
            <a:xfrm>
              <a:off x="9059310" y="2832351"/>
              <a:ext cx="264961" cy="1"/>
            </a:xfrm>
            <a:prstGeom prst="line">
              <a:avLst/>
            </a:pr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cxnSp>
          <p:nvCxnSpPr>
            <p:cNvPr id="415" name="Straight Connector 414"/>
            <p:cNvCxnSpPr/>
            <p:nvPr/>
          </p:nvCxnSpPr>
          <p:spPr>
            <a:xfrm flipV="1">
              <a:off x="9756794" y="2388058"/>
              <a:ext cx="321673" cy="95642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9756794" y="3344484"/>
              <a:ext cx="323758" cy="22258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9756794" y="2946002"/>
              <a:ext cx="323758" cy="6210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9756794" y="2552470"/>
              <a:ext cx="310948" cy="102963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9756794" y="3264361"/>
              <a:ext cx="321673" cy="801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9756794" y="3344484"/>
              <a:ext cx="323758" cy="681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9756794" y="2536292"/>
              <a:ext cx="323758" cy="8081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9756794" y="2690772"/>
              <a:ext cx="323758" cy="6537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9756794" y="3109880"/>
              <a:ext cx="321673" cy="2346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9756794" y="2946002"/>
              <a:ext cx="306406" cy="17014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9756794" y="2946002"/>
              <a:ext cx="321673" cy="31835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756794" y="2946002"/>
              <a:ext cx="323758" cy="4665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9756794" y="2233578"/>
              <a:ext cx="321673" cy="1110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H="1">
              <a:off x="10984563" y="3484265"/>
              <a:ext cx="259387" cy="828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9756794" y="2233578"/>
              <a:ext cx="321673" cy="7124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9756794" y="2388058"/>
              <a:ext cx="321673" cy="55794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756794" y="2590910"/>
              <a:ext cx="345772" cy="3550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9756794" y="2690772"/>
              <a:ext cx="323758" cy="25523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9756794" y="2552470"/>
              <a:ext cx="343687" cy="6120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756794" y="2552470"/>
              <a:ext cx="343687" cy="76650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756794" y="2552470"/>
              <a:ext cx="323758" cy="8601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756794" y="2552470"/>
              <a:ext cx="323758" cy="10146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9756794" y="2233578"/>
              <a:ext cx="321673" cy="3188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9756794" y="2388058"/>
              <a:ext cx="321673" cy="1644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9756794" y="2536292"/>
              <a:ext cx="323758" cy="1617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756794" y="2552470"/>
              <a:ext cx="323758" cy="1383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H="1" flipV="1">
              <a:off x="10982478" y="2233578"/>
              <a:ext cx="259383" cy="6118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H="1" flipV="1">
              <a:off x="10982478" y="2388058"/>
              <a:ext cx="261472" cy="109620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H="1" flipV="1">
              <a:off x="10984563" y="2536292"/>
              <a:ext cx="259387" cy="947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 flipV="1">
              <a:off x="10984563" y="2690772"/>
              <a:ext cx="259387" cy="7934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 flipV="1">
              <a:off x="10982478" y="3109880"/>
              <a:ext cx="261472" cy="37438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H="1" flipV="1">
              <a:off x="10982478" y="3264361"/>
              <a:ext cx="261472" cy="2199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H="1" flipV="1">
              <a:off x="10984563" y="3412594"/>
              <a:ext cx="259387" cy="716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>
              <a:off x="10982478" y="3086778"/>
              <a:ext cx="259383" cy="231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H="1">
              <a:off x="10982478" y="3086778"/>
              <a:ext cx="259383" cy="1775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10984563" y="3086778"/>
              <a:ext cx="257298" cy="3258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0984563" y="3086778"/>
              <a:ext cx="257298" cy="480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 flipV="1">
              <a:off x="10982478" y="2233578"/>
              <a:ext cx="261472" cy="12506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H="1">
              <a:off x="11018475" y="2688296"/>
              <a:ext cx="223386" cy="8744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 flipV="1">
              <a:off x="10982478" y="2233578"/>
              <a:ext cx="259383" cy="85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H="1" flipV="1">
              <a:off x="10982478" y="2388058"/>
              <a:ext cx="259383" cy="6987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H="1" flipV="1">
              <a:off x="10984563" y="2536292"/>
              <a:ext cx="257298" cy="5504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 flipV="1">
              <a:off x="10984563" y="2690772"/>
              <a:ext cx="257298" cy="3960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H="1" flipV="1">
              <a:off x="10984563" y="2536292"/>
              <a:ext cx="257298" cy="1520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H="1">
              <a:off x="10984563" y="2688296"/>
              <a:ext cx="257298" cy="24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10960464" y="2688296"/>
              <a:ext cx="281397" cy="4762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10982478" y="2688296"/>
              <a:ext cx="259383" cy="5760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1018475" y="2688296"/>
              <a:ext cx="223386" cy="7393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H="1">
              <a:off x="10982478" y="2294763"/>
              <a:ext cx="259383" cy="9695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H="1">
              <a:off x="10984563" y="2294763"/>
              <a:ext cx="257298" cy="111783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10984563" y="2294763"/>
              <a:ext cx="257298" cy="12723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0982478" y="2233578"/>
              <a:ext cx="259383" cy="4547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H="1" flipV="1">
              <a:off x="10982478" y="2388058"/>
              <a:ext cx="259383" cy="3002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H="1">
              <a:off x="10982478" y="2294763"/>
              <a:ext cx="259383" cy="9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10984563" y="2294763"/>
              <a:ext cx="257298" cy="241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10984563" y="2294763"/>
              <a:ext cx="257298" cy="39600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H="1">
              <a:off x="10982478" y="2294763"/>
              <a:ext cx="259383" cy="8151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2" name="Rectangle 5"/>
          <p:cNvGrpSpPr/>
          <p:nvPr/>
        </p:nvGrpSpPr>
        <p:grpSpPr>
          <a:xfrm>
            <a:off x="3584845" y="818335"/>
            <a:ext cx="2061010" cy="664693"/>
            <a:chOff x="-2" y="-2"/>
            <a:chExt cx="1517768" cy="1009829"/>
          </a:xfrm>
        </p:grpSpPr>
        <p:sp>
          <p:nvSpPr>
            <p:cNvPr id="473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74" name="NLP"/>
            <p:cNvSpPr txBox="1"/>
            <p:nvPr/>
          </p:nvSpPr>
          <p:spPr>
            <a:xfrm>
              <a:off x="7881" y="373369"/>
              <a:ext cx="1509885" cy="263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ASR Module</a:t>
              </a:r>
              <a:endParaRPr dirty="0"/>
            </a:p>
          </p:txBody>
        </p:sp>
      </p:grpSp>
      <p:cxnSp>
        <p:nvCxnSpPr>
          <p:cNvPr id="7" name="Straight Arrow Connector 6"/>
          <p:cNvCxnSpPr>
            <a:endCxn id="473" idx="1"/>
          </p:cNvCxnSpPr>
          <p:nvPr/>
        </p:nvCxnSpPr>
        <p:spPr>
          <a:xfrm>
            <a:off x="2383240" y="1150680"/>
            <a:ext cx="1201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2" idx="2"/>
            <a:endCxn id="136" idx="0"/>
          </p:cNvCxnSpPr>
          <p:nvPr/>
        </p:nvCxnSpPr>
        <p:spPr>
          <a:xfrm rot="5400000">
            <a:off x="4609298" y="-623958"/>
            <a:ext cx="1501564" cy="678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86" idx="3"/>
            <a:endCxn id="189" idx="1"/>
          </p:cNvCxnSpPr>
          <p:nvPr/>
        </p:nvCxnSpPr>
        <p:spPr>
          <a:xfrm flipV="1">
            <a:off x="2385316" y="3940514"/>
            <a:ext cx="404260" cy="78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123" idx="1"/>
          </p:cNvCxnSpPr>
          <p:nvPr/>
        </p:nvCxnSpPr>
        <p:spPr>
          <a:xfrm rot="16200000" flipH="1">
            <a:off x="2366289" y="4870908"/>
            <a:ext cx="607860" cy="165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3" idx="3"/>
            <a:endCxn id="206" idx="1"/>
          </p:cNvCxnSpPr>
          <p:nvPr/>
        </p:nvCxnSpPr>
        <p:spPr>
          <a:xfrm>
            <a:off x="3688276" y="5257609"/>
            <a:ext cx="2102480" cy="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93" idx="0"/>
          </p:cNvCxnSpPr>
          <p:nvPr/>
        </p:nvCxnSpPr>
        <p:spPr>
          <a:xfrm>
            <a:off x="6208339" y="3974442"/>
            <a:ext cx="1012746" cy="32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3" idx="2"/>
          </p:cNvCxnSpPr>
          <p:nvPr/>
        </p:nvCxnSpPr>
        <p:spPr>
          <a:xfrm flipH="1">
            <a:off x="7221084" y="4780558"/>
            <a:ext cx="1" cy="29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5" idx="3"/>
            <a:endCxn id="212" idx="1"/>
          </p:cNvCxnSpPr>
          <p:nvPr/>
        </p:nvCxnSpPr>
        <p:spPr>
          <a:xfrm flipV="1">
            <a:off x="8066511" y="4863323"/>
            <a:ext cx="410175" cy="422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94974" y="1842674"/>
            <a:ext cx="517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32074" y="1827499"/>
            <a:ext cx="13913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lang="en-US" smtClean="0"/>
              <a:t>Original mixed audio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8374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5"/>
          <p:cNvGrpSpPr/>
          <p:nvPr/>
        </p:nvGrpSpPr>
        <p:grpSpPr>
          <a:xfrm>
            <a:off x="7554289" y="754515"/>
            <a:ext cx="2411861" cy="1264621"/>
            <a:chOff x="-2" y="-2"/>
            <a:chExt cx="1517768" cy="1009829"/>
          </a:xfrm>
        </p:grpSpPr>
        <p:sp>
          <p:nvSpPr>
            <p:cNvPr id="112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3" name="NLP"/>
            <p:cNvSpPr txBox="1"/>
            <p:nvPr/>
          </p:nvSpPr>
          <p:spPr>
            <a:xfrm>
              <a:off x="7881" y="274712"/>
              <a:ext cx="1509885" cy="460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Service/Customer Identification</a:t>
              </a:r>
              <a:endParaRPr dirty="0"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1529463" y="426351"/>
            <a:ext cx="865513" cy="2220242"/>
            <a:chOff x="-1" y="0"/>
            <a:chExt cx="776622" cy="2220241"/>
          </a:xfrm>
        </p:grpSpPr>
        <p:grpSp>
          <p:nvGrpSpPr>
            <p:cNvPr id="120" name="Rectangle 3"/>
            <p:cNvGrpSpPr/>
            <p:nvPr/>
          </p:nvGrpSpPr>
          <p:grpSpPr>
            <a:xfrm>
              <a:off x="-2" y="0"/>
              <a:ext cx="776623" cy="2220242"/>
              <a:chOff x="-1" y="0"/>
              <a:chExt cx="776622" cy="222024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9" name="Input Audio…"/>
              <p:cNvSpPr txBox="1"/>
              <p:nvPr/>
            </p:nvSpPr>
            <p:spPr>
              <a:xfrm>
                <a:off x="-2" y="264297"/>
                <a:ext cx="776624" cy="169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t>Mixed 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dirty="0"/>
                  <a:t>single track</a:t>
                </a:r>
              </a:p>
            </p:txBody>
          </p:sp>
        </p:grpSp>
        <p:pic>
          <p:nvPicPr>
            <p:cNvPr id="121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Rectangle 9"/>
          <p:cNvGrpSpPr/>
          <p:nvPr/>
        </p:nvGrpSpPr>
        <p:grpSpPr>
          <a:xfrm>
            <a:off x="2752990" y="4948111"/>
            <a:ext cx="935285" cy="618995"/>
            <a:chOff x="0" y="0"/>
            <a:chExt cx="935283" cy="618994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4" name="MFCC Feat."/>
            <p:cNvSpPr txBox="1"/>
            <p:nvPr/>
          </p:nvSpPr>
          <p:spPr>
            <a:xfrm>
              <a:off x="0" y="22477"/>
              <a:ext cx="935284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t>MFCC Feature</a:t>
              </a:r>
            </a:p>
          </p:txBody>
        </p:sp>
      </p:grpSp>
      <p:sp>
        <p:nvSpPr>
          <p:cNvPr id="126" name="TextBox 1"/>
          <p:cNvSpPr txBox="1"/>
          <p:nvPr/>
        </p:nvSpPr>
        <p:spPr>
          <a:xfrm>
            <a:off x="5836105" y="969928"/>
            <a:ext cx="13913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ASR </a:t>
            </a:r>
            <a:r>
              <a:rPr dirty="0" smtClean="0"/>
              <a:t>result</a:t>
            </a:r>
            <a:r>
              <a:rPr lang="en-US" dirty="0" smtClean="0"/>
              <a:t> - text</a:t>
            </a:r>
            <a:endParaRPr dirty="0"/>
          </a:p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(with time stamp)</a:t>
            </a:r>
          </a:p>
        </p:txBody>
      </p:sp>
      <p:sp>
        <p:nvSpPr>
          <p:cNvPr id="136" name="Rectangle"/>
          <p:cNvSpPr/>
          <p:nvPr/>
        </p:nvSpPr>
        <p:spPr>
          <a:xfrm>
            <a:off x="1549168" y="3520700"/>
            <a:ext cx="834072" cy="222024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8" name="Straight Arrow Connector 4"/>
          <p:cNvSpPr/>
          <p:nvPr/>
        </p:nvSpPr>
        <p:spPr>
          <a:xfrm>
            <a:off x="5652118" y="1182157"/>
            <a:ext cx="1905686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91" name="Rectangle 9"/>
          <p:cNvGrpSpPr/>
          <p:nvPr/>
        </p:nvGrpSpPr>
        <p:grpSpPr>
          <a:xfrm>
            <a:off x="2789576" y="3532843"/>
            <a:ext cx="935285" cy="815337"/>
            <a:chOff x="0" y="0"/>
            <a:chExt cx="935283" cy="815335"/>
          </a:xfrm>
        </p:grpSpPr>
        <p:sp>
          <p:nvSpPr>
            <p:cNvPr id="189" name="Rectangle"/>
            <p:cNvSpPr/>
            <p:nvPr/>
          </p:nvSpPr>
          <p:spPr>
            <a:xfrm>
              <a:off x="0" y="98172"/>
              <a:ext cx="935284" cy="6189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90" name="MFCC Feat."/>
            <p:cNvSpPr txBox="1"/>
            <p:nvPr/>
          </p:nvSpPr>
          <p:spPr>
            <a:xfrm>
              <a:off x="0" y="0"/>
              <a:ext cx="935284" cy="81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FilterBank Feature</a:t>
              </a:r>
            </a:p>
          </p:txBody>
        </p:sp>
      </p:grpSp>
      <p:grpSp>
        <p:nvGrpSpPr>
          <p:cNvPr id="195" name="Rectangle 7"/>
          <p:cNvGrpSpPr/>
          <p:nvPr/>
        </p:nvGrpSpPr>
        <p:grpSpPr>
          <a:xfrm>
            <a:off x="6348941" y="4300225"/>
            <a:ext cx="1744286" cy="480332"/>
            <a:chOff x="0" y="0"/>
            <a:chExt cx="1744285" cy="480331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1744286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94" name="SV"/>
            <p:cNvSpPr txBox="1"/>
            <p:nvPr/>
          </p:nvSpPr>
          <p:spPr>
            <a:xfrm>
              <a:off x="0" y="73796"/>
              <a:ext cx="1744286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senone posterior</a:t>
              </a:r>
            </a:p>
          </p:txBody>
        </p:sp>
      </p:grpSp>
      <p:grpSp>
        <p:nvGrpSpPr>
          <p:cNvPr id="207" name="Rectangle 7"/>
          <p:cNvGrpSpPr/>
          <p:nvPr/>
        </p:nvGrpSpPr>
        <p:grpSpPr>
          <a:xfrm>
            <a:off x="5790756" y="5045507"/>
            <a:ext cx="2275754" cy="480332"/>
            <a:chOff x="0" y="0"/>
            <a:chExt cx="3742432" cy="480331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3742433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06" name="SV"/>
            <p:cNvSpPr txBox="1"/>
            <p:nvPr/>
          </p:nvSpPr>
          <p:spPr>
            <a:xfrm>
              <a:off x="0" y="73797"/>
              <a:ext cx="374243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Baum-Welch Statistics</a:t>
              </a:r>
            </a:p>
          </p:txBody>
        </p:sp>
      </p:grpSp>
      <p:grpSp>
        <p:nvGrpSpPr>
          <p:cNvPr id="214" name="Rectangle 9"/>
          <p:cNvGrpSpPr/>
          <p:nvPr/>
        </p:nvGrpSpPr>
        <p:grpSpPr>
          <a:xfrm>
            <a:off x="8476686" y="4232006"/>
            <a:ext cx="1429690" cy="1262632"/>
            <a:chOff x="0" y="0"/>
            <a:chExt cx="1429688" cy="1262630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1429689" cy="126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13" name="MFCC Feat."/>
            <p:cNvSpPr txBox="1"/>
            <p:nvPr/>
          </p:nvSpPr>
          <p:spPr>
            <a:xfrm>
              <a:off x="0" y="344294"/>
              <a:ext cx="1429689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dirty="0"/>
                <a:t>I-vector</a:t>
              </a:r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/>
                </a:defRPr>
              </a:pPr>
              <a:r>
                <a:rPr dirty="0"/>
                <a:t>Model</a:t>
              </a:r>
            </a:p>
          </p:txBody>
        </p:sp>
      </p:grpSp>
      <p:sp>
        <p:nvSpPr>
          <p:cNvPr id="184" name="Input Audio…"/>
          <p:cNvSpPr txBox="1"/>
          <p:nvPr/>
        </p:nvSpPr>
        <p:spPr>
          <a:xfrm>
            <a:off x="1572633" y="3821626"/>
            <a:ext cx="824543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 numCol="1" anchor="ctr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smtClean="0"/>
              <a:t>Split</a:t>
            </a:r>
            <a:r>
              <a:rPr smtClean="0"/>
              <a:t> </a:t>
            </a:r>
            <a:r>
              <a:rPr dirty="0"/>
              <a:t>Audio</a:t>
            </a: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single track</a:t>
            </a:r>
          </a:p>
        </p:txBody>
      </p:sp>
      <p:pic>
        <p:nvPicPr>
          <p:cNvPr id="186" name="Picture 185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462" y="4524101"/>
            <a:ext cx="819854" cy="40539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3704281" y="2897237"/>
            <a:ext cx="2506149" cy="1891452"/>
            <a:chOff x="9059310" y="1773159"/>
            <a:chExt cx="2506149" cy="1891452"/>
          </a:xfrm>
        </p:grpSpPr>
        <p:sp>
          <p:nvSpPr>
            <p:cNvPr id="370" name="Oval 2"/>
            <p:cNvSpPr/>
            <p:nvPr/>
          </p:nvSpPr>
          <p:spPr>
            <a:xfrm>
              <a:off x="9435287" y="2382323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1" name="Oval 12"/>
            <p:cNvSpPr/>
            <p:nvPr/>
          </p:nvSpPr>
          <p:spPr>
            <a:xfrm>
              <a:off x="9435287" y="2775855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2" name="Oval 13"/>
            <p:cNvSpPr/>
            <p:nvPr/>
          </p:nvSpPr>
          <p:spPr>
            <a:xfrm>
              <a:off x="9435287" y="3174337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3" name="Oval 14"/>
            <p:cNvSpPr/>
            <p:nvPr/>
          </p:nvSpPr>
          <p:spPr>
            <a:xfrm>
              <a:off x="10078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4" name="Oval 15"/>
            <p:cNvSpPr/>
            <p:nvPr/>
          </p:nvSpPr>
          <p:spPr>
            <a:xfrm>
              <a:off x="10078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5" name="Oval 16"/>
            <p:cNvSpPr/>
            <p:nvPr/>
          </p:nvSpPr>
          <p:spPr>
            <a:xfrm>
              <a:off x="10080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6" name="Oval 17"/>
            <p:cNvSpPr/>
            <p:nvPr/>
          </p:nvSpPr>
          <p:spPr>
            <a:xfrm>
              <a:off x="10080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7" name="Rectangle"/>
            <p:cNvSpPr/>
            <p:nvPr/>
          </p:nvSpPr>
          <p:spPr>
            <a:xfrm>
              <a:off x="10008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8" name="Oval 14"/>
            <p:cNvSpPr/>
            <p:nvPr/>
          </p:nvSpPr>
          <p:spPr>
            <a:xfrm>
              <a:off x="10078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79" name="Oval 15"/>
            <p:cNvSpPr/>
            <p:nvPr/>
          </p:nvSpPr>
          <p:spPr>
            <a:xfrm>
              <a:off x="10078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0" name="Oval 16"/>
            <p:cNvSpPr/>
            <p:nvPr/>
          </p:nvSpPr>
          <p:spPr>
            <a:xfrm>
              <a:off x="10080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1" name="Oval 17"/>
            <p:cNvSpPr/>
            <p:nvPr/>
          </p:nvSpPr>
          <p:spPr>
            <a:xfrm>
              <a:off x="10080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2" name="Oval"/>
            <p:cNvSpPr/>
            <p:nvPr/>
          </p:nvSpPr>
          <p:spPr>
            <a:xfrm>
              <a:off x="10115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3" name="Oval"/>
            <p:cNvSpPr/>
            <p:nvPr/>
          </p:nvSpPr>
          <p:spPr>
            <a:xfrm>
              <a:off x="10115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4" name="Oval"/>
            <p:cNvSpPr/>
            <p:nvPr/>
          </p:nvSpPr>
          <p:spPr>
            <a:xfrm>
              <a:off x="10115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5" name="Oval 14"/>
            <p:cNvSpPr/>
            <p:nvPr/>
          </p:nvSpPr>
          <p:spPr>
            <a:xfrm>
              <a:off x="10459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6" name="Oval 15"/>
            <p:cNvSpPr/>
            <p:nvPr/>
          </p:nvSpPr>
          <p:spPr>
            <a:xfrm>
              <a:off x="10459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7" name="Oval 16"/>
            <p:cNvSpPr/>
            <p:nvPr/>
          </p:nvSpPr>
          <p:spPr>
            <a:xfrm>
              <a:off x="10461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8" name="Oval 17"/>
            <p:cNvSpPr/>
            <p:nvPr/>
          </p:nvSpPr>
          <p:spPr>
            <a:xfrm>
              <a:off x="10461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9" name="Rectangle"/>
            <p:cNvSpPr/>
            <p:nvPr/>
          </p:nvSpPr>
          <p:spPr>
            <a:xfrm>
              <a:off x="10389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0" name="Oval 14"/>
            <p:cNvSpPr/>
            <p:nvPr/>
          </p:nvSpPr>
          <p:spPr>
            <a:xfrm>
              <a:off x="10459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1" name="Oval 15"/>
            <p:cNvSpPr/>
            <p:nvPr/>
          </p:nvSpPr>
          <p:spPr>
            <a:xfrm>
              <a:off x="10459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2" name="Oval 16"/>
            <p:cNvSpPr/>
            <p:nvPr/>
          </p:nvSpPr>
          <p:spPr>
            <a:xfrm>
              <a:off x="10461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3" name="Oval 17"/>
            <p:cNvSpPr/>
            <p:nvPr/>
          </p:nvSpPr>
          <p:spPr>
            <a:xfrm>
              <a:off x="10461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4" name="Oval"/>
            <p:cNvSpPr/>
            <p:nvPr/>
          </p:nvSpPr>
          <p:spPr>
            <a:xfrm>
              <a:off x="10496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5" name="Oval"/>
            <p:cNvSpPr/>
            <p:nvPr/>
          </p:nvSpPr>
          <p:spPr>
            <a:xfrm>
              <a:off x="10496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6" name="Oval"/>
            <p:cNvSpPr/>
            <p:nvPr/>
          </p:nvSpPr>
          <p:spPr>
            <a:xfrm>
              <a:off x="10496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7" name="Oval 14"/>
            <p:cNvSpPr/>
            <p:nvPr/>
          </p:nvSpPr>
          <p:spPr>
            <a:xfrm>
              <a:off x="10832159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8" name="Oval 15"/>
            <p:cNvSpPr/>
            <p:nvPr/>
          </p:nvSpPr>
          <p:spPr>
            <a:xfrm>
              <a:off x="10832159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99" name="Oval 16"/>
            <p:cNvSpPr/>
            <p:nvPr/>
          </p:nvSpPr>
          <p:spPr>
            <a:xfrm>
              <a:off x="10834244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0" name="Oval 17"/>
            <p:cNvSpPr/>
            <p:nvPr/>
          </p:nvSpPr>
          <p:spPr>
            <a:xfrm>
              <a:off x="10834244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1" name="Rectangle"/>
            <p:cNvSpPr/>
            <p:nvPr/>
          </p:nvSpPr>
          <p:spPr>
            <a:xfrm>
              <a:off x="10762203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2" name="Oval 14"/>
            <p:cNvSpPr/>
            <p:nvPr/>
          </p:nvSpPr>
          <p:spPr>
            <a:xfrm>
              <a:off x="10832159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3" name="Oval 15"/>
            <p:cNvSpPr/>
            <p:nvPr/>
          </p:nvSpPr>
          <p:spPr>
            <a:xfrm>
              <a:off x="10832159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4" name="Oval 16"/>
            <p:cNvSpPr/>
            <p:nvPr/>
          </p:nvSpPr>
          <p:spPr>
            <a:xfrm>
              <a:off x="10834244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5" name="Oval 17"/>
            <p:cNvSpPr/>
            <p:nvPr/>
          </p:nvSpPr>
          <p:spPr>
            <a:xfrm>
              <a:off x="10834244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6" name="Oval"/>
            <p:cNvSpPr/>
            <p:nvPr/>
          </p:nvSpPr>
          <p:spPr>
            <a:xfrm>
              <a:off x="10869168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7" name="Oval"/>
            <p:cNvSpPr/>
            <p:nvPr/>
          </p:nvSpPr>
          <p:spPr>
            <a:xfrm>
              <a:off x="10869168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8" name="Oval"/>
            <p:cNvSpPr/>
            <p:nvPr/>
          </p:nvSpPr>
          <p:spPr>
            <a:xfrm>
              <a:off x="10869168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9" name="Oval 2"/>
            <p:cNvSpPr/>
            <p:nvPr/>
          </p:nvSpPr>
          <p:spPr>
            <a:xfrm>
              <a:off x="11241861" y="2124616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0" name="Oval 12"/>
            <p:cNvSpPr/>
            <p:nvPr/>
          </p:nvSpPr>
          <p:spPr>
            <a:xfrm>
              <a:off x="11241861" y="2518149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1" name="Oval 13"/>
            <p:cNvSpPr/>
            <p:nvPr/>
          </p:nvSpPr>
          <p:spPr>
            <a:xfrm>
              <a:off x="11241861" y="2916631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2" name="Oval 13"/>
            <p:cNvSpPr/>
            <p:nvPr/>
          </p:nvSpPr>
          <p:spPr>
            <a:xfrm>
              <a:off x="11243950" y="3314118"/>
              <a:ext cx="321509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13" name="TextBox 128"/>
            <p:cNvSpPr txBox="1"/>
            <p:nvPr/>
          </p:nvSpPr>
          <p:spPr>
            <a:xfrm>
              <a:off x="9848018" y="1773159"/>
              <a:ext cx="13824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Highway LSTM - 3L</a:t>
              </a:r>
            </a:p>
          </p:txBody>
        </p:sp>
        <p:sp>
          <p:nvSpPr>
            <p:cNvPr id="414" name="Line"/>
            <p:cNvSpPr/>
            <p:nvPr/>
          </p:nvSpPr>
          <p:spPr>
            <a:xfrm>
              <a:off x="9059310" y="2832351"/>
              <a:ext cx="264961" cy="1"/>
            </a:xfrm>
            <a:prstGeom prst="line">
              <a:avLst/>
            </a:pr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cxnSp>
          <p:nvCxnSpPr>
            <p:cNvPr id="415" name="Straight Connector 414"/>
            <p:cNvCxnSpPr/>
            <p:nvPr/>
          </p:nvCxnSpPr>
          <p:spPr>
            <a:xfrm flipV="1">
              <a:off x="9756794" y="2388058"/>
              <a:ext cx="321673" cy="95642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9756794" y="3344484"/>
              <a:ext cx="323758" cy="22258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9756794" y="2946002"/>
              <a:ext cx="323758" cy="6210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9756794" y="2552470"/>
              <a:ext cx="310948" cy="102963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9756794" y="3264361"/>
              <a:ext cx="321673" cy="801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9756794" y="3344484"/>
              <a:ext cx="323758" cy="681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9756794" y="2536292"/>
              <a:ext cx="323758" cy="8081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9756794" y="2690772"/>
              <a:ext cx="323758" cy="6537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9756794" y="3109880"/>
              <a:ext cx="321673" cy="2346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9756794" y="2946002"/>
              <a:ext cx="306406" cy="17014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9756794" y="2946002"/>
              <a:ext cx="321673" cy="31835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756794" y="2946002"/>
              <a:ext cx="323758" cy="4665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9756794" y="2233578"/>
              <a:ext cx="321673" cy="11109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H="1">
              <a:off x="10984563" y="3484265"/>
              <a:ext cx="259387" cy="828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9756794" y="2233578"/>
              <a:ext cx="321673" cy="7124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9756794" y="2388058"/>
              <a:ext cx="321673" cy="55794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756794" y="2590910"/>
              <a:ext cx="345772" cy="3550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9756794" y="2690772"/>
              <a:ext cx="323758" cy="25523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9756794" y="2552470"/>
              <a:ext cx="343687" cy="6120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756794" y="2552470"/>
              <a:ext cx="343687" cy="76650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756794" y="2552470"/>
              <a:ext cx="323758" cy="86012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756794" y="2552470"/>
              <a:ext cx="323758" cy="10146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9756794" y="2233578"/>
              <a:ext cx="321673" cy="31889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9756794" y="2388058"/>
              <a:ext cx="321673" cy="1644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9756794" y="2536292"/>
              <a:ext cx="323758" cy="1617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756794" y="2552470"/>
              <a:ext cx="323758" cy="1383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H="1" flipV="1">
              <a:off x="10982478" y="2233578"/>
              <a:ext cx="259383" cy="6118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H="1" flipV="1">
              <a:off x="10982478" y="2388058"/>
              <a:ext cx="261472" cy="109620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H="1" flipV="1">
              <a:off x="10984563" y="2536292"/>
              <a:ext cx="259387" cy="9479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 flipV="1">
              <a:off x="10984563" y="2690772"/>
              <a:ext cx="259387" cy="79349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 flipV="1">
              <a:off x="10982478" y="3109880"/>
              <a:ext cx="261472" cy="37438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H="1" flipV="1">
              <a:off x="10982478" y="3264361"/>
              <a:ext cx="261472" cy="2199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H="1" flipV="1">
              <a:off x="10984563" y="3412594"/>
              <a:ext cx="259387" cy="716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>
              <a:off x="10982478" y="3086778"/>
              <a:ext cx="259383" cy="231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H="1">
              <a:off x="10982478" y="3086778"/>
              <a:ext cx="259383" cy="1775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10984563" y="3086778"/>
              <a:ext cx="257298" cy="3258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0984563" y="3086778"/>
              <a:ext cx="257298" cy="480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 flipV="1">
              <a:off x="10982478" y="2233578"/>
              <a:ext cx="261472" cy="12506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H="1">
              <a:off x="11018475" y="2688296"/>
              <a:ext cx="223386" cy="8744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 flipV="1">
              <a:off x="10982478" y="2233578"/>
              <a:ext cx="259383" cy="85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H="1" flipV="1">
              <a:off x="10982478" y="2388058"/>
              <a:ext cx="259383" cy="6987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H="1" flipV="1">
              <a:off x="10984563" y="2536292"/>
              <a:ext cx="257298" cy="5504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 flipV="1">
              <a:off x="10984563" y="2690772"/>
              <a:ext cx="257298" cy="3960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H="1" flipV="1">
              <a:off x="10984563" y="2536292"/>
              <a:ext cx="257298" cy="15200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H="1">
              <a:off x="10984563" y="2688296"/>
              <a:ext cx="257298" cy="24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10960464" y="2688296"/>
              <a:ext cx="281397" cy="4762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10982478" y="2688296"/>
              <a:ext cx="259383" cy="57606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1018475" y="2688296"/>
              <a:ext cx="223386" cy="7393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H="1">
              <a:off x="10982478" y="2294763"/>
              <a:ext cx="259383" cy="9695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H="1">
              <a:off x="10984563" y="2294763"/>
              <a:ext cx="257298" cy="111783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10984563" y="2294763"/>
              <a:ext cx="257298" cy="127231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0982478" y="2233578"/>
              <a:ext cx="259383" cy="4547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H="1" flipV="1">
              <a:off x="10982478" y="2388058"/>
              <a:ext cx="259383" cy="3002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H="1">
              <a:off x="10982478" y="2294763"/>
              <a:ext cx="259383" cy="9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10984563" y="2294763"/>
              <a:ext cx="257298" cy="24152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10984563" y="2294763"/>
              <a:ext cx="257298" cy="39600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H="1">
              <a:off x="10982478" y="2294763"/>
              <a:ext cx="259383" cy="8151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2" name="Rectangle 5"/>
          <p:cNvGrpSpPr/>
          <p:nvPr/>
        </p:nvGrpSpPr>
        <p:grpSpPr>
          <a:xfrm>
            <a:off x="3584845" y="818335"/>
            <a:ext cx="2061010" cy="664693"/>
            <a:chOff x="-2" y="-2"/>
            <a:chExt cx="1517768" cy="1009829"/>
          </a:xfrm>
        </p:grpSpPr>
        <p:sp>
          <p:nvSpPr>
            <p:cNvPr id="473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74" name="NLP"/>
            <p:cNvSpPr txBox="1"/>
            <p:nvPr/>
          </p:nvSpPr>
          <p:spPr>
            <a:xfrm>
              <a:off x="7881" y="373369"/>
              <a:ext cx="1509885" cy="263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 smtClean="0"/>
                <a:t>ASR Module</a:t>
              </a:r>
              <a:endParaRPr dirty="0"/>
            </a:p>
          </p:txBody>
        </p:sp>
      </p:grpSp>
      <p:cxnSp>
        <p:nvCxnSpPr>
          <p:cNvPr id="7" name="Straight Arrow Connector 6"/>
          <p:cNvCxnSpPr>
            <a:endCxn id="473" idx="1"/>
          </p:cNvCxnSpPr>
          <p:nvPr/>
        </p:nvCxnSpPr>
        <p:spPr>
          <a:xfrm>
            <a:off x="2383240" y="1150680"/>
            <a:ext cx="1201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2" idx="2"/>
            <a:endCxn id="136" idx="0"/>
          </p:cNvCxnSpPr>
          <p:nvPr/>
        </p:nvCxnSpPr>
        <p:spPr>
          <a:xfrm rot="5400000">
            <a:off x="4609298" y="-623958"/>
            <a:ext cx="1501564" cy="678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86" idx="3"/>
            <a:endCxn id="189" idx="1"/>
          </p:cNvCxnSpPr>
          <p:nvPr/>
        </p:nvCxnSpPr>
        <p:spPr>
          <a:xfrm flipV="1">
            <a:off x="2385316" y="3940514"/>
            <a:ext cx="404260" cy="78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123" idx="1"/>
          </p:cNvCxnSpPr>
          <p:nvPr/>
        </p:nvCxnSpPr>
        <p:spPr>
          <a:xfrm rot="16200000" flipH="1">
            <a:off x="2366289" y="4870908"/>
            <a:ext cx="607860" cy="165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3" idx="3"/>
            <a:endCxn id="206" idx="1"/>
          </p:cNvCxnSpPr>
          <p:nvPr/>
        </p:nvCxnSpPr>
        <p:spPr>
          <a:xfrm>
            <a:off x="3688276" y="5257609"/>
            <a:ext cx="2102480" cy="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93" idx="0"/>
          </p:cNvCxnSpPr>
          <p:nvPr/>
        </p:nvCxnSpPr>
        <p:spPr>
          <a:xfrm>
            <a:off x="6208339" y="3974442"/>
            <a:ext cx="1012746" cy="32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3" idx="2"/>
          </p:cNvCxnSpPr>
          <p:nvPr/>
        </p:nvCxnSpPr>
        <p:spPr>
          <a:xfrm flipH="1">
            <a:off x="7221084" y="4780558"/>
            <a:ext cx="1" cy="29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5" idx="3"/>
            <a:endCxn id="212" idx="1"/>
          </p:cNvCxnSpPr>
          <p:nvPr/>
        </p:nvCxnSpPr>
        <p:spPr>
          <a:xfrm flipV="1">
            <a:off x="8066511" y="4863323"/>
            <a:ext cx="410175" cy="422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94974" y="1842674"/>
            <a:ext cx="517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32074" y="1827499"/>
            <a:ext cx="13913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/>
              </a:defRPr>
            </a:pPr>
            <a:r>
              <a:rPr lang="en-US" smtClean="0"/>
              <a:t>Original mixed audio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1970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254</Words>
  <Application>Microsoft Macintosh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Hao LIANG</cp:lastModifiedBy>
  <cp:revision>93</cp:revision>
  <dcterms:modified xsi:type="dcterms:W3CDTF">2018-01-21T15:41:48Z</dcterms:modified>
</cp:coreProperties>
</file>