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68" r:id="rId2"/>
    <p:sldId id="260" r:id="rId3"/>
    <p:sldId id="267" r:id="rId4"/>
    <p:sldId id="266" r:id="rId5"/>
    <p:sldId id="261" r:id="rId6"/>
    <p:sldId id="262" r:id="rId7"/>
    <p:sldId id="265" r:id="rId8"/>
    <p:sldId id="263" r:id="rId9"/>
    <p:sldId id="258" r:id="rId10"/>
    <p:sldId id="270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54" autoAdjust="0"/>
  </p:normalViewPr>
  <p:slideViewPr>
    <p:cSldViewPr snapToGrid="0">
      <p:cViewPr varScale="1"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中的</a:t>
            </a:r>
            <a:r>
              <a:rPr lang="en-US" altLang="zh-CN" dirty="0"/>
              <a:t>D</a:t>
            </a:r>
            <a:r>
              <a:rPr lang="zh-CN" altLang="en-US" dirty="0"/>
              <a:t>是指</a:t>
            </a:r>
            <a:r>
              <a:rPr lang="en-US" altLang="zh-CN" dirty="0"/>
              <a:t>dynamic</a:t>
            </a:r>
            <a:r>
              <a:rPr lang="zh-CN" altLang="en-US" dirty="0"/>
              <a:t>，就是动态的意思，而</a:t>
            </a:r>
            <a:r>
              <a:rPr lang="en-US" altLang="zh-CN" dirty="0"/>
              <a:t>SRAM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指的是</a:t>
            </a:r>
            <a:r>
              <a:rPr lang="en-US" altLang="zh-CN" dirty="0"/>
              <a:t>static</a:t>
            </a:r>
            <a:r>
              <a:rPr lang="zh-CN" altLang="en-US" dirty="0"/>
              <a:t>，就是静态的意思。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DRAM</a:t>
            </a:r>
            <a:r>
              <a:rPr lang="zh-CN" altLang="en-US" dirty="0"/>
              <a:t>而言，如果我们给字选择线加的高电平电压，那么就会使这根</a:t>
            </a:r>
            <a:r>
              <a:rPr lang="en-US" altLang="zh-CN" dirty="0"/>
              <a:t>MOS</a:t>
            </a:r>
            <a:r>
              <a:rPr lang="zh-CN" altLang="en-US" dirty="0"/>
              <a:t>管导通，那此时如果数据线上面同样也加了一个高电平，也就是给了一个二进制的</a:t>
            </a:r>
            <a:r>
              <a:rPr lang="en-US" altLang="zh-CN" dirty="0"/>
              <a:t>1</a:t>
            </a:r>
            <a:r>
              <a:rPr lang="zh-CN" altLang="en-US" dirty="0"/>
              <a:t>，那么这个高电平电压会加到这个电容的上面那一块金属板上，此时由于下面这块金属板接地，为低电平，那当这个电容的两块金属板产生这种电压差的时候，就会导致正电荷在电容上半部分聚集，负电荷在电容下半部分聚集，完成了二进制中，</a:t>
            </a:r>
            <a:r>
              <a:rPr lang="en-US" altLang="zh-CN" dirty="0"/>
              <a:t>1</a:t>
            </a:r>
            <a:r>
              <a:rPr lang="zh-CN" altLang="en-US" dirty="0"/>
              <a:t>的存储。</a:t>
            </a:r>
          </a:p>
          <a:p>
            <a:r>
              <a:rPr lang="zh-CN" altLang="en-US" dirty="0"/>
              <a:t>另一种情况，数据线输入一个二进制的</a:t>
            </a:r>
            <a:r>
              <a:rPr lang="en-US" altLang="zh-CN" dirty="0"/>
              <a:t>0</a:t>
            </a:r>
            <a:r>
              <a:rPr lang="zh-CN" altLang="en-US" dirty="0"/>
              <a:t>，也就是一个低电平信号，那么此时由于电容的两块金属板之间没有电压差，所以电容不会存储电荷。因此，如果存储的是二进制的</a:t>
            </a:r>
            <a:r>
              <a:rPr lang="en-US" altLang="zh-CN" dirty="0"/>
              <a:t>1</a:t>
            </a:r>
            <a:r>
              <a:rPr lang="zh-CN" altLang="en-US" dirty="0"/>
              <a:t>，那么电容里边就会存储电荷，如果存储的是二进制零，那么电容里边就不会存储电荷。那这也就意味着当我们读出这个电容里边存储的二进制信息的时候，如果此时这个电容里边存的是</a:t>
            </a:r>
            <a:r>
              <a:rPr lang="en-US" altLang="zh-CN" dirty="0"/>
              <a:t>1</a:t>
            </a:r>
            <a:r>
              <a:rPr lang="zh-CN" altLang="en-US" dirty="0"/>
              <a:t>，也就是说这个电容里边存储了一些电荷。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而对于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SRAM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而言，是由触发器构成的双稳态结构。由于触发器作为存储元，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SRAM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可以呈现出两种稳定的状态，当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BLX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为高电平，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BL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为低电平时，规定这种状态对应二进制的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1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，而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BLX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为低电平，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BL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为高电平时，就规定这种状态对应二进制的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0</a:t>
            </a:r>
            <a:r>
              <a:rPr 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。</a:t>
            </a:r>
            <a:endParaRPr 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·DRAM</a:t>
            </a:r>
            <a:r>
              <a:rPr lang="zh-CN" altLang="en-US" dirty="0"/>
              <a:t>中的</a:t>
            </a:r>
            <a:r>
              <a:rPr lang="en-US" altLang="zh-CN" dirty="0"/>
              <a:t>D</a:t>
            </a:r>
            <a:r>
              <a:rPr lang="zh-CN" altLang="en-US" dirty="0"/>
              <a:t>是指</a:t>
            </a:r>
            <a:r>
              <a:rPr lang="en-US" altLang="zh-CN" dirty="0"/>
              <a:t>dynamic</a:t>
            </a:r>
            <a:r>
              <a:rPr lang="zh-CN" altLang="en-US" dirty="0"/>
              <a:t>，就是动态的意思，而</a:t>
            </a:r>
            <a:r>
              <a:rPr lang="en-US" altLang="zh-CN" dirty="0"/>
              <a:t>SRAM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指的是</a:t>
            </a:r>
            <a:r>
              <a:rPr lang="en-US" altLang="zh-CN" dirty="0"/>
              <a:t>static</a:t>
            </a:r>
            <a:r>
              <a:rPr lang="zh-CN" altLang="en-US" dirty="0"/>
              <a:t>，就是静态的意思。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DRAM</a:t>
            </a:r>
            <a:r>
              <a:rPr lang="zh-CN" altLang="en-US" dirty="0"/>
              <a:t>而言，如果我们给字选择线加的高电平电压，那么就会使这根</a:t>
            </a:r>
            <a:r>
              <a:rPr lang="en-US" altLang="zh-CN" dirty="0"/>
              <a:t>MOS</a:t>
            </a:r>
            <a:r>
              <a:rPr lang="zh-CN" altLang="en-US" dirty="0"/>
              <a:t>管导通，那此时如果数据线上面同样也加了一个高电平，也就是给了一个二进制的</a:t>
            </a:r>
            <a:r>
              <a:rPr lang="en-US" altLang="zh-CN" dirty="0"/>
              <a:t>1</a:t>
            </a:r>
            <a:r>
              <a:rPr lang="zh-CN" altLang="en-US" dirty="0"/>
              <a:t>，那么这个高电平电压会加到这个电容的上面那一块金属板上，此时由于下面这块金属板接地，为低电平，那当这个电容的两块金属板产生这种电压差的时候，就会导致正电荷在电容上半部分聚集，负电荷在电容下半部分聚集，完成了二进制中，</a:t>
            </a:r>
            <a:r>
              <a:rPr lang="en-US" altLang="zh-CN" dirty="0"/>
              <a:t>1</a:t>
            </a:r>
            <a:r>
              <a:rPr lang="zh-CN" altLang="en-US" dirty="0"/>
              <a:t>的存储。</a:t>
            </a:r>
          </a:p>
          <a:p>
            <a:r>
              <a:rPr lang="zh-CN" altLang="en-US" dirty="0"/>
              <a:t>另一种情况，数据线输入一个二进制的</a:t>
            </a:r>
            <a:r>
              <a:rPr lang="en-US" altLang="zh-CN" dirty="0"/>
              <a:t>0</a:t>
            </a:r>
            <a:r>
              <a:rPr lang="zh-CN" altLang="en-US" dirty="0"/>
              <a:t>，也就是一个低电平信号，那么此时由于电容的两块金属板之间没有电压差，所以电容不会存储电荷。因此，如果存储的是二进制的</a:t>
            </a:r>
            <a:r>
              <a:rPr lang="en-US" altLang="zh-CN" dirty="0"/>
              <a:t>1</a:t>
            </a:r>
            <a:r>
              <a:rPr lang="zh-CN" altLang="en-US" dirty="0"/>
              <a:t>，那么电容里边就会存储电荷，如果存储的是二进制零，那么电容里边就不会存储电荷。那这也就意味着当我们读出这个电容里边存储的二进制信息的时候，如果此时这个电容里边存的是</a:t>
            </a:r>
            <a:r>
              <a:rPr lang="en-US" altLang="zh-CN" dirty="0"/>
              <a:t>1</a:t>
            </a:r>
            <a:r>
              <a:rPr lang="zh-CN" altLang="en-US" dirty="0"/>
              <a:t>，也就是说这个电容里边存储了一些电荷。</a:t>
            </a:r>
          </a:p>
          <a:p>
            <a:r>
              <a:rPr lang="zh-CN" altLang="en-US" dirty="0"/>
              <a:t>而对于</a:t>
            </a:r>
            <a:r>
              <a:rPr lang="en-US" altLang="zh-CN" dirty="0"/>
              <a:t>SRAM</a:t>
            </a:r>
            <a:r>
              <a:rPr lang="zh-CN" altLang="en-US" dirty="0"/>
              <a:t>而言，是由触发器构成的双稳态结构。由于触发器作为存储元，</a:t>
            </a:r>
            <a:r>
              <a:rPr lang="en-US" altLang="zh-CN" dirty="0"/>
              <a:t>SRAM</a:t>
            </a:r>
            <a:r>
              <a:rPr lang="zh-CN" altLang="en-US" dirty="0"/>
              <a:t>可以呈现出两种稳定的状态，当</a:t>
            </a:r>
            <a:r>
              <a:rPr lang="en-US" altLang="zh-CN" dirty="0"/>
              <a:t>BLX</a:t>
            </a:r>
            <a:r>
              <a:rPr lang="zh-CN" altLang="en-US" dirty="0"/>
              <a:t>为高电平，</a:t>
            </a:r>
            <a:r>
              <a:rPr lang="en-US" altLang="zh-CN" dirty="0"/>
              <a:t>BL</a:t>
            </a:r>
            <a:r>
              <a:rPr lang="zh-CN" altLang="en-US" dirty="0"/>
              <a:t>为低电平时，规定这种状态对应二进制的</a:t>
            </a:r>
            <a:r>
              <a:rPr lang="en-US" altLang="zh-CN" dirty="0"/>
              <a:t>1</a:t>
            </a:r>
            <a:r>
              <a:rPr lang="zh-CN" altLang="en-US" dirty="0"/>
              <a:t>，而</a:t>
            </a:r>
            <a:r>
              <a:rPr lang="en-US" altLang="zh-CN" dirty="0"/>
              <a:t>BLX</a:t>
            </a:r>
            <a:r>
              <a:rPr lang="zh-CN" altLang="en-US" dirty="0"/>
              <a:t>为低电平，</a:t>
            </a:r>
            <a:r>
              <a:rPr lang="en-US" altLang="zh-CN" dirty="0"/>
              <a:t>BL</a:t>
            </a:r>
            <a:r>
              <a:rPr lang="zh-CN" altLang="en-US" dirty="0"/>
              <a:t>为高电平时，就规定这种状态对应二进制的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了解了</a:t>
            </a:r>
            <a:r>
              <a:rPr lang="en-US" altLang="zh-CN" dirty="0"/>
              <a:t>SRAM</a:t>
            </a:r>
            <a:r>
              <a:rPr lang="zh-CN" altLang="en-US" dirty="0"/>
              <a:t>与</a:t>
            </a:r>
            <a:r>
              <a:rPr lang="en-US" altLang="zh-CN" dirty="0"/>
              <a:t>DRAM</a:t>
            </a:r>
            <a:r>
              <a:rPr lang="zh-CN" altLang="en-US" dirty="0"/>
              <a:t>的存储的基本原理之后，我们来看一下它们有什么区别。首先来看读出数据的时候，对于</a:t>
            </a:r>
            <a:r>
              <a:rPr lang="en-US" altLang="zh-CN" dirty="0"/>
              <a:t>DRAM</a:t>
            </a:r>
            <a:r>
              <a:rPr lang="zh-CN" altLang="en-US" dirty="0"/>
              <a:t>栅极电容的存储结构而言，由</a:t>
            </a:r>
            <a:r>
              <a:rPr lang="en-US" altLang="zh-CN" dirty="0"/>
              <a:t>1</a:t>
            </a:r>
            <a:r>
              <a:rPr lang="zh-CN" altLang="en-US" dirty="0"/>
              <a:t>根</a:t>
            </a:r>
            <a:r>
              <a:rPr lang="en-US" altLang="zh-CN" dirty="0"/>
              <a:t>MOS</a:t>
            </a:r>
            <a:r>
              <a:rPr lang="zh-CN" altLang="en-US" dirty="0"/>
              <a:t>管组成。如果它存储的是一个二进制的</a:t>
            </a:r>
            <a:r>
              <a:rPr lang="en-US" altLang="zh-CN" dirty="0"/>
              <a:t>1</a:t>
            </a:r>
            <a:r>
              <a:rPr lang="zh-CN" altLang="en-US" dirty="0"/>
              <a:t>，那么就意味着这个电容上面会存储一些电荷。而当接通</a:t>
            </a:r>
            <a:r>
              <a:rPr lang="en-US" altLang="zh-CN" dirty="0"/>
              <a:t>MOS</a:t>
            </a:r>
            <a:r>
              <a:rPr lang="zh-CN" altLang="en-US" dirty="0"/>
              <a:t>管，把这个二进制的</a:t>
            </a:r>
            <a:r>
              <a:rPr lang="en-US" altLang="zh-CN" dirty="0"/>
              <a:t>1</a:t>
            </a:r>
            <a:r>
              <a:rPr lang="zh-CN" altLang="en-US" dirty="0"/>
              <a:t>读出的过程，会将电容放电，而电容放电之后，会导致它所表示的信息由一变为了零。因此，当我们读出</a:t>
            </a:r>
            <a:r>
              <a:rPr lang="en-US" altLang="zh-CN" dirty="0"/>
              <a:t>DRAM</a:t>
            </a:r>
            <a:r>
              <a:rPr lang="zh-CN" altLang="en-US" dirty="0"/>
              <a:t>中存储的信息之后，栅极电容里面存储的信息是被破坏掉的，由原先的</a:t>
            </a:r>
            <a:r>
              <a:rPr lang="en-US" altLang="zh-CN" dirty="0"/>
              <a:t>1</a:t>
            </a:r>
            <a:r>
              <a:rPr lang="zh-CN" altLang="en-US" dirty="0"/>
              <a:t>变为现在的</a:t>
            </a:r>
            <a:r>
              <a:rPr lang="en-US" altLang="zh-CN" dirty="0"/>
              <a:t>0</a:t>
            </a:r>
            <a:r>
              <a:rPr lang="zh-CN" altLang="en-US" dirty="0"/>
              <a:t>。那如何解决这个问题？我们需要进行刷新的操作，也就需要给这个电容重新进行一次充电。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而对于</a:t>
            </a:r>
            <a:r>
              <a:rPr lang="en-US" altLang="zh-CN" dirty="0"/>
              <a:t>SRAM</a:t>
            </a:r>
            <a:r>
              <a:rPr lang="zh-CN" altLang="en-US" dirty="0"/>
              <a:t>而言，</a:t>
            </a:r>
            <a:r>
              <a:rPr lang="en-US" altLang="zh-CN" dirty="0"/>
              <a:t>SRAM</a:t>
            </a:r>
            <a:r>
              <a:rPr lang="zh-CN" altLang="en-US" dirty="0"/>
              <a:t>当中总共包含了六个</a:t>
            </a:r>
            <a:r>
              <a:rPr lang="en-US" altLang="zh-CN" dirty="0"/>
              <a:t>MOS</a:t>
            </a:r>
            <a:r>
              <a:rPr lang="zh-CN" altLang="en-US" dirty="0"/>
              <a:t>管，分别用</a:t>
            </a:r>
            <a:r>
              <a:rPr lang="en-US" altLang="zh-CN" dirty="0"/>
              <a:t>M1</a:t>
            </a:r>
            <a:r>
              <a:rPr lang="zh-CN" altLang="en-US" dirty="0"/>
              <a:t>、</a:t>
            </a:r>
            <a:r>
              <a:rPr lang="en-US" altLang="zh-CN" dirty="0"/>
              <a:t>M2</a:t>
            </a:r>
            <a:r>
              <a:rPr lang="zh-CN" altLang="en-US" dirty="0"/>
              <a:t>，一直到</a:t>
            </a:r>
            <a:r>
              <a:rPr lang="en-US" altLang="zh-CN" dirty="0"/>
              <a:t>M6</a:t>
            </a:r>
            <a:r>
              <a:rPr lang="zh-CN" altLang="en-US" dirty="0"/>
              <a:t>标注。然后一直到</a:t>
            </a:r>
            <a:r>
              <a:rPr lang="en-US" altLang="zh-CN" dirty="0"/>
              <a:t>M6</a:t>
            </a:r>
            <a:r>
              <a:rPr lang="zh-CN" altLang="en-US" dirty="0"/>
              <a:t>来标注。对于</a:t>
            </a:r>
            <a:r>
              <a:rPr lang="en-US" altLang="zh-CN" dirty="0"/>
              <a:t>SRAM</a:t>
            </a:r>
            <a:r>
              <a:rPr lang="zh-CN" altLang="en-US" dirty="0"/>
              <a:t>的读操作是非破坏性的读出，我们不需要进行刷新的操作。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那既然左边的</a:t>
            </a:r>
            <a:r>
              <a:rPr lang="en-US" altLang="zh-CN" dirty="0"/>
              <a:t>DRAM</a:t>
            </a:r>
            <a:r>
              <a:rPr lang="zh-CN" altLang="en-US" dirty="0"/>
              <a:t>，有</a:t>
            </a:r>
            <a:r>
              <a:rPr lang="en-US" altLang="zh-CN" dirty="0"/>
              <a:t>1</a:t>
            </a:r>
            <a:r>
              <a:rPr lang="zh-CN" altLang="en-US" dirty="0"/>
              <a:t>根</a:t>
            </a:r>
            <a:r>
              <a:rPr lang="en-US" altLang="zh-CN" dirty="0"/>
              <a:t>MOS</a:t>
            </a:r>
            <a:r>
              <a:rPr lang="zh-CN" altLang="en-US" dirty="0"/>
              <a:t>管，也就是蜂蜜由</a:t>
            </a:r>
            <a:r>
              <a:rPr lang="en-US" altLang="zh-CN" dirty="0"/>
              <a:t>1</a:t>
            </a:r>
            <a:r>
              <a:rPr lang="zh-CN" altLang="en-US" dirty="0"/>
              <a:t>个干燥机干燥，需要刷新。右边的</a:t>
            </a:r>
            <a:r>
              <a:rPr lang="en-US" altLang="zh-CN" dirty="0"/>
              <a:t>SRAM</a:t>
            </a:r>
            <a:r>
              <a:rPr lang="zh-CN" altLang="en-US" dirty="0"/>
              <a:t>，有</a:t>
            </a:r>
            <a:r>
              <a:rPr lang="en-US" altLang="zh-CN" dirty="0"/>
              <a:t>6</a:t>
            </a:r>
            <a:r>
              <a:rPr lang="zh-CN" altLang="en-US" dirty="0"/>
              <a:t>根</a:t>
            </a:r>
            <a:r>
              <a:rPr lang="en-US" altLang="zh-CN" dirty="0"/>
              <a:t>MOS</a:t>
            </a:r>
            <a:r>
              <a:rPr lang="zh-CN" altLang="en-US" dirty="0"/>
              <a:t>管，也就是蜂蜜由</a:t>
            </a:r>
            <a:r>
              <a:rPr lang="en-US" altLang="zh-CN" dirty="0"/>
              <a:t>6</a:t>
            </a:r>
            <a:r>
              <a:rPr lang="zh-CN" altLang="en-US" dirty="0"/>
              <a:t>个干燥机干燥，不需要刷新，那显然应该是</a:t>
            </a:r>
            <a:r>
              <a:rPr lang="en-US" altLang="zh-CN" dirty="0"/>
              <a:t>DRAN</a:t>
            </a:r>
            <a:r>
              <a:rPr lang="zh-CN" altLang="en-US" dirty="0"/>
              <a:t>的读写速度会更慢，</a:t>
            </a:r>
            <a:r>
              <a:rPr lang="en-US" altLang="zh-CN" dirty="0"/>
              <a:t>SRAM</a:t>
            </a:r>
            <a:r>
              <a:rPr lang="zh-CN" altLang="en-US" dirty="0"/>
              <a:t>肯定要更快，因为在读操作完成之后，</a:t>
            </a:r>
            <a:r>
              <a:rPr lang="en-US" altLang="zh-CN" dirty="0"/>
              <a:t>DRAM</a:t>
            </a:r>
            <a:r>
              <a:rPr lang="zh-CN" altLang="en-US" dirty="0"/>
              <a:t>芯片需要进行一个刷新的操作，给电容重新充电。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dram</a:t>
            </a:r>
            <a:r>
              <a:rPr lang="zh-CN" altLang="en-US" dirty="0"/>
              <a:t>芯片采用了电容来存储电荷，而高中的时候其实我们学到过电熔里边虽然可以存储电荷，但是这个电荷有可能会慢慢的流失。也就是说，如果我们不管它的话，那么这个电容里面存储的这些电荷过一段时间之后就会消失，那这样的话就会导致电容里面存储的信息，也正是因为这个原因，所以的</a:t>
            </a:r>
            <a:r>
              <a:rPr lang="en-US" altLang="zh-CN" dirty="0"/>
              <a:t>DRAM</a:t>
            </a:r>
            <a:r>
              <a:rPr lang="zh-CN" altLang="en-US" dirty="0"/>
              <a:t>的读写速度要比</a:t>
            </a:r>
            <a:r>
              <a:rPr lang="en-US" altLang="zh-CN" dirty="0"/>
              <a:t>SRAM</a:t>
            </a:r>
            <a:r>
              <a:rPr lang="zh-CN" altLang="en-US" dirty="0"/>
              <a:t>要更慢一些，</a:t>
            </a:r>
            <a:r>
              <a:rPr lang="en-US" altLang="zh-CN" dirty="0"/>
              <a:t>SRAM</a:t>
            </a:r>
            <a:r>
              <a:rPr lang="zh-CN" altLang="en-US" dirty="0"/>
              <a:t>的读写速度要更快，因此</a:t>
            </a:r>
            <a:r>
              <a:rPr lang="en-US" altLang="zh-CN" dirty="0" err="1"/>
              <a:t>sram</a:t>
            </a:r>
            <a:r>
              <a:rPr lang="zh-CN" altLang="en-US" dirty="0"/>
              <a:t>这种存储芯片通常会被用来制作</a:t>
            </a:r>
            <a:r>
              <a:rPr lang="en-US" altLang="zh-CN" dirty="0"/>
              <a:t>cash</a:t>
            </a:r>
            <a:r>
              <a:rPr lang="zh-CN" altLang="en-US" dirty="0"/>
              <a:t>，也就是高速缓存，因为高速缓存对于速度的要求要更高。</a:t>
            </a:r>
            <a:r>
              <a:rPr lang="en-US" altLang="zh-CN" dirty="0"/>
              <a:t>Cache</a:t>
            </a:r>
            <a:r>
              <a:rPr lang="zh-CN" altLang="en-US" dirty="0"/>
              <a:t>要尽可能的匹配</a:t>
            </a:r>
            <a:r>
              <a:rPr lang="en-US" altLang="zh-CN" dirty="0" err="1"/>
              <a:t>cpu</a:t>
            </a:r>
            <a:r>
              <a:rPr lang="zh-CN" altLang="en-US" dirty="0"/>
              <a:t>的运算速度，而</a:t>
            </a:r>
            <a:r>
              <a:rPr lang="en-US" altLang="zh-CN" dirty="0"/>
              <a:t>dram</a:t>
            </a:r>
            <a:r>
              <a:rPr lang="zh-CN" altLang="en-US" dirty="0"/>
              <a:t>由于他的存储成本的也就造价更便宜，因此它通常会被用于制造内存。由于它里边只需要一个电容和一根</a:t>
            </a:r>
            <a:r>
              <a:rPr lang="en-US" altLang="zh-CN" dirty="0"/>
              <a:t>MOS</a:t>
            </a:r>
            <a:r>
              <a:rPr lang="zh-CN" altLang="en-US" dirty="0"/>
              <a:t>管，而</a:t>
            </a:r>
            <a:r>
              <a:rPr lang="en-US" altLang="zh-CN" dirty="0"/>
              <a:t>SRAM</a:t>
            </a:r>
            <a:r>
              <a:rPr lang="zh-CN" altLang="en-US" dirty="0"/>
              <a:t>这种存储元总共需要六个</a:t>
            </a:r>
            <a:r>
              <a:rPr lang="en-US" altLang="zh-CN" dirty="0"/>
              <a:t>MOS</a:t>
            </a:r>
            <a:r>
              <a:rPr lang="zh-CN" altLang="en-US" dirty="0"/>
              <a:t>管，配置</a:t>
            </a:r>
            <a:r>
              <a:rPr lang="en-US" altLang="zh-CN" dirty="0"/>
              <a:t>1</a:t>
            </a:r>
            <a:r>
              <a:rPr lang="zh-CN" altLang="en-US" dirty="0"/>
              <a:t>台干燥机的仓库一定没有</a:t>
            </a:r>
            <a:r>
              <a:rPr lang="en-US" altLang="zh-CN" dirty="0"/>
              <a:t>6</a:t>
            </a:r>
            <a:r>
              <a:rPr lang="zh-CN" altLang="en-US" dirty="0"/>
              <a:t>台干燥机的货架成本高。如果说一块芯片它的面积固定不变，那么在固定大小的一块芯片上，左边这种存储元它的集成度肯定要更高，因为这种存储原体积肯定要更小。可以更密集的集成在芯片上，而右边这种存储元它的逻辑元件更多，所以体积也会更大，因此它的集成度也会更的好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jf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jfif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39317A-46B5-49A8-91BF-8028AB66551B}"/>
              </a:ext>
            </a:extLst>
          </p:cNvPr>
          <p:cNvSpPr txBox="1"/>
          <p:nvPr/>
        </p:nvSpPr>
        <p:spPr>
          <a:xfrm>
            <a:off x="4781913" y="680445"/>
            <a:ext cx="3039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</a:t>
            </a:r>
            <a:endParaRPr lang="en-US" sz="7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11BBFE-2F5E-493F-9823-5D23B767B923}"/>
              </a:ext>
            </a:extLst>
          </p:cNvPr>
          <p:cNvSpPr txBox="1"/>
          <p:nvPr/>
        </p:nvSpPr>
        <p:spPr>
          <a:xfrm>
            <a:off x="4718834" y="1577027"/>
            <a:ext cx="3202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sz="7200" dirty="0"/>
              <a:t>DRAM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3FB984-B96B-40B3-8464-4745402BA786}"/>
              </a:ext>
            </a:extLst>
          </p:cNvPr>
          <p:cNvSpPr txBox="1"/>
          <p:nvPr/>
        </p:nvSpPr>
        <p:spPr>
          <a:xfrm>
            <a:off x="4270429" y="1253861"/>
            <a:ext cx="638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7407FF-2DBD-4A29-8D1A-04186005F842}"/>
              </a:ext>
            </a:extLst>
          </p:cNvPr>
          <p:cNvSpPr txBox="1"/>
          <p:nvPr/>
        </p:nvSpPr>
        <p:spPr>
          <a:xfrm>
            <a:off x="4436002" y="277735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（蚌埠组了）</a:t>
            </a:r>
            <a:endParaRPr lang="en-US" sz="4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6F034C-1926-4B27-9307-CE753C85E2D9}"/>
              </a:ext>
            </a:extLst>
          </p:cNvPr>
          <p:cNvSpPr txBox="1"/>
          <p:nvPr/>
        </p:nvSpPr>
        <p:spPr>
          <a:xfrm>
            <a:off x="4228042" y="3930786"/>
            <a:ext cx="3986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组长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 20121034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胡才郁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      	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组员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 20121076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刘元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0" lang="en-US" sz="2800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20121706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张俊雄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79D42CCE-564A-422D-B073-7409FE29A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87409" cy="465151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542BC3-372E-4EC2-93A6-B2B8D4334F2D}"/>
              </a:ext>
            </a:extLst>
          </p:cNvPr>
          <p:cNvSpPr txBox="1"/>
          <p:nvPr/>
        </p:nvSpPr>
        <p:spPr>
          <a:xfrm>
            <a:off x="9554788" y="120474"/>
            <a:ext cx="2564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</a:t>
            </a:r>
            <a:endParaRPr lang="en-US" sz="6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7874A1-2A3E-4247-A3C5-7B6F0678E6F8}"/>
              </a:ext>
            </a:extLst>
          </p:cNvPr>
          <p:cNvSpPr txBox="1"/>
          <p:nvPr/>
        </p:nvSpPr>
        <p:spPr>
          <a:xfrm>
            <a:off x="9491709" y="1017056"/>
            <a:ext cx="2700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dirty="0"/>
              <a:t>DRAM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E47205-6145-474D-B38D-C8D765AAEF42}"/>
              </a:ext>
            </a:extLst>
          </p:cNvPr>
          <p:cNvSpPr txBox="1"/>
          <p:nvPr/>
        </p:nvSpPr>
        <p:spPr>
          <a:xfrm>
            <a:off x="9043304" y="693890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4AA6929-CA08-4D45-B5C3-8D02694D03FB}"/>
              </a:ext>
            </a:extLst>
          </p:cNvPr>
          <p:cNvSpPr/>
          <p:nvPr/>
        </p:nvSpPr>
        <p:spPr>
          <a:xfrm>
            <a:off x="3235422" y="2754339"/>
            <a:ext cx="3056048" cy="177790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4BB987-4160-4C72-9689-91D8ADA1B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8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0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D80B462-AF95-4CA1-A1D7-354B437A4620}"/>
              </a:ext>
            </a:extLst>
          </p:cNvPr>
          <p:cNvGrpSpPr/>
          <p:nvPr/>
        </p:nvGrpSpPr>
        <p:grpSpPr>
          <a:xfrm>
            <a:off x="4849505" y="2481898"/>
            <a:ext cx="2492990" cy="1894204"/>
            <a:chOff x="5151981" y="3424518"/>
            <a:chExt cx="2492990" cy="18942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7041BD-07DD-4C83-927D-E180FB131591}"/>
                </a:ext>
              </a:extLst>
            </p:cNvPr>
            <p:cNvSpPr txBox="1"/>
            <p:nvPr/>
          </p:nvSpPr>
          <p:spPr>
            <a:xfrm>
              <a:off x="5536701" y="342451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分工</a:t>
              </a:r>
              <a:endParaRPr 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95CDAE-4619-4C56-83B4-6E5B25E9E490}"/>
                </a:ext>
              </a:extLst>
            </p:cNvPr>
            <p:cNvSpPr txBox="1"/>
            <p:nvPr/>
          </p:nvSpPr>
          <p:spPr>
            <a:xfrm>
              <a:off x="5151981" y="4303059"/>
              <a:ext cx="24929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0" b="1">
                  <a:latin typeface="思源宋体 CN" panose="02020400000000000000" pitchFamily="18" charset="-122"/>
                  <a:ea typeface="思源宋体 CN" panose="02020400000000000000" pitchFamily="18" charset="-122"/>
                </a:defRPr>
              </a:lvl1pPr>
            </a:lstStyle>
            <a:p>
              <a:r>
                <a:rPr lang="zh-CN" altLang="en-US" dirty="0"/>
                <a:t>贡献比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38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2DC9AF-26B0-4B59-A5C9-DCAD2FCA7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537635"/>
              </p:ext>
            </p:extLst>
          </p:nvPr>
        </p:nvGraphicFramePr>
        <p:xfrm>
          <a:off x="3250097" y="904461"/>
          <a:ext cx="8239538" cy="5118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957">
                  <a:extLst>
                    <a:ext uri="{9D8B030D-6E8A-4147-A177-3AD203B41FA5}">
                      <a16:colId xmlns:a16="http://schemas.microsoft.com/office/drawing/2014/main" val="1434326789"/>
                    </a:ext>
                  </a:extLst>
                </a:gridCol>
                <a:gridCol w="286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7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完成任务描述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378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组长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20121034</a:t>
                      </a: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胡才郁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内容文案</a:t>
                      </a:r>
                      <a:endParaRPr kumimoji="0"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配音讲解</a:t>
                      </a:r>
                      <a:endParaRPr kumimoji="0"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制作</a:t>
                      </a:r>
                      <a:endParaRPr kumimoji="0"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35%)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866">
                <a:tc rowSpan="2">
                  <a:txBody>
                    <a:bodyPr/>
                    <a:lstStyle/>
                    <a:p>
                      <a:pPr marL="342900" indent="-34290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组员</a:t>
                      </a:r>
                      <a:endParaRPr kumimoji="0" lang="en-US" altLang="zh-C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张俊雄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资料搜集</a:t>
                      </a:r>
                      <a:endParaRPr kumimoji="0"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字幕添加</a:t>
                      </a:r>
                      <a:endParaRPr kumimoji="0"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ctr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贡献比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35%)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610">
                <a:tc vMerge="1"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20121076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刘元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视频制作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剪辑处理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30%)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93D2E4-604C-4B67-A319-F47BBF52F68E}"/>
              </a:ext>
            </a:extLst>
          </p:cNvPr>
          <p:cNvGrpSpPr/>
          <p:nvPr/>
        </p:nvGrpSpPr>
        <p:grpSpPr>
          <a:xfrm>
            <a:off x="19664" y="107722"/>
            <a:ext cx="2492990" cy="1894204"/>
            <a:chOff x="5151981" y="3424518"/>
            <a:chExt cx="2492990" cy="189420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894224-F817-4F81-8A1A-735AEA106215}"/>
                </a:ext>
              </a:extLst>
            </p:cNvPr>
            <p:cNvSpPr txBox="1"/>
            <p:nvPr/>
          </p:nvSpPr>
          <p:spPr>
            <a:xfrm>
              <a:off x="5536701" y="342451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分工</a:t>
              </a:r>
              <a:endParaRPr 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DC99BA-170A-46BC-92DD-242575D1060D}"/>
                </a:ext>
              </a:extLst>
            </p:cNvPr>
            <p:cNvSpPr txBox="1"/>
            <p:nvPr/>
          </p:nvSpPr>
          <p:spPr>
            <a:xfrm>
              <a:off x="5151981" y="4303059"/>
              <a:ext cx="24929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0" b="1">
                  <a:latin typeface="思源宋体 CN" panose="02020400000000000000" pitchFamily="18" charset="-122"/>
                  <a:ea typeface="思源宋体 CN" panose="02020400000000000000" pitchFamily="18" charset="-122"/>
                </a:defRPr>
              </a:lvl1pPr>
            </a:lstStyle>
            <a:p>
              <a:r>
                <a:rPr lang="zh-CN" altLang="en-US" dirty="0"/>
                <a:t>贡献比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075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FC2ECCD6-1756-473C-91ED-7F15CA51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474" y="1731348"/>
            <a:ext cx="4175662" cy="33759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B75363E-17EB-4D83-81F1-D624F99D7FEC}"/>
              </a:ext>
            </a:extLst>
          </p:cNvPr>
          <p:cNvSpPr txBox="1"/>
          <p:nvPr/>
        </p:nvSpPr>
        <p:spPr>
          <a:xfrm>
            <a:off x="7770766" y="5259442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BLX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F0A885-E5CE-4C10-81A7-81E697BF1037}"/>
              </a:ext>
            </a:extLst>
          </p:cNvPr>
          <p:cNvGrpSpPr/>
          <p:nvPr/>
        </p:nvGrpSpPr>
        <p:grpSpPr>
          <a:xfrm>
            <a:off x="7770766" y="909756"/>
            <a:ext cx="2140349" cy="680549"/>
            <a:chOff x="1600080" y="909756"/>
            <a:chExt cx="2140349" cy="68054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883E1C0-B357-4F75-A152-401651916D25}"/>
                </a:ext>
              </a:extLst>
            </p:cNvPr>
            <p:cNvSpPr txBox="1"/>
            <p:nvPr/>
          </p:nvSpPr>
          <p:spPr>
            <a:xfrm>
              <a:off x="1600080" y="1014127"/>
              <a:ext cx="14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货架上的</a:t>
              </a:r>
              <a:endParaRPr 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pic>
          <p:nvPicPr>
            <p:cNvPr id="48" name="图片 47" descr="图标&#10;&#10;描述已自动生成">
              <a:extLst>
                <a:ext uri="{FF2B5EF4-FFF2-40B4-BE49-F238E27FC236}">
                  <a16:creationId xmlns:a16="http://schemas.microsoft.com/office/drawing/2014/main" id="{5C14C2D5-2A30-4925-B40B-5A1763CB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80" y="909756"/>
              <a:ext cx="680549" cy="680549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B74633F-F81B-4358-B8B1-27D24E669F39}"/>
              </a:ext>
            </a:extLst>
          </p:cNvPr>
          <p:cNvSpPr txBox="1"/>
          <p:nvPr/>
        </p:nvSpPr>
        <p:spPr>
          <a:xfrm>
            <a:off x="450950" y="5259442"/>
            <a:ext cx="546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管接通，电容放电，数据线上产生电流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管接通后，数据线上无电流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A38A1ED-C376-4205-AB2C-CAD543E77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221" y="1539679"/>
            <a:ext cx="3711262" cy="3375953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73F42FE-137E-40C5-8CBB-D35DAA0E02AC}"/>
              </a:ext>
            </a:extLst>
          </p:cNvPr>
          <p:cNvSpPr txBox="1"/>
          <p:nvPr/>
        </p:nvSpPr>
        <p:spPr>
          <a:xfrm>
            <a:off x="1600080" y="101412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仓库中的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2F0B458E-B99B-4123-9055-60EDBC003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0" y="909756"/>
            <a:ext cx="680549" cy="680549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5998475-C97E-479F-922C-89C1D2B92B76}"/>
              </a:ext>
            </a:extLst>
          </p:cNvPr>
          <p:cNvSpPr txBox="1"/>
          <p:nvPr/>
        </p:nvSpPr>
        <p:spPr>
          <a:xfrm>
            <a:off x="3939715" y="10449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栅极电容</a:t>
            </a:r>
            <a:endParaRPr lang="en-US" sz="20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069AAD3-BACB-45F0-B7F8-65546889FF20}"/>
              </a:ext>
            </a:extLst>
          </p:cNvPr>
          <p:cNvSpPr txBox="1"/>
          <p:nvPr/>
        </p:nvSpPr>
        <p:spPr>
          <a:xfrm>
            <a:off x="10264082" y="10551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触发器</a:t>
            </a:r>
            <a:endParaRPr lang="en-US" sz="20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A9B9070-0013-4433-87A8-EDFC75ABBF73}"/>
              </a:ext>
            </a:extLst>
          </p:cNvPr>
          <p:cNvSpPr/>
          <p:nvPr/>
        </p:nvSpPr>
        <p:spPr>
          <a:xfrm>
            <a:off x="1023257" y="1590306"/>
            <a:ext cx="4027713" cy="33253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EF57464-2C08-4E7B-9553-31E7365DE6A1}"/>
              </a:ext>
            </a:extLst>
          </p:cNvPr>
          <p:cNvSpPr/>
          <p:nvPr/>
        </p:nvSpPr>
        <p:spPr>
          <a:xfrm>
            <a:off x="2317218" y="3188491"/>
            <a:ext cx="698634" cy="490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3670B7-0727-44B2-99C5-1A696307C413}"/>
              </a:ext>
            </a:extLst>
          </p:cNvPr>
          <p:cNvSpPr txBox="1"/>
          <p:nvPr/>
        </p:nvSpPr>
        <p:spPr>
          <a:xfrm>
            <a:off x="1149178" y="2316480"/>
            <a:ext cx="4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DA3931-B75B-4DE0-8809-D07089E45CAD}"/>
              </a:ext>
            </a:extLst>
          </p:cNvPr>
          <p:cNvSpPr txBox="1"/>
          <p:nvPr/>
        </p:nvSpPr>
        <p:spPr>
          <a:xfrm>
            <a:off x="4464361" y="1669356"/>
            <a:ext cx="4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5B7DFD-18E2-49DB-ACF0-B1253122A813}"/>
              </a:ext>
            </a:extLst>
          </p:cNvPr>
          <p:cNvSpPr txBox="1"/>
          <p:nvPr/>
        </p:nvSpPr>
        <p:spPr>
          <a:xfrm>
            <a:off x="4476088" y="2054870"/>
            <a:ext cx="45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6DD0B2-C0AB-476B-B4CA-ABC8282244E1}"/>
              </a:ext>
            </a:extLst>
          </p:cNvPr>
          <p:cNvSpPr txBox="1"/>
          <p:nvPr/>
        </p:nvSpPr>
        <p:spPr>
          <a:xfrm>
            <a:off x="1204248" y="304020"/>
            <a:ext cx="118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DRAM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05FCC9-4E89-4DDC-9162-A07A8EA4CE27}"/>
              </a:ext>
            </a:extLst>
          </p:cNvPr>
          <p:cNvSpPr txBox="1"/>
          <p:nvPr/>
        </p:nvSpPr>
        <p:spPr>
          <a:xfrm>
            <a:off x="2196071" y="286537"/>
            <a:ext cx="267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altLang="zh-CN" dirty="0"/>
              <a:t>(Dynamic RAM)</a:t>
            </a:r>
            <a:endParaRPr 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BE95B1-8118-40E6-8B0A-BCB9D0C097D6}"/>
              </a:ext>
            </a:extLst>
          </p:cNvPr>
          <p:cNvSpPr txBox="1"/>
          <p:nvPr/>
        </p:nvSpPr>
        <p:spPr>
          <a:xfrm>
            <a:off x="7522930" y="301152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F29011-2623-4F9C-A653-EAC18B34A388}"/>
              </a:ext>
            </a:extLst>
          </p:cNvPr>
          <p:cNvSpPr txBox="1"/>
          <p:nvPr/>
        </p:nvSpPr>
        <p:spPr>
          <a:xfrm>
            <a:off x="8517417" y="283036"/>
            <a:ext cx="214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altLang="zh-CN" dirty="0"/>
              <a:t>(</a:t>
            </a:r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Static</a:t>
            </a:r>
            <a:r>
              <a:rPr lang="en-US" altLang="zh-CN" dirty="0"/>
              <a:t> RAM)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13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7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CDA8D6CA-6BC3-48BF-B3CF-F2B503D74312}"/>
              </a:ext>
            </a:extLst>
          </p:cNvPr>
          <p:cNvSpPr txBox="1"/>
          <p:nvPr/>
        </p:nvSpPr>
        <p:spPr>
          <a:xfrm>
            <a:off x="7230379" y="282793"/>
            <a:ext cx="317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 (Static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C2ECCD6-1756-473C-91ED-7F15CA51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74" y="1731348"/>
            <a:ext cx="4175662" cy="33759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B75363E-17EB-4D83-81F1-D624F99D7FEC}"/>
              </a:ext>
            </a:extLst>
          </p:cNvPr>
          <p:cNvSpPr txBox="1"/>
          <p:nvPr/>
        </p:nvSpPr>
        <p:spPr>
          <a:xfrm>
            <a:off x="7770766" y="5259442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BLX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F0A885-E5CE-4C10-81A7-81E697BF1037}"/>
              </a:ext>
            </a:extLst>
          </p:cNvPr>
          <p:cNvGrpSpPr/>
          <p:nvPr/>
        </p:nvGrpSpPr>
        <p:grpSpPr>
          <a:xfrm>
            <a:off x="7770766" y="909756"/>
            <a:ext cx="2140349" cy="680549"/>
            <a:chOff x="1600080" y="909756"/>
            <a:chExt cx="2140349" cy="68054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883E1C0-B357-4F75-A152-401651916D25}"/>
                </a:ext>
              </a:extLst>
            </p:cNvPr>
            <p:cNvSpPr txBox="1"/>
            <p:nvPr/>
          </p:nvSpPr>
          <p:spPr>
            <a:xfrm>
              <a:off x="1600080" y="1014127"/>
              <a:ext cx="14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货架上的</a:t>
              </a:r>
              <a:endParaRPr 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pic>
          <p:nvPicPr>
            <p:cNvPr id="48" name="图片 47" descr="图标&#10;&#10;描述已自动生成">
              <a:extLst>
                <a:ext uri="{FF2B5EF4-FFF2-40B4-BE49-F238E27FC236}">
                  <a16:creationId xmlns:a16="http://schemas.microsoft.com/office/drawing/2014/main" id="{5C14C2D5-2A30-4925-B40B-5A1763CB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80" y="909756"/>
              <a:ext cx="680549" cy="680549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B74633F-F81B-4358-B8B1-27D24E669F39}"/>
              </a:ext>
            </a:extLst>
          </p:cNvPr>
          <p:cNvSpPr txBox="1"/>
          <p:nvPr/>
        </p:nvSpPr>
        <p:spPr>
          <a:xfrm>
            <a:off x="450950" y="5259442"/>
            <a:ext cx="546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管接通，电容放电，数据线上产生电流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管接通后，数据线上无电流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0059B7-5BD9-43B2-B0C8-33C0EDC34C34}"/>
              </a:ext>
            </a:extLst>
          </p:cNvPr>
          <p:cNvSpPr txBox="1"/>
          <p:nvPr/>
        </p:nvSpPr>
        <p:spPr>
          <a:xfrm>
            <a:off x="1204248" y="304020"/>
            <a:ext cx="375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DRAM (Dynamic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A38A1ED-C376-4205-AB2C-CAD543E77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21" y="1539679"/>
            <a:ext cx="3711262" cy="3375953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73F42FE-137E-40C5-8CBB-D35DAA0E02AC}"/>
              </a:ext>
            </a:extLst>
          </p:cNvPr>
          <p:cNvSpPr txBox="1"/>
          <p:nvPr/>
        </p:nvSpPr>
        <p:spPr>
          <a:xfrm>
            <a:off x="1600080" y="101412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仓库中的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2F0B458E-B99B-4123-9055-60EDBC003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0" y="909756"/>
            <a:ext cx="680549" cy="680549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5998475-C97E-479F-922C-89C1D2B92B76}"/>
              </a:ext>
            </a:extLst>
          </p:cNvPr>
          <p:cNvSpPr txBox="1"/>
          <p:nvPr/>
        </p:nvSpPr>
        <p:spPr>
          <a:xfrm>
            <a:off x="3939715" y="10449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栅极电容</a:t>
            </a:r>
            <a:endParaRPr lang="en-US" sz="20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069AAD3-BACB-45F0-B7F8-65546889FF20}"/>
              </a:ext>
            </a:extLst>
          </p:cNvPr>
          <p:cNvSpPr txBox="1"/>
          <p:nvPr/>
        </p:nvSpPr>
        <p:spPr>
          <a:xfrm>
            <a:off x="10264082" y="10551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触发器</a:t>
            </a:r>
            <a:endParaRPr lang="en-US" sz="20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48D408-7655-45EF-B901-915953310BD4}"/>
              </a:ext>
            </a:extLst>
          </p:cNvPr>
          <p:cNvSpPr/>
          <p:nvPr/>
        </p:nvSpPr>
        <p:spPr>
          <a:xfrm>
            <a:off x="6385987" y="1627932"/>
            <a:ext cx="4488842" cy="36315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5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63">
        <p159:morph option="byObject"/>
      </p:transition>
    </mc:Choice>
    <mc:Fallback xmlns="">
      <p:transition spd="med" advTm="16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CDA8D6CA-6BC3-48BF-B3CF-F2B503D74312}"/>
              </a:ext>
            </a:extLst>
          </p:cNvPr>
          <p:cNvSpPr txBox="1"/>
          <p:nvPr/>
        </p:nvSpPr>
        <p:spPr>
          <a:xfrm>
            <a:off x="7230379" y="282793"/>
            <a:ext cx="317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 (Static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C2ECCD6-1756-473C-91ED-7F15CA51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74" y="1731348"/>
            <a:ext cx="4175662" cy="33759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B75363E-17EB-4D83-81F1-D624F99D7FEC}"/>
              </a:ext>
            </a:extLst>
          </p:cNvPr>
          <p:cNvSpPr txBox="1"/>
          <p:nvPr/>
        </p:nvSpPr>
        <p:spPr>
          <a:xfrm>
            <a:off x="7770766" y="5259442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BLX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F0A885-E5CE-4C10-81A7-81E697BF1037}"/>
              </a:ext>
            </a:extLst>
          </p:cNvPr>
          <p:cNvGrpSpPr/>
          <p:nvPr/>
        </p:nvGrpSpPr>
        <p:grpSpPr>
          <a:xfrm>
            <a:off x="7770766" y="909756"/>
            <a:ext cx="2140349" cy="680549"/>
            <a:chOff x="1600080" y="909756"/>
            <a:chExt cx="2140349" cy="68054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883E1C0-B357-4F75-A152-401651916D25}"/>
                </a:ext>
              </a:extLst>
            </p:cNvPr>
            <p:cNvSpPr txBox="1"/>
            <p:nvPr/>
          </p:nvSpPr>
          <p:spPr>
            <a:xfrm>
              <a:off x="1600080" y="1014127"/>
              <a:ext cx="14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货架上的</a:t>
              </a:r>
              <a:endParaRPr 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pic>
          <p:nvPicPr>
            <p:cNvPr id="48" name="图片 47" descr="图标&#10;&#10;描述已自动生成">
              <a:extLst>
                <a:ext uri="{FF2B5EF4-FFF2-40B4-BE49-F238E27FC236}">
                  <a16:creationId xmlns:a16="http://schemas.microsoft.com/office/drawing/2014/main" id="{5C14C2D5-2A30-4925-B40B-5A1763CB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80" y="909756"/>
              <a:ext cx="680549" cy="680549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B74633F-F81B-4358-B8B1-27D24E669F39}"/>
              </a:ext>
            </a:extLst>
          </p:cNvPr>
          <p:cNvSpPr txBox="1"/>
          <p:nvPr/>
        </p:nvSpPr>
        <p:spPr>
          <a:xfrm>
            <a:off x="450950" y="5259442"/>
            <a:ext cx="546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管接通，电容放电，数据线上产生电流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管接通后，数据线上无电流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0059B7-5BD9-43B2-B0C8-33C0EDC34C34}"/>
              </a:ext>
            </a:extLst>
          </p:cNvPr>
          <p:cNvSpPr txBox="1"/>
          <p:nvPr/>
        </p:nvSpPr>
        <p:spPr>
          <a:xfrm>
            <a:off x="1204248" y="304020"/>
            <a:ext cx="375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DRAM (Dynamic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A38A1ED-C376-4205-AB2C-CAD543E77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21" y="1539679"/>
            <a:ext cx="3711262" cy="3375953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73F42FE-137E-40C5-8CBB-D35DAA0E02AC}"/>
              </a:ext>
            </a:extLst>
          </p:cNvPr>
          <p:cNvSpPr txBox="1"/>
          <p:nvPr/>
        </p:nvSpPr>
        <p:spPr>
          <a:xfrm>
            <a:off x="1600080" y="101412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仓库中的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2F0B458E-B99B-4123-9055-60EDBC003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0" y="909756"/>
            <a:ext cx="680549" cy="680549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5998475-C97E-479F-922C-89C1D2B92B76}"/>
              </a:ext>
            </a:extLst>
          </p:cNvPr>
          <p:cNvSpPr txBox="1"/>
          <p:nvPr/>
        </p:nvSpPr>
        <p:spPr>
          <a:xfrm>
            <a:off x="3939715" y="10449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栅极电容</a:t>
            </a:r>
            <a:endParaRPr lang="en-US" sz="20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069AAD3-BACB-45F0-B7F8-65546889FF20}"/>
              </a:ext>
            </a:extLst>
          </p:cNvPr>
          <p:cNvSpPr txBox="1"/>
          <p:nvPr/>
        </p:nvSpPr>
        <p:spPr>
          <a:xfrm>
            <a:off x="10264082" y="10551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触发器</a:t>
            </a:r>
            <a:endParaRPr lang="en-US" sz="20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19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58">
        <p159:morph option="byObject"/>
      </p:transition>
    </mc:Choice>
    <mc:Fallback xmlns="">
      <p:transition spd="med" advTm="15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03BA5149-68C3-460D-85D0-1EF8D164C848}"/>
              </a:ext>
            </a:extLst>
          </p:cNvPr>
          <p:cNvSpPr txBox="1"/>
          <p:nvPr/>
        </p:nvSpPr>
        <p:spPr>
          <a:xfrm>
            <a:off x="450950" y="5259442"/>
            <a:ext cx="546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管接通，电容放电，数据线上产生电流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管接通后，数据线上无电流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51BB14-A5FE-4172-8106-A001EC82AAE2}"/>
              </a:ext>
            </a:extLst>
          </p:cNvPr>
          <p:cNvSpPr txBox="1"/>
          <p:nvPr/>
        </p:nvSpPr>
        <p:spPr>
          <a:xfrm>
            <a:off x="1204248" y="304020"/>
            <a:ext cx="375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DRAM (Dynamic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905E24-3FF8-4491-A75D-E8D5D207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21" y="1539679"/>
            <a:ext cx="3711262" cy="3375953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1BFC764-46E2-4960-A58E-B07EFA749AA3}"/>
              </a:ext>
            </a:extLst>
          </p:cNvPr>
          <p:cNvSpPr txBox="1"/>
          <p:nvPr/>
        </p:nvSpPr>
        <p:spPr>
          <a:xfrm>
            <a:off x="1253035" y="971961"/>
            <a:ext cx="19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仓库</a:t>
            </a:r>
            <a:r>
              <a:rPr lang="zh-CN" altLang="en-US" sz="3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中的</a:t>
            </a:r>
            <a:endParaRPr lang="en-US" sz="3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435D0B29-F125-4A03-8514-09525356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0" y="909756"/>
            <a:ext cx="680549" cy="68054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8928F5D-442F-4FEC-900F-4A36CD61C84F}"/>
              </a:ext>
            </a:extLst>
          </p:cNvPr>
          <p:cNvSpPr txBox="1"/>
          <p:nvPr/>
        </p:nvSpPr>
        <p:spPr>
          <a:xfrm>
            <a:off x="8238565" y="1697882"/>
            <a:ext cx="11564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需要</a:t>
            </a:r>
            <a:endParaRPr lang="en-US" altLang="zh-CN" sz="32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刷新</a:t>
            </a:r>
            <a:r>
              <a:rPr lang="zh-CN" altLang="en-US" sz="3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操作！</a:t>
            </a:r>
            <a:r>
              <a:rPr lang="en-US" altLang="zh-CN" sz="3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	</a:t>
            </a:r>
            <a:endParaRPr lang="en-US" sz="32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2050" name="Picture 2" descr="没电了表情包图片gif动图- 求表情网,斗图从此不求人!">
            <a:extLst>
              <a:ext uri="{FF2B5EF4-FFF2-40B4-BE49-F238E27FC236}">
                <a16:creationId xmlns:a16="http://schemas.microsoft.com/office/drawing/2014/main" id="{55969EB8-42F2-4C6D-A5B0-6CE7A798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92" y="3429000"/>
            <a:ext cx="1873991" cy="18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E7A26F-6A7C-4A10-83E2-DB184B2D8A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97" y="1556736"/>
            <a:ext cx="1753309" cy="175330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D3204B-0323-4914-B225-973BCA5F8613}"/>
              </a:ext>
            </a:extLst>
          </p:cNvPr>
          <p:cNvGrpSpPr/>
          <p:nvPr/>
        </p:nvGrpSpPr>
        <p:grpSpPr>
          <a:xfrm>
            <a:off x="4312209" y="1181100"/>
            <a:ext cx="2857500" cy="4137221"/>
            <a:chOff x="4312209" y="1181100"/>
            <a:chExt cx="2857500" cy="413722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3A1057-3E0D-41D5-8D5D-F6DDDC2214E5}"/>
                </a:ext>
              </a:extLst>
            </p:cNvPr>
            <p:cNvGrpSpPr/>
            <p:nvPr/>
          </p:nvGrpSpPr>
          <p:grpSpPr>
            <a:xfrm>
              <a:off x="4961623" y="1181100"/>
              <a:ext cx="1312924" cy="1770101"/>
              <a:chOff x="4961623" y="1181100"/>
              <a:chExt cx="1312924" cy="1770101"/>
            </a:xfrm>
          </p:grpSpPr>
          <p:pic>
            <p:nvPicPr>
              <p:cNvPr id="14" name="图片 13" descr="图示&#10;&#10;描述已自动生成">
                <a:extLst>
                  <a:ext uri="{FF2B5EF4-FFF2-40B4-BE49-F238E27FC236}">
                    <a16:creationId xmlns:a16="http://schemas.microsoft.com/office/drawing/2014/main" id="{DD306D34-69B9-42F4-8BB9-F858B11A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8626" y="1903827"/>
                <a:ext cx="1047374" cy="104737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39C847-C508-4B33-A6D2-942A106C92FF}"/>
                  </a:ext>
                </a:extLst>
              </p:cNvPr>
              <p:cNvSpPr txBox="1"/>
              <p:nvPr/>
            </p:nvSpPr>
            <p:spPr>
              <a:xfrm>
                <a:off x="4961623" y="1181100"/>
                <a:ext cx="13129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思源宋体 CN SemiBold" panose="02020600000000000000" pitchFamily="18" charset="-122"/>
                    <a:ea typeface="思源宋体 CN SemiBold" panose="02020600000000000000" pitchFamily="18" charset="-122"/>
                  </a:defRPr>
                </a:lvl1pPr>
              </a:lstStyle>
              <a:p>
                <a:pPr algn="ctr"/>
                <a:r>
                  <a:rPr lang="zh-CN" altLang="en-US" dirty="0">
                    <a:highlight>
                      <a:srgbClr val="FFFF00"/>
                    </a:highlight>
                  </a:rPr>
                  <a:t>栅极电容</a:t>
                </a:r>
                <a:endParaRPr lang="en-US" altLang="zh-CN" dirty="0">
                  <a:highlight>
                    <a:srgbClr val="FFFF00"/>
                  </a:highlight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1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根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MOS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管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F0FDC13-4B9C-45F4-8B63-3860B7241411}"/>
                </a:ext>
              </a:extLst>
            </p:cNvPr>
            <p:cNvGrpSpPr/>
            <p:nvPr/>
          </p:nvGrpSpPr>
          <p:grpSpPr>
            <a:xfrm>
              <a:off x="4312209" y="2460821"/>
              <a:ext cx="2857500" cy="2857500"/>
              <a:chOff x="4924980" y="2199592"/>
              <a:chExt cx="2857500" cy="2857500"/>
            </a:xfrm>
          </p:grpSpPr>
          <p:pic>
            <p:nvPicPr>
              <p:cNvPr id="9" name="图片 8" descr="卡通人物&#10;&#10;低可信度描述已自动生成">
                <a:extLst>
                  <a:ext uri="{FF2B5EF4-FFF2-40B4-BE49-F238E27FC236}">
                    <a16:creationId xmlns:a16="http://schemas.microsoft.com/office/drawing/2014/main" id="{56467305-33EC-4CBA-B0D3-1A905A112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980" y="2199592"/>
                <a:ext cx="2857500" cy="2857500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2DAB24-1980-48DD-8A51-4444F8FF1D94}"/>
                  </a:ext>
                </a:extLst>
              </p:cNvPr>
              <p:cNvSpPr txBox="1"/>
              <p:nvPr/>
            </p:nvSpPr>
            <p:spPr>
              <a:xfrm>
                <a:off x="5541022" y="3366732"/>
                <a:ext cx="1715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杨任东竹石体-Heavy" panose="02000000000000000000" pitchFamily="2" charset="-122"/>
                    <a:ea typeface="杨任东竹石体-Heavy" panose="02000000000000000000" pitchFamily="2" charset="-122"/>
                  </a:rPr>
                  <a:t>1</a:t>
                </a:r>
                <a:r>
                  <a:rPr lang="zh-CN" altLang="en-US" sz="2800" dirty="0">
                    <a:latin typeface="杨任东竹石体-Heavy" panose="02000000000000000000" pitchFamily="2" charset="-122"/>
                    <a:ea typeface="杨任东竹石体-Heavy" panose="02000000000000000000" pitchFamily="2" charset="-122"/>
                  </a:rPr>
                  <a:t>根</a:t>
                </a:r>
                <a:r>
                  <a:rPr lang="en-US" altLang="zh-CN" sz="2800" dirty="0">
                    <a:latin typeface="杨任东竹石体-Heavy" panose="02000000000000000000" pitchFamily="2" charset="-122"/>
                    <a:ea typeface="杨任东竹石体-Heavy" panose="02000000000000000000" pitchFamily="2" charset="-122"/>
                  </a:rPr>
                  <a:t>MOS</a:t>
                </a:r>
                <a:r>
                  <a:rPr lang="zh-CN" altLang="en-US" sz="2800" dirty="0">
                    <a:latin typeface="杨任东竹石体-Heavy" panose="02000000000000000000" pitchFamily="2" charset="-122"/>
                    <a:ea typeface="杨任东竹石体-Heavy" panose="02000000000000000000" pitchFamily="2" charset="-122"/>
                  </a:rPr>
                  <a:t>管</a:t>
                </a:r>
                <a:endParaRPr lang="en-US" sz="2800" dirty="0">
                  <a:latin typeface="杨任东竹石体-Heavy" panose="02000000000000000000" pitchFamily="2" charset="-122"/>
                  <a:ea typeface="杨任东竹石体-Heavy" panose="02000000000000000000" pitchFamily="2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726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653">
        <p159:morph option="byObject"/>
      </p:transition>
    </mc:Choice>
    <mc:Fallback xmlns="">
      <p:transition spd="med" advTm="36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CDA8D6CA-6BC3-48BF-B3CF-F2B503D74312}"/>
              </a:ext>
            </a:extLst>
          </p:cNvPr>
          <p:cNvSpPr txBox="1"/>
          <p:nvPr/>
        </p:nvSpPr>
        <p:spPr>
          <a:xfrm>
            <a:off x="7230379" y="282793"/>
            <a:ext cx="317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 (Static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C2ECCD6-1756-473C-91ED-7F15CA51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74" y="1731348"/>
            <a:ext cx="4175662" cy="33759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B75363E-17EB-4D83-81F1-D624F99D7FEC}"/>
              </a:ext>
            </a:extLst>
          </p:cNvPr>
          <p:cNvSpPr txBox="1"/>
          <p:nvPr/>
        </p:nvSpPr>
        <p:spPr>
          <a:xfrm>
            <a:off x="7770766" y="5259442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BLX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883E1C0-B357-4F75-A152-401651916D25}"/>
              </a:ext>
            </a:extLst>
          </p:cNvPr>
          <p:cNvSpPr txBox="1"/>
          <p:nvPr/>
        </p:nvSpPr>
        <p:spPr>
          <a:xfrm>
            <a:off x="7770766" y="101412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货架上的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C14C2D5-2A30-4925-B40B-5A1763CB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66" y="909756"/>
            <a:ext cx="680549" cy="68054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B74633F-F81B-4358-B8B1-27D24E669F39}"/>
              </a:ext>
            </a:extLst>
          </p:cNvPr>
          <p:cNvSpPr txBox="1"/>
          <p:nvPr/>
        </p:nvSpPr>
        <p:spPr>
          <a:xfrm>
            <a:off x="450950" y="5259442"/>
            <a:ext cx="546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管接通，电容放电，数据线上产生电流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管接通后，数据线上无电流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60059B7-5BD9-43B2-B0C8-33C0EDC34C34}"/>
              </a:ext>
            </a:extLst>
          </p:cNvPr>
          <p:cNvSpPr txBox="1"/>
          <p:nvPr/>
        </p:nvSpPr>
        <p:spPr>
          <a:xfrm>
            <a:off x="1204248" y="304020"/>
            <a:ext cx="375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DRAM (Dynamic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A38A1ED-C376-4205-AB2C-CAD543E77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21" y="1539679"/>
            <a:ext cx="3711262" cy="3375953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73F42FE-137E-40C5-8CBB-D35DAA0E02AC}"/>
              </a:ext>
            </a:extLst>
          </p:cNvPr>
          <p:cNvSpPr txBox="1"/>
          <p:nvPr/>
        </p:nvSpPr>
        <p:spPr>
          <a:xfrm>
            <a:off x="1600080" y="101412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仓库中的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2F0B458E-B99B-4123-9055-60EDBC003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0" y="909756"/>
            <a:ext cx="680549" cy="6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37">
        <p159:morph option="byObject"/>
      </p:transition>
    </mc:Choice>
    <mc:Fallback xmlns="">
      <p:transition spd="med" advTm="13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CDA8D6CA-6BC3-48BF-B3CF-F2B503D74312}"/>
              </a:ext>
            </a:extLst>
          </p:cNvPr>
          <p:cNvSpPr txBox="1"/>
          <p:nvPr/>
        </p:nvSpPr>
        <p:spPr>
          <a:xfrm>
            <a:off x="7230379" y="282793"/>
            <a:ext cx="317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 (Static RAM)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C2ECCD6-1756-473C-91ED-7F15CA51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474" y="1731348"/>
            <a:ext cx="4175662" cy="33759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B75363E-17EB-4D83-81F1-D624F99D7FEC}"/>
              </a:ext>
            </a:extLst>
          </p:cNvPr>
          <p:cNvSpPr txBox="1"/>
          <p:nvPr/>
        </p:nvSpPr>
        <p:spPr>
          <a:xfrm>
            <a:off x="7770766" y="5259442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BLX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C14C2D5-2A30-4925-B40B-5A1763CBD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66" y="909756"/>
            <a:ext cx="680549" cy="68054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DDAB73-36BA-4FC7-9CA7-12CBAFFF5996}"/>
              </a:ext>
            </a:extLst>
          </p:cNvPr>
          <p:cNvSpPr/>
          <p:nvPr/>
        </p:nvSpPr>
        <p:spPr>
          <a:xfrm>
            <a:off x="7986326" y="2873608"/>
            <a:ext cx="43732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D10D80-0565-427C-9009-FE2379F44342}"/>
              </a:ext>
            </a:extLst>
          </p:cNvPr>
          <p:cNvSpPr/>
          <p:nvPr/>
        </p:nvSpPr>
        <p:spPr>
          <a:xfrm>
            <a:off x="9041462" y="2873607"/>
            <a:ext cx="43732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147D151-FABB-4A31-8452-5932C06180AE}"/>
              </a:ext>
            </a:extLst>
          </p:cNvPr>
          <p:cNvSpPr/>
          <p:nvPr/>
        </p:nvSpPr>
        <p:spPr>
          <a:xfrm>
            <a:off x="9578341" y="3227655"/>
            <a:ext cx="43732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EB9A01-CA71-4841-9499-69CA6C9635B6}"/>
              </a:ext>
            </a:extLst>
          </p:cNvPr>
          <p:cNvSpPr/>
          <p:nvPr/>
        </p:nvSpPr>
        <p:spPr>
          <a:xfrm>
            <a:off x="9091241" y="3582035"/>
            <a:ext cx="43732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7E0ADE2-4A5B-44FC-AD8A-A48BC84D2A27}"/>
              </a:ext>
            </a:extLst>
          </p:cNvPr>
          <p:cNvSpPr/>
          <p:nvPr/>
        </p:nvSpPr>
        <p:spPr>
          <a:xfrm>
            <a:off x="7986326" y="3599351"/>
            <a:ext cx="43732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AAA74F4-74A6-43CD-BC3A-A9D50D59C72D}"/>
              </a:ext>
            </a:extLst>
          </p:cNvPr>
          <p:cNvSpPr/>
          <p:nvPr/>
        </p:nvSpPr>
        <p:spPr>
          <a:xfrm>
            <a:off x="7458758" y="3093311"/>
            <a:ext cx="437322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15B6E56-3737-4520-9787-05444EC72E90}"/>
              </a:ext>
            </a:extLst>
          </p:cNvPr>
          <p:cNvSpPr txBox="1"/>
          <p:nvPr/>
        </p:nvSpPr>
        <p:spPr>
          <a:xfrm>
            <a:off x="7457714" y="936832"/>
            <a:ext cx="19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货架</a:t>
            </a:r>
            <a:r>
              <a:rPr lang="zh-CN" altLang="en-US" sz="32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上的</a:t>
            </a:r>
            <a:endParaRPr lang="en-US" sz="32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83E81FF7-7AB0-4D68-A932-531033889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74" y="3812867"/>
            <a:ext cx="2219325" cy="2057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FD9E832-1B89-4C1A-B174-85F292E1153E}"/>
              </a:ext>
            </a:extLst>
          </p:cNvPr>
          <p:cNvSpPr txBox="1"/>
          <p:nvPr/>
        </p:nvSpPr>
        <p:spPr>
          <a:xfrm>
            <a:off x="4353838" y="3738216"/>
            <a:ext cx="14360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不需要</a:t>
            </a:r>
            <a:endParaRPr lang="en-US" altLang="zh-CN" sz="32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刷新</a:t>
            </a:r>
            <a:endParaRPr lang="en-US" altLang="zh-CN" sz="3200" dirty="0">
              <a:solidFill>
                <a:srgbClr val="FF0000"/>
              </a:solidFill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sz="3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操作！</a:t>
            </a:r>
            <a:r>
              <a:rPr lang="en-US" altLang="zh-CN" sz="32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	</a:t>
            </a:r>
            <a:endParaRPr lang="en-US" sz="32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D4355B0F-25B0-4A28-948C-157DB3008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99" y="1248631"/>
            <a:ext cx="867600" cy="818123"/>
          </a:xfrm>
          <a:prstGeom prst="rect">
            <a:avLst/>
          </a:prstGeom>
        </p:spPr>
      </p:pic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A0340A07-BC73-414C-803C-A1506F8DE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99" y="2081335"/>
            <a:ext cx="867600" cy="818123"/>
          </a:xfrm>
          <a:prstGeom prst="rect">
            <a:avLst/>
          </a:prstGeom>
        </p:spPr>
      </p:pic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C3105BF4-9C68-4EF4-9586-217B910DD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09" y="1248631"/>
            <a:ext cx="867600" cy="818123"/>
          </a:xfrm>
          <a:prstGeom prst="rect">
            <a:avLst/>
          </a:prstGeom>
        </p:spPr>
      </p:pic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3F92A70E-04FA-4175-BDEE-27913AB29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09" y="2081335"/>
            <a:ext cx="867600" cy="818123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1EDF4A2-2377-4A56-AA62-62CABC92B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67" y="1239883"/>
            <a:ext cx="867600" cy="818123"/>
          </a:xfrm>
          <a:prstGeom prst="rect">
            <a:avLst/>
          </a:prstGeom>
        </p:spPr>
      </p:pic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8D32293C-1C8F-4DE8-ACFD-CF8D3A5E7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45" y="2066754"/>
            <a:ext cx="867600" cy="81812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086B9CB-23B1-4847-93E3-E2EC89741CAD}"/>
              </a:ext>
            </a:extLst>
          </p:cNvPr>
          <p:cNvSpPr txBox="1"/>
          <p:nvPr/>
        </p:nvSpPr>
        <p:spPr>
          <a:xfrm>
            <a:off x="4347420" y="563237"/>
            <a:ext cx="131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思源宋体 CN SemiBold" panose="02020600000000000000" pitchFamily="18" charset="-122"/>
                <a:ea typeface="思源宋体 CN SemiBold" panose="02020600000000000000" pitchFamily="18" charset="-122"/>
              </a:defRPr>
            </a:lvl1pPr>
          </a:lstStyle>
          <a:p>
            <a:pPr algn="ctr"/>
            <a:r>
              <a:rPr lang="zh-CN" altLang="en-US" dirty="0">
                <a:highlight>
                  <a:srgbClr val="FFFF00"/>
                </a:highlight>
              </a:rPr>
              <a:t>触发器</a:t>
            </a:r>
            <a:endParaRPr lang="en-US" altLang="zh-CN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zh-CN" altLang="en-US" dirty="0">
                <a:highlight>
                  <a:srgbClr val="FFFF00"/>
                </a:highlight>
              </a:rPr>
              <a:t>根</a:t>
            </a:r>
            <a:r>
              <a:rPr lang="en-US" altLang="zh-CN" dirty="0">
                <a:highlight>
                  <a:srgbClr val="FFFF00"/>
                </a:highlight>
              </a:rPr>
              <a:t>MOS</a:t>
            </a:r>
            <a:r>
              <a:rPr lang="zh-CN" altLang="en-US" dirty="0">
                <a:highlight>
                  <a:srgbClr val="FFFF00"/>
                </a:highlight>
              </a:rPr>
              <a:t>管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388F8B0-B795-40EA-838A-639B9F8D149A}"/>
              </a:ext>
            </a:extLst>
          </p:cNvPr>
          <p:cNvGrpSpPr/>
          <p:nvPr/>
        </p:nvGrpSpPr>
        <p:grpSpPr>
          <a:xfrm>
            <a:off x="421471" y="27377"/>
            <a:ext cx="2857500" cy="2857500"/>
            <a:chOff x="4924980" y="2199592"/>
            <a:chExt cx="2857500" cy="2857500"/>
          </a:xfrm>
        </p:grpSpPr>
        <p:pic>
          <p:nvPicPr>
            <p:cNvPr id="25" name="图片 24" descr="卡通人物&#10;&#10;低可信度描述已自动生成">
              <a:extLst>
                <a:ext uri="{FF2B5EF4-FFF2-40B4-BE49-F238E27FC236}">
                  <a16:creationId xmlns:a16="http://schemas.microsoft.com/office/drawing/2014/main" id="{09A0D369-576D-47AD-8507-C5A5C9B3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980" y="2199592"/>
              <a:ext cx="2857500" cy="285750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59595F6-C93E-4ABD-BFE3-F43D36B66941}"/>
                </a:ext>
              </a:extLst>
            </p:cNvPr>
            <p:cNvSpPr txBox="1"/>
            <p:nvPr/>
          </p:nvSpPr>
          <p:spPr>
            <a:xfrm>
              <a:off x="5541022" y="3366732"/>
              <a:ext cx="1715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杨任东竹石体-Heavy" panose="02000000000000000000" pitchFamily="2" charset="-122"/>
                  <a:ea typeface="杨任东竹石体-Heavy" panose="02000000000000000000" pitchFamily="2" charset="-122"/>
                </a:rPr>
                <a:t>6</a:t>
              </a:r>
              <a:r>
                <a:rPr lang="zh-CN" altLang="en-US" sz="2800" dirty="0">
                  <a:latin typeface="杨任东竹石体-Heavy" panose="02000000000000000000" pitchFamily="2" charset="-122"/>
                  <a:ea typeface="杨任东竹石体-Heavy" panose="02000000000000000000" pitchFamily="2" charset="-122"/>
                </a:rPr>
                <a:t>根</a:t>
              </a:r>
              <a:r>
                <a:rPr lang="en-US" altLang="zh-CN" sz="2800" dirty="0">
                  <a:latin typeface="杨任东竹石体-Heavy" panose="02000000000000000000" pitchFamily="2" charset="-122"/>
                  <a:ea typeface="杨任东竹石体-Heavy" panose="02000000000000000000" pitchFamily="2" charset="-122"/>
                </a:rPr>
                <a:t>MOS</a:t>
              </a:r>
              <a:r>
                <a:rPr lang="zh-CN" altLang="en-US" sz="2800" dirty="0">
                  <a:latin typeface="杨任东竹石体-Heavy" panose="02000000000000000000" pitchFamily="2" charset="-122"/>
                  <a:ea typeface="杨任东竹石体-Heavy" panose="02000000000000000000" pitchFamily="2" charset="-122"/>
                </a:rPr>
                <a:t>管</a:t>
              </a:r>
              <a:endParaRPr lang="en-US" sz="2800" dirty="0">
                <a:latin typeface="杨任东竹石体-Heavy" panose="02000000000000000000" pitchFamily="2" charset="-122"/>
                <a:ea typeface="杨任东竹石体-Heavy" panose="02000000000000000000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052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879">
        <p159:morph option="byObject"/>
      </p:transition>
    </mc:Choice>
    <mc:Fallback xmlns="">
      <p:transition spd="med" advTm="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4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03BA5149-68C3-460D-85D0-1EF8D164C848}"/>
              </a:ext>
            </a:extLst>
          </p:cNvPr>
          <p:cNvSpPr txBox="1"/>
          <p:nvPr/>
        </p:nvSpPr>
        <p:spPr>
          <a:xfrm>
            <a:off x="450950" y="5259442"/>
            <a:ext cx="5467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管接通，电容放电，数据线上产生电流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MOS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管接通后，数据线上无电流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51BB14-A5FE-4172-8106-A001EC82AAE2}"/>
              </a:ext>
            </a:extLst>
          </p:cNvPr>
          <p:cNvSpPr txBox="1"/>
          <p:nvPr/>
        </p:nvSpPr>
        <p:spPr>
          <a:xfrm>
            <a:off x="1204248" y="304020"/>
            <a:ext cx="118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DRAM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905E24-3FF8-4491-A75D-E8D5D207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21" y="1539679"/>
            <a:ext cx="3711262" cy="337595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C2ECCD6-1756-473C-91ED-7F15CA51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474" y="1731348"/>
            <a:ext cx="4175662" cy="33759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B75363E-17EB-4D83-81F1-D624F99D7FEC}"/>
              </a:ext>
            </a:extLst>
          </p:cNvPr>
          <p:cNvSpPr txBox="1"/>
          <p:nvPr/>
        </p:nvSpPr>
        <p:spPr>
          <a:xfrm>
            <a:off x="7770766" y="5259442"/>
            <a:ext cx="239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1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BLX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altLang="zh-CN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  <a:p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读出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0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：</a:t>
            </a:r>
            <a:r>
              <a:rPr lang="en-US" altLang="zh-CN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BL</a:t>
            </a:r>
            <a:r>
              <a:rPr lang="zh-CN" altLang="en-US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为低电平</a:t>
            </a:r>
            <a:endParaRPr lang="en-US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BFC764-46E2-4960-A58E-B07EFA749AA3}"/>
              </a:ext>
            </a:extLst>
          </p:cNvPr>
          <p:cNvSpPr txBox="1"/>
          <p:nvPr/>
        </p:nvSpPr>
        <p:spPr>
          <a:xfrm>
            <a:off x="1600080" y="1014127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仓库中的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8" name="图片 7" descr="图标&#10;&#10;描述已自动生成">
            <a:extLst>
              <a:ext uri="{FF2B5EF4-FFF2-40B4-BE49-F238E27FC236}">
                <a16:creationId xmlns:a16="http://schemas.microsoft.com/office/drawing/2014/main" id="{435D0B29-F125-4A03-8514-09525356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80" y="909756"/>
            <a:ext cx="680549" cy="68054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D36D3E8-8E7C-4C0F-A700-7EEAE11E5E94}"/>
              </a:ext>
            </a:extLst>
          </p:cNvPr>
          <p:cNvGrpSpPr/>
          <p:nvPr/>
        </p:nvGrpSpPr>
        <p:grpSpPr>
          <a:xfrm>
            <a:off x="7770766" y="909756"/>
            <a:ext cx="2140349" cy="680549"/>
            <a:chOff x="7770766" y="909756"/>
            <a:chExt cx="2140349" cy="68054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883E1C0-B357-4F75-A152-401651916D25}"/>
                </a:ext>
              </a:extLst>
            </p:cNvPr>
            <p:cNvSpPr txBox="1"/>
            <p:nvPr/>
          </p:nvSpPr>
          <p:spPr>
            <a:xfrm>
              <a:off x="7770766" y="1014127"/>
              <a:ext cx="14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货架上的</a:t>
              </a:r>
              <a:endParaRPr lang="en-US" sz="24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pic>
          <p:nvPicPr>
            <p:cNvPr id="48" name="图片 47" descr="图标&#10;&#10;描述已自动生成">
              <a:extLst>
                <a:ext uri="{FF2B5EF4-FFF2-40B4-BE49-F238E27FC236}">
                  <a16:creationId xmlns:a16="http://schemas.microsoft.com/office/drawing/2014/main" id="{5C14C2D5-2A30-4925-B40B-5A1763CB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566" y="909756"/>
              <a:ext cx="680549" cy="680549"/>
            </a:xfrm>
            <a:prstGeom prst="rect">
              <a:avLst/>
            </a:prstGeom>
          </p:spPr>
        </p:pic>
      </p:grpSp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9CC7A5FE-D7DE-4E5A-9C27-F8B678CED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656" y="588886"/>
            <a:ext cx="680550" cy="641740"/>
          </a:xfrm>
          <a:prstGeom prst="rect">
            <a:avLst/>
          </a:prstGeom>
        </p:spPr>
      </p:pic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426C7863-D7EF-498D-B1B2-940DE3202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322" y="610124"/>
            <a:ext cx="680550" cy="641740"/>
          </a:xfrm>
          <a:prstGeom prst="rect">
            <a:avLst/>
          </a:prstGeom>
        </p:spPr>
      </p:pic>
      <p:pic>
        <p:nvPicPr>
          <p:cNvPr id="23" name="图片 22" descr="图示&#10;&#10;描述已自动生成">
            <a:extLst>
              <a:ext uri="{FF2B5EF4-FFF2-40B4-BE49-F238E27FC236}">
                <a16:creationId xmlns:a16="http://schemas.microsoft.com/office/drawing/2014/main" id="{6C28E146-AF84-48AD-996C-6115B219E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20" y="1429165"/>
            <a:ext cx="680550" cy="641740"/>
          </a:xfrm>
          <a:prstGeom prst="rect">
            <a:avLst/>
          </a:prstGeom>
        </p:spPr>
      </p:pic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79286E08-843C-4A5B-A728-FFF44CE8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20" y="2261869"/>
            <a:ext cx="680550" cy="641740"/>
          </a:xfrm>
          <a:prstGeom prst="rect">
            <a:avLst/>
          </a:prstGeom>
        </p:spPr>
      </p:pic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0A7782EC-EE18-42C9-86AE-4B8E6EEE3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178" y="1420417"/>
            <a:ext cx="680550" cy="641740"/>
          </a:xfrm>
          <a:prstGeom prst="rect">
            <a:avLst/>
          </a:prstGeom>
        </p:spPr>
      </p:pic>
      <p:pic>
        <p:nvPicPr>
          <p:cNvPr id="26" name="图片 25" descr="图示&#10;&#10;描述已自动生成">
            <a:extLst>
              <a:ext uri="{FF2B5EF4-FFF2-40B4-BE49-F238E27FC236}">
                <a16:creationId xmlns:a16="http://schemas.microsoft.com/office/drawing/2014/main" id="{5DCDBBD6-0BD2-41D9-8760-5C892895E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656" y="2247288"/>
            <a:ext cx="680550" cy="641740"/>
          </a:xfrm>
          <a:prstGeom prst="rect">
            <a:avLst/>
          </a:prstGeom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85A1C596-AB3F-4BA9-BBB3-54D021D16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37" y="1251864"/>
            <a:ext cx="1047374" cy="104737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E186AB6-40DD-4520-866E-F8395819AC11}"/>
              </a:ext>
            </a:extLst>
          </p:cNvPr>
          <p:cNvSpPr txBox="1"/>
          <p:nvPr/>
        </p:nvSpPr>
        <p:spPr>
          <a:xfrm>
            <a:off x="2196071" y="286537"/>
            <a:ext cx="267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altLang="zh-CN" dirty="0"/>
              <a:t>(Dynamic RAM)</a:t>
            </a:r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6FB0A7-5143-4C07-ABEE-9ABF2EDFE4E6}"/>
              </a:ext>
            </a:extLst>
          </p:cNvPr>
          <p:cNvSpPr txBox="1"/>
          <p:nvPr/>
        </p:nvSpPr>
        <p:spPr>
          <a:xfrm>
            <a:off x="6857009" y="292551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</a:t>
            </a:r>
            <a:endParaRPr lang="en-US" sz="2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C31777-45C5-4ABB-8ED4-5BC9CF7D3361}"/>
              </a:ext>
            </a:extLst>
          </p:cNvPr>
          <p:cNvSpPr txBox="1"/>
          <p:nvPr/>
        </p:nvSpPr>
        <p:spPr>
          <a:xfrm>
            <a:off x="7848832" y="275068"/>
            <a:ext cx="214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altLang="zh-CN" dirty="0"/>
              <a:t>(</a:t>
            </a:r>
            <a:r>
              <a:rPr lang="en-US" altLang="zh-CN" sz="2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Static</a:t>
            </a:r>
            <a:r>
              <a:rPr lang="en-US" altLang="zh-CN" dirty="0"/>
              <a:t> 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9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8033">
        <p159:morph option="byObject"/>
      </p:transition>
    </mc:Choice>
    <mc:Fallback xmlns="">
      <p:transition spd="med" advTm="2803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1241E65E-5A5A-479B-9741-C7BC5D910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5" y="2117041"/>
            <a:ext cx="1565305" cy="1565305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C43BA37-A742-4C72-9DF6-764D7BC28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3" y="4314960"/>
            <a:ext cx="1696265" cy="1696265"/>
          </a:xfrm>
          <a:prstGeom prst="rect">
            <a:avLst/>
          </a:prstGeom>
        </p:spPr>
      </p:pic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7BA65E8-6283-4E43-A416-B4AE3A016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31029"/>
              </p:ext>
            </p:extLst>
          </p:nvPr>
        </p:nvGraphicFramePr>
        <p:xfrm>
          <a:off x="3873529" y="719203"/>
          <a:ext cx="7578726" cy="541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968">
                  <a:extLst>
                    <a:ext uri="{9D8B030D-6E8A-4147-A177-3AD203B41FA5}">
                      <a16:colId xmlns:a16="http://schemas.microsoft.com/office/drawing/2014/main" val="857830250"/>
                    </a:ext>
                  </a:extLst>
                </a:gridCol>
                <a:gridCol w="1966516">
                  <a:extLst>
                    <a:ext uri="{9D8B030D-6E8A-4147-A177-3AD203B41FA5}">
                      <a16:colId xmlns:a16="http://schemas.microsoft.com/office/drawing/2014/main" val="3684374427"/>
                    </a:ext>
                  </a:extLst>
                </a:gridCol>
                <a:gridCol w="2526242">
                  <a:extLst>
                    <a:ext uri="{9D8B030D-6E8A-4147-A177-3AD203B41FA5}">
                      <a16:colId xmlns:a16="http://schemas.microsoft.com/office/drawing/2014/main" val="3990228392"/>
                    </a:ext>
                  </a:extLst>
                </a:gridCol>
              </a:tblGrid>
              <a:tr h="4903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SRAM(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货架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DRAM(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仓库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7294739"/>
                  </a:ext>
                </a:extLst>
              </a:tr>
              <a:tr h="5743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存储信息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触发器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6</a:t>
                      </a:r>
                      <a:r>
                        <a:rPr lang="zh-CN" altLang="en-US" sz="1400" u="none" strike="noStrike" dirty="0">
                          <a:effectLst/>
                        </a:rPr>
                        <a:t>根</a:t>
                      </a:r>
                      <a:r>
                        <a:rPr lang="en-US" altLang="zh-CN" sz="1400" u="none" strike="noStrike" dirty="0">
                          <a:effectLst/>
                        </a:rPr>
                        <a:t>MOS</a:t>
                      </a:r>
                      <a:r>
                        <a:rPr lang="zh-CN" altLang="en-US" sz="1400" u="none" strike="noStrike" dirty="0">
                          <a:effectLst/>
                        </a:rPr>
                        <a:t>管</a:t>
                      </a:r>
                      <a:r>
                        <a:rPr lang="en-US" altLang="zh-CN" sz="1400" u="none" strike="noStrike" dirty="0">
                          <a:effectLst/>
                        </a:rPr>
                        <a:t>(6</a:t>
                      </a:r>
                      <a:r>
                        <a:rPr lang="zh-CN" altLang="en-US" sz="1400" u="none" strike="noStrike" dirty="0">
                          <a:effectLst/>
                        </a:rPr>
                        <a:t>台干燥机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电容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根</a:t>
                      </a:r>
                      <a:r>
                        <a:rPr lang="en-US" altLang="zh-CN" sz="1400" u="none" strike="noStrike" dirty="0">
                          <a:effectLst/>
                        </a:rPr>
                        <a:t>MOS</a:t>
                      </a:r>
                      <a:r>
                        <a:rPr lang="zh-CN" altLang="en-US" sz="1400" u="none" strike="noStrike" dirty="0">
                          <a:effectLst/>
                        </a:rPr>
                        <a:t>管</a:t>
                      </a:r>
                      <a:r>
                        <a:rPr lang="en-US" altLang="zh-CN" sz="1400" u="none" strike="noStrike" dirty="0">
                          <a:effectLst/>
                        </a:rPr>
                        <a:t>(1</a:t>
                      </a:r>
                      <a:r>
                        <a:rPr lang="zh-CN" altLang="en-US" sz="1400" u="none" strike="noStrike" dirty="0">
                          <a:effectLst/>
                        </a:rPr>
                        <a:t>台干燥机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2726915"/>
                  </a:ext>
                </a:extLst>
              </a:tr>
              <a:tr h="9773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是否易失性</a:t>
                      </a:r>
                      <a:endParaRPr lang="en-US" altLang="zh-CN" sz="16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干燥机断电后能否工作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是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不能）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是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不能）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6483922"/>
                  </a:ext>
                </a:extLst>
              </a:tr>
              <a:tr h="6549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需要刷新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人工检查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不需要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需要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2005334"/>
                  </a:ext>
                </a:extLst>
              </a:tr>
              <a:tr h="4903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运行速度</a:t>
                      </a:r>
                      <a:endParaRPr lang="en-US" altLang="zh-CN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8465093"/>
                  </a:ext>
                </a:extLst>
              </a:tr>
              <a:tr h="6549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集成度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蜂蜜密度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1224240"/>
                  </a:ext>
                </a:extLst>
              </a:tr>
              <a:tr h="6549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功耗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干燥机功耗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6608779"/>
                  </a:ext>
                </a:extLst>
              </a:tr>
              <a:tr h="4903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存储成本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耗电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555625"/>
                  </a:ext>
                </a:extLst>
              </a:tr>
              <a:tr h="4322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主要用途</a:t>
                      </a:r>
                      <a:endParaRPr lang="zh-CN" altLang="en-US" sz="1600" b="1" i="0" u="none" strike="noStrike" dirty="0">
                        <a:solidFill>
                          <a:srgbClr val="333333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Cache(</a:t>
                      </a:r>
                      <a:r>
                        <a:rPr lang="zh-CN" altLang="en-US" sz="1400" u="none" strike="noStrike" dirty="0">
                          <a:effectLst/>
                        </a:rPr>
                        <a:t>货架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内存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仓库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思源宋体 CN SemiBold" panose="02020600000000000000" pitchFamily="18" charset="-122"/>
                        <a:ea typeface="思源宋体 CN SemiBold" panose="02020600000000000000" pitchFamily="18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08355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9364B52-E1BA-47B6-9AC9-C95194869D17}"/>
              </a:ext>
            </a:extLst>
          </p:cNvPr>
          <p:cNvSpPr txBox="1"/>
          <p:nvPr/>
        </p:nvSpPr>
        <p:spPr>
          <a:xfrm>
            <a:off x="841357" y="70777"/>
            <a:ext cx="2564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SRAM</a:t>
            </a:r>
            <a:endParaRPr lang="en-US" sz="6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DA5711-329C-4153-9C32-F249DF2760E2}"/>
              </a:ext>
            </a:extLst>
          </p:cNvPr>
          <p:cNvSpPr txBox="1"/>
          <p:nvPr/>
        </p:nvSpPr>
        <p:spPr>
          <a:xfrm>
            <a:off x="778278" y="967359"/>
            <a:ext cx="2700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dirty="0"/>
              <a:t>DRAM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C618C-A53F-41BA-BC3E-962A8ACB0481}"/>
              </a:ext>
            </a:extLst>
          </p:cNvPr>
          <p:cNvSpPr txBox="1"/>
          <p:nvPr/>
        </p:nvSpPr>
        <p:spPr>
          <a:xfrm>
            <a:off x="329873" y="64419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84943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8183">
        <p159:morph option="byObject"/>
      </p:transition>
    </mc:Choice>
    <mc:Fallback xmlns="">
      <p:transition spd="med" advTm="38183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1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7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9|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1815</Words>
  <Application>Microsoft Office PowerPoint</Application>
  <PresentationFormat>宽屏</PresentationFormat>
  <Paragraphs>172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思源宋体 CN</vt:lpstr>
      <vt:lpstr>思源宋体 CN Heavy</vt:lpstr>
      <vt:lpstr>思源宋体 CN SemiBold</vt:lpstr>
      <vt:lpstr>杨任东竹石体-Heavy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24</cp:revision>
  <dcterms:created xsi:type="dcterms:W3CDTF">2022-04-01T12:00:23Z</dcterms:created>
  <dcterms:modified xsi:type="dcterms:W3CDTF">2022-05-25T02:40:08Z</dcterms:modified>
</cp:coreProperties>
</file>