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95" r:id="rId2"/>
    <p:sldId id="296" r:id="rId3"/>
    <p:sldId id="291" r:id="rId4"/>
    <p:sldId id="304" r:id="rId5"/>
    <p:sldId id="305" r:id="rId6"/>
    <p:sldId id="306" r:id="rId7"/>
    <p:sldId id="292" r:id="rId8"/>
    <p:sldId id="307" r:id="rId9"/>
    <p:sldId id="308" r:id="rId10"/>
    <p:sldId id="309" r:id="rId11"/>
    <p:sldId id="320" r:id="rId12"/>
    <p:sldId id="310" r:id="rId13"/>
    <p:sldId id="311" r:id="rId14"/>
    <p:sldId id="313" r:id="rId15"/>
    <p:sldId id="312" r:id="rId16"/>
    <p:sldId id="314" r:id="rId17"/>
    <p:sldId id="315" r:id="rId18"/>
    <p:sldId id="316" r:id="rId19"/>
    <p:sldId id="317" r:id="rId20"/>
    <p:sldId id="318" r:id="rId21"/>
    <p:sldId id="319" r:id="rId2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C396"/>
    <a:srgbClr val="C9CAA0"/>
    <a:srgbClr val="C9C99C"/>
    <a:srgbClr val="F7FFCF"/>
    <a:srgbClr val="7E9796"/>
    <a:srgbClr val="5A6D6C"/>
    <a:srgbClr val="8AA3A0"/>
    <a:srgbClr val="CEC293"/>
    <a:srgbClr val="E3DBC3"/>
    <a:srgbClr val="BAB8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91" d="100"/>
          <a:sy n="91" d="100"/>
        </p:scale>
        <p:origin x="1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05:04:17.189"/>
    </inkml:context>
    <inkml:brush xml:id="br0">
      <inkml:brushProperty name="width" value="0.35" units="cm"/>
      <inkml:brushProperty name="height" value="0.35" units="cm"/>
      <inkml:brushProperty name="color" value="#FFFFFF"/>
    </inkml:brush>
  </inkml:definitions>
  <inkml:trace contextRef="#ctx0" brushRef="#br0">1 26 24575,'67'1'0,"75"-3"0,-78-9 0,-47 7 0,1 1 0,24-2 0,527 4 0,-275 3 0,1523-2 0,-1804 1 41,-1 0 0,0 1-1,19 5 1,-1 0-1569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07:06:27.733"/>
    </inkml:context>
    <inkml:brush xml:id="br0">
      <inkml:brushProperty name="width" value="0.35" units="cm"/>
      <inkml:brushProperty name="height" value="0.35" units="cm"/>
      <inkml:brushProperty name="color" value="#FFFFFF"/>
    </inkml:brush>
  </inkml:definitions>
  <inkml:trace contextRef="#ctx0" brushRef="#br0">176 119 24575,'1093'0'-751,"-1064"-2"751,0-1 0,0-1 1,42-13-1,32-4-17,-74 15-30,34-10 0,-41 9 82,0 2 0,0 0 0,29-2 0,-50 7-17,5 0 53,0 0-1,0-1 0,0 1 1,0-1-1,-1 0 0,1-1 0,0 1 1,-1-1-1,11-5 0,-16 7-70,0-1 0,0 1 0,0 0 0,0 0 0,0 0 0,0-1 0,0 1 0,1 0 0,-1 0 0,0 0 0,-1-1 0,1 1 0,0 0 0,0 0 0,0 0 0,0-1 0,0 1 0,0 0 0,0 0 0,0 0 0,0-1 0,0 1 0,0 0 0,-1 0 0,1 0 0,0 0 0,0-1 0,0 1 0,0 0 0,0 0 0,-1 0 0,1 0 0,0 0 0,0 0 0,0 0 0,0-1 0,-1 1 0,1 0 0,0 0 0,0 0 0,0 0 0,-1 0 0,1 0 0,0 0 0,0 0 0,-1 0 0,1 0 0,0 0 0,0 0 0,0 0 0,-1 0 0,1 0 0,0 0 0,0 1 0,-1-1 0,-13-2 0,-177 0 0,98 3 0,64 1 0,0 1 0,0 1 0,-39 11 0,39-7 0,-1-2 0,-60 5 0,-4-5-1634,-169 34 0,178-23 392,0-4-1,-135 3 1,193-15 2538,0 2-1,-34 6 1,-3 1 600,7-2-1487,-6 0-55,-78 0 0,130-6-339,11 2 1,22 8 15,39 12 2,40 1-33,-45-12 0,-18-3 8,23 6-94,114 14 0,49 8-919,-29-4 394,144-9 611,-270-25 0,109 13 0,-127-7-476,61-3-1,-62-2-22,67 8 0,-22 1 499,184-5 0,-168-6 0,-66-1-105,55-10-1,-27 2 31,-49 6 356,-1-1-1,0-2 1,30-11 0,12-4 163,-32 11 269,36-18 1,5-1 251,-41 16-899,-23 10-67,0 0-1,0 0 1,0 1 0,0 0 0,12-1-1,44-8 2,-44 8 0,1 0 0,27-1 0,81 6 0,-189-19 0,-110-2-1169,104 14 940,-91 2 0,-46-4-176,19-2-1010,61 5 1867,39-6-348,54 6-76,-48-2 0,-243 8-215,126-1 2763,173-3-2364,20 3-209,0 0 0,0 0 0,-1 0 0,1-1 0,0 1 0,0 0 0,0 0 0,0 0 0,0-1 0,0 1 0,0 0 0,0 0 0,0 0 0,0 0 0,0-1 0,0 1 0,0 0 0,0 0 0,0 0 0,0-1 0,0 1 0,0 0 0,0 0 0,1 0 0,-1-1 0,0 1 0,0 0 0,0 0 0,0 0 0,0 0 0,0 0 0,0-1 0,1 1 0,-1 0 0,0 0 0,0 0 0,0 0 0,0 0 0,1 0 0,-1 0 0,0 0 0,0-1 0,0 1 0,0 0 0,1 0 0,3-2 9,-1 0 0,1 1 0,0-1 0,0 1 0,0 0 0,1 0 0,3-1 0,282-2-1195,-162 6 840,1627-2 1869,-2829 0-3850,1068 0 2371,3 0 11,1-1 1,-1 1 0,0 0-1,0 0 1,0 1 0,0-1 0,0 1-1,1-1 1,-1 1 0,0 0-1,0 0 1,1 0 0,-1 0-1,-3 3 1,6-4-34,0 0-1,0 1 0,0-1 1,-1 1-1,1-1 0,0 1 1,0-1-1,1 1 1,-1-1-1,0 0 0,0 1 1,0-1-1,0 1 1,0-1-1,0 1 0,1-1 1,-1 0-1,0 1 0,0-1 1,0 0-1,1 1 1,-1-1-1,0 1 0,1-1 1,-1 0-1,0 0 1,1 1-1,-1-1 0,0 0 1,1 0-1,-1 1 0,1-1 1,-1 0-1,0 0 1,1 0-1,0 1 0,15 7 471,2-2-495,0-1 0,0-1 0,0-1 0,24 2 0,40 8 0,-51-5-181,29 7-2186,99 14 0,-109-22 1531,76 21-1,31 5-139,-94-21 834,111 35-1,-109-28 105,15-2 38,-54-12 0,51 15 0,-52-13-19,0-1 0,0-1-1,36 2 1,13 3 2062,-43-6-130,1-1 0,35-1-1,-73-2-1896,0-1-1,0 0 1,0 0-1,0-1 0,0 1 1,0-1-1,0-1 1,1 1-1,-1-1 1,1 0-1,-1 0 0,1-1 1,-8-6-1,-8-9-30,-34-39-1,45 48 14,-73-70 2,82 79 0,0 1 0,1-1 0,-1 0 0,0 1 0,0-1 0,1 0 0,-1 0 0,0 0 0,1 0 0,-1 0 0,1 0 0,-1 0 0,1 0 0,0 0 0,-1 0 0,1 0 0,0 0 0,0 0 0,0 0 0,-1 0 0,1 0 0,0 0 0,0 0 0,1 0 0,-1 0 0,0-1 0,1 0 0,0 1 0,0 0 0,1 1 0,-1-1 0,1 1 0,-1-1 0,1 1 0,-1-1 0,1 1 0,-1 0 0,1 0 0,-1 0 0,1 0 0,-1 0 0,1 0 0,-1 0 0,1 0 0,-1 1 0,1-1 0,-1 1 0,3 0 0,46 19 0,9 3 0,-55-22 0,0 0 0,0 0 0,0 0 0,0-1 0,0 0 0,0 1 0,1-2 0,-1 1 0,0 0 0,0-1 0,0 0 0,5-1 0,-6 0 0,-1 1 0,0-1 0,1 0 0,-1 1 0,0-1 0,0 0 0,0 0 0,0-1 0,0 1 0,-1 0 0,1 0 0,-1-1 0,1 1 0,-1-1 0,0 0 0,0 1 0,0-1 0,0 0 0,0 0 0,-1 1 0,0-1 0,1 0 0,-1 0 0,0 0 0,0 0 0,0 1 0,-1-1 0,0-4 0,1 2 0,-1-1 0,0 1 0,0 0 0,-1 0 0,1-1 0,-1 1 0,0 0 0,0 1 0,-1-1 0,1 0 0,-1 1 0,0-1 0,-1 1 0,-4-6 0,-7 0 0,0 1 0,-1 0 0,0 1 0,-33-11 0,29 11 0,-1 0 0,-31-19 0,44 22 0,-1 1 0,1 0 0,-1 1 0,0 0 0,0 0 0,0 1 0,-12-1 0,40 4 20,1 2-1,30 8 0,-17-4-1442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07:06:33.395"/>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2022/12/12</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Layout" Target="../slideLayouts/slideLayout1.xml"/><Relationship Id="rId4" Type="http://schemas.openxmlformats.org/officeDocument/2006/relationships/tags" Target="../tags/tag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0.jpg"/><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2.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customXml" Target="../ink/ink1.xm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png"/><Relationship Id="rId5" Type="http://schemas.openxmlformats.org/officeDocument/2006/relationships/slideLayout" Target="../slideLayouts/slideLayout1.xml"/><Relationship Id="rId4" Type="http://schemas.openxmlformats.org/officeDocument/2006/relationships/tags" Target="../tags/tag18.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3.emf"/><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slideLayout" Target="../slideLayouts/slideLayout1.xml"/><Relationship Id="rId4" Type="http://schemas.openxmlformats.org/officeDocument/2006/relationships/tags" Target="../tags/tag25.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8.xml"/><Relationship Id="rId7"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6">
            <a:extLst>
              <a:ext uri="{FF2B5EF4-FFF2-40B4-BE49-F238E27FC236}">
                <a16:creationId xmlns:a16="http://schemas.microsoft.com/office/drawing/2014/main" id="{45F6FF00-52A5-CE0E-702F-C742C887458D}"/>
              </a:ext>
            </a:extLst>
          </p:cNvPr>
          <p:cNvSpPr/>
          <p:nvPr/>
        </p:nvSpPr>
        <p:spPr>
          <a:xfrm>
            <a:off x="622407" y="1070011"/>
            <a:ext cx="4476535" cy="4476535"/>
          </a:xfrm>
          <a:custGeom>
            <a:avLst/>
            <a:gdLst>
              <a:gd name="connsiteX0" fmla="*/ 0 w 10745893"/>
              <a:gd name="connsiteY0" fmla="*/ 5372947 h 10745893"/>
              <a:gd name="connsiteX1" fmla="*/ 5372947 w 10745893"/>
              <a:gd name="connsiteY1" fmla="*/ 0 h 10745893"/>
              <a:gd name="connsiteX2" fmla="*/ 10745894 w 10745893"/>
              <a:gd name="connsiteY2" fmla="*/ 5372947 h 10745893"/>
              <a:gd name="connsiteX3" fmla="*/ 5372947 w 10745893"/>
              <a:gd name="connsiteY3" fmla="*/ 10745894 h 10745893"/>
              <a:gd name="connsiteX4" fmla="*/ 0 w 10745893"/>
              <a:gd name="connsiteY4" fmla="*/ 5372947 h 10745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5893" h="10745893">
                <a:moveTo>
                  <a:pt x="0" y="5372947"/>
                </a:moveTo>
                <a:cubicBezTo>
                  <a:pt x="0" y="2405550"/>
                  <a:pt x="2405550" y="0"/>
                  <a:pt x="5372947" y="0"/>
                </a:cubicBezTo>
                <a:cubicBezTo>
                  <a:pt x="8340344" y="0"/>
                  <a:pt x="10745894" y="2405550"/>
                  <a:pt x="10745894" y="5372947"/>
                </a:cubicBezTo>
                <a:cubicBezTo>
                  <a:pt x="10745894" y="8340344"/>
                  <a:pt x="8340344" y="10745894"/>
                  <a:pt x="5372947" y="10745894"/>
                </a:cubicBezTo>
                <a:cubicBezTo>
                  <a:pt x="2405550" y="10745894"/>
                  <a:pt x="0" y="8340344"/>
                  <a:pt x="0" y="5372947"/>
                </a:cubicBezTo>
                <a:close/>
              </a:path>
            </a:pathLst>
          </a:custGeom>
          <a:noFill/>
          <a:ln w="15875">
            <a:solidFill>
              <a:srgbClr val="1F4E7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2811" tIns="1805517" rIns="2342812" bIns="7178463" numCol="1" spcCol="1270" anchor="ctr" anchorCtr="0">
            <a:noAutofit/>
          </a:bodyPr>
          <a:lstStyle/>
          <a:p>
            <a:pPr marL="0" lvl="0" indent="0" algn="ctr" defTabSz="2889250">
              <a:lnSpc>
                <a:spcPct val="90000"/>
              </a:lnSpc>
              <a:spcBef>
                <a:spcPct val="0"/>
              </a:spcBef>
              <a:spcAft>
                <a:spcPct val="35000"/>
              </a:spcAft>
              <a:buNone/>
            </a:pPr>
            <a:endParaRPr lang="zh-CN" altLang="en-US" sz="6500" kern="12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 name="任意多边形: 形状 5">
            <a:extLst>
              <a:ext uri="{FF2B5EF4-FFF2-40B4-BE49-F238E27FC236}">
                <a16:creationId xmlns:a16="http://schemas.microsoft.com/office/drawing/2014/main" id="{524D767A-F4D8-5087-AAFE-193BA39AB51C}"/>
              </a:ext>
            </a:extLst>
          </p:cNvPr>
          <p:cNvSpPr/>
          <p:nvPr/>
        </p:nvSpPr>
        <p:spPr>
          <a:xfrm>
            <a:off x="-216943" y="230661"/>
            <a:ext cx="6155236" cy="6155236"/>
          </a:xfrm>
          <a:custGeom>
            <a:avLst/>
            <a:gdLst>
              <a:gd name="connsiteX0" fmla="*/ 0 w 14775603"/>
              <a:gd name="connsiteY0" fmla="*/ 7387802 h 14775603"/>
              <a:gd name="connsiteX1" fmla="*/ 7387802 w 14775603"/>
              <a:gd name="connsiteY1" fmla="*/ 0 h 14775603"/>
              <a:gd name="connsiteX2" fmla="*/ 14775604 w 14775603"/>
              <a:gd name="connsiteY2" fmla="*/ 7387802 h 14775603"/>
              <a:gd name="connsiteX3" fmla="*/ 7387802 w 14775603"/>
              <a:gd name="connsiteY3" fmla="*/ 14775604 h 14775603"/>
              <a:gd name="connsiteX4" fmla="*/ 0 w 14775603"/>
              <a:gd name="connsiteY4" fmla="*/ 7387802 h 14775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5603" h="14775603">
                <a:moveTo>
                  <a:pt x="0" y="7387802"/>
                </a:moveTo>
                <a:cubicBezTo>
                  <a:pt x="0" y="3307632"/>
                  <a:pt x="3307632" y="0"/>
                  <a:pt x="7387802" y="0"/>
                </a:cubicBezTo>
                <a:cubicBezTo>
                  <a:pt x="11467972" y="0"/>
                  <a:pt x="14775604" y="3307632"/>
                  <a:pt x="14775604" y="7387802"/>
                </a:cubicBezTo>
                <a:cubicBezTo>
                  <a:pt x="14775604" y="11467972"/>
                  <a:pt x="11467972" y="14775604"/>
                  <a:pt x="7387802" y="14775604"/>
                </a:cubicBezTo>
                <a:cubicBezTo>
                  <a:pt x="3307632" y="14775604"/>
                  <a:pt x="0" y="11467972"/>
                  <a:pt x="0" y="7387802"/>
                </a:cubicBezTo>
                <a:close/>
              </a:path>
            </a:pathLst>
          </a:custGeom>
          <a:noFill/>
          <a:ln w="15875">
            <a:solidFill>
              <a:srgbClr val="1F4E7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60669" tIns="1792084" rIns="3860669" bIns="11248471" numCol="1" spcCol="1270" anchor="ctr" anchorCtr="0">
            <a:noAutofit/>
          </a:bodyPr>
          <a:lstStyle/>
          <a:p>
            <a:pPr marL="0" lvl="0" indent="0" algn="ctr" defTabSz="2889250">
              <a:lnSpc>
                <a:spcPct val="90000"/>
              </a:lnSpc>
              <a:spcBef>
                <a:spcPct val="0"/>
              </a:spcBef>
              <a:spcAft>
                <a:spcPct val="35000"/>
              </a:spcAft>
              <a:buNone/>
            </a:pPr>
            <a:endParaRPr lang="en-US" altLang="zh-CN" sz="6500" kern="120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6" name="任意多边形: 形状 4">
            <a:extLst>
              <a:ext uri="{FF2B5EF4-FFF2-40B4-BE49-F238E27FC236}">
                <a16:creationId xmlns:a16="http://schemas.microsoft.com/office/drawing/2014/main" id="{62CB5941-3E2F-FF52-2E7F-9FA8783E59A1}"/>
              </a:ext>
            </a:extLst>
          </p:cNvPr>
          <p:cNvSpPr/>
          <p:nvPr/>
        </p:nvSpPr>
        <p:spPr>
          <a:xfrm>
            <a:off x="-1056294" y="-608690"/>
            <a:ext cx="7833937" cy="7833937"/>
          </a:xfrm>
          <a:custGeom>
            <a:avLst/>
            <a:gdLst>
              <a:gd name="connsiteX0" fmla="*/ 0 w 18805313"/>
              <a:gd name="connsiteY0" fmla="*/ 9402657 h 18805313"/>
              <a:gd name="connsiteX1" fmla="*/ 9402657 w 18805313"/>
              <a:gd name="connsiteY1" fmla="*/ 0 h 18805313"/>
              <a:gd name="connsiteX2" fmla="*/ 18805314 w 18805313"/>
              <a:gd name="connsiteY2" fmla="*/ 9402657 h 18805313"/>
              <a:gd name="connsiteX3" fmla="*/ 9402657 w 18805313"/>
              <a:gd name="connsiteY3" fmla="*/ 18805314 h 18805313"/>
              <a:gd name="connsiteX4" fmla="*/ 0 w 18805313"/>
              <a:gd name="connsiteY4" fmla="*/ 9402657 h 18805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5313" h="18805313">
                <a:moveTo>
                  <a:pt x="0" y="9402657"/>
                </a:moveTo>
                <a:cubicBezTo>
                  <a:pt x="0" y="4209713"/>
                  <a:pt x="4209713" y="0"/>
                  <a:pt x="9402657" y="0"/>
                </a:cubicBezTo>
                <a:cubicBezTo>
                  <a:pt x="14595601" y="0"/>
                  <a:pt x="18805314" y="4209713"/>
                  <a:pt x="18805314" y="9402657"/>
                </a:cubicBezTo>
                <a:cubicBezTo>
                  <a:pt x="18805314" y="14595601"/>
                  <a:pt x="14595601" y="18805314"/>
                  <a:pt x="9402657" y="18805314"/>
                </a:cubicBezTo>
                <a:cubicBezTo>
                  <a:pt x="4209713" y="18805314"/>
                  <a:pt x="0" y="14595601"/>
                  <a:pt x="0" y="9402657"/>
                </a:cubicBezTo>
                <a:close/>
              </a:path>
            </a:pathLst>
          </a:custGeom>
          <a:noFill/>
          <a:ln w="15875">
            <a:solidFill>
              <a:srgbClr val="1F4E7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99062" tIns="1759846" rIns="4999062" bIns="15374894" numCol="1" spcCol="1270" anchor="ctr" anchorCtr="0">
            <a:noAutofit/>
          </a:bodyPr>
          <a:lstStyle/>
          <a:p>
            <a:pPr marL="0" lvl="0" indent="0" algn="ctr" defTabSz="2889250">
              <a:lnSpc>
                <a:spcPct val="90000"/>
              </a:lnSpc>
              <a:spcBef>
                <a:spcPct val="0"/>
              </a:spcBef>
              <a:spcAft>
                <a:spcPct val="35000"/>
              </a:spcAft>
              <a:buNone/>
            </a:pPr>
            <a:endParaRPr lang="zh-CN" altLang="en-US" sz="6500" kern="12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7" name="椭圆 6">
            <a:extLst>
              <a:ext uri="{FF2B5EF4-FFF2-40B4-BE49-F238E27FC236}">
                <a16:creationId xmlns:a16="http://schemas.microsoft.com/office/drawing/2014/main" id="{1B51DEB5-1DBF-93E4-3DB5-D186B2869E1E}"/>
              </a:ext>
            </a:extLst>
          </p:cNvPr>
          <p:cNvSpPr/>
          <p:nvPr/>
        </p:nvSpPr>
        <p:spPr>
          <a:xfrm>
            <a:off x="4957856" y="1070011"/>
            <a:ext cx="173404" cy="17340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8" name="椭圆 7">
            <a:extLst>
              <a:ext uri="{FF2B5EF4-FFF2-40B4-BE49-F238E27FC236}">
                <a16:creationId xmlns:a16="http://schemas.microsoft.com/office/drawing/2014/main" id="{F28D6790-8DD4-1530-5D7A-F21F2098B3BE}"/>
              </a:ext>
            </a:extLst>
          </p:cNvPr>
          <p:cNvSpPr/>
          <p:nvPr/>
        </p:nvSpPr>
        <p:spPr>
          <a:xfrm>
            <a:off x="183592" y="484905"/>
            <a:ext cx="1080992" cy="108099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9" name="椭圆 8">
            <a:extLst>
              <a:ext uri="{FF2B5EF4-FFF2-40B4-BE49-F238E27FC236}">
                <a16:creationId xmlns:a16="http://schemas.microsoft.com/office/drawing/2014/main" id="{6950EA67-6FFA-7B24-ED58-B8949D906892}"/>
              </a:ext>
            </a:extLst>
          </p:cNvPr>
          <p:cNvSpPr/>
          <p:nvPr/>
        </p:nvSpPr>
        <p:spPr>
          <a:xfrm>
            <a:off x="5307601" y="331730"/>
            <a:ext cx="804312" cy="80431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0" name="椭圆 9">
            <a:extLst>
              <a:ext uri="{FF2B5EF4-FFF2-40B4-BE49-F238E27FC236}">
                <a16:creationId xmlns:a16="http://schemas.microsoft.com/office/drawing/2014/main" id="{CC4C9F93-8DCE-91A0-6CCC-4CE8BC5F38A8}"/>
              </a:ext>
            </a:extLst>
          </p:cNvPr>
          <p:cNvSpPr/>
          <p:nvPr/>
        </p:nvSpPr>
        <p:spPr>
          <a:xfrm>
            <a:off x="4999077" y="4999821"/>
            <a:ext cx="589458" cy="58945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11" name="组合 10">
            <a:extLst>
              <a:ext uri="{FF2B5EF4-FFF2-40B4-BE49-F238E27FC236}">
                <a16:creationId xmlns:a16="http://schemas.microsoft.com/office/drawing/2014/main" id="{69EC16E2-7458-7934-6E49-E797642D2888}"/>
              </a:ext>
            </a:extLst>
          </p:cNvPr>
          <p:cNvGrpSpPr/>
          <p:nvPr/>
        </p:nvGrpSpPr>
        <p:grpSpPr>
          <a:xfrm>
            <a:off x="3222417" y="2123667"/>
            <a:ext cx="9567428" cy="2036803"/>
            <a:chOff x="4333669" y="477064"/>
            <a:chExt cx="9567428" cy="2036803"/>
          </a:xfrm>
        </p:grpSpPr>
        <p:sp>
          <p:nvSpPr>
            <p:cNvPr id="12" name="矩形 11">
              <a:extLst>
                <a:ext uri="{FF2B5EF4-FFF2-40B4-BE49-F238E27FC236}">
                  <a16:creationId xmlns:a16="http://schemas.microsoft.com/office/drawing/2014/main" id="{56CAA3F1-4CDF-D9B0-FA34-7682DA2E5D2F}"/>
                </a:ext>
              </a:extLst>
            </p:cNvPr>
            <p:cNvSpPr/>
            <p:nvPr/>
          </p:nvSpPr>
          <p:spPr>
            <a:xfrm>
              <a:off x="4333669" y="477064"/>
              <a:ext cx="8629650" cy="203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777">
              <a:extLst>
                <a:ext uri="{FF2B5EF4-FFF2-40B4-BE49-F238E27FC236}">
                  <a16:creationId xmlns:a16="http://schemas.microsoft.com/office/drawing/2014/main" id="{02D9D02F-78E1-3144-B9CA-A313F0016DF7}"/>
                </a:ext>
              </a:extLst>
            </p:cNvPr>
            <p:cNvSpPr txBox="1"/>
            <p:nvPr/>
          </p:nvSpPr>
          <p:spPr>
            <a:xfrm>
              <a:off x="5307601" y="1276518"/>
              <a:ext cx="8593496" cy="654025"/>
            </a:xfrm>
            <a:prstGeom prst="rect">
              <a:avLst/>
            </a:prstGeom>
            <a:noFill/>
          </p:spPr>
          <p:txBody>
            <a:bodyPr vert="horz" lIns="91440" tIns="45720" rIns="91440" bIns="45720" rtlCol="0" anchor="ctr">
              <a:noAutofit/>
            </a:bodyPr>
            <a:lstStyle>
              <a:defPPr>
                <a:defRPr lang="zh-CN"/>
              </a:defPPr>
              <a:lvl1pPr lvl="0">
                <a:lnSpc>
                  <a:spcPct val="90000"/>
                </a:lnSpc>
                <a:spcBef>
                  <a:spcPct val="0"/>
                </a:spcBef>
                <a:defRPr sz="2000" b="1" i="1">
                  <a:gradFill>
                    <a:gsLst>
                      <a:gs pos="0">
                        <a:srgbClr val="104894"/>
                      </a:gs>
                      <a:gs pos="53000">
                        <a:srgbClr val="9B3D88"/>
                      </a:gs>
                      <a:gs pos="88000">
                        <a:srgbClr val="EC91BD"/>
                      </a:gs>
                      <a:gs pos="100000">
                        <a:srgbClr val="FBE9F1"/>
                      </a:gs>
                      <a:gs pos="60000">
                        <a:srgbClr val="9B3D88"/>
                      </a:gs>
                    </a:gsLst>
                    <a:lin ang="4200000" scaled="0"/>
                  </a:gradFill>
                  <a:latin typeface="造字工房力黑（非商用）常规体" pitchFamily="50" charset="-122"/>
                  <a:ea typeface="造字工房力黑（非商用）常规体" pitchFamily="50" charset="-122"/>
                  <a:cs typeface="+mj-cs"/>
                </a:defRPr>
              </a:lvl1pPr>
            </a:lstStyle>
            <a:p>
              <a:endParaRPr lang="zh-CN" altLang="en-US" sz="6600" i="0" dirty="0">
                <a:solidFill>
                  <a:schemeClr val="accent2">
                    <a:lumMod val="75000"/>
                  </a:schemeClr>
                </a:solidFill>
                <a:latin typeface="+mj-ea"/>
                <a:ea typeface="+mj-ea"/>
                <a:cs typeface="+mn-ea"/>
                <a:sym typeface="inpin heiti" panose="00000500000000000000" pitchFamily="2" charset="-122"/>
              </a:endParaRPr>
            </a:p>
          </p:txBody>
        </p:sp>
      </p:grpSp>
      <p:sp>
        <p:nvSpPr>
          <p:cNvPr id="14" name="椭圆 13">
            <a:extLst>
              <a:ext uri="{FF2B5EF4-FFF2-40B4-BE49-F238E27FC236}">
                <a16:creationId xmlns:a16="http://schemas.microsoft.com/office/drawing/2014/main" id="{99E61DE5-2A11-4092-951E-B999B4EE75E6}"/>
              </a:ext>
            </a:extLst>
          </p:cNvPr>
          <p:cNvSpPr/>
          <p:nvPr/>
        </p:nvSpPr>
        <p:spPr>
          <a:xfrm>
            <a:off x="2429914" y="1701873"/>
            <a:ext cx="646348" cy="646356"/>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5" name="椭圆 14">
            <a:extLst>
              <a:ext uri="{FF2B5EF4-FFF2-40B4-BE49-F238E27FC236}">
                <a16:creationId xmlns:a16="http://schemas.microsoft.com/office/drawing/2014/main" id="{D90754C1-F658-09D8-DCFF-14A53210860A}"/>
              </a:ext>
            </a:extLst>
          </p:cNvPr>
          <p:cNvSpPr/>
          <p:nvPr/>
        </p:nvSpPr>
        <p:spPr>
          <a:xfrm>
            <a:off x="3412919" y="4369837"/>
            <a:ext cx="497712" cy="49771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6" name="任意多边形: 形状 7">
            <a:extLst>
              <a:ext uri="{FF2B5EF4-FFF2-40B4-BE49-F238E27FC236}">
                <a16:creationId xmlns:a16="http://schemas.microsoft.com/office/drawing/2014/main" id="{E1537EDA-6A22-95AE-51E8-7C252CC0642D}"/>
              </a:ext>
            </a:extLst>
          </p:cNvPr>
          <p:cNvSpPr/>
          <p:nvPr/>
        </p:nvSpPr>
        <p:spPr>
          <a:xfrm>
            <a:off x="1461758" y="1909362"/>
            <a:ext cx="2797834" cy="2797834"/>
          </a:xfrm>
          <a:custGeom>
            <a:avLst/>
            <a:gdLst>
              <a:gd name="connsiteX0" fmla="*/ 0 w 6716183"/>
              <a:gd name="connsiteY0" fmla="*/ 3358092 h 6716183"/>
              <a:gd name="connsiteX1" fmla="*/ 3358092 w 6716183"/>
              <a:gd name="connsiteY1" fmla="*/ 0 h 6716183"/>
              <a:gd name="connsiteX2" fmla="*/ 6716184 w 6716183"/>
              <a:gd name="connsiteY2" fmla="*/ 3358092 h 6716183"/>
              <a:gd name="connsiteX3" fmla="*/ 3358092 w 6716183"/>
              <a:gd name="connsiteY3" fmla="*/ 6716184 h 6716183"/>
              <a:gd name="connsiteX4" fmla="*/ 0 w 6716183"/>
              <a:gd name="connsiteY4" fmla="*/ 3358092 h 6716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6183" h="6716183">
                <a:moveTo>
                  <a:pt x="0" y="3358092"/>
                </a:moveTo>
                <a:cubicBezTo>
                  <a:pt x="0" y="1503469"/>
                  <a:pt x="1503469" y="0"/>
                  <a:pt x="3358092" y="0"/>
                </a:cubicBezTo>
                <a:cubicBezTo>
                  <a:pt x="5212715" y="0"/>
                  <a:pt x="6716184" y="1503469"/>
                  <a:pt x="6716184" y="3358092"/>
                </a:cubicBezTo>
                <a:cubicBezTo>
                  <a:pt x="6716184" y="5212715"/>
                  <a:pt x="5212715" y="6716184"/>
                  <a:pt x="3358092" y="6716184"/>
                </a:cubicBezTo>
                <a:cubicBezTo>
                  <a:pt x="1503469" y="6716184"/>
                  <a:pt x="0" y="5212715"/>
                  <a:pt x="0" y="3358092"/>
                </a:cubicBezTo>
                <a:close/>
              </a:path>
            </a:pathLst>
          </a:cu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7" name="椭圆 16">
            <a:extLst>
              <a:ext uri="{FF2B5EF4-FFF2-40B4-BE49-F238E27FC236}">
                <a16:creationId xmlns:a16="http://schemas.microsoft.com/office/drawing/2014/main" id="{6F2226AF-BC67-04B1-4905-9DEC4D6C2C8C}"/>
              </a:ext>
            </a:extLst>
          </p:cNvPr>
          <p:cNvSpPr/>
          <p:nvPr/>
        </p:nvSpPr>
        <p:spPr>
          <a:xfrm>
            <a:off x="1382006" y="3843224"/>
            <a:ext cx="390840" cy="39696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 name="标题 1">
            <a:extLst>
              <a:ext uri="{FF2B5EF4-FFF2-40B4-BE49-F238E27FC236}">
                <a16:creationId xmlns:a16="http://schemas.microsoft.com/office/drawing/2014/main" id="{40BC7080-401F-D441-224F-083CCE187BA5}"/>
              </a:ext>
            </a:extLst>
          </p:cNvPr>
          <p:cNvSpPr>
            <a:spLocks noGrp="1"/>
          </p:cNvSpPr>
          <p:nvPr>
            <p:ph type="title"/>
          </p:nvPr>
        </p:nvSpPr>
        <p:spPr>
          <a:xfrm>
            <a:off x="4339344" y="2626300"/>
            <a:ext cx="7746129" cy="1390894"/>
          </a:xfrm>
        </p:spPr>
        <p:txBody>
          <a:bodyPr>
            <a:noAutofit/>
          </a:bodyPr>
          <a:lstStyle/>
          <a:p>
            <a:r>
              <a:rPr lang="zh-CN" altLang="en-US" sz="4800" kern="100" dirty="0">
                <a:solidFill>
                  <a:schemeClr val="accent1">
                    <a:lumMod val="50000"/>
                  </a:schemeClr>
                </a:solidFill>
                <a:effectLst/>
                <a:latin typeface="阿里汉仪智能黑体" panose="00020600040101010101" pitchFamily="18" charset="-122"/>
                <a:ea typeface="阿里汉仪智能黑体" panose="00020600040101010101" pitchFamily="18" charset="-122"/>
                <a:cs typeface="Times New Roman" panose="02020603050405020304" pitchFamily="18" charset="0"/>
              </a:rPr>
              <a:t>动态分区的分配与回收</a:t>
            </a:r>
            <a:endParaRPr lang="zh-CN" altLang="en-US" sz="4800" dirty="0">
              <a:solidFill>
                <a:schemeClr val="accent1">
                  <a:lumMod val="50000"/>
                </a:schemeClr>
              </a:solidFill>
              <a:latin typeface="阿里汉仪智能黑体" panose="00020600040101010101" pitchFamily="18" charset="-122"/>
              <a:ea typeface="阿里汉仪智能黑体" panose="00020600040101010101" pitchFamily="18" charset="-122"/>
            </a:endParaRPr>
          </a:p>
        </p:txBody>
      </p:sp>
    </p:spTree>
    <p:extLst>
      <p:ext uri="{BB962C8B-B14F-4D97-AF65-F5344CB8AC3E}">
        <p14:creationId xmlns:p14="http://schemas.microsoft.com/office/powerpoint/2010/main" val="203989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childTnLst>
                                </p:cTn>
                              </p:par>
                            </p:childTnLst>
                          </p:cTn>
                        </p:par>
                        <p:par>
                          <p:cTn id="46" fill="hold">
                            <p:stCondLst>
                              <p:cond delay="10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1500"/>
                            </p:stCondLst>
                            <p:childTnLst>
                              <p:par>
                                <p:cTn id="53" presetID="53" presetClass="entr" presetSubtype="16"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childTnLst>
                          </p:cTn>
                        </p:par>
                        <p:par>
                          <p:cTn id="58" fill="hold">
                            <p:stCondLst>
                              <p:cond delay="2000"/>
                            </p:stCondLst>
                            <p:childTnLst>
                              <p:par>
                                <p:cTn id="59" presetID="22" presetClass="entr" presetSubtype="8"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4" grpId="0" animBg="1"/>
      <p:bldP spid="15"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498475" y="493395"/>
            <a:ext cx="11195050" cy="5871845"/>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3"/>
            </p:custDataLst>
          </p:nvPr>
        </p:nvSpPr>
        <p:spPr>
          <a:xfrm>
            <a:off x="871494" y="447005"/>
            <a:ext cx="4935594" cy="523220"/>
          </a:xfrm>
          <a:prstGeom prst="rect">
            <a:avLst/>
          </a:prstGeom>
          <a:noFill/>
        </p:spPr>
        <p:txBody>
          <a:bodyPr wrap="square" rtlCol="0" anchor="t">
            <a:spAutoFit/>
          </a:bodyPr>
          <a:lstStyle/>
          <a:p>
            <a:pPr algn="l"/>
            <a:r>
              <a:rPr lang="en-US" altLang="zh-CN" sz="2800" b="1" dirty="0" err="1">
                <a:solidFill>
                  <a:schemeClr val="tx1"/>
                </a:solidFill>
                <a:effectLst/>
                <a:latin typeface="汉仪字酷堂义山楷W" panose="00020600040101010101" charset="-122"/>
                <a:ea typeface="汉仪字酷堂义山楷W" panose="00020600040101010101" charset="-122"/>
                <a:cs typeface="汉仪字酷堂义山楷W" panose="00020600040101010101" charset="-122"/>
                <a:sym typeface="+mn-ea"/>
              </a:rPr>
              <a:t>memory</a:t>
            </a:r>
            <a:r>
              <a:rPr lang="en-US" altLang="zh-CN" sz="2800" b="1" dirty="0" err="1">
                <a:latin typeface="汉仪字酷堂义山楷W" panose="00020600040101010101" charset="-122"/>
                <a:ea typeface="汉仪字酷堂义山楷W" panose="00020600040101010101" charset="-122"/>
                <a:cs typeface="汉仪字酷堂义山楷W" panose="00020600040101010101" charset="-122"/>
                <a:sym typeface="+mn-ea"/>
              </a:rPr>
              <a:t>.c</a:t>
            </a:r>
            <a:r>
              <a:rPr lang="zh-CN" altLang="en-US" sz="2800" b="1" dirty="0">
                <a:latin typeface="汉仪字酷堂义山楷W" panose="00020600040101010101" charset="-122"/>
                <a:ea typeface="汉仪字酷堂义山楷W" panose="00020600040101010101" charset="-122"/>
                <a:cs typeface="汉仪字酷堂义山楷W" panose="00020600040101010101" charset="-122"/>
                <a:sym typeface="+mn-ea"/>
              </a:rPr>
              <a:t>主要函数</a:t>
            </a:r>
            <a:endParaRPr lang="zh-CN" altLang="en-US" sz="2800" b="1" dirty="0">
              <a:solidFill>
                <a:schemeClr val="tx1"/>
              </a:solidFill>
              <a:effectLst/>
              <a:latin typeface="汉仪字酷堂义山楷W" panose="00020600040101010101" charset="-122"/>
              <a:ea typeface="汉仪字酷堂义山楷W" panose="00020600040101010101" charset="-122"/>
              <a:cs typeface="汉仪字酷堂义山楷W" panose="00020600040101010101" charset="-122"/>
              <a:sym typeface="+mn-ea"/>
            </a:endParaRPr>
          </a:p>
        </p:txBody>
      </p:sp>
      <p:sp>
        <p:nvSpPr>
          <p:cNvPr id="4" name="矩形 3"/>
          <p:cNvSpPr/>
          <p:nvPr>
            <p:custDataLst>
              <p:tags r:id="rId4"/>
            </p:custDataLst>
          </p:nvPr>
        </p:nvSpPr>
        <p:spPr>
          <a:xfrm>
            <a:off x="1035902" y="1052822"/>
            <a:ext cx="6491605" cy="2298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n>
                <a:noFill/>
              </a:ln>
              <a:solidFill>
                <a:schemeClr val="tx1"/>
              </a:solidFill>
            </a:endParaRPr>
          </a:p>
        </p:txBody>
      </p:sp>
      <p:graphicFrame>
        <p:nvGraphicFramePr>
          <p:cNvPr id="3" name="表格 2">
            <a:extLst>
              <a:ext uri="{FF2B5EF4-FFF2-40B4-BE49-F238E27FC236}">
                <a16:creationId xmlns:a16="http://schemas.microsoft.com/office/drawing/2014/main" id="{2C3F9851-CFD8-A0D8-C43E-47923F7CD3E2}"/>
              </a:ext>
            </a:extLst>
          </p:cNvPr>
          <p:cNvGraphicFramePr>
            <a:graphicFrameLocks noGrp="1"/>
          </p:cNvGraphicFramePr>
          <p:nvPr>
            <p:extLst>
              <p:ext uri="{D42A27DB-BD31-4B8C-83A1-F6EECF244321}">
                <p14:modId xmlns:p14="http://schemas.microsoft.com/office/powerpoint/2010/main" val="872184197"/>
              </p:ext>
            </p:extLst>
          </p:nvPr>
        </p:nvGraphicFramePr>
        <p:xfrm>
          <a:off x="1035902" y="1423153"/>
          <a:ext cx="10527208" cy="5283230"/>
        </p:xfrm>
        <a:graphic>
          <a:graphicData uri="http://schemas.openxmlformats.org/drawingml/2006/table">
            <a:tbl>
              <a:tblPr firstRow="1" firstCol="1" bandRow="1">
                <a:tableStyleId>{5C22544A-7EE6-4342-B048-85BDC9FD1C3A}</a:tableStyleId>
              </a:tblPr>
              <a:tblGrid>
                <a:gridCol w="5263604">
                  <a:extLst>
                    <a:ext uri="{9D8B030D-6E8A-4147-A177-3AD203B41FA5}">
                      <a16:colId xmlns:a16="http://schemas.microsoft.com/office/drawing/2014/main" val="366336837"/>
                    </a:ext>
                  </a:extLst>
                </a:gridCol>
                <a:gridCol w="5263604">
                  <a:extLst>
                    <a:ext uri="{9D8B030D-6E8A-4147-A177-3AD203B41FA5}">
                      <a16:colId xmlns:a16="http://schemas.microsoft.com/office/drawing/2014/main" val="3181294018"/>
                    </a:ext>
                  </a:extLst>
                </a:gridCol>
              </a:tblGrid>
              <a:tr h="451946">
                <a:tc>
                  <a:txBody>
                    <a:bodyPr/>
                    <a:lstStyle/>
                    <a:p>
                      <a:pPr algn="just"/>
                      <a:r>
                        <a:rPr lang="zh-CN" altLang="en-US" sz="2400" kern="100" dirty="0">
                          <a:effectLst/>
                          <a:latin typeface="Source Han Sans CN Bold"/>
                          <a:ea typeface="等线" panose="02010600030101010101" pitchFamily="2" charset="-122"/>
                          <a:cs typeface="Times New Roman" panose="02020603050405020304" pitchFamily="18" charset="0"/>
                        </a:rPr>
                        <a:t>函数名</a:t>
                      </a:r>
                      <a:endParaRPr lang="zh-CN" sz="2400" kern="100" dirty="0">
                        <a:effectLst/>
                        <a:latin typeface="Source Han Sans CN Bold"/>
                        <a:ea typeface="等线" panose="02010600030101010101" pitchFamily="2" charset="-122"/>
                        <a:cs typeface="Times New Roman" panose="02020603050405020304" pitchFamily="18" charset="0"/>
                      </a:endParaRPr>
                    </a:p>
                  </a:txBody>
                  <a:tcPr marL="66602" marR="66602" marT="0" marB="0"/>
                </a:tc>
                <a:tc>
                  <a:txBody>
                    <a:bodyPr/>
                    <a:lstStyle/>
                    <a:p>
                      <a:pPr algn="just"/>
                      <a:r>
                        <a:rPr lang="zh-CN" altLang="en-US" sz="2400" kern="100" dirty="0">
                          <a:effectLst/>
                          <a:latin typeface="Source Han Sans CN Bold"/>
                        </a:rPr>
                        <a:t>作用</a:t>
                      </a:r>
                      <a:endParaRPr lang="zh-CN" sz="2400" kern="100" dirty="0">
                        <a:effectLst/>
                        <a:latin typeface="Source Han Sans CN Bold"/>
                        <a:ea typeface="等线" panose="02010600030101010101" pitchFamily="2" charset="-122"/>
                        <a:cs typeface="Times New Roman" panose="02020603050405020304" pitchFamily="18" charset="0"/>
                      </a:endParaRPr>
                    </a:p>
                  </a:txBody>
                  <a:tcPr marL="66602" marR="66602" marT="0" marB="0"/>
                </a:tc>
                <a:extLst>
                  <a:ext uri="{0D108BD9-81ED-4DB2-BD59-A6C34878D82A}">
                    <a16:rowId xmlns:a16="http://schemas.microsoft.com/office/drawing/2014/main" val="837678073"/>
                  </a:ext>
                </a:extLst>
              </a:tr>
              <a:tr h="44216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kern="100" dirty="0" err="1">
                          <a:effectLst/>
                          <a:latin typeface="Source Han Sans CN Bold"/>
                        </a:rPr>
                        <a:t>get_free_page</a:t>
                      </a:r>
                      <a:r>
                        <a:rPr lang="en-US" altLang="zh-CN" sz="2400" kern="100" dirty="0">
                          <a:effectLst/>
                          <a:latin typeface="Source Han Sans CN Bold"/>
                        </a:rPr>
                        <a:t>()</a:t>
                      </a:r>
                      <a:endParaRPr lang="zh-CN" altLang="zh-CN" sz="2400" kern="100" dirty="0">
                        <a:effectLst/>
                        <a:latin typeface="Source Han Sans CN Bold"/>
                        <a:ea typeface="等线" panose="02010600030101010101" pitchFamily="2" charset="-122"/>
                        <a:cs typeface="Times New Roman" panose="02020603050405020304" pitchFamily="18" charset="0"/>
                      </a:endParaRPr>
                    </a:p>
                  </a:txBody>
                  <a:tcPr marL="66602" marR="6660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2400" kern="100" dirty="0">
                          <a:effectLst/>
                          <a:latin typeface="Source Han Sans CN Bold"/>
                        </a:rPr>
                        <a:t>用于在主内存区中申请一页空闲内存页，并返回物理内存页的起始地址。</a:t>
                      </a:r>
                      <a:endParaRPr lang="zh-CN" altLang="zh-CN" sz="2400" kern="100" dirty="0">
                        <a:effectLst/>
                        <a:latin typeface="Source Han Sans CN Bold"/>
                        <a:ea typeface="等线" panose="02010600030101010101" pitchFamily="2" charset="-122"/>
                        <a:cs typeface="Times New Roman" panose="02020603050405020304" pitchFamily="18" charset="0"/>
                      </a:endParaRPr>
                    </a:p>
                  </a:txBody>
                  <a:tcPr marL="66602" marR="66602" marT="0" marB="0"/>
                </a:tc>
                <a:extLst>
                  <a:ext uri="{0D108BD9-81ED-4DB2-BD59-A6C34878D82A}">
                    <a16:rowId xmlns:a16="http://schemas.microsoft.com/office/drawing/2014/main" val="781071591"/>
                  </a:ext>
                </a:extLst>
              </a:tr>
              <a:tr h="442164">
                <a:tc>
                  <a:txBody>
                    <a:bodyPr/>
                    <a:lstStyle/>
                    <a:p>
                      <a:pPr algn="just"/>
                      <a:r>
                        <a:rPr lang="en-US" sz="2400" kern="100" dirty="0" err="1">
                          <a:effectLst/>
                          <a:latin typeface="Source Han Sans CN Bold"/>
                        </a:rPr>
                        <a:t>free_page</a:t>
                      </a:r>
                      <a:r>
                        <a:rPr lang="en-US" sz="2400" kern="100" dirty="0">
                          <a:effectLst/>
                          <a:latin typeface="Source Han Sans CN Bold"/>
                        </a:rPr>
                        <a:t>()</a:t>
                      </a:r>
                      <a:endParaRPr lang="zh-CN" sz="2400" kern="100" dirty="0">
                        <a:effectLst/>
                        <a:latin typeface="Source Han Sans CN Bold"/>
                        <a:ea typeface="等线" panose="02010600030101010101" pitchFamily="2" charset="-122"/>
                        <a:cs typeface="Times New Roman" panose="02020603050405020304" pitchFamily="18" charset="0"/>
                      </a:endParaRPr>
                    </a:p>
                  </a:txBody>
                  <a:tcPr marL="66602" marR="66602" marT="0" marB="0"/>
                </a:tc>
                <a:tc>
                  <a:txBody>
                    <a:bodyPr/>
                    <a:lstStyle/>
                    <a:p>
                      <a:pPr algn="just"/>
                      <a:r>
                        <a:rPr lang="zh-CN" sz="2400" kern="100" dirty="0">
                          <a:effectLst/>
                          <a:latin typeface="Source Han Sans CN Bold"/>
                        </a:rPr>
                        <a:t>用于释放指定地址处的一页物理内存。</a:t>
                      </a:r>
                      <a:endParaRPr lang="zh-CN" sz="2400" kern="100" dirty="0">
                        <a:effectLst/>
                        <a:latin typeface="Source Han Sans CN Bold"/>
                        <a:ea typeface="等线" panose="02010600030101010101" pitchFamily="2" charset="-122"/>
                        <a:cs typeface="Times New Roman" panose="02020603050405020304" pitchFamily="18" charset="0"/>
                      </a:endParaRPr>
                    </a:p>
                  </a:txBody>
                  <a:tcPr marL="66602" marR="66602" marT="0" marB="0"/>
                </a:tc>
                <a:extLst>
                  <a:ext uri="{0D108BD9-81ED-4DB2-BD59-A6C34878D82A}">
                    <a16:rowId xmlns:a16="http://schemas.microsoft.com/office/drawing/2014/main" val="2991856062"/>
                  </a:ext>
                </a:extLst>
              </a:tr>
              <a:tr h="368608">
                <a:tc>
                  <a:txBody>
                    <a:bodyPr/>
                    <a:lstStyle/>
                    <a:p>
                      <a:pPr algn="just"/>
                      <a:r>
                        <a:rPr lang="en-US" sz="2400" kern="100">
                          <a:effectLst/>
                          <a:latin typeface="Source Han Sans CN Bold"/>
                        </a:rPr>
                        <a:t>free_page_tables()</a:t>
                      </a:r>
                      <a:endParaRPr lang="zh-CN" sz="2400" kern="100">
                        <a:effectLst/>
                        <a:latin typeface="Source Han Sans CN Bold"/>
                        <a:ea typeface="等线" panose="02010600030101010101" pitchFamily="2" charset="-122"/>
                        <a:cs typeface="Times New Roman" panose="02020603050405020304" pitchFamily="18" charset="0"/>
                      </a:endParaRPr>
                    </a:p>
                  </a:txBody>
                  <a:tcPr marL="66602" marR="66602" marT="0" marB="0"/>
                </a:tc>
                <a:tc>
                  <a:txBody>
                    <a:bodyPr/>
                    <a:lstStyle/>
                    <a:p>
                      <a:pPr algn="just"/>
                      <a:r>
                        <a:rPr lang="zh-CN" sz="2400" kern="100" dirty="0">
                          <a:effectLst/>
                          <a:latin typeface="Source Han Sans CN Bold"/>
                        </a:rPr>
                        <a:t>用于释放指定线性地址和长度（页表个数）对应的物理内存页。</a:t>
                      </a:r>
                      <a:endParaRPr lang="zh-CN" sz="2400" kern="100" dirty="0">
                        <a:effectLst/>
                        <a:latin typeface="Source Han Sans CN Bold"/>
                        <a:ea typeface="等线" panose="02010600030101010101" pitchFamily="2" charset="-122"/>
                        <a:cs typeface="Times New Roman" panose="02020603050405020304" pitchFamily="18" charset="0"/>
                      </a:endParaRPr>
                    </a:p>
                  </a:txBody>
                  <a:tcPr marL="66602" marR="66602" marT="0" marB="0"/>
                </a:tc>
                <a:extLst>
                  <a:ext uri="{0D108BD9-81ED-4DB2-BD59-A6C34878D82A}">
                    <a16:rowId xmlns:a16="http://schemas.microsoft.com/office/drawing/2014/main" val="3870866602"/>
                  </a:ext>
                </a:extLst>
              </a:tr>
              <a:tr h="368608">
                <a:tc>
                  <a:txBody>
                    <a:bodyPr/>
                    <a:lstStyle/>
                    <a:p>
                      <a:pPr algn="just"/>
                      <a:r>
                        <a:rPr lang="en-US" sz="2400" kern="100">
                          <a:effectLst/>
                          <a:latin typeface="Source Han Sans CN Bold"/>
                        </a:rPr>
                        <a:t>put_page()</a:t>
                      </a:r>
                      <a:endParaRPr lang="zh-CN" sz="2400" kern="100">
                        <a:effectLst/>
                        <a:latin typeface="Source Han Sans CN Bold"/>
                        <a:ea typeface="等线" panose="02010600030101010101" pitchFamily="2" charset="-122"/>
                        <a:cs typeface="Times New Roman" panose="02020603050405020304" pitchFamily="18" charset="0"/>
                      </a:endParaRPr>
                    </a:p>
                  </a:txBody>
                  <a:tcPr marL="66602" marR="66602" marT="0" marB="0"/>
                </a:tc>
                <a:tc>
                  <a:txBody>
                    <a:bodyPr/>
                    <a:lstStyle/>
                    <a:p>
                      <a:pPr algn="just"/>
                      <a:r>
                        <a:rPr lang="zh-CN" sz="2400" kern="100" dirty="0">
                          <a:effectLst/>
                          <a:latin typeface="Source Han Sans CN Bold"/>
                        </a:rPr>
                        <a:t>函数用于将一指定的物理内存页面映射到指定的线性地址处。</a:t>
                      </a:r>
                      <a:endParaRPr lang="zh-CN" sz="2400" kern="100" dirty="0">
                        <a:effectLst/>
                        <a:latin typeface="Source Han Sans CN Bold"/>
                        <a:ea typeface="等线" panose="02010600030101010101" pitchFamily="2" charset="-122"/>
                        <a:cs typeface="Times New Roman" panose="02020603050405020304" pitchFamily="18" charset="0"/>
                      </a:endParaRPr>
                    </a:p>
                  </a:txBody>
                  <a:tcPr marL="66602" marR="66602" marT="0" marB="0"/>
                </a:tc>
                <a:extLst>
                  <a:ext uri="{0D108BD9-81ED-4DB2-BD59-A6C34878D82A}">
                    <a16:rowId xmlns:a16="http://schemas.microsoft.com/office/drawing/2014/main" val="3775863750"/>
                  </a:ext>
                </a:extLst>
              </a:tr>
              <a:tr h="368608">
                <a:tc>
                  <a:txBody>
                    <a:bodyPr/>
                    <a:lstStyle/>
                    <a:p>
                      <a:pPr algn="just"/>
                      <a:r>
                        <a:rPr lang="en-US" sz="2400" kern="100">
                          <a:effectLst/>
                          <a:latin typeface="Source Han Sans CN Bold"/>
                        </a:rPr>
                        <a:t>do_wp_page()</a:t>
                      </a:r>
                      <a:endParaRPr lang="zh-CN" sz="2400" kern="100">
                        <a:effectLst/>
                        <a:latin typeface="Source Han Sans CN Bold"/>
                        <a:ea typeface="等线" panose="02010600030101010101" pitchFamily="2" charset="-122"/>
                        <a:cs typeface="Times New Roman" panose="02020603050405020304" pitchFamily="18" charset="0"/>
                      </a:endParaRPr>
                    </a:p>
                  </a:txBody>
                  <a:tcPr marL="66602" marR="66602" marT="0" marB="0"/>
                </a:tc>
                <a:tc>
                  <a:txBody>
                    <a:bodyPr/>
                    <a:lstStyle/>
                    <a:p>
                      <a:pPr algn="just"/>
                      <a:r>
                        <a:rPr lang="zh-CN" sz="2400" kern="100" dirty="0">
                          <a:effectLst/>
                          <a:latin typeface="Source Han Sans CN Bold"/>
                        </a:rPr>
                        <a:t>是页异常中断过程中调用的页写保护处理函数。</a:t>
                      </a:r>
                      <a:endParaRPr lang="zh-CN" sz="2400" kern="100" dirty="0">
                        <a:effectLst/>
                        <a:latin typeface="Source Han Sans CN Bold"/>
                        <a:ea typeface="等线" panose="02010600030101010101" pitchFamily="2" charset="-122"/>
                        <a:cs typeface="Times New Roman" panose="02020603050405020304" pitchFamily="18" charset="0"/>
                      </a:endParaRPr>
                    </a:p>
                  </a:txBody>
                  <a:tcPr marL="66602" marR="66602" marT="0" marB="0"/>
                </a:tc>
                <a:extLst>
                  <a:ext uri="{0D108BD9-81ED-4DB2-BD59-A6C34878D82A}">
                    <a16:rowId xmlns:a16="http://schemas.microsoft.com/office/drawing/2014/main" val="1403285656"/>
                  </a:ext>
                </a:extLst>
              </a:tr>
              <a:tr h="184304">
                <a:tc>
                  <a:txBody>
                    <a:bodyPr/>
                    <a:lstStyle/>
                    <a:p>
                      <a:pPr algn="just"/>
                      <a:r>
                        <a:rPr lang="en-US" sz="2400" kern="100">
                          <a:effectLst/>
                          <a:latin typeface="Source Han Sans CN Bold"/>
                        </a:rPr>
                        <a:t>do_no_page()</a:t>
                      </a:r>
                      <a:endParaRPr lang="zh-CN" sz="2400" kern="100">
                        <a:effectLst/>
                        <a:latin typeface="Source Han Sans CN Bold"/>
                        <a:ea typeface="等线" panose="02010600030101010101" pitchFamily="2" charset="-122"/>
                        <a:cs typeface="Times New Roman" panose="02020603050405020304" pitchFamily="18" charset="0"/>
                      </a:endParaRPr>
                    </a:p>
                  </a:txBody>
                  <a:tcPr marL="66602" marR="66602" marT="0" marB="0"/>
                </a:tc>
                <a:tc>
                  <a:txBody>
                    <a:bodyPr/>
                    <a:lstStyle/>
                    <a:p>
                      <a:pPr algn="just"/>
                      <a:r>
                        <a:rPr lang="zh-CN" sz="2400" kern="100" dirty="0">
                          <a:effectLst/>
                          <a:latin typeface="Source Han Sans CN Bold"/>
                        </a:rPr>
                        <a:t>是页异常中断过程中调用的缺页处理函数。</a:t>
                      </a:r>
                      <a:endParaRPr lang="zh-CN" sz="2400" kern="100" dirty="0">
                        <a:effectLst/>
                        <a:latin typeface="Source Han Sans CN Bold"/>
                        <a:ea typeface="等线" panose="02010600030101010101" pitchFamily="2" charset="-122"/>
                        <a:cs typeface="Times New Roman" panose="02020603050405020304" pitchFamily="18" charset="0"/>
                      </a:endParaRPr>
                    </a:p>
                  </a:txBody>
                  <a:tcPr marL="66602" marR="66602" marT="0" marB="0"/>
                </a:tc>
                <a:extLst>
                  <a:ext uri="{0D108BD9-81ED-4DB2-BD59-A6C34878D82A}">
                    <a16:rowId xmlns:a16="http://schemas.microsoft.com/office/drawing/2014/main" val="3120319492"/>
                  </a:ext>
                </a:extLst>
              </a:tr>
              <a:tr h="368608">
                <a:tc>
                  <a:txBody>
                    <a:bodyPr/>
                    <a:lstStyle/>
                    <a:p>
                      <a:pPr algn="just"/>
                      <a:r>
                        <a:rPr lang="en-US" sz="2400" kern="100">
                          <a:effectLst/>
                          <a:latin typeface="Source Han Sans CN Bold"/>
                        </a:rPr>
                        <a:t>get_empty_page()</a:t>
                      </a:r>
                      <a:endParaRPr lang="zh-CN" sz="2400" kern="100">
                        <a:effectLst/>
                        <a:latin typeface="Source Han Sans CN Bold"/>
                        <a:ea typeface="等线" panose="02010600030101010101" pitchFamily="2" charset="-122"/>
                        <a:cs typeface="Times New Roman" panose="02020603050405020304" pitchFamily="18" charset="0"/>
                      </a:endParaRPr>
                    </a:p>
                  </a:txBody>
                  <a:tcPr marL="66602" marR="66602" marT="0" marB="0"/>
                </a:tc>
                <a:tc>
                  <a:txBody>
                    <a:bodyPr/>
                    <a:lstStyle/>
                    <a:p>
                      <a:pPr algn="just"/>
                      <a:r>
                        <a:rPr lang="zh-CN" sz="2400" kern="100" dirty="0">
                          <a:effectLst/>
                          <a:latin typeface="Source Han Sans CN Bold"/>
                        </a:rPr>
                        <a:t>用于取得一页空闲物理内存并映射到指定线性地址处。</a:t>
                      </a:r>
                      <a:endParaRPr lang="zh-CN" sz="2400" kern="100" dirty="0">
                        <a:effectLst/>
                        <a:latin typeface="Source Han Sans CN Bold"/>
                        <a:ea typeface="等线" panose="02010600030101010101" pitchFamily="2" charset="-122"/>
                        <a:cs typeface="Times New Roman" panose="02020603050405020304" pitchFamily="18" charset="0"/>
                      </a:endParaRPr>
                    </a:p>
                  </a:txBody>
                  <a:tcPr marL="66602" marR="66602" marT="0" marB="0"/>
                </a:tc>
                <a:extLst>
                  <a:ext uri="{0D108BD9-81ED-4DB2-BD59-A6C34878D82A}">
                    <a16:rowId xmlns:a16="http://schemas.microsoft.com/office/drawing/2014/main" val="2038870337"/>
                  </a:ext>
                </a:extLst>
              </a:tr>
            </a:tbl>
          </a:graphicData>
        </a:graphic>
      </p:graphicFrame>
    </p:spTree>
    <p:custDataLst>
      <p:tags r:id="rId1"/>
    </p:custDataLst>
    <p:extLst>
      <p:ext uri="{BB962C8B-B14F-4D97-AF65-F5344CB8AC3E}">
        <p14:creationId xmlns:p14="http://schemas.microsoft.com/office/powerpoint/2010/main" val="140929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6">
            <a:extLst>
              <a:ext uri="{FF2B5EF4-FFF2-40B4-BE49-F238E27FC236}">
                <a16:creationId xmlns:a16="http://schemas.microsoft.com/office/drawing/2014/main" id="{45F6FF00-52A5-CE0E-702F-C742C887458D}"/>
              </a:ext>
            </a:extLst>
          </p:cNvPr>
          <p:cNvSpPr/>
          <p:nvPr/>
        </p:nvSpPr>
        <p:spPr>
          <a:xfrm>
            <a:off x="622407" y="1070011"/>
            <a:ext cx="4476535" cy="4476535"/>
          </a:xfrm>
          <a:custGeom>
            <a:avLst/>
            <a:gdLst>
              <a:gd name="connsiteX0" fmla="*/ 0 w 10745893"/>
              <a:gd name="connsiteY0" fmla="*/ 5372947 h 10745893"/>
              <a:gd name="connsiteX1" fmla="*/ 5372947 w 10745893"/>
              <a:gd name="connsiteY1" fmla="*/ 0 h 10745893"/>
              <a:gd name="connsiteX2" fmla="*/ 10745894 w 10745893"/>
              <a:gd name="connsiteY2" fmla="*/ 5372947 h 10745893"/>
              <a:gd name="connsiteX3" fmla="*/ 5372947 w 10745893"/>
              <a:gd name="connsiteY3" fmla="*/ 10745894 h 10745893"/>
              <a:gd name="connsiteX4" fmla="*/ 0 w 10745893"/>
              <a:gd name="connsiteY4" fmla="*/ 5372947 h 10745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5893" h="10745893">
                <a:moveTo>
                  <a:pt x="0" y="5372947"/>
                </a:moveTo>
                <a:cubicBezTo>
                  <a:pt x="0" y="2405550"/>
                  <a:pt x="2405550" y="0"/>
                  <a:pt x="5372947" y="0"/>
                </a:cubicBezTo>
                <a:cubicBezTo>
                  <a:pt x="8340344" y="0"/>
                  <a:pt x="10745894" y="2405550"/>
                  <a:pt x="10745894" y="5372947"/>
                </a:cubicBezTo>
                <a:cubicBezTo>
                  <a:pt x="10745894" y="8340344"/>
                  <a:pt x="8340344" y="10745894"/>
                  <a:pt x="5372947" y="10745894"/>
                </a:cubicBezTo>
                <a:cubicBezTo>
                  <a:pt x="2405550" y="10745894"/>
                  <a:pt x="0" y="8340344"/>
                  <a:pt x="0" y="5372947"/>
                </a:cubicBezTo>
                <a:close/>
              </a:path>
            </a:pathLst>
          </a:custGeom>
          <a:noFill/>
          <a:ln w="15875">
            <a:solidFill>
              <a:srgbClr val="1F4E7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2811" tIns="1805517" rIns="2342812" bIns="7178463" numCol="1" spcCol="1270" anchor="ctr" anchorCtr="0">
            <a:noAutofit/>
          </a:bodyPr>
          <a:lstStyle/>
          <a:p>
            <a:pPr marL="0" lvl="0" indent="0" algn="ctr" defTabSz="2889250">
              <a:lnSpc>
                <a:spcPct val="90000"/>
              </a:lnSpc>
              <a:spcBef>
                <a:spcPct val="0"/>
              </a:spcBef>
              <a:spcAft>
                <a:spcPct val="35000"/>
              </a:spcAft>
              <a:buNone/>
            </a:pPr>
            <a:endParaRPr lang="zh-CN" altLang="en-US" sz="6500" kern="12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 name="任意多边形: 形状 5">
            <a:extLst>
              <a:ext uri="{FF2B5EF4-FFF2-40B4-BE49-F238E27FC236}">
                <a16:creationId xmlns:a16="http://schemas.microsoft.com/office/drawing/2014/main" id="{524D767A-F4D8-5087-AAFE-193BA39AB51C}"/>
              </a:ext>
            </a:extLst>
          </p:cNvPr>
          <p:cNvSpPr/>
          <p:nvPr/>
        </p:nvSpPr>
        <p:spPr>
          <a:xfrm>
            <a:off x="-216943" y="230661"/>
            <a:ext cx="6155236" cy="6155236"/>
          </a:xfrm>
          <a:custGeom>
            <a:avLst/>
            <a:gdLst>
              <a:gd name="connsiteX0" fmla="*/ 0 w 14775603"/>
              <a:gd name="connsiteY0" fmla="*/ 7387802 h 14775603"/>
              <a:gd name="connsiteX1" fmla="*/ 7387802 w 14775603"/>
              <a:gd name="connsiteY1" fmla="*/ 0 h 14775603"/>
              <a:gd name="connsiteX2" fmla="*/ 14775604 w 14775603"/>
              <a:gd name="connsiteY2" fmla="*/ 7387802 h 14775603"/>
              <a:gd name="connsiteX3" fmla="*/ 7387802 w 14775603"/>
              <a:gd name="connsiteY3" fmla="*/ 14775604 h 14775603"/>
              <a:gd name="connsiteX4" fmla="*/ 0 w 14775603"/>
              <a:gd name="connsiteY4" fmla="*/ 7387802 h 14775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5603" h="14775603">
                <a:moveTo>
                  <a:pt x="0" y="7387802"/>
                </a:moveTo>
                <a:cubicBezTo>
                  <a:pt x="0" y="3307632"/>
                  <a:pt x="3307632" y="0"/>
                  <a:pt x="7387802" y="0"/>
                </a:cubicBezTo>
                <a:cubicBezTo>
                  <a:pt x="11467972" y="0"/>
                  <a:pt x="14775604" y="3307632"/>
                  <a:pt x="14775604" y="7387802"/>
                </a:cubicBezTo>
                <a:cubicBezTo>
                  <a:pt x="14775604" y="11467972"/>
                  <a:pt x="11467972" y="14775604"/>
                  <a:pt x="7387802" y="14775604"/>
                </a:cubicBezTo>
                <a:cubicBezTo>
                  <a:pt x="3307632" y="14775604"/>
                  <a:pt x="0" y="11467972"/>
                  <a:pt x="0" y="7387802"/>
                </a:cubicBezTo>
                <a:close/>
              </a:path>
            </a:pathLst>
          </a:custGeom>
          <a:noFill/>
          <a:ln w="15875">
            <a:solidFill>
              <a:srgbClr val="1F4E7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60669" tIns="1792084" rIns="3860669" bIns="11248471" numCol="1" spcCol="1270" anchor="ctr" anchorCtr="0">
            <a:noAutofit/>
          </a:bodyPr>
          <a:lstStyle/>
          <a:p>
            <a:pPr marL="0" lvl="0" indent="0" algn="ctr" defTabSz="2889250">
              <a:lnSpc>
                <a:spcPct val="90000"/>
              </a:lnSpc>
              <a:spcBef>
                <a:spcPct val="0"/>
              </a:spcBef>
              <a:spcAft>
                <a:spcPct val="35000"/>
              </a:spcAft>
              <a:buNone/>
            </a:pPr>
            <a:endParaRPr lang="en-US" altLang="zh-CN" sz="6500" kern="120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6" name="任意多边形: 形状 4">
            <a:extLst>
              <a:ext uri="{FF2B5EF4-FFF2-40B4-BE49-F238E27FC236}">
                <a16:creationId xmlns:a16="http://schemas.microsoft.com/office/drawing/2014/main" id="{62CB5941-3E2F-FF52-2E7F-9FA8783E59A1}"/>
              </a:ext>
            </a:extLst>
          </p:cNvPr>
          <p:cNvSpPr/>
          <p:nvPr/>
        </p:nvSpPr>
        <p:spPr>
          <a:xfrm>
            <a:off x="-1056294" y="-608690"/>
            <a:ext cx="7833937" cy="7833937"/>
          </a:xfrm>
          <a:custGeom>
            <a:avLst/>
            <a:gdLst>
              <a:gd name="connsiteX0" fmla="*/ 0 w 18805313"/>
              <a:gd name="connsiteY0" fmla="*/ 9402657 h 18805313"/>
              <a:gd name="connsiteX1" fmla="*/ 9402657 w 18805313"/>
              <a:gd name="connsiteY1" fmla="*/ 0 h 18805313"/>
              <a:gd name="connsiteX2" fmla="*/ 18805314 w 18805313"/>
              <a:gd name="connsiteY2" fmla="*/ 9402657 h 18805313"/>
              <a:gd name="connsiteX3" fmla="*/ 9402657 w 18805313"/>
              <a:gd name="connsiteY3" fmla="*/ 18805314 h 18805313"/>
              <a:gd name="connsiteX4" fmla="*/ 0 w 18805313"/>
              <a:gd name="connsiteY4" fmla="*/ 9402657 h 18805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5313" h="18805313">
                <a:moveTo>
                  <a:pt x="0" y="9402657"/>
                </a:moveTo>
                <a:cubicBezTo>
                  <a:pt x="0" y="4209713"/>
                  <a:pt x="4209713" y="0"/>
                  <a:pt x="9402657" y="0"/>
                </a:cubicBezTo>
                <a:cubicBezTo>
                  <a:pt x="14595601" y="0"/>
                  <a:pt x="18805314" y="4209713"/>
                  <a:pt x="18805314" y="9402657"/>
                </a:cubicBezTo>
                <a:cubicBezTo>
                  <a:pt x="18805314" y="14595601"/>
                  <a:pt x="14595601" y="18805314"/>
                  <a:pt x="9402657" y="18805314"/>
                </a:cubicBezTo>
                <a:cubicBezTo>
                  <a:pt x="4209713" y="18805314"/>
                  <a:pt x="0" y="14595601"/>
                  <a:pt x="0" y="9402657"/>
                </a:cubicBezTo>
                <a:close/>
              </a:path>
            </a:pathLst>
          </a:custGeom>
          <a:noFill/>
          <a:ln w="15875">
            <a:solidFill>
              <a:srgbClr val="1F4E7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99062" tIns="1759846" rIns="4999062" bIns="15374894" numCol="1" spcCol="1270" anchor="ctr" anchorCtr="0">
            <a:noAutofit/>
          </a:bodyPr>
          <a:lstStyle/>
          <a:p>
            <a:pPr marL="0" lvl="0" indent="0" algn="ctr" defTabSz="2889250">
              <a:lnSpc>
                <a:spcPct val="90000"/>
              </a:lnSpc>
              <a:spcBef>
                <a:spcPct val="0"/>
              </a:spcBef>
              <a:spcAft>
                <a:spcPct val="35000"/>
              </a:spcAft>
              <a:buNone/>
            </a:pPr>
            <a:endParaRPr lang="zh-CN" altLang="en-US" sz="6500" kern="12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7" name="椭圆 6">
            <a:extLst>
              <a:ext uri="{FF2B5EF4-FFF2-40B4-BE49-F238E27FC236}">
                <a16:creationId xmlns:a16="http://schemas.microsoft.com/office/drawing/2014/main" id="{1B51DEB5-1DBF-93E4-3DB5-D186B2869E1E}"/>
              </a:ext>
            </a:extLst>
          </p:cNvPr>
          <p:cNvSpPr/>
          <p:nvPr/>
        </p:nvSpPr>
        <p:spPr>
          <a:xfrm>
            <a:off x="4957856" y="1070011"/>
            <a:ext cx="173404" cy="17340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8" name="椭圆 7">
            <a:extLst>
              <a:ext uri="{FF2B5EF4-FFF2-40B4-BE49-F238E27FC236}">
                <a16:creationId xmlns:a16="http://schemas.microsoft.com/office/drawing/2014/main" id="{F28D6790-8DD4-1530-5D7A-F21F2098B3BE}"/>
              </a:ext>
            </a:extLst>
          </p:cNvPr>
          <p:cNvSpPr/>
          <p:nvPr/>
        </p:nvSpPr>
        <p:spPr>
          <a:xfrm>
            <a:off x="183592" y="484905"/>
            <a:ext cx="1080992" cy="108099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9" name="椭圆 8">
            <a:extLst>
              <a:ext uri="{FF2B5EF4-FFF2-40B4-BE49-F238E27FC236}">
                <a16:creationId xmlns:a16="http://schemas.microsoft.com/office/drawing/2014/main" id="{6950EA67-6FFA-7B24-ED58-B8949D906892}"/>
              </a:ext>
            </a:extLst>
          </p:cNvPr>
          <p:cNvSpPr/>
          <p:nvPr/>
        </p:nvSpPr>
        <p:spPr>
          <a:xfrm>
            <a:off x="5307601" y="331730"/>
            <a:ext cx="804312" cy="80431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0" name="椭圆 9">
            <a:extLst>
              <a:ext uri="{FF2B5EF4-FFF2-40B4-BE49-F238E27FC236}">
                <a16:creationId xmlns:a16="http://schemas.microsoft.com/office/drawing/2014/main" id="{CC4C9F93-8DCE-91A0-6CCC-4CE8BC5F38A8}"/>
              </a:ext>
            </a:extLst>
          </p:cNvPr>
          <p:cNvSpPr/>
          <p:nvPr/>
        </p:nvSpPr>
        <p:spPr>
          <a:xfrm>
            <a:off x="4999077" y="4999821"/>
            <a:ext cx="589458" cy="58945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11" name="组合 10">
            <a:extLst>
              <a:ext uri="{FF2B5EF4-FFF2-40B4-BE49-F238E27FC236}">
                <a16:creationId xmlns:a16="http://schemas.microsoft.com/office/drawing/2014/main" id="{69EC16E2-7458-7934-6E49-E797642D2888}"/>
              </a:ext>
            </a:extLst>
          </p:cNvPr>
          <p:cNvGrpSpPr/>
          <p:nvPr/>
        </p:nvGrpSpPr>
        <p:grpSpPr>
          <a:xfrm>
            <a:off x="3910631" y="2103216"/>
            <a:ext cx="10370133" cy="2036803"/>
            <a:chOff x="4333669" y="477064"/>
            <a:chExt cx="10370133" cy="2036803"/>
          </a:xfrm>
        </p:grpSpPr>
        <p:sp>
          <p:nvSpPr>
            <p:cNvPr id="12" name="矩形 11">
              <a:extLst>
                <a:ext uri="{FF2B5EF4-FFF2-40B4-BE49-F238E27FC236}">
                  <a16:creationId xmlns:a16="http://schemas.microsoft.com/office/drawing/2014/main" id="{56CAA3F1-4CDF-D9B0-FA34-7682DA2E5D2F}"/>
                </a:ext>
              </a:extLst>
            </p:cNvPr>
            <p:cNvSpPr/>
            <p:nvPr/>
          </p:nvSpPr>
          <p:spPr>
            <a:xfrm>
              <a:off x="4333669" y="477064"/>
              <a:ext cx="8629650" cy="203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777">
              <a:extLst>
                <a:ext uri="{FF2B5EF4-FFF2-40B4-BE49-F238E27FC236}">
                  <a16:creationId xmlns:a16="http://schemas.microsoft.com/office/drawing/2014/main" id="{02D9D02F-78E1-3144-B9CA-A313F0016DF7}"/>
                </a:ext>
              </a:extLst>
            </p:cNvPr>
            <p:cNvSpPr txBox="1"/>
            <p:nvPr/>
          </p:nvSpPr>
          <p:spPr>
            <a:xfrm>
              <a:off x="6110306" y="1323722"/>
              <a:ext cx="8593496" cy="654025"/>
            </a:xfrm>
            <a:prstGeom prst="rect">
              <a:avLst/>
            </a:prstGeom>
            <a:noFill/>
          </p:spPr>
          <p:txBody>
            <a:bodyPr vert="horz" lIns="91440" tIns="45720" rIns="91440" bIns="45720" rtlCol="0" anchor="ctr">
              <a:noAutofit/>
            </a:bodyPr>
            <a:lstStyle>
              <a:defPPr>
                <a:defRPr lang="zh-CN"/>
              </a:defPPr>
              <a:lvl1pPr lvl="0">
                <a:lnSpc>
                  <a:spcPct val="90000"/>
                </a:lnSpc>
                <a:spcBef>
                  <a:spcPct val="0"/>
                </a:spcBef>
                <a:defRPr sz="2000" b="1" i="1">
                  <a:gradFill>
                    <a:gsLst>
                      <a:gs pos="0">
                        <a:srgbClr val="104894"/>
                      </a:gs>
                      <a:gs pos="53000">
                        <a:srgbClr val="9B3D88"/>
                      </a:gs>
                      <a:gs pos="88000">
                        <a:srgbClr val="EC91BD"/>
                      </a:gs>
                      <a:gs pos="100000">
                        <a:srgbClr val="FBE9F1"/>
                      </a:gs>
                      <a:gs pos="60000">
                        <a:srgbClr val="9B3D88"/>
                      </a:gs>
                    </a:gsLst>
                    <a:lin ang="4200000" scaled="0"/>
                  </a:gradFill>
                  <a:latin typeface="造字工房力黑（非商用）常规体" pitchFamily="50" charset="-122"/>
                  <a:ea typeface="造字工房力黑（非商用）常规体" pitchFamily="50" charset="-122"/>
                  <a:cs typeface="+mj-cs"/>
                </a:defRPr>
              </a:lvl1pPr>
            </a:lstStyle>
            <a:p>
              <a:endParaRPr lang="zh-CN" altLang="en-US" sz="6600" i="0" dirty="0">
                <a:solidFill>
                  <a:schemeClr val="accent2">
                    <a:lumMod val="75000"/>
                  </a:schemeClr>
                </a:solidFill>
                <a:latin typeface="+mj-ea"/>
                <a:ea typeface="+mj-ea"/>
                <a:cs typeface="+mn-ea"/>
                <a:sym typeface="inpin heiti" panose="00000500000000000000" pitchFamily="2" charset="-122"/>
              </a:endParaRPr>
            </a:p>
          </p:txBody>
        </p:sp>
      </p:grpSp>
      <p:sp>
        <p:nvSpPr>
          <p:cNvPr id="14" name="椭圆 13">
            <a:extLst>
              <a:ext uri="{FF2B5EF4-FFF2-40B4-BE49-F238E27FC236}">
                <a16:creationId xmlns:a16="http://schemas.microsoft.com/office/drawing/2014/main" id="{99E61DE5-2A11-4092-951E-B999B4EE75E6}"/>
              </a:ext>
            </a:extLst>
          </p:cNvPr>
          <p:cNvSpPr/>
          <p:nvPr/>
        </p:nvSpPr>
        <p:spPr>
          <a:xfrm>
            <a:off x="2429914" y="1701873"/>
            <a:ext cx="646348" cy="646356"/>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5" name="椭圆 14">
            <a:extLst>
              <a:ext uri="{FF2B5EF4-FFF2-40B4-BE49-F238E27FC236}">
                <a16:creationId xmlns:a16="http://schemas.microsoft.com/office/drawing/2014/main" id="{D90754C1-F658-09D8-DCFF-14A53210860A}"/>
              </a:ext>
            </a:extLst>
          </p:cNvPr>
          <p:cNvSpPr/>
          <p:nvPr/>
        </p:nvSpPr>
        <p:spPr>
          <a:xfrm>
            <a:off x="3412919" y="4369837"/>
            <a:ext cx="497712" cy="49771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6" name="任意多边形: 形状 7">
            <a:extLst>
              <a:ext uri="{FF2B5EF4-FFF2-40B4-BE49-F238E27FC236}">
                <a16:creationId xmlns:a16="http://schemas.microsoft.com/office/drawing/2014/main" id="{E1537EDA-6A22-95AE-51E8-7C252CC0642D}"/>
              </a:ext>
            </a:extLst>
          </p:cNvPr>
          <p:cNvSpPr/>
          <p:nvPr/>
        </p:nvSpPr>
        <p:spPr>
          <a:xfrm>
            <a:off x="1461758" y="1909362"/>
            <a:ext cx="2797834" cy="2797834"/>
          </a:xfrm>
          <a:custGeom>
            <a:avLst/>
            <a:gdLst>
              <a:gd name="connsiteX0" fmla="*/ 0 w 6716183"/>
              <a:gd name="connsiteY0" fmla="*/ 3358092 h 6716183"/>
              <a:gd name="connsiteX1" fmla="*/ 3358092 w 6716183"/>
              <a:gd name="connsiteY1" fmla="*/ 0 h 6716183"/>
              <a:gd name="connsiteX2" fmla="*/ 6716184 w 6716183"/>
              <a:gd name="connsiteY2" fmla="*/ 3358092 h 6716183"/>
              <a:gd name="connsiteX3" fmla="*/ 3358092 w 6716183"/>
              <a:gd name="connsiteY3" fmla="*/ 6716184 h 6716183"/>
              <a:gd name="connsiteX4" fmla="*/ 0 w 6716183"/>
              <a:gd name="connsiteY4" fmla="*/ 3358092 h 6716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6183" h="6716183">
                <a:moveTo>
                  <a:pt x="0" y="3358092"/>
                </a:moveTo>
                <a:cubicBezTo>
                  <a:pt x="0" y="1503469"/>
                  <a:pt x="1503469" y="0"/>
                  <a:pt x="3358092" y="0"/>
                </a:cubicBezTo>
                <a:cubicBezTo>
                  <a:pt x="5212715" y="0"/>
                  <a:pt x="6716184" y="1503469"/>
                  <a:pt x="6716184" y="3358092"/>
                </a:cubicBezTo>
                <a:cubicBezTo>
                  <a:pt x="6716184" y="5212715"/>
                  <a:pt x="5212715" y="6716184"/>
                  <a:pt x="3358092" y="6716184"/>
                </a:cubicBezTo>
                <a:cubicBezTo>
                  <a:pt x="1503469" y="6716184"/>
                  <a:pt x="0" y="5212715"/>
                  <a:pt x="0" y="3358092"/>
                </a:cubicBezTo>
                <a:close/>
              </a:path>
            </a:pathLst>
          </a:cu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7" name="椭圆 16">
            <a:extLst>
              <a:ext uri="{FF2B5EF4-FFF2-40B4-BE49-F238E27FC236}">
                <a16:creationId xmlns:a16="http://schemas.microsoft.com/office/drawing/2014/main" id="{6F2226AF-BC67-04B1-4905-9DEC4D6C2C8C}"/>
              </a:ext>
            </a:extLst>
          </p:cNvPr>
          <p:cNvSpPr/>
          <p:nvPr/>
        </p:nvSpPr>
        <p:spPr>
          <a:xfrm>
            <a:off x="1382006" y="3843224"/>
            <a:ext cx="390840" cy="39696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 name="标题 1">
            <a:extLst>
              <a:ext uri="{FF2B5EF4-FFF2-40B4-BE49-F238E27FC236}">
                <a16:creationId xmlns:a16="http://schemas.microsoft.com/office/drawing/2014/main" id="{40BC7080-401F-D441-224F-083CCE187BA5}"/>
              </a:ext>
            </a:extLst>
          </p:cNvPr>
          <p:cNvSpPr>
            <a:spLocks noGrp="1"/>
          </p:cNvSpPr>
          <p:nvPr>
            <p:ph type="title"/>
          </p:nvPr>
        </p:nvSpPr>
        <p:spPr>
          <a:xfrm>
            <a:off x="4318234" y="2627634"/>
            <a:ext cx="7515687" cy="1330510"/>
          </a:xfrm>
        </p:spPr>
        <p:txBody>
          <a:bodyPr>
            <a:noAutofit/>
          </a:bodyPr>
          <a:lstStyle/>
          <a:p>
            <a:r>
              <a:rPr lang="zh-CN" altLang="en-US" sz="4800" dirty="0">
                <a:solidFill>
                  <a:schemeClr val="accent1">
                    <a:lumMod val="50000"/>
                  </a:schemeClr>
                </a:solidFill>
                <a:latin typeface="阿里汉仪智能黑体" panose="00020600040101010101" pitchFamily="18" charset="-122"/>
                <a:ea typeface="阿里汉仪智能黑体" panose="00020600040101010101" pitchFamily="18" charset="-122"/>
              </a:rPr>
              <a:t>     算法概述</a:t>
            </a:r>
          </a:p>
        </p:txBody>
      </p:sp>
      <p:sp>
        <p:nvSpPr>
          <p:cNvPr id="3" name="文本框 2">
            <a:extLst>
              <a:ext uri="{FF2B5EF4-FFF2-40B4-BE49-F238E27FC236}">
                <a16:creationId xmlns:a16="http://schemas.microsoft.com/office/drawing/2014/main" id="{EE71778F-2329-F52B-AFA7-16B4C0A89836}"/>
              </a:ext>
            </a:extLst>
          </p:cNvPr>
          <p:cNvSpPr txBox="1"/>
          <p:nvPr/>
        </p:nvSpPr>
        <p:spPr>
          <a:xfrm>
            <a:off x="2463269" y="2553611"/>
            <a:ext cx="756938" cy="1446550"/>
          </a:xfrm>
          <a:prstGeom prst="rect">
            <a:avLst/>
          </a:prstGeom>
          <a:noFill/>
        </p:spPr>
        <p:txBody>
          <a:bodyPr wrap="none" rtlCol="0">
            <a:spAutoFit/>
          </a:bodyPr>
          <a:lstStyle/>
          <a:p>
            <a:r>
              <a:rPr lang="en-US" altLang="zh-CN" sz="8800" dirty="0">
                <a:solidFill>
                  <a:schemeClr val="accent1">
                    <a:lumMod val="50000"/>
                  </a:schemeClr>
                </a:solidFill>
              </a:rPr>
              <a:t>3</a:t>
            </a:r>
            <a:endParaRPr lang="zh-CN" altLang="en-US" sz="8800" dirty="0">
              <a:solidFill>
                <a:schemeClr val="accent1">
                  <a:lumMod val="50000"/>
                </a:schemeClr>
              </a:solidFill>
            </a:endParaRPr>
          </a:p>
        </p:txBody>
      </p:sp>
    </p:spTree>
    <p:extLst>
      <p:ext uri="{BB962C8B-B14F-4D97-AF65-F5344CB8AC3E}">
        <p14:creationId xmlns:p14="http://schemas.microsoft.com/office/powerpoint/2010/main" val="270609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childTnLst>
                                </p:cTn>
                              </p:par>
                            </p:childTnLst>
                          </p:cTn>
                        </p:par>
                        <p:par>
                          <p:cTn id="46" fill="hold">
                            <p:stCondLst>
                              <p:cond delay="10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1500"/>
                            </p:stCondLst>
                            <p:childTnLst>
                              <p:par>
                                <p:cTn id="53" presetID="53" presetClass="entr" presetSubtype="16"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childTnLst>
                          </p:cTn>
                        </p:par>
                        <p:par>
                          <p:cTn id="58" fill="hold">
                            <p:stCondLst>
                              <p:cond delay="2000"/>
                            </p:stCondLst>
                            <p:childTnLst>
                              <p:par>
                                <p:cTn id="59" presetID="22" presetClass="entr" presetSubtype="8"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4" grpId="0" animBg="1"/>
      <p:bldP spid="1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格 3">
            <a:extLst>
              <a:ext uri="{FF2B5EF4-FFF2-40B4-BE49-F238E27FC236}">
                <a16:creationId xmlns:a16="http://schemas.microsoft.com/office/drawing/2014/main" id="{EFFC0229-272F-75B9-2155-ADC85D2E71DD}"/>
              </a:ext>
            </a:extLst>
          </p:cNvPr>
          <p:cNvGraphicFramePr>
            <a:graphicFrameLocks noGrp="1"/>
          </p:cNvGraphicFramePr>
          <p:nvPr>
            <p:extLst>
              <p:ext uri="{D42A27DB-BD31-4B8C-83A1-F6EECF244321}">
                <p14:modId xmlns:p14="http://schemas.microsoft.com/office/powerpoint/2010/main" val="4136152055"/>
              </p:ext>
            </p:extLst>
          </p:nvPr>
        </p:nvGraphicFramePr>
        <p:xfrm>
          <a:off x="276837" y="288485"/>
          <a:ext cx="11727809" cy="6463123"/>
        </p:xfrm>
        <a:graphic>
          <a:graphicData uri="http://schemas.openxmlformats.org/drawingml/2006/table">
            <a:tbl>
              <a:tblPr firstRow="1" bandRow="1">
                <a:tableStyleId>{5C22544A-7EE6-4342-B048-85BDC9FD1C3A}</a:tableStyleId>
              </a:tblPr>
              <a:tblGrid>
                <a:gridCol w="1227510">
                  <a:extLst>
                    <a:ext uri="{9D8B030D-6E8A-4147-A177-3AD203B41FA5}">
                      <a16:colId xmlns:a16="http://schemas.microsoft.com/office/drawing/2014/main" val="1118988271"/>
                    </a:ext>
                  </a:extLst>
                </a:gridCol>
                <a:gridCol w="5411055">
                  <a:extLst>
                    <a:ext uri="{9D8B030D-6E8A-4147-A177-3AD203B41FA5}">
                      <a16:colId xmlns:a16="http://schemas.microsoft.com/office/drawing/2014/main" val="456538034"/>
                    </a:ext>
                  </a:extLst>
                </a:gridCol>
                <a:gridCol w="5089244">
                  <a:extLst>
                    <a:ext uri="{9D8B030D-6E8A-4147-A177-3AD203B41FA5}">
                      <a16:colId xmlns:a16="http://schemas.microsoft.com/office/drawing/2014/main" val="2398447523"/>
                    </a:ext>
                  </a:extLst>
                </a:gridCol>
              </a:tblGrid>
              <a:tr h="274656">
                <a:tc>
                  <a:txBody>
                    <a:bodyPr/>
                    <a:lstStyle/>
                    <a:p>
                      <a:pPr algn="ctr" fontAlgn="ctr"/>
                      <a:r>
                        <a:rPr lang="zh-CN" altLang="en-US" sz="1200" u="none" strike="noStrike">
                          <a:effectLst/>
                        </a:rPr>
                        <a:t>算法</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6640" marR="6640" marT="6640" marB="0" anchor="ctr"/>
                </a:tc>
                <a:tc>
                  <a:txBody>
                    <a:bodyPr/>
                    <a:lstStyle/>
                    <a:p>
                      <a:pPr algn="ctr" fontAlgn="ctr"/>
                      <a:r>
                        <a:rPr lang="zh-CN" altLang="en-US" sz="1200" u="none" strike="noStrike" dirty="0">
                          <a:effectLst/>
                        </a:rPr>
                        <a:t>简述</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6640" marR="6640" marT="6640" marB="0" anchor="ctr"/>
                </a:tc>
                <a:tc>
                  <a:txBody>
                    <a:bodyPr/>
                    <a:lstStyle/>
                    <a:p>
                      <a:pPr algn="ctr" fontAlgn="ctr"/>
                      <a:r>
                        <a:rPr lang="zh-CN" altLang="en-US" sz="1200" u="none" strike="noStrike">
                          <a:effectLst/>
                        </a:rPr>
                        <a:t>优缺点</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6640" marR="6640" marT="6640" marB="0" anchor="ctr"/>
                </a:tc>
                <a:extLst>
                  <a:ext uri="{0D108BD9-81ED-4DB2-BD59-A6C34878D82A}">
                    <a16:rowId xmlns:a16="http://schemas.microsoft.com/office/drawing/2014/main" val="2076770209"/>
                  </a:ext>
                </a:extLst>
              </a:tr>
              <a:tr h="1350066">
                <a:tc>
                  <a:txBody>
                    <a:bodyPr/>
                    <a:lstStyle/>
                    <a:p>
                      <a:pPr algn="ctr" fontAlgn="ctr"/>
                      <a:r>
                        <a:rPr lang="zh-CN" altLang="en-US" sz="1400" u="none" strike="noStrike" dirty="0">
                          <a:effectLst/>
                        </a:rPr>
                        <a:t>首次适应算法</a:t>
                      </a:r>
                      <a:br>
                        <a:rPr lang="zh-CN" altLang="en-US" sz="1400" u="none" strike="noStrike" dirty="0">
                          <a:effectLst/>
                        </a:rPr>
                      </a:br>
                      <a:r>
                        <a:rPr lang="zh-CN" altLang="en-US" sz="1400" u="none" strike="noStrike" dirty="0">
                          <a:effectLst/>
                        </a:rPr>
                        <a:t>（</a:t>
                      </a:r>
                      <a:r>
                        <a:rPr lang="en-US" sz="1400" u="none" strike="noStrike" dirty="0">
                          <a:effectLst/>
                        </a:rPr>
                        <a:t>First Fit）</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640" marR="6640" marT="6640" marB="0" anchor="ctr"/>
                </a:tc>
                <a:tc>
                  <a:txBody>
                    <a:bodyPr/>
                    <a:lstStyle/>
                    <a:p>
                      <a:pPr algn="ctr" fontAlgn="t"/>
                      <a:r>
                        <a:rPr lang="en-US" altLang="zh-CN" sz="1400" u="none" strike="noStrike" dirty="0">
                          <a:effectLst/>
                        </a:rPr>
                        <a:t>FF</a:t>
                      </a:r>
                      <a:r>
                        <a:rPr lang="zh-CN" altLang="en-US" sz="1400" u="none" strike="noStrike" dirty="0">
                          <a:effectLst/>
                        </a:rPr>
                        <a:t>算法要求空闲分区链以地址递增的次序链接，</a:t>
                      </a:r>
                      <a:br>
                        <a:rPr lang="zh-CN" altLang="en-US" sz="1400" u="none" strike="noStrike" dirty="0">
                          <a:effectLst/>
                        </a:rPr>
                      </a:br>
                      <a:r>
                        <a:rPr lang="zh-CN" altLang="en-US" sz="1400" u="none" strike="noStrike" dirty="0">
                          <a:effectLst/>
                        </a:rPr>
                        <a:t>在分配内存时，从链首开始顺序查找，</a:t>
                      </a:r>
                      <a:br>
                        <a:rPr lang="zh-CN" altLang="en-US" sz="1400" u="none" strike="noStrike" dirty="0">
                          <a:effectLst/>
                        </a:rPr>
                      </a:br>
                      <a:r>
                        <a:rPr lang="zh-CN" altLang="en-US" sz="1400" u="none" strike="noStrike" dirty="0">
                          <a:effectLst/>
                        </a:rPr>
                        <a:t>直至找到一个大小能满足要求的空闲分区为止，</a:t>
                      </a:r>
                      <a:br>
                        <a:rPr lang="zh-CN" altLang="en-US" sz="1400" u="none" strike="noStrike" dirty="0">
                          <a:effectLst/>
                        </a:rPr>
                      </a:br>
                      <a:r>
                        <a:rPr lang="zh-CN" altLang="en-US" sz="1400" u="none" strike="noStrike" dirty="0">
                          <a:effectLst/>
                        </a:rPr>
                        <a:t>然后再按照作业的大小，从该分区划出一块内存空间分配给请求者，余下的空闲分区仍留在空闲链中，若从链首直至链尾都不能找到一个能满足要求的分区，则此次内存分配失败，返回。</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6640" marR="6640" marT="6640" marB="0"/>
                </a:tc>
                <a:tc>
                  <a:txBody>
                    <a:bodyPr/>
                    <a:lstStyle/>
                    <a:p>
                      <a:pPr algn="ctr" fontAlgn="ctr"/>
                      <a:r>
                        <a:rPr lang="zh-CN" altLang="en-US" sz="1400" u="none" strike="noStrike">
                          <a:effectLst/>
                        </a:rPr>
                        <a:t>优点：高址部分的大的空闲分区得到保留，为大作业的内存分配创造了条件。</a:t>
                      </a:r>
                      <a:br>
                        <a:rPr lang="zh-CN" altLang="en-US" sz="1400" u="none" strike="noStrike">
                          <a:effectLst/>
                        </a:rPr>
                      </a:br>
                      <a:r>
                        <a:rPr lang="zh-CN" altLang="en-US" sz="1400" u="none" strike="noStrike">
                          <a:effectLst/>
                        </a:rPr>
                        <a:t>缺点：</a:t>
                      </a:r>
                      <a:br>
                        <a:rPr lang="zh-CN" altLang="en-US" sz="1400" u="none" strike="noStrike">
                          <a:effectLst/>
                        </a:rPr>
                      </a:br>
                      <a:r>
                        <a:rPr lang="zh-CN" altLang="en-US" sz="1400" u="none" strike="noStrike">
                          <a:effectLst/>
                        </a:rPr>
                        <a:t>（</a:t>
                      </a:r>
                      <a:r>
                        <a:rPr lang="en-US" altLang="zh-CN" sz="1400" u="none" strike="noStrike">
                          <a:effectLst/>
                        </a:rPr>
                        <a:t>1</a:t>
                      </a:r>
                      <a:r>
                        <a:rPr lang="zh-CN" altLang="en-US" sz="1400" u="none" strike="noStrike">
                          <a:effectLst/>
                        </a:rPr>
                        <a:t>）每次都是优先利用低址部分的空闲分区，造成低址部分产生大量的外碎片。</a:t>
                      </a:r>
                      <a:br>
                        <a:rPr lang="zh-CN" altLang="en-US" sz="1400" u="none" strike="noStrike">
                          <a:effectLst/>
                        </a:rPr>
                      </a:br>
                      <a:r>
                        <a:rPr lang="zh-CN" altLang="en-US" sz="1400" u="none" strike="noStrike">
                          <a:effectLst/>
                        </a:rPr>
                        <a:t>（</a:t>
                      </a:r>
                      <a:r>
                        <a:rPr lang="en-US" altLang="zh-CN" sz="1400" u="none" strike="noStrike">
                          <a:effectLst/>
                        </a:rPr>
                        <a:t>2</a:t>
                      </a:r>
                      <a:r>
                        <a:rPr lang="zh-CN" altLang="en-US" sz="1400" u="none" strike="noStrike">
                          <a:effectLst/>
                        </a:rPr>
                        <a:t>）每次都是从低址部分查找，使得查找空闲分区的开销增大。</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640" marR="6640" marT="6640" marB="0" anchor="ctr"/>
                </a:tc>
                <a:extLst>
                  <a:ext uri="{0D108BD9-81ED-4DB2-BD59-A6C34878D82A}">
                    <a16:rowId xmlns:a16="http://schemas.microsoft.com/office/drawing/2014/main" val="3938534260"/>
                  </a:ext>
                </a:extLst>
              </a:tr>
              <a:tr h="1350066">
                <a:tc>
                  <a:txBody>
                    <a:bodyPr/>
                    <a:lstStyle/>
                    <a:p>
                      <a:pPr algn="ctr" fontAlgn="ctr"/>
                      <a:r>
                        <a:rPr lang="zh-CN" altLang="en-US" sz="1400" u="none" strike="noStrike">
                          <a:effectLst/>
                        </a:rPr>
                        <a:t>循环首次适应算法</a:t>
                      </a:r>
                      <a:br>
                        <a:rPr lang="zh-CN" altLang="en-US" sz="1400" u="none" strike="noStrike">
                          <a:effectLst/>
                        </a:rPr>
                      </a:br>
                      <a:r>
                        <a:rPr lang="zh-CN" altLang="en-US" sz="1400" u="none" strike="noStrike">
                          <a:effectLst/>
                        </a:rPr>
                        <a:t>（</a:t>
                      </a:r>
                      <a:r>
                        <a:rPr lang="en-US" sz="1400" u="none" strike="noStrike">
                          <a:effectLst/>
                        </a:rPr>
                        <a:t>Next Fit）</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6640" marR="6640" marT="6640" marB="0" anchor="ctr"/>
                </a:tc>
                <a:tc>
                  <a:txBody>
                    <a:bodyPr/>
                    <a:lstStyle/>
                    <a:p>
                      <a:pPr algn="ctr" fontAlgn="ctr"/>
                      <a:r>
                        <a:rPr lang="zh-CN" altLang="en-US" sz="1400" u="none" strike="noStrike" dirty="0">
                          <a:effectLst/>
                        </a:rPr>
                        <a:t>在未进程分配内存空间时，不再是每次都从链首开始查找，而是从上次找到的空闲分区的下一个空闲分区开始查找，直至找</a:t>
                      </a:r>
                      <a:br>
                        <a:rPr lang="zh-CN" altLang="en-US" sz="1400" u="none" strike="noStrike" dirty="0">
                          <a:effectLst/>
                        </a:rPr>
                      </a:br>
                      <a:r>
                        <a:rPr lang="zh-CN" altLang="en-US" sz="1400" u="none" strike="noStrike" dirty="0">
                          <a:effectLst/>
                        </a:rPr>
                        <a:t>到一个能满足要求的空闲分区，从中划分出一块与请求大小相等的内存空间分配给作业。进行空闲分区分配时，会采用循环查找方式，即如果最后一个（链尾）空闲分区的大小仍不能满足要求，则返回第一个空闲分区</a:t>
                      </a:r>
                      <a:br>
                        <a:rPr lang="zh-CN" altLang="en-US" sz="1400" u="none" strike="noStrike" dirty="0">
                          <a:effectLst/>
                        </a:rPr>
                      </a:b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6640" marR="6640" marT="6640" marB="0" anchor="ctr"/>
                </a:tc>
                <a:tc>
                  <a:txBody>
                    <a:bodyPr/>
                    <a:lstStyle/>
                    <a:p>
                      <a:pPr algn="ctr" fontAlgn="ctr"/>
                      <a:r>
                        <a:rPr lang="zh-CN" altLang="en-US" sz="1400" u="none" strike="noStrike">
                          <a:effectLst/>
                        </a:rPr>
                        <a:t>优点：</a:t>
                      </a:r>
                      <a:br>
                        <a:rPr lang="zh-CN" altLang="en-US" sz="1400" u="none" strike="noStrike">
                          <a:effectLst/>
                        </a:rPr>
                      </a:br>
                      <a:r>
                        <a:rPr lang="zh-CN" altLang="en-US" sz="1400" u="none" strike="noStrike">
                          <a:effectLst/>
                        </a:rPr>
                        <a:t>（</a:t>
                      </a:r>
                      <a:r>
                        <a:rPr lang="en-US" altLang="zh-CN" sz="1400" u="none" strike="noStrike">
                          <a:effectLst/>
                        </a:rPr>
                        <a:t>1</a:t>
                      </a:r>
                      <a:r>
                        <a:rPr lang="zh-CN" altLang="en-US" sz="1400" u="none" strike="noStrike">
                          <a:effectLst/>
                        </a:rPr>
                        <a:t>）使得空闲分区分布更加均匀。</a:t>
                      </a:r>
                      <a:br>
                        <a:rPr lang="zh-CN" altLang="en-US" sz="1400" u="none" strike="noStrike">
                          <a:effectLst/>
                        </a:rPr>
                      </a:br>
                      <a:r>
                        <a:rPr lang="zh-CN" altLang="en-US" sz="1400" u="none" strike="noStrike">
                          <a:effectLst/>
                        </a:rPr>
                        <a:t>（</a:t>
                      </a:r>
                      <a:r>
                        <a:rPr lang="en-US" altLang="zh-CN" sz="1400" u="none" strike="noStrike">
                          <a:effectLst/>
                        </a:rPr>
                        <a:t>2</a:t>
                      </a:r>
                      <a:r>
                        <a:rPr lang="zh-CN" altLang="en-US" sz="1400" u="none" strike="noStrike">
                          <a:effectLst/>
                        </a:rPr>
                        <a:t>）空闲分区的查找开销小。</a:t>
                      </a:r>
                      <a:br>
                        <a:rPr lang="zh-CN" altLang="en-US" sz="1400" u="none" strike="noStrike">
                          <a:effectLst/>
                        </a:rPr>
                      </a:br>
                      <a:r>
                        <a:rPr lang="zh-CN" altLang="en-US" sz="1400" u="none" strike="noStrike">
                          <a:effectLst/>
                        </a:rPr>
                        <a:t>缺点：高址部分的大空闲分区被分小，</a:t>
                      </a:r>
                      <a:br>
                        <a:rPr lang="zh-CN" altLang="en-US" sz="1400" u="none" strike="noStrike">
                          <a:effectLst/>
                        </a:rPr>
                      </a:br>
                      <a:r>
                        <a:rPr lang="zh-CN" altLang="en-US" sz="1400" u="none" strike="noStrike">
                          <a:effectLst/>
                        </a:rPr>
                        <a:t>使得大作业进入无法分配内存。</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640" marR="6640" marT="6640" marB="0" anchor="ctr"/>
                </a:tc>
                <a:extLst>
                  <a:ext uri="{0D108BD9-81ED-4DB2-BD59-A6C34878D82A}">
                    <a16:rowId xmlns:a16="http://schemas.microsoft.com/office/drawing/2014/main" val="1621176722"/>
                  </a:ext>
                </a:extLst>
              </a:tr>
              <a:tr h="919901">
                <a:tc>
                  <a:txBody>
                    <a:bodyPr/>
                    <a:lstStyle/>
                    <a:p>
                      <a:pPr algn="ctr" fontAlgn="ctr"/>
                      <a:r>
                        <a:rPr lang="zh-CN" altLang="en-US" sz="1400" u="none" strike="noStrike">
                          <a:effectLst/>
                        </a:rPr>
                        <a:t>最佳适应算法</a:t>
                      </a:r>
                      <a:br>
                        <a:rPr lang="zh-CN" altLang="en-US" sz="1400" u="none" strike="noStrike">
                          <a:effectLst/>
                        </a:rPr>
                      </a:br>
                      <a:r>
                        <a:rPr lang="zh-CN" altLang="en-US" sz="1400" u="none" strike="noStrike">
                          <a:effectLst/>
                        </a:rPr>
                        <a:t>（</a:t>
                      </a:r>
                      <a:r>
                        <a:rPr lang="en-US" sz="1400" u="none" strike="noStrike">
                          <a:effectLst/>
                        </a:rPr>
                        <a:t>Best Fit）</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6640" marR="6640" marT="6640" marB="0" anchor="ctr"/>
                </a:tc>
                <a:tc>
                  <a:txBody>
                    <a:bodyPr/>
                    <a:lstStyle/>
                    <a:p>
                      <a:pPr algn="ctr" fontAlgn="ctr"/>
                      <a:r>
                        <a:rPr lang="zh-CN" altLang="en-US" sz="1400" u="none" strike="noStrike" dirty="0">
                          <a:effectLst/>
                        </a:rPr>
                        <a:t>将空闲分区链中的空闲分区按照空闲分区由</a:t>
                      </a:r>
                      <a:br>
                        <a:rPr lang="zh-CN" altLang="en-US" sz="1400" u="none" strike="noStrike" dirty="0">
                          <a:effectLst/>
                        </a:rPr>
                      </a:br>
                      <a:r>
                        <a:rPr lang="zh-CN" altLang="en-US" sz="1400" u="none" strike="noStrike" dirty="0">
                          <a:effectLst/>
                        </a:rPr>
                        <a:t>小到大的顺序排序，从而形成空闲分区链。</a:t>
                      </a:r>
                      <a:br>
                        <a:rPr lang="zh-CN" altLang="en-US" sz="1400" u="none" strike="noStrike" dirty="0">
                          <a:effectLst/>
                        </a:rPr>
                      </a:br>
                      <a:r>
                        <a:rPr lang="zh-CN" altLang="en-US" sz="1400" u="none" strike="noStrike" dirty="0">
                          <a:effectLst/>
                        </a:rPr>
                        <a:t>每次从链首进行查找合适的空闲分区为作业分配内存，</a:t>
                      </a:r>
                      <a:br>
                        <a:rPr lang="zh-CN" altLang="en-US" sz="1400" u="none" strike="noStrike" dirty="0">
                          <a:effectLst/>
                        </a:rPr>
                      </a:br>
                      <a:r>
                        <a:rPr lang="zh-CN" altLang="en-US" sz="1400" u="none" strike="noStrike" dirty="0">
                          <a:effectLst/>
                        </a:rPr>
                        <a:t>这样每次找到的空闲分区是和作业大小最接近的。</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6640" marR="6640" marT="6640" marB="0" anchor="ctr"/>
                </a:tc>
                <a:tc>
                  <a:txBody>
                    <a:bodyPr/>
                    <a:lstStyle/>
                    <a:p>
                      <a:pPr algn="ctr" fontAlgn="ctr"/>
                      <a:r>
                        <a:rPr lang="zh-CN" altLang="en-US" sz="1400" u="none" strike="noStrike">
                          <a:effectLst/>
                        </a:rPr>
                        <a:t>优点：第一次找到的空闲分区是大小最接近待分配内存作业大小的。</a:t>
                      </a:r>
                      <a:br>
                        <a:rPr lang="zh-CN" altLang="en-US" sz="1400" u="none" strike="noStrike">
                          <a:effectLst/>
                        </a:rPr>
                      </a:br>
                      <a:r>
                        <a:rPr lang="zh-CN" altLang="en-US" sz="1400" u="none" strike="noStrike">
                          <a:effectLst/>
                        </a:rPr>
                        <a:t>缺点</a:t>
                      </a:r>
                      <a:r>
                        <a:rPr lang="en-US" altLang="zh-CN" sz="1400" u="none" strike="noStrike">
                          <a:effectLst/>
                        </a:rPr>
                        <a:t>:   </a:t>
                      </a:r>
                      <a:r>
                        <a:rPr lang="zh-CN" altLang="en-US" sz="1400" u="none" strike="noStrike">
                          <a:effectLst/>
                        </a:rPr>
                        <a:t>产生大量难以利用的外部碎片。</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640" marR="6640" marT="6640" marB="0" anchor="ctr"/>
                </a:tc>
                <a:extLst>
                  <a:ext uri="{0D108BD9-81ED-4DB2-BD59-A6C34878D82A}">
                    <a16:rowId xmlns:a16="http://schemas.microsoft.com/office/drawing/2014/main" val="173380094"/>
                  </a:ext>
                </a:extLst>
              </a:tr>
              <a:tr h="704820">
                <a:tc>
                  <a:txBody>
                    <a:bodyPr/>
                    <a:lstStyle/>
                    <a:p>
                      <a:pPr algn="ctr" fontAlgn="ctr"/>
                      <a:r>
                        <a:rPr lang="zh-CN" altLang="en-US" sz="1400" u="none" strike="noStrike">
                          <a:effectLst/>
                        </a:rPr>
                        <a:t>最坏适应算法</a:t>
                      </a:r>
                      <a:br>
                        <a:rPr lang="zh-CN" altLang="en-US" sz="1400" u="none" strike="noStrike">
                          <a:effectLst/>
                        </a:rPr>
                      </a:br>
                      <a:r>
                        <a:rPr lang="zh-CN" altLang="en-US" sz="1400" u="none" strike="noStrike">
                          <a:effectLst/>
                        </a:rPr>
                        <a:t>（</a:t>
                      </a:r>
                      <a:r>
                        <a:rPr lang="en-US" sz="1400" u="none" strike="noStrike">
                          <a:effectLst/>
                        </a:rPr>
                        <a:t>Worst Fit）</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6640" marR="6640" marT="6640" marB="0" anchor="ctr"/>
                </a:tc>
                <a:tc>
                  <a:txBody>
                    <a:bodyPr/>
                    <a:lstStyle/>
                    <a:p>
                      <a:pPr algn="ctr" fontAlgn="ctr"/>
                      <a:r>
                        <a:rPr lang="zh-CN" altLang="en-US" sz="1400" u="none" strike="noStrike" dirty="0">
                          <a:effectLst/>
                        </a:rPr>
                        <a:t>与最佳适应算法刚好相反，</a:t>
                      </a:r>
                      <a:br>
                        <a:rPr lang="zh-CN" altLang="en-US" sz="1400" u="none" strike="noStrike" dirty="0">
                          <a:effectLst/>
                        </a:rPr>
                      </a:br>
                      <a:r>
                        <a:rPr lang="zh-CN" altLang="en-US" sz="1400" u="none" strike="noStrike" dirty="0">
                          <a:effectLst/>
                        </a:rPr>
                        <a:t>将空闲分区链的分区按照从大到小的顺序排序形成空闲分区链，每次查找时只要看第一个空闲分区是否满足即可。</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6640" marR="6640" marT="6640" marB="0" anchor="ctr"/>
                </a:tc>
                <a:tc>
                  <a:txBody>
                    <a:bodyPr/>
                    <a:lstStyle/>
                    <a:p>
                      <a:pPr algn="ctr" fontAlgn="ctr"/>
                      <a:r>
                        <a:rPr lang="zh-CN" altLang="en-US" sz="1400" u="none" strike="noStrike" dirty="0">
                          <a:effectLst/>
                        </a:rPr>
                        <a:t>优点：效率高，分区查找方便。</a:t>
                      </a:r>
                      <a:br>
                        <a:rPr lang="zh-CN" altLang="en-US" sz="1400" u="none" strike="noStrike" dirty="0">
                          <a:effectLst/>
                        </a:rPr>
                      </a:br>
                      <a:r>
                        <a:rPr lang="zh-CN" altLang="en-US" sz="1400" u="none" strike="noStrike" dirty="0">
                          <a:effectLst/>
                        </a:rPr>
                        <a:t>缺点：当小作业把大空闲分区分小了，那么，大作业就找不到合适的空闲区。</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6640" marR="6640" marT="6640" marB="0" anchor="ctr"/>
                </a:tc>
                <a:extLst>
                  <a:ext uri="{0D108BD9-81ED-4DB2-BD59-A6C34878D82A}">
                    <a16:rowId xmlns:a16="http://schemas.microsoft.com/office/drawing/2014/main" val="1882747423"/>
                  </a:ext>
                </a:extLst>
              </a:tr>
              <a:tr h="1565148">
                <a:tc>
                  <a:txBody>
                    <a:bodyPr/>
                    <a:lstStyle/>
                    <a:p>
                      <a:pPr algn="l" fontAlgn="ctr"/>
                      <a:r>
                        <a:rPr lang="zh-CN" altLang="en-US" sz="1400" u="none" strike="noStrike">
                          <a:effectLst/>
                        </a:rPr>
                        <a:t>快速适应算法</a:t>
                      </a:r>
                      <a:br>
                        <a:rPr lang="zh-CN" altLang="en-US" sz="1400" u="none" strike="noStrike">
                          <a:effectLst/>
                        </a:rPr>
                      </a:br>
                      <a:r>
                        <a:rPr lang="zh-CN" altLang="en-US" sz="1400" u="none" strike="noStrike">
                          <a:effectLst/>
                        </a:rPr>
                        <a:t>（</a:t>
                      </a:r>
                      <a:r>
                        <a:rPr lang="en-US" sz="1400" u="none" strike="noStrike">
                          <a:effectLst/>
                        </a:rPr>
                        <a:t>Quick Fit）</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6640" marR="6640" marT="6640" marB="0" anchor="ctr"/>
                </a:tc>
                <a:tc>
                  <a:txBody>
                    <a:bodyPr/>
                    <a:lstStyle/>
                    <a:p>
                      <a:pPr algn="ctr" fontAlgn="t"/>
                      <a:endParaRPr lang="en-US" altLang="zh-CN" sz="1400" u="none" strike="noStrike" dirty="0">
                        <a:effectLst/>
                      </a:endParaRPr>
                    </a:p>
                    <a:p>
                      <a:pPr algn="ctr" fontAlgn="t"/>
                      <a:r>
                        <a:rPr lang="zh-CN" altLang="en-US" sz="1400" u="none" strike="noStrike" dirty="0">
                          <a:effectLst/>
                        </a:rPr>
                        <a:t>将空闲分区容量大小进行分类，对于每一类具有相同容量的所有空闲分区，单独设立一个空闲分区链表，系统中存在多个空闲分区链表，同时在内存中设立一张管理索引表，该表的每一项对应了一种空闲分区类型，并记录了该类型空闲分区链表表头的指针。根据进程的长度，寻找到能容纳它的最小空闲区链表，并取下第一块进行分配即可</a:t>
                      </a:r>
                      <a:br>
                        <a:rPr lang="zh-CN" altLang="en-US" sz="1400" u="none" strike="noStrike" dirty="0">
                          <a:effectLst/>
                        </a:rPr>
                      </a:br>
                      <a:br>
                        <a:rPr lang="zh-CN" altLang="en-US" sz="1400" u="none" strike="noStrike" dirty="0">
                          <a:effectLst/>
                        </a:rPr>
                      </a:b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6640" marR="6640" marT="6640" marB="0"/>
                </a:tc>
                <a:tc>
                  <a:txBody>
                    <a:bodyPr/>
                    <a:lstStyle/>
                    <a:p>
                      <a:pPr algn="ctr" fontAlgn="ctr"/>
                      <a:r>
                        <a:rPr lang="zh-CN" altLang="en-US" sz="1400" u="none" strike="noStrike" dirty="0">
                          <a:effectLst/>
                        </a:rPr>
                        <a:t>优点： 查找效率高，能保留大的分区，满足对大空间的需求，不会产生内存碎片。</a:t>
                      </a:r>
                      <a:br>
                        <a:rPr lang="zh-CN" altLang="en-US" sz="1400" u="none" strike="noStrike" dirty="0">
                          <a:effectLst/>
                        </a:rPr>
                      </a:br>
                      <a:r>
                        <a:rPr lang="zh-CN" altLang="en-US" sz="1400" u="none" strike="noStrike" dirty="0">
                          <a:effectLst/>
                        </a:rPr>
                        <a:t>缺点： 在分区归还主存时算法复杂，系统开销大。</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6640" marR="6640" marT="6640" marB="0" anchor="ctr"/>
                </a:tc>
                <a:extLst>
                  <a:ext uri="{0D108BD9-81ED-4DB2-BD59-A6C34878D82A}">
                    <a16:rowId xmlns:a16="http://schemas.microsoft.com/office/drawing/2014/main" val="1585196115"/>
                  </a:ext>
                </a:extLst>
              </a:tr>
            </a:tbl>
          </a:graphicData>
        </a:graphic>
      </p:graphicFrame>
    </p:spTree>
    <p:extLst>
      <p:ext uri="{BB962C8B-B14F-4D97-AF65-F5344CB8AC3E}">
        <p14:creationId xmlns:p14="http://schemas.microsoft.com/office/powerpoint/2010/main" val="356593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15E24-B32A-E121-6BD0-B082777BF9B8}"/>
              </a:ext>
            </a:extLst>
          </p:cNvPr>
          <p:cNvSpPr>
            <a:spLocks noGrp="1"/>
          </p:cNvSpPr>
          <p:nvPr>
            <p:ph type="title"/>
          </p:nvPr>
        </p:nvSpPr>
        <p:spPr>
          <a:xfrm>
            <a:off x="393583" y="322509"/>
            <a:ext cx="2693567" cy="465385"/>
          </a:xfrm>
        </p:spPr>
        <p:txBody>
          <a:bodyPr>
            <a:noAutofit/>
          </a:bodyPr>
          <a:lstStyle/>
          <a:p>
            <a:r>
              <a:rPr lang="zh-CN" altLang="en-US" sz="3200" b="1" dirty="0"/>
              <a:t>伙伴分配器</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C3EDF25-E4D0-9AEB-9934-441EEB6A9A3A}"/>
                  </a:ext>
                </a:extLst>
              </p:cNvPr>
              <p:cNvSpPr>
                <a:spLocks noGrp="1"/>
              </p:cNvSpPr>
              <p:nvPr>
                <p:ph idx="1"/>
              </p:nvPr>
            </p:nvSpPr>
            <p:spPr>
              <a:xfrm>
                <a:off x="838200" y="913729"/>
                <a:ext cx="10515600" cy="5944271"/>
              </a:xfrm>
            </p:spPr>
            <p:txBody>
              <a:bodyPr>
                <a:normAutofit lnSpcReduction="10000"/>
              </a:bodyPr>
              <a:lstStyle/>
              <a:p>
                <a:r>
                  <a:rPr lang="zh-CN" altLang="en-US" dirty="0"/>
                  <a:t>概念</a:t>
                </a:r>
                <a:endParaRPr lang="en-US" altLang="zh-CN" dirty="0"/>
              </a:p>
              <a:p>
                <a:pPr lvl="1"/>
                <a:r>
                  <a:rPr lang="zh-CN" altLang="en-US" dirty="0"/>
                  <a:t>页块 </a:t>
                </a:r>
                <a:r>
                  <a:rPr lang="en-US" altLang="zh-CN" dirty="0"/>
                  <a:t>( Page Block ) : </a:t>
                </a:r>
                <a:r>
                  <a:rPr lang="zh-CN" altLang="en-US" dirty="0"/>
                  <a:t>指的是连续的物理页 </a:t>
                </a:r>
                <a:endParaRPr lang="en-US" altLang="zh-CN" dirty="0"/>
              </a:p>
              <a:p>
                <a:pPr lvl="1"/>
                <a:r>
                  <a:rPr lang="zh-CN" altLang="en-US" dirty="0"/>
                  <a:t>阶 </a:t>
                </a:r>
                <a:r>
                  <a:rPr lang="en-US" altLang="zh-CN" dirty="0"/>
                  <a:t>( Order ) : </a:t>
                </a:r>
                <a:r>
                  <a:rPr lang="zh-CN" altLang="en-US" dirty="0"/>
                  <a:t>物理页的数量单位 </a:t>
                </a:r>
                <a:r>
                  <a:rPr lang="en-US" altLang="zh-CN" dirty="0"/>
                  <a:t>, n</a:t>
                </a:r>
                <a:r>
                  <a:rPr lang="zh-CN" altLang="en-US" dirty="0"/>
                  <a:t>阶页块指的是</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m:rPr>
                            <m:sty m:val="p"/>
                          </m:rPr>
                          <a:rPr lang="en-US" altLang="zh-CN" i="1">
                            <a:latin typeface="Cambria Math" panose="02040503050406030204" pitchFamily="18" charset="0"/>
                          </a:rPr>
                          <m:t>n</m:t>
                        </m:r>
                      </m:sup>
                    </m:sSup>
                  </m:oMath>
                </a14:m>
                <a:r>
                  <a:rPr lang="zh-CN" altLang="en-US" dirty="0"/>
                  <a:t>个 连续的物理页</a:t>
                </a:r>
                <a:endParaRPr lang="en-US" altLang="zh-CN" dirty="0"/>
              </a:p>
              <a:p>
                <a:pPr lvl="1"/>
                <a:r>
                  <a:rPr lang="zh-CN" altLang="en-US" dirty="0"/>
                  <a:t>伙伴：</a:t>
                </a:r>
                <a:r>
                  <a:rPr lang="en-US" altLang="zh-CN" dirty="0"/>
                  <a:t>2</a:t>
                </a:r>
                <a:r>
                  <a:rPr lang="zh-CN" altLang="en-US" dirty="0"/>
                  <a:t>个</a:t>
                </a:r>
                <a:r>
                  <a:rPr lang="en-US" altLang="zh-CN" dirty="0"/>
                  <a:t>n </a:t>
                </a:r>
                <a:r>
                  <a:rPr lang="zh-CN" altLang="en-US" dirty="0"/>
                  <a:t>阶 </a:t>
                </a:r>
                <a:r>
                  <a:rPr lang="en-US" altLang="zh-CN" dirty="0"/>
                  <a:t>"</a:t>
                </a:r>
                <a:r>
                  <a:rPr lang="zh-CN" altLang="en-US" dirty="0"/>
                  <a:t>页块 </a:t>
                </a:r>
                <a:r>
                  <a:rPr lang="en-US" altLang="zh-CN" dirty="0"/>
                  <a:t>"</a:t>
                </a:r>
                <a:r>
                  <a:rPr lang="zh-CN" altLang="en-US" dirty="0"/>
                  <a:t>在满足 如下</a:t>
                </a:r>
                <a:r>
                  <a:rPr lang="en-US" altLang="zh-CN" dirty="0"/>
                  <a:t>3</a:t>
                </a:r>
                <a:r>
                  <a:rPr lang="zh-CN" altLang="en-US" dirty="0"/>
                  <a:t>个条件的前提下 </a:t>
                </a:r>
                <a:r>
                  <a:rPr lang="en-US" altLang="zh-CN" dirty="0"/>
                  <a:t>, </a:t>
                </a:r>
                <a:r>
                  <a:rPr lang="zh-CN" altLang="en-US" dirty="0"/>
                  <a:t>可以称为 </a:t>
                </a:r>
                <a:r>
                  <a:rPr lang="en-US" altLang="zh-CN" dirty="0"/>
                  <a:t>" </a:t>
                </a:r>
                <a:r>
                  <a:rPr lang="zh-CN" altLang="en-US" dirty="0"/>
                  <a:t>伙伴 </a:t>
                </a:r>
                <a:r>
                  <a:rPr lang="en-US" altLang="zh-CN" dirty="0"/>
                  <a:t>" :</a:t>
                </a:r>
              </a:p>
              <a:p>
                <a:pPr marL="1371600" lvl="2" indent="-457200">
                  <a:buFont typeface="+mj-lt"/>
                  <a:buAutoNum type="arabicPeriod"/>
                </a:pPr>
                <a:r>
                  <a:rPr lang="zh-CN" altLang="en-US" dirty="0"/>
                  <a:t>页块相邻 </a:t>
                </a:r>
                <a:r>
                  <a:rPr lang="en-US" altLang="zh-CN" dirty="0"/>
                  <a:t>: 2</a:t>
                </a:r>
                <a:r>
                  <a:rPr lang="zh-CN" altLang="en-US" dirty="0"/>
                  <a:t>个页块必须相邻 </a:t>
                </a:r>
                <a:r>
                  <a:rPr lang="en-US" altLang="zh-CN" dirty="0"/>
                  <a:t>, </a:t>
                </a:r>
                <a:r>
                  <a:rPr lang="zh-CN" altLang="en-US" dirty="0"/>
                  <a:t>其物理地址是连续的</a:t>
                </a:r>
                <a:endParaRPr lang="en-US" altLang="zh-CN" dirty="0"/>
              </a:p>
              <a:p>
                <a:pPr marL="1371600" lvl="2" indent="-457200">
                  <a:buFont typeface="+mj-lt"/>
                  <a:buAutoNum type="arabicPeriod"/>
                </a:pPr>
                <a:r>
                  <a:rPr lang="zh-CN" altLang="en-US" dirty="0"/>
                  <a:t>页块页号 </a:t>
                </a:r>
                <a:r>
                  <a:rPr lang="en-US" altLang="zh-CN" dirty="0"/>
                  <a:t>: </a:t>
                </a:r>
                <a:r>
                  <a:rPr lang="zh-CN" altLang="en-US" dirty="0"/>
                  <a:t>第</a:t>
                </a:r>
                <a:r>
                  <a:rPr lang="en-US" altLang="zh-CN" dirty="0"/>
                  <a:t>1</a:t>
                </a:r>
                <a:r>
                  <a:rPr lang="zh-CN" altLang="en-US" dirty="0"/>
                  <a:t>个物理页页号是</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m:rPr>
                            <m:sty m:val="p"/>
                          </m:rPr>
                          <a:rPr lang="en-US" altLang="zh-CN" i="1">
                            <a:latin typeface="Cambria Math" panose="02040503050406030204" pitchFamily="18" charset="0"/>
                          </a:rPr>
                          <m:t>n</m:t>
                        </m:r>
                      </m:sup>
                    </m:sSup>
                  </m:oMath>
                </a14:m>
                <a:r>
                  <a:rPr lang="zh-CN" altLang="en-US" dirty="0"/>
                  <a:t>的整数倍 </a:t>
                </a:r>
                <a:endParaRPr lang="en-US" altLang="zh-CN" dirty="0"/>
              </a:p>
              <a:p>
                <a:pPr marL="1371600" lvl="2" indent="-457200">
                  <a:buFont typeface="+mj-lt"/>
                  <a:buAutoNum type="arabicPeriod"/>
                </a:pPr>
                <a:r>
                  <a:rPr lang="zh-CN" altLang="en-US" dirty="0"/>
                  <a:t>合并页块 </a:t>
                </a:r>
                <a:r>
                  <a:rPr lang="en-US" altLang="zh-CN" dirty="0"/>
                  <a:t>: </a:t>
                </a:r>
                <a:r>
                  <a:rPr lang="zh-CN" altLang="en-US" dirty="0"/>
                  <a:t>如果需要合并这两个</a:t>
                </a:r>
                <a:r>
                  <a:rPr lang="en-US" altLang="zh-CN" dirty="0"/>
                  <a:t>n </a:t>
                </a:r>
                <a:r>
                  <a:rPr lang="zh-CN" altLang="en-US" dirty="0"/>
                  <a:t>阶页块为</a:t>
                </a:r>
                <a:r>
                  <a:rPr lang="en-US" altLang="zh-CN" dirty="0"/>
                  <a:t>n + 1</a:t>
                </a:r>
                <a:r>
                  <a:rPr lang="zh-CN" altLang="en-US" dirty="0"/>
                  <a:t>阶页块 </a:t>
                </a:r>
                <a:r>
                  <a:rPr lang="en-US" altLang="zh-CN" dirty="0"/>
                  <a:t>, </a:t>
                </a:r>
                <a:r>
                  <a:rPr lang="zh-CN" altLang="en-US" dirty="0"/>
                  <a:t>则第</a:t>
                </a:r>
                <a:r>
                  <a:rPr lang="en-US" altLang="zh-CN" dirty="0"/>
                  <a:t>1</a:t>
                </a:r>
                <a:r>
                  <a:rPr lang="zh-CN" altLang="en-US" dirty="0"/>
                  <a:t>页的物理页页号必须是</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m:rPr>
                            <m:sty m:val="p"/>
                          </m:rPr>
                          <a:rPr lang="en-US" altLang="zh-CN" i="1">
                            <a:latin typeface="Cambria Math" panose="02040503050406030204" pitchFamily="18" charset="0"/>
                          </a:rPr>
                          <m:t>n</m:t>
                        </m:r>
                        <m:r>
                          <a:rPr lang="en-US" altLang="zh-CN" i="1">
                            <a:latin typeface="Cambria Math" panose="02040503050406030204" pitchFamily="18" charset="0"/>
                          </a:rPr>
                          <m:t>+1</m:t>
                        </m:r>
                      </m:sup>
                    </m:sSup>
                  </m:oMath>
                </a14:m>
                <a:r>
                  <a:rPr lang="zh-CN" altLang="en-US" dirty="0"/>
                  <a:t>整数倍</a:t>
                </a:r>
                <a:endParaRPr lang="en-US" altLang="zh-CN" dirty="0"/>
              </a:p>
              <a:p>
                <a:r>
                  <a:rPr lang="zh-CN" altLang="en-US" dirty="0"/>
                  <a:t>基本思想</a:t>
                </a:r>
                <a:endParaRPr lang="en-US" altLang="zh-CN" dirty="0"/>
              </a:p>
              <a:p>
                <a:pPr lvl="1"/>
                <a:r>
                  <a:rPr lang="en-US" altLang="zh-CN" dirty="0"/>
                  <a:t>Linux</a:t>
                </a:r>
                <a:r>
                  <a:rPr lang="zh-CN" altLang="en-US" dirty="0"/>
                  <a:t>在分配内存时把所有的空闲页框分组为</a:t>
                </a:r>
                <a:r>
                  <a:rPr lang="en-US" altLang="zh-CN" dirty="0"/>
                  <a:t>11</a:t>
                </a:r>
                <a:r>
                  <a:rPr lang="zh-CN" altLang="en-US" dirty="0"/>
                  <a:t>个块链表。每一块链表分别包含大小为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0</m:t>
                        </m:r>
                      </m:sup>
                    </m:sSup>
                  </m:oMath>
                </a14:m>
                <a:r>
                  <a:rPr lang="en-US" altLang="zh-CN" dirty="0"/>
                  <a:t> ~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10</m:t>
                        </m:r>
                      </m:sup>
                    </m:sSup>
                  </m:oMath>
                </a14:m>
                <a:r>
                  <a:rPr lang="zh-CN" altLang="en-US" dirty="0"/>
                  <a:t>个连续的页框。</a:t>
                </a:r>
                <a:endParaRPr lang="en-US" altLang="zh-CN" dirty="0"/>
              </a:p>
              <a:p>
                <a:pPr lvl="1"/>
                <a:r>
                  <a:rPr lang="zh-CN" altLang="en-US" dirty="0"/>
                  <a:t>分配</a:t>
                </a:r>
                <a:r>
                  <a:rPr lang="en-US" altLang="zh-CN" dirty="0"/>
                  <a:t>n</a:t>
                </a:r>
                <a:r>
                  <a:rPr lang="zh-CN" altLang="en-US" dirty="0"/>
                  <a:t>阶页块时，查看是否有空闲的</a:t>
                </a:r>
                <a:r>
                  <a:rPr lang="en-US" altLang="zh-CN" dirty="0"/>
                  <a:t>n</a:t>
                </a:r>
                <a:r>
                  <a:rPr lang="zh-CN" altLang="en-US" dirty="0"/>
                  <a:t>阶页块，如果有直接分配，否则更大阶的内存块会被对半切分，切分之后的两个小块互为伙伴。其中一个子块用于分配，另一个加入空闲链表中。这些块在必要时会连续减半，直到达到所需大小的块为止</a:t>
                </a:r>
                <a:endParaRPr lang="en-US" altLang="zh-CN" dirty="0"/>
              </a:p>
              <a:p>
                <a:pPr lvl="1"/>
                <a:r>
                  <a:rPr lang="zh-CN" altLang="en-US" dirty="0"/>
                  <a:t>当一个块被释放之后，会检查它的伙伴是否也是空闲的，如果是，那么这对伙伴将会被合并。</a:t>
                </a:r>
              </a:p>
            </p:txBody>
          </p:sp>
        </mc:Choice>
        <mc:Fallback>
          <p:sp>
            <p:nvSpPr>
              <p:cNvPr id="3" name="内容占位符 2">
                <a:extLst>
                  <a:ext uri="{FF2B5EF4-FFF2-40B4-BE49-F238E27FC236}">
                    <a16:creationId xmlns:a16="http://schemas.microsoft.com/office/drawing/2014/main" id="{CC3EDF25-E4D0-9AEB-9934-441EEB6A9A3A}"/>
                  </a:ext>
                </a:extLst>
              </p:cNvPr>
              <p:cNvSpPr>
                <a:spLocks noGrp="1" noRot="1" noChangeAspect="1" noMove="1" noResize="1" noEditPoints="1" noAdjustHandles="1" noChangeArrowheads="1" noChangeShapeType="1" noTextEdit="1"/>
              </p:cNvSpPr>
              <p:nvPr>
                <p:ph idx="1"/>
              </p:nvPr>
            </p:nvSpPr>
            <p:spPr>
              <a:xfrm>
                <a:off x="838200" y="913729"/>
                <a:ext cx="10515600" cy="5944271"/>
              </a:xfrm>
              <a:blipFill>
                <a:blip r:embed="rId3"/>
                <a:stretch>
                  <a:fillRect l="-1043" t="-2974"/>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F7B3F17B-66B4-F20B-1796-AE76CDFEC492}"/>
              </a:ext>
            </a:extLst>
          </p:cNvPr>
          <p:cNvSpPr/>
          <p:nvPr>
            <p:custDataLst>
              <p:tags r:id="rId1"/>
            </p:custDataLst>
          </p:nvPr>
        </p:nvSpPr>
        <p:spPr>
          <a:xfrm>
            <a:off x="393583" y="774611"/>
            <a:ext cx="2643505" cy="7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a:noFill/>
              </a:ln>
              <a:solidFill>
                <a:schemeClr val="tx1"/>
              </a:solidFill>
            </a:endParaRPr>
          </a:p>
        </p:txBody>
      </p:sp>
    </p:spTree>
    <p:extLst>
      <p:ext uri="{BB962C8B-B14F-4D97-AF65-F5344CB8AC3E}">
        <p14:creationId xmlns:p14="http://schemas.microsoft.com/office/powerpoint/2010/main" val="205493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637D7A-D1AC-D66E-CD2B-681A16D7DC4E}"/>
              </a:ext>
            </a:extLst>
          </p:cNvPr>
          <p:cNvSpPr>
            <a:spLocks noGrp="1"/>
          </p:cNvSpPr>
          <p:nvPr>
            <p:ph idx="1"/>
          </p:nvPr>
        </p:nvSpPr>
        <p:spPr>
          <a:xfrm>
            <a:off x="167081" y="931177"/>
            <a:ext cx="8364843" cy="5696125"/>
          </a:xfrm>
        </p:spPr>
        <p:txBody>
          <a:bodyPr>
            <a:normAutofit lnSpcReduction="10000"/>
          </a:bodyPr>
          <a:lstStyle/>
          <a:p>
            <a:r>
              <a:rPr lang="zh-CN" altLang="en-US" dirty="0"/>
              <a:t>数据结构</a:t>
            </a:r>
            <a:endParaRPr lang="en-US" altLang="zh-CN" dirty="0"/>
          </a:p>
          <a:p>
            <a:pPr lvl="1"/>
            <a:r>
              <a:rPr lang="en-US" altLang="zh-CN" sz="2000" dirty="0" err="1"/>
              <a:t>free_area</a:t>
            </a:r>
            <a:endParaRPr lang="en-US" altLang="zh-CN" sz="2000" dirty="0"/>
          </a:p>
          <a:p>
            <a:pPr marL="457200" lvl="1" indent="0">
              <a:buNone/>
            </a:pPr>
            <a:r>
              <a:rPr lang="en-US" altLang="zh-CN" sz="2000" dirty="0"/>
              <a:t>	</a:t>
            </a:r>
            <a:r>
              <a:rPr lang="zh-CN" altLang="en-US" sz="2000" dirty="0"/>
              <a:t>内存区域</a:t>
            </a:r>
            <a:r>
              <a:rPr lang="en-US" altLang="zh-CN" sz="2000" dirty="0"/>
              <a:t>zone</a:t>
            </a:r>
            <a:r>
              <a:rPr lang="zh-CN" altLang="en-US" sz="2000" dirty="0"/>
              <a:t>结构体中的</a:t>
            </a:r>
            <a:r>
              <a:rPr lang="en-US" altLang="zh-CN" sz="2000" dirty="0" err="1"/>
              <a:t>free_area</a:t>
            </a:r>
            <a:r>
              <a:rPr lang="zh-CN" altLang="en-US" sz="2000" dirty="0"/>
              <a:t>成员 </a:t>
            </a:r>
            <a:r>
              <a:rPr lang="en-US" altLang="zh-CN" sz="2000" dirty="0"/>
              <a:t>, </a:t>
            </a:r>
            <a:r>
              <a:rPr lang="zh-CN" altLang="en-US" sz="2000" dirty="0"/>
              <a:t>就是用于维护空闲页块的数组 </a:t>
            </a:r>
            <a:r>
              <a:rPr lang="en-US" altLang="zh-CN" sz="2000" dirty="0"/>
              <a:t>, </a:t>
            </a:r>
            <a:r>
              <a:rPr lang="zh-CN" altLang="en-US" sz="2000" dirty="0"/>
              <a:t> </a:t>
            </a:r>
            <a:r>
              <a:rPr lang="en-US" altLang="zh-CN" sz="2000" dirty="0" err="1"/>
              <a:t>free_area</a:t>
            </a:r>
            <a:r>
              <a:rPr lang="zh-CN" altLang="en-US" sz="2000" dirty="0"/>
              <a:t>数组的下标索引对应页块阶数 </a:t>
            </a:r>
            <a:r>
              <a:rPr lang="en-US" altLang="zh-CN" sz="2000" dirty="0"/>
              <a:t>;</a:t>
            </a:r>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r>
              <a:rPr lang="en-US" altLang="zh-CN" dirty="0"/>
              <a:t>	</a:t>
            </a:r>
            <a:r>
              <a:rPr lang="en-US" altLang="zh-CN" sz="2000" dirty="0" err="1"/>
              <a:t>free_list</a:t>
            </a:r>
            <a:r>
              <a:rPr lang="zh-CN" altLang="en-US" sz="2000" dirty="0"/>
              <a:t>是当前分配阶所对应的页框块的链表</a:t>
            </a:r>
            <a:r>
              <a:rPr lang="en-US" altLang="zh-CN" sz="2000" dirty="0"/>
              <a:t>,</a:t>
            </a:r>
            <a:r>
              <a:rPr lang="zh-CN" altLang="en-US" sz="2000" dirty="0"/>
              <a:t>其中的</a:t>
            </a:r>
            <a:r>
              <a:rPr lang="en-US" altLang="zh-CN" sz="2000" dirty="0"/>
              <a:t>MIGRATE_TYPES</a:t>
            </a:r>
            <a:r>
              <a:rPr lang="zh-CN" altLang="en-US" sz="2000" dirty="0"/>
              <a:t>表示的是迁移页的类型</a:t>
            </a:r>
            <a:r>
              <a:rPr lang="en-US" altLang="zh-CN" sz="2000" dirty="0"/>
              <a:t>;</a:t>
            </a:r>
          </a:p>
          <a:p>
            <a:pPr marL="457200" lvl="1" indent="0">
              <a:buNone/>
            </a:pPr>
            <a:r>
              <a:rPr lang="en-US" altLang="zh-CN" sz="2000" dirty="0"/>
              <a:t>	</a:t>
            </a:r>
            <a:r>
              <a:rPr lang="zh-CN" altLang="en-US" sz="2000" dirty="0"/>
              <a:t>第二个</a:t>
            </a:r>
            <a:r>
              <a:rPr lang="en-US" altLang="zh-CN" sz="2000" dirty="0" err="1"/>
              <a:t>nr_free</a:t>
            </a:r>
            <a:r>
              <a:rPr lang="zh-CN" altLang="en-US" sz="2000" dirty="0"/>
              <a:t>指的是当前链表中空闲页框块的数目，比如</a:t>
            </a:r>
            <a:r>
              <a:rPr lang="en-US" altLang="zh-CN" sz="2000" dirty="0" err="1"/>
              <a:t>free_area</a:t>
            </a:r>
            <a:r>
              <a:rPr lang="en-US" altLang="zh-CN" sz="2000" dirty="0"/>
              <a:t>[2]</a:t>
            </a:r>
            <a:r>
              <a:rPr lang="zh-CN" altLang="en-US" sz="2000" dirty="0"/>
              <a:t>中</a:t>
            </a:r>
            <a:r>
              <a:rPr lang="en-US" altLang="zh-CN" sz="2000" dirty="0" err="1"/>
              <a:t>nr_free</a:t>
            </a:r>
            <a:r>
              <a:rPr lang="zh-CN" altLang="en-US" sz="2000" dirty="0"/>
              <a:t>的值为</a:t>
            </a:r>
            <a:r>
              <a:rPr lang="en-US" altLang="zh-CN" sz="2000" dirty="0"/>
              <a:t>5</a:t>
            </a:r>
            <a:r>
              <a:rPr lang="zh-CN" altLang="en-US" sz="2000" dirty="0"/>
              <a:t>，表示有</a:t>
            </a:r>
            <a:r>
              <a:rPr lang="en-US" altLang="zh-CN" sz="2000" dirty="0"/>
              <a:t>5</a:t>
            </a:r>
            <a:r>
              <a:rPr lang="zh-CN" altLang="en-US" sz="2000" dirty="0"/>
              <a:t>个大小为</a:t>
            </a:r>
            <a:r>
              <a:rPr lang="en-US" altLang="zh-CN" sz="2000" dirty="0"/>
              <a:t>4</a:t>
            </a:r>
            <a:r>
              <a:rPr lang="zh-CN" altLang="en-US" sz="2000" dirty="0"/>
              <a:t>的页框块，那么总的空闲页为</a:t>
            </a:r>
            <a:r>
              <a:rPr lang="en-US" altLang="zh-CN" sz="2000" dirty="0"/>
              <a:t>20</a:t>
            </a:r>
          </a:p>
          <a:p>
            <a:pPr marL="457200" lvl="1" indent="0">
              <a:buNone/>
            </a:pPr>
            <a:endParaRPr lang="en-US" altLang="zh-CN" sz="2000"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p:txBody>
      </p:sp>
      <p:sp>
        <p:nvSpPr>
          <p:cNvPr id="4" name="标题 1">
            <a:extLst>
              <a:ext uri="{FF2B5EF4-FFF2-40B4-BE49-F238E27FC236}">
                <a16:creationId xmlns:a16="http://schemas.microsoft.com/office/drawing/2014/main" id="{D84EFC84-3C1E-0D94-943F-3C385736F456}"/>
              </a:ext>
            </a:extLst>
          </p:cNvPr>
          <p:cNvSpPr txBox="1">
            <a:spLocks/>
          </p:cNvSpPr>
          <p:nvPr/>
        </p:nvSpPr>
        <p:spPr>
          <a:xfrm>
            <a:off x="393583" y="322509"/>
            <a:ext cx="2693567" cy="4653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伙伴分配器</a:t>
            </a:r>
          </a:p>
        </p:txBody>
      </p:sp>
      <p:sp>
        <p:nvSpPr>
          <p:cNvPr id="5" name="矩形 4">
            <a:extLst>
              <a:ext uri="{FF2B5EF4-FFF2-40B4-BE49-F238E27FC236}">
                <a16:creationId xmlns:a16="http://schemas.microsoft.com/office/drawing/2014/main" id="{BA48956A-097E-209D-5FB6-7B0C04F47196}"/>
              </a:ext>
            </a:extLst>
          </p:cNvPr>
          <p:cNvSpPr/>
          <p:nvPr>
            <p:custDataLst>
              <p:tags r:id="rId1"/>
            </p:custDataLst>
          </p:nvPr>
        </p:nvSpPr>
        <p:spPr>
          <a:xfrm>
            <a:off x="393583" y="774611"/>
            <a:ext cx="2643505" cy="7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a:noFill/>
              </a:ln>
              <a:solidFill>
                <a:schemeClr val="tx1"/>
              </a:solidFill>
            </a:endParaRPr>
          </a:p>
        </p:txBody>
      </p:sp>
      <p:graphicFrame>
        <p:nvGraphicFramePr>
          <p:cNvPr id="6" name="表格 6">
            <a:extLst>
              <a:ext uri="{FF2B5EF4-FFF2-40B4-BE49-F238E27FC236}">
                <a16:creationId xmlns:a16="http://schemas.microsoft.com/office/drawing/2014/main" id="{927B7CC0-F293-5E10-B097-05397277A340}"/>
              </a:ext>
            </a:extLst>
          </p:cNvPr>
          <p:cNvGraphicFramePr>
            <a:graphicFrameLocks noGrp="1"/>
          </p:cNvGraphicFramePr>
          <p:nvPr>
            <p:extLst>
              <p:ext uri="{D42A27DB-BD31-4B8C-83A1-F6EECF244321}">
                <p14:modId xmlns:p14="http://schemas.microsoft.com/office/powerpoint/2010/main" val="4232978704"/>
              </p:ext>
            </p:extLst>
          </p:nvPr>
        </p:nvGraphicFramePr>
        <p:xfrm>
          <a:off x="704770" y="2195818"/>
          <a:ext cx="6283260" cy="2834640"/>
        </p:xfrm>
        <a:graphic>
          <a:graphicData uri="http://schemas.openxmlformats.org/drawingml/2006/table">
            <a:tbl>
              <a:tblPr firstRow="1" bandRow="1">
                <a:tableStyleId>{5C22544A-7EE6-4342-B048-85BDC9FD1C3A}</a:tableStyleId>
              </a:tblPr>
              <a:tblGrid>
                <a:gridCol w="6283260">
                  <a:extLst>
                    <a:ext uri="{9D8B030D-6E8A-4147-A177-3AD203B41FA5}">
                      <a16:colId xmlns:a16="http://schemas.microsoft.com/office/drawing/2014/main" val="1295891712"/>
                    </a:ext>
                  </a:extLst>
                </a:gridCol>
              </a:tblGrid>
              <a:tr h="14655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#define MAX_ORDER 11                //</a:t>
                      </a:r>
                      <a:r>
                        <a:rPr lang="zh-CN" altLang="en-US" dirty="0"/>
                        <a:t>即上文中提到的</a:t>
                      </a:r>
                      <a:r>
                        <a:rPr lang="en-US" altLang="zh-CN" dirty="0"/>
                        <a:t>11</a:t>
                      </a:r>
                      <a:r>
                        <a:rPr lang="zh-CN" altLang="en-US" dirty="0"/>
                        <a:t>个块链表</a:t>
                      </a:r>
                      <a:endParaRPr lang="en-US" altLang="zh-CN" dirty="0"/>
                    </a:p>
                    <a:p>
                      <a:r>
                        <a:rPr lang="en-US" altLang="zh-CN" dirty="0"/>
                        <a:t>struct zone </a:t>
                      </a:r>
                    </a:p>
                    <a:p>
                      <a:r>
                        <a:rPr lang="en-US" altLang="zh-CN" dirty="0"/>
                        <a:t>{ </a:t>
                      </a:r>
                    </a:p>
                    <a:p>
                      <a:r>
                        <a:rPr lang="en-US" altLang="zh-CN" dirty="0"/>
                        <a:t>struct </a:t>
                      </a:r>
                      <a:r>
                        <a:rPr lang="en-US" altLang="zh-CN" dirty="0" err="1"/>
                        <a:t>free_area</a:t>
                      </a:r>
                      <a:r>
                        <a:rPr lang="en-US" altLang="zh-CN" dirty="0"/>
                        <a:t> </a:t>
                      </a:r>
                      <a:r>
                        <a:rPr lang="en-US" altLang="zh-CN" dirty="0" err="1"/>
                        <a:t>free_area</a:t>
                      </a:r>
                      <a:r>
                        <a:rPr lang="en-US" altLang="zh-CN" dirty="0"/>
                        <a:t>[MAX_ORDER]; </a:t>
                      </a:r>
                    </a:p>
                    <a:p>
                      <a:r>
                        <a:rPr lang="en-US" altLang="zh-CN" dirty="0"/>
                        <a:t>} </a:t>
                      </a:r>
                    </a:p>
                    <a:p>
                      <a:r>
                        <a:rPr lang="en-US" altLang="zh-CN" dirty="0"/>
                        <a:t>struct </a:t>
                      </a:r>
                      <a:r>
                        <a:rPr lang="en-US" altLang="zh-CN" dirty="0" err="1"/>
                        <a:t>free_area</a:t>
                      </a:r>
                      <a:r>
                        <a:rPr lang="en-US" altLang="zh-CN" dirty="0"/>
                        <a:t> </a:t>
                      </a:r>
                    </a:p>
                    <a:p>
                      <a:r>
                        <a:rPr lang="en-US" altLang="zh-CN" dirty="0"/>
                        <a:t>{</a:t>
                      </a:r>
                    </a:p>
                    <a:p>
                      <a:r>
                        <a:rPr lang="en-US" altLang="zh-CN" dirty="0"/>
                        <a:t> struct </a:t>
                      </a:r>
                      <a:r>
                        <a:rPr lang="en-US" altLang="zh-CN" dirty="0" err="1"/>
                        <a:t>list_head</a:t>
                      </a:r>
                      <a:r>
                        <a:rPr lang="en-US" altLang="zh-CN" dirty="0"/>
                        <a:t> </a:t>
                      </a:r>
                      <a:r>
                        <a:rPr lang="en-US" altLang="zh-CN" dirty="0" err="1"/>
                        <a:t>free_list</a:t>
                      </a:r>
                      <a:r>
                        <a:rPr lang="en-US" altLang="zh-CN" dirty="0"/>
                        <a:t>[MIGRATE_TYPES];   //</a:t>
                      </a:r>
                      <a:r>
                        <a:rPr lang="zh-CN" altLang="en-US" dirty="0"/>
                        <a:t>说明了页的属性</a:t>
                      </a:r>
                      <a:endParaRPr lang="en-US" altLang="zh-CN" dirty="0"/>
                    </a:p>
                    <a:p>
                      <a:r>
                        <a:rPr lang="en-US" altLang="zh-CN" dirty="0"/>
                        <a:t>unsigned long </a:t>
                      </a:r>
                      <a:r>
                        <a:rPr lang="en-US" altLang="zh-CN" dirty="0" err="1"/>
                        <a:t>nr_free</a:t>
                      </a:r>
                      <a:r>
                        <a:rPr lang="en-US" altLang="zh-CN" dirty="0"/>
                        <a:t>;      //</a:t>
                      </a:r>
                      <a:r>
                        <a:rPr lang="zh-CN" altLang="en-US" dirty="0"/>
                        <a:t>来说明每个阶中有多少个自由的页</a:t>
                      </a:r>
                      <a:endParaRPr lang="en-US" altLang="zh-CN" dirty="0"/>
                    </a:p>
                    <a:p>
                      <a:r>
                        <a:rPr lang="en-US" altLang="zh-CN" dirty="0"/>
                        <a:t>};</a:t>
                      </a:r>
                      <a:endParaRPr lang="zh-CN" altLang="en-US" dirty="0"/>
                    </a:p>
                  </a:txBody>
                  <a:tcPr/>
                </a:tc>
                <a:extLst>
                  <a:ext uri="{0D108BD9-81ED-4DB2-BD59-A6C34878D82A}">
                    <a16:rowId xmlns:a16="http://schemas.microsoft.com/office/drawing/2014/main" val="159371385"/>
                  </a:ext>
                </a:extLst>
              </a:tr>
            </a:tbl>
          </a:graphicData>
        </a:graphic>
      </p:graphicFrame>
      <p:pic>
        <p:nvPicPr>
          <p:cNvPr id="14" name="图片 13" descr="图示&#10;&#10;描述已自动生成">
            <a:extLst>
              <a:ext uri="{FF2B5EF4-FFF2-40B4-BE49-F238E27FC236}">
                <a16:creationId xmlns:a16="http://schemas.microsoft.com/office/drawing/2014/main" id="{8344BE45-D89D-9832-7E0E-A5909EAABCCE}"/>
              </a:ext>
            </a:extLst>
          </p:cNvPr>
          <p:cNvPicPr>
            <a:picLocks noChangeAspect="1"/>
          </p:cNvPicPr>
          <p:nvPr/>
        </p:nvPicPr>
        <p:blipFill rotWithShape="1">
          <a:blip r:embed="rId3">
            <a:extLst>
              <a:ext uri="{28A0092B-C50C-407E-A947-70E740481C1C}">
                <a14:useLocalDpi xmlns:a14="http://schemas.microsoft.com/office/drawing/2010/main" val="0"/>
              </a:ext>
            </a:extLst>
          </a:blip>
          <a:srcRect l="5486" t="1" r="2772" b="970"/>
          <a:stretch/>
        </p:blipFill>
        <p:spPr>
          <a:xfrm>
            <a:off x="6988030" y="2287145"/>
            <a:ext cx="5180468" cy="2318411"/>
          </a:xfrm>
          <a:prstGeom prst="rect">
            <a:avLst/>
          </a:prstGeom>
        </p:spPr>
      </p:pic>
    </p:spTree>
    <p:extLst>
      <p:ext uri="{BB962C8B-B14F-4D97-AF65-F5344CB8AC3E}">
        <p14:creationId xmlns:p14="http://schemas.microsoft.com/office/powerpoint/2010/main" val="446016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8C14FC7-579A-4D0C-D9FB-CE97A8234DDC}"/>
              </a:ext>
            </a:extLst>
          </p:cNvPr>
          <p:cNvSpPr>
            <a:spLocks noGrp="1"/>
          </p:cNvSpPr>
          <p:nvPr>
            <p:ph idx="1"/>
          </p:nvPr>
        </p:nvSpPr>
        <p:spPr>
          <a:xfrm>
            <a:off x="838200" y="1003211"/>
            <a:ext cx="10515600" cy="5578564"/>
          </a:xfrm>
        </p:spPr>
        <p:txBody>
          <a:bodyPr>
            <a:normAutofit/>
          </a:bodyPr>
          <a:lstStyle/>
          <a:p>
            <a:r>
              <a:rPr lang="en-US" altLang="zh-CN" dirty="0" err="1"/>
              <a:t>buffered_rmqueue</a:t>
            </a:r>
            <a:r>
              <a:rPr lang="en-US" altLang="zh-CN" dirty="0"/>
              <a:t>()</a:t>
            </a:r>
          </a:p>
          <a:p>
            <a:pPr marL="0" indent="0">
              <a:buNone/>
            </a:pPr>
            <a:r>
              <a:rPr lang="zh-CN" altLang="en-US" dirty="0"/>
              <a:t>         内核中 </a:t>
            </a:r>
            <a:r>
              <a:rPr lang="en-US" altLang="zh-CN" dirty="0" err="1"/>
              <a:t>alloc_pages</a:t>
            </a:r>
            <a:r>
              <a:rPr lang="en-US" altLang="zh-CN" dirty="0"/>
              <a:t> </a:t>
            </a:r>
            <a:r>
              <a:rPr lang="zh-CN" altLang="en-US" dirty="0"/>
              <a:t>系列页框分配函数都是基于伙伴算法实现的，这些函数最终都会调用伙伴算法的入口函数 </a:t>
            </a:r>
            <a:r>
              <a:rPr lang="en-US" altLang="zh-CN" dirty="0" err="1"/>
              <a:t>buffered_rmqueue</a:t>
            </a:r>
            <a:r>
              <a:rPr lang="en-US" altLang="zh-CN" dirty="0"/>
              <a:t>() </a:t>
            </a:r>
            <a:r>
              <a:rPr lang="zh-CN" altLang="en-US" dirty="0"/>
              <a:t>。但伙伴算法分配物理内存的基本单位为页框，内核又引入</a:t>
            </a:r>
            <a:r>
              <a:rPr lang="en-US" altLang="zh-CN" dirty="0"/>
              <a:t>slab</a:t>
            </a:r>
            <a:r>
              <a:rPr lang="zh-CN" altLang="en-US" dirty="0"/>
              <a:t>和</a:t>
            </a:r>
            <a:r>
              <a:rPr lang="en-US" altLang="zh-CN" dirty="0"/>
              <a:t>per-CPU</a:t>
            </a:r>
            <a:r>
              <a:rPr lang="zh-CN" altLang="en-US" dirty="0"/>
              <a:t>机制来快速分配小于和等于单个页框大小的物理内存</a:t>
            </a:r>
            <a:endParaRPr lang="en-US" altLang="zh-CN" dirty="0"/>
          </a:p>
          <a:p>
            <a:r>
              <a:rPr lang="en-US" altLang="zh-CN" dirty="0"/>
              <a:t>_</a:t>
            </a:r>
            <a:r>
              <a:rPr lang="en-US" altLang="zh-CN" dirty="0" err="1"/>
              <a:t>rmqueue</a:t>
            </a:r>
            <a:r>
              <a:rPr lang="en-US" altLang="zh-CN" dirty="0"/>
              <a:t>()</a:t>
            </a:r>
          </a:p>
          <a:p>
            <a:pPr marL="0" indent="0">
              <a:buNone/>
            </a:pPr>
            <a:r>
              <a:rPr lang="zh-CN" altLang="en-US" dirty="0"/>
              <a:t>在</a:t>
            </a:r>
            <a:r>
              <a:rPr lang="en-US" altLang="zh-CN" dirty="0" err="1"/>
              <a:t>buffered_rmqueue</a:t>
            </a:r>
            <a:r>
              <a:rPr lang="en-US" altLang="zh-CN" dirty="0"/>
              <a:t>()</a:t>
            </a:r>
            <a:r>
              <a:rPr lang="zh-CN" altLang="en-US" dirty="0"/>
              <a:t>判断分配阶为</a:t>
            </a:r>
            <a:r>
              <a:rPr lang="en-US" altLang="zh-CN" dirty="0"/>
              <a:t>0</a:t>
            </a:r>
            <a:r>
              <a:rPr lang="zh-CN" altLang="en-US" dirty="0"/>
              <a:t>时使用</a:t>
            </a:r>
            <a:r>
              <a:rPr lang="en-US" altLang="zh-CN" dirty="0"/>
              <a:t>per-CPU</a:t>
            </a:r>
            <a:r>
              <a:rPr lang="zh-CN" altLang="en-US" dirty="0"/>
              <a:t>，否则进入此函数。</a:t>
            </a:r>
            <a:endParaRPr lang="en-US" altLang="zh-CN" dirty="0"/>
          </a:p>
          <a:p>
            <a:r>
              <a:rPr lang="en-US" altLang="zh-CN" dirty="0"/>
              <a:t>_</a:t>
            </a:r>
            <a:r>
              <a:rPr lang="en-US" altLang="zh-CN" dirty="0" err="1"/>
              <a:t>rmqueue_smallest</a:t>
            </a:r>
            <a:r>
              <a:rPr lang="en-US" altLang="zh-CN" dirty="0"/>
              <a:t>()</a:t>
            </a:r>
          </a:p>
          <a:p>
            <a:endParaRPr lang="en-US" altLang="zh-CN" dirty="0"/>
          </a:p>
          <a:p>
            <a:r>
              <a:rPr lang="en-US" altLang="zh-CN" dirty="0"/>
              <a:t>expand()</a:t>
            </a:r>
          </a:p>
        </p:txBody>
      </p:sp>
      <p:sp>
        <p:nvSpPr>
          <p:cNvPr id="4" name="标题 1">
            <a:extLst>
              <a:ext uri="{FF2B5EF4-FFF2-40B4-BE49-F238E27FC236}">
                <a16:creationId xmlns:a16="http://schemas.microsoft.com/office/drawing/2014/main" id="{5EB49FCC-622C-2921-53D6-E3BDC7A35C0A}"/>
              </a:ext>
            </a:extLst>
          </p:cNvPr>
          <p:cNvSpPr txBox="1">
            <a:spLocks/>
          </p:cNvSpPr>
          <p:nvPr/>
        </p:nvSpPr>
        <p:spPr>
          <a:xfrm>
            <a:off x="393583" y="322509"/>
            <a:ext cx="2693567" cy="4653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分配入口</a:t>
            </a:r>
          </a:p>
        </p:txBody>
      </p:sp>
      <p:sp>
        <p:nvSpPr>
          <p:cNvPr id="5" name="矩形 4">
            <a:extLst>
              <a:ext uri="{FF2B5EF4-FFF2-40B4-BE49-F238E27FC236}">
                <a16:creationId xmlns:a16="http://schemas.microsoft.com/office/drawing/2014/main" id="{9402D898-55F2-285F-718C-CE2E1A7B10AE}"/>
              </a:ext>
            </a:extLst>
          </p:cNvPr>
          <p:cNvSpPr/>
          <p:nvPr>
            <p:custDataLst>
              <p:tags r:id="rId1"/>
            </p:custDataLst>
          </p:nvPr>
        </p:nvSpPr>
        <p:spPr>
          <a:xfrm>
            <a:off x="393583" y="774611"/>
            <a:ext cx="2643505" cy="7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a:noFill/>
              </a:ln>
              <a:solidFill>
                <a:schemeClr val="tx1"/>
              </a:solidFill>
            </a:endParaRPr>
          </a:p>
        </p:txBody>
      </p:sp>
    </p:spTree>
    <p:extLst>
      <p:ext uri="{BB962C8B-B14F-4D97-AF65-F5344CB8AC3E}">
        <p14:creationId xmlns:p14="http://schemas.microsoft.com/office/powerpoint/2010/main" val="188223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C93CC64-189B-A711-24BC-DD814F2BF7F5}"/>
              </a:ext>
            </a:extLst>
          </p:cNvPr>
          <p:cNvSpPr txBox="1">
            <a:spLocks/>
          </p:cNvSpPr>
          <p:nvPr/>
        </p:nvSpPr>
        <p:spPr>
          <a:xfrm>
            <a:off x="393583" y="322509"/>
            <a:ext cx="2693567" cy="4653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分配</a:t>
            </a:r>
          </a:p>
        </p:txBody>
      </p:sp>
      <p:sp>
        <p:nvSpPr>
          <p:cNvPr id="5" name="矩形 4">
            <a:extLst>
              <a:ext uri="{FF2B5EF4-FFF2-40B4-BE49-F238E27FC236}">
                <a16:creationId xmlns:a16="http://schemas.microsoft.com/office/drawing/2014/main" id="{9CD615C5-132A-1D36-5DF2-8E6EC3E1BFD5}"/>
              </a:ext>
            </a:extLst>
          </p:cNvPr>
          <p:cNvSpPr/>
          <p:nvPr>
            <p:custDataLst>
              <p:tags r:id="rId1"/>
            </p:custDataLst>
          </p:nvPr>
        </p:nvSpPr>
        <p:spPr>
          <a:xfrm>
            <a:off x="393583" y="774611"/>
            <a:ext cx="2643505" cy="7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a:noFill/>
              </a:ln>
              <a:solidFill>
                <a:schemeClr val="tx1"/>
              </a:solidFill>
            </a:endParaRPr>
          </a:p>
        </p:txBody>
      </p:sp>
      <p:sp>
        <p:nvSpPr>
          <p:cNvPr id="9" name="内容占位符 8">
            <a:extLst>
              <a:ext uri="{FF2B5EF4-FFF2-40B4-BE49-F238E27FC236}">
                <a16:creationId xmlns:a16="http://schemas.microsoft.com/office/drawing/2014/main" id="{C9144C35-4DEA-6C23-5336-C8A2AF1B991F}"/>
              </a:ext>
            </a:extLst>
          </p:cNvPr>
          <p:cNvSpPr>
            <a:spLocks noGrp="1"/>
          </p:cNvSpPr>
          <p:nvPr>
            <p:ph idx="1"/>
          </p:nvPr>
        </p:nvSpPr>
        <p:spPr>
          <a:xfrm>
            <a:off x="7625592" y="1111541"/>
            <a:ext cx="4320331" cy="5498984"/>
          </a:xfrm>
        </p:spPr>
        <p:txBody>
          <a:bodyPr>
            <a:normAutofit fontScale="92500"/>
          </a:bodyPr>
          <a:lstStyle/>
          <a:p>
            <a:r>
              <a:rPr lang="zh-CN" altLang="en-US" dirty="0"/>
              <a:t>传递到此函数中的 </a:t>
            </a:r>
            <a:r>
              <a:rPr lang="en-US" altLang="zh-CN" dirty="0"/>
              <a:t>zone </a:t>
            </a:r>
            <a:r>
              <a:rPr lang="zh-CN" altLang="en-US" dirty="0"/>
              <a:t>表示伙伴算法将从该内存管理区中分配页框，</a:t>
            </a:r>
            <a:r>
              <a:rPr lang="en-US" altLang="zh-CN" dirty="0"/>
              <a:t>order </a:t>
            </a:r>
            <a:r>
              <a:rPr lang="zh-CN" altLang="en-US" dirty="0"/>
              <a:t>即分配阶，</a:t>
            </a:r>
            <a:r>
              <a:rPr lang="en-US" altLang="zh-CN" dirty="0" err="1"/>
              <a:t>migratetype</a:t>
            </a:r>
            <a:r>
              <a:rPr lang="en-US" altLang="zh-CN" dirty="0"/>
              <a:t> </a:t>
            </a:r>
            <a:r>
              <a:rPr lang="zh-CN" altLang="en-US" dirty="0"/>
              <a:t>表示迁移类型。该函数首选 </a:t>
            </a:r>
            <a:r>
              <a:rPr lang="en-US" altLang="zh-CN" dirty="0"/>
              <a:t>__</a:t>
            </a:r>
            <a:r>
              <a:rPr lang="en-US" altLang="zh-CN" dirty="0" err="1"/>
              <a:t>rmqueue_smallest</a:t>
            </a:r>
            <a:r>
              <a:rPr lang="en-US" altLang="zh-CN" dirty="0"/>
              <a:t>() </a:t>
            </a:r>
            <a:r>
              <a:rPr lang="zh-CN" altLang="en-US" dirty="0"/>
              <a:t>进行内存分配，如果在指定的迁移类型上分配失败后，再选用其他备用的迁移列表进行内存分配，该过程通过 </a:t>
            </a:r>
            <a:r>
              <a:rPr lang="en-US" altLang="zh-CN" dirty="0"/>
              <a:t>__</a:t>
            </a:r>
            <a:r>
              <a:rPr lang="en-US" altLang="zh-CN" dirty="0" err="1"/>
              <a:t>rmqueue_fallback</a:t>
            </a:r>
            <a:r>
              <a:rPr lang="en-US" altLang="zh-CN" dirty="0"/>
              <a:t>() </a:t>
            </a:r>
            <a:r>
              <a:rPr lang="zh-CN" altLang="en-US" dirty="0"/>
              <a:t>完成。总之内核总是在竭尽全力保证满足分配内存的请求。</a:t>
            </a:r>
          </a:p>
        </p:txBody>
      </p:sp>
      <p:pic>
        <p:nvPicPr>
          <p:cNvPr id="11" name="图片 10">
            <a:extLst>
              <a:ext uri="{FF2B5EF4-FFF2-40B4-BE49-F238E27FC236}">
                <a16:creationId xmlns:a16="http://schemas.microsoft.com/office/drawing/2014/main" id="{04A66B72-B976-6C77-3EB5-C2055DA76CCD}"/>
              </a:ext>
            </a:extLst>
          </p:cNvPr>
          <p:cNvPicPr>
            <a:picLocks noChangeAspect="1"/>
          </p:cNvPicPr>
          <p:nvPr/>
        </p:nvPicPr>
        <p:blipFill>
          <a:blip r:embed="rId3"/>
          <a:stretch>
            <a:fillRect/>
          </a:stretch>
        </p:blipFill>
        <p:spPr>
          <a:xfrm>
            <a:off x="511029" y="1111541"/>
            <a:ext cx="6804171" cy="5310372"/>
          </a:xfrm>
          <a:prstGeom prst="rect">
            <a:avLst/>
          </a:prstGeom>
        </p:spPr>
      </p:pic>
      <p:cxnSp>
        <p:nvCxnSpPr>
          <p:cNvPr id="16" name="直接连接符 15">
            <a:extLst>
              <a:ext uri="{FF2B5EF4-FFF2-40B4-BE49-F238E27FC236}">
                <a16:creationId xmlns:a16="http://schemas.microsoft.com/office/drawing/2014/main" id="{5BE4D523-7C8E-87B6-AD9B-2B9139BB0F07}"/>
              </a:ext>
            </a:extLst>
          </p:cNvPr>
          <p:cNvCxnSpPr/>
          <p:nvPr/>
        </p:nvCxnSpPr>
        <p:spPr>
          <a:xfrm>
            <a:off x="1937857" y="2776756"/>
            <a:ext cx="184557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4C6DC5E-9A9C-447E-5BD8-E9F546E4559F}"/>
              </a:ext>
            </a:extLst>
          </p:cNvPr>
          <p:cNvCxnSpPr/>
          <p:nvPr/>
        </p:nvCxnSpPr>
        <p:spPr>
          <a:xfrm>
            <a:off x="2744884" y="3635738"/>
            <a:ext cx="184557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453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351EC1B-4ED9-DA58-6530-412D958222DB}"/>
              </a:ext>
            </a:extLst>
          </p:cNvPr>
          <p:cNvPicPr>
            <a:picLocks noChangeAspect="1"/>
          </p:cNvPicPr>
          <p:nvPr/>
        </p:nvPicPr>
        <p:blipFill>
          <a:blip r:embed="rId3"/>
          <a:stretch>
            <a:fillRect/>
          </a:stretch>
        </p:blipFill>
        <p:spPr>
          <a:xfrm>
            <a:off x="0" y="947583"/>
            <a:ext cx="5957887" cy="5868450"/>
          </a:xfrm>
          <a:prstGeom prst="rect">
            <a:avLst/>
          </a:prstGeom>
        </p:spPr>
      </p:pic>
      <p:sp>
        <p:nvSpPr>
          <p:cNvPr id="3" name="内容占位符 2">
            <a:extLst>
              <a:ext uri="{FF2B5EF4-FFF2-40B4-BE49-F238E27FC236}">
                <a16:creationId xmlns:a16="http://schemas.microsoft.com/office/drawing/2014/main" id="{D88E206A-91B6-41F6-392E-6A8CA78412CA}"/>
              </a:ext>
            </a:extLst>
          </p:cNvPr>
          <p:cNvSpPr>
            <a:spLocks noGrp="1"/>
          </p:cNvSpPr>
          <p:nvPr>
            <p:ph idx="1"/>
          </p:nvPr>
        </p:nvSpPr>
        <p:spPr>
          <a:xfrm>
            <a:off x="6096000" y="1153266"/>
            <a:ext cx="5957887" cy="5457084"/>
          </a:xfrm>
        </p:spPr>
        <p:txBody>
          <a:bodyPr>
            <a:normAutofit/>
          </a:bodyPr>
          <a:lstStyle/>
          <a:p>
            <a:r>
              <a:rPr lang="zh-CN" altLang="en-US" sz="2200" dirty="0"/>
              <a:t>从当前指定的分配阶到最高分配阶依次进行遍历。在每次遍历的分配阶链表中，根据参数 </a:t>
            </a:r>
            <a:r>
              <a:rPr lang="en-US" altLang="zh-CN" sz="2200" dirty="0" err="1"/>
              <a:t>migratetype</a:t>
            </a:r>
            <a:r>
              <a:rPr lang="en-US" altLang="zh-CN" sz="2200" dirty="0"/>
              <a:t> </a:t>
            </a:r>
            <a:r>
              <a:rPr lang="zh-CN" altLang="en-US" sz="2200" dirty="0"/>
              <a:t>选择正确的迁移队列。根据以上的限定条件，当选定一个页框块链表后，只要该链表不为空，就说明可以分配该分配阶对应的页框块。</a:t>
            </a:r>
          </a:p>
          <a:p>
            <a:endParaRPr lang="zh-CN" altLang="en-US" sz="2200" dirty="0"/>
          </a:p>
          <a:p>
            <a:r>
              <a:rPr lang="zh-CN" altLang="en-US" sz="2200" dirty="0"/>
              <a:t>一旦选定在当前遍历的分配阶链表上分配页框，那么就通过 </a:t>
            </a:r>
            <a:r>
              <a:rPr lang="en-US" altLang="zh-CN" sz="2200" dirty="0" err="1"/>
              <a:t>list_entry</a:t>
            </a:r>
            <a:r>
              <a:rPr lang="zh-CN" altLang="en-US" sz="2200" dirty="0"/>
              <a:t>（） 将该页框块从链表上移除。然后将页框块首页框的 </a:t>
            </a:r>
            <a:r>
              <a:rPr lang="en-US" altLang="zh-CN" sz="2200" dirty="0" err="1"/>
              <a:t>PG_buddy</a:t>
            </a:r>
            <a:r>
              <a:rPr lang="en-US" altLang="zh-CN" sz="2200" dirty="0"/>
              <a:t> </a:t>
            </a:r>
            <a:r>
              <a:rPr lang="zh-CN" altLang="en-US" sz="2200" dirty="0"/>
              <a:t>标志删除，删除该标志说明当前页框块已经不属于伙伴链表。并且将该首页框描述符中的 </a:t>
            </a:r>
            <a:r>
              <a:rPr lang="en-US" altLang="zh-CN" sz="2200" dirty="0" err="1"/>
              <a:t>priveate</a:t>
            </a:r>
            <a:r>
              <a:rPr lang="en-US" altLang="zh-CN" sz="2200" dirty="0"/>
              <a:t> </a:t>
            </a:r>
            <a:r>
              <a:rPr lang="zh-CN" altLang="en-US" sz="2200" dirty="0"/>
              <a:t>置 </a:t>
            </a:r>
            <a:r>
              <a:rPr lang="en-US" altLang="zh-CN" sz="2200" dirty="0"/>
              <a:t>0</a:t>
            </a:r>
            <a:r>
              <a:rPr lang="zh-CN" altLang="en-US" sz="2200" dirty="0"/>
              <a:t>，该字段中本来保存的是其所处页框块的分配阶。以上这个过程通过 </a:t>
            </a:r>
            <a:r>
              <a:rPr lang="en-US" altLang="zh-CN" sz="2200" dirty="0" err="1"/>
              <a:t>rmv_page_order</a:t>
            </a:r>
            <a:r>
              <a:rPr lang="en-US" altLang="zh-CN" sz="2200" dirty="0"/>
              <a:t>() </a:t>
            </a:r>
            <a:r>
              <a:rPr lang="zh-CN" altLang="en-US" sz="2200" dirty="0"/>
              <a:t>完成。此外，还要更新页框块链表 </a:t>
            </a:r>
            <a:r>
              <a:rPr lang="en-US" altLang="zh-CN" sz="2200" dirty="0" err="1"/>
              <a:t>nr_free</a:t>
            </a:r>
            <a:r>
              <a:rPr lang="en-US" altLang="zh-CN" sz="2200" dirty="0"/>
              <a:t> </a:t>
            </a:r>
            <a:r>
              <a:rPr lang="zh-CN" altLang="en-US" sz="2200" dirty="0"/>
              <a:t>的值</a:t>
            </a:r>
            <a:r>
              <a:rPr lang="zh-CN" altLang="en-US" dirty="0"/>
              <a:t>。</a:t>
            </a:r>
          </a:p>
        </p:txBody>
      </p:sp>
      <p:sp>
        <p:nvSpPr>
          <p:cNvPr id="6" name="标题 1">
            <a:extLst>
              <a:ext uri="{FF2B5EF4-FFF2-40B4-BE49-F238E27FC236}">
                <a16:creationId xmlns:a16="http://schemas.microsoft.com/office/drawing/2014/main" id="{85C712E2-D76B-C2DC-EB9A-B2A4AF195F47}"/>
              </a:ext>
            </a:extLst>
          </p:cNvPr>
          <p:cNvSpPr txBox="1">
            <a:spLocks/>
          </p:cNvSpPr>
          <p:nvPr/>
        </p:nvSpPr>
        <p:spPr>
          <a:xfrm>
            <a:off x="393583" y="322509"/>
            <a:ext cx="2693567" cy="4653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分配</a:t>
            </a:r>
          </a:p>
        </p:txBody>
      </p:sp>
      <p:sp>
        <p:nvSpPr>
          <p:cNvPr id="7" name="矩形 6">
            <a:extLst>
              <a:ext uri="{FF2B5EF4-FFF2-40B4-BE49-F238E27FC236}">
                <a16:creationId xmlns:a16="http://schemas.microsoft.com/office/drawing/2014/main" id="{B8727737-76EE-F3F4-C55E-7F9999F60C85}"/>
              </a:ext>
            </a:extLst>
          </p:cNvPr>
          <p:cNvSpPr/>
          <p:nvPr>
            <p:custDataLst>
              <p:tags r:id="rId1"/>
            </p:custDataLst>
          </p:nvPr>
        </p:nvSpPr>
        <p:spPr>
          <a:xfrm>
            <a:off x="393583" y="774611"/>
            <a:ext cx="2643505" cy="7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a:noFill/>
              </a:ln>
              <a:solidFill>
                <a:schemeClr val="tx1"/>
              </a:solidFill>
            </a:endParaRPr>
          </a:p>
        </p:txBody>
      </p:sp>
      <p:cxnSp>
        <p:nvCxnSpPr>
          <p:cNvPr id="8" name="直接连接符 7">
            <a:extLst>
              <a:ext uri="{FF2B5EF4-FFF2-40B4-BE49-F238E27FC236}">
                <a16:creationId xmlns:a16="http://schemas.microsoft.com/office/drawing/2014/main" id="{995B7653-6F7E-7C97-E7E6-7D61527F7F82}"/>
              </a:ext>
            </a:extLst>
          </p:cNvPr>
          <p:cNvCxnSpPr>
            <a:cxnSpLocks/>
          </p:cNvCxnSpPr>
          <p:nvPr/>
        </p:nvCxnSpPr>
        <p:spPr>
          <a:xfrm>
            <a:off x="566530" y="2709644"/>
            <a:ext cx="494111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8EA3D51-44B8-C753-EC67-99E1760317F0}"/>
              </a:ext>
            </a:extLst>
          </p:cNvPr>
          <p:cNvCxnSpPr>
            <a:cxnSpLocks/>
          </p:cNvCxnSpPr>
          <p:nvPr/>
        </p:nvCxnSpPr>
        <p:spPr>
          <a:xfrm>
            <a:off x="1132514" y="4137170"/>
            <a:ext cx="147646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760AB5B-F748-3866-FBA4-FA34BD05B446}"/>
              </a:ext>
            </a:extLst>
          </p:cNvPr>
          <p:cNvCxnSpPr>
            <a:cxnSpLocks/>
          </p:cNvCxnSpPr>
          <p:nvPr/>
        </p:nvCxnSpPr>
        <p:spPr>
          <a:xfrm>
            <a:off x="1610688" y="3727508"/>
            <a:ext cx="4347199"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8AB8A89-D791-A68B-49FF-37604B35CDCF}"/>
              </a:ext>
            </a:extLst>
          </p:cNvPr>
          <p:cNvCxnSpPr>
            <a:cxnSpLocks/>
          </p:cNvCxnSpPr>
          <p:nvPr/>
        </p:nvCxnSpPr>
        <p:spPr>
          <a:xfrm>
            <a:off x="1526796" y="4332913"/>
            <a:ext cx="6375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 name="直接连接符 1">
            <a:extLst>
              <a:ext uri="{FF2B5EF4-FFF2-40B4-BE49-F238E27FC236}">
                <a16:creationId xmlns:a16="http://schemas.microsoft.com/office/drawing/2014/main" id="{A623A07B-42DE-960D-9370-B63817291B1B}"/>
              </a:ext>
            </a:extLst>
          </p:cNvPr>
          <p:cNvCxnSpPr>
            <a:cxnSpLocks/>
          </p:cNvCxnSpPr>
          <p:nvPr/>
        </p:nvCxnSpPr>
        <p:spPr>
          <a:xfrm>
            <a:off x="1132514" y="4552425"/>
            <a:ext cx="39428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230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A106109-11A9-F684-87C5-B7AB68160781}"/>
              </a:ext>
            </a:extLst>
          </p:cNvPr>
          <p:cNvSpPr>
            <a:spLocks noGrp="1"/>
          </p:cNvSpPr>
          <p:nvPr>
            <p:ph idx="1"/>
          </p:nvPr>
        </p:nvSpPr>
        <p:spPr>
          <a:xfrm>
            <a:off x="7508147" y="774610"/>
            <a:ext cx="4683853" cy="5995305"/>
          </a:xfrm>
        </p:spPr>
        <p:txBody>
          <a:bodyPr>
            <a:normAutofit/>
          </a:bodyPr>
          <a:lstStyle/>
          <a:p>
            <a:r>
              <a:rPr lang="zh-CN" altLang="en-US" sz="1800" dirty="0"/>
              <a:t>当所申请的分配阶 </a:t>
            </a:r>
            <a:r>
              <a:rPr lang="en-US" altLang="zh-CN" sz="1800" dirty="0"/>
              <a:t>order </a:t>
            </a:r>
            <a:r>
              <a:rPr lang="zh-CN" altLang="en-US" sz="1800" dirty="0"/>
              <a:t>小于当前选中的分配阶 </a:t>
            </a:r>
            <a:r>
              <a:rPr lang="en-US" altLang="zh-CN" sz="1800" dirty="0" err="1"/>
              <a:t>current_order</a:t>
            </a:r>
            <a:r>
              <a:rPr lang="zh-CN" altLang="en-US" sz="1800" dirty="0"/>
              <a:t>，</a:t>
            </a:r>
            <a:r>
              <a:rPr lang="en-US" altLang="zh-CN" sz="1800" dirty="0"/>
              <a:t>expand() </a:t>
            </a:r>
            <a:r>
              <a:rPr lang="zh-CN" altLang="en-US" sz="1800" dirty="0"/>
              <a:t>必须按照伙伴算法的分裂原理将比较大的页框块分割成较小的块。</a:t>
            </a:r>
            <a:endParaRPr lang="en-US" altLang="zh-CN" sz="1800" dirty="0"/>
          </a:p>
          <a:p>
            <a:r>
              <a:rPr lang="zh-CN" altLang="en-US" sz="1800" dirty="0"/>
              <a:t>函数从 </a:t>
            </a:r>
            <a:r>
              <a:rPr lang="en-US" altLang="zh-CN" sz="1800" dirty="0"/>
              <a:t>high </a:t>
            </a:r>
            <a:r>
              <a:rPr lang="zh-CN" altLang="en-US" sz="1800" dirty="0"/>
              <a:t>分配阶开始递减向 </a:t>
            </a:r>
            <a:r>
              <a:rPr lang="en-US" altLang="zh-CN" sz="1800" dirty="0"/>
              <a:t>low </a:t>
            </a:r>
            <a:r>
              <a:rPr lang="zh-CN" altLang="en-US" sz="1800" dirty="0"/>
              <a:t>遍历</a:t>
            </a:r>
            <a:r>
              <a:rPr lang="en-US" altLang="zh-CN" sz="1800" dirty="0"/>
              <a:t>,</a:t>
            </a:r>
            <a:r>
              <a:rPr lang="zh-CN" altLang="en-US" sz="1800" dirty="0"/>
              <a:t>也就是从较大的页框块开始依次分裂。</a:t>
            </a:r>
            <a:endParaRPr lang="en-US" altLang="zh-CN" sz="1800" dirty="0"/>
          </a:p>
          <a:p>
            <a:r>
              <a:rPr lang="zh-CN" altLang="en-US" sz="1800" dirty="0"/>
              <a:t>比如 </a:t>
            </a:r>
            <a:r>
              <a:rPr lang="en-US" altLang="zh-CN" sz="1800" dirty="0"/>
              <a:t>high </a:t>
            </a:r>
            <a:r>
              <a:rPr lang="zh-CN" altLang="en-US" sz="1800" dirty="0"/>
              <a:t>为 </a:t>
            </a:r>
            <a:r>
              <a:rPr lang="en-US" altLang="zh-CN" sz="1800" dirty="0"/>
              <a:t>4</a:t>
            </a:r>
            <a:r>
              <a:rPr lang="zh-CN" altLang="en-US" sz="1800" dirty="0"/>
              <a:t>，而 </a:t>
            </a:r>
            <a:r>
              <a:rPr lang="en-US" altLang="zh-CN" sz="1800" dirty="0"/>
              <a:t>low </a:t>
            </a:r>
            <a:r>
              <a:rPr lang="zh-CN" altLang="en-US" sz="1800" dirty="0"/>
              <a:t>为 </a:t>
            </a:r>
            <a:r>
              <a:rPr lang="en-US" altLang="zh-CN" sz="1800" dirty="0"/>
              <a:t>2</a:t>
            </a:r>
            <a:r>
              <a:rPr lang="zh-CN" altLang="en-US" sz="1800" dirty="0"/>
              <a:t>。那么第一遍历时，分配阶为 </a:t>
            </a:r>
            <a:r>
              <a:rPr lang="en-US" altLang="zh-CN" sz="1800" dirty="0"/>
              <a:t>4</a:t>
            </a:r>
            <a:r>
              <a:rPr lang="zh-CN" altLang="en-US" sz="1800" dirty="0"/>
              <a:t>的页框块一分为二。通过 </a:t>
            </a:r>
            <a:r>
              <a:rPr lang="en-US" altLang="zh-CN" sz="1800" dirty="0" err="1"/>
              <a:t>list_add</a:t>
            </a:r>
            <a:r>
              <a:rPr lang="en-US" altLang="zh-CN" sz="1800" dirty="0"/>
              <a:t>() </a:t>
            </a:r>
            <a:r>
              <a:rPr lang="zh-CN" altLang="en-US" sz="1800" dirty="0"/>
              <a:t>将后面的 </a:t>
            </a:r>
            <a:r>
              <a:rPr lang="en-US" altLang="zh-CN" sz="1800" dirty="0"/>
              <a:t>8 </a:t>
            </a:r>
            <a:r>
              <a:rPr lang="zh-CN" altLang="en-US" sz="1800" dirty="0"/>
              <a:t>个连续页框块加入下级链表（分配阶为 </a:t>
            </a:r>
            <a:r>
              <a:rPr lang="en-US" altLang="zh-CN" sz="1800" dirty="0"/>
              <a:t>3</a:t>
            </a:r>
            <a:r>
              <a:rPr lang="zh-CN" altLang="en-US" sz="1800" dirty="0"/>
              <a:t>），下级链表通过将 </a:t>
            </a:r>
            <a:r>
              <a:rPr lang="en-US" altLang="zh-CN" sz="1800" dirty="0"/>
              <a:t>area </a:t>
            </a:r>
            <a:r>
              <a:rPr lang="zh-CN" altLang="en-US" sz="1800" dirty="0"/>
              <a:t>指针自减即可得到，后 </a:t>
            </a:r>
            <a:r>
              <a:rPr lang="en-US" altLang="zh-CN" sz="1800" dirty="0"/>
              <a:t>8 </a:t>
            </a:r>
            <a:r>
              <a:rPr lang="zh-CN" altLang="en-US" sz="1800" dirty="0"/>
              <a:t>个页框块的指针也通过 </a:t>
            </a:r>
            <a:r>
              <a:rPr lang="en-US" altLang="zh-CN" sz="1800" dirty="0" err="1"/>
              <a:t>page+size</a:t>
            </a:r>
            <a:r>
              <a:rPr lang="en-US" altLang="zh-CN" sz="1800" dirty="0"/>
              <a:t> </a:t>
            </a:r>
            <a:r>
              <a:rPr lang="zh-CN" altLang="en-US" sz="1800" dirty="0"/>
              <a:t>获得，而 </a:t>
            </a:r>
            <a:r>
              <a:rPr lang="en-US" altLang="zh-CN" sz="1800" dirty="0"/>
              <a:t>page </a:t>
            </a:r>
            <a:r>
              <a:rPr lang="zh-CN" altLang="en-US" sz="1800" dirty="0"/>
              <a:t>仍然指向最初的页框块首页框。此时还要对分配阶为</a:t>
            </a:r>
            <a:r>
              <a:rPr lang="en-US" altLang="zh-CN" sz="1800" dirty="0"/>
              <a:t>3</a:t>
            </a:r>
            <a:r>
              <a:rPr lang="zh-CN" altLang="en-US" sz="1800" dirty="0"/>
              <a:t>的链表更新 </a:t>
            </a:r>
            <a:r>
              <a:rPr lang="en-US" altLang="zh-CN" sz="1800" dirty="0" err="1"/>
              <a:t>nr_free</a:t>
            </a:r>
            <a:r>
              <a:rPr lang="zh-CN" altLang="en-US" sz="1800" dirty="0"/>
              <a:t>，以及通过 </a:t>
            </a:r>
            <a:r>
              <a:rPr lang="en-US" altLang="zh-CN" sz="1800" dirty="0" err="1"/>
              <a:t>set_page_order</a:t>
            </a:r>
            <a:r>
              <a:rPr lang="en-US" altLang="zh-CN" sz="1800" dirty="0"/>
              <a:t>() </a:t>
            </a:r>
            <a:r>
              <a:rPr lang="zh-CN" altLang="en-US" sz="1800" dirty="0"/>
              <a:t>对后 </a:t>
            </a:r>
            <a:r>
              <a:rPr lang="en-US" altLang="zh-CN" sz="1800" dirty="0"/>
              <a:t>8 </a:t>
            </a:r>
            <a:r>
              <a:rPr lang="zh-CN" altLang="en-US" sz="1800" dirty="0"/>
              <a:t>个页框块设置一些标志。</a:t>
            </a:r>
          </a:p>
          <a:p>
            <a:r>
              <a:rPr lang="zh-CN" altLang="en-US" sz="1800" dirty="0"/>
              <a:t>第二次遍历将前面 </a:t>
            </a:r>
            <a:r>
              <a:rPr lang="en-US" altLang="zh-CN" sz="1800" dirty="0"/>
              <a:t>8 </a:t>
            </a:r>
            <a:r>
              <a:rPr lang="zh-CN" altLang="en-US" sz="1800" dirty="0"/>
              <a:t>个页框块继续一分为二，将后 </a:t>
            </a:r>
            <a:r>
              <a:rPr lang="en-US" altLang="zh-CN" sz="1800" dirty="0"/>
              <a:t>4 </a:t>
            </a:r>
            <a:r>
              <a:rPr lang="zh-CN" altLang="en-US" sz="1800" dirty="0"/>
              <a:t>个页框块加入 </a:t>
            </a:r>
            <a:r>
              <a:rPr lang="en-US" altLang="zh-CN" sz="1800" dirty="0"/>
              <a:t>area </a:t>
            </a:r>
            <a:r>
              <a:rPr lang="zh-CN" altLang="en-US" sz="1800" dirty="0"/>
              <a:t>所指向的下级链表（分配阶为 </a:t>
            </a:r>
            <a:r>
              <a:rPr lang="en-US" altLang="zh-CN" sz="1800" dirty="0"/>
              <a:t>2</a:t>
            </a:r>
            <a:r>
              <a:rPr lang="zh-CN" altLang="en-US" sz="1800" dirty="0"/>
              <a:t>）。第三次遍历时，循环条件已经不再满足，因此返回前 </a:t>
            </a:r>
            <a:r>
              <a:rPr lang="en-US" altLang="zh-CN" sz="1800" dirty="0"/>
              <a:t>4 </a:t>
            </a:r>
            <a:r>
              <a:rPr lang="zh-CN" altLang="en-US" sz="1800" dirty="0"/>
              <a:t>个页框块首页框的描述符地址</a:t>
            </a:r>
            <a:r>
              <a:rPr lang="en-US" altLang="zh-CN" sz="1800" dirty="0"/>
              <a:t>page</a:t>
            </a:r>
            <a:r>
              <a:rPr lang="zh-CN" altLang="en-US" sz="1800" dirty="0"/>
              <a:t>。</a:t>
            </a:r>
          </a:p>
          <a:p>
            <a:endParaRPr lang="zh-CN" altLang="en-US" sz="1800" dirty="0"/>
          </a:p>
        </p:txBody>
      </p:sp>
      <p:pic>
        <p:nvPicPr>
          <p:cNvPr id="5" name="图片 4">
            <a:extLst>
              <a:ext uri="{FF2B5EF4-FFF2-40B4-BE49-F238E27FC236}">
                <a16:creationId xmlns:a16="http://schemas.microsoft.com/office/drawing/2014/main" id="{98800E24-8224-4F4D-51DC-C1F055A6BCBD}"/>
              </a:ext>
            </a:extLst>
          </p:cNvPr>
          <p:cNvPicPr>
            <a:picLocks noChangeAspect="1"/>
          </p:cNvPicPr>
          <p:nvPr/>
        </p:nvPicPr>
        <p:blipFill>
          <a:blip r:embed="rId3"/>
          <a:stretch>
            <a:fillRect/>
          </a:stretch>
        </p:blipFill>
        <p:spPr>
          <a:xfrm>
            <a:off x="393583" y="850811"/>
            <a:ext cx="7039957" cy="5839640"/>
          </a:xfrm>
          <a:prstGeom prst="rect">
            <a:avLst/>
          </a:prstGeom>
        </p:spPr>
      </p:pic>
      <p:sp>
        <p:nvSpPr>
          <p:cNvPr id="6" name="标题 1">
            <a:extLst>
              <a:ext uri="{FF2B5EF4-FFF2-40B4-BE49-F238E27FC236}">
                <a16:creationId xmlns:a16="http://schemas.microsoft.com/office/drawing/2014/main" id="{0E35E334-4D64-8C6F-545C-1B0D2EB3B9F6}"/>
              </a:ext>
            </a:extLst>
          </p:cNvPr>
          <p:cNvSpPr txBox="1">
            <a:spLocks/>
          </p:cNvSpPr>
          <p:nvPr/>
        </p:nvSpPr>
        <p:spPr>
          <a:xfrm>
            <a:off x="393583" y="322509"/>
            <a:ext cx="2693567" cy="4653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分配</a:t>
            </a:r>
          </a:p>
        </p:txBody>
      </p:sp>
      <p:sp>
        <p:nvSpPr>
          <p:cNvPr id="7" name="矩形 6">
            <a:extLst>
              <a:ext uri="{FF2B5EF4-FFF2-40B4-BE49-F238E27FC236}">
                <a16:creationId xmlns:a16="http://schemas.microsoft.com/office/drawing/2014/main" id="{A9F07787-8D12-F8BA-4477-506C5ED4D8BE}"/>
              </a:ext>
            </a:extLst>
          </p:cNvPr>
          <p:cNvSpPr/>
          <p:nvPr>
            <p:custDataLst>
              <p:tags r:id="rId1"/>
            </p:custDataLst>
          </p:nvPr>
        </p:nvSpPr>
        <p:spPr>
          <a:xfrm>
            <a:off x="393583" y="774611"/>
            <a:ext cx="2643505" cy="7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a:noFill/>
              </a:ln>
              <a:solidFill>
                <a:schemeClr val="tx1"/>
              </a:solidFill>
            </a:endParaRPr>
          </a:p>
        </p:txBody>
      </p:sp>
      <p:cxnSp>
        <p:nvCxnSpPr>
          <p:cNvPr id="8" name="直接连接符 7">
            <a:extLst>
              <a:ext uri="{FF2B5EF4-FFF2-40B4-BE49-F238E27FC236}">
                <a16:creationId xmlns:a16="http://schemas.microsoft.com/office/drawing/2014/main" id="{739C8E1E-C6FD-1464-9CE2-045AA90E0E5D}"/>
              </a:ext>
            </a:extLst>
          </p:cNvPr>
          <p:cNvCxnSpPr>
            <a:cxnSpLocks/>
          </p:cNvCxnSpPr>
          <p:nvPr/>
        </p:nvCxnSpPr>
        <p:spPr>
          <a:xfrm>
            <a:off x="1925546" y="2759978"/>
            <a:ext cx="708597"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305C8F0-3A0E-330C-818B-E083778262D1}"/>
              </a:ext>
            </a:extLst>
          </p:cNvPr>
          <p:cNvCxnSpPr>
            <a:cxnSpLocks/>
          </p:cNvCxnSpPr>
          <p:nvPr/>
        </p:nvCxnSpPr>
        <p:spPr>
          <a:xfrm>
            <a:off x="1925546" y="3305262"/>
            <a:ext cx="708597"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1A3D39B-E9CB-4F39-9D73-7E7DA5D3809B}"/>
              </a:ext>
            </a:extLst>
          </p:cNvPr>
          <p:cNvCxnSpPr>
            <a:cxnSpLocks/>
          </p:cNvCxnSpPr>
          <p:nvPr/>
        </p:nvCxnSpPr>
        <p:spPr>
          <a:xfrm>
            <a:off x="1925546" y="3900881"/>
            <a:ext cx="528898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825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6E96B5-598A-FF28-E82A-2B4E0189827E}"/>
              </a:ext>
            </a:extLst>
          </p:cNvPr>
          <p:cNvSpPr>
            <a:spLocks noGrp="1"/>
          </p:cNvSpPr>
          <p:nvPr>
            <p:ph idx="1"/>
          </p:nvPr>
        </p:nvSpPr>
        <p:spPr>
          <a:xfrm>
            <a:off x="6769914" y="1850182"/>
            <a:ext cx="4404222" cy="3816481"/>
          </a:xfrm>
        </p:spPr>
        <p:txBody>
          <a:bodyPr>
            <a:normAutofit/>
          </a:bodyPr>
          <a:lstStyle/>
          <a:p>
            <a:r>
              <a:rPr lang="zh-CN" altLang="en-US" sz="2000" dirty="0"/>
              <a:t>内存的释放是分配的逆过程，也可以看作是伙伴的合并过程。当释放一个块时，先在其对应的链表中考查是否有伙伴存在，如果没有伙伴块，就直接把要释放的块挂入链表头；如果有，则从链表中摘下伙伴，合并成一个大块，然后继续考察合并后的块在更大一级链表中是否有伙伴存在，直到不能合并或者已经合并到了最大的块。</a:t>
            </a:r>
          </a:p>
        </p:txBody>
      </p:sp>
      <p:sp>
        <p:nvSpPr>
          <p:cNvPr id="4" name="标题 1">
            <a:extLst>
              <a:ext uri="{FF2B5EF4-FFF2-40B4-BE49-F238E27FC236}">
                <a16:creationId xmlns:a16="http://schemas.microsoft.com/office/drawing/2014/main" id="{AD0B0FDC-746A-ED08-654F-40E155B6D0D4}"/>
              </a:ext>
            </a:extLst>
          </p:cNvPr>
          <p:cNvSpPr txBox="1">
            <a:spLocks/>
          </p:cNvSpPr>
          <p:nvPr/>
        </p:nvSpPr>
        <p:spPr>
          <a:xfrm>
            <a:off x="393583" y="322509"/>
            <a:ext cx="2693567" cy="4653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回收</a:t>
            </a:r>
          </a:p>
        </p:txBody>
      </p:sp>
      <p:sp>
        <p:nvSpPr>
          <p:cNvPr id="5" name="矩形 4">
            <a:extLst>
              <a:ext uri="{FF2B5EF4-FFF2-40B4-BE49-F238E27FC236}">
                <a16:creationId xmlns:a16="http://schemas.microsoft.com/office/drawing/2014/main" id="{0B948992-F3A7-6B45-B1BA-1789A68AE9E8}"/>
              </a:ext>
            </a:extLst>
          </p:cNvPr>
          <p:cNvSpPr/>
          <p:nvPr>
            <p:custDataLst>
              <p:tags r:id="rId1"/>
            </p:custDataLst>
          </p:nvPr>
        </p:nvSpPr>
        <p:spPr>
          <a:xfrm>
            <a:off x="393583" y="774611"/>
            <a:ext cx="2643505" cy="7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a:noFill/>
              </a:ln>
              <a:solidFill>
                <a:schemeClr val="tx1"/>
              </a:solidFill>
            </a:endParaRPr>
          </a:p>
        </p:txBody>
      </p:sp>
      <p:pic>
        <p:nvPicPr>
          <p:cNvPr id="13" name="图片 12" descr="图示&#10;&#10;描述已自动生成">
            <a:extLst>
              <a:ext uri="{FF2B5EF4-FFF2-40B4-BE49-F238E27FC236}">
                <a16:creationId xmlns:a16="http://schemas.microsoft.com/office/drawing/2014/main" id="{29574F34-A0D6-EE67-75BF-212F778BD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007" y="2273335"/>
            <a:ext cx="5638323" cy="3372455"/>
          </a:xfrm>
          <a:prstGeom prst="rect">
            <a:avLst/>
          </a:prstGeom>
        </p:spPr>
      </p:pic>
      <mc:AlternateContent xmlns:mc="http://schemas.openxmlformats.org/markup-compatibility/2006" xmlns:p14="http://schemas.microsoft.com/office/powerpoint/2010/main">
        <mc:Choice Requires="p14">
          <p:contentPart p14:bwMode="auto" r:id="rId4">
            <p14:nvContentPartPr>
              <p14:cNvPr id="16" name="墨迹 15">
                <a:extLst>
                  <a:ext uri="{FF2B5EF4-FFF2-40B4-BE49-F238E27FC236}">
                    <a16:creationId xmlns:a16="http://schemas.microsoft.com/office/drawing/2014/main" id="{93403C00-4E3B-E75D-B145-C6F5D42DAAA6}"/>
                  </a:ext>
                </a:extLst>
              </p14:cNvPr>
              <p14:cNvContentPartPr/>
              <p14:nvPr/>
            </p14:nvContentPartPr>
            <p14:xfrm>
              <a:off x="4529708" y="3748703"/>
              <a:ext cx="1126440" cy="9720"/>
            </p14:xfrm>
          </p:contentPart>
        </mc:Choice>
        <mc:Fallback xmlns="">
          <p:pic>
            <p:nvPicPr>
              <p:cNvPr id="16" name="墨迹 15">
                <a:extLst>
                  <a:ext uri="{FF2B5EF4-FFF2-40B4-BE49-F238E27FC236}">
                    <a16:creationId xmlns:a16="http://schemas.microsoft.com/office/drawing/2014/main" id="{93403C00-4E3B-E75D-B145-C6F5D42DAAA6}"/>
                  </a:ext>
                </a:extLst>
              </p:cNvPr>
              <p:cNvPicPr/>
              <p:nvPr/>
            </p:nvPicPr>
            <p:blipFill>
              <a:blip r:embed="rId5"/>
              <a:stretch>
                <a:fillRect/>
              </a:stretch>
            </p:blipFill>
            <p:spPr>
              <a:xfrm>
                <a:off x="4467068" y="3686063"/>
                <a:ext cx="12520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 name="墨迹 1">
                <a:extLst>
                  <a:ext uri="{FF2B5EF4-FFF2-40B4-BE49-F238E27FC236}">
                    <a16:creationId xmlns:a16="http://schemas.microsoft.com/office/drawing/2014/main" id="{8C39B0DC-896C-D096-14B1-B1CF1BA4744A}"/>
                  </a:ext>
                </a:extLst>
              </p14:cNvPr>
              <p14:cNvContentPartPr/>
              <p14:nvPr/>
            </p14:nvContentPartPr>
            <p14:xfrm>
              <a:off x="4399388" y="5325863"/>
              <a:ext cx="1570320" cy="177480"/>
            </p14:xfrm>
          </p:contentPart>
        </mc:Choice>
        <mc:Fallback>
          <p:pic>
            <p:nvPicPr>
              <p:cNvPr id="2" name="墨迹 1">
                <a:extLst>
                  <a:ext uri="{FF2B5EF4-FFF2-40B4-BE49-F238E27FC236}">
                    <a16:creationId xmlns:a16="http://schemas.microsoft.com/office/drawing/2014/main" id="{8C39B0DC-896C-D096-14B1-B1CF1BA4744A}"/>
                  </a:ext>
                </a:extLst>
              </p:cNvPr>
              <p:cNvPicPr/>
              <p:nvPr/>
            </p:nvPicPr>
            <p:blipFill>
              <a:blip r:embed="rId7"/>
              <a:stretch>
                <a:fillRect/>
              </a:stretch>
            </p:blipFill>
            <p:spPr>
              <a:xfrm>
                <a:off x="4336748" y="5263223"/>
                <a:ext cx="16959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墨迹 7">
                <a:extLst>
                  <a:ext uri="{FF2B5EF4-FFF2-40B4-BE49-F238E27FC236}">
                    <a16:creationId xmlns:a16="http://schemas.microsoft.com/office/drawing/2014/main" id="{E3CFBAC7-8073-D502-BB64-EBD20246A4F7}"/>
                  </a:ext>
                </a:extLst>
              </p14:cNvPr>
              <p14:cNvContentPartPr/>
              <p14:nvPr/>
            </p14:nvContentPartPr>
            <p14:xfrm>
              <a:off x="7608428" y="796343"/>
              <a:ext cx="360" cy="360"/>
            </p14:xfrm>
          </p:contentPart>
        </mc:Choice>
        <mc:Fallback>
          <p:pic>
            <p:nvPicPr>
              <p:cNvPr id="8" name="墨迹 7">
                <a:extLst>
                  <a:ext uri="{FF2B5EF4-FFF2-40B4-BE49-F238E27FC236}">
                    <a16:creationId xmlns:a16="http://schemas.microsoft.com/office/drawing/2014/main" id="{E3CFBAC7-8073-D502-BB64-EBD20246A4F7}"/>
                  </a:ext>
                </a:extLst>
              </p:cNvPr>
              <p:cNvPicPr/>
              <p:nvPr/>
            </p:nvPicPr>
            <p:blipFill>
              <a:blip r:embed="rId9"/>
              <a:stretch>
                <a:fillRect/>
              </a:stretch>
            </p:blipFill>
            <p:spPr>
              <a:xfrm>
                <a:off x="7545788" y="733703"/>
                <a:ext cx="126000" cy="126000"/>
              </a:xfrm>
              <a:prstGeom prst="rect">
                <a:avLst/>
              </a:prstGeom>
            </p:spPr>
          </p:pic>
        </mc:Fallback>
      </mc:AlternateContent>
    </p:spTree>
    <p:extLst>
      <p:ext uri="{BB962C8B-B14F-4D97-AF65-F5344CB8AC3E}">
        <p14:creationId xmlns:p14="http://schemas.microsoft.com/office/powerpoint/2010/main" val="358526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6">
            <a:extLst>
              <a:ext uri="{FF2B5EF4-FFF2-40B4-BE49-F238E27FC236}">
                <a16:creationId xmlns:a16="http://schemas.microsoft.com/office/drawing/2014/main" id="{45F6FF00-52A5-CE0E-702F-C742C887458D}"/>
              </a:ext>
            </a:extLst>
          </p:cNvPr>
          <p:cNvSpPr/>
          <p:nvPr/>
        </p:nvSpPr>
        <p:spPr>
          <a:xfrm>
            <a:off x="622407" y="1070011"/>
            <a:ext cx="4476535" cy="4476535"/>
          </a:xfrm>
          <a:custGeom>
            <a:avLst/>
            <a:gdLst>
              <a:gd name="connsiteX0" fmla="*/ 0 w 10745893"/>
              <a:gd name="connsiteY0" fmla="*/ 5372947 h 10745893"/>
              <a:gd name="connsiteX1" fmla="*/ 5372947 w 10745893"/>
              <a:gd name="connsiteY1" fmla="*/ 0 h 10745893"/>
              <a:gd name="connsiteX2" fmla="*/ 10745894 w 10745893"/>
              <a:gd name="connsiteY2" fmla="*/ 5372947 h 10745893"/>
              <a:gd name="connsiteX3" fmla="*/ 5372947 w 10745893"/>
              <a:gd name="connsiteY3" fmla="*/ 10745894 h 10745893"/>
              <a:gd name="connsiteX4" fmla="*/ 0 w 10745893"/>
              <a:gd name="connsiteY4" fmla="*/ 5372947 h 10745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5893" h="10745893">
                <a:moveTo>
                  <a:pt x="0" y="5372947"/>
                </a:moveTo>
                <a:cubicBezTo>
                  <a:pt x="0" y="2405550"/>
                  <a:pt x="2405550" y="0"/>
                  <a:pt x="5372947" y="0"/>
                </a:cubicBezTo>
                <a:cubicBezTo>
                  <a:pt x="8340344" y="0"/>
                  <a:pt x="10745894" y="2405550"/>
                  <a:pt x="10745894" y="5372947"/>
                </a:cubicBezTo>
                <a:cubicBezTo>
                  <a:pt x="10745894" y="8340344"/>
                  <a:pt x="8340344" y="10745894"/>
                  <a:pt x="5372947" y="10745894"/>
                </a:cubicBezTo>
                <a:cubicBezTo>
                  <a:pt x="2405550" y="10745894"/>
                  <a:pt x="0" y="8340344"/>
                  <a:pt x="0" y="5372947"/>
                </a:cubicBezTo>
                <a:close/>
              </a:path>
            </a:pathLst>
          </a:custGeom>
          <a:noFill/>
          <a:ln w="15875">
            <a:solidFill>
              <a:srgbClr val="1F4E7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2811" tIns="1805517" rIns="2342812" bIns="7178463" numCol="1" spcCol="1270" anchor="ctr" anchorCtr="0">
            <a:noAutofit/>
          </a:bodyPr>
          <a:lstStyle/>
          <a:p>
            <a:pPr marL="0" lvl="0" indent="0" algn="ctr" defTabSz="2889250">
              <a:lnSpc>
                <a:spcPct val="90000"/>
              </a:lnSpc>
              <a:spcBef>
                <a:spcPct val="0"/>
              </a:spcBef>
              <a:spcAft>
                <a:spcPct val="35000"/>
              </a:spcAft>
              <a:buNone/>
            </a:pPr>
            <a:endParaRPr lang="zh-CN" altLang="en-US" sz="6500" kern="12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 name="任意多边形: 形状 5">
            <a:extLst>
              <a:ext uri="{FF2B5EF4-FFF2-40B4-BE49-F238E27FC236}">
                <a16:creationId xmlns:a16="http://schemas.microsoft.com/office/drawing/2014/main" id="{524D767A-F4D8-5087-AAFE-193BA39AB51C}"/>
              </a:ext>
            </a:extLst>
          </p:cNvPr>
          <p:cNvSpPr/>
          <p:nvPr/>
        </p:nvSpPr>
        <p:spPr>
          <a:xfrm>
            <a:off x="-216943" y="230661"/>
            <a:ext cx="6155236" cy="6155236"/>
          </a:xfrm>
          <a:custGeom>
            <a:avLst/>
            <a:gdLst>
              <a:gd name="connsiteX0" fmla="*/ 0 w 14775603"/>
              <a:gd name="connsiteY0" fmla="*/ 7387802 h 14775603"/>
              <a:gd name="connsiteX1" fmla="*/ 7387802 w 14775603"/>
              <a:gd name="connsiteY1" fmla="*/ 0 h 14775603"/>
              <a:gd name="connsiteX2" fmla="*/ 14775604 w 14775603"/>
              <a:gd name="connsiteY2" fmla="*/ 7387802 h 14775603"/>
              <a:gd name="connsiteX3" fmla="*/ 7387802 w 14775603"/>
              <a:gd name="connsiteY3" fmla="*/ 14775604 h 14775603"/>
              <a:gd name="connsiteX4" fmla="*/ 0 w 14775603"/>
              <a:gd name="connsiteY4" fmla="*/ 7387802 h 14775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5603" h="14775603">
                <a:moveTo>
                  <a:pt x="0" y="7387802"/>
                </a:moveTo>
                <a:cubicBezTo>
                  <a:pt x="0" y="3307632"/>
                  <a:pt x="3307632" y="0"/>
                  <a:pt x="7387802" y="0"/>
                </a:cubicBezTo>
                <a:cubicBezTo>
                  <a:pt x="11467972" y="0"/>
                  <a:pt x="14775604" y="3307632"/>
                  <a:pt x="14775604" y="7387802"/>
                </a:cubicBezTo>
                <a:cubicBezTo>
                  <a:pt x="14775604" y="11467972"/>
                  <a:pt x="11467972" y="14775604"/>
                  <a:pt x="7387802" y="14775604"/>
                </a:cubicBezTo>
                <a:cubicBezTo>
                  <a:pt x="3307632" y="14775604"/>
                  <a:pt x="0" y="11467972"/>
                  <a:pt x="0" y="7387802"/>
                </a:cubicBezTo>
                <a:close/>
              </a:path>
            </a:pathLst>
          </a:custGeom>
          <a:noFill/>
          <a:ln w="15875">
            <a:solidFill>
              <a:srgbClr val="1F4E7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60669" tIns="1792084" rIns="3860669" bIns="11248471" numCol="1" spcCol="1270" anchor="ctr" anchorCtr="0">
            <a:noAutofit/>
          </a:bodyPr>
          <a:lstStyle/>
          <a:p>
            <a:pPr marL="0" lvl="0" indent="0" algn="ctr" defTabSz="2889250">
              <a:lnSpc>
                <a:spcPct val="90000"/>
              </a:lnSpc>
              <a:spcBef>
                <a:spcPct val="0"/>
              </a:spcBef>
              <a:spcAft>
                <a:spcPct val="35000"/>
              </a:spcAft>
              <a:buNone/>
            </a:pPr>
            <a:endParaRPr lang="en-US" altLang="zh-CN" sz="6500" kern="120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6" name="任意多边形: 形状 4">
            <a:extLst>
              <a:ext uri="{FF2B5EF4-FFF2-40B4-BE49-F238E27FC236}">
                <a16:creationId xmlns:a16="http://schemas.microsoft.com/office/drawing/2014/main" id="{62CB5941-3E2F-FF52-2E7F-9FA8783E59A1}"/>
              </a:ext>
            </a:extLst>
          </p:cNvPr>
          <p:cNvSpPr/>
          <p:nvPr/>
        </p:nvSpPr>
        <p:spPr>
          <a:xfrm>
            <a:off x="-1056294" y="-608690"/>
            <a:ext cx="7833937" cy="7833937"/>
          </a:xfrm>
          <a:custGeom>
            <a:avLst/>
            <a:gdLst>
              <a:gd name="connsiteX0" fmla="*/ 0 w 18805313"/>
              <a:gd name="connsiteY0" fmla="*/ 9402657 h 18805313"/>
              <a:gd name="connsiteX1" fmla="*/ 9402657 w 18805313"/>
              <a:gd name="connsiteY1" fmla="*/ 0 h 18805313"/>
              <a:gd name="connsiteX2" fmla="*/ 18805314 w 18805313"/>
              <a:gd name="connsiteY2" fmla="*/ 9402657 h 18805313"/>
              <a:gd name="connsiteX3" fmla="*/ 9402657 w 18805313"/>
              <a:gd name="connsiteY3" fmla="*/ 18805314 h 18805313"/>
              <a:gd name="connsiteX4" fmla="*/ 0 w 18805313"/>
              <a:gd name="connsiteY4" fmla="*/ 9402657 h 18805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5313" h="18805313">
                <a:moveTo>
                  <a:pt x="0" y="9402657"/>
                </a:moveTo>
                <a:cubicBezTo>
                  <a:pt x="0" y="4209713"/>
                  <a:pt x="4209713" y="0"/>
                  <a:pt x="9402657" y="0"/>
                </a:cubicBezTo>
                <a:cubicBezTo>
                  <a:pt x="14595601" y="0"/>
                  <a:pt x="18805314" y="4209713"/>
                  <a:pt x="18805314" y="9402657"/>
                </a:cubicBezTo>
                <a:cubicBezTo>
                  <a:pt x="18805314" y="14595601"/>
                  <a:pt x="14595601" y="18805314"/>
                  <a:pt x="9402657" y="18805314"/>
                </a:cubicBezTo>
                <a:cubicBezTo>
                  <a:pt x="4209713" y="18805314"/>
                  <a:pt x="0" y="14595601"/>
                  <a:pt x="0" y="9402657"/>
                </a:cubicBezTo>
                <a:close/>
              </a:path>
            </a:pathLst>
          </a:custGeom>
          <a:noFill/>
          <a:ln w="15875">
            <a:solidFill>
              <a:srgbClr val="1F4E7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99062" tIns="1759846" rIns="4999062" bIns="15374894" numCol="1" spcCol="1270" anchor="ctr" anchorCtr="0">
            <a:noAutofit/>
          </a:bodyPr>
          <a:lstStyle/>
          <a:p>
            <a:pPr marL="0" lvl="0" indent="0" algn="ctr" defTabSz="2889250">
              <a:lnSpc>
                <a:spcPct val="90000"/>
              </a:lnSpc>
              <a:spcBef>
                <a:spcPct val="0"/>
              </a:spcBef>
              <a:spcAft>
                <a:spcPct val="35000"/>
              </a:spcAft>
              <a:buNone/>
            </a:pPr>
            <a:endParaRPr lang="zh-CN" altLang="en-US" sz="6500" kern="12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7" name="椭圆 6">
            <a:extLst>
              <a:ext uri="{FF2B5EF4-FFF2-40B4-BE49-F238E27FC236}">
                <a16:creationId xmlns:a16="http://schemas.microsoft.com/office/drawing/2014/main" id="{1B51DEB5-1DBF-93E4-3DB5-D186B2869E1E}"/>
              </a:ext>
            </a:extLst>
          </p:cNvPr>
          <p:cNvSpPr/>
          <p:nvPr/>
        </p:nvSpPr>
        <p:spPr>
          <a:xfrm>
            <a:off x="4957856" y="1070011"/>
            <a:ext cx="173404" cy="17340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8" name="椭圆 7">
            <a:extLst>
              <a:ext uri="{FF2B5EF4-FFF2-40B4-BE49-F238E27FC236}">
                <a16:creationId xmlns:a16="http://schemas.microsoft.com/office/drawing/2014/main" id="{F28D6790-8DD4-1530-5D7A-F21F2098B3BE}"/>
              </a:ext>
            </a:extLst>
          </p:cNvPr>
          <p:cNvSpPr/>
          <p:nvPr/>
        </p:nvSpPr>
        <p:spPr>
          <a:xfrm>
            <a:off x="183592" y="484905"/>
            <a:ext cx="1080992" cy="108099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9" name="椭圆 8">
            <a:extLst>
              <a:ext uri="{FF2B5EF4-FFF2-40B4-BE49-F238E27FC236}">
                <a16:creationId xmlns:a16="http://schemas.microsoft.com/office/drawing/2014/main" id="{6950EA67-6FFA-7B24-ED58-B8949D906892}"/>
              </a:ext>
            </a:extLst>
          </p:cNvPr>
          <p:cNvSpPr/>
          <p:nvPr/>
        </p:nvSpPr>
        <p:spPr>
          <a:xfrm>
            <a:off x="5307601" y="331730"/>
            <a:ext cx="804312" cy="80431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0" name="椭圆 9">
            <a:extLst>
              <a:ext uri="{FF2B5EF4-FFF2-40B4-BE49-F238E27FC236}">
                <a16:creationId xmlns:a16="http://schemas.microsoft.com/office/drawing/2014/main" id="{CC4C9F93-8DCE-91A0-6CCC-4CE8BC5F38A8}"/>
              </a:ext>
            </a:extLst>
          </p:cNvPr>
          <p:cNvSpPr/>
          <p:nvPr/>
        </p:nvSpPr>
        <p:spPr>
          <a:xfrm>
            <a:off x="4999077" y="4999821"/>
            <a:ext cx="589458" cy="58945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11" name="组合 10">
            <a:extLst>
              <a:ext uri="{FF2B5EF4-FFF2-40B4-BE49-F238E27FC236}">
                <a16:creationId xmlns:a16="http://schemas.microsoft.com/office/drawing/2014/main" id="{69EC16E2-7458-7934-6E49-E797642D2888}"/>
              </a:ext>
            </a:extLst>
          </p:cNvPr>
          <p:cNvGrpSpPr/>
          <p:nvPr/>
        </p:nvGrpSpPr>
        <p:grpSpPr>
          <a:xfrm>
            <a:off x="3910631" y="2103216"/>
            <a:ext cx="10370133" cy="2036803"/>
            <a:chOff x="4333669" y="477064"/>
            <a:chExt cx="10370133" cy="2036803"/>
          </a:xfrm>
        </p:grpSpPr>
        <p:sp>
          <p:nvSpPr>
            <p:cNvPr id="12" name="矩形 11">
              <a:extLst>
                <a:ext uri="{FF2B5EF4-FFF2-40B4-BE49-F238E27FC236}">
                  <a16:creationId xmlns:a16="http://schemas.microsoft.com/office/drawing/2014/main" id="{56CAA3F1-4CDF-D9B0-FA34-7682DA2E5D2F}"/>
                </a:ext>
              </a:extLst>
            </p:cNvPr>
            <p:cNvSpPr/>
            <p:nvPr/>
          </p:nvSpPr>
          <p:spPr>
            <a:xfrm>
              <a:off x="4333669" y="477064"/>
              <a:ext cx="8629650" cy="203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777">
              <a:extLst>
                <a:ext uri="{FF2B5EF4-FFF2-40B4-BE49-F238E27FC236}">
                  <a16:creationId xmlns:a16="http://schemas.microsoft.com/office/drawing/2014/main" id="{02D9D02F-78E1-3144-B9CA-A313F0016DF7}"/>
                </a:ext>
              </a:extLst>
            </p:cNvPr>
            <p:cNvSpPr txBox="1"/>
            <p:nvPr/>
          </p:nvSpPr>
          <p:spPr>
            <a:xfrm>
              <a:off x="6110306" y="1323722"/>
              <a:ext cx="8593496" cy="654025"/>
            </a:xfrm>
            <a:prstGeom prst="rect">
              <a:avLst/>
            </a:prstGeom>
            <a:noFill/>
          </p:spPr>
          <p:txBody>
            <a:bodyPr vert="horz" lIns="91440" tIns="45720" rIns="91440" bIns="45720" rtlCol="0" anchor="ctr">
              <a:noAutofit/>
            </a:bodyPr>
            <a:lstStyle>
              <a:defPPr>
                <a:defRPr lang="zh-CN"/>
              </a:defPPr>
              <a:lvl1pPr lvl="0">
                <a:lnSpc>
                  <a:spcPct val="90000"/>
                </a:lnSpc>
                <a:spcBef>
                  <a:spcPct val="0"/>
                </a:spcBef>
                <a:defRPr sz="2000" b="1" i="1">
                  <a:gradFill>
                    <a:gsLst>
                      <a:gs pos="0">
                        <a:srgbClr val="104894"/>
                      </a:gs>
                      <a:gs pos="53000">
                        <a:srgbClr val="9B3D88"/>
                      </a:gs>
                      <a:gs pos="88000">
                        <a:srgbClr val="EC91BD"/>
                      </a:gs>
                      <a:gs pos="100000">
                        <a:srgbClr val="FBE9F1"/>
                      </a:gs>
                      <a:gs pos="60000">
                        <a:srgbClr val="9B3D88"/>
                      </a:gs>
                    </a:gsLst>
                    <a:lin ang="4200000" scaled="0"/>
                  </a:gradFill>
                  <a:latin typeface="造字工房力黑（非商用）常规体" pitchFamily="50" charset="-122"/>
                  <a:ea typeface="造字工房力黑（非商用）常规体" pitchFamily="50" charset="-122"/>
                  <a:cs typeface="+mj-cs"/>
                </a:defRPr>
              </a:lvl1pPr>
            </a:lstStyle>
            <a:p>
              <a:endParaRPr lang="zh-CN" altLang="en-US" sz="6600" i="0" dirty="0">
                <a:solidFill>
                  <a:schemeClr val="accent2">
                    <a:lumMod val="75000"/>
                  </a:schemeClr>
                </a:solidFill>
                <a:latin typeface="+mj-ea"/>
                <a:ea typeface="+mj-ea"/>
                <a:cs typeface="+mn-ea"/>
                <a:sym typeface="inpin heiti" panose="00000500000000000000" pitchFamily="2" charset="-122"/>
              </a:endParaRPr>
            </a:p>
          </p:txBody>
        </p:sp>
      </p:grpSp>
      <p:sp>
        <p:nvSpPr>
          <p:cNvPr id="14" name="椭圆 13">
            <a:extLst>
              <a:ext uri="{FF2B5EF4-FFF2-40B4-BE49-F238E27FC236}">
                <a16:creationId xmlns:a16="http://schemas.microsoft.com/office/drawing/2014/main" id="{99E61DE5-2A11-4092-951E-B999B4EE75E6}"/>
              </a:ext>
            </a:extLst>
          </p:cNvPr>
          <p:cNvSpPr/>
          <p:nvPr/>
        </p:nvSpPr>
        <p:spPr>
          <a:xfrm>
            <a:off x="2429914" y="1701873"/>
            <a:ext cx="646348" cy="646356"/>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5" name="椭圆 14">
            <a:extLst>
              <a:ext uri="{FF2B5EF4-FFF2-40B4-BE49-F238E27FC236}">
                <a16:creationId xmlns:a16="http://schemas.microsoft.com/office/drawing/2014/main" id="{D90754C1-F658-09D8-DCFF-14A53210860A}"/>
              </a:ext>
            </a:extLst>
          </p:cNvPr>
          <p:cNvSpPr/>
          <p:nvPr/>
        </p:nvSpPr>
        <p:spPr>
          <a:xfrm>
            <a:off x="3412919" y="4369837"/>
            <a:ext cx="497712" cy="49771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6" name="任意多边形: 形状 7">
            <a:extLst>
              <a:ext uri="{FF2B5EF4-FFF2-40B4-BE49-F238E27FC236}">
                <a16:creationId xmlns:a16="http://schemas.microsoft.com/office/drawing/2014/main" id="{E1537EDA-6A22-95AE-51E8-7C252CC0642D}"/>
              </a:ext>
            </a:extLst>
          </p:cNvPr>
          <p:cNvSpPr/>
          <p:nvPr/>
        </p:nvSpPr>
        <p:spPr>
          <a:xfrm>
            <a:off x="1461758" y="1909362"/>
            <a:ext cx="2797834" cy="2797834"/>
          </a:xfrm>
          <a:custGeom>
            <a:avLst/>
            <a:gdLst>
              <a:gd name="connsiteX0" fmla="*/ 0 w 6716183"/>
              <a:gd name="connsiteY0" fmla="*/ 3358092 h 6716183"/>
              <a:gd name="connsiteX1" fmla="*/ 3358092 w 6716183"/>
              <a:gd name="connsiteY1" fmla="*/ 0 h 6716183"/>
              <a:gd name="connsiteX2" fmla="*/ 6716184 w 6716183"/>
              <a:gd name="connsiteY2" fmla="*/ 3358092 h 6716183"/>
              <a:gd name="connsiteX3" fmla="*/ 3358092 w 6716183"/>
              <a:gd name="connsiteY3" fmla="*/ 6716184 h 6716183"/>
              <a:gd name="connsiteX4" fmla="*/ 0 w 6716183"/>
              <a:gd name="connsiteY4" fmla="*/ 3358092 h 6716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6183" h="6716183">
                <a:moveTo>
                  <a:pt x="0" y="3358092"/>
                </a:moveTo>
                <a:cubicBezTo>
                  <a:pt x="0" y="1503469"/>
                  <a:pt x="1503469" y="0"/>
                  <a:pt x="3358092" y="0"/>
                </a:cubicBezTo>
                <a:cubicBezTo>
                  <a:pt x="5212715" y="0"/>
                  <a:pt x="6716184" y="1503469"/>
                  <a:pt x="6716184" y="3358092"/>
                </a:cubicBezTo>
                <a:cubicBezTo>
                  <a:pt x="6716184" y="5212715"/>
                  <a:pt x="5212715" y="6716184"/>
                  <a:pt x="3358092" y="6716184"/>
                </a:cubicBezTo>
                <a:cubicBezTo>
                  <a:pt x="1503469" y="6716184"/>
                  <a:pt x="0" y="5212715"/>
                  <a:pt x="0" y="3358092"/>
                </a:cubicBezTo>
                <a:close/>
              </a:path>
            </a:pathLst>
          </a:cu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7" name="椭圆 16">
            <a:extLst>
              <a:ext uri="{FF2B5EF4-FFF2-40B4-BE49-F238E27FC236}">
                <a16:creationId xmlns:a16="http://schemas.microsoft.com/office/drawing/2014/main" id="{6F2226AF-BC67-04B1-4905-9DEC4D6C2C8C}"/>
              </a:ext>
            </a:extLst>
          </p:cNvPr>
          <p:cNvSpPr/>
          <p:nvPr/>
        </p:nvSpPr>
        <p:spPr>
          <a:xfrm>
            <a:off x="1382006" y="3843224"/>
            <a:ext cx="390840" cy="39696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 name="标题 1">
            <a:extLst>
              <a:ext uri="{FF2B5EF4-FFF2-40B4-BE49-F238E27FC236}">
                <a16:creationId xmlns:a16="http://schemas.microsoft.com/office/drawing/2014/main" id="{40BC7080-401F-D441-224F-083CCE187BA5}"/>
              </a:ext>
            </a:extLst>
          </p:cNvPr>
          <p:cNvSpPr>
            <a:spLocks noGrp="1"/>
          </p:cNvSpPr>
          <p:nvPr>
            <p:ph type="title"/>
          </p:nvPr>
        </p:nvSpPr>
        <p:spPr>
          <a:xfrm>
            <a:off x="5178694" y="2512714"/>
            <a:ext cx="7515687" cy="1330510"/>
          </a:xfrm>
        </p:spPr>
        <p:txBody>
          <a:bodyPr>
            <a:noAutofit/>
          </a:bodyPr>
          <a:lstStyle/>
          <a:p>
            <a:r>
              <a:rPr lang="zh-CN" altLang="en-US" sz="4800" kern="100" dirty="0">
                <a:solidFill>
                  <a:schemeClr val="accent1">
                    <a:lumMod val="50000"/>
                  </a:schemeClr>
                </a:solidFill>
                <a:effectLst/>
                <a:latin typeface="阿里汉仪智能黑体" panose="00020600040101010101" pitchFamily="18" charset="-122"/>
                <a:ea typeface="阿里汉仪智能黑体" panose="00020600040101010101" pitchFamily="18" charset="-122"/>
                <a:cs typeface="Times New Roman" panose="02020603050405020304" pitchFamily="18" charset="0"/>
              </a:rPr>
              <a:t>数据结构</a:t>
            </a:r>
            <a:endParaRPr lang="zh-CN" altLang="en-US" sz="4800" dirty="0">
              <a:solidFill>
                <a:schemeClr val="accent1">
                  <a:lumMod val="50000"/>
                </a:schemeClr>
              </a:solidFill>
              <a:latin typeface="阿里汉仪智能黑体" panose="00020600040101010101" pitchFamily="18" charset="-122"/>
              <a:ea typeface="阿里汉仪智能黑体" panose="00020600040101010101" pitchFamily="18" charset="-122"/>
            </a:endParaRPr>
          </a:p>
        </p:txBody>
      </p:sp>
      <p:sp>
        <p:nvSpPr>
          <p:cNvPr id="3" name="文本框 2">
            <a:extLst>
              <a:ext uri="{FF2B5EF4-FFF2-40B4-BE49-F238E27FC236}">
                <a16:creationId xmlns:a16="http://schemas.microsoft.com/office/drawing/2014/main" id="{EE71778F-2329-F52B-AFA7-16B4C0A89836}"/>
              </a:ext>
            </a:extLst>
          </p:cNvPr>
          <p:cNvSpPr txBox="1"/>
          <p:nvPr/>
        </p:nvSpPr>
        <p:spPr>
          <a:xfrm>
            <a:off x="2463269" y="2553611"/>
            <a:ext cx="756938" cy="1446550"/>
          </a:xfrm>
          <a:prstGeom prst="rect">
            <a:avLst/>
          </a:prstGeom>
          <a:noFill/>
        </p:spPr>
        <p:txBody>
          <a:bodyPr wrap="none" rtlCol="0">
            <a:spAutoFit/>
          </a:bodyPr>
          <a:lstStyle/>
          <a:p>
            <a:r>
              <a:rPr lang="en-US" altLang="zh-CN" sz="8800" dirty="0">
                <a:solidFill>
                  <a:schemeClr val="accent1">
                    <a:lumMod val="50000"/>
                  </a:schemeClr>
                </a:solidFill>
              </a:rPr>
              <a:t>1</a:t>
            </a:r>
            <a:endParaRPr lang="zh-CN" altLang="en-US" sz="8800" dirty="0">
              <a:solidFill>
                <a:schemeClr val="accent1">
                  <a:lumMod val="50000"/>
                </a:schemeClr>
              </a:solidFill>
            </a:endParaRPr>
          </a:p>
        </p:txBody>
      </p:sp>
    </p:spTree>
    <p:extLst>
      <p:ext uri="{BB962C8B-B14F-4D97-AF65-F5344CB8AC3E}">
        <p14:creationId xmlns:p14="http://schemas.microsoft.com/office/powerpoint/2010/main" val="117051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childTnLst>
                                </p:cTn>
                              </p:par>
                            </p:childTnLst>
                          </p:cTn>
                        </p:par>
                        <p:par>
                          <p:cTn id="46" fill="hold">
                            <p:stCondLst>
                              <p:cond delay="10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1500"/>
                            </p:stCondLst>
                            <p:childTnLst>
                              <p:par>
                                <p:cTn id="53" presetID="53" presetClass="entr" presetSubtype="16"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childTnLst>
                          </p:cTn>
                        </p:par>
                        <p:par>
                          <p:cTn id="58" fill="hold">
                            <p:stCondLst>
                              <p:cond delay="2000"/>
                            </p:stCondLst>
                            <p:childTnLst>
                              <p:par>
                                <p:cTn id="59" presetID="22" presetClass="entr" presetSubtype="8"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4" grpId="0" animBg="1"/>
      <p:bldP spid="15"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613449-D9ED-3463-CFA5-92671FD0BB89}"/>
              </a:ext>
            </a:extLst>
          </p:cNvPr>
          <p:cNvSpPr>
            <a:spLocks noGrp="1"/>
          </p:cNvSpPr>
          <p:nvPr>
            <p:ph idx="1"/>
          </p:nvPr>
        </p:nvSpPr>
        <p:spPr>
          <a:xfrm>
            <a:off x="7907482" y="322509"/>
            <a:ext cx="3890935" cy="6535490"/>
          </a:xfrm>
        </p:spPr>
        <p:txBody>
          <a:bodyPr>
            <a:normAutofit/>
          </a:bodyPr>
          <a:lstStyle/>
          <a:p>
            <a:r>
              <a:rPr lang="zh-CN" altLang="en-US" sz="2000" dirty="0"/>
              <a:t>位图：每一位对应一对伙伴，</a:t>
            </a:r>
            <a:r>
              <a:rPr lang="en-US" altLang="zh-CN" sz="2000" dirty="0"/>
              <a:t>1</a:t>
            </a:r>
            <a:r>
              <a:rPr lang="zh-CN" altLang="en-US" sz="2000" dirty="0"/>
              <a:t>代表相邻有空闲伙伴，可合并；</a:t>
            </a:r>
            <a:r>
              <a:rPr lang="en-US" altLang="zh-CN" sz="2000" dirty="0"/>
              <a:t>0</a:t>
            </a:r>
            <a:r>
              <a:rPr lang="zh-CN" altLang="en-US" sz="2000" dirty="0"/>
              <a:t>代表都被占用不可合并或完全空闲</a:t>
            </a:r>
            <a:endParaRPr lang="en-US" altLang="zh-CN" sz="2000" dirty="0"/>
          </a:p>
          <a:p>
            <a:r>
              <a:rPr lang="zh-CN" altLang="en-US" sz="2000" dirty="0"/>
              <a:t>当我们回收页面</a:t>
            </a:r>
            <a:r>
              <a:rPr lang="en-US" altLang="zh-CN" sz="2000" dirty="0"/>
              <a:t>11</a:t>
            </a:r>
            <a:r>
              <a:rPr lang="zh-CN" altLang="en-US" sz="2000" dirty="0"/>
              <a:t>（</a:t>
            </a:r>
            <a:r>
              <a:rPr lang="en-US" altLang="zh-CN" sz="2000" dirty="0"/>
              <a:t>order 0</a:t>
            </a:r>
            <a:r>
              <a:rPr lang="zh-CN" altLang="en-US" sz="2000" dirty="0"/>
              <a:t>）时，则执行以下步骤：</a:t>
            </a:r>
            <a:endParaRPr lang="en-US" altLang="zh-CN" sz="2000" dirty="0"/>
          </a:p>
          <a:p>
            <a:pPr marL="0" indent="0">
              <a:buNone/>
            </a:pPr>
            <a:r>
              <a:rPr lang="en-US" altLang="zh-CN" sz="2000" dirty="0"/>
              <a:t>1. </a:t>
            </a:r>
            <a:r>
              <a:rPr lang="zh-CN" altLang="en-US" sz="2000" dirty="0"/>
              <a:t>找到在</a:t>
            </a:r>
            <a:r>
              <a:rPr lang="en-US" altLang="zh-CN" sz="2000" dirty="0"/>
              <a:t>order</a:t>
            </a:r>
            <a:r>
              <a:rPr lang="zh-CN" altLang="en-US" sz="2000" dirty="0"/>
              <a:t>（</a:t>
            </a:r>
            <a:r>
              <a:rPr lang="en-US" altLang="zh-CN" sz="2000" dirty="0"/>
              <a:t>0</a:t>
            </a:r>
            <a:r>
              <a:rPr lang="zh-CN" altLang="en-US" sz="2000" dirty="0"/>
              <a:t>）伙伴位图中代表页面</a:t>
            </a:r>
            <a:r>
              <a:rPr lang="en-US" altLang="zh-CN" sz="2000" dirty="0"/>
              <a:t>11</a:t>
            </a:r>
            <a:r>
              <a:rPr lang="zh-CN" altLang="en-US" sz="2000" dirty="0"/>
              <a:t>的位</a:t>
            </a:r>
            <a:r>
              <a:rPr lang="en-US" altLang="zh-CN" sz="2000" dirty="0" err="1"/>
              <a:t>inde</a:t>
            </a:r>
            <a:endParaRPr lang="en-US" altLang="zh-CN" sz="2000" dirty="0"/>
          </a:p>
          <a:p>
            <a:pPr marL="0" indent="0">
              <a:buNone/>
            </a:pPr>
            <a:r>
              <a:rPr lang="en-US" altLang="zh-CN" sz="1400" i="1" dirty="0">
                <a:effectLst/>
                <a:latin typeface="arial" panose="020B0604020202020204" pitchFamily="34" charset="0"/>
              </a:rPr>
              <a:t>	index = </a:t>
            </a:r>
            <a:r>
              <a:rPr lang="en-US" altLang="zh-CN" sz="1400" i="1" dirty="0" err="1">
                <a:effectLst/>
                <a:latin typeface="arial" panose="020B0604020202020204" pitchFamily="34" charset="0"/>
              </a:rPr>
              <a:t>page_idx</a:t>
            </a:r>
            <a:r>
              <a:rPr lang="en-US" altLang="zh-CN" sz="1400" i="1" dirty="0">
                <a:effectLst/>
                <a:latin typeface="arial" panose="020B0604020202020204" pitchFamily="34" charset="0"/>
              </a:rPr>
              <a:t> &gt;&gt; (order + 1)</a:t>
            </a:r>
            <a:endParaRPr lang="en-US" altLang="zh-CN" sz="1400" dirty="0"/>
          </a:p>
          <a:p>
            <a:pPr marL="0" indent="0">
              <a:buNone/>
            </a:pPr>
            <a:r>
              <a:rPr lang="en-US" altLang="zh-CN" sz="1400" i="1" dirty="0">
                <a:effectLst/>
                <a:latin typeface="arial" panose="020B0604020202020204" pitchFamily="34" charset="0"/>
              </a:rPr>
              <a:t>	= 11 &gt;&gt; (0 + 1)</a:t>
            </a:r>
            <a:endParaRPr lang="en-US" altLang="zh-CN" sz="1400" dirty="0"/>
          </a:p>
          <a:p>
            <a:pPr marL="0" indent="0">
              <a:buNone/>
            </a:pPr>
            <a:r>
              <a:rPr lang="en-US" altLang="zh-CN" sz="1400" i="1" dirty="0">
                <a:latin typeface="arial" panose="020B0604020202020204" pitchFamily="34" charset="0"/>
              </a:rPr>
              <a:t>	</a:t>
            </a:r>
            <a:r>
              <a:rPr lang="en-US" altLang="zh-CN" sz="1400" i="1" dirty="0">
                <a:effectLst/>
                <a:latin typeface="arial" panose="020B0604020202020204" pitchFamily="34" charset="0"/>
              </a:rPr>
              <a:t>= 5</a:t>
            </a:r>
          </a:p>
          <a:p>
            <a:pPr marL="0" indent="0">
              <a:buNone/>
            </a:pPr>
            <a:r>
              <a:rPr lang="en-US" altLang="zh-CN" sz="2000" dirty="0"/>
              <a:t>2.</a:t>
            </a:r>
            <a:r>
              <a:rPr lang="zh-CN" altLang="en-US" sz="2000" dirty="0"/>
              <a:t>检查位图中相应</a:t>
            </a:r>
            <a:r>
              <a:rPr lang="en-US" altLang="zh-CN" sz="2000" dirty="0"/>
              <a:t>bit</a:t>
            </a:r>
            <a:r>
              <a:rPr lang="zh-CN" altLang="en-US" sz="2000" dirty="0"/>
              <a:t>的值。若该</a:t>
            </a:r>
            <a:r>
              <a:rPr lang="en-US" altLang="zh-CN" sz="2000" dirty="0"/>
              <a:t>bit</a:t>
            </a:r>
            <a:r>
              <a:rPr lang="zh-CN" altLang="en-US" sz="2000" dirty="0"/>
              <a:t>值为</a:t>
            </a:r>
            <a:r>
              <a:rPr lang="en-US" altLang="zh-CN" sz="2000" dirty="0"/>
              <a:t>1</a:t>
            </a:r>
            <a:r>
              <a:rPr lang="zh-CN" altLang="en-US" sz="2000" dirty="0"/>
              <a:t>，则有一个可合并的空闲伙伴，由于此时完全空闲设置该</a:t>
            </a:r>
            <a:r>
              <a:rPr lang="en-US" altLang="zh-CN" sz="2000" dirty="0"/>
              <a:t>bit</a:t>
            </a:r>
            <a:r>
              <a:rPr lang="zh-CN" altLang="en-US" sz="2000" dirty="0"/>
              <a:t>值为</a:t>
            </a:r>
            <a:r>
              <a:rPr lang="en-US" altLang="zh-CN" sz="2000" dirty="0"/>
              <a:t>0</a:t>
            </a:r>
            <a:r>
              <a:rPr lang="zh-CN" altLang="en-US" sz="2000" dirty="0"/>
              <a:t>，将</a:t>
            </a:r>
            <a:r>
              <a:rPr lang="en-US" altLang="zh-CN" sz="2000" dirty="0"/>
              <a:t>10</a:t>
            </a:r>
            <a:r>
              <a:rPr lang="zh-CN" altLang="en-US" sz="2000" dirty="0"/>
              <a:t>从</a:t>
            </a:r>
            <a:r>
              <a:rPr lang="en-US" altLang="zh-CN" sz="2000" dirty="0"/>
              <a:t>order0</a:t>
            </a:r>
            <a:r>
              <a:rPr lang="zh-CN" altLang="en-US" sz="2000" dirty="0"/>
              <a:t>空闲链表中摘除</a:t>
            </a:r>
            <a:endParaRPr lang="en-US" altLang="zh-CN" sz="2000" dirty="0"/>
          </a:p>
          <a:p>
            <a:pPr marL="0" indent="0">
              <a:buNone/>
            </a:pPr>
            <a:r>
              <a:rPr lang="en-US" altLang="zh-CN" sz="2000" dirty="0"/>
              <a:t>3. </a:t>
            </a:r>
            <a:r>
              <a:rPr lang="zh-CN" altLang="en-US" sz="2000" dirty="0"/>
              <a:t>新的空闲页从</a:t>
            </a:r>
            <a:r>
              <a:rPr lang="en-US" altLang="zh-CN" sz="2000" dirty="0"/>
              <a:t>0</a:t>
            </a:r>
            <a:r>
              <a:rPr lang="zh-CN" altLang="en-US" sz="2000" dirty="0"/>
              <a:t>开始，重复以上步骤直到进入</a:t>
            </a:r>
            <a:r>
              <a:rPr lang="en-US" altLang="zh-CN" sz="2000" dirty="0"/>
              <a:t>order3</a:t>
            </a:r>
            <a:r>
              <a:rPr lang="zh-CN" altLang="en-US" sz="2000" dirty="0"/>
              <a:t>相应</a:t>
            </a:r>
            <a:r>
              <a:rPr lang="en-US" altLang="zh-CN" sz="2000" dirty="0"/>
              <a:t>bit</a:t>
            </a:r>
            <a:r>
              <a:rPr lang="zh-CN" altLang="en-US" sz="2000" dirty="0"/>
              <a:t>为</a:t>
            </a:r>
            <a:r>
              <a:rPr lang="en-US" altLang="zh-CN" sz="2000" dirty="0"/>
              <a:t>0</a:t>
            </a:r>
            <a:r>
              <a:rPr lang="zh-CN" altLang="en-US" sz="2000" dirty="0"/>
              <a:t>，说明伙伴不是全部空闲的，仅仅设置该</a:t>
            </a:r>
            <a:r>
              <a:rPr lang="en-US" altLang="zh-CN" sz="2000" dirty="0"/>
              <a:t>bit</a:t>
            </a:r>
            <a:r>
              <a:rPr lang="zh-CN" altLang="en-US" sz="2000" dirty="0"/>
              <a:t>为</a:t>
            </a:r>
            <a:r>
              <a:rPr lang="en-US" altLang="zh-CN" sz="2000" dirty="0"/>
              <a:t>1</a:t>
            </a:r>
            <a:r>
              <a:rPr lang="zh-CN" altLang="en-US" sz="2000" dirty="0"/>
              <a:t>，得到</a:t>
            </a:r>
            <a:r>
              <a:rPr lang="en-US" altLang="zh-CN" sz="2000" dirty="0"/>
              <a:t>8</a:t>
            </a:r>
            <a:r>
              <a:rPr lang="zh-CN" altLang="en-US" sz="2000" dirty="0"/>
              <a:t>个页面的空闲块</a:t>
            </a:r>
            <a:endParaRPr lang="en-US" altLang="zh-CN" sz="2000" dirty="0"/>
          </a:p>
          <a:p>
            <a:pPr marL="0" indent="0">
              <a:buNone/>
            </a:pPr>
            <a:endParaRPr lang="en-US" altLang="zh-CN" sz="2000" dirty="0"/>
          </a:p>
          <a:p>
            <a:pPr marL="457200" indent="-457200">
              <a:buFont typeface="+mj-lt"/>
              <a:buAutoNum type="arabicPeriod"/>
            </a:pPr>
            <a:endParaRPr lang="en-US" altLang="zh-CN" sz="2000" dirty="0"/>
          </a:p>
          <a:p>
            <a:pPr marL="457200" indent="-457200">
              <a:buFont typeface="+mj-lt"/>
              <a:buAutoNum type="arabicPeriod"/>
            </a:pPr>
            <a:endParaRPr lang="en-US" altLang="zh-CN" sz="2000" dirty="0"/>
          </a:p>
          <a:p>
            <a:endParaRPr lang="zh-CN" altLang="en-US" sz="2000" dirty="0"/>
          </a:p>
        </p:txBody>
      </p:sp>
      <p:pic>
        <p:nvPicPr>
          <p:cNvPr id="7" name="图片 6" descr="手机屏幕的截图&#10;&#10;中度可信度描述已自动生成">
            <a:extLst>
              <a:ext uri="{FF2B5EF4-FFF2-40B4-BE49-F238E27FC236}">
                <a16:creationId xmlns:a16="http://schemas.microsoft.com/office/drawing/2014/main" id="{B9587F4B-56AC-0E40-AB33-04B2422E1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999" y="1040556"/>
            <a:ext cx="7155664" cy="2658607"/>
          </a:xfrm>
          <a:prstGeom prst="rect">
            <a:avLst/>
          </a:prstGeom>
        </p:spPr>
      </p:pic>
      <p:pic>
        <p:nvPicPr>
          <p:cNvPr id="9" name="图片 8" descr="图片包含 图表&#10;&#10;描述已自动生成">
            <a:extLst>
              <a:ext uri="{FF2B5EF4-FFF2-40B4-BE49-F238E27FC236}">
                <a16:creationId xmlns:a16="http://schemas.microsoft.com/office/drawing/2014/main" id="{602381C7-4A2D-5347-D256-854450CA6B04}"/>
              </a:ext>
            </a:extLst>
          </p:cNvPr>
          <p:cNvPicPr>
            <a:picLocks noChangeAspect="1"/>
          </p:cNvPicPr>
          <p:nvPr/>
        </p:nvPicPr>
        <p:blipFill rotWithShape="1">
          <a:blip r:embed="rId4">
            <a:extLst>
              <a:ext uri="{28A0092B-C50C-407E-A947-70E740481C1C}">
                <a14:useLocalDpi xmlns:a14="http://schemas.microsoft.com/office/drawing/2010/main" val="0"/>
              </a:ext>
            </a:extLst>
          </a:blip>
          <a:srcRect b="9670"/>
          <a:stretch/>
        </p:blipFill>
        <p:spPr>
          <a:xfrm>
            <a:off x="393583" y="3835590"/>
            <a:ext cx="7306080" cy="1412593"/>
          </a:xfrm>
          <a:prstGeom prst="rect">
            <a:avLst/>
          </a:prstGeom>
        </p:spPr>
      </p:pic>
      <p:sp>
        <p:nvSpPr>
          <p:cNvPr id="10" name="标题 1">
            <a:extLst>
              <a:ext uri="{FF2B5EF4-FFF2-40B4-BE49-F238E27FC236}">
                <a16:creationId xmlns:a16="http://schemas.microsoft.com/office/drawing/2014/main" id="{AE7AEAFB-F673-1679-BC9D-DA240DA38F9E}"/>
              </a:ext>
            </a:extLst>
          </p:cNvPr>
          <p:cNvSpPr txBox="1">
            <a:spLocks/>
          </p:cNvSpPr>
          <p:nvPr/>
        </p:nvSpPr>
        <p:spPr>
          <a:xfrm>
            <a:off x="393583" y="322509"/>
            <a:ext cx="2693567" cy="4653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回收</a:t>
            </a:r>
          </a:p>
        </p:txBody>
      </p:sp>
      <p:sp>
        <p:nvSpPr>
          <p:cNvPr id="11" name="矩形 10">
            <a:extLst>
              <a:ext uri="{FF2B5EF4-FFF2-40B4-BE49-F238E27FC236}">
                <a16:creationId xmlns:a16="http://schemas.microsoft.com/office/drawing/2014/main" id="{EE9651D0-8192-2D9E-936B-0693730293F2}"/>
              </a:ext>
            </a:extLst>
          </p:cNvPr>
          <p:cNvSpPr/>
          <p:nvPr>
            <p:custDataLst>
              <p:tags r:id="rId1"/>
            </p:custDataLst>
          </p:nvPr>
        </p:nvSpPr>
        <p:spPr>
          <a:xfrm>
            <a:off x="393583" y="774611"/>
            <a:ext cx="2643505" cy="7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a:noFill/>
              </a:ln>
              <a:solidFill>
                <a:schemeClr val="tx1"/>
              </a:solidFill>
            </a:endParaRPr>
          </a:p>
        </p:txBody>
      </p:sp>
      <p:pic>
        <p:nvPicPr>
          <p:cNvPr id="13" name="图片 12" descr="图表&#10;&#10;低可信度描述已自动生成">
            <a:extLst>
              <a:ext uri="{FF2B5EF4-FFF2-40B4-BE49-F238E27FC236}">
                <a16:creationId xmlns:a16="http://schemas.microsoft.com/office/drawing/2014/main" id="{7B41E065-8AB9-F005-D952-CE9C35C62EFC}"/>
              </a:ext>
            </a:extLst>
          </p:cNvPr>
          <p:cNvPicPr>
            <a:picLocks noChangeAspect="1"/>
          </p:cNvPicPr>
          <p:nvPr/>
        </p:nvPicPr>
        <p:blipFill rotWithShape="1">
          <a:blip r:embed="rId5">
            <a:extLst>
              <a:ext uri="{28A0092B-C50C-407E-A947-70E740481C1C}">
                <a14:useLocalDpi xmlns:a14="http://schemas.microsoft.com/office/drawing/2010/main" val="0"/>
              </a:ext>
            </a:extLst>
          </a:blip>
          <a:srcRect r="745" b="10340"/>
          <a:stretch/>
        </p:blipFill>
        <p:spPr>
          <a:xfrm>
            <a:off x="393583" y="5311100"/>
            <a:ext cx="6921617" cy="1509268"/>
          </a:xfrm>
          <a:prstGeom prst="rect">
            <a:avLst/>
          </a:prstGeom>
        </p:spPr>
      </p:pic>
      <p:cxnSp>
        <p:nvCxnSpPr>
          <p:cNvPr id="14" name="直接连接符 13">
            <a:extLst>
              <a:ext uri="{FF2B5EF4-FFF2-40B4-BE49-F238E27FC236}">
                <a16:creationId xmlns:a16="http://schemas.microsoft.com/office/drawing/2014/main" id="{DF43F1D2-1E2C-F178-28D1-E85B1D038995}"/>
              </a:ext>
            </a:extLst>
          </p:cNvPr>
          <p:cNvCxnSpPr>
            <a:cxnSpLocks/>
          </p:cNvCxnSpPr>
          <p:nvPr/>
        </p:nvCxnSpPr>
        <p:spPr>
          <a:xfrm>
            <a:off x="4865615" y="4353886"/>
            <a:ext cx="69628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7890A9F-A261-3EFC-FABB-21F9F43DAC4A}"/>
              </a:ext>
            </a:extLst>
          </p:cNvPr>
          <p:cNvCxnSpPr>
            <a:cxnSpLocks/>
          </p:cNvCxnSpPr>
          <p:nvPr/>
        </p:nvCxnSpPr>
        <p:spPr>
          <a:xfrm>
            <a:off x="4244829" y="4682455"/>
            <a:ext cx="131707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D99BC23-509D-728A-B49F-E0FC3199868A}"/>
              </a:ext>
            </a:extLst>
          </p:cNvPr>
          <p:cNvCxnSpPr>
            <a:cxnSpLocks/>
          </p:cNvCxnSpPr>
          <p:nvPr/>
        </p:nvCxnSpPr>
        <p:spPr>
          <a:xfrm>
            <a:off x="4244829" y="4977468"/>
            <a:ext cx="315426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038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38A734D-8148-FDC8-99D7-AD796B7E4DB0}"/>
              </a:ext>
            </a:extLst>
          </p:cNvPr>
          <p:cNvSpPr>
            <a:spLocks noGrp="1"/>
          </p:cNvSpPr>
          <p:nvPr>
            <p:ph idx="1"/>
          </p:nvPr>
        </p:nvSpPr>
        <p:spPr>
          <a:xfrm>
            <a:off x="838200" y="1602297"/>
            <a:ext cx="10515600" cy="5075340"/>
          </a:xfrm>
        </p:spPr>
        <p:txBody>
          <a:bodyPr>
            <a:normAutofit/>
          </a:bodyPr>
          <a:lstStyle/>
          <a:p>
            <a:r>
              <a:rPr lang="zh-CN" altLang="en-US" dirty="0"/>
              <a:t>优点</a:t>
            </a:r>
            <a:endParaRPr lang="en-US" altLang="zh-CN" dirty="0"/>
          </a:p>
          <a:p>
            <a:pPr lvl="1"/>
            <a:r>
              <a:rPr lang="zh-CN" altLang="en-US" sz="1800" dirty="0"/>
              <a:t>分配速率快，比</a:t>
            </a:r>
            <a:r>
              <a:rPr lang="en-US" altLang="zh-CN" sz="1800" dirty="0"/>
              <a:t>boot memory</a:t>
            </a:r>
            <a:r>
              <a:rPr lang="zh-CN" altLang="en-US" sz="1800" dirty="0"/>
              <a:t>的线性扫描</a:t>
            </a:r>
            <a:r>
              <a:rPr lang="en-US" altLang="zh-CN" sz="1800" dirty="0"/>
              <a:t>bitmap</a:t>
            </a:r>
            <a:r>
              <a:rPr lang="zh-CN" altLang="en-US" sz="1800" dirty="0"/>
              <a:t>要快很多</a:t>
            </a:r>
            <a:endParaRPr lang="en-US" altLang="zh-CN" sz="1800" dirty="0"/>
          </a:p>
          <a:p>
            <a:pPr lvl="1"/>
            <a:r>
              <a:rPr lang="zh-CN" altLang="en-US" sz="1800" dirty="0"/>
              <a:t>完全避免外部碎片的产生，尽量分配连续的页面，简单易行</a:t>
            </a:r>
            <a:endParaRPr lang="en-US" altLang="zh-CN" sz="1800" dirty="0"/>
          </a:p>
          <a:p>
            <a:pPr marL="0" indent="0">
              <a:buNone/>
            </a:pPr>
            <a:endParaRPr lang="en-US" altLang="zh-CN" dirty="0"/>
          </a:p>
          <a:p>
            <a:r>
              <a:rPr lang="zh-CN" altLang="en-US" dirty="0"/>
              <a:t>缺点</a:t>
            </a:r>
            <a:endParaRPr lang="en-US" altLang="zh-CN" dirty="0"/>
          </a:p>
          <a:p>
            <a:pPr lvl="1"/>
            <a:r>
              <a:rPr lang="zh-CN" altLang="en-US" sz="1800" dirty="0"/>
              <a:t>以产生内部碎片为代价：</a:t>
            </a:r>
            <a:r>
              <a:rPr lang="en-US" altLang="zh-CN" sz="1800" dirty="0"/>
              <a:t>buddy allocator</a:t>
            </a:r>
            <a:r>
              <a:rPr lang="zh-CN" altLang="en-US" sz="1800" dirty="0"/>
              <a:t>每次分配必须是</a:t>
            </a:r>
            <a:r>
              <a:rPr lang="en-US" altLang="zh-CN" sz="1800" dirty="0"/>
              <a:t>2order </a:t>
            </a:r>
            <a:r>
              <a:rPr lang="zh-CN" altLang="en-US" sz="1800" dirty="0"/>
              <a:t>个</a:t>
            </a:r>
            <a:r>
              <a:rPr lang="en-US" altLang="zh-CN" sz="1800" dirty="0"/>
              <a:t>page</a:t>
            </a:r>
            <a:r>
              <a:rPr lang="zh-CN" altLang="en-US" sz="1800" dirty="0"/>
              <a:t>同时分配，这样当实际需要内存大小小于</a:t>
            </a:r>
            <a:r>
              <a:rPr lang="en-US" altLang="zh-CN" sz="1800" dirty="0"/>
              <a:t>2order </a:t>
            </a:r>
            <a:r>
              <a:rPr lang="zh-CN" altLang="en-US" sz="1800" dirty="0"/>
              <a:t>时，就会造成内存浪费，</a:t>
            </a:r>
            <a:r>
              <a:rPr lang="en-US" altLang="zh-CN" sz="1800" dirty="0"/>
              <a:t>Linux</a:t>
            </a:r>
            <a:r>
              <a:rPr lang="zh-CN" altLang="en-US" sz="1800" dirty="0"/>
              <a:t>为了解决</a:t>
            </a:r>
            <a:r>
              <a:rPr lang="en-US" altLang="zh-CN" sz="1800" dirty="0"/>
              <a:t>buddy allocator</a:t>
            </a:r>
            <a:r>
              <a:rPr lang="zh-CN" altLang="en-US" sz="1800" dirty="0"/>
              <a:t>造成的内部碎片问题，引入了</a:t>
            </a:r>
            <a:r>
              <a:rPr lang="en-US" altLang="zh-CN" sz="1800" dirty="0"/>
              <a:t>slab</a:t>
            </a:r>
            <a:r>
              <a:rPr lang="zh-CN" altLang="en-US" sz="1800" dirty="0"/>
              <a:t>分配器。</a:t>
            </a:r>
            <a:endParaRPr lang="en-US" altLang="zh-CN" sz="1800" dirty="0"/>
          </a:p>
          <a:p>
            <a:pPr lvl="1"/>
            <a:r>
              <a:rPr lang="zh-CN" altLang="en-US" sz="1800" dirty="0"/>
              <a:t>一个很小的块往往会阻碍一个大块的合并，一个系统中，对内存块的分配，大小是随机的，一片内存中仅一个小的内存块没有释放，旁边两个大的就不能合并。</a:t>
            </a:r>
            <a:endParaRPr lang="en-US" altLang="zh-CN" sz="1800" dirty="0"/>
          </a:p>
          <a:p>
            <a:pPr lvl="1"/>
            <a:r>
              <a:rPr lang="zh-CN" altLang="en-US" sz="1800" dirty="0"/>
              <a:t>拆分和合并</a:t>
            </a:r>
            <a:r>
              <a:rPr lang="zh-CN" altLang="en-US" sz="1800"/>
              <a:t>涉及到较多</a:t>
            </a:r>
            <a:r>
              <a:rPr lang="zh-CN" altLang="en-US" sz="1800" dirty="0"/>
              <a:t>的链表和位图操作</a:t>
            </a:r>
            <a:r>
              <a:rPr lang="zh-CN" altLang="en-US" sz="1800"/>
              <a:t>，开销比较大。</a:t>
            </a:r>
            <a:endParaRPr lang="zh-CN" altLang="en-US" sz="1800" dirty="0"/>
          </a:p>
        </p:txBody>
      </p:sp>
      <p:sp>
        <p:nvSpPr>
          <p:cNvPr id="4" name="标题 1">
            <a:extLst>
              <a:ext uri="{FF2B5EF4-FFF2-40B4-BE49-F238E27FC236}">
                <a16:creationId xmlns:a16="http://schemas.microsoft.com/office/drawing/2014/main" id="{5D007840-A2D5-52C7-3D7C-B291F5633EAC}"/>
              </a:ext>
            </a:extLst>
          </p:cNvPr>
          <p:cNvSpPr txBox="1">
            <a:spLocks/>
          </p:cNvSpPr>
          <p:nvPr/>
        </p:nvSpPr>
        <p:spPr>
          <a:xfrm>
            <a:off x="393583" y="322509"/>
            <a:ext cx="2693567" cy="4653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t>伙伴算法</a:t>
            </a:r>
          </a:p>
        </p:txBody>
      </p:sp>
      <p:sp>
        <p:nvSpPr>
          <p:cNvPr id="5" name="矩形 4">
            <a:extLst>
              <a:ext uri="{FF2B5EF4-FFF2-40B4-BE49-F238E27FC236}">
                <a16:creationId xmlns:a16="http://schemas.microsoft.com/office/drawing/2014/main" id="{CE63C849-5218-B2B8-F6B1-C303596C135F}"/>
              </a:ext>
            </a:extLst>
          </p:cNvPr>
          <p:cNvSpPr/>
          <p:nvPr>
            <p:custDataLst>
              <p:tags r:id="rId1"/>
            </p:custDataLst>
          </p:nvPr>
        </p:nvSpPr>
        <p:spPr>
          <a:xfrm>
            <a:off x="393583" y="774611"/>
            <a:ext cx="2643505" cy="7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a:noFill/>
              </a:ln>
              <a:solidFill>
                <a:schemeClr val="tx1"/>
              </a:solidFill>
            </a:endParaRPr>
          </a:p>
        </p:txBody>
      </p:sp>
    </p:spTree>
    <p:extLst>
      <p:ext uri="{BB962C8B-B14F-4D97-AF65-F5344CB8AC3E}">
        <p14:creationId xmlns:p14="http://schemas.microsoft.com/office/powerpoint/2010/main" val="386570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498475" y="493395"/>
            <a:ext cx="11195050" cy="5871845"/>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3"/>
            </p:custDataLst>
          </p:nvPr>
        </p:nvSpPr>
        <p:spPr>
          <a:xfrm>
            <a:off x="1357630" y="1179195"/>
            <a:ext cx="4935594" cy="523220"/>
          </a:xfrm>
          <a:prstGeom prst="rect">
            <a:avLst/>
          </a:prstGeom>
          <a:noFill/>
        </p:spPr>
        <p:txBody>
          <a:bodyPr wrap="square" rtlCol="0" anchor="t">
            <a:spAutoFit/>
          </a:bodyPr>
          <a:lstStyle/>
          <a:p>
            <a:pPr algn="l"/>
            <a:r>
              <a:rPr lang="zh-CN" altLang="en-US" sz="2800" b="1" dirty="0">
                <a:solidFill>
                  <a:schemeClr val="tx1"/>
                </a:solidFill>
                <a:effectLst/>
                <a:latin typeface="汉仪字酷堂义山楷W" panose="00020600040101010101" charset="-122"/>
                <a:ea typeface="汉仪字酷堂义山楷W" panose="00020600040101010101" charset="-122"/>
                <a:cs typeface="汉仪字酷堂义山楷W" panose="00020600040101010101" charset="-122"/>
                <a:sym typeface="+mn-ea"/>
              </a:rPr>
              <a:t>（</a:t>
            </a:r>
            <a:r>
              <a:rPr lang="en-US" altLang="zh-CN" sz="2800" b="1" dirty="0">
                <a:solidFill>
                  <a:schemeClr val="tx1"/>
                </a:solidFill>
                <a:effectLst/>
                <a:latin typeface="汉仪字酷堂义山楷W" panose="00020600040101010101" charset="-122"/>
                <a:ea typeface="汉仪字酷堂义山楷W" panose="00020600040101010101" charset="-122"/>
                <a:cs typeface="汉仪字酷堂义山楷W" panose="00020600040101010101" charset="-122"/>
                <a:sym typeface="+mn-ea"/>
              </a:rPr>
              <a:t>1</a:t>
            </a:r>
            <a:r>
              <a:rPr lang="zh-CN" altLang="en-US" sz="2800" b="1" dirty="0">
                <a:solidFill>
                  <a:schemeClr val="tx1"/>
                </a:solidFill>
                <a:effectLst/>
                <a:latin typeface="汉仪字酷堂义山楷W" panose="00020600040101010101" charset="-122"/>
                <a:ea typeface="汉仪字酷堂义山楷W" panose="00020600040101010101" charset="-122"/>
                <a:cs typeface="汉仪字酷堂义山楷W" panose="00020600040101010101" charset="-122"/>
                <a:sym typeface="+mn-ea"/>
              </a:rPr>
              <a:t>）空闲分区表：</a:t>
            </a:r>
          </a:p>
        </p:txBody>
      </p:sp>
      <p:sp>
        <p:nvSpPr>
          <p:cNvPr id="4" name="矩形 3"/>
          <p:cNvSpPr/>
          <p:nvPr>
            <p:custDataLst>
              <p:tags r:id="rId4"/>
            </p:custDataLst>
          </p:nvPr>
        </p:nvSpPr>
        <p:spPr>
          <a:xfrm>
            <a:off x="1475740" y="1898650"/>
            <a:ext cx="6491605" cy="2298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n>
                <a:noFill/>
              </a:ln>
              <a:solidFill>
                <a:schemeClr val="tx1"/>
              </a:solidFill>
            </a:endParaRPr>
          </a:p>
        </p:txBody>
      </p:sp>
      <p:grpSp>
        <p:nvGrpSpPr>
          <p:cNvPr id="7" name="组合 6"/>
          <p:cNvGrpSpPr/>
          <p:nvPr/>
        </p:nvGrpSpPr>
        <p:grpSpPr>
          <a:xfrm>
            <a:off x="1357630" y="2233542"/>
            <a:ext cx="3528052" cy="2774315"/>
            <a:chOff x="8202" y="6743"/>
            <a:chExt cx="9691" cy="4369"/>
          </a:xfrm>
        </p:grpSpPr>
        <p:sp>
          <p:nvSpPr>
            <p:cNvPr id="10" name="文本框 9"/>
            <p:cNvSpPr txBox="1"/>
            <p:nvPr>
              <p:custDataLst>
                <p:tags r:id="rId6"/>
              </p:custDataLst>
            </p:nvPr>
          </p:nvSpPr>
          <p:spPr>
            <a:xfrm>
              <a:off x="8202" y="6743"/>
              <a:ext cx="9691" cy="628"/>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l"/>
              <a:r>
                <a:rPr lang="zh-CN" altLang="en-US" sz="2000" b="1" dirty="0">
                  <a:latin typeface="汉仪字酷堂义山楷W" panose="00020600040101010101" charset="-122"/>
                  <a:ea typeface="汉仪字酷堂义山楷W" panose="00020600040101010101" charset="-122"/>
                  <a:cs typeface="汉仪字酷堂义山楷W" panose="00020600040101010101" charset="-122"/>
                  <a:sym typeface="+mn-ea"/>
                </a:rPr>
                <a:t>简介</a:t>
              </a:r>
              <a:endParaRPr lang="zh-CN" altLang="en-US" sz="2000" b="1" dirty="0">
                <a:ln>
                  <a:noFill/>
                </a:ln>
                <a:solidFill>
                  <a:schemeClr val="tx1"/>
                </a:solidFill>
                <a:effectLst/>
                <a:latin typeface="汉仪字酷堂义山楷W" panose="00020600040101010101" charset="-122"/>
                <a:ea typeface="汉仪字酷堂义山楷W" panose="00020600040101010101" charset="-122"/>
                <a:cs typeface="汉仪字酷堂义山楷W" panose="00020600040101010101" charset="-122"/>
                <a:sym typeface="+mn-ea"/>
              </a:endParaRPr>
            </a:p>
          </p:txBody>
        </p:sp>
        <p:sp>
          <p:nvSpPr>
            <p:cNvPr id="8" name="文本框 7"/>
            <p:cNvSpPr txBox="1"/>
            <p:nvPr>
              <p:custDataLst>
                <p:tags r:id="rId7"/>
              </p:custDataLst>
            </p:nvPr>
          </p:nvSpPr>
          <p:spPr>
            <a:xfrm>
              <a:off x="8202" y="7772"/>
              <a:ext cx="9691" cy="3340"/>
            </a:xfrm>
            <a:prstGeom prst="rect">
              <a:avLst/>
            </a:prstGeom>
            <a:noFill/>
          </p:spPr>
          <p:txBody>
            <a:bodyPr wrap="square" rtlCol="0" anchor="t">
              <a:spAutoFit/>
            </a:bodyPr>
            <a:lstStyle/>
            <a:p>
              <a:pPr marL="0" lvl="1" algn="just">
                <a:lnSpc>
                  <a:spcPct val="150000"/>
                </a:lnSpc>
              </a:pPr>
              <a:r>
                <a:rPr lang="zh-CN" altLang="en-US"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在系统中设置一张空闲分区表，用于记录每个空闲分区的情况。每个空闲分区占一个表目，表目中包括分区序号、分区始址及分区的大小等数据项。</a:t>
              </a:r>
              <a:endParaRPr lang="zh-CN" altLang="en-US" b="1" u="sng" dirty="0">
                <a:ln>
                  <a:noFill/>
                </a:ln>
                <a:solidFill>
                  <a:schemeClr val="accent1">
                    <a:lumMod val="50000"/>
                  </a:schemeClr>
                </a:solidFill>
                <a:latin typeface="汉仪字酷堂义山楷W" panose="00020600040101010101" charset="-122"/>
                <a:ea typeface="汉仪字酷堂义山楷W" panose="00020600040101010101" charset="-122"/>
                <a:sym typeface="+mn-ea"/>
              </a:endParaRPr>
            </a:p>
          </p:txBody>
        </p:sp>
      </p:grpSp>
      <p:sp>
        <p:nvSpPr>
          <p:cNvPr id="9" name="矩形 8"/>
          <p:cNvSpPr/>
          <p:nvPr>
            <p:custDataLst>
              <p:tags r:id="rId5"/>
            </p:custDataLst>
          </p:nvPr>
        </p:nvSpPr>
        <p:spPr>
          <a:xfrm>
            <a:off x="5467116" y="2233542"/>
            <a:ext cx="5816403" cy="3030916"/>
          </a:xfrm>
          <a:prstGeom prst="rect">
            <a:avLst/>
          </a:prstGeom>
          <a:solidFill>
            <a:schemeClr val="accent1">
              <a:lumMod val="40000"/>
              <a:lumOff val="6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aphicFrame>
        <p:nvGraphicFramePr>
          <p:cNvPr id="3" name="表格 2">
            <a:extLst>
              <a:ext uri="{FF2B5EF4-FFF2-40B4-BE49-F238E27FC236}">
                <a16:creationId xmlns:a16="http://schemas.microsoft.com/office/drawing/2014/main" id="{DEE6F409-542F-9688-6AA8-E2D6B0995307}"/>
              </a:ext>
            </a:extLst>
          </p:cNvPr>
          <p:cNvGraphicFramePr>
            <a:graphicFrameLocks noGrp="1"/>
          </p:cNvGraphicFramePr>
          <p:nvPr>
            <p:extLst>
              <p:ext uri="{D42A27DB-BD31-4B8C-83A1-F6EECF244321}">
                <p14:modId xmlns:p14="http://schemas.microsoft.com/office/powerpoint/2010/main" val="1319406622"/>
              </p:ext>
            </p:extLst>
          </p:nvPr>
        </p:nvGraphicFramePr>
        <p:xfrm>
          <a:off x="5744837" y="2462756"/>
          <a:ext cx="5332468" cy="2731962"/>
        </p:xfrm>
        <a:graphic>
          <a:graphicData uri="http://schemas.openxmlformats.org/drawingml/2006/table">
            <a:tbl>
              <a:tblPr firstRow="1" firstCol="1" bandRow="1">
                <a:tableStyleId>{5C22544A-7EE6-4342-B048-85BDC9FD1C3A}</a:tableStyleId>
              </a:tblPr>
              <a:tblGrid>
                <a:gridCol w="1333117">
                  <a:extLst>
                    <a:ext uri="{9D8B030D-6E8A-4147-A177-3AD203B41FA5}">
                      <a16:colId xmlns:a16="http://schemas.microsoft.com/office/drawing/2014/main" val="3135935912"/>
                    </a:ext>
                  </a:extLst>
                </a:gridCol>
                <a:gridCol w="1333117">
                  <a:extLst>
                    <a:ext uri="{9D8B030D-6E8A-4147-A177-3AD203B41FA5}">
                      <a16:colId xmlns:a16="http://schemas.microsoft.com/office/drawing/2014/main" val="1045317593"/>
                    </a:ext>
                  </a:extLst>
                </a:gridCol>
                <a:gridCol w="1333117">
                  <a:extLst>
                    <a:ext uri="{9D8B030D-6E8A-4147-A177-3AD203B41FA5}">
                      <a16:colId xmlns:a16="http://schemas.microsoft.com/office/drawing/2014/main" val="833030171"/>
                    </a:ext>
                  </a:extLst>
                </a:gridCol>
                <a:gridCol w="1333117">
                  <a:extLst>
                    <a:ext uri="{9D8B030D-6E8A-4147-A177-3AD203B41FA5}">
                      <a16:colId xmlns:a16="http://schemas.microsoft.com/office/drawing/2014/main" val="3407267775"/>
                    </a:ext>
                  </a:extLst>
                </a:gridCol>
              </a:tblGrid>
              <a:tr h="474560">
                <a:tc>
                  <a:txBody>
                    <a:bodyPr/>
                    <a:lstStyle/>
                    <a:p>
                      <a:pPr algn="just"/>
                      <a:r>
                        <a:rPr lang="zh-CN" sz="1800" kern="100">
                          <a:effectLst/>
                        </a:rPr>
                        <a:t>分区号</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800" kern="100">
                          <a:effectLst/>
                        </a:rPr>
                        <a:t>分区大小（</a:t>
                      </a:r>
                      <a:r>
                        <a:rPr lang="en-US" sz="1800" kern="100">
                          <a:effectLst/>
                        </a:rPr>
                        <a:t>KB</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800" kern="100">
                          <a:effectLst/>
                        </a:rPr>
                        <a:t>分区始址（</a:t>
                      </a:r>
                      <a:r>
                        <a:rPr lang="en-US" sz="1800" kern="100">
                          <a:effectLst/>
                        </a:rPr>
                        <a:t>KB</a:t>
                      </a:r>
                      <a:r>
                        <a:rPr lang="zh-CN"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800" kern="100">
                          <a:effectLst/>
                        </a:rPr>
                        <a:t>状态</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9264352"/>
                  </a:ext>
                </a:extLst>
              </a:tr>
              <a:tr h="727774">
                <a:tc>
                  <a:txBody>
                    <a:bodyPr/>
                    <a:lstStyle/>
                    <a:p>
                      <a:pPr algn="just"/>
                      <a:r>
                        <a:rPr lang="en-US" sz="1800" kern="10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30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85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800" kern="100">
                          <a:effectLst/>
                        </a:rPr>
                        <a:t>空闲</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4001560"/>
                  </a:ext>
                </a:extLst>
              </a:tr>
              <a:tr h="727774">
                <a:tc>
                  <a:txBody>
                    <a:bodyPr/>
                    <a:lstStyle/>
                    <a:p>
                      <a:pPr algn="just"/>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42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122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800" kern="100">
                          <a:effectLst/>
                        </a:rPr>
                        <a:t>空闲</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9664790"/>
                  </a:ext>
                </a:extLst>
              </a:tr>
              <a:tr h="727774">
                <a:tc>
                  <a:txBody>
                    <a:bodyPr/>
                    <a:lstStyle/>
                    <a:p>
                      <a:pPr algn="just"/>
                      <a:r>
                        <a:rPr lang="en-US" sz="1800" kern="100">
                          <a:effectLst/>
                        </a:rPr>
                        <a:t>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50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800" kern="100">
                          <a:effectLst/>
                        </a:rPr>
                        <a:t>170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800" kern="100" dirty="0">
                          <a:effectLst/>
                        </a:rPr>
                        <a:t>空闲</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59509916"/>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498475" y="27058"/>
            <a:ext cx="11195050" cy="5871845"/>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3"/>
            </p:custDataLst>
          </p:nvPr>
        </p:nvSpPr>
        <p:spPr>
          <a:xfrm>
            <a:off x="1357630" y="712858"/>
            <a:ext cx="4935594" cy="523220"/>
          </a:xfrm>
          <a:prstGeom prst="rect">
            <a:avLst/>
          </a:prstGeom>
          <a:noFill/>
        </p:spPr>
        <p:txBody>
          <a:bodyPr wrap="square" rtlCol="0" anchor="t">
            <a:spAutoFit/>
          </a:bodyPr>
          <a:lstStyle/>
          <a:p>
            <a:pPr algn="l"/>
            <a:r>
              <a:rPr lang="zh-CN" altLang="en-US" sz="2800" b="1" dirty="0">
                <a:solidFill>
                  <a:schemeClr val="tx1"/>
                </a:solidFill>
                <a:effectLst/>
                <a:latin typeface="汉仪字酷堂义山楷W" panose="00020600040101010101" charset="-122"/>
                <a:ea typeface="汉仪字酷堂义山楷W" panose="00020600040101010101" charset="-122"/>
                <a:cs typeface="汉仪字酷堂义山楷W" panose="00020600040101010101" charset="-122"/>
                <a:sym typeface="+mn-ea"/>
              </a:rPr>
              <a:t>（</a:t>
            </a:r>
            <a:r>
              <a:rPr lang="en-US" altLang="zh-CN" sz="2800" b="1" dirty="0">
                <a:latin typeface="汉仪字酷堂义山楷W" panose="00020600040101010101" charset="-122"/>
                <a:ea typeface="汉仪字酷堂义山楷W" panose="00020600040101010101" charset="-122"/>
                <a:cs typeface="汉仪字酷堂义山楷W" panose="00020600040101010101" charset="-122"/>
                <a:sym typeface="+mn-ea"/>
              </a:rPr>
              <a:t>2</a:t>
            </a:r>
            <a:r>
              <a:rPr lang="zh-CN" altLang="en-US" sz="2800" b="1" dirty="0">
                <a:solidFill>
                  <a:schemeClr val="tx1"/>
                </a:solidFill>
                <a:effectLst/>
                <a:latin typeface="汉仪字酷堂义山楷W" panose="00020600040101010101" charset="-122"/>
                <a:ea typeface="汉仪字酷堂义山楷W" panose="00020600040101010101" charset="-122"/>
                <a:cs typeface="汉仪字酷堂义山楷W" panose="00020600040101010101" charset="-122"/>
                <a:sym typeface="+mn-ea"/>
              </a:rPr>
              <a:t>）空闲分区链：</a:t>
            </a:r>
          </a:p>
        </p:txBody>
      </p:sp>
      <p:sp>
        <p:nvSpPr>
          <p:cNvPr id="4" name="矩形 3"/>
          <p:cNvSpPr/>
          <p:nvPr>
            <p:custDataLst>
              <p:tags r:id="rId4"/>
            </p:custDataLst>
          </p:nvPr>
        </p:nvSpPr>
        <p:spPr>
          <a:xfrm>
            <a:off x="1475740" y="1432313"/>
            <a:ext cx="6491605" cy="2298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n>
                <a:noFill/>
              </a:ln>
              <a:solidFill>
                <a:schemeClr val="tx1"/>
              </a:solidFill>
            </a:endParaRPr>
          </a:p>
        </p:txBody>
      </p:sp>
      <p:grpSp>
        <p:nvGrpSpPr>
          <p:cNvPr id="7" name="组合 6"/>
          <p:cNvGrpSpPr/>
          <p:nvPr/>
        </p:nvGrpSpPr>
        <p:grpSpPr>
          <a:xfrm>
            <a:off x="1079909" y="1662183"/>
            <a:ext cx="4387207" cy="4597400"/>
            <a:chOff x="8202" y="6743"/>
            <a:chExt cx="9691" cy="7240"/>
          </a:xfrm>
        </p:grpSpPr>
        <p:sp>
          <p:nvSpPr>
            <p:cNvPr id="10" name="文本框 9"/>
            <p:cNvSpPr txBox="1"/>
            <p:nvPr>
              <p:custDataLst>
                <p:tags r:id="rId6"/>
              </p:custDataLst>
            </p:nvPr>
          </p:nvSpPr>
          <p:spPr>
            <a:xfrm>
              <a:off x="8202" y="6743"/>
              <a:ext cx="9691" cy="628"/>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l"/>
              <a:r>
                <a:rPr lang="zh-CN" altLang="en-US" sz="2000" b="1" dirty="0">
                  <a:latin typeface="汉仪字酷堂义山楷W" panose="00020600040101010101" charset="-122"/>
                  <a:ea typeface="汉仪字酷堂义山楷W" panose="00020600040101010101" charset="-122"/>
                  <a:cs typeface="汉仪字酷堂义山楷W" panose="00020600040101010101" charset="-122"/>
                  <a:sym typeface="+mn-ea"/>
                </a:rPr>
                <a:t>简介</a:t>
              </a:r>
              <a:endParaRPr lang="zh-CN" altLang="en-US" sz="2000" b="1" dirty="0">
                <a:ln>
                  <a:noFill/>
                </a:ln>
                <a:solidFill>
                  <a:schemeClr val="tx1"/>
                </a:solidFill>
                <a:effectLst/>
                <a:latin typeface="汉仪字酷堂义山楷W" panose="00020600040101010101" charset="-122"/>
                <a:ea typeface="汉仪字酷堂义山楷W" panose="00020600040101010101" charset="-122"/>
                <a:cs typeface="汉仪字酷堂义山楷W" panose="00020600040101010101" charset="-122"/>
                <a:sym typeface="+mn-ea"/>
              </a:endParaRPr>
            </a:p>
          </p:txBody>
        </p:sp>
        <p:sp>
          <p:nvSpPr>
            <p:cNvPr id="8" name="文本框 7"/>
            <p:cNvSpPr txBox="1"/>
            <p:nvPr>
              <p:custDataLst>
                <p:tags r:id="rId7"/>
              </p:custDataLst>
            </p:nvPr>
          </p:nvSpPr>
          <p:spPr>
            <a:xfrm>
              <a:off x="8202" y="7371"/>
              <a:ext cx="9691" cy="6612"/>
            </a:xfrm>
            <a:prstGeom prst="rect">
              <a:avLst/>
            </a:prstGeom>
            <a:noFill/>
          </p:spPr>
          <p:txBody>
            <a:bodyPr wrap="square" rtlCol="0" anchor="t">
              <a:spAutoFit/>
            </a:bodyPr>
            <a:lstStyle/>
            <a:p>
              <a:pPr marL="0" lvl="1" algn="just">
                <a:lnSpc>
                  <a:spcPct val="150000"/>
                </a:lnSpc>
              </a:pPr>
              <a:r>
                <a:rPr lang="zh-CN" altLang="en-US"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在每个分区的起始部分，设置一些用于控制分区分配的信息，以及用于链接各分区所用的前向指针，在分区尾部则设置一后向指针，通过前、后向链接指针，可将所有的空闲分区链接成一个双向链。其中设置信息除了指针以外还有分区的大小（包括用于设置指针的大小，因此可用为</a:t>
              </a:r>
              <a:r>
                <a:rPr lang="en-US" altLang="zh-CN"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N</a:t>
              </a:r>
              <a:r>
                <a:rPr lang="zh-CN" altLang="en-US"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）还有状态（其中</a:t>
              </a:r>
              <a:r>
                <a:rPr lang="en-US" altLang="zh-CN"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0</a:t>
              </a:r>
              <a:r>
                <a:rPr lang="zh-CN" altLang="en-US"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表示空闲）</a:t>
              </a:r>
              <a:endParaRPr lang="zh-CN" altLang="en-US" b="1" u="sng" dirty="0">
                <a:ln>
                  <a:noFill/>
                </a:ln>
                <a:solidFill>
                  <a:schemeClr val="accent1">
                    <a:lumMod val="50000"/>
                  </a:schemeClr>
                </a:solidFill>
                <a:latin typeface="汉仪字酷堂义山楷W" panose="00020600040101010101" charset="-122"/>
                <a:ea typeface="汉仪字酷堂义山楷W" panose="00020600040101010101" charset="-122"/>
                <a:sym typeface="+mn-ea"/>
              </a:endParaRPr>
            </a:p>
          </p:txBody>
        </p:sp>
      </p:grpSp>
      <p:sp>
        <p:nvSpPr>
          <p:cNvPr id="9" name="矩形 8"/>
          <p:cNvSpPr/>
          <p:nvPr>
            <p:custDataLst>
              <p:tags r:id="rId5"/>
            </p:custDataLst>
          </p:nvPr>
        </p:nvSpPr>
        <p:spPr>
          <a:xfrm>
            <a:off x="5467116" y="1767205"/>
            <a:ext cx="6106575" cy="3892938"/>
          </a:xfrm>
          <a:prstGeom prst="rect">
            <a:avLst/>
          </a:prstGeom>
          <a:solidFill>
            <a:schemeClr val="accent1">
              <a:lumMod val="40000"/>
              <a:lumOff val="6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 </a:t>
            </a:r>
            <a:endParaRPr lang="zh-CN" altLang="en-US" dirty="0">
              <a:solidFill>
                <a:schemeClr val="tx1"/>
              </a:solidFill>
            </a:endParaRPr>
          </a:p>
        </p:txBody>
      </p:sp>
      <p:pic>
        <p:nvPicPr>
          <p:cNvPr id="5" name="图片 4">
            <a:extLst>
              <a:ext uri="{FF2B5EF4-FFF2-40B4-BE49-F238E27FC236}">
                <a16:creationId xmlns:a16="http://schemas.microsoft.com/office/drawing/2014/main" id="{01005345-D65B-66B5-A930-4EF274EA9687}"/>
              </a:ext>
            </a:extLst>
          </p:cNvPr>
          <p:cNvPicPr>
            <a:picLocks noChangeAspect="1"/>
          </p:cNvPicPr>
          <p:nvPr/>
        </p:nvPicPr>
        <p:blipFill>
          <a:blip r:embed="rId9"/>
          <a:stretch>
            <a:fillRect/>
          </a:stretch>
        </p:blipFill>
        <p:spPr>
          <a:xfrm>
            <a:off x="5554906" y="1662183"/>
            <a:ext cx="5930994" cy="3763504"/>
          </a:xfrm>
          <a:prstGeom prst="rect">
            <a:avLst/>
          </a:prstGeom>
        </p:spPr>
      </p:pic>
    </p:spTree>
    <p:custDataLst>
      <p:tags r:id="rId1"/>
    </p:custDataLst>
    <p:extLst>
      <p:ext uri="{BB962C8B-B14F-4D97-AF65-F5344CB8AC3E}">
        <p14:creationId xmlns:p14="http://schemas.microsoft.com/office/powerpoint/2010/main" val="3947802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6">
            <a:extLst>
              <a:ext uri="{FF2B5EF4-FFF2-40B4-BE49-F238E27FC236}">
                <a16:creationId xmlns:a16="http://schemas.microsoft.com/office/drawing/2014/main" id="{45F6FF00-52A5-CE0E-702F-C742C887458D}"/>
              </a:ext>
            </a:extLst>
          </p:cNvPr>
          <p:cNvSpPr/>
          <p:nvPr/>
        </p:nvSpPr>
        <p:spPr>
          <a:xfrm>
            <a:off x="622407" y="1070011"/>
            <a:ext cx="4476535" cy="4476535"/>
          </a:xfrm>
          <a:custGeom>
            <a:avLst/>
            <a:gdLst>
              <a:gd name="connsiteX0" fmla="*/ 0 w 10745893"/>
              <a:gd name="connsiteY0" fmla="*/ 5372947 h 10745893"/>
              <a:gd name="connsiteX1" fmla="*/ 5372947 w 10745893"/>
              <a:gd name="connsiteY1" fmla="*/ 0 h 10745893"/>
              <a:gd name="connsiteX2" fmla="*/ 10745894 w 10745893"/>
              <a:gd name="connsiteY2" fmla="*/ 5372947 h 10745893"/>
              <a:gd name="connsiteX3" fmla="*/ 5372947 w 10745893"/>
              <a:gd name="connsiteY3" fmla="*/ 10745894 h 10745893"/>
              <a:gd name="connsiteX4" fmla="*/ 0 w 10745893"/>
              <a:gd name="connsiteY4" fmla="*/ 5372947 h 10745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5893" h="10745893">
                <a:moveTo>
                  <a:pt x="0" y="5372947"/>
                </a:moveTo>
                <a:cubicBezTo>
                  <a:pt x="0" y="2405550"/>
                  <a:pt x="2405550" y="0"/>
                  <a:pt x="5372947" y="0"/>
                </a:cubicBezTo>
                <a:cubicBezTo>
                  <a:pt x="8340344" y="0"/>
                  <a:pt x="10745894" y="2405550"/>
                  <a:pt x="10745894" y="5372947"/>
                </a:cubicBezTo>
                <a:cubicBezTo>
                  <a:pt x="10745894" y="8340344"/>
                  <a:pt x="8340344" y="10745894"/>
                  <a:pt x="5372947" y="10745894"/>
                </a:cubicBezTo>
                <a:cubicBezTo>
                  <a:pt x="2405550" y="10745894"/>
                  <a:pt x="0" y="8340344"/>
                  <a:pt x="0" y="5372947"/>
                </a:cubicBezTo>
                <a:close/>
              </a:path>
            </a:pathLst>
          </a:custGeom>
          <a:noFill/>
          <a:ln w="15875">
            <a:solidFill>
              <a:srgbClr val="1F4E7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2811" tIns="1805517" rIns="2342812" bIns="7178463" numCol="1" spcCol="1270" anchor="ctr" anchorCtr="0">
            <a:noAutofit/>
          </a:bodyPr>
          <a:lstStyle/>
          <a:p>
            <a:pPr marL="0" lvl="0" indent="0" algn="ctr" defTabSz="2889250">
              <a:lnSpc>
                <a:spcPct val="90000"/>
              </a:lnSpc>
              <a:spcBef>
                <a:spcPct val="0"/>
              </a:spcBef>
              <a:spcAft>
                <a:spcPct val="35000"/>
              </a:spcAft>
              <a:buNone/>
            </a:pPr>
            <a:endParaRPr lang="zh-CN" altLang="en-US" sz="6500" kern="12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5" name="任意多边形: 形状 5">
            <a:extLst>
              <a:ext uri="{FF2B5EF4-FFF2-40B4-BE49-F238E27FC236}">
                <a16:creationId xmlns:a16="http://schemas.microsoft.com/office/drawing/2014/main" id="{524D767A-F4D8-5087-AAFE-193BA39AB51C}"/>
              </a:ext>
            </a:extLst>
          </p:cNvPr>
          <p:cNvSpPr/>
          <p:nvPr/>
        </p:nvSpPr>
        <p:spPr>
          <a:xfrm>
            <a:off x="-216943" y="230661"/>
            <a:ext cx="6155236" cy="6155236"/>
          </a:xfrm>
          <a:custGeom>
            <a:avLst/>
            <a:gdLst>
              <a:gd name="connsiteX0" fmla="*/ 0 w 14775603"/>
              <a:gd name="connsiteY0" fmla="*/ 7387802 h 14775603"/>
              <a:gd name="connsiteX1" fmla="*/ 7387802 w 14775603"/>
              <a:gd name="connsiteY1" fmla="*/ 0 h 14775603"/>
              <a:gd name="connsiteX2" fmla="*/ 14775604 w 14775603"/>
              <a:gd name="connsiteY2" fmla="*/ 7387802 h 14775603"/>
              <a:gd name="connsiteX3" fmla="*/ 7387802 w 14775603"/>
              <a:gd name="connsiteY3" fmla="*/ 14775604 h 14775603"/>
              <a:gd name="connsiteX4" fmla="*/ 0 w 14775603"/>
              <a:gd name="connsiteY4" fmla="*/ 7387802 h 14775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5603" h="14775603">
                <a:moveTo>
                  <a:pt x="0" y="7387802"/>
                </a:moveTo>
                <a:cubicBezTo>
                  <a:pt x="0" y="3307632"/>
                  <a:pt x="3307632" y="0"/>
                  <a:pt x="7387802" y="0"/>
                </a:cubicBezTo>
                <a:cubicBezTo>
                  <a:pt x="11467972" y="0"/>
                  <a:pt x="14775604" y="3307632"/>
                  <a:pt x="14775604" y="7387802"/>
                </a:cubicBezTo>
                <a:cubicBezTo>
                  <a:pt x="14775604" y="11467972"/>
                  <a:pt x="11467972" y="14775604"/>
                  <a:pt x="7387802" y="14775604"/>
                </a:cubicBezTo>
                <a:cubicBezTo>
                  <a:pt x="3307632" y="14775604"/>
                  <a:pt x="0" y="11467972"/>
                  <a:pt x="0" y="7387802"/>
                </a:cubicBezTo>
                <a:close/>
              </a:path>
            </a:pathLst>
          </a:custGeom>
          <a:noFill/>
          <a:ln w="15875">
            <a:solidFill>
              <a:srgbClr val="1F4E7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60669" tIns="1792084" rIns="3860669" bIns="11248471" numCol="1" spcCol="1270" anchor="ctr" anchorCtr="0">
            <a:noAutofit/>
          </a:bodyPr>
          <a:lstStyle/>
          <a:p>
            <a:pPr marL="0" lvl="0" indent="0" algn="ctr" defTabSz="2889250">
              <a:lnSpc>
                <a:spcPct val="90000"/>
              </a:lnSpc>
              <a:spcBef>
                <a:spcPct val="0"/>
              </a:spcBef>
              <a:spcAft>
                <a:spcPct val="35000"/>
              </a:spcAft>
              <a:buNone/>
            </a:pPr>
            <a:endParaRPr lang="en-US" altLang="zh-CN" sz="6500" kern="120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6" name="任意多边形: 形状 4">
            <a:extLst>
              <a:ext uri="{FF2B5EF4-FFF2-40B4-BE49-F238E27FC236}">
                <a16:creationId xmlns:a16="http://schemas.microsoft.com/office/drawing/2014/main" id="{62CB5941-3E2F-FF52-2E7F-9FA8783E59A1}"/>
              </a:ext>
            </a:extLst>
          </p:cNvPr>
          <p:cNvSpPr/>
          <p:nvPr/>
        </p:nvSpPr>
        <p:spPr>
          <a:xfrm>
            <a:off x="-1056294" y="-608690"/>
            <a:ext cx="7833937" cy="7833937"/>
          </a:xfrm>
          <a:custGeom>
            <a:avLst/>
            <a:gdLst>
              <a:gd name="connsiteX0" fmla="*/ 0 w 18805313"/>
              <a:gd name="connsiteY0" fmla="*/ 9402657 h 18805313"/>
              <a:gd name="connsiteX1" fmla="*/ 9402657 w 18805313"/>
              <a:gd name="connsiteY1" fmla="*/ 0 h 18805313"/>
              <a:gd name="connsiteX2" fmla="*/ 18805314 w 18805313"/>
              <a:gd name="connsiteY2" fmla="*/ 9402657 h 18805313"/>
              <a:gd name="connsiteX3" fmla="*/ 9402657 w 18805313"/>
              <a:gd name="connsiteY3" fmla="*/ 18805314 h 18805313"/>
              <a:gd name="connsiteX4" fmla="*/ 0 w 18805313"/>
              <a:gd name="connsiteY4" fmla="*/ 9402657 h 18805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5313" h="18805313">
                <a:moveTo>
                  <a:pt x="0" y="9402657"/>
                </a:moveTo>
                <a:cubicBezTo>
                  <a:pt x="0" y="4209713"/>
                  <a:pt x="4209713" y="0"/>
                  <a:pt x="9402657" y="0"/>
                </a:cubicBezTo>
                <a:cubicBezTo>
                  <a:pt x="14595601" y="0"/>
                  <a:pt x="18805314" y="4209713"/>
                  <a:pt x="18805314" y="9402657"/>
                </a:cubicBezTo>
                <a:cubicBezTo>
                  <a:pt x="18805314" y="14595601"/>
                  <a:pt x="14595601" y="18805314"/>
                  <a:pt x="9402657" y="18805314"/>
                </a:cubicBezTo>
                <a:cubicBezTo>
                  <a:pt x="4209713" y="18805314"/>
                  <a:pt x="0" y="14595601"/>
                  <a:pt x="0" y="9402657"/>
                </a:cubicBezTo>
                <a:close/>
              </a:path>
            </a:pathLst>
          </a:custGeom>
          <a:noFill/>
          <a:ln w="15875">
            <a:solidFill>
              <a:srgbClr val="1F4E79"/>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99062" tIns="1759846" rIns="4999062" bIns="15374894" numCol="1" spcCol="1270" anchor="ctr" anchorCtr="0">
            <a:noAutofit/>
          </a:bodyPr>
          <a:lstStyle/>
          <a:p>
            <a:pPr marL="0" lvl="0" indent="0" algn="ctr" defTabSz="2889250">
              <a:lnSpc>
                <a:spcPct val="90000"/>
              </a:lnSpc>
              <a:spcBef>
                <a:spcPct val="0"/>
              </a:spcBef>
              <a:spcAft>
                <a:spcPct val="35000"/>
              </a:spcAft>
              <a:buNone/>
            </a:pPr>
            <a:endParaRPr lang="zh-CN" altLang="en-US" sz="6500" kern="120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7" name="椭圆 6">
            <a:extLst>
              <a:ext uri="{FF2B5EF4-FFF2-40B4-BE49-F238E27FC236}">
                <a16:creationId xmlns:a16="http://schemas.microsoft.com/office/drawing/2014/main" id="{1B51DEB5-1DBF-93E4-3DB5-D186B2869E1E}"/>
              </a:ext>
            </a:extLst>
          </p:cNvPr>
          <p:cNvSpPr/>
          <p:nvPr/>
        </p:nvSpPr>
        <p:spPr>
          <a:xfrm>
            <a:off x="4957856" y="1070011"/>
            <a:ext cx="173404" cy="17340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8" name="椭圆 7">
            <a:extLst>
              <a:ext uri="{FF2B5EF4-FFF2-40B4-BE49-F238E27FC236}">
                <a16:creationId xmlns:a16="http://schemas.microsoft.com/office/drawing/2014/main" id="{F28D6790-8DD4-1530-5D7A-F21F2098B3BE}"/>
              </a:ext>
            </a:extLst>
          </p:cNvPr>
          <p:cNvSpPr/>
          <p:nvPr/>
        </p:nvSpPr>
        <p:spPr>
          <a:xfrm>
            <a:off x="183592" y="484905"/>
            <a:ext cx="1080992" cy="108099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9" name="椭圆 8">
            <a:extLst>
              <a:ext uri="{FF2B5EF4-FFF2-40B4-BE49-F238E27FC236}">
                <a16:creationId xmlns:a16="http://schemas.microsoft.com/office/drawing/2014/main" id="{6950EA67-6FFA-7B24-ED58-B8949D906892}"/>
              </a:ext>
            </a:extLst>
          </p:cNvPr>
          <p:cNvSpPr/>
          <p:nvPr/>
        </p:nvSpPr>
        <p:spPr>
          <a:xfrm>
            <a:off x="5307601" y="331730"/>
            <a:ext cx="804312" cy="80431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0" name="椭圆 9">
            <a:extLst>
              <a:ext uri="{FF2B5EF4-FFF2-40B4-BE49-F238E27FC236}">
                <a16:creationId xmlns:a16="http://schemas.microsoft.com/office/drawing/2014/main" id="{CC4C9F93-8DCE-91A0-6CCC-4CE8BC5F38A8}"/>
              </a:ext>
            </a:extLst>
          </p:cNvPr>
          <p:cNvSpPr/>
          <p:nvPr/>
        </p:nvSpPr>
        <p:spPr>
          <a:xfrm>
            <a:off x="4999077" y="4999821"/>
            <a:ext cx="589458" cy="589458"/>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11" name="组合 10">
            <a:extLst>
              <a:ext uri="{FF2B5EF4-FFF2-40B4-BE49-F238E27FC236}">
                <a16:creationId xmlns:a16="http://schemas.microsoft.com/office/drawing/2014/main" id="{69EC16E2-7458-7934-6E49-E797642D2888}"/>
              </a:ext>
            </a:extLst>
          </p:cNvPr>
          <p:cNvGrpSpPr/>
          <p:nvPr/>
        </p:nvGrpSpPr>
        <p:grpSpPr>
          <a:xfrm>
            <a:off x="3910631" y="2103216"/>
            <a:ext cx="10370133" cy="2036803"/>
            <a:chOff x="4333669" y="477064"/>
            <a:chExt cx="10370133" cy="2036803"/>
          </a:xfrm>
        </p:grpSpPr>
        <p:sp>
          <p:nvSpPr>
            <p:cNvPr id="12" name="矩形 11">
              <a:extLst>
                <a:ext uri="{FF2B5EF4-FFF2-40B4-BE49-F238E27FC236}">
                  <a16:creationId xmlns:a16="http://schemas.microsoft.com/office/drawing/2014/main" id="{56CAA3F1-4CDF-D9B0-FA34-7682DA2E5D2F}"/>
                </a:ext>
              </a:extLst>
            </p:cNvPr>
            <p:cNvSpPr/>
            <p:nvPr/>
          </p:nvSpPr>
          <p:spPr>
            <a:xfrm>
              <a:off x="4333669" y="477064"/>
              <a:ext cx="8629650" cy="203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777">
              <a:extLst>
                <a:ext uri="{FF2B5EF4-FFF2-40B4-BE49-F238E27FC236}">
                  <a16:creationId xmlns:a16="http://schemas.microsoft.com/office/drawing/2014/main" id="{02D9D02F-78E1-3144-B9CA-A313F0016DF7}"/>
                </a:ext>
              </a:extLst>
            </p:cNvPr>
            <p:cNvSpPr txBox="1"/>
            <p:nvPr/>
          </p:nvSpPr>
          <p:spPr>
            <a:xfrm>
              <a:off x="6110306" y="1323722"/>
              <a:ext cx="8593496" cy="654025"/>
            </a:xfrm>
            <a:prstGeom prst="rect">
              <a:avLst/>
            </a:prstGeom>
            <a:noFill/>
          </p:spPr>
          <p:txBody>
            <a:bodyPr vert="horz" lIns="91440" tIns="45720" rIns="91440" bIns="45720" rtlCol="0" anchor="ctr">
              <a:noAutofit/>
            </a:bodyPr>
            <a:lstStyle>
              <a:defPPr>
                <a:defRPr lang="zh-CN"/>
              </a:defPPr>
              <a:lvl1pPr lvl="0">
                <a:lnSpc>
                  <a:spcPct val="90000"/>
                </a:lnSpc>
                <a:spcBef>
                  <a:spcPct val="0"/>
                </a:spcBef>
                <a:defRPr sz="2000" b="1" i="1">
                  <a:gradFill>
                    <a:gsLst>
                      <a:gs pos="0">
                        <a:srgbClr val="104894"/>
                      </a:gs>
                      <a:gs pos="53000">
                        <a:srgbClr val="9B3D88"/>
                      </a:gs>
                      <a:gs pos="88000">
                        <a:srgbClr val="EC91BD"/>
                      </a:gs>
                      <a:gs pos="100000">
                        <a:srgbClr val="FBE9F1"/>
                      </a:gs>
                      <a:gs pos="60000">
                        <a:srgbClr val="9B3D88"/>
                      </a:gs>
                    </a:gsLst>
                    <a:lin ang="4200000" scaled="0"/>
                  </a:gradFill>
                  <a:latin typeface="造字工房力黑（非商用）常规体" pitchFamily="50" charset="-122"/>
                  <a:ea typeface="造字工房力黑（非商用）常规体" pitchFamily="50" charset="-122"/>
                  <a:cs typeface="+mj-cs"/>
                </a:defRPr>
              </a:lvl1pPr>
            </a:lstStyle>
            <a:p>
              <a:endParaRPr lang="zh-CN" altLang="en-US" sz="6600" i="0" dirty="0">
                <a:solidFill>
                  <a:schemeClr val="accent2">
                    <a:lumMod val="75000"/>
                  </a:schemeClr>
                </a:solidFill>
                <a:latin typeface="+mj-ea"/>
                <a:ea typeface="+mj-ea"/>
                <a:cs typeface="+mn-ea"/>
                <a:sym typeface="inpin heiti" panose="00000500000000000000" pitchFamily="2" charset="-122"/>
              </a:endParaRPr>
            </a:p>
          </p:txBody>
        </p:sp>
      </p:grpSp>
      <p:sp>
        <p:nvSpPr>
          <p:cNvPr id="14" name="椭圆 13">
            <a:extLst>
              <a:ext uri="{FF2B5EF4-FFF2-40B4-BE49-F238E27FC236}">
                <a16:creationId xmlns:a16="http://schemas.microsoft.com/office/drawing/2014/main" id="{99E61DE5-2A11-4092-951E-B999B4EE75E6}"/>
              </a:ext>
            </a:extLst>
          </p:cNvPr>
          <p:cNvSpPr/>
          <p:nvPr/>
        </p:nvSpPr>
        <p:spPr>
          <a:xfrm>
            <a:off x="2429914" y="1701873"/>
            <a:ext cx="646348" cy="646356"/>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5" name="椭圆 14">
            <a:extLst>
              <a:ext uri="{FF2B5EF4-FFF2-40B4-BE49-F238E27FC236}">
                <a16:creationId xmlns:a16="http://schemas.microsoft.com/office/drawing/2014/main" id="{D90754C1-F658-09D8-DCFF-14A53210860A}"/>
              </a:ext>
            </a:extLst>
          </p:cNvPr>
          <p:cNvSpPr/>
          <p:nvPr/>
        </p:nvSpPr>
        <p:spPr>
          <a:xfrm>
            <a:off x="3412919" y="4369837"/>
            <a:ext cx="497712" cy="497712"/>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6" name="任意多边形: 形状 7">
            <a:extLst>
              <a:ext uri="{FF2B5EF4-FFF2-40B4-BE49-F238E27FC236}">
                <a16:creationId xmlns:a16="http://schemas.microsoft.com/office/drawing/2014/main" id="{E1537EDA-6A22-95AE-51E8-7C252CC0642D}"/>
              </a:ext>
            </a:extLst>
          </p:cNvPr>
          <p:cNvSpPr/>
          <p:nvPr/>
        </p:nvSpPr>
        <p:spPr>
          <a:xfrm>
            <a:off x="1461758" y="1909362"/>
            <a:ext cx="2797834" cy="2797834"/>
          </a:xfrm>
          <a:custGeom>
            <a:avLst/>
            <a:gdLst>
              <a:gd name="connsiteX0" fmla="*/ 0 w 6716183"/>
              <a:gd name="connsiteY0" fmla="*/ 3358092 h 6716183"/>
              <a:gd name="connsiteX1" fmla="*/ 3358092 w 6716183"/>
              <a:gd name="connsiteY1" fmla="*/ 0 h 6716183"/>
              <a:gd name="connsiteX2" fmla="*/ 6716184 w 6716183"/>
              <a:gd name="connsiteY2" fmla="*/ 3358092 h 6716183"/>
              <a:gd name="connsiteX3" fmla="*/ 3358092 w 6716183"/>
              <a:gd name="connsiteY3" fmla="*/ 6716184 h 6716183"/>
              <a:gd name="connsiteX4" fmla="*/ 0 w 6716183"/>
              <a:gd name="connsiteY4" fmla="*/ 3358092 h 6716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6183" h="6716183">
                <a:moveTo>
                  <a:pt x="0" y="3358092"/>
                </a:moveTo>
                <a:cubicBezTo>
                  <a:pt x="0" y="1503469"/>
                  <a:pt x="1503469" y="0"/>
                  <a:pt x="3358092" y="0"/>
                </a:cubicBezTo>
                <a:cubicBezTo>
                  <a:pt x="5212715" y="0"/>
                  <a:pt x="6716184" y="1503469"/>
                  <a:pt x="6716184" y="3358092"/>
                </a:cubicBezTo>
                <a:cubicBezTo>
                  <a:pt x="6716184" y="5212715"/>
                  <a:pt x="5212715" y="6716184"/>
                  <a:pt x="3358092" y="6716184"/>
                </a:cubicBezTo>
                <a:cubicBezTo>
                  <a:pt x="1503469" y="6716184"/>
                  <a:pt x="0" y="5212715"/>
                  <a:pt x="0" y="3358092"/>
                </a:cubicBezTo>
                <a:close/>
              </a:path>
            </a:pathLst>
          </a:cu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7" name="椭圆 16">
            <a:extLst>
              <a:ext uri="{FF2B5EF4-FFF2-40B4-BE49-F238E27FC236}">
                <a16:creationId xmlns:a16="http://schemas.microsoft.com/office/drawing/2014/main" id="{6F2226AF-BC67-04B1-4905-9DEC4D6C2C8C}"/>
              </a:ext>
            </a:extLst>
          </p:cNvPr>
          <p:cNvSpPr/>
          <p:nvPr/>
        </p:nvSpPr>
        <p:spPr>
          <a:xfrm>
            <a:off x="1382006" y="3843224"/>
            <a:ext cx="390840" cy="396969"/>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 name="标题 1">
            <a:extLst>
              <a:ext uri="{FF2B5EF4-FFF2-40B4-BE49-F238E27FC236}">
                <a16:creationId xmlns:a16="http://schemas.microsoft.com/office/drawing/2014/main" id="{40BC7080-401F-D441-224F-083CCE187BA5}"/>
              </a:ext>
            </a:extLst>
          </p:cNvPr>
          <p:cNvSpPr>
            <a:spLocks noGrp="1"/>
          </p:cNvSpPr>
          <p:nvPr>
            <p:ph type="title"/>
          </p:nvPr>
        </p:nvSpPr>
        <p:spPr>
          <a:xfrm>
            <a:off x="4318234" y="2627634"/>
            <a:ext cx="7515687" cy="1330510"/>
          </a:xfrm>
        </p:spPr>
        <p:txBody>
          <a:bodyPr>
            <a:noAutofit/>
          </a:bodyPr>
          <a:lstStyle/>
          <a:p>
            <a:r>
              <a:rPr lang="zh-CN" altLang="en-US" sz="4800" dirty="0">
                <a:solidFill>
                  <a:schemeClr val="accent1">
                    <a:lumMod val="50000"/>
                  </a:schemeClr>
                </a:solidFill>
                <a:latin typeface="阿里汉仪智能黑体" panose="00020600040101010101" pitchFamily="18" charset="-122"/>
                <a:ea typeface="阿里汉仪智能黑体" panose="00020600040101010101" pitchFamily="18" charset="-122"/>
              </a:rPr>
              <a:t>分区分配和回收概述</a:t>
            </a:r>
          </a:p>
        </p:txBody>
      </p:sp>
      <p:sp>
        <p:nvSpPr>
          <p:cNvPr id="3" name="文本框 2">
            <a:extLst>
              <a:ext uri="{FF2B5EF4-FFF2-40B4-BE49-F238E27FC236}">
                <a16:creationId xmlns:a16="http://schemas.microsoft.com/office/drawing/2014/main" id="{EE71778F-2329-F52B-AFA7-16B4C0A89836}"/>
              </a:ext>
            </a:extLst>
          </p:cNvPr>
          <p:cNvSpPr txBox="1"/>
          <p:nvPr/>
        </p:nvSpPr>
        <p:spPr>
          <a:xfrm>
            <a:off x="2463269" y="2553611"/>
            <a:ext cx="756938" cy="1446550"/>
          </a:xfrm>
          <a:prstGeom prst="rect">
            <a:avLst/>
          </a:prstGeom>
          <a:noFill/>
        </p:spPr>
        <p:txBody>
          <a:bodyPr wrap="none" rtlCol="0">
            <a:spAutoFit/>
          </a:bodyPr>
          <a:lstStyle/>
          <a:p>
            <a:r>
              <a:rPr lang="en-US" altLang="zh-CN" sz="8800" dirty="0">
                <a:solidFill>
                  <a:schemeClr val="accent1">
                    <a:lumMod val="50000"/>
                  </a:schemeClr>
                </a:solidFill>
              </a:rPr>
              <a:t>2</a:t>
            </a:r>
            <a:endParaRPr lang="zh-CN" altLang="en-US" sz="8800" dirty="0">
              <a:solidFill>
                <a:schemeClr val="accent1">
                  <a:lumMod val="50000"/>
                </a:schemeClr>
              </a:solidFill>
            </a:endParaRPr>
          </a:p>
        </p:txBody>
      </p:sp>
    </p:spTree>
    <p:extLst>
      <p:ext uri="{BB962C8B-B14F-4D97-AF65-F5344CB8AC3E}">
        <p14:creationId xmlns:p14="http://schemas.microsoft.com/office/powerpoint/2010/main" val="242901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childTnLst>
                                </p:cTn>
                              </p:par>
                            </p:childTnLst>
                          </p:cTn>
                        </p:par>
                        <p:par>
                          <p:cTn id="46" fill="hold">
                            <p:stCondLst>
                              <p:cond delay="10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1500"/>
                            </p:stCondLst>
                            <p:childTnLst>
                              <p:par>
                                <p:cTn id="53" presetID="53" presetClass="entr" presetSubtype="16"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childTnLst>
                          </p:cTn>
                        </p:par>
                        <p:par>
                          <p:cTn id="58" fill="hold">
                            <p:stCondLst>
                              <p:cond delay="2000"/>
                            </p:stCondLst>
                            <p:childTnLst>
                              <p:par>
                                <p:cTn id="59" presetID="22" presetClass="entr" presetSubtype="8"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4" grpId="0" animBg="1"/>
      <p:bldP spid="15"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3A3314-7A8C-6BD1-7097-627A1DC9093C}"/>
              </a:ext>
            </a:extLst>
          </p:cNvPr>
          <p:cNvSpPr txBox="1"/>
          <p:nvPr>
            <p:custDataLst>
              <p:tags r:id="rId2"/>
            </p:custDataLst>
          </p:nvPr>
        </p:nvSpPr>
        <p:spPr>
          <a:xfrm>
            <a:off x="613410" y="622344"/>
            <a:ext cx="4056244" cy="523220"/>
          </a:xfrm>
          <a:prstGeom prst="rect">
            <a:avLst/>
          </a:prstGeom>
          <a:noFill/>
        </p:spPr>
        <p:txBody>
          <a:bodyPr wrap="square" rtlCol="0" anchor="t">
            <a:spAutoFit/>
          </a:bodyPr>
          <a:lstStyle/>
          <a:p>
            <a:pPr algn="l"/>
            <a:r>
              <a:rPr lang="zh-CN" altLang="en-US" sz="2800" b="1" dirty="0">
                <a:effectLst/>
                <a:latin typeface="汉仪字酷堂义山楷W" panose="00020600040101010101" charset="-122"/>
                <a:ea typeface="汉仪字酷堂义山楷W" panose="00020600040101010101" charset="-122"/>
                <a:cs typeface="汉仪字酷堂义山楷W" panose="00020600040101010101" charset="-122"/>
                <a:sym typeface="+mn-ea"/>
              </a:rPr>
              <a:t>分配的流程</a:t>
            </a:r>
          </a:p>
        </p:txBody>
      </p:sp>
      <p:sp>
        <p:nvSpPr>
          <p:cNvPr id="7" name="矩形 6">
            <a:extLst>
              <a:ext uri="{FF2B5EF4-FFF2-40B4-BE49-F238E27FC236}">
                <a16:creationId xmlns:a16="http://schemas.microsoft.com/office/drawing/2014/main" id="{C2F0E843-435E-62AC-D9FD-53BE2E9250CF}"/>
              </a:ext>
            </a:extLst>
          </p:cNvPr>
          <p:cNvSpPr/>
          <p:nvPr>
            <p:custDataLst>
              <p:tags r:id="rId3"/>
            </p:custDataLst>
          </p:nvPr>
        </p:nvSpPr>
        <p:spPr>
          <a:xfrm>
            <a:off x="678815" y="1336719"/>
            <a:ext cx="2643505" cy="7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a:noFill/>
              </a:ln>
              <a:solidFill>
                <a:schemeClr val="tx1"/>
              </a:solidFill>
            </a:endParaRPr>
          </a:p>
        </p:txBody>
      </p:sp>
      <p:sp>
        <p:nvSpPr>
          <p:cNvPr id="3" name="文本框 2">
            <a:extLst>
              <a:ext uri="{FF2B5EF4-FFF2-40B4-BE49-F238E27FC236}">
                <a16:creationId xmlns:a16="http://schemas.microsoft.com/office/drawing/2014/main" id="{0CA09078-6033-0D58-1985-2B0BDE6FA924}"/>
              </a:ext>
            </a:extLst>
          </p:cNvPr>
          <p:cNvSpPr txBox="1"/>
          <p:nvPr>
            <p:custDataLst>
              <p:tags r:id="rId4"/>
            </p:custDataLst>
          </p:nvPr>
        </p:nvSpPr>
        <p:spPr>
          <a:xfrm>
            <a:off x="613410" y="2784047"/>
            <a:ext cx="4387207" cy="1289905"/>
          </a:xfrm>
          <a:prstGeom prst="rect">
            <a:avLst/>
          </a:prstGeom>
          <a:noFill/>
        </p:spPr>
        <p:txBody>
          <a:bodyPr wrap="square" rtlCol="0" anchor="t">
            <a:spAutoFit/>
          </a:bodyPr>
          <a:lstStyle/>
          <a:p>
            <a:pPr marL="0" lvl="1" algn="just">
              <a:lnSpc>
                <a:spcPct val="150000"/>
              </a:lnSpc>
            </a:pPr>
            <a:r>
              <a:rPr lang="zh-CN" altLang="en-US"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其中如果选定的空闲区大小减去进程申请的空间大小如果大于等于系统所允许的最小分区大小则分区</a:t>
            </a:r>
            <a:r>
              <a:rPr lang="en-US" altLang="zh-CN"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a:t>
            </a:r>
            <a:endParaRPr lang="zh-CN" altLang="en-US" b="1" u="sng" dirty="0">
              <a:ln>
                <a:noFill/>
              </a:ln>
              <a:solidFill>
                <a:schemeClr val="accent1">
                  <a:lumMod val="50000"/>
                </a:schemeClr>
              </a:solidFill>
              <a:latin typeface="汉仪字酷堂义山楷W" panose="00020600040101010101" charset="-122"/>
              <a:ea typeface="汉仪字酷堂义山楷W" panose="00020600040101010101" charset="-122"/>
              <a:sym typeface="+mn-ea"/>
            </a:endParaRPr>
          </a:p>
        </p:txBody>
      </p:sp>
      <p:pic>
        <p:nvPicPr>
          <p:cNvPr id="5" name="图片 4">
            <a:extLst>
              <a:ext uri="{FF2B5EF4-FFF2-40B4-BE49-F238E27FC236}">
                <a16:creationId xmlns:a16="http://schemas.microsoft.com/office/drawing/2014/main" id="{CD67F58B-AB42-85DA-8E4E-ADAC3D647BBF}"/>
              </a:ext>
            </a:extLst>
          </p:cNvPr>
          <p:cNvPicPr>
            <a:picLocks noChangeAspect="1"/>
          </p:cNvPicPr>
          <p:nvPr/>
        </p:nvPicPr>
        <p:blipFill>
          <a:blip r:embed="rId6"/>
          <a:stretch>
            <a:fillRect/>
          </a:stretch>
        </p:blipFill>
        <p:spPr>
          <a:xfrm>
            <a:off x="6610585" y="621258"/>
            <a:ext cx="3528838" cy="5263148"/>
          </a:xfrm>
          <a:prstGeom prst="rect">
            <a:avLst/>
          </a:prstGeom>
        </p:spPr>
      </p:pic>
    </p:spTree>
    <p:custDataLst>
      <p:tags r:id="rId1"/>
    </p:custDataLst>
    <p:extLst>
      <p:ext uri="{BB962C8B-B14F-4D97-AF65-F5344CB8AC3E}">
        <p14:creationId xmlns:p14="http://schemas.microsoft.com/office/powerpoint/2010/main" val="132730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3A3314-7A8C-6BD1-7097-627A1DC9093C}"/>
              </a:ext>
            </a:extLst>
          </p:cNvPr>
          <p:cNvSpPr txBox="1"/>
          <p:nvPr>
            <p:custDataLst>
              <p:tags r:id="rId2"/>
            </p:custDataLst>
          </p:nvPr>
        </p:nvSpPr>
        <p:spPr>
          <a:xfrm>
            <a:off x="613410" y="622344"/>
            <a:ext cx="4056244" cy="523220"/>
          </a:xfrm>
          <a:prstGeom prst="rect">
            <a:avLst/>
          </a:prstGeom>
          <a:noFill/>
        </p:spPr>
        <p:txBody>
          <a:bodyPr wrap="square" rtlCol="0" anchor="t">
            <a:spAutoFit/>
          </a:bodyPr>
          <a:lstStyle/>
          <a:p>
            <a:pPr algn="l"/>
            <a:r>
              <a:rPr lang="zh-CN" altLang="en-US" sz="2800" b="1" dirty="0">
                <a:effectLst/>
                <a:latin typeface="汉仪字酷堂义山楷W" panose="00020600040101010101" charset="-122"/>
                <a:ea typeface="汉仪字酷堂义山楷W" panose="00020600040101010101" charset="-122"/>
                <a:cs typeface="汉仪字酷堂义山楷W" panose="00020600040101010101" charset="-122"/>
                <a:sym typeface="+mn-ea"/>
              </a:rPr>
              <a:t>分配对链进行的操作：</a:t>
            </a:r>
          </a:p>
        </p:txBody>
      </p:sp>
      <p:sp>
        <p:nvSpPr>
          <p:cNvPr id="7" name="矩形 6">
            <a:extLst>
              <a:ext uri="{FF2B5EF4-FFF2-40B4-BE49-F238E27FC236}">
                <a16:creationId xmlns:a16="http://schemas.microsoft.com/office/drawing/2014/main" id="{C2F0E843-435E-62AC-D9FD-53BE2E9250CF}"/>
              </a:ext>
            </a:extLst>
          </p:cNvPr>
          <p:cNvSpPr/>
          <p:nvPr>
            <p:custDataLst>
              <p:tags r:id="rId3"/>
            </p:custDataLst>
          </p:nvPr>
        </p:nvSpPr>
        <p:spPr>
          <a:xfrm>
            <a:off x="678815" y="1336719"/>
            <a:ext cx="2643505" cy="7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a:noFill/>
              </a:ln>
              <a:solidFill>
                <a:schemeClr val="tx1"/>
              </a:solidFill>
            </a:endParaRPr>
          </a:p>
        </p:txBody>
      </p:sp>
      <p:pic>
        <p:nvPicPr>
          <p:cNvPr id="2" name="图片 1">
            <a:extLst>
              <a:ext uri="{FF2B5EF4-FFF2-40B4-BE49-F238E27FC236}">
                <a16:creationId xmlns:a16="http://schemas.microsoft.com/office/drawing/2014/main" id="{E8E6547A-B187-3B58-4C15-666586513CE8}"/>
              </a:ext>
            </a:extLst>
          </p:cNvPr>
          <p:cNvPicPr>
            <a:picLocks noChangeAspect="1"/>
          </p:cNvPicPr>
          <p:nvPr/>
        </p:nvPicPr>
        <p:blipFill>
          <a:blip r:embed="rId5"/>
          <a:stretch>
            <a:fillRect/>
          </a:stretch>
        </p:blipFill>
        <p:spPr>
          <a:xfrm>
            <a:off x="2468185" y="773208"/>
            <a:ext cx="7255629" cy="6058954"/>
          </a:xfrm>
          <a:prstGeom prst="rect">
            <a:avLst/>
          </a:prstGeom>
        </p:spPr>
      </p:pic>
    </p:spTree>
    <p:custDataLst>
      <p:tags r:id="rId1"/>
    </p:custDataLst>
    <p:extLst>
      <p:ext uri="{BB962C8B-B14F-4D97-AF65-F5344CB8AC3E}">
        <p14:creationId xmlns:p14="http://schemas.microsoft.com/office/powerpoint/2010/main" val="233345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3A3314-7A8C-6BD1-7097-627A1DC9093C}"/>
              </a:ext>
            </a:extLst>
          </p:cNvPr>
          <p:cNvSpPr txBox="1"/>
          <p:nvPr>
            <p:custDataLst>
              <p:tags r:id="rId2"/>
            </p:custDataLst>
          </p:nvPr>
        </p:nvSpPr>
        <p:spPr>
          <a:xfrm>
            <a:off x="613410" y="622344"/>
            <a:ext cx="4056244" cy="523220"/>
          </a:xfrm>
          <a:prstGeom prst="rect">
            <a:avLst/>
          </a:prstGeom>
          <a:noFill/>
        </p:spPr>
        <p:txBody>
          <a:bodyPr wrap="square" rtlCol="0" anchor="t">
            <a:spAutoFit/>
          </a:bodyPr>
          <a:lstStyle/>
          <a:p>
            <a:pPr algn="l"/>
            <a:r>
              <a:rPr lang="zh-CN" altLang="en-US" sz="2800" b="1" dirty="0">
                <a:effectLst/>
                <a:latin typeface="汉仪字酷堂义山楷W" panose="00020600040101010101" charset="-122"/>
                <a:ea typeface="汉仪字酷堂义山楷W" panose="00020600040101010101" charset="-122"/>
                <a:cs typeface="汉仪字酷堂义山楷W" panose="00020600040101010101" charset="-122"/>
                <a:sym typeface="+mn-ea"/>
              </a:rPr>
              <a:t>回收的流程</a:t>
            </a:r>
          </a:p>
        </p:txBody>
      </p:sp>
      <p:sp>
        <p:nvSpPr>
          <p:cNvPr id="7" name="矩形 6">
            <a:extLst>
              <a:ext uri="{FF2B5EF4-FFF2-40B4-BE49-F238E27FC236}">
                <a16:creationId xmlns:a16="http://schemas.microsoft.com/office/drawing/2014/main" id="{C2F0E843-435E-62AC-D9FD-53BE2E9250CF}"/>
              </a:ext>
            </a:extLst>
          </p:cNvPr>
          <p:cNvSpPr/>
          <p:nvPr>
            <p:custDataLst>
              <p:tags r:id="rId3"/>
            </p:custDataLst>
          </p:nvPr>
        </p:nvSpPr>
        <p:spPr>
          <a:xfrm>
            <a:off x="678815" y="1336719"/>
            <a:ext cx="2643505" cy="7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a:noFill/>
              </a:ln>
              <a:solidFill>
                <a:schemeClr val="tx1"/>
              </a:solidFill>
            </a:endParaRPr>
          </a:p>
        </p:txBody>
      </p:sp>
      <p:sp>
        <p:nvSpPr>
          <p:cNvPr id="6" name="文本框 5">
            <a:extLst>
              <a:ext uri="{FF2B5EF4-FFF2-40B4-BE49-F238E27FC236}">
                <a16:creationId xmlns:a16="http://schemas.microsoft.com/office/drawing/2014/main" id="{E9CCC56B-E56F-FE9F-D996-2D9AC8B35BD7}"/>
              </a:ext>
            </a:extLst>
          </p:cNvPr>
          <p:cNvSpPr txBox="1"/>
          <p:nvPr>
            <p:custDataLst>
              <p:tags r:id="rId4"/>
            </p:custDataLst>
          </p:nvPr>
        </p:nvSpPr>
        <p:spPr>
          <a:xfrm>
            <a:off x="678815" y="1412919"/>
            <a:ext cx="4387207" cy="458908"/>
          </a:xfrm>
          <a:prstGeom prst="rect">
            <a:avLst/>
          </a:prstGeom>
          <a:noFill/>
        </p:spPr>
        <p:txBody>
          <a:bodyPr wrap="square" rtlCol="0" anchor="t">
            <a:spAutoFit/>
          </a:bodyPr>
          <a:lstStyle/>
          <a:p>
            <a:pPr marL="0" lvl="1" algn="just">
              <a:lnSpc>
                <a:spcPct val="150000"/>
              </a:lnSpc>
            </a:pPr>
            <a:r>
              <a:rPr lang="zh-CN" altLang="en-US"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可回收合并的三种情况：</a:t>
            </a:r>
            <a:endParaRPr lang="zh-CN" altLang="en-US" b="1" u="sng" dirty="0">
              <a:ln>
                <a:noFill/>
              </a:ln>
              <a:solidFill>
                <a:schemeClr val="accent1">
                  <a:lumMod val="50000"/>
                </a:schemeClr>
              </a:solidFill>
              <a:latin typeface="汉仪字酷堂义山楷W" panose="00020600040101010101" charset="-122"/>
              <a:ea typeface="汉仪字酷堂义山楷W" panose="00020600040101010101" charset="-122"/>
              <a:sym typeface="+mn-ea"/>
            </a:endParaRPr>
          </a:p>
        </p:txBody>
      </p:sp>
      <p:graphicFrame>
        <p:nvGraphicFramePr>
          <p:cNvPr id="10" name="表格 9">
            <a:extLst>
              <a:ext uri="{FF2B5EF4-FFF2-40B4-BE49-F238E27FC236}">
                <a16:creationId xmlns:a16="http://schemas.microsoft.com/office/drawing/2014/main" id="{88770550-C034-5243-E7EE-DC9B82ED856D}"/>
              </a:ext>
            </a:extLst>
          </p:cNvPr>
          <p:cNvGraphicFramePr>
            <a:graphicFrameLocks noGrp="1"/>
          </p:cNvGraphicFramePr>
          <p:nvPr>
            <p:extLst>
              <p:ext uri="{D42A27DB-BD31-4B8C-83A1-F6EECF244321}">
                <p14:modId xmlns:p14="http://schemas.microsoft.com/office/powerpoint/2010/main" val="2372075940"/>
              </p:ext>
            </p:extLst>
          </p:nvPr>
        </p:nvGraphicFramePr>
        <p:xfrm>
          <a:off x="825377" y="2111938"/>
          <a:ext cx="3017416" cy="3330028"/>
        </p:xfrm>
        <a:graphic>
          <a:graphicData uri="http://schemas.openxmlformats.org/drawingml/2006/table">
            <a:tbl>
              <a:tblPr firstRow="1" firstCol="1" bandRow="1">
                <a:tableStyleId>{5C22544A-7EE6-4342-B048-85BDC9FD1C3A}</a:tableStyleId>
              </a:tblPr>
              <a:tblGrid>
                <a:gridCol w="3017416">
                  <a:extLst>
                    <a:ext uri="{9D8B030D-6E8A-4147-A177-3AD203B41FA5}">
                      <a16:colId xmlns:a16="http://schemas.microsoft.com/office/drawing/2014/main" val="1105769755"/>
                    </a:ext>
                  </a:extLst>
                </a:gridCol>
              </a:tblGrid>
              <a:tr h="846778">
                <a:tc>
                  <a:txBody>
                    <a:bodyPr/>
                    <a:lstStyle/>
                    <a:p>
                      <a:pPr algn="just"/>
                      <a:r>
                        <a:rPr lang="en-US" sz="2800" kern="100" dirty="0">
                          <a:effectLst/>
                        </a:rPr>
                        <a: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6930821"/>
                  </a:ext>
                </a:extLst>
              </a:tr>
              <a:tr h="818236">
                <a:tc>
                  <a:txBody>
                    <a:bodyPr/>
                    <a:lstStyle/>
                    <a:p>
                      <a:pPr algn="just"/>
                      <a:r>
                        <a:rPr lang="en-US" sz="2800" kern="100" dirty="0">
                          <a:effectLst/>
                        </a:rPr>
                        <a:t>F1</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23491215"/>
                  </a:ext>
                </a:extLst>
              </a:tr>
              <a:tr h="846778">
                <a:tc>
                  <a:txBody>
                    <a:bodyPr/>
                    <a:lstStyle/>
                    <a:p>
                      <a:pPr algn="just"/>
                      <a:r>
                        <a:rPr lang="zh-CN" sz="2800" kern="100">
                          <a:effectLst/>
                        </a:rPr>
                        <a:t>回收区</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71779578"/>
                  </a:ext>
                </a:extLst>
              </a:tr>
              <a:tr h="818236">
                <a:tc>
                  <a:txBody>
                    <a:bodyPr/>
                    <a:lstStyle/>
                    <a:p>
                      <a:pPr algn="just"/>
                      <a:r>
                        <a:rPr lang="en-US" sz="2800" kern="100" dirty="0">
                          <a:effectLst/>
                        </a:rPr>
                        <a: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4044982"/>
                  </a:ext>
                </a:extLst>
              </a:tr>
            </a:tbl>
          </a:graphicData>
        </a:graphic>
      </p:graphicFrame>
      <p:graphicFrame>
        <p:nvGraphicFramePr>
          <p:cNvPr id="12" name="表格 11">
            <a:extLst>
              <a:ext uri="{FF2B5EF4-FFF2-40B4-BE49-F238E27FC236}">
                <a16:creationId xmlns:a16="http://schemas.microsoft.com/office/drawing/2014/main" id="{E04BE7B6-6AD1-EDB2-0766-48F0FEE4FEEC}"/>
              </a:ext>
            </a:extLst>
          </p:cNvPr>
          <p:cNvGraphicFramePr>
            <a:graphicFrameLocks noGrp="1"/>
          </p:cNvGraphicFramePr>
          <p:nvPr>
            <p:extLst>
              <p:ext uri="{D42A27DB-BD31-4B8C-83A1-F6EECF244321}">
                <p14:modId xmlns:p14="http://schemas.microsoft.com/office/powerpoint/2010/main" val="2516317932"/>
              </p:ext>
            </p:extLst>
          </p:nvPr>
        </p:nvGraphicFramePr>
        <p:xfrm>
          <a:off x="4170462" y="2136066"/>
          <a:ext cx="3156312" cy="3305900"/>
        </p:xfrm>
        <a:graphic>
          <a:graphicData uri="http://schemas.openxmlformats.org/drawingml/2006/table">
            <a:tbl>
              <a:tblPr firstRow="1" firstCol="1" bandRow="1">
                <a:tableStyleId>{5C22544A-7EE6-4342-B048-85BDC9FD1C3A}</a:tableStyleId>
              </a:tblPr>
              <a:tblGrid>
                <a:gridCol w="3156312">
                  <a:extLst>
                    <a:ext uri="{9D8B030D-6E8A-4147-A177-3AD203B41FA5}">
                      <a16:colId xmlns:a16="http://schemas.microsoft.com/office/drawing/2014/main" val="1398172873"/>
                    </a:ext>
                  </a:extLst>
                </a:gridCol>
              </a:tblGrid>
              <a:tr h="840643">
                <a:tc>
                  <a:txBody>
                    <a:bodyPr/>
                    <a:lstStyle/>
                    <a:p>
                      <a:pPr algn="just"/>
                      <a:r>
                        <a:rPr lang="en-US" sz="2800" kern="100" dirty="0">
                          <a:effectLst/>
                        </a:rPr>
                        <a: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8406210"/>
                  </a:ext>
                </a:extLst>
              </a:tr>
              <a:tr h="812307">
                <a:tc>
                  <a:txBody>
                    <a:bodyPr/>
                    <a:lstStyle/>
                    <a:p>
                      <a:pPr algn="just"/>
                      <a:r>
                        <a:rPr lang="zh-CN" sz="2800" kern="100" dirty="0">
                          <a:effectLst/>
                        </a:rPr>
                        <a:t>回收区</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141004"/>
                  </a:ext>
                </a:extLst>
              </a:tr>
              <a:tr h="840643">
                <a:tc>
                  <a:txBody>
                    <a:bodyPr/>
                    <a:lstStyle/>
                    <a:p>
                      <a:pPr algn="just"/>
                      <a:r>
                        <a:rPr lang="en-US" sz="2800" kern="100">
                          <a:effectLst/>
                        </a:rPr>
                        <a:t>F2</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260245"/>
                  </a:ext>
                </a:extLst>
              </a:tr>
              <a:tr h="812307">
                <a:tc>
                  <a:txBody>
                    <a:bodyPr/>
                    <a:lstStyle/>
                    <a:p>
                      <a:pPr algn="just"/>
                      <a:r>
                        <a:rPr lang="en-US" sz="2800" kern="100" dirty="0">
                          <a:effectLst/>
                        </a:rPr>
                        <a: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3030214"/>
                  </a:ext>
                </a:extLst>
              </a:tr>
            </a:tbl>
          </a:graphicData>
        </a:graphic>
      </p:graphicFrame>
      <p:graphicFrame>
        <p:nvGraphicFramePr>
          <p:cNvPr id="13" name="表格 12">
            <a:extLst>
              <a:ext uri="{FF2B5EF4-FFF2-40B4-BE49-F238E27FC236}">
                <a16:creationId xmlns:a16="http://schemas.microsoft.com/office/drawing/2014/main" id="{B56E6F6A-74A7-5A8A-8979-346DDDE5A2DF}"/>
              </a:ext>
            </a:extLst>
          </p:cNvPr>
          <p:cNvGraphicFramePr>
            <a:graphicFrameLocks noGrp="1"/>
          </p:cNvGraphicFramePr>
          <p:nvPr>
            <p:extLst>
              <p:ext uri="{D42A27DB-BD31-4B8C-83A1-F6EECF244321}">
                <p14:modId xmlns:p14="http://schemas.microsoft.com/office/powerpoint/2010/main" val="1761959008"/>
              </p:ext>
            </p:extLst>
          </p:nvPr>
        </p:nvGraphicFramePr>
        <p:xfrm>
          <a:off x="7654443" y="2139181"/>
          <a:ext cx="3468828" cy="3305901"/>
        </p:xfrm>
        <a:graphic>
          <a:graphicData uri="http://schemas.openxmlformats.org/drawingml/2006/table">
            <a:tbl>
              <a:tblPr firstRow="1" firstCol="1" bandRow="1">
                <a:tableStyleId>{5C22544A-7EE6-4342-B048-85BDC9FD1C3A}</a:tableStyleId>
              </a:tblPr>
              <a:tblGrid>
                <a:gridCol w="3468828">
                  <a:extLst>
                    <a:ext uri="{9D8B030D-6E8A-4147-A177-3AD203B41FA5}">
                      <a16:colId xmlns:a16="http://schemas.microsoft.com/office/drawing/2014/main" val="1442532208"/>
                    </a:ext>
                  </a:extLst>
                </a:gridCol>
              </a:tblGrid>
              <a:tr h="670217">
                <a:tc>
                  <a:txBody>
                    <a:bodyPr/>
                    <a:lstStyle/>
                    <a:p>
                      <a:pPr algn="just"/>
                      <a:r>
                        <a:rPr lang="en-US" sz="2400" kern="100">
                          <a:effectLst/>
                        </a:rPr>
                        <a: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5685723"/>
                  </a:ext>
                </a:extLst>
              </a:tr>
              <a:tr h="647625">
                <a:tc>
                  <a:txBody>
                    <a:bodyPr/>
                    <a:lstStyle/>
                    <a:p>
                      <a:pPr algn="just"/>
                      <a:r>
                        <a:rPr lang="en-US" sz="2400" kern="100">
                          <a:effectLst/>
                        </a:rPr>
                        <a:t>F1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66737052"/>
                  </a:ext>
                </a:extLst>
              </a:tr>
              <a:tr h="670217">
                <a:tc>
                  <a:txBody>
                    <a:bodyPr/>
                    <a:lstStyle/>
                    <a:p>
                      <a:pPr algn="just"/>
                      <a:r>
                        <a:rPr lang="zh-CN" sz="2400" kern="100">
                          <a:effectLst/>
                        </a:rPr>
                        <a:t>回收区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2306252"/>
                  </a:ext>
                </a:extLst>
              </a:tr>
              <a:tr h="670217">
                <a:tc>
                  <a:txBody>
                    <a:bodyPr/>
                    <a:lstStyle/>
                    <a:p>
                      <a:pPr algn="just"/>
                      <a:r>
                        <a:rPr lang="en-US" sz="2400" kern="100">
                          <a:effectLst/>
                        </a:rPr>
                        <a:t>F2</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82157461"/>
                  </a:ext>
                </a:extLst>
              </a:tr>
              <a:tr h="647625">
                <a:tc>
                  <a:txBody>
                    <a:bodyPr/>
                    <a:lstStyle/>
                    <a:p>
                      <a:pPr algn="just"/>
                      <a:r>
                        <a:rPr lang="en-US" sz="2400" kern="100" dirty="0">
                          <a:effectLst/>
                        </a:rPr>
                        <a:t>…</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4921101"/>
                  </a:ext>
                </a:extLst>
              </a:tr>
            </a:tbl>
          </a:graphicData>
        </a:graphic>
      </p:graphicFrame>
    </p:spTree>
    <p:custDataLst>
      <p:tags r:id="rId1"/>
    </p:custDataLst>
    <p:extLst>
      <p:ext uri="{BB962C8B-B14F-4D97-AF65-F5344CB8AC3E}">
        <p14:creationId xmlns:p14="http://schemas.microsoft.com/office/powerpoint/2010/main" val="399117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498475" y="493395"/>
            <a:ext cx="11195050" cy="5871845"/>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3"/>
            </p:custDataLst>
          </p:nvPr>
        </p:nvSpPr>
        <p:spPr>
          <a:xfrm>
            <a:off x="871494" y="447005"/>
            <a:ext cx="4935594" cy="523220"/>
          </a:xfrm>
          <a:prstGeom prst="rect">
            <a:avLst/>
          </a:prstGeom>
          <a:noFill/>
        </p:spPr>
        <p:txBody>
          <a:bodyPr wrap="square" rtlCol="0" anchor="t">
            <a:spAutoFit/>
          </a:bodyPr>
          <a:lstStyle/>
          <a:p>
            <a:pPr algn="l"/>
            <a:r>
              <a:rPr lang="en-US" altLang="zh-CN" sz="2800" b="1" dirty="0" err="1">
                <a:solidFill>
                  <a:schemeClr val="tx1"/>
                </a:solidFill>
                <a:effectLst/>
                <a:latin typeface="汉仪字酷堂义山楷W" panose="00020600040101010101" charset="-122"/>
                <a:ea typeface="汉仪字酷堂义山楷W" panose="00020600040101010101" charset="-122"/>
                <a:cs typeface="汉仪字酷堂义山楷W" panose="00020600040101010101" charset="-122"/>
                <a:sym typeface="+mn-ea"/>
              </a:rPr>
              <a:t>memory</a:t>
            </a:r>
            <a:r>
              <a:rPr lang="en-US" altLang="zh-CN" sz="2800" b="1" dirty="0" err="1">
                <a:latin typeface="汉仪字酷堂义山楷W" panose="00020600040101010101" charset="-122"/>
                <a:ea typeface="汉仪字酷堂义山楷W" panose="00020600040101010101" charset="-122"/>
                <a:cs typeface="汉仪字酷堂义山楷W" panose="00020600040101010101" charset="-122"/>
                <a:sym typeface="+mn-ea"/>
              </a:rPr>
              <a:t>.c</a:t>
            </a:r>
            <a:r>
              <a:rPr lang="zh-CN" altLang="en-US" sz="2800" b="1" dirty="0">
                <a:latin typeface="汉仪字酷堂义山楷W" panose="00020600040101010101" charset="-122"/>
                <a:ea typeface="汉仪字酷堂义山楷W" panose="00020600040101010101" charset="-122"/>
                <a:cs typeface="汉仪字酷堂义山楷W" panose="00020600040101010101" charset="-122"/>
                <a:sym typeface="+mn-ea"/>
              </a:rPr>
              <a:t>举例</a:t>
            </a:r>
            <a:endParaRPr lang="zh-CN" altLang="en-US" sz="2800" b="1" dirty="0">
              <a:solidFill>
                <a:schemeClr val="tx1"/>
              </a:solidFill>
              <a:effectLst/>
              <a:latin typeface="汉仪字酷堂义山楷W" panose="00020600040101010101" charset="-122"/>
              <a:ea typeface="汉仪字酷堂义山楷W" panose="00020600040101010101" charset="-122"/>
              <a:cs typeface="汉仪字酷堂义山楷W" panose="00020600040101010101" charset="-122"/>
              <a:sym typeface="+mn-ea"/>
            </a:endParaRPr>
          </a:p>
        </p:txBody>
      </p:sp>
      <p:sp>
        <p:nvSpPr>
          <p:cNvPr id="4" name="矩形 3"/>
          <p:cNvSpPr/>
          <p:nvPr>
            <p:custDataLst>
              <p:tags r:id="rId4"/>
            </p:custDataLst>
          </p:nvPr>
        </p:nvSpPr>
        <p:spPr>
          <a:xfrm>
            <a:off x="1035902" y="1052822"/>
            <a:ext cx="6491605" cy="2298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n>
                <a:noFill/>
              </a:ln>
              <a:solidFill>
                <a:schemeClr val="tx1"/>
              </a:solidFill>
            </a:endParaRPr>
          </a:p>
        </p:txBody>
      </p:sp>
      <p:grpSp>
        <p:nvGrpSpPr>
          <p:cNvPr id="7" name="组合 6"/>
          <p:cNvGrpSpPr/>
          <p:nvPr/>
        </p:nvGrpSpPr>
        <p:grpSpPr>
          <a:xfrm>
            <a:off x="1035902" y="1711320"/>
            <a:ext cx="3528052" cy="3696970"/>
            <a:chOff x="8202" y="6743"/>
            <a:chExt cx="9691" cy="5822"/>
          </a:xfrm>
        </p:grpSpPr>
        <p:sp>
          <p:nvSpPr>
            <p:cNvPr id="10" name="文本框 9"/>
            <p:cNvSpPr txBox="1"/>
            <p:nvPr>
              <p:custDataLst>
                <p:tags r:id="rId5"/>
              </p:custDataLst>
            </p:nvPr>
          </p:nvSpPr>
          <p:spPr>
            <a:xfrm>
              <a:off x="8202" y="6743"/>
              <a:ext cx="9691" cy="628"/>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l"/>
              <a:r>
                <a:rPr lang="zh-CN" altLang="en-US" sz="2000" b="1" dirty="0">
                  <a:latin typeface="汉仪字酷堂义山楷W" panose="00020600040101010101" charset="-122"/>
                  <a:ea typeface="汉仪字酷堂义山楷W" panose="00020600040101010101" charset="-122"/>
                  <a:cs typeface="汉仪字酷堂义山楷W" panose="00020600040101010101" charset="-122"/>
                  <a:sym typeface="+mn-ea"/>
                </a:rPr>
                <a:t>简介</a:t>
              </a:r>
              <a:endParaRPr lang="zh-CN" altLang="en-US" sz="2000" b="1" dirty="0">
                <a:ln>
                  <a:noFill/>
                </a:ln>
                <a:solidFill>
                  <a:schemeClr val="tx1"/>
                </a:solidFill>
                <a:effectLst/>
                <a:latin typeface="汉仪字酷堂义山楷W" panose="00020600040101010101" charset="-122"/>
                <a:ea typeface="汉仪字酷堂义山楷W" panose="00020600040101010101" charset="-122"/>
                <a:cs typeface="汉仪字酷堂义山楷W" panose="00020600040101010101" charset="-122"/>
                <a:sym typeface="+mn-ea"/>
              </a:endParaRPr>
            </a:p>
          </p:txBody>
        </p:sp>
        <p:sp>
          <p:nvSpPr>
            <p:cNvPr id="8" name="文本框 7"/>
            <p:cNvSpPr txBox="1"/>
            <p:nvPr>
              <p:custDataLst>
                <p:tags r:id="rId6"/>
              </p:custDataLst>
            </p:nvPr>
          </p:nvSpPr>
          <p:spPr>
            <a:xfrm>
              <a:off x="8202" y="7262"/>
              <a:ext cx="9691" cy="5303"/>
            </a:xfrm>
            <a:prstGeom prst="rect">
              <a:avLst/>
            </a:prstGeom>
            <a:noFill/>
          </p:spPr>
          <p:txBody>
            <a:bodyPr wrap="square" rtlCol="0" anchor="t">
              <a:spAutoFit/>
            </a:bodyPr>
            <a:lstStyle/>
            <a:p>
              <a:pPr marL="0" lvl="1" algn="just">
                <a:lnSpc>
                  <a:spcPct val="150000"/>
                </a:lnSpc>
              </a:pPr>
              <a:r>
                <a:rPr lang="zh-CN" altLang="en-US"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对内存进行分页管理，实现了对主内存区中内存页面的动态分配和回收操作。</a:t>
              </a:r>
              <a:endParaRPr lang="en-US" altLang="zh-CN"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endParaRPr>
            </a:p>
            <a:p>
              <a:pPr marL="0" lvl="1" algn="just">
                <a:lnSpc>
                  <a:spcPct val="150000"/>
                </a:lnSpc>
              </a:pPr>
              <a:r>
                <a:rPr lang="zh-CN" altLang="en-US"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对于内核代码和数据所占物理内存区域以外的内存（</a:t>
              </a:r>
              <a:r>
                <a:rPr lang="en-US" altLang="zh-CN"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1MB </a:t>
              </a:r>
              <a:r>
                <a:rPr lang="zh-CN" altLang="en-US"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以上内存区域），内核使用了一个字节数组 </a:t>
              </a:r>
              <a:r>
                <a:rPr lang="en-US" altLang="zh-CN" b="1" dirty="0" err="1">
                  <a:solidFill>
                    <a:schemeClr val="tx1">
                      <a:lumMod val="65000"/>
                      <a:lumOff val="35000"/>
                    </a:schemeClr>
                  </a:solidFill>
                  <a:latin typeface="Source Han Sans CN Bold" panose="020B0A00000000000000" charset="-122"/>
                  <a:ea typeface="Source Han Sans CN Bold" panose="020B0A00000000000000" charset="-122"/>
                  <a:cs typeface="+mn-ea"/>
                  <a:sym typeface="+mn-lt"/>
                </a:rPr>
                <a:t>mem_map</a:t>
              </a:r>
              <a:r>
                <a:rPr lang="en-US" altLang="zh-CN"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a:t>
              </a:r>
              <a:r>
                <a:rPr lang="zh-CN" altLang="en-US" b="1" dirty="0">
                  <a:solidFill>
                    <a:schemeClr val="tx1">
                      <a:lumMod val="65000"/>
                      <a:lumOff val="35000"/>
                    </a:schemeClr>
                  </a:solidFill>
                  <a:latin typeface="Source Han Sans CN Bold" panose="020B0A00000000000000" charset="-122"/>
                  <a:ea typeface="Source Han Sans CN Bold" panose="020B0A00000000000000" charset="-122"/>
                  <a:cs typeface="+mn-ea"/>
                  <a:sym typeface="+mn-lt"/>
                </a:rPr>
                <a:t>来表示物理内存页面的状态。</a:t>
              </a:r>
              <a:endParaRPr lang="zh-CN" altLang="en-US" b="1" u="sng" dirty="0">
                <a:ln>
                  <a:noFill/>
                </a:ln>
                <a:solidFill>
                  <a:schemeClr val="accent1">
                    <a:lumMod val="50000"/>
                  </a:schemeClr>
                </a:solidFill>
                <a:latin typeface="汉仪字酷堂义山楷W" panose="00020600040101010101" charset="-122"/>
                <a:ea typeface="汉仪字酷堂义山楷W" panose="00020600040101010101" charset="-122"/>
                <a:sym typeface="+mn-ea"/>
              </a:endParaRPr>
            </a:p>
          </p:txBody>
        </p:sp>
      </p:grpSp>
      <p:pic>
        <p:nvPicPr>
          <p:cNvPr id="5" name="图片 4">
            <a:extLst>
              <a:ext uri="{FF2B5EF4-FFF2-40B4-BE49-F238E27FC236}">
                <a16:creationId xmlns:a16="http://schemas.microsoft.com/office/drawing/2014/main" id="{BA164D2C-190F-DCC0-91CE-D9C0E40A92C3}"/>
              </a:ext>
            </a:extLst>
          </p:cNvPr>
          <p:cNvPicPr>
            <a:picLocks noChangeAspect="1"/>
          </p:cNvPicPr>
          <p:nvPr/>
        </p:nvPicPr>
        <p:blipFill>
          <a:blip r:embed="rId8"/>
          <a:stretch>
            <a:fillRect/>
          </a:stretch>
        </p:blipFill>
        <p:spPr>
          <a:xfrm>
            <a:off x="4725679" y="1484887"/>
            <a:ext cx="7548831" cy="4031861"/>
          </a:xfrm>
          <a:prstGeom prst="rect">
            <a:avLst/>
          </a:prstGeom>
        </p:spPr>
      </p:pic>
    </p:spTree>
    <p:custDataLst>
      <p:tags r:id="rId1"/>
    </p:custDataLst>
    <p:extLst>
      <p:ext uri="{BB962C8B-B14F-4D97-AF65-F5344CB8AC3E}">
        <p14:creationId xmlns:p14="http://schemas.microsoft.com/office/powerpoint/2010/main" val="28122373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FULL_TEXT_BEAUTIFY_COPY_ID" val="150995214"/>
</p:tagLst>
</file>

<file path=ppt/tags/tag10.xml><?xml version="1.0" encoding="utf-8"?>
<p:tagLst xmlns:a="http://schemas.openxmlformats.org/drawingml/2006/main" xmlns:r="http://schemas.openxmlformats.org/officeDocument/2006/relationships" xmlns:p="http://schemas.openxmlformats.org/presentationml/2006/main">
  <p:tag name="KSO_WM_FULL_TEXT_BEAUTIFY_COPY_ID" val="25"/>
</p:tagLst>
</file>

<file path=ppt/tags/tag11.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12.xml><?xml version="1.0" encoding="utf-8"?>
<p:tagLst xmlns:a="http://schemas.openxmlformats.org/drawingml/2006/main" xmlns:r="http://schemas.openxmlformats.org/officeDocument/2006/relationships" xmlns:p="http://schemas.openxmlformats.org/presentationml/2006/main">
  <p:tag name="KSO_WM_FULL_TEXT_BEAUTIFY_COPY_ID" val="14"/>
</p:tagLst>
</file>

<file path=ppt/tags/tag13.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14.xml><?xml version="1.0" encoding="utf-8"?>
<p:tagLst xmlns:a="http://schemas.openxmlformats.org/drawingml/2006/main" xmlns:r="http://schemas.openxmlformats.org/officeDocument/2006/relationships" xmlns:p="http://schemas.openxmlformats.org/presentationml/2006/main">
  <p:tag name="KSO_WM_FULL_TEXT_BEAUTIFY_COPY_ID" val="18"/>
</p:tagLst>
</file>

<file path=ppt/tags/tag15.xml><?xml version="1.0" encoding="utf-8"?>
<p:tagLst xmlns:a="http://schemas.openxmlformats.org/drawingml/2006/main" xmlns:r="http://schemas.openxmlformats.org/officeDocument/2006/relationships" xmlns:p="http://schemas.openxmlformats.org/presentationml/2006/main">
  <p:tag name="KSO_WM_FULL_TEXT_BEAUTIFY_COPY_ID" val="150995209"/>
</p:tagLst>
</file>

<file path=ppt/tags/tag16.xml><?xml version="1.0" encoding="utf-8"?>
<p:tagLst xmlns:a="http://schemas.openxmlformats.org/drawingml/2006/main" xmlns:r="http://schemas.openxmlformats.org/officeDocument/2006/relationships" xmlns:p="http://schemas.openxmlformats.org/presentationml/2006/main">
  <p:tag name="KSO_WM_FULL_TEXT_BEAUTIFY_COPY_ID" val="25"/>
</p:tagLst>
</file>

<file path=ppt/tags/tag17.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18.xml><?xml version="1.0" encoding="utf-8"?>
<p:tagLst xmlns:a="http://schemas.openxmlformats.org/drawingml/2006/main" xmlns:r="http://schemas.openxmlformats.org/officeDocument/2006/relationships" xmlns:p="http://schemas.openxmlformats.org/presentationml/2006/main">
  <p:tag name="KSO_WM_FULL_TEXT_BEAUTIFY_COPY_ID" val="18"/>
</p:tagLst>
</file>

<file path=ppt/tags/tag19.xml><?xml version="1.0" encoding="utf-8"?>
<p:tagLst xmlns:a="http://schemas.openxmlformats.org/drawingml/2006/main" xmlns:r="http://schemas.openxmlformats.org/officeDocument/2006/relationships" xmlns:p="http://schemas.openxmlformats.org/presentationml/2006/main">
  <p:tag name="KSO_WM_FULL_TEXT_BEAUTIFY_COPY_ID" val="150995209"/>
</p:tagLst>
</file>

<file path=ppt/tags/tag2.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20.xml><?xml version="1.0" encoding="utf-8"?>
<p:tagLst xmlns:a="http://schemas.openxmlformats.org/drawingml/2006/main" xmlns:r="http://schemas.openxmlformats.org/officeDocument/2006/relationships" xmlns:p="http://schemas.openxmlformats.org/presentationml/2006/main">
  <p:tag name="KSO_WM_FULL_TEXT_BEAUTIFY_COPY_ID" val="25"/>
</p:tagLst>
</file>

<file path=ppt/tags/tag21.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22.xml><?xml version="1.0" encoding="utf-8"?>
<p:tagLst xmlns:a="http://schemas.openxmlformats.org/drawingml/2006/main" xmlns:r="http://schemas.openxmlformats.org/officeDocument/2006/relationships" xmlns:p="http://schemas.openxmlformats.org/presentationml/2006/main">
  <p:tag name="KSO_WM_FULL_TEXT_BEAUTIFY_COPY_ID" val="150995209"/>
</p:tagLst>
</file>

<file path=ppt/tags/tag23.xml><?xml version="1.0" encoding="utf-8"?>
<p:tagLst xmlns:a="http://schemas.openxmlformats.org/drawingml/2006/main" xmlns:r="http://schemas.openxmlformats.org/officeDocument/2006/relationships" xmlns:p="http://schemas.openxmlformats.org/presentationml/2006/main">
  <p:tag name="KSO_WM_FULL_TEXT_BEAUTIFY_COPY_ID" val="25"/>
</p:tagLst>
</file>

<file path=ppt/tags/tag24.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25.xml><?xml version="1.0" encoding="utf-8"?>
<p:tagLst xmlns:a="http://schemas.openxmlformats.org/drawingml/2006/main" xmlns:r="http://schemas.openxmlformats.org/officeDocument/2006/relationships" xmlns:p="http://schemas.openxmlformats.org/presentationml/2006/main">
  <p:tag name="KSO_WM_FULL_TEXT_BEAUTIFY_COPY_ID" val="18"/>
</p:tagLst>
</file>

<file path=ppt/tags/tag26.xml><?xml version="1.0" encoding="utf-8"?>
<p:tagLst xmlns:a="http://schemas.openxmlformats.org/drawingml/2006/main" xmlns:r="http://schemas.openxmlformats.org/officeDocument/2006/relationships" xmlns:p="http://schemas.openxmlformats.org/presentationml/2006/main">
  <p:tag name="KSO_WM_FULL_TEXT_BEAUTIFY_COPY_ID" val="150995214"/>
</p:tagLst>
</file>

<file path=ppt/tags/tag27.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28.xml><?xml version="1.0" encoding="utf-8"?>
<p:tagLst xmlns:a="http://schemas.openxmlformats.org/drawingml/2006/main" xmlns:r="http://schemas.openxmlformats.org/officeDocument/2006/relationships" xmlns:p="http://schemas.openxmlformats.org/presentationml/2006/main">
  <p:tag name="KSO_WM_FULL_TEXT_BEAUTIFY_COPY_ID" val="25"/>
</p:tagLst>
</file>

<file path=ppt/tags/tag29.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3.xml><?xml version="1.0" encoding="utf-8"?>
<p:tagLst xmlns:a="http://schemas.openxmlformats.org/drawingml/2006/main" xmlns:r="http://schemas.openxmlformats.org/officeDocument/2006/relationships" xmlns:p="http://schemas.openxmlformats.org/presentationml/2006/main">
  <p:tag name="KSO_WM_FULL_TEXT_BEAUTIFY_COPY_ID" val="25"/>
</p:tagLst>
</file>

<file path=ppt/tags/tag30.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31.xml><?xml version="1.0" encoding="utf-8"?>
<p:tagLst xmlns:a="http://schemas.openxmlformats.org/drawingml/2006/main" xmlns:r="http://schemas.openxmlformats.org/officeDocument/2006/relationships" xmlns:p="http://schemas.openxmlformats.org/presentationml/2006/main">
  <p:tag name="KSO_WM_FULL_TEXT_BEAUTIFY_COPY_ID" val="18"/>
</p:tagLst>
</file>

<file path=ppt/tags/tag32.xml><?xml version="1.0" encoding="utf-8"?>
<p:tagLst xmlns:a="http://schemas.openxmlformats.org/drawingml/2006/main" xmlns:r="http://schemas.openxmlformats.org/officeDocument/2006/relationships" xmlns:p="http://schemas.openxmlformats.org/presentationml/2006/main">
  <p:tag name="KSO_WM_FULL_TEXT_BEAUTIFY_COPY_ID" val="150995214"/>
</p:tagLst>
</file>

<file path=ppt/tags/tag33.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34.xml><?xml version="1.0" encoding="utf-8"?>
<p:tagLst xmlns:a="http://schemas.openxmlformats.org/drawingml/2006/main" xmlns:r="http://schemas.openxmlformats.org/officeDocument/2006/relationships" xmlns:p="http://schemas.openxmlformats.org/presentationml/2006/main">
  <p:tag name="KSO_WM_FULL_TEXT_BEAUTIFY_COPY_ID" val="25"/>
</p:tagLst>
</file>

<file path=ppt/tags/tag35.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36.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37.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38.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39.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4.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40.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41.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42.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43.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44.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5.xml><?xml version="1.0" encoding="utf-8"?>
<p:tagLst xmlns:a="http://schemas.openxmlformats.org/drawingml/2006/main" xmlns:r="http://schemas.openxmlformats.org/officeDocument/2006/relationships" xmlns:p="http://schemas.openxmlformats.org/presentationml/2006/main">
  <p:tag name="KSO_WM_FULL_TEXT_BEAUTIFY_COPY_ID" val="14"/>
</p:tagLst>
</file>

<file path=ppt/tags/tag6.xml><?xml version="1.0" encoding="utf-8"?>
<p:tagLst xmlns:a="http://schemas.openxmlformats.org/drawingml/2006/main" xmlns:r="http://schemas.openxmlformats.org/officeDocument/2006/relationships" xmlns:p="http://schemas.openxmlformats.org/presentationml/2006/main">
  <p:tag name="KSO_WM_FULL_TEXT_BEAUTIFY_COPY_ID" val="10"/>
</p:tagLst>
</file>

<file path=ppt/tags/tag7.xml><?xml version="1.0" encoding="utf-8"?>
<p:tagLst xmlns:a="http://schemas.openxmlformats.org/drawingml/2006/main" xmlns:r="http://schemas.openxmlformats.org/officeDocument/2006/relationships" xmlns:p="http://schemas.openxmlformats.org/presentationml/2006/main">
  <p:tag name="KSO_WM_FULL_TEXT_BEAUTIFY_COPY_ID" val="18"/>
</p:tagLst>
</file>

<file path=ppt/tags/tag8.xml><?xml version="1.0" encoding="utf-8"?>
<p:tagLst xmlns:a="http://schemas.openxmlformats.org/drawingml/2006/main" xmlns:r="http://schemas.openxmlformats.org/officeDocument/2006/relationships" xmlns:p="http://schemas.openxmlformats.org/presentationml/2006/main">
  <p:tag name="KSO_WM_FULL_TEXT_BEAUTIFY_COPY_ID" val="150995214"/>
</p:tagLst>
</file>

<file path=ppt/tags/tag9.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2634</Words>
  <Application>Microsoft Office PowerPoint</Application>
  <PresentationFormat>宽屏</PresentationFormat>
  <Paragraphs>168</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inpin heiti</vt:lpstr>
      <vt:lpstr>Source Han Sans CN Bold</vt:lpstr>
      <vt:lpstr>阿里汉仪智能黑体</vt:lpstr>
      <vt:lpstr>等线</vt:lpstr>
      <vt:lpstr>汉仪字酷堂义山楷W</vt:lpstr>
      <vt:lpstr>宋体</vt:lpstr>
      <vt:lpstr>Arial</vt:lpstr>
      <vt:lpstr>Arial</vt:lpstr>
      <vt:lpstr>Calibri</vt:lpstr>
      <vt:lpstr>Calibri Light</vt:lpstr>
      <vt:lpstr>Cambria Math</vt:lpstr>
      <vt:lpstr>Office 主题</vt:lpstr>
      <vt:lpstr>动态分区的分配与回收</vt:lpstr>
      <vt:lpstr>数据结构</vt:lpstr>
      <vt:lpstr>PowerPoint 演示文稿</vt:lpstr>
      <vt:lpstr>PowerPoint 演示文稿</vt:lpstr>
      <vt:lpstr>分区分配和回收概述</vt:lpstr>
      <vt:lpstr>PowerPoint 演示文稿</vt:lpstr>
      <vt:lpstr>PowerPoint 演示文稿</vt:lpstr>
      <vt:lpstr>PowerPoint 演示文稿</vt:lpstr>
      <vt:lpstr>PowerPoint 演示文稿</vt:lpstr>
      <vt:lpstr>PowerPoint 演示文稿</vt:lpstr>
      <vt:lpstr>     算法概述</vt:lpstr>
      <vt:lpstr>PowerPoint 演示文稿</vt:lpstr>
      <vt:lpstr>伙伴分配器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caizheng</dc:creator>
  <cp:lastModifiedBy>吴 鉴瑜</cp:lastModifiedBy>
  <cp:revision>62</cp:revision>
  <dcterms:created xsi:type="dcterms:W3CDTF">2022-01-27T08:08:37Z</dcterms:created>
  <dcterms:modified xsi:type="dcterms:W3CDTF">2022-12-12T07:45:59Z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