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6" r:id="rId3"/>
    <p:sldMasterId id="2147483688" r:id="rId4"/>
  </p:sldMasterIdLst>
  <p:notesMasterIdLst>
    <p:notesMasterId r:id="rId21"/>
  </p:notesMasterIdLst>
  <p:sldIdLst>
    <p:sldId id="257" r:id="rId5"/>
    <p:sldId id="281" r:id="rId6"/>
    <p:sldId id="269" r:id="rId7"/>
    <p:sldId id="280" r:id="rId8"/>
    <p:sldId id="298" r:id="rId9"/>
    <p:sldId id="283" r:id="rId10"/>
    <p:sldId id="323" r:id="rId11"/>
    <p:sldId id="266" r:id="rId12"/>
    <p:sldId id="315" r:id="rId13"/>
    <p:sldId id="316" r:id="rId14"/>
    <p:sldId id="318" r:id="rId15"/>
    <p:sldId id="317" r:id="rId16"/>
    <p:sldId id="319" r:id="rId17"/>
    <p:sldId id="320" r:id="rId18"/>
    <p:sldId id="322" r:id="rId19"/>
    <p:sldId id="270"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A6DE"/>
    <a:srgbClr val="0070C0"/>
    <a:srgbClr val="004592"/>
    <a:srgbClr val="000000"/>
    <a:srgbClr val="6FA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97" d="100"/>
          <a:sy n="97" d="100"/>
        </p:scale>
        <p:origin x="10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0A453E-9845-43F5-95BC-190F194146A3}" type="doc">
      <dgm:prSet loTypeId="urn:microsoft.com/office/officeart/2005/8/layout/pyramid1#1" loCatId="pyramid" qsTypeId="urn:microsoft.com/office/officeart/2005/8/quickstyle/simple1#1" qsCatId="simple" csTypeId="urn:microsoft.com/office/officeart/2005/8/colors/accent1_2#1" csCatId="accent1" phldr="1"/>
      <dgm:spPr/>
    </dgm:pt>
    <dgm:pt modelId="{9DDF0F65-22E0-409B-899F-CAEE305D2BAA}">
      <dgm:prSet phldrT="[文本]" phldr="0" custT="1"/>
      <dgm:spPr>
        <a:gradFill flip="none" rotWithShape="1">
          <a:gsLst>
            <a:gs pos="0">
              <a:schemeClr val="accent1"/>
            </a:gs>
            <a:gs pos="100000">
              <a:schemeClr val="accent1">
                <a:lumMod val="75000"/>
              </a:schemeClr>
            </a:gs>
          </a:gsLst>
          <a:lin ang="5400000" scaled="1"/>
          <a:tileRect/>
        </a:gradFill>
        <a:ln w="34925">
          <a:solidFill>
            <a:schemeClr val="bg1"/>
          </a:solidFill>
        </a:ln>
      </dgm:spPr>
      <dgm:t>
        <a:bodyPr vert="horz" wrap="square" lIns="0" tIns="0" rIns="0" bIns="216000" anchor="b"/>
        <a:lstStyle/>
        <a:p>
          <a:pPr>
            <a:lnSpc>
              <a:spcPct val="100000"/>
            </a:lnSpc>
            <a:spcBef>
              <a:spcPct val="0"/>
            </a:spcBef>
            <a:spcAft>
              <a:spcPts val="0"/>
            </a:spcAft>
          </a:pPr>
          <a:r>
            <a:rPr lang="zh-CN" altLang="en-US" sz="2400" b="1" dirty="0">
              <a:solidFill>
                <a:schemeClr val="bg1"/>
              </a:solidFill>
              <a:effectLst>
                <a:outerShdw blurRad="38100" dist="38100" dir="2700000" algn="tl">
                  <a:srgbClr val="000000">
                    <a:alpha val="43137"/>
                  </a:srgbClr>
                </a:outerShdw>
              </a:effectLst>
            </a:rPr>
            <a:t>提高了</a:t>
          </a:r>
        </a:p>
        <a:p>
          <a:pPr>
            <a:lnSpc>
              <a:spcPct val="100000"/>
            </a:lnSpc>
            <a:spcBef>
              <a:spcPct val="0"/>
            </a:spcBef>
            <a:spcAft>
              <a:spcPts val="0"/>
            </a:spcAft>
          </a:pPr>
          <a:r>
            <a:rPr lang="zh-CN" altLang="en-US" sz="2400" b="1" dirty="0">
              <a:solidFill>
                <a:schemeClr val="bg1"/>
              </a:solidFill>
              <a:effectLst>
                <a:outerShdw blurRad="38100" dist="38100" dir="2700000" algn="tl">
                  <a:srgbClr val="000000">
                    <a:alpha val="43137"/>
                  </a:srgbClr>
                </a:outerShdw>
              </a:effectLst>
            </a:rPr>
            <a:t>I/O速度</a:t>
          </a:r>
        </a:p>
      </dgm:t>
    </dgm:pt>
    <dgm:pt modelId="{F02369B7-D26D-46C7-A87B-880BBA4B669C}" type="parTrans" cxnId="{78EDFDA2-E846-4C4C-9504-C25F2D98F6BB}">
      <dgm:prSet/>
      <dgm:spPr/>
      <dgm:t>
        <a:bodyPr/>
        <a:lstStyle/>
        <a:p>
          <a:endParaRPr lang="en-US"/>
        </a:p>
      </dgm:t>
    </dgm:pt>
    <dgm:pt modelId="{48AAF5CD-250D-4AEE-A5DF-8AF99D999A03}" type="sibTrans" cxnId="{78EDFDA2-E846-4C4C-9504-C25F2D98F6BB}">
      <dgm:prSet/>
      <dgm:spPr/>
      <dgm:t>
        <a:bodyPr/>
        <a:lstStyle/>
        <a:p>
          <a:endParaRPr lang="en-US"/>
        </a:p>
      </dgm:t>
    </dgm:pt>
    <dgm:pt modelId="{986148BB-DE84-4EC6-BBE0-145FB8596737}">
      <dgm:prSet phldrT="[文本]" phldr="0" custT="1"/>
      <dgm:spPr>
        <a:gradFill flip="none" rotWithShape="1">
          <a:gsLst>
            <a:gs pos="0">
              <a:schemeClr val="tx1">
                <a:lumMod val="50000"/>
                <a:lumOff val="50000"/>
              </a:schemeClr>
            </a:gs>
            <a:gs pos="100000">
              <a:schemeClr val="bg1">
                <a:lumMod val="65000"/>
              </a:schemeClr>
            </a:gs>
          </a:gsLst>
          <a:lin ang="16200000" scaled="1"/>
          <a:tileRect/>
        </a:gradFill>
        <a:ln w="34925" cap="flat" cmpd="sng" algn="ctr">
          <a:solidFill>
            <a:schemeClr val="bg1"/>
          </a:solidFill>
          <a:prstDash val="solid"/>
          <a:miter lim="800000"/>
        </a:ln>
        <a:effectLst/>
      </dgm:spPr>
      <dgm:t>
        <a:bodyPr vert="horz" wrap="square" lIns="30480" tIns="30480" rIns="30480" bIns="30480" numCol="1" spcCol="1270" anchor="ctr" anchorCtr="0"/>
        <a:lstStyle/>
        <a:p>
          <a:pPr algn="ctr" defTabSz="1066800">
            <a:lnSpc>
              <a:spcPct val="100000"/>
            </a:lnSpc>
            <a:spcBef>
              <a:spcPct val="0"/>
            </a:spcBef>
            <a:spcAft>
              <a:spcPts val="0"/>
            </a:spcAft>
          </a:pPr>
          <a:r>
            <a:rPr lang="zh-CN" altLang="en-US" sz="2400" b="1" kern="1200" dirty="0">
              <a:solidFill>
                <a:srgbClr val="FFFFFF"/>
              </a:solidFill>
              <a:effectLst>
                <a:outerShdw blurRad="38100" dist="38100" dir="2700000" algn="tl">
                  <a:srgbClr val="000000">
                    <a:alpha val="43137"/>
                  </a:srgbClr>
                </a:outerShdw>
              </a:effectLst>
              <a:latin typeface="Arial" panose="020B0604020202020204"/>
              <a:ea typeface="阿里巴巴普惠体"/>
              <a:cs typeface="+mn-cs"/>
            </a:rPr>
            <a:t>将独占设备改造为共享设备</a:t>
          </a:r>
        </a:p>
      </dgm:t>
    </dgm:pt>
    <dgm:pt modelId="{7A7E187E-62E9-4BAC-B393-5391876C7538}" type="parTrans" cxnId="{FE002A24-5097-4115-A11D-2F84EF03C0AD}">
      <dgm:prSet/>
      <dgm:spPr/>
      <dgm:t>
        <a:bodyPr/>
        <a:lstStyle/>
        <a:p>
          <a:endParaRPr lang="en-US"/>
        </a:p>
      </dgm:t>
    </dgm:pt>
    <dgm:pt modelId="{044879F7-8E76-4C88-8D6C-147829D0A5EC}" type="sibTrans" cxnId="{FE002A24-5097-4115-A11D-2F84EF03C0AD}">
      <dgm:prSet/>
      <dgm:spPr/>
      <dgm:t>
        <a:bodyPr/>
        <a:lstStyle/>
        <a:p>
          <a:endParaRPr lang="en-US"/>
        </a:p>
      </dgm:t>
    </dgm:pt>
    <dgm:pt modelId="{BC1EC0E8-0644-438C-965D-E0FB5FA3A90D}">
      <dgm:prSet phldrT="[文本]" phldr="0" custT="1"/>
      <dgm:spPr>
        <a:gradFill flip="none" rotWithShape="1">
          <a:gsLst>
            <a:gs pos="0">
              <a:srgbClr val="000000">
                <a:lumMod val="50000"/>
                <a:lumOff val="50000"/>
              </a:srgbClr>
            </a:gs>
            <a:gs pos="100000">
              <a:srgbClr val="FFFFFF">
                <a:lumMod val="65000"/>
              </a:srgbClr>
            </a:gs>
          </a:gsLst>
          <a:lin ang="16200000" scaled="1"/>
          <a:tileRect/>
        </a:gradFill>
        <a:ln w="34925" cap="flat" cmpd="sng" algn="ctr">
          <a:solidFill>
            <a:schemeClr val="bg1"/>
          </a:solidFill>
          <a:prstDash val="solid"/>
          <a:miter lim="800000"/>
        </a:ln>
        <a:effectLst/>
      </dgm:spPr>
      <dgm:t>
        <a:bodyPr vert="horz" wrap="square" lIns="30480" tIns="30480" rIns="30480" bIns="30480" numCol="1" spcCol="1270" anchor="ctr" anchorCtr="0"/>
        <a:lstStyle/>
        <a:p>
          <a:pPr algn="ctr" defTabSz="1066800">
            <a:lnSpc>
              <a:spcPct val="100000"/>
            </a:lnSpc>
            <a:spcBef>
              <a:spcPct val="0"/>
            </a:spcBef>
            <a:spcAft>
              <a:spcPts val="0"/>
            </a:spcAft>
          </a:pPr>
          <a:r>
            <a:rPr lang="zh-CN" altLang="en-US" sz="2400" b="1" kern="1200" dirty="0">
              <a:solidFill>
                <a:srgbClr val="FFFFFF"/>
              </a:solidFill>
              <a:effectLst>
                <a:outerShdw blurRad="38100" dist="38100" dir="2700000" algn="tl">
                  <a:srgbClr val="000000">
                    <a:alpha val="43137"/>
                  </a:srgbClr>
                </a:outerShdw>
              </a:effectLst>
              <a:latin typeface="Arial" panose="020B0604020202020204"/>
              <a:ea typeface="阿里巴巴普惠体"/>
              <a:cs typeface="+mn-cs"/>
            </a:rPr>
            <a:t>实现了虚拟设备功能</a:t>
          </a:r>
        </a:p>
      </dgm:t>
    </dgm:pt>
    <dgm:pt modelId="{7D49094D-FB76-4B7B-B885-30C55DFC664F}" type="parTrans" cxnId="{A186D0D3-5FC0-4282-A636-09901D685551}">
      <dgm:prSet/>
      <dgm:spPr/>
      <dgm:t>
        <a:bodyPr/>
        <a:lstStyle/>
        <a:p>
          <a:endParaRPr lang="en-US"/>
        </a:p>
      </dgm:t>
    </dgm:pt>
    <dgm:pt modelId="{A41282C6-A13A-4970-9B03-2902CB38E0D8}" type="sibTrans" cxnId="{A186D0D3-5FC0-4282-A636-09901D685551}">
      <dgm:prSet/>
      <dgm:spPr/>
      <dgm:t>
        <a:bodyPr/>
        <a:lstStyle/>
        <a:p>
          <a:endParaRPr lang="en-US"/>
        </a:p>
      </dgm:t>
    </dgm:pt>
    <dgm:pt modelId="{FCE84EE8-093C-4B18-A5CF-DE032FF388F0}" type="pres">
      <dgm:prSet presAssocID="{2F0A453E-9845-43F5-95BC-190F194146A3}" presName="Name0" presStyleCnt="0">
        <dgm:presLayoutVars>
          <dgm:dir/>
          <dgm:animLvl val="lvl"/>
          <dgm:resizeHandles val="exact"/>
        </dgm:presLayoutVars>
      </dgm:prSet>
      <dgm:spPr/>
    </dgm:pt>
    <dgm:pt modelId="{777FC1C5-260B-465E-9505-A8460C0052D8}" type="pres">
      <dgm:prSet presAssocID="{9DDF0F65-22E0-409B-899F-CAEE305D2BAA}" presName="Name8" presStyleCnt="0"/>
      <dgm:spPr/>
    </dgm:pt>
    <dgm:pt modelId="{37CEC437-F183-4697-9691-4AC6978CFD42}" type="pres">
      <dgm:prSet presAssocID="{9DDF0F65-22E0-409B-899F-CAEE305D2BAA}" presName="level" presStyleLbl="node1" presStyleIdx="0" presStyleCnt="3">
        <dgm:presLayoutVars>
          <dgm:chMax val="1"/>
          <dgm:bulletEnabled val="1"/>
        </dgm:presLayoutVars>
      </dgm:prSet>
      <dgm:spPr/>
    </dgm:pt>
    <dgm:pt modelId="{D654B4E0-202D-4830-B0F7-48009FB52555}" type="pres">
      <dgm:prSet presAssocID="{9DDF0F65-22E0-409B-899F-CAEE305D2BAA}" presName="levelTx" presStyleLbl="revTx" presStyleIdx="0" presStyleCnt="0">
        <dgm:presLayoutVars>
          <dgm:chMax val="1"/>
          <dgm:bulletEnabled val="1"/>
        </dgm:presLayoutVars>
      </dgm:prSet>
      <dgm:spPr/>
    </dgm:pt>
    <dgm:pt modelId="{D7B29133-B511-4882-8EF6-953D4A645631}" type="pres">
      <dgm:prSet presAssocID="{986148BB-DE84-4EC6-BBE0-145FB8596737}" presName="Name8" presStyleCnt="0"/>
      <dgm:spPr/>
    </dgm:pt>
    <dgm:pt modelId="{E2A4D9B6-4072-4700-A431-A99D2CBCB8F0}" type="pres">
      <dgm:prSet presAssocID="{986148BB-DE84-4EC6-BBE0-145FB8596737}" presName="level" presStyleLbl="node1" presStyleIdx="1" presStyleCnt="3">
        <dgm:presLayoutVars>
          <dgm:chMax val="1"/>
          <dgm:bulletEnabled val="1"/>
        </dgm:presLayoutVars>
      </dgm:prSet>
      <dgm:spPr>
        <a:xfrm>
          <a:off x="928793" y="1647119"/>
          <a:ext cx="3715173" cy="1647119"/>
        </a:xfrm>
        <a:prstGeom prst="trapezoid">
          <a:avLst>
            <a:gd name="adj" fmla="val 56388"/>
          </a:avLst>
        </a:prstGeom>
      </dgm:spPr>
    </dgm:pt>
    <dgm:pt modelId="{EB5A6E75-119D-4CE1-AFD9-3C4BF3D9F814}" type="pres">
      <dgm:prSet presAssocID="{986148BB-DE84-4EC6-BBE0-145FB8596737}" presName="levelTx" presStyleLbl="revTx" presStyleIdx="0" presStyleCnt="0">
        <dgm:presLayoutVars>
          <dgm:chMax val="1"/>
          <dgm:bulletEnabled val="1"/>
        </dgm:presLayoutVars>
      </dgm:prSet>
      <dgm:spPr/>
    </dgm:pt>
    <dgm:pt modelId="{891C84B1-5F64-49CF-B8F6-476ECDB31472}" type="pres">
      <dgm:prSet presAssocID="{BC1EC0E8-0644-438C-965D-E0FB5FA3A90D}" presName="Name8" presStyleCnt="0"/>
      <dgm:spPr/>
    </dgm:pt>
    <dgm:pt modelId="{D1D5FAB4-1D9E-492C-A7CB-5F7A91F27EBB}" type="pres">
      <dgm:prSet presAssocID="{BC1EC0E8-0644-438C-965D-E0FB5FA3A90D}" presName="level" presStyleLbl="node1" presStyleIdx="2" presStyleCnt="3" custLinFactNeighborX="-95404">
        <dgm:presLayoutVars>
          <dgm:chMax val="1"/>
          <dgm:bulletEnabled val="1"/>
        </dgm:presLayoutVars>
      </dgm:prSet>
      <dgm:spPr>
        <a:xfrm>
          <a:off x="0" y="3294238"/>
          <a:ext cx="5572760" cy="1647119"/>
        </a:xfrm>
        <a:prstGeom prst="trapezoid">
          <a:avLst>
            <a:gd name="adj" fmla="val 56388"/>
          </a:avLst>
        </a:prstGeom>
      </dgm:spPr>
    </dgm:pt>
    <dgm:pt modelId="{C0E44EAC-FA51-421A-A887-6DCD2E08ACD5}" type="pres">
      <dgm:prSet presAssocID="{BC1EC0E8-0644-438C-965D-E0FB5FA3A90D}" presName="levelTx" presStyleLbl="revTx" presStyleIdx="0" presStyleCnt="0">
        <dgm:presLayoutVars>
          <dgm:chMax val="1"/>
          <dgm:bulletEnabled val="1"/>
        </dgm:presLayoutVars>
      </dgm:prSet>
      <dgm:spPr/>
    </dgm:pt>
  </dgm:ptLst>
  <dgm:cxnLst>
    <dgm:cxn modelId="{99B64306-4B5B-4BBA-AE1A-0FB2A8A9DDA4}" type="presOf" srcId="{2F0A453E-9845-43F5-95BC-190F194146A3}" destId="{FCE84EE8-093C-4B18-A5CF-DE032FF388F0}" srcOrd="0" destOrd="0" presId="urn:microsoft.com/office/officeart/2005/8/layout/pyramid1#1"/>
    <dgm:cxn modelId="{FE002A24-5097-4115-A11D-2F84EF03C0AD}" srcId="{2F0A453E-9845-43F5-95BC-190F194146A3}" destId="{986148BB-DE84-4EC6-BBE0-145FB8596737}" srcOrd="1" destOrd="0" parTransId="{7A7E187E-62E9-4BAC-B393-5391876C7538}" sibTransId="{044879F7-8E76-4C88-8D6C-147829D0A5EC}"/>
    <dgm:cxn modelId="{7781062A-4E81-462C-819F-8F2D3DC3EEAA}" type="presOf" srcId="{9DDF0F65-22E0-409B-899F-CAEE305D2BAA}" destId="{37CEC437-F183-4697-9691-4AC6978CFD42}" srcOrd="0" destOrd="0" presId="urn:microsoft.com/office/officeart/2005/8/layout/pyramid1#1"/>
    <dgm:cxn modelId="{49736246-9484-44FC-AEA1-656D041B265F}" type="presOf" srcId="{BC1EC0E8-0644-438C-965D-E0FB5FA3A90D}" destId="{C0E44EAC-FA51-421A-A887-6DCD2E08ACD5}" srcOrd="1" destOrd="0" presId="urn:microsoft.com/office/officeart/2005/8/layout/pyramid1#1"/>
    <dgm:cxn modelId="{1C5CCA4E-D542-4922-8E99-29FB5C83F752}" type="presOf" srcId="{986148BB-DE84-4EC6-BBE0-145FB8596737}" destId="{E2A4D9B6-4072-4700-A431-A99D2CBCB8F0}" srcOrd="0" destOrd="0" presId="urn:microsoft.com/office/officeart/2005/8/layout/pyramid1#1"/>
    <dgm:cxn modelId="{78EDFDA2-E846-4C4C-9504-C25F2D98F6BB}" srcId="{2F0A453E-9845-43F5-95BC-190F194146A3}" destId="{9DDF0F65-22E0-409B-899F-CAEE305D2BAA}" srcOrd="0" destOrd="0" parTransId="{F02369B7-D26D-46C7-A87B-880BBA4B669C}" sibTransId="{48AAF5CD-250D-4AEE-A5DF-8AF99D999A03}"/>
    <dgm:cxn modelId="{15D55CA8-E4F9-437F-9100-A5D686B83342}" type="presOf" srcId="{9DDF0F65-22E0-409B-899F-CAEE305D2BAA}" destId="{D654B4E0-202D-4830-B0F7-48009FB52555}" srcOrd="1" destOrd="0" presId="urn:microsoft.com/office/officeart/2005/8/layout/pyramid1#1"/>
    <dgm:cxn modelId="{5BD37FCC-C820-4A2F-8891-9112F02106B6}" type="presOf" srcId="{BC1EC0E8-0644-438C-965D-E0FB5FA3A90D}" destId="{D1D5FAB4-1D9E-492C-A7CB-5F7A91F27EBB}" srcOrd="0" destOrd="0" presId="urn:microsoft.com/office/officeart/2005/8/layout/pyramid1#1"/>
    <dgm:cxn modelId="{A186D0D3-5FC0-4282-A636-09901D685551}" srcId="{2F0A453E-9845-43F5-95BC-190F194146A3}" destId="{BC1EC0E8-0644-438C-965D-E0FB5FA3A90D}" srcOrd="2" destOrd="0" parTransId="{7D49094D-FB76-4B7B-B885-30C55DFC664F}" sibTransId="{A41282C6-A13A-4970-9B03-2902CB38E0D8}"/>
    <dgm:cxn modelId="{87DB92FB-A6EF-4F32-A90B-FAD45628F9DC}" type="presOf" srcId="{986148BB-DE84-4EC6-BBE0-145FB8596737}" destId="{EB5A6E75-119D-4CE1-AFD9-3C4BF3D9F814}" srcOrd="1" destOrd="0" presId="urn:microsoft.com/office/officeart/2005/8/layout/pyramid1#1"/>
    <dgm:cxn modelId="{F5AB7B9E-7F2A-47A6-A255-E71389B8998B}" type="presParOf" srcId="{FCE84EE8-093C-4B18-A5CF-DE032FF388F0}" destId="{777FC1C5-260B-465E-9505-A8460C0052D8}" srcOrd="0" destOrd="0" presId="urn:microsoft.com/office/officeart/2005/8/layout/pyramid1#1"/>
    <dgm:cxn modelId="{2B3392DC-123C-407E-B1A9-22E6E274B3F1}" type="presParOf" srcId="{777FC1C5-260B-465E-9505-A8460C0052D8}" destId="{37CEC437-F183-4697-9691-4AC6978CFD42}" srcOrd="0" destOrd="0" presId="urn:microsoft.com/office/officeart/2005/8/layout/pyramid1#1"/>
    <dgm:cxn modelId="{25C69FC1-BC87-4268-8292-A9131BB367F5}" type="presParOf" srcId="{777FC1C5-260B-465E-9505-A8460C0052D8}" destId="{D654B4E0-202D-4830-B0F7-48009FB52555}" srcOrd="1" destOrd="0" presId="urn:microsoft.com/office/officeart/2005/8/layout/pyramid1#1"/>
    <dgm:cxn modelId="{EDB104A2-42D9-4489-ACAA-148BEE2B8FD3}" type="presParOf" srcId="{FCE84EE8-093C-4B18-A5CF-DE032FF388F0}" destId="{D7B29133-B511-4882-8EF6-953D4A645631}" srcOrd="1" destOrd="0" presId="urn:microsoft.com/office/officeart/2005/8/layout/pyramid1#1"/>
    <dgm:cxn modelId="{88E25FCC-A6EF-4444-97D7-C47796A9C58F}" type="presParOf" srcId="{D7B29133-B511-4882-8EF6-953D4A645631}" destId="{E2A4D9B6-4072-4700-A431-A99D2CBCB8F0}" srcOrd="0" destOrd="0" presId="urn:microsoft.com/office/officeart/2005/8/layout/pyramid1#1"/>
    <dgm:cxn modelId="{AC91E9ED-1D49-4AA4-8993-2304245793F6}" type="presParOf" srcId="{D7B29133-B511-4882-8EF6-953D4A645631}" destId="{EB5A6E75-119D-4CE1-AFD9-3C4BF3D9F814}" srcOrd="1" destOrd="0" presId="urn:microsoft.com/office/officeart/2005/8/layout/pyramid1#1"/>
    <dgm:cxn modelId="{539FA573-C9E7-4D35-9794-463BE3489FB8}" type="presParOf" srcId="{FCE84EE8-093C-4B18-A5CF-DE032FF388F0}" destId="{891C84B1-5F64-49CF-B8F6-476ECDB31472}" srcOrd="2" destOrd="0" presId="urn:microsoft.com/office/officeart/2005/8/layout/pyramid1#1"/>
    <dgm:cxn modelId="{069A3337-38FD-4673-BD06-E90C267A1E3E}" type="presParOf" srcId="{891C84B1-5F64-49CF-B8F6-476ECDB31472}" destId="{D1D5FAB4-1D9E-492C-A7CB-5F7A91F27EBB}" srcOrd="0" destOrd="0" presId="urn:microsoft.com/office/officeart/2005/8/layout/pyramid1#1"/>
    <dgm:cxn modelId="{6F63E21F-856A-4831-987C-3373BA25910D}" type="presParOf" srcId="{891C84B1-5F64-49CF-B8F6-476ECDB31472}" destId="{C0E44EAC-FA51-421A-A887-6DCD2E08ACD5}" srcOrd="1" destOrd="0" presId="urn:microsoft.com/office/officeart/2005/8/layout/pyramid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EC437-F183-4697-9691-4AC6978CFD42}">
      <dsp:nvSpPr>
        <dsp:cNvPr id="0" name=""/>
        <dsp:cNvSpPr/>
      </dsp:nvSpPr>
      <dsp:spPr bwMode="white">
        <a:xfrm>
          <a:off x="1857586" y="0"/>
          <a:ext cx="1857586" cy="1647119"/>
        </a:xfrm>
        <a:prstGeom prst="trapezoid">
          <a:avLst>
            <a:gd name="adj" fmla="val 56389"/>
          </a:avLst>
        </a:prstGeom>
        <a:gradFill flip="none" rotWithShape="1">
          <a:gsLst>
            <a:gs pos="0">
              <a:schemeClr val="accent1"/>
            </a:gs>
            <a:gs pos="100000">
              <a:schemeClr val="accent1">
                <a:lumMod val="75000"/>
              </a:schemeClr>
            </a:gs>
          </a:gsLst>
          <a:lin ang="5400000" scaled="1"/>
          <a:tileRect/>
        </a:gradFill>
        <a:ln w="3492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216000" numCol="1" spcCol="1270" anchor="b" anchorCtr="0">
          <a:noAutofit/>
        </a:bodyPr>
        <a:lstStyle/>
        <a:p>
          <a:pPr marL="0" lvl="0" indent="0" algn="ctr" defTabSz="1066800">
            <a:lnSpc>
              <a:spcPct val="100000"/>
            </a:lnSpc>
            <a:spcBef>
              <a:spcPct val="0"/>
            </a:spcBef>
            <a:spcAft>
              <a:spcPts val="0"/>
            </a:spcAft>
            <a:buNone/>
          </a:pPr>
          <a:r>
            <a:rPr lang="zh-CN" altLang="en-US" sz="2400" b="1" kern="1200" dirty="0">
              <a:solidFill>
                <a:schemeClr val="bg1"/>
              </a:solidFill>
              <a:effectLst>
                <a:outerShdw blurRad="38100" dist="38100" dir="2700000" algn="tl">
                  <a:srgbClr val="000000">
                    <a:alpha val="43137"/>
                  </a:srgbClr>
                </a:outerShdw>
              </a:effectLst>
            </a:rPr>
            <a:t>提高了</a:t>
          </a:r>
        </a:p>
        <a:p>
          <a:pPr marL="0" lvl="0" indent="0" algn="ctr" defTabSz="1066800">
            <a:lnSpc>
              <a:spcPct val="100000"/>
            </a:lnSpc>
            <a:spcBef>
              <a:spcPct val="0"/>
            </a:spcBef>
            <a:spcAft>
              <a:spcPts val="0"/>
            </a:spcAft>
            <a:buNone/>
          </a:pPr>
          <a:r>
            <a:rPr lang="zh-CN" altLang="en-US" sz="2400" b="1" kern="1200" dirty="0">
              <a:solidFill>
                <a:schemeClr val="bg1"/>
              </a:solidFill>
              <a:effectLst>
                <a:outerShdw blurRad="38100" dist="38100" dir="2700000" algn="tl">
                  <a:srgbClr val="000000">
                    <a:alpha val="43137"/>
                  </a:srgbClr>
                </a:outerShdw>
              </a:effectLst>
            </a:rPr>
            <a:t>I/O速度</a:t>
          </a:r>
        </a:p>
      </dsp:txBody>
      <dsp:txXfrm>
        <a:off x="1857586" y="0"/>
        <a:ext cx="1857586" cy="1647119"/>
      </dsp:txXfrm>
    </dsp:sp>
    <dsp:sp modelId="{E2A4D9B6-4072-4700-A431-A99D2CBCB8F0}">
      <dsp:nvSpPr>
        <dsp:cNvPr id="0" name=""/>
        <dsp:cNvSpPr/>
      </dsp:nvSpPr>
      <dsp:spPr bwMode="white">
        <a:xfrm>
          <a:off x="928793" y="1647119"/>
          <a:ext cx="3715173" cy="1647119"/>
        </a:xfrm>
        <a:prstGeom prst="trapezoid">
          <a:avLst>
            <a:gd name="adj" fmla="val 56388"/>
          </a:avLst>
        </a:prstGeom>
        <a:gradFill flip="none" rotWithShape="1">
          <a:gsLst>
            <a:gs pos="0">
              <a:schemeClr val="tx1">
                <a:lumMod val="50000"/>
                <a:lumOff val="50000"/>
              </a:schemeClr>
            </a:gs>
            <a:gs pos="100000">
              <a:schemeClr val="bg1">
                <a:lumMod val="65000"/>
              </a:schemeClr>
            </a:gs>
          </a:gsLst>
          <a:lin ang="16200000" scaled="1"/>
          <a:tileRect/>
        </a:gradFill>
        <a:ln w="3492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solidFill>
                <a:srgbClr val="FFFFFF"/>
              </a:solidFill>
              <a:effectLst>
                <a:outerShdw blurRad="38100" dist="38100" dir="2700000" algn="tl">
                  <a:srgbClr val="000000">
                    <a:alpha val="43137"/>
                  </a:srgbClr>
                </a:outerShdw>
              </a:effectLst>
              <a:latin typeface="Arial" panose="020B0604020202020204"/>
              <a:ea typeface="阿里巴巴普惠体"/>
              <a:cs typeface="+mn-cs"/>
            </a:rPr>
            <a:t>将独占设备改造为共享设备</a:t>
          </a:r>
        </a:p>
      </dsp:txBody>
      <dsp:txXfrm>
        <a:off x="1578948" y="1647119"/>
        <a:ext cx="2414862" cy="1647119"/>
      </dsp:txXfrm>
    </dsp:sp>
    <dsp:sp modelId="{D1D5FAB4-1D9E-492C-A7CB-5F7A91F27EBB}">
      <dsp:nvSpPr>
        <dsp:cNvPr id="0" name=""/>
        <dsp:cNvSpPr/>
      </dsp:nvSpPr>
      <dsp:spPr bwMode="white">
        <a:xfrm>
          <a:off x="0" y="3294238"/>
          <a:ext cx="5572760" cy="1647119"/>
        </a:xfrm>
        <a:prstGeom prst="trapezoid">
          <a:avLst>
            <a:gd name="adj" fmla="val 56388"/>
          </a:avLst>
        </a:prstGeom>
        <a:gradFill flip="none" rotWithShape="1">
          <a:gsLst>
            <a:gs pos="0">
              <a:srgbClr val="000000">
                <a:lumMod val="50000"/>
                <a:lumOff val="50000"/>
              </a:srgbClr>
            </a:gs>
            <a:gs pos="100000">
              <a:srgbClr val="FFFFFF">
                <a:lumMod val="65000"/>
              </a:srgbClr>
            </a:gs>
          </a:gsLst>
          <a:lin ang="16200000" scaled="1"/>
          <a:tileRect/>
        </a:gradFill>
        <a:ln w="3492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solidFill>
                <a:srgbClr val="FFFFFF"/>
              </a:solidFill>
              <a:effectLst>
                <a:outerShdw blurRad="38100" dist="38100" dir="2700000" algn="tl">
                  <a:srgbClr val="000000">
                    <a:alpha val="43137"/>
                  </a:srgbClr>
                </a:outerShdw>
              </a:effectLst>
              <a:latin typeface="Arial" panose="020B0604020202020204"/>
              <a:ea typeface="阿里巴巴普惠体"/>
              <a:cs typeface="+mn-cs"/>
            </a:rPr>
            <a:t>实现了虚拟设备功能</a:t>
          </a:r>
        </a:p>
      </dsp:txBody>
      <dsp:txXfrm>
        <a:off x="975232" y="3294238"/>
        <a:ext cx="3622294" cy="164711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4405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6448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5848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6297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Master" Target="../slideMasters/slideMaster3.xml"/><Relationship Id="rId4" Type="http://schemas.openxmlformats.org/officeDocument/2006/relationships/tags" Target="../tags/tag18.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3.xml"/><Relationship Id="rId5" Type="http://schemas.openxmlformats.org/officeDocument/2006/relationships/tags" Target="../tags/tag32.xml"/><Relationship Id="rId4"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slideMaster" Target="../slideMasters/slideMaster3.xml"/><Relationship Id="rId4" Type="http://schemas.openxmlformats.org/officeDocument/2006/relationships/tags" Target="../tags/tag36.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3.xml"/><Relationship Id="rId5" Type="http://schemas.openxmlformats.org/officeDocument/2006/relationships/tags" Target="../tags/tag41.xml"/><Relationship Id="rId4"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305300" y="1281933"/>
            <a:ext cx="3441033" cy="961205"/>
          </a:xfrm>
          <a:custGeom>
            <a:avLst/>
            <a:gdLst>
              <a:gd name="connsiteX0" fmla="*/ 0 w 3441033"/>
              <a:gd name="connsiteY0" fmla="*/ 0 h 961205"/>
              <a:gd name="connsiteX1" fmla="*/ 3441033 w 3441033"/>
              <a:gd name="connsiteY1" fmla="*/ 0 h 961205"/>
              <a:gd name="connsiteX2" fmla="*/ 3441033 w 3441033"/>
              <a:gd name="connsiteY2" fmla="*/ 961205 h 961205"/>
              <a:gd name="connsiteX3" fmla="*/ 0 w 3441033"/>
              <a:gd name="connsiteY3" fmla="*/ 961205 h 961205"/>
            </a:gdLst>
            <a:ahLst/>
            <a:cxnLst>
              <a:cxn ang="0">
                <a:pos x="connsiteX0" y="connsiteY0"/>
              </a:cxn>
              <a:cxn ang="0">
                <a:pos x="connsiteX1" y="connsiteY1"/>
              </a:cxn>
              <a:cxn ang="0">
                <a:pos x="connsiteX2" y="connsiteY2"/>
              </a:cxn>
              <a:cxn ang="0">
                <a:pos x="connsiteX3" y="connsiteY3"/>
              </a:cxn>
            </a:cxnLst>
            <a:rect l="l" t="t" r="r" b="b"/>
            <a:pathLst>
              <a:path w="3441033" h="961205">
                <a:moveTo>
                  <a:pt x="0" y="0"/>
                </a:moveTo>
                <a:lnTo>
                  <a:pt x="3441033" y="0"/>
                </a:lnTo>
                <a:lnTo>
                  <a:pt x="3441033" y="961205"/>
                </a:lnTo>
                <a:lnTo>
                  <a:pt x="0" y="961205"/>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
        <p:nvSpPr>
          <p:cNvPr id="10" name="Picture Placeholder 9"/>
          <p:cNvSpPr>
            <a:spLocks noGrp="1"/>
          </p:cNvSpPr>
          <p:nvPr>
            <p:ph type="pic" sz="quarter" idx="14"/>
          </p:nvPr>
        </p:nvSpPr>
        <p:spPr>
          <a:xfrm>
            <a:off x="2007622" y="4616450"/>
            <a:ext cx="3441033" cy="961205"/>
          </a:xfrm>
          <a:custGeom>
            <a:avLst/>
            <a:gdLst>
              <a:gd name="connsiteX0" fmla="*/ 0 w 3441033"/>
              <a:gd name="connsiteY0" fmla="*/ 0 h 961205"/>
              <a:gd name="connsiteX1" fmla="*/ 3441033 w 3441033"/>
              <a:gd name="connsiteY1" fmla="*/ 0 h 961205"/>
              <a:gd name="connsiteX2" fmla="*/ 3441033 w 3441033"/>
              <a:gd name="connsiteY2" fmla="*/ 961205 h 961205"/>
              <a:gd name="connsiteX3" fmla="*/ 0 w 3441033"/>
              <a:gd name="connsiteY3" fmla="*/ 961205 h 961205"/>
            </a:gdLst>
            <a:ahLst/>
            <a:cxnLst>
              <a:cxn ang="0">
                <a:pos x="connsiteX0" y="connsiteY0"/>
              </a:cxn>
              <a:cxn ang="0">
                <a:pos x="connsiteX1" y="connsiteY1"/>
              </a:cxn>
              <a:cxn ang="0">
                <a:pos x="connsiteX2" y="connsiteY2"/>
              </a:cxn>
              <a:cxn ang="0">
                <a:pos x="connsiteX3" y="connsiteY3"/>
              </a:cxn>
            </a:cxnLst>
            <a:rect l="l" t="t" r="r" b="b"/>
            <a:pathLst>
              <a:path w="3441033" h="961205">
                <a:moveTo>
                  <a:pt x="0" y="0"/>
                </a:moveTo>
                <a:lnTo>
                  <a:pt x="3441033" y="0"/>
                </a:lnTo>
                <a:lnTo>
                  <a:pt x="3441033" y="961205"/>
                </a:lnTo>
                <a:lnTo>
                  <a:pt x="0" y="961205"/>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
        <p:nvSpPr>
          <p:cNvPr id="8" name="Picture Placeholder 7"/>
          <p:cNvSpPr>
            <a:spLocks noGrp="1"/>
          </p:cNvSpPr>
          <p:nvPr>
            <p:ph type="pic" sz="quarter" idx="12"/>
          </p:nvPr>
        </p:nvSpPr>
        <p:spPr>
          <a:xfrm>
            <a:off x="1" y="164334"/>
            <a:ext cx="3441033" cy="961205"/>
          </a:xfrm>
          <a:custGeom>
            <a:avLst/>
            <a:gdLst>
              <a:gd name="connsiteX0" fmla="*/ 0 w 3441033"/>
              <a:gd name="connsiteY0" fmla="*/ 0 h 961205"/>
              <a:gd name="connsiteX1" fmla="*/ 3441033 w 3441033"/>
              <a:gd name="connsiteY1" fmla="*/ 0 h 961205"/>
              <a:gd name="connsiteX2" fmla="*/ 3441033 w 3441033"/>
              <a:gd name="connsiteY2" fmla="*/ 961205 h 961205"/>
              <a:gd name="connsiteX3" fmla="*/ 0 w 3441033"/>
              <a:gd name="connsiteY3" fmla="*/ 961205 h 961205"/>
            </a:gdLst>
            <a:ahLst/>
            <a:cxnLst>
              <a:cxn ang="0">
                <a:pos x="connsiteX0" y="connsiteY0"/>
              </a:cxn>
              <a:cxn ang="0">
                <a:pos x="connsiteX1" y="connsiteY1"/>
              </a:cxn>
              <a:cxn ang="0">
                <a:pos x="connsiteX2" y="connsiteY2"/>
              </a:cxn>
              <a:cxn ang="0">
                <a:pos x="connsiteX3" y="connsiteY3"/>
              </a:cxn>
            </a:cxnLst>
            <a:rect l="l" t="t" r="r" b="b"/>
            <a:pathLst>
              <a:path w="3441033" h="961205">
                <a:moveTo>
                  <a:pt x="0" y="0"/>
                </a:moveTo>
                <a:lnTo>
                  <a:pt x="3441033" y="0"/>
                </a:lnTo>
                <a:lnTo>
                  <a:pt x="3441033" y="961205"/>
                </a:lnTo>
                <a:lnTo>
                  <a:pt x="0" y="961205"/>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
        <p:nvSpPr>
          <p:cNvPr id="2" name="Title 7"/>
          <p:cNvSpPr>
            <a:spLocks noGrp="1"/>
          </p:cNvSpPr>
          <p:nvPr>
            <p:ph type="title" hasCustomPrompt="1"/>
          </p:nvPr>
        </p:nvSpPr>
        <p:spPr>
          <a:xfrm>
            <a:off x="2007622" y="2376655"/>
            <a:ext cx="4863078" cy="1325563"/>
          </a:xfrm>
        </p:spPr>
        <p:txBody>
          <a:bodyPr anchor="t"/>
          <a:lstStyle>
            <a:lvl1pPr>
              <a:lnSpc>
                <a:spcPct val="70000"/>
              </a:lnSpc>
              <a:defRPr sz="4800" b="1" i="0">
                <a:latin typeface="Source Sans Pro" panose="020B0603030403090204" charset="0"/>
                <a:ea typeface="Source Sans Pro" panose="020B0603030403090204" charset="0"/>
                <a:cs typeface="Source Sans Pro" panose="020B0603030403090204" charset="0"/>
              </a:defRPr>
            </a:lvl1pPr>
          </a:lstStyle>
          <a:p>
            <a:r>
              <a:rPr lang="en-US" dirty="0"/>
              <a:t>CLICK TO EDIT MASTER TITLE STYLE</a:t>
            </a:r>
          </a:p>
        </p:txBody>
      </p:sp>
      <p:sp>
        <p:nvSpPr>
          <p:cNvPr id="3" name="Rectangle 2"/>
          <p:cNvSpPr/>
          <p:nvPr userDrawn="1"/>
        </p:nvSpPr>
        <p:spPr>
          <a:xfrm>
            <a:off x="0" y="2384426"/>
            <a:ext cx="127000" cy="973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0" name="Picture Placeholder 29"/>
          <p:cNvSpPr>
            <a:spLocks noGrp="1"/>
          </p:cNvSpPr>
          <p:nvPr>
            <p:ph type="pic" sz="quarter"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pattFill prst="pct20">
            <a:fgClr>
              <a:schemeClr val="accent1"/>
            </a:fgClr>
            <a:bgClr>
              <a:schemeClr val="bg1"/>
            </a:bgClr>
          </a:pattFill>
        </p:spPr>
        <p:txBody>
          <a:bodyPr wrap="square">
            <a:noAutofit/>
          </a:bodyPr>
          <a:lstStyle>
            <a:lvl1pPr>
              <a:defRPr lang="en-US"/>
            </a:lvl1pPr>
          </a:lstStyle>
          <a:p>
            <a:pPr lvl="0"/>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
            <a:ext cx="7353300" cy="6857998"/>
          </a:xfrm>
          <a:custGeom>
            <a:avLst/>
            <a:gdLst>
              <a:gd name="connsiteX0" fmla="*/ 0 w 7353300"/>
              <a:gd name="connsiteY0" fmla="*/ 0 h 6857998"/>
              <a:gd name="connsiteX1" fmla="*/ 4687808 w 7353300"/>
              <a:gd name="connsiteY1" fmla="*/ 0 h 6857998"/>
              <a:gd name="connsiteX2" fmla="*/ 7353300 w 7353300"/>
              <a:gd name="connsiteY2" fmla="*/ 5330982 h 6857998"/>
              <a:gd name="connsiteX3" fmla="*/ 6589791 w 7353300"/>
              <a:gd name="connsiteY3" fmla="*/ 6857998 h 6857998"/>
              <a:gd name="connsiteX4" fmla="*/ 0 w 7353300"/>
              <a:gd name="connsiteY4" fmla="*/ 685799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3300" h="6857998">
                <a:moveTo>
                  <a:pt x="0" y="0"/>
                </a:moveTo>
                <a:lnTo>
                  <a:pt x="4687808" y="0"/>
                </a:lnTo>
                <a:lnTo>
                  <a:pt x="7353300" y="5330982"/>
                </a:lnTo>
                <a:lnTo>
                  <a:pt x="6589791" y="6857998"/>
                </a:lnTo>
                <a:lnTo>
                  <a:pt x="0" y="6857998"/>
                </a:lnTo>
                <a:close/>
              </a:path>
            </a:pathLst>
          </a:custGeom>
          <a:pattFill prst="pct20">
            <a:fgClr>
              <a:schemeClr val="accent2">
                <a:lumMod val="50000"/>
              </a:schemeClr>
            </a:fgClr>
            <a:bgClr>
              <a:schemeClr val="bg1"/>
            </a:bgClr>
          </a:pattFill>
        </p:spPr>
        <p:txBody>
          <a:bodyPr wrap="square">
            <a:noAutofit/>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12169775" cy="6873875"/>
          </a:xfrm>
          <a:prstGeom prst="rect">
            <a:avLst/>
          </a:prstGeom>
          <a:solidFill>
            <a:srgbClr val="1E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297180" y="267335"/>
            <a:ext cx="11597005" cy="6339840"/>
          </a:xfrm>
          <a:prstGeom prst="rect">
            <a:avLst/>
          </a:prstGeom>
          <a:solidFill>
            <a:schemeClr val="bg1"/>
          </a:solidFill>
          <a:ln w="76200">
            <a:solidFill>
              <a:srgbClr val="1E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2540"/>
            <a:ext cx="12169775" cy="6873875"/>
          </a:xfrm>
          <a:prstGeom prst="rect">
            <a:avLst/>
          </a:prstGeom>
          <a:solidFill>
            <a:srgbClr val="1E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86385" y="259080"/>
            <a:ext cx="11597005" cy="6339840"/>
          </a:xfrm>
          <a:prstGeom prst="rect">
            <a:avLst/>
          </a:prstGeom>
          <a:solidFill>
            <a:srgbClr val="1E487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10795" y="0"/>
            <a:ext cx="12169775" cy="6873875"/>
          </a:xfrm>
          <a:prstGeom prst="rect">
            <a:avLst/>
          </a:prstGeom>
          <a:solidFill>
            <a:schemeClr val="bg1"/>
          </a:solidFill>
          <a:ln w="76200">
            <a:solidFill>
              <a:srgbClr val="1E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2105025"/>
            <a:ext cx="12179935" cy="3025775"/>
          </a:xfrm>
          <a:prstGeom prst="rect">
            <a:avLst/>
          </a:prstGeom>
          <a:solidFill>
            <a:srgbClr val="1E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0" y="-2540"/>
            <a:ext cx="12169775" cy="687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286385" y="259080"/>
            <a:ext cx="11597005" cy="6339840"/>
          </a:xfrm>
          <a:prstGeom prst="rect">
            <a:avLst/>
          </a:prstGeom>
          <a:solidFill>
            <a:schemeClr val="bg1"/>
          </a:solidFill>
          <a:ln w="76200">
            <a:solidFill>
              <a:srgbClr val="1E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704020202090204" pitchFamily="34" charset="0"/>
                <a:ea typeface="微软雅黑" panose="020B0502040204020203"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704020202090204" pitchFamily="34" charset="0"/>
                <a:ea typeface="微软雅黑" panose="020B0502040204020203"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7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7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7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7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70402020209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704020202090204" pitchFamily="34" charset="0"/>
                <a:ea typeface="微软雅黑" panose="020B0502040204020203"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7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7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7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7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2023/2/20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704020202090204" pitchFamily="34" charset="0"/>
                <a:ea typeface="微软雅黑" panose="020B0502040204020203"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2023/2/20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2023/2/20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7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70402020209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704020202090204" pitchFamily="34" charset="0"/>
                <a:ea typeface="微软雅黑" panose="020B0502040204020203"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704020202090204" pitchFamily="34" charset="0"/>
                <a:ea typeface="微软雅黑" panose="020B0502040204020203" charset="-122"/>
              </a:defRPr>
            </a:lvl2pPr>
            <a:lvl3pPr eaLnBrk="1" fontAlgn="auto" latinLnBrk="0" hangingPunct="1">
              <a:defRPr u="none" strike="noStrike" kern="1200" cap="none" spc="150" normalizeH="0">
                <a:solidFill>
                  <a:schemeClr val="tx1">
                    <a:lumMod val="65000"/>
                    <a:lumOff val="35000"/>
                  </a:schemeClr>
                </a:solidFill>
                <a:uFillTx/>
                <a:latin typeface="Arial" panose="020B0704020202090204" pitchFamily="34" charset="0"/>
                <a:ea typeface="微软雅黑" panose="020B0502040204020203" charset="-122"/>
              </a:defRPr>
            </a:lvl3pPr>
            <a:lvl4pPr eaLnBrk="1" fontAlgn="auto" latinLnBrk="0" hangingPunct="1">
              <a:defRPr u="none" strike="noStrike" kern="1200" cap="none" spc="150" normalizeH="0">
                <a:solidFill>
                  <a:schemeClr val="tx1">
                    <a:lumMod val="65000"/>
                    <a:lumOff val="35000"/>
                  </a:schemeClr>
                </a:solidFill>
                <a:uFillTx/>
                <a:latin typeface="Arial" panose="020B0704020202090204" pitchFamily="34" charset="0"/>
                <a:ea typeface="微软雅黑" panose="020B0502040204020203" charset="-122"/>
              </a:defRPr>
            </a:lvl4pPr>
            <a:lvl5pPr eaLnBrk="1" fontAlgn="auto" latinLnBrk="0" hangingPunct="1">
              <a:defRPr u="none" strike="noStrike" kern="1200" cap="none" spc="150" normalizeH="0">
                <a:solidFill>
                  <a:schemeClr val="tx1">
                    <a:lumMod val="65000"/>
                    <a:lumOff val="35000"/>
                  </a:schemeClr>
                </a:solidFill>
                <a:uFillTx/>
                <a:latin typeface="Arial" panose="020B0704020202090204" pitchFamily="34" charset="0"/>
                <a:ea typeface="微软雅黑" panose="020B0502040204020203"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2023/2/20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704020202090204" pitchFamily="34" charset="0"/>
                <a:ea typeface="微软雅黑" panose="020B0502040204020203"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70402020209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70402020209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70402020209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70402020209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70402020209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70402020209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70402020209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70402020209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704020202090204" pitchFamily="34" charset="0"/>
                <a:ea typeface="微软雅黑" panose="020B0502040204020203"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2FC994-2910-4EE7-BDF9-41B1FE3B4FF3}"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3283EA-A94A-413B-B0A2-1777E29E5D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17" Type="http://schemas.openxmlformats.org/officeDocument/2006/relationships/tags" Target="../tags/tag5.xml"/><Relationship Id="rId2" Type="http://schemas.openxmlformats.org/officeDocument/2006/relationships/slideLayout" Target="../slideLayouts/slideLayout28.xml"/><Relationship Id="rId16" Type="http://schemas.openxmlformats.org/officeDocument/2006/relationships/tags" Target="../tags/tag4.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ags" Target="../tags/tag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704020202090204" pitchFamily="34" charset="0"/>
                <a:ea typeface="微软雅黑" panose="020B0502040204020203" charset="-122"/>
              </a:defRPr>
            </a:lvl1pPr>
          </a:lstStyle>
          <a:p>
            <a:fld id="{760FBDFE-C587-4B4C-A407-44438C67B59E}" type="datetimeFigureOut">
              <a:rPr lang="zh-CN" altLang="en-US" smtClean="0"/>
              <a:t>2023/2/20</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704020202090204" pitchFamily="34" charset="0"/>
                <a:ea typeface="微软雅黑" panose="020B0502040204020203"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704020202090204" pitchFamily="34" charset="0"/>
                <a:ea typeface="微软雅黑" panose="020B0502040204020203"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704020202090204" pitchFamily="34" charset="0"/>
          <a:ea typeface="微软雅黑" panose="020B0502040204020203"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704020202090204" pitchFamily="34" charset="0"/>
        <a:buChar char="●"/>
        <a:defRPr sz="1800" u="none" strike="noStrike" kern="1200" cap="none" spc="150" normalizeH="0" baseline="0">
          <a:solidFill>
            <a:schemeClr val="tx1">
              <a:lumMod val="65000"/>
              <a:lumOff val="35000"/>
            </a:schemeClr>
          </a:solidFill>
          <a:uFillTx/>
          <a:latin typeface="Arial" panose="020B0704020202090204" pitchFamily="34" charset="0"/>
          <a:ea typeface="微软雅黑" panose="020B0502040204020203" charset="-122"/>
          <a:cs typeface="+mn-cs"/>
        </a:defRPr>
      </a:lvl1pPr>
      <a:lvl2pPr marL="685800" indent="-228600" algn="l" defTabSz="914400" rtl="0" eaLnBrk="1" fontAlgn="auto" latinLnBrk="0" hangingPunct="1">
        <a:lnSpc>
          <a:spcPct val="120000"/>
        </a:lnSpc>
        <a:spcBef>
          <a:spcPts val="0"/>
        </a:spcBef>
        <a:spcAft>
          <a:spcPts val="600"/>
        </a:spcAft>
        <a:buFont typeface="Arial" panose="020B07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704020202090204" pitchFamily="34" charset="0"/>
          <a:ea typeface="微软雅黑" panose="020B0502040204020203" charset="-122"/>
          <a:cs typeface="+mn-cs"/>
        </a:defRPr>
      </a:lvl2pPr>
      <a:lvl3pPr marL="1143000" indent="-228600" algn="l" defTabSz="914400" rtl="0" eaLnBrk="1" fontAlgn="auto" latinLnBrk="0" hangingPunct="1">
        <a:lnSpc>
          <a:spcPct val="120000"/>
        </a:lnSpc>
        <a:spcBef>
          <a:spcPts val="0"/>
        </a:spcBef>
        <a:spcAft>
          <a:spcPts val="600"/>
        </a:spcAft>
        <a:buFont typeface="Arial" panose="020B0704020202090204" pitchFamily="34" charset="0"/>
        <a:buChar char="●"/>
        <a:defRPr sz="1600" u="none" strike="noStrike" kern="1200" cap="none" spc="150" normalizeH="0" baseline="0">
          <a:solidFill>
            <a:schemeClr val="tx1">
              <a:lumMod val="65000"/>
              <a:lumOff val="35000"/>
            </a:schemeClr>
          </a:solidFill>
          <a:uFillTx/>
          <a:latin typeface="Arial" panose="020B0704020202090204" pitchFamily="34" charset="0"/>
          <a:ea typeface="微软雅黑" panose="020B0502040204020203"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704020202090204" pitchFamily="34" charset="0"/>
          <a:ea typeface="微软雅黑" panose="020B0502040204020203" charset="-122"/>
          <a:cs typeface="+mn-cs"/>
        </a:defRPr>
      </a:lvl4pPr>
      <a:lvl5pPr marL="2057400" indent="-228600" algn="l" defTabSz="914400" rtl="0" eaLnBrk="1" fontAlgn="auto" latinLnBrk="0" hangingPunct="1">
        <a:lnSpc>
          <a:spcPct val="120000"/>
        </a:lnSpc>
        <a:spcBef>
          <a:spcPts val="0"/>
        </a:spcBef>
        <a:spcAft>
          <a:spcPts val="300"/>
        </a:spcAft>
        <a:buFont typeface="Arial" panose="020B0704020202090204" pitchFamily="34" charset="0"/>
        <a:buChar char="•"/>
        <a:defRPr sz="1400" u="none" strike="noStrike" kern="1200" cap="none" spc="150" normalizeH="0" baseline="0">
          <a:solidFill>
            <a:schemeClr val="tx1">
              <a:lumMod val="65000"/>
              <a:lumOff val="35000"/>
            </a:schemeClr>
          </a:solidFill>
          <a:uFillTx/>
          <a:latin typeface="Arial" panose="020B0704020202090204" pitchFamily="34" charset="0"/>
          <a:ea typeface="微软雅黑" panose="020B0502040204020203" charset="-122"/>
          <a:cs typeface="+mn-cs"/>
        </a:defRPr>
      </a:lvl5pPr>
      <a:lvl6pPr marL="25146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FC994-2910-4EE7-BDF9-41B1FE3B4FF3}" type="datetimeFigureOut">
              <a:rPr lang="zh-CN" altLang="en-US" smtClean="0"/>
              <a:t>2023/2/20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283EA-A94A-413B-B0A2-1777E29E5D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descr="e7d195523061f1c01d60fa9f1cfcbfb3d7dea265119d71e15FBB43640B43E9A75E03FE54C774D5D4779ED45933E78901D3CB0E69E39D04A9E1E9B25CF060C4BCA4D072860494D0D8E683C2FE58414E15DA0C0FDA91E9DF4A87D4A386CDA84638162803B4B548953563CC064A369DDAF33BFAA2FA0A8E2B1D6BB464A79BE5AE72D6D8A4E4F731A55A"/>
          <p:cNvSpPr txBox="1"/>
          <p:nvPr/>
        </p:nvSpPr>
        <p:spPr>
          <a:xfrm rot="5400000">
            <a:off x="-2060292" y="1328405"/>
            <a:ext cx="5923081" cy="1568450"/>
          </a:xfrm>
          <a:prstGeom prst="rect">
            <a:avLst/>
          </a:prstGeom>
          <a:noFill/>
        </p:spPr>
        <p:txBody>
          <a:bodyPr wrap="square" rtlCol="0">
            <a:spAutoFit/>
          </a:bodyPr>
          <a:lstStyle/>
          <a:p>
            <a:pPr algn="ctr"/>
            <a:r>
              <a:rPr kumimoji="1" lang="en-US" altLang="en-US" sz="9600" b="1" dirty="0">
                <a:solidFill>
                  <a:srgbClr val="6EA6DE"/>
                </a:solidFill>
                <a:latin typeface="Source Han Sans CN Heavy" panose="020B0A00000000000000" charset="-122"/>
                <a:ea typeface="Source Han Sans CN Heavy" panose="020B0A00000000000000" charset="-122"/>
                <a:cs typeface="Josefin Sans" charset="0"/>
              </a:rPr>
              <a:t>2023</a:t>
            </a:r>
          </a:p>
        </p:txBody>
      </p:sp>
      <p:sp>
        <p:nvSpPr>
          <p:cNvPr id="2" name="e7d195523061f1c0" descr="e7d195523061f1c01d60fa9f1cfcbfb3d7dea265119d71e15FBB43640B43E9A75E03FE54C774D5D4779ED45933E78901D3CB0E69E39D04A9E1E9B25CF060C4BCA4D072860494D0D8E683C2FE58414E15DA0C0FDA91E9DF4A87D4A386CDA84638162803B4B548953563CC064A369DDAF33BFAA2FA0A8E2B1D6BB464A79BE5AE72D6D8A4E4F731A55A" hidden="1"/>
          <p:cNvSpPr txBox="1"/>
          <p:nvPr/>
        </p:nvSpPr>
        <p:spPr>
          <a:xfrm>
            <a:off x="-355600" y="1803400"/>
            <a:ext cx="262251" cy="1016000"/>
          </a:xfrm>
          <a:prstGeom prst="rect">
            <a:avLst/>
          </a:prstGeom>
          <a:noFill/>
        </p:spPr>
        <p:txBody>
          <a:bodyPr vert="wordArtVert" rtlCol="0">
            <a:spAutoFit/>
          </a:bodyPr>
          <a:lstStyle/>
          <a:p>
            <a:r>
              <a:rPr lang="en-US" altLang="zh-CN" sz="100"/>
              <a:t>e7d195523061f1c01d60fa9f1cfcbfb3d7dea265119d71e15FBB43640B43E9A75E03FE54C774D5D4779ED45933E78901D3CB0E69E39D04A9E1E9B25CF060C4BCA4D072860494D0D8E683C2FE58414E15DA0C0FDA91E9DF4A87D4A386CDA84638162803B4B548953563CC064A369DDAF33BFAA2FA0A8E2B1D6BB464A79BE5AE72D6D8A4E4F731A55A</a:t>
            </a:r>
            <a:endParaRPr lang="zh-CN" altLang="en-US" sz="100"/>
          </a:p>
        </p:txBody>
      </p:sp>
      <p:sp>
        <p:nvSpPr>
          <p:cNvPr id="15" name="object 8" descr="e7d195523061f1c01d60fa9f1cfcbfb3d7dea265119d71e15FBB43640B43E9A75E03FE54C774D5D4779ED45933E78901D3CB0E69E39D04A9E1E9B25CF060C4BCA4D072860494D0D8E683C2FE58414E15877B695135D6CEB30962CF2075449C804E6F29D49CE62F2EB207CEA50615BC9B65D91765878A06D1A54029FD44ADE983229E43F72FFED854"/>
          <p:cNvSpPr txBox="1"/>
          <p:nvPr/>
        </p:nvSpPr>
        <p:spPr>
          <a:xfrm>
            <a:off x="7989570" y="5345430"/>
            <a:ext cx="3190240" cy="294640"/>
          </a:xfrm>
          <a:prstGeom prst="rect">
            <a:avLst/>
          </a:prstGeom>
        </p:spPr>
        <p:txBody>
          <a:bodyPr lIns="0" tIns="0" rIns="0" bIns="0"/>
          <a:lstStyle/>
          <a:p>
            <a:pPr marL="7620" defTabSz="544195">
              <a:defRPr/>
            </a:pPr>
            <a:r>
              <a:rPr lang="zh-CN" altLang="en-US" sz="2000" b="1" dirty="0">
                <a:solidFill>
                  <a:srgbClr val="6EA6DE"/>
                </a:solidFill>
                <a:latin typeface="Source Han Sans CN Bold" panose="020B0A00000000000000" charset="-122"/>
                <a:ea typeface="Source Han Sans CN Bold" panose="020B0A00000000000000" charset="-122"/>
                <a:cs typeface="Source Han Sans CN Bold" panose="020B0A00000000000000" charset="-122"/>
              </a:rPr>
              <a:t>汇报人</a:t>
            </a:r>
            <a:r>
              <a:rPr lang="en-US" altLang="zh-CN" sz="2000" b="1" dirty="0">
                <a:solidFill>
                  <a:srgbClr val="6EA6DE"/>
                </a:solidFill>
                <a:latin typeface="Source Han Sans CN Bold" panose="020B0A00000000000000" charset="-122"/>
                <a:ea typeface="Source Han Sans CN Bold" panose="020B0A00000000000000" charset="-122"/>
                <a:cs typeface="Source Han Sans CN Bold" panose="020B0A00000000000000" charset="-122"/>
              </a:rPr>
              <a:t>: </a:t>
            </a:r>
            <a:r>
              <a:rPr lang="zh-CN" altLang="en-US" sz="2000" b="1" dirty="0">
                <a:solidFill>
                  <a:srgbClr val="6EA6DE"/>
                </a:solidFill>
                <a:latin typeface="Source Han Sans CN Bold" panose="020B0A00000000000000" charset="-122"/>
                <a:ea typeface="Source Han Sans CN Bold" panose="020B0A00000000000000" charset="-122"/>
                <a:cs typeface="Source Han Sans CN Bold" panose="020B0A00000000000000" charset="-122"/>
              </a:rPr>
              <a:t>朱心仪</a:t>
            </a:r>
            <a:r>
              <a:rPr lang="en-US" altLang="zh-CN" sz="2000" b="1" dirty="0">
                <a:solidFill>
                  <a:srgbClr val="6EA6DE"/>
                </a:solidFill>
                <a:latin typeface="Source Han Sans CN Bold" panose="020B0A00000000000000" charset="-122"/>
                <a:ea typeface="Source Han Sans CN Bold" panose="020B0A00000000000000" charset="-122"/>
                <a:cs typeface="Source Han Sans CN Bold" panose="020B0A00000000000000" charset="-122"/>
              </a:rPr>
              <a:t> </a:t>
            </a:r>
            <a:r>
              <a:rPr lang="zh-CN" altLang="en-US" sz="2000" b="1" dirty="0">
                <a:solidFill>
                  <a:srgbClr val="6EA6DE"/>
                </a:solidFill>
                <a:latin typeface="Source Han Sans CN Bold" panose="020B0A00000000000000" charset="-122"/>
                <a:ea typeface="Source Han Sans CN Bold" panose="020B0A00000000000000" charset="-122"/>
                <a:cs typeface="Source Han Sans CN Bold" panose="020B0A00000000000000" charset="-122"/>
              </a:rPr>
              <a:t>邱一凡</a:t>
            </a:r>
          </a:p>
        </p:txBody>
      </p:sp>
      <p:sp>
        <p:nvSpPr>
          <p:cNvPr id="48" name="文本框 47"/>
          <p:cNvSpPr txBox="1"/>
          <p:nvPr>
            <p:custDataLst>
              <p:tags r:id="rId1"/>
            </p:custDataLst>
          </p:nvPr>
        </p:nvSpPr>
        <p:spPr>
          <a:xfrm>
            <a:off x="5010150" y="4185920"/>
            <a:ext cx="5591810" cy="835660"/>
          </a:xfrm>
          <a:prstGeom prst="rect">
            <a:avLst/>
          </a:prstGeom>
          <a:noFill/>
        </p:spPr>
        <p:txBody>
          <a:bodyPr wrap="square" rtlCol="0">
            <a:spAutoFit/>
          </a:bodyPr>
          <a:lstStyle/>
          <a:p>
            <a:pPr algn="l">
              <a:lnSpc>
                <a:spcPct val="110000"/>
              </a:lnSpc>
            </a:pPr>
            <a:r>
              <a:rPr lang="en-US" altLang="zh-CN" sz="4400" b="1">
                <a:solidFill>
                  <a:srgbClr val="6EA6DE"/>
                </a:solidFill>
                <a:latin typeface="Source Han Sans CN Bold" panose="020B0A00000000000000" charset="-122"/>
                <a:ea typeface="Source Han Sans CN Bold" panose="020B0A00000000000000" charset="-122"/>
              </a:rPr>
              <a:t>SPOOLing</a:t>
            </a:r>
            <a:r>
              <a:rPr lang="zh-CN" altLang="en-US" sz="4400" b="1">
                <a:solidFill>
                  <a:srgbClr val="6EA6DE"/>
                </a:solidFill>
                <a:latin typeface="Source Han Sans CN Bold" panose="020B0A00000000000000" charset="-122"/>
                <a:ea typeface="Source Han Sans CN Bold" panose="020B0A00000000000000" charset="-122"/>
              </a:rPr>
              <a:t>技术</a:t>
            </a:r>
          </a:p>
        </p:txBody>
      </p:sp>
      <p:grpSp>
        <p:nvGrpSpPr>
          <p:cNvPr id="308"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2"/>
            </p:custDataLst>
          </p:nvPr>
        </p:nvGrpSpPr>
        <p:grpSpPr>
          <a:xfrm>
            <a:off x="389255" y="4626610"/>
            <a:ext cx="1415415" cy="561975"/>
            <a:chOff x="3768308" y="2508637"/>
            <a:chExt cx="4655383" cy="1847076"/>
          </a:xfrm>
          <a:solidFill>
            <a:srgbClr val="6EA6DE"/>
          </a:solidFill>
        </p:grpSpPr>
        <p:grpSp>
          <p:nvGrpSpPr>
            <p:cNvPr id="309" name="iSḻïḋe"/>
            <p:cNvGrpSpPr/>
            <p:nvPr/>
          </p:nvGrpSpPr>
          <p:grpSpPr>
            <a:xfrm>
              <a:off x="5528397" y="3806230"/>
              <a:ext cx="2860508" cy="275467"/>
              <a:chOff x="4851400" y="4251325"/>
              <a:chExt cx="6264276" cy="603251"/>
            </a:xfrm>
            <a:grpFill/>
          </p:grpSpPr>
          <p:sp>
            <p:nvSpPr>
              <p:cNvPr id="352"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3"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4"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5"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6"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7"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8"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9"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0"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1"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2"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3"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4"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5"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6"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7"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8"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9"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0"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1"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2"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310" name="îSľîdè"/>
            <p:cNvGrpSpPr/>
            <p:nvPr/>
          </p:nvGrpSpPr>
          <p:grpSpPr>
            <a:xfrm>
              <a:off x="5487799" y="2810201"/>
              <a:ext cx="2935892" cy="808278"/>
              <a:chOff x="4762500" y="2070100"/>
              <a:chExt cx="6429376" cy="1770063"/>
            </a:xfrm>
            <a:grpFill/>
          </p:grpSpPr>
          <p:sp>
            <p:nvSpPr>
              <p:cNvPr id="343"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4"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5"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6"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7"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8"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9"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0"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1"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311" name="íṥļïḑê"/>
            <p:cNvGrpSpPr/>
            <p:nvPr/>
          </p:nvGrpSpPr>
          <p:grpSpPr>
            <a:xfrm>
              <a:off x="3768308" y="2508637"/>
              <a:ext cx="1469396" cy="1847076"/>
              <a:chOff x="996950" y="1409700"/>
              <a:chExt cx="3217863" cy="4044950"/>
            </a:xfrm>
            <a:grpFill/>
          </p:grpSpPr>
          <p:sp>
            <p:nvSpPr>
              <p:cNvPr id="312"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3"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4"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5"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6"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7"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8"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9"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2"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3"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4"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5"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6"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7"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8"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9"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0"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1"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2"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3"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4"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5"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6"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7"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8"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9"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0"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1"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2"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4" name="文本框 3"/>
          <p:cNvSpPr txBox="1"/>
          <p:nvPr/>
        </p:nvSpPr>
        <p:spPr>
          <a:xfrm>
            <a:off x="322580" y="5345430"/>
            <a:ext cx="2355215" cy="875665"/>
          </a:xfrm>
          <a:prstGeom prst="rect">
            <a:avLst/>
          </a:prstGeom>
          <a:noFill/>
        </p:spPr>
        <p:txBody>
          <a:bodyPr wrap="square" rtlCol="0" anchor="t">
            <a:spAutoFit/>
          </a:bodyPr>
          <a:lstStyle/>
          <a:p>
            <a:pPr algn="dist">
              <a:lnSpc>
                <a:spcPct val="150000"/>
              </a:lnSpc>
            </a:pPr>
            <a:r>
              <a:rPr lang="zh-CN" altLang="en-US" sz="1600">
                <a:solidFill>
                  <a:srgbClr val="6EA6DE"/>
                </a:solidFill>
                <a:latin typeface="微软雅黑" panose="020B0502040204020203" charset="-122"/>
                <a:ea typeface="微软雅黑" panose="020B0502040204020203" charset="-122"/>
                <a:cs typeface="微软雅黑" panose="020B0502040204020203" charset="-122"/>
              </a:rPr>
              <a:t>上善若水 海纳百川</a:t>
            </a:r>
          </a:p>
          <a:p>
            <a:pPr algn="dist">
              <a:lnSpc>
                <a:spcPct val="150000"/>
              </a:lnSpc>
            </a:pPr>
            <a:r>
              <a:rPr lang="zh-CN" altLang="en-US" sz="1600">
                <a:solidFill>
                  <a:srgbClr val="6EA6DE"/>
                </a:solidFill>
                <a:latin typeface="微软雅黑" panose="020B0502040204020203" charset="-122"/>
                <a:ea typeface="微软雅黑" panose="020B0502040204020203" charset="-122"/>
                <a:cs typeface="微软雅黑" panose="020B0502040204020203" charset="-122"/>
              </a:rPr>
              <a:t>大道明德 学用济世</a:t>
            </a:r>
            <a:r>
              <a:rPr lang="zh-CN" altLang="en-US">
                <a:solidFill>
                  <a:srgbClr val="6EA6DE"/>
                </a:solidFill>
                <a:latin typeface="微软雅黑" panose="020B0502040204020203" charset="-122"/>
                <a:ea typeface="微软雅黑" panose="020B0502040204020203" charset="-122"/>
                <a:cs typeface="微软雅黑" panose="020B0502040204020203" charset="-122"/>
              </a:rPr>
              <a:t> </a:t>
            </a:r>
            <a:r>
              <a:rPr lang="zh-CN" altLang="en-US">
                <a:solidFill>
                  <a:srgbClr val="064480"/>
                </a:solidFill>
                <a:latin typeface="微软雅黑" panose="020B0502040204020203" charset="-122"/>
                <a:ea typeface="微软雅黑" panose="020B0502040204020203" charset="-122"/>
                <a:cs typeface="微软雅黑" panose="020B0502040204020203" charset="-122"/>
              </a:rPr>
              <a:t>  </a:t>
            </a:r>
          </a:p>
        </p:txBody>
      </p:sp>
      <p:pic>
        <p:nvPicPr>
          <p:cNvPr id="5" name="图片 4"/>
          <p:cNvPicPr>
            <a:picLocks noChangeAspect="1"/>
          </p:cNvPicPr>
          <p:nvPr/>
        </p:nvPicPr>
        <p:blipFill rotWithShape="1">
          <a:blip r:embed="rId5" cstate="screen"/>
          <a:srcRect t="20065" b="11693"/>
          <a:stretch>
            <a:fillRect/>
          </a:stretch>
        </p:blipFill>
        <p:spPr>
          <a:xfrm>
            <a:off x="5010150" y="387985"/>
            <a:ext cx="6682105" cy="3500755"/>
          </a:xfrm>
          <a:prstGeom prst="rect">
            <a:avLst/>
          </a:prstGeom>
        </p:spPr>
      </p:pic>
    </p:spTree>
    <p:extLst>
      <p:ext uri="{BB962C8B-B14F-4D97-AF65-F5344CB8AC3E}">
        <p14:creationId xmlns:p14="http://schemas.microsoft.com/office/powerpoint/2010/main" val="3869797999"/>
      </p:ext>
    </p:extLst>
  </p:cSld>
  <p:clrMapOvr>
    <a:masterClrMapping/>
  </p:clrMapOvr>
  <mc:AlternateContent xmlns:mc="http://schemas.openxmlformats.org/markup-compatibility/2006">
    <mc:Choice xmlns:p14="http://schemas.microsoft.com/office/powerpoint/2010/main" Requires="p14">
      <p:transition spd="slow" p14:dur="2000" advTm="1046"/>
    </mc:Choice>
    <mc:Fallback>
      <p:transition spd="slow" advTm="10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3062698" y="-75167"/>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pic>
        <p:nvPicPr>
          <p:cNvPr id="7" name="图片 6">
            <a:extLst>
              <a:ext uri="{FF2B5EF4-FFF2-40B4-BE49-F238E27FC236}">
                <a16:creationId xmlns:a16="http://schemas.microsoft.com/office/drawing/2014/main" id="{2B7D047C-561F-8827-B363-BC949362DE2B}"/>
              </a:ext>
            </a:extLst>
          </p:cNvPr>
          <p:cNvPicPr>
            <a:picLocks noChangeAspect="1"/>
          </p:cNvPicPr>
          <p:nvPr/>
        </p:nvPicPr>
        <p:blipFill>
          <a:blip r:embed="rId2"/>
          <a:stretch>
            <a:fillRect/>
          </a:stretch>
        </p:blipFill>
        <p:spPr>
          <a:xfrm>
            <a:off x="599150" y="2631608"/>
            <a:ext cx="5159187" cy="3223539"/>
          </a:xfrm>
          <a:prstGeom prst="rect">
            <a:avLst/>
          </a:prstGeom>
        </p:spPr>
      </p:pic>
      <p:sp>
        <p:nvSpPr>
          <p:cNvPr id="9" name="文本框 8">
            <a:extLst>
              <a:ext uri="{FF2B5EF4-FFF2-40B4-BE49-F238E27FC236}">
                <a16:creationId xmlns:a16="http://schemas.microsoft.com/office/drawing/2014/main" id="{694AB40A-B692-6C9B-B306-CC1F287DCB54}"/>
              </a:ext>
            </a:extLst>
          </p:cNvPr>
          <p:cNvSpPr txBox="1"/>
          <p:nvPr/>
        </p:nvSpPr>
        <p:spPr>
          <a:xfrm>
            <a:off x="599150" y="1429231"/>
            <a:ext cx="6136728" cy="923330"/>
          </a:xfrm>
          <a:prstGeom prst="rect">
            <a:avLst/>
          </a:prstGeom>
          <a:noFill/>
        </p:spPr>
        <p:txBody>
          <a:bodyPr wrap="square">
            <a:spAutoFit/>
          </a:bodyPr>
          <a:lstStyle/>
          <a:p>
            <a:pPr lvl="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用户进程发出输出请求。</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随机</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en-US" b="1" kern="100" dirty="0">
                <a:latin typeface="等线" panose="02010600030101010101" pitchFamily="2" charset="-122"/>
                <a:ea typeface="等线" panose="02010600030101010101" pitchFamily="2" charset="-122"/>
                <a:cs typeface="Times New Roman" panose="02020603050405020304" pitchFamily="18" charset="0"/>
              </a:rPr>
              <a:t>生成用户打印请求，当用户请求</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打印</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时，视为一个文件申请完。</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E11147AF-93B7-42BF-800C-E645F309EF97}"/>
              </a:ext>
            </a:extLst>
          </p:cNvPr>
          <p:cNvSpPr txBox="1"/>
          <p:nvPr/>
        </p:nvSpPr>
        <p:spPr>
          <a:xfrm>
            <a:off x="6794998" y="1429231"/>
            <a:ext cx="4087150" cy="369332"/>
          </a:xfrm>
          <a:prstGeom prst="rect">
            <a:avLst/>
          </a:prstGeom>
          <a:noFill/>
        </p:spPr>
        <p:txBody>
          <a:bodyPr wrap="square">
            <a:spAutoFit/>
          </a:bodyPr>
          <a:lstStyle/>
          <a:p>
            <a:pPr lvl="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将</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用户申请输出的数据</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输出到输出井。</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ED65EE8E-DA08-4BA8-7721-291346645091}"/>
              </a:ext>
            </a:extLst>
          </p:cNvPr>
          <p:cNvSpPr txBox="1"/>
          <p:nvPr/>
        </p:nvSpPr>
        <p:spPr>
          <a:xfrm>
            <a:off x="6735878" y="3401854"/>
            <a:ext cx="4734910" cy="1754326"/>
          </a:xfrm>
          <a:prstGeom prst="rect">
            <a:avLst/>
          </a:prstGeom>
          <a:noFill/>
        </p:spPr>
        <p:txBody>
          <a:bodyPr wrap="square">
            <a:spAutoFit/>
          </a:bodyPr>
          <a:lstStyle/>
          <a:p>
            <a:r>
              <a:rPr lang="en-US" altLang="zh-CN" sz="1800" b="1" dirty="0">
                <a:solidFill>
                  <a:srgbClr val="000000"/>
                </a:solidFill>
                <a:latin typeface="新宋体" panose="02010609030101010101" pitchFamily="49" charset="-122"/>
                <a:ea typeface="新宋体" panose="02010609030101010101" pitchFamily="49" charset="-122"/>
              </a:rPr>
              <a:t>BUF_END[</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第一个输出井中空缓冲区的位置后移</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if</a:t>
            </a:r>
            <a:r>
              <a:rPr lang="en-US" altLang="zh-CN" sz="1800" b="1" dirty="0">
                <a:solidFill>
                  <a:srgbClr val="000000"/>
                </a:solidFill>
                <a:latin typeface="新宋体" panose="02010609030101010101" pitchFamily="49" charset="-122"/>
                <a:ea typeface="新宋体" panose="02010609030101010101" pitchFamily="49" charset="-122"/>
              </a:rPr>
              <a:t> (BUF_END[</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 100)</a:t>
            </a:r>
          </a:p>
          <a:p>
            <a:r>
              <a:rPr lang="en-US" altLang="zh-CN" sz="1800" b="1" dirty="0">
                <a:solidFill>
                  <a:srgbClr val="000000"/>
                </a:solidFill>
                <a:latin typeface="新宋体" panose="02010609030101010101" pitchFamily="49" charset="-122"/>
                <a:ea typeface="新宋体" panose="02010609030101010101" pitchFamily="49" charset="-122"/>
              </a:rPr>
              <a:t>            BUF_END[</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 0;</a:t>
            </a:r>
          </a:p>
          <a:p>
            <a:r>
              <a:rPr lang="en-US" altLang="zh-CN" sz="1800" b="1" dirty="0">
                <a:solidFill>
                  <a:srgbClr val="000000"/>
                </a:solidFill>
                <a:latin typeface="新宋体" panose="02010609030101010101" pitchFamily="49" charset="-122"/>
                <a:ea typeface="新宋体" panose="02010609030101010101" pitchFamily="49" charset="-122"/>
              </a:rPr>
              <a:t>        EMPTY_BUF_COUNT[</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用户进程可使用的输出井的空间减一</a:t>
            </a:r>
            <a:endParaRPr lang="zh-CN" altLang="en-US" b="1" dirty="0"/>
          </a:p>
        </p:txBody>
      </p:sp>
      <p:sp>
        <p:nvSpPr>
          <p:cNvPr id="16" name="文本框 15">
            <a:extLst>
              <a:ext uri="{FF2B5EF4-FFF2-40B4-BE49-F238E27FC236}">
                <a16:creationId xmlns:a16="http://schemas.microsoft.com/office/drawing/2014/main" id="{84C8F0D9-D0A8-5141-9C38-9983506B91F4}"/>
              </a:ext>
            </a:extLst>
          </p:cNvPr>
          <p:cNvSpPr txBox="1"/>
          <p:nvPr/>
        </p:nvSpPr>
        <p:spPr>
          <a:xfrm>
            <a:off x="6794998" y="2439326"/>
            <a:ext cx="4205392" cy="923330"/>
          </a:xfrm>
          <a:prstGeom prst="rect">
            <a:avLst/>
          </a:prstGeom>
          <a:noFill/>
        </p:spPr>
        <p:txBody>
          <a:bodyPr wrap="square">
            <a:spAutoFit/>
          </a:bodyPr>
          <a:lstStyle/>
          <a:p>
            <a:pPr lvl="0" algn="just"/>
            <a:r>
              <a:rPr lang="zh-CN" altLang="en-US" b="1" kern="100" dirty="0">
                <a:latin typeface="等线" panose="02010600030101010101" pitchFamily="2" charset="-122"/>
                <a:ea typeface="等线" panose="02010600030101010101" pitchFamily="2" charset="-122"/>
                <a:cs typeface="Times New Roman" panose="02020603050405020304" pitchFamily="18" charset="0"/>
              </a:rPr>
              <a:t>用户每申请输出一个数据就将数据存入输出井也就是</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buffer</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数组，并修改相应指针。</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6258104"/>
      </p:ext>
    </p:extLst>
  </p:cSld>
  <p:clrMapOvr>
    <a:masterClrMapping/>
  </p:clrMapOvr>
  <mc:AlternateContent xmlns:mc="http://schemas.openxmlformats.org/markup-compatibility/2006">
    <mc:Choice xmlns:p14="http://schemas.microsoft.com/office/powerpoint/2010/main" Requires="p14">
      <p:transition spd="slow" p14:dur="2000" advTm="8077"/>
    </mc:Choice>
    <mc:Fallback>
      <p:transition spd="slow" advTm="80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3062698" y="-75167"/>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3" name="文本框 2">
            <a:extLst>
              <a:ext uri="{FF2B5EF4-FFF2-40B4-BE49-F238E27FC236}">
                <a16:creationId xmlns:a16="http://schemas.microsoft.com/office/drawing/2014/main" id="{FF84D0E7-ADFC-44F3-6C88-D33523320665}"/>
              </a:ext>
            </a:extLst>
          </p:cNvPr>
          <p:cNvSpPr txBox="1"/>
          <p:nvPr/>
        </p:nvSpPr>
        <p:spPr>
          <a:xfrm>
            <a:off x="782363" y="1087848"/>
            <a:ext cx="6136728" cy="369332"/>
          </a:xfrm>
          <a:prstGeom prst="rect">
            <a:avLst/>
          </a:prstGeom>
          <a:noFill/>
        </p:spPr>
        <p:txBody>
          <a:bodyPr wrap="square">
            <a:spAutoFit/>
          </a:bodyPr>
          <a:lstStyle/>
          <a:p>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将请求打印表挂上</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假脱机文件</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队列</a:t>
            </a:r>
            <a:endParaRPr lang="zh-CN" altLang="en-US" dirty="0"/>
          </a:p>
        </p:txBody>
      </p:sp>
      <p:sp>
        <p:nvSpPr>
          <p:cNvPr id="8" name="文本框 7">
            <a:extLst>
              <a:ext uri="{FF2B5EF4-FFF2-40B4-BE49-F238E27FC236}">
                <a16:creationId xmlns:a16="http://schemas.microsoft.com/office/drawing/2014/main" id="{85A3DE2A-1300-F234-5844-DC73216E494B}"/>
              </a:ext>
            </a:extLst>
          </p:cNvPr>
          <p:cNvSpPr txBox="1"/>
          <p:nvPr/>
        </p:nvSpPr>
        <p:spPr>
          <a:xfrm>
            <a:off x="667078" y="1756864"/>
            <a:ext cx="10739274" cy="2308324"/>
          </a:xfrm>
          <a:prstGeom prst="rect">
            <a:avLst/>
          </a:prstGeom>
          <a:noFill/>
        </p:spPr>
        <p:txBody>
          <a:bodyPr wrap="square">
            <a:spAutoFit/>
          </a:bodyPr>
          <a:lstStyle/>
          <a:p>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将文件在输出井的位置和长度填入空白的请求打印表</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ptr_end</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reqname</a:t>
            </a:r>
            <a:r>
              <a:rPr lang="en-US" altLang="zh-CN" sz="1800" b="1" dirty="0">
                <a:solidFill>
                  <a:srgbClr val="000000"/>
                </a:solidFill>
                <a:latin typeface="新宋体" panose="02010609030101010101" pitchFamily="49" charset="-122"/>
                <a:ea typeface="新宋体" panose="02010609030101010101" pitchFamily="49" charset="-122"/>
              </a:rPr>
              <a:t> = </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ptr_end</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addr</a:t>
            </a:r>
            <a:r>
              <a:rPr lang="en-US" altLang="zh-CN" sz="1800" b="1" dirty="0">
                <a:solidFill>
                  <a:srgbClr val="000000"/>
                </a:solidFill>
                <a:latin typeface="新宋体" panose="02010609030101010101" pitchFamily="49" charset="-122"/>
                <a:ea typeface="新宋体" panose="02010609030101010101" pitchFamily="49" charset="-122"/>
              </a:rPr>
              <a:t> = BUF_BEGIN[</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ptr_end</a:t>
            </a:r>
            <a:r>
              <a:rPr lang="en-US" altLang="zh-CN" sz="1800" b="1" dirty="0">
                <a:solidFill>
                  <a:srgbClr val="000000"/>
                </a:solidFill>
                <a:latin typeface="新宋体" panose="02010609030101010101" pitchFamily="49" charset="-122"/>
                <a:ea typeface="新宋体" panose="02010609030101010101" pitchFamily="49" charset="-122"/>
              </a:rPr>
              <a:t>].length = BUF_END[</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&gt; BUF_BEGIN[</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 BUF_END[</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 BUF_BEGIN[</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 100 + BUF_END[</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 - BUF_BEGIN[</a:t>
            </a:r>
            <a:r>
              <a:rPr lang="en-US" altLang="zh-CN" sz="1800" b="1" dirty="0" err="1">
                <a:solidFill>
                  <a:srgbClr val="808080"/>
                </a:solidFill>
                <a:latin typeface="新宋体" panose="02010609030101010101" pitchFamily="49" charset="-122"/>
                <a:ea typeface="新宋体" panose="02010609030101010101" pitchFamily="49" charset="-122"/>
              </a:rPr>
              <a:t>pid</a:t>
            </a:r>
            <a:r>
              <a:rPr lang="en-US" altLang="zh-CN" sz="1800" b="1" dirty="0">
                <a:solidFill>
                  <a:srgbClr val="000000"/>
                </a:solidFill>
                <a:latin typeface="新宋体" panose="02010609030101010101" pitchFamily="49" charset="-122"/>
                <a:ea typeface="新宋体" panose="02010609030101010101" pitchFamily="49" charset="-122"/>
              </a:rPr>
              <a:t>];</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printf</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a:solidFill>
                  <a:srgbClr val="A31515"/>
                </a:solidFill>
                <a:latin typeface="新宋体" panose="02010609030101010101" pitchFamily="49" charset="-122"/>
                <a:ea typeface="新宋体" panose="02010609030101010101" pitchFamily="49" charset="-122"/>
              </a:rPr>
              <a:t>"</a:t>
            </a:r>
            <a:r>
              <a:rPr lang="zh-CN" altLang="en-US" sz="1800" b="1" dirty="0">
                <a:solidFill>
                  <a:srgbClr val="A31515"/>
                </a:solidFill>
                <a:latin typeface="新宋体" panose="02010609030101010101" pitchFamily="49" charset="-122"/>
                <a:ea typeface="新宋体" panose="02010609030101010101" pitchFamily="49" charset="-122"/>
              </a:rPr>
              <a:t>空闲请求块申请成功，位置</a:t>
            </a:r>
            <a:r>
              <a:rPr lang="en-US" altLang="zh-CN" sz="1800" b="1" dirty="0">
                <a:solidFill>
                  <a:srgbClr val="A31515"/>
                </a:solidFill>
                <a:latin typeface="新宋体" panose="02010609030101010101" pitchFamily="49" charset="-122"/>
                <a:ea typeface="新宋体" panose="02010609030101010101" pitchFamily="49" charset="-122"/>
              </a:rPr>
              <a:t>:%d,</a:t>
            </a:r>
            <a:r>
              <a:rPr lang="zh-CN" altLang="en-US" sz="1800" b="1" dirty="0">
                <a:solidFill>
                  <a:srgbClr val="A31515"/>
                </a:solidFill>
                <a:latin typeface="新宋体" panose="02010609030101010101" pitchFamily="49" charset="-122"/>
                <a:ea typeface="新宋体" panose="02010609030101010101" pitchFamily="49" charset="-122"/>
              </a:rPr>
              <a:t>长度</a:t>
            </a:r>
            <a:r>
              <a:rPr lang="en-US" altLang="zh-CN" sz="1800" b="1" dirty="0">
                <a:solidFill>
                  <a:srgbClr val="A31515"/>
                </a:solidFill>
                <a:latin typeface="新宋体" panose="02010609030101010101" pitchFamily="49" charset="-122"/>
                <a:ea typeface="新宋体" panose="02010609030101010101" pitchFamily="49" charset="-122"/>
              </a:rPr>
              <a:t>%d\n"</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ptr_end</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addr</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ptr_end</a:t>
            </a:r>
            <a:r>
              <a:rPr lang="en-US" altLang="zh-CN" sz="1800" b="1" dirty="0">
                <a:solidFill>
                  <a:srgbClr val="000000"/>
                </a:solidFill>
                <a:latin typeface="新宋体" panose="02010609030101010101" pitchFamily="49" charset="-122"/>
                <a:ea typeface="新宋体" panose="02010609030101010101" pitchFamily="49" charset="-122"/>
              </a:rPr>
              <a:t>].length);</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ptr_end</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指示假脱机文件队列尾的指针后移</a:t>
            </a:r>
            <a:endParaRPr lang="zh-CN" altLang="en-US" b="1" dirty="0"/>
          </a:p>
        </p:txBody>
      </p:sp>
    </p:spTree>
    <p:extLst>
      <p:ext uri="{BB962C8B-B14F-4D97-AF65-F5344CB8AC3E}">
        <p14:creationId xmlns:p14="http://schemas.microsoft.com/office/powerpoint/2010/main" val="1128904"/>
      </p:ext>
    </p:extLst>
  </p:cSld>
  <p:clrMapOvr>
    <a:masterClrMapping/>
  </p:clrMapOvr>
  <mc:AlternateContent xmlns:mc="http://schemas.openxmlformats.org/markup-compatibility/2006">
    <mc:Choice xmlns:p14="http://schemas.microsoft.com/office/powerpoint/2010/main" Requires="p14">
      <p:transition spd="slow" p14:dur="2000" advTm="9501"/>
    </mc:Choice>
    <mc:Fallback>
      <p:transition spd="slow" advTm="950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10452351" y="-1395663"/>
            <a:ext cx="3287235" cy="3429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739649" y="-64214"/>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pic>
        <p:nvPicPr>
          <p:cNvPr id="13" name="图片 12">
            <a:extLst>
              <a:ext uri="{FF2B5EF4-FFF2-40B4-BE49-F238E27FC236}">
                <a16:creationId xmlns:a16="http://schemas.microsoft.com/office/drawing/2014/main" id="{2CBE4F21-F2FD-C672-DEF2-E6F37B541955}"/>
              </a:ext>
            </a:extLst>
          </p:cNvPr>
          <p:cNvPicPr>
            <a:picLocks noChangeAspect="1"/>
          </p:cNvPicPr>
          <p:nvPr/>
        </p:nvPicPr>
        <p:blipFill>
          <a:blip r:embed="rId2"/>
          <a:stretch>
            <a:fillRect/>
          </a:stretch>
        </p:blipFill>
        <p:spPr>
          <a:xfrm>
            <a:off x="986501" y="1053111"/>
            <a:ext cx="9657436" cy="5161059"/>
          </a:xfrm>
          <a:prstGeom prst="rect">
            <a:avLst/>
          </a:prstGeom>
        </p:spPr>
      </p:pic>
      <p:sp>
        <p:nvSpPr>
          <p:cNvPr id="14" name="箭头: 右 13">
            <a:extLst>
              <a:ext uri="{FF2B5EF4-FFF2-40B4-BE49-F238E27FC236}">
                <a16:creationId xmlns:a16="http://schemas.microsoft.com/office/drawing/2014/main" id="{67CC5401-96E8-28C2-B91B-B5049DDD8CF0}"/>
              </a:ext>
            </a:extLst>
          </p:cNvPr>
          <p:cNvSpPr/>
          <p:nvPr/>
        </p:nvSpPr>
        <p:spPr>
          <a:xfrm>
            <a:off x="4603858" y="4652210"/>
            <a:ext cx="1059005" cy="417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6D2B4678-12EA-4FF6-2E3D-27A21AC0F092}"/>
              </a:ext>
            </a:extLst>
          </p:cNvPr>
          <p:cNvPicPr>
            <a:picLocks noChangeAspect="1"/>
          </p:cNvPicPr>
          <p:nvPr/>
        </p:nvPicPr>
        <p:blipFill>
          <a:blip r:embed="rId3"/>
          <a:stretch>
            <a:fillRect/>
          </a:stretch>
        </p:blipFill>
        <p:spPr>
          <a:xfrm>
            <a:off x="449090" y="998523"/>
            <a:ext cx="10194847" cy="5448258"/>
          </a:xfrm>
          <a:prstGeom prst="rect">
            <a:avLst/>
          </a:prstGeom>
        </p:spPr>
      </p:pic>
      <p:sp>
        <p:nvSpPr>
          <p:cNvPr id="15" name="文本框 1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30E7DFD7-CC8E-BFA4-498A-87FF33B7BB10}"/>
              </a:ext>
            </a:extLst>
          </p:cNvPr>
          <p:cNvSpPr txBox="1"/>
          <p:nvPr/>
        </p:nvSpPr>
        <p:spPr>
          <a:xfrm>
            <a:off x="5815219" y="4370596"/>
            <a:ext cx="5006436"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假脱机打印进程激活，打印内容到</a:t>
            </a:r>
            <a:r>
              <a:rPr lang="en-US" altLang="zh-CN"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txt</a:t>
            </a:r>
            <a:r>
              <a:rPr lang="zh-CN" altLang="en-US"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文档</a:t>
            </a:r>
          </a:p>
        </p:txBody>
      </p:sp>
    </p:spTree>
    <p:extLst>
      <p:ext uri="{BB962C8B-B14F-4D97-AF65-F5344CB8AC3E}">
        <p14:creationId xmlns:p14="http://schemas.microsoft.com/office/powerpoint/2010/main" val="1045486325"/>
      </p:ext>
    </p:extLst>
  </p:cSld>
  <p:clrMapOvr>
    <a:masterClrMapping/>
  </p:clrMapOvr>
  <mc:AlternateContent xmlns:mc="http://schemas.openxmlformats.org/markup-compatibility/2006">
    <mc:Choice xmlns:p14="http://schemas.microsoft.com/office/powerpoint/2010/main" Requires="p14">
      <p:transition spd="slow" p14:dur="2000" advTm="23246"/>
    </mc:Choice>
    <mc:Fallback>
      <p:transition spd="slow" advTm="232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10452351" y="-1395663"/>
            <a:ext cx="3287235" cy="3429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739649" y="-64214"/>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pic>
        <p:nvPicPr>
          <p:cNvPr id="7" name="图片 6">
            <a:extLst>
              <a:ext uri="{FF2B5EF4-FFF2-40B4-BE49-F238E27FC236}">
                <a16:creationId xmlns:a16="http://schemas.microsoft.com/office/drawing/2014/main" id="{8814D709-C6EF-86C2-CC7F-59AADC7A6538}"/>
              </a:ext>
            </a:extLst>
          </p:cNvPr>
          <p:cNvPicPr>
            <a:picLocks noChangeAspect="1"/>
          </p:cNvPicPr>
          <p:nvPr/>
        </p:nvPicPr>
        <p:blipFill>
          <a:blip r:embed="rId2"/>
          <a:stretch>
            <a:fillRect/>
          </a:stretch>
        </p:blipFill>
        <p:spPr>
          <a:xfrm>
            <a:off x="961603" y="1093975"/>
            <a:ext cx="9777752" cy="5225357"/>
          </a:xfrm>
          <a:prstGeom prst="rect">
            <a:avLst/>
          </a:prstGeom>
        </p:spPr>
      </p:pic>
      <p:sp>
        <p:nvSpPr>
          <p:cNvPr id="8" name="箭头: 右 7">
            <a:extLst>
              <a:ext uri="{FF2B5EF4-FFF2-40B4-BE49-F238E27FC236}">
                <a16:creationId xmlns:a16="http://schemas.microsoft.com/office/drawing/2014/main" id="{880B0960-ECDF-EBCF-4B9C-6DA76D31BAE2}"/>
              </a:ext>
            </a:extLst>
          </p:cNvPr>
          <p:cNvSpPr/>
          <p:nvPr/>
        </p:nvSpPr>
        <p:spPr>
          <a:xfrm>
            <a:off x="4603858" y="4652210"/>
            <a:ext cx="1059005" cy="417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3430E84A-1E5D-590C-48EE-270538FE8DA8}"/>
              </a:ext>
            </a:extLst>
          </p:cNvPr>
          <p:cNvSpPr txBox="1"/>
          <p:nvPr/>
        </p:nvSpPr>
        <p:spPr>
          <a:xfrm>
            <a:off x="5767947" y="4488248"/>
            <a:ext cx="5006436"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用户连续打印多个文件不用等待</a:t>
            </a:r>
            <a:r>
              <a:rPr lang="zh-CN" altLang="en-US" sz="2400" b="1" dirty="0">
                <a:solidFill>
                  <a:schemeClr val="bg1"/>
                </a:solidFill>
                <a:latin typeface="Source Han Sans CN Heavy" panose="020B0A00000000000000" charset="-122"/>
                <a:ea typeface="Source Han Sans CN Heavy" panose="020B0A00000000000000" charset="-122"/>
                <a:sym typeface="+mn-ea"/>
              </a:rPr>
              <a:t>打印机空闲</a:t>
            </a:r>
            <a:endParaRPr lang="zh-CN" altLang="en-US"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endParaRPr>
          </a:p>
        </p:txBody>
      </p:sp>
    </p:spTree>
    <p:extLst>
      <p:ext uri="{BB962C8B-B14F-4D97-AF65-F5344CB8AC3E}">
        <p14:creationId xmlns:p14="http://schemas.microsoft.com/office/powerpoint/2010/main" val="982211459"/>
      </p:ext>
    </p:extLst>
  </p:cSld>
  <p:clrMapOvr>
    <a:masterClrMapping/>
  </p:clrMapOvr>
  <mc:AlternateContent xmlns:mc="http://schemas.openxmlformats.org/markup-compatibility/2006">
    <mc:Choice xmlns:p14="http://schemas.microsoft.com/office/powerpoint/2010/main" Requires="p14">
      <p:transition spd="slow" p14:dur="2000" advTm="11307"/>
    </mc:Choice>
    <mc:Fallback>
      <p:transition spd="slow" advTm="113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10452351" y="-1395663"/>
            <a:ext cx="3287235" cy="3429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739649" y="-64214"/>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pic>
        <p:nvPicPr>
          <p:cNvPr id="7" name="图片 6">
            <a:extLst>
              <a:ext uri="{FF2B5EF4-FFF2-40B4-BE49-F238E27FC236}">
                <a16:creationId xmlns:a16="http://schemas.microsoft.com/office/drawing/2014/main" id="{22EF75C2-D7AE-F695-5D88-22158978BDA2}"/>
              </a:ext>
            </a:extLst>
          </p:cNvPr>
          <p:cNvPicPr>
            <a:picLocks noChangeAspect="1"/>
          </p:cNvPicPr>
          <p:nvPr/>
        </p:nvPicPr>
        <p:blipFill>
          <a:blip r:embed="rId3"/>
          <a:stretch>
            <a:fillRect/>
          </a:stretch>
        </p:blipFill>
        <p:spPr>
          <a:xfrm>
            <a:off x="449090" y="899932"/>
            <a:ext cx="10379331" cy="5546849"/>
          </a:xfrm>
          <a:prstGeom prst="rect">
            <a:avLst/>
          </a:prstGeom>
        </p:spPr>
      </p:pic>
      <p:sp>
        <p:nvSpPr>
          <p:cNvPr id="8" name="箭头: 右 7">
            <a:extLst>
              <a:ext uri="{FF2B5EF4-FFF2-40B4-BE49-F238E27FC236}">
                <a16:creationId xmlns:a16="http://schemas.microsoft.com/office/drawing/2014/main" id="{E7A4D08D-0AB8-5580-912C-DDDF17454FA7}"/>
              </a:ext>
            </a:extLst>
          </p:cNvPr>
          <p:cNvSpPr/>
          <p:nvPr/>
        </p:nvSpPr>
        <p:spPr>
          <a:xfrm>
            <a:off x="2397216" y="5261810"/>
            <a:ext cx="1059005" cy="417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D6B61814-3AB3-402A-6368-5CDAD6525067}"/>
              </a:ext>
            </a:extLst>
          </p:cNvPr>
          <p:cNvSpPr txBox="1"/>
          <p:nvPr/>
        </p:nvSpPr>
        <p:spPr>
          <a:xfrm>
            <a:off x="3561305" y="5097848"/>
            <a:ext cx="5006436"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输出井已满</a:t>
            </a:r>
            <a:r>
              <a:rPr lang="en-US" altLang="zh-CN"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a:t>
            </a:r>
            <a:r>
              <a:rPr lang="zh-CN" altLang="en-US" sz="2400" b="1" noProof="0" dirty="0">
                <a:ln>
                  <a:noFill/>
                </a:ln>
                <a:solidFill>
                  <a:schemeClr val="bg1"/>
                </a:solidFill>
                <a:effectLst/>
                <a:uLnTx/>
                <a:uFillTx/>
                <a:latin typeface="Source Han Sans CN Heavy" panose="020B0A00000000000000" charset="-122"/>
                <a:ea typeface="Source Han Sans CN Heavy" panose="020B0A00000000000000" charset="-122"/>
                <a:sym typeface="+mn-ea"/>
              </a:rPr>
              <a:t>进程假脱机打印进程打印一些数据后再运行。</a:t>
            </a:r>
          </a:p>
        </p:txBody>
      </p:sp>
      <p:pic>
        <p:nvPicPr>
          <p:cNvPr id="11" name="图片 10">
            <a:extLst>
              <a:ext uri="{FF2B5EF4-FFF2-40B4-BE49-F238E27FC236}">
                <a16:creationId xmlns:a16="http://schemas.microsoft.com/office/drawing/2014/main" id="{B65581C5-AA1C-2277-EC50-BE3A5AED8A23}"/>
              </a:ext>
            </a:extLst>
          </p:cNvPr>
          <p:cNvPicPr>
            <a:picLocks noChangeAspect="1"/>
          </p:cNvPicPr>
          <p:nvPr/>
        </p:nvPicPr>
        <p:blipFill>
          <a:blip r:embed="rId4"/>
          <a:stretch>
            <a:fillRect/>
          </a:stretch>
        </p:blipFill>
        <p:spPr>
          <a:xfrm>
            <a:off x="2673993" y="534253"/>
            <a:ext cx="5331017" cy="5267826"/>
          </a:xfrm>
          <a:prstGeom prst="rect">
            <a:avLst/>
          </a:prstGeom>
        </p:spPr>
      </p:pic>
      <p:sp>
        <p:nvSpPr>
          <p:cNvPr id="12" name="文本框 11"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7AC6C1EB-600C-6B54-BA9E-F6D563499EE1}"/>
              </a:ext>
            </a:extLst>
          </p:cNvPr>
          <p:cNvSpPr txBox="1"/>
          <p:nvPr/>
        </p:nvSpPr>
        <p:spPr>
          <a:xfrm>
            <a:off x="5339501" y="1289812"/>
            <a:ext cx="5006436" cy="5810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solidFill>
                  <a:srgbClr val="FF0000"/>
                </a:solidFill>
                <a:effectLst/>
                <a:highlight>
                  <a:srgbClr val="FFFF00"/>
                </a:highlight>
                <a:uLnTx/>
                <a:uFillTx/>
                <a:latin typeface="Source Han Sans CN Heavy" panose="020B0A00000000000000" charset="-122"/>
                <a:ea typeface="Source Han Sans CN Heavy" panose="020B0A00000000000000" charset="-122"/>
                <a:sym typeface="+mn-ea"/>
              </a:rPr>
              <a:t>“打印”结果</a:t>
            </a:r>
          </a:p>
        </p:txBody>
      </p:sp>
    </p:spTree>
    <p:custDataLst>
      <p:tags r:id="rId1"/>
    </p:custDataLst>
    <p:extLst>
      <p:ext uri="{BB962C8B-B14F-4D97-AF65-F5344CB8AC3E}">
        <p14:creationId xmlns:p14="http://schemas.microsoft.com/office/powerpoint/2010/main" val="3923684380"/>
      </p:ext>
    </p:extLst>
  </p:cSld>
  <p:clrMapOvr>
    <a:masterClrMapping/>
  </p:clrMapOvr>
  <mc:AlternateContent xmlns:mc="http://schemas.openxmlformats.org/markup-compatibility/2006">
    <mc:Choice xmlns:p14="http://schemas.microsoft.com/office/powerpoint/2010/main" Requires="p14">
      <p:transition spd="slow" p14:dur="2000" advTm="15183"/>
    </mc:Choice>
    <mc:Fallback>
      <p:transition spd="slow" advTm="151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5234067" y="441969"/>
            <a:ext cx="1723549" cy="738664"/>
          </a:xfrm>
          <a:prstGeom prst="rect">
            <a:avLst/>
          </a:prstGeom>
        </p:spPr>
        <p:txBody>
          <a:bodyPr wrap="none">
            <a:spAutoFit/>
          </a:bodyPr>
          <a:lstStyle/>
          <a:p>
            <a:pPr algn="dist"/>
            <a:r>
              <a:rPr lang="zh-CN" altLang="en-US" sz="2400" b="1" spc="600" dirty="0">
                <a:solidFill>
                  <a:schemeClr val="tx1">
                    <a:lumMod val="75000"/>
                    <a:lumOff val="25000"/>
                  </a:schemeClr>
                </a:solidFill>
                <a:latin typeface="Open Sans SemiBold" panose="020B0706030804020204" charset="0"/>
                <a:ea typeface="Open Sans SemiBold" panose="020B0706030804020204" charset="0"/>
                <a:cs typeface="Open Sans SemiBold" panose="020B0706030804020204" charset="0"/>
              </a:rPr>
              <a:t>守护进程</a:t>
            </a:r>
          </a:p>
          <a:p>
            <a:pPr algn="dist"/>
            <a:endParaRPr lang="zh-CN" altLang="en-US" b="1" spc="600" dirty="0">
              <a:solidFill>
                <a:schemeClr val="tx1">
                  <a:lumMod val="75000"/>
                  <a:lumOff val="25000"/>
                </a:schemeClr>
              </a:solidFill>
              <a:latin typeface="Open Sans SemiBold" panose="020B0706030804020204" charset="0"/>
              <a:ea typeface="Open Sans SemiBold" panose="020B0706030804020204" charset="0"/>
              <a:cs typeface="Open Sans SemiBold" panose="020B0706030804020204" charset="0"/>
            </a:endParaRPr>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5788701" y="955122"/>
            <a:ext cx="614597" cy="500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2222938" y="1406922"/>
            <a:ext cx="7630381" cy="4291003"/>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13" name="文本框 1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2896088" y="1917616"/>
            <a:ext cx="6399505" cy="326961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zh-CN" altLang="en-US" sz="2000"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守护进程是允许使用打印机的唯一进程。所有需要使用打印机进行打印的进程都需要将一份要求打印的文件放在假脱机文件队列中。如果守护进程正在睡眠则将守护进程唤醒，由守护进程按照目录逐份文件地进行打印。</a:t>
            </a:r>
            <a:endParaRPr lang="en-US" altLang="zh-CN" sz="2000" noProof="0" dirty="0">
              <a:ln>
                <a:noFill/>
              </a:ln>
              <a:solidFill>
                <a:schemeClr val="bg1"/>
              </a:solidFill>
              <a:effectLst/>
              <a:uLnTx/>
              <a:uFillTx/>
              <a:latin typeface="Source Han Sans CN Regular" panose="020B0A00000000000000" charset="-122"/>
              <a:ea typeface="Source Han Sans CN Regular" panose="020B0A00000000000000" charset="-122"/>
              <a:sym typeface="+mn-ea"/>
            </a:endParaRPr>
          </a:p>
          <a:p>
            <a:pPr marL="0" marR="0" lvl="0" indent="0" defTabSz="914400" rtl="0" eaLnBrk="1" fontAlgn="auto" latinLnBrk="0" hangingPunct="1">
              <a:lnSpc>
                <a:spcPct val="150000"/>
              </a:lnSpc>
              <a:spcBef>
                <a:spcPts val="0"/>
              </a:spcBef>
              <a:spcAft>
                <a:spcPts val="0"/>
              </a:spcAft>
              <a:buClrTx/>
              <a:buSzTx/>
              <a:buFontTx/>
              <a:buNone/>
              <a:defRPr/>
            </a:pPr>
            <a:r>
              <a:rPr lang="zh-CN" altLang="en-US" sz="2000"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除了打印机守护进程外，还有很多其他的守护进程，事实上，凡需要将独占设备改造成共享设备时，都要为设备配置一个守护进程和假脱机文件目录。</a:t>
            </a:r>
          </a:p>
        </p:txBody>
      </p:sp>
      <p:grpSp>
        <p:nvGrpSpPr>
          <p:cNvPr id="77"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rgbClr val="6EA6DE"/>
          </a:solidFill>
        </p:grpSpPr>
        <p:grpSp>
          <p:nvGrpSpPr>
            <p:cNvPr id="78" name="iSḻïḋe"/>
            <p:cNvGrpSpPr/>
            <p:nvPr/>
          </p:nvGrpSpPr>
          <p:grpSpPr>
            <a:xfrm>
              <a:off x="5528397" y="3806230"/>
              <a:ext cx="2860508" cy="275467"/>
              <a:chOff x="4851400" y="4251325"/>
              <a:chExt cx="6264276" cy="603251"/>
            </a:xfrm>
            <a:grpFill/>
          </p:grpSpPr>
          <p:sp>
            <p:nvSpPr>
              <p:cNvPr id="79"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00" name="îSľîdè"/>
            <p:cNvGrpSpPr/>
            <p:nvPr/>
          </p:nvGrpSpPr>
          <p:grpSpPr>
            <a:xfrm>
              <a:off x="5487799" y="2810201"/>
              <a:ext cx="2935892" cy="808278"/>
              <a:chOff x="4762500" y="2070100"/>
              <a:chExt cx="6429376" cy="1770063"/>
            </a:xfrm>
            <a:grpFill/>
          </p:grpSpPr>
          <p:sp>
            <p:nvSpPr>
              <p:cNvPr id="101"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8"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10" name="íṥļïḑê"/>
            <p:cNvGrpSpPr/>
            <p:nvPr/>
          </p:nvGrpSpPr>
          <p:grpSpPr>
            <a:xfrm>
              <a:off x="3768308" y="2508637"/>
              <a:ext cx="1469396" cy="1847076"/>
              <a:chOff x="996950" y="1409700"/>
              <a:chExt cx="3217863" cy="4044950"/>
            </a:xfrm>
            <a:grpFill/>
          </p:grpSpPr>
          <p:sp>
            <p:nvSpPr>
              <p:cNvPr id="111"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7"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8"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9"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0"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1"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Tree>
    <p:extLst>
      <p:ext uri="{BB962C8B-B14F-4D97-AF65-F5344CB8AC3E}">
        <p14:creationId xmlns:p14="http://schemas.microsoft.com/office/powerpoint/2010/main" val="3915125150"/>
      </p:ext>
    </p:extLst>
  </p:cSld>
  <p:clrMapOvr>
    <a:masterClrMapping/>
  </p:clrMapOvr>
  <mc:AlternateContent xmlns:mc="http://schemas.openxmlformats.org/markup-compatibility/2006">
    <mc:Choice xmlns:p14="http://schemas.microsoft.com/office/powerpoint/2010/main" Requires="p14">
      <p:transition spd="slow" p14:dur="2000" advTm="32977"/>
    </mc:Choice>
    <mc:Fallback>
      <p:transition spd="slow" advTm="3297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685141" y="2611155"/>
            <a:ext cx="4113305" cy="645160"/>
          </a:xfrm>
          <a:prstGeom prst="rect">
            <a:avLst/>
          </a:prstGeom>
          <a:noFill/>
        </p:spPr>
        <p:txBody>
          <a:bodyPr wrap="square" rtlCol="0">
            <a:spAutoFit/>
          </a:bodyPr>
          <a:lstStyle/>
          <a:p>
            <a:r>
              <a:rPr lang="zh-CN" altLang="en-US" sz="3600" b="1" spc="300" dirty="0">
                <a:solidFill>
                  <a:schemeClr val="tx1">
                    <a:lumMod val="65000"/>
                    <a:lumOff val="35000"/>
                  </a:schemeClr>
                </a:solidFill>
                <a:latin typeface="Source Han Sans CN Bold" panose="020B0A00000000000000" charset="-122"/>
                <a:ea typeface="Source Han Sans CN Bold" panose="020B0A00000000000000" charset="-122"/>
                <a:cs typeface="Open Sans SemiBold" panose="020B0706030804020204" charset="0"/>
              </a:rPr>
              <a:t>谢谢观看！</a:t>
            </a:r>
          </a:p>
        </p:txBody>
      </p:sp>
      <p:sp>
        <p:nvSpPr>
          <p:cNvPr id="9" name="矩形 8"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0" y="0"/>
            <a:ext cx="12192000" cy="269005"/>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50000"/>
                  <a:lumOff val="50000"/>
                </a:schemeClr>
              </a:solidFill>
            </a:endParaRPr>
          </a:p>
        </p:txBody>
      </p:sp>
      <p:grpSp>
        <p:nvGrpSpPr>
          <p:cNvPr id="10" name="组 9"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GrpSpPr/>
          <p:nvPr/>
        </p:nvGrpSpPr>
        <p:grpSpPr>
          <a:xfrm>
            <a:off x="1" y="6141866"/>
            <a:ext cx="734786" cy="736439"/>
            <a:chOff x="10739953" y="5872087"/>
            <a:chExt cx="1452047" cy="1455313"/>
          </a:xfrm>
          <a:solidFill>
            <a:srgbClr val="6EA6DE"/>
          </a:solidFill>
        </p:grpSpPr>
        <p:sp>
          <p:nvSpPr>
            <p:cNvPr id="11" name="矩形 10"/>
            <p:cNvSpPr/>
            <p:nvPr/>
          </p:nvSpPr>
          <p:spPr>
            <a:xfrm>
              <a:off x="10739953" y="5872087"/>
              <a:ext cx="1452047" cy="1455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1194703" y="6328470"/>
              <a:ext cx="542546" cy="542546"/>
              <a:chOff x="320339" y="264018"/>
              <a:chExt cx="656822" cy="656822"/>
            </a:xfrm>
            <a:grpFill/>
          </p:grpSpPr>
          <p:sp>
            <p:nvSpPr>
              <p:cNvPr id="13" name="矩形 12"/>
              <p:cNvSpPr/>
              <p:nvPr/>
            </p:nvSpPr>
            <p:spPr>
              <a:xfrm>
                <a:off x="320339" y="553791"/>
                <a:ext cx="656822" cy="77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5400000">
                <a:off x="320339" y="553792"/>
                <a:ext cx="656822" cy="77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8"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3345721" y="5935853"/>
            <a:ext cx="8846185" cy="922020"/>
          </a:xfrm>
          <a:prstGeom prst="rect">
            <a:avLst/>
          </a:prstGeom>
        </p:spPr>
        <p:txBody>
          <a:bodyPr wrap="none">
            <a:spAutoFit/>
          </a:bodyPr>
          <a:lstStyle/>
          <a:p>
            <a:pPr algn="r"/>
            <a:r>
              <a:rPr lang="en-US" altLang="zh-CN" sz="5400" b="1" spc="600">
                <a:solidFill>
                  <a:schemeClr val="bg1">
                    <a:lumMod val="85000"/>
                    <a:alpha val="29000"/>
                  </a:schemeClr>
                </a:solidFill>
                <a:latin typeface="Futura" panose="020B0602020204020303" charset="0"/>
                <a:ea typeface="Futura" panose="020B0602020204020303" charset="0"/>
                <a:cs typeface="Futura" panose="020B0602020204020303" charset="0"/>
              </a:rPr>
              <a:t>shanghai university</a:t>
            </a:r>
          </a:p>
        </p:txBody>
      </p:sp>
      <p:sp>
        <p:nvSpPr>
          <p:cNvPr id="112" name="文本框 111" descr="e7d195523061f1c01d60fa9f1cfcbfb3d7dea265119d71e15FBB43640B43E9A75E03FE54C774D5D4779ED45933E78901D3CB0E69E39D04A9E1E9B25CF060C4BCA4D072860494D0D8E683C2FE58414E15DA0C0FDA91E9DF4A87D4A386CDA84638162803B4B548953563CC064A369DDAF33BFAA2FA0A8E2B1D6BB464A79BE5AE72D6D8A4E4F731A55A"/>
          <p:cNvSpPr txBox="1"/>
          <p:nvPr/>
        </p:nvSpPr>
        <p:spPr>
          <a:xfrm rot="5400000">
            <a:off x="-2060292" y="1328405"/>
            <a:ext cx="5923081" cy="1568450"/>
          </a:xfrm>
          <a:prstGeom prst="rect">
            <a:avLst/>
          </a:prstGeom>
          <a:noFill/>
        </p:spPr>
        <p:txBody>
          <a:bodyPr wrap="square" rtlCol="0">
            <a:spAutoFit/>
          </a:bodyPr>
          <a:lstStyle/>
          <a:p>
            <a:pPr algn="ctr"/>
            <a:r>
              <a:rPr kumimoji="1" lang="en-US" altLang="en-US" sz="9600" b="1" dirty="0">
                <a:solidFill>
                  <a:srgbClr val="6EA6DE"/>
                </a:solidFill>
                <a:latin typeface="Source Han Sans CN Heavy" panose="020B0A00000000000000" charset="-122"/>
                <a:ea typeface="Source Han Sans CN Heavy" panose="020B0A00000000000000" charset="-122"/>
                <a:cs typeface="Josefin Sans" charset="0"/>
              </a:rPr>
              <a:t>2022</a:t>
            </a:r>
          </a:p>
        </p:txBody>
      </p:sp>
      <p:pic>
        <p:nvPicPr>
          <p:cNvPr id="115" name="图片 114" descr="131113-菊花-010"/>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6429750" y="2159159"/>
            <a:ext cx="5339098" cy="3540946"/>
          </a:xfrm>
          <a:prstGeom prst="rect">
            <a:avLst/>
          </a:prstGeom>
        </p:spPr>
      </p:pic>
      <p:grpSp>
        <p:nvGrpSpPr>
          <p:cNvPr id="308"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353675" y="751840"/>
            <a:ext cx="1415415" cy="561975"/>
            <a:chOff x="3768308" y="2508637"/>
            <a:chExt cx="4655383" cy="1847076"/>
          </a:xfrm>
          <a:solidFill>
            <a:srgbClr val="6EA6DE"/>
          </a:solidFill>
        </p:grpSpPr>
        <p:grpSp>
          <p:nvGrpSpPr>
            <p:cNvPr id="309" name="iSḻïḋe"/>
            <p:cNvGrpSpPr/>
            <p:nvPr/>
          </p:nvGrpSpPr>
          <p:grpSpPr>
            <a:xfrm>
              <a:off x="5528397" y="3806230"/>
              <a:ext cx="2860508" cy="275467"/>
              <a:chOff x="4851400" y="4251325"/>
              <a:chExt cx="6264276" cy="603251"/>
            </a:xfrm>
            <a:grpFill/>
          </p:grpSpPr>
          <p:sp>
            <p:nvSpPr>
              <p:cNvPr id="352"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3"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4"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5"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6"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7"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8"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9"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0"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1"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2"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3"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4"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5"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6"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7"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8"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9"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0"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1"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2"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310" name="îSľîdè"/>
            <p:cNvGrpSpPr/>
            <p:nvPr/>
          </p:nvGrpSpPr>
          <p:grpSpPr>
            <a:xfrm>
              <a:off x="5487799" y="2810201"/>
              <a:ext cx="2935892" cy="808278"/>
              <a:chOff x="4762500" y="2070100"/>
              <a:chExt cx="6429376" cy="1770063"/>
            </a:xfrm>
            <a:grpFill/>
          </p:grpSpPr>
          <p:sp>
            <p:nvSpPr>
              <p:cNvPr id="343"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4"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5"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6"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7"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8"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9"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0"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1"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311" name="íṥļïḑê"/>
            <p:cNvGrpSpPr/>
            <p:nvPr/>
          </p:nvGrpSpPr>
          <p:grpSpPr>
            <a:xfrm>
              <a:off x="3768308" y="2508637"/>
              <a:ext cx="1469396" cy="1847076"/>
              <a:chOff x="996950" y="1409700"/>
              <a:chExt cx="3217863" cy="4044950"/>
            </a:xfrm>
            <a:grpFill/>
          </p:grpSpPr>
          <p:sp>
            <p:nvSpPr>
              <p:cNvPr id="312"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3"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4"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5"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6"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7"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8"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9"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2"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3"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4"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5"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6"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7"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8"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9"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0"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1"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2"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3"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4"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5"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6"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7"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8"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39"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0"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1"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2"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2" name="文本框 1"/>
          <p:cNvSpPr txBox="1"/>
          <p:nvPr/>
        </p:nvSpPr>
        <p:spPr>
          <a:xfrm>
            <a:off x="1685290" y="4482465"/>
            <a:ext cx="2355215" cy="875665"/>
          </a:xfrm>
          <a:prstGeom prst="rect">
            <a:avLst/>
          </a:prstGeom>
          <a:noFill/>
        </p:spPr>
        <p:txBody>
          <a:bodyPr wrap="square" rtlCol="0" anchor="t">
            <a:spAutoFit/>
          </a:bodyPr>
          <a:lstStyle/>
          <a:p>
            <a:pPr algn="dist">
              <a:lnSpc>
                <a:spcPct val="150000"/>
              </a:lnSpc>
            </a:pPr>
            <a:r>
              <a:rPr lang="zh-CN" altLang="en-US" sz="1600">
                <a:solidFill>
                  <a:srgbClr val="6EA6DE"/>
                </a:solidFill>
                <a:latin typeface="Microsoft YaHei" panose="020B0502040204020203" charset="-122"/>
                <a:ea typeface="Microsoft YaHei" panose="020B0502040204020203" charset="-122"/>
                <a:cs typeface="Microsoft YaHei" panose="020B0502040204020203" charset="-122"/>
              </a:rPr>
              <a:t>上善若水 海纳百川</a:t>
            </a:r>
          </a:p>
          <a:p>
            <a:pPr algn="dist">
              <a:lnSpc>
                <a:spcPct val="150000"/>
              </a:lnSpc>
            </a:pPr>
            <a:r>
              <a:rPr lang="zh-CN" altLang="en-US" sz="1600">
                <a:solidFill>
                  <a:srgbClr val="6EA6DE"/>
                </a:solidFill>
                <a:latin typeface="Microsoft YaHei" panose="020B0502040204020203" charset="-122"/>
                <a:ea typeface="Microsoft YaHei" panose="020B0502040204020203" charset="-122"/>
                <a:cs typeface="Microsoft YaHei" panose="020B0502040204020203" charset="-122"/>
              </a:rPr>
              <a:t>大道明德 学用济世</a:t>
            </a:r>
            <a:r>
              <a:rPr lang="zh-CN" altLang="en-US">
                <a:solidFill>
                  <a:srgbClr val="6EA6DE"/>
                </a:solidFill>
                <a:latin typeface="Microsoft YaHei" panose="020B0502040204020203" charset="-122"/>
                <a:ea typeface="Microsoft YaHei" panose="020B0502040204020203" charset="-122"/>
                <a:cs typeface="Microsoft YaHei" panose="020B0502040204020203" charset="-122"/>
              </a:rPr>
              <a:t> </a:t>
            </a:r>
            <a:r>
              <a:rPr lang="zh-CN" altLang="en-US">
                <a:solidFill>
                  <a:srgbClr val="064480"/>
                </a:solidFill>
                <a:latin typeface="Microsoft YaHei" panose="020B0502040204020203" charset="-122"/>
                <a:ea typeface="Microsoft YaHei" panose="020B0502040204020203" charset="-122"/>
                <a:cs typeface="Microsoft YaHei" panose="020B0502040204020203"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三角形 1"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rot="10800000">
            <a:off x="376452" y="6282674"/>
            <a:ext cx="164677" cy="141963"/>
          </a:xfrm>
          <a:prstGeom prst="triangle">
            <a:avLst/>
          </a:prstGeom>
          <a:solidFill>
            <a:srgbClr val="D7B1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376452" y="318346"/>
            <a:ext cx="152231" cy="15223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BDAB94"/>
              </a:solidFill>
            </a:endParaRPr>
          </a:p>
        </p:txBody>
      </p:sp>
      <p:sp>
        <p:nvSpPr>
          <p:cNvPr id="5" name="矩形 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83434" y="278614"/>
            <a:ext cx="1431290" cy="260350"/>
          </a:xfrm>
          <a:prstGeom prst="rect">
            <a:avLst/>
          </a:prstGeom>
        </p:spPr>
        <p:txBody>
          <a:bodyPr wrap="none">
            <a:spAutoFit/>
          </a:bodyPr>
          <a:lstStyle/>
          <a:p>
            <a:r>
              <a:rPr lang="en-US" altLang="zh-CN" sz="1100" b="1" dirty="0" err="1">
                <a:solidFill>
                  <a:schemeClr val="bg1">
                    <a:lumMod val="50000"/>
                  </a:schemeClr>
                </a:solidFill>
                <a:latin typeface="Open Sans" panose="020B0606030504020204" charset="0"/>
                <a:ea typeface="Open Sans" panose="020B0606030504020204" charset="0"/>
                <a:cs typeface="Open Sans" panose="020B0606030504020204" charset="0"/>
              </a:rPr>
              <a:t>shanghai university</a:t>
            </a:r>
            <a:endParaRPr lang="zh-CN" altLang="en-US" sz="1100" b="1">
              <a:solidFill>
                <a:schemeClr val="bg1">
                  <a:lumMod val="50000"/>
                </a:schemeClr>
              </a:solidFill>
            </a:endParaRPr>
          </a:p>
        </p:txBody>
      </p:sp>
      <p:cxnSp>
        <p:nvCxnSpPr>
          <p:cNvPr id="6" name="直线连接符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CxnSpPr/>
          <p:nvPr/>
        </p:nvCxnSpPr>
        <p:spPr>
          <a:xfrm>
            <a:off x="2507331" y="409419"/>
            <a:ext cx="71845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组 1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GrpSpPr/>
          <p:nvPr/>
        </p:nvGrpSpPr>
        <p:grpSpPr>
          <a:xfrm>
            <a:off x="11459633" y="6121561"/>
            <a:ext cx="734786" cy="736439"/>
            <a:chOff x="10739953" y="5872087"/>
            <a:chExt cx="1452047" cy="1455313"/>
          </a:xfrm>
          <a:solidFill>
            <a:schemeClr val="accent5">
              <a:lumMod val="75000"/>
            </a:schemeClr>
          </a:solidFill>
        </p:grpSpPr>
        <p:sp>
          <p:nvSpPr>
            <p:cNvPr id="14" name="矩形 13"/>
            <p:cNvSpPr/>
            <p:nvPr/>
          </p:nvSpPr>
          <p:spPr>
            <a:xfrm>
              <a:off x="10739953" y="5872087"/>
              <a:ext cx="1452047" cy="1455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4"/>
            <p:cNvGrpSpPr/>
            <p:nvPr/>
          </p:nvGrpSpPr>
          <p:grpSpPr>
            <a:xfrm>
              <a:off x="11194703" y="6328470"/>
              <a:ext cx="542546" cy="542546"/>
              <a:chOff x="320339" y="264018"/>
              <a:chExt cx="656822" cy="656822"/>
            </a:xfrm>
            <a:grpFill/>
          </p:grpSpPr>
          <p:sp>
            <p:nvSpPr>
              <p:cNvPr id="16" name="矩形 15"/>
              <p:cNvSpPr/>
              <p:nvPr/>
            </p:nvSpPr>
            <p:spPr>
              <a:xfrm>
                <a:off x="320339" y="553791"/>
                <a:ext cx="656822" cy="77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rot="5400000">
                <a:off x="320339" y="553792"/>
                <a:ext cx="656822" cy="77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18" name="矩形 17"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376555" y="1069975"/>
            <a:ext cx="4358640" cy="4949825"/>
          </a:xfrm>
          <a:prstGeom prst="rect">
            <a:avLst/>
          </a:prstGeom>
          <a:solidFill>
            <a:srgbClr val="6F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23" name="矩形 2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541020" y="1079500"/>
            <a:ext cx="3990340" cy="4215765"/>
          </a:xfrm>
          <a:prstGeom prst="rect">
            <a:avLst/>
          </a:prstGeom>
        </p:spPr>
        <p:txBody>
          <a:bodyPr wrap="square">
            <a:spAutoFit/>
          </a:bodyPr>
          <a:lstStyle/>
          <a:p>
            <a:pPr algn="l"/>
            <a:r>
              <a:rPr lang="zh-CN" altLang="en-US" sz="3200" b="1" noProof="0">
                <a:ln>
                  <a:noFill/>
                </a:ln>
                <a:solidFill>
                  <a:schemeClr val="bg1"/>
                </a:solidFill>
                <a:effectLst/>
                <a:uLnTx/>
                <a:uFillTx/>
                <a:latin typeface="Source Han Sans CN Bold" panose="020B0A00000000000000" charset="-122"/>
                <a:ea typeface="Source Han Sans CN Bold" panose="020B0A00000000000000" charset="-122"/>
                <a:sym typeface="+mn-ea"/>
              </a:rPr>
              <a:t>脱机技术</a:t>
            </a:r>
          </a:p>
          <a:p>
            <a:pPr algn="l"/>
            <a:endParaRPr lang="zh-CN" altLang="en-US" b="1" noProof="0">
              <a:ln>
                <a:noFill/>
              </a:ln>
              <a:solidFill>
                <a:schemeClr val="bg1"/>
              </a:solidFill>
              <a:effectLst/>
              <a:uLnTx/>
              <a:uFillTx/>
              <a:latin typeface="Source Han Sans CN Bold" panose="020B0A00000000000000" charset="-122"/>
              <a:ea typeface="Source Han Sans CN Bold" panose="020B0A00000000000000" charset="-122"/>
              <a:sym typeface="+mn-ea"/>
            </a:endParaRPr>
          </a:p>
          <a:p>
            <a:pPr algn="l"/>
            <a:endParaRPr lang="zh-CN" altLang="en-US" b="1" noProof="0">
              <a:ln>
                <a:noFill/>
              </a:ln>
              <a:solidFill>
                <a:schemeClr val="bg1"/>
              </a:solidFill>
              <a:effectLst/>
              <a:uLnTx/>
              <a:uFillTx/>
              <a:latin typeface="Source Han Sans CN Bold" panose="020B0A00000000000000" charset="-122"/>
              <a:ea typeface="Source Han Sans CN Bold" panose="020B0A00000000000000" charset="-122"/>
              <a:sym typeface="+mn-ea"/>
            </a:endParaRPr>
          </a:p>
          <a:p>
            <a:pPr algn="l"/>
            <a:r>
              <a:rPr lang="en-US" altLang="zh-CN" sz="2000" b="1" noProof="0">
                <a:ln>
                  <a:noFill/>
                </a:ln>
                <a:solidFill>
                  <a:schemeClr val="bg1"/>
                </a:solidFill>
                <a:effectLst/>
                <a:uLnTx/>
                <a:uFillTx/>
                <a:latin typeface="楷体" charset="0"/>
                <a:ea typeface="楷体" charset="0"/>
                <a:cs typeface="楷体" charset="0"/>
                <a:sym typeface="+mn-ea"/>
              </a:rPr>
              <a:t>      </a:t>
            </a:r>
            <a:r>
              <a:rPr lang="zh-CN" altLang="en-US" sz="2000" b="1" noProof="0">
                <a:ln>
                  <a:noFill/>
                </a:ln>
                <a:solidFill>
                  <a:schemeClr val="bg1"/>
                </a:solidFill>
                <a:effectLst/>
                <a:uLnTx/>
                <a:uFillTx/>
                <a:latin typeface="楷体" charset="0"/>
                <a:ea typeface="楷体" charset="0"/>
                <a:cs typeface="楷体" charset="0"/>
                <a:sym typeface="+mn-ea"/>
              </a:rPr>
              <a:t>为了解决人机矛盾及CPU和I/O设备之间速度不匹配的矛盾，20世纪50年代末出现了脱机I/O技术。该技术是将事先装有用户程序和数据的纸袋装入纸带输入机，在一台外围机的控制下，把纸带（卡片）上的数据（程序）输入道磁带上。当CPU需要这些程序和数据时，再从磁带上高速地调入内存</a:t>
            </a:r>
          </a:p>
        </p:txBody>
      </p:sp>
      <p:sp>
        <p:nvSpPr>
          <p:cNvPr id="25" name="文本框 2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5560060" y="4362450"/>
            <a:ext cx="6129655" cy="156845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b="1" noProof="0">
                <a:ln>
                  <a:noFill/>
                </a:ln>
                <a:solidFill>
                  <a:schemeClr val="tx1"/>
                </a:solidFill>
                <a:effectLst/>
                <a:uLnTx/>
                <a:uFillTx/>
                <a:latin typeface="微软雅黑" charset="0"/>
                <a:ea typeface="微软雅黑" charset="0"/>
                <a:sym typeface="+mn-ea"/>
              </a:rPr>
              <a:t>新的问题：</a:t>
            </a: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noProof="0">
                <a:ln>
                  <a:noFill/>
                </a:ln>
                <a:solidFill>
                  <a:schemeClr val="tx1"/>
                </a:solidFill>
                <a:effectLst/>
                <a:uLnTx/>
                <a:uFillTx/>
                <a:latin typeface="微软雅黑" charset="0"/>
                <a:ea typeface="微软雅黑" charset="0"/>
                <a:cs typeface="微软雅黑" charset="0"/>
                <a:sym typeface="+mn-ea"/>
              </a:rPr>
              <a:t>（1）增加了外围计算机，不能充分发挥这些计算机的功效；</a:t>
            </a: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noProof="0">
                <a:ln>
                  <a:noFill/>
                </a:ln>
                <a:solidFill>
                  <a:schemeClr val="tx1"/>
                </a:solidFill>
                <a:effectLst/>
                <a:uLnTx/>
                <a:uFillTx/>
                <a:latin typeface="微软雅黑" charset="0"/>
                <a:ea typeface="微软雅黑" charset="0"/>
                <a:cs typeface="微软雅黑" charset="0"/>
                <a:sym typeface="+mn-ea"/>
              </a:rPr>
              <a:t>（2）增加了操作员的手工操作，在主处理机和外围处理机之间要来回装上和取下输入输出卷，这种手工操作出错机会多，效率低；</a:t>
            </a: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1200" noProof="0">
                <a:ln>
                  <a:noFill/>
                </a:ln>
                <a:solidFill>
                  <a:schemeClr val="tx1"/>
                </a:solidFill>
                <a:effectLst/>
                <a:uLnTx/>
                <a:uFillTx/>
                <a:latin typeface="微软雅黑" charset="0"/>
                <a:ea typeface="微软雅黑" charset="0"/>
                <a:cs typeface="微软雅黑" charset="0"/>
                <a:sym typeface="+mn-ea"/>
              </a:rPr>
              <a:t>（3）不易实现优先级调度，不同批次中的作业无法搭配运行。</a:t>
            </a:r>
            <a:endParaRPr lang="zh-CN" altLang="en-US" sz="1200" noProof="0" dirty="0">
              <a:ln>
                <a:noFill/>
              </a:ln>
              <a:solidFill>
                <a:schemeClr val="tx1"/>
              </a:solidFill>
              <a:effectLst/>
              <a:uLnTx/>
              <a:uFillTx/>
              <a:latin typeface="微软雅黑" charset="0"/>
              <a:ea typeface="微软雅黑" charset="0"/>
              <a:cs typeface="微软雅黑" charset="0"/>
              <a:sym typeface="+mn-ea"/>
            </a:endParaRPr>
          </a:p>
        </p:txBody>
      </p:sp>
      <p:grpSp>
        <p:nvGrpSpPr>
          <p:cNvPr id="88"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rgbClr val="6EA6DE"/>
          </a:solidFill>
        </p:grpSpPr>
        <p:grpSp>
          <p:nvGrpSpPr>
            <p:cNvPr id="89" name="iSḻïḋe"/>
            <p:cNvGrpSpPr/>
            <p:nvPr/>
          </p:nvGrpSpPr>
          <p:grpSpPr>
            <a:xfrm>
              <a:off x="5528397" y="3806230"/>
              <a:ext cx="2860508" cy="275467"/>
              <a:chOff x="4851400" y="4251325"/>
              <a:chExt cx="6264276" cy="603251"/>
            </a:xfrm>
            <a:grpFill/>
          </p:grpSpPr>
          <p:sp>
            <p:nvSpPr>
              <p:cNvPr id="90"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0"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1"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8"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0"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11" name="îSľîdè"/>
            <p:cNvGrpSpPr/>
            <p:nvPr/>
          </p:nvGrpSpPr>
          <p:grpSpPr>
            <a:xfrm>
              <a:off x="5487799" y="2810201"/>
              <a:ext cx="2935892" cy="808278"/>
              <a:chOff x="4762500" y="2070100"/>
              <a:chExt cx="6429376" cy="1770063"/>
            </a:xfrm>
            <a:grpFill/>
          </p:grpSpPr>
          <p:sp>
            <p:nvSpPr>
              <p:cNvPr id="112"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7"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21" name="íṥļïḑê"/>
            <p:cNvGrpSpPr/>
            <p:nvPr/>
          </p:nvGrpSpPr>
          <p:grpSpPr>
            <a:xfrm>
              <a:off x="3768308" y="2508637"/>
              <a:ext cx="1469396" cy="1847076"/>
              <a:chOff x="996950" y="1409700"/>
              <a:chExt cx="3217863" cy="4044950"/>
            </a:xfrm>
            <a:grpFill/>
          </p:grpSpPr>
          <p:sp>
            <p:nvSpPr>
              <p:cNvPr id="122"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8"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9"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0"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1"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2"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3"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4"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5"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6"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7"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8"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9"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50"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51"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52"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pic>
        <p:nvPicPr>
          <p:cNvPr id="8" name="图片 7" descr="截屏2023-02-19 20.58.00"/>
          <p:cNvPicPr>
            <a:picLocks noChangeAspect="1"/>
          </p:cNvPicPr>
          <p:nvPr/>
        </p:nvPicPr>
        <p:blipFill>
          <a:blip r:embed="rId4"/>
          <a:stretch>
            <a:fillRect/>
          </a:stretch>
        </p:blipFill>
        <p:spPr>
          <a:xfrm>
            <a:off x="5025390" y="974090"/>
            <a:ext cx="6427470" cy="2682240"/>
          </a:xfrm>
          <a:prstGeom prst="rect">
            <a:avLst/>
          </a:prstGeom>
        </p:spPr>
      </p:pic>
    </p:spTree>
    <p:extLst>
      <p:ext uri="{BB962C8B-B14F-4D97-AF65-F5344CB8AC3E}">
        <p14:creationId xmlns:p14="http://schemas.microsoft.com/office/powerpoint/2010/main" val="679606603"/>
      </p:ext>
    </p:extLst>
  </p:cSld>
  <p:clrMapOvr>
    <a:masterClrMapping/>
  </p:clrMapOvr>
  <mc:AlternateContent xmlns:mc="http://schemas.openxmlformats.org/markup-compatibility/2006">
    <mc:Choice xmlns:p14="http://schemas.microsoft.com/office/powerpoint/2010/main" Requires="p14">
      <p:transition spd="slow" p14:dur="2000" advTm="388"/>
    </mc:Choice>
    <mc:Fallback>
      <p:transition spd="slow" advTm="3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4948365" y="1998279"/>
            <a:ext cx="6148552" cy="2861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descr="/Users/caizheng/Desktop/蓝色2/131113-菊花-010.jpg131113-菊花-010"/>
          <p:cNvPicPr>
            <a:picLocks noChangeAspect="1"/>
          </p:cNvPicPr>
          <p:nvPr/>
        </p:nvPicPr>
        <p:blipFill>
          <a:blip r:embed="rId4" cstate="screen"/>
          <a:srcRect t="-1176"/>
          <a:stretch>
            <a:fillRect/>
          </a:stretch>
        </p:blipFill>
        <p:spPr>
          <a:xfrm>
            <a:off x="1143000" y="1962150"/>
            <a:ext cx="3807460" cy="2895600"/>
          </a:xfrm>
          <a:prstGeom prst="rect">
            <a:avLst/>
          </a:prstGeom>
        </p:spPr>
      </p:pic>
      <p:sp>
        <p:nvSpPr>
          <p:cNvPr id="5" name="文本框 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5373370" y="2279015"/>
            <a:ext cx="3406140" cy="368300"/>
          </a:xfrm>
          <a:prstGeom prst="rect">
            <a:avLst/>
          </a:prstGeom>
          <a:noFill/>
        </p:spPr>
        <p:txBody>
          <a:bodyPr wrap="square" rtlCol="0">
            <a:spAutoFit/>
          </a:bodyPr>
          <a:lstStyle/>
          <a:p>
            <a:r>
              <a:rPr lang="en-US" altLang="zh-CN" b="1" spc="300">
                <a:solidFill>
                  <a:schemeClr val="tx1">
                    <a:lumMod val="65000"/>
                    <a:lumOff val="35000"/>
                  </a:schemeClr>
                </a:solidFill>
                <a:latin typeface="Open Sans SemiBold" panose="020B0706030804020204" charset="0"/>
                <a:ea typeface="Open Sans SemiBold" panose="020B0706030804020204" charset="0"/>
                <a:cs typeface="Open Sans SemiBold" panose="020B0706030804020204" charset="0"/>
              </a:rPr>
              <a:t>SPOOLing</a:t>
            </a:r>
            <a:r>
              <a:rPr lang="zh-CN" altLang="en-US" b="1" spc="300">
                <a:solidFill>
                  <a:schemeClr val="tx1">
                    <a:lumMod val="65000"/>
                    <a:lumOff val="35000"/>
                  </a:schemeClr>
                </a:solidFill>
                <a:latin typeface="Open Sans SemiBold" panose="020B0706030804020204" charset="0"/>
                <a:ea typeface="Open Sans SemiBold" panose="020B0706030804020204" charset="0"/>
                <a:cs typeface="Open Sans SemiBold" panose="020B0706030804020204" charset="0"/>
              </a:rPr>
              <a:t>（假脱机技术）</a:t>
            </a:r>
          </a:p>
        </p:txBody>
      </p:sp>
      <p:sp>
        <p:nvSpPr>
          <p:cNvPr id="7" name="文本框 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5373370" y="2976245"/>
            <a:ext cx="4462780" cy="20300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400" noProof="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SPOOLing，即外围设备联机并行操作，它除了是一种速度匹配技术外、也是一种虚拟设备技术。用一种物理设备模拟另一类物理设备，使各作业在执行期间只使用虚拟的设备，而不直接使用物理的独占设备。这种技术可使独占的设备变成可共享的设备，使得设备的利用率和系统效率都能得到提高。</a:t>
            </a:r>
          </a:p>
        </p:txBody>
      </p:sp>
      <p:sp>
        <p:nvSpPr>
          <p:cNvPr id="8" name="矩形 7"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10232728" y="3898938"/>
            <a:ext cx="976394" cy="960894"/>
          </a:xfrm>
          <a:prstGeom prst="rect">
            <a:avLst/>
          </a:prstGeom>
          <a:solidFill>
            <a:schemeClr val="accent5">
              <a:lumMod val="75000"/>
            </a:schemeClr>
          </a:solidFill>
          <a:ln>
            <a:noFill/>
          </a:ln>
          <a:effectLst>
            <a:outerShdw blurRad="381000" dist="114300" dir="54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Futura LT Condensed" panose="02000606050000020003" pitchFamily="2" charset="0"/>
            </a:endParaRPr>
          </a:p>
        </p:txBody>
      </p:sp>
      <p:sp>
        <p:nvSpPr>
          <p:cNvPr id="10" name="矩形 9"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4351497" y="1051941"/>
            <a:ext cx="3733165" cy="368300"/>
          </a:xfrm>
          <a:prstGeom prst="rect">
            <a:avLst/>
          </a:prstGeom>
        </p:spPr>
        <p:txBody>
          <a:bodyPr wrap="none">
            <a:spAutoFit/>
          </a:bodyPr>
          <a:lstStyle/>
          <a:p>
            <a:r>
              <a:rPr lang="en-US" altLang="zh-CN" b="1" spc="600">
                <a:solidFill>
                  <a:schemeClr val="bg1"/>
                </a:solidFill>
                <a:latin typeface="Open Sans SemiBold" panose="020B0706030804020204" charset="0"/>
                <a:ea typeface="Open Sans SemiBold" panose="020B0706030804020204" charset="0"/>
                <a:cs typeface="Open Sans SemiBold" panose="020B0706030804020204" charset="0"/>
              </a:rPr>
              <a:t>Shanghai University</a:t>
            </a:r>
          </a:p>
        </p:txBody>
      </p:sp>
      <p:pic>
        <p:nvPicPr>
          <p:cNvPr id="14" name="图片 1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PicPr>
            <a:picLocks noChangeAspect="1"/>
          </p:cNvPicPr>
          <p:nvPr/>
        </p:nvPicPr>
        <p:blipFill>
          <a:blip r:embed="rId5" cstate="screen"/>
          <a:stretch>
            <a:fillRect/>
          </a:stretch>
        </p:blipFill>
        <p:spPr>
          <a:xfrm>
            <a:off x="6604188" y="5643965"/>
            <a:ext cx="187896" cy="187896"/>
          </a:xfrm>
          <a:prstGeom prst="rect">
            <a:avLst/>
          </a:prstGeom>
        </p:spPr>
      </p:pic>
      <p:sp>
        <p:nvSpPr>
          <p:cNvPr id="16"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grpSp>
        <p:nvGrpSpPr>
          <p:cNvPr id="19"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rgbClr val="6EA6DE"/>
          </a:solidFill>
        </p:grpSpPr>
        <p:grpSp>
          <p:nvGrpSpPr>
            <p:cNvPr id="20" name="iSḻïḋe"/>
            <p:cNvGrpSpPr/>
            <p:nvPr/>
          </p:nvGrpSpPr>
          <p:grpSpPr>
            <a:xfrm>
              <a:off x="5528397" y="3806230"/>
              <a:ext cx="2860508" cy="275467"/>
              <a:chOff x="4851400" y="4251325"/>
              <a:chExt cx="6264276" cy="603251"/>
            </a:xfrm>
            <a:grpFill/>
          </p:grpSpPr>
          <p:sp>
            <p:nvSpPr>
              <p:cNvPr id="21"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6"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7"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8"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9"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5"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7"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8"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9"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0"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1"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2"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3"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4"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5"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46" name="îSľîdè"/>
            <p:cNvGrpSpPr/>
            <p:nvPr/>
          </p:nvGrpSpPr>
          <p:grpSpPr>
            <a:xfrm>
              <a:off x="5487799" y="2810201"/>
              <a:ext cx="2935892" cy="808278"/>
              <a:chOff x="4762500" y="2070100"/>
              <a:chExt cx="6429376" cy="1770063"/>
            </a:xfrm>
            <a:grpFill/>
          </p:grpSpPr>
          <p:sp>
            <p:nvSpPr>
              <p:cNvPr id="47"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8"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9"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0"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8"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2"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3"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4"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2"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56" name="íṥļïḑê"/>
            <p:cNvGrpSpPr/>
            <p:nvPr/>
          </p:nvGrpSpPr>
          <p:grpSpPr>
            <a:xfrm>
              <a:off x="3768308" y="2508637"/>
              <a:ext cx="1469396" cy="1847076"/>
              <a:chOff x="996950" y="1409700"/>
              <a:chExt cx="3217863" cy="4044950"/>
            </a:xfrm>
            <a:grpFill/>
          </p:grpSpPr>
          <p:sp>
            <p:nvSpPr>
              <p:cNvPr id="57"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3"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9"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1"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2"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3"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5"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7"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8"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9"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0"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1"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2"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3"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4"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5"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6"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7"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pic>
        <p:nvPicPr>
          <p:cNvPr id="32" name="图片 31"/>
          <p:cNvPicPr preferRelativeResize="0"/>
          <p:nvPr/>
        </p:nvPicPr>
        <p:blipFill>
          <a:blip r:embed="rId6" cstate="screen"/>
          <a:stretch>
            <a:fillRect/>
          </a:stretch>
        </p:blipFill>
        <p:spPr>
          <a:xfrm>
            <a:off x="1143000" y="1998345"/>
            <a:ext cx="3807460" cy="2859405"/>
          </a:xfrm>
          <a:prstGeom prst="rect">
            <a:avLst/>
          </a:prstGeom>
          <a:ln>
            <a:solidFill>
              <a:schemeClr val="bg1">
                <a:lumMod val="85000"/>
              </a:schemeClr>
            </a:solidFill>
          </a:ln>
        </p:spPr>
      </p:pic>
    </p:spTree>
    <p:extLst>
      <p:ext uri="{BB962C8B-B14F-4D97-AF65-F5344CB8AC3E}">
        <p14:creationId xmlns:p14="http://schemas.microsoft.com/office/powerpoint/2010/main" val="1270531883"/>
      </p:ext>
    </p:extLst>
  </p:cSld>
  <p:clrMapOvr>
    <a:masterClrMapping/>
  </p:clrMapOvr>
  <mc:AlternateContent xmlns:mc="http://schemas.openxmlformats.org/markup-compatibility/2006">
    <mc:Choice xmlns:p14="http://schemas.microsoft.com/office/powerpoint/2010/main" Requires="p14">
      <p:transition spd="slow" p14:dur="2000" advTm="400"/>
    </mc:Choice>
    <mc:Fallback>
      <p:transition spd="slow" advTm="4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1" y="0"/>
            <a:ext cx="12192000" cy="6858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由软件的形式模拟</a:t>
            </a:r>
          </a:p>
        </p:txBody>
      </p:sp>
      <p:sp>
        <p:nvSpPr>
          <p:cNvPr id="4"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8255839" y="1466759"/>
            <a:ext cx="2649152" cy="1076325"/>
          </a:xfrm>
          <a:prstGeom prst="rect">
            <a:avLst/>
          </a:prstGeom>
          <a:noFill/>
        </p:spPr>
        <p:txBody>
          <a:bodyPr wrap="square" rtlCol="0">
            <a:spAutoFit/>
          </a:bodyPr>
          <a:lstStyle/>
          <a:p>
            <a:pPr algn="ctr"/>
            <a:r>
              <a:rPr lang="zh-CN" altLang="en-US" sz="3200" b="1" noProof="0">
                <a:ln>
                  <a:noFill/>
                </a:ln>
                <a:solidFill>
                  <a:schemeClr val="bg1"/>
                </a:solidFill>
                <a:effectLst/>
                <a:uLnTx/>
                <a:uFillTx/>
                <a:latin typeface="Source Han Sans CN Regular" panose="020B0A00000000000000" charset="-122"/>
                <a:ea typeface="Source Han Sans CN Regular" panose="020B0A00000000000000" charset="-122"/>
                <a:sym typeface="+mn-ea"/>
              </a:rPr>
              <a:t>Spooling系统主要组成部分</a:t>
            </a:r>
          </a:p>
        </p:txBody>
      </p:sp>
      <p:grpSp>
        <p:nvGrpSpPr>
          <p:cNvPr id="19"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chemeClr val="bg1"/>
          </a:solidFill>
        </p:grpSpPr>
        <p:grpSp>
          <p:nvGrpSpPr>
            <p:cNvPr id="20" name="iSḻïḋe"/>
            <p:cNvGrpSpPr/>
            <p:nvPr/>
          </p:nvGrpSpPr>
          <p:grpSpPr>
            <a:xfrm>
              <a:off x="5528397" y="3806230"/>
              <a:ext cx="2860508" cy="275467"/>
              <a:chOff x="4851400" y="4251325"/>
              <a:chExt cx="6264276" cy="603251"/>
            </a:xfrm>
            <a:grpFill/>
          </p:grpSpPr>
          <p:sp>
            <p:nvSpPr>
              <p:cNvPr id="21"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6"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7"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8"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9"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5"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8"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9"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0"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1"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2"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3"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4"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5"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46" name="îSľîdè"/>
            <p:cNvGrpSpPr/>
            <p:nvPr/>
          </p:nvGrpSpPr>
          <p:grpSpPr>
            <a:xfrm>
              <a:off x="5487799" y="2810201"/>
              <a:ext cx="2935892" cy="808278"/>
              <a:chOff x="4762500" y="2070100"/>
              <a:chExt cx="6429376" cy="1770063"/>
            </a:xfrm>
            <a:grpFill/>
          </p:grpSpPr>
          <p:sp>
            <p:nvSpPr>
              <p:cNvPr id="47"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8"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9"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0"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6"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2"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3"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4"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2"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56" name="íṥļïḑê"/>
            <p:cNvGrpSpPr/>
            <p:nvPr/>
          </p:nvGrpSpPr>
          <p:grpSpPr>
            <a:xfrm>
              <a:off x="3768308" y="2508637"/>
              <a:ext cx="1469396" cy="1847076"/>
              <a:chOff x="996950" y="1409700"/>
              <a:chExt cx="3217863" cy="4044950"/>
            </a:xfrm>
            <a:grpFill/>
          </p:grpSpPr>
          <p:sp>
            <p:nvSpPr>
              <p:cNvPr id="57"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3"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9"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1"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2"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3"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5"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0"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7"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8"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9"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0"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1"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2"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3"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4"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5"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6"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7"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pic>
        <p:nvPicPr>
          <p:cNvPr id="6" name="图片 5" descr="截屏2023-02-19 21.20.56"/>
          <p:cNvPicPr>
            <a:picLocks noChangeAspect="1"/>
          </p:cNvPicPr>
          <p:nvPr/>
        </p:nvPicPr>
        <p:blipFill>
          <a:blip r:embed="rId4"/>
          <a:stretch>
            <a:fillRect/>
          </a:stretch>
        </p:blipFill>
        <p:spPr>
          <a:xfrm>
            <a:off x="571500" y="291465"/>
            <a:ext cx="6852920" cy="3462655"/>
          </a:xfrm>
          <a:prstGeom prst="rect">
            <a:avLst/>
          </a:prstGeom>
        </p:spPr>
      </p:pic>
      <p:sp>
        <p:nvSpPr>
          <p:cNvPr id="32" name="文本框 31"/>
          <p:cNvSpPr txBox="1"/>
          <p:nvPr/>
        </p:nvSpPr>
        <p:spPr>
          <a:xfrm>
            <a:off x="1270000" y="4473575"/>
            <a:ext cx="1946275" cy="368300"/>
          </a:xfrm>
          <a:prstGeom prst="rect">
            <a:avLst/>
          </a:prstGeom>
          <a:noFill/>
        </p:spPr>
        <p:txBody>
          <a:bodyPr wrap="square" rtlCol="0">
            <a:spAutoFit/>
          </a:bodyPr>
          <a:lstStyle/>
          <a:p>
            <a:r>
              <a:rPr lang="zh-CN" altLang="en-US">
                <a:solidFill>
                  <a:schemeClr val="bg1"/>
                </a:solidFill>
                <a:latin typeface="微软雅黑" charset="0"/>
                <a:ea typeface="微软雅黑" charset="0"/>
              </a:rPr>
              <a:t>输入井和输出井</a:t>
            </a:r>
          </a:p>
        </p:txBody>
      </p:sp>
      <p:sp>
        <p:nvSpPr>
          <p:cNvPr id="35" name="圆角矩形 34"/>
          <p:cNvSpPr/>
          <p:nvPr/>
        </p:nvSpPr>
        <p:spPr>
          <a:xfrm>
            <a:off x="1013460" y="4145280"/>
            <a:ext cx="2202815" cy="1025525"/>
          </a:xfrm>
          <a:prstGeom prst="roundRect">
            <a:avLst/>
          </a:prstGeom>
          <a:noFill/>
          <a:ln w="28575">
            <a:solidFill>
              <a:schemeClr val="bg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704590" y="4145280"/>
            <a:ext cx="2202815" cy="1025525"/>
          </a:xfrm>
          <a:prstGeom prst="roundRect">
            <a:avLst/>
          </a:prstGeom>
          <a:noFill/>
          <a:ln w="28575">
            <a:solidFill>
              <a:schemeClr val="bg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409055" y="4144645"/>
            <a:ext cx="2202815" cy="1025525"/>
          </a:xfrm>
          <a:prstGeom prst="roundRect">
            <a:avLst/>
          </a:prstGeom>
          <a:noFill/>
          <a:ln w="28575">
            <a:solidFill>
              <a:schemeClr val="bg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9019540" y="4144645"/>
            <a:ext cx="2202815" cy="1025525"/>
          </a:xfrm>
          <a:prstGeom prst="roundRect">
            <a:avLst/>
          </a:prstGeom>
          <a:noFill/>
          <a:ln w="28575">
            <a:solidFill>
              <a:schemeClr val="bg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4288155" y="4335780"/>
            <a:ext cx="1386840" cy="645160"/>
          </a:xfrm>
          <a:prstGeom prst="rect">
            <a:avLst/>
          </a:prstGeom>
          <a:noFill/>
        </p:spPr>
        <p:txBody>
          <a:bodyPr wrap="square" rtlCol="0">
            <a:spAutoFit/>
          </a:bodyPr>
          <a:lstStyle/>
          <a:p>
            <a:r>
              <a:rPr lang="zh-CN" altLang="en-US">
                <a:solidFill>
                  <a:schemeClr val="bg1"/>
                </a:solidFill>
                <a:latin typeface="微软雅黑" charset="0"/>
                <a:ea typeface="微软雅黑" charset="0"/>
              </a:rPr>
              <a:t>输入进程</a:t>
            </a:r>
          </a:p>
          <a:p>
            <a:r>
              <a:rPr lang="zh-CN" altLang="en-US">
                <a:solidFill>
                  <a:schemeClr val="bg1"/>
                </a:solidFill>
                <a:latin typeface="微软雅黑" charset="0"/>
                <a:ea typeface="微软雅黑" charset="0"/>
              </a:rPr>
              <a:t>输出进程</a:t>
            </a:r>
          </a:p>
        </p:txBody>
      </p:sp>
      <p:sp>
        <p:nvSpPr>
          <p:cNvPr id="58" name="文本框 57"/>
          <p:cNvSpPr txBox="1"/>
          <p:nvPr/>
        </p:nvSpPr>
        <p:spPr>
          <a:xfrm>
            <a:off x="6868795" y="4335780"/>
            <a:ext cx="1386840" cy="645160"/>
          </a:xfrm>
          <a:prstGeom prst="rect">
            <a:avLst/>
          </a:prstGeom>
          <a:noFill/>
        </p:spPr>
        <p:txBody>
          <a:bodyPr wrap="square" rtlCol="0">
            <a:spAutoFit/>
          </a:bodyPr>
          <a:lstStyle/>
          <a:p>
            <a:r>
              <a:rPr lang="zh-CN" altLang="en-US">
                <a:solidFill>
                  <a:schemeClr val="bg1"/>
                </a:solidFill>
                <a:latin typeface="微软雅黑" charset="0"/>
                <a:ea typeface="微软雅黑" charset="0"/>
              </a:rPr>
              <a:t>输入缓冲区</a:t>
            </a:r>
          </a:p>
          <a:p>
            <a:r>
              <a:rPr lang="zh-CN" altLang="en-US">
                <a:solidFill>
                  <a:schemeClr val="bg1"/>
                </a:solidFill>
                <a:latin typeface="微软雅黑" charset="0"/>
                <a:ea typeface="微软雅黑" charset="0"/>
              </a:rPr>
              <a:t>输出缓冲区</a:t>
            </a:r>
          </a:p>
        </p:txBody>
      </p:sp>
      <p:sp>
        <p:nvSpPr>
          <p:cNvPr id="60" name="文本框 59"/>
          <p:cNvSpPr txBox="1"/>
          <p:nvPr/>
        </p:nvSpPr>
        <p:spPr>
          <a:xfrm>
            <a:off x="9476740" y="4472940"/>
            <a:ext cx="1386840" cy="368300"/>
          </a:xfrm>
          <a:prstGeom prst="rect">
            <a:avLst/>
          </a:prstGeom>
          <a:noFill/>
        </p:spPr>
        <p:txBody>
          <a:bodyPr wrap="square" rtlCol="0">
            <a:spAutoFit/>
          </a:bodyPr>
          <a:lstStyle/>
          <a:p>
            <a:r>
              <a:rPr lang="zh-CN" altLang="en-US">
                <a:solidFill>
                  <a:schemeClr val="bg1"/>
                </a:solidFill>
                <a:latin typeface="微软雅黑" charset="0"/>
                <a:ea typeface="微软雅黑" charset="0"/>
              </a:rPr>
              <a:t>井管理程序</a:t>
            </a:r>
          </a:p>
        </p:txBody>
      </p:sp>
      <p:sp>
        <p:nvSpPr>
          <p:cNvPr id="64" name="文本框 63"/>
          <p:cNvSpPr txBox="1"/>
          <p:nvPr/>
        </p:nvSpPr>
        <p:spPr>
          <a:xfrm>
            <a:off x="1089025" y="5380355"/>
            <a:ext cx="2051685" cy="1168400"/>
          </a:xfrm>
          <a:prstGeom prst="rect">
            <a:avLst/>
          </a:prstGeom>
          <a:noFill/>
        </p:spPr>
        <p:txBody>
          <a:bodyPr wrap="square" rtlCol="0">
            <a:spAutoFit/>
          </a:bodyPr>
          <a:lstStyle/>
          <a:p>
            <a:r>
              <a:rPr lang="en-US" altLang="zh-CN" sz="1400">
                <a:solidFill>
                  <a:schemeClr val="bg1"/>
                </a:solidFill>
                <a:latin typeface="微软雅黑" charset="0"/>
                <a:ea typeface="微软雅黑" charset="0"/>
                <a:cs typeface="微软雅黑" charset="0"/>
              </a:rPr>
              <a:t>·系统在</a:t>
            </a:r>
            <a:r>
              <a:rPr lang="zh-CN" altLang="en-US" sz="1400">
                <a:solidFill>
                  <a:schemeClr val="bg1"/>
                </a:solidFill>
                <a:latin typeface="微软雅黑" charset="0"/>
                <a:ea typeface="微软雅黑" charset="0"/>
                <a:cs typeface="微软雅黑" charset="0"/>
              </a:rPr>
              <a:t>磁</a:t>
            </a:r>
            <a:r>
              <a:rPr lang="en-US" altLang="zh-CN" sz="1400">
                <a:solidFill>
                  <a:schemeClr val="bg1"/>
                </a:solidFill>
                <a:latin typeface="微软雅黑" charset="0"/>
                <a:ea typeface="微软雅黑" charset="0"/>
                <a:cs typeface="微软雅黑" charset="0"/>
              </a:rPr>
              <a:t>盘上开辟出</a:t>
            </a:r>
            <a:r>
              <a:rPr lang="zh-CN" altLang="en-US" sz="1400">
                <a:solidFill>
                  <a:schemeClr val="bg1"/>
                </a:solidFill>
                <a:latin typeface="微软雅黑" charset="0"/>
                <a:ea typeface="微软雅黑" charset="0"/>
                <a:cs typeface="微软雅黑" charset="0"/>
              </a:rPr>
              <a:t>的</a:t>
            </a:r>
            <a:r>
              <a:rPr lang="en-US" altLang="zh-CN" sz="1400">
                <a:solidFill>
                  <a:schemeClr val="bg1"/>
                </a:solidFill>
                <a:latin typeface="微软雅黑" charset="0"/>
                <a:ea typeface="微软雅黑" charset="0"/>
                <a:cs typeface="微软雅黑" charset="0"/>
              </a:rPr>
              <a:t>两个存储区</a:t>
            </a:r>
          </a:p>
          <a:p>
            <a:r>
              <a:rPr lang="en-US" altLang="zh-CN" sz="1400">
                <a:solidFill>
                  <a:schemeClr val="bg1"/>
                </a:solidFill>
                <a:latin typeface="微软雅黑" charset="0"/>
                <a:ea typeface="微软雅黑" charset="0"/>
                <a:cs typeface="微软雅黑" charset="0"/>
              </a:rPr>
              <a:t>·数据一般以文件的形式组织管理，这些文件称之为井文件</a:t>
            </a:r>
          </a:p>
        </p:txBody>
      </p:sp>
      <p:sp>
        <p:nvSpPr>
          <p:cNvPr id="65" name="文本框 64"/>
          <p:cNvSpPr txBox="1"/>
          <p:nvPr/>
        </p:nvSpPr>
        <p:spPr>
          <a:xfrm>
            <a:off x="3797300" y="5380355"/>
            <a:ext cx="1946910" cy="737235"/>
          </a:xfrm>
          <a:prstGeom prst="rect">
            <a:avLst/>
          </a:prstGeom>
          <a:noFill/>
        </p:spPr>
        <p:txBody>
          <a:bodyPr wrap="square" rtlCol="0">
            <a:spAutoFit/>
          </a:bodyPr>
          <a:lstStyle/>
          <a:p>
            <a:r>
              <a:rPr lang="en-US" altLang="zh-CN" sz="1400">
                <a:solidFill>
                  <a:schemeClr val="bg1"/>
                </a:solidFill>
                <a:latin typeface="微软雅黑" charset="0"/>
                <a:ea typeface="微软雅黑" charset="0"/>
              </a:rPr>
              <a:t>·</a:t>
            </a:r>
            <a:r>
              <a:rPr lang="zh-CN" altLang="en-US" sz="1400">
                <a:solidFill>
                  <a:schemeClr val="bg1"/>
                </a:solidFill>
                <a:latin typeface="微软雅黑" charset="0"/>
                <a:ea typeface="微软雅黑" charset="0"/>
              </a:rPr>
              <a:t>模拟脱机技术中的外围控制机</a:t>
            </a:r>
            <a:endParaRPr lang="en-US" altLang="zh-CN" sz="1400">
              <a:solidFill>
                <a:schemeClr val="bg1"/>
              </a:solidFill>
              <a:latin typeface="微软雅黑" charset="0"/>
              <a:ea typeface="微软雅黑" charset="0"/>
            </a:endParaRPr>
          </a:p>
          <a:p>
            <a:r>
              <a:rPr lang="en-US" altLang="zh-CN" sz="1400">
                <a:solidFill>
                  <a:schemeClr val="bg1"/>
                </a:solidFill>
                <a:latin typeface="微软雅黑" charset="0"/>
                <a:ea typeface="微软雅黑" charset="0"/>
              </a:rPr>
              <a:t>·</a:t>
            </a:r>
            <a:r>
              <a:rPr lang="zh-CN" altLang="en-US" sz="1400">
                <a:solidFill>
                  <a:schemeClr val="bg1"/>
                </a:solidFill>
                <a:latin typeface="微软雅黑" charset="0"/>
                <a:ea typeface="微软雅黑" charset="0"/>
              </a:rPr>
              <a:t>以软件的形式模拟</a:t>
            </a:r>
          </a:p>
        </p:txBody>
      </p:sp>
      <p:sp>
        <p:nvSpPr>
          <p:cNvPr id="66" name="文本框 65"/>
          <p:cNvSpPr txBox="1"/>
          <p:nvPr/>
        </p:nvSpPr>
        <p:spPr>
          <a:xfrm>
            <a:off x="6565900" y="5380355"/>
            <a:ext cx="1993265" cy="953135"/>
          </a:xfrm>
          <a:prstGeom prst="rect">
            <a:avLst/>
          </a:prstGeom>
          <a:noFill/>
        </p:spPr>
        <p:txBody>
          <a:bodyPr wrap="square" rtlCol="0">
            <a:spAutoFit/>
          </a:bodyPr>
          <a:lstStyle/>
          <a:p>
            <a:r>
              <a:rPr lang="en-US" altLang="zh-CN" sz="1400">
                <a:solidFill>
                  <a:schemeClr val="bg1"/>
                </a:solidFill>
                <a:latin typeface="微软雅黑" charset="0"/>
                <a:ea typeface="微软雅黑" charset="0"/>
              </a:rPr>
              <a:t>·</a:t>
            </a:r>
            <a:r>
              <a:rPr lang="zh-CN" altLang="en-US" sz="1400">
                <a:solidFill>
                  <a:schemeClr val="bg1"/>
                </a:solidFill>
                <a:latin typeface="微软雅黑" charset="0"/>
                <a:ea typeface="微软雅黑" charset="0"/>
              </a:rPr>
              <a:t>内存中开辟的两个缓冲区</a:t>
            </a:r>
            <a:endParaRPr lang="en-US" altLang="zh-CN" sz="1400">
              <a:solidFill>
                <a:schemeClr val="bg1"/>
              </a:solidFill>
              <a:latin typeface="微软雅黑" charset="0"/>
              <a:ea typeface="微软雅黑" charset="0"/>
            </a:endParaRPr>
          </a:p>
          <a:p>
            <a:r>
              <a:rPr lang="en-US" altLang="zh-CN" sz="1400">
                <a:solidFill>
                  <a:schemeClr val="bg1"/>
                </a:solidFill>
                <a:latin typeface="微软雅黑" charset="0"/>
                <a:ea typeface="微软雅黑" charset="0"/>
              </a:rPr>
              <a:t>·</a:t>
            </a:r>
            <a:r>
              <a:rPr lang="zh-CN" altLang="en-US" sz="1400">
                <a:solidFill>
                  <a:schemeClr val="bg1"/>
                </a:solidFill>
                <a:latin typeface="微软雅黑" charset="0"/>
                <a:ea typeface="微软雅黑" charset="0"/>
              </a:rPr>
              <a:t>通常是一个循环队列，可以存储多个任务</a:t>
            </a:r>
          </a:p>
        </p:txBody>
      </p:sp>
      <p:sp>
        <p:nvSpPr>
          <p:cNvPr id="88" name="文本框 87"/>
          <p:cNvSpPr txBox="1"/>
          <p:nvPr/>
        </p:nvSpPr>
        <p:spPr>
          <a:xfrm>
            <a:off x="9090025" y="5380355"/>
            <a:ext cx="1993265" cy="521970"/>
          </a:xfrm>
          <a:prstGeom prst="rect">
            <a:avLst/>
          </a:prstGeom>
          <a:noFill/>
        </p:spPr>
        <p:txBody>
          <a:bodyPr wrap="square" rtlCol="0">
            <a:spAutoFit/>
          </a:bodyPr>
          <a:lstStyle/>
          <a:p>
            <a:r>
              <a:rPr lang="en-US" altLang="zh-CN" sz="1400">
                <a:solidFill>
                  <a:schemeClr val="bg1"/>
                </a:solidFill>
                <a:latin typeface="微软雅黑" charset="0"/>
                <a:ea typeface="微软雅黑" charset="0"/>
              </a:rPr>
              <a:t>·用于控制作业与磁盘井之间信息的交换</a:t>
            </a:r>
            <a:endParaRPr lang="zh-CN" altLang="en-US" sz="1400">
              <a:solidFill>
                <a:schemeClr val="bg1"/>
              </a:solidFill>
              <a:latin typeface="微软雅黑" charset="0"/>
              <a:ea typeface="微软雅黑" charset="0"/>
            </a:endParaRPr>
          </a:p>
        </p:txBody>
      </p:sp>
    </p:spTree>
    <p:extLst>
      <p:ext uri="{BB962C8B-B14F-4D97-AF65-F5344CB8AC3E}">
        <p14:creationId xmlns:p14="http://schemas.microsoft.com/office/powerpoint/2010/main" val="1006492480"/>
      </p:ext>
    </p:extLst>
  </p:cSld>
  <p:clrMapOvr>
    <a:masterClrMapping/>
  </p:clrMapOvr>
  <mc:AlternateContent xmlns:mc="http://schemas.openxmlformats.org/markup-compatibility/2006">
    <mc:Choice xmlns:p14="http://schemas.microsoft.com/office/powerpoint/2010/main" Requires="p14">
      <p:transition spd="slow" p14:dur="2000" advTm="821"/>
    </mc:Choice>
    <mc:Fallback>
      <p:transition spd="slow" advTm="82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490000" y="2560859"/>
            <a:ext cx="1116000" cy="46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2"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rgbClr val="6EA6DE"/>
          </a:solidFill>
        </p:grpSpPr>
        <p:grpSp>
          <p:nvGrpSpPr>
            <p:cNvPr id="20" name="iSḻïḋe"/>
            <p:cNvGrpSpPr/>
            <p:nvPr/>
          </p:nvGrpSpPr>
          <p:grpSpPr>
            <a:xfrm>
              <a:off x="5528397" y="3806230"/>
              <a:ext cx="2860508" cy="275467"/>
              <a:chOff x="4851400" y="4251325"/>
              <a:chExt cx="6264276" cy="603251"/>
            </a:xfrm>
            <a:grpFill/>
          </p:grpSpPr>
          <p:sp>
            <p:nvSpPr>
              <p:cNvPr id="3"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6"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6"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8"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2"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4"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8"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9"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0"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1"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2"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3"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4"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5"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46" name="îSľîdè"/>
            <p:cNvGrpSpPr/>
            <p:nvPr/>
          </p:nvGrpSpPr>
          <p:grpSpPr>
            <a:xfrm>
              <a:off x="5487799" y="2810201"/>
              <a:ext cx="2935892" cy="808278"/>
              <a:chOff x="4762500" y="2070100"/>
              <a:chExt cx="6429376" cy="1770063"/>
            </a:xfrm>
            <a:grpFill/>
          </p:grpSpPr>
          <p:sp>
            <p:nvSpPr>
              <p:cNvPr id="47"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8"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49"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0"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25"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2"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3"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4"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1"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56" name="íṥļïḑê"/>
            <p:cNvGrpSpPr/>
            <p:nvPr/>
          </p:nvGrpSpPr>
          <p:grpSpPr>
            <a:xfrm>
              <a:off x="3768308" y="2508637"/>
              <a:ext cx="1469396" cy="1847076"/>
              <a:chOff x="996950" y="1409700"/>
              <a:chExt cx="3217863" cy="4044950"/>
            </a:xfrm>
            <a:grpFill/>
          </p:grpSpPr>
          <p:sp>
            <p:nvSpPr>
              <p:cNvPr id="57"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2"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59"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1"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2"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3"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5"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6"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37"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7"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8"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69"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0"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1"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2"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3"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4"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5"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6"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7"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8"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79"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graphicFrame>
        <p:nvGraphicFramePr>
          <p:cNvPr id="51" name="图示 50"/>
          <p:cNvGraphicFramePr/>
          <p:nvPr/>
        </p:nvGraphicFramePr>
        <p:xfrm>
          <a:off x="553576" y="950941"/>
          <a:ext cx="5572760" cy="4941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5" name="Straight Connector 43"/>
          <p:cNvCxnSpPr/>
          <p:nvPr/>
        </p:nvCxnSpPr>
        <p:spPr>
          <a:xfrm>
            <a:off x="3864433" y="1874034"/>
            <a:ext cx="2992701" cy="1"/>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58" name="Straight Connector 44"/>
          <p:cNvCxnSpPr/>
          <p:nvPr/>
        </p:nvCxnSpPr>
        <p:spPr>
          <a:xfrm>
            <a:off x="4701909" y="3419723"/>
            <a:ext cx="2155224" cy="3953"/>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0" name="Straight Connector 46"/>
          <p:cNvCxnSpPr/>
          <p:nvPr/>
        </p:nvCxnSpPr>
        <p:spPr>
          <a:xfrm>
            <a:off x="5501311" y="4967454"/>
            <a:ext cx="1356456" cy="2551"/>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64" name="TextBox 53"/>
          <p:cNvSpPr txBox="1"/>
          <p:nvPr/>
        </p:nvSpPr>
        <p:spPr bwMode="gray">
          <a:xfrm>
            <a:off x="6857769" y="1297848"/>
            <a:ext cx="4750666" cy="1262863"/>
          </a:xfrm>
          <a:prstGeom prst="rect">
            <a:avLst/>
          </a:prstGeom>
          <a:solidFill>
            <a:schemeClr val="bg1"/>
          </a:solidFill>
          <a:ln w="6350">
            <a:solidFill>
              <a:schemeClr val="accent1"/>
            </a:solidFill>
            <a:miter lim="800000"/>
          </a:ln>
        </p:spPr>
        <p:txBody>
          <a:bodyPr wrap="square" lIns="108000" tIns="360000" rIns="36000" bIns="0" rtlCol="0" anchor="t" anchorCtr="0">
            <a:noAutofit/>
          </a:bodyPr>
          <a:lstStyle/>
          <a:p>
            <a:pPr>
              <a:lnSpc>
                <a:spcPct val="120000"/>
              </a:lnSpc>
            </a:pPr>
            <a:endParaRPr lang="en-US" altLang="zh-CN" sz="1600" dirty="0">
              <a:solidFill>
                <a:schemeClr val="tx1">
                  <a:lumMod val="75000"/>
                  <a:lumOff val="25000"/>
                </a:schemeClr>
              </a:solidFill>
              <a:cs typeface="+mn-ea"/>
              <a:sym typeface="+mn-lt"/>
            </a:endParaRPr>
          </a:p>
        </p:txBody>
      </p:sp>
      <p:sp>
        <p:nvSpPr>
          <p:cNvPr id="65" name="TextBox 54"/>
          <p:cNvSpPr txBox="1"/>
          <p:nvPr/>
        </p:nvSpPr>
        <p:spPr bwMode="gray">
          <a:xfrm>
            <a:off x="6857769" y="2797888"/>
            <a:ext cx="4750666" cy="1262863"/>
          </a:xfrm>
          <a:prstGeom prst="rect">
            <a:avLst/>
          </a:prstGeom>
          <a:solidFill>
            <a:schemeClr val="bg1"/>
          </a:solidFill>
          <a:ln w="6350">
            <a:solidFill>
              <a:schemeClr val="bg1">
                <a:lumMod val="75000"/>
              </a:schemeClr>
            </a:solidFill>
            <a:miter lim="800000"/>
          </a:ln>
        </p:spPr>
        <p:txBody>
          <a:bodyPr wrap="square" lIns="108000" tIns="360000" rIns="36000" bIns="0" rtlCol="0" anchor="t" anchorCtr="0">
            <a:noAutofit/>
          </a:bodyPr>
          <a:lstStyle/>
          <a:p>
            <a:pPr>
              <a:lnSpc>
                <a:spcPct val="120000"/>
              </a:lnSpc>
            </a:pPr>
            <a:r>
              <a:rPr sz="1600" dirty="0">
                <a:solidFill>
                  <a:schemeClr val="tx1">
                    <a:lumMod val="75000"/>
                    <a:lumOff val="25000"/>
                  </a:schemeClr>
                </a:solidFill>
                <a:cs typeface="+mn-ea"/>
                <a:sym typeface="+mn-lt"/>
              </a:rPr>
              <a:t>设备并没有分配给任何进程。在输入井或输出井中，分配给进程的是一块存储去和一张I/O请求表。</a:t>
            </a:r>
            <a:r>
              <a:rPr lang="zh-CN" altLang="en-US" sz="1600" dirty="0">
                <a:solidFill>
                  <a:schemeClr val="tx1">
                    <a:lumMod val="75000"/>
                    <a:lumOff val="25000"/>
                  </a:schemeClr>
                </a:solidFill>
                <a:cs typeface="+mn-ea"/>
                <a:sym typeface="+mn-lt"/>
              </a:rPr>
              <a:t>噢</a:t>
            </a:r>
            <a:endParaRPr lang="en-US" altLang="zh-CN" sz="1600" dirty="0">
              <a:solidFill>
                <a:schemeClr val="tx1">
                  <a:lumMod val="75000"/>
                  <a:lumOff val="25000"/>
                </a:schemeClr>
              </a:solidFill>
              <a:cs typeface="+mn-ea"/>
              <a:sym typeface="+mn-lt"/>
            </a:endParaRPr>
          </a:p>
        </p:txBody>
      </p:sp>
      <p:sp>
        <p:nvSpPr>
          <p:cNvPr id="66" name="TextBox 54"/>
          <p:cNvSpPr txBox="1"/>
          <p:nvPr/>
        </p:nvSpPr>
        <p:spPr bwMode="gray">
          <a:xfrm>
            <a:off x="6857769" y="4337763"/>
            <a:ext cx="4750666" cy="1262863"/>
          </a:xfrm>
          <a:prstGeom prst="rect">
            <a:avLst/>
          </a:prstGeom>
          <a:solidFill>
            <a:schemeClr val="bg1"/>
          </a:solidFill>
          <a:ln w="6350">
            <a:solidFill>
              <a:schemeClr val="bg1">
                <a:lumMod val="75000"/>
              </a:schemeClr>
            </a:solidFill>
            <a:miter lim="800000"/>
          </a:ln>
        </p:spPr>
        <p:txBody>
          <a:bodyPr wrap="square" lIns="108000" tIns="360000" rIns="36000" bIns="0" rtlCol="0" anchor="t" anchorCtr="0">
            <a:noAutofit/>
          </a:bodyPr>
          <a:lstStyle/>
          <a:p>
            <a:pPr>
              <a:lnSpc>
                <a:spcPct val="120000"/>
              </a:lnSpc>
            </a:pPr>
            <a:endParaRPr sz="1600" dirty="0">
              <a:solidFill>
                <a:schemeClr val="tx1">
                  <a:lumMod val="75000"/>
                  <a:lumOff val="25000"/>
                </a:schemeClr>
              </a:solidFill>
              <a:cs typeface="+mn-ea"/>
              <a:sym typeface="+mn-lt"/>
            </a:endParaRPr>
          </a:p>
        </p:txBody>
      </p:sp>
      <p:sp>
        <p:nvSpPr>
          <p:cNvPr id="88" name="文本框 87"/>
          <p:cNvSpPr txBox="1"/>
          <p:nvPr/>
        </p:nvSpPr>
        <p:spPr>
          <a:xfrm>
            <a:off x="6886575" y="1484630"/>
            <a:ext cx="4721860" cy="1076325"/>
          </a:xfrm>
          <a:prstGeom prst="rect">
            <a:avLst/>
          </a:prstGeom>
          <a:noFill/>
        </p:spPr>
        <p:txBody>
          <a:bodyPr wrap="square" rtlCol="0">
            <a:spAutoFit/>
          </a:bodyPr>
          <a:lstStyle/>
          <a:p>
            <a:r>
              <a:rPr lang="en-US" altLang="zh-CN" sz="1600" dirty="0">
                <a:solidFill>
                  <a:schemeClr val="tx1">
                    <a:lumMod val="75000"/>
                    <a:lumOff val="25000"/>
                  </a:schemeClr>
                </a:solidFill>
                <a:cs typeface="+mn-ea"/>
                <a:sym typeface="+mn-lt"/>
              </a:rPr>
              <a:t>从对低速I/O设备进行的I/O操作变为对输入井或输出井的操作，如同脱机操作一样，提高了I/O速度，缓和了CPU与低速I/O设备速度不匹配的矛盾。</a:t>
            </a:r>
          </a:p>
          <a:p>
            <a:endParaRPr lang="en-US" altLang="zh-CN" sz="1600" dirty="0">
              <a:solidFill>
                <a:schemeClr val="tx1">
                  <a:lumMod val="75000"/>
                  <a:lumOff val="25000"/>
                </a:schemeClr>
              </a:solidFill>
              <a:cs typeface="+mn-ea"/>
              <a:sym typeface="+mn-lt"/>
            </a:endParaRPr>
          </a:p>
        </p:txBody>
      </p:sp>
      <p:sp>
        <p:nvSpPr>
          <p:cNvPr id="89" name="文本框 88"/>
          <p:cNvSpPr txBox="1"/>
          <p:nvPr/>
        </p:nvSpPr>
        <p:spPr>
          <a:xfrm>
            <a:off x="6887210" y="4524375"/>
            <a:ext cx="4653915" cy="1076325"/>
          </a:xfrm>
          <a:prstGeom prst="rect">
            <a:avLst/>
          </a:prstGeom>
          <a:noFill/>
        </p:spPr>
        <p:txBody>
          <a:bodyPr wrap="square" rtlCol="0">
            <a:spAutoFit/>
          </a:bodyPr>
          <a:lstStyle/>
          <a:p>
            <a:r>
              <a:rPr sz="1600" dirty="0">
                <a:solidFill>
                  <a:schemeClr val="tx1">
                    <a:lumMod val="75000"/>
                    <a:lumOff val="25000"/>
                  </a:schemeClr>
                </a:solidFill>
                <a:cs typeface="+mn-ea"/>
                <a:sym typeface="+mn-lt"/>
              </a:rPr>
              <a:t>多个进程同时使用一独享设备，而对每一进程而言，都认为自己独占这一设备，不过，该设备是逻辑上的设备。</a:t>
            </a:r>
          </a:p>
          <a:p>
            <a:endParaRPr lang="zh-CN" altLang="en-US" sz="1600" dirty="0">
              <a:solidFill>
                <a:schemeClr val="tx1">
                  <a:lumMod val="75000"/>
                  <a:lumOff val="25000"/>
                </a:schemeClr>
              </a:solidFill>
              <a:cs typeface="+mn-ea"/>
              <a:sym typeface="+mn-lt"/>
            </a:endParaRPr>
          </a:p>
        </p:txBody>
      </p:sp>
      <p:sp>
        <p:nvSpPr>
          <p:cNvPr id="90" name="文本框 89"/>
          <p:cNvSpPr txBox="1"/>
          <p:nvPr/>
        </p:nvSpPr>
        <p:spPr>
          <a:xfrm>
            <a:off x="553720" y="128270"/>
            <a:ext cx="2901950" cy="398780"/>
          </a:xfrm>
          <a:prstGeom prst="rect">
            <a:avLst/>
          </a:prstGeom>
          <a:noFill/>
        </p:spPr>
        <p:txBody>
          <a:bodyPr wrap="square" rtlCol="0" anchor="t">
            <a:spAutoFit/>
          </a:bodyPr>
          <a:lstStyle/>
          <a:p>
            <a:r>
              <a:rPr lang="zh-CN" altLang="en-US" dirty="0">
                <a:cs typeface="+mn-ea"/>
                <a:sym typeface="+mn-lt"/>
              </a:rPr>
              <a:t> </a:t>
            </a:r>
            <a:r>
              <a:rPr lang="zh-CN" altLang="en-US" sz="2000" dirty="0">
                <a:cs typeface="+mn-ea"/>
                <a:sym typeface="+mn-lt"/>
              </a:rPr>
              <a:t>SPOOLING技术的特点</a:t>
            </a:r>
          </a:p>
        </p:txBody>
      </p:sp>
      <p:grpSp>
        <p:nvGrpSpPr>
          <p:cNvPr id="91" name="组 1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GrpSpPr/>
          <p:nvPr/>
        </p:nvGrpSpPr>
        <p:grpSpPr>
          <a:xfrm>
            <a:off x="-181187" y="95411"/>
            <a:ext cx="734786" cy="736439"/>
            <a:chOff x="10739953" y="5872087"/>
            <a:chExt cx="1452047" cy="1455313"/>
          </a:xfrm>
          <a:solidFill>
            <a:schemeClr val="accent5">
              <a:lumMod val="75000"/>
            </a:schemeClr>
          </a:solidFill>
        </p:grpSpPr>
        <p:sp>
          <p:nvSpPr>
            <p:cNvPr id="92" name="矩形 91"/>
            <p:cNvSpPr/>
            <p:nvPr/>
          </p:nvSpPr>
          <p:spPr>
            <a:xfrm>
              <a:off x="10739953" y="5872087"/>
              <a:ext cx="1452047" cy="1455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3" name="组 14"/>
            <p:cNvGrpSpPr/>
            <p:nvPr/>
          </p:nvGrpSpPr>
          <p:grpSpPr>
            <a:xfrm>
              <a:off x="11194703" y="6328470"/>
              <a:ext cx="542546" cy="542546"/>
              <a:chOff x="320339" y="264018"/>
              <a:chExt cx="656822" cy="656822"/>
            </a:xfrm>
            <a:grpFill/>
          </p:grpSpPr>
          <p:sp>
            <p:nvSpPr>
              <p:cNvPr id="94" name="矩形 93"/>
              <p:cNvSpPr/>
              <p:nvPr/>
            </p:nvSpPr>
            <p:spPr>
              <a:xfrm>
                <a:off x="320339" y="553791"/>
                <a:ext cx="656822" cy="77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矩形 94"/>
              <p:cNvSpPr/>
              <p:nvPr/>
            </p:nvSpPr>
            <p:spPr>
              <a:xfrm rot="5400000">
                <a:off x="320339" y="553792"/>
                <a:ext cx="656822" cy="77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696611981"/>
      </p:ext>
    </p:extLst>
  </p:cSld>
  <p:clrMapOvr>
    <a:masterClrMapping/>
  </p:clrMapOvr>
  <mc:AlternateContent xmlns:mc="http://schemas.openxmlformats.org/markup-compatibility/2006">
    <mc:Choice xmlns:p14="http://schemas.microsoft.com/office/powerpoint/2010/main" Requires="p14">
      <p:transition spd="slow" p14:dur="2000" advTm="853"/>
    </mc:Choice>
    <mc:Fallback>
      <p:transition spd="slow" advTm="8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4464626" y="441969"/>
            <a:ext cx="3262432" cy="738664"/>
          </a:xfrm>
          <a:prstGeom prst="rect">
            <a:avLst/>
          </a:prstGeom>
        </p:spPr>
        <p:txBody>
          <a:bodyPr wrap="none">
            <a:spAutoFit/>
          </a:bodyPr>
          <a:lstStyle/>
          <a:p>
            <a:pPr algn="dist"/>
            <a:r>
              <a:rPr lang="zh-CN" altLang="en-US" sz="2400" b="1" spc="600" dirty="0">
                <a:solidFill>
                  <a:schemeClr val="tx1">
                    <a:lumMod val="75000"/>
                    <a:lumOff val="25000"/>
                  </a:schemeClr>
                </a:solidFill>
                <a:latin typeface="Open Sans SemiBold" panose="020B0706030804020204" charset="0"/>
                <a:ea typeface="Open Sans SemiBold" panose="020B0706030804020204" charset="0"/>
                <a:cs typeface="Open Sans SemiBold" panose="020B0706030804020204" charset="0"/>
              </a:rPr>
              <a:t>假脱机打印机系统</a:t>
            </a:r>
          </a:p>
          <a:p>
            <a:pPr algn="dist"/>
            <a:endParaRPr lang="zh-CN" altLang="en-US" b="1" spc="600" dirty="0">
              <a:solidFill>
                <a:schemeClr val="tx1">
                  <a:lumMod val="75000"/>
                  <a:lumOff val="25000"/>
                </a:schemeClr>
              </a:solidFill>
              <a:latin typeface="Open Sans SemiBold" panose="020B0706030804020204" charset="0"/>
              <a:ea typeface="Open Sans SemiBold" panose="020B0706030804020204" charset="0"/>
              <a:cs typeface="Open Sans SemiBold" panose="020B0706030804020204" charset="0"/>
            </a:endParaRPr>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5788701" y="955122"/>
            <a:ext cx="614597" cy="500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0" y="1488931"/>
            <a:ext cx="6096000" cy="3394364"/>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6930178" y="4389019"/>
            <a:ext cx="4811859" cy="306705"/>
          </a:xfrm>
          <a:prstGeom prst="rect">
            <a:avLst/>
          </a:prstGeom>
          <a:noFill/>
        </p:spPr>
        <p:txBody>
          <a:bodyPr wrap="square" rtlCol="0">
            <a:spAutoFit/>
          </a:bodyPr>
          <a:lstStyle/>
          <a:p>
            <a:pPr algn="ctr"/>
            <a:r>
              <a:rPr lang="zh-CN" altLang="en-US" sz="1400" noProof="0" dirty="0">
                <a:ln>
                  <a:noFill/>
                </a:ln>
                <a:solidFill>
                  <a:schemeClr val="tx1">
                    <a:lumMod val="95000"/>
                    <a:lumOff val="5000"/>
                  </a:schemeClr>
                </a:solidFill>
                <a:effectLst/>
                <a:uLnTx/>
                <a:uFillTx/>
                <a:latin typeface="Source Han Sans CN Regular" panose="020B0A00000000000000" charset="-122"/>
                <a:ea typeface="Source Han Sans CN Regular" panose="020B0A00000000000000" charset="-122"/>
                <a:sym typeface="+mn-ea"/>
              </a:rPr>
              <a:t>用户程序输出数据流向</a:t>
            </a:r>
            <a:endParaRPr lang="zh-CN" altLang="en-US" sz="1400" b="1" noProof="0" dirty="0">
              <a:ln>
                <a:noFill/>
              </a:ln>
              <a:solidFill>
                <a:schemeClr val="tx1">
                  <a:lumMod val="95000"/>
                  <a:lumOff val="5000"/>
                </a:schemeClr>
              </a:solidFill>
              <a:effectLst/>
              <a:uLnTx/>
              <a:uFillTx/>
              <a:latin typeface="Source Han Sans CN Regular" panose="020B0A00000000000000" charset="-122"/>
              <a:ea typeface="Source Han Sans CN Regular" panose="020B0A00000000000000" charset="-122"/>
              <a:cs typeface="Open Sans" panose="020B0606030504020204" charset="0"/>
              <a:sym typeface="+mn-ea"/>
            </a:endParaRPr>
          </a:p>
        </p:txBody>
      </p:sp>
      <p:sp>
        <p:nvSpPr>
          <p:cNvPr id="2"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11" name="文本框 1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181875" y="1533626"/>
            <a:ext cx="3732249" cy="738664"/>
          </a:xfrm>
          <a:prstGeom prst="rect">
            <a:avLst/>
          </a:prstGeom>
          <a:noFill/>
        </p:spPr>
        <p:txBody>
          <a:bodyPr wrap="square" rtlCol="0">
            <a:spAutoFit/>
          </a:bodyPr>
          <a:lstStyle/>
          <a:p>
            <a:r>
              <a:rPr lang="zh-CN" altLang="en-US" sz="2400" b="1"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假脱机打印系统组成部分</a:t>
            </a:r>
          </a:p>
          <a:p>
            <a:endParaRPr lang="zh-CN" altLang="en-US" b="1" spc="300" noProof="0" dirty="0">
              <a:ln>
                <a:noFill/>
              </a:ln>
              <a:solidFill>
                <a:schemeClr val="bg1"/>
              </a:solidFill>
              <a:effectLst/>
              <a:uLnTx/>
              <a:uFillTx/>
              <a:latin typeface="Source Han Sans CN Regular" panose="020B0A00000000000000" charset="-122"/>
              <a:ea typeface="Source Han Sans CN Regular" panose="020B0A00000000000000" charset="-122"/>
              <a:cs typeface="Open Sans SemiBold" panose="020B0706030804020204" charset="0"/>
              <a:sym typeface="+mn-ea"/>
            </a:endParaRPr>
          </a:p>
        </p:txBody>
      </p:sp>
      <p:sp>
        <p:nvSpPr>
          <p:cNvPr id="13" name="文本框 1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449963" y="2033983"/>
            <a:ext cx="5196071" cy="253640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1</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、磁盘缓冲区。它是在磁盘上开辟的一个存储空间，用于暂存用户程序的输出数据。</a:t>
            </a:r>
          </a:p>
          <a:p>
            <a:pPr marL="0" marR="0" lvl="0" indent="0" defTabSz="914400" rtl="0" eaLnBrk="1" fontAlgn="auto" latinLnBrk="0" hangingPunct="1">
              <a:lnSpc>
                <a:spcPct val="150000"/>
              </a:lnSpc>
              <a:spcBef>
                <a:spcPts val="0"/>
              </a:spcBef>
              <a:spcAft>
                <a:spcPts val="0"/>
              </a:spcAft>
              <a:buClrTx/>
              <a:buSzTx/>
              <a:buFontTx/>
              <a:buNone/>
              <a:defRPr/>
            </a:pP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2</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、打印缓冲区。用于缓和</a:t>
            </a: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CPU</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和磁盘之间的速度不匹配问题，设置在内存中，用于暂存从磁盘缓冲区送来的数据，以后再传送给打印机设备打印。</a:t>
            </a:r>
          </a:p>
          <a:p>
            <a:pPr marL="0" marR="0" lvl="0" indent="0" defTabSz="914400" rtl="0" eaLnBrk="1" fontAlgn="auto" latinLnBrk="0" hangingPunct="1">
              <a:lnSpc>
                <a:spcPct val="150000"/>
              </a:lnSpc>
              <a:spcBef>
                <a:spcPts val="0"/>
              </a:spcBef>
              <a:spcAft>
                <a:spcPts val="0"/>
              </a:spcAft>
              <a:buClrTx/>
              <a:buSzTx/>
              <a:buFontTx/>
              <a:buNone/>
              <a:defRPr/>
            </a:pP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3</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、假脱机管理进程和假脱机打印进程。</a:t>
            </a:r>
            <a:endParaRPr lang="zh-CN" altLang="en-US" sz="1400" noProof="0" dirty="0">
              <a:ln>
                <a:noFill/>
              </a:ln>
              <a:solidFill>
                <a:schemeClr val="bg1"/>
              </a:solidFill>
              <a:effectLst/>
              <a:uLnTx/>
              <a:uFillTx/>
              <a:latin typeface="Source Han Sans CN Regular" panose="020B0A00000000000000" charset="-122"/>
              <a:ea typeface="Source Han Sans CN Regular" panose="020B0A00000000000000" charset="-122"/>
              <a:sym typeface="+mn-ea"/>
            </a:endParaRPr>
          </a:p>
        </p:txBody>
      </p:sp>
      <p:grpSp>
        <p:nvGrpSpPr>
          <p:cNvPr id="77"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rgbClr val="6EA6DE"/>
          </a:solidFill>
        </p:grpSpPr>
        <p:grpSp>
          <p:nvGrpSpPr>
            <p:cNvPr id="78" name="iSḻïḋe"/>
            <p:cNvGrpSpPr/>
            <p:nvPr/>
          </p:nvGrpSpPr>
          <p:grpSpPr>
            <a:xfrm>
              <a:off x="5528397" y="3806230"/>
              <a:ext cx="2860508" cy="275467"/>
              <a:chOff x="4851400" y="4251325"/>
              <a:chExt cx="6264276" cy="603251"/>
            </a:xfrm>
            <a:grpFill/>
          </p:grpSpPr>
          <p:sp>
            <p:nvSpPr>
              <p:cNvPr id="79"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00" name="îSľîdè"/>
            <p:cNvGrpSpPr/>
            <p:nvPr/>
          </p:nvGrpSpPr>
          <p:grpSpPr>
            <a:xfrm>
              <a:off x="5487799" y="2810201"/>
              <a:ext cx="2935892" cy="808278"/>
              <a:chOff x="4762500" y="2070100"/>
              <a:chExt cx="6429376" cy="1770063"/>
            </a:xfrm>
            <a:grpFill/>
          </p:grpSpPr>
          <p:sp>
            <p:nvSpPr>
              <p:cNvPr id="101"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8"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10" name="íṥļïḑê"/>
            <p:cNvGrpSpPr/>
            <p:nvPr/>
          </p:nvGrpSpPr>
          <p:grpSpPr>
            <a:xfrm>
              <a:off x="3768308" y="2508637"/>
              <a:ext cx="1469396" cy="1847076"/>
              <a:chOff x="996950" y="1409700"/>
              <a:chExt cx="3217863" cy="4044950"/>
            </a:xfrm>
            <a:grpFill/>
          </p:grpSpPr>
          <p:sp>
            <p:nvSpPr>
              <p:cNvPr id="111"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7"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8"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9"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0"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1"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8" name="流程图: 可选过程 7">
            <a:extLst>
              <a:ext uri="{FF2B5EF4-FFF2-40B4-BE49-F238E27FC236}">
                <a16:creationId xmlns:a16="http://schemas.microsoft.com/office/drawing/2014/main" id="{728EE330-2C10-D5E7-8415-7A2AFC4C3746}"/>
              </a:ext>
            </a:extLst>
          </p:cNvPr>
          <p:cNvSpPr/>
          <p:nvPr/>
        </p:nvSpPr>
        <p:spPr>
          <a:xfrm>
            <a:off x="8253661" y="2603773"/>
            <a:ext cx="2077453" cy="57248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内存中的打印缓冲区</a:t>
            </a:r>
          </a:p>
        </p:txBody>
      </p:sp>
      <p:sp>
        <p:nvSpPr>
          <p:cNvPr id="9" name="流程图: 可选过程 8">
            <a:extLst>
              <a:ext uri="{FF2B5EF4-FFF2-40B4-BE49-F238E27FC236}">
                <a16:creationId xmlns:a16="http://schemas.microsoft.com/office/drawing/2014/main" id="{4BE9D36D-1F3B-26B3-BFD3-A84B392624C4}"/>
              </a:ext>
            </a:extLst>
          </p:cNvPr>
          <p:cNvSpPr/>
          <p:nvPr/>
        </p:nvSpPr>
        <p:spPr>
          <a:xfrm>
            <a:off x="8253661" y="1634656"/>
            <a:ext cx="2077453" cy="57248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磁盘缓冲区</a:t>
            </a:r>
          </a:p>
        </p:txBody>
      </p:sp>
      <p:sp>
        <p:nvSpPr>
          <p:cNvPr id="12" name="流程图: 可选过程 11">
            <a:extLst>
              <a:ext uri="{FF2B5EF4-FFF2-40B4-BE49-F238E27FC236}">
                <a16:creationId xmlns:a16="http://schemas.microsoft.com/office/drawing/2014/main" id="{B6ACF2F5-C3EF-604A-28DF-20FFD076EA0F}"/>
              </a:ext>
            </a:extLst>
          </p:cNvPr>
          <p:cNvSpPr/>
          <p:nvPr/>
        </p:nvSpPr>
        <p:spPr>
          <a:xfrm>
            <a:off x="8253660" y="3577515"/>
            <a:ext cx="2077453" cy="57248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rPr>
              <a:t>打印设备</a:t>
            </a:r>
          </a:p>
        </p:txBody>
      </p:sp>
      <p:cxnSp>
        <p:nvCxnSpPr>
          <p:cNvPr id="17" name="直接箭头连接符 16">
            <a:extLst>
              <a:ext uri="{FF2B5EF4-FFF2-40B4-BE49-F238E27FC236}">
                <a16:creationId xmlns:a16="http://schemas.microsoft.com/office/drawing/2014/main" id="{6269E826-3FE8-E489-6849-D4F6BE3E0A7D}"/>
              </a:ext>
            </a:extLst>
          </p:cNvPr>
          <p:cNvCxnSpPr>
            <a:stCxn id="9" idx="2"/>
            <a:endCxn id="8" idx="0"/>
          </p:cNvCxnSpPr>
          <p:nvPr/>
        </p:nvCxnSpPr>
        <p:spPr>
          <a:xfrm>
            <a:off x="9292388" y="2207136"/>
            <a:ext cx="0" cy="396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7B0F828-931B-D3EE-4601-6E9894B71C24}"/>
              </a:ext>
            </a:extLst>
          </p:cNvPr>
          <p:cNvCxnSpPr>
            <a:stCxn id="8" idx="2"/>
            <a:endCxn id="12" idx="0"/>
          </p:cNvCxnSpPr>
          <p:nvPr/>
        </p:nvCxnSpPr>
        <p:spPr>
          <a:xfrm flipH="1">
            <a:off x="9292387" y="3176253"/>
            <a:ext cx="1" cy="40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FFFDD642-9592-5D92-3541-E8AF88CDC2F3}"/>
              </a:ext>
            </a:extLst>
          </p:cNvPr>
          <p:cNvSpPr txBox="1"/>
          <p:nvPr/>
        </p:nvSpPr>
        <p:spPr>
          <a:xfrm>
            <a:off x="193238" y="5115435"/>
            <a:ext cx="7683436" cy="1349793"/>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假脱机管理进程：</a:t>
            </a:r>
            <a:r>
              <a:rPr lang="en-US" altLang="zh-CN"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1</a:t>
            </a:r>
            <a:r>
              <a:rPr lang="zh-CN" altLang="en-US"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a:t>
            </a:r>
            <a:r>
              <a:rPr lang="zh-CN" altLang="en-US" b="0" i="0" dirty="0">
                <a:solidFill>
                  <a:srgbClr val="4D4D4D"/>
                </a:solidFill>
                <a:effectLst/>
                <a:latin typeface="-apple-system"/>
              </a:rPr>
              <a:t>在磁盘缓冲区中</a:t>
            </a:r>
            <a:r>
              <a:rPr lang="zh-CN" altLang="en-US" dirty="0">
                <a:solidFill>
                  <a:srgbClr val="4D4D4D"/>
                </a:solidFill>
                <a:latin typeface="-apple-system"/>
              </a:rPr>
              <a:t>为要打印的数据</a:t>
            </a:r>
            <a:r>
              <a:rPr lang="zh-CN" altLang="en-US" b="0" i="0" dirty="0">
                <a:solidFill>
                  <a:srgbClr val="4D4D4D"/>
                </a:solidFill>
                <a:effectLst/>
                <a:latin typeface="-apple-system"/>
              </a:rPr>
              <a:t>申请空闲盘块，并将要打印的数据送入盘块中暂存。</a:t>
            </a:r>
            <a:r>
              <a:rPr lang="en-US" altLang="zh-CN" b="0" i="0" dirty="0">
                <a:solidFill>
                  <a:srgbClr val="4D4D4D"/>
                </a:solidFill>
                <a:effectLst/>
                <a:latin typeface="-apple-system"/>
              </a:rPr>
              <a:t>2</a:t>
            </a:r>
            <a:r>
              <a:rPr lang="zh-CN" altLang="en-US" b="0" i="0" dirty="0">
                <a:solidFill>
                  <a:srgbClr val="4D4D4D"/>
                </a:solidFill>
                <a:effectLst/>
                <a:latin typeface="-apple-system"/>
              </a:rPr>
              <a:t>、为用户进程申请一张空白的用户请求打印表，并将用户的打印要求填入其中，再将该表挂入假脱机文件队列上。</a:t>
            </a:r>
            <a:endParaRPr lang="en-US" altLang="zh-CN"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假脱机打印进程：负责</a:t>
            </a:r>
            <a:r>
              <a:rPr lang="zh-CN" altLang="en-US" b="0" i="0" dirty="0">
                <a:solidFill>
                  <a:srgbClr val="4D4D4D"/>
                </a:solidFill>
                <a:effectLst/>
                <a:latin typeface="-apple-system"/>
              </a:rPr>
              <a:t>真正的打印输出。</a:t>
            </a:r>
            <a:endParaRPr lang="en-US" altLang="zh-CN" i="1" dirty="0">
              <a:solidFill>
                <a:schemeClr val="bg1">
                  <a:lumMod val="6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6176"/>
    </mc:Choice>
    <mc:Fallback>
      <p:transition spd="slow" advTm="261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4464626" y="441969"/>
            <a:ext cx="3262432" cy="738664"/>
          </a:xfrm>
          <a:prstGeom prst="rect">
            <a:avLst/>
          </a:prstGeom>
        </p:spPr>
        <p:txBody>
          <a:bodyPr wrap="none">
            <a:spAutoFit/>
          </a:bodyPr>
          <a:lstStyle/>
          <a:p>
            <a:pPr algn="dist"/>
            <a:r>
              <a:rPr lang="zh-CN" altLang="en-US" sz="2400" b="1" spc="600" dirty="0">
                <a:solidFill>
                  <a:schemeClr val="tx1">
                    <a:lumMod val="75000"/>
                    <a:lumOff val="25000"/>
                  </a:schemeClr>
                </a:solidFill>
                <a:latin typeface="Open Sans SemiBold" panose="020B0706030804020204" charset="0"/>
                <a:ea typeface="Open Sans SemiBold" panose="020B0706030804020204" charset="0"/>
                <a:cs typeface="Open Sans SemiBold" panose="020B0706030804020204" charset="0"/>
              </a:rPr>
              <a:t>假脱机打印机系统</a:t>
            </a:r>
          </a:p>
          <a:p>
            <a:pPr algn="dist"/>
            <a:endParaRPr lang="zh-CN" altLang="en-US" b="1" spc="600" dirty="0">
              <a:solidFill>
                <a:schemeClr val="tx1">
                  <a:lumMod val="75000"/>
                  <a:lumOff val="25000"/>
                </a:schemeClr>
              </a:solidFill>
              <a:latin typeface="Open Sans SemiBold" panose="020B0706030804020204" charset="0"/>
              <a:ea typeface="Open Sans SemiBold" panose="020B0706030804020204" charset="0"/>
              <a:cs typeface="Open Sans SemiBold" panose="020B0706030804020204" charset="0"/>
            </a:endParaRPr>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5788701" y="955122"/>
            <a:ext cx="614597" cy="500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0" y="1488931"/>
            <a:ext cx="6096000" cy="3394364"/>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6930178" y="4389019"/>
            <a:ext cx="4811859" cy="306705"/>
          </a:xfrm>
          <a:prstGeom prst="rect">
            <a:avLst/>
          </a:prstGeom>
          <a:noFill/>
        </p:spPr>
        <p:txBody>
          <a:bodyPr wrap="square" rtlCol="0">
            <a:spAutoFit/>
          </a:bodyPr>
          <a:lstStyle/>
          <a:p>
            <a:pPr algn="ctr"/>
            <a:r>
              <a:rPr lang="zh-CN" altLang="en-US" sz="1400" noProof="0" dirty="0">
                <a:ln>
                  <a:noFill/>
                </a:ln>
                <a:solidFill>
                  <a:schemeClr val="tx1">
                    <a:lumMod val="95000"/>
                    <a:lumOff val="5000"/>
                  </a:schemeClr>
                </a:solidFill>
                <a:effectLst/>
                <a:uLnTx/>
                <a:uFillTx/>
                <a:latin typeface="Source Han Sans CN Regular" panose="020B0A00000000000000" charset="-122"/>
                <a:ea typeface="Source Han Sans CN Regular" panose="020B0A00000000000000" charset="-122"/>
                <a:sym typeface="+mn-ea"/>
              </a:rPr>
              <a:t>用户程序输出数据流向</a:t>
            </a:r>
            <a:endParaRPr lang="zh-CN" altLang="en-US" sz="1400" b="1" noProof="0" dirty="0">
              <a:ln>
                <a:noFill/>
              </a:ln>
              <a:solidFill>
                <a:schemeClr val="tx1">
                  <a:lumMod val="95000"/>
                  <a:lumOff val="5000"/>
                </a:schemeClr>
              </a:solidFill>
              <a:effectLst/>
              <a:uLnTx/>
              <a:uFillTx/>
              <a:latin typeface="Source Han Sans CN Regular" panose="020B0A00000000000000" charset="-122"/>
              <a:ea typeface="Source Han Sans CN Regular" panose="020B0A00000000000000" charset="-122"/>
              <a:cs typeface="Open Sans" panose="020B0606030504020204" charset="0"/>
              <a:sym typeface="+mn-ea"/>
            </a:endParaRPr>
          </a:p>
        </p:txBody>
      </p:sp>
      <p:sp>
        <p:nvSpPr>
          <p:cNvPr id="2"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11" name="文本框 1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181875" y="1533626"/>
            <a:ext cx="3732249" cy="738664"/>
          </a:xfrm>
          <a:prstGeom prst="rect">
            <a:avLst/>
          </a:prstGeom>
          <a:noFill/>
        </p:spPr>
        <p:txBody>
          <a:bodyPr wrap="square" rtlCol="0">
            <a:spAutoFit/>
          </a:bodyPr>
          <a:lstStyle/>
          <a:p>
            <a:r>
              <a:rPr lang="zh-CN" altLang="en-US" sz="2400" b="1"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假脱机打印系统组成部分</a:t>
            </a:r>
          </a:p>
          <a:p>
            <a:endParaRPr lang="zh-CN" altLang="en-US" b="1" spc="300" noProof="0" dirty="0">
              <a:ln>
                <a:noFill/>
              </a:ln>
              <a:solidFill>
                <a:schemeClr val="bg1"/>
              </a:solidFill>
              <a:effectLst/>
              <a:uLnTx/>
              <a:uFillTx/>
              <a:latin typeface="Source Han Sans CN Regular" panose="020B0A00000000000000" charset="-122"/>
              <a:ea typeface="Source Han Sans CN Regular" panose="020B0A00000000000000" charset="-122"/>
              <a:cs typeface="Open Sans SemiBold" panose="020B0706030804020204" charset="0"/>
              <a:sym typeface="+mn-ea"/>
            </a:endParaRPr>
          </a:p>
        </p:txBody>
      </p:sp>
      <p:sp>
        <p:nvSpPr>
          <p:cNvPr id="13" name="文本框 1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449963" y="2033983"/>
            <a:ext cx="5196071" cy="253640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1</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、磁盘缓冲区。它是在磁盘上开辟的一个存储空间，用于暂存用户程序的输出数据。</a:t>
            </a:r>
          </a:p>
          <a:p>
            <a:pPr marL="0" marR="0" lvl="0" indent="0" defTabSz="914400" rtl="0" eaLnBrk="1" fontAlgn="auto" latinLnBrk="0" hangingPunct="1">
              <a:lnSpc>
                <a:spcPct val="150000"/>
              </a:lnSpc>
              <a:spcBef>
                <a:spcPts val="0"/>
              </a:spcBef>
              <a:spcAft>
                <a:spcPts val="0"/>
              </a:spcAft>
              <a:buClrTx/>
              <a:buSzTx/>
              <a:buFontTx/>
              <a:buNone/>
              <a:defRPr/>
            </a:pP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2</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、打印缓冲区。用于缓和</a:t>
            </a: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CPU</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和磁盘之间的速度不匹配问题，设置在内存中，用于暂存从磁盘缓冲区送来的数据，以后再传送给打印机设备打印。</a:t>
            </a:r>
          </a:p>
          <a:p>
            <a:pPr marL="0" marR="0" lvl="0" indent="0" defTabSz="914400" rtl="0" eaLnBrk="1" fontAlgn="auto" latinLnBrk="0" hangingPunct="1">
              <a:lnSpc>
                <a:spcPct val="150000"/>
              </a:lnSpc>
              <a:spcBef>
                <a:spcPts val="0"/>
              </a:spcBef>
              <a:spcAft>
                <a:spcPts val="0"/>
              </a:spcAft>
              <a:buClrTx/>
              <a:buSzTx/>
              <a:buFontTx/>
              <a:buNone/>
              <a:defRPr/>
            </a:pPr>
            <a:r>
              <a:rPr lang="en-US" altLang="zh-CN"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3</a:t>
            </a:r>
            <a:r>
              <a:rPr lang="zh-CN" altLang="en-US" noProof="0" dirty="0">
                <a:ln>
                  <a:noFill/>
                </a:ln>
                <a:solidFill>
                  <a:schemeClr val="bg1"/>
                </a:solidFill>
                <a:effectLst/>
                <a:uLnTx/>
                <a:uFillTx/>
                <a:latin typeface="Source Han Sans CN Regular" panose="020B0A00000000000000" charset="-122"/>
                <a:ea typeface="Source Han Sans CN Regular" panose="020B0A00000000000000" charset="-122"/>
                <a:sym typeface="+mn-ea"/>
              </a:rPr>
              <a:t>、假脱机管理进程和假脱机打印进程。</a:t>
            </a:r>
            <a:endParaRPr lang="zh-CN" altLang="en-US" sz="1400" noProof="0" dirty="0">
              <a:ln>
                <a:noFill/>
              </a:ln>
              <a:solidFill>
                <a:schemeClr val="bg1"/>
              </a:solidFill>
              <a:effectLst/>
              <a:uLnTx/>
              <a:uFillTx/>
              <a:latin typeface="Source Han Sans CN Regular" panose="020B0A00000000000000" charset="-122"/>
              <a:ea typeface="Source Han Sans CN Regular" panose="020B0A00000000000000" charset="-122"/>
              <a:sym typeface="+mn-ea"/>
            </a:endParaRPr>
          </a:p>
        </p:txBody>
      </p:sp>
      <p:grpSp>
        <p:nvGrpSpPr>
          <p:cNvPr id="77" name="7b86b897-7041-40d4-b8ad-d7fb155c3b31" descr="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 title="iSlide™ 版权声明  COPYRIGHT NOTICE"/>
          <p:cNvGrpSpPr>
            <a:grpSpLocks noChangeAspect="1"/>
          </p:cNvGrpSpPr>
          <p:nvPr>
            <p:custDataLst>
              <p:tags r:id="rId1"/>
            </p:custDataLst>
          </p:nvPr>
        </p:nvGrpSpPr>
        <p:grpSpPr>
          <a:xfrm>
            <a:off x="10428605" y="516890"/>
            <a:ext cx="1151255" cy="457200"/>
            <a:chOff x="3768308" y="2508637"/>
            <a:chExt cx="4655383" cy="1847076"/>
          </a:xfrm>
          <a:solidFill>
            <a:srgbClr val="6EA6DE"/>
          </a:solidFill>
        </p:grpSpPr>
        <p:grpSp>
          <p:nvGrpSpPr>
            <p:cNvPr id="78" name="iSḻïḋe"/>
            <p:cNvGrpSpPr/>
            <p:nvPr/>
          </p:nvGrpSpPr>
          <p:grpSpPr>
            <a:xfrm>
              <a:off x="5528397" y="3806230"/>
              <a:ext cx="2860508" cy="275467"/>
              <a:chOff x="4851400" y="4251325"/>
              <a:chExt cx="6264276" cy="603251"/>
            </a:xfrm>
            <a:grpFill/>
          </p:grpSpPr>
          <p:sp>
            <p:nvSpPr>
              <p:cNvPr id="79" name="ïšlïḑê"/>
              <p:cNvSpPr/>
              <p:nvPr/>
            </p:nvSpPr>
            <p:spPr bwMode="auto">
              <a:xfrm>
                <a:off x="4851400" y="4251325"/>
                <a:ext cx="365125" cy="474663"/>
              </a:xfrm>
              <a:custGeom>
                <a:avLst/>
                <a:gdLst>
                  <a:gd name="T0" fmla="*/ 87 w 111"/>
                  <a:gd name="T1" fmla="*/ 68 h 144"/>
                  <a:gd name="T2" fmla="*/ 56 w 111"/>
                  <a:gd name="T3" fmla="*/ 59 h 144"/>
                  <a:gd name="T4" fmla="*/ 28 w 111"/>
                  <a:gd name="T5" fmla="*/ 49 h 144"/>
                  <a:gd name="T6" fmla="*/ 23 w 111"/>
                  <a:gd name="T7" fmla="*/ 37 h 144"/>
                  <a:gd name="T8" fmla="*/ 31 w 111"/>
                  <a:gd name="T9" fmla="*/ 22 h 144"/>
                  <a:gd name="T10" fmla="*/ 55 w 111"/>
                  <a:gd name="T11" fmla="*/ 16 h 144"/>
                  <a:gd name="T12" fmla="*/ 80 w 111"/>
                  <a:gd name="T13" fmla="*/ 23 h 144"/>
                  <a:gd name="T14" fmla="*/ 89 w 111"/>
                  <a:gd name="T15" fmla="*/ 43 h 144"/>
                  <a:gd name="T16" fmla="*/ 107 w 111"/>
                  <a:gd name="T17" fmla="*/ 41 h 144"/>
                  <a:gd name="T18" fmla="*/ 100 w 111"/>
                  <a:gd name="T19" fmla="*/ 19 h 144"/>
                  <a:gd name="T20" fmla="*/ 82 w 111"/>
                  <a:gd name="T21" fmla="*/ 5 h 144"/>
                  <a:gd name="T22" fmla="*/ 54 w 111"/>
                  <a:gd name="T23" fmla="*/ 0 h 144"/>
                  <a:gd name="T24" fmla="*/ 29 w 111"/>
                  <a:gd name="T25" fmla="*/ 4 h 144"/>
                  <a:gd name="T26" fmla="*/ 11 w 111"/>
                  <a:gd name="T27" fmla="*/ 18 h 144"/>
                  <a:gd name="T28" fmla="*/ 5 w 111"/>
                  <a:gd name="T29" fmla="*/ 38 h 144"/>
                  <a:gd name="T30" fmla="*/ 10 w 111"/>
                  <a:gd name="T31" fmla="*/ 56 h 144"/>
                  <a:gd name="T32" fmla="*/ 25 w 111"/>
                  <a:gd name="T33" fmla="*/ 69 h 144"/>
                  <a:gd name="T34" fmla="*/ 52 w 111"/>
                  <a:gd name="T35" fmla="*/ 77 h 144"/>
                  <a:gd name="T36" fmla="*/ 77 w 111"/>
                  <a:gd name="T37" fmla="*/ 84 h 144"/>
                  <a:gd name="T38" fmla="*/ 89 w 111"/>
                  <a:gd name="T39" fmla="*/ 92 h 144"/>
                  <a:gd name="T40" fmla="*/ 93 w 111"/>
                  <a:gd name="T41" fmla="*/ 104 h 144"/>
                  <a:gd name="T42" fmla="*/ 89 w 111"/>
                  <a:gd name="T43" fmla="*/ 116 h 144"/>
                  <a:gd name="T44" fmla="*/ 77 w 111"/>
                  <a:gd name="T45" fmla="*/ 125 h 144"/>
                  <a:gd name="T46" fmla="*/ 59 w 111"/>
                  <a:gd name="T47" fmla="*/ 128 h 144"/>
                  <a:gd name="T48" fmla="*/ 37 w 111"/>
                  <a:gd name="T49" fmla="*/ 124 h 144"/>
                  <a:gd name="T50" fmla="*/ 23 w 111"/>
                  <a:gd name="T51" fmla="*/ 113 h 144"/>
                  <a:gd name="T52" fmla="*/ 17 w 111"/>
                  <a:gd name="T53" fmla="*/ 95 h 144"/>
                  <a:gd name="T54" fmla="*/ 0 w 111"/>
                  <a:gd name="T55" fmla="*/ 97 h 144"/>
                  <a:gd name="T56" fmla="*/ 8 w 111"/>
                  <a:gd name="T57" fmla="*/ 122 h 144"/>
                  <a:gd name="T58" fmla="*/ 28 w 111"/>
                  <a:gd name="T59" fmla="*/ 139 h 144"/>
                  <a:gd name="T60" fmla="*/ 59 w 111"/>
                  <a:gd name="T61" fmla="*/ 144 h 144"/>
                  <a:gd name="T62" fmla="*/ 86 w 111"/>
                  <a:gd name="T63" fmla="*/ 139 h 144"/>
                  <a:gd name="T64" fmla="*/ 105 w 111"/>
                  <a:gd name="T65" fmla="*/ 123 h 144"/>
                  <a:gd name="T66" fmla="*/ 111 w 111"/>
                  <a:gd name="T67" fmla="*/ 102 h 144"/>
                  <a:gd name="T68" fmla="*/ 105 w 111"/>
                  <a:gd name="T69" fmla="*/ 83 h 144"/>
                  <a:gd name="T70" fmla="*/ 87 w 111"/>
                  <a:gd name="T71" fmla="*/ 6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44">
                    <a:moveTo>
                      <a:pt x="87" y="68"/>
                    </a:moveTo>
                    <a:cubicBezTo>
                      <a:pt x="82" y="66"/>
                      <a:pt x="71" y="63"/>
                      <a:pt x="56" y="59"/>
                    </a:cubicBezTo>
                    <a:cubicBezTo>
                      <a:pt x="41" y="56"/>
                      <a:pt x="32" y="53"/>
                      <a:pt x="28" y="49"/>
                    </a:cubicBezTo>
                    <a:cubicBezTo>
                      <a:pt x="25" y="46"/>
                      <a:pt x="23" y="42"/>
                      <a:pt x="23" y="37"/>
                    </a:cubicBezTo>
                    <a:cubicBezTo>
                      <a:pt x="23" y="31"/>
                      <a:pt x="26" y="26"/>
                      <a:pt x="31" y="22"/>
                    </a:cubicBezTo>
                    <a:cubicBezTo>
                      <a:pt x="36" y="18"/>
                      <a:pt x="44" y="16"/>
                      <a:pt x="55" y="16"/>
                    </a:cubicBezTo>
                    <a:cubicBezTo>
                      <a:pt x="66" y="16"/>
                      <a:pt x="74" y="18"/>
                      <a:pt x="80" y="23"/>
                    </a:cubicBezTo>
                    <a:cubicBezTo>
                      <a:pt x="85" y="27"/>
                      <a:pt x="88" y="34"/>
                      <a:pt x="89" y="43"/>
                    </a:cubicBezTo>
                    <a:cubicBezTo>
                      <a:pt x="107" y="41"/>
                      <a:pt x="107" y="41"/>
                      <a:pt x="107" y="41"/>
                    </a:cubicBezTo>
                    <a:cubicBezTo>
                      <a:pt x="107" y="33"/>
                      <a:pt x="104" y="26"/>
                      <a:pt x="100" y="19"/>
                    </a:cubicBezTo>
                    <a:cubicBezTo>
                      <a:pt x="96" y="13"/>
                      <a:pt x="90" y="8"/>
                      <a:pt x="82" y="5"/>
                    </a:cubicBezTo>
                    <a:cubicBezTo>
                      <a:pt x="74" y="1"/>
                      <a:pt x="65" y="0"/>
                      <a:pt x="54" y="0"/>
                    </a:cubicBezTo>
                    <a:cubicBezTo>
                      <a:pt x="45" y="0"/>
                      <a:pt x="36" y="1"/>
                      <a:pt x="29" y="4"/>
                    </a:cubicBezTo>
                    <a:cubicBezTo>
                      <a:pt x="21" y="8"/>
                      <a:pt x="15" y="12"/>
                      <a:pt x="11" y="18"/>
                    </a:cubicBezTo>
                    <a:cubicBezTo>
                      <a:pt x="7" y="25"/>
                      <a:pt x="5" y="31"/>
                      <a:pt x="5" y="38"/>
                    </a:cubicBezTo>
                    <a:cubicBezTo>
                      <a:pt x="5" y="45"/>
                      <a:pt x="7" y="50"/>
                      <a:pt x="10" y="56"/>
                    </a:cubicBezTo>
                    <a:cubicBezTo>
                      <a:pt x="13" y="61"/>
                      <a:pt x="18" y="65"/>
                      <a:pt x="25" y="69"/>
                    </a:cubicBezTo>
                    <a:cubicBezTo>
                      <a:pt x="30" y="71"/>
                      <a:pt x="39" y="74"/>
                      <a:pt x="52" y="77"/>
                    </a:cubicBezTo>
                    <a:cubicBezTo>
                      <a:pt x="65" y="80"/>
                      <a:pt x="73" y="83"/>
                      <a:pt x="77" y="84"/>
                    </a:cubicBezTo>
                    <a:cubicBezTo>
                      <a:pt x="83" y="86"/>
                      <a:pt x="87" y="89"/>
                      <a:pt x="89" y="92"/>
                    </a:cubicBezTo>
                    <a:cubicBezTo>
                      <a:pt x="92" y="96"/>
                      <a:pt x="93" y="100"/>
                      <a:pt x="93" y="104"/>
                    </a:cubicBezTo>
                    <a:cubicBezTo>
                      <a:pt x="93" y="108"/>
                      <a:pt x="92" y="112"/>
                      <a:pt x="89" y="116"/>
                    </a:cubicBezTo>
                    <a:cubicBezTo>
                      <a:pt x="87" y="120"/>
                      <a:pt x="83" y="122"/>
                      <a:pt x="77" y="125"/>
                    </a:cubicBezTo>
                    <a:cubicBezTo>
                      <a:pt x="72" y="127"/>
                      <a:pt x="66" y="128"/>
                      <a:pt x="59" y="128"/>
                    </a:cubicBezTo>
                    <a:cubicBezTo>
                      <a:pt x="51" y="128"/>
                      <a:pt x="43" y="126"/>
                      <a:pt x="37" y="124"/>
                    </a:cubicBezTo>
                    <a:cubicBezTo>
                      <a:pt x="31" y="121"/>
                      <a:pt x="26" y="117"/>
                      <a:pt x="23" y="113"/>
                    </a:cubicBezTo>
                    <a:cubicBezTo>
                      <a:pt x="20" y="108"/>
                      <a:pt x="18" y="102"/>
                      <a:pt x="17" y="95"/>
                    </a:cubicBezTo>
                    <a:cubicBezTo>
                      <a:pt x="0" y="97"/>
                      <a:pt x="0" y="97"/>
                      <a:pt x="0" y="97"/>
                    </a:cubicBezTo>
                    <a:cubicBezTo>
                      <a:pt x="0" y="106"/>
                      <a:pt x="3" y="115"/>
                      <a:pt x="8" y="122"/>
                    </a:cubicBezTo>
                    <a:cubicBezTo>
                      <a:pt x="12" y="130"/>
                      <a:pt x="19" y="135"/>
                      <a:pt x="28" y="139"/>
                    </a:cubicBezTo>
                    <a:cubicBezTo>
                      <a:pt x="36" y="142"/>
                      <a:pt x="47" y="144"/>
                      <a:pt x="59" y="144"/>
                    </a:cubicBezTo>
                    <a:cubicBezTo>
                      <a:pt x="69" y="144"/>
                      <a:pt x="78" y="142"/>
                      <a:pt x="86" y="139"/>
                    </a:cubicBezTo>
                    <a:cubicBezTo>
                      <a:pt x="94" y="135"/>
                      <a:pt x="100" y="130"/>
                      <a:pt x="105" y="123"/>
                    </a:cubicBezTo>
                    <a:cubicBezTo>
                      <a:pt x="109" y="117"/>
                      <a:pt x="111" y="110"/>
                      <a:pt x="111" y="102"/>
                    </a:cubicBezTo>
                    <a:cubicBezTo>
                      <a:pt x="111" y="95"/>
                      <a:pt x="109" y="88"/>
                      <a:pt x="105" y="83"/>
                    </a:cubicBezTo>
                    <a:cubicBezTo>
                      <a:pt x="101" y="77"/>
                      <a:pt x="95" y="72"/>
                      <a:pt x="87"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0" name="ïsḻïḑe"/>
              <p:cNvSpPr/>
              <p:nvPr/>
            </p:nvSpPr>
            <p:spPr bwMode="auto">
              <a:xfrm>
                <a:off x="5329238" y="4257675"/>
                <a:ext cx="273050" cy="461963"/>
              </a:xfrm>
              <a:custGeom>
                <a:avLst/>
                <a:gdLst>
                  <a:gd name="T0" fmla="*/ 67 w 83"/>
                  <a:gd name="T1" fmla="*/ 41 h 140"/>
                  <a:gd name="T2" fmla="*/ 48 w 83"/>
                  <a:gd name="T3" fmla="*/ 36 h 140"/>
                  <a:gd name="T4" fmla="*/ 17 w 83"/>
                  <a:gd name="T5" fmla="*/ 50 h 140"/>
                  <a:gd name="T6" fmla="*/ 17 w 83"/>
                  <a:gd name="T7" fmla="*/ 0 h 140"/>
                  <a:gd name="T8" fmla="*/ 0 w 83"/>
                  <a:gd name="T9" fmla="*/ 0 h 140"/>
                  <a:gd name="T10" fmla="*/ 0 w 83"/>
                  <a:gd name="T11" fmla="*/ 140 h 140"/>
                  <a:gd name="T12" fmla="*/ 17 w 83"/>
                  <a:gd name="T13" fmla="*/ 140 h 140"/>
                  <a:gd name="T14" fmla="*/ 17 w 83"/>
                  <a:gd name="T15" fmla="*/ 84 h 140"/>
                  <a:gd name="T16" fmla="*/ 20 w 83"/>
                  <a:gd name="T17" fmla="*/ 66 h 140"/>
                  <a:gd name="T18" fmla="*/ 30 w 83"/>
                  <a:gd name="T19" fmla="*/ 55 h 140"/>
                  <a:gd name="T20" fmla="*/ 44 w 83"/>
                  <a:gd name="T21" fmla="*/ 51 h 140"/>
                  <a:gd name="T22" fmla="*/ 60 w 83"/>
                  <a:gd name="T23" fmla="*/ 57 h 140"/>
                  <a:gd name="T24" fmla="*/ 65 w 83"/>
                  <a:gd name="T25" fmla="*/ 76 h 140"/>
                  <a:gd name="T26" fmla="*/ 65 w 83"/>
                  <a:gd name="T27" fmla="*/ 140 h 140"/>
                  <a:gd name="T28" fmla="*/ 83 w 83"/>
                  <a:gd name="T29" fmla="*/ 140 h 140"/>
                  <a:gd name="T30" fmla="*/ 83 w 83"/>
                  <a:gd name="T31" fmla="*/ 76 h 140"/>
                  <a:gd name="T32" fmla="*/ 79 w 83"/>
                  <a:gd name="T33" fmla="*/ 53 h 140"/>
                  <a:gd name="T34" fmla="*/ 67 w 83"/>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40">
                    <a:moveTo>
                      <a:pt x="67" y="41"/>
                    </a:moveTo>
                    <a:cubicBezTo>
                      <a:pt x="62" y="38"/>
                      <a:pt x="55" y="36"/>
                      <a:pt x="48"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4" y="61"/>
                      <a:pt x="65" y="67"/>
                      <a:pt x="65" y="76"/>
                    </a:cubicBezTo>
                    <a:cubicBezTo>
                      <a:pt x="65" y="140"/>
                      <a:pt x="65" y="140"/>
                      <a:pt x="65" y="140"/>
                    </a:cubicBezTo>
                    <a:cubicBezTo>
                      <a:pt x="83" y="140"/>
                      <a:pt x="83" y="140"/>
                      <a:pt x="83" y="140"/>
                    </a:cubicBezTo>
                    <a:cubicBezTo>
                      <a:pt x="83" y="76"/>
                      <a:pt x="83" y="76"/>
                      <a:pt x="83" y="76"/>
                    </a:cubicBezTo>
                    <a:cubicBezTo>
                      <a:pt x="83" y="66"/>
                      <a:pt x="81" y="58"/>
                      <a:pt x="79" y="53"/>
                    </a:cubicBezTo>
                    <a:cubicBezTo>
                      <a:pt x="77"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1" name="ïšlîḋé"/>
              <p:cNvSpPr/>
              <p:nvPr/>
            </p:nvSpPr>
            <p:spPr bwMode="auto">
              <a:xfrm>
                <a:off x="5705475" y="4376738"/>
                <a:ext cx="306388" cy="349250"/>
              </a:xfrm>
              <a:custGeom>
                <a:avLst/>
                <a:gdLst>
                  <a:gd name="T0" fmla="*/ 88 w 93"/>
                  <a:gd name="T1" fmla="*/ 61 h 106"/>
                  <a:gd name="T2" fmla="*/ 88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40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8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8" y="61"/>
                    </a:moveTo>
                    <a:cubicBezTo>
                      <a:pt x="88" y="39"/>
                      <a:pt x="88" y="39"/>
                      <a:pt x="88" y="39"/>
                    </a:cubicBezTo>
                    <a:cubicBezTo>
                      <a:pt x="88"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5" y="15"/>
                      <a:pt x="61" y="16"/>
                      <a:pt x="65" y="20"/>
                    </a:cubicBezTo>
                    <a:cubicBezTo>
                      <a:pt x="69" y="23"/>
                      <a:pt x="70" y="28"/>
                      <a:pt x="70" y="35"/>
                    </a:cubicBezTo>
                    <a:cubicBezTo>
                      <a:pt x="70" y="36"/>
                      <a:pt x="70" y="37"/>
                      <a:pt x="70" y="40"/>
                    </a:cubicBezTo>
                    <a:cubicBezTo>
                      <a:pt x="64" y="42"/>
                      <a:pt x="53" y="44"/>
                      <a:pt x="40"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8" y="77"/>
                      <a:pt x="88"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5"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2" name="iṩ1îḍê"/>
              <p:cNvSpPr/>
              <p:nvPr/>
            </p:nvSpPr>
            <p:spPr bwMode="auto">
              <a:xfrm>
                <a:off x="6116638" y="4376738"/>
                <a:ext cx="271463" cy="342900"/>
              </a:xfrm>
              <a:custGeom>
                <a:avLst/>
                <a:gdLst>
                  <a:gd name="T0" fmla="*/ 76 w 82"/>
                  <a:gd name="T1" fmla="*/ 12 h 104"/>
                  <a:gd name="T2" fmla="*/ 65 w 82"/>
                  <a:gd name="T3" fmla="*/ 4 h 104"/>
                  <a:gd name="T4" fmla="*/ 48 w 82"/>
                  <a:gd name="T5" fmla="*/ 0 h 104"/>
                  <a:gd name="T6" fmla="*/ 15 w 82"/>
                  <a:gd name="T7" fmla="*/ 17 h 104"/>
                  <a:gd name="T8" fmla="*/ 15 w 82"/>
                  <a:gd name="T9" fmla="*/ 3 h 104"/>
                  <a:gd name="T10" fmla="*/ 0 w 82"/>
                  <a:gd name="T11" fmla="*/ 3 h 104"/>
                  <a:gd name="T12" fmla="*/ 0 w 82"/>
                  <a:gd name="T13" fmla="*/ 104 h 104"/>
                  <a:gd name="T14" fmla="*/ 17 w 82"/>
                  <a:gd name="T15" fmla="*/ 104 h 104"/>
                  <a:gd name="T16" fmla="*/ 17 w 82"/>
                  <a:gd name="T17" fmla="*/ 49 h 104"/>
                  <a:gd name="T18" fmla="*/ 25 w 82"/>
                  <a:gd name="T19" fmla="*/ 22 h 104"/>
                  <a:gd name="T20" fmla="*/ 44 w 82"/>
                  <a:gd name="T21" fmla="*/ 15 h 104"/>
                  <a:gd name="T22" fmla="*/ 56 w 82"/>
                  <a:gd name="T23" fmla="*/ 18 h 104"/>
                  <a:gd name="T24" fmla="*/ 63 w 82"/>
                  <a:gd name="T25" fmla="*/ 27 h 104"/>
                  <a:gd name="T26" fmla="*/ 65 w 82"/>
                  <a:gd name="T27" fmla="*/ 42 h 104"/>
                  <a:gd name="T28" fmla="*/ 65 w 82"/>
                  <a:gd name="T29" fmla="*/ 104 h 104"/>
                  <a:gd name="T30" fmla="*/ 82 w 82"/>
                  <a:gd name="T31" fmla="*/ 104 h 104"/>
                  <a:gd name="T32" fmla="*/ 82 w 82"/>
                  <a:gd name="T33" fmla="*/ 42 h 104"/>
                  <a:gd name="T34" fmla="*/ 81 w 82"/>
                  <a:gd name="T35" fmla="*/ 25 h 104"/>
                  <a:gd name="T36" fmla="*/ 76 w 82"/>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4">
                    <a:moveTo>
                      <a:pt x="76" y="12"/>
                    </a:moveTo>
                    <a:cubicBezTo>
                      <a:pt x="73" y="9"/>
                      <a:pt x="70" y="6"/>
                      <a:pt x="65" y="4"/>
                    </a:cubicBezTo>
                    <a:cubicBezTo>
                      <a:pt x="59" y="1"/>
                      <a:pt x="54" y="0"/>
                      <a:pt x="48" y="0"/>
                    </a:cubicBezTo>
                    <a:cubicBezTo>
                      <a:pt x="34" y="0"/>
                      <a:pt x="23" y="6"/>
                      <a:pt x="15" y="17"/>
                    </a:cubicBezTo>
                    <a:cubicBezTo>
                      <a:pt x="15" y="3"/>
                      <a:pt x="15" y="3"/>
                      <a:pt x="15" y="3"/>
                    </a:cubicBezTo>
                    <a:cubicBezTo>
                      <a:pt x="0" y="3"/>
                      <a:pt x="0" y="3"/>
                      <a:pt x="0" y="3"/>
                    </a:cubicBezTo>
                    <a:cubicBezTo>
                      <a:pt x="0" y="104"/>
                      <a:pt x="0" y="104"/>
                      <a:pt x="0" y="104"/>
                    </a:cubicBezTo>
                    <a:cubicBezTo>
                      <a:pt x="17" y="104"/>
                      <a:pt x="17" y="104"/>
                      <a:pt x="17" y="104"/>
                    </a:cubicBezTo>
                    <a:cubicBezTo>
                      <a:pt x="17" y="49"/>
                      <a:pt x="17" y="49"/>
                      <a:pt x="17" y="49"/>
                    </a:cubicBezTo>
                    <a:cubicBezTo>
                      <a:pt x="17" y="36"/>
                      <a:pt x="20" y="27"/>
                      <a:pt x="25" y="22"/>
                    </a:cubicBezTo>
                    <a:cubicBezTo>
                      <a:pt x="30" y="18"/>
                      <a:pt x="37" y="15"/>
                      <a:pt x="44" y="15"/>
                    </a:cubicBezTo>
                    <a:cubicBezTo>
                      <a:pt x="49" y="15"/>
                      <a:pt x="53" y="16"/>
                      <a:pt x="56" y="18"/>
                    </a:cubicBezTo>
                    <a:cubicBezTo>
                      <a:pt x="59" y="20"/>
                      <a:pt x="62" y="23"/>
                      <a:pt x="63" y="27"/>
                    </a:cubicBezTo>
                    <a:cubicBezTo>
                      <a:pt x="64" y="30"/>
                      <a:pt x="65" y="35"/>
                      <a:pt x="65" y="42"/>
                    </a:cubicBezTo>
                    <a:cubicBezTo>
                      <a:pt x="65" y="104"/>
                      <a:pt x="65" y="104"/>
                      <a:pt x="65" y="104"/>
                    </a:cubicBezTo>
                    <a:cubicBezTo>
                      <a:pt x="82" y="104"/>
                      <a:pt x="82" y="104"/>
                      <a:pt x="82" y="104"/>
                    </a:cubicBezTo>
                    <a:cubicBezTo>
                      <a:pt x="82" y="42"/>
                      <a:pt x="82" y="42"/>
                      <a:pt x="82" y="42"/>
                    </a:cubicBezTo>
                    <a:cubicBezTo>
                      <a:pt x="82" y="34"/>
                      <a:pt x="82" y="28"/>
                      <a:pt x="81" y="25"/>
                    </a:cubicBezTo>
                    <a:cubicBezTo>
                      <a:pt x="80"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3" name="îṩ1îḓé"/>
              <p:cNvSpPr/>
              <p:nvPr/>
            </p:nvSpPr>
            <p:spPr bwMode="auto">
              <a:xfrm>
                <a:off x="6489700" y="4376738"/>
                <a:ext cx="293688" cy="477838"/>
              </a:xfrm>
              <a:custGeom>
                <a:avLst/>
                <a:gdLst>
                  <a:gd name="T0" fmla="*/ 73 w 89"/>
                  <a:gd name="T1" fmla="*/ 15 h 145"/>
                  <a:gd name="T2" fmla="*/ 44 w 89"/>
                  <a:gd name="T3" fmla="*/ 0 h 145"/>
                  <a:gd name="T4" fmla="*/ 20 w 89"/>
                  <a:gd name="T5" fmla="*/ 7 h 145"/>
                  <a:gd name="T6" fmla="*/ 5 w 89"/>
                  <a:gd name="T7" fmla="*/ 26 h 145"/>
                  <a:gd name="T8" fmla="*/ 0 w 89"/>
                  <a:gd name="T9" fmla="*/ 53 h 145"/>
                  <a:gd name="T10" fmla="*/ 11 w 89"/>
                  <a:gd name="T11" fmla="*/ 89 h 145"/>
                  <a:gd name="T12" fmla="*/ 44 w 89"/>
                  <a:gd name="T13" fmla="*/ 104 h 145"/>
                  <a:gd name="T14" fmla="*/ 72 w 89"/>
                  <a:gd name="T15" fmla="*/ 91 h 145"/>
                  <a:gd name="T16" fmla="*/ 70 w 89"/>
                  <a:gd name="T17" fmla="*/ 113 h 145"/>
                  <a:gd name="T18" fmla="*/ 62 w 89"/>
                  <a:gd name="T19" fmla="*/ 126 h 145"/>
                  <a:gd name="T20" fmla="*/ 43 w 89"/>
                  <a:gd name="T21" fmla="*/ 131 h 145"/>
                  <a:gd name="T22" fmla="*/ 26 w 89"/>
                  <a:gd name="T23" fmla="*/ 126 h 145"/>
                  <a:gd name="T24" fmla="*/ 20 w 89"/>
                  <a:gd name="T25" fmla="*/ 115 h 145"/>
                  <a:gd name="T26" fmla="*/ 3 w 89"/>
                  <a:gd name="T27" fmla="*/ 112 h 145"/>
                  <a:gd name="T28" fmla="*/ 14 w 89"/>
                  <a:gd name="T29" fmla="*/ 137 h 145"/>
                  <a:gd name="T30" fmla="*/ 43 w 89"/>
                  <a:gd name="T31" fmla="*/ 145 h 145"/>
                  <a:gd name="T32" fmla="*/ 69 w 89"/>
                  <a:gd name="T33" fmla="*/ 139 h 145"/>
                  <a:gd name="T34" fmla="*/ 84 w 89"/>
                  <a:gd name="T35" fmla="*/ 124 h 145"/>
                  <a:gd name="T36" fmla="*/ 89 w 89"/>
                  <a:gd name="T37" fmla="*/ 90 h 145"/>
                  <a:gd name="T38" fmla="*/ 89 w 89"/>
                  <a:gd name="T39" fmla="*/ 3 h 145"/>
                  <a:gd name="T40" fmla="*/ 73 w 89"/>
                  <a:gd name="T41" fmla="*/ 3 h 145"/>
                  <a:gd name="T42" fmla="*/ 73 w 89"/>
                  <a:gd name="T43" fmla="*/ 15 h 145"/>
                  <a:gd name="T44" fmla="*/ 65 w 89"/>
                  <a:gd name="T45" fmla="*/ 81 h 145"/>
                  <a:gd name="T46" fmla="*/ 45 w 89"/>
                  <a:gd name="T47" fmla="*/ 90 h 145"/>
                  <a:gd name="T48" fmla="*/ 25 w 89"/>
                  <a:gd name="T49" fmla="*/ 81 h 145"/>
                  <a:gd name="T50" fmla="*/ 18 w 89"/>
                  <a:gd name="T51" fmla="*/ 51 h 145"/>
                  <a:gd name="T52" fmla="*/ 26 w 89"/>
                  <a:gd name="T53" fmla="*/ 24 h 145"/>
                  <a:gd name="T54" fmla="*/ 45 w 89"/>
                  <a:gd name="T55" fmla="*/ 15 h 145"/>
                  <a:gd name="T56" fmla="*/ 65 w 89"/>
                  <a:gd name="T57" fmla="*/ 24 h 145"/>
                  <a:gd name="T58" fmla="*/ 73 w 89"/>
                  <a:gd name="T59" fmla="*/ 52 h 145"/>
                  <a:gd name="T60" fmla="*/ 65 w 89"/>
                  <a:gd name="T6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145">
                    <a:moveTo>
                      <a:pt x="73" y="15"/>
                    </a:moveTo>
                    <a:cubicBezTo>
                      <a:pt x="66" y="5"/>
                      <a:pt x="56" y="0"/>
                      <a:pt x="44" y="0"/>
                    </a:cubicBezTo>
                    <a:cubicBezTo>
                      <a:pt x="35" y="0"/>
                      <a:pt x="27" y="3"/>
                      <a:pt x="20" y="7"/>
                    </a:cubicBezTo>
                    <a:cubicBezTo>
                      <a:pt x="14" y="11"/>
                      <a:pt x="9" y="18"/>
                      <a:pt x="5" y="26"/>
                    </a:cubicBezTo>
                    <a:cubicBezTo>
                      <a:pt x="2" y="34"/>
                      <a:pt x="0" y="43"/>
                      <a:pt x="0" y="53"/>
                    </a:cubicBezTo>
                    <a:cubicBezTo>
                      <a:pt x="0" y="67"/>
                      <a:pt x="4" y="79"/>
                      <a:pt x="11" y="89"/>
                    </a:cubicBezTo>
                    <a:cubicBezTo>
                      <a:pt x="19" y="99"/>
                      <a:pt x="30" y="104"/>
                      <a:pt x="44" y="104"/>
                    </a:cubicBezTo>
                    <a:cubicBezTo>
                      <a:pt x="55" y="104"/>
                      <a:pt x="64" y="99"/>
                      <a:pt x="72" y="91"/>
                    </a:cubicBezTo>
                    <a:cubicBezTo>
                      <a:pt x="72" y="102"/>
                      <a:pt x="71" y="109"/>
                      <a:pt x="70" y="113"/>
                    </a:cubicBezTo>
                    <a:cubicBezTo>
                      <a:pt x="69" y="118"/>
                      <a:pt x="66" y="123"/>
                      <a:pt x="62" y="126"/>
                    </a:cubicBezTo>
                    <a:cubicBezTo>
                      <a:pt x="57" y="129"/>
                      <a:pt x="51" y="131"/>
                      <a:pt x="43" y="131"/>
                    </a:cubicBezTo>
                    <a:cubicBezTo>
                      <a:pt x="36" y="131"/>
                      <a:pt x="30" y="129"/>
                      <a:pt x="26" y="126"/>
                    </a:cubicBezTo>
                    <a:cubicBezTo>
                      <a:pt x="23" y="124"/>
                      <a:pt x="21" y="120"/>
                      <a:pt x="20" y="115"/>
                    </a:cubicBezTo>
                    <a:cubicBezTo>
                      <a:pt x="3" y="112"/>
                      <a:pt x="3" y="112"/>
                      <a:pt x="3" y="112"/>
                    </a:cubicBezTo>
                    <a:cubicBezTo>
                      <a:pt x="3" y="123"/>
                      <a:pt x="7" y="131"/>
                      <a:pt x="14" y="137"/>
                    </a:cubicBezTo>
                    <a:cubicBezTo>
                      <a:pt x="22" y="142"/>
                      <a:pt x="31" y="145"/>
                      <a:pt x="43" y="145"/>
                    </a:cubicBezTo>
                    <a:cubicBezTo>
                      <a:pt x="54" y="145"/>
                      <a:pt x="62" y="143"/>
                      <a:pt x="69" y="139"/>
                    </a:cubicBezTo>
                    <a:cubicBezTo>
                      <a:pt x="76" y="135"/>
                      <a:pt x="81" y="130"/>
                      <a:pt x="84" y="124"/>
                    </a:cubicBezTo>
                    <a:cubicBezTo>
                      <a:pt x="88" y="117"/>
                      <a:pt x="89" y="106"/>
                      <a:pt x="89" y="90"/>
                    </a:cubicBezTo>
                    <a:cubicBezTo>
                      <a:pt x="89" y="3"/>
                      <a:pt x="89" y="3"/>
                      <a:pt x="89" y="3"/>
                    </a:cubicBezTo>
                    <a:cubicBezTo>
                      <a:pt x="73" y="3"/>
                      <a:pt x="73" y="3"/>
                      <a:pt x="73" y="3"/>
                    </a:cubicBezTo>
                    <a:lnTo>
                      <a:pt x="73" y="15"/>
                    </a:lnTo>
                    <a:close/>
                    <a:moveTo>
                      <a:pt x="65" y="81"/>
                    </a:moveTo>
                    <a:cubicBezTo>
                      <a:pt x="60" y="87"/>
                      <a:pt x="53" y="90"/>
                      <a:pt x="45" y="90"/>
                    </a:cubicBezTo>
                    <a:cubicBezTo>
                      <a:pt x="37" y="90"/>
                      <a:pt x="31" y="87"/>
                      <a:pt x="25" y="81"/>
                    </a:cubicBezTo>
                    <a:cubicBezTo>
                      <a:pt x="20" y="74"/>
                      <a:pt x="18" y="65"/>
                      <a:pt x="18" y="51"/>
                    </a:cubicBezTo>
                    <a:cubicBezTo>
                      <a:pt x="18" y="39"/>
                      <a:pt x="20" y="30"/>
                      <a:pt x="26" y="24"/>
                    </a:cubicBezTo>
                    <a:cubicBezTo>
                      <a:pt x="31" y="18"/>
                      <a:pt x="37" y="15"/>
                      <a:pt x="45" y="15"/>
                    </a:cubicBezTo>
                    <a:cubicBezTo>
                      <a:pt x="53" y="15"/>
                      <a:pt x="59" y="18"/>
                      <a:pt x="65" y="24"/>
                    </a:cubicBezTo>
                    <a:cubicBezTo>
                      <a:pt x="70" y="30"/>
                      <a:pt x="73" y="40"/>
                      <a:pt x="73" y="52"/>
                    </a:cubicBezTo>
                    <a:cubicBezTo>
                      <a:pt x="73" y="65"/>
                      <a:pt x="70" y="74"/>
                      <a:pt x="65"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4" name="ïšḷíḓê"/>
              <p:cNvSpPr/>
              <p:nvPr/>
            </p:nvSpPr>
            <p:spPr bwMode="auto">
              <a:xfrm>
                <a:off x="6905625" y="4257675"/>
                <a:ext cx="269875" cy="461963"/>
              </a:xfrm>
              <a:custGeom>
                <a:avLst/>
                <a:gdLst>
                  <a:gd name="T0" fmla="*/ 67 w 82"/>
                  <a:gd name="T1" fmla="*/ 41 h 140"/>
                  <a:gd name="T2" fmla="*/ 47 w 82"/>
                  <a:gd name="T3" fmla="*/ 36 h 140"/>
                  <a:gd name="T4" fmla="*/ 17 w 82"/>
                  <a:gd name="T5" fmla="*/ 50 h 140"/>
                  <a:gd name="T6" fmla="*/ 17 w 82"/>
                  <a:gd name="T7" fmla="*/ 0 h 140"/>
                  <a:gd name="T8" fmla="*/ 0 w 82"/>
                  <a:gd name="T9" fmla="*/ 0 h 140"/>
                  <a:gd name="T10" fmla="*/ 0 w 82"/>
                  <a:gd name="T11" fmla="*/ 140 h 140"/>
                  <a:gd name="T12" fmla="*/ 17 w 82"/>
                  <a:gd name="T13" fmla="*/ 140 h 140"/>
                  <a:gd name="T14" fmla="*/ 17 w 82"/>
                  <a:gd name="T15" fmla="*/ 84 h 140"/>
                  <a:gd name="T16" fmla="*/ 20 w 82"/>
                  <a:gd name="T17" fmla="*/ 66 h 140"/>
                  <a:gd name="T18" fmla="*/ 30 w 82"/>
                  <a:gd name="T19" fmla="*/ 55 h 140"/>
                  <a:gd name="T20" fmla="*/ 44 w 82"/>
                  <a:gd name="T21" fmla="*/ 51 h 140"/>
                  <a:gd name="T22" fmla="*/ 60 w 82"/>
                  <a:gd name="T23" fmla="*/ 57 h 140"/>
                  <a:gd name="T24" fmla="*/ 65 w 82"/>
                  <a:gd name="T25" fmla="*/ 76 h 140"/>
                  <a:gd name="T26" fmla="*/ 65 w 82"/>
                  <a:gd name="T27" fmla="*/ 140 h 140"/>
                  <a:gd name="T28" fmla="*/ 82 w 82"/>
                  <a:gd name="T29" fmla="*/ 140 h 140"/>
                  <a:gd name="T30" fmla="*/ 82 w 82"/>
                  <a:gd name="T31" fmla="*/ 76 h 140"/>
                  <a:gd name="T32" fmla="*/ 79 w 82"/>
                  <a:gd name="T33" fmla="*/ 53 h 140"/>
                  <a:gd name="T34" fmla="*/ 67 w 82"/>
                  <a:gd name="T35"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40">
                    <a:moveTo>
                      <a:pt x="67" y="41"/>
                    </a:moveTo>
                    <a:cubicBezTo>
                      <a:pt x="61" y="38"/>
                      <a:pt x="55" y="36"/>
                      <a:pt x="47" y="36"/>
                    </a:cubicBezTo>
                    <a:cubicBezTo>
                      <a:pt x="35" y="36"/>
                      <a:pt x="25" y="41"/>
                      <a:pt x="17" y="50"/>
                    </a:cubicBezTo>
                    <a:cubicBezTo>
                      <a:pt x="17" y="0"/>
                      <a:pt x="17" y="0"/>
                      <a:pt x="17" y="0"/>
                    </a:cubicBezTo>
                    <a:cubicBezTo>
                      <a:pt x="0" y="0"/>
                      <a:pt x="0" y="0"/>
                      <a:pt x="0" y="0"/>
                    </a:cubicBezTo>
                    <a:cubicBezTo>
                      <a:pt x="0" y="140"/>
                      <a:pt x="0" y="140"/>
                      <a:pt x="0" y="140"/>
                    </a:cubicBezTo>
                    <a:cubicBezTo>
                      <a:pt x="17" y="140"/>
                      <a:pt x="17" y="140"/>
                      <a:pt x="17" y="140"/>
                    </a:cubicBezTo>
                    <a:cubicBezTo>
                      <a:pt x="17" y="84"/>
                      <a:pt x="17" y="84"/>
                      <a:pt x="17" y="84"/>
                    </a:cubicBezTo>
                    <a:cubicBezTo>
                      <a:pt x="17" y="77"/>
                      <a:pt x="18" y="70"/>
                      <a:pt x="20" y="66"/>
                    </a:cubicBezTo>
                    <a:cubicBezTo>
                      <a:pt x="22" y="61"/>
                      <a:pt x="25" y="58"/>
                      <a:pt x="30" y="55"/>
                    </a:cubicBezTo>
                    <a:cubicBezTo>
                      <a:pt x="34" y="52"/>
                      <a:pt x="39" y="51"/>
                      <a:pt x="44" y="51"/>
                    </a:cubicBezTo>
                    <a:cubicBezTo>
                      <a:pt x="51" y="51"/>
                      <a:pt x="56" y="53"/>
                      <a:pt x="60" y="57"/>
                    </a:cubicBezTo>
                    <a:cubicBezTo>
                      <a:pt x="63" y="61"/>
                      <a:pt x="65" y="67"/>
                      <a:pt x="65" y="76"/>
                    </a:cubicBezTo>
                    <a:cubicBezTo>
                      <a:pt x="65" y="140"/>
                      <a:pt x="65" y="140"/>
                      <a:pt x="65" y="140"/>
                    </a:cubicBezTo>
                    <a:cubicBezTo>
                      <a:pt x="82" y="140"/>
                      <a:pt x="82" y="140"/>
                      <a:pt x="82" y="140"/>
                    </a:cubicBezTo>
                    <a:cubicBezTo>
                      <a:pt x="82" y="76"/>
                      <a:pt x="82" y="76"/>
                      <a:pt x="82" y="76"/>
                    </a:cubicBezTo>
                    <a:cubicBezTo>
                      <a:pt x="82" y="66"/>
                      <a:pt x="81" y="58"/>
                      <a:pt x="79" y="53"/>
                    </a:cubicBezTo>
                    <a:cubicBezTo>
                      <a:pt x="76" y="48"/>
                      <a:pt x="73" y="44"/>
                      <a:pt x="6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5" name="isļîḓè"/>
              <p:cNvSpPr/>
              <p:nvPr/>
            </p:nvSpPr>
            <p:spPr bwMode="auto">
              <a:xfrm>
                <a:off x="7281863" y="4376738"/>
                <a:ext cx="306388" cy="349250"/>
              </a:xfrm>
              <a:custGeom>
                <a:avLst/>
                <a:gdLst>
                  <a:gd name="T0" fmla="*/ 87 w 93"/>
                  <a:gd name="T1" fmla="*/ 61 h 106"/>
                  <a:gd name="T2" fmla="*/ 87 w 93"/>
                  <a:gd name="T3" fmla="*/ 39 h 106"/>
                  <a:gd name="T4" fmla="*/ 87 w 93"/>
                  <a:gd name="T5" fmla="*/ 23 h 106"/>
                  <a:gd name="T6" fmla="*/ 81 w 93"/>
                  <a:gd name="T7" fmla="*/ 11 h 106"/>
                  <a:gd name="T8" fmla="*/ 69 w 93"/>
                  <a:gd name="T9" fmla="*/ 3 h 106"/>
                  <a:gd name="T10" fmla="*/ 48 w 93"/>
                  <a:gd name="T11" fmla="*/ 0 h 106"/>
                  <a:gd name="T12" fmla="*/ 25 w 93"/>
                  <a:gd name="T13" fmla="*/ 4 h 106"/>
                  <a:gd name="T14" fmla="*/ 10 w 93"/>
                  <a:gd name="T15" fmla="*/ 14 h 106"/>
                  <a:gd name="T16" fmla="*/ 3 w 93"/>
                  <a:gd name="T17" fmla="*/ 31 h 106"/>
                  <a:gd name="T18" fmla="*/ 19 w 93"/>
                  <a:gd name="T19" fmla="*/ 34 h 106"/>
                  <a:gd name="T20" fmla="*/ 28 w 93"/>
                  <a:gd name="T21" fmla="*/ 19 h 106"/>
                  <a:gd name="T22" fmla="*/ 46 w 93"/>
                  <a:gd name="T23" fmla="*/ 15 h 106"/>
                  <a:gd name="T24" fmla="*/ 65 w 93"/>
                  <a:gd name="T25" fmla="*/ 20 h 106"/>
                  <a:gd name="T26" fmla="*/ 70 w 93"/>
                  <a:gd name="T27" fmla="*/ 35 h 106"/>
                  <a:gd name="T28" fmla="*/ 70 w 93"/>
                  <a:gd name="T29" fmla="*/ 40 h 106"/>
                  <a:gd name="T30" fmla="*/ 39 w 93"/>
                  <a:gd name="T31" fmla="*/ 46 h 106"/>
                  <a:gd name="T32" fmla="*/ 24 w 93"/>
                  <a:gd name="T33" fmla="*/ 48 h 106"/>
                  <a:gd name="T34" fmla="*/ 12 w 93"/>
                  <a:gd name="T35" fmla="*/ 54 h 106"/>
                  <a:gd name="T36" fmla="*/ 3 w 93"/>
                  <a:gd name="T37" fmla="*/ 64 h 106"/>
                  <a:gd name="T38" fmla="*/ 0 w 93"/>
                  <a:gd name="T39" fmla="*/ 77 h 106"/>
                  <a:gd name="T40" fmla="*/ 9 w 93"/>
                  <a:gd name="T41" fmla="*/ 98 h 106"/>
                  <a:gd name="T42" fmla="*/ 34 w 93"/>
                  <a:gd name="T43" fmla="*/ 106 h 106"/>
                  <a:gd name="T44" fmla="*/ 53 w 93"/>
                  <a:gd name="T45" fmla="*/ 103 h 106"/>
                  <a:gd name="T46" fmla="*/ 72 w 93"/>
                  <a:gd name="T47" fmla="*/ 91 h 106"/>
                  <a:gd name="T48" fmla="*/ 75 w 93"/>
                  <a:gd name="T49" fmla="*/ 104 h 106"/>
                  <a:gd name="T50" fmla="*/ 93 w 93"/>
                  <a:gd name="T51" fmla="*/ 104 h 106"/>
                  <a:gd name="T52" fmla="*/ 89 w 93"/>
                  <a:gd name="T53" fmla="*/ 92 h 106"/>
                  <a:gd name="T54" fmla="*/ 87 w 93"/>
                  <a:gd name="T55" fmla="*/ 61 h 106"/>
                  <a:gd name="T56" fmla="*/ 70 w 93"/>
                  <a:gd name="T57" fmla="*/ 59 h 106"/>
                  <a:gd name="T58" fmla="*/ 67 w 93"/>
                  <a:gd name="T59" fmla="*/ 77 h 106"/>
                  <a:gd name="T60" fmla="*/ 56 w 93"/>
                  <a:gd name="T61" fmla="*/ 88 h 106"/>
                  <a:gd name="T62" fmla="*/ 38 w 93"/>
                  <a:gd name="T63" fmla="*/ 93 h 106"/>
                  <a:gd name="T64" fmla="*/ 23 w 93"/>
                  <a:gd name="T65" fmla="*/ 88 h 106"/>
                  <a:gd name="T66" fmla="*/ 18 w 93"/>
                  <a:gd name="T67" fmla="*/ 77 h 106"/>
                  <a:gd name="T68" fmla="*/ 20 w 93"/>
                  <a:gd name="T69" fmla="*/ 69 h 106"/>
                  <a:gd name="T70" fmla="*/ 27 w 93"/>
                  <a:gd name="T71" fmla="*/ 63 h 106"/>
                  <a:gd name="T72" fmla="*/ 42 w 93"/>
                  <a:gd name="T73" fmla="*/ 60 h 106"/>
                  <a:gd name="T74" fmla="*/ 70 w 93"/>
                  <a:gd name="T75" fmla="*/ 53 h 106"/>
                  <a:gd name="T76" fmla="*/ 70 w 93"/>
                  <a:gd name="T77" fmla="*/ 5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 h="106">
                    <a:moveTo>
                      <a:pt x="87" y="61"/>
                    </a:moveTo>
                    <a:cubicBezTo>
                      <a:pt x="87" y="39"/>
                      <a:pt x="87" y="39"/>
                      <a:pt x="87" y="39"/>
                    </a:cubicBezTo>
                    <a:cubicBezTo>
                      <a:pt x="87" y="31"/>
                      <a:pt x="87" y="26"/>
                      <a:pt x="87" y="23"/>
                    </a:cubicBezTo>
                    <a:cubicBezTo>
                      <a:pt x="86" y="18"/>
                      <a:pt x="84" y="14"/>
                      <a:pt x="81" y="11"/>
                    </a:cubicBezTo>
                    <a:cubicBezTo>
                      <a:pt x="79" y="8"/>
                      <a:pt x="75" y="5"/>
                      <a:pt x="69" y="3"/>
                    </a:cubicBezTo>
                    <a:cubicBezTo>
                      <a:pt x="64" y="1"/>
                      <a:pt x="57" y="0"/>
                      <a:pt x="48" y="0"/>
                    </a:cubicBezTo>
                    <a:cubicBezTo>
                      <a:pt x="40" y="0"/>
                      <a:pt x="32" y="2"/>
                      <a:pt x="25" y="4"/>
                    </a:cubicBezTo>
                    <a:cubicBezTo>
                      <a:pt x="19" y="6"/>
                      <a:pt x="14" y="10"/>
                      <a:pt x="10" y="14"/>
                    </a:cubicBezTo>
                    <a:cubicBezTo>
                      <a:pt x="7" y="19"/>
                      <a:pt x="4" y="24"/>
                      <a:pt x="3" y="31"/>
                    </a:cubicBezTo>
                    <a:cubicBezTo>
                      <a:pt x="19" y="34"/>
                      <a:pt x="19" y="34"/>
                      <a:pt x="19" y="34"/>
                    </a:cubicBezTo>
                    <a:cubicBezTo>
                      <a:pt x="21" y="27"/>
                      <a:pt x="24" y="22"/>
                      <a:pt x="28" y="19"/>
                    </a:cubicBezTo>
                    <a:cubicBezTo>
                      <a:pt x="32" y="16"/>
                      <a:pt x="38" y="15"/>
                      <a:pt x="46" y="15"/>
                    </a:cubicBezTo>
                    <a:cubicBezTo>
                      <a:pt x="54" y="15"/>
                      <a:pt x="61" y="16"/>
                      <a:pt x="65" y="20"/>
                    </a:cubicBezTo>
                    <a:cubicBezTo>
                      <a:pt x="69" y="23"/>
                      <a:pt x="70" y="28"/>
                      <a:pt x="70" y="35"/>
                    </a:cubicBezTo>
                    <a:cubicBezTo>
                      <a:pt x="70" y="36"/>
                      <a:pt x="70" y="37"/>
                      <a:pt x="70" y="40"/>
                    </a:cubicBezTo>
                    <a:cubicBezTo>
                      <a:pt x="64" y="42"/>
                      <a:pt x="53" y="44"/>
                      <a:pt x="39" y="46"/>
                    </a:cubicBezTo>
                    <a:cubicBezTo>
                      <a:pt x="33" y="46"/>
                      <a:pt x="28" y="47"/>
                      <a:pt x="24" y="48"/>
                    </a:cubicBezTo>
                    <a:cubicBezTo>
                      <a:pt x="20" y="49"/>
                      <a:pt x="16" y="51"/>
                      <a:pt x="12" y="54"/>
                    </a:cubicBezTo>
                    <a:cubicBezTo>
                      <a:pt x="8" y="56"/>
                      <a:pt x="5" y="59"/>
                      <a:pt x="3" y="64"/>
                    </a:cubicBezTo>
                    <a:cubicBezTo>
                      <a:pt x="1" y="68"/>
                      <a:pt x="0" y="72"/>
                      <a:pt x="0" y="77"/>
                    </a:cubicBezTo>
                    <a:cubicBezTo>
                      <a:pt x="0" y="86"/>
                      <a:pt x="3" y="93"/>
                      <a:pt x="9" y="98"/>
                    </a:cubicBezTo>
                    <a:cubicBezTo>
                      <a:pt x="15" y="103"/>
                      <a:pt x="23" y="106"/>
                      <a:pt x="34" y="106"/>
                    </a:cubicBezTo>
                    <a:cubicBezTo>
                      <a:pt x="41" y="106"/>
                      <a:pt x="47" y="105"/>
                      <a:pt x="53" y="103"/>
                    </a:cubicBezTo>
                    <a:cubicBezTo>
                      <a:pt x="59" y="101"/>
                      <a:pt x="65" y="97"/>
                      <a:pt x="72" y="91"/>
                    </a:cubicBezTo>
                    <a:cubicBezTo>
                      <a:pt x="72" y="96"/>
                      <a:pt x="73" y="100"/>
                      <a:pt x="75" y="104"/>
                    </a:cubicBezTo>
                    <a:cubicBezTo>
                      <a:pt x="93" y="104"/>
                      <a:pt x="93" y="104"/>
                      <a:pt x="93" y="104"/>
                    </a:cubicBezTo>
                    <a:cubicBezTo>
                      <a:pt x="91" y="100"/>
                      <a:pt x="89" y="96"/>
                      <a:pt x="89" y="92"/>
                    </a:cubicBezTo>
                    <a:cubicBezTo>
                      <a:pt x="88" y="88"/>
                      <a:pt x="87" y="77"/>
                      <a:pt x="87" y="61"/>
                    </a:cubicBezTo>
                    <a:close/>
                    <a:moveTo>
                      <a:pt x="70" y="59"/>
                    </a:moveTo>
                    <a:cubicBezTo>
                      <a:pt x="70" y="67"/>
                      <a:pt x="69" y="73"/>
                      <a:pt x="67" y="77"/>
                    </a:cubicBezTo>
                    <a:cubicBezTo>
                      <a:pt x="65" y="82"/>
                      <a:pt x="61" y="85"/>
                      <a:pt x="56" y="88"/>
                    </a:cubicBezTo>
                    <a:cubicBezTo>
                      <a:pt x="51" y="91"/>
                      <a:pt x="45" y="93"/>
                      <a:pt x="38" y="93"/>
                    </a:cubicBezTo>
                    <a:cubicBezTo>
                      <a:pt x="32" y="93"/>
                      <a:pt x="27" y="91"/>
                      <a:pt x="23" y="88"/>
                    </a:cubicBezTo>
                    <a:cubicBezTo>
                      <a:pt x="20" y="85"/>
                      <a:pt x="18" y="81"/>
                      <a:pt x="18" y="77"/>
                    </a:cubicBezTo>
                    <a:cubicBezTo>
                      <a:pt x="18" y="74"/>
                      <a:pt x="19" y="71"/>
                      <a:pt x="20" y="69"/>
                    </a:cubicBezTo>
                    <a:cubicBezTo>
                      <a:pt x="22" y="66"/>
                      <a:pt x="24" y="64"/>
                      <a:pt x="27" y="63"/>
                    </a:cubicBezTo>
                    <a:cubicBezTo>
                      <a:pt x="30" y="62"/>
                      <a:pt x="35" y="61"/>
                      <a:pt x="42" y="60"/>
                    </a:cubicBezTo>
                    <a:cubicBezTo>
                      <a:pt x="54" y="58"/>
                      <a:pt x="64" y="56"/>
                      <a:pt x="70" y="53"/>
                    </a:cubicBezTo>
                    <a:lnTo>
                      <a:pt x="7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6" name="íślîḍe"/>
              <p:cNvSpPr/>
              <p:nvPr/>
            </p:nvSpPr>
            <p:spPr bwMode="auto">
              <a:xfrm>
                <a:off x="7693025" y="4257675"/>
                <a:ext cx="5715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7" name="ïśļídê"/>
              <p:cNvSpPr/>
              <p:nvPr/>
            </p:nvSpPr>
            <p:spPr bwMode="auto">
              <a:xfrm>
                <a:off x="7693025" y="4386263"/>
                <a:ext cx="57150"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8" name="iṡļíḍe"/>
              <p:cNvSpPr/>
              <p:nvPr/>
            </p:nvSpPr>
            <p:spPr bwMode="auto">
              <a:xfrm>
                <a:off x="8023225" y="4257675"/>
                <a:ext cx="361950" cy="468313"/>
              </a:xfrm>
              <a:custGeom>
                <a:avLst/>
                <a:gdLst>
                  <a:gd name="T0" fmla="*/ 91 w 110"/>
                  <a:gd name="T1" fmla="*/ 81 h 142"/>
                  <a:gd name="T2" fmla="*/ 83 w 110"/>
                  <a:gd name="T3" fmla="*/ 116 h 142"/>
                  <a:gd name="T4" fmla="*/ 54 w 110"/>
                  <a:gd name="T5" fmla="*/ 126 h 142"/>
                  <a:gd name="T6" fmla="*/ 34 w 110"/>
                  <a:gd name="T7" fmla="*/ 121 h 142"/>
                  <a:gd name="T8" fmla="*/ 22 w 110"/>
                  <a:gd name="T9" fmla="*/ 108 h 142"/>
                  <a:gd name="T10" fmla="*/ 19 w 110"/>
                  <a:gd name="T11" fmla="*/ 81 h 142"/>
                  <a:gd name="T12" fmla="*/ 19 w 110"/>
                  <a:gd name="T13" fmla="*/ 0 h 142"/>
                  <a:gd name="T14" fmla="*/ 0 w 110"/>
                  <a:gd name="T15" fmla="*/ 0 h 142"/>
                  <a:gd name="T16" fmla="*/ 0 w 110"/>
                  <a:gd name="T17" fmla="*/ 81 h 142"/>
                  <a:gd name="T18" fmla="*/ 5 w 110"/>
                  <a:gd name="T19" fmla="*/ 116 h 142"/>
                  <a:gd name="T20" fmla="*/ 23 w 110"/>
                  <a:gd name="T21" fmla="*/ 135 h 142"/>
                  <a:gd name="T22" fmla="*/ 55 w 110"/>
                  <a:gd name="T23" fmla="*/ 142 h 142"/>
                  <a:gd name="T24" fmla="*/ 88 w 110"/>
                  <a:gd name="T25" fmla="*/ 134 h 142"/>
                  <a:gd name="T26" fmla="*/ 105 w 110"/>
                  <a:gd name="T27" fmla="*/ 114 h 142"/>
                  <a:gd name="T28" fmla="*/ 110 w 110"/>
                  <a:gd name="T29" fmla="*/ 81 h 142"/>
                  <a:gd name="T30" fmla="*/ 110 w 110"/>
                  <a:gd name="T31" fmla="*/ 0 h 142"/>
                  <a:gd name="T32" fmla="*/ 91 w 110"/>
                  <a:gd name="T33" fmla="*/ 0 h 142"/>
                  <a:gd name="T34" fmla="*/ 91 w 110"/>
                  <a:gd name="T35" fmla="*/ 8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42">
                    <a:moveTo>
                      <a:pt x="91" y="81"/>
                    </a:moveTo>
                    <a:cubicBezTo>
                      <a:pt x="91" y="98"/>
                      <a:pt x="89" y="110"/>
                      <a:pt x="83" y="116"/>
                    </a:cubicBezTo>
                    <a:cubicBezTo>
                      <a:pt x="77" y="123"/>
                      <a:pt x="67" y="126"/>
                      <a:pt x="54" y="126"/>
                    </a:cubicBezTo>
                    <a:cubicBezTo>
                      <a:pt x="46" y="126"/>
                      <a:pt x="39" y="124"/>
                      <a:pt x="34" y="121"/>
                    </a:cubicBezTo>
                    <a:cubicBezTo>
                      <a:pt x="28" y="118"/>
                      <a:pt x="24" y="113"/>
                      <a:pt x="22" y="108"/>
                    </a:cubicBezTo>
                    <a:cubicBezTo>
                      <a:pt x="20" y="102"/>
                      <a:pt x="19" y="93"/>
                      <a:pt x="19" y="81"/>
                    </a:cubicBezTo>
                    <a:cubicBezTo>
                      <a:pt x="19" y="0"/>
                      <a:pt x="19" y="0"/>
                      <a:pt x="19" y="0"/>
                    </a:cubicBezTo>
                    <a:cubicBezTo>
                      <a:pt x="0" y="0"/>
                      <a:pt x="0" y="0"/>
                      <a:pt x="0" y="0"/>
                    </a:cubicBezTo>
                    <a:cubicBezTo>
                      <a:pt x="0" y="81"/>
                      <a:pt x="0" y="81"/>
                      <a:pt x="0" y="81"/>
                    </a:cubicBezTo>
                    <a:cubicBezTo>
                      <a:pt x="0" y="96"/>
                      <a:pt x="2" y="107"/>
                      <a:pt x="5" y="116"/>
                    </a:cubicBezTo>
                    <a:cubicBezTo>
                      <a:pt x="9" y="124"/>
                      <a:pt x="15" y="131"/>
                      <a:pt x="23" y="135"/>
                    </a:cubicBezTo>
                    <a:cubicBezTo>
                      <a:pt x="32" y="140"/>
                      <a:pt x="42" y="142"/>
                      <a:pt x="55" y="142"/>
                    </a:cubicBezTo>
                    <a:cubicBezTo>
                      <a:pt x="69" y="142"/>
                      <a:pt x="80" y="140"/>
                      <a:pt x="88" y="134"/>
                    </a:cubicBezTo>
                    <a:cubicBezTo>
                      <a:pt x="96" y="129"/>
                      <a:pt x="102" y="123"/>
                      <a:pt x="105" y="114"/>
                    </a:cubicBezTo>
                    <a:cubicBezTo>
                      <a:pt x="108" y="106"/>
                      <a:pt x="110" y="95"/>
                      <a:pt x="110" y="81"/>
                    </a:cubicBezTo>
                    <a:cubicBezTo>
                      <a:pt x="110" y="0"/>
                      <a:pt x="110" y="0"/>
                      <a:pt x="110" y="0"/>
                    </a:cubicBezTo>
                    <a:cubicBezTo>
                      <a:pt x="91" y="0"/>
                      <a:pt x="91" y="0"/>
                      <a:pt x="91" y="0"/>
                    </a:cubicBezTo>
                    <a:lnTo>
                      <a:pt x="91"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89" name="ïsliďê"/>
              <p:cNvSpPr/>
              <p:nvPr/>
            </p:nvSpPr>
            <p:spPr bwMode="auto">
              <a:xfrm>
                <a:off x="8513763" y="4376738"/>
                <a:ext cx="274638" cy="342900"/>
              </a:xfrm>
              <a:custGeom>
                <a:avLst/>
                <a:gdLst>
                  <a:gd name="T0" fmla="*/ 76 w 83"/>
                  <a:gd name="T1" fmla="*/ 12 h 104"/>
                  <a:gd name="T2" fmla="*/ 65 w 83"/>
                  <a:gd name="T3" fmla="*/ 4 h 104"/>
                  <a:gd name="T4" fmla="*/ 48 w 83"/>
                  <a:gd name="T5" fmla="*/ 0 h 104"/>
                  <a:gd name="T6" fmla="*/ 16 w 83"/>
                  <a:gd name="T7" fmla="*/ 17 h 104"/>
                  <a:gd name="T8" fmla="*/ 16 w 83"/>
                  <a:gd name="T9" fmla="*/ 3 h 104"/>
                  <a:gd name="T10" fmla="*/ 0 w 83"/>
                  <a:gd name="T11" fmla="*/ 3 h 104"/>
                  <a:gd name="T12" fmla="*/ 0 w 83"/>
                  <a:gd name="T13" fmla="*/ 104 h 104"/>
                  <a:gd name="T14" fmla="*/ 18 w 83"/>
                  <a:gd name="T15" fmla="*/ 104 h 104"/>
                  <a:gd name="T16" fmla="*/ 18 w 83"/>
                  <a:gd name="T17" fmla="*/ 49 h 104"/>
                  <a:gd name="T18" fmla="*/ 26 w 83"/>
                  <a:gd name="T19" fmla="*/ 22 h 104"/>
                  <a:gd name="T20" fmla="*/ 44 w 83"/>
                  <a:gd name="T21" fmla="*/ 15 h 104"/>
                  <a:gd name="T22" fmla="*/ 56 w 83"/>
                  <a:gd name="T23" fmla="*/ 18 h 104"/>
                  <a:gd name="T24" fmla="*/ 64 w 83"/>
                  <a:gd name="T25" fmla="*/ 27 h 104"/>
                  <a:gd name="T26" fmla="*/ 66 w 83"/>
                  <a:gd name="T27" fmla="*/ 42 h 104"/>
                  <a:gd name="T28" fmla="*/ 66 w 83"/>
                  <a:gd name="T29" fmla="*/ 104 h 104"/>
                  <a:gd name="T30" fmla="*/ 83 w 83"/>
                  <a:gd name="T31" fmla="*/ 104 h 104"/>
                  <a:gd name="T32" fmla="*/ 83 w 83"/>
                  <a:gd name="T33" fmla="*/ 42 h 104"/>
                  <a:gd name="T34" fmla="*/ 82 w 83"/>
                  <a:gd name="T35" fmla="*/ 25 h 104"/>
                  <a:gd name="T36" fmla="*/ 76 w 83"/>
                  <a:gd name="T37"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04">
                    <a:moveTo>
                      <a:pt x="76" y="12"/>
                    </a:moveTo>
                    <a:cubicBezTo>
                      <a:pt x="74" y="9"/>
                      <a:pt x="70" y="6"/>
                      <a:pt x="65" y="4"/>
                    </a:cubicBezTo>
                    <a:cubicBezTo>
                      <a:pt x="60" y="1"/>
                      <a:pt x="54" y="0"/>
                      <a:pt x="48" y="0"/>
                    </a:cubicBezTo>
                    <a:cubicBezTo>
                      <a:pt x="34" y="0"/>
                      <a:pt x="23" y="6"/>
                      <a:pt x="16" y="17"/>
                    </a:cubicBezTo>
                    <a:cubicBezTo>
                      <a:pt x="16" y="3"/>
                      <a:pt x="16" y="3"/>
                      <a:pt x="16" y="3"/>
                    </a:cubicBezTo>
                    <a:cubicBezTo>
                      <a:pt x="0" y="3"/>
                      <a:pt x="0" y="3"/>
                      <a:pt x="0" y="3"/>
                    </a:cubicBezTo>
                    <a:cubicBezTo>
                      <a:pt x="0" y="104"/>
                      <a:pt x="0" y="104"/>
                      <a:pt x="0" y="104"/>
                    </a:cubicBezTo>
                    <a:cubicBezTo>
                      <a:pt x="18" y="104"/>
                      <a:pt x="18" y="104"/>
                      <a:pt x="18" y="104"/>
                    </a:cubicBezTo>
                    <a:cubicBezTo>
                      <a:pt x="18" y="49"/>
                      <a:pt x="18" y="49"/>
                      <a:pt x="18" y="49"/>
                    </a:cubicBezTo>
                    <a:cubicBezTo>
                      <a:pt x="18" y="36"/>
                      <a:pt x="20" y="27"/>
                      <a:pt x="26" y="22"/>
                    </a:cubicBezTo>
                    <a:cubicBezTo>
                      <a:pt x="31" y="18"/>
                      <a:pt x="37" y="15"/>
                      <a:pt x="44" y="15"/>
                    </a:cubicBezTo>
                    <a:cubicBezTo>
                      <a:pt x="49" y="15"/>
                      <a:pt x="53" y="16"/>
                      <a:pt x="56" y="18"/>
                    </a:cubicBezTo>
                    <a:cubicBezTo>
                      <a:pt x="60" y="20"/>
                      <a:pt x="62" y="23"/>
                      <a:pt x="64" y="27"/>
                    </a:cubicBezTo>
                    <a:cubicBezTo>
                      <a:pt x="65" y="30"/>
                      <a:pt x="66" y="35"/>
                      <a:pt x="66" y="42"/>
                    </a:cubicBezTo>
                    <a:cubicBezTo>
                      <a:pt x="66" y="104"/>
                      <a:pt x="66" y="104"/>
                      <a:pt x="66" y="104"/>
                    </a:cubicBezTo>
                    <a:cubicBezTo>
                      <a:pt x="83" y="104"/>
                      <a:pt x="83" y="104"/>
                      <a:pt x="83" y="104"/>
                    </a:cubicBezTo>
                    <a:cubicBezTo>
                      <a:pt x="83" y="42"/>
                      <a:pt x="83" y="42"/>
                      <a:pt x="83" y="42"/>
                    </a:cubicBezTo>
                    <a:cubicBezTo>
                      <a:pt x="83" y="34"/>
                      <a:pt x="82" y="28"/>
                      <a:pt x="82" y="25"/>
                    </a:cubicBezTo>
                    <a:cubicBezTo>
                      <a:pt x="81" y="20"/>
                      <a:pt x="79" y="16"/>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0" name="íṩ1íḑe"/>
              <p:cNvSpPr/>
              <p:nvPr/>
            </p:nvSpPr>
            <p:spPr bwMode="auto">
              <a:xfrm>
                <a:off x="8910638"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1" name="iṩļïḋe"/>
              <p:cNvSpPr/>
              <p:nvPr/>
            </p:nvSpPr>
            <p:spPr bwMode="auto">
              <a:xfrm>
                <a:off x="8910638"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2" name="îš1iďé"/>
              <p:cNvSpPr/>
              <p:nvPr/>
            </p:nvSpPr>
            <p:spPr bwMode="auto">
              <a:xfrm>
                <a:off x="9055100" y="4386263"/>
                <a:ext cx="306388" cy="333375"/>
              </a:xfrm>
              <a:custGeom>
                <a:avLst/>
                <a:gdLst>
                  <a:gd name="T0" fmla="*/ 52 w 93"/>
                  <a:gd name="T1" fmla="*/ 61 h 101"/>
                  <a:gd name="T2" fmla="*/ 46 w 93"/>
                  <a:gd name="T3" fmla="*/ 81 h 101"/>
                  <a:gd name="T4" fmla="*/ 40 w 93"/>
                  <a:gd name="T5" fmla="*/ 60 h 101"/>
                  <a:gd name="T6" fmla="*/ 18 w 93"/>
                  <a:gd name="T7" fmla="*/ 0 h 101"/>
                  <a:gd name="T8" fmla="*/ 0 w 93"/>
                  <a:gd name="T9" fmla="*/ 0 h 101"/>
                  <a:gd name="T10" fmla="*/ 38 w 93"/>
                  <a:gd name="T11" fmla="*/ 101 h 101"/>
                  <a:gd name="T12" fmla="*/ 54 w 93"/>
                  <a:gd name="T13" fmla="*/ 101 h 101"/>
                  <a:gd name="T14" fmla="*/ 93 w 93"/>
                  <a:gd name="T15" fmla="*/ 0 h 101"/>
                  <a:gd name="T16" fmla="*/ 75 w 93"/>
                  <a:gd name="T17" fmla="*/ 0 h 101"/>
                  <a:gd name="T18" fmla="*/ 52 w 93"/>
                  <a:gd name="T1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1">
                    <a:moveTo>
                      <a:pt x="52" y="61"/>
                    </a:moveTo>
                    <a:cubicBezTo>
                      <a:pt x="50" y="69"/>
                      <a:pt x="48" y="75"/>
                      <a:pt x="46" y="81"/>
                    </a:cubicBezTo>
                    <a:cubicBezTo>
                      <a:pt x="44" y="74"/>
                      <a:pt x="42" y="67"/>
                      <a:pt x="40" y="60"/>
                    </a:cubicBezTo>
                    <a:cubicBezTo>
                      <a:pt x="18" y="0"/>
                      <a:pt x="18" y="0"/>
                      <a:pt x="18" y="0"/>
                    </a:cubicBezTo>
                    <a:cubicBezTo>
                      <a:pt x="0" y="0"/>
                      <a:pt x="0" y="0"/>
                      <a:pt x="0" y="0"/>
                    </a:cubicBezTo>
                    <a:cubicBezTo>
                      <a:pt x="38" y="101"/>
                      <a:pt x="38" y="101"/>
                      <a:pt x="38" y="101"/>
                    </a:cubicBezTo>
                    <a:cubicBezTo>
                      <a:pt x="54" y="101"/>
                      <a:pt x="54" y="101"/>
                      <a:pt x="54" y="101"/>
                    </a:cubicBezTo>
                    <a:cubicBezTo>
                      <a:pt x="93" y="0"/>
                      <a:pt x="93" y="0"/>
                      <a:pt x="93" y="0"/>
                    </a:cubicBezTo>
                    <a:cubicBezTo>
                      <a:pt x="75" y="0"/>
                      <a:pt x="75" y="0"/>
                      <a:pt x="75" y="0"/>
                    </a:cubicBezTo>
                    <a:lnTo>
                      <a:pt x="5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3" name="iṩḷïdè"/>
              <p:cNvSpPr/>
              <p:nvPr/>
            </p:nvSpPr>
            <p:spPr bwMode="auto">
              <a:xfrm>
                <a:off x="9428163" y="4376738"/>
                <a:ext cx="306388" cy="349250"/>
              </a:xfrm>
              <a:custGeom>
                <a:avLst/>
                <a:gdLst>
                  <a:gd name="T0" fmla="*/ 47 w 93"/>
                  <a:gd name="T1" fmla="*/ 0 h 106"/>
                  <a:gd name="T2" fmla="*/ 13 w 93"/>
                  <a:gd name="T3" fmla="*/ 14 h 106"/>
                  <a:gd name="T4" fmla="*/ 0 w 93"/>
                  <a:gd name="T5" fmla="*/ 54 h 106"/>
                  <a:gd name="T6" fmla="*/ 13 w 93"/>
                  <a:gd name="T7" fmla="*/ 92 h 106"/>
                  <a:gd name="T8" fmla="*/ 48 w 93"/>
                  <a:gd name="T9" fmla="*/ 106 h 106"/>
                  <a:gd name="T10" fmla="*/ 77 w 93"/>
                  <a:gd name="T11" fmla="*/ 98 h 106"/>
                  <a:gd name="T12" fmla="*/ 93 w 93"/>
                  <a:gd name="T13" fmla="*/ 73 h 106"/>
                  <a:gd name="T14" fmla="*/ 75 w 93"/>
                  <a:gd name="T15" fmla="*/ 71 h 106"/>
                  <a:gd name="T16" fmla="*/ 64 w 93"/>
                  <a:gd name="T17" fmla="*/ 87 h 106"/>
                  <a:gd name="T18" fmla="*/ 48 w 93"/>
                  <a:gd name="T19" fmla="*/ 92 h 106"/>
                  <a:gd name="T20" fmla="*/ 27 w 93"/>
                  <a:gd name="T21" fmla="*/ 83 h 106"/>
                  <a:gd name="T22" fmla="*/ 18 w 93"/>
                  <a:gd name="T23" fmla="*/ 58 h 106"/>
                  <a:gd name="T24" fmla="*/ 93 w 93"/>
                  <a:gd name="T25" fmla="*/ 58 h 106"/>
                  <a:gd name="T26" fmla="*/ 93 w 93"/>
                  <a:gd name="T27" fmla="*/ 53 h 106"/>
                  <a:gd name="T28" fmla="*/ 80 w 93"/>
                  <a:gd name="T29" fmla="*/ 14 h 106"/>
                  <a:gd name="T30" fmla="*/ 47 w 93"/>
                  <a:gd name="T31" fmla="*/ 0 h 106"/>
                  <a:gd name="T32" fmla="*/ 19 w 93"/>
                  <a:gd name="T33" fmla="*/ 43 h 106"/>
                  <a:gd name="T34" fmla="*/ 28 w 93"/>
                  <a:gd name="T35" fmla="*/ 22 h 106"/>
                  <a:gd name="T36" fmla="*/ 47 w 93"/>
                  <a:gd name="T37" fmla="*/ 14 h 106"/>
                  <a:gd name="T38" fmla="*/ 69 w 93"/>
                  <a:gd name="T39" fmla="*/ 24 h 106"/>
                  <a:gd name="T40" fmla="*/ 75 w 93"/>
                  <a:gd name="T41" fmla="*/ 43 h 106"/>
                  <a:gd name="T42" fmla="*/ 19 w 93"/>
                  <a:gd name="T43"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6">
                    <a:moveTo>
                      <a:pt x="47" y="0"/>
                    </a:moveTo>
                    <a:cubicBezTo>
                      <a:pt x="33" y="0"/>
                      <a:pt x="22" y="5"/>
                      <a:pt x="13" y="14"/>
                    </a:cubicBezTo>
                    <a:cubicBezTo>
                      <a:pt x="4" y="24"/>
                      <a:pt x="0" y="37"/>
                      <a:pt x="0" y="54"/>
                    </a:cubicBezTo>
                    <a:cubicBezTo>
                      <a:pt x="0" y="71"/>
                      <a:pt x="4" y="83"/>
                      <a:pt x="13" y="92"/>
                    </a:cubicBezTo>
                    <a:cubicBezTo>
                      <a:pt x="22" y="102"/>
                      <a:pt x="33" y="106"/>
                      <a:pt x="48" y="106"/>
                    </a:cubicBezTo>
                    <a:cubicBezTo>
                      <a:pt x="60" y="106"/>
                      <a:pt x="70" y="103"/>
                      <a:pt x="77" y="98"/>
                    </a:cubicBezTo>
                    <a:cubicBezTo>
                      <a:pt x="85" y="92"/>
                      <a:pt x="90" y="84"/>
                      <a:pt x="93" y="73"/>
                    </a:cubicBezTo>
                    <a:cubicBezTo>
                      <a:pt x="75" y="71"/>
                      <a:pt x="75" y="71"/>
                      <a:pt x="75" y="71"/>
                    </a:cubicBezTo>
                    <a:cubicBezTo>
                      <a:pt x="72" y="79"/>
                      <a:pt x="69" y="84"/>
                      <a:pt x="64" y="87"/>
                    </a:cubicBezTo>
                    <a:cubicBezTo>
                      <a:pt x="60" y="90"/>
                      <a:pt x="55" y="92"/>
                      <a:pt x="48" y="92"/>
                    </a:cubicBezTo>
                    <a:cubicBezTo>
                      <a:pt x="40" y="92"/>
                      <a:pt x="33" y="89"/>
                      <a:pt x="27" y="83"/>
                    </a:cubicBezTo>
                    <a:cubicBezTo>
                      <a:pt x="21" y="77"/>
                      <a:pt x="18" y="69"/>
                      <a:pt x="18" y="58"/>
                    </a:cubicBezTo>
                    <a:cubicBezTo>
                      <a:pt x="93" y="58"/>
                      <a:pt x="93" y="58"/>
                      <a:pt x="93" y="58"/>
                    </a:cubicBezTo>
                    <a:cubicBezTo>
                      <a:pt x="93" y="56"/>
                      <a:pt x="93" y="54"/>
                      <a:pt x="93" y="53"/>
                    </a:cubicBezTo>
                    <a:cubicBezTo>
                      <a:pt x="93" y="36"/>
                      <a:pt x="89" y="23"/>
                      <a:pt x="80" y="14"/>
                    </a:cubicBezTo>
                    <a:cubicBezTo>
                      <a:pt x="72" y="5"/>
                      <a:pt x="61" y="0"/>
                      <a:pt x="47" y="0"/>
                    </a:cubicBezTo>
                    <a:close/>
                    <a:moveTo>
                      <a:pt x="19" y="43"/>
                    </a:moveTo>
                    <a:cubicBezTo>
                      <a:pt x="19" y="35"/>
                      <a:pt x="22" y="28"/>
                      <a:pt x="28" y="22"/>
                    </a:cubicBezTo>
                    <a:cubicBezTo>
                      <a:pt x="33" y="17"/>
                      <a:pt x="40" y="14"/>
                      <a:pt x="47" y="14"/>
                    </a:cubicBezTo>
                    <a:cubicBezTo>
                      <a:pt x="56" y="14"/>
                      <a:pt x="63" y="18"/>
                      <a:pt x="69" y="24"/>
                    </a:cubicBezTo>
                    <a:cubicBezTo>
                      <a:pt x="72" y="29"/>
                      <a:pt x="74" y="35"/>
                      <a:pt x="75" y="43"/>
                    </a:cubicBezTo>
                    <a:lnTo>
                      <a:pt x="19"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4" name="íŝḷíďé"/>
              <p:cNvSpPr/>
              <p:nvPr/>
            </p:nvSpPr>
            <p:spPr bwMode="auto">
              <a:xfrm>
                <a:off x="9839325" y="4376738"/>
                <a:ext cx="182563" cy="342900"/>
              </a:xfrm>
              <a:custGeom>
                <a:avLst/>
                <a:gdLst>
                  <a:gd name="T0" fmla="*/ 26 w 55"/>
                  <a:gd name="T1" fmla="*/ 4 h 104"/>
                  <a:gd name="T2" fmla="*/ 15 w 55"/>
                  <a:gd name="T3" fmla="*/ 18 h 104"/>
                  <a:gd name="T4" fmla="*/ 15 w 55"/>
                  <a:gd name="T5" fmla="*/ 3 h 104"/>
                  <a:gd name="T6" fmla="*/ 0 w 55"/>
                  <a:gd name="T7" fmla="*/ 3 h 104"/>
                  <a:gd name="T8" fmla="*/ 0 w 55"/>
                  <a:gd name="T9" fmla="*/ 104 h 104"/>
                  <a:gd name="T10" fmla="*/ 17 w 55"/>
                  <a:gd name="T11" fmla="*/ 104 h 104"/>
                  <a:gd name="T12" fmla="*/ 17 w 55"/>
                  <a:gd name="T13" fmla="*/ 51 h 104"/>
                  <a:gd name="T14" fmla="*/ 20 w 55"/>
                  <a:gd name="T15" fmla="*/ 31 h 104"/>
                  <a:gd name="T16" fmla="*/ 26 w 55"/>
                  <a:gd name="T17" fmla="*/ 21 h 104"/>
                  <a:gd name="T18" fmla="*/ 36 w 55"/>
                  <a:gd name="T19" fmla="*/ 18 h 104"/>
                  <a:gd name="T20" fmla="*/ 49 w 55"/>
                  <a:gd name="T21" fmla="*/ 22 h 104"/>
                  <a:gd name="T22" fmla="*/ 55 w 55"/>
                  <a:gd name="T23" fmla="*/ 6 h 104"/>
                  <a:gd name="T24" fmla="*/ 37 w 55"/>
                  <a:gd name="T25" fmla="*/ 0 h 104"/>
                  <a:gd name="T26" fmla="*/ 26 w 55"/>
                  <a:gd name="T2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04">
                    <a:moveTo>
                      <a:pt x="26" y="4"/>
                    </a:moveTo>
                    <a:cubicBezTo>
                      <a:pt x="23" y="6"/>
                      <a:pt x="19" y="11"/>
                      <a:pt x="15" y="18"/>
                    </a:cubicBezTo>
                    <a:cubicBezTo>
                      <a:pt x="15" y="3"/>
                      <a:pt x="15" y="3"/>
                      <a:pt x="15" y="3"/>
                    </a:cubicBezTo>
                    <a:cubicBezTo>
                      <a:pt x="0" y="3"/>
                      <a:pt x="0" y="3"/>
                      <a:pt x="0" y="3"/>
                    </a:cubicBezTo>
                    <a:cubicBezTo>
                      <a:pt x="0" y="104"/>
                      <a:pt x="0" y="104"/>
                      <a:pt x="0" y="104"/>
                    </a:cubicBezTo>
                    <a:cubicBezTo>
                      <a:pt x="17" y="104"/>
                      <a:pt x="17" y="104"/>
                      <a:pt x="17" y="104"/>
                    </a:cubicBezTo>
                    <a:cubicBezTo>
                      <a:pt x="17" y="51"/>
                      <a:pt x="17" y="51"/>
                      <a:pt x="17" y="51"/>
                    </a:cubicBezTo>
                    <a:cubicBezTo>
                      <a:pt x="17" y="44"/>
                      <a:pt x="18" y="37"/>
                      <a:pt x="20" y="31"/>
                    </a:cubicBezTo>
                    <a:cubicBezTo>
                      <a:pt x="21" y="27"/>
                      <a:pt x="23" y="24"/>
                      <a:pt x="26" y="21"/>
                    </a:cubicBezTo>
                    <a:cubicBezTo>
                      <a:pt x="29" y="19"/>
                      <a:pt x="33" y="18"/>
                      <a:pt x="36" y="18"/>
                    </a:cubicBezTo>
                    <a:cubicBezTo>
                      <a:pt x="41" y="18"/>
                      <a:pt x="45" y="19"/>
                      <a:pt x="49" y="22"/>
                    </a:cubicBezTo>
                    <a:cubicBezTo>
                      <a:pt x="55" y="6"/>
                      <a:pt x="55" y="6"/>
                      <a:pt x="55" y="6"/>
                    </a:cubicBezTo>
                    <a:cubicBezTo>
                      <a:pt x="49" y="2"/>
                      <a:pt x="43" y="0"/>
                      <a:pt x="37" y="0"/>
                    </a:cubicBezTo>
                    <a:cubicBezTo>
                      <a:pt x="33" y="0"/>
                      <a:pt x="30" y="1"/>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5" name="ïsľíḋê"/>
              <p:cNvSpPr/>
              <p:nvPr/>
            </p:nvSpPr>
            <p:spPr bwMode="auto">
              <a:xfrm>
                <a:off x="10067925" y="4376738"/>
                <a:ext cx="276225" cy="349250"/>
              </a:xfrm>
              <a:custGeom>
                <a:avLst/>
                <a:gdLst>
                  <a:gd name="T0" fmla="*/ 69 w 84"/>
                  <a:gd name="T1" fmla="*/ 50 h 106"/>
                  <a:gd name="T2" fmla="*/ 43 w 84"/>
                  <a:gd name="T3" fmla="*/ 42 h 106"/>
                  <a:gd name="T4" fmla="*/ 28 w 84"/>
                  <a:gd name="T5" fmla="*/ 38 h 106"/>
                  <a:gd name="T6" fmla="*/ 22 w 84"/>
                  <a:gd name="T7" fmla="*/ 34 h 106"/>
                  <a:gd name="T8" fmla="*/ 20 w 84"/>
                  <a:gd name="T9" fmla="*/ 27 h 106"/>
                  <a:gd name="T10" fmla="*/ 25 w 84"/>
                  <a:gd name="T11" fmla="*/ 18 h 106"/>
                  <a:gd name="T12" fmla="*/ 42 w 84"/>
                  <a:gd name="T13" fmla="*/ 14 h 106"/>
                  <a:gd name="T14" fmla="*/ 57 w 84"/>
                  <a:gd name="T15" fmla="*/ 19 h 106"/>
                  <a:gd name="T16" fmla="*/ 64 w 84"/>
                  <a:gd name="T17" fmla="*/ 31 h 106"/>
                  <a:gd name="T18" fmla="*/ 80 w 84"/>
                  <a:gd name="T19" fmla="*/ 29 h 106"/>
                  <a:gd name="T20" fmla="*/ 75 w 84"/>
                  <a:gd name="T21" fmla="*/ 13 h 106"/>
                  <a:gd name="T22" fmla="*/ 61 w 84"/>
                  <a:gd name="T23" fmla="*/ 4 h 106"/>
                  <a:gd name="T24" fmla="*/ 40 w 84"/>
                  <a:gd name="T25" fmla="*/ 0 h 106"/>
                  <a:gd name="T26" fmla="*/ 25 w 84"/>
                  <a:gd name="T27" fmla="*/ 2 h 106"/>
                  <a:gd name="T28" fmla="*/ 15 w 84"/>
                  <a:gd name="T29" fmla="*/ 7 h 106"/>
                  <a:gd name="T30" fmla="*/ 6 w 84"/>
                  <a:gd name="T31" fmla="*/ 17 h 106"/>
                  <a:gd name="T32" fmla="*/ 3 w 84"/>
                  <a:gd name="T33" fmla="*/ 30 h 106"/>
                  <a:gd name="T34" fmla="*/ 7 w 84"/>
                  <a:gd name="T35" fmla="*/ 43 h 106"/>
                  <a:gd name="T36" fmla="*/ 18 w 84"/>
                  <a:gd name="T37" fmla="*/ 53 h 106"/>
                  <a:gd name="T38" fmla="*/ 44 w 84"/>
                  <a:gd name="T39" fmla="*/ 61 h 106"/>
                  <a:gd name="T40" fmla="*/ 62 w 84"/>
                  <a:gd name="T41" fmla="*/ 67 h 106"/>
                  <a:gd name="T42" fmla="*/ 67 w 84"/>
                  <a:gd name="T43" fmla="*/ 76 h 106"/>
                  <a:gd name="T44" fmla="*/ 61 w 84"/>
                  <a:gd name="T45" fmla="*/ 87 h 106"/>
                  <a:gd name="T46" fmla="*/ 43 w 84"/>
                  <a:gd name="T47" fmla="*/ 92 h 106"/>
                  <a:gd name="T48" fmla="*/ 25 w 84"/>
                  <a:gd name="T49" fmla="*/ 87 h 106"/>
                  <a:gd name="T50" fmla="*/ 17 w 84"/>
                  <a:gd name="T51" fmla="*/ 71 h 106"/>
                  <a:gd name="T52" fmla="*/ 0 w 84"/>
                  <a:gd name="T53" fmla="*/ 74 h 106"/>
                  <a:gd name="T54" fmla="*/ 13 w 84"/>
                  <a:gd name="T55" fmla="*/ 98 h 106"/>
                  <a:gd name="T56" fmla="*/ 43 w 84"/>
                  <a:gd name="T57" fmla="*/ 106 h 106"/>
                  <a:gd name="T58" fmla="*/ 65 w 84"/>
                  <a:gd name="T59" fmla="*/ 102 h 106"/>
                  <a:gd name="T60" fmla="*/ 79 w 84"/>
                  <a:gd name="T61" fmla="*/ 90 h 106"/>
                  <a:gd name="T62" fmla="*/ 84 w 84"/>
                  <a:gd name="T63" fmla="*/ 74 h 106"/>
                  <a:gd name="T64" fmla="*/ 80 w 84"/>
                  <a:gd name="T65" fmla="*/ 59 h 106"/>
                  <a:gd name="T66" fmla="*/ 69 w 84"/>
                  <a:gd name="T67" fmla="*/ 5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106">
                    <a:moveTo>
                      <a:pt x="69" y="50"/>
                    </a:moveTo>
                    <a:cubicBezTo>
                      <a:pt x="64" y="48"/>
                      <a:pt x="56" y="46"/>
                      <a:pt x="43" y="42"/>
                    </a:cubicBezTo>
                    <a:cubicBezTo>
                      <a:pt x="35" y="40"/>
                      <a:pt x="30" y="39"/>
                      <a:pt x="28" y="38"/>
                    </a:cubicBezTo>
                    <a:cubicBezTo>
                      <a:pt x="25" y="37"/>
                      <a:pt x="23" y="35"/>
                      <a:pt x="22" y="34"/>
                    </a:cubicBezTo>
                    <a:cubicBezTo>
                      <a:pt x="20" y="32"/>
                      <a:pt x="20" y="30"/>
                      <a:pt x="20" y="27"/>
                    </a:cubicBezTo>
                    <a:cubicBezTo>
                      <a:pt x="20" y="24"/>
                      <a:pt x="21" y="21"/>
                      <a:pt x="25" y="18"/>
                    </a:cubicBezTo>
                    <a:cubicBezTo>
                      <a:pt x="28" y="16"/>
                      <a:pt x="34" y="14"/>
                      <a:pt x="42" y="14"/>
                    </a:cubicBezTo>
                    <a:cubicBezTo>
                      <a:pt x="48" y="14"/>
                      <a:pt x="53" y="16"/>
                      <a:pt x="57" y="19"/>
                    </a:cubicBezTo>
                    <a:cubicBezTo>
                      <a:pt x="61" y="22"/>
                      <a:pt x="63" y="26"/>
                      <a:pt x="64" y="31"/>
                    </a:cubicBezTo>
                    <a:cubicBezTo>
                      <a:pt x="80" y="29"/>
                      <a:pt x="80" y="29"/>
                      <a:pt x="80" y="29"/>
                    </a:cubicBezTo>
                    <a:cubicBezTo>
                      <a:pt x="79" y="22"/>
                      <a:pt x="77" y="17"/>
                      <a:pt x="75" y="13"/>
                    </a:cubicBezTo>
                    <a:cubicBezTo>
                      <a:pt x="72" y="9"/>
                      <a:pt x="67" y="6"/>
                      <a:pt x="61" y="4"/>
                    </a:cubicBezTo>
                    <a:cubicBezTo>
                      <a:pt x="55" y="1"/>
                      <a:pt x="48" y="0"/>
                      <a:pt x="40" y="0"/>
                    </a:cubicBezTo>
                    <a:cubicBezTo>
                      <a:pt x="35" y="0"/>
                      <a:pt x="30" y="1"/>
                      <a:pt x="25" y="2"/>
                    </a:cubicBezTo>
                    <a:cubicBezTo>
                      <a:pt x="21" y="4"/>
                      <a:pt x="17" y="5"/>
                      <a:pt x="15" y="7"/>
                    </a:cubicBezTo>
                    <a:cubicBezTo>
                      <a:pt x="11" y="10"/>
                      <a:pt x="8" y="13"/>
                      <a:pt x="6" y="17"/>
                    </a:cubicBezTo>
                    <a:cubicBezTo>
                      <a:pt x="4" y="21"/>
                      <a:pt x="3" y="25"/>
                      <a:pt x="3" y="30"/>
                    </a:cubicBezTo>
                    <a:cubicBezTo>
                      <a:pt x="3" y="34"/>
                      <a:pt x="4" y="39"/>
                      <a:pt x="7" y="43"/>
                    </a:cubicBezTo>
                    <a:cubicBezTo>
                      <a:pt x="9" y="47"/>
                      <a:pt x="13" y="50"/>
                      <a:pt x="18" y="53"/>
                    </a:cubicBezTo>
                    <a:cubicBezTo>
                      <a:pt x="23" y="55"/>
                      <a:pt x="31" y="58"/>
                      <a:pt x="44" y="61"/>
                    </a:cubicBezTo>
                    <a:cubicBezTo>
                      <a:pt x="53" y="63"/>
                      <a:pt x="59" y="65"/>
                      <a:pt x="62" y="67"/>
                    </a:cubicBezTo>
                    <a:cubicBezTo>
                      <a:pt x="65" y="69"/>
                      <a:pt x="67" y="72"/>
                      <a:pt x="67" y="76"/>
                    </a:cubicBezTo>
                    <a:cubicBezTo>
                      <a:pt x="67" y="80"/>
                      <a:pt x="65" y="84"/>
                      <a:pt x="61" y="87"/>
                    </a:cubicBezTo>
                    <a:cubicBezTo>
                      <a:pt x="57" y="90"/>
                      <a:pt x="51" y="92"/>
                      <a:pt x="43" y="92"/>
                    </a:cubicBezTo>
                    <a:cubicBezTo>
                      <a:pt x="36" y="92"/>
                      <a:pt x="29" y="90"/>
                      <a:pt x="25" y="87"/>
                    </a:cubicBezTo>
                    <a:cubicBezTo>
                      <a:pt x="21" y="83"/>
                      <a:pt x="18" y="78"/>
                      <a:pt x="17" y="71"/>
                    </a:cubicBezTo>
                    <a:cubicBezTo>
                      <a:pt x="0" y="74"/>
                      <a:pt x="0" y="74"/>
                      <a:pt x="0" y="74"/>
                    </a:cubicBezTo>
                    <a:cubicBezTo>
                      <a:pt x="2" y="84"/>
                      <a:pt x="6" y="92"/>
                      <a:pt x="13" y="98"/>
                    </a:cubicBezTo>
                    <a:cubicBezTo>
                      <a:pt x="20" y="103"/>
                      <a:pt x="30" y="106"/>
                      <a:pt x="43" y="106"/>
                    </a:cubicBezTo>
                    <a:cubicBezTo>
                      <a:pt x="51" y="106"/>
                      <a:pt x="59" y="105"/>
                      <a:pt x="65" y="102"/>
                    </a:cubicBezTo>
                    <a:cubicBezTo>
                      <a:pt x="71" y="99"/>
                      <a:pt x="76" y="95"/>
                      <a:pt x="79" y="90"/>
                    </a:cubicBezTo>
                    <a:cubicBezTo>
                      <a:pt x="83" y="85"/>
                      <a:pt x="84" y="80"/>
                      <a:pt x="84" y="74"/>
                    </a:cubicBezTo>
                    <a:cubicBezTo>
                      <a:pt x="84" y="68"/>
                      <a:pt x="83" y="63"/>
                      <a:pt x="80" y="59"/>
                    </a:cubicBezTo>
                    <a:cubicBezTo>
                      <a:pt x="77" y="56"/>
                      <a:pt x="74" y="52"/>
                      <a:pt x="6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6" name="iṩḷíḍé"/>
              <p:cNvSpPr/>
              <p:nvPr/>
            </p:nvSpPr>
            <p:spPr bwMode="auto">
              <a:xfrm>
                <a:off x="10450513" y="4257675"/>
                <a:ext cx="55563"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7" name="iṩ1íḑè"/>
              <p:cNvSpPr/>
              <p:nvPr/>
            </p:nvSpPr>
            <p:spPr bwMode="auto">
              <a:xfrm>
                <a:off x="10450513" y="4386263"/>
                <a:ext cx="55563" cy="333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8" name="ïŝlïḋè"/>
              <p:cNvSpPr/>
              <p:nvPr/>
            </p:nvSpPr>
            <p:spPr bwMode="auto">
              <a:xfrm>
                <a:off x="10594975" y="4268788"/>
                <a:ext cx="165100" cy="454025"/>
              </a:xfrm>
              <a:custGeom>
                <a:avLst/>
                <a:gdLst>
                  <a:gd name="T0" fmla="*/ 40 w 50"/>
                  <a:gd name="T1" fmla="*/ 122 h 138"/>
                  <a:gd name="T2" fmla="*/ 34 w 50"/>
                  <a:gd name="T3" fmla="*/ 121 h 138"/>
                  <a:gd name="T4" fmla="*/ 31 w 50"/>
                  <a:gd name="T5" fmla="*/ 118 h 138"/>
                  <a:gd name="T6" fmla="*/ 30 w 50"/>
                  <a:gd name="T7" fmla="*/ 108 h 138"/>
                  <a:gd name="T8" fmla="*/ 30 w 50"/>
                  <a:gd name="T9" fmla="*/ 49 h 138"/>
                  <a:gd name="T10" fmla="*/ 47 w 50"/>
                  <a:gd name="T11" fmla="*/ 49 h 138"/>
                  <a:gd name="T12" fmla="*/ 47 w 50"/>
                  <a:gd name="T13" fmla="*/ 36 h 138"/>
                  <a:gd name="T14" fmla="*/ 30 w 50"/>
                  <a:gd name="T15" fmla="*/ 36 h 138"/>
                  <a:gd name="T16" fmla="*/ 30 w 50"/>
                  <a:gd name="T17" fmla="*/ 0 h 138"/>
                  <a:gd name="T18" fmla="*/ 13 w 50"/>
                  <a:gd name="T19" fmla="*/ 11 h 138"/>
                  <a:gd name="T20" fmla="*/ 13 w 50"/>
                  <a:gd name="T21" fmla="*/ 36 h 138"/>
                  <a:gd name="T22" fmla="*/ 0 w 50"/>
                  <a:gd name="T23" fmla="*/ 36 h 138"/>
                  <a:gd name="T24" fmla="*/ 0 w 50"/>
                  <a:gd name="T25" fmla="*/ 49 h 138"/>
                  <a:gd name="T26" fmla="*/ 13 w 50"/>
                  <a:gd name="T27" fmla="*/ 49 h 138"/>
                  <a:gd name="T28" fmla="*/ 13 w 50"/>
                  <a:gd name="T29" fmla="*/ 107 h 138"/>
                  <a:gd name="T30" fmla="*/ 15 w 50"/>
                  <a:gd name="T31" fmla="*/ 127 h 138"/>
                  <a:gd name="T32" fmla="*/ 22 w 50"/>
                  <a:gd name="T33" fmla="*/ 135 h 138"/>
                  <a:gd name="T34" fmla="*/ 37 w 50"/>
                  <a:gd name="T35" fmla="*/ 138 h 138"/>
                  <a:gd name="T36" fmla="*/ 50 w 50"/>
                  <a:gd name="T37" fmla="*/ 137 h 138"/>
                  <a:gd name="T38" fmla="*/ 47 w 50"/>
                  <a:gd name="T39" fmla="*/ 122 h 138"/>
                  <a:gd name="T40" fmla="*/ 40 w 50"/>
                  <a:gd name="T41"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8">
                    <a:moveTo>
                      <a:pt x="40" y="122"/>
                    </a:moveTo>
                    <a:cubicBezTo>
                      <a:pt x="37" y="122"/>
                      <a:pt x="35" y="122"/>
                      <a:pt x="34" y="121"/>
                    </a:cubicBezTo>
                    <a:cubicBezTo>
                      <a:pt x="32" y="120"/>
                      <a:pt x="31" y="119"/>
                      <a:pt x="31" y="118"/>
                    </a:cubicBezTo>
                    <a:cubicBezTo>
                      <a:pt x="30" y="116"/>
                      <a:pt x="30" y="113"/>
                      <a:pt x="30" y="108"/>
                    </a:cubicBezTo>
                    <a:cubicBezTo>
                      <a:pt x="30" y="49"/>
                      <a:pt x="30" y="49"/>
                      <a:pt x="30" y="49"/>
                    </a:cubicBezTo>
                    <a:cubicBezTo>
                      <a:pt x="47" y="49"/>
                      <a:pt x="47" y="49"/>
                      <a:pt x="47" y="49"/>
                    </a:cubicBezTo>
                    <a:cubicBezTo>
                      <a:pt x="47" y="36"/>
                      <a:pt x="47" y="36"/>
                      <a:pt x="47" y="36"/>
                    </a:cubicBezTo>
                    <a:cubicBezTo>
                      <a:pt x="30" y="36"/>
                      <a:pt x="30" y="36"/>
                      <a:pt x="30" y="36"/>
                    </a:cubicBezTo>
                    <a:cubicBezTo>
                      <a:pt x="30" y="0"/>
                      <a:pt x="30" y="0"/>
                      <a:pt x="30" y="0"/>
                    </a:cubicBezTo>
                    <a:cubicBezTo>
                      <a:pt x="13" y="11"/>
                      <a:pt x="13" y="11"/>
                      <a:pt x="13" y="11"/>
                    </a:cubicBezTo>
                    <a:cubicBezTo>
                      <a:pt x="13" y="36"/>
                      <a:pt x="13" y="36"/>
                      <a:pt x="13" y="36"/>
                    </a:cubicBezTo>
                    <a:cubicBezTo>
                      <a:pt x="0" y="36"/>
                      <a:pt x="0" y="36"/>
                      <a:pt x="0" y="36"/>
                    </a:cubicBezTo>
                    <a:cubicBezTo>
                      <a:pt x="0" y="49"/>
                      <a:pt x="0" y="49"/>
                      <a:pt x="0" y="49"/>
                    </a:cubicBezTo>
                    <a:cubicBezTo>
                      <a:pt x="13" y="49"/>
                      <a:pt x="13" y="49"/>
                      <a:pt x="13" y="49"/>
                    </a:cubicBezTo>
                    <a:cubicBezTo>
                      <a:pt x="13" y="107"/>
                      <a:pt x="13" y="107"/>
                      <a:pt x="13" y="107"/>
                    </a:cubicBezTo>
                    <a:cubicBezTo>
                      <a:pt x="13" y="118"/>
                      <a:pt x="14" y="124"/>
                      <a:pt x="15" y="127"/>
                    </a:cubicBezTo>
                    <a:cubicBezTo>
                      <a:pt x="16" y="131"/>
                      <a:pt x="19" y="133"/>
                      <a:pt x="22" y="135"/>
                    </a:cubicBezTo>
                    <a:cubicBezTo>
                      <a:pt x="26" y="137"/>
                      <a:pt x="31" y="138"/>
                      <a:pt x="37" y="138"/>
                    </a:cubicBezTo>
                    <a:cubicBezTo>
                      <a:pt x="41" y="138"/>
                      <a:pt x="45" y="138"/>
                      <a:pt x="50" y="137"/>
                    </a:cubicBezTo>
                    <a:cubicBezTo>
                      <a:pt x="47" y="122"/>
                      <a:pt x="47" y="122"/>
                      <a:pt x="47" y="122"/>
                    </a:cubicBezTo>
                    <a:cubicBezTo>
                      <a:pt x="44" y="122"/>
                      <a:pt x="42" y="122"/>
                      <a:pt x="40"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99" name="ïṣlîďê"/>
              <p:cNvSpPr/>
              <p:nvPr/>
            </p:nvSpPr>
            <p:spPr bwMode="auto">
              <a:xfrm>
                <a:off x="10809288" y="4386263"/>
                <a:ext cx="306388" cy="468313"/>
              </a:xfrm>
              <a:custGeom>
                <a:avLst/>
                <a:gdLst>
                  <a:gd name="T0" fmla="*/ 76 w 93"/>
                  <a:gd name="T1" fmla="*/ 0 h 142"/>
                  <a:gd name="T2" fmla="*/ 54 w 93"/>
                  <a:gd name="T3" fmla="*/ 59 h 142"/>
                  <a:gd name="T4" fmla="*/ 47 w 93"/>
                  <a:gd name="T5" fmla="*/ 82 h 142"/>
                  <a:gd name="T6" fmla="*/ 40 w 93"/>
                  <a:gd name="T7" fmla="*/ 58 h 142"/>
                  <a:gd name="T8" fmla="*/ 19 w 93"/>
                  <a:gd name="T9" fmla="*/ 0 h 142"/>
                  <a:gd name="T10" fmla="*/ 0 w 93"/>
                  <a:gd name="T11" fmla="*/ 0 h 142"/>
                  <a:gd name="T12" fmla="*/ 39 w 93"/>
                  <a:gd name="T13" fmla="*/ 101 h 142"/>
                  <a:gd name="T14" fmla="*/ 37 w 93"/>
                  <a:gd name="T15" fmla="*/ 105 h 142"/>
                  <a:gd name="T16" fmla="*/ 32 w 93"/>
                  <a:gd name="T17" fmla="*/ 118 h 142"/>
                  <a:gd name="T18" fmla="*/ 26 w 93"/>
                  <a:gd name="T19" fmla="*/ 123 h 142"/>
                  <a:gd name="T20" fmla="*/ 17 w 93"/>
                  <a:gd name="T21" fmla="*/ 125 h 142"/>
                  <a:gd name="T22" fmla="*/ 7 w 93"/>
                  <a:gd name="T23" fmla="*/ 124 h 142"/>
                  <a:gd name="T24" fmla="*/ 9 w 93"/>
                  <a:gd name="T25" fmla="*/ 140 h 142"/>
                  <a:gd name="T26" fmla="*/ 20 w 93"/>
                  <a:gd name="T27" fmla="*/ 142 h 142"/>
                  <a:gd name="T28" fmla="*/ 34 w 93"/>
                  <a:gd name="T29" fmla="*/ 138 h 142"/>
                  <a:gd name="T30" fmla="*/ 45 w 93"/>
                  <a:gd name="T31" fmla="*/ 126 h 142"/>
                  <a:gd name="T32" fmla="*/ 54 w 93"/>
                  <a:gd name="T33" fmla="*/ 103 h 142"/>
                  <a:gd name="T34" fmla="*/ 93 w 93"/>
                  <a:gd name="T35" fmla="*/ 0 h 142"/>
                  <a:gd name="T36" fmla="*/ 76 w 93"/>
                  <a:gd name="T3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42">
                    <a:moveTo>
                      <a:pt x="76" y="0"/>
                    </a:moveTo>
                    <a:cubicBezTo>
                      <a:pt x="54" y="59"/>
                      <a:pt x="54" y="59"/>
                      <a:pt x="54" y="59"/>
                    </a:cubicBezTo>
                    <a:cubicBezTo>
                      <a:pt x="51" y="66"/>
                      <a:pt x="49" y="74"/>
                      <a:pt x="47" y="82"/>
                    </a:cubicBezTo>
                    <a:cubicBezTo>
                      <a:pt x="45" y="74"/>
                      <a:pt x="42" y="66"/>
                      <a:pt x="40" y="58"/>
                    </a:cubicBezTo>
                    <a:cubicBezTo>
                      <a:pt x="19" y="0"/>
                      <a:pt x="19" y="0"/>
                      <a:pt x="19" y="0"/>
                    </a:cubicBezTo>
                    <a:cubicBezTo>
                      <a:pt x="0" y="0"/>
                      <a:pt x="0" y="0"/>
                      <a:pt x="0" y="0"/>
                    </a:cubicBezTo>
                    <a:cubicBezTo>
                      <a:pt x="39" y="101"/>
                      <a:pt x="39" y="101"/>
                      <a:pt x="39" y="101"/>
                    </a:cubicBezTo>
                    <a:cubicBezTo>
                      <a:pt x="38" y="103"/>
                      <a:pt x="37" y="104"/>
                      <a:pt x="37" y="105"/>
                    </a:cubicBezTo>
                    <a:cubicBezTo>
                      <a:pt x="35" y="112"/>
                      <a:pt x="33" y="116"/>
                      <a:pt x="32" y="118"/>
                    </a:cubicBezTo>
                    <a:cubicBezTo>
                      <a:pt x="30" y="120"/>
                      <a:pt x="28" y="122"/>
                      <a:pt x="26" y="123"/>
                    </a:cubicBezTo>
                    <a:cubicBezTo>
                      <a:pt x="24" y="125"/>
                      <a:pt x="21" y="125"/>
                      <a:pt x="17" y="125"/>
                    </a:cubicBezTo>
                    <a:cubicBezTo>
                      <a:pt x="14" y="125"/>
                      <a:pt x="11" y="125"/>
                      <a:pt x="7" y="124"/>
                    </a:cubicBezTo>
                    <a:cubicBezTo>
                      <a:pt x="9" y="140"/>
                      <a:pt x="9" y="140"/>
                      <a:pt x="9" y="140"/>
                    </a:cubicBezTo>
                    <a:cubicBezTo>
                      <a:pt x="13" y="141"/>
                      <a:pt x="17" y="142"/>
                      <a:pt x="20" y="142"/>
                    </a:cubicBezTo>
                    <a:cubicBezTo>
                      <a:pt x="26" y="142"/>
                      <a:pt x="30" y="141"/>
                      <a:pt x="34" y="138"/>
                    </a:cubicBezTo>
                    <a:cubicBezTo>
                      <a:pt x="38" y="135"/>
                      <a:pt x="42" y="131"/>
                      <a:pt x="45" y="126"/>
                    </a:cubicBezTo>
                    <a:cubicBezTo>
                      <a:pt x="47" y="121"/>
                      <a:pt x="50" y="114"/>
                      <a:pt x="54" y="103"/>
                    </a:cubicBezTo>
                    <a:cubicBezTo>
                      <a:pt x="93" y="0"/>
                      <a:pt x="93" y="0"/>
                      <a:pt x="93"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00" name="îSľîdè"/>
            <p:cNvGrpSpPr/>
            <p:nvPr/>
          </p:nvGrpSpPr>
          <p:grpSpPr>
            <a:xfrm>
              <a:off x="5487799" y="2810201"/>
              <a:ext cx="2935892" cy="808278"/>
              <a:chOff x="4762500" y="2070100"/>
              <a:chExt cx="6429376" cy="1770063"/>
            </a:xfrm>
            <a:grpFill/>
          </p:grpSpPr>
          <p:sp>
            <p:nvSpPr>
              <p:cNvPr id="101" name="íṥļïḓe"/>
              <p:cNvSpPr/>
              <p:nvPr/>
            </p:nvSpPr>
            <p:spPr bwMode="auto">
              <a:xfrm>
                <a:off x="10328275" y="2070100"/>
                <a:ext cx="520700" cy="512763"/>
              </a:xfrm>
              <a:custGeom>
                <a:avLst/>
                <a:gdLst>
                  <a:gd name="T0" fmla="*/ 31 w 158"/>
                  <a:gd name="T1" fmla="*/ 117 h 156"/>
                  <a:gd name="T2" fmla="*/ 31 w 158"/>
                  <a:gd name="T3" fmla="*/ 120 h 156"/>
                  <a:gd name="T4" fmla="*/ 7 w 158"/>
                  <a:gd name="T5" fmla="*/ 153 h 156"/>
                  <a:gd name="T6" fmla="*/ 11 w 158"/>
                  <a:gd name="T7" fmla="*/ 156 h 156"/>
                  <a:gd name="T8" fmla="*/ 77 w 158"/>
                  <a:gd name="T9" fmla="*/ 124 h 156"/>
                  <a:gd name="T10" fmla="*/ 135 w 158"/>
                  <a:gd name="T11" fmla="*/ 81 h 156"/>
                  <a:gd name="T12" fmla="*/ 158 w 158"/>
                  <a:gd name="T13" fmla="*/ 34 h 156"/>
                  <a:gd name="T14" fmla="*/ 124 w 158"/>
                  <a:gd name="T15" fmla="*/ 0 h 156"/>
                  <a:gd name="T16" fmla="*/ 96 w 158"/>
                  <a:gd name="T17" fmla="*/ 45 h 156"/>
                  <a:gd name="T18" fmla="*/ 61 w 158"/>
                  <a:gd name="T19" fmla="*/ 85 h 156"/>
                  <a:gd name="T20" fmla="*/ 33 w 158"/>
                  <a:gd name="T21" fmla="*/ 26 h 156"/>
                  <a:gd name="T22" fmla="*/ 0 w 158"/>
                  <a:gd name="T23" fmla="*/ 83 h 156"/>
                  <a:gd name="T24" fmla="*/ 0 w 158"/>
                  <a:gd name="T25" fmla="*/ 87 h 156"/>
                  <a:gd name="T26" fmla="*/ 31 w 158"/>
                  <a:gd name="T27" fmla="*/ 11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56">
                    <a:moveTo>
                      <a:pt x="31" y="117"/>
                    </a:moveTo>
                    <a:cubicBezTo>
                      <a:pt x="31" y="120"/>
                      <a:pt x="31" y="120"/>
                      <a:pt x="31" y="120"/>
                    </a:cubicBezTo>
                    <a:cubicBezTo>
                      <a:pt x="31" y="126"/>
                      <a:pt x="7" y="144"/>
                      <a:pt x="7" y="153"/>
                    </a:cubicBezTo>
                    <a:cubicBezTo>
                      <a:pt x="7" y="154"/>
                      <a:pt x="9" y="156"/>
                      <a:pt x="11" y="156"/>
                    </a:cubicBezTo>
                    <a:cubicBezTo>
                      <a:pt x="22" y="156"/>
                      <a:pt x="67" y="130"/>
                      <a:pt x="77" y="124"/>
                    </a:cubicBezTo>
                    <a:cubicBezTo>
                      <a:pt x="85" y="118"/>
                      <a:pt x="131" y="82"/>
                      <a:pt x="135" y="81"/>
                    </a:cubicBezTo>
                    <a:cubicBezTo>
                      <a:pt x="135" y="72"/>
                      <a:pt x="158" y="57"/>
                      <a:pt x="158" y="34"/>
                    </a:cubicBezTo>
                    <a:cubicBezTo>
                      <a:pt x="158" y="19"/>
                      <a:pt x="145" y="0"/>
                      <a:pt x="124" y="0"/>
                    </a:cubicBezTo>
                    <a:cubicBezTo>
                      <a:pt x="114" y="0"/>
                      <a:pt x="101" y="35"/>
                      <a:pt x="96" y="45"/>
                    </a:cubicBezTo>
                    <a:cubicBezTo>
                      <a:pt x="90" y="57"/>
                      <a:pt x="73" y="79"/>
                      <a:pt x="61" y="85"/>
                    </a:cubicBezTo>
                    <a:cubicBezTo>
                      <a:pt x="48" y="60"/>
                      <a:pt x="67" y="30"/>
                      <a:pt x="33" y="26"/>
                    </a:cubicBezTo>
                    <a:cubicBezTo>
                      <a:pt x="6" y="24"/>
                      <a:pt x="0" y="55"/>
                      <a:pt x="0" y="83"/>
                    </a:cubicBezTo>
                    <a:cubicBezTo>
                      <a:pt x="0" y="87"/>
                      <a:pt x="0" y="87"/>
                      <a:pt x="0" y="87"/>
                    </a:cubicBezTo>
                    <a:cubicBezTo>
                      <a:pt x="0" y="116"/>
                      <a:pt x="31" y="103"/>
                      <a:pt x="31"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2" name="îśļiďè"/>
              <p:cNvSpPr/>
              <p:nvPr/>
            </p:nvSpPr>
            <p:spPr bwMode="auto">
              <a:xfrm>
                <a:off x="8250238" y="2230438"/>
                <a:ext cx="1471613" cy="1536700"/>
              </a:xfrm>
              <a:custGeom>
                <a:avLst/>
                <a:gdLst>
                  <a:gd name="T0" fmla="*/ 308 w 446"/>
                  <a:gd name="T1" fmla="*/ 363 h 466"/>
                  <a:gd name="T2" fmla="*/ 282 w 446"/>
                  <a:gd name="T3" fmla="*/ 336 h 466"/>
                  <a:gd name="T4" fmla="*/ 258 w 446"/>
                  <a:gd name="T5" fmla="*/ 308 h 466"/>
                  <a:gd name="T6" fmla="*/ 209 w 446"/>
                  <a:gd name="T7" fmla="*/ 253 h 466"/>
                  <a:gd name="T8" fmla="*/ 209 w 446"/>
                  <a:gd name="T9" fmla="*/ 243 h 466"/>
                  <a:gd name="T10" fmla="*/ 222 w 446"/>
                  <a:gd name="T11" fmla="*/ 208 h 466"/>
                  <a:gd name="T12" fmla="*/ 262 w 446"/>
                  <a:gd name="T13" fmla="*/ 197 h 466"/>
                  <a:gd name="T14" fmla="*/ 304 w 446"/>
                  <a:gd name="T15" fmla="*/ 192 h 466"/>
                  <a:gd name="T16" fmla="*/ 321 w 446"/>
                  <a:gd name="T17" fmla="*/ 162 h 466"/>
                  <a:gd name="T18" fmla="*/ 295 w 446"/>
                  <a:gd name="T19" fmla="*/ 150 h 466"/>
                  <a:gd name="T20" fmla="*/ 243 w 446"/>
                  <a:gd name="T21" fmla="*/ 157 h 466"/>
                  <a:gd name="T22" fmla="*/ 241 w 446"/>
                  <a:gd name="T23" fmla="*/ 156 h 466"/>
                  <a:gd name="T24" fmla="*/ 234 w 446"/>
                  <a:gd name="T25" fmla="*/ 150 h 466"/>
                  <a:gd name="T26" fmla="*/ 251 w 446"/>
                  <a:gd name="T27" fmla="*/ 58 h 466"/>
                  <a:gd name="T28" fmla="*/ 202 w 446"/>
                  <a:gd name="T29" fmla="*/ 0 h 466"/>
                  <a:gd name="T30" fmla="*/ 183 w 446"/>
                  <a:gd name="T31" fmla="*/ 17 h 466"/>
                  <a:gd name="T32" fmla="*/ 183 w 446"/>
                  <a:gd name="T33" fmla="*/ 24 h 466"/>
                  <a:gd name="T34" fmla="*/ 199 w 446"/>
                  <a:gd name="T35" fmla="*/ 53 h 466"/>
                  <a:gd name="T36" fmla="*/ 199 w 446"/>
                  <a:gd name="T37" fmla="*/ 90 h 466"/>
                  <a:gd name="T38" fmla="*/ 186 w 446"/>
                  <a:gd name="T39" fmla="*/ 164 h 466"/>
                  <a:gd name="T40" fmla="*/ 61 w 446"/>
                  <a:gd name="T41" fmla="*/ 212 h 466"/>
                  <a:gd name="T42" fmla="*/ 46 w 446"/>
                  <a:gd name="T43" fmla="*/ 214 h 466"/>
                  <a:gd name="T44" fmla="*/ 44 w 446"/>
                  <a:gd name="T45" fmla="*/ 219 h 466"/>
                  <a:gd name="T46" fmla="*/ 37 w 446"/>
                  <a:gd name="T47" fmla="*/ 217 h 466"/>
                  <a:gd name="T48" fmla="*/ 32 w 446"/>
                  <a:gd name="T49" fmla="*/ 226 h 466"/>
                  <a:gd name="T50" fmla="*/ 32 w 446"/>
                  <a:gd name="T51" fmla="*/ 233 h 466"/>
                  <a:gd name="T52" fmla="*/ 56 w 446"/>
                  <a:gd name="T53" fmla="*/ 258 h 466"/>
                  <a:gd name="T54" fmla="*/ 94 w 446"/>
                  <a:gd name="T55" fmla="*/ 252 h 466"/>
                  <a:gd name="T56" fmla="*/ 160 w 446"/>
                  <a:gd name="T57" fmla="*/ 223 h 466"/>
                  <a:gd name="T58" fmla="*/ 165 w 446"/>
                  <a:gd name="T59" fmla="*/ 223 h 466"/>
                  <a:gd name="T60" fmla="*/ 170 w 446"/>
                  <a:gd name="T61" fmla="*/ 228 h 466"/>
                  <a:gd name="T62" fmla="*/ 170 w 446"/>
                  <a:gd name="T63" fmla="*/ 235 h 466"/>
                  <a:gd name="T64" fmla="*/ 144 w 446"/>
                  <a:gd name="T65" fmla="*/ 305 h 466"/>
                  <a:gd name="T66" fmla="*/ 105 w 446"/>
                  <a:gd name="T67" fmla="*/ 363 h 466"/>
                  <a:gd name="T68" fmla="*/ 58 w 446"/>
                  <a:gd name="T69" fmla="*/ 413 h 466"/>
                  <a:gd name="T70" fmla="*/ 0 w 446"/>
                  <a:gd name="T71" fmla="*/ 450 h 466"/>
                  <a:gd name="T72" fmla="*/ 2 w 446"/>
                  <a:gd name="T73" fmla="*/ 460 h 466"/>
                  <a:gd name="T74" fmla="*/ 24 w 446"/>
                  <a:gd name="T75" fmla="*/ 464 h 466"/>
                  <a:gd name="T76" fmla="*/ 82 w 446"/>
                  <a:gd name="T77" fmla="*/ 436 h 466"/>
                  <a:gd name="T78" fmla="*/ 129 w 446"/>
                  <a:gd name="T79" fmla="*/ 398 h 466"/>
                  <a:gd name="T80" fmla="*/ 163 w 446"/>
                  <a:gd name="T81" fmla="*/ 345 h 466"/>
                  <a:gd name="T82" fmla="*/ 205 w 446"/>
                  <a:gd name="T83" fmla="*/ 314 h 466"/>
                  <a:gd name="T84" fmla="*/ 225 w 446"/>
                  <a:gd name="T85" fmla="*/ 337 h 466"/>
                  <a:gd name="T86" fmla="*/ 234 w 446"/>
                  <a:gd name="T87" fmla="*/ 350 h 466"/>
                  <a:gd name="T88" fmla="*/ 244 w 446"/>
                  <a:gd name="T89" fmla="*/ 361 h 466"/>
                  <a:gd name="T90" fmla="*/ 280 w 446"/>
                  <a:gd name="T91" fmla="*/ 410 h 466"/>
                  <a:gd name="T92" fmla="*/ 396 w 446"/>
                  <a:gd name="T93" fmla="*/ 464 h 466"/>
                  <a:gd name="T94" fmla="*/ 445 w 446"/>
                  <a:gd name="T95" fmla="*/ 435 h 466"/>
                  <a:gd name="T96" fmla="*/ 371 w 446"/>
                  <a:gd name="T97" fmla="*/ 403 h 466"/>
                  <a:gd name="T98" fmla="*/ 308 w 446"/>
                  <a:gd name="T99" fmla="*/ 36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6" h="466">
                    <a:moveTo>
                      <a:pt x="308" y="363"/>
                    </a:moveTo>
                    <a:cubicBezTo>
                      <a:pt x="300" y="357"/>
                      <a:pt x="289" y="344"/>
                      <a:pt x="282" y="336"/>
                    </a:cubicBezTo>
                    <a:cubicBezTo>
                      <a:pt x="274" y="327"/>
                      <a:pt x="265" y="317"/>
                      <a:pt x="258" y="308"/>
                    </a:cubicBezTo>
                    <a:cubicBezTo>
                      <a:pt x="249" y="297"/>
                      <a:pt x="209" y="264"/>
                      <a:pt x="209" y="253"/>
                    </a:cubicBezTo>
                    <a:cubicBezTo>
                      <a:pt x="209" y="243"/>
                      <a:pt x="209" y="243"/>
                      <a:pt x="209" y="243"/>
                    </a:cubicBezTo>
                    <a:cubicBezTo>
                      <a:pt x="209" y="238"/>
                      <a:pt x="218" y="212"/>
                      <a:pt x="222" y="208"/>
                    </a:cubicBezTo>
                    <a:cubicBezTo>
                      <a:pt x="229" y="200"/>
                      <a:pt x="246" y="197"/>
                      <a:pt x="262" y="197"/>
                    </a:cubicBezTo>
                    <a:cubicBezTo>
                      <a:pt x="275" y="197"/>
                      <a:pt x="295" y="196"/>
                      <a:pt x="304" y="192"/>
                    </a:cubicBezTo>
                    <a:cubicBezTo>
                      <a:pt x="319" y="186"/>
                      <a:pt x="321" y="180"/>
                      <a:pt x="321" y="162"/>
                    </a:cubicBezTo>
                    <a:cubicBezTo>
                      <a:pt x="317" y="156"/>
                      <a:pt x="305" y="148"/>
                      <a:pt x="295" y="150"/>
                    </a:cubicBezTo>
                    <a:cubicBezTo>
                      <a:pt x="243" y="157"/>
                      <a:pt x="243" y="157"/>
                      <a:pt x="243" y="157"/>
                    </a:cubicBezTo>
                    <a:cubicBezTo>
                      <a:pt x="241" y="156"/>
                      <a:pt x="241" y="156"/>
                      <a:pt x="241" y="156"/>
                    </a:cubicBezTo>
                    <a:cubicBezTo>
                      <a:pt x="237" y="156"/>
                      <a:pt x="234" y="154"/>
                      <a:pt x="234" y="150"/>
                    </a:cubicBezTo>
                    <a:cubicBezTo>
                      <a:pt x="234" y="122"/>
                      <a:pt x="246" y="83"/>
                      <a:pt x="251" y="58"/>
                    </a:cubicBezTo>
                    <a:cubicBezTo>
                      <a:pt x="257" y="25"/>
                      <a:pt x="230" y="0"/>
                      <a:pt x="202" y="0"/>
                    </a:cubicBezTo>
                    <a:cubicBezTo>
                      <a:pt x="192" y="0"/>
                      <a:pt x="183" y="7"/>
                      <a:pt x="183" y="17"/>
                    </a:cubicBezTo>
                    <a:cubicBezTo>
                      <a:pt x="183" y="24"/>
                      <a:pt x="183" y="24"/>
                      <a:pt x="183" y="24"/>
                    </a:cubicBezTo>
                    <a:cubicBezTo>
                      <a:pt x="183" y="37"/>
                      <a:pt x="195" y="39"/>
                      <a:pt x="199" y="53"/>
                    </a:cubicBezTo>
                    <a:cubicBezTo>
                      <a:pt x="202" y="65"/>
                      <a:pt x="200" y="79"/>
                      <a:pt x="199" y="90"/>
                    </a:cubicBezTo>
                    <a:cubicBezTo>
                      <a:pt x="195" y="118"/>
                      <a:pt x="196" y="141"/>
                      <a:pt x="186" y="164"/>
                    </a:cubicBezTo>
                    <a:cubicBezTo>
                      <a:pt x="175" y="187"/>
                      <a:pt x="83" y="198"/>
                      <a:pt x="61" y="212"/>
                    </a:cubicBezTo>
                    <a:cubicBezTo>
                      <a:pt x="46" y="214"/>
                      <a:pt x="46" y="214"/>
                      <a:pt x="46" y="214"/>
                    </a:cubicBezTo>
                    <a:cubicBezTo>
                      <a:pt x="44" y="219"/>
                      <a:pt x="44" y="219"/>
                      <a:pt x="44" y="219"/>
                    </a:cubicBezTo>
                    <a:cubicBezTo>
                      <a:pt x="37" y="217"/>
                      <a:pt x="37" y="217"/>
                      <a:pt x="37" y="217"/>
                    </a:cubicBezTo>
                    <a:cubicBezTo>
                      <a:pt x="35" y="225"/>
                      <a:pt x="32" y="219"/>
                      <a:pt x="32" y="226"/>
                    </a:cubicBezTo>
                    <a:cubicBezTo>
                      <a:pt x="32" y="233"/>
                      <a:pt x="32" y="233"/>
                      <a:pt x="32" y="233"/>
                    </a:cubicBezTo>
                    <a:cubicBezTo>
                      <a:pt x="32" y="243"/>
                      <a:pt x="47" y="257"/>
                      <a:pt x="56" y="258"/>
                    </a:cubicBezTo>
                    <a:cubicBezTo>
                      <a:pt x="72" y="260"/>
                      <a:pt x="81" y="258"/>
                      <a:pt x="94" y="252"/>
                    </a:cubicBezTo>
                    <a:cubicBezTo>
                      <a:pt x="102" y="249"/>
                      <a:pt x="159" y="223"/>
                      <a:pt x="160" y="223"/>
                    </a:cubicBezTo>
                    <a:cubicBezTo>
                      <a:pt x="165" y="223"/>
                      <a:pt x="165" y="223"/>
                      <a:pt x="165" y="223"/>
                    </a:cubicBezTo>
                    <a:cubicBezTo>
                      <a:pt x="169" y="223"/>
                      <a:pt x="170" y="224"/>
                      <a:pt x="170" y="228"/>
                    </a:cubicBezTo>
                    <a:cubicBezTo>
                      <a:pt x="170" y="235"/>
                      <a:pt x="170" y="235"/>
                      <a:pt x="170" y="235"/>
                    </a:cubicBezTo>
                    <a:cubicBezTo>
                      <a:pt x="170" y="243"/>
                      <a:pt x="148" y="296"/>
                      <a:pt x="144" y="305"/>
                    </a:cubicBezTo>
                    <a:cubicBezTo>
                      <a:pt x="133" y="327"/>
                      <a:pt x="118" y="344"/>
                      <a:pt x="105" y="363"/>
                    </a:cubicBezTo>
                    <a:cubicBezTo>
                      <a:pt x="91" y="385"/>
                      <a:pt x="77" y="397"/>
                      <a:pt x="58" y="413"/>
                    </a:cubicBezTo>
                    <a:cubicBezTo>
                      <a:pt x="49" y="421"/>
                      <a:pt x="10" y="448"/>
                      <a:pt x="0" y="450"/>
                    </a:cubicBezTo>
                    <a:cubicBezTo>
                      <a:pt x="2" y="460"/>
                      <a:pt x="2" y="460"/>
                      <a:pt x="2" y="460"/>
                    </a:cubicBezTo>
                    <a:cubicBezTo>
                      <a:pt x="24" y="464"/>
                      <a:pt x="24" y="464"/>
                      <a:pt x="24" y="464"/>
                    </a:cubicBezTo>
                    <a:cubicBezTo>
                      <a:pt x="37" y="466"/>
                      <a:pt x="73" y="442"/>
                      <a:pt x="82" y="436"/>
                    </a:cubicBezTo>
                    <a:cubicBezTo>
                      <a:pt x="105" y="421"/>
                      <a:pt x="111" y="417"/>
                      <a:pt x="129" y="398"/>
                    </a:cubicBezTo>
                    <a:cubicBezTo>
                      <a:pt x="146" y="380"/>
                      <a:pt x="151" y="366"/>
                      <a:pt x="163" y="345"/>
                    </a:cubicBezTo>
                    <a:cubicBezTo>
                      <a:pt x="173" y="330"/>
                      <a:pt x="183" y="300"/>
                      <a:pt x="205" y="314"/>
                    </a:cubicBezTo>
                    <a:cubicBezTo>
                      <a:pt x="218" y="322"/>
                      <a:pt x="216" y="326"/>
                      <a:pt x="225" y="337"/>
                    </a:cubicBezTo>
                    <a:cubicBezTo>
                      <a:pt x="229" y="341"/>
                      <a:pt x="231" y="346"/>
                      <a:pt x="234" y="350"/>
                    </a:cubicBezTo>
                    <a:cubicBezTo>
                      <a:pt x="238" y="354"/>
                      <a:pt x="241" y="356"/>
                      <a:pt x="244" y="361"/>
                    </a:cubicBezTo>
                    <a:cubicBezTo>
                      <a:pt x="258" y="381"/>
                      <a:pt x="263" y="392"/>
                      <a:pt x="280" y="410"/>
                    </a:cubicBezTo>
                    <a:cubicBezTo>
                      <a:pt x="315" y="446"/>
                      <a:pt x="324" y="464"/>
                      <a:pt x="396" y="464"/>
                    </a:cubicBezTo>
                    <a:cubicBezTo>
                      <a:pt x="425" y="464"/>
                      <a:pt x="446" y="461"/>
                      <a:pt x="445" y="435"/>
                    </a:cubicBezTo>
                    <a:cubicBezTo>
                      <a:pt x="422" y="423"/>
                      <a:pt x="394" y="416"/>
                      <a:pt x="371" y="403"/>
                    </a:cubicBezTo>
                    <a:cubicBezTo>
                      <a:pt x="347" y="389"/>
                      <a:pt x="330" y="379"/>
                      <a:pt x="308"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3" name="ïṣ1íḑé"/>
              <p:cNvSpPr/>
              <p:nvPr/>
            </p:nvSpPr>
            <p:spPr bwMode="auto">
              <a:xfrm>
                <a:off x="4762500" y="2398713"/>
                <a:ext cx="1316038" cy="1169988"/>
              </a:xfrm>
              <a:custGeom>
                <a:avLst/>
                <a:gdLst>
                  <a:gd name="T0" fmla="*/ 290 w 399"/>
                  <a:gd name="T1" fmla="*/ 258 h 355"/>
                  <a:gd name="T2" fmla="*/ 263 w 399"/>
                  <a:gd name="T3" fmla="*/ 258 h 355"/>
                  <a:gd name="T4" fmla="*/ 251 w 399"/>
                  <a:gd name="T5" fmla="*/ 258 h 355"/>
                  <a:gd name="T6" fmla="*/ 214 w 399"/>
                  <a:gd name="T7" fmla="*/ 243 h 355"/>
                  <a:gd name="T8" fmla="*/ 213 w 399"/>
                  <a:gd name="T9" fmla="*/ 229 h 355"/>
                  <a:gd name="T10" fmla="*/ 225 w 399"/>
                  <a:gd name="T11" fmla="*/ 183 h 355"/>
                  <a:gd name="T12" fmla="*/ 268 w 399"/>
                  <a:gd name="T13" fmla="*/ 165 h 355"/>
                  <a:gd name="T14" fmla="*/ 273 w 399"/>
                  <a:gd name="T15" fmla="*/ 168 h 355"/>
                  <a:gd name="T16" fmla="*/ 306 w 399"/>
                  <a:gd name="T17" fmla="*/ 161 h 355"/>
                  <a:gd name="T18" fmla="*/ 324 w 399"/>
                  <a:gd name="T19" fmla="*/ 139 h 355"/>
                  <a:gd name="T20" fmla="*/ 244 w 399"/>
                  <a:gd name="T21" fmla="*/ 131 h 355"/>
                  <a:gd name="T22" fmla="*/ 242 w 399"/>
                  <a:gd name="T23" fmla="*/ 131 h 355"/>
                  <a:gd name="T24" fmla="*/ 232 w 399"/>
                  <a:gd name="T25" fmla="*/ 102 h 355"/>
                  <a:gd name="T26" fmla="*/ 256 w 399"/>
                  <a:gd name="T27" fmla="*/ 41 h 355"/>
                  <a:gd name="T28" fmla="*/ 256 w 399"/>
                  <a:gd name="T29" fmla="*/ 36 h 355"/>
                  <a:gd name="T30" fmla="*/ 213 w 399"/>
                  <a:gd name="T31" fmla="*/ 3 h 355"/>
                  <a:gd name="T32" fmla="*/ 178 w 399"/>
                  <a:gd name="T33" fmla="*/ 46 h 355"/>
                  <a:gd name="T34" fmla="*/ 156 w 399"/>
                  <a:gd name="T35" fmla="*/ 179 h 355"/>
                  <a:gd name="T36" fmla="*/ 147 w 399"/>
                  <a:gd name="T37" fmla="*/ 241 h 355"/>
                  <a:gd name="T38" fmla="*/ 113 w 399"/>
                  <a:gd name="T39" fmla="*/ 285 h 355"/>
                  <a:gd name="T40" fmla="*/ 0 w 399"/>
                  <a:gd name="T41" fmla="*/ 326 h 355"/>
                  <a:gd name="T42" fmla="*/ 40 w 399"/>
                  <a:gd name="T43" fmla="*/ 355 h 355"/>
                  <a:gd name="T44" fmla="*/ 45 w 399"/>
                  <a:gd name="T45" fmla="*/ 355 h 355"/>
                  <a:gd name="T46" fmla="*/ 90 w 399"/>
                  <a:gd name="T47" fmla="*/ 347 h 355"/>
                  <a:gd name="T48" fmla="*/ 96 w 399"/>
                  <a:gd name="T49" fmla="*/ 347 h 355"/>
                  <a:gd name="T50" fmla="*/ 281 w 399"/>
                  <a:gd name="T51" fmla="*/ 306 h 355"/>
                  <a:gd name="T52" fmla="*/ 355 w 399"/>
                  <a:gd name="T53" fmla="*/ 318 h 355"/>
                  <a:gd name="T54" fmla="*/ 365 w 399"/>
                  <a:gd name="T55" fmla="*/ 318 h 355"/>
                  <a:gd name="T56" fmla="*/ 399 w 399"/>
                  <a:gd name="T57" fmla="*/ 282 h 355"/>
                  <a:gd name="T58" fmla="*/ 290 w 399"/>
                  <a:gd name="T59" fmla="*/ 25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355">
                    <a:moveTo>
                      <a:pt x="290" y="258"/>
                    </a:moveTo>
                    <a:cubicBezTo>
                      <a:pt x="263" y="258"/>
                      <a:pt x="263" y="258"/>
                      <a:pt x="263" y="258"/>
                    </a:cubicBezTo>
                    <a:cubicBezTo>
                      <a:pt x="251" y="258"/>
                      <a:pt x="251" y="258"/>
                      <a:pt x="251" y="258"/>
                    </a:cubicBezTo>
                    <a:cubicBezTo>
                      <a:pt x="236" y="258"/>
                      <a:pt x="220" y="252"/>
                      <a:pt x="214" y="243"/>
                    </a:cubicBezTo>
                    <a:cubicBezTo>
                      <a:pt x="213" y="229"/>
                      <a:pt x="213" y="229"/>
                      <a:pt x="213" y="229"/>
                    </a:cubicBezTo>
                    <a:cubicBezTo>
                      <a:pt x="217" y="227"/>
                      <a:pt x="217" y="195"/>
                      <a:pt x="225" y="183"/>
                    </a:cubicBezTo>
                    <a:cubicBezTo>
                      <a:pt x="235" y="169"/>
                      <a:pt x="264" y="173"/>
                      <a:pt x="268" y="165"/>
                    </a:cubicBezTo>
                    <a:cubicBezTo>
                      <a:pt x="273" y="168"/>
                      <a:pt x="273" y="168"/>
                      <a:pt x="273" y="168"/>
                    </a:cubicBezTo>
                    <a:cubicBezTo>
                      <a:pt x="277" y="165"/>
                      <a:pt x="299" y="165"/>
                      <a:pt x="306" y="161"/>
                    </a:cubicBezTo>
                    <a:cubicBezTo>
                      <a:pt x="312" y="158"/>
                      <a:pt x="324" y="146"/>
                      <a:pt x="324" y="139"/>
                    </a:cubicBezTo>
                    <a:cubicBezTo>
                      <a:pt x="324" y="99"/>
                      <a:pt x="265" y="131"/>
                      <a:pt x="244" y="131"/>
                    </a:cubicBezTo>
                    <a:cubicBezTo>
                      <a:pt x="242" y="131"/>
                      <a:pt x="242" y="131"/>
                      <a:pt x="242" y="131"/>
                    </a:cubicBezTo>
                    <a:cubicBezTo>
                      <a:pt x="231" y="131"/>
                      <a:pt x="232" y="114"/>
                      <a:pt x="232" y="102"/>
                    </a:cubicBezTo>
                    <a:cubicBezTo>
                      <a:pt x="233" y="100"/>
                      <a:pt x="256" y="43"/>
                      <a:pt x="256" y="41"/>
                    </a:cubicBezTo>
                    <a:cubicBezTo>
                      <a:pt x="256" y="36"/>
                      <a:pt x="256" y="36"/>
                      <a:pt x="256" y="36"/>
                    </a:cubicBezTo>
                    <a:cubicBezTo>
                      <a:pt x="256" y="17"/>
                      <a:pt x="228" y="0"/>
                      <a:pt x="213" y="3"/>
                    </a:cubicBezTo>
                    <a:cubicBezTo>
                      <a:pt x="179" y="11"/>
                      <a:pt x="183" y="13"/>
                      <a:pt x="178" y="46"/>
                    </a:cubicBezTo>
                    <a:cubicBezTo>
                      <a:pt x="170" y="90"/>
                      <a:pt x="165" y="136"/>
                      <a:pt x="156" y="179"/>
                    </a:cubicBezTo>
                    <a:cubicBezTo>
                      <a:pt x="153" y="196"/>
                      <a:pt x="151" y="223"/>
                      <a:pt x="147" y="241"/>
                    </a:cubicBezTo>
                    <a:cubicBezTo>
                      <a:pt x="138" y="278"/>
                      <a:pt x="150" y="275"/>
                      <a:pt x="113" y="285"/>
                    </a:cubicBezTo>
                    <a:cubicBezTo>
                      <a:pt x="88" y="292"/>
                      <a:pt x="0" y="303"/>
                      <a:pt x="0" y="326"/>
                    </a:cubicBezTo>
                    <a:cubicBezTo>
                      <a:pt x="0" y="342"/>
                      <a:pt x="23" y="355"/>
                      <a:pt x="40" y="355"/>
                    </a:cubicBezTo>
                    <a:cubicBezTo>
                      <a:pt x="45" y="355"/>
                      <a:pt x="45" y="355"/>
                      <a:pt x="45" y="355"/>
                    </a:cubicBezTo>
                    <a:cubicBezTo>
                      <a:pt x="61" y="355"/>
                      <a:pt x="80" y="353"/>
                      <a:pt x="90" y="347"/>
                    </a:cubicBezTo>
                    <a:cubicBezTo>
                      <a:pt x="96" y="347"/>
                      <a:pt x="96" y="347"/>
                      <a:pt x="96" y="347"/>
                    </a:cubicBezTo>
                    <a:cubicBezTo>
                      <a:pt x="117" y="332"/>
                      <a:pt x="241" y="306"/>
                      <a:pt x="281" y="306"/>
                    </a:cubicBezTo>
                    <a:cubicBezTo>
                      <a:pt x="311" y="306"/>
                      <a:pt x="331" y="318"/>
                      <a:pt x="355" y="318"/>
                    </a:cubicBezTo>
                    <a:cubicBezTo>
                      <a:pt x="365" y="318"/>
                      <a:pt x="365" y="318"/>
                      <a:pt x="365" y="318"/>
                    </a:cubicBezTo>
                    <a:cubicBezTo>
                      <a:pt x="383" y="318"/>
                      <a:pt x="399" y="303"/>
                      <a:pt x="399" y="282"/>
                    </a:cubicBezTo>
                    <a:cubicBezTo>
                      <a:pt x="399" y="255"/>
                      <a:pt x="318" y="258"/>
                      <a:pt x="290" y="2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4" name="íS1íḑe"/>
              <p:cNvSpPr/>
              <p:nvPr/>
            </p:nvSpPr>
            <p:spPr bwMode="auto">
              <a:xfrm>
                <a:off x="6553200" y="2471738"/>
                <a:ext cx="239713" cy="196850"/>
              </a:xfrm>
              <a:custGeom>
                <a:avLst/>
                <a:gdLst>
                  <a:gd name="T0" fmla="*/ 44 w 73"/>
                  <a:gd name="T1" fmla="*/ 60 h 60"/>
                  <a:gd name="T2" fmla="*/ 73 w 73"/>
                  <a:gd name="T3" fmla="*/ 32 h 60"/>
                  <a:gd name="T4" fmla="*/ 25 w 73"/>
                  <a:gd name="T5" fmla="*/ 0 h 60"/>
                  <a:gd name="T6" fmla="*/ 24 w 73"/>
                  <a:gd name="T7" fmla="*/ 0 h 60"/>
                  <a:gd name="T8" fmla="*/ 0 w 73"/>
                  <a:gd name="T9" fmla="*/ 14 h 60"/>
                  <a:gd name="T10" fmla="*/ 0 w 73"/>
                  <a:gd name="T11" fmla="*/ 17 h 60"/>
                  <a:gd name="T12" fmla="*/ 44 w 73"/>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73" h="60">
                    <a:moveTo>
                      <a:pt x="44" y="60"/>
                    </a:moveTo>
                    <a:cubicBezTo>
                      <a:pt x="61" y="60"/>
                      <a:pt x="73" y="50"/>
                      <a:pt x="73" y="32"/>
                    </a:cubicBezTo>
                    <a:cubicBezTo>
                      <a:pt x="73" y="11"/>
                      <a:pt x="46" y="0"/>
                      <a:pt x="25" y="0"/>
                    </a:cubicBezTo>
                    <a:cubicBezTo>
                      <a:pt x="24" y="0"/>
                      <a:pt x="24" y="0"/>
                      <a:pt x="24" y="0"/>
                    </a:cubicBezTo>
                    <a:cubicBezTo>
                      <a:pt x="15" y="0"/>
                      <a:pt x="0" y="7"/>
                      <a:pt x="0" y="14"/>
                    </a:cubicBezTo>
                    <a:cubicBezTo>
                      <a:pt x="0" y="17"/>
                      <a:pt x="0" y="17"/>
                      <a:pt x="0" y="17"/>
                    </a:cubicBezTo>
                    <a:cubicBezTo>
                      <a:pt x="0" y="36"/>
                      <a:pt x="25" y="60"/>
                      <a:pt x="4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5" name="í$ḻïḍé"/>
              <p:cNvSpPr/>
              <p:nvPr/>
            </p:nvSpPr>
            <p:spPr bwMode="auto">
              <a:xfrm>
                <a:off x="6446838" y="2151063"/>
                <a:ext cx="1600200" cy="1668463"/>
              </a:xfrm>
              <a:custGeom>
                <a:avLst/>
                <a:gdLst>
                  <a:gd name="T0" fmla="*/ 445 w 485"/>
                  <a:gd name="T1" fmla="*/ 250 h 506"/>
                  <a:gd name="T2" fmla="*/ 407 w 485"/>
                  <a:gd name="T3" fmla="*/ 255 h 506"/>
                  <a:gd name="T4" fmla="*/ 394 w 485"/>
                  <a:gd name="T5" fmla="*/ 250 h 506"/>
                  <a:gd name="T6" fmla="*/ 371 w 485"/>
                  <a:gd name="T7" fmla="*/ 171 h 506"/>
                  <a:gd name="T8" fmla="*/ 322 w 485"/>
                  <a:gd name="T9" fmla="*/ 158 h 506"/>
                  <a:gd name="T10" fmla="*/ 359 w 485"/>
                  <a:gd name="T11" fmla="*/ 78 h 506"/>
                  <a:gd name="T12" fmla="*/ 281 w 485"/>
                  <a:gd name="T13" fmla="*/ 94 h 506"/>
                  <a:gd name="T14" fmla="*/ 224 w 485"/>
                  <a:gd name="T15" fmla="*/ 119 h 506"/>
                  <a:gd name="T16" fmla="*/ 246 w 485"/>
                  <a:gd name="T17" fmla="*/ 66 h 506"/>
                  <a:gd name="T18" fmla="*/ 261 w 485"/>
                  <a:gd name="T19" fmla="*/ 16 h 506"/>
                  <a:gd name="T20" fmla="*/ 182 w 485"/>
                  <a:gd name="T21" fmla="*/ 69 h 506"/>
                  <a:gd name="T22" fmla="*/ 151 w 485"/>
                  <a:gd name="T23" fmla="*/ 165 h 506"/>
                  <a:gd name="T24" fmla="*/ 236 w 485"/>
                  <a:gd name="T25" fmla="*/ 172 h 506"/>
                  <a:gd name="T26" fmla="*/ 246 w 485"/>
                  <a:gd name="T27" fmla="*/ 177 h 506"/>
                  <a:gd name="T28" fmla="*/ 195 w 485"/>
                  <a:gd name="T29" fmla="*/ 277 h 506"/>
                  <a:gd name="T30" fmla="*/ 146 w 485"/>
                  <a:gd name="T31" fmla="*/ 339 h 506"/>
                  <a:gd name="T32" fmla="*/ 112 w 485"/>
                  <a:gd name="T33" fmla="*/ 342 h 506"/>
                  <a:gd name="T34" fmla="*/ 117 w 485"/>
                  <a:gd name="T35" fmla="*/ 304 h 506"/>
                  <a:gd name="T36" fmla="*/ 66 w 485"/>
                  <a:gd name="T37" fmla="*/ 413 h 506"/>
                  <a:gd name="T38" fmla="*/ 52 w 485"/>
                  <a:gd name="T39" fmla="*/ 366 h 506"/>
                  <a:gd name="T40" fmla="*/ 84 w 485"/>
                  <a:gd name="T41" fmla="*/ 214 h 506"/>
                  <a:gd name="T42" fmla="*/ 69 w 485"/>
                  <a:gd name="T43" fmla="*/ 196 h 506"/>
                  <a:gd name="T44" fmla="*/ 0 w 485"/>
                  <a:gd name="T45" fmla="*/ 354 h 506"/>
                  <a:gd name="T46" fmla="*/ 0 w 485"/>
                  <a:gd name="T47" fmla="*/ 377 h 506"/>
                  <a:gd name="T48" fmla="*/ 64 w 485"/>
                  <a:gd name="T49" fmla="*/ 491 h 506"/>
                  <a:gd name="T50" fmla="*/ 96 w 485"/>
                  <a:gd name="T51" fmla="*/ 431 h 506"/>
                  <a:gd name="T52" fmla="*/ 125 w 485"/>
                  <a:gd name="T53" fmla="*/ 383 h 506"/>
                  <a:gd name="T54" fmla="*/ 163 w 485"/>
                  <a:gd name="T55" fmla="*/ 420 h 506"/>
                  <a:gd name="T56" fmla="*/ 183 w 485"/>
                  <a:gd name="T57" fmla="*/ 473 h 506"/>
                  <a:gd name="T58" fmla="*/ 251 w 485"/>
                  <a:gd name="T59" fmla="*/ 476 h 506"/>
                  <a:gd name="T60" fmla="*/ 328 w 485"/>
                  <a:gd name="T61" fmla="*/ 495 h 506"/>
                  <a:gd name="T62" fmla="*/ 392 w 485"/>
                  <a:gd name="T63" fmla="*/ 416 h 506"/>
                  <a:gd name="T64" fmla="*/ 388 w 485"/>
                  <a:gd name="T65" fmla="*/ 408 h 506"/>
                  <a:gd name="T66" fmla="*/ 379 w 485"/>
                  <a:gd name="T67" fmla="*/ 356 h 506"/>
                  <a:gd name="T68" fmla="*/ 485 w 485"/>
                  <a:gd name="T69" fmla="*/ 274 h 506"/>
                  <a:gd name="T70" fmla="*/ 456 w 485"/>
                  <a:gd name="T71" fmla="*/ 250 h 506"/>
                  <a:gd name="T72" fmla="*/ 254 w 485"/>
                  <a:gd name="T73" fmla="*/ 277 h 506"/>
                  <a:gd name="T74" fmla="*/ 253 w 485"/>
                  <a:gd name="T75" fmla="*/ 301 h 506"/>
                  <a:gd name="T76" fmla="*/ 246 w 485"/>
                  <a:gd name="T77" fmla="*/ 293 h 506"/>
                  <a:gd name="T78" fmla="*/ 298 w 485"/>
                  <a:gd name="T79" fmla="*/ 469 h 506"/>
                  <a:gd name="T80" fmla="*/ 292 w 485"/>
                  <a:gd name="T81" fmla="*/ 462 h 506"/>
                  <a:gd name="T82" fmla="*/ 304 w 485"/>
                  <a:gd name="T83" fmla="*/ 462 h 506"/>
                  <a:gd name="T84" fmla="*/ 351 w 485"/>
                  <a:gd name="T85" fmla="*/ 321 h 506"/>
                  <a:gd name="T86" fmla="*/ 299 w 485"/>
                  <a:gd name="T87" fmla="*/ 427 h 506"/>
                  <a:gd name="T88" fmla="*/ 246 w 485"/>
                  <a:gd name="T89" fmla="*/ 437 h 506"/>
                  <a:gd name="T90" fmla="*/ 219 w 485"/>
                  <a:gd name="T91" fmla="*/ 426 h 506"/>
                  <a:gd name="T92" fmla="*/ 254 w 485"/>
                  <a:gd name="T93" fmla="*/ 335 h 506"/>
                  <a:gd name="T94" fmla="*/ 260 w 485"/>
                  <a:gd name="T95" fmla="*/ 370 h 506"/>
                  <a:gd name="T96" fmla="*/ 280 w 485"/>
                  <a:gd name="T97" fmla="*/ 393 h 506"/>
                  <a:gd name="T98" fmla="*/ 312 w 485"/>
                  <a:gd name="T99" fmla="*/ 393 h 506"/>
                  <a:gd name="T100" fmla="*/ 298 w 485"/>
                  <a:gd name="T101" fmla="*/ 321 h 506"/>
                  <a:gd name="T102" fmla="*/ 351 w 485"/>
                  <a:gd name="T103" fmla="*/ 313 h 506"/>
                  <a:gd name="T104" fmla="*/ 358 w 485"/>
                  <a:gd name="T105" fmla="*/ 242 h 506"/>
                  <a:gd name="T106" fmla="*/ 298 w 485"/>
                  <a:gd name="T107" fmla="*/ 258 h 506"/>
                  <a:gd name="T108" fmla="*/ 305 w 485"/>
                  <a:gd name="T109" fmla="*/ 224 h 506"/>
                  <a:gd name="T110" fmla="*/ 341 w 485"/>
                  <a:gd name="T111" fmla="*/ 213 h 506"/>
                  <a:gd name="T112" fmla="*/ 358 w 485"/>
                  <a:gd name="T113" fmla="*/ 24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5" h="506">
                    <a:moveTo>
                      <a:pt x="456" y="250"/>
                    </a:moveTo>
                    <a:cubicBezTo>
                      <a:pt x="445" y="250"/>
                      <a:pt x="445" y="250"/>
                      <a:pt x="445" y="250"/>
                    </a:cubicBezTo>
                    <a:cubicBezTo>
                      <a:pt x="431" y="250"/>
                      <a:pt x="423" y="255"/>
                      <a:pt x="411" y="255"/>
                    </a:cubicBezTo>
                    <a:cubicBezTo>
                      <a:pt x="407" y="255"/>
                      <a:pt x="407" y="255"/>
                      <a:pt x="407" y="255"/>
                    </a:cubicBezTo>
                    <a:cubicBezTo>
                      <a:pt x="404" y="255"/>
                      <a:pt x="404" y="256"/>
                      <a:pt x="402" y="257"/>
                    </a:cubicBezTo>
                    <a:cubicBezTo>
                      <a:pt x="394" y="250"/>
                      <a:pt x="394" y="250"/>
                      <a:pt x="394" y="250"/>
                    </a:cubicBezTo>
                    <a:cubicBezTo>
                      <a:pt x="395" y="216"/>
                      <a:pt x="395" y="216"/>
                      <a:pt x="395" y="216"/>
                    </a:cubicBezTo>
                    <a:cubicBezTo>
                      <a:pt x="397" y="193"/>
                      <a:pt x="384" y="180"/>
                      <a:pt x="371" y="171"/>
                    </a:cubicBezTo>
                    <a:cubicBezTo>
                      <a:pt x="353" y="157"/>
                      <a:pt x="322" y="173"/>
                      <a:pt x="322" y="162"/>
                    </a:cubicBezTo>
                    <a:cubicBezTo>
                      <a:pt x="322" y="158"/>
                      <a:pt x="322" y="158"/>
                      <a:pt x="322" y="158"/>
                    </a:cubicBezTo>
                    <a:cubicBezTo>
                      <a:pt x="322" y="154"/>
                      <a:pt x="351" y="115"/>
                      <a:pt x="355" y="108"/>
                    </a:cubicBezTo>
                    <a:cubicBezTo>
                      <a:pt x="361" y="97"/>
                      <a:pt x="366" y="93"/>
                      <a:pt x="359" y="78"/>
                    </a:cubicBezTo>
                    <a:cubicBezTo>
                      <a:pt x="356" y="71"/>
                      <a:pt x="342" y="63"/>
                      <a:pt x="332" y="63"/>
                    </a:cubicBezTo>
                    <a:cubicBezTo>
                      <a:pt x="320" y="63"/>
                      <a:pt x="293" y="87"/>
                      <a:pt x="281" y="94"/>
                    </a:cubicBezTo>
                    <a:cubicBezTo>
                      <a:pt x="265" y="103"/>
                      <a:pt x="247" y="116"/>
                      <a:pt x="227" y="121"/>
                    </a:cubicBezTo>
                    <a:cubicBezTo>
                      <a:pt x="224" y="119"/>
                      <a:pt x="224" y="119"/>
                      <a:pt x="224" y="119"/>
                    </a:cubicBezTo>
                    <a:cubicBezTo>
                      <a:pt x="223" y="114"/>
                      <a:pt x="222" y="116"/>
                      <a:pt x="222" y="112"/>
                    </a:cubicBezTo>
                    <a:cubicBezTo>
                      <a:pt x="222" y="103"/>
                      <a:pt x="241" y="74"/>
                      <a:pt x="246" y="66"/>
                    </a:cubicBezTo>
                    <a:cubicBezTo>
                      <a:pt x="250" y="60"/>
                      <a:pt x="254" y="50"/>
                      <a:pt x="257" y="42"/>
                    </a:cubicBezTo>
                    <a:cubicBezTo>
                      <a:pt x="262" y="30"/>
                      <a:pt x="259" y="24"/>
                      <a:pt x="261" y="16"/>
                    </a:cubicBezTo>
                    <a:cubicBezTo>
                      <a:pt x="255" y="11"/>
                      <a:pt x="252" y="0"/>
                      <a:pt x="236" y="0"/>
                    </a:cubicBezTo>
                    <a:cubicBezTo>
                      <a:pt x="222" y="0"/>
                      <a:pt x="189" y="56"/>
                      <a:pt x="182" y="69"/>
                    </a:cubicBezTo>
                    <a:cubicBezTo>
                      <a:pt x="172" y="88"/>
                      <a:pt x="151" y="134"/>
                      <a:pt x="151" y="160"/>
                    </a:cubicBezTo>
                    <a:cubicBezTo>
                      <a:pt x="151" y="165"/>
                      <a:pt x="151" y="165"/>
                      <a:pt x="151" y="165"/>
                    </a:cubicBezTo>
                    <a:cubicBezTo>
                      <a:pt x="151" y="181"/>
                      <a:pt x="173" y="197"/>
                      <a:pt x="190" y="197"/>
                    </a:cubicBezTo>
                    <a:cubicBezTo>
                      <a:pt x="214" y="197"/>
                      <a:pt x="219" y="172"/>
                      <a:pt x="236" y="172"/>
                    </a:cubicBezTo>
                    <a:cubicBezTo>
                      <a:pt x="239" y="172"/>
                      <a:pt x="239" y="172"/>
                      <a:pt x="239" y="172"/>
                    </a:cubicBezTo>
                    <a:cubicBezTo>
                      <a:pt x="242" y="172"/>
                      <a:pt x="246" y="175"/>
                      <a:pt x="246" y="177"/>
                    </a:cubicBezTo>
                    <a:cubicBezTo>
                      <a:pt x="246" y="183"/>
                      <a:pt x="223" y="219"/>
                      <a:pt x="218" y="226"/>
                    </a:cubicBezTo>
                    <a:cubicBezTo>
                      <a:pt x="210" y="239"/>
                      <a:pt x="200" y="261"/>
                      <a:pt x="195" y="277"/>
                    </a:cubicBezTo>
                    <a:cubicBezTo>
                      <a:pt x="191" y="288"/>
                      <a:pt x="179" y="325"/>
                      <a:pt x="171" y="330"/>
                    </a:cubicBezTo>
                    <a:cubicBezTo>
                      <a:pt x="164" y="334"/>
                      <a:pt x="149" y="337"/>
                      <a:pt x="146" y="339"/>
                    </a:cubicBezTo>
                    <a:cubicBezTo>
                      <a:pt x="137" y="345"/>
                      <a:pt x="130" y="346"/>
                      <a:pt x="118" y="349"/>
                    </a:cubicBezTo>
                    <a:cubicBezTo>
                      <a:pt x="115" y="347"/>
                      <a:pt x="112" y="347"/>
                      <a:pt x="112" y="342"/>
                    </a:cubicBezTo>
                    <a:cubicBezTo>
                      <a:pt x="112" y="335"/>
                      <a:pt x="112" y="335"/>
                      <a:pt x="112" y="335"/>
                    </a:cubicBezTo>
                    <a:cubicBezTo>
                      <a:pt x="112" y="324"/>
                      <a:pt x="116" y="315"/>
                      <a:pt x="117" y="304"/>
                    </a:cubicBezTo>
                    <a:cubicBezTo>
                      <a:pt x="112" y="303"/>
                      <a:pt x="112" y="303"/>
                      <a:pt x="112" y="303"/>
                    </a:cubicBezTo>
                    <a:cubicBezTo>
                      <a:pt x="90" y="314"/>
                      <a:pt x="85" y="413"/>
                      <a:pt x="66" y="413"/>
                    </a:cubicBezTo>
                    <a:cubicBezTo>
                      <a:pt x="61" y="413"/>
                      <a:pt x="55" y="400"/>
                      <a:pt x="53" y="393"/>
                    </a:cubicBezTo>
                    <a:cubicBezTo>
                      <a:pt x="51" y="381"/>
                      <a:pt x="52" y="378"/>
                      <a:pt x="52" y="366"/>
                    </a:cubicBezTo>
                    <a:cubicBezTo>
                      <a:pt x="52" y="342"/>
                      <a:pt x="53" y="325"/>
                      <a:pt x="56" y="310"/>
                    </a:cubicBezTo>
                    <a:cubicBezTo>
                      <a:pt x="60" y="277"/>
                      <a:pt x="71" y="240"/>
                      <a:pt x="84" y="214"/>
                    </a:cubicBezTo>
                    <a:cubicBezTo>
                      <a:pt x="80" y="206"/>
                      <a:pt x="86" y="196"/>
                      <a:pt x="71" y="196"/>
                    </a:cubicBezTo>
                    <a:cubicBezTo>
                      <a:pt x="69" y="196"/>
                      <a:pt x="69" y="196"/>
                      <a:pt x="69" y="196"/>
                    </a:cubicBezTo>
                    <a:cubicBezTo>
                      <a:pt x="47" y="196"/>
                      <a:pt x="20" y="240"/>
                      <a:pt x="14" y="257"/>
                    </a:cubicBezTo>
                    <a:cubicBezTo>
                      <a:pt x="3" y="283"/>
                      <a:pt x="0" y="328"/>
                      <a:pt x="0" y="354"/>
                    </a:cubicBezTo>
                    <a:cubicBezTo>
                      <a:pt x="0" y="364"/>
                      <a:pt x="0" y="364"/>
                      <a:pt x="0" y="364"/>
                    </a:cubicBezTo>
                    <a:cubicBezTo>
                      <a:pt x="0" y="377"/>
                      <a:pt x="0" y="377"/>
                      <a:pt x="0" y="377"/>
                    </a:cubicBezTo>
                    <a:cubicBezTo>
                      <a:pt x="0" y="379"/>
                      <a:pt x="0" y="379"/>
                      <a:pt x="0" y="379"/>
                    </a:cubicBezTo>
                    <a:cubicBezTo>
                      <a:pt x="0" y="427"/>
                      <a:pt x="10" y="502"/>
                      <a:pt x="64" y="491"/>
                    </a:cubicBezTo>
                    <a:cubicBezTo>
                      <a:pt x="71" y="490"/>
                      <a:pt x="83" y="475"/>
                      <a:pt x="87" y="468"/>
                    </a:cubicBezTo>
                    <a:cubicBezTo>
                      <a:pt x="91" y="459"/>
                      <a:pt x="95" y="443"/>
                      <a:pt x="96" y="431"/>
                    </a:cubicBezTo>
                    <a:cubicBezTo>
                      <a:pt x="97" y="421"/>
                      <a:pt x="96" y="404"/>
                      <a:pt x="98" y="391"/>
                    </a:cubicBezTo>
                    <a:cubicBezTo>
                      <a:pt x="102" y="366"/>
                      <a:pt x="105" y="383"/>
                      <a:pt x="125" y="383"/>
                    </a:cubicBezTo>
                    <a:cubicBezTo>
                      <a:pt x="138" y="383"/>
                      <a:pt x="144" y="372"/>
                      <a:pt x="159" y="372"/>
                    </a:cubicBezTo>
                    <a:cubicBezTo>
                      <a:pt x="174" y="372"/>
                      <a:pt x="163" y="406"/>
                      <a:pt x="163" y="420"/>
                    </a:cubicBezTo>
                    <a:cubicBezTo>
                      <a:pt x="163" y="427"/>
                      <a:pt x="165" y="448"/>
                      <a:pt x="167" y="453"/>
                    </a:cubicBezTo>
                    <a:cubicBezTo>
                      <a:pt x="174" y="470"/>
                      <a:pt x="176" y="463"/>
                      <a:pt x="183" y="473"/>
                    </a:cubicBezTo>
                    <a:cubicBezTo>
                      <a:pt x="187" y="471"/>
                      <a:pt x="206" y="478"/>
                      <a:pt x="215" y="479"/>
                    </a:cubicBezTo>
                    <a:cubicBezTo>
                      <a:pt x="233" y="482"/>
                      <a:pt x="235" y="476"/>
                      <a:pt x="251" y="476"/>
                    </a:cubicBezTo>
                    <a:cubicBezTo>
                      <a:pt x="261" y="476"/>
                      <a:pt x="289" y="499"/>
                      <a:pt x="293" y="505"/>
                    </a:cubicBezTo>
                    <a:cubicBezTo>
                      <a:pt x="309" y="505"/>
                      <a:pt x="318" y="506"/>
                      <a:pt x="328" y="495"/>
                    </a:cubicBezTo>
                    <a:cubicBezTo>
                      <a:pt x="333" y="489"/>
                      <a:pt x="343" y="474"/>
                      <a:pt x="348" y="467"/>
                    </a:cubicBezTo>
                    <a:cubicBezTo>
                      <a:pt x="357" y="453"/>
                      <a:pt x="392" y="433"/>
                      <a:pt x="392" y="416"/>
                    </a:cubicBezTo>
                    <a:cubicBezTo>
                      <a:pt x="392" y="413"/>
                      <a:pt x="392" y="413"/>
                      <a:pt x="392" y="413"/>
                    </a:cubicBezTo>
                    <a:cubicBezTo>
                      <a:pt x="392" y="408"/>
                      <a:pt x="391" y="410"/>
                      <a:pt x="388" y="408"/>
                    </a:cubicBezTo>
                    <a:cubicBezTo>
                      <a:pt x="391" y="401"/>
                      <a:pt x="391" y="401"/>
                      <a:pt x="391" y="401"/>
                    </a:cubicBezTo>
                    <a:cubicBezTo>
                      <a:pt x="375" y="391"/>
                      <a:pt x="373" y="374"/>
                      <a:pt x="379" y="356"/>
                    </a:cubicBezTo>
                    <a:cubicBezTo>
                      <a:pt x="383" y="343"/>
                      <a:pt x="385" y="315"/>
                      <a:pt x="390" y="305"/>
                    </a:cubicBezTo>
                    <a:cubicBezTo>
                      <a:pt x="401" y="286"/>
                      <a:pt x="485" y="308"/>
                      <a:pt x="485" y="274"/>
                    </a:cubicBezTo>
                    <a:cubicBezTo>
                      <a:pt x="485" y="269"/>
                      <a:pt x="485" y="269"/>
                      <a:pt x="485" y="269"/>
                    </a:cubicBezTo>
                    <a:cubicBezTo>
                      <a:pt x="485" y="261"/>
                      <a:pt x="465" y="250"/>
                      <a:pt x="456" y="250"/>
                    </a:cubicBezTo>
                    <a:close/>
                    <a:moveTo>
                      <a:pt x="246" y="293"/>
                    </a:moveTo>
                    <a:cubicBezTo>
                      <a:pt x="246" y="288"/>
                      <a:pt x="252" y="277"/>
                      <a:pt x="254" y="277"/>
                    </a:cubicBezTo>
                    <a:cubicBezTo>
                      <a:pt x="261" y="277"/>
                      <a:pt x="268" y="284"/>
                      <a:pt x="268" y="291"/>
                    </a:cubicBezTo>
                    <a:cubicBezTo>
                      <a:pt x="268" y="297"/>
                      <a:pt x="258" y="301"/>
                      <a:pt x="253" y="301"/>
                    </a:cubicBezTo>
                    <a:cubicBezTo>
                      <a:pt x="249" y="301"/>
                      <a:pt x="250" y="300"/>
                      <a:pt x="246" y="299"/>
                    </a:cubicBezTo>
                    <a:lnTo>
                      <a:pt x="246" y="293"/>
                    </a:lnTo>
                    <a:close/>
                    <a:moveTo>
                      <a:pt x="304" y="469"/>
                    </a:moveTo>
                    <a:cubicBezTo>
                      <a:pt x="298" y="469"/>
                      <a:pt x="298" y="469"/>
                      <a:pt x="298" y="469"/>
                    </a:cubicBezTo>
                    <a:cubicBezTo>
                      <a:pt x="293" y="469"/>
                      <a:pt x="283" y="464"/>
                      <a:pt x="281" y="459"/>
                    </a:cubicBezTo>
                    <a:cubicBezTo>
                      <a:pt x="291" y="460"/>
                      <a:pt x="285" y="462"/>
                      <a:pt x="292" y="462"/>
                    </a:cubicBezTo>
                    <a:cubicBezTo>
                      <a:pt x="293" y="462"/>
                      <a:pt x="293" y="462"/>
                      <a:pt x="293" y="462"/>
                    </a:cubicBezTo>
                    <a:cubicBezTo>
                      <a:pt x="304" y="462"/>
                      <a:pt x="304" y="462"/>
                      <a:pt x="304" y="462"/>
                    </a:cubicBezTo>
                    <a:lnTo>
                      <a:pt x="304" y="469"/>
                    </a:lnTo>
                    <a:close/>
                    <a:moveTo>
                      <a:pt x="351" y="321"/>
                    </a:moveTo>
                    <a:cubicBezTo>
                      <a:pt x="351" y="332"/>
                      <a:pt x="338" y="399"/>
                      <a:pt x="333" y="407"/>
                    </a:cubicBezTo>
                    <a:cubicBezTo>
                      <a:pt x="326" y="418"/>
                      <a:pt x="313" y="424"/>
                      <a:pt x="299" y="427"/>
                    </a:cubicBezTo>
                    <a:cubicBezTo>
                      <a:pt x="290" y="429"/>
                      <a:pt x="264" y="437"/>
                      <a:pt x="256" y="437"/>
                    </a:cubicBezTo>
                    <a:cubicBezTo>
                      <a:pt x="246" y="437"/>
                      <a:pt x="246" y="437"/>
                      <a:pt x="246" y="437"/>
                    </a:cubicBezTo>
                    <a:cubicBezTo>
                      <a:pt x="227" y="435"/>
                      <a:pt x="227" y="435"/>
                      <a:pt x="227" y="435"/>
                    </a:cubicBezTo>
                    <a:cubicBezTo>
                      <a:pt x="219" y="426"/>
                      <a:pt x="219" y="426"/>
                      <a:pt x="219" y="426"/>
                    </a:cubicBezTo>
                    <a:cubicBezTo>
                      <a:pt x="219" y="398"/>
                      <a:pt x="215" y="335"/>
                      <a:pt x="251" y="335"/>
                    </a:cubicBezTo>
                    <a:cubicBezTo>
                      <a:pt x="254" y="335"/>
                      <a:pt x="254" y="335"/>
                      <a:pt x="254" y="335"/>
                    </a:cubicBezTo>
                    <a:cubicBezTo>
                      <a:pt x="257" y="335"/>
                      <a:pt x="259" y="336"/>
                      <a:pt x="259" y="338"/>
                    </a:cubicBezTo>
                    <a:cubicBezTo>
                      <a:pt x="259" y="351"/>
                      <a:pt x="253" y="360"/>
                      <a:pt x="260" y="370"/>
                    </a:cubicBezTo>
                    <a:cubicBezTo>
                      <a:pt x="264" y="374"/>
                      <a:pt x="280" y="382"/>
                      <a:pt x="280" y="388"/>
                    </a:cubicBezTo>
                    <a:cubicBezTo>
                      <a:pt x="280" y="393"/>
                      <a:pt x="280" y="393"/>
                      <a:pt x="280" y="393"/>
                    </a:cubicBezTo>
                    <a:cubicBezTo>
                      <a:pt x="280" y="399"/>
                      <a:pt x="271" y="402"/>
                      <a:pt x="270" y="413"/>
                    </a:cubicBezTo>
                    <a:cubicBezTo>
                      <a:pt x="285" y="413"/>
                      <a:pt x="302" y="399"/>
                      <a:pt x="312" y="393"/>
                    </a:cubicBezTo>
                    <a:cubicBezTo>
                      <a:pt x="331" y="381"/>
                      <a:pt x="323" y="368"/>
                      <a:pt x="313" y="354"/>
                    </a:cubicBezTo>
                    <a:cubicBezTo>
                      <a:pt x="308" y="348"/>
                      <a:pt x="283" y="334"/>
                      <a:pt x="298" y="321"/>
                    </a:cubicBezTo>
                    <a:cubicBezTo>
                      <a:pt x="312" y="310"/>
                      <a:pt x="329" y="311"/>
                      <a:pt x="343" y="304"/>
                    </a:cubicBezTo>
                    <a:cubicBezTo>
                      <a:pt x="346" y="306"/>
                      <a:pt x="351" y="307"/>
                      <a:pt x="351" y="313"/>
                    </a:cubicBezTo>
                    <a:lnTo>
                      <a:pt x="351" y="321"/>
                    </a:lnTo>
                    <a:close/>
                    <a:moveTo>
                      <a:pt x="358" y="242"/>
                    </a:moveTo>
                    <a:cubicBezTo>
                      <a:pt x="358" y="269"/>
                      <a:pt x="347" y="279"/>
                      <a:pt x="324" y="279"/>
                    </a:cubicBezTo>
                    <a:cubicBezTo>
                      <a:pt x="318" y="279"/>
                      <a:pt x="302" y="262"/>
                      <a:pt x="298" y="258"/>
                    </a:cubicBezTo>
                    <a:cubicBezTo>
                      <a:pt x="291" y="251"/>
                      <a:pt x="271" y="248"/>
                      <a:pt x="271" y="238"/>
                    </a:cubicBezTo>
                    <a:cubicBezTo>
                      <a:pt x="271" y="231"/>
                      <a:pt x="298" y="227"/>
                      <a:pt x="305" y="224"/>
                    </a:cubicBezTo>
                    <a:cubicBezTo>
                      <a:pt x="311" y="222"/>
                      <a:pt x="336" y="213"/>
                      <a:pt x="339" y="213"/>
                    </a:cubicBezTo>
                    <a:cubicBezTo>
                      <a:pt x="341" y="213"/>
                      <a:pt x="341" y="213"/>
                      <a:pt x="341" y="213"/>
                    </a:cubicBezTo>
                    <a:cubicBezTo>
                      <a:pt x="354" y="213"/>
                      <a:pt x="358" y="219"/>
                      <a:pt x="358" y="231"/>
                    </a:cubicBezTo>
                    <a:lnTo>
                      <a:pt x="358" y="2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6" name="îṩļïdê"/>
              <p:cNvSpPr/>
              <p:nvPr/>
            </p:nvSpPr>
            <p:spPr bwMode="auto">
              <a:xfrm>
                <a:off x="10015538" y="2327275"/>
                <a:ext cx="227013" cy="392113"/>
              </a:xfrm>
              <a:custGeom>
                <a:avLst/>
                <a:gdLst>
                  <a:gd name="T0" fmla="*/ 43 w 69"/>
                  <a:gd name="T1" fmla="*/ 119 h 119"/>
                  <a:gd name="T2" fmla="*/ 66 w 69"/>
                  <a:gd name="T3" fmla="*/ 95 h 119"/>
                  <a:gd name="T4" fmla="*/ 66 w 69"/>
                  <a:gd name="T5" fmla="*/ 90 h 119"/>
                  <a:gd name="T6" fmla="*/ 59 w 69"/>
                  <a:gd name="T7" fmla="*/ 47 h 119"/>
                  <a:gd name="T8" fmla="*/ 60 w 69"/>
                  <a:gd name="T9" fmla="*/ 26 h 119"/>
                  <a:gd name="T10" fmla="*/ 63 w 69"/>
                  <a:gd name="T11" fmla="*/ 7 h 119"/>
                  <a:gd name="T12" fmla="*/ 51 w 69"/>
                  <a:gd name="T13" fmla="*/ 14 h 119"/>
                  <a:gd name="T14" fmla="*/ 48 w 69"/>
                  <a:gd name="T15" fmla="*/ 14 h 119"/>
                  <a:gd name="T16" fmla="*/ 16 w 69"/>
                  <a:gd name="T17" fmla="*/ 0 h 119"/>
                  <a:gd name="T18" fmla="*/ 0 w 69"/>
                  <a:gd name="T19" fmla="*/ 26 h 119"/>
                  <a:gd name="T20" fmla="*/ 0 w 69"/>
                  <a:gd name="T21" fmla="*/ 29 h 119"/>
                  <a:gd name="T22" fmla="*/ 43 w 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19">
                    <a:moveTo>
                      <a:pt x="43" y="119"/>
                    </a:moveTo>
                    <a:cubicBezTo>
                      <a:pt x="57" y="119"/>
                      <a:pt x="66" y="109"/>
                      <a:pt x="66" y="95"/>
                    </a:cubicBezTo>
                    <a:cubicBezTo>
                      <a:pt x="66" y="90"/>
                      <a:pt x="66" y="90"/>
                      <a:pt x="66" y="90"/>
                    </a:cubicBezTo>
                    <a:cubicBezTo>
                      <a:pt x="66" y="72"/>
                      <a:pt x="59" y="64"/>
                      <a:pt x="59" y="47"/>
                    </a:cubicBezTo>
                    <a:cubicBezTo>
                      <a:pt x="59" y="39"/>
                      <a:pt x="58" y="36"/>
                      <a:pt x="60" y="26"/>
                    </a:cubicBezTo>
                    <a:cubicBezTo>
                      <a:pt x="62" y="20"/>
                      <a:pt x="69" y="7"/>
                      <a:pt x="63" y="7"/>
                    </a:cubicBezTo>
                    <a:cubicBezTo>
                      <a:pt x="56" y="7"/>
                      <a:pt x="58" y="14"/>
                      <a:pt x="51" y="14"/>
                    </a:cubicBezTo>
                    <a:cubicBezTo>
                      <a:pt x="48" y="14"/>
                      <a:pt x="48" y="14"/>
                      <a:pt x="48" y="14"/>
                    </a:cubicBezTo>
                    <a:cubicBezTo>
                      <a:pt x="35" y="14"/>
                      <a:pt x="32" y="0"/>
                      <a:pt x="16" y="0"/>
                    </a:cubicBezTo>
                    <a:cubicBezTo>
                      <a:pt x="5" y="0"/>
                      <a:pt x="0" y="14"/>
                      <a:pt x="0" y="26"/>
                    </a:cubicBezTo>
                    <a:cubicBezTo>
                      <a:pt x="0" y="29"/>
                      <a:pt x="0" y="29"/>
                      <a:pt x="0" y="29"/>
                    </a:cubicBezTo>
                    <a:cubicBezTo>
                      <a:pt x="0" y="67"/>
                      <a:pt x="6" y="119"/>
                      <a:pt x="43"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7" name="ï$ḷiḓè"/>
              <p:cNvSpPr/>
              <p:nvPr/>
            </p:nvSpPr>
            <p:spPr bwMode="auto">
              <a:xfrm>
                <a:off x="10044113" y="2787650"/>
                <a:ext cx="1147763" cy="1052513"/>
              </a:xfrm>
              <a:custGeom>
                <a:avLst/>
                <a:gdLst>
                  <a:gd name="T0" fmla="*/ 229 w 348"/>
                  <a:gd name="T1" fmla="*/ 116 h 319"/>
                  <a:gd name="T2" fmla="*/ 202 w 348"/>
                  <a:gd name="T3" fmla="*/ 98 h 319"/>
                  <a:gd name="T4" fmla="*/ 208 w 348"/>
                  <a:gd name="T5" fmla="*/ 81 h 319"/>
                  <a:gd name="T6" fmla="*/ 219 w 348"/>
                  <a:gd name="T7" fmla="*/ 71 h 319"/>
                  <a:gd name="T8" fmla="*/ 232 w 348"/>
                  <a:gd name="T9" fmla="*/ 40 h 319"/>
                  <a:gd name="T10" fmla="*/ 232 w 348"/>
                  <a:gd name="T11" fmla="*/ 35 h 319"/>
                  <a:gd name="T12" fmla="*/ 211 w 348"/>
                  <a:gd name="T13" fmla="*/ 7 h 319"/>
                  <a:gd name="T14" fmla="*/ 173 w 348"/>
                  <a:gd name="T15" fmla="*/ 4 h 319"/>
                  <a:gd name="T16" fmla="*/ 119 w 348"/>
                  <a:gd name="T17" fmla="*/ 32 h 319"/>
                  <a:gd name="T18" fmla="*/ 136 w 348"/>
                  <a:gd name="T19" fmla="*/ 47 h 319"/>
                  <a:gd name="T20" fmla="*/ 149 w 348"/>
                  <a:gd name="T21" fmla="*/ 47 h 319"/>
                  <a:gd name="T22" fmla="*/ 178 w 348"/>
                  <a:gd name="T23" fmla="*/ 45 h 319"/>
                  <a:gd name="T24" fmla="*/ 181 w 348"/>
                  <a:gd name="T25" fmla="*/ 50 h 319"/>
                  <a:gd name="T26" fmla="*/ 154 w 348"/>
                  <a:gd name="T27" fmla="*/ 93 h 319"/>
                  <a:gd name="T28" fmla="*/ 154 w 348"/>
                  <a:gd name="T29" fmla="*/ 96 h 319"/>
                  <a:gd name="T30" fmla="*/ 171 w 348"/>
                  <a:gd name="T31" fmla="*/ 123 h 319"/>
                  <a:gd name="T32" fmla="*/ 129 w 348"/>
                  <a:gd name="T33" fmla="*/ 140 h 319"/>
                  <a:gd name="T34" fmla="*/ 85 w 348"/>
                  <a:gd name="T35" fmla="*/ 156 h 319"/>
                  <a:gd name="T36" fmla="*/ 43 w 348"/>
                  <a:gd name="T37" fmla="*/ 173 h 319"/>
                  <a:gd name="T38" fmla="*/ 0 w 348"/>
                  <a:gd name="T39" fmla="*/ 190 h 319"/>
                  <a:gd name="T40" fmla="*/ 2 w 348"/>
                  <a:gd name="T41" fmla="*/ 198 h 319"/>
                  <a:gd name="T42" fmla="*/ 59 w 348"/>
                  <a:gd name="T43" fmla="*/ 212 h 319"/>
                  <a:gd name="T44" fmla="*/ 178 w 348"/>
                  <a:gd name="T45" fmla="*/ 171 h 319"/>
                  <a:gd name="T46" fmla="*/ 185 w 348"/>
                  <a:gd name="T47" fmla="*/ 176 h 319"/>
                  <a:gd name="T48" fmla="*/ 183 w 348"/>
                  <a:gd name="T49" fmla="*/ 181 h 319"/>
                  <a:gd name="T50" fmla="*/ 189 w 348"/>
                  <a:gd name="T51" fmla="*/ 186 h 319"/>
                  <a:gd name="T52" fmla="*/ 159 w 348"/>
                  <a:gd name="T53" fmla="*/ 268 h 319"/>
                  <a:gd name="T54" fmla="*/ 111 w 348"/>
                  <a:gd name="T55" fmla="*/ 257 h 319"/>
                  <a:gd name="T56" fmla="*/ 110 w 348"/>
                  <a:gd name="T57" fmla="*/ 259 h 319"/>
                  <a:gd name="T58" fmla="*/ 134 w 348"/>
                  <a:gd name="T59" fmla="*/ 291 h 319"/>
                  <a:gd name="T60" fmla="*/ 163 w 348"/>
                  <a:gd name="T61" fmla="*/ 319 h 319"/>
                  <a:gd name="T62" fmla="*/ 209 w 348"/>
                  <a:gd name="T63" fmla="*/ 280 h 319"/>
                  <a:gd name="T64" fmla="*/ 226 w 348"/>
                  <a:gd name="T65" fmla="*/ 208 h 319"/>
                  <a:gd name="T66" fmla="*/ 226 w 348"/>
                  <a:gd name="T67" fmla="*/ 203 h 319"/>
                  <a:gd name="T68" fmla="*/ 239 w 348"/>
                  <a:gd name="T69" fmla="*/ 157 h 319"/>
                  <a:gd name="T70" fmla="*/ 294 w 348"/>
                  <a:gd name="T71" fmla="*/ 156 h 319"/>
                  <a:gd name="T72" fmla="*/ 307 w 348"/>
                  <a:gd name="T73" fmla="*/ 156 h 319"/>
                  <a:gd name="T74" fmla="*/ 348 w 348"/>
                  <a:gd name="T75" fmla="*/ 132 h 319"/>
                  <a:gd name="T76" fmla="*/ 229 w 348"/>
                  <a:gd name="T77"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19">
                    <a:moveTo>
                      <a:pt x="229" y="116"/>
                    </a:moveTo>
                    <a:cubicBezTo>
                      <a:pt x="216" y="116"/>
                      <a:pt x="208" y="105"/>
                      <a:pt x="202" y="98"/>
                    </a:cubicBezTo>
                    <a:cubicBezTo>
                      <a:pt x="204" y="92"/>
                      <a:pt x="203" y="87"/>
                      <a:pt x="208" y="81"/>
                    </a:cubicBezTo>
                    <a:cubicBezTo>
                      <a:pt x="210" y="79"/>
                      <a:pt x="215" y="75"/>
                      <a:pt x="219" y="71"/>
                    </a:cubicBezTo>
                    <a:cubicBezTo>
                      <a:pt x="227" y="62"/>
                      <a:pt x="232" y="57"/>
                      <a:pt x="232" y="40"/>
                    </a:cubicBezTo>
                    <a:cubicBezTo>
                      <a:pt x="232" y="35"/>
                      <a:pt x="232" y="35"/>
                      <a:pt x="232" y="35"/>
                    </a:cubicBezTo>
                    <a:cubicBezTo>
                      <a:pt x="232" y="24"/>
                      <a:pt x="219" y="11"/>
                      <a:pt x="211" y="7"/>
                    </a:cubicBezTo>
                    <a:cubicBezTo>
                      <a:pt x="195" y="0"/>
                      <a:pt x="189" y="4"/>
                      <a:pt x="173" y="4"/>
                    </a:cubicBezTo>
                    <a:cubicBezTo>
                      <a:pt x="153" y="17"/>
                      <a:pt x="132" y="6"/>
                      <a:pt x="119" y="32"/>
                    </a:cubicBezTo>
                    <a:cubicBezTo>
                      <a:pt x="122" y="39"/>
                      <a:pt x="124" y="47"/>
                      <a:pt x="136" y="47"/>
                    </a:cubicBezTo>
                    <a:cubicBezTo>
                      <a:pt x="149" y="47"/>
                      <a:pt x="149" y="47"/>
                      <a:pt x="149" y="47"/>
                    </a:cubicBezTo>
                    <a:cubicBezTo>
                      <a:pt x="178" y="45"/>
                      <a:pt x="178" y="45"/>
                      <a:pt x="178" y="45"/>
                    </a:cubicBezTo>
                    <a:cubicBezTo>
                      <a:pt x="179" y="47"/>
                      <a:pt x="181" y="49"/>
                      <a:pt x="181" y="50"/>
                    </a:cubicBezTo>
                    <a:cubicBezTo>
                      <a:pt x="181" y="63"/>
                      <a:pt x="154" y="73"/>
                      <a:pt x="154" y="93"/>
                    </a:cubicBezTo>
                    <a:cubicBezTo>
                      <a:pt x="154" y="96"/>
                      <a:pt x="154" y="96"/>
                      <a:pt x="154" y="96"/>
                    </a:cubicBezTo>
                    <a:cubicBezTo>
                      <a:pt x="154" y="107"/>
                      <a:pt x="166" y="113"/>
                      <a:pt x="171" y="123"/>
                    </a:cubicBezTo>
                    <a:cubicBezTo>
                      <a:pt x="164" y="134"/>
                      <a:pt x="143" y="136"/>
                      <a:pt x="129" y="140"/>
                    </a:cubicBezTo>
                    <a:cubicBezTo>
                      <a:pt x="115" y="145"/>
                      <a:pt x="100" y="151"/>
                      <a:pt x="85" y="156"/>
                    </a:cubicBezTo>
                    <a:cubicBezTo>
                      <a:pt x="73" y="161"/>
                      <a:pt x="57" y="168"/>
                      <a:pt x="43" y="173"/>
                    </a:cubicBezTo>
                    <a:cubicBezTo>
                      <a:pt x="29" y="179"/>
                      <a:pt x="6" y="180"/>
                      <a:pt x="0" y="190"/>
                    </a:cubicBezTo>
                    <a:cubicBezTo>
                      <a:pt x="2" y="198"/>
                      <a:pt x="2" y="198"/>
                      <a:pt x="2" y="198"/>
                    </a:cubicBezTo>
                    <a:cubicBezTo>
                      <a:pt x="32" y="214"/>
                      <a:pt x="17" y="212"/>
                      <a:pt x="59" y="212"/>
                    </a:cubicBezTo>
                    <a:cubicBezTo>
                      <a:pt x="68" y="206"/>
                      <a:pt x="163" y="172"/>
                      <a:pt x="178" y="171"/>
                    </a:cubicBezTo>
                    <a:cubicBezTo>
                      <a:pt x="185" y="176"/>
                      <a:pt x="185" y="176"/>
                      <a:pt x="185" y="176"/>
                    </a:cubicBezTo>
                    <a:cubicBezTo>
                      <a:pt x="183" y="181"/>
                      <a:pt x="183" y="181"/>
                      <a:pt x="183" y="181"/>
                    </a:cubicBezTo>
                    <a:cubicBezTo>
                      <a:pt x="189" y="186"/>
                      <a:pt x="189" y="186"/>
                      <a:pt x="189" y="186"/>
                    </a:cubicBezTo>
                    <a:cubicBezTo>
                      <a:pt x="188" y="234"/>
                      <a:pt x="189" y="242"/>
                      <a:pt x="159" y="268"/>
                    </a:cubicBezTo>
                    <a:cubicBezTo>
                      <a:pt x="111" y="257"/>
                      <a:pt x="111" y="257"/>
                      <a:pt x="111" y="257"/>
                    </a:cubicBezTo>
                    <a:cubicBezTo>
                      <a:pt x="110" y="259"/>
                      <a:pt x="110" y="259"/>
                      <a:pt x="110" y="259"/>
                    </a:cubicBezTo>
                    <a:cubicBezTo>
                      <a:pt x="111" y="270"/>
                      <a:pt x="129" y="280"/>
                      <a:pt x="134" y="291"/>
                    </a:cubicBezTo>
                    <a:cubicBezTo>
                      <a:pt x="140" y="304"/>
                      <a:pt x="144" y="319"/>
                      <a:pt x="163" y="319"/>
                    </a:cubicBezTo>
                    <a:cubicBezTo>
                      <a:pt x="185" y="319"/>
                      <a:pt x="201" y="300"/>
                      <a:pt x="209" y="280"/>
                    </a:cubicBezTo>
                    <a:cubicBezTo>
                      <a:pt x="214" y="269"/>
                      <a:pt x="226" y="223"/>
                      <a:pt x="226" y="208"/>
                    </a:cubicBezTo>
                    <a:cubicBezTo>
                      <a:pt x="226" y="203"/>
                      <a:pt x="226" y="203"/>
                      <a:pt x="226" y="203"/>
                    </a:cubicBezTo>
                    <a:cubicBezTo>
                      <a:pt x="226" y="184"/>
                      <a:pt x="218" y="164"/>
                      <a:pt x="239" y="157"/>
                    </a:cubicBezTo>
                    <a:cubicBezTo>
                      <a:pt x="253" y="152"/>
                      <a:pt x="282" y="156"/>
                      <a:pt x="294" y="156"/>
                    </a:cubicBezTo>
                    <a:cubicBezTo>
                      <a:pt x="307" y="156"/>
                      <a:pt x="307" y="156"/>
                      <a:pt x="307" y="156"/>
                    </a:cubicBezTo>
                    <a:cubicBezTo>
                      <a:pt x="326" y="156"/>
                      <a:pt x="348" y="149"/>
                      <a:pt x="348" y="132"/>
                    </a:cubicBezTo>
                    <a:cubicBezTo>
                      <a:pt x="348" y="93"/>
                      <a:pt x="259" y="116"/>
                      <a:pt x="229"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8" name="ïšḷîďé"/>
              <p:cNvSpPr/>
              <p:nvPr/>
            </p:nvSpPr>
            <p:spPr bwMode="auto">
              <a:xfrm>
                <a:off x="9875838" y="2765425"/>
                <a:ext cx="177800" cy="428625"/>
              </a:xfrm>
              <a:custGeom>
                <a:avLst/>
                <a:gdLst>
                  <a:gd name="T0" fmla="*/ 54 w 54"/>
                  <a:gd name="T1" fmla="*/ 96 h 130"/>
                  <a:gd name="T2" fmla="*/ 47 w 54"/>
                  <a:gd name="T3" fmla="*/ 62 h 130"/>
                  <a:gd name="T4" fmla="*/ 50 w 54"/>
                  <a:gd name="T5" fmla="*/ 30 h 130"/>
                  <a:gd name="T6" fmla="*/ 47 w 54"/>
                  <a:gd name="T7" fmla="*/ 0 h 130"/>
                  <a:gd name="T8" fmla="*/ 39 w 54"/>
                  <a:gd name="T9" fmla="*/ 0 h 130"/>
                  <a:gd name="T10" fmla="*/ 14 w 54"/>
                  <a:gd name="T11" fmla="*/ 36 h 130"/>
                  <a:gd name="T12" fmla="*/ 0 w 54"/>
                  <a:gd name="T13" fmla="*/ 84 h 130"/>
                  <a:gd name="T14" fmla="*/ 0 w 54"/>
                  <a:gd name="T15" fmla="*/ 103 h 130"/>
                  <a:gd name="T16" fmla="*/ 25 w 54"/>
                  <a:gd name="T17" fmla="*/ 130 h 130"/>
                  <a:gd name="T18" fmla="*/ 27 w 54"/>
                  <a:gd name="T19" fmla="*/ 130 h 130"/>
                  <a:gd name="T20" fmla="*/ 54 w 54"/>
                  <a:gd name="T21" fmla="*/ 105 h 130"/>
                  <a:gd name="T22" fmla="*/ 54 w 54"/>
                  <a:gd name="T23" fmla="*/ 9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0">
                    <a:moveTo>
                      <a:pt x="54" y="96"/>
                    </a:moveTo>
                    <a:cubicBezTo>
                      <a:pt x="54" y="81"/>
                      <a:pt x="47" y="78"/>
                      <a:pt x="47" y="62"/>
                    </a:cubicBezTo>
                    <a:cubicBezTo>
                      <a:pt x="47" y="50"/>
                      <a:pt x="53" y="41"/>
                      <a:pt x="50" y="30"/>
                    </a:cubicBezTo>
                    <a:cubicBezTo>
                      <a:pt x="49" y="23"/>
                      <a:pt x="50" y="13"/>
                      <a:pt x="47" y="0"/>
                    </a:cubicBezTo>
                    <a:cubicBezTo>
                      <a:pt x="39" y="0"/>
                      <a:pt x="39" y="0"/>
                      <a:pt x="39" y="0"/>
                    </a:cubicBezTo>
                    <a:cubicBezTo>
                      <a:pt x="38" y="3"/>
                      <a:pt x="20" y="23"/>
                      <a:pt x="14" y="36"/>
                    </a:cubicBezTo>
                    <a:cubicBezTo>
                      <a:pt x="9" y="49"/>
                      <a:pt x="0" y="68"/>
                      <a:pt x="0" y="84"/>
                    </a:cubicBezTo>
                    <a:cubicBezTo>
                      <a:pt x="0" y="103"/>
                      <a:pt x="0" y="103"/>
                      <a:pt x="0" y="103"/>
                    </a:cubicBezTo>
                    <a:cubicBezTo>
                      <a:pt x="0" y="117"/>
                      <a:pt x="13" y="130"/>
                      <a:pt x="25" y="130"/>
                    </a:cubicBezTo>
                    <a:cubicBezTo>
                      <a:pt x="27" y="130"/>
                      <a:pt x="27" y="130"/>
                      <a:pt x="27" y="130"/>
                    </a:cubicBezTo>
                    <a:cubicBezTo>
                      <a:pt x="46" y="130"/>
                      <a:pt x="54" y="124"/>
                      <a:pt x="54" y="105"/>
                    </a:cubicBezTo>
                    <a:lnTo>
                      <a:pt x="54"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09" name="íŝ1îḋê"/>
              <p:cNvSpPr/>
              <p:nvPr/>
            </p:nvSpPr>
            <p:spPr bwMode="auto">
              <a:xfrm>
                <a:off x="10061575" y="2484438"/>
                <a:ext cx="1100138" cy="425450"/>
              </a:xfrm>
              <a:custGeom>
                <a:avLst/>
                <a:gdLst>
                  <a:gd name="T0" fmla="*/ 177 w 334"/>
                  <a:gd name="T1" fmla="*/ 22 h 129"/>
                  <a:gd name="T2" fmla="*/ 111 w 334"/>
                  <a:gd name="T3" fmla="*/ 48 h 129"/>
                  <a:gd name="T4" fmla="*/ 0 w 334"/>
                  <a:gd name="T5" fmla="*/ 120 h 129"/>
                  <a:gd name="T6" fmla="*/ 15 w 334"/>
                  <a:gd name="T7" fmla="*/ 129 h 129"/>
                  <a:gd name="T8" fmla="*/ 27 w 334"/>
                  <a:gd name="T9" fmla="*/ 129 h 129"/>
                  <a:gd name="T10" fmla="*/ 79 w 334"/>
                  <a:gd name="T11" fmla="*/ 101 h 129"/>
                  <a:gd name="T12" fmla="*/ 133 w 334"/>
                  <a:gd name="T13" fmla="*/ 74 h 129"/>
                  <a:gd name="T14" fmla="*/ 255 w 334"/>
                  <a:gd name="T15" fmla="*/ 32 h 129"/>
                  <a:gd name="T16" fmla="*/ 258 w 334"/>
                  <a:gd name="T17" fmla="*/ 32 h 129"/>
                  <a:gd name="T18" fmla="*/ 272 w 334"/>
                  <a:gd name="T19" fmla="*/ 39 h 129"/>
                  <a:gd name="T20" fmla="*/ 239 w 334"/>
                  <a:gd name="T21" fmla="*/ 83 h 129"/>
                  <a:gd name="T22" fmla="*/ 286 w 334"/>
                  <a:gd name="T23" fmla="*/ 73 h 129"/>
                  <a:gd name="T24" fmla="*/ 320 w 334"/>
                  <a:gd name="T25" fmla="*/ 50 h 129"/>
                  <a:gd name="T26" fmla="*/ 260 w 334"/>
                  <a:gd name="T27" fmla="*/ 0 h 129"/>
                  <a:gd name="T28" fmla="*/ 258 w 334"/>
                  <a:gd name="T29" fmla="*/ 0 h 129"/>
                  <a:gd name="T30" fmla="*/ 246 w 334"/>
                  <a:gd name="T31" fmla="*/ 0 h 129"/>
                  <a:gd name="T32" fmla="*/ 211 w 334"/>
                  <a:gd name="T33" fmla="*/ 10 h 129"/>
                  <a:gd name="T34" fmla="*/ 177 w 334"/>
                  <a:gd name="T3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4" h="129">
                    <a:moveTo>
                      <a:pt x="177" y="22"/>
                    </a:moveTo>
                    <a:cubicBezTo>
                      <a:pt x="157" y="28"/>
                      <a:pt x="129" y="39"/>
                      <a:pt x="111" y="48"/>
                    </a:cubicBezTo>
                    <a:cubicBezTo>
                      <a:pt x="85" y="61"/>
                      <a:pt x="11" y="99"/>
                      <a:pt x="0" y="120"/>
                    </a:cubicBezTo>
                    <a:cubicBezTo>
                      <a:pt x="3" y="124"/>
                      <a:pt x="8" y="129"/>
                      <a:pt x="15" y="129"/>
                    </a:cubicBezTo>
                    <a:cubicBezTo>
                      <a:pt x="27" y="129"/>
                      <a:pt x="27" y="129"/>
                      <a:pt x="27" y="129"/>
                    </a:cubicBezTo>
                    <a:cubicBezTo>
                      <a:pt x="50" y="129"/>
                      <a:pt x="65" y="111"/>
                      <a:pt x="79" y="101"/>
                    </a:cubicBezTo>
                    <a:cubicBezTo>
                      <a:pt x="96" y="90"/>
                      <a:pt x="113" y="81"/>
                      <a:pt x="133" y="74"/>
                    </a:cubicBezTo>
                    <a:cubicBezTo>
                      <a:pt x="165" y="61"/>
                      <a:pt x="214" y="32"/>
                      <a:pt x="255" y="32"/>
                    </a:cubicBezTo>
                    <a:cubicBezTo>
                      <a:pt x="258" y="32"/>
                      <a:pt x="258" y="32"/>
                      <a:pt x="258" y="32"/>
                    </a:cubicBezTo>
                    <a:cubicBezTo>
                      <a:pt x="264" y="32"/>
                      <a:pt x="272" y="33"/>
                      <a:pt x="272" y="39"/>
                    </a:cubicBezTo>
                    <a:cubicBezTo>
                      <a:pt x="272" y="51"/>
                      <a:pt x="222" y="83"/>
                      <a:pt x="239" y="83"/>
                    </a:cubicBezTo>
                    <a:cubicBezTo>
                      <a:pt x="259" y="83"/>
                      <a:pt x="269" y="77"/>
                      <a:pt x="286" y="73"/>
                    </a:cubicBezTo>
                    <a:cubicBezTo>
                      <a:pt x="303" y="70"/>
                      <a:pt x="315" y="65"/>
                      <a:pt x="320" y="50"/>
                    </a:cubicBezTo>
                    <a:cubicBezTo>
                      <a:pt x="334" y="12"/>
                      <a:pt x="294" y="0"/>
                      <a:pt x="260" y="0"/>
                    </a:cubicBezTo>
                    <a:cubicBezTo>
                      <a:pt x="258" y="0"/>
                      <a:pt x="258" y="0"/>
                      <a:pt x="258" y="0"/>
                    </a:cubicBezTo>
                    <a:cubicBezTo>
                      <a:pt x="246" y="0"/>
                      <a:pt x="246" y="0"/>
                      <a:pt x="246" y="0"/>
                    </a:cubicBezTo>
                    <a:cubicBezTo>
                      <a:pt x="246" y="0"/>
                      <a:pt x="214" y="9"/>
                      <a:pt x="211" y="10"/>
                    </a:cubicBezTo>
                    <a:cubicBezTo>
                      <a:pt x="201" y="14"/>
                      <a:pt x="188" y="18"/>
                      <a:pt x="17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nvGrpSpPr>
            <p:cNvPr id="110" name="íṥļïḑê"/>
            <p:cNvGrpSpPr/>
            <p:nvPr/>
          </p:nvGrpSpPr>
          <p:grpSpPr>
            <a:xfrm>
              <a:off x="3768308" y="2508637"/>
              <a:ext cx="1469396" cy="1847076"/>
              <a:chOff x="996950" y="1409700"/>
              <a:chExt cx="3217863" cy="4044950"/>
            </a:xfrm>
            <a:grpFill/>
          </p:grpSpPr>
          <p:sp>
            <p:nvSpPr>
              <p:cNvPr id="111" name="ïS1íḑé"/>
              <p:cNvSpPr/>
              <p:nvPr/>
            </p:nvSpPr>
            <p:spPr bwMode="auto">
              <a:xfrm>
                <a:off x="996950" y="1409700"/>
                <a:ext cx="3217863" cy="4044950"/>
              </a:xfrm>
              <a:custGeom>
                <a:avLst/>
                <a:gdLst>
                  <a:gd name="T0" fmla="*/ 498 w 976"/>
                  <a:gd name="T1" fmla="*/ 0 h 1227"/>
                  <a:gd name="T2" fmla="*/ 478 w 976"/>
                  <a:gd name="T3" fmla="*/ 0 h 1227"/>
                  <a:gd name="T4" fmla="*/ 0 w 976"/>
                  <a:gd name="T5" fmla="*/ 477 h 1227"/>
                  <a:gd name="T6" fmla="*/ 0 w 976"/>
                  <a:gd name="T7" fmla="*/ 750 h 1227"/>
                  <a:gd name="T8" fmla="*/ 478 w 976"/>
                  <a:gd name="T9" fmla="*/ 1227 h 1227"/>
                  <a:gd name="T10" fmla="*/ 498 w 976"/>
                  <a:gd name="T11" fmla="*/ 1227 h 1227"/>
                  <a:gd name="T12" fmla="*/ 976 w 976"/>
                  <a:gd name="T13" fmla="*/ 750 h 1227"/>
                  <a:gd name="T14" fmla="*/ 976 w 976"/>
                  <a:gd name="T15" fmla="*/ 477 h 1227"/>
                  <a:gd name="T16" fmla="*/ 498 w 976"/>
                  <a:gd name="T17" fmla="*/ 0 h 1227"/>
                  <a:gd name="T18" fmla="*/ 963 w 976"/>
                  <a:gd name="T19" fmla="*/ 750 h 1227"/>
                  <a:gd name="T20" fmla="*/ 498 w 976"/>
                  <a:gd name="T21" fmla="*/ 1215 h 1227"/>
                  <a:gd name="T22" fmla="*/ 478 w 976"/>
                  <a:gd name="T23" fmla="*/ 1215 h 1227"/>
                  <a:gd name="T24" fmla="*/ 13 w 976"/>
                  <a:gd name="T25" fmla="*/ 750 h 1227"/>
                  <a:gd name="T26" fmla="*/ 13 w 976"/>
                  <a:gd name="T27" fmla="*/ 477 h 1227"/>
                  <a:gd name="T28" fmla="*/ 478 w 976"/>
                  <a:gd name="T29" fmla="*/ 12 h 1227"/>
                  <a:gd name="T30" fmla="*/ 498 w 976"/>
                  <a:gd name="T31" fmla="*/ 12 h 1227"/>
                  <a:gd name="T32" fmla="*/ 963 w 976"/>
                  <a:gd name="T33" fmla="*/ 477 h 1227"/>
                  <a:gd name="T34" fmla="*/ 963 w 976"/>
                  <a:gd name="T35" fmla="*/ 750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6" h="1227">
                    <a:moveTo>
                      <a:pt x="498" y="0"/>
                    </a:moveTo>
                    <a:cubicBezTo>
                      <a:pt x="478" y="0"/>
                      <a:pt x="478" y="0"/>
                      <a:pt x="478" y="0"/>
                    </a:cubicBezTo>
                    <a:cubicBezTo>
                      <a:pt x="215" y="0"/>
                      <a:pt x="0" y="215"/>
                      <a:pt x="0" y="477"/>
                    </a:cubicBezTo>
                    <a:cubicBezTo>
                      <a:pt x="0" y="750"/>
                      <a:pt x="0" y="750"/>
                      <a:pt x="0" y="750"/>
                    </a:cubicBezTo>
                    <a:cubicBezTo>
                      <a:pt x="0" y="1012"/>
                      <a:pt x="215" y="1227"/>
                      <a:pt x="478" y="1227"/>
                    </a:cubicBezTo>
                    <a:cubicBezTo>
                      <a:pt x="498" y="1227"/>
                      <a:pt x="498" y="1227"/>
                      <a:pt x="498" y="1227"/>
                    </a:cubicBezTo>
                    <a:cubicBezTo>
                      <a:pt x="761" y="1227"/>
                      <a:pt x="976" y="1012"/>
                      <a:pt x="976" y="750"/>
                    </a:cubicBezTo>
                    <a:cubicBezTo>
                      <a:pt x="976" y="477"/>
                      <a:pt x="976" y="477"/>
                      <a:pt x="976" y="477"/>
                    </a:cubicBezTo>
                    <a:cubicBezTo>
                      <a:pt x="976" y="215"/>
                      <a:pt x="761" y="0"/>
                      <a:pt x="498" y="0"/>
                    </a:cubicBezTo>
                    <a:close/>
                    <a:moveTo>
                      <a:pt x="963" y="750"/>
                    </a:moveTo>
                    <a:cubicBezTo>
                      <a:pt x="963" y="1005"/>
                      <a:pt x="754" y="1215"/>
                      <a:pt x="498" y="1215"/>
                    </a:cubicBezTo>
                    <a:cubicBezTo>
                      <a:pt x="478" y="1215"/>
                      <a:pt x="478" y="1215"/>
                      <a:pt x="478" y="1215"/>
                    </a:cubicBezTo>
                    <a:cubicBezTo>
                      <a:pt x="222" y="1215"/>
                      <a:pt x="13" y="1005"/>
                      <a:pt x="13" y="750"/>
                    </a:cubicBezTo>
                    <a:cubicBezTo>
                      <a:pt x="13" y="477"/>
                      <a:pt x="13" y="477"/>
                      <a:pt x="13" y="477"/>
                    </a:cubicBezTo>
                    <a:cubicBezTo>
                      <a:pt x="13" y="221"/>
                      <a:pt x="222" y="12"/>
                      <a:pt x="478" y="12"/>
                    </a:cubicBezTo>
                    <a:cubicBezTo>
                      <a:pt x="498" y="12"/>
                      <a:pt x="498" y="12"/>
                      <a:pt x="498" y="12"/>
                    </a:cubicBezTo>
                    <a:cubicBezTo>
                      <a:pt x="754" y="12"/>
                      <a:pt x="963" y="221"/>
                      <a:pt x="963" y="477"/>
                    </a:cubicBezTo>
                    <a:lnTo>
                      <a:pt x="963" y="7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2" name="iŝḻïḍé"/>
              <p:cNvSpPr/>
              <p:nvPr/>
            </p:nvSpPr>
            <p:spPr bwMode="auto">
              <a:xfrm>
                <a:off x="2095500" y="1581150"/>
                <a:ext cx="61913" cy="60325"/>
              </a:xfrm>
              <a:custGeom>
                <a:avLst/>
                <a:gdLst>
                  <a:gd name="T0" fmla="*/ 9 w 19"/>
                  <a:gd name="T1" fmla="*/ 18 h 18"/>
                  <a:gd name="T2" fmla="*/ 15 w 19"/>
                  <a:gd name="T3" fmla="*/ 18 h 18"/>
                  <a:gd name="T4" fmla="*/ 19 w 19"/>
                  <a:gd name="T5" fmla="*/ 15 h 18"/>
                  <a:gd name="T6" fmla="*/ 0 w 19"/>
                  <a:gd name="T7" fmla="*/ 9 h 18"/>
                  <a:gd name="T8" fmla="*/ 9 w 19"/>
                  <a:gd name="T9" fmla="*/ 18 h 18"/>
                </a:gdLst>
                <a:ahLst/>
                <a:cxnLst>
                  <a:cxn ang="0">
                    <a:pos x="T0" y="T1"/>
                  </a:cxn>
                  <a:cxn ang="0">
                    <a:pos x="T2" y="T3"/>
                  </a:cxn>
                  <a:cxn ang="0">
                    <a:pos x="T4" y="T5"/>
                  </a:cxn>
                  <a:cxn ang="0">
                    <a:pos x="T6" y="T7"/>
                  </a:cxn>
                  <a:cxn ang="0">
                    <a:pos x="T8" y="T9"/>
                  </a:cxn>
                </a:cxnLst>
                <a:rect l="0" t="0" r="r" b="b"/>
                <a:pathLst>
                  <a:path w="19" h="18">
                    <a:moveTo>
                      <a:pt x="9" y="18"/>
                    </a:moveTo>
                    <a:cubicBezTo>
                      <a:pt x="15" y="18"/>
                      <a:pt x="15" y="18"/>
                      <a:pt x="15" y="18"/>
                    </a:cubicBezTo>
                    <a:cubicBezTo>
                      <a:pt x="17" y="18"/>
                      <a:pt x="19" y="17"/>
                      <a:pt x="19" y="15"/>
                    </a:cubicBezTo>
                    <a:cubicBezTo>
                      <a:pt x="19" y="8"/>
                      <a:pt x="0" y="0"/>
                      <a:pt x="0" y="9"/>
                    </a:cubicBezTo>
                    <a:cubicBezTo>
                      <a:pt x="0" y="13"/>
                      <a:pt x="5" y="18"/>
                      <a:pt x="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3" name="ïSľíḋè"/>
              <p:cNvSpPr/>
              <p:nvPr/>
            </p:nvSpPr>
            <p:spPr bwMode="auto">
              <a:xfrm>
                <a:off x="1425575" y="1835150"/>
                <a:ext cx="2360613" cy="3194050"/>
              </a:xfrm>
              <a:custGeom>
                <a:avLst/>
                <a:gdLst>
                  <a:gd name="T0" fmla="*/ 358 w 716"/>
                  <a:gd name="T1" fmla="*/ 0 h 969"/>
                  <a:gd name="T2" fmla="*/ 0 w 716"/>
                  <a:gd name="T3" fmla="*/ 342 h 969"/>
                  <a:gd name="T4" fmla="*/ 0 w 716"/>
                  <a:gd name="T5" fmla="*/ 627 h 969"/>
                  <a:gd name="T6" fmla="*/ 358 w 716"/>
                  <a:gd name="T7" fmla="*/ 969 h 969"/>
                  <a:gd name="T8" fmla="*/ 716 w 716"/>
                  <a:gd name="T9" fmla="*/ 627 h 969"/>
                  <a:gd name="T10" fmla="*/ 716 w 716"/>
                  <a:gd name="T11" fmla="*/ 342 h 969"/>
                  <a:gd name="T12" fmla="*/ 358 w 716"/>
                  <a:gd name="T13" fmla="*/ 0 h 969"/>
                  <a:gd name="T14" fmla="*/ 703 w 716"/>
                  <a:gd name="T15" fmla="*/ 627 h 969"/>
                  <a:gd name="T16" fmla="*/ 358 w 716"/>
                  <a:gd name="T17" fmla="*/ 956 h 969"/>
                  <a:gd name="T18" fmla="*/ 13 w 716"/>
                  <a:gd name="T19" fmla="*/ 627 h 969"/>
                  <a:gd name="T20" fmla="*/ 13 w 716"/>
                  <a:gd name="T21" fmla="*/ 342 h 969"/>
                  <a:gd name="T22" fmla="*/ 358 w 716"/>
                  <a:gd name="T23" fmla="*/ 13 h 969"/>
                  <a:gd name="T24" fmla="*/ 703 w 716"/>
                  <a:gd name="T25" fmla="*/ 342 h 969"/>
                  <a:gd name="T26" fmla="*/ 703 w 716"/>
                  <a:gd name="T27" fmla="*/ 627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6" h="969">
                    <a:moveTo>
                      <a:pt x="358" y="0"/>
                    </a:moveTo>
                    <a:cubicBezTo>
                      <a:pt x="161" y="0"/>
                      <a:pt x="0" y="154"/>
                      <a:pt x="0" y="342"/>
                    </a:cubicBezTo>
                    <a:cubicBezTo>
                      <a:pt x="0" y="627"/>
                      <a:pt x="0" y="627"/>
                      <a:pt x="0" y="627"/>
                    </a:cubicBezTo>
                    <a:cubicBezTo>
                      <a:pt x="0" y="815"/>
                      <a:pt x="161" y="969"/>
                      <a:pt x="358" y="969"/>
                    </a:cubicBezTo>
                    <a:cubicBezTo>
                      <a:pt x="555" y="969"/>
                      <a:pt x="716" y="815"/>
                      <a:pt x="716" y="627"/>
                    </a:cubicBezTo>
                    <a:cubicBezTo>
                      <a:pt x="716" y="342"/>
                      <a:pt x="716" y="342"/>
                      <a:pt x="716" y="342"/>
                    </a:cubicBezTo>
                    <a:cubicBezTo>
                      <a:pt x="716" y="154"/>
                      <a:pt x="555" y="0"/>
                      <a:pt x="358" y="0"/>
                    </a:cubicBezTo>
                    <a:close/>
                    <a:moveTo>
                      <a:pt x="703" y="627"/>
                    </a:moveTo>
                    <a:cubicBezTo>
                      <a:pt x="703" y="808"/>
                      <a:pt x="548" y="956"/>
                      <a:pt x="358" y="956"/>
                    </a:cubicBezTo>
                    <a:cubicBezTo>
                      <a:pt x="168" y="956"/>
                      <a:pt x="13" y="808"/>
                      <a:pt x="13" y="627"/>
                    </a:cubicBezTo>
                    <a:cubicBezTo>
                      <a:pt x="13" y="342"/>
                      <a:pt x="13" y="342"/>
                      <a:pt x="13" y="342"/>
                    </a:cubicBezTo>
                    <a:cubicBezTo>
                      <a:pt x="13" y="161"/>
                      <a:pt x="168" y="13"/>
                      <a:pt x="358" y="13"/>
                    </a:cubicBezTo>
                    <a:cubicBezTo>
                      <a:pt x="548" y="13"/>
                      <a:pt x="703" y="161"/>
                      <a:pt x="703" y="342"/>
                    </a:cubicBezTo>
                    <a:lnTo>
                      <a:pt x="703" y="6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4" name="i$lîḍé"/>
              <p:cNvSpPr/>
              <p:nvPr/>
            </p:nvSpPr>
            <p:spPr bwMode="auto">
              <a:xfrm>
                <a:off x="2108200" y="5035550"/>
                <a:ext cx="131763" cy="265113"/>
              </a:xfrm>
              <a:custGeom>
                <a:avLst/>
                <a:gdLst>
                  <a:gd name="T0" fmla="*/ 0 w 83"/>
                  <a:gd name="T1" fmla="*/ 160 h 167"/>
                  <a:gd name="T2" fmla="*/ 23 w 83"/>
                  <a:gd name="T3" fmla="*/ 167 h 167"/>
                  <a:gd name="T4" fmla="*/ 83 w 83"/>
                  <a:gd name="T5" fmla="*/ 5 h 167"/>
                  <a:gd name="T6" fmla="*/ 60 w 83"/>
                  <a:gd name="T7" fmla="*/ 0 h 167"/>
                  <a:gd name="T8" fmla="*/ 0 w 83"/>
                  <a:gd name="T9" fmla="*/ 160 h 167"/>
                </a:gdLst>
                <a:ahLst/>
                <a:cxnLst>
                  <a:cxn ang="0">
                    <a:pos x="T0" y="T1"/>
                  </a:cxn>
                  <a:cxn ang="0">
                    <a:pos x="T2" y="T3"/>
                  </a:cxn>
                  <a:cxn ang="0">
                    <a:pos x="T4" y="T5"/>
                  </a:cxn>
                  <a:cxn ang="0">
                    <a:pos x="T6" y="T7"/>
                  </a:cxn>
                  <a:cxn ang="0">
                    <a:pos x="T8" y="T9"/>
                  </a:cxn>
                </a:cxnLst>
                <a:rect l="0" t="0" r="r" b="b"/>
                <a:pathLst>
                  <a:path w="83" h="167">
                    <a:moveTo>
                      <a:pt x="0" y="160"/>
                    </a:moveTo>
                    <a:lnTo>
                      <a:pt x="23" y="167"/>
                    </a:lnTo>
                    <a:lnTo>
                      <a:pt x="83" y="5"/>
                    </a:lnTo>
                    <a:lnTo>
                      <a:pt x="60" y="0"/>
                    </a:lnTo>
                    <a:lnTo>
                      <a:pt x="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5" name="íŝlíḓé"/>
              <p:cNvSpPr/>
              <p:nvPr/>
            </p:nvSpPr>
            <p:spPr bwMode="auto">
              <a:xfrm>
                <a:off x="2579688" y="5081588"/>
                <a:ext cx="193675" cy="274638"/>
              </a:xfrm>
              <a:custGeom>
                <a:avLst/>
                <a:gdLst>
                  <a:gd name="T0" fmla="*/ 49 w 59"/>
                  <a:gd name="T1" fmla="*/ 51 h 83"/>
                  <a:gd name="T2" fmla="*/ 34 w 59"/>
                  <a:gd name="T3" fmla="*/ 71 h 83"/>
                  <a:gd name="T4" fmla="*/ 18 w 59"/>
                  <a:gd name="T5" fmla="*/ 69 h 83"/>
                  <a:gd name="T6" fmla="*/ 10 w 59"/>
                  <a:gd name="T7" fmla="*/ 59 h 83"/>
                  <a:gd name="T8" fmla="*/ 10 w 59"/>
                  <a:gd name="T9" fmla="*/ 0 h 83"/>
                  <a:gd name="T10" fmla="*/ 0 w 59"/>
                  <a:gd name="T11" fmla="*/ 0 h 83"/>
                  <a:gd name="T12" fmla="*/ 0 w 59"/>
                  <a:gd name="T13" fmla="*/ 60 h 83"/>
                  <a:gd name="T14" fmla="*/ 27 w 59"/>
                  <a:gd name="T15" fmla="*/ 83 h 83"/>
                  <a:gd name="T16" fmla="*/ 31 w 59"/>
                  <a:gd name="T17" fmla="*/ 83 h 83"/>
                  <a:gd name="T18" fmla="*/ 59 w 59"/>
                  <a:gd name="T19" fmla="*/ 57 h 83"/>
                  <a:gd name="T20" fmla="*/ 59 w 59"/>
                  <a:gd name="T21" fmla="*/ 0 h 83"/>
                  <a:gd name="T22" fmla="*/ 49 w 59"/>
                  <a:gd name="T23" fmla="*/ 0 h 83"/>
                  <a:gd name="T24" fmla="*/ 49 w 59"/>
                  <a:gd name="T25"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3">
                    <a:moveTo>
                      <a:pt x="49" y="51"/>
                    </a:moveTo>
                    <a:cubicBezTo>
                      <a:pt x="49" y="60"/>
                      <a:pt x="43" y="72"/>
                      <a:pt x="34" y="71"/>
                    </a:cubicBezTo>
                    <a:cubicBezTo>
                      <a:pt x="18" y="69"/>
                      <a:pt x="18" y="69"/>
                      <a:pt x="18" y="69"/>
                    </a:cubicBezTo>
                    <a:cubicBezTo>
                      <a:pt x="15" y="66"/>
                      <a:pt x="10" y="63"/>
                      <a:pt x="10" y="59"/>
                    </a:cubicBezTo>
                    <a:cubicBezTo>
                      <a:pt x="10" y="0"/>
                      <a:pt x="10" y="0"/>
                      <a:pt x="10" y="0"/>
                    </a:cubicBezTo>
                    <a:cubicBezTo>
                      <a:pt x="0" y="0"/>
                      <a:pt x="0" y="0"/>
                      <a:pt x="0" y="0"/>
                    </a:cubicBezTo>
                    <a:cubicBezTo>
                      <a:pt x="0" y="60"/>
                      <a:pt x="0" y="60"/>
                      <a:pt x="0" y="60"/>
                    </a:cubicBezTo>
                    <a:cubicBezTo>
                      <a:pt x="0" y="72"/>
                      <a:pt x="15" y="83"/>
                      <a:pt x="27" y="83"/>
                    </a:cubicBezTo>
                    <a:cubicBezTo>
                      <a:pt x="31" y="83"/>
                      <a:pt x="31" y="83"/>
                      <a:pt x="31" y="83"/>
                    </a:cubicBezTo>
                    <a:cubicBezTo>
                      <a:pt x="44" y="83"/>
                      <a:pt x="59" y="70"/>
                      <a:pt x="59" y="57"/>
                    </a:cubicBezTo>
                    <a:cubicBezTo>
                      <a:pt x="59" y="0"/>
                      <a:pt x="59" y="0"/>
                      <a:pt x="59" y="0"/>
                    </a:cubicBezTo>
                    <a:cubicBezTo>
                      <a:pt x="49" y="0"/>
                      <a:pt x="49" y="0"/>
                      <a:pt x="49" y="0"/>
                    </a:cubicBezTo>
                    <a:lnTo>
                      <a:pt x="49"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6" name="îS1îďe"/>
              <p:cNvSpPr/>
              <p:nvPr/>
            </p:nvSpPr>
            <p:spPr bwMode="auto">
              <a:xfrm>
                <a:off x="2820988" y="5013325"/>
                <a:ext cx="273050" cy="312738"/>
              </a:xfrm>
              <a:custGeom>
                <a:avLst/>
                <a:gdLst>
                  <a:gd name="T0" fmla="*/ 46 w 83"/>
                  <a:gd name="T1" fmla="*/ 1 h 95"/>
                  <a:gd name="T2" fmla="*/ 63 w 83"/>
                  <a:gd name="T3" fmla="*/ 56 h 95"/>
                  <a:gd name="T4" fmla="*/ 8 w 83"/>
                  <a:gd name="T5" fmla="*/ 15 h 95"/>
                  <a:gd name="T6" fmla="*/ 0 w 83"/>
                  <a:gd name="T7" fmla="*/ 18 h 95"/>
                  <a:gd name="T8" fmla="*/ 25 w 83"/>
                  <a:gd name="T9" fmla="*/ 95 h 95"/>
                  <a:gd name="T10" fmla="*/ 37 w 83"/>
                  <a:gd name="T11" fmla="*/ 92 h 95"/>
                  <a:gd name="T12" fmla="*/ 17 w 83"/>
                  <a:gd name="T13" fmla="*/ 34 h 95"/>
                  <a:gd name="T14" fmla="*/ 72 w 83"/>
                  <a:gd name="T15" fmla="*/ 80 h 95"/>
                  <a:gd name="T16" fmla="*/ 83 w 83"/>
                  <a:gd name="T17" fmla="*/ 77 h 95"/>
                  <a:gd name="T18" fmla="*/ 57 w 83"/>
                  <a:gd name="T19" fmla="*/ 0 h 95"/>
                  <a:gd name="T20" fmla="*/ 46 w 83"/>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95">
                    <a:moveTo>
                      <a:pt x="46" y="1"/>
                    </a:moveTo>
                    <a:cubicBezTo>
                      <a:pt x="63" y="56"/>
                      <a:pt x="63" y="56"/>
                      <a:pt x="63" y="56"/>
                    </a:cubicBezTo>
                    <a:cubicBezTo>
                      <a:pt x="53" y="53"/>
                      <a:pt x="16" y="15"/>
                      <a:pt x="8" y="15"/>
                    </a:cubicBezTo>
                    <a:cubicBezTo>
                      <a:pt x="7" y="15"/>
                      <a:pt x="1" y="17"/>
                      <a:pt x="0" y="18"/>
                    </a:cubicBezTo>
                    <a:cubicBezTo>
                      <a:pt x="25" y="95"/>
                      <a:pt x="25" y="95"/>
                      <a:pt x="25" y="95"/>
                    </a:cubicBezTo>
                    <a:cubicBezTo>
                      <a:pt x="37" y="92"/>
                      <a:pt x="37" y="92"/>
                      <a:pt x="37" y="92"/>
                    </a:cubicBezTo>
                    <a:cubicBezTo>
                      <a:pt x="17" y="34"/>
                      <a:pt x="17" y="34"/>
                      <a:pt x="17" y="34"/>
                    </a:cubicBezTo>
                    <a:cubicBezTo>
                      <a:pt x="72" y="80"/>
                      <a:pt x="72" y="80"/>
                      <a:pt x="72" y="80"/>
                    </a:cubicBezTo>
                    <a:cubicBezTo>
                      <a:pt x="83" y="77"/>
                      <a:pt x="83" y="77"/>
                      <a:pt x="83" y="77"/>
                    </a:cubicBezTo>
                    <a:cubicBezTo>
                      <a:pt x="57" y="0"/>
                      <a:pt x="57" y="0"/>
                      <a:pt x="57" y="0"/>
                    </a:cubicBezTo>
                    <a:lnTo>
                      <a:pt x="4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7" name="îṥḷiďê"/>
              <p:cNvSpPr/>
              <p:nvPr/>
            </p:nvSpPr>
            <p:spPr bwMode="auto">
              <a:xfrm>
                <a:off x="3078163" y="4970463"/>
                <a:ext cx="171450" cy="247650"/>
              </a:xfrm>
              <a:custGeom>
                <a:avLst/>
                <a:gdLst>
                  <a:gd name="T0" fmla="*/ 0 w 108"/>
                  <a:gd name="T1" fmla="*/ 8 h 156"/>
                  <a:gd name="T2" fmla="*/ 89 w 108"/>
                  <a:gd name="T3" fmla="*/ 156 h 156"/>
                  <a:gd name="T4" fmla="*/ 108 w 108"/>
                  <a:gd name="T5" fmla="*/ 145 h 156"/>
                  <a:gd name="T6" fmla="*/ 20 w 108"/>
                  <a:gd name="T7" fmla="*/ 0 h 156"/>
                  <a:gd name="T8" fmla="*/ 0 w 108"/>
                  <a:gd name="T9" fmla="*/ 8 h 156"/>
                </a:gdLst>
                <a:ahLst/>
                <a:cxnLst>
                  <a:cxn ang="0">
                    <a:pos x="T0" y="T1"/>
                  </a:cxn>
                  <a:cxn ang="0">
                    <a:pos x="T2" y="T3"/>
                  </a:cxn>
                  <a:cxn ang="0">
                    <a:pos x="T4" y="T5"/>
                  </a:cxn>
                  <a:cxn ang="0">
                    <a:pos x="T6" y="T7"/>
                  </a:cxn>
                  <a:cxn ang="0">
                    <a:pos x="T8" y="T9"/>
                  </a:cxn>
                </a:cxnLst>
                <a:rect l="0" t="0" r="r" b="b"/>
                <a:pathLst>
                  <a:path w="108" h="156">
                    <a:moveTo>
                      <a:pt x="0" y="8"/>
                    </a:moveTo>
                    <a:lnTo>
                      <a:pt x="89" y="156"/>
                    </a:lnTo>
                    <a:lnTo>
                      <a:pt x="108" y="145"/>
                    </a:lnTo>
                    <a:lnTo>
                      <a:pt x="2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8" name="îšľíďê"/>
              <p:cNvSpPr/>
              <p:nvPr/>
            </p:nvSpPr>
            <p:spPr bwMode="auto">
              <a:xfrm>
                <a:off x="3189288" y="4835525"/>
                <a:ext cx="241300" cy="293688"/>
              </a:xfrm>
              <a:custGeom>
                <a:avLst/>
                <a:gdLst>
                  <a:gd name="T0" fmla="*/ 48 w 73"/>
                  <a:gd name="T1" fmla="*/ 6 h 89"/>
                  <a:gd name="T2" fmla="*/ 60 w 73"/>
                  <a:gd name="T3" fmla="*/ 69 h 89"/>
                  <a:gd name="T4" fmla="*/ 11 w 73"/>
                  <a:gd name="T5" fmla="*/ 29 h 89"/>
                  <a:gd name="T6" fmla="*/ 0 w 73"/>
                  <a:gd name="T7" fmla="*/ 34 h 89"/>
                  <a:gd name="T8" fmla="*/ 69 w 73"/>
                  <a:gd name="T9" fmla="*/ 89 h 89"/>
                  <a:gd name="T10" fmla="*/ 73 w 73"/>
                  <a:gd name="T11" fmla="*/ 86 h 89"/>
                  <a:gd name="T12" fmla="*/ 58 w 73"/>
                  <a:gd name="T13" fmla="*/ 0 h 89"/>
                  <a:gd name="T14" fmla="*/ 48 w 73"/>
                  <a:gd name="T15" fmla="*/ 6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9">
                    <a:moveTo>
                      <a:pt x="48" y="6"/>
                    </a:moveTo>
                    <a:cubicBezTo>
                      <a:pt x="48" y="25"/>
                      <a:pt x="58" y="50"/>
                      <a:pt x="60" y="69"/>
                    </a:cubicBezTo>
                    <a:cubicBezTo>
                      <a:pt x="52" y="65"/>
                      <a:pt x="12" y="29"/>
                      <a:pt x="11" y="29"/>
                    </a:cubicBezTo>
                    <a:cubicBezTo>
                      <a:pt x="7" y="29"/>
                      <a:pt x="2" y="32"/>
                      <a:pt x="0" y="34"/>
                    </a:cubicBezTo>
                    <a:cubicBezTo>
                      <a:pt x="4" y="39"/>
                      <a:pt x="65" y="89"/>
                      <a:pt x="69" y="89"/>
                    </a:cubicBezTo>
                    <a:cubicBezTo>
                      <a:pt x="69" y="89"/>
                      <a:pt x="72" y="87"/>
                      <a:pt x="73" y="86"/>
                    </a:cubicBezTo>
                    <a:cubicBezTo>
                      <a:pt x="58" y="0"/>
                      <a:pt x="58" y="0"/>
                      <a:pt x="58" y="0"/>
                    </a:cubicBezTo>
                    <a:cubicBezTo>
                      <a:pt x="55" y="1"/>
                      <a:pt x="48" y="4"/>
                      <a:pt x="4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19" name="işľîḑe"/>
              <p:cNvSpPr/>
              <p:nvPr/>
            </p:nvSpPr>
            <p:spPr bwMode="auto">
              <a:xfrm>
                <a:off x="1590675" y="4738688"/>
                <a:ext cx="325438" cy="327025"/>
              </a:xfrm>
              <a:custGeom>
                <a:avLst/>
                <a:gdLst>
                  <a:gd name="T0" fmla="*/ 189 w 205"/>
                  <a:gd name="T1" fmla="*/ 67 h 206"/>
                  <a:gd name="T2" fmla="*/ 143 w 205"/>
                  <a:gd name="T3" fmla="*/ 115 h 206"/>
                  <a:gd name="T4" fmla="*/ 87 w 205"/>
                  <a:gd name="T5" fmla="*/ 65 h 206"/>
                  <a:gd name="T6" fmla="*/ 131 w 205"/>
                  <a:gd name="T7" fmla="*/ 15 h 206"/>
                  <a:gd name="T8" fmla="*/ 116 w 205"/>
                  <a:gd name="T9" fmla="*/ 0 h 206"/>
                  <a:gd name="T10" fmla="*/ 0 w 205"/>
                  <a:gd name="T11" fmla="*/ 125 h 206"/>
                  <a:gd name="T12" fmla="*/ 12 w 205"/>
                  <a:gd name="T13" fmla="*/ 142 h 206"/>
                  <a:gd name="T14" fmla="*/ 70 w 205"/>
                  <a:gd name="T15" fmla="*/ 81 h 206"/>
                  <a:gd name="T16" fmla="*/ 126 w 205"/>
                  <a:gd name="T17" fmla="*/ 133 h 206"/>
                  <a:gd name="T18" fmla="*/ 70 w 205"/>
                  <a:gd name="T19" fmla="*/ 194 h 206"/>
                  <a:gd name="T20" fmla="*/ 85 w 205"/>
                  <a:gd name="T21" fmla="*/ 206 h 206"/>
                  <a:gd name="T22" fmla="*/ 205 w 205"/>
                  <a:gd name="T23" fmla="*/ 81 h 206"/>
                  <a:gd name="T24" fmla="*/ 189 w 205"/>
                  <a:gd name="T25" fmla="*/ 6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06">
                    <a:moveTo>
                      <a:pt x="189" y="67"/>
                    </a:moveTo>
                    <a:lnTo>
                      <a:pt x="143" y="115"/>
                    </a:lnTo>
                    <a:lnTo>
                      <a:pt x="87" y="65"/>
                    </a:lnTo>
                    <a:lnTo>
                      <a:pt x="131" y="15"/>
                    </a:lnTo>
                    <a:lnTo>
                      <a:pt x="116" y="0"/>
                    </a:lnTo>
                    <a:lnTo>
                      <a:pt x="0" y="125"/>
                    </a:lnTo>
                    <a:lnTo>
                      <a:pt x="12" y="142"/>
                    </a:lnTo>
                    <a:lnTo>
                      <a:pt x="70" y="81"/>
                    </a:lnTo>
                    <a:lnTo>
                      <a:pt x="126" y="133"/>
                    </a:lnTo>
                    <a:lnTo>
                      <a:pt x="70" y="194"/>
                    </a:lnTo>
                    <a:lnTo>
                      <a:pt x="85" y="206"/>
                    </a:lnTo>
                    <a:lnTo>
                      <a:pt x="205" y="81"/>
                    </a:lnTo>
                    <a:lnTo>
                      <a:pt x="189"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0" name="îsļídê"/>
              <p:cNvSpPr/>
              <p:nvPr/>
            </p:nvSpPr>
            <p:spPr bwMode="auto">
              <a:xfrm>
                <a:off x="1830388" y="4946650"/>
                <a:ext cx="250825" cy="303213"/>
              </a:xfrm>
              <a:custGeom>
                <a:avLst/>
                <a:gdLst>
                  <a:gd name="T0" fmla="*/ 67 w 76"/>
                  <a:gd name="T1" fmla="*/ 0 h 92"/>
                  <a:gd name="T2" fmla="*/ 0 w 76"/>
                  <a:gd name="T3" fmla="*/ 57 h 92"/>
                  <a:gd name="T4" fmla="*/ 10 w 76"/>
                  <a:gd name="T5" fmla="*/ 61 h 92"/>
                  <a:gd name="T6" fmla="*/ 28 w 76"/>
                  <a:gd name="T7" fmla="*/ 46 h 92"/>
                  <a:gd name="T8" fmla="*/ 55 w 76"/>
                  <a:gd name="T9" fmla="*/ 66 h 92"/>
                  <a:gd name="T10" fmla="*/ 55 w 76"/>
                  <a:gd name="T11" fmla="*/ 70 h 92"/>
                  <a:gd name="T12" fmla="*/ 53 w 76"/>
                  <a:gd name="T13" fmla="*/ 86 h 92"/>
                  <a:gd name="T14" fmla="*/ 64 w 76"/>
                  <a:gd name="T15" fmla="*/ 92 h 92"/>
                  <a:gd name="T16" fmla="*/ 76 w 76"/>
                  <a:gd name="T17" fmla="*/ 6 h 92"/>
                  <a:gd name="T18" fmla="*/ 67 w 76"/>
                  <a:gd name="T19" fmla="*/ 0 h 92"/>
                  <a:gd name="T20" fmla="*/ 57 w 76"/>
                  <a:gd name="T21" fmla="*/ 52 h 92"/>
                  <a:gd name="T22" fmla="*/ 36 w 76"/>
                  <a:gd name="T23" fmla="*/ 40 h 92"/>
                  <a:gd name="T24" fmla="*/ 63 w 76"/>
                  <a:gd name="T25" fmla="*/ 18 h 92"/>
                  <a:gd name="T26" fmla="*/ 57 w 76"/>
                  <a:gd name="T27"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2">
                    <a:moveTo>
                      <a:pt x="67" y="0"/>
                    </a:moveTo>
                    <a:cubicBezTo>
                      <a:pt x="65" y="0"/>
                      <a:pt x="1" y="54"/>
                      <a:pt x="0" y="57"/>
                    </a:cubicBezTo>
                    <a:cubicBezTo>
                      <a:pt x="10" y="61"/>
                      <a:pt x="10" y="61"/>
                      <a:pt x="10" y="61"/>
                    </a:cubicBezTo>
                    <a:cubicBezTo>
                      <a:pt x="28" y="46"/>
                      <a:pt x="28" y="46"/>
                      <a:pt x="28" y="46"/>
                    </a:cubicBezTo>
                    <a:cubicBezTo>
                      <a:pt x="32" y="49"/>
                      <a:pt x="55" y="61"/>
                      <a:pt x="55" y="66"/>
                    </a:cubicBezTo>
                    <a:cubicBezTo>
                      <a:pt x="55" y="70"/>
                      <a:pt x="55" y="70"/>
                      <a:pt x="55" y="70"/>
                    </a:cubicBezTo>
                    <a:cubicBezTo>
                      <a:pt x="53" y="86"/>
                      <a:pt x="53" y="86"/>
                      <a:pt x="53" y="86"/>
                    </a:cubicBezTo>
                    <a:cubicBezTo>
                      <a:pt x="64" y="92"/>
                      <a:pt x="64" y="92"/>
                      <a:pt x="64" y="92"/>
                    </a:cubicBezTo>
                    <a:cubicBezTo>
                      <a:pt x="76" y="6"/>
                      <a:pt x="76" y="6"/>
                      <a:pt x="76" y="6"/>
                    </a:cubicBezTo>
                    <a:cubicBezTo>
                      <a:pt x="76" y="4"/>
                      <a:pt x="70" y="0"/>
                      <a:pt x="67" y="0"/>
                    </a:cubicBezTo>
                    <a:close/>
                    <a:moveTo>
                      <a:pt x="57" y="52"/>
                    </a:moveTo>
                    <a:cubicBezTo>
                      <a:pt x="36" y="40"/>
                      <a:pt x="36" y="40"/>
                      <a:pt x="36" y="40"/>
                    </a:cubicBezTo>
                    <a:cubicBezTo>
                      <a:pt x="63" y="18"/>
                      <a:pt x="63" y="18"/>
                      <a:pt x="63" y="18"/>
                    </a:cubicBezTo>
                    <a:lnTo>
                      <a:pt x="5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1" name="iṧ1iḍè"/>
              <p:cNvSpPr/>
              <p:nvPr/>
            </p:nvSpPr>
            <p:spPr bwMode="auto">
              <a:xfrm>
                <a:off x="3436938" y="4689475"/>
                <a:ext cx="293688" cy="300038"/>
              </a:xfrm>
              <a:custGeom>
                <a:avLst/>
                <a:gdLst>
                  <a:gd name="T0" fmla="*/ 55 w 89"/>
                  <a:gd name="T1" fmla="*/ 76 h 91"/>
                  <a:gd name="T2" fmla="*/ 38 w 89"/>
                  <a:gd name="T3" fmla="*/ 56 h 91"/>
                  <a:gd name="T4" fmla="*/ 61 w 89"/>
                  <a:gd name="T5" fmla="*/ 35 h 91"/>
                  <a:gd name="T6" fmla="*/ 53 w 89"/>
                  <a:gd name="T7" fmla="*/ 26 h 91"/>
                  <a:gd name="T8" fmla="*/ 31 w 89"/>
                  <a:gd name="T9" fmla="*/ 48 h 91"/>
                  <a:gd name="T10" fmla="*/ 15 w 89"/>
                  <a:gd name="T11" fmla="*/ 31 h 91"/>
                  <a:gd name="T12" fmla="*/ 42 w 89"/>
                  <a:gd name="T13" fmla="*/ 6 h 91"/>
                  <a:gd name="T14" fmla="*/ 32 w 89"/>
                  <a:gd name="T15" fmla="*/ 0 h 91"/>
                  <a:gd name="T16" fmla="*/ 0 w 89"/>
                  <a:gd name="T17" fmla="*/ 31 h 91"/>
                  <a:gd name="T18" fmla="*/ 54 w 89"/>
                  <a:gd name="T19" fmla="*/ 91 h 91"/>
                  <a:gd name="T20" fmla="*/ 89 w 89"/>
                  <a:gd name="T21" fmla="*/ 61 h 91"/>
                  <a:gd name="T22" fmla="*/ 82 w 89"/>
                  <a:gd name="T23" fmla="*/ 53 h 91"/>
                  <a:gd name="T24" fmla="*/ 55 w 89"/>
                  <a:gd name="T25"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91">
                    <a:moveTo>
                      <a:pt x="55" y="76"/>
                    </a:moveTo>
                    <a:cubicBezTo>
                      <a:pt x="38" y="56"/>
                      <a:pt x="38" y="56"/>
                      <a:pt x="38" y="56"/>
                    </a:cubicBezTo>
                    <a:cubicBezTo>
                      <a:pt x="61" y="35"/>
                      <a:pt x="61" y="35"/>
                      <a:pt x="61" y="35"/>
                    </a:cubicBezTo>
                    <a:cubicBezTo>
                      <a:pt x="53" y="26"/>
                      <a:pt x="53" y="26"/>
                      <a:pt x="53" y="26"/>
                    </a:cubicBezTo>
                    <a:cubicBezTo>
                      <a:pt x="31" y="48"/>
                      <a:pt x="31" y="48"/>
                      <a:pt x="31" y="48"/>
                    </a:cubicBezTo>
                    <a:cubicBezTo>
                      <a:pt x="15" y="31"/>
                      <a:pt x="15" y="31"/>
                      <a:pt x="15" y="31"/>
                    </a:cubicBezTo>
                    <a:cubicBezTo>
                      <a:pt x="42" y="6"/>
                      <a:pt x="42" y="6"/>
                      <a:pt x="42" y="6"/>
                    </a:cubicBezTo>
                    <a:cubicBezTo>
                      <a:pt x="38" y="4"/>
                      <a:pt x="36" y="0"/>
                      <a:pt x="32" y="0"/>
                    </a:cubicBezTo>
                    <a:cubicBezTo>
                      <a:pt x="31" y="0"/>
                      <a:pt x="2" y="27"/>
                      <a:pt x="0" y="31"/>
                    </a:cubicBezTo>
                    <a:cubicBezTo>
                      <a:pt x="54" y="91"/>
                      <a:pt x="54" y="91"/>
                      <a:pt x="54" y="91"/>
                    </a:cubicBezTo>
                    <a:cubicBezTo>
                      <a:pt x="89" y="61"/>
                      <a:pt x="89" y="61"/>
                      <a:pt x="89" y="61"/>
                    </a:cubicBezTo>
                    <a:cubicBezTo>
                      <a:pt x="82" y="53"/>
                      <a:pt x="82" y="53"/>
                      <a:pt x="82" y="53"/>
                    </a:cubicBezTo>
                    <a:lnTo>
                      <a:pt x="5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2" name="ís1íḑê"/>
              <p:cNvSpPr/>
              <p:nvPr/>
            </p:nvSpPr>
            <p:spPr bwMode="auto">
              <a:xfrm>
                <a:off x="3587750" y="1858963"/>
                <a:ext cx="142875" cy="82550"/>
              </a:xfrm>
              <a:custGeom>
                <a:avLst/>
                <a:gdLst>
                  <a:gd name="T0" fmla="*/ 36 w 43"/>
                  <a:gd name="T1" fmla="*/ 14 h 25"/>
                  <a:gd name="T2" fmla="*/ 32 w 43"/>
                  <a:gd name="T3" fmla="*/ 16 h 25"/>
                  <a:gd name="T4" fmla="*/ 17 w 43"/>
                  <a:gd name="T5" fmla="*/ 16 h 25"/>
                  <a:gd name="T6" fmla="*/ 25 w 43"/>
                  <a:gd name="T7" fmla="*/ 3 h 25"/>
                  <a:gd name="T8" fmla="*/ 20 w 43"/>
                  <a:gd name="T9" fmla="*/ 0 h 25"/>
                  <a:gd name="T10" fmla="*/ 19 w 43"/>
                  <a:gd name="T11" fmla="*/ 0 h 25"/>
                  <a:gd name="T12" fmla="*/ 7 w 43"/>
                  <a:gd name="T13" fmla="*/ 8 h 25"/>
                  <a:gd name="T14" fmla="*/ 9 w 43"/>
                  <a:gd name="T15" fmla="*/ 16 h 25"/>
                  <a:gd name="T16" fmla="*/ 0 w 43"/>
                  <a:gd name="T17" fmla="*/ 17 h 25"/>
                  <a:gd name="T18" fmla="*/ 32 w 43"/>
                  <a:gd name="T19" fmla="*/ 25 h 25"/>
                  <a:gd name="T20" fmla="*/ 34 w 43"/>
                  <a:gd name="T21" fmla="*/ 25 h 25"/>
                  <a:gd name="T22" fmla="*/ 42 w 43"/>
                  <a:gd name="T23" fmla="*/ 18 h 25"/>
                  <a:gd name="T24" fmla="*/ 36 w 43"/>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5">
                    <a:moveTo>
                      <a:pt x="36" y="14"/>
                    </a:moveTo>
                    <a:cubicBezTo>
                      <a:pt x="35" y="15"/>
                      <a:pt x="34" y="16"/>
                      <a:pt x="32" y="16"/>
                    </a:cubicBezTo>
                    <a:cubicBezTo>
                      <a:pt x="17" y="16"/>
                      <a:pt x="17" y="16"/>
                      <a:pt x="17" y="16"/>
                    </a:cubicBezTo>
                    <a:cubicBezTo>
                      <a:pt x="19" y="9"/>
                      <a:pt x="25" y="6"/>
                      <a:pt x="25" y="3"/>
                    </a:cubicBezTo>
                    <a:cubicBezTo>
                      <a:pt x="25" y="0"/>
                      <a:pt x="23" y="0"/>
                      <a:pt x="20" y="0"/>
                    </a:cubicBezTo>
                    <a:cubicBezTo>
                      <a:pt x="19" y="0"/>
                      <a:pt x="19" y="0"/>
                      <a:pt x="19" y="0"/>
                    </a:cubicBezTo>
                    <a:cubicBezTo>
                      <a:pt x="15" y="0"/>
                      <a:pt x="9" y="6"/>
                      <a:pt x="7" y="8"/>
                    </a:cubicBezTo>
                    <a:cubicBezTo>
                      <a:pt x="9" y="16"/>
                      <a:pt x="9" y="16"/>
                      <a:pt x="9" y="16"/>
                    </a:cubicBezTo>
                    <a:cubicBezTo>
                      <a:pt x="0" y="17"/>
                      <a:pt x="0" y="17"/>
                      <a:pt x="0" y="17"/>
                    </a:cubicBezTo>
                    <a:cubicBezTo>
                      <a:pt x="2" y="25"/>
                      <a:pt x="22" y="25"/>
                      <a:pt x="32" y="25"/>
                    </a:cubicBezTo>
                    <a:cubicBezTo>
                      <a:pt x="34" y="25"/>
                      <a:pt x="34" y="25"/>
                      <a:pt x="34" y="25"/>
                    </a:cubicBezTo>
                    <a:cubicBezTo>
                      <a:pt x="37" y="25"/>
                      <a:pt x="41" y="22"/>
                      <a:pt x="42" y="18"/>
                    </a:cubicBezTo>
                    <a:cubicBezTo>
                      <a:pt x="43" y="16"/>
                      <a:pt x="38" y="13"/>
                      <a:pt x="3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3" name="îšlídé"/>
              <p:cNvSpPr/>
              <p:nvPr/>
            </p:nvSpPr>
            <p:spPr bwMode="auto">
              <a:xfrm>
                <a:off x="3581400" y="4508500"/>
                <a:ext cx="320675" cy="260350"/>
              </a:xfrm>
              <a:custGeom>
                <a:avLst/>
                <a:gdLst>
                  <a:gd name="T0" fmla="*/ 49 w 97"/>
                  <a:gd name="T1" fmla="*/ 8 h 79"/>
                  <a:gd name="T2" fmla="*/ 34 w 97"/>
                  <a:gd name="T3" fmla="*/ 0 h 79"/>
                  <a:gd name="T4" fmla="*/ 28 w 97"/>
                  <a:gd name="T5" fmla="*/ 0 h 79"/>
                  <a:gd name="T6" fmla="*/ 0 w 97"/>
                  <a:gd name="T7" fmla="*/ 36 h 79"/>
                  <a:gd name="T8" fmla="*/ 67 w 97"/>
                  <a:gd name="T9" fmla="*/ 79 h 79"/>
                  <a:gd name="T10" fmla="*/ 73 w 97"/>
                  <a:gd name="T11" fmla="*/ 70 h 79"/>
                  <a:gd name="T12" fmla="*/ 42 w 97"/>
                  <a:gd name="T13" fmla="*/ 50 h 79"/>
                  <a:gd name="T14" fmla="*/ 58 w 97"/>
                  <a:gd name="T15" fmla="*/ 31 h 79"/>
                  <a:gd name="T16" fmla="*/ 89 w 97"/>
                  <a:gd name="T17" fmla="*/ 44 h 79"/>
                  <a:gd name="T18" fmla="*/ 97 w 97"/>
                  <a:gd name="T19" fmla="*/ 36 h 79"/>
                  <a:gd name="T20" fmla="*/ 62 w 97"/>
                  <a:gd name="T21" fmla="*/ 21 h 79"/>
                  <a:gd name="T22" fmla="*/ 49 w 97"/>
                  <a:gd name="T23" fmla="*/ 8 h 79"/>
                  <a:gd name="T24" fmla="*/ 43 w 97"/>
                  <a:gd name="T25" fmla="*/ 24 h 79"/>
                  <a:gd name="T26" fmla="*/ 33 w 97"/>
                  <a:gd name="T27" fmla="*/ 43 h 79"/>
                  <a:gd name="T28" fmla="*/ 15 w 97"/>
                  <a:gd name="T29" fmla="*/ 31 h 79"/>
                  <a:gd name="T30" fmla="*/ 31 w 97"/>
                  <a:gd name="T31" fmla="*/ 12 h 79"/>
                  <a:gd name="T32" fmla="*/ 43 w 97"/>
                  <a:gd name="T33" fmla="*/ 21 h 79"/>
                  <a:gd name="T34" fmla="*/ 43 w 97"/>
                  <a:gd name="T35" fmla="*/ 2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79">
                    <a:moveTo>
                      <a:pt x="49" y="8"/>
                    </a:moveTo>
                    <a:cubicBezTo>
                      <a:pt x="46" y="5"/>
                      <a:pt x="40" y="0"/>
                      <a:pt x="34" y="0"/>
                    </a:cubicBezTo>
                    <a:cubicBezTo>
                      <a:pt x="28" y="0"/>
                      <a:pt x="28" y="0"/>
                      <a:pt x="28" y="0"/>
                    </a:cubicBezTo>
                    <a:cubicBezTo>
                      <a:pt x="21" y="0"/>
                      <a:pt x="2" y="28"/>
                      <a:pt x="0" y="36"/>
                    </a:cubicBezTo>
                    <a:cubicBezTo>
                      <a:pt x="10" y="38"/>
                      <a:pt x="61" y="79"/>
                      <a:pt x="67" y="79"/>
                    </a:cubicBezTo>
                    <a:cubicBezTo>
                      <a:pt x="69" y="79"/>
                      <a:pt x="72" y="72"/>
                      <a:pt x="73" y="70"/>
                    </a:cubicBezTo>
                    <a:cubicBezTo>
                      <a:pt x="42" y="50"/>
                      <a:pt x="42" y="50"/>
                      <a:pt x="42" y="50"/>
                    </a:cubicBezTo>
                    <a:cubicBezTo>
                      <a:pt x="44" y="45"/>
                      <a:pt x="51" y="31"/>
                      <a:pt x="58" y="31"/>
                    </a:cubicBezTo>
                    <a:cubicBezTo>
                      <a:pt x="66" y="31"/>
                      <a:pt x="83" y="44"/>
                      <a:pt x="89" y="44"/>
                    </a:cubicBezTo>
                    <a:cubicBezTo>
                      <a:pt x="92" y="44"/>
                      <a:pt x="95" y="38"/>
                      <a:pt x="97" y="36"/>
                    </a:cubicBezTo>
                    <a:cubicBezTo>
                      <a:pt x="92" y="33"/>
                      <a:pt x="65" y="21"/>
                      <a:pt x="62" y="21"/>
                    </a:cubicBezTo>
                    <a:cubicBezTo>
                      <a:pt x="46" y="19"/>
                      <a:pt x="59" y="19"/>
                      <a:pt x="49" y="8"/>
                    </a:cubicBezTo>
                    <a:close/>
                    <a:moveTo>
                      <a:pt x="43" y="24"/>
                    </a:moveTo>
                    <a:cubicBezTo>
                      <a:pt x="43" y="30"/>
                      <a:pt x="36" y="39"/>
                      <a:pt x="33" y="43"/>
                    </a:cubicBezTo>
                    <a:cubicBezTo>
                      <a:pt x="30" y="41"/>
                      <a:pt x="15" y="34"/>
                      <a:pt x="15" y="31"/>
                    </a:cubicBezTo>
                    <a:cubicBezTo>
                      <a:pt x="15" y="24"/>
                      <a:pt x="26" y="15"/>
                      <a:pt x="31" y="12"/>
                    </a:cubicBezTo>
                    <a:cubicBezTo>
                      <a:pt x="36" y="13"/>
                      <a:pt x="43" y="15"/>
                      <a:pt x="43" y="21"/>
                    </a:cubicBez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4" name="iSḻîdé"/>
              <p:cNvSpPr/>
              <p:nvPr/>
            </p:nvSpPr>
            <p:spPr bwMode="auto">
              <a:xfrm>
                <a:off x="1428750" y="4591050"/>
                <a:ext cx="260350" cy="273050"/>
              </a:xfrm>
              <a:custGeom>
                <a:avLst/>
                <a:gdLst>
                  <a:gd name="T0" fmla="*/ 42 w 79"/>
                  <a:gd name="T1" fmla="*/ 39 h 83"/>
                  <a:gd name="T2" fmla="*/ 33 w 79"/>
                  <a:gd name="T3" fmla="*/ 45 h 83"/>
                  <a:gd name="T4" fmla="*/ 40 w 79"/>
                  <a:gd name="T5" fmla="*/ 56 h 83"/>
                  <a:gd name="T6" fmla="*/ 24 w 79"/>
                  <a:gd name="T7" fmla="*/ 67 h 83"/>
                  <a:gd name="T8" fmla="*/ 11 w 79"/>
                  <a:gd name="T9" fmla="*/ 43 h 83"/>
                  <a:gd name="T10" fmla="*/ 11 w 79"/>
                  <a:gd name="T11" fmla="*/ 40 h 83"/>
                  <a:gd name="T12" fmla="*/ 45 w 79"/>
                  <a:gd name="T13" fmla="*/ 11 h 83"/>
                  <a:gd name="T14" fmla="*/ 49 w 79"/>
                  <a:gd name="T15" fmla="*/ 11 h 83"/>
                  <a:gd name="T16" fmla="*/ 68 w 79"/>
                  <a:gd name="T17" fmla="*/ 33 h 83"/>
                  <a:gd name="T18" fmla="*/ 64 w 79"/>
                  <a:gd name="T19" fmla="*/ 40 h 83"/>
                  <a:gd name="T20" fmla="*/ 68 w 79"/>
                  <a:gd name="T21" fmla="*/ 51 h 83"/>
                  <a:gd name="T22" fmla="*/ 79 w 79"/>
                  <a:gd name="T23" fmla="*/ 31 h 83"/>
                  <a:gd name="T24" fmla="*/ 79 w 79"/>
                  <a:gd name="T25" fmla="*/ 27 h 83"/>
                  <a:gd name="T26" fmla="*/ 52 w 79"/>
                  <a:gd name="T27" fmla="*/ 0 h 83"/>
                  <a:gd name="T28" fmla="*/ 42 w 79"/>
                  <a:gd name="T29" fmla="*/ 0 h 83"/>
                  <a:gd name="T30" fmla="*/ 0 w 79"/>
                  <a:gd name="T31" fmla="*/ 36 h 83"/>
                  <a:gd name="T32" fmla="*/ 0 w 79"/>
                  <a:gd name="T33" fmla="*/ 43 h 83"/>
                  <a:gd name="T34" fmla="*/ 21 w 79"/>
                  <a:gd name="T35" fmla="*/ 83 h 83"/>
                  <a:gd name="T36" fmla="*/ 56 w 79"/>
                  <a:gd name="T37" fmla="*/ 59 h 83"/>
                  <a:gd name="T38" fmla="*/ 42 w 79"/>
                  <a:gd name="T3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83">
                    <a:moveTo>
                      <a:pt x="42" y="39"/>
                    </a:moveTo>
                    <a:cubicBezTo>
                      <a:pt x="33" y="45"/>
                      <a:pt x="33" y="45"/>
                      <a:pt x="33" y="45"/>
                    </a:cubicBezTo>
                    <a:cubicBezTo>
                      <a:pt x="40" y="56"/>
                      <a:pt x="40" y="56"/>
                      <a:pt x="40" y="56"/>
                    </a:cubicBezTo>
                    <a:cubicBezTo>
                      <a:pt x="24" y="67"/>
                      <a:pt x="24" y="67"/>
                      <a:pt x="24" y="67"/>
                    </a:cubicBezTo>
                    <a:cubicBezTo>
                      <a:pt x="20" y="62"/>
                      <a:pt x="11" y="51"/>
                      <a:pt x="11" y="43"/>
                    </a:cubicBezTo>
                    <a:cubicBezTo>
                      <a:pt x="11" y="40"/>
                      <a:pt x="11" y="40"/>
                      <a:pt x="11" y="40"/>
                    </a:cubicBezTo>
                    <a:cubicBezTo>
                      <a:pt x="11" y="28"/>
                      <a:pt x="32" y="11"/>
                      <a:pt x="45" y="11"/>
                    </a:cubicBezTo>
                    <a:cubicBezTo>
                      <a:pt x="49" y="11"/>
                      <a:pt x="49" y="11"/>
                      <a:pt x="49" y="11"/>
                    </a:cubicBezTo>
                    <a:cubicBezTo>
                      <a:pt x="60" y="11"/>
                      <a:pt x="68" y="21"/>
                      <a:pt x="68" y="33"/>
                    </a:cubicBezTo>
                    <a:cubicBezTo>
                      <a:pt x="68" y="38"/>
                      <a:pt x="64" y="37"/>
                      <a:pt x="64" y="40"/>
                    </a:cubicBezTo>
                    <a:cubicBezTo>
                      <a:pt x="64" y="44"/>
                      <a:pt x="67" y="46"/>
                      <a:pt x="68" y="51"/>
                    </a:cubicBezTo>
                    <a:cubicBezTo>
                      <a:pt x="75" y="49"/>
                      <a:pt x="79" y="40"/>
                      <a:pt x="79" y="31"/>
                    </a:cubicBezTo>
                    <a:cubicBezTo>
                      <a:pt x="79" y="27"/>
                      <a:pt x="79" y="27"/>
                      <a:pt x="79" y="27"/>
                    </a:cubicBezTo>
                    <a:cubicBezTo>
                      <a:pt x="79" y="16"/>
                      <a:pt x="63" y="0"/>
                      <a:pt x="52" y="0"/>
                    </a:cubicBezTo>
                    <a:cubicBezTo>
                      <a:pt x="42" y="0"/>
                      <a:pt x="42" y="0"/>
                      <a:pt x="42" y="0"/>
                    </a:cubicBezTo>
                    <a:cubicBezTo>
                      <a:pt x="28" y="0"/>
                      <a:pt x="0" y="21"/>
                      <a:pt x="0" y="36"/>
                    </a:cubicBezTo>
                    <a:cubicBezTo>
                      <a:pt x="0" y="43"/>
                      <a:pt x="0" y="43"/>
                      <a:pt x="0" y="43"/>
                    </a:cubicBezTo>
                    <a:cubicBezTo>
                      <a:pt x="0" y="57"/>
                      <a:pt x="15" y="72"/>
                      <a:pt x="21" y="83"/>
                    </a:cubicBezTo>
                    <a:cubicBezTo>
                      <a:pt x="56" y="59"/>
                      <a:pt x="56" y="59"/>
                      <a:pt x="56" y="59"/>
                    </a:cubicBezTo>
                    <a:lnTo>
                      <a:pt x="42"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5" name="íšľïḋê"/>
              <p:cNvSpPr/>
              <p:nvPr/>
            </p:nvSpPr>
            <p:spPr bwMode="auto">
              <a:xfrm>
                <a:off x="1214438" y="4303713"/>
                <a:ext cx="327025" cy="303213"/>
              </a:xfrm>
              <a:custGeom>
                <a:avLst/>
                <a:gdLst>
                  <a:gd name="T0" fmla="*/ 99 w 99"/>
                  <a:gd name="T1" fmla="*/ 49 h 92"/>
                  <a:gd name="T2" fmla="*/ 96 w 99"/>
                  <a:gd name="T3" fmla="*/ 41 h 92"/>
                  <a:gd name="T4" fmla="*/ 44 w 99"/>
                  <a:gd name="T5" fmla="*/ 71 h 92"/>
                  <a:gd name="T6" fmla="*/ 76 w 99"/>
                  <a:gd name="T7" fmla="*/ 8 h 92"/>
                  <a:gd name="T8" fmla="*/ 71 w 99"/>
                  <a:gd name="T9" fmla="*/ 0 h 92"/>
                  <a:gd name="T10" fmla="*/ 0 w 99"/>
                  <a:gd name="T11" fmla="*/ 40 h 92"/>
                  <a:gd name="T12" fmla="*/ 5 w 99"/>
                  <a:gd name="T13" fmla="*/ 50 h 92"/>
                  <a:gd name="T14" fmla="*/ 57 w 99"/>
                  <a:gd name="T15" fmla="*/ 19 h 92"/>
                  <a:gd name="T16" fmla="*/ 25 w 99"/>
                  <a:gd name="T17" fmla="*/ 83 h 92"/>
                  <a:gd name="T18" fmla="*/ 31 w 99"/>
                  <a:gd name="T19" fmla="*/ 92 h 92"/>
                  <a:gd name="T20" fmla="*/ 99 w 99"/>
                  <a:gd name="T21"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92">
                    <a:moveTo>
                      <a:pt x="99" y="49"/>
                    </a:moveTo>
                    <a:cubicBezTo>
                      <a:pt x="99" y="45"/>
                      <a:pt x="97" y="49"/>
                      <a:pt x="96" y="41"/>
                    </a:cubicBezTo>
                    <a:cubicBezTo>
                      <a:pt x="44" y="71"/>
                      <a:pt x="44" y="71"/>
                      <a:pt x="44" y="71"/>
                    </a:cubicBezTo>
                    <a:cubicBezTo>
                      <a:pt x="47" y="60"/>
                      <a:pt x="76" y="13"/>
                      <a:pt x="76" y="8"/>
                    </a:cubicBezTo>
                    <a:cubicBezTo>
                      <a:pt x="76" y="8"/>
                      <a:pt x="71" y="0"/>
                      <a:pt x="71" y="0"/>
                    </a:cubicBezTo>
                    <a:cubicBezTo>
                      <a:pt x="0" y="40"/>
                      <a:pt x="0" y="40"/>
                      <a:pt x="0" y="40"/>
                    </a:cubicBezTo>
                    <a:cubicBezTo>
                      <a:pt x="5" y="50"/>
                      <a:pt x="5" y="50"/>
                      <a:pt x="5" y="50"/>
                    </a:cubicBezTo>
                    <a:cubicBezTo>
                      <a:pt x="57" y="19"/>
                      <a:pt x="57" y="19"/>
                      <a:pt x="57" y="19"/>
                    </a:cubicBezTo>
                    <a:cubicBezTo>
                      <a:pt x="54" y="27"/>
                      <a:pt x="25" y="80"/>
                      <a:pt x="25" y="83"/>
                    </a:cubicBezTo>
                    <a:cubicBezTo>
                      <a:pt x="25" y="87"/>
                      <a:pt x="28" y="90"/>
                      <a:pt x="31" y="92"/>
                    </a:cubicBezTo>
                    <a:cubicBezTo>
                      <a:pt x="39" y="86"/>
                      <a:pt x="99" y="54"/>
                      <a:pt x="9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6" name="îśľïďe"/>
              <p:cNvSpPr/>
              <p:nvPr/>
            </p:nvSpPr>
            <p:spPr bwMode="auto">
              <a:xfrm>
                <a:off x="3724275" y="4268788"/>
                <a:ext cx="269875" cy="230188"/>
              </a:xfrm>
              <a:custGeom>
                <a:avLst/>
                <a:gdLst>
                  <a:gd name="T0" fmla="*/ 0 w 82"/>
                  <a:gd name="T1" fmla="*/ 25 h 70"/>
                  <a:gd name="T2" fmla="*/ 0 w 82"/>
                  <a:gd name="T3" fmla="*/ 34 h 70"/>
                  <a:gd name="T4" fmla="*/ 24 w 82"/>
                  <a:gd name="T5" fmla="*/ 52 h 70"/>
                  <a:gd name="T6" fmla="*/ 61 w 82"/>
                  <a:gd name="T7" fmla="*/ 27 h 70"/>
                  <a:gd name="T8" fmla="*/ 71 w 82"/>
                  <a:gd name="T9" fmla="*/ 36 h 70"/>
                  <a:gd name="T10" fmla="*/ 71 w 82"/>
                  <a:gd name="T11" fmla="*/ 39 h 70"/>
                  <a:gd name="T12" fmla="*/ 59 w 82"/>
                  <a:gd name="T13" fmla="*/ 58 h 70"/>
                  <a:gd name="T14" fmla="*/ 48 w 82"/>
                  <a:gd name="T15" fmla="*/ 58 h 70"/>
                  <a:gd name="T16" fmla="*/ 49 w 82"/>
                  <a:gd name="T17" fmla="*/ 70 h 70"/>
                  <a:gd name="T18" fmla="*/ 57 w 82"/>
                  <a:gd name="T19" fmla="*/ 70 h 70"/>
                  <a:gd name="T20" fmla="*/ 82 w 82"/>
                  <a:gd name="T21" fmla="*/ 43 h 70"/>
                  <a:gd name="T22" fmla="*/ 82 w 82"/>
                  <a:gd name="T23" fmla="*/ 33 h 70"/>
                  <a:gd name="T24" fmla="*/ 64 w 82"/>
                  <a:gd name="T25" fmla="*/ 16 h 70"/>
                  <a:gd name="T26" fmla="*/ 55 w 82"/>
                  <a:gd name="T27" fmla="*/ 16 h 70"/>
                  <a:gd name="T28" fmla="*/ 24 w 82"/>
                  <a:gd name="T29" fmla="*/ 40 h 70"/>
                  <a:gd name="T30" fmla="*/ 18 w 82"/>
                  <a:gd name="T31" fmla="*/ 40 h 70"/>
                  <a:gd name="T32" fmla="*/ 11 w 82"/>
                  <a:gd name="T33" fmla="*/ 33 h 70"/>
                  <a:gd name="T34" fmla="*/ 11 w 82"/>
                  <a:gd name="T35" fmla="*/ 27 h 70"/>
                  <a:gd name="T36" fmla="*/ 22 w 82"/>
                  <a:gd name="T37" fmla="*/ 11 h 70"/>
                  <a:gd name="T38" fmla="*/ 31 w 82"/>
                  <a:gd name="T39" fmla="*/ 10 h 70"/>
                  <a:gd name="T40" fmla="*/ 34 w 82"/>
                  <a:gd name="T41" fmla="*/ 0 h 70"/>
                  <a:gd name="T42" fmla="*/ 22 w 82"/>
                  <a:gd name="T43" fmla="*/ 0 h 70"/>
                  <a:gd name="T44" fmla="*/ 0 w 82"/>
                  <a:gd name="T45" fmla="*/ 2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0">
                    <a:moveTo>
                      <a:pt x="0" y="25"/>
                    </a:moveTo>
                    <a:cubicBezTo>
                      <a:pt x="0" y="34"/>
                      <a:pt x="0" y="34"/>
                      <a:pt x="0" y="34"/>
                    </a:cubicBezTo>
                    <a:cubicBezTo>
                      <a:pt x="0" y="45"/>
                      <a:pt x="13" y="52"/>
                      <a:pt x="24" y="52"/>
                    </a:cubicBezTo>
                    <a:cubicBezTo>
                      <a:pt x="38" y="52"/>
                      <a:pt x="48" y="27"/>
                      <a:pt x="61" y="27"/>
                    </a:cubicBezTo>
                    <a:cubicBezTo>
                      <a:pt x="65" y="27"/>
                      <a:pt x="71" y="32"/>
                      <a:pt x="71" y="36"/>
                    </a:cubicBezTo>
                    <a:cubicBezTo>
                      <a:pt x="71" y="39"/>
                      <a:pt x="71" y="39"/>
                      <a:pt x="71" y="39"/>
                    </a:cubicBezTo>
                    <a:cubicBezTo>
                      <a:pt x="71" y="49"/>
                      <a:pt x="66" y="54"/>
                      <a:pt x="59" y="58"/>
                    </a:cubicBezTo>
                    <a:cubicBezTo>
                      <a:pt x="48" y="58"/>
                      <a:pt x="48" y="58"/>
                      <a:pt x="48" y="58"/>
                    </a:cubicBezTo>
                    <a:cubicBezTo>
                      <a:pt x="46" y="61"/>
                      <a:pt x="41" y="70"/>
                      <a:pt x="49" y="70"/>
                    </a:cubicBezTo>
                    <a:cubicBezTo>
                      <a:pt x="57" y="70"/>
                      <a:pt x="57" y="70"/>
                      <a:pt x="57" y="70"/>
                    </a:cubicBezTo>
                    <a:cubicBezTo>
                      <a:pt x="67" y="70"/>
                      <a:pt x="82" y="53"/>
                      <a:pt x="82" y="43"/>
                    </a:cubicBezTo>
                    <a:cubicBezTo>
                      <a:pt x="82" y="33"/>
                      <a:pt x="82" y="33"/>
                      <a:pt x="82" y="33"/>
                    </a:cubicBezTo>
                    <a:cubicBezTo>
                      <a:pt x="82" y="25"/>
                      <a:pt x="71" y="16"/>
                      <a:pt x="64" y="16"/>
                    </a:cubicBezTo>
                    <a:cubicBezTo>
                      <a:pt x="55" y="16"/>
                      <a:pt x="55" y="16"/>
                      <a:pt x="55" y="16"/>
                    </a:cubicBezTo>
                    <a:cubicBezTo>
                      <a:pt x="48" y="16"/>
                      <a:pt x="31" y="40"/>
                      <a:pt x="24" y="40"/>
                    </a:cubicBezTo>
                    <a:cubicBezTo>
                      <a:pt x="18" y="40"/>
                      <a:pt x="18" y="40"/>
                      <a:pt x="18" y="40"/>
                    </a:cubicBezTo>
                    <a:cubicBezTo>
                      <a:pt x="14" y="40"/>
                      <a:pt x="11" y="36"/>
                      <a:pt x="11" y="33"/>
                    </a:cubicBezTo>
                    <a:cubicBezTo>
                      <a:pt x="11" y="27"/>
                      <a:pt x="11" y="27"/>
                      <a:pt x="11" y="27"/>
                    </a:cubicBezTo>
                    <a:cubicBezTo>
                      <a:pt x="11" y="21"/>
                      <a:pt x="17" y="11"/>
                      <a:pt x="22" y="11"/>
                    </a:cubicBezTo>
                    <a:cubicBezTo>
                      <a:pt x="31" y="10"/>
                      <a:pt x="31" y="10"/>
                      <a:pt x="31" y="10"/>
                    </a:cubicBezTo>
                    <a:cubicBezTo>
                      <a:pt x="34" y="0"/>
                      <a:pt x="34" y="0"/>
                      <a:pt x="34" y="0"/>
                    </a:cubicBezTo>
                    <a:cubicBezTo>
                      <a:pt x="22" y="0"/>
                      <a:pt x="22" y="0"/>
                      <a:pt x="22" y="0"/>
                    </a:cubicBezTo>
                    <a:cubicBezTo>
                      <a:pt x="11" y="0"/>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7" name="ïṩľiḓé"/>
              <p:cNvSpPr/>
              <p:nvPr/>
            </p:nvSpPr>
            <p:spPr bwMode="auto">
              <a:xfrm>
                <a:off x="3802063" y="4143375"/>
                <a:ext cx="271463" cy="107950"/>
              </a:xfrm>
              <a:custGeom>
                <a:avLst/>
                <a:gdLst>
                  <a:gd name="T0" fmla="*/ 171 w 171"/>
                  <a:gd name="T1" fmla="*/ 41 h 68"/>
                  <a:gd name="T2" fmla="*/ 3 w 171"/>
                  <a:gd name="T3" fmla="*/ 0 h 68"/>
                  <a:gd name="T4" fmla="*/ 0 w 171"/>
                  <a:gd name="T5" fmla="*/ 20 h 68"/>
                  <a:gd name="T6" fmla="*/ 167 w 171"/>
                  <a:gd name="T7" fmla="*/ 68 h 68"/>
                  <a:gd name="T8" fmla="*/ 171 w 171"/>
                  <a:gd name="T9" fmla="*/ 41 h 68"/>
                </a:gdLst>
                <a:ahLst/>
                <a:cxnLst>
                  <a:cxn ang="0">
                    <a:pos x="T0" y="T1"/>
                  </a:cxn>
                  <a:cxn ang="0">
                    <a:pos x="T2" y="T3"/>
                  </a:cxn>
                  <a:cxn ang="0">
                    <a:pos x="T4" y="T5"/>
                  </a:cxn>
                  <a:cxn ang="0">
                    <a:pos x="T6" y="T7"/>
                  </a:cxn>
                  <a:cxn ang="0">
                    <a:pos x="T8" y="T9"/>
                  </a:cxn>
                </a:cxnLst>
                <a:rect l="0" t="0" r="r" b="b"/>
                <a:pathLst>
                  <a:path w="171" h="68">
                    <a:moveTo>
                      <a:pt x="171" y="41"/>
                    </a:moveTo>
                    <a:lnTo>
                      <a:pt x="3" y="0"/>
                    </a:lnTo>
                    <a:lnTo>
                      <a:pt x="0" y="20"/>
                    </a:lnTo>
                    <a:lnTo>
                      <a:pt x="167" y="68"/>
                    </a:lnTo>
                    <a:lnTo>
                      <a:pt x="17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8" name="ïŝľîdé"/>
              <p:cNvSpPr/>
              <p:nvPr/>
            </p:nvSpPr>
            <p:spPr bwMode="auto">
              <a:xfrm>
                <a:off x="1104900" y="4146550"/>
                <a:ext cx="300038" cy="230188"/>
              </a:xfrm>
              <a:custGeom>
                <a:avLst/>
                <a:gdLst>
                  <a:gd name="T0" fmla="*/ 85 w 91"/>
                  <a:gd name="T1" fmla="*/ 0 h 70"/>
                  <a:gd name="T2" fmla="*/ 0 w 91"/>
                  <a:gd name="T3" fmla="*/ 0 h 70"/>
                  <a:gd name="T4" fmla="*/ 8 w 91"/>
                  <a:gd name="T5" fmla="*/ 12 h 70"/>
                  <a:gd name="T6" fmla="*/ 28 w 91"/>
                  <a:gd name="T7" fmla="*/ 12 h 70"/>
                  <a:gd name="T8" fmla="*/ 39 w 91"/>
                  <a:gd name="T9" fmla="*/ 42 h 70"/>
                  <a:gd name="T10" fmla="*/ 22 w 91"/>
                  <a:gd name="T11" fmla="*/ 61 h 70"/>
                  <a:gd name="T12" fmla="*/ 25 w 91"/>
                  <a:gd name="T13" fmla="*/ 70 h 70"/>
                  <a:gd name="T14" fmla="*/ 91 w 91"/>
                  <a:gd name="T15" fmla="*/ 9 h 70"/>
                  <a:gd name="T16" fmla="*/ 85 w 91"/>
                  <a:gd name="T17" fmla="*/ 0 h 70"/>
                  <a:gd name="T18" fmla="*/ 47 w 91"/>
                  <a:gd name="T19" fmla="*/ 35 h 70"/>
                  <a:gd name="T20" fmla="*/ 39 w 91"/>
                  <a:gd name="T21" fmla="*/ 12 h 70"/>
                  <a:gd name="T22" fmla="*/ 73 w 91"/>
                  <a:gd name="T23" fmla="*/ 12 h 70"/>
                  <a:gd name="T24" fmla="*/ 47 w 91"/>
                  <a:gd name="T2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70">
                    <a:moveTo>
                      <a:pt x="85" y="0"/>
                    </a:moveTo>
                    <a:cubicBezTo>
                      <a:pt x="0" y="0"/>
                      <a:pt x="0" y="0"/>
                      <a:pt x="0" y="0"/>
                    </a:cubicBezTo>
                    <a:cubicBezTo>
                      <a:pt x="1" y="5"/>
                      <a:pt x="3" y="12"/>
                      <a:pt x="8" y="12"/>
                    </a:cubicBezTo>
                    <a:cubicBezTo>
                      <a:pt x="28" y="12"/>
                      <a:pt x="28" y="12"/>
                      <a:pt x="28" y="12"/>
                    </a:cubicBezTo>
                    <a:cubicBezTo>
                      <a:pt x="29" y="21"/>
                      <a:pt x="39" y="37"/>
                      <a:pt x="39" y="42"/>
                    </a:cubicBezTo>
                    <a:cubicBezTo>
                      <a:pt x="39" y="45"/>
                      <a:pt x="22" y="55"/>
                      <a:pt x="22" y="61"/>
                    </a:cubicBezTo>
                    <a:cubicBezTo>
                      <a:pt x="22" y="64"/>
                      <a:pt x="24" y="66"/>
                      <a:pt x="25" y="70"/>
                    </a:cubicBezTo>
                    <a:cubicBezTo>
                      <a:pt x="91" y="9"/>
                      <a:pt x="91" y="9"/>
                      <a:pt x="91" y="9"/>
                    </a:cubicBezTo>
                    <a:cubicBezTo>
                      <a:pt x="90" y="4"/>
                      <a:pt x="90" y="0"/>
                      <a:pt x="85" y="0"/>
                    </a:cubicBezTo>
                    <a:close/>
                    <a:moveTo>
                      <a:pt x="47" y="35"/>
                    </a:moveTo>
                    <a:cubicBezTo>
                      <a:pt x="39" y="12"/>
                      <a:pt x="39" y="12"/>
                      <a:pt x="39" y="12"/>
                    </a:cubicBezTo>
                    <a:cubicBezTo>
                      <a:pt x="73" y="12"/>
                      <a:pt x="73" y="12"/>
                      <a:pt x="73" y="12"/>
                    </a:cubicBezTo>
                    <a:lnTo>
                      <a:pt x="4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29" name="ïs1ïḋe"/>
              <p:cNvSpPr/>
              <p:nvPr/>
            </p:nvSpPr>
            <p:spPr bwMode="auto">
              <a:xfrm>
                <a:off x="1076325" y="3840163"/>
                <a:ext cx="282575" cy="196850"/>
              </a:xfrm>
              <a:custGeom>
                <a:avLst/>
                <a:gdLst>
                  <a:gd name="T0" fmla="*/ 54 w 178"/>
                  <a:gd name="T1" fmla="*/ 103 h 124"/>
                  <a:gd name="T2" fmla="*/ 6 w 178"/>
                  <a:gd name="T3" fmla="*/ 103 h 124"/>
                  <a:gd name="T4" fmla="*/ 6 w 178"/>
                  <a:gd name="T5" fmla="*/ 124 h 124"/>
                  <a:gd name="T6" fmla="*/ 178 w 178"/>
                  <a:gd name="T7" fmla="*/ 118 h 124"/>
                  <a:gd name="T8" fmla="*/ 178 w 178"/>
                  <a:gd name="T9" fmla="*/ 97 h 124"/>
                  <a:gd name="T10" fmla="*/ 112 w 178"/>
                  <a:gd name="T11" fmla="*/ 97 h 124"/>
                  <a:gd name="T12" fmla="*/ 104 w 178"/>
                  <a:gd name="T13" fmla="*/ 25 h 124"/>
                  <a:gd name="T14" fmla="*/ 176 w 178"/>
                  <a:gd name="T15" fmla="*/ 22 h 124"/>
                  <a:gd name="T16" fmla="*/ 176 w 178"/>
                  <a:gd name="T17" fmla="*/ 0 h 124"/>
                  <a:gd name="T18" fmla="*/ 31 w 178"/>
                  <a:gd name="T19" fmla="*/ 6 h 124"/>
                  <a:gd name="T20" fmla="*/ 0 w 178"/>
                  <a:gd name="T21" fmla="*/ 6 h 124"/>
                  <a:gd name="T22" fmla="*/ 0 w 178"/>
                  <a:gd name="T23" fmla="*/ 29 h 124"/>
                  <a:gd name="T24" fmla="*/ 41 w 178"/>
                  <a:gd name="T25" fmla="*/ 27 h 124"/>
                  <a:gd name="T26" fmla="*/ 83 w 178"/>
                  <a:gd name="T27" fmla="*/ 27 h 124"/>
                  <a:gd name="T28" fmla="*/ 87 w 178"/>
                  <a:gd name="T29" fmla="*/ 79 h 124"/>
                  <a:gd name="T30" fmla="*/ 87 w 178"/>
                  <a:gd name="T31" fmla="*/ 101 h 124"/>
                  <a:gd name="T32" fmla="*/ 54 w 178"/>
                  <a:gd name="T33"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24">
                    <a:moveTo>
                      <a:pt x="54" y="103"/>
                    </a:moveTo>
                    <a:lnTo>
                      <a:pt x="6" y="103"/>
                    </a:lnTo>
                    <a:lnTo>
                      <a:pt x="6" y="124"/>
                    </a:lnTo>
                    <a:lnTo>
                      <a:pt x="178" y="118"/>
                    </a:lnTo>
                    <a:lnTo>
                      <a:pt x="178" y="97"/>
                    </a:lnTo>
                    <a:lnTo>
                      <a:pt x="112" y="97"/>
                    </a:lnTo>
                    <a:lnTo>
                      <a:pt x="104" y="25"/>
                    </a:lnTo>
                    <a:lnTo>
                      <a:pt x="176" y="22"/>
                    </a:lnTo>
                    <a:lnTo>
                      <a:pt x="176" y="0"/>
                    </a:lnTo>
                    <a:lnTo>
                      <a:pt x="31" y="6"/>
                    </a:lnTo>
                    <a:lnTo>
                      <a:pt x="0" y="6"/>
                    </a:lnTo>
                    <a:lnTo>
                      <a:pt x="0" y="29"/>
                    </a:lnTo>
                    <a:lnTo>
                      <a:pt x="41" y="27"/>
                    </a:lnTo>
                    <a:lnTo>
                      <a:pt x="83" y="27"/>
                    </a:lnTo>
                    <a:lnTo>
                      <a:pt x="87" y="79"/>
                    </a:lnTo>
                    <a:lnTo>
                      <a:pt x="87" y="101"/>
                    </a:ln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0" name="iŝļíďè"/>
              <p:cNvSpPr/>
              <p:nvPr/>
            </p:nvSpPr>
            <p:spPr bwMode="auto">
              <a:xfrm>
                <a:off x="3822700" y="3895725"/>
                <a:ext cx="287338" cy="198438"/>
              </a:xfrm>
              <a:custGeom>
                <a:avLst/>
                <a:gdLst>
                  <a:gd name="T0" fmla="*/ 7 w 87"/>
                  <a:gd name="T1" fmla="*/ 60 h 60"/>
                  <a:gd name="T2" fmla="*/ 13 w 87"/>
                  <a:gd name="T3" fmla="*/ 60 h 60"/>
                  <a:gd name="T4" fmla="*/ 15 w 87"/>
                  <a:gd name="T5" fmla="*/ 37 h 60"/>
                  <a:gd name="T6" fmla="*/ 87 w 87"/>
                  <a:gd name="T7" fmla="*/ 44 h 60"/>
                  <a:gd name="T8" fmla="*/ 87 w 87"/>
                  <a:gd name="T9" fmla="*/ 33 h 60"/>
                  <a:gd name="T10" fmla="*/ 18 w 87"/>
                  <a:gd name="T11" fmla="*/ 25 h 60"/>
                  <a:gd name="T12" fmla="*/ 17 w 87"/>
                  <a:gd name="T13" fmla="*/ 17 h 60"/>
                  <a:gd name="T14" fmla="*/ 19 w 87"/>
                  <a:gd name="T15" fmla="*/ 0 h 60"/>
                  <a:gd name="T16" fmla="*/ 9 w 87"/>
                  <a:gd name="T17" fmla="*/ 0 h 60"/>
                  <a:gd name="T18" fmla="*/ 5 w 87"/>
                  <a:gd name="T19" fmla="*/ 33 h 60"/>
                  <a:gd name="T20" fmla="*/ 7 w 87"/>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 y="60"/>
                    </a:moveTo>
                    <a:cubicBezTo>
                      <a:pt x="13" y="60"/>
                      <a:pt x="13" y="60"/>
                      <a:pt x="13" y="60"/>
                    </a:cubicBezTo>
                    <a:cubicBezTo>
                      <a:pt x="15" y="37"/>
                      <a:pt x="15" y="37"/>
                      <a:pt x="15" y="37"/>
                    </a:cubicBezTo>
                    <a:cubicBezTo>
                      <a:pt x="87" y="44"/>
                      <a:pt x="87" y="44"/>
                      <a:pt x="87" y="44"/>
                    </a:cubicBezTo>
                    <a:cubicBezTo>
                      <a:pt x="87" y="33"/>
                      <a:pt x="87" y="33"/>
                      <a:pt x="87" y="33"/>
                    </a:cubicBezTo>
                    <a:cubicBezTo>
                      <a:pt x="18" y="25"/>
                      <a:pt x="18" y="25"/>
                      <a:pt x="18" y="25"/>
                    </a:cubicBezTo>
                    <a:cubicBezTo>
                      <a:pt x="17" y="17"/>
                      <a:pt x="17" y="17"/>
                      <a:pt x="17" y="17"/>
                    </a:cubicBezTo>
                    <a:cubicBezTo>
                      <a:pt x="19" y="0"/>
                      <a:pt x="19" y="0"/>
                      <a:pt x="19" y="0"/>
                    </a:cubicBezTo>
                    <a:cubicBezTo>
                      <a:pt x="9" y="0"/>
                      <a:pt x="9" y="0"/>
                      <a:pt x="9" y="0"/>
                    </a:cubicBezTo>
                    <a:cubicBezTo>
                      <a:pt x="6" y="10"/>
                      <a:pt x="7" y="22"/>
                      <a:pt x="5" y="33"/>
                    </a:cubicBezTo>
                    <a:cubicBezTo>
                      <a:pt x="5" y="39"/>
                      <a:pt x="0" y="60"/>
                      <a:pt x="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1" name="ïṩḻiďè"/>
              <p:cNvSpPr/>
              <p:nvPr/>
            </p:nvSpPr>
            <p:spPr bwMode="auto">
              <a:xfrm>
                <a:off x="3852863" y="3602038"/>
                <a:ext cx="276225" cy="220663"/>
              </a:xfrm>
              <a:custGeom>
                <a:avLst/>
                <a:gdLst>
                  <a:gd name="T0" fmla="*/ 0 w 84"/>
                  <a:gd name="T1" fmla="*/ 67 h 67"/>
                  <a:gd name="T2" fmla="*/ 47 w 84"/>
                  <a:gd name="T3" fmla="*/ 43 h 67"/>
                  <a:gd name="T4" fmla="*/ 53 w 84"/>
                  <a:gd name="T5" fmla="*/ 43 h 67"/>
                  <a:gd name="T6" fmla="*/ 84 w 84"/>
                  <a:gd name="T7" fmla="*/ 45 h 67"/>
                  <a:gd name="T8" fmla="*/ 84 w 84"/>
                  <a:gd name="T9" fmla="*/ 37 h 67"/>
                  <a:gd name="T10" fmla="*/ 49 w 84"/>
                  <a:gd name="T11" fmla="*/ 32 h 67"/>
                  <a:gd name="T12" fmla="*/ 5 w 84"/>
                  <a:gd name="T13" fmla="*/ 0 h 67"/>
                  <a:gd name="T14" fmla="*/ 4 w 84"/>
                  <a:gd name="T15" fmla="*/ 11 h 67"/>
                  <a:gd name="T16" fmla="*/ 35 w 84"/>
                  <a:gd name="T17" fmla="*/ 36 h 67"/>
                  <a:gd name="T18" fmla="*/ 0 w 84"/>
                  <a:gd name="T19" fmla="*/ 55 h 67"/>
                  <a:gd name="T20" fmla="*/ 0 w 84"/>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7">
                    <a:moveTo>
                      <a:pt x="0" y="67"/>
                    </a:moveTo>
                    <a:cubicBezTo>
                      <a:pt x="5" y="64"/>
                      <a:pt x="42" y="43"/>
                      <a:pt x="47" y="43"/>
                    </a:cubicBezTo>
                    <a:cubicBezTo>
                      <a:pt x="53" y="43"/>
                      <a:pt x="53" y="43"/>
                      <a:pt x="53" y="43"/>
                    </a:cubicBezTo>
                    <a:cubicBezTo>
                      <a:pt x="84" y="45"/>
                      <a:pt x="84" y="45"/>
                      <a:pt x="84" y="45"/>
                    </a:cubicBezTo>
                    <a:cubicBezTo>
                      <a:pt x="84" y="37"/>
                      <a:pt x="84" y="37"/>
                      <a:pt x="84" y="37"/>
                    </a:cubicBezTo>
                    <a:cubicBezTo>
                      <a:pt x="84" y="30"/>
                      <a:pt x="57" y="32"/>
                      <a:pt x="49" y="32"/>
                    </a:cubicBezTo>
                    <a:cubicBezTo>
                      <a:pt x="5" y="0"/>
                      <a:pt x="5" y="0"/>
                      <a:pt x="5" y="0"/>
                    </a:cubicBezTo>
                    <a:cubicBezTo>
                      <a:pt x="4" y="11"/>
                      <a:pt x="4" y="11"/>
                      <a:pt x="4" y="11"/>
                    </a:cubicBezTo>
                    <a:cubicBezTo>
                      <a:pt x="4" y="16"/>
                      <a:pt x="31" y="30"/>
                      <a:pt x="35" y="36"/>
                    </a:cubicBezTo>
                    <a:cubicBezTo>
                      <a:pt x="0" y="55"/>
                      <a:pt x="0" y="55"/>
                      <a:pt x="0" y="55"/>
                    </a:cubicBezTo>
                    <a:lnTo>
                      <a:pt x="0"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2" name="íṧ1iḍé"/>
              <p:cNvSpPr/>
              <p:nvPr/>
            </p:nvSpPr>
            <p:spPr bwMode="auto">
              <a:xfrm>
                <a:off x="1082675" y="3568700"/>
                <a:ext cx="273050" cy="185738"/>
              </a:xfrm>
              <a:custGeom>
                <a:avLst/>
                <a:gdLst>
                  <a:gd name="T0" fmla="*/ 19 w 83"/>
                  <a:gd name="T1" fmla="*/ 56 h 56"/>
                  <a:gd name="T2" fmla="*/ 26 w 83"/>
                  <a:gd name="T3" fmla="*/ 56 h 56"/>
                  <a:gd name="T4" fmla="*/ 59 w 83"/>
                  <a:gd name="T5" fmla="*/ 13 h 56"/>
                  <a:gd name="T6" fmla="*/ 64 w 83"/>
                  <a:gd name="T7" fmla="*/ 13 h 56"/>
                  <a:gd name="T8" fmla="*/ 74 w 83"/>
                  <a:gd name="T9" fmla="*/ 25 h 56"/>
                  <a:gd name="T10" fmla="*/ 74 w 83"/>
                  <a:gd name="T11" fmla="*/ 34 h 56"/>
                  <a:gd name="T12" fmla="*/ 62 w 83"/>
                  <a:gd name="T13" fmla="*/ 44 h 56"/>
                  <a:gd name="T14" fmla="*/ 62 w 83"/>
                  <a:gd name="T15" fmla="*/ 56 h 56"/>
                  <a:gd name="T16" fmla="*/ 83 w 83"/>
                  <a:gd name="T17" fmla="*/ 36 h 56"/>
                  <a:gd name="T18" fmla="*/ 83 w 83"/>
                  <a:gd name="T19" fmla="*/ 22 h 56"/>
                  <a:gd name="T20" fmla="*/ 62 w 83"/>
                  <a:gd name="T21" fmla="*/ 3 h 56"/>
                  <a:gd name="T22" fmla="*/ 58 w 83"/>
                  <a:gd name="T23" fmla="*/ 3 h 56"/>
                  <a:gd name="T24" fmla="*/ 22 w 83"/>
                  <a:gd name="T25" fmla="*/ 46 h 56"/>
                  <a:gd name="T26" fmla="*/ 10 w 83"/>
                  <a:gd name="T27" fmla="*/ 33 h 56"/>
                  <a:gd name="T28" fmla="*/ 10 w 83"/>
                  <a:gd name="T29" fmla="*/ 27 h 56"/>
                  <a:gd name="T30" fmla="*/ 25 w 83"/>
                  <a:gd name="T31" fmla="*/ 12 h 56"/>
                  <a:gd name="T32" fmla="*/ 25 w 83"/>
                  <a:gd name="T33" fmla="*/ 0 h 56"/>
                  <a:gd name="T34" fmla="*/ 0 w 83"/>
                  <a:gd name="T35" fmla="*/ 33 h 56"/>
                  <a:gd name="T36" fmla="*/ 19 w 83"/>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6">
                    <a:moveTo>
                      <a:pt x="19" y="56"/>
                    </a:moveTo>
                    <a:cubicBezTo>
                      <a:pt x="26" y="56"/>
                      <a:pt x="26" y="56"/>
                      <a:pt x="26" y="56"/>
                    </a:cubicBezTo>
                    <a:cubicBezTo>
                      <a:pt x="48" y="56"/>
                      <a:pt x="45" y="13"/>
                      <a:pt x="59" y="13"/>
                    </a:cubicBezTo>
                    <a:cubicBezTo>
                      <a:pt x="64" y="13"/>
                      <a:pt x="64" y="13"/>
                      <a:pt x="64" y="13"/>
                    </a:cubicBezTo>
                    <a:cubicBezTo>
                      <a:pt x="68" y="13"/>
                      <a:pt x="74" y="22"/>
                      <a:pt x="74" y="25"/>
                    </a:cubicBezTo>
                    <a:cubicBezTo>
                      <a:pt x="74" y="34"/>
                      <a:pt x="74" y="34"/>
                      <a:pt x="74" y="34"/>
                    </a:cubicBezTo>
                    <a:cubicBezTo>
                      <a:pt x="74" y="40"/>
                      <a:pt x="68" y="44"/>
                      <a:pt x="62" y="44"/>
                    </a:cubicBezTo>
                    <a:cubicBezTo>
                      <a:pt x="62" y="56"/>
                      <a:pt x="62" y="56"/>
                      <a:pt x="62" y="56"/>
                    </a:cubicBezTo>
                    <a:cubicBezTo>
                      <a:pt x="72" y="56"/>
                      <a:pt x="83" y="46"/>
                      <a:pt x="83" y="36"/>
                    </a:cubicBezTo>
                    <a:cubicBezTo>
                      <a:pt x="83" y="22"/>
                      <a:pt x="83" y="22"/>
                      <a:pt x="83" y="22"/>
                    </a:cubicBezTo>
                    <a:cubicBezTo>
                      <a:pt x="83" y="12"/>
                      <a:pt x="73" y="3"/>
                      <a:pt x="62" y="3"/>
                    </a:cubicBezTo>
                    <a:cubicBezTo>
                      <a:pt x="58" y="3"/>
                      <a:pt x="58" y="3"/>
                      <a:pt x="58" y="3"/>
                    </a:cubicBezTo>
                    <a:cubicBezTo>
                      <a:pt x="32" y="3"/>
                      <a:pt x="42" y="46"/>
                      <a:pt x="22" y="46"/>
                    </a:cubicBezTo>
                    <a:cubicBezTo>
                      <a:pt x="14" y="46"/>
                      <a:pt x="10" y="40"/>
                      <a:pt x="10" y="33"/>
                    </a:cubicBezTo>
                    <a:cubicBezTo>
                      <a:pt x="10" y="27"/>
                      <a:pt x="10" y="27"/>
                      <a:pt x="10" y="27"/>
                    </a:cubicBezTo>
                    <a:cubicBezTo>
                      <a:pt x="10" y="18"/>
                      <a:pt x="16" y="12"/>
                      <a:pt x="25" y="12"/>
                    </a:cubicBezTo>
                    <a:cubicBezTo>
                      <a:pt x="25" y="0"/>
                      <a:pt x="25" y="0"/>
                      <a:pt x="25" y="0"/>
                    </a:cubicBezTo>
                    <a:cubicBezTo>
                      <a:pt x="8" y="0"/>
                      <a:pt x="0" y="14"/>
                      <a:pt x="0" y="33"/>
                    </a:cubicBezTo>
                    <a:cubicBezTo>
                      <a:pt x="0" y="44"/>
                      <a:pt x="8" y="56"/>
                      <a:pt x="19"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3" name="isliḓè"/>
              <p:cNvSpPr/>
              <p:nvPr/>
            </p:nvSpPr>
            <p:spPr bwMode="auto">
              <a:xfrm>
                <a:off x="2108200" y="1498600"/>
                <a:ext cx="333375" cy="415925"/>
              </a:xfrm>
              <a:custGeom>
                <a:avLst/>
                <a:gdLst>
                  <a:gd name="T0" fmla="*/ 9 w 101"/>
                  <a:gd name="T1" fmla="*/ 58 h 126"/>
                  <a:gd name="T2" fmla="*/ 0 w 101"/>
                  <a:gd name="T3" fmla="*/ 85 h 126"/>
                  <a:gd name="T4" fmla="*/ 29 w 101"/>
                  <a:gd name="T5" fmla="*/ 119 h 126"/>
                  <a:gd name="T6" fmla="*/ 36 w 101"/>
                  <a:gd name="T7" fmla="*/ 92 h 126"/>
                  <a:gd name="T8" fmla="*/ 46 w 101"/>
                  <a:gd name="T9" fmla="*/ 113 h 126"/>
                  <a:gd name="T10" fmla="*/ 86 w 101"/>
                  <a:gd name="T11" fmla="*/ 94 h 126"/>
                  <a:gd name="T12" fmla="*/ 81 w 101"/>
                  <a:gd name="T13" fmla="*/ 83 h 126"/>
                  <a:gd name="T14" fmla="*/ 101 w 101"/>
                  <a:gd name="T15" fmla="*/ 52 h 126"/>
                  <a:gd name="T16" fmla="*/ 95 w 101"/>
                  <a:gd name="T17" fmla="*/ 49 h 126"/>
                  <a:gd name="T18" fmla="*/ 67 w 101"/>
                  <a:gd name="T19" fmla="*/ 34 h 126"/>
                  <a:gd name="T20" fmla="*/ 65 w 101"/>
                  <a:gd name="T21" fmla="*/ 14 h 126"/>
                  <a:gd name="T22" fmla="*/ 46 w 101"/>
                  <a:gd name="T23" fmla="*/ 20 h 126"/>
                  <a:gd name="T24" fmla="*/ 45 w 101"/>
                  <a:gd name="T25" fmla="*/ 24 h 126"/>
                  <a:gd name="T26" fmla="*/ 39 w 101"/>
                  <a:gd name="T27" fmla="*/ 27 h 126"/>
                  <a:gd name="T28" fmla="*/ 39 w 101"/>
                  <a:gd name="T29" fmla="*/ 2 h 126"/>
                  <a:gd name="T30" fmla="*/ 35 w 101"/>
                  <a:gd name="T31" fmla="*/ 0 h 126"/>
                  <a:gd name="T32" fmla="*/ 32 w 101"/>
                  <a:gd name="T33" fmla="*/ 3 h 126"/>
                  <a:gd name="T34" fmla="*/ 24 w 101"/>
                  <a:gd name="T35" fmla="*/ 40 h 126"/>
                  <a:gd name="T36" fmla="*/ 37 w 101"/>
                  <a:gd name="T37" fmla="*/ 49 h 126"/>
                  <a:gd name="T38" fmla="*/ 43 w 101"/>
                  <a:gd name="T39" fmla="*/ 42 h 126"/>
                  <a:gd name="T40" fmla="*/ 38 w 101"/>
                  <a:gd name="T41" fmla="*/ 64 h 126"/>
                  <a:gd name="T42" fmla="*/ 27 w 101"/>
                  <a:gd name="T43" fmla="*/ 90 h 126"/>
                  <a:gd name="T44" fmla="*/ 24 w 101"/>
                  <a:gd name="T45" fmla="*/ 71 h 126"/>
                  <a:gd name="T46" fmla="*/ 15 w 101"/>
                  <a:gd name="T47" fmla="*/ 64 h 126"/>
                  <a:gd name="T48" fmla="*/ 73 w 101"/>
                  <a:gd name="T49" fmla="*/ 92 h 126"/>
                  <a:gd name="T50" fmla="*/ 52 w 101"/>
                  <a:gd name="T51" fmla="*/ 94 h 126"/>
                  <a:gd name="T52" fmla="*/ 54 w 101"/>
                  <a:gd name="T53" fmla="*/ 77 h 126"/>
                  <a:gd name="T54" fmla="*/ 58 w 101"/>
                  <a:gd name="T55" fmla="*/ 85 h 126"/>
                  <a:gd name="T56" fmla="*/ 63 w 101"/>
                  <a:gd name="T57" fmla="*/ 88 h 126"/>
                  <a:gd name="T58" fmla="*/ 64 w 101"/>
                  <a:gd name="T59" fmla="*/ 94 h 126"/>
                  <a:gd name="T60" fmla="*/ 69 w 101"/>
                  <a:gd name="T61" fmla="*/ 91 h 126"/>
                  <a:gd name="T62" fmla="*/ 67 w 101"/>
                  <a:gd name="T63" fmla="*/ 83 h 126"/>
                  <a:gd name="T64" fmla="*/ 63 w 101"/>
                  <a:gd name="T65" fmla="*/ 80 h 126"/>
                  <a:gd name="T66" fmla="*/ 61 w 101"/>
                  <a:gd name="T67" fmla="*/ 73 h 126"/>
                  <a:gd name="T68" fmla="*/ 64 w 101"/>
                  <a:gd name="T69" fmla="*/ 70 h 126"/>
                  <a:gd name="T70" fmla="*/ 67 w 101"/>
                  <a:gd name="T71" fmla="*/ 46 h 126"/>
                  <a:gd name="T72" fmla="*/ 67 w 101"/>
                  <a:gd name="T73" fmla="*/ 63 h 126"/>
                  <a:gd name="T74" fmla="*/ 58 w 101"/>
                  <a:gd name="T75" fmla="*/ 60 h 126"/>
                  <a:gd name="T76" fmla="*/ 52 w 101"/>
                  <a:gd name="T77" fmla="*/ 54 h 126"/>
                  <a:gd name="T78" fmla="*/ 55 w 101"/>
                  <a:gd name="T79" fmla="*/ 66 h 126"/>
                  <a:gd name="T80" fmla="*/ 51 w 101"/>
                  <a:gd name="T81" fmla="*/ 7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26">
                    <a:moveTo>
                      <a:pt x="15" y="64"/>
                    </a:moveTo>
                    <a:cubicBezTo>
                      <a:pt x="15" y="62"/>
                      <a:pt x="13" y="58"/>
                      <a:pt x="9" y="58"/>
                    </a:cubicBezTo>
                    <a:cubicBezTo>
                      <a:pt x="3" y="58"/>
                      <a:pt x="0" y="71"/>
                      <a:pt x="0" y="77"/>
                    </a:cubicBezTo>
                    <a:cubicBezTo>
                      <a:pt x="0" y="85"/>
                      <a:pt x="0" y="85"/>
                      <a:pt x="0" y="85"/>
                    </a:cubicBezTo>
                    <a:cubicBezTo>
                      <a:pt x="0" y="93"/>
                      <a:pt x="14" y="117"/>
                      <a:pt x="18" y="123"/>
                    </a:cubicBezTo>
                    <a:cubicBezTo>
                      <a:pt x="21" y="126"/>
                      <a:pt x="27" y="121"/>
                      <a:pt x="29" y="119"/>
                    </a:cubicBezTo>
                    <a:cubicBezTo>
                      <a:pt x="29" y="105"/>
                      <a:pt x="22" y="94"/>
                      <a:pt x="35" y="97"/>
                    </a:cubicBezTo>
                    <a:cubicBezTo>
                      <a:pt x="36" y="92"/>
                      <a:pt x="36" y="92"/>
                      <a:pt x="36" y="92"/>
                    </a:cubicBezTo>
                    <a:cubicBezTo>
                      <a:pt x="39" y="92"/>
                      <a:pt x="39" y="92"/>
                      <a:pt x="39" y="92"/>
                    </a:cubicBezTo>
                    <a:cubicBezTo>
                      <a:pt x="46" y="113"/>
                      <a:pt x="46" y="113"/>
                      <a:pt x="46" y="113"/>
                    </a:cubicBezTo>
                    <a:cubicBezTo>
                      <a:pt x="49" y="115"/>
                      <a:pt x="74" y="109"/>
                      <a:pt x="80" y="105"/>
                    </a:cubicBezTo>
                    <a:cubicBezTo>
                      <a:pt x="83" y="101"/>
                      <a:pt x="86" y="100"/>
                      <a:pt x="86" y="94"/>
                    </a:cubicBezTo>
                    <a:cubicBezTo>
                      <a:pt x="86" y="92"/>
                      <a:pt x="86" y="92"/>
                      <a:pt x="86" y="92"/>
                    </a:cubicBezTo>
                    <a:cubicBezTo>
                      <a:pt x="86" y="86"/>
                      <a:pt x="81" y="90"/>
                      <a:pt x="81" y="83"/>
                    </a:cubicBezTo>
                    <a:cubicBezTo>
                      <a:pt x="81" y="66"/>
                      <a:pt x="81" y="66"/>
                      <a:pt x="81" y="66"/>
                    </a:cubicBezTo>
                    <a:cubicBezTo>
                      <a:pt x="81" y="54"/>
                      <a:pt x="101" y="62"/>
                      <a:pt x="101" y="52"/>
                    </a:cubicBezTo>
                    <a:cubicBezTo>
                      <a:pt x="101" y="50"/>
                      <a:pt x="99" y="49"/>
                      <a:pt x="97" y="49"/>
                    </a:cubicBezTo>
                    <a:cubicBezTo>
                      <a:pt x="95" y="49"/>
                      <a:pt x="95" y="49"/>
                      <a:pt x="95" y="49"/>
                    </a:cubicBezTo>
                    <a:cubicBezTo>
                      <a:pt x="92" y="49"/>
                      <a:pt x="88" y="55"/>
                      <a:pt x="78" y="55"/>
                    </a:cubicBezTo>
                    <a:cubicBezTo>
                      <a:pt x="77" y="48"/>
                      <a:pt x="75" y="34"/>
                      <a:pt x="67" y="34"/>
                    </a:cubicBezTo>
                    <a:cubicBezTo>
                      <a:pt x="63" y="34"/>
                      <a:pt x="63" y="34"/>
                      <a:pt x="63" y="34"/>
                    </a:cubicBezTo>
                    <a:cubicBezTo>
                      <a:pt x="65" y="14"/>
                      <a:pt x="65" y="14"/>
                      <a:pt x="65" y="14"/>
                    </a:cubicBezTo>
                    <a:cubicBezTo>
                      <a:pt x="64" y="12"/>
                      <a:pt x="62" y="11"/>
                      <a:pt x="60" y="11"/>
                    </a:cubicBezTo>
                    <a:cubicBezTo>
                      <a:pt x="53" y="11"/>
                      <a:pt x="49" y="15"/>
                      <a:pt x="46" y="20"/>
                    </a:cubicBezTo>
                    <a:cubicBezTo>
                      <a:pt x="45" y="21"/>
                      <a:pt x="45" y="21"/>
                      <a:pt x="45" y="21"/>
                    </a:cubicBezTo>
                    <a:cubicBezTo>
                      <a:pt x="45" y="24"/>
                      <a:pt x="45" y="24"/>
                      <a:pt x="45" y="24"/>
                    </a:cubicBezTo>
                    <a:cubicBezTo>
                      <a:pt x="42" y="25"/>
                      <a:pt x="42" y="25"/>
                      <a:pt x="42" y="25"/>
                    </a:cubicBezTo>
                    <a:cubicBezTo>
                      <a:pt x="39" y="27"/>
                      <a:pt x="39" y="27"/>
                      <a:pt x="39" y="27"/>
                    </a:cubicBezTo>
                    <a:cubicBezTo>
                      <a:pt x="40" y="3"/>
                      <a:pt x="40" y="3"/>
                      <a:pt x="40" y="3"/>
                    </a:cubicBezTo>
                    <a:cubicBezTo>
                      <a:pt x="39" y="2"/>
                      <a:pt x="39" y="2"/>
                      <a:pt x="39" y="2"/>
                    </a:cubicBezTo>
                    <a:cubicBezTo>
                      <a:pt x="37" y="0"/>
                      <a:pt x="37" y="0"/>
                      <a:pt x="37" y="0"/>
                    </a:cubicBezTo>
                    <a:cubicBezTo>
                      <a:pt x="35" y="0"/>
                      <a:pt x="35" y="0"/>
                      <a:pt x="35" y="0"/>
                    </a:cubicBezTo>
                    <a:cubicBezTo>
                      <a:pt x="33" y="2"/>
                      <a:pt x="33" y="2"/>
                      <a:pt x="33" y="2"/>
                    </a:cubicBezTo>
                    <a:cubicBezTo>
                      <a:pt x="32" y="3"/>
                      <a:pt x="32" y="3"/>
                      <a:pt x="32" y="3"/>
                    </a:cubicBezTo>
                    <a:cubicBezTo>
                      <a:pt x="26" y="13"/>
                      <a:pt x="24" y="15"/>
                      <a:pt x="24" y="31"/>
                    </a:cubicBezTo>
                    <a:cubicBezTo>
                      <a:pt x="24" y="40"/>
                      <a:pt x="24" y="40"/>
                      <a:pt x="24" y="40"/>
                    </a:cubicBezTo>
                    <a:cubicBezTo>
                      <a:pt x="24" y="44"/>
                      <a:pt x="25" y="44"/>
                      <a:pt x="26" y="48"/>
                    </a:cubicBezTo>
                    <a:cubicBezTo>
                      <a:pt x="37" y="49"/>
                      <a:pt x="37" y="49"/>
                      <a:pt x="37" y="49"/>
                    </a:cubicBezTo>
                    <a:cubicBezTo>
                      <a:pt x="42" y="41"/>
                      <a:pt x="42" y="41"/>
                      <a:pt x="42" y="41"/>
                    </a:cubicBezTo>
                    <a:cubicBezTo>
                      <a:pt x="43" y="42"/>
                      <a:pt x="43" y="42"/>
                      <a:pt x="43" y="42"/>
                    </a:cubicBezTo>
                    <a:cubicBezTo>
                      <a:pt x="43" y="46"/>
                      <a:pt x="43" y="46"/>
                      <a:pt x="43" y="46"/>
                    </a:cubicBezTo>
                    <a:cubicBezTo>
                      <a:pt x="43" y="53"/>
                      <a:pt x="39" y="55"/>
                      <a:pt x="38" y="64"/>
                    </a:cubicBezTo>
                    <a:cubicBezTo>
                      <a:pt x="37" y="72"/>
                      <a:pt x="36" y="79"/>
                      <a:pt x="36" y="86"/>
                    </a:cubicBezTo>
                    <a:cubicBezTo>
                      <a:pt x="27" y="90"/>
                      <a:pt x="27" y="90"/>
                      <a:pt x="27" y="90"/>
                    </a:cubicBezTo>
                    <a:cubicBezTo>
                      <a:pt x="27" y="71"/>
                      <a:pt x="27" y="71"/>
                      <a:pt x="27" y="71"/>
                    </a:cubicBezTo>
                    <a:cubicBezTo>
                      <a:pt x="24" y="71"/>
                      <a:pt x="24" y="71"/>
                      <a:pt x="24" y="71"/>
                    </a:cubicBezTo>
                    <a:cubicBezTo>
                      <a:pt x="20" y="107"/>
                      <a:pt x="20" y="107"/>
                      <a:pt x="20" y="107"/>
                    </a:cubicBezTo>
                    <a:cubicBezTo>
                      <a:pt x="13" y="97"/>
                      <a:pt x="15" y="79"/>
                      <a:pt x="15" y="64"/>
                    </a:cubicBezTo>
                    <a:close/>
                    <a:moveTo>
                      <a:pt x="73" y="66"/>
                    </a:moveTo>
                    <a:cubicBezTo>
                      <a:pt x="73" y="92"/>
                      <a:pt x="73" y="92"/>
                      <a:pt x="73" y="92"/>
                    </a:cubicBezTo>
                    <a:cubicBezTo>
                      <a:pt x="73" y="98"/>
                      <a:pt x="61" y="101"/>
                      <a:pt x="55" y="103"/>
                    </a:cubicBezTo>
                    <a:cubicBezTo>
                      <a:pt x="52" y="94"/>
                      <a:pt x="52" y="94"/>
                      <a:pt x="52" y="94"/>
                    </a:cubicBezTo>
                    <a:cubicBezTo>
                      <a:pt x="52" y="79"/>
                      <a:pt x="52" y="79"/>
                      <a:pt x="52" y="79"/>
                    </a:cubicBezTo>
                    <a:cubicBezTo>
                      <a:pt x="54" y="77"/>
                      <a:pt x="54" y="77"/>
                      <a:pt x="54" y="77"/>
                    </a:cubicBezTo>
                    <a:cubicBezTo>
                      <a:pt x="57" y="77"/>
                      <a:pt x="57" y="77"/>
                      <a:pt x="57" y="77"/>
                    </a:cubicBezTo>
                    <a:cubicBezTo>
                      <a:pt x="58" y="85"/>
                      <a:pt x="58" y="85"/>
                      <a:pt x="58" y="85"/>
                    </a:cubicBezTo>
                    <a:cubicBezTo>
                      <a:pt x="60" y="86"/>
                      <a:pt x="60" y="86"/>
                      <a:pt x="60" y="86"/>
                    </a:cubicBezTo>
                    <a:cubicBezTo>
                      <a:pt x="63" y="88"/>
                      <a:pt x="63" y="88"/>
                      <a:pt x="63" y="88"/>
                    </a:cubicBezTo>
                    <a:cubicBezTo>
                      <a:pt x="64" y="92"/>
                      <a:pt x="64" y="92"/>
                      <a:pt x="64" y="92"/>
                    </a:cubicBezTo>
                    <a:cubicBezTo>
                      <a:pt x="64" y="94"/>
                      <a:pt x="64" y="94"/>
                      <a:pt x="64" y="94"/>
                    </a:cubicBezTo>
                    <a:cubicBezTo>
                      <a:pt x="67" y="92"/>
                      <a:pt x="67" y="92"/>
                      <a:pt x="67" y="92"/>
                    </a:cubicBezTo>
                    <a:cubicBezTo>
                      <a:pt x="69" y="91"/>
                      <a:pt x="69" y="91"/>
                      <a:pt x="69" y="91"/>
                    </a:cubicBezTo>
                    <a:cubicBezTo>
                      <a:pt x="69" y="85"/>
                      <a:pt x="69" y="85"/>
                      <a:pt x="69" y="85"/>
                    </a:cubicBezTo>
                    <a:cubicBezTo>
                      <a:pt x="67" y="83"/>
                      <a:pt x="67" y="83"/>
                      <a:pt x="67" y="83"/>
                    </a:cubicBezTo>
                    <a:cubicBezTo>
                      <a:pt x="66" y="82"/>
                      <a:pt x="66" y="82"/>
                      <a:pt x="66" y="82"/>
                    </a:cubicBezTo>
                    <a:cubicBezTo>
                      <a:pt x="63" y="80"/>
                      <a:pt x="63" y="80"/>
                      <a:pt x="63" y="80"/>
                    </a:cubicBezTo>
                    <a:cubicBezTo>
                      <a:pt x="61" y="77"/>
                      <a:pt x="61" y="77"/>
                      <a:pt x="61" y="77"/>
                    </a:cubicBezTo>
                    <a:cubicBezTo>
                      <a:pt x="61" y="73"/>
                      <a:pt x="61" y="73"/>
                      <a:pt x="61" y="73"/>
                    </a:cubicBezTo>
                    <a:cubicBezTo>
                      <a:pt x="63" y="71"/>
                      <a:pt x="63" y="71"/>
                      <a:pt x="63" y="71"/>
                    </a:cubicBezTo>
                    <a:cubicBezTo>
                      <a:pt x="64" y="70"/>
                      <a:pt x="64" y="70"/>
                      <a:pt x="64" y="70"/>
                    </a:cubicBezTo>
                    <a:lnTo>
                      <a:pt x="73" y="66"/>
                    </a:lnTo>
                    <a:close/>
                    <a:moveTo>
                      <a:pt x="67" y="46"/>
                    </a:moveTo>
                    <a:cubicBezTo>
                      <a:pt x="70" y="46"/>
                      <a:pt x="72" y="54"/>
                      <a:pt x="72" y="58"/>
                    </a:cubicBezTo>
                    <a:cubicBezTo>
                      <a:pt x="72" y="62"/>
                      <a:pt x="71" y="63"/>
                      <a:pt x="67" y="63"/>
                    </a:cubicBezTo>
                    <a:cubicBezTo>
                      <a:pt x="66" y="63"/>
                      <a:pt x="66" y="63"/>
                      <a:pt x="66" y="63"/>
                    </a:cubicBezTo>
                    <a:cubicBezTo>
                      <a:pt x="61" y="63"/>
                      <a:pt x="63" y="60"/>
                      <a:pt x="58" y="60"/>
                    </a:cubicBezTo>
                    <a:cubicBezTo>
                      <a:pt x="54" y="60"/>
                      <a:pt x="54" y="60"/>
                      <a:pt x="54" y="60"/>
                    </a:cubicBezTo>
                    <a:cubicBezTo>
                      <a:pt x="52" y="54"/>
                      <a:pt x="52" y="54"/>
                      <a:pt x="52" y="54"/>
                    </a:cubicBezTo>
                    <a:cubicBezTo>
                      <a:pt x="55" y="52"/>
                      <a:pt x="65" y="46"/>
                      <a:pt x="67" y="46"/>
                    </a:cubicBezTo>
                    <a:close/>
                    <a:moveTo>
                      <a:pt x="55" y="66"/>
                    </a:moveTo>
                    <a:cubicBezTo>
                      <a:pt x="58" y="66"/>
                      <a:pt x="60" y="66"/>
                      <a:pt x="60" y="68"/>
                    </a:cubicBezTo>
                    <a:cubicBezTo>
                      <a:pt x="60" y="72"/>
                      <a:pt x="55" y="73"/>
                      <a:pt x="51" y="73"/>
                    </a:cubicBezTo>
                    <a:cubicBezTo>
                      <a:pt x="51" y="68"/>
                      <a:pt x="50" y="66"/>
                      <a:pt x="5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4" name="iṣḻîde"/>
              <p:cNvSpPr/>
              <p:nvPr/>
            </p:nvSpPr>
            <p:spPr bwMode="auto">
              <a:xfrm>
                <a:off x="3360738" y="1963738"/>
                <a:ext cx="211138" cy="171450"/>
              </a:xfrm>
              <a:custGeom>
                <a:avLst/>
                <a:gdLst>
                  <a:gd name="T0" fmla="*/ 30 w 64"/>
                  <a:gd name="T1" fmla="*/ 27 h 52"/>
                  <a:gd name="T2" fmla="*/ 17 w 64"/>
                  <a:gd name="T3" fmla="*/ 37 h 52"/>
                  <a:gd name="T4" fmla="*/ 9 w 64"/>
                  <a:gd name="T5" fmla="*/ 37 h 52"/>
                  <a:gd name="T6" fmla="*/ 5 w 64"/>
                  <a:gd name="T7" fmla="*/ 31 h 52"/>
                  <a:gd name="T8" fmla="*/ 3 w 64"/>
                  <a:gd name="T9" fmla="*/ 32 h 52"/>
                  <a:gd name="T10" fmla="*/ 11 w 64"/>
                  <a:gd name="T11" fmla="*/ 47 h 52"/>
                  <a:gd name="T12" fmla="*/ 37 w 64"/>
                  <a:gd name="T13" fmla="*/ 36 h 52"/>
                  <a:gd name="T14" fmla="*/ 58 w 64"/>
                  <a:gd name="T15" fmla="*/ 52 h 52"/>
                  <a:gd name="T16" fmla="*/ 63 w 64"/>
                  <a:gd name="T17" fmla="*/ 49 h 52"/>
                  <a:gd name="T18" fmla="*/ 43 w 64"/>
                  <a:gd name="T19" fmla="*/ 25 h 52"/>
                  <a:gd name="T20" fmla="*/ 64 w 64"/>
                  <a:gd name="T21" fmla="*/ 14 h 52"/>
                  <a:gd name="T22" fmla="*/ 64 w 64"/>
                  <a:gd name="T23" fmla="*/ 12 h 52"/>
                  <a:gd name="T24" fmla="*/ 48 w 64"/>
                  <a:gd name="T25" fmla="*/ 0 h 52"/>
                  <a:gd name="T26" fmla="*/ 46 w 64"/>
                  <a:gd name="T27" fmla="*/ 3 h 52"/>
                  <a:gd name="T28" fmla="*/ 48 w 64"/>
                  <a:gd name="T29" fmla="*/ 9 h 52"/>
                  <a:gd name="T30" fmla="*/ 54 w 64"/>
                  <a:gd name="T31" fmla="*/ 11 h 52"/>
                  <a:gd name="T32" fmla="*/ 37 w 64"/>
                  <a:gd name="T33" fmla="*/ 17 h 52"/>
                  <a:gd name="T34" fmla="*/ 37 w 64"/>
                  <a:gd name="T35" fmla="*/ 22 h 52"/>
                  <a:gd name="T36" fmla="*/ 0 w 64"/>
                  <a:gd name="T37" fmla="*/ 2 h 52"/>
                  <a:gd name="T38" fmla="*/ 30 w 64"/>
                  <a:gd name="T3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52">
                    <a:moveTo>
                      <a:pt x="30" y="27"/>
                    </a:moveTo>
                    <a:cubicBezTo>
                      <a:pt x="28" y="33"/>
                      <a:pt x="24" y="37"/>
                      <a:pt x="17" y="37"/>
                    </a:cubicBezTo>
                    <a:cubicBezTo>
                      <a:pt x="9" y="37"/>
                      <a:pt x="9" y="37"/>
                      <a:pt x="9" y="37"/>
                    </a:cubicBezTo>
                    <a:cubicBezTo>
                      <a:pt x="5" y="37"/>
                      <a:pt x="5" y="36"/>
                      <a:pt x="5" y="31"/>
                    </a:cubicBezTo>
                    <a:cubicBezTo>
                      <a:pt x="3" y="32"/>
                      <a:pt x="3" y="32"/>
                      <a:pt x="3" y="32"/>
                    </a:cubicBezTo>
                    <a:cubicBezTo>
                      <a:pt x="2" y="34"/>
                      <a:pt x="4" y="48"/>
                      <a:pt x="11" y="47"/>
                    </a:cubicBezTo>
                    <a:cubicBezTo>
                      <a:pt x="28" y="45"/>
                      <a:pt x="35" y="36"/>
                      <a:pt x="37" y="36"/>
                    </a:cubicBezTo>
                    <a:cubicBezTo>
                      <a:pt x="43" y="36"/>
                      <a:pt x="46" y="52"/>
                      <a:pt x="58" y="52"/>
                    </a:cubicBezTo>
                    <a:cubicBezTo>
                      <a:pt x="61" y="52"/>
                      <a:pt x="63" y="51"/>
                      <a:pt x="63" y="49"/>
                    </a:cubicBezTo>
                    <a:cubicBezTo>
                      <a:pt x="63" y="42"/>
                      <a:pt x="47" y="31"/>
                      <a:pt x="43" y="25"/>
                    </a:cubicBezTo>
                    <a:cubicBezTo>
                      <a:pt x="50" y="21"/>
                      <a:pt x="64" y="20"/>
                      <a:pt x="64" y="14"/>
                    </a:cubicBezTo>
                    <a:cubicBezTo>
                      <a:pt x="64" y="12"/>
                      <a:pt x="64" y="12"/>
                      <a:pt x="64" y="12"/>
                    </a:cubicBezTo>
                    <a:cubicBezTo>
                      <a:pt x="64" y="8"/>
                      <a:pt x="51" y="1"/>
                      <a:pt x="48" y="0"/>
                    </a:cubicBezTo>
                    <a:cubicBezTo>
                      <a:pt x="46" y="4"/>
                      <a:pt x="46" y="0"/>
                      <a:pt x="46" y="3"/>
                    </a:cubicBezTo>
                    <a:cubicBezTo>
                      <a:pt x="46" y="6"/>
                      <a:pt x="47" y="5"/>
                      <a:pt x="48" y="9"/>
                    </a:cubicBezTo>
                    <a:cubicBezTo>
                      <a:pt x="54" y="11"/>
                      <a:pt x="54" y="11"/>
                      <a:pt x="54" y="11"/>
                    </a:cubicBezTo>
                    <a:cubicBezTo>
                      <a:pt x="47" y="12"/>
                      <a:pt x="37" y="10"/>
                      <a:pt x="37" y="17"/>
                    </a:cubicBezTo>
                    <a:cubicBezTo>
                      <a:pt x="37" y="22"/>
                      <a:pt x="37" y="22"/>
                      <a:pt x="37" y="22"/>
                    </a:cubicBezTo>
                    <a:cubicBezTo>
                      <a:pt x="25" y="21"/>
                      <a:pt x="13" y="2"/>
                      <a:pt x="0" y="2"/>
                    </a:cubicBezTo>
                    <a:cubicBezTo>
                      <a:pt x="1" y="18"/>
                      <a:pt x="19" y="21"/>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5" name="ïṥ1íďe"/>
              <p:cNvSpPr/>
              <p:nvPr/>
            </p:nvSpPr>
            <p:spPr bwMode="auto">
              <a:xfrm>
                <a:off x="1624013" y="2692400"/>
                <a:ext cx="1957388" cy="2122488"/>
              </a:xfrm>
              <a:custGeom>
                <a:avLst/>
                <a:gdLst>
                  <a:gd name="T0" fmla="*/ 493 w 594"/>
                  <a:gd name="T1" fmla="*/ 67 h 644"/>
                  <a:gd name="T2" fmla="*/ 499 w 594"/>
                  <a:gd name="T3" fmla="*/ 284 h 644"/>
                  <a:gd name="T4" fmla="*/ 499 w 594"/>
                  <a:gd name="T5" fmla="*/ 337 h 644"/>
                  <a:gd name="T6" fmla="*/ 483 w 594"/>
                  <a:gd name="T7" fmla="*/ 419 h 644"/>
                  <a:gd name="T8" fmla="*/ 445 w 594"/>
                  <a:gd name="T9" fmla="*/ 481 h 644"/>
                  <a:gd name="T10" fmla="*/ 315 w 594"/>
                  <a:gd name="T11" fmla="*/ 548 h 644"/>
                  <a:gd name="T12" fmla="*/ 284 w 594"/>
                  <a:gd name="T13" fmla="*/ 548 h 644"/>
                  <a:gd name="T14" fmla="*/ 165 w 594"/>
                  <a:gd name="T15" fmla="*/ 497 h 644"/>
                  <a:gd name="T16" fmla="*/ 103 w 594"/>
                  <a:gd name="T17" fmla="*/ 387 h 644"/>
                  <a:gd name="T18" fmla="*/ 104 w 594"/>
                  <a:gd name="T19" fmla="*/ 221 h 644"/>
                  <a:gd name="T20" fmla="*/ 106 w 594"/>
                  <a:gd name="T21" fmla="*/ 53 h 644"/>
                  <a:gd name="T22" fmla="*/ 4 w 594"/>
                  <a:gd name="T23" fmla="*/ 0 h 644"/>
                  <a:gd name="T24" fmla="*/ 0 w 594"/>
                  <a:gd name="T25" fmla="*/ 184 h 644"/>
                  <a:gd name="T26" fmla="*/ 0 w 594"/>
                  <a:gd name="T27" fmla="*/ 266 h 644"/>
                  <a:gd name="T28" fmla="*/ 65 w 594"/>
                  <a:gd name="T29" fmla="*/ 531 h 644"/>
                  <a:gd name="T30" fmla="*/ 281 w 594"/>
                  <a:gd name="T31" fmla="*/ 644 h 644"/>
                  <a:gd name="T32" fmla="*/ 308 w 594"/>
                  <a:gd name="T33" fmla="*/ 644 h 644"/>
                  <a:gd name="T34" fmla="*/ 572 w 594"/>
                  <a:gd name="T35" fmla="*/ 449 h 644"/>
                  <a:gd name="T36" fmla="*/ 586 w 594"/>
                  <a:gd name="T37" fmla="*/ 406 h 644"/>
                  <a:gd name="T38" fmla="*/ 591 w 594"/>
                  <a:gd name="T39" fmla="*/ 353 h 644"/>
                  <a:gd name="T40" fmla="*/ 593 w 594"/>
                  <a:gd name="T41" fmla="*/ 239 h 644"/>
                  <a:gd name="T42" fmla="*/ 594 w 594"/>
                  <a:gd name="T43" fmla="*/ 9 h 644"/>
                  <a:gd name="T44" fmla="*/ 493 w 594"/>
                  <a:gd name="T45" fmla="*/ 67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4" h="644">
                    <a:moveTo>
                      <a:pt x="493" y="67"/>
                    </a:moveTo>
                    <a:cubicBezTo>
                      <a:pt x="499" y="284"/>
                      <a:pt x="499" y="284"/>
                      <a:pt x="499" y="284"/>
                    </a:cubicBezTo>
                    <a:cubicBezTo>
                      <a:pt x="499" y="337"/>
                      <a:pt x="499" y="337"/>
                      <a:pt x="499" y="337"/>
                    </a:cubicBezTo>
                    <a:cubicBezTo>
                      <a:pt x="499" y="376"/>
                      <a:pt x="496" y="393"/>
                      <a:pt x="483" y="419"/>
                    </a:cubicBezTo>
                    <a:cubicBezTo>
                      <a:pt x="471" y="445"/>
                      <a:pt x="461" y="459"/>
                      <a:pt x="445" y="481"/>
                    </a:cubicBezTo>
                    <a:cubicBezTo>
                      <a:pt x="424" y="508"/>
                      <a:pt x="363" y="548"/>
                      <a:pt x="315" y="548"/>
                    </a:cubicBezTo>
                    <a:cubicBezTo>
                      <a:pt x="284" y="548"/>
                      <a:pt x="284" y="548"/>
                      <a:pt x="284" y="548"/>
                    </a:cubicBezTo>
                    <a:cubicBezTo>
                      <a:pt x="237" y="548"/>
                      <a:pt x="193" y="517"/>
                      <a:pt x="165" y="497"/>
                    </a:cubicBezTo>
                    <a:cubicBezTo>
                      <a:pt x="136" y="475"/>
                      <a:pt x="111" y="430"/>
                      <a:pt x="103" y="387"/>
                    </a:cubicBezTo>
                    <a:cubicBezTo>
                      <a:pt x="97" y="352"/>
                      <a:pt x="104" y="263"/>
                      <a:pt x="104" y="221"/>
                    </a:cubicBezTo>
                    <a:cubicBezTo>
                      <a:pt x="104" y="163"/>
                      <a:pt x="106" y="110"/>
                      <a:pt x="106" y="53"/>
                    </a:cubicBezTo>
                    <a:cubicBezTo>
                      <a:pt x="4" y="0"/>
                      <a:pt x="4" y="0"/>
                      <a:pt x="4" y="0"/>
                    </a:cubicBezTo>
                    <a:cubicBezTo>
                      <a:pt x="0" y="184"/>
                      <a:pt x="0" y="184"/>
                      <a:pt x="0" y="184"/>
                    </a:cubicBezTo>
                    <a:cubicBezTo>
                      <a:pt x="0" y="266"/>
                      <a:pt x="0" y="266"/>
                      <a:pt x="0" y="266"/>
                    </a:cubicBezTo>
                    <a:cubicBezTo>
                      <a:pt x="0" y="385"/>
                      <a:pt x="9" y="465"/>
                      <a:pt x="65" y="531"/>
                    </a:cubicBezTo>
                    <a:cubicBezTo>
                      <a:pt x="111" y="586"/>
                      <a:pt x="181" y="644"/>
                      <a:pt x="281" y="644"/>
                    </a:cubicBezTo>
                    <a:cubicBezTo>
                      <a:pt x="308" y="644"/>
                      <a:pt x="308" y="644"/>
                      <a:pt x="308" y="644"/>
                    </a:cubicBezTo>
                    <a:cubicBezTo>
                      <a:pt x="430" y="644"/>
                      <a:pt x="542" y="540"/>
                      <a:pt x="572" y="449"/>
                    </a:cubicBezTo>
                    <a:cubicBezTo>
                      <a:pt x="577" y="435"/>
                      <a:pt x="582" y="422"/>
                      <a:pt x="586" y="406"/>
                    </a:cubicBezTo>
                    <a:cubicBezTo>
                      <a:pt x="589" y="389"/>
                      <a:pt x="587" y="370"/>
                      <a:pt x="591" y="353"/>
                    </a:cubicBezTo>
                    <a:cubicBezTo>
                      <a:pt x="594" y="336"/>
                      <a:pt x="593" y="259"/>
                      <a:pt x="593" y="239"/>
                    </a:cubicBezTo>
                    <a:cubicBezTo>
                      <a:pt x="593" y="162"/>
                      <a:pt x="594" y="88"/>
                      <a:pt x="594" y="9"/>
                    </a:cubicBezTo>
                    <a:lnTo>
                      <a:pt x="493"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6" name="íṩļidè"/>
              <p:cNvSpPr/>
              <p:nvPr/>
            </p:nvSpPr>
            <p:spPr bwMode="auto">
              <a:xfrm>
                <a:off x="2071688" y="2205038"/>
                <a:ext cx="490538" cy="1677988"/>
              </a:xfrm>
              <a:custGeom>
                <a:avLst/>
                <a:gdLst>
                  <a:gd name="T0" fmla="*/ 10 w 149"/>
                  <a:gd name="T1" fmla="*/ 494 h 509"/>
                  <a:gd name="T2" fmla="*/ 47 w 149"/>
                  <a:gd name="T3" fmla="*/ 497 h 509"/>
                  <a:gd name="T4" fmla="*/ 75 w 149"/>
                  <a:gd name="T5" fmla="*/ 509 h 509"/>
                  <a:gd name="T6" fmla="*/ 89 w 149"/>
                  <a:gd name="T7" fmla="*/ 469 h 509"/>
                  <a:gd name="T8" fmla="*/ 89 w 149"/>
                  <a:gd name="T9" fmla="*/ 467 h 509"/>
                  <a:gd name="T10" fmla="*/ 80 w 149"/>
                  <a:gd name="T11" fmla="*/ 447 h 509"/>
                  <a:gd name="T12" fmla="*/ 80 w 149"/>
                  <a:gd name="T13" fmla="*/ 427 h 509"/>
                  <a:gd name="T14" fmla="*/ 86 w 149"/>
                  <a:gd name="T15" fmla="*/ 233 h 509"/>
                  <a:gd name="T16" fmla="*/ 106 w 149"/>
                  <a:gd name="T17" fmla="*/ 154 h 509"/>
                  <a:gd name="T18" fmla="*/ 149 w 149"/>
                  <a:gd name="T19" fmla="*/ 96 h 509"/>
                  <a:gd name="T20" fmla="*/ 85 w 149"/>
                  <a:gd name="T21" fmla="*/ 38 h 509"/>
                  <a:gd name="T22" fmla="*/ 0 w 149"/>
                  <a:gd name="T23" fmla="*/ 0 h 509"/>
                  <a:gd name="T24" fmla="*/ 0 w 149"/>
                  <a:gd name="T25" fmla="*/ 478 h 509"/>
                  <a:gd name="T26" fmla="*/ 10 w 149"/>
                  <a:gd name="T27" fmla="*/ 49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509">
                    <a:moveTo>
                      <a:pt x="10" y="494"/>
                    </a:moveTo>
                    <a:cubicBezTo>
                      <a:pt x="23" y="494"/>
                      <a:pt x="38" y="494"/>
                      <a:pt x="47" y="497"/>
                    </a:cubicBezTo>
                    <a:cubicBezTo>
                      <a:pt x="55" y="499"/>
                      <a:pt x="68" y="509"/>
                      <a:pt x="75" y="509"/>
                    </a:cubicBezTo>
                    <a:cubicBezTo>
                      <a:pt x="84" y="509"/>
                      <a:pt x="89" y="479"/>
                      <a:pt x="89" y="469"/>
                    </a:cubicBezTo>
                    <a:cubicBezTo>
                      <a:pt x="89" y="467"/>
                      <a:pt x="89" y="467"/>
                      <a:pt x="89" y="467"/>
                    </a:cubicBezTo>
                    <a:cubicBezTo>
                      <a:pt x="89" y="453"/>
                      <a:pt x="80" y="452"/>
                      <a:pt x="80" y="447"/>
                    </a:cubicBezTo>
                    <a:cubicBezTo>
                      <a:pt x="80" y="427"/>
                      <a:pt x="80" y="427"/>
                      <a:pt x="80" y="427"/>
                    </a:cubicBezTo>
                    <a:cubicBezTo>
                      <a:pt x="80" y="361"/>
                      <a:pt x="83" y="297"/>
                      <a:pt x="86" y="233"/>
                    </a:cubicBezTo>
                    <a:cubicBezTo>
                      <a:pt x="87" y="201"/>
                      <a:pt x="95" y="176"/>
                      <a:pt x="106" y="154"/>
                    </a:cubicBezTo>
                    <a:cubicBezTo>
                      <a:pt x="114" y="137"/>
                      <a:pt x="136" y="105"/>
                      <a:pt x="149" y="96"/>
                    </a:cubicBezTo>
                    <a:cubicBezTo>
                      <a:pt x="136" y="71"/>
                      <a:pt x="109" y="52"/>
                      <a:pt x="85" y="38"/>
                    </a:cubicBezTo>
                    <a:cubicBezTo>
                      <a:pt x="72" y="30"/>
                      <a:pt x="14" y="1"/>
                      <a:pt x="0" y="0"/>
                    </a:cubicBezTo>
                    <a:cubicBezTo>
                      <a:pt x="0" y="478"/>
                      <a:pt x="0" y="478"/>
                      <a:pt x="0" y="478"/>
                    </a:cubicBezTo>
                    <a:cubicBezTo>
                      <a:pt x="0" y="485"/>
                      <a:pt x="5" y="491"/>
                      <a:pt x="10" y="4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7" name="ïṥḷiḋe"/>
              <p:cNvSpPr/>
              <p:nvPr/>
            </p:nvSpPr>
            <p:spPr bwMode="auto">
              <a:xfrm>
                <a:off x="2012950" y="2254250"/>
                <a:ext cx="1225550" cy="2122488"/>
              </a:xfrm>
              <a:custGeom>
                <a:avLst/>
                <a:gdLst>
                  <a:gd name="T0" fmla="*/ 21 w 372"/>
                  <a:gd name="T1" fmla="*/ 540 h 644"/>
                  <a:gd name="T2" fmla="*/ 36 w 372"/>
                  <a:gd name="T3" fmla="*/ 561 h 644"/>
                  <a:gd name="T4" fmla="*/ 71 w 372"/>
                  <a:gd name="T5" fmla="*/ 602 h 644"/>
                  <a:gd name="T6" fmla="*/ 179 w 372"/>
                  <a:gd name="T7" fmla="*/ 644 h 644"/>
                  <a:gd name="T8" fmla="*/ 338 w 372"/>
                  <a:gd name="T9" fmla="*/ 491 h 644"/>
                  <a:gd name="T10" fmla="*/ 338 w 372"/>
                  <a:gd name="T11" fmla="*/ 178 h 644"/>
                  <a:gd name="T12" fmla="*/ 369 w 372"/>
                  <a:gd name="T13" fmla="*/ 160 h 644"/>
                  <a:gd name="T14" fmla="*/ 369 w 372"/>
                  <a:gd name="T15" fmla="*/ 136 h 644"/>
                  <a:gd name="T16" fmla="*/ 372 w 372"/>
                  <a:gd name="T17" fmla="*/ 0 h 644"/>
                  <a:gd name="T18" fmla="*/ 121 w 372"/>
                  <a:gd name="T19" fmla="*/ 249 h 644"/>
                  <a:gd name="T20" fmla="*/ 121 w 372"/>
                  <a:gd name="T21" fmla="*/ 279 h 644"/>
                  <a:gd name="T22" fmla="*/ 130 w 372"/>
                  <a:gd name="T23" fmla="*/ 452 h 644"/>
                  <a:gd name="T24" fmla="*/ 98 w 372"/>
                  <a:gd name="T25" fmla="*/ 513 h 644"/>
                  <a:gd name="T26" fmla="*/ 50 w 372"/>
                  <a:gd name="T27" fmla="*/ 501 h 644"/>
                  <a:gd name="T28" fmla="*/ 40 w 372"/>
                  <a:gd name="T29" fmla="*/ 501 h 644"/>
                  <a:gd name="T30" fmla="*/ 0 w 372"/>
                  <a:gd name="T31" fmla="*/ 521 h 644"/>
                  <a:gd name="T32" fmla="*/ 0 w 372"/>
                  <a:gd name="T33" fmla="*/ 524 h 644"/>
                  <a:gd name="T34" fmla="*/ 21 w 372"/>
                  <a:gd name="T35" fmla="*/ 540 h 644"/>
                  <a:gd name="T36" fmla="*/ 31 w 372"/>
                  <a:gd name="T37" fmla="*/ 516 h 644"/>
                  <a:gd name="T38" fmla="*/ 32 w 372"/>
                  <a:gd name="T39" fmla="*/ 516 h 644"/>
                  <a:gd name="T40" fmla="*/ 44 w 372"/>
                  <a:gd name="T41" fmla="*/ 521 h 644"/>
                  <a:gd name="T42" fmla="*/ 34 w 372"/>
                  <a:gd name="T43" fmla="*/ 528 h 644"/>
                  <a:gd name="T44" fmla="*/ 25 w 372"/>
                  <a:gd name="T45" fmla="*/ 522 h 644"/>
                  <a:gd name="T46" fmla="*/ 31 w 372"/>
                  <a:gd name="T47" fmla="*/ 51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2" h="644">
                    <a:moveTo>
                      <a:pt x="21" y="540"/>
                    </a:moveTo>
                    <a:cubicBezTo>
                      <a:pt x="28" y="546"/>
                      <a:pt x="30" y="553"/>
                      <a:pt x="36" y="561"/>
                    </a:cubicBezTo>
                    <a:cubicBezTo>
                      <a:pt x="50" y="579"/>
                      <a:pt x="55" y="586"/>
                      <a:pt x="71" y="602"/>
                    </a:cubicBezTo>
                    <a:cubicBezTo>
                      <a:pt x="94" y="625"/>
                      <a:pt x="133" y="644"/>
                      <a:pt x="179" y="644"/>
                    </a:cubicBezTo>
                    <a:cubicBezTo>
                      <a:pt x="267" y="644"/>
                      <a:pt x="338" y="579"/>
                      <a:pt x="338" y="491"/>
                    </a:cubicBezTo>
                    <a:cubicBezTo>
                      <a:pt x="338" y="387"/>
                      <a:pt x="338" y="282"/>
                      <a:pt x="338" y="178"/>
                    </a:cubicBezTo>
                    <a:cubicBezTo>
                      <a:pt x="369" y="160"/>
                      <a:pt x="369" y="160"/>
                      <a:pt x="369" y="160"/>
                    </a:cubicBezTo>
                    <a:cubicBezTo>
                      <a:pt x="369" y="136"/>
                      <a:pt x="369" y="136"/>
                      <a:pt x="369" y="136"/>
                    </a:cubicBezTo>
                    <a:cubicBezTo>
                      <a:pt x="372" y="0"/>
                      <a:pt x="372" y="0"/>
                      <a:pt x="372" y="0"/>
                    </a:cubicBezTo>
                    <a:cubicBezTo>
                      <a:pt x="232" y="11"/>
                      <a:pt x="121" y="97"/>
                      <a:pt x="121" y="249"/>
                    </a:cubicBezTo>
                    <a:cubicBezTo>
                      <a:pt x="121" y="279"/>
                      <a:pt x="121" y="279"/>
                      <a:pt x="121" y="279"/>
                    </a:cubicBezTo>
                    <a:cubicBezTo>
                      <a:pt x="130" y="452"/>
                      <a:pt x="130" y="452"/>
                      <a:pt x="130" y="452"/>
                    </a:cubicBezTo>
                    <a:cubicBezTo>
                      <a:pt x="132" y="476"/>
                      <a:pt x="121" y="513"/>
                      <a:pt x="98" y="513"/>
                    </a:cubicBezTo>
                    <a:cubicBezTo>
                      <a:pt x="80" y="513"/>
                      <a:pt x="73" y="501"/>
                      <a:pt x="50" y="501"/>
                    </a:cubicBezTo>
                    <a:cubicBezTo>
                      <a:pt x="40" y="501"/>
                      <a:pt x="40" y="501"/>
                      <a:pt x="40" y="501"/>
                    </a:cubicBezTo>
                    <a:cubicBezTo>
                      <a:pt x="28" y="501"/>
                      <a:pt x="0" y="512"/>
                      <a:pt x="0" y="521"/>
                    </a:cubicBezTo>
                    <a:cubicBezTo>
                      <a:pt x="0" y="524"/>
                      <a:pt x="0" y="524"/>
                      <a:pt x="0" y="524"/>
                    </a:cubicBezTo>
                    <a:cubicBezTo>
                      <a:pt x="0" y="531"/>
                      <a:pt x="14" y="532"/>
                      <a:pt x="21" y="540"/>
                    </a:cubicBezTo>
                    <a:close/>
                    <a:moveTo>
                      <a:pt x="31" y="516"/>
                    </a:moveTo>
                    <a:cubicBezTo>
                      <a:pt x="32" y="516"/>
                      <a:pt x="32" y="516"/>
                      <a:pt x="32" y="516"/>
                    </a:cubicBezTo>
                    <a:cubicBezTo>
                      <a:pt x="36" y="516"/>
                      <a:pt x="44" y="517"/>
                      <a:pt x="44" y="521"/>
                    </a:cubicBezTo>
                    <a:cubicBezTo>
                      <a:pt x="44" y="523"/>
                      <a:pt x="37" y="528"/>
                      <a:pt x="34" y="528"/>
                    </a:cubicBezTo>
                    <a:cubicBezTo>
                      <a:pt x="29" y="528"/>
                      <a:pt x="25" y="527"/>
                      <a:pt x="25" y="522"/>
                    </a:cubicBezTo>
                    <a:cubicBezTo>
                      <a:pt x="25" y="519"/>
                      <a:pt x="27" y="516"/>
                      <a:pt x="31" y="5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8" name="îŝḷíďe"/>
              <p:cNvSpPr/>
              <p:nvPr/>
            </p:nvSpPr>
            <p:spPr bwMode="auto">
              <a:xfrm>
                <a:off x="1606550" y="1847850"/>
                <a:ext cx="306388" cy="323850"/>
              </a:xfrm>
              <a:custGeom>
                <a:avLst/>
                <a:gdLst>
                  <a:gd name="T0" fmla="*/ 23 w 93"/>
                  <a:gd name="T1" fmla="*/ 98 h 98"/>
                  <a:gd name="T2" fmla="*/ 58 w 93"/>
                  <a:gd name="T3" fmla="*/ 62 h 98"/>
                  <a:gd name="T4" fmla="*/ 73 w 93"/>
                  <a:gd name="T5" fmla="*/ 44 h 98"/>
                  <a:gd name="T6" fmla="*/ 93 w 93"/>
                  <a:gd name="T7" fmla="*/ 28 h 98"/>
                  <a:gd name="T8" fmla="*/ 89 w 93"/>
                  <a:gd name="T9" fmla="*/ 23 h 98"/>
                  <a:gd name="T10" fmla="*/ 87 w 93"/>
                  <a:gd name="T11" fmla="*/ 23 h 98"/>
                  <a:gd name="T12" fmla="*/ 51 w 93"/>
                  <a:gd name="T13" fmla="*/ 49 h 98"/>
                  <a:gd name="T14" fmla="*/ 38 w 93"/>
                  <a:gd name="T15" fmla="*/ 34 h 98"/>
                  <a:gd name="T16" fmla="*/ 51 w 93"/>
                  <a:gd name="T17" fmla="*/ 10 h 98"/>
                  <a:gd name="T18" fmla="*/ 32 w 93"/>
                  <a:gd name="T19" fmla="*/ 25 h 98"/>
                  <a:gd name="T20" fmla="*/ 13 w 93"/>
                  <a:gd name="T21" fmla="*/ 0 h 98"/>
                  <a:gd name="T22" fmla="*/ 8 w 93"/>
                  <a:gd name="T23" fmla="*/ 0 h 98"/>
                  <a:gd name="T24" fmla="*/ 0 w 93"/>
                  <a:gd name="T25" fmla="*/ 7 h 98"/>
                  <a:gd name="T26" fmla="*/ 43 w 93"/>
                  <a:gd name="T27" fmla="*/ 65 h 98"/>
                  <a:gd name="T28" fmla="*/ 23 w 9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8">
                    <a:moveTo>
                      <a:pt x="23" y="98"/>
                    </a:moveTo>
                    <a:cubicBezTo>
                      <a:pt x="38" y="97"/>
                      <a:pt x="47" y="73"/>
                      <a:pt x="58" y="62"/>
                    </a:cubicBezTo>
                    <a:cubicBezTo>
                      <a:pt x="63" y="57"/>
                      <a:pt x="67" y="51"/>
                      <a:pt x="73" y="44"/>
                    </a:cubicBezTo>
                    <a:cubicBezTo>
                      <a:pt x="80" y="37"/>
                      <a:pt x="93" y="39"/>
                      <a:pt x="93" y="28"/>
                    </a:cubicBezTo>
                    <a:cubicBezTo>
                      <a:pt x="93" y="24"/>
                      <a:pt x="92" y="23"/>
                      <a:pt x="89" y="23"/>
                    </a:cubicBezTo>
                    <a:cubicBezTo>
                      <a:pt x="87" y="23"/>
                      <a:pt x="87" y="23"/>
                      <a:pt x="87" y="23"/>
                    </a:cubicBezTo>
                    <a:cubicBezTo>
                      <a:pt x="72" y="23"/>
                      <a:pt x="58" y="39"/>
                      <a:pt x="51" y="49"/>
                    </a:cubicBezTo>
                    <a:cubicBezTo>
                      <a:pt x="50" y="47"/>
                      <a:pt x="38" y="35"/>
                      <a:pt x="38" y="34"/>
                    </a:cubicBezTo>
                    <a:cubicBezTo>
                      <a:pt x="38" y="28"/>
                      <a:pt x="54" y="17"/>
                      <a:pt x="51" y="10"/>
                    </a:cubicBezTo>
                    <a:cubicBezTo>
                      <a:pt x="47" y="2"/>
                      <a:pt x="34" y="17"/>
                      <a:pt x="32" y="25"/>
                    </a:cubicBezTo>
                    <a:cubicBezTo>
                      <a:pt x="25" y="20"/>
                      <a:pt x="19" y="0"/>
                      <a:pt x="13" y="0"/>
                    </a:cubicBezTo>
                    <a:cubicBezTo>
                      <a:pt x="8" y="0"/>
                      <a:pt x="8" y="0"/>
                      <a:pt x="8" y="0"/>
                    </a:cubicBezTo>
                    <a:cubicBezTo>
                      <a:pt x="5" y="0"/>
                      <a:pt x="0" y="6"/>
                      <a:pt x="0" y="7"/>
                    </a:cubicBezTo>
                    <a:cubicBezTo>
                      <a:pt x="0" y="15"/>
                      <a:pt x="36" y="56"/>
                      <a:pt x="43" y="65"/>
                    </a:cubicBezTo>
                    <a:cubicBezTo>
                      <a:pt x="37" y="74"/>
                      <a:pt x="24" y="81"/>
                      <a:pt x="23"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39" name="ïšḻide"/>
              <p:cNvSpPr/>
              <p:nvPr/>
            </p:nvSpPr>
            <p:spPr bwMode="auto">
              <a:xfrm>
                <a:off x="3387725" y="1871663"/>
                <a:ext cx="285750" cy="171450"/>
              </a:xfrm>
              <a:custGeom>
                <a:avLst/>
                <a:gdLst>
                  <a:gd name="T0" fmla="*/ 6 w 87"/>
                  <a:gd name="T1" fmla="*/ 18 h 52"/>
                  <a:gd name="T2" fmla="*/ 7 w 87"/>
                  <a:gd name="T3" fmla="*/ 18 h 52"/>
                  <a:gd name="T4" fmla="*/ 21 w 87"/>
                  <a:gd name="T5" fmla="*/ 10 h 52"/>
                  <a:gd name="T6" fmla="*/ 49 w 87"/>
                  <a:gd name="T7" fmla="*/ 25 h 52"/>
                  <a:gd name="T8" fmla="*/ 77 w 87"/>
                  <a:gd name="T9" fmla="*/ 41 h 52"/>
                  <a:gd name="T10" fmla="*/ 66 w 87"/>
                  <a:gd name="T11" fmla="*/ 42 h 52"/>
                  <a:gd name="T12" fmla="*/ 80 w 87"/>
                  <a:gd name="T13" fmla="*/ 52 h 52"/>
                  <a:gd name="T14" fmla="*/ 87 w 87"/>
                  <a:gd name="T15" fmla="*/ 46 h 52"/>
                  <a:gd name="T16" fmla="*/ 25 w 87"/>
                  <a:gd name="T17" fmla="*/ 9 h 52"/>
                  <a:gd name="T18" fmla="*/ 31 w 87"/>
                  <a:gd name="T19" fmla="*/ 2 h 52"/>
                  <a:gd name="T20" fmla="*/ 26 w 87"/>
                  <a:gd name="T21" fmla="*/ 0 h 52"/>
                  <a:gd name="T22" fmla="*/ 23 w 87"/>
                  <a:gd name="T23" fmla="*/ 0 h 52"/>
                  <a:gd name="T24" fmla="*/ 0 w 87"/>
                  <a:gd name="T25" fmla="*/ 12 h 52"/>
                  <a:gd name="T26" fmla="*/ 6 w 87"/>
                  <a:gd name="T2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2">
                    <a:moveTo>
                      <a:pt x="6" y="18"/>
                    </a:moveTo>
                    <a:cubicBezTo>
                      <a:pt x="7" y="18"/>
                      <a:pt x="7" y="18"/>
                      <a:pt x="7" y="18"/>
                    </a:cubicBezTo>
                    <a:cubicBezTo>
                      <a:pt x="13" y="18"/>
                      <a:pt x="13" y="10"/>
                      <a:pt x="21" y="10"/>
                    </a:cubicBezTo>
                    <a:cubicBezTo>
                      <a:pt x="21" y="10"/>
                      <a:pt x="43" y="24"/>
                      <a:pt x="49" y="25"/>
                    </a:cubicBezTo>
                    <a:cubicBezTo>
                      <a:pt x="60" y="28"/>
                      <a:pt x="71" y="32"/>
                      <a:pt x="77" y="41"/>
                    </a:cubicBezTo>
                    <a:cubicBezTo>
                      <a:pt x="66" y="42"/>
                      <a:pt x="66" y="42"/>
                      <a:pt x="66" y="42"/>
                    </a:cubicBezTo>
                    <a:cubicBezTo>
                      <a:pt x="68" y="44"/>
                      <a:pt x="78" y="52"/>
                      <a:pt x="80" y="52"/>
                    </a:cubicBezTo>
                    <a:cubicBezTo>
                      <a:pt x="83" y="52"/>
                      <a:pt x="87" y="48"/>
                      <a:pt x="87" y="46"/>
                    </a:cubicBezTo>
                    <a:cubicBezTo>
                      <a:pt x="87" y="26"/>
                      <a:pt x="43" y="13"/>
                      <a:pt x="25" y="9"/>
                    </a:cubicBezTo>
                    <a:cubicBezTo>
                      <a:pt x="31" y="2"/>
                      <a:pt x="31" y="2"/>
                      <a:pt x="31" y="2"/>
                    </a:cubicBezTo>
                    <a:cubicBezTo>
                      <a:pt x="29" y="0"/>
                      <a:pt x="29" y="0"/>
                      <a:pt x="26" y="0"/>
                    </a:cubicBezTo>
                    <a:cubicBezTo>
                      <a:pt x="23" y="0"/>
                      <a:pt x="23" y="0"/>
                      <a:pt x="23" y="0"/>
                    </a:cubicBezTo>
                    <a:cubicBezTo>
                      <a:pt x="18" y="0"/>
                      <a:pt x="0" y="5"/>
                      <a:pt x="0" y="12"/>
                    </a:cubicBezTo>
                    <a:cubicBezTo>
                      <a:pt x="0" y="15"/>
                      <a:pt x="2"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0" name="î$lïḋè"/>
              <p:cNvSpPr/>
              <p:nvPr/>
            </p:nvSpPr>
            <p:spPr bwMode="auto">
              <a:xfrm>
                <a:off x="3519488" y="1828800"/>
                <a:ext cx="92075" cy="76200"/>
              </a:xfrm>
              <a:custGeom>
                <a:avLst/>
                <a:gdLst>
                  <a:gd name="T0" fmla="*/ 28 w 28"/>
                  <a:gd name="T1" fmla="*/ 12 h 23"/>
                  <a:gd name="T2" fmla="*/ 28 w 28"/>
                  <a:gd name="T3" fmla="*/ 9 h 23"/>
                  <a:gd name="T4" fmla="*/ 21 w 28"/>
                  <a:gd name="T5" fmla="*/ 9 h 23"/>
                  <a:gd name="T6" fmla="*/ 21 w 28"/>
                  <a:gd name="T7" fmla="*/ 4 h 23"/>
                  <a:gd name="T8" fmla="*/ 16 w 28"/>
                  <a:gd name="T9" fmla="*/ 0 h 23"/>
                  <a:gd name="T10" fmla="*/ 15 w 28"/>
                  <a:gd name="T11" fmla="*/ 0 h 23"/>
                  <a:gd name="T12" fmla="*/ 0 w 28"/>
                  <a:gd name="T13" fmla="*/ 17 h 23"/>
                  <a:gd name="T14" fmla="*/ 0 w 28"/>
                  <a:gd name="T15" fmla="*/ 23 h 23"/>
                  <a:gd name="T16" fmla="*/ 28 w 2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28" y="12"/>
                    </a:moveTo>
                    <a:cubicBezTo>
                      <a:pt x="28" y="9"/>
                      <a:pt x="28" y="9"/>
                      <a:pt x="28" y="9"/>
                    </a:cubicBezTo>
                    <a:cubicBezTo>
                      <a:pt x="21" y="9"/>
                      <a:pt x="21" y="9"/>
                      <a:pt x="21" y="9"/>
                    </a:cubicBezTo>
                    <a:cubicBezTo>
                      <a:pt x="21" y="4"/>
                      <a:pt x="21" y="4"/>
                      <a:pt x="21" y="4"/>
                    </a:cubicBezTo>
                    <a:cubicBezTo>
                      <a:pt x="21" y="1"/>
                      <a:pt x="20" y="0"/>
                      <a:pt x="16" y="0"/>
                    </a:cubicBezTo>
                    <a:cubicBezTo>
                      <a:pt x="15" y="0"/>
                      <a:pt x="15" y="0"/>
                      <a:pt x="15" y="0"/>
                    </a:cubicBezTo>
                    <a:cubicBezTo>
                      <a:pt x="9" y="0"/>
                      <a:pt x="0" y="11"/>
                      <a:pt x="0" y="17"/>
                    </a:cubicBezTo>
                    <a:cubicBezTo>
                      <a:pt x="0" y="23"/>
                      <a:pt x="0" y="23"/>
                      <a:pt x="0" y="23"/>
                    </a:cubicBezTo>
                    <a:cubicBezTo>
                      <a:pt x="18" y="23"/>
                      <a:pt x="9" y="12"/>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sp>
            <p:nvSpPr>
              <p:cNvPr id="141" name="isḻïḑê"/>
              <p:cNvSpPr/>
              <p:nvPr/>
            </p:nvSpPr>
            <p:spPr bwMode="auto">
              <a:xfrm>
                <a:off x="2741613" y="1498600"/>
                <a:ext cx="273050" cy="373063"/>
              </a:xfrm>
              <a:custGeom>
                <a:avLst/>
                <a:gdLst>
                  <a:gd name="T0" fmla="*/ 46 w 83"/>
                  <a:gd name="T1" fmla="*/ 68 h 113"/>
                  <a:gd name="T2" fmla="*/ 83 w 83"/>
                  <a:gd name="T3" fmla="*/ 113 h 113"/>
                  <a:gd name="T4" fmla="*/ 65 w 83"/>
                  <a:gd name="T5" fmla="*/ 88 h 113"/>
                  <a:gd name="T6" fmla="*/ 50 w 83"/>
                  <a:gd name="T7" fmla="*/ 58 h 113"/>
                  <a:gd name="T8" fmla="*/ 61 w 83"/>
                  <a:gd name="T9" fmla="*/ 49 h 113"/>
                  <a:gd name="T10" fmla="*/ 62 w 83"/>
                  <a:gd name="T11" fmla="*/ 49 h 113"/>
                  <a:gd name="T12" fmla="*/ 74 w 83"/>
                  <a:gd name="T13" fmla="*/ 51 h 113"/>
                  <a:gd name="T14" fmla="*/ 80 w 83"/>
                  <a:gd name="T15" fmla="*/ 45 h 113"/>
                  <a:gd name="T16" fmla="*/ 74 w 83"/>
                  <a:gd name="T17" fmla="*/ 37 h 113"/>
                  <a:gd name="T18" fmla="*/ 62 w 83"/>
                  <a:gd name="T19" fmla="*/ 39 h 113"/>
                  <a:gd name="T20" fmla="*/ 71 w 83"/>
                  <a:gd name="T21" fmla="*/ 12 h 113"/>
                  <a:gd name="T22" fmla="*/ 71 w 83"/>
                  <a:gd name="T23" fmla="*/ 8 h 113"/>
                  <a:gd name="T24" fmla="*/ 65 w 83"/>
                  <a:gd name="T25" fmla="*/ 0 h 113"/>
                  <a:gd name="T26" fmla="*/ 61 w 83"/>
                  <a:gd name="T27" fmla="*/ 3 h 113"/>
                  <a:gd name="T28" fmla="*/ 53 w 83"/>
                  <a:gd name="T29" fmla="*/ 31 h 113"/>
                  <a:gd name="T30" fmla="*/ 39 w 83"/>
                  <a:gd name="T31" fmla="*/ 41 h 113"/>
                  <a:gd name="T32" fmla="*/ 18 w 83"/>
                  <a:gd name="T33" fmla="*/ 45 h 113"/>
                  <a:gd name="T34" fmla="*/ 24 w 83"/>
                  <a:gd name="T35" fmla="*/ 51 h 113"/>
                  <a:gd name="T36" fmla="*/ 44 w 83"/>
                  <a:gd name="T37" fmla="*/ 51 h 113"/>
                  <a:gd name="T38" fmla="*/ 0 w 83"/>
                  <a:gd name="T39" fmla="*/ 94 h 113"/>
                  <a:gd name="T40" fmla="*/ 46 w 83"/>
                  <a:gd name="T4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13">
                    <a:moveTo>
                      <a:pt x="46" y="68"/>
                    </a:moveTo>
                    <a:cubicBezTo>
                      <a:pt x="46" y="88"/>
                      <a:pt x="61" y="113"/>
                      <a:pt x="83" y="113"/>
                    </a:cubicBezTo>
                    <a:cubicBezTo>
                      <a:pt x="82" y="108"/>
                      <a:pt x="69" y="93"/>
                      <a:pt x="65" y="88"/>
                    </a:cubicBezTo>
                    <a:cubicBezTo>
                      <a:pt x="59" y="80"/>
                      <a:pt x="56" y="67"/>
                      <a:pt x="50" y="58"/>
                    </a:cubicBezTo>
                    <a:cubicBezTo>
                      <a:pt x="52" y="55"/>
                      <a:pt x="57" y="49"/>
                      <a:pt x="61" y="49"/>
                    </a:cubicBezTo>
                    <a:cubicBezTo>
                      <a:pt x="62" y="49"/>
                      <a:pt x="62" y="49"/>
                      <a:pt x="62" y="49"/>
                    </a:cubicBezTo>
                    <a:cubicBezTo>
                      <a:pt x="74" y="51"/>
                      <a:pt x="74" y="51"/>
                      <a:pt x="74" y="51"/>
                    </a:cubicBezTo>
                    <a:cubicBezTo>
                      <a:pt x="76" y="50"/>
                      <a:pt x="80" y="47"/>
                      <a:pt x="80" y="45"/>
                    </a:cubicBezTo>
                    <a:cubicBezTo>
                      <a:pt x="80" y="41"/>
                      <a:pt x="77" y="39"/>
                      <a:pt x="74" y="37"/>
                    </a:cubicBezTo>
                    <a:cubicBezTo>
                      <a:pt x="62" y="39"/>
                      <a:pt x="62" y="39"/>
                      <a:pt x="62" y="39"/>
                    </a:cubicBezTo>
                    <a:cubicBezTo>
                      <a:pt x="63" y="29"/>
                      <a:pt x="71" y="18"/>
                      <a:pt x="71" y="12"/>
                    </a:cubicBezTo>
                    <a:cubicBezTo>
                      <a:pt x="71" y="8"/>
                      <a:pt x="71" y="8"/>
                      <a:pt x="71" y="8"/>
                    </a:cubicBezTo>
                    <a:cubicBezTo>
                      <a:pt x="71" y="5"/>
                      <a:pt x="67" y="0"/>
                      <a:pt x="65" y="0"/>
                    </a:cubicBezTo>
                    <a:cubicBezTo>
                      <a:pt x="63" y="0"/>
                      <a:pt x="61" y="1"/>
                      <a:pt x="61" y="3"/>
                    </a:cubicBezTo>
                    <a:cubicBezTo>
                      <a:pt x="61" y="18"/>
                      <a:pt x="65" y="24"/>
                      <a:pt x="53" y="31"/>
                    </a:cubicBezTo>
                    <a:cubicBezTo>
                      <a:pt x="53" y="45"/>
                      <a:pt x="51" y="39"/>
                      <a:pt x="39" y="41"/>
                    </a:cubicBezTo>
                    <a:cubicBezTo>
                      <a:pt x="36" y="41"/>
                      <a:pt x="18" y="41"/>
                      <a:pt x="18" y="45"/>
                    </a:cubicBezTo>
                    <a:cubicBezTo>
                      <a:pt x="18" y="48"/>
                      <a:pt x="20" y="51"/>
                      <a:pt x="24" y="51"/>
                    </a:cubicBezTo>
                    <a:cubicBezTo>
                      <a:pt x="44" y="51"/>
                      <a:pt x="44" y="51"/>
                      <a:pt x="44" y="51"/>
                    </a:cubicBezTo>
                    <a:cubicBezTo>
                      <a:pt x="39" y="70"/>
                      <a:pt x="5" y="86"/>
                      <a:pt x="0" y="94"/>
                    </a:cubicBezTo>
                    <a:cubicBezTo>
                      <a:pt x="32" y="94"/>
                      <a:pt x="31" y="72"/>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rgbClr val="F5C87C"/>
                  </a:solidFill>
                  <a:latin typeface="Microsoft YaHei Regular" panose="020B0502040204020203" charset="-122"/>
                  <a:ea typeface="Microsoft YaHei Regular" panose="020B0502040204020203" charset="-122"/>
                </a:endParaRPr>
              </a:p>
            </p:txBody>
          </p:sp>
        </p:grpSp>
      </p:grpSp>
      <p:sp>
        <p:nvSpPr>
          <p:cNvPr id="8" name="流程图: 可选过程 7">
            <a:extLst>
              <a:ext uri="{FF2B5EF4-FFF2-40B4-BE49-F238E27FC236}">
                <a16:creationId xmlns:a16="http://schemas.microsoft.com/office/drawing/2014/main" id="{728EE330-2C10-D5E7-8415-7A2AFC4C3746}"/>
              </a:ext>
            </a:extLst>
          </p:cNvPr>
          <p:cNvSpPr/>
          <p:nvPr/>
        </p:nvSpPr>
        <p:spPr>
          <a:xfrm>
            <a:off x="8253661" y="2603773"/>
            <a:ext cx="2077453" cy="57248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内存中的打印缓冲区</a:t>
            </a:r>
          </a:p>
        </p:txBody>
      </p:sp>
      <p:sp>
        <p:nvSpPr>
          <p:cNvPr id="9" name="流程图: 可选过程 8">
            <a:extLst>
              <a:ext uri="{FF2B5EF4-FFF2-40B4-BE49-F238E27FC236}">
                <a16:creationId xmlns:a16="http://schemas.microsoft.com/office/drawing/2014/main" id="{4BE9D36D-1F3B-26B3-BFD3-A84B392624C4}"/>
              </a:ext>
            </a:extLst>
          </p:cNvPr>
          <p:cNvSpPr/>
          <p:nvPr/>
        </p:nvSpPr>
        <p:spPr>
          <a:xfrm>
            <a:off x="8253661" y="1634656"/>
            <a:ext cx="2077453" cy="57248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磁盘缓冲区</a:t>
            </a:r>
          </a:p>
        </p:txBody>
      </p:sp>
      <p:sp>
        <p:nvSpPr>
          <p:cNvPr id="12" name="流程图: 可选过程 11">
            <a:extLst>
              <a:ext uri="{FF2B5EF4-FFF2-40B4-BE49-F238E27FC236}">
                <a16:creationId xmlns:a16="http://schemas.microsoft.com/office/drawing/2014/main" id="{B6ACF2F5-C3EF-604A-28DF-20FFD076EA0F}"/>
              </a:ext>
            </a:extLst>
          </p:cNvPr>
          <p:cNvSpPr/>
          <p:nvPr/>
        </p:nvSpPr>
        <p:spPr>
          <a:xfrm>
            <a:off x="8253660" y="3577515"/>
            <a:ext cx="2077453" cy="572480"/>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rPr>
              <a:t>打印设备</a:t>
            </a:r>
          </a:p>
        </p:txBody>
      </p:sp>
      <p:cxnSp>
        <p:nvCxnSpPr>
          <p:cNvPr id="17" name="直接箭头连接符 16">
            <a:extLst>
              <a:ext uri="{FF2B5EF4-FFF2-40B4-BE49-F238E27FC236}">
                <a16:creationId xmlns:a16="http://schemas.microsoft.com/office/drawing/2014/main" id="{6269E826-3FE8-E489-6849-D4F6BE3E0A7D}"/>
              </a:ext>
            </a:extLst>
          </p:cNvPr>
          <p:cNvCxnSpPr>
            <a:stCxn id="9" idx="2"/>
            <a:endCxn id="8" idx="0"/>
          </p:cNvCxnSpPr>
          <p:nvPr/>
        </p:nvCxnSpPr>
        <p:spPr>
          <a:xfrm>
            <a:off x="9292388" y="2207136"/>
            <a:ext cx="0" cy="396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7B0F828-931B-D3EE-4601-6E9894B71C24}"/>
              </a:ext>
            </a:extLst>
          </p:cNvPr>
          <p:cNvCxnSpPr>
            <a:stCxn id="8" idx="2"/>
            <a:endCxn id="12" idx="0"/>
          </p:cNvCxnSpPr>
          <p:nvPr/>
        </p:nvCxnSpPr>
        <p:spPr>
          <a:xfrm flipH="1">
            <a:off x="9292387" y="3176253"/>
            <a:ext cx="1" cy="40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FFFDD642-9592-5D92-3541-E8AF88CDC2F3}"/>
              </a:ext>
            </a:extLst>
          </p:cNvPr>
          <p:cNvSpPr txBox="1"/>
          <p:nvPr/>
        </p:nvSpPr>
        <p:spPr>
          <a:xfrm>
            <a:off x="193238" y="5115435"/>
            <a:ext cx="7683436" cy="1349793"/>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假脱机管理进程：</a:t>
            </a:r>
            <a:r>
              <a:rPr lang="en-US" altLang="zh-CN"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1</a:t>
            </a:r>
            <a:r>
              <a:rPr lang="zh-CN" altLang="en-US"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a:t>
            </a:r>
            <a:r>
              <a:rPr lang="zh-CN" altLang="en-US" b="0" i="0" dirty="0">
                <a:solidFill>
                  <a:srgbClr val="4D4D4D"/>
                </a:solidFill>
                <a:effectLst/>
                <a:latin typeface="-apple-system"/>
              </a:rPr>
              <a:t>在磁盘缓冲区中</a:t>
            </a:r>
            <a:r>
              <a:rPr lang="zh-CN" altLang="en-US" dirty="0">
                <a:solidFill>
                  <a:srgbClr val="4D4D4D"/>
                </a:solidFill>
                <a:latin typeface="-apple-system"/>
              </a:rPr>
              <a:t>为要打印的数据</a:t>
            </a:r>
            <a:r>
              <a:rPr lang="zh-CN" altLang="en-US" b="0" i="0" dirty="0">
                <a:solidFill>
                  <a:srgbClr val="4D4D4D"/>
                </a:solidFill>
                <a:effectLst/>
                <a:latin typeface="-apple-system"/>
              </a:rPr>
              <a:t>申请空闲盘块，并将要打印的数据送入盘块中暂存。</a:t>
            </a:r>
            <a:r>
              <a:rPr lang="en-US" altLang="zh-CN" b="0" i="0" dirty="0">
                <a:solidFill>
                  <a:srgbClr val="4D4D4D"/>
                </a:solidFill>
                <a:effectLst/>
                <a:latin typeface="-apple-system"/>
              </a:rPr>
              <a:t>2</a:t>
            </a:r>
            <a:r>
              <a:rPr lang="zh-CN" altLang="en-US" b="0" i="0" dirty="0">
                <a:solidFill>
                  <a:srgbClr val="4D4D4D"/>
                </a:solidFill>
                <a:effectLst/>
                <a:latin typeface="-apple-system"/>
              </a:rPr>
              <a:t>、为用户进程申请一张空白的用户请求打印表，并将用户的打印要求填入其中，再将该表挂入假脱机文件队列上。</a:t>
            </a:r>
            <a:endParaRPr lang="en-US" altLang="zh-CN"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solidFill>
                  <a:schemeClr val="tx1">
                    <a:lumMod val="65000"/>
                    <a:lumOff val="35000"/>
                  </a:schemeClr>
                </a:solidFill>
                <a:effectLst/>
                <a:uLnTx/>
                <a:uFillTx/>
                <a:latin typeface="Source Han Sans CN Regular" panose="020B0A00000000000000" charset="-122"/>
                <a:ea typeface="Source Han Sans CN Regular" panose="020B0A00000000000000" charset="-122"/>
                <a:sym typeface="+mn-ea"/>
              </a:rPr>
              <a:t>假脱机打印进程：负责</a:t>
            </a:r>
            <a:r>
              <a:rPr lang="zh-CN" altLang="en-US" b="0" i="0" dirty="0">
                <a:solidFill>
                  <a:srgbClr val="4D4D4D"/>
                </a:solidFill>
                <a:effectLst/>
                <a:latin typeface="-apple-system"/>
              </a:rPr>
              <a:t>真正的打印输出。</a:t>
            </a:r>
            <a:endParaRPr lang="en-US" altLang="zh-CN" i="1" dirty="0">
              <a:solidFill>
                <a:schemeClr val="bg1">
                  <a:lumMod val="65000"/>
                </a:schemeClr>
              </a:solidFill>
            </a:endParaRPr>
          </a:p>
        </p:txBody>
      </p:sp>
      <p:sp>
        <p:nvSpPr>
          <p:cNvPr id="14" name="矩形: 圆角 13">
            <a:extLst>
              <a:ext uri="{FF2B5EF4-FFF2-40B4-BE49-F238E27FC236}">
                <a16:creationId xmlns:a16="http://schemas.microsoft.com/office/drawing/2014/main" id="{75A9CAAF-929D-C3F9-FFC2-05BC6C4D39AF}"/>
              </a:ext>
            </a:extLst>
          </p:cNvPr>
          <p:cNvSpPr/>
          <p:nvPr/>
        </p:nvSpPr>
        <p:spPr>
          <a:xfrm>
            <a:off x="1743566" y="1409247"/>
            <a:ext cx="8254903" cy="51218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8DDD5347-65C9-E58F-FCD3-BFA888F7E8BF}"/>
              </a:ext>
            </a:extLst>
          </p:cNvPr>
          <p:cNvPicPr>
            <a:picLocks noChangeAspect="1"/>
          </p:cNvPicPr>
          <p:nvPr/>
        </p:nvPicPr>
        <p:blipFill>
          <a:blip r:embed="rId3"/>
          <a:stretch>
            <a:fillRect/>
          </a:stretch>
        </p:blipFill>
        <p:spPr>
          <a:xfrm>
            <a:off x="3228982" y="1634656"/>
            <a:ext cx="5357324" cy="2674852"/>
          </a:xfrm>
          <a:prstGeom prst="rect">
            <a:avLst/>
          </a:prstGeom>
        </p:spPr>
      </p:pic>
      <p:sp>
        <p:nvSpPr>
          <p:cNvPr id="6" name="文本框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8B3B165E-B0A8-3E2F-C240-86EB4E4E171B}"/>
              </a:ext>
            </a:extLst>
          </p:cNvPr>
          <p:cNvSpPr txBox="1"/>
          <p:nvPr/>
        </p:nvSpPr>
        <p:spPr>
          <a:xfrm>
            <a:off x="2065926" y="4524318"/>
            <a:ext cx="7683436" cy="1676869"/>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algn="just"/>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在</a:t>
            </a:r>
            <a:r>
              <a:rPr lang="zh-CN" altLang="zh-CN" sz="1800"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假托机管理进程</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的控制下，用户输出数据在磁盘中的磁盘缓冲区</a:t>
            </a:r>
            <a:r>
              <a:rPr lang="zh-CN" altLang="en-US"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暂存。</a:t>
            </a:r>
            <a:r>
              <a:rPr lang="zh-CN" altLang="zh-CN" sz="1800"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假托机管理进程</a:t>
            </a:r>
            <a:r>
              <a:rPr lang="zh-CN" altLang="en-US"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还将</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存储了用户打印要求的请求打印表挂上内存中的假脱机文件队列。</a:t>
            </a:r>
          </a:p>
          <a:p>
            <a:pPr algn="just"/>
            <a:r>
              <a:rPr lang="zh-CN" altLang="zh-CN" sz="1800"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假脱机打印进程</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则从假脱机文件队列上取下请求打印表，按照表中的要求，控制数据从磁盘缓冲区流向打印缓冲区，最终流向共享打印机进行打印。</a:t>
            </a:r>
          </a:p>
        </p:txBody>
      </p:sp>
    </p:spTree>
    <p:extLst>
      <p:ext uri="{BB962C8B-B14F-4D97-AF65-F5344CB8AC3E}">
        <p14:creationId xmlns:p14="http://schemas.microsoft.com/office/powerpoint/2010/main" val="1555116015"/>
      </p:ext>
    </p:extLst>
  </p:cSld>
  <p:clrMapOvr>
    <a:masterClrMapping/>
  </p:clrMapOvr>
  <mc:AlternateContent xmlns:mc="http://schemas.openxmlformats.org/markup-compatibility/2006">
    <mc:Choice xmlns:p14="http://schemas.microsoft.com/office/powerpoint/2010/main" Requires="p14">
      <p:transition spd="slow" p14:dur="2000" advTm="34807"/>
    </mc:Choice>
    <mc:Fallback>
      <p:transition spd="slow" advTm="3480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3079718" y="0"/>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19" name="文本框 18">
            <a:extLst>
              <a:ext uri="{FF2B5EF4-FFF2-40B4-BE49-F238E27FC236}">
                <a16:creationId xmlns:a16="http://schemas.microsoft.com/office/drawing/2014/main" id="{AD7E6B02-6339-1620-E2A5-5F9DEC97965B}"/>
              </a:ext>
            </a:extLst>
          </p:cNvPr>
          <p:cNvSpPr txBox="1"/>
          <p:nvPr/>
        </p:nvSpPr>
        <p:spPr>
          <a:xfrm>
            <a:off x="1440452" y="1437479"/>
            <a:ext cx="6910136" cy="461665"/>
          </a:xfrm>
          <a:prstGeom prst="rect">
            <a:avLst/>
          </a:prstGeom>
          <a:noFill/>
        </p:spPr>
        <p:txBody>
          <a:bodyPr wrap="square">
            <a:spAutoFit/>
          </a:bodyPr>
          <a:lstStyle/>
          <a:p>
            <a:r>
              <a:rPr lang="zh-CN" altLang="en-US" sz="2400" b="1" dirty="0">
                <a:solidFill>
                  <a:srgbClr val="008000"/>
                </a:solidFill>
                <a:latin typeface="新宋体" panose="02010609030101010101" pitchFamily="49" charset="-122"/>
                <a:ea typeface="新宋体" panose="02010609030101010101" pitchFamily="49" charset="-122"/>
              </a:rPr>
              <a:t>模拟内容：</a:t>
            </a:r>
            <a:endParaRPr lang="zh-CN" altLang="en-US" sz="2400" b="1" dirty="0"/>
          </a:p>
        </p:txBody>
      </p:sp>
      <p:sp>
        <p:nvSpPr>
          <p:cNvPr id="24" name="文本框 23">
            <a:extLst>
              <a:ext uri="{FF2B5EF4-FFF2-40B4-BE49-F238E27FC236}">
                <a16:creationId xmlns:a16="http://schemas.microsoft.com/office/drawing/2014/main" id="{7AE26EE9-E041-E564-E32F-497655F88B99}"/>
              </a:ext>
            </a:extLst>
          </p:cNvPr>
          <p:cNvSpPr txBox="1"/>
          <p:nvPr/>
        </p:nvSpPr>
        <p:spPr>
          <a:xfrm>
            <a:off x="1567869" y="2033337"/>
            <a:ext cx="7980088" cy="3724096"/>
          </a:xfrm>
          <a:prstGeom prst="rect">
            <a:avLst/>
          </a:prstGeom>
          <a:noFill/>
        </p:spPr>
        <p:txBody>
          <a:bodyPr wrap="square">
            <a:spAutoFit/>
          </a:bodyPr>
          <a:lstStyle/>
          <a:p>
            <a:pPr marL="342900" lvl="0" indent="-342900" algn="just">
              <a:buFont typeface="+mj-lt"/>
              <a:buAutoNum type="arabicPeriod"/>
            </a:pP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用户进程发出输出请求</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后，系统</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将</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用户申请输出的数据</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暂存在</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输出井</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（磁盘缓冲区）</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若一个文件</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输出</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完成。</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系统</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申请一个空白的请求打印表，填入该文件的打印要求，并将表挂上</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假脱机文件</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队列。</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、因为</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假脱机文件队列</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空而处于等待</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状</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态的假脱机打印进程，在</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假脱机文件队列装入请求打印表</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后激活并运行。</a:t>
            </a:r>
          </a:p>
          <a:p>
            <a:pPr lvl="0"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、用户连续打印多个文件。</a:t>
            </a:r>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、输出井已满</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假脱机打印进程打印一些数据后再运行。</a:t>
            </a:r>
          </a:p>
          <a:p>
            <a:pPr lvl="0" algn="just"/>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2748"/>
    </mc:Choice>
    <mc:Fallback>
      <p:transition spd="slow" advTm="427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p:nvPr/>
        </p:nvSpPr>
        <p:spPr>
          <a:xfrm>
            <a:off x="-82008" y="5996981"/>
            <a:ext cx="3643313" cy="644702"/>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3497504" y="-72562"/>
            <a:ext cx="5567998" cy="9883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4400" b="1" noProof="0" dirty="0">
                <a:ln>
                  <a:noFill/>
                </a:ln>
                <a:solidFill>
                  <a:schemeClr val="accent5">
                    <a:lumMod val="50000"/>
                  </a:schemeClr>
                </a:solidFill>
                <a:effectLst/>
                <a:uLnTx/>
                <a:uFillTx/>
                <a:latin typeface="Source Han Sans CN Heavy" panose="020B0A00000000000000" charset="-122"/>
                <a:ea typeface="Source Han Sans CN Heavy" panose="020B0A00000000000000" charset="-122"/>
                <a:sym typeface="+mn-ea"/>
              </a:rPr>
              <a:t>模拟假脱机打印系统</a:t>
            </a:r>
          </a:p>
        </p:txBody>
      </p:sp>
      <p:sp>
        <p:nvSpPr>
          <p:cNvPr id="18" name="文本框 17" descr="e7d195523061f1c0d318120d6aeaf1b6ccceb6ba3da59c0775C5DE19DDDEBC09ED96DBD9900D9848D623ECAD1D4904B78047D0015C22C8BE97228BE8B5BFF08FE7A3AE04126DA07312A96C0F69F9BAB74C46B725AFB1A708D984D37AD95344670D96AF8C99654830F8DAEB8AF963DFE993C5D0331C1EA2F2EA108BE97C097A48A3D9250F9A4B2FBB"/>
          <p:cNvSpPr txBox="1"/>
          <p:nvPr/>
        </p:nvSpPr>
        <p:spPr>
          <a:xfrm>
            <a:off x="1354738" y="936862"/>
            <a:ext cx="5410979" cy="421462"/>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输出井</a:t>
            </a:r>
            <a:r>
              <a:rPr lang="zh-CN" altLang="en-US" sz="1600" b="1" dirty="0">
                <a:solidFill>
                  <a:srgbClr val="7030A0"/>
                </a:solidFill>
                <a:latin typeface="Source Han Sans CN Regular" panose="020B0A00000000000000" charset="-122"/>
                <a:ea typeface="Source Han Sans CN Regular" panose="020B0A00000000000000" charset="-122"/>
                <a:sym typeface="+mn-ea"/>
              </a:rPr>
              <a:t>的</a:t>
            </a: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数据结构</a:t>
            </a:r>
            <a:r>
              <a:rPr lang="en-US" altLang="zh-CN"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a:t>
            </a:r>
            <a:endParaRPr lang="en-US" altLang="zh-CN" sz="1600" b="1" i="1" dirty="0">
              <a:solidFill>
                <a:srgbClr val="7030A0"/>
              </a:solidFill>
            </a:endParaRPr>
          </a:p>
        </p:txBody>
      </p:sp>
      <p:sp>
        <p:nvSpPr>
          <p:cNvPr id="5" name="e7d195523061f1c0" descr="e7d195523061f1c0d318120d6aeaf1b6ccceb6ba3da59c0775C5DE19DDDEBC09ED96DBD9900D9848D623ECAD1D4904B78047D0015C22C8BE97228BE8B5BFF08FE7A3AE04126DA07312A96C0F69F9BAB74C46B725AFB1A708D984D37AD95344670D96AF8C99654830F8DAEB8AF963DFE993C5D0331C1EA2F2EA108BE97C097A48A3D9250F9A4B2FBB" hidden="1"/>
          <p:cNvSpPr txBox="1"/>
          <p:nvPr/>
        </p:nvSpPr>
        <p:spPr>
          <a:xfrm>
            <a:off x="-355600" y="1803400"/>
            <a:ext cx="262251" cy="1016000"/>
          </a:xfrm>
          <a:prstGeom prst="rect">
            <a:avLst/>
          </a:prstGeom>
          <a:noFill/>
        </p:spPr>
        <p:txBody>
          <a:bodyPr vert="wordArtVert" rtlCol="0">
            <a:spAutoFit/>
          </a:bodyPr>
          <a:lstStyle/>
          <a:p>
            <a:r>
              <a:rPr lang="en-US" altLang="zh-CN" sz="100"/>
              <a:t>e7d195523061f1c0d318120d6aeaf1b6ccceb6ba3da59c0775C5DE19DDDEBC09ED96DBD9900D9848D623ECAD1D4904B78047D0015C22C8BE97228BE8B5BFF08FE7A3AE04126DA07312A96C0F69F9BAB74C46B725AFB1A708D984D37AD95344670D96AF8C99654830F8DAEB8AF963DFE993C5D0331C1EA2F2EA108BE97C097A48A3D9250F9A4B2FBB</a:t>
            </a:r>
            <a:endParaRPr lang="zh-CN" altLang="en-US" sz="100"/>
          </a:p>
        </p:txBody>
      </p:sp>
      <p:sp>
        <p:nvSpPr>
          <p:cNvPr id="9" name="文本框 8">
            <a:extLst>
              <a:ext uri="{FF2B5EF4-FFF2-40B4-BE49-F238E27FC236}">
                <a16:creationId xmlns:a16="http://schemas.microsoft.com/office/drawing/2014/main" id="{26B548D5-E504-D1E6-C320-3115640EC24F}"/>
              </a:ext>
            </a:extLst>
          </p:cNvPr>
          <p:cNvSpPr txBox="1"/>
          <p:nvPr/>
        </p:nvSpPr>
        <p:spPr>
          <a:xfrm>
            <a:off x="3232139" y="992035"/>
            <a:ext cx="6910136" cy="369332"/>
          </a:xfrm>
          <a:prstGeom prst="rect">
            <a:avLst/>
          </a:prstGeom>
          <a:noFill/>
        </p:spPr>
        <p:txBody>
          <a:bodyPr wrap="square">
            <a:spAutoFit/>
          </a:bodyPr>
          <a:lstStyle/>
          <a:p>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buffer[2][100];</a:t>
            </a:r>
            <a:endParaRPr lang="zh-CN" altLang="en-US" b="1" dirty="0"/>
          </a:p>
        </p:txBody>
      </p:sp>
      <p:sp>
        <p:nvSpPr>
          <p:cNvPr id="10" name="文本框 9"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8F184122-1E9A-4898-AE5C-384282F002CE}"/>
              </a:ext>
            </a:extLst>
          </p:cNvPr>
          <p:cNvSpPr txBox="1"/>
          <p:nvPr/>
        </p:nvSpPr>
        <p:spPr>
          <a:xfrm>
            <a:off x="1354737" y="1358324"/>
            <a:ext cx="5410979" cy="421462"/>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进程</a:t>
            </a:r>
            <a:r>
              <a:rPr lang="zh-CN" altLang="en-US" sz="1600" b="1" dirty="0">
                <a:solidFill>
                  <a:srgbClr val="7030A0"/>
                </a:solidFill>
                <a:latin typeface="Source Han Sans CN Regular" panose="020B0A00000000000000" charset="-122"/>
                <a:ea typeface="Source Han Sans CN Regular" panose="020B0A00000000000000" charset="-122"/>
                <a:sym typeface="+mn-ea"/>
              </a:rPr>
              <a:t>的</a:t>
            </a: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数据结构</a:t>
            </a:r>
            <a:r>
              <a:rPr lang="en-US" altLang="zh-CN"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a:t>
            </a:r>
            <a:endParaRPr lang="en-US" altLang="zh-CN" sz="1600" b="1" i="1" dirty="0">
              <a:solidFill>
                <a:srgbClr val="7030A0"/>
              </a:solidFill>
            </a:endParaRPr>
          </a:p>
        </p:txBody>
      </p:sp>
      <p:sp>
        <p:nvSpPr>
          <p:cNvPr id="12" name="文本框 11">
            <a:extLst>
              <a:ext uri="{FF2B5EF4-FFF2-40B4-BE49-F238E27FC236}">
                <a16:creationId xmlns:a16="http://schemas.microsoft.com/office/drawing/2014/main" id="{72DFBE65-29CD-D6F8-0FAB-A5DFCABAE65F}"/>
              </a:ext>
            </a:extLst>
          </p:cNvPr>
          <p:cNvSpPr txBox="1"/>
          <p:nvPr/>
        </p:nvSpPr>
        <p:spPr>
          <a:xfrm>
            <a:off x="3232139" y="1413497"/>
            <a:ext cx="6910136" cy="1754326"/>
          </a:xfrm>
          <a:prstGeom prst="rect">
            <a:avLst/>
          </a:prstGeom>
          <a:noFill/>
        </p:spPr>
        <p:txBody>
          <a:bodyPr wrap="square">
            <a:spAutoFit/>
          </a:bodyPr>
          <a:lstStyle/>
          <a:p>
            <a:r>
              <a:rPr lang="en-US" altLang="zh-CN" sz="1800" b="1" dirty="0">
                <a:solidFill>
                  <a:srgbClr val="0000FF"/>
                </a:solidFill>
                <a:latin typeface="新宋体" panose="02010609030101010101" pitchFamily="49" charset="-122"/>
                <a:ea typeface="新宋体" panose="02010609030101010101" pitchFamily="49" charset="-122"/>
              </a:rPr>
              <a:t>struct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2B91AF"/>
                </a:solidFill>
                <a:latin typeface="新宋体" panose="02010609030101010101" pitchFamily="49" charset="-122"/>
                <a:ea typeface="新宋体" panose="02010609030101010101" pitchFamily="49" charset="-122"/>
              </a:rPr>
              <a:t>PCB</a:t>
            </a:r>
            <a:r>
              <a:rPr lang="en-US" altLang="zh-CN" sz="1800" b="1" dirty="0">
                <a:solidFill>
                  <a:srgbClr val="000000"/>
                </a:solidFill>
                <a:latin typeface="新宋体" panose="02010609030101010101" pitchFamily="49" charset="-122"/>
                <a:ea typeface="新宋体" panose="02010609030101010101" pitchFamily="49" charset="-122"/>
              </a:rPr>
              <a:t> {</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id;         </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进程标识数</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status;     </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进程状态</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count;      </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要输出的文件数</a:t>
            </a:r>
            <a:endParaRPr lang="zh-CN" altLang="en-US" sz="1800" b="1" dirty="0">
              <a:solidFill>
                <a:srgbClr val="000000"/>
              </a:solidFill>
              <a:latin typeface="新宋体" panose="02010609030101010101" pitchFamily="49" charset="-122"/>
              <a:ea typeface="新宋体" panose="02010609030101010101" pitchFamily="49" charset="-122"/>
            </a:endParaRPr>
          </a:p>
          <a:p>
            <a:r>
              <a:rPr lang="zh-CN" altLang="en-US"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zh-CN" altLang="en-US"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tmp_x</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进程输出时的临时变量</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err="1">
                <a:solidFill>
                  <a:srgbClr val="000000"/>
                </a:solidFill>
                <a:latin typeface="新宋体" panose="02010609030101010101" pitchFamily="49" charset="-122"/>
                <a:ea typeface="新宋体" panose="02010609030101010101" pitchFamily="49" charset="-122"/>
              </a:rPr>
              <a:t>pcb</a:t>
            </a:r>
            <a:r>
              <a:rPr lang="en-US" altLang="zh-CN" sz="1800" b="1" dirty="0">
                <a:solidFill>
                  <a:srgbClr val="000000"/>
                </a:solidFill>
                <a:latin typeface="新宋体" panose="02010609030101010101" pitchFamily="49" charset="-122"/>
                <a:ea typeface="新宋体" panose="02010609030101010101" pitchFamily="49" charset="-122"/>
              </a:rPr>
              <a:t>[3];</a:t>
            </a:r>
            <a:endParaRPr lang="zh-CN" altLang="en-US" b="1" dirty="0"/>
          </a:p>
        </p:txBody>
      </p:sp>
      <p:sp>
        <p:nvSpPr>
          <p:cNvPr id="13" name="文本框 12"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EE04774C-E0DB-8884-9F15-40CB5A870F86}"/>
              </a:ext>
            </a:extLst>
          </p:cNvPr>
          <p:cNvSpPr txBox="1"/>
          <p:nvPr/>
        </p:nvSpPr>
        <p:spPr>
          <a:xfrm>
            <a:off x="1354736" y="3219953"/>
            <a:ext cx="5410979" cy="421462"/>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请求打印表</a:t>
            </a:r>
            <a:r>
              <a:rPr lang="zh-CN" altLang="en-US" sz="1600" b="1" dirty="0">
                <a:solidFill>
                  <a:srgbClr val="7030A0"/>
                </a:solidFill>
                <a:latin typeface="Source Han Sans CN Regular" panose="020B0A00000000000000" charset="-122"/>
                <a:ea typeface="Source Han Sans CN Regular" panose="020B0A00000000000000" charset="-122"/>
                <a:sym typeface="+mn-ea"/>
              </a:rPr>
              <a:t>的</a:t>
            </a: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数据结构</a:t>
            </a:r>
            <a:r>
              <a:rPr lang="en-US" altLang="zh-CN"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a:t>
            </a:r>
            <a:endParaRPr lang="en-US" altLang="zh-CN" sz="1600" b="1" i="1" dirty="0">
              <a:solidFill>
                <a:srgbClr val="7030A0"/>
              </a:solidFill>
            </a:endParaRPr>
          </a:p>
        </p:txBody>
      </p:sp>
      <p:sp>
        <p:nvSpPr>
          <p:cNvPr id="15" name="文本框 14">
            <a:extLst>
              <a:ext uri="{FF2B5EF4-FFF2-40B4-BE49-F238E27FC236}">
                <a16:creationId xmlns:a16="http://schemas.microsoft.com/office/drawing/2014/main" id="{E5D19C51-1E6C-724B-9C4B-74C97522D54C}"/>
              </a:ext>
            </a:extLst>
          </p:cNvPr>
          <p:cNvSpPr txBox="1"/>
          <p:nvPr/>
        </p:nvSpPr>
        <p:spPr>
          <a:xfrm>
            <a:off x="3232139" y="3729640"/>
            <a:ext cx="6910136" cy="1477328"/>
          </a:xfrm>
          <a:prstGeom prst="rect">
            <a:avLst/>
          </a:prstGeom>
          <a:noFill/>
        </p:spPr>
        <p:txBody>
          <a:bodyPr wrap="square">
            <a:spAutoFit/>
          </a:bodyPr>
          <a:lstStyle/>
          <a:p>
            <a:r>
              <a:rPr lang="en-US" altLang="zh-CN" sz="1800" b="1" dirty="0">
                <a:solidFill>
                  <a:srgbClr val="0000FF"/>
                </a:solidFill>
                <a:latin typeface="新宋体" panose="02010609030101010101" pitchFamily="49" charset="-122"/>
                <a:ea typeface="新宋体" panose="02010609030101010101" pitchFamily="49" charset="-122"/>
              </a:rPr>
              <a:t>struct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2B91AF"/>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 {</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reqname</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请求进程名</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length; </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本次输出信息长度</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addr</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8000"/>
                </a:solidFill>
                <a:latin typeface="新宋体" panose="02010609030101010101" pitchFamily="49" charset="-122"/>
                <a:ea typeface="新宋体" panose="02010609030101010101" pitchFamily="49" charset="-122"/>
              </a:rPr>
              <a:t>//</a:t>
            </a:r>
            <a:r>
              <a:rPr lang="zh-CN" altLang="en-US" sz="1800" b="1" dirty="0">
                <a:solidFill>
                  <a:srgbClr val="008000"/>
                </a:solidFill>
                <a:latin typeface="新宋体" panose="02010609030101010101" pitchFamily="49" charset="-122"/>
                <a:ea typeface="新宋体" panose="02010609030101010101" pitchFamily="49" charset="-122"/>
              </a:rPr>
              <a:t>信息在输出井的首地址</a:t>
            </a:r>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00"/>
                </a:solidFill>
                <a:latin typeface="新宋体" panose="02010609030101010101" pitchFamily="49" charset="-122"/>
                <a:ea typeface="新宋体" panose="02010609030101010101" pitchFamily="49" charset="-122"/>
              </a:rPr>
              <a:t>}</a:t>
            </a:r>
            <a:r>
              <a:rPr lang="zh-CN" altLang="en-US" sz="1800" b="1" dirty="0">
                <a:solidFill>
                  <a:srgbClr val="000000"/>
                </a:solidFill>
                <a:latin typeface="新宋体" panose="02010609030101010101" pitchFamily="49" charset="-122"/>
                <a:ea typeface="新宋体" panose="02010609030101010101" pitchFamily="49" charset="-122"/>
              </a:rPr>
              <a:t>；</a:t>
            </a:r>
            <a:endParaRPr lang="zh-CN" altLang="en-US" b="1" dirty="0"/>
          </a:p>
        </p:txBody>
      </p:sp>
      <p:sp>
        <p:nvSpPr>
          <p:cNvPr id="19" name="文本框 18">
            <a:extLst>
              <a:ext uri="{FF2B5EF4-FFF2-40B4-BE49-F238E27FC236}">
                <a16:creationId xmlns:a16="http://schemas.microsoft.com/office/drawing/2014/main" id="{AD7E6B02-6339-1620-E2A5-5F9DEC97965B}"/>
              </a:ext>
            </a:extLst>
          </p:cNvPr>
          <p:cNvSpPr txBox="1"/>
          <p:nvPr/>
        </p:nvSpPr>
        <p:spPr>
          <a:xfrm>
            <a:off x="4060225" y="5318378"/>
            <a:ext cx="6910136" cy="369332"/>
          </a:xfrm>
          <a:prstGeom prst="rect">
            <a:avLst/>
          </a:prstGeom>
          <a:noFill/>
        </p:spPr>
        <p:txBody>
          <a:bodyPr wrap="square">
            <a:spAutoFit/>
          </a:bodyPr>
          <a:lstStyle/>
          <a:p>
            <a:r>
              <a:rPr lang="en-US" altLang="zh-CN" sz="1800" b="1" dirty="0" err="1">
                <a:solidFill>
                  <a:srgbClr val="000000"/>
                </a:solidFill>
                <a:latin typeface="新宋体" panose="02010609030101010101" pitchFamily="49" charset="-122"/>
                <a:ea typeface="新宋体" panose="02010609030101010101" pitchFamily="49" charset="-122"/>
              </a:rPr>
              <a:t>reqblock</a:t>
            </a:r>
            <a:r>
              <a:rPr lang="en-US" altLang="zh-CN" sz="1800" b="1" dirty="0">
                <a:solidFill>
                  <a:srgbClr val="000000"/>
                </a:solidFill>
                <a:latin typeface="新宋体" panose="02010609030101010101" pitchFamily="49" charset="-122"/>
                <a:ea typeface="新宋体" panose="02010609030101010101" pitchFamily="49" charset="-122"/>
              </a:rPr>
              <a:t>[10];</a:t>
            </a:r>
            <a:endParaRPr lang="zh-CN" altLang="en-US" b="1" dirty="0"/>
          </a:p>
        </p:txBody>
      </p:sp>
      <p:sp>
        <p:nvSpPr>
          <p:cNvPr id="22" name="文本框 21"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1311EA23-F696-B613-7C99-BA087B96259D}"/>
              </a:ext>
            </a:extLst>
          </p:cNvPr>
          <p:cNvSpPr txBox="1"/>
          <p:nvPr/>
        </p:nvSpPr>
        <p:spPr>
          <a:xfrm>
            <a:off x="1354736" y="5283218"/>
            <a:ext cx="5410979" cy="421462"/>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假脱机文件队列</a:t>
            </a:r>
            <a:r>
              <a:rPr lang="zh-CN" altLang="en-US" sz="1600" b="1" dirty="0">
                <a:solidFill>
                  <a:srgbClr val="7030A0"/>
                </a:solidFill>
                <a:latin typeface="Source Han Sans CN Regular" panose="020B0A00000000000000" charset="-122"/>
                <a:ea typeface="Source Han Sans CN Regular" panose="020B0A00000000000000" charset="-122"/>
                <a:sym typeface="+mn-ea"/>
              </a:rPr>
              <a:t>的</a:t>
            </a:r>
            <a:r>
              <a:rPr lang="zh-CN" altLang="en-US"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数据结构</a:t>
            </a:r>
            <a:r>
              <a:rPr lang="en-US" altLang="zh-CN" sz="1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a:t>
            </a:r>
            <a:endParaRPr lang="en-US" altLang="zh-CN" sz="1600" b="1" i="1" dirty="0">
              <a:solidFill>
                <a:srgbClr val="7030A0"/>
              </a:solidFill>
            </a:endParaRPr>
          </a:p>
        </p:txBody>
      </p:sp>
      <p:sp>
        <p:nvSpPr>
          <p:cNvPr id="4" name="矩形 3"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F48530CB-114E-5A28-183B-30136F183BF9}"/>
              </a:ext>
            </a:extLst>
          </p:cNvPr>
          <p:cNvSpPr/>
          <p:nvPr/>
        </p:nvSpPr>
        <p:spPr>
          <a:xfrm>
            <a:off x="10452351" y="-1395663"/>
            <a:ext cx="3287235" cy="3429000"/>
          </a:xfrm>
          <a:prstGeom prst="rect">
            <a:avLst/>
          </a:prstGeom>
          <a:solidFill>
            <a:srgbClr val="6E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descr="e7d195523061f1c0d318120d6aeaf1b6ccceb6ba3da59c0775C5DE19DDDEBC09ED96DBD9900D9848D623ECAD1D4904B78047D0015C22C8BE97228BE8B5BFF08FE7A3AE04126DA07312A96C0F69F9BAB74C46B725AFB1A708D984D37AD95344670D96AF8C99654830F8DAEB8AF963DFE993C5D0331C1EA2F2EA108BE97C097A48A3D9250F9A4B2FBB">
            <a:extLst>
              <a:ext uri="{FF2B5EF4-FFF2-40B4-BE49-F238E27FC236}">
                <a16:creationId xmlns:a16="http://schemas.microsoft.com/office/drawing/2014/main" id="{A21495D5-1FF3-B91E-8C84-AE69295F5E63}"/>
              </a:ext>
            </a:extLst>
          </p:cNvPr>
          <p:cNvSpPr txBox="1"/>
          <p:nvPr/>
        </p:nvSpPr>
        <p:spPr>
          <a:xfrm>
            <a:off x="10700084" y="96406"/>
            <a:ext cx="1179094" cy="1655453"/>
          </a:xfrm>
          <a:prstGeom prst="rect">
            <a:avLst/>
          </a:prstGeom>
          <a:noFill/>
        </p:spPr>
        <p:txBody>
          <a:bodyPr wrap="square" rtlCol="0">
            <a:spAutoFit/>
          </a:bodyPr>
          <a:lstStyle>
            <a:defPPr>
              <a:defRPr lang="zh-CN"/>
            </a:defPPr>
            <a:lvl1pPr>
              <a:lnSpc>
                <a:spcPts val="2500"/>
              </a:lnSpc>
              <a:defRPr sz="1400">
                <a:solidFill>
                  <a:schemeClr val="bg1">
                    <a:lumMod val="85000"/>
                  </a:schemeClr>
                </a:solidFill>
                <a:latin typeface="Open Sans" panose="020B0606030504020204" charset="0"/>
                <a:ea typeface="Open Sans" panose="020B0606030504020204" charset="0"/>
                <a:cs typeface="Open Sans" panose="020B0606030504020204" charset="0"/>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3600" b="1" noProof="0" dirty="0">
                <a:ln>
                  <a:noFill/>
                </a:ln>
                <a:solidFill>
                  <a:srgbClr val="7030A0"/>
                </a:solidFill>
                <a:effectLst/>
                <a:uLnTx/>
                <a:uFillTx/>
                <a:latin typeface="Source Han Sans CN Regular" panose="020B0A00000000000000" charset="-122"/>
                <a:ea typeface="Source Han Sans CN Regular" panose="020B0A00000000000000" charset="-122"/>
                <a:sym typeface="+mn-ea"/>
              </a:rPr>
              <a:t>数据结构</a:t>
            </a:r>
            <a:endParaRPr lang="en-US" altLang="zh-CN" sz="3600" b="1" i="1" dirty="0">
              <a:solidFill>
                <a:srgbClr val="7030A0"/>
              </a:solidFill>
            </a:endParaRPr>
          </a:p>
        </p:txBody>
      </p:sp>
    </p:spTree>
    <p:extLst>
      <p:ext uri="{BB962C8B-B14F-4D97-AF65-F5344CB8AC3E}">
        <p14:creationId xmlns:p14="http://schemas.microsoft.com/office/powerpoint/2010/main" val="1715190186"/>
      </p:ext>
    </p:extLst>
  </p:cSld>
  <p:clrMapOvr>
    <a:masterClrMapping/>
  </p:clrMapOvr>
  <mc:AlternateContent xmlns:mc="http://schemas.openxmlformats.org/markup-compatibility/2006">
    <mc:Choice xmlns:p14="http://schemas.microsoft.com/office/powerpoint/2010/main" Requires="p14">
      <p:transition spd="slow" p14:dur="2000" advTm="26658"/>
    </mc:Choice>
    <mc:Fallback>
      <p:transition spd="slow" advTm="2665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FULL_TEXT_BEAUTIFY_COPY_ID" val="48"/>
</p:tagLst>
</file>

<file path=ppt/tags/tag43.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4.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5.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6.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7.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8.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49.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TIMING" val="|7.4|1.5"/>
</p:tagLst>
</file>

<file path=ppt/tags/tag51.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52.xml><?xml version="1.0" encoding="utf-8"?>
<p:tagLst xmlns:a="http://schemas.openxmlformats.org/drawingml/2006/main" xmlns:r="http://schemas.openxmlformats.org/officeDocument/2006/relationships" xmlns:p="http://schemas.openxmlformats.org/presentationml/2006/main">
  <p:tag name="ISLIDE.VECTOR" val="7b86b897-7041-40d4-b8ad-d7fb155c3b31"/>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uqflz3y">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1528</Words>
  <Application>Microsoft Office PowerPoint</Application>
  <PresentationFormat>宽屏</PresentationFormat>
  <Paragraphs>138</Paragraphs>
  <Slides>16</Slides>
  <Notes>5</Notes>
  <HiddenSlides>0</HiddenSlides>
  <MMClips>0</MMClips>
  <ScaleCrop>false</ScaleCrop>
  <HeadingPairs>
    <vt:vector size="6" baseType="variant">
      <vt:variant>
        <vt:lpstr>已用的字体</vt:lpstr>
      </vt:variant>
      <vt:variant>
        <vt:i4>20</vt:i4>
      </vt:variant>
      <vt:variant>
        <vt:lpstr>主题</vt:lpstr>
      </vt:variant>
      <vt:variant>
        <vt:i4>4</vt:i4>
      </vt:variant>
      <vt:variant>
        <vt:lpstr>幻灯片标题</vt:lpstr>
      </vt:variant>
      <vt:variant>
        <vt:i4>16</vt:i4>
      </vt:variant>
    </vt:vector>
  </HeadingPairs>
  <TitlesOfParts>
    <vt:vector size="40" baseType="lpstr">
      <vt:lpstr>-apple-system</vt:lpstr>
      <vt:lpstr>Futura</vt:lpstr>
      <vt:lpstr>Futura LT Condensed</vt:lpstr>
      <vt:lpstr>Microsoft YaHei Regular</vt:lpstr>
      <vt:lpstr>Source Han Sans CN Bold</vt:lpstr>
      <vt:lpstr>Source Han Sans CN Heavy</vt:lpstr>
      <vt:lpstr>Source Han Sans CN Regular</vt:lpstr>
      <vt:lpstr>等线</vt:lpstr>
      <vt:lpstr>楷体</vt:lpstr>
      <vt:lpstr>Microsoft YaHei</vt:lpstr>
      <vt:lpstr>Microsoft YaHei</vt:lpstr>
      <vt:lpstr>新宋体</vt:lpstr>
      <vt:lpstr>Arial</vt:lpstr>
      <vt:lpstr>Calibri</vt:lpstr>
      <vt:lpstr>Calibri Light</vt:lpstr>
      <vt:lpstr>Open Sans</vt:lpstr>
      <vt:lpstr>Open Sans SemiBold</vt:lpstr>
      <vt:lpstr>Segoe UI</vt:lpstr>
      <vt:lpstr>Source Sans Pro</vt:lpstr>
      <vt:lpstr>Wingdings</vt:lpstr>
      <vt:lpstr>Office 主题</vt:lpstr>
      <vt:lpstr>1_Office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caizheng</dc:creator>
  <cp:lastModifiedBy>一凡 邱</cp:lastModifiedBy>
  <cp:revision>96</cp:revision>
  <dcterms:created xsi:type="dcterms:W3CDTF">2022-01-27T07:24:38Z</dcterms:created>
  <dcterms:modified xsi:type="dcterms:W3CDTF">2023-02-20T09:45:09Z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