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8"/>
  </p:handoutMasterIdLst>
  <p:sldIdLst>
    <p:sldId id="507" r:id="rId3"/>
    <p:sldId id="508" r:id="rId5"/>
    <p:sldId id="509" r:id="rId6"/>
    <p:sldId id="510" r:id="rId7"/>
    <p:sldId id="511" r:id="rId8"/>
    <p:sldId id="512" r:id="rId9"/>
    <p:sldId id="513" r:id="rId10"/>
    <p:sldId id="388" r:id="rId11"/>
    <p:sldId id="501" r:id="rId12"/>
    <p:sldId id="387" r:id="rId13"/>
    <p:sldId id="502" r:id="rId14"/>
    <p:sldId id="503" r:id="rId15"/>
    <p:sldId id="275" r:id="rId16"/>
    <p:sldId id="474" r:id="rId17"/>
  </p:sldIdLst>
  <p:sldSz cx="9144000" cy="5143500" type="screen16x9"/>
  <p:notesSz cx="6858000" cy="9144000"/>
  <p:custDataLst>
    <p:tags r:id="rId22"/>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39700"/>
    <a:srgbClr val="909090"/>
    <a:srgbClr val="454545"/>
    <a:srgbClr val="FF8607"/>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7" autoAdjust="0"/>
    <p:restoredTop sz="95494" autoAdjust="0"/>
  </p:normalViewPr>
  <p:slideViewPr>
    <p:cSldViewPr snapToGrid="0" snapToObjects="1">
      <p:cViewPr>
        <p:scale>
          <a:sx n="130" d="100"/>
          <a:sy n="130" d="100"/>
        </p:scale>
        <p:origin x="-354" y="-258"/>
      </p:cViewPr>
      <p:guideLst>
        <p:guide orient="horz" pos="1536"/>
        <p:guide orient="horz" pos="565"/>
        <p:guide orient="horz" pos="2943"/>
        <p:guide pos="2947"/>
        <p:guide pos="300"/>
        <p:guide pos="53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5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9.jpeg"/><Relationship Id="rId19" Type="http://schemas.openxmlformats.org/officeDocument/2006/relationships/notesSlide" Target="../notesSlides/notesSlide13.xml"/><Relationship Id="rId18" Type="http://schemas.openxmlformats.org/officeDocument/2006/relationships/slideLayout" Target="../slideLayouts/slideLayout2.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0" Type="http://schemas.openxmlformats.org/officeDocument/2006/relationships/notesSlide" Target="../notesSlides/notesSlide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7" Type="http://schemas.openxmlformats.org/officeDocument/2006/relationships/notesSlide" Target="../notesSlides/notesSlide5.xml"/><Relationship Id="rId26" Type="http://schemas.openxmlformats.org/officeDocument/2006/relationships/slideLayout" Target="../slideLayouts/slideLayout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6.png"/><Relationship Id="rId2" Type="http://schemas.openxmlformats.org/officeDocument/2006/relationships/tags" Target="../tags/tag33.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22231" y="3616873"/>
            <a:ext cx="2270760" cy="843280"/>
          </a:xfrm>
          <a:prstGeom prst="rect">
            <a:avLst/>
          </a:prstGeom>
          <a:noFill/>
        </p:spPr>
        <p:txBody>
          <a:bodyPr wrap="none" lIns="68580" tIns="34290" rIns="68580" bIns="34290" rtlCol="0">
            <a:spAutoFit/>
          </a:bodyPr>
          <a:lstStyle/>
          <a:p>
            <a:pPr>
              <a:lnSpc>
                <a:spcPct val="120000"/>
              </a:lnSpc>
            </a:pP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小组：第</a:t>
            </a: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汇报人：杨若弘，</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张心驰</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幕后工作：邱一凡，</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朱心仪</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3170596" y="1430568"/>
            <a:ext cx="3775075" cy="345440"/>
          </a:xfrm>
          <a:prstGeom prst="rect">
            <a:avLst/>
          </a:prstGeom>
        </p:spPr>
        <p:txBody>
          <a:bodyPr wrap="none" lIns="68580" tIns="34290" rIns="68580" bIns="34290">
            <a:spAutoFit/>
          </a:bodyPr>
          <a:lstStyle/>
          <a:p>
            <a:r>
              <a:rPr kumimoji="1" lang="zh-CN" altLang="en-US"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《操作系统（</a:t>
            </a:r>
            <a:r>
              <a:rPr kumimoji="1" lang="en-US" altLang="zh-CN"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zh-CN" altLang="en-US"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）》主题二</a:t>
            </a:r>
            <a:r>
              <a:rPr kumimoji="1" lang="en-US" altLang="zh-CN"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文件管理</a:t>
            </a:r>
            <a:endParaRPr kumimoji="1" lang="zh-CN" altLang="en-US"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941827"/>
            <a:ext cx="5839485" cy="837565"/>
          </a:xfrm>
          <a:prstGeom prst="rect">
            <a:avLst/>
          </a:prstGeom>
        </p:spPr>
        <p:txBody>
          <a:bodyPr wrap="square" lIns="68580" tIns="34290" rIns="68580" bIns="34290">
            <a:spAutoFit/>
          </a:bodyPr>
          <a:lstStyle/>
          <a:p>
            <a:r>
              <a:rPr lang="zh-CN" altLang="en-US" sz="5000" b="1" dirty="0">
                <a:solidFill>
                  <a:srgbClr val="071F65"/>
                </a:solidFill>
                <a:latin typeface="+mj-ea"/>
                <a:ea typeface="+mj-ea"/>
              </a:rPr>
              <a:t>文件和文件</a:t>
            </a:r>
            <a:r>
              <a:rPr lang="zh-CN" altLang="en-US" sz="5000" b="1" dirty="0">
                <a:solidFill>
                  <a:srgbClr val="071F65"/>
                </a:solidFill>
                <a:latin typeface="+mj-ea"/>
                <a:ea typeface="+mj-ea"/>
              </a:rPr>
              <a:t>映像</a:t>
            </a:r>
            <a:endParaRPr lang="zh-CN" altLang="en-US" sz="5000" b="1" dirty="0">
              <a:solidFill>
                <a:srgbClr val="071F65"/>
              </a:solidFill>
              <a:latin typeface="+mj-ea"/>
              <a:ea typeface="+mj-ea"/>
            </a:endParaRP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p:nvPicPr>
        <p:blipFill>
          <a:blip r:embed="rId1"/>
          <a:stretch>
            <a:fillRect/>
          </a:stretch>
        </p:blipFill>
        <p:spPr>
          <a:xfrm>
            <a:off x="3735705" y="154940"/>
            <a:ext cx="2645410" cy="1109345"/>
          </a:xfrm>
          <a:prstGeom prst="rect">
            <a:avLst/>
          </a:prstGeom>
        </p:spPr>
      </p:pic>
      <p:pic>
        <p:nvPicPr>
          <p:cNvPr id="3" name="图片 2" descr="计算机图标"/>
          <p:cNvPicPr>
            <a:picLocks noChangeAspect="1"/>
          </p:cNvPicPr>
          <p:nvPr/>
        </p:nvPicPr>
        <p:blipFill>
          <a:blip r:embed="rId2"/>
          <a:srcRect l="50158"/>
          <a:stretch>
            <a:fillRect/>
          </a:stretch>
        </p:blipFill>
        <p:spPr>
          <a:xfrm>
            <a:off x="0" y="1264285"/>
            <a:ext cx="1837690" cy="2614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684520" y="1416382"/>
            <a:ext cx="3247390" cy="2346109"/>
            <a:chOff x="5799981" y="1927159"/>
            <a:chExt cx="5759185" cy="4197796"/>
          </a:xfrm>
        </p:grpSpPr>
        <p:sp>
          <p:nvSpPr>
            <p:cNvPr id="19" name="圆角矩形 18"/>
            <p:cNvSpPr/>
            <p:nvPr/>
          </p:nvSpPr>
          <p:spPr>
            <a:xfrm>
              <a:off x="5799981" y="1927159"/>
              <a:ext cx="5586883" cy="4197796"/>
            </a:xfrm>
            <a:prstGeom prst="roundRect">
              <a:avLst>
                <a:gd name="adj" fmla="val 773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31"/>
            <p:cNvSpPr txBox="1"/>
            <p:nvPr/>
          </p:nvSpPr>
          <p:spPr>
            <a:xfrm>
              <a:off x="5949760" y="2057820"/>
              <a:ext cx="5609406" cy="3935725"/>
            </a:xfrm>
            <a:prstGeom prst="rect">
              <a:avLst/>
            </a:prstGeom>
            <a:noFill/>
          </p:spPr>
          <p:txBody>
            <a:bodyPr wrap="square" rtlCol="0">
              <a:noAutofit/>
            </a:bodyPr>
            <a:lstStyle/>
            <a:p>
              <a:pPr indent="0" fontAlgn="auto">
                <a:lnSpc>
                  <a:spcPct val="200000"/>
                </a:lnSpc>
              </a:pP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）根据文件存放路径（</a:t>
              </a:r>
              <a:r>
                <a:rPr lang="en-US" altLang="zh-CN" sz="1200" dirty="0">
                  <a:solidFill>
                    <a:schemeClr val="tx1"/>
                  </a:solidFill>
                  <a:latin typeface="微软雅黑" panose="020B0503020204020204" pitchFamily="34" charset="-122"/>
                  <a:ea typeface="微软雅黑" panose="020B0503020204020204" pitchFamily="34" charset="-122"/>
                </a:rPr>
                <a:t>“D:/Demo”</a:t>
              </a:r>
              <a:r>
                <a:rPr lang="zh-CN" altLang="en-US" sz="1200" dirty="0">
                  <a:solidFill>
                    <a:schemeClr val="tx1"/>
                  </a:solidFill>
                  <a:latin typeface="微软雅黑" panose="020B0503020204020204" pitchFamily="34" charset="-122"/>
                  <a:ea typeface="微软雅黑" panose="020B0503020204020204" pitchFamily="34" charset="-122"/>
                </a:rPr>
                <a:t>）和文件名（</a:t>
              </a:r>
              <a:r>
                <a:rPr lang="en-US" altLang="zh-CN" sz="1200" dirty="0">
                  <a:solidFill>
                    <a:schemeClr val="tx1"/>
                  </a:solidFill>
                  <a:latin typeface="微软雅黑" panose="020B0503020204020204" pitchFamily="34" charset="-122"/>
                  <a:ea typeface="微软雅黑" panose="020B0503020204020204" pitchFamily="34" charset="-122"/>
                </a:rPr>
                <a:t>“test.txt”</a:t>
              </a:r>
              <a:r>
                <a:rPr lang="zh-CN" altLang="en-US" sz="1200" dirty="0">
                  <a:solidFill>
                    <a:schemeClr val="tx1"/>
                  </a:solidFill>
                  <a:latin typeface="微软雅黑" panose="020B0503020204020204" pitchFamily="34" charset="-122"/>
                  <a:ea typeface="微软雅黑" panose="020B0503020204020204" pitchFamily="34" charset="-122"/>
                </a:rPr>
                <a:t>）查看在</a:t>
              </a:r>
              <a:r>
                <a:rPr lang="en-US" altLang="zh-CN" sz="1200" dirty="0">
                  <a:solidFill>
                    <a:schemeClr val="tx1"/>
                  </a:solidFill>
                  <a:latin typeface="微软雅黑" panose="020B0503020204020204" pitchFamily="34" charset="-122"/>
                  <a:ea typeface="微软雅黑" panose="020B0503020204020204" pitchFamily="34" charset="-122"/>
                </a:rPr>
                <a:t>cache</a:t>
              </a:r>
              <a:r>
                <a:rPr lang="zh-CN" altLang="en-US" sz="1200" dirty="0">
                  <a:solidFill>
                    <a:schemeClr val="tx1"/>
                  </a:solidFill>
                  <a:latin typeface="微软雅黑" panose="020B0503020204020204" pitchFamily="34" charset="-122"/>
                  <a:ea typeface="微软雅黑" panose="020B0503020204020204" pitchFamily="34" charset="-122"/>
                </a:rPr>
                <a:t>中对应的目录项。若</a:t>
              </a:r>
              <a:r>
                <a:rPr lang="en-US" altLang="zh-CN" sz="1200" dirty="0">
                  <a:solidFill>
                    <a:schemeClr val="tx1"/>
                  </a:solidFill>
                  <a:latin typeface="微软雅黑" panose="020B0503020204020204" pitchFamily="34" charset="-122"/>
                  <a:ea typeface="微软雅黑" panose="020B0503020204020204" pitchFamily="34" charset="-122"/>
                </a:rPr>
                <a:t>cache</a:t>
              </a:r>
              <a:r>
                <a:rPr lang="zh-CN" altLang="en-US" sz="1200" dirty="0">
                  <a:solidFill>
                    <a:schemeClr val="tx1"/>
                  </a:solidFill>
                  <a:latin typeface="微软雅黑" panose="020B0503020204020204" pitchFamily="34" charset="-122"/>
                  <a:ea typeface="微软雅黑" panose="020B0503020204020204" pitchFamily="34" charset="-122"/>
                </a:rPr>
                <a:t>中不存在，则将磁盘中多个盘块的目录依次调入内存，并与文件名比较，即可找到文件名对应的目录项。</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2"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4"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pic>
        <p:nvPicPr>
          <p:cNvPr id="102" name="图片 101"/>
          <p:cNvPicPr/>
          <p:nvPr/>
        </p:nvPicPr>
        <p:blipFill>
          <a:blip r:embed="rId2"/>
          <a:stretch>
            <a:fillRect/>
          </a:stretch>
        </p:blipFill>
        <p:spPr>
          <a:xfrm>
            <a:off x="168910" y="1680210"/>
            <a:ext cx="5196840" cy="2991485"/>
          </a:xfrm>
          <a:prstGeom prst="rect">
            <a:avLst/>
          </a:prstGeom>
          <a:noFill/>
          <a:ln w="9525">
            <a:noFill/>
          </a:ln>
        </p:spPr>
      </p:pic>
      <p:sp>
        <p:nvSpPr>
          <p:cNvPr id="6" name="矩形 5"/>
          <p:cNvSpPr/>
          <p:nvPr/>
        </p:nvSpPr>
        <p:spPr>
          <a:xfrm>
            <a:off x="367378" y="575537"/>
            <a:ext cx="2499995" cy="321945"/>
          </a:xfrm>
          <a:prstGeom prst="rect">
            <a:avLst/>
          </a:prstGeom>
        </p:spPr>
        <p:txBody>
          <a:bodyPr wrap="none">
            <a:spAutoFit/>
          </a:bodyPr>
          <a:p>
            <a:r>
              <a:rPr lang="en-US" sz="1500" b="1" dirty="0">
                <a:solidFill>
                  <a:schemeClr val="tx1">
                    <a:lumMod val="85000"/>
                    <a:lumOff val="15000"/>
                  </a:schemeClr>
                </a:solidFill>
                <a:latin typeface="微软雅黑" panose="020B0503020204020204" pitchFamily="34" charset="-122"/>
                <a:ea typeface="微软雅黑" panose="020B0503020204020204" pitchFamily="34" charset="-122"/>
              </a:rPr>
              <a:t>fd=open()</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打开文件的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955040" y="1680210"/>
            <a:ext cx="1714500" cy="243713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3241040" y="1680210"/>
            <a:ext cx="1438275" cy="90360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2409190" y="794385"/>
            <a:ext cx="2044700" cy="885825"/>
          </a:xfrm>
          <a:prstGeom prst="rect">
            <a:avLst/>
          </a:prstGeom>
          <a:noFill/>
          <a:ln w="9525">
            <a:noFill/>
          </a:ln>
        </p:spPr>
        <p:txBody>
          <a:bodyPr wrap="square">
            <a:spAutoFit/>
          </a:bodyPr>
          <a:p>
            <a:pPr indent="0">
              <a:lnSpc>
                <a:spcPct val="123000"/>
              </a:lnSpc>
              <a:spcBef>
                <a:spcPts val="0"/>
              </a:spcBef>
              <a:spcAft>
                <a:spcPts val="0"/>
              </a:spcAft>
            </a:pPr>
            <a:r>
              <a:rPr lang="zh-CN" altLang="en-US" b="0" dirty="0">
                <a:latin typeface="微软雅黑" panose="020B0503020204020204" pitchFamily="34" charset="-122"/>
                <a:ea typeface="微软雅黑" panose="020B0503020204020204" pitchFamily="34" charset="-122"/>
              </a:rPr>
              <a:t>①文件的存放路径</a:t>
            </a:r>
            <a:endParaRPr lang="zh-CN" altLang="en-US" b="0" dirty="0">
              <a:latin typeface="微软雅黑" panose="020B0503020204020204" pitchFamily="34" charset="-122"/>
              <a:ea typeface="微软雅黑" panose="020B0503020204020204" pitchFamily="34" charset="-122"/>
            </a:endParaRPr>
          </a:p>
          <a:p>
            <a:pPr indent="0">
              <a:lnSpc>
                <a:spcPct val="123000"/>
              </a:lnSpc>
              <a:spcBef>
                <a:spcPts val="0"/>
              </a:spcBef>
              <a:spcAft>
                <a:spcPts val="0"/>
              </a:spcAft>
            </a:pPr>
            <a:r>
              <a:rPr lang="zh-CN" altLang="en-US" b="0" dirty="0">
                <a:latin typeface="微软雅黑" panose="020B0503020204020204" pitchFamily="34" charset="-122"/>
                <a:ea typeface="微软雅黑" panose="020B0503020204020204" pitchFamily="34" charset="-122"/>
              </a:rPr>
              <a:t>②文件名</a:t>
            </a:r>
            <a:endParaRPr lang="zh-CN" altLang="en-US" b="0" dirty="0">
              <a:latin typeface="微软雅黑" panose="020B0503020204020204" pitchFamily="34" charset="-122"/>
              <a:ea typeface="微软雅黑" panose="020B0503020204020204" pitchFamily="34" charset="-122"/>
            </a:endParaRPr>
          </a:p>
          <a:p>
            <a:pPr indent="0">
              <a:lnSpc>
                <a:spcPct val="123000"/>
              </a:lnSpc>
              <a:spcBef>
                <a:spcPts val="0"/>
              </a:spcBef>
              <a:spcAft>
                <a:spcPts val="0"/>
              </a:spcAft>
            </a:pPr>
            <a:r>
              <a:rPr lang="zh-CN" altLang="en-US" b="0" dirty="0">
                <a:latin typeface="微软雅黑" panose="020B0503020204020204" pitchFamily="34" charset="-122"/>
                <a:ea typeface="微软雅黑" panose="020B0503020204020204" pitchFamily="34" charset="-122"/>
              </a:rPr>
              <a:t>③要对文件进行的操作</a:t>
            </a:r>
            <a:endParaRPr lang="zh-CN" altLang="en-US" b="0" dirty="0">
              <a:latin typeface="微软雅黑" panose="020B0503020204020204" pitchFamily="34" charset="-122"/>
              <a:ea typeface="微软雅黑" panose="020B0503020204020204" pitchFamily="34" charset="-122"/>
            </a:endParaRPr>
          </a:p>
        </p:txBody>
      </p:sp>
      <p:sp>
        <p:nvSpPr>
          <p:cNvPr id="2" name="左大括号 1"/>
          <p:cNvSpPr/>
          <p:nvPr/>
        </p:nvSpPr>
        <p:spPr>
          <a:xfrm>
            <a:off x="2274570" y="897255"/>
            <a:ext cx="134620" cy="70358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701030" y="736600"/>
            <a:ext cx="3162935" cy="4006215"/>
            <a:chOff x="5482403" y="1639707"/>
            <a:chExt cx="5609406" cy="7422659"/>
          </a:xfrm>
        </p:grpSpPr>
        <p:sp>
          <p:nvSpPr>
            <p:cNvPr id="19" name="圆角矩形 18"/>
            <p:cNvSpPr/>
            <p:nvPr/>
          </p:nvSpPr>
          <p:spPr>
            <a:xfrm>
              <a:off x="5482404" y="1639707"/>
              <a:ext cx="5586882" cy="7422659"/>
            </a:xfrm>
            <a:prstGeom prst="roundRect">
              <a:avLst>
                <a:gd name="adj" fmla="val 773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31"/>
            <p:cNvSpPr txBox="1"/>
            <p:nvPr/>
          </p:nvSpPr>
          <p:spPr>
            <a:xfrm>
              <a:off x="5482403" y="1716966"/>
              <a:ext cx="5609406" cy="6909106"/>
            </a:xfrm>
            <a:prstGeom prst="rect">
              <a:avLst/>
            </a:prstGeom>
            <a:noFill/>
          </p:spPr>
          <p:txBody>
            <a:bodyPr wrap="square" rtlCol="0">
              <a:noAutofit/>
            </a:bodyPr>
            <a:lstStyle/>
            <a:p>
              <a:pPr indent="0" fontAlgn="auto">
                <a:lnSpc>
                  <a:spcPct val="20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）根据文件名对应的索引结点编号查看内存索引结点表中是否有该索引</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结点，若有则说明文件已经被某一个进程</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打开</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fontAlgn="auto">
                <a:lnSpc>
                  <a:spcPct val="20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①</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在进程文件打开表中为文件a分配一个表项，然后将该表项的指针指向系统文件打开表中和文件a对应的一项;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fontAlgn="auto">
                <a:lnSpc>
                  <a:spcPct val="20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②</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然后</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在PCB中为文件分配一个文件描述符fd，作为进程文件打开表项的指针；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fontAlgn="auto">
                <a:lnSpc>
                  <a:spcPct val="20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③</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将文件对应的内存索引结点中的访问计数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2"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4"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pic>
        <p:nvPicPr>
          <p:cNvPr id="102" name="图片 101"/>
          <p:cNvPicPr/>
          <p:nvPr/>
        </p:nvPicPr>
        <p:blipFill>
          <a:blip r:embed="rId2"/>
          <a:stretch>
            <a:fillRect/>
          </a:stretch>
        </p:blipFill>
        <p:spPr>
          <a:xfrm>
            <a:off x="115570" y="1167765"/>
            <a:ext cx="5196840" cy="2991485"/>
          </a:xfrm>
          <a:prstGeom prst="rect">
            <a:avLst/>
          </a:prstGeom>
          <a:noFill/>
          <a:ln w="9525">
            <a:noFill/>
          </a:ln>
        </p:spPr>
      </p:pic>
      <p:sp>
        <p:nvSpPr>
          <p:cNvPr id="6" name="矩形 5"/>
          <p:cNvSpPr/>
          <p:nvPr/>
        </p:nvSpPr>
        <p:spPr>
          <a:xfrm>
            <a:off x="367378" y="575537"/>
            <a:ext cx="2499995" cy="321945"/>
          </a:xfrm>
          <a:prstGeom prst="rect">
            <a:avLst/>
          </a:prstGeom>
        </p:spPr>
        <p:txBody>
          <a:bodyPr wrap="none">
            <a:spAutoFit/>
          </a:bodyPr>
          <a:p>
            <a:r>
              <a:rPr lang="en-US" sz="1500" b="1" dirty="0">
                <a:solidFill>
                  <a:schemeClr val="tx1">
                    <a:lumMod val="85000"/>
                    <a:lumOff val="15000"/>
                  </a:schemeClr>
                </a:solidFill>
                <a:latin typeface="微软雅黑" panose="020B0503020204020204" pitchFamily="34" charset="-122"/>
                <a:ea typeface="微软雅黑" panose="020B0503020204020204" pitchFamily="34" charset="-122"/>
              </a:rPr>
              <a:t>fd=open()</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打开文件的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901700" y="1167765"/>
            <a:ext cx="1714500" cy="243713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2463800" y="3309620"/>
            <a:ext cx="942975" cy="2952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901700" y="2290445"/>
            <a:ext cx="937895"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25525" y="1871345"/>
            <a:ext cx="360680" cy="370840"/>
          </a:xfrm>
          <a:prstGeom prst="rect">
            <a:avLst/>
          </a:prstGeom>
          <a:noFill/>
        </p:spPr>
        <p:txBody>
          <a:bodyPr wrap="non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①</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9" name="圆角矩形 8"/>
          <p:cNvSpPr/>
          <p:nvPr/>
        </p:nvSpPr>
        <p:spPr>
          <a:xfrm>
            <a:off x="87630" y="2291080"/>
            <a:ext cx="937895"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7630" y="1871345"/>
            <a:ext cx="360680" cy="370840"/>
          </a:xfrm>
          <a:prstGeom prst="rect">
            <a:avLst/>
          </a:prstGeom>
          <a:noFill/>
        </p:spPr>
        <p:txBody>
          <a:bodyPr wrap="non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②</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16" name="圆角矩形 15"/>
          <p:cNvSpPr/>
          <p:nvPr/>
        </p:nvSpPr>
        <p:spPr>
          <a:xfrm>
            <a:off x="2463800" y="1961515"/>
            <a:ext cx="937895" cy="55245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386330" y="1590675"/>
            <a:ext cx="1275080" cy="370840"/>
          </a:xfrm>
          <a:prstGeom prst="rect">
            <a:avLst/>
          </a:prstGeom>
          <a:noFill/>
        </p:spPr>
        <p:txBody>
          <a:bodyPr wrap="non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③访问计数</a:t>
            </a:r>
            <a:r>
              <a:rPr lang="en-US" altLang="zh-CN" sz="1400" b="1" dirty="0" smtClean="0">
                <a:solidFill>
                  <a:srgbClr val="00B050"/>
                </a:solidFill>
                <a:latin typeface="Arial" panose="020B0604020202020204" pitchFamily="34" charset="0"/>
                <a:ea typeface="微软雅黑" panose="020B0503020204020204" pitchFamily="34" charset="-122"/>
              </a:rPr>
              <a:t>+1</a:t>
            </a:r>
            <a:endParaRPr lang="en-US" altLang="zh-CN" sz="1400" b="1" dirty="0" smtClean="0">
              <a:solidFill>
                <a:srgbClr val="00B050"/>
              </a:solidFill>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7" grpId="0" animBg="1"/>
      <p:bldP spid="8" grpId="0"/>
      <p:bldP spid="15" grpId="0"/>
      <p:bldP spid="9" grpId="0" animBg="1"/>
      <p:bldP spid="15" grpId="1"/>
      <p:bldP spid="9" grpId="1" animBg="1"/>
      <p:bldP spid="17" grpId="0"/>
      <p:bldP spid="16" grpId="0" animBg="1"/>
      <p:bldP spid="17" grpId="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4"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pic>
        <p:nvPicPr>
          <p:cNvPr id="102" name="图片 101"/>
          <p:cNvPicPr/>
          <p:nvPr/>
        </p:nvPicPr>
        <p:blipFill>
          <a:blip r:embed="rId2"/>
          <a:stretch>
            <a:fillRect/>
          </a:stretch>
        </p:blipFill>
        <p:spPr>
          <a:xfrm>
            <a:off x="115570" y="1167765"/>
            <a:ext cx="5196840" cy="2991485"/>
          </a:xfrm>
          <a:prstGeom prst="rect">
            <a:avLst/>
          </a:prstGeom>
          <a:noFill/>
          <a:ln w="9525">
            <a:noFill/>
          </a:ln>
        </p:spPr>
      </p:pic>
      <p:sp>
        <p:nvSpPr>
          <p:cNvPr id="6" name="矩形 5"/>
          <p:cNvSpPr/>
          <p:nvPr/>
        </p:nvSpPr>
        <p:spPr>
          <a:xfrm>
            <a:off x="367378" y="575537"/>
            <a:ext cx="2499995" cy="321945"/>
          </a:xfrm>
          <a:prstGeom prst="rect">
            <a:avLst/>
          </a:prstGeom>
        </p:spPr>
        <p:txBody>
          <a:bodyPr wrap="none">
            <a:spAutoFit/>
          </a:bodyPr>
          <a:p>
            <a:r>
              <a:rPr lang="en-US" sz="1500" b="1" dirty="0">
                <a:solidFill>
                  <a:schemeClr val="tx1">
                    <a:lumMod val="85000"/>
                    <a:lumOff val="15000"/>
                  </a:schemeClr>
                </a:solidFill>
                <a:latin typeface="微软雅黑" panose="020B0503020204020204" pitchFamily="34" charset="-122"/>
                <a:ea typeface="微软雅黑" panose="020B0503020204020204" pitchFamily="34" charset="-122"/>
              </a:rPr>
              <a:t>fd=open()</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打开文件的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3" name="图片 102"/>
          <p:cNvPicPr/>
          <p:nvPr/>
        </p:nvPicPr>
        <p:blipFill>
          <a:blip r:embed="rId3"/>
          <a:stretch>
            <a:fillRect/>
          </a:stretch>
        </p:blipFill>
        <p:spPr>
          <a:xfrm>
            <a:off x="-8761094" y="97473"/>
            <a:ext cx="8153399" cy="4486275"/>
          </a:xfrm>
          <a:prstGeom prst="rect">
            <a:avLst/>
          </a:prstGeom>
          <a:noFill/>
          <a:ln w="9525">
            <a:noFill/>
          </a:ln>
        </p:spPr>
      </p:pic>
      <p:sp>
        <p:nvSpPr>
          <p:cNvPr id="13" name="矩形 12"/>
          <p:cNvSpPr/>
          <p:nvPr/>
        </p:nvSpPr>
        <p:spPr>
          <a:xfrm>
            <a:off x="901700" y="1167765"/>
            <a:ext cx="1714500" cy="243713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5701030" y="736600"/>
            <a:ext cx="3162935" cy="4006850"/>
            <a:chOff x="5482403" y="1639707"/>
            <a:chExt cx="5609406" cy="7423835"/>
          </a:xfrm>
        </p:grpSpPr>
        <p:sp>
          <p:nvSpPr>
            <p:cNvPr id="5" name="圆角矩形 4"/>
            <p:cNvSpPr/>
            <p:nvPr/>
          </p:nvSpPr>
          <p:spPr>
            <a:xfrm>
              <a:off x="5482404" y="1639707"/>
              <a:ext cx="5586882" cy="7422659"/>
            </a:xfrm>
            <a:prstGeom prst="roundRect">
              <a:avLst>
                <a:gd name="adj" fmla="val 773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31"/>
            <p:cNvSpPr txBox="1"/>
            <p:nvPr/>
          </p:nvSpPr>
          <p:spPr>
            <a:xfrm>
              <a:off x="5482403" y="1717357"/>
              <a:ext cx="5609406" cy="7346185"/>
            </a:xfrm>
            <a:prstGeom prst="rect">
              <a:avLst/>
            </a:prstGeom>
            <a:noFill/>
          </p:spPr>
          <p:txBody>
            <a:bodyPr wrap="square" rtlCol="0">
              <a:noAutofit/>
            </a:bodyPr>
            <a:p>
              <a:pPr indent="0" fontAlgn="auto">
                <a:lnSpc>
                  <a:spcPct val="180000"/>
                </a:lnSpc>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）若索引结点编号不在内存索引结点表中则说明文件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没有被打开</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fontAlgn="auto">
                <a:lnSpc>
                  <a:spcPct val="180000"/>
                </a:lnSpc>
                <a:spcBef>
                  <a:spcPts val="0"/>
                </a:spcBef>
                <a:spcAft>
                  <a:spcPts val="0"/>
                </a:spcAft>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①</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将磁盘索引结点拷贝到内存的索引结点表中；②</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在系统文件打开表中为文件a增加新的一个表项，将表项的指针指向Active Inode中文件a的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inode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；③</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sz="1200" dirty="0">
                  <a:solidFill>
                    <a:schemeClr val="tx1">
                      <a:lumMod val="75000"/>
                      <a:lumOff val="25000"/>
                    </a:schemeClr>
                  </a:solidFill>
                  <a:latin typeface="微软雅黑" panose="020B0503020204020204" pitchFamily="34" charset="-122"/>
                  <a:ea typeface="微软雅黑" panose="020B0503020204020204" pitchFamily="34" charset="-122"/>
                </a:rPr>
                <a:t>在进程的文件打开表中分配新的一项，将该表项的指针指向系统文件打开表中文件a对应的表项；</a:t>
              </a:r>
              <a:r>
                <a:rPr lang="zh-CN" sz="1200" dirty="0">
                  <a:solidFill>
                    <a:schemeClr val="tx1">
                      <a:lumMod val="75000"/>
                      <a:lumOff val="25000"/>
                    </a:schemeClr>
                  </a:solidFill>
                  <a:latin typeface="微软雅黑" panose="020B0503020204020204" pitchFamily="34" charset="-122"/>
                  <a:ea typeface="微软雅黑" panose="020B0503020204020204" pitchFamily="34" charset="-122"/>
                </a:rPr>
                <a:t>④</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sz="1200" dirty="0">
                  <a:solidFill>
                    <a:schemeClr val="tx1">
                      <a:lumMod val="75000"/>
                      <a:lumOff val="25000"/>
                    </a:schemeClr>
                  </a:solidFill>
                  <a:latin typeface="微软雅黑" panose="020B0503020204020204" pitchFamily="34" charset="-122"/>
                  <a:ea typeface="微软雅黑" panose="020B0503020204020204" pitchFamily="34" charset="-122"/>
                </a:rPr>
                <a:t>然后在PCB中，为文件a分配一个文件描述符fd，作为进程文件打开表项的指针</a:t>
              </a:r>
              <a:r>
                <a:rPr lang="zh-CN" sz="1200" dirty="0">
                  <a:solidFill>
                    <a:schemeClr val="tx1">
                      <a:lumMod val="75000"/>
                      <a:lumOff val="25000"/>
                    </a:schemeClr>
                  </a:solidFill>
                  <a:latin typeface="微软雅黑" panose="020B0503020204020204" pitchFamily="34" charset="-122"/>
                  <a:ea typeface="微软雅黑" panose="020B0503020204020204" pitchFamily="34" charset="-122"/>
                </a:rPr>
                <a:t>；⑤索引</a:t>
              </a:r>
              <a:r>
                <a:rPr lang="zh-CN" sz="1200" dirty="0">
                  <a:solidFill>
                    <a:schemeClr val="tx1">
                      <a:lumMod val="75000"/>
                      <a:lumOff val="25000"/>
                    </a:schemeClr>
                  </a:solidFill>
                  <a:latin typeface="微软雅黑" panose="020B0503020204020204" pitchFamily="34" charset="-122"/>
                  <a:ea typeface="微软雅黑" panose="020B0503020204020204" pitchFamily="34" charset="-122"/>
                </a:rPr>
                <a:t>结点访问计数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圆角矩形 8"/>
          <p:cNvSpPr/>
          <p:nvPr/>
        </p:nvSpPr>
        <p:spPr>
          <a:xfrm>
            <a:off x="3159125" y="2162175"/>
            <a:ext cx="2176780"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159125" y="1742440"/>
            <a:ext cx="417830" cy="370840"/>
          </a:xfrm>
          <a:prstGeom prst="rect">
            <a:avLst/>
          </a:prstGeom>
          <a:noFill/>
        </p:spPr>
        <p:txBody>
          <a:bodyPr wrap="squar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①</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8" name="圆角矩形 7"/>
          <p:cNvSpPr/>
          <p:nvPr/>
        </p:nvSpPr>
        <p:spPr>
          <a:xfrm>
            <a:off x="1857375" y="2008505"/>
            <a:ext cx="558165"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779270" y="1637665"/>
            <a:ext cx="374650" cy="370840"/>
          </a:xfrm>
          <a:prstGeom prst="rect">
            <a:avLst/>
          </a:prstGeom>
          <a:noFill/>
        </p:spPr>
        <p:txBody>
          <a:bodyPr wrap="squar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②</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16" name="圆角矩形 15"/>
          <p:cNvSpPr/>
          <p:nvPr/>
        </p:nvSpPr>
        <p:spPr>
          <a:xfrm>
            <a:off x="1011555" y="2291080"/>
            <a:ext cx="558165"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58215" y="1920240"/>
            <a:ext cx="374650" cy="370840"/>
          </a:xfrm>
          <a:prstGeom prst="rect">
            <a:avLst/>
          </a:prstGeom>
          <a:noFill/>
        </p:spPr>
        <p:txBody>
          <a:bodyPr wrap="squar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③</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21" name="圆角矩形 20"/>
          <p:cNvSpPr/>
          <p:nvPr/>
        </p:nvSpPr>
        <p:spPr>
          <a:xfrm>
            <a:off x="295910" y="2291080"/>
            <a:ext cx="558165" cy="19050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80340" y="1920240"/>
            <a:ext cx="374650" cy="370840"/>
          </a:xfrm>
          <a:prstGeom prst="rect">
            <a:avLst/>
          </a:prstGeom>
          <a:noFill/>
        </p:spPr>
        <p:txBody>
          <a:bodyPr wrap="squar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④</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
        <p:nvSpPr>
          <p:cNvPr id="25" name="圆角矩形 24"/>
          <p:cNvSpPr/>
          <p:nvPr/>
        </p:nvSpPr>
        <p:spPr>
          <a:xfrm>
            <a:off x="2616835" y="1971675"/>
            <a:ext cx="638175" cy="509270"/>
          </a:xfrm>
          <a:prstGeom prst="roundRect">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2600325" y="1600835"/>
            <a:ext cx="417830" cy="370840"/>
          </a:xfrm>
          <a:prstGeom prst="rect">
            <a:avLst/>
          </a:prstGeom>
          <a:noFill/>
        </p:spPr>
        <p:txBody>
          <a:bodyPr wrap="square" rtlCol="0">
            <a:spAutoFit/>
          </a:bodyPr>
          <a:p>
            <a:pPr>
              <a:lnSpc>
                <a:spcPct val="130000"/>
              </a:lnSpc>
            </a:pPr>
            <a:r>
              <a:rPr lang="zh-CN" altLang="en-US" sz="1400" b="1" dirty="0" smtClean="0">
                <a:solidFill>
                  <a:srgbClr val="00B050"/>
                </a:solidFill>
                <a:latin typeface="Arial" panose="020B0604020202020204" pitchFamily="34" charset="0"/>
                <a:ea typeface="微软雅黑" panose="020B0503020204020204" pitchFamily="34" charset="-122"/>
              </a:rPr>
              <a:t>⑤</a:t>
            </a:r>
            <a:endParaRPr lang="zh-CN" altLang="en-US" sz="1400" b="1" dirty="0" smtClean="0">
              <a:solidFill>
                <a:srgbClr val="00B050"/>
              </a:solidFill>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5" grpId="0"/>
      <p:bldP spid="9" grpId="0" animBg="1"/>
      <p:bldP spid="8" grpId="0" animBg="1"/>
      <p:bldP spid="14" grpId="0"/>
      <p:bldP spid="15" grpId="1"/>
      <p:bldP spid="9" grpId="1" animBg="1"/>
      <p:bldP spid="8" grpId="1" animBg="1"/>
      <p:bldP spid="14" grpId="1"/>
      <p:bldP spid="16" grpId="0" animBg="1"/>
      <p:bldP spid="17" grpId="0"/>
      <p:bldP spid="23" grpId="0"/>
      <p:bldP spid="21" grpId="0" animBg="1"/>
      <p:bldP spid="26" grpId="0"/>
      <p:bldP spid="25" grpId="0" animBg="1"/>
      <p:bldP spid="16" grpId="1" animBg="1"/>
      <p:bldP spid="17" grpId="1"/>
      <p:bldP spid="23" grpId="1"/>
      <p:bldP spid="21" grpId="1" animBg="1"/>
      <p:bldP spid="26" grpId="1"/>
      <p:bldP spid="2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3"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sp>
        <p:nvSpPr>
          <p:cNvPr id="6" name="矩形 5"/>
          <p:cNvSpPr/>
          <p:nvPr/>
        </p:nvSpPr>
        <p:spPr>
          <a:xfrm>
            <a:off x="367378" y="575537"/>
            <a:ext cx="2353945" cy="321945"/>
          </a:xfrm>
          <a:prstGeom prst="rect">
            <a:avLst/>
          </a:prstGeom>
        </p:spPr>
        <p:txBody>
          <a:bodyPr wrap="none">
            <a:spAutoFit/>
          </a:bodyPr>
          <a:p>
            <a:r>
              <a:rPr lang="en-US" sz="1500" b="1" dirty="0">
                <a:solidFill>
                  <a:schemeClr val="tx1">
                    <a:lumMod val="85000"/>
                    <a:lumOff val="15000"/>
                  </a:schemeClr>
                </a:solidFill>
                <a:latin typeface="微软雅黑" panose="020B0503020204020204" pitchFamily="34" charset="-122"/>
                <a:ea typeface="微软雅黑" panose="020B0503020204020204" pitchFamily="34" charset="-122"/>
              </a:rPr>
              <a:t>close(fd)</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关闭文件的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2"/>
          <a:stretch>
            <a:fillRect/>
          </a:stretch>
        </p:blipFill>
        <p:spPr>
          <a:xfrm>
            <a:off x="177800" y="1172845"/>
            <a:ext cx="5196840" cy="2991485"/>
          </a:xfrm>
          <a:prstGeom prst="rect">
            <a:avLst/>
          </a:prstGeom>
          <a:noFill/>
          <a:ln w="9525">
            <a:noFill/>
          </a:ln>
        </p:spPr>
      </p:pic>
      <p:sp>
        <p:nvSpPr>
          <p:cNvPr id="43" name="矩形 42"/>
          <p:cNvSpPr/>
          <p:nvPr>
            <p:custDataLst>
              <p:tags r:id="rId3"/>
            </p:custDataLst>
          </p:nvPr>
        </p:nvSpPr>
        <p:spPr>
          <a:xfrm>
            <a:off x="6125210" y="739140"/>
            <a:ext cx="2577465" cy="6953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①删除进程打开表中文件描述符所指的</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表项；</a:t>
            </a:r>
            <a:endPar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9" name="组合 8"/>
          <p:cNvGrpSpPr/>
          <p:nvPr/>
        </p:nvGrpSpPr>
        <p:grpSpPr>
          <a:xfrm>
            <a:off x="5562838" y="934225"/>
            <a:ext cx="325188" cy="304787"/>
            <a:chOff x="2933170" y="4148355"/>
            <a:chExt cx="433584" cy="406383"/>
          </a:xfrm>
          <a:solidFill>
            <a:schemeClr val="accent1"/>
          </a:solidFill>
        </p:grpSpPr>
        <p:sp>
          <p:nvSpPr>
            <p:cNvPr id="13" name="L 形 12"/>
            <p:cNvSpPr/>
            <p:nvPr>
              <p:custDataLst>
                <p:tags r:id="rId4"/>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14" name="椭圆 13"/>
            <p:cNvSpPr/>
            <p:nvPr>
              <p:custDataLst>
                <p:tags r:id="rId5"/>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
        <p:nvSpPr>
          <p:cNvPr id="7" name="矩形 6"/>
          <p:cNvSpPr/>
          <p:nvPr>
            <p:custDataLst>
              <p:tags r:id="rId6"/>
            </p:custDataLst>
          </p:nvPr>
        </p:nvSpPr>
        <p:spPr>
          <a:xfrm>
            <a:off x="6125210" y="1568450"/>
            <a:ext cx="2577465" cy="6953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②如果只有一个进程打开了该文件，则删除系统文件打开表中该</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文件对应的</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表项；</a:t>
            </a:r>
            <a:endPar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8" name="组合 7"/>
          <p:cNvGrpSpPr/>
          <p:nvPr/>
        </p:nvGrpSpPr>
        <p:grpSpPr>
          <a:xfrm>
            <a:off x="5562838" y="1763535"/>
            <a:ext cx="325188" cy="304787"/>
            <a:chOff x="2933170" y="4148355"/>
            <a:chExt cx="433584" cy="406383"/>
          </a:xfrm>
          <a:solidFill>
            <a:schemeClr val="accent1"/>
          </a:solidFill>
        </p:grpSpPr>
        <p:sp>
          <p:nvSpPr>
            <p:cNvPr id="10" name="L 形 9"/>
            <p:cNvSpPr/>
            <p:nvPr>
              <p:custDataLst>
                <p:tags r:id="rId7"/>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11" name="椭圆 10"/>
            <p:cNvSpPr/>
            <p:nvPr>
              <p:custDataLst>
                <p:tags r:id="rId8"/>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
        <p:nvSpPr>
          <p:cNvPr id="12" name="矩形 11"/>
          <p:cNvSpPr/>
          <p:nvPr>
            <p:custDataLst>
              <p:tags r:id="rId9"/>
            </p:custDataLst>
          </p:nvPr>
        </p:nvSpPr>
        <p:spPr>
          <a:xfrm>
            <a:off x="6125210" y="2397760"/>
            <a:ext cx="2577465" cy="6953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l" defTabSz="685800"/>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③内存索引</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结点表中对应结点的访问计数</a:t>
            </a:r>
            <a:r>
              <a:rPr lang="en-US" altLang="zh-CN"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-1</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，若减为</a:t>
            </a:r>
            <a:r>
              <a:rPr lang="en-US" altLang="zh-CN"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0</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则</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删去；</a:t>
            </a:r>
            <a:endPar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15" name="组合 14"/>
          <p:cNvGrpSpPr/>
          <p:nvPr/>
        </p:nvGrpSpPr>
        <p:grpSpPr>
          <a:xfrm>
            <a:off x="5562838" y="2592845"/>
            <a:ext cx="325188" cy="304787"/>
            <a:chOff x="2933170" y="4148355"/>
            <a:chExt cx="433584" cy="406383"/>
          </a:xfrm>
          <a:solidFill>
            <a:schemeClr val="accent1"/>
          </a:solidFill>
        </p:grpSpPr>
        <p:sp>
          <p:nvSpPr>
            <p:cNvPr id="16" name="L 形 15"/>
            <p:cNvSpPr/>
            <p:nvPr>
              <p:custDataLst>
                <p:tags r:id="rId10"/>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17" name="椭圆 16"/>
            <p:cNvSpPr/>
            <p:nvPr>
              <p:custDataLst>
                <p:tags r:id="rId11"/>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
        <p:nvSpPr>
          <p:cNvPr id="19" name="矩形 18"/>
          <p:cNvSpPr/>
          <p:nvPr>
            <p:custDataLst>
              <p:tags r:id="rId12"/>
            </p:custDataLst>
          </p:nvPr>
        </p:nvSpPr>
        <p:spPr>
          <a:xfrm>
            <a:off x="6125210" y="3227070"/>
            <a:ext cx="2577465" cy="6953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④删除文件描述符</a:t>
            </a:r>
            <a:r>
              <a:rPr lang="en-US" altLang="zh-CN"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fd</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a:t>
            </a:r>
            <a:endPar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20" name="组合 19"/>
          <p:cNvGrpSpPr/>
          <p:nvPr/>
        </p:nvGrpSpPr>
        <p:grpSpPr>
          <a:xfrm>
            <a:off x="5562838" y="3422155"/>
            <a:ext cx="325188" cy="304787"/>
            <a:chOff x="2933170" y="4148355"/>
            <a:chExt cx="433584" cy="406383"/>
          </a:xfrm>
          <a:solidFill>
            <a:schemeClr val="accent1"/>
          </a:solidFill>
        </p:grpSpPr>
        <p:sp>
          <p:nvSpPr>
            <p:cNvPr id="21" name="L 形 20"/>
            <p:cNvSpPr/>
            <p:nvPr>
              <p:custDataLst>
                <p:tags r:id="rId13"/>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22" name="椭圆 21"/>
            <p:cNvSpPr/>
            <p:nvPr>
              <p:custDataLst>
                <p:tags r:id="rId14"/>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
        <p:nvSpPr>
          <p:cNvPr id="24" name="矩形 23"/>
          <p:cNvSpPr/>
          <p:nvPr>
            <p:custDataLst>
              <p:tags r:id="rId15"/>
            </p:custDataLst>
          </p:nvPr>
        </p:nvSpPr>
        <p:spPr>
          <a:xfrm>
            <a:off x="6125210" y="4056380"/>
            <a:ext cx="2577465" cy="6953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⑤回收分配给该文件的内存空间等</a:t>
            </a:r>
            <a:r>
              <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rPr>
              <a:t>资源。</a:t>
            </a:r>
            <a:endParaRPr lang="zh-CN" altLang="en-US"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25" name="组合 24"/>
          <p:cNvGrpSpPr/>
          <p:nvPr/>
        </p:nvGrpSpPr>
        <p:grpSpPr>
          <a:xfrm>
            <a:off x="5562838" y="4251465"/>
            <a:ext cx="325188" cy="304787"/>
            <a:chOff x="2933170" y="4148355"/>
            <a:chExt cx="433584" cy="406383"/>
          </a:xfrm>
          <a:solidFill>
            <a:schemeClr val="accent1"/>
          </a:solidFill>
        </p:grpSpPr>
        <p:sp>
          <p:nvSpPr>
            <p:cNvPr id="26" name="L 形 25"/>
            <p:cNvSpPr/>
            <p:nvPr>
              <p:custDataLst>
                <p:tags r:id="rId16"/>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27" name="椭圆 26"/>
            <p:cNvSpPr/>
            <p:nvPr>
              <p:custDataLst>
                <p:tags r:id="rId17"/>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randombar(horizontal)">
                                      <p:cBhvr>
                                        <p:cTn id="18" dur="500"/>
                                        <p:tgtEl>
                                          <p:spTgt spid="43"/>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14" presetClass="entr" presetSubtype="1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14" presetClass="entr" presetSubtype="1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14" presetClass="entr" presetSubtype="1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childTnLst>
                          </p:cTn>
                        </p:par>
                        <p:par>
                          <p:cTn id="49" fill="hold">
                            <p:stCondLst>
                              <p:cond delay="6500"/>
                            </p:stCondLst>
                            <p:childTnLst>
                              <p:par>
                                <p:cTn id="50" presetID="42" presetClass="entr" presetSubtype="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par>
                          <p:cTn id="55" fill="hold">
                            <p:stCondLst>
                              <p:cond delay="7500"/>
                            </p:stCondLst>
                            <p:childTnLst>
                              <p:par>
                                <p:cTn id="56" presetID="14" presetClass="entr" presetSubtype="1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randombar(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3" grpId="0" bldLvl="0" animBg="1"/>
      <p:bldP spid="7" grpId="0" bldLvl="0" animBg="1"/>
      <p:bldP spid="12" grpId="0" bldLvl="0" animBg="1"/>
      <p:bldP spid="19" grpId="0" bldLvl="0" animBg="1"/>
      <p:bldP spid="2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1" name="Freeform 5"/>
          <p:cNvSpPr/>
          <p:nvPr/>
        </p:nvSpPr>
        <p:spPr bwMode="auto">
          <a:xfrm>
            <a:off x="981785" y="2171024"/>
            <a:ext cx="1679368" cy="15141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177290" y="2712720"/>
            <a:ext cx="1289050" cy="43053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l"/>
            <a:r>
              <a:rPr lang="en-US" altLang="zh-CN" sz="2800" b="1" dirty="0"/>
              <a:t> WHY</a:t>
            </a:r>
            <a:r>
              <a:rPr lang="zh-CN" altLang="en-US" sz="2800" b="1" dirty="0"/>
              <a:t>？</a:t>
            </a:r>
            <a:endParaRPr lang="zh-CN" altLang="en-US" sz="2800" b="1" dirty="0"/>
          </a:p>
        </p:txBody>
      </p:sp>
      <p:sp>
        <p:nvSpPr>
          <p:cNvPr id="23" name="圆角矩形 22"/>
          <p:cNvSpPr/>
          <p:nvPr/>
        </p:nvSpPr>
        <p:spPr>
          <a:xfrm>
            <a:off x="3470275" y="1567180"/>
            <a:ext cx="4119245" cy="6038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p:nvPr/>
        </p:nvSpPr>
        <p:spPr bwMode="auto">
          <a:xfrm>
            <a:off x="2738839" y="1804583"/>
            <a:ext cx="547516" cy="224701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 name="圆角矩形 25"/>
          <p:cNvSpPr/>
          <p:nvPr/>
        </p:nvSpPr>
        <p:spPr>
          <a:xfrm>
            <a:off x="3470275" y="2992120"/>
            <a:ext cx="5278755" cy="58547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470275" y="3793490"/>
            <a:ext cx="3424555" cy="5702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702685" y="1651000"/>
            <a:ext cx="3794125" cy="54800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00000"/>
              </a:lnSpc>
            </a:pPr>
            <a:r>
              <a:rPr lang="zh-CN" altLang="en-US" sz="1400" b="1" dirty="0">
                <a:solidFill>
                  <a:schemeClr val="bg1"/>
                </a:solidFill>
              </a:rPr>
              <a:t>释放系统资源，例如文件描述符、各表项占用内存的空间、系统分配给文件的计算资源</a:t>
            </a:r>
            <a:r>
              <a:rPr lang="zh-CN" altLang="en-US" sz="1400" b="1" dirty="0">
                <a:solidFill>
                  <a:schemeClr val="bg1"/>
                </a:solidFill>
              </a:rPr>
              <a:t>等。</a:t>
            </a:r>
            <a:endParaRPr lang="zh-CN" altLang="en-US" sz="1400" b="1" dirty="0">
              <a:solidFill>
                <a:schemeClr val="bg1"/>
              </a:solidFill>
            </a:endParaRPr>
          </a:p>
        </p:txBody>
      </p:sp>
      <p:sp>
        <p:nvSpPr>
          <p:cNvPr id="30" name="TextBox 29"/>
          <p:cNvSpPr txBox="1"/>
          <p:nvPr/>
        </p:nvSpPr>
        <p:spPr>
          <a:xfrm>
            <a:off x="3693795" y="3069590"/>
            <a:ext cx="4832350" cy="43053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00000"/>
              </a:lnSpc>
            </a:pPr>
            <a:r>
              <a:rPr lang="zh-CN" altLang="en-US" sz="1400" b="1" dirty="0" smtClean="0">
                <a:solidFill>
                  <a:schemeClr val="bg1"/>
                </a:solidFill>
              </a:rPr>
              <a:t>文件的信息例如上一次修改的时间可能发生改变，关闭文件释放</a:t>
            </a:r>
            <a:r>
              <a:rPr lang="en-US" altLang="zh-CN" sz="1400" b="1" dirty="0" smtClean="0">
                <a:solidFill>
                  <a:schemeClr val="bg1"/>
                </a:solidFill>
              </a:rPr>
              <a:t>FCB</a:t>
            </a:r>
            <a:r>
              <a:rPr lang="zh-CN" altLang="en-US" sz="1400" b="1" dirty="0" smtClean="0">
                <a:solidFill>
                  <a:schemeClr val="bg1"/>
                </a:solidFill>
              </a:rPr>
              <a:t>并将</a:t>
            </a:r>
            <a:r>
              <a:rPr lang="en-US" altLang="zh-CN" sz="1400" b="1" dirty="0" smtClean="0">
                <a:solidFill>
                  <a:schemeClr val="bg1"/>
                </a:solidFill>
              </a:rPr>
              <a:t>FCB</a:t>
            </a:r>
            <a:r>
              <a:rPr lang="zh-CN" altLang="en-US" sz="1400" b="1" dirty="0" smtClean="0">
                <a:solidFill>
                  <a:schemeClr val="bg1"/>
                </a:solidFill>
              </a:rPr>
              <a:t>的内容复制到存储设备上，更新文件信息。</a:t>
            </a:r>
            <a:endParaRPr lang="zh-CN" altLang="en-US" sz="1400" b="1" dirty="0" smtClean="0">
              <a:solidFill>
                <a:schemeClr val="bg1"/>
              </a:solidFill>
            </a:endParaRPr>
          </a:p>
        </p:txBody>
      </p:sp>
      <p:sp>
        <p:nvSpPr>
          <p:cNvPr id="31" name="TextBox 30"/>
          <p:cNvSpPr txBox="1"/>
          <p:nvPr/>
        </p:nvSpPr>
        <p:spPr>
          <a:xfrm>
            <a:off x="3693795" y="3956050"/>
            <a:ext cx="2913380" cy="32194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en-US" sz="1400" b="1" dirty="0">
                <a:solidFill>
                  <a:schemeClr val="bg1"/>
                </a:solidFill>
              </a:rPr>
              <a:t>删除文件映像，更新文件内容。</a:t>
            </a:r>
            <a:endParaRPr lang="zh-CN" altLang="en-US" sz="1400" b="1" dirty="0">
              <a:solidFill>
                <a:schemeClr val="bg1"/>
              </a:solidFill>
            </a:endParaRPr>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6" name="矩形 5"/>
          <p:cNvSpPr/>
          <p:nvPr/>
        </p:nvSpPr>
        <p:spPr>
          <a:xfrm>
            <a:off x="475963" y="727937"/>
            <a:ext cx="1706880" cy="321945"/>
          </a:xfrm>
          <a:prstGeom prst="rect">
            <a:avLst/>
          </a:prstGeom>
        </p:spPr>
        <p:txBody>
          <a:bodyPr wrap="none">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关闭文件的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必要性</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pic>
        <p:nvPicPr>
          <p:cNvPr id="5" name="图片 4"/>
          <p:cNvPicPr>
            <a:picLocks noChangeAspect="1"/>
          </p:cNvPicPr>
          <p:nvPr/>
        </p:nvPicPr>
        <p:blipFill>
          <a:blip r:embed="rId2"/>
          <a:stretch>
            <a:fillRect/>
          </a:stretch>
        </p:blipFill>
        <p:spPr>
          <a:xfrm>
            <a:off x="3877310" y="880745"/>
            <a:ext cx="3305175" cy="428625"/>
          </a:xfrm>
          <a:prstGeom prst="rect">
            <a:avLst/>
          </a:prstGeom>
        </p:spPr>
      </p:pic>
      <p:sp>
        <p:nvSpPr>
          <p:cNvPr id="7" name="圆角矩形 6"/>
          <p:cNvSpPr/>
          <p:nvPr/>
        </p:nvSpPr>
        <p:spPr>
          <a:xfrm>
            <a:off x="3470275" y="2258695"/>
            <a:ext cx="5055870" cy="6038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27"/>
          <p:cNvSpPr txBox="1"/>
          <p:nvPr/>
        </p:nvSpPr>
        <p:spPr>
          <a:xfrm>
            <a:off x="3702685" y="2346325"/>
            <a:ext cx="4525010" cy="54800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00000"/>
              </a:lnSpc>
            </a:pPr>
            <a:r>
              <a:rPr lang="zh-CN" altLang="en-US" sz="1400" b="1" dirty="0">
                <a:solidFill>
                  <a:schemeClr val="bg1"/>
                </a:solidFill>
              </a:rPr>
              <a:t>有一些操作被缓冲在内存中，若不正常关闭，缓冲在内存中的数据就不能写入到文件中，可能造成数据丢失。</a:t>
            </a:r>
            <a:endParaRPr lang="zh-CN" altLang="en-US" sz="1400" b="1" dirty="0">
              <a:solidFill>
                <a:schemeClr val="bg1"/>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45" presetClass="entr" presetSubtype="0" fill="hold" grpId="0" nodeType="withEffect">
                                  <p:stCondLst>
                                    <p:cond delay="0"/>
                                  </p:stCondLst>
                                  <p:childTnLst>
                                    <p:set>
                                      <p:cBhvr>
                                        <p:cTn id="10" dur="500"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anim calcmode="lin" valueType="num">
                                      <p:cBhvr>
                                        <p:cTn id="12" dur="500" fill="hold"/>
                                        <p:tgtEl>
                                          <p:spTgt spid="22"/>
                                        </p:tgtEl>
                                        <p:attrNameLst>
                                          <p:attrName>ppt_w</p:attrName>
                                        </p:attrNameLst>
                                      </p:cBhvr>
                                      <p:tavLst>
                                        <p:tav tm="0" fmla="#ppt_w*sin(2.5*pi*$)">
                                          <p:val>
                                            <p:fltVal val="0"/>
                                          </p:val>
                                        </p:tav>
                                        <p:tav tm="100000">
                                          <p:val>
                                            <p:fltVal val="1"/>
                                          </p:val>
                                        </p:tav>
                                      </p:tavLst>
                                    </p:anim>
                                    <p:anim calcmode="lin" valueType="num">
                                      <p:cBhvr>
                                        <p:cTn id="13" dur="500" fill="hold"/>
                                        <p:tgtEl>
                                          <p:spTgt spid="22"/>
                                        </p:tgtEl>
                                        <p:attrNameLst>
                                          <p:attrName>ppt_h</p:attrName>
                                        </p:attrNameLst>
                                      </p:cBhvr>
                                      <p:tavLst>
                                        <p:tav tm="0">
                                          <p:val>
                                            <p:strVal val="#ppt_h"/>
                                          </p:val>
                                        </p:tav>
                                        <p:tav tm="100000">
                                          <p:val>
                                            <p:strVal val="#ppt_h"/>
                                          </p:val>
                                        </p:tav>
                                      </p:tavLst>
                                    </p:anim>
                                  </p:childTnLst>
                                </p:cTn>
                              </p:par>
                              <p:par>
                                <p:cTn id="14" presetID="45" presetClass="entr" presetSubtype="0" fill="hold" grpId="0" nodeType="withEffect">
                                  <p:stCondLst>
                                    <p:cond delay="0"/>
                                  </p:stCondLst>
                                  <p:childTnLst>
                                    <p:set>
                                      <p:cBhvr>
                                        <p:cTn id="15" dur="500"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ppt_w</p:attrName>
                                        </p:attrNameLst>
                                      </p:cBhvr>
                                      <p:tavLst>
                                        <p:tav tm="0" fmla="#ppt_w*sin(2.5*pi*$)">
                                          <p:val>
                                            <p:fltVal val="0"/>
                                          </p:val>
                                        </p:tav>
                                        <p:tav tm="100000">
                                          <p:val>
                                            <p:fltVal val="1"/>
                                          </p:val>
                                        </p:tav>
                                      </p:tavLst>
                                    </p:anim>
                                    <p:anim calcmode="lin" valueType="num">
                                      <p:cBhvr>
                                        <p:cTn id="18" dur="500" fill="hold"/>
                                        <p:tgtEl>
                                          <p:spTgt spid="21"/>
                                        </p:tgtEl>
                                        <p:attrNameLst>
                                          <p:attrName>ppt_h</p:attrName>
                                        </p:attrNameLst>
                                      </p:cBhvr>
                                      <p:tavLst>
                                        <p:tav tm="0">
                                          <p:val>
                                            <p:strVal val="#ppt_h"/>
                                          </p:val>
                                        </p:tav>
                                        <p:tav tm="100000">
                                          <p:val>
                                            <p:strVal val="#ppt_h"/>
                                          </p:val>
                                        </p:tav>
                                      </p:tavLst>
                                    </p:anim>
                                  </p:childTnLst>
                                </p:cTn>
                              </p:par>
                              <p:par>
                                <p:cTn id="19" presetID="16" presetClass="entr" presetSubtype="2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Horizontal)">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bldLvl="0" animBg="1"/>
      <p:bldP spid="22" grpId="0"/>
      <p:bldP spid="23" grpId="0" bldLvl="0" animBg="1"/>
      <p:bldP spid="24" grpId="0" bldLvl="0" animBg="1"/>
      <p:bldP spid="26" grpId="0" bldLvl="0" animBg="1"/>
      <p:bldP spid="27" grpId="0" bldLvl="0" animBg="1"/>
      <p:bldP spid="28" grpId="0"/>
      <p:bldP spid="30" grpId="0"/>
      <p:bldP spid="31" grpId="0"/>
      <p:bldP spid="7" grpId="0" bldLvl="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5" name="矩形 68"/>
          <p:cNvSpPr>
            <a:spLocks noChangeArrowheads="1"/>
          </p:cNvSpPr>
          <p:nvPr/>
        </p:nvSpPr>
        <p:spPr bwMode="auto">
          <a:xfrm>
            <a:off x="5843905" y="1187450"/>
            <a:ext cx="2454275"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1500" b="1" dirty="0">
                <a:solidFill>
                  <a:schemeClr val="accent1"/>
                </a:solidFill>
                <a:sym typeface="微软雅黑" panose="020B0503020204020204" pitchFamily="34" charset="-122"/>
              </a:rPr>
              <a:t>3.</a:t>
            </a:r>
            <a:r>
              <a:rPr lang="zh-CN" altLang="en-US" sz="1500" b="1" dirty="0">
                <a:solidFill>
                  <a:schemeClr val="accent1"/>
                </a:solidFill>
                <a:sym typeface="微软雅黑" panose="020B0503020204020204" pitchFamily="34" charset="-122"/>
              </a:rPr>
              <a:t>文件访问完成后为什么要关闭文件?</a:t>
            </a:r>
            <a:endParaRPr lang="zh-CN" altLang="en-US" sz="1500" b="1" dirty="0">
              <a:solidFill>
                <a:schemeClr val="accent1"/>
              </a:solidFill>
              <a:sym typeface="微软雅黑" panose="020B0503020204020204" pitchFamily="34" charset="-122"/>
            </a:endParaRPr>
          </a:p>
        </p:txBody>
      </p:sp>
      <p:sp>
        <p:nvSpPr>
          <p:cNvPr id="46" name="矩形 64"/>
          <p:cNvSpPr>
            <a:spLocks noChangeArrowheads="1"/>
          </p:cNvSpPr>
          <p:nvPr/>
        </p:nvSpPr>
        <p:spPr bwMode="auto">
          <a:xfrm>
            <a:off x="873125" y="2109470"/>
            <a:ext cx="2684145"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1500" b="1" dirty="0">
                <a:solidFill>
                  <a:schemeClr val="accent1"/>
                </a:solidFill>
                <a:sym typeface="微软雅黑" panose="020B0503020204020204" pitchFamily="34" charset="-122"/>
              </a:rPr>
              <a:t>1.</a:t>
            </a:r>
            <a:r>
              <a:rPr lang="zh-CN" altLang="en-US" sz="1500" b="1" dirty="0">
                <a:solidFill>
                  <a:schemeClr val="accent1"/>
                </a:solidFill>
                <a:sym typeface="微软雅黑" panose="020B0503020204020204" pitchFamily="34" charset="-122"/>
              </a:rPr>
              <a:t>一个外存文件在计算机系统中的映像包括哪些内容?</a:t>
            </a:r>
            <a:endParaRPr lang="zh-CN" altLang="en-US" sz="1500" b="1" dirty="0">
              <a:solidFill>
                <a:schemeClr val="accent1"/>
              </a:solidFill>
              <a:sym typeface="微软雅黑" panose="020B0503020204020204" pitchFamily="34" charset="-122"/>
            </a:endParaRPr>
          </a:p>
        </p:txBody>
      </p:sp>
      <p:sp>
        <p:nvSpPr>
          <p:cNvPr id="47" name="矩形 66"/>
          <p:cNvSpPr>
            <a:spLocks noChangeArrowheads="1"/>
          </p:cNvSpPr>
          <p:nvPr/>
        </p:nvSpPr>
        <p:spPr bwMode="auto">
          <a:xfrm>
            <a:off x="3533140" y="3496310"/>
            <a:ext cx="241808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20204" pitchFamily="34" charset="0"/>
              <a:buNone/>
            </a:pPr>
            <a:r>
              <a:rPr lang="en-US" altLang="zh-CN" sz="1500" b="1" dirty="0">
                <a:solidFill>
                  <a:schemeClr val="accent1"/>
                </a:solidFill>
                <a:sym typeface="微软雅黑" panose="020B0503020204020204" pitchFamily="34" charset="-122"/>
              </a:rPr>
              <a:t>2.</a:t>
            </a:r>
            <a:r>
              <a:rPr lang="zh-CN" altLang="en-US" sz="1500" b="1" dirty="0">
                <a:solidFill>
                  <a:schemeClr val="accent1"/>
                </a:solidFill>
                <a:sym typeface="微软雅黑" panose="020B0503020204020204" pitchFamily="34" charset="-122"/>
              </a:rPr>
              <a:t>文件打开后，在计算机系统中的映像又有何变化?</a:t>
            </a:r>
            <a:endParaRPr lang="zh-CN" altLang="en-US" sz="1500" b="1" dirty="0">
              <a:solidFill>
                <a:schemeClr val="accent1"/>
              </a:solidFill>
              <a:sym typeface="微软雅黑" panose="020B0503020204020204" pitchFamily="34" charset="-122"/>
            </a:endParaRPr>
          </a:p>
        </p:txBody>
      </p:sp>
      <p:grpSp>
        <p:nvGrpSpPr>
          <p:cNvPr id="52" name="组合 51"/>
          <p:cNvGrpSpPr/>
          <p:nvPr/>
        </p:nvGrpSpPr>
        <p:grpSpPr>
          <a:xfrm>
            <a:off x="1745988" y="2956555"/>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4209904" y="2324561"/>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691971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2" name="图片 1" descr="logo"/>
          <p:cNvPicPr>
            <a:picLocks noChangeAspect="1"/>
          </p:cNvPicPr>
          <p:nvPr/>
        </p:nvPicPr>
        <p:blipFill>
          <a:blip r:embed="rId2"/>
          <a:stretch>
            <a:fillRect/>
          </a:stretch>
        </p:blipFill>
        <p:spPr>
          <a:xfrm>
            <a:off x="7271385" y="132715"/>
            <a:ext cx="1685290" cy="706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ppt_x"/>
                                          </p:val>
                                        </p:tav>
                                        <p:tav tm="100000">
                                          <p:val>
                                            <p:strVal val="#ppt_x"/>
                                          </p:val>
                                        </p:tav>
                                      </p:tavLst>
                                    </p:anim>
                                    <p:anim calcmode="lin" valueType="num">
                                      <p:cBhvr additive="base">
                                        <p:cTn id="17" dur="500" fill="hold"/>
                                        <p:tgtEl>
                                          <p:spTgt spid="52"/>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ppt_x"/>
                                          </p:val>
                                        </p:tav>
                                        <p:tav tm="100000">
                                          <p:val>
                                            <p:strVal val="#ppt_x"/>
                                          </p:val>
                                        </p:tav>
                                      </p:tavLst>
                                    </p:anim>
                                    <p:anim calcmode="lin" valueType="num">
                                      <p:cBhvr additive="base">
                                        <p:cTn id="35" dur="500" fill="hold"/>
                                        <p:tgtEl>
                                          <p:spTgt spid="63"/>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5"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827476" y="948917"/>
            <a:ext cx="3458210" cy="1731009"/>
            <a:chOff x="2954339" y="1279908"/>
            <a:chExt cx="3304935" cy="1629124"/>
          </a:xfrm>
        </p:grpSpPr>
        <p:sp>
          <p:nvSpPr>
            <p:cNvPr id="95" name="矩形 94"/>
            <p:cNvSpPr>
              <a:spLocks noChangeArrowheads="1"/>
            </p:cNvSpPr>
            <p:nvPr/>
          </p:nvSpPr>
          <p:spPr bwMode="auto">
            <a:xfrm>
              <a:off x="2954339" y="1694659"/>
              <a:ext cx="3304935" cy="121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外存文件是指存储在外部存储设备上的文件，如</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硬盘驱动器，USB闪存驱动器，光盘，磁带</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等。它们可以用来存储文本文件，图像文件，音频文件，视频文件等，以及用于在不同的计算机系统之间共享信息。</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2963100" y="1279908"/>
              <a:ext cx="903001" cy="302996"/>
            </a:xfrm>
            <a:prstGeom prst="rect">
              <a:avLst/>
            </a:prstGeom>
          </p:spPr>
          <p:txBody>
            <a:bodyPr wrap="none">
              <a:spAutoFit/>
            </a:bodyPr>
            <a:lstStyle/>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外存文件</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02" name="矩形 101"/>
          <p:cNvSpPr/>
          <p:nvPr/>
        </p:nvSpPr>
        <p:spPr>
          <a:xfrm>
            <a:off x="3678555" y="3493770"/>
            <a:ext cx="4001135" cy="631190"/>
          </a:xfrm>
          <a:prstGeom prst="rect">
            <a:avLst/>
          </a:prstGeom>
        </p:spPr>
        <p:txBody>
          <a:bodyPr wrap="square">
            <a:spAutoFit/>
          </a:bodyPr>
          <a:lstStyle/>
          <a:p>
            <a:pPr indent="457200">
              <a:lnSpc>
                <a:spcPts val="2105"/>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计算机系统不是直接使用外存文件，而是先将外存文件的内容加载到内存中，然后再使用内存中的文件内容。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836930" y="3075305"/>
            <a:ext cx="2278380" cy="321945"/>
          </a:xfrm>
          <a:prstGeom prst="rect">
            <a:avLst/>
          </a:prstGeom>
          <a:noFill/>
        </p:spPr>
        <p:txBody>
          <a:bodyPr wrap="none" rtlCol="0">
            <a:spAutoFit/>
          </a:bodyPr>
          <a:lstStyle/>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计算机系统使用外存文件</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6252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a:solidFill>
                  <a:schemeClr val="accent1"/>
                </a:solidFill>
                <a:sym typeface="微软雅黑" panose="020B0503020204020204" pitchFamily="34" charset="-122"/>
              </a:rPr>
              <a:t>1.</a:t>
            </a:r>
            <a:r>
              <a:rPr lang="zh-CN" altLang="en-US" sz="2000" b="1" dirty="0">
                <a:solidFill>
                  <a:schemeClr val="accent1"/>
                </a:solidFill>
                <a:sym typeface="微软雅黑" panose="020B0503020204020204" pitchFamily="34" charset="-122"/>
              </a:rPr>
              <a:t>一个外存文件在计算机系统中的映像包括哪些内容</a:t>
            </a:r>
            <a:r>
              <a:rPr lang="zh-CN" altLang="en-US" sz="2000" b="1" dirty="0" smtClean="0">
                <a:solidFill>
                  <a:schemeClr val="accent1"/>
                </a:solidFill>
              </a:rPr>
              <a:t>？</a:t>
            </a:r>
            <a:endParaRPr lang="zh-CN" altLang="en-US" sz="2000"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pic>
        <p:nvPicPr>
          <p:cNvPr id="3" name="图片 2"/>
          <p:cNvPicPr/>
          <p:nvPr/>
        </p:nvPicPr>
        <p:blipFill>
          <a:blip r:embed="rId2"/>
          <a:stretch>
            <a:fillRect/>
          </a:stretch>
        </p:blipFill>
        <p:spPr>
          <a:xfrm>
            <a:off x="4796790" y="1117600"/>
            <a:ext cx="2882900" cy="1519555"/>
          </a:xfrm>
          <a:prstGeom prst="rect">
            <a:avLst/>
          </a:prstGeom>
          <a:noFill/>
          <a:ln w="9525">
            <a:noFill/>
          </a:ln>
        </p:spPr>
      </p:pic>
      <p:pic>
        <p:nvPicPr>
          <p:cNvPr id="4" name="图片 3"/>
          <p:cNvPicPr/>
          <p:nvPr/>
        </p:nvPicPr>
        <p:blipFill>
          <a:blip r:embed="rId3"/>
          <a:stretch>
            <a:fillRect/>
          </a:stretch>
        </p:blipFill>
        <p:spPr>
          <a:xfrm>
            <a:off x="897890" y="3397250"/>
            <a:ext cx="2286000" cy="1649095"/>
          </a:xfrm>
          <a:prstGeom prst="rect">
            <a:avLst/>
          </a:prstGeom>
          <a:noFill/>
          <a:ln w="9525">
            <a:noFill/>
          </a:ln>
        </p:spPr>
      </p:pic>
      <p:sp>
        <p:nvSpPr>
          <p:cNvPr id="8" name="椭圆 7"/>
          <p:cNvSpPr/>
          <p:nvPr/>
        </p:nvSpPr>
        <p:spPr>
          <a:xfrm rot="21180000">
            <a:off x="4514850" y="3272790"/>
            <a:ext cx="3218180" cy="1087120"/>
          </a:xfrm>
          <a:prstGeom prst="ellipse">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rot="21240000">
            <a:off x="5818505" y="4271010"/>
            <a:ext cx="1783080" cy="450850"/>
          </a:xfrm>
          <a:prstGeom prst="rect">
            <a:avLst/>
          </a:prstGeom>
          <a:noFill/>
        </p:spPr>
        <p:txBody>
          <a:bodyPr wrap="none" rtlCol="0">
            <a:spAutoFit/>
          </a:bodyPr>
          <a:p>
            <a:pPr>
              <a:lnSpc>
                <a:spcPct val="130000"/>
              </a:lnSpc>
            </a:pPr>
            <a:r>
              <a:rPr lang="zh-CN" altLang="en-US" sz="1800" b="1" dirty="0" smtClean="0">
                <a:solidFill>
                  <a:schemeClr val="accent1"/>
                </a:solidFill>
                <a:latin typeface="Arial" panose="020B0604020202020204" pitchFamily="34" charset="0"/>
                <a:ea typeface="微软雅黑" panose="020B0503020204020204" pitchFamily="34" charset="-122"/>
              </a:rPr>
              <a:t>在</a:t>
            </a:r>
            <a:r>
              <a:rPr lang="zh-CN" altLang="en-US" sz="1800" b="1" dirty="0" smtClean="0">
                <a:solidFill>
                  <a:schemeClr val="accent1"/>
                </a:solidFill>
                <a:latin typeface="Arial" panose="020B0604020202020204" pitchFamily="34" charset="0"/>
                <a:ea typeface="微软雅黑" panose="020B0503020204020204" pitchFamily="34" charset="-122"/>
              </a:rPr>
              <a:t>内存建立映像</a:t>
            </a:r>
            <a:endParaRPr lang="zh-CN" altLang="en-US" sz="1800" b="1" dirty="0" smtClean="0">
              <a:solidFill>
                <a:schemeClr val="accent1"/>
              </a:solidFill>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椭圆 70"/>
          <p:cNvSpPr/>
          <p:nvPr>
            <p:custDataLst>
              <p:tags r:id="rId1"/>
            </p:custDataLst>
          </p:nvPr>
        </p:nvSpPr>
        <p:spPr>
          <a:xfrm>
            <a:off x="1161415" y="3560445"/>
            <a:ext cx="979805" cy="99441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6" name="矩形 95"/>
          <p:cNvSpPr/>
          <p:nvPr/>
        </p:nvSpPr>
        <p:spPr>
          <a:xfrm>
            <a:off x="846455" y="750570"/>
            <a:ext cx="563880" cy="321945"/>
          </a:xfrm>
          <a:prstGeom prst="rect">
            <a:avLst/>
          </a:prstGeom>
        </p:spPr>
        <p:txBody>
          <a:bodyPr wrap="none">
            <a:spAutoFit/>
          </a:bodyPr>
          <a:lstStyle/>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映像</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6252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a:solidFill>
                  <a:schemeClr val="accent1"/>
                </a:solidFill>
                <a:sym typeface="微软雅黑" panose="020B0503020204020204" pitchFamily="34" charset="-122"/>
              </a:rPr>
              <a:t>1.</a:t>
            </a:r>
            <a:r>
              <a:rPr lang="zh-CN" altLang="en-US" sz="2000" b="1" dirty="0">
                <a:solidFill>
                  <a:schemeClr val="accent1"/>
                </a:solidFill>
                <a:sym typeface="微软雅黑" panose="020B0503020204020204" pitchFamily="34" charset="-122"/>
              </a:rPr>
              <a:t>一个外存文件在计算机系统中的映像包括哪些内容</a:t>
            </a:r>
            <a:r>
              <a:rPr lang="zh-CN" altLang="en-US" sz="2000" b="1" dirty="0" smtClean="0">
                <a:solidFill>
                  <a:schemeClr val="accent1"/>
                </a:solidFill>
              </a:rPr>
              <a:t>？</a:t>
            </a:r>
            <a:endParaRPr lang="zh-CN" altLang="en-US" sz="2000"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2"/>
          <a:stretch>
            <a:fillRect/>
          </a:stretch>
        </p:blipFill>
        <p:spPr>
          <a:xfrm>
            <a:off x="7271385" y="123825"/>
            <a:ext cx="1685290" cy="706120"/>
          </a:xfrm>
          <a:prstGeom prst="rect">
            <a:avLst/>
          </a:prstGeom>
        </p:spPr>
      </p:pic>
      <p:sp>
        <p:nvSpPr>
          <p:cNvPr id="5" name="矩形 4"/>
          <p:cNvSpPr>
            <a:spLocks noChangeArrowheads="1"/>
          </p:cNvSpPr>
          <p:nvPr>
            <p:custDataLst>
              <p:tags r:id="rId3"/>
            </p:custDataLst>
          </p:nvPr>
        </p:nvSpPr>
        <p:spPr bwMode="auto">
          <a:xfrm>
            <a:off x="837001" y="1191636"/>
            <a:ext cx="7494437" cy="163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外存文件</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外存文件名称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该文件的属性：例如是否可读写和可执行</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文件的长度：</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例如</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文件的大小</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文件的指针：</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例如</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指向文件的位置和地址</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文件的其他信息：例如文件的创建者和创建时间</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右大括号 9"/>
          <p:cNvSpPr/>
          <p:nvPr/>
        </p:nvSpPr>
        <p:spPr>
          <a:xfrm>
            <a:off x="4679950" y="1606550"/>
            <a:ext cx="912495" cy="122491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11" name="文本框 10"/>
          <p:cNvSpPr txBox="1"/>
          <p:nvPr/>
        </p:nvSpPr>
        <p:spPr>
          <a:xfrm>
            <a:off x="5923280" y="1856740"/>
            <a:ext cx="2343785" cy="650240"/>
          </a:xfrm>
          <a:prstGeom prst="rect">
            <a:avLst/>
          </a:prstGeom>
          <a:noFill/>
        </p:spPr>
        <p:txBody>
          <a:bodyPr wrap="square" rtlCol="0" anchor="t">
            <a:spAutoFit/>
          </a:bodyPr>
          <a:p>
            <a:pPr>
              <a:lnSpc>
                <a:spcPct val="130000"/>
              </a:lnSpc>
            </a:pPr>
            <a:r>
              <a:rPr lang="zh-CN" altLang="en-US" sz="1400" b="1" dirty="0" smtClean="0">
                <a:latin typeface="Arial" panose="020B0604020202020204" pitchFamily="34" charset="0"/>
                <a:ea typeface="微软雅黑" panose="020B0503020204020204" pitchFamily="34" charset="-122"/>
              </a:rPr>
              <a:t>元数据</a:t>
            </a:r>
            <a:r>
              <a:rPr lang="zh-CN" altLang="en-US" sz="1400" dirty="0" smtClean="0">
                <a:latin typeface="Arial" panose="020B0604020202020204" pitchFamily="34" charset="0"/>
                <a:ea typeface="微软雅黑" panose="020B0503020204020204" pitchFamily="34" charset="-122"/>
              </a:rPr>
              <a:t>(metadata):用来描述一个文件的特征的系统数据</a:t>
            </a:r>
            <a:endParaRPr lang="zh-CN" altLang="en-US" sz="1400" dirty="0" smtClean="0">
              <a:latin typeface="Arial" panose="020B0604020202020204" pitchFamily="34" charset="0"/>
              <a:ea typeface="微软雅黑" panose="020B0503020204020204" pitchFamily="34" charset="-122"/>
            </a:endParaRPr>
          </a:p>
        </p:txBody>
      </p:sp>
      <p:sp>
        <p:nvSpPr>
          <p:cNvPr id="12" name="文本框 11"/>
          <p:cNvSpPr txBox="1"/>
          <p:nvPr/>
        </p:nvSpPr>
        <p:spPr>
          <a:xfrm>
            <a:off x="3900805" y="3732530"/>
            <a:ext cx="416115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pitchFamily="34" charset="-122"/>
              </a:rPr>
              <a:t>为了更好地管理文件，以及提供更好的</a:t>
            </a:r>
            <a:endParaRPr lang="zh-CN" altLang="en-US" sz="1400" dirty="0" smtClean="0">
              <a:latin typeface="Arial" panose="020B0604020202020204" pitchFamily="34" charset="0"/>
              <a:ea typeface="微软雅黑" panose="020B0503020204020204" pitchFamily="34" charset="-122"/>
            </a:endParaRPr>
          </a:p>
          <a:p>
            <a:pPr>
              <a:lnSpc>
                <a:spcPct val="130000"/>
              </a:lnSpc>
            </a:pPr>
            <a:r>
              <a:rPr lang="zh-CN" altLang="en-US" sz="1400" b="1" dirty="0" smtClean="0">
                <a:latin typeface="Arial" panose="020B0604020202020204" pitchFamily="34" charset="0"/>
                <a:ea typeface="微软雅黑" panose="020B0503020204020204" pitchFamily="34" charset="-122"/>
              </a:rPr>
              <a:t>搜索和访问</a:t>
            </a:r>
            <a:r>
              <a:rPr lang="zh-CN" altLang="en-US" sz="1400" dirty="0" smtClean="0">
                <a:latin typeface="Arial" panose="020B0604020202020204" pitchFamily="34" charset="0"/>
                <a:ea typeface="微软雅黑" panose="020B0503020204020204" pitchFamily="34" charset="-122"/>
              </a:rPr>
              <a:t>功能。</a:t>
            </a:r>
            <a:endParaRPr lang="zh-CN" altLang="en-US"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例如：操作系统</a:t>
            </a:r>
            <a:r>
              <a:rPr lang="zh-CN" altLang="en-US" sz="1400" dirty="0" smtClean="0">
                <a:latin typeface="Arial" panose="020B0604020202020204" pitchFamily="34" charset="0"/>
                <a:ea typeface="微软雅黑" panose="020B0503020204020204" pitchFamily="34" charset="-122"/>
              </a:rPr>
              <a:t>中用户直接以</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文件名</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访问</a:t>
            </a:r>
            <a:r>
              <a:rPr lang="zh-CN" altLang="en-US" sz="1400" dirty="0" smtClean="0">
                <a:latin typeface="Arial" panose="020B0604020202020204" pitchFamily="34" charset="0"/>
                <a:ea typeface="微软雅黑" panose="020B0503020204020204" pitchFamily="34" charset="-122"/>
              </a:rPr>
              <a:t>文件</a:t>
            </a:r>
            <a:endParaRPr lang="zh-CN" altLang="en-US" sz="1400" dirty="0" smtClean="0">
              <a:latin typeface="Arial" panose="020B0604020202020204" pitchFamily="34" charset="0"/>
              <a:ea typeface="微软雅黑" panose="020B0503020204020204" pitchFamily="34" charset="-122"/>
            </a:endParaRPr>
          </a:p>
        </p:txBody>
      </p:sp>
      <p:sp>
        <p:nvSpPr>
          <p:cNvPr id="56" name="椭圆 55"/>
          <p:cNvSpPr/>
          <p:nvPr>
            <p:custDataLst>
              <p:tags r:id="rId4"/>
            </p:custDataLst>
          </p:nvPr>
        </p:nvSpPr>
        <p:spPr>
          <a:xfrm>
            <a:off x="912495" y="3073400"/>
            <a:ext cx="1843405" cy="18719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custDataLst>
              <p:tags r:id="rId5"/>
            </p:custDataLst>
          </p:nvPr>
        </p:nvSpPr>
        <p:spPr>
          <a:xfrm>
            <a:off x="1161415" y="3906520"/>
            <a:ext cx="563880" cy="321945"/>
          </a:xfrm>
          <a:prstGeom prst="rect">
            <a:avLst/>
          </a:prstGeom>
          <a:noFill/>
        </p:spPr>
        <p:txBody>
          <a:bodyPr wrap="none">
            <a:spAutoFit/>
          </a:bodyPr>
          <a:p>
            <a:r>
              <a:rPr lang="zh-CN" altLang="en-US" sz="1500" dirty="0">
                <a:solidFill>
                  <a:schemeClr val="bg1"/>
                </a:solidFill>
                <a:latin typeface="微软雅黑" panose="020B0503020204020204" pitchFamily="34" charset="-122"/>
                <a:ea typeface="微软雅黑" panose="020B0503020204020204" pitchFamily="34" charset="-122"/>
              </a:rPr>
              <a:t>内容</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73" name="椭圆 72"/>
          <p:cNvSpPr/>
          <p:nvPr>
            <p:custDataLst>
              <p:tags r:id="rId6"/>
            </p:custDataLst>
          </p:nvPr>
        </p:nvSpPr>
        <p:spPr>
          <a:xfrm>
            <a:off x="1592176" y="3561325"/>
            <a:ext cx="979519" cy="994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2" name="矩形 71"/>
          <p:cNvSpPr/>
          <p:nvPr>
            <p:custDataLst>
              <p:tags r:id="rId7"/>
            </p:custDataLst>
          </p:nvPr>
        </p:nvSpPr>
        <p:spPr>
          <a:xfrm>
            <a:off x="1676400" y="3906520"/>
            <a:ext cx="810895" cy="321945"/>
          </a:xfrm>
          <a:prstGeom prst="rect">
            <a:avLst/>
          </a:prstGeom>
          <a:noFill/>
        </p:spPr>
        <p:txBody>
          <a:bodyPr wrap="none">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元数据</a:t>
            </a:r>
            <a:r>
              <a:rPr lang="en-US" altLang="zh-CN" sz="1500" dirty="0">
                <a:solidFill>
                  <a:schemeClr val="bg1"/>
                </a:solidFill>
                <a:latin typeface="微软雅黑" panose="020B0503020204020204" pitchFamily="34" charset="-122"/>
                <a:ea typeface="微软雅黑" panose="020B0503020204020204" pitchFamily="34" charset="-122"/>
              </a:rPr>
              <a:t>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custDataLst>
              <p:tags r:id="rId8"/>
            </p:custDataLst>
          </p:nvPr>
        </p:nvSpPr>
        <p:spPr>
          <a:xfrm>
            <a:off x="1577340" y="3164840"/>
            <a:ext cx="563880" cy="321945"/>
          </a:xfrm>
          <a:prstGeom prst="rect">
            <a:avLst/>
          </a:prstGeom>
        </p:spPr>
        <p:txBody>
          <a:bodyPr wrap="none">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映像</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6" name="右箭头 75"/>
          <p:cNvSpPr/>
          <p:nvPr/>
        </p:nvSpPr>
        <p:spPr>
          <a:xfrm>
            <a:off x="2487295" y="3906520"/>
            <a:ext cx="1210310" cy="321945"/>
          </a:xfrm>
          <a:prstGeom prst="rightArrow">
            <a:avLst/>
          </a:prstGeom>
          <a:gradFill>
            <a:gsLst>
              <a:gs pos="12000">
                <a:srgbClr val="FECF40"/>
              </a:gs>
              <a:gs pos="43000">
                <a:srgbClr val="C19E31">
                  <a:alpha val="100000"/>
                </a:srgbClr>
              </a:gs>
              <a:gs pos="74000">
                <a:srgbClr val="846C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86549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a:solidFill>
                  <a:schemeClr val="accent1"/>
                </a:solidFill>
                <a:sym typeface="微软雅黑" panose="020B0503020204020204" pitchFamily="34" charset="-122"/>
              </a:rPr>
              <a:t>2.</a:t>
            </a:r>
            <a:r>
              <a:rPr lang="zh-CN" altLang="en-US" sz="2000" b="1" dirty="0">
                <a:solidFill>
                  <a:schemeClr val="accent1"/>
                </a:solidFill>
                <a:sym typeface="微软雅黑" panose="020B0503020204020204" pitchFamily="34" charset="-122"/>
              </a:rPr>
              <a:t>文件打开后，在计算机系统中的映像又有何变化?</a:t>
            </a:r>
            <a:endParaRPr lang="zh-CN" altLang="en-US" sz="2000"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3" name="矩形 2"/>
          <p:cNvSpPr/>
          <p:nvPr>
            <p:custDataLst>
              <p:tags r:id="rId2"/>
            </p:custDataLst>
          </p:nvPr>
        </p:nvSpPr>
        <p:spPr>
          <a:xfrm>
            <a:off x="846455" y="750570"/>
            <a:ext cx="3154680" cy="368300"/>
          </a:xfrm>
          <a:prstGeom prst="rect">
            <a:avLst/>
          </a:prstGeom>
        </p:spPr>
        <p:txBody>
          <a:bodyPr wrap="none">
            <a:spAutoFit/>
          </a:bodyPr>
          <a:p>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rPr>
              <a:t>操作系统打开外存文件的过程</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p:cNvSpPr/>
          <p:nvPr>
            <p:custDataLst>
              <p:tags r:id="rId3"/>
            </p:custDataLst>
          </p:nvPr>
        </p:nvSpPr>
        <p:spPr>
          <a:xfrm>
            <a:off x="5657970" y="2219136"/>
            <a:ext cx="2832934" cy="25273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open()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系统调用打开外存文件</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矩形 37"/>
          <p:cNvSpPr/>
          <p:nvPr>
            <p:custDataLst>
              <p:tags r:id="rId4"/>
            </p:custDataLst>
          </p:nvPr>
        </p:nvSpPr>
        <p:spPr>
          <a:xfrm>
            <a:off x="5623560" y="2712720"/>
            <a:ext cx="2414270" cy="407035"/>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操作系统将外存文件映射到内存中，建立</a:t>
            </a: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rPr>
              <a:t>内存映像</a:t>
            </a:r>
            <a:endPar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38"/>
          <p:cNvSpPr/>
          <p:nvPr>
            <p:custDataLst>
              <p:tags r:id="rId5"/>
            </p:custDataLst>
          </p:nvPr>
        </p:nvSpPr>
        <p:spPr>
          <a:xfrm>
            <a:off x="5623679" y="3360132"/>
            <a:ext cx="2832934" cy="23749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zh-CN" altLang="en-US" sz="1100" dirty="0">
                <a:solidFill>
                  <a:srgbClr val="FF0000"/>
                </a:solidFill>
                <a:latin typeface="微软雅黑" panose="020B0503020204020204" pitchFamily="34" charset="-122"/>
                <a:ea typeface="微软雅黑" panose="020B0503020204020204" pitchFamily="34" charset="-122"/>
              </a:rPr>
              <a:t>直接访问</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内存中的外存文件</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映像</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130551" y="2117113"/>
            <a:ext cx="408849" cy="553085"/>
            <a:chOff x="6107201" y="4184551"/>
            <a:chExt cx="1566174" cy="2118698"/>
          </a:xfrm>
        </p:grpSpPr>
        <p:sp>
          <p:nvSpPr>
            <p:cNvPr id="53" name="椭圆 52"/>
            <p:cNvSpPr/>
            <p:nvPr>
              <p:custDataLst>
                <p:tags r:id="rId6"/>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54" name="TextBox 49"/>
            <p:cNvSpPr txBox="1"/>
            <p:nvPr>
              <p:custDataLst>
                <p:tags r:id="rId7"/>
              </p:custDataLst>
            </p:nvPr>
          </p:nvSpPr>
          <p:spPr>
            <a:xfrm flipH="1">
              <a:off x="6929359" y="4184551"/>
              <a:ext cx="642935" cy="2118698"/>
            </a:xfrm>
            <a:prstGeom prst="rect">
              <a:avLst/>
            </a:prstGeom>
            <a:noFill/>
            <a:effectLst>
              <a:outerShdw blurRad="50800" dist="76200" dir="10800000" algn="r" rotWithShape="0">
                <a:prstClr val="black">
                  <a:alpha val="62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1</a:t>
              </a:r>
              <a:endParaRPr lang="zh-CN" altLang="en-US" sz="3000" dirty="0">
                <a:solidFill>
                  <a:srgbClr val="FFFFFF"/>
                </a:solidFill>
                <a:latin typeface="+mj-lt"/>
                <a:cs typeface="Times New Roman" panose="02020603050405020304" pitchFamily="18" charset="0"/>
              </a:endParaRPr>
            </a:p>
          </p:txBody>
        </p:sp>
      </p:grpSp>
      <p:grpSp>
        <p:nvGrpSpPr>
          <p:cNvPr id="55" name="组合 54"/>
          <p:cNvGrpSpPr/>
          <p:nvPr/>
        </p:nvGrpSpPr>
        <p:grpSpPr>
          <a:xfrm>
            <a:off x="5130551" y="2672465"/>
            <a:ext cx="408849" cy="553085"/>
            <a:chOff x="6107201" y="4184551"/>
            <a:chExt cx="1566174" cy="2118698"/>
          </a:xfrm>
        </p:grpSpPr>
        <p:sp>
          <p:nvSpPr>
            <p:cNvPr id="4" name="椭圆 3"/>
            <p:cNvSpPr/>
            <p:nvPr>
              <p:custDataLst>
                <p:tags r:id="rId8"/>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57" name="TextBox 49"/>
            <p:cNvSpPr txBox="1"/>
            <p:nvPr>
              <p:custDataLst>
                <p:tags r:id="rId9"/>
              </p:custDataLst>
            </p:nvPr>
          </p:nvSpPr>
          <p:spPr>
            <a:xfrm flipH="1">
              <a:off x="6929359" y="4184551"/>
              <a:ext cx="642935" cy="2118698"/>
            </a:xfrm>
            <a:prstGeom prst="rect">
              <a:avLst/>
            </a:prstGeom>
            <a:noFill/>
            <a:effectLst>
              <a:outerShdw blurRad="50800" dist="50800" dir="10800000" algn="r" rotWithShape="0">
                <a:prstClr val="black">
                  <a:alpha val="60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2</a:t>
              </a:r>
              <a:endParaRPr lang="zh-CN" altLang="en-US" sz="3000" dirty="0">
                <a:solidFill>
                  <a:srgbClr val="FFFFFF"/>
                </a:solidFill>
                <a:latin typeface="+mj-lt"/>
                <a:cs typeface="Times New Roman" panose="02020603050405020304" pitchFamily="18" charset="0"/>
              </a:endParaRPr>
            </a:p>
          </p:txBody>
        </p:sp>
      </p:grpSp>
      <p:grpSp>
        <p:nvGrpSpPr>
          <p:cNvPr id="58" name="组合 57"/>
          <p:cNvGrpSpPr/>
          <p:nvPr/>
        </p:nvGrpSpPr>
        <p:grpSpPr>
          <a:xfrm>
            <a:off x="5140750" y="3213499"/>
            <a:ext cx="408849" cy="553085"/>
            <a:chOff x="6107201" y="4184551"/>
            <a:chExt cx="1566174" cy="2118698"/>
          </a:xfrm>
        </p:grpSpPr>
        <p:sp>
          <p:nvSpPr>
            <p:cNvPr id="59" name="椭圆 58"/>
            <p:cNvSpPr/>
            <p:nvPr>
              <p:custDataLst>
                <p:tags r:id="rId10"/>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60" name="TextBox 49"/>
            <p:cNvSpPr txBox="1"/>
            <p:nvPr>
              <p:custDataLst>
                <p:tags r:id="rId11"/>
              </p:custDataLst>
            </p:nvPr>
          </p:nvSpPr>
          <p:spPr>
            <a:xfrm flipH="1">
              <a:off x="6929359" y="4184551"/>
              <a:ext cx="642935" cy="2118698"/>
            </a:xfrm>
            <a:prstGeom prst="rect">
              <a:avLst/>
            </a:prstGeom>
            <a:noFill/>
            <a:effectLst>
              <a:outerShdw blurRad="50800" dist="63500" dir="10800000" algn="r" rotWithShape="0">
                <a:prstClr val="black">
                  <a:alpha val="61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3</a:t>
              </a:r>
              <a:endParaRPr lang="zh-CN" altLang="en-US" sz="3000" dirty="0">
                <a:solidFill>
                  <a:srgbClr val="FFFFFF"/>
                </a:solidFill>
                <a:latin typeface="+mj-lt"/>
                <a:cs typeface="Times New Roman" panose="02020603050405020304" pitchFamily="18" charset="0"/>
              </a:endParaRPr>
            </a:p>
          </p:txBody>
        </p:sp>
      </p:grpSp>
      <p:grpSp>
        <p:nvGrpSpPr>
          <p:cNvPr id="6" name="组合 4"/>
          <p:cNvGrpSpPr/>
          <p:nvPr/>
        </p:nvGrpSpPr>
        <p:grpSpPr>
          <a:xfrm>
            <a:off x="798766" y="1016578"/>
            <a:ext cx="7509212" cy="866516"/>
            <a:chOff x="-470146" y="1321180"/>
            <a:chExt cx="10012283" cy="1155354"/>
          </a:xfrm>
        </p:grpSpPr>
        <p:sp>
          <p:nvSpPr>
            <p:cNvPr id="45" name="椭圆 44"/>
            <p:cNvSpPr/>
            <p:nvPr>
              <p:custDataLst>
                <p:tags r:id="rId12"/>
              </p:custDataLst>
            </p:nvPr>
          </p:nvSpPr>
          <p:spPr>
            <a:xfrm>
              <a:off x="3944942" y="1321180"/>
              <a:ext cx="1182108" cy="1155354"/>
            </a:xfrm>
            <a:prstGeom prst="ellipse">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VS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矩形 45"/>
            <p:cNvSpPr/>
            <p:nvPr>
              <p:custDataLst>
                <p:tags r:id="rId13"/>
              </p:custDataLst>
            </p:nvPr>
          </p:nvSpPr>
          <p:spPr>
            <a:xfrm>
              <a:off x="-470146" y="1583071"/>
              <a:ext cx="4178049" cy="64633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不建立</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映像</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矩形 46"/>
            <p:cNvSpPr/>
            <p:nvPr>
              <p:custDataLst>
                <p:tags r:id="rId14"/>
              </p:custDataLst>
            </p:nvPr>
          </p:nvSpPr>
          <p:spPr>
            <a:xfrm>
              <a:off x="5364088" y="1583071"/>
              <a:ext cx="4178049" cy="667521"/>
            </a:xfrm>
            <a:prstGeom prst="rect">
              <a:avLst/>
            </a:prstGeom>
            <a:solidFill>
              <a:schemeClr val="accent1"/>
            </a:solidFill>
            <a:ln>
              <a:noFill/>
            </a:ln>
          </p:spPr>
          <p:style>
            <a:lnRef idx="0">
              <a:schemeClr val="accent2"/>
            </a:lnRef>
            <a:fillRef idx="3">
              <a:schemeClr val="accent2"/>
            </a:fillRef>
            <a:effectRef idx="3">
              <a:schemeClr val="accent2"/>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latin typeface="微软雅黑" panose="020B0503020204020204" pitchFamily="34" charset="-122"/>
                  <a:cs typeface="微软雅黑" panose="020B0503020204020204" pitchFamily="34" charset="-122"/>
                </a:rPr>
                <a:t>建立</a:t>
              </a:r>
              <a:r>
                <a:rPr lang="zh-CN" altLang="en-US" b="1" dirty="0">
                  <a:latin typeface="微软雅黑" panose="020B0503020204020204" pitchFamily="34" charset="-122"/>
                  <a:cs typeface="微软雅黑" panose="020B0503020204020204" pitchFamily="34" charset="-122"/>
                </a:rPr>
                <a:t>映像</a:t>
              </a:r>
              <a:endParaRPr lang="zh-CN" altLang="en-US" b="1" dirty="0">
                <a:latin typeface="微软雅黑" panose="020B0503020204020204" pitchFamily="34" charset="-122"/>
                <a:cs typeface="微软雅黑" panose="020B0503020204020204" pitchFamily="34" charset="-122"/>
              </a:endParaRPr>
            </a:p>
          </p:txBody>
        </p:sp>
        <p:sp>
          <p:nvSpPr>
            <p:cNvPr id="51" name="燕尾形 50"/>
            <p:cNvSpPr/>
            <p:nvPr>
              <p:custDataLst>
                <p:tags r:id="rId15"/>
              </p:custDataLst>
            </p:nvPr>
          </p:nvSpPr>
          <p:spPr>
            <a:xfrm>
              <a:off x="3851920" y="1772816"/>
              <a:ext cx="216024" cy="2880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燕尾形 51"/>
            <p:cNvSpPr/>
            <p:nvPr>
              <p:custDataLst>
                <p:tags r:id="rId16"/>
              </p:custDataLst>
            </p:nvPr>
          </p:nvSpPr>
          <p:spPr>
            <a:xfrm flipH="1">
              <a:off x="5004048" y="1772816"/>
              <a:ext cx="216024" cy="2880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5" name="云形 24"/>
          <p:cNvSpPr/>
          <p:nvPr/>
        </p:nvSpPr>
        <p:spPr>
          <a:xfrm>
            <a:off x="1117600" y="3960495"/>
            <a:ext cx="6739890" cy="107886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3" name="组合 22"/>
          <p:cNvGrpSpPr/>
          <p:nvPr/>
        </p:nvGrpSpPr>
        <p:grpSpPr>
          <a:xfrm>
            <a:off x="751205" y="2117725"/>
            <a:ext cx="3359785" cy="1649730"/>
            <a:chOff x="1272" y="3546"/>
            <a:chExt cx="5291" cy="2598"/>
          </a:xfrm>
        </p:grpSpPr>
        <p:sp>
          <p:nvSpPr>
            <p:cNvPr id="8" name="矩形 7"/>
            <p:cNvSpPr/>
            <p:nvPr>
              <p:custDataLst>
                <p:tags r:id="rId17"/>
              </p:custDataLst>
            </p:nvPr>
          </p:nvSpPr>
          <p:spPr>
            <a:xfrm>
              <a:off x="2102" y="3707"/>
              <a:ext cx="4461" cy="398"/>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open()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系统调用打开外存文件</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custDataLst>
                <p:tags r:id="rId18"/>
              </p:custDataLst>
            </p:nvPr>
          </p:nvSpPr>
          <p:spPr>
            <a:xfrm>
              <a:off x="2048" y="4635"/>
              <a:ext cx="3802" cy="374"/>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操作系统将外存文件映射到内存中</a:t>
              </a:r>
              <a:endPar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19"/>
              </p:custDataLst>
            </p:nvPr>
          </p:nvSpPr>
          <p:spPr>
            <a:xfrm>
              <a:off x="2048" y="5346"/>
              <a:ext cx="4461" cy="641"/>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操作系统通过系统调用、中断等机制实现对外存文件的</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访问</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272" y="3546"/>
              <a:ext cx="644" cy="871"/>
              <a:chOff x="6107201" y="4184551"/>
              <a:chExt cx="1566174" cy="2118698"/>
            </a:xfrm>
          </p:grpSpPr>
          <p:sp>
            <p:nvSpPr>
              <p:cNvPr id="15" name="椭圆 14"/>
              <p:cNvSpPr/>
              <p:nvPr>
                <p:custDataLst>
                  <p:tags r:id="rId20"/>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16" name="TextBox 49"/>
              <p:cNvSpPr txBox="1"/>
              <p:nvPr>
                <p:custDataLst>
                  <p:tags r:id="rId21"/>
                </p:custDataLst>
              </p:nvPr>
            </p:nvSpPr>
            <p:spPr>
              <a:xfrm flipH="1">
                <a:off x="6929359" y="4184551"/>
                <a:ext cx="642935" cy="2118698"/>
              </a:xfrm>
              <a:prstGeom prst="rect">
                <a:avLst/>
              </a:prstGeom>
              <a:noFill/>
              <a:effectLst>
                <a:outerShdw blurRad="50800" dist="76200" dir="10800000" algn="r" rotWithShape="0">
                  <a:prstClr val="black">
                    <a:alpha val="62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1</a:t>
                </a:r>
                <a:endParaRPr lang="zh-CN" altLang="en-US" sz="3000" dirty="0">
                  <a:solidFill>
                    <a:srgbClr val="FFFFFF"/>
                  </a:solidFill>
                  <a:latin typeface="+mj-lt"/>
                  <a:cs typeface="Times New Roman" panose="02020603050405020304" pitchFamily="18" charset="0"/>
                </a:endParaRPr>
              </a:p>
            </p:txBody>
          </p:sp>
        </p:grpSp>
        <p:grpSp>
          <p:nvGrpSpPr>
            <p:cNvPr id="17" name="组合 16"/>
            <p:cNvGrpSpPr/>
            <p:nvPr/>
          </p:nvGrpSpPr>
          <p:grpSpPr>
            <a:xfrm>
              <a:off x="1272" y="4421"/>
              <a:ext cx="644" cy="871"/>
              <a:chOff x="6107201" y="4184551"/>
              <a:chExt cx="1566174" cy="2118698"/>
            </a:xfrm>
          </p:grpSpPr>
          <p:sp>
            <p:nvSpPr>
              <p:cNvPr id="18" name="椭圆 17"/>
              <p:cNvSpPr/>
              <p:nvPr>
                <p:custDataLst>
                  <p:tags r:id="rId22"/>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TextBox 49"/>
              <p:cNvSpPr txBox="1"/>
              <p:nvPr>
                <p:custDataLst>
                  <p:tags r:id="rId23"/>
                </p:custDataLst>
              </p:nvPr>
            </p:nvSpPr>
            <p:spPr>
              <a:xfrm flipH="1">
                <a:off x="6929359" y="4184551"/>
                <a:ext cx="642935" cy="2118698"/>
              </a:xfrm>
              <a:prstGeom prst="rect">
                <a:avLst/>
              </a:prstGeom>
              <a:noFill/>
              <a:effectLst>
                <a:outerShdw blurRad="50800" dist="50800" dir="10800000" algn="r" rotWithShape="0">
                  <a:prstClr val="black">
                    <a:alpha val="60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2</a:t>
                </a:r>
                <a:endParaRPr lang="zh-CN" altLang="en-US" sz="3000" dirty="0">
                  <a:solidFill>
                    <a:srgbClr val="FFFFFF"/>
                  </a:solidFill>
                  <a:latin typeface="+mj-lt"/>
                  <a:cs typeface="Times New Roman" panose="02020603050405020304" pitchFamily="18" charset="0"/>
                </a:endParaRPr>
              </a:p>
            </p:txBody>
          </p:sp>
        </p:grpSp>
        <p:grpSp>
          <p:nvGrpSpPr>
            <p:cNvPr id="20" name="组合 19"/>
            <p:cNvGrpSpPr/>
            <p:nvPr/>
          </p:nvGrpSpPr>
          <p:grpSpPr>
            <a:xfrm>
              <a:off x="1288" y="5273"/>
              <a:ext cx="644" cy="871"/>
              <a:chOff x="6107201" y="4184551"/>
              <a:chExt cx="1566174" cy="2118698"/>
            </a:xfrm>
          </p:grpSpPr>
          <p:sp>
            <p:nvSpPr>
              <p:cNvPr id="21" name="椭圆 20"/>
              <p:cNvSpPr/>
              <p:nvPr>
                <p:custDataLst>
                  <p:tags r:id="rId24"/>
                </p:custDataLst>
              </p:nvPr>
            </p:nvSpPr>
            <p:spPr>
              <a:xfrm>
                <a:off x="6107201" y="4275136"/>
                <a:ext cx="1566174" cy="1566174"/>
              </a:xfrm>
              <a:prstGeom prst="ellipse">
                <a:avLst/>
              </a:prstGeom>
              <a:solidFill>
                <a:schemeClr val="accent1">
                  <a:alpha val="80000"/>
                </a:scheme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a:defRPr/>
                </a:pPr>
                <a:endParaRPr lang="en-US" sz="700"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TextBox 49"/>
              <p:cNvSpPr txBox="1"/>
              <p:nvPr>
                <p:custDataLst>
                  <p:tags r:id="rId25"/>
                </p:custDataLst>
              </p:nvPr>
            </p:nvSpPr>
            <p:spPr>
              <a:xfrm flipH="1">
                <a:off x="6929359" y="4184551"/>
                <a:ext cx="642935" cy="2118698"/>
              </a:xfrm>
              <a:prstGeom prst="rect">
                <a:avLst/>
              </a:prstGeom>
              <a:noFill/>
              <a:effectLst>
                <a:outerShdw blurRad="50800" dist="63500" dir="10800000" algn="r" rotWithShape="0">
                  <a:prstClr val="black">
                    <a:alpha val="61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3000" dirty="0">
                    <a:solidFill>
                      <a:srgbClr val="FFFFFF"/>
                    </a:solidFill>
                    <a:latin typeface="+mj-lt"/>
                    <a:cs typeface="Times New Roman" panose="02020603050405020304" pitchFamily="18" charset="0"/>
                  </a:rPr>
                  <a:t>3</a:t>
                </a:r>
                <a:endParaRPr lang="zh-CN" altLang="en-US" sz="3000" dirty="0">
                  <a:solidFill>
                    <a:srgbClr val="FFFFFF"/>
                  </a:solidFill>
                  <a:latin typeface="+mj-lt"/>
                  <a:cs typeface="Times New Roman" panose="02020603050405020304" pitchFamily="18" charset="0"/>
                </a:endParaRPr>
              </a:p>
            </p:txBody>
          </p:sp>
        </p:grpSp>
      </p:grpSp>
      <p:sp>
        <p:nvSpPr>
          <p:cNvPr id="24" name="文本框 23"/>
          <p:cNvSpPr txBox="1"/>
          <p:nvPr/>
        </p:nvSpPr>
        <p:spPr>
          <a:xfrm>
            <a:off x="1878330" y="4036695"/>
            <a:ext cx="5393055" cy="810260"/>
          </a:xfrm>
          <a:prstGeom prst="rect">
            <a:avLst/>
          </a:prstGeom>
          <a:noFill/>
        </p:spPr>
        <p:txBody>
          <a:bodyPr wrap="square" rtlCol="0" anchor="t">
            <a:spAutoFit/>
          </a:bodyPr>
          <a:p>
            <a:pPr indent="457200">
              <a:lnSpc>
                <a:spcPct val="130000"/>
              </a:lnSpc>
            </a:pPr>
            <a:r>
              <a:rPr lang="zh-CN" altLang="en-US" sz="1200" dirty="0" smtClean="0">
                <a:solidFill>
                  <a:schemeClr val="bg1"/>
                </a:solidFill>
                <a:latin typeface="Arial" panose="020B0604020202020204" pitchFamily="34" charset="0"/>
                <a:ea typeface="微软雅黑" panose="020B0503020204020204" pitchFamily="34" charset="-122"/>
              </a:rPr>
              <a:t>外存文件的映像可以让系统更快地读取文件内容，因为映像文件中的文件内容已经被存储在内存中，处理器不需要再通过系统调用从外存中读取文件内容，从而提高系统的性能。</a:t>
            </a:r>
            <a:endParaRPr lang="zh-CN" altLang="en-US" sz="1200" dirty="0" smtClean="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86549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a:solidFill>
                  <a:schemeClr val="accent1"/>
                </a:solidFill>
                <a:sym typeface="微软雅黑" panose="020B0503020204020204" pitchFamily="34" charset="-122"/>
              </a:rPr>
              <a:t>2.</a:t>
            </a:r>
            <a:r>
              <a:rPr lang="zh-CN" altLang="en-US" sz="2000" b="1" dirty="0">
                <a:solidFill>
                  <a:schemeClr val="accent1"/>
                </a:solidFill>
                <a:sym typeface="微软雅黑" panose="020B0503020204020204" pitchFamily="34" charset="-122"/>
              </a:rPr>
              <a:t>文件打开后，在计算机系统中的映像又有何变化?</a:t>
            </a:r>
            <a:endParaRPr lang="zh-CN" altLang="en-US" sz="2000"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96" name="矩形 95"/>
          <p:cNvSpPr/>
          <p:nvPr>
            <p:custDataLst>
              <p:tags r:id="rId2"/>
            </p:custDataLst>
          </p:nvPr>
        </p:nvSpPr>
        <p:spPr>
          <a:xfrm>
            <a:off x="846455" y="750570"/>
            <a:ext cx="2087880" cy="321945"/>
          </a:xfrm>
          <a:prstGeom prst="rect">
            <a:avLst/>
          </a:prstGeom>
        </p:spPr>
        <p:txBody>
          <a:bodyPr wrap="none">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建立映像</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的优点和</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思考</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86000" y="1407795"/>
            <a:ext cx="5575300" cy="2047875"/>
          </a:xfrm>
          <a:prstGeom prst="rect">
            <a:avLst/>
          </a:prstGeom>
          <a:noFill/>
        </p:spPr>
        <p:txBody>
          <a:bodyPr wrap="square" rtlCol="0" anchor="t">
            <a:spAutoFit/>
          </a:bodyPr>
          <a:p>
            <a:pPr>
              <a:lnSpc>
                <a:spcPct val="130000"/>
              </a:lnSpc>
            </a:pPr>
            <a:r>
              <a:rPr lang="zh-CN" altLang="en-US" sz="1400" dirty="0" smtClean="0">
                <a:solidFill>
                  <a:srgbClr val="FF0000"/>
                </a:solidFill>
                <a:latin typeface="Arial" panose="020B0604020202020204" pitchFamily="34" charset="0"/>
                <a:ea typeface="微软雅黑" panose="020B0503020204020204" pitchFamily="34" charset="-122"/>
              </a:rPr>
              <a:t>提高系统的性能</a:t>
            </a:r>
            <a:r>
              <a:rPr lang="zh-CN" altLang="en-US" sz="1400" dirty="0" smtClean="0">
                <a:latin typeface="Arial" panose="020B0604020202020204" pitchFamily="34" charset="0"/>
                <a:ea typeface="微软雅黑" panose="020B0503020204020204" pitchFamily="34" charset="-122"/>
              </a:rPr>
              <a:t>。外存文件的映像可以让系统更快地读取文件内容，因为映像文件中的文件内容已经被存储在内存中，处理器不需要再从外存中读取文件内容，从而提高系统的性能。</a:t>
            </a:r>
            <a:endParaRPr lang="zh-CN" altLang="en-US" sz="1400" dirty="0" smtClean="0">
              <a:latin typeface="Arial" panose="020B0604020202020204" pitchFamily="34" charset="0"/>
              <a:ea typeface="微软雅黑" panose="020B0503020204020204" pitchFamily="34" charset="-122"/>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外存文件的映像还可以</a:t>
            </a:r>
            <a:r>
              <a:rPr lang="zh-CN" altLang="en-US" sz="1400" dirty="0" smtClean="0">
                <a:solidFill>
                  <a:srgbClr val="FF0000"/>
                </a:solidFill>
                <a:latin typeface="Arial" panose="020B0604020202020204" pitchFamily="34" charset="0"/>
                <a:ea typeface="微软雅黑" panose="020B0503020204020204" pitchFamily="34" charset="-122"/>
              </a:rPr>
              <a:t>提高系统的可靠性</a:t>
            </a:r>
            <a:r>
              <a:rPr lang="zh-CN" altLang="en-US" sz="1400" dirty="0" smtClean="0">
                <a:latin typeface="Arial" panose="020B0604020202020204" pitchFamily="34" charset="0"/>
                <a:ea typeface="微软雅黑" panose="020B0503020204020204" pitchFamily="34" charset="-122"/>
              </a:rPr>
              <a:t>，因为映像文件中的文件内容已经被存储在内存中，即使外存文件出现故障，系统仍然可以从内存中读取文件内容，从而保证系统的可靠性。</a:t>
            </a: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846455" y="1607820"/>
            <a:ext cx="715010" cy="391160"/>
          </a:xfrm>
          <a:prstGeom prst="rect">
            <a:avLst/>
          </a:prstGeom>
          <a:noFill/>
        </p:spPr>
        <p:txBody>
          <a:bodyPr wrap="square" rtlCol="0" anchor="t">
            <a:spAutoFit/>
          </a:bodyPr>
          <a:p>
            <a:pPr>
              <a:lnSpc>
                <a:spcPct val="130000"/>
              </a:lnSpc>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优点</a:t>
            </a:r>
            <a:endParaRPr lang="zh-CN" altLang="en-US" sz="1500" b="1"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846455" y="4033520"/>
            <a:ext cx="715010" cy="391160"/>
          </a:xfrm>
          <a:prstGeom prst="rect">
            <a:avLst/>
          </a:prstGeom>
          <a:noFill/>
        </p:spPr>
        <p:txBody>
          <a:bodyPr wrap="square" rtlCol="0" anchor="t">
            <a:spAutoFit/>
          </a:bodyPr>
          <a:p>
            <a:pPr>
              <a:lnSpc>
                <a:spcPct val="130000"/>
              </a:lnSpc>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思考</a:t>
            </a:r>
            <a:endParaRPr lang="zh-CN" altLang="en-US" sz="1500" b="1"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2" name="左大括号 11"/>
          <p:cNvSpPr/>
          <p:nvPr/>
        </p:nvSpPr>
        <p:spPr>
          <a:xfrm>
            <a:off x="1875790" y="1407795"/>
            <a:ext cx="266065" cy="2047875"/>
          </a:xfrm>
          <a:prstGeom prst="leftBrace">
            <a:avLst>
              <a:gd name="adj1" fmla="val 8333"/>
              <a:gd name="adj2" fmla="val 21798"/>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26" name="文本框 25"/>
          <p:cNvSpPr txBox="1"/>
          <p:nvPr/>
        </p:nvSpPr>
        <p:spPr>
          <a:xfrm>
            <a:off x="2072640" y="3790950"/>
            <a:ext cx="45720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pitchFamily="34" charset="-122"/>
              </a:rPr>
              <a:t>每次打开外存文件时都会建立映像</a:t>
            </a:r>
            <a:r>
              <a:rPr lang="zh-CN" altLang="en-US" sz="1400" dirty="0" smtClean="0">
                <a:latin typeface="Arial" panose="020B0604020202020204" pitchFamily="34" charset="0"/>
                <a:ea typeface="微软雅黑" panose="020B0503020204020204" pitchFamily="34" charset="-122"/>
              </a:rPr>
              <a:t>吗？</a:t>
            </a:r>
            <a:endParaRPr lang="zh-CN" altLang="en-US" sz="1400" dirty="0" smtClean="0">
              <a:latin typeface="Arial" panose="020B0604020202020204" pitchFamily="34" charset="0"/>
              <a:ea typeface="微软雅黑" panose="020B0503020204020204" pitchFamily="34" charset="-122"/>
            </a:endParaRPr>
          </a:p>
        </p:txBody>
      </p:sp>
      <p:sp>
        <p:nvSpPr>
          <p:cNvPr id="27" name="乘号 26"/>
          <p:cNvSpPr/>
          <p:nvPr/>
        </p:nvSpPr>
        <p:spPr>
          <a:xfrm>
            <a:off x="5025390" y="3591560"/>
            <a:ext cx="867410" cy="769620"/>
          </a:xfrm>
          <a:prstGeom prst="mathMultipl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lumMod val="65000"/>
                </a:schemeClr>
              </a:solidFill>
            </a:endParaRPr>
          </a:p>
        </p:txBody>
      </p:sp>
      <p:sp>
        <p:nvSpPr>
          <p:cNvPr id="28" name="文本框 27"/>
          <p:cNvSpPr txBox="1"/>
          <p:nvPr/>
        </p:nvSpPr>
        <p:spPr>
          <a:xfrm>
            <a:off x="2072640" y="4213860"/>
            <a:ext cx="6169660" cy="610235"/>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只有当外存文件内容发生</a:t>
            </a:r>
            <a:r>
              <a:rPr lang="zh-CN" altLang="en-US" dirty="0" smtClean="0">
                <a:solidFill>
                  <a:srgbClr val="FF0000"/>
                </a:solidFill>
                <a:latin typeface="Arial" panose="020B0604020202020204" pitchFamily="34" charset="0"/>
                <a:ea typeface="微软雅黑" panose="020B0503020204020204" pitchFamily="34" charset="-122"/>
              </a:rPr>
              <a:t>变化</a:t>
            </a:r>
            <a:r>
              <a:rPr lang="zh-CN" altLang="en-US" sz="1200" dirty="0" smtClean="0">
                <a:latin typeface="Arial" panose="020B0604020202020204" pitchFamily="34" charset="0"/>
                <a:ea typeface="微软雅黑" panose="020B0503020204020204" pitchFamily="34" charset="-122"/>
              </a:rPr>
              <a:t>时，计算机系统会创建新的映像。</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例如，当新的文件被添加到外存文件中，或者外存文件中的文件内容发生变化时。</a:t>
            </a: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586549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a:solidFill>
                  <a:schemeClr val="accent1"/>
                </a:solidFill>
                <a:sym typeface="微软雅黑" panose="020B0503020204020204" pitchFamily="34" charset="-122"/>
              </a:rPr>
              <a:t>2.</a:t>
            </a:r>
            <a:r>
              <a:rPr lang="zh-CN" altLang="en-US" sz="2000" b="1" dirty="0">
                <a:solidFill>
                  <a:schemeClr val="accent1"/>
                </a:solidFill>
                <a:sym typeface="微软雅黑" panose="020B0503020204020204" pitchFamily="34" charset="-122"/>
              </a:rPr>
              <a:t>文件打开后，在计算机系统中的映像又有何变化?</a:t>
            </a:r>
            <a:endParaRPr lang="zh-CN" altLang="en-US" sz="2000"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3" name="矩形 2"/>
          <p:cNvSpPr/>
          <p:nvPr>
            <p:custDataLst>
              <p:tags r:id="rId2"/>
            </p:custDataLst>
          </p:nvPr>
        </p:nvSpPr>
        <p:spPr>
          <a:xfrm>
            <a:off x="846455" y="750570"/>
            <a:ext cx="3383280" cy="368300"/>
          </a:xfrm>
          <a:prstGeom prst="rect">
            <a:avLst/>
          </a:prstGeom>
        </p:spPr>
        <p:txBody>
          <a:bodyPr wrap="none">
            <a:spAutoFit/>
          </a:bodyPr>
          <a:p>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rPr>
              <a:t>计算机系统打开外存文件的过程</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3" name="图片 102"/>
          <p:cNvPicPr/>
          <p:nvPr/>
        </p:nvPicPr>
        <p:blipFill>
          <a:blip r:embed="rId3"/>
          <a:stretch>
            <a:fillRect/>
          </a:stretch>
        </p:blipFill>
        <p:spPr>
          <a:xfrm rot="2160000">
            <a:off x="90170" y="1262380"/>
            <a:ext cx="1097915" cy="1150620"/>
          </a:xfrm>
          <a:prstGeom prst="rect">
            <a:avLst/>
          </a:prstGeom>
          <a:noFill/>
          <a:ln w="9525">
            <a:noFill/>
          </a:ln>
        </p:spPr>
      </p:pic>
      <p:sp>
        <p:nvSpPr>
          <p:cNvPr id="4" name="文本框 3"/>
          <p:cNvSpPr txBox="1"/>
          <p:nvPr/>
        </p:nvSpPr>
        <p:spPr>
          <a:xfrm>
            <a:off x="1360170" y="1294130"/>
            <a:ext cx="4572000" cy="1124585"/>
          </a:xfrm>
          <a:prstGeom prst="rect">
            <a:avLst/>
          </a:prstGeom>
          <a:noFill/>
        </p:spPr>
        <p:txBody>
          <a:bodyPr wrap="square" rtlCol="0" anchor="t">
            <a:spAutoFit/>
          </a:bodyPr>
          <a:p>
            <a:pPr>
              <a:lnSpc>
                <a:spcPct val="140000"/>
              </a:lnSpc>
            </a:pPr>
            <a:r>
              <a:rPr lang="zh-CN" altLang="en-US" sz="1200" dirty="0" smtClean="0">
                <a:latin typeface="Arial" panose="020B0604020202020204" pitchFamily="34" charset="0"/>
                <a:ea typeface="微软雅黑" panose="020B0503020204020204" pitchFamily="34" charset="-122"/>
              </a:rPr>
              <a:t>当你点击鼠标打开外存文件时，硬件执行的具体过程包括：1.CPU将外存文件的地址发送到内存控制器；</a:t>
            </a:r>
            <a:endParaRPr lang="zh-CN" altLang="en-US" sz="1200" dirty="0" smtClean="0">
              <a:latin typeface="Arial" panose="020B0604020202020204" pitchFamily="34" charset="0"/>
              <a:ea typeface="微软雅黑" panose="020B0503020204020204" pitchFamily="34" charset="-122"/>
            </a:endParaRPr>
          </a:p>
          <a:p>
            <a:pPr>
              <a:lnSpc>
                <a:spcPct val="140000"/>
              </a:lnSpc>
            </a:pPr>
            <a:r>
              <a:rPr lang="zh-CN" altLang="en-US" sz="1200" dirty="0" smtClean="0">
                <a:latin typeface="Arial" panose="020B0604020202020204" pitchFamily="34" charset="0"/>
                <a:ea typeface="微软雅黑" panose="020B0503020204020204" pitchFamily="34" charset="-122"/>
              </a:rPr>
              <a:t>2.内存控制器将外存文件的内容读入内存；</a:t>
            </a:r>
            <a:endParaRPr lang="zh-CN" altLang="en-US" sz="1200" dirty="0" smtClean="0">
              <a:latin typeface="Arial" panose="020B0604020202020204" pitchFamily="34" charset="0"/>
              <a:ea typeface="微软雅黑" panose="020B0503020204020204" pitchFamily="34" charset="-122"/>
            </a:endParaRPr>
          </a:p>
          <a:p>
            <a:pPr>
              <a:lnSpc>
                <a:spcPct val="140000"/>
              </a:lnSpc>
            </a:pPr>
            <a:r>
              <a:rPr lang="zh-CN" altLang="en-US" sz="1200" dirty="0" smtClean="0">
                <a:latin typeface="Arial" panose="020B0604020202020204" pitchFamily="34" charset="0"/>
                <a:ea typeface="微软雅黑" panose="020B0503020204020204" pitchFamily="34" charset="-122"/>
              </a:rPr>
              <a:t>3.CPU将外存文件中的指令读入内存。</a:t>
            </a:r>
            <a:endParaRPr lang="zh-CN" altLang="en-US" sz="12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846455" y="2776855"/>
            <a:ext cx="4572000" cy="450850"/>
          </a:xfrm>
          <a:prstGeom prst="rect">
            <a:avLst/>
          </a:prstGeom>
          <a:noFill/>
        </p:spPr>
        <p:txBody>
          <a:bodyPr wrap="square" rtlCol="0" anchor="t">
            <a:spAutoFit/>
          </a:bodyPr>
          <a:p>
            <a:pPr>
              <a:lnSpc>
                <a:spcPct val="130000"/>
              </a:lnSpc>
            </a:pPr>
            <a:r>
              <a:rPr lang="zh-CN" altLang="en-US" sz="1800" b="1" dirty="0">
                <a:solidFill>
                  <a:schemeClr val="tx1"/>
                </a:solidFill>
                <a:sym typeface="微软雅黑" panose="020B0503020204020204" pitchFamily="34" charset="-122"/>
              </a:rPr>
              <a:t>内存中的</a:t>
            </a:r>
            <a:r>
              <a:rPr lang="zh-CN" altLang="en-US" sz="1800" b="1" dirty="0">
                <a:solidFill>
                  <a:schemeClr val="tx1"/>
                </a:solidFill>
                <a:sym typeface="微软雅黑" panose="020B0503020204020204" pitchFamily="34" charset="-122"/>
              </a:rPr>
              <a:t>文件映像有何变化</a:t>
            </a:r>
            <a:endParaRPr lang="zh-CN" altLang="en-US" sz="1800" b="1" dirty="0" smtClean="0">
              <a:solidFill>
                <a:schemeClr val="tx1"/>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8" name="文本框 7"/>
          <p:cNvSpPr txBox="1"/>
          <p:nvPr/>
        </p:nvSpPr>
        <p:spPr>
          <a:xfrm>
            <a:off x="1360170" y="3279775"/>
            <a:ext cx="4572000" cy="1641475"/>
          </a:xfrm>
          <a:prstGeom prst="rect">
            <a:avLst/>
          </a:prstGeom>
          <a:noFill/>
        </p:spPr>
        <p:txBody>
          <a:bodyPr wrap="square" rtlCol="0" anchor="t">
            <a:spAutoFit/>
          </a:bodyPr>
          <a:p>
            <a:pPr>
              <a:lnSpc>
                <a:spcPct val="140000"/>
              </a:lnSpc>
            </a:pPr>
            <a:r>
              <a:rPr lang="zh-CN" altLang="en-US" sz="1200" dirty="0" smtClean="0">
                <a:latin typeface="Arial" panose="020B0604020202020204" pitchFamily="34" charset="0"/>
                <a:ea typeface="微软雅黑" panose="020B0503020204020204" pitchFamily="34" charset="-122"/>
              </a:rPr>
              <a:t>打开文件后，计算机系统中的文件映像会发生变化，包括：</a:t>
            </a:r>
            <a:endParaRPr lang="zh-CN" altLang="en-US" sz="1200" dirty="0" smtClean="0">
              <a:latin typeface="Arial" panose="020B0604020202020204" pitchFamily="34" charset="0"/>
              <a:ea typeface="微软雅黑" panose="020B0503020204020204" pitchFamily="34" charset="-122"/>
            </a:endParaRPr>
          </a:p>
          <a:p>
            <a:pPr>
              <a:lnSpc>
                <a:spcPct val="140000"/>
              </a:lnSpc>
            </a:pPr>
            <a:endParaRPr lang="zh-CN" altLang="en-US" sz="1200" dirty="0" smtClean="0">
              <a:latin typeface="Arial" panose="020B0604020202020204" pitchFamily="34" charset="0"/>
              <a:ea typeface="微软雅黑" panose="020B0503020204020204" pitchFamily="34" charset="-122"/>
            </a:endParaRPr>
          </a:p>
          <a:p>
            <a:pPr>
              <a:lnSpc>
                <a:spcPct val="140000"/>
              </a:lnSpc>
            </a:pPr>
            <a:r>
              <a:rPr lang="zh-CN" altLang="en-US" sz="1200" dirty="0" smtClean="0">
                <a:latin typeface="Arial" panose="020B0604020202020204" pitchFamily="34" charset="0"/>
                <a:ea typeface="微软雅黑" panose="020B0503020204020204" pitchFamily="34" charset="-122"/>
              </a:rPr>
              <a:t>1.文件中的数据和指令会被读入内存；</a:t>
            </a:r>
            <a:endParaRPr lang="zh-CN" altLang="en-US" sz="1200" dirty="0" smtClean="0">
              <a:latin typeface="Arial" panose="020B0604020202020204" pitchFamily="34" charset="0"/>
              <a:ea typeface="微软雅黑" panose="020B0503020204020204" pitchFamily="34" charset="-122"/>
            </a:endParaRPr>
          </a:p>
          <a:p>
            <a:pPr>
              <a:lnSpc>
                <a:spcPct val="140000"/>
              </a:lnSpc>
            </a:pPr>
            <a:r>
              <a:rPr lang="zh-CN" altLang="en-US" sz="1200" dirty="0" smtClean="0">
                <a:latin typeface="Arial" panose="020B0604020202020204" pitchFamily="34" charset="0"/>
                <a:ea typeface="微软雅黑" panose="020B0503020204020204" pitchFamily="34" charset="-122"/>
              </a:rPr>
              <a:t>2.</a:t>
            </a:r>
            <a:r>
              <a:rPr lang="zh-CN" altLang="en-US" sz="1200" dirty="0">
                <a:sym typeface="微软雅黑" panose="020B0503020204020204" pitchFamily="34" charset="-122"/>
              </a:rPr>
              <a:t>映像</a:t>
            </a:r>
            <a:r>
              <a:rPr lang="zh-CN" altLang="en-US" sz="1200" dirty="0" smtClean="0">
                <a:latin typeface="Arial" panose="020B0604020202020204" pitchFamily="34" charset="0"/>
                <a:ea typeface="微软雅黑" panose="020B0503020204020204" pitchFamily="34" charset="-122"/>
              </a:rPr>
              <a:t>的内容会被更新；</a:t>
            </a:r>
            <a:endParaRPr lang="zh-CN" altLang="en-US" sz="1200" dirty="0" smtClean="0">
              <a:latin typeface="Arial" panose="020B0604020202020204" pitchFamily="34" charset="0"/>
              <a:ea typeface="微软雅黑" panose="020B0503020204020204" pitchFamily="34" charset="-122"/>
            </a:endParaRPr>
          </a:p>
          <a:p>
            <a:pPr>
              <a:lnSpc>
                <a:spcPct val="140000"/>
              </a:lnSpc>
            </a:pPr>
            <a:r>
              <a:rPr lang="en-US" altLang="zh-CN" sz="1200" dirty="0" smtClean="0">
                <a:latin typeface="Arial" panose="020B0604020202020204" pitchFamily="34" charset="0"/>
                <a:ea typeface="微软雅黑" panose="020B0503020204020204" pitchFamily="34" charset="-122"/>
              </a:rPr>
              <a:t>3</a:t>
            </a:r>
            <a:r>
              <a:rPr lang="zh-CN" altLang="en-US" sz="1200" dirty="0" smtClean="0">
                <a:latin typeface="Arial" panose="020B0604020202020204" pitchFamily="34" charset="0"/>
                <a:ea typeface="微软雅黑" panose="020B0503020204020204" pitchFamily="34" charset="-122"/>
              </a:rPr>
              <a:t>.</a:t>
            </a:r>
            <a:r>
              <a:rPr lang="zh-CN" altLang="en-US" sz="1200" dirty="0">
                <a:sym typeface="微软雅黑" panose="020B0503020204020204" pitchFamily="34" charset="-122"/>
              </a:rPr>
              <a:t>映像</a:t>
            </a:r>
            <a:r>
              <a:rPr lang="zh-CN" altLang="en-US" sz="1200" dirty="0" smtClean="0">
                <a:latin typeface="Arial" panose="020B0604020202020204" pitchFamily="34" charset="0"/>
                <a:ea typeface="微软雅黑" panose="020B0503020204020204" pitchFamily="34" charset="-122"/>
              </a:rPr>
              <a:t>的</a:t>
            </a:r>
            <a:r>
              <a:rPr lang="zh-CN" altLang="en-US" sz="1200" dirty="0" smtClean="0">
                <a:latin typeface="Arial" panose="020B0604020202020204" pitchFamily="34" charset="0"/>
                <a:ea typeface="微软雅黑" panose="020B0503020204020204" pitchFamily="34" charset="-122"/>
              </a:rPr>
              <a:t>权限会被改变；</a:t>
            </a:r>
            <a:endParaRPr lang="zh-CN" altLang="en-US" sz="1200" dirty="0" smtClean="0">
              <a:latin typeface="Arial" panose="020B0604020202020204" pitchFamily="34" charset="0"/>
              <a:ea typeface="微软雅黑" panose="020B0503020204020204" pitchFamily="34" charset="-122"/>
            </a:endParaRPr>
          </a:p>
          <a:p>
            <a:pPr>
              <a:lnSpc>
                <a:spcPct val="140000"/>
              </a:lnSpc>
            </a:pPr>
            <a:r>
              <a:rPr lang="en-US" altLang="zh-CN" sz="1200" dirty="0" smtClean="0">
                <a:latin typeface="Arial" panose="020B0604020202020204" pitchFamily="34" charset="0"/>
                <a:ea typeface="微软雅黑" panose="020B0503020204020204" pitchFamily="34" charset="-122"/>
              </a:rPr>
              <a:t>4</a:t>
            </a:r>
            <a:r>
              <a:rPr lang="zh-CN" altLang="en-US" sz="1200" dirty="0" smtClean="0">
                <a:latin typeface="Arial" panose="020B0604020202020204" pitchFamily="34" charset="0"/>
                <a:ea typeface="微软雅黑" panose="020B0503020204020204" pitchFamily="34" charset="-122"/>
              </a:rPr>
              <a:t>.</a:t>
            </a:r>
            <a:r>
              <a:rPr lang="zh-CN" altLang="en-US" sz="1200" dirty="0">
                <a:sym typeface="微软雅黑" panose="020B0503020204020204" pitchFamily="34" charset="-122"/>
              </a:rPr>
              <a:t>映像</a:t>
            </a:r>
            <a:r>
              <a:rPr lang="zh-CN" altLang="en-US" sz="1200" dirty="0" smtClean="0">
                <a:latin typeface="Arial" panose="020B0604020202020204" pitchFamily="34" charset="0"/>
                <a:ea typeface="微软雅黑" panose="020B0503020204020204" pitchFamily="34" charset="-122"/>
              </a:rPr>
              <a:t>的属性会被更改。</a:t>
            </a:r>
            <a:endParaRPr lang="zh-CN" altLang="en-US" sz="1200" dirty="0" smtClean="0">
              <a:latin typeface="Arial" panose="020B0604020202020204" pitchFamily="34" charset="0"/>
              <a:ea typeface="微软雅黑" panose="020B0503020204020204" pitchFamily="34" charset="-122"/>
            </a:endParaRPr>
          </a:p>
        </p:txBody>
      </p:sp>
      <p:sp>
        <p:nvSpPr>
          <p:cNvPr id="43" name="矩形 42"/>
          <p:cNvSpPr/>
          <p:nvPr>
            <p:custDataLst>
              <p:tags r:id="rId4"/>
            </p:custDataLst>
          </p:nvPr>
        </p:nvSpPr>
        <p:spPr>
          <a:xfrm>
            <a:off x="4758690" y="3716020"/>
            <a:ext cx="2039620" cy="41021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sz="1200" dirty="0" smtClean="0">
                <a:latin typeface="Arial" panose="020B0604020202020204" pitchFamily="34" charset="0"/>
                <a:ea typeface="微软雅黑" panose="020B0503020204020204" pitchFamily="34" charset="-122"/>
                <a:sym typeface="+mn-ea"/>
              </a:rPr>
              <a:t>文件的完整映像会被建立</a:t>
            </a:r>
            <a:endParaRPr lang="zh-CN" altLang="en-US" sz="1200" b="1" dirty="0" smtClean="0">
              <a:solidFill>
                <a:schemeClr val="lt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grpSp>
        <p:nvGrpSpPr>
          <p:cNvPr id="9" name="组合 8"/>
          <p:cNvGrpSpPr/>
          <p:nvPr/>
        </p:nvGrpSpPr>
        <p:grpSpPr>
          <a:xfrm>
            <a:off x="4177268" y="3789185"/>
            <a:ext cx="325188" cy="304787"/>
            <a:chOff x="2933170" y="4148355"/>
            <a:chExt cx="433584" cy="406383"/>
          </a:xfrm>
          <a:solidFill>
            <a:schemeClr val="accent1"/>
          </a:solidFill>
        </p:grpSpPr>
        <p:sp>
          <p:nvSpPr>
            <p:cNvPr id="13" name="L 形 12"/>
            <p:cNvSpPr/>
            <p:nvPr>
              <p:custDataLst>
                <p:tags r:id="rId5"/>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14" name="椭圆 13"/>
            <p:cNvSpPr/>
            <p:nvPr>
              <p:custDataLst>
                <p:tags r:id="rId6"/>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grpSp>
        <p:nvGrpSpPr>
          <p:cNvPr id="15" name="组合 14"/>
          <p:cNvGrpSpPr/>
          <p:nvPr/>
        </p:nvGrpSpPr>
        <p:grpSpPr>
          <a:xfrm>
            <a:off x="3285093" y="4494035"/>
            <a:ext cx="325188" cy="304787"/>
            <a:chOff x="2933170" y="4148355"/>
            <a:chExt cx="433584" cy="406383"/>
          </a:xfrm>
          <a:solidFill>
            <a:schemeClr val="accent1"/>
          </a:solidFill>
        </p:grpSpPr>
        <p:sp>
          <p:nvSpPr>
            <p:cNvPr id="16" name="L 形 15"/>
            <p:cNvSpPr/>
            <p:nvPr>
              <p:custDataLst>
                <p:tags r:id="rId7"/>
              </p:custDataLst>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sp>
          <p:nvSpPr>
            <p:cNvPr id="17" name="椭圆 16"/>
            <p:cNvSpPr/>
            <p:nvPr>
              <p:custDataLst>
                <p:tags r:id="rId8"/>
              </p:custDataLst>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a:p>
          </p:txBody>
        </p:sp>
      </p:grpSp>
      <p:sp>
        <p:nvSpPr>
          <p:cNvPr id="18" name="矩形 17"/>
          <p:cNvSpPr/>
          <p:nvPr>
            <p:custDataLst>
              <p:tags r:id="rId9"/>
            </p:custDataLst>
          </p:nvPr>
        </p:nvSpPr>
        <p:spPr>
          <a:xfrm>
            <a:off x="3892550" y="4431030"/>
            <a:ext cx="2039620" cy="41021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68580" tIns="34290" rIns="68580" bIns="34290" anchor="ctr">
            <a:noAutofit/>
          </a:bodyPr>
          <a:p>
            <a:pPr algn="ctr" defTabSz="685800"/>
            <a:r>
              <a:rPr lang="zh-CN" altLang="en-US" sz="1200" dirty="0" smtClean="0">
                <a:latin typeface="Arial" panose="020B0604020202020204" pitchFamily="34" charset="0"/>
                <a:ea typeface="微软雅黑" panose="020B0503020204020204" pitchFamily="34" charset="-122"/>
                <a:sym typeface="+mn-ea"/>
              </a:rPr>
              <a:t>文件的修改时间</a:t>
            </a:r>
            <a:r>
              <a:rPr lang="zh-CN" altLang="en-US" sz="1200" dirty="0" smtClean="0">
                <a:latin typeface="Arial" panose="020B0604020202020204" pitchFamily="34" charset="0"/>
                <a:ea typeface="微软雅黑" panose="020B0503020204020204" pitchFamily="34" charset="-122"/>
                <a:sym typeface="+mn-ea"/>
              </a:rPr>
              <a:t>变化</a:t>
            </a:r>
            <a:endParaRPr lang="zh-CN" altLang="en-US" sz="1200" dirty="0" smtClean="0">
              <a:latin typeface="Arial" panose="020B0604020202020204" pitchFamily="34" charset="0"/>
              <a:ea typeface="微软雅黑" panose="020B0503020204020204" pitchFamily="34" charset="-122"/>
              <a:sym typeface="+mn-ea"/>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randombar(horizontal)">
                                      <p:cBhvr>
                                        <p:cTn id="13" dur="500"/>
                                        <p:tgtEl>
                                          <p:spTgt spid="43"/>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1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5038725" y="698500"/>
            <a:ext cx="3467735" cy="348615"/>
            <a:chOff x="3589099" y="1468487"/>
            <a:chExt cx="7067433" cy="369332"/>
          </a:xfrm>
          <a:solidFill>
            <a:schemeClr val="accent2">
              <a:lumMod val="75000"/>
            </a:schemeClr>
          </a:solidFill>
        </p:grpSpPr>
        <p:sp>
          <p:nvSpPr>
            <p:cNvPr id="14" name="矩形 13"/>
            <p:cNvSpPr/>
            <p:nvPr/>
          </p:nvSpPr>
          <p:spPr bwMode="auto">
            <a:xfrm>
              <a:off x="3589099" y="1468487"/>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4493516" y="1468744"/>
              <a:ext cx="5688632" cy="357223"/>
            </a:xfrm>
            <a:prstGeom prst="rect">
              <a:avLst/>
            </a:prstGeom>
            <a:noFill/>
          </p:spPr>
          <p:txBody>
            <a:bodyPr wrap="square" rtlCol="0">
              <a:spAutoFit/>
            </a:bodyPr>
            <a:lstStyle/>
            <a:p>
              <a:pPr algn="ctr"/>
              <a:r>
                <a:rPr lang="zh-CN" altLang="en-US" sz="1600" dirty="0">
                  <a:solidFill>
                    <a:srgbClr val="F8F8F8"/>
                  </a:solidFill>
                  <a:latin typeface="微软雅黑" panose="020B0503020204020204" pitchFamily="34" charset="-122"/>
                  <a:ea typeface="微软雅黑" panose="020B0503020204020204" pitchFamily="34" charset="-122"/>
                </a:rPr>
                <a:t>索引节点</a:t>
              </a:r>
              <a:r>
                <a:rPr lang="en-US" altLang="zh-CN" sz="1600" dirty="0">
                  <a:solidFill>
                    <a:srgbClr val="F8F8F8"/>
                  </a:solidFill>
                  <a:latin typeface="微软雅黑" panose="020B0503020204020204" pitchFamily="34" charset="-122"/>
                  <a:ea typeface="微软雅黑" panose="020B0503020204020204" pitchFamily="34" charset="-122"/>
                </a:rPr>
                <a:t> inode</a:t>
              </a:r>
              <a:endParaRPr lang="en-US" altLang="zh-CN"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026660" y="2438400"/>
            <a:ext cx="3484245" cy="349250"/>
            <a:chOff x="3002037" y="3922395"/>
            <a:chExt cx="4930544" cy="369327"/>
          </a:xfrm>
          <a:solidFill>
            <a:schemeClr val="accent2">
              <a:lumMod val="75000"/>
            </a:schemeClr>
          </a:solidFill>
        </p:grpSpPr>
        <p:sp>
          <p:nvSpPr>
            <p:cNvPr id="19" name="矩形 18"/>
            <p:cNvSpPr/>
            <p:nvPr/>
          </p:nvSpPr>
          <p:spPr bwMode="auto">
            <a:xfrm>
              <a:off x="3002037" y="3922395"/>
              <a:ext cx="4930544" cy="36932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02037" y="3922395"/>
              <a:ext cx="4924254" cy="356569"/>
            </a:xfrm>
            <a:prstGeom prst="rect">
              <a:avLst/>
            </a:prstGeom>
            <a:noFill/>
          </p:spPr>
          <p:txBody>
            <a:bodyPr wrap="square" rtlCol="0">
              <a:spAutoFit/>
            </a:bodyPr>
            <a:lstStyle/>
            <a:p>
              <a:pPr algn="ctr"/>
              <a:r>
                <a:rPr lang="zh-CN" altLang="en-US" sz="1600" dirty="0">
                  <a:solidFill>
                    <a:srgbClr val="F8F8F8"/>
                  </a:solidFill>
                  <a:latin typeface="微软雅黑" panose="020B0503020204020204" pitchFamily="34" charset="-122"/>
                  <a:ea typeface="微软雅黑" panose="020B0503020204020204" pitchFamily="34" charset="-122"/>
                </a:rPr>
                <a:t>目录项</a:t>
              </a:r>
              <a:r>
                <a:rPr lang="en-US" altLang="zh-CN" sz="1600" dirty="0">
                  <a:solidFill>
                    <a:srgbClr val="F8F8F8"/>
                  </a:solidFill>
                  <a:latin typeface="微软雅黑" panose="020B0503020204020204" pitchFamily="34" charset="-122"/>
                  <a:ea typeface="微软雅黑" panose="020B0503020204020204" pitchFamily="34" charset="-122"/>
                </a:rPr>
                <a:t> directory entry(dentry)</a:t>
              </a:r>
              <a:endParaRPr lang="en-US" altLang="zh-CN"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5027930" y="1038860"/>
            <a:ext cx="3508375" cy="1307465"/>
          </a:xfrm>
          <a:prstGeom prst="rect">
            <a:avLst/>
          </a:prstGeom>
          <a:noFill/>
        </p:spPr>
        <p:txBody>
          <a:bodyPr wrap="square" lIns="68580" tIns="34290" rIns="68580" bIns="34290" rtlCol="0">
            <a:no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Unix</a:t>
            </a:r>
            <a:r>
              <a:rPr lang="zh-CN" altLang="en-US" sz="1200" dirty="0">
                <a:latin typeface="微软雅黑" panose="020B0503020204020204" pitchFamily="34" charset="-122"/>
                <a:ea typeface="微软雅黑" panose="020B0503020204020204" pitchFamily="34" charset="-122"/>
              </a:rPr>
              <a:t>系统中与</a:t>
            </a:r>
            <a:r>
              <a:rPr lang="en-US" altLang="zh-CN" sz="1200" dirty="0">
                <a:latin typeface="微软雅黑" panose="020B0503020204020204" pitchFamily="34" charset="-122"/>
                <a:ea typeface="微软雅黑" panose="020B0503020204020204" pitchFamily="34" charset="-122"/>
              </a:rPr>
              <a:t>FCB</a:t>
            </a:r>
            <a:r>
              <a:rPr lang="zh-CN" altLang="en-US" sz="1200" dirty="0">
                <a:latin typeface="微软雅黑" panose="020B0503020204020204" pitchFamily="34" charset="-122"/>
                <a:ea typeface="微软雅黑" panose="020B0503020204020204" pitchFamily="34" charset="-122"/>
              </a:rPr>
              <a:t>（文件控制块）功能相同，用来记录文件的元信息，比如 inode 编号、文件大小、访问权限、创建时间、修改时间、数据在磁盘的位置、文件连接计数等。</a:t>
            </a:r>
            <a:r>
              <a:rPr lang="zh-CN" altLang="en-US" sz="1200" dirty="0">
                <a:latin typeface="微软雅黑" panose="020B0503020204020204" pitchFamily="34" charset="-122"/>
                <a:ea typeface="微软雅黑" panose="020B0503020204020204" pitchFamily="34" charset="-122"/>
              </a:rPr>
              <a:t>磁盘索引节点是文件的唯一标识。</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5023485" y="2787650"/>
            <a:ext cx="3494405" cy="2230755"/>
          </a:xfrm>
          <a:prstGeom prst="rect">
            <a:avLst/>
          </a:prstGeom>
          <a:noFill/>
        </p:spPr>
        <p:txBody>
          <a:bodyPr wrap="square" lIns="68580" tIns="34290" rIns="68580" bIns="34290" rtlCol="0">
            <a:no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Unix</a:t>
            </a:r>
            <a:r>
              <a:rPr lang="zh-CN" altLang="en-US" sz="1200" dirty="0">
                <a:latin typeface="微软雅黑" panose="020B0503020204020204" pitchFamily="34" charset="-122"/>
                <a:ea typeface="微软雅黑" panose="020B0503020204020204" pitchFamily="34" charset="-122"/>
              </a:rPr>
              <a:t>系统中仅由</a:t>
            </a:r>
            <a:r>
              <a:rPr lang="zh-CN" altLang="en-US" sz="1200" b="1" dirty="0">
                <a:solidFill>
                  <a:srgbClr val="FF0000"/>
                </a:solidFill>
                <a:latin typeface="微软雅黑" panose="020B0503020204020204" pitchFamily="34" charset="-122"/>
                <a:ea typeface="微软雅黑" panose="020B0503020204020204" pitchFamily="34" charset="-122"/>
              </a:rPr>
              <a:t>文件名</a:t>
            </a:r>
            <a:r>
              <a:rPr lang="zh-CN" altLang="en-US" sz="1200" dirty="0">
                <a:latin typeface="微软雅黑" panose="020B0503020204020204" pitchFamily="34" charset="-122"/>
                <a:ea typeface="微软雅黑" panose="020B0503020204020204" pitchFamily="34" charset="-122"/>
              </a:rPr>
              <a:t>和</a:t>
            </a:r>
            <a:r>
              <a:rPr lang="zh-CN" altLang="en-US" sz="1200" b="1" dirty="0">
                <a:solidFill>
                  <a:srgbClr val="FF0000"/>
                </a:solidFill>
                <a:latin typeface="微软雅黑" panose="020B0503020204020204" pitchFamily="34" charset="-122"/>
                <a:ea typeface="微软雅黑" panose="020B0503020204020204" pitchFamily="34" charset="-122"/>
              </a:rPr>
              <a:t>指向该文件所对应的</a:t>
            </a:r>
            <a:r>
              <a:rPr lang="en-US" altLang="zh-CN" sz="1200" b="1" dirty="0">
                <a:solidFill>
                  <a:srgbClr val="FF0000"/>
                </a:solidFill>
                <a:latin typeface="微软雅黑" panose="020B0503020204020204" pitchFamily="34" charset="-122"/>
                <a:ea typeface="微软雅黑" panose="020B0503020204020204" pitchFamily="34" charset="-122"/>
              </a:rPr>
              <a:t>i</a:t>
            </a:r>
            <a:r>
              <a:rPr lang="zh-CN" altLang="en-US" sz="1200" b="1" dirty="0">
                <a:solidFill>
                  <a:srgbClr val="FF0000"/>
                </a:solidFill>
                <a:latin typeface="微软雅黑" panose="020B0503020204020204" pitchFamily="34" charset="-122"/>
                <a:ea typeface="微软雅黑" panose="020B0503020204020204" pitchFamily="34" charset="-122"/>
              </a:rPr>
              <a:t>结点的指针</a:t>
            </a:r>
            <a:r>
              <a:rPr lang="zh-CN" altLang="en-US" sz="1200" dirty="0">
                <a:latin typeface="微软雅黑" panose="020B0503020204020204" pitchFamily="34" charset="-122"/>
                <a:ea typeface="微软雅黑" panose="020B0503020204020204" pitchFamily="34" charset="-122"/>
              </a:rPr>
              <a:t>构成。每个目录项包含16个字节，第1、2字节为相应文件的辅存i节点号，是该文件的内部标识；后14个字节为文件名，是该文件的外部标识。</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记录了文件内、外部标识的对照关系。根据文件名可以找到辅存i节点号，由此便得到该文件的所有者、存取许可权、文件数据的地址分布等信息。</a:t>
            </a:r>
            <a:endParaRPr lang="zh-CN" altLang="en-US" sz="12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1163296" y="1738347"/>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endParaRPr lang="zh-CN" altLang="en-US" b="1" dirty="0"/>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2"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pic>
        <p:nvPicPr>
          <p:cNvPr id="100" name="图片 99"/>
          <p:cNvPicPr/>
          <p:nvPr/>
        </p:nvPicPr>
        <p:blipFill>
          <a:blip r:embed="rId2"/>
          <a:stretch>
            <a:fillRect/>
          </a:stretch>
        </p:blipFill>
        <p:spPr>
          <a:xfrm>
            <a:off x="155575" y="982345"/>
            <a:ext cx="4795520" cy="3444875"/>
          </a:xfrm>
          <a:prstGeom prst="rect">
            <a:avLst/>
          </a:prstGeom>
          <a:noFill/>
          <a:ln w="9525">
            <a:noFill/>
          </a:ln>
        </p:spPr>
      </p:pic>
      <p:sp>
        <p:nvSpPr>
          <p:cNvPr id="96" name="矩形 95"/>
          <p:cNvSpPr/>
          <p:nvPr/>
        </p:nvSpPr>
        <p:spPr>
          <a:xfrm>
            <a:off x="391508" y="575537"/>
            <a:ext cx="2849880" cy="321945"/>
          </a:xfrm>
          <a:prstGeom prst="rect">
            <a:avLst/>
          </a:prstGeom>
        </p:spPr>
        <p:txBody>
          <a:bodyPr wrap="none">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文件系统为文件建立的</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数据结构</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534795" y="1565910"/>
            <a:ext cx="947420" cy="87249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02330" y="1654175"/>
            <a:ext cx="947420" cy="87249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P spid="5" grpId="1" animBg="1"/>
      <p:bldP spid="4" grpId="0" bldLvl="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4" name="TextBox 23"/>
          <p:cNvSpPr txBox="1"/>
          <p:nvPr/>
        </p:nvSpPr>
        <p:spPr>
          <a:xfrm>
            <a:off x="1163296" y="1738347"/>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endParaRPr lang="zh-CN" altLang="en-US" b="1" dirty="0"/>
          </a:p>
        </p:txBody>
      </p:sp>
      <p:pic>
        <p:nvPicPr>
          <p:cNvPr id="3" name="图片 2" descr="logo"/>
          <p:cNvPicPr>
            <a:picLocks noChangeAspect="1"/>
          </p:cNvPicPr>
          <p:nvPr/>
        </p:nvPicPr>
        <p:blipFill>
          <a:blip r:embed="rId1"/>
          <a:stretch>
            <a:fillRect/>
          </a:stretch>
        </p:blipFill>
        <p:spPr>
          <a:xfrm>
            <a:off x="7271385" y="123825"/>
            <a:ext cx="1685290" cy="706120"/>
          </a:xfrm>
          <a:prstGeom prst="rect">
            <a:avLst/>
          </a:prstGeom>
        </p:spPr>
      </p:pic>
      <p:sp>
        <p:nvSpPr>
          <p:cNvPr id="2" name="矩形 46"/>
          <p:cNvSpPr>
            <a:spLocks noChangeArrowheads="1"/>
          </p:cNvSpPr>
          <p:nvPr/>
        </p:nvSpPr>
        <p:spPr bwMode="auto">
          <a:xfrm>
            <a:off x="476188" y="177842"/>
            <a:ext cx="447484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000" b="1" dirty="0" smtClean="0">
                <a:solidFill>
                  <a:schemeClr val="accent1"/>
                </a:solidFill>
              </a:rPr>
              <a:t>3.</a:t>
            </a:r>
            <a:r>
              <a:rPr lang="zh-CN" altLang="en-US" sz="2000" b="1" dirty="0" smtClean="0">
                <a:solidFill>
                  <a:schemeClr val="accent1"/>
                </a:solidFill>
              </a:rPr>
              <a:t>文件访问完成后为什么要</a:t>
            </a:r>
            <a:r>
              <a:rPr lang="zh-CN" altLang="en-US" sz="2000" b="1" dirty="0" smtClean="0">
                <a:solidFill>
                  <a:schemeClr val="accent1"/>
                </a:solidFill>
              </a:rPr>
              <a:t>关闭文件？</a:t>
            </a:r>
            <a:endParaRPr lang="zh-CN" altLang="en-US" sz="2000" b="1" dirty="0" smtClean="0">
              <a:solidFill>
                <a:schemeClr val="accent1"/>
              </a:solidFill>
            </a:endParaRPr>
          </a:p>
        </p:txBody>
      </p:sp>
      <p:sp>
        <p:nvSpPr>
          <p:cNvPr id="6" name="矩形 5"/>
          <p:cNvSpPr/>
          <p:nvPr/>
        </p:nvSpPr>
        <p:spPr>
          <a:xfrm>
            <a:off x="371823" y="653007"/>
            <a:ext cx="3625215" cy="321945"/>
          </a:xfrm>
          <a:prstGeom prst="rect">
            <a:avLst/>
          </a:prstGeom>
        </p:spPr>
        <p:txBody>
          <a:bodyPr wrap="none">
            <a:spAutoFit/>
          </a:bodyPr>
          <a:p>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如何通过</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文件描述符</a:t>
            </a:r>
            <a:r>
              <a:rPr lang="en-US" altLang="zh-CN" sz="1500" b="1" dirty="0">
                <a:solidFill>
                  <a:schemeClr val="tx1">
                    <a:lumMod val="85000"/>
                    <a:lumOff val="15000"/>
                  </a:schemeClr>
                </a:solidFill>
                <a:latin typeface="微软雅黑" panose="020B0503020204020204" pitchFamily="34" charset="-122"/>
                <a:ea typeface="微软雅黑" panose="020B0503020204020204" pitchFamily="34" charset="-122"/>
              </a:rPr>
              <a:t>fd</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对</a:t>
            </a: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文件进行操作？</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370195" y="829945"/>
            <a:ext cx="3438525" cy="3646170"/>
            <a:chOff x="5818000" y="2002147"/>
            <a:chExt cx="5586883" cy="4252984"/>
          </a:xfrm>
        </p:grpSpPr>
        <p:sp>
          <p:nvSpPr>
            <p:cNvPr id="10" name="圆角矩形 9"/>
            <p:cNvSpPr/>
            <p:nvPr/>
          </p:nvSpPr>
          <p:spPr>
            <a:xfrm>
              <a:off x="5818000" y="2002147"/>
              <a:ext cx="5586883" cy="4197796"/>
            </a:xfrm>
            <a:prstGeom prst="roundRect">
              <a:avLst>
                <a:gd name="adj" fmla="val 773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31"/>
            <p:cNvSpPr txBox="1"/>
            <p:nvPr/>
          </p:nvSpPr>
          <p:spPr>
            <a:xfrm>
              <a:off x="6004229" y="2002147"/>
              <a:ext cx="5238565" cy="4252984"/>
            </a:xfrm>
            <a:prstGeom prst="rect">
              <a:avLst/>
            </a:prstGeom>
            <a:noFill/>
          </p:spPr>
          <p:txBody>
            <a:bodyPr wrap="square" rtlCol="0">
              <a:noAutofit/>
            </a:bodyPr>
            <a:p>
              <a:pPr indent="342900">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PCB</a:t>
              </a:r>
              <a:r>
                <a:rPr lang="zh-CN" altLang="en-US" sz="1200" dirty="0">
                  <a:solidFill>
                    <a:schemeClr val="tx1"/>
                  </a:solidFill>
                  <a:latin typeface="微软雅黑" panose="020B0503020204020204" pitchFamily="34" charset="-122"/>
                  <a:ea typeface="微软雅黑" panose="020B0503020204020204" pitchFamily="34" charset="-122"/>
                </a:rPr>
                <a:t>中</a:t>
              </a:r>
              <a:r>
                <a:rPr lang="en-US" altLang="zh-CN" sz="1200" dirty="0">
                  <a:solidFill>
                    <a:schemeClr val="tx1"/>
                  </a:solidFill>
                  <a:latin typeface="微软雅黑" panose="020B0503020204020204" pitchFamily="34" charset="-122"/>
                  <a:ea typeface="微软雅黑" panose="020B0503020204020204" pitchFamily="34" charset="-122"/>
                </a:rPr>
                <a:t>有个成员是struct file_struct  *files，用来找到此进程所有打开的文件列表</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indent="342900">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2</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files变量指向的是file_struct类型的结构体，有一个成员是一个指针数组struct file *fd_array[]，每个元素会指向一个file结构体，用来描述一个打开的文件的</a:t>
              </a:r>
              <a:r>
                <a:rPr lang="zh-CN" altLang="en-US" sz="1200" dirty="0">
                  <a:solidFill>
                    <a:schemeClr val="tx1"/>
                  </a:solidFill>
                  <a:latin typeface="微软雅黑" panose="020B0503020204020204" pitchFamily="34" charset="-122"/>
                  <a:ea typeface="微软雅黑" panose="020B0503020204020204" pitchFamily="34" charset="-122"/>
                </a:rPr>
                <a:t>信息。</a:t>
              </a:r>
              <a:endParaRPr lang="zh-CN" altLang="en-US" sz="1200" dirty="0">
                <a:solidFill>
                  <a:schemeClr val="tx1"/>
                </a:solidFill>
                <a:latin typeface="微软雅黑" panose="020B0503020204020204" pitchFamily="34" charset="-122"/>
                <a:ea typeface="微软雅黑" panose="020B0503020204020204" pitchFamily="34" charset="-122"/>
              </a:endParaRPr>
            </a:p>
            <a:p>
              <a:pPr indent="342900">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3</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其中有</a:t>
              </a:r>
              <a:r>
                <a:rPr lang="zh-CN" altLang="en-US" sz="1200" dirty="0">
                  <a:solidFill>
                    <a:schemeClr val="tx1"/>
                  </a:solidFill>
                  <a:latin typeface="微软雅黑" panose="020B0503020204020204" pitchFamily="34" charset="-122"/>
                  <a:ea typeface="微软雅黑" panose="020B0503020204020204" pitchFamily="34" charset="-122"/>
                </a:rPr>
                <a:t>一</a:t>
              </a:r>
              <a:r>
                <a:rPr lang="en-US" altLang="zh-CN" sz="1200" dirty="0">
                  <a:solidFill>
                    <a:schemeClr val="tx1"/>
                  </a:solidFill>
                  <a:latin typeface="微软雅黑" panose="020B0503020204020204" pitchFamily="34" charset="-122"/>
                  <a:ea typeface="微软雅黑" panose="020B0503020204020204" pitchFamily="34" charset="-122"/>
                </a:rPr>
                <a:t>个成员是指向struct file_operation的指针变量，file_operation结构体中包括了很多的函数指针，</a:t>
              </a:r>
              <a:r>
                <a:rPr lang="zh-CN" altLang="en-US" sz="1200" dirty="0">
                  <a:solidFill>
                    <a:schemeClr val="tx1"/>
                  </a:solidFill>
                  <a:latin typeface="微软雅黑" panose="020B0503020204020204" pitchFamily="34" charset="-122"/>
                  <a:ea typeface="微软雅黑" panose="020B0503020204020204" pitchFamily="34" charset="-122"/>
                </a:rPr>
                <a:t>例如</a:t>
              </a:r>
              <a:r>
                <a:rPr lang="en-US" altLang="zh-CN" sz="1200" dirty="0">
                  <a:solidFill>
                    <a:schemeClr val="tx1"/>
                  </a:solidFill>
                  <a:latin typeface="微软雅黑" panose="020B0503020204020204" pitchFamily="34" charset="-122"/>
                  <a:ea typeface="微软雅黑" panose="020B0503020204020204" pitchFamily="34" charset="-122"/>
                </a:rPr>
                <a:t>open，write，release，read等对文件进行操作的函数</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pic>
        <p:nvPicPr>
          <p:cNvPr id="105" name="图片 104"/>
          <p:cNvPicPr/>
          <p:nvPr/>
        </p:nvPicPr>
        <p:blipFill>
          <a:blip r:embed="rId2"/>
          <a:stretch>
            <a:fillRect/>
          </a:stretch>
        </p:blipFill>
        <p:spPr>
          <a:xfrm>
            <a:off x="295275" y="1355725"/>
            <a:ext cx="4765040" cy="2547620"/>
          </a:xfrm>
          <a:prstGeom prst="rect">
            <a:avLst/>
          </a:prstGeom>
          <a:noFill/>
          <a:ln w="9525">
            <a:noFill/>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290">
                                          <p:stCondLst>
                                            <p:cond delay="0"/>
                                          </p:stCondLst>
                                        </p:cTn>
                                        <p:tgtEl>
                                          <p:spTgt spid="24"/>
                                        </p:tgtEl>
                                      </p:cBhvr>
                                    </p:animEffect>
                                    <p:anim calcmode="lin" valueType="num">
                                      <p:cBhvr>
                                        <p:cTn id="1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8" dur="13">
                                          <p:stCondLst>
                                            <p:cond delay="325"/>
                                          </p:stCondLst>
                                        </p:cTn>
                                        <p:tgtEl>
                                          <p:spTgt spid="24"/>
                                        </p:tgtEl>
                                      </p:cBhvr>
                                      <p:to x="100000" y="60000"/>
                                    </p:animScale>
                                    <p:animScale>
                                      <p:cBhvr>
                                        <p:cTn id="19" dur="83" decel="50000">
                                          <p:stCondLst>
                                            <p:cond delay="338"/>
                                          </p:stCondLst>
                                        </p:cTn>
                                        <p:tgtEl>
                                          <p:spTgt spid="24"/>
                                        </p:tgtEl>
                                      </p:cBhvr>
                                      <p:to x="100000" y="100000"/>
                                    </p:animScale>
                                    <p:animScale>
                                      <p:cBhvr>
                                        <p:cTn id="20" dur="13">
                                          <p:stCondLst>
                                            <p:cond delay="656"/>
                                          </p:stCondLst>
                                        </p:cTn>
                                        <p:tgtEl>
                                          <p:spTgt spid="24"/>
                                        </p:tgtEl>
                                      </p:cBhvr>
                                      <p:to x="100000" y="80000"/>
                                    </p:animScale>
                                    <p:animScale>
                                      <p:cBhvr>
                                        <p:cTn id="21" dur="83" decel="50000">
                                          <p:stCondLst>
                                            <p:cond delay="669"/>
                                          </p:stCondLst>
                                        </p:cTn>
                                        <p:tgtEl>
                                          <p:spTgt spid="24"/>
                                        </p:tgtEl>
                                      </p:cBhvr>
                                      <p:to x="100000" y="100000"/>
                                    </p:animScale>
                                    <p:animScale>
                                      <p:cBhvr>
                                        <p:cTn id="22" dur="13">
                                          <p:stCondLst>
                                            <p:cond delay="821"/>
                                          </p:stCondLst>
                                        </p:cTn>
                                        <p:tgtEl>
                                          <p:spTgt spid="24"/>
                                        </p:tgtEl>
                                      </p:cBhvr>
                                      <p:to x="100000" y="90000"/>
                                    </p:animScale>
                                    <p:animScale>
                                      <p:cBhvr>
                                        <p:cTn id="23" dur="83" decel="50000">
                                          <p:stCondLst>
                                            <p:cond delay="834"/>
                                          </p:stCondLst>
                                        </p:cTn>
                                        <p:tgtEl>
                                          <p:spTgt spid="24"/>
                                        </p:tgtEl>
                                      </p:cBhvr>
                                      <p:to x="100000" y="100000"/>
                                    </p:animScale>
                                    <p:animScale>
                                      <p:cBhvr>
                                        <p:cTn id="24" dur="13">
                                          <p:stCondLst>
                                            <p:cond delay="904"/>
                                          </p:stCondLst>
                                        </p:cTn>
                                        <p:tgtEl>
                                          <p:spTgt spid="24"/>
                                        </p:tgtEl>
                                      </p:cBhvr>
                                      <p:to x="100000" y="95000"/>
                                    </p:animScale>
                                    <p:animScale>
                                      <p:cBhvr>
                                        <p:cTn id="25" dur="83" decel="50000">
                                          <p:stCondLst>
                                            <p:cond delay="917"/>
                                          </p:stCondLst>
                                        </p:cTn>
                                        <p:tgtEl>
                                          <p:spTgt spid="24"/>
                                        </p:tgtEl>
                                      </p:cBhvr>
                                      <p:to x="100000" y="100000"/>
                                    </p:animScale>
                                  </p:childTnLst>
                                </p:cTn>
                              </p:par>
                            </p:childTnLst>
                          </p:cTn>
                        </p:par>
                        <p:par>
                          <p:cTn id="26" fill="hold">
                            <p:stCondLst>
                              <p:cond delay="1500"/>
                            </p:stCondLst>
                            <p:childTnLst>
                              <p:par>
                                <p:cTn id="27" presetID="14" presetClass="entr" presetSubtype="1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4"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COMMONDATA" val="eyJoZGlkIjoiNmI4ZTllNTQyYjliNmY1OWU1MTI0Y2QyOTQ1MWRlNmEifQ=="/>
  <p:tag name="KSO_WPP_MARK_KEY" val="ac79d390-8108-4838-be53-0844b1044c4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2898</Words>
  <Application>WPS 演示</Application>
  <PresentationFormat>全屏显示(16:9)</PresentationFormat>
  <Paragraphs>219</Paragraphs>
  <Slides>14</Slides>
  <Notes>39</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Arial Black</vt:lpstr>
      <vt:lpstr>Wingdings 2</vt:lpstr>
      <vt:lpstr>幼圆</vt:lpstr>
      <vt:lpstr>Calibri</vt:lpstr>
      <vt:lpstr>Arial Unicode MS</vt:lpstr>
      <vt:lpstr>Agency FB</vt:lpstr>
      <vt:lpstr>Times New Roman</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洛茵</cp:lastModifiedBy>
  <cp:revision>466</cp:revision>
  <dcterms:created xsi:type="dcterms:W3CDTF">2014-06-03T07:56:00Z</dcterms:created>
  <dcterms:modified xsi:type="dcterms:W3CDTF">2022-12-26T12:47:09Z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2052-11.1.0.12763</vt:lpwstr>
  </property>
  <property fmtid="{D5CDD505-2E9C-101B-9397-08002B2CF9AE}" pid="4" name="ICV">
    <vt:lpwstr>8A5E111211184B7985FD05F85117864F</vt:lpwstr>
  </property>
</Properties>
</file>