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19"/>
  </p:handoutMasterIdLst>
  <p:sldIdLst>
    <p:sldId id="507" r:id="rId3"/>
    <p:sldId id="509" r:id="rId5"/>
    <p:sldId id="546" r:id="rId6"/>
    <p:sldId id="558" r:id="rId7"/>
    <p:sldId id="567" r:id="rId8"/>
    <p:sldId id="569" r:id="rId9"/>
    <p:sldId id="568" r:id="rId10"/>
    <p:sldId id="566" r:id="rId11"/>
    <p:sldId id="547" r:id="rId12"/>
    <p:sldId id="552" r:id="rId13"/>
    <p:sldId id="548" r:id="rId14"/>
    <p:sldId id="551" r:id="rId15"/>
    <p:sldId id="555" r:id="rId16"/>
    <p:sldId id="556" r:id="rId17"/>
    <p:sldId id="557" r:id="rId18"/>
  </p:sldIdLst>
  <p:sldSz cx="9144000" cy="5143500" type="screen16x9"/>
  <p:notesSz cx="6858000" cy="9144000"/>
  <p:custDataLst>
    <p:tags r:id="rId23"/>
  </p:custDataLst>
  <p:defaultTextStyle>
    <a:defPPr>
      <a:defRPr lang="zh-CN"/>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07" userDrawn="1">
          <p15:clr>
            <a:srgbClr val="A4A3A4"/>
          </p15:clr>
        </p15:guide>
        <p15:guide id="2" orient="horz" pos="626" userDrawn="1">
          <p15:clr>
            <a:srgbClr val="A4A3A4"/>
          </p15:clr>
        </p15:guide>
        <p15:guide id="3" orient="horz" pos="2943" userDrawn="1">
          <p15:clr>
            <a:srgbClr val="A4A3A4"/>
          </p15:clr>
        </p15:guide>
        <p15:guide id="4" pos="2947" userDrawn="1">
          <p15:clr>
            <a:srgbClr val="A4A3A4"/>
          </p15:clr>
        </p15:guide>
        <p15:guide id="5" pos="300" userDrawn="1">
          <p15:clr>
            <a:srgbClr val="A4A3A4"/>
          </p15:clr>
        </p15:guide>
        <p15:guide id="6" pos="532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F39700"/>
    <a:srgbClr val="909090"/>
    <a:srgbClr val="454545"/>
    <a:srgbClr val="FF8607"/>
    <a:srgbClr val="282828"/>
    <a:srgbClr val="071F65"/>
    <a:srgbClr val="006C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17" autoAdjust="0"/>
    <p:restoredTop sz="95494" autoAdjust="0"/>
  </p:normalViewPr>
  <p:slideViewPr>
    <p:cSldViewPr snapToGrid="0" snapToObjects="1" showGuides="1">
      <p:cViewPr>
        <p:scale>
          <a:sx n="130" d="100"/>
          <a:sy n="130" d="100"/>
        </p:scale>
        <p:origin x="-354" y="-258"/>
      </p:cViewPr>
      <p:guideLst>
        <p:guide orient="horz" pos="1507"/>
        <p:guide orient="horz" pos="626"/>
        <p:guide orient="horz" pos="2943"/>
        <p:guide pos="2947"/>
        <p:guide pos="300"/>
        <p:guide pos="532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gs" Target="tags/tag114.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4B18F8A-74B5-9148-A891-627592061A38}" type="datetimeFigureOut">
              <a:rPr kumimoji="1" lang="zh-CN" altLang="en-US" smtClean="0"/>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08768D9-5829-CA4C-800C-5932EF9830F6}"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D6ACD6-F780-4A47-B5D9-D292A4BD6F81}"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12715C-60D8-4442-95C1-470452B8606C}"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f hdr="0" ftr="0" dt="0"/>
  <p:notesStyle>
    <a:lvl1pPr marL="0" algn="l" defTabSz="342900" rtl="0" eaLnBrk="1" latinLnBrk="0" hangingPunct="1">
      <a:defRPr sz="900" kern="1200">
        <a:solidFill>
          <a:schemeClr val="tx1"/>
        </a:solidFill>
        <a:latin typeface="+mn-lt"/>
        <a:ea typeface="+mn-ea"/>
        <a:cs typeface="+mn-cs"/>
      </a:defRPr>
    </a:lvl1pPr>
    <a:lvl2pPr marL="342900" algn="l" defTabSz="342900" rtl="0" eaLnBrk="1" latinLnBrk="0" hangingPunct="1">
      <a:defRPr sz="900" kern="1200">
        <a:solidFill>
          <a:schemeClr val="tx1"/>
        </a:solidFill>
        <a:latin typeface="+mn-lt"/>
        <a:ea typeface="+mn-ea"/>
        <a:cs typeface="+mn-cs"/>
      </a:defRPr>
    </a:lvl2pPr>
    <a:lvl3pPr marL="685800" algn="l" defTabSz="342900" rtl="0" eaLnBrk="1" latinLnBrk="0" hangingPunct="1">
      <a:defRPr sz="900" kern="1200">
        <a:solidFill>
          <a:schemeClr val="tx1"/>
        </a:solidFill>
        <a:latin typeface="+mn-lt"/>
        <a:ea typeface="+mn-ea"/>
        <a:cs typeface="+mn-cs"/>
      </a:defRPr>
    </a:lvl3pPr>
    <a:lvl4pPr marL="1028700" algn="l" defTabSz="342900" rtl="0" eaLnBrk="1" latinLnBrk="0" hangingPunct="1">
      <a:defRPr sz="900" kern="1200">
        <a:solidFill>
          <a:schemeClr val="tx1"/>
        </a:solidFill>
        <a:latin typeface="+mn-lt"/>
        <a:ea typeface="+mn-ea"/>
        <a:cs typeface="+mn-cs"/>
      </a:defRPr>
    </a:lvl4pPr>
    <a:lvl5pPr marL="1371600" algn="l" defTabSz="342900" rtl="0" eaLnBrk="1" latinLnBrk="0" hangingPunct="1">
      <a:defRPr sz="900" kern="1200">
        <a:solidFill>
          <a:schemeClr val="tx1"/>
        </a:solidFill>
        <a:latin typeface="+mn-lt"/>
        <a:ea typeface="+mn-ea"/>
        <a:cs typeface="+mn-cs"/>
      </a:defRPr>
    </a:lvl5pPr>
    <a:lvl6pPr marL="1714500" algn="l" defTabSz="342900" rtl="0" eaLnBrk="1" latinLnBrk="0" hangingPunct="1">
      <a:defRPr sz="900" kern="1200">
        <a:solidFill>
          <a:schemeClr val="tx1"/>
        </a:solidFill>
        <a:latin typeface="+mn-lt"/>
        <a:ea typeface="+mn-ea"/>
        <a:cs typeface="+mn-cs"/>
      </a:defRPr>
    </a:lvl6pPr>
    <a:lvl7pPr marL="2057400" algn="l" defTabSz="342900" rtl="0" eaLnBrk="1" latinLnBrk="0" hangingPunct="1">
      <a:defRPr sz="900" kern="1200">
        <a:solidFill>
          <a:schemeClr val="tx1"/>
        </a:solidFill>
        <a:latin typeface="+mn-lt"/>
        <a:ea typeface="+mn-ea"/>
        <a:cs typeface="+mn-cs"/>
      </a:defRPr>
    </a:lvl7pPr>
    <a:lvl8pPr marL="2400300" algn="l" defTabSz="342900" rtl="0" eaLnBrk="1" latinLnBrk="0" hangingPunct="1">
      <a:defRPr sz="900" kern="1200">
        <a:solidFill>
          <a:schemeClr val="tx1"/>
        </a:solidFill>
        <a:latin typeface="+mn-lt"/>
        <a:ea typeface="+mn-ea"/>
        <a:cs typeface="+mn-cs"/>
      </a:defRPr>
    </a:lvl8pPr>
    <a:lvl9pPr marL="2743200" algn="l" defTabSz="3429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showMasterSp="0">
  <p:cSld name="空白">
    <p:bg>
      <p:bgPr>
        <a:solidFill>
          <a:schemeClr val="bg1">
            <a:lumMod val="95000"/>
          </a:schemeClr>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showMasterSp="0">
  <p:cSld name="1_空白">
    <p:bg>
      <p:bgPr>
        <a:solidFill>
          <a:schemeClr val="bg1">
            <a:lumMod val="95000"/>
          </a:schemeClr>
        </a:solidFill>
        <a:effectLst/>
      </p:bgPr>
    </p:bg>
    <p:spTree>
      <p:nvGrpSpPr>
        <p:cNvPr id="1" name=""/>
        <p:cNvGrpSpPr/>
        <p:nvPr/>
      </p:nvGrpSpPr>
      <p:grpSpPr>
        <a:xfrm>
          <a:off x="0" y="0"/>
          <a:ext cx="0" cy="0"/>
          <a:chOff x="0" y="0"/>
          <a:chExt cx="0" cy="0"/>
        </a:xfrm>
      </p:grpSpPr>
      <p:sp>
        <p:nvSpPr>
          <p:cNvPr id="2" name="矩形 1"/>
          <p:cNvSpPr/>
          <p:nvPr userDrawn="1"/>
        </p:nvSpPr>
        <p:spPr>
          <a:xfrm>
            <a:off x="8136860" y="4786900"/>
            <a:ext cx="820283" cy="276999"/>
          </a:xfrm>
          <a:prstGeom prst="rect">
            <a:avLst/>
          </a:prstGeom>
        </p:spPr>
        <p:txBody>
          <a:bodyPr lIns="68580" tIns="34290" rIns="68580" bIns="34290"/>
          <a:lstStyle/>
          <a:p>
            <a:pPr algn="ctr">
              <a:defRPr/>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第 </a:t>
            </a:r>
            <a:fld id="{2EEF1883-7A0E-4F66-9932-E581691AD397}" type="slidenum">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fld>
            <a:r>
              <a:rPr lang="zh-CN" altLang="en-US" sz="1200" dirty="0">
                <a:solidFill>
                  <a:schemeClr val="tx1">
                    <a:lumMod val="65000"/>
                    <a:lumOff val="35000"/>
                  </a:schemeClr>
                </a:solidFill>
              </a:rPr>
              <a:t>  </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页</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chemeClr val="accent1"/>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spd="slow" advClick="0" advTm="0">
    <p:wipe/>
  </p:transition>
  <p:timing>
    <p:tnLst>
      <p:par>
        <p:cTn id="1" dur="indefinite" restart="never" nodeType="tmRoot"/>
      </p:par>
    </p:tnLst>
  </p:timing>
  <p:hf hdr="0" dt="0"/>
  <p:txStyles>
    <p:titleStyle>
      <a:lvl1pPr algn="l" defTabSz="685800" rtl="0" eaLnBrk="1" latinLnBrk="0" hangingPunct="1">
        <a:lnSpc>
          <a:spcPct val="90000"/>
        </a:lnSpc>
        <a:spcBef>
          <a:spcPct val="0"/>
        </a:spcBef>
        <a:buNone/>
        <a:defRPr sz="2400" b="1" i="0" kern="1200" baseline="0">
          <a:solidFill>
            <a:srgbClr val="071F65"/>
          </a:solidFill>
          <a:effectLst/>
          <a:latin typeface="Arial Black" panose="020B0A04020102020204" pitchFamily="34" charset="0"/>
          <a:ea typeface="微软雅黑" panose="020B0503020204020204" pitchFamily="34" charset="-122"/>
          <a:cs typeface="+mj-cs"/>
        </a:defRPr>
      </a:lvl1pPr>
    </p:titleStyle>
    <p:bodyStyle>
      <a:lvl1pPr marL="267970" indent="-267970" algn="just" defTabSz="685800" rtl="0" eaLnBrk="1" latinLnBrk="0" hangingPunct="1">
        <a:lnSpc>
          <a:spcPct val="110000"/>
        </a:lnSpc>
        <a:spcBef>
          <a:spcPts val="1350"/>
        </a:spcBef>
        <a:spcAft>
          <a:spcPts val="0"/>
        </a:spcAft>
        <a:buClr>
          <a:schemeClr val="accent2">
            <a:lumMod val="75000"/>
          </a:schemeClr>
        </a:buClr>
        <a:buSzPct val="70000"/>
        <a:buFont typeface="Wingdings 2" panose="05020102010507070707" pitchFamily="18" charset="2"/>
        <a:buChar char=""/>
        <a:defRPr sz="1500" kern="1200" baseline="0">
          <a:solidFill>
            <a:srgbClr val="071F65"/>
          </a:solidFill>
          <a:latin typeface="Arial" panose="020B0604020202020204" pitchFamily="34" charset="0"/>
          <a:ea typeface="微软雅黑" panose="020B0503020204020204" pitchFamily="34" charset="-122"/>
          <a:cs typeface="+mn-cs"/>
        </a:defRPr>
      </a:lvl1pPr>
      <a:lvl2pPr marL="267970" indent="-267970" algn="just" defTabSz="685800" rtl="0" eaLnBrk="1" latinLnBrk="0" hangingPunct="1">
        <a:lnSpc>
          <a:spcPct val="130000"/>
        </a:lnSpc>
        <a:spcBef>
          <a:spcPts val="0"/>
        </a:spcBef>
        <a:spcAft>
          <a:spcPts val="450"/>
        </a:spcAft>
        <a:buClr>
          <a:schemeClr val="accent2">
            <a:lumMod val="60000"/>
            <a:lumOff val="40000"/>
          </a:schemeClr>
        </a:buClr>
        <a:buFont typeface="幼圆" panose="02010509060101010101" pitchFamily="49" charset="-122"/>
        <a:buChar char=" "/>
        <a:defRPr sz="1200" kern="1200" baseline="0">
          <a:solidFill>
            <a:srgbClr val="071F65"/>
          </a:solidFill>
          <a:latin typeface="幼圆" panose="02010509060101010101" pitchFamily="49" charset="-122"/>
          <a:ea typeface="幼圆" panose="02010509060101010101" pitchFamily="49"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9" Type="http://schemas.openxmlformats.org/officeDocument/2006/relationships/tags" Target="../tags/tag17.xml"/><Relationship Id="rId8" Type="http://schemas.openxmlformats.org/officeDocument/2006/relationships/tags" Target="../tags/tag16.xml"/><Relationship Id="rId7" Type="http://schemas.openxmlformats.org/officeDocument/2006/relationships/tags" Target="../tags/tag15.xml"/><Relationship Id="rId6" Type="http://schemas.openxmlformats.org/officeDocument/2006/relationships/tags" Target="../tags/tag14.xml"/><Relationship Id="rId5" Type="http://schemas.openxmlformats.org/officeDocument/2006/relationships/tags" Target="../tags/tag13.xml"/><Relationship Id="rId41" Type="http://schemas.openxmlformats.org/officeDocument/2006/relationships/notesSlide" Target="../notesSlides/notesSlide13.xml"/><Relationship Id="rId40" Type="http://schemas.openxmlformats.org/officeDocument/2006/relationships/slideLayout" Target="../slideLayouts/slideLayout2.xml"/><Relationship Id="rId4" Type="http://schemas.openxmlformats.org/officeDocument/2006/relationships/tags" Target="../tags/tag12.xml"/><Relationship Id="rId39" Type="http://schemas.openxmlformats.org/officeDocument/2006/relationships/tags" Target="../tags/tag47.xml"/><Relationship Id="rId38" Type="http://schemas.openxmlformats.org/officeDocument/2006/relationships/tags" Target="../tags/tag46.xml"/><Relationship Id="rId37" Type="http://schemas.openxmlformats.org/officeDocument/2006/relationships/tags" Target="../tags/tag45.xml"/><Relationship Id="rId36" Type="http://schemas.openxmlformats.org/officeDocument/2006/relationships/tags" Target="../tags/tag44.xml"/><Relationship Id="rId35" Type="http://schemas.openxmlformats.org/officeDocument/2006/relationships/tags" Target="../tags/tag43.xml"/><Relationship Id="rId34" Type="http://schemas.openxmlformats.org/officeDocument/2006/relationships/tags" Target="../tags/tag42.xml"/><Relationship Id="rId33" Type="http://schemas.openxmlformats.org/officeDocument/2006/relationships/tags" Target="../tags/tag41.xml"/><Relationship Id="rId32" Type="http://schemas.openxmlformats.org/officeDocument/2006/relationships/tags" Target="../tags/tag40.xml"/><Relationship Id="rId31" Type="http://schemas.openxmlformats.org/officeDocument/2006/relationships/tags" Target="../tags/tag39.xml"/><Relationship Id="rId30" Type="http://schemas.openxmlformats.org/officeDocument/2006/relationships/tags" Target="../tags/tag38.xml"/><Relationship Id="rId3" Type="http://schemas.openxmlformats.org/officeDocument/2006/relationships/tags" Target="../tags/tag11.xml"/><Relationship Id="rId29" Type="http://schemas.openxmlformats.org/officeDocument/2006/relationships/tags" Target="../tags/tag37.xml"/><Relationship Id="rId28" Type="http://schemas.openxmlformats.org/officeDocument/2006/relationships/tags" Target="../tags/tag36.xml"/><Relationship Id="rId27" Type="http://schemas.openxmlformats.org/officeDocument/2006/relationships/tags" Target="../tags/tag35.xml"/><Relationship Id="rId26" Type="http://schemas.openxmlformats.org/officeDocument/2006/relationships/tags" Target="../tags/tag34.xml"/><Relationship Id="rId25" Type="http://schemas.openxmlformats.org/officeDocument/2006/relationships/tags" Target="../tags/tag33.xml"/><Relationship Id="rId24" Type="http://schemas.openxmlformats.org/officeDocument/2006/relationships/tags" Target="../tags/tag32.xml"/><Relationship Id="rId23" Type="http://schemas.openxmlformats.org/officeDocument/2006/relationships/tags" Target="../tags/tag31.xml"/><Relationship Id="rId22" Type="http://schemas.openxmlformats.org/officeDocument/2006/relationships/tags" Target="../tags/tag30.xml"/><Relationship Id="rId21" Type="http://schemas.openxmlformats.org/officeDocument/2006/relationships/tags" Target="../tags/tag29.xml"/><Relationship Id="rId20" Type="http://schemas.openxmlformats.org/officeDocument/2006/relationships/tags" Target="../tags/tag28.xml"/><Relationship Id="rId2" Type="http://schemas.openxmlformats.org/officeDocument/2006/relationships/tags" Target="../tags/tag10.xml"/><Relationship Id="rId19" Type="http://schemas.openxmlformats.org/officeDocument/2006/relationships/tags" Target="../tags/tag27.xml"/><Relationship Id="rId18" Type="http://schemas.openxmlformats.org/officeDocument/2006/relationships/tags" Target="../tags/tag26.xml"/><Relationship Id="rId17" Type="http://schemas.openxmlformats.org/officeDocument/2006/relationships/tags" Target="../tags/tag25.xml"/><Relationship Id="rId16" Type="http://schemas.openxmlformats.org/officeDocument/2006/relationships/tags" Target="../tags/tag24.xml"/><Relationship Id="rId15" Type="http://schemas.openxmlformats.org/officeDocument/2006/relationships/tags" Target="../tags/tag23.xml"/><Relationship Id="rId14" Type="http://schemas.openxmlformats.org/officeDocument/2006/relationships/tags" Target="../tags/tag22.xml"/><Relationship Id="rId13" Type="http://schemas.openxmlformats.org/officeDocument/2006/relationships/tags" Target="../tags/tag21.xml"/><Relationship Id="rId12" Type="http://schemas.openxmlformats.org/officeDocument/2006/relationships/tags" Target="../tags/tag20.xml"/><Relationship Id="rId11" Type="http://schemas.openxmlformats.org/officeDocument/2006/relationships/tags" Target="../tags/tag19.xml"/><Relationship Id="rId10" Type="http://schemas.openxmlformats.org/officeDocument/2006/relationships/tags" Target="../tags/tag18.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9" Type="http://schemas.openxmlformats.org/officeDocument/2006/relationships/tags" Target="../tags/tag55.xml"/><Relationship Id="rId8" Type="http://schemas.openxmlformats.org/officeDocument/2006/relationships/tags" Target="../tags/tag54.xml"/><Relationship Id="rId7" Type="http://schemas.openxmlformats.org/officeDocument/2006/relationships/tags" Target="../tags/tag53.xml"/><Relationship Id="rId69" Type="http://schemas.openxmlformats.org/officeDocument/2006/relationships/notesSlide" Target="../notesSlides/notesSlide14.xml"/><Relationship Id="rId68" Type="http://schemas.openxmlformats.org/officeDocument/2006/relationships/slideLayout" Target="../slideLayouts/slideLayout2.xml"/><Relationship Id="rId67" Type="http://schemas.openxmlformats.org/officeDocument/2006/relationships/tags" Target="../tags/tag113.xml"/><Relationship Id="rId66" Type="http://schemas.openxmlformats.org/officeDocument/2006/relationships/tags" Target="../tags/tag112.xml"/><Relationship Id="rId65" Type="http://schemas.openxmlformats.org/officeDocument/2006/relationships/tags" Target="../tags/tag111.xml"/><Relationship Id="rId64" Type="http://schemas.openxmlformats.org/officeDocument/2006/relationships/tags" Target="../tags/tag110.xml"/><Relationship Id="rId63" Type="http://schemas.openxmlformats.org/officeDocument/2006/relationships/tags" Target="../tags/tag109.xml"/><Relationship Id="rId62" Type="http://schemas.openxmlformats.org/officeDocument/2006/relationships/tags" Target="../tags/tag108.xml"/><Relationship Id="rId61" Type="http://schemas.openxmlformats.org/officeDocument/2006/relationships/tags" Target="../tags/tag107.xml"/><Relationship Id="rId60" Type="http://schemas.openxmlformats.org/officeDocument/2006/relationships/tags" Target="../tags/tag106.xml"/><Relationship Id="rId6" Type="http://schemas.openxmlformats.org/officeDocument/2006/relationships/tags" Target="../tags/tag52.xml"/><Relationship Id="rId59" Type="http://schemas.openxmlformats.org/officeDocument/2006/relationships/tags" Target="../tags/tag105.xml"/><Relationship Id="rId58" Type="http://schemas.openxmlformats.org/officeDocument/2006/relationships/tags" Target="../tags/tag104.xml"/><Relationship Id="rId57" Type="http://schemas.openxmlformats.org/officeDocument/2006/relationships/tags" Target="../tags/tag103.xml"/><Relationship Id="rId56" Type="http://schemas.openxmlformats.org/officeDocument/2006/relationships/tags" Target="../tags/tag102.xml"/><Relationship Id="rId55" Type="http://schemas.openxmlformats.org/officeDocument/2006/relationships/tags" Target="../tags/tag101.xml"/><Relationship Id="rId54" Type="http://schemas.openxmlformats.org/officeDocument/2006/relationships/tags" Target="../tags/tag100.xml"/><Relationship Id="rId53" Type="http://schemas.openxmlformats.org/officeDocument/2006/relationships/tags" Target="../tags/tag99.xml"/><Relationship Id="rId52" Type="http://schemas.openxmlformats.org/officeDocument/2006/relationships/tags" Target="../tags/tag98.xml"/><Relationship Id="rId51" Type="http://schemas.openxmlformats.org/officeDocument/2006/relationships/tags" Target="../tags/tag97.xml"/><Relationship Id="rId50" Type="http://schemas.openxmlformats.org/officeDocument/2006/relationships/tags" Target="../tags/tag96.xml"/><Relationship Id="rId5" Type="http://schemas.openxmlformats.org/officeDocument/2006/relationships/tags" Target="../tags/tag51.xml"/><Relationship Id="rId49" Type="http://schemas.openxmlformats.org/officeDocument/2006/relationships/tags" Target="../tags/tag95.xml"/><Relationship Id="rId48" Type="http://schemas.openxmlformats.org/officeDocument/2006/relationships/tags" Target="../tags/tag94.xml"/><Relationship Id="rId47" Type="http://schemas.openxmlformats.org/officeDocument/2006/relationships/tags" Target="../tags/tag93.xml"/><Relationship Id="rId46" Type="http://schemas.openxmlformats.org/officeDocument/2006/relationships/tags" Target="../tags/tag92.xml"/><Relationship Id="rId45" Type="http://schemas.openxmlformats.org/officeDocument/2006/relationships/tags" Target="../tags/tag91.xml"/><Relationship Id="rId44" Type="http://schemas.openxmlformats.org/officeDocument/2006/relationships/tags" Target="../tags/tag90.xml"/><Relationship Id="rId43" Type="http://schemas.openxmlformats.org/officeDocument/2006/relationships/tags" Target="../tags/tag89.xml"/><Relationship Id="rId42" Type="http://schemas.openxmlformats.org/officeDocument/2006/relationships/tags" Target="../tags/tag88.xml"/><Relationship Id="rId41" Type="http://schemas.openxmlformats.org/officeDocument/2006/relationships/tags" Target="../tags/tag87.xml"/><Relationship Id="rId40" Type="http://schemas.openxmlformats.org/officeDocument/2006/relationships/tags" Target="../tags/tag86.xml"/><Relationship Id="rId4" Type="http://schemas.openxmlformats.org/officeDocument/2006/relationships/tags" Target="../tags/tag50.xml"/><Relationship Id="rId39" Type="http://schemas.openxmlformats.org/officeDocument/2006/relationships/tags" Target="../tags/tag85.xml"/><Relationship Id="rId38" Type="http://schemas.openxmlformats.org/officeDocument/2006/relationships/tags" Target="../tags/tag84.xml"/><Relationship Id="rId37" Type="http://schemas.openxmlformats.org/officeDocument/2006/relationships/tags" Target="../tags/tag83.xml"/><Relationship Id="rId36" Type="http://schemas.openxmlformats.org/officeDocument/2006/relationships/tags" Target="../tags/tag82.xml"/><Relationship Id="rId35" Type="http://schemas.openxmlformats.org/officeDocument/2006/relationships/tags" Target="../tags/tag81.xml"/><Relationship Id="rId34" Type="http://schemas.openxmlformats.org/officeDocument/2006/relationships/tags" Target="../tags/tag80.xml"/><Relationship Id="rId33" Type="http://schemas.openxmlformats.org/officeDocument/2006/relationships/tags" Target="../tags/tag79.xml"/><Relationship Id="rId32" Type="http://schemas.openxmlformats.org/officeDocument/2006/relationships/tags" Target="../tags/tag78.xml"/><Relationship Id="rId31" Type="http://schemas.openxmlformats.org/officeDocument/2006/relationships/tags" Target="../tags/tag77.xml"/><Relationship Id="rId30" Type="http://schemas.openxmlformats.org/officeDocument/2006/relationships/tags" Target="../tags/tag76.xml"/><Relationship Id="rId3" Type="http://schemas.openxmlformats.org/officeDocument/2006/relationships/tags" Target="../tags/tag49.xml"/><Relationship Id="rId29" Type="http://schemas.openxmlformats.org/officeDocument/2006/relationships/tags" Target="../tags/tag75.xml"/><Relationship Id="rId28" Type="http://schemas.openxmlformats.org/officeDocument/2006/relationships/tags" Target="../tags/tag74.xml"/><Relationship Id="rId27" Type="http://schemas.openxmlformats.org/officeDocument/2006/relationships/tags" Target="../tags/tag73.xml"/><Relationship Id="rId26" Type="http://schemas.openxmlformats.org/officeDocument/2006/relationships/tags" Target="../tags/tag72.xml"/><Relationship Id="rId25" Type="http://schemas.openxmlformats.org/officeDocument/2006/relationships/tags" Target="../tags/tag71.xml"/><Relationship Id="rId24" Type="http://schemas.openxmlformats.org/officeDocument/2006/relationships/tags" Target="../tags/tag70.xml"/><Relationship Id="rId23" Type="http://schemas.openxmlformats.org/officeDocument/2006/relationships/tags" Target="../tags/tag69.xml"/><Relationship Id="rId22" Type="http://schemas.openxmlformats.org/officeDocument/2006/relationships/tags" Target="../tags/tag68.xml"/><Relationship Id="rId21" Type="http://schemas.openxmlformats.org/officeDocument/2006/relationships/tags" Target="../tags/tag67.xml"/><Relationship Id="rId20" Type="http://schemas.openxmlformats.org/officeDocument/2006/relationships/tags" Target="../tags/tag66.xml"/><Relationship Id="rId2" Type="http://schemas.openxmlformats.org/officeDocument/2006/relationships/tags" Target="../tags/tag48.xml"/><Relationship Id="rId19" Type="http://schemas.openxmlformats.org/officeDocument/2006/relationships/tags" Target="../tags/tag65.xml"/><Relationship Id="rId18" Type="http://schemas.openxmlformats.org/officeDocument/2006/relationships/tags" Target="../tags/tag64.xml"/><Relationship Id="rId17" Type="http://schemas.openxmlformats.org/officeDocument/2006/relationships/tags" Target="../tags/tag63.xml"/><Relationship Id="rId16" Type="http://schemas.openxmlformats.org/officeDocument/2006/relationships/tags" Target="../tags/tag62.xml"/><Relationship Id="rId15" Type="http://schemas.openxmlformats.org/officeDocument/2006/relationships/tags" Target="../tags/tag61.xml"/><Relationship Id="rId14" Type="http://schemas.openxmlformats.org/officeDocument/2006/relationships/tags" Target="../tags/tag60.xml"/><Relationship Id="rId13" Type="http://schemas.openxmlformats.org/officeDocument/2006/relationships/tags" Target="../tags/tag59.xml"/><Relationship Id="rId12" Type="http://schemas.openxmlformats.org/officeDocument/2006/relationships/tags" Target="../tags/tag58.xml"/><Relationship Id="rId11" Type="http://schemas.openxmlformats.org/officeDocument/2006/relationships/tags" Target="../tags/tag57.xml"/><Relationship Id="rId10" Type="http://schemas.openxmlformats.org/officeDocument/2006/relationships/tags" Target="../tags/tag56.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slideLayout" Target="../slideLayouts/slideLayout2.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tags" Target="../tags/tag7.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tags" Target="../tags/tag8.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tags" Target="../tags/tag9.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5"/>
          <p:cNvSpPr txBox="1"/>
          <p:nvPr/>
        </p:nvSpPr>
        <p:spPr>
          <a:xfrm>
            <a:off x="3653626" y="3140623"/>
            <a:ext cx="2330450" cy="1101725"/>
          </a:xfrm>
          <a:prstGeom prst="rect">
            <a:avLst/>
          </a:prstGeom>
          <a:noFill/>
        </p:spPr>
        <p:txBody>
          <a:bodyPr wrap="none" lIns="68580" tIns="34290" rIns="68580" bIns="34290" rtlCol="0">
            <a:spAutoFit/>
          </a:bodyPr>
          <a:lstStyle/>
          <a:p>
            <a:pPr>
              <a:lnSpc>
                <a:spcPct val="120000"/>
              </a:lnSpc>
            </a:pPr>
            <a:r>
              <a:rPr lang="en-US" altLang="zh-CN" b="1" dirty="0" smtClean="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dirty="0" smtClean="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小组</a:t>
            </a:r>
            <a:r>
              <a:rPr lang="en-US" altLang="zh-CN" b="1" dirty="0" smtClean="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dirty="0" smtClean="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：第</a:t>
            </a:r>
            <a:r>
              <a:rPr lang="en-US" altLang="zh-CN" b="1" dirty="0" smtClean="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b="1" dirty="0" smtClean="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小组</a:t>
            </a:r>
            <a:endParaRPr lang="zh-CN" altLang="en-US" b="1" dirty="0" smtClean="0">
              <a:solidFill>
                <a:srgbClr val="071F65"/>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b="1" dirty="0" smtClean="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小组成员：</a:t>
            </a:r>
            <a:r>
              <a:rPr lang="en-US" altLang="zh-CN" b="1" dirty="0" smtClean="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dirty="0" smtClean="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陆洋</a:t>
            </a:r>
            <a:r>
              <a:rPr lang="en-US" altLang="zh-CN" b="1" dirty="0" smtClean="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dirty="0" smtClean="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肖欢</a:t>
            </a:r>
            <a:endParaRPr lang="zh-CN" altLang="en-US" b="1" dirty="0" smtClean="0">
              <a:solidFill>
                <a:srgbClr val="071F65"/>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en-US" altLang="zh-CN" b="1" dirty="0" smtClean="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dirty="0" smtClean="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奚仲璞（</a:t>
            </a:r>
            <a:r>
              <a:rPr lang="zh-CN" altLang="en-US" b="1" dirty="0" smtClean="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演讲）</a:t>
            </a:r>
            <a:endParaRPr lang="zh-CN" altLang="en-US" b="1" dirty="0" smtClean="0">
              <a:solidFill>
                <a:srgbClr val="071F65"/>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en-US" altLang="zh-CN" b="1" dirty="0" smtClean="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dirty="0" smtClean="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徐建超（</a:t>
            </a:r>
            <a:r>
              <a:rPr lang="zh-CN" altLang="en-US" b="1" dirty="0" smtClean="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演讲）</a:t>
            </a:r>
            <a:endParaRPr lang="zh-CN" altLang="en-US" b="1" dirty="0" smtClean="0">
              <a:solidFill>
                <a:srgbClr val="071F65"/>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2" name="矩形 21"/>
          <p:cNvSpPr/>
          <p:nvPr/>
        </p:nvSpPr>
        <p:spPr>
          <a:xfrm>
            <a:off x="3170596" y="1430568"/>
            <a:ext cx="264160" cy="345440"/>
          </a:xfrm>
          <a:prstGeom prst="rect">
            <a:avLst/>
          </a:prstGeom>
        </p:spPr>
        <p:txBody>
          <a:bodyPr wrap="none" lIns="68580" tIns="34290" rIns="68580" bIns="34290">
            <a:spAutoFit/>
          </a:bodyPr>
          <a:lstStyle/>
          <a:p>
            <a:endParaRPr kumimoji="1" lang="zh-CN" altLang="en-US" sz="1800" b="1" dirty="0">
              <a:solidFill>
                <a:srgbClr val="071F65"/>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3" name="矩形 22"/>
          <p:cNvSpPr/>
          <p:nvPr/>
        </p:nvSpPr>
        <p:spPr>
          <a:xfrm>
            <a:off x="3874406" y="1941827"/>
            <a:ext cx="5839485" cy="683895"/>
          </a:xfrm>
          <a:prstGeom prst="rect">
            <a:avLst/>
          </a:prstGeom>
        </p:spPr>
        <p:txBody>
          <a:bodyPr wrap="square" lIns="68580" tIns="34290" rIns="68580" bIns="34290">
            <a:spAutoFit/>
          </a:bodyPr>
          <a:lstStyle/>
          <a:p>
            <a:r>
              <a:rPr lang="zh-CN" altLang="en-US" sz="4000" b="1" dirty="0">
                <a:solidFill>
                  <a:srgbClr val="071F65"/>
                </a:solidFill>
                <a:latin typeface="+mj-ea"/>
                <a:ea typeface="+mj-ea"/>
              </a:rPr>
              <a:t>研讨</a:t>
            </a:r>
            <a:r>
              <a:rPr lang="zh-CN" altLang="en-US" sz="4000" b="1" dirty="0">
                <a:solidFill>
                  <a:srgbClr val="071F65"/>
                </a:solidFill>
                <a:latin typeface="+mj-ea"/>
                <a:ea typeface="+mj-ea"/>
              </a:rPr>
              <a:t>六</a:t>
            </a:r>
            <a:endParaRPr lang="zh-CN" altLang="en-US" sz="4000" b="1" dirty="0">
              <a:solidFill>
                <a:srgbClr val="071F65"/>
              </a:solidFill>
              <a:latin typeface="+mj-ea"/>
              <a:ea typeface="+mj-ea"/>
            </a:endParaRPr>
          </a:p>
        </p:txBody>
      </p:sp>
      <p:cxnSp>
        <p:nvCxnSpPr>
          <p:cNvPr id="24" name="直接连接符 23"/>
          <p:cNvCxnSpPr/>
          <p:nvPr/>
        </p:nvCxnSpPr>
        <p:spPr>
          <a:xfrm flipH="1">
            <a:off x="2542581" y="2900164"/>
            <a:ext cx="50318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 name="图片 1" descr="logo"/>
          <p:cNvPicPr>
            <a:picLocks noChangeAspect="1"/>
          </p:cNvPicPr>
          <p:nvPr/>
        </p:nvPicPr>
        <p:blipFill>
          <a:blip r:embed="rId1"/>
          <a:stretch>
            <a:fillRect/>
          </a:stretch>
        </p:blipFill>
        <p:spPr>
          <a:xfrm>
            <a:off x="3735705" y="154940"/>
            <a:ext cx="2645410" cy="1109345"/>
          </a:xfrm>
          <a:prstGeom prst="rect">
            <a:avLst/>
          </a:prstGeom>
        </p:spPr>
      </p:pic>
      <p:pic>
        <p:nvPicPr>
          <p:cNvPr id="3" name="图片 2" descr="计算机图标"/>
          <p:cNvPicPr>
            <a:picLocks noChangeAspect="1"/>
          </p:cNvPicPr>
          <p:nvPr/>
        </p:nvPicPr>
        <p:blipFill>
          <a:blip r:embed="rId2"/>
          <a:srcRect l="50158"/>
          <a:stretch>
            <a:fillRect/>
          </a:stretch>
        </p:blipFill>
        <p:spPr>
          <a:xfrm>
            <a:off x="0" y="1264285"/>
            <a:ext cx="1837690" cy="26142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矩形 101"/>
          <p:cNvSpPr/>
          <p:nvPr/>
        </p:nvSpPr>
        <p:spPr>
          <a:xfrm>
            <a:off x="396875" y="981075"/>
            <a:ext cx="7545705" cy="1141095"/>
          </a:xfrm>
          <a:prstGeom prst="rect">
            <a:avLst/>
          </a:prstGeom>
        </p:spPr>
        <p:txBody>
          <a:bodyPr wrap="square">
            <a:noAutofit/>
          </a:bodyPr>
          <a:lstStyle/>
          <a:p>
            <a:pPr indent="457200">
              <a:lnSpc>
                <a:spcPts val="2105"/>
              </a:lnSpc>
            </a:pP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mn-ea"/>
              </a:rPr>
              <a:t>1.停止CPU访问主存</a:t>
            </a:r>
            <a:endPar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mn-ea"/>
            </a:endParaRPr>
          </a:p>
          <a:p>
            <a:pPr indent="457200">
              <a:lnSpc>
                <a:spcPts val="2105"/>
              </a:lnSpc>
            </a:pP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mn-ea"/>
              </a:rPr>
              <a:t>2.周期挪用（周期窃取）</a:t>
            </a:r>
            <a:endPar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mn-ea"/>
            </a:endParaRPr>
          </a:p>
          <a:p>
            <a:pPr marR="0" lvl="0" indent="457200" algn="l" defTabSz="342900" rtl="0" eaLnBrk="1" fontAlgn="auto" latinLnBrk="0" hangingPunct="1">
              <a:lnSpc>
                <a:spcPts val="2105"/>
              </a:lnSpc>
              <a:spcBef>
                <a:spcPts val="1000"/>
              </a:spcBef>
              <a:buClrTx/>
              <a:buSzTx/>
              <a:buFont typeface="Arial" panose="020B0604020202020204" pitchFamily="34" charset="0"/>
              <a:buNone/>
            </a:pPr>
            <a:r>
              <a:rPr lang="en-US" altLang="zh-CN" sz="1800" cap="all" noProof="0" dirty="0">
                <a:ln>
                  <a:noFill/>
                </a:ln>
                <a:effectLst/>
                <a:uLnTx/>
                <a:uFillTx/>
                <a:latin typeface="楷体" panose="02010609060101010101" pitchFamily="49" charset="-122"/>
                <a:ea typeface="楷体" panose="02010609060101010101" pitchFamily="49" charset="-122"/>
                <a:sym typeface="+mn-ea"/>
              </a:rPr>
              <a:t> </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mn-ea"/>
              </a:rPr>
              <a:t>当I/O设备没有DMA请求时，CPU按程序要求访问内存；一旦I/O设备有DMA请求，则由I/O设备挪用一个或几个内存周期。</a:t>
            </a:r>
            <a:endParaRPr kumimoji="0" lang="zh-CN" altLang="en-US" sz="1800" b="0" i="0" u="none" strike="noStrike" kern="1200" spc="0" normalizeH="0" baseline="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R="0" lvl="0" indent="457200" algn="l" defTabSz="342900" rtl="0" eaLnBrk="1" fontAlgn="auto" latinLnBrk="0" hangingPunct="1">
              <a:lnSpc>
                <a:spcPts val="2105"/>
              </a:lnSpc>
              <a:spcBef>
                <a:spcPts val="1000"/>
              </a:spcBef>
              <a:buClrTx/>
              <a:buSzTx/>
              <a:buFont typeface="Arial" panose="020B0604020202020204" pitchFamily="34" charset="0"/>
              <a:buNone/>
            </a:pP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mn-ea"/>
              </a:rPr>
              <a:t>  I/O设备请求DMA传送有三种情况：</a:t>
            </a:r>
            <a:endParaRPr kumimoji="0" lang="zh-CN" altLang="en-US" sz="1800" b="0" i="0" u="none" strike="noStrike" kern="1200" spc="0" normalizeH="0" baseline="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R="0" lvl="0" indent="457200" algn="l" defTabSz="342900" rtl="0" eaLnBrk="1" fontAlgn="auto" latinLnBrk="0" hangingPunct="1">
              <a:lnSpc>
                <a:spcPts val="2105"/>
              </a:lnSpc>
              <a:spcBef>
                <a:spcPts val="1000"/>
              </a:spcBef>
              <a:buClrTx/>
              <a:buSzTx/>
              <a:buFont typeface="Arial" panose="020B0604020202020204" pitchFamily="34" charset="0"/>
              <a:buNone/>
            </a:pP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mn-ea"/>
              </a:rPr>
              <a:t> </a:t>
            </a:r>
            <a:r>
              <a:rPr lang="en-US" altLang="zh-CN" sz="1800" dirty="0">
                <a:solidFill>
                  <a:schemeClr val="tx1">
                    <a:lumMod val="85000"/>
                    <a:lumOff val="15000"/>
                  </a:schemeClr>
                </a:solidFill>
                <a:latin typeface="微软雅黑" panose="020B0503020204020204" pitchFamily="34" charset="-122"/>
                <a:ea typeface="微软雅黑" panose="020B0503020204020204" pitchFamily="34" charset="-122"/>
                <a:sym typeface="+mn-ea"/>
              </a:rPr>
              <a:t>  </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mn-ea"/>
              </a:rPr>
              <a:t>a</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mn-ea"/>
              </a:rPr>
              <a:t>、CPU此时不需要访问主存（I/O设备与CPU无冲突）</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mn-ea"/>
            </a:endParaRPr>
          </a:p>
          <a:p>
            <a:pPr marR="0" lvl="0" indent="457200" algn="l" defTabSz="342900" rtl="0" eaLnBrk="1" fontAlgn="auto" latinLnBrk="0" hangingPunct="1">
              <a:lnSpc>
                <a:spcPts val="2105"/>
              </a:lnSpc>
              <a:spcBef>
                <a:spcPts val="1000"/>
              </a:spcBef>
              <a:buClrTx/>
              <a:buSzTx/>
              <a:buFont typeface="Arial" panose="020B0604020202020204" pitchFamily="34" charset="0"/>
              <a:buNone/>
            </a:pP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mn-ea"/>
              </a:rPr>
              <a:t>   b</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mn-ea"/>
              </a:rPr>
              <a:t>、CPU此时正在访问主存（等待存取周期结束，CPU将总线控制权让出）</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mn-ea"/>
            </a:endParaRPr>
          </a:p>
          <a:p>
            <a:pPr marR="0" lvl="0" indent="457200" algn="l" defTabSz="342900" rtl="0" eaLnBrk="1" fontAlgn="auto" latinLnBrk="0" hangingPunct="1">
              <a:lnSpc>
                <a:spcPts val="2105"/>
              </a:lnSpc>
              <a:spcBef>
                <a:spcPts val="1000"/>
              </a:spcBef>
              <a:buClrTx/>
              <a:buSzTx/>
              <a:buFont typeface="Arial" panose="020B0604020202020204" pitchFamily="34" charset="0"/>
              <a:buNone/>
            </a:pP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mn-ea"/>
              </a:rPr>
              <a:t>   c</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mn-ea"/>
              </a:rPr>
              <a:t>、I/O设备与CPU都要求访问主存（在CPU执行访问主存指令的过程中插入DMA请求，并挪用了一二个内存周期）</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mn-ea"/>
            </a:endParaRPr>
          </a:p>
          <a:p>
            <a:pPr marR="0" lvl="0" indent="457200" algn="l" defTabSz="342900" rtl="0" eaLnBrk="1" fontAlgn="auto" latinLnBrk="0" hangingPunct="1">
              <a:lnSpc>
                <a:spcPts val="2105"/>
              </a:lnSpc>
              <a:buClrTx/>
              <a:buSzTx/>
              <a:buNone/>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mn-ea"/>
              </a:rPr>
              <a:t>3、DMA与CPU交替访问</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mn-ea"/>
            </a:endParaRPr>
          </a:p>
          <a:p>
            <a:pPr marR="0" lvl="0" indent="457200" algn="l" defTabSz="342900" rtl="0" eaLnBrk="1" fontAlgn="auto" latinLnBrk="0" hangingPunct="1">
              <a:lnSpc>
                <a:spcPts val="2105"/>
              </a:lnSpc>
              <a:buClrTx/>
              <a:buSzTx/>
              <a:buNone/>
            </a:pP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mn-ea"/>
              </a:rPr>
              <a:t> 如果CPU的工作周期比内存存取周期长很多，此时采用交替访内的方法可以使DMA传送和CPU同时发挥最高的效率。</a:t>
            </a:r>
            <a:endPar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endParaRPr>
          </a:p>
          <a:p>
            <a:pPr marR="0" lvl="0" indent="0" algn="l" defTabSz="914400" rtl="0" eaLnBrk="1" fontAlgn="auto" latinLnBrk="0" hangingPunct="1">
              <a:lnSpc>
                <a:spcPct val="120000"/>
              </a:lnSpc>
              <a:spcBef>
                <a:spcPts val="1000"/>
              </a:spcBef>
              <a:spcAft>
                <a:spcPts val="0"/>
              </a:spcAft>
              <a:buClr>
                <a:schemeClr val="tx1"/>
              </a:buClr>
              <a:buSzTx/>
              <a:buFont typeface="Arial" panose="020B0604020202020204" pitchFamily="34" charset="0"/>
              <a:buNone/>
              <a:defRPr/>
            </a:pPr>
            <a:endParaRPr kumimoji="0" lang="zh-CN" altLang="en-US" sz="1800" b="0" i="0" u="none" strike="noStrike" kern="1200" spc="0" normalizeH="0" baseline="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indent="457200">
              <a:lnSpc>
                <a:spcPts val="2105"/>
              </a:lnSpc>
            </a:pPr>
            <a:endPar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3" name="矩形 46"/>
          <p:cNvSpPr>
            <a:spLocks noChangeArrowheads="1"/>
          </p:cNvSpPr>
          <p:nvPr/>
        </p:nvSpPr>
        <p:spPr bwMode="auto">
          <a:xfrm>
            <a:off x="476188" y="177842"/>
            <a:ext cx="2852420" cy="582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en-US" altLang="zh-CN" b="1" dirty="0" smtClean="0">
                <a:solidFill>
                  <a:schemeClr val="accent1"/>
                </a:solidFill>
              </a:rPr>
              <a:t>DMA</a:t>
            </a:r>
            <a:r>
              <a:rPr lang="zh-CN" altLang="en-US" b="1" dirty="0" smtClean="0">
                <a:solidFill>
                  <a:schemeClr val="accent1"/>
                </a:solidFill>
              </a:rPr>
              <a:t>传输</a:t>
            </a:r>
            <a:r>
              <a:rPr lang="zh-CN" altLang="en-US" b="1" dirty="0" smtClean="0">
                <a:solidFill>
                  <a:schemeClr val="accent1"/>
                </a:solidFill>
              </a:rPr>
              <a:t>方式</a:t>
            </a:r>
            <a:endParaRPr lang="zh-CN" altLang="en-US" b="1" dirty="0" smtClean="0">
              <a:solidFill>
                <a:schemeClr val="accent1"/>
              </a:solidFill>
            </a:endParaRP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pic>
        <p:nvPicPr>
          <p:cNvPr id="2" name="图片 1" descr="logo"/>
          <p:cNvPicPr>
            <a:picLocks noChangeAspect="1"/>
          </p:cNvPicPr>
          <p:nvPr/>
        </p:nvPicPr>
        <p:blipFill>
          <a:blip r:embed="rId1"/>
          <a:stretch>
            <a:fillRect/>
          </a:stretch>
        </p:blipFill>
        <p:spPr>
          <a:xfrm>
            <a:off x="7271385" y="123825"/>
            <a:ext cx="1685290" cy="706120"/>
          </a:xfrm>
          <a:prstGeom prst="rect">
            <a:avLst/>
          </a:prstGeom>
        </p:spPr>
      </p:pic>
    </p:spTree>
  </p:cSld>
  <p:clrMapOvr>
    <a:masterClrMapping/>
  </p:clrMapOvr>
  <p:transition spd="slow">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矩形 101"/>
          <p:cNvSpPr/>
          <p:nvPr/>
        </p:nvSpPr>
        <p:spPr>
          <a:xfrm>
            <a:off x="396875" y="1080135"/>
            <a:ext cx="7545705" cy="1141095"/>
          </a:xfrm>
          <a:prstGeom prst="rect">
            <a:avLst/>
          </a:prstGeom>
        </p:spPr>
        <p:txBody>
          <a:bodyPr wrap="square">
            <a:noAutofit/>
          </a:bodyPr>
          <a:lstStyle/>
          <a:p>
            <a:pPr indent="457200">
              <a:lnSpc>
                <a:spcPts val="2105"/>
              </a:lnSpc>
            </a:pP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rPr>
              <a:t>1、当外设准备好发送数据（输入）或接受数据（输出）时，它发出DMA请求。</a:t>
            </a:r>
            <a:endPar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endParaRPr>
          </a:p>
          <a:p>
            <a:pPr indent="457200">
              <a:lnSpc>
                <a:spcPts val="2105"/>
              </a:lnSpc>
            </a:pP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rPr>
              <a:t>2、CPU在指令周期执行结束后响应该请求，之后，CPU与系统总线脱离，而DMA控制器接管数据总线和地址总线。该命令被送入数据计数器</a:t>
            </a:r>
            <a:r>
              <a:rPr lang="en-US" altLang="zh-CN" sz="1800" dirty="0">
                <a:solidFill>
                  <a:schemeClr val="tx1">
                    <a:lumMod val="85000"/>
                    <a:lumOff val="15000"/>
                  </a:schemeClr>
                </a:solidFill>
                <a:latin typeface="微软雅黑" panose="020B0503020204020204" pitchFamily="34" charset="-122"/>
                <a:ea typeface="微软雅黑" panose="020B0503020204020204" pitchFamily="34" charset="-122"/>
              </a:rPr>
              <a:t>DC</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rPr>
              <a:t>中，将要读数据的字节数送入数据寄存器</a:t>
            </a:r>
            <a:r>
              <a:rPr lang="en-US" altLang="zh-CN" sz="1800" dirty="0">
                <a:solidFill>
                  <a:schemeClr val="tx1">
                    <a:lumMod val="85000"/>
                    <a:lumOff val="15000"/>
                  </a:schemeClr>
                </a:solidFill>
                <a:latin typeface="微软雅黑" panose="020B0503020204020204" pitchFamily="34" charset="-122"/>
                <a:ea typeface="微软雅黑" panose="020B0503020204020204" pitchFamily="34" charset="-122"/>
              </a:rPr>
              <a:t>DC</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rPr>
              <a:t>中，将磁盘中的源地址送至</a:t>
            </a:r>
            <a:r>
              <a:rPr lang="en-US" altLang="zh-CN" sz="1800" dirty="0">
                <a:solidFill>
                  <a:schemeClr val="tx1">
                    <a:lumMod val="85000"/>
                    <a:lumOff val="15000"/>
                  </a:schemeClr>
                </a:solidFill>
                <a:latin typeface="微软雅黑" panose="020B0503020204020204" pitchFamily="34" charset="-122"/>
                <a:ea typeface="微软雅黑" panose="020B0503020204020204" pitchFamily="34" charset="-122"/>
              </a:rPr>
              <a:t>DMA</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rPr>
              <a:t>控制器的</a:t>
            </a:r>
            <a:r>
              <a:rPr lang="en-US" altLang="zh-CN" sz="1800" dirty="0">
                <a:solidFill>
                  <a:schemeClr val="tx1">
                    <a:lumMod val="85000"/>
                    <a:lumOff val="15000"/>
                  </a:schemeClr>
                </a:solidFill>
                <a:latin typeface="微软雅黑" panose="020B0503020204020204" pitchFamily="34" charset="-122"/>
                <a:ea typeface="微软雅黑" panose="020B0503020204020204" pitchFamily="34" charset="-122"/>
              </a:rPr>
              <a:t>I/O</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rPr>
              <a:t>控制</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rPr>
              <a:t>逻辑上。</a:t>
            </a:r>
            <a:endPar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endParaRPr>
          </a:p>
          <a:p>
            <a:pPr indent="457200">
              <a:lnSpc>
                <a:spcPts val="2105"/>
              </a:lnSpc>
            </a:pPr>
            <a:endPar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3" name="矩形 46"/>
          <p:cNvSpPr>
            <a:spLocks noChangeArrowheads="1"/>
          </p:cNvSpPr>
          <p:nvPr/>
        </p:nvSpPr>
        <p:spPr bwMode="auto">
          <a:xfrm>
            <a:off x="476188" y="177842"/>
            <a:ext cx="2852420" cy="582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en-US" altLang="zh-CN" b="1" dirty="0" smtClean="0">
                <a:solidFill>
                  <a:schemeClr val="accent1"/>
                </a:solidFill>
              </a:rPr>
              <a:t>DMA</a:t>
            </a:r>
            <a:r>
              <a:rPr lang="zh-CN" altLang="en-US" b="1" dirty="0" smtClean="0">
                <a:solidFill>
                  <a:schemeClr val="accent1"/>
                </a:solidFill>
              </a:rPr>
              <a:t>工作</a:t>
            </a:r>
            <a:r>
              <a:rPr lang="zh-CN" altLang="en-US" b="1" dirty="0" smtClean="0">
                <a:solidFill>
                  <a:schemeClr val="accent1"/>
                </a:solidFill>
              </a:rPr>
              <a:t>过程</a:t>
            </a:r>
            <a:endParaRPr lang="zh-CN" altLang="en-US" b="1" dirty="0" smtClean="0">
              <a:solidFill>
                <a:schemeClr val="accent1"/>
              </a:solidFill>
            </a:endParaRP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pic>
        <p:nvPicPr>
          <p:cNvPr id="2" name="图片 1" descr="logo"/>
          <p:cNvPicPr>
            <a:picLocks noChangeAspect="1"/>
          </p:cNvPicPr>
          <p:nvPr/>
        </p:nvPicPr>
        <p:blipFill>
          <a:blip r:embed="rId1"/>
          <a:stretch>
            <a:fillRect/>
          </a:stretch>
        </p:blipFill>
        <p:spPr>
          <a:xfrm>
            <a:off x="7271385" y="123825"/>
            <a:ext cx="1685290" cy="706120"/>
          </a:xfrm>
          <a:prstGeom prst="rect">
            <a:avLst/>
          </a:prstGeom>
        </p:spPr>
      </p:pic>
      <p:pic>
        <p:nvPicPr>
          <p:cNvPr id="3" name="图片 2" descr="41e2d36be70746eb871d1cc44902cad1"/>
          <p:cNvPicPr>
            <a:picLocks noChangeAspect="1"/>
          </p:cNvPicPr>
          <p:nvPr/>
        </p:nvPicPr>
        <p:blipFill>
          <a:blip r:embed="rId2"/>
          <a:srcRect l="35450" t="448" r="4435" b="8335"/>
          <a:stretch>
            <a:fillRect/>
          </a:stretch>
        </p:blipFill>
        <p:spPr>
          <a:xfrm>
            <a:off x="5788660" y="2737485"/>
            <a:ext cx="2788920" cy="2585085"/>
          </a:xfrm>
          <a:prstGeom prst="rect">
            <a:avLst/>
          </a:prstGeom>
        </p:spPr>
      </p:pic>
    </p:spTree>
  </p:cSld>
  <p:clrMapOvr>
    <a:masterClrMapping/>
  </p:clrMapOvr>
  <p:transition spd="slow">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矩形 101"/>
          <p:cNvSpPr/>
          <p:nvPr/>
        </p:nvSpPr>
        <p:spPr>
          <a:xfrm>
            <a:off x="396875" y="1080135"/>
            <a:ext cx="7545705" cy="1141095"/>
          </a:xfrm>
          <a:prstGeom prst="rect">
            <a:avLst/>
          </a:prstGeom>
        </p:spPr>
        <p:txBody>
          <a:bodyPr wrap="square">
            <a:noAutofit/>
          </a:bodyPr>
          <a:lstStyle/>
          <a:p>
            <a:pPr indent="457200">
              <a:lnSpc>
                <a:spcPts val="2105"/>
              </a:lnSpc>
            </a:pP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rPr>
              <a:t>3、于是，在内存和外设之间进行数据交换，每交换一个字，则地址计数器</a:t>
            </a:r>
            <a:r>
              <a:rPr lang="en-US" altLang="zh-CN" sz="1800" dirty="0">
                <a:solidFill>
                  <a:schemeClr val="tx1">
                    <a:lumMod val="85000"/>
                    <a:lumOff val="15000"/>
                  </a:schemeClr>
                </a:solidFill>
                <a:latin typeface="微软雅黑" panose="020B0503020204020204" pitchFamily="34" charset="-122"/>
                <a:ea typeface="微软雅黑" panose="020B0503020204020204" pitchFamily="34" charset="-122"/>
              </a:rPr>
              <a:t>MAR+1</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1800" dirty="0">
                <a:solidFill>
                  <a:schemeClr val="tx1">
                    <a:lumMod val="85000"/>
                    <a:lumOff val="15000"/>
                  </a:schemeClr>
                </a:solidFill>
                <a:latin typeface="微软雅黑" panose="020B0503020204020204" pitchFamily="34" charset="-122"/>
                <a:ea typeface="微软雅黑" panose="020B0503020204020204" pitchFamily="34" charset="-122"/>
              </a:rPr>
              <a:t>DC</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rPr>
              <a:t>字计数器</a:t>
            </a:r>
            <a:r>
              <a:rPr lang="en-US" altLang="zh-CN" sz="1800"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rPr>
              <a:t>1。</a:t>
            </a:r>
            <a:endPar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endParaRPr>
          </a:p>
          <a:p>
            <a:pPr indent="457200">
              <a:lnSpc>
                <a:spcPts val="2105"/>
              </a:lnSpc>
            </a:pP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rPr>
              <a:t>4、当</a:t>
            </a:r>
            <a:r>
              <a:rPr lang="en-US" altLang="zh-CN" sz="1800" dirty="0">
                <a:solidFill>
                  <a:schemeClr val="tx1">
                    <a:lumMod val="85000"/>
                    <a:lumOff val="15000"/>
                  </a:schemeClr>
                </a:solidFill>
                <a:latin typeface="微软雅黑" panose="020B0503020204020204" pitchFamily="34" charset="-122"/>
                <a:ea typeface="微软雅黑" panose="020B0503020204020204" pitchFamily="34" charset="-122"/>
              </a:rPr>
              <a:t>DC</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rPr>
              <a:t>计数值到达零时，DMA操作结束，DMA控制器向CPU提出中断报告。</a:t>
            </a:r>
            <a:endPar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endParaRPr>
          </a:p>
          <a:p>
            <a:pPr indent="457200">
              <a:lnSpc>
                <a:spcPts val="2105"/>
              </a:lnSpc>
            </a:pP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rPr>
              <a:t>5、CPU响应中断请求，停止主程序的执行，转去执行中断服务程序，做一些DMA的结束处理工作：        </a:t>
            </a:r>
            <a:endPar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endParaRPr>
          </a:p>
          <a:p>
            <a:pPr indent="457200">
              <a:lnSpc>
                <a:spcPts val="2105"/>
              </a:lnSpc>
            </a:pP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rPr>
              <a:t>校验送入主存的数据是否正确</a:t>
            </a:r>
            <a:endPar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endParaRPr>
          </a:p>
          <a:p>
            <a:pPr indent="457200">
              <a:lnSpc>
                <a:spcPts val="2105"/>
              </a:lnSpc>
            </a:pP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rPr>
              <a:t>测试传送过程中是否出错</a:t>
            </a:r>
            <a:endPar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endParaRPr>
          </a:p>
          <a:p>
            <a:pPr indent="457200">
              <a:lnSpc>
                <a:spcPts val="2105"/>
              </a:lnSpc>
            </a:pP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rPr>
              <a:t> 决定是否使用DMA传送其他数据</a:t>
            </a:r>
            <a:endPar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endParaRPr>
          </a:p>
          <a:p>
            <a:pPr indent="457200">
              <a:lnSpc>
                <a:spcPts val="2105"/>
              </a:lnSpc>
            </a:pPr>
            <a:endPar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3" name="矩形 46"/>
          <p:cNvSpPr>
            <a:spLocks noChangeArrowheads="1"/>
          </p:cNvSpPr>
          <p:nvPr/>
        </p:nvSpPr>
        <p:spPr bwMode="auto">
          <a:xfrm>
            <a:off x="476188" y="177842"/>
            <a:ext cx="2852420" cy="582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en-US" altLang="zh-CN" b="1" dirty="0" smtClean="0">
                <a:solidFill>
                  <a:schemeClr val="accent1"/>
                </a:solidFill>
              </a:rPr>
              <a:t>DMA</a:t>
            </a:r>
            <a:r>
              <a:rPr lang="zh-CN" altLang="en-US" b="1" dirty="0" smtClean="0">
                <a:solidFill>
                  <a:schemeClr val="accent1"/>
                </a:solidFill>
              </a:rPr>
              <a:t>工作</a:t>
            </a:r>
            <a:r>
              <a:rPr lang="zh-CN" altLang="en-US" b="1" dirty="0" smtClean="0">
                <a:solidFill>
                  <a:schemeClr val="accent1"/>
                </a:solidFill>
              </a:rPr>
              <a:t>过程</a:t>
            </a:r>
            <a:endParaRPr lang="zh-CN" altLang="en-US" b="1" dirty="0" smtClean="0">
              <a:solidFill>
                <a:schemeClr val="accent1"/>
              </a:solidFill>
            </a:endParaRP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pic>
        <p:nvPicPr>
          <p:cNvPr id="2" name="图片 1" descr="logo"/>
          <p:cNvPicPr>
            <a:picLocks noChangeAspect="1"/>
          </p:cNvPicPr>
          <p:nvPr/>
        </p:nvPicPr>
        <p:blipFill>
          <a:blip r:embed="rId1"/>
          <a:stretch>
            <a:fillRect/>
          </a:stretch>
        </p:blipFill>
        <p:spPr>
          <a:xfrm>
            <a:off x="7271385" y="123825"/>
            <a:ext cx="1685290" cy="706120"/>
          </a:xfrm>
          <a:prstGeom prst="rect">
            <a:avLst/>
          </a:prstGeom>
        </p:spPr>
      </p:pic>
      <p:pic>
        <p:nvPicPr>
          <p:cNvPr id="3" name="图片 2" descr="41e2d36be70746eb871d1cc44902cad1"/>
          <p:cNvPicPr>
            <a:picLocks noChangeAspect="1"/>
          </p:cNvPicPr>
          <p:nvPr/>
        </p:nvPicPr>
        <p:blipFill>
          <a:blip r:embed="rId2"/>
          <a:srcRect l="33842" t="3130" r="1035" b="8237"/>
          <a:stretch>
            <a:fillRect/>
          </a:stretch>
        </p:blipFill>
        <p:spPr>
          <a:xfrm>
            <a:off x="6032500" y="2680335"/>
            <a:ext cx="3035300" cy="2589530"/>
          </a:xfrm>
          <a:prstGeom prst="rect">
            <a:avLst/>
          </a:prstGeom>
        </p:spPr>
      </p:pic>
    </p:spTree>
  </p:cSld>
  <p:clrMapOvr>
    <a:masterClrMapping/>
  </p:clrMapOvr>
  <p:transition spd="slow">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46"/>
          <p:cNvSpPr>
            <a:spLocks noChangeArrowheads="1"/>
          </p:cNvSpPr>
          <p:nvPr/>
        </p:nvSpPr>
        <p:spPr bwMode="auto">
          <a:xfrm>
            <a:off x="433643" y="165777"/>
            <a:ext cx="3258820" cy="53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r>
              <a:rPr lang="en-US" altLang="zh-CN" b="1" dirty="0" smtClean="0">
                <a:solidFill>
                  <a:schemeClr val="accent1"/>
                </a:solidFill>
                <a:sym typeface="+mn-ea"/>
              </a:rPr>
              <a:t>DMA接口的类型</a:t>
            </a:r>
            <a:endParaRPr lang="zh-CN" altLang="en-US" b="1" dirty="0" smtClean="0">
              <a:solidFill>
                <a:schemeClr val="accent1"/>
              </a:solidFill>
            </a:endParaRP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pic>
        <p:nvPicPr>
          <p:cNvPr id="2" name="图片 1" descr="logo"/>
          <p:cNvPicPr>
            <a:picLocks noChangeAspect="1"/>
          </p:cNvPicPr>
          <p:nvPr/>
        </p:nvPicPr>
        <p:blipFill>
          <a:blip r:embed="rId1"/>
          <a:stretch>
            <a:fillRect/>
          </a:stretch>
        </p:blipFill>
        <p:spPr>
          <a:xfrm>
            <a:off x="7271385" y="123825"/>
            <a:ext cx="1685290" cy="706120"/>
          </a:xfrm>
          <a:prstGeom prst="rect">
            <a:avLst/>
          </a:prstGeom>
        </p:spPr>
      </p:pic>
      <p:sp>
        <p:nvSpPr>
          <p:cNvPr id="74756" name="Text Box 4"/>
          <p:cNvSpPr txBox="1"/>
          <p:nvPr>
            <p:custDataLst>
              <p:tags r:id="rId2"/>
            </p:custDataLst>
          </p:nvPr>
        </p:nvSpPr>
        <p:spPr>
          <a:xfrm>
            <a:off x="2000250" y="896541"/>
            <a:ext cx="1249680" cy="414020"/>
          </a:xfrm>
          <a:prstGeom prst="rect">
            <a:avLst/>
          </a:prstGeom>
          <a:noFill/>
          <a:ln w="9525">
            <a:noFill/>
          </a:ln>
        </p:spPr>
        <p:txBody>
          <a:bodyPr wrap="none">
            <a:sp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r>
              <a:rPr lang="zh-CN" altLang="en-US" sz="2100" b="1" dirty="0">
                <a:latin typeface="Times New Roman" panose="02020603050405020304" pitchFamily="18" charset="0"/>
              </a:rPr>
              <a:t>1. 选择型</a:t>
            </a:r>
            <a:endParaRPr lang="zh-CN" altLang="en-US" sz="2100" b="1" dirty="0">
              <a:latin typeface="Times New Roman" panose="02020603050405020304" pitchFamily="18" charset="0"/>
            </a:endParaRPr>
          </a:p>
        </p:txBody>
      </p:sp>
      <p:sp>
        <p:nvSpPr>
          <p:cNvPr id="74757" name="Text Box 5"/>
          <p:cNvSpPr txBox="1"/>
          <p:nvPr>
            <p:custDataLst>
              <p:tags r:id="rId3"/>
            </p:custDataLst>
          </p:nvPr>
        </p:nvSpPr>
        <p:spPr>
          <a:xfrm>
            <a:off x="3588544" y="850106"/>
            <a:ext cx="4183856" cy="737235"/>
          </a:xfrm>
          <a:prstGeom prst="rect">
            <a:avLst/>
          </a:prstGeom>
          <a:noFill/>
          <a:ln w="9525">
            <a:noFill/>
          </a:ln>
        </p:spPr>
        <p:txBody>
          <a:bodyPr>
            <a:sp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r>
              <a:rPr lang="zh-CN" altLang="en-US" sz="2100" b="1" dirty="0">
                <a:latin typeface="Times New Roman" panose="02020603050405020304" pitchFamily="18" charset="0"/>
              </a:rPr>
              <a:t>在 </a:t>
            </a:r>
            <a:r>
              <a:rPr lang="zh-CN" altLang="en-US" sz="2100" b="1" dirty="0">
                <a:solidFill>
                  <a:srgbClr val="FF0000"/>
                </a:solidFill>
                <a:latin typeface="Times New Roman" panose="02020603050405020304" pitchFamily="18" charset="0"/>
              </a:rPr>
              <a:t>物理上</a:t>
            </a:r>
            <a:r>
              <a:rPr lang="zh-CN" altLang="en-US" sz="2100" b="1" dirty="0">
                <a:solidFill>
                  <a:schemeClr val="folHlink"/>
                </a:solidFill>
                <a:latin typeface="Times New Roman" panose="02020603050405020304" pitchFamily="18" charset="0"/>
              </a:rPr>
              <a:t> </a:t>
            </a:r>
            <a:r>
              <a:rPr lang="zh-CN" altLang="en-US" sz="2100" b="1" dirty="0">
                <a:latin typeface="Times New Roman" panose="02020603050405020304" pitchFamily="18" charset="0"/>
              </a:rPr>
              <a:t>连接 </a:t>
            </a:r>
            <a:r>
              <a:rPr lang="zh-CN" altLang="en-US" sz="2100" b="1" dirty="0">
                <a:solidFill>
                  <a:srgbClr val="FF0000"/>
                </a:solidFill>
                <a:latin typeface="Times New Roman" panose="02020603050405020304" pitchFamily="18" charset="0"/>
              </a:rPr>
              <a:t>多个</a:t>
            </a:r>
            <a:r>
              <a:rPr lang="zh-CN" altLang="en-US" sz="2100" b="1" dirty="0">
                <a:solidFill>
                  <a:schemeClr val="folHlink"/>
                </a:solidFill>
                <a:latin typeface="Times New Roman" panose="02020603050405020304" pitchFamily="18" charset="0"/>
              </a:rPr>
              <a:t> </a:t>
            </a:r>
            <a:r>
              <a:rPr lang="zh-CN" altLang="en-US" sz="2100" b="1" dirty="0">
                <a:latin typeface="Times New Roman" panose="02020603050405020304" pitchFamily="18" charset="0"/>
              </a:rPr>
              <a:t>设备</a:t>
            </a:r>
            <a:endParaRPr lang="zh-CN" altLang="en-US" sz="2100" b="1" dirty="0">
              <a:latin typeface="Times New Roman" panose="02020603050405020304" pitchFamily="18" charset="0"/>
            </a:endParaRPr>
          </a:p>
          <a:p>
            <a:pPr marL="0" lvl="0" indent="0">
              <a:lnSpc>
                <a:spcPct val="100000"/>
              </a:lnSpc>
              <a:spcBef>
                <a:spcPct val="0"/>
              </a:spcBef>
              <a:buClrTx/>
              <a:buFontTx/>
              <a:buNone/>
            </a:pPr>
            <a:r>
              <a:rPr lang="zh-CN" altLang="en-US" sz="2100" b="1" dirty="0">
                <a:latin typeface="Times New Roman" panose="02020603050405020304" pitchFamily="18" charset="0"/>
              </a:rPr>
              <a:t>在 </a:t>
            </a:r>
            <a:r>
              <a:rPr lang="zh-CN" altLang="en-US" sz="2100" b="1" dirty="0">
                <a:solidFill>
                  <a:srgbClr val="FF0000"/>
                </a:solidFill>
                <a:latin typeface="Times New Roman" panose="02020603050405020304" pitchFamily="18" charset="0"/>
              </a:rPr>
              <a:t>逻辑上</a:t>
            </a:r>
            <a:r>
              <a:rPr lang="zh-CN" altLang="en-US" sz="2100" b="1" dirty="0">
                <a:solidFill>
                  <a:schemeClr val="folHlink"/>
                </a:solidFill>
                <a:latin typeface="Times New Roman" panose="02020603050405020304" pitchFamily="18" charset="0"/>
              </a:rPr>
              <a:t> </a:t>
            </a:r>
            <a:r>
              <a:rPr lang="zh-CN" altLang="en-US" sz="2100" b="1" dirty="0">
                <a:latin typeface="Times New Roman" panose="02020603050405020304" pitchFamily="18" charset="0"/>
              </a:rPr>
              <a:t>只允许连接 </a:t>
            </a:r>
            <a:r>
              <a:rPr lang="zh-CN" altLang="en-US" sz="2100" b="1" dirty="0">
                <a:solidFill>
                  <a:srgbClr val="FF0000"/>
                </a:solidFill>
                <a:latin typeface="Times New Roman" panose="02020603050405020304" pitchFamily="18" charset="0"/>
              </a:rPr>
              <a:t>一个</a:t>
            </a:r>
            <a:r>
              <a:rPr lang="zh-CN" altLang="en-US" sz="2100" b="1" dirty="0">
                <a:solidFill>
                  <a:schemeClr val="folHlink"/>
                </a:solidFill>
                <a:latin typeface="Times New Roman" panose="02020603050405020304" pitchFamily="18" charset="0"/>
              </a:rPr>
              <a:t> </a:t>
            </a:r>
            <a:r>
              <a:rPr lang="zh-CN" altLang="en-US" sz="2100" b="1" dirty="0">
                <a:latin typeface="Times New Roman" panose="02020603050405020304" pitchFamily="18" charset="0"/>
              </a:rPr>
              <a:t>设备</a:t>
            </a:r>
            <a:endParaRPr lang="zh-CN" altLang="en-US" sz="2100" b="1" dirty="0">
              <a:latin typeface="Times New Roman" panose="02020603050405020304" pitchFamily="18" charset="0"/>
            </a:endParaRPr>
          </a:p>
        </p:txBody>
      </p:sp>
      <p:grpSp>
        <p:nvGrpSpPr>
          <p:cNvPr id="4" name="Group 44"/>
          <p:cNvGrpSpPr/>
          <p:nvPr/>
        </p:nvGrpSpPr>
        <p:grpSpPr>
          <a:xfrm>
            <a:off x="1943100" y="1371600"/>
            <a:ext cx="5486400" cy="3543300"/>
            <a:chOff x="672" y="1152"/>
            <a:chExt cx="4608" cy="2976"/>
          </a:xfrm>
        </p:grpSpPr>
        <p:sp>
          <p:nvSpPr>
            <p:cNvPr id="39943" name="Text Box 7"/>
            <p:cNvSpPr txBox="1"/>
            <p:nvPr>
              <p:custDataLst>
                <p:tags r:id="rId4"/>
              </p:custDataLst>
            </p:nvPr>
          </p:nvSpPr>
          <p:spPr>
            <a:xfrm>
              <a:off x="2352" y="3400"/>
              <a:ext cx="1274" cy="270"/>
            </a:xfrm>
            <a:prstGeom prst="rect">
              <a:avLst/>
            </a:prstGeom>
            <a:noFill/>
            <a:ln w="9525">
              <a:noFill/>
            </a:ln>
          </p:spPr>
          <p:txBody>
            <a:bodyPr wrap="none">
              <a:sp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r>
                <a:rPr lang="zh-CN" altLang="en-US" sz="1500" b="1" dirty="0">
                  <a:solidFill>
                    <a:srgbClr val="FF0000"/>
                  </a:solidFill>
                  <a:latin typeface="Times New Roman" panose="02020603050405020304" pitchFamily="18" charset="0"/>
                </a:rPr>
                <a:t>设备地址寄存器</a:t>
              </a:r>
              <a:endParaRPr lang="zh-CN" altLang="en-US" sz="1500" b="1" dirty="0">
                <a:solidFill>
                  <a:srgbClr val="FF0000"/>
                </a:solidFill>
                <a:latin typeface="Times New Roman" panose="02020603050405020304" pitchFamily="18" charset="0"/>
              </a:endParaRPr>
            </a:p>
          </p:txBody>
        </p:sp>
        <p:sp>
          <p:nvSpPr>
            <p:cNvPr id="39944" name="Rectangle 8"/>
            <p:cNvSpPr/>
            <p:nvPr>
              <p:custDataLst>
                <p:tags r:id="rId5"/>
              </p:custDataLst>
            </p:nvPr>
          </p:nvSpPr>
          <p:spPr>
            <a:xfrm>
              <a:off x="2362" y="3408"/>
              <a:ext cx="1200" cy="240"/>
            </a:xfrm>
            <a:prstGeom prst="rect">
              <a:avLst/>
            </a:prstGeom>
            <a:noFill/>
            <a:ln w="28575" cap="flat" cmpd="sng">
              <a:solidFill>
                <a:schemeClr val="tx1"/>
              </a:solidFill>
              <a:prstDash val="solid"/>
              <a:miter/>
              <a:headEnd type="none" w="med" len="med"/>
              <a:tailEnd type="none" w="med" len="med"/>
            </a:ln>
          </p:spPr>
          <p:txBody>
            <a:bodyPr wrap="none" anchor="ctr" anchorCtr="0"/>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endParaRPr lang="zh-CN" altLang="en-US" sz="1800" dirty="0">
                <a:latin typeface="Times New Roman" panose="02020603050405020304" pitchFamily="18" charset="0"/>
              </a:endParaRPr>
            </a:p>
          </p:txBody>
        </p:sp>
        <p:sp>
          <p:nvSpPr>
            <p:cNvPr id="39945" name="Text Box 9"/>
            <p:cNvSpPr txBox="1"/>
            <p:nvPr>
              <p:custDataLst>
                <p:tags r:id="rId6"/>
              </p:custDataLst>
            </p:nvPr>
          </p:nvSpPr>
          <p:spPr>
            <a:xfrm>
              <a:off x="2352" y="3062"/>
              <a:ext cx="1274" cy="270"/>
            </a:xfrm>
            <a:prstGeom prst="rect">
              <a:avLst/>
            </a:prstGeom>
            <a:noFill/>
            <a:ln w="9525">
              <a:noFill/>
            </a:ln>
          </p:spPr>
          <p:txBody>
            <a:bodyPr wrap="none">
              <a:sp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r>
                <a:rPr lang="zh-CN" altLang="en-US" sz="1500" b="1" dirty="0">
                  <a:latin typeface="Times New Roman" panose="02020603050405020304" pitchFamily="18" charset="0"/>
                </a:rPr>
                <a:t>控制状态寄存器</a:t>
              </a:r>
              <a:endParaRPr lang="zh-CN" altLang="en-US" sz="1500" b="1" dirty="0">
                <a:latin typeface="Times New Roman" panose="02020603050405020304" pitchFamily="18" charset="0"/>
              </a:endParaRPr>
            </a:p>
          </p:txBody>
        </p:sp>
        <p:sp>
          <p:nvSpPr>
            <p:cNvPr id="39946" name="Rectangle 10"/>
            <p:cNvSpPr/>
            <p:nvPr>
              <p:custDataLst>
                <p:tags r:id="rId7"/>
              </p:custDataLst>
            </p:nvPr>
          </p:nvSpPr>
          <p:spPr>
            <a:xfrm>
              <a:off x="2362" y="3072"/>
              <a:ext cx="1200" cy="240"/>
            </a:xfrm>
            <a:prstGeom prst="rect">
              <a:avLst/>
            </a:prstGeom>
            <a:noFill/>
            <a:ln w="28575" cap="flat" cmpd="sng">
              <a:solidFill>
                <a:schemeClr val="tx1"/>
              </a:solidFill>
              <a:prstDash val="solid"/>
              <a:miter/>
              <a:headEnd type="none" w="med" len="med"/>
              <a:tailEnd type="none" w="med" len="med"/>
            </a:ln>
          </p:spPr>
          <p:txBody>
            <a:bodyPr wrap="none" anchor="ctr" anchorCtr="0"/>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endParaRPr lang="zh-CN" altLang="en-US" sz="1800" dirty="0">
                <a:latin typeface="Times New Roman" panose="02020603050405020304" pitchFamily="18" charset="0"/>
              </a:endParaRPr>
            </a:p>
          </p:txBody>
        </p:sp>
        <p:sp>
          <p:nvSpPr>
            <p:cNvPr id="39947" name="Text Box 11"/>
            <p:cNvSpPr txBox="1"/>
            <p:nvPr>
              <p:custDataLst>
                <p:tags r:id="rId8"/>
              </p:custDataLst>
            </p:nvPr>
          </p:nvSpPr>
          <p:spPr>
            <a:xfrm>
              <a:off x="2352" y="2724"/>
              <a:ext cx="1274" cy="270"/>
            </a:xfrm>
            <a:prstGeom prst="rect">
              <a:avLst/>
            </a:prstGeom>
            <a:noFill/>
            <a:ln w="9525">
              <a:noFill/>
            </a:ln>
          </p:spPr>
          <p:txBody>
            <a:bodyPr wrap="none">
              <a:sp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r>
                <a:rPr lang="zh-CN" altLang="en-US" sz="1500" b="1" dirty="0">
                  <a:latin typeface="Times New Roman" panose="02020603050405020304" pitchFamily="18" charset="0"/>
                </a:rPr>
                <a:t>数据缓冲寄存器</a:t>
              </a:r>
              <a:endParaRPr lang="zh-CN" altLang="en-US" sz="1500" b="1" dirty="0">
                <a:latin typeface="Times New Roman" panose="02020603050405020304" pitchFamily="18" charset="0"/>
              </a:endParaRPr>
            </a:p>
          </p:txBody>
        </p:sp>
        <p:sp>
          <p:nvSpPr>
            <p:cNvPr id="39948" name="Rectangle 12"/>
            <p:cNvSpPr/>
            <p:nvPr>
              <p:custDataLst>
                <p:tags r:id="rId9"/>
              </p:custDataLst>
            </p:nvPr>
          </p:nvSpPr>
          <p:spPr>
            <a:xfrm>
              <a:off x="2362" y="2737"/>
              <a:ext cx="1200" cy="240"/>
            </a:xfrm>
            <a:prstGeom prst="rect">
              <a:avLst/>
            </a:prstGeom>
            <a:noFill/>
            <a:ln w="28575" cap="flat" cmpd="sng">
              <a:solidFill>
                <a:schemeClr val="tx1"/>
              </a:solidFill>
              <a:prstDash val="solid"/>
              <a:miter/>
              <a:headEnd type="none" w="med" len="med"/>
              <a:tailEnd type="none" w="med" len="med"/>
            </a:ln>
          </p:spPr>
          <p:txBody>
            <a:bodyPr wrap="none" anchor="ctr" anchorCtr="0"/>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endParaRPr lang="zh-CN" altLang="en-US" sz="1800" dirty="0">
                <a:latin typeface="Times New Roman" panose="02020603050405020304" pitchFamily="18" charset="0"/>
              </a:endParaRPr>
            </a:p>
          </p:txBody>
        </p:sp>
        <p:sp>
          <p:nvSpPr>
            <p:cNvPr id="39949" name="Text Box 13"/>
            <p:cNvSpPr txBox="1"/>
            <p:nvPr>
              <p:custDataLst>
                <p:tags r:id="rId10"/>
              </p:custDataLst>
            </p:nvPr>
          </p:nvSpPr>
          <p:spPr>
            <a:xfrm>
              <a:off x="2352" y="2391"/>
              <a:ext cx="1274" cy="270"/>
            </a:xfrm>
            <a:prstGeom prst="rect">
              <a:avLst/>
            </a:prstGeom>
            <a:noFill/>
            <a:ln w="9525">
              <a:noFill/>
            </a:ln>
          </p:spPr>
          <p:txBody>
            <a:bodyPr wrap="none">
              <a:sp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r>
                <a:rPr lang="zh-CN" altLang="en-US" sz="1500" b="1" dirty="0">
                  <a:latin typeface="Times New Roman" panose="02020603050405020304" pitchFamily="18" charset="0"/>
                </a:rPr>
                <a:t>主存地址寄存器</a:t>
              </a:r>
              <a:endParaRPr lang="zh-CN" altLang="en-US" sz="1500" b="1" dirty="0">
                <a:latin typeface="Times New Roman" panose="02020603050405020304" pitchFamily="18" charset="0"/>
              </a:endParaRPr>
            </a:p>
          </p:txBody>
        </p:sp>
        <p:sp>
          <p:nvSpPr>
            <p:cNvPr id="39950" name="Rectangle 14"/>
            <p:cNvSpPr/>
            <p:nvPr>
              <p:custDataLst>
                <p:tags r:id="rId11"/>
              </p:custDataLst>
            </p:nvPr>
          </p:nvSpPr>
          <p:spPr>
            <a:xfrm>
              <a:off x="2362" y="2401"/>
              <a:ext cx="1200" cy="240"/>
            </a:xfrm>
            <a:prstGeom prst="rect">
              <a:avLst/>
            </a:prstGeom>
            <a:noFill/>
            <a:ln w="28575" cap="flat" cmpd="sng">
              <a:solidFill>
                <a:schemeClr val="tx1"/>
              </a:solidFill>
              <a:prstDash val="solid"/>
              <a:miter/>
              <a:headEnd type="none" w="med" len="med"/>
              <a:tailEnd type="none" w="med" len="med"/>
            </a:ln>
          </p:spPr>
          <p:txBody>
            <a:bodyPr wrap="none" anchor="ctr" anchorCtr="0"/>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endParaRPr lang="zh-CN" altLang="en-US" sz="1800" dirty="0">
                <a:latin typeface="Times New Roman" panose="02020603050405020304" pitchFamily="18" charset="0"/>
              </a:endParaRPr>
            </a:p>
          </p:txBody>
        </p:sp>
        <p:sp>
          <p:nvSpPr>
            <p:cNvPr id="39951" name="Text Box 15"/>
            <p:cNvSpPr txBox="1"/>
            <p:nvPr>
              <p:custDataLst>
                <p:tags r:id="rId12"/>
              </p:custDataLst>
            </p:nvPr>
          </p:nvSpPr>
          <p:spPr>
            <a:xfrm>
              <a:off x="2534" y="3736"/>
              <a:ext cx="794" cy="270"/>
            </a:xfrm>
            <a:prstGeom prst="rect">
              <a:avLst/>
            </a:prstGeom>
            <a:noFill/>
            <a:ln w="9525">
              <a:noFill/>
            </a:ln>
          </p:spPr>
          <p:txBody>
            <a:bodyPr wrap="none">
              <a:sp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r>
                <a:rPr lang="zh-CN" altLang="en-US" sz="1500" b="1" dirty="0">
                  <a:latin typeface="Times New Roman" panose="02020603050405020304" pitchFamily="18" charset="0"/>
                </a:rPr>
                <a:t>时序电路</a:t>
              </a:r>
              <a:endParaRPr lang="zh-CN" altLang="en-US" sz="1500" b="1" dirty="0">
                <a:latin typeface="Times New Roman" panose="02020603050405020304" pitchFamily="18" charset="0"/>
              </a:endParaRPr>
            </a:p>
          </p:txBody>
        </p:sp>
        <p:sp>
          <p:nvSpPr>
            <p:cNvPr id="39952" name="Rectangle 16"/>
            <p:cNvSpPr/>
            <p:nvPr>
              <p:custDataLst>
                <p:tags r:id="rId13"/>
              </p:custDataLst>
            </p:nvPr>
          </p:nvSpPr>
          <p:spPr>
            <a:xfrm>
              <a:off x="2352" y="3744"/>
              <a:ext cx="1200" cy="240"/>
            </a:xfrm>
            <a:prstGeom prst="rect">
              <a:avLst/>
            </a:prstGeom>
            <a:noFill/>
            <a:ln w="28575" cap="flat" cmpd="sng">
              <a:solidFill>
                <a:schemeClr val="tx1"/>
              </a:solidFill>
              <a:prstDash val="solid"/>
              <a:miter/>
              <a:headEnd type="none" w="med" len="med"/>
              <a:tailEnd type="none" w="med" len="med"/>
            </a:ln>
          </p:spPr>
          <p:txBody>
            <a:bodyPr wrap="none" anchor="ctr" anchorCtr="0"/>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endParaRPr lang="zh-CN" altLang="en-US" sz="1800" dirty="0">
                <a:latin typeface="Times New Roman" panose="02020603050405020304" pitchFamily="18" charset="0"/>
              </a:endParaRPr>
            </a:p>
          </p:txBody>
        </p:sp>
        <p:sp>
          <p:nvSpPr>
            <p:cNvPr id="39953" name="Text Box 17"/>
            <p:cNvSpPr txBox="1"/>
            <p:nvPr>
              <p:custDataLst>
                <p:tags r:id="rId14"/>
              </p:custDataLst>
            </p:nvPr>
          </p:nvSpPr>
          <p:spPr>
            <a:xfrm>
              <a:off x="2552" y="2044"/>
              <a:ext cx="794" cy="270"/>
            </a:xfrm>
            <a:prstGeom prst="rect">
              <a:avLst/>
            </a:prstGeom>
            <a:noFill/>
            <a:ln w="9525">
              <a:noFill/>
            </a:ln>
          </p:spPr>
          <p:txBody>
            <a:bodyPr wrap="none">
              <a:sp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r>
                <a:rPr lang="zh-CN" altLang="en-US" sz="1500" b="1" dirty="0">
                  <a:latin typeface="Times New Roman" panose="02020603050405020304" pitchFamily="18" charset="0"/>
                </a:rPr>
                <a:t>字计数器</a:t>
              </a:r>
              <a:endParaRPr lang="zh-CN" altLang="en-US" sz="1500" b="1" dirty="0">
                <a:latin typeface="Times New Roman" panose="02020603050405020304" pitchFamily="18" charset="0"/>
              </a:endParaRPr>
            </a:p>
          </p:txBody>
        </p:sp>
        <p:sp>
          <p:nvSpPr>
            <p:cNvPr id="39954" name="Rectangle 18"/>
            <p:cNvSpPr/>
            <p:nvPr>
              <p:custDataLst>
                <p:tags r:id="rId15"/>
              </p:custDataLst>
            </p:nvPr>
          </p:nvSpPr>
          <p:spPr>
            <a:xfrm>
              <a:off x="2352" y="2066"/>
              <a:ext cx="1200" cy="240"/>
            </a:xfrm>
            <a:prstGeom prst="rect">
              <a:avLst/>
            </a:prstGeom>
            <a:noFill/>
            <a:ln w="28575" cap="flat" cmpd="sng">
              <a:solidFill>
                <a:schemeClr val="tx1"/>
              </a:solidFill>
              <a:prstDash val="solid"/>
              <a:miter/>
              <a:headEnd type="none" w="med" len="med"/>
              <a:tailEnd type="none" w="med" len="med"/>
            </a:ln>
          </p:spPr>
          <p:txBody>
            <a:bodyPr wrap="none" anchor="ctr" anchorCtr="0"/>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endParaRPr lang="zh-CN" altLang="en-US" sz="1800" dirty="0">
                <a:latin typeface="Times New Roman" panose="02020603050405020304" pitchFamily="18" charset="0"/>
              </a:endParaRPr>
            </a:p>
          </p:txBody>
        </p:sp>
        <p:sp>
          <p:nvSpPr>
            <p:cNvPr id="39955" name="Text Box 19"/>
            <p:cNvSpPr txBox="1"/>
            <p:nvPr>
              <p:custDataLst>
                <p:tags r:id="rId16"/>
              </p:custDataLst>
            </p:nvPr>
          </p:nvSpPr>
          <p:spPr>
            <a:xfrm>
              <a:off x="2539" y="1824"/>
              <a:ext cx="856" cy="270"/>
            </a:xfrm>
            <a:prstGeom prst="rect">
              <a:avLst/>
            </a:prstGeom>
            <a:noFill/>
            <a:ln w="9525">
              <a:noFill/>
            </a:ln>
          </p:spPr>
          <p:txBody>
            <a:bodyPr wrap="none">
              <a:sp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r>
                <a:rPr lang="en-US" altLang="zh-CN" sz="1500" b="1" dirty="0">
                  <a:latin typeface="Times New Roman" panose="02020603050405020304" pitchFamily="18" charset="0"/>
                </a:rPr>
                <a:t>DMA</a:t>
              </a:r>
              <a:r>
                <a:rPr lang="zh-CN" altLang="en-US" sz="1500" b="1" dirty="0">
                  <a:latin typeface="Times New Roman" panose="02020603050405020304" pitchFamily="18" charset="0"/>
                </a:rPr>
                <a:t>接口</a:t>
              </a:r>
              <a:endParaRPr lang="zh-CN" altLang="en-US" sz="1500" b="1" dirty="0">
                <a:latin typeface="Times New Roman" panose="02020603050405020304" pitchFamily="18" charset="0"/>
              </a:endParaRPr>
            </a:p>
          </p:txBody>
        </p:sp>
        <p:sp>
          <p:nvSpPr>
            <p:cNvPr id="39956" name="Rectangle 20"/>
            <p:cNvSpPr/>
            <p:nvPr>
              <p:custDataLst>
                <p:tags r:id="rId17"/>
              </p:custDataLst>
            </p:nvPr>
          </p:nvSpPr>
          <p:spPr>
            <a:xfrm>
              <a:off x="2208" y="1776"/>
              <a:ext cx="1488" cy="2256"/>
            </a:xfrm>
            <a:prstGeom prst="rect">
              <a:avLst/>
            </a:prstGeom>
            <a:noFill/>
            <a:ln w="28575" cap="flat" cmpd="sng">
              <a:solidFill>
                <a:schemeClr val="tx1"/>
              </a:solidFill>
              <a:prstDash val="solid"/>
              <a:miter/>
              <a:headEnd type="none" w="med" len="med"/>
              <a:tailEnd type="none" w="med" len="med"/>
            </a:ln>
          </p:spPr>
          <p:txBody>
            <a:bodyPr wrap="none" anchor="ctr" anchorCtr="0"/>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endParaRPr lang="zh-CN" altLang="en-US" sz="1800" dirty="0">
                <a:latin typeface="Times New Roman" panose="02020603050405020304" pitchFamily="18" charset="0"/>
              </a:endParaRPr>
            </a:p>
          </p:txBody>
        </p:sp>
        <p:sp>
          <p:nvSpPr>
            <p:cNvPr id="39957" name="Rectangle 21"/>
            <p:cNvSpPr/>
            <p:nvPr>
              <p:custDataLst>
                <p:tags r:id="rId18"/>
              </p:custDataLst>
            </p:nvPr>
          </p:nvSpPr>
          <p:spPr>
            <a:xfrm>
              <a:off x="1584" y="1776"/>
              <a:ext cx="384" cy="2256"/>
            </a:xfrm>
            <a:prstGeom prst="rect">
              <a:avLst/>
            </a:prstGeom>
            <a:noFill/>
            <a:ln w="28575" cap="flat" cmpd="sng">
              <a:solidFill>
                <a:schemeClr val="tx1"/>
              </a:solidFill>
              <a:prstDash val="solid"/>
              <a:miter/>
              <a:headEnd type="none" w="med" len="med"/>
              <a:tailEnd type="none" w="med" len="med"/>
            </a:ln>
          </p:spPr>
          <p:txBody>
            <a:bodyPr wrap="none" anchor="ctr" anchorCtr="0"/>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endParaRPr lang="zh-CN" altLang="en-US" sz="1800" dirty="0">
                <a:latin typeface="Times New Roman" panose="02020603050405020304" pitchFamily="18" charset="0"/>
              </a:endParaRPr>
            </a:p>
          </p:txBody>
        </p:sp>
        <p:sp>
          <p:nvSpPr>
            <p:cNvPr id="39958" name="Text Box 22"/>
            <p:cNvSpPr txBox="1"/>
            <p:nvPr>
              <p:custDataLst>
                <p:tags r:id="rId19"/>
              </p:custDataLst>
            </p:nvPr>
          </p:nvSpPr>
          <p:spPr>
            <a:xfrm>
              <a:off x="1546" y="2649"/>
              <a:ext cx="483" cy="270"/>
            </a:xfrm>
            <a:prstGeom prst="rect">
              <a:avLst/>
            </a:prstGeom>
            <a:noFill/>
            <a:ln w="9525">
              <a:noFill/>
            </a:ln>
          </p:spPr>
          <p:txBody>
            <a:bodyPr wrap="none">
              <a:sp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r>
                <a:rPr lang="en-US" altLang="zh-CN" sz="1500" b="1" dirty="0">
                  <a:latin typeface="Times New Roman" panose="02020603050405020304" pitchFamily="18" charset="0"/>
                </a:rPr>
                <a:t>CPU</a:t>
              </a:r>
              <a:endParaRPr lang="en-US" altLang="zh-CN" sz="1500" b="1" dirty="0">
                <a:latin typeface="Times New Roman" panose="02020603050405020304" pitchFamily="18" charset="0"/>
              </a:endParaRPr>
            </a:p>
          </p:txBody>
        </p:sp>
        <p:sp>
          <p:nvSpPr>
            <p:cNvPr id="39959" name="Rectangle 23"/>
            <p:cNvSpPr/>
            <p:nvPr>
              <p:custDataLst>
                <p:tags r:id="rId20"/>
              </p:custDataLst>
            </p:nvPr>
          </p:nvSpPr>
          <p:spPr>
            <a:xfrm>
              <a:off x="960" y="1776"/>
              <a:ext cx="384" cy="2256"/>
            </a:xfrm>
            <a:prstGeom prst="rect">
              <a:avLst/>
            </a:prstGeom>
            <a:noFill/>
            <a:ln w="28575" cap="flat" cmpd="sng">
              <a:solidFill>
                <a:schemeClr val="tx1"/>
              </a:solidFill>
              <a:prstDash val="solid"/>
              <a:miter/>
              <a:headEnd type="none" w="med" len="med"/>
              <a:tailEnd type="none" w="med" len="med"/>
            </a:ln>
          </p:spPr>
          <p:txBody>
            <a:bodyPr wrap="none" anchor="ctr" anchorCtr="0"/>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endParaRPr lang="zh-CN" altLang="en-US" sz="1800" dirty="0">
                <a:latin typeface="Times New Roman" panose="02020603050405020304" pitchFamily="18" charset="0"/>
              </a:endParaRPr>
            </a:p>
          </p:txBody>
        </p:sp>
        <p:sp>
          <p:nvSpPr>
            <p:cNvPr id="39960" name="Text Box 24"/>
            <p:cNvSpPr txBox="1"/>
            <p:nvPr>
              <p:custDataLst>
                <p:tags r:id="rId21"/>
              </p:custDataLst>
            </p:nvPr>
          </p:nvSpPr>
          <p:spPr>
            <a:xfrm>
              <a:off x="931" y="2638"/>
              <a:ext cx="474" cy="270"/>
            </a:xfrm>
            <a:prstGeom prst="rect">
              <a:avLst/>
            </a:prstGeom>
            <a:noFill/>
            <a:ln w="9525">
              <a:noFill/>
            </a:ln>
          </p:spPr>
          <p:txBody>
            <a:bodyPr wrap="none">
              <a:sp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r>
                <a:rPr lang="zh-CN" altLang="en-US" sz="1500" b="1" dirty="0">
                  <a:latin typeface="Times New Roman" panose="02020603050405020304" pitchFamily="18" charset="0"/>
                </a:rPr>
                <a:t>主存</a:t>
              </a:r>
              <a:endParaRPr lang="zh-CN" altLang="en-US" sz="1500" b="1" dirty="0">
                <a:latin typeface="Times New Roman" panose="02020603050405020304" pitchFamily="18" charset="0"/>
              </a:endParaRPr>
            </a:p>
          </p:txBody>
        </p:sp>
        <p:sp>
          <p:nvSpPr>
            <p:cNvPr id="39961" name="AutoShape 25"/>
            <p:cNvSpPr/>
            <p:nvPr>
              <p:custDataLst>
                <p:tags r:id="rId22"/>
              </p:custDataLst>
            </p:nvPr>
          </p:nvSpPr>
          <p:spPr>
            <a:xfrm>
              <a:off x="672" y="1392"/>
              <a:ext cx="4608" cy="192"/>
            </a:xfrm>
            <a:prstGeom prst="leftRightArrow">
              <a:avLst>
                <a:gd name="adj1" fmla="val 50000"/>
                <a:gd name="adj2" fmla="val 74555"/>
              </a:avLst>
            </a:prstGeom>
            <a:solidFill>
              <a:schemeClr val="folHlink"/>
            </a:solidFill>
            <a:ln w="9525" cap="flat" cmpd="sng">
              <a:solidFill>
                <a:schemeClr val="folHlink"/>
              </a:solidFill>
              <a:prstDash val="solid"/>
              <a:miter/>
              <a:headEnd type="none" w="med" len="med"/>
              <a:tailEnd type="none" w="med" len="med"/>
            </a:ln>
          </p:spPr>
          <p:txBody>
            <a:bodyPr wrap="none" anchor="ctr" anchorCtr="0"/>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endParaRPr lang="zh-CN" altLang="en-US" sz="1800" dirty="0">
                <a:latin typeface="Times New Roman" panose="02020603050405020304" pitchFamily="18" charset="0"/>
              </a:endParaRPr>
            </a:p>
          </p:txBody>
        </p:sp>
        <p:sp>
          <p:nvSpPr>
            <p:cNvPr id="39962" name="AutoShape 26"/>
            <p:cNvSpPr/>
            <p:nvPr>
              <p:custDataLst>
                <p:tags r:id="rId23"/>
              </p:custDataLst>
            </p:nvPr>
          </p:nvSpPr>
          <p:spPr>
            <a:xfrm>
              <a:off x="1056" y="1536"/>
              <a:ext cx="144" cy="240"/>
            </a:xfrm>
            <a:prstGeom prst="upDownArrow">
              <a:avLst>
                <a:gd name="adj1" fmla="val 50000"/>
                <a:gd name="adj2" fmla="val 33333"/>
              </a:avLst>
            </a:prstGeom>
            <a:solidFill>
              <a:schemeClr val="folHlink"/>
            </a:solidFill>
            <a:ln w="9525" cap="flat" cmpd="sng">
              <a:solidFill>
                <a:schemeClr val="folHlink"/>
              </a:solidFill>
              <a:prstDash val="solid"/>
              <a:miter/>
              <a:headEnd type="none" w="med" len="med"/>
              <a:tailEnd type="none" w="med" len="med"/>
            </a:ln>
          </p:spPr>
          <p:txBody>
            <a:bodyPr vert="eaVert" wrap="none" anchor="ctr" anchorCtr="0"/>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endParaRPr lang="zh-CN" altLang="en-US" sz="1800" dirty="0">
                <a:latin typeface="Times New Roman" panose="02020603050405020304" pitchFamily="18" charset="0"/>
              </a:endParaRPr>
            </a:p>
          </p:txBody>
        </p:sp>
        <p:sp>
          <p:nvSpPr>
            <p:cNvPr id="39963" name="AutoShape 27"/>
            <p:cNvSpPr/>
            <p:nvPr>
              <p:custDataLst>
                <p:tags r:id="rId24"/>
              </p:custDataLst>
            </p:nvPr>
          </p:nvSpPr>
          <p:spPr>
            <a:xfrm>
              <a:off x="1680" y="1536"/>
              <a:ext cx="144" cy="240"/>
            </a:xfrm>
            <a:prstGeom prst="upDownArrow">
              <a:avLst>
                <a:gd name="adj1" fmla="val 50000"/>
                <a:gd name="adj2" fmla="val 33333"/>
              </a:avLst>
            </a:prstGeom>
            <a:solidFill>
              <a:schemeClr val="folHlink"/>
            </a:solidFill>
            <a:ln w="9525" cap="flat" cmpd="sng">
              <a:solidFill>
                <a:schemeClr val="folHlink"/>
              </a:solidFill>
              <a:prstDash val="solid"/>
              <a:miter/>
              <a:headEnd type="none" w="med" len="med"/>
              <a:tailEnd type="none" w="med" len="med"/>
            </a:ln>
          </p:spPr>
          <p:txBody>
            <a:bodyPr vert="eaVert" wrap="none" anchor="ctr" anchorCtr="0"/>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endParaRPr lang="zh-CN" altLang="en-US" sz="1800" dirty="0">
                <a:latin typeface="Times New Roman" panose="02020603050405020304" pitchFamily="18" charset="0"/>
              </a:endParaRPr>
            </a:p>
          </p:txBody>
        </p:sp>
        <p:sp>
          <p:nvSpPr>
            <p:cNvPr id="39964" name="AutoShape 28"/>
            <p:cNvSpPr/>
            <p:nvPr>
              <p:custDataLst>
                <p:tags r:id="rId25"/>
              </p:custDataLst>
            </p:nvPr>
          </p:nvSpPr>
          <p:spPr>
            <a:xfrm>
              <a:off x="2784" y="1536"/>
              <a:ext cx="144" cy="240"/>
            </a:xfrm>
            <a:prstGeom prst="upDownArrow">
              <a:avLst>
                <a:gd name="adj1" fmla="val 50000"/>
                <a:gd name="adj2" fmla="val 33333"/>
              </a:avLst>
            </a:prstGeom>
            <a:solidFill>
              <a:schemeClr val="folHlink"/>
            </a:solidFill>
            <a:ln w="9525" cap="flat" cmpd="sng">
              <a:solidFill>
                <a:schemeClr val="folHlink"/>
              </a:solidFill>
              <a:prstDash val="solid"/>
              <a:miter/>
              <a:headEnd type="none" w="med" len="med"/>
              <a:tailEnd type="none" w="med" len="med"/>
            </a:ln>
          </p:spPr>
          <p:txBody>
            <a:bodyPr vert="eaVert" wrap="none" anchor="ctr" anchorCtr="0"/>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endParaRPr lang="zh-CN" altLang="en-US" sz="1800" dirty="0">
                <a:latin typeface="Times New Roman" panose="02020603050405020304" pitchFamily="18" charset="0"/>
              </a:endParaRPr>
            </a:p>
          </p:txBody>
        </p:sp>
        <p:sp>
          <p:nvSpPr>
            <p:cNvPr id="39965" name="Text Box 29"/>
            <p:cNvSpPr txBox="1"/>
            <p:nvPr>
              <p:custDataLst>
                <p:tags r:id="rId26"/>
              </p:custDataLst>
            </p:nvPr>
          </p:nvSpPr>
          <p:spPr>
            <a:xfrm>
              <a:off x="4511" y="1947"/>
              <a:ext cx="594" cy="270"/>
            </a:xfrm>
            <a:prstGeom prst="rect">
              <a:avLst/>
            </a:prstGeom>
            <a:noFill/>
            <a:ln w="9525">
              <a:noFill/>
            </a:ln>
          </p:spPr>
          <p:txBody>
            <a:bodyPr wrap="none">
              <a:sp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r>
                <a:rPr lang="zh-CN" altLang="en-US" sz="1500" b="1" dirty="0">
                  <a:latin typeface="Times New Roman" panose="02020603050405020304" pitchFamily="18" charset="0"/>
                </a:rPr>
                <a:t>设备 1</a:t>
              </a:r>
              <a:endParaRPr lang="zh-CN" altLang="en-US" sz="1500" b="1" dirty="0">
                <a:latin typeface="Times New Roman" panose="02020603050405020304" pitchFamily="18" charset="0"/>
              </a:endParaRPr>
            </a:p>
          </p:txBody>
        </p:sp>
        <p:sp>
          <p:nvSpPr>
            <p:cNvPr id="39966" name="Rectangle 30"/>
            <p:cNvSpPr/>
            <p:nvPr>
              <p:custDataLst>
                <p:tags r:id="rId27"/>
              </p:custDataLst>
            </p:nvPr>
          </p:nvSpPr>
          <p:spPr>
            <a:xfrm>
              <a:off x="4521" y="1949"/>
              <a:ext cx="528" cy="240"/>
            </a:xfrm>
            <a:prstGeom prst="rect">
              <a:avLst/>
            </a:prstGeom>
            <a:noFill/>
            <a:ln w="28575" cap="flat" cmpd="sng">
              <a:solidFill>
                <a:schemeClr val="tx1"/>
              </a:solidFill>
              <a:prstDash val="solid"/>
              <a:miter/>
              <a:headEnd type="none" w="med" len="med"/>
              <a:tailEnd type="none" w="med" len="med"/>
            </a:ln>
          </p:spPr>
          <p:txBody>
            <a:bodyPr wrap="none" anchor="ctr" anchorCtr="0"/>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endParaRPr lang="zh-CN" altLang="en-US" sz="1800" dirty="0">
                <a:latin typeface="Times New Roman" panose="02020603050405020304" pitchFamily="18" charset="0"/>
              </a:endParaRPr>
            </a:p>
          </p:txBody>
        </p:sp>
        <p:sp>
          <p:nvSpPr>
            <p:cNvPr id="39967" name="Text Box 31"/>
            <p:cNvSpPr txBox="1"/>
            <p:nvPr>
              <p:custDataLst>
                <p:tags r:id="rId28"/>
              </p:custDataLst>
            </p:nvPr>
          </p:nvSpPr>
          <p:spPr>
            <a:xfrm>
              <a:off x="4521" y="2452"/>
              <a:ext cx="594" cy="270"/>
            </a:xfrm>
            <a:prstGeom prst="rect">
              <a:avLst/>
            </a:prstGeom>
            <a:noFill/>
            <a:ln w="9525">
              <a:noFill/>
            </a:ln>
          </p:spPr>
          <p:txBody>
            <a:bodyPr wrap="none">
              <a:sp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r>
                <a:rPr lang="zh-CN" altLang="en-US" sz="1500" b="1" dirty="0">
                  <a:latin typeface="Times New Roman" panose="02020603050405020304" pitchFamily="18" charset="0"/>
                </a:rPr>
                <a:t>设备 2</a:t>
              </a:r>
              <a:endParaRPr lang="zh-CN" altLang="en-US" sz="1500" b="1" dirty="0">
                <a:latin typeface="Times New Roman" panose="02020603050405020304" pitchFamily="18" charset="0"/>
              </a:endParaRPr>
            </a:p>
          </p:txBody>
        </p:sp>
        <p:sp>
          <p:nvSpPr>
            <p:cNvPr id="39968" name="Rectangle 32"/>
            <p:cNvSpPr/>
            <p:nvPr>
              <p:custDataLst>
                <p:tags r:id="rId29"/>
              </p:custDataLst>
            </p:nvPr>
          </p:nvSpPr>
          <p:spPr>
            <a:xfrm>
              <a:off x="4531" y="2458"/>
              <a:ext cx="528" cy="240"/>
            </a:xfrm>
            <a:prstGeom prst="rect">
              <a:avLst/>
            </a:prstGeom>
            <a:noFill/>
            <a:ln w="28575" cap="flat" cmpd="sng">
              <a:solidFill>
                <a:schemeClr val="tx1"/>
              </a:solidFill>
              <a:prstDash val="solid"/>
              <a:miter/>
              <a:headEnd type="none" w="med" len="med"/>
              <a:tailEnd type="none" w="med" len="med"/>
            </a:ln>
          </p:spPr>
          <p:txBody>
            <a:bodyPr wrap="none" anchor="ctr" anchorCtr="0"/>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endParaRPr lang="zh-CN" altLang="en-US" sz="1800" dirty="0">
                <a:latin typeface="Times New Roman" panose="02020603050405020304" pitchFamily="18" charset="0"/>
              </a:endParaRPr>
            </a:p>
          </p:txBody>
        </p:sp>
        <p:sp>
          <p:nvSpPr>
            <p:cNvPr id="39969" name="Text Box 33"/>
            <p:cNvSpPr txBox="1"/>
            <p:nvPr>
              <p:custDataLst>
                <p:tags r:id="rId30"/>
              </p:custDataLst>
            </p:nvPr>
          </p:nvSpPr>
          <p:spPr>
            <a:xfrm>
              <a:off x="4521" y="3627"/>
              <a:ext cx="629" cy="270"/>
            </a:xfrm>
            <a:prstGeom prst="rect">
              <a:avLst/>
            </a:prstGeom>
            <a:noFill/>
            <a:ln w="9525">
              <a:noFill/>
            </a:ln>
          </p:spPr>
          <p:txBody>
            <a:bodyPr wrap="none">
              <a:sp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r>
                <a:rPr lang="zh-CN" altLang="en-US" sz="1500" b="1" dirty="0">
                  <a:latin typeface="Times New Roman" panose="02020603050405020304" pitchFamily="18" charset="0"/>
                </a:rPr>
                <a:t>设备 </a:t>
              </a:r>
              <a:r>
                <a:rPr lang="en-US" altLang="zh-CN" sz="1500" b="1" i="1" dirty="0">
                  <a:latin typeface="Times New Roman" panose="02020603050405020304" pitchFamily="18" charset="0"/>
                </a:rPr>
                <a:t>n</a:t>
              </a:r>
              <a:endParaRPr lang="en-US" altLang="zh-CN" sz="1500" b="1" i="1" dirty="0">
                <a:latin typeface="Times New Roman" panose="02020603050405020304" pitchFamily="18" charset="0"/>
              </a:endParaRPr>
            </a:p>
          </p:txBody>
        </p:sp>
        <p:sp>
          <p:nvSpPr>
            <p:cNvPr id="39970" name="Rectangle 34"/>
            <p:cNvSpPr/>
            <p:nvPr>
              <p:custDataLst>
                <p:tags r:id="rId31"/>
              </p:custDataLst>
            </p:nvPr>
          </p:nvSpPr>
          <p:spPr>
            <a:xfrm>
              <a:off x="4531" y="3629"/>
              <a:ext cx="528" cy="240"/>
            </a:xfrm>
            <a:prstGeom prst="rect">
              <a:avLst/>
            </a:prstGeom>
            <a:noFill/>
            <a:ln w="28575" cap="flat" cmpd="sng">
              <a:solidFill>
                <a:schemeClr val="tx1"/>
              </a:solidFill>
              <a:prstDash val="solid"/>
              <a:miter/>
              <a:headEnd type="none" w="med" len="med"/>
              <a:tailEnd type="none" w="med" len="med"/>
            </a:ln>
          </p:spPr>
          <p:txBody>
            <a:bodyPr wrap="none" anchor="ctr" anchorCtr="0"/>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endParaRPr lang="zh-CN" altLang="en-US" sz="1800" dirty="0">
                <a:latin typeface="Times New Roman" panose="02020603050405020304" pitchFamily="18" charset="0"/>
              </a:endParaRPr>
            </a:p>
          </p:txBody>
        </p:sp>
        <p:sp>
          <p:nvSpPr>
            <p:cNvPr id="39971" name="AutoShape 35"/>
            <p:cNvSpPr/>
            <p:nvPr>
              <p:custDataLst>
                <p:tags r:id="rId32"/>
              </p:custDataLst>
            </p:nvPr>
          </p:nvSpPr>
          <p:spPr>
            <a:xfrm>
              <a:off x="4176" y="1584"/>
              <a:ext cx="144" cy="2544"/>
            </a:xfrm>
            <a:prstGeom prst="upDownArrow">
              <a:avLst>
                <a:gd name="adj1" fmla="val 50000"/>
                <a:gd name="adj2" fmla="val 141824"/>
              </a:avLst>
            </a:prstGeom>
            <a:solidFill>
              <a:schemeClr val="folHlink"/>
            </a:solidFill>
            <a:ln w="9525" cap="flat" cmpd="sng">
              <a:solidFill>
                <a:schemeClr val="folHlink"/>
              </a:solidFill>
              <a:prstDash val="solid"/>
              <a:miter/>
              <a:headEnd type="none" w="med" len="med"/>
              <a:tailEnd type="none" w="med" len="med"/>
            </a:ln>
          </p:spPr>
          <p:txBody>
            <a:bodyPr vert="eaVert" wrap="none" anchor="ctr" anchorCtr="0"/>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endParaRPr lang="zh-CN" altLang="en-US" sz="1800" dirty="0">
                <a:latin typeface="Times New Roman" panose="02020603050405020304" pitchFamily="18" charset="0"/>
              </a:endParaRPr>
            </a:p>
          </p:txBody>
        </p:sp>
        <p:sp>
          <p:nvSpPr>
            <p:cNvPr id="39972" name="AutoShape 36"/>
            <p:cNvSpPr/>
            <p:nvPr>
              <p:custDataLst>
                <p:tags r:id="rId33"/>
              </p:custDataLst>
            </p:nvPr>
          </p:nvSpPr>
          <p:spPr>
            <a:xfrm>
              <a:off x="4272" y="1968"/>
              <a:ext cx="240" cy="144"/>
            </a:xfrm>
            <a:prstGeom prst="rightArrow">
              <a:avLst>
                <a:gd name="adj1" fmla="val 50000"/>
                <a:gd name="adj2" fmla="val 41666"/>
              </a:avLst>
            </a:prstGeom>
            <a:solidFill>
              <a:schemeClr val="folHlink"/>
            </a:solidFill>
            <a:ln w="9525" cap="flat" cmpd="sng">
              <a:solidFill>
                <a:schemeClr val="folHlink"/>
              </a:solidFill>
              <a:prstDash val="solid"/>
              <a:miter/>
              <a:headEnd type="none" w="med" len="med"/>
              <a:tailEnd type="none" w="med" len="med"/>
            </a:ln>
          </p:spPr>
          <p:txBody>
            <a:bodyPr wrap="none" anchor="ctr" anchorCtr="0"/>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endParaRPr lang="zh-CN" altLang="en-US" sz="1800" dirty="0">
                <a:latin typeface="Times New Roman" panose="02020603050405020304" pitchFamily="18" charset="0"/>
              </a:endParaRPr>
            </a:p>
          </p:txBody>
        </p:sp>
        <p:sp>
          <p:nvSpPr>
            <p:cNvPr id="39973" name="AutoShape 37"/>
            <p:cNvSpPr/>
            <p:nvPr>
              <p:custDataLst>
                <p:tags r:id="rId34"/>
              </p:custDataLst>
            </p:nvPr>
          </p:nvSpPr>
          <p:spPr>
            <a:xfrm>
              <a:off x="4272" y="2496"/>
              <a:ext cx="240" cy="144"/>
            </a:xfrm>
            <a:prstGeom prst="rightArrow">
              <a:avLst>
                <a:gd name="adj1" fmla="val 50000"/>
                <a:gd name="adj2" fmla="val 41666"/>
              </a:avLst>
            </a:prstGeom>
            <a:solidFill>
              <a:schemeClr val="folHlink"/>
            </a:solidFill>
            <a:ln w="9525" cap="flat" cmpd="sng">
              <a:solidFill>
                <a:schemeClr val="folHlink"/>
              </a:solidFill>
              <a:prstDash val="solid"/>
              <a:miter/>
              <a:headEnd type="none" w="med" len="med"/>
              <a:tailEnd type="none" w="med" len="med"/>
            </a:ln>
          </p:spPr>
          <p:txBody>
            <a:bodyPr wrap="none" anchor="ctr" anchorCtr="0"/>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endParaRPr lang="zh-CN" altLang="en-US" sz="1800" dirty="0">
                <a:latin typeface="Times New Roman" panose="02020603050405020304" pitchFamily="18" charset="0"/>
              </a:endParaRPr>
            </a:p>
          </p:txBody>
        </p:sp>
        <p:sp>
          <p:nvSpPr>
            <p:cNvPr id="39974" name="AutoShape 38"/>
            <p:cNvSpPr/>
            <p:nvPr>
              <p:custDataLst>
                <p:tags r:id="rId35"/>
              </p:custDataLst>
            </p:nvPr>
          </p:nvSpPr>
          <p:spPr>
            <a:xfrm>
              <a:off x="4272" y="3648"/>
              <a:ext cx="240" cy="144"/>
            </a:xfrm>
            <a:prstGeom prst="rightArrow">
              <a:avLst>
                <a:gd name="adj1" fmla="val 50000"/>
                <a:gd name="adj2" fmla="val 41666"/>
              </a:avLst>
            </a:prstGeom>
            <a:solidFill>
              <a:schemeClr val="folHlink"/>
            </a:solidFill>
            <a:ln w="9525" cap="flat" cmpd="sng">
              <a:solidFill>
                <a:schemeClr val="folHlink"/>
              </a:solidFill>
              <a:prstDash val="solid"/>
              <a:miter/>
              <a:headEnd type="none" w="med" len="med"/>
              <a:tailEnd type="none" w="med" len="med"/>
            </a:ln>
          </p:spPr>
          <p:txBody>
            <a:bodyPr wrap="none" anchor="ctr" anchorCtr="0"/>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endParaRPr lang="zh-CN" altLang="en-US" sz="1800" dirty="0">
                <a:latin typeface="Times New Roman" panose="02020603050405020304" pitchFamily="18" charset="0"/>
              </a:endParaRPr>
            </a:p>
          </p:txBody>
        </p:sp>
        <p:sp>
          <p:nvSpPr>
            <p:cNvPr id="39975" name="AutoShape 39"/>
            <p:cNvSpPr/>
            <p:nvPr>
              <p:custDataLst>
                <p:tags r:id="rId36"/>
              </p:custDataLst>
            </p:nvPr>
          </p:nvSpPr>
          <p:spPr>
            <a:xfrm>
              <a:off x="3696" y="2640"/>
              <a:ext cx="528" cy="192"/>
            </a:xfrm>
            <a:prstGeom prst="leftArrow">
              <a:avLst>
                <a:gd name="adj1" fmla="val 50000"/>
                <a:gd name="adj2" fmla="val 68750"/>
              </a:avLst>
            </a:prstGeom>
            <a:solidFill>
              <a:schemeClr val="folHlink"/>
            </a:solidFill>
            <a:ln w="9525" cap="flat" cmpd="sng">
              <a:solidFill>
                <a:schemeClr val="folHlink"/>
              </a:solidFill>
              <a:prstDash val="solid"/>
              <a:miter/>
              <a:headEnd type="none" w="med" len="med"/>
              <a:tailEnd type="none" w="med" len="med"/>
            </a:ln>
          </p:spPr>
          <p:txBody>
            <a:bodyPr wrap="none" anchor="ctr" anchorCtr="0"/>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endParaRPr lang="zh-CN" altLang="en-US" sz="1800" dirty="0">
                <a:latin typeface="Times New Roman" panose="02020603050405020304" pitchFamily="18" charset="0"/>
              </a:endParaRPr>
            </a:p>
          </p:txBody>
        </p:sp>
        <p:sp>
          <p:nvSpPr>
            <p:cNvPr id="39976" name="Text Box 40"/>
            <p:cNvSpPr txBox="1"/>
            <p:nvPr>
              <p:custDataLst>
                <p:tags r:id="rId37"/>
              </p:custDataLst>
            </p:nvPr>
          </p:nvSpPr>
          <p:spPr>
            <a:xfrm>
              <a:off x="3803" y="2878"/>
              <a:ext cx="314" cy="658"/>
            </a:xfrm>
            <a:prstGeom prst="rect">
              <a:avLst/>
            </a:prstGeom>
            <a:noFill/>
            <a:ln w="9525">
              <a:noFill/>
            </a:ln>
          </p:spPr>
          <p:txBody>
            <a:bodyPr wrap="none">
              <a:sp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r>
                <a:rPr lang="zh-CN" altLang="en-US" sz="1500" b="1" dirty="0">
                  <a:latin typeface="Times New Roman" panose="02020603050405020304" pitchFamily="18" charset="0"/>
                </a:rPr>
                <a:t>选</a:t>
              </a:r>
              <a:endParaRPr lang="zh-CN" altLang="en-US" sz="1500" b="1" dirty="0">
                <a:latin typeface="Times New Roman" panose="02020603050405020304" pitchFamily="18" charset="0"/>
              </a:endParaRPr>
            </a:p>
            <a:p>
              <a:pPr marL="0" lvl="0" indent="0">
                <a:lnSpc>
                  <a:spcPct val="100000"/>
                </a:lnSpc>
                <a:spcBef>
                  <a:spcPct val="0"/>
                </a:spcBef>
                <a:buClrTx/>
                <a:buFontTx/>
                <a:buNone/>
              </a:pPr>
              <a:r>
                <a:rPr lang="zh-CN" altLang="en-US" sz="1500" b="1" dirty="0">
                  <a:latin typeface="Times New Roman" panose="02020603050405020304" pitchFamily="18" charset="0"/>
                </a:rPr>
                <a:t>择</a:t>
              </a:r>
              <a:endParaRPr lang="zh-CN" altLang="en-US" sz="1500" b="1" dirty="0">
                <a:latin typeface="Times New Roman" panose="02020603050405020304" pitchFamily="18" charset="0"/>
              </a:endParaRPr>
            </a:p>
            <a:p>
              <a:pPr marL="0" lvl="0" indent="0">
                <a:lnSpc>
                  <a:spcPct val="100000"/>
                </a:lnSpc>
                <a:spcBef>
                  <a:spcPct val="0"/>
                </a:spcBef>
                <a:buClrTx/>
                <a:buFontTx/>
                <a:buNone/>
              </a:pPr>
              <a:r>
                <a:rPr lang="zh-CN" altLang="en-US" sz="1500" b="1" dirty="0">
                  <a:latin typeface="Times New Roman" panose="02020603050405020304" pitchFamily="18" charset="0"/>
                </a:rPr>
                <a:t>线</a:t>
              </a:r>
              <a:endParaRPr lang="zh-CN" altLang="en-US" sz="1500" b="1" dirty="0">
                <a:latin typeface="Times New Roman" panose="02020603050405020304" pitchFamily="18" charset="0"/>
              </a:endParaRPr>
            </a:p>
          </p:txBody>
        </p:sp>
        <p:sp>
          <p:nvSpPr>
            <p:cNvPr id="39977" name="Text Box 41"/>
            <p:cNvSpPr txBox="1"/>
            <p:nvPr>
              <p:custDataLst>
                <p:tags r:id="rId38"/>
              </p:custDataLst>
            </p:nvPr>
          </p:nvSpPr>
          <p:spPr>
            <a:xfrm>
              <a:off x="4645" y="2803"/>
              <a:ext cx="347" cy="677"/>
            </a:xfrm>
            <a:prstGeom prst="rect">
              <a:avLst/>
            </a:prstGeom>
            <a:noFill/>
            <a:ln w="9525">
              <a:noFill/>
            </a:ln>
          </p:spPr>
          <p:txBody>
            <a:bodyPr vert="eaVert" wrap="none">
              <a:sp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r>
                <a:rPr lang="zh-CN" altLang="en-US" sz="1500" b="1" dirty="0">
                  <a:latin typeface="Times New Roman" panose="02020603050405020304" pitchFamily="18" charset="0"/>
                </a:rPr>
                <a:t>.      .      .</a:t>
              </a:r>
              <a:endParaRPr lang="zh-CN" altLang="en-US" sz="1500" b="1" dirty="0">
                <a:latin typeface="Times New Roman" panose="02020603050405020304" pitchFamily="18" charset="0"/>
              </a:endParaRPr>
            </a:p>
          </p:txBody>
        </p:sp>
        <p:sp>
          <p:nvSpPr>
            <p:cNvPr id="39978" name="Text Box 42"/>
            <p:cNvSpPr txBox="1"/>
            <p:nvPr>
              <p:custDataLst>
                <p:tags r:id="rId39"/>
              </p:custDataLst>
            </p:nvPr>
          </p:nvSpPr>
          <p:spPr>
            <a:xfrm>
              <a:off x="720" y="1152"/>
              <a:ext cx="794" cy="270"/>
            </a:xfrm>
            <a:prstGeom prst="rect">
              <a:avLst/>
            </a:prstGeom>
            <a:noFill/>
            <a:ln w="9525">
              <a:noFill/>
            </a:ln>
          </p:spPr>
          <p:txBody>
            <a:bodyPr wrap="none">
              <a:sp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r>
                <a:rPr lang="zh-CN" altLang="en-US" sz="1500" b="1" dirty="0">
                  <a:latin typeface="Times New Roman" panose="02020603050405020304" pitchFamily="18" charset="0"/>
                </a:rPr>
                <a:t>系统总线</a:t>
              </a:r>
              <a:endParaRPr lang="zh-CN" altLang="en-US" sz="1500" b="1" dirty="0">
                <a:latin typeface="Times New Roman" panose="02020603050405020304" pitchFamily="18" charset="0"/>
              </a:endParaRPr>
            </a:p>
          </p:txBody>
        </p:sp>
      </p:gr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4756"/>
                                        </p:tgtEl>
                                        <p:attrNameLst>
                                          <p:attrName>style.visibility</p:attrName>
                                        </p:attrNameLst>
                                      </p:cBhvr>
                                      <p:to>
                                        <p:strVal val="visible"/>
                                      </p:to>
                                    </p:set>
                                    <p:animEffect transition="in" filter="blinds(horizontal)">
                                      <p:cBhvr>
                                        <p:cTn id="7" dur="500"/>
                                        <p:tgtEl>
                                          <p:spTgt spid="7475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4757"/>
                                        </p:tgtEl>
                                        <p:attrNameLst>
                                          <p:attrName>style.visibility</p:attrName>
                                        </p:attrNameLst>
                                      </p:cBhvr>
                                      <p:to>
                                        <p:strVal val="visible"/>
                                      </p:to>
                                    </p:set>
                                    <p:animEffect transition="in" filter="blinds(horizontal)">
                                      <p:cBhvr>
                                        <p:cTn id="12" dur="500"/>
                                        <p:tgtEl>
                                          <p:spTgt spid="7475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outVertic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6" grpId="0"/>
      <p:bldP spid="7475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46"/>
          <p:cNvSpPr>
            <a:spLocks noChangeArrowheads="1"/>
          </p:cNvSpPr>
          <p:nvPr/>
        </p:nvSpPr>
        <p:spPr bwMode="auto">
          <a:xfrm>
            <a:off x="433643" y="165777"/>
            <a:ext cx="3258820" cy="53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r>
              <a:rPr lang="en-US" altLang="zh-CN" b="1" dirty="0" smtClean="0">
                <a:solidFill>
                  <a:schemeClr val="accent1"/>
                </a:solidFill>
                <a:sym typeface="+mn-ea"/>
              </a:rPr>
              <a:t>DMA接口的类型</a:t>
            </a:r>
            <a:endParaRPr lang="zh-CN" altLang="en-US" b="1" dirty="0" smtClean="0">
              <a:solidFill>
                <a:schemeClr val="accent1"/>
              </a:solidFill>
            </a:endParaRP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pic>
        <p:nvPicPr>
          <p:cNvPr id="2" name="图片 1" descr="logo"/>
          <p:cNvPicPr>
            <a:picLocks noChangeAspect="1"/>
          </p:cNvPicPr>
          <p:nvPr/>
        </p:nvPicPr>
        <p:blipFill>
          <a:blip r:embed="rId1"/>
          <a:stretch>
            <a:fillRect/>
          </a:stretch>
        </p:blipFill>
        <p:spPr>
          <a:xfrm>
            <a:off x="7271385" y="123825"/>
            <a:ext cx="1685290" cy="706120"/>
          </a:xfrm>
          <a:prstGeom prst="rect">
            <a:avLst/>
          </a:prstGeom>
        </p:spPr>
      </p:pic>
      <p:sp>
        <p:nvSpPr>
          <p:cNvPr id="91" name="Text Box 3"/>
          <p:cNvSpPr txBox="1"/>
          <p:nvPr>
            <p:custDataLst>
              <p:tags r:id="rId2"/>
            </p:custDataLst>
          </p:nvPr>
        </p:nvSpPr>
        <p:spPr>
          <a:xfrm>
            <a:off x="868680" y="777240"/>
            <a:ext cx="1198880" cy="398780"/>
          </a:xfrm>
          <a:prstGeom prst="rect">
            <a:avLst/>
          </a:prstGeom>
          <a:noFill/>
          <a:ln w="9525">
            <a:noFill/>
          </a:ln>
        </p:spPr>
        <p:txBody>
          <a:bodyPr wrap="none">
            <a:sp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r>
              <a:rPr lang="zh-CN" altLang="en-US" b="1" dirty="0">
                <a:latin typeface="Times New Roman" panose="02020603050405020304" pitchFamily="18" charset="0"/>
              </a:rPr>
              <a:t>2. 多路型</a:t>
            </a:r>
            <a:endParaRPr lang="zh-CN" altLang="en-US" b="1" dirty="0">
              <a:latin typeface="Times New Roman" panose="02020603050405020304" pitchFamily="18" charset="0"/>
            </a:endParaRPr>
          </a:p>
        </p:txBody>
      </p:sp>
      <p:sp>
        <p:nvSpPr>
          <p:cNvPr id="92" name="Text Box 4"/>
          <p:cNvSpPr txBox="1"/>
          <p:nvPr>
            <p:custDataLst>
              <p:tags r:id="rId3"/>
            </p:custDataLst>
          </p:nvPr>
        </p:nvSpPr>
        <p:spPr>
          <a:xfrm>
            <a:off x="2327275" y="883920"/>
            <a:ext cx="6629400" cy="706755"/>
          </a:xfrm>
          <a:prstGeom prst="rect">
            <a:avLst/>
          </a:prstGeom>
          <a:noFill/>
          <a:ln w="9525">
            <a:noFill/>
          </a:ln>
        </p:spPr>
        <p:txBody>
          <a:bodyPr>
            <a:sp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r>
              <a:rPr lang="zh-CN" altLang="en-US" b="1" dirty="0">
                <a:latin typeface="Times New Roman" panose="02020603050405020304" pitchFamily="18" charset="0"/>
              </a:rPr>
              <a:t>在 </a:t>
            </a:r>
            <a:r>
              <a:rPr lang="zh-CN" altLang="en-US" b="1" dirty="0">
                <a:solidFill>
                  <a:srgbClr val="FF0000"/>
                </a:solidFill>
                <a:latin typeface="Times New Roman" panose="02020603050405020304" pitchFamily="18" charset="0"/>
              </a:rPr>
              <a:t>物理上</a:t>
            </a:r>
            <a:r>
              <a:rPr lang="zh-CN" altLang="en-US" b="1" dirty="0">
                <a:solidFill>
                  <a:schemeClr val="folHlink"/>
                </a:solidFill>
                <a:latin typeface="Times New Roman" panose="02020603050405020304" pitchFamily="18" charset="0"/>
              </a:rPr>
              <a:t> </a:t>
            </a:r>
            <a:r>
              <a:rPr lang="zh-CN" altLang="en-US" b="1" dirty="0">
                <a:latin typeface="Times New Roman" panose="02020603050405020304" pitchFamily="18" charset="0"/>
              </a:rPr>
              <a:t>连接 </a:t>
            </a:r>
            <a:r>
              <a:rPr lang="zh-CN" altLang="en-US" b="1" dirty="0">
                <a:solidFill>
                  <a:srgbClr val="FF0000"/>
                </a:solidFill>
                <a:latin typeface="Times New Roman" panose="02020603050405020304" pitchFamily="18" charset="0"/>
              </a:rPr>
              <a:t>多个</a:t>
            </a:r>
            <a:r>
              <a:rPr lang="zh-CN" altLang="en-US" b="1" dirty="0">
                <a:solidFill>
                  <a:schemeClr val="folHlink"/>
                </a:solidFill>
                <a:latin typeface="Times New Roman" panose="02020603050405020304" pitchFamily="18" charset="0"/>
              </a:rPr>
              <a:t> </a:t>
            </a:r>
            <a:r>
              <a:rPr lang="zh-CN" altLang="en-US" b="1" dirty="0">
                <a:latin typeface="Times New Roman" panose="02020603050405020304" pitchFamily="18" charset="0"/>
              </a:rPr>
              <a:t>设备</a:t>
            </a:r>
            <a:endParaRPr lang="zh-CN" altLang="en-US" b="1" dirty="0">
              <a:latin typeface="Times New Roman" panose="02020603050405020304" pitchFamily="18" charset="0"/>
            </a:endParaRPr>
          </a:p>
          <a:p>
            <a:pPr marL="0" lvl="0" indent="0">
              <a:lnSpc>
                <a:spcPct val="100000"/>
              </a:lnSpc>
              <a:spcBef>
                <a:spcPct val="0"/>
              </a:spcBef>
              <a:buClrTx/>
              <a:buFontTx/>
              <a:buNone/>
            </a:pPr>
            <a:r>
              <a:rPr lang="zh-CN" altLang="en-US" b="1" dirty="0">
                <a:latin typeface="Times New Roman" panose="02020603050405020304" pitchFamily="18" charset="0"/>
              </a:rPr>
              <a:t>在 </a:t>
            </a:r>
            <a:r>
              <a:rPr lang="zh-CN" altLang="en-US" b="1" dirty="0">
                <a:solidFill>
                  <a:srgbClr val="FF0000"/>
                </a:solidFill>
                <a:latin typeface="Times New Roman" panose="02020603050405020304" pitchFamily="18" charset="0"/>
              </a:rPr>
              <a:t>逻辑上</a:t>
            </a:r>
            <a:r>
              <a:rPr lang="zh-CN" altLang="en-US" b="1" dirty="0">
                <a:solidFill>
                  <a:schemeClr val="folHlink"/>
                </a:solidFill>
                <a:latin typeface="Times New Roman" panose="02020603050405020304" pitchFamily="18" charset="0"/>
              </a:rPr>
              <a:t> </a:t>
            </a:r>
            <a:r>
              <a:rPr lang="zh-CN" altLang="en-US" b="1" dirty="0">
                <a:latin typeface="Times New Roman" panose="02020603050405020304" pitchFamily="18" charset="0"/>
              </a:rPr>
              <a:t>允许连接 </a:t>
            </a:r>
            <a:r>
              <a:rPr lang="zh-CN" altLang="en-US" b="1" dirty="0">
                <a:solidFill>
                  <a:srgbClr val="FF0000"/>
                </a:solidFill>
                <a:latin typeface="Times New Roman" panose="02020603050405020304" pitchFamily="18" charset="0"/>
              </a:rPr>
              <a:t>多个</a:t>
            </a:r>
            <a:r>
              <a:rPr lang="zh-CN" altLang="en-US" b="1" dirty="0">
                <a:solidFill>
                  <a:schemeClr val="folHlink"/>
                </a:solidFill>
                <a:latin typeface="Times New Roman" panose="02020603050405020304" pitchFamily="18" charset="0"/>
              </a:rPr>
              <a:t> </a:t>
            </a:r>
            <a:r>
              <a:rPr lang="zh-CN" altLang="en-US" b="1" dirty="0">
                <a:latin typeface="Times New Roman" panose="02020603050405020304" pitchFamily="18" charset="0"/>
              </a:rPr>
              <a:t>设备同时工作</a:t>
            </a:r>
            <a:endParaRPr lang="zh-CN" altLang="en-US" b="1" dirty="0">
              <a:latin typeface="Times New Roman" panose="02020603050405020304" pitchFamily="18" charset="0"/>
            </a:endParaRPr>
          </a:p>
        </p:txBody>
      </p:sp>
      <p:grpSp>
        <p:nvGrpSpPr>
          <p:cNvPr id="94" name="Group 106"/>
          <p:cNvGrpSpPr/>
          <p:nvPr/>
        </p:nvGrpSpPr>
        <p:grpSpPr>
          <a:xfrm>
            <a:off x="1133475" y="1492885"/>
            <a:ext cx="6670675" cy="1978937"/>
            <a:chOff x="432" y="960"/>
            <a:chExt cx="4848" cy="1493"/>
          </a:xfrm>
        </p:grpSpPr>
        <p:grpSp>
          <p:nvGrpSpPr>
            <p:cNvPr id="95" name="Group 105"/>
            <p:cNvGrpSpPr/>
            <p:nvPr/>
          </p:nvGrpSpPr>
          <p:grpSpPr>
            <a:xfrm>
              <a:off x="432" y="1248"/>
              <a:ext cx="4848" cy="1205"/>
              <a:chOff x="432" y="1248"/>
              <a:chExt cx="4848" cy="1205"/>
            </a:xfrm>
          </p:grpSpPr>
          <p:grpSp>
            <p:nvGrpSpPr>
              <p:cNvPr id="96" name="Group 84"/>
              <p:cNvGrpSpPr/>
              <p:nvPr/>
            </p:nvGrpSpPr>
            <p:grpSpPr>
              <a:xfrm>
                <a:off x="2977" y="1680"/>
                <a:ext cx="527" cy="619"/>
                <a:chOff x="2737" y="1680"/>
                <a:chExt cx="527" cy="619"/>
              </a:xfrm>
            </p:grpSpPr>
            <p:sp>
              <p:nvSpPr>
                <p:cNvPr id="97" name="Text Box 7"/>
                <p:cNvSpPr txBox="1"/>
                <p:nvPr>
                  <p:custDataLst>
                    <p:tags r:id="rId4"/>
                  </p:custDataLst>
                </p:nvPr>
              </p:nvSpPr>
              <p:spPr>
                <a:xfrm>
                  <a:off x="2737" y="1766"/>
                  <a:ext cx="527" cy="533"/>
                </a:xfrm>
                <a:prstGeom prst="rect">
                  <a:avLst/>
                </a:prstGeom>
                <a:noFill/>
                <a:ln w="9525">
                  <a:noFill/>
                </a:ln>
              </p:spPr>
              <p:txBody>
                <a:bodyPr wrap="square">
                  <a:sp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r>
                    <a:rPr lang="zh-CN" altLang="en-US" b="1" dirty="0">
                      <a:latin typeface="Times New Roman" panose="02020603050405020304" pitchFamily="18" charset="0"/>
                    </a:rPr>
                    <a:t>设备</a:t>
                  </a:r>
                  <a:endParaRPr lang="zh-CN" altLang="en-US" b="1" dirty="0">
                    <a:latin typeface="Times New Roman" panose="02020603050405020304" pitchFamily="18" charset="0"/>
                  </a:endParaRPr>
                </a:p>
              </p:txBody>
            </p:sp>
            <p:sp>
              <p:nvSpPr>
                <p:cNvPr id="98" name="Rectangle 8"/>
                <p:cNvSpPr/>
                <p:nvPr>
                  <p:custDataLst>
                    <p:tags r:id="rId5"/>
                  </p:custDataLst>
                </p:nvPr>
              </p:nvSpPr>
              <p:spPr>
                <a:xfrm>
                  <a:off x="2784" y="1680"/>
                  <a:ext cx="432" cy="480"/>
                </a:xfrm>
                <a:prstGeom prst="rect">
                  <a:avLst/>
                </a:prstGeom>
                <a:noFill/>
                <a:ln w="28575" cap="flat" cmpd="sng">
                  <a:solidFill>
                    <a:schemeClr val="tx1"/>
                  </a:solidFill>
                  <a:prstDash val="solid"/>
                  <a:miter/>
                  <a:headEnd type="none" w="med" len="med"/>
                  <a:tailEnd type="none" w="med" len="med"/>
                </a:ln>
              </p:spPr>
              <p:txBody>
                <a:bodyPr wrap="none" anchor="ctr" anchorCtr="0"/>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endParaRPr lang="zh-CN" altLang="en-US" sz="2400" dirty="0">
                    <a:latin typeface="Times New Roman" panose="02020603050405020304" pitchFamily="18" charset="0"/>
                  </a:endParaRPr>
                </a:p>
              </p:txBody>
            </p:sp>
          </p:grpSp>
          <p:grpSp>
            <p:nvGrpSpPr>
              <p:cNvPr id="99" name="Group 85"/>
              <p:cNvGrpSpPr/>
              <p:nvPr/>
            </p:nvGrpSpPr>
            <p:grpSpPr>
              <a:xfrm>
                <a:off x="3694" y="1680"/>
                <a:ext cx="520" cy="605"/>
                <a:chOff x="3454" y="1680"/>
                <a:chExt cx="520" cy="605"/>
              </a:xfrm>
            </p:grpSpPr>
            <p:sp>
              <p:nvSpPr>
                <p:cNvPr id="100" name="Text Box 10"/>
                <p:cNvSpPr txBox="1"/>
                <p:nvPr>
                  <p:custDataLst>
                    <p:tags r:id="rId6"/>
                  </p:custDataLst>
                </p:nvPr>
              </p:nvSpPr>
              <p:spPr>
                <a:xfrm>
                  <a:off x="3454" y="1766"/>
                  <a:ext cx="520" cy="519"/>
                </a:xfrm>
                <a:prstGeom prst="rect">
                  <a:avLst/>
                </a:prstGeom>
                <a:noFill/>
                <a:ln w="9525">
                  <a:noFill/>
                </a:ln>
              </p:spPr>
              <p:txBody>
                <a:bodyPr wrap="square">
                  <a:sp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r>
                    <a:rPr lang="zh-CN" altLang="en-US" sz="1800" b="1" dirty="0">
                      <a:latin typeface="Times New Roman" panose="02020603050405020304" pitchFamily="18" charset="0"/>
                    </a:rPr>
                    <a:t>设备</a:t>
                  </a:r>
                  <a:endParaRPr lang="zh-CN" altLang="en-US" sz="1800" b="1" dirty="0">
                    <a:latin typeface="Times New Roman" panose="02020603050405020304" pitchFamily="18" charset="0"/>
                  </a:endParaRPr>
                </a:p>
              </p:txBody>
            </p:sp>
            <p:sp>
              <p:nvSpPr>
                <p:cNvPr id="101" name="Rectangle 11"/>
                <p:cNvSpPr/>
                <p:nvPr>
                  <p:custDataLst>
                    <p:tags r:id="rId7"/>
                  </p:custDataLst>
                </p:nvPr>
              </p:nvSpPr>
              <p:spPr>
                <a:xfrm>
                  <a:off x="3456" y="1680"/>
                  <a:ext cx="432" cy="480"/>
                </a:xfrm>
                <a:prstGeom prst="rect">
                  <a:avLst/>
                </a:prstGeom>
                <a:noFill/>
                <a:ln w="28575" cap="flat" cmpd="sng">
                  <a:solidFill>
                    <a:schemeClr val="tx1"/>
                  </a:solidFill>
                  <a:prstDash val="solid"/>
                  <a:miter/>
                  <a:headEnd type="none" w="med" len="med"/>
                  <a:tailEnd type="none" w="med" len="med"/>
                </a:ln>
              </p:spPr>
              <p:txBody>
                <a:bodyPr wrap="none" anchor="ctr" anchorCtr="0"/>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endParaRPr lang="zh-CN" altLang="en-US" sz="2400" dirty="0">
                    <a:latin typeface="Times New Roman" panose="02020603050405020304" pitchFamily="18" charset="0"/>
                  </a:endParaRPr>
                </a:p>
              </p:txBody>
            </p:sp>
          </p:grpSp>
          <p:grpSp>
            <p:nvGrpSpPr>
              <p:cNvPr id="102" name="Group 86"/>
              <p:cNvGrpSpPr/>
              <p:nvPr/>
            </p:nvGrpSpPr>
            <p:grpSpPr>
              <a:xfrm>
                <a:off x="4497" y="1680"/>
                <a:ext cx="520" cy="605"/>
                <a:chOff x="4257" y="1680"/>
                <a:chExt cx="520" cy="605"/>
              </a:xfrm>
            </p:grpSpPr>
            <p:sp>
              <p:nvSpPr>
                <p:cNvPr id="103" name="Text Box 13"/>
                <p:cNvSpPr txBox="1"/>
                <p:nvPr>
                  <p:custDataLst>
                    <p:tags r:id="rId8"/>
                  </p:custDataLst>
                </p:nvPr>
              </p:nvSpPr>
              <p:spPr>
                <a:xfrm>
                  <a:off x="4257" y="1752"/>
                  <a:ext cx="520" cy="533"/>
                </a:xfrm>
                <a:prstGeom prst="rect">
                  <a:avLst/>
                </a:prstGeom>
                <a:noFill/>
                <a:ln w="9525">
                  <a:noFill/>
                </a:ln>
              </p:spPr>
              <p:txBody>
                <a:bodyPr wrap="square">
                  <a:sp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r>
                    <a:rPr lang="zh-CN" altLang="en-US" b="1" dirty="0">
                      <a:latin typeface="Times New Roman" panose="02020603050405020304" pitchFamily="18" charset="0"/>
                    </a:rPr>
                    <a:t>设备</a:t>
                  </a:r>
                  <a:endParaRPr lang="zh-CN" altLang="en-US" b="1" dirty="0">
                    <a:latin typeface="Times New Roman" panose="02020603050405020304" pitchFamily="18" charset="0"/>
                  </a:endParaRPr>
                </a:p>
              </p:txBody>
            </p:sp>
            <p:sp>
              <p:nvSpPr>
                <p:cNvPr id="104" name="Rectangle 14"/>
                <p:cNvSpPr/>
                <p:nvPr>
                  <p:custDataLst>
                    <p:tags r:id="rId9"/>
                  </p:custDataLst>
                </p:nvPr>
              </p:nvSpPr>
              <p:spPr>
                <a:xfrm>
                  <a:off x="4282" y="1680"/>
                  <a:ext cx="432" cy="480"/>
                </a:xfrm>
                <a:prstGeom prst="rect">
                  <a:avLst/>
                </a:prstGeom>
                <a:noFill/>
                <a:ln w="28575" cap="flat" cmpd="sng">
                  <a:solidFill>
                    <a:schemeClr val="tx1"/>
                  </a:solidFill>
                  <a:prstDash val="solid"/>
                  <a:miter/>
                  <a:headEnd type="none" w="med" len="med"/>
                  <a:tailEnd type="none" w="med" len="med"/>
                </a:ln>
              </p:spPr>
              <p:txBody>
                <a:bodyPr wrap="none" anchor="ctr" anchorCtr="0"/>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endParaRPr lang="zh-CN" altLang="en-US" sz="2400" dirty="0">
                    <a:latin typeface="Times New Roman" panose="02020603050405020304" pitchFamily="18" charset="0"/>
                  </a:endParaRPr>
                </a:p>
              </p:txBody>
            </p:sp>
          </p:grpSp>
          <p:grpSp>
            <p:nvGrpSpPr>
              <p:cNvPr id="105" name="Group 87"/>
              <p:cNvGrpSpPr/>
              <p:nvPr/>
            </p:nvGrpSpPr>
            <p:grpSpPr>
              <a:xfrm>
                <a:off x="2064" y="1680"/>
                <a:ext cx="867" cy="768"/>
                <a:chOff x="1824" y="1680"/>
                <a:chExt cx="867" cy="768"/>
              </a:xfrm>
            </p:grpSpPr>
            <p:sp>
              <p:nvSpPr>
                <p:cNvPr id="106" name="Text Box 16"/>
                <p:cNvSpPr txBox="1"/>
                <p:nvPr>
                  <p:custDataLst>
                    <p:tags r:id="rId10"/>
                  </p:custDataLst>
                </p:nvPr>
              </p:nvSpPr>
              <p:spPr>
                <a:xfrm>
                  <a:off x="1894" y="1824"/>
                  <a:ext cx="797" cy="533"/>
                </a:xfrm>
                <a:prstGeom prst="rect">
                  <a:avLst/>
                </a:prstGeom>
                <a:noFill/>
                <a:ln w="9525">
                  <a:noFill/>
                </a:ln>
              </p:spPr>
              <p:txBody>
                <a:bodyPr wrap="square">
                  <a:sp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r>
                    <a:rPr lang="en-US" altLang="zh-CN" b="1" dirty="0">
                      <a:latin typeface="Times New Roman" panose="02020603050405020304" pitchFamily="18" charset="0"/>
                    </a:rPr>
                    <a:t>DMA</a:t>
                  </a:r>
                  <a:endParaRPr lang="en-US" altLang="zh-CN" b="1" dirty="0">
                    <a:latin typeface="Times New Roman" panose="02020603050405020304" pitchFamily="18" charset="0"/>
                  </a:endParaRPr>
                </a:p>
                <a:p>
                  <a:pPr marL="0" lvl="0" indent="0">
                    <a:lnSpc>
                      <a:spcPct val="100000"/>
                    </a:lnSpc>
                    <a:spcBef>
                      <a:spcPct val="0"/>
                    </a:spcBef>
                    <a:buClrTx/>
                    <a:buFontTx/>
                    <a:buNone/>
                  </a:pPr>
                  <a:r>
                    <a:rPr lang="zh-CN" altLang="en-US" b="1" dirty="0">
                      <a:latin typeface="Times New Roman" panose="02020603050405020304" pitchFamily="18" charset="0"/>
                    </a:rPr>
                    <a:t> 接口</a:t>
                  </a:r>
                  <a:endParaRPr lang="zh-CN" altLang="en-US" b="1" dirty="0">
                    <a:latin typeface="Times New Roman" panose="02020603050405020304" pitchFamily="18" charset="0"/>
                  </a:endParaRPr>
                </a:p>
              </p:txBody>
            </p:sp>
            <p:sp>
              <p:nvSpPr>
                <p:cNvPr id="107" name="Rectangle 17"/>
                <p:cNvSpPr/>
                <p:nvPr>
                  <p:custDataLst>
                    <p:tags r:id="rId11"/>
                  </p:custDataLst>
                </p:nvPr>
              </p:nvSpPr>
              <p:spPr>
                <a:xfrm>
                  <a:off x="1824" y="1680"/>
                  <a:ext cx="624" cy="768"/>
                </a:xfrm>
                <a:prstGeom prst="rect">
                  <a:avLst/>
                </a:prstGeom>
                <a:noFill/>
                <a:ln w="28575" cap="flat" cmpd="sng">
                  <a:solidFill>
                    <a:schemeClr val="tx1"/>
                  </a:solidFill>
                  <a:prstDash val="solid"/>
                  <a:miter/>
                  <a:headEnd type="none" w="med" len="med"/>
                  <a:tailEnd type="none" w="med" len="med"/>
                </a:ln>
              </p:spPr>
              <p:txBody>
                <a:bodyPr wrap="none" anchor="ctr" anchorCtr="0"/>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endParaRPr lang="zh-CN" altLang="en-US" sz="2400" dirty="0">
                    <a:latin typeface="Times New Roman" panose="02020603050405020304" pitchFamily="18" charset="0"/>
                  </a:endParaRPr>
                </a:p>
              </p:txBody>
            </p:sp>
          </p:grpSp>
          <p:grpSp>
            <p:nvGrpSpPr>
              <p:cNvPr id="108" name="Group 93"/>
              <p:cNvGrpSpPr/>
              <p:nvPr/>
            </p:nvGrpSpPr>
            <p:grpSpPr>
              <a:xfrm>
                <a:off x="1275" y="1680"/>
                <a:ext cx="595" cy="773"/>
                <a:chOff x="1035" y="1680"/>
                <a:chExt cx="595" cy="773"/>
              </a:xfrm>
            </p:grpSpPr>
            <p:sp>
              <p:nvSpPr>
                <p:cNvPr id="109" name="Rectangle 19"/>
                <p:cNvSpPr/>
                <p:nvPr>
                  <p:custDataLst>
                    <p:tags r:id="rId12"/>
                  </p:custDataLst>
                </p:nvPr>
              </p:nvSpPr>
              <p:spPr>
                <a:xfrm>
                  <a:off x="1056" y="1680"/>
                  <a:ext cx="480" cy="768"/>
                </a:xfrm>
                <a:prstGeom prst="rect">
                  <a:avLst/>
                </a:prstGeom>
                <a:noFill/>
                <a:ln w="28575" cap="flat" cmpd="sng">
                  <a:solidFill>
                    <a:schemeClr val="tx1"/>
                  </a:solidFill>
                  <a:prstDash val="solid"/>
                  <a:miter/>
                  <a:headEnd type="none" w="med" len="med"/>
                  <a:tailEnd type="none" w="med" len="med"/>
                </a:ln>
              </p:spPr>
              <p:txBody>
                <a:bodyPr wrap="none" anchor="ctr" anchorCtr="0"/>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endParaRPr lang="zh-CN" altLang="en-US" sz="2400" dirty="0">
                    <a:latin typeface="Times New Roman" panose="02020603050405020304" pitchFamily="18" charset="0"/>
                  </a:endParaRPr>
                </a:p>
              </p:txBody>
            </p:sp>
            <p:sp>
              <p:nvSpPr>
                <p:cNvPr id="110" name="Text Box 20"/>
                <p:cNvSpPr txBox="1"/>
                <p:nvPr>
                  <p:custDataLst>
                    <p:tags r:id="rId13"/>
                  </p:custDataLst>
                </p:nvPr>
              </p:nvSpPr>
              <p:spPr>
                <a:xfrm>
                  <a:off x="1035" y="1920"/>
                  <a:ext cx="595" cy="533"/>
                </a:xfrm>
                <a:prstGeom prst="rect">
                  <a:avLst/>
                </a:prstGeom>
                <a:noFill/>
                <a:ln w="9525">
                  <a:noFill/>
                </a:ln>
              </p:spPr>
              <p:txBody>
                <a:bodyPr wrap="square">
                  <a:sp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r>
                    <a:rPr lang="en-US" altLang="zh-CN" b="1" dirty="0">
                      <a:latin typeface="Times New Roman" panose="02020603050405020304" pitchFamily="18" charset="0"/>
                    </a:rPr>
                    <a:t>CPU</a:t>
                  </a:r>
                  <a:endParaRPr lang="en-US" altLang="zh-CN" b="1" dirty="0">
                    <a:latin typeface="Times New Roman" panose="02020603050405020304" pitchFamily="18" charset="0"/>
                  </a:endParaRPr>
                </a:p>
              </p:txBody>
            </p:sp>
          </p:grpSp>
          <p:grpSp>
            <p:nvGrpSpPr>
              <p:cNvPr id="111" name="Group 94"/>
              <p:cNvGrpSpPr/>
              <p:nvPr/>
            </p:nvGrpSpPr>
            <p:grpSpPr>
              <a:xfrm>
                <a:off x="624" y="1680"/>
                <a:ext cx="549" cy="768"/>
                <a:chOff x="384" y="1680"/>
                <a:chExt cx="549" cy="768"/>
              </a:xfrm>
            </p:grpSpPr>
            <p:sp>
              <p:nvSpPr>
                <p:cNvPr id="112" name="Rectangle 22"/>
                <p:cNvSpPr/>
                <p:nvPr>
                  <p:custDataLst>
                    <p:tags r:id="rId14"/>
                  </p:custDataLst>
                </p:nvPr>
              </p:nvSpPr>
              <p:spPr>
                <a:xfrm>
                  <a:off x="384" y="1680"/>
                  <a:ext cx="480" cy="768"/>
                </a:xfrm>
                <a:prstGeom prst="rect">
                  <a:avLst/>
                </a:prstGeom>
                <a:noFill/>
                <a:ln w="28575" cap="flat" cmpd="sng">
                  <a:solidFill>
                    <a:schemeClr val="tx1"/>
                  </a:solidFill>
                  <a:prstDash val="solid"/>
                  <a:miter/>
                  <a:headEnd type="none" w="med" len="med"/>
                  <a:tailEnd type="none" w="med" len="med"/>
                </a:ln>
              </p:spPr>
              <p:txBody>
                <a:bodyPr wrap="none" anchor="ctr" anchorCtr="0"/>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endParaRPr lang="zh-CN" altLang="en-US" sz="2400" dirty="0">
                    <a:latin typeface="Times New Roman" panose="02020603050405020304" pitchFamily="18" charset="0"/>
                  </a:endParaRPr>
                </a:p>
              </p:txBody>
            </p:sp>
            <p:sp>
              <p:nvSpPr>
                <p:cNvPr id="113" name="Text Box 23"/>
                <p:cNvSpPr txBox="1"/>
                <p:nvPr>
                  <p:custDataLst>
                    <p:tags r:id="rId15"/>
                  </p:custDataLst>
                </p:nvPr>
              </p:nvSpPr>
              <p:spPr>
                <a:xfrm>
                  <a:off x="384" y="1910"/>
                  <a:ext cx="549" cy="533"/>
                </a:xfrm>
                <a:prstGeom prst="rect">
                  <a:avLst/>
                </a:prstGeom>
                <a:noFill/>
                <a:ln w="9525">
                  <a:noFill/>
                </a:ln>
              </p:spPr>
              <p:txBody>
                <a:bodyPr wrap="square">
                  <a:sp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r>
                    <a:rPr lang="zh-CN" altLang="en-US" b="1" dirty="0">
                      <a:latin typeface="Times New Roman" panose="02020603050405020304" pitchFamily="18" charset="0"/>
                    </a:rPr>
                    <a:t>主存</a:t>
                  </a:r>
                  <a:endParaRPr lang="zh-CN" altLang="en-US" b="1" dirty="0">
                    <a:latin typeface="Times New Roman" panose="02020603050405020304" pitchFamily="18" charset="0"/>
                  </a:endParaRPr>
                </a:p>
              </p:txBody>
            </p:sp>
          </p:grpSp>
          <p:sp>
            <p:nvSpPr>
              <p:cNvPr id="114" name="AutoShape 24"/>
              <p:cNvSpPr/>
              <p:nvPr>
                <p:custDataLst>
                  <p:tags r:id="rId16"/>
                </p:custDataLst>
              </p:nvPr>
            </p:nvSpPr>
            <p:spPr>
              <a:xfrm>
                <a:off x="432" y="1248"/>
                <a:ext cx="4848" cy="144"/>
              </a:xfrm>
              <a:prstGeom prst="leftRightArrow">
                <a:avLst>
                  <a:gd name="adj1" fmla="val 58333"/>
                  <a:gd name="adj2" fmla="val 161319"/>
                </a:avLst>
              </a:prstGeom>
              <a:solidFill>
                <a:schemeClr val="folHlink"/>
              </a:solidFill>
              <a:ln w="9525" cap="flat" cmpd="sng">
                <a:solidFill>
                  <a:schemeClr val="folHlink"/>
                </a:solidFill>
                <a:prstDash val="solid"/>
                <a:miter/>
                <a:headEnd type="none" w="med" len="med"/>
                <a:tailEnd type="none" w="med" len="med"/>
              </a:ln>
            </p:spPr>
            <p:txBody>
              <a:bodyPr wrap="none" anchor="ctr" anchorCtr="0"/>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endParaRPr lang="zh-CN" altLang="en-US" sz="2400" dirty="0">
                  <a:latin typeface="Times New Roman" panose="02020603050405020304" pitchFamily="18" charset="0"/>
                </a:endParaRPr>
              </a:p>
            </p:txBody>
          </p:sp>
          <p:sp>
            <p:nvSpPr>
              <p:cNvPr id="115" name="Text Box 25"/>
              <p:cNvSpPr txBox="1"/>
              <p:nvPr>
                <p:custDataLst>
                  <p:tags r:id="rId17"/>
                </p:custDataLst>
              </p:nvPr>
            </p:nvSpPr>
            <p:spPr>
              <a:xfrm>
                <a:off x="4214" y="1763"/>
                <a:ext cx="276" cy="301"/>
              </a:xfrm>
              <a:prstGeom prst="rect">
                <a:avLst/>
              </a:prstGeom>
              <a:noFill/>
              <a:ln w="9525">
                <a:noFill/>
              </a:ln>
            </p:spPr>
            <p:txBody>
              <a:bodyPr wrap="square">
                <a:sp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r>
                  <a:rPr lang="zh-CN" altLang="en-US" b="1" dirty="0">
                    <a:latin typeface="Times New Roman" panose="02020603050405020304" pitchFamily="18" charset="0"/>
                  </a:rPr>
                  <a:t>…</a:t>
                </a:r>
                <a:endParaRPr lang="zh-CN" altLang="en-US" b="1" dirty="0">
                  <a:latin typeface="Times New Roman" panose="02020603050405020304" pitchFamily="18" charset="0"/>
                </a:endParaRPr>
              </a:p>
            </p:txBody>
          </p:sp>
          <p:sp>
            <p:nvSpPr>
              <p:cNvPr id="116" name="AutoShape 26"/>
              <p:cNvSpPr/>
              <p:nvPr>
                <p:custDataLst>
                  <p:tags r:id="rId18"/>
                </p:custDataLst>
              </p:nvPr>
            </p:nvSpPr>
            <p:spPr>
              <a:xfrm>
                <a:off x="816" y="1344"/>
                <a:ext cx="144" cy="336"/>
              </a:xfrm>
              <a:prstGeom prst="upDownArrow">
                <a:avLst>
                  <a:gd name="adj1" fmla="val 50000"/>
                  <a:gd name="adj2" fmla="val 46666"/>
                </a:avLst>
              </a:prstGeom>
              <a:solidFill>
                <a:schemeClr val="folHlink"/>
              </a:solidFill>
              <a:ln w="9525" cap="flat" cmpd="sng">
                <a:solidFill>
                  <a:schemeClr val="folHlink"/>
                </a:solidFill>
                <a:prstDash val="solid"/>
                <a:miter/>
                <a:headEnd type="none" w="med" len="med"/>
                <a:tailEnd type="none" w="med" len="med"/>
              </a:ln>
            </p:spPr>
            <p:txBody>
              <a:bodyPr vert="eaVert" wrap="none" anchor="ctr" anchorCtr="0"/>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endParaRPr lang="zh-CN" altLang="en-US" sz="2400" dirty="0">
                  <a:latin typeface="Times New Roman" panose="02020603050405020304" pitchFamily="18" charset="0"/>
                </a:endParaRPr>
              </a:p>
            </p:txBody>
          </p:sp>
          <p:sp>
            <p:nvSpPr>
              <p:cNvPr id="117" name="AutoShape 27"/>
              <p:cNvSpPr/>
              <p:nvPr>
                <p:custDataLst>
                  <p:tags r:id="rId19"/>
                </p:custDataLst>
              </p:nvPr>
            </p:nvSpPr>
            <p:spPr>
              <a:xfrm>
                <a:off x="1488" y="1344"/>
                <a:ext cx="144" cy="336"/>
              </a:xfrm>
              <a:prstGeom prst="upDownArrow">
                <a:avLst>
                  <a:gd name="adj1" fmla="val 50000"/>
                  <a:gd name="adj2" fmla="val 46666"/>
                </a:avLst>
              </a:prstGeom>
              <a:solidFill>
                <a:schemeClr val="folHlink"/>
              </a:solidFill>
              <a:ln w="9525" cap="flat" cmpd="sng">
                <a:solidFill>
                  <a:schemeClr val="folHlink"/>
                </a:solidFill>
                <a:prstDash val="solid"/>
                <a:miter/>
                <a:headEnd type="none" w="med" len="med"/>
                <a:tailEnd type="none" w="med" len="med"/>
              </a:ln>
            </p:spPr>
            <p:txBody>
              <a:bodyPr vert="eaVert" wrap="none" anchor="ctr" anchorCtr="0"/>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endParaRPr lang="zh-CN" altLang="en-US" sz="2400" dirty="0">
                  <a:latin typeface="Times New Roman" panose="02020603050405020304" pitchFamily="18" charset="0"/>
                </a:endParaRPr>
              </a:p>
            </p:txBody>
          </p:sp>
          <p:sp>
            <p:nvSpPr>
              <p:cNvPr id="118" name="AutoShape 28"/>
              <p:cNvSpPr/>
              <p:nvPr>
                <p:custDataLst>
                  <p:tags r:id="rId20"/>
                </p:custDataLst>
              </p:nvPr>
            </p:nvSpPr>
            <p:spPr>
              <a:xfrm>
                <a:off x="2304" y="1344"/>
                <a:ext cx="144" cy="336"/>
              </a:xfrm>
              <a:prstGeom prst="upDownArrow">
                <a:avLst>
                  <a:gd name="adj1" fmla="val 50000"/>
                  <a:gd name="adj2" fmla="val 46666"/>
                </a:avLst>
              </a:prstGeom>
              <a:solidFill>
                <a:schemeClr val="folHlink"/>
              </a:solidFill>
              <a:ln w="9525" cap="flat" cmpd="sng">
                <a:solidFill>
                  <a:schemeClr val="folHlink"/>
                </a:solidFill>
                <a:prstDash val="solid"/>
                <a:miter/>
                <a:headEnd type="none" w="med" len="med"/>
                <a:tailEnd type="none" w="med" len="med"/>
              </a:ln>
            </p:spPr>
            <p:txBody>
              <a:bodyPr vert="eaVert" wrap="none" anchor="ctr" anchorCtr="0"/>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endParaRPr lang="zh-CN" altLang="en-US" sz="2400" dirty="0">
                  <a:latin typeface="Times New Roman" panose="02020603050405020304" pitchFamily="18" charset="0"/>
                </a:endParaRPr>
              </a:p>
            </p:txBody>
          </p:sp>
          <p:sp>
            <p:nvSpPr>
              <p:cNvPr id="119" name="AutoShape 29"/>
              <p:cNvSpPr/>
              <p:nvPr>
                <p:custDataLst>
                  <p:tags r:id="rId21"/>
                </p:custDataLst>
              </p:nvPr>
            </p:nvSpPr>
            <p:spPr>
              <a:xfrm>
                <a:off x="3168" y="1344"/>
                <a:ext cx="144" cy="336"/>
              </a:xfrm>
              <a:prstGeom prst="upDownArrow">
                <a:avLst>
                  <a:gd name="adj1" fmla="val 50000"/>
                  <a:gd name="adj2" fmla="val 46666"/>
                </a:avLst>
              </a:prstGeom>
              <a:solidFill>
                <a:schemeClr val="folHlink"/>
              </a:solidFill>
              <a:ln w="9525" cap="flat" cmpd="sng">
                <a:solidFill>
                  <a:schemeClr val="folHlink"/>
                </a:solidFill>
                <a:prstDash val="solid"/>
                <a:miter/>
                <a:headEnd type="none" w="med" len="med"/>
                <a:tailEnd type="none" w="med" len="med"/>
              </a:ln>
            </p:spPr>
            <p:txBody>
              <a:bodyPr vert="eaVert" wrap="none" anchor="ctr" anchorCtr="0"/>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endParaRPr lang="zh-CN" altLang="en-US" sz="2400" dirty="0">
                  <a:latin typeface="Times New Roman" panose="02020603050405020304" pitchFamily="18" charset="0"/>
                </a:endParaRPr>
              </a:p>
            </p:txBody>
          </p:sp>
          <p:sp>
            <p:nvSpPr>
              <p:cNvPr id="120" name="AutoShape 30"/>
              <p:cNvSpPr/>
              <p:nvPr>
                <p:custDataLst>
                  <p:tags r:id="rId22"/>
                </p:custDataLst>
              </p:nvPr>
            </p:nvSpPr>
            <p:spPr>
              <a:xfrm>
                <a:off x="3840" y="1344"/>
                <a:ext cx="144" cy="336"/>
              </a:xfrm>
              <a:prstGeom prst="upDownArrow">
                <a:avLst>
                  <a:gd name="adj1" fmla="val 50000"/>
                  <a:gd name="adj2" fmla="val 46666"/>
                </a:avLst>
              </a:prstGeom>
              <a:solidFill>
                <a:schemeClr val="folHlink"/>
              </a:solidFill>
              <a:ln w="9525" cap="flat" cmpd="sng">
                <a:solidFill>
                  <a:schemeClr val="folHlink"/>
                </a:solidFill>
                <a:prstDash val="solid"/>
                <a:miter/>
                <a:headEnd type="none" w="med" len="med"/>
                <a:tailEnd type="none" w="med" len="med"/>
              </a:ln>
            </p:spPr>
            <p:txBody>
              <a:bodyPr vert="eaVert" wrap="none" anchor="ctr" anchorCtr="0"/>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endParaRPr lang="zh-CN" altLang="en-US" sz="2400" dirty="0">
                  <a:latin typeface="Times New Roman" panose="02020603050405020304" pitchFamily="18" charset="0"/>
                </a:endParaRPr>
              </a:p>
            </p:txBody>
          </p:sp>
          <p:sp>
            <p:nvSpPr>
              <p:cNvPr id="121" name="AutoShape 31"/>
              <p:cNvSpPr/>
              <p:nvPr>
                <p:custDataLst>
                  <p:tags r:id="rId23"/>
                </p:custDataLst>
              </p:nvPr>
            </p:nvSpPr>
            <p:spPr>
              <a:xfrm>
                <a:off x="4656" y="1344"/>
                <a:ext cx="144" cy="336"/>
              </a:xfrm>
              <a:prstGeom prst="upDownArrow">
                <a:avLst>
                  <a:gd name="adj1" fmla="val 50000"/>
                  <a:gd name="adj2" fmla="val 46666"/>
                </a:avLst>
              </a:prstGeom>
              <a:solidFill>
                <a:schemeClr val="folHlink"/>
              </a:solidFill>
              <a:ln w="9525" cap="flat" cmpd="sng">
                <a:solidFill>
                  <a:schemeClr val="folHlink"/>
                </a:solidFill>
                <a:prstDash val="solid"/>
                <a:miter/>
                <a:headEnd type="none" w="med" len="med"/>
                <a:tailEnd type="none" w="med" len="med"/>
              </a:ln>
            </p:spPr>
            <p:txBody>
              <a:bodyPr vert="eaVert" wrap="none" anchor="ctr" anchorCtr="0"/>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endParaRPr lang="zh-CN" altLang="en-US" sz="2400" dirty="0">
                  <a:latin typeface="Times New Roman" panose="02020603050405020304" pitchFamily="18" charset="0"/>
                </a:endParaRPr>
              </a:p>
            </p:txBody>
          </p:sp>
          <p:sp>
            <p:nvSpPr>
              <p:cNvPr id="122" name="Line 32"/>
              <p:cNvSpPr/>
              <p:nvPr>
                <p:custDataLst>
                  <p:tags r:id="rId24"/>
                </p:custDataLst>
              </p:nvPr>
            </p:nvSpPr>
            <p:spPr>
              <a:xfrm>
                <a:off x="1776" y="2112"/>
                <a:ext cx="288" cy="0"/>
              </a:xfrm>
              <a:prstGeom prst="line">
                <a:avLst/>
              </a:prstGeom>
              <a:ln w="28575" cap="flat" cmpd="sng">
                <a:solidFill>
                  <a:schemeClr val="tx1"/>
                </a:solidFill>
                <a:prstDash val="solid"/>
                <a:headEnd type="none" w="med" len="med"/>
                <a:tailEnd type="stealth" w="med" len="med"/>
              </a:ln>
            </p:spPr>
          </p:sp>
          <p:sp>
            <p:nvSpPr>
              <p:cNvPr id="123" name="Line 33"/>
              <p:cNvSpPr/>
              <p:nvPr>
                <p:custDataLst>
                  <p:tags r:id="rId25"/>
                </p:custDataLst>
              </p:nvPr>
            </p:nvSpPr>
            <p:spPr>
              <a:xfrm rot="10800000">
                <a:off x="1776" y="1920"/>
                <a:ext cx="288" cy="0"/>
              </a:xfrm>
              <a:prstGeom prst="line">
                <a:avLst/>
              </a:prstGeom>
              <a:ln w="28575" cap="flat" cmpd="sng">
                <a:solidFill>
                  <a:schemeClr val="tx1"/>
                </a:solidFill>
                <a:prstDash val="solid"/>
                <a:headEnd type="none" w="med" len="med"/>
                <a:tailEnd type="stealth" w="med" len="med"/>
              </a:ln>
            </p:spPr>
          </p:sp>
          <p:sp>
            <p:nvSpPr>
              <p:cNvPr id="124" name="Freeform 34"/>
              <p:cNvSpPr/>
              <p:nvPr>
                <p:custDataLst>
                  <p:tags r:id="rId26"/>
                </p:custDataLst>
              </p:nvPr>
            </p:nvSpPr>
            <p:spPr>
              <a:xfrm>
                <a:off x="2688" y="2160"/>
                <a:ext cx="432" cy="144"/>
              </a:xfrm>
              <a:custGeom>
                <a:avLst/>
                <a:gdLst>
                  <a:gd name="txL" fmla="*/ 0 w 432"/>
                  <a:gd name="txT" fmla="*/ 0 h 96"/>
                  <a:gd name="txR" fmla="*/ 432 w 432"/>
                  <a:gd name="txB" fmla="*/ 96 h 96"/>
                </a:gdLst>
                <a:ahLst/>
                <a:cxnLst>
                  <a:cxn ang="0">
                    <a:pos x="0" y="486"/>
                  </a:cxn>
                  <a:cxn ang="0">
                    <a:pos x="432" y="486"/>
                  </a:cxn>
                  <a:cxn ang="0">
                    <a:pos x="432" y="0"/>
                  </a:cxn>
                </a:cxnLst>
                <a:rect l="txL" t="txT" r="txR" b="txB"/>
                <a:pathLst>
                  <a:path w="432" h="96">
                    <a:moveTo>
                      <a:pt x="0" y="96"/>
                    </a:moveTo>
                    <a:lnTo>
                      <a:pt x="432" y="96"/>
                    </a:lnTo>
                    <a:lnTo>
                      <a:pt x="432" y="0"/>
                    </a:lnTo>
                  </a:path>
                </a:pathLst>
              </a:custGeom>
              <a:noFill/>
              <a:ln w="28575" cap="flat" cmpd="sng">
                <a:solidFill>
                  <a:schemeClr val="tx1">
                    <a:alpha val="100000"/>
                  </a:schemeClr>
                </a:solidFill>
                <a:prstDash val="solid"/>
                <a:round/>
                <a:headEnd type="none" w="med" len="med"/>
                <a:tailEnd type="stealth" w="med" len="med"/>
              </a:ln>
            </p:spPr>
            <p:txBody>
              <a:bodyPr/>
              <a:p>
                <a:endParaRPr lang="zh-CN" altLang="en-US"/>
              </a:p>
            </p:txBody>
          </p:sp>
          <p:sp>
            <p:nvSpPr>
              <p:cNvPr id="125" name="Freeform 35"/>
              <p:cNvSpPr/>
              <p:nvPr>
                <p:custDataLst>
                  <p:tags r:id="rId27"/>
                </p:custDataLst>
              </p:nvPr>
            </p:nvSpPr>
            <p:spPr>
              <a:xfrm>
                <a:off x="3216" y="2160"/>
                <a:ext cx="576" cy="144"/>
              </a:xfrm>
              <a:custGeom>
                <a:avLst/>
                <a:gdLst>
                  <a:gd name="txL" fmla="*/ 0 w 576"/>
                  <a:gd name="txT" fmla="*/ 0 h 144"/>
                  <a:gd name="txR" fmla="*/ 576 w 576"/>
                  <a:gd name="txB" fmla="*/ 144 h 144"/>
                </a:gdLst>
                <a:ahLst/>
                <a:cxnLst>
                  <a:cxn ang="0">
                    <a:pos x="0" y="0"/>
                  </a:cxn>
                  <a:cxn ang="0">
                    <a:pos x="0" y="144"/>
                  </a:cxn>
                  <a:cxn ang="0">
                    <a:pos x="576" y="144"/>
                  </a:cxn>
                  <a:cxn ang="0">
                    <a:pos x="576" y="0"/>
                  </a:cxn>
                </a:cxnLst>
                <a:rect l="txL" t="txT" r="txR" b="txB"/>
                <a:pathLst>
                  <a:path w="576" h="144">
                    <a:moveTo>
                      <a:pt x="0" y="0"/>
                    </a:moveTo>
                    <a:lnTo>
                      <a:pt x="0" y="144"/>
                    </a:lnTo>
                    <a:lnTo>
                      <a:pt x="576" y="144"/>
                    </a:lnTo>
                    <a:lnTo>
                      <a:pt x="576" y="0"/>
                    </a:lnTo>
                  </a:path>
                </a:pathLst>
              </a:custGeom>
              <a:noFill/>
              <a:ln w="28575" cap="flat" cmpd="sng">
                <a:solidFill>
                  <a:schemeClr val="tx1">
                    <a:alpha val="100000"/>
                  </a:schemeClr>
                </a:solidFill>
                <a:prstDash val="solid"/>
                <a:round/>
                <a:headEnd type="none" w="med" len="med"/>
                <a:tailEnd type="stealth" w="med" len="med"/>
              </a:ln>
            </p:spPr>
            <p:txBody>
              <a:bodyPr/>
              <a:p>
                <a:endParaRPr lang="zh-CN" altLang="en-US"/>
              </a:p>
            </p:txBody>
          </p:sp>
          <p:sp>
            <p:nvSpPr>
              <p:cNvPr id="126" name="Freeform 36"/>
              <p:cNvSpPr/>
              <p:nvPr>
                <p:custDataLst>
                  <p:tags r:id="rId28"/>
                </p:custDataLst>
              </p:nvPr>
            </p:nvSpPr>
            <p:spPr>
              <a:xfrm>
                <a:off x="3888" y="2160"/>
                <a:ext cx="240" cy="144"/>
              </a:xfrm>
              <a:custGeom>
                <a:avLst/>
                <a:gdLst>
                  <a:gd name="txL" fmla="*/ 0 w 240"/>
                  <a:gd name="txT" fmla="*/ 0 h 144"/>
                  <a:gd name="txR" fmla="*/ 240 w 240"/>
                  <a:gd name="txB" fmla="*/ 144 h 144"/>
                </a:gdLst>
                <a:ahLst/>
                <a:cxnLst>
                  <a:cxn ang="0">
                    <a:pos x="0" y="0"/>
                  </a:cxn>
                  <a:cxn ang="0">
                    <a:pos x="0" y="144"/>
                  </a:cxn>
                  <a:cxn ang="0">
                    <a:pos x="240" y="144"/>
                  </a:cxn>
                </a:cxnLst>
                <a:rect l="txL" t="txT" r="txR" b="txB"/>
                <a:pathLst>
                  <a:path w="240" h="144">
                    <a:moveTo>
                      <a:pt x="0" y="0"/>
                    </a:moveTo>
                    <a:lnTo>
                      <a:pt x="0" y="144"/>
                    </a:lnTo>
                    <a:lnTo>
                      <a:pt x="240" y="144"/>
                    </a:lnTo>
                  </a:path>
                </a:pathLst>
              </a:custGeom>
              <a:noFill/>
              <a:ln w="28575" cap="flat" cmpd="sng">
                <a:solidFill>
                  <a:schemeClr val="tx1">
                    <a:alpha val="100000"/>
                  </a:schemeClr>
                </a:solidFill>
                <a:prstDash val="solid"/>
                <a:round/>
                <a:headEnd type="none" w="med" len="med"/>
                <a:tailEnd type="none" w="med" len="med"/>
              </a:ln>
            </p:spPr>
            <p:txBody>
              <a:bodyPr/>
              <a:p>
                <a:endParaRPr lang="zh-CN" altLang="en-US"/>
              </a:p>
            </p:txBody>
          </p:sp>
          <p:sp>
            <p:nvSpPr>
              <p:cNvPr id="127" name="Line 37"/>
              <p:cNvSpPr/>
              <p:nvPr>
                <p:custDataLst>
                  <p:tags r:id="rId29"/>
                </p:custDataLst>
              </p:nvPr>
            </p:nvSpPr>
            <p:spPr>
              <a:xfrm>
                <a:off x="4224" y="2304"/>
                <a:ext cx="336" cy="0"/>
              </a:xfrm>
              <a:prstGeom prst="line">
                <a:avLst/>
              </a:prstGeom>
              <a:ln w="28575" cap="flat" cmpd="sng">
                <a:solidFill>
                  <a:schemeClr val="tx1"/>
                </a:solidFill>
                <a:prstDash val="dash"/>
                <a:headEnd type="none" w="med" len="med"/>
                <a:tailEnd type="none" w="med" len="med"/>
              </a:ln>
            </p:spPr>
          </p:sp>
          <p:sp>
            <p:nvSpPr>
              <p:cNvPr id="128" name="Line 38"/>
              <p:cNvSpPr/>
              <p:nvPr>
                <p:custDataLst>
                  <p:tags r:id="rId30"/>
                </p:custDataLst>
              </p:nvPr>
            </p:nvSpPr>
            <p:spPr>
              <a:xfrm flipV="1">
                <a:off x="4608" y="2160"/>
                <a:ext cx="0" cy="144"/>
              </a:xfrm>
              <a:prstGeom prst="line">
                <a:avLst/>
              </a:prstGeom>
              <a:ln w="28575" cap="flat" cmpd="sng">
                <a:solidFill>
                  <a:schemeClr val="tx1"/>
                </a:solidFill>
                <a:prstDash val="solid"/>
                <a:headEnd type="none" w="med" len="med"/>
                <a:tailEnd type="stealth" w="med" len="med"/>
              </a:ln>
            </p:spPr>
          </p:sp>
          <p:sp>
            <p:nvSpPr>
              <p:cNvPr id="129" name="Freeform 39"/>
              <p:cNvSpPr/>
              <p:nvPr>
                <p:custDataLst>
                  <p:tags r:id="rId31"/>
                </p:custDataLst>
              </p:nvPr>
            </p:nvSpPr>
            <p:spPr>
              <a:xfrm>
                <a:off x="4704" y="2160"/>
                <a:ext cx="240" cy="144"/>
              </a:xfrm>
              <a:custGeom>
                <a:avLst/>
                <a:gdLst>
                  <a:gd name="txL" fmla="*/ 0 w 240"/>
                  <a:gd name="txT" fmla="*/ 0 h 144"/>
                  <a:gd name="txR" fmla="*/ 240 w 240"/>
                  <a:gd name="txB" fmla="*/ 144 h 144"/>
                </a:gdLst>
                <a:ahLst/>
                <a:cxnLst>
                  <a:cxn ang="0">
                    <a:pos x="0" y="0"/>
                  </a:cxn>
                  <a:cxn ang="0">
                    <a:pos x="0" y="144"/>
                  </a:cxn>
                  <a:cxn ang="0">
                    <a:pos x="240" y="144"/>
                  </a:cxn>
                </a:cxnLst>
                <a:rect l="txL" t="txT" r="txR" b="txB"/>
                <a:pathLst>
                  <a:path w="240" h="144">
                    <a:moveTo>
                      <a:pt x="0" y="0"/>
                    </a:moveTo>
                    <a:lnTo>
                      <a:pt x="0" y="144"/>
                    </a:lnTo>
                    <a:lnTo>
                      <a:pt x="240" y="144"/>
                    </a:lnTo>
                  </a:path>
                </a:pathLst>
              </a:custGeom>
              <a:noFill/>
              <a:ln w="28575" cap="flat" cmpd="sng">
                <a:solidFill>
                  <a:schemeClr val="tx1">
                    <a:alpha val="100000"/>
                  </a:schemeClr>
                </a:solidFill>
                <a:prstDash val="solid"/>
                <a:round/>
                <a:headEnd type="none" w="med" len="med"/>
                <a:tailEnd type="none" w="med" len="med"/>
              </a:ln>
            </p:spPr>
            <p:txBody>
              <a:bodyPr/>
              <a:p>
                <a:endParaRPr lang="zh-CN" altLang="en-US"/>
              </a:p>
            </p:txBody>
          </p:sp>
          <p:sp>
            <p:nvSpPr>
              <p:cNvPr id="130" name="Line 40"/>
              <p:cNvSpPr/>
              <p:nvPr>
                <p:custDataLst>
                  <p:tags r:id="rId32"/>
                </p:custDataLst>
              </p:nvPr>
            </p:nvSpPr>
            <p:spPr>
              <a:xfrm flipH="1">
                <a:off x="2688" y="2400"/>
                <a:ext cx="1488" cy="0"/>
              </a:xfrm>
              <a:prstGeom prst="line">
                <a:avLst/>
              </a:prstGeom>
              <a:ln w="28575" cap="flat" cmpd="sng">
                <a:solidFill>
                  <a:schemeClr val="tx1"/>
                </a:solidFill>
                <a:prstDash val="solid"/>
                <a:headEnd type="none" w="med" len="med"/>
                <a:tailEnd type="stealth" w="med" len="med"/>
              </a:ln>
            </p:spPr>
          </p:sp>
          <p:sp>
            <p:nvSpPr>
              <p:cNvPr id="131" name="Line 41"/>
              <p:cNvSpPr/>
              <p:nvPr>
                <p:custDataLst>
                  <p:tags r:id="rId33"/>
                </p:custDataLst>
              </p:nvPr>
            </p:nvSpPr>
            <p:spPr>
              <a:xfrm>
                <a:off x="4176" y="2400"/>
                <a:ext cx="336" cy="0"/>
              </a:xfrm>
              <a:prstGeom prst="line">
                <a:avLst/>
              </a:prstGeom>
              <a:ln w="28575" cap="flat" cmpd="sng">
                <a:solidFill>
                  <a:schemeClr val="tx1"/>
                </a:solidFill>
                <a:prstDash val="dash"/>
                <a:headEnd type="none" w="med" len="med"/>
                <a:tailEnd type="none" w="med" len="med"/>
              </a:ln>
            </p:spPr>
          </p:sp>
          <p:sp>
            <p:nvSpPr>
              <p:cNvPr id="132" name="Line 42"/>
              <p:cNvSpPr/>
              <p:nvPr>
                <p:custDataLst>
                  <p:tags r:id="rId34"/>
                </p:custDataLst>
              </p:nvPr>
            </p:nvSpPr>
            <p:spPr>
              <a:xfrm>
                <a:off x="4512" y="2400"/>
                <a:ext cx="480" cy="0"/>
              </a:xfrm>
              <a:prstGeom prst="line">
                <a:avLst/>
              </a:prstGeom>
              <a:ln w="28575" cap="flat" cmpd="sng">
                <a:solidFill>
                  <a:schemeClr val="tx1"/>
                </a:solidFill>
                <a:prstDash val="solid"/>
                <a:headEnd type="none" w="med" len="med"/>
                <a:tailEnd type="none" w="med" len="med"/>
              </a:ln>
            </p:spPr>
          </p:sp>
          <p:sp>
            <p:nvSpPr>
              <p:cNvPr id="133" name="Line 43"/>
              <p:cNvSpPr/>
              <p:nvPr>
                <p:custDataLst>
                  <p:tags r:id="rId35"/>
                </p:custDataLst>
              </p:nvPr>
            </p:nvSpPr>
            <p:spPr>
              <a:xfrm>
                <a:off x="3360" y="2160"/>
                <a:ext cx="0" cy="240"/>
              </a:xfrm>
              <a:prstGeom prst="line">
                <a:avLst/>
              </a:prstGeom>
              <a:ln w="28575" cap="flat" cmpd="sng">
                <a:solidFill>
                  <a:schemeClr val="tx1"/>
                </a:solidFill>
                <a:prstDash val="solid"/>
                <a:headEnd type="none" w="med" len="med"/>
                <a:tailEnd type="oval" w="sm" len="sm"/>
              </a:ln>
            </p:spPr>
          </p:sp>
          <p:sp>
            <p:nvSpPr>
              <p:cNvPr id="134" name="Line 44"/>
              <p:cNvSpPr/>
              <p:nvPr>
                <p:custDataLst>
                  <p:tags r:id="rId36"/>
                </p:custDataLst>
              </p:nvPr>
            </p:nvSpPr>
            <p:spPr>
              <a:xfrm>
                <a:off x="4032" y="2160"/>
                <a:ext cx="0" cy="240"/>
              </a:xfrm>
              <a:prstGeom prst="line">
                <a:avLst/>
              </a:prstGeom>
              <a:ln w="28575" cap="flat" cmpd="sng">
                <a:solidFill>
                  <a:schemeClr val="tx1"/>
                </a:solidFill>
                <a:prstDash val="solid"/>
                <a:headEnd type="none" w="med" len="med"/>
                <a:tailEnd type="oval" w="sm" len="sm"/>
              </a:ln>
            </p:spPr>
          </p:sp>
          <p:sp>
            <p:nvSpPr>
              <p:cNvPr id="135" name="Line 45"/>
              <p:cNvSpPr/>
              <p:nvPr>
                <p:custDataLst>
                  <p:tags r:id="rId37"/>
                </p:custDataLst>
              </p:nvPr>
            </p:nvSpPr>
            <p:spPr>
              <a:xfrm>
                <a:off x="4896" y="2160"/>
                <a:ext cx="0" cy="240"/>
              </a:xfrm>
              <a:prstGeom prst="line">
                <a:avLst/>
              </a:prstGeom>
              <a:ln w="28575" cap="flat" cmpd="sng">
                <a:solidFill>
                  <a:schemeClr val="tx1"/>
                </a:solidFill>
                <a:prstDash val="solid"/>
                <a:headEnd type="none" w="med" len="med"/>
                <a:tailEnd type="oval" w="sm" len="sm"/>
              </a:ln>
            </p:spPr>
          </p:sp>
          <p:sp>
            <p:nvSpPr>
              <p:cNvPr id="136" name="Freeform 46"/>
              <p:cNvSpPr/>
              <p:nvPr>
                <p:custDataLst>
                  <p:tags r:id="rId38"/>
                </p:custDataLst>
              </p:nvPr>
            </p:nvSpPr>
            <p:spPr>
              <a:xfrm>
                <a:off x="3120" y="2088"/>
                <a:ext cx="96" cy="72"/>
              </a:xfrm>
              <a:custGeom>
                <a:avLst/>
                <a:gdLst>
                  <a:gd name="txL" fmla="*/ 0 w 96"/>
                  <a:gd name="txT" fmla="*/ 0 h 72"/>
                  <a:gd name="txR" fmla="*/ 96 w 96"/>
                  <a:gd name="txB" fmla="*/ 72 h 72"/>
                </a:gdLst>
                <a:ahLst/>
                <a:cxnLst>
                  <a:cxn ang="0">
                    <a:pos x="0" y="72"/>
                  </a:cxn>
                  <a:cxn ang="0">
                    <a:pos x="18" y="18"/>
                  </a:cxn>
                  <a:cxn ang="0">
                    <a:pos x="48" y="0"/>
                  </a:cxn>
                  <a:cxn ang="0">
                    <a:pos x="81" y="12"/>
                  </a:cxn>
                  <a:cxn ang="0">
                    <a:pos x="96" y="72"/>
                  </a:cxn>
                </a:cxnLst>
                <a:rect l="txL" t="txT" r="txR" b="txB"/>
                <a:pathLst>
                  <a:path w="96" h="72">
                    <a:moveTo>
                      <a:pt x="0" y="72"/>
                    </a:moveTo>
                    <a:lnTo>
                      <a:pt x="18" y="18"/>
                    </a:lnTo>
                    <a:lnTo>
                      <a:pt x="48" y="0"/>
                    </a:lnTo>
                    <a:lnTo>
                      <a:pt x="81" y="12"/>
                    </a:lnTo>
                    <a:lnTo>
                      <a:pt x="96" y="72"/>
                    </a:lnTo>
                  </a:path>
                </a:pathLst>
              </a:custGeom>
              <a:noFill/>
              <a:ln w="38100" cap="flat" cmpd="sng">
                <a:solidFill>
                  <a:schemeClr val="tx1">
                    <a:alpha val="100000"/>
                  </a:schemeClr>
                </a:solidFill>
                <a:prstDash val="sysDot"/>
                <a:round/>
                <a:headEnd type="none" w="med" len="med"/>
                <a:tailEnd type="none" w="med" len="med"/>
              </a:ln>
            </p:spPr>
            <p:txBody>
              <a:bodyPr/>
              <a:p>
                <a:endParaRPr lang="zh-CN" altLang="en-US"/>
              </a:p>
            </p:txBody>
          </p:sp>
          <p:sp>
            <p:nvSpPr>
              <p:cNvPr id="137" name="Freeform 47"/>
              <p:cNvSpPr/>
              <p:nvPr>
                <p:custDataLst>
                  <p:tags r:id="rId39"/>
                </p:custDataLst>
              </p:nvPr>
            </p:nvSpPr>
            <p:spPr>
              <a:xfrm>
                <a:off x="3792" y="2088"/>
                <a:ext cx="96" cy="72"/>
              </a:xfrm>
              <a:custGeom>
                <a:avLst/>
                <a:gdLst>
                  <a:gd name="txL" fmla="*/ 0 w 96"/>
                  <a:gd name="txT" fmla="*/ 0 h 72"/>
                  <a:gd name="txR" fmla="*/ 96 w 96"/>
                  <a:gd name="txB" fmla="*/ 72 h 72"/>
                </a:gdLst>
                <a:ahLst/>
                <a:cxnLst>
                  <a:cxn ang="0">
                    <a:pos x="0" y="72"/>
                  </a:cxn>
                  <a:cxn ang="0">
                    <a:pos x="18" y="18"/>
                  </a:cxn>
                  <a:cxn ang="0">
                    <a:pos x="48" y="0"/>
                  </a:cxn>
                  <a:cxn ang="0">
                    <a:pos x="81" y="12"/>
                  </a:cxn>
                  <a:cxn ang="0">
                    <a:pos x="96" y="72"/>
                  </a:cxn>
                </a:cxnLst>
                <a:rect l="txL" t="txT" r="txR" b="txB"/>
                <a:pathLst>
                  <a:path w="96" h="72">
                    <a:moveTo>
                      <a:pt x="0" y="72"/>
                    </a:moveTo>
                    <a:lnTo>
                      <a:pt x="18" y="18"/>
                    </a:lnTo>
                    <a:lnTo>
                      <a:pt x="48" y="0"/>
                    </a:lnTo>
                    <a:lnTo>
                      <a:pt x="81" y="12"/>
                    </a:lnTo>
                    <a:lnTo>
                      <a:pt x="96" y="72"/>
                    </a:lnTo>
                  </a:path>
                </a:pathLst>
              </a:custGeom>
              <a:noFill/>
              <a:ln w="38100" cap="flat" cmpd="sng">
                <a:solidFill>
                  <a:schemeClr val="tx1">
                    <a:alpha val="100000"/>
                  </a:schemeClr>
                </a:solidFill>
                <a:prstDash val="sysDot"/>
                <a:round/>
                <a:headEnd type="none" w="med" len="med"/>
                <a:tailEnd type="none" w="med" len="med"/>
              </a:ln>
            </p:spPr>
            <p:txBody>
              <a:bodyPr/>
              <a:p>
                <a:endParaRPr lang="zh-CN" altLang="en-US"/>
              </a:p>
            </p:txBody>
          </p:sp>
          <p:sp>
            <p:nvSpPr>
              <p:cNvPr id="138" name="Freeform 48"/>
              <p:cNvSpPr/>
              <p:nvPr>
                <p:custDataLst>
                  <p:tags r:id="rId40"/>
                </p:custDataLst>
              </p:nvPr>
            </p:nvSpPr>
            <p:spPr>
              <a:xfrm>
                <a:off x="4608" y="2088"/>
                <a:ext cx="96" cy="72"/>
              </a:xfrm>
              <a:custGeom>
                <a:avLst/>
                <a:gdLst>
                  <a:gd name="txL" fmla="*/ 0 w 96"/>
                  <a:gd name="txT" fmla="*/ 0 h 72"/>
                  <a:gd name="txR" fmla="*/ 96 w 96"/>
                  <a:gd name="txB" fmla="*/ 72 h 72"/>
                </a:gdLst>
                <a:ahLst/>
                <a:cxnLst>
                  <a:cxn ang="0">
                    <a:pos x="0" y="72"/>
                  </a:cxn>
                  <a:cxn ang="0">
                    <a:pos x="18" y="18"/>
                  </a:cxn>
                  <a:cxn ang="0">
                    <a:pos x="48" y="0"/>
                  </a:cxn>
                  <a:cxn ang="0">
                    <a:pos x="81" y="12"/>
                  </a:cxn>
                  <a:cxn ang="0">
                    <a:pos x="96" y="72"/>
                  </a:cxn>
                </a:cxnLst>
                <a:rect l="txL" t="txT" r="txR" b="txB"/>
                <a:pathLst>
                  <a:path w="96" h="72">
                    <a:moveTo>
                      <a:pt x="0" y="72"/>
                    </a:moveTo>
                    <a:lnTo>
                      <a:pt x="18" y="18"/>
                    </a:lnTo>
                    <a:lnTo>
                      <a:pt x="48" y="0"/>
                    </a:lnTo>
                    <a:lnTo>
                      <a:pt x="81" y="12"/>
                    </a:lnTo>
                    <a:lnTo>
                      <a:pt x="96" y="72"/>
                    </a:lnTo>
                  </a:path>
                </a:pathLst>
              </a:custGeom>
              <a:noFill/>
              <a:ln w="38100" cap="flat" cmpd="sng">
                <a:solidFill>
                  <a:schemeClr val="tx1">
                    <a:alpha val="100000"/>
                  </a:schemeClr>
                </a:solidFill>
                <a:prstDash val="sysDot"/>
                <a:round/>
                <a:headEnd type="none" w="med" len="med"/>
                <a:tailEnd type="none" w="med" len="med"/>
              </a:ln>
            </p:spPr>
            <p:txBody>
              <a:bodyPr/>
              <a:p>
                <a:endParaRPr lang="zh-CN" altLang="en-US"/>
              </a:p>
            </p:txBody>
          </p:sp>
        </p:grpSp>
        <p:sp>
          <p:nvSpPr>
            <p:cNvPr id="139" name="Text Box 82"/>
            <p:cNvSpPr txBox="1"/>
            <p:nvPr>
              <p:custDataLst>
                <p:tags r:id="rId41"/>
              </p:custDataLst>
            </p:nvPr>
          </p:nvSpPr>
          <p:spPr>
            <a:xfrm>
              <a:off x="4272" y="960"/>
              <a:ext cx="768" cy="347"/>
            </a:xfrm>
            <a:prstGeom prst="rect">
              <a:avLst/>
            </a:prstGeom>
            <a:noFill/>
            <a:ln w="9525">
              <a:noFill/>
            </a:ln>
          </p:spPr>
          <p:txBody>
            <a:bodyPr>
              <a:sp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50000"/>
                </a:spcBef>
                <a:buClrTx/>
                <a:buFontTx/>
                <a:buNone/>
              </a:pPr>
              <a:r>
                <a:rPr lang="zh-CN" altLang="en-US" sz="2400" b="1" dirty="0">
                  <a:latin typeface="Times New Roman" panose="02020603050405020304" pitchFamily="18" charset="0"/>
                </a:rPr>
                <a:t>链式</a:t>
              </a:r>
              <a:endParaRPr lang="zh-CN" altLang="en-US" sz="2400" b="1" dirty="0">
                <a:latin typeface="Times New Roman" panose="02020603050405020304" pitchFamily="18" charset="0"/>
              </a:endParaRPr>
            </a:p>
          </p:txBody>
        </p:sp>
      </p:grpSp>
      <p:grpSp>
        <p:nvGrpSpPr>
          <p:cNvPr id="140" name="Group 107"/>
          <p:cNvGrpSpPr/>
          <p:nvPr/>
        </p:nvGrpSpPr>
        <p:grpSpPr>
          <a:xfrm>
            <a:off x="1509395" y="3458845"/>
            <a:ext cx="6339840" cy="1780645"/>
            <a:chOff x="432" y="2544"/>
            <a:chExt cx="5280" cy="1488"/>
          </a:xfrm>
        </p:grpSpPr>
        <p:grpSp>
          <p:nvGrpSpPr>
            <p:cNvPr id="141" name="Group 104"/>
            <p:cNvGrpSpPr/>
            <p:nvPr/>
          </p:nvGrpSpPr>
          <p:grpSpPr>
            <a:xfrm>
              <a:off x="432" y="2832"/>
              <a:ext cx="4848" cy="1200"/>
              <a:chOff x="432" y="2832"/>
              <a:chExt cx="4848" cy="1200"/>
            </a:xfrm>
          </p:grpSpPr>
          <p:grpSp>
            <p:nvGrpSpPr>
              <p:cNvPr id="142" name="Group 99"/>
              <p:cNvGrpSpPr/>
              <p:nvPr/>
            </p:nvGrpSpPr>
            <p:grpSpPr>
              <a:xfrm>
                <a:off x="3023" y="3264"/>
                <a:ext cx="674" cy="384"/>
                <a:chOff x="2783" y="3264"/>
                <a:chExt cx="674" cy="384"/>
              </a:xfrm>
            </p:grpSpPr>
            <p:sp>
              <p:nvSpPr>
                <p:cNvPr id="143" name="Text Box 51"/>
                <p:cNvSpPr txBox="1"/>
                <p:nvPr>
                  <p:custDataLst>
                    <p:tags r:id="rId42"/>
                  </p:custDataLst>
                </p:nvPr>
              </p:nvSpPr>
              <p:spPr>
                <a:xfrm>
                  <a:off x="2783" y="3309"/>
                  <a:ext cx="674" cy="333"/>
                </a:xfrm>
                <a:prstGeom prst="rect">
                  <a:avLst/>
                </a:prstGeom>
                <a:noFill/>
                <a:ln w="9525">
                  <a:noFill/>
                </a:ln>
              </p:spPr>
              <p:txBody>
                <a:bodyPr wrap="square">
                  <a:sp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r>
                    <a:rPr lang="zh-CN" altLang="en-US" b="1" dirty="0">
                      <a:latin typeface="Times New Roman" panose="02020603050405020304" pitchFamily="18" charset="0"/>
                    </a:rPr>
                    <a:t>设备</a:t>
                  </a:r>
                  <a:endParaRPr lang="zh-CN" altLang="en-US" b="1" dirty="0">
                    <a:latin typeface="Times New Roman" panose="02020603050405020304" pitchFamily="18" charset="0"/>
                  </a:endParaRPr>
                </a:p>
              </p:txBody>
            </p:sp>
            <p:sp>
              <p:nvSpPr>
                <p:cNvPr id="144" name="Rectangle 52"/>
                <p:cNvSpPr/>
                <p:nvPr>
                  <p:custDataLst>
                    <p:tags r:id="rId43"/>
                  </p:custDataLst>
                </p:nvPr>
              </p:nvSpPr>
              <p:spPr>
                <a:xfrm>
                  <a:off x="2784" y="3264"/>
                  <a:ext cx="504" cy="384"/>
                </a:xfrm>
                <a:prstGeom prst="rect">
                  <a:avLst/>
                </a:prstGeom>
                <a:noFill/>
                <a:ln w="28575" cap="flat" cmpd="sng">
                  <a:solidFill>
                    <a:schemeClr val="tx1"/>
                  </a:solidFill>
                  <a:prstDash val="solid"/>
                  <a:miter/>
                  <a:headEnd type="none" w="med" len="med"/>
                  <a:tailEnd type="none" w="med" len="med"/>
                </a:ln>
              </p:spPr>
              <p:txBody>
                <a:bodyPr wrap="none" anchor="ctr" anchorCtr="0"/>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endParaRPr lang="zh-CN" altLang="en-US" sz="2400" dirty="0">
                    <a:latin typeface="Times New Roman" panose="02020603050405020304" pitchFamily="18" charset="0"/>
                  </a:endParaRPr>
                </a:p>
              </p:txBody>
            </p:sp>
          </p:grpSp>
          <p:grpSp>
            <p:nvGrpSpPr>
              <p:cNvPr id="145" name="Group 98"/>
              <p:cNvGrpSpPr/>
              <p:nvPr/>
            </p:nvGrpSpPr>
            <p:grpSpPr>
              <a:xfrm>
                <a:off x="3639" y="3264"/>
                <a:ext cx="679" cy="383"/>
                <a:chOff x="3399" y="3264"/>
                <a:chExt cx="679" cy="383"/>
              </a:xfrm>
            </p:grpSpPr>
            <p:sp>
              <p:nvSpPr>
                <p:cNvPr id="146" name="Text Box 54"/>
                <p:cNvSpPr txBox="1"/>
                <p:nvPr>
                  <p:custDataLst>
                    <p:tags r:id="rId44"/>
                  </p:custDataLst>
                </p:nvPr>
              </p:nvSpPr>
              <p:spPr>
                <a:xfrm>
                  <a:off x="3399" y="3296"/>
                  <a:ext cx="679" cy="333"/>
                </a:xfrm>
                <a:prstGeom prst="rect">
                  <a:avLst/>
                </a:prstGeom>
                <a:noFill/>
                <a:ln w="9525">
                  <a:noFill/>
                </a:ln>
              </p:spPr>
              <p:txBody>
                <a:bodyPr wrap="square">
                  <a:sp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r>
                    <a:rPr lang="zh-CN" altLang="en-US" b="1" dirty="0">
                      <a:latin typeface="Times New Roman" panose="02020603050405020304" pitchFamily="18" charset="0"/>
                    </a:rPr>
                    <a:t>设备</a:t>
                  </a:r>
                  <a:endParaRPr lang="zh-CN" altLang="en-US" b="1" dirty="0">
                    <a:latin typeface="Times New Roman" panose="02020603050405020304" pitchFamily="18" charset="0"/>
                  </a:endParaRPr>
                </a:p>
              </p:txBody>
            </p:sp>
            <p:sp>
              <p:nvSpPr>
                <p:cNvPr id="147" name="Rectangle 55"/>
                <p:cNvSpPr/>
                <p:nvPr>
                  <p:custDataLst>
                    <p:tags r:id="rId45"/>
                  </p:custDataLst>
                </p:nvPr>
              </p:nvSpPr>
              <p:spPr>
                <a:xfrm>
                  <a:off x="3456" y="3264"/>
                  <a:ext cx="432" cy="383"/>
                </a:xfrm>
                <a:prstGeom prst="rect">
                  <a:avLst/>
                </a:prstGeom>
                <a:noFill/>
                <a:ln w="28575" cap="flat" cmpd="sng">
                  <a:solidFill>
                    <a:schemeClr val="tx1"/>
                  </a:solidFill>
                  <a:prstDash val="solid"/>
                  <a:miter/>
                  <a:headEnd type="none" w="med" len="med"/>
                  <a:tailEnd type="none" w="med" len="med"/>
                </a:ln>
              </p:spPr>
              <p:txBody>
                <a:bodyPr wrap="none" anchor="ctr" anchorCtr="0"/>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endParaRPr lang="zh-CN" altLang="en-US" sz="2400" dirty="0">
                    <a:latin typeface="Times New Roman" panose="02020603050405020304" pitchFamily="18" charset="0"/>
                  </a:endParaRPr>
                </a:p>
              </p:txBody>
            </p:sp>
          </p:grpSp>
          <p:grpSp>
            <p:nvGrpSpPr>
              <p:cNvPr id="148" name="Group 97"/>
              <p:cNvGrpSpPr/>
              <p:nvPr/>
            </p:nvGrpSpPr>
            <p:grpSpPr>
              <a:xfrm>
                <a:off x="4487" y="3264"/>
                <a:ext cx="702" cy="383"/>
                <a:chOff x="4247" y="3264"/>
                <a:chExt cx="702" cy="383"/>
              </a:xfrm>
            </p:grpSpPr>
            <p:sp>
              <p:nvSpPr>
                <p:cNvPr id="149" name="Text Box 57"/>
                <p:cNvSpPr txBox="1"/>
                <p:nvPr>
                  <p:custDataLst>
                    <p:tags r:id="rId46"/>
                  </p:custDataLst>
                </p:nvPr>
              </p:nvSpPr>
              <p:spPr>
                <a:xfrm>
                  <a:off x="4247" y="3309"/>
                  <a:ext cx="702" cy="333"/>
                </a:xfrm>
                <a:prstGeom prst="rect">
                  <a:avLst/>
                </a:prstGeom>
                <a:noFill/>
                <a:ln w="9525">
                  <a:noFill/>
                </a:ln>
              </p:spPr>
              <p:txBody>
                <a:bodyPr wrap="square">
                  <a:sp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r>
                    <a:rPr lang="zh-CN" altLang="en-US" b="1" dirty="0">
                      <a:latin typeface="Times New Roman" panose="02020603050405020304" pitchFamily="18" charset="0"/>
                    </a:rPr>
                    <a:t>设备</a:t>
                  </a:r>
                  <a:endParaRPr lang="zh-CN" altLang="en-US" b="1" dirty="0">
                    <a:latin typeface="Times New Roman" panose="02020603050405020304" pitchFamily="18" charset="0"/>
                  </a:endParaRPr>
                </a:p>
              </p:txBody>
            </p:sp>
            <p:sp>
              <p:nvSpPr>
                <p:cNvPr id="150" name="Rectangle 58"/>
                <p:cNvSpPr/>
                <p:nvPr>
                  <p:custDataLst>
                    <p:tags r:id="rId47"/>
                  </p:custDataLst>
                </p:nvPr>
              </p:nvSpPr>
              <p:spPr>
                <a:xfrm>
                  <a:off x="4282" y="3264"/>
                  <a:ext cx="432" cy="383"/>
                </a:xfrm>
                <a:prstGeom prst="rect">
                  <a:avLst/>
                </a:prstGeom>
                <a:noFill/>
                <a:ln w="28575" cap="flat" cmpd="sng">
                  <a:solidFill>
                    <a:schemeClr val="tx1"/>
                  </a:solidFill>
                  <a:prstDash val="solid"/>
                  <a:miter/>
                  <a:headEnd type="none" w="med" len="med"/>
                  <a:tailEnd type="none" w="med" len="med"/>
                </a:ln>
              </p:spPr>
              <p:txBody>
                <a:bodyPr wrap="none" anchor="ctr" anchorCtr="0"/>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endParaRPr lang="zh-CN" altLang="en-US" sz="2400" dirty="0">
                    <a:latin typeface="Times New Roman" panose="02020603050405020304" pitchFamily="18" charset="0"/>
                  </a:endParaRPr>
                </a:p>
              </p:txBody>
            </p:sp>
          </p:grpSp>
          <p:grpSp>
            <p:nvGrpSpPr>
              <p:cNvPr id="151" name="Group 100"/>
              <p:cNvGrpSpPr/>
              <p:nvPr/>
            </p:nvGrpSpPr>
            <p:grpSpPr>
              <a:xfrm>
                <a:off x="2019" y="3264"/>
                <a:ext cx="890" cy="768"/>
                <a:chOff x="1779" y="3264"/>
                <a:chExt cx="890" cy="768"/>
              </a:xfrm>
            </p:grpSpPr>
            <p:sp>
              <p:nvSpPr>
                <p:cNvPr id="152" name="Text Box 60"/>
                <p:cNvSpPr txBox="1"/>
                <p:nvPr>
                  <p:custDataLst>
                    <p:tags r:id="rId48"/>
                  </p:custDataLst>
                </p:nvPr>
              </p:nvSpPr>
              <p:spPr>
                <a:xfrm>
                  <a:off x="1779" y="3397"/>
                  <a:ext cx="890" cy="591"/>
                </a:xfrm>
                <a:prstGeom prst="rect">
                  <a:avLst/>
                </a:prstGeom>
                <a:noFill/>
                <a:ln w="9525">
                  <a:noFill/>
                </a:ln>
              </p:spPr>
              <p:txBody>
                <a:bodyPr wrap="square">
                  <a:sp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r>
                    <a:rPr lang="en-US" altLang="zh-CN" b="1" dirty="0">
                      <a:latin typeface="Times New Roman" panose="02020603050405020304" pitchFamily="18" charset="0"/>
                    </a:rPr>
                    <a:t>DMA</a:t>
                  </a:r>
                  <a:endParaRPr lang="en-US" altLang="zh-CN" b="1" dirty="0">
                    <a:latin typeface="Times New Roman" panose="02020603050405020304" pitchFamily="18" charset="0"/>
                  </a:endParaRPr>
                </a:p>
                <a:p>
                  <a:pPr marL="0" lvl="0" indent="0">
                    <a:lnSpc>
                      <a:spcPct val="100000"/>
                    </a:lnSpc>
                    <a:spcBef>
                      <a:spcPct val="0"/>
                    </a:spcBef>
                    <a:buClrTx/>
                    <a:buFontTx/>
                    <a:buNone/>
                  </a:pPr>
                  <a:r>
                    <a:rPr lang="zh-CN" altLang="en-US" b="1" dirty="0">
                      <a:latin typeface="Times New Roman" panose="02020603050405020304" pitchFamily="18" charset="0"/>
                    </a:rPr>
                    <a:t> 接口</a:t>
                  </a:r>
                  <a:endParaRPr lang="zh-CN" altLang="en-US" b="1" dirty="0">
                    <a:latin typeface="Times New Roman" panose="02020603050405020304" pitchFamily="18" charset="0"/>
                  </a:endParaRPr>
                </a:p>
              </p:txBody>
            </p:sp>
            <p:sp>
              <p:nvSpPr>
                <p:cNvPr id="153" name="Rectangle 61"/>
                <p:cNvSpPr/>
                <p:nvPr>
                  <p:custDataLst>
                    <p:tags r:id="rId49"/>
                  </p:custDataLst>
                </p:nvPr>
              </p:nvSpPr>
              <p:spPr>
                <a:xfrm>
                  <a:off x="1824" y="3264"/>
                  <a:ext cx="624" cy="768"/>
                </a:xfrm>
                <a:prstGeom prst="rect">
                  <a:avLst/>
                </a:prstGeom>
                <a:noFill/>
                <a:ln w="28575" cap="flat" cmpd="sng">
                  <a:solidFill>
                    <a:schemeClr val="tx1"/>
                  </a:solidFill>
                  <a:prstDash val="solid"/>
                  <a:miter/>
                  <a:headEnd type="none" w="med" len="med"/>
                  <a:tailEnd type="none" w="med" len="med"/>
                </a:ln>
              </p:spPr>
              <p:txBody>
                <a:bodyPr wrap="none" anchor="ctr" anchorCtr="0"/>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endParaRPr lang="zh-CN" altLang="en-US" sz="2400" dirty="0">
                    <a:latin typeface="Times New Roman" panose="02020603050405020304" pitchFamily="18" charset="0"/>
                  </a:endParaRPr>
                </a:p>
              </p:txBody>
            </p:sp>
          </p:grpSp>
          <p:grpSp>
            <p:nvGrpSpPr>
              <p:cNvPr id="154" name="Group 92"/>
              <p:cNvGrpSpPr/>
              <p:nvPr/>
            </p:nvGrpSpPr>
            <p:grpSpPr>
              <a:xfrm>
                <a:off x="1210" y="3264"/>
                <a:ext cx="785" cy="768"/>
                <a:chOff x="970" y="3264"/>
                <a:chExt cx="785" cy="768"/>
              </a:xfrm>
            </p:grpSpPr>
            <p:sp>
              <p:nvSpPr>
                <p:cNvPr id="155" name="Rectangle 63"/>
                <p:cNvSpPr/>
                <p:nvPr>
                  <p:custDataLst>
                    <p:tags r:id="rId50"/>
                  </p:custDataLst>
                </p:nvPr>
              </p:nvSpPr>
              <p:spPr>
                <a:xfrm>
                  <a:off x="1056" y="3264"/>
                  <a:ext cx="480" cy="768"/>
                </a:xfrm>
                <a:prstGeom prst="rect">
                  <a:avLst/>
                </a:prstGeom>
                <a:noFill/>
                <a:ln w="28575" cap="flat" cmpd="sng">
                  <a:solidFill>
                    <a:schemeClr val="tx1"/>
                  </a:solidFill>
                  <a:prstDash val="solid"/>
                  <a:miter/>
                  <a:headEnd type="none" w="med" len="med"/>
                  <a:tailEnd type="none" w="med" len="med"/>
                </a:ln>
              </p:spPr>
              <p:txBody>
                <a:bodyPr wrap="none" anchor="ctr" anchorCtr="0"/>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endParaRPr lang="zh-CN" altLang="en-US" sz="2400" dirty="0">
                    <a:latin typeface="Times New Roman" panose="02020603050405020304" pitchFamily="18" charset="0"/>
                  </a:endParaRPr>
                </a:p>
              </p:txBody>
            </p:sp>
            <p:sp>
              <p:nvSpPr>
                <p:cNvPr id="156" name="Text Box 64"/>
                <p:cNvSpPr txBox="1"/>
                <p:nvPr>
                  <p:custDataLst>
                    <p:tags r:id="rId51"/>
                  </p:custDataLst>
                </p:nvPr>
              </p:nvSpPr>
              <p:spPr>
                <a:xfrm>
                  <a:off x="970" y="3504"/>
                  <a:ext cx="785" cy="333"/>
                </a:xfrm>
                <a:prstGeom prst="rect">
                  <a:avLst/>
                </a:prstGeom>
                <a:noFill/>
                <a:ln w="9525">
                  <a:noFill/>
                </a:ln>
              </p:spPr>
              <p:txBody>
                <a:bodyPr wrap="square">
                  <a:sp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r>
                    <a:rPr lang="en-US" altLang="zh-CN" b="1" dirty="0">
                      <a:latin typeface="Times New Roman" panose="02020603050405020304" pitchFamily="18" charset="0"/>
                    </a:rPr>
                    <a:t>CPU</a:t>
                  </a:r>
                  <a:endParaRPr lang="en-US" altLang="zh-CN" b="1" dirty="0">
                    <a:latin typeface="Times New Roman" panose="02020603050405020304" pitchFamily="18" charset="0"/>
                  </a:endParaRPr>
                </a:p>
              </p:txBody>
            </p:sp>
          </p:grpSp>
          <p:grpSp>
            <p:nvGrpSpPr>
              <p:cNvPr id="157" name="Group 101"/>
              <p:cNvGrpSpPr/>
              <p:nvPr/>
            </p:nvGrpSpPr>
            <p:grpSpPr>
              <a:xfrm>
                <a:off x="575" y="3264"/>
                <a:ext cx="721" cy="768"/>
                <a:chOff x="335" y="3264"/>
                <a:chExt cx="721" cy="768"/>
              </a:xfrm>
            </p:grpSpPr>
            <p:sp>
              <p:nvSpPr>
                <p:cNvPr id="158" name="Rectangle 66"/>
                <p:cNvSpPr/>
                <p:nvPr>
                  <p:custDataLst>
                    <p:tags r:id="rId52"/>
                  </p:custDataLst>
                </p:nvPr>
              </p:nvSpPr>
              <p:spPr>
                <a:xfrm>
                  <a:off x="384" y="3264"/>
                  <a:ext cx="480" cy="768"/>
                </a:xfrm>
                <a:prstGeom prst="rect">
                  <a:avLst/>
                </a:prstGeom>
                <a:noFill/>
                <a:ln w="28575" cap="flat" cmpd="sng">
                  <a:solidFill>
                    <a:schemeClr val="tx1"/>
                  </a:solidFill>
                  <a:prstDash val="solid"/>
                  <a:miter/>
                  <a:headEnd type="none" w="med" len="med"/>
                  <a:tailEnd type="none" w="med" len="med"/>
                </a:ln>
              </p:spPr>
              <p:txBody>
                <a:bodyPr wrap="none" anchor="ctr" anchorCtr="0"/>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endParaRPr lang="zh-CN" altLang="en-US" sz="2400" dirty="0">
                    <a:latin typeface="Times New Roman" panose="02020603050405020304" pitchFamily="18" charset="0"/>
                  </a:endParaRPr>
                </a:p>
              </p:txBody>
            </p:sp>
            <p:sp>
              <p:nvSpPr>
                <p:cNvPr id="159" name="Text Box 67"/>
                <p:cNvSpPr txBox="1"/>
                <p:nvPr>
                  <p:custDataLst>
                    <p:tags r:id="rId53"/>
                  </p:custDataLst>
                </p:nvPr>
              </p:nvSpPr>
              <p:spPr>
                <a:xfrm>
                  <a:off x="335" y="3504"/>
                  <a:ext cx="721" cy="333"/>
                </a:xfrm>
                <a:prstGeom prst="rect">
                  <a:avLst/>
                </a:prstGeom>
                <a:noFill/>
                <a:ln w="9525">
                  <a:noFill/>
                </a:ln>
              </p:spPr>
              <p:txBody>
                <a:bodyPr wrap="square">
                  <a:sp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r>
                    <a:rPr lang="zh-CN" altLang="en-US" b="1" dirty="0">
                      <a:latin typeface="Times New Roman" panose="02020603050405020304" pitchFamily="18" charset="0"/>
                    </a:rPr>
                    <a:t>主存</a:t>
                  </a:r>
                  <a:endParaRPr lang="zh-CN" altLang="en-US" b="1" dirty="0">
                    <a:latin typeface="Times New Roman" panose="02020603050405020304" pitchFamily="18" charset="0"/>
                  </a:endParaRPr>
                </a:p>
              </p:txBody>
            </p:sp>
          </p:grpSp>
          <p:sp>
            <p:nvSpPr>
              <p:cNvPr id="160" name="AutoShape 68"/>
              <p:cNvSpPr/>
              <p:nvPr>
                <p:custDataLst>
                  <p:tags r:id="rId54"/>
                </p:custDataLst>
              </p:nvPr>
            </p:nvSpPr>
            <p:spPr>
              <a:xfrm>
                <a:off x="432" y="2832"/>
                <a:ext cx="4848" cy="144"/>
              </a:xfrm>
              <a:prstGeom prst="leftRightArrow">
                <a:avLst>
                  <a:gd name="adj1" fmla="val 58333"/>
                  <a:gd name="adj2" fmla="val 161319"/>
                </a:avLst>
              </a:prstGeom>
              <a:solidFill>
                <a:schemeClr val="folHlink"/>
              </a:solidFill>
              <a:ln w="9525" cap="flat" cmpd="sng">
                <a:solidFill>
                  <a:schemeClr val="folHlink"/>
                </a:solidFill>
                <a:prstDash val="solid"/>
                <a:miter/>
                <a:headEnd type="none" w="med" len="med"/>
                <a:tailEnd type="none" w="med" len="med"/>
              </a:ln>
            </p:spPr>
            <p:txBody>
              <a:bodyPr wrap="none" anchor="ctr" anchorCtr="0"/>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endParaRPr lang="zh-CN" altLang="en-US" sz="2400" dirty="0">
                  <a:latin typeface="Times New Roman" panose="02020603050405020304" pitchFamily="18" charset="0"/>
                </a:endParaRPr>
              </a:p>
            </p:txBody>
          </p:sp>
          <p:sp>
            <p:nvSpPr>
              <p:cNvPr id="161" name="Text Box 69"/>
              <p:cNvSpPr txBox="1"/>
              <p:nvPr>
                <p:custDataLst>
                  <p:tags r:id="rId55"/>
                </p:custDataLst>
              </p:nvPr>
            </p:nvSpPr>
            <p:spPr>
              <a:xfrm>
                <a:off x="4214" y="3296"/>
                <a:ext cx="276" cy="333"/>
              </a:xfrm>
              <a:prstGeom prst="rect">
                <a:avLst/>
              </a:prstGeom>
              <a:noFill/>
              <a:ln w="9525">
                <a:noFill/>
              </a:ln>
            </p:spPr>
            <p:txBody>
              <a:bodyPr wrap="square">
                <a:sp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r>
                  <a:rPr lang="zh-CN" altLang="en-US" b="1" dirty="0">
                    <a:latin typeface="Times New Roman" panose="02020603050405020304" pitchFamily="18" charset="0"/>
                  </a:rPr>
                  <a:t>…</a:t>
                </a:r>
                <a:endParaRPr lang="zh-CN" altLang="en-US" b="1" dirty="0">
                  <a:latin typeface="Times New Roman" panose="02020603050405020304" pitchFamily="18" charset="0"/>
                </a:endParaRPr>
              </a:p>
            </p:txBody>
          </p:sp>
          <p:sp>
            <p:nvSpPr>
              <p:cNvPr id="162" name="AutoShape 70"/>
              <p:cNvSpPr/>
              <p:nvPr>
                <p:custDataLst>
                  <p:tags r:id="rId56"/>
                </p:custDataLst>
              </p:nvPr>
            </p:nvSpPr>
            <p:spPr>
              <a:xfrm>
                <a:off x="816" y="2928"/>
                <a:ext cx="144" cy="336"/>
              </a:xfrm>
              <a:prstGeom prst="upDownArrow">
                <a:avLst>
                  <a:gd name="adj1" fmla="val 50000"/>
                  <a:gd name="adj2" fmla="val 46666"/>
                </a:avLst>
              </a:prstGeom>
              <a:solidFill>
                <a:schemeClr val="folHlink"/>
              </a:solidFill>
              <a:ln w="9525" cap="flat" cmpd="sng">
                <a:solidFill>
                  <a:schemeClr val="folHlink"/>
                </a:solidFill>
                <a:prstDash val="solid"/>
                <a:miter/>
                <a:headEnd type="none" w="med" len="med"/>
                <a:tailEnd type="none" w="med" len="med"/>
              </a:ln>
            </p:spPr>
            <p:txBody>
              <a:bodyPr vert="eaVert" wrap="none" anchor="ctr" anchorCtr="0"/>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endParaRPr lang="zh-CN" altLang="en-US" sz="2400" dirty="0">
                  <a:latin typeface="Times New Roman" panose="02020603050405020304" pitchFamily="18" charset="0"/>
                </a:endParaRPr>
              </a:p>
            </p:txBody>
          </p:sp>
          <p:sp>
            <p:nvSpPr>
              <p:cNvPr id="163" name="AutoShape 71"/>
              <p:cNvSpPr/>
              <p:nvPr>
                <p:custDataLst>
                  <p:tags r:id="rId57"/>
                </p:custDataLst>
              </p:nvPr>
            </p:nvSpPr>
            <p:spPr>
              <a:xfrm>
                <a:off x="1488" y="2928"/>
                <a:ext cx="144" cy="336"/>
              </a:xfrm>
              <a:prstGeom prst="upDownArrow">
                <a:avLst>
                  <a:gd name="adj1" fmla="val 50000"/>
                  <a:gd name="adj2" fmla="val 46666"/>
                </a:avLst>
              </a:prstGeom>
              <a:solidFill>
                <a:schemeClr val="folHlink"/>
              </a:solidFill>
              <a:ln w="9525" cap="flat" cmpd="sng">
                <a:solidFill>
                  <a:schemeClr val="folHlink"/>
                </a:solidFill>
                <a:prstDash val="solid"/>
                <a:miter/>
                <a:headEnd type="none" w="med" len="med"/>
                <a:tailEnd type="none" w="med" len="med"/>
              </a:ln>
            </p:spPr>
            <p:txBody>
              <a:bodyPr vert="eaVert" wrap="none" anchor="ctr" anchorCtr="0"/>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endParaRPr lang="zh-CN" altLang="en-US" sz="2400" dirty="0">
                  <a:latin typeface="Times New Roman" panose="02020603050405020304" pitchFamily="18" charset="0"/>
                </a:endParaRPr>
              </a:p>
            </p:txBody>
          </p:sp>
          <p:sp>
            <p:nvSpPr>
              <p:cNvPr id="164" name="AutoShape 72"/>
              <p:cNvSpPr/>
              <p:nvPr>
                <p:custDataLst>
                  <p:tags r:id="rId58"/>
                </p:custDataLst>
              </p:nvPr>
            </p:nvSpPr>
            <p:spPr>
              <a:xfrm>
                <a:off x="2304" y="2928"/>
                <a:ext cx="144" cy="336"/>
              </a:xfrm>
              <a:prstGeom prst="upDownArrow">
                <a:avLst>
                  <a:gd name="adj1" fmla="val 50000"/>
                  <a:gd name="adj2" fmla="val 46666"/>
                </a:avLst>
              </a:prstGeom>
              <a:solidFill>
                <a:schemeClr val="folHlink"/>
              </a:solidFill>
              <a:ln w="9525" cap="flat" cmpd="sng">
                <a:solidFill>
                  <a:schemeClr val="folHlink"/>
                </a:solidFill>
                <a:prstDash val="solid"/>
                <a:miter/>
                <a:headEnd type="none" w="med" len="med"/>
                <a:tailEnd type="none" w="med" len="med"/>
              </a:ln>
            </p:spPr>
            <p:txBody>
              <a:bodyPr vert="eaVert" wrap="none" anchor="ctr" anchorCtr="0"/>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endParaRPr lang="zh-CN" altLang="en-US" sz="2400" dirty="0">
                  <a:latin typeface="Times New Roman" panose="02020603050405020304" pitchFamily="18" charset="0"/>
                </a:endParaRPr>
              </a:p>
            </p:txBody>
          </p:sp>
          <p:sp>
            <p:nvSpPr>
              <p:cNvPr id="165" name="AutoShape 73"/>
              <p:cNvSpPr/>
              <p:nvPr>
                <p:custDataLst>
                  <p:tags r:id="rId59"/>
                </p:custDataLst>
              </p:nvPr>
            </p:nvSpPr>
            <p:spPr>
              <a:xfrm>
                <a:off x="3168" y="2928"/>
                <a:ext cx="144" cy="336"/>
              </a:xfrm>
              <a:prstGeom prst="upDownArrow">
                <a:avLst>
                  <a:gd name="adj1" fmla="val 50000"/>
                  <a:gd name="adj2" fmla="val 46666"/>
                </a:avLst>
              </a:prstGeom>
              <a:solidFill>
                <a:schemeClr val="folHlink"/>
              </a:solidFill>
              <a:ln w="9525" cap="flat" cmpd="sng">
                <a:solidFill>
                  <a:schemeClr val="folHlink"/>
                </a:solidFill>
                <a:prstDash val="solid"/>
                <a:miter/>
                <a:headEnd type="none" w="med" len="med"/>
                <a:tailEnd type="none" w="med" len="med"/>
              </a:ln>
            </p:spPr>
            <p:txBody>
              <a:bodyPr vert="eaVert" wrap="none" anchor="ctr" anchorCtr="0"/>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endParaRPr lang="zh-CN" altLang="en-US" sz="2400" dirty="0">
                  <a:latin typeface="Times New Roman" panose="02020603050405020304" pitchFamily="18" charset="0"/>
                </a:endParaRPr>
              </a:p>
            </p:txBody>
          </p:sp>
          <p:sp>
            <p:nvSpPr>
              <p:cNvPr id="166" name="AutoShape 74"/>
              <p:cNvSpPr/>
              <p:nvPr>
                <p:custDataLst>
                  <p:tags r:id="rId60"/>
                </p:custDataLst>
              </p:nvPr>
            </p:nvSpPr>
            <p:spPr>
              <a:xfrm>
                <a:off x="3840" y="2928"/>
                <a:ext cx="144" cy="336"/>
              </a:xfrm>
              <a:prstGeom prst="upDownArrow">
                <a:avLst>
                  <a:gd name="adj1" fmla="val 50000"/>
                  <a:gd name="adj2" fmla="val 46666"/>
                </a:avLst>
              </a:prstGeom>
              <a:solidFill>
                <a:schemeClr val="folHlink"/>
              </a:solidFill>
              <a:ln w="9525" cap="flat" cmpd="sng">
                <a:solidFill>
                  <a:schemeClr val="folHlink"/>
                </a:solidFill>
                <a:prstDash val="solid"/>
                <a:miter/>
                <a:headEnd type="none" w="med" len="med"/>
                <a:tailEnd type="none" w="med" len="med"/>
              </a:ln>
            </p:spPr>
            <p:txBody>
              <a:bodyPr vert="eaVert" wrap="none" anchor="ctr" anchorCtr="0"/>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endParaRPr lang="zh-CN" altLang="en-US" sz="2400" dirty="0">
                  <a:latin typeface="Times New Roman" panose="02020603050405020304" pitchFamily="18" charset="0"/>
                </a:endParaRPr>
              </a:p>
            </p:txBody>
          </p:sp>
          <p:sp>
            <p:nvSpPr>
              <p:cNvPr id="167" name="AutoShape 75"/>
              <p:cNvSpPr/>
              <p:nvPr>
                <p:custDataLst>
                  <p:tags r:id="rId61"/>
                </p:custDataLst>
              </p:nvPr>
            </p:nvSpPr>
            <p:spPr>
              <a:xfrm>
                <a:off x="4656" y="2928"/>
                <a:ext cx="144" cy="336"/>
              </a:xfrm>
              <a:prstGeom prst="upDownArrow">
                <a:avLst>
                  <a:gd name="adj1" fmla="val 50000"/>
                  <a:gd name="adj2" fmla="val 46666"/>
                </a:avLst>
              </a:prstGeom>
              <a:solidFill>
                <a:schemeClr val="folHlink"/>
              </a:solidFill>
              <a:ln w="9525" cap="flat" cmpd="sng">
                <a:solidFill>
                  <a:schemeClr val="folHlink"/>
                </a:solidFill>
                <a:prstDash val="solid"/>
                <a:miter/>
                <a:headEnd type="none" w="med" len="med"/>
                <a:tailEnd type="none" w="med" len="med"/>
              </a:ln>
            </p:spPr>
            <p:txBody>
              <a:bodyPr vert="eaVert" wrap="none" anchor="ctr" anchorCtr="0"/>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endParaRPr lang="zh-CN" altLang="en-US" sz="2400" dirty="0">
                  <a:latin typeface="Times New Roman" panose="02020603050405020304" pitchFamily="18" charset="0"/>
                </a:endParaRPr>
              </a:p>
            </p:txBody>
          </p:sp>
          <p:sp>
            <p:nvSpPr>
              <p:cNvPr id="168" name="Line 76"/>
              <p:cNvSpPr/>
              <p:nvPr>
                <p:custDataLst>
                  <p:tags r:id="rId62"/>
                </p:custDataLst>
              </p:nvPr>
            </p:nvSpPr>
            <p:spPr>
              <a:xfrm>
                <a:off x="1776" y="3696"/>
                <a:ext cx="288" cy="0"/>
              </a:xfrm>
              <a:prstGeom prst="line">
                <a:avLst/>
              </a:prstGeom>
              <a:ln w="28575" cap="flat" cmpd="sng">
                <a:solidFill>
                  <a:schemeClr val="tx1"/>
                </a:solidFill>
                <a:prstDash val="solid"/>
                <a:headEnd type="none" w="med" len="med"/>
                <a:tailEnd type="stealth" w="med" len="med"/>
              </a:ln>
            </p:spPr>
          </p:sp>
          <p:sp>
            <p:nvSpPr>
              <p:cNvPr id="169" name="Line 77"/>
              <p:cNvSpPr/>
              <p:nvPr>
                <p:custDataLst>
                  <p:tags r:id="rId63"/>
                </p:custDataLst>
              </p:nvPr>
            </p:nvSpPr>
            <p:spPr>
              <a:xfrm rot="10800000">
                <a:off x="1776" y="3504"/>
                <a:ext cx="288" cy="0"/>
              </a:xfrm>
              <a:prstGeom prst="line">
                <a:avLst/>
              </a:prstGeom>
              <a:ln w="28575" cap="flat" cmpd="sng">
                <a:solidFill>
                  <a:schemeClr val="tx1"/>
                </a:solidFill>
                <a:prstDash val="solid"/>
                <a:headEnd type="none" w="med" len="med"/>
                <a:tailEnd type="stealth" w="med" len="med"/>
              </a:ln>
            </p:spPr>
          </p:sp>
          <p:sp>
            <p:nvSpPr>
              <p:cNvPr id="170" name="Freeform 78"/>
              <p:cNvSpPr/>
              <p:nvPr>
                <p:custDataLst>
                  <p:tags r:id="rId64"/>
                </p:custDataLst>
              </p:nvPr>
            </p:nvSpPr>
            <p:spPr>
              <a:xfrm>
                <a:off x="2688" y="3648"/>
                <a:ext cx="528" cy="144"/>
              </a:xfrm>
              <a:custGeom>
                <a:avLst/>
                <a:gdLst>
                  <a:gd name="txL" fmla="*/ 0 w 432"/>
                  <a:gd name="txT" fmla="*/ 0 h 96"/>
                  <a:gd name="txR" fmla="*/ 432 w 432"/>
                  <a:gd name="txB" fmla="*/ 96 h 96"/>
                </a:gdLst>
                <a:ahLst/>
                <a:cxnLst>
                  <a:cxn ang="0">
                    <a:pos x="0" y="486"/>
                  </a:cxn>
                  <a:cxn ang="0">
                    <a:pos x="963" y="486"/>
                  </a:cxn>
                  <a:cxn ang="0">
                    <a:pos x="963" y="0"/>
                  </a:cxn>
                </a:cxnLst>
                <a:rect l="txL" t="txT" r="txR" b="txB"/>
                <a:pathLst>
                  <a:path w="432" h="96">
                    <a:moveTo>
                      <a:pt x="0" y="96"/>
                    </a:moveTo>
                    <a:lnTo>
                      <a:pt x="432" y="96"/>
                    </a:lnTo>
                    <a:lnTo>
                      <a:pt x="432" y="0"/>
                    </a:lnTo>
                  </a:path>
                </a:pathLst>
              </a:custGeom>
              <a:noFill/>
              <a:ln w="28575" cap="flat" cmpd="sng">
                <a:solidFill>
                  <a:schemeClr val="tx1">
                    <a:alpha val="100000"/>
                  </a:schemeClr>
                </a:solidFill>
                <a:prstDash val="solid"/>
                <a:round/>
                <a:headEnd type="stealth" w="med" len="med"/>
                <a:tailEnd type="stealth" w="med" len="med"/>
              </a:ln>
            </p:spPr>
            <p:txBody>
              <a:bodyPr/>
              <a:p>
                <a:endParaRPr lang="zh-CN" altLang="en-US"/>
              </a:p>
            </p:txBody>
          </p:sp>
          <p:sp>
            <p:nvSpPr>
              <p:cNvPr id="171" name="Freeform 79"/>
              <p:cNvSpPr/>
              <p:nvPr>
                <p:custDataLst>
                  <p:tags r:id="rId65"/>
                </p:custDataLst>
              </p:nvPr>
            </p:nvSpPr>
            <p:spPr>
              <a:xfrm>
                <a:off x="2688" y="3648"/>
                <a:ext cx="1200" cy="240"/>
              </a:xfrm>
              <a:custGeom>
                <a:avLst/>
                <a:gdLst>
                  <a:gd name="txL" fmla="*/ 0 w 432"/>
                  <a:gd name="txT" fmla="*/ 0 h 96"/>
                  <a:gd name="txR" fmla="*/ 432 w 432"/>
                  <a:gd name="txB" fmla="*/ 96 h 96"/>
                </a:gdLst>
                <a:ahLst/>
                <a:cxnLst>
                  <a:cxn ang="0">
                    <a:pos x="0" y="3750"/>
                  </a:cxn>
                  <a:cxn ang="0">
                    <a:pos x="25717" y="3750"/>
                  </a:cxn>
                  <a:cxn ang="0">
                    <a:pos x="25717" y="0"/>
                  </a:cxn>
                </a:cxnLst>
                <a:rect l="txL" t="txT" r="txR" b="txB"/>
                <a:pathLst>
                  <a:path w="432" h="96">
                    <a:moveTo>
                      <a:pt x="0" y="96"/>
                    </a:moveTo>
                    <a:lnTo>
                      <a:pt x="432" y="96"/>
                    </a:lnTo>
                    <a:lnTo>
                      <a:pt x="432" y="0"/>
                    </a:lnTo>
                  </a:path>
                </a:pathLst>
              </a:custGeom>
              <a:noFill/>
              <a:ln w="28575" cap="flat" cmpd="sng">
                <a:solidFill>
                  <a:schemeClr val="tx1">
                    <a:alpha val="100000"/>
                  </a:schemeClr>
                </a:solidFill>
                <a:prstDash val="solid"/>
                <a:round/>
                <a:headEnd type="stealth" w="med" len="med"/>
                <a:tailEnd type="stealth" w="med" len="med"/>
              </a:ln>
            </p:spPr>
            <p:txBody>
              <a:bodyPr/>
              <a:p>
                <a:endParaRPr lang="zh-CN" altLang="en-US"/>
              </a:p>
            </p:txBody>
          </p:sp>
          <p:sp>
            <p:nvSpPr>
              <p:cNvPr id="172" name="Freeform 80"/>
              <p:cNvSpPr/>
              <p:nvPr>
                <p:custDataLst>
                  <p:tags r:id="rId66"/>
                </p:custDataLst>
              </p:nvPr>
            </p:nvSpPr>
            <p:spPr>
              <a:xfrm>
                <a:off x="2688" y="3648"/>
                <a:ext cx="2064" cy="336"/>
              </a:xfrm>
              <a:custGeom>
                <a:avLst/>
                <a:gdLst>
                  <a:gd name="txL" fmla="*/ 0 w 432"/>
                  <a:gd name="txT" fmla="*/ 0 h 96"/>
                  <a:gd name="txR" fmla="*/ 432 w 432"/>
                  <a:gd name="txB" fmla="*/ 96 h 96"/>
                </a:gdLst>
                <a:ahLst/>
                <a:cxnLst>
                  <a:cxn ang="0">
                    <a:pos x="0" y="14406"/>
                  </a:cxn>
                  <a:cxn ang="0">
                    <a:pos x="225100" y="14406"/>
                  </a:cxn>
                  <a:cxn ang="0">
                    <a:pos x="225100" y="0"/>
                  </a:cxn>
                </a:cxnLst>
                <a:rect l="txL" t="txT" r="txR" b="txB"/>
                <a:pathLst>
                  <a:path w="432" h="96">
                    <a:moveTo>
                      <a:pt x="0" y="96"/>
                    </a:moveTo>
                    <a:lnTo>
                      <a:pt x="432" y="96"/>
                    </a:lnTo>
                    <a:lnTo>
                      <a:pt x="432" y="0"/>
                    </a:lnTo>
                  </a:path>
                </a:pathLst>
              </a:custGeom>
              <a:noFill/>
              <a:ln w="28575" cap="flat" cmpd="sng">
                <a:solidFill>
                  <a:schemeClr val="tx1">
                    <a:alpha val="100000"/>
                  </a:schemeClr>
                </a:solidFill>
                <a:prstDash val="solid"/>
                <a:round/>
                <a:headEnd type="stealth" w="med" len="med"/>
                <a:tailEnd type="stealth" w="med" len="med"/>
              </a:ln>
            </p:spPr>
            <p:txBody>
              <a:bodyPr/>
              <a:p>
                <a:endParaRPr lang="zh-CN" altLang="en-US"/>
              </a:p>
            </p:txBody>
          </p:sp>
        </p:grpSp>
        <p:sp>
          <p:nvSpPr>
            <p:cNvPr id="173" name="Text Box 83"/>
            <p:cNvSpPr txBox="1"/>
            <p:nvPr>
              <p:custDataLst>
                <p:tags r:id="rId67"/>
              </p:custDataLst>
            </p:nvPr>
          </p:nvSpPr>
          <p:spPr>
            <a:xfrm>
              <a:off x="4272" y="2544"/>
              <a:ext cx="1440" cy="694"/>
            </a:xfrm>
            <a:prstGeom prst="rect">
              <a:avLst/>
            </a:prstGeom>
            <a:noFill/>
            <a:ln w="9525">
              <a:noFill/>
            </a:ln>
          </p:spPr>
          <p:txBody>
            <a:bodyPr>
              <a:sp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50000"/>
                </a:spcBef>
                <a:buClrTx/>
                <a:buFontTx/>
                <a:buNone/>
              </a:pPr>
              <a:r>
                <a:rPr lang="zh-CN" altLang="en-US" sz="2400" b="1" dirty="0">
                  <a:latin typeface="Times New Roman" panose="02020603050405020304" pitchFamily="18" charset="0"/>
                </a:rPr>
                <a:t>独立请求式</a:t>
              </a:r>
              <a:endParaRPr lang="zh-CN" altLang="en-US" sz="2400" b="1" dirty="0">
                <a:latin typeface="Times New Roman" panose="02020603050405020304" pitchFamily="18" charset="0"/>
              </a:endParaRPr>
            </a:p>
          </p:txBody>
        </p:sp>
      </p:gr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blinds(horizontal)">
                                      <p:cBhvr>
                                        <p:cTn id="7" dur="500"/>
                                        <p:tgtEl>
                                          <p:spTgt spid="9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94"/>
                                        </p:tgtEl>
                                        <p:attrNameLst>
                                          <p:attrName>style.visibility</p:attrName>
                                        </p:attrNameLst>
                                      </p:cBhvr>
                                      <p:to>
                                        <p:strVal val="visible"/>
                                      </p:to>
                                    </p:set>
                                    <p:animEffect transition="in" filter="barn(outVertical)">
                                      <p:cBhvr>
                                        <p:cTn id="12" dur="500"/>
                                        <p:tgtEl>
                                          <p:spTgt spid="9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nodeType="clickEffect">
                                  <p:stCondLst>
                                    <p:cond delay="0"/>
                                  </p:stCondLst>
                                  <p:childTnLst>
                                    <p:set>
                                      <p:cBhvr>
                                        <p:cTn id="16" dur="1" fill="hold">
                                          <p:stCondLst>
                                            <p:cond delay="0"/>
                                          </p:stCondLst>
                                        </p:cTn>
                                        <p:tgtEl>
                                          <p:spTgt spid="140"/>
                                        </p:tgtEl>
                                        <p:attrNameLst>
                                          <p:attrName>style.visibility</p:attrName>
                                        </p:attrNameLst>
                                      </p:cBhvr>
                                      <p:to>
                                        <p:strVal val="visible"/>
                                      </p:to>
                                    </p:set>
                                    <p:animEffect transition="in" filter="barn(outVertical)">
                                      <p:cBhvr>
                                        <p:cTn id="17" dur="500"/>
                                        <p:tgtEl>
                                          <p:spTgt spid="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Text Box 3"/>
          <p:cNvSpPr txBox="1"/>
          <p:nvPr/>
        </p:nvSpPr>
        <p:spPr>
          <a:xfrm>
            <a:off x="1531144" y="261938"/>
            <a:ext cx="4926330" cy="506730"/>
          </a:xfrm>
          <a:prstGeom prst="rect">
            <a:avLst/>
          </a:prstGeom>
          <a:noFill/>
          <a:ln w="9525">
            <a:noFill/>
          </a:ln>
        </p:spPr>
        <p:txBody>
          <a:bodyPr wrap="none">
            <a:sp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r>
              <a:rPr lang="zh-CN" altLang="en-US" sz="2700" b="1" dirty="0">
                <a:latin typeface="Times New Roman" panose="02020603050405020304" pitchFamily="18" charset="0"/>
              </a:rPr>
              <a:t>3. 多路型 </a:t>
            </a:r>
            <a:r>
              <a:rPr lang="en-US" altLang="zh-CN" sz="2700" b="1" dirty="0">
                <a:latin typeface="Times New Roman" panose="02020603050405020304" pitchFamily="18" charset="0"/>
              </a:rPr>
              <a:t>DMA </a:t>
            </a:r>
            <a:r>
              <a:rPr lang="zh-CN" altLang="en-US" sz="2700" b="1" dirty="0">
                <a:latin typeface="Times New Roman" panose="02020603050405020304" pitchFamily="18" charset="0"/>
              </a:rPr>
              <a:t>接口的工作原理</a:t>
            </a:r>
            <a:endParaRPr lang="zh-CN" altLang="en-US" sz="2700" b="1" dirty="0">
              <a:latin typeface="Times New Roman" panose="02020603050405020304" pitchFamily="18" charset="0"/>
            </a:endParaRPr>
          </a:p>
        </p:txBody>
      </p:sp>
      <p:grpSp>
        <p:nvGrpSpPr>
          <p:cNvPr id="2" name="Group 30"/>
          <p:cNvGrpSpPr/>
          <p:nvPr/>
        </p:nvGrpSpPr>
        <p:grpSpPr>
          <a:xfrm>
            <a:off x="2903935" y="3992166"/>
            <a:ext cx="1463278" cy="330994"/>
            <a:chOff x="1479" y="3353"/>
            <a:chExt cx="1229" cy="278"/>
          </a:xfrm>
        </p:grpSpPr>
        <p:sp>
          <p:nvSpPr>
            <p:cNvPr id="42071" name="Freeform 31"/>
            <p:cNvSpPr/>
            <p:nvPr/>
          </p:nvSpPr>
          <p:spPr>
            <a:xfrm>
              <a:off x="1479" y="3353"/>
              <a:ext cx="1173" cy="211"/>
            </a:xfrm>
            <a:custGeom>
              <a:avLst/>
              <a:gdLst>
                <a:gd name="txL" fmla="*/ 0 w 1173"/>
                <a:gd name="txT" fmla="*/ 0 h 211"/>
                <a:gd name="txR" fmla="*/ 1173 w 1173"/>
                <a:gd name="txB" fmla="*/ 211 h 211"/>
              </a:gdLst>
              <a:ahLst/>
              <a:cxnLst>
                <a:cxn ang="0">
                  <a:pos x="0" y="205"/>
                </a:cxn>
                <a:cxn ang="0">
                  <a:pos x="927" y="202"/>
                </a:cxn>
                <a:cxn ang="0">
                  <a:pos x="927" y="1"/>
                </a:cxn>
                <a:cxn ang="0">
                  <a:pos x="1173" y="0"/>
                </a:cxn>
                <a:cxn ang="0">
                  <a:pos x="1170" y="211"/>
                </a:cxn>
              </a:cxnLst>
              <a:rect l="txL" t="txT" r="txR" b="txB"/>
              <a:pathLst>
                <a:path w="1173" h="211">
                  <a:moveTo>
                    <a:pt x="0" y="205"/>
                  </a:moveTo>
                  <a:lnTo>
                    <a:pt x="927" y="202"/>
                  </a:lnTo>
                  <a:lnTo>
                    <a:pt x="927" y="1"/>
                  </a:lnTo>
                  <a:lnTo>
                    <a:pt x="1173" y="0"/>
                  </a:lnTo>
                  <a:cubicBezTo>
                    <a:pt x="1172" y="65"/>
                    <a:pt x="1170" y="169"/>
                    <a:pt x="1170" y="211"/>
                  </a:cubicBezTo>
                </a:path>
              </a:pathLst>
            </a:custGeom>
            <a:noFill/>
            <a:ln w="38100" cap="flat" cmpd="sng">
              <a:solidFill>
                <a:schemeClr val="tx1">
                  <a:alpha val="100000"/>
                </a:schemeClr>
              </a:solidFill>
              <a:prstDash val="solid"/>
              <a:round/>
              <a:headEnd type="none" w="med" len="med"/>
              <a:tailEnd type="none" w="med" len="med"/>
            </a:ln>
          </p:spPr>
          <p:txBody>
            <a:bodyPr/>
            <a:p>
              <a:endParaRPr lang="zh-CN" altLang="en-US" sz="1050"/>
            </a:p>
          </p:txBody>
        </p:sp>
        <p:sp>
          <p:nvSpPr>
            <p:cNvPr id="42072" name="Text Box 32"/>
            <p:cNvSpPr txBox="1"/>
            <p:nvPr/>
          </p:nvSpPr>
          <p:spPr>
            <a:xfrm>
              <a:off x="2365" y="3361"/>
              <a:ext cx="343" cy="270"/>
            </a:xfrm>
            <a:prstGeom prst="rect">
              <a:avLst/>
            </a:prstGeom>
            <a:noFill/>
            <a:ln w="38100">
              <a:noFill/>
            </a:ln>
          </p:spPr>
          <p:txBody>
            <a:bodyPr wrap="none">
              <a:sp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r>
                <a:rPr lang="en-US" altLang="zh-CN" sz="1500" b="1" i="1" dirty="0">
                  <a:latin typeface="Times New Roman" panose="02020603050405020304" pitchFamily="18" charset="0"/>
                </a:rPr>
                <a:t> T</a:t>
              </a:r>
              <a:r>
                <a:rPr lang="en-US" altLang="zh-CN" sz="1500" b="1" baseline="-25000" dirty="0">
                  <a:latin typeface="Times New Roman" panose="02020603050405020304" pitchFamily="18" charset="0"/>
                </a:rPr>
                <a:t>4</a:t>
              </a:r>
              <a:endParaRPr lang="en-US" altLang="zh-CN" sz="1500" b="1" baseline="-25000" dirty="0">
                <a:latin typeface="Times New Roman" panose="02020603050405020304" pitchFamily="18" charset="0"/>
              </a:endParaRPr>
            </a:p>
          </p:txBody>
        </p:sp>
      </p:grpSp>
      <p:grpSp>
        <p:nvGrpSpPr>
          <p:cNvPr id="3" name="Group 33"/>
          <p:cNvGrpSpPr/>
          <p:nvPr/>
        </p:nvGrpSpPr>
        <p:grpSpPr>
          <a:xfrm>
            <a:off x="4296966" y="3989785"/>
            <a:ext cx="1435894" cy="321469"/>
            <a:chOff x="2649" y="3351"/>
            <a:chExt cx="1206" cy="270"/>
          </a:xfrm>
        </p:grpSpPr>
        <p:sp>
          <p:nvSpPr>
            <p:cNvPr id="42069" name="Freeform 34"/>
            <p:cNvSpPr/>
            <p:nvPr/>
          </p:nvSpPr>
          <p:spPr>
            <a:xfrm>
              <a:off x="2649" y="3351"/>
              <a:ext cx="1155" cy="209"/>
            </a:xfrm>
            <a:custGeom>
              <a:avLst/>
              <a:gdLst>
                <a:gd name="txL" fmla="*/ 0 w 1155"/>
                <a:gd name="txT" fmla="*/ 0 h 209"/>
                <a:gd name="txR" fmla="*/ 1155 w 1155"/>
                <a:gd name="txB" fmla="*/ 209 h 209"/>
              </a:gdLst>
              <a:ahLst/>
              <a:cxnLst>
                <a:cxn ang="0">
                  <a:pos x="0" y="204"/>
                </a:cxn>
                <a:cxn ang="0">
                  <a:pos x="900" y="204"/>
                </a:cxn>
                <a:cxn ang="0">
                  <a:pos x="906" y="198"/>
                </a:cxn>
                <a:cxn ang="0">
                  <a:pos x="906" y="0"/>
                </a:cxn>
                <a:cxn ang="0">
                  <a:pos x="1155" y="0"/>
                </a:cxn>
                <a:cxn ang="0">
                  <a:pos x="1154" y="209"/>
                </a:cxn>
              </a:cxnLst>
              <a:rect l="txL" t="txT" r="txR" b="txB"/>
              <a:pathLst>
                <a:path w="1155" h="209">
                  <a:moveTo>
                    <a:pt x="0" y="204"/>
                  </a:moveTo>
                  <a:lnTo>
                    <a:pt x="900" y="204"/>
                  </a:lnTo>
                  <a:lnTo>
                    <a:pt x="906" y="198"/>
                  </a:lnTo>
                  <a:lnTo>
                    <a:pt x="906" y="0"/>
                  </a:lnTo>
                  <a:lnTo>
                    <a:pt x="1155" y="0"/>
                  </a:lnTo>
                  <a:cubicBezTo>
                    <a:pt x="1155" y="0"/>
                    <a:pt x="1154" y="166"/>
                    <a:pt x="1154" y="209"/>
                  </a:cubicBezTo>
                </a:path>
              </a:pathLst>
            </a:custGeom>
            <a:noFill/>
            <a:ln w="38100" cap="flat" cmpd="sng">
              <a:solidFill>
                <a:schemeClr val="tx1">
                  <a:alpha val="100000"/>
                </a:schemeClr>
              </a:solidFill>
              <a:prstDash val="solid"/>
              <a:round/>
              <a:headEnd type="none" w="med" len="med"/>
              <a:tailEnd type="none" w="med" len="med"/>
            </a:ln>
          </p:spPr>
          <p:txBody>
            <a:bodyPr/>
            <a:p>
              <a:endParaRPr lang="zh-CN" altLang="en-US" sz="1050"/>
            </a:p>
          </p:txBody>
        </p:sp>
        <p:sp>
          <p:nvSpPr>
            <p:cNvPr id="42070" name="Text Box 35"/>
            <p:cNvSpPr txBox="1"/>
            <p:nvPr/>
          </p:nvSpPr>
          <p:spPr>
            <a:xfrm>
              <a:off x="3552" y="3351"/>
              <a:ext cx="303" cy="270"/>
            </a:xfrm>
            <a:prstGeom prst="rect">
              <a:avLst/>
            </a:prstGeom>
            <a:noFill/>
            <a:ln w="38100">
              <a:noFill/>
            </a:ln>
          </p:spPr>
          <p:txBody>
            <a:bodyPr wrap="none">
              <a:sp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r>
                <a:rPr lang="en-US" altLang="zh-CN" sz="1500" b="1" i="1" dirty="0">
                  <a:latin typeface="Times New Roman" panose="02020603050405020304" pitchFamily="18" charset="0"/>
                </a:rPr>
                <a:t>T</a:t>
              </a:r>
              <a:r>
                <a:rPr lang="en-US" altLang="zh-CN" sz="1500" b="1" baseline="-25000" dirty="0">
                  <a:latin typeface="Times New Roman" panose="02020603050405020304" pitchFamily="18" charset="0"/>
                </a:rPr>
                <a:t>6</a:t>
              </a:r>
              <a:endParaRPr lang="en-US" altLang="zh-CN" sz="1500" b="1" baseline="-25000" dirty="0">
                <a:latin typeface="Times New Roman" panose="02020603050405020304" pitchFamily="18" charset="0"/>
              </a:endParaRPr>
            </a:p>
          </p:txBody>
        </p:sp>
      </p:grpSp>
      <p:grpSp>
        <p:nvGrpSpPr>
          <p:cNvPr id="4" name="Group 36"/>
          <p:cNvGrpSpPr/>
          <p:nvPr/>
        </p:nvGrpSpPr>
        <p:grpSpPr>
          <a:xfrm>
            <a:off x="5661422" y="3995738"/>
            <a:ext cx="1768078" cy="327422"/>
            <a:chOff x="3795" y="3356"/>
            <a:chExt cx="1485" cy="275"/>
          </a:xfrm>
        </p:grpSpPr>
        <p:sp>
          <p:nvSpPr>
            <p:cNvPr id="42066" name="Freeform 37"/>
            <p:cNvSpPr/>
            <p:nvPr/>
          </p:nvSpPr>
          <p:spPr>
            <a:xfrm>
              <a:off x="3795" y="3356"/>
              <a:ext cx="1154" cy="204"/>
            </a:xfrm>
            <a:custGeom>
              <a:avLst/>
              <a:gdLst>
                <a:gd name="txL" fmla="*/ 0 w 1154"/>
                <a:gd name="txT" fmla="*/ 0 h 204"/>
                <a:gd name="txR" fmla="*/ 1154 w 1154"/>
                <a:gd name="txB" fmla="*/ 204 h 204"/>
              </a:gdLst>
              <a:ahLst/>
              <a:cxnLst>
                <a:cxn ang="0">
                  <a:pos x="0" y="199"/>
                </a:cxn>
                <a:cxn ang="0">
                  <a:pos x="915" y="198"/>
                </a:cxn>
                <a:cxn ang="0">
                  <a:pos x="915" y="1"/>
                </a:cxn>
                <a:cxn ang="0">
                  <a:pos x="1152" y="0"/>
                </a:cxn>
                <a:cxn ang="0">
                  <a:pos x="1154" y="204"/>
                </a:cxn>
              </a:cxnLst>
              <a:rect l="txL" t="txT" r="txR" b="txB"/>
              <a:pathLst>
                <a:path w="1154" h="204">
                  <a:moveTo>
                    <a:pt x="0" y="199"/>
                  </a:moveTo>
                  <a:lnTo>
                    <a:pt x="915" y="198"/>
                  </a:lnTo>
                  <a:lnTo>
                    <a:pt x="915" y="1"/>
                  </a:lnTo>
                  <a:lnTo>
                    <a:pt x="1152" y="0"/>
                  </a:lnTo>
                  <a:cubicBezTo>
                    <a:pt x="1151" y="65"/>
                    <a:pt x="1154" y="162"/>
                    <a:pt x="1154" y="204"/>
                  </a:cubicBezTo>
                </a:path>
              </a:pathLst>
            </a:custGeom>
            <a:noFill/>
            <a:ln w="38100" cap="flat" cmpd="sng">
              <a:solidFill>
                <a:schemeClr val="tx1">
                  <a:alpha val="100000"/>
                </a:schemeClr>
              </a:solidFill>
              <a:prstDash val="solid"/>
              <a:round/>
              <a:headEnd type="none" w="med" len="med"/>
              <a:tailEnd type="none" w="med" len="med"/>
            </a:ln>
          </p:spPr>
          <p:txBody>
            <a:bodyPr/>
            <a:p>
              <a:endParaRPr lang="zh-CN" altLang="en-US" sz="1050"/>
            </a:p>
          </p:txBody>
        </p:sp>
        <p:sp>
          <p:nvSpPr>
            <p:cNvPr id="42067" name="Freeform 38"/>
            <p:cNvSpPr/>
            <p:nvPr/>
          </p:nvSpPr>
          <p:spPr>
            <a:xfrm>
              <a:off x="4941" y="3554"/>
              <a:ext cx="339" cy="1"/>
            </a:xfrm>
            <a:custGeom>
              <a:avLst/>
              <a:gdLst>
                <a:gd name="txL" fmla="*/ 0 w 339"/>
                <a:gd name="txT" fmla="*/ 0 h 1"/>
                <a:gd name="txR" fmla="*/ 339 w 339"/>
                <a:gd name="txB" fmla="*/ 1 h 1"/>
              </a:gdLst>
              <a:ahLst/>
              <a:cxnLst>
                <a:cxn ang="0">
                  <a:pos x="0" y="1"/>
                </a:cxn>
                <a:cxn ang="0">
                  <a:pos x="339" y="0"/>
                </a:cxn>
              </a:cxnLst>
              <a:rect l="txL" t="txT" r="txR" b="txB"/>
              <a:pathLst>
                <a:path w="339" h="1">
                  <a:moveTo>
                    <a:pt x="0" y="1"/>
                  </a:moveTo>
                  <a:lnTo>
                    <a:pt x="339" y="0"/>
                  </a:lnTo>
                </a:path>
              </a:pathLst>
            </a:custGeom>
            <a:noFill/>
            <a:ln w="38100" cap="flat" cmpd="sng">
              <a:solidFill>
                <a:schemeClr val="tx1">
                  <a:alpha val="100000"/>
                </a:schemeClr>
              </a:solidFill>
              <a:prstDash val="solid"/>
              <a:round/>
              <a:headEnd type="none" w="med" len="med"/>
              <a:tailEnd type="none" w="med" len="med"/>
            </a:ln>
          </p:spPr>
          <p:txBody>
            <a:bodyPr/>
            <a:p>
              <a:endParaRPr lang="zh-CN" altLang="en-US" sz="1050"/>
            </a:p>
          </p:txBody>
        </p:sp>
        <p:sp>
          <p:nvSpPr>
            <p:cNvPr id="42068" name="Text Box 39"/>
            <p:cNvSpPr txBox="1"/>
            <p:nvPr/>
          </p:nvSpPr>
          <p:spPr>
            <a:xfrm>
              <a:off x="4669" y="3361"/>
              <a:ext cx="343" cy="270"/>
            </a:xfrm>
            <a:prstGeom prst="rect">
              <a:avLst/>
            </a:prstGeom>
            <a:noFill/>
            <a:ln w="38100">
              <a:noFill/>
            </a:ln>
          </p:spPr>
          <p:txBody>
            <a:bodyPr wrap="none">
              <a:sp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r>
                <a:rPr lang="en-US" altLang="zh-CN" sz="1500" b="1" i="1" dirty="0">
                  <a:latin typeface="Times New Roman" panose="02020603050405020304" pitchFamily="18" charset="0"/>
                </a:rPr>
                <a:t> T</a:t>
              </a:r>
              <a:r>
                <a:rPr lang="en-US" altLang="zh-CN" sz="1500" b="1" baseline="-25000" dirty="0">
                  <a:latin typeface="Times New Roman" panose="02020603050405020304" pitchFamily="18" charset="0"/>
                </a:rPr>
                <a:t>7</a:t>
              </a:r>
              <a:endParaRPr lang="en-US" altLang="zh-CN" sz="1500" b="1" baseline="-25000" dirty="0">
                <a:latin typeface="Times New Roman" panose="02020603050405020304" pitchFamily="18" charset="0"/>
              </a:endParaRPr>
            </a:p>
          </p:txBody>
        </p:sp>
      </p:grpSp>
      <p:grpSp>
        <p:nvGrpSpPr>
          <p:cNvPr id="5" name="Group 40"/>
          <p:cNvGrpSpPr/>
          <p:nvPr/>
        </p:nvGrpSpPr>
        <p:grpSpPr>
          <a:xfrm>
            <a:off x="1143000" y="3989785"/>
            <a:ext cx="1846660" cy="553641"/>
            <a:chOff x="0" y="3351"/>
            <a:chExt cx="1551" cy="465"/>
          </a:xfrm>
        </p:grpSpPr>
        <p:grpSp>
          <p:nvGrpSpPr>
            <p:cNvPr id="42062" name="Group 41"/>
            <p:cNvGrpSpPr/>
            <p:nvPr/>
          </p:nvGrpSpPr>
          <p:grpSpPr>
            <a:xfrm>
              <a:off x="522" y="3351"/>
              <a:ext cx="1029" cy="270"/>
              <a:chOff x="522" y="3351"/>
              <a:chExt cx="1029" cy="270"/>
            </a:xfrm>
          </p:grpSpPr>
          <p:sp>
            <p:nvSpPr>
              <p:cNvPr id="42064" name="Freeform 42"/>
              <p:cNvSpPr/>
              <p:nvPr/>
            </p:nvSpPr>
            <p:spPr>
              <a:xfrm>
                <a:off x="522" y="3354"/>
                <a:ext cx="964" cy="204"/>
              </a:xfrm>
              <a:custGeom>
                <a:avLst/>
                <a:gdLst>
                  <a:gd name="txL" fmla="*/ 0 w 964"/>
                  <a:gd name="txT" fmla="*/ 0 h 204"/>
                  <a:gd name="txR" fmla="*/ 964 w 964"/>
                  <a:gd name="txB" fmla="*/ 204 h 204"/>
                </a:gdLst>
                <a:ahLst/>
                <a:cxnLst>
                  <a:cxn ang="0">
                    <a:pos x="0" y="201"/>
                  </a:cxn>
                  <a:cxn ang="0">
                    <a:pos x="729" y="201"/>
                  </a:cxn>
                  <a:cxn ang="0">
                    <a:pos x="732" y="0"/>
                  </a:cxn>
                  <a:cxn ang="0">
                    <a:pos x="963" y="0"/>
                  </a:cxn>
                  <a:cxn ang="0">
                    <a:pos x="963" y="204"/>
                  </a:cxn>
                </a:cxnLst>
                <a:rect l="txL" t="txT" r="txR" b="txB"/>
                <a:pathLst>
                  <a:path w="964" h="204">
                    <a:moveTo>
                      <a:pt x="0" y="201"/>
                    </a:moveTo>
                    <a:lnTo>
                      <a:pt x="729" y="201"/>
                    </a:lnTo>
                    <a:lnTo>
                      <a:pt x="732" y="0"/>
                    </a:lnTo>
                    <a:lnTo>
                      <a:pt x="963" y="0"/>
                    </a:lnTo>
                    <a:cubicBezTo>
                      <a:pt x="962" y="65"/>
                      <a:pt x="964" y="162"/>
                      <a:pt x="963" y="204"/>
                    </a:cubicBezTo>
                  </a:path>
                </a:pathLst>
              </a:custGeom>
              <a:noFill/>
              <a:ln w="38100" cap="flat" cmpd="sng">
                <a:solidFill>
                  <a:schemeClr val="tx1">
                    <a:alpha val="100000"/>
                  </a:schemeClr>
                </a:solidFill>
                <a:prstDash val="solid"/>
                <a:round/>
                <a:headEnd type="none" w="med" len="med"/>
                <a:tailEnd type="none" w="med" len="med"/>
              </a:ln>
            </p:spPr>
            <p:txBody>
              <a:bodyPr/>
              <a:p>
                <a:endParaRPr lang="zh-CN" altLang="en-US" sz="1050"/>
              </a:p>
            </p:txBody>
          </p:sp>
          <p:sp>
            <p:nvSpPr>
              <p:cNvPr id="42065" name="Text Box 43"/>
              <p:cNvSpPr txBox="1"/>
              <p:nvPr/>
            </p:nvSpPr>
            <p:spPr>
              <a:xfrm>
                <a:off x="1248" y="3351"/>
                <a:ext cx="303" cy="270"/>
              </a:xfrm>
              <a:prstGeom prst="rect">
                <a:avLst/>
              </a:prstGeom>
              <a:noFill/>
              <a:ln w="38100">
                <a:noFill/>
              </a:ln>
            </p:spPr>
            <p:txBody>
              <a:bodyPr wrap="none">
                <a:sp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r>
                  <a:rPr lang="en-US" altLang="zh-CN" sz="1500" b="1" i="1" dirty="0">
                    <a:latin typeface="Times New Roman" panose="02020603050405020304" pitchFamily="18" charset="0"/>
                  </a:rPr>
                  <a:t>T</a:t>
                </a:r>
                <a:r>
                  <a:rPr lang="en-US" altLang="zh-CN" sz="1500" b="1" baseline="-25000" dirty="0">
                    <a:latin typeface="Times New Roman" panose="02020603050405020304" pitchFamily="18" charset="0"/>
                  </a:rPr>
                  <a:t>2</a:t>
                </a:r>
                <a:endParaRPr lang="en-US" altLang="zh-CN" sz="1500" b="1" baseline="-25000" dirty="0">
                  <a:latin typeface="Times New Roman" panose="02020603050405020304" pitchFamily="18" charset="0"/>
                </a:endParaRPr>
              </a:p>
            </p:txBody>
          </p:sp>
        </p:grpSp>
        <p:sp>
          <p:nvSpPr>
            <p:cNvPr id="42063" name="Text Box 44"/>
            <p:cNvSpPr txBox="1"/>
            <p:nvPr/>
          </p:nvSpPr>
          <p:spPr>
            <a:xfrm>
              <a:off x="0" y="3351"/>
              <a:ext cx="634" cy="465"/>
            </a:xfrm>
            <a:prstGeom prst="rect">
              <a:avLst/>
            </a:prstGeom>
            <a:noFill/>
            <a:ln w="9525">
              <a:noFill/>
            </a:ln>
          </p:spPr>
          <p:txBody>
            <a:bodyPr wrap="none">
              <a:sp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r>
                <a:rPr lang="zh-CN" altLang="en-US" sz="1500" b="1" dirty="0">
                  <a:latin typeface="Times New Roman" panose="02020603050405020304" pitchFamily="18" charset="0"/>
                </a:rPr>
                <a:t>为磁盘</a:t>
              </a:r>
              <a:endParaRPr lang="zh-CN" altLang="en-US" sz="1500" b="1" dirty="0">
                <a:latin typeface="Times New Roman" panose="02020603050405020304" pitchFamily="18" charset="0"/>
              </a:endParaRPr>
            </a:p>
            <a:p>
              <a:pPr marL="0" lvl="0" indent="0">
                <a:lnSpc>
                  <a:spcPct val="100000"/>
                </a:lnSpc>
                <a:spcBef>
                  <a:spcPct val="0"/>
                </a:spcBef>
                <a:buClrTx/>
                <a:buFontTx/>
                <a:buNone/>
              </a:pPr>
              <a:r>
                <a:rPr lang="zh-CN" altLang="en-US" sz="1500" b="1" dirty="0">
                  <a:latin typeface="Times New Roman" panose="02020603050405020304" pitchFamily="18" charset="0"/>
                </a:rPr>
                <a:t>  服务</a:t>
              </a:r>
              <a:endParaRPr lang="zh-CN" altLang="en-US" sz="1500" b="1" dirty="0">
                <a:latin typeface="Times New Roman" panose="02020603050405020304" pitchFamily="18" charset="0"/>
              </a:endParaRPr>
            </a:p>
          </p:txBody>
        </p:sp>
      </p:grpSp>
      <p:grpSp>
        <p:nvGrpSpPr>
          <p:cNvPr id="7" name="Group 45"/>
          <p:cNvGrpSpPr/>
          <p:nvPr/>
        </p:nvGrpSpPr>
        <p:grpSpPr>
          <a:xfrm>
            <a:off x="3193256" y="4572000"/>
            <a:ext cx="1857375" cy="321469"/>
            <a:chOff x="1722" y="3840"/>
            <a:chExt cx="1560" cy="270"/>
          </a:xfrm>
        </p:grpSpPr>
        <p:sp>
          <p:nvSpPr>
            <p:cNvPr id="42060" name="Freeform 46"/>
            <p:cNvSpPr/>
            <p:nvPr/>
          </p:nvSpPr>
          <p:spPr>
            <a:xfrm>
              <a:off x="1722" y="3850"/>
              <a:ext cx="1494" cy="194"/>
            </a:xfrm>
            <a:custGeom>
              <a:avLst/>
              <a:gdLst>
                <a:gd name="txL" fmla="*/ 0 w 1494"/>
                <a:gd name="txT" fmla="*/ 0 h 194"/>
                <a:gd name="txR" fmla="*/ 1494 w 1494"/>
                <a:gd name="txB" fmla="*/ 194 h 194"/>
              </a:gdLst>
              <a:ahLst/>
              <a:cxnLst>
                <a:cxn ang="0">
                  <a:pos x="0" y="194"/>
                </a:cxn>
                <a:cxn ang="0">
                  <a:pos x="1251" y="194"/>
                </a:cxn>
                <a:cxn ang="0">
                  <a:pos x="1254" y="0"/>
                </a:cxn>
                <a:cxn ang="0">
                  <a:pos x="1494" y="0"/>
                </a:cxn>
                <a:cxn ang="0">
                  <a:pos x="1494" y="194"/>
                </a:cxn>
              </a:cxnLst>
              <a:rect l="txL" t="txT" r="txR" b="txB"/>
              <a:pathLst>
                <a:path w="1494" h="194">
                  <a:moveTo>
                    <a:pt x="0" y="194"/>
                  </a:moveTo>
                  <a:lnTo>
                    <a:pt x="1251" y="194"/>
                  </a:lnTo>
                  <a:lnTo>
                    <a:pt x="1254" y="0"/>
                  </a:lnTo>
                  <a:lnTo>
                    <a:pt x="1494" y="0"/>
                  </a:lnTo>
                  <a:cubicBezTo>
                    <a:pt x="1493" y="65"/>
                    <a:pt x="1494" y="154"/>
                    <a:pt x="1494" y="194"/>
                  </a:cubicBezTo>
                </a:path>
              </a:pathLst>
            </a:custGeom>
            <a:noFill/>
            <a:ln w="38100" cap="flat" cmpd="sng">
              <a:solidFill>
                <a:schemeClr val="tx1">
                  <a:alpha val="100000"/>
                </a:schemeClr>
              </a:solidFill>
              <a:prstDash val="solid"/>
              <a:round/>
              <a:headEnd type="none" w="med" len="med"/>
              <a:tailEnd type="none" w="med" len="med"/>
            </a:ln>
          </p:spPr>
          <p:txBody>
            <a:bodyPr/>
            <a:p>
              <a:endParaRPr lang="zh-CN" altLang="en-US" sz="1050"/>
            </a:p>
          </p:txBody>
        </p:sp>
        <p:sp>
          <p:nvSpPr>
            <p:cNvPr id="42061" name="Text Box 47"/>
            <p:cNvSpPr txBox="1"/>
            <p:nvPr/>
          </p:nvSpPr>
          <p:spPr>
            <a:xfrm>
              <a:off x="2979" y="3840"/>
              <a:ext cx="303" cy="270"/>
            </a:xfrm>
            <a:prstGeom prst="rect">
              <a:avLst/>
            </a:prstGeom>
            <a:noFill/>
            <a:ln w="38100">
              <a:noFill/>
            </a:ln>
          </p:spPr>
          <p:txBody>
            <a:bodyPr wrap="none">
              <a:sp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r>
                <a:rPr lang="en-US" altLang="zh-CN" sz="1500" b="1" i="1" dirty="0">
                  <a:latin typeface="Times New Roman" panose="02020603050405020304" pitchFamily="18" charset="0"/>
                </a:rPr>
                <a:t>T</a:t>
              </a:r>
              <a:r>
                <a:rPr lang="en-US" altLang="zh-CN" sz="1500" b="1" baseline="-25000" dirty="0">
                  <a:latin typeface="Times New Roman" panose="02020603050405020304" pitchFamily="18" charset="0"/>
                </a:rPr>
                <a:t>5</a:t>
              </a:r>
              <a:endParaRPr lang="en-US" altLang="zh-CN" sz="1500" b="1" baseline="-25000" dirty="0">
                <a:latin typeface="Times New Roman" panose="02020603050405020304" pitchFamily="18" charset="0"/>
              </a:endParaRPr>
            </a:p>
          </p:txBody>
        </p:sp>
      </p:grpSp>
      <p:grpSp>
        <p:nvGrpSpPr>
          <p:cNvPr id="8" name="Group 48"/>
          <p:cNvGrpSpPr/>
          <p:nvPr/>
        </p:nvGrpSpPr>
        <p:grpSpPr>
          <a:xfrm>
            <a:off x="4972050" y="4572000"/>
            <a:ext cx="2514600" cy="321469"/>
            <a:chOff x="3216" y="3840"/>
            <a:chExt cx="2112" cy="270"/>
          </a:xfrm>
        </p:grpSpPr>
        <p:grpSp>
          <p:nvGrpSpPr>
            <p:cNvPr id="42056" name="Group 49"/>
            <p:cNvGrpSpPr/>
            <p:nvPr/>
          </p:nvGrpSpPr>
          <p:grpSpPr>
            <a:xfrm>
              <a:off x="3216" y="3840"/>
              <a:ext cx="2031" cy="270"/>
              <a:chOff x="3216" y="3840"/>
              <a:chExt cx="2031" cy="270"/>
            </a:xfrm>
          </p:grpSpPr>
          <p:sp>
            <p:nvSpPr>
              <p:cNvPr id="42058" name="Freeform 50"/>
              <p:cNvSpPr/>
              <p:nvPr/>
            </p:nvSpPr>
            <p:spPr>
              <a:xfrm>
                <a:off x="3216" y="3850"/>
                <a:ext cx="1968" cy="200"/>
              </a:xfrm>
              <a:custGeom>
                <a:avLst/>
                <a:gdLst>
                  <a:gd name="txL" fmla="*/ 0 w 1968"/>
                  <a:gd name="txT" fmla="*/ 0 h 200"/>
                  <a:gd name="txR" fmla="*/ 1968 w 1968"/>
                  <a:gd name="txB" fmla="*/ 200 h 200"/>
                </a:gdLst>
                <a:ahLst/>
                <a:cxnLst>
                  <a:cxn ang="0">
                    <a:pos x="0" y="197"/>
                  </a:cxn>
                  <a:cxn ang="0">
                    <a:pos x="1728" y="197"/>
                  </a:cxn>
                  <a:cxn ang="0">
                    <a:pos x="1728" y="0"/>
                  </a:cxn>
                  <a:cxn ang="0">
                    <a:pos x="1968" y="0"/>
                  </a:cxn>
                  <a:cxn ang="0">
                    <a:pos x="1968" y="200"/>
                  </a:cxn>
                </a:cxnLst>
                <a:rect l="txL" t="txT" r="txR" b="txB"/>
                <a:pathLst>
                  <a:path w="1968" h="200">
                    <a:moveTo>
                      <a:pt x="0" y="197"/>
                    </a:moveTo>
                    <a:lnTo>
                      <a:pt x="1728" y="197"/>
                    </a:lnTo>
                    <a:lnTo>
                      <a:pt x="1728" y="0"/>
                    </a:lnTo>
                    <a:lnTo>
                      <a:pt x="1968" y="0"/>
                    </a:lnTo>
                    <a:cubicBezTo>
                      <a:pt x="1967" y="65"/>
                      <a:pt x="1968" y="158"/>
                      <a:pt x="1968" y="200"/>
                    </a:cubicBezTo>
                  </a:path>
                </a:pathLst>
              </a:custGeom>
              <a:noFill/>
              <a:ln w="38100" cap="flat" cmpd="sng">
                <a:solidFill>
                  <a:schemeClr val="tx1">
                    <a:alpha val="100000"/>
                  </a:schemeClr>
                </a:solidFill>
                <a:prstDash val="solid"/>
                <a:round/>
                <a:headEnd type="none" w="med" len="med"/>
                <a:tailEnd type="none" w="med" len="med"/>
              </a:ln>
            </p:spPr>
            <p:txBody>
              <a:bodyPr/>
              <a:p>
                <a:endParaRPr lang="zh-CN" altLang="en-US" sz="1050"/>
              </a:p>
            </p:txBody>
          </p:sp>
          <p:sp>
            <p:nvSpPr>
              <p:cNvPr id="42059" name="Text Box 51"/>
              <p:cNvSpPr txBox="1"/>
              <p:nvPr/>
            </p:nvSpPr>
            <p:spPr>
              <a:xfrm>
                <a:off x="4944" y="3840"/>
                <a:ext cx="303" cy="270"/>
              </a:xfrm>
              <a:prstGeom prst="rect">
                <a:avLst/>
              </a:prstGeom>
              <a:noFill/>
              <a:ln w="38100">
                <a:noFill/>
              </a:ln>
            </p:spPr>
            <p:txBody>
              <a:bodyPr wrap="none">
                <a:sp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r>
                  <a:rPr lang="en-US" altLang="zh-CN" sz="1500" b="1" i="1" dirty="0">
                    <a:latin typeface="Times New Roman" panose="02020603050405020304" pitchFamily="18" charset="0"/>
                  </a:rPr>
                  <a:t>T</a:t>
                </a:r>
                <a:r>
                  <a:rPr lang="en-US" altLang="zh-CN" sz="1500" b="1" baseline="-25000" dirty="0">
                    <a:latin typeface="Times New Roman" panose="02020603050405020304" pitchFamily="18" charset="0"/>
                  </a:rPr>
                  <a:t>8</a:t>
                </a:r>
                <a:endParaRPr lang="en-US" altLang="zh-CN" sz="1500" b="1" baseline="-25000" dirty="0">
                  <a:latin typeface="Times New Roman" panose="02020603050405020304" pitchFamily="18" charset="0"/>
                </a:endParaRPr>
              </a:p>
            </p:txBody>
          </p:sp>
        </p:grpSp>
        <p:sp>
          <p:nvSpPr>
            <p:cNvPr id="42057" name="Line 52"/>
            <p:cNvSpPr/>
            <p:nvPr/>
          </p:nvSpPr>
          <p:spPr>
            <a:xfrm>
              <a:off x="5184" y="4042"/>
              <a:ext cx="144" cy="0"/>
            </a:xfrm>
            <a:prstGeom prst="line">
              <a:avLst/>
            </a:prstGeom>
            <a:ln w="38100" cap="flat" cmpd="sng">
              <a:solidFill>
                <a:schemeClr val="tx1"/>
              </a:solidFill>
              <a:prstDash val="solid"/>
              <a:headEnd type="none" w="med" len="med"/>
              <a:tailEnd type="none" w="med" len="med"/>
            </a:ln>
          </p:spPr>
        </p:sp>
      </p:grpSp>
      <p:grpSp>
        <p:nvGrpSpPr>
          <p:cNvPr id="10" name="Group 53"/>
          <p:cNvGrpSpPr/>
          <p:nvPr/>
        </p:nvGrpSpPr>
        <p:grpSpPr>
          <a:xfrm>
            <a:off x="1143000" y="4560094"/>
            <a:ext cx="2132410" cy="565547"/>
            <a:chOff x="0" y="3830"/>
            <a:chExt cx="1791" cy="475"/>
          </a:xfrm>
        </p:grpSpPr>
        <p:grpSp>
          <p:nvGrpSpPr>
            <p:cNvPr id="42052" name="Group 54"/>
            <p:cNvGrpSpPr/>
            <p:nvPr/>
          </p:nvGrpSpPr>
          <p:grpSpPr>
            <a:xfrm>
              <a:off x="528" y="3830"/>
              <a:ext cx="1263" cy="270"/>
              <a:chOff x="528" y="3830"/>
              <a:chExt cx="1263" cy="270"/>
            </a:xfrm>
          </p:grpSpPr>
          <p:sp>
            <p:nvSpPr>
              <p:cNvPr id="42054" name="Freeform 55"/>
              <p:cNvSpPr/>
              <p:nvPr/>
            </p:nvSpPr>
            <p:spPr>
              <a:xfrm>
                <a:off x="528" y="3846"/>
                <a:ext cx="1194" cy="201"/>
              </a:xfrm>
              <a:custGeom>
                <a:avLst/>
                <a:gdLst>
                  <a:gd name="txL" fmla="*/ 0 w 1194"/>
                  <a:gd name="txT" fmla="*/ 0 h 201"/>
                  <a:gd name="txR" fmla="*/ 1194 w 1194"/>
                  <a:gd name="txB" fmla="*/ 201 h 201"/>
                </a:gdLst>
                <a:ahLst/>
                <a:cxnLst>
                  <a:cxn ang="0">
                    <a:pos x="0" y="193"/>
                  </a:cxn>
                  <a:cxn ang="0">
                    <a:pos x="954" y="192"/>
                  </a:cxn>
                  <a:cxn ang="0">
                    <a:pos x="954" y="0"/>
                  </a:cxn>
                  <a:cxn ang="0">
                    <a:pos x="1194" y="0"/>
                  </a:cxn>
                  <a:cxn ang="0">
                    <a:pos x="1194" y="201"/>
                  </a:cxn>
                </a:cxnLst>
                <a:rect l="txL" t="txT" r="txR" b="txB"/>
                <a:pathLst>
                  <a:path w="1194" h="201">
                    <a:moveTo>
                      <a:pt x="0" y="193"/>
                    </a:moveTo>
                    <a:lnTo>
                      <a:pt x="954" y="192"/>
                    </a:lnTo>
                    <a:lnTo>
                      <a:pt x="954" y="0"/>
                    </a:lnTo>
                    <a:lnTo>
                      <a:pt x="1194" y="0"/>
                    </a:lnTo>
                    <a:cubicBezTo>
                      <a:pt x="1193" y="65"/>
                      <a:pt x="1194" y="159"/>
                      <a:pt x="1194" y="201"/>
                    </a:cubicBezTo>
                  </a:path>
                </a:pathLst>
              </a:custGeom>
              <a:noFill/>
              <a:ln w="38100" cap="flat" cmpd="sng">
                <a:solidFill>
                  <a:schemeClr val="tx1">
                    <a:alpha val="100000"/>
                  </a:schemeClr>
                </a:solidFill>
                <a:prstDash val="solid"/>
                <a:round/>
                <a:headEnd type="none" w="med" len="med"/>
                <a:tailEnd type="none" w="med" len="med"/>
              </a:ln>
            </p:spPr>
            <p:txBody>
              <a:bodyPr/>
              <a:p>
                <a:endParaRPr lang="zh-CN" altLang="en-US" sz="1050"/>
              </a:p>
            </p:txBody>
          </p:sp>
          <p:sp>
            <p:nvSpPr>
              <p:cNvPr id="42055" name="Text Box 56"/>
              <p:cNvSpPr txBox="1"/>
              <p:nvPr/>
            </p:nvSpPr>
            <p:spPr>
              <a:xfrm>
                <a:off x="1488" y="3830"/>
                <a:ext cx="303" cy="270"/>
              </a:xfrm>
              <a:prstGeom prst="rect">
                <a:avLst/>
              </a:prstGeom>
              <a:noFill/>
              <a:ln w="38100">
                <a:noFill/>
              </a:ln>
            </p:spPr>
            <p:txBody>
              <a:bodyPr wrap="none">
                <a:sp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r>
                  <a:rPr lang="en-US" altLang="zh-CN" sz="1500" b="1" i="1" dirty="0">
                    <a:latin typeface="Times New Roman" panose="02020603050405020304" pitchFamily="18" charset="0"/>
                  </a:rPr>
                  <a:t>T</a:t>
                </a:r>
                <a:r>
                  <a:rPr lang="en-US" altLang="zh-CN" sz="1500" b="1" baseline="-25000" dirty="0">
                    <a:latin typeface="Times New Roman" panose="02020603050405020304" pitchFamily="18" charset="0"/>
                  </a:rPr>
                  <a:t>3</a:t>
                </a:r>
                <a:endParaRPr lang="en-US" altLang="zh-CN" sz="1500" b="1" baseline="-25000" dirty="0">
                  <a:latin typeface="Times New Roman" panose="02020603050405020304" pitchFamily="18" charset="0"/>
                </a:endParaRPr>
              </a:p>
            </p:txBody>
          </p:sp>
        </p:grpSp>
        <p:sp>
          <p:nvSpPr>
            <p:cNvPr id="42053" name="Text Box 57"/>
            <p:cNvSpPr txBox="1"/>
            <p:nvPr/>
          </p:nvSpPr>
          <p:spPr>
            <a:xfrm>
              <a:off x="0" y="3840"/>
              <a:ext cx="634" cy="465"/>
            </a:xfrm>
            <a:prstGeom prst="rect">
              <a:avLst/>
            </a:prstGeom>
            <a:noFill/>
            <a:ln w="9525">
              <a:noFill/>
            </a:ln>
          </p:spPr>
          <p:txBody>
            <a:bodyPr wrap="none">
              <a:sp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r>
                <a:rPr lang="zh-CN" altLang="en-US" sz="1500" b="1" dirty="0">
                  <a:latin typeface="Times New Roman" panose="02020603050405020304" pitchFamily="18" charset="0"/>
                </a:rPr>
                <a:t>为磁带</a:t>
              </a:r>
              <a:endParaRPr lang="zh-CN" altLang="en-US" sz="1500" b="1" dirty="0">
                <a:latin typeface="Times New Roman" panose="02020603050405020304" pitchFamily="18" charset="0"/>
              </a:endParaRPr>
            </a:p>
            <a:p>
              <a:pPr marL="0" lvl="0" indent="0">
                <a:lnSpc>
                  <a:spcPct val="100000"/>
                </a:lnSpc>
                <a:spcBef>
                  <a:spcPct val="0"/>
                </a:spcBef>
                <a:buClrTx/>
                <a:buFontTx/>
                <a:buNone/>
              </a:pPr>
              <a:r>
                <a:rPr lang="zh-CN" altLang="en-US" sz="1500" b="1" dirty="0">
                  <a:latin typeface="Times New Roman" panose="02020603050405020304" pitchFamily="18" charset="0"/>
                </a:rPr>
                <a:t>  服务</a:t>
              </a:r>
              <a:endParaRPr lang="zh-CN" altLang="en-US" sz="1500" b="1" dirty="0">
                <a:latin typeface="Times New Roman" panose="02020603050405020304" pitchFamily="18" charset="0"/>
              </a:endParaRPr>
            </a:p>
          </p:txBody>
        </p:sp>
      </p:grpSp>
      <p:grpSp>
        <p:nvGrpSpPr>
          <p:cNvPr id="12" name="Group 64"/>
          <p:cNvGrpSpPr/>
          <p:nvPr/>
        </p:nvGrpSpPr>
        <p:grpSpPr>
          <a:xfrm>
            <a:off x="1143000" y="3143250"/>
            <a:ext cx="6286500" cy="795338"/>
            <a:chOff x="0" y="2640"/>
            <a:chExt cx="5280" cy="668"/>
          </a:xfrm>
        </p:grpSpPr>
        <p:sp>
          <p:nvSpPr>
            <p:cNvPr id="42042" name="Text Box 65"/>
            <p:cNvSpPr txBox="1"/>
            <p:nvPr/>
          </p:nvSpPr>
          <p:spPr>
            <a:xfrm>
              <a:off x="0" y="2843"/>
              <a:ext cx="634" cy="465"/>
            </a:xfrm>
            <a:prstGeom prst="rect">
              <a:avLst/>
            </a:prstGeom>
            <a:noFill/>
            <a:ln w="9525">
              <a:noFill/>
            </a:ln>
          </p:spPr>
          <p:txBody>
            <a:bodyPr wrap="none">
              <a:sp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r>
                <a:rPr lang="zh-CN" altLang="en-US" sz="1500" b="1" dirty="0">
                  <a:latin typeface="Times New Roman" panose="02020603050405020304" pitchFamily="18" charset="0"/>
                </a:rPr>
                <a:t>为打印</a:t>
              </a:r>
              <a:endParaRPr lang="zh-CN" altLang="en-US" sz="1500" b="1" dirty="0">
                <a:latin typeface="Times New Roman" panose="02020603050405020304" pitchFamily="18" charset="0"/>
              </a:endParaRPr>
            </a:p>
            <a:p>
              <a:pPr marL="0" lvl="0" indent="0">
                <a:lnSpc>
                  <a:spcPct val="100000"/>
                </a:lnSpc>
                <a:spcBef>
                  <a:spcPct val="0"/>
                </a:spcBef>
                <a:buClrTx/>
                <a:buFontTx/>
                <a:buNone/>
              </a:pPr>
              <a:r>
                <a:rPr lang="zh-CN" altLang="en-US" sz="1500" b="1" dirty="0">
                  <a:latin typeface="Times New Roman" panose="02020603050405020304" pitchFamily="18" charset="0"/>
                </a:rPr>
                <a:t>机服务</a:t>
              </a:r>
              <a:endParaRPr lang="zh-CN" altLang="en-US" sz="1500" b="1" dirty="0">
                <a:latin typeface="Times New Roman" panose="02020603050405020304" pitchFamily="18" charset="0"/>
              </a:endParaRPr>
            </a:p>
          </p:txBody>
        </p:sp>
        <p:grpSp>
          <p:nvGrpSpPr>
            <p:cNvPr id="42043" name="Group 66"/>
            <p:cNvGrpSpPr/>
            <p:nvPr/>
          </p:nvGrpSpPr>
          <p:grpSpPr>
            <a:xfrm>
              <a:off x="528" y="2640"/>
              <a:ext cx="4752" cy="511"/>
              <a:chOff x="528" y="2640"/>
              <a:chExt cx="4752" cy="511"/>
            </a:xfrm>
          </p:grpSpPr>
          <p:sp>
            <p:nvSpPr>
              <p:cNvPr id="42044" name="Freeform 67"/>
              <p:cNvSpPr/>
              <p:nvPr/>
            </p:nvSpPr>
            <p:spPr>
              <a:xfrm>
                <a:off x="528" y="2891"/>
                <a:ext cx="4752" cy="192"/>
              </a:xfrm>
              <a:custGeom>
                <a:avLst/>
                <a:gdLst>
                  <a:gd name="txL" fmla="*/ 0 w 4752"/>
                  <a:gd name="txT" fmla="*/ 0 h 192"/>
                  <a:gd name="txR" fmla="*/ 4752 w 4752"/>
                  <a:gd name="txB" fmla="*/ 192 h 192"/>
                </a:gdLst>
                <a:ahLst/>
                <a:cxnLst>
                  <a:cxn ang="0">
                    <a:pos x="0" y="192"/>
                  </a:cxn>
                  <a:cxn ang="0">
                    <a:pos x="432" y="192"/>
                  </a:cxn>
                  <a:cxn ang="0">
                    <a:pos x="432" y="0"/>
                  </a:cxn>
                  <a:cxn ang="0">
                    <a:pos x="672" y="0"/>
                  </a:cxn>
                  <a:cxn ang="0">
                    <a:pos x="672" y="192"/>
                  </a:cxn>
                  <a:cxn ang="0">
                    <a:pos x="4752" y="192"/>
                  </a:cxn>
                </a:cxnLst>
                <a:rect l="txL" t="txT" r="txR" b="txB"/>
                <a:pathLst>
                  <a:path w="4752" h="192">
                    <a:moveTo>
                      <a:pt x="0" y="192"/>
                    </a:moveTo>
                    <a:lnTo>
                      <a:pt x="432" y="192"/>
                    </a:lnTo>
                    <a:lnTo>
                      <a:pt x="432" y="0"/>
                    </a:lnTo>
                    <a:lnTo>
                      <a:pt x="672" y="0"/>
                    </a:lnTo>
                    <a:lnTo>
                      <a:pt x="672" y="192"/>
                    </a:lnTo>
                    <a:lnTo>
                      <a:pt x="4752" y="192"/>
                    </a:lnTo>
                  </a:path>
                </a:pathLst>
              </a:custGeom>
              <a:noFill/>
              <a:ln w="38100" cap="flat" cmpd="sng">
                <a:solidFill>
                  <a:schemeClr val="tx1">
                    <a:alpha val="100000"/>
                  </a:schemeClr>
                </a:solidFill>
                <a:prstDash val="solid"/>
                <a:round/>
                <a:headEnd type="none" w="med" len="med"/>
                <a:tailEnd type="stealth" w="med" len="med"/>
              </a:ln>
            </p:spPr>
            <p:txBody>
              <a:bodyPr/>
              <a:p>
                <a:endParaRPr lang="zh-CN" altLang="en-US" sz="1050"/>
              </a:p>
            </p:txBody>
          </p:sp>
          <p:sp>
            <p:nvSpPr>
              <p:cNvPr id="42045" name="Text Box 68"/>
              <p:cNvSpPr txBox="1"/>
              <p:nvPr/>
            </p:nvSpPr>
            <p:spPr>
              <a:xfrm>
                <a:off x="973" y="2881"/>
                <a:ext cx="303" cy="270"/>
              </a:xfrm>
              <a:prstGeom prst="rect">
                <a:avLst/>
              </a:prstGeom>
              <a:noFill/>
              <a:ln w="9525">
                <a:noFill/>
              </a:ln>
            </p:spPr>
            <p:txBody>
              <a:bodyPr wrap="none">
                <a:sp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r>
                  <a:rPr lang="en-US" altLang="zh-CN" sz="1500" b="1" i="1" dirty="0">
                    <a:latin typeface="Times New Roman" panose="02020603050405020304" pitchFamily="18" charset="0"/>
                  </a:rPr>
                  <a:t>T</a:t>
                </a:r>
                <a:r>
                  <a:rPr lang="en-US" altLang="zh-CN" sz="1500" b="1" baseline="-25000" dirty="0">
                    <a:latin typeface="Times New Roman" panose="02020603050405020304" pitchFamily="18" charset="0"/>
                  </a:rPr>
                  <a:t>1</a:t>
                </a:r>
                <a:endParaRPr lang="en-US" altLang="zh-CN" sz="1500" b="1" baseline="-25000" dirty="0">
                  <a:latin typeface="Times New Roman" panose="02020603050405020304" pitchFamily="18" charset="0"/>
                </a:endParaRPr>
              </a:p>
            </p:txBody>
          </p:sp>
          <p:sp>
            <p:nvSpPr>
              <p:cNvPr id="42046" name="Line 69"/>
              <p:cNvSpPr/>
              <p:nvPr/>
            </p:nvSpPr>
            <p:spPr>
              <a:xfrm>
                <a:off x="960" y="2757"/>
                <a:ext cx="0" cy="144"/>
              </a:xfrm>
              <a:prstGeom prst="line">
                <a:avLst/>
              </a:prstGeom>
              <a:ln w="28575" cap="flat" cmpd="sng">
                <a:solidFill>
                  <a:schemeClr val="tx1"/>
                </a:solidFill>
                <a:prstDash val="solid"/>
                <a:headEnd type="none" w="med" len="med"/>
                <a:tailEnd type="none" w="med" len="med"/>
              </a:ln>
            </p:spPr>
          </p:sp>
          <p:sp>
            <p:nvSpPr>
              <p:cNvPr id="42047" name="Line 70"/>
              <p:cNvSpPr/>
              <p:nvPr/>
            </p:nvSpPr>
            <p:spPr>
              <a:xfrm>
                <a:off x="1200" y="2757"/>
                <a:ext cx="0" cy="144"/>
              </a:xfrm>
              <a:prstGeom prst="line">
                <a:avLst/>
              </a:prstGeom>
              <a:ln w="28575" cap="flat" cmpd="sng">
                <a:solidFill>
                  <a:schemeClr val="tx1"/>
                </a:solidFill>
                <a:prstDash val="solid"/>
                <a:headEnd type="none" w="med" len="med"/>
                <a:tailEnd type="none" w="med" len="med"/>
              </a:ln>
            </p:spPr>
          </p:sp>
          <p:sp>
            <p:nvSpPr>
              <p:cNvPr id="42048" name="Line 71"/>
              <p:cNvSpPr/>
              <p:nvPr/>
            </p:nvSpPr>
            <p:spPr>
              <a:xfrm>
                <a:off x="960" y="2805"/>
                <a:ext cx="240" cy="0"/>
              </a:xfrm>
              <a:prstGeom prst="line">
                <a:avLst/>
              </a:prstGeom>
              <a:ln w="9525" cap="flat" cmpd="sng">
                <a:solidFill>
                  <a:schemeClr val="tx1"/>
                </a:solidFill>
                <a:prstDash val="solid"/>
                <a:headEnd type="none" w="med" len="med"/>
                <a:tailEnd type="none" w="med" len="med"/>
              </a:ln>
            </p:spPr>
          </p:sp>
          <p:sp>
            <p:nvSpPr>
              <p:cNvPr id="42049" name="Line 72"/>
              <p:cNvSpPr/>
              <p:nvPr/>
            </p:nvSpPr>
            <p:spPr>
              <a:xfrm>
                <a:off x="816" y="2805"/>
                <a:ext cx="144" cy="0"/>
              </a:xfrm>
              <a:prstGeom prst="line">
                <a:avLst/>
              </a:prstGeom>
              <a:ln w="28575" cap="flat" cmpd="sng">
                <a:solidFill>
                  <a:schemeClr val="tx1"/>
                </a:solidFill>
                <a:prstDash val="solid"/>
                <a:headEnd type="none" w="med" len="med"/>
                <a:tailEnd type="stealth" w="med" len="med"/>
              </a:ln>
            </p:spPr>
          </p:sp>
          <p:sp>
            <p:nvSpPr>
              <p:cNvPr id="42050" name="Line 73"/>
              <p:cNvSpPr/>
              <p:nvPr/>
            </p:nvSpPr>
            <p:spPr>
              <a:xfrm rot="10800000">
                <a:off x="1200" y="2805"/>
                <a:ext cx="144" cy="0"/>
              </a:xfrm>
              <a:prstGeom prst="line">
                <a:avLst/>
              </a:prstGeom>
              <a:ln w="28575" cap="flat" cmpd="sng">
                <a:solidFill>
                  <a:schemeClr val="tx1"/>
                </a:solidFill>
                <a:prstDash val="solid"/>
                <a:headEnd type="none" w="med" len="med"/>
                <a:tailEnd type="stealth" w="med" len="med"/>
              </a:ln>
            </p:spPr>
          </p:sp>
          <p:sp>
            <p:nvSpPr>
              <p:cNvPr id="42051" name="Text Box 74"/>
              <p:cNvSpPr txBox="1"/>
              <p:nvPr/>
            </p:nvSpPr>
            <p:spPr>
              <a:xfrm>
                <a:off x="1344" y="2640"/>
                <a:ext cx="491" cy="321"/>
              </a:xfrm>
              <a:prstGeom prst="rect">
                <a:avLst/>
              </a:prstGeom>
              <a:noFill/>
              <a:ln w="9525">
                <a:noFill/>
              </a:ln>
            </p:spPr>
            <p:txBody>
              <a:bodyPr wrap="none">
                <a:sp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r>
                  <a:rPr lang="zh-CN" altLang="en-US" sz="1500" b="1" dirty="0">
                    <a:latin typeface="Times New Roman" panose="02020603050405020304" pitchFamily="18" charset="0"/>
                  </a:rPr>
                  <a:t>5</a:t>
                </a:r>
                <a:r>
                  <a:rPr lang="en-US" altLang="zh-CN" sz="1500" b="1" dirty="0">
                    <a:latin typeface="Times New Roman" panose="02020603050405020304" pitchFamily="18" charset="0"/>
                  </a:rPr>
                  <a:t>μ</a:t>
                </a:r>
                <a:r>
                  <a:rPr lang="en-US" altLang="zh-CN" sz="1800" b="1" dirty="0">
                    <a:latin typeface="Times New Roman" panose="02020603050405020304" pitchFamily="18" charset="0"/>
                  </a:rPr>
                  <a:t>s</a:t>
                </a:r>
                <a:endParaRPr lang="en-US" altLang="zh-CN" sz="1800" b="1" dirty="0">
                  <a:latin typeface="Times New Roman" panose="02020603050405020304" pitchFamily="18" charset="0"/>
                </a:endParaRPr>
              </a:p>
            </p:txBody>
          </p:sp>
        </p:grpSp>
      </p:grpSp>
      <p:sp>
        <p:nvSpPr>
          <p:cNvPr id="76875" name="Line 75"/>
          <p:cNvSpPr/>
          <p:nvPr/>
        </p:nvSpPr>
        <p:spPr>
          <a:xfrm>
            <a:off x="2628900" y="2343150"/>
            <a:ext cx="0" cy="2686050"/>
          </a:xfrm>
          <a:prstGeom prst="line">
            <a:avLst/>
          </a:prstGeom>
          <a:ln w="12700" cap="flat" cmpd="sng">
            <a:solidFill>
              <a:schemeClr val="tx1"/>
            </a:solidFill>
            <a:prstDash val="dash"/>
            <a:headEnd type="none" w="med" len="med"/>
            <a:tailEnd type="none" w="med" len="med"/>
          </a:ln>
        </p:spPr>
      </p:sp>
      <p:sp>
        <p:nvSpPr>
          <p:cNvPr id="76876" name="Line 76"/>
          <p:cNvSpPr/>
          <p:nvPr/>
        </p:nvSpPr>
        <p:spPr>
          <a:xfrm>
            <a:off x="4000500" y="1657350"/>
            <a:ext cx="0" cy="3371850"/>
          </a:xfrm>
          <a:prstGeom prst="line">
            <a:avLst/>
          </a:prstGeom>
          <a:ln w="12700" cap="flat" cmpd="sng">
            <a:solidFill>
              <a:schemeClr val="tx1"/>
            </a:solidFill>
            <a:prstDash val="dash"/>
            <a:headEnd type="none" w="med" len="med"/>
            <a:tailEnd type="none" w="med" len="med"/>
          </a:ln>
        </p:spPr>
      </p:sp>
      <p:sp>
        <p:nvSpPr>
          <p:cNvPr id="76877" name="Line 77"/>
          <p:cNvSpPr/>
          <p:nvPr/>
        </p:nvSpPr>
        <p:spPr>
          <a:xfrm>
            <a:off x="5372100" y="1600200"/>
            <a:ext cx="0" cy="3429000"/>
          </a:xfrm>
          <a:prstGeom prst="line">
            <a:avLst/>
          </a:prstGeom>
          <a:ln w="12700" cap="flat" cmpd="sng">
            <a:solidFill>
              <a:schemeClr val="tx1"/>
            </a:solidFill>
            <a:prstDash val="dash"/>
            <a:headEnd type="none" w="med" len="med"/>
            <a:tailEnd type="none" w="med" len="med"/>
          </a:ln>
        </p:spPr>
      </p:sp>
      <p:sp>
        <p:nvSpPr>
          <p:cNvPr id="76878" name="Line 78"/>
          <p:cNvSpPr/>
          <p:nvPr/>
        </p:nvSpPr>
        <p:spPr>
          <a:xfrm>
            <a:off x="6743700" y="2400300"/>
            <a:ext cx="0" cy="2628900"/>
          </a:xfrm>
          <a:prstGeom prst="line">
            <a:avLst/>
          </a:prstGeom>
          <a:ln w="12700" cap="flat" cmpd="sng">
            <a:solidFill>
              <a:schemeClr val="tx1"/>
            </a:solidFill>
            <a:prstDash val="dash"/>
            <a:headEnd type="none" w="med" len="med"/>
            <a:tailEnd type="none" w="med" len="med"/>
          </a:ln>
        </p:spPr>
      </p:sp>
      <p:sp>
        <p:nvSpPr>
          <p:cNvPr id="76879" name="Line 79"/>
          <p:cNvSpPr/>
          <p:nvPr/>
        </p:nvSpPr>
        <p:spPr>
          <a:xfrm>
            <a:off x="4686300" y="2343150"/>
            <a:ext cx="0" cy="2686050"/>
          </a:xfrm>
          <a:prstGeom prst="line">
            <a:avLst/>
          </a:prstGeom>
          <a:ln w="12700" cap="flat" cmpd="sng">
            <a:solidFill>
              <a:schemeClr val="tx1"/>
            </a:solidFill>
            <a:prstDash val="dash"/>
            <a:headEnd type="none" w="med" len="med"/>
            <a:tailEnd type="none" w="med" len="med"/>
          </a:ln>
        </p:spPr>
      </p:sp>
      <p:sp>
        <p:nvSpPr>
          <p:cNvPr id="76880" name="Line 80"/>
          <p:cNvSpPr/>
          <p:nvPr/>
        </p:nvSpPr>
        <p:spPr>
          <a:xfrm>
            <a:off x="2286000" y="3020616"/>
            <a:ext cx="0" cy="2008584"/>
          </a:xfrm>
          <a:prstGeom prst="line">
            <a:avLst/>
          </a:prstGeom>
          <a:ln w="12700" cap="flat" cmpd="sng">
            <a:solidFill>
              <a:schemeClr val="tx1"/>
            </a:solidFill>
            <a:prstDash val="dash"/>
            <a:headEnd type="none" w="med" len="med"/>
            <a:tailEnd type="none" w="med" len="med"/>
          </a:ln>
        </p:spPr>
      </p:sp>
      <p:sp>
        <p:nvSpPr>
          <p:cNvPr id="76881" name="Line 81"/>
          <p:cNvSpPr/>
          <p:nvPr/>
        </p:nvSpPr>
        <p:spPr>
          <a:xfrm flipV="1">
            <a:off x="2914650" y="4000500"/>
            <a:ext cx="0" cy="1028700"/>
          </a:xfrm>
          <a:prstGeom prst="line">
            <a:avLst/>
          </a:prstGeom>
          <a:ln w="12700" cap="flat" cmpd="sng">
            <a:solidFill>
              <a:schemeClr val="tx1"/>
            </a:solidFill>
            <a:prstDash val="dash"/>
            <a:headEnd type="none" w="med" len="med"/>
            <a:tailEnd type="none" w="med" len="med"/>
          </a:ln>
        </p:spPr>
      </p:sp>
      <p:sp>
        <p:nvSpPr>
          <p:cNvPr id="76882" name="Line 82"/>
          <p:cNvSpPr/>
          <p:nvPr/>
        </p:nvSpPr>
        <p:spPr>
          <a:xfrm>
            <a:off x="7029450" y="4063604"/>
            <a:ext cx="0" cy="944165"/>
          </a:xfrm>
          <a:prstGeom prst="line">
            <a:avLst/>
          </a:prstGeom>
          <a:ln w="9525" cap="flat" cmpd="sng">
            <a:solidFill>
              <a:schemeClr val="tx1"/>
            </a:solidFill>
            <a:prstDash val="dash"/>
            <a:headEnd type="none" w="med" len="med"/>
            <a:tailEnd type="none" w="med" len="med"/>
          </a:ln>
        </p:spPr>
      </p:sp>
      <p:grpSp>
        <p:nvGrpSpPr>
          <p:cNvPr id="14" name="Group 89"/>
          <p:cNvGrpSpPr/>
          <p:nvPr/>
        </p:nvGrpSpPr>
        <p:grpSpPr>
          <a:xfrm>
            <a:off x="1115616" y="2505075"/>
            <a:ext cx="6612731" cy="673894"/>
            <a:chOff x="-23" y="2104"/>
            <a:chExt cx="5554" cy="566"/>
          </a:xfrm>
        </p:grpSpPr>
        <p:grpSp>
          <p:nvGrpSpPr>
            <p:cNvPr id="42035" name="Group 58"/>
            <p:cNvGrpSpPr/>
            <p:nvPr/>
          </p:nvGrpSpPr>
          <p:grpSpPr>
            <a:xfrm>
              <a:off x="-23" y="2104"/>
              <a:ext cx="5303" cy="558"/>
              <a:chOff x="-23" y="2144"/>
              <a:chExt cx="5303" cy="558"/>
            </a:xfrm>
          </p:grpSpPr>
          <p:grpSp>
            <p:nvGrpSpPr>
              <p:cNvPr id="42037" name="Group 59"/>
              <p:cNvGrpSpPr/>
              <p:nvPr/>
            </p:nvGrpSpPr>
            <p:grpSpPr>
              <a:xfrm>
                <a:off x="528" y="2144"/>
                <a:ext cx="4752" cy="442"/>
                <a:chOff x="528" y="2144"/>
                <a:chExt cx="4752" cy="442"/>
              </a:xfrm>
            </p:grpSpPr>
            <p:sp>
              <p:nvSpPr>
                <p:cNvPr id="42039" name="Line 60"/>
                <p:cNvSpPr/>
                <p:nvPr/>
              </p:nvSpPr>
              <p:spPr>
                <a:xfrm>
                  <a:off x="528" y="2586"/>
                  <a:ext cx="4752" cy="0"/>
                </a:xfrm>
                <a:prstGeom prst="line">
                  <a:avLst/>
                </a:prstGeom>
                <a:ln w="38100" cap="flat" cmpd="sng">
                  <a:solidFill>
                    <a:schemeClr val="tx1"/>
                  </a:solidFill>
                  <a:prstDash val="solid"/>
                  <a:headEnd type="none" w="med" len="med"/>
                  <a:tailEnd type="stealth" w="med" len="med"/>
                </a:ln>
              </p:spPr>
            </p:sp>
            <p:sp>
              <p:nvSpPr>
                <p:cNvPr id="42040" name="Line 61"/>
                <p:cNvSpPr/>
                <p:nvPr/>
              </p:nvSpPr>
              <p:spPr>
                <a:xfrm>
                  <a:off x="960" y="2346"/>
                  <a:ext cx="0" cy="240"/>
                </a:xfrm>
                <a:prstGeom prst="line">
                  <a:avLst/>
                </a:prstGeom>
                <a:ln w="38100" cap="flat" cmpd="sng">
                  <a:solidFill>
                    <a:schemeClr val="tx1"/>
                  </a:solidFill>
                  <a:prstDash val="solid"/>
                  <a:headEnd type="none" w="med" len="med"/>
                  <a:tailEnd type="none" w="med" len="med"/>
                </a:ln>
              </p:spPr>
            </p:sp>
            <p:sp>
              <p:nvSpPr>
                <p:cNvPr id="42041" name="Text Box 62"/>
                <p:cNvSpPr txBox="1"/>
                <p:nvPr/>
              </p:nvSpPr>
              <p:spPr>
                <a:xfrm>
                  <a:off x="672" y="2144"/>
                  <a:ext cx="887" cy="270"/>
                </a:xfrm>
                <a:prstGeom prst="rect">
                  <a:avLst/>
                </a:prstGeom>
                <a:noFill/>
                <a:ln w="9525">
                  <a:noFill/>
                </a:ln>
              </p:spPr>
              <p:txBody>
                <a:bodyPr wrap="none">
                  <a:sp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r>
                    <a:rPr lang="en-US" altLang="zh-CN" sz="1500" b="1" dirty="0">
                      <a:latin typeface="Times New Roman" panose="02020603050405020304" pitchFamily="18" charset="0"/>
                    </a:rPr>
                    <a:t>DMA </a:t>
                  </a:r>
                  <a:r>
                    <a:rPr lang="zh-CN" altLang="en-US" sz="1500" b="1" dirty="0">
                      <a:latin typeface="Times New Roman" panose="02020603050405020304" pitchFamily="18" charset="0"/>
                    </a:rPr>
                    <a:t>请求</a:t>
                  </a:r>
                  <a:endParaRPr lang="zh-CN" altLang="en-US" sz="1500" b="1" dirty="0">
                    <a:latin typeface="Times New Roman" panose="02020603050405020304" pitchFamily="18" charset="0"/>
                  </a:endParaRPr>
                </a:p>
              </p:txBody>
            </p:sp>
          </p:grpSp>
          <p:sp>
            <p:nvSpPr>
              <p:cNvPr id="42038" name="Text Box 63"/>
              <p:cNvSpPr txBox="1"/>
              <p:nvPr/>
            </p:nvSpPr>
            <p:spPr>
              <a:xfrm>
                <a:off x="-23" y="2432"/>
                <a:ext cx="634" cy="270"/>
              </a:xfrm>
              <a:prstGeom prst="rect">
                <a:avLst/>
              </a:prstGeom>
              <a:noFill/>
              <a:ln w="9525">
                <a:noFill/>
              </a:ln>
            </p:spPr>
            <p:txBody>
              <a:bodyPr wrap="none">
                <a:sp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r>
                  <a:rPr lang="zh-CN" altLang="en-US" sz="1500" b="1" dirty="0">
                    <a:latin typeface="Times New Roman" panose="02020603050405020304" pitchFamily="18" charset="0"/>
                  </a:rPr>
                  <a:t>打印机</a:t>
                </a:r>
                <a:endParaRPr lang="zh-CN" altLang="en-US" sz="1500" b="1" dirty="0">
                  <a:latin typeface="Times New Roman" panose="02020603050405020304" pitchFamily="18" charset="0"/>
                </a:endParaRPr>
              </a:p>
            </p:txBody>
          </p:sp>
        </p:grpSp>
        <p:sp>
          <p:nvSpPr>
            <p:cNvPr id="42036" name="Text Box 84"/>
            <p:cNvSpPr txBox="1"/>
            <p:nvPr/>
          </p:nvSpPr>
          <p:spPr>
            <a:xfrm>
              <a:off x="5280" y="2400"/>
              <a:ext cx="251" cy="270"/>
            </a:xfrm>
            <a:prstGeom prst="rect">
              <a:avLst/>
            </a:prstGeom>
            <a:noFill/>
            <a:ln w="9525">
              <a:noFill/>
            </a:ln>
          </p:spPr>
          <p:txBody>
            <a:bodyPr wrap="none">
              <a:sp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r>
                <a:rPr lang="en-US" altLang="zh-CN" sz="1500" b="1" i="1" dirty="0">
                  <a:latin typeface="Times New Roman" panose="02020603050405020304" pitchFamily="18" charset="0"/>
                </a:rPr>
                <a:t>t</a:t>
              </a:r>
              <a:endParaRPr lang="en-US" altLang="zh-CN" sz="1500" b="1" i="1" dirty="0">
                <a:latin typeface="Times New Roman" panose="02020603050405020304" pitchFamily="18" charset="0"/>
              </a:endParaRPr>
            </a:p>
          </p:txBody>
        </p:sp>
      </p:grpSp>
      <p:grpSp>
        <p:nvGrpSpPr>
          <p:cNvPr id="17" name="Group 88"/>
          <p:cNvGrpSpPr/>
          <p:nvPr/>
        </p:nvGrpSpPr>
        <p:grpSpPr>
          <a:xfrm>
            <a:off x="1143000" y="1759744"/>
            <a:ext cx="6585347" cy="733425"/>
            <a:chOff x="0" y="1478"/>
            <a:chExt cx="5531" cy="616"/>
          </a:xfrm>
        </p:grpSpPr>
        <p:grpSp>
          <p:nvGrpSpPr>
            <p:cNvPr id="42022" name="Group 18"/>
            <p:cNvGrpSpPr/>
            <p:nvPr/>
          </p:nvGrpSpPr>
          <p:grpSpPr>
            <a:xfrm>
              <a:off x="0" y="1478"/>
              <a:ext cx="5280" cy="614"/>
              <a:chOff x="0" y="1475"/>
              <a:chExt cx="5280" cy="614"/>
            </a:xfrm>
          </p:grpSpPr>
          <p:grpSp>
            <p:nvGrpSpPr>
              <p:cNvPr id="42024" name="Group 19"/>
              <p:cNvGrpSpPr/>
              <p:nvPr/>
            </p:nvGrpSpPr>
            <p:grpSpPr>
              <a:xfrm>
                <a:off x="528" y="1475"/>
                <a:ext cx="4752" cy="490"/>
                <a:chOff x="528" y="1475"/>
                <a:chExt cx="4752" cy="490"/>
              </a:xfrm>
            </p:grpSpPr>
            <p:sp>
              <p:nvSpPr>
                <p:cNvPr id="42026" name="Line 20"/>
                <p:cNvSpPr/>
                <p:nvPr/>
              </p:nvSpPr>
              <p:spPr>
                <a:xfrm>
                  <a:off x="528" y="1965"/>
                  <a:ext cx="4752" cy="0"/>
                </a:xfrm>
                <a:prstGeom prst="line">
                  <a:avLst/>
                </a:prstGeom>
                <a:ln w="38100" cap="flat" cmpd="sng">
                  <a:solidFill>
                    <a:schemeClr val="tx1"/>
                  </a:solidFill>
                  <a:prstDash val="solid"/>
                  <a:headEnd type="none" w="med" len="med"/>
                  <a:tailEnd type="stealth" w="med" len="med"/>
                </a:ln>
              </p:spPr>
            </p:sp>
            <p:sp>
              <p:nvSpPr>
                <p:cNvPr id="42027" name="Line 21"/>
                <p:cNvSpPr/>
                <p:nvPr/>
              </p:nvSpPr>
              <p:spPr>
                <a:xfrm>
                  <a:off x="1248" y="1725"/>
                  <a:ext cx="0" cy="240"/>
                </a:xfrm>
                <a:prstGeom prst="line">
                  <a:avLst/>
                </a:prstGeom>
                <a:ln w="38100" cap="flat" cmpd="sng">
                  <a:solidFill>
                    <a:schemeClr val="tx1"/>
                  </a:solidFill>
                  <a:prstDash val="solid"/>
                  <a:headEnd type="none" w="med" len="med"/>
                  <a:tailEnd type="none" w="med" len="med"/>
                </a:ln>
              </p:spPr>
            </p:sp>
            <p:sp>
              <p:nvSpPr>
                <p:cNvPr id="42028" name="Line 22"/>
                <p:cNvSpPr/>
                <p:nvPr/>
              </p:nvSpPr>
              <p:spPr>
                <a:xfrm>
                  <a:off x="2976" y="1725"/>
                  <a:ext cx="0" cy="240"/>
                </a:xfrm>
                <a:prstGeom prst="line">
                  <a:avLst/>
                </a:prstGeom>
                <a:ln w="38100" cap="flat" cmpd="sng">
                  <a:solidFill>
                    <a:schemeClr val="tx1"/>
                  </a:solidFill>
                  <a:prstDash val="solid"/>
                  <a:headEnd type="none" w="med" len="med"/>
                  <a:tailEnd type="none" w="med" len="med"/>
                </a:ln>
              </p:spPr>
            </p:sp>
            <p:sp>
              <p:nvSpPr>
                <p:cNvPr id="42029" name="Line 23"/>
                <p:cNvSpPr/>
                <p:nvPr/>
              </p:nvSpPr>
              <p:spPr>
                <a:xfrm>
                  <a:off x="4704" y="1725"/>
                  <a:ext cx="0" cy="240"/>
                </a:xfrm>
                <a:prstGeom prst="line">
                  <a:avLst/>
                </a:prstGeom>
                <a:ln w="38100" cap="flat" cmpd="sng">
                  <a:solidFill>
                    <a:schemeClr val="tx1"/>
                  </a:solidFill>
                  <a:prstDash val="solid"/>
                  <a:headEnd type="none" w="med" len="med"/>
                  <a:tailEnd type="none" w="med" len="med"/>
                </a:ln>
              </p:spPr>
            </p:sp>
            <p:sp>
              <p:nvSpPr>
                <p:cNvPr id="42030" name="Text Box 24"/>
                <p:cNvSpPr txBox="1"/>
                <p:nvPr/>
              </p:nvSpPr>
              <p:spPr>
                <a:xfrm>
                  <a:off x="867" y="1475"/>
                  <a:ext cx="887" cy="270"/>
                </a:xfrm>
                <a:prstGeom prst="rect">
                  <a:avLst/>
                </a:prstGeom>
                <a:noFill/>
                <a:ln w="9525">
                  <a:noFill/>
                </a:ln>
              </p:spPr>
              <p:txBody>
                <a:bodyPr wrap="none">
                  <a:sp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r>
                    <a:rPr lang="en-US" altLang="zh-CN" sz="1500" b="1" dirty="0">
                      <a:latin typeface="Times New Roman" panose="02020603050405020304" pitchFamily="18" charset="0"/>
                    </a:rPr>
                    <a:t>DMA </a:t>
                  </a:r>
                  <a:r>
                    <a:rPr lang="zh-CN" altLang="en-US" sz="1500" b="1" dirty="0">
                      <a:latin typeface="Times New Roman" panose="02020603050405020304" pitchFamily="18" charset="0"/>
                    </a:rPr>
                    <a:t>请求</a:t>
                  </a:r>
                  <a:endParaRPr lang="zh-CN" altLang="en-US" sz="1500" b="1" dirty="0">
                    <a:latin typeface="Times New Roman" panose="02020603050405020304" pitchFamily="18" charset="0"/>
                  </a:endParaRPr>
                </a:p>
              </p:txBody>
            </p:sp>
            <p:sp>
              <p:nvSpPr>
                <p:cNvPr id="42031" name="Text Box 25"/>
                <p:cNvSpPr txBox="1"/>
                <p:nvPr/>
              </p:nvSpPr>
              <p:spPr>
                <a:xfrm>
                  <a:off x="2595" y="1475"/>
                  <a:ext cx="887" cy="270"/>
                </a:xfrm>
                <a:prstGeom prst="rect">
                  <a:avLst/>
                </a:prstGeom>
                <a:noFill/>
                <a:ln w="9525">
                  <a:noFill/>
                </a:ln>
              </p:spPr>
              <p:txBody>
                <a:bodyPr wrap="none">
                  <a:sp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r>
                    <a:rPr lang="en-US" altLang="zh-CN" sz="1500" b="1" dirty="0">
                      <a:latin typeface="Times New Roman" panose="02020603050405020304" pitchFamily="18" charset="0"/>
                    </a:rPr>
                    <a:t>DMA </a:t>
                  </a:r>
                  <a:r>
                    <a:rPr lang="zh-CN" altLang="en-US" sz="1500" b="1" dirty="0">
                      <a:latin typeface="Times New Roman" panose="02020603050405020304" pitchFamily="18" charset="0"/>
                    </a:rPr>
                    <a:t>请求</a:t>
                  </a:r>
                  <a:endParaRPr lang="zh-CN" altLang="en-US" sz="1500" b="1" dirty="0">
                    <a:latin typeface="Times New Roman" panose="02020603050405020304" pitchFamily="18" charset="0"/>
                  </a:endParaRPr>
                </a:p>
              </p:txBody>
            </p:sp>
            <p:sp>
              <p:nvSpPr>
                <p:cNvPr id="42032" name="Text Box 26"/>
                <p:cNvSpPr txBox="1"/>
                <p:nvPr/>
              </p:nvSpPr>
              <p:spPr>
                <a:xfrm>
                  <a:off x="4323" y="1475"/>
                  <a:ext cx="887" cy="270"/>
                </a:xfrm>
                <a:prstGeom prst="rect">
                  <a:avLst/>
                </a:prstGeom>
                <a:noFill/>
                <a:ln w="9525">
                  <a:noFill/>
                </a:ln>
              </p:spPr>
              <p:txBody>
                <a:bodyPr wrap="none">
                  <a:sp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r>
                    <a:rPr lang="en-US" altLang="zh-CN" sz="1500" b="1" dirty="0">
                      <a:latin typeface="Times New Roman" panose="02020603050405020304" pitchFamily="18" charset="0"/>
                    </a:rPr>
                    <a:t>DMA </a:t>
                  </a:r>
                  <a:r>
                    <a:rPr lang="zh-CN" altLang="en-US" sz="1500" b="1" dirty="0">
                      <a:latin typeface="Times New Roman" panose="02020603050405020304" pitchFamily="18" charset="0"/>
                    </a:rPr>
                    <a:t>请求</a:t>
                  </a:r>
                  <a:endParaRPr lang="zh-CN" altLang="en-US" sz="1500" b="1" dirty="0">
                    <a:latin typeface="Times New Roman" panose="02020603050405020304" pitchFamily="18" charset="0"/>
                  </a:endParaRPr>
                </a:p>
              </p:txBody>
            </p:sp>
            <p:sp>
              <p:nvSpPr>
                <p:cNvPr id="42033" name="Line 27"/>
                <p:cNvSpPr/>
                <p:nvPr/>
              </p:nvSpPr>
              <p:spPr>
                <a:xfrm>
                  <a:off x="1248" y="1869"/>
                  <a:ext cx="1728" cy="0"/>
                </a:xfrm>
                <a:prstGeom prst="line">
                  <a:avLst/>
                </a:prstGeom>
                <a:ln w="12700" cap="flat" cmpd="sng">
                  <a:solidFill>
                    <a:schemeClr val="tx1"/>
                  </a:solidFill>
                  <a:prstDash val="solid"/>
                  <a:headEnd type="stealth" w="med" len="med"/>
                  <a:tailEnd type="stealth" w="med" len="med"/>
                </a:ln>
              </p:spPr>
            </p:sp>
            <p:sp>
              <p:nvSpPr>
                <p:cNvPr id="42034" name="Text Box 28"/>
                <p:cNvSpPr txBox="1"/>
                <p:nvPr/>
              </p:nvSpPr>
              <p:spPr>
                <a:xfrm>
                  <a:off x="1936" y="1636"/>
                  <a:ext cx="571" cy="309"/>
                </a:xfrm>
                <a:prstGeom prst="rect">
                  <a:avLst/>
                </a:prstGeom>
                <a:noFill/>
                <a:ln w="9525">
                  <a:noFill/>
                </a:ln>
              </p:spPr>
              <p:txBody>
                <a:bodyPr wrap="none">
                  <a:sp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r>
                    <a:rPr lang="zh-CN" altLang="en-US" sz="1500" b="1" dirty="0">
                      <a:latin typeface="Times New Roman" panose="02020603050405020304" pitchFamily="18" charset="0"/>
                    </a:rPr>
                    <a:t>45</a:t>
                  </a:r>
                  <a:r>
                    <a:rPr lang="en-US" altLang="zh-CN" sz="1500" b="1" dirty="0">
                      <a:latin typeface="Times New Roman" panose="02020603050405020304" pitchFamily="18" charset="0"/>
                    </a:rPr>
                    <a:t>μ</a:t>
                  </a:r>
                  <a:r>
                    <a:rPr lang="en-US" altLang="zh-CN" sz="1800" b="1" dirty="0">
                      <a:latin typeface="Times New Roman" panose="02020603050405020304" pitchFamily="18" charset="0"/>
                    </a:rPr>
                    <a:t>s</a:t>
                  </a:r>
                  <a:endParaRPr lang="en-US" altLang="zh-CN" sz="1800" b="1" dirty="0">
                    <a:latin typeface="Times New Roman" panose="02020603050405020304" pitchFamily="18" charset="0"/>
                  </a:endParaRPr>
                </a:p>
              </p:txBody>
            </p:sp>
          </p:grpSp>
          <p:sp>
            <p:nvSpPr>
              <p:cNvPr id="42025" name="Text Box 29"/>
              <p:cNvSpPr txBox="1"/>
              <p:nvPr/>
            </p:nvSpPr>
            <p:spPr>
              <a:xfrm>
                <a:off x="0" y="1819"/>
                <a:ext cx="474" cy="270"/>
              </a:xfrm>
              <a:prstGeom prst="rect">
                <a:avLst/>
              </a:prstGeom>
              <a:noFill/>
              <a:ln w="9525">
                <a:noFill/>
              </a:ln>
            </p:spPr>
            <p:txBody>
              <a:bodyPr wrap="none">
                <a:sp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r>
                  <a:rPr lang="zh-CN" altLang="en-US" sz="1500" b="1" dirty="0">
                    <a:latin typeface="Times New Roman" panose="02020603050405020304" pitchFamily="18" charset="0"/>
                  </a:rPr>
                  <a:t>磁带</a:t>
                </a:r>
                <a:endParaRPr lang="zh-CN" altLang="en-US" sz="1500" b="1" dirty="0">
                  <a:latin typeface="Times New Roman" panose="02020603050405020304" pitchFamily="18" charset="0"/>
                </a:endParaRPr>
              </a:p>
            </p:txBody>
          </p:sp>
        </p:grpSp>
        <p:sp>
          <p:nvSpPr>
            <p:cNvPr id="42023" name="Text Box 85"/>
            <p:cNvSpPr txBox="1"/>
            <p:nvPr/>
          </p:nvSpPr>
          <p:spPr>
            <a:xfrm>
              <a:off x="5280" y="1824"/>
              <a:ext cx="251" cy="270"/>
            </a:xfrm>
            <a:prstGeom prst="rect">
              <a:avLst/>
            </a:prstGeom>
            <a:noFill/>
            <a:ln w="9525">
              <a:noFill/>
            </a:ln>
          </p:spPr>
          <p:txBody>
            <a:bodyPr wrap="none">
              <a:sp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r>
                <a:rPr lang="en-US" altLang="zh-CN" sz="1500" b="1" i="1" dirty="0">
                  <a:latin typeface="Times New Roman" panose="02020603050405020304" pitchFamily="18" charset="0"/>
                </a:rPr>
                <a:t>t</a:t>
              </a:r>
              <a:endParaRPr lang="en-US" altLang="zh-CN" sz="1500" b="1" i="1" dirty="0">
                <a:latin typeface="Times New Roman" panose="02020603050405020304" pitchFamily="18" charset="0"/>
              </a:endParaRPr>
            </a:p>
          </p:txBody>
        </p:sp>
      </p:grpSp>
      <p:grpSp>
        <p:nvGrpSpPr>
          <p:cNvPr id="20" name="Group 87"/>
          <p:cNvGrpSpPr/>
          <p:nvPr/>
        </p:nvGrpSpPr>
        <p:grpSpPr>
          <a:xfrm>
            <a:off x="1143000" y="971550"/>
            <a:ext cx="6585347" cy="778669"/>
            <a:chOff x="0" y="816"/>
            <a:chExt cx="5531" cy="654"/>
          </a:xfrm>
        </p:grpSpPr>
        <p:grpSp>
          <p:nvGrpSpPr>
            <p:cNvPr id="42007" name="Group 4"/>
            <p:cNvGrpSpPr/>
            <p:nvPr/>
          </p:nvGrpSpPr>
          <p:grpSpPr>
            <a:xfrm>
              <a:off x="0" y="816"/>
              <a:ext cx="5280" cy="604"/>
              <a:chOff x="0" y="816"/>
              <a:chExt cx="5280" cy="604"/>
            </a:xfrm>
          </p:grpSpPr>
          <p:grpSp>
            <p:nvGrpSpPr>
              <p:cNvPr id="42009" name="Group 5"/>
              <p:cNvGrpSpPr/>
              <p:nvPr/>
            </p:nvGrpSpPr>
            <p:grpSpPr>
              <a:xfrm>
                <a:off x="528" y="816"/>
                <a:ext cx="4752" cy="528"/>
                <a:chOff x="528" y="816"/>
                <a:chExt cx="4752" cy="528"/>
              </a:xfrm>
            </p:grpSpPr>
            <p:sp>
              <p:nvSpPr>
                <p:cNvPr id="42011" name="Line 6"/>
                <p:cNvSpPr/>
                <p:nvPr/>
              </p:nvSpPr>
              <p:spPr>
                <a:xfrm>
                  <a:off x="528" y="1344"/>
                  <a:ext cx="4752" cy="0"/>
                </a:xfrm>
                <a:prstGeom prst="line">
                  <a:avLst/>
                </a:prstGeom>
                <a:ln w="38100" cap="flat" cmpd="sng">
                  <a:solidFill>
                    <a:schemeClr val="tx1"/>
                  </a:solidFill>
                  <a:prstDash val="solid"/>
                  <a:headEnd type="none" w="med" len="med"/>
                  <a:tailEnd type="stealth" w="med" len="med"/>
                </a:ln>
              </p:spPr>
            </p:sp>
            <p:sp>
              <p:nvSpPr>
                <p:cNvPr id="42012" name="Line 7"/>
                <p:cNvSpPr/>
                <p:nvPr/>
              </p:nvSpPr>
              <p:spPr>
                <a:xfrm>
                  <a:off x="1248" y="1104"/>
                  <a:ext cx="0" cy="240"/>
                </a:xfrm>
                <a:prstGeom prst="line">
                  <a:avLst/>
                </a:prstGeom>
                <a:ln w="38100" cap="flat" cmpd="sng">
                  <a:solidFill>
                    <a:schemeClr val="tx1"/>
                  </a:solidFill>
                  <a:prstDash val="solid"/>
                  <a:headEnd type="none" w="med" len="med"/>
                  <a:tailEnd type="none" w="med" len="med"/>
                </a:ln>
              </p:spPr>
            </p:sp>
            <p:sp>
              <p:nvSpPr>
                <p:cNvPr id="42013" name="Line 8"/>
                <p:cNvSpPr/>
                <p:nvPr/>
              </p:nvSpPr>
              <p:spPr>
                <a:xfrm>
                  <a:off x="2400" y="1104"/>
                  <a:ext cx="0" cy="240"/>
                </a:xfrm>
                <a:prstGeom prst="line">
                  <a:avLst/>
                </a:prstGeom>
                <a:ln w="38100" cap="flat" cmpd="sng">
                  <a:solidFill>
                    <a:schemeClr val="tx1"/>
                  </a:solidFill>
                  <a:prstDash val="solid"/>
                  <a:headEnd type="none" w="med" len="med"/>
                  <a:tailEnd type="none" w="med" len="med"/>
                </a:ln>
              </p:spPr>
            </p:sp>
            <p:sp>
              <p:nvSpPr>
                <p:cNvPr id="42014" name="Line 9"/>
                <p:cNvSpPr/>
                <p:nvPr/>
              </p:nvSpPr>
              <p:spPr>
                <a:xfrm>
                  <a:off x="3552" y="1104"/>
                  <a:ext cx="0" cy="240"/>
                </a:xfrm>
                <a:prstGeom prst="line">
                  <a:avLst/>
                </a:prstGeom>
                <a:ln w="38100" cap="flat" cmpd="sng">
                  <a:solidFill>
                    <a:schemeClr val="tx1"/>
                  </a:solidFill>
                  <a:prstDash val="solid"/>
                  <a:headEnd type="none" w="med" len="med"/>
                  <a:tailEnd type="none" w="med" len="med"/>
                </a:ln>
              </p:spPr>
            </p:sp>
            <p:sp>
              <p:nvSpPr>
                <p:cNvPr id="42015" name="Line 10"/>
                <p:cNvSpPr/>
                <p:nvPr/>
              </p:nvSpPr>
              <p:spPr>
                <a:xfrm>
                  <a:off x="4704" y="1104"/>
                  <a:ext cx="0" cy="240"/>
                </a:xfrm>
                <a:prstGeom prst="line">
                  <a:avLst/>
                </a:prstGeom>
                <a:ln w="38100" cap="flat" cmpd="sng">
                  <a:solidFill>
                    <a:schemeClr val="tx1"/>
                  </a:solidFill>
                  <a:prstDash val="solid"/>
                  <a:headEnd type="none" w="med" len="med"/>
                  <a:tailEnd type="none" w="med" len="med"/>
                </a:ln>
              </p:spPr>
            </p:sp>
            <p:sp>
              <p:nvSpPr>
                <p:cNvPr id="42016" name="Text Box 11"/>
                <p:cNvSpPr txBox="1"/>
                <p:nvPr/>
              </p:nvSpPr>
              <p:spPr>
                <a:xfrm>
                  <a:off x="867" y="825"/>
                  <a:ext cx="887" cy="270"/>
                </a:xfrm>
                <a:prstGeom prst="rect">
                  <a:avLst/>
                </a:prstGeom>
                <a:noFill/>
                <a:ln w="9525">
                  <a:noFill/>
                </a:ln>
              </p:spPr>
              <p:txBody>
                <a:bodyPr wrap="none">
                  <a:sp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r>
                    <a:rPr lang="en-US" altLang="zh-CN" sz="1500" b="1" dirty="0">
                      <a:latin typeface="Times New Roman" panose="02020603050405020304" pitchFamily="18" charset="0"/>
                    </a:rPr>
                    <a:t>DMA </a:t>
                  </a:r>
                  <a:r>
                    <a:rPr lang="zh-CN" altLang="en-US" sz="1500" b="1" dirty="0">
                      <a:latin typeface="Times New Roman" panose="02020603050405020304" pitchFamily="18" charset="0"/>
                    </a:rPr>
                    <a:t>请求</a:t>
                  </a:r>
                  <a:endParaRPr lang="zh-CN" altLang="en-US" sz="1500" b="1" dirty="0">
                    <a:latin typeface="Times New Roman" panose="02020603050405020304" pitchFamily="18" charset="0"/>
                  </a:endParaRPr>
                </a:p>
              </p:txBody>
            </p:sp>
            <p:sp>
              <p:nvSpPr>
                <p:cNvPr id="42017" name="Text Box 12"/>
                <p:cNvSpPr txBox="1"/>
                <p:nvPr/>
              </p:nvSpPr>
              <p:spPr>
                <a:xfrm>
                  <a:off x="2016" y="816"/>
                  <a:ext cx="887" cy="270"/>
                </a:xfrm>
                <a:prstGeom prst="rect">
                  <a:avLst/>
                </a:prstGeom>
                <a:noFill/>
                <a:ln w="9525">
                  <a:noFill/>
                </a:ln>
              </p:spPr>
              <p:txBody>
                <a:bodyPr wrap="none">
                  <a:sp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r>
                    <a:rPr lang="en-US" altLang="zh-CN" sz="1500" b="1" dirty="0">
                      <a:latin typeface="Times New Roman" panose="02020603050405020304" pitchFamily="18" charset="0"/>
                    </a:rPr>
                    <a:t>DMA </a:t>
                  </a:r>
                  <a:r>
                    <a:rPr lang="zh-CN" altLang="en-US" sz="1500" b="1" dirty="0">
                      <a:latin typeface="Times New Roman" panose="02020603050405020304" pitchFamily="18" charset="0"/>
                    </a:rPr>
                    <a:t>请求</a:t>
                  </a:r>
                  <a:endParaRPr lang="zh-CN" altLang="en-US" sz="1500" b="1" dirty="0">
                    <a:latin typeface="Times New Roman" panose="02020603050405020304" pitchFamily="18" charset="0"/>
                  </a:endParaRPr>
                </a:p>
              </p:txBody>
            </p:sp>
            <p:sp>
              <p:nvSpPr>
                <p:cNvPr id="42018" name="Text Box 13"/>
                <p:cNvSpPr txBox="1"/>
                <p:nvPr/>
              </p:nvSpPr>
              <p:spPr>
                <a:xfrm>
                  <a:off x="3171" y="816"/>
                  <a:ext cx="887" cy="270"/>
                </a:xfrm>
                <a:prstGeom prst="rect">
                  <a:avLst/>
                </a:prstGeom>
                <a:noFill/>
                <a:ln w="9525">
                  <a:noFill/>
                </a:ln>
              </p:spPr>
              <p:txBody>
                <a:bodyPr wrap="none">
                  <a:sp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r>
                    <a:rPr lang="en-US" altLang="zh-CN" sz="1500" b="1" dirty="0">
                      <a:latin typeface="Times New Roman" panose="02020603050405020304" pitchFamily="18" charset="0"/>
                    </a:rPr>
                    <a:t>DMA </a:t>
                  </a:r>
                  <a:r>
                    <a:rPr lang="zh-CN" altLang="en-US" sz="1500" b="1" dirty="0">
                      <a:latin typeface="Times New Roman" panose="02020603050405020304" pitchFamily="18" charset="0"/>
                    </a:rPr>
                    <a:t>请求</a:t>
                  </a:r>
                  <a:endParaRPr lang="zh-CN" altLang="en-US" sz="1500" b="1" dirty="0">
                    <a:latin typeface="Times New Roman" panose="02020603050405020304" pitchFamily="18" charset="0"/>
                  </a:endParaRPr>
                </a:p>
              </p:txBody>
            </p:sp>
            <p:sp>
              <p:nvSpPr>
                <p:cNvPr id="42019" name="Text Box 14"/>
                <p:cNvSpPr txBox="1"/>
                <p:nvPr/>
              </p:nvSpPr>
              <p:spPr>
                <a:xfrm>
                  <a:off x="4323" y="816"/>
                  <a:ext cx="887" cy="270"/>
                </a:xfrm>
                <a:prstGeom prst="rect">
                  <a:avLst/>
                </a:prstGeom>
                <a:noFill/>
                <a:ln w="9525">
                  <a:noFill/>
                </a:ln>
              </p:spPr>
              <p:txBody>
                <a:bodyPr wrap="none">
                  <a:sp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r>
                    <a:rPr lang="en-US" altLang="zh-CN" sz="1500" b="1" dirty="0">
                      <a:latin typeface="Times New Roman" panose="02020603050405020304" pitchFamily="18" charset="0"/>
                    </a:rPr>
                    <a:t>DMA </a:t>
                  </a:r>
                  <a:r>
                    <a:rPr lang="zh-CN" altLang="en-US" sz="1500" b="1" dirty="0">
                      <a:latin typeface="Times New Roman" panose="02020603050405020304" pitchFamily="18" charset="0"/>
                    </a:rPr>
                    <a:t>请求</a:t>
                  </a:r>
                  <a:endParaRPr lang="zh-CN" altLang="en-US" sz="1500" b="1" dirty="0">
                    <a:latin typeface="Times New Roman" panose="02020603050405020304" pitchFamily="18" charset="0"/>
                  </a:endParaRPr>
                </a:p>
              </p:txBody>
            </p:sp>
            <p:sp>
              <p:nvSpPr>
                <p:cNvPr id="42020" name="Line 15"/>
                <p:cNvSpPr/>
                <p:nvPr/>
              </p:nvSpPr>
              <p:spPr>
                <a:xfrm>
                  <a:off x="1248" y="1248"/>
                  <a:ext cx="1152" cy="0"/>
                </a:xfrm>
                <a:prstGeom prst="line">
                  <a:avLst/>
                </a:prstGeom>
                <a:ln w="12700" cap="flat" cmpd="sng">
                  <a:solidFill>
                    <a:schemeClr val="tx1"/>
                  </a:solidFill>
                  <a:prstDash val="solid"/>
                  <a:headEnd type="stealth" w="med" len="med"/>
                  <a:tailEnd type="stealth" w="med" len="med"/>
                </a:ln>
              </p:spPr>
            </p:sp>
            <p:sp>
              <p:nvSpPr>
                <p:cNvPr id="42021" name="Text Box 16"/>
                <p:cNvSpPr txBox="1"/>
                <p:nvPr/>
              </p:nvSpPr>
              <p:spPr>
                <a:xfrm>
                  <a:off x="1536" y="1015"/>
                  <a:ext cx="571" cy="309"/>
                </a:xfrm>
                <a:prstGeom prst="rect">
                  <a:avLst/>
                </a:prstGeom>
                <a:noFill/>
                <a:ln w="9525">
                  <a:noFill/>
                </a:ln>
              </p:spPr>
              <p:txBody>
                <a:bodyPr wrap="none">
                  <a:sp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r>
                    <a:rPr lang="zh-CN" altLang="en-US" sz="1500" b="1" dirty="0">
                      <a:latin typeface="Times New Roman" panose="02020603050405020304" pitchFamily="18" charset="0"/>
                    </a:rPr>
                    <a:t>30</a:t>
                  </a:r>
                  <a:r>
                    <a:rPr lang="en-US" altLang="zh-CN" sz="1500" b="1" dirty="0">
                      <a:latin typeface="Times New Roman" panose="02020603050405020304" pitchFamily="18" charset="0"/>
                    </a:rPr>
                    <a:t>μ</a:t>
                  </a:r>
                  <a:r>
                    <a:rPr lang="en-US" altLang="zh-CN" sz="1800" b="1" dirty="0">
                      <a:latin typeface="Times New Roman" panose="02020603050405020304" pitchFamily="18" charset="0"/>
                    </a:rPr>
                    <a:t>s</a:t>
                  </a:r>
                  <a:endParaRPr lang="en-US" altLang="zh-CN" sz="1800" b="1" dirty="0">
                    <a:latin typeface="Times New Roman" panose="02020603050405020304" pitchFamily="18" charset="0"/>
                  </a:endParaRPr>
                </a:p>
              </p:txBody>
            </p:sp>
          </p:grpSp>
          <p:sp>
            <p:nvSpPr>
              <p:cNvPr id="42010" name="Text Box 17"/>
              <p:cNvSpPr txBox="1"/>
              <p:nvPr/>
            </p:nvSpPr>
            <p:spPr>
              <a:xfrm>
                <a:off x="0" y="1150"/>
                <a:ext cx="474" cy="270"/>
              </a:xfrm>
              <a:prstGeom prst="rect">
                <a:avLst/>
              </a:prstGeom>
              <a:noFill/>
              <a:ln w="9525">
                <a:noFill/>
              </a:ln>
            </p:spPr>
            <p:txBody>
              <a:bodyPr wrap="none">
                <a:sp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r>
                  <a:rPr lang="zh-CN" altLang="en-US" sz="1500" b="1" dirty="0">
                    <a:latin typeface="Times New Roman" panose="02020603050405020304" pitchFamily="18" charset="0"/>
                  </a:rPr>
                  <a:t>磁盘</a:t>
                </a:r>
                <a:endParaRPr lang="zh-CN" altLang="en-US" sz="1500" b="1" dirty="0">
                  <a:latin typeface="Times New Roman" panose="02020603050405020304" pitchFamily="18" charset="0"/>
                </a:endParaRPr>
              </a:p>
            </p:txBody>
          </p:sp>
        </p:grpSp>
        <p:sp>
          <p:nvSpPr>
            <p:cNvPr id="42008" name="Text Box 86"/>
            <p:cNvSpPr txBox="1"/>
            <p:nvPr/>
          </p:nvSpPr>
          <p:spPr>
            <a:xfrm>
              <a:off x="5280" y="1200"/>
              <a:ext cx="251" cy="270"/>
            </a:xfrm>
            <a:prstGeom prst="rect">
              <a:avLst/>
            </a:prstGeom>
            <a:noFill/>
            <a:ln w="9525">
              <a:noFill/>
            </a:ln>
          </p:spPr>
          <p:txBody>
            <a:bodyPr wrap="none">
              <a:sp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stStyle>
            <a:p>
              <a:pPr marL="0" lvl="0" indent="0">
                <a:lnSpc>
                  <a:spcPct val="100000"/>
                </a:lnSpc>
                <a:spcBef>
                  <a:spcPct val="0"/>
                </a:spcBef>
                <a:buClrTx/>
                <a:buFontTx/>
                <a:buNone/>
              </a:pPr>
              <a:r>
                <a:rPr lang="en-US" altLang="zh-CN" sz="1500" b="1" i="1" dirty="0">
                  <a:latin typeface="Times New Roman" panose="02020603050405020304" pitchFamily="18" charset="0"/>
                </a:rPr>
                <a:t>t</a:t>
              </a:r>
              <a:endParaRPr lang="en-US" altLang="zh-CN" sz="1500" b="1" i="1" dirty="0">
                <a:latin typeface="Times New Roman" panose="02020603050405020304" pitchFamily="18" charset="0"/>
              </a:endParaRPr>
            </a:p>
          </p:txBody>
        </p:sp>
      </p:grpSp>
      <p:sp>
        <p:nvSpPr>
          <p:cNvPr id="42006" name="灯片编号占位符 88"/>
          <p:cNvSpPr txBox="1">
            <a:spLocks noGrp="1"/>
          </p:cNvSpPr>
          <p:nvPr>
            <p:ph type="sldNum" sz="quarter" idx="4"/>
          </p:nvPr>
        </p:nvSpPr>
        <p:spPr>
          <a:xfrm>
            <a:off x="7885510" y="4412456"/>
            <a:ext cx="572690" cy="273844"/>
          </a:xfrm>
          <a:noFill/>
          <a:ln>
            <a:noFill/>
          </a:ln>
        </p:spPr>
        <p:txBody>
          <a:bodyPr anchor="ctr" anchorCtr="0"/>
          <a:lstStyle/>
          <a:p>
            <a:pPr marL="0" indent="0" algn="r" eaLnBrk="0" hangingPunct="0">
              <a:lnSpc>
                <a:spcPct val="100000"/>
              </a:lnSpc>
              <a:spcBef>
                <a:spcPct val="0"/>
              </a:spcBef>
              <a:buClrTx/>
              <a:buFontTx/>
              <a:buNone/>
            </a:pPr>
            <a:fld id="{9A0DB2DC-4C9A-4742-B13C-FB6460FD3503}" type="slidenum">
              <a:rPr lang="zh-CN" altLang="en-US" sz="1050" dirty="0">
                <a:effectLst/>
                <a:latin typeface="Times New Roman" panose="02020603050405020304" pitchFamily="18" charset="0"/>
              </a:rPr>
            </a:fld>
            <a:endParaRPr lang="zh-CN" altLang="en-US" sz="1050" dirty="0">
              <a:effectLst/>
              <a:latin typeface="Times New Roman" panose="02020603050405020304" pitchFamily="18" charset="0"/>
            </a:endParaRP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strips(downRight)">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strips(downRight)">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strips(downRigh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1" fill="hold" nodeType="clickEffect">
                                  <p:stCondLst>
                                    <p:cond delay="0"/>
                                  </p:stCondLst>
                                  <p:childTnLst>
                                    <p:set>
                                      <p:cBhvr>
                                        <p:cTn id="21" dur="1" fill="hold">
                                          <p:stCondLst>
                                            <p:cond delay="0"/>
                                          </p:stCondLst>
                                        </p:cTn>
                                        <p:tgtEl>
                                          <p:spTgt spid="76880"/>
                                        </p:tgtEl>
                                        <p:attrNameLst>
                                          <p:attrName>style.visibility</p:attrName>
                                        </p:attrNameLst>
                                      </p:cBhvr>
                                      <p:to>
                                        <p:strVal val="visible"/>
                                      </p:to>
                                    </p:set>
                                    <p:animEffect transition="in" filter="slide(fromTop)">
                                      <p:cBhvr>
                                        <p:cTn id="22" dur="500"/>
                                        <p:tgtEl>
                                          <p:spTgt spid="76880"/>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strips(downRight)">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1" fill="hold" nodeType="clickEffect">
                                  <p:stCondLst>
                                    <p:cond delay="0"/>
                                  </p:stCondLst>
                                  <p:childTnLst>
                                    <p:set>
                                      <p:cBhvr>
                                        <p:cTn id="31" dur="1" fill="hold">
                                          <p:stCondLst>
                                            <p:cond delay="0"/>
                                          </p:stCondLst>
                                        </p:cTn>
                                        <p:tgtEl>
                                          <p:spTgt spid="76875"/>
                                        </p:tgtEl>
                                        <p:attrNameLst>
                                          <p:attrName>style.visibility</p:attrName>
                                        </p:attrNameLst>
                                      </p:cBhvr>
                                      <p:to>
                                        <p:strVal val="visible"/>
                                      </p:to>
                                    </p:set>
                                    <p:animEffect transition="in" filter="slide(fromTop)">
                                      <p:cBhvr>
                                        <p:cTn id="32" dur="500"/>
                                        <p:tgtEl>
                                          <p:spTgt spid="76875"/>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strips(downRight)">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1" fill="hold" nodeType="clickEffect">
                                  <p:stCondLst>
                                    <p:cond delay="0"/>
                                  </p:stCondLst>
                                  <p:childTnLst>
                                    <p:set>
                                      <p:cBhvr>
                                        <p:cTn id="41" dur="1" fill="hold">
                                          <p:stCondLst>
                                            <p:cond delay="0"/>
                                          </p:stCondLst>
                                        </p:cTn>
                                        <p:tgtEl>
                                          <p:spTgt spid="76881"/>
                                        </p:tgtEl>
                                        <p:attrNameLst>
                                          <p:attrName>style.visibility</p:attrName>
                                        </p:attrNameLst>
                                      </p:cBhvr>
                                      <p:to>
                                        <p:strVal val="visible"/>
                                      </p:to>
                                    </p:set>
                                    <p:animEffect transition="in" filter="slide(fromTop)">
                                      <p:cBhvr>
                                        <p:cTn id="42" dur="500"/>
                                        <p:tgtEl>
                                          <p:spTgt spid="76881"/>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6"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strips(downRight)">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1" fill="hold" nodeType="clickEffect">
                                  <p:stCondLst>
                                    <p:cond delay="0"/>
                                  </p:stCondLst>
                                  <p:childTnLst>
                                    <p:set>
                                      <p:cBhvr>
                                        <p:cTn id="51" dur="1" fill="hold">
                                          <p:stCondLst>
                                            <p:cond delay="0"/>
                                          </p:stCondLst>
                                        </p:cTn>
                                        <p:tgtEl>
                                          <p:spTgt spid="76876"/>
                                        </p:tgtEl>
                                        <p:attrNameLst>
                                          <p:attrName>style.visibility</p:attrName>
                                        </p:attrNameLst>
                                      </p:cBhvr>
                                      <p:to>
                                        <p:strVal val="visible"/>
                                      </p:to>
                                    </p:set>
                                    <p:animEffect transition="in" filter="slide(fromTop)">
                                      <p:cBhvr>
                                        <p:cTn id="52" dur="500"/>
                                        <p:tgtEl>
                                          <p:spTgt spid="76876"/>
                                        </p:tgtEl>
                                      </p:cBhvr>
                                    </p:animEffect>
                                  </p:childTnLst>
                                </p:cTn>
                              </p:par>
                            </p:childTnLst>
                          </p:cTn>
                        </p:par>
                      </p:childTnLst>
                    </p:cTn>
                  </p:par>
                  <p:par>
                    <p:cTn id="53" fill="hold">
                      <p:stCondLst>
                        <p:cond delay="indefinite"/>
                      </p:stCondLst>
                      <p:childTnLst>
                        <p:par>
                          <p:cTn id="54" fill="hold">
                            <p:stCondLst>
                              <p:cond delay="0"/>
                            </p:stCondLst>
                            <p:childTnLst>
                              <p:par>
                                <p:cTn id="55" presetID="18" presetClass="entr" presetSubtype="6" fill="hold" nodeType="click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strips(downRight)">
                                      <p:cBhvr>
                                        <p:cTn id="57" dur="500"/>
                                        <p:tgtEl>
                                          <p:spTgt spid="2"/>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1" fill="hold" nodeType="clickEffect">
                                  <p:stCondLst>
                                    <p:cond delay="0"/>
                                  </p:stCondLst>
                                  <p:childTnLst>
                                    <p:set>
                                      <p:cBhvr>
                                        <p:cTn id="61" dur="1" fill="hold">
                                          <p:stCondLst>
                                            <p:cond delay="0"/>
                                          </p:stCondLst>
                                        </p:cTn>
                                        <p:tgtEl>
                                          <p:spTgt spid="76879"/>
                                        </p:tgtEl>
                                        <p:attrNameLst>
                                          <p:attrName>style.visibility</p:attrName>
                                        </p:attrNameLst>
                                      </p:cBhvr>
                                      <p:to>
                                        <p:strVal val="visible"/>
                                      </p:to>
                                    </p:set>
                                    <p:animEffect transition="in" filter="slide(fromTop)">
                                      <p:cBhvr>
                                        <p:cTn id="62" dur="500"/>
                                        <p:tgtEl>
                                          <p:spTgt spid="76879"/>
                                        </p:tgtEl>
                                      </p:cBhvr>
                                    </p:animEffect>
                                  </p:childTnLst>
                                </p:cTn>
                              </p:par>
                            </p:childTnLst>
                          </p:cTn>
                        </p:par>
                      </p:childTnLst>
                    </p:cTn>
                  </p:par>
                  <p:par>
                    <p:cTn id="63" fill="hold">
                      <p:stCondLst>
                        <p:cond delay="indefinite"/>
                      </p:stCondLst>
                      <p:childTnLst>
                        <p:par>
                          <p:cTn id="64" fill="hold">
                            <p:stCondLst>
                              <p:cond delay="0"/>
                            </p:stCondLst>
                            <p:childTnLst>
                              <p:par>
                                <p:cTn id="65" presetID="18" presetClass="entr" presetSubtype="6" fill="hold" nodeType="clickEffect">
                                  <p:stCondLst>
                                    <p:cond delay="0"/>
                                  </p:stCondLst>
                                  <p:childTnLst>
                                    <p:set>
                                      <p:cBhvr>
                                        <p:cTn id="66" dur="1" fill="hold">
                                          <p:stCondLst>
                                            <p:cond delay="0"/>
                                          </p:stCondLst>
                                        </p:cTn>
                                        <p:tgtEl>
                                          <p:spTgt spid="7"/>
                                        </p:tgtEl>
                                        <p:attrNameLst>
                                          <p:attrName>style.visibility</p:attrName>
                                        </p:attrNameLst>
                                      </p:cBhvr>
                                      <p:to>
                                        <p:strVal val="visible"/>
                                      </p:to>
                                    </p:set>
                                    <p:animEffect transition="in" filter="strips(downRight)">
                                      <p:cBhvr>
                                        <p:cTn id="67" dur="500"/>
                                        <p:tgtEl>
                                          <p:spTgt spid="7"/>
                                        </p:tgtEl>
                                      </p:cBhvr>
                                    </p:animEffect>
                                  </p:childTnLst>
                                </p:cTn>
                              </p:par>
                            </p:childTnLst>
                          </p:cTn>
                        </p:par>
                      </p:childTnLst>
                    </p:cTn>
                  </p:par>
                  <p:par>
                    <p:cTn id="68" fill="hold">
                      <p:stCondLst>
                        <p:cond delay="indefinite"/>
                      </p:stCondLst>
                      <p:childTnLst>
                        <p:par>
                          <p:cTn id="69" fill="hold">
                            <p:stCondLst>
                              <p:cond delay="0"/>
                            </p:stCondLst>
                            <p:childTnLst>
                              <p:par>
                                <p:cTn id="70" presetID="12" presetClass="entr" presetSubtype="1" fill="hold" nodeType="clickEffect">
                                  <p:stCondLst>
                                    <p:cond delay="0"/>
                                  </p:stCondLst>
                                  <p:childTnLst>
                                    <p:set>
                                      <p:cBhvr>
                                        <p:cTn id="71" dur="1" fill="hold">
                                          <p:stCondLst>
                                            <p:cond delay="0"/>
                                          </p:stCondLst>
                                        </p:cTn>
                                        <p:tgtEl>
                                          <p:spTgt spid="76877"/>
                                        </p:tgtEl>
                                        <p:attrNameLst>
                                          <p:attrName>style.visibility</p:attrName>
                                        </p:attrNameLst>
                                      </p:cBhvr>
                                      <p:to>
                                        <p:strVal val="visible"/>
                                      </p:to>
                                    </p:set>
                                    <p:animEffect transition="in" filter="slide(fromTop)">
                                      <p:cBhvr>
                                        <p:cTn id="72" dur="500"/>
                                        <p:tgtEl>
                                          <p:spTgt spid="76877"/>
                                        </p:tgtEl>
                                      </p:cBhvr>
                                    </p:animEffect>
                                  </p:childTnLst>
                                </p:cTn>
                              </p:par>
                            </p:childTnLst>
                          </p:cTn>
                        </p:par>
                      </p:childTnLst>
                    </p:cTn>
                  </p:par>
                  <p:par>
                    <p:cTn id="73" fill="hold">
                      <p:stCondLst>
                        <p:cond delay="indefinite"/>
                      </p:stCondLst>
                      <p:childTnLst>
                        <p:par>
                          <p:cTn id="74" fill="hold">
                            <p:stCondLst>
                              <p:cond delay="0"/>
                            </p:stCondLst>
                            <p:childTnLst>
                              <p:par>
                                <p:cTn id="75" presetID="18" presetClass="entr" presetSubtype="6" fill="hold" nodeType="clickEffect">
                                  <p:stCondLst>
                                    <p:cond delay="0"/>
                                  </p:stCondLst>
                                  <p:childTnLst>
                                    <p:set>
                                      <p:cBhvr>
                                        <p:cTn id="76" dur="1" fill="hold">
                                          <p:stCondLst>
                                            <p:cond delay="0"/>
                                          </p:stCondLst>
                                        </p:cTn>
                                        <p:tgtEl>
                                          <p:spTgt spid="3"/>
                                        </p:tgtEl>
                                        <p:attrNameLst>
                                          <p:attrName>style.visibility</p:attrName>
                                        </p:attrNameLst>
                                      </p:cBhvr>
                                      <p:to>
                                        <p:strVal val="visible"/>
                                      </p:to>
                                    </p:set>
                                    <p:animEffect transition="in" filter="strips(downRight)">
                                      <p:cBhvr>
                                        <p:cTn id="77" dur="500"/>
                                        <p:tgtEl>
                                          <p:spTgt spid="3"/>
                                        </p:tgtEl>
                                      </p:cBhvr>
                                    </p:animEffect>
                                  </p:childTnLst>
                                </p:cTn>
                              </p:par>
                            </p:childTnLst>
                          </p:cTn>
                        </p:par>
                      </p:childTnLst>
                    </p:cTn>
                  </p:par>
                  <p:par>
                    <p:cTn id="78" fill="hold">
                      <p:stCondLst>
                        <p:cond delay="indefinite"/>
                      </p:stCondLst>
                      <p:childTnLst>
                        <p:par>
                          <p:cTn id="79" fill="hold">
                            <p:stCondLst>
                              <p:cond delay="0"/>
                            </p:stCondLst>
                            <p:childTnLst>
                              <p:par>
                                <p:cTn id="80" presetID="12" presetClass="entr" presetSubtype="1" fill="hold" nodeType="clickEffect">
                                  <p:stCondLst>
                                    <p:cond delay="0"/>
                                  </p:stCondLst>
                                  <p:childTnLst>
                                    <p:set>
                                      <p:cBhvr>
                                        <p:cTn id="81" dur="1" fill="hold">
                                          <p:stCondLst>
                                            <p:cond delay="0"/>
                                          </p:stCondLst>
                                        </p:cTn>
                                        <p:tgtEl>
                                          <p:spTgt spid="76878"/>
                                        </p:tgtEl>
                                        <p:attrNameLst>
                                          <p:attrName>style.visibility</p:attrName>
                                        </p:attrNameLst>
                                      </p:cBhvr>
                                      <p:to>
                                        <p:strVal val="visible"/>
                                      </p:to>
                                    </p:set>
                                    <p:animEffect transition="in" filter="slide(fromTop)">
                                      <p:cBhvr>
                                        <p:cTn id="82" dur="500"/>
                                        <p:tgtEl>
                                          <p:spTgt spid="76878"/>
                                        </p:tgtEl>
                                      </p:cBhvr>
                                    </p:animEffect>
                                  </p:childTnLst>
                                </p:cTn>
                              </p:par>
                            </p:childTnLst>
                          </p:cTn>
                        </p:par>
                      </p:childTnLst>
                    </p:cTn>
                  </p:par>
                  <p:par>
                    <p:cTn id="83" fill="hold">
                      <p:stCondLst>
                        <p:cond delay="indefinite"/>
                      </p:stCondLst>
                      <p:childTnLst>
                        <p:par>
                          <p:cTn id="84" fill="hold">
                            <p:stCondLst>
                              <p:cond delay="0"/>
                            </p:stCondLst>
                            <p:childTnLst>
                              <p:par>
                                <p:cTn id="85" presetID="18" presetClass="entr" presetSubtype="6" fill="hold" nodeType="clickEffect">
                                  <p:stCondLst>
                                    <p:cond delay="0"/>
                                  </p:stCondLst>
                                  <p:childTnLst>
                                    <p:set>
                                      <p:cBhvr>
                                        <p:cTn id="86" dur="1" fill="hold">
                                          <p:stCondLst>
                                            <p:cond delay="0"/>
                                          </p:stCondLst>
                                        </p:cTn>
                                        <p:tgtEl>
                                          <p:spTgt spid="4"/>
                                        </p:tgtEl>
                                        <p:attrNameLst>
                                          <p:attrName>style.visibility</p:attrName>
                                        </p:attrNameLst>
                                      </p:cBhvr>
                                      <p:to>
                                        <p:strVal val="visible"/>
                                      </p:to>
                                    </p:set>
                                    <p:animEffect transition="in" filter="strips(downRight)">
                                      <p:cBhvr>
                                        <p:cTn id="87" dur="500"/>
                                        <p:tgtEl>
                                          <p:spTgt spid="4"/>
                                        </p:tgtEl>
                                      </p:cBhvr>
                                    </p:animEffect>
                                  </p:childTnLst>
                                </p:cTn>
                              </p:par>
                            </p:childTnLst>
                          </p:cTn>
                        </p:par>
                      </p:childTnLst>
                    </p:cTn>
                  </p:par>
                  <p:par>
                    <p:cTn id="88" fill="hold">
                      <p:stCondLst>
                        <p:cond delay="indefinite"/>
                      </p:stCondLst>
                      <p:childTnLst>
                        <p:par>
                          <p:cTn id="89" fill="hold">
                            <p:stCondLst>
                              <p:cond delay="0"/>
                            </p:stCondLst>
                            <p:childTnLst>
                              <p:par>
                                <p:cTn id="90" presetID="12" presetClass="entr" presetSubtype="1" fill="hold" nodeType="clickEffect">
                                  <p:stCondLst>
                                    <p:cond delay="0"/>
                                  </p:stCondLst>
                                  <p:childTnLst>
                                    <p:set>
                                      <p:cBhvr>
                                        <p:cTn id="91" dur="1" fill="hold">
                                          <p:stCondLst>
                                            <p:cond delay="0"/>
                                          </p:stCondLst>
                                        </p:cTn>
                                        <p:tgtEl>
                                          <p:spTgt spid="76882"/>
                                        </p:tgtEl>
                                        <p:attrNameLst>
                                          <p:attrName>style.visibility</p:attrName>
                                        </p:attrNameLst>
                                      </p:cBhvr>
                                      <p:to>
                                        <p:strVal val="visible"/>
                                      </p:to>
                                    </p:set>
                                    <p:animEffect transition="in" filter="slide(fromTop)">
                                      <p:cBhvr>
                                        <p:cTn id="92" dur="500"/>
                                        <p:tgtEl>
                                          <p:spTgt spid="76882"/>
                                        </p:tgtEl>
                                      </p:cBhvr>
                                    </p:animEffect>
                                  </p:childTnLst>
                                </p:cTn>
                              </p:par>
                            </p:childTnLst>
                          </p:cTn>
                        </p:par>
                      </p:childTnLst>
                    </p:cTn>
                  </p:par>
                  <p:par>
                    <p:cTn id="93" fill="hold">
                      <p:stCondLst>
                        <p:cond delay="indefinite"/>
                      </p:stCondLst>
                      <p:childTnLst>
                        <p:par>
                          <p:cTn id="94" fill="hold">
                            <p:stCondLst>
                              <p:cond delay="0"/>
                            </p:stCondLst>
                            <p:childTnLst>
                              <p:par>
                                <p:cTn id="95" presetID="18" presetClass="entr" presetSubtype="6" fill="hold" nodeType="clickEffect">
                                  <p:stCondLst>
                                    <p:cond delay="0"/>
                                  </p:stCondLst>
                                  <p:childTnLst>
                                    <p:set>
                                      <p:cBhvr>
                                        <p:cTn id="96" dur="1" fill="hold">
                                          <p:stCondLst>
                                            <p:cond delay="0"/>
                                          </p:stCondLst>
                                        </p:cTn>
                                        <p:tgtEl>
                                          <p:spTgt spid="8"/>
                                        </p:tgtEl>
                                        <p:attrNameLst>
                                          <p:attrName>style.visibility</p:attrName>
                                        </p:attrNameLst>
                                      </p:cBhvr>
                                      <p:to>
                                        <p:strVal val="visible"/>
                                      </p:to>
                                    </p:set>
                                    <p:animEffect transition="in" filter="strips(downRight)">
                                      <p:cBhvr>
                                        <p:cTn id="9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矩形 101"/>
          <p:cNvSpPr/>
          <p:nvPr/>
        </p:nvSpPr>
        <p:spPr>
          <a:xfrm>
            <a:off x="1358900" y="1029335"/>
            <a:ext cx="7195185" cy="1141095"/>
          </a:xfrm>
          <a:prstGeom prst="rect">
            <a:avLst/>
          </a:prstGeom>
        </p:spPr>
        <p:txBody>
          <a:bodyPr wrap="square">
            <a:noAutofit/>
          </a:bodyPr>
          <a:lstStyle/>
          <a:p>
            <a:pPr indent="457200">
              <a:lnSpc>
                <a:spcPts val="2105"/>
              </a:lnSpc>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比较书中讲述的I/O控制方式。</a:t>
            </a: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endParaRPr>
          </a:p>
          <a:p>
            <a:pPr indent="457200">
              <a:lnSpc>
                <a:spcPts val="2105"/>
              </a:lnSpc>
            </a:pP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endParaRPr>
          </a:p>
          <a:p>
            <a:pPr indent="457200">
              <a:lnSpc>
                <a:spcPts val="2105"/>
              </a:lnSpc>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PC中哪些设备使用了DMA方式？</a:t>
            </a:r>
            <a:b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b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      </a:t>
            </a:r>
            <a:endPar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endParaRPr>
          </a:p>
          <a:p>
            <a:pPr indent="457200">
              <a:lnSpc>
                <a:spcPts val="2105"/>
              </a:lnSpc>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它们是如何工作的？</a:t>
            </a: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3" name="矩形 46"/>
          <p:cNvSpPr>
            <a:spLocks noChangeArrowheads="1"/>
          </p:cNvSpPr>
          <p:nvPr/>
        </p:nvSpPr>
        <p:spPr bwMode="auto">
          <a:xfrm>
            <a:off x="476188" y="177842"/>
            <a:ext cx="1807210" cy="582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zh-CN" altLang="en-US" b="1" dirty="0" smtClean="0">
                <a:solidFill>
                  <a:schemeClr val="accent1"/>
                </a:solidFill>
              </a:rPr>
              <a:t>研讨题目</a:t>
            </a:r>
            <a:endParaRPr lang="zh-CN" altLang="en-US" b="1" dirty="0" smtClean="0">
              <a:solidFill>
                <a:schemeClr val="accent1"/>
              </a:solidFill>
            </a:endParaRP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pic>
        <p:nvPicPr>
          <p:cNvPr id="2" name="图片 1" descr="logo"/>
          <p:cNvPicPr>
            <a:picLocks noChangeAspect="1"/>
          </p:cNvPicPr>
          <p:nvPr/>
        </p:nvPicPr>
        <p:blipFill>
          <a:blip r:embed="rId1"/>
          <a:stretch>
            <a:fillRect/>
          </a:stretch>
        </p:blipFill>
        <p:spPr>
          <a:xfrm>
            <a:off x="7271385" y="123825"/>
            <a:ext cx="1685290" cy="706120"/>
          </a:xfrm>
          <a:prstGeom prst="rect">
            <a:avLst/>
          </a:prstGeom>
        </p:spPr>
      </p:pic>
    </p:spTree>
  </p:cSld>
  <p:clrMapOvr>
    <a:masterClrMapping/>
  </p:clrMapOvr>
  <p:transition spd="slow">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46"/>
          <p:cNvSpPr>
            <a:spLocks noChangeArrowheads="1"/>
          </p:cNvSpPr>
          <p:nvPr/>
        </p:nvSpPr>
        <p:spPr bwMode="auto">
          <a:xfrm>
            <a:off x="476188" y="177842"/>
            <a:ext cx="994410" cy="582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zh-CN" altLang="en-US" b="1" dirty="0" smtClean="0">
                <a:solidFill>
                  <a:schemeClr val="accent1"/>
                </a:solidFill>
              </a:rPr>
              <a:t>目录</a:t>
            </a:r>
            <a:endParaRPr lang="zh-CN" altLang="en-US" b="1" dirty="0" smtClean="0">
              <a:solidFill>
                <a:schemeClr val="accent1"/>
              </a:solidFill>
            </a:endParaRP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pic>
        <p:nvPicPr>
          <p:cNvPr id="2" name="图片 1" descr="logo"/>
          <p:cNvPicPr>
            <a:picLocks noChangeAspect="1"/>
          </p:cNvPicPr>
          <p:nvPr/>
        </p:nvPicPr>
        <p:blipFill>
          <a:blip r:embed="rId1"/>
          <a:stretch>
            <a:fillRect/>
          </a:stretch>
        </p:blipFill>
        <p:spPr>
          <a:xfrm>
            <a:off x="7271385" y="123825"/>
            <a:ext cx="1685290" cy="706120"/>
          </a:xfrm>
          <a:prstGeom prst="rect">
            <a:avLst/>
          </a:prstGeom>
        </p:spPr>
      </p:pic>
      <p:sp>
        <p:nvSpPr>
          <p:cNvPr id="7" name="Fk6qt3h1fnseLfo圆角矩形 6"/>
          <p:cNvSpPr/>
          <p:nvPr>
            <p:custDataLst>
              <p:tags r:id="rId2"/>
            </p:custDataLst>
          </p:nvPr>
        </p:nvSpPr>
        <p:spPr>
          <a:xfrm>
            <a:off x="1026160" y="1144905"/>
            <a:ext cx="5908040" cy="796925"/>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思源黑体 Regular" panose="020B0500000000000000" charset="-122"/>
              <a:ea typeface="思源黑体 Regular" panose="020B0500000000000000" charset="-122"/>
              <a:cs typeface="思源黑体 Regular" panose="020B0500000000000000" charset="-122"/>
            </a:endParaRPr>
          </a:p>
        </p:txBody>
      </p:sp>
      <p:sp>
        <p:nvSpPr>
          <p:cNvPr id="3" name="文本框 2"/>
          <p:cNvSpPr txBox="1"/>
          <p:nvPr>
            <p:custDataLst>
              <p:tags r:id="rId3"/>
            </p:custDataLst>
          </p:nvPr>
        </p:nvSpPr>
        <p:spPr>
          <a:xfrm>
            <a:off x="1356995" y="1144905"/>
            <a:ext cx="4195445" cy="737235"/>
          </a:xfrm>
          <a:prstGeom prst="rect">
            <a:avLst/>
          </a:prstGeom>
          <a:noFill/>
        </p:spPr>
        <p:txBody>
          <a:bodyPr wrap="square" rtlCol="0">
            <a:noAutofit/>
          </a:bodyPr>
          <a:p>
            <a:pPr>
              <a:lnSpc>
                <a:spcPct val="150000"/>
              </a:lnSpc>
            </a:pPr>
            <a:r>
              <a:rPr lang="zh-CN" altLang="en-US" sz="2800" dirty="0">
                <a:latin typeface="+mj-ea"/>
                <a:ea typeface="+mj-ea"/>
                <a:cs typeface="思源黑体 Regular" panose="020B0500000000000000" charset="-122"/>
              </a:rPr>
              <a:t>一、</a:t>
            </a:r>
            <a:r>
              <a:rPr lang="en-US" altLang="zh-CN" sz="2800" dirty="0">
                <a:latin typeface="+mj-ea"/>
                <a:ea typeface="+mj-ea"/>
                <a:cs typeface="思源黑体 Regular" panose="020B0500000000000000" charset="-122"/>
              </a:rPr>
              <a:t>I</a:t>
            </a:r>
            <a:r>
              <a:rPr lang="zh-CN" altLang="en-US" sz="2800" dirty="0">
                <a:latin typeface="+mj-ea"/>
                <a:ea typeface="+mj-ea"/>
                <a:cs typeface="思源黑体 Regular" panose="020B0500000000000000" charset="-122"/>
              </a:rPr>
              <a:t>、</a:t>
            </a:r>
            <a:r>
              <a:rPr lang="en-US" altLang="zh-CN" sz="2800" dirty="0">
                <a:latin typeface="+mj-ea"/>
                <a:ea typeface="+mj-ea"/>
                <a:cs typeface="思源黑体 Regular" panose="020B0500000000000000" charset="-122"/>
              </a:rPr>
              <a:t>O</a:t>
            </a:r>
            <a:r>
              <a:rPr lang="zh-CN" altLang="en-US" sz="2800" dirty="0">
                <a:latin typeface="+mj-ea"/>
                <a:ea typeface="+mj-ea"/>
                <a:cs typeface="思源黑体 Regular" panose="020B0500000000000000" charset="-122"/>
              </a:rPr>
              <a:t>控制</a:t>
            </a:r>
            <a:r>
              <a:rPr lang="zh-CN" altLang="en-US" sz="2800" dirty="0">
                <a:latin typeface="+mj-ea"/>
                <a:ea typeface="+mj-ea"/>
                <a:cs typeface="思源黑体 Regular" panose="020B0500000000000000" charset="-122"/>
              </a:rPr>
              <a:t>方式简介</a:t>
            </a:r>
            <a:r>
              <a:rPr lang="en-US" altLang="zh-CN" sz="2800" dirty="0">
                <a:latin typeface="+mj-ea"/>
                <a:ea typeface="+mj-ea"/>
                <a:cs typeface="思源黑体 Regular" panose="020B0500000000000000" charset="-122"/>
              </a:rPr>
              <a:t> </a:t>
            </a:r>
            <a:endParaRPr lang="en-US" altLang="zh-CN" sz="2800" dirty="0">
              <a:latin typeface="+mj-ea"/>
              <a:ea typeface="+mj-ea"/>
              <a:cs typeface="思源黑体 Regular" panose="020B0500000000000000" charset="-122"/>
            </a:endParaRPr>
          </a:p>
        </p:txBody>
      </p:sp>
      <p:sp>
        <p:nvSpPr>
          <p:cNvPr id="4" name="Fk6qt3h1fnseLfo圆角矩形 6"/>
          <p:cNvSpPr/>
          <p:nvPr>
            <p:custDataLst>
              <p:tags r:id="rId4"/>
            </p:custDataLst>
          </p:nvPr>
        </p:nvSpPr>
        <p:spPr>
          <a:xfrm>
            <a:off x="974090" y="2266950"/>
            <a:ext cx="5908040" cy="796925"/>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思源黑体 Regular" panose="020B0500000000000000" charset="-122"/>
              <a:ea typeface="思源黑体 Regular" panose="020B0500000000000000" charset="-122"/>
              <a:cs typeface="思源黑体 Regular" panose="020B0500000000000000" charset="-122"/>
            </a:endParaRPr>
          </a:p>
        </p:txBody>
      </p:sp>
      <p:sp>
        <p:nvSpPr>
          <p:cNvPr id="5" name="文本框 4"/>
          <p:cNvSpPr txBox="1"/>
          <p:nvPr>
            <p:custDataLst>
              <p:tags r:id="rId5"/>
            </p:custDataLst>
          </p:nvPr>
        </p:nvSpPr>
        <p:spPr>
          <a:xfrm>
            <a:off x="1356995" y="2266950"/>
            <a:ext cx="4689475" cy="737235"/>
          </a:xfrm>
          <a:prstGeom prst="rect">
            <a:avLst/>
          </a:prstGeom>
          <a:noFill/>
        </p:spPr>
        <p:txBody>
          <a:bodyPr wrap="square" rtlCol="0">
            <a:noAutofit/>
          </a:bodyPr>
          <a:p>
            <a:pPr>
              <a:lnSpc>
                <a:spcPct val="150000"/>
              </a:lnSpc>
            </a:pPr>
            <a:r>
              <a:rPr lang="zh-CN" altLang="en-US" sz="2800" dirty="0">
                <a:latin typeface="+mj-ea"/>
                <a:ea typeface="+mj-ea"/>
                <a:cs typeface="思源黑体 Regular" panose="020B0500000000000000" charset="-122"/>
              </a:rPr>
              <a:t>二、使用</a:t>
            </a:r>
            <a:r>
              <a:rPr lang="en-US" altLang="zh-CN" sz="2800" dirty="0">
                <a:latin typeface="+mj-ea"/>
                <a:ea typeface="+mj-ea"/>
                <a:cs typeface="思源黑体 Regular" panose="020B0500000000000000" charset="-122"/>
              </a:rPr>
              <a:t>DMA</a:t>
            </a:r>
            <a:r>
              <a:rPr lang="zh-CN" altLang="en-US" sz="2800" dirty="0">
                <a:latin typeface="+mj-ea"/>
                <a:ea typeface="+mj-ea"/>
                <a:cs typeface="思源黑体 Regular" panose="020B0500000000000000" charset="-122"/>
              </a:rPr>
              <a:t>控制器</a:t>
            </a:r>
            <a:r>
              <a:rPr lang="zh-CN" altLang="en-US" sz="2800" dirty="0">
                <a:latin typeface="+mj-ea"/>
                <a:ea typeface="+mj-ea"/>
                <a:cs typeface="思源黑体 Regular" panose="020B0500000000000000" charset="-122"/>
              </a:rPr>
              <a:t>设备</a:t>
            </a:r>
            <a:endParaRPr lang="zh-CN" altLang="en-US" sz="2800" dirty="0">
              <a:latin typeface="+mj-ea"/>
              <a:ea typeface="+mj-ea"/>
              <a:cs typeface="思源黑体 Regular" panose="020B0500000000000000" charset="-122"/>
            </a:endParaRPr>
          </a:p>
        </p:txBody>
      </p:sp>
      <p:sp>
        <p:nvSpPr>
          <p:cNvPr id="6" name="Fk6qt3h1fnseLfo圆角矩形 6"/>
          <p:cNvSpPr/>
          <p:nvPr>
            <p:custDataLst>
              <p:tags r:id="rId6"/>
            </p:custDataLst>
          </p:nvPr>
        </p:nvSpPr>
        <p:spPr>
          <a:xfrm>
            <a:off x="1026160" y="3388995"/>
            <a:ext cx="5908040" cy="796925"/>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思源黑体 Regular" panose="020B0500000000000000" charset="-122"/>
              <a:ea typeface="思源黑体 Regular" panose="020B0500000000000000" charset="-122"/>
              <a:cs typeface="思源黑体 Regular" panose="020B0500000000000000" charset="-122"/>
            </a:endParaRPr>
          </a:p>
        </p:txBody>
      </p:sp>
      <p:sp>
        <p:nvSpPr>
          <p:cNvPr id="8" name="文本框 7"/>
          <p:cNvSpPr txBox="1"/>
          <p:nvPr>
            <p:custDataLst>
              <p:tags r:id="rId7"/>
            </p:custDataLst>
          </p:nvPr>
        </p:nvSpPr>
        <p:spPr>
          <a:xfrm>
            <a:off x="1409065" y="3388995"/>
            <a:ext cx="4637405" cy="737235"/>
          </a:xfrm>
          <a:prstGeom prst="rect">
            <a:avLst/>
          </a:prstGeom>
          <a:noFill/>
        </p:spPr>
        <p:txBody>
          <a:bodyPr wrap="square" rtlCol="0">
            <a:noAutofit/>
          </a:bodyPr>
          <a:p>
            <a:pPr>
              <a:lnSpc>
                <a:spcPct val="150000"/>
              </a:lnSpc>
            </a:pPr>
            <a:r>
              <a:rPr lang="zh-CN" altLang="en-US" sz="2800" dirty="0">
                <a:latin typeface="+mj-ea"/>
                <a:ea typeface="+mj-ea"/>
                <a:cs typeface="思源黑体 Regular" panose="020B0500000000000000" charset="-122"/>
              </a:rPr>
              <a:t>三、</a:t>
            </a:r>
            <a:r>
              <a:rPr lang="en-US" altLang="zh-CN" sz="2800" dirty="0">
                <a:latin typeface="+mj-ea"/>
                <a:ea typeface="+mj-ea"/>
                <a:cs typeface="思源黑体 Regular" panose="020B0500000000000000" charset="-122"/>
                <a:sym typeface="+mn-ea"/>
              </a:rPr>
              <a:t>DMA</a:t>
            </a:r>
            <a:r>
              <a:rPr lang="zh-CN" altLang="en-US" sz="2800" dirty="0">
                <a:latin typeface="+mj-ea"/>
                <a:ea typeface="+mj-ea"/>
                <a:cs typeface="思源黑体 Regular" panose="020B0500000000000000" charset="-122"/>
                <a:sym typeface="+mn-ea"/>
              </a:rPr>
              <a:t>控制器工作方式</a:t>
            </a:r>
            <a:r>
              <a:rPr lang="en-US" altLang="zh-CN" sz="2800" dirty="0">
                <a:latin typeface="+mj-ea"/>
                <a:ea typeface="+mj-ea"/>
                <a:cs typeface="思源黑体 Regular" panose="020B0500000000000000" charset="-122"/>
              </a:rPr>
              <a:t> </a:t>
            </a:r>
            <a:endParaRPr lang="en-US" altLang="zh-CN" sz="2800" dirty="0">
              <a:latin typeface="+mj-ea"/>
              <a:ea typeface="+mj-ea"/>
              <a:cs typeface="思源黑体 Regular" panose="020B0500000000000000" charset="-122"/>
            </a:endParaRPr>
          </a:p>
        </p:txBody>
      </p:sp>
    </p:spTree>
  </p:cSld>
  <p:clrMapOvr>
    <a:masterClrMapping/>
  </p:clrMapOvr>
  <p:transition spd="slow">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矩形 101"/>
          <p:cNvSpPr/>
          <p:nvPr/>
        </p:nvSpPr>
        <p:spPr>
          <a:xfrm>
            <a:off x="993140" y="1430655"/>
            <a:ext cx="5036820" cy="1141095"/>
          </a:xfrm>
          <a:prstGeom prst="rect">
            <a:avLst/>
          </a:prstGeom>
        </p:spPr>
        <p:txBody>
          <a:bodyPr wrap="square">
            <a:noAutofit/>
          </a:bodyPr>
          <a:lstStyle/>
          <a:p>
            <a:pPr indent="457200">
              <a:lnSpc>
                <a:spcPts val="2105"/>
              </a:lnSpc>
            </a:pPr>
            <a:endPar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3" name="矩形 46"/>
          <p:cNvSpPr>
            <a:spLocks noChangeArrowheads="1"/>
          </p:cNvSpPr>
          <p:nvPr/>
        </p:nvSpPr>
        <p:spPr bwMode="auto">
          <a:xfrm>
            <a:off x="476188" y="177842"/>
            <a:ext cx="3495675" cy="582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b="1" dirty="0" smtClean="0">
                <a:solidFill>
                  <a:schemeClr val="accent1"/>
                </a:solidFill>
              </a:rPr>
              <a:t>I、O控制方式简介</a:t>
            </a:r>
            <a:endParaRPr b="1" dirty="0" smtClean="0">
              <a:solidFill>
                <a:schemeClr val="accent1"/>
              </a:solidFill>
            </a:endParaRP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pic>
        <p:nvPicPr>
          <p:cNvPr id="2" name="图片 1" descr="logo"/>
          <p:cNvPicPr>
            <a:picLocks noChangeAspect="1"/>
          </p:cNvPicPr>
          <p:nvPr/>
        </p:nvPicPr>
        <p:blipFill>
          <a:blip r:embed="rId1"/>
          <a:stretch>
            <a:fillRect/>
          </a:stretch>
        </p:blipFill>
        <p:spPr>
          <a:xfrm>
            <a:off x="7271385" y="123825"/>
            <a:ext cx="1685290" cy="706120"/>
          </a:xfrm>
          <a:prstGeom prst="rect">
            <a:avLst/>
          </a:prstGeom>
        </p:spPr>
      </p:pic>
      <p:sp>
        <p:nvSpPr>
          <p:cNvPr id="3" name="文本框 2"/>
          <p:cNvSpPr txBox="1"/>
          <p:nvPr/>
        </p:nvSpPr>
        <p:spPr>
          <a:xfrm>
            <a:off x="1153160" y="942975"/>
            <a:ext cx="5216525" cy="570865"/>
          </a:xfrm>
          <a:prstGeom prst="rect">
            <a:avLst/>
          </a:prstGeom>
          <a:noFill/>
        </p:spPr>
        <p:txBody>
          <a:bodyPr wrap="square" rtlCol="0" anchor="t">
            <a:spAutoFit/>
          </a:bodyPr>
          <a:p>
            <a:pPr>
              <a:lnSpc>
                <a:spcPct val="130000"/>
              </a:lnSpc>
            </a:pPr>
            <a:r>
              <a:rPr lang="en-US" altLang="zh-CN" sz="1200" dirty="0" smtClean="0">
                <a:latin typeface="Arial" panose="020B0604020202020204" pitchFamily="34" charset="0"/>
                <a:ea typeface="微软雅黑" panose="020B0503020204020204" pitchFamily="34" charset="-122"/>
              </a:rPr>
              <a:t>       </a:t>
            </a:r>
            <a:r>
              <a:rPr lang="zh-CN" altLang="en-US" sz="1200" dirty="0" smtClean="0">
                <a:latin typeface="Arial" panose="020B0604020202020204" pitchFamily="34" charset="0"/>
                <a:ea typeface="微软雅黑" panose="020B0503020204020204" pitchFamily="34" charset="-122"/>
              </a:rPr>
              <a:t>为了有效地实现物理I/O操作，必须通过硬件和软件技术，对 CPU 和 I/O 设备的职能进行合理的分工，以调节系统性能和硬件成本之间的矛盾。</a:t>
            </a:r>
            <a:endParaRPr lang="zh-CN" altLang="en-US" sz="1200" dirty="0" smtClean="0">
              <a:latin typeface="Arial" panose="020B0604020202020204" pitchFamily="34" charset="0"/>
              <a:ea typeface="微软雅黑" panose="020B0503020204020204" pitchFamily="34" charset="-122"/>
            </a:endParaRPr>
          </a:p>
        </p:txBody>
      </p:sp>
      <p:sp>
        <p:nvSpPr>
          <p:cNvPr id="4" name="文本框 3"/>
          <p:cNvSpPr txBox="1"/>
          <p:nvPr/>
        </p:nvSpPr>
        <p:spPr>
          <a:xfrm>
            <a:off x="1225550" y="1628775"/>
            <a:ext cx="5144770" cy="570865"/>
          </a:xfrm>
          <a:prstGeom prst="rect">
            <a:avLst/>
          </a:prstGeom>
          <a:noFill/>
        </p:spPr>
        <p:txBody>
          <a:bodyPr wrap="square" rtlCol="0" anchor="t">
            <a:spAutoFit/>
          </a:bodyPr>
          <a:p>
            <a:pPr>
              <a:lnSpc>
                <a:spcPct val="130000"/>
              </a:lnSpc>
            </a:pPr>
            <a:r>
              <a:rPr lang="en-US" altLang="zh-CN" sz="1200" dirty="0" smtClean="0">
                <a:latin typeface="Arial" panose="020B0604020202020204" pitchFamily="34" charset="0"/>
                <a:ea typeface="微软雅黑" panose="020B0503020204020204" pitchFamily="34" charset="-122"/>
              </a:rPr>
              <a:t>      </a:t>
            </a:r>
            <a:r>
              <a:rPr lang="zh-CN" altLang="en-US" sz="1200" dirty="0" smtClean="0">
                <a:latin typeface="Arial" panose="020B0604020202020204" pitchFamily="34" charset="0"/>
                <a:ea typeface="微软雅黑" panose="020B0503020204020204" pitchFamily="34" charset="-122"/>
              </a:rPr>
              <a:t>随着计算机技术的发展，I/O 控制方式也在不断发展。选择和衡量 I/O 控制方式有如下三条原则：</a:t>
            </a:r>
            <a:endParaRPr lang="zh-CN" altLang="en-US" sz="1200" dirty="0" smtClean="0">
              <a:latin typeface="Arial" panose="020B0604020202020204" pitchFamily="34" charset="0"/>
              <a:ea typeface="微软雅黑" panose="020B0503020204020204" pitchFamily="34" charset="-122"/>
            </a:endParaRPr>
          </a:p>
        </p:txBody>
      </p:sp>
      <p:sp>
        <p:nvSpPr>
          <p:cNvPr id="5" name="文本框 4"/>
          <p:cNvSpPr txBox="1"/>
          <p:nvPr/>
        </p:nvSpPr>
        <p:spPr>
          <a:xfrm>
            <a:off x="1225550" y="2421255"/>
            <a:ext cx="4985385" cy="1050290"/>
          </a:xfrm>
          <a:prstGeom prst="rect">
            <a:avLst/>
          </a:prstGeom>
          <a:noFill/>
        </p:spPr>
        <p:txBody>
          <a:bodyPr wrap="square" rtlCol="0" anchor="t">
            <a:spAutoFit/>
          </a:bodyPr>
          <a:p>
            <a:pPr>
              <a:lnSpc>
                <a:spcPct val="130000"/>
              </a:lnSpc>
            </a:pPr>
            <a:r>
              <a:rPr lang="zh-CN" altLang="en-US" sz="1200" dirty="0" smtClean="0">
                <a:latin typeface="Arial" panose="020B0604020202020204" pitchFamily="34" charset="0"/>
                <a:ea typeface="微软雅黑" panose="020B0503020204020204" pitchFamily="34" charset="-122"/>
              </a:rPr>
              <a:t>（1） 数据传送速度足够快，能满足用户的需求但又不丢失数据；</a:t>
            </a:r>
            <a:endParaRPr lang="zh-CN" altLang="en-US" sz="1200" dirty="0" smtClean="0">
              <a:latin typeface="Arial" panose="020B0604020202020204" pitchFamily="34" charset="0"/>
              <a:ea typeface="微软雅黑" panose="020B0503020204020204" pitchFamily="34" charset="-122"/>
            </a:endParaRPr>
          </a:p>
          <a:p>
            <a:pPr>
              <a:lnSpc>
                <a:spcPct val="130000"/>
              </a:lnSpc>
            </a:pPr>
            <a:r>
              <a:rPr lang="zh-CN" altLang="en-US" sz="1200" dirty="0" smtClean="0">
                <a:latin typeface="Arial" panose="020B0604020202020204" pitchFamily="34" charset="0"/>
                <a:ea typeface="微软雅黑" panose="020B0503020204020204" pitchFamily="34" charset="-122"/>
              </a:rPr>
              <a:t>（2） 系统开销小，所需的处理控制程序少</a:t>
            </a:r>
            <a:endParaRPr lang="zh-CN" altLang="en-US" sz="1200" dirty="0" smtClean="0">
              <a:latin typeface="Arial" panose="020B0604020202020204" pitchFamily="34" charset="0"/>
              <a:ea typeface="微软雅黑" panose="020B0503020204020204" pitchFamily="34" charset="-122"/>
            </a:endParaRPr>
          </a:p>
          <a:p>
            <a:pPr>
              <a:lnSpc>
                <a:spcPct val="130000"/>
              </a:lnSpc>
            </a:pPr>
            <a:r>
              <a:rPr lang="zh-CN" altLang="en-US" sz="1200" dirty="0" smtClean="0">
                <a:latin typeface="Arial" panose="020B0604020202020204" pitchFamily="34" charset="0"/>
                <a:ea typeface="微软雅黑" panose="020B0503020204020204" pitchFamily="34" charset="-122"/>
              </a:rPr>
              <a:t>（3） 能充分发挥硬件资源的能力，使 I/O 设备尽可能忙，而 CPU 等待时间尽可能少。</a:t>
            </a:r>
            <a:endParaRPr lang="zh-CN" altLang="en-US" sz="1200" dirty="0" smtClean="0">
              <a:latin typeface="Arial" panose="020B0604020202020204" pitchFamily="34" charset="0"/>
              <a:ea typeface="微软雅黑" panose="020B0503020204020204" pitchFamily="34" charset="-122"/>
            </a:endParaRPr>
          </a:p>
        </p:txBody>
      </p:sp>
    </p:spTree>
  </p:cSld>
  <p:clrMapOvr>
    <a:masterClrMapping/>
  </p:clrMapOvr>
  <p:transition spd="slow">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矩形 101"/>
          <p:cNvSpPr/>
          <p:nvPr/>
        </p:nvSpPr>
        <p:spPr>
          <a:xfrm>
            <a:off x="389255" y="1430655"/>
            <a:ext cx="7195185" cy="1141095"/>
          </a:xfrm>
          <a:prstGeom prst="rect">
            <a:avLst/>
          </a:prstGeom>
        </p:spPr>
        <p:txBody>
          <a:bodyPr wrap="square">
            <a:noAutofit/>
          </a:bodyPr>
          <a:lstStyle/>
          <a:p>
            <a:pPr indent="457200">
              <a:lnSpc>
                <a:spcPts val="2105"/>
              </a:lnSpc>
            </a:pPr>
            <a:endPar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3" name="矩形 46"/>
          <p:cNvSpPr>
            <a:spLocks noChangeArrowheads="1"/>
          </p:cNvSpPr>
          <p:nvPr/>
        </p:nvSpPr>
        <p:spPr bwMode="auto">
          <a:xfrm>
            <a:off x="476188" y="177842"/>
            <a:ext cx="3495675" cy="582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b="1" dirty="0" smtClean="0">
                <a:solidFill>
                  <a:schemeClr val="accent1"/>
                </a:solidFill>
              </a:rPr>
              <a:t>I、O控制方式简介</a:t>
            </a:r>
            <a:endParaRPr b="1" dirty="0" smtClean="0">
              <a:solidFill>
                <a:schemeClr val="accent1"/>
              </a:solidFill>
            </a:endParaRP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pic>
        <p:nvPicPr>
          <p:cNvPr id="2" name="图片 1" descr="logo"/>
          <p:cNvPicPr>
            <a:picLocks noChangeAspect="1"/>
          </p:cNvPicPr>
          <p:nvPr/>
        </p:nvPicPr>
        <p:blipFill>
          <a:blip r:embed="rId1"/>
          <a:stretch>
            <a:fillRect/>
          </a:stretch>
        </p:blipFill>
        <p:spPr>
          <a:xfrm>
            <a:off x="7271385" y="123825"/>
            <a:ext cx="1685290" cy="706120"/>
          </a:xfrm>
          <a:prstGeom prst="rect">
            <a:avLst/>
          </a:prstGeom>
        </p:spPr>
      </p:pic>
      <p:sp>
        <p:nvSpPr>
          <p:cNvPr id="6" name="文本框 5"/>
          <p:cNvSpPr txBox="1"/>
          <p:nvPr/>
        </p:nvSpPr>
        <p:spPr>
          <a:xfrm>
            <a:off x="624840" y="829945"/>
            <a:ext cx="4929505" cy="1769745"/>
          </a:xfrm>
          <a:prstGeom prst="rect">
            <a:avLst/>
          </a:prstGeom>
          <a:noFill/>
        </p:spPr>
        <p:txBody>
          <a:bodyPr wrap="square" rtlCol="0" anchor="t">
            <a:spAutoFit/>
          </a:bodyPr>
          <a:p>
            <a:pPr>
              <a:lnSpc>
                <a:spcPct val="130000"/>
              </a:lnSpc>
            </a:pPr>
            <a:r>
              <a:rPr lang="zh-CN" altLang="en-US" sz="1200" dirty="0" smtClean="0">
                <a:latin typeface="Arial" panose="020B0604020202020204" pitchFamily="34" charset="0"/>
                <a:ea typeface="微软雅黑" panose="020B0503020204020204" pitchFamily="34" charset="-122"/>
              </a:rPr>
              <a:t>按照I/O控制器功能的强弱以及和 CPU 之间联系方式的不同，可以把 I/O 设备的控制方式分为四类：</a:t>
            </a:r>
            <a:endParaRPr lang="zh-CN" altLang="en-US" sz="1200" dirty="0" smtClean="0">
              <a:latin typeface="Arial" panose="020B0604020202020204" pitchFamily="34" charset="0"/>
              <a:ea typeface="微软雅黑" panose="020B0503020204020204" pitchFamily="34" charset="-122"/>
            </a:endParaRPr>
          </a:p>
          <a:p>
            <a:pPr>
              <a:lnSpc>
                <a:spcPct val="130000"/>
              </a:lnSpc>
            </a:pPr>
            <a:r>
              <a:rPr lang="en-US" altLang="zh-CN" sz="1200" dirty="0" smtClean="0">
                <a:latin typeface="Arial" panose="020B0604020202020204" pitchFamily="34" charset="0"/>
                <a:ea typeface="微软雅黑" panose="020B0503020204020204" pitchFamily="34" charset="-122"/>
              </a:rPr>
              <a:t>1</a:t>
            </a:r>
            <a:r>
              <a:rPr lang="zh-CN" altLang="en-US" sz="1200" dirty="0" smtClean="0">
                <a:latin typeface="Arial" panose="020B0604020202020204" pitchFamily="34" charset="0"/>
                <a:ea typeface="微软雅黑" panose="020B0503020204020204" pitchFamily="34" charset="-122"/>
              </a:rPr>
              <a:t>）直接程序控制方式</a:t>
            </a:r>
            <a:r>
              <a:rPr lang="en-US" altLang="zh-CN" sz="1200" dirty="0" smtClean="0">
                <a:latin typeface="Arial" panose="020B0604020202020204" pitchFamily="34" charset="0"/>
                <a:ea typeface="微软雅黑" panose="020B0503020204020204" pitchFamily="34" charset="-122"/>
              </a:rPr>
              <a:t>                2</a:t>
            </a:r>
            <a:r>
              <a:rPr lang="zh-CN" altLang="en-US" sz="1200" dirty="0" smtClean="0">
                <a:latin typeface="Arial" panose="020B0604020202020204" pitchFamily="34" charset="0"/>
                <a:ea typeface="微软雅黑" panose="020B0503020204020204" pitchFamily="34" charset="-122"/>
              </a:rPr>
              <a:t>）中断驱动控制方式</a:t>
            </a:r>
            <a:r>
              <a:rPr lang="en-US" altLang="zh-CN" sz="1200" dirty="0" smtClean="0">
                <a:latin typeface="Arial" panose="020B0604020202020204" pitchFamily="34" charset="0"/>
                <a:ea typeface="微软雅黑" panose="020B0503020204020204" pitchFamily="34" charset="-122"/>
              </a:rPr>
              <a:t>  </a:t>
            </a:r>
            <a:endParaRPr lang="en-US" altLang="zh-CN" sz="1200" dirty="0" smtClean="0">
              <a:latin typeface="Arial" panose="020B0604020202020204" pitchFamily="34" charset="0"/>
              <a:ea typeface="微软雅黑" panose="020B0503020204020204" pitchFamily="34" charset="-122"/>
            </a:endParaRPr>
          </a:p>
          <a:p>
            <a:pPr>
              <a:lnSpc>
                <a:spcPct val="130000"/>
              </a:lnSpc>
            </a:pPr>
            <a:r>
              <a:rPr lang="en-US" altLang="zh-CN" sz="1200" dirty="0" smtClean="0">
                <a:latin typeface="Arial" panose="020B0604020202020204" pitchFamily="34" charset="0"/>
                <a:ea typeface="微软雅黑" panose="020B0503020204020204" pitchFamily="34" charset="-122"/>
              </a:rPr>
              <a:t>3</a:t>
            </a:r>
            <a:r>
              <a:rPr lang="zh-CN" altLang="en-US" sz="1200" dirty="0" smtClean="0">
                <a:latin typeface="Arial" panose="020B0604020202020204" pitchFamily="34" charset="0"/>
                <a:ea typeface="微软雅黑" panose="020B0503020204020204" pitchFamily="34" charset="-122"/>
              </a:rPr>
              <a:t>）直接存储器访问（DMA）</a:t>
            </a:r>
            <a:r>
              <a:rPr lang="en-US" altLang="zh-CN" sz="1200" dirty="0" smtClean="0">
                <a:latin typeface="Arial" panose="020B0604020202020204" pitchFamily="34" charset="0"/>
                <a:ea typeface="微软雅黑" panose="020B0503020204020204" pitchFamily="34" charset="-122"/>
              </a:rPr>
              <a:t>    4</a:t>
            </a:r>
            <a:r>
              <a:rPr lang="zh-CN" altLang="en-US" sz="1200" dirty="0" smtClean="0">
                <a:latin typeface="Arial" panose="020B0604020202020204" pitchFamily="34" charset="0"/>
                <a:ea typeface="微软雅黑" panose="020B0503020204020204" pitchFamily="34" charset="-122"/>
              </a:rPr>
              <a:t>）通道控制方式</a:t>
            </a:r>
            <a:endParaRPr lang="zh-CN" altLang="en-US" sz="1200" dirty="0" smtClean="0">
              <a:latin typeface="Arial" panose="020B0604020202020204" pitchFamily="34" charset="0"/>
              <a:ea typeface="微软雅黑" panose="020B0503020204020204" pitchFamily="34" charset="-122"/>
            </a:endParaRPr>
          </a:p>
          <a:p>
            <a:pPr>
              <a:lnSpc>
                <a:spcPct val="130000"/>
              </a:lnSpc>
            </a:pPr>
            <a:endParaRPr lang="zh-CN" altLang="en-US" sz="1200" dirty="0" smtClean="0">
              <a:latin typeface="Arial" panose="020B0604020202020204" pitchFamily="34" charset="0"/>
              <a:ea typeface="微软雅黑" panose="020B0503020204020204" pitchFamily="34" charset="-122"/>
            </a:endParaRPr>
          </a:p>
          <a:p>
            <a:pPr>
              <a:lnSpc>
                <a:spcPct val="130000"/>
              </a:lnSpc>
            </a:pPr>
            <a:endParaRPr lang="zh-CN" altLang="en-US" sz="1200" dirty="0" smtClean="0">
              <a:latin typeface="Arial" panose="020B0604020202020204" pitchFamily="34" charset="0"/>
              <a:ea typeface="微软雅黑" panose="020B0503020204020204" pitchFamily="34" charset="-122"/>
            </a:endParaRPr>
          </a:p>
          <a:p>
            <a:pPr>
              <a:lnSpc>
                <a:spcPct val="130000"/>
              </a:lnSpc>
            </a:pPr>
            <a:r>
              <a:rPr lang="en-US" altLang="zh-CN" sz="1200" dirty="0" smtClean="0">
                <a:latin typeface="Arial" panose="020B0604020202020204" pitchFamily="34" charset="0"/>
                <a:ea typeface="微软雅黑" panose="020B0503020204020204" pitchFamily="34" charset="-122"/>
              </a:rPr>
              <a:t>1</a:t>
            </a:r>
            <a:r>
              <a:rPr lang="zh-CN" altLang="en-US" sz="1200" dirty="0" smtClean="0">
                <a:latin typeface="Arial" panose="020B0604020202020204" pitchFamily="34" charset="0"/>
                <a:ea typeface="微软雅黑" panose="020B0503020204020204" pitchFamily="34" charset="-122"/>
              </a:rPr>
              <a:t>）</a:t>
            </a:r>
            <a:r>
              <a:rPr lang="zh-CN" altLang="en-US" sz="1200" dirty="0" smtClean="0">
                <a:latin typeface="Arial" panose="020B0604020202020204" pitchFamily="34" charset="0"/>
                <a:ea typeface="微软雅黑" panose="020B0503020204020204" pitchFamily="34" charset="-122"/>
                <a:sym typeface="+mn-ea"/>
              </a:rPr>
              <a:t>直接程序控制方式</a:t>
            </a:r>
            <a:endParaRPr lang="zh-CN" altLang="en-US" sz="1200" dirty="0" smtClean="0">
              <a:latin typeface="Arial" panose="020B0604020202020204" pitchFamily="34" charset="0"/>
              <a:ea typeface="微软雅黑" panose="020B0503020204020204" pitchFamily="34" charset="-122"/>
            </a:endParaRPr>
          </a:p>
        </p:txBody>
      </p:sp>
      <p:sp>
        <p:nvSpPr>
          <p:cNvPr id="7" name="文本框 6"/>
          <p:cNvSpPr txBox="1"/>
          <p:nvPr/>
        </p:nvSpPr>
        <p:spPr>
          <a:xfrm>
            <a:off x="624840" y="2880995"/>
            <a:ext cx="4572000" cy="1050290"/>
          </a:xfrm>
          <a:prstGeom prst="rect">
            <a:avLst/>
          </a:prstGeom>
          <a:noFill/>
        </p:spPr>
        <p:txBody>
          <a:bodyPr wrap="square" rtlCol="0" anchor="t">
            <a:spAutoFit/>
          </a:bodyPr>
          <a:p>
            <a:pPr>
              <a:lnSpc>
                <a:spcPct val="130000"/>
              </a:lnSpc>
            </a:pPr>
            <a:r>
              <a:rPr lang="zh-CN" altLang="en-US" sz="1200" dirty="0" smtClean="0">
                <a:latin typeface="Arial" panose="020B0604020202020204" pitchFamily="34" charset="0"/>
                <a:ea typeface="微软雅黑" panose="020B0503020204020204" pitchFamily="34" charset="-122"/>
              </a:rPr>
              <a:t>直接程序控制方式由用户进程直接控制主存或 CPU 和外围设备之间的信息传送。直接程序控制方式又称为询问方式，或忙/等待方式。通过 I/O 指令或询问指令测试 I/O 设备的忙/闲标志位，决定主存与外围设备之间是否交换一个字符或一个字。</a:t>
            </a:r>
            <a:endParaRPr lang="zh-CN" altLang="en-US" sz="1200" dirty="0" smtClean="0">
              <a:latin typeface="Arial" panose="020B0604020202020204" pitchFamily="34" charset="0"/>
              <a:ea typeface="微软雅黑" panose="020B0503020204020204" pitchFamily="34" charset="-122"/>
            </a:endParaRPr>
          </a:p>
        </p:txBody>
      </p:sp>
      <p:pic>
        <p:nvPicPr>
          <p:cNvPr id="8" name="图片 7"/>
          <p:cNvPicPr>
            <a:picLocks noChangeAspect="1"/>
          </p:cNvPicPr>
          <p:nvPr>
            <p:custDataLst>
              <p:tags r:id="rId2"/>
            </p:custDataLst>
          </p:nvPr>
        </p:nvPicPr>
        <p:blipFill>
          <a:blip r:embed="rId3"/>
          <a:srcRect r="587" b="3653"/>
          <a:stretch>
            <a:fillRect/>
          </a:stretch>
        </p:blipFill>
        <p:spPr>
          <a:xfrm>
            <a:off x="5776595" y="1069340"/>
            <a:ext cx="2205355" cy="3606165"/>
          </a:xfrm>
          <a:prstGeom prst="rect">
            <a:avLst/>
          </a:prstGeom>
        </p:spPr>
      </p:pic>
    </p:spTree>
  </p:cSld>
  <p:clrMapOvr>
    <a:masterClrMapping/>
  </p:clrMapOvr>
  <p:transition spd="slow">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矩形 101"/>
          <p:cNvSpPr/>
          <p:nvPr/>
        </p:nvSpPr>
        <p:spPr>
          <a:xfrm>
            <a:off x="389255" y="1430655"/>
            <a:ext cx="7195185" cy="1141095"/>
          </a:xfrm>
          <a:prstGeom prst="rect">
            <a:avLst/>
          </a:prstGeom>
        </p:spPr>
        <p:txBody>
          <a:bodyPr wrap="square">
            <a:noAutofit/>
          </a:bodyPr>
          <a:lstStyle/>
          <a:p>
            <a:pPr indent="457200">
              <a:lnSpc>
                <a:spcPts val="2105"/>
              </a:lnSpc>
            </a:pPr>
            <a:endPar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3" name="矩形 46"/>
          <p:cNvSpPr>
            <a:spLocks noChangeArrowheads="1"/>
          </p:cNvSpPr>
          <p:nvPr/>
        </p:nvSpPr>
        <p:spPr bwMode="auto">
          <a:xfrm>
            <a:off x="476188" y="177842"/>
            <a:ext cx="3495675" cy="582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b="1" dirty="0" smtClean="0">
                <a:solidFill>
                  <a:schemeClr val="accent1"/>
                </a:solidFill>
              </a:rPr>
              <a:t>I、O控制方式简介</a:t>
            </a:r>
            <a:endParaRPr b="1" dirty="0" smtClean="0">
              <a:solidFill>
                <a:schemeClr val="accent1"/>
              </a:solidFill>
            </a:endParaRP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pic>
        <p:nvPicPr>
          <p:cNvPr id="2" name="图片 1" descr="logo"/>
          <p:cNvPicPr>
            <a:picLocks noChangeAspect="1"/>
          </p:cNvPicPr>
          <p:nvPr/>
        </p:nvPicPr>
        <p:blipFill>
          <a:blip r:embed="rId1"/>
          <a:stretch>
            <a:fillRect/>
          </a:stretch>
        </p:blipFill>
        <p:spPr>
          <a:xfrm>
            <a:off x="7271385" y="123825"/>
            <a:ext cx="1685290" cy="706120"/>
          </a:xfrm>
          <a:prstGeom prst="rect">
            <a:avLst/>
          </a:prstGeom>
        </p:spPr>
      </p:pic>
      <p:sp>
        <p:nvSpPr>
          <p:cNvPr id="6" name="文本框 5"/>
          <p:cNvSpPr txBox="1"/>
          <p:nvPr/>
        </p:nvSpPr>
        <p:spPr>
          <a:xfrm>
            <a:off x="624840" y="760095"/>
            <a:ext cx="7747635" cy="330835"/>
          </a:xfrm>
          <a:prstGeom prst="rect">
            <a:avLst/>
          </a:prstGeom>
          <a:noFill/>
        </p:spPr>
        <p:txBody>
          <a:bodyPr wrap="square" rtlCol="0" anchor="t">
            <a:spAutoFit/>
          </a:bodyPr>
          <a:p>
            <a:pPr>
              <a:lnSpc>
                <a:spcPct val="130000"/>
              </a:lnSpc>
            </a:pPr>
            <a:r>
              <a:rPr lang="en-US" altLang="zh-CN" sz="1200" dirty="0" smtClean="0">
                <a:latin typeface="Arial" panose="020B0604020202020204" pitchFamily="34" charset="0"/>
                <a:ea typeface="微软雅黑" panose="020B0503020204020204" pitchFamily="34" charset="-122"/>
                <a:sym typeface="+mn-ea"/>
              </a:rPr>
              <a:t>2</a:t>
            </a:r>
            <a:r>
              <a:rPr lang="zh-CN" altLang="en-US" sz="1200" dirty="0" smtClean="0">
                <a:latin typeface="Arial" panose="020B0604020202020204" pitchFamily="34" charset="0"/>
                <a:ea typeface="微软雅黑" panose="020B0503020204020204" pitchFamily="34" charset="-122"/>
                <a:sym typeface="+mn-ea"/>
              </a:rPr>
              <a:t>）中断驱动控制方式</a:t>
            </a:r>
            <a:r>
              <a:rPr lang="en-US" altLang="zh-CN" sz="1200" dirty="0" smtClean="0">
                <a:latin typeface="Arial" panose="020B0604020202020204" pitchFamily="34" charset="0"/>
                <a:ea typeface="微软雅黑" panose="020B0503020204020204" pitchFamily="34" charset="-122"/>
                <a:sym typeface="+mn-ea"/>
              </a:rPr>
              <a:t> </a:t>
            </a:r>
            <a:endParaRPr lang="zh-CN" altLang="en-US" sz="1200" dirty="0" smtClean="0">
              <a:latin typeface="Arial" panose="020B0604020202020204" pitchFamily="34" charset="0"/>
              <a:ea typeface="微软雅黑" panose="020B0503020204020204" pitchFamily="34" charset="-122"/>
            </a:endParaRPr>
          </a:p>
        </p:txBody>
      </p:sp>
      <p:sp>
        <p:nvSpPr>
          <p:cNvPr id="3" name="文本框 2"/>
          <p:cNvSpPr txBox="1"/>
          <p:nvPr/>
        </p:nvSpPr>
        <p:spPr>
          <a:xfrm>
            <a:off x="700405" y="1159510"/>
            <a:ext cx="4572000" cy="1769745"/>
          </a:xfrm>
          <a:prstGeom prst="rect">
            <a:avLst/>
          </a:prstGeom>
          <a:noFill/>
        </p:spPr>
        <p:txBody>
          <a:bodyPr wrap="square" rtlCol="0" anchor="t">
            <a:spAutoFit/>
          </a:bodyPr>
          <a:p>
            <a:pPr>
              <a:lnSpc>
                <a:spcPct val="130000"/>
              </a:lnSpc>
            </a:pPr>
            <a:r>
              <a:rPr lang="zh-CN" altLang="en-US" sz="1200" dirty="0" smtClean="0">
                <a:latin typeface="Arial" panose="020B0604020202020204" pitchFamily="34" charset="0"/>
                <a:ea typeface="微软雅黑" panose="020B0503020204020204" pitchFamily="34" charset="-122"/>
              </a:rPr>
              <a:t>为了减少程序直接控制方式下 CPU 的等待时间以及提高系统的并行程度，系统引入了中断机制。中断机制引入后，外围设备仅当操作正常结束或异常结束时才向 CPU 发出中断请求。</a:t>
            </a:r>
            <a:endParaRPr lang="zh-CN" altLang="en-US" sz="1200" dirty="0" smtClean="0">
              <a:latin typeface="Arial" panose="020B0604020202020204" pitchFamily="34" charset="0"/>
              <a:ea typeface="微软雅黑" panose="020B0503020204020204" pitchFamily="34" charset="-122"/>
            </a:endParaRPr>
          </a:p>
          <a:p>
            <a:pPr>
              <a:lnSpc>
                <a:spcPct val="130000"/>
              </a:lnSpc>
            </a:pPr>
            <a:r>
              <a:rPr lang="zh-CN" altLang="en-US" sz="1200" dirty="0" smtClean="0">
                <a:latin typeface="Arial" panose="020B0604020202020204" pitchFamily="34" charset="0"/>
                <a:ea typeface="微软雅黑" panose="020B0503020204020204" pitchFamily="34" charset="-122"/>
              </a:rPr>
              <a:t>在 I/O 设备输入每个数据的过程中，由于无需 CPU 的干预，一定程度上实现了 CPU 与 I/O设备的并行工作。仅当输入或输出完一个数据时，才需 CPU 花费极短的时间做中断处理。</a:t>
            </a:r>
            <a:endParaRPr lang="zh-CN" altLang="en-US" sz="1200" dirty="0" smtClean="0">
              <a:latin typeface="Arial" panose="020B0604020202020204" pitchFamily="34" charset="0"/>
              <a:ea typeface="微软雅黑" panose="020B0503020204020204" pitchFamily="34" charset="-122"/>
            </a:endParaRPr>
          </a:p>
          <a:p>
            <a:pPr>
              <a:lnSpc>
                <a:spcPct val="130000"/>
              </a:lnSpc>
            </a:pPr>
            <a:endParaRPr lang="zh-CN" altLang="en-US" sz="1200" dirty="0" smtClean="0">
              <a:latin typeface="Arial" panose="020B0604020202020204" pitchFamily="34" charset="0"/>
              <a:ea typeface="微软雅黑" panose="020B0503020204020204" pitchFamily="34" charset="-122"/>
            </a:endParaRPr>
          </a:p>
        </p:txBody>
      </p:sp>
      <p:pic>
        <p:nvPicPr>
          <p:cNvPr id="4" name="图片 3"/>
          <p:cNvPicPr>
            <a:picLocks noChangeAspect="1"/>
          </p:cNvPicPr>
          <p:nvPr>
            <p:custDataLst>
              <p:tags r:id="rId2"/>
            </p:custDataLst>
          </p:nvPr>
        </p:nvPicPr>
        <p:blipFill>
          <a:blip r:embed="rId3"/>
          <a:stretch>
            <a:fillRect/>
          </a:stretch>
        </p:blipFill>
        <p:spPr>
          <a:xfrm>
            <a:off x="5323840" y="621665"/>
            <a:ext cx="2010410" cy="3041015"/>
          </a:xfrm>
          <a:prstGeom prst="rect">
            <a:avLst/>
          </a:prstGeom>
        </p:spPr>
      </p:pic>
      <p:sp>
        <p:nvSpPr>
          <p:cNvPr id="5" name="文本框 4"/>
          <p:cNvSpPr txBox="1"/>
          <p:nvPr/>
        </p:nvSpPr>
        <p:spPr>
          <a:xfrm>
            <a:off x="624840" y="2796540"/>
            <a:ext cx="4572000" cy="330835"/>
          </a:xfrm>
          <a:prstGeom prst="rect">
            <a:avLst/>
          </a:prstGeom>
          <a:noFill/>
        </p:spPr>
        <p:txBody>
          <a:bodyPr wrap="square" rtlCol="0" anchor="t">
            <a:spAutoFit/>
          </a:bodyPr>
          <a:p>
            <a:pPr>
              <a:lnSpc>
                <a:spcPct val="130000"/>
              </a:lnSpc>
            </a:pPr>
            <a:r>
              <a:rPr lang="en-US" altLang="zh-CN" sz="1200" dirty="0" smtClean="0">
                <a:latin typeface="Arial" panose="020B0604020202020204" pitchFamily="34" charset="0"/>
                <a:ea typeface="微软雅黑" panose="020B0503020204020204" pitchFamily="34" charset="-122"/>
                <a:sym typeface="+mn-ea"/>
              </a:rPr>
              <a:t>3)</a:t>
            </a:r>
            <a:r>
              <a:rPr lang="zh-CN" altLang="en-US" sz="1200" dirty="0" smtClean="0">
                <a:latin typeface="Arial" panose="020B0604020202020204" pitchFamily="34" charset="0"/>
                <a:ea typeface="微软雅黑" panose="020B0503020204020204" pitchFamily="34" charset="-122"/>
                <a:sym typeface="+mn-ea"/>
              </a:rPr>
              <a:t>直接存储器访问（DMA）</a:t>
            </a:r>
            <a:endParaRPr lang="zh-CN" altLang="en-US" sz="1200" dirty="0" smtClean="0">
              <a:latin typeface="Arial" panose="020B0604020202020204" pitchFamily="34" charset="0"/>
              <a:ea typeface="微软雅黑" panose="020B0503020204020204" pitchFamily="34" charset="-122"/>
              <a:sym typeface="+mn-ea"/>
            </a:endParaRPr>
          </a:p>
        </p:txBody>
      </p:sp>
      <p:sp>
        <p:nvSpPr>
          <p:cNvPr id="9" name="文本框 8"/>
          <p:cNvSpPr txBox="1"/>
          <p:nvPr/>
        </p:nvSpPr>
        <p:spPr>
          <a:xfrm>
            <a:off x="669290" y="3127375"/>
            <a:ext cx="4572000" cy="2009775"/>
          </a:xfrm>
          <a:prstGeom prst="rect">
            <a:avLst/>
          </a:prstGeom>
          <a:noFill/>
        </p:spPr>
        <p:txBody>
          <a:bodyPr wrap="square" rtlCol="0" anchor="t">
            <a:spAutoFit/>
          </a:bodyPr>
          <a:p>
            <a:pPr>
              <a:lnSpc>
                <a:spcPct val="130000"/>
              </a:lnSpc>
            </a:pPr>
            <a:r>
              <a:rPr lang="zh-CN" altLang="en-US" sz="1200" dirty="0" smtClean="0">
                <a:latin typeface="Arial" panose="020B0604020202020204" pitchFamily="34" charset="0"/>
                <a:ea typeface="微软雅黑" panose="020B0503020204020204" pitchFamily="34" charset="-122"/>
              </a:rPr>
              <a:t>直接存储器访问控制方式又称 DMA（Direct Memory Access）方式。为了进一步减少 CPU 对 I/O 操作的干预，防止因并行操作设备过多使 CPU 来不及处理或因速度不匹配而造成的数据丢失现象，引入了 DMA 控制方式。</a:t>
            </a:r>
            <a:endParaRPr lang="zh-CN" altLang="en-US" sz="1200" dirty="0" smtClean="0">
              <a:latin typeface="Arial" panose="020B0604020202020204" pitchFamily="34" charset="0"/>
              <a:ea typeface="微软雅黑" panose="020B0503020204020204" pitchFamily="34" charset="-122"/>
            </a:endParaRPr>
          </a:p>
          <a:p>
            <a:pPr>
              <a:lnSpc>
                <a:spcPct val="130000"/>
              </a:lnSpc>
            </a:pPr>
            <a:r>
              <a:rPr lang="zh-CN" altLang="en-US" sz="1200" dirty="0" smtClean="0">
                <a:latin typeface="Arial" panose="020B0604020202020204" pitchFamily="34" charset="0"/>
                <a:ea typeface="微软雅黑" panose="020B0503020204020204" pitchFamily="34" charset="-122"/>
              </a:rPr>
              <a:t>在 DMA 控制器的控制下，采用窃取或挪用总线控制权，在设备和主存之间开辟直接数据交换通道，成批地交换数据，而不必让 CPU 干预。</a:t>
            </a:r>
            <a:endParaRPr lang="zh-CN" altLang="en-US" sz="1200" dirty="0" smtClean="0">
              <a:latin typeface="Arial" panose="020B0604020202020204" pitchFamily="34" charset="0"/>
              <a:ea typeface="微软雅黑" panose="020B0503020204020204" pitchFamily="34" charset="-122"/>
            </a:endParaRPr>
          </a:p>
          <a:p>
            <a:pPr>
              <a:lnSpc>
                <a:spcPct val="130000"/>
              </a:lnSpc>
            </a:pPr>
            <a:endParaRPr lang="zh-CN" altLang="en-US" sz="1200" dirty="0" smtClean="0">
              <a:latin typeface="Arial" panose="020B0604020202020204" pitchFamily="34" charset="0"/>
              <a:ea typeface="微软雅黑" panose="020B0503020204020204" pitchFamily="34" charset="-122"/>
            </a:endParaRPr>
          </a:p>
        </p:txBody>
      </p:sp>
    </p:spTree>
  </p:cSld>
  <p:clrMapOvr>
    <a:masterClrMapping/>
  </p:clrMapOvr>
  <p:transition spd="slow">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矩形 101"/>
          <p:cNvSpPr/>
          <p:nvPr/>
        </p:nvSpPr>
        <p:spPr>
          <a:xfrm>
            <a:off x="389255" y="1430655"/>
            <a:ext cx="7195185" cy="1141095"/>
          </a:xfrm>
          <a:prstGeom prst="rect">
            <a:avLst/>
          </a:prstGeom>
        </p:spPr>
        <p:txBody>
          <a:bodyPr wrap="square">
            <a:noAutofit/>
          </a:bodyPr>
          <a:lstStyle/>
          <a:p>
            <a:pPr indent="457200">
              <a:lnSpc>
                <a:spcPts val="2105"/>
              </a:lnSpc>
            </a:pPr>
            <a:endPar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3" name="矩形 46"/>
          <p:cNvSpPr>
            <a:spLocks noChangeArrowheads="1"/>
          </p:cNvSpPr>
          <p:nvPr/>
        </p:nvSpPr>
        <p:spPr bwMode="auto">
          <a:xfrm>
            <a:off x="476188" y="177842"/>
            <a:ext cx="3495675" cy="582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b="1" dirty="0" smtClean="0">
                <a:solidFill>
                  <a:schemeClr val="accent1"/>
                </a:solidFill>
              </a:rPr>
              <a:t>I、O控制方式简介</a:t>
            </a:r>
            <a:endParaRPr b="1" dirty="0" smtClean="0">
              <a:solidFill>
                <a:schemeClr val="accent1"/>
              </a:solidFill>
            </a:endParaRP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pic>
        <p:nvPicPr>
          <p:cNvPr id="2" name="图片 1" descr="logo"/>
          <p:cNvPicPr>
            <a:picLocks noChangeAspect="1"/>
          </p:cNvPicPr>
          <p:nvPr/>
        </p:nvPicPr>
        <p:blipFill>
          <a:blip r:embed="rId1"/>
          <a:stretch>
            <a:fillRect/>
          </a:stretch>
        </p:blipFill>
        <p:spPr>
          <a:xfrm>
            <a:off x="7271385" y="123825"/>
            <a:ext cx="1685290" cy="706120"/>
          </a:xfrm>
          <a:prstGeom prst="rect">
            <a:avLst/>
          </a:prstGeom>
        </p:spPr>
      </p:pic>
      <p:sp>
        <p:nvSpPr>
          <p:cNvPr id="6" name="文本框 5"/>
          <p:cNvSpPr txBox="1"/>
          <p:nvPr/>
        </p:nvSpPr>
        <p:spPr>
          <a:xfrm>
            <a:off x="781050" y="2841625"/>
            <a:ext cx="6490335" cy="1050290"/>
          </a:xfrm>
          <a:prstGeom prst="rect">
            <a:avLst/>
          </a:prstGeom>
          <a:noFill/>
        </p:spPr>
        <p:txBody>
          <a:bodyPr wrap="square" rtlCol="0" anchor="t">
            <a:spAutoFit/>
          </a:bodyPr>
          <a:p>
            <a:pPr>
              <a:lnSpc>
                <a:spcPct val="130000"/>
              </a:lnSpc>
            </a:pPr>
            <a:r>
              <a:rPr lang="zh-CN" altLang="en-US" sz="1200" dirty="0" smtClean="0">
                <a:latin typeface="Arial" panose="020B0604020202020204" pitchFamily="34" charset="0"/>
                <a:ea typeface="微软雅黑" panose="020B0503020204020204" pitchFamily="34" charset="-122"/>
                <a:sym typeface="+mn-ea"/>
              </a:rPr>
              <a:t>综上所述，这四种</a:t>
            </a:r>
            <a:r>
              <a:rPr lang="zh-CN" altLang="en-US" sz="1200" dirty="0" smtClean="0">
                <a:latin typeface="Arial" panose="020B0604020202020204" pitchFamily="34" charset="0"/>
                <a:ea typeface="微软雅黑" panose="020B0503020204020204" pitchFamily="34" charset="-122"/>
                <a:sym typeface="+mn-ea"/>
              </a:rPr>
              <a:t>控制方式之间的主要差别在于 CPU 与外围设备并行工作的方式和程度不同。</a:t>
            </a:r>
            <a:endParaRPr lang="zh-CN" altLang="en-US" sz="1200" dirty="0" smtClean="0">
              <a:latin typeface="Arial" panose="020B0604020202020204" pitchFamily="34" charset="0"/>
              <a:ea typeface="微软雅黑" panose="020B0503020204020204" pitchFamily="34" charset="-122"/>
              <a:sym typeface="+mn-ea"/>
            </a:endParaRPr>
          </a:p>
          <a:p>
            <a:pPr>
              <a:lnSpc>
                <a:spcPct val="130000"/>
              </a:lnSpc>
            </a:pPr>
            <a:endParaRPr lang="zh-CN" altLang="en-US" sz="1200" dirty="0" smtClean="0">
              <a:latin typeface="Arial" panose="020B0604020202020204" pitchFamily="34" charset="0"/>
              <a:ea typeface="微软雅黑" panose="020B0503020204020204" pitchFamily="34" charset="-122"/>
            </a:endParaRPr>
          </a:p>
          <a:p>
            <a:pPr>
              <a:lnSpc>
                <a:spcPct val="130000"/>
              </a:lnSpc>
            </a:pPr>
            <a:r>
              <a:rPr lang="zh-CN" altLang="en-US" sz="1200" dirty="0" smtClean="0">
                <a:latin typeface="Arial" panose="020B0604020202020204" pitchFamily="34" charset="0"/>
                <a:ea typeface="微软雅黑" panose="020B0503020204020204" pitchFamily="34" charset="-122"/>
              </a:rPr>
              <a:t>I/O控制方式发展的目标是尽量减少CPU对 I/O 控制的干预，把CPU从繁杂的 I/O 控制事务中解脱出来，以便更多地进行数据处理，提高计算机效率和资源的利用率。</a:t>
            </a:r>
            <a:endParaRPr lang="zh-CN" altLang="en-US" sz="1200" dirty="0" smtClean="0">
              <a:latin typeface="Arial" panose="020B0604020202020204" pitchFamily="34" charset="0"/>
              <a:ea typeface="微软雅黑" panose="020B0503020204020204" pitchFamily="34" charset="-122"/>
            </a:endParaRPr>
          </a:p>
        </p:txBody>
      </p:sp>
      <p:sp>
        <p:nvSpPr>
          <p:cNvPr id="3" name="文本框 2"/>
          <p:cNvSpPr txBox="1"/>
          <p:nvPr/>
        </p:nvSpPr>
        <p:spPr>
          <a:xfrm>
            <a:off x="861695" y="1256665"/>
            <a:ext cx="5970270" cy="1290320"/>
          </a:xfrm>
          <a:prstGeom prst="rect">
            <a:avLst/>
          </a:prstGeom>
          <a:noFill/>
        </p:spPr>
        <p:txBody>
          <a:bodyPr wrap="square" rtlCol="0" anchor="t">
            <a:spAutoFit/>
          </a:bodyPr>
          <a:p>
            <a:pPr>
              <a:lnSpc>
                <a:spcPct val="130000"/>
              </a:lnSpc>
            </a:pPr>
            <a:r>
              <a:rPr lang="en-US" altLang="zh-CN" sz="1200" dirty="0" smtClean="0">
                <a:latin typeface="Arial" panose="020B0604020202020204" pitchFamily="34" charset="0"/>
                <a:ea typeface="微软雅黑" panose="020B0503020204020204" pitchFamily="34" charset="-122"/>
              </a:rPr>
              <a:t>       </a:t>
            </a:r>
            <a:r>
              <a:rPr lang="zh-CN" altLang="en-US" sz="1200" dirty="0" smtClean="0">
                <a:latin typeface="Arial" panose="020B0604020202020204" pitchFamily="34" charset="0"/>
                <a:ea typeface="微软雅黑" panose="020B0503020204020204" pitchFamily="34" charset="-122"/>
              </a:rPr>
              <a:t>通道，独立于 CPU 的专门负责输入输出控制的处理机，它控制设备与内存直接进行数据交换。有自己的通道指令，这些指令由 CPU 启动，并在操作结束时向 CPU 发出中断信号。</a:t>
            </a:r>
            <a:endParaRPr lang="zh-CN" altLang="en-US" sz="1200" dirty="0" smtClean="0">
              <a:latin typeface="Arial" panose="020B0604020202020204" pitchFamily="34" charset="0"/>
              <a:ea typeface="微软雅黑" panose="020B0503020204020204" pitchFamily="34" charset="-122"/>
            </a:endParaRPr>
          </a:p>
          <a:p>
            <a:pPr>
              <a:lnSpc>
                <a:spcPct val="130000"/>
              </a:lnSpc>
            </a:pPr>
            <a:r>
              <a:rPr lang="en-US" altLang="zh-CN" sz="1200" dirty="0" smtClean="0">
                <a:latin typeface="Arial" panose="020B0604020202020204" pitchFamily="34" charset="0"/>
                <a:ea typeface="微软雅黑" panose="020B0503020204020204" pitchFamily="34" charset="-122"/>
              </a:rPr>
              <a:t>      </a:t>
            </a:r>
            <a:r>
              <a:rPr lang="zh-CN" altLang="en-US" sz="1200" dirty="0" smtClean="0">
                <a:latin typeface="Arial" panose="020B0604020202020204" pitchFamily="34" charset="0"/>
                <a:ea typeface="微软雅黑" panose="020B0503020204020204" pitchFamily="34" charset="-122"/>
              </a:rPr>
              <a:t>通道控制方式，实现了CPU、通道和I/O设备三者的并行操作，从而更加有效地提高整个系统的资源利用率。</a:t>
            </a:r>
            <a:endParaRPr lang="zh-CN" altLang="en-US" sz="1200" dirty="0" smtClean="0">
              <a:latin typeface="Arial" panose="020B0604020202020204" pitchFamily="34" charset="0"/>
              <a:ea typeface="微软雅黑" panose="020B0503020204020204" pitchFamily="34" charset="-122"/>
            </a:endParaRPr>
          </a:p>
        </p:txBody>
      </p:sp>
      <p:sp>
        <p:nvSpPr>
          <p:cNvPr id="4" name="文本框 3"/>
          <p:cNvSpPr txBox="1"/>
          <p:nvPr/>
        </p:nvSpPr>
        <p:spPr>
          <a:xfrm>
            <a:off x="891540" y="829945"/>
            <a:ext cx="4572000" cy="330835"/>
          </a:xfrm>
          <a:prstGeom prst="rect">
            <a:avLst/>
          </a:prstGeom>
          <a:noFill/>
        </p:spPr>
        <p:txBody>
          <a:bodyPr wrap="square" rtlCol="0" anchor="t">
            <a:spAutoFit/>
          </a:bodyPr>
          <a:p>
            <a:pPr>
              <a:lnSpc>
                <a:spcPct val="130000"/>
              </a:lnSpc>
            </a:pPr>
            <a:r>
              <a:rPr lang="en-US" altLang="zh-CN" sz="1200" dirty="0" smtClean="0">
                <a:latin typeface="Arial" panose="020B0604020202020204" pitchFamily="34" charset="0"/>
                <a:ea typeface="微软雅黑" panose="020B0503020204020204" pitchFamily="34" charset="-122"/>
                <a:sym typeface="+mn-ea"/>
              </a:rPr>
              <a:t>4</a:t>
            </a:r>
            <a:r>
              <a:rPr lang="zh-CN" altLang="en-US" sz="1200" dirty="0" smtClean="0">
                <a:latin typeface="Arial" panose="020B0604020202020204" pitchFamily="34" charset="0"/>
                <a:ea typeface="微软雅黑" panose="020B0503020204020204" pitchFamily="34" charset="-122"/>
                <a:sym typeface="+mn-ea"/>
              </a:rPr>
              <a:t>）通道控制方式</a:t>
            </a:r>
            <a:endParaRPr lang="zh-CN" altLang="en-US" sz="1200" dirty="0" smtClean="0">
              <a:latin typeface="Arial" panose="020B0604020202020204" pitchFamily="34" charset="0"/>
              <a:ea typeface="微软雅黑" panose="020B0503020204020204" pitchFamily="34" charset="-122"/>
              <a:sym typeface="+mn-ea"/>
            </a:endParaRPr>
          </a:p>
        </p:txBody>
      </p:sp>
    </p:spTree>
  </p:cSld>
  <p:clrMapOvr>
    <a:masterClrMapping/>
  </p:clrMapOvr>
  <p:transition spd="slow">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矩形 101"/>
          <p:cNvSpPr/>
          <p:nvPr/>
        </p:nvSpPr>
        <p:spPr>
          <a:xfrm>
            <a:off x="389255" y="1430655"/>
            <a:ext cx="7195185" cy="1141095"/>
          </a:xfrm>
          <a:prstGeom prst="rect">
            <a:avLst/>
          </a:prstGeom>
        </p:spPr>
        <p:txBody>
          <a:bodyPr wrap="square">
            <a:noAutofit/>
          </a:bodyPr>
          <a:lstStyle/>
          <a:p>
            <a:pPr indent="457200">
              <a:lnSpc>
                <a:spcPts val="2105"/>
              </a:lnSpc>
            </a:pP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rPr>
              <a:t>当下计算机中主要有磁盘控制器、</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rPr>
              <a:t>显卡、声卡和网卡使用</a:t>
            </a:r>
            <a:r>
              <a:rPr lang="en-US" altLang="zh-CN" sz="1800" dirty="0">
                <a:solidFill>
                  <a:schemeClr val="tx1">
                    <a:lumMod val="85000"/>
                    <a:lumOff val="15000"/>
                  </a:schemeClr>
                </a:solidFill>
                <a:latin typeface="微软雅黑" panose="020B0503020204020204" pitchFamily="34" charset="-122"/>
                <a:ea typeface="微软雅黑" panose="020B0503020204020204" pitchFamily="34" charset="-122"/>
              </a:rPr>
              <a:t>DMA</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rPr>
              <a:t>技术。</a:t>
            </a:r>
            <a:endPar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endParaRPr>
          </a:p>
          <a:p>
            <a:pPr indent="457200">
              <a:lnSpc>
                <a:spcPts val="2105"/>
              </a:lnSpc>
            </a:pPr>
            <a:endPar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endParaRPr>
          </a:p>
          <a:p>
            <a:pPr indent="457200">
              <a:lnSpc>
                <a:spcPts val="2105"/>
              </a:lnSpc>
            </a:pP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rPr>
              <a:t>声卡录制或播放数字音频时，将使用DMA通道，在其本身与RAM之间传送音频数据，而无需CPU干预，以提高数据传输率和CPU的利用率。16位声卡有两个DMA通道，一个用于8位音频数据传输，另一个则用于16位音频数据传输</a:t>
            </a:r>
            <a:endPar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endParaRPr>
          </a:p>
          <a:p>
            <a:pPr indent="457200">
              <a:lnSpc>
                <a:spcPts val="2105"/>
              </a:lnSpc>
            </a:pPr>
            <a:endPar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3" name="矩形 46"/>
          <p:cNvSpPr>
            <a:spLocks noChangeArrowheads="1"/>
          </p:cNvSpPr>
          <p:nvPr/>
        </p:nvSpPr>
        <p:spPr bwMode="auto">
          <a:xfrm>
            <a:off x="476188" y="177842"/>
            <a:ext cx="4071620" cy="582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zh-CN" altLang="en-US" b="1" dirty="0" smtClean="0">
                <a:solidFill>
                  <a:schemeClr val="accent1"/>
                </a:solidFill>
              </a:rPr>
              <a:t>使用</a:t>
            </a:r>
            <a:r>
              <a:rPr lang="en-US" altLang="zh-CN" b="1" dirty="0" smtClean="0">
                <a:solidFill>
                  <a:schemeClr val="accent1"/>
                </a:solidFill>
              </a:rPr>
              <a:t>DMA</a:t>
            </a:r>
            <a:r>
              <a:rPr lang="zh-CN" altLang="en-US" b="1" dirty="0" smtClean="0">
                <a:solidFill>
                  <a:schemeClr val="accent1"/>
                </a:solidFill>
              </a:rPr>
              <a:t>控制器</a:t>
            </a:r>
            <a:r>
              <a:rPr lang="zh-CN" altLang="en-US" b="1" dirty="0" smtClean="0">
                <a:solidFill>
                  <a:schemeClr val="accent1"/>
                </a:solidFill>
              </a:rPr>
              <a:t>设备</a:t>
            </a:r>
            <a:endParaRPr lang="zh-CN" altLang="en-US" b="1" dirty="0" smtClean="0">
              <a:solidFill>
                <a:schemeClr val="accent1"/>
              </a:solidFill>
            </a:endParaRP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pic>
        <p:nvPicPr>
          <p:cNvPr id="2" name="图片 1" descr="logo"/>
          <p:cNvPicPr>
            <a:picLocks noChangeAspect="1"/>
          </p:cNvPicPr>
          <p:nvPr/>
        </p:nvPicPr>
        <p:blipFill>
          <a:blip r:embed="rId1"/>
          <a:stretch>
            <a:fillRect/>
          </a:stretch>
        </p:blipFill>
        <p:spPr>
          <a:xfrm>
            <a:off x="7271385" y="123825"/>
            <a:ext cx="1685290" cy="706120"/>
          </a:xfrm>
          <a:prstGeom prst="rect">
            <a:avLst/>
          </a:prstGeom>
        </p:spPr>
      </p:pic>
    </p:spTree>
  </p:cSld>
  <p:clrMapOvr>
    <a:masterClrMapping/>
  </p:clrMapOvr>
  <p:transition spd="slow">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矩形 101"/>
          <p:cNvSpPr/>
          <p:nvPr/>
        </p:nvSpPr>
        <p:spPr>
          <a:xfrm>
            <a:off x="244475" y="829945"/>
            <a:ext cx="7195185" cy="1141095"/>
          </a:xfrm>
          <a:prstGeom prst="rect">
            <a:avLst/>
          </a:prstGeom>
        </p:spPr>
        <p:txBody>
          <a:bodyPr wrap="square">
            <a:noAutofit/>
          </a:bodyPr>
          <a:lstStyle/>
          <a:p>
            <a:pPr indent="457200">
              <a:lnSpc>
                <a:spcPts val="2105"/>
              </a:lnSpc>
            </a:pP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rPr>
              <a:t>DR数据寄存器</a:t>
            </a:r>
            <a:endPar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endParaRPr>
          </a:p>
          <a:p>
            <a:pPr indent="457200">
              <a:lnSpc>
                <a:spcPts val="2105"/>
              </a:lnSpc>
            </a:pP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rPr>
              <a:t> 暂存从设备到内存，或者从内存到设备的数据</a:t>
            </a:r>
            <a:endPar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endParaRPr>
          </a:p>
          <a:p>
            <a:pPr indent="457200">
              <a:lnSpc>
                <a:spcPts val="2105"/>
              </a:lnSpc>
            </a:pP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rPr>
              <a:t>MAR 内存地址寄存器</a:t>
            </a:r>
            <a:endPar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endParaRPr>
          </a:p>
          <a:p>
            <a:pPr indent="457200">
              <a:lnSpc>
                <a:spcPts val="2105"/>
              </a:lnSpc>
            </a:pP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rPr>
              <a:t>在输入的时候，MAR表示数据应放到内存的什么位置输出的时候表示输出的数据放在内存的什么位置</a:t>
            </a:r>
            <a:endPar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endParaRPr>
          </a:p>
          <a:p>
            <a:pPr indent="457200">
              <a:lnSpc>
                <a:spcPts val="2105"/>
              </a:lnSpc>
            </a:pP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rPr>
              <a:t>DC 数据计数器 表示剩余要读/写的字节数</a:t>
            </a:r>
            <a:endPar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endParaRPr>
          </a:p>
          <a:p>
            <a:pPr indent="457200">
              <a:lnSpc>
                <a:spcPts val="2105"/>
              </a:lnSpc>
            </a:pP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rPr>
              <a:t>CR</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mn-ea"/>
              </a:rPr>
              <a:t>命令、状态寄存器</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rPr>
              <a:t> 用于存放CPU发来的I/O命令，或者设备的状态信息</a:t>
            </a:r>
            <a:endPar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endParaRPr>
          </a:p>
          <a:p>
            <a:pPr indent="457200">
              <a:lnSpc>
                <a:spcPts val="2105"/>
              </a:lnSpc>
            </a:pP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3" name="矩形 46"/>
          <p:cNvSpPr>
            <a:spLocks noChangeArrowheads="1"/>
          </p:cNvSpPr>
          <p:nvPr/>
        </p:nvSpPr>
        <p:spPr bwMode="auto">
          <a:xfrm>
            <a:off x="476188" y="177842"/>
            <a:ext cx="3258820" cy="582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en-US" altLang="zh-CN" b="1" dirty="0" smtClean="0">
                <a:solidFill>
                  <a:schemeClr val="accent1"/>
                </a:solidFill>
              </a:rPr>
              <a:t>DMA</a:t>
            </a:r>
            <a:r>
              <a:rPr lang="zh-CN" altLang="en-US" b="1" dirty="0" smtClean="0">
                <a:solidFill>
                  <a:schemeClr val="accent1"/>
                </a:solidFill>
              </a:rPr>
              <a:t>控制器</a:t>
            </a:r>
            <a:r>
              <a:rPr lang="zh-CN" altLang="en-US" b="1" dirty="0" smtClean="0">
                <a:solidFill>
                  <a:schemeClr val="accent1"/>
                </a:solidFill>
              </a:rPr>
              <a:t>组成</a:t>
            </a:r>
            <a:endParaRPr lang="zh-CN" altLang="en-US" b="1" dirty="0" smtClean="0">
              <a:solidFill>
                <a:schemeClr val="accent1"/>
              </a:solidFill>
            </a:endParaRP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pic>
        <p:nvPicPr>
          <p:cNvPr id="2" name="图片 1" descr="logo"/>
          <p:cNvPicPr>
            <a:picLocks noChangeAspect="1"/>
          </p:cNvPicPr>
          <p:nvPr/>
        </p:nvPicPr>
        <p:blipFill>
          <a:blip r:embed="rId1"/>
          <a:stretch>
            <a:fillRect/>
          </a:stretch>
        </p:blipFill>
        <p:spPr>
          <a:xfrm>
            <a:off x="7271385" y="123825"/>
            <a:ext cx="1685290" cy="706120"/>
          </a:xfrm>
          <a:prstGeom prst="rect">
            <a:avLst/>
          </a:prstGeom>
        </p:spPr>
      </p:pic>
      <p:pic>
        <p:nvPicPr>
          <p:cNvPr id="100" name="图片 99"/>
          <p:cNvPicPr/>
          <p:nvPr>
            <p:custDataLst>
              <p:tags r:id="rId2"/>
            </p:custDataLst>
          </p:nvPr>
        </p:nvPicPr>
        <p:blipFill>
          <a:blip r:embed="rId3"/>
          <a:stretch>
            <a:fillRect/>
          </a:stretch>
        </p:blipFill>
        <p:spPr>
          <a:xfrm>
            <a:off x="2745740" y="2859405"/>
            <a:ext cx="5242560" cy="2192020"/>
          </a:xfrm>
          <a:prstGeom prst="rect">
            <a:avLst/>
          </a:prstGeom>
          <a:noFill/>
          <a:ln w="9525">
            <a:noFill/>
          </a:ln>
        </p:spPr>
      </p:pic>
    </p:spTree>
  </p:cSld>
  <p:clrMapOvr>
    <a:masterClrMapping/>
  </p:clrMapOvr>
  <p:transition spd="slow">
    <p:pull/>
  </p:transition>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COMMONDATA" val="eyJoZGlkIjoiZjNjYTIxMGZmNmI2YjIyZTcwZDFmYmJmZWI3MDE4YWQifQ=="/>
  <p:tag name="KSO_WPP_MARK_KEY" val="ac79d390-8108-4838-be53-0844b1044c42"/>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UNIT_PLACING_PICTURE_USER_VIEWPORT" val="{&quot;height&quot;:4020,&quot;width&quot;:9525}"/>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A000120140530A99PPBG">
  <a:themeElements>
    <a:clrScheme name="自定义 95">
      <a:dk1>
        <a:sysClr val="windowText" lastClr="000000"/>
      </a:dk1>
      <a:lt1>
        <a:sysClr val="window" lastClr="FFFFFF"/>
      </a:lt1>
      <a:dk2>
        <a:srgbClr val="3F3F3F"/>
      </a:dk2>
      <a:lt2>
        <a:srgbClr val="E3DED1"/>
      </a:lt2>
      <a:accent1>
        <a:srgbClr val="071F65"/>
      </a:accent1>
      <a:accent2>
        <a:srgbClr val="7F7F7F"/>
      </a:accent2>
      <a:accent3>
        <a:srgbClr val="414456"/>
      </a:accent3>
      <a:accent4>
        <a:srgbClr val="444455"/>
      </a:accent4>
      <a:accent5>
        <a:srgbClr val="444455"/>
      </a:accent5>
      <a:accent6>
        <a:srgbClr val="7F7F7F"/>
      </a:accent6>
      <a:hlink>
        <a:srgbClr val="002060"/>
      </a:hlink>
      <a:folHlink>
        <a:srgbClr val="B26B02"/>
      </a:folHlink>
    </a:clrScheme>
    <a:fontScheme name="自定义 1">
      <a:majorFont>
        <a:latin typeface="Arial Black"/>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A000120140627A33KPBG</Template>
  <TotalTime>0</TotalTime>
  <Words>2639</Words>
  <Application>WPS 演示</Application>
  <PresentationFormat>全屏显示(16:9)</PresentationFormat>
  <Paragraphs>258</Paragraphs>
  <Slides>15</Slides>
  <Notes>39</Notes>
  <HiddenSlides>0</HiddenSlides>
  <MMClips>1</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15</vt:i4>
      </vt:variant>
    </vt:vector>
  </HeadingPairs>
  <TitlesOfParts>
    <vt:vector size="30" baseType="lpstr">
      <vt:lpstr>Arial</vt:lpstr>
      <vt:lpstr>宋体</vt:lpstr>
      <vt:lpstr>Wingdings</vt:lpstr>
      <vt:lpstr>微软雅黑</vt:lpstr>
      <vt:lpstr>Arial Black</vt:lpstr>
      <vt:lpstr>Wingdings 2</vt:lpstr>
      <vt:lpstr>Wingdings</vt:lpstr>
      <vt:lpstr>幼圆</vt:lpstr>
      <vt:lpstr>Calibri</vt:lpstr>
      <vt:lpstr>思源黑体 Regular</vt:lpstr>
      <vt:lpstr>黑体</vt:lpstr>
      <vt:lpstr>楷体</vt:lpstr>
      <vt:lpstr>Times New Roman</vt:lpstr>
      <vt:lpstr>Arial Unicode MS</vt:lpstr>
      <vt:lpstr>A000120140530A99PPBG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号百公司</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Titan</dc:creator>
  <cp:lastModifiedBy>Administrator</cp:lastModifiedBy>
  <cp:revision>479</cp:revision>
  <dcterms:created xsi:type="dcterms:W3CDTF">2014-06-03T07:56:00Z</dcterms:created>
  <dcterms:modified xsi:type="dcterms:W3CDTF">2023-02-20T05:21:50Z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8</vt:lpwstr>
  </property>
  <property fmtid="{D5CDD505-2E9C-101B-9397-08002B2CF9AE}" pid="3" name="KSOProductBuildVer">
    <vt:lpwstr>2052-11.1.0.12980</vt:lpwstr>
  </property>
  <property fmtid="{D5CDD505-2E9C-101B-9397-08002B2CF9AE}" pid="4" name="ICV">
    <vt:lpwstr>8A5E111211184B7985FD05F85117864F</vt:lpwstr>
  </property>
</Properties>
</file>