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96" r:id="rId2"/>
    <p:sldId id="598" r:id="rId3"/>
    <p:sldId id="604" r:id="rId4"/>
    <p:sldId id="1128" r:id="rId5"/>
    <p:sldId id="1129" r:id="rId6"/>
    <p:sldId id="1132" r:id="rId7"/>
    <p:sldId id="1133" r:id="rId8"/>
    <p:sldId id="1130" r:id="rId9"/>
    <p:sldId id="61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5" pos="5677" userDrawn="1">
          <p15:clr>
            <a:srgbClr val="A4A3A4"/>
          </p15:clr>
        </p15:guide>
        <p15:guide id="6" pos="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7C1"/>
    <a:srgbClr val="010D0D"/>
    <a:srgbClr val="0716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5455" autoAdjust="0"/>
  </p:normalViewPr>
  <p:slideViewPr>
    <p:cSldViewPr snapToGrid="0" showGuides="1">
      <p:cViewPr varScale="1">
        <p:scale>
          <a:sx n="75" d="100"/>
          <a:sy n="75" d="100"/>
        </p:scale>
        <p:origin x="320" y="40"/>
      </p:cViewPr>
      <p:guideLst>
        <p:guide orient="horz" pos="2160"/>
        <p:guide pos="3840"/>
        <p:guide pos="5677"/>
        <p:guide pos="688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1951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90E6A4C-09CB-4BA3-B36E-618D6E5398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AC9DE3-7381-467F-98FA-ADD6678610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FCC79-1590-41D1-83AE-3DE12C96B6E8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5B5621-06C9-4739-997A-E7BBB41F5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1C94BB-BB18-42B9-B969-FFD58DDEC0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F10EB-6131-4C3A-A165-454C5DAE9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5664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0B382-C941-4238-BE7B-C421B743319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9CA10-1621-4542-8D91-E181B6029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0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9CA10-1621-4542-8D91-E181B60298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8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192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DA53316-644E-47FE-9E08-E2D6D39D9F0A}"/>
              </a:ext>
            </a:extLst>
          </p:cNvPr>
          <p:cNvSpPr/>
          <p:nvPr userDrawn="1"/>
        </p:nvSpPr>
        <p:spPr>
          <a:xfrm flipV="1">
            <a:off x="0" y="-475857"/>
            <a:ext cx="12192000" cy="3469427"/>
          </a:xfrm>
          <a:custGeom>
            <a:avLst/>
            <a:gdLst>
              <a:gd name="connsiteX0" fmla="*/ 1384300 w 12192000"/>
              <a:gd name="connsiteY0" fmla="*/ 766 h 2782066"/>
              <a:gd name="connsiteX1" fmla="*/ 3365500 w 12192000"/>
              <a:gd name="connsiteY1" fmla="*/ 330966 h 2782066"/>
              <a:gd name="connsiteX2" fmla="*/ 5461000 w 12192000"/>
              <a:gd name="connsiteY2" fmla="*/ 38866 h 2782066"/>
              <a:gd name="connsiteX3" fmla="*/ 7759700 w 12192000"/>
              <a:gd name="connsiteY3" fmla="*/ 381766 h 2782066"/>
              <a:gd name="connsiteX4" fmla="*/ 10134600 w 12192000"/>
              <a:gd name="connsiteY4" fmla="*/ 13466 h 2782066"/>
              <a:gd name="connsiteX5" fmla="*/ 11772900 w 12192000"/>
              <a:gd name="connsiteY5" fmla="*/ 343666 h 2782066"/>
              <a:gd name="connsiteX6" fmla="*/ 12145367 w 12192000"/>
              <a:gd name="connsiteY6" fmla="*/ 252385 h 2782066"/>
              <a:gd name="connsiteX7" fmla="*/ 12192000 w 12192000"/>
              <a:gd name="connsiteY7" fmla="*/ 229153 h 2782066"/>
              <a:gd name="connsiteX8" fmla="*/ 12192000 w 12192000"/>
              <a:gd name="connsiteY8" fmla="*/ 2782066 h 2782066"/>
              <a:gd name="connsiteX9" fmla="*/ 0 w 12192000"/>
              <a:gd name="connsiteY9" fmla="*/ 2782066 h 2782066"/>
              <a:gd name="connsiteX10" fmla="*/ 0 w 12192000"/>
              <a:gd name="connsiteY10" fmla="*/ 349784 h 2782066"/>
              <a:gd name="connsiteX11" fmla="*/ 7342 w 12192000"/>
              <a:gd name="connsiteY11" fmla="*/ 347238 h 2782066"/>
              <a:gd name="connsiteX12" fmla="*/ 1384300 w 12192000"/>
              <a:gd name="connsiteY12" fmla="*/ 766 h 278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782066">
                <a:moveTo>
                  <a:pt x="1384300" y="766"/>
                </a:moveTo>
                <a:cubicBezTo>
                  <a:pt x="1993900" y="-18284"/>
                  <a:pt x="2686050" y="324616"/>
                  <a:pt x="3365500" y="330966"/>
                </a:cubicBezTo>
                <a:cubicBezTo>
                  <a:pt x="4044950" y="337316"/>
                  <a:pt x="4728633" y="30399"/>
                  <a:pt x="5461000" y="38866"/>
                </a:cubicBezTo>
                <a:cubicBezTo>
                  <a:pt x="6193367" y="47333"/>
                  <a:pt x="6980767" y="385999"/>
                  <a:pt x="7759700" y="381766"/>
                </a:cubicBezTo>
                <a:cubicBezTo>
                  <a:pt x="8538633" y="377533"/>
                  <a:pt x="9465733" y="19816"/>
                  <a:pt x="10134600" y="13466"/>
                </a:cubicBezTo>
                <a:cubicBezTo>
                  <a:pt x="10803467" y="7116"/>
                  <a:pt x="11286067" y="322499"/>
                  <a:pt x="11772900" y="343666"/>
                </a:cubicBezTo>
                <a:cubicBezTo>
                  <a:pt x="11894608" y="348958"/>
                  <a:pt x="12020814" y="308477"/>
                  <a:pt x="12145367" y="252385"/>
                </a:cubicBezTo>
                <a:lnTo>
                  <a:pt x="12192000" y="229153"/>
                </a:lnTo>
                <a:lnTo>
                  <a:pt x="12192000" y="2782066"/>
                </a:lnTo>
                <a:lnTo>
                  <a:pt x="0" y="2782066"/>
                </a:lnTo>
                <a:lnTo>
                  <a:pt x="0" y="349784"/>
                </a:lnTo>
                <a:lnTo>
                  <a:pt x="7342" y="347238"/>
                </a:lnTo>
                <a:cubicBezTo>
                  <a:pt x="377032" y="216270"/>
                  <a:pt x="927100" y="15054"/>
                  <a:pt x="1384300" y="7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2175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6">
            <a:extLst>
              <a:ext uri="{FF2B5EF4-FFF2-40B4-BE49-F238E27FC236}">
                <a16:creationId xmlns:a16="http://schemas.microsoft.com/office/drawing/2014/main" id="{8D2C45B0-B3A7-4373-9108-B9349989D711}"/>
              </a:ext>
            </a:extLst>
          </p:cNvPr>
          <p:cNvSpPr/>
          <p:nvPr userDrawn="1"/>
        </p:nvSpPr>
        <p:spPr>
          <a:xfrm>
            <a:off x="8920501" y="2474702"/>
            <a:ext cx="698992" cy="698992"/>
          </a:xfrm>
          <a:prstGeom prst="donut">
            <a:avLst>
              <a:gd name="adj" fmla="val 1779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238317B-2A6D-CD38-9027-9619F8160630}"/>
              </a:ext>
            </a:extLst>
          </p:cNvPr>
          <p:cNvSpPr/>
          <p:nvPr userDrawn="1"/>
        </p:nvSpPr>
        <p:spPr>
          <a:xfrm>
            <a:off x="1" y="1402237"/>
            <a:ext cx="2026763" cy="4053526"/>
          </a:xfrm>
          <a:custGeom>
            <a:avLst/>
            <a:gdLst>
              <a:gd name="connsiteX0" fmla="*/ 0 w 2026763"/>
              <a:gd name="connsiteY0" fmla="*/ 0 h 4053526"/>
              <a:gd name="connsiteX1" fmla="*/ 2026763 w 2026763"/>
              <a:gd name="connsiteY1" fmla="*/ 2026763 h 4053526"/>
              <a:gd name="connsiteX2" fmla="*/ 0 w 2026763"/>
              <a:gd name="connsiteY2" fmla="*/ 4053526 h 4053526"/>
              <a:gd name="connsiteX3" fmla="*/ 0 w 2026763"/>
              <a:gd name="connsiteY3" fmla="*/ 3332404 h 4053526"/>
              <a:gd name="connsiteX4" fmla="*/ 1305641 w 2026763"/>
              <a:gd name="connsiteY4" fmla="*/ 2026763 h 4053526"/>
              <a:gd name="connsiteX5" fmla="*/ 0 w 2026763"/>
              <a:gd name="connsiteY5" fmla="*/ 721122 h 405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6763" h="4053526">
                <a:moveTo>
                  <a:pt x="0" y="0"/>
                </a:moveTo>
                <a:cubicBezTo>
                  <a:pt x="1119350" y="0"/>
                  <a:pt x="2026763" y="907413"/>
                  <a:pt x="2026763" y="2026763"/>
                </a:cubicBezTo>
                <a:cubicBezTo>
                  <a:pt x="2026763" y="3146113"/>
                  <a:pt x="1119350" y="4053526"/>
                  <a:pt x="0" y="4053526"/>
                </a:cubicBezTo>
                <a:lnTo>
                  <a:pt x="0" y="3332404"/>
                </a:lnTo>
                <a:cubicBezTo>
                  <a:pt x="721086" y="3332404"/>
                  <a:pt x="1305641" y="2747849"/>
                  <a:pt x="1305641" y="2026763"/>
                </a:cubicBezTo>
                <a:cubicBezTo>
                  <a:pt x="1305641" y="1305677"/>
                  <a:pt x="721086" y="721122"/>
                  <a:pt x="0" y="721122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6C100E4-F134-87EB-D41E-D1EE01D4CBE3}"/>
              </a:ext>
            </a:extLst>
          </p:cNvPr>
          <p:cNvSpPr/>
          <p:nvPr userDrawn="1"/>
        </p:nvSpPr>
        <p:spPr>
          <a:xfrm>
            <a:off x="10003971" y="4669970"/>
            <a:ext cx="2188029" cy="2188032"/>
          </a:xfrm>
          <a:custGeom>
            <a:avLst/>
            <a:gdLst>
              <a:gd name="connsiteX0" fmla="*/ 1466548 w 2188029"/>
              <a:gd name="connsiteY0" fmla="*/ 0 h 2188032"/>
              <a:gd name="connsiteX1" fmla="*/ 2165592 w 2188029"/>
              <a:gd name="connsiteY1" fmla="*/ 177005 h 2188032"/>
              <a:gd name="connsiteX2" fmla="*/ 2188029 w 2188029"/>
              <a:gd name="connsiteY2" fmla="*/ 190636 h 2188032"/>
              <a:gd name="connsiteX3" fmla="*/ 2188029 w 2188029"/>
              <a:gd name="connsiteY3" fmla="*/ 2188032 h 2188032"/>
              <a:gd name="connsiteX4" fmla="*/ 190637 w 2188029"/>
              <a:gd name="connsiteY4" fmla="*/ 2188032 h 2188032"/>
              <a:gd name="connsiteX5" fmla="*/ 177004 w 2188029"/>
              <a:gd name="connsiteY5" fmla="*/ 2165592 h 2188032"/>
              <a:gd name="connsiteX6" fmla="*/ 0 w 2188029"/>
              <a:gd name="connsiteY6" fmla="*/ 1466548 h 2188032"/>
              <a:gd name="connsiteX7" fmla="*/ 1466548 w 2188029"/>
              <a:gd name="connsiteY7" fmla="*/ 0 h 21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8029" h="2188032">
                <a:moveTo>
                  <a:pt x="1466548" y="0"/>
                </a:moveTo>
                <a:cubicBezTo>
                  <a:pt x="1719658" y="0"/>
                  <a:pt x="1957792" y="64121"/>
                  <a:pt x="2165592" y="177005"/>
                </a:cubicBezTo>
                <a:lnTo>
                  <a:pt x="2188029" y="190636"/>
                </a:lnTo>
                <a:lnTo>
                  <a:pt x="2188029" y="2188032"/>
                </a:lnTo>
                <a:lnTo>
                  <a:pt x="190637" y="2188032"/>
                </a:lnTo>
                <a:lnTo>
                  <a:pt x="177004" y="2165592"/>
                </a:lnTo>
                <a:cubicBezTo>
                  <a:pt x="64121" y="1957792"/>
                  <a:pt x="0" y="1719658"/>
                  <a:pt x="0" y="1466548"/>
                </a:cubicBezTo>
                <a:cubicBezTo>
                  <a:pt x="0" y="656596"/>
                  <a:pt x="656596" y="0"/>
                  <a:pt x="146654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351E1B0C-FDC4-457E-94B0-5B2F9E7B8C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139" y="2588540"/>
            <a:ext cx="4804551" cy="132556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7200" kern="1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dirty="0"/>
              <a:t>输入标题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6935779-5E44-4ACF-9B22-1FEAACA2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082" y="2696320"/>
            <a:ext cx="2510910" cy="14986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1" lang="zh-CN" altLang="en-US" sz="13800" kern="1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C1FEDD6F-BCAA-4E18-919B-F8EF7CECD6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26139" y="3957423"/>
            <a:ext cx="3740860" cy="237497"/>
          </a:xfrm>
        </p:spPr>
        <p:txBody>
          <a:bodyPr>
            <a:noAutofit/>
          </a:bodyPr>
          <a:lstStyle>
            <a:lvl1pPr marL="0" indent="0" algn="dist" defTabSz="914400" rtl="0" eaLnBrk="1" latinLnBrk="0" hangingPunct="1">
              <a:buNone/>
              <a:defRPr kumimoji="1" lang="zh-CN" altLang="en-US" sz="1200" kern="1200" dirty="0">
                <a:solidFill>
                  <a:schemeClr val="accent1">
                    <a:lumMod val="1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000" dirty="0">
                <a:solidFill>
                  <a:schemeClr val="accent1">
                    <a:lumMod val="100000"/>
                  </a:schemeClr>
                </a:solidFill>
              </a:rPr>
              <a:t>Transition Page Title</a:t>
            </a:r>
            <a:endParaRPr kumimoji="1" lang="zh-CN" altLang="en-US" sz="2000" dirty="0">
              <a:solidFill>
                <a:schemeClr val="accent1">
                  <a:lumMod val="100000"/>
                </a:schemeClr>
              </a:solidFill>
            </a:endParaRP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566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9" userDrawn="1">
          <p15:clr>
            <a:srgbClr val="FBAE40"/>
          </p15:clr>
        </p15:guide>
        <p15:guide id="2" pos="2071" userDrawn="1">
          <p15:clr>
            <a:srgbClr val="FBAE40"/>
          </p15:clr>
        </p15:guide>
        <p15:guide id="3" orient="horz" pos="265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AADC32-D2E1-4739-B346-421E4F5E105E}"/>
              </a:ext>
            </a:extLst>
          </p:cNvPr>
          <p:cNvSpPr/>
          <p:nvPr userDrawn="1"/>
        </p:nvSpPr>
        <p:spPr>
          <a:xfrm>
            <a:off x="0" y="6692900"/>
            <a:ext cx="12192000" cy="165100"/>
          </a:xfrm>
          <a:prstGeom prst="rect">
            <a:avLst/>
          </a:prstGeom>
          <a:gradFill flip="none" rotWithShape="1">
            <a:gsLst>
              <a:gs pos="13000">
                <a:srgbClr val="2F5597"/>
              </a:gs>
              <a:gs pos="57000">
                <a:srgbClr val="2F5597">
                  <a:alpha val="59000"/>
                </a:srgbClr>
              </a:gs>
              <a:gs pos="100000">
                <a:schemeClr val="accent1">
                  <a:lumMod val="75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8F7BB4-8312-4102-BBCE-51FAB74CA531}"/>
              </a:ext>
            </a:extLst>
          </p:cNvPr>
          <p:cNvSpPr/>
          <p:nvPr userDrawn="1"/>
        </p:nvSpPr>
        <p:spPr>
          <a:xfrm>
            <a:off x="10456416" y="214005"/>
            <a:ext cx="14224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/>
              <a:t>Shanghai University</a:t>
            </a:r>
            <a:endParaRPr lang="zh-CN" altLang="en-US" i="1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B043F6D-B2BD-4398-87C7-14C37BAE91DC}"/>
              </a:ext>
            </a:extLst>
          </p:cNvPr>
          <p:cNvSpPr/>
          <p:nvPr userDrawn="1"/>
        </p:nvSpPr>
        <p:spPr>
          <a:xfrm>
            <a:off x="0" y="6278894"/>
            <a:ext cx="12192000" cy="579107"/>
          </a:xfrm>
          <a:custGeom>
            <a:avLst/>
            <a:gdLst>
              <a:gd name="connsiteX0" fmla="*/ 2286000 w 12192000"/>
              <a:gd name="connsiteY0" fmla="*/ 1364 h 579107"/>
              <a:gd name="connsiteX1" fmla="*/ 12192000 w 12192000"/>
              <a:gd name="connsiteY1" fmla="*/ 129841 h 579107"/>
              <a:gd name="connsiteX2" fmla="*/ 12192000 w 12192000"/>
              <a:gd name="connsiteY2" fmla="*/ 579107 h 579107"/>
              <a:gd name="connsiteX3" fmla="*/ 0 w 12192000"/>
              <a:gd name="connsiteY3" fmla="*/ 579107 h 579107"/>
              <a:gd name="connsiteX4" fmla="*/ 0 w 12192000"/>
              <a:gd name="connsiteY4" fmla="*/ 129841 h 579107"/>
              <a:gd name="connsiteX5" fmla="*/ 2286000 w 12192000"/>
              <a:gd name="connsiteY5" fmla="*/ 1364 h 57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79107">
                <a:moveTo>
                  <a:pt x="2286000" y="1364"/>
                </a:moveTo>
                <a:cubicBezTo>
                  <a:pt x="5588000" y="-30042"/>
                  <a:pt x="8890000" y="495287"/>
                  <a:pt x="12192000" y="129841"/>
                </a:cubicBezTo>
                <a:lnTo>
                  <a:pt x="12192000" y="579107"/>
                </a:lnTo>
                <a:lnTo>
                  <a:pt x="0" y="579107"/>
                </a:lnTo>
                <a:lnTo>
                  <a:pt x="0" y="129841"/>
                </a:lnTo>
                <a:cubicBezTo>
                  <a:pt x="762000" y="45508"/>
                  <a:pt x="1524000" y="8612"/>
                  <a:pt x="2286000" y="13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CF6778A-2C75-1221-6904-EDDBCB5A3A04}"/>
              </a:ext>
            </a:extLst>
          </p:cNvPr>
          <p:cNvSpPr/>
          <p:nvPr userDrawn="1"/>
        </p:nvSpPr>
        <p:spPr>
          <a:xfrm>
            <a:off x="1" y="1"/>
            <a:ext cx="1152525" cy="1152525"/>
          </a:xfrm>
          <a:custGeom>
            <a:avLst/>
            <a:gdLst>
              <a:gd name="connsiteX0" fmla="*/ 0 w 1152525"/>
              <a:gd name="connsiteY0" fmla="*/ 0 h 1152525"/>
              <a:gd name="connsiteX1" fmla="*/ 1152525 w 1152525"/>
              <a:gd name="connsiteY1" fmla="*/ 0 h 1152525"/>
              <a:gd name="connsiteX2" fmla="*/ 0 w 1152525"/>
              <a:gd name="connsiteY2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5" h="1152525">
                <a:moveTo>
                  <a:pt x="0" y="0"/>
                </a:moveTo>
                <a:lnTo>
                  <a:pt x="1152525" y="0"/>
                </a:lnTo>
                <a:cubicBezTo>
                  <a:pt x="1152525" y="636522"/>
                  <a:pt x="636522" y="1152525"/>
                  <a:pt x="0" y="11525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7AC8D4BF-5494-4A5E-84D6-2BF693B9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37" y="325065"/>
            <a:ext cx="5115128" cy="57910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2630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E248E3-8902-4C3B-941F-1BC16249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D2DEC-B5A0-4C68-A8E7-0C100E78F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13DC8-D12D-499D-8B20-9B5F4A78F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5813-8BAB-4455-83B5-BE80297BC4F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C4114-B184-4390-8CDF-15FAC9DF2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64F4F-21DF-42D7-B56C-A4A3232C8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A1CE-DE65-421A-8802-A5AACF5AA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0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5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044AFDA-D354-59CE-4A5C-F21E2BF5FF84}"/>
              </a:ext>
            </a:extLst>
          </p:cNvPr>
          <p:cNvGrpSpPr/>
          <p:nvPr/>
        </p:nvGrpSpPr>
        <p:grpSpPr>
          <a:xfrm>
            <a:off x="-30684" y="0"/>
            <a:ext cx="12207343" cy="6924685"/>
            <a:chOff x="-30684" y="0"/>
            <a:chExt cx="12207343" cy="692468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AD34C9F-5439-47E7-B944-872961C49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982" t="4325" r="12731" b="25714"/>
            <a:stretch/>
          </p:blipFill>
          <p:spPr>
            <a:xfrm>
              <a:off x="-30684" y="0"/>
              <a:ext cx="12192001" cy="6924685"/>
            </a:xfrm>
            <a:prstGeom prst="rect">
              <a:avLst/>
            </a:prstGeom>
          </p:spPr>
        </p:pic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83E4FB0B-9A35-45DC-B63A-20E675F8A31F}"/>
                </a:ext>
              </a:extLst>
            </p:cNvPr>
            <p:cNvSpPr/>
            <p:nvPr/>
          </p:nvSpPr>
          <p:spPr>
            <a:xfrm>
              <a:off x="-15341" y="6346207"/>
              <a:ext cx="12192000" cy="578478"/>
            </a:xfrm>
            <a:custGeom>
              <a:avLst/>
              <a:gdLst>
                <a:gd name="connsiteX0" fmla="*/ 2286000 w 12192000"/>
                <a:gd name="connsiteY0" fmla="*/ 1364 h 579107"/>
                <a:gd name="connsiteX1" fmla="*/ 12192000 w 12192000"/>
                <a:gd name="connsiteY1" fmla="*/ 129841 h 579107"/>
                <a:gd name="connsiteX2" fmla="*/ 12192000 w 12192000"/>
                <a:gd name="connsiteY2" fmla="*/ 579107 h 579107"/>
                <a:gd name="connsiteX3" fmla="*/ 0 w 12192000"/>
                <a:gd name="connsiteY3" fmla="*/ 579107 h 579107"/>
                <a:gd name="connsiteX4" fmla="*/ 0 w 12192000"/>
                <a:gd name="connsiteY4" fmla="*/ 129841 h 579107"/>
                <a:gd name="connsiteX5" fmla="*/ 2286000 w 12192000"/>
                <a:gd name="connsiteY5" fmla="*/ 1364 h 57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579107">
                  <a:moveTo>
                    <a:pt x="2286000" y="1364"/>
                  </a:moveTo>
                  <a:cubicBezTo>
                    <a:pt x="5588000" y="-30042"/>
                    <a:pt x="8890000" y="495287"/>
                    <a:pt x="12192000" y="129841"/>
                  </a:cubicBezTo>
                  <a:lnTo>
                    <a:pt x="12192000" y="579107"/>
                  </a:lnTo>
                  <a:lnTo>
                    <a:pt x="0" y="579107"/>
                  </a:lnTo>
                  <a:lnTo>
                    <a:pt x="0" y="129841"/>
                  </a:lnTo>
                  <a:cubicBezTo>
                    <a:pt x="762000" y="45508"/>
                    <a:pt x="1524000" y="8612"/>
                    <a:pt x="2286000" y="1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6310D78-D083-4D94-B1E5-A4A48E6A990C}"/>
                </a:ext>
              </a:extLst>
            </p:cNvPr>
            <p:cNvSpPr/>
            <p:nvPr/>
          </p:nvSpPr>
          <p:spPr>
            <a:xfrm rot="10800000">
              <a:off x="-15341" y="0"/>
              <a:ext cx="12192000" cy="280883"/>
            </a:xfrm>
            <a:custGeom>
              <a:avLst/>
              <a:gdLst>
                <a:gd name="connsiteX0" fmla="*/ 2286000 w 12192000"/>
                <a:gd name="connsiteY0" fmla="*/ 1364 h 579107"/>
                <a:gd name="connsiteX1" fmla="*/ 12192000 w 12192000"/>
                <a:gd name="connsiteY1" fmla="*/ 129841 h 579107"/>
                <a:gd name="connsiteX2" fmla="*/ 12192000 w 12192000"/>
                <a:gd name="connsiteY2" fmla="*/ 579107 h 579107"/>
                <a:gd name="connsiteX3" fmla="*/ 0 w 12192000"/>
                <a:gd name="connsiteY3" fmla="*/ 579107 h 579107"/>
                <a:gd name="connsiteX4" fmla="*/ 0 w 12192000"/>
                <a:gd name="connsiteY4" fmla="*/ 129841 h 579107"/>
                <a:gd name="connsiteX5" fmla="*/ 2286000 w 12192000"/>
                <a:gd name="connsiteY5" fmla="*/ 1364 h 57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579107">
                  <a:moveTo>
                    <a:pt x="2286000" y="1364"/>
                  </a:moveTo>
                  <a:cubicBezTo>
                    <a:pt x="5588000" y="-30042"/>
                    <a:pt x="8890000" y="495287"/>
                    <a:pt x="12192000" y="129841"/>
                  </a:cubicBezTo>
                  <a:lnTo>
                    <a:pt x="12192000" y="579107"/>
                  </a:lnTo>
                  <a:lnTo>
                    <a:pt x="0" y="579107"/>
                  </a:lnTo>
                  <a:lnTo>
                    <a:pt x="0" y="129841"/>
                  </a:lnTo>
                  <a:cubicBezTo>
                    <a:pt x="762000" y="45508"/>
                    <a:pt x="1524000" y="8612"/>
                    <a:pt x="2286000" y="1364"/>
                  </a:cubicBez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9CB6FE-D4A4-4726-B858-A21165AD8640}"/>
              </a:ext>
            </a:extLst>
          </p:cNvPr>
          <p:cNvGrpSpPr/>
          <p:nvPr/>
        </p:nvGrpSpPr>
        <p:grpSpPr>
          <a:xfrm>
            <a:off x="4523940" y="3788446"/>
            <a:ext cx="3144119" cy="460656"/>
            <a:chOff x="4357267" y="4144291"/>
            <a:chExt cx="3144119" cy="46065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A7A1300-3F4B-43CB-BA7B-0AE1D3F6E8AD}"/>
                </a:ext>
              </a:extLst>
            </p:cNvPr>
            <p:cNvSpPr/>
            <p:nvPr/>
          </p:nvSpPr>
          <p:spPr>
            <a:xfrm>
              <a:off x="4357267" y="4144291"/>
              <a:ext cx="3144119" cy="4606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3">
              <a:extLst>
                <a:ext uri="{FF2B5EF4-FFF2-40B4-BE49-F238E27FC236}">
                  <a16:creationId xmlns:a16="http://schemas.microsoft.com/office/drawing/2014/main" id="{7ACA7530-4EA2-4ED0-AE89-2D30D5CE3E9E}"/>
                </a:ext>
              </a:extLst>
            </p:cNvPr>
            <p:cNvSpPr txBox="1"/>
            <p:nvPr/>
          </p:nvSpPr>
          <p:spPr>
            <a:xfrm>
              <a:off x="4555842" y="4174564"/>
              <a:ext cx="28071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1088475">
                <a:defRPr sz="6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l" defTabSz="10884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rPr>
                <a:t>演讲人：王雪桥 林天乐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50F7E1A-3D14-47B8-9E5D-536BB9ED4B9C}"/>
              </a:ext>
            </a:extLst>
          </p:cNvPr>
          <p:cNvSpPr/>
          <p:nvPr/>
        </p:nvSpPr>
        <p:spPr>
          <a:xfrm flipH="1">
            <a:off x="0" y="6300656"/>
            <a:ext cx="12192000" cy="578478"/>
          </a:xfrm>
          <a:custGeom>
            <a:avLst/>
            <a:gdLst>
              <a:gd name="connsiteX0" fmla="*/ 2286000 w 12192000"/>
              <a:gd name="connsiteY0" fmla="*/ 1364 h 579107"/>
              <a:gd name="connsiteX1" fmla="*/ 12192000 w 12192000"/>
              <a:gd name="connsiteY1" fmla="*/ 129841 h 579107"/>
              <a:gd name="connsiteX2" fmla="*/ 12192000 w 12192000"/>
              <a:gd name="connsiteY2" fmla="*/ 579107 h 579107"/>
              <a:gd name="connsiteX3" fmla="*/ 0 w 12192000"/>
              <a:gd name="connsiteY3" fmla="*/ 579107 h 579107"/>
              <a:gd name="connsiteX4" fmla="*/ 0 w 12192000"/>
              <a:gd name="connsiteY4" fmla="*/ 129841 h 579107"/>
              <a:gd name="connsiteX5" fmla="*/ 2286000 w 12192000"/>
              <a:gd name="connsiteY5" fmla="*/ 1364 h 57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79107">
                <a:moveTo>
                  <a:pt x="2286000" y="1364"/>
                </a:moveTo>
                <a:cubicBezTo>
                  <a:pt x="5588000" y="-30042"/>
                  <a:pt x="8890000" y="495287"/>
                  <a:pt x="12192000" y="129841"/>
                </a:cubicBezTo>
                <a:lnTo>
                  <a:pt x="12192000" y="579107"/>
                </a:lnTo>
                <a:lnTo>
                  <a:pt x="0" y="579107"/>
                </a:lnTo>
                <a:lnTo>
                  <a:pt x="0" y="129841"/>
                </a:lnTo>
                <a:cubicBezTo>
                  <a:pt x="762000" y="45508"/>
                  <a:pt x="1524000" y="8612"/>
                  <a:pt x="2286000" y="13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B38C91-49EE-8148-FC27-B14C7A1064FD}"/>
              </a:ext>
            </a:extLst>
          </p:cNvPr>
          <p:cNvSpPr txBox="1"/>
          <p:nvPr/>
        </p:nvSpPr>
        <p:spPr>
          <a:xfrm>
            <a:off x="2484257" y="2105561"/>
            <a:ext cx="7223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>
                <a:solidFill>
                  <a:schemeClr val="accent1"/>
                </a:solidFill>
                <a:latin typeface="+mj-lt"/>
              </a:rPr>
              <a:t>磁盘计算问题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19D3C1-236D-8F4C-F1CA-826C89CE9DA4}"/>
              </a:ext>
            </a:extLst>
          </p:cNvPr>
          <p:cNvGrpSpPr/>
          <p:nvPr/>
        </p:nvGrpSpPr>
        <p:grpSpPr>
          <a:xfrm>
            <a:off x="3295492" y="4608548"/>
            <a:ext cx="6340523" cy="1200329"/>
            <a:chOff x="3508277" y="4608548"/>
            <a:chExt cx="6340523" cy="120032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A598F89-F9B4-AD72-47E5-5F29C2FB4E94}"/>
                </a:ext>
              </a:extLst>
            </p:cNvPr>
            <p:cNvSpPr txBox="1"/>
            <p:nvPr/>
          </p:nvSpPr>
          <p:spPr>
            <a:xfrm>
              <a:off x="3508277" y="460854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研讨小组：第八组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494F13B-3413-48DB-475A-059319995EB5}"/>
                </a:ext>
              </a:extLst>
            </p:cNvPr>
            <p:cNvSpPr txBox="1"/>
            <p:nvPr/>
          </p:nvSpPr>
          <p:spPr>
            <a:xfrm>
              <a:off x="6828421" y="4608548"/>
              <a:ext cx="30203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/>
                <a:t>小组成员：</a:t>
              </a:r>
              <a:r>
                <a:rPr lang="en-US" altLang="zh-CN"/>
                <a:t>20121563 </a:t>
              </a:r>
              <a:r>
                <a:rPr lang="zh-CN" altLang="en-US"/>
                <a:t>幸家豪</a:t>
              </a:r>
              <a:endParaRPr lang="en-US" altLang="zh-CN"/>
            </a:p>
            <a:p>
              <a:pPr algn="r"/>
              <a:r>
                <a:rPr lang="en-US" altLang="zh-CN"/>
                <a:t>20121535 </a:t>
              </a:r>
              <a:r>
                <a:rPr lang="zh-CN" altLang="en-US"/>
                <a:t>郑    浩</a:t>
              </a:r>
              <a:endParaRPr lang="en-US" altLang="zh-CN"/>
            </a:p>
            <a:p>
              <a:pPr algn="r"/>
              <a:r>
                <a:rPr lang="en-US" altLang="zh-CN"/>
                <a:t>20122960 </a:t>
              </a:r>
              <a:r>
                <a:rPr lang="zh-CN" altLang="en-US"/>
                <a:t>林天乐</a:t>
              </a:r>
              <a:endParaRPr lang="en-US" altLang="zh-CN"/>
            </a:p>
            <a:p>
              <a:pPr algn="r"/>
              <a:r>
                <a:rPr lang="en-US" altLang="zh-CN"/>
                <a:t>20122207 </a:t>
              </a:r>
              <a:r>
                <a:rPr lang="zh-CN" altLang="en-US"/>
                <a:t>王雪桥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14957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6F83C4-B276-4B6A-894E-BAFC5B9DCB26}"/>
              </a:ext>
            </a:extLst>
          </p:cNvPr>
          <p:cNvSpPr/>
          <p:nvPr/>
        </p:nvSpPr>
        <p:spPr>
          <a:xfrm flipV="1">
            <a:off x="2451184" y="-291086"/>
            <a:ext cx="9740816" cy="3413257"/>
          </a:xfrm>
          <a:custGeom>
            <a:avLst/>
            <a:gdLst>
              <a:gd name="connsiteX0" fmla="*/ 0 w 9740816"/>
              <a:gd name="connsiteY0" fmla="*/ 3413257 h 3413257"/>
              <a:gd name="connsiteX1" fmla="*/ 9740816 w 9740816"/>
              <a:gd name="connsiteY1" fmla="*/ 3413257 h 3413257"/>
              <a:gd name="connsiteX2" fmla="*/ 9740816 w 9740816"/>
              <a:gd name="connsiteY2" fmla="*/ 344267 h 3413257"/>
              <a:gd name="connsiteX3" fmla="*/ 9584536 w 9740816"/>
              <a:gd name="connsiteY3" fmla="*/ 279988 h 3413257"/>
              <a:gd name="connsiteX4" fmla="*/ 8659699 w 9740816"/>
              <a:gd name="connsiteY4" fmla="*/ 16520 h 3413257"/>
              <a:gd name="connsiteX5" fmla="*/ 6630421 w 9740816"/>
              <a:gd name="connsiteY5" fmla="*/ 468380 h 3413257"/>
              <a:gd name="connsiteX6" fmla="*/ 4666254 w 9740816"/>
              <a:gd name="connsiteY6" fmla="*/ 47683 h 3413257"/>
              <a:gd name="connsiteX7" fmla="*/ 2875715 w 9740816"/>
              <a:gd name="connsiteY7" fmla="*/ 406054 h 3413257"/>
              <a:gd name="connsiteX8" fmla="*/ 1182841 w 9740816"/>
              <a:gd name="connsiteY8" fmla="*/ 939 h 3413257"/>
              <a:gd name="connsiteX9" fmla="*/ 6274 w 9740816"/>
              <a:gd name="connsiteY9" fmla="*/ 426018 h 3413257"/>
              <a:gd name="connsiteX10" fmla="*/ 0 w 9740816"/>
              <a:gd name="connsiteY10" fmla="*/ 429142 h 341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40816" h="3413257">
                <a:moveTo>
                  <a:pt x="0" y="3413257"/>
                </a:moveTo>
                <a:lnTo>
                  <a:pt x="9740816" y="3413257"/>
                </a:lnTo>
                <a:lnTo>
                  <a:pt x="9740816" y="344267"/>
                </a:lnTo>
                <a:lnTo>
                  <a:pt x="9584536" y="279988"/>
                </a:lnTo>
                <a:cubicBezTo>
                  <a:pt x="9311935" y="160972"/>
                  <a:pt x="9016903" y="11651"/>
                  <a:pt x="8659699" y="16520"/>
                </a:cubicBezTo>
                <a:cubicBezTo>
                  <a:pt x="8088173" y="24311"/>
                  <a:pt x="7295995" y="463186"/>
                  <a:pt x="6630421" y="468380"/>
                </a:cubicBezTo>
                <a:cubicBezTo>
                  <a:pt x="5964848" y="473573"/>
                  <a:pt x="5292039" y="58071"/>
                  <a:pt x="4666254" y="47683"/>
                </a:cubicBezTo>
                <a:cubicBezTo>
                  <a:pt x="4040469" y="37295"/>
                  <a:pt x="3456284" y="413845"/>
                  <a:pt x="2875715" y="406054"/>
                </a:cubicBezTo>
                <a:cubicBezTo>
                  <a:pt x="2295147" y="398264"/>
                  <a:pt x="1703726" y="-22433"/>
                  <a:pt x="1182841" y="939"/>
                </a:cubicBezTo>
                <a:cubicBezTo>
                  <a:pt x="792178" y="18469"/>
                  <a:pt x="322162" y="265336"/>
                  <a:pt x="6274" y="426018"/>
                </a:cubicBezTo>
                <a:lnTo>
                  <a:pt x="0" y="429142"/>
                </a:lnTo>
                <a:close/>
              </a:path>
            </a:pathLst>
          </a:cu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FAB1AF9-4DE8-47D2-A205-483852337015}"/>
              </a:ext>
            </a:extLst>
          </p:cNvPr>
          <p:cNvSpPr txBox="1"/>
          <p:nvPr userDrawn="1"/>
        </p:nvSpPr>
        <p:spPr>
          <a:xfrm>
            <a:off x="2451184" y="925121"/>
            <a:ext cx="7289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8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zh-CN" altLang="en-US" sz="6000" b="0">
                <a:solidFill>
                  <a:schemeClr val="bg1"/>
                </a:solidFill>
              </a:rPr>
              <a:t>题目</a:t>
            </a:r>
            <a:endParaRPr lang="zh-CN" altLang="en-US" sz="6000" b="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C9D72E-835A-BC1E-0627-9B9B3D10BDDB}"/>
              </a:ext>
            </a:extLst>
          </p:cNvPr>
          <p:cNvSpPr txBox="1"/>
          <p:nvPr/>
        </p:nvSpPr>
        <p:spPr>
          <a:xfrm>
            <a:off x="1225593" y="3371831"/>
            <a:ext cx="9740815" cy="966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假设有一个硬盘，磁头数为</a:t>
            </a:r>
            <a:r>
              <a:rPr lang="en-US" altLang="zh-CN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，每个磁道的扇区数为</a:t>
            </a:r>
            <a:r>
              <a:rPr lang="en-US" altLang="zh-CN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，每个扇区存放</a:t>
            </a:r>
            <a:r>
              <a:rPr lang="en-US" altLang="zh-CN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个字节，磁盘转速为每分钟</a:t>
            </a:r>
            <a:r>
              <a:rPr lang="en-US" altLang="zh-CN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7200</a:t>
            </a:r>
            <a:r>
              <a:rPr lang="zh-CN" altLang="en-U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转。操作系统限定每一个分区大小不超过</a:t>
            </a:r>
            <a:r>
              <a:rPr lang="en-US" altLang="zh-CN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65536</a:t>
            </a:r>
            <a:r>
              <a:rPr lang="zh-CN" altLang="en-U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个柱面。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D2B2EA-883D-3589-89D5-4C8C7A285055}"/>
              </a:ext>
            </a:extLst>
          </p:cNvPr>
          <p:cNvSpPr txBox="1"/>
          <p:nvPr/>
        </p:nvSpPr>
        <p:spPr>
          <a:xfrm>
            <a:off x="1667773" y="4460885"/>
            <a:ext cx="693563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可设置分区的最大容量为多少（</a:t>
            </a:r>
            <a:r>
              <a:rPr lang="en-US" altLang="zh-CN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KB</a:t>
            </a:r>
            <a:r>
              <a:rPr lang="zh-CN" altLang="en-US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  <a:endParaRPr lang="en-US" altLang="zh-CN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访问磁盘的平均旋转延迟时间是多少</a:t>
            </a:r>
            <a:r>
              <a:rPr lang="en-US" altLang="zh-CN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(ms)</a:t>
            </a:r>
            <a:r>
              <a:rPr lang="zh-CN" altLang="en-US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访问磁盘的传输时间是多少？</a:t>
            </a:r>
            <a:r>
              <a:rPr lang="en-US" altLang="zh-CN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(ms)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若用位示图管理磁盘空闲分区，需要用多少个扇区存放位示图？</a:t>
            </a:r>
            <a:b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1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84EB2998-C59C-4547-9B02-63938CE668B5}"/>
              </a:ext>
            </a:extLst>
          </p:cNvPr>
          <p:cNvSpPr txBox="1"/>
          <p:nvPr/>
        </p:nvSpPr>
        <p:spPr>
          <a:xfrm>
            <a:off x="998372" y="975774"/>
            <a:ext cx="9529314" cy="24532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磁盘中一般由多个盘片组成，每个盘片包含两个面，每个盘面都对应地有一个读</a:t>
            </a:r>
            <a:r>
              <a:rPr lang="en-US" altLang="zh-CN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/</a:t>
            </a:r>
            <a:r>
              <a:rPr lang="zh-CN" altLang="en-US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写磁头。受到硬盘整体体积和生产成本的限制，盘片数量都受到限制，一般都在</a:t>
            </a:r>
            <a:r>
              <a:rPr lang="en-US" altLang="zh-CN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5</a:t>
            </a:r>
            <a:r>
              <a:rPr lang="zh-CN" altLang="en-US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片以内。</a:t>
            </a:r>
            <a:endParaRPr lang="en-US" altLang="zh-CN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磁盘的盘面中一圈圈灰色同心圆为一条条磁道，从圆心向外画直线，可以将磁道划分为若干个弧段，每个磁道上一个弧段被称之为一个扇区。</a:t>
            </a:r>
            <a:r>
              <a:rPr lang="zh-CN" altLang="en-US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扇区是磁盘的最小组成单元</a:t>
            </a:r>
            <a:r>
              <a:rPr lang="zh-CN" altLang="en-US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。</a:t>
            </a:r>
            <a:endParaRPr lang="en-US" altLang="zh-CN" b="0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每个盘面都被划分为数目相等的磁道，并从外缘的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“0”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开始编号，具有相同编号的磁道形成一个圆柱，称之为磁盘的柱面。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磁盘的柱面数与一个盘面上的磁道数是相等的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F8E954D-A03F-B7B1-A804-698A3B1D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2" y="313563"/>
            <a:ext cx="2406186" cy="579107"/>
          </a:xfrm>
        </p:spPr>
        <p:txBody>
          <a:bodyPr>
            <a:normAutofit/>
          </a:bodyPr>
          <a:lstStyle/>
          <a:p>
            <a:r>
              <a:rPr lang="zh-CN" altLang="en-US" b="1"/>
              <a:t>磁盘基本知识</a:t>
            </a:r>
            <a:endParaRPr lang="zh-CN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8D398B-B4BC-516E-E455-4DD7A00A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836" y="3429000"/>
            <a:ext cx="3617343" cy="29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039F8-76DC-8EE6-3318-3CF1A5BD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05" y="3614020"/>
            <a:ext cx="3026920" cy="245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058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84EB2998-C59C-4547-9B02-63938CE668B5}"/>
              </a:ext>
            </a:extLst>
          </p:cNvPr>
          <p:cNvSpPr txBox="1"/>
          <p:nvPr/>
        </p:nvSpPr>
        <p:spPr>
          <a:xfrm>
            <a:off x="1478264" y="1395751"/>
            <a:ext cx="8873434" cy="28655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defRPr>
            </a:lvl1pPr>
          </a:lstStyle>
          <a:p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存储容量 ＝ 磁头数 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× 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磁道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柱面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数 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× 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每道扇区数 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× 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每扇区字节数</a:t>
            </a:r>
            <a:endParaRPr lang="en-US" altLang="zh-CN" b="1" i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/>
              <a:t>题目中：</a:t>
            </a:r>
            <a:endParaRPr lang="en-US" altLang="zh-CN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磁盘磁头数为</a:t>
            </a:r>
            <a:r>
              <a:rPr lang="en-US" altLang="zh-CN" b="1"/>
              <a:t>16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磁道数</a:t>
            </a:r>
            <a:r>
              <a:rPr lang="en-US" altLang="zh-CN"/>
              <a:t>=</a:t>
            </a:r>
            <a:r>
              <a:rPr lang="zh-CN" altLang="en-US"/>
              <a:t>柱面数，故磁道数最大为</a:t>
            </a:r>
            <a:r>
              <a:rPr lang="en-US" altLang="zh-CN"/>
              <a:t>65536</a:t>
            </a:r>
            <a:r>
              <a:rPr lang="zh-CN" altLang="en-US"/>
              <a:t>，即</a:t>
            </a:r>
            <a:r>
              <a:rPr lang="en-US" altLang="zh-CN" b="1"/>
              <a:t>2</a:t>
            </a:r>
            <a:r>
              <a:rPr lang="en-US" altLang="zh-CN" b="1" baseline="30000"/>
              <a:t>16</a:t>
            </a:r>
            <a:r>
              <a:rPr lang="zh-CN" altLang="en-US"/>
              <a:t>个</a:t>
            </a:r>
            <a:endParaRPr lang="en-US" altLang="zh-CN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每道扇区数为</a:t>
            </a:r>
            <a:r>
              <a:rPr lang="en-US" altLang="zh-CN" b="1"/>
              <a:t>64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每扇区字节数为</a:t>
            </a:r>
            <a:r>
              <a:rPr lang="en-US" altLang="zh-CN" b="1"/>
              <a:t>512B</a:t>
            </a:r>
          </a:p>
          <a:p>
            <a:r>
              <a:rPr lang="zh-CN" altLang="en-US"/>
              <a:t>故分区的最大容量：</a:t>
            </a:r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A1856E-571B-F00A-C909-E2B437BA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6044"/>
            <a:ext cx="8396377" cy="137096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b="1"/>
              <a:t>问题</a:t>
            </a:r>
            <a:r>
              <a:rPr lang="en-US" altLang="zh-CN" b="1"/>
              <a:t>1</a:t>
            </a:r>
            <a:r>
              <a:rPr lang="zh-CN" altLang="en-US" b="1"/>
              <a:t>：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可设置分区的最大容量为多少（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  <a:b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916EB49-F288-6DFA-7AE4-F7240D5B1C56}"/>
              </a:ext>
            </a:extLst>
          </p:cNvPr>
          <p:cNvSpPr/>
          <p:nvPr/>
        </p:nvSpPr>
        <p:spPr>
          <a:xfrm>
            <a:off x="3715110" y="4515131"/>
            <a:ext cx="4761780" cy="6958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16 </a:t>
            </a:r>
            <a:r>
              <a:rPr lang="zh-CN" altLang="en-US" sz="2400"/>
              <a:t>* </a:t>
            </a:r>
            <a:r>
              <a:rPr lang="en-US" altLang="zh-CN" sz="2400"/>
              <a:t>2</a:t>
            </a:r>
            <a:r>
              <a:rPr lang="en-US" altLang="zh-CN" sz="2400" baseline="30000"/>
              <a:t>16</a:t>
            </a:r>
            <a:r>
              <a:rPr lang="zh-CN" altLang="en-US" sz="2400"/>
              <a:t> * </a:t>
            </a:r>
            <a:r>
              <a:rPr lang="en-US" altLang="zh-CN" sz="2400"/>
              <a:t>64 </a:t>
            </a:r>
            <a:r>
              <a:rPr lang="zh-CN" altLang="en-US" sz="2400"/>
              <a:t>* </a:t>
            </a:r>
            <a:r>
              <a:rPr lang="en-US" altLang="zh-CN" sz="2400"/>
              <a:t>512B = 2</a:t>
            </a:r>
            <a:r>
              <a:rPr lang="en-US" altLang="zh-CN" sz="2400" baseline="30000"/>
              <a:t>35</a:t>
            </a:r>
            <a:r>
              <a:rPr lang="en-US" altLang="zh-CN" sz="2400"/>
              <a:t>B = 32GB</a:t>
            </a:r>
            <a:endParaRPr lang="zh-CN" altLang="en-US" sz="240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4C939E8-F69A-C48E-A0AB-E39F3D9924FA}"/>
              </a:ext>
            </a:extLst>
          </p:cNvPr>
          <p:cNvGrpSpPr/>
          <p:nvPr/>
        </p:nvGrpSpPr>
        <p:grpSpPr>
          <a:xfrm>
            <a:off x="7792528" y="1878576"/>
            <a:ext cx="4065917" cy="4010390"/>
            <a:chOff x="7792528" y="1878576"/>
            <a:chExt cx="4065917" cy="401039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A627994-B1D8-3044-6CD7-FCAC503CFC53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28" y="1878576"/>
              <a:ext cx="1006415" cy="53682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7D23CAA-48D2-4F2D-A0FF-A9182825EE7C}"/>
                </a:ext>
              </a:extLst>
            </p:cNvPr>
            <p:cNvSpPr/>
            <p:nvPr/>
          </p:nvSpPr>
          <p:spPr>
            <a:xfrm>
              <a:off x="8724181" y="2342869"/>
              <a:ext cx="3134264" cy="3546097"/>
            </a:xfrm>
            <a:prstGeom prst="roundRect">
              <a:avLst>
                <a:gd name="adj" fmla="val 1231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zh-CN" altLang="en-US" b="0" i="1">
                  <a:solidFill>
                    <a:srgbClr val="4F4F4F"/>
                  </a:solidFill>
                  <a:effectLst/>
                  <a:latin typeface="-apple-system"/>
                </a:rPr>
                <a:t>老式的硬盘每个磁道的扇区数一样，外圈的密度小，内圈的密度大，每圈可存储的数据量是一样的。新式的硬盘数据的密度都一致，这样磁道的周长越长，扇区就越多，存储的数据量就越大。</a:t>
              </a:r>
              <a:endParaRPr lang="zh-CN" altLang="en-US" i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89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84EB2998-C59C-4547-9B02-63938CE668B5}"/>
              </a:ext>
            </a:extLst>
          </p:cNvPr>
          <p:cNvSpPr txBox="1"/>
          <p:nvPr/>
        </p:nvSpPr>
        <p:spPr>
          <a:xfrm>
            <a:off x="1478264" y="1395751"/>
            <a:ext cx="8873434" cy="20332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defRPr>
            </a:lvl1pPr>
          </a:lstStyle>
          <a:p>
            <a:r>
              <a:rPr lang="zh-CN" altLang="en-US"/>
              <a:t>数据存储在盘片上，盘片旋转。读写头不能同时定位在所有数据上，因此盘片以较快的速度旋转，以便将数据放在读写头下。盘片在磁头下旋转数据所花费的时间就是旋转延迟。</a:t>
            </a:r>
            <a:endParaRPr lang="en-US" altLang="zh-CN"/>
          </a:p>
          <a:p>
            <a:r>
              <a:rPr lang="zh-CN" altLang="en-US"/>
              <a:t>旋转延迟：盘片旋转</a:t>
            </a:r>
            <a:r>
              <a:rPr lang="zh-CN" altLang="en-US" b="1"/>
              <a:t>将请求数据所在扇区移至读写磁头下方</a:t>
            </a:r>
            <a:r>
              <a:rPr lang="zh-CN" altLang="en-US"/>
              <a:t>所需要的时间，旋转延迟取决于磁盘转速，平均旋转延迟时间</a:t>
            </a:r>
            <a:r>
              <a:rPr lang="zh-CN" altLang="en-US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通常使用</a:t>
            </a:r>
            <a:r>
              <a:rPr lang="zh-CN" altLang="en-US" b="1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磁盘</a:t>
            </a:r>
            <a:r>
              <a:rPr lang="zh-CN" altLang="en-US" b="1" i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旋转</a:t>
            </a:r>
            <a:r>
              <a:rPr lang="zh-CN" altLang="en-US" b="1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一周所需</a:t>
            </a:r>
            <a:r>
              <a:rPr lang="zh-CN" altLang="en-US" b="1" i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时间</a:t>
            </a:r>
            <a:r>
              <a:rPr lang="zh-CN" altLang="en-US" b="1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CN" b="1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1/2</a:t>
            </a:r>
            <a:r>
              <a:rPr lang="zh-CN" altLang="en-US" b="1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表示</a:t>
            </a:r>
            <a:r>
              <a:rPr lang="zh-CN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A1856E-571B-F00A-C909-E2B437BA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58" y="302062"/>
            <a:ext cx="7507273" cy="91138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问题</a:t>
            </a:r>
            <a:r>
              <a:rPr lang="en-US" altLang="zh-CN" b="1"/>
              <a:t>2</a:t>
            </a:r>
            <a:r>
              <a:rPr lang="zh-CN" altLang="en-US" b="1"/>
              <a:t>：</a:t>
            </a:r>
            <a:r>
              <a:rPr lang="zh-CN" altLang="en-US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访问磁盘的平均旋转延迟时间是多少</a:t>
            </a:r>
            <a:r>
              <a:rPr lang="en-US" altLang="zh-CN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(ms)</a:t>
            </a:r>
            <a:r>
              <a:rPr lang="zh-CN" altLang="en-US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en-US" altLang="zh-CN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916EB49-F288-6DFA-7AE4-F7240D5B1C56}"/>
              </a:ext>
            </a:extLst>
          </p:cNvPr>
          <p:cNvSpPr/>
          <p:nvPr/>
        </p:nvSpPr>
        <p:spPr>
          <a:xfrm>
            <a:off x="3715110" y="4146432"/>
            <a:ext cx="4761780" cy="6958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1/2 * 1/(7200/60) = 4.167ms</a:t>
            </a:r>
            <a:endParaRPr lang="zh-CN" altLang="en-US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96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5B1D6F2-11AE-955F-6975-31349F0BB429}"/>
              </a:ext>
            </a:extLst>
          </p:cNvPr>
          <p:cNvSpPr txBox="1"/>
          <p:nvPr/>
        </p:nvSpPr>
        <p:spPr>
          <a:xfrm>
            <a:off x="3714043" y="1859396"/>
            <a:ext cx="520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磁盘访问时间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=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寻道时间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旋转时间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传输时间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81A52F-D090-DCE1-45B0-AFB584749854}"/>
              </a:ext>
            </a:extLst>
          </p:cNvPr>
          <p:cNvSpPr txBox="1"/>
          <p:nvPr/>
        </p:nvSpPr>
        <p:spPr>
          <a:xfrm>
            <a:off x="1238082" y="2967596"/>
            <a:ext cx="429432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i="0" dirty="0">
                <a:solidFill>
                  <a:srgbClr val="4D4D4D"/>
                </a:solidFill>
                <a:effectLst/>
                <a:latin typeface="+mn-ea"/>
              </a:rPr>
              <a:t>寻道时间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：把磁头从当前位置移动到指定的磁道所需要的时间。</a:t>
            </a:r>
          </a:p>
          <a:p>
            <a:pPr algn="just"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通常表示为：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T=m*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+mn-ea"/>
              </a:rPr>
              <a:t>n+s</a:t>
            </a:r>
            <a:endParaRPr lang="en-US" altLang="zh-CN" b="0" i="0" dirty="0">
              <a:solidFill>
                <a:srgbClr val="4D4D4D"/>
              </a:solidFill>
              <a:effectLst/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为启动磁臂的时间；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为移动一条磁道所需要的时间；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为需要移动的磁道数。</a:t>
            </a:r>
          </a:p>
          <a:p>
            <a:pPr algn="just"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寻道是做直线运动，所耗时间较多，通常为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+mn-ea"/>
              </a:rPr>
              <a:t>8~12ms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。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6437CD-5096-9C56-4F16-2309054DFE38}"/>
              </a:ext>
            </a:extLst>
          </p:cNvPr>
          <p:cNvSpPr txBox="1"/>
          <p:nvPr/>
        </p:nvSpPr>
        <p:spPr>
          <a:xfrm>
            <a:off x="7281332" y="3011311"/>
            <a:ext cx="3488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b="1" i="0">
                <a:solidFill>
                  <a:srgbClr val="4D4D4D"/>
                </a:solidFill>
                <a:effectLst/>
                <a:latin typeface="+mn-ea"/>
              </a:defRPr>
            </a:lvl1pPr>
          </a:lstStyle>
          <a:p>
            <a:r>
              <a:rPr lang="zh-CN" altLang="en-US" dirty="0"/>
              <a:t>旋转时间：</a:t>
            </a:r>
            <a:r>
              <a:rPr lang="zh-CN" altLang="en-US" b="0" dirty="0"/>
              <a:t>欲访问扇区旋转到磁头下面所需要的时间，通常可以认为是半周旋转时间，</a:t>
            </a:r>
            <a:r>
              <a:rPr lang="zh-CN" altLang="en-US" b="0"/>
              <a:t>大约为</a:t>
            </a:r>
            <a:r>
              <a:rPr lang="en-US" altLang="zh-CN" dirty="0"/>
              <a:t>4ms</a:t>
            </a:r>
            <a:r>
              <a:rPr lang="zh-CN" altLang="en-US" b="0" dirty="0"/>
              <a:t>。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0B0F4B6-8A8C-4DE7-77E1-CF7E14660497}"/>
              </a:ext>
            </a:extLst>
          </p:cNvPr>
          <p:cNvSpPr/>
          <p:nvPr/>
        </p:nvSpPr>
        <p:spPr>
          <a:xfrm rot="8403203">
            <a:off x="4566348" y="2497644"/>
            <a:ext cx="1131054" cy="120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C889672-C787-4F6B-FC90-1FB8CEB358B5}"/>
              </a:ext>
            </a:extLst>
          </p:cNvPr>
          <p:cNvSpPr/>
          <p:nvPr/>
        </p:nvSpPr>
        <p:spPr>
          <a:xfrm rot="1929663">
            <a:off x="6935194" y="2497643"/>
            <a:ext cx="1131054" cy="120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79F141E-6749-904B-391C-DB9BBD94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645" y="450951"/>
            <a:ext cx="6557941" cy="579107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/>
              <a:t>问题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访问磁盘的传输时间是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多少？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06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2A735-2174-4CF4-9B48-3F8A2D94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645" y="450951"/>
            <a:ext cx="6557941" cy="579107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/>
              <a:t>问题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访问磁盘的传输时间是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多少？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B1D6F2-11AE-955F-6975-31349F0BB429}"/>
              </a:ext>
            </a:extLst>
          </p:cNvPr>
          <p:cNvSpPr txBox="1"/>
          <p:nvPr/>
        </p:nvSpPr>
        <p:spPr>
          <a:xfrm>
            <a:off x="6096000" y="1385259"/>
            <a:ext cx="520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磁盘访问时间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=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寻道时间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旋转时间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传输时间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5CB9179-B46D-1BED-1CE4-6162C28B2D26}"/>
              </a:ext>
            </a:extLst>
          </p:cNvPr>
          <p:cNvGrpSpPr/>
          <p:nvPr/>
        </p:nvGrpSpPr>
        <p:grpSpPr>
          <a:xfrm>
            <a:off x="750712" y="1754591"/>
            <a:ext cx="10103554" cy="2285457"/>
            <a:chOff x="812801" y="2393244"/>
            <a:chExt cx="10103554" cy="228545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F4C3EAB-BCBE-D806-0037-955E987C25CB}"/>
                </a:ext>
              </a:extLst>
            </p:cNvPr>
            <p:cNvSpPr txBox="1"/>
            <p:nvPr/>
          </p:nvSpPr>
          <p:spPr>
            <a:xfrm>
              <a:off x="812801" y="2967335"/>
              <a:ext cx="10103554" cy="171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+mn-ea"/>
                </a:rPr>
                <a:t>传输时间指的是从磁盘读出或将数据写入磁盘的时间。指把数据从磁盘读出或向磁盘写入数据所经历的时间若每次读</a:t>
              </a:r>
              <a:r>
                <a:rPr lang="en-US" altLang="zh-CN" b="0" i="0" dirty="0">
                  <a:solidFill>
                    <a:srgbClr val="4D4D4D"/>
                  </a:solidFill>
                  <a:effectLst/>
                  <a:latin typeface="+mn-ea"/>
                </a:rPr>
                <a:t>/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+mn-ea"/>
                </a:rPr>
                <a:t>写的字节数为</a:t>
              </a:r>
              <a:r>
                <a:rPr lang="en-US" altLang="zh-CN" b="0" i="0" dirty="0">
                  <a:solidFill>
                    <a:srgbClr val="4D4D4D"/>
                  </a:solidFill>
                  <a:effectLst/>
                  <a:latin typeface="+mn-ea"/>
                </a:rPr>
                <a:t>b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+mn-ea"/>
                </a:rPr>
                <a:t>，磁盘每秒钟的转速为</a:t>
              </a:r>
              <a:r>
                <a:rPr lang="en-US" altLang="zh-CN" b="0" i="0" dirty="0">
                  <a:solidFill>
                    <a:srgbClr val="4D4D4D"/>
                  </a:solidFill>
                  <a:effectLst/>
                  <a:latin typeface="+mn-ea"/>
                </a:rPr>
                <a:t>r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+mn-ea"/>
                </a:rPr>
                <a:t>，一条磁道上的字节数为</a:t>
              </a:r>
              <a:r>
                <a:rPr lang="en-US" altLang="zh-CN" b="0" i="0" dirty="0">
                  <a:solidFill>
                    <a:srgbClr val="4D4D4D"/>
                  </a:solidFill>
                  <a:effectLst/>
                  <a:latin typeface="+mn-ea"/>
                </a:rPr>
                <a:t>N</a:t>
              </a:r>
              <a:br>
                <a:rPr lang="en-US" altLang="zh-CN" b="0" i="0" dirty="0">
                  <a:solidFill>
                    <a:srgbClr val="4D4D4D"/>
                  </a:solidFill>
                  <a:effectLst/>
                  <a:latin typeface="+mn-ea"/>
                </a:rPr>
              </a:br>
              <a:r>
                <a:rPr lang="en-US" altLang="zh-CN" b="0" i="0" dirty="0">
                  <a:solidFill>
                    <a:srgbClr val="4D4D4D"/>
                  </a:solidFill>
                  <a:effectLst/>
                  <a:latin typeface="+mn-ea"/>
                </a:rPr>
                <a:t>t=b/(</a:t>
              </a:r>
              <a:r>
                <a:rPr lang="en-US" altLang="zh-CN" b="0" i="0" dirty="0" err="1">
                  <a:solidFill>
                    <a:srgbClr val="4D4D4D"/>
                  </a:solidFill>
                  <a:effectLst/>
                  <a:latin typeface="+mn-ea"/>
                </a:rPr>
                <a:t>rN</a:t>
              </a:r>
              <a:r>
                <a:rPr lang="en-US" altLang="zh-CN" b="0" i="0" dirty="0">
                  <a:solidFill>
                    <a:srgbClr val="4D4D4D"/>
                  </a:solidFill>
                  <a:effectLst/>
                  <a:latin typeface="+mn-ea"/>
                </a:rPr>
                <a:t>) </a:t>
              </a:r>
            </a:p>
            <a:p>
              <a:pPr>
                <a:lnSpc>
                  <a:spcPct val="150000"/>
                </a:lnSpc>
              </a:pPr>
              <a:endParaRPr lang="zh-CN" altLang="en-US" dirty="0">
                <a:latin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790556D-BCA7-5A52-3C8E-3219F71CCA63}"/>
                </a:ext>
              </a:extLst>
            </p:cNvPr>
            <p:cNvSpPr txBox="1"/>
            <p:nvPr/>
          </p:nvSpPr>
          <p:spPr>
            <a:xfrm>
              <a:off x="1072444" y="2393244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</a:rPr>
                <a:t>传输时间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2F76EC-44F1-DE8E-3F94-90F4D72FCF7B}"/>
                  </a:ext>
                </a:extLst>
              </p:cNvPr>
              <p:cNvSpPr txBox="1"/>
              <p:nvPr/>
            </p:nvSpPr>
            <p:spPr>
              <a:xfrm>
                <a:off x="3117658" y="3679468"/>
                <a:ext cx="6013388" cy="72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传输速度＝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latin typeface="Cambria Math" panose="02040503050406030204" pitchFamily="18" charset="0"/>
                          </a:rPr>
                          <m:t>7200×64×512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+mn-ea"/>
                  </a:rPr>
                  <a:t>＝</a:t>
                </a:r>
                <a:r>
                  <a:rPr lang="en-US" altLang="zh-CN" sz="2800" dirty="0">
                    <a:latin typeface="+mn-ea"/>
                  </a:rPr>
                  <a:t>3840KB/s</a:t>
                </a:r>
                <a:endParaRPr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2F76EC-44F1-DE8E-3F94-90F4D72F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58" y="3679468"/>
                <a:ext cx="6013388" cy="721159"/>
              </a:xfrm>
              <a:prstGeom prst="rect">
                <a:avLst/>
              </a:prstGeom>
              <a:blipFill>
                <a:blip r:embed="rId2"/>
                <a:stretch>
                  <a:fillRect b="-1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E850133-7456-EA31-1BF8-9DE45D0D87F0}"/>
                  </a:ext>
                </a:extLst>
              </p:cNvPr>
              <p:cNvSpPr txBox="1"/>
              <p:nvPr/>
            </p:nvSpPr>
            <p:spPr>
              <a:xfrm>
                <a:off x="3117658" y="4622091"/>
                <a:ext cx="6013388" cy="982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传输时间＝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0">
                              <a:latin typeface="Cambria Math" panose="02040503050406030204" pitchFamily="18" charset="0"/>
                            </a:rPr>
                            <m:t>b</m:t>
                          </m:r>
                        </m:num>
                        <m:den>
                          <m:r>
                            <a:rPr lang="en-US" altLang="zh-CN" sz="2800" i="0">
                              <a:latin typeface="Cambria Math" panose="02040503050406030204" pitchFamily="18" charset="0"/>
                            </a:rPr>
                            <m:t>3840</m:t>
                          </m:r>
                          <m:r>
                            <m:rPr>
                              <m:sty m:val="p"/>
                            </m:rPr>
                            <a:rPr lang="en-US" altLang="zh-CN" sz="2800" i="0">
                              <a:latin typeface="Cambria Math" panose="02040503050406030204" pitchFamily="18" charset="0"/>
                            </a:rPr>
                            <m:t>KB</m:t>
                          </m:r>
                          <m:r>
                            <a:rPr lang="en-US" altLang="zh-CN" sz="2800" i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E850133-7456-EA31-1BF8-9DE45D0D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58" y="4622091"/>
                <a:ext cx="6013388" cy="982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13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1856E-571B-F00A-C909-E2B437BA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34" y="566925"/>
            <a:ext cx="9093256" cy="137248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b="1" dirty="0"/>
              <a:t>问题</a:t>
            </a:r>
            <a:r>
              <a:rPr lang="en-US" altLang="zh-CN" b="1" dirty="0"/>
              <a:t>4</a:t>
            </a:r>
            <a:r>
              <a:rPr lang="zh-CN" altLang="en-US" b="1" dirty="0"/>
              <a:t>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若用位示图管理磁盘空闲分区，需要用多少个扇区存放位示图？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ACA137-A4DC-E8AA-0E1A-E90467C45005}"/>
              </a:ext>
            </a:extLst>
          </p:cNvPr>
          <p:cNvSpPr/>
          <p:nvPr/>
        </p:nvSpPr>
        <p:spPr>
          <a:xfrm>
            <a:off x="3379998" y="5138769"/>
            <a:ext cx="4761780" cy="6958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16 </a:t>
            </a:r>
            <a:r>
              <a:rPr lang="zh-CN" altLang="en-US" sz="2400" dirty="0"/>
              <a:t>*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16</a:t>
            </a:r>
            <a:r>
              <a:rPr lang="zh-CN" altLang="en-US" sz="2400" dirty="0"/>
              <a:t> * </a:t>
            </a:r>
            <a:r>
              <a:rPr lang="en-US" altLang="zh-CN" sz="2400" dirty="0"/>
              <a:t>64 / 2^n / 8 / 512B = 2</a:t>
            </a:r>
            <a:r>
              <a:rPr lang="en-US" altLang="zh-CN" sz="2400" baseline="30000" dirty="0"/>
              <a:t>14-n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042273-9B8A-8CE4-0972-8DC43C5FEDB5}"/>
              </a:ext>
            </a:extLst>
          </p:cNvPr>
          <p:cNvSpPr txBox="1"/>
          <p:nvPr/>
        </p:nvSpPr>
        <p:spPr>
          <a:xfrm>
            <a:off x="1547176" y="1557866"/>
            <a:ext cx="87136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首先需要算出有多少个位示图，即先算出有多少个物理块需要管理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由于题目没有说明一个物理块含有多少个扇区，所以设一个物理块为</a:t>
            </a:r>
            <a:r>
              <a:rPr lang="en-US" altLang="zh-CN" dirty="0"/>
              <a:t>2^n</a:t>
            </a:r>
            <a:r>
              <a:rPr lang="zh-CN" altLang="en-US" dirty="0"/>
              <a:t>个扇区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总扇区数</a:t>
            </a:r>
            <a:r>
              <a:rPr lang="en-US" altLang="zh-CN" b="1" dirty="0">
                <a:solidFill>
                  <a:srgbClr val="4D4D4D"/>
                </a:solidFill>
                <a:latin typeface="-apple-system"/>
              </a:rPr>
              <a:t> = </a:t>
            </a:r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磁头数 </a:t>
            </a:r>
            <a:r>
              <a:rPr lang="en-US" altLang="zh-CN" b="1" dirty="0">
                <a:solidFill>
                  <a:srgbClr val="4D4D4D"/>
                </a:solidFill>
                <a:latin typeface="-apple-system"/>
              </a:rPr>
              <a:t>× </a:t>
            </a:r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磁道（柱面）数 </a:t>
            </a:r>
            <a:r>
              <a:rPr lang="en-US" altLang="zh-CN" b="1" dirty="0">
                <a:solidFill>
                  <a:srgbClr val="4D4D4D"/>
                </a:solidFill>
                <a:latin typeface="-apple-system"/>
              </a:rPr>
              <a:t>×</a:t>
            </a:r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每道扇区数</a:t>
            </a:r>
            <a:endParaRPr lang="en-US" altLang="zh-CN" b="1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1B3C5-8074-C5BF-39B1-FEDB12DDEC36}"/>
              </a:ext>
            </a:extLst>
          </p:cNvPr>
          <p:cNvSpPr txBox="1"/>
          <p:nvPr/>
        </p:nvSpPr>
        <p:spPr>
          <a:xfrm>
            <a:off x="1547176" y="3244334"/>
            <a:ext cx="87136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由于一个扇区是</a:t>
            </a:r>
            <a:r>
              <a:rPr lang="en-US" altLang="zh-CN" dirty="0"/>
              <a:t>512</a:t>
            </a:r>
            <a:r>
              <a:rPr lang="zh-CN" altLang="en-US" dirty="0"/>
              <a:t>个字节，所以 </a:t>
            </a:r>
            <a:endParaRPr lang="en-US" altLang="zh-CN" dirty="0"/>
          </a:p>
          <a:p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所需扇区数</a:t>
            </a:r>
            <a:r>
              <a:rPr lang="en-US" altLang="zh-CN" b="1" dirty="0">
                <a:solidFill>
                  <a:srgbClr val="4D4D4D"/>
                </a:solidFill>
                <a:latin typeface="-apple-system"/>
              </a:rPr>
              <a:t> = </a:t>
            </a:r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总</a:t>
            </a:r>
            <a:r>
              <a:rPr lang="zh-CN" altLang="en-US" b="1">
                <a:solidFill>
                  <a:srgbClr val="4D4D4D"/>
                </a:solidFill>
                <a:latin typeface="-apple-system"/>
              </a:rPr>
              <a:t>扇区数</a:t>
            </a:r>
            <a:r>
              <a:rPr lang="en-US" altLang="zh-CN" b="1">
                <a:solidFill>
                  <a:srgbClr val="4D4D4D"/>
                </a:solidFill>
                <a:latin typeface="+mn-ea"/>
              </a:rPr>
              <a:t>/ </a:t>
            </a:r>
            <a:r>
              <a:rPr lang="en-US" altLang="zh-CN" b="1" dirty="0">
                <a:solidFill>
                  <a:srgbClr val="4D4D4D"/>
                </a:solidFill>
                <a:latin typeface="+mn-ea"/>
              </a:rPr>
              <a:t>2^n</a:t>
            </a:r>
            <a:r>
              <a:rPr lang="zh-CN" altLang="en-US" b="1" dirty="0">
                <a:solidFill>
                  <a:srgbClr val="4D4D4D"/>
                </a:solidFill>
                <a:latin typeface="+mn-ea"/>
              </a:rPr>
              <a:t> </a:t>
            </a:r>
            <a:r>
              <a:rPr lang="en-US" altLang="zh-CN" b="1">
                <a:solidFill>
                  <a:srgbClr val="4D4D4D"/>
                </a:solidFill>
                <a:latin typeface="+mn-ea"/>
              </a:rPr>
              <a:t>/ 8 </a:t>
            </a:r>
            <a:r>
              <a:rPr lang="en-US" altLang="zh-CN" b="1" dirty="0">
                <a:solidFill>
                  <a:srgbClr val="4D4D4D"/>
                </a:solidFill>
                <a:latin typeface="+mn-ea"/>
              </a:rPr>
              <a:t>/ 512B</a:t>
            </a:r>
          </a:p>
          <a:p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/>
              <a:t>故所需扇区数：</a:t>
            </a:r>
            <a:endParaRPr lang="en-US" altLang="zh-CN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108EA34-79D6-2060-F142-89F7BBF54374}"/>
              </a:ext>
            </a:extLst>
          </p:cNvPr>
          <p:cNvSpPr/>
          <p:nvPr/>
        </p:nvSpPr>
        <p:spPr>
          <a:xfrm>
            <a:off x="8407469" y="2671482"/>
            <a:ext cx="3134264" cy="3468495"/>
          </a:xfrm>
          <a:prstGeom prst="roundRect">
            <a:avLst>
              <a:gd name="adj" fmla="val 123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b="0" i="1" dirty="0">
                <a:solidFill>
                  <a:srgbClr val="4F4F4F"/>
                </a:solidFill>
                <a:effectLst/>
                <a:latin typeface="-apple-system"/>
              </a:rPr>
              <a:t>位示图是利用二进制的一位来表示磁盘中一个盘块的使用情况。当其值为“</a:t>
            </a:r>
            <a:r>
              <a:rPr lang="en-US" altLang="zh-CN" b="0" i="1" dirty="0">
                <a:solidFill>
                  <a:srgbClr val="4F4F4F"/>
                </a:solidFill>
                <a:effectLst/>
                <a:latin typeface="-apple-system"/>
              </a:rPr>
              <a:t>0”</a:t>
            </a:r>
            <a:r>
              <a:rPr lang="zh-CN" altLang="en-US" b="0" i="1" dirty="0">
                <a:solidFill>
                  <a:srgbClr val="4F4F4F"/>
                </a:solidFill>
                <a:effectLst/>
                <a:latin typeface="-apple-system"/>
              </a:rPr>
              <a:t>时，表示对应的盘块空闲；为“</a:t>
            </a:r>
            <a:r>
              <a:rPr lang="en-US" altLang="zh-CN" b="0" i="1" dirty="0">
                <a:solidFill>
                  <a:srgbClr val="4F4F4F"/>
                </a:solidFill>
                <a:effectLst/>
                <a:latin typeface="-apple-system"/>
              </a:rPr>
              <a:t>1”</a:t>
            </a:r>
            <a:r>
              <a:rPr lang="zh-CN" altLang="en-US" b="0" i="1" dirty="0">
                <a:solidFill>
                  <a:srgbClr val="4F4F4F"/>
                </a:solidFill>
                <a:effectLst/>
                <a:latin typeface="-apple-system"/>
              </a:rPr>
              <a:t>时表示已分配。由所有盘块对应的位构成一个集合，称为位示图。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98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A266875-8B50-4A95-2FC7-F85D1EB5E090}"/>
              </a:ext>
            </a:extLst>
          </p:cNvPr>
          <p:cNvGrpSpPr/>
          <p:nvPr/>
        </p:nvGrpSpPr>
        <p:grpSpPr>
          <a:xfrm>
            <a:off x="-30684" y="0"/>
            <a:ext cx="12207343" cy="6924685"/>
            <a:chOff x="-30684" y="0"/>
            <a:chExt cx="12207343" cy="692468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326A4B9-9C8A-C24C-4112-2C71FE4AC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982" t="4325" r="12731" b="25714"/>
            <a:stretch/>
          </p:blipFill>
          <p:spPr>
            <a:xfrm>
              <a:off x="-30684" y="0"/>
              <a:ext cx="12192001" cy="6924685"/>
            </a:xfrm>
            <a:prstGeom prst="rect">
              <a:avLst/>
            </a:prstGeom>
          </p:spPr>
        </p:pic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CEB9608-9C78-BC74-66BB-B2BEFC97F879}"/>
                </a:ext>
              </a:extLst>
            </p:cNvPr>
            <p:cNvSpPr/>
            <p:nvPr/>
          </p:nvSpPr>
          <p:spPr>
            <a:xfrm>
              <a:off x="-15341" y="6346207"/>
              <a:ext cx="12192000" cy="578478"/>
            </a:xfrm>
            <a:custGeom>
              <a:avLst/>
              <a:gdLst>
                <a:gd name="connsiteX0" fmla="*/ 2286000 w 12192000"/>
                <a:gd name="connsiteY0" fmla="*/ 1364 h 579107"/>
                <a:gd name="connsiteX1" fmla="*/ 12192000 w 12192000"/>
                <a:gd name="connsiteY1" fmla="*/ 129841 h 579107"/>
                <a:gd name="connsiteX2" fmla="*/ 12192000 w 12192000"/>
                <a:gd name="connsiteY2" fmla="*/ 579107 h 579107"/>
                <a:gd name="connsiteX3" fmla="*/ 0 w 12192000"/>
                <a:gd name="connsiteY3" fmla="*/ 579107 h 579107"/>
                <a:gd name="connsiteX4" fmla="*/ 0 w 12192000"/>
                <a:gd name="connsiteY4" fmla="*/ 129841 h 579107"/>
                <a:gd name="connsiteX5" fmla="*/ 2286000 w 12192000"/>
                <a:gd name="connsiteY5" fmla="*/ 1364 h 57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579107">
                  <a:moveTo>
                    <a:pt x="2286000" y="1364"/>
                  </a:moveTo>
                  <a:cubicBezTo>
                    <a:pt x="5588000" y="-30042"/>
                    <a:pt x="8890000" y="495287"/>
                    <a:pt x="12192000" y="129841"/>
                  </a:cubicBezTo>
                  <a:lnTo>
                    <a:pt x="12192000" y="579107"/>
                  </a:lnTo>
                  <a:lnTo>
                    <a:pt x="0" y="579107"/>
                  </a:lnTo>
                  <a:lnTo>
                    <a:pt x="0" y="129841"/>
                  </a:lnTo>
                  <a:cubicBezTo>
                    <a:pt x="762000" y="45508"/>
                    <a:pt x="1524000" y="8612"/>
                    <a:pt x="2286000" y="1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C17F381-7347-EE61-FDA6-6CAA2928CECF}"/>
                </a:ext>
              </a:extLst>
            </p:cNvPr>
            <p:cNvSpPr/>
            <p:nvPr/>
          </p:nvSpPr>
          <p:spPr>
            <a:xfrm rot="10800000">
              <a:off x="-15341" y="0"/>
              <a:ext cx="12192000" cy="280883"/>
            </a:xfrm>
            <a:custGeom>
              <a:avLst/>
              <a:gdLst>
                <a:gd name="connsiteX0" fmla="*/ 2286000 w 12192000"/>
                <a:gd name="connsiteY0" fmla="*/ 1364 h 579107"/>
                <a:gd name="connsiteX1" fmla="*/ 12192000 w 12192000"/>
                <a:gd name="connsiteY1" fmla="*/ 129841 h 579107"/>
                <a:gd name="connsiteX2" fmla="*/ 12192000 w 12192000"/>
                <a:gd name="connsiteY2" fmla="*/ 579107 h 579107"/>
                <a:gd name="connsiteX3" fmla="*/ 0 w 12192000"/>
                <a:gd name="connsiteY3" fmla="*/ 579107 h 579107"/>
                <a:gd name="connsiteX4" fmla="*/ 0 w 12192000"/>
                <a:gd name="connsiteY4" fmla="*/ 129841 h 579107"/>
                <a:gd name="connsiteX5" fmla="*/ 2286000 w 12192000"/>
                <a:gd name="connsiteY5" fmla="*/ 1364 h 57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579107">
                  <a:moveTo>
                    <a:pt x="2286000" y="1364"/>
                  </a:moveTo>
                  <a:cubicBezTo>
                    <a:pt x="5588000" y="-30042"/>
                    <a:pt x="8890000" y="495287"/>
                    <a:pt x="12192000" y="129841"/>
                  </a:cubicBezTo>
                  <a:lnTo>
                    <a:pt x="12192000" y="579107"/>
                  </a:lnTo>
                  <a:lnTo>
                    <a:pt x="0" y="579107"/>
                  </a:lnTo>
                  <a:lnTo>
                    <a:pt x="0" y="129841"/>
                  </a:lnTo>
                  <a:cubicBezTo>
                    <a:pt x="762000" y="45508"/>
                    <a:pt x="1524000" y="8612"/>
                    <a:pt x="2286000" y="1364"/>
                  </a:cubicBez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4E92E43-79EC-4A51-9FF3-8297DEE74972}"/>
              </a:ext>
            </a:extLst>
          </p:cNvPr>
          <p:cNvSpPr txBox="1"/>
          <p:nvPr/>
        </p:nvSpPr>
        <p:spPr>
          <a:xfrm>
            <a:off x="3500511" y="2105561"/>
            <a:ext cx="5129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8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/>
              <a:t>感谢观看！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AFC495-9928-39E9-4A80-0DD008568939}"/>
              </a:ext>
            </a:extLst>
          </p:cNvPr>
          <p:cNvGrpSpPr/>
          <p:nvPr/>
        </p:nvGrpSpPr>
        <p:grpSpPr>
          <a:xfrm>
            <a:off x="3071205" y="3872427"/>
            <a:ext cx="6340523" cy="1200329"/>
            <a:chOff x="3508277" y="4608548"/>
            <a:chExt cx="6340523" cy="120032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E38ACD7-91B1-BF51-B2B7-B9EC8797E645}"/>
                </a:ext>
              </a:extLst>
            </p:cNvPr>
            <p:cNvSpPr txBox="1"/>
            <p:nvPr/>
          </p:nvSpPr>
          <p:spPr>
            <a:xfrm>
              <a:off x="3508277" y="460854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研讨小组：第八组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D56F648-B9A9-9A63-3438-8330DBBCFC1E}"/>
                </a:ext>
              </a:extLst>
            </p:cNvPr>
            <p:cNvSpPr txBox="1"/>
            <p:nvPr/>
          </p:nvSpPr>
          <p:spPr>
            <a:xfrm>
              <a:off x="6828421" y="4608548"/>
              <a:ext cx="30203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/>
                <a:t>小组成员：</a:t>
              </a:r>
              <a:r>
                <a:rPr lang="en-US" altLang="zh-CN"/>
                <a:t>20121563 </a:t>
              </a:r>
              <a:r>
                <a:rPr lang="zh-CN" altLang="en-US"/>
                <a:t>幸家豪</a:t>
              </a:r>
              <a:endParaRPr lang="en-US" altLang="zh-CN"/>
            </a:p>
            <a:p>
              <a:pPr algn="r"/>
              <a:r>
                <a:rPr lang="en-US" altLang="zh-CN"/>
                <a:t>20121535 </a:t>
              </a:r>
              <a:r>
                <a:rPr lang="zh-CN" altLang="en-US"/>
                <a:t>郑    浩</a:t>
              </a:r>
              <a:endParaRPr lang="en-US" altLang="zh-CN"/>
            </a:p>
            <a:p>
              <a:pPr algn="r"/>
              <a:r>
                <a:rPr lang="en-US" altLang="zh-CN"/>
                <a:t>20122960 </a:t>
              </a:r>
              <a:r>
                <a:rPr lang="zh-CN" altLang="en-US"/>
                <a:t>林天乐</a:t>
              </a:r>
              <a:endParaRPr lang="en-US" altLang="zh-CN"/>
            </a:p>
            <a:p>
              <a:pPr algn="r"/>
              <a:r>
                <a:rPr lang="en-US" altLang="zh-CN"/>
                <a:t>20122207 </a:t>
              </a:r>
              <a:r>
                <a:rPr lang="zh-CN" altLang="en-US"/>
                <a:t>王雪桥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33591281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78;#120587;#407207;#180612;#373168;#14245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78;#120587;#407207;#180612;#373168;#14245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78;#120587;#407207;#180612;#373168;#14245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78;#120587;#407207;#180612;#373168;#142458;"/>
</p:tagLst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1025</Words>
  <Application>Microsoft Office PowerPoint</Application>
  <PresentationFormat>宽屏</PresentationFormat>
  <Paragraphs>65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-apple-system</vt:lpstr>
      <vt:lpstr>MiSans Heavy</vt:lpstr>
      <vt:lpstr>MiSans Normal</vt:lpstr>
      <vt:lpstr>等线</vt:lpstr>
      <vt:lpstr>微软雅黑</vt:lpstr>
      <vt:lpstr>Arial</vt:lpstr>
      <vt:lpstr>Arial</vt:lpstr>
      <vt:lpstr>Cambria Math</vt:lpstr>
      <vt:lpstr>Office 主题​​</vt:lpstr>
      <vt:lpstr>PowerPoint 演示文稿</vt:lpstr>
      <vt:lpstr>PowerPoint 演示文稿</vt:lpstr>
      <vt:lpstr>磁盘基本知识</vt:lpstr>
      <vt:lpstr>问题1：可设置分区的最大容量为多少（KB）？  </vt:lpstr>
      <vt:lpstr>问题2：访问磁盘的平均旋转延迟时间是多少(ms)？ </vt:lpstr>
      <vt:lpstr>问题3：访问磁盘的传输时间是多少？(ms)</vt:lpstr>
      <vt:lpstr>问题3：访问磁盘的传输时间是多少？(ms)</vt:lpstr>
      <vt:lpstr>问题4：若用位示图管理磁盘空闲分区，需要用多少个扇区存放位示图？  </vt:lpstr>
      <vt:lpstr>PowerPoint 演示文稿</vt:lpstr>
    </vt:vector>
  </TitlesOfParts>
  <Manager>51PPT模板网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浅蓝色极简商务风工作汇报ppt模板</dc:title>
  <dc:creator>鲸鲸</dc:creator>
  <cp:keywords>P界达人</cp:keywords>
  <dc:description>www.51pptmoban.com</dc:description>
  <cp:lastModifiedBy>wang xueqiao</cp:lastModifiedBy>
  <cp:revision>211</cp:revision>
  <dcterms:created xsi:type="dcterms:W3CDTF">2021-12-19T05:05:31Z</dcterms:created>
  <dcterms:modified xsi:type="dcterms:W3CDTF">2023-02-23T04:57:14Z</dcterms:modified>
</cp:coreProperties>
</file>