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04" r:id="rId3"/>
    <p:sldId id="308" r:id="rId4"/>
    <p:sldId id="309" r:id="rId5"/>
    <p:sldId id="310" r:id="rId6"/>
    <p:sldId id="307" r:id="rId7"/>
    <p:sldId id="306" r:id="rId8"/>
    <p:sldId id="303" r:id="rId9"/>
    <p:sldId id="305" r:id="rId10"/>
    <p:sldId id="260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8"/>
    <a:srgbClr val="007EE6"/>
    <a:srgbClr val="88CEC6"/>
    <a:srgbClr val="0059A2"/>
    <a:srgbClr val="0A4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7EDC7-063B-4D38-B6FF-0468709DD1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DDE76-4F3E-427C-9155-B2E4366B0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4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5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1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7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9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3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1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8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11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DE76-4F3E-427C-9155-B2E4366B08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2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36766-14CA-4FD0-BE11-9514DDC98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11EBD-A32F-4346-B5FE-737287BC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E6B28-B287-4ED2-8D81-5B0BE2B7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7C3F-61FD-44B5-948A-E0DB959D93E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5902E-8ECC-4545-8870-3CB6AE03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CE3B7-6046-49AE-8CC9-606584A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4A7F-B5E0-41D7-8783-443F7BEB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9862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F57DA4-2A8B-436E-BF94-B7A7A3FE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D723B-529B-4F58-92C6-7E576111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92914-62E2-4355-B53F-C333BF585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7C3F-61FD-44B5-948A-E0DB959D93E0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C109B-B3C2-4AD3-A870-E04F765AF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815D8-96D8-4B3C-B989-BE8C0D6E3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4A7F-B5E0-41D7-8783-443F7BEB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6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3AA8620-66FD-4E14-BCDC-028E698E366D}"/>
              </a:ext>
            </a:extLst>
          </p:cNvPr>
          <p:cNvSpPr/>
          <p:nvPr/>
        </p:nvSpPr>
        <p:spPr>
          <a:xfrm>
            <a:off x="0" y="2156381"/>
            <a:ext cx="12273699" cy="2545237"/>
          </a:xfrm>
          <a:prstGeom prst="rect">
            <a:avLst/>
          </a:prstGeom>
          <a:solidFill>
            <a:srgbClr val="0A4F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id="{11248705-B4AF-47F6-9536-9AF0C265A495}"/>
              </a:ext>
            </a:extLst>
          </p:cNvPr>
          <p:cNvSpPr/>
          <p:nvPr/>
        </p:nvSpPr>
        <p:spPr>
          <a:xfrm>
            <a:off x="1332323" y="1927349"/>
            <a:ext cx="9527354" cy="3003303"/>
          </a:xfrm>
          <a:custGeom>
            <a:avLst/>
            <a:gdLst>
              <a:gd name="connsiteX0" fmla="*/ 0 w 7782419"/>
              <a:gd name="connsiteY0" fmla="*/ 644084 h 3864424"/>
              <a:gd name="connsiteX1" fmla="*/ 644084 w 7782419"/>
              <a:gd name="connsiteY1" fmla="*/ 0 h 3864424"/>
              <a:gd name="connsiteX2" fmla="*/ 7138335 w 7782419"/>
              <a:gd name="connsiteY2" fmla="*/ 0 h 3864424"/>
              <a:gd name="connsiteX3" fmla="*/ 7782419 w 7782419"/>
              <a:gd name="connsiteY3" fmla="*/ 644084 h 3864424"/>
              <a:gd name="connsiteX4" fmla="*/ 7782419 w 7782419"/>
              <a:gd name="connsiteY4" fmla="*/ 3220340 h 3864424"/>
              <a:gd name="connsiteX5" fmla="*/ 7138335 w 7782419"/>
              <a:gd name="connsiteY5" fmla="*/ 3864424 h 3864424"/>
              <a:gd name="connsiteX6" fmla="*/ 644084 w 7782419"/>
              <a:gd name="connsiteY6" fmla="*/ 3864424 h 3864424"/>
              <a:gd name="connsiteX7" fmla="*/ 0 w 7782419"/>
              <a:gd name="connsiteY7" fmla="*/ 3220340 h 3864424"/>
              <a:gd name="connsiteX8" fmla="*/ 0 w 7782419"/>
              <a:gd name="connsiteY8" fmla="*/ 644084 h 3864424"/>
              <a:gd name="connsiteX0" fmla="*/ 4121 w 7786540"/>
              <a:gd name="connsiteY0" fmla="*/ 644084 h 3864424"/>
              <a:gd name="connsiteX1" fmla="*/ 648205 w 7786540"/>
              <a:gd name="connsiteY1" fmla="*/ 0 h 3864424"/>
              <a:gd name="connsiteX2" fmla="*/ 7142456 w 7786540"/>
              <a:gd name="connsiteY2" fmla="*/ 0 h 3864424"/>
              <a:gd name="connsiteX3" fmla="*/ 7786540 w 7786540"/>
              <a:gd name="connsiteY3" fmla="*/ 644084 h 3864424"/>
              <a:gd name="connsiteX4" fmla="*/ 7786540 w 7786540"/>
              <a:gd name="connsiteY4" fmla="*/ 3220340 h 3864424"/>
              <a:gd name="connsiteX5" fmla="*/ 7142456 w 7786540"/>
              <a:gd name="connsiteY5" fmla="*/ 3864424 h 3864424"/>
              <a:gd name="connsiteX6" fmla="*/ 648205 w 7786540"/>
              <a:gd name="connsiteY6" fmla="*/ 3864424 h 3864424"/>
              <a:gd name="connsiteX7" fmla="*/ 4121 w 7786540"/>
              <a:gd name="connsiteY7" fmla="*/ 3220340 h 3864424"/>
              <a:gd name="connsiteX8" fmla="*/ 0 w 7786540"/>
              <a:gd name="connsiteY8" fmla="*/ 1348033 h 3864424"/>
              <a:gd name="connsiteX9" fmla="*/ 4121 w 7786540"/>
              <a:gd name="connsiteY9" fmla="*/ 644084 h 3864424"/>
              <a:gd name="connsiteX0" fmla="*/ 4121 w 7786540"/>
              <a:gd name="connsiteY0" fmla="*/ 644084 h 3864424"/>
              <a:gd name="connsiteX1" fmla="*/ 648205 w 7786540"/>
              <a:gd name="connsiteY1" fmla="*/ 0 h 3864424"/>
              <a:gd name="connsiteX2" fmla="*/ 7142456 w 7786540"/>
              <a:gd name="connsiteY2" fmla="*/ 0 h 3864424"/>
              <a:gd name="connsiteX3" fmla="*/ 7786540 w 7786540"/>
              <a:gd name="connsiteY3" fmla="*/ 644084 h 3864424"/>
              <a:gd name="connsiteX4" fmla="*/ 7777113 w 7786540"/>
              <a:gd name="connsiteY4" fmla="*/ 1348033 h 3864424"/>
              <a:gd name="connsiteX5" fmla="*/ 7786540 w 7786540"/>
              <a:gd name="connsiteY5" fmla="*/ 3220340 h 3864424"/>
              <a:gd name="connsiteX6" fmla="*/ 7142456 w 7786540"/>
              <a:gd name="connsiteY6" fmla="*/ 3864424 h 3864424"/>
              <a:gd name="connsiteX7" fmla="*/ 648205 w 7786540"/>
              <a:gd name="connsiteY7" fmla="*/ 3864424 h 3864424"/>
              <a:gd name="connsiteX8" fmla="*/ 4121 w 7786540"/>
              <a:gd name="connsiteY8" fmla="*/ 3220340 h 3864424"/>
              <a:gd name="connsiteX9" fmla="*/ 0 w 7786540"/>
              <a:gd name="connsiteY9" fmla="*/ 1348033 h 3864424"/>
              <a:gd name="connsiteX10" fmla="*/ 4121 w 7786540"/>
              <a:gd name="connsiteY10" fmla="*/ 644084 h 386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6540" h="3864424">
                <a:moveTo>
                  <a:pt x="4121" y="644084"/>
                </a:moveTo>
                <a:cubicBezTo>
                  <a:pt x="4121" y="288366"/>
                  <a:pt x="292487" y="0"/>
                  <a:pt x="648205" y="0"/>
                </a:cubicBezTo>
                <a:lnTo>
                  <a:pt x="7142456" y="0"/>
                </a:lnTo>
                <a:cubicBezTo>
                  <a:pt x="7498174" y="0"/>
                  <a:pt x="7786540" y="288366"/>
                  <a:pt x="7786540" y="644084"/>
                </a:cubicBezTo>
                <a:lnTo>
                  <a:pt x="7777113" y="1348033"/>
                </a:lnTo>
                <a:cubicBezTo>
                  <a:pt x="7780255" y="1972135"/>
                  <a:pt x="7783398" y="2596238"/>
                  <a:pt x="7786540" y="3220340"/>
                </a:cubicBezTo>
                <a:cubicBezTo>
                  <a:pt x="7786540" y="3576058"/>
                  <a:pt x="7498174" y="3864424"/>
                  <a:pt x="7142456" y="3864424"/>
                </a:cubicBezTo>
                <a:lnTo>
                  <a:pt x="648205" y="3864424"/>
                </a:lnTo>
                <a:cubicBezTo>
                  <a:pt x="292487" y="3864424"/>
                  <a:pt x="4121" y="3576058"/>
                  <a:pt x="4121" y="3220340"/>
                </a:cubicBezTo>
                <a:cubicBezTo>
                  <a:pt x="2747" y="2596238"/>
                  <a:pt x="1374" y="1972135"/>
                  <a:pt x="0" y="1348033"/>
                </a:cubicBezTo>
                <a:cubicBezTo>
                  <a:pt x="1374" y="1113383"/>
                  <a:pt x="2747" y="878734"/>
                  <a:pt x="4121" y="644084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D6DDD1-5AF5-4B92-BE33-355518193D37}"/>
              </a:ext>
            </a:extLst>
          </p:cNvPr>
          <p:cNvSpPr txBox="1"/>
          <p:nvPr/>
        </p:nvSpPr>
        <p:spPr>
          <a:xfrm>
            <a:off x="1441714" y="2705724"/>
            <a:ext cx="94179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动态内存分配算法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D93910-6CE1-F056-3DD0-F1B600F8B32D}"/>
              </a:ext>
            </a:extLst>
          </p:cNvPr>
          <p:cNvSpPr txBox="1"/>
          <p:nvPr/>
        </p:nvSpPr>
        <p:spPr>
          <a:xfrm>
            <a:off x="6353666" y="42422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第八组：郑浩、幸家豪、林天乐、王雪桥</a:t>
            </a:r>
          </a:p>
        </p:txBody>
      </p:sp>
    </p:spTree>
    <p:extLst>
      <p:ext uri="{BB962C8B-B14F-4D97-AF65-F5344CB8AC3E}">
        <p14:creationId xmlns:p14="http://schemas.microsoft.com/office/powerpoint/2010/main" val="280137091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24AF3D-6071-4325-2C77-1A0A72D3F512}"/>
              </a:ext>
            </a:extLst>
          </p:cNvPr>
          <p:cNvSpPr/>
          <p:nvPr/>
        </p:nvSpPr>
        <p:spPr>
          <a:xfrm>
            <a:off x="999749" y="1294744"/>
            <a:ext cx="10192502" cy="210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D30882-3C6F-4437-B7E2-FE7C5FEC1BBB}"/>
              </a:ext>
            </a:extLst>
          </p:cNvPr>
          <p:cNvSpPr txBox="1"/>
          <p:nvPr/>
        </p:nvSpPr>
        <p:spPr>
          <a:xfrm>
            <a:off x="1121739" y="68110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算法优缺点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EA82F6-4F09-D999-5496-DD68C55265B8}"/>
              </a:ext>
            </a:extLst>
          </p:cNvPr>
          <p:cNvSpPr txBox="1"/>
          <p:nvPr/>
        </p:nvSpPr>
        <p:spPr>
          <a:xfrm>
            <a:off x="1296467" y="1468667"/>
            <a:ext cx="9930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）从搜索速度上看，首次适应算法和循环首次算法较快，因为最佳适应法和最坏适应法都要求把空闲区按大小进行排队。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）从回收过程来看，首次适应算法和循环首次算法也较快，因为最佳适应法和最坏适应法都必须重新调整空闲区的位置。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）最佳适应算法找到的空闲区是最佳的，但是会造成外部碎片较多，影响内存利用率；而最坏适应法的外部碎片最少，但是对内存请求较多的进程有可能分配失败。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9620284A-D204-8E1C-54A3-022353005FCD}"/>
              </a:ext>
            </a:extLst>
          </p:cNvPr>
          <p:cNvCxnSpPr/>
          <p:nvPr/>
        </p:nvCxnSpPr>
        <p:spPr>
          <a:xfrm>
            <a:off x="1002150" y="4146105"/>
            <a:ext cx="2126973" cy="0"/>
          </a:xfrm>
          <a:prstGeom prst="line">
            <a:avLst/>
          </a:prstGeom>
          <a:ln w="57150">
            <a:solidFill>
              <a:srgbClr val="1235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E4BED2B9-8DCE-A952-2D1C-385A4F229E77}"/>
              </a:ext>
            </a:extLst>
          </p:cNvPr>
          <p:cNvCxnSpPr/>
          <p:nvPr/>
        </p:nvCxnSpPr>
        <p:spPr>
          <a:xfrm>
            <a:off x="3642302" y="4146105"/>
            <a:ext cx="2126973" cy="0"/>
          </a:xfrm>
          <a:prstGeom prst="line">
            <a:avLst/>
          </a:prstGeom>
          <a:ln w="57150">
            <a:solidFill>
              <a:srgbClr val="256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0">
            <a:extLst>
              <a:ext uri="{FF2B5EF4-FFF2-40B4-BE49-F238E27FC236}">
                <a16:creationId xmlns:a16="http://schemas.microsoft.com/office/drawing/2014/main" id="{C300A60E-4FB2-B7E7-7F5E-92BA87A35CEF}"/>
              </a:ext>
            </a:extLst>
          </p:cNvPr>
          <p:cNvCxnSpPr/>
          <p:nvPr/>
        </p:nvCxnSpPr>
        <p:spPr>
          <a:xfrm>
            <a:off x="6282454" y="4163594"/>
            <a:ext cx="212697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1">
            <a:extLst>
              <a:ext uri="{FF2B5EF4-FFF2-40B4-BE49-F238E27FC236}">
                <a16:creationId xmlns:a16="http://schemas.microsoft.com/office/drawing/2014/main" id="{71943578-189F-3116-63AA-2C5B59C6BE04}"/>
              </a:ext>
            </a:extLst>
          </p:cNvPr>
          <p:cNvCxnSpPr/>
          <p:nvPr/>
        </p:nvCxnSpPr>
        <p:spPr>
          <a:xfrm>
            <a:off x="8922606" y="4146105"/>
            <a:ext cx="2126973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FFC6D48-6628-89EF-AAEC-01668D59958D}"/>
              </a:ext>
            </a:extLst>
          </p:cNvPr>
          <p:cNvSpPr txBox="1"/>
          <p:nvPr/>
        </p:nvSpPr>
        <p:spPr>
          <a:xfrm>
            <a:off x="901317" y="4211625"/>
            <a:ext cx="2349484" cy="220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首次适应算法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综合看性能最好，算法开销小。但是低地址部分不断被划分，留下许多难以利用、很小的空闲区，每次查找又都从低地址部分开始，会增加查找的开销。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DF600F-B167-6DF7-25D5-3CDC39043F14}"/>
              </a:ext>
            </a:extLst>
          </p:cNvPr>
          <p:cNvSpPr txBox="1"/>
          <p:nvPr/>
        </p:nvSpPr>
        <p:spPr>
          <a:xfrm>
            <a:off x="8945635" y="4146105"/>
            <a:ext cx="2246616" cy="167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最坏适应算法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可以减少难以利用的小碎片。但大分区容易被利用完，不利于大进程，算法开销大。</a:t>
            </a:r>
            <a:endParaRPr lang="zh-CN" altLang="en-US" sz="14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849CDA-A056-326C-FF79-6BAECCC57949}"/>
              </a:ext>
            </a:extLst>
          </p:cNvPr>
          <p:cNvSpPr txBox="1"/>
          <p:nvPr/>
        </p:nvSpPr>
        <p:spPr>
          <a:xfrm>
            <a:off x="3613407" y="4135951"/>
            <a:ext cx="2246616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循环首次适应算法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不用每次都从低地址的小分区开始检索。算法开销小，但会使高地址的大分区也被用完。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1E4F12-AF34-7114-D61A-EA1870FD3A44}"/>
              </a:ext>
            </a:extLst>
          </p:cNvPr>
          <p:cNvSpPr txBox="1"/>
          <p:nvPr/>
        </p:nvSpPr>
        <p:spPr>
          <a:xfrm>
            <a:off x="6279521" y="4187247"/>
            <a:ext cx="2246616" cy="188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最佳适应算法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会有更多的大分区被保留下来，更能满足大进程的需求。但会产生很多太小的、难以利用的碎片，算法开销大。</a:t>
            </a:r>
          </a:p>
        </p:txBody>
      </p:sp>
    </p:spTree>
    <p:extLst>
      <p:ext uri="{BB962C8B-B14F-4D97-AF65-F5344CB8AC3E}">
        <p14:creationId xmlns:p14="http://schemas.microsoft.com/office/powerpoint/2010/main" val="192557689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0564DE-AE66-4B1E-BE7B-8818FBB56B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49278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211B383-8123-41A9-801A-91F8E628B3D4}"/>
              </a:ext>
            </a:extLst>
          </p:cNvPr>
          <p:cNvGrpSpPr/>
          <p:nvPr/>
        </p:nvGrpSpPr>
        <p:grpSpPr>
          <a:xfrm>
            <a:off x="2202727" y="2235229"/>
            <a:ext cx="7786540" cy="3003303"/>
            <a:chOff x="2202730" y="2673349"/>
            <a:chExt cx="7786540" cy="331766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5E5771B-1BE7-4764-B200-A5E79EF58D20}"/>
                </a:ext>
              </a:extLst>
            </p:cNvPr>
            <p:cNvSpPr/>
            <p:nvPr/>
          </p:nvSpPr>
          <p:spPr>
            <a:xfrm>
              <a:off x="2202730" y="2673349"/>
              <a:ext cx="7786540" cy="3317669"/>
            </a:xfrm>
            <a:custGeom>
              <a:avLst/>
              <a:gdLst>
                <a:gd name="connsiteX0" fmla="*/ 0 w 7782419"/>
                <a:gd name="connsiteY0" fmla="*/ 644084 h 3864424"/>
                <a:gd name="connsiteX1" fmla="*/ 644084 w 7782419"/>
                <a:gd name="connsiteY1" fmla="*/ 0 h 3864424"/>
                <a:gd name="connsiteX2" fmla="*/ 7138335 w 7782419"/>
                <a:gd name="connsiteY2" fmla="*/ 0 h 3864424"/>
                <a:gd name="connsiteX3" fmla="*/ 7782419 w 7782419"/>
                <a:gd name="connsiteY3" fmla="*/ 644084 h 3864424"/>
                <a:gd name="connsiteX4" fmla="*/ 7782419 w 7782419"/>
                <a:gd name="connsiteY4" fmla="*/ 3220340 h 3864424"/>
                <a:gd name="connsiteX5" fmla="*/ 7138335 w 7782419"/>
                <a:gd name="connsiteY5" fmla="*/ 3864424 h 3864424"/>
                <a:gd name="connsiteX6" fmla="*/ 644084 w 7782419"/>
                <a:gd name="connsiteY6" fmla="*/ 3864424 h 3864424"/>
                <a:gd name="connsiteX7" fmla="*/ 0 w 7782419"/>
                <a:gd name="connsiteY7" fmla="*/ 3220340 h 3864424"/>
                <a:gd name="connsiteX8" fmla="*/ 0 w 7782419"/>
                <a:gd name="connsiteY8" fmla="*/ 644084 h 3864424"/>
                <a:gd name="connsiteX0" fmla="*/ 4121 w 7786540"/>
                <a:gd name="connsiteY0" fmla="*/ 644084 h 3864424"/>
                <a:gd name="connsiteX1" fmla="*/ 648205 w 7786540"/>
                <a:gd name="connsiteY1" fmla="*/ 0 h 3864424"/>
                <a:gd name="connsiteX2" fmla="*/ 7142456 w 7786540"/>
                <a:gd name="connsiteY2" fmla="*/ 0 h 3864424"/>
                <a:gd name="connsiteX3" fmla="*/ 7786540 w 7786540"/>
                <a:gd name="connsiteY3" fmla="*/ 644084 h 3864424"/>
                <a:gd name="connsiteX4" fmla="*/ 7786540 w 7786540"/>
                <a:gd name="connsiteY4" fmla="*/ 3220340 h 3864424"/>
                <a:gd name="connsiteX5" fmla="*/ 7142456 w 7786540"/>
                <a:gd name="connsiteY5" fmla="*/ 3864424 h 3864424"/>
                <a:gd name="connsiteX6" fmla="*/ 648205 w 7786540"/>
                <a:gd name="connsiteY6" fmla="*/ 3864424 h 3864424"/>
                <a:gd name="connsiteX7" fmla="*/ 4121 w 7786540"/>
                <a:gd name="connsiteY7" fmla="*/ 3220340 h 3864424"/>
                <a:gd name="connsiteX8" fmla="*/ 0 w 7786540"/>
                <a:gd name="connsiteY8" fmla="*/ 1348033 h 3864424"/>
                <a:gd name="connsiteX9" fmla="*/ 4121 w 7786540"/>
                <a:gd name="connsiteY9" fmla="*/ 644084 h 3864424"/>
                <a:gd name="connsiteX0" fmla="*/ 4121 w 7786540"/>
                <a:gd name="connsiteY0" fmla="*/ 644084 h 3864424"/>
                <a:gd name="connsiteX1" fmla="*/ 648205 w 7786540"/>
                <a:gd name="connsiteY1" fmla="*/ 0 h 3864424"/>
                <a:gd name="connsiteX2" fmla="*/ 7142456 w 7786540"/>
                <a:gd name="connsiteY2" fmla="*/ 0 h 3864424"/>
                <a:gd name="connsiteX3" fmla="*/ 7786540 w 7786540"/>
                <a:gd name="connsiteY3" fmla="*/ 644084 h 3864424"/>
                <a:gd name="connsiteX4" fmla="*/ 7777113 w 7786540"/>
                <a:gd name="connsiteY4" fmla="*/ 1348033 h 3864424"/>
                <a:gd name="connsiteX5" fmla="*/ 7786540 w 7786540"/>
                <a:gd name="connsiteY5" fmla="*/ 3220340 h 3864424"/>
                <a:gd name="connsiteX6" fmla="*/ 7142456 w 7786540"/>
                <a:gd name="connsiteY6" fmla="*/ 3864424 h 3864424"/>
                <a:gd name="connsiteX7" fmla="*/ 648205 w 7786540"/>
                <a:gd name="connsiteY7" fmla="*/ 3864424 h 3864424"/>
                <a:gd name="connsiteX8" fmla="*/ 4121 w 7786540"/>
                <a:gd name="connsiteY8" fmla="*/ 3220340 h 3864424"/>
                <a:gd name="connsiteX9" fmla="*/ 0 w 7786540"/>
                <a:gd name="connsiteY9" fmla="*/ 1348033 h 3864424"/>
                <a:gd name="connsiteX10" fmla="*/ 4121 w 7786540"/>
                <a:gd name="connsiteY10" fmla="*/ 644084 h 38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86540" h="3864424">
                  <a:moveTo>
                    <a:pt x="4121" y="644084"/>
                  </a:moveTo>
                  <a:cubicBezTo>
                    <a:pt x="4121" y="288366"/>
                    <a:pt x="292487" y="0"/>
                    <a:pt x="648205" y="0"/>
                  </a:cubicBezTo>
                  <a:lnTo>
                    <a:pt x="7142456" y="0"/>
                  </a:lnTo>
                  <a:cubicBezTo>
                    <a:pt x="7498174" y="0"/>
                    <a:pt x="7786540" y="288366"/>
                    <a:pt x="7786540" y="644084"/>
                  </a:cubicBezTo>
                  <a:lnTo>
                    <a:pt x="7777113" y="1348033"/>
                  </a:lnTo>
                  <a:cubicBezTo>
                    <a:pt x="7780255" y="1972135"/>
                    <a:pt x="7783398" y="2596238"/>
                    <a:pt x="7786540" y="3220340"/>
                  </a:cubicBezTo>
                  <a:cubicBezTo>
                    <a:pt x="7786540" y="3576058"/>
                    <a:pt x="7498174" y="3864424"/>
                    <a:pt x="7142456" y="3864424"/>
                  </a:cubicBezTo>
                  <a:lnTo>
                    <a:pt x="648205" y="3864424"/>
                  </a:lnTo>
                  <a:cubicBezTo>
                    <a:pt x="292487" y="3864424"/>
                    <a:pt x="4121" y="3576058"/>
                    <a:pt x="4121" y="3220340"/>
                  </a:cubicBezTo>
                  <a:cubicBezTo>
                    <a:pt x="2747" y="2596238"/>
                    <a:pt x="1374" y="1972135"/>
                    <a:pt x="0" y="1348033"/>
                  </a:cubicBezTo>
                  <a:cubicBezTo>
                    <a:pt x="1374" y="1113383"/>
                    <a:pt x="2747" y="878734"/>
                    <a:pt x="4121" y="644084"/>
                  </a:cubicBezTo>
                  <a:close/>
                </a:path>
              </a:pathLst>
            </a:custGeom>
            <a:noFill/>
            <a:ln w="38100">
              <a:solidFill>
                <a:srgbClr val="0043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5">
              <a:extLst>
                <a:ext uri="{FF2B5EF4-FFF2-40B4-BE49-F238E27FC236}">
                  <a16:creationId xmlns:a16="http://schemas.microsoft.com/office/drawing/2014/main" id="{870640C8-4122-40E9-B602-4975FF5C55F6}"/>
                </a:ext>
              </a:extLst>
            </p:cNvPr>
            <p:cNvSpPr/>
            <p:nvPr/>
          </p:nvSpPr>
          <p:spPr>
            <a:xfrm>
              <a:off x="2202730" y="2693003"/>
              <a:ext cx="7786540" cy="1237976"/>
            </a:xfrm>
            <a:custGeom>
              <a:avLst/>
              <a:gdLst>
                <a:gd name="connsiteX0" fmla="*/ 0 w 7782419"/>
                <a:gd name="connsiteY0" fmla="*/ 644084 h 3864424"/>
                <a:gd name="connsiteX1" fmla="*/ 644084 w 7782419"/>
                <a:gd name="connsiteY1" fmla="*/ 0 h 3864424"/>
                <a:gd name="connsiteX2" fmla="*/ 7138335 w 7782419"/>
                <a:gd name="connsiteY2" fmla="*/ 0 h 3864424"/>
                <a:gd name="connsiteX3" fmla="*/ 7782419 w 7782419"/>
                <a:gd name="connsiteY3" fmla="*/ 644084 h 3864424"/>
                <a:gd name="connsiteX4" fmla="*/ 7782419 w 7782419"/>
                <a:gd name="connsiteY4" fmla="*/ 3220340 h 3864424"/>
                <a:gd name="connsiteX5" fmla="*/ 7138335 w 7782419"/>
                <a:gd name="connsiteY5" fmla="*/ 3864424 h 3864424"/>
                <a:gd name="connsiteX6" fmla="*/ 644084 w 7782419"/>
                <a:gd name="connsiteY6" fmla="*/ 3864424 h 3864424"/>
                <a:gd name="connsiteX7" fmla="*/ 0 w 7782419"/>
                <a:gd name="connsiteY7" fmla="*/ 3220340 h 3864424"/>
                <a:gd name="connsiteX8" fmla="*/ 0 w 7782419"/>
                <a:gd name="connsiteY8" fmla="*/ 644084 h 3864424"/>
                <a:gd name="connsiteX0" fmla="*/ 4121 w 7786540"/>
                <a:gd name="connsiteY0" fmla="*/ 644084 h 3864424"/>
                <a:gd name="connsiteX1" fmla="*/ 648205 w 7786540"/>
                <a:gd name="connsiteY1" fmla="*/ 0 h 3864424"/>
                <a:gd name="connsiteX2" fmla="*/ 7142456 w 7786540"/>
                <a:gd name="connsiteY2" fmla="*/ 0 h 3864424"/>
                <a:gd name="connsiteX3" fmla="*/ 7786540 w 7786540"/>
                <a:gd name="connsiteY3" fmla="*/ 644084 h 3864424"/>
                <a:gd name="connsiteX4" fmla="*/ 7786540 w 7786540"/>
                <a:gd name="connsiteY4" fmla="*/ 3220340 h 3864424"/>
                <a:gd name="connsiteX5" fmla="*/ 7142456 w 7786540"/>
                <a:gd name="connsiteY5" fmla="*/ 3864424 h 3864424"/>
                <a:gd name="connsiteX6" fmla="*/ 648205 w 7786540"/>
                <a:gd name="connsiteY6" fmla="*/ 3864424 h 3864424"/>
                <a:gd name="connsiteX7" fmla="*/ 4121 w 7786540"/>
                <a:gd name="connsiteY7" fmla="*/ 3220340 h 3864424"/>
                <a:gd name="connsiteX8" fmla="*/ 0 w 7786540"/>
                <a:gd name="connsiteY8" fmla="*/ 1348033 h 3864424"/>
                <a:gd name="connsiteX9" fmla="*/ 4121 w 7786540"/>
                <a:gd name="connsiteY9" fmla="*/ 644084 h 3864424"/>
                <a:gd name="connsiteX0" fmla="*/ 4121 w 7786540"/>
                <a:gd name="connsiteY0" fmla="*/ 644084 h 3864424"/>
                <a:gd name="connsiteX1" fmla="*/ 648205 w 7786540"/>
                <a:gd name="connsiteY1" fmla="*/ 0 h 3864424"/>
                <a:gd name="connsiteX2" fmla="*/ 7142456 w 7786540"/>
                <a:gd name="connsiteY2" fmla="*/ 0 h 3864424"/>
                <a:gd name="connsiteX3" fmla="*/ 7786540 w 7786540"/>
                <a:gd name="connsiteY3" fmla="*/ 644084 h 3864424"/>
                <a:gd name="connsiteX4" fmla="*/ 7777113 w 7786540"/>
                <a:gd name="connsiteY4" fmla="*/ 1348033 h 3864424"/>
                <a:gd name="connsiteX5" fmla="*/ 7786540 w 7786540"/>
                <a:gd name="connsiteY5" fmla="*/ 3220340 h 3864424"/>
                <a:gd name="connsiteX6" fmla="*/ 7142456 w 7786540"/>
                <a:gd name="connsiteY6" fmla="*/ 3864424 h 3864424"/>
                <a:gd name="connsiteX7" fmla="*/ 648205 w 7786540"/>
                <a:gd name="connsiteY7" fmla="*/ 3864424 h 3864424"/>
                <a:gd name="connsiteX8" fmla="*/ 4121 w 7786540"/>
                <a:gd name="connsiteY8" fmla="*/ 3220340 h 3864424"/>
                <a:gd name="connsiteX9" fmla="*/ 0 w 7786540"/>
                <a:gd name="connsiteY9" fmla="*/ 1348033 h 3864424"/>
                <a:gd name="connsiteX10" fmla="*/ 4121 w 7786540"/>
                <a:gd name="connsiteY10" fmla="*/ 644084 h 3864424"/>
                <a:gd name="connsiteX0" fmla="*/ 0 w 7786540"/>
                <a:gd name="connsiteY0" fmla="*/ 1348033 h 3864424"/>
                <a:gd name="connsiteX1" fmla="*/ 4121 w 7786540"/>
                <a:gd name="connsiteY1" fmla="*/ 644084 h 3864424"/>
                <a:gd name="connsiteX2" fmla="*/ 648205 w 7786540"/>
                <a:gd name="connsiteY2" fmla="*/ 0 h 3864424"/>
                <a:gd name="connsiteX3" fmla="*/ 7142456 w 7786540"/>
                <a:gd name="connsiteY3" fmla="*/ 0 h 3864424"/>
                <a:gd name="connsiteX4" fmla="*/ 7786540 w 7786540"/>
                <a:gd name="connsiteY4" fmla="*/ 644084 h 3864424"/>
                <a:gd name="connsiteX5" fmla="*/ 7777113 w 7786540"/>
                <a:gd name="connsiteY5" fmla="*/ 1348033 h 3864424"/>
                <a:gd name="connsiteX6" fmla="*/ 7786540 w 7786540"/>
                <a:gd name="connsiteY6" fmla="*/ 3220340 h 3864424"/>
                <a:gd name="connsiteX7" fmla="*/ 7142456 w 7786540"/>
                <a:gd name="connsiteY7" fmla="*/ 3864424 h 3864424"/>
                <a:gd name="connsiteX8" fmla="*/ 648205 w 7786540"/>
                <a:gd name="connsiteY8" fmla="*/ 3864424 h 3864424"/>
                <a:gd name="connsiteX9" fmla="*/ 4121 w 7786540"/>
                <a:gd name="connsiteY9" fmla="*/ 3220340 h 3864424"/>
                <a:gd name="connsiteX10" fmla="*/ 91440 w 7786540"/>
                <a:gd name="connsiteY10" fmla="*/ 1454542 h 3864424"/>
                <a:gd name="connsiteX0" fmla="*/ 0 w 7786540"/>
                <a:gd name="connsiteY0" fmla="*/ 1348033 h 3864424"/>
                <a:gd name="connsiteX1" fmla="*/ 4121 w 7786540"/>
                <a:gd name="connsiteY1" fmla="*/ 644084 h 3864424"/>
                <a:gd name="connsiteX2" fmla="*/ 648205 w 7786540"/>
                <a:gd name="connsiteY2" fmla="*/ 0 h 3864424"/>
                <a:gd name="connsiteX3" fmla="*/ 7142456 w 7786540"/>
                <a:gd name="connsiteY3" fmla="*/ 0 h 3864424"/>
                <a:gd name="connsiteX4" fmla="*/ 7786540 w 7786540"/>
                <a:gd name="connsiteY4" fmla="*/ 644084 h 3864424"/>
                <a:gd name="connsiteX5" fmla="*/ 7786540 w 7786540"/>
                <a:gd name="connsiteY5" fmla="*/ 3220340 h 3864424"/>
                <a:gd name="connsiteX6" fmla="*/ 7142456 w 7786540"/>
                <a:gd name="connsiteY6" fmla="*/ 3864424 h 3864424"/>
                <a:gd name="connsiteX7" fmla="*/ 648205 w 7786540"/>
                <a:gd name="connsiteY7" fmla="*/ 3864424 h 3864424"/>
                <a:gd name="connsiteX8" fmla="*/ 4121 w 7786540"/>
                <a:gd name="connsiteY8" fmla="*/ 3220340 h 3864424"/>
                <a:gd name="connsiteX9" fmla="*/ 91440 w 7786540"/>
                <a:gd name="connsiteY9" fmla="*/ 1454542 h 3864424"/>
                <a:gd name="connsiteX0" fmla="*/ 29985 w 7816525"/>
                <a:gd name="connsiteY0" fmla="*/ 1348033 h 3864424"/>
                <a:gd name="connsiteX1" fmla="*/ 34106 w 7816525"/>
                <a:gd name="connsiteY1" fmla="*/ 644084 h 3864424"/>
                <a:gd name="connsiteX2" fmla="*/ 678190 w 7816525"/>
                <a:gd name="connsiteY2" fmla="*/ 0 h 3864424"/>
                <a:gd name="connsiteX3" fmla="*/ 7172441 w 7816525"/>
                <a:gd name="connsiteY3" fmla="*/ 0 h 3864424"/>
                <a:gd name="connsiteX4" fmla="*/ 7816525 w 7816525"/>
                <a:gd name="connsiteY4" fmla="*/ 644084 h 3864424"/>
                <a:gd name="connsiteX5" fmla="*/ 7816525 w 7816525"/>
                <a:gd name="connsiteY5" fmla="*/ 3220340 h 3864424"/>
                <a:gd name="connsiteX6" fmla="*/ 7172441 w 7816525"/>
                <a:gd name="connsiteY6" fmla="*/ 3864424 h 3864424"/>
                <a:gd name="connsiteX7" fmla="*/ 678190 w 7816525"/>
                <a:gd name="connsiteY7" fmla="*/ 3864424 h 3864424"/>
                <a:gd name="connsiteX8" fmla="*/ 121425 w 7816525"/>
                <a:gd name="connsiteY8" fmla="*/ 1454542 h 3864424"/>
                <a:gd name="connsiteX0" fmla="*/ 0 w 7786540"/>
                <a:gd name="connsiteY0" fmla="*/ 1348033 h 3864424"/>
                <a:gd name="connsiteX1" fmla="*/ 4121 w 7786540"/>
                <a:gd name="connsiteY1" fmla="*/ 644084 h 3864424"/>
                <a:gd name="connsiteX2" fmla="*/ 648205 w 7786540"/>
                <a:gd name="connsiteY2" fmla="*/ 0 h 3864424"/>
                <a:gd name="connsiteX3" fmla="*/ 7142456 w 7786540"/>
                <a:gd name="connsiteY3" fmla="*/ 0 h 3864424"/>
                <a:gd name="connsiteX4" fmla="*/ 7786540 w 7786540"/>
                <a:gd name="connsiteY4" fmla="*/ 644084 h 3864424"/>
                <a:gd name="connsiteX5" fmla="*/ 7786540 w 7786540"/>
                <a:gd name="connsiteY5" fmla="*/ 3220340 h 3864424"/>
                <a:gd name="connsiteX6" fmla="*/ 7142456 w 7786540"/>
                <a:gd name="connsiteY6" fmla="*/ 3864424 h 3864424"/>
                <a:gd name="connsiteX7" fmla="*/ 91440 w 7786540"/>
                <a:gd name="connsiteY7" fmla="*/ 1454542 h 3864424"/>
                <a:gd name="connsiteX0" fmla="*/ 0 w 7786540"/>
                <a:gd name="connsiteY0" fmla="*/ 1348033 h 3864424"/>
                <a:gd name="connsiteX1" fmla="*/ 4121 w 7786540"/>
                <a:gd name="connsiteY1" fmla="*/ 644084 h 3864424"/>
                <a:gd name="connsiteX2" fmla="*/ 648205 w 7786540"/>
                <a:gd name="connsiteY2" fmla="*/ 0 h 3864424"/>
                <a:gd name="connsiteX3" fmla="*/ 7142456 w 7786540"/>
                <a:gd name="connsiteY3" fmla="*/ 0 h 3864424"/>
                <a:gd name="connsiteX4" fmla="*/ 7786540 w 7786540"/>
                <a:gd name="connsiteY4" fmla="*/ 644084 h 3864424"/>
                <a:gd name="connsiteX5" fmla="*/ 7778685 w 7786540"/>
                <a:gd name="connsiteY5" fmla="*/ 1303420 h 3864424"/>
                <a:gd name="connsiteX6" fmla="*/ 7786540 w 7786540"/>
                <a:gd name="connsiteY6" fmla="*/ 3220340 h 3864424"/>
                <a:gd name="connsiteX7" fmla="*/ 7142456 w 7786540"/>
                <a:gd name="connsiteY7" fmla="*/ 3864424 h 3864424"/>
                <a:gd name="connsiteX8" fmla="*/ 91440 w 7786540"/>
                <a:gd name="connsiteY8" fmla="*/ 1454542 h 3864424"/>
                <a:gd name="connsiteX0" fmla="*/ 0 w 7901804"/>
                <a:gd name="connsiteY0" fmla="*/ 1348033 h 3864424"/>
                <a:gd name="connsiteX1" fmla="*/ 4121 w 7901804"/>
                <a:gd name="connsiteY1" fmla="*/ 644084 h 3864424"/>
                <a:gd name="connsiteX2" fmla="*/ 648205 w 7901804"/>
                <a:gd name="connsiteY2" fmla="*/ 0 h 3864424"/>
                <a:gd name="connsiteX3" fmla="*/ 7142456 w 7901804"/>
                <a:gd name="connsiteY3" fmla="*/ 0 h 3864424"/>
                <a:gd name="connsiteX4" fmla="*/ 7786540 w 7901804"/>
                <a:gd name="connsiteY4" fmla="*/ 644084 h 3864424"/>
                <a:gd name="connsiteX5" fmla="*/ 7778685 w 7901804"/>
                <a:gd name="connsiteY5" fmla="*/ 1303420 h 3864424"/>
                <a:gd name="connsiteX6" fmla="*/ 7142456 w 7901804"/>
                <a:gd name="connsiteY6" fmla="*/ 3864424 h 3864424"/>
                <a:gd name="connsiteX7" fmla="*/ 91440 w 7901804"/>
                <a:gd name="connsiteY7" fmla="*/ 1454542 h 3864424"/>
                <a:gd name="connsiteX0" fmla="*/ 0 w 7901804"/>
                <a:gd name="connsiteY0" fmla="*/ 1348033 h 3864424"/>
                <a:gd name="connsiteX1" fmla="*/ 4121 w 7901804"/>
                <a:gd name="connsiteY1" fmla="*/ 644084 h 3864424"/>
                <a:gd name="connsiteX2" fmla="*/ 648205 w 7901804"/>
                <a:gd name="connsiteY2" fmla="*/ 0 h 3864424"/>
                <a:gd name="connsiteX3" fmla="*/ 7142456 w 7901804"/>
                <a:gd name="connsiteY3" fmla="*/ 0 h 3864424"/>
                <a:gd name="connsiteX4" fmla="*/ 7786540 w 7901804"/>
                <a:gd name="connsiteY4" fmla="*/ 644084 h 3864424"/>
                <a:gd name="connsiteX5" fmla="*/ 7778685 w 7901804"/>
                <a:gd name="connsiteY5" fmla="*/ 1303420 h 3864424"/>
                <a:gd name="connsiteX6" fmla="*/ 7142456 w 7901804"/>
                <a:gd name="connsiteY6" fmla="*/ 3864424 h 3864424"/>
                <a:gd name="connsiteX0" fmla="*/ 0 w 7786540"/>
                <a:gd name="connsiteY0" fmla="*/ 1348033 h 1348033"/>
                <a:gd name="connsiteX1" fmla="*/ 4121 w 7786540"/>
                <a:gd name="connsiteY1" fmla="*/ 644084 h 1348033"/>
                <a:gd name="connsiteX2" fmla="*/ 648205 w 7786540"/>
                <a:gd name="connsiteY2" fmla="*/ 0 h 1348033"/>
                <a:gd name="connsiteX3" fmla="*/ 7142456 w 7786540"/>
                <a:gd name="connsiteY3" fmla="*/ 0 h 1348033"/>
                <a:gd name="connsiteX4" fmla="*/ 7786540 w 7786540"/>
                <a:gd name="connsiteY4" fmla="*/ 644084 h 1348033"/>
                <a:gd name="connsiteX5" fmla="*/ 7778685 w 7786540"/>
                <a:gd name="connsiteY5" fmla="*/ 1303420 h 13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86540" h="1348033">
                  <a:moveTo>
                    <a:pt x="0" y="1348033"/>
                  </a:moveTo>
                  <a:cubicBezTo>
                    <a:pt x="1374" y="1113383"/>
                    <a:pt x="2747" y="878734"/>
                    <a:pt x="4121" y="644084"/>
                  </a:cubicBezTo>
                  <a:cubicBezTo>
                    <a:pt x="4121" y="288366"/>
                    <a:pt x="292487" y="0"/>
                    <a:pt x="648205" y="0"/>
                  </a:cubicBezTo>
                  <a:lnTo>
                    <a:pt x="7142456" y="0"/>
                  </a:lnTo>
                  <a:cubicBezTo>
                    <a:pt x="7498174" y="0"/>
                    <a:pt x="7786540" y="288366"/>
                    <a:pt x="7786540" y="644084"/>
                  </a:cubicBezTo>
                  <a:cubicBezTo>
                    <a:pt x="7783922" y="863863"/>
                    <a:pt x="7781303" y="1083641"/>
                    <a:pt x="7778685" y="130342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5D9BB83-FFE1-444E-BC38-8ACB705733A4}"/>
              </a:ext>
            </a:extLst>
          </p:cNvPr>
          <p:cNvSpPr txBox="1"/>
          <p:nvPr/>
        </p:nvSpPr>
        <p:spPr>
          <a:xfrm>
            <a:off x="3522215" y="3468266"/>
            <a:ext cx="5147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spc="200" dirty="0">
                <a:solidFill>
                  <a:srgbClr val="0A4F7F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96242557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16048" y="2285034"/>
            <a:ext cx="2138453" cy="4275607"/>
            <a:chOff x="569078" y="2256613"/>
            <a:chExt cx="2138453" cy="427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6"/>
              <a:ext cx="1704513" cy="40038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89506"/>
              <a:ext cx="1704513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78865" y="30738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8" y="559418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985" y="622444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3674C0A9-38A1-7118-1944-A53A70FDD774}"/>
              </a:ext>
            </a:extLst>
          </p:cNvPr>
          <p:cNvSpPr/>
          <p:nvPr/>
        </p:nvSpPr>
        <p:spPr>
          <a:xfrm>
            <a:off x="3094194" y="3894837"/>
            <a:ext cx="1704513" cy="7089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/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）。分别使用首次适应、循环首次（下次）适应法、最佳适应和最坏适应算法对下列内存分配请求进行分配（设分配时从空闲区的高地址分配，以保持剩余空闲区首地址不变），根据分配结果对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3094194" y="4061588"/>
            <a:ext cx="1704513" cy="37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5AB922-02FC-2A88-0B20-344F8F075F06}"/>
              </a:ext>
            </a:extLst>
          </p:cNvPr>
          <p:cNvSpPr txBox="1"/>
          <p:nvPr/>
        </p:nvSpPr>
        <p:spPr>
          <a:xfrm>
            <a:off x="509223" y="2739275"/>
            <a:ext cx="674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123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CB2C23-78FA-F8AA-B2E4-F33136BC5669}"/>
              </a:ext>
            </a:extLst>
          </p:cNvPr>
          <p:cNvSpPr txBox="1"/>
          <p:nvPr/>
        </p:nvSpPr>
        <p:spPr>
          <a:xfrm>
            <a:off x="3150774" y="22542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首次适应算法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5C68379-644A-A488-3E68-0133B142038C}"/>
              </a:ext>
            </a:extLst>
          </p:cNvPr>
          <p:cNvGrpSpPr/>
          <p:nvPr/>
        </p:nvGrpSpPr>
        <p:grpSpPr>
          <a:xfrm>
            <a:off x="6029043" y="3847359"/>
            <a:ext cx="5504152" cy="613336"/>
            <a:chOff x="4688891" y="4094326"/>
            <a:chExt cx="5504152" cy="61333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98B10A4-CBB8-BA74-5B3E-E7FCAC3CD19B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D7BF355-13E8-39CD-E3E9-5CF32BB65BA4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F231C04-586E-1655-6A4F-A9F330677648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C7C219E-07EC-0058-9C7C-087C8DDC9BCE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9C86827D-53F0-A639-42F0-3FEAC452AA59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E277DA3-A6F8-76A6-6ABD-B41FE81C7E26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BD1D796-FAE1-08D6-AAC9-5D983CA2925C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35</a:t>
                  </a:r>
                  <a:endParaRPr lang="zh-CN" altLang="en-US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C9E65EE9-A34C-C536-BD57-F08140BD5098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9912F46-B20E-7CE0-E0EB-2DD0F9E033B7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E1C8514-5F63-705E-206C-E5956C18597F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50084F8-CD38-6016-12A5-6ED6914D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653477-243D-FE83-0E16-6A55A90E1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D57C4BD-2A65-16F6-8A4C-3D856A1C8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6E9775A-3297-8F3F-F0EC-087B0E281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D8AE3667-06E7-9EA9-DC37-45C5F325885A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095D18AC-7645-59EB-2FFA-23FDF2F88802}"/>
              </a:ext>
            </a:extLst>
          </p:cNvPr>
          <p:cNvSpPr/>
          <p:nvPr/>
        </p:nvSpPr>
        <p:spPr>
          <a:xfrm>
            <a:off x="3118605" y="4834353"/>
            <a:ext cx="1704513" cy="788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0D32161-D710-DC49-A254-9367FD0B499F}"/>
              </a:ext>
            </a:extLst>
          </p:cNvPr>
          <p:cNvGrpSpPr/>
          <p:nvPr/>
        </p:nvGrpSpPr>
        <p:grpSpPr>
          <a:xfrm>
            <a:off x="6024601" y="3857577"/>
            <a:ext cx="5504152" cy="613336"/>
            <a:chOff x="4688891" y="4094326"/>
            <a:chExt cx="5504152" cy="613336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C5566D6-AE2A-FDE2-A960-90C7959D71C4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E42295FA-C801-5D98-96F2-0302AE4D799E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AE7ACF6-4F2B-10B9-09C4-CA607FF4FAFD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4D67DF34-F402-5383-44A8-D64DA3D6DA18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1963DF26-099D-6633-8B4A-E8D80B05E006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DF41302-F487-57B7-983F-12655E5BAB5C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B6EBABD-37F4-D8AF-26E5-A0B26D3B0FDB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23</a:t>
                  </a:r>
                  <a:endParaRPr lang="zh-CN" altLang="en-US" dirty="0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26EA8245-88E2-2528-5E09-69D020170CB3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98291B9-6F7E-AEA3-3D9E-37E2E3091C65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FAD2F63-7A7B-5648-7314-D75E41E115C9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925110C-EE71-16BA-2E80-A5F5BC907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E0C59B-6D99-680F-08A7-39E883AD1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A04035F-85A4-C125-2EE8-04EE2E4CD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C6309F6-4799-6C2D-731D-7E8AEF9FE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1FBF7EC1-E65A-CE0A-1C42-23B2A11F3CC3}"/>
                </a:ext>
              </a:extLst>
            </p:cNvPr>
            <p:cNvCxnSpPr>
              <a:cxnSpLocks/>
              <a:stCxn id="74" idx="3"/>
              <a:endCxn id="72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943C424-1F99-D7D4-1147-2AD566DE9E79}"/>
              </a:ext>
            </a:extLst>
          </p:cNvPr>
          <p:cNvGrpSpPr/>
          <p:nvPr/>
        </p:nvGrpSpPr>
        <p:grpSpPr>
          <a:xfrm>
            <a:off x="6024923" y="3849550"/>
            <a:ext cx="3373510" cy="613336"/>
            <a:chOff x="4688891" y="4094326"/>
            <a:chExt cx="3373510" cy="61333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7607258-763E-DD14-D86C-282D97C0FC85}"/>
                </a:ext>
              </a:extLst>
            </p:cNvPr>
            <p:cNvGrpSpPr/>
            <p:nvPr/>
          </p:nvGrpSpPr>
          <p:grpSpPr>
            <a:xfrm>
              <a:off x="4688891" y="4094326"/>
              <a:ext cx="3373510" cy="613336"/>
              <a:chOff x="5194917" y="4075553"/>
              <a:chExt cx="3373510" cy="613336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66583C3C-53D0-9CAB-656F-A6EE2A7DD424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A962B4C7-F91E-ECEE-DA30-14DE9CF8CB51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BAB6C06B-A845-7ED0-F168-9206A9F9FDD3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23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6B3D953-547E-8C72-A19D-7EC29E881B73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DC499E4-E11A-1A41-F01F-AA15C342F0D7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40BB191-0223-6283-0B38-3CA4A2491810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23EB14D-A178-D80A-F44F-00DE61E08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DB4761D-8368-FB6D-64D7-23B7ED1C1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3F35CEC4-82FD-4A2D-0A75-65C657F5C933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 flipH="1">
              <a:off x="4688891" y="4403875"/>
              <a:ext cx="3373510" cy="5762"/>
            </a:xfrm>
            <a:prstGeom prst="bentConnector5">
              <a:avLst>
                <a:gd name="adj1" fmla="val -6776"/>
                <a:gd name="adj2" fmla="val 9239622"/>
                <a:gd name="adj3" fmla="val 1067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94B1F7E-86C3-0D62-69EE-72282D353C56}"/>
              </a:ext>
            </a:extLst>
          </p:cNvPr>
          <p:cNvSpPr/>
          <p:nvPr/>
        </p:nvSpPr>
        <p:spPr>
          <a:xfrm>
            <a:off x="5567942" y="5400115"/>
            <a:ext cx="6408586" cy="1119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所有空闲分区按地址递增依次链接，每次作业分配内存时，从空闲分区链首开始查找，将第一个满足要求的分区分配给作业</a:t>
            </a:r>
            <a:endParaRPr kumimoji="0" lang="en-US" altLang="zh-CN" sz="1400" b="0" i="0" u="none" strike="noStrike" kern="120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86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4.44444E-6 L -0.17565 -0.171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17708 0.1150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8" grpId="0" animBg="1"/>
      <p:bldP spid="18" grpId="1" animBg="1"/>
      <p:bldP spid="59" grpId="0" animBg="1"/>
      <p:bldP spid="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16048" y="2285034"/>
            <a:ext cx="2138453" cy="4275607"/>
            <a:chOff x="569078" y="2256613"/>
            <a:chExt cx="2138453" cy="427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6"/>
              <a:ext cx="1704513" cy="40038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89506"/>
              <a:ext cx="1704513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78865" y="30738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8" y="559418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985" y="622444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A0E80F5A-EDC3-B208-63F7-10744913CBF7}"/>
              </a:ext>
            </a:extLst>
          </p:cNvPr>
          <p:cNvSpPr/>
          <p:nvPr/>
        </p:nvSpPr>
        <p:spPr>
          <a:xfrm>
            <a:off x="3426290" y="3953951"/>
            <a:ext cx="1704513" cy="790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FCBEB6-2C9C-F1B7-F008-BF9A16155801}"/>
              </a:ext>
            </a:extLst>
          </p:cNvPr>
          <p:cNvSpPr/>
          <p:nvPr/>
        </p:nvSpPr>
        <p:spPr>
          <a:xfrm>
            <a:off x="3435173" y="4094326"/>
            <a:ext cx="1704513" cy="469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/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）。分别使用首次适应、循环首次（下次）适应法、最佳适应和最坏适应算法对下列内存分配请求进行分配（设分配时从空闲区的高地址分配，以保持剩余空闲区首地址不变），根据分配结果对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3426290" y="4190089"/>
            <a:ext cx="1704513" cy="37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5AB922-02FC-2A88-0B20-344F8F075F06}"/>
              </a:ext>
            </a:extLst>
          </p:cNvPr>
          <p:cNvSpPr txBox="1"/>
          <p:nvPr/>
        </p:nvSpPr>
        <p:spPr>
          <a:xfrm>
            <a:off x="509223" y="2739275"/>
            <a:ext cx="674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120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BD1CB5-7B10-C85C-1018-8F2DD290854D}"/>
              </a:ext>
            </a:extLst>
          </p:cNvPr>
          <p:cNvSpPr txBox="1"/>
          <p:nvPr/>
        </p:nvSpPr>
        <p:spPr>
          <a:xfrm>
            <a:off x="3150774" y="22542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首次适应算法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1AE69E-5B0D-F1BE-4EDB-3F2A5A5D4C43}"/>
              </a:ext>
            </a:extLst>
          </p:cNvPr>
          <p:cNvGrpSpPr/>
          <p:nvPr/>
        </p:nvGrpSpPr>
        <p:grpSpPr>
          <a:xfrm>
            <a:off x="5968680" y="3990417"/>
            <a:ext cx="5504152" cy="613336"/>
            <a:chOff x="4688891" y="4094326"/>
            <a:chExt cx="5504152" cy="61333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1844D6F-F2DD-FC5E-9DB6-0B36F5F9BF40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520C39B8-C1AC-CB1A-0091-91FB055B0DA8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5FCB815-FDD4-CB5B-2FF1-C4F16C346704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2CA56BB-E55F-0A77-1735-AC6BEF30228A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013085E2-C588-212B-13A4-CAD0BE4C3606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A50105B-FBAB-3F58-C1A7-6CD96D3882ED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1A962F-B8DF-2D25-2E05-0D7E14F4A606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35</a:t>
                  </a:r>
                  <a:endParaRPr lang="zh-CN" altLang="en-US" dirty="0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A754146-9201-4C73-39A1-D8E27C500E13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45B4AC7-BB04-29FE-386C-F9444F8AB0F9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94AAA90-292F-6590-0903-6D35B37987C9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9F107F8-4A64-396A-42E0-34597EBA6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038C315-F0FB-6EBF-9483-01BD61C37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22664EE-236E-53DF-9E3C-9E11E633B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2DDBFED-37F5-0149-B4CC-DF76F7E6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FB575FF1-843C-0118-FFCC-7C6DE262480C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09CEFEB-3115-3BFD-49D9-E7179BCB3291}"/>
              </a:ext>
            </a:extLst>
          </p:cNvPr>
          <p:cNvGrpSpPr/>
          <p:nvPr/>
        </p:nvGrpSpPr>
        <p:grpSpPr>
          <a:xfrm>
            <a:off x="5977563" y="3984565"/>
            <a:ext cx="5504152" cy="613336"/>
            <a:chOff x="4688891" y="4094326"/>
            <a:chExt cx="5504152" cy="61333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AE4C892-4562-0497-1FD7-84FCFF0FFE4E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EB2BE650-F7C2-C5A2-6580-EF02AB2678FA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D6A7B4F5-2E9A-1649-0AB4-BAE45CBBDFC7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F356FCD-D2E8-890F-5720-23AAE363B9B8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CF58F9-E6DD-71B4-023B-6C2071BD93F7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0BB95D96-EC44-3433-FB45-75427F430B4C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5D1FF23-794A-CCF5-CB24-991AF255AA75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20</a:t>
                  </a:r>
                  <a:endParaRPr lang="zh-CN" altLang="en-US" dirty="0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908DB0F8-9482-D72E-FCE8-4A6C52566976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4C2359A6-DAF3-A3BF-005A-FB904D7C886A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7A492A0-D36A-1F71-81B4-DACB4F05CC0A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EFD11F7-A1CB-3914-C0E0-AF25B97FD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3A2A115-7E49-4AA7-F16C-D70481B9B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44F1857-40DB-B462-782F-8FC598377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CD43EBC-0CB5-221D-C118-111847D3B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C163661B-9556-BC7C-C292-EAA36AE9AF78}"/>
                </a:ext>
              </a:extLst>
            </p:cNvPr>
            <p:cNvCxnSpPr>
              <a:cxnSpLocks/>
              <a:stCxn id="55" idx="3"/>
              <a:endCxn id="53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87C40BC-94F3-571D-8D6E-F97BC0545EE8}"/>
              </a:ext>
            </a:extLst>
          </p:cNvPr>
          <p:cNvGrpSpPr/>
          <p:nvPr/>
        </p:nvGrpSpPr>
        <p:grpSpPr>
          <a:xfrm>
            <a:off x="8074909" y="3984828"/>
            <a:ext cx="3400149" cy="607574"/>
            <a:chOff x="6810650" y="4094326"/>
            <a:chExt cx="3400149" cy="607574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94B9D15-A8B9-12CD-4DA0-720B7C0D2FAB}"/>
                </a:ext>
              </a:extLst>
            </p:cNvPr>
            <p:cNvGrpSpPr/>
            <p:nvPr/>
          </p:nvGrpSpPr>
          <p:grpSpPr>
            <a:xfrm>
              <a:off x="6810650" y="4094326"/>
              <a:ext cx="3400149" cy="607574"/>
              <a:chOff x="7316676" y="4075553"/>
              <a:chExt cx="3400149" cy="607574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9DDB1D00-380A-0CAD-992E-A33BD07CDEAF}"/>
                  </a:ext>
                </a:extLst>
              </p:cNvPr>
              <p:cNvGrpSpPr/>
              <p:nvPr/>
            </p:nvGrpSpPr>
            <p:grpSpPr>
              <a:xfrm>
                <a:off x="9465074" y="4075553"/>
                <a:ext cx="1251751" cy="607574"/>
                <a:chOff x="5024761" y="3928915"/>
                <a:chExt cx="1251751" cy="607574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95CD9217-BD84-3F3B-F18C-B4DA00E4B5B5}"/>
                    </a:ext>
                  </a:extLst>
                </p:cNvPr>
                <p:cNvSpPr/>
                <p:nvPr/>
              </p:nvSpPr>
              <p:spPr>
                <a:xfrm>
                  <a:off x="5024761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23FDD0FF-45A3-84DF-BBD9-E954F4731872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99BAE296-10DE-4A1E-C5EC-75133707AB58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D7A8E1E-F613-52F1-AF4C-235CE22E6F24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EEB69941-1B9D-10D7-1EF9-5EFEE857AABA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77D21F0-A4E9-03EB-BA21-1DCEFCA17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778B418-CF9F-FB8F-9499-B2C5F5AC3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B72E4F86-B4BC-C4AC-7BF1-A3B61B2EC5E6}"/>
                </a:ext>
              </a:extLst>
            </p:cNvPr>
            <p:cNvCxnSpPr>
              <a:cxnSpLocks/>
              <a:stCxn id="71" idx="3"/>
              <a:endCxn id="67" idx="1"/>
            </p:cNvCxnSpPr>
            <p:nvPr/>
          </p:nvCxnSpPr>
          <p:spPr>
            <a:xfrm flipH="1">
              <a:off x="6810650" y="4403875"/>
              <a:ext cx="3400149" cy="12700"/>
            </a:xfrm>
            <a:prstGeom prst="bentConnector5">
              <a:avLst>
                <a:gd name="adj1" fmla="val -6723"/>
                <a:gd name="adj2" fmla="val 4146661"/>
                <a:gd name="adj3" fmla="val 1067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B05D3C8-33EA-FF57-3B7E-9DFA47300C92}"/>
              </a:ext>
            </a:extLst>
          </p:cNvPr>
          <p:cNvGrpSpPr/>
          <p:nvPr/>
        </p:nvGrpSpPr>
        <p:grpSpPr>
          <a:xfrm>
            <a:off x="8091495" y="4012129"/>
            <a:ext cx="1251751" cy="607574"/>
            <a:chOff x="6810650" y="4094326"/>
            <a:chExt cx="1251751" cy="607574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8D6BD5B-323C-3323-7794-CAE61E787B2A}"/>
                </a:ext>
              </a:extLst>
            </p:cNvPr>
            <p:cNvGrpSpPr/>
            <p:nvPr/>
          </p:nvGrpSpPr>
          <p:grpSpPr>
            <a:xfrm>
              <a:off x="6810650" y="4094326"/>
              <a:ext cx="1251751" cy="607574"/>
              <a:chOff x="5042517" y="3928915"/>
              <a:chExt cx="1251751" cy="607574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27C79E-E66D-D356-8F0A-08F987A23AAB}"/>
                  </a:ext>
                </a:extLst>
              </p:cNvPr>
              <p:cNvSpPr/>
              <p:nvPr/>
            </p:nvSpPr>
            <p:spPr>
              <a:xfrm>
                <a:off x="5042517" y="3940438"/>
                <a:ext cx="1251751" cy="5960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D70B458-1ABF-D652-EA0D-2C651F4253E2}"/>
                  </a:ext>
                </a:extLst>
              </p:cNvPr>
              <p:cNvSpPr/>
              <p:nvPr/>
            </p:nvSpPr>
            <p:spPr>
              <a:xfrm>
                <a:off x="5348796" y="3928915"/>
                <a:ext cx="656948" cy="596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12</a:t>
                </a:r>
                <a:endParaRPr lang="zh-CN" altLang="en-US" dirty="0"/>
              </a:p>
            </p:txBody>
          </p:sp>
        </p:grp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62024021-7A0A-55DE-A0F7-37E01BD55915}"/>
                </a:ext>
              </a:extLst>
            </p:cNvPr>
            <p:cNvCxnSpPr>
              <a:cxnSpLocks/>
              <a:stCxn id="81" idx="3"/>
              <a:endCxn id="81" idx="1"/>
            </p:cNvCxnSpPr>
            <p:nvPr/>
          </p:nvCxnSpPr>
          <p:spPr>
            <a:xfrm flipH="1">
              <a:off x="6810650" y="4403875"/>
              <a:ext cx="1251751" cy="12700"/>
            </a:xfrm>
            <a:prstGeom prst="bentConnector5">
              <a:avLst>
                <a:gd name="adj1" fmla="val -18262"/>
                <a:gd name="adj2" fmla="val 4146661"/>
                <a:gd name="adj3" fmla="val 1182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460FBE1-CA71-0778-580C-C03EC4536D12}"/>
              </a:ext>
            </a:extLst>
          </p:cNvPr>
          <p:cNvSpPr/>
          <p:nvPr/>
        </p:nvSpPr>
        <p:spPr>
          <a:xfrm>
            <a:off x="5567942" y="5400115"/>
            <a:ext cx="6408586" cy="1119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所有空闲分区按地址递增依次链接，每次作业分配内存时，从空闲分区链首开始查找，将第一个满足要求的分区分配给作业</a:t>
            </a:r>
            <a:endParaRPr kumimoji="0" lang="en-US" altLang="zh-CN" sz="1400" b="0" i="0" u="none" strike="noStrike" kern="120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254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0.20377 -0.188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022E-16 L -0.20234 -0.2421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-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125 L -0.20299 0.241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0" grpId="0" animBg="1"/>
      <p:bldP spid="20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16048" y="2285034"/>
            <a:ext cx="2138453" cy="4275607"/>
            <a:chOff x="569078" y="2256613"/>
            <a:chExt cx="2138453" cy="427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6"/>
              <a:ext cx="1704513" cy="40038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89506"/>
              <a:ext cx="1704513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78865" y="30738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8" y="559418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985" y="622444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3674C0A9-38A1-7118-1944-A53A70FDD774}"/>
              </a:ext>
            </a:extLst>
          </p:cNvPr>
          <p:cNvSpPr/>
          <p:nvPr/>
        </p:nvSpPr>
        <p:spPr>
          <a:xfrm>
            <a:off x="3094194" y="3894837"/>
            <a:ext cx="1704513" cy="7089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/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）。分别使用首次适应、循环首次（下次）适应法、最佳适应和最坏适应算法对下列内存分配请求进行分配（设分配时从空闲区的高地址分配，以保持剩余空闲区首地址不变），根据分配结果对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3094194" y="4061588"/>
            <a:ext cx="1704513" cy="37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5AB922-02FC-2A88-0B20-344F8F075F06}"/>
              </a:ext>
            </a:extLst>
          </p:cNvPr>
          <p:cNvSpPr txBox="1"/>
          <p:nvPr/>
        </p:nvSpPr>
        <p:spPr>
          <a:xfrm>
            <a:off x="509223" y="2739275"/>
            <a:ext cx="674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123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CB2C23-78FA-F8AA-B2E4-F33136BC5669}"/>
              </a:ext>
            </a:extLst>
          </p:cNvPr>
          <p:cNvSpPr txBox="1"/>
          <p:nvPr/>
        </p:nvSpPr>
        <p:spPr>
          <a:xfrm>
            <a:off x="2894294" y="225425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循环首次适应算法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5C68379-644A-A488-3E68-0133B142038C}"/>
              </a:ext>
            </a:extLst>
          </p:cNvPr>
          <p:cNvGrpSpPr/>
          <p:nvPr/>
        </p:nvGrpSpPr>
        <p:grpSpPr>
          <a:xfrm>
            <a:off x="6029043" y="3847359"/>
            <a:ext cx="5504152" cy="613336"/>
            <a:chOff x="4688891" y="4094326"/>
            <a:chExt cx="5504152" cy="61333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98B10A4-CBB8-BA74-5B3E-E7FCAC3CD19B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D7BF355-13E8-39CD-E3E9-5CF32BB65BA4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F231C04-586E-1655-6A4F-A9F330677648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C7C219E-07EC-0058-9C7C-087C8DDC9BCE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9C86827D-53F0-A639-42F0-3FEAC452AA59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E277DA3-A6F8-76A6-6ABD-B41FE81C7E26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BD1D796-FAE1-08D6-AAC9-5D983CA2925C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35</a:t>
                  </a:r>
                  <a:endParaRPr lang="zh-CN" altLang="en-US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C9E65EE9-A34C-C536-BD57-F08140BD5098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9912F46-B20E-7CE0-E0EB-2DD0F9E033B7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E1C8514-5F63-705E-206C-E5956C18597F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50084F8-CD38-6016-12A5-6ED6914D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653477-243D-FE83-0E16-6A55A90E1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D57C4BD-2A65-16F6-8A4C-3D856A1C8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6E9775A-3297-8F3F-F0EC-087B0E281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D8AE3667-06E7-9EA9-DC37-45C5F325885A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095D18AC-7645-59EB-2FFA-23FDF2F88802}"/>
              </a:ext>
            </a:extLst>
          </p:cNvPr>
          <p:cNvSpPr/>
          <p:nvPr/>
        </p:nvSpPr>
        <p:spPr>
          <a:xfrm>
            <a:off x="3118605" y="4834353"/>
            <a:ext cx="1704513" cy="788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0D32161-D710-DC49-A254-9367FD0B499F}"/>
              </a:ext>
            </a:extLst>
          </p:cNvPr>
          <p:cNvGrpSpPr/>
          <p:nvPr/>
        </p:nvGrpSpPr>
        <p:grpSpPr>
          <a:xfrm>
            <a:off x="6024601" y="3857577"/>
            <a:ext cx="5504152" cy="613336"/>
            <a:chOff x="4688891" y="4094326"/>
            <a:chExt cx="5504152" cy="613336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C5566D6-AE2A-FDE2-A960-90C7959D71C4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E42295FA-C801-5D98-96F2-0302AE4D799E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AE7ACF6-4F2B-10B9-09C4-CA607FF4FAFD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4D67DF34-F402-5383-44A8-D64DA3D6DA18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1963DF26-099D-6633-8B4A-E8D80B05E006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DF41302-F487-57B7-983F-12655E5BAB5C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B6EBABD-37F4-D8AF-26E5-A0B26D3B0FDB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23</a:t>
                  </a:r>
                  <a:endParaRPr lang="zh-CN" altLang="en-US" dirty="0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26EA8245-88E2-2528-5E09-69D020170CB3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98291B9-6F7E-AEA3-3D9E-37E2E3091C65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FAD2F63-7A7B-5648-7314-D75E41E115C9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925110C-EE71-16BA-2E80-A5F5BC907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E0C59B-6D99-680F-08A7-39E883AD1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A04035F-85A4-C125-2EE8-04EE2E4CD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C6309F6-4799-6C2D-731D-7E8AEF9FE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1FBF7EC1-E65A-CE0A-1C42-23B2A11F3CC3}"/>
                </a:ext>
              </a:extLst>
            </p:cNvPr>
            <p:cNvCxnSpPr>
              <a:cxnSpLocks/>
              <a:stCxn id="74" idx="3"/>
              <a:endCxn id="72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943C424-1F99-D7D4-1147-2AD566DE9E79}"/>
              </a:ext>
            </a:extLst>
          </p:cNvPr>
          <p:cNvGrpSpPr/>
          <p:nvPr/>
        </p:nvGrpSpPr>
        <p:grpSpPr>
          <a:xfrm>
            <a:off x="6024923" y="3849550"/>
            <a:ext cx="3373510" cy="613336"/>
            <a:chOff x="4688891" y="4094326"/>
            <a:chExt cx="3373510" cy="61333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7607258-763E-DD14-D86C-282D97C0FC85}"/>
                </a:ext>
              </a:extLst>
            </p:cNvPr>
            <p:cNvGrpSpPr/>
            <p:nvPr/>
          </p:nvGrpSpPr>
          <p:grpSpPr>
            <a:xfrm>
              <a:off x="4688891" y="4094326"/>
              <a:ext cx="3373510" cy="613336"/>
              <a:chOff x="5194917" y="4075553"/>
              <a:chExt cx="3373510" cy="613336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66583C3C-53D0-9CAB-656F-A6EE2A7DD424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A962B4C7-F91E-ECEE-DA30-14DE9CF8CB51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BAB6C06B-A845-7ED0-F168-9206A9F9FDD3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23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6B3D953-547E-8C72-A19D-7EC29E881B73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DC499E4-E11A-1A41-F01F-AA15C342F0D7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40BB191-0223-6283-0B38-3CA4A2491810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23EB14D-A178-D80A-F44F-00DE61E08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DB4761D-8368-FB6D-64D7-23B7ED1C1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3F35CEC4-82FD-4A2D-0A75-65C657F5C933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 flipH="1">
              <a:off x="4688891" y="4403875"/>
              <a:ext cx="3373510" cy="5762"/>
            </a:xfrm>
            <a:prstGeom prst="bentConnector5">
              <a:avLst>
                <a:gd name="adj1" fmla="val -6776"/>
                <a:gd name="adj2" fmla="val 9239622"/>
                <a:gd name="adj3" fmla="val 1067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92222E8-36CE-1E75-9D20-CAB4CFADB696}"/>
              </a:ext>
            </a:extLst>
          </p:cNvPr>
          <p:cNvSpPr/>
          <p:nvPr/>
        </p:nvSpPr>
        <p:spPr>
          <a:xfrm>
            <a:off x="5576820" y="5306694"/>
            <a:ext cx="6408586" cy="1119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所有空闲分区按地址递增依次链接，每次分配内存时从上次查找结束的位置开始查找空闲分区链（或空闲分区表</a:t>
            </a:r>
            <a:r>
              <a:rPr kumimoji="0" lang="en-US" altLang="zh-CN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)</a:t>
            </a:r>
            <a:r>
              <a:rPr kumimoji="0" lang="zh-CN" altLang="en-US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，找到大小能满足要求的第一个空闲分区</a:t>
            </a:r>
            <a:endParaRPr kumimoji="0" lang="en-US" altLang="zh-CN" sz="1400" b="0" i="0" u="none" strike="noStrike" kern="120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5738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4.44444E-6 L -0.17565 -0.171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17708 0.1150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8" grpId="0" animBg="1"/>
      <p:bldP spid="18" grpId="1" animBg="1"/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16048" y="2285034"/>
            <a:ext cx="2138453" cy="4275607"/>
            <a:chOff x="569078" y="2256613"/>
            <a:chExt cx="2138453" cy="427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6"/>
              <a:ext cx="1704513" cy="40038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89506"/>
              <a:ext cx="1704513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78865" y="30738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8" y="559418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985" y="622444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A0E80F5A-EDC3-B208-63F7-10744913CBF7}"/>
              </a:ext>
            </a:extLst>
          </p:cNvPr>
          <p:cNvSpPr/>
          <p:nvPr/>
        </p:nvSpPr>
        <p:spPr>
          <a:xfrm>
            <a:off x="3426290" y="3953951"/>
            <a:ext cx="1704513" cy="790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FCBEB6-2C9C-F1B7-F008-BF9A16155801}"/>
              </a:ext>
            </a:extLst>
          </p:cNvPr>
          <p:cNvSpPr/>
          <p:nvPr/>
        </p:nvSpPr>
        <p:spPr>
          <a:xfrm>
            <a:off x="3435173" y="4094326"/>
            <a:ext cx="1704513" cy="469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/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3426290" y="4190089"/>
            <a:ext cx="1704513" cy="37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5AB922-02FC-2A88-0B20-344F8F075F06}"/>
              </a:ext>
            </a:extLst>
          </p:cNvPr>
          <p:cNvSpPr txBox="1"/>
          <p:nvPr/>
        </p:nvSpPr>
        <p:spPr>
          <a:xfrm>
            <a:off x="509223" y="2739275"/>
            <a:ext cx="674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120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BD1CB5-7B10-C85C-1018-8F2DD290854D}"/>
              </a:ext>
            </a:extLst>
          </p:cNvPr>
          <p:cNvSpPr txBox="1"/>
          <p:nvPr/>
        </p:nvSpPr>
        <p:spPr>
          <a:xfrm>
            <a:off x="2894294" y="225425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循环首次适应算法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1AE69E-5B0D-F1BE-4EDB-3F2A5A5D4C43}"/>
              </a:ext>
            </a:extLst>
          </p:cNvPr>
          <p:cNvGrpSpPr/>
          <p:nvPr/>
        </p:nvGrpSpPr>
        <p:grpSpPr>
          <a:xfrm>
            <a:off x="5968680" y="3990417"/>
            <a:ext cx="5504152" cy="613336"/>
            <a:chOff x="4688891" y="4094326"/>
            <a:chExt cx="5504152" cy="61333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1844D6F-F2DD-FC5E-9DB6-0B36F5F9BF40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520C39B8-C1AC-CB1A-0091-91FB055B0DA8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5FCB815-FDD4-CB5B-2FF1-C4F16C346704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2CA56BB-E55F-0A77-1735-AC6BEF30228A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013085E2-C588-212B-13A4-CAD0BE4C3606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A50105B-FBAB-3F58-C1A7-6CD96D3882ED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1A962F-B8DF-2D25-2E05-0D7E14F4A606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35</a:t>
                  </a:r>
                  <a:endParaRPr lang="zh-CN" altLang="en-US" dirty="0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A754146-9201-4C73-39A1-D8E27C500E13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45B4AC7-BB04-29FE-386C-F9444F8AB0F9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94AAA90-292F-6590-0903-6D35B37987C9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9F107F8-4A64-396A-42E0-34597EBA6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038C315-F0FB-6EBF-9483-01BD61C37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22664EE-236E-53DF-9E3C-9E11E633B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2DDBFED-37F5-0149-B4CC-DF76F7E6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FB575FF1-843C-0118-FFCC-7C6DE262480C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09CEFEB-3115-3BFD-49D9-E7179BCB3291}"/>
              </a:ext>
            </a:extLst>
          </p:cNvPr>
          <p:cNvGrpSpPr/>
          <p:nvPr/>
        </p:nvGrpSpPr>
        <p:grpSpPr>
          <a:xfrm>
            <a:off x="5977563" y="3984565"/>
            <a:ext cx="5504152" cy="613336"/>
            <a:chOff x="4688891" y="4094326"/>
            <a:chExt cx="5504152" cy="61333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AE4C892-4562-0497-1FD7-84FCFF0FFE4E}"/>
                </a:ext>
              </a:extLst>
            </p:cNvPr>
            <p:cNvGrpSpPr/>
            <p:nvPr/>
          </p:nvGrpSpPr>
          <p:grpSpPr>
            <a:xfrm>
              <a:off x="4688891" y="4094326"/>
              <a:ext cx="5504152" cy="613336"/>
              <a:chOff x="5194917" y="4075553"/>
              <a:chExt cx="5504152" cy="61333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EB2BE650-F7C2-C5A2-6580-EF02AB2678FA}"/>
                  </a:ext>
                </a:extLst>
              </p:cNvPr>
              <p:cNvGrpSpPr/>
              <p:nvPr/>
            </p:nvGrpSpPr>
            <p:grpSpPr>
              <a:xfrm>
                <a:off x="9447318" y="4075553"/>
                <a:ext cx="1251751" cy="607574"/>
                <a:chOff x="5007005" y="3928915"/>
                <a:chExt cx="1251751" cy="607574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D6A7B4F5-2E9A-1649-0AB4-BAE45CBBDFC7}"/>
                    </a:ext>
                  </a:extLst>
                </p:cNvPr>
                <p:cNvSpPr/>
                <p:nvPr/>
              </p:nvSpPr>
              <p:spPr>
                <a:xfrm>
                  <a:off x="5007005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F356FCD-D2E8-890F-5720-23AAE363B9B8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CF58F9-E6DD-71B4-023B-6C2071BD93F7}"/>
                  </a:ext>
                </a:extLst>
              </p:cNvPr>
              <p:cNvGrpSpPr/>
              <p:nvPr/>
            </p:nvGrpSpPr>
            <p:grpSpPr>
              <a:xfrm>
                <a:off x="5194917" y="4081315"/>
                <a:ext cx="1251751" cy="607574"/>
                <a:chOff x="5042517" y="3928915"/>
                <a:chExt cx="1251751" cy="607574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0BB95D96-EC44-3433-FB45-75427F430B4C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5D1FF23-794A-CCF5-CB24-991AF255AA75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20</a:t>
                  </a:r>
                  <a:endParaRPr lang="zh-CN" altLang="en-US" dirty="0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908DB0F8-9482-D72E-FCE8-4A6C52566976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4C2359A6-DAF3-A3BF-005A-FB904D7C886A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7A492A0-D36A-1F71-81B4-DACB4F05CC0A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EFD11F7-A1CB-3914-C0E0-AF25B97FD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322" y="4271238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3A2A115-7E49-4AA7-F16C-D70481B9B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44F1857-40DB-B462-782F-8FC598377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322" y="4490000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CD43EBC-0CB5-221D-C118-111847D3B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C163661B-9556-BC7C-C292-EAA36AE9AF78}"/>
                </a:ext>
              </a:extLst>
            </p:cNvPr>
            <p:cNvCxnSpPr>
              <a:cxnSpLocks/>
              <a:stCxn id="55" idx="3"/>
              <a:endCxn id="53" idx="1"/>
            </p:cNvCxnSpPr>
            <p:nvPr/>
          </p:nvCxnSpPr>
          <p:spPr>
            <a:xfrm flipH="1">
              <a:off x="4688891" y="4403875"/>
              <a:ext cx="5504152" cy="5762"/>
            </a:xfrm>
            <a:prstGeom prst="bentConnector5">
              <a:avLst>
                <a:gd name="adj1" fmla="val -4153"/>
                <a:gd name="adj2" fmla="val 9239622"/>
                <a:gd name="adj3" fmla="val 104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87C40BC-94F3-571D-8D6E-F97BC0545EE8}"/>
              </a:ext>
            </a:extLst>
          </p:cNvPr>
          <p:cNvGrpSpPr/>
          <p:nvPr/>
        </p:nvGrpSpPr>
        <p:grpSpPr>
          <a:xfrm>
            <a:off x="8074909" y="3984828"/>
            <a:ext cx="3400149" cy="607574"/>
            <a:chOff x="6810650" y="4094326"/>
            <a:chExt cx="3400149" cy="607574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94B9D15-A8B9-12CD-4DA0-720B7C0D2FAB}"/>
                </a:ext>
              </a:extLst>
            </p:cNvPr>
            <p:cNvGrpSpPr/>
            <p:nvPr/>
          </p:nvGrpSpPr>
          <p:grpSpPr>
            <a:xfrm>
              <a:off x="6810650" y="4094326"/>
              <a:ext cx="3400149" cy="607574"/>
              <a:chOff x="7316676" y="4075553"/>
              <a:chExt cx="3400149" cy="607574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9DDB1D00-380A-0CAD-992E-A33BD07CDEAF}"/>
                  </a:ext>
                </a:extLst>
              </p:cNvPr>
              <p:cNvGrpSpPr/>
              <p:nvPr/>
            </p:nvGrpSpPr>
            <p:grpSpPr>
              <a:xfrm>
                <a:off x="9465074" y="4075553"/>
                <a:ext cx="1251751" cy="607574"/>
                <a:chOff x="5024761" y="3928915"/>
                <a:chExt cx="1251751" cy="607574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95CD9217-BD84-3F3B-F18C-B4DA00E4B5B5}"/>
                    </a:ext>
                  </a:extLst>
                </p:cNvPr>
                <p:cNvSpPr/>
                <p:nvPr/>
              </p:nvSpPr>
              <p:spPr>
                <a:xfrm>
                  <a:off x="5024761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23FDD0FF-45A3-84DF-BBD9-E954F4731872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28</a:t>
                  </a:r>
                  <a:endParaRPr lang="zh-CN" altLang="en-US" dirty="0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99BAE296-10DE-4A1E-C5EC-75133707AB58}"/>
                  </a:ext>
                </a:extLst>
              </p:cNvPr>
              <p:cNvGrpSpPr/>
              <p:nvPr/>
            </p:nvGrpSpPr>
            <p:grpSpPr>
              <a:xfrm>
                <a:off x="7316676" y="4075553"/>
                <a:ext cx="1251751" cy="607574"/>
                <a:chOff x="5042517" y="3928915"/>
                <a:chExt cx="1251751" cy="607574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D7A8E1E-F613-52F1-AF4C-235CE22E6F24}"/>
                    </a:ext>
                  </a:extLst>
                </p:cNvPr>
                <p:cNvSpPr/>
                <p:nvPr/>
              </p:nvSpPr>
              <p:spPr>
                <a:xfrm>
                  <a:off x="5042517" y="3940438"/>
                  <a:ext cx="1251751" cy="59605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EEB69941-1B9D-10D7-1EF9-5EFEE857AABA}"/>
                    </a:ext>
                  </a:extLst>
                </p:cNvPr>
                <p:cNvSpPr/>
                <p:nvPr/>
              </p:nvSpPr>
              <p:spPr>
                <a:xfrm>
                  <a:off x="5348796" y="3928915"/>
                  <a:ext cx="656948" cy="596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12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77D21F0-A4E9-03EB-BA21-1DCEFCA17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401" y="424821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778B418-CF9F-FB8F-9499-B2C5F5AC3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2401" y="4481185"/>
              <a:ext cx="870008" cy="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B72E4F86-B4BC-C4AC-7BF1-A3B61B2EC5E6}"/>
                </a:ext>
              </a:extLst>
            </p:cNvPr>
            <p:cNvCxnSpPr>
              <a:cxnSpLocks/>
              <a:stCxn id="71" idx="3"/>
              <a:endCxn id="67" idx="1"/>
            </p:cNvCxnSpPr>
            <p:nvPr/>
          </p:nvCxnSpPr>
          <p:spPr>
            <a:xfrm flipH="1">
              <a:off x="6810650" y="4403875"/>
              <a:ext cx="3400149" cy="12700"/>
            </a:xfrm>
            <a:prstGeom prst="bentConnector5">
              <a:avLst>
                <a:gd name="adj1" fmla="val -6723"/>
                <a:gd name="adj2" fmla="val 4146661"/>
                <a:gd name="adj3" fmla="val 1067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B05D3C8-33EA-FF57-3B7E-9DFA47300C92}"/>
              </a:ext>
            </a:extLst>
          </p:cNvPr>
          <p:cNvGrpSpPr/>
          <p:nvPr/>
        </p:nvGrpSpPr>
        <p:grpSpPr>
          <a:xfrm>
            <a:off x="8091495" y="4012129"/>
            <a:ext cx="1251751" cy="607574"/>
            <a:chOff x="6810650" y="4094326"/>
            <a:chExt cx="1251751" cy="607574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8D6BD5B-323C-3323-7794-CAE61E787B2A}"/>
                </a:ext>
              </a:extLst>
            </p:cNvPr>
            <p:cNvGrpSpPr/>
            <p:nvPr/>
          </p:nvGrpSpPr>
          <p:grpSpPr>
            <a:xfrm>
              <a:off x="6810650" y="4094326"/>
              <a:ext cx="1251751" cy="607574"/>
              <a:chOff x="5042517" y="3928915"/>
              <a:chExt cx="1251751" cy="607574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27C79E-E66D-D356-8F0A-08F987A23AAB}"/>
                  </a:ext>
                </a:extLst>
              </p:cNvPr>
              <p:cNvSpPr/>
              <p:nvPr/>
            </p:nvSpPr>
            <p:spPr>
              <a:xfrm>
                <a:off x="5042517" y="3940438"/>
                <a:ext cx="1251751" cy="5960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D70B458-1ABF-D652-EA0D-2C651F4253E2}"/>
                  </a:ext>
                </a:extLst>
              </p:cNvPr>
              <p:cNvSpPr/>
              <p:nvPr/>
            </p:nvSpPr>
            <p:spPr>
              <a:xfrm>
                <a:off x="5348796" y="3928915"/>
                <a:ext cx="656948" cy="596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12</a:t>
                </a:r>
                <a:endParaRPr lang="zh-CN" altLang="en-US" dirty="0"/>
              </a:p>
            </p:txBody>
          </p:sp>
        </p:grp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62024021-7A0A-55DE-A0F7-37E01BD55915}"/>
                </a:ext>
              </a:extLst>
            </p:cNvPr>
            <p:cNvCxnSpPr>
              <a:cxnSpLocks/>
              <a:stCxn id="81" idx="3"/>
              <a:endCxn id="81" idx="1"/>
            </p:cNvCxnSpPr>
            <p:nvPr/>
          </p:nvCxnSpPr>
          <p:spPr>
            <a:xfrm flipH="1">
              <a:off x="6810650" y="4403875"/>
              <a:ext cx="1251751" cy="12700"/>
            </a:xfrm>
            <a:prstGeom prst="bentConnector5">
              <a:avLst>
                <a:gd name="adj1" fmla="val -18262"/>
                <a:gd name="adj2" fmla="val 4146661"/>
                <a:gd name="adj3" fmla="val 1182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DEE0255-7E49-DA83-F36C-F05F3C82EE0D}"/>
              </a:ext>
            </a:extLst>
          </p:cNvPr>
          <p:cNvSpPr/>
          <p:nvPr/>
        </p:nvSpPr>
        <p:spPr>
          <a:xfrm>
            <a:off x="5576820" y="5306694"/>
            <a:ext cx="6408586" cy="1119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所有空闲分区按地址递增依次链接，每次分配内存时从上次查找结束的位置开始查找空闲分区链（或空闲分区表</a:t>
            </a:r>
            <a:r>
              <a:rPr kumimoji="0" lang="en-US" altLang="zh-CN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)</a:t>
            </a:r>
            <a:r>
              <a:rPr kumimoji="0" lang="zh-CN" altLang="en-US" sz="14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，找到大小能满足要求的第一个空闲分区</a:t>
            </a:r>
            <a:endParaRPr kumimoji="0" lang="en-US" altLang="zh-CN" sz="1400" b="0" i="0" u="none" strike="noStrike" kern="1200" cap="none" spc="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35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0.20377 -0.188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022E-16 L -0.20234 -0.2421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-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125 L -0.20299 0.241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0" grpId="0" animBg="1"/>
      <p:bldP spid="20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/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）。分别使用首次适应、循环首次（下次）适应法、最佳适应和最坏适应算法对下列内存分配请求进行分配（设分配时从空闲区的高地址分配，以保持剩余空闲区首地址不变），根据分配结果对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06560" y="2254256"/>
            <a:ext cx="2138453" cy="4275607"/>
            <a:chOff x="569078" y="2256613"/>
            <a:chExt cx="2138453" cy="427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6"/>
              <a:ext cx="1704513" cy="40038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79215"/>
              <a:ext cx="1704513" cy="10501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69078" y="3274859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8" y="559418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985" y="622444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3799674" y="5639728"/>
            <a:ext cx="1704513" cy="509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CB2C23-78FA-F8AA-B2E4-F33136BC5669}"/>
              </a:ext>
            </a:extLst>
          </p:cNvPr>
          <p:cNvSpPr txBox="1"/>
          <p:nvPr/>
        </p:nvSpPr>
        <p:spPr>
          <a:xfrm>
            <a:off x="3150774" y="22542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最佳适应算法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64B9CC-34F2-E68F-4A79-CF3FE4A45E7C}"/>
              </a:ext>
            </a:extLst>
          </p:cNvPr>
          <p:cNvSpPr/>
          <p:nvPr/>
        </p:nvSpPr>
        <p:spPr>
          <a:xfrm>
            <a:off x="6578085" y="5460692"/>
            <a:ext cx="1704513" cy="867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75496A-B326-E00A-DBE5-6248298A167E}"/>
              </a:ext>
            </a:extLst>
          </p:cNvPr>
          <p:cNvSpPr/>
          <p:nvPr/>
        </p:nvSpPr>
        <p:spPr>
          <a:xfrm>
            <a:off x="9356495" y="5504090"/>
            <a:ext cx="1704513" cy="780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8132E-0B26-7ED4-6CCF-20E6AB5D78D3}"/>
              </a:ext>
            </a:extLst>
          </p:cNvPr>
          <p:cNvSpPr/>
          <p:nvPr/>
        </p:nvSpPr>
        <p:spPr>
          <a:xfrm>
            <a:off x="3799674" y="3829322"/>
            <a:ext cx="1704513" cy="50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DFDD91-0B0D-92DA-F349-C80486EDADB5}"/>
              </a:ext>
            </a:extLst>
          </p:cNvPr>
          <p:cNvSpPr/>
          <p:nvPr/>
        </p:nvSpPr>
        <p:spPr>
          <a:xfrm>
            <a:off x="6578085" y="3686891"/>
            <a:ext cx="1704513" cy="78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359F83-9F03-4CF6-C808-6F137F033A8C}"/>
              </a:ext>
            </a:extLst>
          </p:cNvPr>
          <p:cNvSpPr/>
          <p:nvPr/>
        </p:nvSpPr>
        <p:spPr>
          <a:xfrm>
            <a:off x="9356496" y="3540113"/>
            <a:ext cx="1704513" cy="1082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96919B2-D1A3-A813-E0C5-75E7269EC6D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504187" y="4081321"/>
            <a:ext cx="1073898" cy="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4DCD37F-5C99-BD84-4CC8-A07C681BD1B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282598" y="4081321"/>
            <a:ext cx="1073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70DA392-7FC0-24D7-0C65-EF066C146E57}"/>
              </a:ext>
            </a:extLst>
          </p:cNvPr>
          <p:cNvSpPr/>
          <p:nvPr/>
        </p:nvSpPr>
        <p:spPr>
          <a:xfrm>
            <a:off x="6578085" y="3687568"/>
            <a:ext cx="1704513" cy="78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F51758-27CD-321A-E8D2-321651D48C65}"/>
              </a:ext>
            </a:extLst>
          </p:cNvPr>
          <p:cNvSpPr/>
          <p:nvPr/>
        </p:nvSpPr>
        <p:spPr>
          <a:xfrm>
            <a:off x="9356496" y="3540790"/>
            <a:ext cx="1704513" cy="1082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1365B90-8E82-AB9D-5D9D-837D61C9D31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282598" y="4081998"/>
            <a:ext cx="1073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4038AF2-8F29-F7A8-2088-A2B6CCBD9AA9}"/>
              </a:ext>
            </a:extLst>
          </p:cNvPr>
          <p:cNvSpPr/>
          <p:nvPr/>
        </p:nvSpPr>
        <p:spPr>
          <a:xfrm>
            <a:off x="6578084" y="3686891"/>
            <a:ext cx="1704513" cy="78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114A41-82EF-D7FC-0259-FA710DCB00C7}"/>
              </a:ext>
            </a:extLst>
          </p:cNvPr>
          <p:cNvSpPr/>
          <p:nvPr/>
        </p:nvSpPr>
        <p:spPr>
          <a:xfrm>
            <a:off x="3798659" y="3945861"/>
            <a:ext cx="1704513" cy="269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分区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97834F-E6BC-B740-FD62-2CD7B1DE1E67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5503172" y="4080665"/>
            <a:ext cx="1074912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8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23463 -0.228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602 L -0.4625 -0.4224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38" y="-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-0.69049 0.0145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31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7" grpId="0" animBg="1"/>
      <p:bldP spid="37" grpId="1" animBg="1"/>
      <p:bldP spid="38" grpId="0" animBg="1"/>
      <p:bldP spid="38" grpId="1" animBg="1"/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/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）。分别使用首次适应、循环首次（下次）适应法、最佳适应和最坏适应算法对下列内存分配请求进行分配（设分配时从空闲区的高地址分配，以保持剩余空闲区首地址不变），根据分配结果对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06560" y="2254256"/>
            <a:ext cx="2138453" cy="4308130"/>
            <a:chOff x="569078" y="2256613"/>
            <a:chExt cx="2138453" cy="43081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5"/>
              <a:ext cx="1704513" cy="4052221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79215"/>
              <a:ext cx="1704513" cy="10501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69078" y="32643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7" y="564257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078" y="6256966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4012549" y="5591828"/>
            <a:ext cx="1704512" cy="480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CB2C23-78FA-F8AA-B2E4-F33136BC5669}"/>
              </a:ext>
            </a:extLst>
          </p:cNvPr>
          <p:cNvSpPr txBox="1"/>
          <p:nvPr/>
        </p:nvSpPr>
        <p:spPr>
          <a:xfrm>
            <a:off x="3150774" y="22542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最佳适应算法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64B9CC-34F2-E68F-4A79-CF3FE4A45E7C}"/>
              </a:ext>
            </a:extLst>
          </p:cNvPr>
          <p:cNvSpPr/>
          <p:nvPr/>
        </p:nvSpPr>
        <p:spPr>
          <a:xfrm>
            <a:off x="6718783" y="5491672"/>
            <a:ext cx="1704513" cy="680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75496A-B326-E00A-DBE5-6248298A167E}"/>
              </a:ext>
            </a:extLst>
          </p:cNvPr>
          <p:cNvSpPr/>
          <p:nvPr/>
        </p:nvSpPr>
        <p:spPr>
          <a:xfrm>
            <a:off x="9425018" y="5423391"/>
            <a:ext cx="1704513" cy="81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D90201-D2D8-1AAD-B7B4-4B7A13706D23}"/>
              </a:ext>
            </a:extLst>
          </p:cNvPr>
          <p:cNvSpPr/>
          <p:nvPr/>
        </p:nvSpPr>
        <p:spPr>
          <a:xfrm>
            <a:off x="9425018" y="3599010"/>
            <a:ext cx="1704513" cy="1050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D8E0B4-518D-6003-151D-350B46C8F69E}"/>
              </a:ext>
            </a:extLst>
          </p:cNvPr>
          <p:cNvSpPr/>
          <p:nvPr/>
        </p:nvSpPr>
        <p:spPr>
          <a:xfrm>
            <a:off x="4012547" y="3869346"/>
            <a:ext cx="1704513" cy="50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4232B4-78BB-FE4A-EAF5-1B9564F31E40}"/>
              </a:ext>
            </a:extLst>
          </p:cNvPr>
          <p:cNvSpPr/>
          <p:nvPr/>
        </p:nvSpPr>
        <p:spPr>
          <a:xfrm>
            <a:off x="6718782" y="3729630"/>
            <a:ext cx="1704513" cy="78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33A90F-4BAE-E657-48F0-32949ADF424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717060" y="4124060"/>
            <a:ext cx="100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D3C3DFA-B3D8-160D-19D1-4EC3CB32B824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>
            <a:off x="8423295" y="4124060"/>
            <a:ext cx="1001723" cy="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76F6117-558E-3600-29F9-019A2DADD484}"/>
              </a:ext>
            </a:extLst>
          </p:cNvPr>
          <p:cNvSpPr/>
          <p:nvPr/>
        </p:nvSpPr>
        <p:spPr>
          <a:xfrm>
            <a:off x="9425018" y="3596129"/>
            <a:ext cx="1704513" cy="1050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493B8A-FDA2-B0D7-27E9-174F87358F03}"/>
              </a:ext>
            </a:extLst>
          </p:cNvPr>
          <p:cNvSpPr/>
          <p:nvPr/>
        </p:nvSpPr>
        <p:spPr>
          <a:xfrm>
            <a:off x="4012547" y="3866465"/>
            <a:ext cx="1704513" cy="50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A7B2D1-47E1-ADD7-C4A6-6D3025008C74}"/>
              </a:ext>
            </a:extLst>
          </p:cNvPr>
          <p:cNvSpPr/>
          <p:nvPr/>
        </p:nvSpPr>
        <p:spPr>
          <a:xfrm>
            <a:off x="6715703" y="3828049"/>
            <a:ext cx="1704513" cy="586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32F3C18-1794-F6E9-3BA4-851B19979B12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717060" y="4121179"/>
            <a:ext cx="998643" cy="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C569895-4DA8-0EA7-A397-BA79869B355C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8420216" y="4121199"/>
            <a:ext cx="1004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A153CDF-F13E-131A-9D2C-6EE8EFA0046D}"/>
              </a:ext>
            </a:extLst>
          </p:cNvPr>
          <p:cNvSpPr/>
          <p:nvPr/>
        </p:nvSpPr>
        <p:spPr>
          <a:xfrm>
            <a:off x="9428097" y="3787657"/>
            <a:ext cx="1704513" cy="6670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03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2513 0.05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5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47408 -0.3951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1" y="-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31" grpId="0" animBg="1"/>
      <p:bldP spid="31" grpId="1" animBg="1"/>
      <p:bldP spid="32" grpId="0" animBg="1"/>
      <p:bldP spid="3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2291"/>
              </p:ext>
            </p:extLst>
          </p:nvPr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）。分别使用首次适应、循环首次（下次）适应法、最佳适应和最坏适应算法对下列内存分配请求进行分配（设分配时从空闲区的高地址分配，以保持剩余空闲区首地址不变），根据分配结果对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06560" y="2254256"/>
            <a:ext cx="2138453" cy="4275607"/>
            <a:chOff x="569078" y="2256613"/>
            <a:chExt cx="2138453" cy="427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6"/>
              <a:ext cx="1704513" cy="40038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79216"/>
              <a:ext cx="1704513" cy="838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78865" y="30738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8" y="559418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985" y="622444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3856981" y="5930674"/>
            <a:ext cx="1704513" cy="373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CB2C23-78FA-F8AA-B2E4-F33136BC5669}"/>
              </a:ext>
            </a:extLst>
          </p:cNvPr>
          <p:cNvSpPr txBox="1"/>
          <p:nvPr/>
        </p:nvSpPr>
        <p:spPr>
          <a:xfrm>
            <a:off x="3150774" y="22542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最坏适应算法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64B9CC-34F2-E68F-4A79-CF3FE4A45E7C}"/>
              </a:ext>
            </a:extLst>
          </p:cNvPr>
          <p:cNvSpPr/>
          <p:nvPr/>
        </p:nvSpPr>
        <p:spPr>
          <a:xfrm>
            <a:off x="6766547" y="5658358"/>
            <a:ext cx="1704513" cy="91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75496A-B326-E00A-DBE5-6248298A167E}"/>
              </a:ext>
            </a:extLst>
          </p:cNvPr>
          <p:cNvSpPr/>
          <p:nvPr/>
        </p:nvSpPr>
        <p:spPr>
          <a:xfrm>
            <a:off x="9676113" y="5712749"/>
            <a:ext cx="1704513" cy="81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A9A76D-C23F-014F-2801-0DABDAA0B405}"/>
              </a:ext>
            </a:extLst>
          </p:cNvPr>
          <p:cNvSpPr/>
          <p:nvPr/>
        </p:nvSpPr>
        <p:spPr>
          <a:xfrm>
            <a:off x="3853523" y="3748646"/>
            <a:ext cx="1704513" cy="930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A1CDD6-60CC-6948-9595-C71FDEEB767F}"/>
              </a:ext>
            </a:extLst>
          </p:cNvPr>
          <p:cNvSpPr/>
          <p:nvPr/>
        </p:nvSpPr>
        <p:spPr>
          <a:xfrm>
            <a:off x="6766547" y="3821039"/>
            <a:ext cx="1704513" cy="78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E4C7CC-384B-9330-792D-17D96023C7B2}"/>
              </a:ext>
            </a:extLst>
          </p:cNvPr>
          <p:cNvSpPr/>
          <p:nvPr/>
        </p:nvSpPr>
        <p:spPr>
          <a:xfrm>
            <a:off x="9676112" y="3959179"/>
            <a:ext cx="1704513" cy="50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2E4C6DC-F78B-7550-7756-DA6AF47DDFFA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5558036" y="4213894"/>
            <a:ext cx="1208511" cy="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209193-7B63-6BA0-7EBC-CFAFD44F7A92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8471060" y="4213893"/>
            <a:ext cx="120505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E2B508E-3FD2-FE13-7AFF-8C9A6B471D4F}"/>
              </a:ext>
            </a:extLst>
          </p:cNvPr>
          <p:cNvSpPr/>
          <p:nvPr/>
        </p:nvSpPr>
        <p:spPr>
          <a:xfrm>
            <a:off x="3853523" y="3748646"/>
            <a:ext cx="1704513" cy="930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AAEC60-240B-17AB-3458-4D9A800D3AF0}"/>
              </a:ext>
            </a:extLst>
          </p:cNvPr>
          <p:cNvSpPr/>
          <p:nvPr/>
        </p:nvSpPr>
        <p:spPr>
          <a:xfrm>
            <a:off x="6766547" y="3821039"/>
            <a:ext cx="1704513" cy="78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490B8BD-9EEF-1280-A9C7-7154DCBD362A}"/>
              </a:ext>
            </a:extLst>
          </p:cNvPr>
          <p:cNvSpPr/>
          <p:nvPr/>
        </p:nvSpPr>
        <p:spPr>
          <a:xfrm>
            <a:off x="9676112" y="3959179"/>
            <a:ext cx="1704513" cy="50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C524E10-C582-440C-1FA2-09DF72C86768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558036" y="4213894"/>
            <a:ext cx="1208511" cy="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CB78158-3ED5-F3E5-C813-58C9D3D3B8E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8471060" y="4213893"/>
            <a:ext cx="120505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33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23932 -0.4439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6" y="-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695 L -0.7164 -0.0164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07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8F4E1-0AFD-4DD5-8EED-3480C56C89D9}"/>
              </a:ext>
            </a:extLst>
          </p:cNvPr>
          <p:cNvSpPr/>
          <p:nvPr/>
        </p:nvSpPr>
        <p:spPr>
          <a:xfrm>
            <a:off x="0" y="348789"/>
            <a:ext cx="1440000" cy="180000"/>
          </a:xfrm>
          <a:prstGeom prst="rect">
            <a:avLst/>
          </a:prstGeom>
          <a:solidFill>
            <a:srgbClr val="004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FCD6E4-DDE4-4BFC-AD30-F650EBB6346C}"/>
              </a:ext>
            </a:extLst>
          </p:cNvPr>
          <p:cNvSpPr/>
          <p:nvPr/>
        </p:nvSpPr>
        <p:spPr>
          <a:xfrm>
            <a:off x="1585275" y="348788"/>
            <a:ext cx="540000" cy="180000"/>
          </a:xfrm>
          <a:prstGeom prst="rect">
            <a:avLst/>
          </a:prstGeom>
          <a:solidFill>
            <a:srgbClr val="00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1EF46-D3CC-492C-A940-BCFEF382EC4F}"/>
              </a:ext>
            </a:extLst>
          </p:cNvPr>
          <p:cNvSpPr/>
          <p:nvPr/>
        </p:nvSpPr>
        <p:spPr>
          <a:xfrm>
            <a:off x="2270550" y="354689"/>
            <a:ext cx="1620000" cy="180000"/>
          </a:xfrm>
          <a:prstGeom prst="rect">
            <a:avLst/>
          </a:prstGeom>
          <a:solidFill>
            <a:srgbClr val="007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1">
            <a:extLst>
              <a:ext uri="{FF2B5EF4-FFF2-40B4-BE49-F238E27FC236}">
                <a16:creationId xmlns:a16="http://schemas.microsoft.com/office/drawing/2014/main" id="{C86D6097-8ECA-0B9D-B929-E011BE24E536}"/>
              </a:ext>
            </a:extLst>
          </p:cNvPr>
          <p:cNvGraphicFramePr>
            <a:graphicFrameLocks noGrp="1"/>
          </p:cNvGraphicFramePr>
          <p:nvPr/>
        </p:nvGraphicFramePr>
        <p:xfrm>
          <a:off x="7277557" y="1551306"/>
          <a:ext cx="33912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1964576350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017269564"/>
                    </a:ext>
                  </a:extLst>
                </a:gridCol>
                <a:gridCol w="1296139">
                  <a:extLst>
                    <a:ext uri="{9D8B030D-6E8A-4147-A177-3AD203B41FA5}">
                      <a16:colId xmlns:a16="http://schemas.microsoft.com/office/drawing/2014/main" val="3718386417"/>
                    </a:ext>
                  </a:extLst>
                </a:gridCol>
              </a:tblGrid>
              <a:tr h="533057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分区大小（</a:t>
                      </a:r>
                      <a:r>
                        <a:rPr lang="en-US" altLang="zh-CN" sz="1600" dirty="0"/>
                        <a:t>KB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起始地址（</a:t>
                      </a:r>
                      <a:r>
                        <a:rPr lang="en-US" altLang="zh-CN" sz="1600" dirty="0"/>
                        <a:t>K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07899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01465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7328"/>
                  </a:ext>
                </a:extLst>
              </a:tr>
              <a:tr h="30883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47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396259-D781-A73E-DB11-10A22CC5A116}"/>
              </a:ext>
            </a:extLst>
          </p:cNvPr>
          <p:cNvSpPr txBox="1"/>
          <p:nvPr/>
        </p:nvSpPr>
        <p:spPr>
          <a:xfrm>
            <a:off x="150921" y="639192"/>
            <a:ext cx="1194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设某个时刻，系统中有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个空闲区，其大小和首地址分别为：（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35KB,100KB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12KB,156KB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）、（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28KB,200KB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）。分别使用首次适应、循环首次（下次）适应法、最佳适应和最坏适应算法对下列内存分配请求进行分配（设分配时从空闲区的高地址分配，以保持剩余空闲区首地址不变），根据分配结果对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种算法进行比较。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12KB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20KB</a:t>
            </a: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28KB</a:t>
            </a:r>
            <a:b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b="0" i="0" dirty="0">
                <a:solidFill>
                  <a:srgbClr val="6666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从搜索速度、回收速度和空闲空间的利用率，比较算法的优缺点。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A5292F-095E-C82D-C10C-757EFAC8D0BF}"/>
              </a:ext>
            </a:extLst>
          </p:cNvPr>
          <p:cNvGrpSpPr/>
          <p:nvPr/>
        </p:nvGrpSpPr>
        <p:grpSpPr>
          <a:xfrm>
            <a:off x="506560" y="2254256"/>
            <a:ext cx="2138453" cy="4275607"/>
            <a:chOff x="569078" y="2256613"/>
            <a:chExt cx="2138453" cy="427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FF7D8-DCB2-1FB3-853E-B8746D8D8517}"/>
                </a:ext>
              </a:extLst>
            </p:cNvPr>
            <p:cNvSpPr/>
            <p:nvPr/>
          </p:nvSpPr>
          <p:spPr>
            <a:xfrm>
              <a:off x="1003018" y="2379216"/>
              <a:ext cx="1704513" cy="40038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0969C5-92E4-4FF3-F573-416E9CA4B453}"/>
                </a:ext>
              </a:extLst>
            </p:cNvPr>
            <p:cNvSpPr txBox="1"/>
            <p:nvPr/>
          </p:nvSpPr>
          <p:spPr>
            <a:xfrm>
              <a:off x="569079" y="225661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100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0278D1-B721-92D0-C348-62821C3AA880}"/>
                </a:ext>
              </a:extLst>
            </p:cNvPr>
            <p:cNvSpPr/>
            <p:nvPr/>
          </p:nvSpPr>
          <p:spPr>
            <a:xfrm>
              <a:off x="1003018" y="2379215"/>
              <a:ext cx="1704513" cy="10501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FD1418-7A4F-A385-8DF6-84453A500C10}"/>
                </a:ext>
              </a:extLst>
            </p:cNvPr>
            <p:cNvSpPr txBox="1"/>
            <p:nvPr/>
          </p:nvSpPr>
          <p:spPr>
            <a:xfrm>
              <a:off x="569078" y="3248702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135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B1666B-0C32-3629-5CE8-13230CC51B7D}"/>
                </a:ext>
              </a:extLst>
            </p:cNvPr>
            <p:cNvSpPr/>
            <p:nvPr/>
          </p:nvSpPr>
          <p:spPr>
            <a:xfrm>
              <a:off x="1003018" y="4065905"/>
              <a:ext cx="1704513" cy="5094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7DB2B0-7358-2735-A6F0-526B21454A37}"/>
                </a:ext>
              </a:extLst>
            </p:cNvPr>
            <p:cNvSpPr txBox="1"/>
            <p:nvPr/>
          </p:nvSpPr>
          <p:spPr>
            <a:xfrm>
              <a:off x="569079" y="391201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156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CCF766-94C9-9A9E-4AF9-F2231CF0803D}"/>
                </a:ext>
              </a:extLst>
            </p:cNvPr>
            <p:cNvSpPr txBox="1"/>
            <p:nvPr/>
          </p:nvSpPr>
          <p:spPr>
            <a:xfrm>
              <a:off x="569078" y="4421444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168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B6CA8E-EC11-3FF6-69F8-CD5C5C5CB28C}"/>
                </a:ext>
              </a:extLst>
            </p:cNvPr>
            <p:cNvSpPr/>
            <p:nvPr/>
          </p:nvSpPr>
          <p:spPr>
            <a:xfrm>
              <a:off x="1003018" y="5594186"/>
              <a:ext cx="1704513" cy="78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分区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7E6D3B-8756-4E58-9780-E4CA3A52BCC7}"/>
                </a:ext>
              </a:extLst>
            </p:cNvPr>
            <p:cNvSpPr txBox="1"/>
            <p:nvPr/>
          </p:nvSpPr>
          <p:spPr>
            <a:xfrm>
              <a:off x="569985" y="6224443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228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B24721D-105F-7E55-09AE-071586FC0095}"/>
                </a:ext>
              </a:extLst>
            </p:cNvPr>
            <p:cNvSpPr txBox="1"/>
            <p:nvPr/>
          </p:nvSpPr>
          <p:spPr>
            <a:xfrm>
              <a:off x="569078" y="5440297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1B0F9D3-FF1F-AFA9-5428-FA35A305963C}"/>
              </a:ext>
            </a:extLst>
          </p:cNvPr>
          <p:cNvSpPr/>
          <p:nvPr/>
        </p:nvSpPr>
        <p:spPr>
          <a:xfrm>
            <a:off x="3890550" y="5614514"/>
            <a:ext cx="1704513" cy="515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CB2C23-78FA-F8AA-B2E4-F33136BC5669}"/>
              </a:ext>
            </a:extLst>
          </p:cNvPr>
          <p:cNvSpPr txBox="1"/>
          <p:nvPr/>
        </p:nvSpPr>
        <p:spPr>
          <a:xfrm>
            <a:off x="3150774" y="225425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pc="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最坏适应算法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64B9CC-34F2-E68F-4A79-CF3FE4A45E7C}"/>
              </a:ext>
            </a:extLst>
          </p:cNvPr>
          <p:cNvSpPr/>
          <p:nvPr/>
        </p:nvSpPr>
        <p:spPr>
          <a:xfrm>
            <a:off x="6768578" y="5591829"/>
            <a:ext cx="1704513" cy="616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75496A-B326-E00A-DBE5-6248298A167E}"/>
              </a:ext>
            </a:extLst>
          </p:cNvPr>
          <p:cNvSpPr/>
          <p:nvPr/>
        </p:nvSpPr>
        <p:spPr>
          <a:xfrm>
            <a:off x="9646606" y="5437940"/>
            <a:ext cx="1704513" cy="81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C162CD-E2E1-154B-F13B-A331FB695944}"/>
              </a:ext>
            </a:extLst>
          </p:cNvPr>
          <p:cNvSpPr/>
          <p:nvPr/>
        </p:nvSpPr>
        <p:spPr>
          <a:xfrm>
            <a:off x="3890549" y="3599010"/>
            <a:ext cx="1704513" cy="1050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4F5F40-EAFA-FA21-C0BF-791B9C959BA4}"/>
              </a:ext>
            </a:extLst>
          </p:cNvPr>
          <p:cNvSpPr/>
          <p:nvPr/>
        </p:nvSpPr>
        <p:spPr>
          <a:xfrm>
            <a:off x="6768578" y="3729649"/>
            <a:ext cx="1704513" cy="78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CE20D1-AA9D-8C24-E3C1-CE7B17874A8A}"/>
              </a:ext>
            </a:extLst>
          </p:cNvPr>
          <p:cNvSpPr/>
          <p:nvPr/>
        </p:nvSpPr>
        <p:spPr>
          <a:xfrm>
            <a:off x="9646606" y="3860312"/>
            <a:ext cx="1704513" cy="50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9AE1093-B998-0223-01DE-6DCFBDC0FA9A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595062" y="4124079"/>
            <a:ext cx="1173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0C5D73-CFC5-2E45-5425-B4677EA2028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8473091" y="4115026"/>
            <a:ext cx="1173515" cy="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DD7EFD4-06E4-1525-DAE3-419262CADFB7}"/>
              </a:ext>
            </a:extLst>
          </p:cNvPr>
          <p:cNvSpPr/>
          <p:nvPr/>
        </p:nvSpPr>
        <p:spPr>
          <a:xfrm>
            <a:off x="3890548" y="3691722"/>
            <a:ext cx="1704513" cy="854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11ECB0-3114-789D-F3F4-8BECEDF70032}"/>
              </a:ext>
            </a:extLst>
          </p:cNvPr>
          <p:cNvSpPr/>
          <p:nvPr/>
        </p:nvSpPr>
        <p:spPr>
          <a:xfrm>
            <a:off x="6768578" y="3786886"/>
            <a:ext cx="1704513" cy="674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26DB21B-7212-F6EF-660B-00D494248741}"/>
              </a:ext>
            </a:extLst>
          </p:cNvPr>
          <p:cNvSpPr/>
          <p:nvPr/>
        </p:nvSpPr>
        <p:spPr>
          <a:xfrm>
            <a:off x="9651624" y="3952606"/>
            <a:ext cx="1704513" cy="323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26E3AD-1541-356C-CBEF-F7EC2F1E4E2E}"/>
              </a:ext>
            </a:extLst>
          </p:cNvPr>
          <p:cNvSpPr/>
          <p:nvPr/>
        </p:nvSpPr>
        <p:spPr>
          <a:xfrm>
            <a:off x="3890548" y="3781858"/>
            <a:ext cx="1704513" cy="674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510B48-6BB6-BF18-E114-8811C8678A7C}"/>
              </a:ext>
            </a:extLst>
          </p:cNvPr>
          <p:cNvSpPr/>
          <p:nvPr/>
        </p:nvSpPr>
        <p:spPr>
          <a:xfrm>
            <a:off x="6773597" y="3861110"/>
            <a:ext cx="1704513" cy="50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6AE0B07-515D-DB92-9A99-844FF380172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5595061" y="4115824"/>
            <a:ext cx="1178536" cy="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3CE9FFD-F84E-3D50-5935-B6381E1C1892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 flipV="1">
            <a:off x="8478110" y="4114413"/>
            <a:ext cx="1173514" cy="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919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24205 -0.394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-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-0.47812 0.0238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9" grpId="0" animBg="1"/>
      <p:bldP spid="19" grpId="1" animBg="1"/>
      <p:bldP spid="24" grpId="0" animBg="1"/>
      <p:bldP spid="24" grpId="1" animBg="1"/>
      <p:bldP spid="25" grpId="0" animBg="1"/>
      <p:bldP spid="25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摄图网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1911</Words>
  <Application>Microsoft Office PowerPoint</Application>
  <PresentationFormat>宽屏</PresentationFormat>
  <Paragraphs>331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黑体</vt:lpstr>
      <vt:lpstr>庞门正道标题体</vt:lpstr>
      <vt:lpstr>思源黑体 CN Bold</vt:lpstr>
      <vt:lpstr>思源黑体 CN Light</vt:lpstr>
      <vt:lpstr>微软雅黑</vt:lpstr>
      <vt:lpstr>Arial</vt:lpstr>
      <vt:lpstr>摄图网​​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</dc:title>
  <dc:subject>6</dc:subject>
  <dc:creator>ss</dc:creator>
  <cp:keywords>ss</cp:keywords>
  <dc:description>ss</dc:description>
  <cp:lastModifiedBy>家豪 幸</cp:lastModifiedBy>
  <cp:revision>12</cp:revision>
  <dcterms:created xsi:type="dcterms:W3CDTF">2019-08-14T08:46:26Z</dcterms:created>
  <dcterms:modified xsi:type="dcterms:W3CDTF">2022-12-12T10:36:54Z</dcterms:modified>
  <cp:category>ss</cp:category>
  <dc:identifier>ss</dc:identifier>
  <cp:contentStatus>ss</cp:contentStatus>
  <cp:version>6</cp:version>
</cp:coreProperties>
</file>