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media/image10.svg" ContentType="image/svg+xml"/>
  <Override PartName="/ppt/media/image1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handoutMasterIdLst>
    <p:handoutMasterId r:id="rId21"/>
  </p:handoutMasterIdLst>
  <p:sldIdLst>
    <p:sldId id="274" r:id="rId3"/>
    <p:sldId id="433" r:id="rId4"/>
    <p:sldId id="285" r:id="rId5"/>
    <p:sldId id="480" r:id="rId6"/>
    <p:sldId id="501" r:id="rId7"/>
    <p:sldId id="502" r:id="rId8"/>
    <p:sldId id="504" r:id="rId9"/>
    <p:sldId id="505" r:id="rId10"/>
    <p:sldId id="506" r:id="rId11"/>
    <p:sldId id="507" r:id="rId12"/>
    <p:sldId id="508" r:id="rId13"/>
    <p:sldId id="509" r:id="rId14"/>
    <p:sldId id="512" r:id="rId15"/>
    <p:sldId id="516" r:id="rId16"/>
    <p:sldId id="515" r:id="rId17"/>
    <p:sldId id="517" r:id="rId18"/>
    <p:sldId id="31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PTer_Tang"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36B82"/>
    <a:srgbClr val="F1F0EB"/>
    <a:srgbClr val="FFFFFF"/>
    <a:srgbClr val="ECEDEB"/>
    <a:srgbClr val="F0EFEA"/>
    <a:srgbClr val="F0F0F0"/>
    <a:srgbClr val="DBE5E7"/>
    <a:srgbClr val="9CD8D0"/>
    <a:srgbClr val="D9D9D9"/>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93933" autoAdjust="0"/>
  </p:normalViewPr>
  <p:slideViewPr>
    <p:cSldViewPr snapToGrid="0">
      <p:cViewPr>
        <p:scale>
          <a:sx n="66" d="100"/>
          <a:sy n="66" d="100"/>
        </p:scale>
        <p:origin x="686" y="274"/>
      </p:cViewPr>
      <p:guideLst>
        <p:guide orient="horz" pos="1851"/>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黑体 Regular" panose="020B0500000000000000" charset="-122"/>
              <a:ea typeface="思源黑体 Regular" panose="020B0500000000000000" charset="-122"/>
              <a:cs typeface="思源黑体 Regular" panose="020B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思源黑体 Regular" panose="020B0500000000000000" charset="-122"/>
              </a:rPr>
            </a:fld>
            <a:endParaRPr lang="zh-CN" altLang="en-US">
              <a:cs typeface="思源黑体 Regular" panose="020B05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黑体 Regular" panose="020B0500000000000000" charset="-122"/>
              <a:ea typeface="思源黑体 Regular" panose="020B0500000000000000" charset="-122"/>
              <a:cs typeface="思源黑体 Regular" panose="020B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思源黑体 Regular" panose="020B0500000000000000" charset="-122"/>
              </a:rPr>
            </a:fld>
            <a:endParaRPr lang="zh-CN" altLang="en-US">
              <a:cs typeface="思源黑体 Regular" panose="020B05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Regular" panose="020B0500000000000000" charset="-122"/>
                <a:ea typeface="思源黑体 Regular" panose="020B0500000000000000" charset="-122"/>
                <a:cs typeface="思源黑体 Regular" panose="020B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Regular" panose="020B0500000000000000" charset="-122"/>
                <a:ea typeface="思源黑体 Regular" panose="020B0500000000000000" charset="-122"/>
                <a:cs typeface="思源黑体 Regular" panose="020B05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Regular" panose="020B0500000000000000" charset="-122"/>
                <a:ea typeface="思源黑体 Regular" panose="020B0500000000000000" charset="-122"/>
                <a:cs typeface="思源黑体 Regular" panose="020B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Regular" panose="020B0500000000000000" charset="-122"/>
                <a:ea typeface="思源黑体 Regular" panose="020B0500000000000000" charset="-122"/>
                <a:cs typeface="思源黑体 Regular" panose="020B05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Regular" panose="020B0500000000000000" charset="-122"/>
        <a:ea typeface="思源黑体 Regular" panose="020B0500000000000000" charset="-122"/>
        <a:cs typeface="思源黑体 Regular" panose="020B0500000000000000" charset="-122"/>
      </a:defRPr>
    </a:lvl1pPr>
    <a:lvl2pPr marL="457200" algn="l" defTabSz="914400" rtl="0" eaLnBrk="1" latinLnBrk="0" hangingPunct="1">
      <a:defRPr sz="1200" kern="1200">
        <a:solidFill>
          <a:schemeClr val="tx1"/>
        </a:solidFill>
        <a:latin typeface="思源黑体 Regular" panose="020B0500000000000000" charset="-122"/>
        <a:ea typeface="思源黑体 Regular" panose="020B0500000000000000" charset="-122"/>
        <a:cs typeface="思源黑体 Regular" panose="020B0500000000000000" charset="-122"/>
      </a:defRPr>
    </a:lvl2pPr>
    <a:lvl3pPr marL="914400" algn="l" defTabSz="914400" rtl="0" eaLnBrk="1" latinLnBrk="0" hangingPunct="1">
      <a:defRPr sz="1200" kern="1200">
        <a:solidFill>
          <a:schemeClr val="tx1"/>
        </a:solidFill>
        <a:latin typeface="思源黑体 Regular" panose="020B0500000000000000" charset="-122"/>
        <a:ea typeface="思源黑体 Regular" panose="020B0500000000000000" charset="-122"/>
        <a:cs typeface="思源黑体 Regular" panose="020B0500000000000000" charset="-122"/>
      </a:defRPr>
    </a:lvl3pPr>
    <a:lvl4pPr marL="1371600" algn="l" defTabSz="914400" rtl="0" eaLnBrk="1" latinLnBrk="0" hangingPunct="1">
      <a:defRPr sz="1200" kern="1200">
        <a:solidFill>
          <a:schemeClr val="tx1"/>
        </a:solidFill>
        <a:latin typeface="思源黑体 Regular" panose="020B0500000000000000" charset="-122"/>
        <a:ea typeface="思源黑体 Regular" panose="020B0500000000000000" charset="-122"/>
        <a:cs typeface="思源黑体 Regular" panose="020B0500000000000000" charset="-122"/>
      </a:defRPr>
    </a:lvl4pPr>
    <a:lvl5pPr marL="1828800" algn="l" defTabSz="914400" rtl="0" eaLnBrk="1" latinLnBrk="0" hangingPunct="1">
      <a:defRPr sz="1200" kern="1200">
        <a:solidFill>
          <a:schemeClr val="tx1"/>
        </a:solidFill>
        <a:latin typeface="思源黑体 Regular" panose="020B0500000000000000" charset="-122"/>
        <a:ea typeface="思源黑体 Regular" panose="020B0500000000000000" charset="-122"/>
        <a:cs typeface="思源黑体 Regular" panose="020B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4.png"/><Relationship Id="rId7" Type="http://schemas.openxmlformats.org/officeDocument/2006/relationships/image" Target="../media/image3.svg"/><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1" Type="http://schemas.openxmlformats.org/officeDocument/2006/relationships/image" Target="../media/image5.svg"/><Relationship Id="rId10"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image" Target="../media/image9.svg"/><Relationship Id="rId8" Type="http://schemas.openxmlformats.org/officeDocument/2006/relationships/image" Target="../media/image9.png"/><Relationship Id="rId7" Type="http://schemas.openxmlformats.org/officeDocument/2006/relationships/image" Target="../media/image8.svg"/><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a:prstGeom prst="rect">
            <a:avLst/>
          </a:prstGeo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a:prstGeom prst="rect">
            <a:avLst/>
          </a:prstGeo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a:prstGeom prst="rect">
            <a:avLst/>
          </a:prstGeo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6"/>
            </p:custDataLst>
          </p:nvPr>
        </p:nvSpPr>
        <p:spPr>
          <a:xfrm>
            <a:off x="8877600" y="6314400"/>
            <a:ext cx="2700000" cy="316800"/>
          </a:xfrm>
          <a:prstGeom prst="rect">
            <a:avLst/>
          </a:prstGeo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6" name="矩形 5"/>
          <p:cNvSpPr/>
          <p:nvPr userDrawn="1"/>
        </p:nvSpPr>
        <p:spPr>
          <a:xfrm>
            <a:off x="-635" y="0"/>
            <a:ext cx="12192635" cy="3658870"/>
          </a:xfrm>
          <a:prstGeom prst="rect">
            <a:avLst/>
          </a:prstGeom>
          <a:solidFill>
            <a:schemeClr val="tx1"/>
          </a:solidFill>
          <a:ln>
            <a:noFill/>
          </a:ln>
          <a:effectLst>
            <a:outerShdw blurRad="698500" dist="419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7" name="Fk6qt3h1fnseLfo圆角矩形 6"/>
          <p:cNvSpPr/>
          <p:nvPr userDrawn="1"/>
        </p:nvSpPr>
        <p:spPr>
          <a:xfrm>
            <a:off x="1682750" y="2221865"/>
            <a:ext cx="9016365" cy="796925"/>
          </a:xfrm>
          <a:prstGeom prst="round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11" name="流程图: 终止 10"/>
          <p:cNvSpPr/>
          <p:nvPr userDrawn="1"/>
        </p:nvSpPr>
        <p:spPr>
          <a:xfrm>
            <a:off x="1703705" y="5205730"/>
            <a:ext cx="1080135" cy="413385"/>
          </a:xfrm>
          <a:prstGeom prst="flowChartTerminator">
            <a:avLst/>
          </a:prstGeom>
          <a:solidFill>
            <a:schemeClr val="tx1"/>
          </a:solidFill>
          <a:ln>
            <a:noFill/>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cxnSp>
        <p:nvCxnSpPr>
          <p:cNvPr id="12" name="直接箭头连接符 11"/>
          <p:cNvCxnSpPr/>
          <p:nvPr userDrawn="1"/>
        </p:nvCxnSpPr>
        <p:spPr>
          <a:xfrm>
            <a:off x="1898650" y="5415280"/>
            <a:ext cx="626836" cy="0"/>
          </a:xfrm>
          <a:prstGeom prst="straightConnector1">
            <a:avLst/>
          </a:prstGeom>
          <a:ln w="31750">
            <a:solidFill>
              <a:schemeClr val="bg1">
                <a:lumMod val="95000"/>
              </a:schemeClr>
            </a:solidFill>
            <a:round/>
            <a:tailEnd type="arrow"/>
          </a:ln>
        </p:spPr>
        <p:style>
          <a:lnRef idx="1">
            <a:schemeClr val="accent1"/>
          </a:lnRef>
          <a:fillRef idx="0">
            <a:schemeClr val="accent1"/>
          </a:fillRef>
          <a:effectRef idx="0">
            <a:schemeClr val="accent1"/>
          </a:effectRef>
          <a:fontRef idx="minor">
            <a:schemeClr val="tx1"/>
          </a:fontRef>
        </p:style>
      </p:cxnSp>
      <p:pic>
        <p:nvPicPr>
          <p:cNvPr id="13" name="图片 13" descr="search"/>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95205" y="2381885"/>
            <a:ext cx="476885" cy="476885"/>
          </a:xfrm>
          <a:prstGeom prst="rect">
            <a:avLst/>
          </a:prstGeom>
        </p:spPr>
      </p:pic>
      <p:pic>
        <p:nvPicPr>
          <p:cNvPr id="14" name="图片 9" descr="left arrow"/>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703705" y="1276985"/>
            <a:ext cx="600710" cy="600710"/>
          </a:xfrm>
          <a:prstGeom prst="rect">
            <a:avLst/>
          </a:prstGeom>
        </p:spPr>
      </p:pic>
      <p:pic>
        <p:nvPicPr>
          <p:cNvPr id="15" name="图片 18" descr="safe"/>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681584" y="4684211"/>
            <a:ext cx="1015625" cy="934903"/>
          </a:xfrm>
          <a:prstGeom prst="rect">
            <a:avLst/>
          </a:prstGeom>
          <a:effectLst>
            <a:outerShdw blurRad="50800" dist="38100" dir="2700000" algn="tl" rotWithShape="0">
              <a:prstClr val="black">
                <a:alpha val="20000"/>
              </a:prstClr>
            </a:outerShdw>
          </a:effectLst>
        </p:spPr>
      </p:pic>
      <p:pic>
        <p:nvPicPr>
          <p:cNvPr id="16" name="图片 24" descr="volume"/>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243867" y="4684705"/>
            <a:ext cx="1047180" cy="931234"/>
          </a:xfrm>
          <a:prstGeom prst="rect">
            <a:avLst/>
          </a:prstGeom>
          <a:effectLst>
            <a:outerShdw blurRad="50800" dist="38100" dir="2700000" algn="tl" rotWithShape="0">
              <a:prstClr val="black">
                <a:alpha val="20000"/>
              </a:prstClr>
            </a:outerShdw>
          </a:effectLst>
        </p:spPr>
      </p:pic>
      <p:pic>
        <p:nvPicPr>
          <p:cNvPr id="17" name="图片 2" descr="disk"/>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6960871" y="4717143"/>
            <a:ext cx="933540" cy="933540"/>
          </a:xfrm>
          <a:prstGeom prst="rect">
            <a:avLst/>
          </a:prstGeom>
          <a:effectLst>
            <a:outerShdw blurRad="50800" dist="38100" dir="2700000" algn="tl" rotWithShape="0">
              <a:prstClr val="black">
                <a:alpha val="20000"/>
              </a:prstClr>
            </a:outerShdw>
          </a:effectLst>
        </p:spPr>
      </p:pic>
      <p:sp>
        <p:nvSpPr>
          <p:cNvPr id="19" name="文本占位符 18"/>
          <p:cNvSpPr>
            <a:spLocks noGrp="1"/>
          </p:cNvSpPr>
          <p:nvPr>
            <p:ph type="body" sz="quarter" idx="10"/>
          </p:nvPr>
        </p:nvSpPr>
        <p:spPr>
          <a:xfrm>
            <a:off x="1745095" y="4087232"/>
            <a:ext cx="4115378" cy="886546"/>
          </a:xfrm>
        </p:spPr>
        <p:txBody>
          <a:bodyPr>
            <a:normAutofit/>
          </a:bodyPr>
          <a:lstStyle>
            <a:lvl1pPr marL="0" algn="l" defTabSz="914400" rtl="0" eaLnBrk="1" latinLnBrk="0" hangingPunct="1">
              <a:lnSpc>
                <a:spcPct val="150000"/>
              </a:lnSpc>
              <a:defRPr lang="zh-CN" altLang="en-US" sz="2000" kern="1200" dirty="0" smtClean="0">
                <a:solidFill>
                  <a:schemeClr val="tx1"/>
                </a:solidFill>
                <a:latin typeface="+mn-ea"/>
                <a:ea typeface="+mn-ea"/>
                <a:cs typeface="思源黑体 Regular" panose="020B0500000000000000"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21" name="文本占位符 20"/>
          <p:cNvSpPr>
            <a:spLocks noGrp="1"/>
          </p:cNvSpPr>
          <p:nvPr>
            <p:ph type="body" sz="quarter" idx="11"/>
          </p:nvPr>
        </p:nvSpPr>
        <p:spPr>
          <a:xfrm>
            <a:off x="1703388" y="2202871"/>
            <a:ext cx="7703848" cy="720436"/>
          </a:xfrm>
        </p:spPr>
        <p:txBody>
          <a:bodyPr>
            <a:noAutofit/>
          </a:bodyPr>
          <a:lstStyle>
            <a:lvl1pPr marL="0" algn="l" defTabSz="914400" rtl="0" eaLnBrk="1" latinLnBrk="0" hangingPunct="1">
              <a:defRPr lang="zh-CN" altLang="en-US" sz="4000" kern="1200" dirty="0" smtClean="0">
                <a:solidFill>
                  <a:schemeClr val="tx2"/>
                </a:solidFill>
                <a:latin typeface="+mj-ea"/>
                <a:ea typeface="+mj-ea"/>
                <a:cs typeface="思源黑体 Regular" panose="020B0500000000000000" charset="-122"/>
              </a:defRPr>
            </a:lvl1pPr>
            <a:lvl4pPr marL="1371600" indent="0">
              <a:buNone/>
              <a:defRPr/>
            </a:lvl4pPr>
          </a:lstStyle>
          <a:p>
            <a:pPr lvl="0"/>
            <a:r>
              <a:rPr lang="zh-CN" altLang="en-US" dirty="0"/>
              <a:t>单击此处编辑母版文本样式</a:t>
            </a:r>
            <a:endParaRPr lang="zh-CN" altLang="en-US" dirty="0"/>
          </a:p>
        </p:txBody>
      </p:sp>
      <p:sp>
        <p:nvSpPr>
          <p:cNvPr id="23" name="文本占位符 22"/>
          <p:cNvSpPr>
            <a:spLocks noGrp="1"/>
          </p:cNvSpPr>
          <p:nvPr>
            <p:ph type="body" sz="quarter" idx="12"/>
          </p:nvPr>
        </p:nvSpPr>
        <p:spPr>
          <a:xfrm>
            <a:off x="2563377" y="1247628"/>
            <a:ext cx="6040293" cy="914400"/>
          </a:xfrm>
          <a:noFill/>
        </p:spPr>
        <p:txBody>
          <a:bodyPr wrap="square" rtlCol="0">
            <a:noAutofit/>
          </a:bodyPr>
          <a:lstStyle>
            <a:lvl1pPr>
              <a:defRPr lang="zh-CN" altLang="en-US" sz="2800" dirty="0">
                <a:solidFill>
                  <a:schemeClr val="bg1"/>
                </a:solidFill>
                <a:latin typeface="+mn-ea"/>
                <a:ea typeface="+mn-ea"/>
                <a:cs typeface="思源黑体 Light" panose="020B0300000000000000" charset="-122"/>
              </a:defRPr>
            </a:lvl1pPr>
          </a:lstStyle>
          <a:p>
            <a:pPr marL="0"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6" name="矩形 5"/>
          <p:cNvSpPr/>
          <p:nvPr userDrawn="1"/>
        </p:nvSpPr>
        <p:spPr>
          <a:xfrm>
            <a:off x="0" y="-635"/>
            <a:ext cx="3880485" cy="6858635"/>
          </a:xfrm>
          <a:prstGeom prst="rect">
            <a:avLst/>
          </a:prstGeom>
          <a:solidFill>
            <a:schemeClr val="tx1"/>
          </a:solidFill>
          <a:ln>
            <a:noFill/>
          </a:ln>
          <a:effectLst>
            <a:outerShdw blurRad="698500" dist="419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cxnSp>
        <p:nvCxnSpPr>
          <p:cNvPr id="8" name="直接箭头连接符 7"/>
          <p:cNvCxnSpPr/>
          <p:nvPr userDrawn="1"/>
        </p:nvCxnSpPr>
        <p:spPr>
          <a:xfrm flipH="1">
            <a:off x="889635" y="1147445"/>
            <a:ext cx="414655" cy="8890"/>
          </a:xfrm>
          <a:prstGeom prst="straightConnector1">
            <a:avLst/>
          </a:prstGeom>
          <a:ln w="22225">
            <a:solidFill>
              <a:schemeClr val="bg1"/>
            </a:solidFill>
            <a:round/>
            <a:tailEnd type="arrow"/>
          </a:ln>
        </p:spPr>
        <p:style>
          <a:lnRef idx="1">
            <a:schemeClr val="accent1"/>
          </a:lnRef>
          <a:fillRef idx="0">
            <a:schemeClr val="accent1"/>
          </a:fillRef>
          <a:effectRef idx="0">
            <a:schemeClr val="accent1"/>
          </a:effectRef>
          <a:fontRef idx="minor">
            <a:schemeClr val="tx1"/>
          </a:fontRef>
        </p:style>
      </p:cxnSp>
      <p:sp>
        <p:nvSpPr>
          <p:cNvPr id="9" name="Fk6qt3h1fnseLfo圆角矩形 6"/>
          <p:cNvSpPr/>
          <p:nvPr userDrawn="1"/>
        </p:nvSpPr>
        <p:spPr>
          <a:xfrm>
            <a:off x="4845685" y="1776730"/>
            <a:ext cx="5908040" cy="79692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11" name="流程图: 终止 10"/>
          <p:cNvSpPr/>
          <p:nvPr userDrawn="1"/>
        </p:nvSpPr>
        <p:spPr>
          <a:xfrm>
            <a:off x="9523095" y="1968500"/>
            <a:ext cx="1080135" cy="413385"/>
          </a:xfrm>
          <a:prstGeom prst="flowChartTerminator">
            <a:avLst/>
          </a:prstGeom>
          <a:solidFill>
            <a:schemeClr val="tx1"/>
          </a:solidFill>
          <a:ln>
            <a:noFill/>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cxnSp>
        <p:nvCxnSpPr>
          <p:cNvPr id="12" name="直接箭头连接符 11"/>
          <p:cNvCxnSpPr/>
          <p:nvPr userDrawn="1"/>
        </p:nvCxnSpPr>
        <p:spPr>
          <a:xfrm flipV="1">
            <a:off x="9839960" y="2172970"/>
            <a:ext cx="447040" cy="5080"/>
          </a:xfrm>
          <a:prstGeom prst="straightConnector1">
            <a:avLst/>
          </a:prstGeom>
          <a:ln w="31750">
            <a:solidFill>
              <a:schemeClr val="bg1"/>
            </a:solidFill>
            <a:round/>
            <a:tailEnd type="arrow"/>
          </a:ln>
        </p:spPr>
        <p:style>
          <a:lnRef idx="1">
            <a:schemeClr val="accent1"/>
          </a:lnRef>
          <a:fillRef idx="0">
            <a:schemeClr val="accent1"/>
          </a:fillRef>
          <a:effectRef idx="0">
            <a:schemeClr val="accent1"/>
          </a:effectRef>
          <a:fontRef idx="minor">
            <a:schemeClr val="tx1"/>
          </a:fontRef>
        </p:style>
      </p:cxnSp>
      <p:sp>
        <p:nvSpPr>
          <p:cNvPr id="13" name="Fk6qt3h1fnseLfo圆角矩形 6"/>
          <p:cNvSpPr/>
          <p:nvPr userDrawn="1"/>
        </p:nvSpPr>
        <p:spPr>
          <a:xfrm>
            <a:off x="4845685" y="2870835"/>
            <a:ext cx="5908040" cy="79692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15" name="流程图: 终止 14"/>
          <p:cNvSpPr/>
          <p:nvPr userDrawn="1"/>
        </p:nvSpPr>
        <p:spPr>
          <a:xfrm>
            <a:off x="9523095" y="3062605"/>
            <a:ext cx="1080135" cy="413385"/>
          </a:xfrm>
          <a:prstGeom prst="flowChartTerminator">
            <a:avLst/>
          </a:prstGeom>
          <a:solidFill>
            <a:schemeClr val="tx1"/>
          </a:solidFill>
          <a:ln>
            <a:noFill/>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cxnSp>
        <p:nvCxnSpPr>
          <p:cNvPr id="16" name="直接箭头连接符 15"/>
          <p:cNvCxnSpPr/>
          <p:nvPr userDrawn="1"/>
        </p:nvCxnSpPr>
        <p:spPr>
          <a:xfrm flipV="1">
            <a:off x="9839960" y="3267075"/>
            <a:ext cx="447040" cy="5080"/>
          </a:xfrm>
          <a:prstGeom prst="straightConnector1">
            <a:avLst/>
          </a:prstGeom>
          <a:ln w="31750">
            <a:solidFill>
              <a:schemeClr val="bg1"/>
            </a:solidFill>
            <a:round/>
            <a:tailEnd type="arrow"/>
          </a:ln>
        </p:spPr>
        <p:style>
          <a:lnRef idx="1">
            <a:schemeClr val="accent1"/>
          </a:lnRef>
          <a:fillRef idx="0">
            <a:schemeClr val="accent1"/>
          </a:fillRef>
          <a:effectRef idx="0">
            <a:schemeClr val="accent1"/>
          </a:effectRef>
          <a:fontRef idx="minor">
            <a:schemeClr val="tx1"/>
          </a:fontRef>
        </p:style>
      </p:cxnSp>
      <p:sp>
        <p:nvSpPr>
          <p:cNvPr id="17" name="Fk6qt3h1fnseLfo圆角矩形 6"/>
          <p:cNvSpPr/>
          <p:nvPr userDrawn="1"/>
        </p:nvSpPr>
        <p:spPr>
          <a:xfrm>
            <a:off x="4845685" y="3987165"/>
            <a:ext cx="5908040" cy="79692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19" name="流程图: 终止 18"/>
          <p:cNvSpPr/>
          <p:nvPr userDrawn="1"/>
        </p:nvSpPr>
        <p:spPr>
          <a:xfrm>
            <a:off x="9523095" y="4178935"/>
            <a:ext cx="1080135" cy="413385"/>
          </a:xfrm>
          <a:prstGeom prst="flowChartTerminator">
            <a:avLst/>
          </a:prstGeom>
          <a:solidFill>
            <a:schemeClr val="tx1"/>
          </a:solidFill>
          <a:ln>
            <a:noFill/>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cxnSp>
        <p:nvCxnSpPr>
          <p:cNvPr id="20" name="直接箭头连接符 19"/>
          <p:cNvCxnSpPr/>
          <p:nvPr userDrawn="1"/>
        </p:nvCxnSpPr>
        <p:spPr>
          <a:xfrm flipV="1">
            <a:off x="9839960" y="4383405"/>
            <a:ext cx="447040" cy="5080"/>
          </a:xfrm>
          <a:prstGeom prst="straightConnector1">
            <a:avLst/>
          </a:prstGeom>
          <a:ln w="31750">
            <a:solidFill>
              <a:schemeClr val="bg1"/>
            </a:solidFill>
            <a:round/>
            <a:tailEnd type="arrow"/>
          </a:ln>
        </p:spPr>
        <p:style>
          <a:lnRef idx="1">
            <a:schemeClr val="accent1"/>
          </a:lnRef>
          <a:fillRef idx="0">
            <a:schemeClr val="accent1"/>
          </a:fillRef>
          <a:effectRef idx="0">
            <a:schemeClr val="accent1"/>
          </a:effectRef>
          <a:fontRef idx="minor">
            <a:schemeClr val="tx1"/>
          </a:fontRef>
        </p:style>
      </p:cxnSp>
      <p:sp>
        <p:nvSpPr>
          <p:cNvPr id="21" name="Fk6qt3h1fnseLfo圆角矩形 6"/>
          <p:cNvSpPr/>
          <p:nvPr userDrawn="1"/>
        </p:nvSpPr>
        <p:spPr>
          <a:xfrm>
            <a:off x="4845685" y="5088890"/>
            <a:ext cx="5908040" cy="79692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23" name="流程图: 终止 22"/>
          <p:cNvSpPr/>
          <p:nvPr userDrawn="1"/>
        </p:nvSpPr>
        <p:spPr>
          <a:xfrm>
            <a:off x="9523095" y="5280660"/>
            <a:ext cx="1080135" cy="413385"/>
          </a:xfrm>
          <a:prstGeom prst="flowChartTerminator">
            <a:avLst/>
          </a:prstGeom>
          <a:solidFill>
            <a:schemeClr val="tx1"/>
          </a:solidFill>
          <a:ln>
            <a:noFill/>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cxnSp>
        <p:nvCxnSpPr>
          <p:cNvPr id="24" name="直接箭头连接符 23"/>
          <p:cNvCxnSpPr/>
          <p:nvPr userDrawn="1"/>
        </p:nvCxnSpPr>
        <p:spPr>
          <a:xfrm flipV="1">
            <a:off x="9839960" y="5485130"/>
            <a:ext cx="447040" cy="5080"/>
          </a:xfrm>
          <a:prstGeom prst="straightConnector1">
            <a:avLst/>
          </a:prstGeom>
          <a:ln w="31750">
            <a:solidFill>
              <a:schemeClr val="bg1"/>
            </a:solidFill>
            <a:round/>
            <a:tailEnd type="arrow"/>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flipV="1">
            <a:off x="904240" y="1737995"/>
            <a:ext cx="236220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flipV="1">
            <a:off x="904240" y="2480945"/>
            <a:ext cx="2362200" cy="57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8" name="图片 20" descr="search"/>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055225" y="927826"/>
            <a:ext cx="548005" cy="548005"/>
          </a:xfrm>
          <a:prstGeom prst="rect">
            <a:avLst/>
          </a:prstGeom>
        </p:spPr>
      </p:pic>
      <p:pic>
        <p:nvPicPr>
          <p:cNvPr id="29" name="图片 26" descr="world map"/>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709100" y="3881403"/>
            <a:ext cx="597110" cy="773528"/>
          </a:xfrm>
          <a:prstGeom prst="rect">
            <a:avLst/>
          </a:prstGeom>
        </p:spPr>
      </p:pic>
      <p:pic>
        <p:nvPicPr>
          <p:cNvPr id="30" name="图片 32" descr="cloud upload"/>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638876" y="2869809"/>
            <a:ext cx="765808" cy="663701"/>
          </a:xfrm>
          <a:prstGeom prst="rect">
            <a:avLst/>
          </a:prstGeom>
        </p:spPr>
      </p:pic>
      <p:pic>
        <p:nvPicPr>
          <p:cNvPr id="31" name="图片 2" descr="disk"/>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638040" y="5106572"/>
            <a:ext cx="724440" cy="724440"/>
          </a:xfrm>
          <a:prstGeom prst="rect">
            <a:avLst/>
          </a:prstGeom>
        </p:spPr>
      </p:pic>
      <p:sp>
        <p:nvSpPr>
          <p:cNvPr id="35" name="文本占位符 34"/>
          <p:cNvSpPr>
            <a:spLocks noGrp="1"/>
          </p:cNvSpPr>
          <p:nvPr>
            <p:ph type="body" sz="quarter" idx="10"/>
          </p:nvPr>
        </p:nvSpPr>
        <p:spPr>
          <a:xfrm>
            <a:off x="1537130" y="692870"/>
            <a:ext cx="7232795" cy="914400"/>
          </a:xfrm>
        </p:spPr>
        <p:txBody>
          <a:bodyPr>
            <a:noAutofit/>
          </a:bodyPr>
          <a:lstStyle>
            <a:lvl1pPr marL="0" algn="l" defTabSz="914400" rtl="0" eaLnBrk="1" latinLnBrk="0" hangingPunct="1">
              <a:defRPr lang="zh-CN" altLang="en-US" sz="4000" b="1" kern="1200" dirty="0" smtClean="0">
                <a:solidFill>
                  <a:schemeClr val="bg1"/>
                </a:solidFill>
                <a:latin typeface="+mj-ea"/>
                <a:ea typeface="+mj-ea"/>
                <a:cs typeface="思源黑体 Regular" panose="020B0500000000000000" charset="-122"/>
              </a:defRPr>
            </a:lvl1pPr>
          </a:lstStyle>
          <a:p>
            <a:pPr lvl="0"/>
            <a:r>
              <a:rPr lang="zh-CN" altLang="en-US" dirty="0"/>
              <a:t>单击此处编辑母版文本样式</a:t>
            </a:r>
            <a:endParaRPr lang="zh-CN" altLang="en-US" dirty="0"/>
          </a:p>
        </p:txBody>
      </p:sp>
      <p:sp>
        <p:nvSpPr>
          <p:cNvPr id="37" name="文本占位符 36"/>
          <p:cNvSpPr>
            <a:spLocks noGrp="1"/>
          </p:cNvSpPr>
          <p:nvPr>
            <p:ph type="body" sz="quarter" idx="11"/>
          </p:nvPr>
        </p:nvSpPr>
        <p:spPr>
          <a:xfrm>
            <a:off x="1509570" y="1828362"/>
            <a:ext cx="4544866" cy="914400"/>
          </a:xfrm>
          <a:noFill/>
        </p:spPr>
        <p:txBody>
          <a:bodyPr wrap="square" rtlCol="0">
            <a:noAutofit/>
          </a:bodyPr>
          <a:lstStyle>
            <a:lvl1pPr>
              <a:defRPr lang="zh-CN" altLang="en-US" sz="2400" dirty="0">
                <a:solidFill>
                  <a:schemeClr val="bg1"/>
                </a:solidFill>
                <a:latin typeface="+mn-ea"/>
                <a:ea typeface="+mn-ea"/>
              </a:defRPr>
            </a:lvl1pPr>
          </a:lstStyle>
          <a:p>
            <a:pPr marL="0" lvl="0">
              <a:lnSpc>
                <a:spcPct val="150000"/>
              </a:lnSpc>
            </a:pPr>
            <a:r>
              <a:rPr lang="zh-CN" altLang="en-US" dirty="0"/>
              <a:t>单击此处编辑母版文本样式</a:t>
            </a:r>
            <a:endParaRPr lang="zh-CN" altLang="en-US" dirty="0"/>
          </a:p>
        </p:txBody>
      </p:sp>
      <p:sp>
        <p:nvSpPr>
          <p:cNvPr id="39" name="文本占位符 38"/>
          <p:cNvSpPr>
            <a:spLocks noGrp="1"/>
          </p:cNvSpPr>
          <p:nvPr>
            <p:ph type="body" sz="quarter" idx="12"/>
          </p:nvPr>
        </p:nvSpPr>
        <p:spPr>
          <a:xfrm>
            <a:off x="4960213" y="1787234"/>
            <a:ext cx="5610802" cy="914400"/>
          </a:xfrm>
          <a:noFill/>
        </p:spPr>
        <p:txBody>
          <a:bodyPr wrap="square" rtlCol="0">
            <a:noAutofit/>
          </a:bodyPr>
          <a:lstStyle>
            <a:lvl1pPr>
              <a:defRPr lang="zh-CN" altLang="en-US" sz="2800" dirty="0">
                <a:solidFill>
                  <a:schemeClr val="tx1"/>
                </a:solidFill>
                <a:latin typeface="+mj-ea"/>
                <a:ea typeface="+mj-ea"/>
              </a:defRPr>
            </a:lvl1pPr>
          </a:lstStyle>
          <a:p>
            <a:pPr marL="0" lvl="0">
              <a:lnSpc>
                <a:spcPct val="150000"/>
              </a:lnSpc>
            </a:pPr>
            <a:r>
              <a:rPr lang="zh-CN" altLang="en-US" dirty="0"/>
              <a:t>单击此处编辑母版文本样式</a:t>
            </a:r>
            <a:endParaRPr lang="zh-CN" altLang="en-US" dirty="0"/>
          </a:p>
        </p:txBody>
      </p:sp>
      <p:sp>
        <p:nvSpPr>
          <p:cNvPr id="40" name="文本占位符 38"/>
          <p:cNvSpPr>
            <a:spLocks noGrp="1"/>
          </p:cNvSpPr>
          <p:nvPr>
            <p:ph type="body" sz="quarter" idx="13"/>
          </p:nvPr>
        </p:nvSpPr>
        <p:spPr>
          <a:xfrm>
            <a:off x="4960213" y="2840180"/>
            <a:ext cx="5610802" cy="914400"/>
          </a:xfrm>
          <a:noFill/>
        </p:spPr>
        <p:txBody>
          <a:bodyPr wrap="square" rtlCol="0">
            <a:noAutofit/>
          </a:bodyPr>
          <a:lstStyle>
            <a:lvl1pPr>
              <a:defRPr lang="zh-CN" altLang="en-US" sz="2800" dirty="0">
                <a:solidFill>
                  <a:schemeClr val="tx1"/>
                </a:solidFill>
                <a:latin typeface="+mj-ea"/>
                <a:ea typeface="+mj-ea"/>
              </a:defRPr>
            </a:lvl1pPr>
          </a:lstStyle>
          <a:p>
            <a:pPr marL="0" lvl="0">
              <a:lnSpc>
                <a:spcPct val="150000"/>
              </a:lnSpc>
            </a:pPr>
            <a:r>
              <a:rPr lang="zh-CN" altLang="en-US" dirty="0"/>
              <a:t>单击此处编辑母版文本样式</a:t>
            </a:r>
            <a:endParaRPr lang="zh-CN" altLang="en-US" dirty="0"/>
          </a:p>
        </p:txBody>
      </p:sp>
      <p:sp>
        <p:nvSpPr>
          <p:cNvPr id="41" name="文本占位符 38"/>
          <p:cNvSpPr>
            <a:spLocks noGrp="1"/>
          </p:cNvSpPr>
          <p:nvPr>
            <p:ph type="body" sz="quarter" idx="14"/>
          </p:nvPr>
        </p:nvSpPr>
        <p:spPr>
          <a:xfrm>
            <a:off x="4960213" y="3990107"/>
            <a:ext cx="5610802" cy="914400"/>
          </a:xfrm>
          <a:noFill/>
        </p:spPr>
        <p:txBody>
          <a:bodyPr wrap="square" rtlCol="0">
            <a:noAutofit/>
          </a:bodyPr>
          <a:lstStyle>
            <a:lvl1pPr>
              <a:defRPr lang="zh-CN" altLang="en-US" sz="2800" dirty="0">
                <a:solidFill>
                  <a:schemeClr val="tx1"/>
                </a:solidFill>
                <a:latin typeface="+mj-ea"/>
                <a:ea typeface="+mj-ea"/>
              </a:defRPr>
            </a:lvl1pPr>
          </a:lstStyle>
          <a:p>
            <a:pPr marL="0" lvl="0">
              <a:lnSpc>
                <a:spcPct val="150000"/>
              </a:lnSpc>
            </a:pPr>
            <a:r>
              <a:rPr lang="zh-CN" altLang="en-US" dirty="0"/>
              <a:t>单击此处编辑母版文本样式</a:t>
            </a:r>
            <a:endParaRPr lang="zh-CN" altLang="en-US" dirty="0"/>
          </a:p>
        </p:txBody>
      </p:sp>
      <p:sp>
        <p:nvSpPr>
          <p:cNvPr id="42" name="文本占位符 38"/>
          <p:cNvSpPr>
            <a:spLocks noGrp="1"/>
          </p:cNvSpPr>
          <p:nvPr>
            <p:ph type="body" sz="quarter" idx="15"/>
          </p:nvPr>
        </p:nvSpPr>
        <p:spPr>
          <a:xfrm>
            <a:off x="4932503" y="5112325"/>
            <a:ext cx="5610802" cy="914400"/>
          </a:xfrm>
          <a:noFill/>
        </p:spPr>
        <p:txBody>
          <a:bodyPr wrap="square" rtlCol="0">
            <a:noAutofit/>
          </a:bodyPr>
          <a:lstStyle>
            <a:lvl1pPr>
              <a:defRPr lang="zh-CN" altLang="en-US" sz="2800" dirty="0">
                <a:solidFill>
                  <a:schemeClr val="tx1"/>
                </a:solidFill>
                <a:latin typeface="+mj-ea"/>
                <a:ea typeface="+mj-ea"/>
              </a:defRPr>
            </a:lvl1pPr>
          </a:lstStyle>
          <a:p>
            <a:pPr marL="0" lvl="0">
              <a:lnSpc>
                <a:spcPct val="150000"/>
              </a:lnSpc>
            </a:pPr>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4" name="任意多边形 2"/>
          <p:cNvSpPr/>
          <p:nvPr userDrawn="1"/>
        </p:nvSpPr>
        <p:spPr>
          <a:xfrm>
            <a:off x="0" y="-15240"/>
            <a:ext cx="9152890" cy="6873240"/>
          </a:xfrm>
          <a:custGeom>
            <a:avLst/>
            <a:gdLst>
              <a:gd name="connsiteX0" fmla="*/ 0 w 17645"/>
              <a:gd name="connsiteY0" fmla="*/ 0 h 10953"/>
              <a:gd name="connsiteX1" fmla="*/ 17645 w 17645"/>
              <a:gd name="connsiteY1" fmla="*/ 23 h 10953"/>
              <a:gd name="connsiteX2" fmla="*/ 14162 w 17645"/>
              <a:gd name="connsiteY2" fmla="*/ 10953 h 10953"/>
              <a:gd name="connsiteX3" fmla="*/ 0 w 17645"/>
              <a:gd name="connsiteY3" fmla="*/ 10953 h 10953"/>
              <a:gd name="connsiteX4" fmla="*/ 0 w 17645"/>
              <a:gd name="connsiteY4" fmla="*/ 0 h 1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45" h="10953">
                <a:moveTo>
                  <a:pt x="0" y="0"/>
                </a:moveTo>
                <a:lnTo>
                  <a:pt x="17645" y="23"/>
                </a:lnTo>
                <a:lnTo>
                  <a:pt x="14162" y="10953"/>
                </a:lnTo>
                <a:lnTo>
                  <a:pt x="0" y="10953"/>
                </a:lnTo>
                <a:lnTo>
                  <a:pt x="0" y="0"/>
                </a:lnTo>
                <a:close/>
              </a:path>
            </a:pathLst>
          </a:custGeom>
          <a:solidFill>
            <a:schemeClr val="tx1"/>
          </a:solidFill>
          <a:ln>
            <a:noFill/>
          </a:ln>
          <a:effectLst>
            <a:outerShdw blurRad="698500" dist="419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cs typeface="思源黑体 Regular" panose="020B0500000000000000" charset="-122"/>
            </a:endParaRPr>
          </a:p>
        </p:txBody>
      </p:sp>
      <p:sp>
        <p:nvSpPr>
          <p:cNvPr id="7" name="Fk6qt3h1fnseLfo圆角矩形 6"/>
          <p:cNvSpPr/>
          <p:nvPr userDrawn="1"/>
        </p:nvSpPr>
        <p:spPr>
          <a:xfrm>
            <a:off x="1202690" y="542290"/>
            <a:ext cx="6437630" cy="659130"/>
          </a:xfrm>
          <a:prstGeom prst="round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9" name="流程图: 终止 8"/>
          <p:cNvSpPr/>
          <p:nvPr userDrawn="1"/>
        </p:nvSpPr>
        <p:spPr>
          <a:xfrm>
            <a:off x="1429385" y="5205730"/>
            <a:ext cx="1080135" cy="413385"/>
          </a:xfrm>
          <a:prstGeom prst="flowChartTerminator">
            <a:avLst/>
          </a:prstGeom>
          <a:solidFill>
            <a:schemeClr val="bg1"/>
          </a:solidFill>
          <a:ln>
            <a:noFill/>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cxnSp>
        <p:nvCxnSpPr>
          <p:cNvPr id="10" name="直接箭头连接符 9"/>
          <p:cNvCxnSpPr/>
          <p:nvPr userDrawn="1"/>
        </p:nvCxnSpPr>
        <p:spPr>
          <a:xfrm flipV="1">
            <a:off x="1746250" y="5410200"/>
            <a:ext cx="447040" cy="5080"/>
          </a:xfrm>
          <a:prstGeom prst="straightConnector1">
            <a:avLst/>
          </a:prstGeom>
          <a:ln w="31750">
            <a:solidFill>
              <a:schemeClr val="tx1"/>
            </a:solidFill>
            <a:round/>
            <a:tailEnd type="arrow"/>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1361440" y="3982085"/>
            <a:ext cx="117284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7162800" y="0"/>
            <a:ext cx="1844675" cy="692404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图片 20" descr="search"/>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7995" y="688975"/>
            <a:ext cx="570865" cy="570865"/>
          </a:xfrm>
          <a:prstGeom prst="rect">
            <a:avLst/>
          </a:prstGeom>
        </p:spPr>
      </p:pic>
      <p:sp>
        <p:nvSpPr>
          <p:cNvPr id="20" name="文本占位符 14"/>
          <p:cNvSpPr>
            <a:spLocks noGrp="1"/>
          </p:cNvSpPr>
          <p:nvPr>
            <p:ph type="body" sz="quarter" idx="11"/>
          </p:nvPr>
        </p:nvSpPr>
        <p:spPr>
          <a:xfrm>
            <a:off x="1205343" y="1538144"/>
            <a:ext cx="9836730" cy="914400"/>
          </a:xfrm>
        </p:spPr>
        <p:txBody>
          <a:bodyPr>
            <a:noAutofit/>
          </a:bodyPr>
          <a:lstStyle>
            <a:lvl1pPr>
              <a:defRPr lang="zh-CN" altLang="en-US" sz="5400" kern="1200" dirty="0">
                <a:solidFill>
                  <a:schemeClr val="bg1"/>
                </a:solidFill>
                <a:latin typeface="+mj-ea"/>
                <a:ea typeface="+mj-ea"/>
                <a:cs typeface="思源黑体 Regular" panose="020B0500000000000000" charset="-122"/>
              </a:defRPr>
            </a:lvl1pPr>
          </a:lstStyle>
          <a:p>
            <a:pPr lvl="0"/>
            <a:r>
              <a:rPr lang="zh-CN" altLang="en-US" dirty="0"/>
              <a:t>单击此处编辑母版文本样式</a:t>
            </a:r>
            <a:endParaRPr lang="zh-CN" altLang="en-US" dirty="0"/>
          </a:p>
        </p:txBody>
      </p:sp>
      <p:sp>
        <p:nvSpPr>
          <p:cNvPr id="21" name="文本占位符 14"/>
          <p:cNvSpPr>
            <a:spLocks noGrp="1"/>
          </p:cNvSpPr>
          <p:nvPr>
            <p:ph type="body" sz="quarter" idx="10"/>
          </p:nvPr>
        </p:nvSpPr>
        <p:spPr>
          <a:xfrm>
            <a:off x="1233053" y="526763"/>
            <a:ext cx="5403274" cy="914400"/>
          </a:xfrm>
          <a:noFill/>
        </p:spPr>
        <p:txBody>
          <a:bodyPr wrap="square" rtlCol="0">
            <a:noAutofit/>
          </a:bodyPr>
          <a:lstStyle>
            <a:lvl1pPr>
              <a:defRPr lang="zh-CN" altLang="en-US" sz="2800" dirty="0">
                <a:solidFill>
                  <a:schemeClr val="bg1"/>
                </a:solidFill>
                <a:latin typeface="+mn-ea"/>
                <a:ea typeface="+mn-ea"/>
                <a:cs typeface="思源黑体 Light" panose="020B0300000000000000" charset="-122"/>
              </a:defRPr>
            </a:lvl1pPr>
          </a:lstStyle>
          <a:p>
            <a:pPr marL="0" lvl="0"/>
            <a:r>
              <a:rPr lang="zh-CN" altLang="en-US" dirty="0"/>
              <a:t>单击此处编辑母版文本样式</a:t>
            </a:r>
            <a:endParaRPr lang="zh-CN" altLang="en-US" dirty="0"/>
          </a:p>
        </p:txBody>
      </p:sp>
      <p:sp>
        <p:nvSpPr>
          <p:cNvPr id="22" name="文本占位符 14"/>
          <p:cNvSpPr>
            <a:spLocks noGrp="1"/>
          </p:cNvSpPr>
          <p:nvPr>
            <p:ph type="body" sz="quarter" idx="12"/>
          </p:nvPr>
        </p:nvSpPr>
        <p:spPr>
          <a:xfrm>
            <a:off x="1177634" y="2480251"/>
            <a:ext cx="5541821" cy="914400"/>
          </a:xfrm>
        </p:spPr>
        <p:txBody>
          <a:bodyPr/>
          <a:lstStyle>
            <a:lvl1pPr>
              <a:defRPr lang="zh-CN" altLang="en-US" sz="6000" kern="1200" dirty="0">
                <a:solidFill>
                  <a:schemeClr val="bg1"/>
                </a:solidFill>
                <a:latin typeface="+mj-ea"/>
                <a:ea typeface="+mj-ea"/>
                <a:cs typeface="思源黑体 Regular" panose="020B0500000000000000"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tags" Target="../tags/tag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6"/>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7"/>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8"/>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思源黑体 Regular" panose="020B0500000000000000" charset="-122"/>
                <a:ea typeface="思源黑体 Regular" panose="020B0500000000000000" charset="-122"/>
                <a:cs typeface="思源黑体 Regular" panose="020B0500000000000000"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9"/>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思源黑体 Regular" panose="020B0500000000000000" charset="-122"/>
                <a:ea typeface="思源黑体 Regular" panose="020B0500000000000000" charset="-122"/>
                <a:cs typeface="思源黑体 Regular" panose="020B0500000000000000" charset="-122"/>
              </a:defRPr>
            </a:lvl1pPr>
          </a:lstStyle>
          <a:p>
            <a:endParaRPr lang="zh-CN" altLang="en-US" dirty="0"/>
          </a:p>
        </p:txBody>
      </p:sp>
      <p:sp>
        <p:nvSpPr>
          <p:cNvPr id="6" name="灯片编号占位符 5"/>
          <p:cNvSpPr>
            <a:spLocks noGrp="1"/>
          </p:cNvSpPr>
          <p:nvPr>
            <p:ph type="sldNum" sz="quarter" idx="4"/>
            <p:custDataLst>
              <p:tags r:id="rId10"/>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思源黑体 Regular" panose="020B0500000000000000" charset="-122"/>
                <a:ea typeface="思源黑体 Regular" panose="020B0500000000000000" charset="-122"/>
                <a:cs typeface="思源黑体 Regular" panose="020B0500000000000000" charset="-122"/>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思源黑体 Regular" panose="020B0500000000000000" charset="-122"/>
          <a:ea typeface="思源黑体 Regular" panose="020B0500000000000000" charset="-122"/>
          <a:cs typeface="思源黑体 Regular" panose="020B05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思源黑体 Regular" panose="020B0500000000000000" charset="-122"/>
          <a:ea typeface="思源黑体 Regular" panose="020B0500000000000000" charset="-122"/>
          <a:cs typeface="思源黑体 Regular" panose="020B0500000000000000"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思源黑体 Regular" panose="020B0500000000000000" charset="-122"/>
          <a:ea typeface="思源黑体 Regular" panose="020B0500000000000000" charset="-122"/>
          <a:cs typeface="思源黑体 Regular" panose="020B05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思源黑体 Regular" panose="020B0500000000000000" charset="-122"/>
          <a:ea typeface="思源黑体 Regular" panose="020B0500000000000000" charset="-122"/>
          <a:cs typeface="思源黑体 Regular" panose="020B05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思源黑体 Regular" panose="020B0500000000000000" charset="-122"/>
          <a:ea typeface="思源黑体 Regular" panose="020B0500000000000000" charset="-122"/>
          <a:cs typeface="思源黑体 Regular" panose="020B05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思源黑体 Regular" panose="020B0500000000000000" charset="-122"/>
          <a:ea typeface="思源黑体 Regular" panose="020B0500000000000000" charset="-122"/>
          <a:cs typeface="思源黑体 Regular" panose="020B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2" Type="http://schemas.openxmlformats.org/officeDocument/2006/relationships/slideLayout" Target="../slideLayouts/slideLayout1.xml"/><Relationship Id="rId11" Type="http://schemas.openxmlformats.org/officeDocument/2006/relationships/tags" Target="../tags/tag11.xml"/><Relationship Id="rId10" Type="http://schemas.openxmlformats.org/officeDocument/2006/relationships/image" Target="../media/image5.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0.xml"/><Relationship Id="rId5" Type="http://schemas.openxmlformats.org/officeDocument/2006/relationships/image" Target="../media/image14.png"/><Relationship Id="rId4" Type="http://schemas.openxmlformats.org/officeDocument/2006/relationships/image" Target="../media/image10.svg"/><Relationship Id="rId3"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1.xml"/><Relationship Id="rId4" Type="http://schemas.openxmlformats.org/officeDocument/2006/relationships/image" Target="../media/image10.svg"/><Relationship Id="rId3"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2.xml"/><Relationship Id="rId5" Type="http://schemas.openxmlformats.org/officeDocument/2006/relationships/image" Target="../media/image14.png"/><Relationship Id="rId4" Type="http://schemas.openxmlformats.org/officeDocument/2006/relationships/image" Target="../media/image10.svg"/><Relationship Id="rId3"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3.xml"/><Relationship Id="rId5" Type="http://schemas.openxmlformats.org/officeDocument/2006/relationships/image" Target="../media/image15.png"/><Relationship Id="rId4" Type="http://schemas.openxmlformats.org/officeDocument/2006/relationships/image" Target="../media/image10.svg"/><Relationship Id="rId3"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0.svg"/><Relationship Id="rId3"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0.svg"/><Relationship Id="rId3"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6.xml"/><Relationship Id="rId5" Type="http://schemas.openxmlformats.org/officeDocument/2006/relationships/image" Target="../media/image20.png"/><Relationship Id="rId4" Type="http://schemas.openxmlformats.org/officeDocument/2006/relationships/image" Target="../media/image10.svg"/><Relationship Id="rId3"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7.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image" Target="../media/image9.svg"/><Relationship Id="rId7"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8.png"/><Relationship Id="rId4" Type="http://schemas.openxmlformats.org/officeDocument/2006/relationships/image" Target="../media/image7.svg"/><Relationship Id="rId3" Type="http://schemas.openxmlformats.org/officeDocument/2006/relationships/image" Target="../media/image7.png"/><Relationship Id="rId2" Type="http://schemas.openxmlformats.org/officeDocument/2006/relationships/image" Target="../media/image6.svg"/><Relationship Id="rId10" Type="http://schemas.openxmlformats.org/officeDocument/2006/relationships/slideLayout" Target="../slideLayouts/slideLayout1.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4.xml"/><Relationship Id="rId5" Type="http://schemas.openxmlformats.org/officeDocument/2006/relationships/image" Target="../media/image10.svg"/><Relationship Id="rId4" Type="http://schemas.openxmlformats.org/officeDocument/2006/relationships/image" Target="../media/image11.png"/><Relationship Id="rId3" Type="http://schemas.openxmlformats.org/officeDocument/2006/relationships/image" Target="../media/image6.svg"/><Relationship Id="rId2" Type="http://schemas.openxmlformats.org/officeDocument/2006/relationships/image" Target="../media/image6.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5.xml"/><Relationship Id="rId5" Type="http://schemas.openxmlformats.org/officeDocument/2006/relationships/image" Target="../media/image12.png"/><Relationship Id="rId4" Type="http://schemas.openxmlformats.org/officeDocument/2006/relationships/image" Target="../media/image10.svg"/><Relationship Id="rId3"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6.xml"/><Relationship Id="rId5" Type="http://schemas.openxmlformats.org/officeDocument/2006/relationships/image" Target="../media/image13.png"/><Relationship Id="rId4" Type="http://schemas.openxmlformats.org/officeDocument/2006/relationships/image" Target="../media/image10.svg"/><Relationship Id="rId3"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7.xml"/><Relationship Id="rId5" Type="http://schemas.openxmlformats.org/officeDocument/2006/relationships/image" Target="../media/image13.png"/><Relationship Id="rId4" Type="http://schemas.openxmlformats.org/officeDocument/2006/relationships/image" Target="../media/image10.svg"/><Relationship Id="rId3"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8.xml"/><Relationship Id="rId5" Type="http://schemas.openxmlformats.org/officeDocument/2006/relationships/image" Target="../media/image14.png"/><Relationship Id="rId4" Type="http://schemas.openxmlformats.org/officeDocument/2006/relationships/image" Target="../media/image10.svg"/><Relationship Id="rId3"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9.xml"/><Relationship Id="rId5" Type="http://schemas.openxmlformats.org/officeDocument/2006/relationships/image" Target="../media/image14.png"/><Relationship Id="rId4" Type="http://schemas.openxmlformats.org/officeDocument/2006/relationships/image" Target="../media/image10.svg"/><Relationship Id="rId3"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35" y="0"/>
            <a:ext cx="12192635" cy="3658870"/>
          </a:xfrm>
          <a:prstGeom prst="rect">
            <a:avLst/>
          </a:prstGeom>
          <a:solidFill>
            <a:schemeClr val="tx1"/>
          </a:solidFill>
          <a:ln>
            <a:noFill/>
          </a:ln>
          <a:effectLst>
            <a:outerShdw blurRad="698500" dist="419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7" name="Fk6qt3h1fnseLfo圆角矩形 6"/>
          <p:cNvSpPr/>
          <p:nvPr/>
        </p:nvSpPr>
        <p:spPr>
          <a:xfrm>
            <a:off x="1682750" y="2221865"/>
            <a:ext cx="9016365" cy="796925"/>
          </a:xfrm>
          <a:prstGeom prst="round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2" name="文本框 1"/>
          <p:cNvSpPr txBox="1"/>
          <p:nvPr/>
        </p:nvSpPr>
        <p:spPr>
          <a:xfrm>
            <a:off x="1734820" y="2262505"/>
            <a:ext cx="8637270" cy="706755"/>
          </a:xfrm>
          <a:prstGeom prst="rect">
            <a:avLst/>
          </a:prstGeom>
          <a:noFill/>
        </p:spPr>
        <p:txBody>
          <a:bodyPr wrap="square" rtlCol="0">
            <a:noAutofit/>
          </a:bodyPr>
          <a:lstStyle/>
          <a:p>
            <a:r>
              <a:rPr lang="zh-CN" sz="4000" dirty="0">
                <a:solidFill>
                  <a:schemeClr val="tx2"/>
                </a:solidFill>
                <a:latin typeface="+mj-ea"/>
                <a:ea typeface="+mj-ea"/>
                <a:cs typeface="思源黑体 Regular" panose="020B0500000000000000" charset="-122"/>
              </a:rPr>
              <a:t>显式</a:t>
            </a:r>
            <a:r>
              <a:rPr lang="zh-CN" sz="4000" dirty="0">
                <a:solidFill>
                  <a:schemeClr val="tx2"/>
                </a:solidFill>
                <a:latin typeface="+mj-ea"/>
                <a:ea typeface="+mj-ea"/>
                <a:cs typeface="思源黑体 Regular" panose="020B0500000000000000" charset="-122"/>
              </a:rPr>
              <a:t>链接组织方式的特点与异同</a:t>
            </a:r>
            <a:endParaRPr lang="zh-CN" sz="4000" dirty="0">
              <a:solidFill>
                <a:schemeClr val="tx2"/>
              </a:solidFill>
              <a:latin typeface="+mj-ea"/>
              <a:ea typeface="+mj-ea"/>
              <a:cs typeface="思源黑体 Regular" panose="020B0500000000000000" charset="-122"/>
            </a:endParaRPr>
          </a:p>
        </p:txBody>
      </p:sp>
      <p:sp>
        <p:nvSpPr>
          <p:cNvPr id="3" name="文本框 2"/>
          <p:cNvSpPr txBox="1"/>
          <p:nvPr/>
        </p:nvSpPr>
        <p:spPr>
          <a:xfrm>
            <a:off x="1734820" y="4094480"/>
            <a:ext cx="4679315" cy="1942465"/>
          </a:xfrm>
          <a:prstGeom prst="rect">
            <a:avLst/>
          </a:prstGeom>
          <a:noFill/>
        </p:spPr>
        <p:txBody>
          <a:bodyPr wrap="square" rtlCol="0">
            <a:noAutofit/>
          </a:bodyPr>
          <a:lstStyle/>
          <a:p>
            <a:pPr>
              <a:lnSpc>
                <a:spcPct val="150000"/>
              </a:lnSpc>
            </a:pPr>
            <a:r>
              <a:rPr lang="zh-CN" altLang="en-US" sz="2000" b="1" dirty="0">
                <a:latin typeface="+mn-ea"/>
                <a:cs typeface="思源黑体 Regular" panose="020B0500000000000000" charset="-122"/>
              </a:rPr>
              <a:t>小组成员：</a:t>
            </a:r>
            <a:r>
              <a:rPr lang="en-US" altLang="zh-CN" sz="2000" b="1" dirty="0">
                <a:latin typeface="+mn-ea"/>
                <a:cs typeface="思源黑体 Regular" panose="020B0500000000000000" charset="-122"/>
              </a:rPr>
              <a:t>20121830 </a:t>
            </a:r>
            <a:r>
              <a:rPr lang="zh-CN" altLang="en-US" sz="2000" b="1" dirty="0">
                <a:latin typeface="+mn-ea"/>
                <a:cs typeface="思源黑体 Regular" panose="020B0500000000000000" charset="-122"/>
              </a:rPr>
              <a:t>王熙晨</a:t>
            </a:r>
            <a:endParaRPr lang="zh-CN" altLang="en-US" sz="2000" b="1" dirty="0">
              <a:latin typeface="+mn-ea"/>
              <a:cs typeface="思源黑体 Regular" panose="020B0500000000000000" charset="-122"/>
            </a:endParaRPr>
          </a:p>
          <a:p>
            <a:pPr>
              <a:lnSpc>
                <a:spcPct val="150000"/>
              </a:lnSpc>
            </a:pPr>
            <a:r>
              <a:rPr lang="en-US" altLang="zh-CN" sz="2000" b="1" dirty="0">
                <a:latin typeface="+mn-ea"/>
                <a:cs typeface="思源黑体 Regular" panose="020B0500000000000000" charset="-122"/>
              </a:rPr>
              <a:t>	    20121826 </a:t>
            </a:r>
            <a:r>
              <a:rPr lang="zh-CN" altLang="en-US" sz="2000" b="1" dirty="0">
                <a:latin typeface="+mn-ea"/>
                <a:cs typeface="思源黑体 Regular" panose="020B0500000000000000" charset="-122"/>
              </a:rPr>
              <a:t>缪子奕</a:t>
            </a:r>
            <a:endParaRPr lang="zh-CN" altLang="en-US" sz="2000" b="1" dirty="0">
              <a:latin typeface="+mn-ea"/>
              <a:cs typeface="思源黑体 Regular" panose="020B0500000000000000" charset="-122"/>
            </a:endParaRPr>
          </a:p>
          <a:p>
            <a:pPr>
              <a:lnSpc>
                <a:spcPct val="150000"/>
              </a:lnSpc>
            </a:pPr>
            <a:r>
              <a:rPr lang="en-US" altLang="zh-CN" sz="2000" b="1" dirty="0">
                <a:latin typeface="+mn-ea"/>
                <a:cs typeface="思源黑体 Regular" panose="020B0500000000000000" charset="-122"/>
              </a:rPr>
              <a:t>	    20121813 </a:t>
            </a:r>
            <a:r>
              <a:rPr lang="zh-CN" altLang="en-US" sz="2000" b="1" dirty="0">
                <a:latin typeface="+mn-ea"/>
                <a:cs typeface="思源黑体 Regular" panose="020B0500000000000000" charset="-122"/>
              </a:rPr>
              <a:t>陈子昂 （演讲）</a:t>
            </a:r>
            <a:endParaRPr lang="zh-CN" altLang="en-US" sz="2000" b="1" dirty="0">
              <a:latin typeface="+mn-ea"/>
              <a:cs typeface="思源黑体 Regular" panose="020B0500000000000000" charset="-122"/>
            </a:endParaRPr>
          </a:p>
          <a:p>
            <a:pPr>
              <a:lnSpc>
                <a:spcPct val="150000"/>
              </a:lnSpc>
            </a:pPr>
            <a:r>
              <a:rPr lang="en-US" altLang="zh-CN" sz="2000" b="1" dirty="0">
                <a:latin typeface="+mn-ea"/>
                <a:cs typeface="思源黑体 Regular" panose="020B0500000000000000" charset="-122"/>
              </a:rPr>
              <a:t>	    20123009 </a:t>
            </a:r>
            <a:r>
              <a:rPr lang="zh-CN" altLang="en-US" sz="2000" b="1" dirty="0">
                <a:latin typeface="+mn-ea"/>
                <a:cs typeface="思源黑体 Regular" panose="020B0500000000000000" charset="-122"/>
              </a:rPr>
              <a:t>杨逸健 （演讲）</a:t>
            </a:r>
            <a:endParaRPr lang="zh-CN" altLang="en-US" sz="2000" b="1" dirty="0">
              <a:latin typeface="+mn-ea"/>
              <a:cs typeface="思源黑体 Regular" panose="020B0500000000000000" charset="-122"/>
            </a:endParaRPr>
          </a:p>
        </p:txBody>
      </p:sp>
      <p:sp>
        <p:nvSpPr>
          <p:cNvPr id="8" name="文本框 7"/>
          <p:cNvSpPr txBox="1"/>
          <p:nvPr/>
        </p:nvSpPr>
        <p:spPr>
          <a:xfrm>
            <a:off x="2589530" y="1327785"/>
            <a:ext cx="7522845" cy="521970"/>
          </a:xfrm>
          <a:prstGeom prst="rect">
            <a:avLst/>
          </a:prstGeom>
          <a:noFill/>
        </p:spPr>
        <p:txBody>
          <a:bodyPr wrap="square" rtlCol="0">
            <a:noAutofit/>
          </a:bodyPr>
          <a:lstStyle/>
          <a:p>
            <a:r>
              <a:rPr lang="zh-CN" altLang="en-US" sz="2800" dirty="0">
                <a:solidFill>
                  <a:schemeClr val="bg1"/>
                </a:solidFill>
                <a:latin typeface="+mn-ea"/>
                <a:cs typeface="思源黑体 Light" panose="020B0300000000000000" charset="-122"/>
              </a:rPr>
              <a:t>第十一</a:t>
            </a:r>
            <a:r>
              <a:rPr lang="zh-CN" altLang="en-US" sz="2800" dirty="0">
                <a:solidFill>
                  <a:schemeClr val="bg1"/>
                </a:solidFill>
                <a:latin typeface="+mn-ea"/>
                <a:cs typeface="思源黑体 Light" panose="020B0300000000000000" charset="-122"/>
              </a:rPr>
              <a:t>组研讨</a:t>
            </a:r>
            <a:endParaRPr lang="zh-CN" altLang="en-US" sz="2800" dirty="0">
              <a:solidFill>
                <a:schemeClr val="bg1"/>
              </a:solidFill>
              <a:latin typeface="+mn-ea"/>
              <a:cs typeface="思源黑体 Light" panose="020B0300000000000000" charset="-122"/>
            </a:endParaRPr>
          </a:p>
        </p:txBody>
      </p:sp>
      <p:pic>
        <p:nvPicPr>
          <p:cNvPr id="14" name="图片 13" descr="search"/>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895205" y="2381885"/>
            <a:ext cx="476885" cy="476885"/>
          </a:xfrm>
          <a:prstGeom prst="rect">
            <a:avLst/>
          </a:prstGeom>
        </p:spPr>
      </p:pic>
      <p:pic>
        <p:nvPicPr>
          <p:cNvPr id="10" name="图片 9" descr="left arrow"/>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3705" y="1276985"/>
            <a:ext cx="600710" cy="600710"/>
          </a:xfrm>
          <a:prstGeom prst="rect">
            <a:avLst/>
          </a:prstGeom>
        </p:spPr>
      </p:pic>
      <p:pic>
        <p:nvPicPr>
          <p:cNvPr id="19" name="图片 18" descr="safe"/>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81584" y="4684211"/>
            <a:ext cx="1015625" cy="934903"/>
          </a:xfrm>
          <a:prstGeom prst="rect">
            <a:avLst/>
          </a:prstGeom>
          <a:effectLst>
            <a:outerShdw blurRad="50800" dist="38100" dir="2700000" algn="tl" rotWithShape="0">
              <a:prstClr val="black">
                <a:alpha val="20000"/>
              </a:prstClr>
            </a:outerShdw>
          </a:effectLst>
        </p:spPr>
      </p:pic>
      <p:pic>
        <p:nvPicPr>
          <p:cNvPr id="25" name="图片 24" descr="volume"/>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43867" y="4684705"/>
            <a:ext cx="1047180" cy="931234"/>
          </a:xfrm>
          <a:prstGeom prst="rect">
            <a:avLst/>
          </a:prstGeom>
          <a:effectLst>
            <a:outerShdw blurRad="50800" dist="38100" dir="2700000" algn="tl" rotWithShape="0">
              <a:prstClr val="black">
                <a:alpha val="20000"/>
              </a:prstClr>
            </a:outerShdw>
          </a:effectLst>
        </p:spPr>
      </p:pic>
      <p:pic>
        <p:nvPicPr>
          <p:cNvPr id="15" name="图片 2" descr="disk"/>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60871" y="4717143"/>
            <a:ext cx="933540" cy="933540"/>
          </a:xfrm>
          <a:prstGeom prst="rect">
            <a:avLst/>
          </a:prstGeom>
          <a:effectLst>
            <a:outerShdw blurRad="50800" dist="38100" dir="2700000" algn="tl" rotWithShape="0">
              <a:prstClr val="black">
                <a:alpha val="20000"/>
              </a:prstClr>
            </a:outerShdw>
          </a:effectLst>
        </p:spPr>
      </p:pic>
    </p:spTree>
    <p:custDataLst>
      <p:tags r:id="rId11"/>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圆角矩形 16"/>
          <p:cNvSpPr/>
          <p:nvPr/>
        </p:nvSpPr>
        <p:spPr>
          <a:xfrm>
            <a:off x="1359535" y="5100955"/>
            <a:ext cx="3053080" cy="1567180"/>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8" name="Fk6qt3h1fnseLfo圆角矩形 6"/>
          <p:cNvSpPr/>
          <p:nvPr/>
        </p:nvSpPr>
        <p:spPr>
          <a:xfrm>
            <a:off x="1447800" y="254544"/>
            <a:ext cx="7619365" cy="77279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79" name="文本框 78"/>
          <p:cNvSpPr txBox="1"/>
          <p:nvPr/>
        </p:nvSpPr>
        <p:spPr>
          <a:xfrm>
            <a:off x="1524000" y="135890"/>
            <a:ext cx="7466330" cy="1010285"/>
          </a:xfrm>
          <a:prstGeom prst="rect">
            <a:avLst/>
          </a:prstGeom>
          <a:noFill/>
        </p:spPr>
        <p:txBody>
          <a:bodyPr wrap="square" rtlCol="0">
            <a:noAutofit/>
          </a:bodyPr>
          <a:p>
            <a:pPr>
              <a:lnSpc>
                <a:spcPct val="150000"/>
              </a:lnSpc>
            </a:pPr>
            <a:r>
              <a:rPr lang="zh-CN" altLang="en-US" sz="3200" b="1" dirty="0">
                <a:solidFill>
                  <a:srgbClr val="536B82"/>
                </a:solidFill>
                <a:latin typeface="+mn-ea"/>
                <a:cs typeface="思源黑体 Regular" panose="020B0500000000000000" charset="-122"/>
              </a:rPr>
              <a:t>二、四种显式链接方式</a:t>
            </a:r>
            <a:r>
              <a:rPr lang="en-US" altLang="zh-CN" sz="2800" dirty="0">
                <a:solidFill>
                  <a:srgbClr val="536B82"/>
                </a:solidFill>
                <a:latin typeface="+mn-ea"/>
                <a:cs typeface="思源黑体 Regular" panose="020B0500000000000000" charset="-122"/>
              </a:rPr>
              <a:t> </a:t>
            </a:r>
            <a:endParaRPr lang="en-US" altLang="zh-CN" sz="2800" dirty="0">
              <a:solidFill>
                <a:srgbClr val="536B82"/>
              </a:solidFill>
              <a:latin typeface="+mn-ea"/>
              <a:cs typeface="思源黑体 Regular" panose="020B0500000000000000" charset="-122"/>
            </a:endParaRPr>
          </a:p>
        </p:txBody>
      </p:sp>
      <p:pic>
        <p:nvPicPr>
          <p:cNvPr id="21" name="图片 20" descr="search"/>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569450" y="379366"/>
            <a:ext cx="570865" cy="570865"/>
          </a:xfrm>
          <a:prstGeom prst="rect">
            <a:avLst/>
          </a:prstGeom>
        </p:spPr>
      </p:pic>
      <p:pic>
        <p:nvPicPr>
          <p:cNvPr id="36" name="图片 16" descr="paper plan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757119" flipV="1">
            <a:off x="146818" y="186802"/>
            <a:ext cx="872445" cy="872445"/>
          </a:xfrm>
          <a:prstGeom prst="rect">
            <a:avLst/>
          </a:prstGeom>
        </p:spPr>
      </p:pic>
      <p:sp>
        <p:nvSpPr>
          <p:cNvPr id="2" name="文本框 1"/>
          <p:cNvSpPr txBox="1"/>
          <p:nvPr/>
        </p:nvSpPr>
        <p:spPr>
          <a:xfrm>
            <a:off x="612140" y="1238885"/>
            <a:ext cx="4547870" cy="491490"/>
          </a:xfrm>
          <a:prstGeom prst="rect">
            <a:avLst/>
          </a:prstGeom>
          <a:noFill/>
        </p:spPr>
        <p:txBody>
          <a:bodyPr wrap="square" rtlCol="0">
            <a:spAutoFit/>
          </a:bodyPr>
          <a:p>
            <a:pPr>
              <a:lnSpc>
                <a:spcPct val="130000"/>
              </a:lnSpc>
            </a:pPr>
            <a:r>
              <a:rPr lang="en-US" altLang="zh-CN" sz="2000" dirty="0">
                <a:solidFill>
                  <a:srgbClr val="536B82"/>
                </a:solidFill>
                <a:latin typeface="+mn-ea"/>
                <a:sym typeface="+mn-ea"/>
              </a:rPr>
              <a:t>2. FAT16</a:t>
            </a:r>
            <a:endParaRPr lang="en-US" altLang="zh-CN" sz="2000" dirty="0">
              <a:solidFill>
                <a:srgbClr val="536B82"/>
              </a:solidFill>
              <a:latin typeface="+mn-ea"/>
              <a:sym typeface="+mn-ea"/>
            </a:endParaRPr>
          </a:p>
        </p:txBody>
      </p:sp>
      <p:pic>
        <p:nvPicPr>
          <p:cNvPr id="3" name="图片 6" descr="V$%G`FY%{{I5$GY))O]8{YB"/>
          <p:cNvPicPr>
            <a:picLocks noChangeAspect="1"/>
          </p:cNvPicPr>
          <p:nvPr/>
        </p:nvPicPr>
        <p:blipFill>
          <a:blip r:embed="rId5"/>
          <a:stretch>
            <a:fillRect/>
          </a:stretch>
        </p:blipFill>
        <p:spPr>
          <a:xfrm>
            <a:off x="5521325" y="1830070"/>
            <a:ext cx="5196840" cy="4529455"/>
          </a:xfrm>
          <a:prstGeom prst="rect">
            <a:avLst/>
          </a:prstGeom>
        </p:spPr>
      </p:pic>
      <p:sp>
        <p:nvSpPr>
          <p:cNvPr id="5" name="文本框 4"/>
          <p:cNvSpPr txBox="1"/>
          <p:nvPr/>
        </p:nvSpPr>
        <p:spPr>
          <a:xfrm>
            <a:off x="765810" y="2298700"/>
            <a:ext cx="4295140" cy="450850"/>
          </a:xfrm>
          <a:prstGeom prst="rect">
            <a:avLst/>
          </a:prstGeom>
          <a:noFill/>
        </p:spPr>
        <p:txBody>
          <a:bodyPr wrap="square" rtlCol="0">
            <a:spAutoFit/>
          </a:bodyPr>
          <a:p>
            <a:pPr algn="l">
              <a:lnSpc>
                <a:spcPct val="130000"/>
              </a:lnSpc>
            </a:pPr>
            <a:r>
              <a:rPr lang="en-US" altLang="zh-CN" dirty="0">
                <a:solidFill>
                  <a:srgbClr val="536B82"/>
                </a:solidFill>
                <a:latin typeface="+mn-ea"/>
                <a:sym typeface="+mn-ea"/>
              </a:rPr>
              <a:t>·</a:t>
            </a:r>
            <a:r>
              <a:rPr lang="zh-CN" altLang="en-US" dirty="0">
                <a:solidFill>
                  <a:srgbClr val="536B82"/>
                </a:solidFill>
                <a:latin typeface="+mn-ea"/>
                <a:sym typeface="+mn-ea"/>
              </a:rPr>
              <a:t>以</a:t>
            </a:r>
            <a:r>
              <a:rPr lang="zh-CN" altLang="en-US" dirty="0">
                <a:solidFill>
                  <a:srgbClr val="FF0000"/>
                </a:solidFill>
                <a:latin typeface="+mn-ea"/>
                <a:sym typeface="+mn-ea"/>
              </a:rPr>
              <a:t>簇</a:t>
            </a:r>
            <a:r>
              <a:rPr lang="zh-CN" altLang="en-US" dirty="0">
                <a:solidFill>
                  <a:srgbClr val="536B82"/>
                </a:solidFill>
                <a:latin typeface="+mn-ea"/>
                <a:sym typeface="+mn-ea"/>
              </a:rPr>
              <a:t>为基本分配单位</a:t>
            </a:r>
            <a:endParaRPr lang="zh-CN" altLang="en-US" dirty="0">
              <a:solidFill>
                <a:srgbClr val="536B82"/>
              </a:solidFill>
              <a:latin typeface="+mn-ea"/>
              <a:sym typeface="+mn-ea"/>
            </a:endParaRPr>
          </a:p>
        </p:txBody>
      </p:sp>
      <p:sp>
        <p:nvSpPr>
          <p:cNvPr id="6" name="文本框 5"/>
          <p:cNvSpPr txBox="1"/>
          <p:nvPr/>
        </p:nvSpPr>
        <p:spPr>
          <a:xfrm>
            <a:off x="765810" y="1735455"/>
            <a:ext cx="3034665" cy="450850"/>
          </a:xfrm>
          <a:prstGeom prst="rect">
            <a:avLst/>
          </a:prstGeom>
          <a:noFill/>
        </p:spPr>
        <p:txBody>
          <a:bodyPr wrap="square" rtlCol="0">
            <a:spAutoFit/>
          </a:bodyPr>
          <a:p>
            <a:pPr algn="l">
              <a:lnSpc>
                <a:spcPct val="130000"/>
              </a:lnSpc>
            </a:pPr>
            <a:r>
              <a:rPr lang="en-US" altLang="zh-CN" dirty="0">
                <a:solidFill>
                  <a:srgbClr val="536B82"/>
                </a:solidFill>
                <a:latin typeface="+mn-ea"/>
                <a:sym typeface="+mn-ea"/>
              </a:rPr>
              <a:t>·</a:t>
            </a:r>
            <a:r>
              <a:rPr lang="zh-CN" altLang="en-US" dirty="0">
                <a:solidFill>
                  <a:srgbClr val="536B82"/>
                </a:solidFill>
                <a:latin typeface="+mn-ea"/>
                <a:sym typeface="+mn-ea"/>
              </a:rPr>
              <a:t>每个表项占</a:t>
            </a:r>
            <a:r>
              <a:rPr lang="en-US" altLang="zh-CN" dirty="0">
                <a:solidFill>
                  <a:srgbClr val="FF0000"/>
                </a:solidFill>
                <a:latin typeface="+mn-ea"/>
                <a:sym typeface="+mn-ea"/>
              </a:rPr>
              <a:t>16</a:t>
            </a:r>
            <a:r>
              <a:rPr lang="zh-CN" altLang="en-US" dirty="0">
                <a:solidFill>
                  <a:srgbClr val="536B82"/>
                </a:solidFill>
                <a:latin typeface="+mn-ea"/>
                <a:sym typeface="+mn-ea"/>
              </a:rPr>
              <a:t>位</a:t>
            </a:r>
            <a:endParaRPr lang="zh-CN" altLang="en-US" dirty="0">
              <a:solidFill>
                <a:srgbClr val="536B82"/>
              </a:solidFill>
              <a:latin typeface="+mn-ea"/>
              <a:sym typeface="+mn-ea"/>
            </a:endParaRPr>
          </a:p>
        </p:txBody>
      </p:sp>
      <p:sp>
        <p:nvSpPr>
          <p:cNvPr id="8" name="右大括号 7"/>
          <p:cNvSpPr/>
          <p:nvPr/>
        </p:nvSpPr>
        <p:spPr>
          <a:xfrm>
            <a:off x="10803255" y="2186305"/>
            <a:ext cx="452755" cy="4013200"/>
          </a:xfrm>
          <a:prstGeom prst="rightBrace">
            <a:avLst>
              <a:gd name="adj1" fmla="val 8333"/>
              <a:gd name="adj2" fmla="val 49984"/>
            </a:avLst>
          </a:prstGeom>
        </p:spPr>
        <p:style>
          <a:lnRef idx="2">
            <a:schemeClr val="accent1"/>
          </a:lnRef>
          <a:fillRef idx="0">
            <a:schemeClr val="accent1"/>
          </a:fillRef>
          <a:effectRef idx="1">
            <a:schemeClr val="accent1"/>
          </a:effectRef>
          <a:fontRef idx="minor">
            <a:schemeClr val="tx1"/>
          </a:fontRef>
        </p:style>
        <p:txBody>
          <a:bodyPr rtlCol="0" anchor="ctr"/>
          <a:p>
            <a:pPr algn="ctr"/>
            <a:endParaRPr lang="zh-CN" altLang="en-US"/>
          </a:p>
        </p:txBody>
      </p:sp>
      <p:sp>
        <p:nvSpPr>
          <p:cNvPr id="9" name="文本框 8"/>
          <p:cNvSpPr txBox="1"/>
          <p:nvPr/>
        </p:nvSpPr>
        <p:spPr>
          <a:xfrm>
            <a:off x="11256010" y="3787775"/>
            <a:ext cx="869950" cy="891540"/>
          </a:xfrm>
          <a:prstGeom prst="rect">
            <a:avLst/>
          </a:prstGeom>
          <a:noFill/>
        </p:spPr>
        <p:txBody>
          <a:bodyPr wrap="square" rtlCol="0">
            <a:spAutoFit/>
          </a:bodyPr>
          <a:p>
            <a:pPr algn="l">
              <a:lnSpc>
                <a:spcPct val="130000"/>
              </a:lnSpc>
            </a:pPr>
            <a:r>
              <a:rPr lang="en-US" altLang="zh-CN" sz="2000" dirty="0">
                <a:solidFill>
                  <a:srgbClr val="536B82"/>
                </a:solidFill>
                <a:latin typeface="+mn-ea"/>
                <a:sym typeface="+mn-ea"/>
              </a:rPr>
              <a:t>65536</a:t>
            </a:r>
            <a:r>
              <a:rPr lang="zh-CN" altLang="en-US" sz="2000" dirty="0">
                <a:solidFill>
                  <a:srgbClr val="536B82"/>
                </a:solidFill>
                <a:latin typeface="+mn-ea"/>
                <a:sym typeface="+mn-ea"/>
              </a:rPr>
              <a:t>个簇</a:t>
            </a:r>
            <a:endParaRPr lang="zh-CN" altLang="en-US" sz="2000" dirty="0">
              <a:solidFill>
                <a:srgbClr val="536B82"/>
              </a:solidFill>
              <a:latin typeface="+mn-ea"/>
              <a:sym typeface="+mn-ea"/>
            </a:endParaRPr>
          </a:p>
        </p:txBody>
      </p:sp>
      <p:sp>
        <p:nvSpPr>
          <p:cNvPr id="10" name="文本框 9"/>
          <p:cNvSpPr txBox="1"/>
          <p:nvPr/>
        </p:nvSpPr>
        <p:spPr>
          <a:xfrm>
            <a:off x="765810" y="2862580"/>
            <a:ext cx="4203065" cy="810260"/>
          </a:xfrm>
          <a:prstGeom prst="rect">
            <a:avLst/>
          </a:prstGeom>
          <a:noFill/>
        </p:spPr>
        <p:txBody>
          <a:bodyPr wrap="square" rtlCol="0">
            <a:spAutoFit/>
          </a:bodyPr>
          <a:p>
            <a:pPr algn="l">
              <a:lnSpc>
                <a:spcPct val="130000"/>
              </a:lnSpc>
            </a:pPr>
            <a:r>
              <a:rPr lang="en-US" altLang="zh-CN" dirty="0">
                <a:solidFill>
                  <a:srgbClr val="536B82"/>
                </a:solidFill>
                <a:latin typeface="+mn-ea"/>
                <a:sym typeface="+mn-ea"/>
              </a:rPr>
              <a:t>·</a:t>
            </a:r>
            <a:r>
              <a:rPr lang="zh-CN" altLang="en-US" dirty="0">
                <a:solidFill>
                  <a:srgbClr val="536B82"/>
                </a:solidFill>
                <a:latin typeface="+mn-ea"/>
                <a:sym typeface="+mn-ea"/>
              </a:rPr>
              <a:t>磁盘分区的最大容量为</a:t>
            </a:r>
            <a:endParaRPr lang="zh-CN" altLang="en-US" dirty="0">
              <a:solidFill>
                <a:srgbClr val="536B82"/>
              </a:solidFill>
              <a:latin typeface="+mn-ea"/>
              <a:sym typeface="+mn-ea"/>
            </a:endParaRPr>
          </a:p>
          <a:p>
            <a:pPr algn="l">
              <a:lnSpc>
                <a:spcPct val="130000"/>
              </a:lnSpc>
            </a:pPr>
            <a:r>
              <a:rPr lang="zh-CN" altLang="en-US" dirty="0">
                <a:solidFill>
                  <a:srgbClr val="536B82"/>
                </a:solidFill>
                <a:latin typeface="+mn-ea"/>
                <a:sym typeface="+mn-ea"/>
              </a:rPr>
              <a:t>   </a:t>
            </a:r>
            <a:r>
              <a:rPr lang="en-US" altLang="zh-CN" dirty="0">
                <a:solidFill>
                  <a:srgbClr val="536B82"/>
                </a:solidFill>
                <a:latin typeface="+mn-ea"/>
                <a:sym typeface="+mn-ea"/>
              </a:rPr>
              <a:t>65536 </a:t>
            </a:r>
            <a:r>
              <a:rPr lang="zh-CN" altLang="en-US" dirty="0">
                <a:solidFill>
                  <a:srgbClr val="536B82"/>
                </a:solidFill>
                <a:latin typeface="+mn-ea"/>
                <a:sym typeface="+mn-ea"/>
              </a:rPr>
              <a:t>× </a:t>
            </a:r>
            <a:r>
              <a:rPr lang="en-US" altLang="zh-CN" dirty="0">
                <a:solidFill>
                  <a:srgbClr val="536B82"/>
                </a:solidFill>
                <a:latin typeface="+mn-ea"/>
                <a:sym typeface="+mn-ea"/>
              </a:rPr>
              <a:t>64 </a:t>
            </a:r>
            <a:r>
              <a:rPr lang="zh-CN" altLang="en-US" dirty="0">
                <a:solidFill>
                  <a:srgbClr val="536B82"/>
                </a:solidFill>
                <a:latin typeface="+mn-ea"/>
                <a:sym typeface="+mn-ea"/>
              </a:rPr>
              <a:t>× </a:t>
            </a:r>
            <a:r>
              <a:rPr lang="en-US" altLang="zh-CN" dirty="0">
                <a:solidFill>
                  <a:srgbClr val="536B82"/>
                </a:solidFill>
                <a:latin typeface="+mn-ea"/>
                <a:sym typeface="+mn-ea"/>
              </a:rPr>
              <a:t>512 B = </a:t>
            </a:r>
            <a:r>
              <a:rPr lang="en-US" altLang="zh-CN" dirty="0">
                <a:solidFill>
                  <a:srgbClr val="FF0000"/>
                </a:solidFill>
                <a:latin typeface="+mn-ea"/>
                <a:sym typeface="+mn-ea"/>
              </a:rPr>
              <a:t>2 G</a:t>
            </a:r>
            <a:r>
              <a:rPr lang="en-US" altLang="zh-CN" dirty="0">
                <a:solidFill>
                  <a:srgbClr val="FF0000"/>
                </a:solidFill>
                <a:latin typeface="+mn-ea"/>
                <a:sym typeface="+mn-ea"/>
              </a:rPr>
              <a:t>B</a:t>
            </a:r>
            <a:endParaRPr lang="en-US" altLang="zh-CN" dirty="0">
              <a:solidFill>
                <a:srgbClr val="FF0000"/>
              </a:solidFill>
              <a:latin typeface="+mn-ea"/>
              <a:sym typeface="+mn-ea"/>
            </a:endParaRPr>
          </a:p>
        </p:txBody>
      </p:sp>
      <p:sp>
        <p:nvSpPr>
          <p:cNvPr id="4" name="文本框 3"/>
          <p:cNvSpPr txBox="1"/>
          <p:nvPr/>
        </p:nvSpPr>
        <p:spPr>
          <a:xfrm>
            <a:off x="8930640" y="1238885"/>
            <a:ext cx="897890" cy="491490"/>
          </a:xfrm>
          <a:prstGeom prst="rect">
            <a:avLst/>
          </a:prstGeom>
          <a:noFill/>
        </p:spPr>
        <p:txBody>
          <a:bodyPr wrap="square" rtlCol="0">
            <a:spAutoFit/>
          </a:bodyPr>
          <a:p>
            <a:pPr algn="l">
              <a:lnSpc>
                <a:spcPct val="130000"/>
              </a:lnSpc>
            </a:pPr>
            <a:r>
              <a:rPr lang="en-US" altLang="zh-CN" sz="2000" dirty="0">
                <a:solidFill>
                  <a:srgbClr val="536B82"/>
                </a:solidFill>
                <a:latin typeface="+mn-ea"/>
                <a:sym typeface="+mn-ea"/>
              </a:rPr>
              <a:t>16</a:t>
            </a:r>
            <a:r>
              <a:rPr lang="zh-CN" altLang="en-US" sz="2000" dirty="0">
                <a:solidFill>
                  <a:srgbClr val="536B82"/>
                </a:solidFill>
                <a:latin typeface="+mn-ea"/>
                <a:sym typeface="+mn-ea"/>
              </a:rPr>
              <a:t>位</a:t>
            </a:r>
            <a:endParaRPr lang="zh-CN" altLang="en-US" sz="2000" dirty="0">
              <a:solidFill>
                <a:srgbClr val="536B82"/>
              </a:solidFill>
              <a:latin typeface="+mn-ea"/>
              <a:sym typeface="+mn-ea"/>
            </a:endParaRPr>
          </a:p>
        </p:txBody>
      </p:sp>
      <p:sp>
        <p:nvSpPr>
          <p:cNvPr id="12" name="文本框 11"/>
          <p:cNvSpPr txBox="1"/>
          <p:nvPr/>
        </p:nvSpPr>
        <p:spPr>
          <a:xfrm>
            <a:off x="471170" y="3672840"/>
            <a:ext cx="3677920" cy="1290320"/>
          </a:xfrm>
          <a:prstGeom prst="rect">
            <a:avLst/>
          </a:prstGeom>
          <a:noFill/>
        </p:spPr>
        <p:txBody>
          <a:bodyPr wrap="square" rtlCol="0">
            <a:spAutoFit/>
          </a:bodyPr>
          <a:p>
            <a:pPr algn="l">
              <a:lnSpc>
                <a:spcPct val="130000"/>
              </a:lnSpc>
            </a:pPr>
            <a:r>
              <a:rPr lang="zh-CN" altLang="en-US" sz="2400" b="1" dirty="0">
                <a:solidFill>
                  <a:srgbClr val="536B82"/>
                </a:solidFill>
                <a:latin typeface="+mn-ea"/>
                <a:sym typeface="+mn-ea"/>
              </a:rPr>
              <a:t>簇：</a:t>
            </a:r>
            <a:endParaRPr lang="zh-CN" altLang="en-US" dirty="0">
              <a:solidFill>
                <a:srgbClr val="536B82"/>
              </a:solidFill>
              <a:latin typeface="+mn-ea"/>
              <a:sym typeface="+mn-ea"/>
            </a:endParaRPr>
          </a:p>
          <a:p>
            <a:pPr algn="l">
              <a:lnSpc>
                <a:spcPct val="130000"/>
              </a:lnSpc>
            </a:pPr>
            <a:r>
              <a:rPr lang="zh-CN" altLang="en-US" dirty="0">
                <a:solidFill>
                  <a:srgbClr val="536B82"/>
                </a:solidFill>
                <a:latin typeface="+mn-ea"/>
                <a:sym typeface="+mn-ea"/>
              </a:rPr>
              <a:t>  由一组相邻的盘块组成，其大小一般为2的整数次方个盘块。</a:t>
            </a:r>
            <a:endParaRPr lang="zh-CN" altLang="en-US" dirty="0">
              <a:solidFill>
                <a:srgbClr val="536B82"/>
              </a:solidFill>
              <a:latin typeface="+mn-ea"/>
              <a:sym typeface="+mn-ea"/>
            </a:endParaRPr>
          </a:p>
        </p:txBody>
      </p:sp>
      <p:sp>
        <p:nvSpPr>
          <p:cNvPr id="13" name="圆角矩形 12"/>
          <p:cNvSpPr/>
          <p:nvPr/>
        </p:nvSpPr>
        <p:spPr>
          <a:xfrm>
            <a:off x="1607185" y="5380990"/>
            <a:ext cx="1150620" cy="461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盘块</a:t>
            </a:r>
            <a:r>
              <a:rPr lang="en-US" altLang="zh-CN"/>
              <a:t>1</a:t>
            </a:r>
            <a:endParaRPr lang="en-US" altLang="zh-CN"/>
          </a:p>
        </p:txBody>
      </p:sp>
      <p:sp>
        <p:nvSpPr>
          <p:cNvPr id="14" name="圆角矩形 13"/>
          <p:cNvSpPr/>
          <p:nvPr/>
        </p:nvSpPr>
        <p:spPr>
          <a:xfrm>
            <a:off x="2896235" y="5380990"/>
            <a:ext cx="1150620" cy="461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盘块</a:t>
            </a:r>
            <a:r>
              <a:rPr lang="en-US" altLang="zh-CN"/>
              <a:t>2</a:t>
            </a:r>
            <a:endParaRPr lang="en-US" altLang="zh-CN"/>
          </a:p>
        </p:txBody>
      </p:sp>
      <p:sp>
        <p:nvSpPr>
          <p:cNvPr id="15" name="圆角矩形 14"/>
          <p:cNvSpPr/>
          <p:nvPr/>
        </p:nvSpPr>
        <p:spPr>
          <a:xfrm>
            <a:off x="1607185" y="5933440"/>
            <a:ext cx="1150620" cy="461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盘块</a:t>
            </a:r>
            <a:r>
              <a:rPr lang="en-US" altLang="zh-CN"/>
              <a:t>3</a:t>
            </a:r>
            <a:endParaRPr lang="en-US" altLang="zh-CN"/>
          </a:p>
        </p:txBody>
      </p:sp>
      <p:sp>
        <p:nvSpPr>
          <p:cNvPr id="16" name="圆角矩形 15"/>
          <p:cNvSpPr/>
          <p:nvPr/>
        </p:nvSpPr>
        <p:spPr>
          <a:xfrm>
            <a:off x="2896235" y="5933440"/>
            <a:ext cx="1150620" cy="461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盘块</a:t>
            </a:r>
            <a:r>
              <a:rPr lang="en-US" altLang="zh-CN"/>
              <a:t>4</a:t>
            </a:r>
            <a:endParaRPr lang="en-US" altLang="zh-CN"/>
          </a:p>
        </p:txBody>
      </p:sp>
      <p:sp>
        <p:nvSpPr>
          <p:cNvPr id="18" name="文本框 17"/>
          <p:cNvSpPr txBox="1"/>
          <p:nvPr/>
        </p:nvSpPr>
        <p:spPr>
          <a:xfrm>
            <a:off x="932815" y="5100955"/>
            <a:ext cx="824230" cy="450850"/>
          </a:xfrm>
          <a:prstGeom prst="rect">
            <a:avLst/>
          </a:prstGeom>
          <a:noFill/>
        </p:spPr>
        <p:txBody>
          <a:bodyPr wrap="square" rtlCol="0">
            <a:spAutoFit/>
          </a:bodyPr>
          <a:p>
            <a:pPr algn="l">
              <a:lnSpc>
                <a:spcPct val="130000"/>
              </a:lnSpc>
            </a:pPr>
            <a:r>
              <a:rPr lang="zh-CN" altLang="en-US" dirty="0">
                <a:solidFill>
                  <a:srgbClr val="536B82"/>
                </a:solidFill>
                <a:latin typeface="+mn-ea"/>
                <a:sym typeface="+mn-ea"/>
              </a:rPr>
              <a:t>簇</a:t>
            </a:r>
            <a:endParaRPr lang="zh-CN" altLang="en-US" dirty="0">
              <a:solidFill>
                <a:srgbClr val="536B82"/>
              </a:solidFill>
              <a:latin typeface="+mn-ea"/>
              <a:sym typeface="+mn-ea"/>
            </a:endParaRPr>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 name="Fk6qt3h1fnseLfo圆角矩形 6"/>
          <p:cNvSpPr/>
          <p:nvPr/>
        </p:nvSpPr>
        <p:spPr>
          <a:xfrm>
            <a:off x="1447800" y="254544"/>
            <a:ext cx="7619365" cy="77279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79" name="文本框 78"/>
          <p:cNvSpPr txBox="1"/>
          <p:nvPr/>
        </p:nvSpPr>
        <p:spPr>
          <a:xfrm>
            <a:off x="1524000" y="135890"/>
            <a:ext cx="7466330" cy="1010285"/>
          </a:xfrm>
          <a:prstGeom prst="rect">
            <a:avLst/>
          </a:prstGeom>
          <a:noFill/>
        </p:spPr>
        <p:txBody>
          <a:bodyPr wrap="square" rtlCol="0">
            <a:noAutofit/>
          </a:bodyPr>
          <a:p>
            <a:pPr>
              <a:lnSpc>
                <a:spcPct val="150000"/>
              </a:lnSpc>
            </a:pPr>
            <a:r>
              <a:rPr lang="zh-CN" altLang="en-US" sz="3200" b="1" dirty="0">
                <a:solidFill>
                  <a:srgbClr val="536B82"/>
                </a:solidFill>
                <a:latin typeface="+mn-ea"/>
                <a:cs typeface="思源黑体 Regular" panose="020B0500000000000000" charset="-122"/>
              </a:rPr>
              <a:t>二、四种显式链接方式</a:t>
            </a:r>
            <a:r>
              <a:rPr lang="en-US" altLang="zh-CN" sz="2800" dirty="0">
                <a:solidFill>
                  <a:srgbClr val="536B82"/>
                </a:solidFill>
                <a:latin typeface="+mn-ea"/>
                <a:cs typeface="思源黑体 Regular" panose="020B0500000000000000" charset="-122"/>
              </a:rPr>
              <a:t> </a:t>
            </a:r>
            <a:endParaRPr lang="en-US" altLang="zh-CN" sz="2800" dirty="0">
              <a:solidFill>
                <a:srgbClr val="536B82"/>
              </a:solidFill>
              <a:latin typeface="+mn-ea"/>
              <a:cs typeface="思源黑体 Regular" panose="020B0500000000000000" charset="-122"/>
            </a:endParaRPr>
          </a:p>
        </p:txBody>
      </p:sp>
      <p:pic>
        <p:nvPicPr>
          <p:cNvPr id="21" name="图片 20" descr="search"/>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569450" y="379366"/>
            <a:ext cx="570865" cy="570865"/>
          </a:xfrm>
          <a:prstGeom prst="rect">
            <a:avLst/>
          </a:prstGeom>
        </p:spPr>
      </p:pic>
      <p:pic>
        <p:nvPicPr>
          <p:cNvPr id="36" name="图片 16" descr="paper plan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757119" flipV="1">
            <a:off x="146818" y="186802"/>
            <a:ext cx="872445" cy="872445"/>
          </a:xfrm>
          <a:prstGeom prst="rect">
            <a:avLst/>
          </a:prstGeom>
        </p:spPr>
      </p:pic>
      <p:sp>
        <p:nvSpPr>
          <p:cNvPr id="2" name="文本框 1"/>
          <p:cNvSpPr txBox="1"/>
          <p:nvPr/>
        </p:nvSpPr>
        <p:spPr>
          <a:xfrm>
            <a:off x="612140" y="1238885"/>
            <a:ext cx="4547870" cy="491490"/>
          </a:xfrm>
          <a:prstGeom prst="rect">
            <a:avLst/>
          </a:prstGeom>
          <a:noFill/>
        </p:spPr>
        <p:txBody>
          <a:bodyPr wrap="square" rtlCol="0">
            <a:spAutoFit/>
          </a:bodyPr>
          <a:p>
            <a:pPr>
              <a:lnSpc>
                <a:spcPct val="130000"/>
              </a:lnSpc>
            </a:pPr>
            <a:r>
              <a:rPr lang="en-US" altLang="zh-CN" sz="2000" dirty="0">
                <a:solidFill>
                  <a:srgbClr val="536B82"/>
                </a:solidFill>
                <a:latin typeface="+mn-ea"/>
                <a:sym typeface="+mn-ea"/>
              </a:rPr>
              <a:t>2. FAT16</a:t>
            </a:r>
            <a:endParaRPr lang="en-US" altLang="zh-CN" sz="2000" dirty="0">
              <a:solidFill>
                <a:srgbClr val="536B82"/>
              </a:solidFill>
              <a:latin typeface="+mn-ea"/>
              <a:sym typeface="+mn-ea"/>
            </a:endParaRPr>
          </a:p>
        </p:txBody>
      </p:sp>
      <p:sp>
        <p:nvSpPr>
          <p:cNvPr id="4" name="文本框 3"/>
          <p:cNvSpPr txBox="1"/>
          <p:nvPr/>
        </p:nvSpPr>
        <p:spPr>
          <a:xfrm>
            <a:off x="989965" y="1730375"/>
            <a:ext cx="9277350" cy="810260"/>
          </a:xfrm>
          <a:prstGeom prst="rect">
            <a:avLst/>
          </a:prstGeom>
          <a:noFill/>
        </p:spPr>
        <p:txBody>
          <a:bodyPr wrap="square" rtlCol="0">
            <a:spAutoFit/>
          </a:bodyPr>
          <a:p>
            <a:pPr algn="l">
              <a:lnSpc>
                <a:spcPct val="130000"/>
              </a:lnSpc>
            </a:pPr>
            <a:r>
              <a:rPr lang="zh-CN" altLang="en-US" dirty="0">
                <a:solidFill>
                  <a:srgbClr val="536B82"/>
                </a:solidFill>
                <a:latin typeface="+mn-ea"/>
                <a:sym typeface="+mn-ea"/>
              </a:rPr>
              <a:t>尽管FAT16对FAT12的局限性有所改善，但当磁盘容量迅速增加时，相应的簇的容量也必须增大，簇内碎片所造成的浪费也越大。</a:t>
            </a:r>
            <a:endParaRPr lang="zh-CN" altLang="en-US" dirty="0">
              <a:solidFill>
                <a:srgbClr val="536B82"/>
              </a:solidFill>
              <a:latin typeface="+mn-ea"/>
              <a:sym typeface="+mn-ea"/>
            </a:endParaRPr>
          </a:p>
        </p:txBody>
      </p:sp>
      <p:sp>
        <p:nvSpPr>
          <p:cNvPr id="12" name="矩形 11"/>
          <p:cNvSpPr/>
          <p:nvPr/>
        </p:nvSpPr>
        <p:spPr>
          <a:xfrm>
            <a:off x="1137285" y="2998470"/>
            <a:ext cx="860425" cy="3714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1KB</a:t>
            </a:r>
            <a:endParaRPr lang="en-US" altLang="zh-CN"/>
          </a:p>
        </p:txBody>
      </p:sp>
      <p:sp>
        <p:nvSpPr>
          <p:cNvPr id="14" name="文本框 13"/>
          <p:cNvSpPr txBox="1"/>
          <p:nvPr/>
        </p:nvSpPr>
        <p:spPr>
          <a:xfrm>
            <a:off x="2233295" y="2938145"/>
            <a:ext cx="1658620" cy="491490"/>
          </a:xfrm>
          <a:prstGeom prst="rect">
            <a:avLst/>
          </a:prstGeom>
          <a:noFill/>
        </p:spPr>
        <p:txBody>
          <a:bodyPr wrap="square" rtlCol="0">
            <a:spAutoFit/>
          </a:bodyPr>
          <a:p>
            <a:pPr algn="l">
              <a:lnSpc>
                <a:spcPct val="130000"/>
              </a:lnSpc>
            </a:pPr>
            <a:r>
              <a:rPr lang="zh-CN" altLang="en-US" sz="2000" dirty="0">
                <a:solidFill>
                  <a:srgbClr val="536B82"/>
                </a:solidFill>
                <a:latin typeface="+mn-ea"/>
                <a:sym typeface="+mn-ea"/>
              </a:rPr>
              <a:t>文件</a:t>
            </a:r>
            <a:endParaRPr lang="zh-CN" altLang="en-US" sz="2000" dirty="0">
              <a:solidFill>
                <a:srgbClr val="536B82"/>
              </a:solidFill>
              <a:latin typeface="+mn-ea"/>
              <a:sym typeface="+mn-ea"/>
            </a:endParaRPr>
          </a:p>
        </p:txBody>
      </p:sp>
      <p:sp>
        <p:nvSpPr>
          <p:cNvPr id="15" name="矩形 14"/>
          <p:cNvSpPr/>
          <p:nvPr/>
        </p:nvSpPr>
        <p:spPr>
          <a:xfrm>
            <a:off x="1137285" y="3831590"/>
            <a:ext cx="7147560" cy="37147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32KB</a:t>
            </a:r>
            <a:endParaRPr lang="en-US" altLang="zh-CN"/>
          </a:p>
        </p:txBody>
      </p:sp>
      <p:sp>
        <p:nvSpPr>
          <p:cNvPr id="16" name="文本框 15"/>
          <p:cNvSpPr txBox="1"/>
          <p:nvPr/>
        </p:nvSpPr>
        <p:spPr>
          <a:xfrm>
            <a:off x="8423275" y="3711575"/>
            <a:ext cx="2863215" cy="491490"/>
          </a:xfrm>
          <a:prstGeom prst="rect">
            <a:avLst/>
          </a:prstGeom>
          <a:noFill/>
        </p:spPr>
        <p:txBody>
          <a:bodyPr wrap="square" rtlCol="0">
            <a:spAutoFit/>
          </a:bodyPr>
          <a:p>
            <a:pPr algn="l">
              <a:lnSpc>
                <a:spcPct val="130000"/>
              </a:lnSpc>
            </a:pPr>
            <a:r>
              <a:rPr lang="zh-CN" altLang="en-US" sz="2000" dirty="0">
                <a:solidFill>
                  <a:srgbClr val="536B82"/>
                </a:solidFill>
                <a:latin typeface="+mn-ea"/>
                <a:sym typeface="+mn-ea"/>
              </a:rPr>
              <a:t>簇（含</a:t>
            </a:r>
            <a:r>
              <a:rPr lang="en-US" altLang="zh-CN" sz="2000" dirty="0">
                <a:solidFill>
                  <a:srgbClr val="536B82"/>
                </a:solidFill>
                <a:latin typeface="+mn-ea"/>
                <a:sym typeface="+mn-ea"/>
              </a:rPr>
              <a:t>64</a:t>
            </a:r>
            <a:r>
              <a:rPr lang="zh-CN" altLang="en-US" sz="2000" dirty="0">
                <a:solidFill>
                  <a:srgbClr val="536B82"/>
                </a:solidFill>
                <a:latin typeface="+mn-ea"/>
                <a:sym typeface="+mn-ea"/>
              </a:rPr>
              <a:t>个盘块）</a:t>
            </a:r>
            <a:endParaRPr lang="zh-CN" altLang="en-US" sz="2000" dirty="0">
              <a:solidFill>
                <a:srgbClr val="536B82"/>
              </a:solidFill>
              <a:latin typeface="+mn-ea"/>
              <a:sym typeface="+mn-ea"/>
            </a:endParaRPr>
          </a:p>
        </p:txBody>
      </p:sp>
      <p:sp>
        <p:nvSpPr>
          <p:cNvPr id="17" name="矩形 16"/>
          <p:cNvSpPr/>
          <p:nvPr/>
        </p:nvSpPr>
        <p:spPr>
          <a:xfrm>
            <a:off x="1137285" y="4665345"/>
            <a:ext cx="7147560" cy="37147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sp>
        <p:nvSpPr>
          <p:cNvPr id="18" name="矩形 17"/>
          <p:cNvSpPr/>
          <p:nvPr/>
        </p:nvSpPr>
        <p:spPr>
          <a:xfrm>
            <a:off x="1137285" y="4665345"/>
            <a:ext cx="860425" cy="3714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1KB</a:t>
            </a:r>
            <a:endParaRPr lang="en-US" altLang="zh-CN"/>
          </a:p>
        </p:txBody>
      </p:sp>
      <p:sp>
        <p:nvSpPr>
          <p:cNvPr id="19" name="下箭头 18"/>
          <p:cNvSpPr/>
          <p:nvPr/>
        </p:nvSpPr>
        <p:spPr>
          <a:xfrm>
            <a:off x="4598035" y="5172710"/>
            <a:ext cx="226695" cy="607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4104005" y="5779770"/>
            <a:ext cx="1333500" cy="491490"/>
          </a:xfrm>
          <a:prstGeom prst="rect">
            <a:avLst/>
          </a:prstGeom>
          <a:noFill/>
        </p:spPr>
        <p:txBody>
          <a:bodyPr wrap="square" rtlCol="0">
            <a:spAutoFit/>
          </a:bodyPr>
          <a:p>
            <a:pPr algn="l">
              <a:lnSpc>
                <a:spcPct val="130000"/>
              </a:lnSpc>
            </a:pPr>
            <a:r>
              <a:rPr lang="zh-CN" altLang="en-US" sz="2000" dirty="0">
                <a:solidFill>
                  <a:srgbClr val="536B82"/>
                </a:solidFill>
                <a:latin typeface="+mn-ea"/>
                <a:sym typeface="+mn-ea"/>
              </a:rPr>
              <a:t>浪费</a:t>
            </a:r>
            <a:r>
              <a:rPr lang="en-US" altLang="zh-CN" sz="2000" dirty="0">
                <a:solidFill>
                  <a:srgbClr val="536B82"/>
                </a:solidFill>
                <a:latin typeface="+mn-ea"/>
                <a:sym typeface="+mn-ea"/>
              </a:rPr>
              <a:t>31KB</a:t>
            </a:r>
            <a:endParaRPr lang="en-US" altLang="zh-CN" sz="2000" dirty="0">
              <a:solidFill>
                <a:srgbClr val="536B82"/>
              </a:solidFill>
              <a:latin typeface="+mn-ea"/>
              <a:sym typeface="+mn-ea"/>
            </a:endParaRPr>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 name="Fk6qt3h1fnseLfo圆角矩形 6"/>
          <p:cNvSpPr/>
          <p:nvPr/>
        </p:nvSpPr>
        <p:spPr>
          <a:xfrm>
            <a:off x="1447800" y="254544"/>
            <a:ext cx="7619365" cy="77279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79" name="文本框 78"/>
          <p:cNvSpPr txBox="1"/>
          <p:nvPr/>
        </p:nvSpPr>
        <p:spPr>
          <a:xfrm>
            <a:off x="1524000" y="135890"/>
            <a:ext cx="7466330" cy="1010285"/>
          </a:xfrm>
          <a:prstGeom prst="rect">
            <a:avLst/>
          </a:prstGeom>
          <a:noFill/>
        </p:spPr>
        <p:txBody>
          <a:bodyPr wrap="square" rtlCol="0">
            <a:noAutofit/>
          </a:bodyPr>
          <a:p>
            <a:pPr>
              <a:lnSpc>
                <a:spcPct val="150000"/>
              </a:lnSpc>
            </a:pPr>
            <a:r>
              <a:rPr lang="zh-CN" altLang="en-US" sz="3200" b="1" dirty="0">
                <a:solidFill>
                  <a:srgbClr val="536B82"/>
                </a:solidFill>
                <a:latin typeface="+mn-ea"/>
                <a:cs typeface="思源黑体 Regular" panose="020B0500000000000000" charset="-122"/>
              </a:rPr>
              <a:t>二、四种显式链接方式</a:t>
            </a:r>
            <a:r>
              <a:rPr lang="en-US" altLang="zh-CN" sz="2800" dirty="0">
                <a:solidFill>
                  <a:srgbClr val="536B82"/>
                </a:solidFill>
                <a:latin typeface="+mn-ea"/>
                <a:cs typeface="思源黑体 Regular" panose="020B0500000000000000" charset="-122"/>
              </a:rPr>
              <a:t> </a:t>
            </a:r>
            <a:endParaRPr lang="en-US" altLang="zh-CN" sz="2800" dirty="0">
              <a:solidFill>
                <a:srgbClr val="536B82"/>
              </a:solidFill>
              <a:latin typeface="+mn-ea"/>
              <a:cs typeface="思源黑体 Regular" panose="020B0500000000000000" charset="-122"/>
            </a:endParaRPr>
          </a:p>
        </p:txBody>
      </p:sp>
      <p:pic>
        <p:nvPicPr>
          <p:cNvPr id="21" name="图片 20" descr="search"/>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569450" y="379366"/>
            <a:ext cx="570865" cy="570865"/>
          </a:xfrm>
          <a:prstGeom prst="rect">
            <a:avLst/>
          </a:prstGeom>
        </p:spPr>
      </p:pic>
      <p:pic>
        <p:nvPicPr>
          <p:cNvPr id="36" name="图片 16" descr="paper plan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757119" flipV="1">
            <a:off x="146818" y="186802"/>
            <a:ext cx="872445" cy="872445"/>
          </a:xfrm>
          <a:prstGeom prst="rect">
            <a:avLst/>
          </a:prstGeom>
        </p:spPr>
      </p:pic>
      <p:sp>
        <p:nvSpPr>
          <p:cNvPr id="2" name="文本框 1"/>
          <p:cNvSpPr txBox="1"/>
          <p:nvPr/>
        </p:nvSpPr>
        <p:spPr>
          <a:xfrm>
            <a:off x="612140" y="1238885"/>
            <a:ext cx="4547870" cy="491490"/>
          </a:xfrm>
          <a:prstGeom prst="rect">
            <a:avLst/>
          </a:prstGeom>
          <a:noFill/>
        </p:spPr>
        <p:txBody>
          <a:bodyPr wrap="square" rtlCol="0">
            <a:spAutoFit/>
          </a:bodyPr>
          <a:p>
            <a:pPr>
              <a:lnSpc>
                <a:spcPct val="130000"/>
              </a:lnSpc>
            </a:pPr>
            <a:r>
              <a:rPr lang="en-US" altLang="zh-CN" sz="2000" dirty="0">
                <a:solidFill>
                  <a:srgbClr val="536B82"/>
                </a:solidFill>
                <a:latin typeface="+mn-ea"/>
                <a:sym typeface="+mn-ea"/>
              </a:rPr>
              <a:t>3. FAT32</a:t>
            </a:r>
            <a:endParaRPr lang="en-US" altLang="zh-CN" sz="2000" dirty="0">
              <a:solidFill>
                <a:srgbClr val="536B82"/>
              </a:solidFill>
              <a:latin typeface="+mn-ea"/>
              <a:sym typeface="+mn-ea"/>
            </a:endParaRPr>
          </a:p>
        </p:txBody>
      </p:sp>
      <p:pic>
        <p:nvPicPr>
          <p:cNvPr id="3" name="图片 6" descr="V$%G`FY%{{I5$GY))O]8{YB"/>
          <p:cNvPicPr>
            <a:picLocks noChangeAspect="1"/>
          </p:cNvPicPr>
          <p:nvPr/>
        </p:nvPicPr>
        <p:blipFill>
          <a:blip r:embed="rId5"/>
          <a:stretch>
            <a:fillRect/>
          </a:stretch>
        </p:blipFill>
        <p:spPr>
          <a:xfrm>
            <a:off x="5521325" y="1830070"/>
            <a:ext cx="5196840" cy="4529455"/>
          </a:xfrm>
          <a:prstGeom prst="rect">
            <a:avLst/>
          </a:prstGeom>
        </p:spPr>
      </p:pic>
      <p:sp>
        <p:nvSpPr>
          <p:cNvPr id="5" name="文本框 4"/>
          <p:cNvSpPr txBox="1"/>
          <p:nvPr/>
        </p:nvSpPr>
        <p:spPr>
          <a:xfrm>
            <a:off x="864870" y="2400935"/>
            <a:ext cx="4295140" cy="450850"/>
          </a:xfrm>
          <a:prstGeom prst="rect">
            <a:avLst/>
          </a:prstGeom>
          <a:noFill/>
        </p:spPr>
        <p:txBody>
          <a:bodyPr wrap="square" rtlCol="0">
            <a:spAutoFit/>
          </a:bodyPr>
          <a:p>
            <a:pPr algn="l">
              <a:lnSpc>
                <a:spcPct val="130000"/>
              </a:lnSpc>
            </a:pPr>
            <a:r>
              <a:rPr lang="en-US" altLang="zh-CN" dirty="0">
                <a:solidFill>
                  <a:srgbClr val="536B82"/>
                </a:solidFill>
                <a:latin typeface="+mn-ea"/>
                <a:sym typeface="+mn-ea"/>
              </a:rPr>
              <a:t>·</a:t>
            </a:r>
            <a:r>
              <a:rPr lang="zh-CN" altLang="en-US" dirty="0">
                <a:solidFill>
                  <a:srgbClr val="536B82"/>
                </a:solidFill>
                <a:latin typeface="+mn-ea"/>
                <a:sym typeface="+mn-ea"/>
              </a:rPr>
              <a:t>以</a:t>
            </a:r>
            <a:r>
              <a:rPr lang="zh-CN" altLang="en-US" dirty="0">
                <a:solidFill>
                  <a:srgbClr val="FF0000"/>
                </a:solidFill>
                <a:latin typeface="+mn-ea"/>
                <a:sym typeface="+mn-ea"/>
              </a:rPr>
              <a:t>簇</a:t>
            </a:r>
            <a:r>
              <a:rPr lang="zh-CN" altLang="en-US" dirty="0">
                <a:solidFill>
                  <a:srgbClr val="536B82"/>
                </a:solidFill>
                <a:latin typeface="+mn-ea"/>
                <a:sym typeface="+mn-ea"/>
              </a:rPr>
              <a:t>为基本分配单位</a:t>
            </a:r>
            <a:endParaRPr lang="zh-CN" altLang="en-US" dirty="0">
              <a:solidFill>
                <a:srgbClr val="536B82"/>
              </a:solidFill>
              <a:latin typeface="+mn-ea"/>
              <a:sym typeface="+mn-ea"/>
            </a:endParaRPr>
          </a:p>
        </p:txBody>
      </p:sp>
      <p:sp>
        <p:nvSpPr>
          <p:cNvPr id="6" name="文本框 5"/>
          <p:cNvSpPr txBox="1"/>
          <p:nvPr/>
        </p:nvSpPr>
        <p:spPr>
          <a:xfrm>
            <a:off x="864870" y="1830070"/>
            <a:ext cx="3034665" cy="450850"/>
          </a:xfrm>
          <a:prstGeom prst="rect">
            <a:avLst/>
          </a:prstGeom>
          <a:noFill/>
        </p:spPr>
        <p:txBody>
          <a:bodyPr wrap="square" rtlCol="0">
            <a:spAutoFit/>
          </a:bodyPr>
          <a:p>
            <a:pPr algn="l">
              <a:lnSpc>
                <a:spcPct val="130000"/>
              </a:lnSpc>
            </a:pPr>
            <a:r>
              <a:rPr lang="en-US" altLang="zh-CN" dirty="0">
                <a:solidFill>
                  <a:srgbClr val="536B82"/>
                </a:solidFill>
                <a:latin typeface="+mn-ea"/>
                <a:sym typeface="+mn-ea"/>
              </a:rPr>
              <a:t>·</a:t>
            </a:r>
            <a:r>
              <a:rPr lang="zh-CN" altLang="en-US" dirty="0">
                <a:solidFill>
                  <a:srgbClr val="536B82"/>
                </a:solidFill>
                <a:latin typeface="+mn-ea"/>
                <a:sym typeface="+mn-ea"/>
              </a:rPr>
              <a:t>每个表项占</a:t>
            </a:r>
            <a:r>
              <a:rPr lang="en-US" altLang="zh-CN" dirty="0">
                <a:solidFill>
                  <a:srgbClr val="FF0000"/>
                </a:solidFill>
                <a:latin typeface="+mn-ea"/>
                <a:sym typeface="+mn-ea"/>
              </a:rPr>
              <a:t>32</a:t>
            </a:r>
            <a:r>
              <a:rPr lang="zh-CN" altLang="en-US" dirty="0">
                <a:solidFill>
                  <a:srgbClr val="536B82"/>
                </a:solidFill>
                <a:latin typeface="+mn-ea"/>
                <a:sym typeface="+mn-ea"/>
              </a:rPr>
              <a:t>位</a:t>
            </a:r>
            <a:endParaRPr lang="zh-CN" altLang="en-US" dirty="0">
              <a:solidFill>
                <a:srgbClr val="536B82"/>
              </a:solidFill>
              <a:latin typeface="+mn-ea"/>
              <a:sym typeface="+mn-ea"/>
            </a:endParaRPr>
          </a:p>
        </p:txBody>
      </p:sp>
      <p:sp>
        <p:nvSpPr>
          <p:cNvPr id="8" name="右大括号 7"/>
          <p:cNvSpPr/>
          <p:nvPr/>
        </p:nvSpPr>
        <p:spPr>
          <a:xfrm>
            <a:off x="10803255" y="2186305"/>
            <a:ext cx="452755" cy="4013200"/>
          </a:xfrm>
          <a:prstGeom prst="rightBrace">
            <a:avLst>
              <a:gd name="adj1" fmla="val 8333"/>
              <a:gd name="adj2" fmla="val 49984"/>
            </a:avLst>
          </a:prstGeom>
        </p:spPr>
        <p:style>
          <a:lnRef idx="2">
            <a:schemeClr val="accent1"/>
          </a:lnRef>
          <a:fillRef idx="0">
            <a:schemeClr val="accent1"/>
          </a:fillRef>
          <a:effectRef idx="1">
            <a:schemeClr val="accent1"/>
          </a:effectRef>
          <a:fontRef idx="minor">
            <a:schemeClr val="tx1"/>
          </a:fontRef>
        </p:style>
        <p:txBody>
          <a:bodyPr rtlCol="0" anchor="ctr"/>
          <a:p>
            <a:pPr algn="ctr"/>
            <a:endParaRPr lang="zh-CN" altLang="en-US"/>
          </a:p>
        </p:txBody>
      </p:sp>
      <p:sp>
        <p:nvSpPr>
          <p:cNvPr id="9" name="文本框 8"/>
          <p:cNvSpPr txBox="1"/>
          <p:nvPr/>
        </p:nvSpPr>
        <p:spPr>
          <a:xfrm>
            <a:off x="11256010" y="3787775"/>
            <a:ext cx="869950" cy="810260"/>
          </a:xfrm>
          <a:prstGeom prst="rect">
            <a:avLst/>
          </a:prstGeom>
          <a:noFill/>
        </p:spPr>
        <p:txBody>
          <a:bodyPr wrap="square" rtlCol="0">
            <a:spAutoFit/>
          </a:bodyPr>
          <a:p>
            <a:pPr algn="l">
              <a:lnSpc>
                <a:spcPct val="130000"/>
              </a:lnSpc>
            </a:pPr>
            <a:r>
              <a:rPr lang="en-US" altLang="zh-CN" dirty="0">
                <a:solidFill>
                  <a:srgbClr val="536B82"/>
                </a:solidFill>
                <a:latin typeface="+mn-ea"/>
                <a:sym typeface="+mn-ea"/>
              </a:rPr>
              <a:t>2^32</a:t>
            </a:r>
            <a:r>
              <a:rPr lang="zh-CN" altLang="en-US" dirty="0">
                <a:solidFill>
                  <a:srgbClr val="536B82"/>
                </a:solidFill>
                <a:latin typeface="+mn-ea"/>
                <a:sym typeface="+mn-ea"/>
              </a:rPr>
              <a:t>个簇</a:t>
            </a:r>
            <a:endParaRPr lang="zh-CN" altLang="en-US" dirty="0">
              <a:solidFill>
                <a:srgbClr val="536B82"/>
              </a:solidFill>
              <a:latin typeface="+mn-ea"/>
              <a:sym typeface="+mn-ea"/>
            </a:endParaRPr>
          </a:p>
        </p:txBody>
      </p:sp>
      <p:sp>
        <p:nvSpPr>
          <p:cNvPr id="10" name="文本框 9"/>
          <p:cNvSpPr txBox="1"/>
          <p:nvPr/>
        </p:nvSpPr>
        <p:spPr>
          <a:xfrm>
            <a:off x="864870" y="2971800"/>
            <a:ext cx="3631565" cy="810260"/>
          </a:xfrm>
          <a:prstGeom prst="rect">
            <a:avLst/>
          </a:prstGeom>
          <a:noFill/>
        </p:spPr>
        <p:txBody>
          <a:bodyPr wrap="square" rtlCol="0">
            <a:spAutoFit/>
          </a:bodyPr>
          <a:p>
            <a:pPr algn="l">
              <a:lnSpc>
                <a:spcPct val="130000"/>
              </a:lnSpc>
            </a:pPr>
            <a:r>
              <a:rPr lang="en-US" altLang="zh-CN" dirty="0">
                <a:solidFill>
                  <a:srgbClr val="536B82"/>
                </a:solidFill>
                <a:latin typeface="+mn-ea"/>
                <a:sym typeface="+mn-ea"/>
              </a:rPr>
              <a:t>·</a:t>
            </a:r>
            <a:r>
              <a:rPr lang="zh-CN" altLang="en-US" dirty="0">
                <a:solidFill>
                  <a:srgbClr val="536B82"/>
                </a:solidFill>
                <a:latin typeface="+mn-ea"/>
                <a:sym typeface="+mn-ea"/>
              </a:rPr>
              <a:t>对不同硬盘分区容量大小的情况采取了不同的处理</a:t>
            </a:r>
            <a:endParaRPr lang="zh-CN" altLang="en-US" dirty="0">
              <a:solidFill>
                <a:srgbClr val="536B82"/>
              </a:solidFill>
              <a:latin typeface="+mn-ea"/>
              <a:sym typeface="+mn-ea"/>
            </a:endParaRPr>
          </a:p>
        </p:txBody>
      </p:sp>
      <p:sp>
        <p:nvSpPr>
          <p:cNvPr id="4" name="文本框 3"/>
          <p:cNvSpPr txBox="1"/>
          <p:nvPr/>
        </p:nvSpPr>
        <p:spPr>
          <a:xfrm>
            <a:off x="8930640" y="1238885"/>
            <a:ext cx="897890" cy="491490"/>
          </a:xfrm>
          <a:prstGeom prst="rect">
            <a:avLst/>
          </a:prstGeom>
          <a:noFill/>
        </p:spPr>
        <p:txBody>
          <a:bodyPr wrap="square" rtlCol="0">
            <a:spAutoFit/>
          </a:bodyPr>
          <a:p>
            <a:pPr algn="l">
              <a:lnSpc>
                <a:spcPct val="130000"/>
              </a:lnSpc>
            </a:pPr>
            <a:r>
              <a:rPr lang="en-US" altLang="zh-CN" sz="2000" dirty="0">
                <a:solidFill>
                  <a:srgbClr val="536B82"/>
                </a:solidFill>
                <a:latin typeface="+mn-ea"/>
                <a:sym typeface="+mn-ea"/>
              </a:rPr>
              <a:t>32</a:t>
            </a:r>
            <a:r>
              <a:rPr lang="zh-CN" altLang="en-US" sz="2000" dirty="0">
                <a:solidFill>
                  <a:srgbClr val="536B82"/>
                </a:solidFill>
                <a:latin typeface="+mn-ea"/>
                <a:sym typeface="+mn-ea"/>
              </a:rPr>
              <a:t>位</a:t>
            </a:r>
            <a:endParaRPr lang="zh-CN" altLang="en-US" sz="2000" dirty="0">
              <a:solidFill>
                <a:srgbClr val="536B82"/>
              </a:solidFill>
              <a:latin typeface="+mn-ea"/>
              <a:sym typeface="+mn-ea"/>
            </a:endParaRPr>
          </a:p>
        </p:txBody>
      </p:sp>
      <p:graphicFrame>
        <p:nvGraphicFramePr>
          <p:cNvPr id="16" name="表格 15"/>
          <p:cNvGraphicFramePr/>
          <p:nvPr/>
        </p:nvGraphicFramePr>
        <p:xfrm>
          <a:off x="225425" y="3983355"/>
          <a:ext cx="5063490" cy="2216150"/>
        </p:xfrm>
        <a:graphic>
          <a:graphicData uri="http://schemas.openxmlformats.org/drawingml/2006/table">
            <a:tbl>
              <a:tblPr firstRow="1" bandRow="1">
                <a:tableStyleId>{5C22544A-7EE6-4342-B048-85BDC9FD1C3A}</a:tableStyleId>
              </a:tblPr>
              <a:tblGrid>
                <a:gridCol w="2531745"/>
                <a:gridCol w="2531745"/>
              </a:tblGrid>
              <a:tr h="443230">
                <a:tc>
                  <a:txBody>
                    <a:bodyPr/>
                    <a:p>
                      <a:pPr algn="ctr">
                        <a:buNone/>
                      </a:pPr>
                      <a:r>
                        <a:rPr lang="zh-CN" altLang="en-US"/>
                        <a:t>容量大小</a:t>
                      </a:r>
                      <a:endParaRPr lang="zh-CN" altLang="en-US"/>
                    </a:p>
                  </a:txBody>
                  <a:tcPr/>
                </a:tc>
                <a:tc>
                  <a:txBody>
                    <a:bodyPr/>
                    <a:p>
                      <a:pPr algn="ctr">
                        <a:buNone/>
                      </a:pPr>
                      <a:r>
                        <a:rPr lang="zh-CN" altLang="en-US"/>
                        <a:t>簇的大小</a:t>
                      </a:r>
                      <a:endParaRPr lang="zh-CN" altLang="en-US"/>
                    </a:p>
                  </a:txBody>
                  <a:tcPr/>
                </a:tc>
              </a:tr>
              <a:tr h="443230">
                <a:tc>
                  <a:txBody>
                    <a:bodyPr/>
                    <a:p>
                      <a:pPr>
                        <a:buNone/>
                      </a:pPr>
                      <a:r>
                        <a:rPr lang="zh-CN" altLang="en-US"/>
                        <a:t>不大于</a:t>
                      </a:r>
                      <a:r>
                        <a:rPr lang="en-US" altLang="zh-CN"/>
                        <a:t>8GB</a:t>
                      </a:r>
                      <a:endParaRPr lang="en-US" altLang="zh-CN"/>
                    </a:p>
                  </a:txBody>
                  <a:tcPr/>
                </a:tc>
                <a:tc>
                  <a:txBody>
                    <a:bodyPr/>
                    <a:p>
                      <a:pPr>
                        <a:buNone/>
                      </a:pPr>
                      <a:r>
                        <a:rPr lang="en-US" altLang="zh-CN"/>
                        <a:t>4KB</a:t>
                      </a:r>
                      <a:r>
                        <a:rPr lang="zh-CN" altLang="en-US"/>
                        <a:t>（</a:t>
                      </a:r>
                      <a:r>
                        <a:rPr lang="en-US" altLang="zh-CN"/>
                        <a:t>8</a:t>
                      </a:r>
                      <a:r>
                        <a:rPr lang="zh-CN" altLang="en-US"/>
                        <a:t>个盘块）</a:t>
                      </a:r>
                      <a:endParaRPr lang="zh-CN" altLang="en-US"/>
                    </a:p>
                  </a:txBody>
                  <a:tcPr/>
                </a:tc>
              </a:tr>
              <a:tr h="443230">
                <a:tc>
                  <a:txBody>
                    <a:bodyPr/>
                    <a:p>
                      <a:pPr>
                        <a:buNone/>
                      </a:pPr>
                      <a:r>
                        <a:rPr lang="en-US" altLang="zh-CN"/>
                        <a:t>8-16GB</a:t>
                      </a:r>
                      <a:endParaRPr lang="en-US" altLang="zh-CN"/>
                    </a:p>
                  </a:txBody>
                  <a:tcPr/>
                </a:tc>
                <a:tc>
                  <a:txBody>
                    <a:bodyPr/>
                    <a:p>
                      <a:pPr>
                        <a:buNone/>
                      </a:pPr>
                      <a:r>
                        <a:rPr lang="en-US" altLang="zh-CN"/>
                        <a:t>8KB</a:t>
                      </a:r>
                      <a:r>
                        <a:rPr lang="zh-CN" altLang="en-US"/>
                        <a:t>（</a:t>
                      </a:r>
                      <a:r>
                        <a:rPr lang="en-US" altLang="zh-CN"/>
                        <a:t>16</a:t>
                      </a:r>
                      <a:r>
                        <a:rPr lang="zh-CN" altLang="en-US"/>
                        <a:t>个盘块）</a:t>
                      </a:r>
                      <a:endParaRPr lang="zh-CN" altLang="en-US"/>
                    </a:p>
                  </a:txBody>
                  <a:tcPr/>
                </a:tc>
              </a:tr>
              <a:tr h="443230">
                <a:tc>
                  <a:txBody>
                    <a:bodyPr/>
                    <a:p>
                      <a:pPr>
                        <a:buNone/>
                      </a:pPr>
                      <a:r>
                        <a:rPr lang="en-US" altLang="zh-CN"/>
                        <a:t>16-32GB</a:t>
                      </a:r>
                      <a:endParaRPr lang="en-US" altLang="zh-CN"/>
                    </a:p>
                  </a:txBody>
                  <a:tcPr/>
                </a:tc>
                <a:tc>
                  <a:txBody>
                    <a:bodyPr/>
                    <a:p>
                      <a:pPr>
                        <a:buNone/>
                      </a:pPr>
                      <a:r>
                        <a:rPr lang="en-US" altLang="zh-CN"/>
                        <a:t>16KB</a:t>
                      </a:r>
                      <a:r>
                        <a:rPr lang="zh-CN" altLang="en-US"/>
                        <a:t>（</a:t>
                      </a:r>
                      <a:r>
                        <a:rPr lang="en-US" altLang="zh-CN"/>
                        <a:t>32</a:t>
                      </a:r>
                      <a:r>
                        <a:rPr lang="zh-CN" altLang="en-US"/>
                        <a:t>个盘块）</a:t>
                      </a:r>
                      <a:endParaRPr lang="zh-CN" altLang="en-US"/>
                    </a:p>
                  </a:txBody>
                  <a:tcPr/>
                </a:tc>
              </a:tr>
              <a:tr h="443230">
                <a:tc>
                  <a:txBody>
                    <a:bodyPr/>
                    <a:p>
                      <a:pPr>
                        <a:buNone/>
                      </a:pPr>
                      <a:r>
                        <a:rPr lang="zh-CN" altLang="en-US"/>
                        <a:t>大于</a:t>
                      </a:r>
                      <a:r>
                        <a:rPr lang="en-US" altLang="zh-CN"/>
                        <a:t>32GB</a:t>
                      </a:r>
                      <a:endParaRPr lang="en-US" altLang="zh-CN"/>
                    </a:p>
                  </a:txBody>
                  <a:tcPr/>
                </a:tc>
                <a:tc>
                  <a:txBody>
                    <a:bodyPr/>
                    <a:p>
                      <a:pPr>
                        <a:buNone/>
                      </a:pPr>
                      <a:r>
                        <a:rPr lang="en-US" altLang="zh-CN"/>
                        <a:t>32KB</a:t>
                      </a:r>
                      <a:r>
                        <a:rPr lang="zh-CN" altLang="en-US"/>
                        <a:t>（</a:t>
                      </a:r>
                      <a:r>
                        <a:rPr lang="en-US" altLang="zh-CN"/>
                        <a:t>64</a:t>
                      </a:r>
                      <a:r>
                        <a:rPr lang="zh-CN" altLang="en-US"/>
                        <a:t>个盘块）</a:t>
                      </a:r>
                      <a:endParaRPr lang="zh-CN" altLang="en-US"/>
                    </a:p>
                  </a:txBody>
                  <a:tcPr/>
                </a:tc>
              </a:tr>
            </a:tbl>
          </a:graphicData>
        </a:graphic>
      </p:graphicFrame>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 name="Fk6qt3h1fnseLfo圆角矩形 6"/>
          <p:cNvSpPr/>
          <p:nvPr/>
        </p:nvSpPr>
        <p:spPr>
          <a:xfrm>
            <a:off x="1447800" y="254544"/>
            <a:ext cx="7619365" cy="77279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79" name="文本框 78"/>
          <p:cNvSpPr txBox="1"/>
          <p:nvPr/>
        </p:nvSpPr>
        <p:spPr>
          <a:xfrm>
            <a:off x="1524000" y="135890"/>
            <a:ext cx="7466330" cy="1010285"/>
          </a:xfrm>
          <a:prstGeom prst="rect">
            <a:avLst/>
          </a:prstGeom>
          <a:noFill/>
        </p:spPr>
        <p:txBody>
          <a:bodyPr wrap="square" rtlCol="0">
            <a:noAutofit/>
          </a:bodyPr>
          <a:p>
            <a:pPr>
              <a:lnSpc>
                <a:spcPct val="150000"/>
              </a:lnSpc>
            </a:pPr>
            <a:r>
              <a:rPr lang="zh-CN" altLang="en-US" sz="3200" b="1" dirty="0">
                <a:solidFill>
                  <a:srgbClr val="536B82"/>
                </a:solidFill>
                <a:latin typeface="+mn-ea"/>
                <a:cs typeface="思源黑体 Regular" panose="020B0500000000000000" charset="-122"/>
              </a:rPr>
              <a:t>二、四种显式链接方式</a:t>
            </a:r>
            <a:r>
              <a:rPr lang="en-US" altLang="zh-CN" sz="2800" dirty="0">
                <a:solidFill>
                  <a:srgbClr val="536B82"/>
                </a:solidFill>
                <a:latin typeface="+mn-ea"/>
                <a:cs typeface="思源黑体 Regular" panose="020B0500000000000000" charset="-122"/>
              </a:rPr>
              <a:t> </a:t>
            </a:r>
            <a:endParaRPr lang="en-US" altLang="zh-CN" sz="2800" dirty="0">
              <a:solidFill>
                <a:srgbClr val="536B82"/>
              </a:solidFill>
              <a:latin typeface="+mn-ea"/>
              <a:cs typeface="思源黑体 Regular" panose="020B0500000000000000" charset="-122"/>
            </a:endParaRPr>
          </a:p>
        </p:txBody>
      </p:sp>
      <p:pic>
        <p:nvPicPr>
          <p:cNvPr id="21" name="图片 20" descr="search"/>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569450" y="379366"/>
            <a:ext cx="570865" cy="570865"/>
          </a:xfrm>
          <a:prstGeom prst="rect">
            <a:avLst/>
          </a:prstGeom>
        </p:spPr>
      </p:pic>
      <p:pic>
        <p:nvPicPr>
          <p:cNvPr id="36" name="图片 16" descr="paper plan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757119" flipV="1">
            <a:off x="146818" y="186802"/>
            <a:ext cx="872445" cy="872445"/>
          </a:xfrm>
          <a:prstGeom prst="rect">
            <a:avLst/>
          </a:prstGeom>
        </p:spPr>
      </p:pic>
      <p:sp>
        <p:nvSpPr>
          <p:cNvPr id="2" name="文本框 1"/>
          <p:cNvSpPr txBox="1"/>
          <p:nvPr/>
        </p:nvSpPr>
        <p:spPr>
          <a:xfrm>
            <a:off x="612140" y="1238885"/>
            <a:ext cx="5045075" cy="491490"/>
          </a:xfrm>
          <a:prstGeom prst="rect">
            <a:avLst/>
          </a:prstGeom>
          <a:noFill/>
        </p:spPr>
        <p:txBody>
          <a:bodyPr wrap="square" rtlCol="0">
            <a:spAutoFit/>
          </a:bodyPr>
          <a:p>
            <a:pPr>
              <a:lnSpc>
                <a:spcPct val="130000"/>
              </a:lnSpc>
            </a:pPr>
            <a:r>
              <a:rPr lang="en-US" altLang="zh-CN" sz="2000" dirty="0">
                <a:solidFill>
                  <a:srgbClr val="536B82"/>
                </a:solidFill>
                <a:latin typeface="+mn-ea"/>
                <a:sym typeface="+mn-ea"/>
              </a:rPr>
              <a:t>4. NTFS（New Technology File System）</a:t>
            </a:r>
            <a:endParaRPr lang="en-US" altLang="zh-CN" sz="2000" dirty="0">
              <a:solidFill>
                <a:srgbClr val="536B82"/>
              </a:solidFill>
              <a:latin typeface="+mn-ea"/>
              <a:sym typeface="+mn-ea"/>
            </a:endParaRPr>
          </a:p>
        </p:txBody>
      </p:sp>
      <p:pic>
        <p:nvPicPr>
          <p:cNvPr id="3" name="图片 2"/>
          <p:cNvPicPr>
            <a:picLocks noChangeAspect="1"/>
          </p:cNvPicPr>
          <p:nvPr/>
        </p:nvPicPr>
        <p:blipFill>
          <a:blip r:embed="rId5"/>
          <a:stretch>
            <a:fillRect/>
          </a:stretch>
        </p:blipFill>
        <p:spPr>
          <a:xfrm>
            <a:off x="5033645" y="1676400"/>
            <a:ext cx="6972300" cy="5032375"/>
          </a:xfrm>
          <a:prstGeom prst="rect">
            <a:avLst/>
          </a:prstGeom>
        </p:spPr>
      </p:pic>
      <p:sp>
        <p:nvSpPr>
          <p:cNvPr id="5" name="文本框 4"/>
          <p:cNvSpPr txBox="1"/>
          <p:nvPr/>
        </p:nvSpPr>
        <p:spPr>
          <a:xfrm>
            <a:off x="738505" y="2844800"/>
            <a:ext cx="4295140" cy="1290320"/>
          </a:xfrm>
          <a:prstGeom prst="rect">
            <a:avLst/>
          </a:prstGeom>
          <a:noFill/>
        </p:spPr>
        <p:txBody>
          <a:bodyPr wrap="square" rtlCol="0">
            <a:spAutoFit/>
          </a:bodyPr>
          <a:p>
            <a:pPr algn="l">
              <a:lnSpc>
                <a:spcPct val="130000"/>
              </a:lnSpc>
            </a:pPr>
            <a:r>
              <a:rPr lang="en-US" altLang="zh-CN" dirty="0">
                <a:solidFill>
                  <a:srgbClr val="536B82"/>
                </a:solidFill>
                <a:latin typeface="+mn-ea"/>
                <a:sym typeface="+mn-ea"/>
              </a:rPr>
              <a:t>·</a:t>
            </a:r>
            <a:r>
              <a:rPr lang="zh-CN" altLang="en-US" dirty="0">
                <a:latin typeface="+mn-ea"/>
                <a:sym typeface="+mn-ea"/>
              </a:rPr>
              <a:t>NTFS文件系统使用逻辑簇号（LCN）和虚拟簇号（VCN）对分区进行管理</a:t>
            </a:r>
            <a:endParaRPr lang="zh-CN" altLang="en-US" dirty="0">
              <a:latin typeface="+mn-ea"/>
              <a:sym typeface="+mn-ea"/>
            </a:endParaRPr>
          </a:p>
          <a:p>
            <a:pPr algn="l">
              <a:lnSpc>
                <a:spcPct val="130000"/>
              </a:lnSpc>
            </a:pPr>
            <a:r>
              <a:rPr lang="zh-CN" altLang="en-US" sz="1200" dirty="0">
                <a:latin typeface="+mn-ea"/>
                <a:sym typeface="+mn-ea"/>
              </a:rPr>
              <a:t>每簇扇区数*簇号+卷的隐含扇区数（卷之前的扇区总数）=簇的起始绝对扇区号</a:t>
            </a:r>
            <a:endParaRPr lang="zh-CN" altLang="en-US" sz="1200" dirty="0">
              <a:latin typeface="+mn-ea"/>
              <a:sym typeface="+mn-ea"/>
            </a:endParaRPr>
          </a:p>
        </p:txBody>
      </p:sp>
      <p:sp>
        <p:nvSpPr>
          <p:cNvPr id="6" name="文本框 5"/>
          <p:cNvSpPr txBox="1"/>
          <p:nvPr/>
        </p:nvSpPr>
        <p:spPr>
          <a:xfrm>
            <a:off x="738505" y="4783455"/>
            <a:ext cx="4295140" cy="1170305"/>
          </a:xfrm>
          <a:prstGeom prst="rect">
            <a:avLst/>
          </a:prstGeom>
          <a:noFill/>
        </p:spPr>
        <p:txBody>
          <a:bodyPr wrap="square" rtlCol="0">
            <a:spAutoFit/>
          </a:bodyPr>
          <a:p>
            <a:pPr algn="l">
              <a:lnSpc>
                <a:spcPct val="130000"/>
              </a:lnSpc>
            </a:pPr>
            <a:r>
              <a:rPr lang="en-US" altLang="zh-CN" dirty="0">
                <a:solidFill>
                  <a:srgbClr val="536B82"/>
                </a:solidFill>
                <a:latin typeface="+mn-ea"/>
                <a:sym typeface="+mn-ea"/>
              </a:rPr>
              <a:t>·</a:t>
            </a:r>
            <a:r>
              <a:rPr lang="zh-CN" altLang="en-US" dirty="0">
                <a:latin typeface="+mn-ea"/>
                <a:sym typeface="+mn-ea"/>
              </a:rPr>
              <a:t>NTFS文件系统一共由16个“元文件”构成，它们是在分区格式化时写入到硬盘的隐藏文件（以”$”开头）</a:t>
            </a:r>
            <a:endParaRPr lang="zh-CN" altLang="en-US" dirty="0">
              <a:latin typeface="+mn-ea"/>
              <a:sym typeface="+mn-ea"/>
            </a:endParaRPr>
          </a:p>
        </p:txBody>
      </p:sp>
      <p:sp>
        <p:nvSpPr>
          <p:cNvPr id="7" name="文本框 6"/>
          <p:cNvSpPr txBox="1"/>
          <p:nvPr/>
        </p:nvSpPr>
        <p:spPr>
          <a:xfrm>
            <a:off x="738505" y="1848485"/>
            <a:ext cx="4295140" cy="810260"/>
          </a:xfrm>
          <a:prstGeom prst="rect">
            <a:avLst/>
          </a:prstGeom>
          <a:noFill/>
        </p:spPr>
        <p:txBody>
          <a:bodyPr wrap="square" rtlCol="0">
            <a:spAutoFit/>
          </a:bodyPr>
          <a:p>
            <a:pPr algn="l">
              <a:lnSpc>
                <a:spcPct val="130000"/>
              </a:lnSpc>
            </a:pPr>
            <a:r>
              <a:rPr lang="en-US" altLang="zh-CN" dirty="0">
                <a:solidFill>
                  <a:srgbClr val="536B82"/>
                </a:solidFill>
                <a:latin typeface="+mn-ea"/>
                <a:sym typeface="+mn-ea"/>
              </a:rPr>
              <a:t>·</a:t>
            </a:r>
            <a:r>
              <a:rPr lang="zh-CN" altLang="en-US" dirty="0">
                <a:latin typeface="+mn-ea"/>
                <a:sym typeface="+mn-ea"/>
              </a:rPr>
              <a:t>NTFS文件系统中，单个簇的大小为4096，即4Kb</a:t>
            </a:r>
            <a:endParaRPr lang="zh-CN" altLang="en-US" dirty="0">
              <a:latin typeface="+mn-ea"/>
              <a:sym typeface="+mn-ea"/>
            </a:endParaRPr>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 name="Fk6qt3h1fnseLfo圆角矩形 6"/>
          <p:cNvSpPr/>
          <p:nvPr/>
        </p:nvSpPr>
        <p:spPr>
          <a:xfrm>
            <a:off x="1447800" y="254544"/>
            <a:ext cx="7619365" cy="77279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79" name="文本框 78"/>
          <p:cNvSpPr txBox="1"/>
          <p:nvPr/>
        </p:nvSpPr>
        <p:spPr>
          <a:xfrm>
            <a:off x="1524000" y="135890"/>
            <a:ext cx="7466330" cy="1010285"/>
          </a:xfrm>
          <a:prstGeom prst="rect">
            <a:avLst/>
          </a:prstGeom>
          <a:noFill/>
        </p:spPr>
        <p:txBody>
          <a:bodyPr wrap="square" rtlCol="0">
            <a:noAutofit/>
          </a:bodyPr>
          <a:p>
            <a:pPr>
              <a:lnSpc>
                <a:spcPct val="150000"/>
              </a:lnSpc>
            </a:pPr>
            <a:r>
              <a:rPr lang="zh-CN" altLang="en-US" sz="3200" b="1" dirty="0">
                <a:solidFill>
                  <a:srgbClr val="536B82"/>
                </a:solidFill>
                <a:latin typeface="+mn-ea"/>
                <a:cs typeface="思源黑体 Regular" panose="020B0500000000000000" charset="-122"/>
              </a:rPr>
              <a:t>二、四种显式链接方式</a:t>
            </a:r>
            <a:r>
              <a:rPr lang="en-US" altLang="zh-CN" sz="2800" dirty="0">
                <a:solidFill>
                  <a:srgbClr val="536B82"/>
                </a:solidFill>
                <a:latin typeface="+mn-ea"/>
                <a:cs typeface="思源黑体 Regular" panose="020B0500000000000000" charset="-122"/>
              </a:rPr>
              <a:t> </a:t>
            </a:r>
            <a:endParaRPr lang="en-US" altLang="zh-CN" sz="2800" dirty="0">
              <a:solidFill>
                <a:srgbClr val="536B82"/>
              </a:solidFill>
              <a:latin typeface="+mn-ea"/>
              <a:cs typeface="思源黑体 Regular" panose="020B0500000000000000" charset="-122"/>
            </a:endParaRPr>
          </a:p>
        </p:txBody>
      </p:sp>
      <p:pic>
        <p:nvPicPr>
          <p:cNvPr id="21" name="图片 20" descr="search"/>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569450" y="379366"/>
            <a:ext cx="570865" cy="570865"/>
          </a:xfrm>
          <a:prstGeom prst="rect">
            <a:avLst/>
          </a:prstGeom>
        </p:spPr>
      </p:pic>
      <p:pic>
        <p:nvPicPr>
          <p:cNvPr id="36" name="图片 16" descr="paper plan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757119" flipV="1">
            <a:off x="146818" y="186802"/>
            <a:ext cx="872445" cy="872445"/>
          </a:xfrm>
          <a:prstGeom prst="rect">
            <a:avLst/>
          </a:prstGeom>
        </p:spPr>
      </p:pic>
      <p:sp>
        <p:nvSpPr>
          <p:cNvPr id="2" name="文本框 1"/>
          <p:cNvSpPr txBox="1"/>
          <p:nvPr/>
        </p:nvSpPr>
        <p:spPr>
          <a:xfrm>
            <a:off x="612140" y="1238885"/>
            <a:ext cx="6323965" cy="491490"/>
          </a:xfrm>
          <a:prstGeom prst="rect">
            <a:avLst/>
          </a:prstGeom>
          <a:noFill/>
        </p:spPr>
        <p:txBody>
          <a:bodyPr wrap="square" rtlCol="0">
            <a:spAutoFit/>
          </a:bodyPr>
          <a:p>
            <a:pPr>
              <a:lnSpc>
                <a:spcPct val="130000"/>
              </a:lnSpc>
            </a:pPr>
            <a:r>
              <a:rPr lang="en-US" altLang="zh-CN" sz="2000" dirty="0">
                <a:solidFill>
                  <a:srgbClr val="536B82"/>
                </a:solidFill>
                <a:latin typeface="+mn-ea"/>
                <a:sym typeface="+mn-ea"/>
              </a:rPr>
              <a:t>4. NTFS（New Technology File System）</a:t>
            </a:r>
            <a:r>
              <a:rPr lang="zh-CN" altLang="en-US" sz="2000" dirty="0">
                <a:latin typeface="+mn-ea"/>
                <a:sym typeface="+mn-ea"/>
              </a:rPr>
              <a:t>基本的原则</a:t>
            </a:r>
            <a:endParaRPr lang="en-US" altLang="zh-CN" sz="2000" dirty="0">
              <a:solidFill>
                <a:srgbClr val="536B82"/>
              </a:solidFill>
              <a:latin typeface="+mn-ea"/>
              <a:sym typeface="+mn-ea"/>
            </a:endParaRPr>
          </a:p>
        </p:txBody>
      </p:sp>
      <p:sp>
        <p:nvSpPr>
          <p:cNvPr id="5" name="文本框 4"/>
          <p:cNvSpPr txBox="1"/>
          <p:nvPr/>
        </p:nvSpPr>
        <p:spPr>
          <a:xfrm>
            <a:off x="738505" y="2844800"/>
            <a:ext cx="4295140" cy="810260"/>
          </a:xfrm>
          <a:prstGeom prst="rect">
            <a:avLst/>
          </a:prstGeom>
          <a:noFill/>
        </p:spPr>
        <p:txBody>
          <a:bodyPr wrap="square" rtlCol="0">
            <a:spAutoFit/>
          </a:bodyPr>
          <a:p>
            <a:pPr algn="l">
              <a:lnSpc>
                <a:spcPct val="130000"/>
              </a:lnSpc>
            </a:pPr>
            <a:r>
              <a:rPr lang="zh-CN" altLang="en-US" dirty="0">
                <a:latin typeface="+mn-ea"/>
                <a:sym typeface="+mn-ea"/>
              </a:rPr>
              <a:t>(2)所有与文件相关的项目，包括数据都被认为是属性。</a:t>
            </a:r>
            <a:endParaRPr lang="zh-CN" altLang="en-US" sz="1200" dirty="0">
              <a:latin typeface="+mn-ea"/>
              <a:sym typeface="+mn-ea"/>
            </a:endParaRPr>
          </a:p>
        </p:txBody>
      </p:sp>
      <p:sp>
        <p:nvSpPr>
          <p:cNvPr id="6" name="文本框 5"/>
          <p:cNvSpPr txBox="1"/>
          <p:nvPr/>
        </p:nvSpPr>
        <p:spPr>
          <a:xfrm>
            <a:off x="738505" y="3894455"/>
            <a:ext cx="4295140" cy="1170305"/>
          </a:xfrm>
          <a:prstGeom prst="rect">
            <a:avLst/>
          </a:prstGeom>
          <a:noFill/>
        </p:spPr>
        <p:txBody>
          <a:bodyPr wrap="square" rtlCol="0">
            <a:spAutoFit/>
          </a:bodyPr>
          <a:p>
            <a:pPr algn="l">
              <a:lnSpc>
                <a:spcPct val="130000"/>
              </a:lnSpc>
            </a:pPr>
            <a:r>
              <a:rPr lang="zh-CN" altLang="en-US" dirty="0">
                <a:latin typeface="+mn-ea"/>
                <a:sym typeface="+mn-ea"/>
              </a:rPr>
              <a:t>(3)属性分常驻（在记录中）和非常驻两种，非常驻的大文件夹使用B＋树结构进行管理</a:t>
            </a:r>
            <a:endParaRPr lang="zh-CN" altLang="en-US" dirty="0">
              <a:latin typeface="+mn-ea"/>
              <a:sym typeface="+mn-ea"/>
            </a:endParaRPr>
          </a:p>
        </p:txBody>
      </p:sp>
      <p:sp>
        <p:nvSpPr>
          <p:cNvPr id="7" name="文本框 6"/>
          <p:cNvSpPr txBox="1"/>
          <p:nvPr/>
        </p:nvSpPr>
        <p:spPr>
          <a:xfrm>
            <a:off x="738505" y="1882140"/>
            <a:ext cx="4295140" cy="810260"/>
          </a:xfrm>
          <a:prstGeom prst="rect">
            <a:avLst/>
          </a:prstGeom>
          <a:noFill/>
        </p:spPr>
        <p:txBody>
          <a:bodyPr wrap="square" rtlCol="0">
            <a:spAutoFit/>
          </a:bodyPr>
          <a:p>
            <a:pPr algn="l">
              <a:lnSpc>
                <a:spcPct val="130000"/>
              </a:lnSpc>
            </a:pPr>
            <a:r>
              <a:rPr lang="zh-CN" altLang="en-US" dirty="0">
                <a:latin typeface="+mn-ea"/>
                <a:sym typeface="+mn-ea"/>
              </a:rPr>
              <a:t>(1)磁盘上任何对象包括目录都是一种文件，都使用文件记录进行管理。</a:t>
            </a:r>
            <a:endParaRPr lang="zh-CN" altLang="en-US" dirty="0">
              <a:latin typeface="+mn-ea"/>
              <a:sym typeface="+mn-ea"/>
            </a:endParaRPr>
          </a:p>
        </p:txBody>
      </p:sp>
      <p:sp>
        <p:nvSpPr>
          <p:cNvPr id="4" name="文本框 3"/>
          <p:cNvSpPr txBox="1"/>
          <p:nvPr/>
        </p:nvSpPr>
        <p:spPr>
          <a:xfrm>
            <a:off x="738505" y="5196205"/>
            <a:ext cx="4295140" cy="810260"/>
          </a:xfrm>
          <a:prstGeom prst="rect">
            <a:avLst/>
          </a:prstGeom>
          <a:noFill/>
        </p:spPr>
        <p:txBody>
          <a:bodyPr wrap="square" rtlCol="0">
            <a:spAutoFit/>
          </a:bodyPr>
          <a:p>
            <a:pPr algn="l">
              <a:lnSpc>
                <a:spcPct val="130000"/>
              </a:lnSpc>
            </a:pPr>
            <a:r>
              <a:rPr lang="zh-CN" altLang="en-US" dirty="0">
                <a:latin typeface="+mn-ea"/>
                <a:sym typeface="+mn-ea"/>
              </a:rPr>
              <a:t>(4)簇是NTFS最小的基本单位，一个1字节的文件也要占用一簇的空间。</a:t>
            </a:r>
            <a:endParaRPr lang="zh-CN" altLang="en-US" sz="1200" dirty="0">
              <a:latin typeface="+mn-ea"/>
              <a:sym typeface="+mn-ea"/>
            </a:endParaRPr>
          </a:p>
        </p:txBody>
      </p:sp>
      <p:sp>
        <p:nvSpPr>
          <p:cNvPr id="8" name="文本框 7"/>
          <p:cNvSpPr txBox="1"/>
          <p:nvPr/>
        </p:nvSpPr>
        <p:spPr>
          <a:xfrm>
            <a:off x="738505" y="6006465"/>
            <a:ext cx="4295140" cy="810260"/>
          </a:xfrm>
          <a:prstGeom prst="rect">
            <a:avLst/>
          </a:prstGeom>
          <a:noFill/>
        </p:spPr>
        <p:txBody>
          <a:bodyPr wrap="square" rtlCol="0">
            <a:spAutoFit/>
          </a:bodyPr>
          <a:p>
            <a:pPr algn="l">
              <a:lnSpc>
                <a:spcPct val="130000"/>
              </a:lnSpc>
            </a:pPr>
            <a:r>
              <a:rPr lang="zh-CN" altLang="en-US" dirty="0">
                <a:latin typeface="+mn-ea"/>
                <a:sym typeface="+mn-ea"/>
              </a:rPr>
              <a:t>(5)流是NTFS最基本的存储单元，是文件属性和属性值的集合</a:t>
            </a:r>
            <a:endParaRPr lang="zh-CN" altLang="en-US" sz="1200" dirty="0">
              <a:latin typeface="+mn-ea"/>
              <a:sym typeface="+mn-ea"/>
            </a:endParaRPr>
          </a:p>
        </p:txBody>
      </p:sp>
      <p:pic>
        <p:nvPicPr>
          <p:cNvPr id="9" name="图片 8"/>
          <p:cNvPicPr>
            <a:picLocks noChangeAspect="1"/>
          </p:cNvPicPr>
          <p:nvPr/>
        </p:nvPicPr>
        <p:blipFill>
          <a:blip r:embed="rId5"/>
          <a:stretch>
            <a:fillRect/>
          </a:stretch>
        </p:blipFill>
        <p:spPr>
          <a:xfrm>
            <a:off x="5033645" y="1784350"/>
            <a:ext cx="7124700" cy="4769485"/>
          </a:xfrm>
          <a:prstGeom prst="rect">
            <a:avLst/>
          </a:prstGeom>
        </p:spPr>
      </p:pic>
      <p:pic>
        <p:nvPicPr>
          <p:cNvPr id="10" name="图片 9"/>
          <p:cNvPicPr>
            <a:picLocks noChangeAspect="1"/>
          </p:cNvPicPr>
          <p:nvPr/>
        </p:nvPicPr>
        <p:blipFill>
          <a:blip r:embed="rId6"/>
          <a:stretch>
            <a:fillRect/>
          </a:stretch>
        </p:blipFill>
        <p:spPr>
          <a:xfrm>
            <a:off x="5033645" y="1757680"/>
            <a:ext cx="7124700" cy="4796155"/>
          </a:xfrm>
          <a:prstGeom prst="rect">
            <a:avLst/>
          </a:prstGeom>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 name="Fk6qt3h1fnseLfo圆角矩形 6"/>
          <p:cNvSpPr/>
          <p:nvPr/>
        </p:nvSpPr>
        <p:spPr>
          <a:xfrm>
            <a:off x="1447800" y="254544"/>
            <a:ext cx="7619365" cy="77279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79" name="文本框 78"/>
          <p:cNvSpPr txBox="1"/>
          <p:nvPr/>
        </p:nvSpPr>
        <p:spPr>
          <a:xfrm>
            <a:off x="1524000" y="135890"/>
            <a:ext cx="7466330" cy="1010285"/>
          </a:xfrm>
          <a:prstGeom prst="rect">
            <a:avLst/>
          </a:prstGeom>
          <a:noFill/>
        </p:spPr>
        <p:txBody>
          <a:bodyPr wrap="square" rtlCol="0">
            <a:noAutofit/>
          </a:bodyPr>
          <a:p>
            <a:pPr>
              <a:lnSpc>
                <a:spcPct val="150000"/>
              </a:lnSpc>
            </a:pPr>
            <a:r>
              <a:rPr lang="zh-CN" altLang="en-US" sz="3200" b="1" dirty="0">
                <a:solidFill>
                  <a:srgbClr val="536B82"/>
                </a:solidFill>
                <a:latin typeface="+mn-ea"/>
                <a:cs typeface="思源黑体 Regular" panose="020B0500000000000000" charset="-122"/>
              </a:rPr>
              <a:t>二、四种显式链接方式</a:t>
            </a:r>
            <a:r>
              <a:rPr lang="en-US" altLang="zh-CN" sz="2800" dirty="0">
                <a:solidFill>
                  <a:srgbClr val="536B82"/>
                </a:solidFill>
                <a:latin typeface="+mn-ea"/>
                <a:cs typeface="思源黑体 Regular" panose="020B0500000000000000" charset="-122"/>
              </a:rPr>
              <a:t> </a:t>
            </a:r>
            <a:endParaRPr lang="en-US" altLang="zh-CN" sz="2800" dirty="0">
              <a:solidFill>
                <a:srgbClr val="536B82"/>
              </a:solidFill>
              <a:latin typeface="+mn-ea"/>
              <a:cs typeface="思源黑体 Regular" panose="020B0500000000000000" charset="-122"/>
            </a:endParaRPr>
          </a:p>
        </p:txBody>
      </p:sp>
      <p:pic>
        <p:nvPicPr>
          <p:cNvPr id="21" name="图片 20" descr="search"/>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569450" y="379366"/>
            <a:ext cx="570865" cy="570865"/>
          </a:xfrm>
          <a:prstGeom prst="rect">
            <a:avLst/>
          </a:prstGeom>
        </p:spPr>
      </p:pic>
      <p:pic>
        <p:nvPicPr>
          <p:cNvPr id="36" name="图片 16" descr="paper plan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757119" flipV="1">
            <a:off x="146818" y="186802"/>
            <a:ext cx="872445" cy="872445"/>
          </a:xfrm>
          <a:prstGeom prst="rect">
            <a:avLst/>
          </a:prstGeom>
        </p:spPr>
      </p:pic>
      <p:sp>
        <p:nvSpPr>
          <p:cNvPr id="2" name="文本框 1"/>
          <p:cNvSpPr txBox="1"/>
          <p:nvPr/>
        </p:nvSpPr>
        <p:spPr>
          <a:xfrm>
            <a:off x="612140" y="1238885"/>
            <a:ext cx="5045075" cy="491490"/>
          </a:xfrm>
          <a:prstGeom prst="rect">
            <a:avLst/>
          </a:prstGeom>
          <a:noFill/>
        </p:spPr>
        <p:txBody>
          <a:bodyPr wrap="square" rtlCol="0">
            <a:spAutoFit/>
          </a:bodyPr>
          <a:p>
            <a:pPr>
              <a:lnSpc>
                <a:spcPct val="130000"/>
              </a:lnSpc>
            </a:pPr>
            <a:r>
              <a:rPr lang="zh-CN" altLang="en-US" sz="2000" dirty="0">
                <a:solidFill>
                  <a:srgbClr val="536B82"/>
                </a:solidFill>
                <a:latin typeface="+mn-ea"/>
                <a:sym typeface="+mn-ea"/>
              </a:rPr>
              <a:t>在</a:t>
            </a:r>
            <a:r>
              <a:rPr lang="en-US" altLang="zh-CN" sz="2000" dirty="0">
                <a:solidFill>
                  <a:srgbClr val="536B82"/>
                </a:solidFill>
                <a:latin typeface="+mn-ea"/>
                <a:sym typeface="+mn-ea"/>
              </a:rPr>
              <a:t>NTFS</a:t>
            </a:r>
            <a:r>
              <a:rPr lang="zh-CN" altLang="en-US" sz="2000" dirty="0">
                <a:solidFill>
                  <a:srgbClr val="536B82"/>
                </a:solidFill>
                <a:latin typeface="+mn-ea"/>
                <a:sym typeface="+mn-ea"/>
              </a:rPr>
              <a:t>文件系统中找到一指定文件的过程</a:t>
            </a:r>
            <a:endParaRPr lang="zh-CN" altLang="en-US" sz="2000" dirty="0">
              <a:solidFill>
                <a:srgbClr val="536B82"/>
              </a:solidFill>
              <a:latin typeface="+mn-ea"/>
              <a:sym typeface="+mn-ea"/>
            </a:endParaRPr>
          </a:p>
        </p:txBody>
      </p:sp>
      <p:sp>
        <p:nvSpPr>
          <p:cNvPr id="7" name="文本框 6"/>
          <p:cNvSpPr txBox="1"/>
          <p:nvPr/>
        </p:nvSpPr>
        <p:spPr>
          <a:xfrm>
            <a:off x="738505" y="1848485"/>
            <a:ext cx="10053955" cy="2249170"/>
          </a:xfrm>
          <a:prstGeom prst="rect">
            <a:avLst/>
          </a:prstGeom>
          <a:noFill/>
        </p:spPr>
        <p:txBody>
          <a:bodyPr wrap="square" rtlCol="0">
            <a:spAutoFit/>
          </a:bodyPr>
          <a:p>
            <a:pPr algn="l">
              <a:lnSpc>
                <a:spcPct val="130000"/>
              </a:lnSpc>
            </a:pPr>
            <a:r>
              <a:rPr lang="zh-CN" altLang="en-US" dirty="0">
                <a:latin typeface="+mn-ea"/>
                <a:sym typeface="+mn-ea"/>
              </a:rPr>
              <a:t>（1）读取分区表/分区链表信息，找到磁盘的起始扇区。</a:t>
            </a:r>
            <a:endParaRPr lang="zh-CN" altLang="en-US" dirty="0">
              <a:latin typeface="+mn-ea"/>
              <a:sym typeface="+mn-ea"/>
            </a:endParaRPr>
          </a:p>
          <a:p>
            <a:pPr algn="l">
              <a:lnSpc>
                <a:spcPct val="130000"/>
              </a:lnSpc>
            </a:pPr>
            <a:r>
              <a:rPr lang="zh-CN" altLang="en-US" dirty="0">
                <a:latin typeface="+mn-ea"/>
                <a:sym typeface="+mn-ea"/>
              </a:rPr>
              <a:t>（2）读取</a:t>
            </a:r>
            <a:r>
              <a:rPr lang="zh-CN" altLang="en-US" dirty="0">
                <a:latin typeface="+mn-ea"/>
                <a:sym typeface="+mn-ea"/>
              </a:rPr>
              <a:t>磁盘</a:t>
            </a:r>
            <a:r>
              <a:rPr lang="zh-CN" altLang="en-US" dirty="0">
                <a:latin typeface="+mn-ea"/>
                <a:sym typeface="+mn-ea"/>
              </a:rPr>
              <a:t>的第一个扇区（分区的BOOTSETOR）取得分区的每簇大小，MFT表起始簇号等信息。</a:t>
            </a:r>
            <a:endParaRPr lang="zh-CN" altLang="en-US" dirty="0">
              <a:latin typeface="+mn-ea"/>
              <a:sym typeface="+mn-ea"/>
            </a:endParaRPr>
          </a:p>
          <a:p>
            <a:pPr algn="l">
              <a:lnSpc>
                <a:spcPct val="130000"/>
              </a:lnSpc>
            </a:pPr>
            <a:r>
              <a:rPr lang="zh-CN" altLang="en-US" dirty="0">
                <a:latin typeface="+mn-ea"/>
                <a:sym typeface="+mn-ea"/>
              </a:rPr>
              <a:t>（3）读取MFT表的第五个记录（根目录）找到目录索引所在簇号。</a:t>
            </a:r>
            <a:endParaRPr lang="zh-CN" altLang="en-US" dirty="0">
              <a:latin typeface="+mn-ea"/>
              <a:sym typeface="+mn-ea"/>
            </a:endParaRPr>
          </a:p>
          <a:p>
            <a:pPr algn="l">
              <a:lnSpc>
                <a:spcPct val="130000"/>
              </a:lnSpc>
            </a:pPr>
            <a:r>
              <a:rPr lang="zh-CN" altLang="en-US" dirty="0">
                <a:latin typeface="+mn-ea"/>
                <a:sym typeface="+mn-ea"/>
              </a:rPr>
              <a:t>（4）读取根目录索引，查找文件目录所在的MFT记录号</a:t>
            </a:r>
            <a:endParaRPr lang="zh-CN" altLang="en-US" dirty="0">
              <a:latin typeface="+mn-ea"/>
              <a:sym typeface="+mn-ea"/>
            </a:endParaRPr>
          </a:p>
          <a:p>
            <a:pPr algn="l">
              <a:lnSpc>
                <a:spcPct val="130000"/>
              </a:lnSpc>
            </a:pPr>
            <a:r>
              <a:rPr lang="zh-CN" altLang="en-US" dirty="0">
                <a:latin typeface="+mn-ea"/>
                <a:sym typeface="+mn-ea"/>
              </a:rPr>
              <a:t>（</a:t>
            </a:r>
            <a:r>
              <a:rPr lang="en-US" altLang="zh-CN" dirty="0">
                <a:latin typeface="+mn-ea"/>
                <a:sym typeface="+mn-ea"/>
              </a:rPr>
              <a:t>5</a:t>
            </a:r>
            <a:r>
              <a:rPr lang="zh-CN" altLang="en-US" dirty="0">
                <a:latin typeface="+mn-ea"/>
                <a:sym typeface="+mn-ea"/>
              </a:rPr>
              <a:t>）读取文件</a:t>
            </a:r>
            <a:r>
              <a:rPr lang="zh-CN" altLang="en-US" dirty="0">
                <a:latin typeface="+mn-ea"/>
                <a:sym typeface="+mn-ea"/>
              </a:rPr>
              <a:t>目录的索引，查找指定</a:t>
            </a:r>
            <a:r>
              <a:rPr lang="zh-CN" altLang="en-US" dirty="0">
                <a:latin typeface="+mn-ea"/>
                <a:sym typeface="+mn-ea"/>
              </a:rPr>
              <a:t>文件</a:t>
            </a:r>
            <a:r>
              <a:rPr lang="zh-CN" altLang="en-US" dirty="0">
                <a:latin typeface="+mn-ea"/>
                <a:sym typeface="+mn-ea"/>
              </a:rPr>
              <a:t>所在MFT记录号</a:t>
            </a:r>
            <a:endParaRPr lang="zh-CN" altLang="en-US" dirty="0">
              <a:latin typeface="+mn-ea"/>
              <a:sym typeface="+mn-ea"/>
            </a:endParaRPr>
          </a:p>
          <a:p>
            <a:pPr algn="l">
              <a:lnSpc>
                <a:spcPct val="130000"/>
              </a:lnSpc>
            </a:pPr>
            <a:r>
              <a:rPr lang="zh-CN" altLang="en-US" dirty="0">
                <a:latin typeface="+mn-ea"/>
                <a:sym typeface="+mn-ea"/>
              </a:rPr>
              <a:t>（</a:t>
            </a:r>
            <a:r>
              <a:rPr lang="en-US" altLang="zh-CN" dirty="0">
                <a:latin typeface="+mn-ea"/>
                <a:sym typeface="+mn-ea"/>
              </a:rPr>
              <a:t>6</a:t>
            </a:r>
            <a:r>
              <a:rPr lang="zh-CN" altLang="en-US" dirty="0">
                <a:latin typeface="+mn-ea"/>
                <a:sym typeface="+mn-ea"/>
              </a:rPr>
              <a:t>）读取指定</a:t>
            </a:r>
            <a:r>
              <a:rPr lang="zh-CN" altLang="en-US" dirty="0">
                <a:latin typeface="+mn-ea"/>
                <a:sym typeface="+mn-ea"/>
              </a:rPr>
              <a:t>文件的MFT记录，找到它的DATA属性。</a:t>
            </a:r>
            <a:endParaRPr lang="zh-CN" altLang="en-US" dirty="0">
              <a:latin typeface="+mn-ea"/>
              <a:sym typeface="+mn-ea"/>
            </a:endParaRPr>
          </a:p>
        </p:txBody>
      </p:sp>
      <p:pic>
        <p:nvPicPr>
          <p:cNvPr id="4" name="图片 3"/>
          <p:cNvPicPr>
            <a:picLocks noChangeAspect="1"/>
          </p:cNvPicPr>
          <p:nvPr/>
        </p:nvPicPr>
        <p:blipFill>
          <a:blip r:embed="rId5"/>
          <a:stretch>
            <a:fillRect/>
          </a:stretch>
        </p:blipFill>
        <p:spPr>
          <a:xfrm>
            <a:off x="2219325" y="1344295"/>
            <a:ext cx="6607175" cy="4788535"/>
          </a:xfrm>
          <a:prstGeom prst="rect">
            <a:avLst/>
          </a:prstGeom>
        </p:spPr>
      </p:pic>
      <p:pic>
        <p:nvPicPr>
          <p:cNvPr id="8" name="图片 7"/>
          <p:cNvPicPr>
            <a:picLocks noChangeAspect="1"/>
          </p:cNvPicPr>
          <p:nvPr/>
        </p:nvPicPr>
        <p:blipFill>
          <a:blip r:embed="rId6"/>
          <a:stretch>
            <a:fillRect/>
          </a:stretch>
        </p:blipFill>
        <p:spPr>
          <a:xfrm>
            <a:off x="2693670" y="1238885"/>
            <a:ext cx="5659120" cy="5116195"/>
          </a:xfrm>
          <a:prstGeom prst="rect">
            <a:avLst/>
          </a:prstGeom>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 name="Fk6qt3h1fnseLfo圆角矩形 6"/>
          <p:cNvSpPr/>
          <p:nvPr/>
        </p:nvSpPr>
        <p:spPr>
          <a:xfrm>
            <a:off x="1447800" y="254544"/>
            <a:ext cx="7619365" cy="77279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79" name="文本框 78"/>
          <p:cNvSpPr txBox="1"/>
          <p:nvPr/>
        </p:nvSpPr>
        <p:spPr>
          <a:xfrm>
            <a:off x="1524000" y="135890"/>
            <a:ext cx="7466330" cy="1010285"/>
          </a:xfrm>
          <a:prstGeom prst="rect">
            <a:avLst/>
          </a:prstGeom>
          <a:noFill/>
        </p:spPr>
        <p:txBody>
          <a:bodyPr wrap="square" rtlCol="0">
            <a:noAutofit/>
          </a:bodyPr>
          <a:p>
            <a:pPr>
              <a:lnSpc>
                <a:spcPct val="150000"/>
              </a:lnSpc>
            </a:pPr>
            <a:r>
              <a:rPr lang="zh-CN" altLang="en-US" sz="3200" b="1" dirty="0">
                <a:solidFill>
                  <a:srgbClr val="536B82"/>
                </a:solidFill>
                <a:latin typeface="+mn-ea"/>
                <a:cs typeface="思源黑体 Regular" panose="020B0500000000000000" charset="-122"/>
              </a:rPr>
              <a:t>四、异同</a:t>
            </a:r>
            <a:r>
              <a:rPr lang="en-US" altLang="zh-CN" sz="2800" dirty="0">
                <a:solidFill>
                  <a:srgbClr val="536B82"/>
                </a:solidFill>
                <a:latin typeface="+mn-ea"/>
                <a:cs typeface="思源黑体 Regular" panose="020B0500000000000000" charset="-122"/>
              </a:rPr>
              <a:t> </a:t>
            </a:r>
            <a:endParaRPr lang="en-US" altLang="zh-CN" sz="2800" dirty="0">
              <a:solidFill>
                <a:srgbClr val="536B82"/>
              </a:solidFill>
              <a:latin typeface="+mn-ea"/>
              <a:cs typeface="思源黑体 Regular" panose="020B0500000000000000" charset="-122"/>
            </a:endParaRPr>
          </a:p>
        </p:txBody>
      </p:sp>
      <p:pic>
        <p:nvPicPr>
          <p:cNvPr id="21" name="图片 20" descr="search"/>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569450" y="379366"/>
            <a:ext cx="570865" cy="570865"/>
          </a:xfrm>
          <a:prstGeom prst="rect">
            <a:avLst/>
          </a:prstGeom>
        </p:spPr>
      </p:pic>
      <p:pic>
        <p:nvPicPr>
          <p:cNvPr id="36" name="图片 16" descr="paper plan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757119" flipV="1">
            <a:off x="146818" y="186802"/>
            <a:ext cx="872445" cy="872445"/>
          </a:xfrm>
          <a:prstGeom prst="rect">
            <a:avLst/>
          </a:prstGeom>
        </p:spPr>
      </p:pic>
      <p:sp>
        <p:nvSpPr>
          <p:cNvPr id="7" name="文本框 6"/>
          <p:cNvSpPr txBox="1"/>
          <p:nvPr/>
        </p:nvSpPr>
        <p:spPr>
          <a:xfrm>
            <a:off x="821690" y="1470025"/>
            <a:ext cx="10053955" cy="1170305"/>
          </a:xfrm>
          <a:prstGeom prst="rect">
            <a:avLst/>
          </a:prstGeom>
          <a:noFill/>
        </p:spPr>
        <p:txBody>
          <a:bodyPr wrap="square" rtlCol="0">
            <a:spAutoFit/>
          </a:bodyPr>
          <a:p>
            <a:pPr algn="l">
              <a:lnSpc>
                <a:spcPct val="130000"/>
              </a:lnSpc>
            </a:pPr>
            <a:r>
              <a:rPr lang="zh-CN" altLang="en-US" dirty="0">
                <a:latin typeface="+mn-ea"/>
                <a:sym typeface="+mn-ea"/>
              </a:rPr>
              <a:t>相同之处：</a:t>
            </a:r>
            <a:endParaRPr lang="zh-CN" altLang="en-US" dirty="0">
              <a:latin typeface="+mn-ea"/>
              <a:sym typeface="+mn-ea"/>
            </a:endParaRPr>
          </a:p>
          <a:p>
            <a:pPr algn="l">
              <a:lnSpc>
                <a:spcPct val="130000"/>
              </a:lnSpc>
            </a:pPr>
            <a:r>
              <a:rPr lang="zh-CN" altLang="en-US" dirty="0">
                <a:latin typeface="+mn-ea"/>
                <a:sym typeface="+mn-ea"/>
              </a:rPr>
              <a:t>（1）都属于显式链接方式。</a:t>
            </a:r>
            <a:endParaRPr lang="zh-CN" altLang="en-US" dirty="0">
              <a:latin typeface="+mn-ea"/>
              <a:sym typeface="+mn-ea"/>
            </a:endParaRPr>
          </a:p>
          <a:p>
            <a:pPr algn="l">
              <a:lnSpc>
                <a:spcPct val="130000"/>
              </a:lnSpc>
            </a:pPr>
            <a:r>
              <a:rPr lang="zh-CN" altLang="en-US" dirty="0">
                <a:latin typeface="+mn-ea"/>
                <a:sym typeface="+mn-ea"/>
              </a:rPr>
              <a:t>（2）</a:t>
            </a:r>
            <a:r>
              <a:rPr lang="en-US" altLang="zh-CN" dirty="0">
                <a:latin typeface="+mn-ea"/>
                <a:sym typeface="+mn-ea"/>
              </a:rPr>
              <a:t>FAT32</a:t>
            </a:r>
            <a:r>
              <a:rPr lang="zh-CN" altLang="en-US" dirty="0">
                <a:latin typeface="+mn-ea"/>
                <a:sym typeface="+mn-ea"/>
              </a:rPr>
              <a:t>和</a:t>
            </a:r>
            <a:r>
              <a:rPr lang="en-US" altLang="zh-CN" dirty="0">
                <a:latin typeface="+mn-ea"/>
                <a:sym typeface="+mn-ea"/>
              </a:rPr>
              <a:t>NTFS</a:t>
            </a:r>
            <a:r>
              <a:rPr lang="zh-CN" altLang="en-US" dirty="0">
                <a:latin typeface="+mn-ea"/>
                <a:sym typeface="+mn-ea"/>
              </a:rPr>
              <a:t>都</a:t>
            </a:r>
            <a:r>
              <a:rPr lang="zh-CN" altLang="en-US" dirty="0">
                <a:solidFill>
                  <a:srgbClr val="536B82"/>
                </a:solidFill>
                <a:latin typeface="+mn-ea"/>
                <a:sym typeface="+mn-ea"/>
              </a:rPr>
              <a:t>以簇</a:t>
            </a:r>
            <a:r>
              <a:rPr lang="zh-CN" altLang="en-US" dirty="0">
                <a:solidFill>
                  <a:srgbClr val="536B82"/>
                </a:solidFill>
                <a:latin typeface="+mn-ea"/>
                <a:sym typeface="+mn-ea"/>
              </a:rPr>
              <a:t>为基本分配单位。</a:t>
            </a:r>
            <a:endParaRPr lang="zh-CN" altLang="en-US" dirty="0">
              <a:latin typeface="+mn-ea"/>
              <a:sym typeface="+mn-ea"/>
            </a:endParaRPr>
          </a:p>
        </p:txBody>
      </p:sp>
      <p:sp>
        <p:nvSpPr>
          <p:cNvPr id="3" name="文本框 2"/>
          <p:cNvSpPr txBox="1"/>
          <p:nvPr/>
        </p:nvSpPr>
        <p:spPr>
          <a:xfrm>
            <a:off x="924560" y="2844165"/>
            <a:ext cx="10053955" cy="2968625"/>
          </a:xfrm>
          <a:prstGeom prst="rect">
            <a:avLst/>
          </a:prstGeom>
          <a:noFill/>
        </p:spPr>
        <p:txBody>
          <a:bodyPr wrap="square" rtlCol="0">
            <a:spAutoFit/>
          </a:bodyPr>
          <a:p>
            <a:pPr algn="l">
              <a:lnSpc>
                <a:spcPct val="130000"/>
              </a:lnSpc>
            </a:pPr>
            <a:r>
              <a:rPr lang="zh-CN" altLang="en-US" dirty="0">
                <a:latin typeface="+mn-ea"/>
                <a:sym typeface="+mn-ea"/>
              </a:rPr>
              <a:t>不同</a:t>
            </a:r>
            <a:r>
              <a:rPr lang="zh-CN" altLang="en-US" dirty="0">
                <a:latin typeface="+mn-ea"/>
                <a:sym typeface="+mn-ea"/>
              </a:rPr>
              <a:t>之处：</a:t>
            </a:r>
            <a:endParaRPr lang="zh-CN" altLang="en-US" dirty="0">
              <a:latin typeface="+mn-ea"/>
              <a:sym typeface="+mn-ea"/>
            </a:endParaRPr>
          </a:p>
          <a:p>
            <a:pPr algn="l">
              <a:lnSpc>
                <a:spcPct val="130000"/>
              </a:lnSpc>
            </a:pPr>
            <a:r>
              <a:rPr lang="zh-CN" altLang="en-US" dirty="0">
                <a:latin typeface="+mn-ea"/>
                <a:sym typeface="+mn-ea"/>
              </a:rPr>
              <a:t>（1）支持文件大小：FAT系统不支持单个4G以上的文件，</a:t>
            </a:r>
            <a:r>
              <a:rPr lang="en-US" altLang="zh-CN" dirty="0">
                <a:latin typeface="+mn-ea"/>
                <a:sym typeface="+mn-ea"/>
              </a:rPr>
              <a:t>NTFS</a:t>
            </a:r>
            <a:r>
              <a:rPr lang="zh-CN" altLang="en-US" dirty="0">
                <a:latin typeface="+mn-ea"/>
                <a:sym typeface="+mn-ea"/>
              </a:rPr>
              <a:t>可以支持4G以上至2T的文件。</a:t>
            </a:r>
            <a:endParaRPr lang="zh-CN" altLang="en-US" dirty="0">
              <a:latin typeface="+mn-ea"/>
              <a:sym typeface="+mn-ea"/>
            </a:endParaRPr>
          </a:p>
          <a:p>
            <a:pPr algn="l">
              <a:lnSpc>
                <a:spcPct val="130000"/>
              </a:lnSpc>
            </a:pPr>
            <a:r>
              <a:rPr lang="zh-CN" altLang="en-US" dirty="0">
                <a:latin typeface="+mn-ea"/>
                <a:sym typeface="+mn-ea"/>
              </a:rPr>
              <a:t>（2）</a:t>
            </a:r>
            <a:r>
              <a:rPr dirty="0">
                <a:latin typeface="+mn-ea"/>
                <a:sym typeface="+mn-ea"/>
              </a:rPr>
              <a:t>NTFS采用了更小的簇,可以更有效率地管理磁盘空间。在Win 2000的FAT32文件系统的情况下，分区大小在2GB~ 8GB时簇的大小为4KB；分区大小在8GB ~ 16GB时簇的大小为8KB；分区大小在16GB ~ 32GB时,簇的大小则达到了16KB。而Win 2000的NTFS文件系统，当分区的大小在2GB以下时，簇的大小都比相应的FAT32簇小；当分区的大小在2GB以上时(2GB~2TB)，簇的大小都为4KB。</a:t>
            </a:r>
            <a:endParaRPr dirty="0">
              <a:latin typeface="+mn-ea"/>
              <a:sym typeface="+mn-ea"/>
            </a:endParaRPr>
          </a:p>
          <a:p>
            <a:pPr algn="l">
              <a:lnSpc>
                <a:spcPct val="130000"/>
              </a:lnSpc>
            </a:pPr>
            <a:r>
              <a:rPr lang="zh-CN" altLang="en-US" dirty="0">
                <a:latin typeface="+mn-ea"/>
                <a:sym typeface="+mn-ea"/>
              </a:rPr>
              <a:t>（</a:t>
            </a:r>
            <a:r>
              <a:rPr lang="en-US" altLang="zh-CN" dirty="0">
                <a:latin typeface="+mn-ea"/>
                <a:sym typeface="+mn-ea"/>
              </a:rPr>
              <a:t>3</a:t>
            </a:r>
            <a:r>
              <a:rPr lang="zh-CN" altLang="en-US" dirty="0">
                <a:latin typeface="+mn-ea"/>
                <a:sym typeface="+mn-ea"/>
              </a:rPr>
              <a:t>）</a:t>
            </a:r>
            <a:r>
              <a:rPr dirty="0">
                <a:latin typeface="+mn-ea"/>
                <a:sym typeface="+mn-ea"/>
              </a:rPr>
              <a:t>NTFS</a:t>
            </a:r>
            <a:r>
              <a:rPr lang="zh-CN" dirty="0">
                <a:latin typeface="+mn-ea"/>
                <a:sym typeface="+mn-ea"/>
              </a:rPr>
              <a:t>具有更多的特性：支持文件加密和分别管理功能，具有更好的磁盘压缩性能。</a:t>
            </a:r>
            <a:endParaRPr lang="zh-CN" dirty="0">
              <a:latin typeface="+mn-ea"/>
              <a:sym typeface="+mn-ea"/>
            </a:endParaRPr>
          </a:p>
          <a:p>
            <a:pPr algn="l">
              <a:lnSpc>
                <a:spcPct val="130000"/>
              </a:lnSpc>
            </a:pPr>
            <a:r>
              <a:rPr lang="zh-CN" altLang="en-US" dirty="0">
                <a:latin typeface="+mn-ea"/>
                <a:sym typeface="+mn-ea"/>
              </a:rPr>
              <a:t>（</a:t>
            </a:r>
            <a:r>
              <a:rPr lang="en-US" altLang="zh-CN" dirty="0">
                <a:latin typeface="+mn-ea"/>
                <a:sym typeface="+mn-ea"/>
              </a:rPr>
              <a:t>4</a:t>
            </a:r>
            <a:r>
              <a:rPr lang="zh-CN" altLang="en-US" dirty="0">
                <a:latin typeface="+mn-ea"/>
                <a:sym typeface="+mn-ea"/>
              </a:rPr>
              <a:t>）在磁盘中布局不同：FAT系统先放文件分配表，后接数据区</a:t>
            </a:r>
            <a:endParaRPr lang="zh-CN" altLang="en-US" dirty="0">
              <a:latin typeface="+mn-ea"/>
              <a:sym typeface="+mn-ea"/>
            </a:endParaRPr>
          </a:p>
        </p:txBody>
      </p:sp>
      <p:pic>
        <p:nvPicPr>
          <p:cNvPr id="4" name="图片 3"/>
          <p:cNvPicPr>
            <a:picLocks noChangeAspect="1"/>
          </p:cNvPicPr>
          <p:nvPr/>
        </p:nvPicPr>
        <p:blipFill>
          <a:blip r:embed="rId5"/>
          <a:stretch>
            <a:fillRect/>
          </a:stretch>
        </p:blipFill>
        <p:spPr>
          <a:xfrm>
            <a:off x="406400" y="5812790"/>
            <a:ext cx="11379835" cy="795020"/>
          </a:xfrm>
          <a:prstGeom prst="rect">
            <a:avLst/>
          </a:prstGeom>
        </p:spPr>
      </p:pic>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35" y="1478280"/>
            <a:ext cx="12192635" cy="3658870"/>
          </a:xfrm>
          <a:prstGeom prst="rect">
            <a:avLst/>
          </a:prstGeom>
          <a:solidFill>
            <a:schemeClr val="tx1"/>
          </a:solidFill>
          <a:ln>
            <a:noFill/>
          </a:ln>
          <a:effectLst>
            <a:outerShdw blurRad="203200" dist="1016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7" name="Fk6qt3h1fnseLfo圆角矩形 6"/>
          <p:cNvSpPr/>
          <p:nvPr/>
        </p:nvSpPr>
        <p:spPr>
          <a:xfrm>
            <a:off x="1704340" y="3166745"/>
            <a:ext cx="8994775" cy="1031875"/>
          </a:xfrm>
          <a:prstGeom prst="round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2" name="文本框 1"/>
          <p:cNvSpPr txBox="1"/>
          <p:nvPr/>
        </p:nvSpPr>
        <p:spPr>
          <a:xfrm>
            <a:off x="1734185" y="3329305"/>
            <a:ext cx="9246235" cy="706755"/>
          </a:xfrm>
          <a:prstGeom prst="rect">
            <a:avLst/>
          </a:prstGeom>
          <a:noFill/>
        </p:spPr>
        <p:txBody>
          <a:bodyPr wrap="square" rtlCol="0">
            <a:noAutofit/>
          </a:bodyPr>
          <a:lstStyle/>
          <a:p>
            <a:r>
              <a:rPr lang="zh-CN" altLang="en-US" sz="4000" dirty="0">
                <a:solidFill>
                  <a:schemeClr val="bg1"/>
                </a:solidFill>
                <a:latin typeface="思源黑体 Regular" panose="020B0500000000000000" charset="-122"/>
                <a:ea typeface="思源黑体 Regular" panose="020B0500000000000000" charset="-122"/>
                <a:cs typeface="思源黑体 Regular" panose="020B0500000000000000" charset="-122"/>
              </a:rPr>
              <a:t>谢谢！</a:t>
            </a:r>
            <a:endParaRPr lang="zh-CN" altLang="en-US" sz="4000" dirty="0">
              <a:solidFill>
                <a:schemeClr val="bg1"/>
              </a:solidFill>
              <a:latin typeface="思源黑体 Regular" panose="020B0500000000000000" charset="-122"/>
              <a:ea typeface="思源黑体 Regular" panose="020B0500000000000000" charset="-122"/>
              <a:cs typeface="思源黑体 Regular" panose="020B0500000000000000" charset="-122"/>
            </a:endParaRPr>
          </a:p>
        </p:txBody>
      </p:sp>
      <p:sp>
        <p:nvSpPr>
          <p:cNvPr id="8" name="文本框 7"/>
          <p:cNvSpPr txBox="1"/>
          <p:nvPr/>
        </p:nvSpPr>
        <p:spPr>
          <a:xfrm>
            <a:off x="2429510" y="2117090"/>
            <a:ext cx="7522845" cy="521970"/>
          </a:xfrm>
          <a:prstGeom prst="rect">
            <a:avLst/>
          </a:prstGeom>
          <a:noFill/>
        </p:spPr>
        <p:txBody>
          <a:bodyPr wrap="square" rtlCol="0">
            <a:noAutofit/>
          </a:bodyPr>
          <a:lstStyle/>
          <a:p>
            <a:r>
              <a:rPr lang="zh-CN" sz="2800" dirty="0">
                <a:solidFill>
                  <a:schemeClr val="bg1"/>
                </a:solidFill>
                <a:latin typeface="思源黑体 Regular" panose="020B0500000000000000" charset="-122"/>
                <a:ea typeface="思源黑体 Regular" panose="020B0500000000000000" charset="-122"/>
                <a:cs typeface="思源黑体 Regular" panose="020B0500000000000000" charset="-122"/>
                <a:sym typeface="+mn-ea"/>
              </a:rPr>
              <a:t>第五组研讨</a:t>
            </a:r>
            <a:endParaRPr lang="zh-CN" sz="2800" dirty="0">
              <a:solidFill>
                <a:schemeClr val="bg1"/>
              </a:solidFill>
              <a:latin typeface="思源黑体 Regular" panose="020B0500000000000000" charset="-122"/>
              <a:ea typeface="思源黑体 Regular" panose="020B0500000000000000" charset="-122"/>
              <a:cs typeface="思源黑体 Regular" panose="020B0500000000000000" charset="-122"/>
              <a:sym typeface="+mn-ea"/>
            </a:endParaRPr>
          </a:p>
        </p:txBody>
      </p:sp>
      <p:sp>
        <p:nvSpPr>
          <p:cNvPr id="24" name="流程图: 终止 23"/>
          <p:cNvSpPr/>
          <p:nvPr/>
        </p:nvSpPr>
        <p:spPr>
          <a:xfrm>
            <a:off x="1703705" y="5601970"/>
            <a:ext cx="1080135" cy="413385"/>
          </a:xfrm>
          <a:prstGeom prst="flowChartTerminator">
            <a:avLst/>
          </a:prstGeom>
          <a:solidFill>
            <a:schemeClr val="tx1"/>
          </a:solidFill>
          <a:ln>
            <a:noFill/>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cxnSp>
        <p:nvCxnSpPr>
          <p:cNvPr id="6" name="直接箭头连接符 5"/>
          <p:cNvCxnSpPr/>
          <p:nvPr/>
        </p:nvCxnSpPr>
        <p:spPr>
          <a:xfrm flipV="1">
            <a:off x="1898650" y="5806440"/>
            <a:ext cx="447040" cy="5080"/>
          </a:xfrm>
          <a:prstGeom prst="straightConnector1">
            <a:avLst/>
          </a:prstGeom>
          <a:ln w="31750">
            <a:solidFill>
              <a:schemeClr val="bg1"/>
            </a:solidFill>
            <a:round/>
            <a:tailEnd type="arrow"/>
          </a:ln>
        </p:spPr>
        <p:style>
          <a:lnRef idx="1">
            <a:schemeClr val="accent1"/>
          </a:lnRef>
          <a:fillRef idx="0">
            <a:schemeClr val="accent1"/>
          </a:fillRef>
          <a:effectRef idx="0">
            <a:schemeClr val="accent1"/>
          </a:effectRef>
          <a:fontRef idx="minor">
            <a:schemeClr val="tx1"/>
          </a:fontRef>
        </p:style>
      </p:cxnSp>
      <p:pic>
        <p:nvPicPr>
          <p:cNvPr id="10" name="图片 9" descr="31393935333436333b31393936333832373bd2b5bca8cafdbeddcdbc"/>
          <p:cNvPicPr>
            <a:picLocks noChangeAspect="1"/>
          </p:cNvPicPr>
          <p:nvPr/>
        </p:nvPicPr>
        <p:blipFill>
          <a:blip r:embed="rId1"/>
          <a:stretch>
            <a:fillRect/>
          </a:stretch>
        </p:blipFill>
        <p:spPr>
          <a:xfrm>
            <a:off x="9932670" y="5371465"/>
            <a:ext cx="680085" cy="692150"/>
          </a:xfrm>
          <a:prstGeom prst="rect">
            <a:avLst/>
          </a:prstGeom>
        </p:spPr>
      </p:pic>
      <p:pic>
        <p:nvPicPr>
          <p:cNvPr id="15" name="图片 14" descr="31393935333436333b31393936333833333bd2b5bca8cafdbeddcdbc"/>
          <p:cNvPicPr>
            <a:picLocks noChangeAspect="1"/>
          </p:cNvPicPr>
          <p:nvPr/>
        </p:nvPicPr>
        <p:blipFill>
          <a:blip r:embed="rId2"/>
          <a:stretch>
            <a:fillRect/>
          </a:stretch>
        </p:blipFill>
        <p:spPr>
          <a:xfrm>
            <a:off x="8683625" y="5241290"/>
            <a:ext cx="831215" cy="929005"/>
          </a:xfrm>
          <a:prstGeom prst="rect">
            <a:avLst/>
          </a:prstGeom>
        </p:spPr>
      </p:pic>
      <p:pic>
        <p:nvPicPr>
          <p:cNvPr id="40" name="图片 39" descr="31393935333436333b31393936333834383bb1fdcdbc"/>
          <p:cNvPicPr>
            <a:picLocks noChangeAspect="1"/>
          </p:cNvPicPr>
          <p:nvPr/>
        </p:nvPicPr>
        <p:blipFill>
          <a:blip r:embed="rId3"/>
          <a:stretch>
            <a:fillRect/>
          </a:stretch>
        </p:blipFill>
        <p:spPr>
          <a:xfrm>
            <a:off x="7583805" y="5368925"/>
            <a:ext cx="696595" cy="696595"/>
          </a:xfrm>
          <a:prstGeom prst="rect">
            <a:avLst/>
          </a:prstGeom>
        </p:spPr>
      </p:pic>
      <p:pic>
        <p:nvPicPr>
          <p:cNvPr id="9" name="图片 8" descr="search"/>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670" y="2067560"/>
            <a:ext cx="570865" cy="570865"/>
          </a:xfrm>
          <a:prstGeom prst="rect">
            <a:avLst/>
          </a:prstGeom>
        </p:spPr>
      </p:pic>
      <p:pic>
        <p:nvPicPr>
          <p:cNvPr id="12" name="图片 11" descr="left arrow"/>
          <p:cNvPicPr>
            <a:picLocks noChangeAspect="1"/>
          </p:cNvPicPr>
          <p:nvPr/>
        </p:nvPicPr>
        <p:blipFill>
          <a:blip r:embed="rId6"/>
          <a:stretch>
            <a:fillRect/>
          </a:stretch>
        </p:blipFill>
        <p:spPr>
          <a:xfrm>
            <a:off x="1703705" y="2059305"/>
            <a:ext cx="600710" cy="600710"/>
          </a:xfrm>
          <a:prstGeom prst="rect">
            <a:avLst/>
          </a:prstGeom>
        </p:spPr>
      </p:pic>
    </p:spTree>
    <p:custDataLst>
      <p:tags r:id="rId7"/>
    </p:custData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98880" y="534035"/>
            <a:ext cx="9799320" cy="686435"/>
          </a:xfrm>
        </p:spPr>
        <p:txBody>
          <a:bodyPr>
            <a:normAutofit fontScale="90000"/>
          </a:bodyPr>
          <a:p>
            <a:r>
              <a:rPr lang="zh-CN" altLang="en-US" sz="4000"/>
              <a:t>题目要求</a:t>
            </a:r>
            <a:endParaRPr lang="zh-CN" altLang="en-US" sz="4000"/>
          </a:p>
        </p:txBody>
      </p:sp>
      <p:sp>
        <p:nvSpPr>
          <p:cNvPr id="3" name="副标题 2"/>
          <p:cNvSpPr>
            <a:spLocks noGrp="1"/>
          </p:cNvSpPr>
          <p:nvPr>
            <p:ph type="subTitle" idx="1"/>
          </p:nvPr>
        </p:nvSpPr>
        <p:spPr>
          <a:xfrm>
            <a:off x="796290" y="1094105"/>
            <a:ext cx="10795000" cy="4669155"/>
          </a:xfrm>
        </p:spPr>
        <p:txBody>
          <a:bodyPr>
            <a:normAutofit/>
          </a:bodyPr>
          <a:p>
            <a:pPr algn="l"/>
            <a:endParaRPr lang="zh-CN" altLang="en-US"/>
          </a:p>
          <a:p>
            <a:pPr algn="l"/>
            <a:r>
              <a:rPr lang="en-US" altLang="zh-CN">
                <a:solidFill>
                  <a:schemeClr val="tx1"/>
                </a:solidFill>
              </a:rPr>
              <a:t>·</a:t>
            </a:r>
            <a:r>
              <a:rPr lang="zh-CN" altLang="en-US">
                <a:solidFill>
                  <a:schemeClr val="tx1"/>
                </a:solidFill>
              </a:rPr>
              <a:t>请叙述FAT12、FAT16、FAT32和NTFS文件组织方式的特点，比较他   们的异同。</a:t>
            </a:r>
            <a:endParaRPr lang="zh-CN" altLang="en-US" sz="2000">
              <a:solidFill>
                <a:schemeClr val="tx1"/>
              </a:solidFill>
            </a:endParaRPr>
          </a:p>
          <a:p>
            <a:pPr algn="l"/>
            <a:endParaRPr lang="zh-CN" altLang="en-US" sz="2000">
              <a:solidFill>
                <a:schemeClr val="tx1"/>
              </a:solidFill>
            </a:endParaRPr>
          </a:p>
          <a:p>
            <a:pPr algn="l"/>
            <a:endParaRPr lang="zh-CN" altLang="en-US" sz="2000">
              <a:solidFill>
                <a:schemeClr val="tx1"/>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635"/>
            <a:ext cx="3880485" cy="6858635"/>
          </a:xfrm>
          <a:prstGeom prst="rect">
            <a:avLst/>
          </a:prstGeom>
          <a:solidFill>
            <a:schemeClr val="tx1"/>
          </a:solidFill>
          <a:ln>
            <a:noFill/>
          </a:ln>
          <a:effectLst>
            <a:outerShdw blurRad="698500" dist="419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8" name="文本框 7"/>
          <p:cNvSpPr txBox="1"/>
          <p:nvPr/>
        </p:nvSpPr>
        <p:spPr>
          <a:xfrm>
            <a:off x="1492250" y="824865"/>
            <a:ext cx="1763395" cy="706755"/>
          </a:xfrm>
          <a:prstGeom prst="rect">
            <a:avLst/>
          </a:prstGeom>
          <a:noFill/>
        </p:spPr>
        <p:txBody>
          <a:bodyPr wrap="square" rtlCol="0">
            <a:noAutofit/>
          </a:bodyPr>
          <a:lstStyle/>
          <a:p>
            <a:r>
              <a:rPr lang="zh-CN" altLang="en-US" sz="4000" b="1" dirty="0">
                <a:solidFill>
                  <a:schemeClr val="bg1"/>
                </a:solidFill>
                <a:latin typeface="+mj-ea"/>
                <a:ea typeface="+mj-ea"/>
                <a:cs typeface="思源黑体 Regular" panose="020B0500000000000000" charset="-122"/>
              </a:rPr>
              <a:t>目录</a:t>
            </a:r>
            <a:endParaRPr lang="en-US" altLang="zh-CN" sz="4000" b="1" dirty="0">
              <a:solidFill>
                <a:schemeClr val="bg1"/>
              </a:solidFill>
              <a:latin typeface="+mj-ea"/>
              <a:ea typeface="+mj-ea"/>
              <a:cs typeface="思源黑体 Regular" panose="020B0500000000000000" charset="-122"/>
            </a:endParaRPr>
          </a:p>
        </p:txBody>
      </p:sp>
      <p:cxnSp>
        <p:nvCxnSpPr>
          <p:cNvPr id="5" name="直接箭头连接符 4"/>
          <p:cNvCxnSpPr/>
          <p:nvPr/>
        </p:nvCxnSpPr>
        <p:spPr>
          <a:xfrm flipH="1">
            <a:off x="889635" y="1147445"/>
            <a:ext cx="414655" cy="8890"/>
          </a:xfrm>
          <a:prstGeom prst="straightConnector1">
            <a:avLst/>
          </a:prstGeom>
          <a:ln w="22225">
            <a:solidFill>
              <a:schemeClr val="bg1"/>
            </a:solidFill>
            <a:round/>
            <a:tailEnd type="arrow"/>
          </a:ln>
        </p:spPr>
        <p:style>
          <a:lnRef idx="1">
            <a:schemeClr val="accent1"/>
          </a:lnRef>
          <a:fillRef idx="0">
            <a:schemeClr val="accent1"/>
          </a:fillRef>
          <a:effectRef idx="0">
            <a:schemeClr val="accent1"/>
          </a:effectRef>
          <a:fontRef idx="minor">
            <a:schemeClr val="tx1"/>
          </a:fontRef>
        </p:style>
      </p:cxnSp>
      <p:sp>
        <p:nvSpPr>
          <p:cNvPr id="7" name="Fk6qt3h1fnseLfo圆角矩形 6"/>
          <p:cNvSpPr/>
          <p:nvPr/>
        </p:nvSpPr>
        <p:spPr>
          <a:xfrm>
            <a:off x="4845685" y="1776730"/>
            <a:ext cx="5908040" cy="79692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3" name="文本框 2"/>
          <p:cNvSpPr txBox="1"/>
          <p:nvPr/>
        </p:nvSpPr>
        <p:spPr>
          <a:xfrm>
            <a:off x="5146040" y="1776730"/>
            <a:ext cx="4195445" cy="737235"/>
          </a:xfrm>
          <a:prstGeom prst="rect">
            <a:avLst/>
          </a:prstGeom>
          <a:noFill/>
        </p:spPr>
        <p:txBody>
          <a:bodyPr wrap="square" rtlCol="0">
            <a:noAutofit/>
          </a:bodyPr>
          <a:lstStyle/>
          <a:p>
            <a:pPr>
              <a:lnSpc>
                <a:spcPct val="150000"/>
              </a:lnSpc>
            </a:pPr>
            <a:r>
              <a:rPr lang="zh-CN" altLang="en-US" sz="2800" dirty="0">
                <a:latin typeface="+mj-ea"/>
                <a:ea typeface="+mj-ea"/>
                <a:cs typeface="思源黑体 Regular" panose="020B0500000000000000" charset="-122"/>
              </a:rPr>
              <a:t>一、外存组织方式简介</a:t>
            </a:r>
            <a:r>
              <a:rPr lang="en-US" altLang="zh-CN" sz="2800" dirty="0">
                <a:latin typeface="+mj-ea"/>
                <a:ea typeface="+mj-ea"/>
                <a:cs typeface="思源黑体 Regular" panose="020B0500000000000000" charset="-122"/>
              </a:rPr>
              <a:t> </a:t>
            </a:r>
            <a:endParaRPr lang="en-US" altLang="zh-CN" sz="2800" dirty="0">
              <a:latin typeface="+mj-ea"/>
              <a:ea typeface="+mj-ea"/>
              <a:cs typeface="思源黑体 Regular" panose="020B0500000000000000" charset="-122"/>
            </a:endParaRPr>
          </a:p>
        </p:txBody>
      </p:sp>
      <p:sp>
        <p:nvSpPr>
          <p:cNvPr id="24" name="流程图: 终止 23"/>
          <p:cNvSpPr/>
          <p:nvPr/>
        </p:nvSpPr>
        <p:spPr>
          <a:xfrm>
            <a:off x="9523095" y="1968500"/>
            <a:ext cx="1080135" cy="413385"/>
          </a:xfrm>
          <a:prstGeom prst="flowChartTerminator">
            <a:avLst/>
          </a:prstGeom>
          <a:solidFill>
            <a:schemeClr val="tx1"/>
          </a:solidFill>
          <a:ln>
            <a:noFill/>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cxnSp>
        <p:nvCxnSpPr>
          <p:cNvPr id="6" name="直接箭头连接符 5"/>
          <p:cNvCxnSpPr/>
          <p:nvPr/>
        </p:nvCxnSpPr>
        <p:spPr>
          <a:xfrm flipV="1">
            <a:off x="9839960" y="2172970"/>
            <a:ext cx="447040" cy="5080"/>
          </a:xfrm>
          <a:prstGeom prst="straightConnector1">
            <a:avLst/>
          </a:prstGeom>
          <a:ln w="31750">
            <a:solidFill>
              <a:schemeClr val="bg1"/>
            </a:solidFill>
            <a:round/>
            <a:tailEnd type="arrow"/>
          </a:ln>
        </p:spPr>
        <p:style>
          <a:lnRef idx="1">
            <a:schemeClr val="accent1"/>
          </a:lnRef>
          <a:fillRef idx="0">
            <a:schemeClr val="accent1"/>
          </a:fillRef>
          <a:effectRef idx="0">
            <a:schemeClr val="accent1"/>
          </a:effectRef>
          <a:fontRef idx="minor">
            <a:schemeClr val="tx1"/>
          </a:fontRef>
        </p:style>
      </p:cxnSp>
      <p:sp>
        <p:nvSpPr>
          <p:cNvPr id="18" name="Fk6qt3h1fnseLfo圆角矩形 6"/>
          <p:cNvSpPr/>
          <p:nvPr/>
        </p:nvSpPr>
        <p:spPr>
          <a:xfrm>
            <a:off x="4845685" y="3235325"/>
            <a:ext cx="5908040" cy="79692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19" name="文本框 18"/>
          <p:cNvSpPr txBox="1"/>
          <p:nvPr/>
        </p:nvSpPr>
        <p:spPr>
          <a:xfrm>
            <a:off x="5146040" y="3235325"/>
            <a:ext cx="4377055" cy="737235"/>
          </a:xfrm>
          <a:prstGeom prst="rect">
            <a:avLst/>
          </a:prstGeom>
          <a:noFill/>
        </p:spPr>
        <p:txBody>
          <a:bodyPr wrap="square" rtlCol="0">
            <a:noAutofit/>
          </a:bodyPr>
          <a:lstStyle>
            <a:defPPr>
              <a:defRPr lang="zh-CN"/>
            </a:defPPr>
            <a:lvl1pPr>
              <a:lnSpc>
                <a:spcPct val="150000"/>
              </a:lnSpc>
              <a:defRPr sz="2800">
                <a:latin typeface="+mj-ea"/>
                <a:ea typeface="+mj-ea"/>
                <a:cs typeface="思源黑体 Regular" panose="020B0500000000000000" charset="-122"/>
              </a:defRPr>
            </a:lvl1pPr>
          </a:lstStyle>
          <a:p>
            <a:r>
              <a:rPr lang="zh-CN" altLang="en-US" dirty="0"/>
              <a:t>二、四种显式链接方式</a:t>
            </a:r>
            <a:r>
              <a:rPr lang="en-US" altLang="zh-CN" dirty="0"/>
              <a:t> </a:t>
            </a:r>
            <a:endParaRPr lang="en-US" altLang="zh-CN" dirty="0"/>
          </a:p>
        </p:txBody>
      </p:sp>
      <p:sp>
        <p:nvSpPr>
          <p:cNvPr id="22" name="流程图: 终止 21"/>
          <p:cNvSpPr/>
          <p:nvPr/>
        </p:nvSpPr>
        <p:spPr>
          <a:xfrm>
            <a:off x="9523095" y="3427095"/>
            <a:ext cx="1080135" cy="413385"/>
          </a:xfrm>
          <a:prstGeom prst="flowChartTerminator">
            <a:avLst/>
          </a:prstGeom>
          <a:solidFill>
            <a:schemeClr val="tx1"/>
          </a:solidFill>
          <a:ln>
            <a:noFill/>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cxnSp>
        <p:nvCxnSpPr>
          <p:cNvPr id="23" name="直接箭头连接符 22"/>
          <p:cNvCxnSpPr/>
          <p:nvPr/>
        </p:nvCxnSpPr>
        <p:spPr>
          <a:xfrm flipV="1">
            <a:off x="9839960" y="3631565"/>
            <a:ext cx="447040" cy="5080"/>
          </a:xfrm>
          <a:prstGeom prst="straightConnector1">
            <a:avLst/>
          </a:prstGeom>
          <a:ln w="31750">
            <a:solidFill>
              <a:schemeClr val="bg1"/>
            </a:solidFill>
            <a:round/>
            <a:tailEnd type="arrow"/>
          </a:ln>
        </p:spPr>
        <p:style>
          <a:lnRef idx="1">
            <a:schemeClr val="accent1"/>
          </a:lnRef>
          <a:fillRef idx="0">
            <a:schemeClr val="accent1"/>
          </a:fillRef>
          <a:effectRef idx="0">
            <a:schemeClr val="accent1"/>
          </a:effectRef>
          <a:fontRef idx="minor">
            <a:schemeClr val="tx1"/>
          </a:fontRef>
        </p:style>
      </p:cxnSp>
      <p:sp>
        <p:nvSpPr>
          <p:cNvPr id="25" name="Fk6qt3h1fnseLfo圆角矩形 6"/>
          <p:cNvSpPr/>
          <p:nvPr/>
        </p:nvSpPr>
        <p:spPr>
          <a:xfrm>
            <a:off x="4845685" y="4754245"/>
            <a:ext cx="5908040" cy="79692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26" name="文本框 25"/>
          <p:cNvSpPr txBox="1"/>
          <p:nvPr/>
        </p:nvSpPr>
        <p:spPr>
          <a:xfrm>
            <a:off x="5146675" y="4754245"/>
            <a:ext cx="4376420" cy="670248"/>
          </a:xfrm>
          <a:prstGeom prst="rect">
            <a:avLst/>
          </a:prstGeom>
          <a:noFill/>
        </p:spPr>
        <p:txBody>
          <a:bodyPr wrap="square" rtlCol="0">
            <a:noAutofit/>
          </a:bodyPr>
          <a:lstStyle>
            <a:defPPr>
              <a:defRPr lang="zh-CN"/>
            </a:defPPr>
            <a:lvl1pPr>
              <a:lnSpc>
                <a:spcPct val="150000"/>
              </a:lnSpc>
              <a:defRPr sz="2800">
                <a:latin typeface="+mj-ea"/>
                <a:ea typeface="+mj-ea"/>
                <a:cs typeface="思源黑体 Regular" panose="020B0500000000000000" charset="-122"/>
              </a:defRPr>
            </a:lvl1pPr>
          </a:lstStyle>
          <a:p>
            <a:r>
              <a:rPr lang="zh-CN" altLang="en-US" dirty="0"/>
              <a:t>三、异同</a:t>
            </a:r>
            <a:endParaRPr lang="zh-CN" altLang="en-US" dirty="0"/>
          </a:p>
        </p:txBody>
      </p:sp>
      <p:sp>
        <p:nvSpPr>
          <p:cNvPr id="27" name="流程图: 终止 26"/>
          <p:cNvSpPr/>
          <p:nvPr/>
        </p:nvSpPr>
        <p:spPr>
          <a:xfrm>
            <a:off x="9523095" y="4946015"/>
            <a:ext cx="1080135" cy="413385"/>
          </a:xfrm>
          <a:prstGeom prst="flowChartTerminator">
            <a:avLst/>
          </a:prstGeom>
          <a:solidFill>
            <a:schemeClr val="tx1"/>
          </a:solidFill>
          <a:ln>
            <a:noFill/>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cxnSp>
        <p:nvCxnSpPr>
          <p:cNvPr id="28" name="直接箭头连接符 27"/>
          <p:cNvCxnSpPr/>
          <p:nvPr/>
        </p:nvCxnSpPr>
        <p:spPr>
          <a:xfrm flipV="1">
            <a:off x="9839960" y="5150485"/>
            <a:ext cx="447040" cy="5080"/>
          </a:xfrm>
          <a:prstGeom prst="straightConnector1">
            <a:avLst/>
          </a:prstGeom>
          <a:ln w="31750">
            <a:solidFill>
              <a:schemeClr val="bg1"/>
            </a:solidFill>
            <a:round/>
            <a:tailEnd type="arrow"/>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904240" y="1737995"/>
            <a:ext cx="236220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904240" y="2480945"/>
            <a:ext cx="2362200" cy="57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图片 20" descr="search"/>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55225" y="927826"/>
            <a:ext cx="548005" cy="548005"/>
          </a:xfrm>
          <a:prstGeom prst="rect">
            <a:avLst/>
          </a:prstGeom>
        </p:spPr>
      </p:pic>
      <p:pic>
        <p:nvPicPr>
          <p:cNvPr id="32" name="图片 26" descr="world map"/>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9100" y="3881403"/>
            <a:ext cx="597110" cy="773528"/>
          </a:xfrm>
          <a:prstGeom prst="rect">
            <a:avLst/>
          </a:prstGeom>
        </p:spPr>
      </p:pic>
      <p:pic>
        <p:nvPicPr>
          <p:cNvPr id="33" name="图片 32" descr="cloud upload"/>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38876" y="2869809"/>
            <a:ext cx="765808" cy="663701"/>
          </a:xfrm>
          <a:prstGeom prst="rect">
            <a:avLst/>
          </a:prstGeom>
        </p:spPr>
      </p:pic>
      <p:pic>
        <p:nvPicPr>
          <p:cNvPr id="38" name="图片 2" descr="disk"/>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38040" y="5106572"/>
            <a:ext cx="724440" cy="724440"/>
          </a:xfrm>
          <a:prstGeom prst="rect">
            <a:avLst/>
          </a:prstGeom>
        </p:spPr>
      </p:pic>
    </p:spTree>
    <p:custDataLst>
      <p:tags r:id="rId9"/>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2" descr="NV4VF]K7J{[$X(O@@_G]3{R"/>
          <p:cNvPicPr>
            <a:picLocks noChangeAspect="1"/>
          </p:cNvPicPr>
          <p:nvPr/>
        </p:nvPicPr>
        <p:blipFill>
          <a:blip r:embed="rId1"/>
          <a:stretch>
            <a:fillRect/>
          </a:stretch>
        </p:blipFill>
        <p:spPr>
          <a:xfrm>
            <a:off x="1198880" y="1806575"/>
            <a:ext cx="9589770" cy="4467225"/>
          </a:xfrm>
          <a:prstGeom prst="rect">
            <a:avLst/>
          </a:prstGeom>
        </p:spPr>
      </p:pic>
      <p:sp>
        <p:nvSpPr>
          <p:cNvPr id="78" name="Fk6qt3h1fnseLfo圆角矩形 6"/>
          <p:cNvSpPr/>
          <p:nvPr/>
        </p:nvSpPr>
        <p:spPr>
          <a:xfrm>
            <a:off x="1447800" y="254544"/>
            <a:ext cx="7619365" cy="77279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79" name="文本框 78"/>
          <p:cNvSpPr txBox="1"/>
          <p:nvPr/>
        </p:nvSpPr>
        <p:spPr>
          <a:xfrm>
            <a:off x="1524000" y="135890"/>
            <a:ext cx="7466330" cy="1010285"/>
          </a:xfrm>
          <a:prstGeom prst="rect">
            <a:avLst/>
          </a:prstGeom>
          <a:noFill/>
        </p:spPr>
        <p:txBody>
          <a:bodyPr wrap="square" rtlCol="0">
            <a:noAutofit/>
          </a:bodyPr>
          <a:p>
            <a:pPr>
              <a:lnSpc>
                <a:spcPct val="150000"/>
              </a:lnSpc>
            </a:pPr>
            <a:r>
              <a:rPr lang="zh-CN" altLang="en-US" sz="3200" b="1" dirty="0">
                <a:solidFill>
                  <a:srgbClr val="536B82"/>
                </a:solidFill>
                <a:latin typeface="+mn-ea"/>
                <a:cs typeface="思源黑体 Regular" panose="020B0500000000000000" charset="-122"/>
              </a:rPr>
              <a:t>一、外存组织方式简介</a:t>
            </a:r>
            <a:r>
              <a:rPr lang="en-US" altLang="zh-CN" sz="2800" dirty="0">
                <a:solidFill>
                  <a:srgbClr val="536B82"/>
                </a:solidFill>
                <a:latin typeface="+mn-ea"/>
                <a:cs typeface="思源黑体 Regular" panose="020B0500000000000000" charset="-122"/>
              </a:rPr>
              <a:t> </a:t>
            </a:r>
            <a:endParaRPr lang="en-US" altLang="zh-CN" sz="2800" dirty="0">
              <a:solidFill>
                <a:srgbClr val="536B82"/>
              </a:solidFill>
              <a:latin typeface="+mn-ea"/>
              <a:cs typeface="思源黑体 Regular" panose="020B0500000000000000" charset="-122"/>
            </a:endParaRPr>
          </a:p>
        </p:txBody>
      </p:sp>
      <p:pic>
        <p:nvPicPr>
          <p:cNvPr id="21" name="图片 20" descr="search"/>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69450" y="379366"/>
            <a:ext cx="570865" cy="570865"/>
          </a:xfrm>
          <a:prstGeom prst="rect">
            <a:avLst/>
          </a:prstGeom>
        </p:spPr>
      </p:pic>
      <p:pic>
        <p:nvPicPr>
          <p:cNvPr id="36" name="图片 16" descr="paper plane"/>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8757119" flipV="1">
            <a:off x="146818" y="186802"/>
            <a:ext cx="872445" cy="872445"/>
          </a:xfrm>
          <a:prstGeom prst="rect">
            <a:avLst/>
          </a:prstGeom>
        </p:spPr>
      </p:pic>
      <p:sp>
        <p:nvSpPr>
          <p:cNvPr id="2" name="文本框 1"/>
          <p:cNvSpPr txBox="1"/>
          <p:nvPr/>
        </p:nvSpPr>
        <p:spPr>
          <a:xfrm>
            <a:off x="1390650" y="1240790"/>
            <a:ext cx="4937760" cy="450850"/>
          </a:xfrm>
          <a:prstGeom prst="rect">
            <a:avLst/>
          </a:prstGeom>
          <a:noFill/>
        </p:spPr>
        <p:txBody>
          <a:bodyPr wrap="square" rtlCol="0">
            <a:spAutoFit/>
          </a:bodyPr>
          <a:p>
            <a:pPr algn="l">
              <a:lnSpc>
                <a:spcPct val="130000"/>
              </a:lnSpc>
            </a:pPr>
            <a:r>
              <a:rPr lang="zh-CN" altLang="en-US" dirty="0">
                <a:solidFill>
                  <a:srgbClr val="536B82"/>
                </a:solidFill>
                <a:latin typeface="+mn-ea"/>
                <a:sym typeface="+mn-ea"/>
              </a:rPr>
              <a:t>文件的物理结构直接与外存的组织方式有关。</a:t>
            </a:r>
            <a:endParaRPr lang="zh-CN" altLang="en-US" dirty="0">
              <a:solidFill>
                <a:srgbClr val="536B82"/>
              </a:solidFill>
              <a:latin typeface="+mn-ea"/>
              <a:sym typeface="+mn-ea"/>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 name="Fk6qt3h1fnseLfo圆角矩形 6"/>
          <p:cNvSpPr/>
          <p:nvPr/>
        </p:nvSpPr>
        <p:spPr>
          <a:xfrm>
            <a:off x="1447800" y="254544"/>
            <a:ext cx="7619365" cy="77279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79" name="文本框 78"/>
          <p:cNvSpPr txBox="1"/>
          <p:nvPr/>
        </p:nvSpPr>
        <p:spPr>
          <a:xfrm>
            <a:off x="1524000" y="135890"/>
            <a:ext cx="7466330" cy="1010285"/>
          </a:xfrm>
          <a:prstGeom prst="rect">
            <a:avLst/>
          </a:prstGeom>
          <a:noFill/>
        </p:spPr>
        <p:txBody>
          <a:bodyPr wrap="square" rtlCol="0">
            <a:noAutofit/>
          </a:bodyPr>
          <a:p>
            <a:pPr>
              <a:lnSpc>
                <a:spcPct val="150000"/>
              </a:lnSpc>
            </a:pPr>
            <a:r>
              <a:rPr lang="zh-CN" altLang="en-US" sz="3200" b="1" dirty="0">
                <a:solidFill>
                  <a:srgbClr val="536B82"/>
                </a:solidFill>
                <a:latin typeface="+mn-ea"/>
                <a:cs typeface="思源黑体 Regular" panose="020B0500000000000000" charset="-122"/>
              </a:rPr>
              <a:t>一、外存组织方式简介</a:t>
            </a:r>
            <a:r>
              <a:rPr lang="en-US" altLang="zh-CN" sz="2800" dirty="0">
                <a:solidFill>
                  <a:srgbClr val="536B82"/>
                </a:solidFill>
                <a:latin typeface="+mn-ea"/>
                <a:cs typeface="思源黑体 Regular" panose="020B0500000000000000" charset="-122"/>
              </a:rPr>
              <a:t> </a:t>
            </a:r>
            <a:endParaRPr lang="en-US" altLang="zh-CN" sz="2800" dirty="0">
              <a:solidFill>
                <a:srgbClr val="536B82"/>
              </a:solidFill>
              <a:latin typeface="+mn-ea"/>
              <a:cs typeface="思源黑体 Regular" panose="020B0500000000000000" charset="-122"/>
            </a:endParaRPr>
          </a:p>
        </p:txBody>
      </p:sp>
      <p:pic>
        <p:nvPicPr>
          <p:cNvPr id="21" name="图片 20" descr="search"/>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569450" y="379366"/>
            <a:ext cx="570865" cy="570865"/>
          </a:xfrm>
          <a:prstGeom prst="rect">
            <a:avLst/>
          </a:prstGeom>
        </p:spPr>
      </p:pic>
      <p:pic>
        <p:nvPicPr>
          <p:cNvPr id="36" name="图片 16" descr="paper plan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757119" flipV="1">
            <a:off x="146818" y="186802"/>
            <a:ext cx="872445" cy="872445"/>
          </a:xfrm>
          <a:prstGeom prst="rect">
            <a:avLst/>
          </a:prstGeom>
        </p:spPr>
      </p:pic>
      <p:sp>
        <p:nvSpPr>
          <p:cNvPr id="2" name="文本框 1"/>
          <p:cNvSpPr txBox="1"/>
          <p:nvPr/>
        </p:nvSpPr>
        <p:spPr>
          <a:xfrm>
            <a:off x="675005" y="1238885"/>
            <a:ext cx="5200015" cy="491490"/>
          </a:xfrm>
          <a:prstGeom prst="rect">
            <a:avLst/>
          </a:prstGeom>
          <a:noFill/>
        </p:spPr>
        <p:txBody>
          <a:bodyPr wrap="square" rtlCol="0">
            <a:spAutoFit/>
          </a:bodyPr>
          <a:p>
            <a:pPr algn="l">
              <a:lnSpc>
                <a:spcPct val="130000"/>
              </a:lnSpc>
            </a:pPr>
            <a:r>
              <a:rPr lang="en-US" altLang="zh-CN" sz="2000" dirty="0">
                <a:solidFill>
                  <a:srgbClr val="536B82"/>
                </a:solidFill>
                <a:latin typeface="+mn-ea"/>
                <a:sym typeface="+mn-ea"/>
              </a:rPr>
              <a:t>1.连续组织方式</a:t>
            </a:r>
            <a:endParaRPr lang="en-US" altLang="zh-CN" sz="2000" dirty="0">
              <a:solidFill>
                <a:srgbClr val="536B82"/>
              </a:solidFill>
              <a:latin typeface="+mn-ea"/>
              <a:sym typeface="+mn-ea"/>
            </a:endParaRPr>
          </a:p>
        </p:txBody>
      </p:sp>
      <p:pic>
        <p:nvPicPr>
          <p:cNvPr id="3" name="图片 2"/>
          <p:cNvPicPr>
            <a:picLocks noChangeAspect="1"/>
          </p:cNvPicPr>
          <p:nvPr/>
        </p:nvPicPr>
        <p:blipFill>
          <a:blip r:embed="rId5"/>
          <a:stretch>
            <a:fillRect/>
          </a:stretch>
        </p:blipFill>
        <p:spPr>
          <a:xfrm>
            <a:off x="675005" y="2343150"/>
            <a:ext cx="7880985" cy="4053840"/>
          </a:xfrm>
          <a:prstGeom prst="rect">
            <a:avLst/>
          </a:prstGeom>
          <a:noFill/>
          <a:ln>
            <a:noFill/>
          </a:ln>
        </p:spPr>
      </p:pic>
      <p:cxnSp>
        <p:nvCxnSpPr>
          <p:cNvPr id="5" name="直接箭头连接符 4"/>
          <p:cNvCxnSpPr/>
          <p:nvPr/>
        </p:nvCxnSpPr>
        <p:spPr>
          <a:xfrm flipV="1">
            <a:off x="7101205" y="2619375"/>
            <a:ext cx="1965960" cy="723265"/>
          </a:xfrm>
          <a:prstGeom prst="straightConnector1">
            <a:avLst/>
          </a:prstGeom>
          <a:ln>
            <a:solidFill>
              <a:schemeClr val="tx1"/>
            </a:solidFill>
            <a:tailEnd type="arrow" w="med" len="med"/>
          </a:ln>
        </p:spPr>
        <p:style>
          <a:lnRef idx="3">
            <a:schemeClr val="accent1"/>
          </a:lnRef>
          <a:fillRef idx="0">
            <a:schemeClr val="accent1"/>
          </a:fillRef>
          <a:effectRef idx="2">
            <a:schemeClr val="accent1"/>
          </a:effectRef>
          <a:fontRef idx="minor">
            <a:schemeClr val="tx1"/>
          </a:fontRef>
        </p:style>
      </p:cxnSp>
      <p:sp>
        <p:nvSpPr>
          <p:cNvPr id="7" name="文本框 6"/>
          <p:cNvSpPr txBox="1"/>
          <p:nvPr/>
        </p:nvSpPr>
        <p:spPr>
          <a:xfrm>
            <a:off x="9243060" y="2343150"/>
            <a:ext cx="1612900" cy="450850"/>
          </a:xfrm>
          <a:prstGeom prst="rect">
            <a:avLst/>
          </a:prstGeom>
          <a:noFill/>
        </p:spPr>
        <p:txBody>
          <a:bodyPr wrap="square" rtlCol="0">
            <a:spAutoFit/>
          </a:bodyPr>
          <a:p>
            <a:pPr algn="l">
              <a:lnSpc>
                <a:spcPct val="130000"/>
              </a:lnSpc>
            </a:pPr>
            <a:r>
              <a:rPr lang="zh-CN" altLang="en-US" dirty="0">
                <a:solidFill>
                  <a:srgbClr val="536B82"/>
                </a:solidFill>
                <a:latin typeface="+mn-ea"/>
                <a:sym typeface="+mn-ea"/>
              </a:rPr>
              <a:t>起始盘块号</a:t>
            </a:r>
            <a:endParaRPr lang="zh-CN" altLang="en-US" dirty="0">
              <a:solidFill>
                <a:srgbClr val="536B82"/>
              </a:solidFill>
              <a:latin typeface="+mn-ea"/>
              <a:sym typeface="+mn-ea"/>
            </a:endParaRPr>
          </a:p>
        </p:txBody>
      </p:sp>
      <p:cxnSp>
        <p:nvCxnSpPr>
          <p:cNvPr id="8" name="直接箭头连接符 7"/>
          <p:cNvCxnSpPr/>
          <p:nvPr/>
        </p:nvCxnSpPr>
        <p:spPr>
          <a:xfrm>
            <a:off x="8021955" y="3342640"/>
            <a:ext cx="1221105" cy="172720"/>
          </a:xfrm>
          <a:prstGeom prst="straightConnector1">
            <a:avLst/>
          </a:prstGeom>
          <a:ln>
            <a:solidFill>
              <a:schemeClr val="tx1"/>
            </a:solidFill>
            <a:tailEnd type="arrow" w="med" len="med"/>
          </a:ln>
        </p:spPr>
        <p:style>
          <a:lnRef idx="3">
            <a:schemeClr val="accent1"/>
          </a:lnRef>
          <a:fillRef idx="0">
            <a:schemeClr val="accent1"/>
          </a:fillRef>
          <a:effectRef idx="2">
            <a:schemeClr val="accent1"/>
          </a:effectRef>
          <a:fontRef idx="minor">
            <a:schemeClr val="tx1"/>
          </a:fontRef>
        </p:style>
      </p:cxnSp>
      <p:sp>
        <p:nvSpPr>
          <p:cNvPr id="9" name="文本框 8"/>
          <p:cNvSpPr txBox="1"/>
          <p:nvPr/>
        </p:nvSpPr>
        <p:spPr>
          <a:xfrm>
            <a:off x="9243060" y="3342640"/>
            <a:ext cx="2700020" cy="450850"/>
          </a:xfrm>
          <a:prstGeom prst="rect">
            <a:avLst/>
          </a:prstGeom>
          <a:noFill/>
        </p:spPr>
        <p:txBody>
          <a:bodyPr wrap="square" rtlCol="0">
            <a:spAutoFit/>
          </a:bodyPr>
          <a:p>
            <a:pPr algn="l">
              <a:lnSpc>
                <a:spcPct val="130000"/>
              </a:lnSpc>
            </a:pPr>
            <a:r>
              <a:rPr lang="zh-CN" altLang="en-US" dirty="0">
                <a:solidFill>
                  <a:srgbClr val="536B82"/>
                </a:solidFill>
                <a:latin typeface="+mn-ea"/>
                <a:sym typeface="+mn-ea"/>
              </a:rPr>
              <a:t>文件长度（以盘块为单位）</a:t>
            </a:r>
            <a:endParaRPr lang="en-US" altLang="zh-CN" dirty="0">
              <a:solidFill>
                <a:srgbClr val="536B82"/>
              </a:solidFill>
              <a:latin typeface="+mn-ea"/>
              <a:sym typeface="+mn-ea"/>
            </a:endParaRPr>
          </a:p>
        </p:txBody>
      </p:sp>
      <p:sp>
        <p:nvSpPr>
          <p:cNvPr id="10" name="文本框 9"/>
          <p:cNvSpPr txBox="1"/>
          <p:nvPr/>
        </p:nvSpPr>
        <p:spPr>
          <a:xfrm>
            <a:off x="8990330" y="4497705"/>
            <a:ext cx="3171190" cy="1771015"/>
          </a:xfrm>
          <a:prstGeom prst="rect">
            <a:avLst/>
          </a:prstGeom>
          <a:noFill/>
        </p:spPr>
        <p:txBody>
          <a:bodyPr wrap="square" rtlCol="0">
            <a:spAutoFit/>
          </a:bodyPr>
          <a:p>
            <a:pPr algn="l">
              <a:lnSpc>
                <a:spcPct val="130000"/>
              </a:lnSpc>
            </a:pPr>
            <a:r>
              <a:rPr lang="zh-CN" altLang="en-US" sz="2400" dirty="0">
                <a:solidFill>
                  <a:srgbClr val="536B82"/>
                </a:solidFill>
                <a:latin typeface="+mn-ea"/>
                <a:sym typeface="+mn-ea"/>
              </a:rPr>
              <a:t>缺点：</a:t>
            </a:r>
            <a:endParaRPr lang="zh-CN" altLang="en-US" sz="2400" dirty="0">
              <a:solidFill>
                <a:srgbClr val="536B82"/>
              </a:solidFill>
              <a:latin typeface="+mn-ea"/>
              <a:sym typeface="+mn-ea"/>
            </a:endParaRPr>
          </a:p>
          <a:p>
            <a:pPr algn="l">
              <a:lnSpc>
                <a:spcPct val="130000"/>
              </a:lnSpc>
            </a:pPr>
            <a:r>
              <a:rPr lang="en-US" altLang="zh-CN" sz="2000" dirty="0">
                <a:solidFill>
                  <a:srgbClr val="536B82"/>
                </a:solidFill>
                <a:latin typeface="+mn-ea"/>
                <a:sym typeface="+mn-ea"/>
              </a:rPr>
              <a:t>·</a:t>
            </a:r>
            <a:r>
              <a:rPr lang="zh-CN" altLang="en-US" sz="2000" dirty="0">
                <a:solidFill>
                  <a:srgbClr val="536B82"/>
                </a:solidFill>
                <a:latin typeface="+mn-ea"/>
                <a:sym typeface="+mn-ea"/>
              </a:rPr>
              <a:t>易产生外部碎片</a:t>
            </a:r>
            <a:endParaRPr lang="zh-CN" altLang="en-US" sz="2400" dirty="0">
              <a:solidFill>
                <a:srgbClr val="536B82"/>
              </a:solidFill>
              <a:latin typeface="+mn-ea"/>
              <a:sym typeface="+mn-ea"/>
            </a:endParaRPr>
          </a:p>
          <a:p>
            <a:pPr algn="l">
              <a:lnSpc>
                <a:spcPct val="130000"/>
              </a:lnSpc>
            </a:pPr>
            <a:r>
              <a:rPr lang="en-US" altLang="zh-CN" sz="2000" dirty="0">
                <a:solidFill>
                  <a:srgbClr val="536B82"/>
                </a:solidFill>
                <a:latin typeface="+mn-ea"/>
                <a:sym typeface="+mn-ea"/>
              </a:rPr>
              <a:t>·</a:t>
            </a:r>
            <a:r>
              <a:rPr lang="zh-CN" altLang="en-US" sz="2000" dirty="0">
                <a:solidFill>
                  <a:srgbClr val="536B82"/>
                </a:solidFill>
                <a:latin typeface="+mn-ea"/>
                <a:sym typeface="+mn-ea"/>
              </a:rPr>
              <a:t>文件长度必须已知</a:t>
            </a:r>
            <a:endParaRPr lang="zh-CN" altLang="en-US" sz="2400" dirty="0">
              <a:solidFill>
                <a:srgbClr val="536B82"/>
              </a:solidFill>
              <a:latin typeface="+mn-ea"/>
              <a:sym typeface="+mn-ea"/>
            </a:endParaRPr>
          </a:p>
          <a:p>
            <a:pPr algn="l">
              <a:lnSpc>
                <a:spcPct val="130000"/>
              </a:lnSpc>
            </a:pPr>
            <a:r>
              <a:rPr lang="en-US" altLang="zh-CN" sz="2000" dirty="0">
                <a:solidFill>
                  <a:srgbClr val="536B82"/>
                </a:solidFill>
                <a:latin typeface="+mn-ea"/>
                <a:sym typeface="+mn-ea"/>
              </a:rPr>
              <a:t> ......</a:t>
            </a:r>
            <a:endParaRPr lang="en-US" altLang="zh-CN" sz="2000" dirty="0">
              <a:solidFill>
                <a:srgbClr val="536B82"/>
              </a:solidFill>
              <a:latin typeface="+mn-ea"/>
              <a:sym typeface="+mn-ea"/>
            </a:endParaRPr>
          </a:p>
        </p:txBody>
      </p:sp>
      <p:sp>
        <p:nvSpPr>
          <p:cNvPr id="4" name="文本框 3"/>
          <p:cNvSpPr txBox="1"/>
          <p:nvPr/>
        </p:nvSpPr>
        <p:spPr>
          <a:xfrm>
            <a:off x="1002030" y="1760855"/>
            <a:ext cx="5737225" cy="450850"/>
          </a:xfrm>
          <a:prstGeom prst="rect">
            <a:avLst/>
          </a:prstGeom>
          <a:noFill/>
        </p:spPr>
        <p:txBody>
          <a:bodyPr wrap="square" rtlCol="0">
            <a:spAutoFit/>
          </a:bodyPr>
          <a:p>
            <a:pPr algn="l">
              <a:lnSpc>
                <a:spcPct val="130000"/>
              </a:lnSpc>
            </a:pPr>
            <a:r>
              <a:rPr lang="zh-CN" altLang="en-US" dirty="0">
                <a:solidFill>
                  <a:srgbClr val="536B82"/>
                </a:solidFill>
                <a:latin typeface="+mn-ea"/>
                <a:sym typeface="+mn-ea"/>
              </a:rPr>
              <a:t>连续组织方式要求为每一个文件分配一组相邻的盘块。</a:t>
            </a:r>
            <a:endParaRPr lang="zh-CN" altLang="en-US" dirty="0">
              <a:solidFill>
                <a:srgbClr val="536B82"/>
              </a:solidFill>
              <a:latin typeface="+mn-ea"/>
              <a:sym typeface="+mn-ea"/>
            </a:endParaRPr>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 name="Fk6qt3h1fnseLfo圆角矩形 6"/>
          <p:cNvSpPr/>
          <p:nvPr/>
        </p:nvSpPr>
        <p:spPr>
          <a:xfrm>
            <a:off x="1447800" y="254544"/>
            <a:ext cx="7619365" cy="77279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79" name="文本框 78"/>
          <p:cNvSpPr txBox="1"/>
          <p:nvPr/>
        </p:nvSpPr>
        <p:spPr>
          <a:xfrm>
            <a:off x="1524000" y="135890"/>
            <a:ext cx="7466330" cy="1010285"/>
          </a:xfrm>
          <a:prstGeom prst="rect">
            <a:avLst/>
          </a:prstGeom>
          <a:noFill/>
        </p:spPr>
        <p:txBody>
          <a:bodyPr wrap="square" rtlCol="0">
            <a:noAutofit/>
          </a:bodyPr>
          <a:p>
            <a:pPr>
              <a:lnSpc>
                <a:spcPct val="150000"/>
              </a:lnSpc>
            </a:pPr>
            <a:r>
              <a:rPr lang="zh-CN" altLang="en-US" sz="3200" b="1" dirty="0">
                <a:solidFill>
                  <a:srgbClr val="536B82"/>
                </a:solidFill>
                <a:latin typeface="+mn-ea"/>
                <a:cs typeface="思源黑体 Regular" panose="020B0500000000000000" charset="-122"/>
              </a:rPr>
              <a:t>一、外存组织方式简介</a:t>
            </a:r>
            <a:r>
              <a:rPr lang="en-US" altLang="zh-CN" sz="2800" dirty="0">
                <a:solidFill>
                  <a:srgbClr val="536B82"/>
                </a:solidFill>
                <a:latin typeface="+mn-ea"/>
                <a:cs typeface="思源黑体 Regular" panose="020B0500000000000000" charset="-122"/>
              </a:rPr>
              <a:t> </a:t>
            </a:r>
            <a:endParaRPr lang="en-US" altLang="zh-CN" sz="2800" dirty="0">
              <a:solidFill>
                <a:srgbClr val="536B82"/>
              </a:solidFill>
              <a:latin typeface="+mn-ea"/>
              <a:cs typeface="思源黑体 Regular" panose="020B0500000000000000" charset="-122"/>
            </a:endParaRPr>
          </a:p>
        </p:txBody>
      </p:sp>
      <p:pic>
        <p:nvPicPr>
          <p:cNvPr id="21" name="图片 20" descr="search"/>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569450" y="379366"/>
            <a:ext cx="570865" cy="570865"/>
          </a:xfrm>
          <a:prstGeom prst="rect">
            <a:avLst/>
          </a:prstGeom>
        </p:spPr>
      </p:pic>
      <p:pic>
        <p:nvPicPr>
          <p:cNvPr id="36" name="图片 16" descr="paper plan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757119" flipV="1">
            <a:off x="146818" y="186802"/>
            <a:ext cx="872445" cy="872445"/>
          </a:xfrm>
          <a:prstGeom prst="rect">
            <a:avLst/>
          </a:prstGeom>
        </p:spPr>
      </p:pic>
      <p:sp>
        <p:nvSpPr>
          <p:cNvPr id="2" name="文本框 1"/>
          <p:cNvSpPr txBox="1"/>
          <p:nvPr/>
        </p:nvSpPr>
        <p:spPr>
          <a:xfrm>
            <a:off x="612140" y="1238885"/>
            <a:ext cx="4547870" cy="491490"/>
          </a:xfrm>
          <a:prstGeom prst="rect">
            <a:avLst/>
          </a:prstGeom>
          <a:noFill/>
        </p:spPr>
        <p:txBody>
          <a:bodyPr wrap="square" rtlCol="0">
            <a:spAutoFit/>
          </a:bodyPr>
          <a:p>
            <a:pPr>
              <a:lnSpc>
                <a:spcPct val="130000"/>
              </a:lnSpc>
            </a:pPr>
            <a:r>
              <a:rPr lang="zh-CN" altLang="en-US" sz="2000" dirty="0">
                <a:solidFill>
                  <a:srgbClr val="536B82"/>
                </a:solidFill>
                <a:latin typeface="+mn-ea"/>
                <a:sym typeface="+mn-ea"/>
              </a:rPr>
              <a:t>2.链接组织方式</a:t>
            </a:r>
            <a:endParaRPr lang="zh-CN" altLang="en-US" sz="2000" dirty="0">
              <a:solidFill>
                <a:srgbClr val="536B82"/>
              </a:solidFill>
              <a:latin typeface="+mn-ea"/>
              <a:sym typeface="+mn-ea"/>
            </a:endParaRPr>
          </a:p>
        </p:txBody>
      </p:sp>
      <p:pic>
        <p:nvPicPr>
          <p:cNvPr id="5" name="图片 5" descr="EW1R3@7E3KTYXJDVE8$09U7"/>
          <p:cNvPicPr>
            <a:picLocks noChangeAspect="1"/>
          </p:cNvPicPr>
          <p:nvPr/>
        </p:nvPicPr>
        <p:blipFill>
          <a:blip r:embed="rId5"/>
          <a:stretch>
            <a:fillRect/>
          </a:stretch>
        </p:blipFill>
        <p:spPr>
          <a:xfrm>
            <a:off x="4677410" y="1907540"/>
            <a:ext cx="6642100" cy="4380230"/>
          </a:xfrm>
          <a:prstGeom prst="rect">
            <a:avLst/>
          </a:prstGeom>
        </p:spPr>
      </p:pic>
      <p:sp>
        <p:nvSpPr>
          <p:cNvPr id="3" name="文本框 2"/>
          <p:cNvSpPr txBox="1"/>
          <p:nvPr/>
        </p:nvSpPr>
        <p:spPr>
          <a:xfrm>
            <a:off x="612140" y="1998980"/>
            <a:ext cx="3453130" cy="1529715"/>
          </a:xfrm>
          <a:prstGeom prst="rect">
            <a:avLst/>
          </a:prstGeom>
          <a:noFill/>
        </p:spPr>
        <p:txBody>
          <a:bodyPr wrap="square" rtlCol="0">
            <a:spAutoFit/>
          </a:bodyPr>
          <a:p>
            <a:pPr>
              <a:lnSpc>
                <a:spcPct val="130000"/>
              </a:lnSpc>
            </a:pPr>
            <a:r>
              <a:rPr lang="zh-CN" altLang="en-US" dirty="0">
                <a:solidFill>
                  <a:srgbClr val="536B82"/>
                </a:solidFill>
                <a:latin typeface="+mn-ea"/>
                <a:sym typeface="+mn-ea"/>
              </a:rPr>
              <a:t>采用链接组织方式时，可以给文件分配多个不连续的盘块，各个盘块之间通过指针链接成一个链表。</a:t>
            </a:r>
            <a:endParaRPr lang="zh-CN" altLang="en-US" dirty="0">
              <a:solidFill>
                <a:srgbClr val="536B82"/>
              </a:solidFill>
              <a:latin typeface="+mn-ea"/>
              <a:sym typeface="+mn-ea"/>
            </a:endParaRPr>
          </a:p>
        </p:txBody>
      </p:sp>
      <p:sp>
        <p:nvSpPr>
          <p:cNvPr id="10" name="文本框 9"/>
          <p:cNvSpPr txBox="1"/>
          <p:nvPr/>
        </p:nvSpPr>
        <p:spPr>
          <a:xfrm>
            <a:off x="612140" y="4065905"/>
            <a:ext cx="3171190" cy="1771015"/>
          </a:xfrm>
          <a:prstGeom prst="rect">
            <a:avLst/>
          </a:prstGeom>
          <a:noFill/>
        </p:spPr>
        <p:txBody>
          <a:bodyPr wrap="square" rtlCol="0">
            <a:spAutoFit/>
          </a:bodyPr>
          <a:p>
            <a:pPr>
              <a:lnSpc>
                <a:spcPct val="130000"/>
              </a:lnSpc>
            </a:pPr>
            <a:r>
              <a:rPr lang="zh-CN" altLang="en-US" sz="2400" dirty="0">
                <a:solidFill>
                  <a:srgbClr val="536B82"/>
                </a:solidFill>
                <a:latin typeface="+mn-ea"/>
                <a:sym typeface="+mn-ea"/>
              </a:rPr>
              <a:t>优点：</a:t>
            </a:r>
            <a:endParaRPr lang="zh-CN" altLang="en-US" sz="2400" dirty="0">
              <a:solidFill>
                <a:srgbClr val="536B82"/>
              </a:solidFill>
              <a:latin typeface="+mn-ea"/>
              <a:sym typeface="+mn-ea"/>
            </a:endParaRPr>
          </a:p>
          <a:p>
            <a:pPr>
              <a:lnSpc>
                <a:spcPct val="130000"/>
              </a:lnSpc>
            </a:pPr>
            <a:r>
              <a:rPr lang="en-US" altLang="zh-CN" sz="2000" dirty="0">
                <a:solidFill>
                  <a:srgbClr val="536B82"/>
                </a:solidFill>
                <a:latin typeface="+mn-ea"/>
                <a:sym typeface="+mn-ea"/>
              </a:rPr>
              <a:t>·</a:t>
            </a:r>
            <a:r>
              <a:rPr lang="zh-CN" altLang="en-US" sz="2000" dirty="0">
                <a:solidFill>
                  <a:srgbClr val="536B82"/>
                </a:solidFill>
                <a:latin typeface="+mn-ea"/>
                <a:sym typeface="+mn-ea"/>
              </a:rPr>
              <a:t>消除了外部碎片</a:t>
            </a:r>
            <a:endParaRPr lang="zh-CN" altLang="en-US" sz="2400" dirty="0">
              <a:solidFill>
                <a:srgbClr val="536B82"/>
              </a:solidFill>
              <a:latin typeface="+mn-ea"/>
              <a:sym typeface="+mn-ea"/>
            </a:endParaRPr>
          </a:p>
          <a:p>
            <a:pPr>
              <a:lnSpc>
                <a:spcPct val="130000"/>
              </a:lnSpc>
            </a:pPr>
            <a:r>
              <a:rPr lang="en-US" altLang="zh-CN" sz="2000" dirty="0">
                <a:solidFill>
                  <a:srgbClr val="536B82"/>
                </a:solidFill>
                <a:latin typeface="+mn-ea"/>
                <a:sym typeface="+mn-ea"/>
              </a:rPr>
              <a:t>·</a:t>
            </a:r>
            <a:r>
              <a:rPr lang="zh-CN" altLang="en-US" sz="2000" dirty="0">
                <a:solidFill>
                  <a:srgbClr val="536B82"/>
                </a:solidFill>
                <a:latin typeface="+mn-ea"/>
                <a:sym typeface="+mn-ea"/>
              </a:rPr>
              <a:t>能适应文件的动态增长</a:t>
            </a:r>
            <a:endParaRPr lang="zh-CN" altLang="en-US" sz="2400" dirty="0">
              <a:solidFill>
                <a:srgbClr val="536B82"/>
              </a:solidFill>
              <a:latin typeface="+mn-ea"/>
              <a:sym typeface="+mn-ea"/>
            </a:endParaRPr>
          </a:p>
          <a:p>
            <a:pPr>
              <a:lnSpc>
                <a:spcPct val="130000"/>
              </a:lnSpc>
            </a:pPr>
            <a:r>
              <a:rPr lang="en-US" altLang="zh-CN" sz="2000" dirty="0">
                <a:solidFill>
                  <a:srgbClr val="536B82"/>
                </a:solidFill>
                <a:latin typeface="+mn-ea"/>
                <a:sym typeface="+mn-ea"/>
              </a:rPr>
              <a:t> ......</a:t>
            </a:r>
            <a:endParaRPr lang="en-US" altLang="zh-CN" sz="2000" dirty="0">
              <a:solidFill>
                <a:srgbClr val="536B82"/>
              </a:solidFill>
              <a:latin typeface="+mn-ea"/>
              <a:sym typeface="+mn-ea"/>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 name="Fk6qt3h1fnseLfo圆角矩形 6"/>
          <p:cNvSpPr/>
          <p:nvPr/>
        </p:nvSpPr>
        <p:spPr>
          <a:xfrm>
            <a:off x="1447800" y="254544"/>
            <a:ext cx="7619365" cy="77279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79" name="文本框 78"/>
          <p:cNvSpPr txBox="1"/>
          <p:nvPr/>
        </p:nvSpPr>
        <p:spPr>
          <a:xfrm>
            <a:off x="1524000" y="135890"/>
            <a:ext cx="7466330" cy="1010285"/>
          </a:xfrm>
          <a:prstGeom prst="rect">
            <a:avLst/>
          </a:prstGeom>
          <a:noFill/>
        </p:spPr>
        <p:txBody>
          <a:bodyPr wrap="square" rtlCol="0">
            <a:noAutofit/>
          </a:bodyPr>
          <a:p>
            <a:pPr>
              <a:lnSpc>
                <a:spcPct val="150000"/>
              </a:lnSpc>
            </a:pPr>
            <a:r>
              <a:rPr lang="zh-CN" altLang="en-US" sz="3200" b="1" dirty="0">
                <a:solidFill>
                  <a:srgbClr val="536B82"/>
                </a:solidFill>
                <a:latin typeface="+mn-ea"/>
                <a:cs typeface="思源黑体 Regular" panose="020B0500000000000000" charset="-122"/>
              </a:rPr>
              <a:t>一、外存组织方式简介</a:t>
            </a:r>
            <a:r>
              <a:rPr lang="en-US" altLang="zh-CN" sz="2800" dirty="0">
                <a:solidFill>
                  <a:srgbClr val="536B82"/>
                </a:solidFill>
                <a:latin typeface="+mn-ea"/>
                <a:cs typeface="思源黑体 Regular" panose="020B0500000000000000" charset="-122"/>
              </a:rPr>
              <a:t> </a:t>
            </a:r>
            <a:endParaRPr lang="en-US" altLang="zh-CN" sz="2800" dirty="0">
              <a:solidFill>
                <a:srgbClr val="536B82"/>
              </a:solidFill>
              <a:latin typeface="+mn-ea"/>
              <a:cs typeface="思源黑体 Regular" panose="020B0500000000000000" charset="-122"/>
            </a:endParaRPr>
          </a:p>
        </p:txBody>
      </p:sp>
      <p:pic>
        <p:nvPicPr>
          <p:cNvPr id="21" name="图片 20" descr="search"/>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569450" y="379366"/>
            <a:ext cx="570865" cy="570865"/>
          </a:xfrm>
          <a:prstGeom prst="rect">
            <a:avLst/>
          </a:prstGeom>
        </p:spPr>
      </p:pic>
      <p:pic>
        <p:nvPicPr>
          <p:cNvPr id="36" name="图片 16" descr="paper plan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757119" flipV="1">
            <a:off x="146818" y="186802"/>
            <a:ext cx="872445" cy="872445"/>
          </a:xfrm>
          <a:prstGeom prst="rect">
            <a:avLst/>
          </a:prstGeom>
        </p:spPr>
      </p:pic>
      <p:sp>
        <p:nvSpPr>
          <p:cNvPr id="2" name="文本框 1"/>
          <p:cNvSpPr txBox="1"/>
          <p:nvPr/>
        </p:nvSpPr>
        <p:spPr>
          <a:xfrm>
            <a:off x="621030" y="1238885"/>
            <a:ext cx="4547870" cy="491490"/>
          </a:xfrm>
          <a:prstGeom prst="rect">
            <a:avLst/>
          </a:prstGeom>
          <a:noFill/>
        </p:spPr>
        <p:txBody>
          <a:bodyPr wrap="square" rtlCol="0">
            <a:spAutoFit/>
          </a:bodyPr>
          <a:p>
            <a:pPr>
              <a:lnSpc>
                <a:spcPct val="130000"/>
              </a:lnSpc>
            </a:pPr>
            <a:r>
              <a:rPr lang="zh-CN" altLang="en-US" sz="2000" dirty="0">
                <a:solidFill>
                  <a:srgbClr val="536B82"/>
                </a:solidFill>
                <a:latin typeface="+mn-ea"/>
                <a:sym typeface="+mn-ea"/>
              </a:rPr>
              <a:t>2.链接组织方式</a:t>
            </a:r>
            <a:endParaRPr lang="zh-CN" altLang="en-US" sz="2000" dirty="0">
              <a:solidFill>
                <a:srgbClr val="536B82"/>
              </a:solidFill>
              <a:latin typeface="+mn-ea"/>
              <a:sym typeface="+mn-ea"/>
            </a:endParaRPr>
          </a:p>
        </p:txBody>
      </p:sp>
      <p:pic>
        <p:nvPicPr>
          <p:cNvPr id="5" name="图片 5" descr="EW1R3@7E3KTYXJDVE8$09U7"/>
          <p:cNvPicPr>
            <a:picLocks noChangeAspect="1"/>
          </p:cNvPicPr>
          <p:nvPr/>
        </p:nvPicPr>
        <p:blipFill>
          <a:blip r:embed="rId5"/>
          <a:stretch>
            <a:fillRect/>
          </a:stretch>
        </p:blipFill>
        <p:spPr>
          <a:xfrm>
            <a:off x="5060315" y="1939925"/>
            <a:ext cx="6358890" cy="4193540"/>
          </a:xfrm>
          <a:prstGeom prst="rect">
            <a:avLst/>
          </a:prstGeom>
        </p:spPr>
      </p:pic>
      <p:sp>
        <p:nvSpPr>
          <p:cNvPr id="4" name="文本框 3"/>
          <p:cNvSpPr txBox="1"/>
          <p:nvPr/>
        </p:nvSpPr>
        <p:spPr>
          <a:xfrm>
            <a:off x="881380" y="1830070"/>
            <a:ext cx="2282825" cy="450850"/>
          </a:xfrm>
          <a:prstGeom prst="rect">
            <a:avLst/>
          </a:prstGeom>
          <a:noFill/>
        </p:spPr>
        <p:txBody>
          <a:bodyPr wrap="square" rtlCol="0">
            <a:spAutoFit/>
          </a:bodyPr>
          <a:p>
            <a:pPr algn="l">
              <a:lnSpc>
                <a:spcPct val="130000"/>
              </a:lnSpc>
            </a:pPr>
            <a:r>
              <a:rPr lang="zh-CN" altLang="en-US" dirty="0">
                <a:solidFill>
                  <a:srgbClr val="536B82"/>
                </a:solidFill>
                <a:latin typeface="+mn-ea"/>
                <a:sym typeface="+mn-ea"/>
              </a:rPr>
              <a:t>①隐式链接</a:t>
            </a:r>
            <a:endParaRPr lang="zh-CN" altLang="en-US" dirty="0">
              <a:solidFill>
                <a:srgbClr val="536B82"/>
              </a:solidFill>
              <a:latin typeface="+mn-ea"/>
              <a:sym typeface="+mn-ea"/>
            </a:endParaRPr>
          </a:p>
        </p:txBody>
      </p:sp>
      <p:sp>
        <p:nvSpPr>
          <p:cNvPr id="6" name="文本框 5"/>
          <p:cNvSpPr txBox="1"/>
          <p:nvPr/>
        </p:nvSpPr>
        <p:spPr>
          <a:xfrm>
            <a:off x="881380" y="3926205"/>
            <a:ext cx="3778250" cy="1529715"/>
          </a:xfrm>
          <a:prstGeom prst="rect">
            <a:avLst/>
          </a:prstGeom>
          <a:noFill/>
        </p:spPr>
        <p:txBody>
          <a:bodyPr wrap="square" rtlCol="0">
            <a:spAutoFit/>
          </a:bodyPr>
          <a:p>
            <a:pPr algn="l">
              <a:lnSpc>
                <a:spcPct val="130000"/>
              </a:lnSpc>
            </a:pPr>
            <a:r>
              <a:rPr lang="zh-CN" altLang="en-US" sz="2400" dirty="0">
                <a:solidFill>
                  <a:srgbClr val="536B82"/>
                </a:solidFill>
                <a:latin typeface="+mn-ea"/>
                <a:sym typeface="+mn-ea"/>
              </a:rPr>
              <a:t>缺点：</a:t>
            </a:r>
            <a:r>
              <a:rPr lang="zh-CN" altLang="en-US" dirty="0">
                <a:solidFill>
                  <a:srgbClr val="536B82"/>
                </a:solidFill>
                <a:latin typeface="+mn-ea"/>
                <a:sym typeface="+mn-ea"/>
              </a:rPr>
              <a:t>只适用于顺序访问，随机访问速度很低，并且一旦中间任何一个指针出现问题，整个链接都会断掉，访问磁盘频率大。</a:t>
            </a:r>
            <a:endParaRPr lang="zh-CN" altLang="en-US" dirty="0">
              <a:solidFill>
                <a:srgbClr val="536B82"/>
              </a:solidFill>
              <a:latin typeface="+mn-ea"/>
              <a:sym typeface="+mn-ea"/>
            </a:endParaRPr>
          </a:p>
        </p:txBody>
      </p:sp>
      <p:sp>
        <p:nvSpPr>
          <p:cNvPr id="3" name="文本框 2"/>
          <p:cNvSpPr txBox="1"/>
          <p:nvPr/>
        </p:nvSpPr>
        <p:spPr>
          <a:xfrm>
            <a:off x="881380" y="2442210"/>
            <a:ext cx="3710305" cy="1170305"/>
          </a:xfrm>
          <a:prstGeom prst="rect">
            <a:avLst/>
          </a:prstGeom>
          <a:noFill/>
        </p:spPr>
        <p:txBody>
          <a:bodyPr wrap="square" rtlCol="0">
            <a:spAutoFit/>
          </a:bodyPr>
          <a:p>
            <a:pPr algn="l">
              <a:lnSpc>
                <a:spcPct val="130000"/>
              </a:lnSpc>
            </a:pPr>
            <a:r>
              <a:rPr lang="zh-CN" altLang="en-US" dirty="0">
                <a:solidFill>
                  <a:srgbClr val="536B82"/>
                </a:solidFill>
                <a:latin typeface="+mn-ea"/>
                <a:sym typeface="+mn-ea"/>
              </a:rPr>
              <a:t>文件目录的每个项里都保存了指向文件第一个盘块和最后一个盘块的指针。</a:t>
            </a:r>
            <a:endParaRPr lang="zh-CN" altLang="en-US" dirty="0">
              <a:solidFill>
                <a:srgbClr val="536B82"/>
              </a:solidFill>
              <a:latin typeface="+mn-ea"/>
              <a:sym typeface="+mn-ea"/>
            </a:endParaRPr>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 name="Fk6qt3h1fnseLfo圆角矩形 6"/>
          <p:cNvSpPr/>
          <p:nvPr/>
        </p:nvSpPr>
        <p:spPr>
          <a:xfrm>
            <a:off x="1447800" y="254544"/>
            <a:ext cx="7619365" cy="77279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79" name="文本框 78"/>
          <p:cNvSpPr txBox="1"/>
          <p:nvPr/>
        </p:nvSpPr>
        <p:spPr>
          <a:xfrm>
            <a:off x="1524000" y="135890"/>
            <a:ext cx="7466330" cy="1010285"/>
          </a:xfrm>
          <a:prstGeom prst="rect">
            <a:avLst/>
          </a:prstGeom>
          <a:noFill/>
        </p:spPr>
        <p:txBody>
          <a:bodyPr wrap="square" rtlCol="0">
            <a:noAutofit/>
          </a:bodyPr>
          <a:p>
            <a:pPr>
              <a:lnSpc>
                <a:spcPct val="150000"/>
              </a:lnSpc>
            </a:pPr>
            <a:r>
              <a:rPr lang="zh-CN" altLang="en-US" sz="3200" b="1" dirty="0">
                <a:solidFill>
                  <a:srgbClr val="536B82"/>
                </a:solidFill>
                <a:latin typeface="+mn-ea"/>
                <a:cs typeface="思源黑体 Regular" panose="020B0500000000000000" charset="-122"/>
              </a:rPr>
              <a:t>一、外存组织方式简介</a:t>
            </a:r>
            <a:r>
              <a:rPr lang="en-US" altLang="zh-CN" sz="2800" dirty="0">
                <a:solidFill>
                  <a:srgbClr val="536B82"/>
                </a:solidFill>
                <a:latin typeface="+mn-ea"/>
                <a:cs typeface="思源黑体 Regular" panose="020B0500000000000000" charset="-122"/>
              </a:rPr>
              <a:t> </a:t>
            </a:r>
            <a:endParaRPr lang="en-US" altLang="zh-CN" sz="2800" dirty="0">
              <a:solidFill>
                <a:srgbClr val="536B82"/>
              </a:solidFill>
              <a:latin typeface="+mn-ea"/>
              <a:cs typeface="思源黑体 Regular" panose="020B0500000000000000" charset="-122"/>
            </a:endParaRPr>
          </a:p>
        </p:txBody>
      </p:sp>
      <p:pic>
        <p:nvPicPr>
          <p:cNvPr id="21" name="图片 20" descr="search"/>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569450" y="379366"/>
            <a:ext cx="570865" cy="570865"/>
          </a:xfrm>
          <a:prstGeom prst="rect">
            <a:avLst/>
          </a:prstGeom>
        </p:spPr>
      </p:pic>
      <p:pic>
        <p:nvPicPr>
          <p:cNvPr id="36" name="图片 16" descr="paper plan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757119" flipV="1">
            <a:off x="146818" y="186802"/>
            <a:ext cx="872445" cy="872445"/>
          </a:xfrm>
          <a:prstGeom prst="rect">
            <a:avLst/>
          </a:prstGeom>
        </p:spPr>
      </p:pic>
      <p:sp>
        <p:nvSpPr>
          <p:cNvPr id="2" name="文本框 1"/>
          <p:cNvSpPr txBox="1"/>
          <p:nvPr/>
        </p:nvSpPr>
        <p:spPr>
          <a:xfrm>
            <a:off x="612140" y="1238885"/>
            <a:ext cx="4547870" cy="491490"/>
          </a:xfrm>
          <a:prstGeom prst="rect">
            <a:avLst/>
          </a:prstGeom>
          <a:noFill/>
        </p:spPr>
        <p:txBody>
          <a:bodyPr wrap="square" rtlCol="0">
            <a:spAutoFit/>
          </a:bodyPr>
          <a:p>
            <a:pPr>
              <a:lnSpc>
                <a:spcPct val="130000"/>
              </a:lnSpc>
            </a:pPr>
            <a:r>
              <a:rPr lang="zh-CN" altLang="en-US" sz="2000" dirty="0">
                <a:solidFill>
                  <a:srgbClr val="536B82"/>
                </a:solidFill>
                <a:latin typeface="+mn-ea"/>
                <a:sym typeface="+mn-ea"/>
              </a:rPr>
              <a:t>2.链接组织方式</a:t>
            </a:r>
            <a:endParaRPr lang="zh-CN" altLang="en-US" sz="2000" dirty="0">
              <a:solidFill>
                <a:srgbClr val="536B82"/>
              </a:solidFill>
              <a:latin typeface="+mn-ea"/>
              <a:sym typeface="+mn-ea"/>
            </a:endParaRPr>
          </a:p>
        </p:txBody>
      </p:sp>
      <p:sp>
        <p:nvSpPr>
          <p:cNvPr id="4" name="文本框 3"/>
          <p:cNvSpPr txBox="1"/>
          <p:nvPr/>
        </p:nvSpPr>
        <p:spPr>
          <a:xfrm>
            <a:off x="854710" y="1830070"/>
            <a:ext cx="2282825" cy="450850"/>
          </a:xfrm>
          <a:prstGeom prst="rect">
            <a:avLst/>
          </a:prstGeom>
          <a:noFill/>
        </p:spPr>
        <p:txBody>
          <a:bodyPr wrap="square" rtlCol="0">
            <a:spAutoFit/>
          </a:bodyPr>
          <a:p>
            <a:pPr algn="l">
              <a:lnSpc>
                <a:spcPct val="130000"/>
              </a:lnSpc>
            </a:pPr>
            <a:r>
              <a:rPr lang="zh-CN" altLang="en-US" dirty="0">
                <a:solidFill>
                  <a:srgbClr val="536B82"/>
                </a:solidFill>
                <a:latin typeface="+mn-ea"/>
                <a:sym typeface="+mn-ea"/>
              </a:rPr>
              <a:t>②</a:t>
            </a:r>
            <a:r>
              <a:rPr lang="zh-CN" altLang="en-US" dirty="0">
                <a:solidFill>
                  <a:srgbClr val="536B82"/>
                </a:solidFill>
                <a:latin typeface="+mn-ea"/>
                <a:sym typeface="+mn-ea"/>
              </a:rPr>
              <a:t>显式</a:t>
            </a:r>
            <a:r>
              <a:rPr lang="zh-CN" altLang="en-US" dirty="0">
                <a:solidFill>
                  <a:srgbClr val="536B82"/>
                </a:solidFill>
                <a:latin typeface="+mn-ea"/>
                <a:sym typeface="+mn-ea"/>
              </a:rPr>
              <a:t>链接</a:t>
            </a:r>
            <a:endParaRPr lang="zh-CN" altLang="en-US" dirty="0">
              <a:solidFill>
                <a:srgbClr val="536B82"/>
              </a:solidFill>
              <a:latin typeface="+mn-ea"/>
              <a:sym typeface="+mn-ea"/>
            </a:endParaRPr>
          </a:p>
        </p:txBody>
      </p:sp>
      <p:pic>
        <p:nvPicPr>
          <p:cNvPr id="3" name="图片 6" descr="V$%G`FY%{{I5$GY))O]8{YB"/>
          <p:cNvPicPr>
            <a:picLocks noChangeAspect="1"/>
          </p:cNvPicPr>
          <p:nvPr/>
        </p:nvPicPr>
        <p:blipFill>
          <a:blip r:embed="rId5"/>
          <a:stretch>
            <a:fillRect/>
          </a:stretch>
        </p:blipFill>
        <p:spPr>
          <a:xfrm>
            <a:off x="5657215" y="1830070"/>
            <a:ext cx="5196840" cy="4529455"/>
          </a:xfrm>
          <a:prstGeom prst="rect">
            <a:avLst/>
          </a:prstGeom>
        </p:spPr>
      </p:pic>
      <p:sp>
        <p:nvSpPr>
          <p:cNvPr id="7" name="文本框 6"/>
          <p:cNvSpPr txBox="1"/>
          <p:nvPr/>
        </p:nvSpPr>
        <p:spPr>
          <a:xfrm>
            <a:off x="866140" y="2518410"/>
            <a:ext cx="4294505" cy="1170305"/>
          </a:xfrm>
          <a:prstGeom prst="rect">
            <a:avLst/>
          </a:prstGeom>
          <a:noFill/>
        </p:spPr>
        <p:txBody>
          <a:bodyPr wrap="square" rtlCol="0">
            <a:spAutoFit/>
          </a:bodyPr>
          <a:p>
            <a:pPr algn="l">
              <a:lnSpc>
                <a:spcPct val="130000"/>
              </a:lnSpc>
            </a:pPr>
            <a:r>
              <a:rPr lang="zh-CN" altLang="en-US" dirty="0">
                <a:solidFill>
                  <a:srgbClr val="536B82"/>
                </a:solidFill>
                <a:latin typeface="+mn-ea"/>
                <a:sym typeface="+mn-ea"/>
              </a:rPr>
              <a:t>把用于链接文件各个盘块的指针显式地存放在内存中的一张链接表中，即</a:t>
            </a:r>
            <a:r>
              <a:rPr lang="zh-CN" altLang="en-US" dirty="0">
                <a:solidFill>
                  <a:srgbClr val="FF0000"/>
                </a:solidFill>
                <a:latin typeface="+mn-ea"/>
                <a:sym typeface="+mn-ea"/>
              </a:rPr>
              <a:t>文件</a:t>
            </a:r>
            <a:r>
              <a:rPr lang="zh-CN" altLang="en-US" dirty="0">
                <a:solidFill>
                  <a:srgbClr val="FF0000"/>
                </a:solidFill>
                <a:latin typeface="+mn-ea"/>
                <a:sym typeface="+mn-ea"/>
              </a:rPr>
              <a:t>分配表 FAT</a:t>
            </a:r>
            <a:r>
              <a:rPr lang="zh-CN" altLang="en-US" dirty="0">
                <a:solidFill>
                  <a:srgbClr val="536B82"/>
                </a:solidFill>
                <a:latin typeface="+mn-ea"/>
                <a:sym typeface="+mn-ea"/>
              </a:rPr>
              <a:t>（file allocation table）。</a:t>
            </a:r>
            <a:endParaRPr lang="zh-CN" altLang="en-US" dirty="0">
              <a:solidFill>
                <a:srgbClr val="536B82"/>
              </a:solidFill>
              <a:latin typeface="+mn-ea"/>
              <a:sym typeface="+mn-ea"/>
            </a:endParaRPr>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 name="Fk6qt3h1fnseLfo圆角矩形 6"/>
          <p:cNvSpPr/>
          <p:nvPr/>
        </p:nvSpPr>
        <p:spPr>
          <a:xfrm>
            <a:off x="1447800" y="254544"/>
            <a:ext cx="7619365" cy="77279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79" name="文本框 78"/>
          <p:cNvSpPr txBox="1"/>
          <p:nvPr/>
        </p:nvSpPr>
        <p:spPr>
          <a:xfrm>
            <a:off x="1524000" y="135890"/>
            <a:ext cx="7466330" cy="1010285"/>
          </a:xfrm>
          <a:prstGeom prst="rect">
            <a:avLst/>
          </a:prstGeom>
          <a:noFill/>
        </p:spPr>
        <p:txBody>
          <a:bodyPr wrap="square" rtlCol="0">
            <a:noAutofit/>
          </a:bodyPr>
          <a:p>
            <a:pPr>
              <a:lnSpc>
                <a:spcPct val="150000"/>
              </a:lnSpc>
            </a:pPr>
            <a:r>
              <a:rPr lang="zh-CN" altLang="en-US" sz="3200" b="1" dirty="0">
                <a:solidFill>
                  <a:srgbClr val="536B82"/>
                </a:solidFill>
                <a:latin typeface="+mn-ea"/>
                <a:cs typeface="思源黑体 Regular" panose="020B0500000000000000" charset="-122"/>
              </a:rPr>
              <a:t>二、四种显式链接方式</a:t>
            </a:r>
            <a:r>
              <a:rPr lang="en-US" altLang="zh-CN" sz="2800" dirty="0">
                <a:solidFill>
                  <a:srgbClr val="536B82"/>
                </a:solidFill>
                <a:latin typeface="+mn-ea"/>
                <a:cs typeface="思源黑体 Regular" panose="020B0500000000000000" charset="-122"/>
              </a:rPr>
              <a:t> </a:t>
            </a:r>
            <a:endParaRPr lang="en-US" altLang="zh-CN" sz="2800" dirty="0">
              <a:solidFill>
                <a:srgbClr val="536B82"/>
              </a:solidFill>
              <a:latin typeface="+mn-ea"/>
              <a:cs typeface="思源黑体 Regular" panose="020B0500000000000000" charset="-122"/>
            </a:endParaRPr>
          </a:p>
        </p:txBody>
      </p:sp>
      <p:pic>
        <p:nvPicPr>
          <p:cNvPr id="21" name="图片 20" descr="search"/>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569450" y="379366"/>
            <a:ext cx="570865" cy="570865"/>
          </a:xfrm>
          <a:prstGeom prst="rect">
            <a:avLst/>
          </a:prstGeom>
        </p:spPr>
      </p:pic>
      <p:pic>
        <p:nvPicPr>
          <p:cNvPr id="36" name="图片 16" descr="paper plan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757119" flipV="1">
            <a:off x="146818" y="186802"/>
            <a:ext cx="872445" cy="872445"/>
          </a:xfrm>
          <a:prstGeom prst="rect">
            <a:avLst/>
          </a:prstGeom>
        </p:spPr>
      </p:pic>
      <p:sp>
        <p:nvSpPr>
          <p:cNvPr id="2" name="文本框 1"/>
          <p:cNvSpPr txBox="1"/>
          <p:nvPr/>
        </p:nvSpPr>
        <p:spPr>
          <a:xfrm>
            <a:off x="612140" y="1238885"/>
            <a:ext cx="4547870" cy="491490"/>
          </a:xfrm>
          <a:prstGeom prst="rect">
            <a:avLst/>
          </a:prstGeom>
          <a:noFill/>
        </p:spPr>
        <p:txBody>
          <a:bodyPr wrap="square" rtlCol="0">
            <a:spAutoFit/>
          </a:bodyPr>
          <a:p>
            <a:pPr>
              <a:lnSpc>
                <a:spcPct val="130000"/>
              </a:lnSpc>
            </a:pPr>
            <a:r>
              <a:rPr lang="en-US" altLang="zh-CN" sz="2000" dirty="0">
                <a:solidFill>
                  <a:srgbClr val="536B82"/>
                </a:solidFill>
                <a:latin typeface="+mn-ea"/>
                <a:sym typeface="+mn-ea"/>
              </a:rPr>
              <a:t>1. FAT12</a:t>
            </a:r>
            <a:endParaRPr lang="en-US" altLang="zh-CN" sz="2000" dirty="0">
              <a:solidFill>
                <a:srgbClr val="536B82"/>
              </a:solidFill>
              <a:latin typeface="+mn-ea"/>
              <a:sym typeface="+mn-ea"/>
            </a:endParaRPr>
          </a:p>
        </p:txBody>
      </p:sp>
      <p:pic>
        <p:nvPicPr>
          <p:cNvPr id="3" name="图片 6" descr="V$%G`FY%{{I5$GY))O]8{YB"/>
          <p:cNvPicPr>
            <a:picLocks noChangeAspect="1"/>
          </p:cNvPicPr>
          <p:nvPr/>
        </p:nvPicPr>
        <p:blipFill>
          <a:blip r:embed="rId5"/>
          <a:stretch>
            <a:fillRect/>
          </a:stretch>
        </p:blipFill>
        <p:spPr>
          <a:xfrm>
            <a:off x="5521325" y="1830070"/>
            <a:ext cx="5196840" cy="4529455"/>
          </a:xfrm>
          <a:prstGeom prst="rect">
            <a:avLst/>
          </a:prstGeom>
        </p:spPr>
      </p:pic>
      <p:sp>
        <p:nvSpPr>
          <p:cNvPr id="7" name="文本框 6"/>
          <p:cNvSpPr txBox="1"/>
          <p:nvPr/>
        </p:nvSpPr>
        <p:spPr>
          <a:xfrm>
            <a:off x="865505" y="1830070"/>
            <a:ext cx="4294505" cy="1170305"/>
          </a:xfrm>
          <a:prstGeom prst="rect">
            <a:avLst/>
          </a:prstGeom>
          <a:noFill/>
        </p:spPr>
        <p:txBody>
          <a:bodyPr wrap="square" rtlCol="0">
            <a:spAutoFit/>
          </a:bodyPr>
          <a:p>
            <a:pPr algn="l">
              <a:lnSpc>
                <a:spcPct val="130000"/>
              </a:lnSpc>
            </a:pPr>
            <a:r>
              <a:rPr lang="zh-CN" altLang="en-US" dirty="0">
                <a:latin typeface="+mn-ea"/>
                <a:sym typeface="+mn-ea"/>
              </a:rPr>
              <a:t>微软公司早、中期推出的操作系统一直采用的是FAT技术。例如，在MS-DOS中，最早使用的就是FAT12。</a:t>
            </a:r>
            <a:endParaRPr lang="zh-CN" altLang="en-US" dirty="0">
              <a:latin typeface="+mn-ea"/>
              <a:sym typeface="+mn-ea"/>
            </a:endParaRPr>
          </a:p>
        </p:txBody>
      </p:sp>
      <p:sp>
        <p:nvSpPr>
          <p:cNvPr id="5" name="文本框 4"/>
          <p:cNvSpPr txBox="1"/>
          <p:nvPr/>
        </p:nvSpPr>
        <p:spPr>
          <a:xfrm>
            <a:off x="865505" y="3514725"/>
            <a:ext cx="4295140" cy="450850"/>
          </a:xfrm>
          <a:prstGeom prst="rect">
            <a:avLst/>
          </a:prstGeom>
          <a:noFill/>
        </p:spPr>
        <p:txBody>
          <a:bodyPr wrap="square" rtlCol="0">
            <a:spAutoFit/>
          </a:bodyPr>
          <a:p>
            <a:pPr algn="l">
              <a:lnSpc>
                <a:spcPct val="130000"/>
              </a:lnSpc>
            </a:pPr>
            <a:r>
              <a:rPr lang="en-US" altLang="zh-CN" dirty="0">
                <a:solidFill>
                  <a:srgbClr val="536B82"/>
                </a:solidFill>
                <a:latin typeface="+mn-ea"/>
                <a:sym typeface="+mn-ea"/>
              </a:rPr>
              <a:t>·</a:t>
            </a:r>
            <a:r>
              <a:rPr lang="zh-CN" altLang="en-US" dirty="0">
                <a:solidFill>
                  <a:srgbClr val="536B82"/>
                </a:solidFill>
                <a:latin typeface="+mn-ea"/>
                <a:sym typeface="+mn-ea"/>
              </a:rPr>
              <a:t>以</a:t>
            </a:r>
            <a:r>
              <a:rPr lang="zh-CN" altLang="en-US" dirty="0">
                <a:solidFill>
                  <a:srgbClr val="FF0000"/>
                </a:solidFill>
                <a:latin typeface="+mn-ea"/>
                <a:sym typeface="+mn-ea"/>
              </a:rPr>
              <a:t>盘块</a:t>
            </a:r>
            <a:r>
              <a:rPr lang="zh-CN" altLang="en-US" dirty="0">
                <a:solidFill>
                  <a:srgbClr val="536B82"/>
                </a:solidFill>
                <a:latin typeface="+mn-ea"/>
                <a:sym typeface="+mn-ea"/>
              </a:rPr>
              <a:t>为基本分配单位（</a:t>
            </a:r>
            <a:r>
              <a:rPr lang="en-US" altLang="zh-CN" dirty="0">
                <a:solidFill>
                  <a:srgbClr val="536B82"/>
                </a:solidFill>
                <a:latin typeface="+mn-ea"/>
                <a:sym typeface="+mn-ea"/>
              </a:rPr>
              <a:t>512</a:t>
            </a:r>
            <a:r>
              <a:rPr lang="zh-CN" altLang="en-US" dirty="0">
                <a:solidFill>
                  <a:srgbClr val="536B82"/>
                </a:solidFill>
                <a:latin typeface="+mn-ea"/>
                <a:sym typeface="+mn-ea"/>
              </a:rPr>
              <a:t>字节）</a:t>
            </a:r>
            <a:endParaRPr lang="zh-CN" altLang="en-US" dirty="0">
              <a:solidFill>
                <a:srgbClr val="536B82"/>
              </a:solidFill>
              <a:latin typeface="+mn-ea"/>
              <a:sym typeface="+mn-ea"/>
            </a:endParaRPr>
          </a:p>
        </p:txBody>
      </p:sp>
      <p:sp>
        <p:nvSpPr>
          <p:cNvPr id="6" name="文本框 5"/>
          <p:cNvSpPr txBox="1"/>
          <p:nvPr/>
        </p:nvSpPr>
        <p:spPr>
          <a:xfrm>
            <a:off x="865505" y="4030980"/>
            <a:ext cx="3034665" cy="450850"/>
          </a:xfrm>
          <a:prstGeom prst="rect">
            <a:avLst/>
          </a:prstGeom>
          <a:noFill/>
        </p:spPr>
        <p:txBody>
          <a:bodyPr wrap="square" rtlCol="0">
            <a:spAutoFit/>
          </a:bodyPr>
          <a:p>
            <a:pPr algn="l">
              <a:lnSpc>
                <a:spcPct val="130000"/>
              </a:lnSpc>
            </a:pPr>
            <a:r>
              <a:rPr lang="en-US" altLang="zh-CN" dirty="0">
                <a:solidFill>
                  <a:srgbClr val="536B82"/>
                </a:solidFill>
                <a:latin typeface="+mn-ea"/>
                <a:sym typeface="+mn-ea"/>
              </a:rPr>
              <a:t>·</a:t>
            </a:r>
            <a:r>
              <a:rPr lang="zh-CN" altLang="en-US" dirty="0">
                <a:solidFill>
                  <a:srgbClr val="536B82"/>
                </a:solidFill>
                <a:latin typeface="+mn-ea"/>
                <a:sym typeface="+mn-ea"/>
              </a:rPr>
              <a:t>每个表项占</a:t>
            </a:r>
            <a:r>
              <a:rPr lang="en-US" altLang="zh-CN" dirty="0">
                <a:solidFill>
                  <a:srgbClr val="FF0000"/>
                </a:solidFill>
                <a:latin typeface="+mn-ea"/>
                <a:sym typeface="+mn-ea"/>
              </a:rPr>
              <a:t>12</a:t>
            </a:r>
            <a:r>
              <a:rPr lang="zh-CN" altLang="en-US" dirty="0">
                <a:solidFill>
                  <a:srgbClr val="536B82"/>
                </a:solidFill>
                <a:latin typeface="+mn-ea"/>
                <a:sym typeface="+mn-ea"/>
              </a:rPr>
              <a:t>位</a:t>
            </a:r>
            <a:endParaRPr lang="zh-CN" altLang="en-US" dirty="0">
              <a:solidFill>
                <a:srgbClr val="536B82"/>
              </a:solidFill>
              <a:latin typeface="+mn-ea"/>
              <a:sym typeface="+mn-ea"/>
            </a:endParaRPr>
          </a:p>
        </p:txBody>
      </p:sp>
      <p:sp>
        <p:nvSpPr>
          <p:cNvPr id="8" name="右大括号 7"/>
          <p:cNvSpPr/>
          <p:nvPr/>
        </p:nvSpPr>
        <p:spPr>
          <a:xfrm>
            <a:off x="10803255" y="2186305"/>
            <a:ext cx="452755" cy="4013200"/>
          </a:xfrm>
          <a:prstGeom prst="rightBrace">
            <a:avLst>
              <a:gd name="adj1" fmla="val 8333"/>
              <a:gd name="adj2" fmla="val 49984"/>
            </a:avLst>
          </a:prstGeom>
        </p:spPr>
        <p:style>
          <a:lnRef idx="2">
            <a:schemeClr val="accent1"/>
          </a:lnRef>
          <a:fillRef idx="0">
            <a:schemeClr val="accent1"/>
          </a:fillRef>
          <a:effectRef idx="1">
            <a:schemeClr val="accent1"/>
          </a:effectRef>
          <a:fontRef idx="minor">
            <a:schemeClr val="tx1"/>
          </a:fontRef>
        </p:style>
        <p:txBody>
          <a:bodyPr rtlCol="0" anchor="ctr"/>
          <a:p>
            <a:pPr algn="ctr"/>
            <a:endParaRPr lang="zh-CN" altLang="en-US"/>
          </a:p>
        </p:txBody>
      </p:sp>
      <p:sp>
        <p:nvSpPr>
          <p:cNvPr id="9" name="文本框 8"/>
          <p:cNvSpPr txBox="1"/>
          <p:nvPr/>
        </p:nvSpPr>
        <p:spPr>
          <a:xfrm>
            <a:off x="11256010" y="3787775"/>
            <a:ext cx="960755" cy="891540"/>
          </a:xfrm>
          <a:prstGeom prst="rect">
            <a:avLst/>
          </a:prstGeom>
          <a:noFill/>
        </p:spPr>
        <p:txBody>
          <a:bodyPr wrap="square" rtlCol="0">
            <a:spAutoFit/>
          </a:bodyPr>
          <a:p>
            <a:pPr algn="l">
              <a:lnSpc>
                <a:spcPct val="130000"/>
              </a:lnSpc>
            </a:pPr>
            <a:r>
              <a:rPr lang="en-US" altLang="zh-CN" sz="2000" dirty="0">
                <a:solidFill>
                  <a:srgbClr val="536B82"/>
                </a:solidFill>
                <a:latin typeface="+mn-ea"/>
                <a:sym typeface="+mn-ea"/>
              </a:rPr>
              <a:t>4096</a:t>
            </a:r>
            <a:r>
              <a:rPr lang="zh-CN" altLang="en-US" sz="2000" dirty="0">
                <a:solidFill>
                  <a:srgbClr val="536B82"/>
                </a:solidFill>
                <a:latin typeface="+mn-ea"/>
                <a:sym typeface="+mn-ea"/>
              </a:rPr>
              <a:t>个盘块</a:t>
            </a:r>
            <a:endParaRPr lang="zh-CN" altLang="en-US" sz="2000" dirty="0">
              <a:solidFill>
                <a:srgbClr val="536B82"/>
              </a:solidFill>
              <a:latin typeface="+mn-ea"/>
              <a:sym typeface="+mn-ea"/>
            </a:endParaRPr>
          </a:p>
        </p:txBody>
      </p:sp>
      <p:sp>
        <p:nvSpPr>
          <p:cNvPr id="10" name="文本框 9"/>
          <p:cNvSpPr txBox="1"/>
          <p:nvPr/>
        </p:nvSpPr>
        <p:spPr>
          <a:xfrm>
            <a:off x="865505" y="4547870"/>
            <a:ext cx="3088640" cy="810260"/>
          </a:xfrm>
          <a:prstGeom prst="rect">
            <a:avLst/>
          </a:prstGeom>
          <a:noFill/>
        </p:spPr>
        <p:txBody>
          <a:bodyPr wrap="square" rtlCol="0">
            <a:spAutoFit/>
          </a:bodyPr>
          <a:p>
            <a:pPr algn="l">
              <a:lnSpc>
                <a:spcPct val="130000"/>
              </a:lnSpc>
            </a:pPr>
            <a:r>
              <a:rPr lang="en-US" altLang="zh-CN" dirty="0">
                <a:solidFill>
                  <a:srgbClr val="536B82"/>
                </a:solidFill>
                <a:latin typeface="+mn-ea"/>
                <a:sym typeface="+mn-ea"/>
              </a:rPr>
              <a:t>·</a:t>
            </a:r>
            <a:r>
              <a:rPr lang="zh-CN" altLang="en-US" dirty="0">
                <a:solidFill>
                  <a:srgbClr val="536B82"/>
                </a:solidFill>
                <a:latin typeface="+mn-ea"/>
                <a:sym typeface="+mn-ea"/>
              </a:rPr>
              <a:t>磁盘分区的最大容量为</a:t>
            </a:r>
            <a:endParaRPr lang="zh-CN" altLang="en-US" dirty="0">
              <a:solidFill>
                <a:srgbClr val="536B82"/>
              </a:solidFill>
              <a:latin typeface="+mn-ea"/>
              <a:sym typeface="+mn-ea"/>
            </a:endParaRPr>
          </a:p>
          <a:p>
            <a:pPr algn="l">
              <a:lnSpc>
                <a:spcPct val="130000"/>
              </a:lnSpc>
            </a:pPr>
            <a:r>
              <a:rPr lang="zh-CN" altLang="en-US" dirty="0">
                <a:solidFill>
                  <a:srgbClr val="536B82"/>
                </a:solidFill>
                <a:latin typeface="+mn-ea"/>
                <a:sym typeface="+mn-ea"/>
              </a:rPr>
              <a:t>   </a:t>
            </a:r>
            <a:r>
              <a:rPr lang="en-US" altLang="zh-CN" dirty="0">
                <a:solidFill>
                  <a:srgbClr val="536B82"/>
                </a:solidFill>
                <a:latin typeface="+mn-ea"/>
                <a:sym typeface="+mn-ea"/>
              </a:rPr>
              <a:t>4096 </a:t>
            </a:r>
            <a:r>
              <a:rPr lang="zh-CN" altLang="en-US" dirty="0">
                <a:solidFill>
                  <a:srgbClr val="536B82"/>
                </a:solidFill>
                <a:latin typeface="+mn-ea"/>
                <a:sym typeface="+mn-ea"/>
              </a:rPr>
              <a:t>× </a:t>
            </a:r>
            <a:r>
              <a:rPr lang="en-US" altLang="zh-CN" dirty="0">
                <a:solidFill>
                  <a:srgbClr val="536B82"/>
                </a:solidFill>
                <a:latin typeface="+mn-ea"/>
                <a:sym typeface="+mn-ea"/>
              </a:rPr>
              <a:t>512 B = </a:t>
            </a:r>
            <a:r>
              <a:rPr lang="en-US" altLang="zh-CN" dirty="0">
                <a:solidFill>
                  <a:srgbClr val="FF0000"/>
                </a:solidFill>
                <a:latin typeface="+mn-ea"/>
                <a:sym typeface="+mn-ea"/>
              </a:rPr>
              <a:t>2 MB</a:t>
            </a:r>
            <a:endParaRPr lang="en-US" altLang="zh-CN" dirty="0">
              <a:solidFill>
                <a:srgbClr val="FF0000"/>
              </a:solidFill>
              <a:latin typeface="+mn-ea"/>
              <a:sym typeface="+mn-ea"/>
            </a:endParaRPr>
          </a:p>
        </p:txBody>
      </p:sp>
      <p:sp>
        <p:nvSpPr>
          <p:cNvPr id="11" name="文本框 10"/>
          <p:cNvSpPr txBox="1"/>
          <p:nvPr/>
        </p:nvSpPr>
        <p:spPr>
          <a:xfrm>
            <a:off x="8930640" y="1238885"/>
            <a:ext cx="897890" cy="491490"/>
          </a:xfrm>
          <a:prstGeom prst="rect">
            <a:avLst/>
          </a:prstGeom>
          <a:noFill/>
        </p:spPr>
        <p:txBody>
          <a:bodyPr wrap="square" rtlCol="0">
            <a:spAutoFit/>
          </a:bodyPr>
          <a:p>
            <a:pPr algn="l">
              <a:lnSpc>
                <a:spcPct val="130000"/>
              </a:lnSpc>
            </a:pPr>
            <a:r>
              <a:rPr lang="en-US" altLang="zh-CN" sz="2000" dirty="0">
                <a:solidFill>
                  <a:srgbClr val="536B82"/>
                </a:solidFill>
                <a:latin typeface="+mn-ea"/>
                <a:sym typeface="+mn-ea"/>
              </a:rPr>
              <a:t>12</a:t>
            </a:r>
            <a:r>
              <a:rPr lang="zh-CN" altLang="en-US" sz="2000" dirty="0">
                <a:solidFill>
                  <a:srgbClr val="536B82"/>
                </a:solidFill>
                <a:latin typeface="+mn-ea"/>
                <a:sym typeface="+mn-ea"/>
              </a:rPr>
              <a:t>位</a:t>
            </a:r>
            <a:endParaRPr lang="zh-CN" altLang="en-US" sz="2000" dirty="0">
              <a:solidFill>
                <a:srgbClr val="536B82"/>
              </a:solidFill>
              <a:latin typeface="+mn-ea"/>
              <a:sym typeface="+mn-ea"/>
            </a:endParaRPr>
          </a:p>
        </p:txBody>
      </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ISLIDE.ICON" val="#180326;#159075;#405337;#407060;#155025;"/>
</p:tagLst>
</file>

<file path=ppt/tags/tag12.xml><?xml version="1.0" encoding="utf-8"?>
<p:tagLst xmlns:p="http://schemas.openxmlformats.org/presentationml/2006/main">
  <p:tag name="KSO_WM_BEAUTIFY_FLAG" val="#wm#"/>
  <p:tag name="KSO_WM_TEMPLATE_CATEGORY" val="custom"/>
  <p:tag name="KSO_WM_TEMPLATE_INDEX" val="20205176"/>
</p:tagLst>
</file>

<file path=ppt/tags/tag1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ISLIDE.ICON" val="#180326;#159075;#405337;#407060;#155025;"/>
</p:tagLst>
</file>

<file path=ppt/tags/tag14.xml><?xml version="1.0" encoding="utf-8"?>
<p:tagLst xmlns:p="http://schemas.openxmlformats.org/presentationml/2006/main">
  <p:tag name="KSO_WM_BEAUTIFY_FLAG" val="#wm#"/>
  <p:tag name="KSO_WM_TEMPLATE_CATEGORY" val="custom"/>
  <p:tag name="KSO_WM_TEMPLATE_INDEX" val="20205176"/>
</p:tagLst>
</file>

<file path=ppt/tags/tag15.xml><?xml version="1.0" encoding="utf-8"?>
<p:tagLst xmlns:p="http://schemas.openxmlformats.org/presentationml/2006/main">
  <p:tag name="KSO_WM_BEAUTIFY_FLAG" val="#wm#"/>
  <p:tag name="KSO_WM_TEMPLATE_CATEGORY" val="custom"/>
  <p:tag name="KSO_WM_TEMPLATE_INDEX" val="20205176"/>
</p:tagLst>
</file>

<file path=ppt/tags/tag16.xml><?xml version="1.0" encoding="utf-8"?>
<p:tagLst xmlns:p="http://schemas.openxmlformats.org/presentationml/2006/main">
  <p:tag name="KSO_WM_BEAUTIFY_FLAG" val="#wm#"/>
  <p:tag name="KSO_WM_TEMPLATE_CATEGORY" val="custom"/>
  <p:tag name="KSO_WM_TEMPLATE_INDEX" val="20205176"/>
</p:tagLst>
</file>

<file path=ppt/tags/tag17.xml><?xml version="1.0" encoding="utf-8"?>
<p:tagLst xmlns:p="http://schemas.openxmlformats.org/presentationml/2006/main">
  <p:tag name="KSO_WM_BEAUTIFY_FLAG" val="#wm#"/>
  <p:tag name="KSO_WM_TEMPLATE_CATEGORY" val="custom"/>
  <p:tag name="KSO_WM_TEMPLATE_INDEX" val="20205176"/>
</p:tagLst>
</file>

<file path=ppt/tags/tag18.xml><?xml version="1.0" encoding="utf-8"?>
<p:tagLst xmlns:p="http://schemas.openxmlformats.org/presentationml/2006/main">
  <p:tag name="KSO_WM_BEAUTIFY_FLAG" val="#wm#"/>
  <p:tag name="KSO_WM_TEMPLATE_CATEGORY" val="custom"/>
  <p:tag name="KSO_WM_TEMPLATE_INDEX" val="20205176"/>
</p:tagLst>
</file>

<file path=ppt/tags/tag19.xml><?xml version="1.0" encoding="utf-8"?>
<p:tagLst xmlns:p="http://schemas.openxmlformats.org/presentationml/2006/main">
  <p:tag name="KSO_WM_BEAUTIFY_FLAG" val="#wm#"/>
  <p:tag name="KSO_WM_TEMPLATE_CATEGORY" val="custom"/>
  <p:tag name="KSO_WM_TEMPLATE_INDEX" val="20205176"/>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BEAUTIFY_FLAG" val="#wm#"/>
  <p:tag name="KSO_WM_TEMPLATE_CATEGORY" val="custom"/>
  <p:tag name="KSO_WM_TEMPLATE_INDEX" val="20205176"/>
</p:tagLst>
</file>

<file path=ppt/tags/tag21.xml><?xml version="1.0" encoding="utf-8"?>
<p:tagLst xmlns:p="http://schemas.openxmlformats.org/presentationml/2006/main">
  <p:tag name="KSO_WM_BEAUTIFY_FLAG" val="#wm#"/>
  <p:tag name="KSO_WM_TEMPLATE_CATEGORY" val="custom"/>
  <p:tag name="KSO_WM_TEMPLATE_INDEX" val="20205176"/>
</p:tagLst>
</file>

<file path=ppt/tags/tag22.xml><?xml version="1.0" encoding="utf-8"?>
<p:tagLst xmlns:p="http://schemas.openxmlformats.org/presentationml/2006/main">
  <p:tag name="KSO_WM_BEAUTIFY_FLAG" val="#wm#"/>
  <p:tag name="KSO_WM_TEMPLATE_CATEGORY" val="custom"/>
  <p:tag name="KSO_WM_TEMPLATE_INDEX" val="20205176"/>
</p:tagLst>
</file>

<file path=ppt/tags/tag23.xml><?xml version="1.0" encoding="utf-8"?>
<p:tagLst xmlns:p="http://schemas.openxmlformats.org/presentationml/2006/main">
  <p:tag name="KSO_WM_BEAUTIFY_FLAG" val="#wm#"/>
  <p:tag name="KSO_WM_TEMPLATE_CATEGORY" val="custom"/>
  <p:tag name="KSO_WM_TEMPLATE_INDEX" val="20205176"/>
</p:tagLst>
</file>

<file path=ppt/tags/tag24.xml><?xml version="1.0" encoding="utf-8"?>
<p:tagLst xmlns:p="http://schemas.openxmlformats.org/presentationml/2006/main">
  <p:tag name="KSO_WM_BEAUTIFY_FLAG" val="#wm#"/>
  <p:tag name="KSO_WM_TEMPLATE_CATEGORY" val="custom"/>
  <p:tag name="KSO_WM_TEMPLATE_INDEX" val="20205176"/>
</p:tagLst>
</file>

<file path=ppt/tags/tag25.xml><?xml version="1.0" encoding="utf-8"?>
<p:tagLst xmlns:p="http://schemas.openxmlformats.org/presentationml/2006/main">
  <p:tag name="KSO_WM_BEAUTIFY_FLAG" val="#wm#"/>
  <p:tag name="KSO_WM_TEMPLATE_CATEGORY" val="custom"/>
  <p:tag name="KSO_WM_TEMPLATE_INDEX" val="20205176"/>
</p:tagLst>
</file>

<file path=ppt/tags/tag26.xml><?xml version="1.0" encoding="utf-8"?>
<p:tagLst xmlns:p="http://schemas.openxmlformats.org/presentationml/2006/main">
  <p:tag name="KSO_WM_BEAUTIFY_FLAG" val="#wm#"/>
  <p:tag name="KSO_WM_TEMPLATE_CATEGORY" val="custom"/>
  <p:tag name="KSO_WM_TEMPLATE_INDEX" val="20205176"/>
</p:tagLst>
</file>

<file path=ppt/tags/tag2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ISLIDE.ICON" val="#180326;#159075;#405337;#407060;#155025;"/>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微软1">
      <a:dk1>
        <a:srgbClr val="536B82"/>
      </a:dk1>
      <a:lt1>
        <a:srgbClr val="F1F0EB"/>
      </a:lt1>
      <a:dk2>
        <a:srgbClr val="FFFFFF"/>
      </a:dk2>
      <a:lt2>
        <a:srgbClr val="F2F2F2"/>
      </a:lt2>
      <a:accent1>
        <a:srgbClr val="536B82"/>
      </a:accent1>
      <a:accent2>
        <a:srgbClr val="F1F0EB"/>
      </a:accent2>
      <a:accent3>
        <a:srgbClr val="FFFFFF"/>
      </a:accent3>
      <a:accent4>
        <a:srgbClr val="D9D9D9"/>
      </a:accent4>
      <a:accent5>
        <a:srgbClr val="F2F2F2"/>
      </a:accent5>
      <a:accent6>
        <a:srgbClr val="D8D8D8"/>
      </a:accent6>
      <a:hlink>
        <a:srgbClr val="B2B2B2"/>
      </a:hlink>
      <a:folHlink>
        <a:srgbClr val="002D89"/>
      </a:folHlink>
    </a:clrScheme>
    <a:fontScheme name="自定义 1">
      <a:majorFont>
        <a:latin typeface="思源黑体 Regular"/>
        <a:ea typeface="思源黑体 Regular"/>
        <a:cs typeface=""/>
      </a:majorFont>
      <a:minorFont>
        <a:latin typeface="思源黑体 Regular"/>
        <a:ea typeface="思源黑体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130000"/>
          </a:lnSpc>
          <a:defRPr dirty="0">
            <a:solidFill>
              <a:srgbClr val="536B82"/>
            </a:solidFill>
            <a:latin typeface="+mn-ea"/>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Regular"/>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Regular"/>
        <a:ea typeface=""/>
        <a:cs typeface=""/>
        <a:font script="Jpan" typeface="ＭＳ Ｐゴシック"/>
        <a:font script="Hang" typeface="맑은 고딕"/>
        <a:font script="Hans" typeface="思源黑体 Regular"/>
        <a:font script="Hant" typeface="新細明體"/>
        <a:font script="Arab" typeface="思源黑体 Regular"/>
        <a:font script="Hebr" typeface="思源黑体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Regular"/>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Regular"/>
        <a:ea typeface=""/>
        <a:cs typeface=""/>
        <a:font script="Jpan" typeface="ＭＳ Ｐゴシック"/>
        <a:font script="Hang" typeface="맑은 고딕"/>
        <a:font script="Hans" typeface="思源黑体 Regular"/>
        <a:font script="Hant" typeface="新細明體"/>
        <a:font script="Arab" typeface="思源黑体 Regular"/>
        <a:font script="Hebr" typeface="思源黑体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2135</Words>
  <Application>WPS 演示</Application>
  <PresentationFormat>宽屏</PresentationFormat>
  <Paragraphs>220</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思源黑体 Regular</vt:lpstr>
      <vt:lpstr>Wingdings</vt:lpstr>
      <vt:lpstr>思源黑体 Light</vt:lpstr>
      <vt:lpstr>黑体</vt:lpstr>
      <vt:lpstr>微软雅黑</vt:lpstr>
      <vt:lpstr>Arial Unicode MS</vt:lpstr>
      <vt:lpstr>思源黑体 Light</vt:lpstr>
      <vt:lpstr>思源黑体 Regular</vt:lpstr>
      <vt:lpstr>1_Office 主题​​</vt:lpstr>
      <vt:lpstr>PowerPoint 演示文稿</vt:lpstr>
      <vt:lpstr>题目要求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WPS_1602251688</cp:lastModifiedBy>
  <cp:revision>374</cp:revision>
  <dcterms:created xsi:type="dcterms:W3CDTF">2022-09-22T15:02:00Z</dcterms:created>
  <dcterms:modified xsi:type="dcterms:W3CDTF">2023-02-13T06:31:30Z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y fmtid="{D5CDD505-2E9C-101B-9397-08002B2CF9AE}" pid="3" name="ICV">
    <vt:lpwstr>7DF67D91315C4C93AAAFBAB76347C540</vt:lpwstr>
  </property>
</Properties>
</file>