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5" r:id="rId4"/>
    <p:sldId id="298" r:id="rId5"/>
    <p:sldId id="299" r:id="rId6"/>
    <p:sldId id="300" r:id="rId7"/>
    <p:sldId id="301" r:id="rId8"/>
    <p:sldId id="282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1.xml"/><Relationship Id="rId7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tags" Target="../tags/tag39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34" Type="http://schemas.openxmlformats.org/officeDocument/2006/relationships/image" Target="../media/image10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tags" Target="../tags/tag38.xml"/><Relationship Id="rId33" Type="http://schemas.openxmlformats.org/officeDocument/2006/relationships/notesSlide" Target="../notesSlides/notesSlide7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tags" Target="../tags/tag42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tags" Target="../tags/tag3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28" Type="http://schemas.openxmlformats.org/officeDocument/2006/relationships/tags" Target="../tags/tag41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tags" Target="../tags/tag44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Relationship Id="rId27" Type="http://schemas.openxmlformats.org/officeDocument/2006/relationships/tags" Target="../tags/tag40.xml"/><Relationship Id="rId30" Type="http://schemas.openxmlformats.org/officeDocument/2006/relationships/tags" Target="../tags/tag43.xml"/><Relationship Id="rId3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研讨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sz="4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补充练习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432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陆隽蕾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范雨欣</a:t>
            </a: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366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第十组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10030" y="873760"/>
            <a:ext cx="8886825" cy="1315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0" defTabSz="685800"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补充练习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：假设有一个硬盘，磁头数为16，每个磁道的扇区数为64，每个扇区存放512个字节，磁盘转速为每分钟7200转。操作系统限定每一个分区大小不超过65536个柱面。请分析解决如下问题(设为UNIX文件系统)：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510030" y="2292350"/>
            <a:ext cx="7561580" cy="432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 若文件系统采用索引分配方式，则需要用几个字节表示索引项？</a:t>
            </a:r>
          </a:p>
          <a:p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975392" y="280935"/>
            <a:ext cx="4203131" cy="524241"/>
            <a:chOff x="716110" y="376248"/>
            <a:chExt cx="4203131" cy="524241"/>
          </a:xfrm>
        </p:grpSpPr>
        <p:sp>
          <p:nvSpPr>
            <p:cNvPr id="32" name="文本框 31"/>
            <p:cNvSpPr txBox="1"/>
            <p:nvPr>
              <p:custDataLst>
                <p:tags r:id="rId1"/>
              </p:custDataLst>
            </p:nvPr>
          </p:nvSpPr>
          <p:spPr>
            <a:xfrm>
              <a:off x="716110" y="376248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题干</a:t>
              </a:r>
            </a:p>
          </p:txBody>
        </p:sp>
        <p:cxnSp>
          <p:nvCxnSpPr>
            <p:cNvPr id="33" name="直接连接符 32"/>
            <p:cNvCxnSpPr/>
            <p:nvPr>
              <p:custDataLst>
                <p:tags r:id="rId2"/>
              </p:custDataLst>
            </p:nvPr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35" name="文本框 34"/>
          <p:cNvSpPr txBox="1"/>
          <p:nvPr/>
        </p:nvSpPr>
        <p:spPr>
          <a:xfrm>
            <a:off x="1717675" y="3057525"/>
            <a:ext cx="8075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索引分配</a:t>
            </a:r>
            <a:r>
              <a:rPr lang="zh-CN" altLang="en-US" dirty="0"/>
              <a:t>允许文件离散地分配在各个磁盘块中，系统会为每个文件建立一张索引表，</a:t>
            </a:r>
            <a:r>
              <a:rPr lang="zh-CN" altLang="en-US" dirty="0">
                <a:solidFill>
                  <a:srgbClr val="FF0000"/>
                </a:solidFill>
              </a:rPr>
              <a:t>索引表中记录了文件的各个逻辑块对应的物理块</a:t>
            </a:r>
            <a:r>
              <a:rPr lang="zh-CN" altLang="en-US" dirty="0"/>
              <a:t>（索引表的功能类似于内存管理中的页表――建立逻辑页面到物理页之间的映射关系）。索引表存放的</a:t>
            </a:r>
            <a:r>
              <a:rPr lang="zh-CN" altLang="en-US" dirty="0">
                <a:solidFill>
                  <a:srgbClr val="FF0000"/>
                </a:solidFill>
              </a:rPr>
              <a:t>磁盘块</a:t>
            </a:r>
            <a:r>
              <a:rPr lang="zh-CN" altLang="en-US" dirty="0"/>
              <a:t>称为索引块。文件数据存放的</a:t>
            </a:r>
            <a:r>
              <a:rPr lang="zh-CN" altLang="en-US" dirty="0">
                <a:solidFill>
                  <a:srgbClr val="FF0000"/>
                </a:solidFill>
              </a:rPr>
              <a:t>磁盘块</a:t>
            </a:r>
            <a:r>
              <a:rPr lang="zh-CN" altLang="en-US" dirty="0"/>
              <a:t>称为数据块。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rcRect l="8200" t="28647" r="39607" b="1156"/>
          <a:stretch>
            <a:fillRect/>
          </a:stretch>
        </p:blipFill>
        <p:spPr>
          <a:xfrm>
            <a:off x="1717675" y="2299970"/>
            <a:ext cx="6340475" cy="438531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063750" y="805180"/>
            <a:ext cx="8428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/>
              <a:t>假设某个新创建的文件“aaa”的数据依次存放在磁盘块2</a:t>
            </a:r>
            <a:r>
              <a:rPr lang="zh-CN" altLang="en-US" dirty="0">
                <a:sym typeface="+mn-ea"/>
              </a:rPr>
              <a:t>→</a:t>
            </a:r>
            <a:r>
              <a:rPr lang="zh-CN" altLang="en-US" dirty="0"/>
              <a:t>5→13</a:t>
            </a:r>
            <a:r>
              <a:rPr lang="zh-CN" altLang="en-US" dirty="0">
                <a:sym typeface="+mn-ea"/>
              </a:rPr>
              <a:t>→</a:t>
            </a:r>
            <a:r>
              <a:rPr lang="zh-CN" altLang="en-US" dirty="0"/>
              <a:t>9。7号磁盘块作为“aaa”的索引块,索引块中保存了索引表的内容。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611120" y="1931670"/>
            <a:ext cx="234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目录项（</a:t>
            </a:r>
            <a:r>
              <a:rPr lang="en-US" altLang="zh-CN" dirty="0"/>
              <a:t>FCB</a:t>
            </a:r>
            <a:r>
              <a:rPr lang="zh-CN" altLang="en-US" dirty="0"/>
              <a:t>）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75392" y="280935"/>
            <a:ext cx="4203131" cy="524241"/>
            <a:chOff x="716110" y="376248"/>
            <a:chExt cx="4203131" cy="524241"/>
          </a:xfrm>
        </p:grpSpPr>
        <p:sp>
          <p:nvSpPr>
            <p:cNvPr id="32" name="文本框 31"/>
            <p:cNvSpPr txBox="1"/>
            <p:nvPr>
              <p:custDataLst>
                <p:tags r:id="rId1"/>
              </p:custDataLst>
            </p:nvPr>
          </p:nvSpPr>
          <p:spPr>
            <a:xfrm>
              <a:off x="716110" y="376248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索引分配</a:t>
              </a:r>
            </a:p>
          </p:txBody>
        </p:sp>
        <p:cxnSp>
          <p:nvCxnSpPr>
            <p:cNvPr id="33" name="直接连接符 32"/>
            <p:cNvCxnSpPr/>
            <p:nvPr>
              <p:custDataLst>
                <p:tags r:id="rId2"/>
              </p:custDataLst>
            </p:nvPr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</p:cxnSp>
      </p:grpSp>
      <p:cxnSp>
        <p:nvCxnSpPr>
          <p:cNvPr id="29" name="直接箭头连接符 28"/>
          <p:cNvCxnSpPr/>
          <p:nvPr/>
        </p:nvCxnSpPr>
        <p:spPr>
          <a:xfrm>
            <a:off x="3766820" y="2913380"/>
            <a:ext cx="439420" cy="13188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38980" y="4351655"/>
            <a:ext cx="709930" cy="63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459470" y="2299970"/>
            <a:ext cx="2901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索引表和文件数据都存放在磁盘块中。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498600" y="892175"/>
            <a:ext cx="945197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/>
              <a:t>文件系统读写数据的最小单位，也叫磁盘簇。扇区是磁盘最小的物理存储单元，操作系统将相邻的扇区组合在一起，形成一个块，对块进行管理。每个磁盘块可以包括 2、4、8、16、32 或 64 个扇区。</a:t>
            </a:r>
            <a:r>
              <a:rPr lang="zh-CN" altLang="en-US" dirty="0">
                <a:solidFill>
                  <a:srgbClr val="FF0000"/>
                </a:solidFill>
              </a:rPr>
              <a:t>磁盘块是操作系统所使用的逻辑概念，而非磁盘的物理概念。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75392" y="280935"/>
            <a:ext cx="4203131" cy="524241"/>
            <a:chOff x="716110" y="376248"/>
            <a:chExt cx="4203131" cy="524241"/>
          </a:xfrm>
        </p:grpSpPr>
        <p:sp>
          <p:nvSpPr>
            <p:cNvPr id="32" name="文本框 31"/>
            <p:cNvSpPr txBox="1"/>
            <p:nvPr>
              <p:custDataLst>
                <p:tags r:id="rId1"/>
              </p:custDataLst>
            </p:nvPr>
          </p:nvSpPr>
          <p:spPr>
            <a:xfrm>
              <a:off x="716110" y="376248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磁盘块</a:t>
              </a:r>
            </a:p>
          </p:txBody>
        </p:sp>
        <p:cxnSp>
          <p:nvCxnSpPr>
            <p:cNvPr id="33" name="直接连接符 32"/>
            <p:cNvCxnSpPr/>
            <p:nvPr>
              <p:custDataLst>
                <p:tags r:id="rId2"/>
              </p:custDataLst>
            </p:nvPr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1498600" y="2549842"/>
            <a:ext cx="7962900" cy="2118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503170" y="892175"/>
            <a:ext cx="694298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dirty="0"/>
              <a:t>假设</a:t>
            </a:r>
            <a:r>
              <a:rPr lang="zh-CN" altLang="en-US" sz="2000" dirty="0"/>
              <a:t>：磁盘块大小为</a:t>
            </a:r>
            <a:r>
              <a:rPr lang="en-US" altLang="zh-CN" sz="2000" dirty="0"/>
              <a:t>n B</a:t>
            </a:r>
            <a:r>
              <a:rPr lang="zh-CN" altLang="en-US" sz="2000" dirty="0"/>
              <a:t>，且磁盘块指针全部用于标识物理块。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75392" y="280935"/>
            <a:ext cx="4203131" cy="524241"/>
            <a:chOff x="716110" y="376248"/>
            <a:chExt cx="4203131" cy="524241"/>
          </a:xfrm>
        </p:grpSpPr>
        <p:sp>
          <p:nvSpPr>
            <p:cNvPr id="32" name="文本框 31"/>
            <p:cNvSpPr txBox="1"/>
            <p:nvPr>
              <p:custDataLst>
                <p:tags r:id="rId2"/>
              </p:custDataLst>
            </p:nvPr>
          </p:nvSpPr>
          <p:spPr>
            <a:xfrm>
              <a:off x="716110" y="376248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合理假设</a:t>
              </a:r>
            </a:p>
          </p:txBody>
        </p:sp>
        <p:cxnSp>
          <p:nvCxnSpPr>
            <p:cNvPr id="33" name="直接连接符 32"/>
            <p:cNvCxnSpPr/>
            <p:nvPr>
              <p:custDataLst>
                <p:tags r:id="rId3"/>
              </p:custDataLst>
            </p:nvPr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55875" y="1534160"/>
            <a:ext cx="5019675" cy="17145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3843655" y="2919730"/>
            <a:ext cx="3604260" cy="63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526665" y="3429000"/>
            <a:ext cx="771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磁盘块数</a:t>
            </a:r>
            <a:r>
              <a:rPr lang="en-US" altLang="zh-CN" dirty="0"/>
              <a:t>=</a:t>
            </a:r>
            <a:r>
              <a:rPr lang="zh-CN" altLang="en-US" dirty="0"/>
              <a:t>磁盘总容量</a:t>
            </a:r>
            <a:r>
              <a:rPr lang="en-US" altLang="zh-CN" dirty="0"/>
              <a:t>/</a:t>
            </a:r>
            <a:r>
              <a:rPr lang="zh-CN" altLang="en-US" dirty="0"/>
              <a:t>磁盘块大小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526665" y="3941914"/>
                <a:ext cx="4110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磁盘块数：</a:t>
                </a:r>
                <a:r>
                  <a:rPr lang="en-US" altLang="zh-CN" dirty="0"/>
                  <a:t>33554432KB/n 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块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65" y="3941914"/>
                <a:ext cx="41108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27" r="11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526665" y="4282570"/>
                <a:ext cx="5339770" cy="1289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索引项所需要的二进制位数：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=35-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位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因此，需要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zh-CN" altLang="en-US" dirty="0"/>
                  <a:t>个字节表示索引项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65" y="4282570"/>
                <a:ext cx="5339770" cy="1289007"/>
              </a:xfrm>
              <a:prstGeom prst="rect">
                <a:avLst/>
              </a:prstGeom>
              <a:blipFill rotWithShape="1">
                <a:blip r:embed="rId8"/>
                <a:stretch>
                  <a:fillRect t="-10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10030" y="873760"/>
            <a:ext cx="8886825" cy="1315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indent="0" defTabSz="685800"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补充练习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：假设有一个硬盘，磁头数为16，每个磁道的扇区数为64，每个扇区存放512个字节，磁盘转速为每分钟7200转。操作系统限定每一个分区大小不超过65536个柱面。请分析解决如下问题(设为UNIX文件系统)：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510030" y="2340334"/>
            <a:ext cx="8767445" cy="1126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 若采用UNIX混合索引方式，（索引表为13个单元，前10个为直接索引，这13个单元存放在磁盘inode中），则在这个系统中可以建立的最大文件的长度是多少（KB）？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975392" y="280935"/>
            <a:ext cx="4203131" cy="524241"/>
            <a:chOff x="716110" y="376248"/>
            <a:chExt cx="4203131" cy="524241"/>
          </a:xfrm>
        </p:grpSpPr>
        <p:sp>
          <p:nvSpPr>
            <p:cNvPr id="32" name="文本框 31"/>
            <p:cNvSpPr txBox="1"/>
            <p:nvPr>
              <p:custDataLst>
                <p:tags r:id="rId1"/>
              </p:custDataLst>
            </p:nvPr>
          </p:nvSpPr>
          <p:spPr>
            <a:xfrm>
              <a:off x="716110" y="376248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题干</a:t>
              </a:r>
            </a:p>
          </p:txBody>
        </p:sp>
        <p:cxnSp>
          <p:nvCxnSpPr>
            <p:cNvPr id="33" name="直接连接符 32"/>
            <p:cNvCxnSpPr/>
            <p:nvPr>
              <p:custDataLst>
                <p:tags r:id="rId2"/>
              </p:custDataLst>
            </p:nvPr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83240" y="4209048"/>
                <a:ext cx="5709036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因为磁盘块大小为</a:t>
                </a:r>
                <a:r>
                  <a:rPr lang="en-US" altLang="zh-CN" dirty="0"/>
                  <a:t>n B</a:t>
                </a:r>
                <a:r>
                  <a:rPr lang="zh-CN" altLang="en-US" dirty="0"/>
                  <a:t>，索引项大小为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zh-CN" altLang="en-US" dirty="0"/>
                  <a:t>个字节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240" y="4209048"/>
                <a:ext cx="5709036" cy="489814"/>
              </a:xfrm>
              <a:prstGeom prst="rect">
                <a:avLst/>
              </a:prstGeom>
              <a:blipFill rotWithShape="1">
                <a:blip r:embed="rId5"/>
                <a:stretch>
                  <a:fillRect l="-8" t="-55" r="3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083240" y="3596226"/>
            <a:ext cx="582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索引块所存储的索引项的个数</a:t>
            </a:r>
            <a:r>
              <a:rPr lang="en-US" altLang="zh-CN" dirty="0"/>
              <a:t>=</a:t>
            </a:r>
            <a:r>
              <a:rPr lang="zh-CN" altLang="en-US" dirty="0"/>
              <a:t>磁盘块大小</a:t>
            </a:r>
            <a:r>
              <a:rPr lang="en-US" altLang="zh-CN" dirty="0"/>
              <a:t>/</a:t>
            </a:r>
            <a:r>
              <a:rPr lang="zh-CN" altLang="en-US" dirty="0"/>
              <a:t>索引项大小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83240" y="4942352"/>
                <a:ext cx="8886825" cy="520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索引块所存储的索引项的个数：</a:t>
                </a:r>
                <a:r>
                  <a:rPr lang="en-US" altLang="zh-CN" dirty="0"/>
                  <a:t>n/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35−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240" y="4942352"/>
                <a:ext cx="8886825" cy="520720"/>
              </a:xfrm>
              <a:prstGeom prst="rect">
                <a:avLst/>
              </a:prstGeom>
              <a:blipFill>
                <a:blip r:embed="rId6"/>
                <a:stretch>
                  <a:fillRect l="-617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02952" y="280935"/>
            <a:ext cx="4203131" cy="524241"/>
            <a:chOff x="243670" y="376248"/>
            <a:chExt cx="4203131" cy="524241"/>
          </a:xfrm>
        </p:grpSpPr>
        <p:sp>
          <p:nvSpPr>
            <p:cNvPr id="32" name="文本框 31"/>
            <p:cNvSpPr txBox="1"/>
            <p:nvPr>
              <p:custDataLst>
                <p:tags r:id="rId30"/>
              </p:custDataLst>
            </p:nvPr>
          </p:nvSpPr>
          <p:spPr>
            <a:xfrm>
              <a:off x="243670" y="376248"/>
              <a:ext cx="4203131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混合索引</a:t>
              </a:r>
            </a:p>
          </p:txBody>
        </p:sp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>
              <a:off x="422053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990090" y="801370"/>
          <a:ext cx="1062990" cy="306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顶级索引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直接索引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直接索引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一级间接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二级间接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三级间接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左大括号 5"/>
          <p:cNvSpPr/>
          <p:nvPr/>
        </p:nvSpPr>
        <p:spPr>
          <a:xfrm>
            <a:off x="1637665" y="1448435"/>
            <a:ext cx="280670" cy="1065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2665" y="1624965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个</a:t>
            </a:r>
          </a:p>
        </p:txBody>
      </p:sp>
      <p:graphicFrame>
        <p:nvGraphicFramePr>
          <p:cNvPr id="10" name="表格 9"/>
          <p:cNvGraphicFramePr/>
          <p:nvPr/>
        </p:nvGraphicFramePr>
        <p:xfrm>
          <a:off x="3510280" y="781050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/>
                        <a:t>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3510280" y="1448435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n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510280" y="108013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918391" y="5171440"/>
                <a:ext cx="588137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最大文件长度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索引项的总数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磁盘</m:t>
                    </m:r>
                  </m:oMath>
                </a14:m>
                <a:r>
                  <a:rPr lang="zh-CN" altLang="en-US" dirty="0"/>
                  <a:t>块大小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91" y="5171440"/>
                <a:ext cx="5881370" cy="368300"/>
              </a:xfrm>
              <a:prstGeom prst="rect">
                <a:avLst/>
              </a:prstGeom>
              <a:blipFill rotWithShape="1">
                <a:blip r:embed="rId34"/>
                <a:stretch>
                  <a:fillRect l="-1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918115" y="5513552"/>
                <a:ext cx="9748298" cy="102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最大文件长度：</a:t>
                </a:r>
                <a:r>
                  <a:rPr lang="en-US" altLang="zh-CN" dirty="0"/>
                  <a:t>[10+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35−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35−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35−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]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n=10n+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35−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35−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512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35−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128(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35−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35−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35−</m:t>
                            </m:r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KB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15" y="5513552"/>
                <a:ext cx="9748298" cy="1026948"/>
              </a:xfrm>
              <a:prstGeom prst="rect">
                <a:avLst/>
              </a:prstGeom>
              <a:blipFill rotWithShape="1">
                <a:blip r:embed="rId35"/>
                <a:stretch>
                  <a:fillRect l="-4" t="-47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V="1">
            <a:off x="2995930" y="959485"/>
            <a:ext cx="442595" cy="44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944495" y="1624965"/>
            <a:ext cx="494030" cy="655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/>
        </p:nvGraphicFramePr>
        <p:xfrm>
          <a:off x="5346700" y="718185"/>
          <a:ext cx="11925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7063105" y="323215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n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/>
          <p:nvPr>
            <p:custDataLst>
              <p:tags r:id="rId4"/>
            </p:custDataLst>
          </p:nvPr>
        </p:nvGraphicFramePr>
        <p:xfrm>
          <a:off x="7063105" y="990600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n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7141210" y="62230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cxnSp>
        <p:nvCxnSpPr>
          <p:cNvPr id="21" name="直接箭头连接符 20"/>
          <p:cNvCxnSpPr>
            <a:endCxn id="17" idx="1"/>
          </p:cNvCxnSpPr>
          <p:nvPr/>
        </p:nvCxnSpPr>
        <p:spPr>
          <a:xfrm flipV="1">
            <a:off x="6440170" y="513715"/>
            <a:ext cx="622935" cy="35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1"/>
          </p:cNvCxnSpPr>
          <p:nvPr/>
        </p:nvCxnSpPr>
        <p:spPr>
          <a:xfrm flipV="1">
            <a:off x="6393180" y="1181100"/>
            <a:ext cx="669925" cy="10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/>
          <p:nvPr>
            <p:custDataLst>
              <p:tags r:id="rId6"/>
            </p:custDataLst>
          </p:nvPr>
        </p:nvGraphicFramePr>
        <p:xfrm>
          <a:off x="4154170" y="2324100"/>
          <a:ext cx="11925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V="1">
            <a:off x="2893060" y="1558925"/>
            <a:ext cx="2416810" cy="121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/>
          <p:nvPr>
            <p:custDataLst>
              <p:tags r:id="rId7"/>
            </p:custDataLst>
          </p:nvPr>
        </p:nvGraphicFramePr>
        <p:xfrm>
          <a:off x="5948680" y="2717165"/>
          <a:ext cx="11925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/>
          <p:nvPr>
            <p:custDataLst>
              <p:tags r:id="rId8"/>
            </p:custDataLst>
          </p:nvPr>
        </p:nvGraphicFramePr>
        <p:xfrm>
          <a:off x="5948680" y="1732280"/>
          <a:ext cx="119253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/>
          <p:nvPr>
            <p:custDataLst>
              <p:tags r:id="rId9"/>
            </p:custDataLst>
          </p:nvPr>
        </p:nvGraphicFramePr>
        <p:xfrm>
          <a:off x="4946650" y="3918585"/>
          <a:ext cx="11925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/>
          <p:nvPr>
            <p:custDataLst>
              <p:tags r:id="rId10"/>
            </p:custDataLst>
          </p:nvPr>
        </p:nvGraphicFramePr>
        <p:xfrm>
          <a:off x="7473950" y="4326890"/>
          <a:ext cx="11925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/>
          <p:nvPr>
            <p:custDataLst>
              <p:tags r:id="rId11"/>
            </p:custDataLst>
          </p:nvPr>
        </p:nvGraphicFramePr>
        <p:xfrm>
          <a:off x="7473950" y="3342005"/>
          <a:ext cx="119253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/>
          <p:nvPr>
            <p:custDataLst>
              <p:tags r:id="rId12"/>
            </p:custDataLst>
          </p:nvPr>
        </p:nvGraphicFramePr>
        <p:xfrm>
          <a:off x="9270365" y="2558415"/>
          <a:ext cx="11925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/>
          <p:nvPr>
            <p:custDataLst>
              <p:tags r:id="rId13"/>
            </p:custDataLst>
          </p:nvPr>
        </p:nvGraphicFramePr>
        <p:xfrm>
          <a:off x="9270365" y="1624965"/>
          <a:ext cx="119253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14"/>
            </p:custDataLst>
          </p:nvPr>
        </p:nvGraphicFramePr>
        <p:xfrm>
          <a:off x="9253220" y="4464050"/>
          <a:ext cx="11925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custDataLst>
              <p:tags r:id="rId15"/>
            </p:custDataLst>
          </p:nvPr>
        </p:nvGraphicFramePr>
        <p:xfrm>
          <a:off x="9253220" y="3479165"/>
          <a:ext cx="1192530" cy="77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4" name="直接箭头连接符 43"/>
          <p:cNvCxnSpPr>
            <a:endCxn id="27" idx="1"/>
          </p:cNvCxnSpPr>
          <p:nvPr/>
        </p:nvCxnSpPr>
        <p:spPr>
          <a:xfrm flipV="1">
            <a:off x="2905760" y="2705100"/>
            <a:ext cx="1248410" cy="43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57195" y="3557270"/>
            <a:ext cx="1940560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5278120" y="2223135"/>
            <a:ext cx="61849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245735" y="2841625"/>
            <a:ext cx="669925" cy="71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>
            <p:custDataLst>
              <p:tags r:id="rId16"/>
            </p:custDataLst>
          </p:nvPr>
        </p:nvSpPr>
        <p:spPr>
          <a:xfrm>
            <a:off x="6223000" y="239966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sp>
        <p:nvSpPr>
          <p:cNvPr id="49" name="文本框 48"/>
          <p:cNvSpPr txBox="1"/>
          <p:nvPr>
            <p:custDataLst>
              <p:tags r:id="rId17"/>
            </p:custDataLst>
          </p:nvPr>
        </p:nvSpPr>
        <p:spPr>
          <a:xfrm>
            <a:off x="7785100" y="395859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sp>
        <p:nvSpPr>
          <p:cNvPr id="50" name="文本框 49"/>
          <p:cNvSpPr txBox="1"/>
          <p:nvPr>
            <p:custDataLst>
              <p:tags r:id="rId18"/>
            </p:custDataLst>
          </p:nvPr>
        </p:nvSpPr>
        <p:spPr>
          <a:xfrm>
            <a:off x="9544685" y="219011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.......</a:t>
            </a:r>
          </a:p>
        </p:txBody>
      </p:sp>
      <p:sp>
        <p:nvSpPr>
          <p:cNvPr id="51" name="文本框 50"/>
          <p:cNvSpPr txBox="1"/>
          <p:nvPr>
            <p:custDataLst>
              <p:tags r:id="rId19"/>
            </p:custDataLst>
          </p:nvPr>
        </p:nvSpPr>
        <p:spPr>
          <a:xfrm>
            <a:off x="9544685" y="318897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sp>
        <p:nvSpPr>
          <p:cNvPr id="52" name="文本框 51"/>
          <p:cNvSpPr txBox="1"/>
          <p:nvPr>
            <p:custDataLst>
              <p:tags r:id="rId20"/>
            </p:custDataLst>
          </p:nvPr>
        </p:nvSpPr>
        <p:spPr>
          <a:xfrm>
            <a:off x="9544685" y="411670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5928995" y="3666490"/>
            <a:ext cx="1482090" cy="4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051550" y="4498340"/>
            <a:ext cx="135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8655050" y="1971675"/>
            <a:ext cx="548005" cy="158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8597265" y="2854325"/>
            <a:ext cx="644525" cy="1141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8564880" y="3782695"/>
            <a:ext cx="664210" cy="741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8513445" y="4685030"/>
            <a:ext cx="695960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>
            <p:custDataLst>
              <p:tags r:id="rId21"/>
            </p:custDataLst>
          </p:nvPr>
        </p:nvGraphicFramePr>
        <p:xfrm>
          <a:off x="7473950" y="1732280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n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2"/>
            </p:custDataLst>
          </p:nvPr>
        </p:nvGraphicFramePr>
        <p:xfrm>
          <a:off x="7473950" y="2399665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n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23"/>
            </p:custDataLst>
          </p:nvPr>
        </p:nvSpPr>
        <p:spPr>
          <a:xfrm>
            <a:off x="7552055" y="203136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24"/>
            </p:custDataLst>
          </p:nvPr>
        </p:nvGraphicFramePr>
        <p:xfrm>
          <a:off x="10810875" y="1650365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n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/>
          <p:nvPr>
            <p:custDataLst>
              <p:tags r:id="rId25"/>
            </p:custDataLst>
          </p:nvPr>
        </p:nvGraphicFramePr>
        <p:xfrm>
          <a:off x="10810875" y="4707890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n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>
            <p:custDataLst>
              <p:tags r:id="rId26"/>
            </p:custDataLst>
          </p:nvPr>
        </p:nvSpPr>
        <p:spPr>
          <a:xfrm>
            <a:off x="10888980" y="4339590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graphicFrame>
        <p:nvGraphicFramePr>
          <p:cNvPr id="24" name="表格 23"/>
          <p:cNvGraphicFramePr/>
          <p:nvPr>
            <p:custDataLst>
              <p:tags r:id="rId27"/>
            </p:custDataLst>
          </p:nvPr>
        </p:nvGraphicFramePr>
        <p:xfrm>
          <a:off x="10810875" y="2912745"/>
          <a:ext cx="9474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n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>
            <p:custDataLst>
              <p:tags r:id="rId28"/>
            </p:custDataLst>
          </p:nvPr>
        </p:nvSpPr>
        <p:spPr>
          <a:xfrm>
            <a:off x="10962640" y="222313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sp>
        <p:nvSpPr>
          <p:cNvPr id="26" name="文本框 25"/>
          <p:cNvSpPr txBox="1"/>
          <p:nvPr>
            <p:custDataLst>
              <p:tags r:id="rId29"/>
            </p:custDataLst>
          </p:nvPr>
        </p:nvSpPr>
        <p:spPr>
          <a:xfrm>
            <a:off x="10888980" y="349567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......</a:t>
            </a:r>
          </a:p>
        </p:txBody>
      </p:sp>
      <p:cxnSp>
        <p:nvCxnSpPr>
          <p:cNvPr id="28" name="直接箭头连接符 27"/>
          <p:cNvCxnSpPr>
            <a:endCxn id="5" idx="1"/>
          </p:cNvCxnSpPr>
          <p:nvPr/>
        </p:nvCxnSpPr>
        <p:spPr>
          <a:xfrm flipV="1">
            <a:off x="6976745" y="1922780"/>
            <a:ext cx="497205" cy="175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8" idx="1"/>
          </p:cNvCxnSpPr>
          <p:nvPr/>
        </p:nvCxnSpPr>
        <p:spPr>
          <a:xfrm flipV="1">
            <a:off x="6960235" y="2590165"/>
            <a:ext cx="513715" cy="56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3" idx="1"/>
          </p:cNvCxnSpPr>
          <p:nvPr/>
        </p:nvCxnSpPr>
        <p:spPr>
          <a:xfrm flipV="1">
            <a:off x="10309225" y="1840865"/>
            <a:ext cx="501650" cy="49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4" idx="1"/>
          </p:cNvCxnSpPr>
          <p:nvPr/>
        </p:nvCxnSpPr>
        <p:spPr>
          <a:xfrm>
            <a:off x="10372725" y="2843530"/>
            <a:ext cx="43815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0372725" y="3700780"/>
            <a:ext cx="433070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1"/>
          </p:cNvCxnSpPr>
          <p:nvPr/>
        </p:nvCxnSpPr>
        <p:spPr>
          <a:xfrm flipV="1">
            <a:off x="10300970" y="4898390"/>
            <a:ext cx="509905" cy="132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318980" y="3429248"/>
            <a:ext cx="3637836" cy="1230666"/>
            <a:chOff x="4511492" y="2848154"/>
            <a:chExt cx="3217484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511492" y="3103389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2745D1-C226-0476-7E15-204BB57107D5}"/>
              </a:ext>
            </a:extLst>
          </p:cNvPr>
          <p:cNvSpPr txBox="1"/>
          <p:nvPr/>
        </p:nvSpPr>
        <p:spPr>
          <a:xfrm>
            <a:off x="4116024" y="2474657"/>
            <a:ext cx="4043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感谢您的聆听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KSO_WPP_MARK_KEY" val="91f9cc65-b5f1-4fa2-8cf5-505349a40cd0"/>
  <p:tag name="COMMONDATA" val="eyJoZGlkIjoiYTc1NjQ5YjEwYWUwNjkwMTk2OTIyYTZmZjJhOTZlND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9*259"/>
  <p:tag name="TABLE_ENDDRAG_RECT" val="135*140*89*2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676</Words>
  <Application>Microsoft Office PowerPoint</Application>
  <PresentationFormat>宽屏</PresentationFormat>
  <Paragraphs>88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思源黑体 CN Heavy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LU Grace</cp:lastModifiedBy>
  <cp:revision>73</cp:revision>
  <dcterms:created xsi:type="dcterms:W3CDTF">2018-09-17T11:33:00Z</dcterms:created>
  <dcterms:modified xsi:type="dcterms:W3CDTF">2023-02-20T09:41:24Z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455E5911D8364A328E1414CE54B74CC5</vt:lpwstr>
  </property>
  <property fmtid="{D5CDD505-2E9C-101B-9397-08002B2CF9AE}" pid="3" name="KSOProductBuildVer">
    <vt:lpwstr>2052-11.1.0.13703</vt:lpwstr>
  </property>
</Properties>
</file>