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6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18" r:id="rId3"/>
    <p:sldId id="328" r:id="rId5"/>
    <p:sldId id="260" r:id="rId6"/>
    <p:sldId id="320" r:id="rId7"/>
    <p:sldId id="321" r:id="rId8"/>
    <p:sldId id="329" r:id="rId9"/>
    <p:sldId id="319" r:id="rId10"/>
    <p:sldId id="257" r:id="rId11"/>
    <p:sldId id="312" r:id="rId12"/>
    <p:sldId id="315" r:id="rId13"/>
    <p:sldId id="314" r:id="rId14"/>
    <p:sldId id="317" r:id="rId15"/>
  </p:sldIdLst>
  <p:sldSz cx="9144000" cy="5143500"/>
  <p:notesSz cx="6858000" cy="9144000"/>
  <p:embeddedFontLst>
    <p:embeddedFont>
      <p:font typeface="Play" panose="00000500000000000000"/>
      <p:regular r:id="rId21"/>
    </p:embeddedFont>
    <p:embeddedFont>
      <p:font typeface="Source Sans Pro" panose="020B0503030403020204"/>
      <p:regular r:id="rId22"/>
    </p:embeddedFont>
    <p:embeddedFont>
      <p:font typeface="Source Sans Pro SemiBold" panose="020B0503030403090204"/>
      <p:italic r:id="rId23"/>
      <p:boldItalic r:id="rId24"/>
    </p:embeddedFont>
    <p:embeddedFont>
      <p:font typeface="楷体" panose="02010609060101010101" charset="-122"/>
      <p:regular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5310" userDrawn="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5EF"/>
    <a:srgbClr val="000304"/>
    <a:srgbClr val="D818C4"/>
    <a:srgbClr val="A84890"/>
    <a:srgbClr val="00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531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68.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67.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4" name="Shape 2634"/>
        <p:cNvGrpSpPr/>
        <p:nvPr/>
      </p:nvGrpSpPr>
      <p:grpSpPr>
        <a:xfrm>
          <a:off x="0" y="0"/>
          <a:ext cx="0" cy="0"/>
          <a:chOff x="0" y="0"/>
          <a:chExt cx="0" cy="0"/>
        </a:xfrm>
      </p:grpSpPr>
      <p:sp>
        <p:nvSpPr>
          <p:cNvPr id="2635" name="Google Shape;2635;g10b651380e3_0_1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24" name="Shape 3424"/>
        <p:cNvGrpSpPr/>
        <p:nvPr/>
      </p:nvGrpSpPr>
      <p:grpSpPr>
        <a:xfrm>
          <a:off x="0" y="0"/>
          <a:ext cx="0" cy="0"/>
          <a:chOff x="0" y="0"/>
          <a:chExt cx="0" cy="0"/>
        </a:xfrm>
      </p:grpSpPr>
      <p:sp>
        <p:nvSpPr>
          <p:cNvPr id="3425" name="Google Shape;3425;g10a69f07881_0_2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6" name="Google Shape;3426;g10a69f07881_0_2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1" name="Shape 2691"/>
        <p:cNvGrpSpPr/>
        <p:nvPr/>
      </p:nvGrpSpPr>
      <p:grpSpPr>
        <a:xfrm>
          <a:off x="0" y="0"/>
          <a:ext cx="0" cy="0"/>
          <a:chOff x="0" y="0"/>
          <a:chExt cx="0" cy="0"/>
        </a:xfrm>
      </p:grpSpPr>
      <p:sp>
        <p:nvSpPr>
          <p:cNvPr id="2692" name="Google Shape;2692;g10b651380e3_0_22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1" name="Shape 2691"/>
        <p:cNvGrpSpPr/>
        <p:nvPr/>
      </p:nvGrpSpPr>
      <p:grpSpPr>
        <a:xfrm>
          <a:off x="0" y="0"/>
          <a:ext cx="0" cy="0"/>
          <a:chOff x="0" y="0"/>
          <a:chExt cx="0" cy="0"/>
        </a:xfrm>
      </p:grpSpPr>
      <p:sp>
        <p:nvSpPr>
          <p:cNvPr id="2692" name="Google Shape;2692;g10b651380e3_0_22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5" name="Shape 2645"/>
        <p:cNvGrpSpPr/>
        <p:nvPr/>
      </p:nvGrpSpPr>
      <p:grpSpPr>
        <a:xfrm>
          <a:off x="0" y="0"/>
          <a:ext cx="0" cy="0"/>
          <a:chOff x="0" y="0"/>
          <a:chExt cx="0" cy="0"/>
        </a:xfrm>
      </p:grpSpPr>
      <p:sp>
        <p:nvSpPr>
          <p:cNvPr id="2646" name="Google Shape;2646;gfd291ba3e9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4" Type="http://schemas.openxmlformats.org/officeDocument/2006/relationships/hyperlink" Target="https://freepik.com/" TargetMode="External"/><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22" name="Shape 622"/>
        <p:cNvGrpSpPr/>
        <p:nvPr/>
      </p:nvGrpSpPr>
      <p:grpSpPr>
        <a:xfrm>
          <a:off x="0" y="0"/>
          <a:ext cx="0" cy="0"/>
          <a:chOff x="0" y="0"/>
          <a:chExt cx="0" cy="0"/>
        </a:xfrm>
      </p:grpSpPr>
      <p:sp>
        <p:nvSpPr>
          <p:cNvPr id="623" name="Google Shape;623;p11"/>
          <p:cNvSpPr txBox="1"/>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1" name="Google Shape;701;p11"/>
          <p:cNvSpPr txBox="1"/>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07" name="Google Shape;707;p13"/>
          <p:cNvSpPr txBox="1"/>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13" name="Google Shape;713;p13"/>
          <p:cNvSpPr txBox="1"/>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15" name="Google Shape;715;p13"/>
          <p:cNvSpPr txBox="1"/>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p:txBody>
      </p:sp>
      <p:sp>
        <p:nvSpPr>
          <p:cNvPr id="923" name="Google Shape;923;p15"/>
          <p:cNvSpPr txBox="1"/>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3" name="Google Shape;1073;p16"/>
          <p:cNvSpPr txBox="1"/>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075" name="Google Shape;1075;p16"/>
          <p:cNvSpPr txBox="1"/>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077" name="Google Shape;1077;p16"/>
          <p:cNvSpPr txBox="1"/>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4" name="Google Shape;1194;p17"/>
          <p:cNvSpPr txBox="1"/>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6" name="Google Shape;1196;p17"/>
          <p:cNvSpPr txBox="1"/>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8" name="Google Shape;1198;p17"/>
          <p:cNvSpPr txBox="1"/>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8" name="Google Shape;1288;p20"/>
          <p:cNvSpPr txBox="1"/>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
        <p:nvSpPr>
          <p:cNvPr id="66" name="Google Shape;66;p3"/>
          <p:cNvSpPr txBox="1"/>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3" name="Google Shape;1383;p21"/>
          <p:cNvSpPr txBox="1"/>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8" name="Google Shape;1428;p22"/>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1662" name="Google Shape;1662;p26"/>
          <p:cNvSpPr txBox="1"/>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1663" name="Google Shape;1663;p26"/>
          <p:cNvSpPr txBox="1"/>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5" name="Google Shape;1695;p27"/>
          <p:cNvSpPr txBox="1"/>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696" name="Google Shape;1696;p27"/>
          <p:cNvSpPr txBox="1"/>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7" name="Google Shape;1697;p27"/>
          <p:cNvSpPr txBox="1"/>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698" name="Google Shape;1698;p27"/>
          <p:cNvSpPr txBox="1"/>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9" name="Google Shape;1699;p27"/>
          <p:cNvSpPr txBox="1"/>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5" name="Google Shape;1735;p28"/>
          <p:cNvSpPr txBox="1"/>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736" name="Google Shape;1736;p28"/>
          <p:cNvSpPr txBox="1"/>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7" name="Google Shape;1737;p28"/>
          <p:cNvSpPr txBox="1"/>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738" name="Google Shape;1738;p28"/>
          <p:cNvSpPr txBox="1"/>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9" name="Google Shape;1739;p28"/>
          <p:cNvSpPr txBox="1"/>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68" name="Google Shape;1868;p29"/>
          <p:cNvSpPr txBox="1"/>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70" name="Google Shape;1870;p29"/>
          <p:cNvSpPr txBox="1"/>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72" name="Google Shape;1872;p29"/>
          <p:cNvSpPr txBox="1"/>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1" name="Google Shape;1971;p30"/>
          <p:cNvSpPr txBox="1"/>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2" name="Google Shape;1972;p30"/>
          <p:cNvSpPr txBox="1"/>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973" name="Google Shape;1973;p30"/>
          <p:cNvSpPr txBox="1"/>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4" name="Google Shape;1974;p30"/>
          <p:cNvSpPr txBox="1"/>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0" name="Google Shape;1980;p30"/>
          <p:cNvSpPr txBox="1"/>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1" name="Google Shape;1981;p30"/>
          <p:cNvSpPr txBox="1"/>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982" name="Google Shape;1982;p30"/>
          <p:cNvSpPr txBox="1"/>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3" name="Google Shape;1983;p30"/>
          <p:cNvSpPr txBox="1"/>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7" name="Google Shape;2057;p31"/>
          <p:cNvSpPr txBox="1"/>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8" name="Google Shape;2058;p31"/>
          <p:cNvSpPr txBox="1"/>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59" name="Google Shape;2059;p31"/>
          <p:cNvSpPr txBox="1"/>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0" name="Google Shape;2060;p31"/>
          <p:cNvSpPr txBox="1"/>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1" name="Google Shape;2061;p31"/>
          <p:cNvSpPr txBox="1"/>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2" name="Google Shape;2062;p31"/>
          <p:cNvSpPr txBox="1"/>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3" name="Google Shape;2063;p31"/>
          <p:cNvSpPr txBox="1"/>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4" name="Google Shape;2064;p31"/>
          <p:cNvSpPr txBox="1"/>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5" name="Google Shape;2065;p31"/>
          <p:cNvSpPr txBox="1"/>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6" name="Google Shape;2066;p31"/>
          <p:cNvSpPr txBox="1"/>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1" name="Google Shape;2071;p32"/>
          <p:cNvSpPr txBox="1"/>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3" name="Google Shape;2073;p32"/>
          <p:cNvSpPr txBox="1"/>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5" name="Google Shape;2075;p32"/>
          <p:cNvSpPr txBox="1"/>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7" name="Google Shape;2077;p32"/>
          <p:cNvSpPr txBox="1"/>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9" name="Google Shape;2079;p32"/>
          <p:cNvSpPr txBox="1"/>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09" name="Google Shape;2109;p33"/>
          <p:cNvSpPr txBox="1"/>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0" name="Google Shape;2110;p33"/>
          <p:cNvSpPr txBox="1"/>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1" name="Google Shape;2111;p33"/>
          <p:cNvSpPr txBox="1"/>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2" name="Google Shape;2112;p33"/>
          <p:cNvSpPr txBox="1"/>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3" name="Google Shape;2113;p33"/>
          <p:cNvSpPr txBox="1"/>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4" name="Google Shape;2114;p33"/>
          <p:cNvSpPr txBox="1"/>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5" name="Google Shape;2115;p33"/>
          <p:cNvSpPr txBox="1"/>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6" name="Google Shape;2116;p33"/>
          <p:cNvSpPr txBox="1"/>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7" name="Google Shape;2117;p33"/>
          <p:cNvSpPr txBox="1"/>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8" name="Google Shape;2118;p33"/>
          <p:cNvSpPr txBox="1"/>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9" name="Google Shape;2119;p33"/>
          <p:cNvSpPr txBox="1"/>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lt1"/>
                </a:solidFill>
                <a:latin typeface="Source Sans Pro" panose="020B0503030403020204"/>
                <a:ea typeface="Source Sans Pro" panose="020B0503030403020204"/>
                <a:cs typeface="Source Sans Pro" panose="020B0503030403020204"/>
                <a:sym typeface="Source Sans Pro" panose="020B0503030403020204"/>
              </a:rPr>
              <a:t>Credits: This presentation template was created by </a:t>
            </a:r>
            <a:r>
              <a:rPr lang="en-GB" sz="1200" b="1">
                <a:solidFill>
                  <a:schemeClr val="accent1"/>
                </a:solidFill>
                <a:uFill>
                  <a:noFill/>
                </a:uFill>
                <a:latin typeface="Source Sans Pro" panose="020B0503030403020204"/>
                <a:ea typeface="Source Sans Pro" panose="020B0503030403020204"/>
                <a:cs typeface="Source Sans Pro" panose="020B0503030403020204"/>
                <a:sym typeface="Source Sans Pro" panose="020B0503030403020204"/>
                <a:hlinkClick r:id="rId2"/>
              </a:rPr>
              <a:t>Slidesgo</a:t>
            </a:r>
            <a:r>
              <a:rPr lang="en-GB" sz="1200">
                <a:solidFill>
                  <a:schemeClr val="lt1"/>
                </a:solidFill>
                <a:latin typeface="Source Sans Pro" panose="020B0503030403020204"/>
                <a:ea typeface="Source Sans Pro" panose="020B0503030403020204"/>
                <a:cs typeface="Source Sans Pro" panose="020B0503030403020204"/>
                <a:sym typeface="Source Sans Pro" panose="020B0503030403020204"/>
              </a:rPr>
              <a:t>, including icons by </a:t>
            </a:r>
            <a:r>
              <a:rPr lang="en-GB" sz="1200" b="1">
                <a:solidFill>
                  <a:schemeClr val="accent1"/>
                </a:solidFill>
                <a:uFill>
                  <a:noFill/>
                </a:uFill>
                <a:latin typeface="Source Sans Pro" panose="020B0503030403020204"/>
                <a:ea typeface="Source Sans Pro" panose="020B0503030403020204"/>
                <a:cs typeface="Source Sans Pro" panose="020B0503030403020204"/>
                <a:sym typeface="Source Sans Pro" panose="020B0503030403020204"/>
                <a:hlinkClick r:id="rId3"/>
              </a:rPr>
              <a:t>Flaticon</a:t>
            </a:r>
            <a:r>
              <a:rPr lang="en-GB" sz="1200">
                <a:solidFill>
                  <a:schemeClr val="lt1"/>
                </a:solidFill>
                <a:latin typeface="Source Sans Pro" panose="020B0503030403020204"/>
                <a:ea typeface="Source Sans Pro" panose="020B0503030403020204"/>
                <a:cs typeface="Source Sans Pro" panose="020B0503030403020204"/>
                <a:sym typeface="Source Sans Pro" panose="020B0503030403020204"/>
              </a:rPr>
              <a:t>, and infographics &amp; images by </a:t>
            </a:r>
            <a:r>
              <a:rPr lang="en-GB" sz="1200" b="1">
                <a:solidFill>
                  <a:schemeClr val="accent1"/>
                </a:solidFill>
                <a:uFill>
                  <a:noFill/>
                </a:uFill>
                <a:latin typeface="Source Sans Pro" panose="020B0503030403020204"/>
                <a:ea typeface="Source Sans Pro" panose="020B0503030403020204"/>
                <a:cs typeface="Source Sans Pro" panose="020B0503030403020204"/>
                <a:sym typeface="Source Sans Pro" panose="020B0503030403020204"/>
                <a:hlinkClick r:id="rId4"/>
              </a:rPr>
              <a:t>Freepik</a:t>
            </a:r>
            <a:endParaRPr sz="1200">
              <a:solidFill>
                <a:schemeClr val="lt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461" name="Google Shape;2461;p34"/>
          <p:cNvSpPr txBox="1"/>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1pPr>
            <a:lvl2pPr lvl="1"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2pPr>
            <a:lvl3pPr lvl="2"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3pPr>
            <a:lvl4pPr lvl="3"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4pPr>
            <a:lvl5pPr lvl="4"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5pPr>
            <a:lvl6pPr lvl="5"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6pPr>
            <a:lvl7pPr lvl="6"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7pPr>
            <a:lvl8pPr lvl="7"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8pPr>
            <a:lvl9pPr lvl="8" algn="ctr" rtl="0">
              <a:lnSpc>
                <a:spcPct val="100000"/>
              </a:lnSpc>
              <a:spcBef>
                <a:spcPts val="0"/>
              </a:spcBef>
              <a:spcAft>
                <a:spcPts val="0"/>
              </a:spcAft>
              <a:buClr>
                <a:schemeClr val="lt2"/>
              </a:buClr>
              <a:buSzPts val="1600"/>
              <a:buFont typeface="Source Sans Pro SemiBold" panose="020B0503030403090204"/>
              <a:buNone/>
              <a:defRPr sz="1600">
                <a:solidFill>
                  <a:schemeClr val="lt2"/>
                </a:solidFill>
                <a:latin typeface="Source Sans Pro SemiBold" panose="020B0503030403090204"/>
                <a:ea typeface="Source Sans Pro SemiBold" panose="020B0503030403090204"/>
                <a:cs typeface="Source Sans Pro SemiBold" panose="020B0503030403090204"/>
                <a:sym typeface="Source Sans Pro SemiBold" panose="020B0503030403090204"/>
              </a:defRPr>
            </a:lvl9pPr>
          </a:lstStyle>
          <a:p/>
        </p:txBody>
      </p:sp>
      <p:sp>
        <p:nvSpPr>
          <p:cNvPr id="2462" name="Google Shape;2462;p34"/>
          <p:cNvSpPr txBox="1"/>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1pPr>
            <a:lvl2pPr lvl="1"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2pPr>
            <a:lvl3pPr lvl="2"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3pPr>
            <a:lvl4pPr lvl="3"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4pPr>
            <a:lvl5pPr lvl="4"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5pPr>
            <a:lvl6pPr lvl="5"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6pPr>
            <a:lvl7pPr lvl="6"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7pPr>
            <a:lvl8pPr lvl="7"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8pPr>
            <a:lvl9pPr lvl="8" algn="ctr" rtl="0">
              <a:lnSpc>
                <a:spcPct val="100000"/>
              </a:lnSpc>
              <a:spcBef>
                <a:spcPts val="0"/>
              </a:spcBef>
              <a:spcAft>
                <a:spcPts val="0"/>
              </a:spcAft>
              <a:buSzPts val="1200"/>
              <a:buFont typeface="Source Sans Pro SemiBold" panose="020B0503030403090204"/>
              <a:buNone/>
              <a:defRPr sz="1200">
                <a:latin typeface="Source Sans Pro SemiBold" panose="020B0503030403090204"/>
                <a:ea typeface="Source Sans Pro SemiBold" panose="020B0503030403090204"/>
                <a:cs typeface="Source Sans Pro SemiBold" panose="020B0503030403090204"/>
                <a:sym typeface="Source Sans Pro SemiBold" panose="020B0503030403090204"/>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5" name="Google Shape;255;p5"/>
          <p:cNvSpPr txBox="1"/>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56" name="Google Shape;256;p5"/>
          <p:cNvSpPr txBox="1"/>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7" name="Google Shape;257;p5"/>
          <p:cNvSpPr txBox="1"/>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2" name="Google Shape;482;p7"/>
          <p:cNvSpPr txBox="1"/>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0"/>
          <p:cNvSpPr txBox="1"/>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1pPr>
            <a:lvl2pPr lvl="1"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2pPr>
            <a:lvl3pPr lvl="2"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3pPr>
            <a:lvl4pPr lvl="3"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4pPr>
            <a:lvl5pPr lvl="4"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5pPr>
            <a:lvl6pPr lvl="5"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6pPr>
            <a:lvl7pPr lvl="6"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7pPr>
            <a:lvl8pPr lvl="7"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8pPr>
            <a:lvl9pPr lvl="8"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7" name="Google Shape;7;p1"/>
          <p:cNvSpPr txBox="1"/>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17500">
              <a:lnSpc>
                <a:spcPct val="115000"/>
              </a:lnSpc>
              <a:spcBef>
                <a:spcPts val="1600"/>
              </a:spcBef>
              <a:spcAft>
                <a:spcPts val="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17500">
              <a:lnSpc>
                <a:spcPct val="115000"/>
              </a:lnSpc>
              <a:spcBef>
                <a:spcPts val="1600"/>
              </a:spcBef>
              <a:spcAft>
                <a:spcPts val="1600"/>
              </a:spcAft>
              <a:buClr>
                <a:schemeClr val="lt1"/>
              </a:buClr>
              <a:buSzPts val="1400"/>
              <a:buFont typeface="Source Sans Pro" panose="020B0503030403020204"/>
              <a:buChar char="■"/>
              <a:defRPr>
                <a:solidFill>
                  <a:schemeClr val="lt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3.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4.xml"/><Relationship Id="rId14" Type="http://schemas.openxmlformats.org/officeDocument/2006/relationships/slideLayout" Target="../slideLayouts/slideLayout3.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4" Type="http://schemas.openxmlformats.org/officeDocument/2006/relationships/notesSlide" Target="../notesSlides/notesSlide5.xml"/><Relationship Id="rId23" Type="http://schemas.openxmlformats.org/officeDocument/2006/relationships/slideLayout" Target="../slideLayouts/slideLayout3.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9" Type="http://schemas.openxmlformats.org/officeDocument/2006/relationships/notesSlide" Target="../notesSlides/notesSlide6.xml"/><Relationship Id="rId28" Type="http://schemas.openxmlformats.org/officeDocument/2006/relationships/slideLayout" Target="../slideLayouts/slideLayout3.xml"/><Relationship Id="rId27" Type="http://schemas.openxmlformats.org/officeDocument/2006/relationships/tags" Target="../tags/tag62.xml"/><Relationship Id="rId26" Type="http://schemas.openxmlformats.org/officeDocument/2006/relationships/tags" Target="../tags/tag61.xml"/><Relationship Id="rId25" Type="http://schemas.openxmlformats.org/officeDocument/2006/relationships/tags" Target="../tags/tag60.xml"/><Relationship Id="rId24" Type="http://schemas.openxmlformats.org/officeDocument/2006/relationships/tags" Target="../tags/tag59.xml"/><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tags" Target="../tags/tag37.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37" name="Shape 2637"/>
        <p:cNvGrpSpPr/>
        <p:nvPr/>
      </p:nvGrpSpPr>
      <p:grpSpPr>
        <a:xfrm>
          <a:off x="0" y="0"/>
          <a:ext cx="0" cy="0"/>
          <a:chOff x="0" y="0"/>
          <a:chExt cx="0" cy="0"/>
        </a:xfrm>
      </p:grpSpPr>
      <p:sp>
        <p:nvSpPr>
          <p:cNvPr id="2638" name="Google Shape;2638;p40"/>
          <p:cNvSpPr txBox="1"/>
          <p:nvPr>
            <p:ph type="ctrTitle"/>
          </p:nvPr>
        </p:nvSpPr>
        <p:spPr>
          <a:xfrm>
            <a:off x="1296670" y="1166495"/>
            <a:ext cx="6578600" cy="13792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sz="4000"/>
              <a:t>磁盘调度算法</a:t>
            </a:r>
            <a:r>
              <a:rPr lang="en-GB" sz="4000"/>
              <a:t>:</a:t>
            </a:r>
            <a:r>
              <a:rPr lang="en-GB" sz="4100"/>
              <a:t> </a:t>
            </a:r>
            <a:br>
              <a:rPr lang="en-GB" sz="4100"/>
            </a:br>
            <a:r>
              <a:rPr lang="en-US" altLang="en-GB" sz="6000"/>
              <a:t>SSTF</a:t>
            </a:r>
            <a:r>
              <a:rPr lang="en-GB" sz="6000">
                <a:solidFill>
                  <a:schemeClr val="lt2"/>
                </a:solidFill>
              </a:rPr>
              <a:t> </a:t>
            </a:r>
            <a:r>
              <a:rPr lang="en-GB" sz="6000">
                <a:solidFill>
                  <a:schemeClr val="bg1"/>
                </a:solidFill>
              </a:rPr>
              <a:t>&amp;</a:t>
            </a:r>
            <a:r>
              <a:rPr lang="en-GB" sz="6000">
                <a:solidFill>
                  <a:schemeClr val="lt2"/>
                </a:solidFill>
              </a:rPr>
              <a:t> </a:t>
            </a:r>
            <a:r>
              <a:rPr lang="en-US" altLang="en-GB" sz="6000">
                <a:solidFill>
                  <a:schemeClr val="bg1"/>
                </a:solidFill>
              </a:rPr>
              <a:t>SCAN</a:t>
            </a:r>
            <a:endParaRPr lang="en-US" altLang="en-GB" sz="6000">
              <a:solidFill>
                <a:schemeClr val="bg1"/>
              </a:solidFill>
            </a:endParaRPr>
          </a:p>
        </p:txBody>
      </p:sp>
      <p:sp>
        <p:nvSpPr>
          <p:cNvPr id="2639" name="Google Shape;2639;p40"/>
          <p:cNvSpPr txBox="1"/>
          <p:nvPr>
            <p:ph type="subTitle" idx="1"/>
          </p:nvPr>
        </p:nvSpPr>
        <p:spPr>
          <a:xfrm>
            <a:off x="2365375" y="2772410"/>
            <a:ext cx="4720590" cy="7372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a:t>第四小组</a:t>
            </a:r>
            <a:endParaRPr lang="zh-CN" altLang="en-GB"/>
          </a:p>
          <a:p>
            <a:pPr marL="0" lvl="0" indent="0" algn="ctr" rtl="0">
              <a:spcBef>
                <a:spcPts val="0"/>
              </a:spcBef>
              <a:spcAft>
                <a:spcPts val="0"/>
              </a:spcAft>
              <a:buNone/>
            </a:pPr>
            <a:r>
              <a:rPr lang="zh-CN" altLang="en-GB"/>
              <a:t>演讲人：王紫寒</a:t>
            </a:r>
            <a:r>
              <a:rPr lang="en-US" altLang="zh-CN"/>
              <a:t>  </a:t>
            </a:r>
            <a:r>
              <a:rPr lang="zh-CN" altLang="en-US"/>
              <a:t>徐茹嫣</a:t>
            </a:r>
            <a:endParaRPr lang="zh-CN" altLang="en-US"/>
          </a:p>
        </p:txBody>
      </p:sp>
      <p:cxnSp>
        <p:nvCxnSpPr>
          <p:cNvPr id="2640" name="Google Shape;2640;p40"/>
          <p:cNvCxnSpPr/>
          <p:nvPr/>
        </p:nvCxnSpPr>
        <p:spPr>
          <a:xfrm>
            <a:off x="2500475" y="25715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25038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2649" name="Google Shape;2649;p41"/>
          <p:cNvSpPr txBox="1"/>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NStepSCAN</a:t>
            </a:r>
            <a:r>
              <a:rPr lang="zh-CN" altLang="en-US"/>
              <a:t>与</a:t>
            </a:r>
            <a:r>
              <a:rPr lang="en-US" altLang="zh-CN"/>
              <a:t>F</a:t>
            </a:r>
            <a:r>
              <a:rPr lang="en-US" altLang="zh-CN"/>
              <a:t>SCAN</a:t>
            </a:r>
            <a:r>
              <a:rPr lang="zh-CN" altLang="en-US"/>
              <a:t>算法</a:t>
            </a:r>
            <a:endParaRPr lang="zh-CN" altLang="en-US"/>
          </a:p>
        </p:txBody>
      </p:sp>
      <p:sp>
        <p:nvSpPr>
          <p:cNvPr id="2650" name="Google Shape;2650;p41"/>
          <p:cNvSpPr txBox="1"/>
          <p:nvPr>
            <p:ph type="body" idx="1"/>
          </p:nvPr>
        </p:nvSpPr>
        <p:spPr>
          <a:xfrm>
            <a:off x="679450" y="1198880"/>
            <a:ext cx="7806055" cy="2991485"/>
          </a:xfrm>
          <a:prstGeom prst="rect">
            <a:avLst/>
          </a:prstGeom>
        </p:spPr>
        <p:txBody>
          <a:bodyPr spcFirstLastPara="1" wrap="square" lIns="91425" tIns="91425" rIns="91425" bIns="91425" anchor="t" anchorCtr="0">
            <a:noAutofit/>
          </a:bodyPr>
          <a:lstStyle/>
          <a:p>
            <a:pPr marL="0" lvl="0" indent="0" algn="l" rtl="0" eaLnBrk="1" fontAlgn="auto" latinLnBrk="0" hangingPunct="1">
              <a:lnSpc>
                <a:spcPct val="150000"/>
              </a:lnSpc>
              <a:spcBef>
                <a:spcPts val="0"/>
              </a:spcBef>
              <a:spcAft>
                <a:spcPts val="0"/>
              </a:spcAft>
              <a:buClr>
                <a:schemeClr val="lt2"/>
              </a:buClr>
              <a:buSzPts val="1200"/>
              <a:buNone/>
            </a:pPr>
            <a:r>
              <a:rPr lang="zh-CN" sz="1600" b="1" u="sng"/>
              <a:t>算法思想</a:t>
            </a:r>
            <a:r>
              <a:rPr lang="zh-CN" sz="1600" b="1"/>
              <a:t>：</a:t>
            </a:r>
            <a:endParaRPr lang="zh-CN" sz="1500"/>
          </a:p>
          <a:p>
            <a:pPr marL="288290" lvl="0" indent="0" algn="l" rtl="0" eaLnBrk="1" fontAlgn="auto" latinLnBrk="0" hangingPunct="1">
              <a:lnSpc>
                <a:spcPct val="150000"/>
              </a:lnSpc>
              <a:spcBef>
                <a:spcPts val="0"/>
              </a:spcBef>
              <a:spcAft>
                <a:spcPts val="0"/>
              </a:spcAft>
              <a:buClr>
                <a:schemeClr val="lt2"/>
              </a:buClr>
              <a:buSzPts val="1200"/>
              <a:buNone/>
            </a:pPr>
            <a:r>
              <a:rPr lang="en-US" altLang="zh-CN">
                <a:ea typeface="宋体" panose="02010600030101010101" pitchFamily="2" charset="-122"/>
              </a:rPr>
              <a:t>NStepSCAN</a:t>
            </a:r>
            <a:r>
              <a:rPr lang="zh-CN" altLang="en-US">
                <a:ea typeface="宋体" panose="02010600030101010101" pitchFamily="2" charset="-122"/>
              </a:rPr>
              <a:t>：</a:t>
            </a:r>
            <a:r>
              <a:rPr lang="zh-CN">
                <a:ea typeface="宋体" panose="02010600030101010101" pitchFamily="2" charset="-122"/>
              </a:rPr>
              <a:t>将磁盘请求队列分成若干个长度为N的子队列，磁盘调度按照FCFS算法依次处理这些子队列，而每处理一个队列时又是按SCAN算法，对这一个队列处理完后，再处理其他队列。这样在处理子队列时，如果又出现新的磁盘I/O请求，就将新请求的进程放入其他队列，这样就可以避免出现粘着现象。</a:t>
            </a:r>
            <a:endParaRPr lang="zh-CN">
              <a:ea typeface="宋体" panose="02010600030101010101" pitchFamily="2" charset="-122"/>
            </a:endParaRPr>
          </a:p>
          <a:p>
            <a:pPr marL="288290" lvl="0" indent="0" algn="l" rtl="0" eaLnBrk="1" fontAlgn="auto" latinLnBrk="0" hangingPunct="1">
              <a:lnSpc>
                <a:spcPct val="150000"/>
              </a:lnSpc>
              <a:spcBef>
                <a:spcPts val="0"/>
              </a:spcBef>
              <a:spcAft>
                <a:spcPts val="0"/>
              </a:spcAft>
              <a:buClr>
                <a:schemeClr val="lt2"/>
              </a:buClr>
              <a:buSzPts val="1200"/>
              <a:buNone/>
            </a:pPr>
            <a:r>
              <a:rPr lang="en-US" altLang="zh-CN">
                <a:ea typeface="宋体" panose="02010600030101010101" pitchFamily="2" charset="-122"/>
              </a:rPr>
              <a:t>FSCAN</a:t>
            </a:r>
            <a:r>
              <a:rPr lang="zh-CN" altLang="en-US">
                <a:ea typeface="宋体" panose="02010600030101010101" pitchFamily="2" charset="-122"/>
              </a:rPr>
              <a:t>：FSCAN只将磁盘请求队列分成两个子队列，一个是当前所有请求磁盘I/O的进程形成的队列，由磁盘调度按FCFS算法进行处理；另一个是在扫描期间，将新出现的所有请求磁盘I/O的进程放入等待处理的请求队列，这样，所有新的请求都将被推迟到下一次扫描时处理。</a:t>
            </a:r>
            <a:endParaRPr lang="zh-CN" altLang="en-US">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2649" name="Google Shape;2649;p41"/>
          <p:cNvSpPr txBox="1"/>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t>习题分析</a:t>
            </a:r>
            <a:endParaRPr lang="zh-CN" altLang="en-US"/>
          </a:p>
        </p:txBody>
      </p:sp>
      <p:sp>
        <p:nvSpPr>
          <p:cNvPr id="2650" name="Google Shape;2650;p41"/>
          <p:cNvSpPr txBox="1"/>
          <p:nvPr>
            <p:ph type="body" idx="1"/>
          </p:nvPr>
        </p:nvSpPr>
        <p:spPr>
          <a:xfrm>
            <a:off x="679450" y="1198880"/>
            <a:ext cx="7806055" cy="750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ym typeface="+mn-ea"/>
              </a:rPr>
              <a:t>某时刻的磁盘访问请求序列：14、19、8、15、23、12、28，磁头当前在14磁道，向磁道号增加的方向移动。</a:t>
            </a:r>
            <a:r>
              <a:rPr lang="zh-CN" altLang="en-GB" sz="1500">
                <a:sym typeface="+mn-ea"/>
              </a:rPr>
              <a:t>使用</a:t>
            </a:r>
            <a:r>
              <a:rPr lang="en-GB" sz="1500">
                <a:sym typeface="+mn-ea"/>
              </a:rPr>
              <a:t>SCAN 算法计算磁头移动的距离。</a:t>
            </a:r>
            <a:endParaRPr lang="en-GB" sz="1500">
              <a:sym typeface="+mn-ea"/>
            </a:endParaRPr>
          </a:p>
          <a:p>
            <a:pPr marL="0" lvl="0" indent="0" algn="l" rtl="0">
              <a:spcBef>
                <a:spcPts val="0"/>
              </a:spcBef>
              <a:spcAft>
                <a:spcPts val="0"/>
              </a:spcAft>
              <a:buNone/>
            </a:pPr>
            <a:endParaRPr lang="zh-CN" altLang="en-US" sz="1400">
              <a:ea typeface="宋体" panose="02010600030101010101" pitchFamily="2" charset="-122"/>
              <a:sym typeface="+mn-ea"/>
            </a:endParaRPr>
          </a:p>
        </p:txBody>
      </p:sp>
      <p:sp>
        <p:nvSpPr>
          <p:cNvPr id="3" name="矩形 2"/>
          <p:cNvSpPr/>
          <p:nvPr/>
        </p:nvSpPr>
        <p:spPr>
          <a:xfrm>
            <a:off x="1193165" y="2130425"/>
            <a:ext cx="6757670" cy="216662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618615" y="2225675"/>
            <a:ext cx="5906135" cy="309245"/>
          </a:xfrm>
          <a:prstGeom prst="rect">
            <a:avLst/>
          </a:prstGeom>
          <a:noFill/>
        </p:spPr>
        <p:txBody>
          <a:bodyPr wrap="square" rtlCol="0">
            <a:noAutofit/>
          </a:bodyPr>
          <a:p>
            <a:r>
              <a:rPr lang="en-US" altLang="zh-CN">
                <a:solidFill>
                  <a:schemeClr val="bg1"/>
                </a:solidFill>
              </a:rPr>
              <a:t>8	12	14	15	19	23	28	 </a:t>
            </a:r>
            <a:endParaRPr lang="en-US" altLang="zh-CN">
              <a:solidFill>
                <a:schemeClr val="bg1"/>
              </a:solidFill>
            </a:endParaRPr>
          </a:p>
        </p:txBody>
      </p:sp>
      <p:cxnSp>
        <p:nvCxnSpPr>
          <p:cNvPr id="4" name="直接箭头连接符 3"/>
          <p:cNvCxnSpPr/>
          <p:nvPr/>
        </p:nvCxnSpPr>
        <p:spPr>
          <a:xfrm flipV="1">
            <a:off x="3686175" y="2870835"/>
            <a:ext cx="0" cy="47053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828415" y="2860040"/>
            <a:ext cx="826135" cy="57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716145" y="2870835"/>
            <a:ext cx="826135" cy="57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646420" y="2876550"/>
            <a:ext cx="826135" cy="57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560185" y="2882265"/>
            <a:ext cx="82613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783205" y="2646680"/>
            <a:ext cx="4569460" cy="2730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1781810" y="2635885"/>
            <a:ext cx="93599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434465" y="3609340"/>
            <a:ext cx="6275070" cy="521970"/>
          </a:xfrm>
          <a:prstGeom prst="rect">
            <a:avLst/>
          </a:prstGeom>
          <a:noFill/>
        </p:spPr>
        <p:txBody>
          <a:bodyPr wrap="square" rtlCol="0">
            <a:spAutoFit/>
          </a:bodyPr>
          <a:p>
            <a:r>
              <a:rPr lang="zh-CN" altLang="en-US">
                <a:solidFill>
                  <a:schemeClr val="bg1"/>
                </a:solidFill>
              </a:rPr>
              <a:t>移动的距离：</a:t>
            </a:r>
            <a:endParaRPr lang="zh-CN" altLang="en-US">
              <a:solidFill>
                <a:schemeClr val="bg1"/>
              </a:solidFill>
            </a:endParaRPr>
          </a:p>
          <a:p>
            <a:r>
              <a:rPr lang="en-US" altLang="zh-CN">
                <a:solidFill>
                  <a:schemeClr val="bg1"/>
                </a:solidFill>
              </a:rPr>
              <a:t>0+</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15-14</a:t>
            </a:r>
            <a:r>
              <a:rPr lang="zh-CN" altLang="en-US">
                <a:solidFill>
                  <a:schemeClr val="bg1"/>
                </a:solidFill>
              </a:rPr>
              <a:t>）</a:t>
            </a:r>
            <a:r>
              <a:rPr lang="en-US" altLang="zh-CN">
                <a:solidFill>
                  <a:schemeClr val="bg1"/>
                </a:solidFill>
              </a:rPr>
              <a:t>+</a:t>
            </a:r>
            <a:r>
              <a:rPr lang="zh-CN" altLang="en-US">
                <a:solidFill>
                  <a:schemeClr val="bg1"/>
                </a:solidFill>
                <a:ea typeface="宋体" panose="02010600030101010101" pitchFamily="2" charset="-122"/>
              </a:rPr>
              <a:t>（</a:t>
            </a:r>
            <a:r>
              <a:rPr lang="en-US" altLang="zh-CN">
                <a:solidFill>
                  <a:schemeClr val="bg1"/>
                </a:solidFill>
              </a:rPr>
              <a:t>19-15</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23-19</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28-23</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28-12</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12-8</a:t>
            </a:r>
            <a:r>
              <a:rPr lang="zh-CN" altLang="en-US">
                <a:solidFill>
                  <a:schemeClr val="bg1"/>
                </a:solidFill>
                <a:ea typeface="宋体" panose="02010600030101010101" pitchFamily="2" charset="-122"/>
              </a:rPr>
              <a:t>）</a:t>
            </a:r>
            <a:r>
              <a:rPr lang="en-US" altLang="zh-CN">
                <a:solidFill>
                  <a:schemeClr val="bg1"/>
                </a:solidFill>
                <a:ea typeface="宋体" panose="02010600030101010101" pitchFamily="2" charset="-122"/>
              </a:rPr>
              <a:t>=34</a:t>
            </a:r>
            <a:endParaRPr lang="en-US" altLang="zh-CN">
              <a:solidFill>
                <a:schemeClr val="bg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250"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250" fill="hold">
                                          <p:stCondLst>
                                            <p:cond delay="0"/>
                                          </p:stCondLst>
                                        </p:cTn>
                                        <p:tgtEl>
                                          <p:spTgt spid="6"/>
                                        </p:tgtEl>
                                        <p:attrNameLst>
                                          <p:attrName>style.visibility</p:attrName>
                                        </p:attrNameLst>
                                      </p:cBhvr>
                                      <p:to>
                                        <p:strVal val="visible"/>
                                      </p:to>
                                    </p:set>
                                    <p:anim calcmode="lin" valueType="num">
                                      <p:cBhvr additive="base">
                                        <p:cTn id="13" dur="250" fill="hold"/>
                                        <p:tgtEl>
                                          <p:spTgt spid="6"/>
                                        </p:tgtEl>
                                        <p:attrNameLst>
                                          <p:attrName>ppt_x</p:attrName>
                                        </p:attrNameLst>
                                      </p:cBhvr>
                                      <p:tavLst>
                                        <p:tav tm="0">
                                          <p:val>
                                            <p:strVal val="#ppt_x"/>
                                          </p:val>
                                        </p:tav>
                                        <p:tav tm="100000">
                                          <p:val>
                                            <p:strVal val="#ppt_x"/>
                                          </p:val>
                                        </p:tav>
                                      </p:tavLst>
                                    </p:anim>
                                    <p:anim calcmode="lin" valueType="num">
                                      <p:cBhvr additive="base">
                                        <p:cTn id="14"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250" fill="hold">
                                          <p:stCondLst>
                                            <p:cond delay="0"/>
                                          </p:stCondLst>
                                        </p:cTn>
                                        <p:tgtEl>
                                          <p:spTgt spid="7"/>
                                        </p:tgtEl>
                                        <p:attrNameLst>
                                          <p:attrName>style.visibility</p:attrName>
                                        </p:attrNameLst>
                                      </p:cBhvr>
                                      <p:to>
                                        <p:strVal val="visible"/>
                                      </p:to>
                                    </p:set>
                                    <p:anim calcmode="lin" valueType="num">
                                      <p:cBhvr additive="base">
                                        <p:cTn id="19" dur="250" fill="hold"/>
                                        <p:tgtEl>
                                          <p:spTgt spid="7"/>
                                        </p:tgtEl>
                                        <p:attrNameLst>
                                          <p:attrName>ppt_x</p:attrName>
                                        </p:attrNameLst>
                                      </p:cBhvr>
                                      <p:tavLst>
                                        <p:tav tm="0">
                                          <p:val>
                                            <p:strVal val="#ppt_x"/>
                                          </p:val>
                                        </p:tav>
                                        <p:tav tm="100000">
                                          <p:val>
                                            <p:strVal val="#ppt_x"/>
                                          </p:val>
                                        </p:tav>
                                      </p:tavLst>
                                    </p:anim>
                                    <p:anim calcmode="lin" valueType="num">
                                      <p:cBhvr additive="base">
                                        <p:cTn id="20"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250" fill="hold">
                                          <p:stCondLst>
                                            <p:cond delay="0"/>
                                          </p:stCondLst>
                                        </p:cTn>
                                        <p:tgtEl>
                                          <p:spTgt spid="8"/>
                                        </p:tgtEl>
                                        <p:attrNameLst>
                                          <p:attrName>style.visibility</p:attrName>
                                        </p:attrNameLst>
                                      </p:cBhvr>
                                      <p:to>
                                        <p:strVal val="visible"/>
                                      </p:to>
                                    </p:set>
                                    <p:anim calcmode="lin" valueType="num">
                                      <p:cBhvr additive="base">
                                        <p:cTn id="25" dur="250" fill="hold"/>
                                        <p:tgtEl>
                                          <p:spTgt spid="8"/>
                                        </p:tgtEl>
                                        <p:attrNameLst>
                                          <p:attrName>ppt_x</p:attrName>
                                        </p:attrNameLst>
                                      </p:cBhvr>
                                      <p:tavLst>
                                        <p:tav tm="0">
                                          <p:val>
                                            <p:strVal val="#ppt_x"/>
                                          </p:val>
                                        </p:tav>
                                        <p:tav tm="100000">
                                          <p:val>
                                            <p:strVal val="#ppt_x"/>
                                          </p:val>
                                        </p:tav>
                                      </p:tavLst>
                                    </p:anim>
                                    <p:anim calcmode="lin" valueType="num">
                                      <p:cBhvr additive="base">
                                        <p:cTn id="26" dur="2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250" fill="hold">
                                          <p:stCondLst>
                                            <p:cond delay="0"/>
                                          </p:stCondLst>
                                        </p:cTn>
                                        <p:tgtEl>
                                          <p:spTgt spid="9"/>
                                        </p:tgtEl>
                                        <p:attrNameLst>
                                          <p:attrName>style.visibility</p:attrName>
                                        </p:attrNameLst>
                                      </p:cBhvr>
                                      <p:to>
                                        <p:strVal val="visible"/>
                                      </p:to>
                                    </p:set>
                                    <p:anim calcmode="lin" valueType="num">
                                      <p:cBhvr additive="base">
                                        <p:cTn id="31" dur="250" fill="hold"/>
                                        <p:tgtEl>
                                          <p:spTgt spid="9"/>
                                        </p:tgtEl>
                                        <p:attrNameLst>
                                          <p:attrName>ppt_x</p:attrName>
                                        </p:attrNameLst>
                                      </p:cBhvr>
                                      <p:tavLst>
                                        <p:tav tm="0">
                                          <p:val>
                                            <p:strVal val="#ppt_x"/>
                                          </p:val>
                                        </p:tav>
                                        <p:tav tm="100000">
                                          <p:val>
                                            <p:strVal val="#ppt_x"/>
                                          </p:val>
                                        </p:tav>
                                      </p:tavLst>
                                    </p:anim>
                                    <p:anim calcmode="lin" valueType="num">
                                      <p:cBhvr additive="base">
                                        <p:cTn id="32"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250" fill="hold">
                                          <p:stCondLst>
                                            <p:cond delay="0"/>
                                          </p:stCondLst>
                                        </p:cTn>
                                        <p:tgtEl>
                                          <p:spTgt spid="10"/>
                                        </p:tgtEl>
                                        <p:attrNameLst>
                                          <p:attrName>style.visibility</p:attrName>
                                        </p:attrNameLst>
                                      </p:cBhvr>
                                      <p:to>
                                        <p:strVal val="visible"/>
                                      </p:to>
                                    </p:set>
                                    <p:anim calcmode="lin" valueType="num">
                                      <p:cBhvr additive="base">
                                        <p:cTn id="37" dur="250" fill="hold"/>
                                        <p:tgtEl>
                                          <p:spTgt spid="10"/>
                                        </p:tgtEl>
                                        <p:attrNameLst>
                                          <p:attrName>ppt_x</p:attrName>
                                        </p:attrNameLst>
                                      </p:cBhvr>
                                      <p:tavLst>
                                        <p:tav tm="0">
                                          <p:val>
                                            <p:strVal val="#ppt_x"/>
                                          </p:val>
                                        </p:tav>
                                        <p:tav tm="100000">
                                          <p:val>
                                            <p:strVal val="#ppt_x"/>
                                          </p:val>
                                        </p:tav>
                                      </p:tavLst>
                                    </p:anim>
                                    <p:anim calcmode="lin" valueType="num">
                                      <p:cBhvr additive="base">
                                        <p:cTn id="38"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250" fill="hold">
                                          <p:stCondLst>
                                            <p:cond delay="0"/>
                                          </p:stCondLst>
                                        </p:cTn>
                                        <p:tgtEl>
                                          <p:spTgt spid="11"/>
                                        </p:tgtEl>
                                        <p:attrNameLst>
                                          <p:attrName>style.visibility</p:attrName>
                                        </p:attrNameLst>
                                      </p:cBhvr>
                                      <p:to>
                                        <p:strVal val="visible"/>
                                      </p:to>
                                    </p:set>
                                    <p:anim calcmode="lin" valueType="num">
                                      <p:cBhvr additive="base">
                                        <p:cTn id="43" dur="250" fill="hold"/>
                                        <p:tgtEl>
                                          <p:spTgt spid="11"/>
                                        </p:tgtEl>
                                        <p:attrNameLst>
                                          <p:attrName>ppt_x</p:attrName>
                                        </p:attrNameLst>
                                      </p:cBhvr>
                                      <p:tavLst>
                                        <p:tav tm="0">
                                          <p:val>
                                            <p:strVal val="#ppt_x"/>
                                          </p:val>
                                        </p:tav>
                                        <p:tav tm="100000">
                                          <p:val>
                                            <p:strVal val="#ppt_x"/>
                                          </p:val>
                                        </p:tav>
                                      </p:tavLst>
                                    </p:anim>
                                    <p:anim calcmode="lin" valueType="num">
                                      <p:cBhvr additive="base">
                                        <p:cTn id="44"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27" name="Shape 3427"/>
        <p:cNvGrpSpPr/>
        <p:nvPr/>
      </p:nvGrpSpPr>
      <p:grpSpPr>
        <a:xfrm>
          <a:off x="0" y="0"/>
          <a:ext cx="0" cy="0"/>
          <a:chOff x="0" y="0"/>
          <a:chExt cx="0" cy="0"/>
        </a:xfrm>
      </p:grpSpPr>
      <p:grpSp>
        <p:nvGrpSpPr>
          <p:cNvPr id="3428" name="Google Shape;3428;p73"/>
          <p:cNvGrpSpPr/>
          <p:nvPr/>
        </p:nvGrpSpPr>
        <p:grpSpPr>
          <a:xfrm>
            <a:off x="1774950" y="1200900"/>
            <a:ext cx="2332200" cy="2741700"/>
            <a:chOff x="1524300" y="1200900"/>
            <a:chExt cx="2332200" cy="2741700"/>
          </a:xfrm>
        </p:grpSpPr>
        <p:sp>
          <p:nvSpPr>
            <p:cNvPr id="3429" name="Google Shape;3429;p73"/>
            <p:cNvSpPr/>
            <p:nvPr/>
          </p:nvSpPr>
          <p:spPr>
            <a:xfrm flipH="1">
              <a:off x="1524300" y="1200900"/>
              <a:ext cx="2332200" cy="2741700"/>
            </a:xfrm>
            <a:prstGeom prst="rect">
              <a:avLst/>
            </a:prstGeom>
            <a:noFill/>
            <a:ln w="28575" cap="flat"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30" name="Google Shape;3430;p73"/>
            <p:cNvGrpSpPr/>
            <p:nvPr/>
          </p:nvGrpSpPr>
          <p:grpSpPr>
            <a:xfrm>
              <a:off x="2604623" y="3639723"/>
              <a:ext cx="171554" cy="171554"/>
              <a:chOff x="851175" y="1582401"/>
              <a:chExt cx="964872" cy="964872"/>
            </a:xfrm>
          </p:grpSpPr>
          <p:sp>
            <p:nvSpPr>
              <p:cNvPr id="3431" name="Google Shape;3431;p7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7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433" name="Google Shape;3433;p73"/>
          <p:cNvSpPr txBox="1"/>
          <p:nvPr>
            <p:ph type="title"/>
          </p:nvPr>
        </p:nvSpPr>
        <p:spPr>
          <a:xfrm>
            <a:off x="4935550" y="1300763"/>
            <a:ext cx="3161700" cy="119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sz="4800"/>
              <a:t>感谢聆听</a:t>
            </a:r>
            <a:r>
              <a:rPr lang="zh-CN" altLang="en-GB" sz="4800">
                <a:latin typeface="楷体" panose="02010609060101010101" charset="-122"/>
                <a:ea typeface="楷体" panose="02010609060101010101" charset="-122"/>
              </a:rPr>
              <a:t>！</a:t>
            </a:r>
            <a:endParaRPr lang="zh-CN" altLang="en-GB" sz="4800">
              <a:latin typeface="楷体" panose="02010609060101010101" charset="-122"/>
              <a:ea typeface="楷体" panose="02010609060101010101" charset="-122"/>
            </a:endParaRPr>
          </a:p>
        </p:txBody>
      </p:sp>
      <p:pic>
        <p:nvPicPr>
          <p:cNvPr id="3434" name="Google Shape;3434;p73"/>
          <p:cNvPicPr preferRelativeResize="0"/>
          <p:nvPr/>
        </p:nvPicPr>
        <p:blipFill rotWithShape="1">
          <a:blip r:embed="rId1"/>
          <a:srcRect l="37926" r="10011"/>
          <a:stretch>
            <a:fillRect/>
          </a:stretch>
        </p:blipFill>
        <p:spPr>
          <a:xfrm>
            <a:off x="1972250" y="1396900"/>
            <a:ext cx="1939051" cy="20951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pic>
      <p:grpSp>
        <p:nvGrpSpPr>
          <p:cNvPr id="3450" name="Google Shape;3450;p74"/>
          <p:cNvGrpSpPr/>
          <p:nvPr/>
        </p:nvGrpSpPr>
        <p:grpSpPr>
          <a:xfrm>
            <a:off x="4765995" y="2376970"/>
            <a:ext cx="3265800" cy="135300"/>
            <a:chOff x="2939100" y="1481620"/>
            <a:chExt cx="3265800" cy="135300"/>
          </a:xfrm>
        </p:grpSpPr>
        <p:cxnSp>
          <p:nvCxnSpPr>
            <p:cNvPr id="3451" name="Google Shape;3451;p74"/>
            <p:cNvCxnSpPr>
              <a:stCxn id="3452" idx="6"/>
              <a:endCxn id="3453" idx="2"/>
            </p:cNvCxnSpPr>
            <p:nvPr>
              <p:custDataLst>
                <p:tags r:id="rId2"/>
              </p:custDataLst>
            </p:nvPr>
          </p:nvCxnSpPr>
          <p:spPr>
            <a:xfrm>
              <a:off x="3074400" y="1549270"/>
              <a:ext cx="2995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452" name="Google Shape;3452;p74"/>
            <p:cNvSpPr/>
            <p:nvPr>
              <p:custDataLst>
                <p:tags r:id="rId3"/>
              </p:custDataLst>
            </p:nvPr>
          </p:nvSpPr>
          <p:spPr>
            <a:xfrm>
              <a:off x="2939100" y="14816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p>
              <a:pPr marL="0" lvl="0" indent="0" algn="l" rtl="0">
                <a:spcBef>
                  <a:spcPts val="0"/>
                </a:spcBef>
                <a:spcAft>
                  <a:spcPts val="0"/>
                </a:spcAft>
                <a:buNone/>
              </a:pPr>
              <a:endParaRPr>
                <a:ln w="9525">
                  <a:solidFill>
                    <a:schemeClr val="tx1"/>
                  </a:solidFill>
                </a:ln>
              </a:endParaRPr>
            </a:p>
          </p:txBody>
        </p:sp>
        <p:sp>
          <p:nvSpPr>
            <p:cNvPr id="3453" name="Google Shape;3453;p74"/>
            <p:cNvSpPr/>
            <p:nvPr>
              <p:custDataLst>
                <p:tags r:id="rId4"/>
              </p:custDataLst>
            </p:nvPr>
          </p:nvSpPr>
          <p:spPr>
            <a:xfrm>
              <a:off x="6069600" y="14816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p>
              <a:pPr marL="0" lvl="0" indent="0" algn="l" rtl="0">
                <a:spcBef>
                  <a:spcPts val="0"/>
                </a:spcBef>
                <a:spcAft>
                  <a:spcPts val="0"/>
                </a:spcAft>
                <a:buNone/>
              </a:pPr>
              <a:endParaRPr>
                <a:ln w="9525">
                  <a:solidFill>
                    <a:schemeClr val="tx1"/>
                  </a:solidFill>
                </a:ln>
              </a:endParaRPr>
            </a:p>
          </p:txBody>
        </p:sp>
        <p:cxnSp>
          <p:nvCxnSpPr>
            <p:cNvPr id="3454" name="Google Shape;3454;p74"/>
            <p:cNvCxnSpPr>
              <a:stCxn id="3452" idx="6"/>
              <a:endCxn id="3453" idx="2"/>
            </p:cNvCxnSpPr>
            <p:nvPr>
              <p:custDataLst>
                <p:tags r:id="rId5"/>
              </p:custDataLst>
            </p:nvPr>
          </p:nvCxnSpPr>
          <p:spPr>
            <a:xfrm>
              <a:off x="3074400" y="1549270"/>
              <a:ext cx="2995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 name="矩形 1"/>
          <p:cNvSpPr/>
          <p:nvPr/>
        </p:nvSpPr>
        <p:spPr>
          <a:xfrm>
            <a:off x="2080260" y="2331085"/>
            <a:ext cx="1761490" cy="623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3" name="文本框 2"/>
          <p:cNvSpPr txBox="1"/>
          <p:nvPr/>
        </p:nvSpPr>
        <p:spPr>
          <a:xfrm>
            <a:off x="2139315" y="2402840"/>
            <a:ext cx="1622425" cy="521970"/>
          </a:xfrm>
          <a:prstGeom prst="rect">
            <a:avLst/>
          </a:prstGeom>
          <a:noFill/>
        </p:spPr>
        <p:txBody>
          <a:bodyPr wrap="square" rtlCol="0">
            <a:spAutoFit/>
          </a:bodyPr>
          <a:p>
            <a:r>
              <a:rPr lang="en-US" altLang="zh-CN">
                <a:solidFill>
                  <a:schemeClr val="bg1"/>
                </a:solidFill>
              </a:rPr>
              <a:t>20120949 </a:t>
            </a:r>
            <a:r>
              <a:rPr lang="zh-CN" altLang="en-US">
                <a:solidFill>
                  <a:schemeClr val="bg1"/>
                </a:solidFill>
              </a:rPr>
              <a:t>王紫寒</a:t>
            </a:r>
            <a:r>
              <a:rPr lang="en-US" altLang="zh-CN">
                <a:solidFill>
                  <a:schemeClr val="bg1"/>
                </a:solidFill>
              </a:rPr>
              <a:t>  20121018 </a:t>
            </a:r>
            <a:r>
              <a:rPr lang="zh-CN" altLang="en-US">
                <a:solidFill>
                  <a:schemeClr val="bg1"/>
                </a:solidFill>
              </a:rPr>
              <a:t>徐茹嫣</a:t>
            </a:r>
            <a:r>
              <a:rPr lang="en-US" altLang="zh-CN">
                <a:solidFill>
                  <a:schemeClr val="bg1"/>
                </a:solidFill>
              </a:rPr>
              <a:t> </a:t>
            </a:r>
            <a:endParaRPr lang="zh-CN" altLang="en-US">
              <a:solidFill>
                <a:schemeClr val="bg1"/>
              </a:solidFill>
            </a:endParaRPr>
          </a:p>
        </p:txBody>
      </p:sp>
      <p:sp>
        <p:nvSpPr>
          <p:cNvPr id="4" name="矩形 3"/>
          <p:cNvSpPr/>
          <p:nvPr/>
        </p:nvSpPr>
        <p:spPr>
          <a:xfrm>
            <a:off x="2256790" y="1894840"/>
            <a:ext cx="1397000" cy="2647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 name="文本框 4"/>
          <p:cNvSpPr txBox="1"/>
          <p:nvPr/>
        </p:nvSpPr>
        <p:spPr>
          <a:xfrm>
            <a:off x="2596515" y="1845310"/>
            <a:ext cx="729615" cy="306705"/>
          </a:xfrm>
          <a:prstGeom prst="rect">
            <a:avLst/>
          </a:prstGeom>
          <a:noFill/>
        </p:spPr>
        <p:txBody>
          <a:bodyPr wrap="square" rtlCol="0">
            <a:spAutoFit/>
          </a:bodyPr>
          <a:p>
            <a:r>
              <a:rPr lang="zh-CN" altLang="en-US">
                <a:solidFill>
                  <a:schemeClr val="bg1"/>
                </a:solidFill>
              </a:rPr>
              <a:t>演讲人</a:t>
            </a:r>
            <a:endParaRPr lang="zh-CN" altLang="en-US">
              <a:solidFill>
                <a:schemeClr val="bg1"/>
              </a:solidFill>
            </a:endParaRPr>
          </a:p>
        </p:txBody>
      </p:sp>
      <p:sp>
        <p:nvSpPr>
          <p:cNvPr id="6" name="文本框 5"/>
          <p:cNvSpPr txBox="1"/>
          <p:nvPr/>
        </p:nvSpPr>
        <p:spPr>
          <a:xfrm>
            <a:off x="7013575" y="2715260"/>
            <a:ext cx="1220470" cy="306705"/>
          </a:xfrm>
          <a:prstGeom prst="rect">
            <a:avLst/>
          </a:prstGeom>
          <a:noFill/>
        </p:spPr>
        <p:txBody>
          <a:bodyPr wrap="square" rtlCol="0">
            <a:spAutoFit/>
          </a:bodyPr>
          <a:p>
            <a:endParaRPr lang="zh-CN" altLang="en-US">
              <a:solidFill>
                <a:schemeClr val="bg1"/>
              </a:solidFill>
            </a:endParaRPr>
          </a:p>
        </p:txBody>
      </p:sp>
      <p:sp>
        <p:nvSpPr>
          <p:cNvPr id="7" name="文本框 6"/>
          <p:cNvSpPr txBox="1"/>
          <p:nvPr/>
        </p:nvSpPr>
        <p:spPr>
          <a:xfrm>
            <a:off x="6792595" y="2731770"/>
            <a:ext cx="1396365" cy="306705"/>
          </a:xfrm>
          <a:prstGeom prst="rect">
            <a:avLst/>
          </a:prstGeom>
          <a:noFill/>
        </p:spPr>
        <p:txBody>
          <a:bodyPr wrap="square" rtlCol="0">
            <a:spAutoFit/>
          </a:bodyPr>
          <a:p>
            <a:r>
              <a:rPr lang="en-US" altLang="zh-CN">
                <a:solidFill>
                  <a:schemeClr val="bg1"/>
                </a:solidFill>
              </a:rPr>
              <a:t>——</a:t>
            </a:r>
            <a:r>
              <a:rPr lang="zh-CN" altLang="en-US">
                <a:solidFill>
                  <a:schemeClr val="bg1"/>
                </a:solidFill>
              </a:rPr>
              <a:t>第四小组</a:t>
            </a:r>
            <a:endParaRPr lang="zh-C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pic>
        <p:nvPicPr>
          <p:cNvPr id="4" name="C9F754DE-2CAD-44b6-B708-469DEB6407EB-1" descr="C:/Windows/Temp/wpp.kNujshwpp"/>
          <p:cNvPicPr>
            <a:picLocks noChangeAspect="1"/>
          </p:cNvPicPr>
          <p:nvPr/>
        </p:nvPicPr>
        <p:blipFill>
          <a:blip r:embed="rId1"/>
          <a:srcRect l="4877" t="4839" r="2269" b="9195"/>
          <a:stretch>
            <a:fillRect/>
          </a:stretch>
        </p:blipFill>
        <p:spPr>
          <a:xfrm>
            <a:off x="1450340" y="1605280"/>
            <a:ext cx="5178425" cy="3055620"/>
          </a:xfrm>
          <a:prstGeom prst="rect">
            <a:avLst/>
          </a:prstGeom>
        </p:spPr>
      </p:pic>
      <p:pic>
        <p:nvPicPr>
          <p:cNvPr id="8" name="图片 7"/>
          <p:cNvPicPr>
            <a:picLocks noChangeAspect="1"/>
          </p:cNvPicPr>
          <p:nvPr/>
        </p:nvPicPr>
        <p:blipFill>
          <a:blip r:embed="rId2"/>
          <a:stretch>
            <a:fillRect/>
          </a:stretch>
        </p:blipFill>
        <p:spPr>
          <a:xfrm>
            <a:off x="6393815" y="1558925"/>
            <a:ext cx="2297430" cy="1179195"/>
          </a:xfrm>
          <a:prstGeom prst="rect">
            <a:avLst/>
          </a:prstGeom>
        </p:spPr>
      </p:pic>
      <p:pic>
        <p:nvPicPr>
          <p:cNvPr id="7" name="图片 6"/>
          <p:cNvPicPr>
            <a:picLocks noChangeAspect="1"/>
          </p:cNvPicPr>
          <p:nvPr/>
        </p:nvPicPr>
        <p:blipFill>
          <a:blip r:embed="rId3"/>
          <a:srcRect l="9690" t="9331" r="5762" b="17565"/>
          <a:stretch>
            <a:fillRect/>
          </a:stretch>
        </p:blipFill>
        <p:spPr>
          <a:xfrm>
            <a:off x="649605" y="0"/>
            <a:ext cx="4201160" cy="1734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94"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8" name="Google Shape;2698;p44"/>
          <p:cNvSpPr txBox="1"/>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SSTF</a:t>
            </a:r>
            <a:r>
              <a:rPr lang="zh-CN" altLang="en-US"/>
              <a:t>算法及</a:t>
            </a:r>
            <a:r>
              <a:rPr lang="zh-CN" altLang="en-US"/>
              <a:t>题解</a:t>
            </a:r>
            <a:endParaRPr lang="zh-CN" altLang="en-US"/>
          </a:p>
        </p:txBody>
      </p:sp>
      <p:sp>
        <p:nvSpPr>
          <p:cNvPr id="2699" name="Google Shape;2699;p44"/>
          <p:cNvSpPr txBox="1"/>
          <p:nvPr>
            <p:ph type="subTitle" idx="1"/>
          </p:nvPr>
        </p:nvSpPr>
        <p:spPr>
          <a:xfrm>
            <a:off x="3137535" y="3436620"/>
            <a:ext cx="2868930" cy="469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最短寻道时间</a:t>
            </a:r>
            <a:r>
              <a:rPr lang="zh-CN" altLang="en-US"/>
              <a:t>优先算法</a:t>
            </a:r>
            <a:endParaRPr lang="zh-CN" altLang="en-US"/>
          </a:p>
        </p:txBody>
      </p:sp>
      <p:sp>
        <p:nvSpPr>
          <p:cNvPr id="2700" name="Google Shape;2700;p44"/>
          <p:cNvSpPr txBox="1"/>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1</a:t>
            </a:r>
            <a:endParaRPr lang="en-US" altLang="en-GB"/>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3" name="Google Shape;2649;p41"/>
          <p:cNvSpPr txBox="1"/>
          <p:nvPr>
            <p:ph type="title"/>
            <p:custDataLst>
              <p:tags r:id="rId1"/>
            </p:custDataLst>
          </p:nvPr>
        </p:nvSpPr>
        <p:spPr>
          <a:xfrm>
            <a:off x="713225" y="539525"/>
            <a:ext cx="7717500" cy="4782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a:t>SSTF</a:t>
            </a:r>
            <a:r>
              <a:rPr lang="zh-CN" altLang="en-US"/>
              <a:t>算法</a:t>
            </a:r>
            <a:r>
              <a:rPr lang="en-US" altLang="zh-CN"/>
              <a:t>——</a:t>
            </a:r>
            <a:r>
              <a:rPr lang="zh-CN" altLang="en-US"/>
              <a:t>最短寻道时间</a:t>
            </a:r>
            <a:r>
              <a:rPr lang="zh-CN" altLang="en-US"/>
              <a:t>优先</a:t>
            </a:r>
            <a:endParaRPr lang="zh-CN" altLang="en-US"/>
          </a:p>
        </p:txBody>
      </p:sp>
      <p:sp>
        <p:nvSpPr>
          <p:cNvPr id="8" name="同心圆 7"/>
          <p:cNvSpPr>
            <a:spLocks noChangeAspect="1"/>
          </p:cNvSpPr>
          <p:nvPr/>
        </p:nvSpPr>
        <p:spPr>
          <a:xfrm>
            <a:off x="2117725" y="1673860"/>
            <a:ext cx="2700020" cy="2700020"/>
          </a:xfrm>
          <a:prstGeom prst="donut">
            <a:avLst>
              <a:gd name="adj" fmla="val 625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5" name="组合 14"/>
          <p:cNvGrpSpPr/>
          <p:nvPr/>
        </p:nvGrpSpPr>
        <p:grpSpPr>
          <a:xfrm rot="0">
            <a:off x="1759585" y="1311910"/>
            <a:ext cx="3420110" cy="3420110"/>
            <a:chOff x="4017" y="2053"/>
            <a:chExt cx="5386" cy="5386"/>
          </a:xfrm>
        </p:grpSpPr>
        <p:sp>
          <p:nvSpPr>
            <p:cNvPr id="5" name="椭圆 4"/>
            <p:cNvSpPr>
              <a:spLocks noChangeAspect="1"/>
            </p:cNvSpPr>
            <p:nvPr/>
          </p:nvSpPr>
          <p:spPr>
            <a:xfrm>
              <a:off x="6000" y="4050"/>
              <a:ext cx="1417" cy="1395"/>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 name="椭圆 6"/>
            <p:cNvSpPr>
              <a:spLocks noChangeAspect="1"/>
            </p:cNvSpPr>
            <p:nvPr>
              <p:custDataLst>
                <p:tags r:id="rId2"/>
              </p:custDataLst>
            </p:nvPr>
          </p:nvSpPr>
          <p:spPr>
            <a:xfrm>
              <a:off x="5716" y="3755"/>
              <a:ext cx="1984" cy="1984"/>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椭圆 8"/>
            <p:cNvSpPr>
              <a:spLocks noChangeAspect="1"/>
            </p:cNvSpPr>
            <p:nvPr>
              <p:custDataLst>
                <p:tags r:id="rId3"/>
              </p:custDataLst>
            </p:nvPr>
          </p:nvSpPr>
          <p:spPr>
            <a:xfrm>
              <a:off x="5432" y="3472"/>
              <a:ext cx="2551" cy="2551"/>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椭圆 9"/>
            <p:cNvSpPr>
              <a:spLocks noChangeAspect="1"/>
            </p:cNvSpPr>
            <p:nvPr>
              <p:custDataLst>
                <p:tags r:id="rId4"/>
              </p:custDataLst>
            </p:nvPr>
          </p:nvSpPr>
          <p:spPr>
            <a:xfrm>
              <a:off x="5150" y="3189"/>
              <a:ext cx="3118" cy="3118"/>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椭圆 10"/>
            <p:cNvSpPr>
              <a:spLocks noChangeAspect="1"/>
            </p:cNvSpPr>
            <p:nvPr>
              <p:custDataLst>
                <p:tags r:id="rId5"/>
              </p:custDataLst>
            </p:nvPr>
          </p:nvSpPr>
          <p:spPr>
            <a:xfrm>
              <a:off x="4865" y="2906"/>
              <a:ext cx="3685" cy="3685"/>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2" name="椭圆 11"/>
            <p:cNvSpPr>
              <a:spLocks noChangeAspect="1"/>
            </p:cNvSpPr>
            <p:nvPr>
              <p:custDataLst>
                <p:tags r:id="rId6"/>
              </p:custDataLst>
            </p:nvPr>
          </p:nvSpPr>
          <p:spPr>
            <a:xfrm>
              <a:off x="4300" y="2337"/>
              <a:ext cx="4819" cy="4819"/>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3" name="椭圆 12"/>
            <p:cNvSpPr>
              <a:spLocks noChangeAspect="1"/>
            </p:cNvSpPr>
            <p:nvPr>
              <p:custDataLst>
                <p:tags r:id="rId7"/>
              </p:custDataLst>
            </p:nvPr>
          </p:nvSpPr>
          <p:spPr>
            <a:xfrm>
              <a:off x="4581" y="2623"/>
              <a:ext cx="4252" cy="4252"/>
            </a:xfrm>
            <a:prstGeom prst="ellipse">
              <a:avLst/>
            </a:prstGeom>
            <a:noFill/>
            <a:ln w="6350">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4" name="椭圆 13"/>
            <p:cNvSpPr>
              <a:spLocks noChangeAspect="1"/>
            </p:cNvSpPr>
            <p:nvPr>
              <p:custDataLst>
                <p:tags r:id="rId8"/>
              </p:custDataLst>
            </p:nvPr>
          </p:nvSpPr>
          <p:spPr>
            <a:xfrm>
              <a:off x="4017" y="2053"/>
              <a:ext cx="5386" cy="5386"/>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pSp>
      <p:sp>
        <p:nvSpPr>
          <p:cNvPr id="16" name="同心圆 15"/>
          <p:cNvSpPr>
            <a:spLocks noChangeAspect="1"/>
          </p:cNvSpPr>
          <p:nvPr/>
        </p:nvSpPr>
        <p:spPr>
          <a:xfrm>
            <a:off x="1759585" y="1320165"/>
            <a:ext cx="3420110" cy="3420110"/>
          </a:xfrm>
          <a:prstGeom prst="donut">
            <a:avLst>
              <a:gd name="adj" fmla="val 491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同心圆 16"/>
          <p:cNvSpPr>
            <a:spLocks noChangeAspect="1"/>
          </p:cNvSpPr>
          <p:nvPr/>
        </p:nvSpPr>
        <p:spPr>
          <a:xfrm>
            <a:off x="2838450" y="2392680"/>
            <a:ext cx="1259840" cy="1259840"/>
          </a:xfrm>
          <a:prstGeom prst="donut">
            <a:avLst>
              <a:gd name="adj" fmla="val 14415"/>
            </a:avLst>
          </a:prstGeom>
          <a:solidFill>
            <a:srgbClr val="F5A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椭圆 18"/>
          <p:cNvSpPr>
            <a:spLocks noChangeAspect="1"/>
          </p:cNvSpPr>
          <p:nvPr>
            <p:custDataLst>
              <p:tags r:id="rId9"/>
            </p:custDataLst>
          </p:nvPr>
        </p:nvSpPr>
        <p:spPr>
          <a:xfrm>
            <a:off x="2117725" y="1673860"/>
            <a:ext cx="2700000" cy="2700000"/>
          </a:xfrm>
          <a:prstGeom prst="ellipse">
            <a:avLst/>
          </a:prstGeom>
          <a:noFill/>
          <a:ln>
            <a:solidFill>
              <a:schemeClr val="bg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pSp>
        <p:nvGrpSpPr>
          <p:cNvPr id="30" name="组合 29"/>
          <p:cNvGrpSpPr/>
          <p:nvPr/>
        </p:nvGrpSpPr>
        <p:grpSpPr>
          <a:xfrm>
            <a:off x="5494655" y="1666240"/>
            <a:ext cx="3984625" cy="816610"/>
            <a:chOff x="8653" y="2624"/>
            <a:chExt cx="6275" cy="1286"/>
          </a:xfrm>
        </p:grpSpPr>
        <p:sp>
          <p:nvSpPr>
            <p:cNvPr id="22" name="矩形 21"/>
            <p:cNvSpPr/>
            <p:nvPr>
              <p:custDataLst>
                <p:tags r:id="rId10"/>
              </p:custDataLst>
            </p:nvPr>
          </p:nvSpPr>
          <p:spPr>
            <a:xfrm>
              <a:off x="8653" y="2680"/>
              <a:ext cx="1210" cy="515"/>
            </a:xfrm>
            <a:prstGeom prst="rect">
              <a:avLst/>
            </a:prstGeom>
            <a:solidFill>
              <a:srgbClr val="F5A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custDataLst>
                <p:tags r:id="rId11"/>
              </p:custDataLst>
            </p:nvPr>
          </p:nvSpPr>
          <p:spPr>
            <a:xfrm>
              <a:off x="8653" y="3395"/>
              <a:ext cx="1210" cy="51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0128" y="2624"/>
              <a:ext cx="4800" cy="580"/>
            </a:xfrm>
            <a:prstGeom prst="rect">
              <a:avLst/>
            </a:prstGeom>
            <a:noFill/>
          </p:spPr>
          <p:txBody>
            <a:bodyPr wrap="square" rtlCol="0">
              <a:spAutoFit/>
            </a:bodyPr>
            <a:p>
              <a:r>
                <a:rPr lang="zh-CN" altLang="en-US" sz="1800" b="1">
                  <a:solidFill>
                    <a:schemeClr val="bg1"/>
                  </a:solidFill>
                  <a:sym typeface="+mn-ea"/>
                </a:rPr>
                <a:t>进程</a:t>
              </a:r>
              <a:r>
                <a:rPr lang="en-US" altLang="zh-CN" sz="1800" b="1">
                  <a:solidFill>
                    <a:schemeClr val="bg1"/>
                  </a:solidFill>
                  <a:sym typeface="+mn-ea"/>
                </a:rPr>
                <a:t>A</a:t>
              </a:r>
              <a:r>
                <a:rPr lang="zh-CN" altLang="en-US" sz="1800" b="1">
                  <a:solidFill>
                    <a:schemeClr val="bg1"/>
                  </a:solidFill>
                  <a:sym typeface="+mn-ea"/>
                </a:rPr>
                <a:t>要求访问</a:t>
              </a:r>
              <a:r>
                <a:rPr lang="zh-CN" altLang="en-US" sz="1800" b="1">
                  <a:solidFill>
                    <a:schemeClr val="bg1"/>
                  </a:solidFill>
                  <a:sym typeface="+mn-ea"/>
                </a:rPr>
                <a:t>的磁道</a:t>
              </a:r>
              <a:endParaRPr lang="zh-CN" altLang="en-US" sz="1800" b="1">
                <a:solidFill>
                  <a:schemeClr val="bg1"/>
                </a:solidFill>
              </a:endParaRPr>
            </a:p>
          </p:txBody>
        </p:sp>
        <p:sp>
          <p:nvSpPr>
            <p:cNvPr id="26" name="文本框 25"/>
            <p:cNvSpPr txBox="1"/>
            <p:nvPr>
              <p:custDataLst>
                <p:tags r:id="rId12"/>
              </p:custDataLst>
            </p:nvPr>
          </p:nvSpPr>
          <p:spPr>
            <a:xfrm>
              <a:off x="10128" y="3330"/>
              <a:ext cx="4800" cy="580"/>
            </a:xfrm>
            <a:prstGeom prst="rect">
              <a:avLst/>
            </a:prstGeom>
            <a:noFill/>
          </p:spPr>
          <p:txBody>
            <a:bodyPr wrap="square" rtlCol="0">
              <a:spAutoFit/>
            </a:bodyPr>
            <a:p>
              <a:r>
                <a:rPr lang="zh-CN" altLang="en-US" sz="1800" b="1">
                  <a:solidFill>
                    <a:schemeClr val="bg1"/>
                  </a:solidFill>
                </a:rPr>
                <a:t>进程</a:t>
              </a:r>
              <a:r>
                <a:rPr lang="en-US" altLang="zh-CN" sz="1800" b="1">
                  <a:solidFill>
                    <a:schemeClr val="bg1"/>
                  </a:solidFill>
                </a:rPr>
                <a:t>B</a:t>
              </a:r>
              <a:r>
                <a:rPr lang="zh-CN" altLang="en-US" sz="1800" b="1">
                  <a:solidFill>
                    <a:schemeClr val="bg1"/>
                  </a:solidFill>
                </a:rPr>
                <a:t>要求访问</a:t>
              </a:r>
              <a:r>
                <a:rPr lang="zh-CN" altLang="en-US" sz="1800" b="1">
                  <a:solidFill>
                    <a:schemeClr val="bg1"/>
                  </a:solidFill>
                </a:rPr>
                <a:t>的磁道</a:t>
              </a:r>
              <a:endParaRPr lang="zh-CN" altLang="en-US" sz="1800" b="1">
                <a:solidFill>
                  <a:schemeClr val="bg1"/>
                </a:solidFill>
              </a:endParaRPr>
            </a:p>
          </p:txBody>
        </p:sp>
      </p:grpSp>
      <p:grpSp>
        <p:nvGrpSpPr>
          <p:cNvPr id="29" name="组合 28"/>
          <p:cNvGrpSpPr/>
          <p:nvPr/>
        </p:nvGrpSpPr>
        <p:grpSpPr>
          <a:xfrm>
            <a:off x="5494655" y="1217930"/>
            <a:ext cx="3984625" cy="368300"/>
            <a:chOff x="8653" y="1918"/>
            <a:chExt cx="6275" cy="580"/>
          </a:xfrm>
        </p:grpSpPr>
        <p:sp>
          <p:nvSpPr>
            <p:cNvPr id="21" name="矩形 20"/>
            <p:cNvSpPr/>
            <p:nvPr/>
          </p:nvSpPr>
          <p:spPr>
            <a:xfrm>
              <a:off x="8653" y="1965"/>
              <a:ext cx="1210" cy="5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custDataLst>
                <p:tags r:id="rId13"/>
              </p:custDataLst>
            </p:nvPr>
          </p:nvSpPr>
          <p:spPr>
            <a:xfrm>
              <a:off x="10128" y="1918"/>
              <a:ext cx="4800" cy="580"/>
            </a:xfrm>
            <a:prstGeom prst="rect">
              <a:avLst/>
            </a:prstGeom>
            <a:noFill/>
          </p:spPr>
          <p:txBody>
            <a:bodyPr wrap="square" rtlCol="0">
              <a:spAutoFit/>
            </a:bodyPr>
            <a:p>
              <a:r>
                <a:rPr lang="zh-CN" altLang="en-US" sz="1800" b="1">
                  <a:solidFill>
                    <a:schemeClr val="bg1"/>
                  </a:solidFill>
                  <a:sym typeface="+mn-ea"/>
                </a:rPr>
                <a:t>磁头当前位置</a:t>
              </a:r>
              <a:endParaRPr lang="zh-CN" altLang="en-US" sz="1800" b="1">
                <a:solidFill>
                  <a:schemeClr val="bg1"/>
                </a:solidFill>
              </a:endParaRPr>
            </a:p>
          </p:txBody>
        </p:sp>
      </p:grpSp>
      <p:sp>
        <p:nvSpPr>
          <p:cNvPr id="31" name="文本框 30"/>
          <p:cNvSpPr txBox="1"/>
          <p:nvPr/>
        </p:nvSpPr>
        <p:spPr>
          <a:xfrm>
            <a:off x="6061710" y="3167380"/>
            <a:ext cx="3048000" cy="306705"/>
          </a:xfrm>
          <a:prstGeom prst="rect">
            <a:avLst/>
          </a:prstGeom>
          <a:noFill/>
        </p:spPr>
        <p:txBody>
          <a:bodyPr wrap="square" rtlCol="0">
            <a:spAutoFit/>
          </a:bodyPr>
          <a:p>
            <a:r>
              <a:rPr lang="zh-CN" altLang="en-US">
                <a:solidFill>
                  <a:schemeClr val="bg1"/>
                </a:solidFill>
              </a:rPr>
              <a:t>贪心策略</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animBg="1"/>
      <p:bldP spid="8" grpId="0" animBg="1"/>
      <p:bldP spid="8"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2649" name="Google Shape;2649;p41"/>
          <p:cNvSpPr txBox="1"/>
          <p:nvPr>
            <p:ph type="title"/>
          </p:nvPr>
        </p:nvSpPr>
        <p:spPr>
          <a:xfrm>
            <a:off x="692270" y="47666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t>习题分析</a:t>
            </a:r>
            <a:endParaRPr lang="zh-CN" altLang="en-US"/>
          </a:p>
        </p:txBody>
      </p:sp>
      <p:sp>
        <p:nvSpPr>
          <p:cNvPr id="2650" name="Google Shape;2650;p41"/>
          <p:cNvSpPr txBox="1"/>
          <p:nvPr>
            <p:ph type="body" idx="1"/>
          </p:nvPr>
        </p:nvSpPr>
        <p:spPr>
          <a:xfrm>
            <a:off x="833755" y="997585"/>
            <a:ext cx="7576185" cy="14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400">
                <a:sym typeface="+mn-ea"/>
              </a:rPr>
              <a:t>       </a:t>
            </a:r>
            <a:r>
              <a:rPr lang="en-GB" sz="2400">
                <a:sym typeface="+mn-ea"/>
              </a:rPr>
              <a:t>某时刻的磁盘访问请求序列：14、19、8、15、23、12、28，磁头当前在14磁道，向磁道号增加的方向移动。</a:t>
            </a:r>
            <a:r>
              <a:rPr lang="zh-CN" altLang="en-GB" sz="2400">
                <a:sym typeface="+mn-ea"/>
              </a:rPr>
              <a:t>使用</a:t>
            </a:r>
            <a:r>
              <a:rPr lang="en-US" altLang="en-GB" sz="2400">
                <a:sym typeface="+mn-ea"/>
              </a:rPr>
              <a:t>SSTF</a:t>
            </a:r>
            <a:r>
              <a:rPr lang="en-GB" sz="2400">
                <a:sym typeface="+mn-ea"/>
              </a:rPr>
              <a:t> 算法计算磁头移动的距离。</a:t>
            </a:r>
            <a:endParaRPr lang="en-GB" sz="2400">
              <a:sym typeface="+mn-ea"/>
            </a:endParaRPr>
          </a:p>
          <a:p>
            <a:pPr marL="0" lvl="0" indent="0" algn="l" rtl="0">
              <a:spcBef>
                <a:spcPts val="0"/>
              </a:spcBef>
              <a:spcAft>
                <a:spcPts val="0"/>
              </a:spcAft>
              <a:buNone/>
            </a:pPr>
            <a:endParaRPr lang="zh-CN" altLang="en-US" sz="2400">
              <a:ea typeface="宋体" panose="02010600030101010101" pitchFamily="2" charset="-122"/>
              <a:sym typeface="+mn-ea"/>
            </a:endParaRPr>
          </a:p>
        </p:txBody>
      </p:sp>
      <p:cxnSp>
        <p:nvCxnSpPr>
          <p:cNvPr id="4" name="直接箭头连接符 3"/>
          <p:cNvCxnSpPr/>
          <p:nvPr/>
        </p:nvCxnSpPr>
        <p:spPr>
          <a:xfrm flipV="1">
            <a:off x="3229610" y="4293235"/>
            <a:ext cx="0" cy="4705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98245" y="4177665"/>
            <a:ext cx="6767830" cy="76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20650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
            </p:custDataLst>
          </p:nvPr>
        </p:nvCxnSpPr>
        <p:spPr>
          <a:xfrm>
            <a:off x="154368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2"/>
            </p:custDataLst>
          </p:nvPr>
        </p:nvCxnSpPr>
        <p:spPr>
          <a:xfrm>
            <a:off x="188087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3"/>
            </p:custDataLst>
          </p:nvPr>
        </p:nvCxnSpPr>
        <p:spPr>
          <a:xfrm>
            <a:off x="221805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255524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289242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322961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356679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8"/>
            </p:custDataLst>
          </p:nvPr>
        </p:nvCxnSpPr>
        <p:spPr>
          <a:xfrm>
            <a:off x="390398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9"/>
            </p:custDataLst>
          </p:nvPr>
        </p:nvCxnSpPr>
        <p:spPr>
          <a:xfrm>
            <a:off x="424116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0"/>
            </p:custDataLst>
          </p:nvPr>
        </p:nvCxnSpPr>
        <p:spPr>
          <a:xfrm>
            <a:off x="457835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1"/>
            </p:custDataLst>
          </p:nvPr>
        </p:nvCxnSpPr>
        <p:spPr>
          <a:xfrm>
            <a:off x="491553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2"/>
            </p:custDataLst>
          </p:nvPr>
        </p:nvCxnSpPr>
        <p:spPr>
          <a:xfrm>
            <a:off x="525272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3"/>
            </p:custDataLst>
          </p:nvPr>
        </p:nvCxnSpPr>
        <p:spPr>
          <a:xfrm>
            <a:off x="558990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4"/>
            </p:custDataLst>
          </p:nvPr>
        </p:nvCxnSpPr>
        <p:spPr>
          <a:xfrm>
            <a:off x="592709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15"/>
            </p:custDataLst>
          </p:nvPr>
        </p:nvCxnSpPr>
        <p:spPr>
          <a:xfrm>
            <a:off x="626427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16"/>
            </p:custDataLst>
          </p:nvPr>
        </p:nvCxnSpPr>
        <p:spPr>
          <a:xfrm>
            <a:off x="660146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7"/>
            </p:custDataLst>
          </p:nvPr>
        </p:nvCxnSpPr>
        <p:spPr>
          <a:xfrm>
            <a:off x="693864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8"/>
            </p:custDataLst>
          </p:nvPr>
        </p:nvCxnSpPr>
        <p:spPr>
          <a:xfrm>
            <a:off x="727583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19"/>
            </p:custDataLst>
          </p:nvPr>
        </p:nvCxnSpPr>
        <p:spPr>
          <a:xfrm>
            <a:off x="761301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0"/>
            </p:custDataLst>
          </p:nvPr>
        </p:nvCxnSpPr>
        <p:spPr>
          <a:xfrm>
            <a:off x="795020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31875" y="3615690"/>
            <a:ext cx="356235" cy="460375"/>
          </a:xfrm>
          <a:prstGeom prst="rect">
            <a:avLst/>
          </a:prstGeom>
          <a:noFill/>
        </p:spPr>
        <p:txBody>
          <a:bodyPr wrap="square" rtlCol="0">
            <a:spAutoFit/>
          </a:bodyPr>
          <a:p>
            <a:r>
              <a:rPr lang="en-US" altLang="zh-CN" sz="2400">
                <a:solidFill>
                  <a:schemeClr val="bg1"/>
                </a:solidFill>
              </a:rPr>
              <a:t>8</a:t>
            </a:r>
            <a:endParaRPr lang="en-US" altLang="zh-CN" sz="2400">
              <a:solidFill>
                <a:schemeClr val="bg1"/>
              </a:solidFill>
            </a:endParaRPr>
          </a:p>
        </p:txBody>
      </p:sp>
      <p:sp>
        <p:nvSpPr>
          <p:cNvPr id="31" name="文本框 30"/>
          <p:cNvSpPr txBox="1"/>
          <p:nvPr/>
        </p:nvSpPr>
        <p:spPr>
          <a:xfrm>
            <a:off x="2263775" y="3615690"/>
            <a:ext cx="629920" cy="460375"/>
          </a:xfrm>
          <a:prstGeom prst="rect">
            <a:avLst/>
          </a:prstGeom>
          <a:noFill/>
        </p:spPr>
        <p:txBody>
          <a:bodyPr wrap="square" rtlCol="0">
            <a:spAutoFit/>
          </a:bodyPr>
          <a:p>
            <a:r>
              <a:rPr lang="en-US" altLang="zh-CN" sz="2400">
                <a:solidFill>
                  <a:schemeClr val="bg1"/>
                </a:solidFill>
              </a:rPr>
              <a:t>12</a:t>
            </a:r>
            <a:endParaRPr lang="en-US" altLang="zh-CN" sz="2400">
              <a:solidFill>
                <a:schemeClr val="bg1"/>
              </a:solidFill>
            </a:endParaRPr>
          </a:p>
        </p:txBody>
      </p:sp>
      <p:sp>
        <p:nvSpPr>
          <p:cNvPr id="32" name="文本框 31"/>
          <p:cNvSpPr txBox="1"/>
          <p:nvPr/>
        </p:nvSpPr>
        <p:spPr>
          <a:xfrm>
            <a:off x="2912110" y="3632200"/>
            <a:ext cx="629920" cy="460375"/>
          </a:xfrm>
          <a:prstGeom prst="rect">
            <a:avLst/>
          </a:prstGeom>
          <a:noFill/>
        </p:spPr>
        <p:txBody>
          <a:bodyPr wrap="square" rtlCol="0">
            <a:spAutoFit/>
          </a:bodyPr>
          <a:p>
            <a:r>
              <a:rPr lang="en-US" altLang="zh-CN" sz="2400">
                <a:solidFill>
                  <a:schemeClr val="bg1"/>
                </a:solidFill>
              </a:rPr>
              <a:t>14</a:t>
            </a:r>
            <a:endParaRPr lang="en-US" altLang="zh-CN" sz="2400">
              <a:solidFill>
                <a:schemeClr val="bg1"/>
              </a:solidFill>
            </a:endParaRPr>
          </a:p>
        </p:txBody>
      </p:sp>
      <p:sp>
        <p:nvSpPr>
          <p:cNvPr id="33" name="文本框 32"/>
          <p:cNvSpPr txBox="1"/>
          <p:nvPr/>
        </p:nvSpPr>
        <p:spPr>
          <a:xfrm>
            <a:off x="3328670" y="3630930"/>
            <a:ext cx="629920" cy="460375"/>
          </a:xfrm>
          <a:prstGeom prst="rect">
            <a:avLst/>
          </a:prstGeom>
          <a:noFill/>
        </p:spPr>
        <p:txBody>
          <a:bodyPr wrap="square" rtlCol="0">
            <a:spAutoFit/>
          </a:bodyPr>
          <a:p>
            <a:r>
              <a:rPr lang="en-US" altLang="zh-CN" sz="2400">
                <a:solidFill>
                  <a:schemeClr val="bg1"/>
                </a:solidFill>
              </a:rPr>
              <a:t>15</a:t>
            </a:r>
            <a:endParaRPr lang="en-US" altLang="zh-CN" sz="2400">
              <a:solidFill>
                <a:schemeClr val="bg1"/>
              </a:solidFill>
            </a:endParaRPr>
          </a:p>
        </p:txBody>
      </p:sp>
      <p:sp>
        <p:nvSpPr>
          <p:cNvPr id="34" name="文本框 33"/>
          <p:cNvSpPr txBox="1"/>
          <p:nvPr/>
        </p:nvSpPr>
        <p:spPr>
          <a:xfrm>
            <a:off x="4655185" y="3632200"/>
            <a:ext cx="629920" cy="460375"/>
          </a:xfrm>
          <a:prstGeom prst="rect">
            <a:avLst/>
          </a:prstGeom>
          <a:noFill/>
        </p:spPr>
        <p:txBody>
          <a:bodyPr wrap="square" rtlCol="0">
            <a:spAutoFit/>
          </a:bodyPr>
          <a:p>
            <a:r>
              <a:rPr lang="en-US" altLang="zh-CN" sz="2400">
                <a:solidFill>
                  <a:schemeClr val="bg1"/>
                </a:solidFill>
              </a:rPr>
              <a:t>19</a:t>
            </a:r>
            <a:endParaRPr lang="en-US" altLang="zh-CN" sz="2400">
              <a:solidFill>
                <a:schemeClr val="bg1"/>
              </a:solidFill>
            </a:endParaRPr>
          </a:p>
        </p:txBody>
      </p:sp>
      <p:sp>
        <p:nvSpPr>
          <p:cNvPr id="35" name="文本框 34"/>
          <p:cNvSpPr txBox="1"/>
          <p:nvPr/>
        </p:nvSpPr>
        <p:spPr>
          <a:xfrm>
            <a:off x="5997575" y="3622040"/>
            <a:ext cx="629920" cy="460375"/>
          </a:xfrm>
          <a:prstGeom prst="rect">
            <a:avLst/>
          </a:prstGeom>
          <a:noFill/>
        </p:spPr>
        <p:txBody>
          <a:bodyPr wrap="square" rtlCol="0">
            <a:spAutoFit/>
          </a:bodyPr>
          <a:p>
            <a:r>
              <a:rPr lang="en-US" altLang="zh-CN" sz="2400">
                <a:solidFill>
                  <a:schemeClr val="bg1"/>
                </a:solidFill>
              </a:rPr>
              <a:t>23</a:t>
            </a:r>
            <a:endParaRPr lang="en-US" altLang="zh-CN" sz="2400">
              <a:solidFill>
                <a:schemeClr val="bg1"/>
              </a:solidFill>
            </a:endParaRPr>
          </a:p>
        </p:txBody>
      </p:sp>
      <p:sp>
        <p:nvSpPr>
          <p:cNvPr id="36" name="文本框 35"/>
          <p:cNvSpPr txBox="1"/>
          <p:nvPr>
            <p:custDataLst>
              <p:tags r:id="rId21"/>
            </p:custDataLst>
          </p:nvPr>
        </p:nvSpPr>
        <p:spPr>
          <a:xfrm>
            <a:off x="7668260" y="3619500"/>
            <a:ext cx="629920" cy="460375"/>
          </a:xfrm>
          <a:prstGeom prst="rect">
            <a:avLst/>
          </a:prstGeom>
          <a:noFill/>
        </p:spPr>
        <p:txBody>
          <a:bodyPr wrap="square" rtlCol="0">
            <a:spAutoFit/>
          </a:bodyPr>
          <a:p>
            <a:r>
              <a:rPr lang="en-US" altLang="zh-CN" sz="2400">
                <a:solidFill>
                  <a:schemeClr val="bg1"/>
                </a:solidFill>
              </a:rPr>
              <a:t>28</a:t>
            </a:r>
            <a:endParaRPr lang="en-US" altLang="zh-CN" sz="2400">
              <a:solidFill>
                <a:schemeClr val="bg1"/>
              </a:solidFill>
            </a:endParaRPr>
          </a:p>
        </p:txBody>
      </p:sp>
      <p:cxnSp>
        <p:nvCxnSpPr>
          <p:cNvPr id="38" name="直接箭头连接符 37"/>
          <p:cNvCxnSpPr/>
          <p:nvPr/>
        </p:nvCxnSpPr>
        <p:spPr>
          <a:xfrm>
            <a:off x="3213735" y="3592195"/>
            <a:ext cx="432000" cy="76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520315" y="3409950"/>
            <a:ext cx="1098000" cy="762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169670" y="3202940"/>
            <a:ext cx="1404000" cy="762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custDataLst>
              <p:tags r:id="rId22"/>
            </p:custDataLst>
          </p:nvPr>
        </p:nvCxnSpPr>
        <p:spPr>
          <a:xfrm>
            <a:off x="1169670" y="2995930"/>
            <a:ext cx="3780000" cy="76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4864735" y="2788920"/>
            <a:ext cx="1368000" cy="76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6181090" y="2581910"/>
            <a:ext cx="1764000" cy="76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2007235" y="4420235"/>
            <a:ext cx="6147435" cy="460375"/>
          </a:xfrm>
          <a:prstGeom prst="rect">
            <a:avLst/>
          </a:prstGeom>
          <a:noFill/>
        </p:spPr>
        <p:txBody>
          <a:bodyPr wrap="square" rtlCol="0">
            <a:spAutoFit/>
          </a:bodyPr>
          <a:p>
            <a:r>
              <a:rPr lang="zh-CN" altLang="en-US" sz="2400">
                <a:solidFill>
                  <a:schemeClr val="bg1"/>
                </a:solidFill>
              </a:rPr>
              <a:t>磁头移动的距离：</a:t>
            </a:r>
            <a:r>
              <a:rPr lang="en-US" altLang="zh-CN" sz="2400">
                <a:solidFill>
                  <a:schemeClr val="bg1"/>
                </a:solidFill>
              </a:rPr>
              <a:t>1+3+4+20=28</a:t>
            </a:r>
            <a:endParaRPr lang="en-US" altLang="zh-CN"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par>
                                <p:cTn id="9" presetID="0" presetClass="path" presetSubtype="0" accel="50000" decel="50000" fill="hold" nodeType="withEffect">
                                  <p:stCondLst>
                                    <p:cond delay="0"/>
                                  </p:stCondLst>
                                  <p:childTnLst>
                                    <p:animMotion origin="layout" path="M -0.000486111 -0.00123457 L 0.0360417 -0.00037037 " pathEditMode="relative" rAng="0" ptsTypes="">
                                      <p:cBhvr>
                                        <p:cTn id="10" dur="500" fill="hold"/>
                                        <p:tgtEl>
                                          <p:spTgt spid="4"/>
                                        </p:tgtEl>
                                        <p:attrNameLst>
                                          <p:attrName>ppt_x</p:attrName>
                                          <p:attrName>ppt_y</p:attrName>
                                        </p:attrNameLst>
                                      </p:cBhvr>
                                      <p:rCtr x="18" y="0"/>
                                    </p:animMotion>
                                  </p:childTnLst>
                                </p:cTn>
                              </p:par>
                            </p:childTnLst>
                          </p:cTn>
                        </p:par>
                        <p:par>
                          <p:cTn id="11" fill="hold">
                            <p:stCondLst>
                              <p:cond delay="500"/>
                            </p:stCondLst>
                            <p:childTnLst>
                              <p:par>
                                <p:cTn id="12" presetID="22" presetClass="exit" presetSubtype="4" fill="hold" grpId="0" nodeType="afterEffect">
                                  <p:stCondLst>
                                    <p:cond delay="0"/>
                                  </p:stCondLst>
                                  <p:childTnLst>
                                    <p:animEffect transition="out" filter="wipe(down)">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ppt_y</p:attrName>
                                        </p:attrNameLst>
                                      </p:cBhvr>
                                      <p:tavLst>
                                        <p:tav tm="0">
                                          <p:val>
                                            <p:strVal val="#ppt_y+#ppt_h*1.125000"/>
                                          </p:val>
                                        </p:tav>
                                        <p:tav tm="100000">
                                          <p:val>
                                            <p:strVal val="#ppt_y"/>
                                          </p:val>
                                        </p:tav>
                                      </p:tavLst>
                                    </p:anim>
                                    <p:animEffect transition="in" filter="wipe(up)">
                                      <p:cBhvr>
                                        <p:cTn id="20" dur="500"/>
                                        <p:tgtEl>
                                          <p:spTgt spid="39"/>
                                        </p:tgtEl>
                                      </p:cBhvr>
                                    </p:animEffect>
                                  </p:childTnLst>
                                </p:cTn>
                              </p:par>
                              <p:par>
                                <p:cTn id="21" presetID="0" presetClass="path" presetSubtype="0" accel="50000" decel="50000" fill="hold" nodeType="withEffect">
                                  <p:stCondLst>
                                    <p:cond delay="0"/>
                                  </p:stCondLst>
                                  <p:childTnLst>
                                    <p:animMotion origin="layout" path="M 0.034375 -0.00283951 L -0.07375 -0.00716049 " pathEditMode="relative" rAng="0" ptsTypes="">
                                      <p:cBhvr>
                                        <p:cTn id="22" dur="500" fill="hold"/>
                                        <p:tgtEl>
                                          <p:spTgt spid="4"/>
                                        </p:tgtEl>
                                        <p:attrNameLst>
                                          <p:attrName>ppt_x</p:attrName>
                                          <p:attrName>ppt_y</p:attrName>
                                        </p:attrNameLst>
                                      </p:cBhvr>
                                      <p:rCtr x="-53" y="3"/>
                                    </p:animMotion>
                                  </p:childTnLst>
                                </p:cTn>
                              </p:par>
                            </p:childTnLst>
                          </p:cTn>
                        </p:par>
                        <p:par>
                          <p:cTn id="23" fill="hold">
                            <p:stCondLst>
                              <p:cond delay="500"/>
                            </p:stCondLst>
                            <p:childTnLst>
                              <p:par>
                                <p:cTn id="24" presetID="22" presetClass="exit" presetSubtype="4" fill="hold" grpId="0" nodeType="afterEffect">
                                  <p:stCondLst>
                                    <p:cond delay="0"/>
                                  </p:stCondLst>
                                  <p:childTnLst>
                                    <p:animEffect transition="out" filter="wipe(down)">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p:tgtEl>
                                          <p:spTgt spid="40"/>
                                        </p:tgtEl>
                                        <p:attrNameLst>
                                          <p:attrName>ppt_y</p:attrName>
                                        </p:attrNameLst>
                                      </p:cBhvr>
                                      <p:tavLst>
                                        <p:tav tm="0">
                                          <p:val>
                                            <p:strVal val="#ppt_y+#ppt_h*1.125000"/>
                                          </p:val>
                                        </p:tav>
                                        <p:tav tm="100000">
                                          <p:val>
                                            <p:strVal val="#ppt_y"/>
                                          </p:val>
                                        </p:tav>
                                      </p:tavLst>
                                    </p:anim>
                                    <p:animEffect transition="in" filter="wipe(up)">
                                      <p:cBhvr>
                                        <p:cTn id="32" dur="500"/>
                                        <p:tgtEl>
                                          <p:spTgt spid="40"/>
                                        </p:tgtEl>
                                      </p:cBhvr>
                                    </p:animEffect>
                                  </p:childTnLst>
                                </p:cTn>
                              </p:par>
                              <p:par>
                                <p:cTn id="33" presetID="0" presetClass="path" presetSubtype="0" accel="50000" decel="50000" fill="hold" nodeType="withEffect">
                                  <p:stCondLst>
                                    <p:cond delay="0"/>
                                  </p:stCondLst>
                                  <p:childTnLst>
                                    <p:animMotion origin="layout" path="M -0.0729861 -0.00876543 L -0.223472 -0.00567901 " pathEditMode="relative" rAng="0" ptsTypes="">
                                      <p:cBhvr>
                                        <p:cTn id="34" dur="500" fill="hold"/>
                                        <p:tgtEl>
                                          <p:spTgt spid="4"/>
                                        </p:tgtEl>
                                        <p:attrNameLst>
                                          <p:attrName>ppt_x</p:attrName>
                                          <p:attrName>ppt_y</p:attrName>
                                        </p:attrNameLst>
                                      </p:cBhvr>
                                      <p:rCtr x="-75" y="0"/>
                                    </p:animMotion>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500" fill="hold">
                                          <p:stCondLst>
                                            <p:cond delay="0"/>
                                          </p:stCondLst>
                                        </p:cTn>
                                        <p:tgtEl>
                                          <p:spTgt spid="41"/>
                                        </p:tgtEl>
                                        <p:attrNameLst>
                                          <p:attrName>style.visibility</p:attrName>
                                        </p:attrNameLst>
                                      </p:cBhvr>
                                      <p:to>
                                        <p:strVal val="visible"/>
                                      </p:to>
                                    </p:set>
                                    <p:anim calcmode="lin" valueType="num">
                                      <p:cBhvr additive="base">
                                        <p:cTn id="43" dur="500"/>
                                        <p:tgtEl>
                                          <p:spTgt spid="41"/>
                                        </p:tgtEl>
                                        <p:attrNameLst>
                                          <p:attrName>ppt_y</p:attrName>
                                        </p:attrNameLst>
                                      </p:cBhvr>
                                      <p:tavLst>
                                        <p:tav tm="0">
                                          <p:val>
                                            <p:strVal val="#ppt_y+#ppt_h*1.125000"/>
                                          </p:val>
                                        </p:tav>
                                        <p:tav tm="100000">
                                          <p:val>
                                            <p:strVal val="#ppt_y"/>
                                          </p:val>
                                        </p:tav>
                                      </p:tavLst>
                                    </p:anim>
                                    <p:animEffect transition="in" filter="wipe(up)">
                                      <p:cBhvr>
                                        <p:cTn id="44" dur="500"/>
                                        <p:tgtEl>
                                          <p:spTgt spid="41"/>
                                        </p:tgtEl>
                                      </p:cBhvr>
                                    </p:animEffect>
                                  </p:childTnLst>
                                </p:cTn>
                              </p:par>
                              <p:par>
                                <p:cTn id="45" presetID="0" presetClass="path" presetSubtype="0" accel="50000" decel="50000" fill="hold" nodeType="withEffect">
                                  <p:stCondLst>
                                    <p:cond delay="0"/>
                                  </p:stCondLst>
                                  <p:childTnLst>
                                    <p:animMotion origin="layout" path="M -0.222708 -0.0134568 L 0.185 -0.0130864 " pathEditMode="relative" rAng="0" ptsTypes="">
                                      <p:cBhvr>
                                        <p:cTn id="46" dur="500" fill="hold"/>
                                        <p:tgtEl>
                                          <p:spTgt spid="4"/>
                                        </p:tgtEl>
                                        <p:attrNameLst>
                                          <p:attrName>ppt_x</p:attrName>
                                          <p:attrName>ppt_y</p:attrName>
                                        </p:attrNameLst>
                                      </p:cBhvr>
                                      <p:rCtr x="203" y="-1"/>
                                    </p:animMotion>
                                  </p:childTnLst>
                                </p:cTn>
                              </p:par>
                            </p:childTnLst>
                          </p:cTn>
                        </p:par>
                        <p:par>
                          <p:cTn id="47" fill="hold">
                            <p:stCondLst>
                              <p:cond delay="500"/>
                            </p:stCondLst>
                            <p:childTnLst>
                              <p:par>
                                <p:cTn id="48" presetID="22" presetClass="exit" presetSubtype="4" fill="hold" grpId="0" nodeType="afterEffect">
                                  <p:stCondLst>
                                    <p:cond delay="0"/>
                                  </p:stCondLst>
                                  <p:childTnLst>
                                    <p:animEffect transition="out" filter="wipe(down)">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p:tgtEl>
                                          <p:spTgt spid="42"/>
                                        </p:tgtEl>
                                        <p:attrNameLst>
                                          <p:attrName>ppt_y</p:attrName>
                                        </p:attrNameLst>
                                      </p:cBhvr>
                                      <p:tavLst>
                                        <p:tav tm="0">
                                          <p:val>
                                            <p:strVal val="#ppt_y+#ppt_h*1.125000"/>
                                          </p:val>
                                        </p:tav>
                                        <p:tav tm="100000">
                                          <p:val>
                                            <p:strVal val="#ppt_y"/>
                                          </p:val>
                                        </p:tav>
                                      </p:tavLst>
                                    </p:anim>
                                    <p:animEffect transition="in" filter="wipe(up)">
                                      <p:cBhvr>
                                        <p:cTn id="56" dur="500"/>
                                        <p:tgtEl>
                                          <p:spTgt spid="42"/>
                                        </p:tgtEl>
                                      </p:cBhvr>
                                    </p:animEffect>
                                  </p:childTnLst>
                                </p:cTn>
                              </p:par>
                              <p:par>
                                <p:cTn id="57" presetID="0" presetClass="path" presetSubtype="0" accel="50000" decel="50000" fill="hold" nodeType="withEffect">
                                  <p:stCondLst>
                                    <p:cond delay="0"/>
                                  </p:stCondLst>
                                  <p:childTnLst>
                                    <p:animMotion origin="layout" path="M 0.181667 -0.0104939 L 0.333125 -0.0134569 " pathEditMode="relative" rAng="0" ptsTypes="">
                                      <p:cBhvr>
                                        <p:cTn id="58" dur="500" fill="hold"/>
                                        <p:tgtEl>
                                          <p:spTgt spid="4"/>
                                        </p:tgtEl>
                                        <p:attrNameLst>
                                          <p:attrName>ppt_x</p:attrName>
                                          <p:attrName>ppt_y</p:attrName>
                                        </p:attrNameLst>
                                      </p:cBhvr>
                                      <p:rCtr x="76" y="-1"/>
                                    </p:animMotion>
                                  </p:childTnLst>
                                </p:cTn>
                              </p:par>
                            </p:childTnLst>
                          </p:cTn>
                        </p:par>
                        <p:par>
                          <p:cTn id="59" fill="hold">
                            <p:stCondLst>
                              <p:cond delay="500"/>
                            </p:stCondLst>
                            <p:childTnLst>
                              <p:par>
                                <p:cTn id="60" presetID="22" presetClass="exit" presetSubtype="4" fill="hold" grpId="0" nodeType="afterEffect">
                                  <p:stCondLst>
                                    <p:cond delay="0"/>
                                  </p:stCondLst>
                                  <p:childTnLst>
                                    <p:animEffect transition="out" filter="wipe(down)">
                                      <p:cBhvr>
                                        <p:cTn id="61" dur="500"/>
                                        <p:tgtEl>
                                          <p:spTgt spid="34"/>
                                        </p:tgtEl>
                                      </p:cBhvr>
                                    </p:animEffect>
                                    <p:set>
                                      <p:cBhvr>
                                        <p:cTn id="62" dur="1" fill="hold">
                                          <p:stCondLst>
                                            <p:cond delay="499"/>
                                          </p:stCondLst>
                                        </p:cTn>
                                        <p:tgtEl>
                                          <p:spTgt spid="3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p:tgtEl>
                                          <p:spTgt spid="43"/>
                                        </p:tgtEl>
                                        <p:attrNameLst>
                                          <p:attrName>ppt_y</p:attrName>
                                        </p:attrNameLst>
                                      </p:cBhvr>
                                      <p:tavLst>
                                        <p:tav tm="0">
                                          <p:val>
                                            <p:strVal val="#ppt_y+#ppt_h*1.125000"/>
                                          </p:val>
                                        </p:tav>
                                        <p:tav tm="100000">
                                          <p:val>
                                            <p:strVal val="#ppt_y"/>
                                          </p:val>
                                        </p:tav>
                                      </p:tavLst>
                                    </p:anim>
                                    <p:animEffect transition="in" filter="wipe(up)">
                                      <p:cBhvr>
                                        <p:cTn id="68" dur="500"/>
                                        <p:tgtEl>
                                          <p:spTgt spid="43"/>
                                        </p:tgtEl>
                                      </p:cBhvr>
                                    </p:animEffect>
                                  </p:childTnLst>
                                </p:cTn>
                              </p:par>
                              <p:par>
                                <p:cTn id="69" presetID="0" presetClass="path" presetSubtype="0" accel="50000" decel="50000" fill="hold" nodeType="withEffect">
                                  <p:stCondLst>
                                    <p:cond delay="0"/>
                                  </p:stCondLst>
                                  <p:childTnLst>
                                    <p:animMotion origin="layout" path="M 0.331389 -0.0102469 L 0.515278 -0.0160494 " pathEditMode="relative" rAng="0" ptsTypes="">
                                      <p:cBhvr>
                                        <p:cTn id="70" dur="500" fill="hold"/>
                                        <p:tgtEl>
                                          <p:spTgt spid="4"/>
                                        </p:tgtEl>
                                        <p:attrNameLst>
                                          <p:attrName>ppt_x</p:attrName>
                                          <p:attrName>ppt_y</p:attrName>
                                        </p:attrNameLst>
                                      </p:cBhvr>
                                      <p:rCtr x="94" y="-2"/>
                                    </p:animMotion>
                                  </p:childTnLst>
                                </p:cTn>
                              </p:par>
                            </p:childTnLst>
                          </p:cTn>
                        </p:par>
                        <p:par>
                          <p:cTn id="71" fill="hold">
                            <p:stCondLst>
                              <p:cond delay="500"/>
                            </p:stCondLst>
                            <p:childTnLst>
                              <p:par>
                                <p:cTn id="72" presetID="22" presetClass="exit" presetSubtype="4" fill="hold" grpId="0" nodeType="afterEffect">
                                  <p:stCondLst>
                                    <p:cond delay="0"/>
                                  </p:stCondLst>
                                  <p:childTnLst>
                                    <p:animEffect transition="out" filter="wipe(down)">
                                      <p:cBhvr>
                                        <p:cTn id="73" dur="500"/>
                                        <p:tgtEl>
                                          <p:spTgt spid="35"/>
                                        </p:tgtEl>
                                      </p:cBhvr>
                                    </p:animEffect>
                                    <p:set>
                                      <p:cBhvr>
                                        <p:cTn id="74" dur="1" fill="hold">
                                          <p:stCondLst>
                                            <p:cond delay="499"/>
                                          </p:stCondLst>
                                        </p:cTn>
                                        <p:tgtEl>
                                          <p:spTgt spid="3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additive="base">
                                        <p:cTn id="79" dur="500" fill="hold"/>
                                        <p:tgtEl>
                                          <p:spTgt spid="82"/>
                                        </p:tgtEl>
                                        <p:attrNameLst>
                                          <p:attrName>ppt_x</p:attrName>
                                        </p:attrNameLst>
                                      </p:cBhvr>
                                      <p:tavLst>
                                        <p:tav tm="0">
                                          <p:val>
                                            <p:strVal val="#ppt_x"/>
                                          </p:val>
                                        </p:tav>
                                        <p:tav tm="100000">
                                          <p:val>
                                            <p:strVal val="#ppt_x"/>
                                          </p:val>
                                        </p:tav>
                                      </p:tavLst>
                                    </p:anim>
                                    <p:anim calcmode="lin" valueType="num">
                                      <p:cBhvr additive="base">
                                        <p:cTn id="8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3" grpId="0"/>
      <p:bldP spid="33" grpId="1"/>
      <p:bldP spid="31" grpId="0"/>
      <p:bldP spid="30" grpId="0"/>
      <p:bldP spid="30" grpId="1"/>
      <p:bldP spid="34" grpId="0"/>
      <p:bldP spid="34" grpId="1"/>
      <p:bldP spid="35" grpId="0"/>
      <p:bldP spid="35" grpId="1"/>
      <p:bldP spid="82" grpId="0"/>
      <p:bldP spid="8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2" name="Google Shape;2649;p41"/>
          <p:cNvSpPr txBox="1"/>
          <p:nvPr>
            <p:ph type="title"/>
            <p:custDataLst>
              <p:tags r:id="rId1"/>
            </p:custDataLst>
          </p:nvPr>
        </p:nvSpPr>
        <p:spPr>
          <a:xfrm>
            <a:off x="713225" y="539525"/>
            <a:ext cx="7717500" cy="4782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altLang="en-GB"/>
              <a:t>SSTF</a:t>
            </a:r>
            <a:r>
              <a:rPr lang="zh-CN" altLang="en-US"/>
              <a:t>算法</a:t>
            </a:r>
            <a:r>
              <a:rPr lang="en-US" altLang="zh-CN"/>
              <a:t>——</a:t>
            </a:r>
            <a:r>
              <a:rPr lang="zh-CN" altLang="en-US"/>
              <a:t>最短寻道时间</a:t>
            </a:r>
            <a:r>
              <a:rPr lang="zh-CN" altLang="en-US"/>
              <a:t>优先</a:t>
            </a:r>
            <a:endParaRPr lang="zh-CN" altLang="en-US"/>
          </a:p>
        </p:txBody>
      </p:sp>
      <p:sp>
        <p:nvSpPr>
          <p:cNvPr id="5" name="文本框 4"/>
          <p:cNvSpPr txBox="1"/>
          <p:nvPr/>
        </p:nvSpPr>
        <p:spPr>
          <a:xfrm>
            <a:off x="1718310" y="1269365"/>
            <a:ext cx="5504180" cy="1051560"/>
          </a:xfrm>
          <a:prstGeom prst="rect">
            <a:avLst/>
          </a:prstGeom>
          <a:noFill/>
        </p:spPr>
        <p:txBody>
          <a:bodyPr wrap="square" rtlCol="0">
            <a:noAutofit/>
          </a:bodyPr>
          <a:p>
            <a:r>
              <a:rPr lang="zh-CN" altLang="en-US" sz="2400">
                <a:solidFill>
                  <a:schemeClr val="bg1"/>
                </a:solidFill>
              </a:rPr>
              <a:t>贪心策略</a:t>
            </a:r>
            <a:endParaRPr lang="zh-CN" altLang="en-US" sz="2400">
              <a:solidFill>
                <a:schemeClr val="bg1"/>
              </a:solidFill>
            </a:endParaRPr>
          </a:p>
          <a:p>
            <a:r>
              <a:rPr lang="zh-CN" altLang="en-US" sz="2400">
                <a:solidFill>
                  <a:schemeClr val="bg1"/>
                </a:solidFill>
              </a:rPr>
              <a:t>优点：平均寻道长度大大减少</a:t>
            </a:r>
            <a:endParaRPr lang="zh-CN" altLang="en-US" sz="2400">
              <a:solidFill>
                <a:schemeClr val="bg1"/>
              </a:solidFill>
            </a:endParaRPr>
          </a:p>
          <a:p>
            <a:r>
              <a:rPr lang="zh-CN" altLang="en-US" sz="2400">
                <a:solidFill>
                  <a:schemeClr val="bg1"/>
                </a:solidFill>
              </a:rPr>
              <a:t>缺点：可能出现</a:t>
            </a:r>
            <a:r>
              <a:rPr lang="en-US" altLang="zh-CN" sz="2400">
                <a:solidFill>
                  <a:schemeClr val="bg1"/>
                </a:solidFill>
              </a:rPr>
              <a:t>“</a:t>
            </a:r>
            <a:r>
              <a:rPr lang="zh-CN" altLang="en-US" sz="2400">
                <a:solidFill>
                  <a:schemeClr val="bg1"/>
                </a:solidFill>
              </a:rPr>
              <a:t>饥饿</a:t>
            </a:r>
            <a:r>
              <a:rPr lang="en-US" altLang="zh-CN" sz="2400">
                <a:solidFill>
                  <a:schemeClr val="bg1"/>
                </a:solidFill>
              </a:rPr>
              <a:t>”</a:t>
            </a:r>
            <a:r>
              <a:rPr lang="zh-CN" altLang="en-US" sz="2400">
                <a:solidFill>
                  <a:schemeClr val="bg1"/>
                </a:solidFill>
              </a:rPr>
              <a:t>现象</a:t>
            </a:r>
            <a:endParaRPr lang="zh-CN" altLang="en-US" sz="2400">
              <a:solidFill>
                <a:schemeClr val="bg1"/>
              </a:solidFill>
            </a:endParaRPr>
          </a:p>
          <a:p>
            <a:endParaRPr lang="zh-CN" altLang="en-US" sz="2400">
              <a:solidFill>
                <a:schemeClr val="bg1"/>
              </a:solidFill>
            </a:endParaRPr>
          </a:p>
        </p:txBody>
      </p:sp>
      <p:cxnSp>
        <p:nvCxnSpPr>
          <p:cNvPr id="8" name="直接连接符 7"/>
          <p:cNvCxnSpPr/>
          <p:nvPr>
            <p:custDataLst>
              <p:tags r:id="rId2"/>
            </p:custDataLst>
          </p:nvPr>
        </p:nvCxnSpPr>
        <p:spPr>
          <a:xfrm>
            <a:off x="1198245" y="4177665"/>
            <a:ext cx="6767830" cy="76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0650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a:off x="154368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188087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221805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7"/>
            </p:custDataLst>
          </p:nvPr>
        </p:nvCxnSpPr>
        <p:spPr>
          <a:xfrm>
            <a:off x="255524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a:off x="289242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a:off x="322961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0"/>
            </p:custDataLst>
          </p:nvPr>
        </p:nvCxnSpPr>
        <p:spPr>
          <a:xfrm>
            <a:off x="356679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1"/>
            </p:custDataLst>
          </p:nvPr>
        </p:nvCxnSpPr>
        <p:spPr>
          <a:xfrm>
            <a:off x="390398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2"/>
            </p:custDataLst>
          </p:nvPr>
        </p:nvCxnSpPr>
        <p:spPr>
          <a:xfrm>
            <a:off x="424116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3"/>
            </p:custDataLst>
          </p:nvPr>
        </p:nvCxnSpPr>
        <p:spPr>
          <a:xfrm>
            <a:off x="457835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4"/>
            </p:custDataLst>
          </p:nvPr>
        </p:nvCxnSpPr>
        <p:spPr>
          <a:xfrm>
            <a:off x="491553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5"/>
            </p:custDataLst>
          </p:nvPr>
        </p:nvCxnSpPr>
        <p:spPr>
          <a:xfrm>
            <a:off x="525272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6"/>
            </p:custDataLst>
          </p:nvPr>
        </p:nvCxnSpPr>
        <p:spPr>
          <a:xfrm>
            <a:off x="558990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7"/>
            </p:custDataLst>
          </p:nvPr>
        </p:nvCxnSpPr>
        <p:spPr>
          <a:xfrm>
            <a:off x="592709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18"/>
            </p:custDataLst>
          </p:nvPr>
        </p:nvCxnSpPr>
        <p:spPr>
          <a:xfrm>
            <a:off x="626427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19"/>
            </p:custDataLst>
          </p:nvPr>
        </p:nvCxnSpPr>
        <p:spPr>
          <a:xfrm>
            <a:off x="660146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0"/>
            </p:custDataLst>
          </p:nvPr>
        </p:nvCxnSpPr>
        <p:spPr>
          <a:xfrm>
            <a:off x="693864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1"/>
            </p:custDataLst>
          </p:nvPr>
        </p:nvCxnSpPr>
        <p:spPr>
          <a:xfrm>
            <a:off x="727583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2"/>
            </p:custDataLst>
          </p:nvPr>
        </p:nvCxnSpPr>
        <p:spPr>
          <a:xfrm>
            <a:off x="7613015"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3"/>
            </p:custDataLst>
          </p:nvPr>
        </p:nvCxnSpPr>
        <p:spPr>
          <a:xfrm>
            <a:off x="7950200" y="3985895"/>
            <a:ext cx="5715" cy="19748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4"/>
            </p:custDataLst>
          </p:nvPr>
        </p:nvSpPr>
        <p:spPr>
          <a:xfrm>
            <a:off x="2912110" y="3632200"/>
            <a:ext cx="629920" cy="460375"/>
          </a:xfrm>
          <a:prstGeom prst="rect">
            <a:avLst/>
          </a:prstGeom>
          <a:noFill/>
        </p:spPr>
        <p:txBody>
          <a:bodyPr wrap="square" rtlCol="0">
            <a:spAutoFit/>
          </a:bodyPr>
          <a:p>
            <a:r>
              <a:rPr lang="en-US" altLang="zh-CN" sz="2400">
                <a:solidFill>
                  <a:schemeClr val="bg1"/>
                </a:solidFill>
              </a:rPr>
              <a:t>14</a:t>
            </a:r>
            <a:endParaRPr lang="en-US" altLang="zh-CN" sz="2400">
              <a:solidFill>
                <a:schemeClr val="bg1"/>
              </a:solidFill>
            </a:endParaRPr>
          </a:p>
        </p:txBody>
      </p:sp>
      <p:sp>
        <p:nvSpPr>
          <p:cNvPr id="33" name="文本框 32"/>
          <p:cNvSpPr txBox="1"/>
          <p:nvPr>
            <p:custDataLst>
              <p:tags r:id="rId25"/>
            </p:custDataLst>
          </p:nvPr>
        </p:nvSpPr>
        <p:spPr>
          <a:xfrm>
            <a:off x="3328670" y="3630930"/>
            <a:ext cx="629920" cy="460375"/>
          </a:xfrm>
          <a:prstGeom prst="rect">
            <a:avLst/>
          </a:prstGeom>
          <a:noFill/>
        </p:spPr>
        <p:txBody>
          <a:bodyPr wrap="square" rtlCol="0">
            <a:spAutoFit/>
          </a:bodyPr>
          <a:p>
            <a:r>
              <a:rPr lang="en-US" altLang="zh-CN" sz="2400">
                <a:solidFill>
                  <a:schemeClr val="bg1"/>
                </a:solidFill>
              </a:rPr>
              <a:t>15</a:t>
            </a:r>
            <a:endParaRPr lang="en-US" altLang="zh-CN" sz="2400">
              <a:solidFill>
                <a:schemeClr val="bg1"/>
              </a:solidFill>
            </a:endParaRPr>
          </a:p>
        </p:txBody>
      </p:sp>
      <p:sp>
        <p:nvSpPr>
          <p:cNvPr id="35" name="文本框 34"/>
          <p:cNvSpPr txBox="1"/>
          <p:nvPr>
            <p:custDataLst>
              <p:tags r:id="rId26"/>
            </p:custDataLst>
          </p:nvPr>
        </p:nvSpPr>
        <p:spPr>
          <a:xfrm>
            <a:off x="5997575" y="3622040"/>
            <a:ext cx="629920" cy="460375"/>
          </a:xfrm>
          <a:prstGeom prst="rect">
            <a:avLst/>
          </a:prstGeom>
          <a:noFill/>
        </p:spPr>
        <p:txBody>
          <a:bodyPr wrap="square" rtlCol="0">
            <a:spAutoFit/>
          </a:bodyPr>
          <a:p>
            <a:r>
              <a:rPr lang="en-US" altLang="zh-CN" sz="2400">
                <a:solidFill>
                  <a:schemeClr val="bg1"/>
                </a:solidFill>
              </a:rPr>
              <a:t>23</a:t>
            </a:r>
            <a:endParaRPr lang="en-US" altLang="zh-CN" sz="2400">
              <a:solidFill>
                <a:schemeClr val="bg1"/>
              </a:solidFill>
            </a:endParaRPr>
          </a:p>
        </p:txBody>
      </p:sp>
      <p:cxnSp>
        <p:nvCxnSpPr>
          <p:cNvPr id="38" name="直接箭头连接符 37"/>
          <p:cNvCxnSpPr/>
          <p:nvPr/>
        </p:nvCxnSpPr>
        <p:spPr>
          <a:xfrm>
            <a:off x="3213735" y="3592195"/>
            <a:ext cx="432000" cy="76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custDataLst>
              <p:tags r:id="rId27"/>
            </p:custDataLst>
          </p:nvPr>
        </p:nvCxnSpPr>
        <p:spPr>
          <a:xfrm flipV="1">
            <a:off x="3229610" y="4293235"/>
            <a:ext cx="0" cy="4705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179445" y="3367405"/>
            <a:ext cx="432000" cy="762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213735" y="3103880"/>
            <a:ext cx="432000" cy="76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179445" y="2840355"/>
            <a:ext cx="432000" cy="762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0277778 -0.00123457 L 0.036875 -0.00271605 " pathEditMode="relative" ptsTypes="">
                                      <p:cBhvr>
                                        <p:cTn id="8" dur="500" fill="hold"/>
                                        <p:tgtEl>
                                          <p:spTgt spid="7"/>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36875 -0.00296296 L 0.000277778 -0.00592592 " pathEditMode="relative" rAng="0" ptsTypes="">
                                      <p:cBhvr>
                                        <p:cTn id="14" dur="500" fill="hold"/>
                                        <p:tgtEl>
                                          <p:spTgt spid="7"/>
                                        </p:tgtEl>
                                        <p:attrNameLst>
                                          <p:attrName>ppt_x</p:attrName>
                                          <p:attrName>ppt_y</p:attrName>
                                        </p:attrNameLst>
                                      </p:cBhvr>
                                      <p:rCtr x="-18" y="-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0.00111111 -0.00716049 L 0.0352083 -0.00567901 " pathEditMode="relative" ptsTypes="">
                                      <p:cBhvr>
                                        <p:cTn id="20" dur="500" fill="hold"/>
                                        <p:tgtEl>
                                          <p:spTgt spid="7"/>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352083 -0.00567901 L 0.000277778 -0.00567901 " pathEditMode="relative" ptsTypes="">
                                      <p:cBhvr>
                                        <p:cTn id="26" dur="5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p:bldP spid="33" grpId="1"/>
      <p:bldP spid="35"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94"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8" name="Google Shape;2698;p44"/>
          <p:cNvSpPr txBox="1"/>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SCAN</a:t>
            </a:r>
            <a:r>
              <a:rPr lang="zh-CN" altLang="en-US"/>
              <a:t>算法及</a:t>
            </a:r>
            <a:r>
              <a:rPr lang="zh-CN" altLang="en-US"/>
              <a:t>题解</a:t>
            </a:r>
            <a:endParaRPr lang="zh-CN" altLang="en-US"/>
          </a:p>
        </p:txBody>
      </p:sp>
      <p:sp>
        <p:nvSpPr>
          <p:cNvPr id="2699" name="Google Shape;2699;p44"/>
          <p:cNvSpPr txBox="1"/>
          <p:nvPr>
            <p:ph type="subTitle" idx="1"/>
          </p:nvPr>
        </p:nvSpPr>
        <p:spPr>
          <a:xfrm>
            <a:off x="3137535" y="3436620"/>
            <a:ext cx="2868930" cy="469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电梯调度</a:t>
            </a:r>
            <a:r>
              <a:rPr lang="zh-CN" altLang="en-US"/>
              <a:t>算法</a:t>
            </a:r>
            <a:endParaRPr lang="zh-CN" altLang="en-US"/>
          </a:p>
        </p:txBody>
      </p:sp>
      <p:sp>
        <p:nvSpPr>
          <p:cNvPr id="2700" name="Google Shape;2700;p44"/>
          <p:cNvSpPr txBox="1"/>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2649" name="Google Shape;2649;p41"/>
          <p:cNvSpPr txBox="1"/>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SCAN</a:t>
            </a:r>
            <a:r>
              <a:rPr lang="zh-CN" altLang="en-US"/>
              <a:t>算法</a:t>
            </a:r>
            <a:r>
              <a:rPr lang="en-US" altLang="zh-CN"/>
              <a:t>——</a:t>
            </a:r>
            <a:r>
              <a:rPr lang="zh-CN" altLang="en-US"/>
              <a:t>电梯调度算法</a:t>
            </a:r>
            <a:endParaRPr lang="zh-CN" altLang="en-US"/>
          </a:p>
        </p:txBody>
      </p:sp>
      <p:sp>
        <p:nvSpPr>
          <p:cNvPr id="2650" name="Google Shape;2650;p41"/>
          <p:cNvSpPr txBox="1"/>
          <p:nvPr>
            <p:ph type="body" idx="1"/>
          </p:nvPr>
        </p:nvSpPr>
        <p:spPr>
          <a:xfrm>
            <a:off x="713105" y="1198880"/>
            <a:ext cx="7981315" cy="2719070"/>
          </a:xfrm>
          <a:prstGeom prst="rect">
            <a:avLst/>
          </a:prstGeom>
        </p:spPr>
        <p:txBody>
          <a:bodyPr spcFirstLastPara="1" wrap="square" lIns="91425" tIns="91425" rIns="91425" bIns="91425" anchor="t" anchorCtr="0">
            <a:noAutofit/>
          </a:bodyPr>
          <a:lstStyle/>
          <a:p>
            <a:pPr marL="0" lvl="0" indent="0" algn="l" rtl="0" eaLnBrk="1" fontAlgn="auto" latinLnBrk="0" hangingPunct="1">
              <a:lnSpc>
                <a:spcPct val="150000"/>
              </a:lnSpc>
              <a:spcBef>
                <a:spcPts val="0"/>
              </a:spcBef>
              <a:spcAft>
                <a:spcPts val="0"/>
              </a:spcAft>
              <a:buClr>
                <a:schemeClr val="lt2"/>
              </a:buClr>
              <a:buSzPts val="1200"/>
              <a:buNone/>
            </a:pPr>
            <a:r>
              <a:rPr lang="zh-CN" sz="1600" b="1" u="sng"/>
              <a:t>算法思想</a:t>
            </a:r>
            <a:r>
              <a:rPr lang="zh-CN" sz="1600" b="1"/>
              <a:t>：</a:t>
            </a:r>
            <a:r>
              <a:rPr lang="zh-CN" sz="1500"/>
              <a:t>在磁头当前移动方向上选择与当前磁头所在磁道距离最近的请求作为下一次服务的对象</a:t>
            </a:r>
            <a:endParaRPr lang="zh-CN" sz="1500"/>
          </a:p>
          <a:p>
            <a:pPr marL="288290" lvl="0" indent="0" algn="l" rtl="0" eaLnBrk="1" fontAlgn="auto" latinLnBrk="0" hangingPunct="1">
              <a:lnSpc>
                <a:spcPct val="150000"/>
              </a:lnSpc>
              <a:spcBef>
                <a:spcPts val="0"/>
              </a:spcBef>
              <a:spcAft>
                <a:spcPts val="0"/>
              </a:spcAft>
              <a:buClr>
                <a:schemeClr val="lt2"/>
              </a:buClr>
              <a:buSzPts val="1200"/>
              <a:buNone/>
            </a:pPr>
            <a:r>
              <a:t>当有访问请求时，磁头按一个方向移动，在移动过程中</a:t>
            </a:r>
            <a:r>
              <a:rPr lang="zh-CN"/>
              <a:t>考虑的下一个访问对象为想要访问的磁道中既处于当前移动方向上，又是距离最近的磁道，直至没有更外的磁道需要访问时，将磁臂换为向另一方向移动，依此类推。</a:t>
            </a:r>
            <a:endParaRPr lang="zh-CN"/>
          </a:p>
          <a:p>
            <a:pPr marL="0" lvl="0" indent="0" algn="l" rtl="0" eaLnBrk="1" fontAlgn="auto" latinLnBrk="0" hangingPunct="1">
              <a:lnSpc>
                <a:spcPct val="150000"/>
              </a:lnSpc>
              <a:spcBef>
                <a:spcPts val="0"/>
              </a:spcBef>
              <a:spcAft>
                <a:spcPts val="0"/>
              </a:spcAft>
              <a:buClr>
                <a:schemeClr val="lt2"/>
              </a:buClr>
              <a:buSzPts val="1200"/>
              <a:buNone/>
            </a:pPr>
            <a:r>
              <a:rPr lang="zh-CN" sz="1600" b="1" u="sng"/>
              <a:t>优点</a:t>
            </a:r>
            <a:r>
              <a:rPr lang="zh-CN" sz="1600" b="1"/>
              <a:t>：</a:t>
            </a:r>
            <a:r>
              <a:t>克服了</a:t>
            </a:r>
            <a:r>
              <a:rPr lang="en-US"/>
              <a:t>SSTF</a:t>
            </a:r>
            <a:r>
              <a:rPr lang="zh-CN" altLang="en-US"/>
              <a:t>算法发生</a:t>
            </a:r>
            <a:r>
              <a:rPr lang="en-US" altLang="zh-CN"/>
              <a:t>“</a:t>
            </a:r>
            <a:r>
              <a:rPr lang="zh-CN" altLang="en-US"/>
              <a:t>饥饿</a:t>
            </a:r>
            <a:r>
              <a:rPr lang="en-US" altLang="zh-CN"/>
              <a:t>”</a:t>
            </a:r>
            <a:r>
              <a:rPr lang="zh-CN" altLang="en-US"/>
              <a:t>现象</a:t>
            </a:r>
            <a:r>
              <a:t>的缺点，</a:t>
            </a:r>
            <a:r>
              <a:rPr lang="zh-CN">
                <a:ea typeface="宋体" panose="02010600030101010101" pitchFamily="2" charset="-122"/>
              </a:rPr>
              <a:t>寻道性能更好</a:t>
            </a:r>
            <a:endParaRPr lang="zh-CN">
              <a:ea typeface="宋体" panose="02010600030101010101" pitchFamily="2" charset="-122"/>
            </a:endParaRPr>
          </a:p>
          <a:p>
            <a:pPr marL="0" lvl="0" indent="0" algn="l" rtl="0" eaLnBrk="1" fontAlgn="auto" latinLnBrk="0" hangingPunct="1">
              <a:lnSpc>
                <a:spcPct val="150000"/>
              </a:lnSpc>
              <a:spcBef>
                <a:spcPts val="0"/>
              </a:spcBef>
              <a:spcAft>
                <a:spcPts val="0"/>
              </a:spcAft>
              <a:buClr>
                <a:schemeClr val="lt2"/>
              </a:buClr>
              <a:buSzPts val="1200"/>
              <a:buNone/>
            </a:pPr>
            <a:r>
              <a:rPr lang="zh-CN" sz="1600" b="1" u="sng"/>
              <a:t>缺点</a:t>
            </a:r>
            <a:r>
              <a:rPr lang="zh-CN" sz="1600" b="1"/>
              <a:t>：</a:t>
            </a:r>
            <a:r>
              <a:rPr sz="1400"/>
              <a:t>远离磁头</a:t>
            </a:r>
            <a:r>
              <a:rPr lang="zh-CN" sz="1400"/>
              <a:t>两</a:t>
            </a:r>
            <a:r>
              <a:rPr sz="1400"/>
              <a:t>端的访问请求</a:t>
            </a:r>
            <a:r>
              <a:rPr lang="zh-CN"/>
              <a:t>容易产生延迟</a:t>
            </a:r>
            <a:endParaRPr lang="zh-CN"/>
          </a:p>
          <a:p>
            <a:pPr marL="0" lvl="0" indent="0" algn="l" rtl="0" eaLnBrk="1" fontAlgn="auto" latinLnBrk="0" hangingPunct="1">
              <a:lnSpc>
                <a:spcPct val="150000"/>
              </a:lnSpc>
              <a:spcBef>
                <a:spcPts val="0"/>
              </a:spcBef>
              <a:spcAft>
                <a:spcPts val="0"/>
              </a:spcAft>
              <a:buClr>
                <a:schemeClr val="lt2"/>
              </a:buClr>
              <a:buSzPts val="1200"/>
              <a:buNone/>
            </a:pPr>
            <a:endParaRPr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48" name="Shape 2648"/>
        <p:cNvGrpSpPr/>
        <p:nvPr/>
      </p:nvGrpSpPr>
      <p:grpSpPr>
        <a:xfrm>
          <a:off x="0" y="0"/>
          <a:ext cx="0" cy="0"/>
          <a:chOff x="0" y="0"/>
          <a:chExt cx="0" cy="0"/>
        </a:xfrm>
      </p:grpSpPr>
      <p:sp>
        <p:nvSpPr>
          <p:cNvPr id="2649" name="Google Shape;2649;p41"/>
          <p:cNvSpPr txBox="1"/>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CSCAN</a:t>
            </a:r>
            <a:r>
              <a:rPr lang="zh-CN" altLang="en-US"/>
              <a:t>算法</a:t>
            </a:r>
            <a:r>
              <a:rPr lang="en-US" altLang="zh-CN"/>
              <a:t>——</a:t>
            </a:r>
            <a:r>
              <a:rPr lang="zh-CN" altLang="en-US"/>
              <a:t>循环扫描</a:t>
            </a:r>
            <a:r>
              <a:rPr lang="zh-CN" altLang="en-US"/>
              <a:t>算法</a:t>
            </a:r>
            <a:endParaRPr lang="zh-CN" altLang="en-US"/>
          </a:p>
        </p:txBody>
      </p:sp>
      <p:sp>
        <p:nvSpPr>
          <p:cNvPr id="2650" name="Google Shape;2650;p41"/>
          <p:cNvSpPr txBox="1"/>
          <p:nvPr>
            <p:ph type="body" idx="1"/>
          </p:nvPr>
        </p:nvSpPr>
        <p:spPr>
          <a:xfrm>
            <a:off x="679450" y="1198880"/>
            <a:ext cx="7806055" cy="2162175"/>
          </a:xfrm>
          <a:prstGeom prst="rect">
            <a:avLst/>
          </a:prstGeom>
        </p:spPr>
        <p:txBody>
          <a:bodyPr spcFirstLastPara="1" wrap="square" lIns="91425" tIns="91425" rIns="91425" bIns="91425" anchor="t" anchorCtr="0">
            <a:noAutofit/>
          </a:bodyPr>
          <a:lstStyle/>
          <a:p>
            <a:pPr marL="0" lvl="0" indent="0" algn="l" rtl="0" eaLnBrk="1" fontAlgn="auto" latinLnBrk="0" hangingPunct="1">
              <a:lnSpc>
                <a:spcPct val="150000"/>
              </a:lnSpc>
              <a:spcBef>
                <a:spcPts val="0"/>
              </a:spcBef>
              <a:spcAft>
                <a:spcPts val="0"/>
              </a:spcAft>
              <a:buClr>
                <a:schemeClr val="lt2"/>
              </a:buClr>
              <a:buSzPts val="1200"/>
              <a:buNone/>
            </a:pPr>
            <a:r>
              <a:rPr lang="zh-CN" sz="1600" b="1" u="sng"/>
              <a:t>算法思想</a:t>
            </a:r>
            <a:r>
              <a:rPr lang="zh-CN" sz="1600" b="1"/>
              <a:t>：</a:t>
            </a:r>
            <a:r>
              <a:rPr lang="zh-CN" sz="1500"/>
              <a:t>规定磁头单向移动</a:t>
            </a:r>
            <a:endParaRPr lang="zh-CN" sz="1500"/>
          </a:p>
          <a:p>
            <a:pPr marL="288290" lvl="0" indent="0" algn="l" rtl="0" eaLnBrk="1" fontAlgn="auto" latinLnBrk="0" hangingPunct="1">
              <a:lnSpc>
                <a:spcPct val="150000"/>
              </a:lnSpc>
              <a:spcBef>
                <a:spcPts val="0"/>
              </a:spcBef>
              <a:spcAft>
                <a:spcPts val="0"/>
              </a:spcAft>
              <a:buClr>
                <a:schemeClr val="lt2"/>
              </a:buClr>
              <a:buSzPts val="1200"/>
              <a:buNone/>
            </a:pPr>
            <a:r>
              <a:t>在</a:t>
            </a:r>
            <a:r>
              <a:rPr lang="en-US"/>
              <a:t>SCAN</a:t>
            </a:r>
            <a:r>
              <a:t>算法的基础上规定磁头单向移动来提供服务，回返时直接快速移动至</a:t>
            </a:r>
            <a:r>
              <a:rPr lang="zh-CN"/>
              <a:t>最里（外）端想要访问的磁道，</a:t>
            </a:r>
            <a:r>
              <a:t>而不服务任何请求</a:t>
            </a:r>
            <a:r>
              <a:rPr lang="zh-CN">
                <a:ea typeface="宋体" panose="02010600030101010101" pitchFamily="2" charset="-122"/>
              </a:rPr>
              <a:t>。即，将最小磁道号紧接着最大磁道号构成循环，所以被称作循环扫描。</a:t>
            </a:r>
            <a:endParaRPr lang="zh-CN">
              <a:ea typeface="宋体" panose="02010600030101010101" pitchFamily="2" charset="-122"/>
            </a:endParaRPr>
          </a:p>
          <a:p>
            <a:pPr marL="0" lvl="0" indent="0" algn="l" rtl="0" eaLnBrk="1" fontAlgn="auto" latinLnBrk="0" hangingPunct="1">
              <a:lnSpc>
                <a:spcPct val="150000"/>
              </a:lnSpc>
              <a:spcBef>
                <a:spcPts val="0"/>
              </a:spcBef>
              <a:spcAft>
                <a:spcPts val="0"/>
              </a:spcAft>
              <a:buClr>
                <a:schemeClr val="lt2"/>
              </a:buClr>
              <a:buSzPts val="1200"/>
              <a:buNone/>
            </a:pPr>
            <a:r>
              <a:rPr lang="zh-CN" sz="1600" b="1" u="sng"/>
              <a:t>优点</a:t>
            </a:r>
            <a:r>
              <a:rPr lang="zh-CN" sz="1600" b="1"/>
              <a:t>：</a:t>
            </a:r>
            <a:r>
              <a:rPr lang="zh-CN">
                <a:ea typeface="宋体" panose="02010600030101010101" pitchFamily="2" charset="-122"/>
              </a:rPr>
              <a:t>消除了</a:t>
            </a:r>
            <a:r>
              <a:rPr lang="en-US" altLang="zh-CN">
                <a:ea typeface="宋体" panose="02010600030101010101" pitchFamily="2" charset="-122"/>
              </a:rPr>
              <a:t>SCAN</a:t>
            </a:r>
            <a:r>
              <a:rPr lang="zh-CN" altLang="en-US">
                <a:ea typeface="宋体" panose="02010600030101010101" pitchFamily="2" charset="-122"/>
              </a:rPr>
              <a:t>算法中</a:t>
            </a:r>
            <a:r>
              <a:rPr lang="zh-CN">
                <a:ea typeface="宋体" panose="02010600030101010101" pitchFamily="2" charset="-122"/>
              </a:rPr>
              <a:t>对两端磁道请求的不公平的现象，对于各位置磁道的响应频率</a:t>
            </a:r>
            <a:r>
              <a:rPr lang="zh-CN">
                <a:ea typeface="宋体" panose="02010600030101010101" pitchFamily="2" charset="-122"/>
              </a:rPr>
              <a:t>更加平均</a:t>
            </a:r>
            <a:endParaRPr lang="zh-CN">
              <a:ea typeface="宋体" panose="02010600030101010101" pitchFamily="2" charset="-122"/>
            </a:endParaRPr>
          </a:p>
          <a:p>
            <a:pPr marL="0" lvl="0" indent="0" algn="l" rtl="0" eaLnBrk="1" fontAlgn="auto" latinLnBrk="0" hangingPunct="1">
              <a:lnSpc>
                <a:spcPct val="150000"/>
              </a:lnSpc>
              <a:spcBef>
                <a:spcPts val="0"/>
              </a:spcBef>
              <a:spcAft>
                <a:spcPts val="0"/>
              </a:spcAft>
              <a:buClr>
                <a:schemeClr val="lt2"/>
              </a:buClr>
              <a:buSzPts val="1200"/>
              <a:buNone/>
            </a:pPr>
            <a:r>
              <a:rPr lang="zh-CN" sz="1600" b="1" u="sng">
                <a:sym typeface="+mn-ea"/>
              </a:rPr>
              <a:t>缺点</a:t>
            </a:r>
            <a:r>
              <a:rPr lang="zh-CN" sz="1600" b="1">
                <a:sym typeface="+mn-ea"/>
              </a:rPr>
              <a:t>：</a:t>
            </a:r>
            <a:r>
              <a:rPr lang="en-US" altLang="zh-CN" sz="1400">
                <a:ea typeface="宋体" panose="02010600030101010101" pitchFamily="2" charset="-122"/>
                <a:sym typeface="+mn-ea"/>
              </a:rPr>
              <a:t>平均寻道时间</a:t>
            </a:r>
            <a:r>
              <a:rPr lang="zh-CN" altLang="en-US" sz="1400">
                <a:ea typeface="宋体" panose="02010600030101010101" pitchFamily="2" charset="-122"/>
                <a:sym typeface="+mn-ea"/>
              </a:rPr>
              <a:t>相较</a:t>
            </a:r>
            <a:r>
              <a:rPr lang="en-US" altLang="zh-CN" sz="1400">
                <a:ea typeface="宋体" panose="02010600030101010101" pitchFamily="2" charset="-122"/>
                <a:sym typeface="+mn-ea"/>
              </a:rPr>
              <a:t>SCAN</a:t>
            </a:r>
            <a:r>
              <a:rPr lang="zh-CN" altLang="en-US" sz="1400">
                <a:ea typeface="宋体" panose="02010600030101010101" pitchFamily="2" charset="-122"/>
                <a:sym typeface="+mn-ea"/>
              </a:rPr>
              <a:t>算法会更</a:t>
            </a:r>
            <a:r>
              <a:rPr lang="zh-CN" altLang="en-US" sz="1400">
                <a:ea typeface="宋体" panose="02010600030101010101" pitchFamily="2" charset="-122"/>
                <a:sym typeface="+mn-ea"/>
              </a:rPr>
              <a:t>长</a:t>
            </a:r>
            <a:endParaRPr lang="zh-CN" altLang="en-US" sz="1400">
              <a:ea typeface="宋体" panose="02010600030101010101" pitchFamily="2" charset="-122"/>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8.xml><?xml version="1.0" encoding="utf-8"?>
<p:tagLst xmlns:p="http://schemas.openxmlformats.org/presentationml/2006/main">
  <p:tag name="KSO_WPP_MARK_KEY" val="1bf3179a-fc45-416a-8cc2-a9fcf7091229"/>
  <p:tag name="COMMONDATA" val="eyJoZGlkIjoiY2I3MDMyZWY4YWJiMTc1ZTU4NzY0MDk0YjAxODkxNDc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E4MDMxNzc1ODc1IiwKCSJHcm91cElkIiA6ICIxMTU3ODQwMTA5IiwKCSJJbWFnZSIgOiAiaVZCT1J3MEtHZ29BQUFBTlNVaEVVZ0FBQXAwQUFBRk9DQVlBQUFERWw2WWlBQUFBQ1hCSVdYTUFBQXNUQUFBTEV3RUFtcHdZQUFBZ0FFbEVRVlI0bk96ZGQzek4xLzhIOE5lZDJWTkNRaEI3RTZzMk1XcFRYMXFsdEtxMERhVlZWYXJVNW1kVXRWVzFxbFpWUzIxYVdudHZRU0l4UW93czJUdTU4L2ZIbFN2WEhia1pOemZqOVh5MGo5elA1M00rNTd3VEdlOTdQbWNJQUtoQlJFUkVSR1JCUW1zSFFFUkVSRVJsSDVOT0lpSWlJckk0SnAxRVJFUkVaSEZNT29tSWlJakk0cGgwRWhFUkVaSEZNZWtrSWlJaUlvdGowa2xFUkVSRUZzZWtrNGlJaUlnc2pra25FUkVSRVZrY2swNGlJaUlpc2pnbW5VUkVSRVJrY1V3NmlZaUlpTWppbUhRU0VSRVJrY1V4NlNRaUlpSWlpMlBTU1VSRVJFUVd4NlNUaUlpSWlDeU9TU2NSRVJFUldSeVRUaUlpSWlLeU9DYWRSRVJFUkdSeFREcUppSWlJeU9LWWRCSVJFUkdSeFRIcEpDSWlJaUtMWTlKSlJFUkVSQmJIcEpPSWlJaUlMSTVKSnhFUkVSRlpISk5PSWlJaUlySTRKcDFFUkVSRVpIRk1Pb21JaUlqSTRwaDBFaEVSRVpIRk1la2tJaUlpSW9zVFd6c0FJcUx5cHY3azcrRlUxODlrbWREdkppSDFYcUQyMkttdUgrcFAvdDdrUGFuM0FoSDYzU1MyeGJiWUZ0c3kycFlpTXcwUFZuMk4xQWUzVE5abENVdzZpWWlLbVZPOTVuQnIzdGxrR2FtYkI0UVNxYzZ4VzRzdXBpc1dDSFR1WVZ0c2kyMnhMVU50T2RmMXc2bCtQcVpqc0FBbW5VUkV4VXdnRk9WWlJtenZESW16dTg1eFhvUmlpYzQ5T2VmWUZ0dGlXMndyTnh2UEtubldaUWtDQUdxcnRFeEVWTTdrUE9weXF0Y2NXYytmSW16TkxLTmwweDRHUVpHV29qMFdPenJEc1daamsvVXIwcEtSOWpCWTU1eGp6VVlRTzdxWXZJOXRzUzIyVmZiYmNtblNIcjRqdndBQUpONDRqU3NmNTlIYmFnRk1Pb21JaW9sN1MzKzBXbjBDQUpCOCt3SUNwdzYyY2tSRVZGNjRObTJQWmt0MkFRQVNyNS9DbFFEL1lvK0JzOWVKaUlpSXlPSTRwcE9JaUlpb2pFdDdHSVNiMDRaQWtaRUNXV0tjVldKZzBrbEVSRVJVeGluU1VwQjA2enprS1FsUXlXVldpWUdQMTRtSWlJakk0cGgwRWhFUkVaSEY4ZkU2RVJFUlVSbVhzM3hTenBqTzNEc1hGVnNNeGQ0aUVSRVJFUlVyeDVxTnJiNWtFcE5PSXFKaWtuSXZFRmZIZFlYWTNnbktyQXhyaDBORVZLeVlkQklSRlJORmFoSVNycDJFeE5sZGIxOWxJcUt5amhPSmlJaUlpTWppMk5OSlJGVEtpQ1JPY0c4MERzNVZlMEhxN0F1aDJON2FJVkVocUJRWmtLV0VJK1hwRVNRRXI0WlNubXJ0a0lnc2dra25FVkV4RVR1NXdybXVuM1pNWjlyRDRIelg0ZURkR1ZVNmZBZUpReFVMUkVqV0lCVGJ3OWE5SVd6ZEc4S3Q5bEJFbkp1TTlLalQxZzZMcU1qeDhUb1JVVEZ4cnV1SFZxdFB3Ry81ZnRRT21KL3YreDI4TzhPMzU1OU1PTXN3aVVNVitQYjhFdzdlbmF3ZENsR1JZMDhuRVZFcElKSTRvVXFINzdUSDh2Ukl4Rnlkai9TWUMxQmt4bGd4TWlvc3NWMGxPRlJxQjY5V3N5QjI4QVlBVk9td0FtSDd1dkpSTzVVcDdPa2tJaW9GM0J1TjAvWndLdEtqOFBCQWR5U0g3MlhDV1FZb01tT1FITDRYWVFlNlFaRWVCVURUNCtuZWFKeVZJNk95UkpHV2pPVGJGNUI0NDdSVkZvWUgyTk5KUkZRcU9GZnRwWDBkZlhVZUZObEpWb3lHTEVHUm5ZVG9xL1BnMDJVMUFNQzVXay9FQmk2MWNsUlVWcVE5REViZzFNR1FweVJBSlpkWkpRYjJkQklSbFFKU1oxL3Q2L1NZQzlZTGhDd3EvZmxGN1d1cGs2LzFBaUd5QUNhZFJFU2xRTzVsa2ZoSXZleFNaRVJyWHd2RkRsYU1oS2pvTWVra0lpSWlJb3ZqbUU0aUlpS2lNczZ4WmlQVURwZ1BsVUtPMUxzM0VQcmRwR0tQZ1VrbkVWRXhrYWNtSWZINktRaEVZcVEvdW1QdGNJaW9IQkU3dXNDbFNUdk5nVnB0blJpczBpb1JVVG1VZWk4UVZ3TDhJWEYyaDFBaXRYWTRSRVRGaW1NNmlZaUlpTWppbUhRU0VSRVJrY1V4NlNRaUlpSWlpK09ZVGlLaVl1SlUxdy8xSjMrdm5VajBZTzBzYTRkRVJGUnNtSFFTRVJVVGlaTXIzRnAwQVFBSWhIelFSRVRsQzMvckVSRVJFWkhGc2FlVGlJaUlxSXhMZXhpRW05T0dRSkdSQWxsaW5GVmlZTkpKUkVSRVZNWXAwbEtRZE9zODVDa0pVTWxsVm9tQmo5ZUppS2pJMmRyWUdEd3ZGb3N4ZS9vME5LeGZUKythcTRzejVuL3pOVHc5UElvMGx0ZGF0VVJOWDErajE3Mjl2SXEwUFNJeWpEMmRSRVRsWExXcVBtalYzSy9BOTRjOWZJU2JRY0hhNDgvR2Y0eUFNYVBSc1dkZnhNY242SlIxZDNQRDZKSERNZkx0dDlEaDlUNTRIaHVydlRaM3huUjgvTUg3dUJNU2l1MS83UzV3UEs4NmZmZ2d0disxRzZNRFB0RzcxcUZ0R3h6ODZ3OThOV3N1MXY2NnFjamFwTkt0b3Flbnp2Y21GUTBtblVSRTVWeVhqaDJ3ZnVYM0JiNS96WWFObURUdGErM3hwYXZYc1hEV1RQeTJmZzM2dlRrTUtwVktlKzE1YkN4R2pQa1krM2Y4amphdFd1TEFQNGNCQUozYXQ4TkhvMGZoNS9VYkRDYWNjNzcreW1qN2N4WXRMbkRzdDRQdklPemhJM3kvWkJHeVpUSnMrdTEzOU8zNU9uYi92c1hzT2piOTlqc0NKbjFSNEJpb1pQbmczUkg0YnZGQ3RQSHZnYnYzSDVnc0t4UUs0ZTFWeWVDMW1PZXhVQ2dVbGdpeFFNU096bkNzMlZnN3BqUDFYbUN4eHlBQVlKMWQzNG1JeWhuM2x2NW90Zm9FQUNENTlnVUVUaDFzOXIyTlJrVnBYd2R2OWk3U3VHeWtVamc2T1JibzNvaTd3WHBKSndCTW5qQWVpK1o4ZzduL3R3VC90L3g3Wk1WRkdhbkJ0TkhqSm1EN3psMG03N2YxTVAzMXlJcUxNdHJUQ1FCVmZhcmd3ckVqY0hkelEvTU9YU0FRQ1BEK3lIZk1pbS9TK0lBaVR6b3QrVzlkVnV6WnZoVjlYdStSNy92eStsNEJBSGMzVndSZnVZZzdvYUhvM24rUXliS1ZLbFpFZUhBZ1F1N2Uwem5mc0g0OU5HdlhDUnZYckVLenhvMU0xdUZReVNmdndJdUFhOVAyYUxaa0Z3QWc4Zm9wWEFud0w1WjJjMk5QSnhGUk1VbTVGNGlyNDdwQ2JPOEVaVmFHdGNQUnlwYkprUDNLWS9EQyt2N25OZWpUc3dkNmRlK0daVC84aFBjK0hLZFhSaUtWNEplZmZzQi94MC9pdHo5MkdLem40dFdyMnRlLy9iRURZeWQ4cGozKzVhY2ZNSExZMEFMSDZHQnZEMXM3V3p4OUZvRjNQdmdJYlZ1MzB2WnNmVFZycmxsMVRCb2ZVT0QycWVBbWZERVZqZzRPZVpaemRIREFEOHNXbzFWelAyejY3WGV6Nms1SVRNTDhKY3RRbzNwMTJFaWx5SmFabm5Rams4dlJvcU8venJtY04wbmQrNzBCa1VnRUFCajk3anVZK1BGSGVtWExFeWFkUkVURlJKR2FoSVJySnlGeGRvZFFJclYyT0RvdW56eUtwbm4weU9TSFNxWENzTkZqa1p5Y0FvVkNnUjE3OXVxVmFmdGFhd2dFQXF6ZnRFWDdtTDJnOHVwSkhmN21ZQXgvVTlPemZPOUJHSnEyN1lnbDgrZGc3S2gzWWV2aGpkUG56dVAwdWZPRmlvR0tUMFJrM2ozbjllclV4aStyZmtUTkdyNzRaUEtYMkxEbE41M3I1dlMrVHd6NDBPRDVBLzhjeGx2dmpnYWdlVkpncks3TXJDenQ2Mm8rVlhFck9CaHA2ZWw1dGx0V01la2tJaUlzL3U1N1ZIQjN6L2Q5Szc5ZFl2VGFxNU9JNW56OUZiNmEvSmxldVoxYk54cTgzNXhIb1RtKy9mRW5vOWVtZkRvQmQwTHY0dTkvL3dNQXhNWVpYNlBRbkVRa1AzR1JkUXdlMkI5cmYxeUI1T1FVOU9nL0NGZXUzOUFyMDZ4ZEo2UDMzN3h3Qm1zMmJNVHFYMzQxZUQwMUxVMzdPbHNtUTZVYWRYV3VKMFdFQTlBa3ZqY3ZuTkc1bHZ0N3pMV0tMN0t5cy9QOGZNb0tKcDFFUklUZCt3OFc2TDVYazA0WFoyZDRWYXFvUFU1SVROSkw4a3o5c1FlQUNSOS9pQS9mZnk5ZmNjeWN0OURvdFNtZlRzRE5vR0NUWlhMNzk5Z0puRGg5UnU5ODE4NmQwTE43MTN6RlJjVkxMQlpqd2F3Wm1EUStBQ2ZQbk1YSXNRR0lpNDgzV0RhdlNVSng4UWw1bHNtaFVDcE5YbS9VdXYyTCtFUlFLSlNvN08yRi8vWVgzUW9OcFFXVFRpS2lZaUoyY29WelhUL3RtTTYwaDhGNTMxUU1XcmRzZ1JyVnFoVkpYUVA3OWRHWkNmL1QydldZTW1PV1RwbTgvcERISnlRV3FPMk83ZG9pS3lzTFYyOFVibGJ1aGN1WHNXTFZhcjN6dHJZMlREcEx1RWIxNjJIUytBRDhzbmtyUHBzNkhjbzhrc0dpWUNPVklpMzZxY2t5WVk4ZWFYczliVDI4b1ZDV25GbnR4WWxKSnhGUkFRbUVJb2pzSFNHeWM0UTQ1Nk9ERTBSMmppL1BPemhCWk9zQWdWZ0NCNTlhOE9vOUFnQWdpNHRDM0lYREVJakVFSWhFTHo2S0lSQnFYa01rZ2tBc2hsQ291YTRJdGR6bjhmSG9VWVdha0pQYnFiUG44TTRIbW5Gd3YvKzYzbUNaZW5WcW02eWpncnVid2ZNamh3MDFHcWVEdlQxMi83NEZ3WGRDMGJYZndIeEVYSUlKQUtjNnpTQ3l5M3ZDVEdHb1ZTcW9WVXFvVlVwQW9kQzhWc2doVDArQk1pMFpTbGtXb0M1ZEM5MzhmZVMvWWtrNE16SXk4TzJQUDJIeGN0MGx4MlpPbTRMNGhFU2ozOHZsRlpOT0lpclhCQ0l4Sk03dWtMcDVRdXJtQ1ltckI2U3VMejY2ZVdwZU83dEJaTzhFa2IwanhIYU9FTms3UVd6dkNLR05YWUhibFhwNG8vS0EwV2FYajdOZzBqbHAydGVZTnR1ODJkcXYrbWZYRHAxSkhVK2VQc09UcDg5TTN2UHFHRGR6QmQ0T3dyNkRoN1RIYi9UdkI3OG1qUUVBNlJrWldMZHhNNlo4T2dIZC9idmcyTWxUQldvREFOcTk5aG8rLzBSL3RuMjcxMTRyY0owRllWc0hhUEYyNFNaWUZRbTFHaXFGREtyc2JLZ1YyVkRKWkZBcHNxR1N5elhKcUZvTk5kUXZYNnZWZ0ZyMTRxTWFBclVhYXJYcXhYVkFEYzNyeE91bjhIaDcvdGFISGY3V0VHeGNiWHo4Ym82ODFsbTE5ZkRXR3dyeUtvOEs3a2JmSU9YMDFsZjA5TVRHcmIralVrWGRldFp2M0FJWFoyZUl4Uy9UTEpGSXBQbWFsR05NT29tbzdCRUlJSEYyaDYxWE5kaDVWWWV0VnpYWVZQRFNTU3B6WGt1YzNBQ0J3Tm9SVzFWYWVucStaOVQrOHRNUGlJcUp3V3YrUmI5V29yRUpSMEhCZC9CL3VYcVVhdFdvb1UwNkFXRFZ1ZzM0Tk9CanpQenlpMElsblQyN2R5MFJqOUVsSmFXVFRDQ0FVR0lEb2NUdzFxWUY1ZEs0TFdLTzcwSldqT2xIMDdrZE92eXZ5VEhCOWVyVXhvNHRHekZ4eXJROFZ5TjRkU2pJcXdMR2pFYkFHTU52REhPK2g0T3Y1TkhHMnkvWGUzVnhjVVpHWnFiSjhwYWtTRXRHOHUwTFVDbmtWbGtZSG1EU1NVU2xrRkFpaFkxbmxSZEpaVFhZdmtnc2M3OFcyZHBiUEE2MVNnbGxSaHFVbVdsUXZQaW96RWlENHNWSFpXWWFsSm5wVUdhbVF5V1h3YlpTVlZRWitBRUFJQ3NxSE0vMnJvZGFvWUJLcFFTVUNxaVZDcWlWU3FoVkNxZ1Z1VjRybGFqYzlNOGlqNzlHOWVwbzNhSjVnZTRkT1d3b29xS2pjVHZvanM1NVEwc2p2YXFnajlmekVoVWRqVjM3RDJENG00UFJzVjFibkwxd3NVRDE1Q3hvLzZycFgwekM3T25UQ2xSblFXU0VBR2x4UnlHMnRlempkUWlGRUFoRmdIWjRod2dpcWExbWFJaURLNFFTaVVXYWxTVStoeXdoSmwvM3BLU21JaVUxMWVoMVd4dE5ZaHdSR1pYbjJPR3QyLy9FMXUyR2Y2Nnk0cUt3WU9seUxGajZyY2s2YkQyODBiaGhBOXgvRUFZN08xdEVoOTFGOVliTkVQUDhPUURkNy9VR2Rlc2lNaXJhWkgyV2xQWXdHSUZUQjBPZWtnQ1YzUFRhbzViQ3BKT0lTaVNCV0FKN24xcHdxRjRQRHRYcnc4RzNQdXlyMVlXZGQzWFllRlF1c3Q1SnRVb0ZlWEljWklteGtDWEdRcDRVQjFsU3p1c1hINVBqb2NoSTFVc3dWWEpadnNhNnViZjAxeWFkMlhGUmlOaHZlRGtXUXlvM3pmZW5saWYvemgyeGVvWHBQNnFtZUh0NVljdDYzUWszNWlTZEJYMjhibzYxdjI1Q3M4YU44cHhOWEJvb1U0RGdsZTlhT3d3SVJHSUlKVklJSlZJSXBMWXZYNHNsRUVBQVFLRDVUeWg4OFZvQWdVQUE5WXRqZ1VCekRrSUJCT29YMTRWQ3BEKythN1hrcHloZFBQNHZHcmZwZ0tTa0pBQkFyWnErY0hWeGhrS2hSR3hjSEtiUG5nY0FlS05mWDJSa1pzTGV6ZzZKaVVtWVBuc2U1Q1ZvbTh6aXdLU1RpS3hLNHV3T0I5LzZtdVRTdHo0Y3F0ZUhmZlY2c1BlcHBabFFVMENLMUNSa3hqeEJWc3hUWkVVL1FmYnpDRzB5S1V1S2hUd3hGcktrT0NoU0U2SE90VGQ0ZWJKcjczNmNQcXY3ZUxDbFh6TmNDN3laNTczQlY4N2owZVBINlAvbThIeTNXOURINithNGVQa0tXbmZwWHFoSkpEVjlmZEd0UzJlRDU4c2p0VklCcFZKUm9uYlJLaW5jM1Z3aEZvdVJtSmlrZlI5OC9PQStBRUJDUWlJcTEyMklGYXRXbzIvUDE5R3plMWRjdW5JVkY0Ny9pL2MrRERDNFFrSlp4NlNUaUlxRlVHb0R4NXFONEZTdkJaenJ0NEJqcmNad3FGNGZVamZQZk5lbFZzaVJGZk1VbWRGUGtKVXJzZFQrSC9NVWlnempqK0JJNDlWSGxXOE9Hb2d0NjFkaitjcFZtRGx2WVo2VEh1UnlCY0llUGNwM3U1WjZ2SjZqc0xPVzN4MytOdDRkL25haDZxRHlvVjdkT2dDQW1WT25ZT0V5elZPRDNJL1hSU0lSUG56L1BTeWVOeHZMZmxpSjJRc1hZOGFYWCtEVWtVT1k5czBjclAxMWs3VkN0d29tblVSVTVJUTJkbkNxMHhUT0x4Sk1wM290NEZTN0NRUmk4OGVHcVZWS1pENExRM3A0S05JZjMwWDZZODNIekdkaGtDVStMN2U5azVaMDRPL0QySGZvSDN3eDhSUFU5UFhGNklCUENyeGJpcWw5c1F2NmVOM1Vra2xGYWMyR2pkaTRkWnZGMjZHaUo1VnF0cGN0cmxuaS9oMDc0RlpRTUVZT0c0cXFQbFYwcnJWcjB4cS8vUFFEcWxTdWpEa0xGK1A3bjljQUFCWXMvUmFoOSs1aHc4OHJrWnFXaHQ5My9GVXNzVHJXYklUYUFmTTFFNG51M2tEb2Q1T0twZDNjbUhRU1VhRUliZXpnM0tBbG5PdTNoSFA5Rm5DdTF3SU9OUnBvSmlhWVFaNmFxRWtzdzBPUmtUdTVqSGhZSnNaNzVTWlBUVUxpOVZNUWlNUklmM1FuN3h1S1diWk1obmMrK0JDLy9QUURocjgxQkVxbEVpUEhmcXhYTHZjeU1JWjA3dEFlNjM1Y2dRdVhybUQ0bTBOdzhjcFY3TnAzQUV0WC9JQ1ZhOWZwYlkvNUtuczdPOWpaNnk5SGRUdjREZzRkK1U5NzNLL1g2MmpTcUtISnVyU3htcG1FZlA3VkRGeStlZzAzZy9KZXVGOGtNdTk3bkN6SDI4c0x2Vi92anNURVJNamxDcncvVWpQYzQzbHNyTW43ek5udWRPYlVMekJ6NmhkR3J6ZnYwQVVqaHczRnFuVWJjT0wwR1d6NGVTVUFZTTcwcVRoNTVoeWlZbUp3NU9oeDdEdjBENTQ4ZllZYTFhdERKQkpCTEJiaC9vTXdUSnd5RFZIUk1ham82WmxudkVWQjdPZ0NseWJ0TkFkV1dycUpTU2NSNVl2RXlRMnVUZHZEdFhrbnVQbDFnbk9EVmhCS3BIbmVwMVlwa2Y0b0JDbDNyeVAxN2cyazNMMkI5RWQzSUV1S0szVUxUeGRVNnIxQVhBbndoOFRaM2F5dm1UVW9sVXFNK2VSVEpDUW00dGNYdlgzdWJxNkFRSUMwdERRb0ZFcThOVWl6K0hxMmdWN1FZVU1HWStPYW4vRGY4Wk1ZUE9JOWpIbHZKRGF2L1JtTDU4N0dtZk1YOE9UWk02U25aMENwVkVLcFZFTHg0cU5ZTElKVUlvV05qUlNTRngrbEVnbE9uRDZMUTBmK0JRRGN2QjJFT1lzV2E5dnlxZXl0bDNUbXJKZVluSndNdVVLQk45L1F4SnFVbkd6VzUyOXNyMjFBMDNzckZvdVFucEVKdFZxTm9ZTUhBUUJTMC9LMzNCUVZIWWxFckRjWjdxKzkrL01jbDV6WFZxem1pSWlNaEVBZ3dJN2RleEVYSDQ4T1BYcWphK2RPNk51ekJ6NTRid1E4UFR6ZzV1cUNrY09Hd3NiR0JpS2hVRFBCU3EyR1VxV0NRcUZBUmtZR21uZndMM1FzcFFXVFRpSXl5Y2F6Q3R4ZUpKaHVmcDNnV0t0eG5qUEhWWElaMGg3Y1FrcG9Ub0o1SGFrUGJrT1ZiYjAxNnNoOEtwVUtYM3o5amZaNDFEdkQ4WDl6WittVnUzRDVpdDY1TXhjdTRHWlFNRWFPL1JnS2hRSnJmOTJFODVjdVk4SkhZOUdwUXpzTTdOY0h0alkyWnZVU3FsUXFiUHR6SndCZyt1eDVDQTdWWFNGLy90SnY5WkxFVWU4TXc3eVowL1hxMm5mb256emJ5MHV2SHQyd2JjTTZuWE5LcFJKN0RoWnMzM29xdkdjUmtXalNwZ05FSWhHRVFpRVNFcE1RSFpQM01rem03cW1lbDM1RGhtbjNkbGVyMVRoKzZqU09uenBkSkhXWFJVdzZpVWlIYlVVZlZHamJDMjR0dXNDdGVTZlllZnVhTEs5V0taRjY5d2FTYmw5RVN1ZzFwSVplUjFwNENOUUtlZkVFVEJaMzQ5WnRoTjY3LytJUHV3QXltUnpuTDEzR04vTVg2WldOaUl4QzF6NERrSm1WcFQxM08vZ09QdjVzc2w1WmlVUUM4WXRrUWFWU2FmNVhxNkZVS3FGNlpjeXVvWm0rajU4OHhlTW51Z3VMLzN2c09LcFU5b1pVSW9GWUxFWm1WaFlPL0hNWUo4K2NMZWlucjNYKzBoV3NYTE1lSXBHbXh5bzVKUlVIL3Y3SHJObitaQmtxbFFyM3d4NWFyZjFIang5YnJlM1NTQUNnZkR6WElpS0RoQklwWEp0MWhFZjdQdkJvMTF2VGsybUNLanNUU1VFWGtYampESklDenlBcDZDS1VHV25GRkczWlVKREg2NDFHdlJ5REZyelo5SkpEVkxyeDM1b3N3YlZwZXpSYnNnc0FrSGo5Rks0RStCZDdET3pwSkNxSDdMeDk0ZEd1Tnp6YTk0Rjc2KzRRMlJtZmFTeFBTVUJTNEZra0JwNUJZdUJacE42OVh1WW0rQlFYcDdwK3FELzVlKzFFb2dkcjlSOVpFeEdWVlV3Nmljb0JnVWdNOTViKzhPalFEeDd0ZXNQQnQ3N1Jzc3FNTk1SZk9ZYjRTLzhpOGZvcHBJZUhjSG1pSWlKeGNvVmJpeTRBY25adklTSXFQNWgwRXBWUkFwRVk3cTI2b2xMM3QxREovMytRdUhvWUxadDYveWJpTGh4Ry9JWERTTHAxbmoyWlJFUlU1SmgwRXBVaDVpYWE4dFJFeEYvNkQzSG4vMEg4cFgrUkhSdFp6SkVTRVZGeFNuc1loSnZUaGtDUmtRSlpZcHhWWW1EU1NWVEttWnRvWmp5NWg1aGpmeUgyN0VFazM3a0N0VkpSekpFU0VaRzFLTkpTa0hUclBPUXBDVlo3bXNXa2s2aVVjcXpWR0ZVR2ZBRHZQaU9ON2wrZUhoNkttR003RVgxc0o5TENnc3JOSXV4RVJGVHlNT2trS2tYRWppN3c2amtNVlFhT2dVdkQxZ2JMcEQyNmc1aWpPeEZ6L0Mra1BReG1va2xFUkNVQ2swNmlFazRnRk1LdGVSZFVHZmdCS25WL0UwS3ByVjZaOVBCUVJQLzNCMktPN2tSYUNkelRtNGlJckV2czZBekhtbzIxWXpwVDd3VVdmd3pGM2lJUm1jWEd3eHRWQm81QmxRR2pZVmVscHQ1MVJVWXFvdi85QXhIN2YwVnk4Q1gyYUJJUmtWR09OUnR6Y1hnaTB1VlVyem1xRC84YzNqMkhRU0NXNkYxUHZIRWFFZnMySU9iRUxpZ3owNjBRSVJWVXlyMUFYQjNYRldKN0p5aXpNcXdkRGhGUnNXTFNTVlFDQ0lRaWVIWWFnT3J2ZkE2MzVwMzFybWZIUmlMeTRDWkVITnlFaktmM3JSQWhGUVZGYWhJU3JwMHMwRGFZUkVTbEhaTk9JaXNTMnp1aDhvRFJxUGIycDdEM3FhVjNQZjdpRVR6NWN5WGlMaDdoRWtkRVJGU3FNZWtrc2dLYkNsNm9QdUlMK1B6dkk0Z2RuSFd1cVdSWmlEeTBCVS8rK0lHVGdraExwY2lBVUd3UEFCRGJWWUlpTThiS0VaRWxpTzI5dEs5VkNnNmZvYktGU1NkUk1iS3A0QVhmZDZlaTZwdmo5R2FoWjhkRjRlbk9WWGk2Wnkza1NkYlpMWUlzUyt6a0N1ZTZmdG94bldrUGc4MitWNVlTRGx2M2hnQUFoMHJ0a0J5KzExSmhraFU1Vkd5cmZTMUxEYmRlSUVRV3dLU1RxQmlZU2paVFFxL2o4ZllWaURtNmczdWVsM0hPZGYzUWF2VUpBRUR5N1FzSW5Eclk3SHRUbmg3UkpwMWVyV1loUGVva0ZObEpGb21UckVOczR3cXZWck8weHlsUC9yVmlORVJGajBrbmtRV1pTallUQTg4Z2JQMWNKRnc5enVXT0tFOEp3YXZoVm5zb0pBNVZJSGJ3UnEwQnh4RjlkUjdTbjErRUlpUGEydUZSSVlqdHZlQlFzUzI4V3MyQzJNRWJBQ0JQZTRhRTRKK3RIQmxSMFdMU1NXUUJFcGNLcURsNmhzRmtNeW53TEI2c200MkVheWVZYkpMWmxQSlVSSnliRE4rZWZ3SUF4QTdlOE9teTJzcFJrYVZFbko4TXBUek4ybUZRR2FKSVMwYnk3UXRRS2VSV1dSZ2VZTkpKVktTRUVpbXF2amtlTmNmT2dzVEpUZWNhazAwcXJQU28wd2ovOTIxVTZmQWRKQTVWckIwT1dZQThQUUlSNXo1SGV0UVphNGRDWlV6YXcyQUVUaDBNZVVxQzFZWnlNZWtrS2dvQ0FTcDJmZ04xUDEwRys2cTFkUzRsM1R5blNUYjVHSjJLUUhyVWFZVHQ2d3IzUnVQZ1hLMG5wRTYrRUlvZHJCMFdGWUpLa1E1WmFqaFNudnlMaE9EVlVNcFRyUjBTa1VVdzZTUXFKS2Q2elZGdjBuZHdiK212Y3o0OVBCVDNmcGlDMlBOL005bWtJcVdVcHlJMmNDbGlBNWRhT3hRaUlyTXg2U1FxSUtsN0pkVDU1UDlRcGYvN2dFQ2dQUzlQanNlRGRiUHhiTTg2cUJWeTZ3VklSRVJVZ2pEcEpNb3ZnUUJWQm94RzNjKysxUm0zcVZiSThmalBIL0hvMTRXUXB5WmFNVUFpSWlKZGpqVWJvWGJBZk0xRW9yczNFUHJkcEdLUGdVa25VVDdZVjZ1TGh0UFg2ajFLanpteEcvZFhUa1hHc3pEckJFYWxnancxQ1luWFQwRWdFaU9kdTAwUlVURVNPN3JBcFVrN3pZR1Zobnd4NlNReWcxQWloZS9JTDFGenpEY1FTbTIwNXpPZWhlSE8vMzJNaEN2SHJCZ2RsUmFwOXdKeEpjQWZFbWQzQ0NWU2E0ZERSRlNzbUhRUzVjR2xjVnMwbXJFZWpyVWFhOCtwbFFxRWIxMkdzQTN6b2NyT3RHSjBSRVJFcFFPVFRpSWpCR0lKYW8yZGhScnZmdzJCVUtnOW54eDBDWGNXZllUVUI3ZXNHQjBSRVZIcHdxU1R5QUI3bjFwb01tOGJYQnEzMFo1VFpxVGgvcy9UOGZTdjFWQ3JsRmFNam9pSXFQUmgwa21VbTBDQXl2MUdvY0dVbFJEWk8ycFBKMXc5anFDNTd5TXI1cWtWZzZQU3pxbXVIK3BQL2w0N2tlakIybG5XRG9tSXFOZ3c2U1I2UWVMa2hnYlQxOENyeDFEdE9iVkNqdnVycHVQeDloVlFxMVJXakk3S0FvbVRLOXhhZEFFQW5TRWJSRVRsQVpOT0lnRE9EVnJCYjhrdTJIcFYwNTVMRHcvRnJXL2VRZXJkRzFhTWpJaUlxR3hnMGtubFhwVUJvOUZnMm1xZHBaQ2U3bHFOZXo5TWdUSXJ3NHFSRVJFUkZZMjBoMEc0T1cwSUZCa3BrQ1hHV1NVR0pwMVViZ2tsVXRTYi9EMnFEaG1uUGFkSVRjTHR1YU1RZTNxL0ZTT2o4c0NsU1R1NE5tMlB0SWRCVUtTbGFNK0xIWjNoV0xPeGlUc0JSVm95MGg0RzY1eHpyTmtJWWtjWGsvZXhMYmJGdHNwM1cwbTN6a09la2dDVlhHYXlyS1V3NmFSeXljYXpNcG90L2d1dU9ic3pBRWdMQzBMZzFQOGg0K2tESzBaRzVVbXpKYnR3YzlvUUpOMDZyejNuV0xNeG1pM1paZksrNU5zWEVEaDFzTTY1MmdIelgrNDJZZ1RiWWx0c2kyMVpFNU5PS25kY0dyZEI4Mi8zUWVwZVNYc3UrdWdPQkM4WUEyVkdtaFVqbzdKT1llRDdTNUdSQW5sS2dzNXhYbFFLdWM0OU9lZnlicDl0c1MyMlZkN2JVaWtVZVphMUZDYWRWSzU0ZGg2SVpndi9nTkRHRGdDZ1ZxbHdmOVYwaFArMnpHcDcwVkw1a1JKNkRXRy96SVA3aXhuc0FDQkxqTk41MUNWTGpFUGk5Vk1tNjBtOUY2ajNlQ3oxN28wOHY0ZlpGdHRpVzJ6TG1nUUErSmVXeW9XcWd3TlFmK29xN1ZJMTh0UkUzUHA2R09Jdi9Xdmx5SWlJaU1vKzluUlMyU2NRb0U3QUF0UVkvYlgyVkdaVU9LNS8xZ2ZwNGFIV2k0dUlpS2djWWRKSlpacEFMRUdqbWIrZ2N0LzN0T2RTUXEvaHh1ZjlrUjBmYmNYSWlJaUl5aGNtblZSbUNTVlNORjM0QnlyNi8wOTdMdTdjMzdnNTQyMU9HQ0lpSWlwbUhOT1ppOGpPQWE3Tk9zSzVRVXM0Vks4SGgycjFJSzNnQmJHREU4VDJUaENJSmRZT2tjZ290VUlPUlVZcUZPbXBrTVZISS8zSlhhUS92b3VVa0d0SXVua1d5c3gwYTRkSVJFVGxXTGxQT20wcWVNR3IxenVvMUhVd1hCcTNnVURFemw4cWU5UktCWktETGlIbXhHNUVIZDRHV1VLTXRVTWlJcUp5cG53bW5RSUIzSnAzaHUvSUtmQm8zd2NDb2NqYUVSRVZHN1ZLaWJqei95Qjg2eklrM2podDdYQ0lpS2ljS0hkSnAzdExmOVQrZUQ1Yy9UcGFPeFFpcTBzS1BJc0hhNzlCd3JXVDFnNkZpSWpLdUhLVGROcDRlS1BlWjh2aDFXdTR0VU1oS25HaWp2eU9lejlNUVhaY2xMVkRJU0tpTXFwY0pKMWVQWWFpNFl6MUVEczRXenNVb3F2UzA2UUFBQ0FBU1VSQlZCSkxrWjZDNEFWakVYTnNwN1ZESVNLaU1xaE1KNTFDcVMzcVRWNkJxb01EckIwS1VhbnhkTmRxM0YweEdTcFpsclZESVNLaU1xVE1KcDFpSjFjMFg3WVhicm4yT0NZaTh5UmVQNFViVTk2QUlpM1oycUVRRVZFWlVTYVRUcHNLWG1peDhnaWNhamUxZGloRXBWYnEvWnU0L21sdjd0eEVSRVJGb3N3bG5XSkhGN1JlZDVvSkoxRVJTTDEvRTFjKzdzSWVUeUlpS3JReWxYUUtwYlpvK2VOaFBsSW5La0tKMTAvaDJxZTlPY2F6QkJGSm5WR3gxUlM0MW5vRE5xNjFJSlE0V0Rza0tnZFU4blJrSjRVaEtXd2ZubC85RmtwWmlyVkRvbEttVENXZERiNWF6VWxEUkJid2ROZHFoQ3daYiswd0NJQlR0UjZvM21zRHBFN1ZyQjBLbFdPeTFDZDRmR1FNVXA4Y3RYWW9WSXFVbWFUVHE4ZFFORjMwcDdYRElDcXpiazRmeXVXVXJNeXBXZy9VZWZNL2E0ZEJwSFgvcng1SWZYTE0ybUZRS1ZFbWtrNGJEMjkwMkJuS2RUaUpMRWlSbG94elF4dHdBWGtyRVVtZDBXRFViVzBQcHl6MUtTSk9UMFhhczFPUXAvUGZoQ3hQNHVBTlI1OHU4T204REJJbkh3Q2FIcytRelUzNHFKM01JclIyQUVXaDNtZkxtWEFTV1pqWTBRVjFQL3ZXMm1HVVd4VmJUZEVtblBMVVp3amQ2b2ZFdTM4dzRhUmlJMCtQUXVMZFB4Q3l0Um5rcWM4QUFGS25hcWpZYW9xVkk2UFNvdFFubmU0dC9ibTFKVkV4OGU3MUR0eGIrbHM3akhMSnRkWWIydGZQVG44SlJWYUNGYU9oOGt5UmxZQm5wNy9VSHJ2V0dtakZhS2cwS2QxSnAwQ0EyZ0VMckIwRlVibFM2K041MWc2aFhMSnhyYVY5bmZic2xCVWpJUUxTSWs1clgrZiszaVF5cFZRbm5XN05POE8xV1FkcmgwRlVycmo1ZFlKYjg4N1dEcVBjeWIwc0VoK3BrN1hKMHlLMXI0VVNSeXRHUXFWSnFVNDZmVWR5SEFtUk5maSsrMlhlaFlpSWlISXB0VW1uVFFVdmVMVHZZKzB3aU1vbGovWjlJSFd2Wk8wd2lJaW9GQ20xU2FkWHIzY2dFSXFzSFFaUnVTUVFpdURkK3gxcmgwRkVSS1ZJcVUwNkszVWRiTzBRaU1xMVNsMkhXRHNFSWlJcVJVcGwwaW15ZDRSTDR6YldEb09vWEhOcDlCcEVkdHp6bTRpSXpGTXFrMDdYcGgwZ0VJbXRIUVpSdVNZUVMrRGFsS3RIRUJHUmVVcGwwdW5jb0tXMVF5QWk4R2VSaUlqTVZ5cVRUb2ZxOWF3ZEFoR0JQNHRFUkdTKzBwbDBWdU1mdXBKS0pjdXlkZ2hXcFZZcW9GWXFBTFhhMnFFVUN5YWRSRVJrcmxLWmRFb3JlRms3QklPZS9QRURBci84bnlicE1DSHA5Z1ZjKzdRM1VrS3VGcnJOQjZ0bjR0SUg3WEQzKzhuSWpBb3ZkSDJwOTI4aUpmUmF2dS9Mam8xRTBKejNjTzd0UmxCbFp4YW83YWM3VitIKzZoa0Z1cmVrK0srZEJQKzFreUQ2dnovekxCdDVjQlB1ZmorNVZDZW9KZlZua1lpSVNwNVNPUnRIN09CazdSRDBwRDI2ZzNzL1RZTktsbzNnQldQUmVQWW1nK1hVU2dYdS9OL0hTSHR3RzBrM3o2TGpYL2RnNDFtNXdPMCtQN2tIYVkvdUlPUEpQZFQrcUhCN1lzZGYrZzgzcHcyQlFDSkY2M1duNFZpam9kbjNDaVZTUEQrMUQ0cjBGRHphdWd5MXhzN0tWOXZSUjdZalpOa0VBSUE4S1E0TnBxMkdRUGp5UFpGS2xnMjFRcDZ2T2w4bHNpODVXN1hGbmp1RW9IbWpBUURaOGRGb01uc3pCR0tKOXJvcU94TnFwYkpRYllqc0hBQ0JvRkIxNUVWc1gvSitGb21JcUdRcW5VbG5DZnhENTFpaklSclAzb3hiTTRjajh0Qm0yRmV0alpvZnpOUXJGNzV0T2RJZTNBWUFOSnJ4UzZFU3p0UUh0NUQyNkE0QW9OcXd6NG9rcVZMS3NxRE9TTVcxQ2EvanRYVm5ZRmVscGxuM1NWdzk0UHZlVkR4WVBSUGh2eTFEMVNIaklIWHpOTHZkaXQyR3dPTndYOFNkK3h2UDlxeURJaU1WVGVaczBhNVNFTHhnREtJT2J5dlE1NVNqNStXWFBZb3F1UXlaRVEvTnVzL0J0MzZoMmpYRW8xMXZWT282R0RFbmRpUDZ5SFlvVWhMaHQyd1BoRkpiQU1DVmNWMlJISFNwVUcxMCtTY0tOaGJ1aVJTVndKOUZJaUlxbVVwbDBwbTdSOGdTc3VPamNhcVB0MWxsL1pidFFjVXVnd0FBWHErL2pmVHdVSVN0bjRNSGEyZkJvWG85Vk9yK2xyWnMycU03Q0ZzM0I0Qm0zM2l2bnNQTWFpTXRMQWpuaHpjeFdTWnMzV3lFclp0dFZuMjVrNi9jS3JSNUhZMW1ia0RRM0ZISWpvM0V0VTk3bzgyRzg1QzRlcGhWYjdXM1AwWDQxbVZRcENVai9MZHZVWGZpRXJQdUF6UTlwWDZMLzhLMWliMlFHSGdHMFVlMlE1V2RoYVlMLzRCUUlqVzdIbk5sUmp6RXVhRU56Q3ByN090VkdBS2hDRTBXYklmaWk0R0l2M2dFY1JjTzQvcWtmbWkrZkgrcFd2dlNFdjgyUkVSVU5wWEtwTlBTQkVJUjdMeXJhNDlWY2hteTQ2SUFBTFlWZlNBUXZkeCtVMlJycjNOdnJiR3prQkp5RlNwWkZoeHFOdEtlVnlzVkNKcjlIbFN5TEZSbzJ3dDFKaXpPUjBBdkg1SG1qaXMvVkFvNXNtTWo4eXhYdWUrN3lJcCtqQWRydmtIRzAvdTQ4Y1ZBdFByNUdJUTJkbm5lSzdaM1F0VTN4ME9Sa2dqZmtWUHlIYVBReGc3TnZ6dUFLeDkxUnVxRFc0Zzl2UitKMTAraFFwdlhVZi9MbGZuN21yMlErU3dNVndMODgzMWZjUkJLcFBCYnNndFhBdnlSRW5JVjZZL3ZJanN1RXZaVjY2RDU4Z05ReWJQelhhY2lQUVhuMzI2VWQwR2lYQVFDQVFJQ0FyQnYzejVFUnVyL25talVxQkY2OU9pQkxWdTJJREV4MGV4NlgzdnROVFJzMkJCNzl1eEJjbkt5d1RKT1RrNFlNbVFJTGwrK2pEdDM3aFQ0Y3lnb2dVQUFkUWtaVjkyMmJWdkV4c1lpTEN6TTRQWEtsU3NiL1BjaEtpMllkQm9nZGZORXAzM2gydU9ZWXp0eGMvcFFpQjFkMEduZkkrMGozOHlvY0Z3YTNWYnZmclZDRG9GWWdxdmp1cjA4cDFSQW5od1BBRWdKdm94VGZhdm8zZWQvT0RyUDJEcnVmcUN6TVA2RHRiT1ErU3dNZFNZdWdXMUZINlAzcFllSG10MnpWM1AwREtTRVhNUHpVM3VSSFJlRjdQaG8yRld1Z1g5Zk0zOTg0TlBkYTB4ZXI5QzJGMXIrZUZqdnZOalJCUzErK0FkWFArbU91aE9Yb2tLYjF3RUFFaWMzU0p6Y3pHNC9oeklqTGM4eWhub3k4L1AxS2d5Um5RTmFmSDhJUVhOR29jRlhhN1J2S3ZJek5DRTNSV3BTVVlaSDVVU2xTcFd3ZE9sU0RCbzBDTDE2OWRLN0hoQVFnUEhqeDJQdjNyMzVTanJIamgyTER6NzRBUHYzN3pkYXBuUG56dGk0Y1NQNjl1MWI2S1RUenM0T3pzN08ydjhyVmFvRUx5OHZlSHQ3YXordVc3Y08vLzc3THdDZ1Q1OCtXTEprQ1hyMjdJbm82THgvLzFyYWhRc1hzRzNiTm93Y09WTHZXcWRPblhEa3lCRk1tVElGUC8vOHN4V2lJeW84SnAxbVNMaHlIQURnMGJhWFRzS25WaWdnUzRqSmQzM3lWUE4vYVdzYU12d3VQT1BwZlR6YXZCaHFoUnpQVCsxRmpmZW53L2ZkcVlWLzVDa1FvUEdjemJpek9BRDFQMThCcVh1bHd0V1hoNXhrdHNPT0VEajQxb2VOWjJXMDMzNjdSTzA2bFI0ZW1xL3kyWEdST3ZjSVJHTFlWNjBOUVAvemxicFZSSXNmL2ltNllJbnlLVG82R3ZQbXpjUFNwVXZ4M252dlljdVdMZHByam82T0dERmlCUDcrKzI4OGZ2dzRYL1YyNmRJRnAwK2ZSa0pDZ3RFeTdkdTNoMHFsd29VTEY0eVdHVGh3SU5xM2IyL3cybGRmZllVTEZ5NmdWYXRXRUl0Ti84NVFLcFc0ZGV1V051bU1qNDlIdlhyMXNIUG5UblR0MmhVS3hjdVZSOHp0L2R5OGVUUGVmLzk5N2ZHQ0JRdU1scDA1VTMrY3Y3bHUzcnlKQnc4ZTRLZWZma0oyZGpZMmJOaUEvdjM3NDhDQkEyYlhzV0hEQm93ZE83YkFNUkFWVnNuNXExNkN4Vjk5a1hSMjdLOXozcjVxYloxZXNodVRCeUQyN0VIVUdiY1FOVVovclZkUHhQNWZFYnhnREp6cStxSGRiemZNYmwrdFZyMDh5UFdvM2I1cUhiVGRlQWxCOHo5QTZyMUFQRmp6RGFLUGJFZWpXUnZoMHVnMXMrczNST3pnaktiemY5YzUxL25nVTUzanFIOSt3LzFWMHcxZXk0dm94WVFaWTBwU3dna2czNzJlZDcvL0FuZS8vMEo3TEhXdmxHZFB0bHFsZ2lMRitCOW5ROFRPN2pxei9JbnlReXdXYXhPMWRldlc0YTIzM3NMZHUzZGhhNnY1K2N6S3lzS0hIMzRJTnpjMzlPL2ZQODlFYk1DQUFYajI3Qms4UER6ZzdPeU11blhyNHN5Wk0ralJvNGRPdWFOSGo4TGYzeDhBMExOblQwUkdSc0xQejArdnZ1enNiRnk0Y0FFOWUvYkVKNTk4WXJETnI3NzZDbHUyYk1HVksxZVFrcEtDbEpRVUpDY25ZOWl3WWZEMzkwZmJ0bTJSa0pDQStQaDRKQ1ltNm53T2x5OWZ4dlRwMDdGOCtYSXNYYm9Va3lkUDFxbjcxcTFiSnBPNkdUUDBsM2d6ZEM1SFlaTE9sSlFVOU8vZkgxZXZYc1c2ZGV0dzd0dzVoSVdGWWZueTVXYmQvOFVYWCtSZGlNakNTdFpmOWhJb00rb3hNcDdjZzBBa2htZjdQa2JMeVJLZkkrN0NZUWdsVWxRWlpQaWRaTlEvdndFQXFnNE95RmNNYXJrTUFDQVFDaUVRaW5TdU9kVnJqcmFicitEQnV0a0kzN3dZR1JGaE9tTk9pOUtyaisvRlRxNUdyMUgrWmNkRjRuVC9xdm02cC9QQnAvemFVNEd0V2JNR1k4YU0wVGwzOGVKRjdXczNOemRNbno0ZElTRWhaajNTRFFvS3dwbzFhM1FlMFk4Wk0wYXZEWUZBZ0JNblR1aWNlL1VZQUNJaUl1RGo0NE1KRXlaZ3dvUUoydk5UcDA3RmtpVkxzSGJ0V2dEQTZ0V3I5ZTV0M2JvMS9QMzljZW1TNlZVZ1ZxeFlnYjU5KytMenp6L0h5Wk1uZFlZQzNMaHh3MlNpYUN6QmZMWDNjOU9tVFJnMWFwVEpPRXh4Y0hDQW5aMGRuang1Z3FGRGg2SmR1M1lJRGRVOFNaa3l4Ynp4ODB3NnFTUmcwcG1IbU9OL0FRQXF0TzFwY2haMzFPSGZvVllxNE5YakhVamRLdXBkejNyK0RJazNUa0ZzN3dUdjNpUHlGWU15S3dNQXRNdnB2RW9nRXFQT3VJV284TnJyeUk2TGhIUDlzckVmZHRielovbE93cnIrRzJ2MmJQdjhNSGNHZTg2ajg2WUx0cHU5T2dHUnRmejY2Njg0ZS9Zc2xpNWRpanQzN21EVHBrMDYxK2ZObXdkUFQwK01IejhlZi8zMWwxbDFqaG8xQ25aMmR0aTRjU05jWFYzeHYvLzl6MkM1QmcwYW9IWHIxdGl5WlFzKysrd3o3U1B2M09SeS9iVjUzM25uSFN4ZXZCZ0hEaHd3MnZ1WkgycTFHcU5IajhhY09YTnc5dXpaUXRkblRudW1qQmd4QWlOR2FQNUczTDE3Ri9YcjE4Znk1Y3Z4OGNjZlF5QVE0T1RKa3poNThxVEY0eVN5QkNhZGVZZzV0aE1BVUxudmV5YkxSUjdjQkVDelhxWWhVWDl2aFZxbGduZWZrZHIxTkZWeW1kNzR5N2dMaDNIOU04TTlxc3FzRExNbTg5eit4blJTKzJvZFBTK3JjYkszbDhIeHFaWllMb2p5bHRmWFBUK1R1b2lNT1gvK1BNNmZQNC81OCtjakpDUkVKK25zMXEwYmZ2MzFWOXkrZlJ1N2R1MHl1ODZZbUJqWTJkbWhUWnMyV0xod0lWeGNYTkNrU1JQODl0dHZPdVZDUTBNeGVQQmdBTUNPSFR2TW1zalRyVnMzYk55NEVaY3ZYOGF3WWNPZ3pMV0J3cFFwVXhBWUdJaWpSNCthSFd1T3AwK2Y2dlhHV3NxU0pjYVhrcHMyYlJxQ2c0Tng4T0JCQU1EejU4K05salZuektuQXdwdERFT1VYazA0VE1xUENrUng4R1dJSFoxVHNQTkJvdWNUQU0waTlmeE11amR0cXhsS3ExYmd4ZVFCYy9UcWl5b0RSa0xoNjR0a2V6V09ncW0rT0J3QWszN21DYXhOZVI4WE9iNkRSckkzYWNYbENzUVJpUnhlZCtwVlpHZG9aOGE4dTBXUTJsUXFLakZRQTBLdS9LSmc3YTFwazcxaWc4Wm9kZG9RWXZhWlN5SERobldiNXJqTy9GR25KaU5pL0FjNzFXOEt0UlJlTHQwZFVYQ1FTaVY2dllsWldGckt5c3ZETEw3OUFwVkladVZOWFRwTFR0MjlmMk5uWllmZnUzUmd4WWdSbXpKaWhrM1RXcnEyWlZOZXJWeTg4ZnZ3WWpvNk8ybk92U2s1T1JteHNMSm8yYllvOWUvYmc4ZVBINk4rL1B6SXlNblRLTFZ1MkRHdlhydFZMT2wrZDJIUGd3SUU4SDdsYjBsZGZmV1gwMnJScDB4QVlHR2l5VEc2SER4L0dzV1BIOU01Mzc5NGR2WHYzTG5DTVJKYkNwTk9FWjd2WEFtbzFGT2twT05wSlA5bkw2WTE2dXVNbkFJRHZDTTJZbVlTcnh4Rjc3aEJpei84TnowNERrQngwQ1psUmoxR2hUVTg0MW1vTUFJZzZ2QTJLdEdRbzBsTjBKb0s0dCs2T2JzZGZKbkJxcFFLbkIvb2lPellDZGNZdjBsbi9NbUwvQnRoVnJnSDNWaStYWmpJbTl4SkF1ZXZQMFdialJhaGZ6TnpNakh5SWF4UDFsMDNSaytzUDBmSHU1aTFuMUdMRklYaDA2R3RXMmR4TTdRcWtrbVhsdTc3Y3pPMDFERmt5SGxGSGZvZHpnMVpvdS9sS29kb3NTelN6OG5OOURYUDFydWoxdE9nY0d5bG56bXNBQWlOdEdudXQzK3RqUmprVDdSY21mcDNZOHhXelpVaWxValJzMkJBQkFTL0htLy81NTU5bzI3WXRuajU5Q3BsTXBqM2Z2MzkvOU92WEQrUEdqZE9lVzdKa2lVN1NPbno0Y0FRRkJTRWt4UENieGZ2Mzc1czh6bTN0MnJVSUNBakFQLy84QTJkblp4dzZkQWlUSmszU1hsK3dZQUd5c296L0RuaDEzR1YwZERRdVhicWtOODR5OTFKRm9oZmo0Z2NPSElqQXdFQ2pkUmRVNTg2ZGtabVppU3RYQ3ZkNzVOeTVjL2oyMjIvMXp0dmEyakxwcEJLSlNhY1JLbGsySXZadjBCNDdWSytuZlozKytLNzJkY2JUKzRnNXNSdjJQclZRc2F2bVVWSE9HcFdlN2Z2Q3NXWWpoQzdYUEhMM0hhbEpTdFZLQmFLUGJBY0FWQnYycWNrNElnOXRSblpzQkNBUW9GSzNJZHJ6U1lGbkVieEFNMkhKcFhFYjFCenpEVHc3OURQKytTaGtScThCZ0oyM3IvYTFXcWt3WGpCM25iTDhMMTR1TEdoUGJRbFEvWjNQRVhYa2Q2U0VYTVh6azN0UTBkL3dXTFh5cHVNdTR3a0RGWjI0UHl4WHQ1MmRIYnAzNzQ3dTNidHJ6eDA3ZGd5M2J0MENvSmx3bE1QTHl3djkrdlhUbnV2WXNTT2NuWjB4Wjg0Y0FJQ0hod2NHREJpQWVmUG1HVzJ2YTlldTZOeTVNK2JPbllzcFU2YmcyclZyUnN2bUxJWmV1YkpteStEaHc0ZnJYRisyYkpuSnBOTlk0bjdwMGlYdExQMjMzMzViNTVxZG5aMzIzcHd5K1RGcTFDaWpFNGNjSEJ4dzRNQUIzTDU5R3gwN2RzeDMzVVNsR1pOT0k2TC8rd095eEZqdGNZZWRMOWRjMVBhTXFkVUlXVFlSYXFVQ3Z1OU5nMEFvUkhac0pKNmYzQXNBOEIwMURiSG5EaUhoeWpFNDFtNkNDbTE2QWdCaXp4NkNMUEU1SEdzM2dYdkxya1pqeUhqNkFIZFhhSmJ3cU56M1BkaFZycUc5NXVyWEVhMVduMERvdHhPUkhIUUpOejd2RC9lVy9xajcyYmV3OTZtTjlNZDNJWEYyZzlER0RtcWxBazkzcmdLQUlwMWtrNVBJaWgyYzBlMkU0ZDFHY3B6c1ZRbXl4T2NsY290SFE4czlHZHJKeUxsQks3aTM3bzZFSzhmd1lOMXN6ZmFuRnVxSjRwaE5LaTQ1aWRVMzMzeURCUXNXWU5Tb1VkaTBhUk95czgxN1V6bHUzRGdrSlNYaGh4OStBQUFNR3pZTVVxa1VUazVPQ0FnSVFJc1dMUUJBcHhkMXpabzFHREprQ09SeU9kYXVYWXUwdEx3M2NYZzFlZnoxMTE4eGJOZ3dwS1NrbVB1cDZsaTllclYyMXZ1clNXZUZDaFVBYUphUm1qWnRHZ0ROemttcHFhazY1UUlEQS9Ia3lSTzl1bS9jdUlIZHUzZHJqd2NQSG96bXpac0RBTkxUMDdGNjlXcE1tellOcjcvK092Nzc3NzhDeFE4QUhUcDBNRGg3dlVPSERnV3VrOGlTbUhRYW9GWXE4UEJYNHd2ODVvZyt0aFB4RjQ4QUFNSzNMc1dqalFzaFM0NkhXcW1BbTE4bjJQdlV4dmxobXNmcEFxRUl0NzU1QjRxVVJLUSt1QTBBcURaMG90RzZNNTdjdzlYeDNhRklUNEhFMWNQZ1B1YnVMZjNSN3JjYmVQejdDanhZT3dzSjEwNGk2ZVk1MkZhcWlrdWoyeGlzMTFTU20xODU0empGRHM1NWxsVm1wUVBRM3phMEpEQzA1SkN4bll4OFIwNUJ3cFZqU0h0d0d6SEgvMEtsN205Wk9yd1NMK1BaaXkzN2RDWTI1SHI5eW9RSG5Ra1FSdTR4WHVhVjQxeXYxY2JhTkZHWDJveVl6WTdGblBoTjNKOTMvSllaUjV6VGs1ZVptUWxBTTc0VGdEYnAvUHp6enpGanhneDRlQmgrdy9yQkJ4K2dRWU1HU0VyUy9EN0lLWmVUck9YSXZhelJtalZyMEs5ZlAxeTllaFcydHJaR2V4UGo0K09oVnF0UnYzNTl6Smt6Qng5ODhJRjJMR2ZkdW5WeC8vNTlpMnhoV2FPRzVnMStSRVFFQU1EZjN4Lzc5Ky9IRHovOGdQbno1MnVIR3hoYVd4VFFyTytaZXl4cDdkcTF0VWtuQVB6NDQ0LzQvUFBQTVh2MjdFSWxuYjE3OStaamRDcFZtSFFhRUhsb016S2VQb0JyazNaSXVtMThsd3lYQnEyMHJ6T2VQb0RZMFVXYnJOUWM4dzBrenU3YW5yRFVlNEZJdmZkeWJKREUyUjJWKytodmRRWUFrWDl2UmVpeUNWQ2twMEJrNzRnVzMvOXRkRmNnZ1VnTTMzZS9oR2VuQVlnOWR3alYzdFk4cnJlclVoT1prWSswZjdERTlrNXdiOTBOOWFmOG1JK3ZoR215Uk0zTXl0enJkUnFUcyt4VFNlenB6QStQZHIzaDROc0E2ZUVoZUxoaEFTcDFlOU1pdloxZC80MDFlZjFFejRKdGsya0pad2NibmdCQ1JhdkZaTXVzSk9Ic3JIblRtTlBiYUdOakF3RGFSOVpPVGs3YWM3bmxYamN6NTc1TGx5NWh6cHc1MmtmdGdHYk01WXdaTS9SNkttdlVxSUVhTldvZ050YjQ5N3FibXh1U2twSmdhMnVMdDk5K0czdjM3c1VmZi93QmlVU0NGaTFhWU51MmJmbi9oTTJRMHp1YnN5MW5jSEF3amg4L2pwa3paK0tOTjk3QSsrKy9qK3ZYcnhlNC9zaklTT3pjdVJNalJveEE1ODZkY2ZyMDZRTFZrOU03L2FxWk0yZGkvdno1Qlk2UHlGS1lkQnFRL2tneitMM1doN054N1ZQajd5THRxdFRFYSt2T1FPTG1DZHRLVlJGNWFETkNsb3lIUytNMjJqM0RteTc0SFlxMFpOaFU4SWJFMVFPUHQ2L0FzejNyNERQb1F3aHQ3QXpXRzMvcFgwMFBwMHNGK0MzWkJaZUdyZk9NMmNHM3ZzNWttMDU3TkwxUGFwVVNVS3N0c3NOUFZzd3pBSUJ0SmROcmFTb3owMThtdjNhT1JSNUhjYXYyOWtTRUxCbVAxQWUzRUh2dUVEeGYyYW1xS0ZoaXJWRWlReXBWMHJ5aHpWbWVKeWZCek9ucGRIZDMxM3VzREFBclY2N1VPVjY0Y0dHK1pvVWJXNyt6YnQyNldMSmtDUjQ5ZXFUdDFRd01ETVRObXpmeDZhZWY0bzgvL29DL3Z6L3M3T3dzdGw1bDc5NjlJWmZMdFo5UGJHd3NCZzBhaERGanhtREZpaFc0ZE9rU0ZpMWFoUG56NSt0c25aa2ZQLy84TS96OC9BcDhQMUZweEtUVGdEb1RsMERzNUlvS2JmT2V3ZTNxcHhrSXJsYXA4UGozN3dBQXRUNmNvNzJlTTQ0VDBEeXlqVDY2QTBLcExhb05ud1JqR24yOURnQlFaY0JvQk0wdCtDNFd4clJjZFF6MlByVUtkSzhxTzFPYkxLYzlEQWFnT3duSkVHWG15MGZWT1d1VTVwZXB2Yy96bWlSVjFMejdqTVQ5bjc1Q3hTNkQ0RlM3YWJHMlRWVFVjcFlxeXRsWDNjN09EbXExV3R2VFdiTm1UZTFrbnR6TW1Wa3ZGb3ZoNU9RRVFOTXo2dXZyaXhvMWFtRC8vdjNZdW5XcjNsSk1ibTV1V0xKa0NWSlNVakJnd0FDZFdmTkxseTdGdG0zYk1IandZQXdjT0JEWjJkbmE5U3h6dEduVEJvc1hMd2FnMlpFSWdQWTRSM2g0dU03RXFGZlZxVk1IM2J0M3g5OS8vNjJYYkcvWXNBSEhqeC9IdG0zYk1HdldMUFRyMXcvdnZmZWV0a2MwUDg2ZlA0OW16WnJwckRXYVg3VnExZExiWWpUblBGRkp4S1RUQUlGUWhKb2Y1RytQM09jbjkyZ2V5VGR0RDQ5MmhudEhJdzV1aENJMUNkV0dUb0JOQlMramRRbHQ3TkJrN2xha2g0Y2lNK3B4dnVJd2gxcWh2OHRIWGhRWnFRaWUrejZxRFBvUUh1MTZJK3Y1TTgyc2VnQk9kUTJQYTlMZW02NzV4UzBRaVkzdXFwU1gvTzU5YmtsaWV5ZDAzSDNmNE01VFJLVk44K2JOb1ZRcXRkc3FPamc0Nk13R2I5NjhPWktUa3lFVUNzMWFyL083Nzc1RG8wYU5VTE5tVGZqNittcjNkbCs1Y2lXeXNySVFGaGFHdUxnNDdOcTFDK2ZQbjhkMzMzMEhwVklKc1ZpTW5UdDNvbGF0V3VqWHJ4K0NnNE4xNnQyK2ZUc21UcHlJTld2V3dOblpHYnQyN1VKeXN1NEVSajgvUDcxeGxxK09MVDEzN3B6UnBGTXNGbVBObWpVUUNvVll0bXlad1RLUEhqMUM1ODZkc1hEaFFuejU1WmU0ZnYwNnBreVpncDkrK2luUHI4MnJDcE53QXNENzc3K3ZzOTBtVVVuSHBMT0loRy9SVFBTcDlkRmNBSUE4T1I0U2x3cmE2MnFGSE9HL2ZRdWhSQXJmZDZjQzBQUVVPdFpzWkZiOXIrNVFrek83K2RXOXQzTnZIV25zbnZ4S0R3OUI0TlFoU0E4UDBhNnhHWHYyWlErRGE1TjJKdTlYcEwyWWNHVHZWS0QyU3lKTEo1eWN2VTdGcFh2MzdnZ01ETlEreW5aeWN0SytidENnQVh4OGZPRGo0NE5aczJicGpOVTBwa2VQSHZEMDlFUlFVQkQrK2VjZk5HalFBRDE2OUlDUGp3OGlJeU8xRTM4NmRPaUF4WXNYNDgwMzM4VG8wYU14WWNJRWRPL2VIUk1uVHNTUkkwZjA2bFdyMVJnNWNpUkNRa0lna1VqMEp1QVVkRTNUdDk3U1RBYXNVcVVLUER3OFVMOStmV3pZc01Ia09FdUZRb0ZwMDZiaCtQSGoyTEpsQytMajQzV3VtMW95cVNpdFdyVUt2L3p5aThYYklTb3FURHFMUVB6RkkwaStjd1Z1elR2RHVhNGZ6ZzZwQTdHREM5cHV1YW90RTNsb003S2luOEJuMElld3JWUVZWei9wZ1lTcng5SGh6enNtRno2M3RzaS90eUpreVRnb005TWhzbmZVUGtwL3RsdXp3NUtkZDNVNDFtNWlzZzVGbXFZM29qQTdJWEU3VHFLaVY2dFdMYlJ0MjFZbm1heFZxNVkyaWNwSm5MWnQyNGJaczJkRHBWSnBleTZOYWRPbWpYWW1QS0NaU05TalJ3L3RUUEFjWDMvOU5ZNGVQWW90VzdiZzVzMmJFSXZGV0xWcWxja2V3MkhEaGtFaWtTQXpNeE1iTm14QXQyN2Q4UFBQUCtQU3BVc0Ztc1UrYytaTXpKczNEMkZoWWZEMzk4ZmF0V3Z4MFVjZkdkd0gzcEFqUjQ2Z2R1M2Flby9oYjkyNmhRTUhEbWlQQnd3WWdLWk5UUS9GeWZtNm12dDVUSnc0RVJjdlhqUnI4ZnFjeGU2SnJJMUpaeEVJZTdHOFVwM3hpeUJ4OVlEWXdRVXBvZGVRSEhRSkxvM2JRQ1hMd3NOZkYwSWdFcVBHS00zMlpoVmVyUGY0Wk1kS05KaTZ5cHJoNjVFbnYzelhIalJIcytlOFUrMm1hUHAvTytCUXZSN2l6ditqblludk0raWpQT3VUdmFoUDdHemVya1U1Sk03dWFEeHJZNzd1S1lpUzJLdVkxK3oxSEdKbmR3dEhRbVhaMTE5L0RhVlNpZWZQbjJQaHdvWHc5UFJFcjE2OXNISGpSbmg2ZWlJZ0lBQ2hvYUY0OTkxM2taaVlpTGx6NTJvZkNZOGZQeDZKaVltUXkrVVFDQVNRU0NTNGNlT0cwVjJJRERsKy9EaWFObTJLalJzM1l1REFnV2pSb2dWcTE2Nk5CdzhlNkpXZE1tVUtGaXhZZ0xObnorSi8vL3NmNXM2ZGk3Rmp4K0xkZDk5RlFrSUNybCsvam9pSUNDUWxKU0VySzB0bmh5U0pSQUtwVkFvN096czRPanBpL2ZyMTZONjlPMmJObW9Velo4NmdYNzkrR0R0MkxKWXVYWW9CQXdiZyt2WHJDQW9LUWt4TURMS3lzaUNUeWJUL0E5QXU4NVQ3LzRNSEQrTFFvVU1BTk90MHpwejVjb2lXajQrUFh0THA1YVVaWXBXVWxBUzVYSTZoUTRkcWo4MWhLamwzZEhTRVdDeEdlbm82MUdxMWRrRjlReFBDaUlvVGswNHpuWHZMY0c5ay9NVWpTQW84QzQ4T2ZlSGFUTE1ncjgrZ0QzRm44VFU4L2V0bnVEUnVnN0IxYzVBWkZZN0tmZCtEclhkMVpNZEdhbnNISS8vZWdqcmpGMWxrUC9TQ2lyK2sreTYvY3Q5MzBYRDZXZ2h0N0tDU1pTRjB1V1paSnJHOUUzeUdCQmlxUW9mOHhTTDcwbHpERGN3aHNyVkg1Zjd2NSt1ZXNvS3oxNms0Tkc3Y0dPdlhyOGZ6NTgreGRPbFNxTlZxbkRoeEFqTm56c1RxMWF2aDR1S0M4ZVBIUTYxV1krTEVpVGgrL0RnbVRacUV0bTNiWXRVcS9UZkx2WHIxeWxmU0NRQUpDUWtZTkdnUXBrK2Zqdm56NXlNd01CQ0RCdy9XNlczODhNTVBzV3paTWdRR0J1S05OOTVBUWtJQ1B2bmtFOHlmUHg5dnZmVVd1blhyaHNhTkc2TnQyN2F3czdNejJiT1htWm1KaVJNblFpUVM0WTAzM2tDL2Z2MlFtcHFLRlN0VzRQRGh3eGcvZmp5NmRldUdZY09HR1Z3cXlwZ2ZmOVFzUi9mbGwxOGlLQ2hJNTlxY09YUDBrc1RSbzBkajBhSkZldlhzMmJQSDdEYU42ZE9uRDNiczJLRnpWV3dSSGdBQUlBQkpSRUZVVHFsVVl0ZXVYWVd1bTZnd21IU2FLZmZXbHprVTZTa0lXVFlCRUFoUWMvUU1aRWFGSS90NUJOUnF6V0Q3NktNN1VQV3RUL0RveFhqUG1PTi9JZXJ3YjFEbkdveXZ6RWhEeElHTnFHNWlObnR4VW1TazR2RWZtcDFGQkdJSjZrMWFyck9JL2QwVms1SHhWTk1MVWV1anVacTFTUE9RRkhRUkFHRGpXY1VDRVp1bVZ1VTlVTC9ERHYwL2twbVJqM0I5VXY3MmlKY254V2xmQzIzeVAyRks2bFlScjYwN2srLzdjc3Y1M2lNeXgrREJnNUdhbW9xVWxCU2RIWFFBWU92V3JWQW9GTmkrZmJ2MjNKNDllN0Jueng1SUpCSlVxRkFCam82T2tFcWxFSXZGRUFxRkJackZEV2dlS1M5YXRBaVhMMS9Hb2tXTGNQWHFWWjNyVzdkdVJZTUdEVEIzN2x5ZHlVUFIwZEZZdVhLbDN2Sk5Bb0VBSXBFSVFxRlFaNnluV3EyR1NxV0NRcUhBaVJNbjBMVnJWNTNldjVDUUVFeWMrUEwzblZnczF2NHZFb2tnRW9rZ0VBaTA5YWhVS2lpVlNpaVZTdTNrSzBON29ZZUhoeU04UEZ6bjNPSERoK0hqNDZQOSttVm1abUxmdm4wNGZ2eDQvcitBcnpoMzdoeSsvLzU3YmJ6Snljbll1M2V2M3RlVnFMaVZ5cVJUclpCRElKWVVhNXVHeGhUZS8ra3JiUUoyZWF6K3RtTXFXUmFTZ3k5ckZtcVBlQWhsVmdac0tuakJ2bW9kMkZXcENVQXoxak5pNy9vU2szU0s3WjFRKytONXVQL3oxL0JidGhjVlhudTVITWV6dmV2eGRKZG1WeEdYUnEvcDdSdi9kT2NxU0N0NHdjYTlFb1MyOWhDS0pVaTRma3E3ejd4TG85ZUs3eE41SVdkWkoxT1RtUEk3cGpZcitnbFVzaXlJblZ3aHRuZUNVR29MZVdvaTd2Lzh0YlpNN2kxTHpTV1VTTFZMY0JWVXhwTjdMK3NyaHA4UmxieDRsNnVpb3ZYcU9NdmM5dTNiaDMzNzlobThKcGZMRVIwZGJWWWJNMmZPMUhuVWJNclJvMGR4OU9oUnZmTlpXVm1ZUEhteVdYVUFtdVRTblBVdkV4TVRUVjVYS0JRV1cwZnp4bzBiK09TVFQ4d3FHeEFRb0xPTmFGNGlJeVB4K2VlZkZ6UTBJb3NwbFVtbklpUFZyQjQyUzZ2UXRxZTJGMU1nRXNPdVNrMDRWSzBEKytwMW9jeE14N005NnhCNWNDT2F6dDhHUUFDSEdnMTB0b3hVeWJMdy9NUnVwRDI2ZytTZ2kzQnAzTmJvK0VKajUzTm1xdWZubnR6TER3bWxOdWh4Tmt2bmVyVzNQNFZuNXpkZzUxMWRleTc2dno4UnNuZ2NBRURxNW9sbWkvK0NRS2o3Q092SmpwVUdlNFFCd0thQ0Y3eDdqekFhYTJISVV4T1JlUDBVeEk2dUVEczRRU2lXQWtJaDBzTkRjWCtsWnFVQXg3ck44bFdueU43UjZEcXRNY2QzNGU3M3h2OEFPdmcyTUh0VmdvS0tQWE1BSWx0N2lCeWNJWlRhUUNBU0l5dnFNZTZ2bWc0QWtEaTVGY3ZQaURLRFk4U0lpTWc4cFRQcFRDKytwTFA3U2VOL1ZOMWJka1h6NWZ0aFg3VU83SDFxNmZTK0t0SlRFSGx3RTFTeWJOaFhxMnN3WHFIVUZwNmRCaURxeU85NHRtOERYQnEzTGZheG5jYld6Y3lkY0txeU0vRmc5UXlvVlVxSWJPM1JiTWt1ZzdzUU9UZHNqWXlJaHpycmdBcEVZcmo1ZFVMOUwxZGE3SE1UQ0VXNE9XMkl6ckNGVjFWLyt6T2RZL3RxZGRIdG1QRmVEdHVLUG1qNTQyR0QxNXpydHpCNm4xT2RabWc4ZDR0RmRvREs3ZUhHUlVoK01XekJrS3BESjFoa2U4NVhLWmgwRWhHUm1VcGwwaW1MajlaSmlpeko1QTQ2QWdFOE93MHdlRW5zNEl3T2Y5M05jN2Nlenk1dklEbmtLaHlxMXdNQWREdHUzc3pGNGlTMHNjTnJHODdqK3FSK3FETitFZHo4T2hrczEyVHVWalNadXhWcWxRcHFoUXhxcFJKQ0d6c0loRUxUOVVzMWcvWHpLbWVNMk1FWkR0WHJJeTA4Ukx2ZHBxWkNBUnlxMTBlTjk3OUNwZTV2NnR3akVBck4yalBlRU5kbUhkQnA3ME9vNURLbzVUS29sUXFvMVdyWVZ2SXhhLzNPd242K0FPRFNzRFZTN2x6V1NiUUZRaUhzcTlaQmxVRWZvdnJ3NG5tMEpvczM3eEVyRVJHUkFFQ3BXd0N4OFp6TnFOejNQV3VIVVNUVUtsV2hrbzlpcFZZWFMrOVpZYWhWU3FpVkwvYWJGMHRLejllMm9OUnFxQlJ5UUsyR1VDSXQ5bitmeUVPYkVUVDMvV0p0czd4cU1mbmxyK3JyMzVYc24wTXFIL2c5U2ZsVktuczZqWTBiTEkxS1ZWSlV3aE5PUVBPby9kV3hwbVdhUUtCSk5xMmtMUDBzRWhHUlpaV2lqT2VsbEpCcjFnNkJpTUNmUlNJaU1sK3BURHFUYnAyRFdtbVpaU3lJeUR4cWhSeEp0ODVaT3d3aUlpb2xTbVhTcWN4SVEzTFFKV3VIUVZTdUpRZGZoakl6M2RwaEVCRlJLVkVxazA0QWlEbXhPKzlDUkdReE1TZTRwUjRSRVptdjFDYWQwVWQrTjJ1THcvOXY3ODdqcXFvVC80Ky96MTBBV1JRVU4wUzAzQ3UzOXNLbEdYR2lKcHUrVGpxYW1wWE4rSmo1bFdicDJOaG1PZFd2MGF5ZnFTMW11VlMvK1pWWmFrMDBhcWFtV1NudUtTbWxtQUtDTExKejRkN2ZIK2hOWWhHVjQ0RjdYOC9IZ3dmbm5uUHV1Vzg2UHVqTjUyd0E2cC9IWGE3VWhQZXNqZ0VBYUVRYWJla3NPWkdtek0yZldSMEQ4RXVabXo5VGFWYTYxVEVBQUkxSW95MmRrblRvblZsV1J3RDgwcUdsTTYyTzRIZmNybC9PbjNXR3RMVXdDU0E1UTZPODAyNVh2b1ZKMEpnMDZ0S1p2WDJEY25aOFpYVU13SzlrNzlpbzdPMGJySTdoZDBweWtyM1RvZEVETFV3Q1NLSHRCbmluei95M0NkU21VWmRPZVR3NitQb1RWcWNBL0VyeTYwOWFIY0V2NVNTdjhFNUhENWdwUjFCekM5UEFuem1DbWl0NndDOUhPM0tTVjFxWUJvMUo0eTZka3JLMmZhbTB6Lyt2MVRFQXY1RDYrWHZLMnZhbDFUSDgwdkd0czFTYWx5Skpjb1pGcThlWW5Zcm9OcUxTWVU3QVRNN1FLRVYwRzZFZVkzYktHUll0U1NvOWVWakh0M0s2RGVxbVVUNTcvZGNDSTlzcTlvUDljb1EwdFRvSzRMUEs4bk8xYVhnUGxXU21XaDNGYjRYRnhLbkxuYXV0amdGNEhWZ1dwN3lVdFZiSFFDUFI2RWM2SmFra00xWGZQL3RucTJNQVBtM3ZzMyttY0Zvc0wyV05EaXdiN0IzeEJLeFNtcGRDNGNRNXMwdWFibldJK3BELzQxNEZ0R2lqWmoydXRqb0s0SE9PZlBncVY2dzNFS1c1UCtyRW5yZmtjWmZKRVJndWUwQ29ESHVBMWJIZ0I5eXVmQlZuN1ZQbTdnVTYvTmtZRldmdHR6b1NHaG1mT0x4K21pMGdTRmZOU1ZERWxWelpDZFNYckcxZktuSGlMWEtYRmxzZEJRRFFpUGxVNlpRa1IyZ3pYZlA2ZW9WMTZXMTFGS0RSeXp1d1U5K05INml5L0Z5cm93QUFHam1mT0tmelRHWDV1VXFjRUsrOEF6dXRqZ0kwYW5rSGRpcHhRanlGRXdCUUwzeXVkRW9WajhqOGJ2eEFaU2V1dHpvSzBDaGxiZnRTMzQwZnFKSVRhVlpIQVFENENKOHNuVkxGaU9lMkNmRTY4dUdyVmtjQkdwVWp5K1lyY2VJdGpIQUNBT3FWejUzVFdaM1dnNGJwOHNjV3lCSGF6T29vUUlOVmxwK3J2Yy8rV2VsclA3QTZDZ0RBQi9sRjZaUXFiaURmZGVJc3RiMzVMcXVqQUExT2FzSzcrbUhPRk83RENRQXdqZCtVenRPYVgzV1RPbytmb2ZBKy9heU9BbGd1ZThkR0piLytKSSsyQkFDWXp1OUs1MmtSZlFlbzQ1Z3Bpcnp4RmhrMnU5VnhnSXZHNHk1WDV1YlBkR2pwVEdWdjMyQjFIQUNBbi9EYjBubGFZSXMyYW5QelNMWCt6Ui9WN0lyclpOZ2RWa2NDNnAybnZFeTVlNzVSK3JvUGxacndua3F6MHEyT0JBRHdNMzVmT3M5a2J4S2k4RjZ4YXRyaktvVjA2S2FRRHQwVTBLS05ITUZoc2dlSHllYmtVWE5vdU55dVVwVVg1cW1zTUUrbEo5SlVjRGhKQlllVGRITGZOdVhzMnFUeW9nS3JJd0lBL0JpbEV6N3IwbkZQcVBQNFo3eXZUKzdmcHNTSGZzOG9Id0FBRnJCTG1tNTFDTUFNMmRzM3lGMWFvaGJYeGttU0FpT2oxUHEzZjlTSnJ4UGt5ajFoY1RvQUFQd0xwUk0rTFdmblZ5ckpPS2JJMkZ0bEdEWTV3eUxVTnY0dTVlemNwT0wwSTFiSEF3REFiM0I0SFg0aE12Wlc5WDd1ZmRtYmhFaVMzS1VsMnYzVWFLV3ZYV1p4TWdBQS9BTWpuZkFMaFVjTzZNU1d6OVZxNEI5a2J4SXF3KzVRbTdqaGttRlR6dllOa29lL3ZRQUFNQk1qbmZBclRhSXUwWlgvNXpPRmRPam1uWmU1NlQvYS9lUm91Zkt5TFV3R0FJQnZvM1RDN3ppYk5sZXY1LzZmOXdJalNTbzYrcU4yVFBrZjVSM2NaV0V5QUFCOEY0Zlg0WGZjSlVWS1MzaFB0b0JBUmZTdWVCeXFzMm1FMnQxMmo0cU8vYVQ4NU4wV0p3UUF3UGRRT3VHZlBCNWxmYnRHK2NsNzFQTEdXMlZ6QnNod09OWDZ0MzlVUVBQV3l0NjJUcDR5bDlVcEFRRHdHUnhlaDk4THZlUXk5Wm41a1lKanVucm5GUnphcjkxUGp0TEovWWtXSmdNQXdIY3cwZ20vVjVxVG9XUC9XYXJnOWwwVWVzbGxrcVNBOEVpMUczS2ZQSzVTNWU3ZXd0WHRBQUJjSUVZNmdkTU1RKzJHM0t2dWo4engzczlUa3JJVDEydjM5THRWbkpaaVlUZ0FBQm8zU2lmd0s4SHRPNnZuMCsrbzJSWFhlZWVWNWVkcS8reUhkT3pUeFl4NkFnQndIamk4RHZ5SzYyUldSYmwwdXhYUmQ0QU13NUF0SUVpdEJ0NmhpTDc5bGJOcnMxd25zNnlPQ1FCQW8wTHBCS3JqZGlzNzhVdGxmYk5hRVZmZEpHZlQ1cElxYmk0Zi9UOS9rY2Z0VnU2ZWJ5UzMyK0tnQUFBMERwUk9vQmJGeDMvVzBSVnZ5dVp3cWxuUDYyVVlOaGwyaDFwY00waXRCOTZoazBtSktqbCsxT3FZQUFBMGVKelRDZFJSV05jK3VtemFHMnAyMlRXL3pQUjRsUExCUENXLy9pU1AwUVFBb0JhTWRBSjFWSG9pVGNkV3ZpVlg3Z2xGOU9rdm16TkFNZ3cxdS94YVJRLzlpenl1RXVVbEpjcmpMcmM2S2dBQURRNGpuY0I1Q0dyZFhqMytQazh0K3crcE5ML3d5RUg5OE1yZmRYejl4MXpsRGdEQUdTaWR3UGt5RExXODhWWjFuVGhMSVIyN1YxcVV2WDJEa2w1K1JDZjNiYlVvSEFBQURRdWxFN2hBaHNPcDZEdityTTUvZVZyTzhNaEt5MUlUM3RYQjE1OVUwZEVmTFVvSFgyUVBhS3BXVjA5V2VLYy9LREM4azJ6T2tMTy9DUTJXMjFXZ2tweGs1U1N2MFBHdHMxUmVldExxU0lBcEtKMUFQWEdFTnRPbDkwNVR6SWlIS3M3M1BNWGpMdGV4VHhicng3ZWZwWHppZ29YRnhLbkR6UXNWRUJaamRSU1lvRFF2UlljL0g2ZThsRFZXUndIcUhhVVRxR2ROb2k1Umx3Zit0OXJFRGE4MG4vS0pDeFVXRTZjdWQ2NjJPZ1l1Z2dQTDRwU1hzdGJxR0VDOW9uUUNKbWwyK2JYcWRQOVRpb3k5dGRKOGo3dGN4ejVkb3AvZWZsYUZQeWRibEE2TmpUMmdxWHFNM2UwZDRTek5PNktqRy82dS9KL1h5MVdRYW5FNlhBaG5TRnVGUmc5VTlJQ1pjb1pGUzZvWThkeTN1Q2VIMnVGVHVHVVNZSktTaktOSy9mdzlaVzcrVEVFdDJ5azRwb3NreVRCc2F0cXRyOW9QKzE4S2pycEVoVWNPcWpRN3crSzBhT2phWFBlWXdqdmRMa2x5NWYycy9VdjdxREQ5TzdsZCtSWW53NFZ5dS9KVmZHS1BzcjVmck9iZFI4a2UyRlQyd0dieXVNdVVmMlNkMWZHQWVrUHBCRXptTForYi9xUEFsbEVLaWVrcXFhSjhoblh0by9aMy9rM2h2V0pWZGpKTFJVZVR1ZFVTcXRYK3BwZmxER2t0U1VwWk0xNkY2ZDlabkFqMXpWMVdKRmRCcWlLNjNpbEpjZ1NHSzNQWGF4YW5BdXFQemVvQWdML0kvZjQ3Ylo5MG03YU12VVlaWDMxU2FWbUw2d2FyNzB1ZktQYUQvWW9aL29Ec3dhRVdwVVJERlJqZXlUdWQvL042QzVQQVRQbEhOM2luejl6bmdDL2duRTdBSW1GZCs2akRpSWxxYy9OZGxhNTJsNlN5L0Z6OXZPSk5IWGwvcm9wU0QxbVNEdzNMbFEvLzhxczZjYlpoWVJLWWpYME5YOFZJSjJDUnZCOTJhTTh6OTJyRGtCZ2xMNWl1MHV6ajNtV08wR2JxT09vUjlmc29XWDFtZnF5Vy9ZZklzRHNzVEFzQXdJVmhwQk5vSUd3QmdXb1Q5eWQxdUd1U3dycjJxYks4NUVTYVV2K3pSRWRYdmEyQ1Evc3RTQWdyTWZybFA5alg4RldVVHFDaE1ReEY5T212RGlNZlVzc0JmNUJocTNwQUltZlhaaDFkOWJiUzE3eXZzZ0p1cWVJUEtDTCtnMzBOWDBYcEJCcXd3SmJ0RlBYN3U5VnV5SDBLYnQrNXl2THk0a0tsci8xQVIxZTlyWndkRytWeHV5MUlpWXVCSXVJLzJOZndWWlJPb0RFd0RFWDA3cWQydDkrbjFvT0d5ZDZrNnJPMlN6SlRkWHpkY3FWL3NVeloyemZLNHk2M0lDak1RaEh4SCt4citDcEtKOURJT0lMRDFEcHVtTm9OdVUvaHZXT3JYYWMwKzdpT3IvdEk2VjhzVTlhMkwrVXBMN3ZJS1ZIZktDTCtnMzBOWDBYcEJCcXhrQTdkRlBYN3NXb2ROMXpCMGRYZjA4K1ZlMExIMTMrczlMWExsTFgxQzdsZHBSYzVKZW9EUmNSL3NLL2hxeWlkZ0M4d0RJVjE3YU0yZzRhcDlhQmgxWjcvS1ZYYy8vUEVOLzlWNXRjSnl2ejZjNVZrSEwzSVFYRytLQ0wrZzMwTlgwWHBCSHlOWVNpc2N5KzFqaHVtTm9PR0tmalVZemVyazM5d3R6Sy8va3labXhPVXMyc1RvNkFOR0VYRWY3Q3Y0YXNvbllBdk13eUZkZXFwMW5IRDFQcTNkeXFrWS9jYVZ5MHZ6RmZXMWk5T2pZSW1xT2pZVHhjeEtNNkdJdUkvMk5md1ZaUk93STgwYVhlcElxKy9XWkUzeEt2NU5ZT3F2UXIrdE1JakI1UzlmWU95ZDN5bG5CMGJWWGowUjhuRHJ3dXJVRVQ4Qi9zYXZvclNDZmdwVzBDZ3dudkZLdktHZUVYZUVLL1F6ajFyWGI4a00xVTVPNzlTOW82dmxMMWpvL0lQN09LMlRCY1JSY1Ivc0svaHF5aWRBQ1JKUWEyaTFlTFVLR2lMNndiTEVkcXMxdlhMQ3ZPVXUydXp0NFNlL1A0N2xSY1hYcVMwL3VkaUZKSEF3RUJkZGRWVit1YWJiMVJlWHZrUENzTXdGQnNicTV5Y0hPM1pzNmRPMit2VXFaTXlNek9WbTV0YjR6cEJRVUhxMkxHalBCNlBrcEtTTGloL1RhNi8vbnBsWkdRb09UbTUydVZSVVZFNmR1eVlLWjk5UGlpZDhGV1VUZ0JWR0RhN1FydjBVa1R2ZmdydjAwOFJmZm9yTUxKdHJlL3h1TjBxVEVuU3lmMkp5a3ZhcnBOSjI1V1h0RjJ1dk95TGxOcTNYWXdpTW1USUVLMWN1Vkp6NXN6UnhJa1RLeTI3NG9vcnRIdjNicjM2NnF2NjI5LytWcWZ0L2ZlLy81WE5abE5jWEZ5TjZ5eGR1bFNqUjQ5V2FtcXFPbmZ1ck1MQyt2L0R4ZVB4Nk4xMzM5WG8wYU9yTE92ZnY3OCsvL3h6VFo0OFdmUG56Ni8zeno0ZmxFNzRLb2ZWQVFBMFBCNTN1ZkpPbGNhVTkxK1JERU5Ob2k1UlJKLytpdWpUVCtGOStpdWtRN2RLN3pGc05vVjA3S0dRamozVU5uNlVkMzVSNnFHS0V1b3RvNGtxeVV5OXlEOFI2bUxvMEtHU3BILy8rOTlWbHZYcjEwK1N0SDc5K2pwdjcrcXJyOWFMTDc1WTQvTDc3NzlmbzBlUDF2TGx5M1hISFhkb3laSWxHajU4dU56VlBNNzFuLy84WjQzYmVmenh4K3VjNmRkMjd0eXBnd2NQYXU3Y3VTb3BLZEhDaFF0MTIyMjNhZFdxVlhYZXhzS0ZDM1gvL2ZlZmR3YkFYekRTQ2VDOEJFUzBWSGl2V0VYMDdhL3dYamNxckV0djJRS2IxT205cFZucHl2dGhoL0ovMnFlQ3cvdFZlRGhKQlllVFZISWlqWXVWYW1EMjZGZGdZS0JTVTFPVmtaR2hidDI2YWNpUUllclFvWU4zK2NpUkkzWGpqVGZxbVdlZVVVWkdSclhibUR0M3JvS0RneFVWRmFYbzZHaXRXN2RPSTBhTTBMWnQyN3pySER4NFVGTEZxT3J5NWN2MTRZY2ZhdVRJa1hyeXlTYzFmZnAwTFZxMFNQZmZmMytWdy91ZVd2NWRHRWJ0L3oxcUcrbVVwSmlZR0czZHVsVXRXclRRNVpkZkxzTXdORzdjdUZxM2Vkb2pqenhTNzZXVGtVNzRLa29uZ0hwaDJCMEs2ZEJOVGJ0ZnFiQ3VmU3UrZCtzclIwalRPbStqck9Da0NnNG5lVXRveGRkK0ZhWWNrTHUwMk1UMERaL1pSV1QwNk5GYXVuU3BKazJhcEpkZmZsa0pDUW02K2VhYnoya2JobUdjZFpUUU1Bd05HelpNUzVZczBhWk5tM1RiYmJlcHVMaFlOcHROUzVZczBhaFJvN1I2OVdxTkdqV3FVcm4xZUR4YXZIaXg3cm5uSHUrOFJZc1dhZXpZc2VkZE9rTkNRdFNrU1JObFptYnFwcHR1MGcwMzNLRG5uMy8rbkg1bWo4ZEQ2UVRxaU5JSndEU0d6YVltN1M3MWx0Q20zYTlVMDI1WHloa2VlVzRiOG5oVWxIWlloWWVUVlBoenNvclRqNmc0TFVWRjZTa3FUa3RSU2NZeG4zKyt2TmxGNUt1dnZsSnNiS3dpSWlLVWs1TWptODBtbTgwbVNlclpzNmNTRXhQMXlpdXY2T0dISDY1eEcyVmxaVElNUTNhN1hXKzk5WlpDUWtMMHB6Lzl5YnZjWnJOcHlwUXBtakZqaHZidDI2ZlJvMGVycUtpbzB2SjU4K2JwcHB0dVVrWkdodjd4ajM5bzBhSkZLaTh2UDJ2cHJHMGs5TmVTa3BMVXZYdDN2ZmJhYXhvL2Z2eFpTMnR0S0oxQTNYRk9Kd0RUZU54dUZSNDVxTUlqQjVXKzlvT0ttWWFob0ZiUkN1MTBoVUk2ZGxkSVRMZUs3eDI3SzZCNTYrbzNaQmhxMHJham1yVHRxQlkxZkU1SjVqRVZwMVdVME9MMEl5cE9UMUhSNmVtMEZMbE9abkhvdmdiWFgzKzlZbU5qSlVrNU9UbVNKTGZiN1QyM2N0Q2dRWktraElRRWxaWFZYdTQ5SG8vS3lzb1VHeHVybDE1NnlidCs4K2JOdFdMRkN2WHIxMDhyVjY3VTdiZmZyc1RFeEdxMzhkaGpqMm5xMUtsNjg4MDNOWG55WkYxNTVaVm4vUmxlZU9HRkdwZE5uVHBWZS9mdTFTZWZmQ0pKT243OGVLMzV6K1pDU2lyZ3p5aWRBQzR1aitkVUtUeWl6TTJmVlZya0NBdFhTSWR1Q3VuUTNWdEVRenAwVTNEN0xqTHNOZis2TW13MkJiV0tWbENyYUtuWGpkV3U0eTR0VVdsT2hsdzVtU3JOenFnMDdjckpWR2xPaGtwek11WEtQdlU5OTRUZjNJZjA2YWVmcnZTNlM1Y3VsYzduSERwMHFEd2VqK3gyZTYxWG9rdlNtalZyMUw1OWUxMTY2YVZhdDI2ZFBCNlB4b3dabzNmZmZWZjUrZmxhdVhLbGhnOGZycEtTa2xxM3MyVEpFcjM0NG90S1RFeXNOQnBhazBjZmZiVEdaVk9uVHRXT0hUdHFYZWRNQ1FrSldydDJiWlg1Z3dZTlVueDhmSjIyQWFBcVNpZUFCcU1zTDBlNWU3NVI3cDV2S3MwM0hFNDFpYnBFSVIyNkthaE5qSUphdDFlVDFqRVYwMjFpRk5neVNvYk5YdXUyYlFHQnZ4VFR1dkI0NU1yTHJpaWx1U2RVWHBpbnNzSjhsUmZscTd3d1gyVkYrU292S3FqOHV2RFVWMUgrTCtzV0ZhaTh1S0RpdWZZTmNLUjE0TUNCK3QzdmZsZHAzdmp4NC9YSUk0OVVXWGZseXBWbjNaNWhHUHJOYjM2ajlQUjA3ZDI3MXp2ZjQvRm8xS2hSaW9xSzBpV1hYRkxwUFQvKytLTktTMHNyelNzdUx0Yk1tVE8xZGV2V092OHNBd1lNVUZGUmtiNzc3cnM2djZjNm16WnQwcXhaczZyTUR3b0tvblFDRjREU0NhREI4NVM1VkpqeWd3cFRmcWgydVdGM0tEQ3lyYmVRQnJXT1VaTlRoVFNvZFhzRnRZbVJzMm56Yy90UXc1Q3phZk56ZjE4dFBHNjNQT1ZsVmIvS0tyOTJWek8vN1B0NmkrSGxkRG8xZi81ODVlWGxhZlBtemQ0TGgyYk5tcVZGaXhaSmtnWVBIcXpaczJkcnhvd1pldi85OSt1MDNmajRlSzFaczZiSy9LeXNMSjA0Y2FMSy9CNDllbWovL3YxNjlORkg5Y1liYnlnckswdDMzSEdIRml4WVVPbFE5dGl4WXpWMjdOaHFQek1rSkVTclZxM1M3dDI3dmJkM0F0Q3dVRG9CTkhxZThqTHZJZnVhMkp3QmNvWkhLaUM4cFFJaVdzb1owZktYNlRQbUI1eWE3MnpXUXFybmMvY01tMDJHTFVCeUJwenplek5OS0ozanhvM1RaWmRkcGlsVHB1aUtLNjd3ems5TFMxTmFXcG9rNmFHSEhwSlVjYmo3OU8yT3ppWStQbDVMbHk3MUhvcS8vUExMRlJjWHA2TkhqMHI2cFdSS2xjK2hmUDc1NS9YeHh4OHJLeXVyMnUxdTM3NWR5NWN2OTc0ZU9uU28rdmJ0SzBrcUtDalFxNisrcXFsVHAycnc0TUZhdlhwMW5iSldKelkyVnBNblQ2NTJQb0R6UitrRTRCZmNybEtWWkJ4VFNVYmRIbmRvMk94eU5tdXVnUENXY2pSckxudFFpQnpCb2JJM0NaVTlPRlNPSnFHeWg0UlZmUC8xL0ZPdnoxei9iSWYvcmJCMTYxWjkrKzIzZXVtbGw3Unc0Y0pxMTduOTl0dVZucDZ1amgwN3FtUEhqalZ1S3o4L1gxdTJiSkVrUlVSRWFNS0VDWm93WVlLa2l2TXRIMzMwVWU5bmhJZUhLekx5SE85Z0lHblhybDJWYmhMZnVYTm5iK21VcERsejVtalNwRWw2NnFtbkxxaDB4c2ZIY3hnZE1BR2xFd0NxNFhHWFYxeHdsRjM5amREUG1XSElzTmxsMk8weTdJNHFYelpIMVhtRzNTSGoxUHhMQjMxVlB6bk9zSFhyVmcwZE9yVEtqZGpQMUxKbFMwazZhNG5idTNldmQ3VDA5SHNrS1NNalEzLzk2MSsxYk5reUZSY1hhOXk0Y2ZyNjY2L3JJWDFWeDQ0ZDB3Y2ZmS0JSbzBacHdJQUIyckJodzNsdDU0a25ucWoyQ1VpUFAvNjRac3lZY2FFeEFiOUY2UVNBaThIajhaNmZLZFYrNVhhMUJ0VjdJa255SHZLdVNjK2VQV3RjWmhpR1pzK2VyYmk0T0gzNjZhZmUrWm1abVpYV3k4L1ByelR2Mm11djFZRURCeVJKMmRuWjV4TzdSdlBuejFlZlBuM09lbXNuQUJjZnBSTUFVQzJiemFaV3JWcnBpeSsrcUxMTU1BeTkvdnJyaW91TDA1dzVjelIxNnRRYXQ5TytmWHZGeDhjck9EaFlrcFNYbCtlOUgyaDkyN3g1czNyMzdsM3I2TzNaZE9yVXFkcGJRM1hxMU9sQ29nRitqOUlKQUtqVzFLbFQ5ZHh6ejJuanhvMmFQSG15dnYzMlcwa1ZaWFRCZ2dXNjc3NzdOSGZ1WEUyY09OSDducXV2dmxvUFAveXdZbUppdk9lQVB2ZmNjNUxrdmFKOTM3NTlwdWEra01JcFNmZmNjMCtsSng4QnFCK1VUZ0JBdFdiUG5pMjMyNjFwMDZacHk1WXRldWVkZHpSdDJqVE5tREZEOTl4emorYk5tNmNISDN5dzBuc2NEb2RHamh5cDVPUmtiZHk0VVNOR2pORFRUeit0aFFzWDZ1alJveW92TDlldHQ5NnFuMzc2U2RLNUZkRGFicGxVbitiTm02YzMzM3pUOU04Qi9BMmxFd0JRclpLU0VyM3d3Z3RhdkhpeC92V3ZmMm5NbURHNjY2NjdaTGZiOWRwcnIrbUJCeDZvOHA1dDI3WXBNakxTZXovT0VTTkc2T0RCZ3pweTVKZmJXZjMwMDAvZVd5YWQ2V3lQbDl5MWE1ZFdyVnJsZlQxa3lCRDE2dFdyMXZjNEhCWC9tNnZyczlrZmZQQkJiZG15UlR0MjdEanJ1blo3dzdzakFkQ1FVVG9CQUxWS1MwdlQzWGZmclFVTEZ1aU5OOTVROSs3ZDFiOS8vMnF2RUhlNVhOWGVBTDQyMVJYQzZncmQ5dTNiOWZqamozdGZSMGRIVnltZGJkcTBrVlR4REhtWHk2WGh3NGQ3WDlmRjNMbHphMXdXR2hvcWg4T2hnb0lDZVR3ZWpSdzVVbExGT2FvQXpvN1NDUUNvazQwYk42cDM3OTZhTm0yYXBrMmJwaSsvL05MN1hQVnpFUndjcko0OWV5bzZPbG91bDB0cGFXbHlPcDJhTUdHQ01qSXlWRlpXcG5IanhpazFOZFg3bmlsVHBtalBuajJWdGpOOSt2UXFKZkhlZSsvMW5rTjZwbzgrK3VpY01sYm5sbHR1cWZKVXB2THljbjM0NFljWHZHM0FIMUE2QVFEYXZIbXo5MUIwYlVwTFN6VjkrblF0WDc1Y2t5ZFBQbXZoU2twS1VtNXVydmYxdG0zYlZGQlFvRW1USmttU2hnMGI1bDMrNElNUHFrT0hEcElxYnJ0MCt1YnlrcXA5RnZxaFE0ZDA2TkNoU3ZNU0VoSVVIUjJ0Z0lBQU9Sd09GUlVWYWNXS0ZkVmVnWCt1Tm0zYXBKZGZmbGwydTEyR1lTZzNOMWNmZi96eE9UMGZIdkJuaHFTNm5lZ0NBTERNbFEvLzhxczZjWGI5UHA2eklURU1RemFiN1lLdlFHL00vR1Zmdy8vWXJBNEFBTUJwSG8vSHJ3c240TXNvblFBQUFEQWRwUk1BQUFDbW8zUUNBQURBZEpST0FBQUFtSTdTQ1FBQUFOTlJPZ0VBQUdBNlNpY0FBQUJNUitrRUFBQ0E2U2lkQUFBQU1CMmxFd0FBQUthamRBSUFBTUIwbEU0QWFBVGNyZ0x2dERPa3JZVkpZQ1puYUpSMzJ1M0t0ekFKVVA4b25RRFFDSlRrSkh1blE2TUhXcGdFWmdwdE44QTdmZVkrQjN3QnBSTUFHb0djNUJYZTZlZ0JNK1VJYW01aEdwakJFZFJjMFFObWVsL25KSyswTUExUS93eEpIcXREQUFCcVp3OW9xaDVqZHlzZ0xFYVM1TXI3V1Q5dm1LTDhveHZreWo5bWNUcGNDR2RvbEVMYkRWRDBnSmx5aGtWTGtrcFBIdGErSlQxVlhwcG5jVHFnL2xBNkFhQ1JDSXVKVTVjN1Yxc2RBeGZCZ1dWeHlrdFphM1VNb0Y1eGVCMEFHb204bERVNnNHeXdTdk5Tckk0Q2s1VG1wVkE0NGJNWTZRU0FSc1llMEZRNGxhaFpBQUFCVWtsRVFWU3RycDZzOEU2M0t6QzhrMnpPVUtzajRRSzRYZmtxeVVsV1R2SktIZDg2UytXbEo2Mk9CSmlDMGdrQUFBRFRjWGdkQUFBQXBxTjBBZ0FBd0hTVVRnQUFBSmlPMGdrQUFBRFRVVG9CQUFCZ09rb25BQUFBVEVmcEJBQUFnT2tvblFBQUFEQWRwUk1BQUFDbW8zUUNBQURBZEpST0FBQUFtSTdTQ1FBQUFOTlJPZ0VBQUdBNlNpY0FBQUJNUitrRUFBQ0E2U2lkQUFBQU1CMmxFd0FBQUthamRBSUFBTUIwbEU0QUFBQ1lqdElKQUFBQTAxRTZBUUFBWURwS0p3QUFBRXhINlFRQUFJRHBLSjBBQUFBd0hhVVRBQUFBcHFOMEFnQUF3SFNVVGdBQUFKaU8wZ2tBQUFEVFVUb0JBQUJnT2tvbkFBQUFURWZwQkFBQWdPa29uUUFBQURBZHBSTUFBQUNtbzNRQ0FBREFkSlJPQUFBQW1JN1NDUUFBQU5OUk9nRUFBR0E2U2ljQUFBQk1SK2tFQUFDQTZTaWRBQUFBTUIybEV3QUFBS2FqZEFJQUFNQjBsRTRBQUFDWTd2OERvZzBwMklqNnh0Y0FBQUFBU1VWT1JLNUNZSUk9IiwKCSJUaGVtZSIgOiAiIiwKCSJUeXBlIiA6ICJtaW5kIiwKCSJWZXJzaW9uIiA6ICIiCn0K"/>
    </extobj>
  </extobjs>
</s:customData>
</file>

<file path=customXml/itemProps6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1168</Words>
  <Application>WPS 演示</Application>
  <PresentationFormat/>
  <Paragraphs>100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Arial</vt:lpstr>
      <vt:lpstr>Play</vt:lpstr>
      <vt:lpstr>Source Sans Pro</vt:lpstr>
      <vt:lpstr>Source Sans Pro SemiBold</vt:lpstr>
      <vt:lpstr>楷体</vt:lpstr>
      <vt:lpstr>微软雅黑</vt:lpstr>
      <vt:lpstr>Arial Unicode MS</vt:lpstr>
      <vt:lpstr>Computer Science &amp; Mathematics Major For College: Computer Science &amp; Programming by Slidesgo</vt:lpstr>
      <vt:lpstr>磁盘调度算法:  SSTF &amp; SCAN</vt:lpstr>
      <vt:lpstr>——</vt:lpstr>
      <vt:lpstr>01</vt:lpstr>
      <vt:lpstr>SCAN算法——电梯调度算法</vt:lpstr>
      <vt:lpstr>习题分析</vt:lpstr>
      <vt:lpstr>SSTF算法——最短寻道时间优先</vt:lpstr>
      <vt:lpstr>02</vt:lpstr>
      <vt:lpstr>SCAN算法——电梯调度算法</vt:lpstr>
      <vt:lpstr>CSCAN算法——循环扫描算法</vt:lpstr>
      <vt:lpstr>NStepSCAN与FSCAN算法</vt:lpstr>
      <vt:lpstr>习题分析</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 COMPUTER SCIENCE &amp; PROGRAMMING</dc:title>
  <dc:creator/>
  <cp:lastModifiedBy>小王子</cp:lastModifiedBy>
  <cp:revision>52</cp:revision>
  <dcterms:created xsi:type="dcterms:W3CDTF">2023-02-17T06:26:00Z</dcterms:created>
  <dcterms:modified xsi:type="dcterms:W3CDTF">2023-02-19T15:21:01Z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541FF65B0C2C45398B9FD0D3245790BD</vt:lpwstr>
  </property>
  <property fmtid="{D5CDD505-2E9C-101B-9397-08002B2CF9AE}" pid="3" name="KSOProductBuildVer">
    <vt:lpwstr>2052-11.1.0.13703</vt:lpwstr>
  </property>
</Properties>
</file>