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405" r:id="rId3"/>
    <p:sldId id="397" r:id="rId4"/>
    <p:sldId id="399" r:id="rId5"/>
    <p:sldId id="398" r:id="rId6"/>
    <p:sldId id="402" r:id="rId7"/>
    <p:sldId id="400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3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4D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38"/>
      </p:cViewPr>
      <p:guideLst>
        <p:guide orient="horz" pos="2094"/>
        <p:guide pos="38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阿里巴巴普惠体" panose="00020600040101010101" charset="-122"/>
              </a:rPr>
              <a:t>2022/12/26</a:t>
            </a:fld>
            <a:endParaRPr lang="zh-CN" altLang="en-US">
              <a:cs typeface="阿里巴巴普惠体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阿里巴巴普惠体" panose="00020600040101010101" charset="-122"/>
              </a:rPr>
              <a:t>‹#›</a:t>
            </a:fld>
            <a:endParaRPr lang="zh-CN" altLang="en-US">
              <a:cs typeface="阿里巴巴普惠体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391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阿里巴巴普惠体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阿里巴巴普惠体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阿里巴巴普惠体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阿里巴巴普惠体" panose="0002060004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阿里巴巴普惠体" panose="0002060004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阿里巴巴普惠体" panose="0002060004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阿里巴巴普惠体" panose="0002060004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阿里巴巴普惠体" panose="0002060004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阿里巴巴普惠体" panose="0002060004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560445"/>
            <a:ext cx="12192000" cy="5109845"/>
            <a:chOff x="0" y="3295"/>
            <a:chExt cx="19200" cy="9553"/>
          </a:xfrm>
        </p:grpSpPr>
        <p:pic>
          <p:nvPicPr>
            <p:cNvPr id="4" name="图片 3" descr="wave_colorf_spect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0" y="3295"/>
              <a:ext cx="19200" cy="955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1906" y="7112"/>
              <a:ext cx="6023" cy="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663680" y="2932430"/>
            <a:ext cx="95250" cy="962025"/>
            <a:chOff x="18243" y="5368"/>
            <a:chExt cx="150" cy="1515"/>
          </a:xfrm>
          <a:solidFill>
            <a:schemeClr val="bg1">
              <a:lumMod val="85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8243" y="5368"/>
              <a:ext cx="151" cy="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243" y="5823"/>
              <a:ext cx="151" cy="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243" y="6278"/>
              <a:ext cx="151" cy="15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8243" y="6733"/>
              <a:ext cx="151" cy="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8580" y="1433195"/>
            <a:ext cx="9518015" cy="4058285"/>
            <a:chOff x="2196" y="1848"/>
            <a:chExt cx="14989" cy="6391"/>
          </a:xfrm>
        </p:grpSpPr>
        <p:sp>
          <p:nvSpPr>
            <p:cNvPr id="9" name="文本框 18"/>
            <p:cNvSpPr/>
            <p:nvPr/>
          </p:nvSpPr>
          <p:spPr>
            <a:xfrm>
              <a:off x="5745" y="6634"/>
              <a:ext cx="7891" cy="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en-US" sz="1100" spc="100" dirty="0">
                  <a:solidFill>
                    <a:schemeClr val="bg1">
                      <a:lumMod val="50000"/>
                    </a:schemeClr>
                  </a:solidFill>
                  <a:uFillTx/>
                  <a:cs typeface="+mn-ea"/>
                  <a:sym typeface="+mn-lt"/>
                </a:rPr>
                <a:t>SIGNAL</a:t>
              </a:r>
            </a:p>
          </p:txBody>
        </p:sp>
        <p:sp>
          <p:nvSpPr>
            <p:cNvPr id="10" name="文本框 17"/>
            <p:cNvSpPr txBox="1"/>
            <p:nvPr/>
          </p:nvSpPr>
          <p:spPr>
            <a:xfrm>
              <a:off x="2196" y="3379"/>
              <a:ext cx="14989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cs typeface="+mn-ea"/>
                  <a:sym typeface="+mn-lt"/>
                </a:rPr>
                <a:t>页面置换算法</a:t>
              </a:r>
            </a:p>
          </p:txBody>
        </p:sp>
        <p:sp>
          <p:nvSpPr>
            <p:cNvPr id="12" name="矩形 14"/>
            <p:cNvSpPr/>
            <p:nvPr/>
          </p:nvSpPr>
          <p:spPr>
            <a:xfrm>
              <a:off x="9380" y="6170"/>
              <a:ext cx="620" cy="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6"/>
            <p:cNvSpPr txBox="1"/>
            <p:nvPr/>
          </p:nvSpPr>
          <p:spPr>
            <a:xfrm>
              <a:off x="4056" y="1848"/>
              <a:ext cx="11270" cy="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5400" i="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操作系统研讨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62" y="7659"/>
              <a:ext cx="4532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-150">
                  <a:ln w="38100">
                    <a:noFill/>
                  </a:ln>
                  <a:solidFill>
                    <a:srgbClr val="D53D2A"/>
                  </a:solidFill>
                  <a:effectLst>
                    <a:outerShdw blurRad="127000" dist="127000" dir="5400000" algn="t" rotWithShape="0">
                      <a:srgbClr val="D53D2A">
                        <a:alpha val="20000"/>
                      </a:srgb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800" spc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第二组</a:t>
              </a:r>
              <a:r>
                <a:rPr lang="zh-CN" altLang="en-US" sz="18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：肖欢、陆洋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12885">
        <p:fade/>
      </p:transition>
    </mc:Choice>
    <mc:Fallback xmlns="">
      <p:transition spd="med" advTm="1288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995893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3317263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[05]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718155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4939228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[06]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回到最上块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596400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962154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[07] 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4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4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345292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338723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[08]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endParaRPr lang="en-US" altLang="zh-CN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06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3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none" dirty="0"/>
                        <a:t>3</a:t>
                      </a:r>
                      <a:endParaRPr lang="zh-CN" altLang="en-US" i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960385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962154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[09]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345292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684956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[10]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endParaRPr lang="en-US" altLang="zh-CN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07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8"/>
          <p:cNvGraphicFramePr>
            <a:graphicFrameLocks noGrp="1"/>
          </p:cNvGraphicFramePr>
          <p:nvPr/>
        </p:nvGraphicFramePr>
        <p:xfrm>
          <a:off x="2002531" y="4272034"/>
          <a:ext cx="8986934" cy="110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/>
                        <a:t>4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 </a:t>
                      </a:r>
                      <a:r>
                        <a:rPr lang="zh-CN" altLang="en-US" dirty="0"/>
                        <a:t>▽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5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5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 </a:t>
                      </a:r>
                      <a:r>
                        <a:rPr lang="zh-CN" altLang="en-US" dirty="0"/>
                        <a:t>▽</a:t>
                      </a:r>
                      <a:endParaRPr lang="zh-CN" alt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="1" dirty="0"/>
                        <a:t> 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en-US" altLang="zh-CN" b="1" dirty="0"/>
                        <a:t> </a:t>
                      </a:r>
                      <a:r>
                        <a:rPr lang="zh-CN" altLang="en-US" b="1" dirty="0"/>
                        <a:t>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10"/>
          <p:cNvGraphicFramePr>
            <a:graphicFrameLocks noGrp="1"/>
          </p:cNvGraphicFramePr>
          <p:nvPr/>
        </p:nvGraphicFramePr>
        <p:xfrm>
          <a:off x="2002537" y="3077941"/>
          <a:ext cx="8986934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-21989" y="3448781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页面访问顺序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143" y="4272033"/>
            <a:ext cx="15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内存物理块：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21989" y="3045378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442268" y="4261648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2266" y="4629811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42267" y="5018407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5152" y="5587268"/>
            <a:ext cx="6464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红色：发生置换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绿色：页面命中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zh-CN" altLang="en-US" b="1" dirty="0"/>
              <a:t>▽</a:t>
            </a:r>
            <a:r>
              <a:rPr lang="zh-CN" altLang="en-US" sz="1600" dirty="0"/>
              <a:t> </a:t>
            </a:r>
            <a:r>
              <a:rPr lang="en-US" altLang="zh-CN" sz="1600" dirty="0"/>
              <a:t>: </a:t>
            </a:r>
            <a:r>
              <a:rPr lang="zh-CN" altLang="en-US" sz="1600" kern="1200" dirty="0">
                <a:latin typeface="+mn-lt"/>
                <a:ea typeface="+mn-ea"/>
                <a:cs typeface="+mn-cs"/>
              </a:rPr>
              <a:t>下一次被置换的页面 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1190" y="21625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页面置换过程总览：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51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blocks 	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任意容器（推荐链表）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最近访问过的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next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引用型数据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下标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被替换的页面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244307" y="2700812"/>
          <a:ext cx="3558512" cy="221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算法总体思想：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if (</a:t>
                      </a:r>
                      <a:r>
                        <a:rPr lang="zh-CN" altLang="en-US" b="0" dirty="0"/>
                        <a:t>内存物理块</a:t>
                      </a:r>
                      <a:r>
                        <a:rPr lang="en-US" altLang="zh-CN" sz="1800" b="0" kern="1200" dirty="0">
                          <a:solidFill>
                            <a:srgbClr val="9876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  <a:r>
                        <a:rPr lang="zh-CN" altLang="en-US" b="0" dirty="0"/>
                        <a:t>已有当前页</a:t>
                      </a:r>
                      <a:r>
                        <a:rPr lang="en-US" altLang="zh-CN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</a:t>
                      </a:r>
                      <a:r>
                        <a:rPr lang="zh-CN" altLang="en-US" dirty="0"/>
                        <a:t>将该页访问位</a:t>
                      </a:r>
                      <a:r>
                        <a:rPr lang="en-US" altLang="zh-CN" dirty="0"/>
                        <a:t>(A)</a:t>
                      </a:r>
                      <a:r>
                        <a:rPr lang="zh-CN" altLang="en-US" dirty="0"/>
                        <a:t>置为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     访问该页面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sz="1800" b="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zh-CN" dirty="0"/>
                        <a:t>(page);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5"/>
          <p:cNvGraphicFramePr>
            <a:graphicFrameLocks noGrp="1"/>
          </p:cNvGraphicFramePr>
          <p:nvPr/>
        </p:nvGraphicFramePr>
        <p:xfrm>
          <a:off x="5729055" y="2998091"/>
          <a:ext cx="528965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8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CLOCK</a:t>
                      </a:r>
                      <a:r>
                        <a:rPr lang="zh-CN" altLang="en-US" b="1" dirty="0"/>
                        <a:t>置换算法</a:t>
                      </a:r>
                      <a:r>
                        <a:rPr lang="en-US" altLang="zh-CN" b="1" dirty="0"/>
                        <a:t>(</a:t>
                      </a:r>
                      <a:r>
                        <a:rPr lang="en-US" altLang="zh-CN" sz="1800" b="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zh-CN" b="1" dirty="0"/>
                        <a:t>)</a:t>
                      </a:r>
                      <a:r>
                        <a:rPr lang="zh-CN" altLang="en-US" b="1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LOOP</a:t>
                      </a:r>
                      <a:r>
                        <a:rPr lang="zh-CN" altLang="en-US" b="0" dirty="0"/>
                        <a:t>：检查</a:t>
                      </a:r>
                      <a:r>
                        <a:rPr lang="en-US" altLang="zh-CN" b="0" dirty="0"/>
                        <a:t>next</a:t>
                      </a:r>
                      <a:r>
                        <a:rPr lang="zh-CN" altLang="en-US" b="0" dirty="0"/>
                        <a:t>指向位置的访问位</a:t>
                      </a:r>
                      <a:r>
                        <a:rPr lang="en-US" altLang="zh-CN" b="0" dirty="0"/>
                        <a:t>(A)</a:t>
                      </a:r>
                      <a:r>
                        <a:rPr lang="zh-CN" altLang="en-US" b="0" dirty="0"/>
                        <a:t>是否为</a:t>
                      </a:r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A == 1 </a:t>
                      </a:r>
                      <a:r>
                        <a:rPr lang="en-US" altLang="zh-CN" b="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zh-CN" b="0" dirty="0"/>
                        <a:t> </a:t>
                      </a:r>
                      <a:r>
                        <a:rPr lang="zh-CN" altLang="en-US" b="0" dirty="0"/>
                        <a:t>置</a:t>
                      </a:r>
                      <a:r>
                        <a:rPr lang="en-US" altLang="zh-CN" b="0" dirty="0"/>
                        <a:t>A</a:t>
                      </a:r>
                      <a:r>
                        <a:rPr lang="zh-CN" altLang="en-US" b="0" dirty="0"/>
                        <a:t>为</a:t>
                      </a:r>
                      <a:r>
                        <a:rPr lang="en-US" altLang="zh-CN" b="0" dirty="0"/>
                        <a:t>0</a:t>
                      </a:r>
                      <a:r>
                        <a:rPr lang="zh-CN" altLang="en-US" b="0" dirty="0"/>
                        <a:t>，</a:t>
                      </a:r>
                      <a:r>
                        <a:rPr lang="en-US" altLang="zh-CN" b="0" dirty="0"/>
                        <a:t>next</a:t>
                      </a:r>
                      <a:r>
                        <a:rPr lang="zh-CN" altLang="en-US" b="0" dirty="0"/>
                        <a:t>向下滚动，回到</a:t>
                      </a:r>
                      <a:r>
                        <a:rPr lang="en-US" altLang="zh-CN" b="0" dirty="0"/>
                        <a:t>LOOP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 == 0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替换当前页，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next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向下滚动，结束循环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73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 *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623032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971034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[01]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*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*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 *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354168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693292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[02]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指向空页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指向空页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7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*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*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 *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3342121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624800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[03]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4981303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338187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[04] 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指向空页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回到最上块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未命中 执行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[4*3*2*] -&gt; [432] -&gt; [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*32]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一共移动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7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995893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3317263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[05]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718155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4939228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[06]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号页面直接被替换（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号页面直接被替换（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回到最上块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7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05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596400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962154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[07] 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4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4 </a:t>
                      </a:r>
                      <a:r>
                        <a:rPr lang="zh-CN" altLang="en-US" i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345292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338723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[08]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未命中 执行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[1*4*3*] -&gt; [143] -&gt; [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*43]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一共移动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endParaRPr lang="en-US" altLang="zh-CN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号页面访问位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92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06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3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none" dirty="0"/>
                        <a:t>3 </a:t>
                      </a:r>
                      <a:r>
                        <a:rPr lang="zh-CN" altLang="en-US" i="1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960385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962154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[09]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 </a:t>
                      </a:r>
                      <a:r>
                        <a:rPr lang="zh-CN" alt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 </a:t>
                      </a:r>
                      <a:r>
                        <a:rPr lang="zh-CN" alt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345292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684956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[10]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endParaRPr lang="en-US" altLang="zh-CN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号页面访问位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未命中 执行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[5*4*3*] -&gt; [543] -&gt; [5</a:t>
            </a:r>
            <a:r>
              <a:rPr lang="en-US" altLang="zh-CN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3]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一共移动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最佳置换算法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5070" y="1896110"/>
            <a:ext cx="89598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altLang="zh-CN"/>
              <a:t>1. </a:t>
            </a:r>
            <a:r>
              <a:rPr lang="zh-CN" altLang="en-US"/>
              <a:t>最佳置换算法（OPT，Optimal）：每次选择淘汰的页面将是以后永不使用，或者在最长时间内不再被访问的页面，这样可以保证最低的缺页率。</a:t>
            </a:r>
          </a:p>
          <a:p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最佳置换算法可以保证最低的缺页率，但实际上，只有在进程执行的过程中才能知道接下来会访问到的是哪个页面。操作系统无法提前预判页面访问序列。因此，最佳置换算法是无法实现的。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30848">
        <p:fade/>
      </p:transition>
    </mc:Choice>
    <mc:Fallback xmlns="">
      <p:transition spd="med" advTm="3084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53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07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8"/>
          <p:cNvGraphicFramePr>
            <a:graphicFrameLocks noGrp="1"/>
          </p:cNvGraphicFramePr>
          <p:nvPr/>
        </p:nvGraphicFramePr>
        <p:xfrm>
          <a:off x="2002531" y="4272034"/>
          <a:ext cx="8986934" cy="110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 *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 *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/>
                        <a:t>4 *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 *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 *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 * </a:t>
                      </a:r>
                      <a:r>
                        <a:rPr lang="zh-CN" altLang="en-US" dirty="0"/>
                        <a:t>▽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*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5 *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5 *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 *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 *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 * </a:t>
                      </a:r>
                      <a:r>
                        <a:rPr lang="zh-CN" altLang="en-US" dirty="0"/>
                        <a:t>▽</a:t>
                      </a:r>
                      <a:endParaRPr lang="zh-CN" alt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*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="1" dirty="0"/>
                        <a:t> *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 *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*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*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en-US" altLang="zh-CN" b="1" dirty="0"/>
                        <a:t> </a:t>
                      </a:r>
                      <a:r>
                        <a:rPr lang="zh-CN" altLang="en-US" b="1" dirty="0"/>
                        <a:t>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10"/>
          <p:cNvGraphicFramePr>
            <a:graphicFrameLocks noGrp="1"/>
          </p:cNvGraphicFramePr>
          <p:nvPr/>
        </p:nvGraphicFramePr>
        <p:xfrm>
          <a:off x="2002537" y="3077941"/>
          <a:ext cx="8986934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-21989" y="3448781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页面访问顺序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143" y="4272033"/>
            <a:ext cx="15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内存物理块：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21989" y="3045378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442268" y="4261648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2266" y="4629811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42267" y="5018407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08520" y="5587268"/>
            <a:ext cx="730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红色：发生置换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绿色：页面命中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zh-CN" altLang="en-US" b="1" dirty="0"/>
              <a:t>▽</a:t>
            </a:r>
            <a:r>
              <a:rPr lang="zh-CN" altLang="en-US" sz="1600" dirty="0"/>
              <a:t> </a:t>
            </a:r>
            <a:r>
              <a:rPr lang="en-US" altLang="zh-CN" sz="1600" dirty="0"/>
              <a:t>: </a:t>
            </a:r>
            <a:r>
              <a:rPr lang="zh-CN" altLang="en-US" sz="1600" kern="1200" dirty="0">
                <a:latin typeface="+mn-lt"/>
                <a:ea typeface="+mn-ea"/>
                <a:cs typeface="+mn-cs"/>
              </a:rPr>
              <a:t>下一次被置换的页面  </a:t>
            </a:r>
            <a:r>
              <a:rPr lang="en-US" altLang="zh-CN" sz="1600" kern="1200" dirty="0">
                <a:latin typeface="+mn-lt"/>
                <a:ea typeface="+mn-ea"/>
                <a:cs typeface="+mn-cs"/>
              </a:rPr>
              <a:t>* :</a:t>
            </a:r>
            <a:r>
              <a:rPr lang="zh-CN" altLang="en-US" sz="1600" kern="1200" dirty="0">
                <a:latin typeface="+mn-lt"/>
                <a:ea typeface="+mn-ea"/>
                <a:cs typeface="+mn-cs"/>
              </a:rPr>
              <a:t>访问位</a:t>
            </a:r>
            <a:r>
              <a:rPr lang="en-US" altLang="zh-CN" sz="1600" kern="1200" dirty="0">
                <a:latin typeface="+mn-lt"/>
                <a:ea typeface="+mn-ea"/>
                <a:cs typeface="+mn-cs"/>
              </a:rPr>
              <a:t>A=1</a:t>
            </a:r>
            <a:r>
              <a:rPr lang="zh-CN" altLang="en-US" sz="1600" kern="1200" dirty="0">
                <a:latin typeface="+mn-lt"/>
                <a:ea typeface="+mn-ea"/>
                <a:cs typeface="+mn-cs"/>
              </a:rPr>
              <a:t> 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1190" y="21625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页面置换过程总览：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ave_colorf_spect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560445"/>
            <a:ext cx="12192000" cy="51098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60310" y="5602136"/>
            <a:ext cx="3824605" cy="316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0055" y="171450"/>
            <a:ext cx="176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COMMITTED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7865" y="2606675"/>
            <a:ext cx="323165" cy="3019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  O  M  M  I  T  T  E  D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0040" y="6224905"/>
            <a:ext cx="176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COMM</a:t>
            </a:r>
          </a:p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ITTE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663680" y="2932430"/>
            <a:ext cx="95250" cy="962025"/>
            <a:chOff x="18243" y="5368"/>
            <a:chExt cx="150" cy="1515"/>
          </a:xfrm>
          <a:solidFill>
            <a:schemeClr val="bg1">
              <a:lumMod val="85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8243" y="5368"/>
              <a:ext cx="151" cy="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243" y="5823"/>
              <a:ext cx="151" cy="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243" y="6278"/>
              <a:ext cx="151" cy="15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8243" y="6733"/>
              <a:ext cx="151" cy="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992995" y="171450"/>
            <a:ext cx="176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COMM</a:t>
            </a:r>
          </a:p>
          <a:p>
            <a:pPr algn="r"/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ITTE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0027920" y="6333490"/>
            <a:ext cx="176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COMMITTED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338580" y="1100455"/>
            <a:ext cx="9518015" cy="4415790"/>
            <a:chOff x="2196" y="1324"/>
            <a:chExt cx="14989" cy="6954"/>
          </a:xfrm>
        </p:grpSpPr>
        <p:sp>
          <p:nvSpPr>
            <p:cNvPr id="9" name="文本框 18"/>
            <p:cNvSpPr/>
            <p:nvPr/>
          </p:nvSpPr>
          <p:spPr>
            <a:xfrm>
              <a:off x="5745" y="6703"/>
              <a:ext cx="7891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20000"/>
                </a:lnSpc>
              </a:pPr>
              <a:r>
                <a:rPr lang="en-US" sz="900" spc="100" dirty="0">
                  <a:solidFill>
                    <a:schemeClr val="bg1">
                      <a:lumMod val="50000"/>
                    </a:schemeClr>
                  </a:solidFill>
                  <a:uFillTx/>
                  <a:cs typeface="+mn-ea"/>
                  <a:sym typeface="+mn-lt"/>
                </a:rPr>
                <a:t>Appropriately empower dynamic leadership skills after business portals globally my </a:t>
              </a:r>
              <a:r>
                <a:rPr lang="en-US" sz="900" spc="100" dirty="0" err="1">
                  <a:solidFill>
                    <a:schemeClr val="bg1">
                      <a:lumMod val="50000"/>
                    </a:schemeClr>
                  </a:solidFill>
                  <a:uFillTx/>
                  <a:cs typeface="+mn-ea"/>
                  <a:sym typeface="+mn-lt"/>
                </a:rPr>
                <a:t>ocardinate</a:t>
              </a:r>
              <a:r>
                <a:rPr lang="en-US" sz="900" spc="100" dirty="0">
                  <a:solidFill>
                    <a:schemeClr val="bg1">
                      <a:lumMod val="50000"/>
                    </a:schemeClr>
                  </a:solidFill>
                  <a:uFillTx/>
                  <a:cs typeface="+mn-ea"/>
                  <a:sym typeface="+mn-lt"/>
                </a:rPr>
                <a:t> interactive.</a:t>
              </a:r>
            </a:p>
          </p:txBody>
        </p:sp>
        <p:sp>
          <p:nvSpPr>
            <p:cNvPr id="10" name="文本框 17"/>
            <p:cNvSpPr txBox="1"/>
            <p:nvPr/>
          </p:nvSpPr>
          <p:spPr>
            <a:xfrm>
              <a:off x="2196" y="3379"/>
              <a:ext cx="14989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感谢您</a:t>
              </a:r>
              <a:r>
                <a:rPr lang="zh-CN" altLang="en-US" sz="8000" dirty="0">
                  <a:solidFill>
                    <a:srgbClr val="3FA4DE"/>
                  </a:solidFill>
                  <a:cs typeface="+mn-ea"/>
                  <a:sym typeface="+mn-lt"/>
                </a:rPr>
                <a:t>的收听</a:t>
              </a: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8773" y="5474"/>
              <a:ext cx="1797" cy="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dist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i="0" cap="all" dirty="0">
                  <a:solidFill>
                    <a:schemeClr val="bg1">
                      <a:lumMod val="50000"/>
                    </a:schemeClr>
                  </a:solidFill>
                  <a:uFillTx/>
                  <a:cs typeface="+mn-ea"/>
                  <a:sym typeface="+mn-lt"/>
                </a:rPr>
                <a:t>Thanks</a:t>
              </a:r>
            </a:p>
          </p:txBody>
        </p:sp>
        <p:sp>
          <p:nvSpPr>
            <p:cNvPr id="12" name="矩形 14"/>
            <p:cNvSpPr/>
            <p:nvPr/>
          </p:nvSpPr>
          <p:spPr>
            <a:xfrm>
              <a:off x="9380" y="6170"/>
              <a:ext cx="620" cy="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6"/>
            <p:cNvSpPr txBox="1"/>
            <p:nvPr/>
          </p:nvSpPr>
          <p:spPr>
            <a:xfrm>
              <a:off x="4055" y="1324"/>
              <a:ext cx="11270" cy="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ID" sz="8000" i="0" cap="all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05" y="7696"/>
              <a:ext cx="4165" cy="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-150">
                  <a:ln w="38100">
                    <a:noFill/>
                  </a:ln>
                  <a:solidFill>
                    <a:srgbClr val="D53D2A"/>
                  </a:solidFill>
                  <a:effectLst>
                    <a:outerShdw blurRad="127000" dist="127000" dir="5400000" algn="t" rotWithShape="0">
                      <a:srgbClr val="D53D2A">
                        <a:alpha val="20000"/>
                      </a:srgbClr>
                    </a:outerShdw>
                  </a:effectLst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8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汇报人：肖欢、陆洋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最佳置换算法</a:t>
            </a:r>
            <a:r>
              <a:rPr lang="en-US" altLang="zh-CN" sz="2400" b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02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002531" y="4272034"/>
          <a:ext cx="8986934" cy="110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/>
                        <a:t>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+mn-ea"/>
                        </a:rPr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+mn-ea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zh-CN" alt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CN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b="1" dirty="0"/>
                        <a:t> 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1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002537" y="3077941"/>
          <a:ext cx="8986934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-21989" y="3448781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页面访问顺序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143" y="4272033"/>
            <a:ext cx="15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内存物理块：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21989" y="3045378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442268" y="4261648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2266" y="4629811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42267" y="5018407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5152" y="5587268"/>
            <a:ext cx="6464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红色：发生置换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绿色：页面命中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zh-CN" altLang="en-US" b="1" dirty="0"/>
              <a:t>▽</a:t>
            </a:r>
            <a:r>
              <a:rPr lang="zh-CN" altLang="en-US" sz="1600" dirty="0"/>
              <a:t> </a:t>
            </a:r>
            <a:r>
              <a:rPr lang="en-US" altLang="zh-CN" sz="1600" dirty="0"/>
              <a:t>: </a:t>
            </a:r>
            <a:r>
              <a:rPr lang="zh-CN" altLang="en-US" sz="1600" kern="1200" dirty="0">
                <a:latin typeface="+mn-lt"/>
                <a:ea typeface="+mn-ea"/>
                <a:cs typeface="+mn-cs"/>
              </a:rPr>
              <a:t>下一次被置换的页面 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8175" y="2162523"/>
            <a:ext cx="609447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页面置换过程总览：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92173">
        <p:fade/>
      </p:transition>
    </mc:Choice>
    <mc:Fallback xmlns="">
      <p:transition spd="med" advTm="9217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4091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最近最久未使用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01</a:t>
            </a: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7130" y="868045"/>
            <a:ext cx="89598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   1. </a:t>
            </a:r>
            <a:r>
              <a:rPr lang="zh-CN" altLang="en-US"/>
              <a:t>最近最久未使用置换算法（LRU，least</a:t>
            </a:r>
            <a:r>
              <a:rPr lang="en-US" altLang="zh-CN"/>
              <a:t>   </a:t>
            </a:r>
            <a:r>
              <a:rPr lang="zh-CN" altLang="en-US"/>
              <a:t>recentlused）：发生缺页中断时，置换未使用时间最长的页面</a:t>
            </a:r>
          </a:p>
          <a:p>
            <a:r>
              <a:rPr lang="en-US" altLang="zh-CN"/>
              <a:t>      2. </a:t>
            </a:r>
            <a:r>
              <a:rPr lang="zh-CN" altLang="en-US"/>
              <a:t>实现方法：赋予每个页面对应的页表项中，用访问字段记录该页面自上次被访问以来所经历的时间t。当需要淘汰一个页面时，选择现有页面中 t 值最大的，即最近最久未使用的页面。</a:t>
            </a:r>
            <a:r>
              <a:rPr lang="en-US" altLang="zh-CN"/>
              <a:t> </a:t>
            </a:r>
          </a:p>
          <a:p>
            <a:r>
              <a:rPr lang="en-US" altLang="zh-CN"/>
              <a:t>      3. </a:t>
            </a:r>
            <a:r>
              <a:rPr lang="zh-CN" altLang="en-US"/>
              <a:t>理论上可以实现，但是代价很高</a:t>
            </a:r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1167239" y="3111713"/>
            <a:ext cx="1136505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）计数器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计时器</a:t>
            </a:r>
          </a:p>
          <a:p>
            <a:pPr algn="l"/>
            <a:endParaRPr lang="zh-CN" altLang="en-US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）移位寄存器</a:t>
            </a:r>
          </a:p>
          <a:p>
            <a:pPr marL="457200" lvl="1" indent="457200"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457200"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）特殊的栈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27959">
        <p:fade/>
      </p:transition>
    </mc:Choice>
    <mc:Fallback xmlns="">
      <p:transition spd="med" advTm="2795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4091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最近最久未使用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02</a:t>
            </a: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631299" y="862543"/>
            <a:ext cx="113650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457200"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程序实现：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HashMap +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85" y="1675130"/>
            <a:ext cx="3567430" cy="4019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10326">
        <p:fade/>
      </p:transition>
    </mc:Choice>
    <mc:Fallback xmlns="">
      <p:transition spd="med" advTm="1032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418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LRU</a:t>
            </a:r>
            <a:r>
              <a:rPr lang="zh-CN" altLang="en-US" sz="2400" b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最近最久未使用</a:t>
            </a:r>
            <a:r>
              <a:rPr lang="en-US" altLang="zh-CN" sz="2400" b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03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3649037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002531" y="4272034"/>
          <a:ext cx="8986934" cy="110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/>
                        <a:t>4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en-US" sz="18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CN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 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r>
                        <a:rPr lang="zh-CN" altLang="en-US" sz="1800" dirty="0">
                          <a:sym typeface="+mn-ea"/>
                        </a:rPr>
                        <a:t>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800" b="1" dirty="0">
                          <a:sym typeface="+mn-ea"/>
                        </a:rPr>
                        <a:t>3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ClrTx/>
                        <a:buSzTx/>
                        <a:buFontTx/>
                      </a:pPr>
                      <a:r>
                        <a:rPr lang="en-US" altLang="zh-CN" sz="18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1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002537" y="3077941"/>
          <a:ext cx="8986934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-21989" y="3448781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页面访问顺序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143" y="4272033"/>
            <a:ext cx="15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内存物理块：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21989" y="3045378"/>
            <a:ext cx="204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442268" y="4261648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2266" y="4629811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42267" y="5018407"/>
            <a:ext cx="74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45152" y="5587268"/>
            <a:ext cx="6464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红色：发生置换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绿色：页面命中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zh-CN" altLang="en-US" b="1" dirty="0"/>
              <a:t>▽</a:t>
            </a:r>
            <a:r>
              <a:rPr lang="zh-CN" altLang="en-US" sz="1600" dirty="0"/>
              <a:t> </a:t>
            </a:r>
            <a:r>
              <a:rPr lang="en-US" altLang="zh-CN" sz="1600" dirty="0"/>
              <a:t>: </a:t>
            </a:r>
            <a:r>
              <a:rPr lang="zh-CN" altLang="en-US" sz="1600" kern="1200" dirty="0">
                <a:latin typeface="+mn-lt"/>
                <a:ea typeface="+mn-ea"/>
                <a:cs typeface="+mn-cs"/>
              </a:rPr>
              <a:t>下一次被置换的页面 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8175" y="2162523"/>
            <a:ext cx="609447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页面置换过程总览：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77922">
        <p:fade/>
      </p:transition>
    </mc:Choice>
    <mc:Fallback xmlns="">
      <p:transition spd="med" advTm="7792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blocks 	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任意容器（推荐链表）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最近访问过的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next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引用型数据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下标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被替换的页面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865744" y="2194785"/>
          <a:ext cx="3454400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算法总体思想：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if (</a:t>
                      </a:r>
                      <a:r>
                        <a:rPr lang="zh-CN" altLang="en-US" b="0" dirty="0"/>
                        <a:t>内存物理块</a:t>
                      </a:r>
                      <a:r>
                        <a:rPr lang="en-US" altLang="zh-CN" sz="1800" b="0" kern="1200" dirty="0">
                          <a:solidFill>
                            <a:srgbClr val="9876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  <a:r>
                        <a:rPr lang="zh-CN" altLang="en-US" b="0" dirty="0"/>
                        <a:t>已有当前页</a:t>
                      </a:r>
                      <a:r>
                        <a:rPr lang="en-US" altLang="zh-CN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</a:t>
                      </a:r>
                      <a:r>
                        <a:rPr lang="zh-CN" altLang="en-US" dirty="0"/>
                        <a:t>访问该页面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sz="1800" b="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zh-CN" dirty="0"/>
                        <a:t>(page);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47473" y="1978885"/>
          <a:ext cx="3842619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4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public </a:t>
                      </a:r>
                      <a:r>
                        <a:rPr lang="en-US" altLang="zh-CN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C66D"/>
                          </a:solidFill>
                          <a:effectLst/>
                        </a:rPr>
                        <a:t>run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507874"/>
                          </a:solidFill>
                          <a:effectLst/>
                        </a:rPr>
                        <a:t>T page</a:t>
                      </a:r>
                      <a:r>
                        <a:rPr lang="en-US" altLang="zh-CN" dirty="0"/>
                        <a:t>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if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>
                          <a:solidFill>
                            <a:srgbClr val="9876AA"/>
                          </a:solidFill>
                          <a:effectLst/>
                        </a:rPr>
                        <a:t>blocks</a:t>
                      </a:r>
                      <a:r>
                        <a:rPr lang="en-US" altLang="zh-CN" dirty="0" err="1"/>
                        <a:t>.contains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507874"/>
                          </a:solidFill>
                          <a:effectLst/>
                        </a:rPr>
                        <a:t>page</a:t>
                      </a:r>
                      <a:r>
                        <a:rPr lang="en-US" altLang="zh-CN" dirty="0"/>
                        <a:t>))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// </a:t>
                      </a:r>
                      <a:r>
                        <a:rPr lang="zh-CN" altLang="en-US" dirty="0"/>
                        <a:t>访问该页面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        return true;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    </a:t>
                      </a:r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    </a:t>
                      </a:r>
                      <a:r>
                        <a:rPr lang="en-US" altLang="zh-CN" dirty="0">
                          <a:solidFill>
                            <a:srgbClr val="FFC66D"/>
                          </a:solidFill>
                          <a:effectLst/>
                        </a:rPr>
                        <a:t>update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507874"/>
                          </a:solidFill>
                          <a:effectLst/>
                        </a:rPr>
                        <a:t>page</a:t>
                      </a:r>
                      <a:r>
                        <a:rPr lang="en-US" altLang="zh-CN" dirty="0"/>
                        <a:t>)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return false;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/>
                        <a:t>}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5"/>
          <p:cNvGraphicFramePr>
            <a:graphicFrameLocks noGrp="1"/>
          </p:cNvGraphicFramePr>
          <p:nvPr/>
        </p:nvGraphicFramePr>
        <p:xfrm>
          <a:off x="1865744" y="4765570"/>
          <a:ext cx="34544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FIFO</a:t>
                      </a:r>
                      <a:r>
                        <a:rPr lang="zh-CN" altLang="en-US" b="1" dirty="0"/>
                        <a:t>置换算法</a:t>
                      </a:r>
                      <a:r>
                        <a:rPr lang="en-US" altLang="zh-CN" b="1" dirty="0"/>
                        <a:t>(</a:t>
                      </a:r>
                      <a:r>
                        <a:rPr lang="en-US" altLang="zh-CN" sz="1800" b="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zh-CN" b="1" dirty="0"/>
                        <a:t>)</a:t>
                      </a:r>
                      <a:r>
                        <a:rPr lang="zh-CN" altLang="en-US" b="1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把当前页面写入</a:t>
                      </a:r>
                      <a:r>
                        <a:rPr lang="en-US" altLang="zh-CN" b="0" dirty="0"/>
                        <a:t>next</a:t>
                      </a:r>
                      <a:r>
                        <a:rPr lang="zh-CN" altLang="en-US" b="0" dirty="0"/>
                        <a:t>指向的位置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next</a:t>
                      </a:r>
                      <a:r>
                        <a:rPr lang="zh-CN" altLang="en-US" dirty="0"/>
                        <a:t>向下滚动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47472" y="4501410"/>
          <a:ext cx="3842619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4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public void </a:t>
                      </a:r>
                      <a:r>
                        <a:rPr lang="en-US" altLang="zh-CN" dirty="0">
                          <a:solidFill>
                            <a:srgbClr val="FFC66D"/>
                          </a:solidFill>
                          <a:effectLst/>
                        </a:rPr>
                        <a:t>update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507874"/>
                          </a:solidFill>
                          <a:effectLst/>
                        </a:rPr>
                        <a:t>T page</a:t>
                      </a:r>
                      <a:r>
                        <a:rPr lang="en-US" altLang="zh-CN" dirty="0"/>
                        <a:t>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if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>
                          <a:solidFill>
                            <a:srgbClr val="9876AA"/>
                          </a:solidFill>
                          <a:effectLst/>
                        </a:rPr>
                        <a:t>blocks</a:t>
                      </a:r>
                      <a:r>
                        <a:rPr lang="en-US" altLang="zh-CN" dirty="0" err="1"/>
                        <a:t>.size</a:t>
                      </a:r>
                      <a:r>
                        <a:rPr lang="en-US" altLang="zh-CN" dirty="0"/>
                        <a:t>() &lt; </a:t>
                      </a:r>
                      <a:r>
                        <a:rPr lang="en-US" altLang="zh-CN" dirty="0">
                          <a:solidFill>
                            <a:srgbClr val="9876AA"/>
                          </a:solidFill>
                          <a:effectLst/>
                        </a:rPr>
                        <a:t>size</a:t>
                      </a:r>
                      <a:r>
                        <a:rPr lang="en-US" altLang="zh-CN" dirty="0"/>
                        <a:t>)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>
                          <a:solidFill>
                            <a:srgbClr val="9876AA"/>
                          </a:solidFill>
                          <a:effectLst/>
                        </a:rPr>
                        <a:t>blocks</a:t>
                      </a:r>
                      <a:r>
                        <a:rPr lang="en-US" altLang="zh-CN" dirty="0" err="1"/>
                        <a:t>.add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507874"/>
                          </a:solidFill>
                          <a:effectLst/>
                        </a:rPr>
                        <a:t>page</a:t>
                      </a:r>
                      <a:r>
                        <a:rPr lang="en-US" altLang="zh-CN" dirty="0"/>
                        <a:t>)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;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    else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        </a:t>
                      </a:r>
                      <a:r>
                        <a:rPr lang="en-US" altLang="zh-CN" dirty="0" err="1">
                          <a:solidFill>
                            <a:srgbClr val="9876AA"/>
                          </a:solidFill>
                          <a:effectLst/>
                        </a:rPr>
                        <a:t>blocks</a:t>
                      </a:r>
                      <a:r>
                        <a:rPr lang="en-US" altLang="zh-CN" dirty="0" err="1"/>
                        <a:t>.set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solidFill>
                            <a:srgbClr val="9876AA"/>
                          </a:solidFill>
                          <a:effectLst/>
                        </a:rPr>
                        <a:t>next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, </a:t>
                      </a:r>
                      <a:r>
                        <a:rPr lang="en-US" altLang="zh-CN" dirty="0">
                          <a:solidFill>
                            <a:srgbClr val="507874"/>
                          </a:solidFill>
                          <a:effectLst/>
                        </a:rPr>
                        <a:t>page</a:t>
                      </a:r>
                      <a:r>
                        <a:rPr lang="en-US" altLang="zh-CN" dirty="0"/>
                        <a:t>)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;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    </a:t>
                      </a:r>
                      <a:r>
                        <a:rPr lang="en-US" altLang="zh-CN" dirty="0">
                          <a:solidFill>
                            <a:srgbClr val="9876AA"/>
                          </a:solidFill>
                          <a:effectLst/>
                        </a:rPr>
                        <a:t>next </a:t>
                      </a:r>
                      <a:r>
                        <a:rPr lang="en-US" altLang="zh-CN" dirty="0"/>
                        <a:t>= (</a:t>
                      </a:r>
                      <a:r>
                        <a:rPr lang="en-US" altLang="zh-CN" dirty="0">
                          <a:solidFill>
                            <a:srgbClr val="9876AA"/>
                          </a:solidFill>
                          <a:effectLst/>
                        </a:rPr>
                        <a:t>next </a:t>
                      </a:r>
                      <a:r>
                        <a:rPr lang="en-US" altLang="zh-CN" dirty="0"/>
                        <a:t>+ </a:t>
                      </a:r>
                      <a:r>
                        <a:rPr lang="en-US" altLang="zh-CN" dirty="0">
                          <a:solidFill>
                            <a:srgbClr val="6897BB"/>
                          </a:solidFill>
                          <a:effectLst/>
                        </a:rPr>
                        <a:t>1</a:t>
                      </a:r>
                      <a:r>
                        <a:rPr lang="en-US" altLang="zh-CN" dirty="0"/>
                        <a:t>) % </a:t>
                      </a:r>
                      <a:r>
                        <a:rPr lang="en-US" altLang="zh-CN" dirty="0">
                          <a:solidFill>
                            <a:srgbClr val="9876AA"/>
                          </a:solidFill>
                          <a:effectLst/>
                        </a:rPr>
                        <a:t>size</a:t>
                      </a:r>
                      <a: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  <a:t>;</a:t>
                      </a:r>
                      <a:br>
                        <a:rPr lang="en-US" altLang="zh-CN" dirty="0">
                          <a:solidFill>
                            <a:srgbClr val="CC7832"/>
                          </a:solidFill>
                          <a:effectLst/>
                        </a:rPr>
                      </a:br>
                      <a:r>
                        <a:rPr lang="en-US" altLang="zh-CN" dirty="0"/>
                        <a:t>}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2623032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971034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[01]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5354168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693292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[02]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 flipH="1">
            <a:off x="275809" y="327218"/>
            <a:ext cx="355381" cy="88900"/>
            <a:chOff x="4381719" y="-1168400"/>
            <a:chExt cx="355381" cy="889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4483100" y="-1168400"/>
              <a:ext cx="254000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381719" y="-1079500"/>
              <a:ext cx="355381" cy="0"/>
            </a:xfrm>
            <a:prstGeom prst="line">
              <a:avLst/>
            </a:prstGeom>
            <a:ln w="28575" cap="rnd">
              <a:solidFill>
                <a:srgbClr val="3FA4D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 descr="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"/>
          <p:cNvSpPr txBox="1"/>
          <p:nvPr/>
        </p:nvSpPr>
        <p:spPr>
          <a:xfrm>
            <a:off x="757555" y="147320"/>
            <a:ext cx="3264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页面置换算法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953645" y="1200998"/>
            <a:ext cx="479425" cy="423545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11488356" y="4332618"/>
            <a:ext cx="330200" cy="48387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  <a:gd name="T46" fmla="*/ 24 w 88"/>
              <a:gd name="T47" fmla="*/ 28 h 128"/>
              <a:gd name="T48" fmla="*/ 44 w 88"/>
              <a:gd name="T49" fmla="*/ 8 h 128"/>
              <a:gd name="T50" fmla="*/ 64 w 88"/>
              <a:gd name="T51" fmla="*/ 28 h 128"/>
              <a:gd name="T52" fmla="*/ 64 w 88"/>
              <a:gd name="T53" fmla="*/ 68 h 128"/>
              <a:gd name="T54" fmla="*/ 44 w 88"/>
              <a:gd name="T55" fmla="*/ 88 h 128"/>
              <a:gd name="T56" fmla="*/ 24 w 88"/>
              <a:gd name="T57" fmla="*/ 68 h 128"/>
              <a:gd name="T58" fmla="*/ 24 w 88"/>
              <a:gd name="T5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453499" y="757133"/>
            <a:ext cx="1136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进程的页面引用串为：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。若系统分配给该进程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块内存物理块。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请分析采用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算法的页面置换过程，计算页面访问的命中次数：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218581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88455" y="31525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6106944" y="2608693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37069" y="2671661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2230736" y="3342121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箭头: 左 20"/>
          <p:cNvSpPr/>
          <p:nvPr/>
        </p:nvSpPr>
        <p:spPr>
          <a:xfrm>
            <a:off x="7029639" y="2624800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1422" y="17956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[03]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/>
        </p:nvGraphicFramePr>
        <p:xfrm>
          <a:off x="3191330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461204" y="551078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/>
          <p:cNvGraphicFramePr>
            <a:graphicFrameLocks noGrp="1"/>
          </p:cNvGraphicFramePr>
          <p:nvPr/>
        </p:nvGraphicFramePr>
        <p:xfrm>
          <a:off x="6079693" y="4966968"/>
          <a:ext cx="840106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809818" y="5029936"/>
            <a:ext cx="84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2203485" y="4981303"/>
            <a:ext cx="905256" cy="348002"/>
          </a:xfrm>
          <a:prstGeom prst="rightArrow">
            <a:avLst>
              <a:gd name="adj1" fmla="val 50000"/>
              <a:gd name="adj2" fmla="val 906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6" name="箭头: 左 35"/>
          <p:cNvSpPr/>
          <p:nvPr/>
        </p:nvSpPr>
        <p:spPr>
          <a:xfrm>
            <a:off x="7002388" y="5338187"/>
            <a:ext cx="900547" cy="362944"/>
          </a:xfrm>
          <a:prstGeom prst="leftArrow">
            <a:avLst>
              <a:gd name="adj1" fmla="val 50000"/>
              <a:gd name="adj2" fmla="val 714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next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14171" y="41539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[04] 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号页面：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59087" y="2606536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回到最上块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459087" y="4892503"/>
            <a:ext cx="324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号页面未命中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next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9314" y="3767342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9693" y="3763523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59586" y="6138175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blocks’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9314" y="6127299"/>
            <a:ext cx="11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blocks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M3MmUzMDNmODBhZGJiODE0OGE1MjFiOGFlZjcyNjEifQ=="/>
  <p:tag name="KSO_WPP_MARK_KEY" val="bad9f8c3-2192-4dcf-b6e2-8b0eb755a9c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42fad41-98d6-4f33-ba27-2e4aeb28c413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f515ed-b474-4ecb-99e1-2a128b39aa94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42fad41-98d6-4f33-ba27-2e4aeb28c413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f515ed-b474-4ecb-99e1-2a128b39aa94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bjw1xxqr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2651</Words>
  <Application>Microsoft Office PowerPoint</Application>
  <PresentationFormat>宽屏</PresentationFormat>
  <Paragraphs>623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阿里巴巴普惠体</vt:lpstr>
      <vt:lpstr>方正细谭黑简体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蓝色极简</dc:title>
  <dc:creator>第一PPT</dc:creator>
  <cp:keywords>www.1ppt.com</cp:keywords>
  <dc:description>www.1ppt.com</dc:description>
  <cp:lastModifiedBy>陆 洋</cp:lastModifiedBy>
  <cp:revision>228</cp:revision>
  <dcterms:created xsi:type="dcterms:W3CDTF">2022-10-21T11:28:00Z</dcterms:created>
  <dcterms:modified xsi:type="dcterms:W3CDTF">2022-12-26T13:08:24Z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CB510C73C12E66EE177351636DAF22DE</vt:lpwstr>
  </property>
</Properties>
</file>