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260" r:id="rId4"/>
    <p:sldId id="291" r:id="rId5"/>
    <p:sldId id="290" r:id="rId6"/>
    <p:sldId id="257" r:id="rId7"/>
    <p:sldId id="277" r:id="rId8"/>
    <p:sldId id="278" r:id="rId9"/>
    <p:sldId id="279" r:id="rId10"/>
    <p:sldId id="289" r:id="rId11"/>
    <p:sldId id="288" r:id="rId12"/>
    <p:sldId id="280" r:id="rId13"/>
    <p:sldId id="287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6314" autoAdjust="0"/>
  </p:normalViewPr>
  <p:slideViewPr>
    <p:cSldViewPr snapToGrid="0">
      <p:cViewPr varScale="1">
        <p:scale>
          <a:sx n="89" d="100"/>
          <a:sy n="89" d="100"/>
        </p:scale>
        <p:origin x="5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9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10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7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549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931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456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178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2324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2304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4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971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7858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682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42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17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2023-02-13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2023-02-13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62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3970" y="0"/>
            <a:ext cx="9136367" cy="6858000"/>
          </a:xfrm>
          <a:prstGeom prst="rect">
            <a:avLst/>
          </a:prstGeom>
          <a:solidFill>
            <a:schemeClr val="accent2">
              <a:alpha val="9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 txBox="1"/>
          <p:nvPr/>
        </p:nvSpPr>
        <p:spPr>
          <a:xfrm>
            <a:off x="2823113" y="2611378"/>
            <a:ext cx="7055958" cy="90364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5000">
                      <a:schemeClr val="accent1"/>
                    </a:gs>
                  </a:gsLst>
                  <a:lin ang="5400000" scaled="1"/>
                </a:gradFill>
                <a:effectLst>
                  <a:outerShdw blurRad="127000" sx="102000" sy="102000" algn="ctr" rotWithShape="0">
                    <a:schemeClr val="accent1">
                      <a:alpha val="30000"/>
                    </a:scheme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b="1" dirty="0">
                <a:solidFill>
                  <a:schemeClr val="bg1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ea"/>
                <a:sym typeface="+mn-lt"/>
              </a:rPr>
              <a:t>索引节点</a:t>
            </a:r>
            <a:endParaRPr lang="en-US" altLang="zh-CN" sz="4800" b="1" dirty="0">
              <a:solidFill>
                <a:schemeClr val="bg1"/>
              </a:solidFill>
              <a:effectLst/>
              <a:latin typeface="方正小标宋简体" panose="03000509000000000000" pitchFamily="65" charset="-122"/>
              <a:ea typeface="方正小标宋简体" panose="03000509000000000000" pitchFamily="65" charset="-122"/>
              <a:cs typeface="+mn-ea"/>
              <a:sym typeface="+mn-lt"/>
            </a:endParaRPr>
          </a:p>
        </p:txBody>
      </p:sp>
      <p:sp>
        <p:nvSpPr>
          <p:cNvPr id="17" name="PA-矩形 6"/>
          <p:cNvSpPr/>
          <p:nvPr>
            <p:custDataLst>
              <p:tags r:id="rId2"/>
            </p:custDataLst>
          </p:nvPr>
        </p:nvSpPr>
        <p:spPr>
          <a:xfrm>
            <a:off x="9709772" y="5050155"/>
            <a:ext cx="1778000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张思怡 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20121025</a:t>
            </a:r>
            <a:endParaRPr lang="zh-CN" sz="16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PA-矩形 6"/>
          <p:cNvSpPr/>
          <p:nvPr>
            <p:custDataLst>
              <p:tags r:id="rId3"/>
            </p:custDataLst>
          </p:nvPr>
        </p:nvSpPr>
        <p:spPr>
          <a:xfrm>
            <a:off x="9709772" y="5728335"/>
            <a:ext cx="1778000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柳涵悦 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20121041</a:t>
            </a:r>
            <a:endParaRPr lang="zh-CN" sz="16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006475" y="5935949"/>
            <a:ext cx="1518558" cy="2560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dist"/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2023 / 2 / 13</a:t>
            </a:r>
          </a:p>
        </p:txBody>
      </p:sp>
      <p:sp>
        <p:nvSpPr>
          <p:cNvPr id="27" name="椭圆 26"/>
          <p:cNvSpPr/>
          <p:nvPr/>
        </p:nvSpPr>
        <p:spPr>
          <a:xfrm>
            <a:off x="349885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-1410335" y="168529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265170" y="5385435"/>
            <a:ext cx="1487170" cy="148717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287000" y="459105"/>
            <a:ext cx="1905000" cy="1905000"/>
          </a:xfrm>
          <a:prstGeom prst="ellipse">
            <a:avLst/>
          </a:prstGeom>
          <a:gradFill>
            <a:gsLst>
              <a:gs pos="14000">
                <a:srgbClr val="FFFFFF">
                  <a:alpha val="0"/>
                </a:srgbClr>
              </a:gs>
              <a:gs pos="100000">
                <a:schemeClr val="bg1">
                  <a:alpha val="92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32780" y="107950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558642" y="4184015"/>
            <a:ext cx="548640" cy="548640"/>
          </a:xfrm>
          <a:prstGeom prst="ellipse">
            <a:avLst/>
          </a:prstGeom>
          <a:gradFill>
            <a:gsLst>
              <a:gs pos="14000">
                <a:srgbClr val="FFFFFF">
                  <a:alpha val="0"/>
                </a:srgbClr>
              </a:gs>
              <a:gs pos="100000">
                <a:schemeClr val="bg1">
                  <a:alpha val="92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ṥļídé"/>
          <p:cNvSpPr/>
          <p:nvPr/>
        </p:nvSpPr>
        <p:spPr bwMode="auto">
          <a:xfrm>
            <a:off x="9359900" y="0"/>
            <a:ext cx="2832100" cy="6858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1229" y="258411"/>
            <a:ext cx="340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增量式索引组织方式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650855" y="742315"/>
            <a:ext cx="956310" cy="222250"/>
            <a:chOff x="16633" y="9089"/>
            <a:chExt cx="1506" cy="350"/>
          </a:xfrm>
        </p:grpSpPr>
        <p:grpSp>
          <p:nvGrpSpPr>
            <p:cNvPr id="2" name="组合 1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3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13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ea"/>
                  </a:endParaRPr>
                </a:p>
              </p:txBody>
            </p:sp>
            <p:sp>
              <p:nvSpPr>
                <p:cNvPr id="1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8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椭圆 94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0" name="îsļîdè"/>
          <p:cNvSpPr/>
          <p:nvPr/>
        </p:nvSpPr>
        <p:spPr bwMode="auto">
          <a:xfrm flipV="1">
            <a:off x="6355986" y="4335553"/>
            <a:ext cx="1960245" cy="76200"/>
          </a:xfrm>
          <a:custGeom>
            <a:avLst/>
            <a:gdLst>
              <a:gd name="connsiteX0" fmla="*/ 0 w 1041400"/>
              <a:gd name="connsiteY0" fmla="*/ 0 h 2967068"/>
              <a:gd name="connsiteX1" fmla="*/ 1041400 w 1041400"/>
              <a:gd name="connsiteY1" fmla="*/ 0 h 2967068"/>
              <a:gd name="connsiteX2" fmla="*/ 1041400 w 1041400"/>
              <a:gd name="connsiteY2" fmla="*/ 2967068 h 2967068"/>
              <a:gd name="connsiteX3" fmla="*/ 0 w 1041400"/>
              <a:gd name="connsiteY3" fmla="*/ 2967068 h 2967068"/>
              <a:gd name="connsiteX4" fmla="*/ 0 w 1041400"/>
              <a:gd name="connsiteY4" fmla="*/ 0 h 29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400" h="2967068">
                <a:moveTo>
                  <a:pt x="0" y="0"/>
                </a:moveTo>
                <a:lnTo>
                  <a:pt x="1041400" y="0"/>
                </a:lnTo>
                <a:lnTo>
                  <a:pt x="1041400" y="2967068"/>
                </a:lnTo>
                <a:lnTo>
                  <a:pt x="0" y="29670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8725D1-F43E-AD6B-B035-09441D4B50C5}"/>
              </a:ext>
            </a:extLst>
          </p:cNvPr>
          <p:cNvSpPr txBox="1"/>
          <p:nvPr/>
        </p:nvSpPr>
        <p:spPr>
          <a:xfrm>
            <a:off x="6355986" y="1457698"/>
            <a:ext cx="5028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小型文件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盘块地址直接放入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inode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中地址项的方式，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直接寻址。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b="1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中型文件：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采用单级索引组织方式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一次间址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b="1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大型和特大型文件：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两级索引和三级索引组织方式——两次间址，三次间址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F53230-69FE-70DF-3811-4596C260E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" y="1626265"/>
            <a:ext cx="4951257" cy="2876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8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61480" y="272643"/>
            <a:ext cx="2919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存取效率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650855" y="742315"/>
            <a:ext cx="956310" cy="222250"/>
            <a:chOff x="16633" y="9089"/>
            <a:chExt cx="1506" cy="350"/>
          </a:xfrm>
        </p:grpSpPr>
        <p:grpSp>
          <p:nvGrpSpPr>
            <p:cNvPr id="2" name="组合 1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3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13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8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椭圆 94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97" name="íş1îḓê"/>
          <p:cNvSpPr/>
          <p:nvPr/>
        </p:nvSpPr>
        <p:spPr>
          <a:xfrm>
            <a:off x="8372816" y="3362892"/>
            <a:ext cx="1937203" cy="419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一级索引：</a:t>
            </a:r>
            <a:r>
              <a:rPr lang="en-US" altLang="zh-CN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</a:p>
        </p:txBody>
      </p:sp>
      <p:sp>
        <p:nvSpPr>
          <p:cNvPr id="99" name="iSļíḍè"/>
          <p:cNvSpPr/>
          <p:nvPr/>
        </p:nvSpPr>
        <p:spPr>
          <a:xfrm>
            <a:off x="8372815" y="2332990"/>
            <a:ext cx="1937203" cy="419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直接块：</a:t>
            </a:r>
            <a:r>
              <a:rPr lang="en-US" altLang="zh-CN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</a:p>
        </p:txBody>
      </p:sp>
      <p:grpSp>
        <p:nvGrpSpPr>
          <p:cNvPr id="172" name="组合 171"/>
          <p:cNvGrpSpPr/>
          <p:nvPr/>
        </p:nvGrpSpPr>
        <p:grpSpPr>
          <a:xfrm>
            <a:off x="3563708" y="6347285"/>
            <a:ext cx="464820" cy="83820"/>
            <a:chOff x="3192" y="8640"/>
            <a:chExt cx="732" cy="132"/>
          </a:xfrm>
        </p:grpSpPr>
        <p:sp>
          <p:nvSpPr>
            <p:cNvPr id="167" name="椭圆 166"/>
            <p:cNvSpPr/>
            <p:nvPr/>
          </p:nvSpPr>
          <p:spPr>
            <a:xfrm>
              <a:off x="3192" y="8640"/>
              <a:ext cx="132" cy="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3392" y="8640"/>
              <a:ext cx="132" cy="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3592" y="8640"/>
              <a:ext cx="132" cy="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3792" y="8640"/>
              <a:ext cx="132" cy="1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íş1îḓê">
            <a:extLst>
              <a:ext uri="{FF2B5EF4-FFF2-40B4-BE49-F238E27FC236}">
                <a16:creationId xmlns:a16="http://schemas.microsoft.com/office/drawing/2014/main" id="{13BDBBEB-5CE9-AC6A-374A-559E60D50095}"/>
              </a:ext>
            </a:extLst>
          </p:cNvPr>
          <p:cNvSpPr/>
          <p:nvPr/>
        </p:nvSpPr>
        <p:spPr>
          <a:xfrm>
            <a:off x="8372816" y="4392794"/>
            <a:ext cx="1937203" cy="419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二级索引：</a:t>
            </a:r>
            <a:r>
              <a:rPr lang="en-US" altLang="zh-CN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51E901B-38F9-6870-3DC7-FE3AE472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2" y="2332990"/>
            <a:ext cx="6144231" cy="39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íş1îḓê">
            <a:extLst>
              <a:ext uri="{FF2B5EF4-FFF2-40B4-BE49-F238E27FC236}">
                <a16:creationId xmlns:a16="http://schemas.microsoft.com/office/drawing/2014/main" id="{3599CBEB-F987-E4C9-CDE2-F51290356E97}"/>
              </a:ext>
            </a:extLst>
          </p:cNvPr>
          <p:cNvSpPr/>
          <p:nvPr/>
        </p:nvSpPr>
        <p:spPr>
          <a:xfrm>
            <a:off x="8372815" y="5422696"/>
            <a:ext cx="1937203" cy="4197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三级索引：</a:t>
            </a:r>
            <a:r>
              <a:rPr lang="en-US" altLang="zh-CN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</a:t>
            </a:r>
            <a:r>
              <a:rPr lang="zh-CN" altLang="en-US" sz="1400" b="1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D84551-F5F6-221C-BAE8-088AAC49D86B}"/>
              </a:ext>
            </a:extLst>
          </p:cNvPr>
          <p:cNvSpPr txBox="1"/>
          <p:nvPr/>
        </p:nvSpPr>
        <p:spPr>
          <a:xfrm>
            <a:off x="614680" y="1539919"/>
            <a:ext cx="762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采用</a:t>
            </a:r>
            <a:r>
              <a:rPr lang="en-US" altLang="zh-CN" dirty="0"/>
              <a:t>k</a:t>
            </a:r>
            <a:r>
              <a:rPr lang="zh-CN" altLang="zh-CN" dirty="0"/>
              <a:t>级索引，且顶级目录未调入内存，访问一个数据块需</a:t>
            </a:r>
            <a:r>
              <a:rPr lang="en-US" altLang="zh-CN" dirty="0"/>
              <a:t>k+1</a:t>
            </a:r>
            <a:r>
              <a:rPr lang="zh-CN" altLang="zh-CN" dirty="0"/>
              <a:t>次读盘操作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 animBg="1"/>
      <p:bldP spid="7" grpId="0" animBg="1"/>
      <p:bldP spid="8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-13970" y="0"/>
            <a:ext cx="8377555" cy="6858000"/>
          </a:xfrm>
          <a:prstGeom prst="rect">
            <a:avLst/>
          </a:prstGeom>
          <a:solidFill>
            <a:schemeClr val="accent2">
              <a:alpha val="9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 txBox="1"/>
          <p:nvPr/>
        </p:nvSpPr>
        <p:spPr>
          <a:xfrm>
            <a:off x="1771096" y="2467619"/>
            <a:ext cx="7055958" cy="157966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5000">
                      <a:schemeClr val="accent1"/>
                    </a:gs>
                  </a:gsLst>
                  <a:lin ang="5400000" scaled="1"/>
                </a:gradFill>
                <a:effectLst>
                  <a:outerShdw blurRad="127000" sx="102000" sy="102000" algn="ctr" rotWithShape="0">
                    <a:schemeClr val="accent1">
                      <a:alpha val="30000"/>
                    </a:scheme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pPr algn="l"/>
            <a:r>
              <a:rPr lang="zh-CN" sz="8800" b="1" dirty="0">
                <a:solidFill>
                  <a:schemeClr val="bg1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ea"/>
                <a:sym typeface="+mn-lt"/>
              </a:rPr>
              <a:t>谢</a:t>
            </a:r>
            <a:r>
              <a:rPr lang="en-US" altLang="zh-CN" sz="8800" b="1" dirty="0">
                <a:solidFill>
                  <a:schemeClr val="bg1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ea"/>
                <a:sym typeface="+mn-lt"/>
              </a:rPr>
              <a:t>  </a:t>
            </a:r>
            <a:r>
              <a:rPr lang="zh-CN" sz="8800" b="1" dirty="0">
                <a:solidFill>
                  <a:schemeClr val="bg1"/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ea"/>
                <a:sym typeface="+mn-lt"/>
              </a:rPr>
              <a:t>谢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006475" y="4288790"/>
            <a:ext cx="4292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006475" y="5935949"/>
            <a:ext cx="1518558" cy="2560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dist"/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2023 / 2 / 13</a:t>
            </a:r>
          </a:p>
        </p:txBody>
      </p:sp>
      <p:sp>
        <p:nvSpPr>
          <p:cNvPr id="27" name="椭圆 26"/>
          <p:cNvSpPr/>
          <p:nvPr/>
        </p:nvSpPr>
        <p:spPr>
          <a:xfrm>
            <a:off x="349885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-1410335" y="168529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265170" y="5385435"/>
            <a:ext cx="1487170" cy="148717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9946005" y="4836795"/>
            <a:ext cx="1659890" cy="1732280"/>
          </a:xfrm>
          <a:prstGeom prst="ellipse">
            <a:avLst/>
          </a:prstGeom>
          <a:gradFill>
            <a:gsLst>
              <a:gs pos="14000">
                <a:srgbClr val="FFFFFF">
                  <a:alpha val="0"/>
                </a:srgbClr>
              </a:gs>
              <a:gs pos="100000">
                <a:schemeClr val="bg1">
                  <a:alpha val="92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287000" y="459105"/>
            <a:ext cx="1905000" cy="1905000"/>
          </a:xfrm>
          <a:prstGeom prst="ellipse">
            <a:avLst/>
          </a:prstGeom>
          <a:gradFill>
            <a:gsLst>
              <a:gs pos="14000">
                <a:srgbClr val="FFFFFF">
                  <a:alpha val="0"/>
                </a:srgbClr>
              </a:gs>
              <a:gs pos="100000">
                <a:schemeClr val="bg1">
                  <a:alpha val="92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732780" y="107950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22740" y="2101850"/>
            <a:ext cx="548640" cy="548640"/>
          </a:xfrm>
          <a:prstGeom prst="ellipse">
            <a:avLst/>
          </a:prstGeom>
          <a:gradFill>
            <a:gsLst>
              <a:gs pos="14000">
                <a:srgbClr val="FFFFFF">
                  <a:alpha val="0"/>
                </a:srgbClr>
              </a:gs>
              <a:gs pos="100000">
                <a:schemeClr val="bg1">
                  <a:alpha val="92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PA-矩形 6">
            <a:extLst>
              <a:ext uri="{FF2B5EF4-FFF2-40B4-BE49-F238E27FC236}">
                <a16:creationId xmlns:a16="http://schemas.microsoft.com/office/drawing/2014/main" id="{7E019342-21D4-40B4-BA9A-4C0167DABFF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709772" y="5050155"/>
            <a:ext cx="1778000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张思怡 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20121025</a:t>
            </a:r>
            <a:endParaRPr lang="zh-CN" sz="16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PA-矩形 6">
            <a:extLst>
              <a:ext uri="{FF2B5EF4-FFF2-40B4-BE49-F238E27FC236}">
                <a16:creationId xmlns:a16="http://schemas.microsoft.com/office/drawing/2014/main" id="{7C217F37-CD3E-4312-A0E8-B6E3FD4BA97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709772" y="5728335"/>
            <a:ext cx="1778000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柳涵悦 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20121041</a:t>
            </a:r>
            <a:endParaRPr lang="zh-CN" sz="16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矩形 1"/>
          <p:cNvSpPr/>
          <p:nvPr>
            <p:custDataLst>
              <p:tags r:id="rId1"/>
            </p:custDataLst>
          </p:nvPr>
        </p:nvSpPr>
        <p:spPr>
          <a:xfrm flipH="1">
            <a:off x="3846195" y="0"/>
            <a:ext cx="8343265" cy="6856095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标题 1"/>
          <p:cNvSpPr txBox="1"/>
          <p:nvPr/>
        </p:nvSpPr>
        <p:spPr>
          <a:xfrm>
            <a:off x="911543" y="2407285"/>
            <a:ext cx="2336800" cy="15544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spcBef>
                <a:spcPct val="0"/>
              </a:spcBef>
              <a:buNone/>
              <a:defRPr sz="44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5000">
                      <a:schemeClr val="accent1"/>
                    </a:gs>
                  </a:gsLst>
                  <a:lin ang="5400000" scaled="1"/>
                </a:gradFill>
                <a:effectLst>
                  <a:outerShdw blurRad="127000" sx="102000" sy="102000" algn="ctr" rotWithShape="0">
                    <a:schemeClr val="accent1">
                      <a:alpha val="30000"/>
                    </a:schemeClr>
                  </a:outerShdw>
                </a:effectLst>
                <a:latin typeface="+mj-ea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8000" b="1">
                <a:solidFill>
                  <a:schemeClr val="accent2">
                    <a:lumMod val="75000"/>
                  </a:schemeClr>
                </a:solidFill>
                <a:effectLst/>
                <a:latin typeface="方正小标宋简体" panose="03000509000000000000" pitchFamily="65" charset="-122"/>
                <a:ea typeface="方正小标宋简体" panose="03000509000000000000" pitchFamily="65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7" name="文本占位符 85"/>
          <p:cNvSpPr txBox="1"/>
          <p:nvPr/>
        </p:nvSpPr>
        <p:spPr>
          <a:xfrm>
            <a:off x="1587818" y="4058264"/>
            <a:ext cx="982781" cy="3108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ct val="0"/>
              </a:spcBef>
              <a:buNone/>
            </a:pPr>
            <a:r>
              <a:rPr lang="en-US" sz="1600">
                <a:solidFill>
                  <a:schemeClr val="accent2">
                    <a:lumMod val="75000"/>
                  </a:schemeClr>
                </a:solidFill>
                <a:latin typeface="+mj-lt"/>
                <a:cs typeface="+mj-lt"/>
                <a:sym typeface="+mn-lt"/>
              </a:rPr>
              <a:t>CONTENT</a:t>
            </a: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021080" y="3940810"/>
            <a:ext cx="2117725" cy="127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52085" y="2085678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结构</a:t>
            </a:r>
          </a:p>
        </p:txBody>
      </p:sp>
      <p:sp>
        <p:nvSpPr>
          <p:cNvPr id="46" name="PA-圆角矩形 5"/>
          <p:cNvSpPr/>
          <p:nvPr>
            <p:custDataLst>
              <p:tags r:id="rId2"/>
            </p:custDataLst>
          </p:nvPr>
        </p:nvSpPr>
        <p:spPr>
          <a:xfrm>
            <a:off x="4315460" y="198247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61180" y="2049145"/>
            <a:ext cx="6832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1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929370" y="2038350"/>
            <a:ext cx="2919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优点</a:t>
            </a:r>
          </a:p>
        </p:txBody>
      </p:sp>
      <p:sp>
        <p:nvSpPr>
          <p:cNvPr id="53" name="PA-圆角矩形 5"/>
          <p:cNvSpPr/>
          <p:nvPr>
            <p:custDataLst>
              <p:tags r:id="rId3"/>
            </p:custDataLst>
          </p:nvPr>
        </p:nvSpPr>
        <p:spPr>
          <a:xfrm>
            <a:off x="7841298" y="1910715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910195" y="1977390"/>
            <a:ext cx="6832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3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5290089" y="3393440"/>
            <a:ext cx="29197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特点</a:t>
            </a:r>
          </a:p>
        </p:txBody>
      </p:sp>
      <p:sp>
        <p:nvSpPr>
          <p:cNvPr id="69" name="PA-圆角矩形 5"/>
          <p:cNvSpPr/>
          <p:nvPr>
            <p:custDataLst>
              <p:tags r:id="rId4"/>
            </p:custDataLst>
          </p:nvPr>
        </p:nvSpPr>
        <p:spPr>
          <a:xfrm>
            <a:off x="4315460" y="3337560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61180" y="3404234"/>
            <a:ext cx="6832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2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8830945" y="3386137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大中小文件存取</a:t>
            </a:r>
          </a:p>
        </p:txBody>
      </p:sp>
      <p:sp>
        <p:nvSpPr>
          <p:cNvPr id="75" name="PA-圆角矩形 5"/>
          <p:cNvSpPr/>
          <p:nvPr>
            <p:custDataLst>
              <p:tags r:id="rId5"/>
            </p:custDataLst>
          </p:nvPr>
        </p:nvSpPr>
        <p:spPr>
          <a:xfrm>
            <a:off x="7841298" y="3265805"/>
            <a:ext cx="821055" cy="716915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910195" y="3332480"/>
            <a:ext cx="68326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4</a:t>
            </a:r>
          </a:p>
        </p:txBody>
      </p:sp>
      <p:sp>
        <p:nvSpPr>
          <p:cNvPr id="89" name="椭圆 88"/>
          <p:cNvSpPr/>
          <p:nvPr/>
        </p:nvSpPr>
        <p:spPr>
          <a:xfrm>
            <a:off x="-1062355" y="-621665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262255" y="1323975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3019425" y="5487035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0798175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11300460" y="572643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10407650" y="819785"/>
            <a:ext cx="448310" cy="44831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 animBg="1"/>
      <p:bldP spid="47" grpId="0"/>
      <p:bldP spid="51" grpId="0"/>
      <p:bldP spid="53" grpId="0" animBg="1"/>
      <p:bldP spid="57" grpId="0"/>
      <p:bldP spid="60" grpId="0"/>
      <p:bldP spid="69" grpId="0" animBg="1"/>
      <p:bldP spid="70" grpId="0"/>
      <p:bldP spid="73" grpId="0"/>
      <p:bldP spid="75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9471" y="316613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什么是索引节点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650855" y="742315"/>
            <a:ext cx="956310" cy="222250"/>
            <a:chOff x="16633" y="9089"/>
            <a:chExt cx="1506" cy="350"/>
          </a:xfrm>
        </p:grpSpPr>
        <p:grpSp>
          <p:nvGrpSpPr>
            <p:cNvPr id="2" name="组合 1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3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13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8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椭圆 94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E392227-CF11-4F51-AC66-227E06DC26CB}"/>
              </a:ext>
            </a:extLst>
          </p:cNvPr>
          <p:cNvSpPr txBox="1"/>
          <p:nvPr/>
        </p:nvSpPr>
        <p:spPr>
          <a:xfrm>
            <a:off x="2057283" y="1883815"/>
            <a:ext cx="6144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储存文件元信息的区域就叫做 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，即索引节点。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2BA27F0-2F20-F319-D343-4B44D883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283" y="2696767"/>
            <a:ext cx="8077433" cy="28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6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#294670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262077" y="-867415"/>
            <a:ext cx="7123176" cy="3143504"/>
            <a:chOff x="1" y="1895348"/>
            <a:chExt cx="7123176" cy="3143504"/>
          </a:xfrm>
        </p:grpSpPr>
        <p:sp>
          <p:nvSpPr>
            <p:cNvPr id="10" name="í$ḻídè"/>
            <p:cNvSpPr/>
            <p:nvPr/>
          </p:nvSpPr>
          <p:spPr>
            <a:xfrm>
              <a:off x="1" y="1895348"/>
              <a:ext cx="7123176" cy="31435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95000"/>
                    <a:alpha val="80000"/>
                  </a:schemeClr>
                </a:gs>
              </a:gsLst>
              <a:lin ang="0" scaled="1"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6" name="ïşlíďe"/>
            <p:cNvSpPr/>
            <p:nvPr/>
          </p:nvSpPr>
          <p:spPr>
            <a:xfrm>
              <a:off x="6967728" y="1895348"/>
              <a:ext cx="155448" cy="3143504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7111" y="259917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索引节点的结构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638155" y="640715"/>
            <a:ext cx="956310" cy="222250"/>
            <a:chOff x="16633" y="9089"/>
            <a:chExt cx="1506" cy="350"/>
          </a:xfrm>
        </p:grpSpPr>
        <p:grpSp>
          <p:nvGrpSpPr>
            <p:cNvPr id="49" name="组合 48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50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53" name="组合 52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55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69" name="组合 68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文本占位符 85"/>
          <p:cNvSpPr txBox="1"/>
          <p:nvPr/>
        </p:nvSpPr>
        <p:spPr>
          <a:xfrm>
            <a:off x="8013063" y="2005965"/>
            <a:ext cx="3512185" cy="32461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ct val="0"/>
              </a:spcBef>
              <a:buNone/>
            </a:pPr>
            <a:r>
              <a:rPr lang="en-US" sz="11500" dirty="0">
                <a:ln>
                  <a:gradFill>
                    <a:gsLst>
                      <a:gs pos="0">
                        <a:schemeClr val="bg1">
                          <a:alpha val="17000"/>
                          <a:lumMod val="94000"/>
                        </a:schemeClr>
                      </a:gs>
                      <a:gs pos="100000">
                        <a:srgbClr val="2F6CBA">
                          <a:alpha val="0"/>
                        </a:srgbClr>
                      </a:gs>
                    </a:gsLst>
                    <a:lin ang="5400000" scaled="1"/>
                  </a:gradFill>
                </a:ln>
                <a:noFill/>
                <a:latin typeface="方正小标宋简体" panose="03000509000000000000" pitchFamily="65" charset="-122"/>
                <a:ea typeface="方正小标宋简体" panose="03000509000000000000" pitchFamily="65" charset="-122"/>
                <a:cs typeface="+mj-lt"/>
                <a:sym typeface="+mn-lt"/>
              </a:rPr>
              <a:t>topic</a:t>
            </a:r>
          </a:p>
        </p:txBody>
      </p:sp>
      <p:sp>
        <p:nvSpPr>
          <p:cNvPr id="34" name="椭圆 33"/>
          <p:cNvSpPr/>
          <p:nvPr/>
        </p:nvSpPr>
        <p:spPr>
          <a:xfrm>
            <a:off x="9575165" y="550799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768119" y="-202935"/>
            <a:ext cx="1487170" cy="148717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74346" y="266330"/>
            <a:ext cx="1988598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FFFFFF"/>
                </a:solidFill>
              </a:rPr>
              <a:t>https://www.youyedoc.com/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75B0867-8B90-4D1E-9FF0-4DC063E55249}"/>
              </a:ext>
            </a:extLst>
          </p:cNvPr>
          <p:cNvGraphicFramePr>
            <a:graphicFrameLocks noGrp="1"/>
          </p:cNvGraphicFramePr>
          <p:nvPr/>
        </p:nvGraphicFramePr>
        <p:xfrm>
          <a:off x="315811" y="1190590"/>
          <a:ext cx="5523737" cy="48768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963">
                  <a:extLst>
                    <a:ext uri="{9D8B030D-6E8A-4147-A177-3AD203B41FA5}">
                      <a16:colId xmlns:a16="http://schemas.microsoft.com/office/drawing/2014/main" val="2925568542"/>
                    </a:ext>
                  </a:extLst>
                </a:gridCol>
                <a:gridCol w="4062774">
                  <a:extLst>
                    <a:ext uri="{9D8B030D-6E8A-4147-A177-3AD203B41FA5}">
                      <a16:colId xmlns:a16="http://schemas.microsoft.com/office/drawing/2014/main" val="3101393775"/>
                    </a:ext>
                  </a:extLst>
                </a:gridCol>
              </a:tblGrid>
              <a:tr h="49561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磁盘索引节点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47936"/>
                  </a:ext>
                </a:extLst>
              </a:tr>
              <a:tr h="62589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文件主标识符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拥有该文件的个人或小组的标识符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61951"/>
                  </a:ext>
                </a:extLst>
              </a:tr>
              <a:tr h="62589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普通文件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目录文件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特别文件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41759"/>
                  </a:ext>
                </a:extLst>
              </a:tr>
              <a:tr h="62589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文件存取权限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各类用户对该文件的存取权限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96048"/>
                  </a:ext>
                </a:extLst>
              </a:tr>
              <a:tr h="62589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文件物理地址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每个索引节点含有</a:t>
                      </a:r>
                      <a:r>
                        <a:rPr lang="en-US" altLang="zh-CN" sz="1600" dirty="0"/>
                        <a:t>13</a:t>
                      </a:r>
                      <a:r>
                        <a:rPr lang="zh-CN" altLang="en-US" sz="1600" dirty="0"/>
                        <a:t>个地址项，它们以直接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间接的方式给出数据文件所在盘块的编号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93661"/>
                  </a:ext>
                </a:extLst>
              </a:tr>
              <a:tr h="62589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以字节为单位的文件长度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85954"/>
                  </a:ext>
                </a:extLst>
              </a:tr>
              <a:tr h="62589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文件链接计数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在本文件系统中所有指向该文件的文件名的指针计数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0975"/>
                  </a:ext>
                </a:extLst>
              </a:tr>
              <a:tr h="62589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文件存取时间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本文件最近被进程存取的时间、最近被修改的时间及索引节点最近被修改的时间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798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E202994-38A5-483C-8532-5681B73EF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57834"/>
              </p:ext>
            </p:extLst>
          </p:nvPr>
        </p:nvGraphicFramePr>
        <p:xfrm>
          <a:off x="6280999" y="2210602"/>
          <a:ext cx="5364357" cy="21591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780">
                  <a:extLst>
                    <a:ext uri="{9D8B030D-6E8A-4147-A177-3AD203B41FA5}">
                      <a16:colId xmlns:a16="http://schemas.microsoft.com/office/drawing/2014/main" val="1731326649"/>
                    </a:ext>
                  </a:extLst>
                </a:gridCol>
                <a:gridCol w="3903577">
                  <a:extLst>
                    <a:ext uri="{9D8B030D-6E8A-4147-A177-3AD203B41FA5}">
                      <a16:colId xmlns:a16="http://schemas.microsoft.com/office/drawing/2014/main" val="3694277849"/>
                    </a:ext>
                  </a:extLst>
                </a:gridCol>
              </a:tblGrid>
              <a:tr h="3647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内存索引节点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237426"/>
                  </a:ext>
                </a:extLst>
              </a:tr>
              <a:tr h="329804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索引节点编号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标识内存索引节点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585976"/>
                  </a:ext>
                </a:extLst>
              </a:tr>
              <a:tr h="3647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指示结点是否上锁或被修改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09075"/>
                  </a:ext>
                </a:extLst>
              </a:tr>
              <a:tr h="3647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访问计数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访问结点</a:t>
                      </a:r>
                      <a:r>
                        <a:rPr lang="en-US" altLang="zh-CN" sz="1600" dirty="0"/>
                        <a:t>+1</a:t>
                      </a:r>
                      <a:r>
                        <a:rPr lang="zh-CN" altLang="en-US" sz="1600" dirty="0"/>
                        <a:t>，访问结束</a:t>
                      </a:r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42013"/>
                  </a:ext>
                </a:extLst>
              </a:tr>
              <a:tr h="3647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逻辑设备号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文件所属文件系统的逻辑设备号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51617"/>
                  </a:ext>
                </a:extLst>
              </a:tr>
              <a:tr h="3647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链接指针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设置分别指向空闲链表和散列队列的指针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9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0799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#294670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68824" y="0"/>
            <a:ext cx="7123176" cy="3143504"/>
            <a:chOff x="1" y="1895348"/>
            <a:chExt cx="7123176" cy="3143504"/>
          </a:xfrm>
        </p:grpSpPr>
        <p:sp>
          <p:nvSpPr>
            <p:cNvPr id="10" name="í$ḻídè"/>
            <p:cNvSpPr/>
            <p:nvPr/>
          </p:nvSpPr>
          <p:spPr>
            <a:xfrm>
              <a:off x="1" y="1895348"/>
              <a:ext cx="7123176" cy="31435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95000"/>
                    <a:alpha val="80000"/>
                  </a:schemeClr>
                </a:gs>
              </a:gsLst>
              <a:lin ang="0" scaled="1"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6" name="ïşlíďe"/>
            <p:cNvSpPr/>
            <p:nvPr/>
          </p:nvSpPr>
          <p:spPr>
            <a:xfrm>
              <a:off x="6967728" y="1895348"/>
              <a:ext cx="155448" cy="3143504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7111" y="259917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索引节点的结构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638155" y="640715"/>
            <a:ext cx="956310" cy="222250"/>
            <a:chOff x="16633" y="9089"/>
            <a:chExt cx="1506" cy="350"/>
          </a:xfrm>
        </p:grpSpPr>
        <p:grpSp>
          <p:nvGrpSpPr>
            <p:cNvPr id="49" name="组合 48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50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53" name="组合 52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55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4" name="椭圆 5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69" name="组合 68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1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bg1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70" name="椭圆 69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椭圆 33"/>
          <p:cNvSpPr/>
          <p:nvPr/>
        </p:nvSpPr>
        <p:spPr>
          <a:xfrm>
            <a:off x="9575165" y="550799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768119" y="-202935"/>
            <a:ext cx="1487170" cy="148717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74346" y="266330"/>
            <a:ext cx="1988598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FFFFFF"/>
                </a:solidFill>
              </a:rPr>
              <a:t>https://www.youyedoc.com/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2709EA-1FA3-41D0-A6EB-3B40C6B9DE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"/>
          <a:stretch/>
        </p:blipFill>
        <p:spPr>
          <a:xfrm>
            <a:off x="3396001" y="863600"/>
            <a:ext cx="6124660" cy="18283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09B56B-8E7D-7E04-A92C-5BD97BF85A60}"/>
              </a:ext>
            </a:extLst>
          </p:cNvPr>
          <p:cNvSpPr txBox="1"/>
          <p:nvPr/>
        </p:nvSpPr>
        <p:spPr>
          <a:xfrm>
            <a:off x="2276169" y="2905136"/>
            <a:ext cx="76396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部分字段的含义：</a:t>
            </a:r>
            <a:endParaRPr lang="en-US" altLang="zh-CN" sz="2000" dirty="0"/>
          </a:p>
          <a:p>
            <a:r>
              <a:rPr lang="en-US" altLang="zh-CN" dirty="0"/>
              <a:t>	File</a:t>
            </a:r>
            <a:r>
              <a:rPr lang="zh-CN" altLang="en-US" dirty="0"/>
              <a:t>：文件名</a:t>
            </a:r>
            <a:endParaRPr lang="en-US" altLang="zh-CN" dirty="0"/>
          </a:p>
          <a:p>
            <a:r>
              <a:rPr lang="en-US" altLang="zh-CN" dirty="0"/>
              <a:t>	Size</a:t>
            </a:r>
            <a:r>
              <a:rPr lang="zh-CN" altLang="en-US" dirty="0"/>
              <a:t>：文件大小</a:t>
            </a:r>
            <a:endParaRPr lang="en-US" altLang="zh-CN" dirty="0"/>
          </a:p>
          <a:p>
            <a:r>
              <a:rPr lang="en-US" altLang="zh-CN" dirty="0"/>
              <a:t>	Blocks</a:t>
            </a:r>
            <a:r>
              <a:rPr lang="zh-CN" altLang="en-US" dirty="0"/>
              <a:t>：占用盘块数</a:t>
            </a:r>
            <a:endParaRPr lang="en-US" altLang="zh-CN" dirty="0"/>
          </a:p>
          <a:p>
            <a:r>
              <a:rPr lang="en-US" altLang="zh-CN" dirty="0"/>
              <a:t>	regular file </a:t>
            </a:r>
            <a:r>
              <a:rPr lang="zh-CN" altLang="en-US" dirty="0"/>
              <a:t>表明是正规文件，目录文件显示</a:t>
            </a:r>
            <a:r>
              <a:rPr lang="en-US" altLang="zh-CN" dirty="0"/>
              <a:t>directory</a:t>
            </a:r>
          </a:p>
          <a:p>
            <a:r>
              <a:rPr lang="en-US" altLang="zh-CN" dirty="0"/>
              <a:t>	device</a:t>
            </a:r>
            <a:r>
              <a:rPr lang="zh-CN" altLang="en-US" dirty="0"/>
              <a:t>：设备号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Inode</a:t>
            </a:r>
            <a:r>
              <a:rPr lang="zh-CN" altLang="en-US" dirty="0"/>
              <a:t>：索引结点号</a:t>
            </a:r>
            <a:endParaRPr lang="en-US" altLang="zh-CN" dirty="0"/>
          </a:p>
          <a:p>
            <a:r>
              <a:rPr lang="en-US" altLang="zh-CN" dirty="0"/>
              <a:t>	Links</a:t>
            </a:r>
            <a:r>
              <a:rPr lang="zh-CN" altLang="en-US" dirty="0"/>
              <a:t>：文件链接数</a:t>
            </a:r>
            <a:endParaRPr lang="en-US" altLang="zh-CN" dirty="0"/>
          </a:p>
          <a:p>
            <a:r>
              <a:rPr lang="en-US" altLang="zh-CN" dirty="0"/>
              <a:t>	Access</a:t>
            </a:r>
            <a:r>
              <a:rPr lang="zh-CN" altLang="en-US" dirty="0"/>
              <a:t>：访问权限、上次访问时间</a:t>
            </a:r>
            <a:endParaRPr lang="en-US" altLang="zh-CN" dirty="0"/>
          </a:p>
          <a:p>
            <a:r>
              <a:rPr lang="en-US" altLang="zh-CN" dirty="0"/>
              <a:t>	Modify</a:t>
            </a:r>
            <a:r>
              <a:rPr lang="zh-CN" altLang="en-US" dirty="0"/>
              <a:t>：修改时间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Uid</a:t>
            </a:r>
            <a:r>
              <a:rPr lang="zh-CN" altLang="en-US" dirty="0"/>
              <a:t>：文件所属用户</a:t>
            </a:r>
            <a:r>
              <a:rPr lang="en-US" altLang="zh-CN" dirty="0"/>
              <a:t>id</a:t>
            </a:r>
          </a:p>
          <a:p>
            <a:r>
              <a:rPr lang="en-US" altLang="zh-CN" dirty="0"/>
              <a:t>	Gid</a:t>
            </a:r>
            <a:r>
              <a:rPr lang="zh-CN" altLang="en-US" dirty="0"/>
              <a:t>：文件所属用户组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9471" y="316613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索引结构的特点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650855" y="742315"/>
            <a:ext cx="956310" cy="222250"/>
            <a:chOff x="16633" y="9089"/>
            <a:chExt cx="1506" cy="350"/>
          </a:xfrm>
        </p:grpSpPr>
        <p:grpSp>
          <p:nvGrpSpPr>
            <p:cNvPr id="2" name="组合 1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3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13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8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椭圆 94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5D87BE3-2D82-44FB-98EB-066FB8260114}"/>
              </a:ext>
            </a:extLst>
          </p:cNvPr>
          <p:cNvSpPr txBox="1"/>
          <p:nvPr/>
        </p:nvSpPr>
        <p:spPr>
          <a:xfrm>
            <a:off x="1130627" y="1103822"/>
            <a:ext cx="7614132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 </a:t>
            </a:r>
            <a:r>
              <a:rPr lang="zh-CN" altLang="en-US" sz="2000" dirty="0"/>
              <a:t>每一个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的大小，一般都是</a:t>
            </a:r>
            <a:r>
              <a:rPr lang="en-US" altLang="zh-CN" sz="2000" dirty="0"/>
              <a:t>128/256</a:t>
            </a:r>
            <a:r>
              <a:rPr lang="zh-CN" altLang="en-US" sz="2000" dirty="0"/>
              <a:t>字节。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节点的总数在格式化的时候就给定，一般是每</a:t>
            </a:r>
            <a:r>
              <a:rPr lang="en-US" altLang="zh-CN" sz="2000" dirty="0"/>
              <a:t>1/2kb</a:t>
            </a:r>
            <a:r>
              <a:rPr lang="zh-CN" altLang="en-US" sz="2000" dirty="0"/>
              <a:t>就设置一个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。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F4371AF5-B8A7-4009-8FC1-8C714DFF1C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6993" y="2398781"/>
            <a:ext cx="8383354" cy="113009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559E4BF-1192-43D3-A16B-F2CF2E9EB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0765" y="4830006"/>
            <a:ext cx="9159582" cy="75127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392227-CF11-4F51-AC66-227E06DC26CB}"/>
              </a:ext>
            </a:extLst>
          </p:cNvPr>
          <p:cNvSpPr txBox="1"/>
          <p:nvPr/>
        </p:nvSpPr>
        <p:spPr>
          <a:xfrm>
            <a:off x="1130627" y="4102228"/>
            <a:ext cx="1011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 </a:t>
            </a:r>
            <a:r>
              <a:rPr lang="zh-CN" altLang="en-US" sz="2000" dirty="0"/>
              <a:t>每个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都有一个号码，操作系统用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号码来识别不同的文件。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1229" y="253351"/>
            <a:ext cx="3842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索引节点结构的优点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650855" y="742315"/>
            <a:ext cx="956310" cy="222250"/>
            <a:chOff x="16633" y="9089"/>
            <a:chExt cx="1506" cy="350"/>
          </a:xfrm>
        </p:grpSpPr>
        <p:grpSp>
          <p:nvGrpSpPr>
            <p:cNvPr id="2" name="组合 1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3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13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8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椭圆 94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C56ABE0-BB78-47BE-93A8-04E12BDAF66C}"/>
              </a:ext>
            </a:extLst>
          </p:cNvPr>
          <p:cNvSpPr txBox="1"/>
          <p:nvPr/>
        </p:nvSpPr>
        <p:spPr>
          <a:xfrm>
            <a:off x="1046374" y="1473336"/>
            <a:ext cx="9483366" cy="391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）对于有些无法删除的文件可以通过删除</a:t>
            </a:r>
            <a:r>
              <a:rPr lang="en-US" altLang="zh-CN" sz="2400" dirty="0" err="1"/>
              <a:t>inode</a:t>
            </a:r>
            <a:r>
              <a:rPr lang="zh-CN" altLang="zh-CN" sz="2400" dirty="0"/>
              <a:t>节点来删除；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）移动或者重命名文件，只是改变了目录下的文件名到</a:t>
            </a:r>
            <a:r>
              <a:rPr lang="en-US" altLang="zh-CN" sz="2400" dirty="0" err="1"/>
              <a:t>inode</a:t>
            </a:r>
            <a:r>
              <a:rPr lang="zh-CN" altLang="zh-CN" sz="2400" dirty="0"/>
              <a:t>的映射，并不需要实际对硬盘操作；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）删除文件的时候，只需要删除</a:t>
            </a:r>
            <a:r>
              <a:rPr lang="en-US" altLang="zh-CN" sz="2400" dirty="0" err="1"/>
              <a:t>inode</a:t>
            </a:r>
            <a:r>
              <a:rPr lang="zh-CN" altLang="zh-CN" sz="2400" dirty="0"/>
              <a:t>，不需要实际清空那块硬盘，只需要在下次写入的时候覆盖即可（这也是为什么删除了数据可以进行数据恢复的原因之一）；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4</a:t>
            </a:r>
            <a:r>
              <a:rPr lang="zh-CN" altLang="zh-CN" sz="2400" dirty="0"/>
              <a:t>）打开一个文件后，只需要通过</a:t>
            </a:r>
            <a:r>
              <a:rPr lang="en-US" altLang="zh-CN" sz="2400" dirty="0" err="1"/>
              <a:t>inode</a:t>
            </a:r>
            <a:r>
              <a:rPr lang="zh-CN" altLang="zh-CN" sz="2400" dirty="0"/>
              <a:t>来识别文件。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ṥļídé"/>
          <p:cNvSpPr/>
          <p:nvPr/>
        </p:nvSpPr>
        <p:spPr bwMode="auto">
          <a:xfrm>
            <a:off x="9359900" y="0"/>
            <a:ext cx="2832100" cy="6858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1229" y="258411"/>
            <a:ext cx="340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增量式索引组织方式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650855" y="742315"/>
            <a:ext cx="956310" cy="222250"/>
            <a:chOff x="16633" y="9089"/>
            <a:chExt cx="1506" cy="350"/>
          </a:xfrm>
        </p:grpSpPr>
        <p:grpSp>
          <p:nvGrpSpPr>
            <p:cNvPr id="2" name="组合 1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3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13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ea"/>
                  </a:endParaRPr>
                </a:p>
              </p:txBody>
            </p:sp>
            <p:sp>
              <p:nvSpPr>
                <p:cNvPr id="1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8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椭圆 94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0" name="îsļîdè"/>
          <p:cNvSpPr/>
          <p:nvPr/>
        </p:nvSpPr>
        <p:spPr bwMode="auto">
          <a:xfrm flipV="1">
            <a:off x="5115877" y="6027877"/>
            <a:ext cx="1960245" cy="76200"/>
          </a:xfrm>
          <a:custGeom>
            <a:avLst/>
            <a:gdLst>
              <a:gd name="connsiteX0" fmla="*/ 0 w 1041400"/>
              <a:gd name="connsiteY0" fmla="*/ 0 h 2967068"/>
              <a:gd name="connsiteX1" fmla="*/ 1041400 w 1041400"/>
              <a:gd name="connsiteY1" fmla="*/ 0 h 2967068"/>
              <a:gd name="connsiteX2" fmla="*/ 1041400 w 1041400"/>
              <a:gd name="connsiteY2" fmla="*/ 2967068 h 2967068"/>
              <a:gd name="connsiteX3" fmla="*/ 0 w 1041400"/>
              <a:gd name="connsiteY3" fmla="*/ 2967068 h 2967068"/>
              <a:gd name="connsiteX4" fmla="*/ 0 w 1041400"/>
              <a:gd name="connsiteY4" fmla="*/ 0 h 29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400" h="2967068">
                <a:moveTo>
                  <a:pt x="0" y="0"/>
                </a:moveTo>
                <a:lnTo>
                  <a:pt x="1041400" y="0"/>
                </a:lnTo>
                <a:lnTo>
                  <a:pt x="1041400" y="2967068"/>
                </a:lnTo>
                <a:lnTo>
                  <a:pt x="0" y="29670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66AAF9E7-BE66-4775-968D-86BD465377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43" y="1843645"/>
            <a:ext cx="7117214" cy="39092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C23360-3744-D632-82F1-A27EE7F77835}"/>
              </a:ext>
            </a:extLst>
          </p:cNvPr>
          <p:cNvSpPr txBox="1"/>
          <p:nvPr/>
        </p:nvSpPr>
        <p:spPr>
          <a:xfrm>
            <a:off x="1353512" y="1105090"/>
            <a:ext cx="9520228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文件所占用盘块（</a:t>
            </a:r>
            <a:r>
              <a:rPr lang="en-US" altLang="zh-CN" dirty="0"/>
              <a:t>block</a:t>
            </a:r>
            <a:r>
              <a:rPr lang="zh-CN" altLang="zh-CN" dirty="0"/>
              <a:t>）的盘块号直接或间接地存放在该文件索引节点</a:t>
            </a:r>
            <a:r>
              <a:rPr lang="en-US" altLang="zh-CN" dirty="0" err="1"/>
              <a:t>inode</a:t>
            </a:r>
            <a:r>
              <a:rPr lang="zh-CN" altLang="zh-CN" dirty="0"/>
              <a:t>的地址项中</a:t>
            </a:r>
            <a:r>
              <a:rPr lang="zh-CN" altLang="en-US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ṥļídé"/>
          <p:cNvSpPr/>
          <p:nvPr/>
        </p:nvSpPr>
        <p:spPr bwMode="auto">
          <a:xfrm>
            <a:off x="9359900" y="0"/>
            <a:ext cx="2832100" cy="6858000"/>
          </a:xfrm>
          <a:prstGeom prst="rect">
            <a:avLst/>
          </a:pr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952500" y="-952500"/>
            <a:ext cx="1905000" cy="190500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360" y="427990"/>
            <a:ext cx="548640" cy="548640"/>
          </a:xfrm>
          <a:prstGeom prst="ellipse">
            <a:avLst/>
          </a:prstGeom>
          <a:gradFill>
            <a:gsLst>
              <a:gs pos="28000">
                <a:schemeClr val="accent2">
                  <a:lumMod val="75000"/>
                  <a:alpha val="14000"/>
                </a:schemeClr>
              </a:gs>
              <a:gs pos="100000">
                <a:schemeClr val="bg1">
                  <a:alpha val="11000"/>
                </a:schemeClr>
              </a:gs>
            </a:gsLst>
            <a:lin ang="5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1229" y="258411"/>
            <a:ext cx="340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增量式索引组织方式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10650855" y="742315"/>
            <a:ext cx="956310" cy="222250"/>
            <a:chOff x="16633" y="9089"/>
            <a:chExt cx="1506" cy="350"/>
          </a:xfrm>
        </p:grpSpPr>
        <p:grpSp>
          <p:nvGrpSpPr>
            <p:cNvPr id="2" name="组合 1"/>
            <p:cNvGrpSpPr/>
            <p:nvPr/>
          </p:nvGrpSpPr>
          <p:grpSpPr>
            <a:xfrm>
              <a:off x="16633" y="9089"/>
              <a:ext cx="351" cy="351"/>
              <a:chOff x="10882313" y="6396038"/>
              <a:chExt cx="303212" cy="303212"/>
            </a:xfrm>
          </p:grpSpPr>
          <p:sp>
            <p:nvSpPr>
              <p:cNvPr id="3" name="任意多边形: 形状 49"/>
              <p:cNvSpPr>
                <a:spLocks noChangeAspect="1"/>
              </p:cNvSpPr>
              <p:nvPr/>
            </p:nvSpPr>
            <p:spPr bwMode="auto">
              <a:xfrm>
                <a:off x="10982939" y="6442640"/>
                <a:ext cx="101961" cy="210009"/>
              </a:xfrm>
              <a:custGeom>
                <a:avLst/>
                <a:gdLst>
                  <a:gd name="connsiteX0" fmla="*/ 153435 w 326134"/>
                  <a:gd name="connsiteY0" fmla="*/ 529358 h 671736"/>
                  <a:gd name="connsiteX1" fmla="*/ 119645 w 326134"/>
                  <a:gd name="connsiteY1" fmla="*/ 546898 h 671736"/>
                  <a:gd name="connsiteX2" fmla="*/ 159446 w 326134"/>
                  <a:gd name="connsiteY2" fmla="*/ 561302 h 671736"/>
                  <a:gd name="connsiteX3" fmla="*/ 159446 w 326134"/>
                  <a:gd name="connsiteY3" fmla="*/ 529682 h 671736"/>
                  <a:gd name="connsiteX4" fmla="*/ 153435 w 326134"/>
                  <a:gd name="connsiteY4" fmla="*/ 529358 h 671736"/>
                  <a:gd name="connsiteX5" fmla="*/ 226631 w 326134"/>
                  <a:gd name="connsiteY5" fmla="*/ 422217 h 671736"/>
                  <a:gd name="connsiteX6" fmla="*/ 202308 w 326134"/>
                  <a:gd name="connsiteY6" fmla="*/ 424428 h 671736"/>
                  <a:gd name="connsiteX7" fmla="*/ 202308 w 326134"/>
                  <a:gd name="connsiteY7" fmla="*/ 474666 h 671736"/>
                  <a:gd name="connsiteX8" fmla="*/ 252558 w 326134"/>
                  <a:gd name="connsiteY8" fmla="*/ 441764 h 671736"/>
                  <a:gd name="connsiteX9" fmla="*/ 226631 w 326134"/>
                  <a:gd name="connsiteY9" fmla="*/ 422217 h 671736"/>
                  <a:gd name="connsiteX10" fmla="*/ 149921 w 326134"/>
                  <a:gd name="connsiteY10" fmla="*/ 298453 h 671736"/>
                  <a:gd name="connsiteX11" fmla="*/ 88390 w 326134"/>
                  <a:gd name="connsiteY11" fmla="*/ 343711 h 671736"/>
                  <a:gd name="connsiteX12" fmla="*/ 149921 w 326134"/>
                  <a:gd name="connsiteY12" fmla="*/ 379555 h 671736"/>
                  <a:gd name="connsiteX13" fmla="*/ 217727 w 326134"/>
                  <a:gd name="connsiteY13" fmla="*/ 142410 h 671736"/>
                  <a:gd name="connsiteX14" fmla="*/ 208658 w 326134"/>
                  <a:gd name="connsiteY14" fmla="*/ 143472 h 671736"/>
                  <a:gd name="connsiteX15" fmla="*/ 208658 w 326134"/>
                  <a:gd name="connsiteY15" fmla="*/ 222253 h 671736"/>
                  <a:gd name="connsiteX16" fmla="*/ 270961 w 326134"/>
                  <a:gd name="connsiteY16" fmla="*/ 166600 h 671736"/>
                  <a:gd name="connsiteX17" fmla="*/ 217727 w 326134"/>
                  <a:gd name="connsiteY17" fmla="*/ 142410 h 671736"/>
                  <a:gd name="connsiteX18" fmla="*/ 176946 w 326134"/>
                  <a:gd name="connsiteY18" fmla="*/ 57 h 671736"/>
                  <a:gd name="connsiteX19" fmla="*/ 222429 w 326134"/>
                  <a:gd name="connsiteY19" fmla="*/ 17460 h 671736"/>
                  <a:gd name="connsiteX20" fmla="*/ 209421 w 326134"/>
                  <a:gd name="connsiteY20" fmla="*/ 68451 h 671736"/>
                  <a:gd name="connsiteX21" fmla="*/ 209421 w 326134"/>
                  <a:gd name="connsiteY21" fmla="*/ 91957 h 671736"/>
                  <a:gd name="connsiteX22" fmla="*/ 325412 w 326134"/>
                  <a:gd name="connsiteY22" fmla="*/ 151627 h 671736"/>
                  <a:gd name="connsiteX23" fmla="*/ 205085 w 326134"/>
                  <a:gd name="connsiteY23" fmla="*/ 278199 h 671736"/>
                  <a:gd name="connsiteX24" fmla="*/ 205085 w 326134"/>
                  <a:gd name="connsiteY24" fmla="*/ 376202 h 671736"/>
                  <a:gd name="connsiteX25" fmla="*/ 304092 w 326134"/>
                  <a:gd name="connsiteY25" fmla="*/ 432979 h 671736"/>
                  <a:gd name="connsiteX26" fmla="*/ 193883 w 326134"/>
                  <a:gd name="connsiteY26" fmla="*/ 519409 h 671736"/>
                  <a:gd name="connsiteX27" fmla="*/ 193883 w 326134"/>
                  <a:gd name="connsiteY27" fmla="*/ 575101 h 671736"/>
                  <a:gd name="connsiteX28" fmla="*/ 326134 w 326134"/>
                  <a:gd name="connsiteY28" fmla="*/ 618859 h 671736"/>
                  <a:gd name="connsiteX29" fmla="*/ 194606 w 326134"/>
                  <a:gd name="connsiteY29" fmla="*/ 599692 h 671736"/>
                  <a:gd name="connsiteX30" fmla="*/ 170396 w 326134"/>
                  <a:gd name="connsiteY30" fmla="*/ 671658 h 671736"/>
                  <a:gd name="connsiteX31" fmla="*/ 159556 w 326134"/>
                  <a:gd name="connsiteY31" fmla="*/ 598246 h 671736"/>
                  <a:gd name="connsiteX32" fmla="*/ 63078 w 326134"/>
                  <a:gd name="connsiteY32" fmla="*/ 542192 h 671736"/>
                  <a:gd name="connsiteX33" fmla="*/ 153413 w 326134"/>
                  <a:gd name="connsiteY33" fmla="*/ 479630 h 671736"/>
                  <a:gd name="connsiteX34" fmla="*/ 153413 w 326134"/>
                  <a:gd name="connsiteY34" fmla="*/ 410919 h 671736"/>
                  <a:gd name="connsiteX35" fmla="*/ 38868 w 326134"/>
                  <a:gd name="connsiteY35" fmla="*/ 356312 h 671736"/>
                  <a:gd name="connsiteX36" fmla="*/ 149800 w 326134"/>
                  <a:gd name="connsiteY36" fmla="*/ 239142 h 671736"/>
                  <a:gd name="connsiteX37" fmla="*/ 149800 w 326134"/>
                  <a:gd name="connsiteY37" fmla="*/ 167177 h 671736"/>
                  <a:gd name="connsiteX38" fmla="*/ 11768 w 326134"/>
                  <a:gd name="connsiteY38" fmla="*/ 206234 h 671736"/>
                  <a:gd name="connsiteX39" fmla="*/ 27305 w 326134"/>
                  <a:gd name="connsiteY39" fmla="*/ 144756 h 671736"/>
                  <a:gd name="connsiteX40" fmla="*/ 148355 w 326134"/>
                  <a:gd name="connsiteY40" fmla="*/ 97743 h 671736"/>
                  <a:gd name="connsiteX41" fmla="*/ 148355 w 326134"/>
                  <a:gd name="connsiteY41" fmla="*/ 63750 h 671736"/>
                  <a:gd name="connsiteX42" fmla="*/ 134985 w 326134"/>
                  <a:gd name="connsiteY42" fmla="*/ 30117 h 671736"/>
                  <a:gd name="connsiteX43" fmla="*/ 176946 w 326134"/>
                  <a:gd name="connsiteY43" fmla="*/ 57 h 671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26134" h="671736">
                    <a:moveTo>
                      <a:pt x="153435" y="529358"/>
                    </a:moveTo>
                    <a:cubicBezTo>
                      <a:pt x="142586" y="529177"/>
                      <a:pt x="120751" y="530824"/>
                      <a:pt x="119645" y="546898"/>
                    </a:cubicBezTo>
                    <a:cubicBezTo>
                      <a:pt x="118171" y="568329"/>
                      <a:pt x="159446" y="561302"/>
                      <a:pt x="159446" y="561302"/>
                    </a:cubicBezTo>
                    <a:lnTo>
                      <a:pt x="159446" y="529682"/>
                    </a:lnTo>
                    <a:cubicBezTo>
                      <a:pt x="159446" y="529682"/>
                      <a:pt x="157051" y="529419"/>
                      <a:pt x="153435" y="529358"/>
                    </a:cubicBezTo>
                    <a:close/>
                    <a:moveTo>
                      <a:pt x="226631" y="422217"/>
                    </a:moveTo>
                    <a:cubicBezTo>
                      <a:pt x="214336" y="421509"/>
                      <a:pt x="202308" y="424428"/>
                      <a:pt x="202308" y="424428"/>
                    </a:cubicBezTo>
                    <a:lnTo>
                      <a:pt x="202308" y="474666"/>
                    </a:lnTo>
                    <a:cubicBezTo>
                      <a:pt x="202308" y="474666"/>
                      <a:pt x="254696" y="470421"/>
                      <a:pt x="252558" y="441764"/>
                    </a:cubicBezTo>
                    <a:cubicBezTo>
                      <a:pt x="251489" y="427259"/>
                      <a:pt x="238926" y="422925"/>
                      <a:pt x="226631" y="422217"/>
                    </a:cubicBezTo>
                    <a:close/>
                    <a:moveTo>
                      <a:pt x="149921" y="298453"/>
                    </a:moveTo>
                    <a:cubicBezTo>
                      <a:pt x="149921" y="298453"/>
                      <a:pt x="92302" y="306056"/>
                      <a:pt x="88390" y="343711"/>
                    </a:cubicBezTo>
                    <a:cubicBezTo>
                      <a:pt x="84833" y="381003"/>
                      <a:pt x="149921" y="379555"/>
                      <a:pt x="149921" y="379555"/>
                    </a:cubicBezTo>
                    <a:close/>
                    <a:moveTo>
                      <a:pt x="217727" y="142410"/>
                    </a:moveTo>
                    <a:cubicBezTo>
                      <a:pt x="212256" y="142839"/>
                      <a:pt x="208658" y="143472"/>
                      <a:pt x="208658" y="143472"/>
                    </a:cubicBezTo>
                    <a:lnTo>
                      <a:pt x="208658" y="222253"/>
                    </a:lnTo>
                    <a:cubicBezTo>
                      <a:pt x="208658" y="222253"/>
                      <a:pt x="275333" y="199486"/>
                      <a:pt x="270961" y="166600"/>
                    </a:cubicBezTo>
                    <a:cubicBezTo>
                      <a:pt x="267409" y="141665"/>
                      <a:pt x="234140" y="141123"/>
                      <a:pt x="217727" y="142410"/>
                    </a:cubicBezTo>
                    <a:close/>
                    <a:moveTo>
                      <a:pt x="176946" y="57"/>
                    </a:moveTo>
                    <a:cubicBezTo>
                      <a:pt x="197226" y="-712"/>
                      <a:pt x="218093" y="6431"/>
                      <a:pt x="222429" y="17460"/>
                    </a:cubicBezTo>
                    <a:cubicBezTo>
                      <a:pt x="231463" y="39520"/>
                      <a:pt x="209421" y="68451"/>
                      <a:pt x="209421" y="68451"/>
                    </a:cubicBezTo>
                    <a:lnTo>
                      <a:pt x="209421" y="91957"/>
                    </a:lnTo>
                    <a:cubicBezTo>
                      <a:pt x="324689" y="73514"/>
                      <a:pt x="325412" y="151627"/>
                      <a:pt x="325412" y="151627"/>
                    </a:cubicBezTo>
                    <a:cubicBezTo>
                      <a:pt x="323966" y="248907"/>
                      <a:pt x="205085" y="278199"/>
                      <a:pt x="205085" y="278199"/>
                    </a:cubicBezTo>
                    <a:lnTo>
                      <a:pt x="205085" y="376202"/>
                    </a:lnTo>
                    <a:cubicBezTo>
                      <a:pt x="205085" y="376202"/>
                      <a:pt x="301924" y="369693"/>
                      <a:pt x="304092" y="432979"/>
                    </a:cubicBezTo>
                    <a:cubicBezTo>
                      <a:pt x="306260" y="496265"/>
                      <a:pt x="193883" y="519409"/>
                      <a:pt x="193883" y="519409"/>
                    </a:cubicBezTo>
                    <a:lnTo>
                      <a:pt x="193883" y="575101"/>
                    </a:lnTo>
                    <a:cubicBezTo>
                      <a:pt x="220261" y="589205"/>
                      <a:pt x="326134" y="618859"/>
                      <a:pt x="326134" y="618859"/>
                    </a:cubicBezTo>
                    <a:cubicBezTo>
                      <a:pt x="293252" y="618859"/>
                      <a:pt x="194606" y="599692"/>
                      <a:pt x="194606" y="599692"/>
                    </a:cubicBezTo>
                    <a:cubicBezTo>
                      <a:pt x="195329" y="654661"/>
                      <a:pt x="180875" y="673104"/>
                      <a:pt x="170396" y="671658"/>
                    </a:cubicBezTo>
                    <a:cubicBezTo>
                      <a:pt x="160279" y="670211"/>
                      <a:pt x="159556" y="598246"/>
                      <a:pt x="159556" y="598246"/>
                    </a:cubicBezTo>
                    <a:cubicBezTo>
                      <a:pt x="159556" y="598246"/>
                      <a:pt x="66691" y="584865"/>
                      <a:pt x="63078" y="542192"/>
                    </a:cubicBezTo>
                    <a:cubicBezTo>
                      <a:pt x="59465" y="499519"/>
                      <a:pt x="153413" y="479630"/>
                      <a:pt x="153413" y="479630"/>
                    </a:cubicBezTo>
                    <a:lnTo>
                      <a:pt x="153413" y="410919"/>
                    </a:lnTo>
                    <a:cubicBezTo>
                      <a:pt x="153413" y="410919"/>
                      <a:pt x="47902" y="418152"/>
                      <a:pt x="38868" y="356312"/>
                    </a:cubicBezTo>
                    <a:cubicBezTo>
                      <a:pt x="30196" y="294473"/>
                      <a:pt x="149800" y="239142"/>
                      <a:pt x="149800" y="239142"/>
                    </a:cubicBezTo>
                    <a:lnTo>
                      <a:pt x="149800" y="167177"/>
                    </a:lnTo>
                    <a:cubicBezTo>
                      <a:pt x="90179" y="167177"/>
                      <a:pt x="32364" y="214190"/>
                      <a:pt x="11768" y="206234"/>
                    </a:cubicBezTo>
                    <a:cubicBezTo>
                      <a:pt x="-8829" y="197916"/>
                      <a:pt x="-1602" y="163922"/>
                      <a:pt x="27305" y="144756"/>
                    </a:cubicBezTo>
                    <a:cubicBezTo>
                      <a:pt x="55851" y="125951"/>
                      <a:pt x="148355" y="97743"/>
                      <a:pt x="148355" y="97743"/>
                    </a:cubicBezTo>
                    <a:lnTo>
                      <a:pt x="148355" y="63750"/>
                    </a:lnTo>
                    <a:cubicBezTo>
                      <a:pt x="127758" y="55794"/>
                      <a:pt x="134985" y="30117"/>
                      <a:pt x="134985" y="30117"/>
                    </a:cubicBezTo>
                    <a:cubicBezTo>
                      <a:pt x="136972" y="9504"/>
                      <a:pt x="156665" y="825"/>
                      <a:pt x="176946" y="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10882313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7211" y="9089"/>
              <a:ext cx="351" cy="351"/>
              <a:chOff x="11237431" y="6396038"/>
              <a:chExt cx="303212" cy="303212"/>
            </a:xfrm>
          </p:grpSpPr>
          <p:grpSp>
            <p:nvGrpSpPr>
              <p:cNvPr id="12" name="组合 11"/>
              <p:cNvGrpSpPr>
                <a:grpSpLocks noChangeAspect="1"/>
              </p:cNvGrpSpPr>
              <p:nvPr/>
            </p:nvGrpSpPr>
            <p:grpSpPr>
              <a:xfrm>
                <a:off x="11294041" y="6451104"/>
                <a:ext cx="213972" cy="210009"/>
                <a:chOff x="3263255" y="1417662"/>
                <a:chExt cx="415236" cy="407545"/>
              </a:xfrm>
              <a:solidFill>
                <a:schemeClr val="accent4"/>
              </a:solidFill>
            </p:grpSpPr>
            <p:sp>
              <p:nvSpPr>
                <p:cNvPr id="13" name="Freeform 99"/>
                <p:cNvSpPr/>
                <p:nvPr/>
              </p:nvSpPr>
              <p:spPr bwMode="auto">
                <a:xfrm>
                  <a:off x="3263255" y="1452265"/>
                  <a:ext cx="63439" cy="74973"/>
                </a:xfrm>
                <a:custGeom>
                  <a:avLst/>
                  <a:gdLst>
                    <a:gd name="T0" fmla="*/ 380 w 437"/>
                    <a:gd name="T1" fmla="*/ 0 h 517"/>
                    <a:gd name="T2" fmla="*/ 356 w 437"/>
                    <a:gd name="T3" fmla="*/ 326 h 517"/>
                    <a:gd name="T4" fmla="*/ 110 w 437"/>
                    <a:gd name="T5" fmla="*/ 517 h 517"/>
                    <a:gd name="T6" fmla="*/ 380 w 437"/>
                    <a:gd name="T7" fmla="*/ 0 h 5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37" h="517">
                      <a:moveTo>
                        <a:pt x="380" y="0"/>
                      </a:moveTo>
                      <a:cubicBezTo>
                        <a:pt x="380" y="0"/>
                        <a:pt x="437" y="159"/>
                        <a:pt x="356" y="326"/>
                      </a:cubicBezTo>
                      <a:cubicBezTo>
                        <a:pt x="275" y="493"/>
                        <a:pt x="110" y="517"/>
                        <a:pt x="110" y="517"/>
                      </a:cubicBezTo>
                      <a:cubicBezTo>
                        <a:pt x="110" y="517"/>
                        <a:pt x="0" y="98"/>
                        <a:pt x="3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00"/>
                <p:cNvSpPr/>
                <p:nvPr/>
              </p:nvSpPr>
              <p:spPr bwMode="auto">
                <a:xfrm>
                  <a:off x="3318364" y="1466363"/>
                  <a:ext cx="80100" cy="84585"/>
                </a:xfrm>
                <a:custGeom>
                  <a:avLst/>
                  <a:gdLst>
                    <a:gd name="T0" fmla="*/ 368 w 547"/>
                    <a:gd name="T1" fmla="*/ 0 h 581"/>
                    <a:gd name="T2" fmla="*/ 525 w 547"/>
                    <a:gd name="T3" fmla="*/ 257 h 581"/>
                    <a:gd name="T4" fmla="*/ 370 w 547"/>
                    <a:gd name="T5" fmla="*/ 581 h 581"/>
                    <a:gd name="T6" fmla="*/ 368 w 547"/>
                    <a:gd name="T7" fmla="*/ 0 h 5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47" h="581">
                      <a:moveTo>
                        <a:pt x="368" y="0"/>
                      </a:moveTo>
                      <a:cubicBezTo>
                        <a:pt x="368" y="0"/>
                        <a:pt x="502" y="78"/>
                        <a:pt x="525" y="257"/>
                      </a:cubicBezTo>
                      <a:cubicBezTo>
                        <a:pt x="547" y="436"/>
                        <a:pt x="370" y="581"/>
                        <a:pt x="370" y="581"/>
                      </a:cubicBezTo>
                      <a:cubicBezTo>
                        <a:pt x="370" y="581"/>
                        <a:pt x="0" y="276"/>
                        <a:pt x="3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01"/>
                <p:cNvSpPr/>
                <p:nvPr/>
              </p:nvSpPr>
              <p:spPr bwMode="auto">
                <a:xfrm>
                  <a:off x="3392696" y="1417662"/>
                  <a:ext cx="73051" cy="99964"/>
                </a:xfrm>
                <a:custGeom>
                  <a:avLst/>
                  <a:gdLst>
                    <a:gd name="T0" fmla="*/ 298 w 500"/>
                    <a:gd name="T1" fmla="*/ 0 h 683"/>
                    <a:gd name="T2" fmla="*/ 491 w 500"/>
                    <a:gd name="T3" fmla="*/ 324 h 683"/>
                    <a:gd name="T4" fmla="*/ 355 w 500"/>
                    <a:gd name="T5" fmla="*/ 683 h 683"/>
                    <a:gd name="T6" fmla="*/ 298 w 500"/>
                    <a:gd name="T7" fmla="*/ 0 h 6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00" h="683">
                      <a:moveTo>
                        <a:pt x="298" y="0"/>
                      </a:moveTo>
                      <a:cubicBezTo>
                        <a:pt x="298" y="0"/>
                        <a:pt x="483" y="145"/>
                        <a:pt x="491" y="324"/>
                      </a:cubicBezTo>
                      <a:cubicBezTo>
                        <a:pt x="500" y="504"/>
                        <a:pt x="355" y="683"/>
                        <a:pt x="355" y="683"/>
                      </a:cubicBezTo>
                      <a:cubicBezTo>
                        <a:pt x="355" y="683"/>
                        <a:pt x="0" y="316"/>
                        <a:pt x="2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ea"/>
                  </a:endParaRPr>
                </a:p>
              </p:txBody>
            </p:sp>
            <p:sp>
              <p:nvSpPr>
                <p:cNvPr id="18" name="Freeform 102"/>
                <p:cNvSpPr/>
                <p:nvPr/>
              </p:nvSpPr>
              <p:spPr bwMode="auto">
                <a:xfrm>
                  <a:off x="3489456" y="1438808"/>
                  <a:ext cx="71128" cy="71128"/>
                </a:xfrm>
                <a:custGeom>
                  <a:avLst/>
                  <a:gdLst>
                    <a:gd name="T0" fmla="*/ 449 w 486"/>
                    <a:gd name="T1" fmla="*/ 0 h 487"/>
                    <a:gd name="T2" fmla="*/ 344 w 486"/>
                    <a:gd name="T3" fmla="*/ 363 h 487"/>
                    <a:gd name="T4" fmla="*/ 39 w 486"/>
                    <a:gd name="T5" fmla="*/ 469 h 487"/>
                    <a:gd name="T6" fmla="*/ 449 w 486"/>
                    <a:gd name="T7" fmla="*/ 0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487">
                      <a:moveTo>
                        <a:pt x="449" y="0"/>
                      </a:moveTo>
                      <a:cubicBezTo>
                        <a:pt x="449" y="0"/>
                        <a:pt x="486" y="238"/>
                        <a:pt x="344" y="363"/>
                      </a:cubicBezTo>
                      <a:cubicBezTo>
                        <a:pt x="201" y="487"/>
                        <a:pt x="39" y="469"/>
                        <a:pt x="39" y="469"/>
                      </a:cubicBezTo>
                      <a:cubicBezTo>
                        <a:pt x="39" y="469"/>
                        <a:pt x="0" y="100"/>
                        <a:pt x="4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03"/>
                <p:cNvSpPr/>
                <p:nvPr/>
              </p:nvSpPr>
              <p:spPr bwMode="auto">
                <a:xfrm>
                  <a:off x="3579808" y="1471489"/>
                  <a:ext cx="97401" cy="74973"/>
                </a:xfrm>
                <a:custGeom>
                  <a:avLst/>
                  <a:gdLst>
                    <a:gd name="T0" fmla="*/ 669 w 669"/>
                    <a:gd name="T1" fmla="*/ 179 h 512"/>
                    <a:gd name="T2" fmla="*/ 358 w 669"/>
                    <a:gd name="T3" fmla="*/ 0 h 512"/>
                    <a:gd name="T4" fmla="*/ 0 w 669"/>
                    <a:gd name="T5" fmla="*/ 141 h 512"/>
                    <a:gd name="T6" fmla="*/ 669 w 669"/>
                    <a:gd name="T7" fmla="*/ 17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9" h="512">
                      <a:moveTo>
                        <a:pt x="669" y="179"/>
                      </a:moveTo>
                      <a:cubicBezTo>
                        <a:pt x="669" y="179"/>
                        <a:pt x="557" y="0"/>
                        <a:pt x="358" y="0"/>
                      </a:cubicBezTo>
                      <a:cubicBezTo>
                        <a:pt x="159" y="0"/>
                        <a:pt x="0" y="141"/>
                        <a:pt x="0" y="141"/>
                      </a:cubicBezTo>
                      <a:cubicBezTo>
                        <a:pt x="0" y="141"/>
                        <a:pt x="267" y="512"/>
                        <a:pt x="669" y="17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04"/>
                <p:cNvSpPr/>
                <p:nvPr/>
              </p:nvSpPr>
              <p:spPr bwMode="auto">
                <a:xfrm>
                  <a:off x="3506117" y="1518267"/>
                  <a:ext cx="109576" cy="71769"/>
                </a:xfrm>
                <a:custGeom>
                  <a:avLst/>
                  <a:gdLst>
                    <a:gd name="T0" fmla="*/ 752 w 752"/>
                    <a:gd name="T1" fmla="*/ 171 h 489"/>
                    <a:gd name="T2" fmla="*/ 380 w 752"/>
                    <a:gd name="T3" fmla="*/ 10 h 489"/>
                    <a:gd name="T4" fmla="*/ 0 w 752"/>
                    <a:gd name="T5" fmla="*/ 153 h 489"/>
                    <a:gd name="T6" fmla="*/ 752 w 752"/>
                    <a:gd name="T7" fmla="*/ 171 h 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2" h="489">
                      <a:moveTo>
                        <a:pt x="752" y="171"/>
                      </a:moveTo>
                      <a:cubicBezTo>
                        <a:pt x="752" y="171"/>
                        <a:pt x="577" y="0"/>
                        <a:pt x="380" y="10"/>
                      </a:cubicBezTo>
                      <a:cubicBezTo>
                        <a:pt x="183" y="20"/>
                        <a:pt x="0" y="153"/>
                        <a:pt x="0" y="153"/>
                      </a:cubicBezTo>
                      <a:cubicBezTo>
                        <a:pt x="0" y="153"/>
                        <a:pt x="324" y="489"/>
                        <a:pt x="752" y="1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05"/>
                <p:cNvSpPr/>
                <p:nvPr/>
              </p:nvSpPr>
              <p:spPr bwMode="auto">
                <a:xfrm>
                  <a:off x="3602236" y="1568249"/>
                  <a:ext cx="76255" cy="69847"/>
                </a:xfrm>
                <a:custGeom>
                  <a:avLst/>
                  <a:gdLst>
                    <a:gd name="T0" fmla="*/ 526 w 526"/>
                    <a:gd name="T1" fmla="*/ 361 h 477"/>
                    <a:gd name="T2" fmla="*/ 339 w 526"/>
                    <a:gd name="T3" fmla="*/ 76 h 477"/>
                    <a:gd name="T4" fmla="*/ 0 w 526"/>
                    <a:gd name="T5" fmla="*/ 66 h 477"/>
                    <a:gd name="T6" fmla="*/ 526 w 526"/>
                    <a:gd name="T7" fmla="*/ 361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26" h="477">
                      <a:moveTo>
                        <a:pt x="526" y="361"/>
                      </a:moveTo>
                      <a:cubicBezTo>
                        <a:pt x="526" y="361"/>
                        <a:pt x="485" y="151"/>
                        <a:pt x="339" y="76"/>
                      </a:cubicBezTo>
                      <a:cubicBezTo>
                        <a:pt x="193" y="0"/>
                        <a:pt x="0" y="66"/>
                        <a:pt x="0" y="66"/>
                      </a:cubicBezTo>
                      <a:cubicBezTo>
                        <a:pt x="0" y="66"/>
                        <a:pt x="97" y="477"/>
                        <a:pt x="526" y="3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06"/>
                <p:cNvSpPr/>
                <p:nvPr/>
              </p:nvSpPr>
              <p:spPr bwMode="auto">
                <a:xfrm>
                  <a:off x="3525981" y="1586191"/>
                  <a:ext cx="77536" cy="65361"/>
                </a:xfrm>
                <a:custGeom>
                  <a:avLst/>
                  <a:gdLst>
                    <a:gd name="T0" fmla="*/ 531 w 531"/>
                    <a:gd name="T1" fmla="*/ 326 h 446"/>
                    <a:gd name="T2" fmla="*/ 305 w 531"/>
                    <a:gd name="T3" fmla="*/ 44 h 446"/>
                    <a:gd name="T4" fmla="*/ 0 w 531"/>
                    <a:gd name="T5" fmla="*/ 38 h 446"/>
                    <a:gd name="T6" fmla="*/ 531 w 531"/>
                    <a:gd name="T7" fmla="*/ 32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1" h="446">
                      <a:moveTo>
                        <a:pt x="531" y="326"/>
                      </a:moveTo>
                      <a:cubicBezTo>
                        <a:pt x="531" y="326"/>
                        <a:pt x="435" y="89"/>
                        <a:pt x="305" y="44"/>
                      </a:cubicBezTo>
                      <a:cubicBezTo>
                        <a:pt x="175" y="0"/>
                        <a:pt x="0" y="38"/>
                        <a:pt x="0" y="38"/>
                      </a:cubicBezTo>
                      <a:cubicBezTo>
                        <a:pt x="0" y="38"/>
                        <a:pt x="96" y="446"/>
                        <a:pt x="531" y="3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07"/>
                <p:cNvSpPr/>
                <p:nvPr/>
              </p:nvSpPr>
              <p:spPr bwMode="auto">
                <a:xfrm>
                  <a:off x="3406153" y="1539413"/>
                  <a:ext cx="101246" cy="87789"/>
                </a:xfrm>
                <a:custGeom>
                  <a:avLst/>
                  <a:gdLst>
                    <a:gd name="T0" fmla="*/ 697 w 697"/>
                    <a:gd name="T1" fmla="*/ 232 h 599"/>
                    <a:gd name="T2" fmla="*/ 433 w 697"/>
                    <a:gd name="T3" fmla="*/ 24 h 599"/>
                    <a:gd name="T4" fmla="*/ 0 w 697"/>
                    <a:gd name="T5" fmla="*/ 140 h 599"/>
                    <a:gd name="T6" fmla="*/ 697 w 697"/>
                    <a:gd name="T7" fmla="*/ 232 h 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7" h="599">
                      <a:moveTo>
                        <a:pt x="697" y="232"/>
                      </a:moveTo>
                      <a:cubicBezTo>
                        <a:pt x="697" y="232"/>
                        <a:pt x="616" y="49"/>
                        <a:pt x="433" y="24"/>
                      </a:cubicBezTo>
                      <a:cubicBezTo>
                        <a:pt x="250" y="0"/>
                        <a:pt x="0" y="140"/>
                        <a:pt x="0" y="140"/>
                      </a:cubicBezTo>
                      <a:cubicBezTo>
                        <a:pt x="0" y="140"/>
                        <a:pt x="356" y="599"/>
                        <a:pt x="697" y="2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08"/>
                <p:cNvSpPr/>
                <p:nvPr/>
              </p:nvSpPr>
              <p:spPr bwMode="auto">
                <a:xfrm>
                  <a:off x="3408716" y="1601570"/>
                  <a:ext cx="89071" cy="70487"/>
                </a:xfrm>
                <a:custGeom>
                  <a:avLst/>
                  <a:gdLst>
                    <a:gd name="T0" fmla="*/ 614 w 614"/>
                    <a:gd name="T1" fmla="*/ 324 h 483"/>
                    <a:gd name="T2" fmla="*/ 356 w 614"/>
                    <a:gd name="T3" fmla="*/ 49 h 483"/>
                    <a:gd name="T4" fmla="*/ 0 w 614"/>
                    <a:gd name="T5" fmla="*/ 67 h 483"/>
                    <a:gd name="T6" fmla="*/ 614 w 614"/>
                    <a:gd name="T7" fmla="*/ 32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4" h="482">
                      <a:moveTo>
                        <a:pt x="614" y="324"/>
                      </a:moveTo>
                      <a:cubicBezTo>
                        <a:pt x="614" y="324"/>
                        <a:pt x="466" y="97"/>
                        <a:pt x="356" y="49"/>
                      </a:cubicBezTo>
                      <a:cubicBezTo>
                        <a:pt x="246" y="0"/>
                        <a:pt x="0" y="67"/>
                        <a:pt x="0" y="67"/>
                      </a:cubicBezTo>
                      <a:cubicBezTo>
                        <a:pt x="0" y="67"/>
                        <a:pt x="132" y="483"/>
                        <a:pt x="614" y="3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09"/>
                <p:cNvSpPr/>
                <p:nvPr/>
              </p:nvSpPr>
              <p:spPr bwMode="auto">
                <a:xfrm>
                  <a:off x="3503554" y="1609901"/>
                  <a:ext cx="74332" cy="171092"/>
                </a:xfrm>
                <a:custGeom>
                  <a:avLst/>
                  <a:gdLst>
                    <a:gd name="T0" fmla="*/ 0 w 508"/>
                    <a:gd name="T1" fmla="*/ 0 h 1171"/>
                    <a:gd name="T2" fmla="*/ 51 w 508"/>
                    <a:gd name="T3" fmla="*/ 187 h 1171"/>
                    <a:gd name="T4" fmla="*/ 282 w 508"/>
                    <a:gd name="T5" fmla="*/ 587 h 1171"/>
                    <a:gd name="T6" fmla="*/ 323 w 508"/>
                    <a:gd name="T7" fmla="*/ 1171 h 1171"/>
                    <a:gd name="T8" fmla="*/ 0 w 508"/>
                    <a:gd name="T9" fmla="*/ 0 h 1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1171">
                      <a:moveTo>
                        <a:pt x="0" y="0"/>
                      </a:moveTo>
                      <a:lnTo>
                        <a:pt x="51" y="187"/>
                      </a:lnTo>
                      <a:cubicBezTo>
                        <a:pt x="51" y="187"/>
                        <a:pt x="227" y="313"/>
                        <a:pt x="282" y="587"/>
                      </a:cubicBezTo>
                      <a:cubicBezTo>
                        <a:pt x="337" y="860"/>
                        <a:pt x="323" y="1171"/>
                        <a:pt x="323" y="1171"/>
                      </a:cubicBezTo>
                      <a:cubicBezTo>
                        <a:pt x="323" y="1171"/>
                        <a:pt x="508" y="32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10"/>
                <p:cNvSpPr/>
                <p:nvPr/>
              </p:nvSpPr>
              <p:spPr bwMode="auto">
                <a:xfrm>
                  <a:off x="3436911" y="1665650"/>
                  <a:ext cx="54468" cy="112780"/>
                </a:xfrm>
                <a:custGeom>
                  <a:avLst/>
                  <a:gdLst>
                    <a:gd name="T0" fmla="*/ 171 w 372"/>
                    <a:gd name="T1" fmla="*/ 20 h 772"/>
                    <a:gd name="T2" fmla="*/ 0 w 372"/>
                    <a:gd name="T3" fmla="*/ 0 h 772"/>
                    <a:gd name="T4" fmla="*/ 187 w 372"/>
                    <a:gd name="T5" fmla="*/ 354 h 772"/>
                    <a:gd name="T6" fmla="*/ 198 w 372"/>
                    <a:gd name="T7" fmla="*/ 772 h 772"/>
                    <a:gd name="T8" fmla="*/ 171 w 372"/>
                    <a:gd name="T9" fmla="*/ 20 h 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2" h="772">
                      <a:moveTo>
                        <a:pt x="171" y="20"/>
                      </a:moveTo>
                      <a:lnTo>
                        <a:pt x="0" y="0"/>
                      </a:lnTo>
                      <a:cubicBezTo>
                        <a:pt x="0" y="0"/>
                        <a:pt x="139" y="149"/>
                        <a:pt x="187" y="354"/>
                      </a:cubicBezTo>
                      <a:cubicBezTo>
                        <a:pt x="236" y="560"/>
                        <a:pt x="198" y="772"/>
                        <a:pt x="198" y="772"/>
                      </a:cubicBezTo>
                      <a:cubicBezTo>
                        <a:pt x="198" y="772"/>
                        <a:pt x="372" y="491"/>
                        <a:pt x="17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1"/>
                <p:cNvSpPr/>
                <p:nvPr/>
              </p:nvSpPr>
              <p:spPr bwMode="auto">
                <a:xfrm>
                  <a:off x="3290169" y="1548384"/>
                  <a:ext cx="148024" cy="276823"/>
                </a:xfrm>
                <a:custGeom>
                  <a:avLst/>
                  <a:gdLst>
                    <a:gd name="T0" fmla="*/ 752 w 1017"/>
                    <a:gd name="T1" fmla="*/ 208 h 1899"/>
                    <a:gd name="T2" fmla="*/ 399 w 1017"/>
                    <a:gd name="T3" fmla="*/ 966 h 1899"/>
                    <a:gd name="T4" fmla="*/ 1017 w 1017"/>
                    <a:gd name="T5" fmla="*/ 1899 h 1899"/>
                    <a:gd name="T6" fmla="*/ 521 w 1017"/>
                    <a:gd name="T7" fmla="*/ 1879 h 1899"/>
                    <a:gd name="T8" fmla="*/ 407 w 1017"/>
                    <a:gd name="T9" fmla="*/ 489 h 1899"/>
                    <a:gd name="T10" fmla="*/ 281 w 1017"/>
                    <a:gd name="T11" fmla="*/ 0 h 1899"/>
                    <a:gd name="T12" fmla="*/ 492 w 1017"/>
                    <a:gd name="T13" fmla="*/ 379 h 1899"/>
                    <a:gd name="T14" fmla="*/ 598 w 1017"/>
                    <a:gd name="T15" fmla="*/ 269 h 1899"/>
                    <a:gd name="T16" fmla="*/ 752 w 1017"/>
                    <a:gd name="T17" fmla="*/ 208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7" h="1899">
                      <a:moveTo>
                        <a:pt x="752" y="208"/>
                      </a:moveTo>
                      <a:cubicBezTo>
                        <a:pt x="752" y="208"/>
                        <a:pt x="354" y="456"/>
                        <a:pt x="399" y="966"/>
                      </a:cubicBezTo>
                      <a:cubicBezTo>
                        <a:pt x="443" y="1475"/>
                        <a:pt x="1017" y="1899"/>
                        <a:pt x="1017" y="1899"/>
                      </a:cubicBezTo>
                      <a:lnTo>
                        <a:pt x="521" y="1879"/>
                      </a:lnTo>
                      <a:cubicBezTo>
                        <a:pt x="521" y="1879"/>
                        <a:pt x="0" y="1161"/>
                        <a:pt x="407" y="489"/>
                      </a:cubicBezTo>
                      <a:cubicBezTo>
                        <a:pt x="407" y="489"/>
                        <a:pt x="460" y="191"/>
                        <a:pt x="281" y="0"/>
                      </a:cubicBezTo>
                      <a:cubicBezTo>
                        <a:pt x="281" y="0"/>
                        <a:pt x="472" y="142"/>
                        <a:pt x="492" y="379"/>
                      </a:cubicBezTo>
                      <a:cubicBezTo>
                        <a:pt x="492" y="379"/>
                        <a:pt x="543" y="326"/>
                        <a:pt x="598" y="269"/>
                      </a:cubicBezTo>
                      <a:cubicBezTo>
                        <a:pt x="653" y="212"/>
                        <a:pt x="752" y="208"/>
                        <a:pt x="752" y="20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>
                <a:off x="11237431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7789" y="9089"/>
              <a:ext cx="351" cy="351"/>
              <a:chOff x="11616276" y="6396038"/>
              <a:chExt cx="303212" cy="303212"/>
            </a:xfrm>
          </p:grpSpPr>
          <p:grpSp>
            <p:nvGrpSpPr>
              <p:cNvPr id="37" name="组合 36"/>
              <p:cNvGrpSpPr>
                <a:grpSpLocks noChangeAspect="1"/>
              </p:cNvGrpSpPr>
              <p:nvPr/>
            </p:nvGrpSpPr>
            <p:grpSpPr>
              <a:xfrm>
                <a:off x="11641148" y="6471951"/>
                <a:ext cx="253468" cy="151386"/>
                <a:chOff x="2655835" y="2119973"/>
                <a:chExt cx="793944" cy="474188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38" name="任意多边形: 形状 70"/>
                <p:cNvSpPr/>
                <p:nvPr/>
              </p:nvSpPr>
              <p:spPr bwMode="auto">
                <a:xfrm>
                  <a:off x="2699409" y="2278890"/>
                  <a:ext cx="705515" cy="314630"/>
                </a:xfrm>
                <a:custGeom>
                  <a:avLst/>
                  <a:gdLst>
                    <a:gd name="connsiteX0" fmla="*/ 1425576 w 1747838"/>
                    <a:gd name="connsiteY0" fmla="*/ 322262 h 779463"/>
                    <a:gd name="connsiteX1" fmla="*/ 1376363 w 1747838"/>
                    <a:gd name="connsiteY1" fmla="*/ 326643 h 779463"/>
                    <a:gd name="connsiteX2" fmla="*/ 1376363 w 1747838"/>
                    <a:gd name="connsiteY2" fmla="*/ 390525 h 779463"/>
                    <a:gd name="connsiteX3" fmla="*/ 1425576 w 1747838"/>
                    <a:gd name="connsiteY3" fmla="*/ 383954 h 779463"/>
                    <a:gd name="connsiteX4" fmla="*/ 327025 w 1747838"/>
                    <a:gd name="connsiteY4" fmla="*/ 322262 h 779463"/>
                    <a:gd name="connsiteX5" fmla="*/ 327025 w 1747838"/>
                    <a:gd name="connsiteY5" fmla="*/ 383954 h 779463"/>
                    <a:gd name="connsiteX6" fmla="*/ 376238 w 1747838"/>
                    <a:gd name="connsiteY6" fmla="*/ 390525 h 779463"/>
                    <a:gd name="connsiteX7" fmla="*/ 376238 w 1747838"/>
                    <a:gd name="connsiteY7" fmla="*/ 326643 h 779463"/>
                    <a:gd name="connsiteX8" fmla="*/ 1524000 w 1747838"/>
                    <a:gd name="connsiteY8" fmla="*/ 312737 h 779463"/>
                    <a:gd name="connsiteX9" fmla="*/ 1476375 w 1747838"/>
                    <a:gd name="connsiteY9" fmla="*/ 315581 h 779463"/>
                    <a:gd name="connsiteX10" fmla="*/ 1476375 w 1747838"/>
                    <a:gd name="connsiteY10" fmla="*/ 381000 h 779463"/>
                    <a:gd name="connsiteX11" fmla="*/ 1524000 w 1747838"/>
                    <a:gd name="connsiteY11" fmla="*/ 372112 h 779463"/>
                    <a:gd name="connsiteX12" fmla="*/ 228600 w 1747838"/>
                    <a:gd name="connsiteY12" fmla="*/ 312737 h 779463"/>
                    <a:gd name="connsiteX13" fmla="*/ 228600 w 1747838"/>
                    <a:gd name="connsiteY13" fmla="*/ 372112 h 779463"/>
                    <a:gd name="connsiteX14" fmla="*/ 276225 w 1747838"/>
                    <a:gd name="connsiteY14" fmla="*/ 381000 h 779463"/>
                    <a:gd name="connsiteX15" fmla="*/ 276225 w 1747838"/>
                    <a:gd name="connsiteY15" fmla="*/ 315581 h 779463"/>
                    <a:gd name="connsiteX16" fmla="*/ 1625600 w 1747838"/>
                    <a:gd name="connsiteY16" fmla="*/ 292100 h 779463"/>
                    <a:gd name="connsiteX17" fmla="*/ 1574800 w 1747838"/>
                    <a:gd name="connsiteY17" fmla="*/ 303285 h 779463"/>
                    <a:gd name="connsiteX18" fmla="*/ 1574800 w 1747838"/>
                    <a:gd name="connsiteY18" fmla="*/ 363538 h 779463"/>
                    <a:gd name="connsiteX19" fmla="*/ 1625600 w 1747838"/>
                    <a:gd name="connsiteY19" fmla="*/ 353075 h 779463"/>
                    <a:gd name="connsiteX20" fmla="*/ 127000 w 1747838"/>
                    <a:gd name="connsiteY20" fmla="*/ 292100 h 779463"/>
                    <a:gd name="connsiteX21" fmla="*/ 127000 w 1747838"/>
                    <a:gd name="connsiteY21" fmla="*/ 353075 h 779463"/>
                    <a:gd name="connsiteX22" fmla="*/ 177800 w 1747838"/>
                    <a:gd name="connsiteY22" fmla="*/ 363538 h 779463"/>
                    <a:gd name="connsiteX23" fmla="*/ 177800 w 1747838"/>
                    <a:gd name="connsiteY23" fmla="*/ 303285 h 779463"/>
                    <a:gd name="connsiteX24" fmla="*/ 425450 w 1747838"/>
                    <a:gd name="connsiteY24" fmla="*/ 290512 h 779463"/>
                    <a:gd name="connsiteX25" fmla="*/ 425450 w 1747838"/>
                    <a:gd name="connsiteY25" fmla="*/ 354012 h 779463"/>
                    <a:gd name="connsiteX26" fmla="*/ 1327150 w 1747838"/>
                    <a:gd name="connsiteY26" fmla="*/ 354012 h 779463"/>
                    <a:gd name="connsiteX27" fmla="*/ 1327150 w 1747838"/>
                    <a:gd name="connsiteY27" fmla="*/ 290512 h 779463"/>
                    <a:gd name="connsiteX28" fmla="*/ 1714501 w 1747838"/>
                    <a:gd name="connsiteY28" fmla="*/ 276225 h 779463"/>
                    <a:gd name="connsiteX29" fmla="*/ 1671638 w 1747838"/>
                    <a:gd name="connsiteY29" fmla="*/ 280963 h 779463"/>
                    <a:gd name="connsiteX30" fmla="*/ 1671638 w 1747838"/>
                    <a:gd name="connsiteY30" fmla="*/ 347663 h 779463"/>
                    <a:gd name="connsiteX31" fmla="*/ 1714501 w 1747838"/>
                    <a:gd name="connsiteY31" fmla="*/ 346205 h 779463"/>
                    <a:gd name="connsiteX32" fmla="*/ 38100 w 1747838"/>
                    <a:gd name="connsiteY32" fmla="*/ 276225 h 779463"/>
                    <a:gd name="connsiteX33" fmla="*/ 38100 w 1747838"/>
                    <a:gd name="connsiteY33" fmla="*/ 346205 h 779463"/>
                    <a:gd name="connsiteX34" fmla="*/ 80963 w 1747838"/>
                    <a:gd name="connsiteY34" fmla="*/ 347663 h 779463"/>
                    <a:gd name="connsiteX35" fmla="*/ 80963 w 1747838"/>
                    <a:gd name="connsiteY35" fmla="*/ 280963 h 779463"/>
                    <a:gd name="connsiteX36" fmla="*/ 876335 w 1747838"/>
                    <a:gd name="connsiteY36" fmla="*/ 96837 h 779463"/>
                    <a:gd name="connsiteX37" fmla="*/ 547688 w 1747838"/>
                    <a:gd name="connsiteY37" fmla="*/ 265112 h 779463"/>
                    <a:gd name="connsiteX38" fmla="*/ 1209676 w 1747838"/>
                    <a:gd name="connsiteY38" fmla="*/ 265112 h 779463"/>
                    <a:gd name="connsiteX39" fmla="*/ 1011507 w 1747838"/>
                    <a:gd name="connsiteY39" fmla="*/ 0 h 779463"/>
                    <a:gd name="connsiteX40" fmla="*/ 1112261 w 1747838"/>
                    <a:gd name="connsiteY40" fmla="*/ 0 h 779463"/>
                    <a:gd name="connsiteX41" fmla="*/ 1112261 w 1747838"/>
                    <a:gd name="connsiteY41" fmla="*/ 158204 h 779463"/>
                    <a:gd name="connsiteX42" fmla="*/ 1163540 w 1747838"/>
                    <a:gd name="connsiteY42" fmla="*/ 177348 h 779463"/>
                    <a:gd name="connsiteX43" fmla="*/ 1163540 w 1747838"/>
                    <a:gd name="connsiteY43" fmla="*/ 5418 h 779463"/>
                    <a:gd name="connsiteX44" fmla="*/ 1226737 w 1747838"/>
                    <a:gd name="connsiteY44" fmla="*/ 5418 h 779463"/>
                    <a:gd name="connsiteX45" fmla="*/ 1226737 w 1747838"/>
                    <a:gd name="connsiteY45" fmla="*/ 209133 h 779463"/>
                    <a:gd name="connsiteX46" fmla="*/ 1332546 w 1747838"/>
                    <a:gd name="connsiteY46" fmla="*/ 268731 h 779463"/>
                    <a:gd name="connsiteX47" fmla="*/ 1747838 w 1747838"/>
                    <a:gd name="connsiteY47" fmla="*/ 184211 h 779463"/>
                    <a:gd name="connsiteX48" fmla="*/ 1747838 w 1747838"/>
                    <a:gd name="connsiteY48" fmla="*/ 224665 h 779463"/>
                    <a:gd name="connsiteX49" fmla="*/ 1342658 w 1747838"/>
                    <a:gd name="connsiteY49" fmla="*/ 285707 h 779463"/>
                    <a:gd name="connsiteX50" fmla="*/ 1348074 w 1747838"/>
                    <a:gd name="connsiteY50" fmla="*/ 305212 h 779463"/>
                    <a:gd name="connsiteX51" fmla="*/ 1746394 w 1747838"/>
                    <a:gd name="connsiteY51" fmla="*/ 251754 h 779463"/>
                    <a:gd name="connsiteX52" fmla="*/ 1746394 w 1747838"/>
                    <a:gd name="connsiteY52" fmla="*/ 775851 h 779463"/>
                    <a:gd name="connsiteX53" fmla="*/ 1696559 w 1747838"/>
                    <a:gd name="connsiteY53" fmla="*/ 775851 h 779463"/>
                    <a:gd name="connsiteX54" fmla="*/ 1696559 w 1747838"/>
                    <a:gd name="connsiteY54" fmla="*/ 463777 h 779463"/>
                    <a:gd name="connsiteX55" fmla="*/ 1610611 w 1747838"/>
                    <a:gd name="connsiteY55" fmla="*/ 394427 h 779463"/>
                    <a:gd name="connsiteX56" fmla="*/ 1262488 w 1747838"/>
                    <a:gd name="connsiteY56" fmla="*/ 438132 h 779463"/>
                    <a:gd name="connsiteX57" fmla="*/ 1262488 w 1747838"/>
                    <a:gd name="connsiteY57" fmla="*/ 777296 h 779463"/>
                    <a:gd name="connsiteX58" fmla="*/ 1203986 w 1747838"/>
                    <a:gd name="connsiteY58" fmla="*/ 777296 h 779463"/>
                    <a:gd name="connsiteX59" fmla="*/ 1203986 w 1747838"/>
                    <a:gd name="connsiteY59" fmla="*/ 385036 h 779463"/>
                    <a:gd name="connsiteX60" fmla="*/ 1115872 w 1747838"/>
                    <a:gd name="connsiteY60" fmla="*/ 385036 h 779463"/>
                    <a:gd name="connsiteX61" fmla="*/ 1115872 w 1747838"/>
                    <a:gd name="connsiteY61" fmla="*/ 774406 h 779463"/>
                    <a:gd name="connsiteX62" fmla="*/ 1046897 w 1747838"/>
                    <a:gd name="connsiteY62" fmla="*/ 774406 h 779463"/>
                    <a:gd name="connsiteX63" fmla="*/ 1046897 w 1747838"/>
                    <a:gd name="connsiteY63" fmla="*/ 386481 h 779463"/>
                    <a:gd name="connsiteX64" fmla="*/ 701663 w 1747838"/>
                    <a:gd name="connsiteY64" fmla="*/ 386481 h 779463"/>
                    <a:gd name="connsiteX65" fmla="*/ 701663 w 1747838"/>
                    <a:gd name="connsiteY65" fmla="*/ 774406 h 779463"/>
                    <a:gd name="connsiteX66" fmla="*/ 633411 w 1747838"/>
                    <a:gd name="connsiteY66" fmla="*/ 774406 h 779463"/>
                    <a:gd name="connsiteX67" fmla="*/ 633411 w 1747838"/>
                    <a:gd name="connsiteY67" fmla="*/ 386481 h 779463"/>
                    <a:gd name="connsiteX68" fmla="*/ 540963 w 1747838"/>
                    <a:gd name="connsiteY68" fmla="*/ 386481 h 779463"/>
                    <a:gd name="connsiteX69" fmla="*/ 540963 w 1747838"/>
                    <a:gd name="connsiteY69" fmla="*/ 775129 h 779463"/>
                    <a:gd name="connsiteX70" fmla="*/ 479572 w 1747838"/>
                    <a:gd name="connsiteY70" fmla="*/ 775129 h 779463"/>
                    <a:gd name="connsiteX71" fmla="*/ 479572 w 1747838"/>
                    <a:gd name="connsiteY71" fmla="*/ 437410 h 779463"/>
                    <a:gd name="connsiteX72" fmla="*/ 135060 w 1747838"/>
                    <a:gd name="connsiteY72" fmla="*/ 395150 h 779463"/>
                    <a:gd name="connsiteX73" fmla="*/ 47669 w 1747838"/>
                    <a:gd name="connsiteY73" fmla="*/ 468111 h 779463"/>
                    <a:gd name="connsiteX74" fmla="*/ 47669 w 1747838"/>
                    <a:gd name="connsiteY74" fmla="*/ 779463 h 779463"/>
                    <a:gd name="connsiteX75" fmla="*/ 2889 w 1747838"/>
                    <a:gd name="connsiteY75" fmla="*/ 779463 h 779463"/>
                    <a:gd name="connsiteX76" fmla="*/ 2889 w 1747838"/>
                    <a:gd name="connsiteY76" fmla="*/ 251032 h 779463"/>
                    <a:gd name="connsiteX77" fmla="*/ 392903 w 1747838"/>
                    <a:gd name="connsiteY77" fmla="*/ 309185 h 779463"/>
                    <a:gd name="connsiteX78" fmla="*/ 395069 w 1747838"/>
                    <a:gd name="connsiteY78" fmla="*/ 282095 h 779463"/>
                    <a:gd name="connsiteX79" fmla="*/ 0 w 1747838"/>
                    <a:gd name="connsiteY79" fmla="*/ 226109 h 779463"/>
                    <a:gd name="connsiteX80" fmla="*/ 2889 w 1747838"/>
                    <a:gd name="connsiteY80" fmla="*/ 187100 h 779463"/>
                    <a:gd name="connsiteX81" fmla="*/ 416376 w 1747838"/>
                    <a:gd name="connsiteY81" fmla="*/ 265119 h 779463"/>
                    <a:gd name="connsiteX82" fmla="*/ 525796 w 1747838"/>
                    <a:gd name="connsiteY82" fmla="*/ 206244 h 779463"/>
                    <a:gd name="connsiteX83" fmla="*/ 525796 w 1747838"/>
                    <a:gd name="connsiteY83" fmla="*/ 5418 h 779463"/>
                    <a:gd name="connsiteX84" fmla="*/ 586465 w 1747838"/>
                    <a:gd name="connsiteY84" fmla="*/ 5418 h 779463"/>
                    <a:gd name="connsiteX85" fmla="*/ 586465 w 1747838"/>
                    <a:gd name="connsiteY85" fmla="*/ 175181 h 779463"/>
                    <a:gd name="connsiteX86" fmla="*/ 634133 w 1747838"/>
                    <a:gd name="connsiteY86" fmla="*/ 155315 h 779463"/>
                    <a:gd name="connsiteX87" fmla="*/ 634133 w 1747838"/>
                    <a:gd name="connsiteY87" fmla="*/ 6140 h 779463"/>
                    <a:gd name="connsiteX88" fmla="*/ 738498 w 1747838"/>
                    <a:gd name="connsiteY88" fmla="*/ 6140 h 779463"/>
                    <a:gd name="connsiteX89" fmla="*/ 738498 w 1747838"/>
                    <a:gd name="connsiteY89" fmla="*/ 103664 h 779463"/>
                    <a:gd name="connsiteX90" fmla="*/ 784722 w 1747838"/>
                    <a:gd name="connsiteY90" fmla="*/ 78019 h 779463"/>
                    <a:gd name="connsiteX91" fmla="*/ 784722 w 1747838"/>
                    <a:gd name="connsiteY91" fmla="*/ 2167 h 779463"/>
                    <a:gd name="connsiteX92" fmla="*/ 959506 w 1747838"/>
                    <a:gd name="connsiteY92" fmla="*/ 2167 h 779463"/>
                    <a:gd name="connsiteX93" fmla="*/ 959506 w 1747838"/>
                    <a:gd name="connsiteY93" fmla="*/ 83075 h 779463"/>
                    <a:gd name="connsiteX94" fmla="*/ 1011507 w 1747838"/>
                    <a:gd name="connsiteY94" fmla="*/ 111971 h 779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1747838" h="779463">
                      <a:moveTo>
                        <a:pt x="1425576" y="322262"/>
                      </a:moveTo>
                      <a:lnTo>
                        <a:pt x="1376363" y="326643"/>
                      </a:lnTo>
                      <a:lnTo>
                        <a:pt x="1376363" y="390525"/>
                      </a:lnTo>
                      <a:lnTo>
                        <a:pt x="1425576" y="383954"/>
                      </a:lnTo>
                      <a:close/>
                      <a:moveTo>
                        <a:pt x="327025" y="322262"/>
                      </a:moveTo>
                      <a:lnTo>
                        <a:pt x="327025" y="383954"/>
                      </a:lnTo>
                      <a:lnTo>
                        <a:pt x="376238" y="390525"/>
                      </a:lnTo>
                      <a:lnTo>
                        <a:pt x="376238" y="326643"/>
                      </a:lnTo>
                      <a:close/>
                      <a:moveTo>
                        <a:pt x="1524000" y="312737"/>
                      </a:moveTo>
                      <a:lnTo>
                        <a:pt x="1476375" y="315581"/>
                      </a:lnTo>
                      <a:lnTo>
                        <a:pt x="1476375" y="381000"/>
                      </a:lnTo>
                      <a:lnTo>
                        <a:pt x="1524000" y="372112"/>
                      </a:lnTo>
                      <a:close/>
                      <a:moveTo>
                        <a:pt x="228600" y="312737"/>
                      </a:moveTo>
                      <a:lnTo>
                        <a:pt x="228600" y="372112"/>
                      </a:lnTo>
                      <a:lnTo>
                        <a:pt x="276225" y="381000"/>
                      </a:lnTo>
                      <a:lnTo>
                        <a:pt x="276225" y="315581"/>
                      </a:lnTo>
                      <a:close/>
                      <a:moveTo>
                        <a:pt x="1625600" y="292100"/>
                      </a:moveTo>
                      <a:lnTo>
                        <a:pt x="1574800" y="303285"/>
                      </a:lnTo>
                      <a:lnTo>
                        <a:pt x="1574800" y="363538"/>
                      </a:lnTo>
                      <a:lnTo>
                        <a:pt x="1625600" y="353075"/>
                      </a:lnTo>
                      <a:close/>
                      <a:moveTo>
                        <a:pt x="127000" y="292100"/>
                      </a:moveTo>
                      <a:lnTo>
                        <a:pt x="127000" y="353075"/>
                      </a:lnTo>
                      <a:lnTo>
                        <a:pt x="177800" y="363538"/>
                      </a:lnTo>
                      <a:lnTo>
                        <a:pt x="177800" y="303285"/>
                      </a:lnTo>
                      <a:close/>
                      <a:moveTo>
                        <a:pt x="425450" y="290512"/>
                      </a:moveTo>
                      <a:lnTo>
                        <a:pt x="425450" y="354012"/>
                      </a:lnTo>
                      <a:lnTo>
                        <a:pt x="1327150" y="354012"/>
                      </a:lnTo>
                      <a:lnTo>
                        <a:pt x="1327150" y="290512"/>
                      </a:lnTo>
                      <a:close/>
                      <a:moveTo>
                        <a:pt x="1714501" y="276225"/>
                      </a:moveTo>
                      <a:lnTo>
                        <a:pt x="1671638" y="280963"/>
                      </a:lnTo>
                      <a:lnTo>
                        <a:pt x="1671638" y="347663"/>
                      </a:lnTo>
                      <a:lnTo>
                        <a:pt x="1714501" y="346205"/>
                      </a:lnTo>
                      <a:close/>
                      <a:moveTo>
                        <a:pt x="38100" y="276225"/>
                      </a:moveTo>
                      <a:lnTo>
                        <a:pt x="38100" y="346205"/>
                      </a:lnTo>
                      <a:lnTo>
                        <a:pt x="80963" y="347663"/>
                      </a:lnTo>
                      <a:lnTo>
                        <a:pt x="80963" y="280963"/>
                      </a:lnTo>
                      <a:close/>
                      <a:moveTo>
                        <a:pt x="876335" y="96837"/>
                      </a:moveTo>
                      <a:lnTo>
                        <a:pt x="547688" y="265112"/>
                      </a:lnTo>
                      <a:lnTo>
                        <a:pt x="1209676" y="265112"/>
                      </a:lnTo>
                      <a:close/>
                      <a:moveTo>
                        <a:pt x="1011507" y="0"/>
                      </a:moveTo>
                      <a:lnTo>
                        <a:pt x="1112261" y="0"/>
                      </a:lnTo>
                      <a:lnTo>
                        <a:pt x="1112261" y="158204"/>
                      </a:lnTo>
                      <a:lnTo>
                        <a:pt x="1163540" y="177348"/>
                      </a:lnTo>
                      <a:lnTo>
                        <a:pt x="1163540" y="5418"/>
                      </a:lnTo>
                      <a:lnTo>
                        <a:pt x="1226737" y="5418"/>
                      </a:lnTo>
                      <a:lnTo>
                        <a:pt x="1226737" y="209133"/>
                      </a:lnTo>
                      <a:lnTo>
                        <a:pt x="1332546" y="268731"/>
                      </a:lnTo>
                      <a:lnTo>
                        <a:pt x="1747838" y="184211"/>
                      </a:lnTo>
                      <a:lnTo>
                        <a:pt x="1747838" y="224665"/>
                      </a:lnTo>
                      <a:lnTo>
                        <a:pt x="1342658" y="285707"/>
                      </a:lnTo>
                      <a:lnTo>
                        <a:pt x="1348074" y="305212"/>
                      </a:lnTo>
                      <a:lnTo>
                        <a:pt x="1746394" y="251754"/>
                      </a:lnTo>
                      <a:lnTo>
                        <a:pt x="1746394" y="775851"/>
                      </a:lnTo>
                      <a:lnTo>
                        <a:pt x="1696559" y="775851"/>
                      </a:lnTo>
                      <a:lnTo>
                        <a:pt x="1696559" y="463777"/>
                      </a:lnTo>
                      <a:lnTo>
                        <a:pt x="1610611" y="394427"/>
                      </a:lnTo>
                      <a:lnTo>
                        <a:pt x="1262488" y="438132"/>
                      </a:lnTo>
                      <a:lnTo>
                        <a:pt x="1262488" y="777296"/>
                      </a:lnTo>
                      <a:lnTo>
                        <a:pt x="1203986" y="777296"/>
                      </a:lnTo>
                      <a:lnTo>
                        <a:pt x="1203986" y="385036"/>
                      </a:lnTo>
                      <a:lnTo>
                        <a:pt x="1115872" y="385036"/>
                      </a:lnTo>
                      <a:lnTo>
                        <a:pt x="1115872" y="774406"/>
                      </a:lnTo>
                      <a:lnTo>
                        <a:pt x="1046897" y="774406"/>
                      </a:lnTo>
                      <a:lnTo>
                        <a:pt x="1046897" y="386481"/>
                      </a:lnTo>
                      <a:lnTo>
                        <a:pt x="701663" y="386481"/>
                      </a:lnTo>
                      <a:lnTo>
                        <a:pt x="701663" y="774406"/>
                      </a:lnTo>
                      <a:lnTo>
                        <a:pt x="633411" y="774406"/>
                      </a:lnTo>
                      <a:lnTo>
                        <a:pt x="633411" y="386481"/>
                      </a:lnTo>
                      <a:lnTo>
                        <a:pt x="540963" y="386481"/>
                      </a:lnTo>
                      <a:lnTo>
                        <a:pt x="540963" y="775129"/>
                      </a:lnTo>
                      <a:lnTo>
                        <a:pt x="479572" y="775129"/>
                      </a:lnTo>
                      <a:lnTo>
                        <a:pt x="479572" y="437410"/>
                      </a:lnTo>
                      <a:lnTo>
                        <a:pt x="135060" y="395150"/>
                      </a:lnTo>
                      <a:lnTo>
                        <a:pt x="47669" y="468111"/>
                      </a:lnTo>
                      <a:lnTo>
                        <a:pt x="47669" y="779463"/>
                      </a:lnTo>
                      <a:lnTo>
                        <a:pt x="2889" y="779463"/>
                      </a:lnTo>
                      <a:lnTo>
                        <a:pt x="2889" y="251032"/>
                      </a:lnTo>
                      <a:lnTo>
                        <a:pt x="392903" y="309185"/>
                      </a:lnTo>
                      <a:lnTo>
                        <a:pt x="395069" y="282095"/>
                      </a:lnTo>
                      <a:lnTo>
                        <a:pt x="0" y="226109"/>
                      </a:lnTo>
                      <a:lnTo>
                        <a:pt x="2889" y="187100"/>
                      </a:lnTo>
                      <a:lnTo>
                        <a:pt x="416376" y="265119"/>
                      </a:lnTo>
                      <a:lnTo>
                        <a:pt x="525796" y="206244"/>
                      </a:lnTo>
                      <a:lnTo>
                        <a:pt x="525796" y="5418"/>
                      </a:lnTo>
                      <a:lnTo>
                        <a:pt x="586465" y="5418"/>
                      </a:lnTo>
                      <a:lnTo>
                        <a:pt x="586465" y="175181"/>
                      </a:lnTo>
                      <a:lnTo>
                        <a:pt x="634133" y="155315"/>
                      </a:lnTo>
                      <a:lnTo>
                        <a:pt x="634133" y="6140"/>
                      </a:lnTo>
                      <a:lnTo>
                        <a:pt x="738498" y="6140"/>
                      </a:lnTo>
                      <a:lnTo>
                        <a:pt x="738498" y="103664"/>
                      </a:lnTo>
                      <a:lnTo>
                        <a:pt x="784722" y="78019"/>
                      </a:lnTo>
                      <a:lnTo>
                        <a:pt x="784722" y="2167"/>
                      </a:lnTo>
                      <a:lnTo>
                        <a:pt x="959506" y="2167"/>
                      </a:lnTo>
                      <a:lnTo>
                        <a:pt x="959506" y="83075"/>
                      </a:lnTo>
                      <a:lnTo>
                        <a:pt x="1011507" y="1119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>
                  <a:off x="3416458" y="2353222"/>
                  <a:ext cx="33321" cy="237735"/>
                </a:xfrm>
                <a:custGeom>
                  <a:avLst/>
                  <a:gdLst>
                    <a:gd name="T0" fmla="*/ 4 w 229"/>
                    <a:gd name="T1" fmla="*/ 0 h 1632"/>
                    <a:gd name="T2" fmla="*/ 0 w 229"/>
                    <a:gd name="T3" fmla="*/ 1632 h 1632"/>
                    <a:gd name="T4" fmla="*/ 229 w 229"/>
                    <a:gd name="T5" fmla="*/ 1591 h 1632"/>
                    <a:gd name="T6" fmla="*/ 229 w 229"/>
                    <a:gd name="T7" fmla="*/ 279 h 1632"/>
                    <a:gd name="T8" fmla="*/ 4 w 229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1632">
                      <a:moveTo>
                        <a:pt x="4" y="0"/>
                      </a:moveTo>
                      <a:lnTo>
                        <a:pt x="0" y="1632"/>
                      </a:lnTo>
                      <a:lnTo>
                        <a:pt x="229" y="1591"/>
                      </a:lnTo>
                      <a:lnTo>
                        <a:pt x="229" y="279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71"/>
                <p:cNvSpPr/>
                <p:nvPr/>
              </p:nvSpPr>
              <p:spPr bwMode="auto">
                <a:xfrm>
                  <a:off x="3046079" y="2119973"/>
                  <a:ext cx="13457" cy="33321"/>
                </a:xfrm>
                <a:custGeom>
                  <a:avLst/>
                  <a:gdLst>
                    <a:gd name="T0" fmla="*/ 36 w 92"/>
                    <a:gd name="T1" fmla="*/ 0 h 229"/>
                    <a:gd name="T2" fmla="*/ 0 w 92"/>
                    <a:gd name="T3" fmla="*/ 229 h 229"/>
                    <a:gd name="T4" fmla="*/ 92 w 92"/>
                    <a:gd name="T5" fmla="*/ 229 h 229"/>
                    <a:gd name="T6" fmla="*/ 36 w 92"/>
                    <a:gd name="T7" fmla="*/ 0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29">
                      <a:moveTo>
                        <a:pt x="36" y="0"/>
                      </a:moveTo>
                      <a:lnTo>
                        <a:pt x="0" y="229"/>
                      </a:lnTo>
                      <a:lnTo>
                        <a:pt x="92" y="229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72"/>
                <p:cNvSpPr/>
                <p:nvPr/>
              </p:nvSpPr>
              <p:spPr bwMode="auto">
                <a:xfrm>
                  <a:off x="2932658" y="2160984"/>
                  <a:ext cx="239657" cy="89711"/>
                </a:xfrm>
                <a:custGeom>
                  <a:avLst/>
                  <a:gdLst>
                    <a:gd name="T0" fmla="*/ 0 w 1642"/>
                    <a:gd name="T1" fmla="*/ 616 h 616"/>
                    <a:gd name="T2" fmla="*/ 1642 w 1642"/>
                    <a:gd name="T3" fmla="*/ 616 h 616"/>
                    <a:gd name="T4" fmla="*/ 837 w 1642"/>
                    <a:gd name="T5" fmla="*/ 4 h 616"/>
                    <a:gd name="T6" fmla="*/ 0 w 1642"/>
                    <a:gd name="T7" fmla="*/ 616 h 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2" h="616">
                      <a:moveTo>
                        <a:pt x="0" y="616"/>
                      </a:moveTo>
                      <a:lnTo>
                        <a:pt x="1642" y="616"/>
                      </a:lnTo>
                      <a:cubicBezTo>
                        <a:pt x="1642" y="616"/>
                        <a:pt x="1443" y="0"/>
                        <a:pt x="837" y="4"/>
                      </a:cubicBezTo>
                      <a:cubicBezTo>
                        <a:pt x="232" y="8"/>
                        <a:pt x="49" y="477"/>
                        <a:pt x="0" y="6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07667" y="2260948"/>
                  <a:ext cx="286435" cy="961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74"/>
                <p:cNvSpPr/>
                <p:nvPr/>
              </p:nvSpPr>
              <p:spPr bwMode="auto">
                <a:xfrm>
                  <a:off x="3230628" y="2544179"/>
                  <a:ext cx="99964" cy="49982"/>
                </a:xfrm>
                <a:custGeom>
                  <a:avLst/>
                  <a:gdLst>
                    <a:gd name="T0" fmla="*/ 553 w 689"/>
                    <a:gd name="T1" fmla="*/ 338 h 346"/>
                    <a:gd name="T2" fmla="*/ 553 w 689"/>
                    <a:gd name="T3" fmla="*/ 100 h 346"/>
                    <a:gd name="T4" fmla="*/ 427 w 689"/>
                    <a:gd name="T5" fmla="*/ 100 h 346"/>
                    <a:gd name="T6" fmla="*/ 427 w 689"/>
                    <a:gd name="T7" fmla="*/ 336 h 346"/>
                    <a:gd name="T8" fmla="*/ 282 w 689"/>
                    <a:gd name="T9" fmla="*/ 336 h 346"/>
                    <a:gd name="T10" fmla="*/ 282 w 689"/>
                    <a:gd name="T11" fmla="*/ 98 h 346"/>
                    <a:gd name="T12" fmla="*/ 142 w 689"/>
                    <a:gd name="T13" fmla="*/ 98 h 346"/>
                    <a:gd name="T14" fmla="*/ 142 w 689"/>
                    <a:gd name="T15" fmla="*/ 346 h 346"/>
                    <a:gd name="T16" fmla="*/ 0 w 689"/>
                    <a:gd name="T17" fmla="*/ 346 h 346"/>
                    <a:gd name="T18" fmla="*/ 0 w 689"/>
                    <a:gd name="T19" fmla="*/ 0 h 346"/>
                    <a:gd name="T20" fmla="*/ 689 w 689"/>
                    <a:gd name="T21" fmla="*/ 0 h 346"/>
                    <a:gd name="T22" fmla="*/ 689 w 689"/>
                    <a:gd name="T23" fmla="*/ 340 h 346"/>
                    <a:gd name="T24" fmla="*/ 553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553" y="338"/>
                      </a:moveTo>
                      <a:lnTo>
                        <a:pt x="553" y="100"/>
                      </a:lnTo>
                      <a:lnTo>
                        <a:pt x="427" y="100"/>
                      </a:lnTo>
                      <a:lnTo>
                        <a:pt x="427" y="336"/>
                      </a:lnTo>
                      <a:lnTo>
                        <a:pt x="282" y="336"/>
                      </a:lnTo>
                      <a:lnTo>
                        <a:pt x="282" y="98"/>
                      </a:lnTo>
                      <a:lnTo>
                        <a:pt x="142" y="98"/>
                      </a:lnTo>
                      <a:lnTo>
                        <a:pt x="142" y="346"/>
                      </a:lnTo>
                      <a:lnTo>
                        <a:pt x="0" y="346"/>
                      </a:lnTo>
                      <a:lnTo>
                        <a:pt x="0" y="0"/>
                      </a:lnTo>
                      <a:lnTo>
                        <a:pt x="689" y="0"/>
                      </a:lnTo>
                      <a:lnTo>
                        <a:pt x="689" y="340"/>
                      </a:lnTo>
                      <a:lnTo>
                        <a:pt x="553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75"/>
                <p:cNvSpPr/>
                <p:nvPr/>
              </p:nvSpPr>
              <p:spPr bwMode="auto">
                <a:xfrm>
                  <a:off x="3230628" y="2470488"/>
                  <a:ext cx="20505" cy="58953"/>
                </a:xfrm>
                <a:custGeom>
                  <a:avLst/>
                  <a:gdLst>
                    <a:gd name="T0" fmla="*/ 140 w 140"/>
                    <a:gd name="T1" fmla="*/ 0 h 404"/>
                    <a:gd name="T2" fmla="*/ 140 w 140"/>
                    <a:gd name="T3" fmla="*/ 404 h 404"/>
                    <a:gd name="T4" fmla="*/ 0 w 140"/>
                    <a:gd name="T5" fmla="*/ 404 h 404"/>
                    <a:gd name="T6" fmla="*/ 0 w 140"/>
                    <a:gd name="T7" fmla="*/ 11 h 404"/>
                    <a:gd name="T8" fmla="*/ 140 w 140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0" h="402">
                      <a:moveTo>
                        <a:pt x="140" y="0"/>
                      </a:moveTo>
                      <a:lnTo>
                        <a:pt x="140" y="404"/>
                      </a:lnTo>
                      <a:lnTo>
                        <a:pt x="0" y="404"/>
                      </a:lnTo>
                      <a:lnTo>
                        <a:pt x="0" y="11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76"/>
                <p:cNvSpPr/>
                <p:nvPr/>
              </p:nvSpPr>
              <p:spPr bwMode="auto">
                <a:xfrm>
                  <a:off x="3272920" y="2467284"/>
                  <a:ext cx="19224" cy="62157"/>
                </a:xfrm>
                <a:custGeom>
                  <a:avLst/>
                  <a:gdLst>
                    <a:gd name="T0" fmla="*/ 132 w 132"/>
                    <a:gd name="T1" fmla="*/ 0 h 428"/>
                    <a:gd name="T2" fmla="*/ 132 w 132"/>
                    <a:gd name="T3" fmla="*/ 428 h 428"/>
                    <a:gd name="T4" fmla="*/ 0 w 132"/>
                    <a:gd name="T5" fmla="*/ 428 h 428"/>
                    <a:gd name="T6" fmla="*/ 0 w 132"/>
                    <a:gd name="T7" fmla="*/ 6 h 428"/>
                    <a:gd name="T8" fmla="*/ 132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132" y="0"/>
                      </a:moveTo>
                      <a:lnTo>
                        <a:pt x="132" y="428"/>
                      </a:lnTo>
                      <a:lnTo>
                        <a:pt x="0" y="428"/>
                      </a:lnTo>
                      <a:lnTo>
                        <a:pt x="0" y="6"/>
                      </a:lnTo>
                      <a:lnTo>
                        <a:pt x="1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77"/>
                <p:cNvSpPr/>
                <p:nvPr/>
              </p:nvSpPr>
              <p:spPr bwMode="auto">
                <a:xfrm>
                  <a:off x="3313290" y="2462157"/>
                  <a:ext cx="16661" cy="66002"/>
                </a:xfrm>
                <a:custGeom>
                  <a:avLst/>
                  <a:gdLst>
                    <a:gd name="T0" fmla="*/ 118 w 118"/>
                    <a:gd name="T1" fmla="*/ 0 h 451"/>
                    <a:gd name="T2" fmla="*/ 118 w 118"/>
                    <a:gd name="T3" fmla="*/ 451 h 451"/>
                    <a:gd name="T4" fmla="*/ 0 w 118"/>
                    <a:gd name="T5" fmla="*/ 451 h 451"/>
                    <a:gd name="T6" fmla="*/ 0 w 118"/>
                    <a:gd name="T7" fmla="*/ 15 h 451"/>
                    <a:gd name="T8" fmla="*/ 118 w 118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451">
                      <a:moveTo>
                        <a:pt x="118" y="0"/>
                      </a:moveTo>
                      <a:lnTo>
                        <a:pt x="118" y="451"/>
                      </a:lnTo>
                      <a:lnTo>
                        <a:pt x="0" y="451"/>
                      </a:lnTo>
                      <a:lnTo>
                        <a:pt x="0" y="15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78"/>
                <p:cNvSpPr/>
                <p:nvPr/>
              </p:nvSpPr>
              <p:spPr bwMode="auto">
                <a:xfrm>
                  <a:off x="3352379" y="2459594"/>
                  <a:ext cx="13457" cy="133285"/>
                </a:xfrm>
                <a:custGeom>
                  <a:avLst/>
                  <a:gdLst>
                    <a:gd name="T0" fmla="*/ 0 w 94"/>
                    <a:gd name="T1" fmla="*/ 0 h 917"/>
                    <a:gd name="T2" fmla="*/ 0 w 94"/>
                    <a:gd name="T3" fmla="*/ 917 h 917"/>
                    <a:gd name="T4" fmla="*/ 94 w 94"/>
                    <a:gd name="T5" fmla="*/ 917 h 917"/>
                    <a:gd name="T6" fmla="*/ 94 w 94"/>
                    <a:gd name="T7" fmla="*/ 112 h 917"/>
                    <a:gd name="T8" fmla="*/ 0 w 94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917">
                      <a:moveTo>
                        <a:pt x="0" y="0"/>
                      </a:moveTo>
                      <a:lnTo>
                        <a:pt x="0" y="917"/>
                      </a:lnTo>
                      <a:lnTo>
                        <a:pt x="94" y="917"/>
                      </a:lnTo>
                      <a:lnTo>
                        <a:pt x="9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/>
                <p:cNvSpPr/>
                <p:nvPr/>
              </p:nvSpPr>
              <p:spPr bwMode="auto">
                <a:xfrm>
                  <a:off x="3015321" y="2467924"/>
                  <a:ext cx="73692" cy="125596"/>
                </a:xfrm>
                <a:custGeom>
                  <a:avLst/>
                  <a:gdLst>
                    <a:gd name="T0" fmla="*/ 0 w 508"/>
                    <a:gd name="T1" fmla="*/ 862 h 862"/>
                    <a:gd name="T2" fmla="*/ 508 w 508"/>
                    <a:gd name="T3" fmla="*/ 862 h 862"/>
                    <a:gd name="T4" fmla="*/ 508 w 508"/>
                    <a:gd name="T5" fmla="*/ 254 h 862"/>
                    <a:gd name="T6" fmla="*/ 254 w 508"/>
                    <a:gd name="T7" fmla="*/ 0 h 862"/>
                    <a:gd name="T8" fmla="*/ 254 w 508"/>
                    <a:gd name="T9" fmla="*/ 0 h 862"/>
                    <a:gd name="T10" fmla="*/ 0 w 508"/>
                    <a:gd name="T11" fmla="*/ 254 h 862"/>
                    <a:gd name="T12" fmla="*/ 0 w 508"/>
                    <a:gd name="T13" fmla="*/ 862 h 8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" h="862">
                      <a:moveTo>
                        <a:pt x="0" y="862"/>
                      </a:moveTo>
                      <a:lnTo>
                        <a:pt x="508" y="862"/>
                      </a:lnTo>
                      <a:lnTo>
                        <a:pt x="508" y="254"/>
                      </a:lnTo>
                      <a:cubicBezTo>
                        <a:pt x="508" y="114"/>
                        <a:pt x="394" y="0"/>
                        <a:pt x="254" y="0"/>
                      </a:cubicBezTo>
                      <a:lnTo>
                        <a:pt x="254" y="0"/>
                      </a:lnTo>
                      <a:cubicBezTo>
                        <a:pt x="114" y="0"/>
                        <a:pt x="0" y="114"/>
                        <a:pt x="0" y="254"/>
                      </a:cubicBezTo>
                      <a:lnTo>
                        <a:pt x="0" y="8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6"/>
                <p:cNvSpPr/>
                <p:nvPr/>
              </p:nvSpPr>
              <p:spPr bwMode="auto">
                <a:xfrm>
                  <a:off x="2775023" y="2544179"/>
                  <a:ext cx="100605" cy="49982"/>
                </a:xfrm>
                <a:custGeom>
                  <a:avLst/>
                  <a:gdLst>
                    <a:gd name="T0" fmla="*/ 136 w 689"/>
                    <a:gd name="T1" fmla="*/ 338 h 346"/>
                    <a:gd name="T2" fmla="*/ 136 w 689"/>
                    <a:gd name="T3" fmla="*/ 100 h 346"/>
                    <a:gd name="T4" fmla="*/ 262 w 689"/>
                    <a:gd name="T5" fmla="*/ 100 h 346"/>
                    <a:gd name="T6" fmla="*/ 262 w 689"/>
                    <a:gd name="T7" fmla="*/ 336 h 346"/>
                    <a:gd name="T8" fmla="*/ 406 w 689"/>
                    <a:gd name="T9" fmla="*/ 336 h 346"/>
                    <a:gd name="T10" fmla="*/ 406 w 689"/>
                    <a:gd name="T11" fmla="*/ 98 h 346"/>
                    <a:gd name="T12" fmla="*/ 546 w 689"/>
                    <a:gd name="T13" fmla="*/ 98 h 346"/>
                    <a:gd name="T14" fmla="*/ 546 w 689"/>
                    <a:gd name="T15" fmla="*/ 346 h 346"/>
                    <a:gd name="T16" fmla="*/ 689 w 689"/>
                    <a:gd name="T17" fmla="*/ 346 h 346"/>
                    <a:gd name="T18" fmla="*/ 689 w 689"/>
                    <a:gd name="T19" fmla="*/ 0 h 346"/>
                    <a:gd name="T20" fmla="*/ 0 w 689"/>
                    <a:gd name="T21" fmla="*/ 0 h 346"/>
                    <a:gd name="T22" fmla="*/ 0 w 689"/>
                    <a:gd name="T23" fmla="*/ 340 h 346"/>
                    <a:gd name="T24" fmla="*/ 136 w 689"/>
                    <a:gd name="T25" fmla="*/ 338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9" h="346">
                      <a:moveTo>
                        <a:pt x="136" y="338"/>
                      </a:moveTo>
                      <a:lnTo>
                        <a:pt x="136" y="100"/>
                      </a:lnTo>
                      <a:lnTo>
                        <a:pt x="262" y="100"/>
                      </a:lnTo>
                      <a:lnTo>
                        <a:pt x="262" y="336"/>
                      </a:lnTo>
                      <a:lnTo>
                        <a:pt x="406" y="336"/>
                      </a:lnTo>
                      <a:lnTo>
                        <a:pt x="406" y="98"/>
                      </a:lnTo>
                      <a:lnTo>
                        <a:pt x="546" y="98"/>
                      </a:lnTo>
                      <a:lnTo>
                        <a:pt x="546" y="346"/>
                      </a:lnTo>
                      <a:lnTo>
                        <a:pt x="689" y="346"/>
                      </a:lnTo>
                      <a:lnTo>
                        <a:pt x="689" y="0"/>
                      </a:lnTo>
                      <a:lnTo>
                        <a:pt x="0" y="0"/>
                      </a:lnTo>
                      <a:lnTo>
                        <a:pt x="0" y="340"/>
                      </a:lnTo>
                      <a:lnTo>
                        <a:pt x="136" y="3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7"/>
                <p:cNvSpPr/>
                <p:nvPr/>
              </p:nvSpPr>
              <p:spPr bwMode="auto">
                <a:xfrm>
                  <a:off x="2855122" y="2470488"/>
                  <a:ext cx="20505" cy="58953"/>
                </a:xfrm>
                <a:custGeom>
                  <a:avLst/>
                  <a:gdLst>
                    <a:gd name="T0" fmla="*/ 0 w 141"/>
                    <a:gd name="T1" fmla="*/ 0 h 404"/>
                    <a:gd name="T2" fmla="*/ 0 w 141"/>
                    <a:gd name="T3" fmla="*/ 404 h 404"/>
                    <a:gd name="T4" fmla="*/ 141 w 141"/>
                    <a:gd name="T5" fmla="*/ 404 h 404"/>
                    <a:gd name="T6" fmla="*/ 141 w 141"/>
                    <a:gd name="T7" fmla="*/ 11 h 404"/>
                    <a:gd name="T8" fmla="*/ 0 w 141"/>
                    <a:gd name="T9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1" h="402">
                      <a:moveTo>
                        <a:pt x="0" y="0"/>
                      </a:moveTo>
                      <a:lnTo>
                        <a:pt x="0" y="404"/>
                      </a:lnTo>
                      <a:lnTo>
                        <a:pt x="141" y="404"/>
                      </a:lnTo>
                      <a:lnTo>
                        <a:pt x="141" y="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8"/>
                <p:cNvSpPr/>
                <p:nvPr/>
              </p:nvSpPr>
              <p:spPr bwMode="auto">
                <a:xfrm>
                  <a:off x="2814111" y="2467284"/>
                  <a:ext cx="19224" cy="62157"/>
                </a:xfrm>
                <a:custGeom>
                  <a:avLst/>
                  <a:gdLst>
                    <a:gd name="T0" fmla="*/ 0 w 132"/>
                    <a:gd name="T1" fmla="*/ 0 h 428"/>
                    <a:gd name="T2" fmla="*/ 0 w 132"/>
                    <a:gd name="T3" fmla="*/ 428 h 428"/>
                    <a:gd name="T4" fmla="*/ 132 w 132"/>
                    <a:gd name="T5" fmla="*/ 428 h 428"/>
                    <a:gd name="T6" fmla="*/ 132 w 132"/>
                    <a:gd name="T7" fmla="*/ 6 h 428"/>
                    <a:gd name="T8" fmla="*/ 0 w 132"/>
                    <a:gd name="T9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428">
                      <a:moveTo>
                        <a:pt x="0" y="0"/>
                      </a:moveTo>
                      <a:lnTo>
                        <a:pt x="0" y="428"/>
                      </a:lnTo>
                      <a:lnTo>
                        <a:pt x="132" y="428"/>
                      </a:lnTo>
                      <a:lnTo>
                        <a:pt x="132" y="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9"/>
                <p:cNvSpPr/>
                <p:nvPr/>
              </p:nvSpPr>
              <p:spPr bwMode="auto">
                <a:xfrm>
                  <a:off x="2775664" y="2462157"/>
                  <a:ext cx="17302" cy="66002"/>
                </a:xfrm>
                <a:custGeom>
                  <a:avLst/>
                  <a:gdLst>
                    <a:gd name="T0" fmla="*/ 0 w 117"/>
                    <a:gd name="T1" fmla="*/ 0 h 451"/>
                    <a:gd name="T2" fmla="*/ 0 w 117"/>
                    <a:gd name="T3" fmla="*/ 451 h 451"/>
                    <a:gd name="T4" fmla="*/ 117 w 117"/>
                    <a:gd name="T5" fmla="*/ 451 h 451"/>
                    <a:gd name="T6" fmla="*/ 117 w 117"/>
                    <a:gd name="T7" fmla="*/ 15 h 451"/>
                    <a:gd name="T8" fmla="*/ 0 w 117"/>
                    <a:gd name="T9" fmla="*/ 0 h 4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51">
                      <a:moveTo>
                        <a:pt x="0" y="0"/>
                      </a:moveTo>
                      <a:lnTo>
                        <a:pt x="0" y="451"/>
                      </a:lnTo>
                      <a:lnTo>
                        <a:pt x="117" y="451"/>
                      </a:lnTo>
                      <a:lnTo>
                        <a:pt x="117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90"/>
                <p:cNvSpPr/>
                <p:nvPr/>
              </p:nvSpPr>
              <p:spPr bwMode="auto">
                <a:xfrm>
                  <a:off x="2739779" y="2459594"/>
                  <a:ext cx="14097" cy="133285"/>
                </a:xfrm>
                <a:custGeom>
                  <a:avLst/>
                  <a:gdLst>
                    <a:gd name="T0" fmla="*/ 93 w 93"/>
                    <a:gd name="T1" fmla="*/ 0 h 917"/>
                    <a:gd name="T2" fmla="*/ 93 w 93"/>
                    <a:gd name="T3" fmla="*/ 917 h 917"/>
                    <a:gd name="T4" fmla="*/ 0 w 93"/>
                    <a:gd name="T5" fmla="*/ 917 h 917"/>
                    <a:gd name="T6" fmla="*/ 0 w 93"/>
                    <a:gd name="T7" fmla="*/ 112 h 917"/>
                    <a:gd name="T8" fmla="*/ 93 w 93"/>
                    <a:gd name="T9" fmla="*/ 0 h 9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917">
                      <a:moveTo>
                        <a:pt x="93" y="0"/>
                      </a:moveTo>
                      <a:lnTo>
                        <a:pt x="93" y="917"/>
                      </a:lnTo>
                      <a:lnTo>
                        <a:pt x="0" y="917"/>
                      </a:lnTo>
                      <a:lnTo>
                        <a:pt x="0" y="11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96"/>
                <p:cNvSpPr/>
                <p:nvPr/>
              </p:nvSpPr>
              <p:spPr bwMode="auto">
                <a:xfrm>
                  <a:off x="2655835" y="2354504"/>
                  <a:ext cx="33321" cy="238376"/>
                </a:xfrm>
                <a:custGeom>
                  <a:avLst/>
                  <a:gdLst>
                    <a:gd name="T0" fmla="*/ 226 w 230"/>
                    <a:gd name="T1" fmla="*/ 0 h 1632"/>
                    <a:gd name="T2" fmla="*/ 230 w 230"/>
                    <a:gd name="T3" fmla="*/ 1632 h 1632"/>
                    <a:gd name="T4" fmla="*/ 0 w 230"/>
                    <a:gd name="T5" fmla="*/ 1591 h 1632"/>
                    <a:gd name="T6" fmla="*/ 0 w 230"/>
                    <a:gd name="T7" fmla="*/ 279 h 1632"/>
                    <a:gd name="T8" fmla="*/ 226 w 230"/>
                    <a:gd name="T9" fmla="*/ 0 h 16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632">
                      <a:moveTo>
                        <a:pt x="226" y="0"/>
                      </a:moveTo>
                      <a:lnTo>
                        <a:pt x="230" y="1632"/>
                      </a:lnTo>
                      <a:lnTo>
                        <a:pt x="0" y="1591"/>
                      </a:lnTo>
                      <a:lnTo>
                        <a:pt x="0" y="279"/>
                      </a:lnTo>
                      <a:lnTo>
                        <a:pt x="2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Autofit/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椭圆 94"/>
              <p:cNvSpPr/>
              <p:nvPr/>
            </p:nvSpPr>
            <p:spPr>
              <a:xfrm>
                <a:off x="11616276" y="6396038"/>
                <a:ext cx="303212" cy="303212"/>
              </a:xfrm>
              <a:prstGeom prst="ellipse">
                <a:avLst/>
              </a:prstGeom>
              <a:no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00" name="îsļîdè"/>
          <p:cNvSpPr/>
          <p:nvPr/>
        </p:nvSpPr>
        <p:spPr bwMode="auto">
          <a:xfrm flipV="1">
            <a:off x="5177305" y="5711455"/>
            <a:ext cx="1960245" cy="76200"/>
          </a:xfrm>
          <a:custGeom>
            <a:avLst/>
            <a:gdLst>
              <a:gd name="connsiteX0" fmla="*/ 0 w 1041400"/>
              <a:gd name="connsiteY0" fmla="*/ 0 h 2967068"/>
              <a:gd name="connsiteX1" fmla="*/ 1041400 w 1041400"/>
              <a:gd name="connsiteY1" fmla="*/ 0 h 2967068"/>
              <a:gd name="connsiteX2" fmla="*/ 1041400 w 1041400"/>
              <a:gd name="connsiteY2" fmla="*/ 2967068 h 2967068"/>
              <a:gd name="connsiteX3" fmla="*/ 0 w 1041400"/>
              <a:gd name="connsiteY3" fmla="*/ 2967068 h 2967068"/>
              <a:gd name="connsiteX4" fmla="*/ 0 w 1041400"/>
              <a:gd name="connsiteY4" fmla="*/ 0 h 2967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1400" h="2967068">
                <a:moveTo>
                  <a:pt x="0" y="0"/>
                </a:moveTo>
                <a:lnTo>
                  <a:pt x="1041400" y="0"/>
                </a:lnTo>
                <a:lnTo>
                  <a:pt x="1041400" y="2967068"/>
                </a:lnTo>
                <a:lnTo>
                  <a:pt x="0" y="29670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94C377-8893-80F5-00FE-08CC499E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72" y="1848278"/>
            <a:ext cx="8469309" cy="35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18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4.14"/>
  <p:tag name="AS_TITLE" val="Aspose.Slides for .NET 4.0 Client Profile"/>
  <p:tag name="AS_VERSION" val="2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7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7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648</Words>
  <Application>Microsoft Office PowerPoint</Application>
  <PresentationFormat>宽屏</PresentationFormat>
  <Paragraphs>89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方正小标宋简体</vt:lpstr>
      <vt:lpstr>微软雅黑</vt:lpstr>
      <vt:lpstr>Arial</vt:lpstr>
      <vt:lpstr>Calibri</vt:lpstr>
      <vt:lpstr>Calibri Light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lhy</dc:creator>
  <cp:lastModifiedBy>柳 明</cp:lastModifiedBy>
  <cp:revision>53</cp:revision>
  <cp:lastPrinted>2022-03-20T21:10:20Z</cp:lastPrinted>
  <dcterms:created xsi:type="dcterms:W3CDTF">2022-03-20T21:10:20Z</dcterms:created>
  <dcterms:modified xsi:type="dcterms:W3CDTF">2023-02-12T16:18:22Z</dcterms:modified>
</cp:coreProperties>
</file>