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2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260" r:id="rId12"/>
    <p:sldId id="263" r:id="rId13"/>
    <p:sldId id="312" r:id="rId14"/>
    <p:sldId id="313" r:id="rId15"/>
    <p:sldId id="314" r:id="rId16"/>
    <p:sldId id="278" r:id="rId17"/>
    <p:sldId id="256" r:id="rId18"/>
    <p:sldId id="316" r:id="rId19"/>
    <p:sldId id="315" r:id="rId20"/>
    <p:sldId id="28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BC8FD-D723-4E3D-A8B2-892095DF53E1}">
  <a:tblStyle styleId="{E95BC8FD-D723-4E3D-A8B2-892095DF53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8" autoAdjust="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86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94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955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59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0a69f0788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0a69f0788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23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07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2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10a69f0788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10a69f0788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60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9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56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50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370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36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10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58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>
            <a:spLocks noGrp="1"/>
          </p:cNvSpPr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23" name="Google Shape;923;p15"/>
          <p:cNvSpPr txBox="1">
            <a:spLocks noGrp="1"/>
          </p:cNvSpPr>
          <p:nvPr>
            <p:ph type="subTitle" idx="1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24" name="Google Shape;924;p15"/>
          <p:cNvSpPr txBox="1">
            <a:spLocks noGrp="1"/>
          </p:cNvSpPr>
          <p:nvPr>
            <p:ph type="title" idx="2" hasCustomPrompt="1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rot="5400000" flipH="1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rot="10800000" flipH="1">
              <a:off x="5481164" y="7463931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rot="10800000" flipH="1">
              <a:off x="8072788" y="4010131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rot="10800000" flipH="1">
              <a:off x="7051306" y="4011281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rot="10800000" flipH="1">
              <a:off x="11056539" y="499693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rot="10800000" flipH="1">
              <a:off x="11056539" y="42864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rot="10800000" flipH="1">
              <a:off x="11056539" y="452326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rot="10800000" flipH="1">
              <a:off x="11056539" y="47600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rot="10800000" flipH="1">
              <a:off x="2956571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rot="10800000" flipH="1">
              <a:off x="1770967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rot="10800000" flipH="1">
              <a:off x="200808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rot="10800000" flipH="1">
              <a:off x="2245208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2482329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2719450" y="408659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9550" fill="none" extrusionOk="0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28588" algn="bl" rotWithShape="0">
                  <a:schemeClr val="accent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rot="10800000" flipH="1">
                <a:off x="-44930" y="4560924"/>
                <a:ext cx="1315747" cy="268151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1630" extrusionOk="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dist="19050" algn="bl" rotWithShape="0">
                  <a:schemeClr val="accen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_1_1_2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>
            <a:spLocks noGrp="1"/>
          </p:cNvSpPr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24"/>
          <p:cNvSpPr txBox="1">
            <a:spLocks noGrp="1"/>
          </p:cNvSpPr>
          <p:nvPr>
            <p:ph type="subTitle" idx="1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98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1" r:id="rId5"/>
    <p:sldLayoutId id="2147483670" r:id="rId6"/>
    <p:sldLayoutId id="2147483681" r:id="rId7"/>
    <p:sldLayoutId id="2147483682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操作系统（</a:t>
            </a:r>
            <a:r>
              <a:rPr lang="en-US" altLang="zh-CN" sz="2800" dirty="0"/>
              <a:t>2</a:t>
            </a:r>
            <a:r>
              <a:rPr lang="zh-CN" altLang="en-US" sz="2800" dirty="0"/>
              <a:t>）研讨（第九题）</a:t>
            </a:r>
            <a:r>
              <a:rPr lang="en" sz="2800" dirty="0"/>
              <a:t>:</a:t>
            </a:r>
            <a:br>
              <a:rPr lang="en" sz="2800" dirty="0"/>
            </a:br>
            <a:br>
              <a:rPr lang="en" sz="2800" dirty="0"/>
            </a:br>
            <a:r>
              <a:rPr lang="zh-CN" altLang="en-US" sz="4500" dirty="0">
                <a:solidFill>
                  <a:srgbClr val="E63B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缺页中断处理程序</a:t>
            </a:r>
            <a:br>
              <a:rPr lang="en-US" altLang="zh-CN" sz="4100" dirty="0">
                <a:solidFill>
                  <a:srgbClr val="E63B00"/>
                </a:solidFill>
              </a:rPr>
            </a:br>
            <a:endParaRPr dirty="0">
              <a:solidFill>
                <a:srgbClr val="E63B00"/>
              </a:solidFill>
            </a:endParaRP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321525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第四组：徐茹嫣、路遥、王紫寒、潘一珂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119545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051895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51"/>
          <p:cNvGrpSpPr/>
          <p:nvPr/>
        </p:nvGrpSpPr>
        <p:grpSpPr>
          <a:xfrm>
            <a:off x="5226610" y="1702886"/>
            <a:ext cx="795537" cy="795537"/>
            <a:chOff x="851175" y="1582401"/>
            <a:chExt cx="964872" cy="964872"/>
          </a:xfrm>
        </p:grpSpPr>
        <p:sp>
          <p:nvSpPr>
            <p:cNvPr id="2873" name="Google Shape;2873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5" name="Google Shape;2875;p51"/>
          <p:cNvSpPr/>
          <p:nvPr/>
        </p:nvSpPr>
        <p:spPr>
          <a:xfrm>
            <a:off x="5226610" y="2851127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缺页中断机构</a:t>
            </a:r>
            <a:endParaRPr dirty="0"/>
          </a:p>
        </p:txBody>
      </p:sp>
      <p:sp>
        <p:nvSpPr>
          <p:cNvPr id="2878" name="Google Shape;2878;p51"/>
          <p:cNvSpPr txBox="1"/>
          <p:nvPr/>
        </p:nvSpPr>
        <p:spPr>
          <a:xfrm>
            <a:off x="6169075" y="1668637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和普通中断处理一样，缺页中断处理依旧需要保留</a:t>
            </a:r>
            <a:r>
              <a:rPr lang="en-US" altLang="zh-C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现场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0" name="Google Shape;2880;p51"/>
          <p:cNvSpPr txBox="1"/>
          <p:nvPr/>
        </p:nvSpPr>
        <p:spPr>
          <a:xfrm>
            <a:off x="6164842" y="2819576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换出</a:t>
            </a:r>
            <a:r>
              <a:rPr lang="en-US" altLang="zh-C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</a:t>
            </a: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换入页面都需要启动慢速的</a:t>
            </a:r>
            <a:r>
              <a:rPr lang="en-US" altLang="zh-C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I/O</a:t>
            </a: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操作，可见如果换入换出太频繁，会有很大的开销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1" name="Google Shape;2881;p51"/>
          <p:cNvSpPr txBox="1">
            <a:spLocks noGrp="1"/>
          </p:cNvSpPr>
          <p:nvPr>
            <p:ph type="title" idx="4294967295"/>
          </p:nvPr>
        </p:nvSpPr>
        <p:spPr>
          <a:xfrm>
            <a:off x="5222377" y="1821354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82" name="Google Shape;2882;p51"/>
          <p:cNvSpPr txBox="1">
            <a:spLocks noGrp="1"/>
          </p:cNvSpPr>
          <p:nvPr>
            <p:ph type="title" idx="4294967295"/>
          </p:nvPr>
        </p:nvSpPr>
        <p:spPr>
          <a:xfrm>
            <a:off x="5222377" y="2969507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5C1EE-08D8-F2DF-8B96-FA0E8E0E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1967681"/>
            <a:ext cx="3611768" cy="24292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2BB2E4-599E-EF75-4963-890E4E83249E}"/>
              </a:ext>
            </a:extLst>
          </p:cNvPr>
          <p:cNvSpPr txBox="1"/>
          <p:nvPr/>
        </p:nvSpPr>
        <p:spPr>
          <a:xfrm>
            <a:off x="1104119" y="214536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63B00"/>
                </a:solidFill>
              </a:rPr>
              <a:t>1</a:t>
            </a:r>
            <a:endParaRPr lang="zh-CN" altLang="en-US" b="1" dirty="0">
              <a:solidFill>
                <a:srgbClr val="E63B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026F2-C327-EF9C-ED41-A095CA445248}"/>
              </a:ext>
            </a:extLst>
          </p:cNvPr>
          <p:cNvSpPr txBox="1"/>
          <p:nvPr/>
        </p:nvSpPr>
        <p:spPr>
          <a:xfrm>
            <a:off x="1104105" y="3530399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63B00"/>
                </a:solidFill>
              </a:rPr>
              <a:t>2</a:t>
            </a:r>
            <a:endParaRPr lang="zh-CN" altLang="en-US" b="1" dirty="0">
              <a:solidFill>
                <a:srgbClr val="E63B00"/>
              </a:solidFill>
            </a:endParaRPr>
          </a:p>
        </p:txBody>
      </p:sp>
      <p:grpSp>
        <p:nvGrpSpPr>
          <p:cNvPr id="5" name="Google Shape;2872;p51">
            <a:extLst>
              <a:ext uri="{FF2B5EF4-FFF2-40B4-BE49-F238E27FC236}">
                <a16:creationId xmlns:a16="http://schemas.microsoft.com/office/drawing/2014/main" id="{8142DDD5-435B-9FF0-A516-614E7656DE37}"/>
              </a:ext>
            </a:extLst>
          </p:cNvPr>
          <p:cNvGrpSpPr/>
          <p:nvPr/>
        </p:nvGrpSpPr>
        <p:grpSpPr>
          <a:xfrm>
            <a:off x="5222377" y="3999191"/>
            <a:ext cx="795537" cy="795537"/>
            <a:chOff x="851175" y="1582401"/>
            <a:chExt cx="964872" cy="964872"/>
          </a:xfrm>
        </p:grpSpPr>
        <p:sp>
          <p:nvSpPr>
            <p:cNvPr id="6" name="Google Shape;2873;p51">
              <a:extLst>
                <a:ext uri="{FF2B5EF4-FFF2-40B4-BE49-F238E27FC236}">
                  <a16:creationId xmlns:a16="http://schemas.microsoft.com/office/drawing/2014/main" id="{887F4E2D-4A62-7AC9-BAA1-A01D408667EE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74;p51">
              <a:extLst>
                <a:ext uri="{FF2B5EF4-FFF2-40B4-BE49-F238E27FC236}">
                  <a16:creationId xmlns:a16="http://schemas.microsoft.com/office/drawing/2014/main" id="{6B007766-568A-3B4F-8D36-83B7946CE97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878;p51">
            <a:extLst>
              <a:ext uri="{FF2B5EF4-FFF2-40B4-BE49-F238E27FC236}">
                <a16:creationId xmlns:a16="http://schemas.microsoft.com/office/drawing/2014/main" id="{B6A11227-C572-1C1E-BD87-925644AE76AE}"/>
              </a:ext>
            </a:extLst>
          </p:cNvPr>
          <p:cNvSpPr txBox="1"/>
          <p:nvPr/>
        </p:nvSpPr>
        <p:spPr>
          <a:xfrm>
            <a:off x="6164842" y="3964942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页面调入内存后，需要修改慢表，同时也需要将表项复制到快表中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2881;p51">
            <a:extLst>
              <a:ext uri="{FF2B5EF4-FFF2-40B4-BE49-F238E27FC236}">
                <a16:creationId xmlns:a16="http://schemas.microsoft.com/office/drawing/2014/main" id="{46737127-D912-A233-63EA-5891F65EA671}"/>
              </a:ext>
            </a:extLst>
          </p:cNvPr>
          <p:cNvSpPr txBox="1">
            <a:spLocks/>
          </p:cNvSpPr>
          <p:nvPr/>
        </p:nvSpPr>
        <p:spPr>
          <a:xfrm>
            <a:off x="5218144" y="4117659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72E25-0BE8-A357-2C9D-2B6C3CA99595}"/>
              </a:ext>
            </a:extLst>
          </p:cNvPr>
          <p:cNvSpPr txBox="1"/>
          <p:nvPr/>
        </p:nvSpPr>
        <p:spPr>
          <a:xfrm>
            <a:off x="1104105" y="396551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E63B00"/>
                </a:solidFill>
              </a:rPr>
              <a:t>3</a:t>
            </a:r>
            <a:endParaRPr lang="zh-CN" altLang="en-US" b="1" dirty="0">
              <a:solidFill>
                <a:srgbClr val="E63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8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CPU</a:t>
            </a:r>
            <a:r>
              <a:rPr lang="zh-CN" altLang="en-US" dirty="0"/>
              <a:t>状态变化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140678" y="1661034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873311" y="1661034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45076" y="56568"/>
            <a:ext cx="174814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CPU</a:t>
            </a:r>
            <a:r>
              <a:rPr lang="zh-CN" altLang="en-US" sz="2000" dirty="0"/>
              <a:t>状态变化</a:t>
            </a:r>
            <a:endParaRPr sz="2000" dirty="0"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381193" y="3154014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+mn-ea"/>
                <a:ea typeface="+mn-ea"/>
              </a:rPr>
              <a:t>具有较低特权的执行状态，仅能执行规定的指令，访问指定的寄存器和存储区。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381193" y="2696576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用户态</a:t>
            </a:r>
            <a:endParaRPr dirty="0"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5211780" y="3154014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+mn-ea"/>
                <a:ea typeface="+mn-ea"/>
              </a:rPr>
              <a:t>具有较高的特权，能执行一切命令，访问所有寄存器和存储区。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5113826" y="2696576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核心态</a:t>
            </a:r>
            <a:endParaRPr dirty="0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314416" y="1888646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6092426" y="1834784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A9CDFBD-A484-FB50-31CF-500F4AA0B390}"/>
              </a:ext>
            </a:extLst>
          </p:cNvPr>
          <p:cNvCxnSpPr/>
          <p:nvPr/>
        </p:nvCxnSpPr>
        <p:spPr>
          <a:xfrm>
            <a:off x="3097370" y="2072286"/>
            <a:ext cx="2653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Google Shape;2733;p47">
            <a:extLst>
              <a:ext uri="{FF2B5EF4-FFF2-40B4-BE49-F238E27FC236}">
                <a16:creationId xmlns:a16="http://schemas.microsoft.com/office/drawing/2014/main" id="{38775F76-1F30-56B9-4C89-68169AF7C999}"/>
              </a:ext>
            </a:extLst>
          </p:cNvPr>
          <p:cNvSpPr txBox="1">
            <a:spLocks/>
          </p:cNvSpPr>
          <p:nvPr/>
        </p:nvSpPr>
        <p:spPr>
          <a:xfrm>
            <a:off x="3256689" y="1775000"/>
            <a:ext cx="2314500" cy="26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zh-CN" altLang="en-US" sz="1200" dirty="0">
                <a:latin typeface="+mn-ea"/>
                <a:ea typeface="+mn-ea"/>
              </a:rPr>
              <a:t>中断</a:t>
            </a:r>
            <a:r>
              <a:rPr lang="en-US" altLang="zh-CN" sz="1200" dirty="0">
                <a:latin typeface="+mn-ea"/>
                <a:ea typeface="+mn-ea"/>
              </a:rPr>
              <a:t>/</a:t>
            </a:r>
            <a:r>
              <a:rPr lang="zh-CN" altLang="en-US" sz="1200" dirty="0">
                <a:latin typeface="+mn-ea"/>
                <a:ea typeface="+mn-ea"/>
              </a:rPr>
              <a:t>异常</a:t>
            </a:r>
            <a:r>
              <a:rPr lang="en-US" altLang="zh-CN" sz="1200" dirty="0">
                <a:latin typeface="+mn-ea"/>
                <a:ea typeface="+mn-ea"/>
              </a:rPr>
              <a:t>/</a:t>
            </a:r>
            <a:r>
              <a:rPr lang="zh-CN" altLang="en-US" sz="1200" dirty="0">
                <a:latin typeface="+mn-ea"/>
                <a:ea typeface="+mn-ea"/>
              </a:rPr>
              <a:t>陷入机制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45076" y="56568"/>
            <a:ext cx="174814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CPU</a:t>
            </a:r>
            <a:r>
              <a:rPr lang="zh-CN" altLang="en-US" sz="2000" dirty="0"/>
              <a:t>状态变化</a:t>
            </a:r>
            <a:endParaRPr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2613B4-1554-C490-E8AD-580D7FCB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85" y="1127759"/>
            <a:ext cx="6660429" cy="2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650;p41">
            <a:extLst>
              <a:ext uri="{FF2B5EF4-FFF2-40B4-BE49-F238E27FC236}">
                <a16:creationId xmlns:a16="http://schemas.microsoft.com/office/drawing/2014/main" id="{3EE935D9-5876-CCA0-1FDA-92D2DF840D3B}"/>
              </a:ext>
            </a:extLst>
          </p:cNvPr>
          <p:cNvSpPr txBox="1">
            <a:spLocks/>
          </p:cNvSpPr>
          <p:nvPr/>
        </p:nvSpPr>
        <p:spPr>
          <a:xfrm>
            <a:off x="1320085" y="3486390"/>
            <a:ext cx="6379029" cy="91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zh-CN" altLang="en-US" sz="1200" dirty="0"/>
              <a:t>中断的分类：</a:t>
            </a:r>
            <a:endParaRPr lang="en-US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内中断和外中断的核心区别在于中断信号的来源。</a:t>
            </a:r>
            <a:endParaRPr lang="en-US" altLang="zh-CN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缺页中断由当前指令发出，属于内中断。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375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45076" y="56568"/>
            <a:ext cx="174814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CPU</a:t>
            </a:r>
            <a:r>
              <a:rPr lang="zh-CN" altLang="en-US" sz="2000" dirty="0"/>
              <a:t>状态变化</a:t>
            </a:r>
            <a:endParaRPr sz="2000" dirty="0"/>
          </a:p>
        </p:txBody>
      </p:sp>
      <p:sp>
        <p:nvSpPr>
          <p:cNvPr id="13" name="Google Shape;2650;p41">
            <a:extLst>
              <a:ext uri="{FF2B5EF4-FFF2-40B4-BE49-F238E27FC236}">
                <a16:creationId xmlns:a16="http://schemas.microsoft.com/office/drawing/2014/main" id="{3EE935D9-5876-CCA0-1FDA-92D2DF840D3B}"/>
              </a:ext>
            </a:extLst>
          </p:cNvPr>
          <p:cNvSpPr txBox="1">
            <a:spLocks/>
          </p:cNvSpPr>
          <p:nvPr/>
        </p:nvSpPr>
        <p:spPr>
          <a:xfrm>
            <a:off x="1382485" y="534768"/>
            <a:ext cx="6379029" cy="10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 algn="l">
              <a:buSzPts val="1200"/>
            </a:pPr>
            <a:r>
              <a:rPr lang="zh-CN" altLang="en-US" sz="1200" dirty="0"/>
              <a:t>中断的一般过程：</a:t>
            </a:r>
            <a:endParaRPr lang="en-US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当中断发生时，</a:t>
            </a:r>
            <a:r>
              <a:rPr lang="en-US" altLang="zh-CN" sz="1200" dirty="0"/>
              <a:t>CPU</a:t>
            </a:r>
            <a:r>
              <a:rPr lang="zh-CN" altLang="en-US" sz="1200" dirty="0"/>
              <a:t>立即进入核心态</a:t>
            </a:r>
            <a:endParaRPr lang="en-US" altLang="zh-CN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当中断发生后，当前运行的进程暂停运行，并由操作系统内核对中断进行处理</a:t>
            </a:r>
            <a:endParaRPr lang="en-US" altLang="zh-CN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针对不同的中断信号，进行不同的处理</a:t>
            </a:r>
            <a:endParaRPr lang="en-US" altLang="zh-CN" sz="1200" dirty="0"/>
          </a:p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/>
              <a:t>处理完毕后，返回用户态。</a:t>
            </a:r>
            <a:endParaRPr lang="en-US" sz="1200" dirty="0"/>
          </a:p>
        </p:txBody>
      </p:sp>
      <p:sp>
        <p:nvSpPr>
          <p:cNvPr id="2" name="Google Shape;2650;p41">
            <a:extLst>
              <a:ext uri="{FF2B5EF4-FFF2-40B4-BE49-F238E27FC236}">
                <a16:creationId xmlns:a16="http://schemas.microsoft.com/office/drawing/2014/main" id="{F105D432-88B6-9240-448B-E23C00D7BA61}"/>
              </a:ext>
            </a:extLst>
          </p:cNvPr>
          <p:cNvSpPr txBox="1">
            <a:spLocks/>
          </p:cNvSpPr>
          <p:nvPr/>
        </p:nvSpPr>
        <p:spPr>
          <a:xfrm>
            <a:off x="1382485" y="1083358"/>
            <a:ext cx="3855076" cy="32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indent="-304800" algn="l">
              <a:buClr>
                <a:schemeClr val="lt2"/>
              </a:buClr>
              <a:buSzPts val="1200"/>
              <a:buFont typeface="Source Sans Pro"/>
              <a:buChar char="●"/>
            </a:pPr>
            <a:r>
              <a:rPr lang="zh-CN" altLang="en-US" sz="1200" dirty="0">
                <a:solidFill>
                  <a:srgbClr val="C00000"/>
                </a:solidFill>
              </a:rPr>
              <a:t>针对不同的中断信号，进行不同的处理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840AE-4D6C-A980-06B4-3736ED2C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18" y="1812095"/>
            <a:ext cx="5373744" cy="27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0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4FFE0AA-46B5-38AC-3623-BC87D36FB068}"/>
              </a:ext>
            </a:extLst>
          </p:cNvPr>
          <p:cNvGrpSpPr/>
          <p:nvPr/>
        </p:nvGrpSpPr>
        <p:grpSpPr>
          <a:xfrm>
            <a:off x="1561464" y="1737172"/>
            <a:ext cx="795537" cy="795537"/>
            <a:chOff x="2140678" y="1661034"/>
            <a:chExt cx="795537" cy="795537"/>
          </a:xfrm>
        </p:grpSpPr>
        <p:sp>
          <p:nvSpPr>
            <p:cNvPr id="2727" name="Google Shape;2727;p47"/>
            <p:cNvSpPr/>
            <p:nvPr/>
          </p:nvSpPr>
          <p:spPr>
            <a:xfrm>
              <a:off x="2140678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2140678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693D10-09E6-935D-7ACC-9751D13E9789}"/>
              </a:ext>
            </a:extLst>
          </p:cNvPr>
          <p:cNvGrpSpPr/>
          <p:nvPr/>
        </p:nvGrpSpPr>
        <p:grpSpPr>
          <a:xfrm>
            <a:off x="4105488" y="1732966"/>
            <a:ext cx="795537" cy="795537"/>
            <a:chOff x="5873311" y="1661034"/>
            <a:chExt cx="795537" cy="795537"/>
          </a:xfrm>
        </p:grpSpPr>
        <p:sp>
          <p:nvSpPr>
            <p:cNvPr id="2730" name="Google Shape;2730;p47"/>
            <p:cNvSpPr/>
            <p:nvPr/>
          </p:nvSpPr>
          <p:spPr>
            <a:xfrm>
              <a:off x="5873311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5873311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3566182" y="554499"/>
            <a:ext cx="174814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CPU</a:t>
            </a:r>
            <a:r>
              <a:rPr lang="zh-CN" altLang="en-US" sz="2000" dirty="0"/>
              <a:t>状态变化</a:t>
            </a:r>
            <a:endParaRPr sz="2000" dirty="0"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801979" y="3230152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+mn-ea"/>
                <a:ea typeface="+mn-ea"/>
              </a:rPr>
              <a:t>运行当前指令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801979" y="2772714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用户态</a:t>
            </a:r>
            <a:endParaRPr dirty="0"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3443957" y="3225946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+mn-ea"/>
                <a:ea typeface="+mn-ea"/>
              </a:rPr>
              <a:t>缺页中断处理程序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3346003" y="2768508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核心态</a:t>
            </a:r>
            <a:endParaRPr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A2B199-52A9-D18D-02EB-11E507F1D754}"/>
              </a:ext>
            </a:extLst>
          </p:cNvPr>
          <p:cNvGrpSpPr/>
          <p:nvPr/>
        </p:nvGrpSpPr>
        <p:grpSpPr>
          <a:xfrm>
            <a:off x="1736507" y="1969630"/>
            <a:ext cx="448061" cy="340315"/>
            <a:chOff x="2315721" y="1893492"/>
            <a:chExt cx="448061" cy="340315"/>
          </a:xfrm>
        </p:grpSpPr>
        <p:sp>
          <p:nvSpPr>
            <p:cNvPr id="2738" name="Google Shape;2738;p47"/>
            <p:cNvSpPr/>
            <p:nvPr/>
          </p:nvSpPr>
          <p:spPr>
            <a:xfrm>
              <a:off x="2474079" y="2000704"/>
              <a:ext cx="26503" cy="53893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2421649" y="2000704"/>
              <a:ext cx="56298" cy="76428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2342207" y="1893492"/>
              <a:ext cx="395088" cy="261707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2315721" y="2181570"/>
              <a:ext cx="448061" cy="52237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D48D5A-6E84-72BF-5157-FA2365432946}"/>
              </a:ext>
            </a:extLst>
          </p:cNvPr>
          <p:cNvGrpSpPr/>
          <p:nvPr/>
        </p:nvGrpSpPr>
        <p:grpSpPr>
          <a:xfrm>
            <a:off x="4324603" y="1906716"/>
            <a:ext cx="357305" cy="448038"/>
            <a:chOff x="6092426" y="1834784"/>
            <a:chExt cx="357305" cy="448038"/>
          </a:xfrm>
        </p:grpSpPr>
        <p:sp>
          <p:nvSpPr>
            <p:cNvPr id="2743" name="Google Shape;2743;p47"/>
            <p:cNvSpPr/>
            <p:nvPr/>
          </p:nvSpPr>
          <p:spPr>
            <a:xfrm>
              <a:off x="6369030" y="1834784"/>
              <a:ext cx="80701" cy="80419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6092426" y="1834784"/>
              <a:ext cx="356617" cy="448038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A9CDFBD-A484-FB50-31CF-500F4AA0B390}"/>
              </a:ext>
            </a:extLst>
          </p:cNvPr>
          <p:cNvCxnSpPr>
            <a:cxnSpLocks/>
          </p:cNvCxnSpPr>
          <p:nvPr/>
        </p:nvCxnSpPr>
        <p:spPr>
          <a:xfrm>
            <a:off x="2467288" y="2153270"/>
            <a:ext cx="1341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Google Shape;2733;p47">
            <a:extLst>
              <a:ext uri="{FF2B5EF4-FFF2-40B4-BE49-F238E27FC236}">
                <a16:creationId xmlns:a16="http://schemas.microsoft.com/office/drawing/2014/main" id="{38775F76-1F30-56B9-4C89-68169AF7C999}"/>
              </a:ext>
            </a:extLst>
          </p:cNvPr>
          <p:cNvSpPr txBox="1">
            <a:spLocks/>
          </p:cNvSpPr>
          <p:nvPr/>
        </p:nvSpPr>
        <p:spPr>
          <a:xfrm>
            <a:off x="1975875" y="1899099"/>
            <a:ext cx="2314500" cy="26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zh-CN" altLang="en-US" sz="1200" dirty="0">
                <a:latin typeface="+mn-ea"/>
                <a:ea typeface="+mn-ea"/>
              </a:rPr>
              <a:t>缺页中断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1680BAB-93BC-3E2A-DD0D-20742B2529A6}"/>
              </a:ext>
            </a:extLst>
          </p:cNvPr>
          <p:cNvGrpSpPr/>
          <p:nvPr/>
        </p:nvGrpSpPr>
        <p:grpSpPr>
          <a:xfrm>
            <a:off x="6649512" y="1732966"/>
            <a:ext cx="795537" cy="795537"/>
            <a:chOff x="2140678" y="1661034"/>
            <a:chExt cx="795537" cy="795537"/>
          </a:xfrm>
        </p:grpSpPr>
        <p:sp>
          <p:nvSpPr>
            <p:cNvPr id="16" name="Google Shape;2727;p47">
              <a:extLst>
                <a:ext uri="{FF2B5EF4-FFF2-40B4-BE49-F238E27FC236}">
                  <a16:creationId xmlns:a16="http://schemas.microsoft.com/office/drawing/2014/main" id="{2A544326-53DA-9D5B-FFDB-E9B7B5BBFA8E}"/>
                </a:ext>
              </a:extLst>
            </p:cNvPr>
            <p:cNvSpPr/>
            <p:nvPr/>
          </p:nvSpPr>
          <p:spPr>
            <a:xfrm>
              <a:off x="2140678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28;p47">
              <a:extLst>
                <a:ext uri="{FF2B5EF4-FFF2-40B4-BE49-F238E27FC236}">
                  <a16:creationId xmlns:a16="http://schemas.microsoft.com/office/drawing/2014/main" id="{24B41C1D-20B2-D7C9-A625-21165EDBF75D}"/>
                </a:ext>
              </a:extLst>
            </p:cNvPr>
            <p:cNvSpPr/>
            <p:nvPr/>
          </p:nvSpPr>
          <p:spPr>
            <a:xfrm>
              <a:off x="2140678" y="1661034"/>
              <a:ext cx="795537" cy="795537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733;p47">
            <a:extLst>
              <a:ext uri="{FF2B5EF4-FFF2-40B4-BE49-F238E27FC236}">
                <a16:creationId xmlns:a16="http://schemas.microsoft.com/office/drawing/2014/main" id="{5BC9D08A-0DE7-44DE-4824-8CC56EFFBE64}"/>
              </a:ext>
            </a:extLst>
          </p:cNvPr>
          <p:cNvSpPr txBox="1">
            <a:spLocks/>
          </p:cNvSpPr>
          <p:nvPr/>
        </p:nvSpPr>
        <p:spPr>
          <a:xfrm>
            <a:off x="5890027" y="3225946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zh-CN" altLang="en-US" sz="1200" dirty="0">
                <a:latin typeface="+mn-ea"/>
                <a:ea typeface="+mn-ea"/>
              </a:rPr>
              <a:t>运行原指令</a:t>
            </a:r>
          </a:p>
        </p:txBody>
      </p:sp>
      <p:sp>
        <p:nvSpPr>
          <p:cNvPr id="19" name="Google Shape;2734;p47">
            <a:extLst>
              <a:ext uri="{FF2B5EF4-FFF2-40B4-BE49-F238E27FC236}">
                <a16:creationId xmlns:a16="http://schemas.microsoft.com/office/drawing/2014/main" id="{F95E0D1A-695D-D6FF-658A-0D488F4C0B5F}"/>
              </a:ext>
            </a:extLst>
          </p:cNvPr>
          <p:cNvSpPr txBox="1">
            <a:spLocks/>
          </p:cNvSpPr>
          <p:nvPr/>
        </p:nvSpPr>
        <p:spPr>
          <a:xfrm>
            <a:off x="5890027" y="2768508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zh-CN" altLang="en-US"/>
              <a:t>用户态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42C6B2-09E9-5C09-D211-F4F86A0D35FA}"/>
              </a:ext>
            </a:extLst>
          </p:cNvPr>
          <p:cNvGrpSpPr/>
          <p:nvPr/>
        </p:nvGrpSpPr>
        <p:grpSpPr>
          <a:xfrm>
            <a:off x="6824555" y="1965424"/>
            <a:ext cx="448061" cy="340315"/>
            <a:chOff x="2315721" y="1893492"/>
            <a:chExt cx="448061" cy="340315"/>
          </a:xfrm>
        </p:grpSpPr>
        <p:sp>
          <p:nvSpPr>
            <p:cNvPr id="21" name="Google Shape;2738;p47">
              <a:extLst>
                <a:ext uri="{FF2B5EF4-FFF2-40B4-BE49-F238E27FC236}">
                  <a16:creationId xmlns:a16="http://schemas.microsoft.com/office/drawing/2014/main" id="{60EA481A-95D6-D75E-4438-D30836054CB4}"/>
                </a:ext>
              </a:extLst>
            </p:cNvPr>
            <p:cNvSpPr/>
            <p:nvPr/>
          </p:nvSpPr>
          <p:spPr>
            <a:xfrm>
              <a:off x="2474079" y="2000704"/>
              <a:ext cx="26503" cy="53893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39;p47">
              <a:extLst>
                <a:ext uri="{FF2B5EF4-FFF2-40B4-BE49-F238E27FC236}">
                  <a16:creationId xmlns:a16="http://schemas.microsoft.com/office/drawing/2014/main" id="{5A0B185A-57AF-78BE-D4D2-682AEE79EC6D}"/>
                </a:ext>
              </a:extLst>
            </p:cNvPr>
            <p:cNvSpPr/>
            <p:nvPr/>
          </p:nvSpPr>
          <p:spPr>
            <a:xfrm>
              <a:off x="2421649" y="2000704"/>
              <a:ext cx="56298" cy="76428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0;p47">
              <a:extLst>
                <a:ext uri="{FF2B5EF4-FFF2-40B4-BE49-F238E27FC236}">
                  <a16:creationId xmlns:a16="http://schemas.microsoft.com/office/drawing/2014/main" id="{16BB371A-8EAF-07B9-E4B7-F1099D486FB4}"/>
                </a:ext>
              </a:extLst>
            </p:cNvPr>
            <p:cNvSpPr/>
            <p:nvPr/>
          </p:nvSpPr>
          <p:spPr>
            <a:xfrm>
              <a:off x="2342207" y="1893492"/>
              <a:ext cx="395088" cy="261707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1;p47">
              <a:extLst>
                <a:ext uri="{FF2B5EF4-FFF2-40B4-BE49-F238E27FC236}">
                  <a16:creationId xmlns:a16="http://schemas.microsoft.com/office/drawing/2014/main" id="{1445525D-9349-6ADA-C9E9-F53798231136}"/>
                </a:ext>
              </a:extLst>
            </p:cNvPr>
            <p:cNvSpPr/>
            <p:nvPr/>
          </p:nvSpPr>
          <p:spPr>
            <a:xfrm>
              <a:off x="2315721" y="2181570"/>
              <a:ext cx="448061" cy="52237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733;p47">
            <a:extLst>
              <a:ext uri="{FF2B5EF4-FFF2-40B4-BE49-F238E27FC236}">
                <a16:creationId xmlns:a16="http://schemas.microsoft.com/office/drawing/2014/main" id="{BE797DD2-AFA5-573D-6628-2D195E4D3985}"/>
              </a:ext>
            </a:extLst>
          </p:cNvPr>
          <p:cNvSpPr txBox="1">
            <a:spLocks/>
          </p:cNvSpPr>
          <p:nvPr/>
        </p:nvSpPr>
        <p:spPr>
          <a:xfrm>
            <a:off x="4572000" y="1804940"/>
            <a:ext cx="2314500" cy="26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zh-CN" altLang="en-US" sz="1200" dirty="0">
                <a:latin typeface="+mn-ea"/>
                <a:ea typeface="+mn-ea"/>
              </a:rPr>
              <a:t>缺页中断处理完毕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3C22294-7F57-FF42-5DB2-2155A84B107E}"/>
              </a:ext>
            </a:extLst>
          </p:cNvPr>
          <p:cNvCxnSpPr>
            <a:cxnSpLocks/>
          </p:cNvCxnSpPr>
          <p:nvPr/>
        </p:nvCxnSpPr>
        <p:spPr>
          <a:xfrm>
            <a:off x="5087649" y="2159663"/>
            <a:ext cx="1341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7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7" name="Google Shape;3217;p62"/>
          <p:cNvGrpSpPr/>
          <p:nvPr/>
        </p:nvGrpSpPr>
        <p:grpSpPr>
          <a:xfrm>
            <a:off x="1595258" y="2004497"/>
            <a:ext cx="1133821" cy="1133821"/>
            <a:chOff x="851175" y="1582401"/>
            <a:chExt cx="964872" cy="964872"/>
          </a:xfrm>
        </p:grpSpPr>
        <p:sp>
          <p:nvSpPr>
            <p:cNvPr id="3218" name="Google Shape;3218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0" name="Google Shape;3220;p62"/>
          <p:cNvSpPr txBox="1">
            <a:spLocks noGrp="1"/>
          </p:cNvSpPr>
          <p:nvPr>
            <p:ph type="title"/>
          </p:nvPr>
        </p:nvSpPr>
        <p:spPr>
          <a:xfrm>
            <a:off x="3045977" y="2082265"/>
            <a:ext cx="55322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缺页中断与一般中断</a:t>
            </a:r>
            <a:endParaRPr dirty="0"/>
          </a:p>
        </p:txBody>
      </p:sp>
      <p:sp>
        <p:nvSpPr>
          <p:cNvPr id="3222" name="Google Shape;3222;p62"/>
          <p:cNvSpPr txBox="1">
            <a:spLocks noGrp="1"/>
          </p:cNvSpPr>
          <p:nvPr>
            <p:ph type="title" idx="2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223" name="Google Shape;3223;p62"/>
          <p:cNvCxnSpPr>
            <a:stCxn id="3224" idx="6"/>
            <a:endCxn id="3225" idx="2"/>
          </p:cNvCxnSpPr>
          <p:nvPr/>
        </p:nvCxnSpPr>
        <p:spPr>
          <a:xfrm>
            <a:off x="3302591" y="2973310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226" name="Google Shape;3226;p62"/>
          <p:cNvGrpSpPr/>
          <p:nvPr/>
        </p:nvGrpSpPr>
        <p:grpSpPr>
          <a:xfrm>
            <a:off x="3167291" y="2905660"/>
            <a:ext cx="4441050" cy="135300"/>
            <a:chOff x="3160713" y="2635945"/>
            <a:chExt cx="4441050" cy="135300"/>
          </a:xfrm>
        </p:grpSpPr>
        <p:sp>
          <p:nvSpPr>
            <p:cNvPr id="3224" name="Google Shape;3224;p62"/>
            <p:cNvSpPr/>
            <p:nvPr/>
          </p:nvSpPr>
          <p:spPr>
            <a:xfrm>
              <a:off x="316071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466463" y="263594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27" name="Google Shape;3227;p62"/>
          <p:cNvCxnSpPr>
            <a:stCxn id="3224" idx="6"/>
            <a:endCxn id="3225" idx="2"/>
          </p:cNvCxnSpPr>
          <p:nvPr/>
        </p:nvCxnSpPr>
        <p:spPr>
          <a:xfrm>
            <a:off x="3302591" y="2973310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410337" y="1367556"/>
            <a:ext cx="3974698" cy="240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Step 1:</a:t>
            </a:r>
            <a:r>
              <a:rPr lang="zh-CN" altLang="en-US" sz="1400" dirty="0">
                <a:solidFill>
                  <a:srgbClr val="C00000"/>
                </a:solidFill>
              </a:rPr>
              <a:t>执行完</a:t>
            </a:r>
            <a:r>
              <a:rPr lang="zh-CN" altLang="en-US" sz="1400" dirty="0"/>
              <a:t>每个指令之后，</a:t>
            </a:r>
            <a:r>
              <a:rPr lang="en-US" altLang="zh-CN" sz="1400" dirty="0"/>
              <a:t>CPU</a:t>
            </a:r>
            <a:r>
              <a:rPr lang="zh-CN" altLang="en-US" sz="1400" dirty="0"/>
              <a:t>都要检查当前                   </a:t>
            </a:r>
            <a:endParaRPr lang="en-US" altLang="zh-C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     </a:t>
            </a:r>
            <a:r>
              <a:rPr lang="zh-CN" altLang="en-US" sz="1400" dirty="0"/>
              <a:t>是否有外部中断信号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Step 2:</a:t>
            </a:r>
            <a:r>
              <a:rPr lang="zh-CN" altLang="en-US" sz="1400" dirty="0"/>
              <a:t>如果检测到外部中断信号，则需要保护被</a:t>
            </a:r>
            <a:endParaRPr lang="en-US" altLang="zh-C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            中断进程的</a:t>
            </a:r>
            <a:r>
              <a:rPr lang="en-US" altLang="zh-CN" sz="1400" dirty="0"/>
              <a:t>CPU</a:t>
            </a:r>
            <a:r>
              <a:rPr lang="zh-CN" altLang="en-US" sz="1400" dirty="0"/>
              <a:t>环境（如程序状态字</a:t>
            </a:r>
            <a:r>
              <a:rPr lang="en-US" altLang="zh-CN" sz="1400" dirty="0" err="1"/>
              <a:t>PSw</a:t>
            </a:r>
            <a:r>
              <a:rPr lang="zh-CN" altLang="en-US" sz="1400" dirty="0"/>
              <a:t>               </a:t>
            </a:r>
            <a:endParaRPr lang="en-US" altLang="zh-C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/>
              <a:t>              程序计数器</a:t>
            </a:r>
            <a:r>
              <a:rPr lang="en-US" altLang="zh-CN" sz="1400" dirty="0"/>
              <a:t>PC</a:t>
            </a:r>
            <a:r>
              <a:rPr lang="zh-CN" altLang="en-US" sz="1400" dirty="0"/>
              <a:t>、各种通用寄存器</a:t>
            </a:r>
            <a:r>
              <a:rPr lang="en-US" altLang="zh-CN" sz="14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Step 3:</a:t>
            </a:r>
            <a:r>
              <a:rPr lang="zh-CN" altLang="en-US" sz="1400" dirty="0"/>
              <a:t>根据中断信号类型转入相应的中断处理程</a:t>
            </a:r>
            <a:endParaRPr lang="en-US" altLang="zh-C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     </a:t>
            </a:r>
            <a:r>
              <a:rPr lang="zh-CN" altLang="en-US" sz="1400" dirty="0"/>
              <a:t>序</a:t>
            </a:r>
            <a:r>
              <a:rPr lang="en-US" altLang="zh-CN" sz="1400" dirty="0"/>
              <a:t>(</a:t>
            </a:r>
            <a:r>
              <a:rPr lang="zh-CN" altLang="en-US" sz="1400" dirty="0"/>
              <a:t>进入内核态</a:t>
            </a:r>
            <a:r>
              <a:rPr lang="en-US" altLang="zh-CN" sz="14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Step 4:</a:t>
            </a:r>
            <a:r>
              <a:rPr lang="zh-CN" altLang="en-US" sz="1400" dirty="0"/>
              <a:t>恢复原进程的</a:t>
            </a:r>
            <a:r>
              <a:rPr lang="en-US" altLang="zh-CN" sz="1400" dirty="0"/>
              <a:t>CPU</a:t>
            </a:r>
            <a:r>
              <a:rPr lang="zh-CN" altLang="en-US" sz="1400" dirty="0"/>
              <a:t>环境并退出中断，返回</a:t>
            </a:r>
            <a:endParaRPr lang="en-US" altLang="zh-C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/>
              <a:t>               </a:t>
            </a:r>
            <a:r>
              <a:rPr lang="zh-CN" altLang="en-US" sz="1400" dirty="0"/>
              <a:t>原进程</a:t>
            </a:r>
            <a:r>
              <a:rPr lang="zh-CN" altLang="en-US" sz="1400" dirty="0">
                <a:solidFill>
                  <a:srgbClr val="C00000"/>
                </a:solidFill>
              </a:rPr>
              <a:t>继续往下</a:t>
            </a:r>
            <a:r>
              <a:rPr lang="zh-CN" altLang="en-US" sz="1400" dirty="0"/>
              <a:t>执行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grpSp>
        <p:nvGrpSpPr>
          <p:cNvPr id="2641" name="Google Shape;2641;p40"/>
          <p:cNvGrpSpPr/>
          <p:nvPr/>
        </p:nvGrpSpPr>
        <p:grpSpPr>
          <a:xfrm rot="5400000">
            <a:off x="2623856" y="2676485"/>
            <a:ext cx="3828637" cy="6765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E999035-E6F1-FFB1-8C2D-4CCFC8C9E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56" y="1295259"/>
            <a:ext cx="3987399" cy="2408389"/>
          </a:xfrm>
          <a:prstGeom prst="rect">
            <a:avLst/>
          </a:prstGeom>
        </p:spPr>
      </p:pic>
      <p:sp>
        <p:nvSpPr>
          <p:cNvPr id="5" name="Google Shape;2732;p47">
            <a:extLst>
              <a:ext uri="{FF2B5EF4-FFF2-40B4-BE49-F238E27FC236}">
                <a16:creationId xmlns:a16="http://schemas.microsoft.com/office/drawing/2014/main" id="{5B2A9906-9C96-1FFA-842D-DDEB2568EB4B}"/>
              </a:ext>
            </a:extLst>
          </p:cNvPr>
          <p:cNvSpPr txBox="1">
            <a:spLocks/>
          </p:cNvSpPr>
          <p:nvPr/>
        </p:nvSpPr>
        <p:spPr>
          <a:xfrm>
            <a:off x="3574829" y="317791"/>
            <a:ext cx="1748142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2000" dirty="0"/>
              <a:t>一般中断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32;p47">
            <a:extLst>
              <a:ext uri="{FF2B5EF4-FFF2-40B4-BE49-F238E27FC236}">
                <a16:creationId xmlns:a16="http://schemas.microsoft.com/office/drawing/2014/main" id="{5B2A9906-9C96-1FFA-842D-DDEB2568EB4B}"/>
              </a:ext>
            </a:extLst>
          </p:cNvPr>
          <p:cNvSpPr txBox="1">
            <a:spLocks/>
          </p:cNvSpPr>
          <p:nvPr/>
        </p:nvSpPr>
        <p:spPr>
          <a:xfrm>
            <a:off x="3697929" y="427683"/>
            <a:ext cx="1748142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2000" dirty="0"/>
              <a:t>缺页中断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0527C2-3974-DCA4-5B8F-8C003B25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74" y="1434322"/>
            <a:ext cx="3919829" cy="24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32;p47">
            <a:extLst>
              <a:ext uri="{FF2B5EF4-FFF2-40B4-BE49-F238E27FC236}">
                <a16:creationId xmlns:a16="http://schemas.microsoft.com/office/drawing/2014/main" id="{5B2A9906-9C96-1FFA-842D-DDEB2568EB4B}"/>
              </a:ext>
            </a:extLst>
          </p:cNvPr>
          <p:cNvSpPr txBox="1">
            <a:spLocks/>
          </p:cNvSpPr>
          <p:nvPr/>
        </p:nvSpPr>
        <p:spPr>
          <a:xfrm>
            <a:off x="3630278" y="229016"/>
            <a:ext cx="1748142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"/>
              <a:buNone/>
              <a:defRPr sz="43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2000" dirty="0"/>
              <a:t>区别总结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0527C2-3974-DCA4-5B8F-8C003B258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11" y="2887925"/>
            <a:ext cx="2541919" cy="1620234"/>
          </a:xfrm>
          <a:prstGeom prst="rect">
            <a:avLst/>
          </a:prstGeom>
        </p:spPr>
      </p:pic>
      <p:sp>
        <p:nvSpPr>
          <p:cNvPr id="7" name="Google Shape;2639;p40">
            <a:extLst>
              <a:ext uri="{FF2B5EF4-FFF2-40B4-BE49-F238E27FC236}">
                <a16:creationId xmlns:a16="http://schemas.microsoft.com/office/drawing/2014/main" id="{7C85999B-CA33-41DF-7A23-3C8AB5DC90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9227" y="1367556"/>
            <a:ext cx="3261957" cy="2408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）在指令执行期间产生和处理中断信号。缺页中断是在指令执行时间，发现所要访问的指令或数据不在内存时产生中断并立即转去处理。</a:t>
            </a:r>
            <a:r>
              <a:rPr lang="en-US" altLang="zh-CN" sz="1200" dirty="0"/>
              <a:t> </a:t>
            </a:r>
            <a:r>
              <a:rPr lang="zh-CN" altLang="en-US" sz="1200" dirty="0"/>
              <a:t>而对于一般中断，</a:t>
            </a:r>
            <a:r>
              <a:rPr lang="en-US" altLang="zh-CN" sz="1200" dirty="0"/>
              <a:t>CPU</a:t>
            </a:r>
            <a:r>
              <a:rPr lang="zh-CN" altLang="en-US" sz="1200" dirty="0"/>
              <a:t>通常在一条指令执行完后检查是否有中断请求，当发现有中断请求时才去响应和处理。</a:t>
            </a:r>
            <a:endParaRPr lang="en-US" altLang="zh-C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）缺页中断处理完后， 仍返回到原指令去重新执行，因为那条指令并未执行完。而一般中断则是返回到下一条指令去执行。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/>
              <a:t>（</a:t>
            </a:r>
            <a:r>
              <a:rPr lang="en-US" altLang="zh-CN" sz="1200" dirty="0"/>
              <a:t>3</a:t>
            </a:r>
            <a:r>
              <a:rPr lang="zh-CN" altLang="en-US" sz="1200" dirty="0"/>
              <a:t>）一条指令在执行期间可能产生多次缺页中断。</a:t>
            </a:r>
            <a:endParaRPr lang="zh-CN" altLang="en-US" dirty="0"/>
          </a:p>
        </p:txBody>
      </p:sp>
      <p:grpSp>
        <p:nvGrpSpPr>
          <p:cNvPr id="8" name="Google Shape;2641;p40">
            <a:extLst>
              <a:ext uri="{FF2B5EF4-FFF2-40B4-BE49-F238E27FC236}">
                <a16:creationId xmlns:a16="http://schemas.microsoft.com/office/drawing/2014/main" id="{7552EA22-1A9A-5AB0-3139-11B1B9870047}"/>
              </a:ext>
            </a:extLst>
          </p:cNvPr>
          <p:cNvGrpSpPr/>
          <p:nvPr/>
        </p:nvGrpSpPr>
        <p:grpSpPr>
          <a:xfrm rot="5400000">
            <a:off x="2623856" y="2676485"/>
            <a:ext cx="3828637" cy="67650"/>
            <a:chOff x="2365175" y="3596070"/>
            <a:chExt cx="4447650" cy="135300"/>
          </a:xfrm>
        </p:grpSpPr>
        <p:sp>
          <p:nvSpPr>
            <p:cNvPr id="9" name="Google Shape;2642;p40">
              <a:extLst>
                <a:ext uri="{FF2B5EF4-FFF2-40B4-BE49-F238E27FC236}">
                  <a16:creationId xmlns:a16="http://schemas.microsoft.com/office/drawing/2014/main" id="{5C145B82-4FFA-F885-9FB3-E663DCE0859A}"/>
                </a:ext>
              </a:extLst>
            </p:cNvPr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43;p40">
              <a:extLst>
                <a:ext uri="{FF2B5EF4-FFF2-40B4-BE49-F238E27FC236}">
                  <a16:creationId xmlns:a16="http://schemas.microsoft.com/office/drawing/2014/main" id="{04870A3E-99DA-2E9F-9B0D-6729F141D6E7}"/>
                </a:ext>
              </a:extLst>
            </p:cNvPr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2644;p40">
              <a:extLst>
                <a:ext uri="{FF2B5EF4-FFF2-40B4-BE49-F238E27FC236}">
                  <a16:creationId xmlns:a16="http://schemas.microsoft.com/office/drawing/2014/main" id="{5470938E-F416-12BD-9771-C97B6276D7D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4C4F74A-D1D8-5131-8BA7-EEAA56CA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22" y="1184183"/>
            <a:ext cx="2526808" cy="15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922076" y="2415651"/>
            <a:ext cx="539859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缺页中断的处理过程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82155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40;p74">
            <a:extLst>
              <a:ext uri="{FF2B5EF4-FFF2-40B4-BE49-F238E27FC236}">
                <a16:creationId xmlns:a16="http://schemas.microsoft.com/office/drawing/2014/main" id="{C52285B6-12D1-300D-F443-75D28A194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0367" y="1884281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7" name="Google Shape;3450;p74">
            <a:extLst>
              <a:ext uri="{FF2B5EF4-FFF2-40B4-BE49-F238E27FC236}">
                <a16:creationId xmlns:a16="http://schemas.microsoft.com/office/drawing/2014/main" id="{1FA8FAA9-37AB-79F7-4040-5DEF0F0840BD}"/>
              </a:ext>
            </a:extLst>
          </p:cNvPr>
          <p:cNvGrpSpPr/>
          <p:nvPr/>
        </p:nvGrpSpPr>
        <p:grpSpPr>
          <a:xfrm>
            <a:off x="3116717" y="2744676"/>
            <a:ext cx="3265800" cy="135300"/>
            <a:chOff x="2939100" y="1481620"/>
            <a:chExt cx="3265800" cy="135300"/>
          </a:xfrm>
        </p:grpSpPr>
        <p:cxnSp>
          <p:nvCxnSpPr>
            <p:cNvPr id="8" name="Google Shape;3451;p74">
              <a:extLst>
                <a:ext uri="{FF2B5EF4-FFF2-40B4-BE49-F238E27FC236}">
                  <a16:creationId xmlns:a16="http://schemas.microsoft.com/office/drawing/2014/main" id="{73DC136A-2DEE-0107-FD47-B86500601E2D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9" name="Google Shape;3452;p74">
              <a:extLst>
                <a:ext uri="{FF2B5EF4-FFF2-40B4-BE49-F238E27FC236}">
                  <a16:creationId xmlns:a16="http://schemas.microsoft.com/office/drawing/2014/main" id="{B6631B24-0324-223C-8681-DBCB8F100E93}"/>
                </a:ext>
              </a:extLst>
            </p:cNvPr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53;p74">
              <a:extLst>
                <a:ext uri="{FF2B5EF4-FFF2-40B4-BE49-F238E27FC236}">
                  <a16:creationId xmlns:a16="http://schemas.microsoft.com/office/drawing/2014/main" id="{C8FBEFA1-615A-9658-9FE4-6F897925607D}"/>
                </a:ext>
              </a:extLst>
            </p:cNvPr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3454;p74">
              <a:extLst>
                <a:ext uri="{FF2B5EF4-FFF2-40B4-BE49-F238E27FC236}">
                  <a16:creationId xmlns:a16="http://schemas.microsoft.com/office/drawing/2014/main" id="{B68EA23C-7E7A-0CF2-F6E2-091502A596AE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缺页中断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在请求分页系统中，每当所要访问的页面未被载入内存时，便会产生缺页中断，请求操作系统将所缺之页调入内存。</a:t>
            </a: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30025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538F5B8-BC76-F83D-DAFE-16C73E48E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69" y="426506"/>
            <a:ext cx="6613926" cy="44485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1790117-B2E1-D4A9-5A6D-404282E3570E}"/>
              </a:ext>
            </a:extLst>
          </p:cNvPr>
          <p:cNvSpPr/>
          <p:nvPr/>
        </p:nvSpPr>
        <p:spPr>
          <a:xfrm>
            <a:off x="4572000" y="2403307"/>
            <a:ext cx="1780673" cy="336884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0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32483 -0.314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483 -0.31481 L -0.32518 -0.2333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18 -0.23333 L -0.32639 -0.1620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3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39 -0.16327 L -0.21598 -0.16543 L -0.21337 0.14074 L -0.32275 0.13951 L -0.32275 0.13951 " pathEditMode="relative" ptsTypes="AAAAA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0.14074 L -0.32327 0.20772 L -0.32327 0.20648 " pathEditMode="relative" ptsTypes="AAA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53 0.20988 L -0.32153 0.26821 " pathEditMode="relative" ptsTypes="AA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53 0.2716 L -0.32153 0.3284 " pathEditMode="relative" ptsTypes="AA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62 0.33056 L -0.31962 0.3821 L 0.15191 0.38673 L 0.15191 0.0716 L 0.00243 0.08148 " pathEditMode="relative" ptsTypes="AAAAA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05 -0.1642 L -0.32084 -0.0929 " pathEditMode="relative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27 -0.09074 L -0.32327 -0.01821 " pathEditMode="relative" ptsTypes="AA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62 -0.01821 L -0.42882 -0.02037 L -0.42882 0.13735 L -0.32101 0.13858 " pathEditMode="relative" ptsTypes="AAAA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53 0.1429 L -0.32032 0.37037 L 0.15138 0.36142 L 0.14948 0.07068 L 0.00243 0.07593 " pathEditMode="relative" ptsTypes="AAA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205 -0.0216 C -0.32188 0.00401 -0.32188 0.02932 -0.32153 0.05525 " pathEditMode="relative" ptsTypes="AA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32 0.05525 L -0.32205 0.13549 " pathEditMode="relative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84 0.14722 L -0.3191 0.37901 L 0.14826 0.37778 C 0.14843 0.27407 0.14861 0.17068 0.14895 0.06728 L 0.00434 0.07593 " pathEditMode="relative" ptsTypes="AAAAA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2155A65-8671-9B7D-3F2D-2D54BD684DB7}"/>
              </a:ext>
            </a:extLst>
          </p:cNvPr>
          <p:cNvGraphicFramePr>
            <a:graphicFrameLocks noGrp="1"/>
          </p:cNvGraphicFramePr>
          <p:nvPr/>
        </p:nvGraphicFramePr>
        <p:xfrm>
          <a:off x="1613646" y="1324988"/>
          <a:ext cx="4580965" cy="12192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916193">
                  <a:extLst>
                    <a:ext uri="{9D8B030D-6E8A-4147-A177-3AD203B41FA5}">
                      <a16:colId xmlns:a16="http://schemas.microsoft.com/office/drawing/2014/main" val="244359761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157856849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61116822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3123054136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935293413"/>
                    </a:ext>
                  </a:extLst>
                </a:gridCol>
              </a:tblGrid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访问字段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外存地址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0969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68069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4003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2223"/>
                  </a:ext>
                </a:extLst>
              </a:tr>
            </a:tbl>
          </a:graphicData>
        </a:graphic>
      </p:graphicFrame>
      <p:sp>
        <p:nvSpPr>
          <p:cNvPr id="5" name="Google Shape;3342;p69">
            <a:extLst>
              <a:ext uri="{FF2B5EF4-FFF2-40B4-BE49-F238E27FC236}">
                <a16:creationId xmlns:a16="http://schemas.microsoft.com/office/drawing/2014/main" id="{2E3F5855-A6D8-577B-AEEA-AC5F53E29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1507" y="6270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/>
              <a:t>缺页中断机构</a:t>
            </a:r>
            <a:endParaRPr sz="32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1CB81-2B42-1059-905A-4E889DCB44DA}"/>
              </a:ext>
            </a:extLst>
          </p:cNvPr>
          <p:cNvGraphicFramePr>
            <a:graphicFrameLocks noGrp="1"/>
          </p:cNvGraphicFramePr>
          <p:nvPr/>
        </p:nvGraphicFramePr>
        <p:xfrm>
          <a:off x="6580093" y="108399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E49DF49-FBEA-EBEB-991F-A7635FB9FA8B}"/>
              </a:ext>
            </a:extLst>
          </p:cNvPr>
          <p:cNvGraphicFramePr>
            <a:graphicFrameLocks noGrp="1"/>
          </p:cNvGraphicFramePr>
          <p:nvPr/>
        </p:nvGraphicFramePr>
        <p:xfrm>
          <a:off x="6580094" y="2673125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FE45E3-906A-EF76-4F4F-B9A45613B5F8}"/>
              </a:ext>
            </a:extLst>
          </p:cNvPr>
          <p:cNvSpPr txBox="1"/>
          <p:nvPr/>
        </p:nvSpPr>
        <p:spPr>
          <a:xfrm>
            <a:off x="7772402" y="34082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6C8A6-8483-366E-DAAE-4682CF80BEF6}"/>
              </a:ext>
            </a:extLst>
          </p:cNvPr>
          <p:cNvSpPr txBox="1"/>
          <p:nvPr/>
        </p:nvSpPr>
        <p:spPr>
          <a:xfrm>
            <a:off x="7772402" y="862564"/>
            <a:ext cx="3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外存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3FD0EE-E323-5578-8708-95CD7FFD5FF8}"/>
              </a:ext>
            </a:extLst>
          </p:cNvPr>
          <p:cNvSpPr txBox="1"/>
          <p:nvPr/>
        </p:nvSpPr>
        <p:spPr>
          <a:xfrm>
            <a:off x="1030936" y="938385"/>
            <a:ext cx="329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假设此时要访问逻辑地址：（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F91A61-91A4-403B-D742-5305CA5FF546}"/>
              </a:ext>
            </a:extLst>
          </p:cNvPr>
          <p:cNvSpPr txBox="1"/>
          <p:nvPr/>
        </p:nvSpPr>
        <p:spPr>
          <a:xfrm>
            <a:off x="968186" y="1226702"/>
            <a:ext cx="61856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页号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5048EF-7E1D-A229-E115-9B94A1F62148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4868840" y="2028671"/>
            <a:ext cx="3169836" cy="252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F6DA837-D7D3-D1FE-809C-E01848F043C5}"/>
              </a:ext>
            </a:extLst>
          </p:cNvPr>
          <p:cNvCxnSpPr/>
          <p:nvPr/>
        </p:nvCxnSpPr>
        <p:spPr>
          <a:xfrm>
            <a:off x="6327422" y="564444"/>
            <a:ext cx="252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9CC74951-7233-6E02-B578-36F5B21E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4" y="2697446"/>
            <a:ext cx="3611768" cy="242927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E1EC240-F029-3F01-00B2-CF2B7335A386}"/>
              </a:ext>
            </a:extLst>
          </p:cNvPr>
          <p:cNvSpPr/>
          <p:nvPr/>
        </p:nvSpPr>
        <p:spPr>
          <a:xfrm>
            <a:off x="3635698" y="3816322"/>
            <a:ext cx="908755" cy="191526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2527DA-993D-8420-E511-132B23A74263}"/>
              </a:ext>
            </a:extLst>
          </p:cNvPr>
          <p:cNvCxnSpPr>
            <a:cxnSpLocks/>
          </p:cNvCxnSpPr>
          <p:nvPr/>
        </p:nvCxnSpPr>
        <p:spPr>
          <a:xfrm flipV="1">
            <a:off x="5887156" y="564444"/>
            <a:ext cx="692937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23 L -0.17934 -0.17901 " pathEditMode="relative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43 -0.17438 L -0.17621 -0.1395 " pathEditMode="relative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2 -0.13611 L -0.17812 -0.10092 " pathEditMode="relative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43 -0.09876 L -0.12205 -0.0966 L -0.11944 0.06791 L -0.17378 0.06574 L -0.175 0.13611 " pathEditMode="relative" ptsTypes="AAAAA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691 0.13056 L -0.17691 0.17223 " pathEditMode="relative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2155A65-8671-9B7D-3F2D-2D54BD684DB7}"/>
              </a:ext>
            </a:extLst>
          </p:cNvPr>
          <p:cNvGraphicFramePr>
            <a:graphicFrameLocks noGrp="1"/>
          </p:cNvGraphicFramePr>
          <p:nvPr/>
        </p:nvGraphicFramePr>
        <p:xfrm>
          <a:off x="1613646" y="1324988"/>
          <a:ext cx="4580965" cy="12192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916193">
                  <a:extLst>
                    <a:ext uri="{9D8B030D-6E8A-4147-A177-3AD203B41FA5}">
                      <a16:colId xmlns:a16="http://schemas.microsoft.com/office/drawing/2014/main" val="244359761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157856849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61116822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3123054136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935293413"/>
                    </a:ext>
                  </a:extLst>
                </a:gridCol>
              </a:tblGrid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访问字段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外存地址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0969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68069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4003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222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1CB81-2B42-1059-905A-4E889DCB44DA}"/>
              </a:ext>
            </a:extLst>
          </p:cNvPr>
          <p:cNvGraphicFramePr>
            <a:graphicFrameLocks noGrp="1"/>
          </p:cNvGraphicFramePr>
          <p:nvPr/>
        </p:nvGraphicFramePr>
        <p:xfrm>
          <a:off x="6580093" y="108399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E49DF49-FBEA-EBEB-991F-A7635FB9FA8B}"/>
              </a:ext>
            </a:extLst>
          </p:cNvPr>
          <p:cNvGraphicFramePr>
            <a:graphicFrameLocks noGrp="1"/>
          </p:cNvGraphicFramePr>
          <p:nvPr/>
        </p:nvGraphicFramePr>
        <p:xfrm>
          <a:off x="6580094" y="2673125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FE45E3-906A-EF76-4F4F-B9A45613B5F8}"/>
              </a:ext>
            </a:extLst>
          </p:cNvPr>
          <p:cNvSpPr txBox="1"/>
          <p:nvPr/>
        </p:nvSpPr>
        <p:spPr>
          <a:xfrm>
            <a:off x="7772402" y="34082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6C8A6-8483-366E-DAAE-4682CF80BEF6}"/>
              </a:ext>
            </a:extLst>
          </p:cNvPr>
          <p:cNvSpPr txBox="1"/>
          <p:nvPr/>
        </p:nvSpPr>
        <p:spPr>
          <a:xfrm>
            <a:off x="7772402" y="862564"/>
            <a:ext cx="3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外存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F91A61-91A4-403B-D742-5305CA5FF546}"/>
              </a:ext>
            </a:extLst>
          </p:cNvPr>
          <p:cNvSpPr txBox="1"/>
          <p:nvPr/>
        </p:nvSpPr>
        <p:spPr>
          <a:xfrm>
            <a:off x="968186" y="1226702"/>
            <a:ext cx="61856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页号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5048EF-7E1D-A229-E115-9B94A1F62148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4868840" y="2028671"/>
            <a:ext cx="3169836" cy="252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F6DA837-D7D3-D1FE-809C-E01848F043C5}"/>
              </a:ext>
            </a:extLst>
          </p:cNvPr>
          <p:cNvCxnSpPr/>
          <p:nvPr/>
        </p:nvCxnSpPr>
        <p:spPr>
          <a:xfrm>
            <a:off x="6327422" y="564444"/>
            <a:ext cx="252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3942A23-91B9-B8C7-1F50-F8AF953FA6DA}"/>
              </a:ext>
            </a:extLst>
          </p:cNvPr>
          <p:cNvSpPr txBox="1"/>
          <p:nvPr/>
        </p:nvSpPr>
        <p:spPr>
          <a:xfrm>
            <a:off x="1030936" y="938385"/>
            <a:ext cx="329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假设此时要访问逻辑地址：（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584980-45B3-602A-6FFE-23480A4C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4" y="2697446"/>
            <a:ext cx="3611768" cy="2429278"/>
          </a:xfrm>
          <a:prstGeom prst="rect">
            <a:avLst/>
          </a:prstGeom>
        </p:spPr>
      </p:pic>
      <p:sp>
        <p:nvSpPr>
          <p:cNvPr id="7" name="Google Shape;3342;p69">
            <a:extLst>
              <a:ext uri="{FF2B5EF4-FFF2-40B4-BE49-F238E27FC236}">
                <a16:creationId xmlns:a16="http://schemas.microsoft.com/office/drawing/2014/main" id="{9218BD8C-325F-4A6A-4AF8-CFECFD6328A6}"/>
              </a:ext>
            </a:extLst>
          </p:cNvPr>
          <p:cNvSpPr txBox="1">
            <a:spLocks/>
          </p:cNvSpPr>
          <p:nvPr/>
        </p:nvSpPr>
        <p:spPr>
          <a:xfrm>
            <a:off x="641507" y="6270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3200"/>
              <a:t>缺页中断机构</a:t>
            </a:r>
            <a:endParaRPr lang="zh-CN" altLang="en-US" sz="3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0ED054-636A-BC98-BDEB-35F42C95D97E}"/>
              </a:ext>
            </a:extLst>
          </p:cNvPr>
          <p:cNvSpPr/>
          <p:nvPr/>
        </p:nvSpPr>
        <p:spPr>
          <a:xfrm>
            <a:off x="1993165" y="4710962"/>
            <a:ext cx="908755" cy="191526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2155A65-8671-9B7D-3F2D-2D54BD684DB7}"/>
              </a:ext>
            </a:extLst>
          </p:cNvPr>
          <p:cNvGraphicFramePr>
            <a:graphicFrameLocks noGrp="1"/>
          </p:cNvGraphicFramePr>
          <p:nvPr/>
        </p:nvGraphicFramePr>
        <p:xfrm>
          <a:off x="1613646" y="1324988"/>
          <a:ext cx="4580965" cy="12192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916193">
                  <a:extLst>
                    <a:ext uri="{9D8B030D-6E8A-4147-A177-3AD203B41FA5}">
                      <a16:colId xmlns:a16="http://schemas.microsoft.com/office/drawing/2014/main" val="244359761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157856849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61116822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3123054136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935293413"/>
                    </a:ext>
                  </a:extLst>
                </a:gridCol>
              </a:tblGrid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访问字段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外存地址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0969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68069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4003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222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1CB81-2B42-1059-905A-4E889DCB44DA}"/>
              </a:ext>
            </a:extLst>
          </p:cNvPr>
          <p:cNvGraphicFramePr>
            <a:graphicFrameLocks noGrp="1"/>
          </p:cNvGraphicFramePr>
          <p:nvPr/>
        </p:nvGraphicFramePr>
        <p:xfrm>
          <a:off x="6580093" y="108399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E49DF49-FBEA-EBEB-991F-A7635FB9FA8B}"/>
              </a:ext>
            </a:extLst>
          </p:cNvPr>
          <p:cNvGraphicFramePr>
            <a:graphicFrameLocks noGrp="1"/>
          </p:cNvGraphicFramePr>
          <p:nvPr/>
        </p:nvGraphicFramePr>
        <p:xfrm>
          <a:off x="6580094" y="2673125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FE45E3-906A-EF76-4F4F-B9A45613B5F8}"/>
              </a:ext>
            </a:extLst>
          </p:cNvPr>
          <p:cNvSpPr txBox="1"/>
          <p:nvPr/>
        </p:nvSpPr>
        <p:spPr>
          <a:xfrm>
            <a:off x="7772402" y="34082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6C8A6-8483-366E-DAAE-4682CF80BEF6}"/>
              </a:ext>
            </a:extLst>
          </p:cNvPr>
          <p:cNvSpPr txBox="1"/>
          <p:nvPr/>
        </p:nvSpPr>
        <p:spPr>
          <a:xfrm>
            <a:off x="7772402" y="862564"/>
            <a:ext cx="3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外存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F91A61-91A4-403B-D742-5305CA5FF546}"/>
              </a:ext>
            </a:extLst>
          </p:cNvPr>
          <p:cNvSpPr txBox="1"/>
          <p:nvPr/>
        </p:nvSpPr>
        <p:spPr>
          <a:xfrm>
            <a:off x="968186" y="1226702"/>
            <a:ext cx="61856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页号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5B0A8CE-5C07-B3A5-EF27-9C17D15F7E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5742" y="2940427"/>
            <a:ext cx="2608729" cy="259971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C5E035-D3E9-5705-AD0B-100CDF43741B}"/>
              </a:ext>
            </a:extLst>
          </p:cNvPr>
          <p:cNvCxnSpPr/>
          <p:nvPr/>
        </p:nvCxnSpPr>
        <p:spPr>
          <a:xfrm>
            <a:off x="6320121" y="4374777"/>
            <a:ext cx="259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FEF8C58-70ED-3ECC-35DE-F88DDA05815E}"/>
              </a:ext>
            </a:extLst>
          </p:cNvPr>
          <p:cNvSpPr txBox="1"/>
          <p:nvPr/>
        </p:nvSpPr>
        <p:spPr>
          <a:xfrm>
            <a:off x="1030936" y="938385"/>
            <a:ext cx="329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假设此时要访问逻辑地址：（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8679028-3B7B-2A13-6F82-C91AF9D7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4" y="2697446"/>
            <a:ext cx="3611768" cy="2429278"/>
          </a:xfrm>
          <a:prstGeom prst="rect">
            <a:avLst/>
          </a:prstGeom>
        </p:spPr>
      </p:pic>
      <p:sp>
        <p:nvSpPr>
          <p:cNvPr id="27" name="Google Shape;3342;p69">
            <a:extLst>
              <a:ext uri="{FF2B5EF4-FFF2-40B4-BE49-F238E27FC236}">
                <a16:creationId xmlns:a16="http://schemas.microsoft.com/office/drawing/2014/main" id="{023F0CF0-1410-FD20-0119-C5DC82EAF9C2}"/>
              </a:ext>
            </a:extLst>
          </p:cNvPr>
          <p:cNvSpPr txBox="1">
            <a:spLocks/>
          </p:cNvSpPr>
          <p:nvPr/>
        </p:nvSpPr>
        <p:spPr>
          <a:xfrm>
            <a:off x="641507" y="6270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3200"/>
              <a:t>缺页中断机构</a:t>
            </a:r>
            <a:endParaRPr lang="zh-CN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97B8196-8B0A-CDC9-AFD6-9C2320B427E6}"/>
              </a:ext>
            </a:extLst>
          </p:cNvPr>
          <p:cNvSpPr/>
          <p:nvPr/>
        </p:nvSpPr>
        <p:spPr>
          <a:xfrm>
            <a:off x="2004454" y="3312468"/>
            <a:ext cx="908755" cy="191526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D876E8-FE15-EFE8-6595-98FC780B7C26}"/>
              </a:ext>
            </a:extLst>
          </p:cNvPr>
          <p:cNvSpPr/>
          <p:nvPr/>
        </p:nvSpPr>
        <p:spPr>
          <a:xfrm>
            <a:off x="1030936" y="2241999"/>
            <a:ext cx="5163675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7FB5C32-85AE-5D09-8F4B-EA4336BC9741}"/>
              </a:ext>
            </a:extLst>
          </p:cNvPr>
          <p:cNvSpPr/>
          <p:nvPr/>
        </p:nvSpPr>
        <p:spPr>
          <a:xfrm>
            <a:off x="4690533" y="2241999"/>
            <a:ext cx="248356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524 L 0.00087 0.03982 " pathEditMode="relative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3982 L 0.00087 0.08025 " pathEditMode="relative" ptsTypes="AA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241 L -0.00034 0.12099 " pathEditMode="relative" ptsTypes="AA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2155A65-8671-9B7D-3F2D-2D54BD684DB7}"/>
              </a:ext>
            </a:extLst>
          </p:cNvPr>
          <p:cNvGraphicFramePr>
            <a:graphicFrameLocks noGrp="1"/>
          </p:cNvGraphicFramePr>
          <p:nvPr/>
        </p:nvGraphicFramePr>
        <p:xfrm>
          <a:off x="1613646" y="1324988"/>
          <a:ext cx="4580965" cy="12192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916193">
                  <a:extLst>
                    <a:ext uri="{9D8B030D-6E8A-4147-A177-3AD203B41FA5}">
                      <a16:colId xmlns:a16="http://schemas.microsoft.com/office/drawing/2014/main" val="244359761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157856849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61116822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3123054136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935293413"/>
                    </a:ext>
                  </a:extLst>
                </a:gridCol>
              </a:tblGrid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访问字段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外存地址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0969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68069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4003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222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1CB81-2B42-1059-905A-4E889DCB44DA}"/>
              </a:ext>
            </a:extLst>
          </p:cNvPr>
          <p:cNvGraphicFramePr>
            <a:graphicFrameLocks noGrp="1"/>
          </p:cNvGraphicFramePr>
          <p:nvPr/>
        </p:nvGraphicFramePr>
        <p:xfrm>
          <a:off x="6580093" y="108399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E49DF49-FBEA-EBEB-991F-A7635FB9FA8B}"/>
              </a:ext>
            </a:extLst>
          </p:cNvPr>
          <p:cNvGraphicFramePr>
            <a:graphicFrameLocks noGrp="1"/>
          </p:cNvGraphicFramePr>
          <p:nvPr/>
        </p:nvGraphicFramePr>
        <p:xfrm>
          <a:off x="6580094" y="2673125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FE45E3-906A-EF76-4F4F-B9A45613B5F8}"/>
              </a:ext>
            </a:extLst>
          </p:cNvPr>
          <p:cNvSpPr txBox="1"/>
          <p:nvPr/>
        </p:nvSpPr>
        <p:spPr>
          <a:xfrm>
            <a:off x="7772402" y="34082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6C8A6-8483-366E-DAAE-4682CF80BEF6}"/>
              </a:ext>
            </a:extLst>
          </p:cNvPr>
          <p:cNvSpPr txBox="1"/>
          <p:nvPr/>
        </p:nvSpPr>
        <p:spPr>
          <a:xfrm>
            <a:off x="7772402" y="862564"/>
            <a:ext cx="3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外存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F91A61-91A4-403B-D742-5305CA5FF546}"/>
              </a:ext>
            </a:extLst>
          </p:cNvPr>
          <p:cNvSpPr txBox="1"/>
          <p:nvPr/>
        </p:nvSpPr>
        <p:spPr>
          <a:xfrm>
            <a:off x="968186" y="1226702"/>
            <a:ext cx="61856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页号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5B0A8CE-5C07-B3A5-EF27-9C17D15F7E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5742" y="2940427"/>
            <a:ext cx="2608729" cy="259971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C5E035-D3E9-5705-AD0B-100CDF43741B}"/>
              </a:ext>
            </a:extLst>
          </p:cNvPr>
          <p:cNvCxnSpPr/>
          <p:nvPr/>
        </p:nvCxnSpPr>
        <p:spPr>
          <a:xfrm>
            <a:off x="6320121" y="4374777"/>
            <a:ext cx="259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7C994D95-E801-4097-D5C5-9095D8FE6D6D}"/>
              </a:ext>
            </a:extLst>
          </p:cNvPr>
          <p:cNvCxnSpPr>
            <a:cxnSpLocks/>
          </p:cNvCxnSpPr>
          <p:nvPr/>
        </p:nvCxnSpPr>
        <p:spPr>
          <a:xfrm rot="5400000">
            <a:off x="5991342" y="2314128"/>
            <a:ext cx="3795196" cy="286869"/>
          </a:xfrm>
          <a:prstGeom prst="bentConnector3">
            <a:avLst>
              <a:gd name="adj1" fmla="val 10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A820DD-878B-A777-86E3-C09AFAD0E786}"/>
              </a:ext>
            </a:extLst>
          </p:cNvPr>
          <p:cNvCxnSpPr>
            <a:cxnSpLocks/>
          </p:cNvCxnSpPr>
          <p:nvPr/>
        </p:nvCxnSpPr>
        <p:spPr>
          <a:xfrm flipH="1">
            <a:off x="7745506" y="559964"/>
            <a:ext cx="28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1BE887B-EC6D-FC9A-966B-75D006A1DB22}"/>
              </a:ext>
            </a:extLst>
          </p:cNvPr>
          <p:cNvSpPr txBox="1"/>
          <p:nvPr/>
        </p:nvSpPr>
        <p:spPr>
          <a:xfrm>
            <a:off x="1030936" y="938385"/>
            <a:ext cx="329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假设此时要访问逻辑地址：（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6898ACF-F96D-9BD4-BA0D-B5B8B89A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4" y="2697446"/>
            <a:ext cx="3611768" cy="2429278"/>
          </a:xfrm>
          <a:prstGeom prst="rect">
            <a:avLst/>
          </a:prstGeom>
        </p:spPr>
      </p:pic>
      <p:sp>
        <p:nvSpPr>
          <p:cNvPr id="26" name="Google Shape;3342;p69">
            <a:extLst>
              <a:ext uri="{FF2B5EF4-FFF2-40B4-BE49-F238E27FC236}">
                <a16:creationId xmlns:a16="http://schemas.microsoft.com/office/drawing/2014/main" id="{9CB2683E-5D21-71EB-FC2D-83699C76391D}"/>
              </a:ext>
            </a:extLst>
          </p:cNvPr>
          <p:cNvSpPr txBox="1">
            <a:spLocks/>
          </p:cNvSpPr>
          <p:nvPr/>
        </p:nvSpPr>
        <p:spPr>
          <a:xfrm>
            <a:off x="641507" y="6270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3200"/>
              <a:t>缺页中断机构</a:t>
            </a:r>
            <a:endParaRPr lang="zh-CN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380DB2-050E-375B-8DA4-DFF3EFFCB32E}"/>
              </a:ext>
            </a:extLst>
          </p:cNvPr>
          <p:cNvSpPr/>
          <p:nvPr/>
        </p:nvSpPr>
        <p:spPr>
          <a:xfrm>
            <a:off x="1030936" y="2241999"/>
            <a:ext cx="5163675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555095-4F48-4AA4-7A37-D02A87E84082}"/>
              </a:ext>
            </a:extLst>
          </p:cNvPr>
          <p:cNvSpPr/>
          <p:nvPr/>
        </p:nvSpPr>
        <p:spPr>
          <a:xfrm>
            <a:off x="4690533" y="2241999"/>
            <a:ext cx="248356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C4BBBB7-C957-5EEA-040E-229D94E486C6}"/>
              </a:ext>
            </a:extLst>
          </p:cNvPr>
          <p:cNvSpPr/>
          <p:nvPr/>
        </p:nvSpPr>
        <p:spPr>
          <a:xfrm>
            <a:off x="2032677" y="3931451"/>
            <a:ext cx="908755" cy="191526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062 L -0.00105 0.04105 C -0.00087 0.06544 -0.0007 0.08982 -0.00035 0.11451 " pathEditMode="relative" ptsTypes="A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1914 L -0.00035 0.14877 " pathEditMode="relative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2155A65-8671-9B7D-3F2D-2D54BD684DB7}"/>
              </a:ext>
            </a:extLst>
          </p:cNvPr>
          <p:cNvGraphicFramePr>
            <a:graphicFrameLocks noGrp="1"/>
          </p:cNvGraphicFramePr>
          <p:nvPr/>
        </p:nvGraphicFramePr>
        <p:xfrm>
          <a:off x="1613646" y="1324988"/>
          <a:ext cx="4580965" cy="12192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916193">
                  <a:extLst>
                    <a:ext uri="{9D8B030D-6E8A-4147-A177-3AD203B41FA5}">
                      <a16:colId xmlns:a16="http://schemas.microsoft.com/office/drawing/2014/main" val="244359761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157856849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1611168220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3123054136"/>
                    </a:ext>
                  </a:extLst>
                </a:gridCol>
                <a:gridCol w="916193">
                  <a:extLst>
                    <a:ext uri="{9D8B030D-6E8A-4147-A177-3AD203B41FA5}">
                      <a16:colId xmlns:a16="http://schemas.microsoft.com/office/drawing/2014/main" val="935293413"/>
                    </a:ext>
                  </a:extLst>
                </a:gridCol>
              </a:tblGrid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状态位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访问字段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修改位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外存地址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09698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868069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4003"/>
                  </a:ext>
                </a:extLst>
              </a:tr>
              <a:tr h="156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222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AF1CB81-2B42-1059-905A-4E889DCB44DA}"/>
              </a:ext>
            </a:extLst>
          </p:cNvPr>
          <p:cNvGraphicFramePr>
            <a:graphicFrameLocks noGrp="1"/>
          </p:cNvGraphicFramePr>
          <p:nvPr/>
        </p:nvGraphicFramePr>
        <p:xfrm>
          <a:off x="6580093" y="108399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E49DF49-FBEA-EBEB-991F-A7635FB9FA8B}"/>
              </a:ext>
            </a:extLst>
          </p:cNvPr>
          <p:cNvGraphicFramePr>
            <a:graphicFrameLocks noGrp="1"/>
          </p:cNvGraphicFramePr>
          <p:nvPr/>
        </p:nvGraphicFramePr>
        <p:xfrm>
          <a:off x="6580094" y="2673125"/>
          <a:ext cx="1165413" cy="2133600"/>
        </p:xfrm>
        <a:graphic>
          <a:graphicData uri="http://schemas.openxmlformats.org/drawingml/2006/table">
            <a:tbl>
              <a:tblPr firstRow="1" bandRow="1">
                <a:tableStyleId>{E95BC8FD-D723-4E3D-A8B2-892095DF53E1}</a:tableStyleId>
              </a:tblPr>
              <a:tblGrid>
                <a:gridCol w="1165413">
                  <a:extLst>
                    <a:ext uri="{9D8B030D-6E8A-4147-A177-3AD203B41FA5}">
                      <a16:colId xmlns:a16="http://schemas.microsoft.com/office/drawing/2014/main" val="2099828201"/>
                    </a:ext>
                  </a:extLst>
                </a:gridCol>
              </a:tblGrid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1644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97737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3776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9298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717768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号块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17875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08296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EFE45E3-906A-EF76-4F4F-B9A45613B5F8}"/>
              </a:ext>
            </a:extLst>
          </p:cNvPr>
          <p:cNvSpPr txBox="1"/>
          <p:nvPr/>
        </p:nvSpPr>
        <p:spPr>
          <a:xfrm>
            <a:off x="7772402" y="340823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内存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C6C8A6-8483-366E-DAAE-4682CF80BEF6}"/>
              </a:ext>
            </a:extLst>
          </p:cNvPr>
          <p:cNvSpPr txBox="1"/>
          <p:nvPr/>
        </p:nvSpPr>
        <p:spPr>
          <a:xfrm>
            <a:off x="7772402" y="862564"/>
            <a:ext cx="38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外存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F91A61-91A4-403B-D742-5305CA5FF546}"/>
              </a:ext>
            </a:extLst>
          </p:cNvPr>
          <p:cNvSpPr txBox="1"/>
          <p:nvPr/>
        </p:nvSpPr>
        <p:spPr>
          <a:xfrm>
            <a:off x="968186" y="1226702"/>
            <a:ext cx="61856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页号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5B0A8CE-5C07-B3A5-EF27-9C17D15F7E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5742" y="2940427"/>
            <a:ext cx="2608729" cy="259971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4C5E035-D3E9-5705-AD0B-100CDF43741B}"/>
              </a:ext>
            </a:extLst>
          </p:cNvPr>
          <p:cNvCxnSpPr/>
          <p:nvPr/>
        </p:nvCxnSpPr>
        <p:spPr>
          <a:xfrm>
            <a:off x="6320121" y="4374777"/>
            <a:ext cx="259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7C994D95-E801-4097-D5C5-9095D8FE6D6D}"/>
              </a:ext>
            </a:extLst>
          </p:cNvPr>
          <p:cNvCxnSpPr>
            <a:cxnSpLocks/>
          </p:cNvCxnSpPr>
          <p:nvPr/>
        </p:nvCxnSpPr>
        <p:spPr>
          <a:xfrm rot="5400000">
            <a:off x="5991342" y="2314128"/>
            <a:ext cx="3795196" cy="286869"/>
          </a:xfrm>
          <a:prstGeom prst="bentConnector3">
            <a:avLst>
              <a:gd name="adj1" fmla="val 10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A820DD-878B-A777-86E3-C09AFAD0E786}"/>
              </a:ext>
            </a:extLst>
          </p:cNvPr>
          <p:cNvCxnSpPr>
            <a:cxnSpLocks/>
          </p:cNvCxnSpPr>
          <p:nvPr/>
        </p:nvCxnSpPr>
        <p:spPr>
          <a:xfrm flipH="1">
            <a:off x="7745506" y="559964"/>
            <a:ext cx="286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C95CA30-539D-E01F-C434-F814976AD642}"/>
              </a:ext>
            </a:extLst>
          </p:cNvPr>
          <p:cNvSpPr txBox="1"/>
          <p:nvPr/>
        </p:nvSpPr>
        <p:spPr>
          <a:xfrm>
            <a:off x="1030936" y="938385"/>
            <a:ext cx="329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假设此时要访问逻辑地址：（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1024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326D46-B68A-1D1A-31D9-5BB47787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14" y="2697446"/>
            <a:ext cx="3611768" cy="2429278"/>
          </a:xfrm>
          <a:prstGeom prst="rect">
            <a:avLst/>
          </a:prstGeom>
        </p:spPr>
      </p:pic>
      <p:sp>
        <p:nvSpPr>
          <p:cNvPr id="13" name="Google Shape;3342;p69">
            <a:extLst>
              <a:ext uri="{FF2B5EF4-FFF2-40B4-BE49-F238E27FC236}">
                <a16:creationId xmlns:a16="http://schemas.microsoft.com/office/drawing/2014/main" id="{EC616399-4B10-EA16-4A63-B08644CA6836}"/>
              </a:ext>
            </a:extLst>
          </p:cNvPr>
          <p:cNvSpPr txBox="1">
            <a:spLocks/>
          </p:cNvSpPr>
          <p:nvPr/>
        </p:nvSpPr>
        <p:spPr>
          <a:xfrm>
            <a:off x="641507" y="6270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Play"/>
              <a:buNone/>
              <a:defRPr sz="56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zh-CN" altLang="en-US" sz="3200"/>
              <a:t>缺页中断机构</a:t>
            </a:r>
            <a:endParaRPr lang="zh-CN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7F1DC-045E-C73C-EA94-F93C8AC9D215}"/>
              </a:ext>
            </a:extLst>
          </p:cNvPr>
          <p:cNvSpPr/>
          <p:nvPr/>
        </p:nvSpPr>
        <p:spPr>
          <a:xfrm>
            <a:off x="1030936" y="2241999"/>
            <a:ext cx="5163675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B59E6B-C227-6F9D-C610-76C6902D263C}"/>
              </a:ext>
            </a:extLst>
          </p:cNvPr>
          <p:cNvSpPr/>
          <p:nvPr/>
        </p:nvSpPr>
        <p:spPr>
          <a:xfrm>
            <a:off x="4690533" y="2241999"/>
            <a:ext cx="248356" cy="302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0E70D6-D1BD-2169-BDED-2E055660D622}"/>
              </a:ext>
            </a:extLst>
          </p:cNvPr>
          <p:cNvSpPr/>
          <p:nvPr/>
        </p:nvSpPr>
        <p:spPr>
          <a:xfrm>
            <a:off x="1993165" y="4710962"/>
            <a:ext cx="908755" cy="191526"/>
          </a:xfrm>
          <a:prstGeom prst="rect">
            <a:avLst/>
          </a:prstGeom>
          <a:noFill/>
          <a:ln>
            <a:solidFill>
              <a:srgbClr val="E63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1473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906</Words>
  <Application>Microsoft Office PowerPoint</Application>
  <PresentationFormat>全屏显示(16:9)</PresentationFormat>
  <Paragraphs>272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Play</vt:lpstr>
      <vt:lpstr>等线</vt:lpstr>
      <vt:lpstr>宋体</vt:lpstr>
      <vt:lpstr>Arial</vt:lpstr>
      <vt:lpstr>Source Sans Pro</vt:lpstr>
      <vt:lpstr>Computer Science &amp; Mathematics Major For College: Computer Science &amp; Programming by Slidesgo</vt:lpstr>
      <vt:lpstr>操作系统（2）研讨（第九题）:  缺页中断处理程序 </vt:lpstr>
      <vt:lpstr>缺页中断的处理过程</vt:lpstr>
      <vt:lpstr>缺页中断</vt:lpstr>
      <vt:lpstr>PowerPoint 演示文稿</vt:lpstr>
      <vt:lpstr>缺页中断机构</vt:lpstr>
      <vt:lpstr>PowerPoint 演示文稿</vt:lpstr>
      <vt:lpstr>PowerPoint 演示文稿</vt:lpstr>
      <vt:lpstr>PowerPoint 演示文稿</vt:lpstr>
      <vt:lpstr>PowerPoint 演示文稿</vt:lpstr>
      <vt:lpstr>缺页中断机构</vt:lpstr>
      <vt:lpstr>CPU状态变化</vt:lpstr>
      <vt:lpstr>CPU状态变化</vt:lpstr>
      <vt:lpstr>CPU状态变化</vt:lpstr>
      <vt:lpstr>CPU状态变化</vt:lpstr>
      <vt:lpstr>CPU状态变化</vt:lpstr>
      <vt:lpstr>缺页中断与一般中断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路遥</dc:creator>
  <cp:lastModifiedBy>路 遥</cp:lastModifiedBy>
  <cp:revision>19</cp:revision>
  <dcterms:modified xsi:type="dcterms:W3CDTF">2022-12-19T12:19:29Z</dcterms:modified>
</cp:coreProperties>
</file>