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292" r:id="rId2"/>
    <p:sldId id="278" r:id="rId3"/>
    <p:sldId id="279" r:id="rId4"/>
    <p:sldId id="280" r:id="rId5"/>
    <p:sldId id="281" r:id="rId6"/>
    <p:sldId id="282" r:id="rId7"/>
    <p:sldId id="295" r:id="rId8"/>
    <p:sldId id="284" r:id="rId9"/>
    <p:sldId id="285" r:id="rId10"/>
    <p:sldId id="286" r:id="rId11"/>
    <p:sldId id="296" r:id="rId12"/>
    <p:sldId id="297" r:id="rId13"/>
    <p:sldId id="298" r:id="rId14"/>
    <p:sldId id="287" r:id="rId15"/>
    <p:sldId id="273" r:id="rId16"/>
    <p:sldId id="293" r:id="rId17"/>
    <p:sldId id="271" r:id="rId18"/>
    <p:sldId id="269" r:id="rId19"/>
    <p:sldId id="272" r:id="rId2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FF3300"/>
  </p:clrMru>
</p:presentationPr>
</file>

<file path=ppt/tableStyles.xml><?xml version="1.0" encoding="utf-8"?>
<a:tblStyleLst xmlns:a="http://schemas.openxmlformats.org/drawingml/2006/main" def="{5C22544A-7EE6-4342-B048-85BDC9FD1C3A}">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857" autoAdjust="0"/>
    <p:restoredTop sz="94660"/>
  </p:normalViewPr>
  <p:slideViewPr>
    <p:cSldViewPr snapToGrid="0" snapToObjects="1">
      <p:cViewPr varScale="1">
        <p:scale>
          <a:sx n="84" d="100"/>
          <a:sy n="84" d="100"/>
        </p:scale>
        <p:origin x="-1398"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1741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174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741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741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1741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8067FA1B-9C5C-4AC0-8907-A848C4306F5C}"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97E5DB-EF77-491C-A1DD-9A77F1D76B49}" type="slidenum">
              <a:rPr lang="en-US" altLang="zh-CN"/>
              <a:pPr/>
              <a:t>18</a:t>
            </a:fld>
            <a:endParaRPr lang="en-US" altLang="zh-CN"/>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endParaRPr lang="en-US" altLang="zh-CN"/>
          </a:p>
        </p:txBody>
      </p:sp>
      <p:sp>
        <p:nvSpPr>
          <p:cNvPr id="19" name="页脚占位符 18"/>
          <p:cNvSpPr>
            <a:spLocks noGrp="1"/>
          </p:cNvSpPr>
          <p:nvPr>
            <p:ph type="ftr" sz="quarter" idx="11"/>
          </p:nvPr>
        </p:nvSpPr>
        <p:spPr/>
        <p:txBody>
          <a:bodyPr/>
          <a:lstStyle/>
          <a:p>
            <a:endParaRPr lang="en-US" altLang="zh-CN"/>
          </a:p>
        </p:txBody>
      </p:sp>
      <p:sp>
        <p:nvSpPr>
          <p:cNvPr id="27" name="灯片编号占位符 26"/>
          <p:cNvSpPr>
            <a:spLocks noGrp="1"/>
          </p:cNvSpPr>
          <p:nvPr>
            <p:ph type="sldNum" sz="quarter" idx="12"/>
          </p:nvPr>
        </p:nvSpPr>
        <p:spPr/>
        <p:txBody>
          <a:bodyPr/>
          <a:lstStyle/>
          <a:p>
            <a:fld id="{C1AC7FD3-090F-46C1-9F0F-CA0EE4BADEFB}" type="slidenum">
              <a:rPr lang="en-US" altLang="zh-CN" smtClean="0"/>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1AA6DC58-1284-4DC8-A00A-F3DEF14265CF}" type="slidenum">
              <a:rPr lang="en-US" altLang="zh-CN"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3C40C41B-8EBD-4034-A9CC-A2D88A4C0943}" type="slidenum">
              <a:rPr lang="en-US" altLang="zh-CN" smtClean="0"/>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51538AEF-1897-4BBD-AD62-A97B87F0D932}" type="slidenum">
              <a:rPr lang="en-US" altLang="zh-CN" smtClean="0"/>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06AA7999-E120-4DD9-ABF9-361AB52DEE4E}" type="slidenum">
              <a:rPr lang="en-US" altLang="zh-CN" smtClean="0"/>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B02F14DE-9722-4A17-9BED-A4C62D1DBB1B}" type="slidenum">
              <a:rPr lang="en-US" altLang="zh-CN" smtClean="0"/>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endParaRPr lang="en-US" altLang="zh-CN"/>
          </a:p>
        </p:txBody>
      </p:sp>
      <p:sp>
        <p:nvSpPr>
          <p:cNvPr id="8" name="页脚占位符 7"/>
          <p:cNvSpPr>
            <a:spLocks noGrp="1"/>
          </p:cNvSpPr>
          <p:nvPr>
            <p:ph type="ftr" sz="quarter" idx="11"/>
          </p:nvPr>
        </p:nvSpPr>
        <p:spPr/>
        <p:txBody>
          <a:bodyPr/>
          <a:lstStyle/>
          <a:p>
            <a:endParaRPr lang="en-US" altLang="zh-CN"/>
          </a:p>
        </p:txBody>
      </p:sp>
      <p:sp>
        <p:nvSpPr>
          <p:cNvPr id="9" name="灯片编号占位符 8"/>
          <p:cNvSpPr>
            <a:spLocks noGrp="1"/>
          </p:cNvSpPr>
          <p:nvPr>
            <p:ph type="sldNum" sz="quarter" idx="12"/>
          </p:nvPr>
        </p:nvSpPr>
        <p:spPr/>
        <p:txBody>
          <a:bodyPr/>
          <a:lstStyle/>
          <a:p>
            <a:fld id="{32A42A32-CF07-4617-89B4-63DA3424C605}" type="slidenum">
              <a:rPr lang="en-US" altLang="zh-CN" smtClean="0"/>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endParaRPr lang="en-US" altLang="zh-CN"/>
          </a:p>
        </p:txBody>
      </p:sp>
      <p:sp>
        <p:nvSpPr>
          <p:cNvPr id="4" name="页脚占位符 3"/>
          <p:cNvSpPr>
            <a:spLocks noGrp="1"/>
          </p:cNvSpPr>
          <p:nvPr>
            <p:ph type="ftr" sz="quarter" idx="11"/>
          </p:nvPr>
        </p:nvSpPr>
        <p:spPr/>
        <p:txBody>
          <a:bodyPr/>
          <a:lstStyle/>
          <a:p>
            <a:endParaRPr lang="en-US" altLang="zh-CN"/>
          </a:p>
        </p:txBody>
      </p:sp>
      <p:sp>
        <p:nvSpPr>
          <p:cNvPr id="5" name="灯片编号占位符 4"/>
          <p:cNvSpPr>
            <a:spLocks noGrp="1"/>
          </p:cNvSpPr>
          <p:nvPr>
            <p:ph type="sldNum" sz="quarter" idx="12"/>
          </p:nvPr>
        </p:nvSpPr>
        <p:spPr/>
        <p:txBody>
          <a:bodyPr/>
          <a:lstStyle/>
          <a:p>
            <a:fld id="{6867AA5F-661E-47BF-B9E1-6D68614C1AA2}" type="slidenum">
              <a:rPr lang="en-US" altLang="zh-CN" smtClean="0"/>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p>
            <a:fld id="{EA60F453-9774-4205-AC49-902638C13A6D}" type="slidenum">
              <a:rPr lang="en-US" altLang="zh-CN" smtClean="0"/>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85D1D930-F128-4585-A6BA-5CBEBDD8FCCC}" type="slidenum">
              <a:rPr lang="en-US" altLang="zh-CN" smtClean="0"/>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a:xfrm>
            <a:off x="8077200" y="6356350"/>
            <a:ext cx="609600" cy="365125"/>
          </a:xfrm>
        </p:spPr>
        <p:txBody>
          <a:bodyPr/>
          <a:lstStyle/>
          <a:p>
            <a:fld id="{8860D576-D3EA-4658-B418-1B8B61FD3018}" type="slidenum">
              <a:rPr lang="en-US" altLang="zh-CN" smtClean="0"/>
              <a:pPr/>
              <a:t>‹#›</a:t>
            </a:fld>
            <a:endParaRPr lang="en-US" altLang="zh-CN"/>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任意多边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ltLang="zh-CN"/>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ltLang="zh-CN"/>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CC89DBD-7DBF-4C82-9DC3-7FFC02FDAC9E}" type="slidenum">
              <a:rPr lang="en-US" altLang="zh-CN" smtClean="0"/>
              <a:pPr/>
              <a:t>‹#›</a:t>
            </a:fld>
            <a:endParaRPr lang="en-US" altLang="zh-CN"/>
          </a:p>
        </p:txBody>
      </p:sp>
      <p:grpSp>
        <p:nvGrpSpPr>
          <p:cNvPr id="2" name="组合 1"/>
          <p:cNvGrpSpPr/>
          <p:nvPr/>
        </p:nvGrpSpPr>
        <p:grpSpPr>
          <a:xfrm>
            <a:off x="-19017" y="202408"/>
            <a:ext cx="9180548" cy="649224"/>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pPr algn="ctr"/>
            <a:r>
              <a:rPr lang="zh-CN" altLang="en-US" sz="5400" dirty="0" smtClean="0">
                <a:solidFill>
                  <a:schemeClr val="bg1"/>
                </a:solidFill>
              </a:rPr>
              <a:t>硬件实验课与数字逻辑实验</a:t>
            </a:r>
            <a:r>
              <a:rPr lang="en-US" altLang="zh-CN" sz="6600" dirty="0" smtClean="0">
                <a:solidFill>
                  <a:schemeClr val="bg1"/>
                </a:solidFill>
              </a:rPr>
              <a:t/>
            </a:r>
            <a:br>
              <a:rPr lang="en-US" altLang="zh-CN" sz="6600" dirty="0" smtClean="0">
                <a:solidFill>
                  <a:schemeClr val="bg1"/>
                </a:solidFill>
              </a:rPr>
            </a:br>
            <a:r>
              <a:rPr lang="zh-CN" altLang="en-US" sz="4800" dirty="0" smtClean="0">
                <a:solidFill>
                  <a:schemeClr val="bg1"/>
                </a:solidFill>
              </a:rPr>
              <a:t>介  绍</a:t>
            </a:r>
            <a:endParaRPr lang="zh-CN" altLang="en-US" dirty="0"/>
          </a:p>
        </p:txBody>
      </p:sp>
      <p:sp>
        <p:nvSpPr>
          <p:cNvPr id="3" name="副标题 2"/>
          <p:cNvSpPr>
            <a:spLocks noGrp="1"/>
          </p:cNvSpPr>
          <p:nvPr>
            <p:ph type="subTitle" idx="1"/>
          </p:nvPr>
        </p:nvSpPr>
        <p:spPr>
          <a:xfrm>
            <a:off x="533400" y="3595425"/>
            <a:ext cx="7854696" cy="1752600"/>
          </a:xfrm>
        </p:spPr>
        <p:txBody>
          <a:bodyPr>
            <a:normAutofit fontScale="77500" lnSpcReduction="20000"/>
          </a:bodyPr>
          <a:lstStyle/>
          <a:p>
            <a:endParaRPr lang="en-US" altLang="zh-CN" sz="2800" b="1" dirty="0" smtClean="0">
              <a:solidFill>
                <a:schemeClr val="bg1"/>
              </a:solidFill>
              <a:effectLst>
                <a:outerShdw blurRad="38100" dist="25400" dir="5400000" algn="tl" rotWithShape="0">
                  <a:srgbClr val="000000">
                    <a:alpha val="43000"/>
                  </a:srgbClr>
                </a:outerShdw>
              </a:effectLst>
            </a:endParaRPr>
          </a:p>
          <a:p>
            <a:endParaRPr lang="en-US" altLang="zh-CN" sz="2800" b="1" dirty="0" smtClean="0">
              <a:solidFill>
                <a:schemeClr val="bg1"/>
              </a:solidFill>
              <a:effectLst>
                <a:outerShdw blurRad="38100" dist="25400" dir="5400000" algn="tl" rotWithShape="0">
                  <a:srgbClr val="000000">
                    <a:alpha val="43000"/>
                  </a:srgbClr>
                </a:outerShdw>
              </a:effectLst>
            </a:endParaRPr>
          </a:p>
          <a:p>
            <a:pPr algn="ctr"/>
            <a:r>
              <a:rPr lang="zh-CN" altLang="en-US" sz="2800" b="1" dirty="0" smtClean="0">
                <a:solidFill>
                  <a:schemeClr val="bg1"/>
                </a:solidFill>
                <a:effectLst>
                  <a:outerShdw blurRad="38100" dist="25400" dir="5400000" algn="tl" rotWithShape="0">
                    <a:srgbClr val="000000">
                      <a:alpha val="43000"/>
                    </a:srgbClr>
                  </a:outerShdw>
                </a:effectLst>
              </a:rPr>
              <a:t>实验中心</a:t>
            </a:r>
            <a:endParaRPr lang="en-US" altLang="zh-CN" sz="2800" b="1" dirty="0" smtClean="0">
              <a:solidFill>
                <a:schemeClr val="bg1"/>
              </a:solidFill>
              <a:effectLst>
                <a:outerShdw blurRad="38100" dist="25400" dir="5400000" algn="tl" rotWithShape="0">
                  <a:srgbClr val="000000">
                    <a:alpha val="43000"/>
                  </a:srgbClr>
                </a:outerShdw>
              </a:effectLst>
            </a:endParaRPr>
          </a:p>
          <a:p>
            <a:pPr algn="ctr"/>
            <a:endParaRPr lang="en-US" altLang="zh-CN" sz="2800" b="1" dirty="0" smtClean="0">
              <a:solidFill>
                <a:schemeClr val="bg1"/>
              </a:solidFill>
              <a:effectLst>
                <a:outerShdw blurRad="38100" dist="25400" dir="5400000" algn="tl" rotWithShape="0">
                  <a:srgbClr val="000000">
                    <a:alpha val="43000"/>
                  </a:srgbClr>
                </a:outerShdw>
              </a:effectLst>
            </a:endParaRPr>
          </a:p>
          <a:p>
            <a:pPr algn="ctr"/>
            <a:r>
              <a:rPr lang="en-US" altLang="zh-CN" sz="2800" b="1" dirty="0" smtClean="0">
                <a:solidFill>
                  <a:schemeClr val="bg1"/>
                </a:solidFill>
                <a:effectLst>
                  <a:outerShdw blurRad="38100" dist="25400" dir="5400000" algn="tl" rotWithShape="0">
                    <a:srgbClr val="000000">
                      <a:alpha val="43000"/>
                    </a:srgbClr>
                  </a:outerShdw>
                </a:effectLst>
              </a:rPr>
              <a:t>2020</a:t>
            </a:r>
            <a:r>
              <a:rPr lang="zh-CN" altLang="en-US" sz="2800" b="1" dirty="0" smtClean="0">
                <a:solidFill>
                  <a:schemeClr val="bg1"/>
                </a:solidFill>
                <a:effectLst>
                  <a:outerShdw blurRad="38100" dist="25400" dir="5400000" algn="tl" rotWithShape="0">
                    <a:srgbClr val="000000">
                      <a:alpha val="43000"/>
                    </a:srgbClr>
                  </a:outerShdw>
                </a:effectLst>
              </a:rPr>
              <a:t>年</a:t>
            </a:r>
            <a:r>
              <a:rPr lang="en-US" altLang="zh-CN" sz="2800" b="1" dirty="0" smtClean="0">
                <a:solidFill>
                  <a:schemeClr val="bg1"/>
                </a:solidFill>
                <a:effectLst>
                  <a:outerShdw blurRad="38100" dist="25400" dir="5400000" algn="tl" rotWithShape="0">
                    <a:srgbClr val="000000">
                      <a:alpha val="43000"/>
                    </a:srgbClr>
                  </a:outerShdw>
                </a:effectLst>
              </a:rPr>
              <a:t>9</a:t>
            </a:r>
            <a:r>
              <a:rPr lang="zh-CN" altLang="en-US" sz="2800" b="1" dirty="0" smtClean="0">
                <a:solidFill>
                  <a:schemeClr val="bg1"/>
                </a:solidFill>
                <a:effectLst>
                  <a:outerShdw blurRad="38100" dist="25400" dir="5400000" algn="tl" rotWithShape="0">
                    <a:srgbClr val="000000">
                      <a:alpha val="43000"/>
                    </a:srgbClr>
                  </a:outerShdw>
                </a:effectLst>
              </a:rPr>
              <a:t>月</a:t>
            </a:r>
          </a:p>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ChangeArrowheads="1"/>
          </p:cNvSpPr>
          <p:nvPr/>
        </p:nvSpPr>
        <p:spPr bwMode="auto">
          <a:xfrm>
            <a:off x="327378" y="812623"/>
            <a:ext cx="8545689" cy="5740033"/>
          </a:xfrm>
          <a:prstGeom prst="rect">
            <a:avLst/>
          </a:prstGeom>
          <a:noFill/>
          <a:ln w="9525">
            <a:noFill/>
            <a:miter lim="800000"/>
            <a:headEnd/>
            <a:tailEnd/>
          </a:ln>
          <a:effectLst/>
        </p:spPr>
        <p:txBody>
          <a:bodyPr wrap="square">
            <a:spAutoFit/>
          </a:bodyPr>
          <a:lstStyle/>
          <a:p>
            <a:pPr>
              <a:lnSpc>
                <a:spcPct val="120000"/>
              </a:lnSpc>
              <a:spcBef>
                <a:spcPct val="50000"/>
              </a:spcBef>
            </a:pPr>
            <a:r>
              <a:rPr lang="zh-CN" altLang="en-US" sz="2000" b="1" dirty="0" smtClean="0"/>
              <a:t>（</a:t>
            </a:r>
            <a:r>
              <a:rPr lang="en-US" altLang="zh-CN" sz="2000" b="1" dirty="0" smtClean="0"/>
              <a:t>4</a:t>
            </a:r>
            <a:r>
              <a:rPr lang="zh-CN" altLang="en-US" sz="2000" b="1" dirty="0" smtClean="0"/>
              <a:t>）实验</a:t>
            </a:r>
            <a:r>
              <a:rPr lang="zh-CN" altLang="en-US" sz="2000" b="1" dirty="0"/>
              <a:t>结论 </a:t>
            </a:r>
            <a:r>
              <a:rPr lang="zh-CN" altLang="en-US" sz="2000" b="1" dirty="0" smtClean="0"/>
              <a:t>：</a:t>
            </a:r>
            <a:r>
              <a:rPr lang="zh-CN" altLang="en-US" sz="2000" dirty="0" smtClean="0"/>
              <a:t>实验结论的内容常见以下</a:t>
            </a:r>
            <a:r>
              <a:rPr lang="zh-CN" altLang="en-US" sz="2000" dirty="0"/>
              <a:t>几种：</a:t>
            </a:r>
          </a:p>
          <a:p>
            <a:pPr marL="800100" lvl="1" indent="-342900">
              <a:lnSpc>
                <a:spcPct val="120000"/>
              </a:lnSpc>
              <a:spcBef>
                <a:spcPts val="600"/>
              </a:spcBef>
              <a:buFont typeface="+mj-ea"/>
              <a:buAutoNum type="circleNumDbPlain"/>
            </a:pPr>
            <a:r>
              <a:rPr lang="zh-CN" altLang="en-US" sz="2000" dirty="0" smtClean="0"/>
              <a:t>实现了实验</a:t>
            </a:r>
            <a:r>
              <a:rPr lang="zh-CN" altLang="en-US" sz="2000" dirty="0"/>
              <a:t>目的</a:t>
            </a:r>
            <a:r>
              <a:rPr lang="zh-CN" altLang="en-US" sz="2000" dirty="0" smtClean="0"/>
              <a:t>第几项</a:t>
            </a:r>
            <a:r>
              <a:rPr lang="zh-CN" altLang="en-US" sz="2000" dirty="0"/>
              <a:t>。</a:t>
            </a:r>
          </a:p>
          <a:p>
            <a:pPr marL="800100" lvl="1" indent="-342900">
              <a:lnSpc>
                <a:spcPct val="120000"/>
              </a:lnSpc>
              <a:spcBef>
                <a:spcPts val="600"/>
              </a:spcBef>
              <a:buFont typeface="+mj-ea"/>
              <a:buAutoNum type="circleNumDbPlain"/>
            </a:pPr>
            <a:r>
              <a:rPr lang="zh-CN" altLang="en-US" sz="2000" dirty="0" smtClean="0"/>
              <a:t>与</a:t>
            </a:r>
            <a:r>
              <a:rPr lang="en-US" altLang="zh-CN" sz="2000" dirty="0"/>
              <a:t>×××</a:t>
            </a:r>
            <a:r>
              <a:rPr lang="zh-CN" altLang="en-US" sz="2000" dirty="0"/>
              <a:t>理论的结（推）论一致。</a:t>
            </a:r>
          </a:p>
          <a:p>
            <a:pPr marL="800100" lvl="1" indent="-342900">
              <a:lnSpc>
                <a:spcPct val="120000"/>
              </a:lnSpc>
              <a:spcBef>
                <a:spcPts val="600"/>
              </a:spcBef>
              <a:buFont typeface="+mj-ea"/>
              <a:buAutoNum type="circleNumDbPlain"/>
            </a:pPr>
            <a:r>
              <a:rPr lang="zh-CN" altLang="en-US" sz="2000" dirty="0" smtClean="0"/>
              <a:t>未</a:t>
            </a:r>
            <a:r>
              <a:rPr lang="zh-CN" altLang="en-US" sz="2000" dirty="0"/>
              <a:t>实现实验目的</a:t>
            </a:r>
            <a:r>
              <a:rPr lang="zh-CN" altLang="en-US" sz="2000" dirty="0" smtClean="0"/>
              <a:t>第几项</a:t>
            </a:r>
            <a:r>
              <a:rPr lang="zh-CN" altLang="en-US" sz="2000" dirty="0"/>
              <a:t>。实验结果见上文“实验数据（实验现象）”</a:t>
            </a:r>
            <a:r>
              <a:rPr lang="zh-CN" altLang="en-US" sz="2000" dirty="0" smtClean="0"/>
              <a:t>第几条</a:t>
            </a:r>
            <a:r>
              <a:rPr lang="zh-CN" altLang="en-US" sz="2000" dirty="0"/>
              <a:t>。</a:t>
            </a:r>
            <a:r>
              <a:rPr lang="zh-CN" altLang="en-US" sz="2000" dirty="0" smtClean="0"/>
              <a:t>原因</a:t>
            </a:r>
            <a:r>
              <a:rPr lang="zh-CN" altLang="en-US" sz="2000" dirty="0"/>
              <a:t>分析如下：</a:t>
            </a:r>
            <a:r>
              <a:rPr lang="en-US" altLang="zh-CN" sz="2000" dirty="0"/>
              <a:t>……</a:t>
            </a:r>
          </a:p>
          <a:p>
            <a:pPr marL="800100" lvl="1" indent="-342900">
              <a:lnSpc>
                <a:spcPct val="120000"/>
              </a:lnSpc>
              <a:spcBef>
                <a:spcPts val="600"/>
              </a:spcBef>
              <a:buFont typeface="+mj-ea"/>
              <a:buAutoNum type="circleNumDbPlain"/>
            </a:pPr>
            <a:r>
              <a:rPr lang="zh-CN" altLang="en-US" sz="2000" dirty="0" smtClean="0"/>
              <a:t>与</a:t>
            </a:r>
            <a:r>
              <a:rPr lang="en-US" altLang="zh-CN" sz="2000" dirty="0"/>
              <a:t>×××</a:t>
            </a:r>
            <a:r>
              <a:rPr lang="zh-CN" altLang="en-US" sz="2000" dirty="0"/>
              <a:t>理论</a:t>
            </a:r>
            <a:r>
              <a:rPr lang="zh-CN" altLang="en-US" sz="2000" dirty="0" smtClean="0"/>
              <a:t>的结</a:t>
            </a:r>
            <a:r>
              <a:rPr lang="zh-CN" altLang="en-US" sz="2000" dirty="0"/>
              <a:t>（推）论不一致。实验结果见上文“实验数据（</a:t>
            </a:r>
            <a:r>
              <a:rPr lang="zh-CN" altLang="en-US" sz="2000" dirty="0" smtClean="0"/>
              <a:t>实验现象</a:t>
            </a:r>
            <a:r>
              <a:rPr lang="zh-CN" altLang="en-US" sz="2000" dirty="0"/>
              <a:t>）”</a:t>
            </a:r>
            <a:r>
              <a:rPr lang="zh-CN" altLang="en-US" sz="2000" dirty="0" smtClean="0"/>
              <a:t>第几条</a:t>
            </a:r>
            <a:r>
              <a:rPr lang="zh-CN" altLang="en-US" sz="2000" dirty="0"/>
              <a:t>。原因分析如下：</a:t>
            </a:r>
            <a:r>
              <a:rPr lang="en-US" altLang="zh-CN" sz="2000" dirty="0"/>
              <a:t>……</a:t>
            </a:r>
          </a:p>
          <a:p>
            <a:pPr>
              <a:lnSpc>
                <a:spcPct val="120000"/>
              </a:lnSpc>
              <a:spcBef>
                <a:spcPct val="50000"/>
              </a:spcBef>
            </a:pPr>
            <a:r>
              <a:rPr lang="en-US" altLang="zh-CN" sz="2000" b="1" dirty="0" smtClean="0"/>
              <a:t>4. </a:t>
            </a:r>
            <a:r>
              <a:rPr lang="zh-CN" altLang="en-US" sz="2000" b="1" dirty="0" smtClean="0"/>
              <a:t>建议</a:t>
            </a:r>
            <a:r>
              <a:rPr lang="zh-CN" altLang="en-US" sz="2000" b="1" dirty="0"/>
              <a:t>：</a:t>
            </a:r>
            <a:r>
              <a:rPr lang="zh-CN" altLang="en-US" sz="2000" dirty="0"/>
              <a:t>对实验各环节的改进建议或特别要求。</a:t>
            </a:r>
          </a:p>
          <a:p>
            <a:pPr>
              <a:lnSpc>
                <a:spcPct val="120000"/>
              </a:lnSpc>
              <a:spcBef>
                <a:spcPct val="50000"/>
              </a:spcBef>
            </a:pPr>
            <a:r>
              <a:rPr lang="en-US" altLang="zh-CN" sz="2000" b="1" dirty="0" smtClean="0"/>
              <a:t>5. </a:t>
            </a:r>
            <a:r>
              <a:rPr lang="zh-CN" altLang="en-US" sz="2000" b="1" dirty="0" smtClean="0"/>
              <a:t>体会</a:t>
            </a:r>
            <a:endParaRPr lang="en-US" altLang="zh-CN" sz="2000" dirty="0" smtClean="0"/>
          </a:p>
          <a:p>
            <a:pPr>
              <a:lnSpc>
                <a:spcPct val="120000"/>
              </a:lnSpc>
              <a:spcBef>
                <a:spcPts val="600"/>
              </a:spcBef>
            </a:pPr>
            <a:r>
              <a:rPr lang="en-US" altLang="zh-CN" sz="2000" dirty="0" smtClean="0"/>
              <a:t>       </a:t>
            </a:r>
            <a:r>
              <a:rPr lang="zh-CN" altLang="en-US" sz="2000" dirty="0" smtClean="0"/>
              <a:t>这是实验教学的</a:t>
            </a:r>
            <a:r>
              <a:rPr lang="zh-CN" altLang="en-US" sz="2000" dirty="0"/>
              <a:t>特殊段落，记录学生在本次实验</a:t>
            </a:r>
            <a:r>
              <a:rPr lang="zh-CN" altLang="en-US" sz="2000" dirty="0" smtClean="0"/>
              <a:t>中主要或重要收获</a:t>
            </a:r>
            <a:r>
              <a:rPr lang="zh-CN" altLang="en-US" sz="2000" dirty="0"/>
              <a:t>，</a:t>
            </a:r>
            <a:r>
              <a:rPr lang="zh-CN" altLang="en-US" sz="2000" dirty="0" smtClean="0"/>
              <a:t>借以评价</a:t>
            </a:r>
            <a:r>
              <a:rPr lang="zh-CN" altLang="en-US" sz="2000" dirty="0"/>
              <a:t>和提高本实验的教学效果。</a:t>
            </a:r>
          </a:p>
          <a:p>
            <a:pPr>
              <a:lnSpc>
                <a:spcPct val="120000"/>
              </a:lnSpc>
              <a:spcBef>
                <a:spcPct val="50000"/>
              </a:spcBef>
            </a:pPr>
            <a:r>
              <a:rPr lang="zh-CN" altLang="en-US" sz="2000" b="1" dirty="0">
                <a:solidFill>
                  <a:schemeClr val="hlink"/>
                </a:solidFill>
              </a:rPr>
              <a:t>        </a:t>
            </a:r>
            <a:r>
              <a:rPr lang="zh-CN" altLang="en-US" sz="2000" b="1" dirty="0">
                <a:solidFill>
                  <a:srgbClr val="FF0000"/>
                </a:solidFill>
              </a:rPr>
              <a:t>注意</a:t>
            </a:r>
            <a:r>
              <a:rPr lang="zh-CN" altLang="en-US" sz="2000" b="1" dirty="0" smtClean="0">
                <a:solidFill>
                  <a:srgbClr val="FF0000"/>
                </a:solidFill>
              </a:rPr>
              <a:t>：不</a:t>
            </a:r>
            <a:r>
              <a:rPr lang="zh-CN" altLang="en-US" sz="2000" b="1" dirty="0">
                <a:solidFill>
                  <a:srgbClr val="FF0000"/>
                </a:solidFill>
              </a:rPr>
              <a:t>反映</a:t>
            </a:r>
            <a:r>
              <a:rPr lang="zh-CN" altLang="en-US" sz="2000" b="1" dirty="0" smtClean="0">
                <a:solidFill>
                  <a:srgbClr val="FF0000"/>
                </a:solidFill>
              </a:rPr>
              <a:t>实际实验情况</a:t>
            </a:r>
            <a:r>
              <a:rPr lang="zh-CN" altLang="en-US" sz="2000" b="1" dirty="0">
                <a:solidFill>
                  <a:srgbClr val="FF0000"/>
                </a:solidFill>
              </a:rPr>
              <a:t>的实验</a:t>
            </a:r>
            <a:r>
              <a:rPr lang="zh-CN" altLang="en-US" sz="2000" b="1" dirty="0" smtClean="0">
                <a:solidFill>
                  <a:srgbClr val="FF0000"/>
                </a:solidFill>
              </a:rPr>
              <a:t>报告是一份毫无意义的实验报告。一</a:t>
            </a:r>
            <a:r>
              <a:rPr lang="zh-CN" altLang="en-US" sz="2000" b="1" dirty="0">
                <a:solidFill>
                  <a:srgbClr val="FF0000"/>
                </a:solidFill>
              </a:rPr>
              <a:t>份如实、完整、清晰</a:t>
            </a:r>
            <a:r>
              <a:rPr lang="zh-CN" altLang="en-US" sz="2000" b="1" dirty="0" smtClean="0">
                <a:solidFill>
                  <a:srgbClr val="FF0000"/>
                </a:solidFill>
              </a:rPr>
              <a:t>反映实验实际情况的实验报告是高水平的实验报告</a:t>
            </a:r>
            <a:r>
              <a:rPr lang="zh-CN" altLang="en-US" sz="2000" b="1" dirty="0">
                <a:solidFill>
                  <a:srgbClr val="FF0000"/>
                </a:solidFill>
              </a:rPr>
              <a:t>！</a:t>
            </a:r>
          </a:p>
        </p:txBody>
      </p:sp>
      <p:sp>
        <p:nvSpPr>
          <p:cNvPr id="4" name="Rectangle 4"/>
          <p:cNvSpPr>
            <a:spLocks noChangeArrowheads="1"/>
          </p:cNvSpPr>
          <p:nvPr/>
        </p:nvSpPr>
        <p:spPr bwMode="auto">
          <a:xfrm>
            <a:off x="190500" y="213784"/>
            <a:ext cx="3286478" cy="550863"/>
          </a:xfrm>
          <a:prstGeom prst="rect">
            <a:avLst/>
          </a:prstGeom>
          <a:noFill/>
          <a:ln w="9525">
            <a:noFill/>
            <a:miter lim="800000"/>
            <a:headEnd/>
            <a:tailEnd/>
          </a:ln>
          <a:effectLst/>
        </p:spPr>
        <p:txBody>
          <a:bodyPr anchor="ctr"/>
          <a:lstStyle/>
          <a:p>
            <a:pPr algn="ctr"/>
            <a:r>
              <a:rPr lang="zh-CN" altLang="en-US" sz="2800" b="1" dirty="0" smtClean="0"/>
              <a:t>（三）</a:t>
            </a:r>
            <a:r>
              <a:rPr lang="zh-CN" altLang="en-US" sz="2800" b="1" dirty="0" smtClean="0"/>
              <a:t>实验报告（</a:t>
            </a:r>
            <a:r>
              <a:rPr lang="en-US" altLang="zh-CN" sz="2800" b="1" dirty="0" smtClean="0"/>
              <a:t>3</a:t>
            </a:r>
            <a:r>
              <a:rPr lang="zh-CN" altLang="en-US" sz="2800" b="1" dirty="0" smtClean="0"/>
              <a:t>）</a:t>
            </a:r>
            <a:endParaRPr lang="zh-CN" altLang="en-US" sz="28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a:xfrm>
            <a:off x="389808" y="875063"/>
            <a:ext cx="5463821" cy="540456"/>
          </a:xfrm>
        </p:spPr>
        <p:txBody>
          <a:bodyPr>
            <a:normAutofit/>
          </a:bodyPr>
          <a:lstStyle/>
          <a:p>
            <a:pPr algn="ctr" fontAlgn="base">
              <a:spcAft>
                <a:spcPct val="0"/>
              </a:spcAft>
            </a:pPr>
            <a:r>
              <a:rPr lang="zh-CN" altLang="en-US" sz="2800" b="1" dirty="0" smtClean="0">
                <a:solidFill>
                  <a:schemeClr val="tx1"/>
                </a:solidFill>
                <a:latin typeface="Arial" charset="0"/>
                <a:ea typeface="宋体" pitchFamily="2" charset="-122"/>
                <a:cs typeface="+mn-cs"/>
              </a:rPr>
              <a:t>（一）</a:t>
            </a:r>
            <a:r>
              <a:rPr lang="zh-CN" altLang="zh-CN" sz="2800" b="1" dirty="0" smtClean="0">
                <a:solidFill>
                  <a:schemeClr val="tx1"/>
                </a:solidFill>
                <a:latin typeface="Arial" charset="0"/>
                <a:ea typeface="宋体" pitchFamily="2" charset="-122"/>
                <a:cs typeface="+mn-cs"/>
              </a:rPr>
              <a:t>数字逻辑实验基本知识</a:t>
            </a:r>
            <a:r>
              <a:rPr lang="zh-CN" altLang="en-US" sz="2800" b="1" dirty="0" smtClean="0">
                <a:solidFill>
                  <a:schemeClr val="tx1"/>
                </a:solidFill>
                <a:latin typeface="Arial" charset="0"/>
                <a:ea typeface="宋体" pitchFamily="2" charset="-122"/>
                <a:cs typeface="+mn-cs"/>
              </a:rPr>
              <a:t>（</a:t>
            </a:r>
            <a:r>
              <a:rPr lang="en-US" altLang="zh-CN" sz="2800" b="1" dirty="0" smtClean="0">
                <a:solidFill>
                  <a:schemeClr val="tx1"/>
                </a:solidFill>
                <a:latin typeface="Arial" charset="0"/>
                <a:ea typeface="宋体" pitchFamily="2" charset="-122"/>
                <a:cs typeface="+mn-cs"/>
              </a:rPr>
              <a:t>1</a:t>
            </a:r>
            <a:r>
              <a:rPr lang="zh-CN" altLang="en-US" sz="2800" b="1" dirty="0" smtClean="0">
                <a:solidFill>
                  <a:schemeClr val="tx1"/>
                </a:solidFill>
                <a:latin typeface="Arial" charset="0"/>
                <a:ea typeface="宋体" pitchFamily="2" charset="-122"/>
                <a:cs typeface="+mn-cs"/>
              </a:rPr>
              <a:t>）</a:t>
            </a:r>
          </a:p>
        </p:txBody>
      </p:sp>
      <p:sp>
        <p:nvSpPr>
          <p:cNvPr id="3" name="内容占位符 2"/>
          <p:cNvSpPr>
            <a:spLocks noGrp="1"/>
          </p:cNvSpPr>
          <p:nvPr>
            <p:ph idx="1"/>
          </p:nvPr>
        </p:nvSpPr>
        <p:spPr>
          <a:xfrm>
            <a:off x="389808" y="1523998"/>
            <a:ext cx="8359084" cy="5266268"/>
          </a:xfrm>
        </p:spPr>
        <p:txBody>
          <a:bodyPr>
            <a:normAutofit fontScale="92500" lnSpcReduction="20000"/>
          </a:bodyPr>
          <a:lstStyle/>
          <a:p>
            <a:pPr eaLnBrk="1" hangingPunct="1">
              <a:buNone/>
              <a:defRPr/>
            </a:pPr>
            <a:r>
              <a:rPr lang="en-US" altLang="zh-CN" b="1" dirty="0" smtClean="0">
                <a:latin typeface="+mn-ea"/>
              </a:rPr>
              <a:t>1. </a:t>
            </a:r>
            <a:r>
              <a:rPr lang="zh-CN" altLang="zh-CN" b="1" dirty="0" smtClean="0">
                <a:latin typeface="+mn-ea"/>
              </a:rPr>
              <a:t>数字集成电路</a:t>
            </a:r>
            <a:endParaRPr lang="zh-CN" altLang="zh-CN" dirty="0" smtClean="0">
              <a:latin typeface="+mn-ea"/>
            </a:endParaRPr>
          </a:p>
          <a:p>
            <a:pPr marL="210312" lvl="1" indent="-457200">
              <a:lnSpc>
                <a:spcPct val="150000"/>
              </a:lnSpc>
              <a:spcBef>
                <a:spcPts val="0"/>
              </a:spcBef>
              <a:spcAft>
                <a:spcPts val="600"/>
              </a:spcAft>
              <a:buClrTx/>
              <a:buSzPct val="100000"/>
              <a:buFont typeface="+mj-ea"/>
              <a:buAutoNum type="circleNumDbPlain"/>
              <a:defRPr/>
            </a:pPr>
            <a:r>
              <a:rPr lang="zh-CN" altLang="zh-CN" dirty="0" smtClean="0">
                <a:latin typeface="+mn-ea"/>
              </a:rPr>
              <a:t>集成电路（</a:t>
            </a:r>
            <a:r>
              <a:rPr lang="en-US" altLang="zh-CN" dirty="0" smtClean="0">
                <a:latin typeface="+mn-ea"/>
              </a:rPr>
              <a:t>Integrated Circuit</a:t>
            </a:r>
            <a:r>
              <a:rPr lang="zh-CN" altLang="zh-CN" dirty="0" smtClean="0">
                <a:latin typeface="+mn-ea"/>
              </a:rPr>
              <a:t>）是相对分离元件而言的，简称</a:t>
            </a:r>
            <a:r>
              <a:rPr lang="en-US" altLang="zh-CN" dirty="0" smtClean="0">
                <a:latin typeface="+mn-ea"/>
              </a:rPr>
              <a:t>IC</a:t>
            </a:r>
            <a:r>
              <a:rPr lang="zh-CN" altLang="zh-CN" dirty="0" smtClean="0">
                <a:latin typeface="+mn-ea"/>
              </a:rPr>
              <a:t>。它将若干没有封装的电路元件（晶体管、电阻等）不可分割地连在一起，并在电学上加以互连，以完成特定的功能。</a:t>
            </a:r>
            <a:endParaRPr lang="en-US" altLang="zh-CN" dirty="0" smtClean="0">
              <a:latin typeface="+mn-ea"/>
            </a:endParaRPr>
          </a:p>
          <a:p>
            <a:pPr marL="210312" lvl="1" indent="-457200">
              <a:lnSpc>
                <a:spcPct val="150000"/>
              </a:lnSpc>
              <a:spcBef>
                <a:spcPts val="0"/>
              </a:spcBef>
              <a:spcAft>
                <a:spcPts val="600"/>
              </a:spcAft>
              <a:buClrTx/>
              <a:buSzPct val="100000"/>
              <a:buFont typeface="+mj-ea"/>
              <a:buAutoNum type="circleNumDbPlain"/>
              <a:defRPr/>
            </a:pPr>
            <a:r>
              <a:rPr lang="zh-CN" altLang="zh-CN" dirty="0" smtClean="0">
                <a:latin typeface="+mn-ea"/>
              </a:rPr>
              <a:t>数字集成电路是指完成数字逻辑功能的集成电路。</a:t>
            </a:r>
            <a:endParaRPr lang="en-US" altLang="zh-CN" dirty="0" smtClean="0">
              <a:latin typeface="+mn-ea"/>
            </a:endParaRPr>
          </a:p>
          <a:p>
            <a:pPr marL="210312" lvl="1" indent="-457200">
              <a:lnSpc>
                <a:spcPct val="150000"/>
              </a:lnSpc>
              <a:spcBef>
                <a:spcPts val="0"/>
              </a:spcBef>
              <a:spcAft>
                <a:spcPts val="600"/>
              </a:spcAft>
              <a:buClrTx/>
              <a:buSzPct val="100000"/>
              <a:buFont typeface="+mj-ea"/>
              <a:buAutoNum type="circleNumDbPlain"/>
              <a:defRPr/>
            </a:pPr>
            <a:r>
              <a:rPr lang="zh-CN" altLang="zh-CN" dirty="0" smtClean="0">
                <a:latin typeface="+mn-ea"/>
              </a:rPr>
              <a:t>集成电路</a:t>
            </a:r>
            <a:r>
              <a:rPr lang="zh-CN" altLang="en-US" dirty="0" smtClean="0">
                <a:latin typeface="+mn-ea"/>
              </a:rPr>
              <a:t>按</a:t>
            </a:r>
            <a:r>
              <a:rPr lang="zh-CN" altLang="zh-CN" dirty="0" smtClean="0">
                <a:latin typeface="+mn-ea"/>
              </a:rPr>
              <a:t>集成度可以分为小规模集成电路（</a:t>
            </a:r>
            <a:r>
              <a:rPr lang="en-US" altLang="zh-CN" dirty="0" smtClean="0">
                <a:latin typeface="+mn-ea"/>
              </a:rPr>
              <a:t>SSI</a:t>
            </a:r>
            <a:r>
              <a:rPr lang="zh-CN" altLang="zh-CN" dirty="0" smtClean="0">
                <a:latin typeface="+mn-ea"/>
              </a:rPr>
              <a:t>）、中规模集成电路（</a:t>
            </a:r>
            <a:r>
              <a:rPr lang="en-US" altLang="zh-CN" dirty="0" smtClean="0">
                <a:latin typeface="+mn-ea"/>
              </a:rPr>
              <a:t>MSI</a:t>
            </a:r>
            <a:r>
              <a:rPr lang="zh-CN" altLang="zh-CN" dirty="0" smtClean="0">
                <a:latin typeface="+mn-ea"/>
              </a:rPr>
              <a:t>）、大规模集成电路（</a:t>
            </a:r>
            <a:r>
              <a:rPr lang="en-US" altLang="zh-CN" dirty="0" smtClean="0">
                <a:latin typeface="+mn-ea"/>
              </a:rPr>
              <a:t>LSI</a:t>
            </a:r>
            <a:r>
              <a:rPr lang="zh-CN" altLang="zh-CN" dirty="0" smtClean="0">
                <a:latin typeface="+mn-ea"/>
              </a:rPr>
              <a:t>）等。</a:t>
            </a:r>
            <a:endParaRPr lang="en-US" altLang="zh-CN" dirty="0" smtClean="0">
              <a:latin typeface="+mn-ea"/>
            </a:endParaRPr>
          </a:p>
          <a:p>
            <a:pPr marL="210312" lvl="1" indent="-457200">
              <a:lnSpc>
                <a:spcPct val="150000"/>
              </a:lnSpc>
              <a:spcBef>
                <a:spcPts val="0"/>
              </a:spcBef>
              <a:spcAft>
                <a:spcPts val="600"/>
              </a:spcAft>
              <a:buClrTx/>
              <a:buSzPct val="100000"/>
              <a:buFont typeface="+mj-ea"/>
              <a:buAutoNum type="circleNumDbPlain"/>
              <a:defRPr/>
            </a:pPr>
            <a:r>
              <a:rPr lang="zh-CN" altLang="zh-CN" dirty="0" smtClean="0">
                <a:latin typeface="+mn-ea"/>
              </a:rPr>
              <a:t>在数字逻辑教学实验中常用的是中、小规模集成电路。小规模数字集成电路主要是一些门电路，如四</a:t>
            </a:r>
            <a:r>
              <a:rPr lang="en-US" altLang="zh-CN" dirty="0" smtClean="0">
                <a:latin typeface="+mn-ea"/>
              </a:rPr>
              <a:t>2</a:t>
            </a:r>
            <a:r>
              <a:rPr lang="zh-CN" altLang="zh-CN" dirty="0" smtClean="0">
                <a:latin typeface="+mn-ea"/>
              </a:rPr>
              <a:t>输入与非门</a:t>
            </a:r>
            <a:r>
              <a:rPr lang="en-US" altLang="zh-CN" dirty="0" smtClean="0">
                <a:latin typeface="+mn-ea"/>
              </a:rPr>
              <a:t>74LS00</a:t>
            </a:r>
            <a:r>
              <a:rPr lang="zh-CN" altLang="zh-CN" dirty="0" smtClean="0">
                <a:latin typeface="+mn-ea"/>
              </a:rPr>
              <a:t>、六反向器等。中规模数字集成电路主要是计数器、数据选择器等等。综合实验中用到的大规模数字集成电路主要是</a:t>
            </a:r>
            <a:r>
              <a:rPr lang="en-US" altLang="zh-CN" dirty="0" smtClean="0">
                <a:latin typeface="+mn-ea"/>
              </a:rPr>
              <a:t>CPLD</a:t>
            </a:r>
            <a:r>
              <a:rPr lang="zh-CN" altLang="zh-CN" dirty="0" smtClean="0">
                <a:latin typeface="+mn-ea"/>
              </a:rPr>
              <a:t>和</a:t>
            </a:r>
            <a:r>
              <a:rPr lang="en-US" altLang="zh-CN" dirty="0" smtClean="0">
                <a:latin typeface="+mn-ea"/>
              </a:rPr>
              <a:t>GAL</a:t>
            </a:r>
            <a:r>
              <a:rPr lang="zh-CN" altLang="zh-CN" dirty="0" smtClean="0">
                <a:latin typeface="+mn-ea"/>
              </a:rPr>
              <a:t>。</a:t>
            </a:r>
          </a:p>
          <a:p>
            <a:pPr eaLnBrk="1" hangingPunct="1">
              <a:buNone/>
              <a:defRPr/>
            </a:pPr>
            <a:endParaRPr lang="zh-CN" altLang="en-US" dirty="0"/>
          </a:p>
        </p:txBody>
      </p:sp>
      <p:sp>
        <p:nvSpPr>
          <p:cNvPr id="4" name="Rectangle 6"/>
          <p:cNvSpPr>
            <a:spLocks noChangeArrowheads="1"/>
          </p:cNvSpPr>
          <p:nvPr/>
        </p:nvSpPr>
        <p:spPr bwMode="auto">
          <a:xfrm>
            <a:off x="2009420" y="139345"/>
            <a:ext cx="5328356" cy="792163"/>
          </a:xfrm>
          <a:prstGeom prst="rect">
            <a:avLst/>
          </a:prstGeom>
          <a:noFill/>
          <a:ln w="9525">
            <a:noFill/>
            <a:miter lim="800000"/>
            <a:headEnd/>
            <a:tailEnd/>
          </a:ln>
          <a:effectLst/>
        </p:spPr>
        <p:txBody>
          <a:bodyPr anchor="ctr"/>
          <a:lstStyle/>
          <a:p>
            <a:pPr algn="ctr"/>
            <a:r>
              <a:rPr lang="zh-CN" altLang="en-US" sz="3600" b="1" dirty="0" smtClean="0"/>
              <a:t>二、数字</a:t>
            </a:r>
            <a:r>
              <a:rPr lang="zh-CN" altLang="en-US" sz="3600" b="1" dirty="0"/>
              <a:t>逻辑</a:t>
            </a:r>
            <a:r>
              <a:rPr lang="zh-CN" altLang="en-US" sz="3600" b="1" dirty="0" smtClean="0"/>
              <a:t>实验简介</a:t>
            </a:r>
            <a:endParaRPr lang="zh-CN" altLang="en-US" sz="3600" b="1" dirty="0"/>
          </a:p>
        </p:txBody>
      </p:sp>
    </p:spTree>
  </p:cSld>
  <p:clrMapOvr>
    <a:masterClrMapping/>
  </p:clrMapOvr>
  <p:transition advClick="0" advTm="1800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a:xfrm>
            <a:off x="128136" y="406399"/>
            <a:ext cx="5640485" cy="485422"/>
          </a:xfrm>
        </p:spPr>
        <p:txBody>
          <a:bodyPr>
            <a:normAutofit/>
          </a:bodyPr>
          <a:lstStyle/>
          <a:p>
            <a:pPr algn="ctr" fontAlgn="base">
              <a:spcAft>
                <a:spcPct val="0"/>
              </a:spcAft>
            </a:pPr>
            <a:r>
              <a:rPr lang="zh-CN" altLang="en-US" sz="2800" b="1" dirty="0" smtClean="0">
                <a:solidFill>
                  <a:schemeClr val="tx1"/>
                </a:solidFill>
                <a:latin typeface="Arial" charset="0"/>
                <a:ea typeface="宋体" pitchFamily="2" charset="-122"/>
                <a:cs typeface="+mn-cs"/>
              </a:rPr>
              <a:t>（一）</a:t>
            </a:r>
            <a:r>
              <a:rPr lang="zh-CN" altLang="zh-CN" sz="2800" b="1" dirty="0" smtClean="0">
                <a:solidFill>
                  <a:schemeClr val="tx1"/>
                </a:solidFill>
                <a:latin typeface="Arial" charset="0"/>
                <a:ea typeface="宋体" pitchFamily="2" charset="-122"/>
                <a:cs typeface="+mn-cs"/>
              </a:rPr>
              <a:t>数字逻辑实验基本知识</a:t>
            </a:r>
            <a:r>
              <a:rPr lang="zh-CN" altLang="en-US" sz="2800" b="1" dirty="0" smtClean="0">
                <a:solidFill>
                  <a:schemeClr val="tx1"/>
                </a:solidFill>
                <a:latin typeface="Arial" charset="0"/>
                <a:ea typeface="宋体" pitchFamily="2" charset="-122"/>
                <a:cs typeface="+mn-cs"/>
              </a:rPr>
              <a:t>（</a:t>
            </a:r>
            <a:r>
              <a:rPr lang="en-US" altLang="zh-CN" sz="2800" b="1" dirty="0" smtClean="0">
                <a:solidFill>
                  <a:schemeClr val="tx1"/>
                </a:solidFill>
                <a:latin typeface="Arial" charset="0"/>
                <a:ea typeface="宋体" pitchFamily="2" charset="-122"/>
                <a:cs typeface="+mn-cs"/>
              </a:rPr>
              <a:t>2</a:t>
            </a:r>
            <a:r>
              <a:rPr lang="zh-CN" altLang="en-US" sz="2800" b="1" dirty="0" smtClean="0">
                <a:solidFill>
                  <a:schemeClr val="tx1"/>
                </a:solidFill>
                <a:latin typeface="Arial" charset="0"/>
                <a:ea typeface="宋体" pitchFamily="2" charset="-122"/>
                <a:cs typeface="+mn-cs"/>
              </a:rPr>
              <a:t>）</a:t>
            </a:r>
          </a:p>
        </p:txBody>
      </p:sp>
      <p:sp>
        <p:nvSpPr>
          <p:cNvPr id="3" name="内容占位符 2"/>
          <p:cNvSpPr>
            <a:spLocks noGrp="1"/>
          </p:cNvSpPr>
          <p:nvPr>
            <p:ph idx="1"/>
          </p:nvPr>
        </p:nvSpPr>
        <p:spPr>
          <a:xfrm>
            <a:off x="446253" y="1095022"/>
            <a:ext cx="8404236" cy="5667024"/>
          </a:xfrm>
        </p:spPr>
        <p:txBody>
          <a:bodyPr>
            <a:normAutofit fontScale="85000" lnSpcReduction="10000"/>
          </a:bodyPr>
          <a:lstStyle/>
          <a:p>
            <a:pPr>
              <a:buNone/>
              <a:defRPr/>
            </a:pPr>
            <a:r>
              <a:rPr lang="en-US" altLang="zh-CN" b="1" dirty="0" smtClean="0">
                <a:latin typeface="+mn-ea"/>
              </a:rPr>
              <a:t>2. </a:t>
            </a:r>
            <a:r>
              <a:rPr lang="zh-CN" altLang="zh-CN" b="1" dirty="0" smtClean="0">
                <a:latin typeface="+mn-ea"/>
              </a:rPr>
              <a:t>数字集成电路分类</a:t>
            </a:r>
            <a:endParaRPr lang="zh-CN" altLang="zh-CN" dirty="0" smtClean="0">
              <a:latin typeface="+mn-ea"/>
            </a:endParaRPr>
          </a:p>
          <a:p>
            <a:pPr marL="0" lvl="1">
              <a:lnSpc>
                <a:spcPct val="120000"/>
              </a:lnSpc>
              <a:buNone/>
              <a:defRPr/>
            </a:pPr>
            <a:r>
              <a:rPr lang="en-US" altLang="zh-CN" sz="2600" dirty="0" smtClean="0">
                <a:latin typeface="+mn-ea"/>
              </a:rPr>
              <a:t>    </a:t>
            </a:r>
            <a:r>
              <a:rPr lang="zh-CN" altLang="zh-CN" sz="2600" dirty="0" smtClean="0">
                <a:latin typeface="+mn-ea"/>
              </a:rPr>
              <a:t>目前，在数字系统中使用的中、小规模集成电路主要分为两大类：一类是用双极型半导体器件作为元件的双极型集成逻辑电路；一类是用金属</a:t>
            </a:r>
            <a:r>
              <a:rPr lang="en-US" altLang="zh-CN" sz="2600" dirty="0" smtClean="0">
                <a:latin typeface="+mn-ea"/>
              </a:rPr>
              <a:t>-</a:t>
            </a:r>
            <a:r>
              <a:rPr lang="zh-CN" altLang="zh-CN" sz="2600" dirty="0" smtClean="0">
                <a:latin typeface="+mn-ea"/>
              </a:rPr>
              <a:t>氧化物</a:t>
            </a:r>
            <a:r>
              <a:rPr lang="en-US" altLang="zh-CN" sz="2600" dirty="0" smtClean="0">
                <a:latin typeface="+mn-ea"/>
              </a:rPr>
              <a:t>-</a:t>
            </a:r>
            <a:r>
              <a:rPr lang="zh-CN" altLang="zh-CN" sz="2600" dirty="0" smtClean="0">
                <a:latin typeface="+mn-ea"/>
              </a:rPr>
              <a:t>半导体场效应管作为元件的</a:t>
            </a:r>
            <a:r>
              <a:rPr lang="en-US" altLang="zh-CN" sz="2600" dirty="0" smtClean="0">
                <a:latin typeface="+mn-ea"/>
              </a:rPr>
              <a:t>MOS</a:t>
            </a:r>
            <a:r>
              <a:rPr lang="zh-CN" altLang="zh-CN" sz="2600" dirty="0" smtClean="0">
                <a:latin typeface="+mn-ea"/>
              </a:rPr>
              <a:t>集成电路。</a:t>
            </a:r>
          </a:p>
          <a:p>
            <a:pPr eaLnBrk="1" hangingPunct="1">
              <a:spcBef>
                <a:spcPts val="600"/>
              </a:spcBef>
              <a:buNone/>
              <a:defRPr/>
            </a:pPr>
            <a:r>
              <a:rPr lang="en-US" altLang="zh-CN" b="1" dirty="0" smtClean="0">
                <a:latin typeface="+mn-ea"/>
              </a:rPr>
              <a:t>3. </a:t>
            </a:r>
            <a:r>
              <a:rPr lang="zh-CN" altLang="zh-CN" b="1" dirty="0" smtClean="0">
                <a:latin typeface="+mn-ea"/>
              </a:rPr>
              <a:t>常用的数字逻辑电路</a:t>
            </a:r>
            <a:endParaRPr lang="zh-CN" altLang="zh-CN" dirty="0" smtClean="0">
              <a:latin typeface="+mn-ea"/>
            </a:endParaRPr>
          </a:p>
          <a:p>
            <a:pPr marL="907542" lvl="1" indent="-514350">
              <a:lnSpc>
                <a:spcPct val="120000"/>
              </a:lnSpc>
              <a:buClrTx/>
              <a:buFont typeface="+mj-ea"/>
              <a:buAutoNum type="circleNumDbPlain"/>
              <a:defRPr/>
            </a:pPr>
            <a:r>
              <a:rPr lang="zh-CN" altLang="zh-CN" sz="2600" dirty="0" smtClean="0">
                <a:latin typeface="+mn-ea"/>
              </a:rPr>
              <a:t>晶体管</a:t>
            </a:r>
            <a:r>
              <a:rPr lang="en-US" altLang="zh-CN" sz="2600" dirty="0" smtClean="0">
                <a:latin typeface="+mn-ea"/>
              </a:rPr>
              <a:t>-</a:t>
            </a:r>
            <a:r>
              <a:rPr lang="zh-CN" altLang="zh-CN" sz="2600" dirty="0" smtClean="0">
                <a:latin typeface="+mn-ea"/>
              </a:rPr>
              <a:t>晶体管逻辑电路（ </a:t>
            </a:r>
            <a:r>
              <a:rPr lang="en-US" altLang="zh-CN" sz="2600" dirty="0" smtClean="0">
                <a:latin typeface="+mn-ea"/>
              </a:rPr>
              <a:t>Transistor-Transistor Logic</a:t>
            </a:r>
            <a:r>
              <a:rPr lang="zh-CN" altLang="zh-CN" sz="2600" dirty="0" smtClean="0">
                <a:latin typeface="+mn-ea"/>
              </a:rPr>
              <a:t>，简称</a:t>
            </a:r>
            <a:r>
              <a:rPr lang="en-US" altLang="zh-CN" sz="2600" dirty="0" smtClean="0">
                <a:latin typeface="+mn-ea"/>
              </a:rPr>
              <a:t>TTL</a:t>
            </a:r>
            <a:r>
              <a:rPr lang="zh-CN" altLang="zh-CN" sz="2600" dirty="0" smtClean="0">
                <a:latin typeface="+mn-ea"/>
              </a:rPr>
              <a:t>），它包括</a:t>
            </a:r>
            <a:r>
              <a:rPr lang="en-US" altLang="zh-CN" sz="2600" dirty="0" smtClean="0">
                <a:latin typeface="+mn-ea"/>
              </a:rPr>
              <a:t>TTL</a:t>
            </a:r>
            <a:r>
              <a:rPr lang="zh-CN" altLang="zh-CN" sz="2600" dirty="0" smtClean="0">
                <a:latin typeface="+mn-ea"/>
              </a:rPr>
              <a:t>（中速</a:t>
            </a:r>
            <a:r>
              <a:rPr lang="en-US" altLang="zh-CN" sz="2600" dirty="0" smtClean="0">
                <a:latin typeface="+mn-ea"/>
              </a:rPr>
              <a:t>TTL</a:t>
            </a:r>
            <a:r>
              <a:rPr lang="zh-CN" altLang="zh-CN" sz="2600" dirty="0" smtClean="0">
                <a:latin typeface="+mn-ea"/>
              </a:rPr>
              <a:t>或称标准</a:t>
            </a:r>
            <a:r>
              <a:rPr lang="en-US" altLang="zh-CN" sz="2600" dirty="0" smtClean="0">
                <a:latin typeface="+mn-ea"/>
              </a:rPr>
              <a:t>TTL</a:t>
            </a:r>
            <a:r>
              <a:rPr lang="zh-CN" altLang="zh-CN" sz="2600" dirty="0" smtClean="0">
                <a:latin typeface="+mn-ea"/>
              </a:rPr>
              <a:t>）</a:t>
            </a:r>
            <a:r>
              <a:rPr lang="zh-CN" altLang="en-US" sz="2600" dirty="0" smtClean="0">
                <a:latin typeface="+mn-ea"/>
              </a:rPr>
              <a:t>、</a:t>
            </a:r>
            <a:r>
              <a:rPr lang="en-US" altLang="zh-CN" sz="2600" dirty="0" smtClean="0">
                <a:latin typeface="+mn-ea"/>
              </a:rPr>
              <a:t>STTL</a:t>
            </a:r>
            <a:r>
              <a:rPr lang="zh-CN" altLang="zh-CN" sz="2600" dirty="0" smtClean="0">
                <a:latin typeface="+mn-ea"/>
              </a:rPr>
              <a:t>（肖特基</a:t>
            </a:r>
            <a:r>
              <a:rPr lang="en-US" altLang="zh-CN" sz="2600" dirty="0" smtClean="0">
                <a:latin typeface="+mn-ea"/>
              </a:rPr>
              <a:t>TTL</a:t>
            </a:r>
            <a:r>
              <a:rPr lang="zh-CN" altLang="zh-CN" sz="2600" dirty="0" smtClean="0">
                <a:latin typeface="+mn-ea"/>
              </a:rPr>
              <a:t>）</a:t>
            </a:r>
            <a:r>
              <a:rPr lang="zh-CN" altLang="en-US" sz="2600" dirty="0" smtClean="0">
                <a:latin typeface="+mn-ea"/>
              </a:rPr>
              <a:t>、</a:t>
            </a:r>
            <a:r>
              <a:rPr lang="en-US" altLang="zh-CN" sz="2600" dirty="0" smtClean="0">
                <a:latin typeface="+mn-ea"/>
              </a:rPr>
              <a:t>LSTTL</a:t>
            </a:r>
            <a:r>
              <a:rPr lang="zh-CN" altLang="zh-CN" sz="2600" dirty="0" smtClean="0">
                <a:latin typeface="+mn-ea"/>
              </a:rPr>
              <a:t>（低功耗肖特基</a:t>
            </a:r>
            <a:r>
              <a:rPr lang="en-US" altLang="zh-CN" sz="2600" dirty="0" smtClean="0">
                <a:latin typeface="+mn-ea"/>
              </a:rPr>
              <a:t>TTL</a:t>
            </a:r>
            <a:r>
              <a:rPr lang="zh-CN" altLang="zh-CN" sz="2600" dirty="0" smtClean="0">
                <a:latin typeface="+mn-ea"/>
              </a:rPr>
              <a:t>）</a:t>
            </a:r>
            <a:r>
              <a:rPr lang="zh-CN" altLang="en-US" sz="2600" dirty="0" smtClean="0">
                <a:latin typeface="+mn-ea"/>
              </a:rPr>
              <a:t>和</a:t>
            </a:r>
            <a:r>
              <a:rPr lang="en-US" altLang="zh-CN" sz="2600" dirty="0" smtClean="0">
                <a:latin typeface="+mn-ea"/>
              </a:rPr>
              <a:t>ALSTTL</a:t>
            </a:r>
            <a:r>
              <a:rPr lang="zh-CN" altLang="zh-CN" sz="2600" dirty="0" smtClean="0">
                <a:latin typeface="+mn-ea"/>
              </a:rPr>
              <a:t>（先进低功耗肖特基</a:t>
            </a:r>
            <a:r>
              <a:rPr lang="en-US" altLang="zh-CN" sz="2600" dirty="0" smtClean="0">
                <a:latin typeface="+mn-ea"/>
              </a:rPr>
              <a:t>TTL</a:t>
            </a:r>
            <a:r>
              <a:rPr lang="zh-CN" altLang="zh-CN" sz="2600" dirty="0" smtClean="0">
                <a:latin typeface="+mn-ea"/>
              </a:rPr>
              <a:t>）</a:t>
            </a:r>
          </a:p>
          <a:p>
            <a:pPr marL="907542" lvl="1" indent="-514350">
              <a:lnSpc>
                <a:spcPct val="120000"/>
              </a:lnSpc>
              <a:buClrTx/>
              <a:buFont typeface="+mj-ea"/>
              <a:buAutoNum type="circleNumDbPlain" startAt="2"/>
              <a:defRPr/>
            </a:pPr>
            <a:r>
              <a:rPr lang="zh-CN" altLang="zh-CN" sz="2600" dirty="0" smtClean="0">
                <a:latin typeface="+mn-ea"/>
              </a:rPr>
              <a:t>射级耦合数字逻辑电路（</a:t>
            </a:r>
            <a:r>
              <a:rPr lang="en-US" altLang="zh-CN" sz="2600" dirty="0" smtClean="0">
                <a:latin typeface="+mn-ea"/>
              </a:rPr>
              <a:t>Emitter Coupled Logic</a:t>
            </a:r>
            <a:r>
              <a:rPr lang="zh-CN" altLang="zh-CN" sz="2600" dirty="0" smtClean="0">
                <a:latin typeface="+mn-ea"/>
              </a:rPr>
              <a:t>，简称</a:t>
            </a:r>
            <a:r>
              <a:rPr lang="en-US" altLang="zh-CN" sz="2600" dirty="0" smtClean="0">
                <a:latin typeface="+mn-ea"/>
              </a:rPr>
              <a:t>ECL</a:t>
            </a:r>
            <a:r>
              <a:rPr lang="zh-CN" altLang="zh-CN" sz="2600" dirty="0" smtClean="0">
                <a:latin typeface="+mn-ea"/>
              </a:rPr>
              <a:t>）</a:t>
            </a:r>
          </a:p>
          <a:p>
            <a:pPr marL="907542" lvl="1" indent="-514350">
              <a:lnSpc>
                <a:spcPct val="120000"/>
              </a:lnSpc>
              <a:buClrTx/>
              <a:buFont typeface="+mj-ea"/>
              <a:buAutoNum type="circleNumDbPlain" startAt="2"/>
              <a:defRPr/>
            </a:pPr>
            <a:r>
              <a:rPr lang="en-US" altLang="zh-CN" sz="2600" dirty="0" smtClean="0">
                <a:latin typeface="+mn-ea"/>
              </a:rPr>
              <a:t>MOS</a:t>
            </a:r>
            <a:r>
              <a:rPr lang="zh-CN" altLang="zh-CN" sz="2600" dirty="0" smtClean="0">
                <a:latin typeface="+mn-ea"/>
              </a:rPr>
              <a:t>集成电路</a:t>
            </a:r>
            <a:r>
              <a:rPr lang="en-US" altLang="zh-CN" sz="2600" dirty="0" smtClean="0">
                <a:latin typeface="+mn-ea"/>
              </a:rPr>
              <a:t>,</a:t>
            </a:r>
            <a:r>
              <a:rPr lang="zh-CN" altLang="zh-CN" sz="2600" dirty="0" smtClean="0">
                <a:latin typeface="+mn-ea"/>
              </a:rPr>
              <a:t>它包括</a:t>
            </a:r>
            <a:r>
              <a:rPr lang="en-US" altLang="zh-CN" sz="2600" dirty="0" smtClean="0">
                <a:latin typeface="+mn-ea"/>
              </a:rPr>
              <a:t>PMOS</a:t>
            </a:r>
            <a:r>
              <a:rPr lang="zh-CN" altLang="zh-CN" sz="2600" dirty="0" smtClean="0">
                <a:latin typeface="+mn-ea"/>
              </a:rPr>
              <a:t>（</a:t>
            </a:r>
            <a:r>
              <a:rPr lang="en-US" altLang="zh-CN" sz="2600" dirty="0" smtClean="0">
                <a:latin typeface="+mn-ea"/>
              </a:rPr>
              <a:t>P</a:t>
            </a:r>
            <a:r>
              <a:rPr lang="zh-CN" altLang="zh-CN" sz="2600" dirty="0" smtClean="0">
                <a:latin typeface="+mn-ea"/>
              </a:rPr>
              <a:t>沟道型</a:t>
            </a:r>
            <a:r>
              <a:rPr lang="en-US" altLang="zh-CN" sz="2600" dirty="0" smtClean="0">
                <a:latin typeface="+mn-ea"/>
              </a:rPr>
              <a:t>MOS</a:t>
            </a:r>
            <a:r>
              <a:rPr lang="zh-CN" altLang="zh-CN" sz="2600" dirty="0" smtClean="0">
                <a:latin typeface="+mn-ea"/>
              </a:rPr>
              <a:t>集成电路）</a:t>
            </a:r>
            <a:r>
              <a:rPr lang="zh-CN" altLang="en-US" sz="2600" dirty="0" smtClean="0">
                <a:latin typeface="+mn-ea"/>
              </a:rPr>
              <a:t>、</a:t>
            </a:r>
            <a:r>
              <a:rPr lang="en-US" altLang="zh-CN" sz="2600" dirty="0" smtClean="0">
                <a:latin typeface="+mn-ea"/>
              </a:rPr>
              <a:t>NMOS</a:t>
            </a:r>
            <a:r>
              <a:rPr lang="zh-CN" altLang="zh-CN" sz="2600" dirty="0" smtClean="0">
                <a:latin typeface="+mn-ea"/>
              </a:rPr>
              <a:t>（</a:t>
            </a:r>
            <a:r>
              <a:rPr lang="en-US" altLang="zh-CN" sz="2600" dirty="0" smtClean="0">
                <a:latin typeface="+mn-ea"/>
              </a:rPr>
              <a:t>N</a:t>
            </a:r>
            <a:r>
              <a:rPr lang="zh-CN" altLang="zh-CN" sz="2600" dirty="0" smtClean="0">
                <a:latin typeface="+mn-ea"/>
              </a:rPr>
              <a:t>沟道型</a:t>
            </a:r>
            <a:r>
              <a:rPr lang="en-US" altLang="zh-CN" sz="2600" dirty="0" smtClean="0">
                <a:latin typeface="+mn-ea"/>
              </a:rPr>
              <a:t>MOS</a:t>
            </a:r>
            <a:r>
              <a:rPr lang="zh-CN" altLang="zh-CN" sz="2600" dirty="0" smtClean="0">
                <a:latin typeface="+mn-ea"/>
              </a:rPr>
              <a:t>集成电路）</a:t>
            </a:r>
            <a:r>
              <a:rPr lang="zh-CN" altLang="en-US" sz="2600" dirty="0" smtClean="0">
                <a:latin typeface="+mn-ea"/>
              </a:rPr>
              <a:t>和</a:t>
            </a:r>
            <a:r>
              <a:rPr lang="en-US" altLang="zh-CN" sz="2600" dirty="0" smtClean="0">
                <a:latin typeface="+mn-ea"/>
              </a:rPr>
              <a:t>CMOS</a:t>
            </a:r>
            <a:r>
              <a:rPr lang="zh-CN" altLang="zh-CN" sz="2600" dirty="0" smtClean="0">
                <a:latin typeface="+mn-ea"/>
              </a:rPr>
              <a:t>（互补型</a:t>
            </a:r>
            <a:r>
              <a:rPr lang="en-US" altLang="zh-CN" sz="2600" dirty="0" smtClean="0">
                <a:latin typeface="+mn-ea"/>
              </a:rPr>
              <a:t>MOS</a:t>
            </a:r>
            <a:r>
              <a:rPr lang="zh-CN" altLang="zh-CN" sz="2600" dirty="0" smtClean="0">
                <a:latin typeface="+mn-ea"/>
              </a:rPr>
              <a:t>集成电路）</a:t>
            </a:r>
            <a:r>
              <a:rPr lang="zh-CN" altLang="en-US" sz="2600" dirty="0" smtClean="0">
                <a:latin typeface="+mn-ea"/>
              </a:rPr>
              <a:t>。其中：</a:t>
            </a:r>
            <a:r>
              <a:rPr lang="en-US" altLang="zh-CN" sz="2600" dirty="0" smtClean="0">
                <a:latin typeface="+mn-ea"/>
              </a:rPr>
              <a:t>CMOS</a:t>
            </a:r>
            <a:r>
              <a:rPr lang="zh-CN" altLang="zh-CN" sz="2600" dirty="0" smtClean="0">
                <a:latin typeface="+mn-ea"/>
              </a:rPr>
              <a:t>包括</a:t>
            </a:r>
            <a:r>
              <a:rPr lang="en-US" altLang="zh-CN" sz="2600" dirty="0" smtClean="0">
                <a:latin typeface="+mn-ea"/>
              </a:rPr>
              <a:t>CMOS</a:t>
            </a:r>
            <a:r>
              <a:rPr lang="zh-CN" altLang="zh-CN" sz="2600" dirty="0" smtClean="0">
                <a:latin typeface="+mn-ea"/>
              </a:rPr>
              <a:t>（标准</a:t>
            </a:r>
            <a:r>
              <a:rPr lang="en-US" altLang="zh-CN" sz="2600" dirty="0" smtClean="0">
                <a:latin typeface="+mn-ea"/>
              </a:rPr>
              <a:t>CMOS 4000</a:t>
            </a:r>
            <a:r>
              <a:rPr lang="zh-CN" altLang="zh-CN" sz="2600" dirty="0" smtClean="0">
                <a:latin typeface="+mn-ea"/>
              </a:rPr>
              <a:t>系列）</a:t>
            </a:r>
            <a:r>
              <a:rPr lang="zh-CN" altLang="en-US" sz="2600" dirty="0" smtClean="0">
                <a:latin typeface="+mn-ea"/>
              </a:rPr>
              <a:t>、</a:t>
            </a:r>
            <a:r>
              <a:rPr lang="en-US" altLang="zh-CN" sz="2600" dirty="0" smtClean="0">
                <a:latin typeface="+mn-ea"/>
              </a:rPr>
              <a:t>HC</a:t>
            </a:r>
            <a:r>
              <a:rPr lang="zh-CN" altLang="zh-CN" sz="2600" dirty="0" smtClean="0">
                <a:latin typeface="+mn-ea"/>
              </a:rPr>
              <a:t>（高速</a:t>
            </a:r>
            <a:r>
              <a:rPr lang="en-US" altLang="zh-CN" sz="2600" dirty="0" smtClean="0">
                <a:latin typeface="+mn-ea"/>
              </a:rPr>
              <a:t>CMOS</a:t>
            </a:r>
            <a:r>
              <a:rPr lang="zh-CN" altLang="zh-CN" sz="2600" dirty="0" smtClean="0">
                <a:latin typeface="+mn-ea"/>
              </a:rPr>
              <a:t>系列）</a:t>
            </a:r>
            <a:r>
              <a:rPr lang="zh-CN" altLang="en-US" sz="2600" dirty="0" smtClean="0">
                <a:latin typeface="+mn-ea"/>
              </a:rPr>
              <a:t>和</a:t>
            </a:r>
            <a:r>
              <a:rPr lang="en-US" altLang="zh-CN" sz="2600" dirty="0" smtClean="0">
                <a:latin typeface="+mn-ea"/>
              </a:rPr>
              <a:t>HCT</a:t>
            </a:r>
            <a:r>
              <a:rPr lang="zh-CN" altLang="zh-CN" sz="2600" dirty="0" smtClean="0">
                <a:latin typeface="+mn-ea"/>
              </a:rPr>
              <a:t>（与</a:t>
            </a:r>
            <a:r>
              <a:rPr lang="en-US" altLang="zh-CN" sz="2600" dirty="0" smtClean="0">
                <a:latin typeface="+mn-ea"/>
              </a:rPr>
              <a:t>TTL</a:t>
            </a:r>
            <a:r>
              <a:rPr lang="zh-CN" altLang="zh-CN" sz="2600" dirty="0" smtClean="0">
                <a:latin typeface="+mn-ea"/>
              </a:rPr>
              <a:t>兼容的</a:t>
            </a:r>
            <a:r>
              <a:rPr lang="en-US" altLang="zh-CN" sz="2600" dirty="0" smtClean="0">
                <a:latin typeface="+mn-ea"/>
              </a:rPr>
              <a:t>HCMOS</a:t>
            </a:r>
            <a:r>
              <a:rPr lang="zh-CN" altLang="zh-CN" sz="2600" dirty="0" smtClean="0">
                <a:latin typeface="+mn-ea"/>
              </a:rPr>
              <a:t>系列）</a:t>
            </a:r>
            <a:r>
              <a:rPr lang="zh-CN" altLang="en-US" sz="2600" dirty="0" smtClean="0">
                <a:latin typeface="+mn-ea"/>
              </a:rPr>
              <a:t>。</a:t>
            </a:r>
            <a:endParaRPr lang="zh-CN" altLang="en-US" sz="2600" dirty="0"/>
          </a:p>
        </p:txBody>
      </p:sp>
    </p:spTree>
  </p:cSld>
  <p:clrMapOvr>
    <a:masterClrMapping/>
  </p:clrMapOvr>
  <p:transition advClick="0" advTm="1800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a:xfrm>
            <a:off x="293509" y="316084"/>
            <a:ext cx="3708400" cy="522111"/>
          </a:xfrm>
        </p:spPr>
        <p:txBody>
          <a:bodyPr>
            <a:normAutofit/>
          </a:bodyPr>
          <a:lstStyle/>
          <a:p>
            <a:pPr algn="ctr" fontAlgn="base">
              <a:spcAft>
                <a:spcPct val="0"/>
              </a:spcAft>
            </a:pPr>
            <a:r>
              <a:rPr lang="zh-CN" altLang="en-US" sz="2800" b="1" dirty="0" smtClean="0">
                <a:solidFill>
                  <a:schemeClr val="tx1"/>
                </a:solidFill>
                <a:latin typeface="Arial" charset="0"/>
                <a:ea typeface="宋体" pitchFamily="2" charset="-122"/>
                <a:cs typeface="+mn-cs"/>
              </a:rPr>
              <a:t>（二）</a:t>
            </a:r>
            <a:r>
              <a:rPr lang="en-US" altLang="zh-CN" sz="2800" b="1" dirty="0" err="1" smtClean="0">
                <a:solidFill>
                  <a:schemeClr val="tx1"/>
                </a:solidFill>
                <a:latin typeface="Arial" charset="0"/>
                <a:ea typeface="宋体" pitchFamily="2" charset="-122"/>
                <a:cs typeface="+mn-cs"/>
              </a:rPr>
              <a:t>Quartus</a:t>
            </a:r>
            <a:r>
              <a:rPr lang="en-US" altLang="zh-CN" sz="2800" b="1" dirty="0" smtClean="0">
                <a:solidFill>
                  <a:schemeClr val="tx1"/>
                </a:solidFill>
                <a:latin typeface="Arial" charset="0"/>
                <a:ea typeface="宋体" pitchFamily="2" charset="-122"/>
                <a:cs typeface="+mn-cs"/>
              </a:rPr>
              <a:t>  II </a:t>
            </a:r>
            <a:r>
              <a:rPr lang="zh-CN" altLang="zh-CN" sz="2800" b="1" dirty="0" smtClean="0">
                <a:solidFill>
                  <a:schemeClr val="tx1"/>
                </a:solidFill>
                <a:latin typeface="Arial" charset="0"/>
                <a:ea typeface="宋体" pitchFamily="2" charset="-122"/>
                <a:cs typeface="+mn-cs"/>
              </a:rPr>
              <a:t>简介</a:t>
            </a:r>
            <a:endParaRPr lang="zh-CN" altLang="en-US" sz="2800" b="1" dirty="0" smtClean="0">
              <a:solidFill>
                <a:schemeClr val="tx1"/>
              </a:solidFill>
              <a:latin typeface="Arial" charset="0"/>
              <a:ea typeface="宋体" pitchFamily="2" charset="-122"/>
              <a:cs typeface="+mn-cs"/>
            </a:endParaRPr>
          </a:p>
        </p:txBody>
      </p:sp>
      <p:sp>
        <p:nvSpPr>
          <p:cNvPr id="3" name="内容占位符 2"/>
          <p:cNvSpPr>
            <a:spLocks noGrp="1"/>
          </p:cNvSpPr>
          <p:nvPr>
            <p:ph idx="1"/>
          </p:nvPr>
        </p:nvSpPr>
        <p:spPr>
          <a:xfrm>
            <a:off x="530578" y="1105407"/>
            <a:ext cx="8173155" cy="4919472"/>
          </a:xfrm>
        </p:spPr>
        <p:txBody>
          <a:bodyPr>
            <a:normAutofit lnSpcReduction="10000"/>
          </a:bodyPr>
          <a:lstStyle/>
          <a:p>
            <a:pPr marL="457200" indent="-457200" eaLnBrk="1" hangingPunct="1">
              <a:lnSpc>
                <a:spcPct val="110000"/>
              </a:lnSpc>
              <a:buClr>
                <a:schemeClr val="tx1"/>
              </a:buClr>
              <a:buSzPct val="110000"/>
              <a:buFont typeface="+mj-lt"/>
              <a:buAutoNum type="arabicPeriod"/>
              <a:defRPr/>
            </a:pPr>
            <a:r>
              <a:rPr lang="en-US" altLang="zh-CN" sz="2000" dirty="0" err="1" smtClean="0"/>
              <a:t>Quartus</a:t>
            </a:r>
            <a:r>
              <a:rPr lang="en-US" altLang="zh-CN" sz="2000" dirty="0" smtClean="0"/>
              <a:t> II</a:t>
            </a:r>
            <a:r>
              <a:rPr lang="zh-CN" altLang="zh-CN" sz="2000" dirty="0" smtClean="0"/>
              <a:t>是</a:t>
            </a:r>
            <a:r>
              <a:rPr lang="en-US" altLang="zh-CN" sz="2000" dirty="0" err="1" smtClean="0">
                <a:solidFill>
                  <a:srgbClr val="FF0000"/>
                </a:solidFill>
              </a:rPr>
              <a:t>Altera</a:t>
            </a:r>
            <a:r>
              <a:rPr lang="zh-CN" altLang="en-US" sz="2000" dirty="0" smtClean="0">
                <a:solidFill>
                  <a:srgbClr val="FF0000"/>
                </a:solidFill>
              </a:rPr>
              <a:t>公司</a:t>
            </a:r>
            <a:r>
              <a:rPr lang="zh-CN" altLang="zh-CN" sz="2000" dirty="0" smtClean="0"/>
              <a:t>的综合性</a:t>
            </a:r>
            <a:r>
              <a:rPr lang="en-US" altLang="zh-CN" sz="2000" dirty="0" smtClean="0"/>
              <a:t>PLD/FPGA</a:t>
            </a:r>
            <a:r>
              <a:rPr lang="zh-CN" altLang="zh-CN" sz="2000" dirty="0" smtClean="0"/>
              <a:t>开发</a:t>
            </a:r>
            <a:r>
              <a:rPr lang="zh-CN" altLang="en-US" sz="2000" dirty="0" smtClean="0">
                <a:solidFill>
                  <a:srgbClr val="FF0000"/>
                </a:solidFill>
              </a:rPr>
              <a:t>软件</a:t>
            </a:r>
            <a:r>
              <a:rPr lang="zh-CN" altLang="zh-CN" sz="2000" dirty="0" smtClean="0"/>
              <a:t>，支持原理图、</a:t>
            </a:r>
            <a:r>
              <a:rPr lang="en-US" altLang="zh-CN" sz="2000" dirty="0" smtClean="0"/>
              <a:t>VHDL</a:t>
            </a:r>
            <a:r>
              <a:rPr lang="zh-CN" altLang="zh-CN" sz="2000" dirty="0" smtClean="0"/>
              <a:t>、</a:t>
            </a:r>
            <a:r>
              <a:rPr lang="en-US" altLang="zh-CN" sz="2000" dirty="0" err="1" smtClean="0"/>
              <a:t>Verilog</a:t>
            </a:r>
            <a:r>
              <a:rPr lang="en-US" altLang="zh-CN" sz="2000" dirty="0" smtClean="0"/>
              <a:t> HDL</a:t>
            </a:r>
            <a:r>
              <a:rPr lang="zh-CN" altLang="zh-CN" sz="2000" dirty="0" smtClean="0"/>
              <a:t>以及</a:t>
            </a:r>
            <a:r>
              <a:rPr lang="en-US" altLang="zh-CN" sz="2000" dirty="0" smtClean="0"/>
              <a:t>AHDL</a:t>
            </a:r>
            <a:r>
              <a:rPr lang="zh-CN" altLang="zh-CN" sz="2000" dirty="0" smtClean="0"/>
              <a:t>（</a:t>
            </a:r>
            <a:r>
              <a:rPr lang="en-US" altLang="zh-CN" sz="2000" dirty="0" err="1" smtClean="0"/>
              <a:t>Altera</a:t>
            </a:r>
            <a:r>
              <a:rPr lang="en-US" altLang="zh-CN" sz="2000" dirty="0" smtClean="0"/>
              <a:t> Hardware Description Language</a:t>
            </a:r>
            <a:r>
              <a:rPr lang="zh-CN" altLang="zh-CN" sz="2000" dirty="0" smtClean="0"/>
              <a:t>）等多种设计输入形式，内嵌有综合器和</a:t>
            </a:r>
            <a:r>
              <a:rPr lang="zh-CN" altLang="en-US" sz="2000" dirty="0" smtClean="0">
                <a:solidFill>
                  <a:srgbClr val="FF0000"/>
                </a:solidFill>
              </a:rPr>
              <a:t>仿真器</a:t>
            </a:r>
            <a:r>
              <a:rPr lang="zh-CN" altLang="zh-CN" sz="2000" dirty="0" smtClean="0"/>
              <a:t>，可以完成从设计输入到硬件配置的完整</a:t>
            </a:r>
            <a:r>
              <a:rPr lang="en-US" altLang="zh-CN" sz="2000" dirty="0" smtClean="0"/>
              <a:t>PLD</a:t>
            </a:r>
            <a:r>
              <a:rPr lang="zh-CN" altLang="zh-CN" sz="2000" dirty="0" smtClean="0"/>
              <a:t>设计流程。</a:t>
            </a:r>
          </a:p>
          <a:p>
            <a:pPr marL="457200" indent="-457200" eaLnBrk="1" hangingPunct="1">
              <a:buClr>
                <a:schemeClr val="tx1"/>
              </a:buClr>
              <a:buSzPct val="110000"/>
              <a:buFont typeface="+mj-lt"/>
              <a:buAutoNum type="arabicPeriod"/>
              <a:defRPr/>
            </a:pPr>
            <a:r>
              <a:rPr lang="en-US" altLang="zh-CN" sz="2000" dirty="0" err="1" smtClean="0"/>
              <a:t>Quartus</a:t>
            </a:r>
            <a:r>
              <a:rPr lang="en-US" altLang="zh-CN" sz="2000" dirty="0" smtClean="0"/>
              <a:t> II</a:t>
            </a:r>
            <a:r>
              <a:rPr lang="zh-CN" altLang="zh-CN" sz="2000" dirty="0" smtClean="0"/>
              <a:t>可以在</a:t>
            </a:r>
            <a:r>
              <a:rPr lang="en-US" altLang="zh-CN" sz="2000" dirty="0" smtClean="0"/>
              <a:t>XP</a:t>
            </a:r>
            <a:r>
              <a:rPr lang="zh-CN" altLang="zh-CN" sz="2000" dirty="0" smtClean="0"/>
              <a:t>、</a:t>
            </a:r>
            <a:r>
              <a:rPr lang="en-US" altLang="zh-CN" sz="2000" dirty="0" smtClean="0"/>
              <a:t>Linux</a:t>
            </a:r>
            <a:r>
              <a:rPr lang="zh-CN" altLang="zh-CN" sz="2000" dirty="0" smtClean="0"/>
              <a:t>以及</a:t>
            </a:r>
            <a:r>
              <a:rPr lang="en-US" altLang="zh-CN" sz="2000" dirty="0" smtClean="0"/>
              <a:t>Unix</a:t>
            </a:r>
            <a:r>
              <a:rPr lang="zh-CN" altLang="zh-CN" sz="2000" dirty="0" smtClean="0"/>
              <a:t>上使用，提供了完善的用户图形界面设计方式。具有运行速度快，界面统一，功能集中，易学易用等特点。</a:t>
            </a:r>
          </a:p>
          <a:p>
            <a:pPr marL="457200" indent="-457200" eaLnBrk="1" hangingPunct="1">
              <a:lnSpc>
                <a:spcPct val="110000"/>
              </a:lnSpc>
              <a:buClr>
                <a:schemeClr val="tx1"/>
              </a:buClr>
              <a:buSzPct val="110000"/>
              <a:buFont typeface="+mj-lt"/>
              <a:buAutoNum type="arabicPeriod"/>
              <a:defRPr/>
            </a:pPr>
            <a:r>
              <a:rPr lang="en-US" altLang="zh-CN" sz="2000" dirty="0" err="1" smtClean="0"/>
              <a:t>Quartus</a:t>
            </a:r>
            <a:r>
              <a:rPr lang="en-US" altLang="zh-CN" sz="2000" dirty="0" smtClean="0"/>
              <a:t> II</a:t>
            </a:r>
            <a:r>
              <a:rPr lang="zh-CN" altLang="zh-CN" sz="2000" dirty="0" smtClean="0"/>
              <a:t>支持</a:t>
            </a:r>
            <a:r>
              <a:rPr lang="en-US" altLang="zh-CN" sz="2000" dirty="0" err="1" smtClean="0"/>
              <a:t>Altera</a:t>
            </a:r>
            <a:r>
              <a:rPr lang="zh-CN" altLang="zh-CN" sz="2000" dirty="0" smtClean="0"/>
              <a:t>的</a:t>
            </a:r>
            <a:r>
              <a:rPr lang="en-US" altLang="zh-CN" sz="2000" dirty="0" smtClean="0"/>
              <a:t>IP</a:t>
            </a:r>
            <a:r>
              <a:rPr lang="zh-CN" altLang="zh-CN" sz="2000" dirty="0" smtClean="0"/>
              <a:t>核，包含了</a:t>
            </a:r>
            <a:r>
              <a:rPr lang="en-US" altLang="zh-CN" sz="2000" dirty="0" smtClean="0"/>
              <a:t>LPM/Mega  Function</a:t>
            </a:r>
            <a:r>
              <a:rPr lang="zh-CN" altLang="zh-CN" sz="2000" dirty="0" smtClean="0"/>
              <a:t>宏功能模块库，使用户可以充分利用成熟的模块，简化了设计的复杂性，加快了设计速度。对第三方</a:t>
            </a:r>
            <a:r>
              <a:rPr lang="en-US" altLang="zh-CN" sz="2000" dirty="0" smtClean="0"/>
              <a:t>EDA</a:t>
            </a:r>
            <a:r>
              <a:rPr lang="zh-CN" altLang="zh-CN" sz="2000" dirty="0" smtClean="0"/>
              <a:t>工具的良好支持也使用户可以在设计流程的各个阶段使用熟悉的第三方</a:t>
            </a:r>
            <a:r>
              <a:rPr lang="en-US" altLang="zh-CN" sz="2000" dirty="0" smtClean="0"/>
              <a:t>EDA</a:t>
            </a:r>
            <a:r>
              <a:rPr lang="zh-CN" altLang="zh-CN" sz="2000" dirty="0" smtClean="0"/>
              <a:t>工具。</a:t>
            </a:r>
          </a:p>
          <a:p>
            <a:pPr marL="457200" indent="-457200" eaLnBrk="1" hangingPunct="1">
              <a:lnSpc>
                <a:spcPct val="110000"/>
              </a:lnSpc>
              <a:buClr>
                <a:schemeClr val="tx1"/>
              </a:buClr>
              <a:buSzPct val="110000"/>
              <a:buFont typeface="+mj-lt"/>
              <a:buAutoNum type="arabicPeriod"/>
              <a:defRPr/>
            </a:pPr>
            <a:r>
              <a:rPr lang="en-US" altLang="zh-CN" sz="2000" dirty="0" err="1" smtClean="0"/>
              <a:t>Quartus</a:t>
            </a:r>
            <a:r>
              <a:rPr lang="en-US" altLang="zh-CN" sz="2000" dirty="0" smtClean="0"/>
              <a:t> II</a:t>
            </a:r>
            <a:r>
              <a:rPr lang="zh-CN" altLang="zh-CN" sz="2000" dirty="0" smtClean="0"/>
              <a:t>通过和</a:t>
            </a:r>
            <a:r>
              <a:rPr lang="en-US" altLang="zh-CN" sz="2000" dirty="0" smtClean="0"/>
              <a:t>DSP Builder</a:t>
            </a:r>
            <a:r>
              <a:rPr lang="zh-CN" altLang="zh-CN" sz="2000" dirty="0" smtClean="0"/>
              <a:t>工具与</a:t>
            </a:r>
            <a:r>
              <a:rPr lang="en-US" altLang="zh-CN" sz="2000" dirty="0" err="1" smtClean="0"/>
              <a:t>Matlab</a:t>
            </a:r>
            <a:r>
              <a:rPr lang="en-US" altLang="zh-CN" sz="2000" dirty="0" smtClean="0"/>
              <a:t>/</a:t>
            </a:r>
            <a:r>
              <a:rPr lang="en-US" altLang="zh-CN" sz="2000" dirty="0" err="1" smtClean="0"/>
              <a:t>Simulink</a:t>
            </a:r>
            <a:r>
              <a:rPr lang="zh-CN" altLang="zh-CN" sz="2000" dirty="0" smtClean="0"/>
              <a:t>相结合，可以方便地实现各种</a:t>
            </a:r>
            <a:r>
              <a:rPr lang="en-US" altLang="zh-CN" sz="2000" dirty="0" smtClean="0"/>
              <a:t>DSP</a:t>
            </a:r>
            <a:r>
              <a:rPr lang="zh-CN" altLang="zh-CN" sz="2000" dirty="0" smtClean="0"/>
              <a:t>应用系统；支持</a:t>
            </a:r>
            <a:r>
              <a:rPr lang="en-US" altLang="zh-CN" sz="2000" dirty="0" err="1" smtClean="0"/>
              <a:t>Altera</a:t>
            </a:r>
            <a:r>
              <a:rPr lang="zh-CN" altLang="zh-CN" sz="2000" dirty="0" smtClean="0"/>
              <a:t>的片上可编程系统（</a:t>
            </a:r>
            <a:r>
              <a:rPr lang="en-US" altLang="zh-CN" sz="2000" dirty="0" smtClean="0"/>
              <a:t>SOPC</a:t>
            </a:r>
            <a:r>
              <a:rPr lang="zh-CN" altLang="zh-CN" sz="2000" dirty="0" smtClean="0"/>
              <a:t>）开发，集系统级设计、</a:t>
            </a:r>
            <a:r>
              <a:rPr lang="zh-CN" altLang="en-US" sz="2000" dirty="0" smtClean="0">
                <a:solidFill>
                  <a:srgbClr val="FF0000"/>
                </a:solidFill>
              </a:rPr>
              <a:t>嵌入式软件开发</a:t>
            </a:r>
            <a:r>
              <a:rPr lang="zh-CN" altLang="zh-CN" sz="2000" dirty="0" smtClean="0"/>
              <a:t>、可编程</a:t>
            </a:r>
            <a:r>
              <a:rPr lang="zh-CN" altLang="en-US" sz="2000" dirty="0" smtClean="0">
                <a:solidFill>
                  <a:srgbClr val="FF0000"/>
                </a:solidFill>
              </a:rPr>
              <a:t>逻辑设计</a:t>
            </a:r>
            <a:r>
              <a:rPr lang="zh-CN" altLang="zh-CN" sz="2000" dirty="0" smtClean="0"/>
              <a:t>于一体，是一款综合性的开发平台。</a:t>
            </a:r>
            <a:endParaRPr lang="zh-CN" altLang="en-US" sz="2000" dirty="0"/>
          </a:p>
        </p:txBody>
      </p:sp>
    </p:spTree>
  </p:cSld>
  <p:clrMapOvr>
    <a:masterClrMapping/>
  </p:clrMapOvr>
  <p:transition advClick="0" advTm="1800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4"/>
          <p:cNvSpPr>
            <a:spLocks noChangeArrowheads="1"/>
          </p:cNvSpPr>
          <p:nvPr/>
        </p:nvSpPr>
        <p:spPr bwMode="auto">
          <a:xfrm>
            <a:off x="387350" y="508000"/>
            <a:ext cx="8519583" cy="6001643"/>
          </a:xfrm>
          <a:prstGeom prst="rect">
            <a:avLst/>
          </a:prstGeom>
          <a:noFill/>
          <a:ln w="9525">
            <a:noFill/>
            <a:miter lim="800000"/>
            <a:headEnd/>
            <a:tailEnd/>
          </a:ln>
          <a:effectLst/>
        </p:spPr>
        <p:txBody>
          <a:bodyPr wrap="square">
            <a:spAutoFit/>
          </a:bodyPr>
          <a:lstStyle/>
          <a:p>
            <a:pPr>
              <a:lnSpc>
                <a:spcPct val="150000"/>
              </a:lnSpc>
            </a:pPr>
            <a:r>
              <a:rPr lang="zh-CN" altLang="en-US" sz="2800" b="1" dirty="0" smtClean="0"/>
              <a:t>（三）数字逻辑实验课程内容介绍</a:t>
            </a:r>
            <a:endParaRPr lang="en-US" altLang="zh-CN" sz="2800" b="1" dirty="0" smtClean="0"/>
          </a:p>
          <a:p>
            <a:pPr>
              <a:lnSpc>
                <a:spcPct val="150000"/>
              </a:lnSpc>
            </a:pPr>
            <a:r>
              <a:rPr lang="zh-CN" altLang="en-US" sz="2400" b="1" dirty="0" smtClean="0"/>
              <a:t>    </a:t>
            </a:r>
            <a:r>
              <a:rPr lang="zh-CN" altLang="en-US" sz="2400" dirty="0" smtClean="0"/>
              <a:t>本实验课程主要分为以下两大部分：</a:t>
            </a:r>
            <a:endParaRPr lang="en-US" altLang="zh-CN" sz="2400" dirty="0" smtClean="0"/>
          </a:p>
          <a:p>
            <a:pPr>
              <a:lnSpc>
                <a:spcPct val="150000"/>
              </a:lnSpc>
            </a:pPr>
            <a:r>
              <a:rPr lang="en-US" altLang="zh-CN" sz="2400" b="1" dirty="0" smtClean="0"/>
              <a:t>1</a:t>
            </a:r>
            <a:r>
              <a:rPr lang="en-US" altLang="zh-CN" sz="2400" b="1" dirty="0"/>
              <a:t>. </a:t>
            </a:r>
            <a:r>
              <a:rPr lang="zh-CN" altLang="en-US" sz="2400" b="1" dirty="0" smtClean="0"/>
              <a:t>应用集成电路（</a:t>
            </a:r>
            <a:r>
              <a:rPr lang="en-US" altLang="zh-CN" sz="2400" b="1" dirty="0" smtClean="0"/>
              <a:t>IC</a:t>
            </a:r>
            <a:r>
              <a:rPr lang="zh-CN" altLang="en-US" sz="2400" b="1" dirty="0" smtClean="0"/>
              <a:t>）芯片实现逻辑电路功能</a:t>
            </a:r>
            <a:endParaRPr lang="en-US" altLang="zh-CN" sz="2400" b="1" dirty="0" smtClean="0"/>
          </a:p>
          <a:p>
            <a:pPr>
              <a:lnSpc>
                <a:spcPct val="125000"/>
              </a:lnSpc>
              <a:spcBef>
                <a:spcPts val="0"/>
              </a:spcBef>
            </a:pPr>
            <a:r>
              <a:rPr lang="en-US" altLang="zh-CN" sz="2400" dirty="0" smtClean="0"/>
              <a:t>       </a:t>
            </a:r>
            <a:r>
              <a:rPr lang="zh-CN" altLang="en-US" sz="2400" dirty="0" smtClean="0"/>
              <a:t>学习常用</a:t>
            </a:r>
            <a:r>
              <a:rPr lang="en-US" altLang="zh-CN" sz="2400" dirty="0" smtClean="0"/>
              <a:t>IC</a:t>
            </a:r>
            <a:r>
              <a:rPr lang="zh-CN" altLang="en-US" sz="2400" dirty="0"/>
              <a:t>芯片的一般使用方法，掌握了解典型芯片</a:t>
            </a:r>
            <a:r>
              <a:rPr lang="zh-CN" altLang="en-US" sz="2400" dirty="0" smtClean="0"/>
              <a:t>功能，为后续</a:t>
            </a:r>
            <a:r>
              <a:rPr lang="zh-CN" altLang="en-US" sz="2400" dirty="0"/>
              <a:t>课程中深入理解计算机硬件的工作原理奠定基础</a:t>
            </a:r>
            <a:r>
              <a:rPr lang="zh-CN" altLang="en-US" sz="2400" dirty="0" smtClean="0"/>
              <a:t>。</a:t>
            </a:r>
            <a:endParaRPr lang="en-US" altLang="zh-CN" sz="2400" dirty="0" smtClean="0"/>
          </a:p>
          <a:p>
            <a:pPr>
              <a:lnSpc>
                <a:spcPct val="125000"/>
              </a:lnSpc>
              <a:spcBef>
                <a:spcPts val="0"/>
              </a:spcBef>
            </a:pPr>
            <a:r>
              <a:rPr lang="en-US" altLang="zh-CN" sz="2400" b="1" dirty="0" smtClean="0"/>
              <a:t>2. </a:t>
            </a:r>
            <a:r>
              <a:rPr lang="zh-CN" altLang="en-US" sz="2400" b="1" dirty="0" smtClean="0"/>
              <a:t>应用</a:t>
            </a:r>
            <a:r>
              <a:rPr lang="en-US" altLang="zh-CN" sz="2400" b="1" dirty="0" err="1" smtClean="0"/>
              <a:t>Quartus</a:t>
            </a:r>
            <a:r>
              <a:rPr lang="en-US" altLang="zh-CN" sz="2400" b="1" dirty="0" smtClean="0"/>
              <a:t> II</a:t>
            </a:r>
            <a:r>
              <a:rPr lang="zh-CN" altLang="en-US" sz="2400" b="1" dirty="0" smtClean="0"/>
              <a:t>软件实现复杂逻辑电路功能</a:t>
            </a:r>
            <a:endParaRPr lang="en-US" altLang="zh-CN" sz="2400" b="1" dirty="0" smtClean="0"/>
          </a:p>
          <a:p>
            <a:pPr>
              <a:lnSpc>
                <a:spcPct val="125000"/>
              </a:lnSpc>
              <a:spcBef>
                <a:spcPts val="0"/>
              </a:spcBef>
            </a:pPr>
            <a:r>
              <a:rPr lang="zh-CN" altLang="en-US" sz="2400" dirty="0" smtClean="0"/>
              <a:t>       熟练掌握可编程逻辑器件</a:t>
            </a:r>
            <a:r>
              <a:rPr lang="zh-CN" altLang="en-US" sz="2400" dirty="0"/>
              <a:t>开发</a:t>
            </a:r>
            <a:r>
              <a:rPr lang="zh-CN" altLang="en-US" sz="2400" dirty="0" smtClean="0"/>
              <a:t>软件</a:t>
            </a:r>
            <a:r>
              <a:rPr lang="en-US" altLang="zh-CN" sz="2400" dirty="0" err="1" smtClean="0"/>
              <a:t>Quartus</a:t>
            </a:r>
            <a:r>
              <a:rPr lang="en-US" altLang="zh-CN" sz="2400" dirty="0" smtClean="0"/>
              <a:t> II</a:t>
            </a:r>
            <a:r>
              <a:rPr lang="zh-CN" altLang="en-US" sz="2400" dirty="0" smtClean="0"/>
              <a:t>的</a:t>
            </a:r>
            <a:r>
              <a:rPr lang="zh-CN" altLang="en-US" sz="2400" dirty="0"/>
              <a:t>使用方法</a:t>
            </a:r>
            <a:r>
              <a:rPr lang="zh-CN" altLang="en-US" sz="2400" dirty="0" smtClean="0"/>
              <a:t>，学习并熟练掌握利用</a:t>
            </a:r>
            <a:r>
              <a:rPr lang="en-US" altLang="zh-CN" sz="2400" dirty="0" err="1" smtClean="0"/>
              <a:t>Quartus</a:t>
            </a:r>
            <a:r>
              <a:rPr lang="en-US" altLang="zh-CN" sz="2400" dirty="0" smtClean="0"/>
              <a:t> II</a:t>
            </a:r>
            <a:r>
              <a:rPr lang="zh-CN" altLang="en-US" sz="2400" dirty="0" smtClean="0"/>
              <a:t>软件实现复杂逻辑电路的功能的</a:t>
            </a:r>
            <a:r>
              <a:rPr lang="zh-CN" altLang="en-US" sz="2400" dirty="0"/>
              <a:t>方法和过程</a:t>
            </a:r>
            <a:r>
              <a:rPr lang="zh-CN" altLang="en-US" sz="2400" dirty="0" smtClean="0"/>
              <a:t>。</a:t>
            </a:r>
            <a:endParaRPr lang="zh-CN" altLang="en-US" sz="2400" dirty="0"/>
          </a:p>
          <a:p>
            <a:pPr>
              <a:lnSpc>
                <a:spcPct val="125000"/>
              </a:lnSpc>
              <a:spcBef>
                <a:spcPts val="0"/>
              </a:spcBef>
            </a:pPr>
            <a:r>
              <a:rPr lang="zh-CN" altLang="en-US" sz="2400" dirty="0"/>
              <a:t>       所以，</a:t>
            </a:r>
            <a:r>
              <a:rPr lang="zh-CN" altLang="en-US" sz="2400" dirty="0" smtClean="0"/>
              <a:t>每次堂</a:t>
            </a:r>
            <a:r>
              <a:rPr lang="zh-CN" altLang="en-US" sz="2400" dirty="0"/>
              <a:t>课将分两个时段进行，前一时段</a:t>
            </a:r>
            <a:r>
              <a:rPr lang="zh-CN" altLang="en-US" sz="2400" dirty="0" smtClean="0"/>
              <a:t>学习常用</a:t>
            </a:r>
            <a:r>
              <a:rPr lang="en-US" altLang="zh-CN" sz="2400" dirty="0" smtClean="0"/>
              <a:t>IC</a:t>
            </a:r>
            <a:r>
              <a:rPr lang="zh-CN" altLang="en-US" sz="2400" dirty="0"/>
              <a:t>芯片的功能和使用，后一</a:t>
            </a:r>
            <a:r>
              <a:rPr lang="zh-CN" altLang="en-US" sz="2400" dirty="0" smtClean="0"/>
              <a:t>时段利用</a:t>
            </a:r>
            <a:r>
              <a:rPr lang="en-US" altLang="zh-CN" sz="2400" dirty="0" err="1" smtClean="0"/>
              <a:t>Quartus</a:t>
            </a:r>
            <a:r>
              <a:rPr lang="en-US" altLang="zh-CN" sz="2400" dirty="0" smtClean="0"/>
              <a:t> II</a:t>
            </a:r>
            <a:r>
              <a:rPr lang="zh-CN" altLang="en-US" sz="2400" dirty="0" smtClean="0"/>
              <a:t>软件实现复杂逻辑电路功能的</a:t>
            </a:r>
            <a:r>
              <a:rPr lang="zh-CN" altLang="en-US" sz="2400" dirty="0"/>
              <a:t>方法。</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321732" y="304798"/>
            <a:ext cx="6090356" cy="497840"/>
          </a:xfrm>
        </p:spPr>
        <p:txBody>
          <a:bodyPr>
            <a:normAutofit fontScale="90000"/>
          </a:bodyPr>
          <a:lstStyle/>
          <a:p>
            <a:pPr algn="ctr" eaLnBrk="1" fontAlgn="base" hangingPunct="1">
              <a:spcAft>
                <a:spcPct val="0"/>
              </a:spcAft>
            </a:pPr>
            <a:r>
              <a:rPr lang="zh-CN" altLang="en-US" sz="3200" b="1" dirty="0" smtClean="0">
                <a:solidFill>
                  <a:schemeClr val="tx1"/>
                </a:solidFill>
                <a:latin typeface="Arial" charset="0"/>
                <a:ea typeface="宋体" pitchFamily="2" charset="-122"/>
                <a:cs typeface="+mn-cs"/>
              </a:rPr>
              <a:t>（四）</a:t>
            </a:r>
            <a:r>
              <a:rPr lang="en-US" altLang="zh-CN" sz="3200" b="1" dirty="0" smtClean="0">
                <a:solidFill>
                  <a:schemeClr val="tx1"/>
                </a:solidFill>
                <a:latin typeface="Arial" charset="0"/>
                <a:ea typeface="宋体" pitchFamily="2" charset="-122"/>
                <a:cs typeface="+mn-cs"/>
              </a:rPr>
              <a:t>DICE-SEM </a:t>
            </a:r>
            <a:r>
              <a:rPr lang="zh-CN" altLang="zh-CN" sz="3200" b="1" dirty="0" smtClean="0">
                <a:solidFill>
                  <a:schemeClr val="tx1"/>
                </a:solidFill>
                <a:latin typeface="Arial" charset="0"/>
                <a:ea typeface="宋体" pitchFamily="2" charset="-122"/>
                <a:cs typeface="+mn-cs"/>
              </a:rPr>
              <a:t>综合实验系统</a:t>
            </a:r>
            <a:r>
              <a:rPr lang="zh-CN" altLang="en-US" sz="3200" b="1" dirty="0" smtClean="0">
                <a:solidFill>
                  <a:schemeClr val="tx1"/>
                </a:solidFill>
                <a:latin typeface="Arial" charset="0"/>
                <a:ea typeface="宋体" pitchFamily="2" charset="-122"/>
                <a:cs typeface="+mn-cs"/>
              </a:rPr>
              <a:t>（</a:t>
            </a:r>
            <a:r>
              <a:rPr lang="en-US" altLang="zh-CN" sz="3200" b="1" dirty="0" smtClean="0">
                <a:solidFill>
                  <a:schemeClr val="tx1"/>
                </a:solidFill>
                <a:latin typeface="Arial" charset="0"/>
                <a:ea typeface="宋体" pitchFamily="2" charset="-122"/>
                <a:cs typeface="+mn-cs"/>
              </a:rPr>
              <a:t>1</a:t>
            </a:r>
            <a:r>
              <a:rPr lang="zh-CN" altLang="en-US" sz="3200" b="1" dirty="0" smtClean="0">
                <a:solidFill>
                  <a:schemeClr val="tx1"/>
                </a:solidFill>
                <a:latin typeface="Arial" charset="0"/>
                <a:ea typeface="宋体" pitchFamily="2" charset="-122"/>
                <a:cs typeface="+mn-cs"/>
              </a:rPr>
              <a:t>）</a:t>
            </a:r>
          </a:p>
        </p:txBody>
      </p:sp>
      <p:sp>
        <p:nvSpPr>
          <p:cNvPr id="3" name="内容占位符 2"/>
          <p:cNvSpPr>
            <a:spLocks noGrp="1"/>
          </p:cNvSpPr>
          <p:nvPr>
            <p:ph idx="1"/>
          </p:nvPr>
        </p:nvSpPr>
        <p:spPr>
          <a:xfrm>
            <a:off x="0" y="909093"/>
            <a:ext cx="8692444" cy="5570729"/>
          </a:xfrm>
        </p:spPr>
        <p:txBody>
          <a:bodyPr>
            <a:noAutofit/>
          </a:bodyPr>
          <a:lstStyle/>
          <a:p>
            <a:pPr marL="342900" indent="-342900" eaLnBrk="1" hangingPunct="1">
              <a:buClrTx/>
              <a:buNone/>
              <a:defRPr/>
            </a:pPr>
            <a:r>
              <a:rPr lang="en-US" altLang="zh-CN" sz="1800" dirty="0" smtClean="0">
                <a:latin typeface="+mn-ea"/>
              </a:rPr>
              <a:t>       </a:t>
            </a:r>
            <a:r>
              <a:rPr lang="zh-CN" altLang="zh-CN" sz="2400" dirty="0" smtClean="0">
                <a:latin typeface="+mn-ea"/>
              </a:rPr>
              <a:t>数字逻辑实验采用启东计算机总厂</a:t>
            </a:r>
            <a:r>
              <a:rPr lang="zh-CN" altLang="en-US" sz="2400" dirty="0" smtClean="0">
                <a:latin typeface="+mn-ea"/>
              </a:rPr>
              <a:t>生产</a:t>
            </a:r>
            <a:r>
              <a:rPr lang="zh-CN" altLang="zh-CN" sz="2400" dirty="0" smtClean="0">
                <a:latin typeface="+mn-ea"/>
              </a:rPr>
              <a:t>的</a:t>
            </a:r>
            <a:r>
              <a:rPr lang="en-US" altLang="zh-CN" sz="2400" dirty="0" smtClean="0">
                <a:latin typeface="+mn-ea"/>
              </a:rPr>
              <a:t>DICE-SEM </a:t>
            </a:r>
            <a:r>
              <a:rPr lang="zh-CN" altLang="zh-CN" sz="2400" dirty="0" smtClean="0">
                <a:latin typeface="+mn-ea"/>
              </a:rPr>
              <a:t>型数字模拟综合实验系统。该实验系统</a:t>
            </a:r>
            <a:r>
              <a:rPr lang="zh-CN" altLang="en-US" sz="2400" dirty="0" smtClean="0">
                <a:latin typeface="+mn-ea"/>
              </a:rPr>
              <a:t>主要</a:t>
            </a:r>
            <a:r>
              <a:rPr lang="zh-CN" altLang="zh-CN" sz="2400" dirty="0" smtClean="0">
                <a:latin typeface="+mn-ea"/>
              </a:rPr>
              <a:t>包括</a:t>
            </a:r>
            <a:r>
              <a:rPr lang="zh-CN" altLang="en-US" sz="2400" dirty="0" smtClean="0">
                <a:latin typeface="+mn-ea"/>
              </a:rPr>
              <a:t>以下几个部分</a:t>
            </a:r>
            <a:r>
              <a:rPr lang="zh-CN" altLang="zh-CN" sz="2400" dirty="0" smtClean="0">
                <a:latin typeface="+mn-ea"/>
              </a:rPr>
              <a:t>：</a:t>
            </a:r>
          </a:p>
          <a:p>
            <a:pPr marL="708660" lvl="1" indent="-342900">
              <a:buClrTx/>
              <a:buFont typeface="+mj-lt"/>
              <a:buAutoNum type="arabicPeriod"/>
              <a:defRPr/>
            </a:pPr>
            <a:r>
              <a:rPr lang="zh-CN" altLang="zh-CN" dirty="0" smtClean="0">
                <a:latin typeface="+mn-ea"/>
              </a:rPr>
              <a:t>电源（</a:t>
            </a:r>
            <a:r>
              <a:rPr lang="en-US" altLang="zh-CN" dirty="0" smtClean="0">
                <a:latin typeface="+mn-ea"/>
              </a:rPr>
              <a:t>+5V</a:t>
            </a:r>
            <a:r>
              <a:rPr lang="zh-CN" altLang="zh-CN" dirty="0" smtClean="0">
                <a:latin typeface="+mn-ea"/>
              </a:rPr>
              <a:t>、</a:t>
            </a:r>
            <a:r>
              <a:rPr lang="en-US" altLang="zh-CN" dirty="0" smtClean="0">
                <a:latin typeface="+mn-ea"/>
              </a:rPr>
              <a:t>+12V</a:t>
            </a:r>
            <a:r>
              <a:rPr lang="zh-CN" altLang="zh-CN" dirty="0" smtClean="0">
                <a:latin typeface="+mn-ea"/>
              </a:rPr>
              <a:t>、</a:t>
            </a:r>
            <a:r>
              <a:rPr lang="en-US" altLang="zh-CN" dirty="0" smtClean="0">
                <a:latin typeface="+mn-ea"/>
              </a:rPr>
              <a:t>-12V</a:t>
            </a:r>
            <a:r>
              <a:rPr lang="zh-CN" altLang="zh-CN" dirty="0" smtClean="0">
                <a:latin typeface="+mn-ea"/>
              </a:rPr>
              <a:t>）</a:t>
            </a:r>
          </a:p>
          <a:p>
            <a:pPr marL="708660" lvl="1" indent="-342900">
              <a:buClrTx/>
              <a:buFont typeface="+mj-lt"/>
              <a:buAutoNum type="arabicPeriod"/>
              <a:defRPr/>
            </a:pPr>
            <a:r>
              <a:rPr lang="zh-CN" altLang="zh-CN" dirty="0" smtClean="0">
                <a:latin typeface="+mn-ea"/>
              </a:rPr>
              <a:t>时钟源（</a:t>
            </a:r>
            <a:r>
              <a:rPr lang="en-US" altLang="zh-CN" dirty="0" smtClean="0">
                <a:latin typeface="+mn-ea"/>
              </a:rPr>
              <a:t>1HZ</a:t>
            </a:r>
            <a:r>
              <a:rPr lang="zh-CN" altLang="zh-CN" dirty="0" smtClean="0">
                <a:latin typeface="+mn-ea"/>
              </a:rPr>
              <a:t>、</a:t>
            </a:r>
            <a:r>
              <a:rPr lang="en-US" altLang="zh-CN" dirty="0" smtClean="0">
                <a:latin typeface="+mn-ea"/>
              </a:rPr>
              <a:t>10HZ</a:t>
            </a:r>
            <a:r>
              <a:rPr lang="zh-CN" altLang="zh-CN" dirty="0" smtClean="0">
                <a:latin typeface="+mn-ea"/>
              </a:rPr>
              <a:t>、</a:t>
            </a:r>
            <a:r>
              <a:rPr lang="en-US" altLang="zh-CN" dirty="0" smtClean="0">
                <a:latin typeface="+mn-ea"/>
              </a:rPr>
              <a:t>100HZ</a:t>
            </a:r>
            <a:r>
              <a:rPr lang="zh-CN" altLang="zh-CN" dirty="0" smtClean="0">
                <a:latin typeface="+mn-ea"/>
              </a:rPr>
              <a:t>、</a:t>
            </a:r>
            <a:r>
              <a:rPr lang="en-US" altLang="zh-CN" dirty="0" smtClean="0">
                <a:latin typeface="+mn-ea"/>
              </a:rPr>
              <a:t>1KHZ</a:t>
            </a:r>
            <a:r>
              <a:rPr lang="zh-CN" altLang="zh-CN" dirty="0" smtClean="0">
                <a:latin typeface="+mn-ea"/>
              </a:rPr>
              <a:t>、</a:t>
            </a:r>
            <a:r>
              <a:rPr lang="en-US" altLang="zh-CN" dirty="0" smtClean="0">
                <a:latin typeface="+mn-ea"/>
              </a:rPr>
              <a:t>10KHZ</a:t>
            </a:r>
            <a:r>
              <a:rPr lang="zh-CN" altLang="zh-CN" dirty="0" smtClean="0">
                <a:latin typeface="+mn-ea"/>
              </a:rPr>
              <a:t>、</a:t>
            </a:r>
            <a:r>
              <a:rPr lang="en-US" altLang="zh-CN" dirty="0" smtClean="0">
                <a:latin typeface="+mn-ea"/>
              </a:rPr>
              <a:t>100KHZ</a:t>
            </a:r>
            <a:r>
              <a:rPr lang="zh-CN" altLang="zh-CN" dirty="0" smtClean="0">
                <a:latin typeface="+mn-ea"/>
              </a:rPr>
              <a:t>、</a:t>
            </a:r>
            <a:r>
              <a:rPr lang="en-US" altLang="zh-CN" dirty="0" smtClean="0">
                <a:latin typeface="+mn-ea"/>
              </a:rPr>
              <a:t>1MHZ</a:t>
            </a:r>
            <a:r>
              <a:rPr lang="zh-CN" altLang="zh-CN" dirty="0" smtClean="0">
                <a:latin typeface="+mn-ea"/>
              </a:rPr>
              <a:t>）</a:t>
            </a:r>
          </a:p>
          <a:p>
            <a:pPr marL="708660" lvl="1" indent="-342900">
              <a:buClrTx/>
              <a:buFont typeface="+mj-lt"/>
              <a:buAutoNum type="arabicPeriod"/>
              <a:defRPr/>
            </a:pPr>
            <a:r>
              <a:rPr lang="zh-CN" altLang="zh-CN" dirty="0" smtClean="0">
                <a:latin typeface="+mn-ea"/>
              </a:rPr>
              <a:t>单脉冲及相位滞后脉冲（</a:t>
            </a:r>
            <a:r>
              <a:rPr lang="en-US" altLang="zh-CN" dirty="0" smtClean="0">
                <a:latin typeface="+mn-ea"/>
              </a:rPr>
              <a:t>P1 ~ P2</a:t>
            </a:r>
            <a:r>
              <a:rPr lang="zh-CN" altLang="zh-CN" dirty="0" smtClean="0">
                <a:latin typeface="+mn-ea"/>
              </a:rPr>
              <a:t>，</a:t>
            </a:r>
            <a:r>
              <a:rPr lang="en-US" altLang="zh-CN" dirty="0" smtClean="0">
                <a:latin typeface="+mn-ea"/>
              </a:rPr>
              <a:t>T1 ~ T4</a:t>
            </a:r>
            <a:r>
              <a:rPr lang="zh-CN" altLang="zh-CN" dirty="0" smtClean="0">
                <a:latin typeface="+mn-ea"/>
              </a:rPr>
              <a:t>）</a:t>
            </a:r>
          </a:p>
          <a:p>
            <a:pPr marL="708660" lvl="1" indent="-342900">
              <a:buClrTx/>
              <a:buFont typeface="+mj-lt"/>
              <a:buAutoNum type="arabicPeriod"/>
              <a:defRPr/>
            </a:pPr>
            <a:r>
              <a:rPr lang="zh-CN" altLang="zh-CN" dirty="0" smtClean="0">
                <a:latin typeface="+mn-ea"/>
              </a:rPr>
              <a:t>双列直插</a:t>
            </a:r>
            <a:r>
              <a:rPr lang="en-US" altLang="zh-CN" dirty="0" smtClean="0">
                <a:latin typeface="+mn-ea"/>
              </a:rPr>
              <a:t>IC</a:t>
            </a:r>
            <a:r>
              <a:rPr lang="zh-CN" altLang="zh-CN" dirty="0" smtClean="0">
                <a:latin typeface="+mn-ea"/>
              </a:rPr>
              <a:t>插座（</a:t>
            </a:r>
            <a:r>
              <a:rPr lang="en-US" altLang="zh-CN" dirty="0" smtClean="0">
                <a:latin typeface="+mn-ea"/>
              </a:rPr>
              <a:t>IC1 ~ IC9</a:t>
            </a:r>
            <a:r>
              <a:rPr lang="zh-CN" altLang="zh-CN" dirty="0" smtClean="0">
                <a:latin typeface="+mn-ea"/>
              </a:rPr>
              <a:t>，包括</a:t>
            </a:r>
            <a:r>
              <a:rPr lang="en-US" altLang="zh-CN" dirty="0" smtClean="0">
                <a:latin typeface="+mn-ea"/>
              </a:rPr>
              <a:t>14</a:t>
            </a:r>
            <a:r>
              <a:rPr lang="zh-CN" altLang="zh-CN" dirty="0" smtClean="0">
                <a:latin typeface="+mn-ea"/>
              </a:rPr>
              <a:t>脚、</a:t>
            </a:r>
            <a:r>
              <a:rPr lang="en-US" altLang="zh-CN" dirty="0" smtClean="0">
                <a:latin typeface="+mn-ea"/>
              </a:rPr>
              <a:t>16</a:t>
            </a:r>
            <a:r>
              <a:rPr lang="zh-CN" altLang="zh-CN" dirty="0" smtClean="0">
                <a:latin typeface="+mn-ea"/>
              </a:rPr>
              <a:t>脚、</a:t>
            </a:r>
            <a:r>
              <a:rPr lang="en-US" altLang="zh-CN" dirty="0" smtClean="0">
                <a:latin typeface="+mn-ea"/>
              </a:rPr>
              <a:t>20</a:t>
            </a:r>
            <a:r>
              <a:rPr lang="zh-CN" altLang="zh-CN" dirty="0" smtClean="0">
                <a:latin typeface="+mn-ea"/>
              </a:rPr>
              <a:t>脚和</a:t>
            </a:r>
            <a:r>
              <a:rPr lang="en-US" altLang="zh-CN" dirty="0" smtClean="0">
                <a:latin typeface="+mn-ea"/>
              </a:rPr>
              <a:t>40</a:t>
            </a:r>
            <a:r>
              <a:rPr lang="zh-CN" altLang="zh-CN" dirty="0" smtClean="0">
                <a:latin typeface="+mn-ea"/>
              </a:rPr>
              <a:t>脚等）</a:t>
            </a:r>
          </a:p>
          <a:p>
            <a:pPr marL="708660" lvl="1" indent="-342900">
              <a:buClrTx/>
              <a:buFont typeface="+mj-lt"/>
              <a:buAutoNum type="arabicPeriod"/>
              <a:defRPr/>
            </a:pPr>
            <a:r>
              <a:rPr lang="en-US" altLang="zh-CN" dirty="0" smtClean="0">
                <a:latin typeface="+mn-ea"/>
              </a:rPr>
              <a:t>ACEX</a:t>
            </a:r>
            <a:r>
              <a:rPr lang="zh-CN" altLang="zh-CN" dirty="0" smtClean="0">
                <a:latin typeface="+mn-ea"/>
              </a:rPr>
              <a:t>器件编程器电路板及实验电路</a:t>
            </a:r>
          </a:p>
          <a:p>
            <a:pPr marL="708660" lvl="1" indent="-342900">
              <a:buClrTx/>
              <a:buFont typeface="+mj-lt"/>
              <a:buAutoNum type="arabicPeriod"/>
              <a:defRPr/>
            </a:pPr>
            <a:r>
              <a:rPr lang="zh-CN" altLang="zh-CN" dirty="0" smtClean="0">
                <a:latin typeface="+mn-ea"/>
              </a:rPr>
              <a:t>逻辑电平开关（</a:t>
            </a:r>
            <a:r>
              <a:rPr lang="en-US" altLang="zh-CN" dirty="0" smtClean="0">
                <a:latin typeface="+mn-ea"/>
              </a:rPr>
              <a:t>K1 ~ K16</a:t>
            </a:r>
            <a:r>
              <a:rPr lang="zh-CN" altLang="zh-CN" dirty="0" smtClean="0">
                <a:latin typeface="+mn-ea"/>
              </a:rPr>
              <a:t>）</a:t>
            </a:r>
          </a:p>
          <a:p>
            <a:pPr marL="708660" lvl="1" indent="-342900">
              <a:buClrTx/>
              <a:buFont typeface="+mj-lt"/>
              <a:buAutoNum type="arabicPeriod"/>
              <a:defRPr/>
            </a:pPr>
            <a:r>
              <a:rPr lang="zh-CN" altLang="zh-CN" dirty="0" smtClean="0">
                <a:latin typeface="+mn-ea"/>
              </a:rPr>
              <a:t>电平信号发光二极管（</a:t>
            </a:r>
            <a:r>
              <a:rPr lang="en-US" altLang="zh-CN" dirty="0" smtClean="0">
                <a:latin typeface="+mn-ea"/>
              </a:rPr>
              <a:t>L1 ~ L16</a:t>
            </a:r>
            <a:r>
              <a:rPr lang="zh-CN" altLang="zh-CN" dirty="0" smtClean="0">
                <a:latin typeface="+mn-ea"/>
              </a:rPr>
              <a:t>）</a:t>
            </a:r>
          </a:p>
          <a:p>
            <a:pPr marL="708660" lvl="1" indent="-342900">
              <a:buClrTx/>
              <a:buFont typeface="+mj-lt"/>
              <a:buAutoNum type="arabicPeriod"/>
              <a:defRPr/>
            </a:pPr>
            <a:r>
              <a:rPr lang="zh-CN" altLang="zh-CN" dirty="0" smtClean="0">
                <a:latin typeface="+mn-ea"/>
              </a:rPr>
              <a:t>数码管及驱动电路</a:t>
            </a:r>
            <a:endParaRPr lang="en-US" altLang="zh-CN" dirty="0" smtClean="0">
              <a:latin typeface="+mn-ea"/>
            </a:endParaRPr>
          </a:p>
          <a:p>
            <a:pPr marL="708660" lvl="1" indent="-342900">
              <a:buClrTx/>
              <a:buFont typeface="+mj-lt"/>
              <a:buAutoNum type="arabicPeriod"/>
              <a:defRPr/>
            </a:pPr>
            <a:r>
              <a:rPr lang="zh-CN" altLang="zh-CN" dirty="0" smtClean="0">
                <a:latin typeface="+mn-ea"/>
              </a:rPr>
              <a:t>各种配套电路</a:t>
            </a:r>
          </a:p>
        </p:txBody>
      </p:sp>
    </p:spTree>
  </p:cSld>
  <p:clrMapOvr>
    <a:masterClrMapping/>
  </p:clrMapOvr>
  <p:transition advClick="0" advTm="1800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174975" y="406399"/>
            <a:ext cx="6406444" cy="497840"/>
          </a:xfrm>
        </p:spPr>
        <p:txBody>
          <a:bodyPr>
            <a:normAutofit fontScale="90000"/>
          </a:bodyPr>
          <a:lstStyle/>
          <a:p>
            <a:pPr algn="ctr" eaLnBrk="1" fontAlgn="base" hangingPunct="1">
              <a:spcAft>
                <a:spcPct val="0"/>
              </a:spcAft>
            </a:pPr>
            <a:r>
              <a:rPr lang="zh-CN" altLang="en-US" sz="3200" b="1" dirty="0" smtClean="0">
                <a:solidFill>
                  <a:schemeClr val="tx1"/>
                </a:solidFill>
                <a:latin typeface="Arial" charset="0"/>
                <a:ea typeface="宋体" pitchFamily="2" charset="-122"/>
                <a:cs typeface="+mn-cs"/>
              </a:rPr>
              <a:t>（四）</a:t>
            </a:r>
            <a:r>
              <a:rPr lang="en-US" altLang="zh-CN" sz="3200" b="1" dirty="0" smtClean="0">
                <a:solidFill>
                  <a:schemeClr val="tx1"/>
                </a:solidFill>
                <a:latin typeface="Arial" charset="0"/>
                <a:ea typeface="宋体" pitchFamily="2" charset="-122"/>
                <a:cs typeface="+mn-cs"/>
              </a:rPr>
              <a:t>DICE-SEM </a:t>
            </a:r>
            <a:r>
              <a:rPr lang="zh-CN" altLang="zh-CN" sz="3200" b="1" dirty="0" smtClean="0">
                <a:solidFill>
                  <a:schemeClr val="tx1"/>
                </a:solidFill>
                <a:latin typeface="Arial" charset="0"/>
                <a:ea typeface="宋体" pitchFamily="2" charset="-122"/>
                <a:cs typeface="+mn-cs"/>
              </a:rPr>
              <a:t>综合实验系统</a:t>
            </a:r>
            <a:r>
              <a:rPr lang="zh-CN" altLang="en-US" sz="3200" b="1" dirty="0" smtClean="0">
                <a:solidFill>
                  <a:schemeClr val="tx1"/>
                </a:solidFill>
                <a:latin typeface="Arial" charset="0"/>
                <a:ea typeface="宋体" pitchFamily="2" charset="-122"/>
                <a:cs typeface="+mn-cs"/>
              </a:rPr>
              <a:t>（</a:t>
            </a:r>
            <a:r>
              <a:rPr lang="en-US" altLang="zh-CN" sz="3200" b="1" dirty="0" smtClean="0">
                <a:solidFill>
                  <a:schemeClr val="tx1"/>
                </a:solidFill>
                <a:latin typeface="Arial" charset="0"/>
                <a:ea typeface="宋体" pitchFamily="2" charset="-122"/>
                <a:cs typeface="+mn-cs"/>
              </a:rPr>
              <a:t>2</a:t>
            </a:r>
            <a:r>
              <a:rPr lang="zh-CN" altLang="en-US" sz="3200" b="1" dirty="0" smtClean="0">
                <a:solidFill>
                  <a:schemeClr val="tx1"/>
                </a:solidFill>
                <a:latin typeface="Arial" charset="0"/>
                <a:ea typeface="宋体" pitchFamily="2" charset="-122"/>
                <a:cs typeface="+mn-cs"/>
              </a:rPr>
              <a:t>）</a:t>
            </a:r>
          </a:p>
        </p:txBody>
      </p:sp>
      <p:sp>
        <p:nvSpPr>
          <p:cNvPr id="3" name="内容占位符 2"/>
          <p:cNvSpPr>
            <a:spLocks noGrp="1"/>
          </p:cNvSpPr>
          <p:nvPr>
            <p:ph idx="1"/>
          </p:nvPr>
        </p:nvSpPr>
        <p:spPr>
          <a:xfrm>
            <a:off x="395114" y="1078429"/>
            <a:ext cx="8308621" cy="5096594"/>
          </a:xfrm>
        </p:spPr>
        <p:txBody>
          <a:bodyPr>
            <a:noAutofit/>
          </a:bodyPr>
          <a:lstStyle/>
          <a:p>
            <a:pPr marL="457200" indent="-457200" eaLnBrk="1" hangingPunct="1">
              <a:lnSpc>
                <a:spcPct val="150000"/>
              </a:lnSpc>
              <a:buClrTx/>
              <a:buFont typeface="+mj-lt"/>
              <a:buAutoNum type="arabicPeriod" startAt="10"/>
              <a:defRPr/>
            </a:pPr>
            <a:r>
              <a:rPr lang="zh-CN" altLang="zh-CN" sz="2400" dirty="0" smtClean="0">
                <a:latin typeface="+mn-ea"/>
              </a:rPr>
              <a:t>实验时将被测器件插入实验箱的双列直插式</a:t>
            </a:r>
            <a:r>
              <a:rPr lang="en-US" altLang="zh-CN" sz="2400" dirty="0" smtClean="0">
                <a:latin typeface="+mn-ea"/>
              </a:rPr>
              <a:t>IC</a:t>
            </a:r>
            <a:r>
              <a:rPr lang="zh-CN" altLang="zh-CN" sz="2400" dirty="0" smtClean="0">
                <a:latin typeface="+mn-ea"/>
              </a:rPr>
              <a:t>插座中，插座通过自锁紧插孔对外接线。接线时</a:t>
            </a:r>
            <a:r>
              <a:rPr lang="zh-CN" altLang="en-US" sz="2400" dirty="0" smtClean="0">
                <a:latin typeface="+mn-ea"/>
              </a:rPr>
              <a:t>，</a:t>
            </a:r>
            <a:r>
              <a:rPr lang="zh-CN" altLang="zh-CN" sz="2400" dirty="0" smtClean="0">
                <a:latin typeface="+mn-ea"/>
              </a:rPr>
              <a:t>首先把插头插进插孔，然后按顺时针方向轻轻一拧就锁紧了。拔出插头时，首先按逆时针方向轻轻拧一下插头，使插头和插座松开，然后将插头从插孔中拔出。不要使劲拔插头，以免损坏插头和连线。</a:t>
            </a:r>
            <a:r>
              <a:rPr lang="en-US" altLang="zh-CN" sz="2400" dirty="0" smtClean="0">
                <a:latin typeface="+mn-ea"/>
              </a:rPr>
              <a:t>IC</a:t>
            </a:r>
            <a:r>
              <a:rPr lang="zh-CN" altLang="zh-CN" sz="2400" dirty="0" smtClean="0">
                <a:latin typeface="+mn-ea"/>
              </a:rPr>
              <a:t>插座不提供电源和接地连接，使用者应根据需要来设置电源和接地连线。</a:t>
            </a:r>
          </a:p>
          <a:p>
            <a:pPr marL="457200" indent="-457200" eaLnBrk="1" hangingPunct="1">
              <a:lnSpc>
                <a:spcPct val="150000"/>
              </a:lnSpc>
              <a:buClr>
                <a:schemeClr val="tx1"/>
              </a:buClr>
              <a:buFont typeface="+mj-lt"/>
              <a:buAutoNum type="arabicPeriod" startAt="10"/>
              <a:defRPr/>
            </a:pPr>
            <a:r>
              <a:rPr lang="zh-CN" altLang="en-US" sz="2400" b="1" dirty="0" smtClean="0">
                <a:solidFill>
                  <a:srgbClr val="FF0000"/>
                </a:solidFill>
                <a:latin typeface="+mn-ea"/>
              </a:rPr>
              <a:t>请务必</a:t>
            </a:r>
            <a:r>
              <a:rPr lang="zh-CN" altLang="zh-CN" sz="2400" b="1" dirty="0" smtClean="0">
                <a:solidFill>
                  <a:srgbClr val="FF0000"/>
                </a:solidFill>
                <a:latin typeface="+mn-ea"/>
              </a:rPr>
              <a:t>注意</a:t>
            </a:r>
            <a:r>
              <a:rPr lang="zh-CN" altLang="en-US" sz="2400" b="1" dirty="0" smtClean="0">
                <a:solidFill>
                  <a:srgbClr val="FF0000"/>
                </a:solidFill>
                <a:latin typeface="+mn-ea"/>
              </a:rPr>
              <a:t>：</a:t>
            </a:r>
            <a:r>
              <a:rPr lang="zh-CN" altLang="zh-CN" sz="2400" b="1" dirty="0" smtClean="0">
                <a:solidFill>
                  <a:srgbClr val="FF0000"/>
                </a:solidFill>
                <a:latin typeface="+mn-ea"/>
              </a:rPr>
              <a:t>插拔器件必须在关闭</a:t>
            </a:r>
            <a:r>
              <a:rPr lang="en-US" altLang="zh-CN" sz="2400" b="1" dirty="0" smtClean="0">
                <a:solidFill>
                  <a:srgbClr val="FF0000"/>
                </a:solidFill>
                <a:latin typeface="+mn-ea"/>
              </a:rPr>
              <a:t>+5V</a:t>
            </a:r>
            <a:r>
              <a:rPr lang="zh-CN" altLang="zh-CN" sz="2400" b="1" dirty="0" smtClean="0">
                <a:solidFill>
                  <a:srgbClr val="FF0000"/>
                </a:solidFill>
                <a:latin typeface="+mn-ea"/>
              </a:rPr>
              <a:t>电源的情况下进行，不要带电插、拔器件。</a:t>
            </a:r>
            <a:endParaRPr lang="zh-CN" altLang="en-US" sz="2400" b="1" dirty="0">
              <a:solidFill>
                <a:srgbClr val="FF0000"/>
              </a:solidFill>
              <a:latin typeface="+mn-ea"/>
            </a:endParaRPr>
          </a:p>
        </p:txBody>
      </p:sp>
    </p:spTree>
  </p:cSld>
  <p:clrMapOvr>
    <a:masterClrMapping/>
  </p:clrMapOvr>
  <p:transition advClick="0" advTm="1800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4" descr="DCP_2870"/>
          <p:cNvPicPr>
            <a:picLocks noGrp="1" noChangeAspect="1" noChangeArrowheads="1"/>
          </p:cNvPicPr>
          <p:nvPr>
            <p:ph idx="1"/>
          </p:nvPr>
        </p:nvPicPr>
        <p:blipFill>
          <a:blip r:embed="rId2" cstate="print"/>
          <a:srcRect/>
          <a:stretch>
            <a:fillRect/>
          </a:stretch>
        </p:blipFill>
        <p:spPr>
          <a:xfrm>
            <a:off x="468313" y="1371423"/>
            <a:ext cx="8064500" cy="4848225"/>
          </a:xfrm>
        </p:spPr>
      </p:pic>
      <p:grpSp>
        <p:nvGrpSpPr>
          <p:cNvPr id="29" name="组合 28"/>
          <p:cNvGrpSpPr/>
          <p:nvPr/>
        </p:nvGrpSpPr>
        <p:grpSpPr>
          <a:xfrm>
            <a:off x="899592" y="1830794"/>
            <a:ext cx="6624736" cy="4077024"/>
            <a:chOff x="899592" y="1988840"/>
            <a:chExt cx="6624736" cy="4077024"/>
          </a:xfrm>
        </p:grpSpPr>
        <p:sp>
          <p:nvSpPr>
            <p:cNvPr id="5" name="矩形 4"/>
            <p:cNvSpPr/>
            <p:nvPr/>
          </p:nvSpPr>
          <p:spPr>
            <a:xfrm>
              <a:off x="3131840" y="3717032"/>
              <a:ext cx="864096" cy="216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691680" y="4437112"/>
              <a:ext cx="936104"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331640" y="4077072"/>
              <a:ext cx="1728192" cy="100811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rgbClr val="FF0000"/>
                  </a:solidFill>
                  <a:latin typeface="+mn-ea"/>
                </a:rPr>
                <a:t>74LS00</a:t>
              </a:r>
              <a:endParaRPr lang="zh-CN" altLang="en-US" b="1" dirty="0">
                <a:solidFill>
                  <a:srgbClr val="FF0000"/>
                </a:solidFill>
                <a:latin typeface="+mn-ea"/>
              </a:endParaRPr>
            </a:p>
          </p:txBody>
        </p:sp>
        <p:sp>
          <p:nvSpPr>
            <p:cNvPr id="7" name="矩形 6"/>
            <p:cNvSpPr/>
            <p:nvPr/>
          </p:nvSpPr>
          <p:spPr>
            <a:xfrm>
              <a:off x="2771800" y="3429000"/>
              <a:ext cx="1656184" cy="50405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dirty="0" smtClean="0">
                <a:solidFill>
                  <a:srgbClr val="FFFF00"/>
                </a:solidFill>
              </a:endParaRPr>
            </a:p>
            <a:p>
              <a:pPr algn="ctr"/>
              <a:r>
                <a:rPr lang="en-US" altLang="zh-CN" b="1" dirty="0" smtClean="0">
                  <a:solidFill>
                    <a:srgbClr val="FF0000"/>
                  </a:solidFill>
                  <a:latin typeface="+mn-ea"/>
                </a:rPr>
                <a:t>74LS86</a:t>
              </a:r>
              <a:endParaRPr lang="zh-CN" altLang="en-US" b="1" dirty="0">
                <a:solidFill>
                  <a:srgbClr val="FF0000"/>
                </a:solidFill>
                <a:latin typeface="+mn-ea"/>
              </a:endParaRPr>
            </a:p>
          </p:txBody>
        </p:sp>
        <p:sp>
          <p:nvSpPr>
            <p:cNvPr id="10" name="矩形 9"/>
            <p:cNvSpPr/>
            <p:nvPr/>
          </p:nvSpPr>
          <p:spPr>
            <a:xfrm>
              <a:off x="3563888" y="4437112"/>
              <a:ext cx="1008112"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203848" y="4077072"/>
              <a:ext cx="1728192" cy="100811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rgbClr val="FF0000"/>
                  </a:solidFill>
                  <a:latin typeface="+mn-ea"/>
                </a:rPr>
                <a:t>74LS112</a:t>
              </a:r>
              <a:endParaRPr lang="zh-CN" altLang="en-US" b="1" dirty="0">
                <a:solidFill>
                  <a:srgbClr val="FF0000"/>
                </a:solidFill>
                <a:latin typeface="+mn-ea"/>
              </a:endParaRPr>
            </a:p>
          </p:txBody>
        </p:sp>
        <p:sp>
          <p:nvSpPr>
            <p:cNvPr id="13" name="矩形 12"/>
            <p:cNvSpPr/>
            <p:nvPr/>
          </p:nvSpPr>
          <p:spPr>
            <a:xfrm>
              <a:off x="1187624" y="3284984"/>
              <a:ext cx="576064" cy="1440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907704" y="3501008"/>
              <a:ext cx="720080"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115616" y="2996952"/>
              <a:ext cx="720080" cy="72008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rgbClr val="FF0000"/>
                  </a:solidFill>
                </a:rPr>
                <a:t>单步脉冲</a:t>
              </a:r>
              <a:endParaRPr lang="zh-CN" altLang="en-US" sz="1000" b="1" dirty="0">
                <a:solidFill>
                  <a:srgbClr val="FF0000"/>
                </a:solidFill>
              </a:endParaRPr>
            </a:p>
          </p:txBody>
        </p:sp>
        <p:sp>
          <p:nvSpPr>
            <p:cNvPr id="14" name="矩形 13"/>
            <p:cNvSpPr/>
            <p:nvPr/>
          </p:nvSpPr>
          <p:spPr>
            <a:xfrm>
              <a:off x="1907704" y="2996952"/>
              <a:ext cx="720080" cy="72008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000" b="1" dirty="0" smtClean="0">
                <a:solidFill>
                  <a:srgbClr val="FF0000"/>
                </a:solidFill>
              </a:endParaRPr>
            </a:p>
            <a:p>
              <a:pPr algn="ctr"/>
              <a:endParaRPr lang="en-US" altLang="zh-CN" sz="1000" b="1" dirty="0">
                <a:solidFill>
                  <a:srgbClr val="FF0000"/>
                </a:solidFill>
              </a:endParaRPr>
            </a:p>
            <a:p>
              <a:pPr algn="ctr"/>
              <a:endParaRPr lang="en-US" altLang="zh-CN" sz="1000" b="1" dirty="0" smtClean="0">
                <a:solidFill>
                  <a:srgbClr val="FF0000"/>
                </a:solidFill>
              </a:endParaRPr>
            </a:p>
            <a:p>
              <a:pPr algn="ctr"/>
              <a:endParaRPr lang="en-US" altLang="zh-CN" sz="1000" b="1" dirty="0">
                <a:solidFill>
                  <a:srgbClr val="FF0000"/>
                </a:solidFill>
              </a:endParaRPr>
            </a:p>
            <a:p>
              <a:pPr algn="ctr"/>
              <a:endParaRPr lang="en-US" altLang="zh-CN" sz="1000" b="1" dirty="0" smtClean="0">
                <a:solidFill>
                  <a:srgbClr val="FF0000"/>
                </a:solidFill>
              </a:endParaRPr>
            </a:p>
            <a:p>
              <a:pPr algn="ctr"/>
              <a:endParaRPr lang="en-US" altLang="zh-CN" sz="1000" b="1" dirty="0" smtClean="0">
                <a:solidFill>
                  <a:srgbClr val="FF0000"/>
                </a:solidFill>
              </a:endParaRPr>
            </a:p>
            <a:p>
              <a:pPr algn="ctr"/>
              <a:r>
                <a:rPr lang="zh-CN" altLang="en-US" sz="1000" b="1" dirty="0" smtClean="0">
                  <a:solidFill>
                    <a:srgbClr val="FF0000"/>
                  </a:solidFill>
                </a:rPr>
                <a:t>连续脉冲</a:t>
              </a:r>
              <a:endParaRPr lang="en-US" altLang="zh-CN" sz="1000" b="1" dirty="0" smtClean="0">
                <a:solidFill>
                  <a:srgbClr val="FF0000"/>
                </a:solidFill>
              </a:endParaRPr>
            </a:p>
            <a:p>
              <a:pPr algn="ctr"/>
              <a:endParaRPr lang="en-US" altLang="zh-CN" sz="1000" b="1" dirty="0">
                <a:solidFill>
                  <a:srgbClr val="FF0000"/>
                </a:solidFill>
              </a:endParaRPr>
            </a:p>
            <a:p>
              <a:pPr algn="ctr"/>
              <a:endParaRPr lang="en-US" altLang="zh-CN" sz="1000" b="1" dirty="0" smtClean="0">
                <a:solidFill>
                  <a:srgbClr val="FF0000"/>
                </a:solidFill>
              </a:endParaRPr>
            </a:p>
            <a:p>
              <a:pPr algn="ctr"/>
              <a:endParaRPr lang="zh-CN" altLang="en-US" sz="1000" b="1" dirty="0">
                <a:solidFill>
                  <a:srgbClr val="FF0000"/>
                </a:solidFill>
              </a:endParaRPr>
            </a:p>
          </p:txBody>
        </p:sp>
        <p:sp>
          <p:nvSpPr>
            <p:cNvPr id="17" name="矩形 16"/>
            <p:cNvSpPr/>
            <p:nvPr/>
          </p:nvSpPr>
          <p:spPr>
            <a:xfrm>
              <a:off x="2627784" y="2420888"/>
              <a:ext cx="720080" cy="216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419872" y="3140968"/>
              <a:ext cx="720080" cy="216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2843808" y="2708920"/>
              <a:ext cx="1872208" cy="6480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000" b="1" dirty="0" smtClean="0">
                <a:solidFill>
                  <a:srgbClr val="FF0000"/>
                </a:solidFill>
              </a:endParaRPr>
            </a:p>
            <a:p>
              <a:pPr algn="ctr"/>
              <a:endParaRPr lang="en-US" altLang="zh-CN" sz="1000" b="1" dirty="0">
                <a:solidFill>
                  <a:srgbClr val="FF0000"/>
                </a:solidFill>
              </a:endParaRPr>
            </a:p>
            <a:p>
              <a:pPr algn="ctr"/>
              <a:endParaRPr lang="en-US" altLang="zh-CN" sz="1000" b="1" dirty="0" smtClean="0">
                <a:solidFill>
                  <a:srgbClr val="FF0000"/>
                </a:solidFill>
              </a:endParaRPr>
            </a:p>
            <a:p>
              <a:pPr algn="ctr"/>
              <a:endParaRPr lang="en-US" altLang="zh-CN" sz="1000" b="1" dirty="0">
                <a:solidFill>
                  <a:srgbClr val="FF0000"/>
                </a:solidFill>
              </a:endParaRPr>
            </a:p>
            <a:p>
              <a:pPr algn="ctr"/>
              <a:endParaRPr lang="en-US" altLang="zh-CN" sz="1000" b="1" dirty="0" smtClean="0">
                <a:solidFill>
                  <a:srgbClr val="FF0000"/>
                </a:solidFill>
              </a:endParaRPr>
            </a:p>
            <a:p>
              <a:pPr algn="ctr"/>
              <a:endParaRPr lang="en-US" altLang="zh-CN" sz="1000" b="1" dirty="0">
                <a:solidFill>
                  <a:srgbClr val="FF0000"/>
                </a:solidFill>
              </a:endParaRPr>
            </a:p>
            <a:p>
              <a:pPr algn="ctr"/>
              <a:r>
                <a:rPr lang="en-US" altLang="zh-CN" sz="1200" b="1" dirty="0" smtClean="0">
                  <a:solidFill>
                    <a:srgbClr val="FF0000"/>
                  </a:solidFill>
                  <a:latin typeface="+mn-ea"/>
                </a:rPr>
                <a:t>74LS161</a:t>
              </a:r>
            </a:p>
            <a:p>
              <a:pPr algn="ctr"/>
              <a:endParaRPr lang="en-US" altLang="zh-CN" sz="1000" b="1" dirty="0">
                <a:solidFill>
                  <a:srgbClr val="FF0000"/>
                </a:solidFill>
              </a:endParaRPr>
            </a:p>
            <a:p>
              <a:pPr algn="ctr"/>
              <a:endParaRPr lang="en-US" altLang="zh-CN" sz="1000" b="1" dirty="0" smtClean="0">
                <a:solidFill>
                  <a:srgbClr val="FF0000"/>
                </a:solidFill>
              </a:endParaRPr>
            </a:p>
            <a:p>
              <a:pPr algn="ctr"/>
              <a:endParaRPr lang="zh-CN" altLang="en-US" sz="1000" b="1" dirty="0">
                <a:solidFill>
                  <a:srgbClr val="FF0000"/>
                </a:solidFill>
              </a:endParaRPr>
            </a:p>
          </p:txBody>
        </p:sp>
        <p:sp>
          <p:nvSpPr>
            <p:cNvPr id="19" name="矩形 18"/>
            <p:cNvSpPr/>
            <p:nvPr/>
          </p:nvSpPr>
          <p:spPr>
            <a:xfrm>
              <a:off x="1259632" y="1988840"/>
              <a:ext cx="3528392" cy="6480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000" b="1" dirty="0" smtClean="0">
                <a:solidFill>
                  <a:srgbClr val="FF0000"/>
                </a:solidFill>
              </a:endParaRPr>
            </a:p>
            <a:p>
              <a:pPr algn="ctr"/>
              <a:endParaRPr lang="en-US" altLang="zh-CN" sz="1000" b="1" dirty="0">
                <a:solidFill>
                  <a:srgbClr val="FF0000"/>
                </a:solidFill>
              </a:endParaRPr>
            </a:p>
            <a:p>
              <a:pPr algn="ctr"/>
              <a:endParaRPr lang="en-US" altLang="zh-CN" sz="1000" b="1" dirty="0" smtClean="0">
                <a:solidFill>
                  <a:srgbClr val="FF0000"/>
                </a:solidFill>
              </a:endParaRPr>
            </a:p>
            <a:p>
              <a:pPr algn="ctr"/>
              <a:endParaRPr lang="en-US" altLang="zh-CN" sz="1000" b="1" dirty="0">
                <a:solidFill>
                  <a:srgbClr val="FF0000"/>
                </a:solidFill>
              </a:endParaRPr>
            </a:p>
            <a:p>
              <a:pPr algn="ctr"/>
              <a:endParaRPr lang="en-US" altLang="zh-CN" sz="1000" b="1" dirty="0" smtClean="0">
                <a:solidFill>
                  <a:srgbClr val="FF0000"/>
                </a:solidFill>
              </a:endParaRPr>
            </a:p>
            <a:p>
              <a:pPr algn="ctr"/>
              <a:endParaRPr lang="en-US" altLang="zh-CN" sz="1000" b="1" dirty="0">
                <a:solidFill>
                  <a:srgbClr val="FF0000"/>
                </a:solidFill>
              </a:endParaRPr>
            </a:p>
            <a:p>
              <a:pPr algn="ctr"/>
              <a:r>
                <a:rPr lang="zh-CN" altLang="en-US" sz="1200" b="1" dirty="0">
                  <a:solidFill>
                    <a:srgbClr val="FF0000"/>
                  </a:solidFill>
                </a:rPr>
                <a:t>数码管</a:t>
              </a:r>
              <a:endParaRPr lang="en-US" altLang="zh-CN" sz="1200" b="1" dirty="0" smtClean="0">
                <a:solidFill>
                  <a:srgbClr val="FF0000"/>
                </a:solidFill>
              </a:endParaRPr>
            </a:p>
            <a:p>
              <a:pPr algn="ctr"/>
              <a:endParaRPr lang="en-US" altLang="zh-CN" sz="1000" b="1" dirty="0">
                <a:solidFill>
                  <a:srgbClr val="FF0000"/>
                </a:solidFill>
              </a:endParaRPr>
            </a:p>
            <a:p>
              <a:pPr algn="ctr"/>
              <a:endParaRPr lang="en-US" altLang="zh-CN" sz="1000" b="1" dirty="0" smtClean="0">
                <a:solidFill>
                  <a:srgbClr val="FF0000"/>
                </a:solidFill>
              </a:endParaRPr>
            </a:p>
            <a:p>
              <a:pPr algn="ctr"/>
              <a:endParaRPr lang="zh-CN" altLang="en-US" sz="1000" b="1" dirty="0">
                <a:solidFill>
                  <a:srgbClr val="FF0000"/>
                </a:solidFill>
              </a:endParaRPr>
            </a:p>
          </p:txBody>
        </p:sp>
        <p:sp>
          <p:nvSpPr>
            <p:cNvPr id="21" name="矩形 20"/>
            <p:cNvSpPr/>
            <p:nvPr/>
          </p:nvSpPr>
          <p:spPr>
            <a:xfrm>
              <a:off x="2195736" y="5805264"/>
              <a:ext cx="720080" cy="216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99592" y="5633816"/>
              <a:ext cx="3312368" cy="43204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000" b="1" dirty="0" smtClean="0">
                <a:solidFill>
                  <a:srgbClr val="FF0000"/>
                </a:solidFill>
              </a:endParaRPr>
            </a:p>
            <a:p>
              <a:pPr algn="ctr"/>
              <a:endParaRPr lang="en-US" altLang="zh-CN" sz="1000" b="1" dirty="0">
                <a:solidFill>
                  <a:srgbClr val="FF0000"/>
                </a:solidFill>
              </a:endParaRPr>
            </a:p>
            <a:p>
              <a:pPr algn="ctr"/>
              <a:endParaRPr lang="en-US" altLang="zh-CN" sz="1000" b="1" dirty="0" smtClean="0">
                <a:solidFill>
                  <a:srgbClr val="FF0000"/>
                </a:solidFill>
              </a:endParaRPr>
            </a:p>
            <a:p>
              <a:pPr algn="ctr"/>
              <a:endParaRPr lang="en-US" altLang="zh-CN" sz="1000" b="1" dirty="0">
                <a:solidFill>
                  <a:srgbClr val="FF0000"/>
                </a:solidFill>
              </a:endParaRPr>
            </a:p>
            <a:p>
              <a:pPr algn="ctr"/>
              <a:r>
                <a:rPr lang="zh-CN" altLang="en-US" sz="1000" b="1" dirty="0" smtClean="0">
                  <a:solidFill>
                    <a:srgbClr val="FF0000"/>
                  </a:solidFill>
                </a:rPr>
                <a:t>发光二极管</a:t>
              </a:r>
              <a:endParaRPr lang="en-US" altLang="zh-CN" sz="1000" b="1" dirty="0" smtClean="0">
                <a:solidFill>
                  <a:srgbClr val="FF0000"/>
                </a:solidFill>
              </a:endParaRPr>
            </a:p>
            <a:p>
              <a:pPr algn="ctr"/>
              <a:endParaRPr lang="en-US" altLang="zh-CN" sz="1000" b="1" dirty="0">
                <a:solidFill>
                  <a:srgbClr val="FF0000"/>
                </a:solidFill>
              </a:endParaRPr>
            </a:p>
            <a:p>
              <a:pPr algn="ctr"/>
              <a:endParaRPr lang="en-US" altLang="zh-CN" sz="1000" b="1" dirty="0" smtClean="0">
                <a:solidFill>
                  <a:srgbClr val="FF0000"/>
                </a:solidFill>
              </a:endParaRPr>
            </a:p>
            <a:p>
              <a:pPr algn="ctr"/>
              <a:endParaRPr lang="zh-CN" altLang="en-US" sz="1000" b="1" dirty="0">
                <a:solidFill>
                  <a:srgbClr val="FF0000"/>
                </a:solidFill>
              </a:endParaRPr>
            </a:p>
          </p:txBody>
        </p:sp>
        <p:sp>
          <p:nvSpPr>
            <p:cNvPr id="23" name="矩形 22"/>
            <p:cNvSpPr/>
            <p:nvPr/>
          </p:nvSpPr>
          <p:spPr>
            <a:xfrm>
              <a:off x="5660136" y="5661248"/>
              <a:ext cx="402336" cy="216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4211960" y="5354928"/>
              <a:ext cx="3312368" cy="57606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b="1" dirty="0" smtClean="0">
                <a:solidFill>
                  <a:srgbClr val="FF0000"/>
                </a:solidFill>
              </a:endParaRPr>
            </a:p>
            <a:p>
              <a:pPr algn="ctr"/>
              <a:r>
                <a:rPr lang="zh-CN" altLang="en-US" sz="1200" b="1" dirty="0" smtClean="0">
                  <a:solidFill>
                    <a:srgbClr val="FF0000"/>
                  </a:solidFill>
                  <a:latin typeface="+mn-ea"/>
                </a:rPr>
                <a:t>开关</a:t>
              </a:r>
              <a:endParaRPr lang="zh-CN" altLang="en-US" sz="1200" b="1" dirty="0">
                <a:solidFill>
                  <a:srgbClr val="FF0000"/>
                </a:solidFill>
                <a:latin typeface="+mn-ea"/>
              </a:endParaRPr>
            </a:p>
          </p:txBody>
        </p:sp>
        <p:sp>
          <p:nvSpPr>
            <p:cNvPr id="25" name="矩形 24"/>
            <p:cNvSpPr/>
            <p:nvPr/>
          </p:nvSpPr>
          <p:spPr>
            <a:xfrm>
              <a:off x="5364088" y="4797152"/>
              <a:ext cx="1080120" cy="216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5076056" y="3501008"/>
              <a:ext cx="1656184" cy="165618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200" b="1" dirty="0" smtClean="0">
                <a:solidFill>
                  <a:srgbClr val="FF0000"/>
                </a:solidFill>
              </a:endParaRPr>
            </a:p>
            <a:p>
              <a:pPr algn="ctr"/>
              <a:endParaRPr lang="en-US" altLang="zh-CN" sz="1200" b="1" dirty="0">
                <a:solidFill>
                  <a:srgbClr val="FF0000"/>
                </a:solidFill>
              </a:endParaRPr>
            </a:p>
            <a:p>
              <a:pPr algn="ctr"/>
              <a:endParaRPr lang="en-US" altLang="zh-CN" sz="1200" b="1" dirty="0" smtClean="0">
                <a:solidFill>
                  <a:srgbClr val="FF0000"/>
                </a:solidFill>
              </a:endParaRPr>
            </a:p>
            <a:p>
              <a:pPr algn="ctr"/>
              <a:endParaRPr lang="en-US" altLang="zh-CN" sz="1200" b="1" dirty="0">
                <a:solidFill>
                  <a:srgbClr val="FF0000"/>
                </a:solidFill>
              </a:endParaRPr>
            </a:p>
            <a:p>
              <a:pPr algn="ctr"/>
              <a:endParaRPr lang="en-US" altLang="zh-CN" sz="1200" b="1" dirty="0" smtClean="0">
                <a:solidFill>
                  <a:srgbClr val="FF0000"/>
                </a:solidFill>
              </a:endParaRPr>
            </a:p>
            <a:p>
              <a:pPr algn="ctr"/>
              <a:endParaRPr lang="en-US" altLang="zh-CN" sz="1200" b="1" dirty="0">
                <a:solidFill>
                  <a:srgbClr val="FF0000"/>
                </a:solidFill>
              </a:endParaRPr>
            </a:p>
            <a:p>
              <a:pPr algn="ctr"/>
              <a:endParaRPr lang="en-US" altLang="zh-CN" sz="1200" b="1" dirty="0" smtClean="0">
                <a:solidFill>
                  <a:srgbClr val="FF0000"/>
                </a:solidFill>
              </a:endParaRPr>
            </a:p>
            <a:p>
              <a:pPr algn="ctr"/>
              <a:endParaRPr lang="en-US" altLang="zh-CN" sz="1200" b="1" dirty="0">
                <a:solidFill>
                  <a:srgbClr val="FF0000"/>
                </a:solidFill>
              </a:endParaRPr>
            </a:p>
            <a:p>
              <a:pPr algn="ctr"/>
              <a:endParaRPr lang="en-US" altLang="zh-CN" sz="1200" b="1" dirty="0" smtClean="0">
                <a:solidFill>
                  <a:srgbClr val="FF0000"/>
                </a:solidFill>
              </a:endParaRPr>
            </a:p>
            <a:p>
              <a:pPr algn="ctr"/>
              <a:r>
                <a:rPr lang="en-US" altLang="zh-CN" sz="1400" b="1" dirty="0" smtClean="0">
                  <a:solidFill>
                    <a:srgbClr val="FF0000"/>
                  </a:solidFill>
                </a:rPr>
                <a:t>FPGA</a:t>
              </a:r>
              <a:r>
                <a:rPr lang="zh-CN" altLang="en-US" sz="1400" b="1" dirty="0" smtClean="0">
                  <a:solidFill>
                    <a:srgbClr val="FF0000"/>
                  </a:solidFill>
                </a:rPr>
                <a:t>下载板</a:t>
              </a:r>
              <a:endParaRPr lang="en-US" altLang="zh-CN" sz="1400" b="1" dirty="0" smtClean="0">
                <a:solidFill>
                  <a:srgbClr val="FF0000"/>
                </a:solidFill>
              </a:endParaRPr>
            </a:p>
            <a:p>
              <a:pPr algn="ctr"/>
              <a:endParaRPr lang="en-US" altLang="zh-CN" sz="1000" b="1" dirty="0">
                <a:solidFill>
                  <a:srgbClr val="FF0000"/>
                </a:solidFill>
              </a:endParaRPr>
            </a:p>
            <a:p>
              <a:pPr algn="ctr"/>
              <a:endParaRPr lang="en-US" altLang="zh-CN" sz="1000" b="1" dirty="0" smtClean="0">
                <a:solidFill>
                  <a:srgbClr val="FF0000"/>
                </a:solidFill>
              </a:endParaRPr>
            </a:p>
            <a:p>
              <a:pPr algn="ctr"/>
              <a:endParaRPr lang="zh-CN" altLang="en-US" sz="1000" b="1" dirty="0">
                <a:solidFill>
                  <a:srgbClr val="FF0000"/>
                </a:solidFill>
              </a:endParaRPr>
            </a:p>
          </p:txBody>
        </p:sp>
      </p:grpSp>
      <p:sp>
        <p:nvSpPr>
          <p:cNvPr id="28" name="标题 1"/>
          <p:cNvSpPr>
            <a:spLocks noGrp="1"/>
          </p:cNvSpPr>
          <p:nvPr>
            <p:ph type="title"/>
          </p:nvPr>
        </p:nvSpPr>
        <p:spPr>
          <a:xfrm>
            <a:off x="242710" y="406399"/>
            <a:ext cx="5987008" cy="497840"/>
          </a:xfrm>
        </p:spPr>
        <p:txBody>
          <a:bodyPr>
            <a:normAutofit fontScale="90000"/>
          </a:bodyPr>
          <a:lstStyle/>
          <a:p>
            <a:pPr algn="ctr" eaLnBrk="1" fontAlgn="base" hangingPunct="1">
              <a:spcAft>
                <a:spcPct val="0"/>
              </a:spcAft>
            </a:pPr>
            <a:r>
              <a:rPr lang="zh-CN" altLang="en-US" sz="3200" b="1" dirty="0" smtClean="0">
                <a:solidFill>
                  <a:schemeClr val="tx1"/>
                </a:solidFill>
                <a:latin typeface="Arial" charset="0"/>
                <a:ea typeface="宋体" pitchFamily="2" charset="-122"/>
                <a:cs typeface="+mn-cs"/>
              </a:rPr>
              <a:t>（四）</a:t>
            </a:r>
            <a:r>
              <a:rPr lang="en-US" altLang="zh-CN" sz="3200" b="1" dirty="0" smtClean="0">
                <a:solidFill>
                  <a:schemeClr val="tx1"/>
                </a:solidFill>
                <a:latin typeface="Arial" charset="0"/>
                <a:ea typeface="宋体" pitchFamily="2" charset="-122"/>
                <a:cs typeface="+mn-cs"/>
              </a:rPr>
              <a:t>DICE-SEM </a:t>
            </a:r>
            <a:r>
              <a:rPr lang="zh-CN" altLang="zh-CN" sz="3200" b="1" dirty="0" smtClean="0">
                <a:solidFill>
                  <a:schemeClr val="tx1"/>
                </a:solidFill>
                <a:latin typeface="Arial" charset="0"/>
                <a:ea typeface="宋体" pitchFamily="2" charset="-122"/>
                <a:cs typeface="+mn-cs"/>
              </a:rPr>
              <a:t>综合实验系统</a:t>
            </a:r>
            <a:r>
              <a:rPr lang="zh-CN" altLang="en-US" sz="3200" b="1" dirty="0" smtClean="0">
                <a:solidFill>
                  <a:schemeClr val="tx1"/>
                </a:solidFill>
                <a:latin typeface="Arial" charset="0"/>
                <a:ea typeface="宋体" pitchFamily="2" charset="-122"/>
                <a:cs typeface="+mn-cs"/>
              </a:rPr>
              <a:t>（</a:t>
            </a:r>
            <a:r>
              <a:rPr lang="en-US" altLang="zh-CN" sz="3200" b="1" dirty="0" smtClean="0">
                <a:solidFill>
                  <a:schemeClr val="tx1"/>
                </a:solidFill>
                <a:latin typeface="Arial" charset="0"/>
                <a:ea typeface="宋体" pitchFamily="2" charset="-122"/>
                <a:cs typeface="+mn-cs"/>
              </a:rPr>
              <a:t>3</a:t>
            </a:r>
            <a:r>
              <a:rPr lang="zh-CN" altLang="en-US" sz="3200" b="1" dirty="0" smtClean="0">
                <a:solidFill>
                  <a:schemeClr val="tx1"/>
                </a:solidFill>
                <a:latin typeface="Arial" charset="0"/>
                <a:ea typeface="宋体" pitchFamily="2" charset="-122"/>
                <a:cs typeface="+mn-cs"/>
              </a:rPr>
              <a:t>）</a:t>
            </a:r>
          </a:p>
        </p:txBody>
      </p:sp>
    </p:spTree>
  </p:cSld>
  <p:clrMapOvr>
    <a:masterClrMapping/>
  </p:clrMapOvr>
  <p:transition advClick="0" advTm="1800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528814" y="756356"/>
            <a:ext cx="3629025" cy="664281"/>
          </a:xfrm>
        </p:spPr>
        <p:txBody>
          <a:bodyPr>
            <a:normAutofit fontScale="90000"/>
          </a:bodyPr>
          <a:lstStyle/>
          <a:p>
            <a:pPr algn="ctr" fontAlgn="base">
              <a:spcAft>
                <a:spcPct val="0"/>
              </a:spcAft>
            </a:pPr>
            <a:r>
              <a:rPr lang="zh-CN" altLang="en-US" sz="3200" b="1" dirty="0" smtClean="0">
                <a:solidFill>
                  <a:schemeClr val="tx1"/>
                </a:solidFill>
                <a:latin typeface="Arial" charset="0"/>
                <a:ea typeface="宋体" pitchFamily="2" charset="-122"/>
                <a:cs typeface="+mn-cs"/>
              </a:rPr>
              <a:t>（五）实验内容安排</a:t>
            </a:r>
            <a:endParaRPr lang="zh-CN" altLang="en-US" sz="3200" b="1" dirty="0">
              <a:solidFill>
                <a:schemeClr val="tx1"/>
              </a:solidFill>
              <a:latin typeface="Arial" charset="0"/>
              <a:ea typeface="宋体" pitchFamily="2" charset="-122"/>
              <a:cs typeface="+mn-cs"/>
            </a:endParaRPr>
          </a:p>
        </p:txBody>
      </p:sp>
      <p:sp>
        <p:nvSpPr>
          <p:cNvPr id="19459" name="Rectangle 3"/>
          <p:cNvSpPr>
            <a:spLocks noGrp="1" noChangeArrowheads="1"/>
          </p:cNvSpPr>
          <p:nvPr>
            <p:ph idx="1"/>
          </p:nvPr>
        </p:nvSpPr>
        <p:spPr>
          <a:xfrm>
            <a:off x="766763" y="1659467"/>
            <a:ext cx="5748337" cy="3903663"/>
          </a:xfrm>
        </p:spPr>
        <p:txBody>
          <a:bodyPr/>
          <a:lstStyle/>
          <a:p>
            <a:pPr>
              <a:buClrTx/>
              <a:buFont typeface="Wingdings" pitchFamily="2" charset="2"/>
              <a:buChar char="l"/>
            </a:pPr>
            <a:r>
              <a:rPr lang="zh-CN" altLang="en-US" sz="2800" dirty="0" smtClean="0"/>
              <a:t> 实验</a:t>
            </a:r>
            <a:r>
              <a:rPr lang="zh-CN" altLang="en-US" sz="2800" dirty="0"/>
              <a:t>一 </a:t>
            </a:r>
            <a:r>
              <a:rPr lang="zh-CN" altLang="en-US" sz="2800" dirty="0" smtClean="0"/>
              <a:t> 基本</a:t>
            </a:r>
            <a:r>
              <a:rPr lang="zh-CN" altLang="en-US" sz="2800" dirty="0"/>
              <a:t>门电路</a:t>
            </a:r>
          </a:p>
          <a:p>
            <a:pPr>
              <a:buClrTx/>
              <a:buFont typeface="Wingdings" pitchFamily="2" charset="2"/>
              <a:buChar char="l"/>
            </a:pPr>
            <a:r>
              <a:rPr lang="zh-CN" altLang="en-US" sz="2800" dirty="0" smtClean="0"/>
              <a:t> 实验二   组合电路（一）</a:t>
            </a:r>
            <a:endParaRPr lang="zh-CN" altLang="en-US" sz="2800" dirty="0"/>
          </a:p>
          <a:p>
            <a:pPr>
              <a:buClrTx/>
              <a:buFont typeface="Wingdings" pitchFamily="2" charset="2"/>
              <a:buChar char="l"/>
            </a:pPr>
            <a:r>
              <a:rPr lang="zh-CN" altLang="en-US" sz="2800" dirty="0" smtClean="0"/>
              <a:t> 实验三   </a:t>
            </a:r>
            <a:r>
              <a:rPr lang="zh-CN" altLang="en-US" sz="2800" dirty="0"/>
              <a:t>组合电路</a:t>
            </a:r>
            <a:r>
              <a:rPr lang="zh-CN" altLang="en-US" sz="2800" dirty="0" smtClean="0"/>
              <a:t>（二）</a:t>
            </a:r>
            <a:endParaRPr lang="zh-CN" altLang="en-US" sz="2800" dirty="0"/>
          </a:p>
          <a:p>
            <a:pPr>
              <a:buClrTx/>
              <a:buFont typeface="Wingdings" pitchFamily="2" charset="2"/>
              <a:buChar char="l"/>
            </a:pPr>
            <a:r>
              <a:rPr lang="zh-CN" altLang="en-US" sz="2800" dirty="0" smtClean="0"/>
              <a:t> 实验</a:t>
            </a:r>
            <a:r>
              <a:rPr lang="zh-CN" altLang="en-US" sz="2800" dirty="0"/>
              <a:t>四 </a:t>
            </a:r>
            <a:r>
              <a:rPr lang="zh-CN" altLang="en-US" sz="2800" dirty="0" smtClean="0"/>
              <a:t>  组合电路（三）</a:t>
            </a:r>
            <a:endParaRPr lang="zh-CN" altLang="en-US" sz="2800" dirty="0"/>
          </a:p>
          <a:p>
            <a:pPr>
              <a:buClrTx/>
              <a:buFont typeface="Wingdings" pitchFamily="2" charset="2"/>
              <a:buChar char="l"/>
            </a:pPr>
            <a:r>
              <a:rPr lang="zh-CN" altLang="en-US" sz="2800" dirty="0" smtClean="0"/>
              <a:t> 实验</a:t>
            </a:r>
            <a:r>
              <a:rPr lang="zh-CN" altLang="en-US" sz="2800" dirty="0"/>
              <a:t>五 </a:t>
            </a:r>
            <a:r>
              <a:rPr lang="zh-CN" altLang="en-US" sz="2800" dirty="0" smtClean="0"/>
              <a:t>  记忆</a:t>
            </a:r>
            <a:r>
              <a:rPr lang="zh-CN" altLang="en-US" sz="2800" dirty="0"/>
              <a:t>元件测试</a:t>
            </a:r>
          </a:p>
          <a:p>
            <a:pPr>
              <a:buClrTx/>
              <a:buFont typeface="Wingdings" pitchFamily="2" charset="2"/>
              <a:buChar char="l"/>
            </a:pPr>
            <a:r>
              <a:rPr lang="zh-CN" altLang="en-US" sz="2800" dirty="0" smtClean="0"/>
              <a:t> 实验</a:t>
            </a:r>
            <a:r>
              <a:rPr lang="zh-CN" altLang="en-US" sz="2800" dirty="0"/>
              <a:t>六 </a:t>
            </a:r>
            <a:r>
              <a:rPr lang="zh-CN" altLang="en-US" sz="2800" dirty="0" smtClean="0"/>
              <a:t>  时序电路</a:t>
            </a:r>
            <a:endParaRPr lang="zh-CN" altLang="en-US" sz="2800" dirty="0"/>
          </a:p>
          <a:p>
            <a:pPr>
              <a:buClrTx/>
              <a:buFont typeface="Wingdings" pitchFamily="2" charset="2"/>
              <a:buChar char="l"/>
            </a:pPr>
            <a:r>
              <a:rPr lang="zh-CN" altLang="en-US" sz="2800" dirty="0" smtClean="0"/>
              <a:t> 实验</a:t>
            </a:r>
            <a:r>
              <a:rPr lang="zh-CN" altLang="en-US" sz="2800" dirty="0"/>
              <a:t>七 </a:t>
            </a:r>
            <a:r>
              <a:rPr lang="zh-CN" altLang="en-US" sz="2800" dirty="0" smtClean="0"/>
              <a:t>  中</a:t>
            </a:r>
            <a:r>
              <a:rPr lang="zh-CN" altLang="en-US" sz="2800" dirty="0"/>
              <a:t>规模元件及综合设计</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539750" y="1546478"/>
            <a:ext cx="8135938" cy="4534281"/>
          </a:xfrm>
          <a:prstGeom prst="rect">
            <a:avLst/>
          </a:prstGeom>
          <a:noFill/>
          <a:ln w="9525">
            <a:noFill/>
            <a:miter lim="800000"/>
            <a:headEnd/>
            <a:tailEnd/>
          </a:ln>
        </p:spPr>
        <p:txBody>
          <a:bodyPr/>
          <a:lstStyle/>
          <a:p>
            <a:pPr marL="514350" indent="-514350">
              <a:spcBef>
                <a:spcPct val="20000"/>
              </a:spcBef>
              <a:buSzPct val="100000"/>
              <a:buFont typeface="+mj-lt"/>
              <a:buAutoNum type="arabicPeriod"/>
            </a:pPr>
            <a:r>
              <a:rPr lang="zh-CN" altLang="en-US" sz="2900" dirty="0"/>
              <a:t>根据名单序号</a:t>
            </a:r>
            <a:r>
              <a:rPr lang="zh-CN" altLang="en-US" sz="2900" u="sng" dirty="0">
                <a:solidFill>
                  <a:srgbClr val="660033"/>
                </a:solidFill>
              </a:rPr>
              <a:t>固定座位</a:t>
            </a:r>
            <a:r>
              <a:rPr lang="zh-CN" altLang="en-US" sz="2900" dirty="0"/>
              <a:t>，不随意变动。</a:t>
            </a:r>
          </a:p>
          <a:p>
            <a:pPr marL="514350" indent="-514350">
              <a:spcBef>
                <a:spcPct val="20000"/>
              </a:spcBef>
              <a:buClr>
                <a:schemeClr val="tx1"/>
              </a:buClr>
              <a:buSzPct val="100000"/>
              <a:buFont typeface="+mj-lt"/>
              <a:buAutoNum type="arabicPeriod"/>
            </a:pPr>
            <a:r>
              <a:rPr lang="zh-CN" altLang="en-US" sz="2900" u="sng" dirty="0">
                <a:solidFill>
                  <a:srgbClr val="660033"/>
                </a:solidFill>
              </a:rPr>
              <a:t>严禁带液体</a:t>
            </a:r>
            <a:r>
              <a:rPr lang="zh-CN" altLang="en-US" sz="2900" dirty="0"/>
              <a:t>进入实验室，饮料和水杯可放在走廊窗台上。</a:t>
            </a:r>
          </a:p>
          <a:p>
            <a:pPr marL="514350" indent="-514350">
              <a:spcBef>
                <a:spcPct val="20000"/>
              </a:spcBef>
              <a:buSzPct val="100000"/>
              <a:buFont typeface="+mj-lt"/>
              <a:buAutoNum type="arabicPeriod"/>
            </a:pPr>
            <a:r>
              <a:rPr lang="zh-CN" altLang="en-US" sz="2900" dirty="0"/>
              <a:t>接线时一定要</a:t>
            </a:r>
            <a:r>
              <a:rPr lang="zh-CN" altLang="en-US" sz="2900" u="sng" dirty="0">
                <a:solidFill>
                  <a:srgbClr val="660033"/>
                </a:solidFill>
              </a:rPr>
              <a:t>关闭实验箱电源</a:t>
            </a:r>
            <a:r>
              <a:rPr lang="zh-CN" altLang="en-US" sz="2900" dirty="0"/>
              <a:t>，检查正确后再打开电源。</a:t>
            </a:r>
          </a:p>
          <a:p>
            <a:pPr marL="514350" indent="-514350">
              <a:spcBef>
                <a:spcPct val="20000"/>
              </a:spcBef>
              <a:buSzPct val="100000"/>
              <a:buFont typeface="+mj-lt"/>
              <a:buAutoNum type="arabicPeriod"/>
            </a:pPr>
            <a:r>
              <a:rPr lang="zh-CN" altLang="en-US" sz="2900" dirty="0"/>
              <a:t>各实验箱所配的线缆各自使用。</a:t>
            </a:r>
          </a:p>
          <a:p>
            <a:pPr marL="514350" indent="-514350">
              <a:spcBef>
                <a:spcPct val="20000"/>
              </a:spcBef>
              <a:buSzPct val="100000"/>
              <a:buFont typeface="+mj-lt"/>
              <a:buAutoNum type="arabicPeriod"/>
            </a:pPr>
            <a:r>
              <a:rPr lang="zh-CN" altLang="en-US" sz="2900" dirty="0"/>
              <a:t>实验过程中要注意安全规范操作。</a:t>
            </a:r>
          </a:p>
          <a:p>
            <a:pPr marL="514350" indent="-514350">
              <a:spcBef>
                <a:spcPct val="20000"/>
              </a:spcBef>
              <a:buSzPct val="100000"/>
              <a:buFont typeface="+mj-lt"/>
              <a:buAutoNum type="arabicPeriod"/>
            </a:pPr>
            <a:r>
              <a:rPr lang="zh-CN" altLang="en-US" sz="2900" dirty="0"/>
              <a:t>实验结束，关闭实验箱电源、 电脑电源，整理好导线</a:t>
            </a:r>
            <a:r>
              <a:rPr lang="zh-CN" altLang="en-US" sz="2900" dirty="0" smtClean="0"/>
              <a:t>，将凳子归位后</a:t>
            </a:r>
            <a:r>
              <a:rPr lang="zh-CN" altLang="en-US" sz="2900" dirty="0"/>
              <a:t>离开。</a:t>
            </a:r>
          </a:p>
        </p:txBody>
      </p:sp>
      <p:sp>
        <p:nvSpPr>
          <p:cNvPr id="5123" name="Rectangle 3"/>
          <p:cNvSpPr>
            <a:spLocks noGrp="1" noChangeArrowheads="1"/>
          </p:cNvSpPr>
          <p:nvPr>
            <p:ph type="title"/>
          </p:nvPr>
        </p:nvSpPr>
        <p:spPr>
          <a:xfrm>
            <a:off x="268814" y="745067"/>
            <a:ext cx="2790471" cy="509497"/>
          </a:xfrm>
        </p:spPr>
        <p:txBody>
          <a:bodyPr>
            <a:normAutofit fontScale="90000"/>
          </a:bodyPr>
          <a:lstStyle/>
          <a:p>
            <a:pPr algn="ctr" fontAlgn="base">
              <a:spcAft>
                <a:spcPct val="0"/>
              </a:spcAft>
            </a:pPr>
            <a:r>
              <a:rPr lang="zh-CN" altLang="en-US" sz="3200" b="1" dirty="0" smtClean="0">
                <a:solidFill>
                  <a:schemeClr val="tx1"/>
                </a:solidFill>
                <a:latin typeface="Arial" charset="0"/>
                <a:ea typeface="宋体" pitchFamily="2" charset="-122"/>
                <a:cs typeface="+mn-cs"/>
              </a:rPr>
              <a:t>（六）注意事项</a:t>
            </a:r>
          </a:p>
        </p:txBody>
      </p:sp>
    </p:spTree>
  </p:cSld>
  <p:clrMapOvr>
    <a:masterClrMapping/>
  </p:clrMapOvr>
  <p:transition advClick="0" advTm="1800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99822" y="1061156"/>
            <a:ext cx="6705599" cy="4131734"/>
          </a:xfrm>
        </p:spPr>
        <p:txBody>
          <a:bodyPr>
            <a:normAutofit/>
          </a:bodyPr>
          <a:lstStyle/>
          <a:p>
            <a:pPr algn="ctr">
              <a:spcAft>
                <a:spcPts val="2400"/>
              </a:spcAft>
              <a:buNone/>
            </a:pPr>
            <a:r>
              <a:rPr lang="zh-CN" altLang="en-US" sz="4000" b="1" dirty="0" smtClean="0"/>
              <a:t>主要内容</a:t>
            </a:r>
            <a:endParaRPr lang="en-US" altLang="zh-CN" sz="4000" b="1" dirty="0" smtClean="0"/>
          </a:p>
          <a:p>
            <a:pPr>
              <a:spcAft>
                <a:spcPts val="2400"/>
              </a:spcAft>
              <a:buNone/>
            </a:pPr>
            <a:r>
              <a:rPr lang="zh-CN" altLang="en-US" sz="4000" b="1" dirty="0" smtClean="0"/>
              <a:t>一、专业硬件实验课介绍</a:t>
            </a:r>
            <a:endParaRPr lang="en-US" altLang="zh-CN" sz="4000" b="1" dirty="0" smtClean="0"/>
          </a:p>
          <a:p>
            <a:pPr>
              <a:buNone/>
            </a:pPr>
            <a:endParaRPr lang="en-US" altLang="zh-CN" sz="4000" b="1" dirty="0" smtClean="0"/>
          </a:p>
          <a:p>
            <a:pPr>
              <a:buNone/>
            </a:pPr>
            <a:r>
              <a:rPr lang="zh-CN" altLang="en-US" sz="4000" b="1" dirty="0" smtClean="0"/>
              <a:t>二、数字逻辑实验简介</a:t>
            </a:r>
            <a:endParaRPr lang="en-US" altLang="zh-CN" sz="4000" b="1" dirty="0" smtClean="0"/>
          </a:p>
          <a:p>
            <a:pPr>
              <a:buNone/>
            </a:pPr>
            <a:endParaRPr lang="en-US" altLang="zh-CN" sz="4000" b="1" dirty="0" smtClean="0"/>
          </a:p>
          <a:p>
            <a:pPr>
              <a:buNone/>
            </a:pPr>
            <a:endParaRPr lang="zh-CN" altLang="en-US" sz="40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5"/>
          <p:cNvSpPr>
            <a:spLocks noChangeArrowheads="1"/>
          </p:cNvSpPr>
          <p:nvPr/>
        </p:nvSpPr>
        <p:spPr bwMode="auto">
          <a:xfrm>
            <a:off x="274638" y="1157288"/>
            <a:ext cx="8686800" cy="5078313"/>
          </a:xfrm>
          <a:prstGeom prst="rect">
            <a:avLst/>
          </a:prstGeom>
          <a:noFill/>
          <a:ln w="9525">
            <a:noFill/>
            <a:miter lim="800000"/>
            <a:headEnd/>
            <a:tailEnd/>
          </a:ln>
          <a:effectLst/>
        </p:spPr>
        <p:txBody>
          <a:bodyPr>
            <a:spAutoFit/>
          </a:bodyPr>
          <a:lstStyle/>
          <a:p>
            <a:pPr>
              <a:lnSpc>
                <a:spcPct val="120000"/>
              </a:lnSpc>
              <a:spcBef>
                <a:spcPct val="50000"/>
              </a:spcBef>
            </a:pPr>
            <a:r>
              <a:rPr lang="en-US" altLang="zh-CN" sz="2400" dirty="0"/>
              <a:t>    </a:t>
            </a:r>
            <a:r>
              <a:rPr lang="zh-CN" altLang="en-US" sz="2400" dirty="0" smtClean="0"/>
              <a:t>专业硬件实验课程主要有以下三个任务：</a:t>
            </a:r>
            <a:endParaRPr lang="en-US" altLang="zh-CN" sz="2400" dirty="0" smtClean="0"/>
          </a:p>
          <a:p>
            <a:pPr marL="457200" indent="-457200">
              <a:lnSpc>
                <a:spcPct val="120000"/>
              </a:lnSpc>
              <a:spcBef>
                <a:spcPct val="50000"/>
              </a:spcBef>
              <a:buFont typeface="+mj-lt"/>
              <a:buAutoNum type="arabicPeriod"/>
            </a:pPr>
            <a:r>
              <a:rPr lang="zh-CN" altLang="en-US" sz="2400" dirty="0" smtClean="0"/>
              <a:t>第一个任务</a:t>
            </a:r>
            <a:r>
              <a:rPr lang="zh-CN" altLang="en-US" sz="2400" dirty="0"/>
              <a:t>是与其他课程配合，尤其是与后续的专业实验类课程配合来培养学生自主学习和通过实验学习的能力。</a:t>
            </a:r>
          </a:p>
          <a:p>
            <a:pPr marL="457200" indent="-457200">
              <a:lnSpc>
                <a:spcPct val="120000"/>
              </a:lnSpc>
              <a:spcBef>
                <a:spcPct val="50000"/>
              </a:spcBef>
              <a:buFont typeface="+mj-lt"/>
              <a:buAutoNum type="arabicPeriod"/>
            </a:pPr>
            <a:r>
              <a:rPr lang="zh-CN" altLang="en-US" sz="2400" dirty="0" smtClean="0"/>
              <a:t>第二个任务</a:t>
            </a:r>
            <a:r>
              <a:rPr lang="zh-CN" altLang="en-US" sz="2400" dirty="0"/>
              <a:t>是训练学生掌握本专业常用实验</a:t>
            </a:r>
            <a:r>
              <a:rPr lang="zh-CN" altLang="en-US" sz="2400" dirty="0" smtClean="0"/>
              <a:t>方法，熟悉</a:t>
            </a:r>
            <a:r>
              <a:rPr lang="zh-CN" altLang="en-US" sz="2400" dirty="0"/>
              <a:t>实验</a:t>
            </a:r>
            <a:r>
              <a:rPr lang="zh-CN" altLang="en-US" sz="2400" dirty="0" smtClean="0"/>
              <a:t>仪器、集成电路（</a:t>
            </a:r>
            <a:r>
              <a:rPr lang="en-US" altLang="zh-CN" sz="2400" dirty="0" smtClean="0"/>
              <a:t>IC</a:t>
            </a:r>
            <a:r>
              <a:rPr lang="zh-CN" altLang="en-US" sz="2400" dirty="0" smtClean="0"/>
              <a:t>）芯片</a:t>
            </a:r>
            <a:r>
              <a:rPr lang="zh-CN" altLang="en-US" sz="2400" dirty="0"/>
              <a:t>和器材的使用</a:t>
            </a:r>
            <a:r>
              <a:rPr lang="zh-CN" altLang="en-US" sz="2400" dirty="0" smtClean="0"/>
              <a:t>方法。学习</a:t>
            </a:r>
            <a:r>
              <a:rPr lang="zh-CN" altLang="en-US" sz="2400" dirty="0"/>
              <a:t>撰写实验（技术）报告。</a:t>
            </a:r>
          </a:p>
          <a:p>
            <a:pPr marL="457200" indent="-457200">
              <a:lnSpc>
                <a:spcPct val="120000"/>
              </a:lnSpc>
              <a:spcBef>
                <a:spcPct val="50000"/>
              </a:spcBef>
              <a:buFont typeface="+mj-lt"/>
              <a:buAutoNum type="arabicPeriod"/>
            </a:pPr>
            <a:r>
              <a:rPr lang="zh-CN" altLang="en-US" sz="2400" dirty="0" smtClean="0"/>
              <a:t>第三个任务</a:t>
            </a:r>
            <a:r>
              <a:rPr lang="zh-CN" altLang="en-US" sz="2400" dirty="0"/>
              <a:t>是通过实验来深入理解</a:t>
            </a:r>
            <a:r>
              <a:rPr lang="zh-CN" altLang="en-US" sz="2400" dirty="0" smtClean="0"/>
              <a:t>相应课程的</a:t>
            </a:r>
            <a:r>
              <a:rPr lang="zh-CN" altLang="en-US" sz="2400" dirty="0"/>
              <a:t>基本概念、基本原理和基本电路。在这项任务上它与理论课教学的</a:t>
            </a:r>
            <a:r>
              <a:rPr lang="zh-CN" altLang="en-US" sz="2400" dirty="0" smtClean="0"/>
              <a:t>目标是一致的。在</a:t>
            </a:r>
            <a:r>
              <a:rPr lang="zh-CN" altLang="en-US" sz="2400" dirty="0"/>
              <a:t>学习过程中要将相应课程相互比照，力求举一反三。</a:t>
            </a:r>
          </a:p>
        </p:txBody>
      </p:sp>
      <p:sp>
        <p:nvSpPr>
          <p:cNvPr id="4102" name="Rectangle 6"/>
          <p:cNvSpPr>
            <a:spLocks noChangeArrowheads="1"/>
          </p:cNvSpPr>
          <p:nvPr/>
        </p:nvSpPr>
        <p:spPr bwMode="auto">
          <a:xfrm>
            <a:off x="719138" y="365125"/>
            <a:ext cx="7772400" cy="792163"/>
          </a:xfrm>
          <a:prstGeom prst="rect">
            <a:avLst/>
          </a:prstGeom>
          <a:noFill/>
          <a:ln w="9525">
            <a:noFill/>
            <a:miter lim="800000"/>
            <a:headEnd/>
            <a:tailEnd/>
          </a:ln>
          <a:effectLst/>
        </p:spPr>
        <p:txBody>
          <a:bodyPr anchor="ctr"/>
          <a:lstStyle/>
          <a:p>
            <a:pPr algn="ctr"/>
            <a:r>
              <a:rPr lang="zh-CN" altLang="en-US" sz="3600" b="1" dirty="0" smtClean="0"/>
              <a:t>一、专业</a:t>
            </a:r>
            <a:r>
              <a:rPr lang="zh-CN" altLang="en-US" sz="3600" b="1" dirty="0"/>
              <a:t>硬件实验</a:t>
            </a:r>
            <a:r>
              <a:rPr lang="zh-CN" altLang="en-US" sz="3600" b="1" dirty="0" smtClean="0"/>
              <a:t>课介绍</a:t>
            </a:r>
            <a:endParaRPr lang="zh-CN" altLang="en-US" sz="36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468665" y="1157288"/>
            <a:ext cx="8167335" cy="4893647"/>
          </a:xfrm>
          <a:prstGeom prst="rect">
            <a:avLst/>
          </a:prstGeom>
          <a:noFill/>
          <a:ln w="9525">
            <a:noFill/>
            <a:miter lim="800000"/>
            <a:headEnd/>
            <a:tailEnd/>
          </a:ln>
          <a:effectLst/>
        </p:spPr>
        <p:txBody>
          <a:bodyPr wrap="square">
            <a:spAutoFit/>
          </a:bodyPr>
          <a:lstStyle/>
          <a:p>
            <a:pPr indent="-1080000"/>
            <a:r>
              <a:rPr lang="en-US" altLang="zh-CN" sz="2400" dirty="0" smtClean="0"/>
              <a:t>1.  </a:t>
            </a:r>
            <a:r>
              <a:rPr lang="zh-CN" altLang="en-US" sz="2400" dirty="0" smtClean="0"/>
              <a:t>学生</a:t>
            </a:r>
            <a:r>
              <a:rPr lang="zh-CN" altLang="en-US" sz="2400" dirty="0"/>
              <a:t>预习实验内容，实验前应准备好预习报告</a:t>
            </a:r>
            <a:r>
              <a:rPr lang="zh-CN" altLang="en-US" sz="2400" dirty="0" smtClean="0"/>
              <a:t>。</a:t>
            </a:r>
          </a:p>
          <a:p>
            <a:pPr>
              <a:lnSpc>
                <a:spcPct val="125000"/>
              </a:lnSpc>
              <a:spcBef>
                <a:spcPct val="50000"/>
              </a:spcBef>
            </a:pPr>
            <a:r>
              <a:rPr lang="en-US" altLang="zh-CN" sz="2400" dirty="0" smtClean="0"/>
              <a:t>2.  </a:t>
            </a:r>
            <a:r>
              <a:rPr lang="zh-CN" altLang="en-US" sz="2400" dirty="0" smtClean="0"/>
              <a:t>老师集中介绍本次实验的学习重点和要求。</a:t>
            </a:r>
          </a:p>
          <a:p>
            <a:pPr indent="-1080000">
              <a:lnSpc>
                <a:spcPct val="125000"/>
              </a:lnSpc>
              <a:spcBef>
                <a:spcPct val="50000"/>
              </a:spcBef>
            </a:pPr>
            <a:r>
              <a:rPr lang="en-US" altLang="zh-CN" sz="2400" dirty="0" smtClean="0"/>
              <a:t>3</a:t>
            </a:r>
            <a:r>
              <a:rPr lang="en-US" altLang="zh-CN" sz="2400" dirty="0"/>
              <a:t>.  </a:t>
            </a:r>
            <a:r>
              <a:rPr lang="zh-CN" altLang="en-US" sz="2400" dirty="0"/>
              <a:t>学生独立进行实验、如实并完整</a:t>
            </a:r>
            <a:r>
              <a:rPr lang="zh-CN" altLang="en-US" sz="2400" dirty="0" smtClean="0"/>
              <a:t>记录实验数据</a:t>
            </a:r>
            <a:r>
              <a:rPr lang="zh-CN" altLang="en-US" sz="2400" dirty="0"/>
              <a:t>和观察到的现象</a:t>
            </a:r>
            <a:r>
              <a:rPr lang="zh-CN" altLang="en-US" sz="2400" dirty="0" smtClean="0"/>
              <a:t>。如有问题，应及时请教老师。在</a:t>
            </a:r>
            <a:r>
              <a:rPr lang="zh-CN" altLang="en-US" sz="2400" dirty="0"/>
              <a:t>不影响</a:t>
            </a:r>
            <a:r>
              <a:rPr lang="zh-CN" altLang="en-US" sz="2400" dirty="0" smtClean="0"/>
              <a:t>他人情况下，鼓励两人讨论</a:t>
            </a:r>
            <a:r>
              <a:rPr lang="zh-CN" altLang="en-US" sz="2400" dirty="0"/>
              <a:t>。</a:t>
            </a:r>
          </a:p>
          <a:p>
            <a:pPr>
              <a:lnSpc>
                <a:spcPct val="125000"/>
              </a:lnSpc>
              <a:spcBef>
                <a:spcPct val="50000"/>
              </a:spcBef>
            </a:pPr>
            <a:r>
              <a:rPr lang="en-US" altLang="zh-CN" sz="2400" dirty="0" smtClean="0"/>
              <a:t>4</a:t>
            </a:r>
            <a:r>
              <a:rPr lang="en-US" altLang="zh-CN" sz="2400" dirty="0"/>
              <a:t>. </a:t>
            </a:r>
            <a:r>
              <a:rPr lang="zh-CN" altLang="en-US" sz="2400" dirty="0"/>
              <a:t>实验任务完成后，</a:t>
            </a:r>
            <a:r>
              <a:rPr lang="zh-CN" altLang="en-US" sz="2400" dirty="0" smtClean="0"/>
              <a:t>请老师</a:t>
            </a:r>
            <a:r>
              <a:rPr lang="zh-CN" altLang="en-US" sz="2400" dirty="0"/>
              <a:t>验收</a:t>
            </a:r>
            <a:r>
              <a:rPr lang="zh-CN" altLang="en-US" sz="2400" dirty="0" smtClean="0"/>
              <a:t>，老师将提问</a:t>
            </a:r>
            <a:r>
              <a:rPr lang="zh-CN" altLang="en-US" sz="2400" dirty="0"/>
              <a:t>和查看关键实验步骤。</a:t>
            </a:r>
          </a:p>
          <a:p>
            <a:pPr>
              <a:lnSpc>
                <a:spcPct val="125000"/>
              </a:lnSpc>
              <a:spcBef>
                <a:spcPct val="50000"/>
              </a:spcBef>
            </a:pPr>
            <a:r>
              <a:rPr lang="en-US" altLang="zh-CN" sz="2400" dirty="0" smtClean="0"/>
              <a:t>5</a:t>
            </a:r>
            <a:r>
              <a:rPr lang="en-US" altLang="zh-CN" sz="2400" dirty="0"/>
              <a:t>. </a:t>
            </a:r>
            <a:r>
              <a:rPr lang="zh-CN" altLang="en-US" sz="2400" dirty="0"/>
              <a:t>课后学生必须撰写实验报告并通过网络及时提交</a:t>
            </a:r>
            <a:r>
              <a:rPr lang="zh-CN" altLang="en-US" sz="2400" dirty="0" smtClean="0"/>
              <a:t>给任课老师。老师会对</a:t>
            </a:r>
            <a:r>
              <a:rPr lang="zh-CN" altLang="en-US" sz="2400" dirty="0"/>
              <a:t>报告中的普遍问题进行集中点评。</a:t>
            </a:r>
          </a:p>
        </p:txBody>
      </p:sp>
      <p:sp>
        <p:nvSpPr>
          <p:cNvPr id="15364" name="Rectangle 4"/>
          <p:cNvSpPr>
            <a:spLocks noChangeArrowheads="1"/>
          </p:cNvSpPr>
          <p:nvPr/>
        </p:nvSpPr>
        <p:spPr bwMode="auto">
          <a:xfrm>
            <a:off x="276752" y="425450"/>
            <a:ext cx="4498447" cy="523220"/>
          </a:xfrm>
          <a:prstGeom prst="rect">
            <a:avLst/>
          </a:prstGeom>
          <a:noFill/>
          <a:ln w="9525">
            <a:noFill/>
            <a:miter lim="800000"/>
            <a:headEnd/>
            <a:tailEnd/>
          </a:ln>
          <a:effectLst/>
        </p:spPr>
        <p:txBody>
          <a:bodyPr wrap="square">
            <a:spAutoFit/>
          </a:bodyPr>
          <a:lstStyle/>
          <a:p>
            <a:r>
              <a:rPr lang="zh-CN" altLang="en-US" sz="2800" b="1" dirty="0" smtClean="0"/>
              <a:t>（一）硬件实验课实施</a:t>
            </a:r>
            <a:r>
              <a:rPr lang="zh-CN" altLang="en-US" sz="2800" b="1" dirty="0"/>
              <a:t>过程</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descr="Rectangle: Click to edit Master text styles&#10;Second level&#10;Third level&#10;Fourth level&#10;Fifth level"/>
          <p:cNvSpPr>
            <a:spLocks noGrp="1" noChangeArrowheads="1"/>
          </p:cNvSpPr>
          <p:nvPr>
            <p:ph type="body" idx="4294967295"/>
          </p:nvPr>
        </p:nvSpPr>
        <p:spPr>
          <a:xfrm>
            <a:off x="417160" y="925513"/>
            <a:ext cx="8399462" cy="5656262"/>
          </a:xfrm>
          <a:noFill/>
          <a:ln/>
        </p:spPr>
        <p:txBody>
          <a:bodyPr>
            <a:normAutofit/>
          </a:bodyPr>
          <a:lstStyle/>
          <a:p>
            <a:pPr marL="609600" indent="-609600">
              <a:buClrTx/>
              <a:buSzPct val="132000"/>
              <a:buFontTx/>
              <a:buAutoNum type="arabicPeriod"/>
            </a:pPr>
            <a:r>
              <a:rPr lang="zh-CN" altLang="en-US" sz="2400" b="1" dirty="0" smtClean="0"/>
              <a:t>每次课堂实验成绩以五级（十一等）制记分，课堂实验总成绩</a:t>
            </a:r>
            <a:r>
              <a:rPr lang="zh-CN" altLang="en-US" sz="2400" b="1" dirty="0"/>
              <a:t>为七次记分的平均值，小数</a:t>
            </a:r>
            <a:r>
              <a:rPr lang="zh-CN" altLang="en-US" sz="2400" b="1" dirty="0">
                <a:latin typeface="Arial" charset="0"/>
                <a:ea typeface="宋体" pitchFamily="2" charset="-122"/>
              </a:rPr>
              <a:t>部分</a:t>
            </a:r>
            <a:r>
              <a:rPr lang="en-US" altLang="zh-CN" sz="2400" b="1" dirty="0">
                <a:latin typeface="Arial" charset="0"/>
                <a:ea typeface="宋体" pitchFamily="2" charset="-122"/>
              </a:rPr>
              <a:t>4</a:t>
            </a:r>
            <a:r>
              <a:rPr lang="zh-CN" altLang="en-US" sz="2400" b="1" dirty="0">
                <a:latin typeface="Arial" charset="0"/>
                <a:ea typeface="宋体" pitchFamily="2" charset="-122"/>
              </a:rPr>
              <a:t>舍</a:t>
            </a:r>
            <a:r>
              <a:rPr lang="en-US" altLang="zh-CN" sz="2400" b="1" dirty="0">
                <a:latin typeface="Arial" charset="0"/>
                <a:ea typeface="宋体" pitchFamily="2" charset="-122"/>
              </a:rPr>
              <a:t>5</a:t>
            </a:r>
            <a:r>
              <a:rPr lang="zh-CN" altLang="en-US" sz="2400" b="1" dirty="0">
                <a:latin typeface="Arial" charset="0"/>
                <a:ea typeface="宋体" pitchFamily="2" charset="-122"/>
              </a:rPr>
              <a:t>入</a:t>
            </a:r>
            <a:r>
              <a:rPr lang="zh-CN" altLang="en-US" sz="2400" b="1" dirty="0"/>
              <a:t>。</a:t>
            </a:r>
          </a:p>
          <a:p>
            <a:pPr marL="975360" lvl="1" indent="-609600">
              <a:spcBef>
                <a:spcPct val="50000"/>
              </a:spcBef>
              <a:buFontTx/>
              <a:buNone/>
            </a:pPr>
            <a:r>
              <a:rPr lang="en-US" altLang="zh-CN" sz="2000" b="1" dirty="0" smtClean="0"/>
              <a:t>A</a:t>
            </a:r>
            <a:r>
              <a:rPr lang="zh-CN" altLang="en-US" sz="2000" b="1" dirty="0" smtClean="0"/>
              <a:t>： 优秀</a:t>
            </a:r>
            <a:endParaRPr lang="zh-CN" altLang="en-US" sz="2000" b="1" dirty="0"/>
          </a:p>
          <a:p>
            <a:pPr marL="975360" lvl="1" indent="-609600">
              <a:spcBef>
                <a:spcPct val="10000"/>
              </a:spcBef>
              <a:buFontTx/>
              <a:buNone/>
            </a:pPr>
            <a:r>
              <a:rPr lang="zh-CN" altLang="en-US" sz="2000" dirty="0"/>
              <a:t>          </a:t>
            </a:r>
            <a:r>
              <a:rPr lang="zh-CN" altLang="en-US" sz="2000" dirty="0" smtClean="0"/>
              <a:t>能独立完成实验，预习充分，回答</a:t>
            </a:r>
            <a:r>
              <a:rPr lang="zh-CN" altLang="en-US" sz="2000" dirty="0"/>
              <a:t>问题</a:t>
            </a:r>
            <a:r>
              <a:rPr lang="zh-CN" altLang="en-US" sz="2000" dirty="0" smtClean="0"/>
              <a:t>正确，一</a:t>
            </a:r>
            <a:r>
              <a:rPr lang="zh-CN" altLang="en-US" sz="2000" dirty="0"/>
              <a:t>次通过</a:t>
            </a:r>
            <a:r>
              <a:rPr lang="zh-CN" altLang="en-US" sz="2000" dirty="0" smtClean="0"/>
              <a:t>验收。</a:t>
            </a:r>
            <a:endParaRPr lang="zh-CN" altLang="en-US" sz="2000" dirty="0"/>
          </a:p>
          <a:p>
            <a:pPr marL="975360" lvl="1" indent="-609600">
              <a:spcBef>
                <a:spcPct val="10000"/>
              </a:spcBef>
              <a:buFontTx/>
              <a:buNone/>
            </a:pPr>
            <a:r>
              <a:rPr lang="zh-CN" altLang="en-US" sz="2000" dirty="0"/>
              <a:t>          离开时实验环境</a:t>
            </a:r>
            <a:r>
              <a:rPr lang="zh-CN" altLang="en-US" sz="2000" dirty="0" smtClean="0"/>
              <a:t>整洁，主机和实验箱电源</a:t>
            </a:r>
            <a:r>
              <a:rPr lang="zh-CN" altLang="en-US" sz="2000" dirty="0"/>
              <a:t>均关闭。 </a:t>
            </a:r>
          </a:p>
          <a:p>
            <a:pPr marL="975360" lvl="1" indent="-609600">
              <a:spcBef>
                <a:spcPct val="50000"/>
              </a:spcBef>
              <a:buFontTx/>
              <a:buNone/>
            </a:pPr>
            <a:r>
              <a:rPr lang="en-US" altLang="zh-CN" sz="2000" b="1" dirty="0" smtClean="0"/>
              <a:t>B</a:t>
            </a:r>
            <a:r>
              <a:rPr lang="zh-CN" altLang="en-US" sz="2000" b="1" dirty="0" smtClean="0"/>
              <a:t>： 良好</a:t>
            </a:r>
            <a:endParaRPr lang="zh-CN" altLang="en-US" sz="2000" b="1" dirty="0"/>
          </a:p>
          <a:p>
            <a:pPr marL="975360" lvl="1" indent="-609600">
              <a:spcBef>
                <a:spcPct val="10000"/>
              </a:spcBef>
              <a:buFontTx/>
              <a:buNone/>
            </a:pPr>
            <a:r>
              <a:rPr lang="zh-CN" altLang="en-US" sz="2000" dirty="0"/>
              <a:t>         </a:t>
            </a:r>
            <a:r>
              <a:rPr lang="zh-CN" altLang="en-US" sz="2000" dirty="0" smtClean="0"/>
              <a:t>能基本独立完成实验，预习良好，回答</a:t>
            </a:r>
            <a:r>
              <a:rPr lang="zh-CN" altLang="en-US" sz="2000" dirty="0"/>
              <a:t>问题基本</a:t>
            </a:r>
            <a:r>
              <a:rPr lang="zh-CN" altLang="en-US" sz="2000" dirty="0" smtClean="0"/>
              <a:t>正确，一</a:t>
            </a:r>
            <a:r>
              <a:rPr lang="zh-CN" altLang="en-US" sz="2000" dirty="0"/>
              <a:t>次通过</a:t>
            </a:r>
            <a:r>
              <a:rPr lang="zh-CN" altLang="en-US" sz="2000" dirty="0" smtClean="0"/>
              <a:t>验收。离开</a:t>
            </a:r>
            <a:r>
              <a:rPr lang="zh-CN" altLang="en-US" sz="2000" dirty="0"/>
              <a:t>时实验环境</a:t>
            </a:r>
            <a:r>
              <a:rPr lang="zh-CN" altLang="en-US" sz="2000" dirty="0" smtClean="0"/>
              <a:t>整洁，主机和实验箱电源</a:t>
            </a:r>
            <a:r>
              <a:rPr lang="zh-CN" altLang="en-US" sz="2000" dirty="0"/>
              <a:t>均关闭。 </a:t>
            </a:r>
          </a:p>
          <a:p>
            <a:pPr marL="975360" lvl="1" indent="-609600">
              <a:spcBef>
                <a:spcPct val="50000"/>
              </a:spcBef>
              <a:buNone/>
            </a:pPr>
            <a:r>
              <a:rPr lang="en-US" altLang="zh-CN" sz="2000" b="1" dirty="0" smtClean="0"/>
              <a:t>C</a:t>
            </a:r>
            <a:r>
              <a:rPr lang="zh-CN" altLang="en-US" sz="2000" b="1" dirty="0" smtClean="0"/>
              <a:t>： 一般</a:t>
            </a:r>
            <a:endParaRPr lang="zh-CN" altLang="en-US" sz="2000" b="1" dirty="0"/>
          </a:p>
          <a:p>
            <a:pPr marL="975360" lvl="1" indent="-609600">
              <a:spcBef>
                <a:spcPct val="10000"/>
              </a:spcBef>
              <a:buFontTx/>
              <a:buNone/>
            </a:pPr>
            <a:r>
              <a:rPr lang="zh-CN" altLang="en-US" sz="2000" dirty="0"/>
              <a:t>         有预习报告、</a:t>
            </a:r>
            <a:r>
              <a:rPr lang="en-US" altLang="zh-CN" sz="2000" dirty="0"/>
              <a:t>B</a:t>
            </a:r>
            <a:r>
              <a:rPr lang="zh-CN" altLang="en-US" sz="2000" dirty="0"/>
              <a:t>级要求中有一</a:t>
            </a:r>
            <a:r>
              <a:rPr lang="zh-CN" altLang="en-US" sz="2000" dirty="0" smtClean="0"/>
              <a:t>项未达到</a:t>
            </a:r>
            <a:r>
              <a:rPr lang="zh-CN" altLang="en-US" sz="2000" dirty="0"/>
              <a:t>。</a:t>
            </a:r>
          </a:p>
          <a:p>
            <a:pPr marL="975360" lvl="1" indent="-609600">
              <a:spcBef>
                <a:spcPct val="50000"/>
              </a:spcBef>
              <a:buNone/>
            </a:pPr>
            <a:r>
              <a:rPr lang="en-US" altLang="zh-CN" sz="2000" b="1" dirty="0" smtClean="0"/>
              <a:t>D</a:t>
            </a:r>
            <a:r>
              <a:rPr lang="zh-CN" altLang="en-US" sz="2000" b="1" dirty="0" smtClean="0"/>
              <a:t>：及格</a:t>
            </a:r>
            <a:endParaRPr lang="zh-CN" altLang="en-US" sz="2000" b="1" dirty="0"/>
          </a:p>
          <a:p>
            <a:pPr marL="975360" lvl="1" indent="-609600">
              <a:spcBef>
                <a:spcPct val="10000"/>
              </a:spcBef>
              <a:buFontTx/>
              <a:buNone/>
            </a:pPr>
            <a:r>
              <a:rPr lang="zh-CN" altLang="en-US" sz="2000" dirty="0"/>
              <a:t>          没有预习报告，但其它项目都达到</a:t>
            </a:r>
            <a:r>
              <a:rPr lang="en-US" altLang="zh-CN" sz="2000" dirty="0"/>
              <a:t>B</a:t>
            </a:r>
            <a:r>
              <a:rPr lang="zh-CN" altLang="en-US" sz="2000" dirty="0"/>
              <a:t>级</a:t>
            </a:r>
            <a:r>
              <a:rPr lang="zh-CN" altLang="en-US" sz="2000" dirty="0" smtClean="0"/>
              <a:t>以上要求。</a:t>
            </a:r>
            <a:endParaRPr lang="zh-CN" altLang="en-US" sz="2000" dirty="0"/>
          </a:p>
          <a:p>
            <a:pPr marL="975360" lvl="1" indent="-609600">
              <a:spcBef>
                <a:spcPct val="50000"/>
              </a:spcBef>
              <a:buNone/>
            </a:pPr>
            <a:r>
              <a:rPr lang="en-US" altLang="zh-CN" sz="2000" b="1" dirty="0" smtClean="0"/>
              <a:t>F</a:t>
            </a:r>
            <a:r>
              <a:rPr lang="zh-CN" altLang="en-US" sz="2000" b="1" dirty="0" smtClean="0"/>
              <a:t>：</a:t>
            </a:r>
            <a:r>
              <a:rPr lang="zh-CN" altLang="en-US" sz="2000" b="1" dirty="0"/>
              <a:t>不</a:t>
            </a:r>
            <a:r>
              <a:rPr lang="zh-CN" altLang="en-US" sz="2000" b="1" dirty="0" smtClean="0"/>
              <a:t>及格</a:t>
            </a:r>
            <a:endParaRPr lang="zh-CN" altLang="en-US" sz="2000" b="1" dirty="0"/>
          </a:p>
          <a:p>
            <a:pPr marL="975360" lvl="1" indent="-609600">
              <a:spcBef>
                <a:spcPct val="10000"/>
              </a:spcBef>
              <a:buFontTx/>
              <a:buNone/>
            </a:pPr>
            <a:r>
              <a:rPr lang="zh-CN" altLang="en-US" sz="2000" dirty="0"/>
              <a:t>          没有预习报告，且其他项目有一</a:t>
            </a:r>
            <a:r>
              <a:rPr lang="zh-CN" altLang="en-US" sz="2000" dirty="0" smtClean="0"/>
              <a:t>项未达到</a:t>
            </a:r>
            <a:r>
              <a:rPr lang="en-US" altLang="zh-CN" sz="2000" dirty="0"/>
              <a:t>B</a:t>
            </a:r>
            <a:r>
              <a:rPr lang="zh-CN" altLang="en-US" sz="2000" dirty="0" smtClean="0"/>
              <a:t>级要求。</a:t>
            </a:r>
            <a:endParaRPr lang="zh-CN" altLang="en-US" sz="2000" dirty="0"/>
          </a:p>
        </p:txBody>
      </p:sp>
      <p:sp>
        <p:nvSpPr>
          <p:cNvPr id="5125" name="Rectangle 5"/>
          <p:cNvSpPr>
            <a:spLocks noChangeArrowheads="1"/>
          </p:cNvSpPr>
          <p:nvPr/>
        </p:nvSpPr>
        <p:spPr bwMode="auto">
          <a:xfrm>
            <a:off x="269522" y="374650"/>
            <a:ext cx="3619500" cy="550863"/>
          </a:xfrm>
          <a:prstGeom prst="rect">
            <a:avLst/>
          </a:prstGeom>
          <a:noFill/>
          <a:ln w="9525">
            <a:noFill/>
            <a:miter lim="800000"/>
            <a:headEnd/>
            <a:tailEnd/>
          </a:ln>
          <a:effectLst/>
        </p:spPr>
        <p:txBody>
          <a:bodyPr anchor="ctr"/>
          <a:lstStyle/>
          <a:p>
            <a:pPr algn="ctr"/>
            <a:r>
              <a:rPr lang="zh-CN" altLang="en-US" sz="2800" b="1" dirty="0" smtClean="0"/>
              <a:t>（二）考核规定（</a:t>
            </a:r>
            <a:r>
              <a:rPr lang="en-US" altLang="zh-CN" sz="2800" b="1" dirty="0" smtClean="0"/>
              <a:t>1</a:t>
            </a:r>
            <a:r>
              <a:rPr lang="zh-CN" altLang="en-US" sz="2800" b="1" dirty="0" smtClean="0"/>
              <a:t>）</a:t>
            </a:r>
            <a:endParaRPr lang="zh-CN" altLang="en-US" sz="28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4"/>
          <p:cNvSpPr>
            <a:spLocks noChangeArrowheads="1"/>
          </p:cNvSpPr>
          <p:nvPr/>
        </p:nvSpPr>
        <p:spPr bwMode="auto">
          <a:xfrm>
            <a:off x="214491" y="1005596"/>
            <a:ext cx="8816975" cy="5429179"/>
          </a:xfrm>
          <a:prstGeom prst="rect">
            <a:avLst/>
          </a:prstGeom>
          <a:noFill/>
          <a:ln w="9525">
            <a:noFill/>
            <a:miter lim="800000"/>
            <a:headEnd/>
            <a:tailEnd/>
          </a:ln>
          <a:effectLst/>
        </p:spPr>
        <p:txBody>
          <a:bodyPr wrap="square">
            <a:spAutoFit/>
          </a:bodyPr>
          <a:lstStyle/>
          <a:p>
            <a:pPr marL="457200" indent="-457200">
              <a:lnSpc>
                <a:spcPct val="110000"/>
              </a:lnSpc>
              <a:buAutoNum type="arabicPeriod" startAt="2"/>
            </a:pPr>
            <a:r>
              <a:rPr lang="zh-CN" altLang="en-US" sz="2400" b="1" dirty="0" smtClean="0"/>
              <a:t>每次</a:t>
            </a:r>
            <a:r>
              <a:rPr lang="zh-CN" altLang="en-US" sz="2400" b="1" dirty="0"/>
              <a:t>实验报告</a:t>
            </a:r>
            <a:r>
              <a:rPr lang="zh-CN" altLang="en-US" sz="2400" b="1" dirty="0" smtClean="0"/>
              <a:t>成绩以五级（十一等）制记分，报告</a:t>
            </a:r>
            <a:r>
              <a:rPr lang="zh-CN" altLang="en-US" sz="2400" b="1" dirty="0"/>
              <a:t>总成绩为七次记分的平均值，小数部分</a:t>
            </a:r>
            <a:r>
              <a:rPr lang="en-US" altLang="zh-CN" sz="2400" b="1" dirty="0"/>
              <a:t>4</a:t>
            </a:r>
            <a:r>
              <a:rPr lang="zh-CN" altLang="en-US" sz="2400" b="1" dirty="0"/>
              <a:t>舍</a:t>
            </a:r>
            <a:r>
              <a:rPr lang="en-US" altLang="zh-CN" sz="2400" b="1" dirty="0"/>
              <a:t>5</a:t>
            </a:r>
            <a:r>
              <a:rPr lang="zh-CN" altLang="en-US" sz="2400" b="1" dirty="0"/>
              <a:t>入。</a:t>
            </a:r>
          </a:p>
          <a:p>
            <a:pPr marL="800100" lvl="1" indent="-432000">
              <a:spcBef>
                <a:spcPct val="50000"/>
              </a:spcBef>
            </a:pPr>
            <a:r>
              <a:rPr lang="en-US" altLang="zh-CN" sz="2000" dirty="0" smtClean="0"/>
              <a:t>A</a:t>
            </a:r>
            <a:r>
              <a:rPr lang="zh-CN" altLang="en-US" sz="2000" dirty="0" smtClean="0"/>
              <a:t>：</a:t>
            </a:r>
            <a:r>
              <a:rPr lang="zh-CN" altLang="en-US" sz="2000" dirty="0"/>
              <a:t>独立</a:t>
            </a:r>
            <a:r>
              <a:rPr lang="zh-CN" altLang="en-US" sz="2000" dirty="0" smtClean="0"/>
              <a:t>完成实验报告，实验</a:t>
            </a:r>
            <a:r>
              <a:rPr lang="zh-CN" altLang="en-US" sz="2000" dirty="0"/>
              <a:t>报告内容</a:t>
            </a:r>
            <a:r>
              <a:rPr lang="zh-CN" altLang="en-US" sz="2000" dirty="0" smtClean="0"/>
              <a:t>完整，如实</a:t>
            </a:r>
            <a:r>
              <a:rPr lang="zh-CN" altLang="en-US" sz="2000" dirty="0"/>
              <a:t>记录实验过程和实验</a:t>
            </a:r>
            <a:r>
              <a:rPr lang="zh-CN" altLang="en-US" sz="2000" dirty="0" smtClean="0"/>
              <a:t>现象，实验</a:t>
            </a:r>
            <a:r>
              <a:rPr lang="zh-CN" altLang="en-US" sz="2000" dirty="0"/>
              <a:t>步骤清晰且按其可再现实验过程和</a:t>
            </a:r>
            <a:r>
              <a:rPr lang="zh-CN" altLang="en-US" sz="2000" dirty="0" smtClean="0"/>
              <a:t>现象，文词简练。</a:t>
            </a:r>
            <a:endParaRPr lang="en-US" altLang="zh-CN" sz="2000" dirty="0" smtClean="0"/>
          </a:p>
          <a:p>
            <a:pPr marL="800100" lvl="1" indent="-432000">
              <a:spcBef>
                <a:spcPct val="50000"/>
              </a:spcBef>
            </a:pPr>
            <a:r>
              <a:rPr lang="en-US" altLang="zh-CN" sz="2000" dirty="0" smtClean="0"/>
              <a:t>B</a:t>
            </a:r>
            <a:r>
              <a:rPr lang="zh-CN" altLang="en-US" sz="2000" dirty="0" smtClean="0"/>
              <a:t>：</a:t>
            </a:r>
            <a:r>
              <a:rPr lang="zh-CN" altLang="en-US" sz="2000" dirty="0"/>
              <a:t>独立</a:t>
            </a:r>
            <a:r>
              <a:rPr lang="zh-CN" altLang="en-US" sz="2000" dirty="0" smtClean="0"/>
              <a:t>完成实验报告，实验</a:t>
            </a:r>
            <a:r>
              <a:rPr lang="zh-CN" altLang="en-US" sz="2000" dirty="0"/>
              <a:t>报告内容</a:t>
            </a:r>
            <a:r>
              <a:rPr lang="zh-CN" altLang="en-US" sz="2000" dirty="0" smtClean="0"/>
              <a:t>完整，如实</a:t>
            </a:r>
            <a:r>
              <a:rPr lang="zh-CN" altLang="en-US" sz="2000" dirty="0"/>
              <a:t>记录实验过程和实验</a:t>
            </a:r>
            <a:r>
              <a:rPr lang="zh-CN" altLang="en-US" sz="2000" dirty="0" smtClean="0"/>
              <a:t>现象，实验</a:t>
            </a:r>
            <a:r>
              <a:rPr lang="zh-CN" altLang="en-US" sz="2000" dirty="0"/>
              <a:t>主要步骤</a:t>
            </a:r>
            <a:r>
              <a:rPr lang="zh-CN" altLang="en-US" sz="2000" dirty="0" smtClean="0"/>
              <a:t>清晰，文词简练。</a:t>
            </a:r>
            <a:endParaRPr lang="en-US" altLang="zh-CN" sz="2000" dirty="0" smtClean="0"/>
          </a:p>
          <a:p>
            <a:pPr marL="800100" lvl="1" indent="-432000">
              <a:spcBef>
                <a:spcPct val="50000"/>
              </a:spcBef>
            </a:pPr>
            <a:r>
              <a:rPr lang="en-US" altLang="zh-CN" sz="2000" dirty="0" smtClean="0"/>
              <a:t>C</a:t>
            </a:r>
            <a:r>
              <a:rPr lang="zh-CN" altLang="en-US" sz="2000" dirty="0" smtClean="0"/>
              <a:t>：</a:t>
            </a:r>
            <a:r>
              <a:rPr lang="zh-CN" altLang="en-US" sz="2000" dirty="0"/>
              <a:t>独立</a:t>
            </a:r>
            <a:r>
              <a:rPr lang="zh-CN" altLang="en-US" sz="2000" dirty="0" smtClean="0"/>
              <a:t>完成实验报告，实验</a:t>
            </a:r>
            <a:r>
              <a:rPr lang="zh-CN" altLang="en-US" sz="2000" dirty="0"/>
              <a:t>报告内容基本</a:t>
            </a:r>
            <a:r>
              <a:rPr lang="zh-CN" altLang="en-US" sz="2000" dirty="0" smtClean="0"/>
              <a:t>完整，记录</a:t>
            </a:r>
            <a:r>
              <a:rPr lang="zh-CN" altLang="en-US" sz="2000" dirty="0"/>
              <a:t>了实验过程和</a:t>
            </a:r>
            <a:r>
              <a:rPr lang="zh-CN" altLang="en-US" sz="2000" dirty="0" smtClean="0"/>
              <a:t>实验现象，有</a:t>
            </a:r>
            <a:r>
              <a:rPr lang="zh-CN" altLang="en-US" sz="2000" dirty="0"/>
              <a:t>实验主要</a:t>
            </a:r>
            <a:r>
              <a:rPr lang="zh-CN" altLang="en-US" sz="2000" dirty="0" smtClean="0"/>
              <a:t>步骤。</a:t>
            </a:r>
            <a:endParaRPr lang="en-US" altLang="zh-CN" sz="2000" dirty="0" smtClean="0"/>
          </a:p>
          <a:p>
            <a:pPr marL="800100" lvl="1" indent="-432000">
              <a:spcBef>
                <a:spcPct val="50000"/>
              </a:spcBef>
            </a:pPr>
            <a:r>
              <a:rPr lang="en-US" altLang="zh-CN" sz="2000" dirty="0" smtClean="0"/>
              <a:t>D</a:t>
            </a:r>
            <a:r>
              <a:rPr lang="zh-CN" altLang="en-US" sz="2000" dirty="0" smtClean="0"/>
              <a:t>：</a:t>
            </a:r>
            <a:r>
              <a:rPr lang="zh-CN" altLang="en-US" sz="2000" dirty="0"/>
              <a:t>独立</a:t>
            </a:r>
            <a:r>
              <a:rPr lang="zh-CN" altLang="en-US" sz="2000" dirty="0" smtClean="0"/>
              <a:t>完成实验报告</a:t>
            </a:r>
            <a:r>
              <a:rPr lang="zh-CN" altLang="en-US" sz="2000" dirty="0"/>
              <a:t>、实验报告内容基本</a:t>
            </a:r>
            <a:r>
              <a:rPr lang="zh-CN" altLang="en-US" sz="2000" dirty="0" smtClean="0"/>
              <a:t>完整。</a:t>
            </a:r>
            <a:endParaRPr lang="en-US" altLang="zh-CN" sz="2000" dirty="0" smtClean="0"/>
          </a:p>
          <a:p>
            <a:pPr marL="800100" lvl="1" indent="-432000">
              <a:spcBef>
                <a:spcPct val="50000"/>
              </a:spcBef>
            </a:pPr>
            <a:r>
              <a:rPr lang="en-US" altLang="zh-CN" sz="2000" dirty="0" smtClean="0"/>
              <a:t>F</a:t>
            </a:r>
            <a:r>
              <a:rPr lang="zh-CN" altLang="en-US" sz="2000" dirty="0" smtClean="0"/>
              <a:t>：所提交的实验报告与他人实验报告雷同。</a:t>
            </a:r>
            <a:endParaRPr lang="zh-CN" altLang="en-US" sz="2000" dirty="0"/>
          </a:p>
          <a:p>
            <a:pPr marL="342900" indent="-342900">
              <a:spcBef>
                <a:spcPct val="100000"/>
              </a:spcBef>
              <a:buFontTx/>
              <a:buAutoNum type="arabicPeriod" startAt="3"/>
            </a:pPr>
            <a:r>
              <a:rPr lang="zh-CN" altLang="en-US" sz="2400" b="1" dirty="0" smtClean="0"/>
              <a:t>课程</a:t>
            </a:r>
            <a:r>
              <a:rPr lang="zh-CN" altLang="en-US" sz="2400" b="1" dirty="0"/>
              <a:t>总成绩</a:t>
            </a:r>
            <a:r>
              <a:rPr lang="zh-CN" altLang="en-US" sz="2400" b="1" dirty="0" smtClean="0"/>
              <a:t>＝（课堂实验总成绩</a:t>
            </a:r>
            <a:r>
              <a:rPr lang="en-US" altLang="zh-CN" sz="2400" b="1" dirty="0"/>
              <a:t>×60%</a:t>
            </a:r>
            <a:r>
              <a:rPr lang="zh-CN" altLang="en-US" sz="2400" b="1" dirty="0"/>
              <a:t>＋报告总成绩</a:t>
            </a:r>
            <a:r>
              <a:rPr lang="en-US" altLang="zh-CN" sz="2400" b="1" dirty="0"/>
              <a:t>×40</a:t>
            </a:r>
            <a:r>
              <a:rPr lang="en-US" altLang="zh-CN" sz="2400" b="1" dirty="0" smtClean="0"/>
              <a:t>%</a:t>
            </a:r>
            <a:r>
              <a:rPr lang="zh-CN" altLang="en-US" sz="2400" b="1" dirty="0" smtClean="0"/>
              <a:t>）</a:t>
            </a:r>
            <a:endParaRPr lang="en-US" altLang="zh-CN" sz="2400" b="1" dirty="0"/>
          </a:p>
          <a:p>
            <a:pPr marL="342900" indent="-342900">
              <a:spcBef>
                <a:spcPct val="50000"/>
              </a:spcBef>
            </a:pPr>
            <a:r>
              <a:rPr lang="en-US" altLang="zh-CN" sz="2400" b="1" dirty="0"/>
              <a:t>                           </a:t>
            </a:r>
            <a:r>
              <a:rPr lang="zh-CN" altLang="en-US" sz="2400" b="1" dirty="0"/>
              <a:t>小数部分</a:t>
            </a:r>
            <a:r>
              <a:rPr lang="en-US" altLang="zh-CN" sz="2400" b="1" dirty="0"/>
              <a:t>4</a:t>
            </a:r>
            <a:r>
              <a:rPr lang="zh-CN" altLang="en-US" sz="2400" b="1" dirty="0"/>
              <a:t>舍</a:t>
            </a:r>
            <a:r>
              <a:rPr lang="en-US" altLang="zh-CN" sz="2400" b="1" dirty="0"/>
              <a:t>5</a:t>
            </a:r>
            <a:r>
              <a:rPr lang="zh-CN" altLang="en-US" sz="2400" b="1" dirty="0"/>
              <a:t>入。</a:t>
            </a:r>
          </a:p>
        </p:txBody>
      </p:sp>
      <p:sp>
        <p:nvSpPr>
          <p:cNvPr id="6" name="Rectangle 5"/>
          <p:cNvSpPr>
            <a:spLocks noChangeArrowheads="1"/>
          </p:cNvSpPr>
          <p:nvPr/>
        </p:nvSpPr>
        <p:spPr bwMode="auto">
          <a:xfrm>
            <a:off x="214491" y="330554"/>
            <a:ext cx="3431820" cy="550863"/>
          </a:xfrm>
          <a:prstGeom prst="rect">
            <a:avLst/>
          </a:prstGeom>
          <a:noFill/>
          <a:ln w="9525">
            <a:noFill/>
            <a:miter lim="800000"/>
            <a:headEnd/>
            <a:tailEnd/>
          </a:ln>
          <a:effectLst/>
        </p:spPr>
        <p:txBody>
          <a:bodyPr anchor="ctr"/>
          <a:lstStyle/>
          <a:p>
            <a:pPr algn="ctr"/>
            <a:r>
              <a:rPr lang="en-US" altLang="zh-CN" sz="2800" b="1" dirty="0">
                <a:solidFill>
                  <a:schemeClr val="tx2"/>
                </a:solidFill>
              </a:rPr>
              <a:t> </a:t>
            </a:r>
            <a:r>
              <a:rPr lang="zh-CN" altLang="en-US" sz="2800" b="1" dirty="0" smtClean="0"/>
              <a:t>（二）考核规定（</a:t>
            </a:r>
            <a:r>
              <a:rPr lang="en-US" altLang="zh-CN" sz="2800" b="1" dirty="0" smtClean="0"/>
              <a:t>2</a:t>
            </a:r>
            <a:r>
              <a:rPr lang="zh-CN" altLang="en-US" sz="2800" b="1" dirty="0" smtClean="0"/>
              <a:t>）</a:t>
            </a:r>
            <a:endParaRPr lang="zh-CN" altLang="en-US" sz="28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1478316" y="2336800"/>
          <a:ext cx="6096000" cy="2560320"/>
        </p:xfrm>
        <a:graphic>
          <a:graphicData uri="http://schemas.openxmlformats.org/drawingml/2006/table">
            <a:tbl>
              <a:tblPr firstRow="1" bandRow="1">
                <a:tableStyleId>{D7AC3CCA-C797-4891-BE02-D94E43425B78}</a:tableStyleId>
              </a:tblPr>
              <a:tblGrid>
                <a:gridCol w="864096"/>
                <a:gridCol w="1224136"/>
                <a:gridCol w="959768"/>
                <a:gridCol w="840432"/>
                <a:gridCol w="1296144"/>
                <a:gridCol w="911424"/>
              </a:tblGrid>
              <a:tr h="345186">
                <a:tc>
                  <a:txBody>
                    <a:bodyPr/>
                    <a:lstStyle/>
                    <a:p>
                      <a:pPr algn="ctr"/>
                      <a:r>
                        <a:rPr lang="zh-CN" altLang="en-US" dirty="0" smtClean="0"/>
                        <a:t>等级</a:t>
                      </a:r>
                      <a:endParaRPr lang="zh-CN" altLang="en-US" dirty="0">
                        <a:latin typeface="+mn-ea"/>
                        <a:ea typeface="+mn-ea"/>
                      </a:endParaRPr>
                    </a:p>
                  </a:txBody>
                  <a:tcPr/>
                </a:tc>
                <a:tc>
                  <a:txBody>
                    <a:bodyPr/>
                    <a:lstStyle/>
                    <a:p>
                      <a:pPr algn="ctr"/>
                      <a:r>
                        <a:rPr lang="zh-CN" altLang="en-US" dirty="0" smtClean="0"/>
                        <a:t>百分数</a:t>
                      </a:r>
                      <a:endParaRPr lang="zh-CN" altLang="en-US" dirty="0">
                        <a:latin typeface="+mn-ea"/>
                        <a:ea typeface="+mn-ea"/>
                      </a:endParaRPr>
                    </a:p>
                  </a:txBody>
                  <a:tcPr/>
                </a:tc>
                <a:tc>
                  <a:txBody>
                    <a:bodyPr/>
                    <a:lstStyle/>
                    <a:p>
                      <a:pPr algn="ctr"/>
                      <a:r>
                        <a:rPr lang="zh-CN" altLang="en-US" dirty="0" smtClean="0"/>
                        <a:t>绩点</a:t>
                      </a:r>
                      <a:endParaRPr lang="zh-CN" altLang="en-US" dirty="0">
                        <a:latin typeface="+mn-ea"/>
                        <a:ea typeface="+mn-ea"/>
                      </a:endParaRPr>
                    </a:p>
                  </a:txBody>
                  <a:tcPr/>
                </a:tc>
                <a:tc>
                  <a:txBody>
                    <a:bodyPr/>
                    <a:lstStyle/>
                    <a:p>
                      <a:pPr algn="ctr"/>
                      <a:r>
                        <a:rPr lang="zh-CN" altLang="en-US" dirty="0" smtClean="0"/>
                        <a:t>等级</a:t>
                      </a:r>
                      <a:endParaRPr lang="zh-CN" altLang="en-US" dirty="0">
                        <a:latin typeface="+mn-ea"/>
                        <a:ea typeface="+mn-ea"/>
                      </a:endParaRPr>
                    </a:p>
                  </a:txBody>
                  <a:tcPr/>
                </a:tc>
                <a:tc>
                  <a:txBody>
                    <a:bodyPr/>
                    <a:lstStyle/>
                    <a:p>
                      <a:pPr algn="ctr"/>
                      <a:r>
                        <a:rPr lang="zh-CN" altLang="en-US" dirty="0" smtClean="0"/>
                        <a:t>百分数</a:t>
                      </a:r>
                      <a:endParaRPr lang="zh-CN" altLang="en-US" dirty="0">
                        <a:latin typeface="+mn-ea"/>
                        <a:ea typeface="+mn-ea"/>
                      </a:endParaRPr>
                    </a:p>
                  </a:txBody>
                  <a:tcPr/>
                </a:tc>
                <a:tc>
                  <a:txBody>
                    <a:bodyPr/>
                    <a:lstStyle/>
                    <a:p>
                      <a:pPr algn="ctr"/>
                      <a:r>
                        <a:rPr lang="zh-CN" altLang="en-US" dirty="0" smtClean="0"/>
                        <a:t>绩点</a:t>
                      </a:r>
                      <a:endParaRPr lang="zh-CN" altLang="en-US" dirty="0">
                        <a:latin typeface="+mn-ea"/>
                        <a:ea typeface="+mn-ea"/>
                      </a:endParaRPr>
                    </a:p>
                  </a:txBody>
                  <a:tcPr/>
                </a:tc>
              </a:tr>
              <a:tr h="345186">
                <a:tc>
                  <a:txBody>
                    <a:bodyPr/>
                    <a:lstStyle/>
                    <a:p>
                      <a:pPr algn="ctr"/>
                      <a:r>
                        <a:rPr lang="en-US" altLang="zh-CN" dirty="0" smtClean="0"/>
                        <a:t>A</a:t>
                      </a:r>
                      <a:endParaRPr lang="zh-CN" altLang="en-US" dirty="0">
                        <a:latin typeface="+mn-ea"/>
                        <a:ea typeface="+mn-ea"/>
                      </a:endParaRPr>
                    </a:p>
                  </a:txBody>
                  <a:tcPr/>
                </a:tc>
                <a:tc>
                  <a:txBody>
                    <a:bodyPr/>
                    <a:lstStyle/>
                    <a:p>
                      <a:pPr algn="ctr"/>
                      <a:r>
                        <a:rPr lang="en-US" altLang="zh-CN" dirty="0" smtClean="0">
                          <a:latin typeface="+mj-ea"/>
                          <a:ea typeface="+mj-ea"/>
                        </a:rPr>
                        <a:t>90-100</a:t>
                      </a:r>
                      <a:endParaRPr lang="zh-CN" altLang="en-US" dirty="0">
                        <a:latin typeface="+mj-ea"/>
                        <a:ea typeface="+mj-ea"/>
                      </a:endParaRPr>
                    </a:p>
                  </a:txBody>
                  <a:tcPr/>
                </a:tc>
                <a:tc>
                  <a:txBody>
                    <a:bodyPr/>
                    <a:lstStyle/>
                    <a:p>
                      <a:pPr algn="ctr"/>
                      <a:r>
                        <a:rPr lang="en-US" altLang="zh-CN" dirty="0" smtClean="0">
                          <a:latin typeface="+mj-ea"/>
                          <a:ea typeface="+mj-ea"/>
                        </a:rPr>
                        <a:t>4.0</a:t>
                      </a:r>
                      <a:endParaRPr lang="zh-CN" altLang="en-US" dirty="0">
                        <a:latin typeface="+mj-ea"/>
                        <a:ea typeface="+mj-ea"/>
                      </a:endParaRPr>
                    </a:p>
                  </a:txBody>
                  <a:tcPr/>
                </a:tc>
                <a:tc>
                  <a:txBody>
                    <a:bodyPr/>
                    <a:lstStyle/>
                    <a:p>
                      <a:pPr algn="ctr"/>
                      <a:r>
                        <a:rPr lang="en-US" altLang="zh-CN" dirty="0" smtClean="0"/>
                        <a:t>C</a:t>
                      </a:r>
                      <a:endParaRPr lang="zh-CN" altLang="en-US" dirty="0">
                        <a:latin typeface="+mn-ea"/>
                        <a:ea typeface="+mn-ea"/>
                      </a:endParaRPr>
                    </a:p>
                  </a:txBody>
                  <a:tcPr/>
                </a:tc>
                <a:tc>
                  <a:txBody>
                    <a:bodyPr/>
                    <a:lstStyle/>
                    <a:p>
                      <a:pPr algn="ctr"/>
                      <a:r>
                        <a:rPr lang="en-US" altLang="zh-CN" dirty="0" smtClean="0">
                          <a:latin typeface="+mj-ea"/>
                          <a:ea typeface="+mj-ea"/>
                        </a:rPr>
                        <a:t>68-71.9</a:t>
                      </a:r>
                      <a:endParaRPr lang="zh-CN" altLang="en-US" dirty="0">
                        <a:latin typeface="+mj-ea"/>
                        <a:ea typeface="+mj-ea"/>
                      </a:endParaRPr>
                    </a:p>
                  </a:txBody>
                  <a:tcPr/>
                </a:tc>
                <a:tc>
                  <a:txBody>
                    <a:bodyPr/>
                    <a:lstStyle/>
                    <a:p>
                      <a:pPr algn="ctr"/>
                      <a:r>
                        <a:rPr lang="en-US" altLang="zh-CN" dirty="0" smtClean="0">
                          <a:latin typeface="+mj-ea"/>
                          <a:ea typeface="+mj-ea"/>
                        </a:rPr>
                        <a:t>2.0</a:t>
                      </a:r>
                      <a:endParaRPr lang="zh-CN" altLang="en-US" dirty="0">
                        <a:latin typeface="+mj-ea"/>
                        <a:ea typeface="+mj-ea"/>
                      </a:endParaRPr>
                    </a:p>
                  </a:txBody>
                  <a:tcPr/>
                </a:tc>
              </a:tr>
              <a:tr h="345186">
                <a:tc>
                  <a:txBody>
                    <a:bodyPr/>
                    <a:lstStyle/>
                    <a:p>
                      <a:pPr algn="ctr"/>
                      <a:r>
                        <a:rPr lang="en-US" altLang="zh-CN" dirty="0" smtClean="0"/>
                        <a:t>A-</a:t>
                      </a:r>
                      <a:endParaRPr lang="zh-CN" altLang="en-US" dirty="0">
                        <a:latin typeface="+mn-ea"/>
                        <a:ea typeface="+mn-ea"/>
                      </a:endParaRPr>
                    </a:p>
                  </a:txBody>
                  <a:tcPr/>
                </a:tc>
                <a:tc>
                  <a:txBody>
                    <a:bodyPr/>
                    <a:lstStyle/>
                    <a:p>
                      <a:pPr algn="ctr"/>
                      <a:r>
                        <a:rPr lang="en-US" altLang="zh-CN" dirty="0" smtClean="0">
                          <a:latin typeface="+mj-ea"/>
                          <a:ea typeface="+mj-ea"/>
                        </a:rPr>
                        <a:t>85-89.9</a:t>
                      </a:r>
                      <a:endParaRPr lang="zh-CN" altLang="en-US" dirty="0">
                        <a:latin typeface="+mj-ea"/>
                        <a:ea typeface="+mj-ea"/>
                      </a:endParaRPr>
                    </a:p>
                  </a:txBody>
                  <a:tcPr/>
                </a:tc>
                <a:tc>
                  <a:txBody>
                    <a:bodyPr/>
                    <a:lstStyle/>
                    <a:p>
                      <a:pPr algn="ctr"/>
                      <a:r>
                        <a:rPr lang="en-US" altLang="zh-CN" dirty="0" smtClean="0">
                          <a:latin typeface="+mj-ea"/>
                          <a:ea typeface="+mj-ea"/>
                        </a:rPr>
                        <a:t>3.7</a:t>
                      </a:r>
                      <a:endParaRPr lang="zh-CN" altLang="en-US" dirty="0">
                        <a:latin typeface="+mj-ea"/>
                        <a:ea typeface="+mj-ea"/>
                      </a:endParaRPr>
                    </a:p>
                  </a:txBody>
                  <a:tcPr/>
                </a:tc>
                <a:tc>
                  <a:txBody>
                    <a:bodyPr/>
                    <a:lstStyle/>
                    <a:p>
                      <a:pPr algn="ctr"/>
                      <a:r>
                        <a:rPr lang="en-US" altLang="zh-CN" dirty="0" smtClean="0"/>
                        <a:t>C-</a:t>
                      </a:r>
                      <a:endParaRPr lang="zh-CN" altLang="en-US" dirty="0">
                        <a:latin typeface="+mn-ea"/>
                        <a:ea typeface="+mn-ea"/>
                      </a:endParaRPr>
                    </a:p>
                  </a:txBody>
                  <a:tcPr/>
                </a:tc>
                <a:tc>
                  <a:txBody>
                    <a:bodyPr/>
                    <a:lstStyle/>
                    <a:p>
                      <a:pPr algn="ctr"/>
                      <a:r>
                        <a:rPr lang="en-US" altLang="zh-CN" dirty="0" smtClean="0">
                          <a:latin typeface="+mj-ea"/>
                          <a:ea typeface="+mj-ea"/>
                        </a:rPr>
                        <a:t>66-67.9</a:t>
                      </a:r>
                      <a:endParaRPr lang="zh-CN" altLang="en-US" dirty="0">
                        <a:latin typeface="+mj-ea"/>
                        <a:ea typeface="+mj-ea"/>
                      </a:endParaRPr>
                    </a:p>
                  </a:txBody>
                  <a:tcPr/>
                </a:tc>
                <a:tc>
                  <a:txBody>
                    <a:bodyPr/>
                    <a:lstStyle/>
                    <a:p>
                      <a:pPr algn="ctr"/>
                      <a:r>
                        <a:rPr lang="en-US" altLang="zh-CN" dirty="0" smtClean="0">
                          <a:latin typeface="+mj-ea"/>
                          <a:ea typeface="+mj-ea"/>
                        </a:rPr>
                        <a:t>1.7</a:t>
                      </a:r>
                      <a:endParaRPr lang="zh-CN" altLang="en-US" dirty="0">
                        <a:latin typeface="+mj-ea"/>
                        <a:ea typeface="+mj-ea"/>
                      </a:endParaRPr>
                    </a:p>
                  </a:txBody>
                  <a:tcPr/>
                </a:tc>
              </a:tr>
              <a:tr h="345186">
                <a:tc>
                  <a:txBody>
                    <a:bodyPr/>
                    <a:lstStyle/>
                    <a:p>
                      <a:pPr algn="ctr"/>
                      <a:r>
                        <a:rPr lang="en-US" altLang="zh-CN" dirty="0" smtClean="0"/>
                        <a:t>B+</a:t>
                      </a:r>
                      <a:endParaRPr lang="zh-CN" altLang="en-US" dirty="0">
                        <a:latin typeface="+mn-ea"/>
                        <a:ea typeface="+mn-ea"/>
                      </a:endParaRPr>
                    </a:p>
                  </a:txBody>
                  <a:tcPr/>
                </a:tc>
                <a:tc>
                  <a:txBody>
                    <a:bodyPr/>
                    <a:lstStyle/>
                    <a:p>
                      <a:pPr algn="ctr"/>
                      <a:r>
                        <a:rPr lang="en-US" altLang="zh-CN" dirty="0" smtClean="0">
                          <a:latin typeface="+mj-ea"/>
                          <a:ea typeface="+mj-ea"/>
                        </a:rPr>
                        <a:t>82-84.9</a:t>
                      </a:r>
                      <a:endParaRPr lang="zh-CN" altLang="en-US" dirty="0">
                        <a:latin typeface="+mj-ea"/>
                        <a:ea typeface="+mj-ea"/>
                      </a:endParaRPr>
                    </a:p>
                  </a:txBody>
                  <a:tcPr/>
                </a:tc>
                <a:tc>
                  <a:txBody>
                    <a:bodyPr/>
                    <a:lstStyle/>
                    <a:p>
                      <a:pPr algn="ctr"/>
                      <a:r>
                        <a:rPr lang="en-US" altLang="zh-CN" dirty="0" smtClean="0">
                          <a:latin typeface="+mj-ea"/>
                          <a:ea typeface="+mj-ea"/>
                        </a:rPr>
                        <a:t>3.3</a:t>
                      </a:r>
                      <a:endParaRPr lang="zh-CN" altLang="en-US" dirty="0">
                        <a:latin typeface="+mj-ea"/>
                        <a:ea typeface="+mj-ea"/>
                      </a:endParaRPr>
                    </a:p>
                  </a:txBody>
                  <a:tcPr/>
                </a:tc>
                <a:tc>
                  <a:txBody>
                    <a:bodyPr/>
                    <a:lstStyle/>
                    <a:p>
                      <a:pPr algn="ctr"/>
                      <a:r>
                        <a:rPr lang="en-US" altLang="zh-CN" dirty="0" smtClean="0"/>
                        <a:t>D</a:t>
                      </a:r>
                      <a:endParaRPr lang="zh-CN" altLang="en-US" dirty="0">
                        <a:latin typeface="+mn-ea"/>
                        <a:ea typeface="+mn-ea"/>
                      </a:endParaRPr>
                    </a:p>
                  </a:txBody>
                  <a:tcPr/>
                </a:tc>
                <a:tc>
                  <a:txBody>
                    <a:bodyPr/>
                    <a:lstStyle/>
                    <a:p>
                      <a:pPr algn="ctr"/>
                      <a:r>
                        <a:rPr lang="en-US" altLang="zh-CN" dirty="0" smtClean="0">
                          <a:latin typeface="+mj-ea"/>
                          <a:ea typeface="+mj-ea"/>
                        </a:rPr>
                        <a:t>64-65.9</a:t>
                      </a:r>
                      <a:endParaRPr lang="zh-CN" altLang="en-US" dirty="0">
                        <a:latin typeface="+mj-ea"/>
                        <a:ea typeface="+mj-ea"/>
                      </a:endParaRPr>
                    </a:p>
                  </a:txBody>
                  <a:tcPr/>
                </a:tc>
                <a:tc>
                  <a:txBody>
                    <a:bodyPr/>
                    <a:lstStyle/>
                    <a:p>
                      <a:pPr algn="ctr"/>
                      <a:r>
                        <a:rPr lang="en-US" altLang="zh-CN" dirty="0" smtClean="0">
                          <a:latin typeface="+mj-ea"/>
                          <a:ea typeface="+mj-ea"/>
                        </a:rPr>
                        <a:t>1.5</a:t>
                      </a:r>
                      <a:endParaRPr lang="zh-CN" altLang="en-US" dirty="0">
                        <a:latin typeface="+mj-ea"/>
                        <a:ea typeface="+mj-ea"/>
                      </a:endParaRPr>
                    </a:p>
                  </a:txBody>
                  <a:tcPr/>
                </a:tc>
              </a:tr>
              <a:tr h="345186">
                <a:tc>
                  <a:txBody>
                    <a:bodyPr/>
                    <a:lstStyle/>
                    <a:p>
                      <a:pPr algn="ctr"/>
                      <a:r>
                        <a:rPr lang="en-US" altLang="zh-CN" dirty="0" smtClean="0"/>
                        <a:t>B</a:t>
                      </a:r>
                      <a:endParaRPr lang="zh-CN" altLang="en-US" dirty="0">
                        <a:latin typeface="+mn-ea"/>
                        <a:ea typeface="+mn-ea"/>
                      </a:endParaRPr>
                    </a:p>
                  </a:txBody>
                  <a:tcPr/>
                </a:tc>
                <a:tc>
                  <a:txBody>
                    <a:bodyPr/>
                    <a:lstStyle/>
                    <a:p>
                      <a:pPr algn="ctr"/>
                      <a:r>
                        <a:rPr lang="en-US" altLang="zh-CN" dirty="0" smtClean="0">
                          <a:latin typeface="+mj-ea"/>
                          <a:ea typeface="+mj-ea"/>
                        </a:rPr>
                        <a:t>78-81.9</a:t>
                      </a:r>
                      <a:endParaRPr lang="zh-CN" altLang="en-US" dirty="0">
                        <a:latin typeface="+mj-ea"/>
                        <a:ea typeface="+mj-ea"/>
                      </a:endParaRPr>
                    </a:p>
                  </a:txBody>
                  <a:tcPr/>
                </a:tc>
                <a:tc>
                  <a:txBody>
                    <a:bodyPr/>
                    <a:lstStyle/>
                    <a:p>
                      <a:pPr algn="ctr"/>
                      <a:r>
                        <a:rPr lang="en-US" altLang="zh-CN" dirty="0" smtClean="0">
                          <a:latin typeface="+mj-ea"/>
                          <a:ea typeface="+mj-ea"/>
                        </a:rPr>
                        <a:t>3.0</a:t>
                      </a:r>
                      <a:endParaRPr lang="zh-CN" altLang="en-US" dirty="0">
                        <a:latin typeface="+mj-ea"/>
                        <a:ea typeface="+mj-ea"/>
                      </a:endParaRPr>
                    </a:p>
                  </a:txBody>
                  <a:tcPr/>
                </a:tc>
                <a:tc>
                  <a:txBody>
                    <a:bodyPr/>
                    <a:lstStyle/>
                    <a:p>
                      <a:pPr algn="ctr"/>
                      <a:r>
                        <a:rPr lang="en-US" altLang="zh-CN" dirty="0" smtClean="0"/>
                        <a:t>D-</a:t>
                      </a:r>
                      <a:endParaRPr lang="zh-CN" altLang="en-US" dirty="0">
                        <a:latin typeface="+mn-ea"/>
                        <a:ea typeface="+mn-ea"/>
                      </a:endParaRPr>
                    </a:p>
                  </a:txBody>
                  <a:tcPr/>
                </a:tc>
                <a:tc>
                  <a:txBody>
                    <a:bodyPr/>
                    <a:lstStyle/>
                    <a:p>
                      <a:pPr algn="ctr"/>
                      <a:r>
                        <a:rPr lang="en-US" altLang="zh-CN" dirty="0" smtClean="0">
                          <a:latin typeface="+mj-ea"/>
                          <a:ea typeface="+mj-ea"/>
                        </a:rPr>
                        <a:t>60-63.9</a:t>
                      </a:r>
                      <a:endParaRPr lang="zh-CN" altLang="en-US" dirty="0">
                        <a:latin typeface="+mj-ea"/>
                        <a:ea typeface="+mj-ea"/>
                      </a:endParaRPr>
                    </a:p>
                  </a:txBody>
                  <a:tcPr/>
                </a:tc>
                <a:tc>
                  <a:txBody>
                    <a:bodyPr/>
                    <a:lstStyle/>
                    <a:p>
                      <a:pPr algn="ctr"/>
                      <a:r>
                        <a:rPr lang="en-US" altLang="zh-CN" dirty="0" smtClean="0">
                          <a:latin typeface="+mj-ea"/>
                          <a:ea typeface="+mj-ea"/>
                        </a:rPr>
                        <a:t>1.0</a:t>
                      </a:r>
                      <a:endParaRPr lang="zh-CN" altLang="en-US" dirty="0">
                        <a:latin typeface="+mj-ea"/>
                        <a:ea typeface="+mj-ea"/>
                      </a:endParaRPr>
                    </a:p>
                  </a:txBody>
                  <a:tcPr/>
                </a:tc>
              </a:tr>
              <a:tr h="345186">
                <a:tc>
                  <a:txBody>
                    <a:bodyPr/>
                    <a:lstStyle/>
                    <a:p>
                      <a:pPr algn="ctr"/>
                      <a:r>
                        <a:rPr lang="en-US" altLang="zh-CN" dirty="0" smtClean="0"/>
                        <a:t>B-</a:t>
                      </a:r>
                      <a:endParaRPr lang="zh-CN" altLang="en-US" dirty="0">
                        <a:latin typeface="+mn-ea"/>
                        <a:ea typeface="+mn-ea"/>
                      </a:endParaRPr>
                    </a:p>
                  </a:txBody>
                  <a:tcPr/>
                </a:tc>
                <a:tc>
                  <a:txBody>
                    <a:bodyPr/>
                    <a:lstStyle/>
                    <a:p>
                      <a:pPr algn="ctr"/>
                      <a:r>
                        <a:rPr lang="en-US" altLang="zh-CN" dirty="0" smtClean="0">
                          <a:latin typeface="+mj-ea"/>
                          <a:ea typeface="+mj-ea"/>
                        </a:rPr>
                        <a:t>75-77.9</a:t>
                      </a:r>
                      <a:endParaRPr lang="zh-CN" altLang="en-US" dirty="0">
                        <a:latin typeface="+mj-ea"/>
                        <a:ea typeface="+mj-ea"/>
                      </a:endParaRPr>
                    </a:p>
                  </a:txBody>
                  <a:tcPr/>
                </a:tc>
                <a:tc>
                  <a:txBody>
                    <a:bodyPr/>
                    <a:lstStyle/>
                    <a:p>
                      <a:pPr algn="ctr"/>
                      <a:r>
                        <a:rPr lang="en-US" altLang="zh-CN" dirty="0" smtClean="0">
                          <a:latin typeface="+mj-ea"/>
                          <a:ea typeface="+mj-ea"/>
                        </a:rPr>
                        <a:t>2.7</a:t>
                      </a:r>
                      <a:endParaRPr lang="zh-CN" altLang="en-US" dirty="0">
                        <a:latin typeface="+mj-ea"/>
                        <a:ea typeface="+mj-ea"/>
                      </a:endParaRPr>
                    </a:p>
                  </a:txBody>
                  <a:tcPr/>
                </a:tc>
                <a:tc>
                  <a:txBody>
                    <a:bodyPr/>
                    <a:lstStyle/>
                    <a:p>
                      <a:pPr algn="ctr"/>
                      <a:r>
                        <a:rPr lang="en-US" altLang="zh-CN" dirty="0" smtClean="0"/>
                        <a:t>F</a:t>
                      </a:r>
                      <a:endParaRPr lang="zh-CN" altLang="en-US" dirty="0">
                        <a:latin typeface="+mn-ea"/>
                        <a:ea typeface="+mn-ea"/>
                      </a:endParaRPr>
                    </a:p>
                  </a:txBody>
                  <a:tcPr/>
                </a:tc>
                <a:tc>
                  <a:txBody>
                    <a:bodyPr/>
                    <a:lstStyle/>
                    <a:p>
                      <a:pPr algn="ctr"/>
                      <a:r>
                        <a:rPr lang="en-US" altLang="zh-CN" dirty="0" smtClean="0">
                          <a:latin typeface="+mj-ea"/>
                          <a:ea typeface="+mj-ea"/>
                        </a:rPr>
                        <a:t>&lt;60</a:t>
                      </a:r>
                      <a:endParaRPr lang="zh-CN" altLang="en-US" dirty="0">
                        <a:latin typeface="+mj-ea"/>
                        <a:ea typeface="+mj-ea"/>
                      </a:endParaRPr>
                    </a:p>
                  </a:txBody>
                  <a:tcPr/>
                </a:tc>
                <a:tc>
                  <a:txBody>
                    <a:bodyPr/>
                    <a:lstStyle/>
                    <a:p>
                      <a:pPr algn="ctr"/>
                      <a:r>
                        <a:rPr lang="en-US" altLang="zh-CN" dirty="0" smtClean="0">
                          <a:latin typeface="+mj-ea"/>
                          <a:ea typeface="+mj-ea"/>
                        </a:rPr>
                        <a:t>0</a:t>
                      </a:r>
                      <a:endParaRPr lang="zh-CN" altLang="en-US" dirty="0">
                        <a:latin typeface="+mj-ea"/>
                        <a:ea typeface="+mj-ea"/>
                      </a:endParaRPr>
                    </a:p>
                  </a:txBody>
                  <a:tcPr/>
                </a:tc>
              </a:tr>
              <a:tr h="345186">
                <a:tc>
                  <a:txBody>
                    <a:bodyPr/>
                    <a:lstStyle/>
                    <a:p>
                      <a:pPr algn="ctr"/>
                      <a:r>
                        <a:rPr lang="en-US" altLang="zh-CN" dirty="0" smtClean="0"/>
                        <a:t>C+</a:t>
                      </a:r>
                      <a:endParaRPr lang="zh-CN" altLang="en-US" dirty="0">
                        <a:latin typeface="+mn-ea"/>
                        <a:ea typeface="+mn-ea"/>
                      </a:endParaRPr>
                    </a:p>
                  </a:txBody>
                  <a:tcPr/>
                </a:tc>
                <a:tc>
                  <a:txBody>
                    <a:bodyPr/>
                    <a:lstStyle/>
                    <a:p>
                      <a:pPr algn="ctr"/>
                      <a:r>
                        <a:rPr lang="en-US" altLang="zh-CN" dirty="0" smtClean="0">
                          <a:latin typeface="+mj-ea"/>
                          <a:ea typeface="+mj-ea"/>
                        </a:rPr>
                        <a:t>72-74.9</a:t>
                      </a:r>
                      <a:endParaRPr lang="zh-CN" altLang="en-US" dirty="0">
                        <a:latin typeface="+mj-ea"/>
                        <a:ea typeface="+mj-ea"/>
                      </a:endParaRPr>
                    </a:p>
                  </a:txBody>
                  <a:tcPr/>
                </a:tc>
                <a:tc>
                  <a:txBody>
                    <a:bodyPr/>
                    <a:lstStyle/>
                    <a:p>
                      <a:pPr algn="ctr"/>
                      <a:r>
                        <a:rPr lang="en-US" altLang="zh-CN" dirty="0" smtClean="0">
                          <a:latin typeface="+mj-ea"/>
                          <a:ea typeface="+mj-ea"/>
                        </a:rPr>
                        <a:t>2.3</a:t>
                      </a:r>
                      <a:endParaRPr lang="zh-CN" altLang="en-US" dirty="0">
                        <a:latin typeface="+mj-ea"/>
                        <a:ea typeface="+mj-ea"/>
                      </a:endParaRPr>
                    </a:p>
                  </a:txBody>
                  <a:tcPr/>
                </a:tc>
                <a:tc>
                  <a:txBody>
                    <a:bodyPr/>
                    <a:lstStyle/>
                    <a:p>
                      <a:pPr algn="ctr"/>
                      <a:endParaRPr lang="zh-CN" altLang="en-US" dirty="0">
                        <a:latin typeface="+mn-ea"/>
                        <a:ea typeface="+mn-ea"/>
                      </a:endParaRPr>
                    </a:p>
                  </a:txBody>
                  <a:tcPr/>
                </a:tc>
                <a:tc>
                  <a:txBody>
                    <a:bodyPr/>
                    <a:lstStyle/>
                    <a:p>
                      <a:pPr algn="ctr"/>
                      <a:endParaRPr lang="zh-CN" altLang="en-US" dirty="0">
                        <a:latin typeface="+mn-ea"/>
                        <a:ea typeface="+mn-ea"/>
                      </a:endParaRPr>
                    </a:p>
                  </a:txBody>
                  <a:tcPr/>
                </a:tc>
                <a:tc>
                  <a:txBody>
                    <a:bodyPr/>
                    <a:lstStyle/>
                    <a:p>
                      <a:pPr algn="ctr"/>
                      <a:endParaRPr lang="zh-CN" altLang="en-US" dirty="0">
                        <a:latin typeface="+mn-ea"/>
                        <a:ea typeface="+mn-ea"/>
                      </a:endParaRPr>
                    </a:p>
                  </a:txBody>
                  <a:tcPr/>
                </a:tc>
              </a:tr>
            </a:tbl>
          </a:graphicData>
        </a:graphic>
      </p:graphicFrame>
      <p:sp>
        <p:nvSpPr>
          <p:cNvPr id="3" name="Rectangle 5"/>
          <p:cNvSpPr>
            <a:spLocks noChangeArrowheads="1"/>
          </p:cNvSpPr>
          <p:nvPr/>
        </p:nvSpPr>
        <p:spPr bwMode="auto">
          <a:xfrm>
            <a:off x="348545" y="696296"/>
            <a:ext cx="3388077" cy="550863"/>
          </a:xfrm>
          <a:prstGeom prst="rect">
            <a:avLst/>
          </a:prstGeom>
          <a:noFill/>
          <a:ln w="9525">
            <a:noFill/>
            <a:miter lim="800000"/>
            <a:headEnd/>
            <a:tailEnd/>
          </a:ln>
          <a:effectLst/>
        </p:spPr>
        <p:txBody>
          <a:bodyPr anchor="ctr"/>
          <a:lstStyle/>
          <a:p>
            <a:pPr algn="ctr"/>
            <a:r>
              <a:rPr lang="en-US" altLang="zh-CN" sz="2800" b="1" dirty="0">
                <a:solidFill>
                  <a:schemeClr val="tx2"/>
                </a:solidFill>
              </a:rPr>
              <a:t> </a:t>
            </a:r>
            <a:r>
              <a:rPr lang="zh-CN" altLang="en-US" sz="2800" b="1" dirty="0" smtClean="0"/>
              <a:t>（二）考核规定（</a:t>
            </a:r>
            <a:r>
              <a:rPr lang="en-US" altLang="zh-CN" sz="2800" b="1" dirty="0" smtClean="0"/>
              <a:t>3</a:t>
            </a:r>
            <a:r>
              <a:rPr lang="zh-CN" altLang="en-US" sz="2800" b="1" dirty="0" smtClean="0"/>
              <a:t>）</a:t>
            </a:r>
            <a:endParaRPr lang="zh-CN" altLang="en-US" sz="2800" b="1" dirty="0"/>
          </a:p>
        </p:txBody>
      </p:sp>
      <p:sp>
        <p:nvSpPr>
          <p:cNvPr id="4" name="Rectangle 5"/>
          <p:cNvSpPr>
            <a:spLocks noChangeArrowheads="1"/>
          </p:cNvSpPr>
          <p:nvPr/>
        </p:nvSpPr>
        <p:spPr bwMode="auto">
          <a:xfrm>
            <a:off x="507999" y="1417901"/>
            <a:ext cx="6423379" cy="550863"/>
          </a:xfrm>
          <a:prstGeom prst="rect">
            <a:avLst/>
          </a:prstGeom>
          <a:noFill/>
          <a:ln w="9525">
            <a:noFill/>
            <a:miter lim="800000"/>
            <a:headEnd/>
            <a:tailEnd/>
          </a:ln>
          <a:effectLst/>
        </p:spPr>
        <p:txBody>
          <a:bodyPr anchor="ctr"/>
          <a:lstStyle/>
          <a:p>
            <a:pPr algn="ctr"/>
            <a:r>
              <a:rPr lang="en-US" altLang="zh-CN" sz="2800" b="1" dirty="0"/>
              <a:t> </a:t>
            </a:r>
            <a:r>
              <a:rPr lang="en-US" altLang="zh-CN" sz="2400" b="1" dirty="0" smtClean="0"/>
              <a:t>4. </a:t>
            </a:r>
            <a:r>
              <a:rPr lang="zh-CN" altLang="en-US" sz="2400" b="1" dirty="0" smtClean="0"/>
              <a:t>课程总成绩（五级十一等）与绩点的关系</a:t>
            </a:r>
            <a:endParaRPr lang="zh-CN" altLang="en-US" sz="24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374650"/>
            <a:ext cx="3619500" cy="550863"/>
          </a:xfrm>
          <a:prstGeom prst="rect">
            <a:avLst/>
          </a:prstGeom>
          <a:noFill/>
          <a:ln w="9525">
            <a:noFill/>
            <a:miter lim="800000"/>
            <a:headEnd/>
            <a:tailEnd/>
          </a:ln>
          <a:effectLst/>
        </p:spPr>
        <p:txBody>
          <a:bodyPr anchor="ctr"/>
          <a:lstStyle/>
          <a:p>
            <a:pPr algn="ctr"/>
            <a:r>
              <a:rPr lang="zh-CN" altLang="en-US" sz="2800" b="1" dirty="0" smtClean="0"/>
              <a:t>（</a:t>
            </a:r>
            <a:r>
              <a:rPr lang="zh-CN" altLang="en-US" sz="2800" b="1" dirty="0" smtClean="0"/>
              <a:t>三</a:t>
            </a:r>
            <a:r>
              <a:rPr lang="zh-CN" altLang="en-US" sz="2800" b="1" dirty="0" smtClean="0"/>
              <a:t>）</a:t>
            </a:r>
            <a:r>
              <a:rPr lang="zh-CN" altLang="en-US" sz="2800" b="1" dirty="0" smtClean="0"/>
              <a:t>实验报告（</a:t>
            </a:r>
            <a:r>
              <a:rPr lang="en-US" altLang="zh-CN" sz="2800" b="1" dirty="0" smtClean="0"/>
              <a:t>1</a:t>
            </a:r>
            <a:r>
              <a:rPr lang="zh-CN" altLang="en-US" sz="2800" b="1" dirty="0" smtClean="0"/>
              <a:t>）</a:t>
            </a:r>
            <a:endParaRPr lang="zh-CN" altLang="en-US" sz="2800" b="1" dirty="0"/>
          </a:p>
        </p:txBody>
      </p:sp>
      <p:sp>
        <p:nvSpPr>
          <p:cNvPr id="7174" name="Rectangle 6"/>
          <p:cNvSpPr>
            <a:spLocks noChangeArrowheads="1"/>
          </p:cNvSpPr>
          <p:nvPr/>
        </p:nvSpPr>
        <p:spPr bwMode="auto">
          <a:xfrm>
            <a:off x="225775" y="965375"/>
            <a:ext cx="8726312" cy="5416868"/>
          </a:xfrm>
          <a:prstGeom prst="rect">
            <a:avLst/>
          </a:prstGeom>
          <a:noFill/>
          <a:ln w="9525">
            <a:noFill/>
            <a:miter lim="800000"/>
            <a:headEnd/>
            <a:tailEnd/>
          </a:ln>
          <a:effectLst/>
        </p:spPr>
        <p:txBody>
          <a:bodyPr wrap="square">
            <a:spAutoFit/>
          </a:bodyPr>
          <a:lstStyle/>
          <a:p>
            <a:pPr>
              <a:lnSpc>
                <a:spcPct val="120000"/>
              </a:lnSpc>
              <a:spcBef>
                <a:spcPts val="600"/>
              </a:spcBef>
            </a:pPr>
            <a:r>
              <a:rPr lang="en-US" altLang="zh-CN" dirty="0"/>
              <a:t>       </a:t>
            </a:r>
            <a:r>
              <a:rPr lang="en-US" altLang="zh-CN" dirty="0" smtClean="0"/>
              <a:t> </a:t>
            </a:r>
            <a:r>
              <a:rPr lang="zh-CN" altLang="en-US" sz="2000" b="1" dirty="0" smtClean="0"/>
              <a:t>实验</a:t>
            </a:r>
            <a:r>
              <a:rPr lang="zh-CN" altLang="en-US" sz="2000" b="1" dirty="0"/>
              <a:t>报告是</a:t>
            </a:r>
            <a:r>
              <a:rPr lang="zh-CN" altLang="en-US" sz="2000" b="1" dirty="0">
                <a:solidFill>
                  <a:srgbClr val="FF0000"/>
                </a:solidFill>
              </a:rPr>
              <a:t>如实记录</a:t>
            </a:r>
            <a:r>
              <a:rPr lang="zh-CN" altLang="en-US" sz="2000" b="1" dirty="0"/>
              <a:t>实验</a:t>
            </a:r>
            <a:r>
              <a:rPr lang="zh-CN" altLang="en-US" sz="2000" b="1" dirty="0" smtClean="0"/>
              <a:t>过程，并如实记录在实验过程中采集</a:t>
            </a:r>
            <a:r>
              <a:rPr lang="zh-CN" altLang="en-US" sz="2000" b="1" dirty="0"/>
              <a:t>到的数据和观测到的现象；客观评价实验结果；表述实验者的改进意见的技术文档</a:t>
            </a:r>
            <a:r>
              <a:rPr lang="zh-CN" altLang="en-US" sz="2000" b="1" dirty="0" smtClean="0"/>
              <a:t>。</a:t>
            </a:r>
            <a:endParaRPr lang="en-US" altLang="zh-CN" sz="2000" b="1" dirty="0" smtClean="0"/>
          </a:p>
          <a:p>
            <a:pPr>
              <a:lnSpc>
                <a:spcPct val="120000"/>
              </a:lnSpc>
              <a:spcBef>
                <a:spcPts val="600"/>
              </a:spcBef>
            </a:pPr>
            <a:r>
              <a:rPr lang="zh-CN" altLang="en-US" sz="2000" dirty="0" smtClean="0"/>
              <a:t>        一</a:t>
            </a:r>
            <a:r>
              <a:rPr lang="zh-CN" altLang="en-US" sz="2000" dirty="0"/>
              <a:t>份好的实验报告首先是能指导其他技术人员重复实验过程而再现实验</a:t>
            </a:r>
            <a:r>
              <a:rPr lang="zh-CN" altLang="en-US" sz="2000" dirty="0" smtClean="0"/>
              <a:t>现象。其次，实验报告能</a:t>
            </a:r>
            <a:r>
              <a:rPr lang="zh-CN" altLang="en-US" sz="2000" dirty="0"/>
              <a:t>给重复实验的人一些改进建议和要点提示，甚至是对实验设备、实验安排等各方</a:t>
            </a:r>
            <a:r>
              <a:rPr lang="zh-CN" altLang="en-US" sz="2000" dirty="0" smtClean="0"/>
              <a:t>面提出改进</a:t>
            </a:r>
            <a:r>
              <a:rPr lang="zh-CN" altLang="en-US" sz="2000" dirty="0"/>
              <a:t>建议。因此，实验报告常包含</a:t>
            </a:r>
            <a:r>
              <a:rPr lang="zh-CN" altLang="en-US" sz="2000" dirty="0" smtClean="0"/>
              <a:t>以下内容：</a:t>
            </a:r>
            <a:endParaRPr lang="zh-CN" altLang="en-US" sz="2000" dirty="0"/>
          </a:p>
          <a:p>
            <a:pPr indent="-457200">
              <a:lnSpc>
                <a:spcPct val="120000"/>
              </a:lnSpc>
              <a:spcBef>
                <a:spcPts val="0"/>
              </a:spcBef>
            </a:pPr>
            <a:r>
              <a:rPr lang="en-US" altLang="zh-CN" sz="2000" b="1" dirty="0" smtClean="0"/>
              <a:t>1. </a:t>
            </a:r>
            <a:r>
              <a:rPr lang="zh-CN" altLang="en-US" sz="2000" b="1" dirty="0" smtClean="0"/>
              <a:t>实验目的</a:t>
            </a:r>
            <a:endParaRPr lang="en-US" altLang="zh-CN" sz="2000" b="1" dirty="0" smtClean="0"/>
          </a:p>
          <a:p>
            <a:pPr indent="-457200">
              <a:lnSpc>
                <a:spcPct val="120000"/>
              </a:lnSpc>
              <a:spcBef>
                <a:spcPts val="0"/>
              </a:spcBef>
            </a:pPr>
            <a:r>
              <a:rPr lang="en-US" altLang="zh-CN" sz="2000" b="1" dirty="0" smtClean="0"/>
              <a:t>        </a:t>
            </a:r>
            <a:r>
              <a:rPr lang="zh-CN" altLang="en-US" sz="2000" dirty="0" smtClean="0"/>
              <a:t>明确</a:t>
            </a:r>
            <a:r>
              <a:rPr lang="zh-CN" altLang="en-US" sz="2000" dirty="0"/>
              <a:t>指出</a:t>
            </a:r>
            <a:r>
              <a:rPr lang="zh-CN" altLang="en-US" sz="2000" dirty="0" smtClean="0"/>
              <a:t>本次实验</a:t>
            </a:r>
            <a:r>
              <a:rPr lang="zh-CN" altLang="en-US" sz="2000" dirty="0"/>
              <a:t>的主要目标。在教学实验中</a:t>
            </a:r>
            <a:r>
              <a:rPr lang="zh-CN" altLang="en-US" sz="2000" dirty="0" smtClean="0"/>
              <a:t>，由于受</a:t>
            </a:r>
            <a:r>
              <a:rPr lang="zh-CN" altLang="en-US" sz="2000" dirty="0"/>
              <a:t>实验</a:t>
            </a:r>
            <a:r>
              <a:rPr lang="zh-CN" altLang="en-US" sz="2000" dirty="0" smtClean="0"/>
              <a:t>时间</a:t>
            </a:r>
            <a:r>
              <a:rPr lang="zh-CN" altLang="en-US" sz="2000" dirty="0"/>
              <a:t>的限制，实验目的一般不超过三项。</a:t>
            </a:r>
          </a:p>
          <a:p>
            <a:pPr indent="-457200">
              <a:lnSpc>
                <a:spcPct val="120000"/>
              </a:lnSpc>
              <a:spcBef>
                <a:spcPts val="600"/>
              </a:spcBef>
            </a:pPr>
            <a:r>
              <a:rPr lang="en-US" altLang="zh-CN" sz="2000" b="1" dirty="0" smtClean="0"/>
              <a:t>2. </a:t>
            </a:r>
            <a:r>
              <a:rPr lang="zh-CN" altLang="en-US" sz="2000" b="1" dirty="0" smtClean="0"/>
              <a:t>实验原理</a:t>
            </a:r>
            <a:endParaRPr lang="en-US" altLang="zh-CN" sz="2000" dirty="0" smtClean="0"/>
          </a:p>
          <a:p>
            <a:pPr indent="-1080000">
              <a:lnSpc>
                <a:spcPct val="120000"/>
              </a:lnSpc>
              <a:spcBef>
                <a:spcPts val="0"/>
              </a:spcBef>
            </a:pPr>
            <a:r>
              <a:rPr lang="zh-CN" altLang="en-US" sz="2000" dirty="0" smtClean="0"/>
              <a:t>        指出本次实验</a:t>
            </a:r>
            <a:r>
              <a:rPr lang="zh-CN" altLang="en-US" sz="2000" dirty="0"/>
              <a:t>依据的主要理论基础，如：</a:t>
            </a:r>
            <a:r>
              <a:rPr lang="zh-CN" altLang="en-US" sz="2000" dirty="0" smtClean="0"/>
              <a:t>依据</a:t>
            </a:r>
            <a:r>
              <a:rPr lang="en-US" altLang="zh-CN" sz="2000" dirty="0" smtClean="0"/>
              <a:t>×××</a:t>
            </a:r>
            <a:r>
              <a:rPr lang="zh-CN" altLang="en-US" sz="2000" dirty="0" smtClean="0"/>
              <a:t>国标；依据</a:t>
            </a:r>
            <a:r>
              <a:rPr lang="en-US" altLang="zh-CN" sz="2000" dirty="0"/>
              <a:t>×××</a:t>
            </a:r>
            <a:r>
              <a:rPr lang="zh-CN" altLang="en-US" sz="2000" dirty="0"/>
              <a:t>设备说明书中的</a:t>
            </a:r>
            <a:r>
              <a:rPr lang="en-US" altLang="zh-CN" sz="2000" dirty="0"/>
              <a:t>×</a:t>
            </a:r>
            <a:r>
              <a:rPr lang="zh-CN" altLang="en-US" sz="2000" dirty="0" smtClean="0"/>
              <a:t>条，等等。</a:t>
            </a:r>
            <a:r>
              <a:rPr lang="zh-CN" altLang="en-US" sz="2000" b="1" dirty="0" smtClean="0">
                <a:solidFill>
                  <a:srgbClr val="FF0000"/>
                </a:solidFill>
              </a:rPr>
              <a:t>切忌</a:t>
            </a:r>
            <a:r>
              <a:rPr lang="zh-CN" altLang="en-US" sz="2000" b="1" dirty="0">
                <a:solidFill>
                  <a:srgbClr val="FF0000"/>
                </a:solidFill>
              </a:rPr>
              <a:t>抄录实验指导书的相应内容</a:t>
            </a:r>
            <a:r>
              <a:rPr lang="zh-CN" altLang="en-US" sz="2000" dirty="0"/>
              <a:t>，因为实验指导书是</a:t>
            </a:r>
            <a:r>
              <a:rPr lang="zh-CN" altLang="en-US" sz="2000" dirty="0" smtClean="0"/>
              <a:t>老师（</a:t>
            </a:r>
            <a:r>
              <a:rPr lang="zh-CN" altLang="en-US" sz="2000" dirty="0"/>
              <a:t>专家）写给初学者的，其中有必要的推证和说理，而</a:t>
            </a:r>
            <a:r>
              <a:rPr lang="zh-CN" altLang="en-US" sz="2000" dirty="0" smtClean="0"/>
              <a:t>实验报告</a:t>
            </a:r>
            <a:r>
              <a:rPr lang="zh-CN" altLang="en-US" sz="2000" dirty="0"/>
              <a:t>是给技术人员看的，只要点明理论依据即可。</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ChangeArrowheads="1"/>
          </p:cNvSpPr>
          <p:nvPr/>
        </p:nvSpPr>
        <p:spPr bwMode="auto">
          <a:xfrm>
            <a:off x="527049" y="1006759"/>
            <a:ext cx="8240713" cy="5093702"/>
          </a:xfrm>
          <a:prstGeom prst="rect">
            <a:avLst/>
          </a:prstGeom>
          <a:noFill/>
          <a:ln w="9525">
            <a:noFill/>
            <a:miter lim="800000"/>
            <a:headEnd/>
            <a:tailEnd/>
          </a:ln>
          <a:effectLst/>
        </p:spPr>
        <p:txBody>
          <a:bodyPr>
            <a:spAutoFit/>
          </a:bodyPr>
          <a:lstStyle/>
          <a:p>
            <a:pPr>
              <a:lnSpc>
                <a:spcPct val="150000"/>
              </a:lnSpc>
              <a:spcBef>
                <a:spcPts val="0"/>
              </a:spcBef>
            </a:pPr>
            <a:r>
              <a:rPr lang="en-US" altLang="zh-CN" sz="2000" b="1" dirty="0" smtClean="0">
                <a:latin typeface="+mn-ea"/>
                <a:ea typeface="+mn-ea"/>
              </a:rPr>
              <a:t>3. </a:t>
            </a:r>
            <a:r>
              <a:rPr lang="zh-CN" altLang="en-US" sz="2000" b="1" dirty="0" smtClean="0">
                <a:latin typeface="+mn-ea"/>
                <a:ea typeface="+mn-ea"/>
              </a:rPr>
              <a:t>实验内容</a:t>
            </a:r>
            <a:r>
              <a:rPr lang="en-US" altLang="zh-CN" sz="2000" b="1" dirty="0" smtClean="0">
                <a:latin typeface="+mn-ea"/>
                <a:ea typeface="+mn-ea"/>
              </a:rPr>
              <a:t> </a:t>
            </a:r>
          </a:p>
          <a:p>
            <a:pPr>
              <a:lnSpc>
                <a:spcPct val="150000"/>
              </a:lnSpc>
              <a:spcBef>
                <a:spcPts val="0"/>
              </a:spcBef>
            </a:pPr>
            <a:r>
              <a:rPr lang="zh-CN" altLang="en-US" sz="2000" b="1" dirty="0" smtClean="0"/>
              <a:t>（</a:t>
            </a:r>
            <a:r>
              <a:rPr lang="en-US" altLang="zh-CN" sz="2000" b="1" dirty="0" smtClean="0"/>
              <a:t>1</a:t>
            </a:r>
            <a:r>
              <a:rPr lang="zh-CN" altLang="en-US" sz="2000" b="1" dirty="0" smtClean="0"/>
              <a:t>）实验</a:t>
            </a:r>
            <a:r>
              <a:rPr lang="zh-CN" altLang="en-US" sz="2000" b="1" dirty="0"/>
              <a:t>步骤（</a:t>
            </a:r>
            <a:r>
              <a:rPr lang="zh-CN" altLang="en-US" sz="2000" dirty="0"/>
              <a:t>或</a:t>
            </a:r>
            <a:r>
              <a:rPr lang="zh-CN" altLang="en-US" sz="2000" b="1" dirty="0"/>
              <a:t>实验</a:t>
            </a:r>
            <a:r>
              <a:rPr lang="zh-CN" altLang="en-US" sz="2000" b="1" dirty="0" smtClean="0"/>
              <a:t>过程）</a:t>
            </a:r>
            <a:endParaRPr lang="en-US" altLang="zh-CN" sz="2000" b="1" dirty="0" smtClean="0"/>
          </a:p>
          <a:p>
            <a:pPr>
              <a:spcBef>
                <a:spcPts val="600"/>
              </a:spcBef>
              <a:spcAft>
                <a:spcPts val="600"/>
              </a:spcAft>
            </a:pPr>
            <a:r>
              <a:rPr lang="zh-CN" altLang="en-US" sz="2000" dirty="0" smtClean="0"/>
              <a:t>        这</a:t>
            </a:r>
            <a:r>
              <a:rPr lang="zh-CN" altLang="en-US" sz="2000" dirty="0"/>
              <a:t>是实验报告的主要内容之一。要如实</a:t>
            </a:r>
            <a:r>
              <a:rPr lang="zh-CN" altLang="en-US" sz="2000" dirty="0" smtClean="0"/>
              <a:t>记录实验</a:t>
            </a:r>
            <a:r>
              <a:rPr lang="zh-CN" altLang="en-US" sz="2000" dirty="0"/>
              <a:t>的每</a:t>
            </a:r>
            <a:r>
              <a:rPr lang="zh-CN" altLang="en-US" sz="2000" dirty="0" smtClean="0"/>
              <a:t>一个主要</a:t>
            </a:r>
            <a:r>
              <a:rPr lang="zh-CN" altLang="en-US" sz="2000" dirty="0"/>
              <a:t>步骤，要很好的总结、归纳操作的全过程，要</a:t>
            </a:r>
            <a:r>
              <a:rPr lang="zh-CN" altLang="en-US" sz="2000" dirty="0" smtClean="0"/>
              <a:t>有条理</a:t>
            </a:r>
            <a:r>
              <a:rPr lang="zh-CN" altLang="en-US" sz="2000" dirty="0"/>
              <a:t>，有顺序，避免流水帐。这是需要很好的训练才能达到的</a:t>
            </a:r>
            <a:r>
              <a:rPr lang="zh-CN" altLang="en-US" sz="2000" dirty="0" smtClean="0"/>
              <a:t>，做好</a:t>
            </a:r>
            <a:r>
              <a:rPr lang="zh-CN" altLang="en-US" sz="2000" dirty="0"/>
              <a:t>这一步的要点是：预习时规划好实验步骤，实验时按规划</a:t>
            </a:r>
            <a:r>
              <a:rPr lang="zh-CN" altLang="en-US" sz="2000" dirty="0" smtClean="0"/>
              <a:t>操作</a:t>
            </a:r>
            <a:r>
              <a:rPr lang="zh-CN" altLang="en-US" sz="2000" dirty="0"/>
              <a:t>并观测实验现象，调整实验步骤并记录调整之处，实验</a:t>
            </a:r>
            <a:r>
              <a:rPr lang="zh-CN" altLang="en-US" sz="2000" dirty="0" smtClean="0"/>
              <a:t>结束后应及时</a:t>
            </a:r>
            <a:r>
              <a:rPr lang="zh-CN" altLang="en-US" sz="2000" dirty="0"/>
              <a:t>总结归纳。</a:t>
            </a:r>
          </a:p>
          <a:p>
            <a:pPr>
              <a:lnSpc>
                <a:spcPct val="150000"/>
              </a:lnSpc>
              <a:spcBef>
                <a:spcPts val="0"/>
              </a:spcBef>
            </a:pPr>
            <a:r>
              <a:rPr lang="zh-CN" altLang="en-US" sz="2000" b="1" dirty="0" smtClean="0"/>
              <a:t>（</a:t>
            </a:r>
            <a:r>
              <a:rPr lang="en-US" altLang="zh-CN" sz="2000" b="1" dirty="0" smtClean="0"/>
              <a:t>2</a:t>
            </a:r>
            <a:r>
              <a:rPr lang="zh-CN" altLang="en-US" sz="2000" b="1" dirty="0" smtClean="0"/>
              <a:t>）实验现象</a:t>
            </a:r>
            <a:endParaRPr lang="en-US" altLang="zh-CN" sz="2000" b="1" dirty="0" smtClean="0"/>
          </a:p>
          <a:p>
            <a:pPr>
              <a:spcBef>
                <a:spcPts val="600"/>
              </a:spcBef>
              <a:spcAft>
                <a:spcPts val="600"/>
              </a:spcAft>
            </a:pPr>
            <a:r>
              <a:rPr lang="en-US" altLang="zh-CN" sz="2000" b="1" dirty="0" smtClean="0"/>
              <a:t>       </a:t>
            </a:r>
            <a:r>
              <a:rPr lang="zh-CN" altLang="en-US" sz="2000" dirty="0" smtClean="0"/>
              <a:t>实验现象</a:t>
            </a:r>
            <a:r>
              <a:rPr lang="zh-CN" altLang="en-US" sz="2000" dirty="0"/>
              <a:t>也是在不同的实验步骤上看到的，但一般也不把它们散落在</a:t>
            </a:r>
            <a:r>
              <a:rPr lang="zh-CN" altLang="en-US" sz="2000" dirty="0" smtClean="0"/>
              <a:t>实验</a:t>
            </a:r>
            <a:r>
              <a:rPr lang="zh-CN" altLang="en-US" sz="2000" dirty="0"/>
              <a:t>报告的各处，而是集中放在一起，以便对比和分析。</a:t>
            </a:r>
          </a:p>
          <a:p>
            <a:pPr>
              <a:lnSpc>
                <a:spcPct val="150000"/>
              </a:lnSpc>
              <a:spcBef>
                <a:spcPts val="0"/>
              </a:spcBef>
            </a:pPr>
            <a:r>
              <a:rPr lang="zh-CN" altLang="en-US" sz="2000" b="1" dirty="0" smtClean="0"/>
              <a:t>（</a:t>
            </a:r>
            <a:r>
              <a:rPr lang="en-US" altLang="zh-CN" sz="2000" b="1" dirty="0" smtClean="0"/>
              <a:t>3</a:t>
            </a:r>
            <a:r>
              <a:rPr lang="zh-CN" altLang="en-US" sz="2000" b="1" dirty="0" smtClean="0"/>
              <a:t>）实验记录、分析与处理</a:t>
            </a:r>
            <a:endParaRPr lang="en-US" altLang="zh-CN" sz="2000" b="1" dirty="0" smtClean="0"/>
          </a:p>
          <a:p>
            <a:pPr>
              <a:spcBef>
                <a:spcPts val="600"/>
              </a:spcBef>
              <a:spcAft>
                <a:spcPts val="600"/>
              </a:spcAft>
            </a:pPr>
            <a:r>
              <a:rPr lang="en-US" altLang="zh-CN" sz="2000" b="1" dirty="0" smtClean="0"/>
              <a:t>        </a:t>
            </a:r>
            <a:r>
              <a:rPr lang="zh-CN" altLang="en-US" sz="2000" dirty="0" smtClean="0"/>
              <a:t>实验数据是在不同的实验步骤上得到的，但一般不把它们散落在实验报告的各处，而是以表格形式集中放在一起，以便对比和分析。</a:t>
            </a:r>
          </a:p>
        </p:txBody>
      </p:sp>
      <p:sp>
        <p:nvSpPr>
          <p:cNvPr id="4" name="Rectangle 4"/>
          <p:cNvSpPr>
            <a:spLocks noChangeArrowheads="1"/>
          </p:cNvSpPr>
          <p:nvPr/>
        </p:nvSpPr>
        <p:spPr bwMode="auto">
          <a:xfrm>
            <a:off x="169332" y="455896"/>
            <a:ext cx="3341511" cy="550863"/>
          </a:xfrm>
          <a:prstGeom prst="rect">
            <a:avLst/>
          </a:prstGeom>
          <a:noFill/>
          <a:ln w="9525">
            <a:noFill/>
            <a:miter lim="800000"/>
            <a:headEnd/>
            <a:tailEnd/>
          </a:ln>
          <a:effectLst/>
        </p:spPr>
        <p:txBody>
          <a:bodyPr anchor="ctr"/>
          <a:lstStyle/>
          <a:p>
            <a:pPr algn="ctr"/>
            <a:r>
              <a:rPr lang="zh-CN" altLang="en-US" sz="2800" b="1" dirty="0" smtClean="0"/>
              <a:t>（三）</a:t>
            </a:r>
            <a:r>
              <a:rPr lang="zh-CN" altLang="en-US" sz="2800" b="1" dirty="0" smtClean="0"/>
              <a:t>实验报告（</a:t>
            </a:r>
            <a:r>
              <a:rPr lang="en-US" altLang="zh-CN" sz="2800" b="1" dirty="0" smtClean="0"/>
              <a:t>2</a:t>
            </a:r>
            <a:r>
              <a:rPr lang="zh-CN" altLang="en-US" sz="2800" b="1" dirty="0" smtClean="0"/>
              <a:t>）</a:t>
            </a:r>
            <a:endParaRPr lang="zh-CN" altLang="en-US" sz="2800" b="1"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主题1">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主题1</Template>
  <TotalTime>981</TotalTime>
  <Words>2466</Words>
  <Application>Microsoft Office PowerPoint</Application>
  <PresentationFormat>全屏显示(4:3)</PresentationFormat>
  <Paragraphs>214</Paragraphs>
  <Slides>19</Slides>
  <Notes>1</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主题1</vt:lpstr>
      <vt:lpstr>硬件实验课与数字逻辑实验 介  绍</vt:lpstr>
      <vt:lpstr>幻灯片 2</vt:lpstr>
      <vt:lpstr>幻灯片 3</vt:lpstr>
      <vt:lpstr>幻灯片 4</vt:lpstr>
      <vt:lpstr>幻灯片 5</vt:lpstr>
      <vt:lpstr>幻灯片 6</vt:lpstr>
      <vt:lpstr>幻灯片 7</vt:lpstr>
      <vt:lpstr>幻灯片 8</vt:lpstr>
      <vt:lpstr>幻灯片 9</vt:lpstr>
      <vt:lpstr>幻灯片 10</vt:lpstr>
      <vt:lpstr>（一）数字逻辑实验基本知识（1）</vt:lpstr>
      <vt:lpstr>（一）数字逻辑实验基本知识（2）</vt:lpstr>
      <vt:lpstr>（二）Quartus  II 简介</vt:lpstr>
      <vt:lpstr>幻灯片 14</vt:lpstr>
      <vt:lpstr>（四）DICE-SEM 综合实验系统（1）</vt:lpstr>
      <vt:lpstr>（四）DICE-SEM 综合实验系统（2）</vt:lpstr>
      <vt:lpstr>（四）DICE-SEM 综合实验系统（3）</vt:lpstr>
      <vt:lpstr>（五）实验内容安排</vt:lpstr>
      <vt:lpstr>（六）注意事项</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数字逻辑实验课  简介</dc:title>
  <dc:creator>user</dc:creator>
  <cp:lastModifiedBy>liuxuemin</cp:lastModifiedBy>
  <cp:revision>140</cp:revision>
  <dcterms:created xsi:type="dcterms:W3CDTF">2007-09-18T00:18:01Z</dcterms:created>
  <dcterms:modified xsi:type="dcterms:W3CDTF">2020-09-22T08:25:25Z</dcterms:modified>
</cp:coreProperties>
</file>