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theme/themeOverride12.xml" ContentType="application/vnd.openxmlformats-officedocument.themeOverr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heme/themeOverride5.xml" ContentType="application/vnd.openxmlformats-officedocument.themeOverr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theme/themeOverride17.xml" ContentType="application/vnd.openxmlformats-officedocument.themeOverr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theme/themeOverride13.xml" ContentType="application/vnd.openxmlformats-officedocument.themeOverrid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Default Extension="png" ContentType="image/png"/>
  <Override PartName="/ppt/theme/themeOverride20.xml" ContentType="application/vnd.openxmlformats-officedocument.themeOverr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Override6.xml" ContentType="application/vnd.openxmlformats-officedocument.themeOverr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heme/themeOverride18.xml" ContentType="application/vnd.openxmlformats-officedocument.themeOverr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theme/themeOverride16.xml" ContentType="application/vnd.openxmlformats-officedocument.themeOverr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heme/themeOverride9.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heme/themeOverride7.xml" ContentType="application/vnd.openxmlformats-officedocument.themeOverride+xml"/>
  <Override PartName="/ppt/theme/themeOverride21.xml" ContentType="application/vnd.openxmlformats-officedocument.themeOverr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theme/themeOverride10.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theme/themeOverride3.xml" ContentType="application/vnd.openxmlformats-officedocument.themeOverr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heme/themeOverride19.xml" ContentType="application/vnd.openxmlformats-officedocument.themeOverr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theme/themeOverride15.xml" ContentType="application/vnd.openxmlformats-officedocument.themeOverr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theme/themeOverride8.xml" ContentType="application/vnd.openxmlformats-officedocument.themeOverride+xml"/>
  <Override PartName="/ppt/theme/themeOverride11.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theme/themeOverride4.xml" ContentType="application/vnd.openxmlformats-officedocument.themeOverr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4"/>
  </p:notesMasterIdLst>
  <p:handoutMasterIdLst>
    <p:handoutMasterId r:id="rId85"/>
  </p:handoutMasterIdLst>
  <p:sldIdLst>
    <p:sldId id="995" r:id="rId2"/>
    <p:sldId id="1083" r:id="rId3"/>
    <p:sldId id="1084" r:id="rId4"/>
    <p:sldId id="1085" r:id="rId5"/>
    <p:sldId id="1086" r:id="rId6"/>
    <p:sldId id="1000" r:id="rId7"/>
    <p:sldId id="1001" r:id="rId8"/>
    <p:sldId id="1002" r:id="rId9"/>
    <p:sldId id="1003" r:id="rId10"/>
    <p:sldId id="1004" r:id="rId11"/>
    <p:sldId id="1005" r:id="rId12"/>
    <p:sldId id="1006" r:id="rId13"/>
    <p:sldId id="1007" r:id="rId14"/>
    <p:sldId id="1008" r:id="rId15"/>
    <p:sldId id="1009" r:id="rId16"/>
    <p:sldId id="1010" r:id="rId17"/>
    <p:sldId id="1011" r:id="rId18"/>
    <p:sldId id="1012" r:id="rId19"/>
    <p:sldId id="1013" r:id="rId20"/>
    <p:sldId id="1014" r:id="rId21"/>
    <p:sldId id="1015" r:id="rId22"/>
    <p:sldId id="1016" r:id="rId23"/>
    <p:sldId id="1087" r:id="rId24"/>
    <p:sldId id="1018" r:id="rId25"/>
    <p:sldId id="1019" r:id="rId26"/>
    <p:sldId id="1020" r:id="rId27"/>
    <p:sldId id="1021" r:id="rId28"/>
    <p:sldId id="1022" r:id="rId29"/>
    <p:sldId id="1023" r:id="rId30"/>
    <p:sldId id="1024" r:id="rId31"/>
    <p:sldId id="1025" r:id="rId32"/>
    <p:sldId id="1026" r:id="rId33"/>
    <p:sldId id="1027" r:id="rId34"/>
    <p:sldId id="1028" r:id="rId35"/>
    <p:sldId id="1029" r:id="rId36"/>
    <p:sldId id="1030" r:id="rId37"/>
    <p:sldId id="1031" r:id="rId38"/>
    <p:sldId id="1032" r:id="rId39"/>
    <p:sldId id="1033" r:id="rId40"/>
    <p:sldId id="1034" r:id="rId41"/>
    <p:sldId id="1036" r:id="rId42"/>
    <p:sldId id="1037" r:id="rId43"/>
    <p:sldId id="1038" r:id="rId44"/>
    <p:sldId id="1039" r:id="rId45"/>
    <p:sldId id="1040" r:id="rId46"/>
    <p:sldId id="1041" r:id="rId47"/>
    <p:sldId id="1042" r:id="rId48"/>
    <p:sldId id="1043" r:id="rId49"/>
    <p:sldId id="1044" r:id="rId50"/>
    <p:sldId id="1048" r:id="rId51"/>
    <p:sldId id="1049" r:id="rId52"/>
    <p:sldId id="1050" r:id="rId53"/>
    <p:sldId id="1051" r:id="rId54"/>
    <p:sldId id="1052" r:id="rId55"/>
    <p:sldId id="1054" r:id="rId56"/>
    <p:sldId id="1055" r:id="rId57"/>
    <p:sldId id="1056" r:id="rId58"/>
    <p:sldId id="1057" r:id="rId59"/>
    <p:sldId id="1059" r:id="rId60"/>
    <p:sldId id="1060" r:id="rId61"/>
    <p:sldId id="1061" r:id="rId62"/>
    <p:sldId id="1062" r:id="rId63"/>
    <p:sldId id="1063" r:id="rId64"/>
    <p:sldId id="1064" r:id="rId65"/>
    <p:sldId id="1065" r:id="rId66"/>
    <p:sldId id="1066" r:id="rId67"/>
    <p:sldId id="1067" r:id="rId68"/>
    <p:sldId id="1068" r:id="rId69"/>
    <p:sldId id="1069" r:id="rId70"/>
    <p:sldId id="1070" r:id="rId71"/>
    <p:sldId id="1071" r:id="rId72"/>
    <p:sldId id="1072" r:id="rId73"/>
    <p:sldId id="1073" r:id="rId74"/>
    <p:sldId id="1074" r:id="rId75"/>
    <p:sldId id="1075" r:id="rId76"/>
    <p:sldId id="1076" r:id="rId77"/>
    <p:sldId id="1077" r:id="rId78"/>
    <p:sldId id="1078" r:id="rId79"/>
    <p:sldId id="1079" r:id="rId80"/>
    <p:sldId id="1080" r:id="rId81"/>
    <p:sldId id="1081" r:id="rId82"/>
    <p:sldId id="1088" r:id="rId83"/>
  </p:sldIdLst>
  <p:sldSz cx="9144000" cy="6858000" type="screen4x3"/>
  <p:notesSz cx="6858000" cy="9144000"/>
  <p:defaultTextStyle>
    <a:defPPr>
      <a:defRPr lang="zh-CN"/>
    </a:defPPr>
    <a:lvl1pPr algn="l" rtl="0" fontAlgn="base">
      <a:spcBef>
        <a:spcPct val="50000"/>
      </a:spcBef>
      <a:spcAft>
        <a:spcPct val="0"/>
      </a:spcAft>
      <a:defRPr kumimoji="1" sz="2400" b="1" kern="1200">
        <a:solidFill>
          <a:schemeClr val="folHlink"/>
        </a:solidFill>
        <a:latin typeface="Times New Roman" pitchFamily="18" charset="0"/>
        <a:ea typeface="隶书" pitchFamily="49" charset="-122"/>
        <a:cs typeface="+mn-cs"/>
      </a:defRPr>
    </a:lvl1pPr>
    <a:lvl2pPr marL="457200" algn="l" rtl="0" fontAlgn="base">
      <a:spcBef>
        <a:spcPct val="50000"/>
      </a:spcBef>
      <a:spcAft>
        <a:spcPct val="0"/>
      </a:spcAft>
      <a:defRPr kumimoji="1" sz="2400" b="1" kern="1200">
        <a:solidFill>
          <a:schemeClr val="folHlink"/>
        </a:solidFill>
        <a:latin typeface="Times New Roman" pitchFamily="18" charset="0"/>
        <a:ea typeface="隶书" pitchFamily="49" charset="-122"/>
        <a:cs typeface="+mn-cs"/>
      </a:defRPr>
    </a:lvl2pPr>
    <a:lvl3pPr marL="914400" algn="l" rtl="0" fontAlgn="base">
      <a:spcBef>
        <a:spcPct val="50000"/>
      </a:spcBef>
      <a:spcAft>
        <a:spcPct val="0"/>
      </a:spcAft>
      <a:defRPr kumimoji="1" sz="2400" b="1" kern="1200">
        <a:solidFill>
          <a:schemeClr val="folHlink"/>
        </a:solidFill>
        <a:latin typeface="Times New Roman" pitchFamily="18" charset="0"/>
        <a:ea typeface="隶书" pitchFamily="49" charset="-122"/>
        <a:cs typeface="+mn-cs"/>
      </a:defRPr>
    </a:lvl3pPr>
    <a:lvl4pPr marL="1371600" algn="l" rtl="0" fontAlgn="base">
      <a:spcBef>
        <a:spcPct val="50000"/>
      </a:spcBef>
      <a:spcAft>
        <a:spcPct val="0"/>
      </a:spcAft>
      <a:defRPr kumimoji="1" sz="2400" b="1" kern="1200">
        <a:solidFill>
          <a:schemeClr val="folHlink"/>
        </a:solidFill>
        <a:latin typeface="Times New Roman" pitchFamily="18" charset="0"/>
        <a:ea typeface="隶书" pitchFamily="49" charset="-122"/>
        <a:cs typeface="+mn-cs"/>
      </a:defRPr>
    </a:lvl4pPr>
    <a:lvl5pPr marL="1828800" algn="l" rtl="0" fontAlgn="base">
      <a:spcBef>
        <a:spcPct val="50000"/>
      </a:spcBef>
      <a:spcAft>
        <a:spcPct val="0"/>
      </a:spcAft>
      <a:defRPr kumimoji="1" sz="2400" b="1" kern="1200">
        <a:solidFill>
          <a:schemeClr val="folHlink"/>
        </a:solidFill>
        <a:latin typeface="Times New Roman" pitchFamily="18" charset="0"/>
        <a:ea typeface="隶书" pitchFamily="49" charset="-122"/>
        <a:cs typeface="+mn-cs"/>
      </a:defRPr>
    </a:lvl5pPr>
    <a:lvl6pPr marL="2286000" algn="l" defTabSz="914400" rtl="0" eaLnBrk="1" latinLnBrk="0" hangingPunct="1">
      <a:defRPr kumimoji="1" sz="2400" b="1" kern="1200">
        <a:solidFill>
          <a:schemeClr val="folHlink"/>
        </a:solidFill>
        <a:latin typeface="Times New Roman" pitchFamily="18" charset="0"/>
        <a:ea typeface="隶书" pitchFamily="49" charset="-122"/>
        <a:cs typeface="+mn-cs"/>
      </a:defRPr>
    </a:lvl6pPr>
    <a:lvl7pPr marL="2743200" algn="l" defTabSz="914400" rtl="0" eaLnBrk="1" latinLnBrk="0" hangingPunct="1">
      <a:defRPr kumimoji="1" sz="2400" b="1" kern="1200">
        <a:solidFill>
          <a:schemeClr val="folHlink"/>
        </a:solidFill>
        <a:latin typeface="Times New Roman" pitchFamily="18" charset="0"/>
        <a:ea typeface="隶书" pitchFamily="49" charset="-122"/>
        <a:cs typeface="+mn-cs"/>
      </a:defRPr>
    </a:lvl7pPr>
    <a:lvl8pPr marL="3200400" algn="l" defTabSz="914400" rtl="0" eaLnBrk="1" latinLnBrk="0" hangingPunct="1">
      <a:defRPr kumimoji="1" sz="2400" b="1" kern="1200">
        <a:solidFill>
          <a:schemeClr val="folHlink"/>
        </a:solidFill>
        <a:latin typeface="Times New Roman" pitchFamily="18" charset="0"/>
        <a:ea typeface="隶书" pitchFamily="49" charset="-122"/>
        <a:cs typeface="+mn-cs"/>
      </a:defRPr>
    </a:lvl8pPr>
    <a:lvl9pPr marL="3657600" algn="l" defTabSz="914400" rtl="0" eaLnBrk="1" latinLnBrk="0" hangingPunct="1">
      <a:defRPr kumimoji="1" sz="2400" b="1" kern="1200">
        <a:solidFill>
          <a:schemeClr val="folHlink"/>
        </a:solidFill>
        <a:latin typeface="Times New Roman" pitchFamily="18" charset="0"/>
        <a:ea typeface="隶书"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8000"/>
    <a:srgbClr val="CACB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17" autoAdjust="0"/>
    <p:restoredTop sz="84230" autoAdjust="0"/>
  </p:normalViewPr>
  <p:slideViewPr>
    <p:cSldViewPr>
      <p:cViewPr>
        <p:scale>
          <a:sx n="60" d="100"/>
          <a:sy n="60" d="100"/>
        </p:scale>
        <p:origin x="-1671" y="-4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850"/>
    </p:cViewPr>
  </p:sorterViewPr>
  <p:notesViewPr>
    <p:cSldViewPr>
      <p:cViewPr varScale="1">
        <p:scale>
          <a:sx n="55" d="100"/>
          <a:sy n="55" d="100"/>
        </p:scale>
        <p:origin x="-1878"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2.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b="0" smtClean="0">
                <a:solidFill>
                  <a:schemeClr val="tx1"/>
                </a:solidFill>
                <a:ea typeface="宋体" pitchFamily="2" charset="-122"/>
              </a:defRPr>
            </a:lvl1pPr>
          </a:lstStyle>
          <a:p>
            <a:pPr>
              <a:defRPr/>
            </a:pPr>
            <a:endParaRPr lang="en-US" altLang="zh-CN"/>
          </a:p>
        </p:txBody>
      </p:sp>
      <p:sp>
        <p:nvSpPr>
          <p:cNvPr id="12902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0" smtClean="0">
                <a:solidFill>
                  <a:schemeClr val="tx1"/>
                </a:solidFill>
                <a:ea typeface="宋体" pitchFamily="2" charset="-122"/>
              </a:defRPr>
            </a:lvl1pPr>
          </a:lstStyle>
          <a:p>
            <a:pPr>
              <a:defRPr/>
            </a:pPr>
            <a:endParaRPr lang="en-US" altLang="zh-CN"/>
          </a:p>
        </p:txBody>
      </p:sp>
      <p:sp>
        <p:nvSpPr>
          <p:cNvPr id="12902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b="0" smtClean="0">
                <a:solidFill>
                  <a:schemeClr val="tx1"/>
                </a:solidFill>
                <a:ea typeface="宋体" pitchFamily="2" charset="-122"/>
              </a:defRPr>
            </a:lvl1pPr>
          </a:lstStyle>
          <a:p>
            <a:pPr>
              <a:defRPr/>
            </a:pPr>
            <a:endParaRPr lang="en-US" altLang="zh-CN"/>
          </a:p>
        </p:txBody>
      </p:sp>
      <p:sp>
        <p:nvSpPr>
          <p:cNvPr id="12902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b="0" smtClean="0">
                <a:solidFill>
                  <a:schemeClr val="tx1"/>
                </a:solidFill>
                <a:ea typeface="宋体" pitchFamily="2" charset="-122"/>
              </a:defRPr>
            </a:lvl1pPr>
          </a:lstStyle>
          <a:p>
            <a:pPr>
              <a:defRPr/>
            </a:pPr>
            <a:fld id="{8BD863CC-AAB3-4702-B2E0-1588CB359FD4}" type="slidenum">
              <a:rPr lang="en-US" altLang="zh-CN"/>
              <a:pPr>
                <a:defRPr/>
              </a:pPr>
              <a:t>‹#›</a:t>
            </a:fld>
            <a:endParaRPr lang="en-US" altLang="zh-CN"/>
          </a:p>
        </p:txBody>
      </p:sp>
    </p:spTree>
    <p:extLst>
      <p:ext uri="{BB962C8B-B14F-4D97-AF65-F5344CB8AC3E}">
        <p14:creationId xmlns:p14="http://schemas.microsoft.com/office/powerpoint/2010/main" xmlns="" val="422479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b="0" smtClean="0">
                <a:solidFill>
                  <a:schemeClr val="tx1"/>
                </a:solidFill>
                <a:ea typeface="宋体" pitchFamily="2" charset="-122"/>
              </a:defRPr>
            </a:lvl1pPr>
          </a:lstStyle>
          <a:p>
            <a:pPr>
              <a:defRPr/>
            </a:pPr>
            <a:endParaRPr lang="en-US" altLang="zh-CN"/>
          </a:p>
        </p:txBody>
      </p:sp>
      <p:sp>
        <p:nvSpPr>
          <p:cNvPr id="12800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0" smtClean="0">
                <a:solidFill>
                  <a:schemeClr val="tx1"/>
                </a:solidFill>
                <a:ea typeface="宋体" pitchFamily="2" charset="-122"/>
              </a:defRPr>
            </a:lvl1pPr>
          </a:lstStyle>
          <a:p>
            <a:pPr>
              <a:defRPr/>
            </a:pPr>
            <a:endParaRPr lang="en-US" altLang="zh-CN"/>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2800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800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b="0" smtClean="0">
                <a:solidFill>
                  <a:schemeClr val="tx1"/>
                </a:solidFill>
                <a:ea typeface="宋体" pitchFamily="2" charset="-122"/>
              </a:defRPr>
            </a:lvl1pPr>
          </a:lstStyle>
          <a:p>
            <a:pPr>
              <a:defRPr/>
            </a:pPr>
            <a:endParaRPr lang="en-US" altLang="zh-CN"/>
          </a:p>
        </p:txBody>
      </p:sp>
      <p:sp>
        <p:nvSpPr>
          <p:cNvPr id="12800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b="0" smtClean="0">
                <a:solidFill>
                  <a:schemeClr val="tx1"/>
                </a:solidFill>
                <a:ea typeface="宋体" pitchFamily="2" charset="-122"/>
              </a:defRPr>
            </a:lvl1pPr>
          </a:lstStyle>
          <a:p>
            <a:pPr>
              <a:defRPr/>
            </a:pPr>
            <a:fld id="{616C86C8-8256-453C-A04B-BB2144A5C846}" type="slidenum">
              <a:rPr lang="en-US" altLang="zh-CN"/>
              <a:pPr>
                <a:defRPr/>
              </a:pPr>
              <a:t>‹#›</a:t>
            </a:fld>
            <a:endParaRPr lang="en-US" altLang="zh-CN"/>
          </a:p>
        </p:txBody>
      </p:sp>
    </p:spTree>
    <p:extLst>
      <p:ext uri="{BB962C8B-B14F-4D97-AF65-F5344CB8AC3E}">
        <p14:creationId xmlns:p14="http://schemas.microsoft.com/office/powerpoint/2010/main" xmlns="" val="24072048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20.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70.xml"/><Relationship Id="rId2" Type="http://schemas.openxmlformats.org/officeDocument/2006/relationships/notesMaster" Target="../notesMasters/notesMaster1.xml"/><Relationship Id="rId1" Type="http://schemas.openxmlformats.org/officeDocument/2006/relationships/themeOverride" Target="../theme/themeOverride2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46175" y="687388"/>
            <a:ext cx="4567238" cy="3425825"/>
          </a:xfrm>
          <a:solidFill>
            <a:srgbClr val="FFFFFF"/>
          </a:solidFill>
          <a:ln w="12700" cap="flat">
            <a:solidFill>
              <a:srgbClr val="000000"/>
            </a:solidFill>
          </a:ln>
        </p:spPr>
      </p:sp>
      <p:sp>
        <p:nvSpPr>
          <p:cNvPr id="98307" name="Rectangle 3"/>
          <p:cNvSpPr>
            <a:spLocks noGrp="1" noChangeArrowheads="1"/>
          </p:cNvSpPr>
          <p:nvPr>
            <p:ph type="body" idx="1"/>
          </p:nvPr>
        </p:nvSpPr>
        <p:spPr>
          <a:noFill/>
          <a:ln/>
        </p:spPr>
        <p:txBody>
          <a:bodyPr lIns="92075" tIns="46038" rIns="92075" bIns="46038" anchor="t"/>
          <a:lstStyle/>
          <a:p>
            <a:pPr eaLnBrk="1" hangingPunct="1"/>
            <a:r>
              <a:rPr lang="zh-CN" altLang="zh-CN" b="1" smtClean="0">
                <a:latin typeface="宋体" pitchFamily="2" charset="-122"/>
              </a:rPr>
              <a:t>1.</a:t>
            </a:r>
            <a:r>
              <a:rPr lang="zh-CN" altLang="en-US" b="1" smtClean="0">
                <a:latin typeface="宋体" pitchFamily="2" charset="-122"/>
              </a:rPr>
              <a:t>逢</a:t>
            </a:r>
            <a:r>
              <a:rPr lang="zh-CN" altLang="zh-CN" b="1" smtClean="0">
                <a:latin typeface="宋体" pitchFamily="2" charset="-122"/>
              </a:rPr>
              <a:t>N</a:t>
            </a:r>
            <a:r>
              <a:rPr lang="zh-CN" altLang="en-US" b="1" smtClean="0">
                <a:latin typeface="宋体" pitchFamily="2" charset="-122"/>
              </a:rPr>
              <a:t>进</a:t>
            </a:r>
            <a:r>
              <a:rPr lang="zh-CN" altLang="zh-CN" b="1" smtClean="0">
                <a:latin typeface="宋体" pitchFamily="2" charset="-122"/>
              </a:rPr>
              <a:t>1</a:t>
            </a:r>
            <a:endParaRPr lang="zh-CN" altLang="zh-CN" smtClean="0">
              <a:latin typeface="大黑体" pitchFamily="1" charset="-122"/>
              <a:ea typeface="大黑体" pitchFamily="1" charset="-122"/>
            </a:endParaRPr>
          </a:p>
          <a:p>
            <a:pPr algn="just" eaLnBrk="1" hangingPunct="1"/>
            <a:r>
              <a:rPr lang="zh-CN" altLang="zh-CN" sz="900" smtClean="0">
                <a:latin typeface="宋体" pitchFamily="2" charset="-122"/>
              </a:rPr>
              <a:t>N</a:t>
            </a:r>
            <a:r>
              <a:rPr lang="zh-CN" altLang="en-US" sz="900" smtClean="0">
                <a:latin typeface="宋体" pitchFamily="2" charset="-122"/>
              </a:rPr>
              <a:t>是指进位计数制表示一位数所需要的符号</a:t>
            </a:r>
            <a:r>
              <a:rPr lang="zh-CN" altLang="zh-CN" sz="900" smtClean="0">
                <a:latin typeface="宋体" pitchFamily="2" charset="-122"/>
              </a:rPr>
              <a:t>, </a:t>
            </a:r>
            <a:r>
              <a:rPr lang="zh-CN" altLang="en-US" sz="900" smtClean="0">
                <a:latin typeface="宋体" pitchFamily="2" charset="-122"/>
              </a:rPr>
              <a:t>称为基数。例如：十进制数</a:t>
            </a:r>
            <a:r>
              <a:rPr lang="zh-CN" altLang="zh-CN" sz="900" smtClean="0">
                <a:latin typeface="宋体" pitchFamily="2" charset="-122"/>
              </a:rPr>
              <a:t>, </a:t>
            </a:r>
            <a:r>
              <a:rPr lang="zh-CN" altLang="en-US" sz="900" smtClean="0">
                <a:latin typeface="宋体" pitchFamily="2" charset="-122"/>
              </a:rPr>
              <a:t>逢</a:t>
            </a:r>
            <a:r>
              <a:rPr lang="zh-CN" altLang="zh-CN" sz="900" smtClean="0">
                <a:latin typeface="宋体" pitchFamily="2" charset="-122"/>
              </a:rPr>
              <a:t>10</a:t>
            </a:r>
            <a:r>
              <a:rPr lang="zh-CN" altLang="en-US" sz="900" smtClean="0">
                <a:latin typeface="宋体" pitchFamily="2" charset="-122"/>
              </a:rPr>
              <a:t>进</a:t>
            </a:r>
            <a:r>
              <a:rPr lang="zh-CN" altLang="zh-CN" sz="900" smtClean="0">
                <a:latin typeface="宋体" pitchFamily="2" charset="-122"/>
              </a:rPr>
              <a:t>1</a:t>
            </a:r>
            <a:r>
              <a:rPr lang="zh-CN" altLang="en-US" sz="900" smtClean="0">
                <a:latin typeface="宋体" pitchFamily="2" charset="-122"/>
              </a:rPr>
              <a:t>，它由</a:t>
            </a:r>
            <a:r>
              <a:rPr lang="zh-CN" altLang="zh-CN" sz="900" smtClean="0">
                <a:latin typeface="宋体" pitchFamily="2" charset="-122"/>
              </a:rPr>
              <a:t>0</a:t>
            </a:r>
            <a:r>
              <a:rPr lang="zh-CN" altLang="en-US" sz="900" smtClean="0">
                <a:latin typeface="宋体" pitchFamily="2" charset="-122"/>
              </a:rPr>
              <a:t>、</a:t>
            </a:r>
            <a:r>
              <a:rPr lang="zh-CN" altLang="zh-CN" sz="900" smtClean="0">
                <a:latin typeface="宋体" pitchFamily="2" charset="-122"/>
              </a:rPr>
              <a:t>1</a:t>
            </a:r>
            <a:r>
              <a:rPr lang="zh-CN" altLang="en-US" sz="900" smtClean="0">
                <a:latin typeface="宋体" pitchFamily="2" charset="-122"/>
              </a:rPr>
              <a:t>、</a:t>
            </a:r>
            <a:r>
              <a:rPr lang="zh-CN" altLang="zh-CN" sz="900" smtClean="0">
                <a:latin typeface="宋体" pitchFamily="2" charset="-122"/>
              </a:rPr>
              <a:t>2</a:t>
            </a:r>
            <a:r>
              <a:rPr lang="zh-CN" altLang="en-US" sz="900" smtClean="0">
                <a:latin typeface="宋体" pitchFamily="2" charset="-122"/>
              </a:rPr>
              <a:t>、</a:t>
            </a:r>
            <a:r>
              <a:rPr lang="zh-CN" altLang="zh-CN" sz="900" smtClean="0">
                <a:latin typeface="宋体" pitchFamily="2" charset="-122"/>
              </a:rPr>
              <a:t>3</a:t>
            </a:r>
            <a:r>
              <a:rPr lang="zh-CN" altLang="en-US" sz="900" smtClean="0">
                <a:latin typeface="宋体" pitchFamily="2" charset="-122"/>
              </a:rPr>
              <a:t>、</a:t>
            </a:r>
            <a:r>
              <a:rPr lang="zh-CN" altLang="zh-CN" sz="900" smtClean="0">
                <a:latin typeface="宋体" pitchFamily="2" charset="-122"/>
              </a:rPr>
              <a:t>4</a:t>
            </a:r>
            <a:r>
              <a:rPr lang="zh-CN" altLang="en-US" sz="900" smtClean="0">
                <a:latin typeface="宋体" pitchFamily="2" charset="-122"/>
              </a:rPr>
              <a:t>、</a:t>
            </a:r>
            <a:r>
              <a:rPr lang="zh-CN" altLang="zh-CN" sz="900" smtClean="0">
                <a:latin typeface="宋体" pitchFamily="2" charset="-122"/>
              </a:rPr>
              <a:t>5</a:t>
            </a:r>
            <a:r>
              <a:rPr lang="zh-CN" altLang="en-US" sz="900" smtClean="0">
                <a:latin typeface="宋体" pitchFamily="2" charset="-122"/>
              </a:rPr>
              <a:t>、</a:t>
            </a:r>
            <a:r>
              <a:rPr lang="zh-CN" altLang="zh-CN" sz="900" smtClean="0">
                <a:latin typeface="宋体" pitchFamily="2" charset="-122"/>
              </a:rPr>
              <a:t>6</a:t>
            </a:r>
            <a:r>
              <a:rPr lang="zh-CN" altLang="en-US" sz="900" smtClean="0">
                <a:latin typeface="宋体" pitchFamily="2" charset="-122"/>
              </a:rPr>
              <a:t>、</a:t>
            </a:r>
            <a:r>
              <a:rPr lang="zh-CN" altLang="zh-CN" sz="900" smtClean="0">
                <a:latin typeface="宋体" pitchFamily="2" charset="-122"/>
              </a:rPr>
              <a:t>7</a:t>
            </a:r>
            <a:r>
              <a:rPr lang="zh-CN" altLang="en-US" sz="900" smtClean="0">
                <a:latin typeface="宋体" pitchFamily="2" charset="-122"/>
              </a:rPr>
              <a:t>、</a:t>
            </a:r>
            <a:r>
              <a:rPr lang="zh-CN" altLang="zh-CN" sz="900" smtClean="0">
                <a:latin typeface="宋体" pitchFamily="2" charset="-122"/>
              </a:rPr>
              <a:t>8</a:t>
            </a:r>
            <a:r>
              <a:rPr lang="zh-CN" altLang="en-US" sz="900" smtClean="0">
                <a:latin typeface="宋体" pitchFamily="2" charset="-122"/>
              </a:rPr>
              <a:t>、</a:t>
            </a:r>
            <a:r>
              <a:rPr lang="zh-CN" altLang="zh-CN" sz="900" smtClean="0">
                <a:latin typeface="宋体" pitchFamily="2" charset="-122"/>
              </a:rPr>
              <a:t>9</a:t>
            </a:r>
            <a:r>
              <a:rPr lang="zh-CN" altLang="en-US" sz="900" smtClean="0">
                <a:latin typeface="宋体" pitchFamily="2" charset="-122"/>
              </a:rPr>
              <a:t>这十个数字符号组成。所需要的符号数目有</a:t>
            </a:r>
            <a:r>
              <a:rPr lang="zh-CN" altLang="zh-CN" sz="900" smtClean="0">
                <a:latin typeface="宋体" pitchFamily="2" charset="-122"/>
              </a:rPr>
              <a:t>10</a:t>
            </a:r>
            <a:r>
              <a:rPr lang="zh-CN" altLang="en-US" sz="900" smtClean="0">
                <a:latin typeface="宋体" pitchFamily="2" charset="-122"/>
              </a:rPr>
              <a:t>个</a:t>
            </a:r>
            <a:r>
              <a:rPr lang="zh-CN" altLang="zh-CN" sz="900" smtClean="0">
                <a:latin typeface="宋体" pitchFamily="2" charset="-122"/>
              </a:rPr>
              <a:t>, </a:t>
            </a:r>
            <a:r>
              <a:rPr lang="zh-CN" altLang="en-US" sz="900" smtClean="0">
                <a:latin typeface="宋体" pitchFamily="2" charset="-122"/>
              </a:rPr>
              <a:t>基数为</a:t>
            </a:r>
            <a:r>
              <a:rPr lang="zh-CN" altLang="zh-CN" sz="900" smtClean="0">
                <a:latin typeface="宋体" pitchFamily="2" charset="-122"/>
              </a:rPr>
              <a:t>10</a:t>
            </a:r>
            <a:r>
              <a:rPr lang="zh-CN" altLang="en-US" sz="900" smtClean="0">
                <a:latin typeface="宋体" pitchFamily="2" charset="-122"/>
              </a:rPr>
              <a:t>。二进制数</a:t>
            </a:r>
            <a:r>
              <a:rPr lang="zh-CN" altLang="zh-CN" sz="900" smtClean="0">
                <a:latin typeface="宋体" pitchFamily="2" charset="-122"/>
              </a:rPr>
              <a:t>, </a:t>
            </a:r>
            <a:r>
              <a:rPr lang="zh-CN" altLang="en-US" sz="900" smtClean="0">
                <a:latin typeface="宋体" pitchFamily="2" charset="-122"/>
              </a:rPr>
              <a:t>逢</a:t>
            </a:r>
            <a:r>
              <a:rPr lang="zh-CN" altLang="zh-CN" sz="900" smtClean="0">
                <a:latin typeface="宋体" pitchFamily="2" charset="-122"/>
              </a:rPr>
              <a:t>2</a:t>
            </a:r>
            <a:r>
              <a:rPr lang="zh-CN" altLang="en-US" sz="900" smtClean="0">
                <a:latin typeface="宋体" pitchFamily="2" charset="-122"/>
              </a:rPr>
              <a:t>进</a:t>
            </a:r>
            <a:r>
              <a:rPr lang="zh-CN" altLang="zh-CN" sz="900" smtClean="0">
                <a:latin typeface="宋体" pitchFamily="2" charset="-122"/>
              </a:rPr>
              <a:t>1, </a:t>
            </a:r>
            <a:r>
              <a:rPr lang="zh-CN" altLang="en-US" sz="900" smtClean="0">
                <a:latin typeface="宋体" pitchFamily="2" charset="-122"/>
              </a:rPr>
              <a:t>它由</a:t>
            </a:r>
            <a:r>
              <a:rPr lang="zh-CN" altLang="zh-CN" sz="900" smtClean="0">
                <a:latin typeface="宋体" pitchFamily="2" charset="-122"/>
              </a:rPr>
              <a:t>0</a:t>
            </a:r>
            <a:r>
              <a:rPr lang="zh-CN" altLang="en-US" sz="900" smtClean="0">
                <a:latin typeface="宋体" pitchFamily="2" charset="-122"/>
              </a:rPr>
              <a:t>、</a:t>
            </a:r>
            <a:r>
              <a:rPr lang="zh-CN" altLang="zh-CN" sz="900" smtClean="0">
                <a:latin typeface="宋体" pitchFamily="2" charset="-122"/>
              </a:rPr>
              <a:t>1</a:t>
            </a:r>
            <a:r>
              <a:rPr lang="zh-CN" altLang="en-US" sz="900" smtClean="0">
                <a:latin typeface="宋体" pitchFamily="2" charset="-122"/>
              </a:rPr>
              <a:t>两个数字符号组成</a:t>
            </a:r>
            <a:r>
              <a:rPr lang="zh-CN" altLang="zh-CN" sz="900" smtClean="0">
                <a:latin typeface="宋体" pitchFamily="2" charset="-122"/>
              </a:rPr>
              <a:t>, </a:t>
            </a:r>
            <a:r>
              <a:rPr lang="zh-CN" altLang="en-US" sz="900" smtClean="0">
                <a:latin typeface="宋体" pitchFamily="2" charset="-122"/>
              </a:rPr>
              <a:t>基数为</a:t>
            </a:r>
            <a:r>
              <a:rPr lang="zh-CN" altLang="zh-CN" sz="900" smtClean="0">
                <a:latin typeface="宋体" pitchFamily="2" charset="-122"/>
              </a:rPr>
              <a:t>2</a:t>
            </a:r>
            <a:r>
              <a:rPr lang="zh-CN" altLang="en-US" sz="900" smtClean="0">
                <a:latin typeface="宋体" pitchFamily="2" charset="-122"/>
              </a:rPr>
              <a:t>。</a:t>
            </a:r>
            <a:endParaRPr lang="zh-CN" altLang="en-US" sz="900" smtClean="0"/>
          </a:p>
          <a:p>
            <a:pPr eaLnBrk="1" hangingPunct="1"/>
            <a:r>
              <a:rPr lang="zh-CN" altLang="zh-CN" b="1" smtClean="0">
                <a:latin typeface="宋体" pitchFamily="2" charset="-122"/>
              </a:rPr>
              <a:t>2.</a:t>
            </a:r>
            <a:r>
              <a:rPr lang="zh-CN" altLang="en-US" b="1" smtClean="0">
                <a:latin typeface="宋体" pitchFamily="2" charset="-122"/>
              </a:rPr>
              <a:t>采用位权表示法</a:t>
            </a:r>
            <a:endParaRPr lang="zh-CN" altLang="en-US" smtClean="0">
              <a:latin typeface="宋体" pitchFamily="2" charset="-122"/>
            </a:endParaRPr>
          </a:p>
          <a:p>
            <a:pPr algn="just" eaLnBrk="1" hangingPunct="1"/>
            <a:r>
              <a:rPr lang="zh-CN" altLang="en-US" sz="900" smtClean="0">
                <a:latin typeface="宋体" pitchFamily="2" charset="-122"/>
              </a:rPr>
              <a:t>处在不同位置上的数字所代表的值不同。一个数字在某个固定位置上所代表的值是确定的</a:t>
            </a:r>
            <a:r>
              <a:rPr lang="zh-CN" altLang="zh-CN" sz="900" smtClean="0">
                <a:latin typeface="宋体" pitchFamily="2" charset="-122"/>
              </a:rPr>
              <a:t>, </a:t>
            </a:r>
            <a:r>
              <a:rPr lang="zh-CN" altLang="en-US" sz="900" smtClean="0">
                <a:latin typeface="宋体" pitchFamily="2" charset="-122"/>
              </a:rPr>
              <a:t>这个固定位上的值称为位权。位权与基数的关系是：各进位制中位权的值是基数的若干次幂。</a:t>
            </a:r>
            <a:r>
              <a:rPr lang="zh-CN" altLang="zh-CN" sz="900" smtClean="0">
                <a:latin typeface="宋体" pitchFamily="2" charset="-122"/>
              </a:rPr>
              <a:t>, </a:t>
            </a:r>
            <a:r>
              <a:rPr lang="zh-CN" altLang="en-US" sz="900" smtClean="0">
                <a:latin typeface="宋体" pitchFamily="2" charset="-122"/>
              </a:rPr>
              <a:t>任何一种数制表示的数都可以写成按位权展开的多项式之和。</a:t>
            </a:r>
            <a:endParaRPr lang="zh-CN" altLang="en-US" sz="900" smtClean="0"/>
          </a:p>
          <a:p>
            <a:pPr algn="just" eaLnBrk="1" hangingPunct="1"/>
            <a:r>
              <a:rPr lang="zh-CN" altLang="en-US" sz="900" smtClean="0">
                <a:latin typeface="宋体" pitchFamily="2" charset="-122"/>
              </a:rPr>
              <a:t>    例如</a:t>
            </a:r>
            <a:r>
              <a:rPr lang="zh-CN" altLang="zh-CN" sz="900" smtClean="0">
                <a:latin typeface="宋体" pitchFamily="2" charset="-122"/>
              </a:rPr>
              <a:t>: </a:t>
            </a:r>
            <a:r>
              <a:rPr lang="zh-CN" altLang="en-US" sz="900" smtClean="0">
                <a:latin typeface="宋体" pitchFamily="2" charset="-122"/>
              </a:rPr>
              <a:t>在十进制计数中</a:t>
            </a:r>
            <a:r>
              <a:rPr lang="zh-CN" altLang="zh-CN" sz="900" smtClean="0">
                <a:latin typeface="宋体" pitchFamily="2" charset="-122"/>
              </a:rPr>
              <a:t>, 123.55</a:t>
            </a:r>
            <a:r>
              <a:rPr lang="zh-CN" altLang="en-US" sz="900" smtClean="0">
                <a:latin typeface="宋体" pitchFamily="2" charset="-122"/>
              </a:rPr>
              <a:t>可表示为</a:t>
            </a:r>
            <a:r>
              <a:rPr lang="zh-CN" altLang="zh-CN" sz="900" smtClean="0">
                <a:latin typeface="宋体" pitchFamily="2" charset="-122"/>
              </a:rPr>
              <a:t>:</a:t>
            </a:r>
          </a:p>
          <a:p>
            <a:pPr algn="ctr" eaLnBrk="1" hangingPunct="1"/>
            <a:r>
              <a:rPr lang="zh-CN" altLang="zh-CN" sz="900" smtClean="0">
                <a:latin typeface="宋体" pitchFamily="2" charset="-122"/>
              </a:rPr>
              <a:t>123.55=1×(10)</a:t>
            </a:r>
            <a:r>
              <a:rPr lang="zh-CN" altLang="zh-CN" sz="900" baseline="30000" smtClean="0">
                <a:latin typeface="宋体" pitchFamily="2" charset="-122"/>
              </a:rPr>
              <a:t>2</a:t>
            </a:r>
            <a:r>
              <a:rPr lang="zh-CN" altLang="zh-CN" sz="900" smtClean="0">
                <a:latin typeface="宋体" pitchFamily="2" charset="-122"/>
              </a:rPr>
              <a:t> + 2×(10)</a:t>
            </a:r>
            <a:r>
              <a:rPr lang="zh-CN" altLang="zh-CN" sz="900" baseline="30000" smtClean="0">
                <a:latin typeface="宋体" pitchFamily="2" charset="-122"/>
              </a:rPr>
              <a:t>1</a:t>
            </a:r>
            <a:r>
              <a:rPr lang="zh-CN" altLang="zh-CN" sz="900" smtClean="0">
                <a:latin typeface="宋体" pitchFamily="2" charset="-122"/>
              </a:rPr>
              <a:t> + 3×(10)</a:t>
            </a:r>
            <a:r>
              <a:rPr lang="zh-CN" altLang="zh-CN" sz="900" baseline="30000" smtClean="0">
                <a:latin typeface="宋体" pitchFamily="2" charset="-122"/>
              </a:rPr>
              <a:t>0</a:t>
            </a:r>
            <a:r>
              <a:rPr lang="zh-CN" altLang="zh-CN" sz="900" smtClean="0">
                <a:latin typeface="宋体" pitchFamily="2" charset="-122"/>
              </a:rPr>
              <a:t> + 5×(10)</a:t>
            </a:r>
            <a:r>
              <a:rPr lang="zh-CN" altLang="zh-CN" sz="900" baseline="30000" smtClean="0">
                <a:latin typeface="宋体" pitchFamily="2" charset="-122"/>
              </a:rPr>
              <a:t>-1</a:t>
            </a:r>
            <a:r>
              <a:rPr lang="zh-CN" altLang="zh-CN" sz="900" smtClean="0">
                <a:latin typeface="宋体" pitchFamily="2" charset="-122"/>
              </a:rPr>
              <a:t> + 5×(10)</a:t>
            </a:r>
            <a:r>
              <a:rPr lang="zh-CN" altLang="zh-CN" sz="900" baseline="30000" smtClean="0">
                <a:latin typeface="宋体" pitchFamily="2" charset="-122"/>
              </a:rPr>
              <a:t>-2</a:t>
            </a:r>
            <a:endParaRPr lang="zh-CN" altLang="zh-CN" sz="900" smtClean="0"/>
          </a:p>
          <a:p>
            <a:pPr algn="ctr" eaLnBrk="1" hangingPunct="1"/>
            <a:endParaRPr lang="zh-CN" altLang="zh-CN" sz="900" smtClean="0"/>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p:sp>
      <p:sp>
        <p:nvSpPr>
          <p:cNvPr id="102403" name="Rectangle 3"/>
          <p:cNvSpPr>
            <a:spLocks noGrp="1" noChangeArrowheads="1"/>
          </p:cNvSpPr>
          <p:nvPr>
            <p:ph type="body" idx="1"/>
          </p:nvPr>
        </p:nvSpPr>
        <p:spPr>
          <a:noFill/>
          <a:ln/>
        </p:spPr>
        <p:txBody>
          <a:bodyPr/>
          <a:lstStyle/>
          <a:p>
            <a:pPr eaLnBrk="1" hangingPunct="1"/>
            <a:r>
              <a:rPr lang="zh-CN" altLang="en-US" smtClean="0"/>
              <a:t>同一个数可采用不同的计数体制来表示，各种数制表示的数一定可以相互转换。</a:t>
            </a:r>
            <a:br>
              <a:rPr lang="zh-CN" altLang="en-US" smtClean="0"/>
            </a:br>
            <a:r>
              <a:rPr lang="zh-CN" altLang="en-US" smtClean="0"/>
              <a:t>　　数制转换</a:t>
            </a:r>
            <a:r>
              <a:rPr lang="zh-CN" altLang="zh-CN" smtClean="0"/>
              <a:t>:</a:t>
            </a:r>
            <a:r>
              <a:rPr lang="zh-CN" altLang="en-US" smtClean="0"/>
              <a:t>一个数从一种进位制表示形式转换成等值的另一种进位制表示形式，其实质为权值转换。</a:t>
            </a:r>
            <a:br>
              <a:rPr lang="zh-CN" altLang="en-US" smtClean="0"/>
            </a:br>
            <a:r>
              <a:rPr lang="zh-CN" altLang="en-US" smtClean="0"/>
              <a:t>　　相互转换的原则：转换前后两个有理数的整数部分和小数部分必定分别相等。 </a:t>
            </a: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p:sp>
      <p:sp>
        <p:nvSpPr>
          <p:cNvPr id="103427" name="Rectangle 3"/>
          <p:cNvSpPr>
            <a:spLocks noGrp="1" noChangeArrowheads="1"/>
          </p:cNvSpPr>
          <p:nvPr>
            <p:ph type="body" idx="1"/>
          </p:nvPr>
        </p:nvSpPr>
        <p:spPr>
          <a:noFill/>
          <a:ln/>
        </p:spPr>
        <p:txBody>
          <a:bodyPr/>
          <a:lstStyle/>
          <a:p>
            <a:pPr eaLnBrk="1" hangingPunct="1"/>
            <a:r>
              <a:rPr lang="zh-CN" altLang="en-US" b="1" smtClean="0"/>
              <a:t>将十进制数 </a:t>
            </a:r>
            <a:r>
              <a:rPr lang="zh-CN" altLang="zh-CN" b="1" smtClean="0"/>
              <a:t>(30.625)10 </a:t>
            </a:r>
            <a:r>
              <a:rPr lang="zh-CN" altLang="en-US" b="1" smtClean="0"/>
              <a:t>转换为二进制数</a:t>
            </a:r>
            <a:endParaRPr lang="zh-CN" altLang="en-US" smtClean="0"/>
          </a:p>
          <a:p>
            <a:pPr eaLnBrk="1" hangingPunct="1"/>
            <a:r>
              <a:rPr lang="zh-CN" altLang="en-US" smtClean="0"/>
              <a:t>　　　第一步：将十进制数整数部分除</a:t>
            </a:r>
            <a:r>
              <a:rPr lang="zh-CN" altLang="zh-CN" smtClean="0"/>
              <a:t>2</a:t>
            </a:r>
            <a:r>
              <a:rPr lang="zh-CN" altLang="en-US" smtClean="0"/>
              <a:t>取余；</a:t>
            </a:r>
            <a:br>
              <a:rPr lang="zh-CN" altLang="en-US" smtClean="0"/>
            </a:br>
            <a:r>
              <a:rPr lang="zh-CN" altLang="en-US" smtClean="0"/>
              <a:t>　　　第二步：将十进制数小数部分乘</a:t>
            </a:r>
            <a:r>
              <a:rPr lang="zh-CN" altLang="zh-CN" smtClean="0"/>
              <a:t>2</a:t>
            </a:r>
            <a:r>
              <a:rPr lang="zh-CN" altLang="en-US" smtClean="0"/>
              <a:t>取整；</a:t>
            </a:r>
            <a:br>
              <a:rPr lang="zh-CN" altLang="en-US" smtClean="0"/>
            </a:br>
            <a:r>
              <a:rPr lang="zh-CN" altLang="en-US" smtClean="0"/>
              <a:t>　　　第三步：将整数部分和小数部分合在一起，即为等效二进制数。</a:t>
            </a: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p:sp>
      <p:sp>
        <p:nvSpPr>
          <p:cNvPr id="35843" name="Rectangle 3"/>
          <p:cNvSpPr>
            <a:spLocks noGrp="1" noChangeArrowheads="1"/>
          </p:cNvSpPr>
          <p:nvPr>
            <p:ph type="body" idx="1"/>
          </p:nvPr>
        </p:nvSpPr>
        <p:spPr>
          <a:ln/>
        </p:spPr>
        <p:txBody>
          <a:bodyPr/>
          <a:lstStyle/>
          <a:p>
            <a:pPr eaLnBrk="1" hangingPunct="1">
              <a:defRPr/>
            </a:pPr>
            <a:r>
              <a:rPr lang="zh-CN" b="1" smtClean="0"/>
              <a:t>将十进制数 </a:t>
            </a:r>
            <a:r>
              <a:rPr lang="zh-CN" altLang="zh-CN" b="1" smtClean="0"/>
              <a:t>(30.625)10 </a:t>
            </a:r>
            <a:r>
              <a:rPr lang="zh-CN" b="1" smtClean="0"/>
              <a:t>转换为二进制数</a:t>
            </a:r>
            <a:endParaRPr lang="zh-CN" smtClean="0"/>
          </a:p>
          <a:p>
            <a:pPr eaLnBrk="1" hangingPunct="1">
              <a:defRPr/>
            </a:pPr>
            <a:r>
              <a:rPr lang="zh-CN" smtClean="0"/>
              <a:t>　　　第一步：将十进制数整数部分除</a:t>
            </a:r>
            <a:r>
              <a:rPr lang="zh-CN" altLang="zh-CN" smtClean="0"/>
              <a:t>2</a:t>
            </a:r>
            <a:r>
              <a:rPr lang="zh-CN" smtClean="0"/>
              <a:t>取余；</a:t>
            </a:r>
            <a:br>
              <a:rPr lang="zh-CN" smtClean="0"/>
            </a:br>
            <a:r>
              <a:rPr lang="zh-CN" smtClean="0"/>
              <a:t>　　　第二步：将十进制数小数部分乘</a:t>
            </a:r>
            <a:r>
              <a:rPr lang="zh-CN" altLang="zh-CN" smtClean="0"/>
              <a:t>2</a:t>
            </a:r>
            <a:r>
              <a:rPr lang="zh-CN" smtClean="0"/>
              <a:t>取整；</a:t>
            </a:r>
            <a:br>
              <a:rPr lang="zh-CN" smtClean="0"/>
            </a:br>
            <a:r>
              <a:rPr lang="zh-CN" smtClean="0"/>
              <a:t>　　　第三步：将整数部分和小数部分合在一起，即为等效二进制数。</a:t>
            </a:r>
          </a:p>
          <a:p>
            <a:pPr eaLnBrk="1" hangingPunct="1">
              <a:spcBef>
                <a:spcPct val="50000"/>
              </a:spcBef>
              <a:defRPr/>
            </a:pPr>
            <a:r>
              <a:rPr lang="zh-CN" smtClean="0">
                <a:solidFill>
                  <a:srgbClr val="FF3300"/>
                </a:solidFill>
                <a:effectLst>
                  <a:outerShdw blurRad="38100" dist="38100" dir="2700000" algn="tl">
                    <a:srgbClr val="C0C0C0"/>
                  </a:outerShdw>
                </a:effectLst>
              </a:rPr>
              <a:t>注意：</a:t>
            </a:r>
            <a:r>
              <a:rPr lang="zh-CN" b="1" smtClean="0">
                <a:effectLst>
                  <a:outerShdw blurRad="38100" dist="38100" dir="2700000" algn="tl">
                    <a:srgbClr val="C0C0C0"/>
                  </a:outerShdw>
                </a:effectLst>
              </a:rPr>
              <a:t>小数转换不一定能算尽，只能算到一定精度的位数为止，故要产生一些误差。当位数较多时，这个误差就很小了。</a:t>
            </a:r>
          </a:p>
          <a:p>
            <a:pPr eaLnBrk="1" hangingPunct="1">
              <a:defRPr/>
            </a:pPr>
            <a:endParaRPr lang="zh-CN"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p:sp>
      <p:sp>
        <p:nvSpPr>
          <p:cNvPr id="105475" name="Rectangle 3"/>
          <p:cNvSpPr>
            <a:spLocks noGrp="1" noChangeArrowheads="1"/>
          </p:cNvSpPr>
          <p:nvPr>
            <p:ph type="body" idx="1"/>
          </p:nvPr>
        </p:nvSpPr>
        <p:spPr>
          <a:noFill/>
          <a:ln/>
        </p:spPr>
        <p:txBody>
          <a:bodyPr/>
          <a:lstStyle/>
          <a:p>
            <a:pPr eaLnBrk="1" hangingPunct="1"/>
            <a:r>
              <a:rPr lang="zh-CN" altLang="en-US" b="1" smtClean="0"/>
              <a:t>将十进制数 </a:t>
            </a:r>
            <a:r>
              <a:rPr lang="zh-CN" altLang="zh-CN" b="1" smtClean="0"/>
              <a:t>(30.625)10 </a:t>
            </a:r>
            <a:r>
              <a:rPr lang="zh-CN" altLang="en-US" b="1" smtClean="0"/>
              <a:t>转换为二进制数</a:t>
            </a:r>
            <a:endParaRPr lang="zh-CN" altLang="en-US" smtClean="0"/>
          </a:p>
          <a:p>
            <a:pPr eaLnBrk="1" hangingPunct="1"/>
            <a:r>
              <a:rPr lang="zh-CN" altLang="en-US" smtClean="0"/>
              <a:t>　　　第一步：将十进制数整数部分除</a:t>
            </a:r>
            <a:r>
              <a:rPr lang="zh-CN" altLang="zh-CN" smtClean="0"/>
              <a:t>2</a:t>
            </a:r>
            <a:r>
              <a:rPr lang="zh-CN" altLang="en-US" smtClean="0"/>
              <a:t>取余；</a:t>
            </a:r>
            <a:br>
              <a:rPr lang="zh-CN" altLang="en-US" smtClean="0"/>
            </a:br>
            <a:r>
              <a:rPr lang="zh-CN" altLang="en-US" smtClean="0"/>
              <a:t>　　　第二步：将十进制数小数部分乘</a:t>
            </a:r>
            <a:r>
              <a:rPr lang="zh-CN" altLang="zh-CN" smtClean="0"/>
              <a:t>2</a:t>
            </a:r>
            <a:r>
              <a:rPr lang="zh-CN" altLang="en-US" smtClean="0"/>
              <a:t>取整；</a:t>
            </a:r>
            <a:br>
              <a:rPr lang="zh-CN" altLang="en-US" smtClean="0"/>
            </a:br>
            <a:r>
              <a:rPr lang="zh-CN" altLang="en-US" smtClean="0"/>
              <a:t>　　　第三步：将整数部分和小数部分合在一起，即为等效二进制数。</a:t>
            </a:r>
            <a:r>
              <a:rPr lang="zh-CN" altLang="en-US" smtClean="0">
                <a:solidFill>
                  <a:srgbClr val="FF0066"/>
                </a:solidFill>
              </a:rPr>
              <a:t>注意</a:t>
            </a:r>
            <a:r>
              <a:rPr lang="zh-CN" altLang="en-US" smtClean="0"/>
              <a:t>：</a:t>
            </a:r>
          </a:p>
          <a:p>
            <a:pPr eaLnBrk="1" hangingPunct="1"/>
            <a:r>
              <a:rPr lang="zh-CN" altLang="zh-CN" smtClean="0"/>
              <a:t>1.</a:t>
            </a:r>
            <a:r>
              <a:rPr lang="zh-CN" altLang="en-US" smtClean="0"/>
              <a:t>如果一个十进制数既有整数部分又有小数部分，可将整数部分和小数部分分别进行（八进制或十六进制数的）等值转换，然后合并就可得到结果。</a:t>
            </a:r>
          </a:p>
          <a:p>
            <a:pPr eaLnBrk="1" hangingPunct="1"/>
            <a:r>
              <a:rPr lang="zh-CN" altLang="zh-CN" smtClean="0"/>
              <a:t>2.</a:t>
            </a:r>
            <a:r>
              <a:rPr lang="zh-CN" altLang="en-US" smtClean="0"/>
              <a:t>小数转换不一定能算尽，只能算到一定精度的位数为止，故要产生一些误差。当位数较多时，这个误差就很小了。</a:t>
            </a:r>
          </a:p>
          <a:p>
            <a:pPr eaLnBrk="1" hangingPunct="1"/>
            <a:r>
              <a:rPr lang="zh-CN" altLang="zh-CN" smtClean="0"/>
              <a:t>3.</a:t>
            </a:r>
            <a:r>
              <a:rPr lang="zh-CN" altLang="en-US" smtClean="0"/>
              <a:t>同理</a:t>
            </a:r>
            <a:r>
              <a:rPr lang="zh-CN" altLang="zh-CN" smtClean="0"/>
              <a:t>: </a:t>
            </a:r>
            <a:r>
              <a:rPr lang="zh-CN" altLang="en-US" smtClean="0"/>
              <a:t>可采用同样的方法将十进制数转成八进制、十六进制数，但由于八进制和十六进制的基数较大，做乘除法不是很方便，因此需要将十进制转成八进制、十六进制数时，通常是将其先转成二进制，然后在将二进制转成八进制、十六进 。</a:t>
            </a: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p:sp>
      <p:sp>
        <p:nvSpPr>
          <p:cNvPr id="105475" name="Rectangle 3"/>
          <p:cNvSpPr>
            <a:spLocks noGrp="1" noChangeArrowheads="1"/>
          </p:cNvSpPr>
          <p:nvPr>
            <p:ph type="body" idx="1"/>
          </p:nvPr>
        </p:nvSpPr>
        <p:spPr>
          <a:noFill/>
          <a:ln/>
        </p:spPr>
        <p:txBody>
          <a:bodyPr/>
          <a:lstStyle/>
          <a:p>
            <a:pPr eaLnBrk="1" hangingPunct="1"/>
            <a:r>
              <a:rPr lang="zh-CN" altLang="en-US" b="1" smtClean="0"/>
              <a:t>将十进制数 </a:t>
            </a:r>
            <a:r>
              <a:rPr lang="zh-CN" altLang="zh-CN" b="1" smtClean="0"/>
              <a:t>(30.625)10 </a:t>
            </a:r>
            <a:r>
              <a:rPr lang="zh-CN" altLang="en-US" b="1" smtClean="0"/>
              <a:t>转换为二进制数</a:t>
            </a:r>
            <a:endParaRPr lang="zh-CN" altLang="en-US" smtClean="0"/>
          </a:p>
          <a:p>
            <a:pPr eaLnBrk="1" hangingPunct="1"/>
            <a:r>
              <a:rPr lang="zh-CN" altLang="en-US" smtClean="0"/>
              <a:t>　　　第一步：将十进制数整数部分除</a:t>
            </a:r>
            <a:r>
              <a:rPr lang="zh-CN" altLang="zh-CN" smtClean="0"/>
              <a:t>2</a:t>
            </a:r>
            <a:r>
              <a:rPr lang="zh-CN" altLang="en-US" smtClean="0"/>
              <a:t>取余；</a:t>
            </a:r>
            <a:br>
              <a:rPr lang="zh-CN" altLang="en-US" smtClean="0"/>
            </a:br>
            <a:r>
              <a:rPr lang="zh-CN" altLang="en-US" smtClean="0"/>
              <a:t>　　　第二步：将十进制数小数部分乘</a:t>
            </a:r>
            <a:r>
              <a:rPr lang="zh-CN" altLang="zh-CN" smtClean="0"/>
              <a:t>2</a:t>
            </a:r>
            <a:r>
              <a:rPr lang="zh-CN" altLang="en-US" smtClean="0"/>
              <a:t>取整；</a:t>
            </a:r>
            <a:br>
              <a:rPr lang="zh-CN" altLang="en-US" smtClean="0"/>
            </a:br>
            <a:r>
              <a:rPr lang="zh-CN" altLang="en-US" smtClean="0"/>
              <a:t>　　　第三步：将整数部分和小数部分合在一起，即为等效二进制数。</a:t>
            </a:r>
            <a:r>
              <a:rPr lang="zh-CN" altLang="en-US" smtClean="0">
                <a:solidFill>
                  <a:srgbClr val="FF0066"/>
                </a:solidFill>
              </a:rPr>
              <a:t>注意</a:t>
            </a:r>
            <a:r>
              <a:rPr lang="zh-CN" altLang="en-US" smtClean="0"/>
              <a:t>：</a:t>
            </a:r>
          </a:p>
          <a:p>
            <a:pPr eaLnBrk="1" hangingPunct="1"/>
            <a:r>
              <a:rPr lang="zh-CN" altLang="zh-CN" smtClean="0"/>
              <a:t>1.</a:t>
            </a:r>
            <a:r>
              <a:rPr lang="zh-CN" altLang="en-US" smtClean="0"/>
              <a:t>如果一个十进制数既有整数部分又有小数部分，可将整数部分和小数部分分别进行（八进制或十六进制数的）等值转换，然后合并就可得到结果。</a:t>
            </a:r>
          </a:p>
          <a:p>
            <a:pPr eaLnBrk="1" hangingPunct="1"/>
            <a:r>
              <a:rPr lang="zh-CN" altLang="zh-CN" smtClean="0"/>
              <a:t>2.</a:t>
            </a:r>
            <a:r>
              <a:rPr lang="zh-CN" altLang="en-US" smtClean="0"/>
              <a:t>小数转换不一定能算尽，只能算到一定精度的位数为止，故要产生一些误差。当位数较多时，这个误差就很小了。</a:t>
            </a:r>
          </a:p>
          <a:p>
            <a:pPr eaLnBrk="1" hangingPunct="1"/>
            <a:r>
              <a:rPr lang="zh-CN" altLang="zh-CN" smtClean="0"/>
              <a:t>3.</a:t>
            </a:r>
            <a:r>
              <a:rPr lang="zh-CN" altLang="en-US" smtClean="0"/>
              <a:t>同理</a:t>
            </a:r>
            <a:r>
              <a:rPr lang="zh-CN" altLang="zh-CN" smtClean="0"/>
              <a:t>: </a:t>
            </a:r>
            <a:r>
              <a:rPr lang="zh-CN" altLang="en-US" smtClean="0"/>
              <a:t>可采用同样的方法将十进制数转成八进制、十六进制数，但由于八进制和十六进制的基数较大，做乘除法不是很方便，因此需要将十进制转成八进制、十六进制数时，通常是将其先转成二进制，然后在将二进制转成八进制、十六进 。</a:t>
            </a: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p:sp>
      <p:sp>
        <p:nvSpPr>
          <p:cNvPr id="107523" name="Rectangle 3"/>
          <p:cNvSpPr>
            <a:spLocks noGrp="1" noChangeArrowheads="1"/>
          </p:cNvSpPr>
          <p:nvPr>
            <p:ph type="body" idx="1"/>
          </p:nvPr>
        </p:nvSpPr>
        <p:spPr>
          <a:noFill/>
          <a:ln/>
        </p:spPr>
        <p:txBody>
          <a:bodyPr/>
          <a:lstStyle/>
          <a:p>
            <a:pPr eaLnBrk="1" hangingPunct="1"/>
            <a:r>
              <a:rPr lang="zh-CN" altLang="en-US" smtClean="0"/>
              <a:t>由于八进制的基数</a:t>
            </a:r>
            <a:r>
              <a:rPr lang="zh-CN" altLang="zh-CN" b="1" smtClean="0"/>
              <a:t>N = 8 = 2</a:t>
            </a:r>
            <a:r>
              <a:rPr lang="zh-CN" altLang="zh-CN" b="1" baseline="30000" smtClean="0"/>
              <a:t>3</a:t>
            </a:r>
            <a:r>
              <a:rPr lang="zh-CN" altLang="en-US" smtClean="0"/>
              <a:t>，必须用三位二进制数来构成一位八进制数码，因此采用分组对应转换法。</a:t>
            </a:r>
          </a:p>
          <a:p>
            <a:pPr eaLnBrk="1" hangingPunct="1"/>
            <a:r>
              <a:rPr lang="zh-CN" altLang="en-US" smtClean="0"/>
              <a:t>转换方法：将二进制数转换成八进制数时，首先从小数点开始，将二进制数的整数和小数部分每三位分为一组，不足三位的分别在整数的最高位前和小数的最低位后加“</a:t>
            </a:r>
            <a:r>
              <a:rPr lang="zh-CN" altLang="zh-CN" smtClean="0"/>
              <a:t>0”</a:t>
            </a:r>
            <a:r>
              <a:rPr lang="zh-CN" altLang="en-US" smtClean="0"/>
              <a:t>补足，然后每组用等值的八进制码替代，即得目标数。反之，则可将八进制数转换成二进制数。</a:t>
            </a:r>
            <a:br>
              <a:rPr lang="zh-CN" altLang="en-US" smtClean="0"/>
            </a:br>
            <a:endParaRPr lang="zh-CN" altLang="en-US" smtClean="0"/>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p:sp>
      <p:sp>
        <p:nvSpPr>
          <p:cNvPr id="108547" name="Rectangle 3"/>
          <p:cNvSpPr>
            <a:spLocks noGrp="1" noChangeArrowheads="1"/>
          </p:cNvSpPr>
          <p:nvPr>
            <p:ph type="body" idx="1"/>
          </p:nvPr>
        </p:nvSpPr>
        <p:spPr>
          <a:noFill/>
          <a:ln/>
        </p:spPr>
        <p:txBody>
          <a:bodyPr/>
          <a:lstStyle/>
          <a:p>
            <a:pPr eaLnBrk="1" hangingPunct="1"/>
            <a:r>
              <a:rPr lang="zh-CN" altLang="en-US" b="1" dirty="0" smtClean="0"/>
              <a:t>转换方法</a:t>
            </a:r>
            <a:r>
              <a:rPr lang="zh-CN" altLang="en-US" dirty="0" smtClean="0"/>
              <a:t>：与上述相仿，由于十六进制基数</a:t>
            </a:r>
            <a:r>
              <a:rPr lang="zh-CN" altLang="zh-CN" dirty="0" smtClean="0"/>
              <a:t>R = 16 = 2</a:t>
            </a:r>
            <a:r>
              <a:rPr lang="zh-CN" altLang="zh-CN" baseline="30000" dirty="0" smtClean="0"/>
              <a:t>4</a:t>
            </a:r>
            <a:r>
              <a:rPr lang="zh-CN" altLang="en-US" dirty="0" smtClean="0"/>
              <a:t>，故必须用四位二进制数构成一位十六进制数码，同样采用</a:t>
            </a:r>
            <a:r>
              <a:rPr lang="zh-CN" altLang="en-US" b="1" dirty="0" smtClean="0"/>
              <a:t>分组对应转换法</a:t>
            </a:r>
            <a:r>
              <a:rPr lang="zh-CN" altLang="en-US" dirty="0" smtClean="0"/>
              <a:t>，所不同的是此时每四位为一组，不足四位同样用“</a:t>
            </a:r>
            <a:r>
              <a:rPr lang="zh-CN" altLang="zh-CN" dirty="0" smtClean="0"/>
              <a:t>0”</a:t>
            </a:r>
            <a:r>
              <a:rPr lang="zh-CN" altLang="en-US" dirty="0" smtClean="0"/>
              <a:t>补足。</a:t>
            </a:r>
          </a:p>
          <a:p>
            <a:pPr eaLnBrk="1" hangingPunct="1"/>
            <a:r>
              <a:rPr lang="zh-CN" altLang="en-US" dirty="0" smtClean="0"/>
              <a:t>采用八进制或十六进制有什么优点？</a:t>
            </a:r>
          </a:p>
          <a:p>
            <a:pPr eaLnBrk="1" hangingPunct="1"/>
            <a:r>
              <a:rPr lang="zh-CN" altLang="en-US" dirty="0" smtClean="0"/>
              <a:t>用八进制或十六进制书写要比用二进制书写简短，而且八进制或十六进制表示的数据信息很容易转换成二进制表示。这就是普遍使用八进制或十六进制的原因。</a:t>
            </a:r>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p:sp>
      <p:sp>
        <p:nvSpPr>
          <p:cNvPr id="109571" name="Rectangle 3"/>
          <p:cNvSpPr>
            <a:spLocks noGrp="1" noChangeArrowheads="1"/>
          </p:cNvSpPr>
          <p:nvPr>
            <p:ph type="body" idx="1"/>
          </p:nvPr>
        </p:nvSpPr>
        <p:spPr>
          <a:noFill/>
          <a:ln/>
        </p:spPr>
        <p:txBody>
          <a:bodyPr/>
          <a:lstStyle/>
          <a:p>
            <a:pPr eaLnBrk="1" hangingPunct="1"/>
            <a:r>
              <a:rPr lang="zh-CN" altLang="en-US" smtClean="0"/>
              <a:t>思考题：任意数制之间的转换？（这里指的是除 </a:t>
            </a:r>
            <a:r>
              <a:rPr lang="zh-CN" altLang="zh-CN" smtClean="0"/>
              <a:t>2</a:t>
            </a:r>
            <a:r>
              <a:rPr lang="zh-CN" altLang="en-US" smtClean="0"/>
              <a:t>、</a:t>
            </a:r>
            <a:r>
              <a:rPr lang="zh-CN" altLang="zh-CN" smtClean="0"/>
              <a:t>8</a:t>
            </a:r>
            <a:r>
              <a:rPr lang="zh-CN" altLang="en-US" smtClean="0"/>
              <a:t>、</a:t>
            </a:r>
            <a:r>
              <a:rPr lang="zh-CN" altLang="zh-CN" smtClean="0"/>
              <a:t>10</a:t>
            </a:r>
            <a:r>
              <a:rPr lang="zh-CN" altLang="en-US" smtClean="0"/>
              <a:t>、</a:t>
            </a:r>
            <a:r>
              <a:rPr lang="zh-CN" altLang="zh-CN" smtClean="0"/>
              <a:t>16 </a:t>
            </a:r>
            <a:r>
              <a:rPr lang="zh-CN" altLang="en-US" smtClean="0"/>
              <a:t>进制以外的其它数制之间的转换。）</a:t>
            </a:r>
          </a:p>
          <a:p>
            <a:pPr eaLnBrk="1" hangingPunct="1"/>
            <a:r>
              <a:rPr lang="zh-CN" altLang="en-US" smtClean="0"/>
              <a:t>　　</a:t>
            </a:r>
            <a:endParaRPr lang="zh-CN" altLang="en-US" b="1" baseline="-25000" smtClean="0"/>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a:noFill/>
          <a:ln/>
        </p:spPr>
        <p:txBody>
          <a:bodyPr/>
          <a:lstStyle/>
          <a:p>
            <a:pPr eaLnBrk="1" hangingPunct="1"/>
            <a:r>
              <a:rPr lang="zh-CN" altLang="en-US" smtClean="0"/>
              <a:t>同一个数可采用不同的计数体制来表示，各种数制表示的数一定可以相互转换。</a:t>
            </a:r>
            <a:br>
              <a:rPr lang="zh-CN" altLang="en-US" smtClean="0"/>
            </a:br>
            <a:r>
              <a:rPr lang="zh-CN" altLang="en-US" smtClean="0"/>
              <a:t>　　数制转换</a:t>
            </a:r>
            <a:r>
              <a:rPr lang="zh-CN" altLang="zh-CN" smtClean="0"/>
              <a:t>:</a:t>
            </a:r>
            <a:r>
              <a:rPr lang="zh-CN" altLang="en-US" smtClean="0"/>
              <a:t>一个数从一种进位制表示形式转换成等值的另一种进位制表示形式，其实质为权值转换。</a:t>
            </a:r>
            <a:br>
              <a:rPr lang="zh-CN" altLang="en-US" smtClean="0"/>
            </a:br>
            <a:r>
              <a:rPr lang="zh-CN" altLang="en-US" smtClean="0"/>
              <a:t>　　相互转换的原则：转换前后两个有理数的整数部分和小数部分必定分别相等。 </a:t>
            </a:r>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p:sp>
      <p:sp>
        <p:nvSpPr>
          <p:cNvPr id="111619" name="Rectangle 3"/>
          <p:cNvSpPr>
            <a:spLocks noGrp="1" noChangeArrowheads="1"/>
          </p:cNvSpPr>
          <p:nvPr>
            <p:ph type="body" idx="1"/>
          </p:nvPr>
        </p:nvSpPr>
        <p:spPr>
          <a:noFill/>
          <a:ln/>
        </p:spPr>
        <p:txBody>
          <a:bodyPr/>
          <a:lstStyle/>
          <a:p>
            <a:pPr eaLnBrk="1" hangingPunct="1"/>
            <a:r>
              <a:rPr lang="zh-CN" altLang="en-US" dirty="0" smtClean="0"/>
              <a:t>最好采用</a:t>
            </a:r>
            <a:r>
              <a:rPr lang="zh-CN" altLang="en-US" b="1" dirty="0" smtClean="0"/>
              <a:t>间接转换法</a:t>
            </a:r>
            <a:r>
              <a:rPr lang="zh-CN" altLang="en-US" dirty="0" smtClean="0"/>
              <a:t>，将原进制数转换为十进制数，再将十进制数转换为目的进制数。</a:t>
            </a:r>
            <a:br>
              <a:rPr lang="zh-CN" altLang="en-US" dirty="0" smtClean="0"/>
            </a:br>
            <a:r>
              <a:rPr lang="zh-CN" altLang="en-US" dirty="0" smtClean="0"/>
              <a:t>　　例</a:t>
            </a:r>
            <a:r>
              <a:rPr lang="zh-CN" altLang="zh-CN" dirty="0" smtClean="0"/>
              <a:t>1</a:t>
            </a:r>
            <a:r>
              <a:rPr lang="zh-CN" altLang="en-US" dirty="0" smtClean="0"/>
              <a:t>：将三进制数 </a:t>
            </a:r>
            <a:r>
              <a:rPr lang="zh-CN" altLang="zh-CN" dirty="0" smtClean="0"/>
              <a:t>(121)</a:t>
            </a:r>
            <a:r>
              <a:rPr lang="zh-CN" altLang="zh-CN" baseline="-25000" dirty="0" smtClean="0"/>
              <a:t>3</a:t>
            </a:r>
            <a:r>
              <a:rPr lang="zh-CN" altLang="zh-CN" dirty="0" smtClean="0"/>
              <a:t> </a:t>
            </a:r>
            <a:r>
              <a:rPr lang="zh-CN" altLang="en-US" dirty="0" smtClean="0"/>
              <a:t>转换为五进制数。</a:t>
            </a:r>
          </a:p>
          <a:p>
            <a:pPr eaLnBrk="1" hangingPunct="1"/>
            <a:r>
              <a:rPr lang="zh-CN" altLang="en-US" dirty="0" smtClean="0"/>
              <a:t>　　第一步将三进制数转换为十进制数；</a:t>
            </a:r>
            <a:endParaRPr lang="zh-CN" altLang="en-US" b="1" dirty="0" smtClean="0"/>
          </a:p>
          <a:p>
            <a:pPr eaLnBrk="1" hangingPunct="1"/>
            <a:r>
              <a:rPr lang="zh-CN" altLang="en-US" b="1" dirty="0" smtClean="0"/>
              <a:t>　　 </a:t>
            </a:r>
            <a:r>
              <a:rPr lang="zh-CN" altLang="zh-CN" b="1" dirty="0" smtClean="0"/>
              <a:t>(121)</a:t>
            </a:r>
            <a:r>
              <a:rPr lang="zh-CN" altLang="zh-CN" b="1" baseline="-25000" dirty="0" smtClean="0"/>
              <a:t>3</a:t>
            </a:r>
            <a:r>
              <a:rPr lang="zh-CN" altLang="zh-CN" b="1" dirty="0" smtClean="0"/>
              <a:t> = 1×3</a:t>
            </a:r>
            <a:r>
              <a:rPr lang="zh-CN" altLang="zh-CN" b="1" baseline="30000" dirty="0" smtClean="0"/>
              <a:t>2</a:t>
            </a:r>
            <a:r>
              <a:rPr lang="zh-CN" altLang="zh-CN" b="1" dirty="0" smtClean="0"/>
              <a:t> + 2×3</a:t>
            </a:r>
            <a:r>
              <a:rPr lang="zh-CN" altLang="zh-CN" b="1" baseline="30000" dirty="0" smtClean="0"/>
              <a:t>1</a:t>
            </a:r>
            <a:r>
              <a:rPr lang="zh-CN" altLang="zh-CN" b="1" dirty="0" smtClean="0"/>
              <a:t> + 1×3</a:t>
            </a:r>
            <a:r>
              <a:rPr lang="zh-CN" altLang="zh-CN" b="1" baseline="30000" dirty="0" smtClean="0"/>
              <a:t>0</a:t>
            </a:r>
            <a:r>
              <a:rPr lang="zh-CN" altLang="zh-CN" b="1" dirty="0" smtClean="0"/>
              <a:t> = (16)</a:t>
            </a:r>
            <a:r>
              <a:rPr lang="zh-CN" altLang="zh-CN" b="1" baseline="-25000" dirty="0" smtClean="0"/>
              <a:t>10</a:t>
            </a:r>
            <a:r>
              <a:rPr lang="zh-CN" altLang="zh-CN" dirty="0" smtClean="0"/>
              <a:t> </a:t>
            </a:r>
            <a:r>
              <a:rPr lang="zh-CN" altLang="en-US" dirty="0" smtClean="0"/>
              <a:t>　按十进制数的权展开，相加。</a:t>
            </a:r>
          </a:p>
          <a:p>
            <a:pPr eaLnBrk="1" hangingPunct="1"/>
            <a:r>
              <a:rPr lang="zh-CN" altLang="en-US" dirty="0" smtClean="0"/>
              <a:t>　　第二步再将十进制数转换为五进制数。　</a:t>
            </a:r>
          </a:p>
          <a:p>
            <a:pPr eaLnBrk="1" hangingPunct="1"/>
            <a:r>
              <a:rPr lang="zh-CN" altLang="en-US" dirty="0" smtClean="0"/>
              <a:t>　　</a:t>
            </a:r>
            <a:r>
              <a:rPr lang="zh-CN" altLang="en-US" b="1" dirty="0" smtClean="0"/>
              <a:t> </a:t>
            </a:r>
            <a:r>
              <a:rPr lang="zh-CN" altLang="zh-CN" b="1" dirty="0" smtClean="0"/>
              <a:t>(16)</a:t>
            </a:r>
            <a:r>
              <a:rPr lang="zh-CN" altLang="zh-CN" b="1" baseline="-25000" dirty="0" smtClean="0"/>
              <a:t>10</a:t>
            </a:r>
            <a:r>
              <a:rPr lang="zh-CN" altLang="zh-CN" b="1" dirty="0" smtClean="0"/>
              <a:t> = (31)</a:t>
            </a:r>
            <a:r>
              <a:rPr lang="zh-CN" altLang="zh-CN" b="1" baseline="-25000" dirty="0" smtClean="0"/>
              <a:t>5</a:t>
            </a:r>
            <a:r>
              <a:rPr lang="zh-CN" altLang="zh-CN" b="1" dirty="0" smtClean="0"/>
              <a:t> </a:t>
            </a:r>
            <a:r>
              <a:rPr lang="zh-CN" altLang="en-US" b="1" dirty="0" smtClean="0"/>
              <a:t>　</a:t>
            </a:r>
            <a:r>
              <a:rPr lang="zh-CN" altLang="en-US" dirty="0" smtClean="0"/>
              <a:t>除 </a:t>
            </a:r>
            <a:r>
              <a:rPr lang="zh-CN" altLang="zh-CN" dirty="0" smtClean="0"/>
              <a:t>5 </a:t>
            </a:r>
            <a:r>
              <a:rPr lang="zh-CN" altLang="en-US" dirty="0" smtClean="0"/>
              <a:t>取其余数。</a:t>
            </a:r>
          </a:p>
          <a:p>
            <a:pPr eaLnBrk="1" hangingPunct="1"/>
            <a:r>
              <a:rPr lang="zh-CN" altLang="en-US" dirty="0" smtClean="0"/>
              <a:t>　　例</a:t>
            </a:r>
            <a:r>
              <a:rPr lang="zh-CN" altLang="zh-CN" dirty="0" smtClean="0"/>
              <a:t>2</a:t>
            </a:r>
            <a:r>
              <a:rPr lang="zh-CN" altLang="en-US" dirty="0" smtClean="0"/>
              <a:t>：将十一进制数 </a:t>
            </a:r>
            <a:r>
              <a:rPr lang="zh-CN" altLang="zh-CN" dirty="0" smtClean="0"/>
              <a:t>(1A2)</a:t>
            </a:r>
            <a:r>
              <a:rPr lang="zh-CN" altLang="zh-CN" baseline="-25000" dirty="0" smtClean="0"/>
              <a:t>11</a:t>
            </a:r>
            <a:r>
              <a:rPr lang="zh-CN" altLang="zh-CN" dirty="0" smtClean="0"/>
              <a:t> </a:t>
            </a:r>
            <a:r>
              <a:rPr lang="zh-CN" altLang="en-US" dirty="0" smtClean="0"/>
              <a:t>转换为七进制数。</a:t>
            </a:r>
          </a:p>
          <a:p>
            <a:pPr eaLnBrk="1" hangingPunct="1"/>
            <a:r>
              <a:rPr lang="zh-CN" altLang="en-US" dirty="0" smtClean="0"/>
              <a:t>　　</a:t>
            </a:r>
            <a:r>
              <a:rPr lang="zh-CN" altLang="zh-CN" b="1" dirty="0" smtClean="0"/>
              <a:t>(1A2)</a:t>
            </a:r>
            <a:r>
              <a:rPr lang="zh-CN" altLang="zh-CN" b="1" baseline="-25000" dirty="0" smtClean="0"/>
              <a:t>11</a:t>
            </a:r>
            <a:r>
              <a:rPr lang="zh-CN" altLang="zh-CN" b="1" dirty="0" smtClean="0"/>
              <a:t> = 1×11</a:t>
            </a:r>
            <a:r>
              <a:rPr lang="zh-CN" altLang="zh-CN" b="1" baseline="30000" dirty="0" smtClean="0"/>
              <a:t>2</a:t>
            </a:r>
            <a:r>
              <a:rPr lang="zh-CN" altLang="zh-CN" b="1" dirty="0" smtClean="0"/>
              <a:t> + 10×11</a:t>
            </a:r>
            <a:r>
              <a:rPr lang="zh-CN" altLang="zh-CN" b="1" baseline="30000" dirty="0" smtClean="0"/>
              <a:t>1</a:t>
            </a:r>
            <a:r>
              <a:rPr lang="zh-CN" altLang="zh-CN" b="1" dirty="0" smtClean="0"/>
              <a:t> + 2×11</a:t>
            </a:r>
            <a:r>
              <a:rPr lang="zh-CN" altLang="zh-CN" b="1" baseline="30000" dirty="0" smtClean="0"/>
              <a:t>0</a:t>
            </a:r>
            <a:r>
              <a:rPr lang="zh-CN" altLang="zh-CN" b="1" dirty="0" smtClean="0"/>
              <a:t> = 121 + 110 + 2 = (233)</a:t>
            </a:r>
            <a:r>
              <a:rPr lang="zh-CN" altLang="zh-CN" b="1" baseline="-25000" dirty="0" smtClean="0"/>
              <a:t>10</a:t>
            </a:r>
            <a:r>
              <a:rPr lang="zh-CN" altLang="zh-CN" b="1" dirty="0" smtClean="0"/>
              <a:t/>
            </a:r>
            <a:br>
              <a:rPr lang="zh-CN" altLang="zh-CN" b="1" dirty="0" smtClean="0"/>
            </a:br>
            <a:r>
              <a:rPr lang="zh-CN" altLang="en-US" b="1" dirty="0" smtClean="0"/>
              <a:t>　　</a:t>
            </a:r>
            <a:r>
              <a:rPr lang="zh-CN" altLang="zh-CN" b="1" dirty="0" smtClean="0"/>
              <a:t>(233)</a:t>
            </a:r>
            <a:r>
              <a:rPr lang="zh-CN" altLang="zh-CN" b="1" baseline="-25000" dirty="0" smtClean="0"/>
              <a:t>10</a:t>
            </a:r>
            <a:r>
              <a:rPr lang="zh-CN" altLang="zh-CN" b="1" dirty="0" smtClean="0"/>
              <a:t> = (452)</a:t>
            </a:r>
            <a:r>
              <a:rPr lang="zh-CN" altLang="zh-CN" b="1" baseline="-25000" dirty="0" smtClean="0"/>
              <a:t>7</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46175" y="687388"/>
            <a:ext cx="4567238" cy="3425825"/>
          </a:xfrm>
          <a:solidFill>
            <a:srgbClr val="FFFFFF"/>
          </a:solidFill>
          <a:ln w="12700" cap="flat">
            <a:solidFill>
              <a:srgbClr val="000000"/>
            </a:solidFill>
          </a:ln>
        </p:spPr>
      </p:sp>
      <p:sp>
        <p:nvSpPr>
          <p:cNvPr id="98307" name="Rectangle 3"/>
          <p:cNvSpPr>
            <a:spLocks noGrp="1" noChangeArrowheads="1"/>
          </p:cNvSpPr>
          <p:nvPr>
            <p:ph type="body" idx="1"/>
          </p:nvPr>
        </p:nvSpPr>
        <p:spPr>
          <a:noFill/>
          <a:ln/>
        </p:spPr>
        <p:txBody>
          <a:bodyPr lIns="92075" tIns="46038" rIns="92075" bIns="46038" anchor="t"/>
          <a:lstStyle/>
          <a:p>
            <a:pPr eaLnBrk="1" hangingPunct="1"/>
            <a:r>
              <a:rPr lang="zh-CN" altLang="zh-CN" b="1" smtClean="0">
                <a:latin typeface="宋体" pitchFamily="2" charset="-122"/>
              </a:rPr>
              <a:t>1.</a:t>
            </a:r>
            <a:r>
              <a:rPr lang="zh-CN" altLang="en-US" b="1" smtClean="0">
                <a:latin typeface="宋体" pitchFamily="2" charset="-122"/>
              </a:rPr>
              <a:t>逢</a:t>
            </a:r>
            <a:r>
              <a:rPr lang="zh-CN" altLang="zh-CN" b="1" smtClean="0">
                <a:latin typeface="宋体" pitchFamily="2" charset="-122"/>
              </a:rPr>
              <a:t>N</a:t>
            </a:r>
            <a:r>
              <a:rPr lang="zh-CN" altLang="en-US" b="1" smtClean="0">
                <a:latin typeface="宋体" pitchFamily="2" charset="-122"/>
              </a:rPr>
              <a:t>进</a:t>
            </a:r>
            <a:r>
              <a:rPr lang="zh-CN" altLang="zh-CN" b="1" smtClean="0">
                <a:latin typeface="宋体" pitchFamily="2" charset="-122"/>
              </a:rPr>
              <a:t>1</a:t>
            </a:r>
            <a:endParaRPr lang="zh-CN" altLang="zh-CN" smtClean="0">
              <a:latin typeface="大黑体" pitchFamily="1" charset="-122"/>
              <a:ea typeface="大黑体" pitchFamily="1" charset="-122"/>
            </a:endParaRPr>
          </a:p>
          <a:p>
            <a:pPr algn="just" eaLnBrk="1" hangingPunct="1"/>
            <a:r>
              <a:rPr lang="zh-CN" altLang="zh-CN" sz="900" smtClean="0">
                <a:latin typeface="宋体" pitchFamily="2" charset="-122"/>
              </a:rPr>
              <a:t>N</a:t>
            </a:r>
            <a:r>
              <a:rPr lang="zh-CN" altLang="en-US" sz="900" smtClean="0">
                <a:latin typeface="宋体" pitchFamily="2" charset="-122"/>
              </a:rPr>
              <a:t>是指进位计数制表示一位数所需要的符号</a:t>
            </a:r>
            <a:r>
              <a:rPr lang="zh-CN" altLang="zh-CN" sz="900" smtClean="0">
                <a:latin typeface="宋体" pitchFamily="2" charset="-122"/>
              </a:rPr>
              <a:t>, </a:t>
            </a:r>
            <a:r>
              <a:rPr lang="zh-CN" altLang="en-US" sz="900" smtClean="0">
                <a:latin typeface="宋体" pitchFamily="2" charset="-122"/>
              </a:rPr>
              <a:t>称为基数。例如：十进制数</a:t>
            </a:r>
            <a:r>
              <a:rPr lang="zh-CN" altLang="zh-CN" sz="900" smtClean="0">
                <a:latin typeface="宋体" pitchFamily="2" charset="-122"/>
              </a:rPr>
              <a:t>, </a:t>
            </a:r>
            <a:r>
              <a:rPr lang="zh-CN" altLang="en-US" sz="900" smtClean="0">
                <a:latin typeface="宋体" pitchFamily="2" charset="-122"/>
              </a:rPr>
              <a:t>逢</a:t>
            </a:r>
            <a:r>
              <a:rPr lang="zh-CN" altLang="zh-CN" sz="900" smtClean="0">
                <a:latin typeface="宋体" pitchFamily="2" charset="-122"/>
              </a:rPr>
              <a:t>10</a:t>
            </a:r>
            <a:r>
              <a:rPr lang="zh-CN" altLang="en-US" sz="900" smtClean="0">
                <a:latin typeface="宋体" pitchFamily="2" charset="-122"/>
              </a:rPr>
              <a:t>进</a:t>
            </a:r>
            <a:r>
              <a:rPr lang="zh-CN" altLang="zh-CN" sz="900" smtClean="0">
                <a:latin typeface="宋体" pitchFamily="2" charset="-122"/>
              </a:rPr>
              <a:t>1</a:t>
            </a:r>
            <a:r>
              <a:rPr lang="zh-CN" altLang="en-US" sz="900" smtClean="0">
                <a:latin typeface="宋体" pitchFamily="2" charset="-122"/>
              </a:rPr>
              <a:t>，它由</a:t>
            </a:r>
            <a:r>
              <a:rPr lang="zh-CN" altLang="zh-CN" sz="900" smtClean="0">
                <a:latin typeface="宋体" pitchFamily="2" charset="-122"/>
              </a:rPr>
              <a:t>0</a:t>
            </a:r>
            <a:r>
              <a:rPr lang="zh-CN" altLang="en-US" sz="900" smtClean="0">
                <a:latin typeface="宋体" pitchFamily="2" charset="-122"/>
              </a:rPr>
              <a:t>、</a:t>
            </a:r>
            <a:r>
              <a:rPr lang="zh-CN" altLang="zh-CN" sz="900" smtClean="0">
                <a:latin typeface="宋体" pitchFamily="2" charset="-122"/>
              </a:rPr>
              <a:t>1</a:t>
            </a:r>
            <a:r>
              <a:rPr lang="zh-CN" altLang="en-US" sz="900" smtClean="0">
                <a:latin typeface="宋体" pitchFamily="2" charset="-122"/>
              </a:rPr>
              <a:t>、</a:t>
            </a:r>
            <a:r>
              <a:rPr lang="zh-CN" altLang="zh-CN" sz="900" smtClean="0">
                <a:latin typeface="宋体" pitchFamily="2" charset="-122"/>
              </a:rPr>
              <a:t>2</a:t>
            </a:r>
            <a:r>
              <a:rPr lang="zh-CN" altLang="en-US" sz="900" smtClean="0">
                <a:latin typeface="宋体" pitchFamily="2" charset="-122"/>
              </a:rPr>
              <a:t>、</a:t>
            </a:r>
            <a:r>
              <a:rPr lang="zh-CN" altLang="zh-CN" sz="900" smtClean="0">
                <a:latin typeface="宋体" pitchFamily="2" charset="-122"/>
              </a:rPr>
              <a:t>3</a:t>
            </a:r>
            <a:r>
              <a:rPr lang="zh-CN" altLang="en-US" sz="900" smtClean="0">
                <a:latin typeface="宋体" pitchFamily="2" charset="-122"/>
              </a:rPr>
              <a:t>、</a:t>
            </a:r>
            <a:r>
              <a:rPr lang="zh-CN" altLang="zh-CN" sz="900" smtClean="0">
                <a:latin typeface="宋体" pitchFamily="2" charset="-122"/>
              </a:rPr>
              <a:t>4</a:t>
            </a:r>
            <a:r>
              <a:rPr lang="zh-CN" altLang="en-US" sz="900" smtClean="0">
                <a:latin typeface="宋体" pitchFamily="2" charset="-122"/>
              </a:rPr>
              <a:t>、</a:t>
            </a:r>
            <a:r>
              <a:rPr lang="zh-CN" altLang="zh-CN" sz="900" smtClean="0">
                <a:latin typeface="宋体" pitchFamily="2" charset="-122"/>
              </a:rPr>
              <a:t>5</a:t>
            </a:r>
            <a:r>
              <a:rPr lang="zh-CN" altLang="en-US" sz="900" smtClean="0">
                <a:latin typeface="宋体" pitchFamily="2" charset="-122"/>
              </a:rPr>
              <a:t>、</a:t>
            </a:r>
            <a:r>
              <a:rPr lang="zh-CN" altLang="zh-CN" sz="900" smtClean="0">
                <a:latin typeface="宋体" pitchFamily="2" charset="-122"/>
              </a:rPr>
              <a:t>6</a:t>
            </a:r>
            <a:r>
              <a:rPr lang="zh-CN" altLang="en-US" sz="900" smtClean="0">
                <a:latin typeface="宋体" pitchFamily="2" charset="-122"/>
              </a:rPr>
              <a:t>、</a:t>
            </a:r>
            <a:r>
              <a:rPr lang="zh-CN" altLang="zh-CN" sz="900" smtClean="0">
                <a:latin typeface="宋体" pitchFamily="2" charset="-122"/>
              </a:rPr>
              <a:t>7</a:t>
            </a:r>
            <a:r>
              <a:rPr lang="zh-CN" altLang="en-US" sz="900" smtClean="0">
                <a:latin typeface="宋体" pitchFamily="2" charset="-122"/>
              </a:rPr>
              <a:t>、</a:t>
            </a:r>
            <a:r>
              <a:rPr lang="zh-CN" altLang="zh-CN" sz="900" smtClean="0">
                <a:latin typeface="宋体" pitchFamily="2" charset="-122"/>
              </a:rPr>
              <a:t>8</a:t>
            </a:r>
            <a:r>
              <a:rPr lang="zh-CN" altLang="en-US" sz="900" smtClean="0">
                <a:latin typeface="宋体" pitchFamily="2" charset="-122"/>
              </a:rPr>
              <a:t>、</a:t>
            </a:r>
            <a:r>
              <a:rPr lang="zh-CN" altLang="zh-CN" sz="900" smtClean="0">
                <a:latin typeface="宋体" pitchFamily="2" charset="-122"/>
              </a:rPr>
              <a:t>9</a:t>
            </a:r>
            <a:r>
              <a:rPr lang="zh-CN" altLang="en-US" sz="900" smtClean="0">
                <a:latin typeface="宋体" pitchFamily="2" charset="-122"/>
              </a:rPr>
              <a:t>这十个数字符号组成。所需要的符号数目有</a:t>
            </a:r>
            <a:r>
              <a:rPr lang="zh-CN" altLang="zh-CN" sz="900" smtClean="0">
                <a:latin typeface="宋体" pitchFamily="2" charset="-122"/>
              </a:rPr>
              <a:t>10</a:t>
            </a:r>
            <a:r>
              <a:rPr lang="zh-CN" altLang="en-US" sz="900" smtClean="0">
                <a:latin typeface="宋体" pitchFamily="2" charset="-122"/>
              </a:rPr>
              <a:t>个</a:t>
            </a:r>
            <a:r>
              <a:rPr lang="zh-CN" altLang="zh-CN" sz="900" smtClean="0">
                <a:latin typeface="宋体" pitchFamily="2" charset="-122"/>
              </a:rPr>
              <a:t>, </a:t>
            </a:r>
            <a:r>
              <a:rPr lang="zh-CN" altLang="en-US" sz="900" smtClean="0">
                <a:latin typeface="宋体" pitchFamily="2" charset="-122"/>
              </a:rPr>
              <a:t>基数为</a:t>
            </a:r>
            <a:r>
              <a:rPr lang="zh-CN" altLang="zh-CN" sz="900" smtClean="0">
                <a:latin typeface="宋体" pitchFamily="2" charset="-122"/>
              </a:rPr>
              <a:t>10</a:t>
            </a:r>
            <a:r>
              <a:rPr lang="zh-CN" altLang="en-US" sz="900" smtClean="0">
                <a:latin typeface="宋体" pitchFamily="2" charset="-122"/>
              </a:rPr>
              <a:t>。二进制数</a:t>
            </a:r>
            <a:r>
              <a:rPr lang="zh-CN" altLang="zh-CN" sz="900" smtClean="0">
                <a:latin typeface="宋体" pitchFamily="2" charset="-122"/>
              </a:rPr>
              <a:t>, </a:t>
            </a:r>
            <a:r>
              <a:rPr lang="zh-CN" altLang="en-US" sz="900" smtClean="0">
                <a:latin typeface="宋体" pitchFamily="2" charset="-122"/>
              </a:rPr>
              <a:t>逢</a:t>
            </a:r>
            <a:r>
              <a:rPr lang="zh-CN" altLang="zh-CN" sz="900" smtClean="0">
                <a:latin typeface="宋体" pitchFamily="2" charset="-122"/>
              </a:rPr>
              <a:t>2</a:t>
            </a:r>
            <a:r>
              <a:rPr lang="zh-CN" altLang="en-US" sz="900" smtClean="0">
                <a:latin typeface="宋体" pitchFamily="2" charset="-122"/>
              </a:rPr>
              <a:t>进</a:t>
            </a:r>
            <a:r>
              <a:rPr lang="zh-CN" altLang="zh-CN" sz="900" smtClean="0">
                <a:latin typeface="宋体" pitchFamily="2" charset="-122"/>
              </a:rPr>
              <a:t>1, </a:t>
            </a:r>
            <a:r>
              <a:rPr lang="zh-CN" altLang="en-US" sz="900" smtClean="0">
                <a:latin typeface="宋体" pitchFamily="2" charset="-122"/>
              </a:rPr>
              <a:t>它由</a:t>
            </a:r>
            <a:r>
              <a:rPr lang="zh-CN" altLang="zh-CN" sz="900" smtClean="0">
                <a:latin typeface="宋体" pitchFamily="2" charset="-122"/>
              </a:rPr>
              <a:t>0</a:t>
            </a:r>
            <a:r>
              <a:rPr lang="zh-CN" altLang="en-US" sz="900" smtClean="0">
                <a:latin typeface="宋体" pitchFamily="2" charset="-122"/>
              </a:rPr>
              <a:t>、</a:t>
            </a:r>
            <a:r>
              <a:rPr lang="zh-CN" altLang="zh-CN" sz="900" smtClean="0">
                <a:latin typeface="宋体" pitchFamily="2" charset="-122"/>
              </a:rPr>
              <a:t>1</a:t>
            </a:r>
            <a:r>
              <a:rPr lang="zh-CN" altLang="en-US" sz="900" smtClean="0">
                <a:latin typeface="宋体" pitchFamily="2" charset="-122"/>
              </a:rPr>
              <a:t>两个数字符号组成</a:t>
            </a:r>
            <a:r>
              <a:rPr lang="zh-CN" altLang="zh-CN" sz="900" smtClean="0">
                <a:latin typeface="宋体" pitchFamily="2" charset="-122"/>
              </a:rPr>
              <a:t>, </a:t>
            </a:r>
            <a:r>
              <a:rPr lang="zh-CN" altLang="en-US" sz="900" smtClean="0">
                <a:latin typeface="宋体" pitchFamily="2" charset="-122"/>
              </a:rPr>
              <a:t>基数为</a:t>
            </a:r>
            <a:r>
              <a:rPr lang="zh-CN" altLang="zh-CN" sz="900" smtClean="0">
                <a:latin typeface="宋体" pitchFamily="2" charset="-122"/>
              </a:rPr>
              <a:t>2</a:t>
            </a:r>
            <a:r>
              <a:rPr lang="zh-CN" altLang="en-US" sz="900" smtClean="0">
                <a:latin typeface="宋体" pitchFamily="2" charset="-122"/>
              </a:rPr>
              <a:t>。</a:t>
            </a:r>
            <a:endParaRPr lang="zh-CN" altLang="en-US" sz="900" smtClean="0"/>
          </a:p>
          <a:p>
            <a:pPr eaLnBrk="1" hangingPunct="1"/>
            <a:r>
              <a:rPr lang="zh-CN" altLang="zh-CN" b="1" smtClean="0">
                <a:latin typeface="宋体" pitchFamily="2" charset="-122"/>
              </a:rPr>
              <a:t>2.</a:t>
            </a:r>
            <a:r>
              <a:rPr lang="zh-CN" altLang="en-US" b="1" smtClean="0">
                <a:latin typeface="宋体" pitchFamily="2" charset="-122"/>
              </a:rPr>
              <a:t>采用位权表示法</a:t>
            </a:r>
            <a:endParaRPr lang="zh-CN" altLang="en-US" smtClean="0">
              <a:latin typeface="宋体" pitchFamily="2" charset="-122"/>
            </a:endParaRPr>
          </a:p>
          <a:p>
            <a:pPr algn="just" eaLnBrk="1" hangingPunct="1"/>
            <a:r>
              <a:rPr lang="zh-CN" altLang="en-US" sz="900" smtClean="0">
                <a:latin typeface="宋体" pitchFamily="2" charset="-122"/>
              </a:rPr>
              <a:t>处在不同位置上的数字所代表的值不同。一个数字在某个固定位置上所代表的值是确定的</a:t>
            </a:r>
            <a:r>
              <a:rPr lang="zh-CN" altLang="zh-CN" sz="900" smtClean="0">
                <a:latin typeface="宋体" pitchFamily="2" charset="-122"/>
              </a:rPr>
              <a:t>, </a:t>
            </a:r>
            <a:r>
              <a:rPr lang="zh-CN" altLang="en-US" sz="900" smtClean="0">
                <a:latin typeface="宋体" pitchFamily="2" charset="-122"/>
              </a:rPr>
              <a:t>这个固定位上的值称为位权。位权与基数的关系是：各进位制中位权的值是基数的若干次幂。</a:t>
            </a:r>
            <a:r>
              <a:rPr lang="zh-CN" altLang="zh-CN" sz="900" smtClean="0">
                <a:latin typeface="宋体" pitchFamily="2" charset="-122"/>
              </a:rPr>
              <a:t>, </a:t>
            </a:r>
            <a:r>
              <a:rPr lang="zh-CN" altLang="en-US" sz="900" smtClean="0">
                <a:latin typeface="宋体" pitchFamily="2" charset="-122"/>
              </a:rPr>
              <a:t>任何一种数制表示的数都可以写成按位权展开的多项式之和。</a:t>
            </a:r>
            <a:endParaRPr lang="zh-CN" altLang="en-US" sz="900" smtClean="0"/>
          </a:p>
          <a:p>
            <a:pPr algn="just" eaLnBrk="1" hangingPunct="1"/>
            <a:r>
              <a:rPr lang="zh-CN" altLang="en-US" sz="900" smtClean="0">
                <a:latin typeface="宋体" pitchFamily="2" charset="-122"/>
              </a:rPr>
              <a:t>    例如</a:t>
            </a:r>
            <a:r>
              <a:rPr lang="zh-CN" altLang="zh-CN" sz="900" smtClean="0">
                <a:latin typeface="宋体" pitchFamily="2" charset="-122"/>
              </a:rPr>
              <a:t>: </a:t>
            </a:r>
            <a:r>
              <a:rPr lang="zh-CN" altLang="en-US" sz="900" smtClean="0">
                <a:latin typeface="宋体" pitchFamily="2" charset="-122"/>
              </a:rPr>
              <a:t>在十进制计数中</a:t>
            </a:r>
            <a:r>
              <a:rPr lang="zh-CN" altLang="zh-CN" sz="900" smtClean="0">
                <a:latin typeface="宋体" pitchFamily="2" charset="-122"/>
              </a:rPr>
              <a:t>, 123.55</a:t>
            </a:r>
            <a:r>
              <a:rPr lang="zh-CN" altLang="en-US" sz="900" smtClean="0">
                <a:latin typeface="宋体" pitchFamily="2" charset="-122"/>
              </a:rPr>
              <a:t>可表示为</a:t>
            </a:r>
            <a:r>
              <a:rPr lang="zh-CN" altLang="zh-CN" sz="900" smtClean="0">
                <a:latin typeface="宋体" pitchFamily="2" charset="-122"/>
              </a:rPr>
              <a:t>:</a:t>
            </a:r>
          </a:p>
          <a:p>
            <a:pPr algn="ctr" eaLnBrk="1" hangingPunct="1"/>
            <a:r>
              <a:rPr lang="zh-CN" altLang="zh-CN" sz="900" smtClean="0">
                <a:latin typeface="宋体" pitchFamily="2" charset="-122"/>
              </a:rPr>
              <a:t>123.55=1×(10)</a:t>
            </a:r>
            <a:r>
              <a:rPr lang="zh-CN" altLang="zh-CN" sz="900" baseline="30000" smtClean="0">
                <a:latin typeface="宋体" pitchFamily="2" charset="-122"/>
              </a:rPr>
              <a:t>2</a:t>
            </a:r>
            <a:r>
              <a:rPr lang="zh-CN" altLang="zh-CN" sz="900" smtClean="0">
                <a:latin typeface="宋体" pitchFamily="2" charset="-122"/>
              </a:rPr>
              <a:t> + 2×(10)</a:t>
            </a:r>
            <a:r>
              <a:rPr lang="zh-CN" altLang="zh-CN" sz="900" baseline="30000" smtClean="0">
                <a:latin typeface="宋体" pitchFamily="2" charset="-122"/>
              </a:rPr>
              <a:t>1</a:t>
            </a:r>
            <a:r>
              <a:rPr lang="zh-CN" altLang="zh-CN" sz="900" smtClean="0">
                <a:latin typeface="宋体" pitchFamily="2" charset="-122"/>
              </a:rPr>
              <a:t> + 3×(10)</a:t>
            </a:r>
            <a:r>
              <a:rPr lang="zh-CN" altLang="zh-CN" sz="900" baseline="30000" smtClean="0">
                <a:latin typeface="宋体" pitchFamily="2" charset="-122"/>
              </a:rPr>
              <a:t>0</a:t>
            </a:r>
            <a:r>
              <a:rPr lang="zh-CN" altLang="zh-CN" sz="900" smtClean="0">
                <a:latin typeface="宋体" pitchFamily="2" charset="-122"/>
              </a:rPr>
              <a:t> + 5×(10)</a:t>
            </a:r>
            <a:r>
              <a:rPr lang="zh-CN" altLang="zh-CN" sz="900" baseline="30000" smtClean="0">
                <a:latin typeface="宋体" pitchFamily="2" charset="-122"/>
              </a:rPr>
              <a:t>-1</a:t>
            </a:r>
            <a:r>
              <a:rPr lang="zh-CN" altLang="zh-CN" sz="900" smtClean="0">
                <a:latin typeface="宋体" pitchFamily="2" charset="-122"/>
              </a:rPr>
              <a:t> + 5×(10)</a:t>
            </a:r>
            <a:r>
              <a:rPr lang="zh-CN" altLang="zh-CN" sz="900" baseline="30000" smtClean="0">
                <a:latin typeface="宋体" pitchFamily="2" charset="-122"/>
              </a:rPr>
              <a:t>-2</a:t>
            </a:r>
            <a:endParaRPr lang="zh-CN" altLang="zh-CN" sz="900" smtClean="0"/>
          </a:p>
          <a:p>
            <a:pPr algn="ctr" eaLnBrk="1" hangingPunct="1"/>
            <a:endParaRPr lang="zh-CN" altLang="zh-CN" sz="900" smtClean="0"/>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5</a:t>
            </a:r>
            <a:r>
              <a:rPr lang="zh-CN" altLang="en-US" dirty="0" smtClean="0"/>
              <a:t>*</a:t>
            </a:r>
            <a:r>
              <a:rPr lang="en-US" altLang="zh-CN" dirty="0" smtClean="0"/>
              <a:t>r^0*x^2-5*r*x+r^2+2*r+5=0</a:t>
            </a:r>
            <a:endParaRPr lang="zh-CN" altLang="en-US" dirty="0"/>
          </a:p>
        </p:txBody>
      </p:sp>
      <p:sp>
        <p:nvSpPr>
          <p:cNvPr id="4" name="灯片编号占位符 3"/>
          <p:cNvSpPr>
            <a:spLocks noGrp="1"/>
          </p:cNvSpPr>
          <p:nvPr>
            <p:ph type="sldNum" sz="quarter" idx="10"/>
          </p:nvPr>
        </p:nvSpPr>
        <p:spPr/>
        <p:txBody>
          <a:bodyPr/>
          <a:lstStyle/>
          <a:p>
            <a:pPr>
              <a:defRPr/>
            </a:pPr>
            <a:fld id="{616C86C8-8256-453C-A04B-BB2144A5C846}" type="slidenum">
              <a:rPr lang="en-US" altLang="zh-CN" smtClean="0"/>
              <a:pPr>
                <a:defRPr/>
              </a:pPr>
              <a:t>39</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p:sp>
      <p:sp>
        <p:nvSpPr>
          <p:cNvPr id="112643" name="Rectangle 3"/>
          <p:cNvSpPr>
            <a:spLocks noGrp="1" noChangeArrowheads="1"/>
          </p:cNvSpPr>
          <p:nvPr>
            <p:ph type="body" idx="1"/>
          </p:nvPr>
        </p:nvSpPr>
        <p:spPr>
          <a:noFill/>
          <a:ln/>
        </p:spPr>
        <p:txBody>
          <a:bodyPr/>
          <a:lstStyle/>
          <a:p>
            <a:pPr eaLnBrk="1" hangingPunct="1"/>
            <a:r>
              <a:rPr lang="zh-CN" altLang="en-US" smtClean="0"/>
              <a:t>最低有效位 </a:t>
            </a:r>
            <a:r>
              <a:rPr lang="zh-CN" altLang="zh-CN" smtClean="0"/>
              <a:t>least significant bit</a:t>
            </a:r>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p:sp>
      <p:sp>
        <p:nvSpPr>
          <p:cNvPr id="113667" name="Rectangle 3"/>
          <p:cNvSpPr>
            <a:spLocks noGrp="1" noChangeArrowheads="1"/>
          </p:cNvSpPr>
          <p:nvPr>
            <p:ph type="body" idx="1"/>
          </p:nvPr>
        </p:nvSpPr>
        <p:spPr>
          <a:noFill/>
          <a:ln/>
        </p:spPr>
        <p:txBody>
          <a:bodyPr/>
          <a:lstStyle/>
          <a:p>
            <a:pPr eaLnBrk="1" hangingPunct="1"/>
            <a:r>
              <a:rPr lang="zh-CN" altLang="en-US" smtClean="0"/>
              <a:t>竞争冒险现象，</a:t>
            </a:r>
            <a:r>
              <a:rPr lang="zh-CN" altLang="zh-CN" smtClean="0"/>
              <a:t>Gray</a:t>
            </a:r>
            <a:r>
              <a:rPr lang="zh-CN" altLang="en-US" smtClean="0"/>
              <a:t>码解决</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46175" y="687388"/>
            <a:ext cx="4567238" cy="3425825"/>
          </a:xfrm>
          <a:solidFill>
            <a:srgbClr val="FFFFFF"/>
          </a:solidFill>
          <a:ln w="12700" cap="flat">
            <a:solidFill>
              <a:srgbClr val="000000"/>
            </a:solidFill>
          </a:ln>
        </p:spPr>
      </p:sp>
      <p:sp>
        <p:nvSpPr>
          <p:cNvPr id="98307" name="Rectangle 3"/>
          <p:cNvSpPr>
            <a:spLocks noGrp="1" noChangeArrowheads="1"/>
          </p:cNvSpPr>
          <p:nvPr>
            <p:ph type="body" idx="1"/>
          </p:nvPr>
        </p:nvSpPr>
        <p:spPr>
          <a:noFill/>
          <a:ln/>
        </p:spPr>
        <p:txBody>
          <a:bodyPr lIns="92075" tIns="46038" rIns="92075" bIns="46038" anchor="t"/>
          <a:lstStyle/>
          <a:p>
            <a:pPr eaLnBrk="1" hangingPunct="1"/>
            <a:r>
              <a:rPr lang="zh-CN" altLang="zh-CN" b="1" smtClean="0">
                <a:latin typeface="宋体" pitchFamily="2" charset="-122"/>
              </a:rPr>
              <a:t>1.</a:t>
            </a:r>
            <a:r>
              <a:rPr lang="zh-CN" altLang="en-US" b="1" smtClean="0">
                <a:latin typeface="宋体" pitchFamily="2" charset="-122"/>
              </a:rPr>
              <a:t>逢</a:t>
            </a:r>
            <a:r>
              <a:rPr lang="zh-CN" altLang="zh-CN" b="1" smtClean="0">
                <a:latin typeface="宋体" pitchFamily="2" charset="-122"/>
              </a:rPr>
              <a:t>N</a:t>
            </a:r>
            <a:r>
              <a:rPr lang="zh-CN" altLang="en-US" b="1" smtClean="0">
                <a:latin typeface="宋体" pitchFamily="2" charset="-122"/>
              </a:rPr>
              <a:t>进</a:t>
            </a:r>
            <a:r>
              <a:rPr lang="zh-CN" altLang="zh-CN" b="1" smtClean="0">
                <a:latin typeface="宋体" pitchFamily="2" charset="-122"/>
              </a:rPr>
              <a:t>1</a:t>
            </a:r>
            <a:endParaRPr lang="zh-CN" altLang="zh-CN" smtClean="0">
              <a:latin typeface="大黑体" pitchFamily="1" charset="-122"/>
              <a:ea typeface="大黑体" pitchFamily="1" charset="-122"/>
            </a:endParaRPr>
          </a:p>
          <a:p>
            <a:pPr algn="just" eaLnBrk="1" hangingPunct="1"/>
            <a:r>
              <a:rPr lang="zh-CN" altLang="zh-CN" sz="900" smtClean="0">
                <a:latin typeface="宋体" pitchFamily="2" charset="-122"/>
              </a:rPr>
              <a:t>N</a:t>
            </a:r>
            <a:r>
              <a:rPr lang="zh-CN" altLang="en-US" sz="900" smtClean="0">
                <a:latin typeface="宋体" pitchFamily="2" charset="-122"/>
              </a:rPr>
              <a:t>是指进位计数制表示一位数所需要的符号</a:t>
            </a:r>
            <a:r>
              <a:rPr lang="zh-CN" altLang="zh-CN" sz="900" smtClean="0">
                <a:latin typeface="宋体" pitchFamily="2" charset="-122"/>
              </a:rPr>
              <a:t>, </a:t>
            </a:r>
            <a:r>
              <a:rPr lang="zh-CN" altLang="en-US" sz="900" smtClean="0">
                <a:latin typeface="宋体" pitchFamily="2" charset="-122"/>
              </a:rPr>
              <a:t>称为基数。例如：十进制数</a:t>
            </a:r>
            <a:r>
              <a:rPr lang="zh-CN" altLang="zh-CN" sz="900" smtClean="0">
                <a:latin typeface="宋体" pitchFamily="2" charset="-122"/>
              </a:rPr>
              <a:t>, </a:t>
            </a:r>
            <a:r>
              <a:rPr lang="zh-CN" altLang="en-US" sz="900" smtClean="0">
                <a:latin typeface="宋体" pitchFamily="2" charset="-122"/>
              </a:rPr>
              <a:t>逢</a:t>
            </a:r>
            <a:r>
              <a:rPr lang="zh-CN" altLang="zh-CN" sz="900" smtClean="0">
                <a:latin typeface="宋体" pitchFamily="2" charset="-122"/>
              </a:rPr>
              <a:t>10</a:t>
            </a:r>
            <a:r>
              <a:rPr lang="zh-CN" altLang="en-US" sz="900" smtClean="0">
                <a:latin typeface="宋体" pitchFamily="2" charset="-122"/>
              </a:rPr>
              <a:t>进</a:t>
            </a:r>
            <a:r>
              <a:rPr lang="zh-CN" altLang="zh-CN" sz="900" smtClean="0">
                <a:latin typeface="宋体" pitchFamily="2" charset="-122"/>
              </a:rPr>
              <a:t>1</a:t>
            </a:r>
            <a:r>
              <a:rPr lang="zh-CN" altLang="en-US" sz="900" smtClean="0">
                <a:latin typeface="宋体" pitchFamily="2" charset="-122"/>
              </a:rPr>
              <a:t>，它由</a:t>
            </a:r>
            <a:r>
              <a:rPr lang="zh-CN" altLang="zh-CN" sz="900" smtClean="0">
                <a:latin typeface="宋体" pitchFamily="2" charset="-122"/>
              </a:rPr>
              <a:t>0</a:t>
            </a:r>
            <a:r>
              <a:rPr lang="zh-CN" altLang="en-US" sz="900" smtClean="0">
                <a:latin typeface="宋体" pitchFamily="2" charset="-122"/>
              </a:rPr>
              <a:t>、</a:t>
            </a:r>
            <a:r>
              <a:rPr lang="zh-CN" altLang="zh-CN" sz="900" smtClean="0">
                <a:latin typeface="宋体" pitchFamily="2" charset="-122"/>
              </a:rPr>
              <a:t>1</a:t>
            </a:r>
            <a:r>
              <a:rPr lang="zh-CN" altLang="en-US" sz="900" smtClean="0">
                <a:latin typeface="宋体" pitchFamily="2" charset="-122"/>
              </a:rPr>
              <a:t>、</a:t>
            </a:r>
            <a:r>
              <a:rPr lang="zh-CN" altLang="zh-CN" sz="900" smtClean="0">
                <a:latin typeface="宋体" pitchFamily="2" charset="-122"/>
              </a:rPr>
              <a:t>2</a:t>
            </a:r>
            <a:r>
              <a:rPr lang="zh-CN" altLang="en-US" sz="900" smtClean="0">
                <a:latin typeface="宋体" pitchFamily="2" charset="-122"/>
              </a:rPr>
              <a:t>、</a:t>
            </a:r>
            <a:r>
              <a:rPr lang="zh-CN" altLang="zh-CN" sz="900" smtClean="0">
                <a:latin typeface="宋体" pitchFamily="2" charset="-122"/>
              </a:rPr>
              <a:t>3</a:t>
            </a:r>
            <a:r>
              <a:rPr lang="zh-CN" altLang="en-US" sz="900" smtClean="0">
                <a:latin typeface="宋体" pitchFamily="2" charset="-122"/>
              </a:rPr>
              <a:t>、</a:t>
            </a:r>
            <a:r>
              <a:rPr lang="zh-CN" altLang="zh-CN" sz="900" smtClean="0">
                <a:latin typeface="宋体" pitchFamily="2" charset="-122"/>
              </a:rPr>
              <a:t>4</a:t>
            </a:r>
            <a:r>
              <a:rPr lang="zh-CN" altLang="en-US" sz="900" smtClean="0">
                <a:latin typeface="宋体" pitchFamily="2" charset="-122"/>
              </a:rPr>
              <a:t>、</a:t>
            </a:r>
            <a:r>
              <a:rPr lang="zh-CN" altLang="zh-CN" sz="900" smtClean="0">
                <a:latin typeface="宋体" pitchFamily="2" charset="-122"/>
              </a:rPr>
              <a:t>5</a:t>
            </a:r>
            <a:r>
              <a:rPr lang="zh-CN" altLang="en-US" sz="900" smtClean="0">
                <a:latin typeface="宋体" pitchFamily="2" charset="-122"/>
              </a:rPr>
              <a:t>、</a:t>
            </a:r>
            <a:r>
              <a:rPr lang="zh-CN" altLang="zh-CN" sz="900" smtClean="0">
                <a:latin typeface="宋体" pitchFamily="2" charset="-122"/>
              </a:rPr>
              <a:t>6</a:t>
            </a:r>
            <a:r>
              <a:rPr lang="zh-CN" altLang="en-US" sz="900" smtClean="0">
                <a:latin typeface="宋体" pitchFamily="2" charset="-122"/>
              </a:rPr>
              <a:t>、</a:t>
            </a:r>
            <a:r>
              <a:rPr lang="zh-CN" altLang="zh-CN" sz="900" smtClean="0">
                <a:latin typeface="宋体" pitchFamily="2" charset="-122"/>
              </a:rPr>
              <a:t>7</a:t>
            </a:r>
            <a:r>
              <a:rPr lang="zh-CN" altLang="en-US" sz="900" smtClean="0">
                <a:latin typeface="宋体" pitchFamily="2" charset="-122"/>
              </a:rPr>
              <a:t>、</a:t>
            </a:r>
            <a:r>
              <a:rPr lang="zh-CN" altLang="zh-CN" sz="900" smtClean="0">
                <a:latin typeface="宋体" pitchFamily="2" charset="-122"/>
              </a:rPr>
              <a:t>8</a:t>
            </a:r>
            <a:r>
              <a:rPr lang="zh-CN" altLang="en-US" sz="900" smtClean="0">
                <a:latin typeface="宋体" pitchFamily="2" charset="-122"/>
              </a:rPr>
              <a:t>、</a:t>
            </a:r>
            <a:r>
              <a:rPr lang="zh-CN" altLang="zh-CN" sz="900" smtClean="0">
                <a:latin typeface="宋体" pitchFamily="2" charset="-122"/>
              </a:rPr>
              <a:t>9</a:t>
            </a:r>
            <a:r>
              <a:rPr lang="zh-CN" altLang="en-US" sz="900" smtClean="0">
                <a:latin typeface="宋体" pitchFamily="2" charset="-122"/>
              </a:rPr>
              <a:t>这十个数字符号组成。所需要的符号数目有</a:t>
            </a:r>
            <a:r>
              <a:rPr lang="zh-CN" altLang="zh-CN" sz="900" smtClean="0">
                <a:latin typeface="宋体" pitchFamily="2" charset="-122"/>
              </a:rPr>
              <a:t>10</a:t>
            </a:r>
            <a:r>
              <a:rPr lang="zh-CN" altLang="en-US" sz="900" smtClean="0">
                <a:latin typeface="宋体" pitchFamily="2" charset="-122"/>
              </a:rPr>
              <a:t>个</a:t>
            </a:r>
            <a:r>
              <a:rPr lang="zh-CN" altLang="zh-CN" sz="900" smtClean="0">
                <a:latin typeface="宋体" pitchFamily="2" charset="-122"/>
              </a:rPr>
              <a:t>, </a:t>
            </a:r>
            <a:r>
              <a:rPr lang="zh-CN" altLang="en-US" sz="900" smtClean="0">
                <a:latin typeface="宋体" pitchFamily="2" charset="-122"/>
              </a:rPr>
              <a:t>基数为</a:t>
            </a:r>
            <a:r>
              <a:rPr lang="zh-CN" altLang="zh-CN" sz="900" smtClean="0">
                <a:latin typeface="宋体" pitchFamily="2" charset="-122"/>
              </a:rPr>
              <a:t>10</a:t>
            </a:r>
            <a:r>
              <a:rPr lang="zh-CN" altLang="en-US" sz="900" smtClean="0">
                <a:latin typeface="宋体" pitchFamily="2" charset="-122"/>
              </a:rPr>
              <a:t>。二进制数</a:t>
            </a:r>
            <a:r>
              <a:rPr lang="zh-CN" altLang="zh-CN" sz="900" smtClean="0">
                <a:latin typeface="宋体" pitchFamily="2" charset="-122"/>
              </a:rPr>
              <a:t>, </a:t>
            </a:r>
            <a:r>
              <a:rPr lang="zh-CN" altLang="en-US" sz="900" smtClean="0">
                <a:latin typeface="宋体" pitchFamily="2" charset="-122"/>
              </a:rPr>
              <a:t>逢</a:t>
            </a:r>
            <a:r>
              <a:rPr lang="zh-CN" altLang="zh-CN" sz="900" smtClean="0">
                <a:latin typeface="宋体" pitchFamily="2" charset="-122"/>
              </a:rPr>
              <a:t>2</a:t>
            </a:r>
            <a:r>
              <a:rPr lang="zh-CN" altLang="en-US" sz="900" smtClean="0">
                <a:latin typeface="宋体" pitchFamily="2" charset="-122"/>
              </a:rPr>
              <a:t>进</a:t>
            </a:r>
            <a:r>
              <a:rPr lang="zh-CN" altLang="zh-CN" sz="900" smtClean="0">
                <a:latin typeface="宋体" pitchFamily="2" charset="-122"/>
              </a:rPr>
              <a:t>1, </a:t>
            </a:r>
            <a:r>
              <a:rPr lang="zh-CN" altLang="en-US" sz="900" smtClean="0">
                <a:latin typeface="宋体" pitchFamily="2" charset="-122"/>
              </a:rPr>
              <a:t>它由</a:t>
            </a:r>
            <a:r>
              <a:rPr lang="zh-CN" altLang="zh-CN" sz="900" smtClean="0">
                <a:latin typeface="宋体" pitchFamily="2" charset="-122"/>
              </a:rPr>
              <a:t>0</a:t>
            </a:r>
            <a:r>
              <a:rPr lang="zh-CN" altLang="en-US" sz="900" smtClean="0">
                <a:latin typeface="宋体" pitchFamily="2" charset="-122"/>
              </a:rPr>
              <a:t>、</a:t>
            </a:r>
            <a:r>
              <a:rPr lang="zh-CN" altLang="zh-CN" sz="900" smtClean="0">
                <a:latin typeface="宋体" pitchFamily="2" charset="-122"/>
              </a:rPr>
              <a:t>1</a:t>
            </a:r>
            <a:r>
              <a:rPr lang="zh-CN" altLang="en-US" sz="900" smtClean="0">
                <a:latin typeface="宋体" pitchFamily="2" charset="-122"/>
              </a:rPr>
              <a:t>两个数字符号组成</a:t>
            </a:r>
            <a:r>
              <a:rPr lang="zh-CN" altLang="zh-CN" sz="900" smtClean="0">
                <a:latin typeface="宋体" pitchFamily="2" charset="-122"/>
              </a:rPr>
              <a:t>, </a:t>
            </a:r>
            <a:r>
              <a:rPr lang="zh-CN" altLang="en-US" sz="900" smtClean="0">
                <a:latin typeface="宋体" pitchFamily="2" charset="-122"/>
              </a:rPr>
              <a:t>基数为</a:t>
            </a:r>
            <a:r>
              <a:rPr lang="zh-CN" altLang="zh-CN" sz="900" smtClean="0">
                <a:latin typeface="宋体" pitchFamily="2" charset="-122"/>
              </a:rPr>
              <a:t>2</a:t>
            </a:r>
            <a:r>
              <a:rPr lang="zh-CN" altLang="en-US" sz="900" smtClean="0">
                <a:latin typeface="宋体" pitchFamily="2" charset="-122"/>
              </a:rPr>
              <a:t>。</a:t>
            </a:r>
            <a:endParaRPr lang="zh-CN" altLang="en-US" sz="900" smtClean="0"/>
          </a:p>
          <a:p>
            <a:pPr eaLnBrk="1" hangingPunct="1"/>
            <a:r>
              <a:rPr lang="zh-CN" altLang="zh-CN" b="1" smtClean="0">
                <a:latin typeface="宋体" pitchFamily="2" charset="-122"/>
              </a:rPr>
              <a:t>2.</a:t>
            </a:r>
            <a:r>
              <a:rPr lang="zh-CN" altLang="en-US" b="1" smtClean="0">
                <a:latin typeface="宋体" pitchFamily="2" charset="-122"/>
              </a:rPr>
              <a:t>采用位权表示法</a:t>
            </a:r>
            <a:endParaRPr lang="zh-CN" altLang="en-US" smtClean="0">
              <a:latin typeface="宋体" pitchFamily="2" charset="-122"/>
            </a:endParaRPr>
          </a:p>
          <a:p>
            <a:pPr algn="just" eaLnBrk="1" hangingPunct="1"/>
            <a:r>
              <a:rPr lang="zh-CN" altLang="en-US" sz="900" smtClean="0">
                <a:latin typeface="宋体" pitchFamily="2" charset="-122"/>
              </a:rPr>
              <a:t>处在不同位置上的数字所代表的值不同。一个数字在某个固定位置上所代表的值是确定的</a:t>
            </a:r>
            <a:r>
              <a:rPr lang="zh-CN" altLang="zh-CN" sz="900" smtClean="0">
                <a:latin typeface="宋体" pitchFamily="2" charset="-122"/>
              </a:rPr>
              <a:t>, </a:t>
            </a:r>
            <a:r>
              <a:rPr lang="zh-CN" altLang="en-US" sz="900" smtClean="0">
                <a:latin typeface="宋体" pitchFamily="2" charset="-122"/>
              </a:rPr>
              <a:t>这个固定位上的值称为位权。位权与基数的关系是：各进位制中位权的值是基数的若干次幂。</a:t>
            </a:r>
            <a:r>
              <a:rPr lang="zh-CN" altLang="zh-CN" sz="900" smtClean="0">
                <a:latin typeface="宋体" pitchFamily="2" charset="-122"/>
              </a:rPr>
              <a:t>, </a:t>
            </a:r>
            <a:r>
              <a:rPr lang="zh-CN" altLang="en-US" sz="900" smtClean="0">
                <a:latin typeface="宋体" pitchFamily="2" charset="-122"/>
              </a:rPr>
              <a:t>任何一种数制表示的数都可以写成按位权展开的多项式之和。</a:t>
            </a:r>
            <a:endParaRPr lang="zh-CN" altLang="en-US" sz="900" smtClean="0"/>
          </a:p>
          <a:p>
            <a:pPr algn="just" eaLnBrk="1" hangingPunct="1"/>
            <a:r>
              <a:rPr lang="zh-CN" altLang="en-US" sz="900" smtClean="0">
                <a:latin typeface="宋体" pitchFamily="2" charset="-122"/>
              </a:rPr>
              <a:t>    例如</a:t>
            </a:r>
            <a:r>
              <a:rPr lang="zh-CN" altLang="zh-CN" sz="900" smtClean="0">
                <a:latin typeface="宋体" pitchFamily="2" charset="-122"/>
              </a:rPr>
              <a:t>: </a:t>
            </a:r>
            <a:r>
              <a:rPr lang="zh-CN" altLang="en-US" sz="900" smtClean="0">
                <a:latin typeface="宋体" pitchFamily="2" charset="-122"/>
              </a:rPr>
              <a:t>在十进制计数中</a:t>
            </a:r>
            <a:r>
              <a:rPr lang="zh-CN" altLang="zh-CN" sz="900" smtClean="0">
                <a:latin typeface="宋体" pitchFamily="2" charset="-122"/>
              </a:rPr>
              <a:t>, 123.55</a:t>
            </a:r>
            <a:r>
              <a:rPr lang="zh-CN" altLang="en-US" sz="900" smtClean="0">
                <a:latin typeface="宋体" pitchFamily="2" charset="-122"/>
              </a:rPr>
              <a:t>可表示为</a:t>
            </a:r>
            <a:r>
              <a:rPr lang="zh-CN" altLang="zh-CN" sz="900" smtClean="0">
                <a:latin typeface="宋体" pitchFamily="2" charset="-122"/>
              </a:rPr>
              <a:t>:</a:t>
            </a:r>
          </a:p>
          <a:p>
            <a:pPr algn="ctr" eaLnBrk="1" hangingPunct="1"/>
            <a:r>
              <a:rPr lang="zh-CN" altLang="zh-CN" sz="900" smtClean="0">
                <a:latin typeface="宋体" pitchFamily="2" charset="-122"/>
              </a:rPr>
              <a:t>123.55=1×(10)</a:t>
            </a:r>
            <a:r>
              <a:rPr lang="zh-CN" altLang="zh-CN" sz="900" baseline="30000" smtClean="0">
                <a:latin typeface="宋体" pitchFamily="2" charset="-122"/>
              </a:rPr>
              <a:t>2</a:t>
            </a:r>
            <a:r>
              <a:rPr lang="zh-CN" altLang="zh-CN" sz="900" smtClean="0">
                <a:latin typeface="宋体" pitchFamily="2" charset="-122"/>
              </a:rPr>
              <a:t> + 2×(10)</a:t>
            </a:r>
            <a:r>
              <a:rPr lang="zh-CN" altLang="zh-CN" sz="900" baseline="30000" smtClean="0">
                <a:latin typeface="宋体" pitchFamily="2" charset="-122"/>
              </a:rPr>
              <a:t>1</a:t>
            </a:r>
            <a:r>
              <a:rPr lang="zh-CN" altLang="zh-CN" sz="900" smtClean="0">
                <a:latin typeface="宋体" pitchFamily="2" charset="-122"/>
              </a:rPr>
              <a:t> + 3×(10)</a:t>
            </a:r>
            <a:r>
              <a:rPr lang="zh-CN" altLang="zh-CN" sz="900" baseline="30000" smtClean="0">
                <a:latin typeface="宋体" pitchFamily="2" charset="-122"/>
              </a:rPr>
              <a:t>0</a:t>
            </a:r>
            <a:r>
              <a:rPr lang="zh-CN" altLang="zh-CN" sz="900" smtClean="0">
                <a:latin typeface="宋体" pitchFamily="2" charset="-122"/>
              </a:rPr>
              <a:t> + 5×(10)</a:t>
            </a:r>
            <a:r>
              <a:rPr lang="zh-CN" altLang="zh-CN" sz="900" baseline="30000" smtClean="0">
                <a:latin typeface="宋体" pitchFamily="2" charset="-122"/>
              </a:rPr>
              <a:t>-1</a:t>
            </a:r>
            <a:r>
              <a:rPr lang="zh-CN" altLang="zh-CN" sz="900" smtClean="0">
                <a:latin typeface="宋体" pitchFamily="2" charset="-122"/>
              </a:rPr>
              <a:t> + 5×(10)</a:t>
            </a:r>
            <a:r>
              <a:rPr lang="zh-CN" altLang="zh-CN" sz="900" baseline="30000" smtClean="0">
                <a:latin typeface="宋体" pitchFamily="2" charset="-122"/>
              </a:rPr>
              <a:t>-2</a:t>
            </a:r>
            <a:endParaRPr lang="zh-CN" altLang="zh-CN" sz="900" smtClean="0"/>
          </a:p>
          <a:p>
            <a:pPr algn="ctr" eaLnBrk="1" hangingPunct="1"/>
            <a:endParaRPr lang="zh-CN" altLang="zh-CN" sz="900" smtClean="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46175" y="687388"/>
            <a:ext cx="4567238" cy="3425825"/>
          </a:xfrm>
          <a:solidFill>
            <a:srgbClr val="FFFFFF"/>
          </a:solidFill>
          <a:ln w="12700" cap="flat">
            <a:solidFill>
              <a:srgbClr val="000000"/>
            </a:solidFill>
          </a:ln>
        </p:spPr>
      </p:sp>
      <p:sp>
        <p:nvSpPr>
          <p:cNvPr id="98307" name="Rectangle 3"/>
          <p:cNvSpPr>
            <a:spLocks noGrp="1" noChangeArrowheads="1"/>
          </p:cNvSpPr>
          <p:nvPr>
            <p:ph type="body" idx="1"/>
          </p:nvPr>
        </p:nvSpPr>
        <p:spPr>
          <a:noFill/>
          <a:ln/>
        </p:spPr>
        <p:txBody>
          <a:bodyPr lIns="92075" tIns="46038" rIns="92075" bIns="46038" anchor="t"/>
          <a:lstStyle/>
          <a:p>
            <a:pPr eaLnBrk="1" hangingPunct="1"/>
            <a:r>
              <a:rPr lang="zh-CN" altLang="zh-CN" b="1" smtClean="0">
                <a:latin typeface="宋体" pitchFamily="2" charset="-122"/>
              </a:rPr>
              <a:t>1.</a:t>
            </a:r>
            <a:r>
              <a:rPr lang="zh-CN" altLang="en-US" b="1" smtClean="0">
                <a:latin typeface="宋体" pitchFamily="2" charset="-122"/>
              </a:rPr>
              <a:t>逢</a:t>
            </a:r>
            <a:r>
              <a:rPr lang="zh-CN" altLang="zh-CN" b="1" smtClean="0">
                <a:latin typeface="宋体" pitchFamily="2" charset="-122"/>
              </a:rPr>
              <a:t>N</a:t>
            </a:r>
            <a:r>
              <a:rPr lang="zh-CN" altLang="en-US" b="1" smtClean="0">
                <a:latin typeface="宋体" pitchFamily="2" charset="-122"/>
              </a:rPr>
              <a:t>进</a:t>
            </a:r>
            <a:r>
              <a:rPr lang="zh-CN" altLang="zh-CN" b="1" smtClean="0">
                <a:latin typeface="宋体" pitchFamily="2" charset="-122"/>
              </a:rPr>
              <a:t>1</a:t>
            </a:r>
            <a:endParaRPr lang="zh-CN" altLang="zh-CN" smtClean="0">
              <a:latin typeface="大黑体" pitchFamily="1" charset="-122"/>
              <a:ea typeface="大黑体" pitchFamily="1" charset="-122"/>
            </a:endParaRPr>
          </a:p>
          <a:p>
            <a:pPr algn="just" eaLnBrk="1" hangingPunct="1"/>
            <a:r>
              <a:rPr lang="zh-CN" altLang="zh-CN" sz="900" smtClean="0">
                <a:latin typeface="宋体" pitchFamily="2" charset="-122"/>
              </a:rPr>
              <a:t>N</a:t>
            </a:r>
            <a:r>
              <a:rPr lang="zh-CN" altLang="en-US" sz="900" smtClean="0">
                <a:latin typeface="宋体" pitchFamily="2" charset="-122"/>
              </a:rPr>
              <a:t>是指进位计数制表示一位数所需要的符号</a:t>
            </a:r>
            <a:r>
              <a:rPr lang="zh-CN" altLang="zh-CN" sz="900" smtClean="0">
                <a:latin typeface="宋体" pitchFamily="2" charset="-122"/>
              </a:rPr>
              <a:t>, </a:t>
            </a:r>
            <a:r>
              <a:rPr lang="zh-CN" altLang="en-US" sz="900" smtClean="0">
                <a:latin typeface="宋体" pitchFamily="2" charset="-122"/>
              </a:rPr>
              <a:t>称为基数。例如：十进制数</a:t>
            </a:r>
            <a:r>
              <a:rPr lang="zh-CN" altLang="zh-CN" sz="900" smtClean="0">
                <a:latin typeface="宋体" pitchFamily="2" charset="-122"/>
              </a:rPr>
              <a:t>, </a:t>
            </a:r>
            <a:r>
              <a:rPr lang="zh-CN" altLang="en-US" sz="900" smtClean="0">
                <a:latin typeface="宋体" pitchFamily="2" charset="-122"/>
              </a:rPr>
              <a:t>逢</a:t>
            </a:r>
            <a:r>
              <a:rPr lang="zh-CN" altLang="zh-CN" sz="900" smtClean="0">
                <a:latin typeface="宋体" pitchFamily="2" charset="-122"/>
              </a:rPr>
              <a:t>10</a:t>
            </a:r>
            <a:r>
              <a:rPr lang="zh-CN" altLang="en-US" sz="900" smtClean="0">
                <a:latin typeface="宋体" pitchFamily="2" charset="-122"/>
              </a:rPr>
              <a:t>进</a:t>
            </a:r>
            <a:r>
              <a:rPr lang="zh-CN" altLang="zh-CN" sz="900" smtClean="0">
                <a:latin typeface="宋体" pitchFamily="2" charset="-122"/>
              </a:rPr>
              <a:t>1</a:t>
            </a:r>
            <a:r>
              <a:rPr lang="zh-CN" altLang="en-US" sz="900" smtClean="0">
                <a:latin typeface="宋体" pitchFamily="2" charset="-122"/>
              </a:rPr>
              <a:t>，它由</a:t>
            </a:r>
            <a:r>
              <a:rPr lang="zh-CN" altLang="zh-CN" sz="900" smtClean="0">
                <a:latin typeface="宋体" pitchFamily="2" charset="-122"/>
              </a:rPr>
              <a:t>0</a:t>
            </a:r>
            <a:r>
              <a:rPr lang="zh-CN" altLang="en-US" sz="900" smtClean="0">
                <a:latin typeface="宋体" pitchFamily="2" charset="-122"/>
              </a:rPr>
              <a:t>、</a:t>
            </a:r>
            <a:r>
              <a:rPr lang="zh-CN" altLang="zh-CN" sz="900" smtClean="0">
                <a:latin typeface="宋体" pitchFamily="2" charset="-122"/>
              </a:rPr>
              <a:t>1</a:t>
            </a:r>
            <a:r>
              <a:rPr lang="zh-CN" altLang="en-US" sz="900" smtClean="0">
                <a:latin typeface="宋体" pitchFamily="2" charset="-122"/>
              </a:rPr>
              <a:t>、</a:t>
            </a:r>
            <a:r>
              <a:rPr lang="zh-CN" altLang="zh-CN" sz="900" smtClean="0">
                <a:latin typeface="宋体" pitchFamily="2" charset="-122"/>
              </a:rPr>
              <a:t>2</a:t>
            </a:r>
            <a:r>
              <a:rPr lang="zh-CN" altLang="en-US" sz="900" smtClean="0">
                <a:latin typeface="宋体" pitchFamily="2" charset="-122"/>
              </a:rPr>
              <a:t>、</a:t>
            </a:r>
            <a:r>
              <a:rPr lang="zh-CN" altLang="zh-CN" sz="900" smtClean="0">
                <a:latin typeface="宋体" pitchFamily="2" charset="-122"/>
              </a:rPr>
              <a:t>3</a:t>
            </a:r>
            <a:r>
              <a:rPr lang="zh-CN" altLang="en-US" sz="900" smtClean="0">
                <a:latin typeface="宋体" pitchFamily="2" charset="-122"/>
              </a:rPr>
              <a:t>、</a:t>
            </a:r>
            <a:r>
              <a:rPr lang="zh-CN" altLang="zh-CN" sz="900" smtClean="0">
                <a:latin typeface="宋体" pitchFamily="2" charset="-122"/>
              </a:rPr>
              <a:t>4</a:t>
            </a:r>
            <a:r>
              <a:rPr lang="zh-CN" altLang="en-US" sz="900" smtClean="0">
                <a:latin typeface="宋体" pitchFamily="2" charset="-122"/>
              </a:rPr>
              <a:t>、</a:t>
            </a:r>
            <a:r>
              <a:rPr lang="zh-CN" altLang="zh-CN" sz="900" smtClean="0">
                <a:latin typeface="宋体" pitchFamily="2" charset="-122"/>
              </a:rPr>
              <a:t>5</a:t>
            </a:r>
            <a:r>
              <a:rPr lang="zh-CN" altLang="en-US" sz="900" smtClean="0">
                <a:latin typeface="宋体" pitchFamily="2" charset="-122"/>
              </a:rPr>
              <a:t>、</a:t>
            </a:r>
            <a:r>
              <a:rPr lang="zh-CN" altLang="zh-CN" sz="900" smtClean="0">
                <a:latin typeface="宋体" pitchFamily="2" charset="-122"/>
              </a:rPr>
              <a:t>6</a:t>
            </a:r>
            <a:r>
              <a:rPr lang="zh-CN" altLang="en-US" sz="900" smtClean="0">
                <a:latin typeface="宋体" pitchFamily="2" charset="-122"/>
              </a:rPr>
              <a:t>、</a:t>
            </a:r>
            <a:r>
              <a:rPr lang="zh-CN" altLang="zh-CN" sz="900" smtClean="0">
                <a:latin typeface="宋体" pitchFamily="2" charset="-122"/>
              </a:rPr>
              <a:t>7</a:t>
            </a:r>
            <a:r>
              <a:rPr lang="zh-CN" altLang="en-US" sz="900" smtClean="0">
                <a:latin typeface="宋体" pitchFamily="2" charset="-122"/>
              </a:rPr>
              <a:t>、</a:t>
            </a:r>
            <a:r>
              <a:rPr lang="zh-CN" altLang="zh-CN" sz="900" smtClean="0">
                <a:latin typeface="宋体" pitchFamily="2" charset="-122"/>
              </a:rPr>
              <a:t>8</a:t>
            </a:r>
            <a:r>
              <a:rPr lang="zh-CN" altLang="en-US" sz="900" smtClean="0">
                <a:latin typeface="宋体" pitchFamily="2" charset="-122"/>
              </a:rPr>
              <a:t>、</a:t>
            </a:r>
            <a:r>
              <a:rPr lang="zh-CN" altLang="zh-CN" sz="900" smtClean="0">
                <a:latin typeface="宋体" pitchFamily="2" charset="-122"/>
              </a:rPr>
              <a:t>9</a:t>
            </a:r>
            <a:r>
              <a:rPr lang="zh-CN" altLang="en-US" sz="900" smtClean="0">
                <a:latin typeface="宋体" pitchFamily="2" charset="-122"/>
              </a:rPr>
              <a:t>这十个数字符号组成。所需要的符号数目有</a:t>
            </a:r>
            <a:r>
              <a:rPr lang="zh-CN" altLang="zh-CN" sz="900" smtClean="0">
                <a:latin typeface="宋体" pitchFamily="2" charset="-122"/>
              </a:rPr>
              <a:t>10</a:t>
            </a:r>
            <a:r>
              <a:rPr lang="zh-CN" altLang="en-US" sz="900" smtClean="0">
                <a:latin typeface="宋体" pitchFamily="2" charset="-122"/>
              </a:rPr>
              <a:t>个</a:t>
            </a:r>
            <a:r>
              <a:rPr lang="zh-CN" altLang="zh-CN" sz="900" smtClean="0">
                <a:latin typeface="宋体" pitchFamily="2" charset="-122"/>
              </a:rPr>
              <a:t>, </a:t>
            </a:r>
            <a:r>
              <a:rPr lang="zh-CN" altLang="en-US" sz="900" smtClean="0">
                <a:latin typeface="宋体" pitchFamily="2" charset="-122"/>
              </a:rPr>
              <a:t>基数为</a:t>
            </a:r>
            <a:r>
              <a:rPr lang="zh-CN" altLang="zh-CN" sz="900" smtClean="0">
                <a:latin typeface="宋体" pitchFamily="2" charset="-122"/>
              </a:rPr>
              <a:t>10</a:t>
            </a:r>
            <a:r>
              <a:rPr lang="zh-CN" altLang="en-US" sz="900" smtClean="0">
                <a:latin typeface="宋体" pitchFamily="2" charset="-122"/>
              </a:rPr>
              <a:t>。二进制数</a:t>
            </a:r>
            <a:r>
              <a:rPr lang="zh-CN" altLang="zh-CN" sz="900" smtClean="0">
                <a:latin typeface="宋体" pitchFamily="2" charset="-122"/>
              </a:rPr>
              <a:t>, </a:t>
            </a:r>
            <a:r>
              <a:rPr lang="zh-CN" altLang="en-US" sz="900" smtClean="0">
                <a:latin typeface="宋体" pitchFamily="2" charset="-122"/>
              </a:rPr>
              <a:t>逢</a:t>
            </a:r>
            <a:r>
              <a:rPr lang="zh-CN" altLang="zh-CN" sz="900" smtClean="0">
                <a:latin typeface="宋体" pitchFamily="2" charset="-122"/>
              </a:rPr>
              <a:t>2</a:t>
            </a:r>
            <a:r>
              <a:rPr lang="zh-CN" altLang="en-US" sz="900" smtClean="0">
                <a:latin typeface="宋体" pitchFamily="2" charset="-122"/>
              </a:rPr>
              <a:t>进</a:t>
            </a:r>
            <a:r>
              <a:rPr lang="zh-CN" altLang="zh-CN" sz="900" smtClean="0">
                <a:latin typeface="宋体" pitchFamily="2" charset="-122"/>
              </a:rPr>
              <a:t>1, </a:t>
            </a:r>
            <a:r>
              <a:rPr lang="zh-CN" altLang="en-US" sz="900" smtClean="0">
                <a:latin typeface="宋体" pitchFamily="2" charset="-122"/>
              </a:rPr>
              <a:t>它由</a:t>
            </a:r>
            <a:r>
              <a:rPr lang="zh-CN" altLang="zh-CN" sz="900" smtClean="0">
                <a:latin typeface="宋体" pitchFamily="2" charset="-122"/>
              </a:rPr>
              <a:t>0</a:t>
            </a:r>
            <a:r>
              <a:rPr lang="zh-CN" altLang="en-US" sz="900" smtClean="0">
                <a:latin typeface="宋体" pitchFamily="2" charset="-122"/>
              </a:rPr>
              <a:t>、</a:t>
            </a:r>
            <a:r>
              <a:rPr lang="zh-CN" altLang="zh-CN" sz="900" smtClean="0">
                <a:latin typeface="宋体" pitchFamily="2" charset="-122"/>
              </a:rPr>
              <a:t>1</a:t>
            </a:r>
            <a:r>
              <a:rPr lang="zh-CN" altLang="en-US" sz="900" smtClean="0">
                <a:latin typeface="宋体" pitchFamily="2" charset="-122"/>
              </a:rPr>
              <a:t>两个数字符号组成</a:t>
            </a:r>
            <a:r>
              <a:rPr lang="zh-CN" altLang="zh-CN" sz="900" smtClean="0">
                <a:latin typeface="宋体" pitchFamily="2" charset="-122"/>
              </a:rPr>
              <a:t>, </a:t>
            </a:r>
            <a:r>
              <a:rPr lang="zh-CN" altLang="en-US" sz="900" smtClean="0">
                <a:latin typeface="宋体" pitchFamily="2" charset="-122"/>
              </a:rPr>
              <a:t>基数为</a:t>
            </a:r>
            <a:r>
              <a:rPr lang="zh-CN" altLang="zh-CN" sz="900" smtClean="0">
                <a:latin typeface="宋体" pitchFamily="2" charset="-122"/>
              </a:rPr>
              <a:t>2</a:t>
            </a:r>
            <a:r>
              <a:rPr lang="zh-CN" altLang="en-US" sz="900" smtClean="0">
                <a:latin typeface="宋体" pitchFamily="2" charset="-122"/>
              </a:rPr>
              <a:t>。</a:t>
            </a:r>
            <a:endParaRPr lang="zh-CN" altLang="en-US" sz="900" smtClean="0"/>
          </a:p>
          <a:p>
            <a:pPr eaLnBrk="1" hangingPunct="1"/>
            <a:r>
              <a:rPr lang="zh-CN" altLang="zh-CN" b="1" smtClean="0">
                <a:latin typeface="宋体" pitchFamily="2" charset="-122"/>
              </a:rPr>
              <a:t>2.</a:t>
            </a:r>
            <a:r>
              <a:rPr lang="zh-CN" altLang="en-US" b="1" smtClean="0">
                <a:latin typeface="宋体" pitchFamily="2" charset="-122"/>
              </a:rPr>
              <a:t>采用位权表示法</a:t>
            </a:r>
            <a:endParaRPr lang="zh-CN" altLang="en-US" smtClean="0">
              <a:latin typeface="宋体" pitchFamily="2" charset="-122"/>
            </a:endParaRPr>
          </a:p>
          <a:p>
            <a:pPr algn="just" eaLnBrk="1" hangingPunct="1"/>
            <a:r>
              <a:rPr lang="zh-CN" altLang="en-US" sz="900" smtClean="0">
                <a:latin typeface="宋体" pitchFamily="2" charset="-122"/>
              </a:rPr>
              <a:t>处在不同位置上的数字所代表的值不同。一个数字在某个固定位置上所代表的值是确定的</a:t>
            </a:r>
            <a:r>
              <a:rPr lang="zh-CN" altLang="zh-CN" sz="900" smtClean="0">
                <a:latin typeface="宋体" pitchFamily="2" charset="-122"/>
              </a:rPr>
              <a:t>, </a:t>
            </a:r>
            <a:r>
              <a:rPr lang="zh-CN" altLang="en-US" sz="900" smtClean="0">
                <a:latin typeface="宋体" pitchFamily="2" charset="-122"/>
              </a:rPr>
              <a:t>这个固定位上的值称为位权。位权与基数的关系是：各进位制中位权的值是基数的若干次幂。</a:t>
            </a:r>
            <a:r>
              <a:rPr lang="zh-CN" altLang="zh-CN" sz="900" smtClean="0">
                <a:latin typeface="宋体" pitchFamily="2" charset="-122"/>
              </a:rPr>
              <a:t>, </a:t>
            </a:r>
            <a:r>
              <a:rPr lang="zh-CN" altLang="en-US" sz="900" smtClean="0">
                <a:latin typeface="宋体" pitchFamily="2" charset="-122"/>
              </a:rPr>
              <a:t>任何一种数制表示的数都可以写成按位权展开的多项式之和。</a:t>
            </a:r>
            <a:endParaRPr lang="zh-CN" altLang="en-US" sz="900" smtClean="0"/>
          </a:p>
          <a:p>
            <a:pPr algn="just" eaLnBrk="1" hangingPunct="1"/>
            <a:r>
              <a:rPr lang="zh-CN" altLang="en-US" sz="900" smtClean="0">
                <a:latin typeface="宋体" pitchFamily="2" charset="-122"/>
              </a:rPr>
              <a:t>    例如</a:t>
            </a:r>
            <a:r>
              <a:rPr lang="zh-CN" altLang="zh-CN" sz="900" smtClean="0">
                <a:latin typeface="宋体" pitchFamily="2" charset="-122"/>
              </a:rPr>
              <a:t>: </a:t>
            </a:r>
            <a:r>
              <a:rPr lang="zh-CN" altLang="en-US" sz="900" smtClean="0">
                <a:latin typeface="宋体" pitchFamily="2" charset="-122"/>
              </a:rPr>
              <a:t>在十进制计数中</a:t>
            </a:r>
            <a:r>
              <a:rPr lang="zh-CN" altLang="zh-CN" sz="900" smtClean="0">
                <a:latin typeface="宋体" pitchFamily="2" charset="-122"/>
              </a:rPr>
              <a:t>, 123.55</a:t>
            </a:r>
            <a:r>
              <a:rPr lang="zh-CN" altLang="en-US" sz="900" smtClean="0">
                <a:latin typeface="宋体" pitchFamily="2" charset="-122"/>
              </a:rPr>
              <a:t>可表示为</a:t>
            </a:r>
            <a:r>
              <a:rPr lang="zh-CN" altLang="zh-CN" sz="900" smtClean="0">
                <a:latin typeface="宋体" pitchFamily="2" charset="-122"/>
              </a:rPr>
              <a:t>:</a:t>
            </a:r>
          </a:p>
          <a:p>
            <a:pPr algn="ctr" eaLnBrk="1" hangingPunct="1"/>
            <a:r>
              <a:rPr lang="zh-CN" altLang="zh-CN" sz="900" smtClean="0">
                <a:latin typeface="宋体" pitchFamily="2" charset="-122"/>
              </a:rPr>
              <a:t>123.55=1×(10)</a:t>
            </a:r>
            <a:r>
              <a:rPr lang="zh-CN" altLang="zh-CN" sz="900" baseline="30000" smtClean="0">
                <a:latin typeface="宋体" pitchFamily="2" charset="-122"/>
              </a:rPr>
              <a:t>2</a:t>
            </a:r>
            <a:r>
              <a:rPr lang="zh-CN" altLang="zh-CN" sz="900" smtClean="0">
                <a:latin typeface="宋体" pitchFamily="2" charset="-122"/>
              </a:rPr>
              <a:t> + 2×(10)</a:t>
            </a:r>
            <a:r>
              <a:rPr lang="zh-CN" altLang="zh-CN" sz="900" baseline="30000" smtClean="0">
                <a:latin typeface="宋体" pitchFamily="2" charset="-122"/>
              </a:rPr>
              <a:t>1</a:t>
            </a:r>
            <a:r>
              <a:rPr lang="zh-CN" altLang="zh-CN" sz="900" smtClean="0">
                <a:latin typeface="宋体" pitchFamily="2" charset="-122"/>
              </a:rPr>
              <a:t> + 3×(10)</a:t>
            </a:r>
            <a:r>
              <a:rPr lang="zh-CN" altLang="zh-CN" sz="900" baseline="30000" smtClean="0">
                <a:latin typeface="宋体" pitchFamily="2" charset="-122"/>
              </a:rPr>
              <a:t>0</a:t>
            </a:r>
            <a:r>
              <a:rPr lang="zh-CN" altLang="zh-CN" sz="900" smtClean="0">
                <a:latin typeface="宋体" pitchFamily="2" charset="-122"/>
              </a:rPr>
              <a:t> + 5×(10)</a:t>
            </a:r>
            <a:r>
              <a:rPr lang="zh-CN" altLang="zh-CN" sz="900" baseline="30000" smtClean="0">
                <a:latin typeface="宋体" pitchFamily="2" charset="-122"/>
              </a:rPr>
              <a:t>-1</a:t>
            </a:r>
            <a:r>
              <a:rPr lang="zh-CN" altLang="zh-CN" sz="900" smtClean="0">
                <a:latin typeface="宋体" pitchFamily="2" charset="-122"/>
              </a:rPr>
              <a:t> + 5×(10)</a:t>
            </a:r>
            <a:r>
              <a:rPr lang="zh-CN" altLang="zh-CN" sz="900" baseline="30000" smtClean="0">
                <a:latin typeface="宋体" pitchFamily="2" charset="-122"/>
              </a:rPr>
              <a:t>-2</a:t>
            </a:r>
            <a:endParaRPr lang="zh-CN" altLang="zh-CN" sz="900" smtClean="0"/>
          </a:p>
          <a:p>
            <a:pPr algn="ctr" eaLnBrk="1" hangingPunct="1"/>
            <a:endParaRPr lang="zh-CN" altLang="zh-CN" sz="900" smtClean="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46175" y="687388"/>
            <a:ext cx="4567238" cy="3425825"/>
          </a:xfrm>
          <a:solidFill>
            <a:srgbClr val="FFFFFF"/>
          </a:solidFill>
          <a:ln w="12700" cap="flat">
            <a:solidFill>
              <a:srgbClr val="000000"/>
            </a:solidFill>
          </a:ln>
        </p:spPr>
      </p:sp>
      <p:sp>
        <p:nvSpPr>
          <p:cNvPr id="97283" name="Rectangle 3"/>
          <p:cNvSpPr>
            <a:spLocks noGrp="1" noChangeArrowheads="1"/>
          </p:cNvSpPr>
          <p:nvPr>
            <p:ph type="body" idx="1"/>
          </p:nvPr>
        </p:nvSpPr>
        <p:spPr>
          <a:noFill/>
          <a:ln/>
        </p:spPr>
        <p:txBody>
          <a:bodyPr lIns="92075" tIns="46038" rIns="92075" bIns="46038" anchor="t"/>
          <a:lstStyle/>
          <a:p>
            <a:pPr eaLnBrk="1" hangingPunct="1"/>
            <a:r>
              <a:rPr lang="zh-CN" altLang="zh-CN" b="1" smtClean="0">
                <a:latin typeface="宋体" pitchFamily="2" charset="-122"/>
              </a:rPr>
              <a:t>1.</a:t>
            </a:r>
            <a:r>
              <a:rPr lang="zh-CN" altLang="en-US" b="1" smtClean="0">
                <a:latin typeface="宋体" pitchFamily="2" charset="-122"/>
              </a:rPr>
              <a:t>逢</a:t>
            </a:r>
            <a:r>
              <a:rPr lang="zh-CN" altLang="zh-CN" b="1" smtClean="0">
                <a:latin typeface="宋体" pitchFamily="2" charset="-122"/>
              </a:rPr>
              <a:t>N</a:t>
            </a:r>
            <a:r>
              <a:rPr lang="zh-CN" altLang="en-US" b="1" smtClean="0">
                <a:latin typeface="宋体" pitchFamily="2" charset="-122"/>
              </a:rPr>
              <a:t>进</a:t>
            </a:r>
            <a:r>
              <a:rPr lang="zh-CN" altLang="zh-CN" b="1" smtClean="0">
                <a:latin typeface="宋体" pitchFamily="2" charset="-122"/>
              </a:rPr>
              <a:t>1</a:t>
            </a:r>
            <a:endParaRPr lang="zh-CN" altLang="zh-CN" smtClean="0">
              <a:latin typeface="大黑体" pitchFamily="1" charset="-122"/>
              <a:ea typeface="大黑体" pitchFamily="1" charset="-122"/>
            </a:endParaRPr>
          </a:p>
          <a:p>
            <a:pPr algn="just" eaLnBrk="1" hangingPunct="1"/>
            <a:r>
              <a:rPr lang="zh-CN" altLang="zh-CN" sz="900" smtClean="0">
                <a:latin typeface="宋体" pitchFamily="2" charset="-122"/>
              </a:rPr>
              <a:t>N</a:t>
            </a:r>
            <a:r>
              <a:rPr lang="zh-CN" altLang="en-US" sz="900" smtClean="0">
                <a:latin typeface="宋体" pitchFamily="2" charset="-122"/>
              </a:rPr>
              <a:t>是指进位计数制表示一位数所需要的符号</a:t>
            </a:r>
            <a:r>
              <a:rPr lang="zh-CN" altLang="zh-CN" sz="900" smtClean="0">
                <a:latin typeface="宋体" pitchFamily="2" charset="-122"/>
              </a:rPr>
              <a:t>, </a:t>
            </a:r>
            <a:r>
              <a:rPr lang="zh-CN" altLang="en-US" sz="900" smtClean="0">
                <a:latin typeface="宋体" pitchFamily="2" charset="-122"/>
              </a:rPr>
              <a:t>称为基数。例如：十进制数</a:t>
            </a:r>
            <a:r>
              <a:rPr lang="zh-CN" altLang="zh-CN" sz="900" smtClean="0">
                <a:latin typeface="宋体" pitchFamily="2" charset="-122"/>
              </a:rPr>
              <a:t>, </a:t>
            </a:r>
            <a:r>
              <a:rPr lang="zh-CN" altLang="en-US" sz="900" smtClean="0">
                <a:latin typeface="宋体" pitchFamily="2" charset="-122"/>
              </a:rPr>
              <a:t>逢</a:t>
            </a:r>
            <a:r>
              <a:rPr lang="zh-CN" altLang="zh-CN" sz="900" smtClean="0">
                <a:latin typeface="宋体" pitchFamily="2" charset="-122"/>
              </a:rPr>
              <a:t>10</a:t>
            </a:r>
            <a:r>
              <a:rPr lang="zh-CN" altLang="en-US" sz="900" smtClean="0">
                <a:latin typeface="宋体" pitchFamily="2" charset="-122"/>
              </a:rPr>
              <a:t>进</a:t>
            </a:r>
            <a:r>
              <a:rPr lang="zh-CN" altLang="zh-CN" sz="900" smtClean="0">
                <a:latin typeface="宋体" pitchFamily="2" charset="-122"/>
              </a:rPr>
              <a:t>1</a:t>
            </a:r>
            <a:r>
              <a:rPr lang="zh-CN" altLang="en-US" sz="900" smtClean="0">
                <a:latin typeface="宋体" pitchFamily="2" charset="-122"/>
              </a:rPr>
              <a:t>，它由</a:t>
            </a:r>
            <a:r>
              <a:rPr lang="zh-CN" altLang="zh-CN" sz="900" smtClean="0">
                <a:latin typeface="宋体" pitchFamily="2" charset="-122"/>
              </a:rPr>
              <a:t>0</a:t>
            </a:r>
            <a:r>
              <a:rPr lang="zh-CN" altLang="en-US" sz="900" smtClean="0">
                <a:latin typeface="宋体" pitchFamily="2" charset="-122"/>
              </a:rPr>
              <a:t>、</a:t>
            </a:r>
            <a:r>
              <a:rPr lang="zh-CN" altLang="zh-CN" sz="900" smtClean="0">
                <a:latin typeface="宋体" pitchFamily="2" charset="-122"/>
              </a:rPr>
              <a:t>1</a:t>
            </a:r>
            <a:r>
              <a:rPr lang="zh-CN" altLang="en-US" sz="900" smtClean="0">
                <a:latin typeface="宋体" pitchFamily="2" charset="-122"/>
              </a:rPr>
              <a:t>、</a:t>
            </a:r>
            <a:r>
              <a:rPr lang="zh-CN" altLang="zh-CN" sz="900" smtClean="0">
                <a:latin typeface="宋体" pitchFamily="2" charset="-122"/>
              </a:rPr>
              <a:t>2</a:t>
            </a:r>
            <a:r>
              <a:rPr lang="zh-CN" altLang="en-US" sz="900" smtClean="0">
                <a:latin typeface="宋体" pitchFamily="2" charset="-122"/>
              </a:rPr>
              <a:t>、</a:t>
            </a:r>
            <a:r>
              <a:rPr lang="zh-CN" altLang="zh-CN" sz="900" smtClean="0">
                <a:latin typeface="宋体" pitchFamily="2" charset="-122"/>
              </a:rPr>
              <a:t>3</a:t>
            </a:r>
            <a:r>
              <a:rPr lang="zh-CN" altLang="en-US" sz="900" smtClean="0">
                <a:latin typeface="宋体" pitchFamily="2" charset="-122"/>
              </a:rPr>
              <a:t>、</a:t>
            </a:r>
            <a:r>
              <a:rPr lang="zh-CN" altLang="zh-CN" sz="900" smtClean="0">
                <a:latin typeface="宋体" pitchFamily="2" charset="-122"/>
              </a:rPr>
              <a:t>4</a:t>
            </a:r>
            <a:r>
              <a:rPr lang="zh-CN" altLang="en-US" sz="900" smtClean="0">
                <a:latin typeface="宋体" pitchFamily="2" charset="-122"/>
              </a:rPr>
              <a:t>、</a:t>
            </a:r>
            <a:r>
              <a:rPr lang="zh-CN" altLang="zh-CN" sz="900" smtClean="0">
                <a:latin typeface="宋体" pitchFamily="2" charset="-122"/>
              </a:rPr>
              <a:t>5</a:t>
            </a:r>
            <a:r>
              <a:rPr lang="zh-CN" altLang="en-US" sz="900" smtClean="0">
                <a:latin typeface="宋体" pitchFamily="2" charset="-122"/>
              </a:rPr>
              <a:t>、</a:t>
            </a:r>
            <a:r>
              <a:rPr lang="zh-CN" altLang="zh-CN" sz="900" smtClean="0">
                <a:latin typeface="宋体" pitchFamily="2" charset="-122"/>
              </a:rPr>
              <a:t>6</a:t>
            </a:r>
            <a:r>
              <a:rPr lang="zh-CN" altLang="en-US" sz="900" smtClean="0">
                <a:latin typeface="宋体" pitchFamily="2" charset="-122"/>
              </a:rPr>
              <a:t>、</a:t>
            </a:r>
            <a:r>
              <a:rPr lang="zh-CN" altLang="zh-CN" sz="900" smtClean="0">
                <a:latin typeface="宋体" pitchFamily="2" charset="-122"/>
              </a:rPr>
              <a:t>7</a:t>
            </a:r>
            <a:r>
              <a:rPr lang="zh-CN" altLang="en-US" sz="900" smtClean="0">
                <a:latin typeface="宋体" pitchFamily="2" charset="-122"/>
              </a:rPr>
              <a:t>、</a:t>
            </a:r>
            <a:r>
              <a:rPr lang="zh-CN" altLang="zh-CN" sz="900" smtClean="0">
                <a:latin typeface="宋体" pitchFamily="2" charset="-122"/>
              </a:rPr>
              <a:t>8</a:t>
            </a:r>
            <a:r>
              <a:rPr lang="zh-CN" altLang="en-US" sz="900" smtClean="0">
                <a:latin typeface="宋体" pitchFamily="2" charset="-122"/>
              </a:rPr>
              <a:t>、</a:t>
            </a:r>
            <a:r>
              <a:rPr lang="zh-CN" altLang="zh-CN" sz="900" smtClean="0">
                <a:latin typeface="宋体" pitchFamily="2" charset="-122"/>
              </a:rPr>
              <a:t>9</a:t>
            </a:r>
            <a:r>
              <a:rPr lang="zh-CN" altLang="en-US" sz="900" smtClean="0">
                <a:latin typeface="宋体" pitchFamily="2" charset="-122"/>
              </a:rPr>
              <a:t>这十个数字符号组成。所需要的符号数目有</a:t>
            </a:r>
            <a:r>
              <a:rPr lang="zh-CN" altLang="zh-CN" sz="900" smtClean="0">
                <a:latin typeface="宋体" pitchFamily="2" charset="-122"/>
              </a:rPr>
              <a:t>10</a:t>
            </a:r>
            <a:r>
              <a:rPr lang="zh-CN" altLang="en-US" sz="900" smtClean="0">
                <a:latin typeface="宋体" pitchFamily="2" charset="-122"/>
              </a:rPr>
              <a:t>个</a:t>
            </a:r>
            <a:r>
              <a:rPr lang="zh-CN" altLang="zh-CN" sz="900" smtClean="0">
                <a:latin typeface="宋体" pitchFamily="2" charset="-122"/>
              </a:rPr>
              <a:t>, </a:t>
            </a:r>
            <a:r>
              <a:rPr lang="zh-CN" altLang="en-US" sz="900" smtClean="0">
                <a:latin typeface="宋体" pitchFamily="2" charset="-122"/>
              </a:rPr>
              <a:t>基数为</a:t>
            </a:r>
            <a:r>
              <a:rPr lang="zh-CN" altLang="zh-CN" sz="900" smtClean="0">
                <a:latin typeface="宋体" pitchFamily="2" charset="-122"/>
              </a:rPr>
              <a:t>10</a:t>
            </a:r>
            <a:r>
              <a:rPr lang="zh-CN" altLang="en-US" sz="900" smtClean="0">
                <a:latin typeface="宋体" pitchFamily="2" charset="-122"/>
              </a:rPr>
              <a:t>。二进制数</a:t>
            </a:r>
            <a:r>
              <a:rPr lang="zh-CN" altLang="zh-CN" sz="900" smtClean="0">
                <a:latin typeface="宋体" pitchFamily="2" charset="-122"/>
              </a:rPr>
              <a:t>, </a:t>
            </a:r>
            <a:r>
              <a:rPr lang="zh-CN" altLang="en-US" sz="900" smtClean="0">
                <a:latin typeface="宋体" pitchFamily="2" charset="-122"/>
              </a:rPr>
              <a:t>逢</a:t>
            </a:r>
            <a:r>
              <a:rPr lang="zh-CN" altLang="zh-CN" sz="900" smtClean="0">
                <a:latin typeface="宋体" pitchFamily="2" charset="-122"/>
              </a:rPr>
              <a:t>2</a:t>
            </a:r>
            <a:r>
              <a:rPr lang="zh-CN" altLang="en-US" sz="900" smtClean="0">
                <a:latin typeface="宋体" pitchFamily="2" charset="-122"/>
              </a:rPr>
              <a:t>进</a:t>
            </a:r>
            <a:r>
              <a:rPr lang="zh-CN" altLang="zh-CN" sz="900" smtClean="0">
                <a:latin typeface="宋体" pitchFamily="2" charset="-122"/>
              </a:rPr>
              <a:t>1, </a:t>
            </a:r>
            <a:r>
              <a:rPr lang="zh-CN" altLang="en-US" sz="900" smtClean="0">
                <a:latin typeface="宋体" pitchFamily="2" charset="-122"/>
              </a:rPr>
              <a:t>它由</a:t>
            </a:r>
            <a:r>
              <a:rPr lang="zh-CN" altLang="zh-CN" sz="900" smtClean="0">
                <a:latin typeface="宋体" pitchFamily="2" charset="-122"/>
              </a:rPr>
              <a:t>0</a:t>
            </a:r>
            <a:r>
              <a:rPr lang="zh-CN" altLang="en-US" sz="900" smtClean="0">
                <a:latin typeface="宋体" pitchFamily="2" charset="-122"/>
              </a:rPr>
              <a:t>、</a:t>
            </a:r>
            <a:r>
              <a:rPr lang="zh-CN" altLang="zh-CN" sz="900" smtClean="0">
                <a:latin typeface="宋体" pitchFamily="2" charset="-122"/>
              </a:rPr>
              <a:t>1</a:t>
            </a:r>
            <a:r>
              <a:rPr lang="zh-CN" altLang="en-US" sz="900" smtClean="0">
                <a:latin typeface="宋体" pitchFamily="2" charset="-122"/>
              </a:rPr>
              <a:t>两个数字符号组成</a:t>
            </a:r>
            <a:r>
              <a:rPr lang="zh-CN" altLang="zh-CN" sz="900" smtClean="0">
                <a:latin typeface="宋体" pitchFamily="2" charset="-122"/>
              </a:rPr>
              <a:t>, </a:t>
            </a:r>
            <a:r>
              <a:rPr lang="zh-CN" altLang="en-US" sz="900" smtClean="0">
                <a:latin typeface="宋体" pitchFamily="2" charset="-122"/>
              </a:rPr>
              <a:t>基数为</a:t>
            </a:r>
            <a:r>
              <a:rPr lang="zh-CN" altLang="zh-CN" sz="900" smtClean="0">
                <a:latin typeface="宋体" pitchFamily="2" charset="-122"/>
              </a:rPr>
              <a:t>2</a:t>
            </a:r>
            <a:r>
              <a:rPr lang="zh-CN" altLang="en-US" sz="900" smtClean="0">
                <a:latin typeface="宋体" pitchFamily="2" charset="-122"/>
              </a:rPr>
              <a:t>。</a:t>
            </a:r>
            <a:endParaRPr lang="zh-CN" altLang="en-US" sz="900" smtClean="0"/>
          </a:p>
          <a:p>
            <a:pPr eaLnBrk="1" hangingPunct="1"/>
            <a:r>
              <a:rPr lang="zh-CN" altLang="zh-CN" b="1" smtClean="0">
                <a:latin typeface="宋体" pitchFamily="2" charset="-122"/>
              </a:rPr>
              <a:t>2.</a:t>
            </a:r>
            <a:r>
              <a:rPr lang="zh-CN" altLang="en-US" b="1" smtClean="0">
                <a:latin typeface="宋体" pitchFamily="2" charset="-122"/>
              </a:rPr>
              <a:t>采用位权表示法</a:t>
            </a:r>
            <a:endParaRPr lang="zh-CN" altLang="en-US" smtClean="0">
              <a:latin typeface="宋体" pitchFamily="2" charset="-122"/>
            </a:endParaRPr>
          </a:p>
          <a:p>
            <a:pPr algn="just" eaLnBrk="1" hangingPunct="1"/>
            <a:r>
              <a:rPr lang="zh-CN" altLang="en-US" sz="900" smtClean="0">
                <a:latin typeface="宋体" pitchFamily="2" charset="-122"/>
              </a:rPr>
              <a:t>处在不同位置上的数字所代表的值不同。一个数字在某个固定位置上所代表的值是确定的</a:t>
            </a:r>
            <a:r>
              <a:rPr lang="zh-CN" altLang="zh-CN" sz="900" smtClean="0">
                <a:latin typeface="宋体" pitchFamily="2" charset="-122"/>
              </a:rPr>
              <a:t>, </a:t>
            </a:r>
            <a:r>
              <a:rPr lang="zh-CN" altLang="en-US" sz="900" smtClean="0">
                <a:latin typeface="宋体" pitchFamily="2" charset="-122"/>
              </a:rPr>
              <a:t>这个固定位上的值称为位权。位权与基数的关系是：各进位制中位权的值是基数的若干次幂。</a:t>
            </a:r>
            <a:r>
              <a:rPr lang="zh-CN" altLang="zh-CN" sz="900" smtClean="0">
                <a:latin typeface="宋体" pitchFamily="2" charset="-122"/>
              </a:rPr>
              <a:t>, </a:t>
            </a:r>
            <a:r>
              <a:rPr lang="zh-CN" altLang="en-US" sz="900" smtClean="0">
                <a:latin typeface="宋体" pitchFamily="2" charset="-122"/>
              </a:rPr>
              <a:t>任何一种数制表示的数都可以写成按位权展开的多项式之和。</a:t>
            </a:r>
            <a:endParaRPr lang="zh-CN" altLang="en-US" sz="900" smtClean="0"/>
          </a:p>
          <a:p>
            <a:pPr algn="just" eaLnBrk="1" hangingPunct="1"/>
            <a:r>
              <a:rPr lang="zh-CN" altLang="en-US" sz="900" smtClean="0">
                <a:latin typeface="宋体" pitchFamily="2" charset="-122"/>
              </a:rPr>
              <a:t>    例如</a:t>
            </a:r>
            <a:r>
              <a:rPr lang="zh-CN" altLang="zh-CN" sz="900" smtClean="0">
                <a:latin typeface="宋体" pitchFamily="2" charset="-122"/>
              </a:rPr>
              <a:t>: </a:t>
            </a:r>
            <a:r>
              <a:rPr lang="zh-CN" altLang="en-US" sz="900" smtClean="0">
                <a:latin typeface="宋体" pitchFamily="2" charset="-122"/>
              </a:rPr>
              <a:t>在十进制计数中</a:t>
            </a:r>
            <a:r>
              <a:rPr lang="zh-CN" altLang="zh-CN" sz="900" smtClean="0">
                <a:latin typeface="宋体" pitchFamily="2" charset="-122"/>
              </a:rPr>
              <a:t>, 123.55</a:t>
            </a:r>
            <a:r>
              <a:rPr lang="zh-CN" altLang="en-US" sz="900" smtClean="0">
                <a:latin typeface="宋体" pitchFamily="2" charset="-122"/>
              </a:rPr>
              <a:t>可表示为</a:t>
            </a:r>
            <a:r>
              <a:rPr lang="zh-CN" altLang="zh-CN" sz="900" smtClean="0">
                <a:latin typeface="宋体" pitchFamily="2" charset="-122"/>
              </a:rPr>
              <a:t>:</a:t>
            </a:r>
          </a:p>
          <a:p>
            <a:pPr algn="ctr" eaLnBrk="1" hangingPunct="1"/>
            <a:r>
              <a:rPr lang="zh-CN" altLang="zh-CN" sz="900" smtClean="0">
                <a:latin typeface="宋体" pitchFamily="2" charset="-122"/>
              </a:rPr>
              <a:t>123.55=1×(10)</a:t>
            </a:r>
            <a:r>
              <a:rPr lang="zh-CN" altLang="zh-CN" sz="900" baseline="30000" smtClean="0">
                <a:latin typeface="宋体" pitchFamily="2" charset="-122"/>
              </a:rPr>
              <a:t>2</a:t>
            </a:r>
            <a:r>
              <a:rPr lang="zh-CN" altLang="zh-CN" sz="900" smtClean="0">
                <a:latin typeface="宋体" pitchFamily="2" charset="-122"/>
              </a:rPr>
              <a:t> + 2×(10)</a:t>
            </a:r>
            <a:r>
              <a:rPr lang="zh-CN" altLang="zh-CN" sz="900" baseline="30000" smtClean="0">
                <a:latin typeface="宋体" pitchFamily="2" charset="-122"/>
              </a:rPr>
              <a:t>1</a:t>
            </a:r>
            <a:r>
              <a:rPr lang="zh-CN" altLang="zh-CN" sz="900" smtClean="0">
                <a:latin typeface="宋体" pitchFamily="2" charset="-122"/>
              </a:rPr>
              <a:t> + 3×(10)</a:t>
            </a:r>
            <a:r>
              <a:rPr lang="zh-CN" altLang="zh-CN" sz="900" baseline="30000" smtClean="0">
                <a:latin typeface="宋体" pitchFamily="2" charset="-122"/>
              </a:rPr>
              <a:t>0</a:t>
            </a:r>
            <a:r>
              <a:rPr lang="zh-CN" altLang="zh-CN" sz="900" smtClean="0">
                <a:latin typeface="宋体" pitchFamily="2" charset="-122"/>
              </a:rPr>
              <a:t> + 5×(10)</a:t>
            </a:r>
            <a:r>
              <a:rPr lang="zh-CN" altLang="zh-CN" sz="900" baseline="30000" smtClean="0">
                <a:latin typeface="宋体" pitchFamily="2" charset="-122"/>
              </a:rPr>
              <a:t>-1</a:t>
            </a:r>
            <a:r>
              <a:rPr lang="zh-CN" altLang="zh-CN" sz="900" smtClean="0">
                <a:latin typeface="宋体" pitchFamily="2" charset="-122"/>
              </a:rPr>
              <a:t> + 5×(10)</a:t>
            </a:r>
            <a:r>
              <a:rPr lang="zh-CN" altLang="zh-CN" sz="900" baseline="30000" smtClean="0">
                <a:latin typeface="宋体" pitchFamily="2" charset="-122"/>
              </a:rPr>
              <a:t>-2</a:t>
            </a:r>
            <a:endParaRPr lang="zh-CN" altLang="zh-CN" sz="900" smtClean="0"/>
          </a:p>
          <a:p>
            <a:pPr algn="ctr" eaLnBrk="1" hangingPunct="1"/>
            <a:endParaRPr lang="zh-CN" altLang="zh-CN" sz="900" smtClean="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46175" y="687388"/>
            <a:ext cx="4567238" cy="3425825"/>
          </a:xfrm>
          <a:solidFill>
            <a:srgbClr val="FFFFFF"/>
          </a:solidFill>
          <a:ln w="12700" cap="flat">
            <a:solidFill>
              <a:srgbClr val="000000"/>
            </a:solidFill>
          </a:ln>
        </p:spPr>
      </p:sp>
      <p:sp>
        <p:nvSpPr>
          <p:cNvPr id="98307" name="Rectangle 3"/>
          <p:cNvSpPr>
            <a:spLocks noGrp="1" noChangeArrowheads="1"/>
          </p:cNvSpPr>
          <p:nvPr>
            <p:ph type="body" idx="1"/>
          </p:nvPr>
        </p:nvSpPr>
        <p:spPr>
          <a:noFill/>
          <a:ln/>
        </p:spPr>
        <p:txBody>
          <a:bodyPr lIns="92075" tIns="46038" rIns="92075" bIns="46038" anchor="t"/>
          <a:lstStyle/>
          <a:p>
            <a:pPr eaLnBrk="1" hangingPunct="1"/>
            <a:r>
              <a:rPr lang="zh-CN" altLang="zh-CN" b="1" smtClean="0">
                <a:latin typeface="宋体" pitchFamily="2" charset="-122"/>
              </a:rPr>
              <a:t>1.</a:t>
            </a:r>
            <a:r>
              <a:rPr lang="zh-CN" altLang="en-US" b="1" smtClean="0">
                <a:latin typeface="宋体" pitchFamily="2" charset="-122"/>
              </a:rPr>
              <a:t>逢</a:t>
            </a:r>
            <a:r>
              <a:rPr lang="zh-CN" altLang="zh-CN" b="1" smtClean="0">
                <a:latin typeface="宋体" pitchFamily="2" charset="-122"/>
              </a:rPr>
              <a:t>N</a:t>
            </a:r>
            <a:r>
              <a:rPr lang="zh-CN" altLang="en-US" b="1" smtClean="0">
                <a:latin typeface="宋体" pitchFamily="2" charset="-122"/>
              </a:rPr>
              <a:t>进</a:t>
            </a:r>
            <a:r>
              <a:rPr lang="zh-CN" altLang="zh-CN" b="1" smtClean="0">
                <a:latin typeface="宋体" pitchFamily="2" charset="-122"/>
              </a:rPr>
              <a:t>1</a:t>
            </a:r>
            <a:endParaRPr lang="zh-CN" altLang="zh-CN" smtClean="0">
              <a:latin typeface="大黑体" pitchFamily="1" charset="-122"/>
              <a:ea typeface="大黑体" pitchFamily="1" charset="-122"/>
            </a:endParaRPr>
          </a:p>
          <a:p>
            <a:pPr algn="just" eaLnBrk="1" hangingPunct="1"/>
            <a:r>
              <a:rPr lang="zh-CN" altLang="zh-CN" sz="900" smtClean="0">
                <a:latin typeface="宋体" pitchFamily="2" charset="-122"/>
              </a:rPr>
              <a:t>N</a:t>
            </a:r>
            <a:r>
              <a:rPr lang="zh-CN" altLang="en-US" sz="900" smtClean="0">
                <a:latin typeface="宋体" pitchFamily="2" charset="-122"/>
              </a:rPr>
              <a:t>是指进位计数制表示一位数所需要的符号</a:t>
            </a:r>
            <a:r>
              <a:rPr lang="zh-CN" altLang="zh-CN" sz="900" smtClean="0">
                <a:latin typeface="宋体" pitchFamily="2" charset="-122"/>
              </a:rPr>
              <a:t>, </a:t>
            </a:r>
            <a:r>
              <a:rPr lang="zh-CN" altLang="en-US" sz="900" smtClean="0">
                <a:latin typeface="宋体" pitchFamily="2" charset="-122"/>
              </a:rPr>
              <a:t>称为基数。例如：十进制数</a:t>
            </a:r>
            <a:r>
              <a:rPr lang="zh-CN" altLang="zh-CN" sz="900" smtClean="0">
                <a:latin typeface="宋体" pitchFamily="2" charset="-122"/>
              </a:rPr>
              <a:t>, </a:t>
            </a:r>
            <a:r>
              <a:rPr lang="zh-CN" altLang="en-US" sz="900" smtClean="0">
                <a:latin typeface="宋体" pitchFamily="2" charset="-122"/>
              </a:rPr>
              <a:t>逢</a:t>
            </a:r>
            <a:r>
              <a:rPr lang="zh-CN" altLang="zh-CN" sz="900" smtClean="0">
                <a:latin typeface="宋体" pitchFamily="2" charset="-122"/>
              </a:rPr>
              <a:t>10</a:t>
            </a:r>
            <a:r>
              <a:rPr lang="zh-CN" altLang="en-US" sz="900" smtClean="0">
                <a:latin typeface="宋体" pitchFamily="2" charset="-122"/>
              </a:rPr>
              <a:t>进</a:t>
            </a:r>
            <a:r>
              <a:rPr lang="zh-CN" altLang="zh-CN" sz="900" smtClean="0">
                <a:latin typeface="宋体" pitchFamily="2" charset="-122"/>
              </a:rPr>
              <a:t>1</a:t>
            </a:r>
            <a:r>
              <a:rPr lang="zh-CN" altLang="en-US" sz="900" smtClean="0">
                <a:latin typeface="宋体" pitchFamily="2" charset="-122"/>
              </a:rPr>
              <a:t>，它由</a:t>
            </a:r>
            <a:r>
              <a:rPr lang="zh-CN" altLang="zh-CN" sz="900" smtClean="0">
                <a:latin typeface="宋体" pitchFamily="2" charset="-122"/>
              </a:rPr>
              <a:t>0</a:t>
            </a:r>
            <a:r>
              <a:rPr lang="zh-CN" altLang="en-US" sz="900" smtClean="0">
                <a:latin typeface="宋体" pitchFamily="2" charset="-122"/>
              </a:rPr>
              <a:t>、</a:t>
            </a:r>
            <a:r>
              <a:rPr lang="zh-CN" altLang="zh-CN" sz="900" smtClean="0">
                <a:latin typeface="宋体" pitchFamily="2" charset="-122"/>
              </a:rPr>
              <a:t>1</a:t>
            </a:r>
            <a:r>
              <a:rPr lang="zh-CN" altLang="en-US" sz="900" smtClean="0">
                <a:latin typeface="宋体" pitchFamily="2" charset="-122"/>
              </a:rPr>
              <a:t>、</a:t>
            </a:r>
            <a:r>
              <a:rPr lang="zh-CN" altLang="zh-CN" sz="900" smtClean="0">
                <a:latin typeface="宋体" pitchFamily="2" charset="-122"/>
              </a:rPr>
              <a:t>2</a:t>
            </a:r>
            <a:r>
              <a:rPr lang="zh-CN" altLang="en-US" sz="900" smtClean="0">
                <a:latin typeface="宋体" pitchFamily="2" charset="-122"/>
              </a:rPr>
              <a:t>、</a:t>
            </a:r>
            <a:r>
              <a:rPr lang="zh-CN" altLang="zh-CN" sz="900" smtClean="0">
                <a:latin typeface="宋体" pitchFamily="2" charset="-122"/>
              </a:rPr>
              <a:t>3</a:t>
            </a:r>
            <a:r>
              <a:rPr lang="zh-CN" altLang="en-US" sz="900" smtClean="0">
                <a:latin typeface="宋体" pitchFamily="2" charset="-122"/>
              </a:rPr>
              <a:t>、</a:t>
            </a:r>
            <a:r>
              <a:rPr lang="zh-CN" altLang="zh-CN" sz="900" smtClean="0">
                <a:latin typeface="宋体" pitchFamily="2" charset="-122"/>
              </a:rPr>
              <a:t>4</a:t>
            </a:r>
            <a:r>
              <a:rPr lang="zh-CN" altLang="en-US" sz="900" smtClean="0">
                <a:latin typeface="宋体" pitchFamily="2" charset="-122"/>
              </a:rPr>
              <a:t>、</a:t>
            </a:r>
            <a:r>
              <a:rPr lang="zh-CN" altLang="zh-CN" sz="900" smtClean="0">
                <a:latin typeface="宋体" pitchFamily="2" charset="-122"/>
              </a:rPr>
              <a:t>5</a:t>
            </a:r>
            <a:r>
              <a:rPr lang="zh-CN" altLang="en-US" sz="900" smtClean="0">
                <a:latin typeface="宋体" pitchFamily="2" charset="-122"/>
              </a:rPr>
              <a:t>、</a:t>
            </a:r>
            <a:r>
              <a:rPr lang="zh-CN" altLang="zh-CN" sz="900" smtClean="0">
                <a:latin typeface="宋体" pitchFamily="2" charset="-122"/>
              </a:rPr>
              <a:t>6</a:t>
            </a:r>
            <a:r>
              <a:rPr lang="zh-CN" altLang="en-US" sz="900" smtClean="0">
                <a:latin typeface="宋体" pitchFamily="2" charset="-122"/>
              </a:rPr>
              <a:t>、</a:t>
            </a:r>
            <a:r>
              <a:rPr lang="zh-CN" altLang="zh-CN" sz="900" smtClean="0">
                <a:latin typeface="宋体" pitchFamily="2" charset="-122"/>
              </a:rPr>
              <a:t>7</a:t>
            </a:r>
            <a:r>
              <a:rPr lang="zh-CN" altLang="en-US" sz="900" smtClean="0">
                <a:latin typeface="宋体" pitchFamily="2" charset="-122"/>
              </a:rPr>
              <a:t>、</a:t>
            </a:r>
            <a:r>
              <a:rPr lang="zh-CN" altLang="zh-CN" sz="900" smtClean="0">
                <a:latin typeface="宋体" pitchFamily="2" charset="-122"/>
              </a:rPr>
              <a:t>8</a:t>
            </a:r>
            <a:r>
              <a:rPr lang="zh-CN" altLang="en-US" sz="900" smtClean="0">
                <a:latin typeface="宋体" pitchFamily="2" charset="-122"/>
              </a:rPr>
              <a:t>、</a:t>
            </a:r>
            <a:r>
              <a:rPr lang="zh-CN" altLang="zh-CN" sz="900" smtClean="0">
                <a:latin typeface="宋体" pitchFamily="2" charset="-122"/>
              </a:rPr>
              <a:t>9</a:t>
            </a:r>
            <a:r>
              <a:rPr lang="zh-CN" altLang="en-US" sz="900" smtClean="0">
                <a:latin typeface="宋体" pitchFamily="2" charset="-122"/>
              </a:rPr>
              <a:t>这十个数字符号组成。所需要的符号数目有</a:t>
            </a:r>
            <a:r>
              <a:rPr lang="zh-CN" altLang="zh-CN" sz="900" smtClean="0">
                <a:latin typeface="宋体" pitchFamily="2" charset="-122"/>
              </a:rPr>
              <a:t>10</a:t>
            </a:r>
            <a:r>
              <a:rPr lang="zh-CN" altLang="en-US" sz="900" smtClean="0">
                <a:latin typeface="宋体" pitchFamily="2" charset="-122"/>
              </a:rPr>
              <a:t>个</a:t>
            </a:r>
            <a:r>
              <a:rPr lang="zh-CN" altLang="zh-CN" sz="900" smtClean="0">
                <a:latin typeface="宋体" pitchFamily="2" charset="-122"/>
              </a:rPr>
              <a:t>, </a:t>
            </a:r>
            <a:r>
              <a:rPr lang="zh-CN" altLang="en-US" sz="900" smtClean="0">
                <a:latin typeface="宋体" pitchFamily="2" charset="-122"/>
              </a:rPr>
              <a:t>基数为</a:t>
            </a:r>
            <a:r>
              <a:rPr lang="zh-CN" altLang="zh-CN" sz="900" smtClean="0">
                <a:latin typeface="宋体" pitchFamily="2" charset="-122"/>
              </a:rPr>
              <a:t>10</a:t>
            </a:r>
            <a:r>
              <a:rPr lang="zh-CN" altLang="en-US" sz="900" smtClean="0">
                <a:latin typeface="宋体" pitchFamily="2" charset="-122"/>
              </a:rPr>
              <a:t>。二进制数</a:t>
            </a:r>
            <a:r>
              <a:rPr lang="zh-CN" altLang="zh-CN" sz="900" smtClean="0">
                <a:latin typeface="宋体" pitchFamily="2" charset="-122"/>
              </a:rPr>
              <a:t>, </a:t>
            </a:r>
            <a:r>
              <a:rPr lang="zh-CN" altLang="en-US" sz="900" smtClean="0">
                <a:latin typeface="宋体" pitchFamily="2" charset="-122"/>
              </a:rPr>
              <a:t>逢</a:t>
            </a:r>
            <a:r>
              <a:rPr lang="zh-CN" altLang="zh-CN" sz="900" smtClean="0">
                <a:latin typeface="宋体" pitchFamily="2" charset="-122"/>
              </a:rPr>
              <a:t>2</a:t>
            </a:r>
            <a:r>
              <a:rPr lang="zh-CN" altLang="en-US" sz="900" smtClean="0">
                <a:latin typeface="宋体" pitchFamily="2" charset="-122"/>
              </a:rPr>
              <a:t>进</a:t>
            </a:r>
            <a:r>
              <a:rPr lang="zh-CN" altLang="zh-CN" sz="900" smtClean="0">
                <a:latin typeface="宋体" pitchFamily="2" charset="-122"/>
              </a:rPr>
              <a:t>1, </a:t>
            </a:r>
            <a:r>
              <a:rPr lang="zh-CN" altLang="en-US" sz="900" smtClean="0">
                <a:latin typeface="宋体" pitchFamily="2" charset="-122"/>
              </a:rPr>
              <a:t>它由</a:t>
            </a:r>
            <a:r>
              <a:rPr lang="zh-CN" altLang="zh-CN" sz="900" smtClean="0">
                <a:latin typeface="宋体" pitchFamily="2" charset="-122"/>
              </a:rPr>
              <a:t>0</a:t>
            </a:r>
            <a:r>
              <a:rPr lang="zh-CN" altLang="en-US" sz="900" smtClean="0">
                <a:latin typeface="宋体" pitchFamily="2" charset="-122"/>
              </a:rPr>
              <a:t>、</a:t>
            </a:r>
            <a:r>
              <a:rPr lang="zh-CN" altLang="zh-CN" sz="900" smtClean="0">
                <a:latin typeface="宋体" pitchFamily="2" charset="-122"/>
              </a:rPr>
              <a:t>1</a:t>
            </a:r>
            <a:r>
              <a:rPr lang="zh-CN" altLang="en-US" sz="900" smtClean="0">
                <a:latin typeface="宋体" pitchFamily="2" charset="-122"/>
              </a:rPr>
              <a:t>两个数字符号组成</a:t>
            </a:r>
            <a:r>
              <a:rPr lang="zh-CN" altLang="zh-CN" sz="900" smtClean="0">
                <a:latin typeface="宋体" pitchFamily="2" charset="-122"/>
              </a:rPr>
              <a:t>, </a:t>
            </a:r>
            <a:r>
              <a:rPr lang="zh-CN" altLang="en-US" sz="900" smtClean="0">
                <a:latin typeface="宋体" pitchFamily="2" charset="-122"/>
              </a:rPr>
              <a:t>基数为</a:t>
            </a:r>
            <a:r>
              <a:rPr lang="zh-CN" altLang="zh-CN" sz="900" smtClean="0">
                <a:latin typeface="宋体" pitchFamily="2" charset="-122"/>
              </a:rPr>
              <a:t>2</a:t>
            </a:r>
            <a:r>
              <a:rPr lang="zh-CN" altLang="en-US" sz="900" smtClean="0">
                <a:latin typeface="宋体" pitchFamily="2" charset="-122"/>
              </a:rPr>
              <a:t>。</a:t>
            </a:r>
            <a:endParaRPr lang="zh-CN" altLang="en-US" sz="900" smtClean="0"/>
          </a:p>
          <a:p>
            <a:pPr eaLnBrk="1" hangingPunct="1"/>
            <a:r>
              <a:rPr lang="zh-CN" altLang="zh-CN" b="1" smtClean="0">
                <a:latin typeface="宋体" pitchFamily="2" charset="-122"/>
              </a:rPr>
              <a:t>2.</a:t>
            </a:r>
            <a:r>
              <a:rPr lang="zh-CN" altLang="en-US" b="1" smtClean="0">
                <a:latin typeface="宋体" pitchFamily="2" charset="-122"/>
              </a:rPr>
              <a:t>采用位权表示法</a:t>
            </a:r>
            <a:endParaRPr lang="zh-CN" altLang="en-US" smtClean="0">
              <a:latin typeface="宋体" pitchFamily="2" charset="-122"/>
            </a:endParaRPr>
          </a:p>
          <a:p>
            <a:pPr algn="just" eaLnBrk="1" hangingPunct="1"/>
            <a:r>
              <a:rPr lang="zh-CN" altLang="en-US" sz="900" smtClean="0">
                <a:latin typeface="宋体" pitchFamily="2" charset="-122"/>
              </a:rPr>
              <a:t>处在不同位置上的数字所代表的值不同。一个数字在某个固定位置上所代表的值是确定的</a:t>
            </a:r>
            <a:r>
              <a:rPr lang="zh-CN" altLang="zh-CN" sz="900" smtClean="0">
                <a:latin typeface="宋体" pitchFamily="2" charset="-122"/>
              </a:rPr>
              <a:t>, </a:t>
            </a:r>
            <a:r>
              <a:rPr lang="zh-CN" altLang="en-US" sz="900" smtClean="0">
                <a:latin typeface="宋体" pitchFamily="2" charset="-122"/>
              </a:rPr>
              <a:t>这个固定位上的值称为位权。位权与基数的关系是：各进位制中位权的值是基数的若干次幂。</a:t>
            </a:r>
            <a:r>
              <a:rPr lang="zh-CN" altLang="zh-CN" sz="900" smtClean="0">
                <a:latin typeface="宋体" pitchFamily="2" charset="-122"/>
              </a:rPr>
              <a:t>, </a:t>
            </a:r>
            <a:r>
              <a:rPr lang="zh-CN" altLang="en-US" sz="900" smtClean="0">
                <a:latin typeface="宋体" pitchFamily="2" charset="-122"/>
              </a:rPr>
              <a:t>任何一种数制表示的数都可以写成按位权展开的多项式之和。</a:t>
            </a:r>
            <a:endParaRPr lang="zh-CN" altLang="en-US" sz="900" smtClean="0"/>
          </a:p>
          <a:p>
            <a:pPr algn="just" eaLnBrk="1" hangingPunct="1"/>
            <a:r>
              <a:rPr lang="zh-CN" altLang="en-US" sz="900" smtClean="0">
                <a:latin typeface="宋体" pitchFamily="2" charset="-122"/>
              </a:rPr>
              <a:t>    例如</a:t>
            </a:r>
            <a:r>
              <a:rPr lang="zh-CN" altLang="zh-CN" sz="900" smtClean="0">
                <a:latin typeface="宋体" pitchFamily="2" charset="-122"/>
              </a:rPr>
              <a:t>: </a:t>
            </a:r>
            <a:r>
              <a:rPr lang="zh-CN" altLang="en-US" sz="900" smtClean="0">
                <a:latin typeface="宋体" pitchFamily="2" charset="-122"/>
              </a:rPr>
              <a:t>在十进制计数中</a:t>
            </a:r>
            <a:r>
              <a:rPr lang="zh-CN" altLang="zh-CN" sz="900" smtClean="0">
                <a:latin typeface="宋体" pitchFamily="2" charset="-122"/>
              </a:rPr>
              <a:t>, 123.55</a:t>
            </a:r>
            <a:r>
              <a:rPr lang="zh-CN" altLang="en-US" sz="900" smtClean="0">
                <a:latin typeface="宋体" pitchFamily="2" charset="-122"/>
              </a:rPr>
              <a:t>可表示为</a:t>
            </a:r>
            <a:r>
              <a:rPr lang="zh-CN" altLang="zh-CN" sz="900" smtClean="0">
                <a:latin typeface="宋体" pitchFamily="2" charset="-122"/>
              </a:rPr>
              <a:t>:</a:t>
            </a:r>
          </a:p>
          <a:p>
            <a:pPr algn="ctr" eaLnBrk="1" hangingPunct="1"/>
            <a:r>
              <a:rPr lang="zh-CN" altLang="zh-CN" sz="900" smtClean="0">
                <a:latin typeface="宋体" pitchFamily="2" charset="-122"/>
              </a:rPr>
              <a:t>123.55=1×(10)</a:t>
            </a:r>
            <a:r>
              <a:rPr lang="zh-CN" altLang="zh-CN" sz="900" baseline="30000" smtClean="0">
                <a:latin typeface="宋体" pitchFamily="2" charset="-122"/>
              </a:rPr>
              <a:t>2</a:t>
            </a:r>
            <a:r>
              <a:rPr lang="zh-CN" altLang="zh-CN" sz="900" smtClean="0">
                <a:latin typeface="宋体" pitchFamily="2" charset="-122"/>
              </a:rPr>
              <a:t> + 2×(10)</a:t>
            </a:r>
            <a:r>
              <a:rPr lang="zh-CN" altLang="zh-CN" sz="900" baseline="30000" smtClean="0">
                <a:latin typeface="宋体" pitchFamily="2" charset="-122"/>
              </a:rPr>
              <a:t>1</a:t>
            </a:r>
            <a:r>
              <a:rPr lang="zh-CN" altLang="zh-CN" sz="900" smtClean="0">
                <a:latin typeface="宋体" pitchFamily="2" charset="-122"/>
              </a:rPr>
              <a:t> + 3×(10)</a:t>
            </a:r>
            <a:r>
              <a:rPr lang="zh-CN" altLang="zh-CN" sz="900" baseline="30000" smtClean="0">
                <a:latin typeface="宋体" pitchFamily="2" charset="-122"/>
              </a:rPr>
              <a:t>0</a:t>
            </a:r>
            <a:r>
              <a:rPr lang="zh-CN" altLang="zh-CN" sz="900" smtClean="0">
                <a:latin typeface="宋体" pitchFamily="2" charset="-122"/>
              </a:rPr>
              <a:t> + 5×(10)</a:t>
            </a:r>
            <a:r>
              <a:rPr lang="zh-CN" altLang="zh-CN" sz="900" baseline="30000" smtClean="0">
                <a:latin typeface="宋体" pitchFamily="2" charset="-122"/>
              </a:rPr>
              <a:t>-1</a:t>
            </a:r>
            <a:r>
              <a:rPr lang="zh-CN" altLang="zh-CN" sz="900" smtClean="0">
                <a:latin typeface="宋体" pitchFamily="2" charset="-122"/>
              </a:rPr>
              <a:t> + 5×(10)</a:t>
            </a:r>
            <a:r>
              <a:rPr lang="zh-CN" altLang="zh-CN" sz="900" baseline="30000" smtClean="0">
                <a:latin typeface="宋体" pitchFamily="2" charset="-122"/>
              </a:rPr>
              <a:t>-2</a:t>
            </a:r>
            <a:endParaRPr lang="zh-CN" altLang="zh-CN" sz="900" smtClean="0"/>
          </a:p>
          <a:p>
            <a:pPr algn="ctr" eaLnBrk="1" hangingPunct="1"/>
            <a:endParaRPr lang="zh-CN" altLang="zh-CN" sz="900" smtClean="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46175" y="687388"/>
            <a:ext cx="4567238" cy="3425825"/>
          </a:xfrm>
          <a:solidFill>
            <a:srgbClr val="FFFFFF"/>
          </a:solidFill>
          <a:ln w="12700" cap="flat">
            <a:solidFill>
              <a:srgbClr val="000000"/>
            </a:solidFill>
          </a:ln>
        </p:spPr>
      </p:sp>
      <p:sp>
        <p:nvSpPr>
          <p:cNvPr id="99331" name="Rectangle 3"/>
          <p:cNvSpPr>
            <a:spLocks noGrp="1" noChangeArrowheads="1"/>
          </p:cNvSpPr>
          <p:nvPr>
            <p:ph type="body" idx="1"/>
          </p:nvPr>
        </p:nvSpPr>
        <p:spPr>
          <a:noFill/>
          <a:ln/>
        </p:spPr>
        <p:txBody>
          <a:bodyPr lIns="92075" tIns="46038" rIns="92075" bIns="46038" anchor="t"/>
          <a:lstStyle/>
          <a:p>
            <a:pPr eaLnBrk="1" hangingPunct="1"/>
            <a:r>
              <a:rPr lang="zh-CN" altLang="zh-CN" b="1" smtClean="0">
                <a:latin typeface="宋体" pitchFamily="2" charset="-122"/>
              </a:rPr>
              <a:t>1.</a:t>
            </a:r>
            <a:r>
              <a:rPr lang="zh-CN" altLang="en-US" b="1" smtClean="0">
                <a:latin typeface="宋体" pitchFamily="2" charset="-122"/>
              </a:rPr>
              <a:t>逢</a:t>
            </a:r>
            <a:r>
              <a:rPr lang="zh-CN" altLang="zh-CN" b="1" smtClean="0">
                <a:latin typeface="宋体" pitchFamily="2" charset="-122"/>
              </a:rPr>
              <a:t>N</a:t>
            </a:r>
            <a:r>
              <a:rPr lang="zh-CN" altLang="en-US" b="1" smtClean="0">
                <a:latin typeface="宋体" pitchFamily="2" charset="-122"/>
              </a:rPr>
              <a:t>进</a:t>
            </a:r>
            <a:r>
              <a:rPr lang="zh-CN" altLang="zh-CN" b="1" smtClean="0">
                <a:latin typeface="宋体" pitchFamily="2" charset="-122"/>
              </a:rPr>
              <a:t>1</a:t>
            </a:r>
            <a:endParaRPr lang="zh-CN" altLang="zh-CN" smtClean="0">
              <a:latin typeface="大黑体" pitchFamily="1" charset="-122"/>
              <a:ea typeface="大黑体" pitchFamily="1" charset="-122"/>
            </a:endParaRPr>
          </a:p>
          <a:p>
            <a:pPr algn="just" eaLnBrk="1" hangingPunct="1"/>
            <a:r>
              <a:rPr lang="zh-CN" altLang="zh-CN" sz="900" smtClean="0">
                <a:latin typeface="宋体" pitchFamily="2" charset="-122"/>
              </a:rPr>
              <a:t>N</a:t>
            </a:r>
            <a:r>
              <a:rPr lang="zh-CN" altLang="en-US" sz="900" smtClean="0">
                <a:latin typeface="宋体" pitchFamily="2" charset="-122"/>
              </a:rPr>
              <a:t>是指进位计数制表示一位数所需要的符号</a:t>
            </a:r>
            <a:r>
              <a:rPr lang="zh-CN" altLang="zh-CN" sz="900" smtClean="0">
                <a:latin typeface="宋体" pitchFamily="2" charset="-122"/>
              </a:rPr>
              <a:t>, </a:t>
            </a:r>
            <a:r>
              <a:rPr lang="zh-CN" altLang="en-US" sz="900" smtClean="0">
                <a:latin typeface="宋体" pitchFamily="2" charset="-122"/>
              </a:rPr>
              <a:t>称为基数。例如：十进制数</a:t>
            </a:r>
            <a:r>
              <a:rPr lang="zh-CN" altLang="zh-CN" sz="900" smtClean="0">
                <a:latin typeface="宋体" pitchFamily="2" charset="-122"/>
              </a:rPr>
              <a:t>, </a:t>
            </a:r>
            <a:r>
              <a:rPr lang="zh-CN" altLang="en-US" sz="900" smtClean="0">
                <a:latin typeface="宋体" pitchFamily="2" charset="-122"/>
              </a:rPr>
              <a:t>逢</a:t>
            </a:r>
            <a:r>
              <a:rPr lang="zh-CN" altLang="zh-CN" sz="900" smtClean="0">
                <a:latin typeface="宋体" pitchFamily="2" charset="-122"/>
              </a:rPr>
              <a:t>10</a:t>
            </a:r>
            <a:r>
              <a:rPr lang="zh-CN" altLang="en-US" sz="900" smtClean="0">
                <a:latin typeface="宋体" pitchFamily="2" charset="-122"/>
              </a:rPr>
              <a:t>进</a:t>
            </a:r>
            <a:r>
              <a:rPr lang="zh-CN" altLang="zh-CN" sz="900" smtClean="0">
                <a:latin typeface="宋体" pitchFamily="2" charset="-122"/>
              </a:rPr>
              <a:t>1</a:t>
            </a:r>
            <a:r>
              <a:rPr lang="zh-CN" altLang="en-US" sz="900" smtClean="0">
                <a:latin typeface="宋体" pitchFamily="2" charset="-122"/>
              </a:rPr>
              <a:t>，它由</a:t>
            </a:r>
            <a:r>
              <a:rPr lang="zh-CN" altLang="zh-CN" sz="900" smtClean="0">
                <a:latin typeface="宋体" pitchFamily="2" charset="-122"/>
              </a:rPr>
              <a:t>0</a:t>
            </a:r>
            <a:r>
              <a:rPr lang="zh-CN" altLang="en-US" sz="900" smtClean="0">
                <a:latin typeface="宋体" pitchFamily="2" charset="-122"/>
              </a:rPr>
              <a:t>、</a:t>
            </a:r>
            <a:r>
              <a:rPr lang="zh-CN" altLang="zh-CN" sz="900" smtClean="0">
                <a:latin typeface="宋体" pitchFamily="2" charset="-122"/>
              </a:rPr>
              <a:t>1</a:t>
            </a:r>
            <a:r>
              <a:rPr lang="zh-CN" altLang="en-US" sz="900" smtClean="0">
                <a:latin typeface="宋体" pitchFamily="2" charset="-122"/>
              </a:rPr>
              <a:t>、</a:t>
            </a:r>
            <a:r>
              <a:rPr lang="zh-CN" altLang="zh-CN" sz="900" smtClean="0">
                <a:latin typeface="宋体" pitchFamily="2" charset="-122"/>
              </a:rPr>
              <a:t>2</a:t>
            </a:r>
            <a:r>
              <a:rPr lang="zh-CN" altLang="en-US" sz="900" smtClean="0">
                <a:latin typeface="宋体" pitchFamily="2" charset="-122"/>
              </a:rPr>
              <a:t>、</a:t>
            </a:r>
            <a:r>
              <a:rPr lang="zh-CN" altLang="zh-CN" sz="900" smtClean="0">
                <a:latin typeface="宋体" pitchFamily="2" charset="-122"/>
              </a:rPr>
              <a:t>3</a:t>
            </a:r>
            <a:r>
              <a:rPr lang="zh-CN" altLang="en-US" sz="900" smtClean="0">
                <a:latin typeface="宋体" pitchFamily="2" charset="-122"/>
              </a:rPr>
              <a:t>、</a:t>
            </a:r>
            <a:r>
              <a:rPr lang="zh-CN" altLang="zh-CN" sz="900" smtClean="0">
                <a:latin typeface="宋体" pitchFamily="2" charset="-122"/>
              </a:rPr>
              <a:t>4</a:t>
            </a:r>
            <a:r>
              <a:rPr lang="zh-CN" altLang="en-US" sz="900" smtClean="0">
                <a:latin typeface="宋体" pitchFamily="2" charset="-122"/>
              </a:rPr>
              <a:t>、</a:t>
            </a:r>
            <a:r>
              <a:rPr lang="zh-CN" altLang="zh-CN" sz="900" smtClean="0">
                <a:latin typeface="宋体" pitchFamily="2" charset="-122"/>
              </a:rPr>
              <a:t>5</a:t>
            </a:r>
            <a:r>
              <a:rPr lang="zh-CN" altLang="en-US" sz="900" smtClean="0">
                <a:latin typeface="宋体" pitchFamily="2" charset="-122"/>
              </a:rPr>
              <a:t>、</a:t>
            </a:r>
            <a:r>
              <a:rPr lang="zh-CN" altLang="zh-CN" sz="900" smtClean="0">
                <a:latin typeface="宋体" pitchFamily="2" charset="-122"/>
              </a:rPr>
              <a:t>6</a:t>
            </a:r>
            <a:r>
              <a:rPr lang="zh-CN" altLang="en-US" sz="900" smtClean="0">
                <a:latin typeface="宋体" pitchFamily="2" charset="-122"/>
              </a:rPr>
              <a:t>、</a:t>
            </a:r>
            <a:r>
              <a:rPr lang="zh-CN" altLang="zh-CN" sz="900" smtClean="0">
                <a:latin typeface="宋体" pitchFamily="2" charset="-122"/>
              </a:rPr>
              <a:t>7</a:t>
            </a:r>
            <a:r>
              <a:rPr lang="zh-CN" altLang="en-US" sz="900" smtClean="0">
                <a:latin typeface="宋体" pitchFamily="2" charset="-122"/>
              </a:rPr>
              <a:t>、</a:t>
            </a:r>
            <a:r>
              <a:rPr lang="zh-CN" altLang="zh-CN" sz="900" smtClean="0">
                <a:latin typeface="宋体" pitchFamily="2" charset="-122"/>
              </a:rPr>
              <a:t>8</a:t>
            </a:r>
            <a:r>
              <a:rPr lang="zh-CN" altLang="en-US" sz="900" smtClean="0">
                <a:latin typeface="宋体" pitchFamily="2" charset="-122"/>
              </a:rPr>
              <a:t>、</a:t>
            </a:r>
            <a:r>
              <a:rPr lang="zh-CN" altLang="zh-CN" sz="900" smtClean="0">
                <a:latin typeface="宋体" pitchFamily="2" charset="-122"/>
              </a:rPr>
              <a:t>9</a:t>
            </a:r>
            <a:r>
              <a:rPr lang="zh-CN" altLang="en-US" sz="900" smtClean="0">
                <a:latin typeface="宋体" pitchFamily="2" charset="-122"/>
              </a:rPr>
              <a:t>这十个数字符号组成。所需要的符号数目有</a:t>
            </a:r>
            <a:r>
              <a:rPr lang="zh-CN" altLang="zh-CN" sz="900" smtClean="0">
                <a:latin typeface="宋体" pitchFamily="2" charset="-122"/>
              </a:rPr>
              <a:t>10</a:t>
            </a:r>
            <a:r>
              <a:rPr lang="zh-CN" altLang="en-US" sz="900" smtClean="0">
                <a:latin typeface="宋体" pitchFamily="2" charset="-122"/>
              </a:rPr>
              <a:t>个</a:t>
            </a:r>
            <a:r>
              <a:rPr lang="zh-CN" altLang="zh-CN" sz="900" smtClean="0">
                <a:latin typeface="宋体" pitchFamily="2" charset="-122"/>
              </a:rPr>
              <a:t>, </a:t>
            </a:r>
            <a:r>
              <a:rPr lang="zh-CN" altLang="en-US" sz="900" smtClean="0">
                <a:latin typeface="宋体" pitchFamily="2" charset="-122"/>
              </a:rPr>
              <a:t>基数为</a:t>
            </a:r>
            <a:r>
              <a:rPr lang="zh-CN" altLang="zh-CN" sz="900" smtClean="0">
                <a:latin typeface="宋体" pitchFamily="2" charset="-122"/>
              </a:rPr>
              <a:t>10</a:t>
            </a:r>
            <a:r>
              <a:rPr lang="zh-CN" altLang="en-US" sz="900" smtClean="0">
                <a:latin typeface="宋体" pitchFamily="2" charset="-122"/>
              </a:rPr>
              <a:t>。二进制数</a:t>
            </a:r>
            <a:r>
              <a:rPr lang="zh-CN" altLang="zh-CN" sz="900" smtClean="0">
                <a:latin typeface="宋体" pitchFamily="2" charset="-122"/>
              </a:rPr>
              <a:t>, </a:t>
            </a:r>
            <a:r>
              <a:rPr lang="zh-CN" altLang="en-US" sz="900" smtClean="0">
                <a:latin typeface="宋体" pitchFamily="2" charset="-122"/>
              </a:rPr>
              <a:t>逢</a:t>
            </a:r>
            <a:r>
              <a:rPr lang="zh-CN" altLang="zh-CN" sz="900" smtClean="0">
                <a:latin typeface="宋体" pitchFamily="2" charset="-122"/>
              </a:rPr>
              <a:t>2</a:t>
            </a:r>
            <a:r>
              <a:rPr lang="zh-CN" altLang="en-US" sz="900" smtClean="0">
                <a:latin typeface="宋体" pitchFamily="2" charset="-122"/>
              </a:rPr>
              <a:t>进</a:t>
            </a:r>
            <a:r>
              <a:rPr lang="zh-CN" altLang="zh-CN" sz="900" smtClean="0">
                <a:latin typeface="宋体" pitchFamily="2" charset="-122"/>
              </a:rPr>
              <a:t>1, </a:t>
            </a:r>
            <a:r>
              <a:rPr lang="zh-CN" altLang="en-US" sz="900" smtClean="0">
                <a:latin typeface="宋体" pitchFamily="2" charset="-122"/>
              </a:rPr>
              <a:t>它由</a:t>
            </a:r>
            <a:r>
              <a:rPr lang="zh-CN" altLang="zh-CN" sz="900" smtClean="0">
                <a:latin typeface="宋体" pitchFamily="2" charset="-122"/>
              </a:rPr>
              <a:t>0</a:t>
            </a:r>
            <a:r>
              <a:rPr lang="zh-CN" altLang="en-US" sz="900" smtClean="0">
                <a:latin typeface="宋体" pitchFamily="2" charset="-122"/>
              </a:rPr>
              <a:t>、</a:t>
            </a:r>
            <a:r>
              <a:rPr lang="zh-CN" altLang="zh-CN" sz="900" smtClean="0">
                <a:latin typeface="宋体" pitchFamily="2" charset="-122"/>
              </a:rPr>
              <a:t>1</a:t>
            </a:r>
            <a:r>
              <a:rPr lang="zh-CN" altLang="en-US" sz="900" smtClean="0">
                <a:latin typeface="宋体" pitchFamily="2" charset="-122"/>
              </a:rPr>
              <a:t>两个数字符号组成</a:t>
            </a:r>
            <a:r>
              <a:rPr lang="zh-CN" altLang="zh-CN" sz="900" smtClean="0">
                <a:latin typeface="宋体" pitchFamily="2" charset="-122"/>
              </a:rPr>
              <a:t>, </a:t>
            </a:r>
            <a:r>
              <a:rPr lang="zh-CN" altLang="en-US" sz="900" smtClean="0">
                <a:latin typeface="宋体" pitchFamily="2" charset="-122"/>
              </a:rPr>
              <a:t>基数为</a:t>
            </a:r>
            <a:r>
              <a:rPr lang="zh-CN" altLang="zh-CN" sz="900" smtClean="0">
                <a:latin typeface="宋体" pitchFamily="2" charset="-122"/>
              </a:rPr>
              <a:t>2</a:t>
            </a:r>
            <a:r>
              <a:rPr lang="zh-CN" altLang="en-US" sz="900" smtClean="0">
                <a:latin typeface="宋体" pitchFamily="2" charset="-122"/>
              </a:rPr>
              <a:t>。</a:t>
            </a:r>
            <a:endParaRPr lang="zh-CN" altLang="en-US" sz="900" smtClean="0"/>
          </a:p>
          <a:p>
            <a:pPr eaLnBrk="1" hangingPunct="1"/>
            <a:r>
              <a:rPr lang="zh-CN" altLang="zh-CN" b="1" smtClean="0">
                <a:latin typeface="宋体" pitchFamily="2" charset="-122"/>
              </a:rPr>
              <a:t>2.</a:t>
            </a:r>
            <a:r>
              <a:rPr lang="zh-CN" altLang="en-US" b="1" smtClean="0">
                <a:latin typeface="宋体" pitchFamily="2" charset="-122"/>
              </a:rPr>
              <a:t>采用位权表示法</a:t>
            </a:r>
            <a:endParaRPr lang="zh-CN" altLang="en-US" smtClean="0">
              <a:latin typeface="宋体" pitchFamily="2" charset="-122"/>
            </a:endParaRPr>
          </a:p>
          <a:p>
            <a:pPr algn="just" eaLnBrk="1" hangingPunct="1"/>
            <a:r>
              <a:rPr lang="zh-CN" altLang="en-US" sz="900" smtClean="0">
                <a:latin typeface="宋体" pitchFamily="2" charset="-122"/>
              </a:rPr>
              <a:t>处在不同位置上的数字所代表的值不同。一个数字在某个固定位置上所代表的值是确定的</a:t>
            </a:r>
            <a:r>
              <a:rPr lang="zh-CN" altLang="zh-CN" sz="900" smtClean="0">
                <a:latin typeface="宋体" pitchFamily="2" charset="-122"/>
              </a:rPr>
              <a:t>, </a:t>
            </a:r>
            <a:r>
              <a:rPr lang="zh-CN" altLang="en-US" sz="900" smtClean="0">
                <a:latin typeface="宋体" pitchFamily="2" charset="-122"/>
              </a:rPr>
              <a:t>这个固定位上的值称为位权。位权与基数的关系是：各进位制中位权的值是基数的若干次幂。</a:t>
            </a:r>
            <a:r>
              <a:rPr lang="zh-CN" altLang="zh-CN" sz="900" smtClean="0">
                <a:latin typeface="宋体" pitchFamily="2" charset="-122"/>
              </a:rPr>
              <a:t>, </a:t>
            </a:r>
            <a:r>
              <a:rPr lang="zh-CN" altLang="en-US" sz="900" smtClean="0">
                <a:latin typeface="宋体" pitchFamily="2" charset="-122"/>
              </a:rPr>
              <a:t>任何一种数制表示的数都可以写成按位权展开的多项式之和。</a:t>
            </a:r>
            <a:endParaRPr lang="zh-CN" altLang="en-US" sz="900" smtClean="0"/>
          </a:p>
          <a:p>
            <a:pPr algn="just" eaLnBrk="1" hangingPunct="1"/>
            <a:r>
              <a:rPr lang="zh-CN" altLang="en-US" sz="900" smtClean="0">
                <a:latin typeface="宋体" pitchFamily="2" charset="-122"/>
              </a:rPr>
              <a:t>    例如</a:t>
            </a:r>
            <a:r>
              <a:rPr lang="zh-CN" altLang="zh-CN" sz="900" smtClean="0">
                <a:latin typeface="宋体" pitchFamily="2" charset="-122"/>
              </a:rPr>
              <a:t>: </a:t>
            </a:r>
            <a:r>
              <a:rPr lang="zh-CN" altLang="en-US" sz="900" smtClean="0">
                <a:latin typeface="宋体" pitchFamily="2" charset="-122"/>
              </a:rPr>
              <a:t>在十进制计数中</a:t>
            </a:r>
            <a:r>
              <a:rPr lang="zh-CN" altLang="zh-CN" sz="900" smtClean="0">
                <a:latin typeface="宋体" pitchFamily="2" charset="-122"/>
              </a:rPr>
              <a:t>, 123.55</a:t>
            </a:r>
            <a:r>
              <a:rPr lang="zh-CN" altLang="en-US" sz="900" smtClean="0">
                <a:latin typeface="宋体" pitchFamily="2" charset="-122"/>
              </a:rPr>
              <a:t>可表示为</a:t>
            </a:r>
            <a:r>
              <a:rPr lang="zh-CN" altLang="zh-CN" sz="900" smtClean="0">
                <a:latin typeface="宋体" pitchFamily="2" charset="-122"/>
              </a:rPr>
              <a:t>:</a:t>
            </a:r>
          </a:p>
          <a:p>
            <a:pPr algn="ctr" eaLnBrk="1" hangingPunct="1"/>
            <a:r>
              <a:rPr lang="zh-CN" altLang="zh-CN" sz="900" smtClean="0">
                <a:latin typeface="宋体" pitchFamily="2" charset="-122"/>
              </a:rPr>
              <a:t>123.55=1×(10)</a:t>
            </a:r>
            <a:r>
              <a:rPr lang="zh-CN" altLang="zh-CN" sz="900" baseline="30000" smtClean="0">
                <a:latin typeface="宋体" pitchFamily="2" charset="-122"/>
              </a:rPr>
              <a:t>2</a:t>
            </a:r>
            <a:r>
              <a:rPr lang="zh-CN" altLang="zh-CN" sz="900" smtClean="0">
                <a:latin typeface="宋体" pitchFamily="2" charset="-122"/>
              </a:rPr>
              <a:t> + 2×(10)</a:t>
            </a:r>
            <a:r>
              <a:rPr lang="zh-CN" altLang="zh-CN" sz="900" baseline="30000" smtClean="0">
                <a:latin typeface="宋体" pitchFamily="2" charset="-122"/>
              </a:rPr>
              <a:t>1</a:t>
            </a:r>
            <a:r>
              <a:rPr lang="zh-CN" altLang="zh-CN" sz="900" smtClean="0">
                <a:latin typeface="宋体" pitchFamily="2" charset="-122"/>
              </a:rPr>
              <a:t> + 3×(10)</a:t>
            </a:r>
            <a:r>
              <a:rPr lang="zh-CN" altLang="zh-CN" sz="900" baseline="30000" smtClean="0">
                <a:latin typeface="宋体" pitchFamily="2" charset="-122"/>
              </a:rPr>
              <a:t>0</a:t>
            </a:r>
            <a:r>
              <a:rPr lang="zh-CN" altLang="zh-CN" sz="900" smtClean="0">
                <a:latin typeface="宋体" pitchFamily="2" charset="-122"/>
              </a:rPr>
              <a:t> + 5×(10)</a:t>
            </a:r>
            <a:r>
              <a:rPr lang="zh-CN" altLang="zh-CN" sz="900" baseline="30000" smtClean="0">
                <a:latin typeface="宋体" pitchFamily="2" charset="-122"/>
              </a:rPr>
              <a:t>-1</a:t>
            </a:r>
            <a:r>
              <a:rPr lang="zh-CN" altLang="zh-CN" sz="900" smtClean="0">
                <a:latin typeface="宋体" pitchFamily="2" charset="-122"/>
              </a:rPr>
              <a:t> + 5×(10)</a:t>
            </a:r>
            <a:r>
              <a:rPr lang="zh-CN" altLang="zh-CN" sz="900" baseline="30000" smtClean="0">
                <a:latin typeface="宋体" pitchFamily="2" charset="-122"/>
              </a:rPr>
              <a:t>-2</a:t>
            </a:r>
            <a:endParaRPr lang="zh-CN" altLang="zh-CN" sz="900" smtClean="0"/>
          </a:p>
          <a:p>
            <a:pPr algn="ctr" eaLnBrk="1" hangingPunct="1"/>
            <a:endParaRPr lang="zh-CN" altLang="zh-CN" sz="900" smtClean="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46175" y="687388"/>
            <a:ext cx="4567238" cy="3425825"/>
          </a:xfrm>
          <a:solidFill>
            <a:srgbClr val="FFFFFF"/>
          </a:solidFill>
          <a:ln w="12700" cap="flat">
            <a:solidFill>
              <a:srgbClr val="000000"/>
            </a:solidFill>
          </a:ln>
        </p:spPr>
      </p:sp>
      <p:sp>
        <p:nvSpPr>
          <p:cNvPr id="100355" name="Rectangle 3"/>
          <p:cNvSpPr>
            <a:spLocks noGrp="1" noChangeArrowheads="1"/>
          </p:cNvSpPr>
          <p:nvPr>
            <p:ph type="body" idx="1"/>
          </p:nvPr>
        </p:nvSpPr>
        <p:spPr>
          <a:noFill/>
          <a:ln/>
        </p:spPr>
        <p:txBody>
          <a:bodyPr lIns="92075" tIns="46038" rIns="92075" bIns="46038" anchor="t"/>
          <a:lstStyle/>
          <a:p>
            <a:pPr eaLnBrk="1" hangingPunct="1"/>
            <a:r>
              <a:rPr lang="zh-CN" altLang="zh-CN" b="1" smtClean="0">
                <a:latin typeface="宋体" pitchFamily="2" charset="-122"/>
              </a:rPr>
              <a:t>1.</a:t>
            </a:r>
            <a:r>
              <a:rPr lang="zh-CN" altLang="en-US" b="1" smtClean="0">
                <a:latin typeface="宋体" pitchFamily="2" charset="-122"/>
              </a:rPr>
              <a:t>逢</a:t>
            </a:r>
            <a:r>
              <a:rPr lang="zh-CN" altLang="zh-CN" b="1" smtClean="0">
                <a:latin typeface="宋体" pitchFamily="2" charset="-122"/>
              </a:rPr>
              <a:t>N</a:t>
            </a:r>
            <a:r>
              <a:rPr lang="zh-CN" altLang="en-US" b="1" smtClean="0">
                <a:latin typeface="宋体" pitchFamily="2" charset="-122"/>
              </a:rPr>
              <a:t>进</a:t>
            </a:r>
            <a:r>
              <a:rPr lang="zh-CN" altLang="zh-CN" b="1" smtClean="0">
                <a:latin typeface="宋体" pitchFamily="2" charset="-122"/>
              </a:rPr>
              <a:t>1</a:t>
            </a:r>
            <a:endParaRPr lang="zh-CN" altLang="zh-CN" smtClean="0">
              <a:latin typeface="大黑体" pitchFamily="1" charset="-122"/>
              <a:ea typeface="大黑体" pitchFamily="1" charset="-122"/>
            </a:endParaRPr>
          </a:p>
          <a:p>
            <a:pPr algn="just" eaLnBrk="1" hangingPunct="1"/>
            <a:r>
              <a:rPr lang="zh-CN" altLang="zh-CN" sz="900" smtClean="0">
                <a:latin typeface="宋体" pitchFamily="2" charset="-122"/>
              </a:rPr>
              <a:t>N</a:t>
            </a:r>
            <a:r>
              <a:rPr lang="zh-CN" altLang="en-US" sz="900" smtClean="0">
                <a:latin typeface="宋体" pitchFamily="2" charset="-122"/>
              </a:rPr>
              <a:t>是指进位计数制表示一位数所需要的符号</a:t>
            </a:r>
            <a:r>
              <a:rPr lang="zh-CN" altLang="zh-CN" sz="900" smtClean="0">
                <a:latin typeface="宋体" pitchFamily="2" charset="-122"/>
              </a:rPr>
              <a:t>, </a:t>
            </a:r>
            <a:r>
              <a:rPr lang="zh-CN" altLang="en-US" sz="900" smtClean="0">
                <a:latin typeface="宋体" pitchFamily="2" charset="-122"/>
              </a:rPr>
              <a:t>称为基数。例如：十进制数</a:t>
            </a:r>
            <a:r>
              <a:rPr lang="zh-CN" altLang="zh-CN" sz="900" smtClean="0">
                <a:latin typeface="宋体" pitchFamily="2" charset="-122"/>
              </a:rPr>
              <a:t>, </a:t>
            </a:r>
            <a:r>
              <a:rPr lang="zh-CN" altLang="en-US" sz="900" smtClean="0">
                <a:latin typeface="宋体" pitchFamily="2" charset="-122"/>
              </a:rPr>
              <a:t>逢</a:t>
            </a:r>
            <a:r>
              <a:rPr lang="zh-CN" altLang="zh-CN" sz="900" smtClean="0">
                <a:latin typeface="宋体" pitchFamily="2" charset="-122"/>
              </a:rPr>
              <a:t>10</a:t>
            </a:r>
            <a:r>
              <a:rPr lang="zh-CN" altLang="en-US" sz="900" smtClean="0">
                <a:latin typeface="宋体" pitchFamily="2" charset="-122"/>
              </a:rPr>
              <a:t>进</a:t>
            </a:r>
            <a:r>
              <a:rPr lang="zh-CN" altLang="zh-CN" sz="900" smtClean="0">
                <a:latin typeface="宋体" pitchFamily="2" charset="-122"/>
              </a:rPr>
              <a:t>1</a:t>
            </a:r>
            <a:r>
              <a:rPr lang="zh-CN" altLang="en-US" sz="900" smtClean="0">
                <a:latin typeface="宋体" pitchFamily="2" charset="-122"/>
              </a:rPr>
              <a:t>，它由</a:t>
            </a:r>
            <a:r>
              <a:rPr lang="zh-CN" altLang="zh-CN" sz="900" smtClean="0">
                <a:latin typeface="宋体" pitchFamily="2" charset="-122"/>
              </a:rPr>
              <a:t>0</a:t>
            </a:r>
            <a:r>
              <a:rPr lang="zh-CN" altLang="en-US" sz="900" smtClean="0">
                <a:latin typeface="宋体" pitchFamily="2" charset="-122"/>
              </a:rPr>
              <a:t>、</a:t>
            </a:r>
            <a:r>
              <a:rPr lang="zh-CN" altLang="zh-CN" sz="900" smtClean="0">
                <a:latin typeface="宋体" pitchFamily="2" charset="-122"/>
              </a:rPr>
              <a:t>1</a:t>
            </a:r>
            <a:r>
              <a:rPr lang="zh-CN" altLang="en-US" sz="900" smtClean="0">
                <a:latin typeface="宋体" pitchFamily="2" charset="-122"/>
              </a:rPr>
              <a:t>、</a:t>
            </a:r>
            <a:r>
              <a:rPr lang="zh-CN" altLang="zh-CN" sz="900" smtClean="0">
                <a:latin typeface="宋体" pitchFamily="2" charset="-122"/>
              </a:rPr>
              <a:t>2</a:t>
            </a:r>
            <a:r>
              <a:rPr lang="zh-CN" altLang="en-US" sz="900" smtClean="0">
                <a:latin typeface="宋体" pitchFamily="2" charset="-122"/>
              </a:rPr>
              <a:t>、</a:t>
            </a:r>
            <a:r>
              <a:rPr lang="zh-CN" altLang="zh-CN" sz="900" smtClean="0">
                <a:latin typeface="宋体" pitchFamily="2" charset="-122"/>
              </a:rPr>
              <a:t>3</a:t>
            </a:r>
            <a:r>
              <a:rPr lang="zh-CN" altLang="en-US" sz="900" smtClean="0">
                <a:latin typeface="宋体" pitchFamily="2" charset="-122"/>
              </a:rPr>
              <a:t>、</a:t>
            </a:r>
            <a:r>
              <a:rPr lang="zh-CN" altLang="zh-CN" sz="900" smtClean="0">
                <a:latin typeface="宋体" pitchFamily="2" charset="-122"/>
              </a:rPr>
              <a:t>4</a:t>
            </a:r>
            <a:r>
              <a:rPr lang="zh-CN" altLang="en-US" sz="900" smtClean="0">
                <a:latin typeface="宋体" pitchFamily="2" charset="-122"/>
              </a:rPr>
              <a:t>、</a:t>
            </a:r>
            <a:r>
              <a:rPr lang="zh-CN" altLang="zh-CN" sz="900" smtClean="0">
                <a:latin typeface="宋体" pitchFamily="2" charset="-122"/>
              </a:rPr>
              <a:t>5</a:t>
            </a:r>
            <a:r>
              <a:rPr lang="zh-CN" altLang="en-US" sz="900" smtClean="0">
                <a:latin typeface="宋体" pitchFamily="2" charset="-122"/>
              </a:rPr>
              <a:t>、</a:t>
            </a:r>
            <a:r>
              <a:rPr lang="zh-CN" altLang="zh-CN" sz="900" smtClean="0">
                <a:latin typeface="宋体" pitchFamily="2" charset="-122"/>
              </a:rPr>
              <a:t>6</a:t>
            </a:r>
            <a:r>
              <a:rPr lang="zh-CN" altLang="en-US" sz="900" smtClean="0">
                <a:latin typeface="宋体" pitchFamily="2" charset="-122"/>
              </a:rPr>
              <a:t>、</a:t>
            </a:r>
            <a:r>
              <a:rPr lang="zh-CN" altLang="zh-CN" sz="900" smtClean="0">
                <a:latin typeface="宋体" pitchFamily="2" charset="-122"/>
              </a:rPr>
              <a:t>7</a:t>
            </a:r>
            <a:r>
              <a:rPr lang="zh-CN" altLang="en-US" sz="900" smtClean="0">
                <a:latin typeface="宋体" pitchFamily="2" charset="-122"/>
              </a:rPr>
              <a:t>、</a:t>
            </a:r>
            <a:r>
              <a:rPr lang="zh-CN" altLang="zh-CN" sz="900" smtClean="0">
                <a:latin typeface="宋体" pitchFamily="2" charset="-122"/>
              </a:rPr>
              <a:t>8</a:t>
            </a:r>
            <a:r>
              <a:rPr lang="zh-CN" altLang="en-US" sz="900" smtClean="0">
                <a:latin typeface="宋体" pitchFamily="2" charset="-122"/>
              </a:rPr>
              <a:t>、</a:t>
            </a:r>
            <a:r>
              <a:rPr lang="zh-CN" altLang="zh-CN" sz="900" smtClean="0">
                <a:latin typeface="宋体" pitchFamily="2" charset="-122"/>
              </a:rPr>
              <a:t>9</a:t>
            </a:r>
            <a:r>
              <a:rPr lang="zh-CN" altLang="en-US" sz="900" smtClean="0">
                <a:latin typeface="宋体" pitchFamily="2" charset="-122"/>
              </a:rPr>
              <a:t>这十个数字符号组成。所需要的符号数目有</a:t>
            </a:r>
            <a:r>
              <a:rPr lang="zh-CN" altLang="zh-CN" sz="900" smtClean="0">
                <a:latin typeface="宋体" pitchFamily="2" charset="-122"/>
              </a:rPr>
              <a:t>10</a:t>
            </a:r>
            <a:r>
              <a:rPr lang="zh-CN" altLang="en-US" sz="900" smtClean="0">
                <a:latin typeface="宋体" pitchFamily="2" charset="-122"/>
              </a:rPr>
              <a:t>个</a:t>
            </a:r>
            <a:r>
              <a:rPr lang="zh-CN" altLang="zh-CN" sz="900" smtClean="0">
                <a:latin typeface="宋体" pitchFamily="2" charset="-122"/>
              </a:rPr>
              <a:t>, </a:t>
            </a:r>
            <a:r>
              <a:rPr lang="zh-CN" altLang="en-US" sz="900" smtClean="0">
                <a:latin typeface="宋体" pitchFamily="2" charset="-122"/>
              </a:rPr>
              <a:t>基数为</a:t>
            </a:r>
            <a:r>
              <a:rPr lang="zh-CN" altLang="zh-CN" sz="900" smtClean="0">
                <a:latin typeface="宋体" pitchFamily="2" charset="-122"/>
              </a:rPr>
              <a:t>10</a:t>
            </a:r>
            <a:r>
              <a:rPr lang="zh-CN" altLang="en-US" sz="900" smtClean="0">
                <a:latin typeface="宋体" pitchFamily="2" charset="-122"/>
              </a:rPr>
              <a:t>。二进制数</a:t>
            </a:r>
            <a:r>
              <a:rPr lang="zh-CN" altLang="zh-CN" sz="900" smtClean="0">
                <a:latin typeface="宋体" pitchFamily="2" charset="-122"/>
              </a:rPr>
              <a:t>, </a:t>
            </a:r>
            <a:r>
              <a:rPr lang="zh-CN" altLang="en-US" sz="900" smtClean="0">
                <a:latin typeface="宋体" pitchFamily="2" charset="-122"/>
              </a:rPr>
              <a:t>逢</a:t>
            </a:r>
            <a:r>
              <a:rPr lang="zh-CN" altLang="zh-CN" sz="900" smtClean="0">
                <a:latin typeface="宋体" pitchFamily="2" charset="-122"/>
              </a:rPr>
              <a:t>2</a:t>
            </a:r>
            <a:r>
              <a:rPr lang="zh-CN" altLang="en-US" sz="900" smtClean="0">
                <a:latin typeface="宋体" pitchFamily="2" charset="-122"/>
              </a:rPr>
              <a:t>进</a:t>
            </a:r>
            <a:r>
              <a:rPr lang="zh-CN" altLang="zh-CN" sz="900" smtClean="0">
                <a:latin typeface="宋体" pitchFamily="2" charset="-122"/>
              </a:rPr>
              <a:t>1, </a:t>
            </a:r>
            <a:r>
              <a:rPr lang="zh-CN" altLang="en-US" sz="900" smtClean="0">
                <a:latin typeface="宋体" pitchFamily="2" charset="-122"/>
              </a:rPr>
              <a:t>它由</a:t>
            </a:r>
            <a:r>
              <a:rPr lang="zh-CN" altLang="zh-CN" sz="900" smtClean="0">
                <a:latin typeface="宋体" pitchFamily="2" charset="-122"/>
              </a:rPr>
              <a:t>0</a:t>
            </a:r>
            <a:r>
              <a:rPr lang="zh-CN" altLang="en-US" sz="900" smtClean="0">
                <a:latin typeface="宋体" pitchFamily="2" charset="-122"/>
              </a:rPr>
              <a:t>、</a:t>
            </a:r>
            <a:r>
              <a:rPr lang="zh-CN" altLang="zh-CN" sz="900" smtClean="0">
                <a:latin typeface="宋体" pitchFamily="2" charset="-122"/>
              </a:rPr>
              <a:t>1</a:t>
            </a:r>
            <a:r>
              <a:rPr lang="zh-CN" altLang="en-US" sz="900" smtClean="0">
                <a:latin typeface="宋体" pitchFamily="2" charset="-122"/>
              </a:rPr>
              <a:t>两个数字符号组成</a:t>
            </a:r>
            <a:r>
              <a:rPr lang="zh-CN" altLang="zh-CN" sz="900" smtClean="0">
                <a:latin typeface="宋体" pitchFamily="2" charset="-122"/>
              </a:rPr>
              <a:t>, </a:t>
            </a:r>
            <a:r>
              <a:rPr lang="zh-CN" altLang="en-US" sz="900" smtClean="0">
                <a:latin typeface="宋体" pitchFamily="2" charset="-122"/>
              </a:rPr>
              <a:t>基数为</a:t>
            </a:r>
            <a:r>
              <a:rPr lang="zh-CN" altLang="zh-CN" sz="900" smtClean="0">
                <a:latin typeface="宋体" pitchFamily="2" charset="-122"/>
              </a:rPr>
              <a:t>2</a:t>
            </a:r>
            <a:r>
              <a:rPr lang="zh-CN" altLang="en-US" sz="900" smtClean="0">
                <a:latin typeface="宋体" pitchFamily="2" charset="-122"/>
              </a:rPr>
              <a:t>。</a:t>
            </a:r>
            <a:endParaRPr lang="zh-CN" altLang="en-US" sz="900" smtClean="0"/>
          </a:p>
          <a:p>
            <a:pPr eaLnBrk="1" hangingPunct="1"/>
            <a:r>
              <a:rPr lang="zh-CN" altLang="zh-CN" b="1" smtClean="0">
                <a:latin typeface="宋体" pitchFamily="2" charset="-122"/>
              </a:rPr>
              <a:t>2.</a:t>
            </a:r>
            <a:r>
              <a:rPr lang="zh-CN" altLang="en-US" b="1" smtClean="0">
                <a:latin typeface="宋体" pitchFamily="2" charset="-122"/>
              </a:rPr>
              <a:t>采用位权表示法</a:t>
            </a:r>
            <a:endParaRPr lang="zh-CN" altLang="en-US" smtClean="0">
              <a:latin typeface="宋体" pitchFamily="2" charset="-122"/>
            </a:endParaRPr>
          </a:p>
          <a:p>
            <a:pPr algn="just" eaLnBrk="1" hangingPunct="1"/>
            <a:r>
              <a:rPr lang="zh-CN" altLang="en-US" sz="900" smtClean="0">
                <a:latin typeface="宋体" pitchFamily="2" charset="-122"/>
              </a:rPr>
              <a:t>处在不同位置上的数字所代表的值不同。一个数字在某个固定位置上所代表的值是确定的</a:t>
            </a:r>
            <a:r>
              <a:rPr lang="zh-CN" altLang="zh-CN" sz="900" smtClean="0">
                <a:latin typeface="宋体" pitchFamily="2" charset="-122"/>
              </a:rPr>
              <a:t>, </a:t>
            </a:r>
            <a:r>
              <a:rPr lang="zh-CN" altLang="en-US" sz="900" smtClean="0">
                <a:latin typeface="宋体" pitchFamily="2" charset="-122"/>
              </a:rPr>
              <a:t>这个固定位上的值称为位权。位权与基数的关系是：各进位制中位权的值是基数的若干次幂。</a:t>
            </a:r>
            <a:r>
              <a:rPr lang="zh-CN" altLang="zh-CN" sz="900" smtClean="0">
                <a:latin typeface="宋体" pitchFamily="2" charset="-122"/>
              </a:rPr>
              <a:t>, </a:t>
            </a:r>
            <a:r>
              <a:rPr lang="zh-CN" altLang="en-US" sz="900" smtClean="0">
                <a:latin typeface="宋体" pitchFamily="2" charset="-122"/>
              </a:rPr>
              <a:t>任何一种数制表示的数都可以写成按位权展开的多项式之和。</a:t>
            </a:r>
            <a:endParaRPr lang="zh-CN" altLang="en-US" sz="900" smtClean="0"/>
          </a:p>
          <a:p>
            <a:pPr algn="just" eaLnBrk="1" hangingPunct="1"/>
            <a:r>
              <a:rPr lang="zh-CN" altLang="en-US" sz="900" smtClean="0">
                <a:latin typeface="宋体" pitchFamily="2" charset="-122"/>
              </a:rPr>
              <a:t>    例如</a:t>
            </a:r>
            <a:r>
              <a:rPr lang="zh-CN" altLang="zh-CN" sz="900" smtClean="0">
                <a:latin typeface="宋体" pitchFamily="2" charset="-122"/>
              </a:rPr>
              <a:t>: </a:t>
            </a:r>
            <a:r>
              <a:rPr lang="zh-CN" altLang="en-US" sz="900" smtClean="0">
                <a:latin typeface="宋体" pitchFamily="2" charset="-122"/>
              </a:rPr>
              <a:t>在十进制计数中</a:t>
            </a:r>
            <a:r>
              <a:rPr lang="zh-CN" altLang="zh-CN" sz="900" smtClean="0">
                <a:latin typeface="宋体" pitchFamily="2" charset="-122"/>
              </a:rPr>
              <a:t>, 123.55</a:t>
            </a:r>
            <a:r>
              <a:rPr lang="zh-CN" altLang="en-US" sz="900" smtClean="0">
                <a:latin typeface="宋体" pitchFamily="2" charset="-122"/>
              </a:rPr>
              <a:t>可表示为</a:t>
            </a:r>
            <a:r>
              <a:rPr lang="zh-CN" altLang="zh-CN" sz="900" smtClean="0">
                <a:latin typeface="宋体" pitchFamily="2" charset="-122"/>
              </a:rPr>
              <a:t>:</a:t>
            </a:r>
          </a:p>
          <a:p>
            <a:pPr algn="ctr" eaLnBrk="1" hangingPunct="1"/>
            <a:r>
              <a:rPr lang="zh-CN" altLang="zh-CN" sz="900" smtClean="0">
                <a:latin typeface="宋体" pitchFamily="2" charset="-122"/>
              </a:rPr>
              <a:t>123.55=1×(10)</a:t>
            </a:r>
            <a:r>
              <a:rPr lang="zh-CN" altLang="zh-CN" sz="900" baseline="30000" smtClean="0">
                <a:latin typeface="宋体" pitchFamily="2" charset="-122"/>
              </a:rPr>
              <a:t>2</a:t>
            </a:r>
            <a:r>
              <a:rPr lang="zh-CN" altLang="zh-CN" sz="900" smtClean="0">
                <a:latin typeface="宋体" pitchFamily="2" charset="-122"/>
              </a:rPr>
              <a:t> + 2×(10)</a:t>
            </a:r>
            <a:r>
              <a:rPr lang="zh-CN" altLang="zh-CN" sz="900" baseline="30000" smtClean="0">
                <a:latin typeface="宋体" pitchFamily="2" charset="-122"/>
              </a:rPr>
              <a:t>1</a:t>
            </a:r>
            <a:r>
              <a:rPr lang="zh-CN" altLang="zh-CN" sz="900" smtClean="0">
                <a:latin typeface="宋体" pitchFamily="2" charset="-122"/>
              </a:rPr>
              <a:t> + 3×(10)</a:t>
            </a:r>
            <a:r>
              <a:rPr lang="zh-CN" altLang="zh-CN" sz="900" baseline="30000" smtClean="0">
                <a:latin typeface="宋体" pitchFamily="2" charset="-122"/>
              </a:rPr>
              <a:t>0</a:t>
            </a:r>
            <a:r>
              <a:rPr lang="zh-CN" altLang="zh-CN" sz="900" smtClean="0">
                <a:latin typeface="宋体" pitchFamily="2" charset="-122"/>
              </a:rPr>
              <a:t> + 5×(10)</a:t>
            </a:r>
            <a:r>
              <a:rPr lang="zh-CN" altLang="zh-CN" sz="900" baseline="30000" smtClean="0">
                <a:latin typeface="宋体" pitchFamily="2" charset="-122"/>
              </a:rPr>
              <a:t>-1</a:t>
            </a:r>
            <a:r>
              <a:rPr lang="zh-CN" altLang="zh-CN" sz="900" smtClean="0">
                <a:latin typeface="宋体" pitchFamily="2" charset="-122"/>
              </a:rPr>
              <a:t> + 5×(10)</a:t>
            </a:r>
            <a:r>
              <a:rPr lang="zh-CN" altLang="zh-CN" sz="900" baseline="30000" smtClean="0">
                <a:latin typeface="宋体" pitchFamily="2" charset="-122"/>
              </a:rPr>
              <a:t>-2</a:t>
            </a:r>
            <a:endParaRPr lang="zh-CN" altLang="zh-CN" sz="900" smtClean="0"/>
          </a:p>
          <a:p>
            <a:pPr algn="ctr" eaLnBrk="1" hangingPunct="1"/>
            <a:endParaRPr lang="zh-CN" altLang="zh-CN" sz="900" smtClean="0"/>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46175" y="687388"/>
            <a:ext cx="4567238" cy="3425825"/>
          </a:xfrm>
          <a:solidFill>
            <a:srgbClr val="FFFFFF"/>
          </a:solidFill>
          <a:ln w="12700" cap="flat">
            <a:solidFill>
              <a:srgbClr val="000000"/>
            </a:solidFill>
          </a:ln>
        </p:spPr>
      </p:sp>
      <p:sp>
        <p:nvSpPr>
          <p:cNvPr id="101379" name="Rectangle 3"/>
          <p:cNvSpPr>
            <a:spLocks noGrp="1" noChangeArrowheads="1"/>
          </p:cNvSpPr>
          <p:nvPr>
            <p:ph type="body" idx="1"/>
          </p:nvPr>
        </p:nvSpPr>
        <p:spPr>
          <a:noFill/>
          <a:ln/>
        </p:spPr>
        <p:txBody>
          <a:bodyPr lIns="92075" tIns="46038" rIns="92075" bIns="46038" anchor="t"/>
          <a:lstStyle/>
          <a:p>
            <a:pPr eaLnBrk="1" hangingPunct="1"/>
            <a:r>
              <a:rPr lang="zh-CN" altLang="zh-CN" b="1" smtClean="0">
                <a:latin typeface="宋体" pitchFamily="2" charset="-122"/>
              </a:rPr>
              <a:t>1.</a:t>
            </a:r>
            <a:r>
              <a:rPr lang="zh-CN" altLang="en-US" b="1" smtClean="0">
                <a:latin typeface="宋体" pitchFamily="2" charset="-122"/>
              </a:rPr>
              <a:t>逢</a:t>
            </a:r>
            <a:r>
              <a:rPr lang="zh-CN" altLang="zh-CN" b="1" smtClean="0">
                <a:latin typeface="宋体" pitchFamily="2" charset="-122"/>
              </a:rPr>
              <a:t>N</a:t>
            </a:r>
            <a:r>
              <a:rPr lang="zh-CN" altLang="en-US" b="1" smtClean="0">
                <a:latin typeface="宋体" pitchFamily="2" charset="-122"/>
              </a:rPr>
              <a:t>进</a:t>
            </a:r>
            <a:r>
              <a:rPr lang="zh-CN" altLang="zh-CN" b="1" smtClean="0">
                <a:latin typeface="宋体" pitchFamily="2" charset="-122"/>
              </a:rPr>
              <a:t>1</a:t>
            </a:r>
            <a:endParaRPr lang="zh-CN" altLang="zh-CN" smtClean="0">
              <a:latin typeface="大黑体" pitchFamily="1" charset="-122"/>
              <a:ea typeface="大黑体" pitchFamily="1" charset="-122"/>
            </a:endParaRPr>
          </a:p>
          <a:p>
            <a:pPr algn="just" eaLnBrk="1" hangingPunct="1"/>
            <a:r>
              <a:rPr lang="zh-CN" altLang="zh-CN" sz="900" smtClean="0">
                <a:latin typeface="宋体" pitchFamily="2" charset="-122"/>
              </a:rPr>
              <a:t>N</a:t>
            </a:r>
            <a:r>
              <a:rPr lang="zh-CN" altLang="en-US" sz="900" smtClean="0">
                <a:latin typeface="宋体" pitchFamily="2" charset="-122"/>
              </a:rPr>
              <a:t>是指进位计数制表示一位数所需要的符号</a:t>
            </a:r>
            <a:r>
              <a:rPr lang="zh-CN" altLang="zh-CN" sz="900" smtClean="0">
                <a:latin typeface="宋体" pitchFamily="2" charset="-122"/>
              </a:rPr>
              <a:t>, </a:t>
            </a:r>
            <a:r>
              <a:rPr lang="zh-CN" altLang="en-US" sz="900" smtClean="0">
                <a:latin typeface="宋体" pitchFamily="2" charset="-122"/>
              </a:rPr>
              <a:t>称为基数。例如：十进制数</a:t>
            </a:r>
            <a:r>
              <a:rPr lang="zh-CN" altLang="zh-CN" sz="900" smtClean="0">
                <a:latin typeface="宋体" pitchFamily="2" charset="-122"/>
              </a:rPr>
              <a:t>, </a:t>
            </a:r>
            <a:r>
              <a:rPr lang="zh-CN" altLang="en-US" sz="900" smtClean="0">
                <a:latin typeface="宋体" pitchFamily="2" charset="-122"/>
              </a:rPr>
              <a:t>逢</a:t>
            </a:r>
            <a:r>
              <a:rPr lang="zh-CN" altLang="zh-CN" sz="900" smtClean="0">
                <a:latin typeface="宋体" pitchFamily="2" charset="-122"/>
              </a:rPr>
              <a:t>10</a:t>
            </a:r>
            <a:r>
              <a:rPr lang="zh-CN" altLang="en-US" sz="900" smtClean="0">
                <a:latin typeface="宋体" pitchFamily="2" charset="-122"/>
              </a:rPr>
              <a:t>进</a:t>
            </a:r>
            <a:r>
              <a:rPr lang="zh-CN" altLang="zh-CN" sz="900" smtClean="0">
                <a:latin typeface="宋体" pitchFamily="2" charset="-122"/>
              </a:rPr>
              <a:t>1</a:t>
            </a:r>
            <a:r>
              <a:rPr lang="zh-CN" altLang="en-US" sz="900" smtClean="0">
                <a:latin typeface="宋体" pitchFamily="2" charset="-122"/>
              </a:rPr>
              <a:t>，它由</a:t>
            </a:r>
            <a:r>
              <a:rPr lang="zh-CN" altLang="zh-CN" sz="900" smtClean="0">
                <a:latin typeface="宋体" pitchFamily="2" charset="-122"/>
              </a:rPr>
              <a:t>0</a:t>
            </a:r>
            <a:r>
              <a:rPr lang="zh-CN" altLang="en-US" sz="900" smtClean="0">
                <a:latin typeface="宋体" pitchFamily="2" charset="-122"/>
              </a:rPr>
              <a:t>、</a:t>
            </a:r>
            <a:r>
              <a:rPr lang="zh-CN" altLang="zh-CN" sz="900" smtClean="0">
                <a:latin typeface="宋体" pitchFamily="2" charset="-122"/>
              </a:rPr>
              <a:t>1</a:t>
            </a:r>
            <a:r>
              <a:rPr lang="zh-CN" altLang="en-US" sz="900" smtClean="0">
                <a:latin typeface="宋体" pitchFamily="2" charset="-122"/>
              </a:rPr>
              <a:t>、</a:t>
            </a:r>
            <a:r>
              <a:rPr lang="zh-CN" altLang="zh-CN" sz="900" smtClean="0">
                <a:latin typeface="宋体" pitchFamily="2" charset="-122"/>
              </a:rPr>
              <a:t>2</a:t>
            </a:r>
            <a:r>
              <a:rPr lang="zh-CN" altLang="en-US" sz="900" smtClean="0">
                <a:latin typeface="宋体" pitchFamily="2" charset="-122"/>
              </a:rPr>
              <a:t>、</a:t>
            </a:r>
            <a:r>
              <a:rPr lang="zh-CN" altLang="zh-CN" sz="900" smtClean="0">
                <a:latin typeface="宋体" pitchFamily="2" charset="-122"/>
              </a:rPr>
              <a:t>3</a:t>
            </a:r>
            <a:r>
              <a:rPr lang="zh-CN" altLang="en-US" sz="900" smtClean="0">
                <a:latin typeface="宋体" pitchFamily="2" charset="-122"/>
              </a:rPr>
              <a:t>、</a:t>
            </a:r>
            <a:r>
              <a:rPr lang="zh-CN" altLang="zh-CN" sz="900" smtClean="0">
                <a:latin typeface="宋体" pitchFamily="2" charset="-122"/>
              </a:rPr>
              <a:t>4</a:t>
            </a:r>
            <a:r>
              <a:rPr lang="zh-CN" altLang="en-US" sz="900" smtClean="0">
                <a:latin typeface="宋体" pitchFamily="2" charset="-122"/>
              </a:rPr>
              <a:t>、</a:t>
            </a:r>
            <a:r>
              <a:rPr lang="zh-CN" altLang="zh-CN" sz="900" smtClean="0">
                <a:latin typeface="宋体" pitchFamily="2" charset="-122"/>
              </a:rPr>
              <a:t>5</a:t>
            </a:r>
            <a:r>
              <a:rPr lang="zh-CN" altLang="en-US" sz="900" smtClean="0">
                <a:latin typeface="宋体" pitchFamily="2" charset="-122"/>
              </a:rPr>
              <a:t>、</a:t>
            </a:r>
            <a:r>
              <a:rPr lang="zh-CN" altLang="zh-CN" sz="900" smtClean="0">
                <a:latin typeface="宋体" pitchFamily="2" charset="-122"/>
              </a:rPr>
              <a:t>6</a:t>
            </a:r>
            <a:r>
              <a:rPr lang="zh-CN" altLang="en-US" sz="900" smtClean="0">
                <a:latin typeface="宋体" pitchFamily="2" charset="-122"/>
              </a:rPr>
              <a:t>、</a:t>
            </a:r>
            <a:r>
              <a:rPr lang="zh-CN" altLang="zh-CN" sz="900" smtClean="0">
                <a:latin typeface="宋体" pitchFamily="2" charset="-122"/>
              </a:rPr>
              <a:t>7</a:t>
            </a:r>
            <a:r>
              <a:rPr lang="zh-CN" altLang="en-US" sz="900" smtClean="0">
                <a:latin typeface="宋体" pitchFamily="2" charset="-122"/>
              </a:rPr>
              <a:t>、</a:t>
            </a:r>
            <a:r>
              <a:rPr lang="zh-CN" altLang="zh-CN" sz="900" smtClean="0">
                <a:latin typeface="宋体" pitchFamily="2" charset="-122"/>
              </a:rPr>
              <a:t>8</a:t>
            </a:r>
            <a:r>
              <a:rPr lang="zh-CN" altLang="en-US" sz="900" smtClean="0">
                <a:latin typeface="宋体" pitchFamily="2" charset="-122"/>
              </a:rPr>
              <a:t>、</a:t>
            </a:r>
            <a:r>
              <a:rPr lang="zh-CN" altLang="zh-CN" sz="900" smtClean="0">
                <a:latin typeface="宋体" pitchFamily="2" charset="-122"/>
              </a:rPr>
              <a:t>9</a:t>
            </a:r>
            <a:r>
              <a:rPr lang="zh-CN" altLang="en-US" sz="900" smtClean="0">
                <a:latin typeface="宋体" pitchFamily="2" charset="-122"/>
              </a:rPr>
              <a:t>这十个数字符号组成。所需要的符号数目有</a:t>
            </a:r>
            <a:r>
              <a:rPr lang="zh-CN" altLang="zh-CN" sz="900" smtClean="0">
                <a:latin typeface="宋体" pitchFamily="2" charset="-122"/>
              </a:rPr>
              <a:t>10</a:t>
            </a:r>
            <a:r>
              <a:rPr lang="zh-CN" altLang="en-US" sz="900" smtClean="0">
                <a:latin typeface="宋体" pitchFamily="2" charset="-122"/>
              </a:rPr>
              <a:t>个</a:t>
            </a:r>
            <a:r>
              <a:rPr lang="zh-CN" altLang="zh-CN" sz="900" smtClean="0">
                <a:latin typeface="宋体" pitchFamily="2" charset="-122"/>
              </a:rPr>
              <a:t>, </a:t>
            </a:r>
            <a:r>
              <a:rPr lang="zh-CN" altLang="en-US" sz="900" smtClean="0">
                <a:latin typeface="宋体" pitchFamily="2" charset="-122"/>
              </a:rPr>
              <a:t>基数为</a:t>
            </a:r>
            <a:r>
              <a:rPr lang="zh-CN" altLang="zh-CN" sz="900" smtClean="0">
                <a:latin typeface="宋体" pitchFamily="2" charset="-122"/>
              </a:rPr>
              <a:t>10</a:t>
            </a:r>
            <a:r>
              <a:rPr lang="zh-CN" altLang="en-US" sz="900" smtClean="0">
                <a:latin typeface="宋体" pitchFamily="2" charset="-122"/>
              </a:rPr>
              <a:t>。二进制数</a:t>
            </a:r>
            <a:r>
              <a:rPr lang="zh-CN" altLang="zh-CN" sz="900" smtClean="0">
                <a:latin typeface="宋体" pitchFamily="2" charset="-122"/>
              </a:rPr>
              <a:t>, </a:t>
            </a:r>
            <a:r>
              <a:rPr lang="zh-CN" altLang="en-US" sz="900" smtClean="0">
                <a:latin typeface="宋体" pitchFamily="2" charset="-122"/>
              </a:rPr>
              <a:t>逢</a:t>
            </a:r>
            <a:r>
              <a:rPr lang="zh-CN" altLang="zh-CN" sz="900" smtClean="0">
                <a:latin typeface="宋体" pitchFamily="2" charset="-122"/>
              </a:rPr>
              <a:t>2</a:t>
            </a:r>
            <a:r>
              <a:rPr lang="zh-CN" altLang="en-US" sz="900" smtClean="0">
                <a:latin typeface="宋体" pitchFamily="2" charset="-122"/>
              </a:rPr>
              <a:t>进</a:t>
            </a:r>
            <a:r>
              <a:rPr lang="zh-CN" altLang="zh-CN" sz="900" smtClean="0">
                <a:latin typeface="宋体" pitchFamily="2" charset="-122"/>
              </a:rPr>
              <a:t>1, </a:t>
            </a:r>
            <a:r>
              <a:rPr lang="zh-CN" altLang="en-US" sz="900" smtClean="0">
                <a:latin typeface="宋体" pitchFamily="2" charset="-122"/>
              </a:rPr>
              <a:t>它由</a:t>
            </a:r>
            <a:r>
              <a:rPr lang="zh-CN" altLang="zh-CN" sz="900" smtClean="0">
                <a:latin typeface="宋体" pitchFamily="2" charset="-122"/>
              </a:rPr>
              <a:t>0</a:t>
            </a:r>
            <a:r>
              <a:rPr lang="zh-CN" altLang="en-US" sz="900" smtClean="0">
                <a:latin typeface="宋体" pitchFamily="2" charset="-122"/>
              </a:rPr>
              <a:t>、</a:t>
            </a:r>
            <a:r>
              <a:rPr lang="zh-CN" altLang="zh-CN" sz="900" smtClean="0">
                <a:latin typeface="宋体" pitchFamily="2" charset="-122"/>
              </a:rPr>
              <a:t>1</a:t>
            </a:r>
            <a:r>
              <a:rPr lang="zh-CN" altLang="en-US" sz="900" smtClean="0">
                <a:latin typeface="宋体" pitchFamily="2" charset="-122"/>
              </a:rPr>
              <a:t>两个数字符号组成</a:t>
            </a:r>
            <a:r>
              <a:rPr lang="zh-CN" altLang="zh-CN" sz="900" smtClean="0">
                <a:latin typeface="宋体" pitchFamily="2" charset="-122"/>
              </a:rPr>
              <a:t>, </a:t>
            </a:r>
            <a:r>
              <a:rPr lang="zh-CN" altLang="en-US" sz="900" smtClean="0">
                <a:latin typeface="宋体" pitchFamily="2" charset="-122"/>
              </a:rPr>
              <a:t>基数为</a:t>
            </a:r>
            <a:r>
              <a:rPr lang="zh-CN" altLang="zh-CN" sz="900" smtClean="0">
                <a:latin typeface="宋体" pitchFamily="2" charset="-122"/>
              </a:rPr>
              <a:t>2</a:t>
            </a:r>
            <a:r>
              <a:rPr lang="zh-CN" altLang="en-US" sz="900" smtClean="0">
                <a:latin typeface="宋体" pitchFamily="2" charset="-122"/>
              </a:rPr>
              <a:t>。</a:t>
            </a:r>
            <a:endParaRPr lang="zh-CN" altLang="en-US" sz="900" smtClean="0"/>
          </a:p>
          <a:p>
            <a:pPr eaLnBrk="1" hangingPunct="1"/>
            <a:r>
              <a:rPr lang="zh-CN" altLang="zh-CN" b="1" smtClean="0">
                <a:latin typeface="宋体" pitchFamily="2" charset="-122"/>
              </a:rPr>
              <a:t>2.</a:t>
            </a:r>
            <a:r>
              <a:rPr lang="zh-CN" altLang="en-US" b="1" smtClean="0">
                <a:latin typeface="宋体" pitchFamily="2" charset="-122"/>
              </a:rPr>
              <a:t>采用位权表示法</a:t>
            </a:r>
            <a:endParaRPr lang="zh-CN" altLang="en-US" smtClean="0">
              <a:latin typeface="宋体" pitchFamily="2" charset="-122"/>
            </a:endParaRPr>
          </a:p>
          <a:p>
            <a:pPr algn="just" eaLnBrk="1" hangingPunct="1"/>
            <a:r>
              <a:rPr lang="zh-CN" altLang="en-US" sz="900" smtClean="0">
                <a:latin typeface="宋体" pitchFamily="2" charset="-122"/>
              </a:rPr>
              <a:t>处在不同位置上的数字所代表的值不同。一个数字在某个固定位置上所代表的值是确定的</a:t>
            </a:r>
            <a:r>
              <a:rPr lang="zh-CN" altLang="zh-CN" sz="900" smtClean="0">
                <a:latin typeface="宋体" pitchFamily="2" charset="-122"/>
              </a:rPr>
              <a:t>, </a:t>
            </a:r>
            <a:r>
              <a:rPr lang="zh-CN" altLang="en-US" sz="900" smtClean="0">
                <a:latin typeface="宋体" pitchFamily="2" charset="-122"/>
              </a:rPr>
              <a:t>这个固定位上的值称为位权。位权与基数的关系是：各进位制中位权的值是基数的若干次幂。</a:t>
            </a:r>
            <a:r>
              <a:rPr lang="zh-CN" altLang="zh-CN" sz="900" smtClean="0">
                <a:latin typeface="宋体" pitchFamily="2" charset="-122"/>
              </a:rPr>
              <a:t>, </a:t>
            </a:r>
            <a:r>
              <a:rPr lang="zh-CN" altLang="en-US" sz="900" smtClean="0">
                <a:latin typeface="宋体" pitchFamily="2" charset="-122"/>
              </a:rPr>
              <a:t>任何一种数制表示的数都可以写成按位权展开的多项式之和。</a:t>
            </a:r>
            <a:endParaRPr lang="zh-CN" altLang="en-US" sz="900" smtClean="0"/>
          </a:p>
          <a:p>
            <a:pPr algn="just" eaLnBrk="1" hangingPunct="1"/>
            <a:r>
              <a:rPr lang="zh-CN" altLang="en-US" sz="900" smtClean="0">
                <a:latin typeface="宋体" pitchFamily="2" charset="-122"/>
              </a:rPr>
              <a:t>    例如</a:t>
            </a:r>
            <a:r>
              <a:rPr lang="zh-CN" altLang="zh-CN" sz="900" smtClean="0">
                <a:latin typeface="宋体" pitchFamily="2" charset="-122"/>
              </a:rPr>
              <a:t>: </a:t>
            </a:r>
            <a:r>
              <a:rPr lang="zh-CN" altLang="en-US" sz="900" smtClean="0">
                <a:latin typeface="宋体" pitchFamily="2" charset="-122"/>
              </a:rPr>
              <a:t>在十进制计数中</a:t>
            </a:r>
            <a:r>
              <a:rPr lang="zh-CN" altLang="zh-CN" sz="900" smtClean="0">
                <a:latin typeface="宋体" pitchFamily="2" charset="-122"/>
              </a:rPr>
              <a:t>, 123.55</a:t>
            </a:r>
            <a:r>
              <a:rPr lang="zh-CN" altLang="en-US" sz="900" smtClean="0">
                <a:latin typeface="宋体" pitchFamily="2" charset="-122"/>
              </a:rPr>
              <a:t>可表示为</a:t>
            </a:r>
            <a:r>
              <a:rPr lang="zh-CN" altLang="zh-CN" sz="900" smtClean="0">
                <a:latin typeface="宋体" pitchFamily="2" charset="-122"/>
              </a:rPr>
              <a:t>:</a:t>
            </a:r>
          </a:p>
          <a:p>
            <a:pPr algn="ctr" eaLnBrk="1" hangingPunct="1"/>
            <a:r>
              <a:rPr lang="zh-CN" altLang="zh-CN" sz="900" smtClean="0">
                <a:latin typeface="宋体" pitchFamily="2" charset="-122"/>
              </a:rPr>
              <a:t>123.55=1×(10)</a:t>
            </a:r>
            <a:r>
              <a:rPr lang="zh-CN" altLang="zh-CN" sz="900" baseline="30000" smtClean="0">
                <a:latin typeface="宋体" pitchFamily="2" charset="-122"/>
              </a:rPr>
              <a:t>2</a:t>
            </a:r>
            <a:r>
              <a:rPr lang="zh-CN" altLang="zh-CN" sz="900" smtClean="0">
                <a:latin typeface="宋体" pitchFamily="2" charset="-122"/>
              </a:rPr>
              <a:t> + 2×(10)</a:t>
            </a:r>
            <a:r>
              <a:rPr lang="zh-CN" altLang="zh-CN" sz="900" baseline="30000" smtClean="0">
                <a:latin typeface="宋体" pitchFamily="2" charset="-122"/>
              </a:rPr>
              <a:t>1</a:t>
            </a:r>
            <a:r>
              <a:rPr lang="zh-CN" altLang="zh-CN" sz="900" smtClean="0">
                <a:latin typeface="宋体" pitchFamily="2" charset="-122"/>
              </a:rPr>
              <a:t> + 3×(10)</a:t>
            </a:r>
            <a:r>
              <a:rPr lang="zh-CN" altLang="zh-CN" sz="900" baseline="30000" smtClean="0">
                <a:latin typeface="宋体" pitchFamily="2" charset="-122"/>
              </a:rPr>
              <a:t>0</a:t>
            </a:r>
            <a:r>
              <a:rPr lang="zh-CN" altLang="zh-CN" sz="900" smtClean="0">
                <a:latin typeface="宋体" pitchFamily="2" charset="-122"/>
              </a:rPr>
              <a:t> + 5×(10)</a:t>
            </a:r>
            <a:r>
              <a:rPr lang="zh-CN" altLang="zh-CN" sz="900" baseline="30000" smtClean="0">
                <a:latin typeface="宋体" pitchFamily="2" charset="-122"/>
              </a:rPr>
              <a:t>-1</a:t>
            </a:r>
            <a:r>
              <a:rPr lang="zh-CN" altLang="zh-CN" sz="900" smtClean="0">
                <a:latin typeface="宋体" pitchFamily="2" charset="-122"/>
              </a:rPr>
              <a:t> + 5×(10)</a:t>
            </a:r>
            <a:r>
              <a:rPr lang="zh-CN" altLang="zh-CN" sz="900" baseline="30000" smtClean="0">
                <a:latin typeface="宋体" pitchFamily="2" charset="-122"/>
              </a:rPr>
              <a:t>-2</a:t>
            </a:r>
            <a:endParaRPr lang="zh-CN" altLang="zh-CN" sz="900" smtClean="0"/>
          </a:p>
          <a:p>
            <a:pPr algn="ctr" eaLnBrk="1" hangingPunct="1"/>
            <a:endParaRPr lang="zh-CN" altLang="zh-CN" sz="900" smtClean="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0252" name="Rectangle 12"/>
          <p:cNvSpPr>
            <a:spLocks noGrp="1" noChangeArrowheads="1"/>
          </p:cNvSpPr>
          <p:nvPr>
            <p:ph type="ctrTitle"/>
          </p:nvPr>
        </p:nvSpPr>
        <p:spPr>
          <a:xfrm>
            <a:off x="990600" y="1828800"/>
            <a:ext cx="7772400" cy="1143000"/>
          </a:xfrm>
        </p:spPr>
        <p:txBody>
          <a:bodyPr/>
          <a:lstStyle>
            <a:lvl1pPr>
              <a:defRPr/>
            </a:lvl1pPr>
          </a:lstStyle>
          <a:p>
            <a:pPr lvl="0"/>
            <a:r>
              <a:rPr lang="en-US" altLang="zh-CN" noProof="0" smtClean="0"/>
              <a:t>Click to edit Master title style</a:t>
            </a:r>
          </a:p>
        </p:txBody>
      </p:sp>
      <p:sp>
        <p:nvSpPr>
          <p:cNvPr id="1025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zh-CN" noProof="0" smtClean="0"/>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fld id="{B8A135B7-D33D-40AE-B0FD-91A1B1764FA4}" type="datetime1">
              <a:rPr lang="zh-CN" altLang="en-US"/>
              <a:pPr>
                <a:defRPr/>
              </a:pPr>
              <a:t>2021/8/23</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r>
              <a:rPr lang="en-US" altLang="zh-CN"/>
              <a:t>上海大学计算机学院</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5164F293-E268-449C-950E-A263B0B221C8}" type="slidenum">
              <a:rPr lang="en-US" altLang="zh-CN"/>
              <a:pPr>
                <a:defRPr/>
              </a:pPr>
              <a:t>‹#›</a:t>
            </a:fld>
            <a:endParaRPr lang="en-US" altLang="zh-CN"/>
          </a:p>
        </p:txBody>
      </p:sp>
    </p:spTree>
    <p:extLst>
      <p:ext uri="{BB962C8B-B14F-4D97-AF65-F5344CB8AC3E}">
        <p14:creationId xmlns:p14="http://schemas.microsoft.com/office/powerpoint/2010/main" xmlns="" val="2267450461"/>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7E166392-55AA-43CF-8A8F-FAE4658E235E}" type="datetime1">
              <a:rPr lang="zh-CN" altLang="en-US"/>
              <a:pPr>
                <a:defRPr/>
              </a:pPr>
              <a:t>2021/8/23</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6" name="Rectangle 13"/>
          <p:cNvSpPr>
            <a:spLocks noGrp="1" noChangeArrowheads="1"/>
          </p:cNvSpPr>
          <p:nvPr>
            <p:ph type="sldNum" sz="quarter" idx="12"/>
          </p:nvPr>
        </p:nvSpPr>
        <p:spPr>
          <a:ln/>
        </p:spPr>
        <p:txBody>
          <a:bodyPr/>
          <a:lstStyle>
            <a:lvl1pPr>
              <a:defRPr/>
            </a:lvl1pPr>
          </a:lstStyle>
          <a:p>
            <a:pPr>
              <a:defRPr/>
            </a:pPr>
            <a:fld id="{6AEC644A-0A70-4E5B-8839-D8E2E4805A5E}" type="slidenum">
              <a:rPr lang="en-US" altLang="zh-CN"/>
              <a:pPr>
                <a:defRPr/>
              </a:pPr>
              <a:t>‹#›</a:t>
            </a:fld>
            <a:endParaRPr lang="en-US" altLang="zh-CN"/>
          </a:p>
        </p:txBody>
      </p:sp>
    </p:spTree>
    <p:extLst>
      <p:ext uri="{BB962C8B-B14F-4D97-AF65-F5344CB8AC3E}">
        <p14:creationId xmlns:p14="http://schemas.microsoft.com/office/powerpoint/2010/main" xmlns="" val="1112501490"/>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3075" y="457200"/>
            <a:ext cx="21209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213475"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EF5F0EEA-804F-48FC-B698-2E94B48B248F}" type="datetime1">
              <a:rPr lang="zh-CN" altLang="en-US"/>
              <a:pPr>
                <a:defRPr/>
              </a:pPr>
              <a:t>2021/8/23</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6" name="Rectangle 13"/>
          <p:cNvSpPr>
            <a:spLocks noGrp="1" noChangeArrowheads="1"/>
          </p:cNvSpPr>
          <p:nvPr>
            <p:ph type="sldNum" sz="quarter" idx="12"/>
          </p:nvPr>
        </p:nvSpPr>
        <p:spPr>
          <a:ln/>
        </p:spPr>
        <p:txBody>
          <a:bodyPr/>
          <a:lstStyle>
            <a:lvl1pPr>
              <a:defRPr/>
            </a:lvl1pPr>
          </a:lstStyle>
          <a:p>
            <a:pPr>
              <a:defRPr/>
            </a:pPr>
            <a:fld id="{A3DECAA1-E76B-4EED-A10B-42C94078CF20}" type="slidenum">
              <a:rPr lang="en-US" altLang="zh-CN"/>
              <a:pPr>
                <a:defRPr/>
              </a:pPr>
              <a:t>‹#›</a:t>
            </a:fld>
            <a:endParaRPr lang="en-US" altLang="zh-CN"/>
          </a:p>
        </p:txBody>
      </p:sp>
    </p:spTree>
    <p:extLst>
      <p:ext uri="{BB962C8B-B14F-4D97-AF65-F5344CB8AC3E}">
        <p14:creationId xmlns:p14="http://schemas.microsoft.com/office/powerpoint/2010/main" xmlns="" val="1616353456"/>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457200"/>
            <a:ext cx="7793037"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71600"/>
            <a:ext cx="41148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24400" y="1371600"/>
            <a:ext cx="41148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24400" y="3886200"/>
            <a:ext cx="41148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fld id="{00804646-A11D-41E4-9F9A-4F33F4EE93B5}" type="datetime1">
              <a:rPr lang="zh-CN" altLang="en-US"/>
              <a:pPr>
                <a:defRPr/>
              </a:pPr>
              <a:t>2021/8/23</a:t>
            </a:fld>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8" name="Rectangle 13"/>
          <p:cNvSpPr>
            <a:spLocks noGrp="1" noChangeArrowheads="1"/>
          </p:cNvSpPr>
          <p:nvPr>
            <p:ph type="sldNum" sz="quarter" idx="12"/>
          </p:nvPr>
        </p:nvSpPr>
        <p:spPr>
          <a:ln/>
        </p:spPr>
        <p:txBody>
          <a:bodyPr/>
          <a:lstStyle>
            <a:lvl1pPr>
              <a:defRPr/>
            </a:lvl1pPr>
          </a:lstStyle>
          <a:p>
            <a:pPr>
              <a:defRPr/>
            </a:pPr>
            <a:fld id="{07BDDA2C-9F24-44C9-B2AB-58A3FF306B8A}" type="slidenum">
              <a:rPr lang="en-US" altLang="zh-CN"/>
              <a:pPr>
                <a:defRPr/>
              </a:pPr>
              <a:t>‹#›</a:t>
            </a:fld>
            <a:endParaRPr lang="en-US" altLang="zh-CN"/>
          </a:p>
        </p:txBody>
      </p:sp>
    </p:spTree>
    <p:extLst>
      <p:ext uri="{BB962C8B-B14F-4D97-AF65-F5344CB8AC3E}">
        <p14:creationId xmlns:p14="http://schemas.microsoft.com/office/powerpoint/2010/main" xmlns="" val="3181383900"/>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457200"/>
            <a:ext cx="7793037" cy="609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1148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24400" y="1371600"/>
            <a:ext cx="41148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24400" y="3886200"/>
            <a:ext cx="41148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fld id="{50A7FCD2-8129-47E8-93FC-80CB0D6A43D1}" type="datetime1">
              <a:rPr lang="zh-CN" altLang="en-US"/>
              <a:pPr>
                <a:defRPr/>
              </a:pPr>
              <a:t>2021/8/23</a:t>
            </a:fld>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8" name="Rectangle 13"/>
          <p:cNvSpPr>
            <a:spLocks noGrp="1" noChangeArrowheads="1"/>
          </p:cNvSpPr>
          <p:nvPr>
            <p:ph type="sldNum" sz="quarter" idx="12"/>
          </p:nvPr>
        </p:nvSpPr>
        <p:spPr>
          <a:ln/>
        </p:spPr>
        <p:txBody>
          <a:bodyPr/>
          <a:lstStyle>
            <a:lvl1pPr>
              <a:defRPr/>
            </a:lvl1pPr>
          </a:lstStyle>
          <a:p>
            <a:pPr>
              <a:defRPr/>
            </a:pPr>
            <a:fld id="{B737FD0B-7C2B-4C86-B495-53EE18FB50AF}" type="slidenum">
              <a:rPr lang="en-US" altLang="zh-CN"/>
              <a:pPr>
                <a:defRPr/>
              </a:pPr>
              <a:t>‹#›</a:t>
            </a:fld>
            <a:endParaRPr lang="en-US" altLang="zh-CN"/>
          </a:p>
        </p:txBody>
      </p:sp>
    </p:spTree>
    <p:extLst>
      <p:ext uri="{BB962C8B-B14F-4D97-AF65-F5344CB8AC3E}">
        <p14:creationId xmlns:p14="http://schemas.microsoft.com/office/powerpoint/2010/main" xmlns="" val="187071932"/>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FFADB247-7EE3-434A-AD97-0A7ABBB5C7C1}" type="slidenum">
              <a:rPr lang="zh-CN" altLang="zh-CN"/>
              <a:pPr>
                <a:defRPr/>
              </a:pPr>
              <a:t>‹#›</a:t>
            </a:fld>
            <a:endParaRPr lang="zh-CN"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E1BBD60C-6341-46A1-904C-B76E3F1279B5}" type="datetime1">
              <a:rPr lang="zh-CN" altLang="en-US"/>
              <a:pPr>
                <a:defRPr/>
              </a:pPr>
              <a:t>2021/8/23</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6" name="Rectangle 13"/>
          <p:cNvSpPr>
            <a:spLocks noGrp="1" noChangeArrowheads="1"/>
          </p:cNvSpPr>
          <p:nvPr>
            <p:ph type="sldNum" sz="quarter" idx="12"/>
          </p:nvPr>
        </p:nvSpPr>
        <p:spPr>
          <a:ln/>
        </p:spPr>
        <p:txBody>
          <a:bodyPr/>
          <a:lstStyle>
            <a:lvl1pPr>
              <a:defRPr/>
            </a:lvl1pPr>
          </a:lstStyle>
          <a:p>
            <a:pPr>
              <a:defRPr/>
            </a:pPr>
            <a:fld id="{4184D2DC-0FC1-4B5C-8AB2-E7E415478EEE}" type="slidenum">
              <a:rPr lang="en-US" altLang="zh-CN"/>
              <a:pPr>
                <a:defRPr/>
              </a:pPr>
              <a:t>‹#›</a:t>
            </a:fld>
            <a:endParaRPr lang="en-US" altLang="zh-CN"/>
          </a:p>
        </p:txBody>
      </p:sp>
    </p:spTree>
    <p:extLst>
      <p:ext uri="{BB962C8B-B14F-4D97-AF65-F5344CB8AC3E}">
        <p14:creationId xmlns:p14="http://schemas.microsoft.com/office/powerpoint/2010/main" xmlns="" val="553451923"/>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B608452C-7A49-4398-8379-511145B51092}" type="datetime1">
              <a:rPr lang="zh-CN" altLang="en-US"/>
              <a:pPr>
                <a:defRPr/>
              </a:pPr>
              <a:t>2021/8/23</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6" name="Rectangle 13"/>
          <p:cNvSpPr>
            <a:spLocks noGrp="1" noChangeArrowheads="1"/>
          </p:cNvSpPr>
          <p:nvPr>
            <p:ph type="sldNum" sz="quarter" idx="12"/>
          </p:nvPr>
        </p:nvSpPr>
        <p:spPr>
          <a:ln/>
        </p:spPr>
        <p:txBody>
          <a:bodyPr/>
          <a:lstStyle>
            <a:lvl1pPr>
              <a:defRPr/>
            </a:lvl1pPr>
          </a:lstStyle>
          <a:p>
            <a:pPr>
              <a:defRPr/>
            </a:pPr>
            <a:fld id="{8624A7FA-3AEA-4FBD-92FD-A33DD2CBC332}" type="slidenum">
              <a:rPr lang="en-US" altLang="zh-CN"/>
              <a:pPr>
                <a:defRPr/>
              </a:pPr>
              <a:t>‹#›</a:t>
            </a:fld>
            <a:endParaRPr lang="en-US" altLang="zh-CN"/>
          </a:p>
        </p:txBody>
      </p:sp>
    </p:spTree>
    <p:extLst>
      <p:ext uri="{BB962C8B-B14F-4D97-AF65-F5344CB8AC3E}">
        <p14:creationId xmlns:p14="http://schemas.microsoft.com/office/powerpoint/2010/main" xmlns="" val="4242980774"/>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1148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4400" y="1371600"/>
            <a:ext cx="41148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91F356AA-D829-403E-9DCC-F4E33A70418B}" type="datetime1">
              <a:rPr lang="zh-CN" altLang="en-US"/>
              <a:pPr>
                <a:defRPr/>
              </a:pPr>
              <a:t>2021/8/23</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7" name="Rectangle 13"/>
          <p:cNvSpPr>
            <a:spLocks noGrp="1" noChangeArrowheads="1"/>
          </p:cNvSpPr>
          <p:nvPr>
            <p:ph type="sldNum" sz="quarter" idx="12"/>
          </p:nvPr>
        </p:nvSpPr>
        <p:spPr>
          <a:ln/>
        </p:spPr>
        <p:txBody>
          <a:bodyPr/>
          <a:lstStyle>
            <a:lvl1pPr>
              <a:defRPr/>
            </a:lvl1pPr>
          </a:lstStyle>
          <a:p>
            <a:pPr>
              <a:defRPr/>
            </a:pPr>
            <a:fld id="{15716D7A-4608-477E-92D3-D2B85311E0D8}" type="slidenum">
              <a:rPr lang="en-US" altLang="zh-CN"/>
              <a:pPr>
                <a:defRPr/>
              </a:pPr>
              <a:t>‹#›</a:t>
            </a:fld>
            <a:endParaRPr lang="en-US" altLang="zh-CN"/>
          </a:p>
        </p:txBody>
      </p:sp>
    </p:spTree>
    <p:extLst>
      <p:ext uri="{BB962C8B-B14F-4D97-AF65-F5344CB8AC3E}">
        <p14:creationId xmlns:p14="http://schemas.microsoft.com/office/powerpoint/2010/main" xmlns="" val="1597472347"/>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297F1CC7-3DB8-4822-B5E7-F26FFD574689}" type="datetime1">
              <a:rPr lang="zh-CN" altLang="en-US"/>
              <a:pPr>
                <a:defRPr/>
              </a:pPr>
              <a:t>2021/8/23</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9" name="Rectangle 13"/>
          <p:cNvSpPr>
            <a:spLocks noGrp="1" noChangeArrowheads="1"/>
          </p:cNvSpPr>
          <p:nvPr>
            <p:ph type="sldNum" sz="quarter" idx="12"/>
          </p:nvPr>
        </p:nvSpPr>
        <p:spPr>
          <a:ln/>
        </p:spPr>
        <p:txBody>
          <a:bodyPr/>
          <a:lstStyle>
            <a:lvl1pPr>
              <a:defRPr/>
            </a:lvl1pPr>
          </a:lstStyle>
          <a:p>
            <a:pPr>
              <a:defRPr/>
            </a:pPr>
            <a:fld id="{F81BDBC1-2310-4EC9-B557-AD42B48ECFE3}" type="slidenum">
              <a:rPr lang="en-US" altLang="zh-CN"/>
              <a:pPr>
                <a:defRPr/>
              </a:pPr>
              <a:t>‹#›</a:t>
            </a:fld>
            <a:endParaRPr lang="en-US" altLang="zh-CN"/>
          </a:p>
        </p:txBody>
      </p:sp>
    </p:spTree>
    <p:extLst>
      <p:ext uri="{BB962C8B-B14F-4D97-AF65-F5344CB8AC3E}">
        <p14:creationId xmlns:p14="http://schemas.microsoft.com/office/powerpoint/2010/main" xmlns="" val="508417335"/>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F2623F7D-F92D-420C-B717-5B1D4FB59DF3}" type="datetime1">
              <a:rPr lang="zh-CN" altLang="en-US"/>
              <a:pPr>
                <a:defRPr/>
              </a:pPr>
              <a:t>2021/8/23</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5" name="Rectangle 13"/>
          <p:cNvSpPr>
            <a:spLocks noGrp="1" noChangeArrowheads="1"/>
          </p:cNvSpPr>
          <p:nvPr>
            <p:ph type="sldNum" sz="quarter" idx="12"/>
          </p:nvPr>
        </p:nvSpPr>
        <p:spPr>
          <a:ln/>
        </p:spPr>
        <p:txBody>
          <a:bodyPr/>
          <a:lstStyle>
            <a:lvl1pPr>
              <a:defRPr/>
            </a:lvl1pPr>
          </a:lstStyle>
          <a:p>
            <a:pPr>
              <a:defRPr/>
            </a:pPr>
            <a:fld id="{37EF4E0A-9707-4312-A3CA-7207E3A208BB}" type="slidenum">
              <a:rPr lang="en-US" altLang="zh-CN"/>
              <a:pPr>
                <a:defRPr/>
              </a:pPr>
              <a:t>‹#›</a:t>
            </a:fld>
            <a:endParaRPr lang="en-US" altLang="zh-CN"/>
          </a:p>
        </p:txBody>
      </p:sp>
    </p:spTree>
    <p:extLst>
      <p:ext uri="{BB962C8B-B14F-4D97-AF65-F5344CB8AC3E}">
        <p14:creationId xmlns:p14="http://schemas.microsoft.com/office/powerpoint/2010/main" xmlns="" val="2681808900"/>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C07F9F61-111E-442B-A383-AF88D53E736A}" type="datetime1">
              <a:rPr lang="zh-CN" altLang="en-US"/>
              <a:pPr>
                <a:defRPr/>
              </a:pPr>
              <a:t>2021/8/23</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4" name="Rectangle 13"/>
          <p:cNvSpPr>
            <a:spLocks noGrp="1" noChangeArrowheads="1"/>
          </p:cNvSpPr>
          <p:nvPr>
            <p:ph type="sldNum" sz="quarter" idx="12"/>
          </p:nvPr>
        </p:nvSpPr>
        <p:spPr>
          <a:ln/>
        </p:spPr>
        <p:txBody>
          <a:bodyPr/>
          <a:lstStyle>
            <a:lvl1pPr>
              <a:defRPr/>
            </a:lvl1pPr>
          </a:lstStyle>
          <a:p>
            <a:pPr>
              <a:defRPr/>
            </a:pPr>
            <a:fld id="{47B5953D-E37E-4759-B99F-7BE3D66414FE}" type="slidenum">
              <a:rPr lang="en-US" altLang="zh-CN"/>
              <a:pPr>
                <a:defRPr/>
              </a:pPr>
              <a:t>‹#›</a:t>
            </a:fld>
            <a:endParaRPr lang="en-US" altLang="zh-CN"/>
          </a:p>
        </p:txBody>
      </p:sp>
    </p:spTree>
    <p:extLst>
      <p:ext uri="{BB962C8B-B14F-4D97-AF65-F5344CB8AC3E}">
        <p14:creationId xmlns:p14="http://schemas.microsoft.com/office/powerpoint/2010/main" xmlns="" val="4030061532"/>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E5010654-45E2-4BAE-A5B7-BBA36C77F978}" type="datetime1">
              <a:rPr lang="zh-CN" altLang="en-US"/>
              <a:pPr>
                <a:defRPr/>
              </a:pPr>
              <a:t>2021/8/23</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7" name="Rectangle 13"/>
          <p:cNvSpPr>
            <a:spLocks noGrp="1" noChangeArrowheads="1"/>
          </p:cNvSpPr>
          <p:nvPr>
            <p:ph type="sldNum" sz="quarter" idx="12"/>
          </p:nvPr>
        </p:nvSpPr>
        <p:spPr>
          <a:ln/>
        </p:spPr>
        <p:txBody>
          <a:bodyPr/>
          <a:lstStyle>
            <a:lvl1pPr>
              <a:defRPr/>
            </a:lvl1pPr>
          </a:lstStyle>
          <a:p>
            <a:pPr>
              <a:defRPr/>
            </a:pPr>
            <a:fld id="{FA5D80F5-9E9C-4DD8-B9FC-897B5BD9DDE8}" type="slidenum">
              <a:rPr lang="en-US" altLang="zh-CN"/>
              <a:pPr>
                <a:defRPr/>
              </a:pPr>
              <a:t>‹#›</a:t>
            </a:fld>
            <a:endParaRPr lang="en-US" altLang="zh-CN"/>
          </a:p>
        </p:txBody>
      </p:sp>
    </p:spTree>
    <p:extLst>
      <p:ext uri="{BB962C8B-B14F-4D97-AF65-F5344CB8AC3E}">
        <p14:creationId xmlns:p14="http://schemas.microsoft.com/office/powerpoint/2010/main" xmlns="" val="943236276"/>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F56F76E3-B46D-43DB-8C9C-401984954195}" type="datetime1">
              <a:rPr lang="zh-CN" altLang="en-US"/>
              <a:pPr>
                <a:defRPr/>
              </a:pPr>
              <a:t>2021/8/23</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上海大学计算机学院</a:t>
            </a:r>
          </a:p>
        </p:txBody>
      </p:sp>
      <p:sp>
        <p:nvSpPr>
          <p:cNvPr id="7" name="Rectangle 13"/>
          <p:cNvSpPr>
            <a:spLocks noGrp="1" noChangeArrowheads="1"/>
          </p:cNvSpPr>
          <p:nvPr>
            <p:ph type="sldNum" sz="quarter" idx="12"/>
          </p:nvPr>
        </p:nvSpPr>
        <p:spPr>
          <a:ln/>
        </p:spPr>
        <p:txBody>
          <a:bodyPr/>
          <a:lstStyle>
            <a:lvl1pPr>
              <a:defRPr/>
            </a:lvl1pPr>
          </a:lstStyle>
          <a:p>
            <a:pPr>
              <a:defRPr/>
            </a:pPr>
            <a:fld id="{F4D15970-BA59-47EF-9FAC-E3166B6CAC3B}" type="slidenum">
              <a:rPr lang="en-US" altLang="zh-CN"/>
              <a:pPr>
                <a:defRPr/>
              </a:pPr>
              <a:t>‹#›</a:t>
            </a:fld>
            <a:endParaRPr lang="en-US" altLang="zh-CN"/>
          </a:p>
        </p:txBody>
      </p:sp>
    </p:spTree>
    <p:extLst>
      <p:ext uri="{BB962C8B-B14F-4D97-AF65-F5344CB8AC3E}">
        <p14:creationId xmlns:p14="http://schemas.microsoft.com/office/powerpoint/2010/main" xmlns="" val="1326712522"/>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290513" y="547688"/>
            <a:ext cx="438150" cy="38735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0"/>
              </a:spcBef>
            </a:pPr>
            <a:endParaRPr lang="zh-CN" altLang="zh-CN" b="0">
              <a:solidFill>
                <a:schemeClr val="tx1"/>
              </a:solidFill>
              <a:latin typeface="Tahoma" pitchFamily="34" charset="0"/>
              <a:ea typeface="宋体" pitchFamily="2" charset="-122"/>
            </a:endParaRPr>
          </a:p>
        </p:txBody>
      </p:sp>
      <p:sp>
        <p:nvSpPr>
          <p:cNvPr id="1027" name="Rectangle 5"/>
          <p:cNvSpPr>
            <a:spLocks noChangeArrowheads="1"/>
          </p:cNvSpPr>
          <p:nvPr/>
        </p:nvSpPr>
        <p:spPr bwMode="ltGray">
          <a:xfrm>
            <a:off x="784225" y="969963"/>
            <a:ext cx="368300" cy="38735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0"/>
              </a:spcBef>
            </a:pPr>
            <a:endParaRPr lang="zh-CN" altLang="zh-CN" b="0">
              <a:solidFill>
                <a:schemeClr val="tx1"/>
              </a:solidFill>
              <a:latin typeface="Tahoma" pitchFamily="34" charset="0"/>
              <a:ea typeface="宋体" pitchFamily="2" charset="-122"/>
            </a:endParaRPr>
          </a:p>
        </p:txBody>
      </p:sp>
      <p:sp>
        <p:nvSpPr>
          <p:cNvPr id="1028" name="Rectangle 6"/>
          <p:cNvSpPr>
            <a:spLocks noChangeArrowheads="1"/>
          </p:cNvSpPr>
          <p:nvPr/>
        </p:nvSpPr>
        <p:spPr bwMode="ltGray">
          <a:xfrm>
            <a:off x="0" y="887413"/>
            <a:ext cx="560388" cy="344487"/>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0"/>
              </a:spcBef>
            </a:pPr>
            <a:endParaRPr lang="zh-CN" altLang="zh-CN" b="0">
              <a:solidFill>
                <a:schemeClr val="tx1"/>
              </a:solidFill>
              <a:latin typeface="Tahoma" pitchFamily="34" charset="0"/>
              <a:ea typeface="宋体" pitchFamily="2" charset="-122"/>
            </a:endParaRPr>
          </a:p>
        </p:txBody>
      </p:sp>
      <p:sp>
        <p:nvSpPr>
          <p:cNvPr id="1029" name="Rectangle 7"/>
          <p:cNvSpPr>
            <a:spLocks noChangeArrowheads="1"/>
          </p:cNvSpPr>
          <p:nvPr/>
        </p:nvSpPr>
        <p:spPr bwMode="gray">
          <a:xfrm>
            <a:off x="762000" y="38100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0"/>
              </a:spcBef>
            </a:pPr>
            <a:endParaRPr lang="zh-CN" altLang="zh-CN" b="0">
              <a:solidFill>
                <a:schemeClr val="tx1"/>
              </a:solidFill>
              <a:latin typeface="Tahoma" pitchFamily="34" charset="0"/>
              <a:ea typeface="宋体" pitchFamily="2" charset="-122"/>
            </a:endParaRPr>
          </a:p>
        </p:txBody>
      </p:sp>
      <p:sp>
        <p:nvSpPr>
          <p:cNvPr id="1030" name="Rectangle 8"/>
          <p:cNvSpPr>
            <a:spLocks noChangeArrowheads="1"/>
          </p:cNvSpPr>
          <p:nvPr/>
        </p:nvSpPr>
        <p:spPr bwMode="gray">
          <a:xfrm>
            <a:off x="315913" y="11430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spcBef>
                <a:spcPct val="0"/>
              </a:spcBef>
            </a:pPr>
            <a:endParaRPr lang="zh-CN" altLang="zh-CN" b="0">
              <a:solidFill>
                <a:schemeClr val="tx1"/>
              </a:solidFill>
              <a:latin typeface="Tahoma" pitchFamily="34" charset="0"/>
              <a:ea typeface="宋体" pitchFamily="2" charset="-122"/>
            </a:endParaRPr>
          </a:p>
        </p:txBody>
      </p:sp>
      <p:sp>
        <p:nvSpPr>
          <p:cNvPr id="1031" name="Rectangle 9"/>
          <p:cNvSpPr>
            <a:spLocks noGrp="1" noChangeArrowheads="1"/>
          </p:cNvSpPr>
          <p:nvPr>
            <p:ph type="title"/>
          </p:nvPr>
        </p:nvSpPr>
        <p:spPr bwMode="auto">
          <a:xfrm>
            <a:off x="1150938" y="457200"/>
            <a:ext cx="7793037"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32" name="Rectangle 10"/>
          <p:cNvSpPr>
            <a:spLocks noGrp="1" noChangeArrowheads="1"/>
          </p:cNvSpPr>
          <p:nvPr>
            <p:ph type="body" idx="1"/>
          </p:nvPr>
        </p:nvSpPr>
        <p:spPr bwMode="auto">
          <a:xfrm>
            <a:off x="457200" y="1371600"/>
            <a:ext cx="8382000"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9227"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400" b="0" smtClean="0">
                <a:solidFill>
                  <a:schemeClr val="tx1"/>
                </a:solidFill>
                <a:latin typeface="+mn-lt"/>
                <a:ea typeface="+mn-ea"/>
              </a:defRPr>
            </a:lvl1pPr>
          </a:lstStyle>
          <a:p>
            <a:pPr>
              <a:defRPr/>
            </a:pPr>
            <a:fld id="{6B1C88AC-43CB-4C32-A611-C43C1272896B}" type="datetime1">
              <a:rPr lang="zh-CN" altLang="en-US"/>
              <a:pPr>
                <a:defRPr/>
              </a:pPr>
              <a:t>2021/8/23</a:t>
            </a:fld>
            <a:endParaRPr lang="en-US" altLang="zh-CN"/>
          </a:p>
        </p:txBody>
      </p:sp>
      <p:sp>
        <p:nvSpPr>
          <p:cNvPr id="9228"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spcBef>
                <a:spcPct val="0"/>
              </a:spcBef>
              <a:defRPr sz="1400" b="0" smtClean="0">
                <a:solidFill>
                  <a:schemeClr val="tx1"/>
                </a:solidFill>
                <a:latin typeface="+mn-lt"/>
                <a:ea typeface="+mn-ea"/>
              </a:defRPr>
            </a:lvl1pPr>
          </a:lstStyle>
          <a:p>
            <a:pPr>
              <a:defRPr/>
            </a:pPr>
            <a:r>
              <a:rPr lang="en-US" altLang="zh-CN"/>
              <a:t>上海大学计算机学院</a:t>
            </a:r>
          </a:p>
        </p:txBody>
      </p:sp>
      <p:sp>
        <p:nvSpPr>
          <p:cNvPr id="9229"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400" b="0" smtClean="0">
                <a:solidFill>
                  <a:schemeClr val="tx1"/>
                </a:solidFill>
                <a:latin typeface="+mn-lt"/>
                <a:ea typeface="+mn-ea"/>
              </a:defRPr>
            </a:lvl1pPr>
          </a:lstStyle>
          <a:p>
            <a:pPr>
              <a:defRPr/>
            </a:pPr>
            <a:fld id="{64896C7F-35BE-494A-B1D5-C966F5C34B2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7" r:id="rId14"/>
  </p:sldLayoutIdLst>
  <p:transition>
    <p:random/>
  </p:transition>
  <p:hf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slide" Target="slide2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4.xml"/><Relationship Id="rId1" Type="http://schemas.openxmlformats.org/officeDocument/2006/relationships/vmlDrawing" Target="../drawings/vmlDrawing10.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7.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032125" y="1544638"/>
            <a:ext cx="184150" cy="457200"/>
          </a:xfrm>
          <a:prstGeom prst="rect">
            <a:avLst/>
          </a:prstGeom>
          <a:noFill/>
          <a:ln w="9525">
            <a:noFill/>
            <a:miter lim="800000"/>
            <a:headEnd/>
            <a:tailEnd/>
          </a:ln>
        </p:spPr>
        <p:txBody>
          <a:bodyPr wrap="none">
            <a:spAutoFit/>
          </a:bodyPr>
          <a:lstStyle/>
          <a:p>
            <a:endParaRPr lang="zh-CN" altLang="zh-CN"/>
          </a:p>
        </p:txBody>
      </p:sp>
      <p:sp>
        <p:nvSpPr>
          <p:cNvPr id="16387" name="Text Box 3"/>
          <p:cNvSpPr txBox="1">
            <a:spLocks noChangeArrowheads="1"/>
          </p:cNvSpPr>
          <p:nvPr/>
        </p:nvSpPr>
        <p:spPr bwMode="auto">
          <a:xfrm>
            <a:off x="2051720" y="260648"/>
            <a:ext cx="4545013" cy="641350"/>
          </a:xfrm>
          <a:prstGeom prst="rect">
            <a:avLst/>
          </a:prstGeom>
          <a:noFill/>
          <a:ln w="9525">
            <a:noFill/>
            <a:miter lim="800000"/>
            <a:headEnd/>
            <a:tailEnd/>
          </a:ln>
        </p:spPr>
        <p:txBody>
          <a:bodyPr wrap="none">
            <a:spAutoFit/>
          </a:bodyPr>
          <a:lstStyle/>
          <a:p>
            <a:r>
              <a:rPr lang="zh-CN" altLang="en-US" sz="3600" b="1" dirty="0">
                <a:latin typeface="宋体" pitchFamily="2" charset="-122"/>
              </a:rPr>
              <a:t>第一章  数制与编码 </a:t>
            </a:r>
          </a:p>
        </p:txBody>
      </p:sp>
      <p:sp>
        <p:nvSpPr>
          <p:cNvPr id="16388" name="Text Box 4"/>
          <p:cNvSpPr txBox="1">
            <a:spLocks noChangeArrowheads="1"/>
          </p:cNvSpPr>
          <p:nvPr/>
        </p:nvSpPr>
        <p:spPr bwMode="auto">
          <a:xfrm>
            <a:off x="2483768" y="1268760"/>
            <a:ext cx="4113213" cy="4362450"/>
          </a:xfrm>
          <a:prstGeom prst="rect">
            <a:avLst/>
          </a:prstGeom>
          <a:noFill/>
          <a:ln w="9525">
            <a:noFill/>
            <a:miter lim="800000"/>
            <a:headEnd/>
            <a:tailEnd/>
          </a:ln>
        </p:spPr>
        <p:txBody>
          <a:bodyPr>
            <a:spAutoFit/>
          </a:bodyPr>
          <a:lstStyle/>
          <a:p>
            <a:pPr>
              <a:lnSpc>
                <a:spcPct val="200000"/>
              </a:lnSpc>
            </a:pPr>
            <a:r>
              <a:rPr lang="zh-CN" altLang="en-US" sz="2800" b="1" dirty="0">
                <a:hlinkClick r:id="rId2" action="ppaction://hlinksldjump"/>
              </a:rPr>
              <a:t>数制的概念 </a:t>
            </a:r>
            <a:endParaRPr lang="zh-CN" altLang="en-US" sz="2800" b="1" dirty="0"/>
          </a:p>
          <a:p>
            <a:pPr>
              <a:lnSpc>
                <a:spcPct val="200000"/>
              </a:lnSpc>
            </a:pPr>
            <a:r>
              <a:rPr lang="zh-CN" altLang="en-US" sz="2800" b="1" dirty="0">
                <a:hlinkClick r:id="rId3" action="ppaction://hlinksldjump"/>
              </a:rPr>
              <a:t>数制转换 </a:t>
            </a:r>
            <a:endParaRPr lang="zh-CN" altLang="en-US" sz="2800" b="1" dirty="0"/>
          </a:p>
          <a:p>
            <a:pPr>
              <a:lnSpc>
                <a:spcPct val="200000"/>
              </a:lnSpc>
            </a:pPr>
            <a:r>
              <a:rPr lang="zh-CN" altLang="en-US" sz="2800" b="1" dirty="0">
                <a:hlinkClick r:id="rId4" action="ppaction://hlinksldjump"/>
              </a:rPr>
              <a:t>机器码（正负数的表示）</a:t>
            </a:r>
          </a:p>
          <a:p>
            <a:pPr>
              <a:lnSpc>
                <a:spcPct val="200000"/>
              </a:lnSpc>
            </a:pPr>
            <a:r>
              <a:rPr lang="zh-CN" altLang="en-US" sz="2800" b="1" dirty="0"/>
              <a:t>定点数</a:t>
            </a:r>
            <a:r>
              <a:rPr lang="zh-CN" altLang="en-US" sz="2800" b="1" dirty="0">
                <a:hlinkClick r:id="rId4" action="ppaction://hlinksldjump"/>
              </a:rPr>
              <a:t>与浮点数</a:t>
            </a:r>
            <a:endParaRPr lang="zh-CN" altLang="en-US" sz="2800" b="1" dirty="0"/>
          </a:p>
          <a:p>
            <a:pPr>
              <a:lnSpc>
                <a:spcPct val="200000"/>
              </a:lnSpc>
            </a:pPr>
            <a:r>
              <a:rPr lang="zh-CN" altLang="en-US" sz="2800" b="1" dirty="0"/>
              <a:t>代码 </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a:xfrm>
            <a:off x="715888" y="-27384"/>
            <a:ext cx="4648200" cy="914400"/>
          </a:xfrm>
          <a:noFill/>
        </p:spPr>
        <p:txBody>
          <a:bodyPr lIns="92075" tIns="46038" rIns="92075" bIns="46038"/>
          <a:lstStyle/>
          <a:p>
            <a:pPr eaLnBrk="1" hangingPunct="1"/>
            <a:r>
              <a:rPr lang="zh-CN" altLang="zh-CN" sz="4000" b="1" i="1" dirty="0" smtClean="0">
                <a:solidFill>
                  <a:srgbClr val="FF0000"/>
                </a:solidFill>
                <a:latin typeface="隶书" pitchFamily="49" charset="-122"/>
              </a:rPr>
              <a:t>1.1.1 </a:t>
            </a:r>
            <a:r>
              <a:rPr lang="zh-CN" altLang="en-US" sz="4000" b="1" i="1" dirty="0" smtClean="0">
                <a:solidFill>
                  <a:srgbClr val="FF0000"/>
                </a:solidFill>
                <a:latin typeface="隶书" pitchFamily="49" charset="-122"/>
              </a:rPr>
              <a:t>进位计数制</a:t>
            </a:r>
            <a:endParaRPr lang="zh-CN" altLang="en-US" sz="4000" b="1" i="1" dirty="0" smtClean="0">
              <a:solidFill>
                <a:srgbClr val="FF0000"/>
              </a:solidFill>
            </a:endParaRPr>
          </a:p>
        </p:txBody>
      </p:sp>
      <p:sp>
        <p:nvSpPr>
          <p:cNvPr id="20483" name="Line 3"/>
          <p:cNvSpPr>
            <a:spLocks noChangeShapeType="1"/>
          </p:cNvSpPr>
          <p:nvPr/>
        </p:nvSpPr>
        <p:spPr bwMode="auto">
          <a:xfrm>
            <a:off x="254000" y="1092200"/>
            <a:ext cx="3810000" cy="76200"/>
          </a:xfrm>
          <a:prstGeom prst="line">
            <a:avLst/>
          </a:prstGeom>
          <a:noFill/>
          <a:ln w="9525" cmpd="sng">
            <a:solidFill>
              <a:srgbClr val="000000"/>
            </a:solidFill>
            <a:round/>
            <a:headEnd/>
            <a:tailEnd/>
          </a:ln>
          <a:effectLst/>
          <a:scene3d>
            <a:camera prst="legacyPerspectiveTopLeft">
              <a:rot lat="0" lon="20519999" rev="0"/>
            </a:camera>
            <a:lightRig rig="legacyFlat1" dir="r"/>
          </a:scene3d>
          <a:sp3d extrusionH="430200" prstMaterial="legacyMatte">
            <a:bevelT w="13500" h="13500" prst="angle"/>
            <a:bevelB w="13500" h="13500" prst="angle"/>
            <a:extrusionClr>
              <a:srgbClr val="006600"/>
            </a:extrusionClr>
          </a:sp3d>
        </p:spPr>
        <p:txBody>
          <a:bodyPr wrap="none" anchor="ctr">
            <a:flatTx/>
          </a:bodyPr>
          <a:lstStyle/>
          <a:p>
            <a:pPr>
              <a:defRPr/>
            </a:pPr>
            <a:endParaRPr lang="zh-CN" altLang="en-US"/>
          </a:p>
        </p:txBody>
      </p:sp>
      <p:grpSp>
        <p:nvGrpSpPr>
          <p:cNvPr id="2" name="Group 4"/>
          <p:cNvGrpSpPr>
            <a:grpSpLocks/>
          </p:cNvGrpSpPr>
          <p:nvPr/>
        </p:nvGrpSpPr>
        <p:grpSpPr bwMode="auto">
          <a:xfrm>
            <a:off x="5181600" y="228600"/>
            <a:ext cx="3962400" cy="690563"/>
            <a:chOff x="0" y="0"/>
            <a:chExt cx="2496" cy="435"/>
          </a:xfrm>
        </p:grpSpPr>
        <p:sp>
          <p:nvSpPr>
            <p:cNvPr id="6161" name="Oval 5"/>
            <p:cNvSpPr>
              <a:spLocks noChangeArrowheads="1"/>
            </p:cNvSpPr>
            <p:nvPr/>
          </p:nvSpPr>
          <p:spPr bwMode="auto">
            <a:xfrm>
              <a:off x="0" y="3"/>
              <a:ext cx="2496" cy="432"/>
            </a:xfrm>
            <a:prstGeom prst="ellipse">
              <a:avLst/>
            </a:prstGeom>
            <a:solidFill>
              <a:srgbClr val="99CCFF"/>
            </a:solidFill>
            <a:ln w="3175">
              <a:solidFill>
                <a:schemeClr val="tx1"/>
              </a:solidFill>
              <a:round/>
              <a:headEnd/>
              <a:tailEnd/>
            </a:ln>
          </p:spPr>
          <p:txBody>
            <a:bodyPr wrap="none" anchor="ctr"/>
            <a:lstStyle/>
            <a:p>
              <a:endParaRPr lang="zh-CN" altLang="en-US"/>
            </a:p>
          </p:txBody>
        </p:sp>
        <p:sp>
          <p:nvSpPr>
            <p:cNvPr id="6162" name="Rectangle 6"/>
            <p:cNvSpPr>
              <a:spLocks noChangeArrowheads="1"/>
            </p:cNvSpPr>
            <p:nvPr/>
          </p:nvSpPr>
          <p:spPr bwMode="auto">
            <a:xfrm>
              <a:off x="240" y="0"/>
              <a:ext cx="1996" cy="404"/>
            </a:xfrm>
            <a:prstGeom prst="rect">
              <a:avLst/>
            </a:prstGeom>
            <a:noFill/>
            <a:ln w="9525">
              <a:noFill/>
              <a:miter lim="800000"/>
              <a:headEnd/>
              <a:tailEnd/>
            </a:ln>
          </p:spPr>
          <p:txBody>
            <a:bodyPr wrap="none" anchor="ctr">
              <a:spAutoFit/>
            </a:bodyPr>
            <a:lstStyle/>
            <a:p>
              <a:pPr algn="ctr"/>
              <a:r>
                <a:rPr lang="zh-CN" altLang="zh-CN" sz="3600" b="1" u="sng">
                  <a:latin typeface="隶书" pitchFamily="49" charset="-122"/>
                  <a:ea typeface="隶书" pitchFamily="49" charset="-122"/>
                </a:rPr>
                <a:t>1.1</a:t>
              </a:r>
              <a:r>
                <a:rPr lang="zh-CN" altLang="en-US" sz="3600" b="1" u="sng">
                  <a:latin typeface="隶书" pitchFamily="49" charset="-122"/>
                  <a:ea typeface="隶书" pitchFamily="49" charset="-122"/>
                </a:rPr>
                <a:t>数制与编码</a:t>
              </a:r>
            </a:p>
          </p:txBody>
        </p:sp>
      </p:grpSp>
      <p:graphicFrame>
        <p:nvGraphicFramePr>
          <p:cNvPr id="6146" name="Object 7"/>
          <p:cNvGraphicFramePr>
            <a:graphicFrameLocks noChangeAspect="1"/>
          </p:cNvGraphicFramePr>
          <p:nvPr/>
        </p:nvGraphicFramePr>
        <p:xfrm>
          <a:off x="4114800" y="2514600"/>
          <a:ext cx="3194050" cy="1206500"/>
        </p:xfrm>
        <a:graphic>
          <a:graphicData uri="http://schemas.openxmlformats.org/presentationml/2006/ole">
            <p:oleObj spid="_x0000_s433154" r:id="rId4" imgW="977793" imgH="393846" progId="Equations">
              <p:embed/>
            </p:oleObj>
          </a:graphicData>
        </a:graphic>
      </p:graphicFrame>
      <p:graphicFrame>
        <p:nvGraphicFramePr>
          <p:cNvPr id="6147" name="Object 8"/>
          <p:cNvGraphicFramePr>
            <a:graphicFrameLocks noChangeAspect="1"/>
          </p:cNvGraphicFramePr>
          <p:nvPr/>
        </p:nvGraphicFramePr>
        <p:xfrm>
          <a:off x="4267200" y="4800600"/>
          <a:ext cx="3124200" cy="1287463"/>
        </p:xfrm>
        <a:graphic>
          <a:graphicData uri="http://schemas.openxmlformats.org/presentationml/2006/ole">
            <p:oleObj spid="_x0000_s433155" r:id="rId5" imgW="901626" imgH="393846" progId="Equations">
              <p:embed/>
            </p:oleObj>
          </a:graphicData>
        </a:graphic>
      </p:graphicFrame>
      <p:grpSp>
        <p:nvGrpSpPr>
          <p:cNvPr id="3" name="Group 9"/>
          <p:cNvGrpSpPr>
            <a:grpSpLocks/>
          </p:cNvGrpSpPr>
          <p:nvPr/>
        </p:nvGrpSpPr>
        <p:grpSpPr bwMode="auto">
          <a:xfrm>
            <a:off x="685800" y="1600200"/>
            <a:ext cx="7924800" cy="673100"/>
            <a:chOff x="0" y="0"/>
            <a:chExt cx="5108" cy="424"/>
          </a:xfrm>
        </p:grpSpPr>
        <p:graphicFrame>
          <p:nvGraphicFramePr>
            <p:cNvPr id="6149" name="Object 10"/>
            <p:cNvGraphicFramePr>
              <a:graphicFrameLocks noChangeAspect="1"/>
            </p:cNvGraphicFramePr>
            <p:nvPr/>
          </p:nvGraphicFramePr>
          <p:xfrm>
            <a:off x="0" y="0"/>
            <a:ext cx="5108" cy="424"/>
          </p:xfrm>
          <a:graphic>
            <a:graphicData uri="http://schemas.openxmlformats.org/presentationml/2006/ole">
              <p:oleObj spid="_x0000_s433157" r:id="rId6" imgW="2159317" imgH="228917" progId="Equations">
                <p:embed/>
              </p:oleObj>
            </a:graphicData>
          </a:graphic>
        </p:graphicFrame>
        <p:sp>
          <p:nvSpPr>
            <p:cNvPr id="6160" name="Oval 11"/>
            <p:cNvSpPr>
              <a:spLocks noChangeArrowheads="1"/>
            </p:cNvSpPr>
            <p:nvPr/>
          </p:nvSpPr>
          <p:spPr bwMode="auto">
            <a:xfrm>
              <a:off x="2784" y="240"/>
              <a:ext cx="48" cy="48"/>
            </a:xfrm>
            <a:prstGeom prst="ellipse">
              <a:avLst/>
            </a:prstGeom>
            <a:solidFill>
              <a:srgbClr val="FF0000"/>
            </a:solidFill>
            <a:ln w="9525">
              <a:solidFill>
                <a:schemeClr val="tx1"/>
              </a:solidFill>
              <a:round/>
              <a:headEnd/>
              <a:tailEnd/>
            </a:ln>
          </p:spPr>
          <p:txBody>
            <a:bodyPr wrap="none" anchor="ctr"/>
            <a:lstStyle/>
            <a:p>
              <a:endParaRPr lang="zh-CN" altLang="en-US"/>
            </a:p>
          </p:txBody>
        </p:sp>
      </p:grpSp>
      <p:grpSp>
        <p:nvGrpSpPr>
          <p:cNvPr id="4" name="Group 12"/>
          <p:cNvGrpSpPr>
            <a:grpSpLocks/>
          </p:cNvGrpSpPr>
          <p:nvPr/>
        </p:nvGrpSpPr>
        <p:grpSpPr bwMode="auto">
          <a:xfrm>
            <a:off x="685800" y="3962400"/>
            <a:ext cx="7966075" cy="673100"/>
            <a:chOff x="0" y="0"/>
            <a:chExt cx="5018" cy="424"/>
          </a:xfrm>
        </p:grpSpPr>
        <p:graphicFrame>
          <p:nvGraphicFramePr>
            <p:cNvPr id="6148" name="Object 13"/>
            <p:cNvGraphicFramePr>
              <a:graphicFrameLocks noChangeAspect="1"/>
            </p:cNvGraphicFramePr>
            <p:nvPr/>
          </p:nvGraphicFramePr>
          <p:xfrm>
            <a:off x="0" y="0"/>
            <a:ext cx="5018" cy="424"/>
          </p:xfrm>
          <a:graphic>
            <a:graphicData uri="http://schemas.openxmlformats.org/presentationml/2006/ole">
              <p:oleObj spid="_x0000_s433156" r:id="rId7" imgW="2121217" imgH="228917" progId="Equations">
                <p:embed/>
              </p:oleObj>
            </a:graphicData>
          </a:graphic>
        </p:graphicFrame>
        <p:sp>
          <p:nvSpPr>
            <p:cNvPr id="6159" name="Oval 14"/>
            <p:cNvSpPr>
              <a:spLocks noChangeArrowheads="1"/>
            </p:cNvSpPr>
            <p:nvPr/>
          </p:nvSpPr>
          <p:spPr bwMode="auto">
            <a:xfrm>
              <a:off x="3120" y="240"/>
              <a:ext cx="48" cy="48"/>
            </a:xfrm>
            <a:prstGeom prst="ellipse">
              <a:avLst/>
            </a:prstGeom>
            <a:solidFill>
              <a:srgbClr val="FF0000"/>
            </a:solidFill>
            <a:ln w="9525">
              <a:solidFill>
                <a:schemeClr val="tx1"/>
              </a:solidFill>
              <a:round/>
              <a:headEnd/>
              <a:tailEnd/>
            </a:ln>
          </p:spPr>
          <p:txBody>
            <a:bodyPr wrap="none" anchor="ctr"/>
            <a:lstStyle/>
            <a:p>
              <a:pPr algn="ctr">
                <a:spcBef>
                  <a:spcPct val="50000"/>
                </a:spcBef>
              </a:pPr>
              <a:endParaRPr lang="zh-CN" altLang="zh-CN" sz="2000">
                <a:solidFill>
                  <a:srgbClr val="FFCC66"/>
                </a:solidFill>
              </a:endParaRPr>
            </a:p>
          </p:txBody>
        </p:sp>
      </p:grpSp>
      <p:sp>
        <p:nvSpPr>
          <p:cNvPr id="6157" name="Rectangle 15"/>
          <p:cNvSpPr>
            <a:spLocks noChangeArrowheads="1"/>
          </p:cNvSpPr>
          <p:nvPr/>
        </p:nvSpPr>
        <p:spPr bwMode="auto">
          <a:xfrm>
            <a:off x="762000" y="2819400"/>
            <a:ext cx="2632075" cy="579438"/>
          </a:xfrm>
          <a:prstGeom prst="rect">
            <a:avLst/>
          </a:prstGeom>
          <a:noFill/>
          <a:ln w="9525">
            <a:noFill/>
            <a:miter lim="800000"/>
            <a:headEnd/>
            <a:tailEnd/>
          </a:ln>
        </p:spPr>
        <p:txBody>
          <a:bodyPr wrap="none">
            <a:spAutoFit/>
          </a:bodyPr>
          <a:lstStyle/>
          <a:p>
            <a:pPr>
              <a:spcBef>
                <a:spcPct val="50000"/>
              </a:spcBef>
            </a:pPr>
            <a:r>
              <a:rPr lang="zh-CN" altLang="en-US" sz="3200" b="1" i="1">
                <a:solidFill>
                  <a:srgbClr val="3333CC"/>
                </a:solidFill>
                <a:ea typeface="隶书" pitchFamily="49" charset="-122"/>
              </a:rPr>
              <a:t>位权多项式法</a:t>
            </a:r>
            <a:endParaRPr lang="zh-CN" altLang="en-US" sz="3200">
              <a:ea typeface="隶书" pitchFamily="49" charset="-122"/>
            </a:endParaRPr>
          </a:p>
        </p:txBody>
      </p:sp>
      <p:sp>
        <p:nvSpPr>
          <p:cNvPr id="6158" name="Rectangle 16"/>
          <p:cNvSpPr>
            <a:spLocks noChangeArrowheads="1"/>
          </p:cNvSpPr>
          <p:nvPr/>
        </p:nvSpPr>
        <p:spPr bwMode="auto">
          <a:xfrm>
            <a:off x="609600" y="5181600"/>
            <a:ext cx="2622550" cy="579438"/>
          </a:xfrm>
          <a:prstGeom prst="rect">
            <a:avLst/>
          </a:prstGeom>
          <a:noFill/>
          <a:ln w="9525">
            <a:noFill/>
            <a:miter lim="800000"/>
            <a:headEnd/>
            <a:tailEnd/>
          </a:ln>
        </p:spPr>
        <p:txBody>
          <a:bodyPr wrap="none">
            <a:spAutoFit/>
          </a:bodyPr>
          <a:lstStyle/>
          <a:p>
            <a:pPr>
              <a:spcBef>
                <a:spcPct val="50000"/>
              </a:spcBef>
            </a:pPr>
            <a:r>
              <a:rPr lang="zh-CN" altLang="en-US" sz="3200" b="1" i="1">
                <a:solidFill>
                  <a:srgbClr val="FF00FF"/>
                </a:solidFill>
                <a:ea typeface="隶书" pitchFamily="49" charset="-122"/>
              </a:rPr>
              <a:t>位权多项式法</a:t>
            </a:r>
            <a:endParaRPr lang="zh-CN" altLang="en-US" sz="3200">
              <a:solidFill>
                <a:srgbClr val="FF00FF"/>
              </a:solidFill>
              <a:ea typeface="隶书" pitchFamily="49" charset="-122"/>
            </a:endParaRP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908248" y="476672"/>
            <a:ext cx="7696200" cy="3607141"/>
          </a:xfrm>
          <a:prstGeom prst="rect">
            <a:avLst/>
          </a:prstGeom>
          <a:noFill/>
          <a:ln w="9525">
            <a:noFill/>
            <a:miter lim="800000"/>
            <a:headEnd/>
            <a:tailEnd/>
          </a:ln>
        </p:spPr>
        <p:txBody>
          <a:bodyPr>
            <a:spAutoFit/>
          </a:bodyPr>
          <a:lstStyle/>
          <a:p>
            <a:pPr algn="just">
              <a:lnSpc>
                <a:spcPct val="130000"/>
              </a:lnSpc>
              <a:spcBef>
                <a:spcPct val="50000"/>
              </a:spcBef>
            </a:pPr>
            <a:r>
              <a:rPr lang="zh-CN" altLang="en-US" sz="2800" b="1" dirty="0"/>
              <a:t>常用进位计数制</a:t>
            </a:r>
            <a:endParaRPr lang="zh-CN" altLang="en-US" dirty="0"/>
          </a:p>
          <a:p>
            <a:pPr algn="just">
              <a:lnSpc>
                <a:spcPct val="130000"/>
              </a:lnSpc>
              <a:spcBef>
                <a:spcPct val="50000"/>
              </a:spcBef>
            </a:pPr>
            <a:r>
              <a:rPr lang="zh-CN" altLang="en-US" b="0" dirty="0">
                <a:solidFill>
                  <a:schemeClr val="tx1"/>
                </a:solidFill>
              </a:rPr>
              <a:t>        </a:t>
            </a:r>
            <a:r>
              <a:rPr lang="zh-CN" altLang="zh-CN" b="0" dirty="0">
                <a:solidFill>
                  <a:schemeClr val="tx1"/>
                </a:solidFill>
              </a:rPr>
              <a:t>1. </a:t>
            </a:r>
            <a:r>
              <a:rPr lang="zh-CN" altLang="en-US" b="0" dirty="0">
                <a:solidFill>
                  <a:schemeClr val="tx1"/>
                </a:solidFill>
              </a:rPr>
              <a:t>十进制</a:t>
            </a:r>
          </a:p>
          <a:p>
            <a:pPr algn="just">
              <a:lnSpc>
                <a:spcPct val="130000"/>
              </a:lnSpc>
              <a:spcBef>
                <a:spcPct val="50000"/>
              </a:spcBef>
            </a:pPr>
            <a:r>
              <a:rPr lang="zh-CN" altLang="zh-CN" b="0" dirty="0">
                <a:solidFill>
                  <a:schemeClr val="tx1"/>
                </a:solidFill>
              </a:rPr>
              <a:t>        </a:t>
            </a:r>
            <a:r>
              <a:rPr lang="zh-CN" altLang="en-US" b="0" dirty="0">
                <a:solidFill>
                  <a:schemeClr val="tx1"/>
                </a:solidFill>
              </a:rPr>
              <a:t>在十进制中，每个数位规定使用的数码为</a:t>
            </a:r>
            <a:r>
              <a:rPr lang="zh-CN" altLang="zh-CN" b="0" dirty="0">
                <a:solidFill>
                  <a:schemeClr val="tx1"/>
                </a:solidFill>
              </a:rPr>
              <a:t>0</a:t>
            </a:r>
            <a:r>
              <a:rPr lang="zh-CN" altLang="en-US" b="0" dirty="0">
                <a:solidFill>
                  <a:schemeClr val="tx1"/>
                </a:solidFill>
              </a:rPr>
              <a:t>，</a:t>
            </a:r>
            <a:r>
              <a:rPr lang="zh-CN" altLang="zh-CN" b="0" dirty="0">
                <a:solidFill>
                  <a:schemeClr val="tx1"/>
                </a:solidFill>
              </a:rPr>
              <a:t>1</a:t>
            </a:r>
            <a:r>
              <a:rPr lang="zh-CN" altLang="en-US" b="0" dirty="0">
                <a:solidFill>
                  <a:schemeClr val="tx1"/>
                </a:solidFill>
              </a:rPr>
              <a:t>， </a:t>
            </a:r>
            <a:r>
              <a:rPr lang="zh-CN" altLang="zh-CN" b="0" dirty="0">
                <a:solidFill>
                  <a:schemeClr val="tx1"/>
                </a:solidFill>
              </a:rPr>
              <a:t>2</a:t>
            </a:r>
            <a:r>
              <a:rPr lang="zh-CN" altLang="en-US" b="0" dirty="0">
                <a:solidFill>
                  <a:schemeClr val="tx1"/>
                </a:solidFill>
              </a:rPr>
              <a:t>，</a:t>
            </a:r>
            <a:r>
              <a:rPr lang="zh-CN" altLang="zh-CN" b="0" dirty="0">
                <a:solidFill>
                  <a:schemeClr val="tx1"/>
                </a:solidFill>
                <a:latin typeface="Courier New" pitchFamily="49" charset="0"/>
              </a:rPr>
              <a:t>…</a:t>
            </a:r>
            <a:r>
              <a:rPr lang="zh-CN" altLang="zh-CN" b="0" dirty="0">
                <a:solidFill>
                  <a:schemeClr val="tx1"/>
                </a:solidFill>
              </a:rPr>
              <a:t>, 9</a:t>
            </a:r>
            <a:r>
              <a:rPr lang="zh-CN" altLang="en-US" b="0" dirty="0">
                <a:solidFill>
                  <a:schemeClr val="tx1"/>
                </a:solidFill>
              </a:rPr>
              <a:t>，共</a:t>
            </a:r>
            <a:r>
              <a:rPr lang="zh-CN" altLang="zh-CN" b="0" dirty="0">
                <a:solidFill>
                  <a:schemeClr val="tx1"/>
                </a:solidFill>
              </a:rPr>
              <a:t>10</a:t>
            </a:r>
            <a:r>
              <a:rPr lang="zh-CN" altLang="en-US" b="0" dirty="0">
                <a:solidFill>
                  <a:schemeClr val="tx1"/>
                </a:solidFill>
              </a:rPr>
              <a:t>个，故其进位基数</a:t>
            </a:r>
            <a:r>
              <a:rPr lang="zh-CN" altLang="zh-CN" b="0" i="1" dirty="0">
                <a:solidFill>
                  <a:schemeClr val="tx1"/>
                </a:solidFill>
              </a:rPr>
              <a:t>R</a:t>
            </a:r>
            <a:r>
              <a:rPr lang="zh-CN" altLang="en-US" b="0" dirty="0">
                <a:solidFill>
                  <a:schemeClr val="tx1"/>
                </a:solidFill>
              </a:rPr>
              <a:t>为</a:t>
            </a:r>
            <a:r>
              <a:rPr lang="zh-CN" altLang="zh-CN" b="0" dirty="0">
                <a:solidFill>
                  <a:schemeClr val="tx1"/>
                </a:solidFill>
              </a:rPr>
              <a:t>10</a:t>
            </a:r>
            <a:r>
              <a:rPr lang="zh-CN" altLang="en-US" b="0" dirty="0">
                <a:solidFill>
                  <a:schemeClr val="tx1"/>
                </a:solidFill>
              </a:rPr>
              <a:t>。其计数规则是</a:t>
            </a:r>
            <a:r>
              <a:rPr lang="zh-CN" altLang="en-US" b="0" dirty="0">
                <a:solidFill>
                  <a:schemeClr val="tx1"/>
                </a:solidFill>
                <a:latin typeface="Courier New" pitchFamily="49" charset="0"/>
              </a:rPr>
              <a:t>“</a:t>
            </a:r>
            <a:r>
              <a:rPr lang="zh-CN" altLang="en-US" b="0" dirty="0">
                <a:solidFill>
                  <a:schemeClr val="tx1"/>
                </a:solidFill>
              </a:rPr>
              <a:t>逢十进一</a:t>
            </a:r>
            <a:r>
              <a:rPr lang="zh-CN" altLang="en-US" b="0" dirty="0">
                <a:solidFill>
                  <a:schemeClr val="tx1"/>
                </a:solidFill>
                <a:latin typeface="Courier New" pitchFamily="49" charset="0"/>
              </a:rPr>
              <a:t>”</a:t>
            </a:r>
            <a:r>
              <a:rPr lang="zh-CN" altLang="en-US" b="0" dirty="0">
                <a:solidFill>
                  <a:schemeClr val="tx1"/>
                </a:solidFill>
              </a:rPr>
              <a:t>。各位的权值为</a:t>
            </a:r>
            <a:r>
              <a:rPr lang="zh-CN" altLang="zh-CN" b="0" dirty="0">
                <a:solidFill>
                  <a:schemeClr val="tx1"/>
                </a:solidFill>
              </a:rPr>
              <a:t>10</a:t>
            </a:r>
            <a:r>
              <a:rPr lang="zh-CN" altLang="zh-CN" b="0" i="1" baseline="30000" dirty="0">
                <a:solidFill>
                  <a:schemeClr val="tx1"/>
                </a:solidFill>
              </a:rPr>
              <a:t>i</a:t>
            </a:r>
            <a:r>
              <a:rPr lang="zh-CN" altLang="en-US" b="0" dirty="0">
                <a:solidFill>
                  <a:schemeClr val="tx1"/>
                </a:solidFill>
              </a:rPr>
              <a:t>，</a:t>
            </a:r>
            <a:r>
              <a:rPr lang="zh-CN" altLang="zh-CN" b="0" i="1" dirty="0">
                <a:solidFill>
                  <a:schemeClr val="tx1"/>
                </a:solidFill>
              </a:rPr>
              <a:t>i</a:t>
            </a:r>
            <a:r>
              <a:rPr lang="zh-CN" altLang="en-US" b="0" dirty="0">
                <a:solidFill>
                  <a:schemeClr val="tx1"/>
                </a:solidFill>
              </a:rPr>
              <a:t>是各数位的序号。 </a:t>
            </a:r>
          </a:p>
          <a:p>
            <a:pPr>
              <a:lnSpc>
                <a:spcPct val="130000"/>
              </a:lnSpc>
              <a:spcBef>
                <a:spcPct val="50000"/>
              </a:spcBef>
            </a:pPr>
            <a:r>
              <a:rPr lang="zh-CN" altLang="zh-CN" b="0" dirty="0">
                <a:solidFill>
                  <a:schemeClr val="tx1"/>
                </a:solidFill>
              </a:rPr>
              <a:t>       </a:t>
            </a:r>
            <a:r>
              <a:rPr lang="zh-CN" altLang="en-US" b="0" dirty="0">
                <a:solidFill>
                  <a:schemeClr val="tx1"/>
                </a:solidFill>
              </a:rPr>
              <a:t>十进制数用下标“</a:t>
            </a:r>
            <a:r>
              <a:rPr lang="zh-CN" altLang="zh-CN" b="0" dirty="0">
                <a:solidFill>
                  <a:schemeClr val="tx1"/>
                </a:solidFill>
              </a:rPr>
              <a:t>D”</a:t>
            </a:r>
            <a:r>
              <a:rPr lang="zh-CN" altLang="en-US" b="0" dirty="0">
                <a:solidFill>
                  <a:schemeClr val="tx1"/>
                </a:solidFill>
              </a:rPr>
              <a:t>表示，也可省略。例如： </a:t>
            </a:r>
          </a:p>
        </p:txBody>
      </p:sp>
      <p:graphicFrame>
        <p:nvGraphicFramePr>
          <p:cNvPr id="7170" name="Object 3"/>
          <p:cNvGraphicFramePr>
            <a:graphicFrameLocks noChangeAspect="1"/>
          </p:cNvGraphicFramePr>
          <p:nvPr/>
        </p:nvGraphicFramePr>
        <p:xfrm>
          <a:off x="1619672" y="4293096"/>
          <a:ext cx="5867400" cy="1362075"/>
        </p:xfrm>
        <a:graphic>
          <a:graphicData uri="http://schemas.openxmlformats.org/presentationml/2006/ole">
            <p:oleObj spid="_x0000_s434178" r:id="rId3" imgW="2298020" imgH="533486" progId="Equations">
              <p:embed/>
            </p:oleObj>
          </a:graphicData>
        </a:graphic>
      </p:graphicFrame>
      <p:sp>
        <p:nvSpPr>
          <p:cNvPr id="7172" name="Text Box 4"/>
          <p:cNvSpPr txBox="1">
            <a:spLocks noChangeArrowheads="1"/>
          </p:cNvSpPr>
          <p:nvPr/>
        </p:nvSpPr>
        <p:spPr bwMode="auto">
          <a:xfrm>
            <a:off x="1371600" y="5943600"/>
            <a:ext cx="6494085" cy="461665"/>
          </a:xfrm>
          <a:prstGeom prst="rect">
            <a:avLst/>
          </a:prstGeom>
          <a:noFill/>
          <a:ln w="9525">
            <a:noFill/>
            <a:miter lim="800000"/>
            <a:headEnd/>
            <a:tailEnd/>
          </a:ln>
        </p:spPr>
        <p:txBody>
          <a:bodyPr wrap="none">
            <a:spAutoFit/>
          </a:bodyPr>
          <a:lstStyle/>
          <a:p>
            <a:r>
              <a:rPr lang="zh-CN" altLang="en-US" b="0" dirty="0"/>
              <a:t>十进制数人们最熟悉， 但机器实现起来困难。 </a:t>
            </a:r>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611560" y="404664"/>
            <a:ext cx="7543800" cy="3022366"/>
          </a:xfrm>
          <a:prstGeom prst="rect">
            <a:avLst/>
          </a:prstGeom>
          <a:noFill/>
          <a:ln w="9525">
            <a:noFill/>
            <a:miter lim="800000"/>
            <a:headEnd/>
            <a:tailEnd/>
          </a:ln>
        </p:spPr>
        <p:txBody>
          <a:bodyPr>
            <a:spAutoFit/>
          </a:bodyPr>
          <a:lstStyle/>
          <a:p>
            <a:pPr algn="just">
              <a:lnSpc>
                <a:spcPct val="130000"/>
              </a:lnSpc>
              <a:spcBef>
                <a:spcPct val="50000"/>
              </a:spcBef>
            </a:pPr>
            <a:r>
              <a:rPr lang="zh-CN" altLang="zh-CN" sz="3200" b="1" dirty="0"/>
              <a:t>       2. </a:t>
            </a:r>
            <a:r>
              <a:rPr lang="zh-CN" altLang="en-US" sz="3200" b="1" dirty="0"/>
              <a:t>二进制</a:t>
            </a:r>
            <a:endParaRPr lang="zh-CN" altLang="en-US" sz="3200" dirty="0"/>
          </a:p>
          <a:p>
            <a:pPr algn="just">
              <a:lnSpc>
                <a:spcPct val="130000"/>
              </a:lnSpc>
              <a:spcBef>
                <a:spcPct val="50000"/>
              </a:spcBef>
            </a:pPr>
            <a:r>
              <a:rPr lang="zh-CN" altLang="en-US" b="0" dirty="0">
                <a:solidFill>
                  <a:schemeClr val="tx1"/>
                </a:solidFill>
              </a:rPr>
              <a:t>       在二进制中，每个数位规定使用的数码为</a:t>
            </a:r>
            <a:r>
              <a:rPr lang="zh-CN" altLang="zh-CN" b="0" dirty="0">
                <a:solidFill>
                  <a:schemeClr val="tx1"/>
                </a:solidFill>
              </a:rPr>
              <a:t>0</a:t>
            </a:r>
            <a:r>
              <a:rPr lang="zh-CN" altLang="en-US" b="0" dirty="0">
                <a:solidFill>
                  <a:schemeClr val="tx1"/>
                </a:solidFill>
              </a:rPr>
              <a:t>，</a:t>
            </a:r>
            <a:r>
              <a:rPr lang="zh-CN" altLang="zh-CN" b="0" dirty="0">
                <a:solidFill>
                  <a:schemeClr val="tx1"/>
                </a:solidFill>
              </a:rPr>
              <a:t>1</a:t>
            </a:r>
            <a:r>
              <a:rPr lang="zh-CN" altLang="en-US" b="0" dirty="0">
                <a:solidFill>
                  <a:schemeClr val="tx1"/>
                </a:solidFill>
              </a:rPr>
              <a:t>，共</a:t>
            </a:r>
            <a:r>
              <a:rPr lang="zh-CN" altLang="zh-CN" b="0" dirty="0">
                <a:solidFill>
                  <a:schemeClr val="tx1"/>
                </a:solidFill>
              </a:rPr>
              <a:t>2</a:t>
            </a:r>
            <a:r>
              <a:rPr lang="zh-CN" altLang="en-US" b="0" dirty="0">
                <a:solidFill>
                  <a:schemeClr val="tx1"/>
                </a:solidFill>
              </a:rPr>
              <a:t>个数码，故其进位基数</a:t>
            </a:r>
            <a:r>
              <a:rPr lang="zh-CN" altLang="zh-CN" b="0" i="1" dirty="0">
                <a:solidFill>
                  <a:schemeClr val="tx1"/>
                </a:solidFill>
              </a:rPr>
              <a:t>R</a:t>
            </a:r>
            <a:r>
              <a:rPr lang="zh-CN" altLang="en-US" b="0" dirty="0">
                <a:solidFill>
                  <a:schemeClr val="tx1"/>
                </a:solidFill>
              </a:rPr>
              <a:t>为</a:t>
            </a:r>
            <a:r>
              <a:rPr lang="zh-CN" altLang="zh-CN" b="0" dirty="0">
                <a:solidFill>
                  <a:schemeClr val="tx1"/>
                </a:solidFill>
              </a:rPr>
              <a:t>2</a:t>
            </a:r>
            <a:r>
              <a:rPr lang="zh-CN" altLang="en-US" b="0" dirty="0">
                <a:solidFill>
                  <a:schemeClr val="tx1"/>
                </a:solidFill>
              </a:rPr>
              <a:t>。其计数规则是</a:t>
            </a:r>
            <a:r>
              <a:rPr lang="zh-CN" altLang="en-US" b="0" dirty="0">
                <a:solidFill>
                  <a:schemeClr val="tx1"/>
                </a:solidFill>
                <a:latin typeface="Courier New" pitchFamily="49" charset="0"/>
              </a:rPr>
              <a:t>“</a:t>
            </a:r>
            <a:r>
              <a:rPr lang="zh-CN" altLang="en-US" b="0" dirty="0">
                <a:solidFill>
                  <a:schemeClr val="tx1"/>
                </a:solidFill>
              </a:rPr>
              <a:t>逢二进一</a:t>
            </a:r>
            <a:r>
              <a:rPr lang="zh-CN" altLang="en-US" b="0" dirty="0">
                <a:solidFill>
                  <a:schemeClr val="tx1"/>
                </a:solidFill>
                <a:latin typeface="Courier New" pitchFamily="49" charset="0"/>
              </a:rPr>
              <a:t>”</a:t>
            </a:r>
            <a:r>
              <a:rPr lang="zh-CN" altLang="en-US" b="0" dirty="0">
                <a:solidFill>
                  <a:schemeClr val="tx1"/>
                </a:solidFill>
              </a:rPr>
              <a:t>。 各位的权值为</a:t>
            </a:r>
            <a:r>
              <a:rPr lang="zh-CN" altLang="zh-CN" b="0" dirty="0">
                <a:solidFill>
                  <a:schemeClr val="tx1"/>
                </a:solidFill>
              </a:rPr>
              <a:t>2</a:t>
            </a:r>
            <a:r>
              <a:rPr lang="zh-CN" altLang="zh-CN" b="0" i="1" baseline="30000" dirty="0">
                <a:solidFill>
                  <a:schemeClr val="tx1"/>
                </a:solidFill>
              </a:rPr>
              <a:t>i</a:t>
            </a:r>
            <a:r>
              <a:rPr lang="zh-CN" altLang="en-US" b="0" dirty="0">
                <a:solidFill>
                  <a:schemeClr val="tx1"/>
                </a:solidFill>
              </a:rPr>
              <a:t>，</a:t>
            </a:r>
            <a:r>
              <a:rPr lang="zh-CN" altLang="zh-CN" b="0" i="1" dirty="0">
                <a:solidFill>
                  <a:schemeClr val="tx1"/>
                </a:solidFill>
              </a:rPr>
              <a:t>i</a:t>
            </a:r>
            <a:r>
              <a:rPr lang="zh-CN" altLang="en-US" b="0" dirty="0">
                <a:solidFill>
                  <a:schemeClr val="tx1"/>
                </a:solidFill>
              </a:rPr>
              <a:t>是各数位的序号。 </a:t>
            </a:r>
          </a:p>
          <a:p>
            <a:pPr algn="just">
              <a:lnSpc>
                <a:spcPct val="130000"/>
              </a:lnSpc>
              <a:spcBef>
                <a:spcPct val="50000"/>
              </a:spcBef>
            </a:pPr>
            <a:r>
              <a:rPr lang="zh-CN" altLang="zh-CN" b="0" dirty="0">
                <a:solidFill>
                  <a:schemeClr val="tx1"/>
                </a:solidFill>
              </a:rPr>
              <a:t>        </a:t>
            </a:r>
            <a:r>
              <a:rPr lang="zh-CN" altLang="en-US" b="0" dirty="0">
                <a:solidFill>
                  <a:schemeClr val="tx1"/>
                </a:solidFill>
              </a:rPr>
              <a:t>二进制数用下标</a:t>
            </a:r>
            <a:r>
              <a:rPr lang="zh-CN" altLang="en-US" b="0" dirty="0">
                <a:solidFill>
                  <a:schemeClr val="tx1"/>
                </a:solidFill>
                <a:latin typeface="Courier New" pitchFamily="49" charset="0"/>
              </a:rPr>
              <a:t>“</a:t>
            </a:r>
            <a:r>
              <a:rPr lang="zh-CN" altLang="zh-CN" b="0" dirty="0">
                <a:solidFill>
                  <a:schemeClr val="tx1"/>
                </a:solidFill>
              </a:rPr>
              <a:t>B</a:t>
            </a:r>
            <a:r>
              <a:rPr lang="zh-CN" altLang="zh-CN" b="0" dirty="0">
                <a:solidFill>
                  <a:schemeClr val="tx1"/>
                </a:solidFill>
                <a:latin typeface="Courier New" pitchFamily="49" charset="0"/>
              </a:rPr>
              <a:t>”</a:t>
            </a:r>
            <a:r>
              <a:rPr lang="zh-CN" altLang="en-US" b="0" dirty="0">
                <a:solidFill>
                  <a:schemeClr val="tx1"/>
                </a:solidFill>
              </a:rPr>
              <a:t>表示。例如： </a:t>
            </a:r>
          </a:p>
        </p:txBody>
      </p:sp>
      <p:graphicFrame>
        <p:nvGraphicFramePr>
          <p:cNvPr id="8194" name="Object 3"/>
          <p:cNvGraphicFramePr>
            <a:graphicFrameLocks noChangeAspect="1"/>
          </p:cNvGraphicFramePr>
          <p:nvPr/>
        </p:nvGraphicFramePr>
        <p:xfrm>
          <a:off x="1905000" y="3505200"/>
          <a:ext cx="5562600" cy="1425575"/>
        </p:xfrm>
        <a:graphic>
          <a:graphicData uri="http://schemas.openxmlformats.org/presentationml/2006/ole">
            <p:oleObj spid="_x0000_s435202" r:id="rId3" imgW="2082213" imgH="533486" progId="Equations">
              <p:embed/>
            </p:oleObj>
          </a:graphicData>
        </a:graphic>
      </p:graphicFrame>
      <p:sp>
        <p:nvSpPr>
          <p:cNvPr id="8196" name="Text Box 4"/>
          <p:cNvSpPr txBox="1">
            <a:spLocks noChangeArrowheads="1"/>
          </p:cNvSpPr>
          <p:nvPr/>
        </p:nvSpPr>
        <p:spPr bwMode="auto">
          <a:xfrm>
            <a:off x="762000" y="5207000"/>
            <a:ext cx="7772400" cy="1000980"/>
          </a:xfrm>
          <a:prstGeom prst="rect">
            <a:avLst/>
          </a:prstGeom>
          <a:noFill/>
          <a:ln w="9525">
            <a:noFill/>
            <a:miter lim="800000"/>
            <a:headEnd/>
            <a:tailEnd/>
          </a:ln>
        </p:spPr>
        <p:txBody>
          <a:bodyPr>
            <a:spAutoFit/>
          </a:bodyPr>
          <a:lstStyle/>
          <a:p>
            <a:pPr algn="just">
              <a:lnSpc>
                <a:spcPct val="130000"/>
              </a:lnSpc>
              <a:spcBef>
                <a:spcPct val="50000"/>
              </a:spcBef>
            </a:pPr>
            <a:r>
              <a:rPr lang="zh-CN" altLang="zh-CN" b="0" dirty="0">
                <a:solidFill>
                  <a:schemeClr val="tx1"/>
                </a:solidFill>
              </a:rPr>
              <a:t>        </a:t>
            </a:r>
            <a:r>
              <a:rPr lang="zh-CN" altLang="en-US" b="0" dirty="0">
                <a:solidFill>
                  <a:schemeClr val="tx1"/>
                </a:solidFill>
              </a:rPr>
              <a:t>二进制数由于只需两个态，机器实现容易， 因而二进制是数字系统唯一认识的代码。但二进制书写太长。 </a:t>
            </a: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51520" y="1415673"/>
            <a:ext cx="8640960" cy="4893647"/>
          </a:xfrm>
          <a:prstGeom prst="rect">
            <a:avLst/>
          </a:prstGeom>
          <a:noFill/>
          <a:ln w="9525">
            <a:noFill/>
            <a:miter lim="800000"/>
            <a:headEnd/>
            <a:tailEnd/>
          </a:ln>
        </p:spPr>
        <p:txBody>
          <a:bodyPr wrap="square">
            <a:spAutoFit/>
          </a:bodyPr>
          <a:lstStyle/>
          <a:p>
            <a:pPr algn="just">
              <a:lnSpc>
                <a:spcPct val="150000"/>
              </a:lnSpc>
              <a:spcBef>
                <a:spcPct val="50000"/>
              </a:spcBef>
            </a:pPr>
            <a:r>
              <a:rPr lang="zh-CN" altLang="en-US" b="0" dirty="0" smtClean="0">
                <a:solidFill>
                  <a:schemeClr val="tx1"/>
                </a:solidFill>
              </a:rPr>
              <a:t>        一</a:t>
            </a:r>
            <a:r>
              <a:rPr lang="zh-CN" altLang="en-US" b="0" dirty="0">
                <a:solidFill>
                  <a:schemeClr val="tx1"/>
                </a:solidFill>
              </a:rPr>
              <a:t>个数若用二进制数表示要比相应的十进制数的位数长得多，但采用二进制数却有以下优点： </a:t>
            </a:r>
          </a:p>
          <a:p>
            <a:pPr algn="just">
              <a:lnSpc>
                <a:spcPct val="150000"/>
              </a:lnSpc>
              <a:spcBef>
                <a:spcPct val="50000"/>
              </a:spcBef>
            </a:pPr>
            <a:r>
              <a:rPr lang="zh-CN" altLang="zh-CN" b="0" dirty="0">
                <a:solidFill>
                  <a:schemeClr val="tx1"/>
                </a:solidFill>
              </a:rPr>
              <a:t>        ① </a:t>
            </a:r>
            <a:r>
              <a:rPr lang="zh-CN" altLang="en-US" b="0" dirty="0">
                <a:solidFill>
                  <a:schemeClr val="tx1"/>
                </a:solidFill>
              </a:rPr>
              <a:t>因为它只有</a:t>
            </a:r>
            <a:r>
              <a:rPr lang="zh-CN" altLang="zh-CN" b="0" dirty="0">
                <a:solidFill>
                  <a:schemeClr val="tx1"/>
                </a:solidFill>
              </a:rPr>
              <a:t>0</a:t>
            </a:r>
            <a:r>
              <a:rPr lang="zh-CN" altLang="en-US" b="0" dirty="0">
                <a:solidFill>
                  <a:schemeClr val="tx1"/>
                </a:solidFill>
              </a:rPr>
              <a:t>、</a:t>
            </a:r>
            <a:r>
              <a:rPr lang="zh-CN" altLang="zh-CN" b="0" dirty="0">
                <a:solidFill>
                  <a:schemeClr val="tx1"/>
                </a:solidFill>
              </a:rPr>
              <a:t>1 </a:t>
            </a:r>
            <a:r>
              <a:rPr lang="zh-CN" altLang="en-US" b="0" dirty="0">
                <a:solidFill>
                  <a:schemeClr val="tx1"/>
                </a:solidFill>
              </a:rPr>
              <a:t>两个数码，在数字电路中利用一个具有两个稳定状态且能相互转换的开关器件就可以表示一位二进制数，因此采用二进制数的电路容易实现， 且工作稳定可靠</a:t>
            </a:r>
            <a:r>
              <a:rPr lang="zh-CN" altLang="en-US" b="0" dirty="0" smtClean="0">
                <a:solidFill>
                  <a:schemeClr val="tx1"/>
                </a:solidFill>
              </a:rPr>
              <a:t>。</a:t>
            </a:r>
            <a:endParaRPr lang="zh-CN" altLang="en-US" b="0" dirty="0">
              <a:solidFill>
                <a:schemeClr val="tx1"/>
              </a:solidFill>
            </a:endParaRPr>
          </a:p>
          <a:p>
            <a:pPr algn="just">
              <a:lnSpc>
                <a:spcPct val="150000"/>
              </a:lnSpc>
              <a:spcBef>
                <a:spcPct val="50000"/>
              </a:spcBef>
            </a:pPr>
            <a:r>
              <a:rPr lang="zh-CN" altLang="zh-CN" b="0" dirty="0">
                <a:solidFill>
                  <a:schemeClr val="tx1"/>
                </a:solidFill>
              </a:rPr>
              <a:t>        ② </a:t>
            </a:r>
            <a:r>
              <a:rPr lang="zh-CN" altLang="en-US" b="0" dirty="0">
                <a:solidFill>
                  <a:schemeClr val="tx1"/>
                </a:solidFill>
              </a:rPr>
              <a:t>算术运算规则简单。二进制数的算术运算和十进制数的算术运算规则基本相同，惟一区别在于二进制数是</a:t>
            </a:r>
            <a:r>
              <a:rPr lang="zh-CN" altLang="en-US" b="0" dirty="0">
                <a:solidFill>
                  <a:schemeClr val="tx1"/>
                </a:solidFill>
                <a:latin typeface="Courier New" pitchFamily="49" charset="0"/>
              </a:rPr>
              <a:t>“</a:t>
            </a:r>
            <a:r>
              <a:rPr lang="zh-CN" altLang="en-US" b="0" dirty="0">
                <a:solidFill>
                  <a:schemeClr val="tx1"/>
                </a:solidFill>
              </a:rPr>
              <a:t>逢二进一</a:t>
            </a:r>
            <a:r>
              <a:rPr lang="zh-CN" altLang="en-US" b="0" dirty="0">
                <a:solidFill>
                  <a:schemeClr val="tx1"/>
                </a:solidFill>
                <a:latin typeface="Courier New" pitchFamily="49" charset="0"/>
              </a:rPr>
              <a:t>”</a:t>
            </a:r>
            <a:r>
              <a:rPr lang="zh-CN" altLang="en-US" b="0" dirty="0">
                <a:solidFill>
                  <a:schemeClr val="tx1"/>
                </a:solidFill>
              </a:rPr>
              <a:t>及</a:t>
            </a:r>
            <a:r>
              <a:rPr lang="zh-CN" altLang="en-US" b="0" dirty="0">
                <a:solidFill>
                  <a:schemeClr val="tx1"/>
                </a:solidFill>
                <a:latin typeface="Courier New" pitchFamily="49" charset="0"/>
              </a:rPr>
              <a:t>“</a:t>
            </a:r>
            <a:r>
              <a:rPr lang="zh-CN" altLang="en-US" b="0" dirty="0">
                <a:solidFill>
                  <a:schemeClr val="tx1"/>
                </a:solidFill>
              </a:rPr>
              <a:t>借一当二</a:t>
            </a:r>
            <a:r>
              <a:rPr lang="zh-CN" altLang="en-US" b="0" dirty="0">
                <a:solidFill>
                  <a:schemeClr val="tx1"/>
                </a:solidFill>
                <a:latin typeface="Courier New" pitchFamily="49" charset="0"/>
              </a:rPr>
              <a:t>”</a:t>
            </a:r>
            <a:r>
              <a:rPr lang="zh-CN" altLang="en-US" b="0" dirty="0">
                <a:solidFill>
                  <a:schemeClr val="tx1"/>
                </a:solidFill>
              </a:rPr>
              <a:t>，而不是</a:t>
            </a:r>
            <a:r>
              <a:rPr lang="zh-CN" altLang="en-US" b="0" dirty="0">
                <a:solidFill>
                  <a:schemeClr val="tx1"/>
                </a:solidFill>
                <a:latin typeface="Courier New" pitchFamily="49" charset="0"/>
              </a:rPr>
              <a:t>“</a:t>
            </a:r>
            <a:r>
              <a:rPr lang="zh-CN" altLang="en-US" b="0" dirty="0">
                <a:solidFill>
                  <a:schemeClr val="tx1"/>
                </a:solidFill>
              </a:rPr>
              <a:t>逢十进一</a:t>
            </a:r>
            <a:r>
              <a:rPr lang="zh-CN" altLang="en-US" b="0" dirty="0">
                <a:solidFill>
                  <a:schemeClr val="tx1"/>
                </a:solidFill>
                <a:latin typeface="Courier New" pitchFamily="49" charset="0"/>
              </a:rPr>
              <a:t>”</a:t>
            </a:r>
            <a:r>
              <a:rPr lang="zh-CN" altLang="en-US" b="0" dirty="0">
                <a:solidFill>
                  <a:schemeClr val="tx1"/>
                </a:solidFill>
              </a:rPr>
              <a:t>及</a:t>
            </a:r>
            <a:r>
              <a:rPr lang="zh-CN" altLang="en-US" b="0" dirty="0">
                <a:solidFill>
                  <a:schemeClr val="tx1"/>
                </a:solidFill>
                <a:latin typeface="Courier New" pitchFamily="49" charset="0"/>
              </a:rPr>
              <a:t>“</a:t>
            </a:r>
            <a:r>
              <a:rPr lang="zh-CN" altLang="en-US" b="0" dirty="0">
                <a:solidFill>
                  <a:schemeClr val="tx1"/>
                </a:solidFill>
              </a:rPr>
              <a:t>借一当十</a:t>
            </a:r>
            <a:r>
              <a:rPr lang="zh-CN" altLang="en-US" b="0" dirty="0">
                <a:solidFill>
                  <a:schemeClr val="tx1"/>
                </a:solidFill>
                <a:latin typeface="Courier New" pitchFamily="49" charset="0"/>
              </a:rPr>
              <a:t>”</a:t>
            </a:r>
            <a:r>
              <a:rPr lang="zh-CN" altLang="en-US" b="0" dirty="0">
                <a:solidFill>
                  <a:schemeClr val="tx1"/>
                </a:solidFill>
              </a:rPr>
              <a:t>。 </a:t>
            </a:r>
          </a:p>
        </p:txBody>
      </p:sp>
      <p:sp>
        <p:nvSpPr>
          <p:cNvPr id="3" name="TextBox 2"/>
          <p:cNvSpPr txBox="1"/>
          <p:nvPr/>
        </p:nvSpPr>
        <p:spPr>
          <a:xfrm>
            <a:off x="1187624" y="332656"/>
            <a:ext cx="2656496" cy="584775"/>
          </a:xfrm>
          <a:prstGeom prst="rect">
            <a:avLst/>
          </a:prstGeom>
          <a:noFill/>
        </p:spPr>
        <p:txBody>
          <a:bodyPr wrap="none" rtlCol="0">
            <a:spAutoFit/>
          </a:bodyPr>
          <a:lstStyle/>
          <a:p>
            <a:r>
              <a:rPr lang="zh-CN" altLang="en-US" sz="3200" dirty="0" smtClean="0"/>
              <a:t>二进制的特点</a:t>
            </a:r>
            <a:endParaRPr lang="zh-CN" altLang="en-US" sz="3200" dirty="0"/>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331640" y="476672"/>
            <a:ext cx="1184275" cy="457200"/>
          </a:xfrm>
          <a:prstGeom prst="rect">
            <a:avLst/>
          </a:prstGeom>
          <a:noFill/>
          <a:ln w="9525">
            <a:noFill/>
            <a:miter lim="800000"/>
            <a:headEnd/>
            <a:tailEnd/>
          </a:ln>
        </p:spPr>
        <p:txBody>
          <a:bodyPr wrap="none">
            <a:spAutoFit/>
          </a:bodyPr>
          <a:lstStyle/>
          <a:p>
            <a:r>
              <a:rPr lang="zh-CN" altLang="en-US" b="1" dirty="0"/>
              <a:t>例如： </a:t>
            </a:r>
          </a:p>
        </p:txBody>
      </p:sp>
      <p:pic>
        <p:nvPicPr>
          <p:cNvPr id="21507" name="Picture 3" descr="未标题-1 拷贝"/>
          <p:cNvPicPr>
            <a:picLocks noChangeAspect="1" noChangeArrowheads="1"/>
          </p:cNvPicPr>
          <p:nvPr/>
        </p:nvPicPr>
        <p:blipFill>
          <a:blip r:embed="rId2" cstate="print"/>
          <a:srcRect/>
          <a:stretch>
            <a:fillRect/>
          </a:stretch>
        </p:blipFill>
        <p:spPr bwMode="auto">
          <a:xfrm>
            <a:off x="107504" y="2057400"/>
            <a:ext cx="8839200" cy="3427413"/>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755576" y="476672"/>
            <a:ext cx="7772400" cy="4827240"/>
          </a:xfrm>
        </p:spPr>
        <p:txBody>
          <a:bodyPr/>
          <a:lstStyle/>
          <a:p>
            <a:pPr eaLnBrk="1" hangingPunct="1">
              <a:buNone/>
            </a:pPr>
            <a:r>
              <a:rPr lang="zh-CN" altLang="en-US" dirty="0" smtClean="0"/>
              <a:t>    </a:t>
            </a:r>
            <a:r>
              <a:rPr lang="zh-CN" altLang="en-US" b="1" dirty="0" smtClean="0">
                <a:solidFill>
                  <a:srgbClr val="3333FF"/>
                </a:solidFill>
              </a:rPr>
              <a:t>移位运算</a:t>
            </a:r>
            <a:endParaRPr lang="en-US" altLang="zh-CN" b="1" dirty="0" smtClean="0">
              <a:solidFill>
                <a:srgbClr val="3333FF"/>
              </a:solidFill>
            </a:endParaRPr>
          </a:p>
          <a:p>
            <a:pPr eaLnBrk="1" hangingPunct="1">
              <a:buNone/>
            </a:pPr>
            <a:endParaRPr lang="zh-CN" altLang="en-US" dirty="0" smtClean="0"/>
          </a:p>
          <a:p>
            <a:pPr lvl="1" eaLnBrk="1" hangingPunct="1">
              <a:lnSpc>
                <a:spcPct val="150000"/>
              </a:lnSpc>
              <a:buFontTx/>
              <a:buNone/>
            </a:pPr>
            <a:r>
              <a:rPr lang="zh-CN" altLang="en-US" dirty="0" smtClean="0"/>
              <a:t>左移一位等与原数乘以</a:t>
            </a:r>
            <a:r>
              <a:rPr lang="zh-CN" altLang="zh-CN" dirty="0" smtClean="0"/>
              <a:t>2</a:t>
            </a:r>
          </a:p>
          <a:p>
            <a:pPr lvl="1" eaLnBrk="1" hangingPunct="1">
              <a:lnSpc>
                <a:spcPct val="150000"/>
              </a:lnSpc>
              <a:buFontTx/>
              <a:buNone/>
            </a:pPr>
            <a:r>
              <a:rPr lang="zh-CN" altLang="en-US" dirty="0" smtClean="0"/>
              <a:t>右移一位等与原数除以</a:t>
            </a:r>
            <a:r>
              <a:rPr lang="zh-CN" altLang="zh-CN" dirty="0" smtClean="0"/>
              <a:t>2</a:t>
            </a:r>
          </a:p>
          <a:p>
            <a:pPr lvl="1" eaLnBrk="1" hangingPunct="1">
              <a:lnSpc>
                <a:spcPct val="150000"/>
              </a:lnSpc>
              <a:buFontTx/>
              <a:buNone/>
            </a:pPr>
            <a:r>
              <a:rPr lang="zh-CN" altLang="en-US" dirty="0" smtClean="0"/>
              <a:t>例如：已知</a:t>
            </a:r>
            <a:r>
              <a:rPr lang="zh-CN" altLang="zh-CN" dirty="0" smtClean="0"/>
              <a:t>(X)</a:t>
            </a:r>
            <a:r>
              <a:rPr lang="zh-CN" altLang="zh-CN" baseline="-25000" dirty="0" smtClean="0"/>
              <a:t>2</a:t>
            </a:r>
            <a:r>
              <a:rPr lang="zh-CN" altLang="zh-CN" dirty="0" smtClean="0"/>
              <a:t>=1001.10 </a:t>
            </a:r>
            <a:r>
              <a:rPr lang="zh-CN" altLang="en-US" dirty="0" smtClean="0"/>
              <a:t>求</a:t>
            </a:r>
            <a:r>
              <a:rPr lang="zh-CN" altLang="zh-CN" dirty="0" smtClean="0"/>
              <a:t>(2X)</a:t>
            </a:r>
            <a:r>
              <a:rPr lang="zh-CN" altLang="zh-CN" baseline="-25000" dirty="0" smtClean="0"/>
              <a:t>2  </a:t>
            </a:r>
            <a:r>
              <a:rPr lang="zh-CN" altLang="en-US" baseline="-25000" dirty="0" smtClean="0"/>
              <a:t>， </a:t>
            </a:r>
            <a:r>
              <a:rPr lang="zh-CN" altLang="zh-CN" dirty="0" smtClean="0"/>
              <a:t>(X/2)</a:t>
            </a:r>
            <a:r>
              <a:rPr lang="zh-CN" altLang="zh-CN" baseline="-25000" dirty="0" smtClean="0"/>
              <a:t>2</a:t>
            </a:r>
          </a:p>
          <a:p>
            <a:pPr lvl="1" eaLnBrk="1" hangingPunct="1">
              <a:lnSpc>
                <a:spcPct val="150000"/>
              </a:lnSpc>
              <a:buFontTx/>
              <a:buNone/>
            </a:pPr>
            <a:endParaRPr lang="zh-CN" altLang="zh-CN" dirty="0" smtClean="0"/>
          </a:p>
          <a:p>
            <a:pPr lvl="1" eaLnBrk="1" hangingPunct="1">
              <a:lnSpc>
                <a:spcPct val="150000"/>
              </a:lnSpc>
              <a:buFontTx/>
              <a:buNone/>
            </a:pPr>
            <a:r>
              <a:rPr lang="zh-CN" altLang="zh-CN" dirty="0" smtClean="0"/>
              <a:t>(2X)</a:t>
            </a:r>
            <a:r>
              <a:rPr lang="zh-CN" altLang="zh-CN" baseline="-25000" dirty="0" smtClean="0"/>
              <a:t>2</a:t>
            </a:r>
            <a:r>
              <a:rPr lang="zh-CN" altLang="zh-CN" dirty="0" smtClean="0"/>
              <a:t>=10011.0</a:t>
            </a:r>
            <a:r>
              <a:rPr lang="zh-CN" altLang="en-US" dirty="0" smtClean="0"/>
              <a:t>左移一位</a:t>
            </a:r>
          </a:p>
          <a:p>
            <a:pPr lvl="1" eaLnBrk="1" hangingPunct="1">
              <a:lnSpc>
                <a:spcPct val="150000"/>
              </a:lnSpc>
              <a:buFontTx/>
              <a:buNone/>
            </a:pPr>
            <a:r>
              <a:rPr lang="zh-CN" altLang="zh-CN" dirty="0" smtClean="0"/>
              <a:t>(X/2)</a:t>
            </a:r>
            <a:r>
              <a:rPr lang="zh-CN" altLang="zh-CN" baseline="-25000" dirty="0" smtClean="0"/>
              <a:t>2</a:t>
            </a:r>
            <a:r>
              <a:rPr lang="zh-CN" altLang="zh-CN" dirty="0" smtClean="0"/>
              <a:t>=100.110</a:t>
            </a:r>
            <a:r>
              <a:rPr lang="zh-CN" altLang="en-US" dirty="0" smtClean="0"/>
              <a:t>右移一位</a:t>
            </a:r>
          </a:p>
          <a:p>
            <a:pPr lvl="1" eaLnBrk="1" hangingPunct="1">
              <a:buFontTx/>
              <a:buNone/>
            </a:pPr>
            <a:endParaRPr lang="zh-CN" altLang="zh-CN" dirty="0" smtClean="0"/>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20960" y="404664"/>
            <a:ext cx="7967464" cy="5152180"/>
          </a:xfrm>
          <a:prstGeom prst="rect">
            <a:avLst/>
          </a:prstGeom>
          <a:noFill/>
          <a:ln w="9525">
            <a:noFill/>
            <a:miter lim="800000"/>
            <a:headEnd/>
            <a:tailEnd/>
          </a:ln>
        </p:spPr>
        <p:txBody>
          <a:bodyPr wrap="square">
            <a:spAutoFit/>
          </a:bodyPr>
          <a:lstStyle/>
          <a:p>
            <a:pPr algn="just">
              <a:lnSpc>
                <a:spcPct val="140000"/>
              </a:lnSpc>
              <a:spcBef>
                <a:spcPct val="50000"/>
              </a:spcBef>
            </a:pPr>
            <a:r>
              <a:rPr lang="zh-CN" altLang="zh-CN" b="1" dirty="0"/>
              <a:t>         3. </a:t>
            </a:r>
            <a:r>
              <a:rPr lang="zh-CN" altLang="en-US" b="1" dirty="0"/>
              <a:t>八进</a:t>
            </a:r>
            <a:r>
              <a:rPr lang="zh-CN" altLang="en-US" b="1" dirty="0" smtClean="0"/>
              <a:t>制</a:t>
            </a:r>
            <a:endParaRPr lang="en-US" altLang="zh-CN" b="1" dirty="0" smtClean="0"/>
          </a:p>
          <a:p>
            <a:pPr algn="just">
              <a:lnSpc>
                <a:spcPct val="140000"/>
              </a:lnSpc>
              <a:spcBef>
                <a:spcPct val="50000"/>
              </a:spcBef>
            </a:pPr>
            <a:endParaRPr lang="zh-CN" altLang="en-US" dirty="0"/>
          </a:p>
          <a:p>
            <a:pPr algn="just">
              <a:lnSpc>
                <a:spcPct val="140000"/>
              </a:lnSpc>
              <a:spcBef>
                <a:spcPct val="50000"/>
              </a:spcBef>
            </a:pPr>
            <a:r>
              <a:rPr lang="zh-CN" altLang="en-US" dirty="0">
                <a:solidFill>
                  <a:schemeClr val="tx1"/>
                </a:solidFill>
              </a:rPr>
              <a:t>        </a:t>
            </a:r>
            <a:r>
              <a:rPr lang="zh-CN" altLang="en-US" b="0" dirty="0">
                <a:solidFill>
                  <a:schemeClr val="tx1"/>
                </a:solidFill>
              </a:rPr>
              <a:t>在八进制中，每个数位上规定使用的数码为</a:t>
            </a:r>
            <a:r>
              <a:rPr lang="zh-CN" altLang="zh-CN" b="0" dirty="0">
                <a:solidFill>
                  <a:schemeClr val="tx1"/>
                </a:solidFill>
              </a:rPr>
              <a:t>0</a:t>
            </a:r>
            <a:r>
              <a:rPr lang="zh-CN" altLang="en-US" b="0" dirty="0">
                <a:solidFill>
                  <a:schemeClr val="tx1"/>
                </a:solidFill>
              </a:rPr>
              <a:t>，</a:t>
            </a:r>
            <a:r>
              <a:rPr lang="zh-CN" altLang="zh-CN" b="0" dirty="0">
                <a:solidFill>
                  <a:schemeClr val="tx1"/>
                </a:solidFill>
              </a:rPr>
              <a:t>1</a:t>
            </a:r>
            <a:r>
              <a:rPr lang="zh-CN" altLang="en-US" b="0" dirty="0">
                <a:solidFill>
                  <a:schemeClr val="tx1"/>
                </a:solidFill>
              </a:rPr>
              <a:t>，</a:t>
            </a:r>
            <a:r>
              <a:rPr lang="zh-CN" altLang="zh-CN" b="0" dirty="0">
                <a:solidFill>
                  <a:schemeClr val="tx1"/>
                </a:solidFill>
              </a:rPr>
              <a:t>2</a:t>
            </a:r>
            <a:r>
              <a:rPr lang="zh-CN" altLang="en-US" b="0" dirty="0">
                <a:solidFill>
                  <a:schemeClr val="tx1"/>
                </a:solidFill>
              </a:rPr>
              <a:t>， </a:t>
            </a:r>
            <a:r>
              <a:rPr lang="zh-CN" altLang="zh-CN" b="0" dirty="0">
                <a:solidFill>
                  <a:schemeClr val="tx1"/>
                </a:solidFill>
              </a:rPr>
              <a:t>3</a:t>
            </a:r>
            <a:r>
              <a:rPr lang="zh-CN" altLang="en-US" b="0" dirty="0">
                <a:solidFill>
                  <a:schemeClr val="tx1"/>
                </a:solidFill>
              </a:rPr>
              <a:t>，</a:t>
            </a:r>
            <a:r>
              <a:rPr lang="zh-CN" altLang="zh-CN" b="0" dirty="0">
                <a:solidFill>
                  <a:schemeClr val="tx1"/>
                </a:solidFill>
              </a:rPr>
              <a:t>4</a:t>
            </a:r>
            <a:r>
              <a:rPr lang="zh-CN" altLang="en-US" b="0" dirty="0">
                <a:solidFill>
                  <a:schemeClr val="tx1"/>
                </a:solidFill>
              </a:rPr>
              <a:t>，</a:t>
            </a:r>
            <a:r>
              <a:rPr lang="zh-CN" altLang="zh-CN" b="0" dirty="0">
                <a:solidFill>
                  <a:schemeClr val="tx1"/>
                </a:solidFill>
              </a:rPr>
              <a:t>5</a:t>
            </a:r>
            <a:r>
              <a:rPr lang="zh-CN" altLang="en-US" b="0" dirty="0">
                <a:solidFill>
                  <a:schemeClr val="tx1"/>
                </a:solidFill>
              </a:rPr>
              <a:t>，</a:t>
            </a:r>
            <a:r>
              <a:rPr lang="zh-CN" altLang="zh-CN" b="0" dirty="0">
                <a:solidFill>
                  <a:schemeClr val="tx1"/>
                </a:solidFill>
              </a:rPr>
              <a:t>6</a:t>
            </a:r>
            <a:r>
              <a:rPr lang="zh-CN" altLang="en-US" b="0" dirty="0">
                <a:solidFill>
                  <a:schemeClr val="tx1"/>
                </a:solidFill>
              </a:rPr>
              <a:t>，</a:t>
            </a:r>
            <a:r>
              <a:rPr lang="zh-CN" altLang="zh-CN" b="0" dirty="0">
                <a:solidFill>
                  <a:schemeClr val="tx1"/>
                </a:solidFill>
              </a:rPr>
              <a:t>7</a:t>
            </a:r>
            <a:r>
              <a:rPr lang="zh-CN" altLang="en-US" b="0" dirty="0">
                <a:solidFill>
                  <a:schemeClr val="tx1"/>
                </a:solidFill>
              </a:rPr>
              <a:t>，共</a:t>
            </a:r>
            <a:r>
              <a:rPr lang="zh-CN" altLang="zh-CN" b="0" dirty="0">
                <a:solidFill>
                  <a:schemeClr val="tx1"/>
                </a:solidFill>
              </a:rPr>
              <a:t>8</a:t>
            </a:r>
            <a:r>
              <a:rPr lang="zh-CN" altLang="en-US" b="0" dirty="0">
                <a:solidFill>
                  <a:schemeClr val="tx1"/>
                </a:solidFill>
              </a:rPr>
              <a:t>个，故其进位基数</a:t>
            </a:r>
            <a:r>
              <a:rPr lang="zh-CN" altLang="zh-CN" b="0" i="1" dirty="0">
                <a:solidFill>
                  <a:schemeClr val="tx1"/>
                </a:solidFill>
              </a:rPr>
              <a:t>R</a:t>
            </a:r>
            <a:r>
              <a:rPr lang="zh-CN" altLang="en-US" b="0" dirty="0">
                <a:solidFill>
                  <a:schemeClr val="tx1"/>
                </a:solidFill>
              </a:rPr>
              <a:t>为</a:t>
            </a:r>
            <a:r>
              <a:rPr lang="zh-CN" altLang="zh-CN" b="0" dirty="0">
                <a:solidFill>
                  <a:schemeClr val="tx1"/>
                </a:solidFill>
              </a:rPr>
              <a:t>8</a:t>
            </a:r>
            <a:r>
              <a:rPr lang="zh-CN" altLang="en-US" b="0" dirty="0">
                <a:solidFill>
                  <a:schemeClr val="tx1"/>
                </a:solidFill>
              </a:rPr>
              <a:t>。其计数规则为</a:t>
            </a:r>
            <a:r>
              <a:rPr lang="zh-CN" altLang="en-US" b="0" dirty="0">
                <a:solidFill>
                  <a:schemeClr val="tx1"/>
                </a:solidFill>
                <a:latin typeface="Courier New" pitchFamily="49" charset="0"/>
              </a:rPr>
              <a:t>“</a:t>
            </a:r>
            <a:r>
              <a:rPr lang="zh-CN" altLang="en-US" b="0" dirty="0">
                <a:solidFill>
                  <a:schemeClr val="tx1"/>
                </a:solidFill>
              </a:rPr>
              <a:t>逢八进一</a:t>
            </a:r>
            <a:r>
              <a:rPr lang="zh-CN" altLang="en-US" b="0" dirty="0">
                <a:solidFill>
                  <a:schemeClr val="tx1"/>
                </a:solidFill>
                <a:latin typeface="Courier New" pitchFamily="49" charset="0"/>
              </a:rPr>
              <a:t>”</a:t>
            </a:r>
            <a:r>
              <a:rPr lang="zh-CN" altLang="en-US" b="0" dirty="0">
                <a:solidFill>
                  <a:schemeClr val="tx1"/>
                </a:solidFill>
              </a:rPr>
              <a:t>。各位的权值为</a:t>
            </a:r>
            <a:r>
              <a:rPr lang="zh-CN" altLang="zh-CN" b="0" dirty="0">
                <a:solidFill>
                  <a:schemeClr val="tx1"/>
                </a:solidFill>
              </a:rPr>
              <a:t>8</a:t>
            </a:r>
            <a:r>
              <a:rPr lang="zh-CN" altLang="zh-CN" b="0" i="1" baseline="30000" dirty="0">
                <a:solidFill>
                  <a:schemeClr val="tx1"/>
                </a:solidFill>
              </a:rPr>
              <a:t>i</a:t>
            </a:r>
            <a:r>
              <a:rPr lang="zh-CN" altLang="en-US" b="0" dirty="0">
                <a:solidFill>
                  <a:schemeClr val="tx1"/>
                </a:solidFill>
              </a:rPr>
              <a:t>，</a:t>
            </a:r>
            <a:r>
              <a:rPr lang="zh-CN" altLang="zh-CN" b="0" i="1" dirty="0">
                <a:solidFill>
                  <a:schemeClr val="tx1"/>
                </a:solidFill>
              </a:rPr>
              <a:t>i</a:t>
            </a:r>
            <a:r>
              <a:rPr lang="zh-CN" altLang="en-US" b="0" dirty="0">
                <a:solidFill>
                  <a:schemeClr val="tx1"/>
                </a:solidFill>
              </a:rPr>
              <a:t>是各数位的序号。 </a:t>
            </a:r>
          </a:p>
          <a:p>
            <a:pPr algn="just">
              <a:lnSpc>
                <a:spcPct val="140000"/>
              </a:lnSpc>
              <a:spcBef>
                <a:spcPct val="50000"/>
              </a:spcBef>
            </a:pPr>
            <a:r>
              <a:rPr lang="zh-CN" altLang="zh-CN" b="0" dirty="0">
                <a:solidFill>
                  <a:schemeClr val="tx1"/>
                </a:solidFill>
              </a:rPr>
              <a:t>        </a:t>
            </a:r>
            <a:r>
              <a:rPr lang="zh-CN" altLang="en-US" b="0" dirty="0">
                <a:solidFill>
                  <a:schemeClr val="tx1"/>
                </a:solidFill>
              </a:rPr>
              <a:t>八进制数用下标</a:t>
            </a:r>
            <a:r>
              <a:rPr lang="zh-CN" altLang="en-US" b="0" dirty="0">
                <a:solidFill>
                  <a:schemeClr val="tx1"/>
                </a:solidFill>
                <a:latin typeface="Courier New" pitchFamily="49" charset="0"/>
              </a:rPr>
              <a:t>“</a:t>
            </a:r>
            <a:r>
              <a:rPr lang="zh-CN" altLang="zh-CN" b="0" dirty="0">
                <a:solidFill>
                  <a:schemeClr val="tx1"/>
                </a:solidFill>
              </a:rPr>
              <a:t>O</a:t>
            </a:r>
            <a:r>
              <a:rPr lang="zh-CN" altLang="zh-CN" b="0" dirty="0">
                <a:solidFill>
                  <a:schemeClr val="tx1"/>
                </a:solidFill>
                <a:latin typeface="Courier New" pitchFamily="49" charset="0"/>
              </a:rPr>
              <a:t>”</a:t>
            </a:r>
            <a:r>
              <a:rPr lang="zh-CN" altLang="en-US" b="0" dirty="0">
                <a:solidFill>
                  <a:schemeClr val="tx1"/>
                </a:solidFill>
              </a:rPr>
              <a:t>表示。例如： </a:t>
            </a:r>
          </a:p>
          <a:p>
            <a:pPr algn="just">
              <a:lnSpc>
                <a:spcPct val="140000"/>
              </a:lnSpc>
              <a:spcBef>
                <a:spcPct val="50000"/>
              </a:spcBef>
            </a:pPr>
            <a:r>
              <a:rPr lang="en-US" altLang="zh-CN" b="0" dirty="0" smtClean="0">
                <a:solidFill>
                  <a:schemeClr val="tx1"/>
                </a:solidFill>
              </a:rPr>
              <a:t> </a:t>
            </a:r>
            <a:r>
              <a:rPr lang="zh-CN" altLang="zh-CN" b="0" dirty="0" smtClean="0">
                <a:solidFill>
                  <a:schemeClr val="tx1"/>
                </a:solidFill>
              </a:rPr>
              <a:t>(</a:t>
            </a:r>
            <a:r>
              <a:rPr lang="zh-CN" altLang="zh-CN" b="0" dirty="0">
                <a:solidFill>
                  <a:schemeClr val="tx1"/>
                </a:solidFill>
              </a:rPr>
              <a:t>752.34)</a:t>
            </a:r>
            <a:r>
              <a:rPr lang="zh-CN" altLang="zh-CN" b="0" baseline="-25000" dirty="0">
                <a:solidFill>
                  <a:schemeClr val="tx1"/>
                </a:solidFill>
              </a:rPr>
              <a:t>O</a:t>
            </a:r>
            <a:r>
              <a:rPr lang="zh-CN" altLang="zh-CN" b="0" dirty="0">
                <a:solidFill>
                  <a:schemeClr val="tx1"/>
                </a:solidFill>
              </a:rPr>
              <a:t>=7×8</a:t>
            </a:r>
            <a:r>
              <a:rPr lang="zh-CN" altLang="zh-CN" b="0" baseline="30000" dirty="0">
                <a:solidFill>
                  <a:schemeClr val="tx1"/>
                </a:solidFill>
              </a:rPr>
              <a:t>2</a:t>
            </a:r>
            <a:r>
              <a:rPr lang="zh-CN" altLang="zh-CN" b="0" dirty="0">
                <a:solidFill>
                  <a:schemeClr val="tx1"/>
                </a:solidFill>
              </a:rPr>
              <a:t>+5×8</a:t>
            </a:r>
            <a:r>
              <a:rPr lang="zh-CN" altLang="zh-CN" b="0" baseline="30000" dirty="0">
                <a:solidFill>
                  <a:schemeClr val="tx1"/>
                </a:solidFill>
              </a:rPr>
              <a:t>1</a:t>
            </a:r>
            <a:r>
              <a:rPr lang="zh-CN" altLang="zh-CN" b="0" dirty="0">
                <a:solidFill>
                  <a:schemeClr val="tx1"/>
                </a:solidFill>
              </a:rPr>
              <a:t>+2×8</a:t>
            </a:r>
            <a:r>
              <a:rPr lang="zh-CN" altLang="zh-CN" b="0" baseline="30000" dirty="0">
                <a:solidFill>
                  <a:schemeClr val="tx1"/>
                </a:solidFill>
              </a:rPr>
              <a:t>0</a:t>
            </a:r>
            <a:r>
              <a:rPr lang="zh-CN" altLang="zh-CN" b="0" dirty="0">
                <a:solidFill>
                  <a:schemeClr val="tx1"/>
                </a:solidFill>
              </a:rPr>
              <a:t>+3×8</a:t>
            </a:r>
            <a:r>
              <a:rPr lang="zh-CN" altLang="zh-CN" b="0" baseline="30000" dirty="0">
                <a:solidFill>
                  <a:schemeClr val="tx1"/>
                </a:solidFill>
              </a:rPr>
              <a:t>-1</a:t>
            </a:r>
            <a:r>
              <a:rPr lang="zh-CN" altLang="zh-CN" b="0" dirty="0">
                <a:solidFill>
                  <a:schemeClr val="tx1"/>
                </a:solidFill>
              </a:rPr>
              <a:t>+4×8</a:t>
            </a:r>
            <a:r>
              <a:rPr lang="zh-CN" altLang="zh-CN" b="0" baseline="30000" dirty="0">
                <a:solidFill>
                  <a:schemeClr val="tx1"/>
                </a:solidFill>
              </a:rPr>
              <a:t>-2</a:t>
            </a:r>
            <a:r>
              <a:rPr lang="zh-CN" altLang="zh-CN" b="0" dirty="0" smtClean="0">
                <a:solidFill>
                  <a:schemeClr val="tx1"/>
                </a:solidFill>
              </a:rPr>
              <a:t> </a:t>
            </a:r>
            <a:endParaRPr lang="en-US" altLang="zh-CN" b="0" dirty="0" smtClean="0">
              <a:solidFill>
                <a:schemeClr val="tx1"/>
              </a:solidFill>
            </a:endParaRPr>
          </a:p>
          <a:p>
            <a:pPr algn="just">
              <a:lnSpc>
                <a:spcPct val="140000"/>
              </a:lnSpc>
              <a:spcBef>
                <a:spcPct val="50000"/>
              </a:spcBef>
            </a:pPr>
            <a:r>
              <a:rPr lang="zh-CN" altLang="en-US" b="0" dirty="0" smtClean="0">
                <a:solidFill>
                  <a:schemeClr val="tx1"/>
                </a:solidFill>
              </a:rPr>
              <a:t>因</a:t>
            </a:r>
            <a:r>
              <a:rPr lang="zh-CN" altLang="en-US" b="0" dirty="0">
                <a:solidFill>
                  <a:schemeClr val="tx1"/>
                </a:solidFill>
              </a:rPr>
              <a:t>为</a:t>
            </a:r>
            <a:r>
              <a:rPr lang="zh-CN" altLang="zh-CN" b="0" dirty="0">
                <a:solidFill>
                  <a:schemeClr val="tx1"/>
                </a:solidFill>
              </a:rPr>
              <a:t>2</a:t>
            </a:r>
            <a:r>
              <a:rPr lang="zh-CN" altLang="zh-CN" b="0" baseline="30000" dirty="0">
                <a:solidFill>
                  <a:schemeClr val="tx1"/>
                </a:solidFill>
              </a:rPr>
              <a:t>3</a:t>
            </a:r>
            <a:r>
              <a:rPr lang="zh-CN" altLang="zh-CN" b="0" dirty="0">
                <a:solidFill>
                  <a:schemeClr val="tx1"/>
                </a:solidFill>
              </a:rPr>
              <a:t>=8</a:t>
            </a:r>
            <a:r>
              <a:rPr lang="zh-CN" altLang="en-US" b="0" dirty="0">
                <a:solidFill>
                  <a:schemeClr val="tx1"/>
                </a:solidFill>
              </a:rPr>
              <a:t>，因而三位二进制数可用一位八进制数表示。 </a:t>
            </a: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216024" y="457200"/>
            <a:ext cx="8892480" cy="6038576"/>
          </a:xfrm>
          <a:prstGeom prst="rect">
            <a:avLst/>
          </a:prstGeom>
          <a:noFill/>
          <a:ln w="9525">
            <a:noFill/>
            <a:miter lim="800000"/>
            <a:headEnd/>
            <a:tailEnd/>
          </a:ln>
        </p:spPr>
        <p:txBody>
          <a:bodyPr wrap="square">
            <a:spAutoFit/>
          </a:bodyPr>
          <a:lstStyle/>
          <a:p>
            <a:pPr algn="just">
              <a:lnSpc>
                <a:spcPct val="120000"/>
              </a:lnSpc>
              <a:spcBef>
                <a:spcPct val="50000"/>
              </a:spcBef>
            </a:pPr>
            <a:r>
              <a:rPr lang="zh-CN" altLang="zh-CN" b="1" dirty="0"/>
              <a:t>       </a:t>
            </a:r>
            <a:r>
              <a:rPr lang="zh-CN" altLang="zh-CN" sz="3200" b="1" dirty="0">
                <a:solidFill>
                  <a:schemeClr val="tx1"/>
                </a:solidFill>
              </a:rPr>
              <a:t> 4. </a:t>
            </a:r>
            <a:r>
              <a:rPr lang="zh-CN" altLang="en-US" sz="3200" b="1" dirty="0">
                <a:solidFill>
                  <a:schemeClr val="tx1"/>
                </a:solidFill>
              </a:rPr>
              <a:t>十六进</a:t>
            </a:r>
            <a:r>
              <a:rPr lang="zh-CN" altLang="en-US" sz="3200" b="1" dirty="0" smtClean="0">
                <a:solidFill>
                  <a:schemeClr val="tx1"/>
                </a:solidFill>
              </a:rPr>
              <a:t>制</a:t>
            </a:r>
            <a:endParaRPr lang="zh-CN" altLang="en-US" sz="3200" b="1" dirty="0">
              <a:solidFill>
                <a:schemeClr val="tx1"/>
              </a:solidFill>
            </a:endParaRPr>
          </a:p>
          <a:p>
            <a:pPr algn="just">
              <a:lnSpc>
                <a:spcPct val="120000"/>
              </a:lnSpc>
              <a:spcBef>
                <a:spcPct val="50000"/>
              </a:spcBef>
            </a:pPr>
            <a:r>
              <a:rPr lang="zh-CN" altLang="zh-CN" dirty="0"/>
              <a:t>       </a:t>
            </a:r>
            <a:r>
              <a:rPr lang="zh-CN" altLang="en-US" b="0" dirty="0">
                <a:solidFill>
                  <a:schemeClr val="tx1"/>
                </a:solidFill>
              </a:rPr>
              <a:t>在十六进制中，每个数位上规定使用的数码符号为</a:t>
            </a:r>
            <a:r>
              <a:rPr lang="zh-CN" altLang="zh-CN" b="0" dirty="0">
                <a:solidFill>
                  <a:schemeClr val="tx1"/>
                </a:solidFill>
              </a:rPr>
              <a:t>0</a:t>
            </a:r>
            <a:r>
              <a:rPr lang="zh-CN" altLang="en-US" b="0" dirty="0">
                <a:solidFill>
                  <a:schemeClr val="tx1"/>
                </a:solidFill>
              </a:rPr>
              <a:t>，</a:t>
            </a:r>
            <a:r>
              <a:rPr lang="zh-CN" altLang="zh-CN" b="0" dirty="0">
                <a:solidFill>
                  <a:schemeClr val="tx1"/>
                </a:solidFill>
              </a:rPr>
              <a:t>1</a:t>
            </a:r>
            <a:r>
              <a:rPr lang="zh-CN" altLang="en-US" b="0" dirty="0">
                <a:solidFill>
                  <a:schemeClr val="tx1"/>
                </a:solidFill>
              </a:rPr>
              <a:t>， </a:t>
            </a:r>
            <a:r>
              <a:rPr lang="zh-CN" altLang="zh-CN" b="0" dirty="0">
                <a:solidFill>
                  <a:schemeClr val="tx1"/>
                </a:solidFill>
              </a:rPr>
              <a:t>2</a:t>
            </a:r>
            <a:r>
              <a:rPr lang="zh-CN" altLang="en-US" b="0" dirty="0">
                <a:solidFill>
                  <a:schemeClr val="tx1"/>
                </a:solidFill>
              </a:rPr>
              <a:t>，</a:t>
            </a:r>
            <a:r>
              <a:rPr lang="zh-CN" altLang="zh-CN" b="0" dirty="0">
                <a:solidFill>
                  <a:schemeClr val="tx1"/>
                </a:solidFill>
                <a:latin typeface="Courier New" pitchFamily="49" charset="0"/>
              </a:rPr>
              <a:t>…</a:t>
            </a:r>
            <a:r>
              <a:rPr lang="zh-CN" altLang="zh-CN" b="0" dirty="0">
                <a:solidFill>
                  <a:schemeClr val="tx1"/>
                </a:solidFill>
              </a:rPr>
              <a:t>, 9, A, B, C, D, E, F</a:t>
            </a:r>
            <a:r>
              <a:rPr lang="zh-CN" altLang="en-US" b="0" dirty="0">
                <a:solidFill>
                  <a:schemeClr val="tx1"/>
                </a:solidFill>
              </a:rPr>
              <a:t>，共</a:t>
            </a:r>
            <a:r>
              <a:rPr lang="zh-CN" altLang="zh-CN" b="0" dirty="0">
                <a:solidFill>
                  <a:schemeClr val="tx1"/>
                </a:solidFill>
              </a:rPr>
              <a:t>16</a:t>
            </a:r>
            <a:r>
              <a:rPr lang="zh-CN" altLang="en-US" b="0" dirty="0">
                <a:solidFill>
                  <a:schemeClr val="tx1"/>
                </a:solidFill>
              </a:rPr>
              <a:t>个，故其进位基数</a:t>
            </a:r>
            <a:r>
              <a:rPr lang="zh-CN" altLang="zh-CN" b="0" dirty="0">
                <a:solidFill>
                  <a:schemeClr val="tx1"/>
                </a:solidFill>
              </a:rPr>
              <a:t>R</a:t>
            </a:r>
            <a:r>
              <a:rPr lang="zh-CN" altLang="en-US" b="0" dirty="0">
                <a:solidFill>
                  <a:schemeClr val="tx1"/>
                </a:solidFill>
              </a:rPr>
              <a:t>为</a:t>
            </a:r>
            <a:r>
              <a:rPr lang="zh-CN" altLang="zh-CN" b="0" dirty="0">
                <a:solidFill>
                  <a:schemeClr val="tx1"/>
                </a:solidFill>
              </a:rPr>
              <a:t>16</a:t>
            </a:r>
            <a:r>
              <a:rPr lang="zh-CN" altLang="en-US" b="0" dirty="0">
                <a:solidFill>
                  <a:schemeClr val="tx1"/>
                </a:solidFill>
              </a:rPr>
              <a:t>。其计数规则是</a:t>
            </a:r>
            <a:r>
              <a:rPr lang="zh-CN" altLang="en-US" b="0" dirty="0">
                <a:solidFill>
                  <a:schemeClr val="tx1"/>
                </a:solidFill>
                <a:latin typeface="Courier New" pitchFamily="49" charset="0"/>
              </a:rPr>
              <a:t>“</a:t>
            </a:r>
            <a:r>
              <a:rPr lang="zh-CN" altLang="en-US" b="0" dirty="0">
                <a:solidFill>
                  <a:schemeClr val="tx1"/>
                </a:solidFill>
              </a:rPr>
              <a:t>逢十六进一</a:t>
            </a:r>
            <a:r>
              <a:rPr lang="zh-CN" altLang="en-US" b="0" dirty="0">
                <a:solidFill>
                  <a:schemeClr val="tx1"/>
                </a:solidFill>
                <a:latin typeface="Courier New" pitchFamily="49" charset="0"/>
              </a:rPr>
              <a:t>”</a:t>
            </a:r>
            <a:r>
              <a:rPr lang="zh-CN" altLang="en-US" b="0" dirty="0">
                <a:solidFill>
                  <a:schemeClr val="tx1"/>
                </a:solidFill>
              </a:rPr>
              <a:t>。各位的权值为</a:t>
            </a:r>
            <a:r>
              <a:rPr lang="zh-CN" altLang="zh-CN" b="0" dirty="0">
                <a:solidFill>
                  <a:schemeClr val="tx1"/>
                </a:solidFill>
              </a:rPr>
              <a:t>16</a:t>
            </a:r>
            <a:r>
              <a:rPr lang="zh-CN" altLang="zh-CN" b="0" i="1" baseline="30000" dirty="0">
                <a:solidFill>
                  <a:schemeClr val="tx1"/>
                </a:solidFill>
              </a:rPr>
              <a:t>i</a:t>
            </a:r>
            <a:r>
              <a:rPr lang="zh-CN" altLang="zh-CN" b="0" dirty="0">
                <a:solidFill>
                  <a:schemeClr val="tx1"/>
                </a:solidFill>
              </a:rPr>
              <a:t>, </a:t>
            </a:r>
            <a:r>
              <a:rPr lang="zh-CN" altLang="zh-CN" b="0" i="1" dirty="0">
                <a:solidFill>
                  <a:schemeClr val="tx1"/>
                </a:solidFill>
              </a:rPr>
              <a:t>i</a:t>
            </a:r>
            <a:r>
              <a:rPr lang="zh-CN" altLang="en-US" b="0" dirty="0">
                <a:solidFill>
                  <a:schemeClr val="tx1"/>
                </a:solidFill>
              </a:rPr>
              <a:t>是各个数位的序号。 </a:t>
            </a:r>
          </a:p>
          <a:p>
            <a:pPr algn="just">
              <a:lnSpc>
                <a:spcPct val="120000"/>
              </a:lnSpc>
              <a:spcBef>
                <a:spcPct val="50000"/>
              </a:spcBef>
            </a:pPr>
            <a:r>
              <a:rPr lang="zh-CN" altLang="zh-CN" b="0" dirty="0">
                <a:solidFill>
                  <a:schemeClr val="tx1"/>
                </a:solidFill>
              </a:rPr>
              <a:t>        </a:t>
            </a:r>
            <a:r>
              <a:rPr lang="zh-CN" altLang="en-US" b="0" dirty="0">
                <a:solidFill>
                  <a:schemeClr val="tx1"/>
                </a:solidFill>
              </a:rPr>
              <a:t>十六进制数用下标</a:t>
            </a:r>
            <a:r>
              <a:rPr lang="zh-CN" altLang="en-US" b="0" dirty="0">
                <a:solidFill>
                  <a:schemeClr val="tx1"/>
                </a:solidFill>
                <a:latin typeface="Courier New" pitchFamily="49" charset="0"/>
              </a:rPr>
              <a:t>“</a:t>
            </a:r>
            <a:r>
              <a:rPr lang="zh-CN" altLang="zh-CN" b="0" dirty="0">
                <a:solidFill>
                  <a:schemeClr val="tx1"/>
                </a:solidFill>
              </a:rPr>
              <a:t>H</a:t>
            </a:r>
            <a:r>
              <a:rPr lang="zh-CN" altLang="zh-CN" b="0" dirty="0">
                <a:solidFill>
                  <a:schemeClr val="tx1"/>
                </a:solidFill>
                <a:latin typeface="Courier New" pitchFamily="49" charset="0"/>
              </a:rPr>
              <a:t>”</a:t>
            </a:r>
            <a:r>
              <a:rPr lang="zh-CN" altLang="en-US" b="0" dirty="0">
                <a:solidFill>
                  <a:schemeClr val="tx1"/>
                </a:solidFill>
              </a:rPr>
              <a:t>表示，例如： </a:t>
            </a:r>
          </a:p>
          <a:p>
            <a:pPr algn="just">
              <a:lnSpc>
                <a:spcPct val="120000"/>
              </a:lnSpc>
              <a:spcBef>
                <a:spcPct val="50000"/>
              </a:spcBef>
            </a:pPr>
            <a:r>
              <a:rPr lang="zh-CN" altLang="zh-CN" b="0" dirty="0" smtClean="0">
                <a:solidFill>
                  <a:schemeClr val="tx1"/>
                </a:solidFill>
              </a:rPr>
              <a:t>(</a:t>
            </a:r>
            <a:r>
              <a:rPr lang="zh-CN" altLang="zh-CN" b="0" dirty="0">
                <a:solidFill>
                  <a:schemeClr val="tx1"/>
                </a:solidFill>
              </a:rPr>
              <a:t>BD2.3C)</a:t>
            </a:r>
            <a:r>
              <a:rPr lang="zh-CN" altLang="zh-CN" b="0" baseline="-25000" dirty="0">
                <a:solidFill>
                  <a:schemeClr val="tx1"/>
                </a:solidFill>
              </a:rPr>
              <a:t>H</a:t>
            </a:r>
            <a:r>
              <a:rPr lang="zh-CN" altLang="zh-CN" b="0" dirty="0">
                <a:solidFill>
                  <a:schemeClr val="tx1"/>
                </a:solidFill>
              </a:rPr>
              <a:t>=B×16</a:t>
            </a:r>
            <a:r>
              <a:rPr lang="zh-CN" altLang="zh-CN" b="0" baseline="30000" dirty="0">
                <a:solidFill>
                  <a:schemeClr val="tx1"/>
                </a:solidFill>
              </a:rPr>
              <a:t>2</a:t>
            </a:r>
            <a:r>
              <a:rPr lang="zh-CN" altLang="zh-CN" b="0" dirty="0">
                <a:solidFill>
                  <a:schemeClr val="tx1"/>
                </a:solidFill>
              </a:rPr>
              <a:t>+D×16</a:t>
            </a:r>
            <a:r>
              <a:rPr lang="zh-CN" altLang="zh-CN" b="0" baseline="30000" dirty="0">
                <a:solidFill>
                  <a:schemeClr val="tx1"/>
                </a:solidFill>
              </a:rPr>
              <a:t>1</a:t>
            </a:r>
            <a:r>
              <a:rPr lang="zh-CN" altLang="zh-CN" b="0" dirty="0">
                <a:solidFill>
                  <a:schemeClr val="tx1"/>
                </a:solidFill>
              </a:rPr>
              <a:t>+2×16</a:t>
            </a:r>
            <a:r>
              <a:rPr lang="zh-CN" altLang="zh-CN" b="0" baseline="30000" dirty="0">
                <a:solidFill>
                  <a:schemeClr val="tx1"/>
                </a:solidFill>
              </a:rPr>
              <a:t>0</a:t>
            </a:r>
            <a:r>
              <a:rPr lang="zh-CN" altLang="zh-CN" b="0" dirty="0">
                <a:solidFill>
                  <a:schemeClr val="tx1"/>
                </a:solidFill>
              </a:rPr>
              <a:t>+3×16</a:t>
            </a:r>
            <a:r>
              <a:rPr lang="zh-CN" altLang="zh-CN" b="0" baseline="30000" dirty="0">
                <a:solidFill>
                  <a:schemeClr val="tx1"/>
                </a:solidFill>
              </a:rPr>
              <a:t>-1</a:t>
            </a:r>
            <a:r>
              <a:rPr lang="zh-CN" altLang="zh-CN" b="0" dirty="0">
                <a:solidFill>
                  <a:schemeClr val="tx1"/>
                </a:solidFill>
              </a:rPr>
              <a:t>+C×16</a:t>
            </a:r>
            <a:r>
              <a:rPr lang="zh-CN" altLang="zh-CN" b="0" baseline="30000" dirty="0">
                <a:solidFill>
                  <a:schemeClr val="tx1"/>
                </a:solidFill>
              </a:rPr>
              <a:t>-2</a:t>
            </a:r>
            <a:r>
              <a:rPr lang="zh-CN" altLang="zh-CN" b="0" dirty="0" smtClean="0">
                <a:solidFill>
                  <a:schemeClr val="tx1"/>
                </a:solidFill>
              </a:rPr>
              <a:t></a:t>
            </a:r>
            <a:endParaRPr lang="zh-CN" altLang="zh-CN" b="0" dirty="0">
              <a:solidFill>
                <a:schemeClr val="tx1"/>
              </a:solidFill>
            </a:endParaRPr>
          </a:p>
          <a:p>
            <a:pPr algn="just">
              <a:lnSpc>
                <a:spcPct val="120000"/>
              </a:lnSpc>
              <a:spcBef>
                <a:spcPct val="50000"/>
              </a:spcBef>
            </a:pPr>
            <a:r>
              <a:rPr lang="zh-CN" altLang="zh-CN" b="0" dirty="0">
                <a:solidFill>
                  <a:schemeClr val="tx1"/>
                </a:solidFill>
              </a:rPr>
              <a:t>                     =11×16</a:t>
            </a:r>
            <a:r>
              <a:rPr lang="zh-CN" altLang="zh-CN" b="0" baseline="30000" dirty="0">
                <a:solidFill>
                  <a:schemeClr val="tx1"/>
                </a:solidFill>
              </a:rPr>
              <a:t>2</a:t>
            </a:r>
            <a:r>
              <a:rPr lang="zh-CN" altLang="zh-CN" b="0" dirty="0">
                <a:solidFill>
                  <a:schemeClr val="tx1"/>
                </a:solidFill>
              </a:rPr>
              <a:t>+13×16</a:t>
            </a:r>
            <a:r>
              <a:rPr lang="zh-CN" altLang="zh-CN" b="0" baseline="30000" dirty="0">
                <a:solidFill>
                  <a:schemeClr val="tx1"/>
                </a:solidFill>
              </a:rPr>
              <a:t>1</a:t>
            </a:r>
            <a:r>
              <a:rPr lang="zh-CN" altLang="zh-CN" b="0" dirty="0">
                <a:solidFill>
                  <a:schemeClr val="tx1"/>
                </a:solidFill>
              </a:rPr>
              <a:t>+2×16</a:t>
            </a:r>
            <a:r>
              <a:rPr lang="zh-CN" altLang="zh-CN" b="0" baseline="30000" dirty="0">
                <a:solidFill>
                  <a:schemeClr val="tx1"/>
                </a:solidFill>
              </a:rPr>
              <a:t>0</a:t>
            </a:r>
            <a:r>
              <a:rPr lang="zh-CN" altLang="zh-CN" b="0" dirty="0">
                <a:solidFill>
                  <a:schemeClr val="tx1"/>
                </a:solidFill>
              </a:rPr>
              <a:t>+3×16</a:t>
            </a:r>
            <a:r>
              <a:rPr lang="zh-CN" altLang="zh-CN" b="0" baseline="30000" dirty="0">
                <a:solidFill>
                  <a:schemeClr val="tx1"/>
                </a:solidFill>
              </a:rPr>
              <a:t>-1</a:t>
            </a:r>
            <a:r>
              <a:rPr lang="zh-CN" altLang="zh-CN" b="0" dirty="0">
                <a:solidFill>
                  <a:schemeClr val="tx1"/>
                </a:solidFill>
              </a:rPr>
              <a:t>+12×16</a:t>
            </a:r>
            <a:r>
              <a:rPr lang="zh-CN" altLang="zh-CN" b="0" baseline="30000" dirty="0">
                <a:solidFill>
                  <a:schemeClr val="tx1"/>
                </a:solidFill>
              </a:rPr>
              <a:t>-2</a:t>
            </a:r>
            <a:r>
              <a:rPr lang="zh-CN" altLang="zh-CN" b="0" dirty="0">
                <a:solidFill>
                  <a:schemeClr val="tx1"/>
                </a:solidFill>
              </a:rPr>
              <a:t></a:t>
            </a:r>
          </a:p>
          <a:p>
            <a:pPr algn="just">
              <a:lnSpc>
                <a:spcPct val="120000"/>
              </a:lnSpc>
              <a:spcBef>
                <a:spcPct val="50000"/>
              </a:spcBef>
            </a:pPr>
            <a:r>
              <a:rPr lang="zh-CN" altLang="en-US" b="0" dirty="0">
                <a:solidFill>
                  <a:schemeClr val="tx1"/>
                </a:solidFill>
              </a:rPr>
              <a:t>因为</a:t>
            </a:r>
            <a:r>
              <a:rPr lang="zh-CN" altLang="zh-CN" b="0" dirty="0">
                <a:solidFill>
                  <a:schemeClr val="tx1"/>
                </a:solidFill>
              </a:rPr>
              <a:t>2</a:t>
            </a:r>
            <a:r>
              <a:rPr lang="zh-CN" altLang="zh-CN" b="0" baseline="30000" dirty="0">
                <a:solidFill>
                  <a:schemeClr val="tx1"/>
                </a:solidFill>
              </a:rPr>
              <a:t>4</a:t>
            </a:r>
            <a:r>
              <a:rPr lang="zh-CN" altLang="zh-CN" b="0" dirty="0">
                <a:solidFill>
                  <a:schemeClr val="tx1"/>
                </a:solidFill>
              </a:rPr>
              <a:t>=16</a:t>
            </a:r>
            <a:r>
              <a:rPr lang="zh-CN" altLang="en-US" b="0" dirty="0">
                <a:solidFill>
                  <a:schemeClr val="tx1"/>
                </a:solidFill>
              </a:rPr>
              <a:t>，所以四位二进制数可用一位十六进制数表示</a:t>
            </a:r>
            <a:r>
              <a:rPr lang="zh-CN" altLang="en-US" b="0" dirty="0" smtClean="0">
                <a:solidFill>
                  <a:schemeClr val="tx1"/>
                </a:solidFill>
              </a:rPr>
              <a:t>。在</a:t>
            </a:r>
            <a:r>
              <a:rPr lang="zh-CN" altLang="en-US" b="0" dirty="0">
                <a:solidFill>
                  <a:schemeClr val="tx1"/>
                </a:solidFill>
              </a:rPr>
              <a:t>计算机应用系统中，二进制主要用于机器内部的数据处理，八进制和十六进制主要用于书写程序，十进制主要用于运算最终结果的输出。 </a:t>
            </a:r>
          </a:p>
        </p:txBody>
      </p:sp>
      <p:sp>
        <p:nvSpPr>
          <p:cNvPr id="24579" name="AutoShape 3">
            <a:hlinkClick r:id="" action="ppaction://hlinkshowjump?jump=firstslide" highlightClick="1"/>
          </p:cNvPr>
          <p:cNvSpPr>
            <a:spLocks noChangeArrowheads="1"/>
          </p:cNvSpPr>
          <p:nvPr/>
        </p:nvSpPr>
        <p:spPr bwMode="auto">
          <a:xfrm>
            <a:off x="8382000" y="6324600"/>
            <a:ext cx="762000" cy="5334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381000"/>
            <a:ext cx="4419600" cy="641350"/>
          </a:xfrm>
          <a:prstGeom prst="rect">
            <a:avLst/>
          </a:prstGeom>
          <a:noFill/>
          <a:ln w="9525">
            <a:noFill/>
            <a:miter lim="800000"/>
            <a:headEnd/>
            <a:tailEnd/>
          </a:ln>
        </p:spPr>
        <p:txBody>
          <a:bodyPr lIns="92075" tIns="46038" rIns="92075" bIns="46038">
            <a:spAutoFit/>
          </a:bodyPr>
          <a:lstStyle/>
          <a:p>
            <a:r>
              <a:rPr lang="zh-CN" altLang="zh-CN" sz="3600" b="1" i="1">
                <a:solidFill>
                  <a:srgbClr val="FF3300"/>
                </a:solidFill>
                <a:ea typeface="隶书" pitchFamily="49" charset="-122"/>
              </a:rPr>
              <a:t>1.1.2</a:t>
            </a:r>
            <a:r>
              <a:rPr lang="zh-CN" altLang="en-US" sz="3600" b="1" i="1">
                <a:solidFill>
                  <a:srgbClr val="FF3300"/>
                </a:solidFill>
                <a:ea typeface="隶书" pitchFamily="49" charset="-122"/>
              </a:rPr>
              <a:t>数制间的转换</a:t>
            </a:r>
            <a:endParaRPr lang="zh-CN" altLang="en-US" sz="3600" b="1">
              <a:ea typeface="隶书" pitchFamily="49" charset="-122"/>
            </a:endParaRPr>
          </a:p>
        </p:txBody>
      </p:sp>
      <p:sp>
        <p:nvSpPr>
          <p:cNvPr id="29699" name="Line 3"/>
          <p:cNvSpPr>
            <a:spLocks noChangeShapeType="1"/>
          </p:cNvSpPr>
          <p:nvPr/>
        </p:nvSpPr>
        <p:spPr bwMode="auto">
          <a:xfrm>
            <a:off x="381000" y="990600"/>
            <a:ext cx="5272088" cy="228600"/>
          </a:xfrm>
          <a:prstGeom prst="line">
            <a:avLst/>
          </a:prstGeom>
          <a:noFill/>
          <a:ln w="9525" cmpd="sng">
            <a:solidFill>
              <a:srgbClr val="000000"/>
            </a:solidFill>
            <a:round/>
            <a:headEnd/>
            <a:tailEnd/>
          </a:ln>
          <a:effectLst/>
          <a:scene3d>
            <a:camera prst="legacyPerspectiveTopLeft">
              <a:rot lat="0" lon="20519999" rev="0"/>
            </a:camera>
            <a:lightRig rig="legacyFlat1" dir="r"/>
          </a:scene3d>
          <a:sp3d extrusionH="430200" prstMaterial="legacyMatte">
            <a:bevelT w="13500" h="13500" prst="angle"/>
            <a:bevelB w="13500" h="13500" prst="angle"/>
            <a:extrusionClr>
              <a:srgbClr val="006600"/>
            </a:extrusionClr>
          </a:sp3d>
        </p:spPr>
        <p:txBody>
          <a:bodyPr wrap="none" anchor="ctr">
            <a:flatTx/>
          </a:bodyPr>
          <a:lstStyle/>
          <a:p>
            <a:pPr>
              <a:defRPr/>
            </a:pPr>
            <a:endParaRPr lang="zh-CN" altLang="en-US"/>
          </a:p>
        </p:txBody>
      </p:sp>
      <p:grpSp>
        <p:nvGrpSpPr>
          <p:cNvPr id="2" name="Group 4"/>
          <p:cNvGrpSpPr>
            <a:grpSpLocks/>
          </p:cNvGrpSpPr>
          <p:nvPr/>
        </p:nvGrpSpPr>
        <p:grpSpPr bwMode="auto">
          <a:xfrm>
            <a:off x="5105400" y="185738"/>
            <a:ext cx="3714750" cy="579437"/>
            <a:chOff x="0" y="0"/>
            <a:chExt cx="1461" cy="518"/>
          </a:xfrm>
        </p:grpSpPr>
        <p:sp>
          <p:nvSpPr>
            <p:cNvPr id="25614" name="Oval 5"/>
            <p:cNvSpPr>
              <a:spLocks noChangeArrowheads="1"/>
            </p:cNvSpPr>
            <p:nvPr/>
          </p:nvSpPr>
          <p:spPr bwMode="auto">
            <a:xfrm>
              <a:off x="0" y="38"/>
              <a:ext cx="1461" cy="480"/>
            </a:xfrm>
            <a:prstGeom prst="ellipse">
              <a:avLst/>
            </a:prstGeom>
            <a:solidFill>
              <a:srgbClr val="99CCFF"/>
            </a:solidFill>
            <a:ln w="3175">
              <a:solidFill>
                <a:schemeClr val="tx1"/>
              </a:solidFill>
              <a:round/>
              <a:headEnd/>
              <a:tailEnd/>
            </a:ln>
          </p:spPr>
          <p:txBody>
            <a:bodyPr wrap="none" anchor="ctr"/>
            <a:lstStyle/>
            <a:p>
              <a:endParaRPr lang="zh-CN" altLang="en-US"/>
            </a:p>
          </p:txBody>
        </p:sp>
        <p:sp>
          <p:nvSpPr>
            <p:cNvPr id="25615" name="Rectangle 6"/>
            <p:cNvSpPr>
              <a:spLocks noChangeArrowheads="1"/>
            </p:cNvSpPr>
            <p:nvPr/>
          </p:nvSpPr>
          <p:spPr bwMode="auto">
            <a:xfrm>
              <a:off x="203" y="0"/>
              <a:ext cx="1111" cy="518"/>
            </a:xfrm>
            <a:prstGeom prst="rect">
              <a:avLst/>
            </a:prstGeom>
            <a:noFill/>
            <a:ln w="9525">
              <a:noFill/>
              <a:miter lim="800000"/>
              <a:headEnd/>
              <a:tailEnd/>
            </a:ln>
          </p:spPr>
          <p:txBody>
            <a:bodyPr wrap="none" anchor="ctr">
              <a:spAutoFit/>
            </a:bodyPr>
            <a:lstStyle/>
            <a:p>
              <a:pPr algn="ctr"/>
              <a:r>
                <a:rPr lang="zh-CN" altLang="zh-CN" sz="3200" b="1" u="sng">
                  <a:solidFill>
                    <a:srgbClr val="3333CC"/>
                  </a:solidFill>
                  <a:latin typeface="隶书" pitchFamily="49" charset="-122"/>
                  <a:ea typeface="隶书" pitchFamily="49" charset="-122"/>
                </a:rPr>
                <a:t>1.1</a:t>
              </a:r>
              <a:r>
                <a:rPr lang="zh-CN" altLang="en-US" sz="3200" b="1" u="sng">
                  <a:solidFill>
                    <a:srgbClr val="3333CC"/>
                  </a:solidFill>
                  <a:latin typeface="隶书" pitchFamily="49" charset="-122"/>
                  <a:ea typeface="隶书" pitchFamily="49" charset="-122"/>
                </a:rPr>
                <a:t>数制与编码</a:t>
              </a:r>
            </a:p>
          </p:txBody>
        </p:sp>
      </p:grpSp>
      <p:sp>
        <p:nvSpPr>
          <p:cNvPr id="25607" name="AutoShape 7"/>
          <p:cNvSpPr>
            <a:spLocks noChangeArrowheads="1"/>
          </p:cNvSpPr>
          <p:nvPr/>
        </p:nvSpPr>
        <p:spPr bwMode="auto">
          <a:xfrm>
            <a:off x="914400" y="1828800"/>
            <a:ext cx="2514600" cy="6096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p:spPr>
        <p:txBody>
          <a:bodyPr wrap="none" anchor="ctr"/>
          <a:lstStyle/>
          <a:p>
            <a:pPr algn="ctr"/>
            <a:r>
              <a:rPr lang="zh-CN" altLang="en-US" sz="3200" b="1">
                <a:solidFill>
                  <a:srgbClr val="3333CC"/>
                </a:solidFill>
              </a:rPr>
              <a:t>十进制数</a:t>
            </a:r>
            <a:endParaRPr lang="zh-CN" altLang="en-US"/>
          </a:p>
        </p:txBody>
      </p:sp>
      <p:sp>
        <p:nvSpPr>
          <p:cNvPr id="25608" name="AutoShape 8"/>
          <p:cNvSpPr>
            <a:spLocks noChangeArrowheads="1"/>
          </p:cNvSpPr>
          <p:nvPr/>
        </p:nvSpPr>
        <p:spPr bwMode="auto">
          <a:xfrm>
            <a:off x="3657600" y="1981200"/>
            <a:ext cx="990600" cy="304800"/>
          </a:xfrm>
          <a:prstGeom prst="rightArrow">
            <a:avLst>
              <a:gd name="adj1" fmla="val 50000"/>
              <a:gd name="adj2" fmla="val 81250"/>
            </a:avLst>
          </a:prstGeom>
          <a:solidFill>
            <a:schemeClr val="accent2"/>
          </a:solidFill>
          <a:ln w="3175">
            <a:solidFill>
              <a:schemeClr val="tx1"/>
            </a:solidFill>
            <a:miter lim="800000"/>
            <a:headEnd/>
            <a:tailEnd/>
          </a:ln>
        </p:spPr>
        <p:txBody>
          <a:bodyPr wrap="none" anchor="ctr"/>
          <a:lstStyle/>
          <a:p>
            <a:endParaRPr lang="zh-CN" altLang="en-US"/>
          </a:p>
        </p:txBody>
      </p:sp>
      <p:sp>
        <p:nvSpPr>
          <p:cNvPr id="25609" name="AutoShape 9"/>
          <p:cNvSpPr>
            <a:spLocks noChangeArrowheads="1"/>
          </p:cNvSpPr>
          <p:nvPr/>
        </p:nvSpPr>
        <p:spPr bwMode="auto">
          <a:xfrm>
            <a:off x="4953000" y="1828800"/>
            <a:ext cx="2819400" cy="6858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p:spPr>
        <p:txBody>
          <a:bodyPr wrap="none" anchor="ctr"/>
          <a:lstStyle/>
          <a:p>
            <a:pPr algn="ctr"/>
            <a:r>
              <a:rPr lang="zh-CN" altLang="en-US" sz="3200" b="1">
                <a:solidFill>
                  <a:srgbClr val="3333CC"/>
                </a:solidFill>
              </a:rPr>
              <a:t>非十进制数</a:t>
            </a:r>
            <a:endParaRPr lang="zh-CN" altLang="en-US"/>
          </a:p>
        </p:txBody>
      </p:sp>
      <p:sp>
        <p:nvSpPr>
          <p:cNvPr id="25610" name="AutoShape 10"/>
          <p:cNvSpPr>
            <a:spLocks noChangeArrowheads="1"/>
          </p:cNvSpPr>
          <p:nvPr/>
        </p:nvSpPr>
        <p:spPr bwMode="auto">
          <a:xfrm>
            <a:off x="5029200" y="2971800"/>
            <a:ext cx="2819400" cy="6858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p:spPr>
        <p:txBody>
          <a:bodyPr wrap="none" anchor="ctr"/>
          <a:lstStyle/>
          <a:p>
            <a:pPr algn="ctr"/>
            <a:r>
              <a:rPr lang="zh-CN" altLang="en-US" sz="3200" b="1">
                <a:solidFill>
                  <a:srgbClr val="3333CC"/>
                </a:solidFill>
              </a:rPr>
              <a:t>非十进制数</a:t>
            </a:r>
            <a:endParaRPr lang="zh-CN" altLang="en-US"/>
          </a:p>
        </p:txBody>
      </p:sp>
      <p:sp>
        <p:nvSpPr>
          <p:cNvPr id="25611" name="AutoShape 11"/>
          <p:cNvSpPr>
            <a:spLocks noChangeArrowheads="1"/>
          </p:cNvSpPr>
          <p:nvPr/>
        </p:nvSpPr>
        <p:spPr bwMode="auto">
          <a:xfrm>
            <a:off x="838200" y="2971800"/>
            <a:ext cx="2667000" cy="6096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p:spPr>
        <p:txBody>
          <a:bodyPr wrap="none" anchor="ctr"/>
          <a:lstStyle/>
          <a:p>
            <a:pPr algn="ctr"/>
            <a:r>
              <a:rPr lang="zh-CN" altLang="en-US" sz="3200" b="1">
                <a:solidFill>
                  <a:srgbClr val="3333CC"/>
                </a:solidFill>
              </a:rPr>
              <a:t>十进制数</a:t>
            </a:r>
            <a:endParaRPr lang="zh-CN" altLang="en-US"/>
          </a:p>
        </p:txBody>
      </p:sp>
      <p:sp>
        <p:nvSpPr>
          <p:cNvPr id="25612" name="AutoShape 12"/>
          <p:cNvSpPr>
            <a:spLocks noChangeArrowheads="1"/>
          </p:cNvSpPr>
          <p:nvPr/>
        </p:nvSpPr>
        <p:spPr bwMode="auto">
          <a:xfrm>
            <a:off x="1219200" y="4267200"/>
            <a:ext cx="6324600" cy="9144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p:spPr>
        <p:txBody>
          <a:bodyPr wrap="none" anchor="ctr"/>
          <a:lstStyle/>
          <a:p>
            <a:pPr algn="ctr"/>
            <a:r>
              <a:rPr lang="zh-CN" altLang="en-US" sz="3200" b="1">
                <a:solidFill>
                  <a:srgbClr val="3333CC"/>
                </a:solidFill>
              </a:rPr>
              <a:t>二、八、十六进制之间的转换</a:t>
            </a:r>
            <a:endParaRPr lang="zh-CN" altLang="en-US"/>
          </a:p>
        </p:txBody>
      </p:sp>
      <p:sp>
        <p:nvSpPr>
          <p:cNvPr id="25613" name="AutoShape 13"/>
          <p:cNvSpPr>
            <a:spLocks noChangeArrowheads="1"/>
          </p:cNvSpPr>
          <p:nvPr/>
        </p:nvSpPr>
        <p:spPr bwMode="auto">
          <a:xfrm>
            <a:off x="3657600" y="3124200"/>
            <a:ext cx="990600" cy="304800"/>
          </a:xfrm>
          <a:prstGeom prst="leftArrow">
            <a:avLst>
              <a:gd name="adj1" fmla="val 50000"/>
              <a:gd name="adj2" fmla="val 81250"/>
            </a:avLst>
          </a:prstGeom>
          <a:solidFill>
            <a:srgbClr val="969696"/>
          </a:solidFill>
          <a:ln w="3175">
            <a:solidFill>
              <a:schemeClr val="tx1"/>
            </a:solidFill>
            <a:miter lim="800000"/>
            <a:headEnd/>
            <a:tailEnd/>
          </a:ln>
        </p:spPr>
        <p:txBody>
          <a:bodyPr wrap="none"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692275" y="2319338"/>
            <a:ext cx="4400550" cy="641350"/>
          </a:xfrm>
          <a:prstGeom prst="rect">
            <a:avLst/>
          </a:prstGeom>
          <a:noFill/>
          <a:ln w="9525">
            <a:noFill/>
            <a:miter lim="800000"/>
            <a:headEnd/>
            <a:tailEnd/>
          </a:ln>
        </p:spPr>
        <p:txBody>
          <a:bodyPr anchor="ctr">
            <a:spAutoFit/>
          </a:bodyPr>
          <a:lstStyle/>
          <a:p>
            <a:pPr algn="just"/>
            <a:r>
              <a:rPr lang="zh-CN" altLang="en-US" sz="3200" b="1" i="1">
                <a:solidFill>
                  <a:srgbClr val="3333CC"/>
                </a:solidFill>
              </a:rPr>
              <a:t>余数法</a:t>
            </a:r>
            <a:r>
              <a:rPr lang="zh-CN" altLang="en-US" sz="3600" b="1">
                <a:latin typeface="幼圆" pitchFamily="49" charset="-122"/>
                <a:ea typeface="幼圆" pitchFamily="49" charset="-122"/>
              </a:rPr>
              <a:t>－除基取余法</a:t>
            </a:r>
          </a:p>
        </p:txBody>
      </p:sp>
      <p:sp>
        <p:nvSpPr>
          <p:cNvPr id="26627" name="Text Box 3"/>
          <p:cNvSpPr txBox="1">
            <a:spLocks noChangeArrowheads="1"/>
          </p:cNvSpPr>
          <p:nvPr/>
        </p:nvSpPr>
        <p:spPr bwMode="auto">
          <a:xfrm>
            <a:off x="1979613" y="6092825"/>
            <a:ext cx="5257800" cy="519113"/>
          </a:xfrm>
          <a:prstGeom prst="rect">
            <a:avLst/>
          </a:prstGeom>
          <a:noFill/>
          <a:ln w="9525">
            <a:noFill/>
            <a:miter lim="800000"/>
            <a:headEnd/>
            <a:tailEnd/>
          </a:ln>
        </p:spPr>
        <p:txBody>
          <a:bodyPr anchor="ctr">
            <a:spAutoFit/>
          </a:bodyPr>
          <a:lstStyle/>
          <a:p>
            <a:pPr algn="ctr"/>
            <a:r>
              <a:rPr lang="zh-CN" altLang="en-US" sz="2800" b="1">
                <a:latin typeface="幼圆" pitchFamily="49" charset="-122"/>
                <a:ea typeface="幼圆" pitchFamily="49" charset="-122"/>
              </a:rPr>
              <a:t>得：（</a:t>
            </a:r>
            <a:r>
              <a:rPr lang="zh-CN" altLang="zh-CN" sz="2800" b="1">
                <a:latin typeface="幼圆" pitchFamily="49" charset="-122"/>
                <a:ea typeface="幼圆" pitchFamily="49" charset="-122"/>
              </a:rPr>
              <a:t>81</a:t>
            </a:r>
            <a:r>
              <a:rPr lang="zh-CN" altLang="en-US" sz="2800" b="1">
                <a:latin typeface="幼圆" pitchFamily="49" charset="-122"/>
                <a:ea typeface="幼圆" pitchFamily="49" charset="-122"/>
              </a:rPr>
              <a:t>）</a:t>
            </a:r>
            <a:r>
              <a:rPr lang="zh-CN" altLang="zh-CN" sz="2800" b="1" baseline="-25000">
                <a:latin typeface="幼圆" pitchFamily="49" charset="-122"/>
                <a:ea typeface="幼圆" pitchFamily="49" charset="-122"/>
              </a:rPr>
              <a:t>10</a:t>
            </a:r>
            <a:r>
              <a:rPr lang="zh-CN" altLang="zh-CN" sz="2800" b="1">
                <a:latin typeface="幼圆" pitchFamily="49" charset="-122"/>
                <a:ea typeface="幼圆" pitchFamily="49" charset="-122"/>
              </a:rPr>
              <a:t> =</a:t>
            </a:r>
            <a:r>
              <a:rPr lang="zh-CN" altLang="en-US" sz="2800" b="1">
                <a:latin typeface="幼圆" pitchFamily="49" charset="-122"/>
                <a:ea typeface="幼圆" pitchFamily="49" charset="-122"/>
              </a:rPr>
              <a:t>（</a:t>
            </a:r>
            <a:r>
              <a:rPr lang="zh-CN" altLang="zh-CN" sz="2800" b="1">
                <a:latin typeface="幼圆" pitchFamily="49" charset="-122"/>
                <a:ea typeface="幼圆" pitchFamily="49" charset="-122"/>
              </a:rPr>
              <a:t>1010001</a:t>
            </a:r>
            <a:r>
              <a:rPr lang="zh-CN" altLang="en-US" sz="2800" b="1">
                <a:latin typeface="幼圆" pitchFamily="49" charset="-122"/>
                <a:ea typeface="幼圆" pitchFamily="49" charset="-122"/>
              </a:rPr>
              <a:t>）</a:t>
            </a:r>
            <a:r>
              <a:rPr lang="zh-CN" altLang="zh-CN" sz="2800" b="1" baseline="-25000">
                <a:latin typeface="幼圆" pitchFamily="49" charset="-122"/>
                <a:ea typeface="幼圆" pitchFamily="49" charset="-122"/>
              </a:rPr>
              <a:t>2</a:t>
            </a:r>
          </a:p>
        </p:txBody>
      </p:sp>
      <p:grpSp>
        <p:nvGrpSpPr>
          <p:cNvPr id="2" name="Group 4"/>
          <p:cNvGrpSpPr>
            <a:grpSpLocks/>
          </p:cNvGrpSpPr>
          <p:nvPr/>
        </p:nvGrpSpPr>
        <p:grpSpPr bwMode="auto">
          <a:xfrm>
            <a:off x="990600" y="3657600"/>
            <a:ext cx="7543800" cy="2286000"/>
            <a:chOff x="0" y="0"/>
            <a:chExt cx="4752" cy="1440"/>
          </a:xfrm>
        </p:grpSpPr>
        <p:sp>
          <p:nvSpPr>
            <p:cNvPr id="26682" name="AutoShape 5"/>
            <p:cNvSpPr>
              <a:spLocks noChangeArrowheads="1"/>
            </p:cNvSpPr>
            <p:nvPr/>
          </p:nvSpPr>
          <p:spPr bwMode="auto">
            <a:xfrm>
              <a:off x="0" y="0"/>
              <a:ext cx="4752" cy="1440"/>
            </a:xfrm>
            <a:prstGeom prst="wedgeRoundRectCallout">
              <a:avLst>
                <a:gd name="adj1" fmla="val -38130"/>
                <a:gd name="adj2" fmla="val -55833"/>
                <a:gd name="adj3" fmla="val 16667"/>
              </a:avLst>
            </a:prstGeom>
            <a:solidFill>
              <a:srgbClr val="FFCC00"/>
            </a:solidFill>
            <a:ln w="9525">
              <a:noFill/>
              <a:miter lim="800000"/>
              <a:headEnd/>
              <a:tailEnd/>
            </a:ln>
          </p:spPr>
          <p:txBody>
            <a:bodyPr wrap="none" anchor="ctr"/>
            <a:lstStyle/>
            <a:p>
              <a:pPr algn="ctr"/>
              <a:endParaRPr lang="zh-CN" altLang="zh-CN" sz="4400">
                <a:solidFill>
                  <a:schemeClr val="tx2"/>
                </a:solidFill>
              </a:endParaRPr>
            </a:p>
          </p:txBody>
        </p:sp>
        <p:sp>
          <p:nvSpPr>
            <p:cNvPr id="26683" name="Text Box 6"/>
            <p:cNvSpPr txBox="1">
              <a:spLocks noChangeArrowheads="1"/>
            </p:cNvSpPr>
            <p:nvPr/>
          </p:nvSpPr>
          <p:spPr bwMode="auto">
            <a:xfrm>
              <a:off x="4080" y="192"/>
              <a:ext cx="432" cy="327"/>
            </a:xfrm>
            <a:prstGeom prst="rect">
              <a:avLst/>
            </a:prstGeom>
            <a:solidFill>
              <a:srgbClr val="FFCC00"/>
            </a:solidFill>
            <a:ln w="9525">
              <a:noFill/>
              <a:miter lim="800000"/>
              <a:headEnd/>
              <a:tailEnd/>
            </a:ln>
          </p:spPr>
          <p:txBody>
            <a:bodyPr anchor="ctr">
              <a:spAutoFit/>
            </a:bodyPr>
            <a:lstStyle/>
            <a:p>
              <a:pPr algn="ctr"/>
              <a:r>
                <a:rPr lang="zh-CN" altLang="zh-CN" sz="2800" b="1">
                  <a:solidFill>
                    <a:schemeClr val="tx2"/>
                  </a:solidFill>
                </a:rPr>
                <a:t>81</a:t>
              </a:r>
              <a:endParaRPr lang="zh-CN" altLang="zh-CN" sz="4400">
                <a:solidFill>
                  <a:schemeClr val="tx2"/>
                </a:solidFill>
              </a:endParaRPr>
            </a:p>
          </p:txBody>
        </p:sp>
      </p:grpSp>
      <p:sp>
        <p:nvSpPr>
          <p:cNvPr id="26629" name="Text Box 7"/>
          <p:cNvSpPr txBox="1">
            <a:spLocks noChangeArrowheads="1"/>
          </p:cNvSpPr>
          <p:nvPr/>
        </p:nvSpPr>
        <p:spPr bwMode="auto">
          <a:xfrm>
            <a:off x="6623050" y="3962400"/>
            <a:ext cx="539750" cy="519113"/>
          </a:xfrm>
          <a:prstGeom prst="rect">
            <a:avLst/>
          </a:prstGeom>
          <a:noFill/>
          <a:ln w="9525">
            <a:noFill/>
            <a:miter lim="800000"/>
            <a:headEnd/>
            <a:tailEnd/>
          </a:ln>
        </p:spPr>
        <p:txBody>
          <a:bodyPr wrap="none" anchor="ctr">
            <a:spAutoFit/>
          </a:bodyPr>
          <a:lstStyle/>
          <a:p>
            <a:pPr algn="ctr"/>
            <a:r>
              <a:rPr lang="zh-CN" altLang="zh-CN" sz="2800">
                <a:solidFill>
                  <a:schemeClr val="tx2"/>
                </a:solidFill>
              </a:rPr>
              <a:t>40</a:t>
            </a:r>
            <a:endParaRPr lang="zh-CN" altLang="zh-CN" sz="4400">
              <a:solidFill>
                <a:schemeClr val="tx2"/>
              </a:solidFill>
            </a:endParaRPr>
          </a:p>
        </p:txBody>
      </p:sp>
      <p:sp>
        <p:nvSpPr>
          <p:cNvPr id="26630" name="Text Box 8"/>
          <p:cNvSpPr txBox="1">
            <a:spLocks noChangeArrowheads="1"/>
          </p:cNvSpPr>
          <p:nvPr/>
        </p:nvSpPr>
        <p:spPr bwMode="auto">
          <a:xfrm>
            <a:off x="5562600" y="3962400"/>
            <a:ext cx="539750" cy="519113"/>
          </a:xfrm>
          <a:prstGeom prst="rect">
            <a:avLst/>
          </a:prstGeom>
          <a:noFill/>
          <a:ln w="9525">
            <a:noFill/>
            <a:miter lim="800000"/>
            <a:headEnd/>
            <a:tailEnd/>
          </a:ln>
        </p:spPr>
        <p:txBody>
          <a:bodyPr wrap="none" anchor="ctr">
            <a:spAutoFit/>
          </a:bodyPr>
          <a:lstStyle/>
          <a:p>
            <a:pPr algn="ctr"/>
            <a:r>
              <a:rPr lang="zh-CN" altLang="zh-CN" sz="2800" b="1">
                <a:solidFill>
                  <a:schemeClr val="tx2"/>
                </a:solidFill>
              </a:rPr>
              <a:t>20</a:t>
            </a:r>
            <a:endParaRPr lang="zh-CN" altLang="zh-CN" sz="4400">
              <a:solidFill>
                <a:schemeClr val="tx2"/>
              </a:solidFill>
            </a:endParaRPr>
          </a:p>
        </p:txBody>
      </p:sp>
      <p:sp>
        <p:nvSpPr>
          <p:cNvPr id="26631" name="Text Box 9"/>
          <p:cNvSpPr txBox="1">
            <a:spLocks noChangeArrowheads="1"/>
          </p:cNvSpPr>
          <p:nvPr/>
        </p:nvSpPr>
        <p:spPr bwMode="auto">
          <a:xfrm>
            <a:off x="4489450" y="3962400"/>
            <a:ext cx="539750" cy="519113"/>
          </a:xfrm>
          <a:prstGeom prst="rect">
            <a:avLst/>
          </a:prstGeom>
          <a:noFill/>
          <a:ln w="9525">
            <a:noFill/>
            <a:miter lim="800000"/>
            <a:headEnd/>
            <a:tailEnd/>
          </a:ln>
        </p:spPr>
        <p:txBody>
          <a:bodyPr wrap="none" anchor="ctr">
            <a:spAutoFit/>
          </a:bodyPr>
          <a:lstStyle/>
          <a:p>
            <a:pPr algn="ctr"/>
            <a:r>
              <a:rPr lang="zh-CN" altLang="zh-CN" sz="2800" b="1">
                <a:solidFill>
                  <a:schemeClr val="tx2"/>
                </a:solidFill>
              </a:rPr>
              <a:t>10</a:t>
            </a:r>
            <a:endParaRPr lang="zh-CN" altLang="zh-CN" sz="4400">
              <a:solidFill>
                <a:schemeClr val="tx2"/>
              </a:solidFill>
            </a:endParaRPr>
          </a:p>
        </p:txBody>
      </p:sp>
      <p:sp>
        <p:nvSpPr>
          <p:cNvPr id="26632" name="Text Box 10"/>
          <p:cNvSpPr txBox="1">
            <a:spLocks noChangeArrowheads="1"/>
          </p:cNvSpPr>
          <p:nvPr/>
        </p:nvSpPr>
        <p:spPr bwMode="auto">
          <a:xfrm>
            <a:off x="3752850" y="3962400"/>
            <a:ext cx="361950" cy="519113"/>
          </a:xfrm>
          <a:prstGeom prst="rect">
            <a:avLst/>
          </a:prstGeom>
          <a:noFill/>
          <a:ln w="9525">
            <a:noFill/>
            <a:miter lim="800000"/>
            <a:headEnd/>
            <a:tailEnd/>
          </a:ln>
        </p:spPr>
        <p:txBody>
          <a:bodyPr wrap="none" anchor="ctr">
            <a:spAutoFit/>
          </a:bodyPr>
          <a:lstStyle/>
          <a:p>
            <a:pPr algn="ctr"/>
            <a:r>
              <a:rPr lang="zh-CN" altLang="zh-CN" sz="2800" b="1">
                <a:solidFill>
                  <a:schemeClr val="tx2"/>
                </a:solidFill>
              </a:rPr>
              <a:t>5</a:t>
            </a:r>
            <a:endParaRPr lang="zh-CN" altLang="zh-CN" sz="4400">
              <a:solidFill>
                <a:schemeClr val="tx2"/>
              </a:solidFill>
            </a:endParaRPr>
          </a:p>
        </p:txBody>
      </p:sp>
      <p:sp>
        <p:nvSpPr>
          <p:cNvPr id="26633" name="Text Box 11"/>
          <p:cNvSpPr txBox="1">
            <a:spLocks noChangeArrowheads="1"/>
          </p:cNvSpPr>
          <p:nvPr/>
        </p:nvSpPr>
        <p:spPr bwMode="auto">
          <a:xfrm>
            <a:off x="2990850" y="3962400"/>
            <a:ext cx="361950" cy="519113"/>
          </a:xfrm>
          <a:prstGeom prst="rect">
            <a:avLst/>
          </a:prstGeom>
          <a:noFill/>
          <a:ln w="9525">
            <a:noFill/>
            <a:miter lim="800000"/>
            <a:headEnd/>
            <a:tailEnd/>
          </a:ln>
        </p:spPr>
        <p:txBody>
          <a:bodyPr wrap="none" anchor="ctr">
            <a:spAutoFit/>
          </a:bodyPr>
          <a:lstStyle/>
          <a:p>
            <a:pPr algn="ctr"/>
            <a:r>
              <a:rPr lang="zh-CN" altLang="zh-CN" sz="2800" b="1">
                <a:solidFill>
                  <a:schemeClr val="tx2"/>
                </a:solidFill>
              </a:rPr>
              <a:t>2</a:t>
            </a:r>
            <a:endParaRPr lang="zh-CN" altLang="zh-CN" sz="4400">
              <a:solidFill>
                <a:schemeClr val="tx2"/>
              </a:solidFill>
            </a:endParaRPr>
          </a:p>
        </p:txBody>
      </p:sp>
      <p:sp>
        <p:nvSpPr>
          <p:cNvPr id="26634" name="Text Box 12"/>
          <p:cNvSpPr txBox="1">
            <a:spLocks noChangeArrowheads="1"/>
          </p:cNvSpPr>
          <p:nvPr/>
        </p:nvSpPr>
        <p:spPr bwMode="auto">
          <a:xfrm>
            <a:off x="1295400" y="3962400"/>
            <a:ext cx="361950" cy="519113"/>
          </a:xfrm>
          <a:prstGeom prst="rect">
            <a:avLst/>
          </a:prstGeom>
          <a:noFill/>
          <a:ln w="9525">
            <a:noFill/>
            <a:miter lim="800000"/>
            <a:headEnd/>
            <a:tailEnd/>
          </a:ln>
        </p:spPr>
        <p:txBody>
          <a:bodyPr wrap="none" anchor="ctr">
            <a:spAutoFit/>
          </a:bodyPr>
          <a:lstStyle/>
          <a:p>
            <a:pPr algn="ctr"/>
            <a:r>
              <a:rPr lang="zh-CN" altLang="zh-CN" sz="2800" b="1">
                <a:solidFill>
                  <a:schemeClr val="tx2"/>
                </a:solidFill>
              </a:rPr>
              <a:t>0</a:t>
            </a:r>
            <a:endParaRPr lang="zh-CN" altLang="zh-CN" sz="4400">
              <a:solidFill>
                <a:schemeClr val="tx2"/>
              </a:solidFill>
            </a:endParaRPr>
          </a:p>
        </p:txBody>
      </p:sp>
      <p:grpSp>
        <p:nvGrpSpPr>
          <p:cNvPr id="3" name="Group 13"/>
          <p:cNvGrpSpPr>
            <a:grpSpLocks/>
          </p:cNvGrpSpPr>
          <p:nvPr/>
        </p:nvGrpSpPr>
        <p:grpSpPr bwMode="auto">
          <a:xfrm>
            <a:off x="7010400" y="3733800"/>
            <a:ext cx="557213" cy="533400"/>
            <a:chOff x="0" y="0"/>
            <a:chExt cx="351" cy="336"/>
          </a:xfrm>
        </p:grpSpPr>
        <p:sp>
          <p:nvSpPr>
            <p:cNvPr id="26680" name="Line 14"/>
            <p:cNvSpPr>
              <a:spLocks noChangeShapeType="1"/>
            </p:cNvSpPr>
            <p:nvPr/>
          </p:nvSpPr>
          <p:spPr bwMode="auto">
            <a:xfrm flipH="1">
              <a:off x="48" y="336"/>
              <a:ext cx="288" cy="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26681" name="Text Box 15"/>
            <p:cNvSpPr txBox="1">
              <a:spLocks noChangeArrowheads="1"/>
            </p:cNvSpPr>
            <p:nvPr/>
          </p:nvSpPr>
          <p:spPr bwMode="auto">
            <a:xfrm>
              <a:off x="0" y="0"/>
              <a:ext cx="351" cy="327"/>
            </a:xfrm>
            <a:prstGeom prst="rect">
              <a:avLst/>
            </a:prstGeom>
            <a:noFill/>
            <a:ln w="9525">
              <a:noFill/>
              <a:miter lim="800000"/>
              <a:headEnd/>
              <a:tailEnd/>
            </a:ln>
          </p:spPr>
          <p:txBody>
            <a:bodyPr wrap="none" anchor="ctr">
              <a:spAutoFit/>
            </a:bodyPr>
            <a:lstStyle/>
            <a:p>
              <a:pPr algn="ctr"/>
              <a:r>
                <a:rPr lang="zh-CN" altLang="zh-CN" sz="2800" b="1">
                  <a:solidFill>
                    <a:schemeClr val="tx2"/>
                  </a:solidFill>
                  <a:sym typeface="Symbol" pitchFamily="18" charset="2"/>
                </a:rPr>
                <a:t>2</a:t>
              </a:r>
              <a:endParaRPr lang="zh-CN" altLang="zh-CN" sz="4400">
                <a:solidFill>
                  <a:schemeClr val="tx2"/>
                </a:solidFill>
              </a:endParaRPr>
            </a:p>
          </p:txBody>
        </p:sp>
      </p:grpSp>
      <p:grpSp>
        <p:nvGrpSpPr>
          <p:cNvPr id="4" name="Group 16"/>
          <p:cNvGrpSpPr>
            <a:grpSpLocks/>
          </p:cNvGrpSpPr>
          <p:nvPr/>
        </p:nvGrpSpPr>
        <p:grpSpPr bwMode="auto">
          <a:xfrm>
            <a:off x="6096000" y="3733800"/>
            <a:ext cx="557213" cy="533400"/>
            <a:chOff x="0" y="0"/>
            <a:chExt cx="351" cy="336"/>
          </a:xfrm>
        </p:grpSpPr>
        <p:sp>
          <p:nvSpPr>
            <p:cNvPr id="26678" name="Line 17"/>
            <p:cNvSpPr>
              <a:spLocks noChangeShapeType="1"/>
            </p:cNvSpPr>
            <p:nvPr/>
          </p:nvSpPr>
          <p:spPr bwMode="auto">
            <a:xfrm flipH="1">
              <a:off x="48" y="336"/>
              <a:ext cx="288" cy="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26679" name="Text Box 18"/>
            <p:cNvSpPr txBox="1">
              <a:spLocks noChangeArrowheads="1"/>
            </p:cNvSpPr>
            <p:nvPr/>
          </p:nvSpPr>
          <p:spPr bwMode="auto">
            <a:xfrm>
              <a:off x="0" y="0"/>
              <a:ext cx="351" cy="327"/>
            </a:xfrm>
            <a:prstGeom prst="rect">
              <a:avLst/>
            </a:prstGeom>
            <a:noFill/>
            <a:ln w="9525">
              <a:noFill/>
              <a:miter lim="800000"/>
              <a:headEnd/>
              <a:tailEnd/>
            </a:ln>
          </p:spPr>
          <p:txBody>
            <a:bodyPr wrap="none" anchor="ctr">
              <a:spAutoFit/>
            </a:bodyPr>
            <a:lstStyle/>
            <a:p>
              <a:pPr algn="ctr"/>
              <a:r>
                <a:rPr lang="zh-CN" altLang="zh-CN" sz="2800" b="1">
                  <a:solidFill>
                    <a:schemeClr val="tx2"/>
                  </a:solidFill>
                  <a:sym typeface="Symbol" pitchFamily="18" charset="2"/>
                </a:rPr>
                <a:t>2</a:t>
              </a:r>
              <a:endParaRPr lang="zh-CN" altLang="zh-CN" sz="4400">
                <a:solidFill>
                  <a:schemeClr val="tx2"/>
                </a:solidFill>
              </a:endParaRPr>
            </a:p>
          </p:txBody>
        </p:sp>
      </p:grpSp>
      <p:grpSp>
        <p:nvGrpSpPr>
          <p:cNvPr id="5" name="Group 19"/>
          <p:cNvGrpSpPr>
            <a:grpSpLocks/>
          </p:cNvGrpSpPr>
          <p:nvPr/>
        </p:nvGrpSpPr>
        <p:grpSpPr bwMode="auto">
          <a:xfrm>
            <a:off x="5005388" y="3733800"/>
            <a:ext cx="557212" cy="533400"/>
            <a:chOff x="0" y="0"/>
            <a:chExt cx="351" cy="336"/>
          </a:xfrm>
        </p:grpSpPr>
        <p:sp>
          <p:nvSpPr>
            <p:cNvPr id="26676" name="Line 20"/>
            <p:cNvSpPr>
              <a:spLocks noChangeShapeType="1"/>
            </p:cNvSpPr>
            <p:nvPr/>
          </p:nvSpPr>
          <p:spPr bwMode="auto">
            <a:xfrm flipH="1">
              <a:off x="48" y="336"/>
              <a:ext cx="288" cy="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26677" name="Text Box 21"/>
            <p:cNvSpPr txBox="1">
              <a:spLocks noChangeArrowheads="1"/>
            </p:cNvSpPr>
            <p:nvPr/>
          </p:nvSpPr>
          <p:spPr bwMode="auto">
            <a:xfrm>
              <a:off x="0" y="0"/>
              <a:ext cx="351" cy="327"/>
            </a:xfrm>
            <a:prstGeom prst="rect">
              <a:avLst/>
            </a:prstGeom>
            <a:noFill/>
            <a:ln w="9525">
              <a:noFill/>
              <a:miter lim="800000"/>
              <a:headEnd/>
              <a:tailEnd/>
            </a:ln>
          </p:spPr>
          <p:txBody>
            <a:bodyPr wrap="none" anchor="ctr">
              <a:spAutoFit/>
            </a:bodyPr>
            <a:lstStyle/>
            <a:p>
              <a:pPr algn="ctr"/>
              <a:r>
                <a:rPr lang="zh-CN" altLang="zh-CN" sz="2800" b="1">
                  <a:solidFill>
                    <a:schemeClr val="tx2"/>
                  </a:solidFill>
                  <a:sym typeface="Symbol" pitchFamily="18" charset="2"/>
                </a:rPr>
                <a:t>2</a:t>
              </a:r>
              <a:endParaRPr lang="zh-CN" altLang="zh-CN" sz="4400">
                <a:solidFill>
                  <a:schemeClr val="tx2"/>
                </a:solidFill>
              </a:endParaRPr>
            </a:p>
          </p:txBody>
        </p:sp>
      </p:grpSp>
      <p:grpSp>
        <p:nvGrpSpPr>
          <p:cNvPr id="6" name="Group 22"/>
          <p:cNvGrpSpPr>
            <a:grpSpLocks/>
          </p:cNvGrpSpPr>
          <p:nvPr/>
        </p:nvGrpSpPr>
        <p:grpSpPr bwMode="auto">
          <a:xfrm>
            <a:off x="4038600" y="3733800"/>
            <a:ext cx="557213" cy="533400"/>
            <a:chOff x="0" y="0"/>
            <a:chExt cx="351" cy="336"/>
          </a:xfrm>
        </p:grpSpPr>
        <p:sp>
          <p:nvSpPr>
            <p:cNvPr id="26674" name="Line 23"/>
            <p:cNvSpPr>
              <a:spLocks noChangeShapeType="1"/>
            </p:cNvSpPr>
            <p:nvPr/>
          </p:nvSpPr>
          <p:spPr bwMode="auto">
            <a:xfrm flipH="1">
              <a:off x="48" y="336"/>
              <a:ext cx="288" cy="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26675" name="Text Box 24"/>
            <p:cNvSpPr txBox="1">
              <a:spLocks noChangeArrowheads="1"/>
            </p:cNvSpPr>
            <p:nvPr/>
          </p:nvSpPr>
          <p:spPr bwMode="auto">
            <a:xfrm>
              <a:off x="0" y="0"/>
              <a:ext cx="351" cy="327"/>
            </a:xfrm>
            <a:prstGeom prst="rect">
              <a:avLst/>
            </a:prstGeom>
            <a:noFill/>
            <a:ln w="9525">
              <a:noFill/>
              <a:miter lim="800000"/>
              <a:headEnd/>
              <a:tailEnd/>
            </a:ln>
          </p:spPr>
          <p:txBody>
            <a:bodyPr wrap="none" anchor="ctr">
              <a:spAutoFit/>
            </a:bodyPr>
            <a:lstStyle/>
            <a:p>
              <a:pPr algn="ctr"/>
              <a:r>
                <a:rPr lang="zh-CN" altLang="zh-CN" sz="2800" b="1">
                  <a:solidFill>
                    <a:schemeClr val="tx2"/>
                  </a:solidFill>
                  <a:sym typeface="Symbol" pitchFamily="18" charset="2"/>
                </a:rPr>
                <a:t>2</a:t>
              </a:r>
              <a:endParaRPr lang="zh-CN" altLang="zh-CN" sz="4400">
                <a:solidFill>
                  <a:schemeClr val="tx2"/>
                </a:solidFill>
              </a:endParaRPr>
            </a:p>
          </p:txBody>
        </p:sp>
      </p:grpSp>
      <p:grpSp>
        <p:nvGrpSpPr>
          <p:cNvPr id="7" name="Group 25"/>
          <p:cNvGrpSpPr>
            <a:grpSpLocks/>
          </p:cNvGrpSpPr>
          <p:nvPr/>
        </p:nvGrpSpPr>
        <p:grpSpPr bwMode="auto">
          <a:xfrm>
            <a:off x="3276600" y="3733800"/>
            <a:ext cx="557213" cy="533400"/>
            <a:chOff x="0" y="0"/>
            <a:chExt cx="351" cy="336"/>
          </a:xfrm>
        </p:grpSpPr>
        <p:sp>
          <p:nvSpPr>
            <p:cNvPr id="26672" name="Line 26"/>
            <p:cNvSpPr>
              <a:spLocks noChangeShapeType="1"/>
            </p:cNvSpPr>
            <p:nvPr/>
          </p:nvSpPr>
          <p:spPr bwMode="auto">
            <a:xfrm flipH="1">
              <a:off x="48" y="336"/>
              <a:ext cx="288" cy="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26673" name="Text Box 27"/>
            <p:cNvSpPr txBox="1">
              <a:spLocks noChangeArrowheads="1"/>
            </p:cNvSpPr>
            <p:nvPr/>
          </p:nvSpPr>
          <p:spPr bwMode="auto">
            <a:xfrm>
              <a:off x="0" y="0"/>
              <a:ext cx="351" cy="327"/>
            </a:xfrm>
            <a:prstGeom prst="rect">
              <a:avLst/>
            </a:prstGeom>
            <a:noFill/>
            <a:ln w="9525">
              <a:noFill/>
              <a:miter lim="800000"/>
              <a:headEnd/>
              <a:tailEnd/>
            </a:ln>
          </p:spPr>
          <p:txBody>
            <a:bodyPr wrap="none" anchor="ctr">
              <a:spAutoFit/>
            </a:bodyPr>
            <a:lstStyle/>
            <a:p>
              <a:pPr algn="ctr"/>
              <a:r>
                <a:rPr lang="zh-CN" altLang="zh-CN" sz="2800" b="1">
                  <a:solidFill>
                    <a:schemeClr val="tx2"/>
                  </a:solidFill>
                  <a:sym typeface="Symbol" pitchFamily="18" charset="2"/>
                </a:rPr>
                <a:t>2</a:t>
              </a:r>
              <a:endParaRPr lang="zh-CN" altLang="zh-CN" sz="4400">
                <a:solidFill>
                  <a:schemeClr val="tx2"/>
                </a:solidFill>
              </a:endParaRPr>
            </a:p>
          </p:txBody>
        </p:sp>
      </p:grpSp>
      <p:grpSp>
        <p:nvGrpSpPr>
          <p:cNvPr id="8" name="Group 28"/>
          <p:cNvGrpSpPr>
            <a:grpSpLocks/>
          </p:cNvGrpSpPr>
          <p:nvPr/>
        </p:nvGrpSpPr>
        <p:grpSpPr bwMode="auto">
          <a:xfrm>
            <a:off x="2514600" y="3733800"/>
            <a:ext cx="557213" cy="533400"/>
            <a:chOff x="0" y="0"/>
            <a:chExt cx="351" cy="336"/>
          </a:xfrm>
        </p:grpSpPr>
        <p:sp>
          <p:nvSpPr>
            <p:cNvPr id="26670" name="Line 29"/>
            <p:cNvSpPr>
              <a:spLocks noChangeShapeType="1"/>
            </p:cNvSpPr>
            <p:nvPr/>
          </p:nvSpPr>
          <p:spPr bwMode="auto">
            <a:xfrm flipH="1">
              <a:off x="48" y="336"/>
              <a:ext cx="288" cy="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26671" name="Text Box 30"/>
            <p:cNvSpPr txBox="1">
              <a:spLocks noChangeArrowheads="1"/>
            </p:cNvSpPr>
            <p:nvPr/>
          </p:nvSpPr>
          <p:spPr bwMode="auto">
            <a:xfrm>
              <a:off x="0" y="0"/>
              <a:ext cx="351" cy="327"/>
            </a:xfrm>
            <a:prstGeom prst="rect">
              <a:avLst/>
            </a:prstGeom>
            <a:noFill/>
            <a:ln w="9525">
              <a:noFill/>
              <a:miter lim="800000"/>
              <a:headEnd/>
              <a:tailEnd/>
            </a:ln>
          </p:spPr>
          <p:txBody>
            <a:bodyPr wrap="none" anchor="ctr">
              <a:spAutoFit/>
            </a:bodyPr>
            <a:lstStyle/>
            <a:p>
              <a:pPr algn="ctr"/>
              <a:r>
                <a:rPr lang="zh-CN" altLang="zh-CN" sz="2800" b="1">
                  <a:solidFill>
                    <a:schemeClr val="tx2"/>
                  </a:solidFill>
                  <a:sym typeface="Symbol" pitchFamily="18" charset="2"/>
                </a:rPr>
                <a:t>2</a:t>
              </a:r>
              <a:endParaRPr lang="zh-CN" altLang="zh-CN" sz="4400">
                <a:solidFill>
                  <a:schemeClr val="tx2"/>
                </a:solidFill>
              </a:endParaRPr>
            </a:p>
          </p:txBody>
        </p:sp>
      </p:grpSp>
      <p:grpSp>
        <p:nvGrpSpPr>
          <p:cNvPr id="9" name="Group 31"/>
          <p:cNvGrpSpPr>
            <a:grpSpLocks/>
          </p:cNvGrpSpPr>
          <p:nvPr/>
        </p:nvGrpSpPr>
        <p:grpSpPr bwMode="auto">
          <a:xfrm>
            <a:off x="1676400" y="3733800"/>
            <a:ext cx="557213" cy="533400"/>
            <a:chOff x="0" y="0"/>
            <a:chExt cx="351" cy="336"/>
          </a:xfrm>
        </p:grpSpPr>
        <p:sp>
          <p:nvSpPr>
            <p:cNvPr id="26668" name="Line 32"/>
            <p:cNvSpPr>
              <a:spLocks noChangeShapeType="1"/>
            </p:cNvSpPr>
            <p:nvPr/>
          </p:nvSpPr>
          <p:spPr bwMode="auto">
            <a:xfrm flipH="1">
              <a:off x="48" y="336"/>
              <a:ext cx="288" cy="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26669" name="Text Box 33"/>
            <p:cNvSpPr txBox="1">
              <a:spLocks noChangeArrowheads="1"/>
            </p:cNvSpPr>
            <p:nvPr/>
          </p:nvSpPr>
          <p:spPr bwMode="auto">
            <a:xfrm>
              <a:off x="0" y="0"/>
              <a:ext cx="351" cy="327"/>
            </a:xfrm>
            <a:prstGeom prst="rect">
              <a:avLst/>
            </a:prstGeom>
            <a:noFill/>
            <a:ln w="9525">
              <a:noFill/>
              <a:miter lim="800000"/>
              <a:headEnd/>
              <a:tailEnd/>
            </a:ln>
          </p:spPr>
          <p:txBody>
            <a:bodyPr wrap="none" anchor="ctr">
              <a:spAutoFit/>
            </a:bodyPr>
            <a:lstStyle/>
            <a:p>
              <a:pPr algn="ctr"/>
              <a:r>
                <a:rPr lang="zh-CN" altLang="zh-CN" sz="2800" b="1">
                  <a:solidFill>
                    <a:schemeClr val="tx2"/>
                  </a:solidFill>
                  <a:sym typeface="Symbol" pitchFamily="18" charset="2"/>
                </a:rPr>
                <a:t>2</a:t>
              </a:r>
              <a:endParaRPr lang="zh-CN" altLang="zh-CN" sz="4400">
                <a:solidFill>
                  <a:schemeClr val="tx2"/>
                </a:solidFill>
              </a:endParaRPr>
            </a:p>
          </p:txBody>
        </p:sp>
      </p:grpSp>
      <p:sp>
        <p:nvSpPr>
          <p:cNvPr id="26642" name="Line 34"/>
          <p:cNvSpPr>
            <a:spLocks noChangeShapeType="1"/>
          </p:cNvSpPr>
          <p:nvPr/>
        </p:nvSpPr>
        <p:spPr bwMode="auto">
          <a:xfrm>
            <a:off x="7391400" y="4419600"/>
            <a:ext cx="0" cy="4572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26643" name="Text Box 35"/>
          <p:cNvSpPr txBox="1">
            <a:spLocks noChangeArrowheads="1"/>
          </p:cNvSpPr>
          <p:nvPr/>
        </p:nvSpPr>
        <p:spPr bwMode="auto">
          <a:xfrm>
            <a:off x="7239000" y="4800600"/>
            <a:ext cx="361950" cy="519113"/>
          </a:xfrm>
          <a:prstGeom prst="rect">
            <a:avLst/>
          </a:prstGeom>
          <a:noFill/>
          <a:ln w="9525">
            <a:noFill/>
            <a:miter lim="800000"/>
            <a:headEnd/>
            <a:tailEnd/>
          </a:ln>
        </p:spPr>
        <p:txBody>
          <a:bodyPr wrap="none" anchor="ctr">
            <a:spAutoFit/>
          </a:bodyPr>
          <a:lstStyle/>
          <a:p>
            <a:pPr algn="ctr"/>
            <a:r>
              <a:rPr lang="zh-CN" altLang="zh-CN" sz="2800">
                <a:solidFill>
                  <a:schemeClr val="tx2"/>
                </a:solidFill>
              </a:rPr>
              <a:t>1</a:t>
            </a:r>
            <a:endParaRPr lang="zh-CN" altLang="zh-CN" sz="4400">
              <a:solidFill>
                <a:schemeClr val="tx2"/>
              </a:solidFill>
            </a:endParaRPr>
          </a:p>
        </p:txBody>
      </p:sp>
      <p:sp>
        <p:nvSpPr>
          <p:cNvPr id="26644" name="Text Box 36"/>
          <p:cNvSpPr txBox="1">
            <a:spLocks noChangeArrowheads="1"/>
          </p:cNvSpPr>
          <p:nvPr/>
        </p:nvSpPr>
        <p:spPr bwMode="auto">
          <a:xfrm>
            <a:off x="7086600" y="5334000"/>
            <a:ext cx="581025" cy="519113"/>
          </a:xfrm>
          <a:prstGeom prst="rect">
            <a:avLst/>
          </a:prstGeom>
          <a:noFill/>
          <a:ln w="9525">
            <a:noFill/>
            <a:miter lim="800000"/>
            <a:headEnd/>
            <a:tailEnd/>
          </a:ln>
        </p:spPr>
        <p:txBody>
          <a:bodyPr wrap="none" anchor="ctr">
            <a:spAutoFit/>
          </a:bodyPr>
          <a:lstStyle/>
          <a:p>
            <a:pPr algn="ctr"/>
            <a:r>
              <a:rPr lang="zh-CN" altLang="zh-CN" sz="2800" b="1">
                <a:solidFill>
                  <a:schemeClr val="tx2"/>
                </a:solidFill>
              </a:rPr>
              <a:t>K</a:t>
            </a:r>
            <a:r>
              <a:rPr lang="zh-CN" altLang="zh-CN" sz="2800" b="1" baseline="-25000">
                <a:solidFill>
                  <a:schemeClr val="tx2"/>
                </a:solidFill>
              </a:rPr>
              <a:t>1</a:t>
            </a:r>
            <a:endParaRPr lang="zh-CN" altLang="zh-CN" sz="4400" baseline="-25000">
              <a:solidFill>
                <a:schemeClr val="tx2"/>
              </a:solidFill>
            </a:endParaRPr>
          </a:p>
        </p:txBody>
      </p:sp>
      <p:sp>
        <p:nvSpPr>
          <p:cNvPr id="26645" name="Line 37"/>
          <p:cNvSpPr>
            <a:spLocks noChangeShapeType="1"/>
          </p:cNvSpPr>
          <p:nvPr/>
        </p:nvSpPr>
        <p:spPr bwMode="auto">
          <a:xfrm>
            <a:off x="6477000" y="4433888"/>
            <a:ext cx="0" cy="4572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26646" name="Text Box 38"/>
          <p:cNvSpPr txBox="1">
            <a:spLocks noChangeArrowheads="1"/>
          </p:cNvSpPr>
          <p:nvPr/>
        </p:nvSpPr>
        <p:spPr bwMode="auto">
          <a:xfrm>
            <a:off x="6324600" y="4814888"/>
            <a:ext cx="361950" cy="519112"/>
          </a:xfrm>
          <a:prstGeom prst="rect">
            <a:avLst/>
          </a:prstGeom>
          <a:noFill/>
          <a:ln w="9525">
            <a:noFill/>
            <a:miter lim="800000"/>
            <a:headEnd/>
            <a:tailEnd/>
          </a:ln>
        </p:spPr>
        <p:txBody>
          <a:bodyPr wrap="none" anchor="ctr">
            <a:spAutoFit/>
          </a:bodyPr>
          <a:lstStyle/>
          <a:p>
            <a:pPr algn="ctr"/>
            <a:r>
              <a:rPr lang="zh-CN" altLang="zh-CN" sz="2800">
                <a:solidFill>
                  <a:schemeClr val="tx2"/>
                </a:solidFill>
              </a:rPr>
              <a:t>0</a:t>
            </a:r>
            <a:endParaRPr lang="zh-CN" altLang="zh-CN" sz="4400">
              <a:solidFill>
                <a:schemeClr val="tx2"/>
              </a:solidFill>
            </a:endParaRPr>
          </a:p>
        </p:txBody>
      </p:sp>
      <p:sp>
        <p:nvSpPr>
          <p:cNvPr id="26647" name="Text Box 39"/>
          <p:cNvSpPr txBox="1">
            <a:spLocks noChangeArrowheads="1"/>
          </p:cNvSpPr>
          <p:nvPr/>
        </p:nvSpPr>
        <p:spPr bwMode="auto">
          <a:xfrm>
            <a:off x="6219825" y="5334000"/>
            <a:ext cx="581025" cy="519113"/>
          </a:xfrm>
          <a:prstGeom prst="rect">
            <a:avLst/>
          </a:prstGeom>
          <a:noFill/>
          <a:ln w="9525">
            <a:noFill/>
            <a:miter lim="800000"/>
            <a:headEnd/>
            <a:tailEnd/>
          </a:ln>
        </p:spPr>
        <p:txBody>
          <a:bodyPr wrap="none" anchor="ctr">
            <a:spAutoFit/>
          </a:bodyPr>
          <a:lstStyle/>
          <a:p>
            <a:pPr algn="ctr"/>
            <a:r>
              <a:rPr lang="zh-CN" altLang="zh-CN" sz="2800" b="1">
                <a:solidFill>
                  <a:schemeClr val="tx2"/>
                </a:solidFill>
              </a:rPr>
              <a:t>K</a:t>
            </a:r>
            <a:r>
              <a:rPr lang="zh-CN" altLang="zh-CN" sz="2800" b="1" baseline="-25000">
                <a:solidFill>
                  <a:schemeClr val="tx2"/>
                </a:solidFill>
              </a:rPr>
              <a:t>2</a:t>
            </a:r>
            <a:endParaRPr lang="zh-CN" altLang="zh-CN" sz="4400">
              <a:solidFill>
                <a:schemeClr val="tx2"/>
              </a:solidFill>
            </a:endParaRPr>
          </a:p>
        </p:txBody>
      </p:sp>
      <p:sp>
        <p:nvSpPr>
          <p:cNvPr id="26648" name="Line 40"/>
          <p:cNvSpPr>
            <a:spLocks noChangeShapeType="1"/>
          </p:cNvSpPr>
          <p:nvPr/>
        </p:nvSpPr>
        <p:spPr bwMode="auto">
          <a:xfrm>
            <a:off x="5362575" y="4419600"/>
            <a:ext cx="0" cy="4572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26649" name="Text Box 41"/>
          <p:cNvSpPr txBox="1">
            <a:spLocks noChangeArrowheads="1"/>
          </p:cNvSpPr>
          <p:nvPr/>
        </p:nvSpPr>
        <p:spPr bwMode="auto">
          <a:xfrm>
            <a:off x="5210175" y="4800600"/>
            <a:ext cx="361950" cy="519113"/>
          </a:xfrm>
          <a:prstGeom prst="rect">
            <a:avLst/>
          </a:prstGeom>
          <a:noFill/>
          <a:ln w="9525">
            <a:noFill/>
            <a:miter lim="800000"/>
            <a:headEnd/>
            <a:tailEnd/>
          </a:ln>
        </p:spPr>
        <p:txBody>
          <a:bodyPr wrap="none" anchor="ctr">
            <a:spAutoFit/>
          </a:bodyPr>
          <a:lstStyle/>
          <a:p>
            <a:pPr algn="ctr"/>
            <a:r>
              <a:rPr lang="zh-CN" altLang="zh-CN" sz="2800">
                <a:solidFill>
                  <a:schemeClr val="tx2"/>
                </a:solidFill>
              </a:rPr>
              <a:t>0</a:t>
            </a:r>
            <a:endParaRPr lang="zh-CN" altLang="zh-CN" sz="4400">
              <a:solidFill>
                <a:schemeClr val="tx2"/>
              </a:solidFill>
            </a:endParaRPr>
          </a:p>
        </p:txBody>
      </p:sp>
      <p:sp>
        <p:nvSpPr>
          <p:cNvPr id="26650" name="Text Box 42"/>
          <p:cNvSpPr txBox="1">
            <a:spLocks noChangeArrowheads="1"/>
          </p:cNvSpPr>
          <p:nvPr/>
        </p:nvSpPr>
        <p:spPr bwMode="auto">
          <a:xfrm>
            <a:off x="5181600" y="5314950"/>
            <a:ext cx="733425" cy="519113"/>
          </a:xfrm>
          <a:prstGeom prst="rect">
            <a:avLst/>
          </a:prstGeom>
          <a:noFill/>
          <a:ln w="9525">
            <a:noFill/>
            <a:miter lim="800000"/>
            <a:headEnd/>
            <a:tailEnd/>
          </a:ln>
        </p:spPr>
        <p:txBody>
          <a:bodyPr anchor="ctr">
            <a:spAutoFit/>
          </a:bodyPr>
          <a:lstStyle/>
          <a:p>
            <a:pPr algn="ctr"/>
            <a:r>
              <a:rPr lang="zh-CN" altLang="zh-CN" sz="2800" b="1">
                <a:solidFill>
                  <a:schemeClr val="tx2"/>
                </a:solidFill>
              </a:rPr>
              <a:t>K</a:t>
            </a:r>
            <a:r>
              <a:rPr lang="zh-CN" altLang="zh-CN" sz="2800" b="1" baseline="-25000">
                <a:solidFill>
                  <a:schemeClr val="tx2"/>
                </a:solidFill>
              </a:rPr>
              <a:t>3</a:t>
            </a:r>
            <a:endParaRPr lang="zh-CN" altLang="zh-CN" sz="4400">
              <a:solidFill>
                <a:schemeClr val="tx2"/>
              </a:solidFill>
            </a:endParaRPr>
          </a:p>
        </p:txBody>
      </p:sp>
      <p:sp>
        <p:nvSpPr>
          <p:cNvPr id="26651" name="Line 43"/>
          <p:cNvSpPr>
            <a:spLocks noChangeShapeType="1"/>
          </p:cNvSpPr>
          <p:nvPr/>
        </p:nvSpPr>
        <p:spPr bwMode="auto">
          <a:xfrm>
            <a:off x="4448175" y="4419600"/>
            <a:ext cx="0" cy="4572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26652" name="Text Box 44"/>
          <p:cNvSpPr txBox="1">
            <a:spLocks noChangeArrowheads="1"/>
          </p:cNvSpPr>
          <p:nvPr/>
        </p:nvSpPr>
        <p:spPr bwMode="auto">
          <a:xfrm>
            <a:off x="4267200" y="4800600"/>
            <a:ext cx="361950" cy="519113"/>
          </a:xfrm>
          <a:prstGeom prst="rect">
            <a:avLst/>
          </a:prstGeom>
          <a:noFill/>
          <a:ln w="9525">
            <a:noFill/>
            <a:miter lim="800000"/>
            <a:headEnd/>
            <a:tailEnd/>
          </a:ln>
        </p:spPr>
        <p:txBody>
          <a:bodyPr wrap="none" anchor="ctr">
            <a:spAutoFit/>
          </a:bodyPr>
          <a:lstStyle/>
          <a:p>
            <a:pPr algn="ctr"/>
            <a:r>
              <a:rPr lang="zh-CN" altLang="zh-CN" sz="2800">
                <a:solidFill>
                  <a:schemeClr val="tx2"/>
                </a:solidFill>
              </a:rPr>
              <a:t>0</a:t>
            </a:r>
            <a:endParaRPr lang="zh-CN" altLang="zh-CN" sz="4400">
              <a:solidFill>
                <a:schemeClr val="tx2"/>
              </a:solidFill>
            </a:endParaRPr>
          </a:p>
        </p:txBody>
      </p:sp>
      <p:sp>
        <p:nvSpPr>
          <p:cNvPr id="26653" name="Text Box 45"/>
          <p:cNvSpPr txBox="1">
            <a:spLocks noChangeArrowheads="1"/>
          </p:cNvSpPr>
          <p:nvPr/>
        </p:nvSpPr>
        <p:spPr bwMode="auto">
          <a:xfrm>
            <a:off x="4267200" y="5334000"/>
            <a:ext cx="581025" cy="519113"/>
          </a:xfrm>
          <a:prstGeom prst="rect">
            <a:avLst/>
          </a:prstGeom>
          <a:noFill/>
          <a:ln w="9525">
            <a:noFill/>
            <a:miter lim="800000"/>
            <a:headEnd/>
            <a:tailEnd/>
          </a:ln>
        </p:spPr>
        <p:txBody>
          <a:bodyPr wrap="none" anchor="ctr">
            <a:spAutoFit/>
          </a:bodyPr>
          <a:lstStyle/>
          <a:p>
            <a:pPr algn="ctr"/>
            <a:r>
              <a:rPr lang="zh-CN" altLang="zh-CN" sz="2800" b="1">
                <a:solidFill>
                  <a:schemeClr val="tx2"/>
                </a:solidFill>
              </a:rPr>
              <a:t>K</a:t>
            </a:r>
            <a:r>
              <a:rPr lang="zh-CN" altLang="zh-CN" sz="2800" b="1" baseline="-25000">
                <a:solidFill>
                  <a:schemeClr val="tx2"/>
                </a:solidFill>
              </a:rPr>
              <a:t>4</a:t>
            </a:r>
            <a:endParaRPr lang="zh-CN" altLang="zh-CN" sz="4400">
              <a:solidFill>
                <a:schemeClr val="tx2"/>
              </a:solidFill>
            </a:endParaRPr>
          </a:p>
        </p:txBody>
      </p:sp>
      <p:sp>
        <p:nvSpPr>
          <p:cNvPr id="26654" name="Line 46"/>
          <p:cNvSpPr>
            <a:spLocks noChangeShapeType="1"/>
          </p:cNvSpPr>
          <p:nvPr/>
        </p:nvSpPr>
        <p:spPr bwMode="auto">
          <a:xfrm>
            <a:off x="3657600" y="4419600"/>
            <a:ext cx="0" cy="4572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26655" name="Text Box 47"/>
          <p:cNvSpPr txBox="1">
            <a:spLocks noChangeArrowheads="1"/>
          </p:cNvSpPr>
          <p:nvPr/>
        </p:nvSpPr>
        <p:spPr bwMode="auto">
          <a:xfrm>
            <a:off x="3505200" y="4800600"/>
            <a:ext cx="361950" cy="519113"/>
          </a:xfrm>
          <a:prstGeom prst="rect">
            <a:avLst/>
          </a:prstGeom>
          <a:noFill/>
          <a:ln w="9525">
            <a:noFill/>
            <a:miter lim="800000"/>
            <a:headEnd/>
            <a:tailEnd/>
          </a:ln>
        </p:spPr>
        <p:txBody>
          <a:bodyPr wrap="none" anchor="ctr">
            <a:spAutoFit/>
          </a:bodyPr>
          <a:lstStyle/>
          <a:p>
            <a:pPr algn="ctr"/>
            <a:r>
              <a:rPr lang="zh-CN" altLang="zh-CN" sz="2800">
                <a:solidFill>
                  <a:schemeClr val="tx2"/>
                </a:solidFill>
              </a:rPr>
              <a:t>1</a:t>
            </a:r>
            <a:endParaRPr lang="zh-CN" altLang="zh-CN" sz="4400">
              <a:solidFill>
                <a:schemeClr val="tx2"/>
              </a:solidFill>
            </a:endParaRPr>
          </a:p>
        </p:txBody>
      </p:sp>
      <p:sp>
        <p:nvSpPr>
          <p:cNvPr id="26656" name="Text Box 48"/>
          <p:cNvSpPr txBox="1">
            <a:spLocks noChangeArrowheads="1"/>
          </p:cNvSpPr>
          <p:nvPr/>
        </p:nvSpPr>
        <p:spPr bwMode="auto">
          <a:xfrm>
            <a:off x="3476625" y="5334000"/>
            <a:ext cx="581025" cy="519113"/>
          </a:xfrm>
          <a:prstGeom prst="rect">
            <a:avLst/>
          </a:prstGeom>
          <a:noFill/>
          <a:ln w="9525">
            <a:noFill/>
            <a:miter lim="800000"/>
            <a:headEnd/>
            <a:tailEnd/>
          </a:ln>
        </p:spPr>
        <p:txBody>
          <a:bodyPr wrap="none" anchor="ctr">
            <a:spAutoFit/>
          </a:bodyPr>
          <a:lstStyle/>
          <a:p>
            <a:pPr algn="ctr"/>
            <a:r>
              <a:rPr lang="zh-CN" altLang="zh-CN" sz="2800" b="1">
                <a:solidFill>
                  <a:schemeClr val="tx2"/>
                </a:solidFill>
              </a:rPr>
              <a:t>K</a:t>
            </a:r>
            <a:r>
              <a:rPr lang="zh-CN" altLang="zh-CN" sz="2800" b="1" baseline="-25000">
                <a:solidFill>
                  <a:schemeClr val="tx2"/>
                </a:solidFill>
              </a:rPr>
              <a:t>5</a:t>
            </a:r>
            <a:endParaRPr lang="zh-CN" altLang="zh-CN" sz="4400">
              <a:solidFill>
                <a:schemeClr val="tx2"/>
              </a:solidFill>
            </a:endParaRPr>
          </a:p>
        </p:txBody>
      </p:sp>
      <p:sp>
        <p:nvSpPr>
          <p:cNvPr id="26657" name="Line 49"/>
          <p:cNvSpPr>
            <a:spLocks noChangeShapeType="1"/>
          </p:cNvSpPr>
          <p:nvPr/>
        </p:nvSpPr>
        <p:spPr bwMode="auto">
          <a:xfrm>
            <a:off x="2924175" y="4419600"/>
            <a:ext cx="0" cy="4572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26658" name="Text Box 50"/>
          <p:cNvSpPr txBox="1">
            <a:spLocks noChangeArrowheads="1"/>
          </p:cNvSpPr>
          <p:nvPr/>
        </p:nvSpPr>
        <p:spPr bwMode="auto">
          <a:xfrm>
            <a:off x="2771775" y="4800600"/>
            <a:ext cx="361950" cy="519113"/>
          </a:xfrm>
          <a:prstGeom prst="rect">
            <a:avLst/>
          </a:prstGeom>
          <a:noFill/>
          <a:ln w="9525">
            <a:noFill/>
            <a:miter lim="800000"/>
            <a:headEnd/>
            <a:tailEnd/>
          </a:ln>
        </p:spPr>
        <p:txBody>
          <a:bodyPr wrap="none" anchor="ctr">
            <a:spAutoFit/>
          </a:bodyPr>
          <a:lstStyle/>
          <a:p>
            <a:pPr algn="ctr"/>
            <a:r>
              <a:rPr lang="zh-CN" altLang="zh-CN" sz="2800">
                <a:solidFill>
                  <a:schemeClr val="tx2"/>
                </a:solidFill>
              </a:rPr>
              <a:t>0</a:t>
            </a:r>
            <a:endParaRPr lang="zh-CN" altLang="zh-CN" sz="4400">
              <a:solidFill>
                <a:schemeClr val="tx2"/>
              </a:solidFill>
            </a:endParaRPr>
          </a:p>
        </p:txBody>
      </p:sp>
      <p:sp>
        <p:nvSpPr>
          <p:cNvPr id="26659" name="Text Box 51"/>
          <p:cNvSpPr txBox="1">
            <a:spLocks noChangeArrowheads="1"/>
          </p:cNvSpPr>
          <p:nvPr/>
        </p:nvSpPr>
        <p:spPr bwMode="auto">
          <a:xfrm>
            <a:off x="2743200" y="5334000"/>
            <a:ext cx="581025" cy="519113"/>
          </a:xfrm>
          <a:prstGeom prst="rect">
            <a:avLst/>
          </a:prstGeom>
          <a:noFill/>
          <a:ln w="9525">
            <a:noFill/>
            <a:miter lim="800000"/>
            <a:headEnd/>
            <a:tailEnd/>
          </a:ln>
        </p:spPr>
        <p:txBody>
          <a:bodyPr wrap="none" anchor="ctr">
            <a:spAutoFit/>
          </a:bodyPr>
          <a:lstStyle/>
          <a:p>
            <a:pPr algn="ctr"/>
            <a:r>
              <a:rPr lang="zh-CN" altLang="zh-CN" sz="2800" b="1">
                <a:solidFill>
                  <a:schemeClr val="tx2"/>
                </a:solidFill>
              </a:rPr>
              <a:t>K</a:t>
            </a:r>
            <a:r>
              <a:rPr lang="zh-CN" altLang="zh-CN" sz="2800" b="1" baseline="-25000">
                <a:solidFill>
                  <a:schemeClr val="tx2"/>
                </a:solidFill>
              </a:rPr>
              <a:t>6</a:t>
            </a:r>
            <a:endParaRPr lang="zh-CN" altLang="zh-CN" sz="4400">
              <a:solidFill>
                <a:schemeClr val="tx2"/>
              </a:solidFill>
            </a:endParaRPr>
          </a:p>
        </p:txBody>
      </p:sp>
      <p:sp>
        <p:nvSpPr>
          <p:cNvPr id="26660" name="Line 52"/>
          <p:cNvSpPr>
            <a:spLocks noChangeShapeType="1"/>
          </p:cNvSpPr>
          <p:nvPr/>
        </p:nvSpPr>
        <p:spPr bwMode="auto">
          <a:xfrm>
            <a:off x="2009775" y="4419600"/>
            <a:ext cx="0" cy="457200"/>
          </a:xfrm>
          <a:prstGeom prst="line">
            <a:avLst/>
          </a:prstGeom>
          <a:noFill/>
          <a:ln w="57150">
            <a:solidFill>
              <a:schemeClr val="tx1"/>
            </a:solidFill>
            <a:round/>
            <a:headEnd/>
            <a:tailEnd type="triangle" w="med" len="med"/>
          </a:ln>
        </p:spPr>
        <p:txBody>
          <a:bodyPr wrap="none" anchor="ctr"/>
          <a:lstStyle/>
          <a:p>
            <a:endParaRPr lang="zh-CN" altLang="en-US"/>
          </a:p>
        </p:txBody>
      </p:sp>
      <p:sp>
        <p:nvSpPr>
          <p:cNvPr id="26661" name="Text Box 53"/>
          <p:cNvSpPr txBox="1">
            <a:spLocks noChangeArrowheads="1"/>
          </p:cNvSpPr>
          <p:nvPr/>
        </p:nvSpPr>
        <p:spPr bwMode="auto">
          <a:xfrm>
            <a:off x="1857375" y="4800600"/>
            <a:ext cx="361950" cy="519113"/>
          </a:xfrm>
          <a:prstGeom prst="rect">
            <a:avLst/>
          </a:prstGeom>
          <a:noFill/>
          <a:ln w="9525">
            <a:noFill/>
            <a:miter lim="800000"/>
            <a:headEnd/>
            <a:tailEnd/>
          </a:ln>
        </p:spPr>
        <p:txBody>
          <a:bodyPr wrap="none" anchor="ctr">
            <a:spAutoFit/>
          </a:bodyPr>
          <a:lstStyle/>
          <a:p>
            <a:pPr algn="ctr"/>
            <a:r>
              <a:rPr lang="zh-CN" altLang="zh-CN" sz="2800">
                <a:solidFill>
                  <a:schemeClr val="tx2"/>
                </a:solidFill>
              </a:rPr>
              <a:t>1</a:t>
            </a:r>
            <a:endParaRPr lang="zh-CN" altLang="zh-CN" sz="4400">
              <a:solidFill>
                <a:schemeClr val="tx2"/>
              </a:solidFill>
            </a:endParaRPr>
          </a:p>
        </p:txBody>
      </p:sp>
      <p:sp>
        <p:nvSpPr>
          <p:cNvPr id="26662" name="Text Box 54"/>
          <p:cNvSpPr txBox="1">
            <a:spLocks noChangeArrowheads="1"/>
          </p:cNvSpPr>
          <p:nvPr/>
        </p:nvSpPr>
        <p:spPr bwMode="auto">
          <a:xfrm>
            <a:off x="1828800" y="5334000"/>
            <a:ext cx="581025" cy="519113"/>
          </a:xfrm>
          <a:prstGeom prst="rect">
            <a:avLst/>
          </a:prstGeom>
          <a:noFill/>
          <a:ln w="9525">
            <a:noFill/>
            <a:miter lim="800000"/>
            <a:headEnd/>
            <a:tailEnd/>
          </a:ln>
        </p:spPr>
        <p:txBody>
          <a:bodyPr wrap="none" anchor="ctr">
            <a:spAutoFit/>
          </a:bodyPr>
          <a:lstStyle/>
          <a:p>
            <a:pPr algn="ctr"/>
            <a:r>
              <a:rPr lang="zh-CN" altLang="zh-CN" sz="2800" b="1">
                <a:solidFill>
                  <a:schemeClr val="tx2"/>
                </a:solidFill>
              </a:rPr>
              <a:t>K</a:t>
            </a:r>
            <a:r>
              <a:rPr lang="zh-CN" altLang="zh-CN" sz="2800" b="1" baseline="-25000">
                <a:solidFill>
                  <a:schemeClr val="tx2"/>
                </a:solidFill>
              </a:rPr>
              <a:t>7</a:t>
            </a:r>
            <a:endParaRPr lang="zh-CN" altLang="zh-CN" sz="4400">
              <a:solidFill>
                <a:schemeClr val="tx2"/>
              </a:solidFill>
            </a:endParaRPr>
          </a:p>
        </p:txBody>
      </p:sp>
      <p:sp>
        <p:nvSpPr>
          <p:cNvPr id="26663" name="Text Box 55"/>
          <p:cNvSpPr txBox="1">
            <a:spLocks noChangeArrowheads="1"/>
          </p:cNvSpPr>
          <p:nvPr/>
        </p:nvSpPr>
        <p:spPr bwMode="auto">
          <a:xfrm>
            <a:off x="2209800" y="3962400"/>
            <a:ext cx="361950" cy="519113"/>
          </a:xfrm>
          <a:prstGeom prst="rect">
            <a:avLst/>
          </a:prstGeom>
          <a:noFill/>
          <a:ln w="9525">
            <a:noFill/>
            <a:miter lim="800000"/>
            <a:headEnd/>
            <a:tailEnd/>
          </a:ln>
        </p:spPr>
        <p:txBody>
          <a:bodyPr wrap="none" anchor="ctr">
            <a:spAutoFit/>
          </a:bodyPr>
          <a:lstStyle/>
          <a:p>
            <a:pPr algn="ctr"/>
            <a:r>
              <a:rPr lang="zh-CN" altLang="zh-CN" sz="2800" b="1">
                <a:solidFill>
                  <a:schemeClr val="tx2"/>
                </a:solidFill>
              </a:rPr>
              <a:t>1</a:t>
            </a:r>
            <a:endParaRPr lang="zh-CN" altLang="zh-CN" sz="4400">
              <a:solidFill>
                <a:schemeClr val="tx2"/>
              </a:solidFill>
            </a:endParaRPr>
          </a:p>
        </p:txBody>
      </p:sp>
      <p:grpSp>
        <p:nvGrpSpPr>
          <p:cNvPr id="10" name="Group 56"/>
          <p:cNvGrpSpPr>
            <a:grpSpLocks/>
          </p:cNvGrpSpPr>
          <p:nvPr/>
        </p:nvGrpSpPr>
        <p:grpSpPr bwMode="auto">
          <a:xfrm>
            <a:off x="1066800" y="304800"/>
            <a:ext cx="7162800" cy="838200"/>
            <a:chOff x="0" y="0"/>
            <a:chExt cx="4512" cy="528"/>
          </a:xfrm>
        </p:grpSpPr>
        <p:sp>
          <p:nvSpPr>
            <p:cNvPr id="26666" name="AutoShape 57"/>
            <p:cNvSpPr>
              <a:spLocks noChangeArrowheads="1"/>
            </p:cNvSpPr>
            <p:nvPr/>
          </p:nvSpPr>
          <p:spPr bwMode="auto">
            <a:xfrm>
              <a:off x="0" y="0"/>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p:spPr>
          <p:txBody>
            <a:bodyPr wrap="none" anchor="ctr"/>
            <a:lstStyle/>
            <a:p>
              <a:pPr algn="ctr"/>
              <a:r>
                <a:rPr lang="zh-CN" altLang="en-US" sz="3600" b="1">
                  <a:solidFill>
                    <a:srgbClr val="3333CC"/>
                  </a:solidFill>
                  <a:latin typeface="隶书" pitchFamily="49" charset="-122"/>
                  <a:ea typeface="隶书" pitchFamily="49" charset="-122"/>
                </a:rPr>
                <a:t>十进制整数    非十进制整数</a:t>
              </a:r>
              <a:endParaRPr lang="zh-CN" altLang="en-US"/>
            </a:p>
          </p:txBody>
        </p:sp>
        <p:sp>
          <p:nvSpPr>
            <p:cNvPr id="26667" name="AutoShape 58"/>
            <p:cNvSpPr>
              <a:spLocks noChangeArrowheads="1"/>
            </p:cNvSpPr>
            <p:nvPr/>
          </p:nvSpPr>
          <p:spPr bwMode="auto">
            <a:xfrm>
              <a:off x="1920" y="192"/>
              <a:ext cx="480" cy="144"/>
            </a:xfrm>
            <a:prstGeom prst="rightArrow">
              <a:avLst>
                <a:gd name="adj1" fmla="val 50000"/>
                <a:gd name="adj2" fmla="val 83333"/>
              </a:avLst>
            </a:prstGeom>
            <a:solidFill>
              <a:schemeClr val="accent2"/>
            </a:solidFill>
            <a:ln w="3175">
              <a:solidFill>
                <a:schemeClr val="tx1"/>
              </a:solidFill>
              <a:miter lim="800000"/>
              <a:headEnd/>
              <a:tailEnd/>
            </a:ln>
          </p:spPr>
          <p:txBody>
            <a:bodyPr wrap="none" anchor="ctr"/>
            <a:lstStyle/>
            <a:p>
              <a:endParaRPr lang="zh-CN" altLang="en-US"/>
            </a:p>
          </p:txBody>
        </p:sp>
      </p:grpSp>
      <p:sp>
        <p:nvSpPr>
          <p:cNvPr id="26665" name="Rectangle 59"/>
          <p:cNvSpPr>
            <a:spLocks noChangeArrowheads="1"/>
          </p:cNvSpPr>
          <p:nvPr/>
        </p:nvSpPr>
        <p:spPr bwMode="auto">
          <a:xfrm>
            <a:off x="1547813" y="1268413"/>
            <a:ext cx="3243262" cy="641350"/>
          </a:xfrm>
          <a:prstGeom prst="rect">
            <a:avLst/>
          </a:prstGeom>
          <a:noFill/>
          <a:ln w="9525">
            <a:noFill/>
            <a:miter lim="800000"/>
            <a:headEnd/>
            <a:tailEnd/>
          </a:ln>
        </p:spPr>
        <p:txBody>
          <a:bodyPr wrap="none">
            <a:spAutoFit/>
          </a:bodyPr>
          <a:lstStyle/>
          <a:p>
            <a:pPr>
              <a:spcBef>
                <a:spcPct val="50000"/>
              </a:spcBef>
            </a:pPr>
            <a:r>
              <a:rPr lang="zh-CN" altLang="en-US" sz="3200" b="1">
                <a:solidFill>
                  <a:schemeClr val="tx2"/>
                </a:solidFill>
              </a:rPr>
              <a:t>例：</a:t>
            </a:r>
            <a:r>
              <a:rPr lang="zh-CN" altLang="zh-CN" sz="3600" b="1">
                <a:solidFill>
                  <a:schemeClr val="tx2"/>
                </a:solidFill>
              </a:rPr>
              <a:t>(81)</a:t>
            </a:r>
            <a:r>
              <a:rPr lang="zh-CN" altLang="zh-CN" sz="3600" b="1" baseline="-25000">
                <a:solidFill>
                  <a:schemeClr val="tx2"/>
                </a:solidFill>
              </a:rPr>
              <a:t>10</a:t>
            </a:r>
            <a:r>
              <a:rPr lang="zh-CN" altLang="zh-CN" sz="3600" b="1">
                <a:solidFill>
                  <a:schemeClr val="tx2"/>
                </a:solidFill>
              </a:rPr>
              <a:t>=(</a:t>
            </a:r>
            <a:r>
              <a:rPr lang="zh-CN" altLang="en-US" sz="3600" b="1">
                <a:solidFill>
                  <a:schemeClr val="tx2"/>
                </a:solidFill>
              </a:rPr>
              <a:t>？</a:t>
            </a:r>
            <a:r>
              <a:rPr lang="zh-CN" altLang="zh-CN" sz="3600" b="1">
                <a:solidFill>
                  <a:schemeClr val="tx2"/>
                </a:solidFill>
              </a:rPr>
              <a:t>)</a:t>
            </a:r>
            <a:r>
              <a:rPr lang="zh-CN" altLang="zh-CN" sz="3600" b="1" baseline="-25000">
                <a:solidFill>
                  <a:schemeClr val="tx2"/>
                </a:solidFill>
              </a:rPr>
              <a:t>2</a:t>
            </a: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txBox="1">
            <a:spLocks noChangeArrowheads="1"/>
          </p:cNvSpPr>
          <p:nvPr/>
        </p:nvSpPr>
        <p:spPr bwMode="auto">
          <a:xfrm>
            <a:off x="792832" y="365125"/>
            <a:ext cx="5867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800" b="1" i="0" u="none" strike="noStrike" kern="0" cap="none" spc="0" normalizeH="0" baseline="0" noProof="0" dirty="0" smtClean="0">
                <a:ln>
                  <a:noFill/>
                </a:ln>
                <a:solidFill>
                  <a:schemeClr val="tx2"/>
                </a:solidFill>
                <a:effectLst/>
                <a:uLnTx/>
                <a:uFillTx/>
                <a:latin typeface="隶书" pitchFamily="49" charset="-122"/>
                <a:ea typeface="+mj-ea"/>
                <a:cs typeface="+mj-cs"/>
              </a:rPr>
              <a:t>1.1.1 </a:t>
            </a:r>
            <a:r>
              <a:rPr kumimoji="0" lang="zh-CN" altLang="en-US" sz="3600" b="1" i="0" u="none" strike="noStrike" kern="0" cap="none" spc="0" normalizeH="0" baseline="0" noProof="0" dirty="0" smtClean="0">
                <a:ln>
                  <a:noFill/>
                </a:ln>
                <a:solidFill>
                  <a:schemeClr val="tx2"/>
                </a:solidFill>
                <a:effectLst/>
                <a:uLnTx/>
                <a:uFillTx/>
                <a:latin typeface="隶书" pitchFamily="49" charset="-122"/>
                <a:ea typeface="+mj-ea"/>
                <a:cs typeface="+mj-cs"/>
              </a:rPr>
              <a:t>进位计数制</a:t>
            </a:r>
          </a:p>
        </p:txBody>
      </p:sp>
      <p:grpSp>
        <p:nvGrpSpPr>
          <p:cNvPr id="16" name="Group 3"/>
          <p:cNvGrpSpPr>
            <a:grpSpLocks/>
          </p:cNvGrpSpPr>
          <p:nvPr/>
        </p:nvGrpSpPr>
        <p:grpSpPr bwMode="auto">
          <a:xfrm>
            <a:off x="5076825" y="128588"/>
            <a:ext cx="3887788" cy="641350"/>
            <a:chOff x="0" y="0"/>
            <a:chExt cx="2688" cy="564"/>
          </a:xfrm>
        </p:grpSpPr>
        <p:sp>
          <p:nvSpPr>
            <p:cNvPr id="17" name="Oval 4"/>
            <p:cNvSpPr>
              <a:spLocks noChangeArrowheads="1"/>
            </p:cNvSpPr>
            <p:nvPr/>
          </p:nvSpPr>
          <p:spPr bwMode="auto">
            <a:xfrm>
              <a:off x="0" y="80"/>
              <a:ext cx="2688" cy="480"/>
            </a:xfrm>
            <a:prstGeom prst="ellipse">
              <a:avLst/>
            </a:prstGeom>
            <a:solidFill>
              <a:srgbClr val="CCCCFF"/>
            </a:solidFill>
            <a:ln w="3175">
              <a:solidFill>
                <a:schemeClr val="tx1"/>
              </a:solidFill>
              <a:round/>
              <a:headEnd/>
              <a:tailEnd/>
            </a:ln>
          </p:spPr>
          <p:txBody>
            <a:bodyPr wrap="none" anchor="ctr"/>
            <a:lstStyle/>
            <a:p>
              <a:endParaRPr lang="zh-CN" altLang="en-US"/>
            </a:p>
          </p:txBody>
        </p:sp>
        <p:sp>
          <p:nvSpPr>
            <p:cNvPr id="18" name="Rectangle 5"/>
            <p:cNvSpPr>
              <a:spLocks noChangeArrowheads="1"/>
            </p:cNvSpPr>
            <p:nvPr/>
          </p:nvSpPr>
          <p:spPr bwMode="auto">
            <a:xfrm>
              <a:off x="0" y="0"/>
              <a:ext cx="2688" cy="564"/>
            </a:xfrm>
            <a:prstGeom prst="rect">
              <a:avLst/>
            </a:prstGeom>
            <a:noFill/>
            <a:ln w="9525">
              <a:noFill/>
              <a:miter lim="800000"/>
              <a:headEnd/>
              <a:tailEnd/>
            </a:ln>
          </p:spPr>
          <p:txBody>
            <a:bodyPr anchor="ctr">
              <a:spAutoFit/>
            </a:bodyPr>
            <a:lstStyle/>
            <a:p>
              <a:pPr algn="ctr"/>
              <a:r>
                <a:rPr lang="zh-CN" altLang="zh-CN" sz="3600" b="1" u="sng">
                  <a:latin typeface="隶书" pitchFamily="49" charset="-122"/>
                  <a:ea typeface="隶书" pitchFamily="49" charset="-122"/>
                </a:rPr>
                <a:t>1.1</a:t>
              </a:r>
              <a:r>
                <a:rPr lang="zh-CN" altLang="en-US" sz="3600" b="1" u="sng">
                  <a:latin typeface="隶书" pitchFamily="49" charset="-122"/>
                  <a:ea typeface="隶书" pitchFamily="49" charset="-122"/>
                </a:rPr>
                <a:t>数制与编码</a:t>
              </a:r>
            </a:p>
          </p:txBody>
        </p:sp>
      </p:grpSp>
      <p:sp>
        <p:nvSpPr>
          <p:cNvPr id="19" name="Rectangle 6"/>
          <p:cNvSpPr>
            <a:spLocks noChangeArrowheads="1"/>
          </p:cNvSpPr>
          <p:nvPr/>
        </p:nvSpPr>
        <p:spPr bwMode="auto">
          <a:xfrm>
            <a:off x="1403350" y="1268413"/>
            <a:ext cx="6624638" cy="457200"/>
          </a:xfrm>
          <a:prstGeom prst="rect">
            <a:avLst/>
          </a:prstGeom>
          <a:noFill/>
          <a:ln w="9525">
            <a:noFill/>
            <a:miter lim="800000"/>
            <a:headEnd/>
            <a:tailEnd/>
          </a:ln>
        </p:spPr>
        <p:txBody>
          <a:bodyPr anchor="ctr">
            <a:spAutoFit/>
          </a:bodyPr>
          <a:lstStyle/>
          <a:p>
            <a:r>
              <a:rPr lang="zh-CN" altLang="en-US" b="1" u="sng">
                <a:latin typeface="宋体" pitchFamily="2" charset="-122"/>
              </a:rPr>
              <a:t>数字电子技术</a:t>
            </a:r>
            <a:r>
              <a:rPr lang="zh-CN" altLang="en-US" b="1">
                <a:latin typeface="宋体" pitchFamily="2" charset="-122"/>
              </a:rPr>
              <a:t>中使用的</a:t>
            </a:r>
            <a:r>
              <a:rPr lang="zh-CN" altLang="en-US" b="1" u="sng">
                <a:latin typeface="宋体" pitchFamily="2" charset="-122"/>
              </a:rPr>
              <a:t>四种数制</a:t>
            </a:r>
            <a:r>
              <a:rPr lang="zh-CN" altLang="en-US" b="1">
                <a:latin typeface="宋体" pitchFamily="2" charset="-122"/>
              </a:rPr>
              <a:t>－数对照表　　　 </a:t>
            </a:r>
          </a:p>
        </p:txBody>
      </p:sp>
      <p:graphicFrame>
        <p:nvGraphicFramePr>
          <p:cNvPr id="20" name="Group 7"/>
          <p:cNvGraphicFramePr>
            <a:graphicFrameLocks noGrp="1"/>
          </p:cNvGraphicFramePr>
          <p:nvPr/>
        </p:nvGraphicFramePr>
        <p:xfrm>
          <a:off x="468313" y="1844675"/>
          <a:ext cx="8496300" cy="3384551"/>
        </p:xfrm>
        <a:graphic>
          <a:graphicData uri="http://schemas.openxmlformats.org/drawingml/2006/table">
            <a:tbl>
              <a:tblPr/>
              <a:tblGrid>
                <a:gridCol w="1055687"/>
                <a:gridCol w="1076325"/>
                <a:gridCol w="1057275"/>
                <a:gridCol w="1058863"/>
                <a:gridCol w="998537"/>
                <a:gridCol w="1055688"/>
                <a:gridCol w="1039812"/>
                <a:gridCol w="1154113"/>
              </a:tblGrid>
              <a:tr h="900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smtClean="0">
                          <a:ln>
                            <a:noFill/>
                          </a:ln>
                          <a:solidFill>
                            <a:schemeClr val="tx1"/>
                          </a:solidFill>
                          <a:effectLst/>
                          <a:latin typeface="宋体" pitchFamily="2" charset="-122"/>
                          <a:ea typeface="宋体" pitchFamily="2" charset="-122"/>
                        </a:rPr>
                        <a:t>十进制</a:t>
                      </a:r>
                      <a:endParaRPr kumimoji="0" lang="zh-CN" sz="36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smtClean="0">
                          <a:ln>
                            <a:noFill/>
                          </a:ln>
                          <a:solidFill>
                            <a:schemeClr val="tx1"/>
                          </a:solidFill>
                          <a:effectLst/>
                          <a:latin typeface="宋体" pitchFamily="2" charset="-122"/>
                          <a:ea typeface="宋体" pitchFamily="2" charset="-122"/>
                        </a:rPr>
                        <a:t>二进制</a:t>
                      </a:r>
                      <a:endParaRPr kumimoji="0" lang="zh-CN" sz="36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smtClean="0">
                          <a:ln>
                            <a:noFill/>
                          </a:ln>
                          <a:solidFill>
                            <a:schemeClr val="tx1"/>
                          </a:solidFill>
                          <a:effectLst/>
                          <a:latin typeface="宋体" pitchFamily="2" charset="-122"/>
                          <a:ea typeface="宋体" pitchFamily="2" charset="-122"/>
                        </a:rPr>
                        <a:t>八进制</a:t>
                      </a:r>
                      <a:endParaRPr kumimoji="0" lang="zh-CN" sz="36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smtClean="0">
                          <a:ln>
                            <a:noFill/>
                          </a:ln>
                          <a:solidFill>
                            <a:schemeClr val="tx1"/>
                          </a:solidFill>
                          <a:effectLst/>
                          <a:latin typeface="宋体" pitchFamily="2" charset="-122"/>
                          <a:ea typeface="宋体" pitchFamily="2" charset="-122"/>
                        </a:rPr>
                        <a:t>十六进制</a:t>
                      </a:r>
                      <a:endParaRPr kumimoji="0" lang="zh-CN" sz="36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5715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smtClean="0">
                          <a:ln>
                            <a:noFill/>
                          </a:ln>
                          <a:solidFill>
                            <a:schemeClr val="tx1"/>
                          </a:solidFill>
                          <a:effectLst/>
                          <a:latin typeface="宋体" pitchFamily="2" charset="-122"/>
                          <a:ea typeface="宋体" pitchFamily="2" charset="-122"/>
                        </a:rPr>
                        <a:t>十进制</a:t>
                      </a:r>
                      <a:endParaRPr kumimoji="0" lang="zh-CN" sz="36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5715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smtClean="0">
                          <a:ln>
                            <a:noFill/>
                          </a:ln>
                          <a:solidFill>
                            <a:schemeClr val="tx1"/>
                          </a:solidFill>
                          <a:effectLst/>
                          <a:latin typeface="宋体" pitchFamily="2" charset="-122"/>
                          <a:ea typeface="宋体" pitchFamily="2" charset="-122"/>
                        </a:rPr>
                        <a:t>二进制</a:t>
                      </a:r>
                      <a:endParaRPr kumimoji="0" lang="zh-CN" sz="36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smtClean="0">
                          <a:ln>
                            <a:noFill/>
                          </a:ln>
                          <a:solidFill>
                            <a:schemeClr val="tx1"/>
                          </a:solidFill>
                          <a:effectLst/>
                          <a:latin typeface="宋体" pitchFamily="2" charset="-122"/>
                          <a:ea typeface="宋体" pitchFamily="2" charset="-122"/>
                        </a:rPr>
                        <a:t>八进制</a:t>
                      </a:r>
                      <a:endParaRPr kumimoji="0" lang="zh-CN" sz="36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smtClean="0">
                          <a:ln>
                            <a:noFill/>
                          </a:ln>
                          <a:solidFill>
                            <a:schemeClr val="tx1"/>
                          </a:solidFill>
                          <a:effectLst/>
                          <a:latin typeface="宋体" pitchFamily="2" charset="-122"/>
                          <a:ea typeface="宋体" pitchFamily="2" charset="-122"/>
                        </a:rPr>
                        <a:t>十六进制</a:t>
                      </a:r>
                      <a:endParaRPr kumimoji="0" lang="zh-CN" sz="36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484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5</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6</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7</a:t>
                      </a:r>
                      <a:endParaRPr kumimoji="0" lang="zh-CN" altLang="zh-CN" sz="3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0001</a:t>
                      </a:r>
                      <a:endParaRPr kumimoji="0" lang="zh-CN" altLang="zh-CN" sz="1800" b="0" i="0" u="none" strike="noStrike" cap="none" normalizeH="0" baseline="0" smtClean="0">
                        <a:ln>
                          <a:noFill/>
                        </a:ln>
                        <a:solidFill>
                          <a:srgbClr val="FF0000"/>
                        </a:solidFill>
                        <a:effectLst/>
                        <a:latin typeface="Times New Roman" pitchFamily="18"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FF0000"/>
                          </a:solidFill>
                          <a:effectLst/>
                          <a:latin typeface="Times New Roman" pitchFamily="18" charset="0"/>
                          <a:ea typeface="宋体" pitchFamily="2" charset="-122"/>
                        </a:rPr>
                        <a:t>0010</a:t>
                      </a:r>
                      <a:endParaRPr kumimoji="0" lang="zh-CN" altLang="zh-CN" sz="1800" b="0" i="0" u="none" strike="noStrike" cap="none" normalizeH="0" baseline="0" smtClean="0">
                        <a:ln>
                          <a:noFill/>
                        </a:ln>
                        <a:solidFill>
                          <a:srgbClr val="FFCC66"/>
                        </a:solidFill>
                        <a:effectLst/>
                        <a:latin typeface="Times New Roman" pitchFamily="18"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0011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0100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0101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0110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0111</a:t>
                      </a:r>
                      <a:endParaRPr kumimoji="0" lang="zh-CN" altLang="zh-CN" sz="3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5</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6</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7</a:t>
                      </a:r>
                      <a:endParaRPr kumimoji="0" lang="zh-CN" altLang="zh-CN" sz="3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5</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6</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7</a:t>
                      </a:r>
                      <a:endParaRPr kumimoji="0" lang="zh-CN" altLang="zh-CN" sz="3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5715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8</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9</a:t>
                      </a:r>
                      <a:endParaRPr kumimoji="0" lang="zh-CN" altLang="zh-CN" sz="1800" b="0" i="0" u="none" strike="noStrike" cap="none" normalizeH="0" baseline="0" smtClean="0">
                        <a:ln>
                          <a:noFill/>
                        </a:ln>
                        <a:solidFill>
                          <a:srgbClr val="FF0000"/>
                        </a:solidFill>
                        <a:effectLst/>
                        <a:latin typeface="Times New Roman" pitchFamily="18"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FF0000"/>
                          </a:solidFill>
                          <a:effectLst/>
                          <a:latin typeface="Times New Roman" pitchFamily="18" charset="0"/>
                          <a:ea typeface="宋体" pitchFamily="2" charset="-122"/>
                        </a:rPr>
                        <a:t>10</a:t>
                      </a:r>
                      <a:endParaRPr kumimoji="0" lang="zh-CN" altLang="zh-CN" sz="1800" b="0" i="0" u="none" strike="noStrike" cap="none" normalizeH="0" baseline="0" smtClean="0">
                        <a:ln>
                          <a:noFill/>
                        </a:ln>
                        <a:solidFill>
                          <a:srgbClr val="FFCC66"/>
                        </a:solidFill>
                        <a:effectLst/>
                        <a:latin typeface="Times New Roman" pitchFamily="18"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12</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13</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14</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15</a:t>
                      </a:r>
                      <a:endParaRPr kumimoji="0" lang="zh-CN" altLang="zh-CN" sz="3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5715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1000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1001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1010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1100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1101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1110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1111</a:t>
                      </a:r>
                      <a:endParaRPr kumimoji="0" lang="zh-CN" altLang="zh-CN" sz="3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FF0000"/>
                          </a:solidFill>
                          <a:effectLst/>
                          <a:latin typeface="Times New Roman" pitchFamily="18" charset="0"/>
                          <a:ea typeface="宋体" pitchFamily="2" charset="-122"/>
                        </a:rPr>
                        <a:t>10</a:t>
                      </a:r>
                      <a:endParaRPr kumimoji="0" lang="zh-CN" altLang="zh-CN" sz="1800" b="0" i="0" u="none" strike="noStrike" cap="none" normalizeH="0" baseline="0" smtClean="0">
                        <a:ln>
                          <a:noFill/>
                        </a:ln>
                        <a:solidFill>
                          <a:srgbClr val="FFCC66"/>
                        </a:solidFill>
                        <a:effectLst/>
                        <a:latin typeface="Times New Roman" pitchFamily="18"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11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12</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13</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14</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15</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16</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17</a:t>
                      </a:r>
                      <a:endParaRPr kumimoji="0" lang="zh-CN" altLang="zh-CN" sz="3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8</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9</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A</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B</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C</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D</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E</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Times New Roman" pitchFamily="18" charset="0"/>
                          <a:ea typeface="宋体" pitchFamily="2" charset="-122"/>
                        </a:rPr>
                        <a:t>F</a:t>
                      </a:r>
                      <a:endParaRPr kumimoji="0" lang="zh-CN" altLang="zh-CN" sz="3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1" name="Rectangle 36"/>
          <p:cNvSpPr>
            <a:spLocks noChangeArrowheads="1"/>
          </p:cNvSpPr>
          <p:nvPr/>
        </p:nvSpPr>
        <p:spPr bwMode="auto">
          <a:xfrm>
            <a:off x="539750" y="5303838"/>
            <a:ext cx="8064500" cy="1373187"/>
          </a:xfrm>
          <a:prstGeom prst="rect">
            <a:avLst/>
          </a:prstGeom>
          <a:noFill/>
          <a:ln w="9525">
            <a:noFill/>
            <a:miter lim="800000"/>
            <a:headEnd/>
            <a:tailEnd/>
          </a:ln>
        </p:spPr>
        <p:txBody>
          <a:bodyPr anchor="ctr">
            <a:spAutoFit/>
          </a:bodyPr>
          <a:lstStyle/>
          <a:p>
            <a:pPr indent="725488"/>
            <a:r>
              <a:rPr lang="zh-CN" altLang="en-US" sz="2800" b="1">
                <a:solidFill>
                  <a:schemeClr val="bg2"/>
                </a:solidFill>
              </a:rPr>
              <a:t>观察数制对照表，找出</a:t>
            </a:r>
            <a:r>
              <a:rPr lang="zh-CN" altLang="en-US" sz="2800" b="1"/>
              <a:t>不同进位制数进位</a:t>
            </a:r>
            <a:r>
              <a:rPr lang="zh-CN" altLang="en-US" sz="2800" b="1">
                <a:solidFill>
                  <a:schemeClr val="bg2"/>
                </a:solidFill>
              </a:rPr>
              <a:t>规律？</a:t>
            </a:r>
          </a:p>
          <a:p>
            <a:pPr indent="725488"/>
            <a:r>
              <a:rPr lang="zh-CN" altLang="en-US" sz="2800" b="1"/>
              <a:t>有几个数符（数码）？基数？</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468313" y="3500438"/>
            <a:ext cx="4851400" cy="3117850"/>
          </a:xfrm>
        </p:spPr>
        <p:txBody>
          <a:bodyPr/>
          <a:lstStyle/>
          <a:p>
            <a:pPr algn="ctr" eaLnBrk="1" hangingPunct="1">
              <a:buFontTx/>
              <a:buNone/>
            </a:pPr>
            <a:r>
              <a:rPr lang="zh-CN" altLang="zh-CN" smtClean="0"/>
              <a:t> </a:t>
            </a:r>
          </a:p>
          <a:p>
            <a:pPr eaLnBrk="1" hangingPunct="1">
              <a:buFontTx/>
              <a:buNone/>
            </a:pPr>
            <a:r>
              <a:rPr lang="zh-CN" altLang="zh-CN" smtClean="0"/>
              <a:t>    8   75         </a:t>
            </a:r>
            <a:r>
              <a:rPr lang="zh-CN" altLang="zh-CN" smtClean="0">
                <a:solidFill>
                  <a:schemeClr val="hlink"/>
                </a:solidFill>
              </a:rPr>
              <a:t>3</a:t>
            </a:r>
            <a:endParaRPr lang="zh-CN" altLang="zh-CN" smtClean="0"/>
          </a:p>
          <a:p>
            <a:pPr eaLnBrk="1" hangingPunct="1">
              <a:buFontTx/>
              <a:buNone/>
            </a:pPr>
            <a:r>
              <a:rPr lang="zh-CN" altLang="zh-CN" smtClean="0"/>
              <a:t>     8    9         </a:t>
            </a:r>
            <a:r>
              <a:rPr lang="zh-CN" altLang="zh-CN" smtClean="0">
                <a:solidFill>
                  <a:schemeClr val="hlink"/>
                </a:solidFill>
              </a:rPr>
              <a:t>1</a:t>
            </a:r>
            <a:endParaRPr lang="zh-CN" altLang="zh-CN" smtClean="0"/>
          </a:p>
          <a:p>
            <a:pPr eaLnBrk="1" hangingPunct="1">
              <a:buFontTx/>
              <a:buNone/>
            </a:pPr>
            <a:r>
              <a:rPr lang="zh-CN" altLang="zh-CN" smtClean="0"/>
              <a:t>      8   1         </a:t>
            </a:r>
            <a:r>
              <a:rPr lang="zh-CN" altLang="zh-CN" smtClean="0">
                <a:solidFill>
                  <a:schemeClr val="hlink"/>
                </a:solidFill>
              </a:rPr>
              <a:t>1</a:t>
            </a:r>
            <a:endParaRPr lang="zh-CN" altLang="zh-CN" smtClean="0"/>
          </a:p>
          <a:p>
            <a:pPr eaLnBrk="1" hangingPunct="1">
              <a:buFontTx/>
              <a:buNone/>
            </a:pPr>
            <a:r>
              <a:rPr lang="zh-CN" altLang="zh-CN" smtClean="0"/>
              <a:t>           </a:t>
            </a:r>
            <a:r>
              <a:rPr lang="zh-CN" altLang="zh-CN" smtClean="0">
                <a:solidFill>
                  <a:srgbClr val="FF0000"/>
                </a:solidFill>
              </a:rPr>
              <a:t>0</a:t>
            </a:r>
          </a:p>
        </p:txBody>
      </p:sp>
      <p:sp>
        <p:nvSpPr>
          <p:cNvPr id="33795" name="Text Box 3"/>
          <p:cNvSpPr txBox="1">
            <a:spLocks noChangeArrowheads="1"/>
          </p:cNvSpPr>
          <p:nvPr/>
        </p:nvSpPr>
        <p:spPr bwMode="auto">
          <a:xfrm>
            <a:off x="4583113" y="4338638"/>
            <a:ext cx="4102100" cy="644525"/>
          </a:xfrm>
          <a:prstGeom prst="rect">
            <a:avLst/>
          </a:prstGeom>
          <a:solidFill>
            <a:srgbClr val="E7E0E8"/>
          </a:solidFill>
          <a:ln w="3175" cmpd="sng">
            <a:miter lim="800000"/>
            <a:headEnd/>
            <a:tailEnd/>
          </a:ln>
          <a:effectLst/>
          <a:scene3d>
            <a:camera prst="legacyObliqueTopRight"/>
            <a:lightRig rig="legacyFlat1" dir="r"/>
          </a:scene3d>
          <a:sp3d extrusionH="430200" prstMaterial="legacyMatte">
            <a:bevelT w="13500" h="13500" prst="angle"/>
            <a:bevelB w="13500" h="13500" prst="angle"/>
            <a:extrusionClr>
              <a:srgbClr val="006600"/>
            </a:extrusionClr>
          </a:sp3d>
        </p:spPr>
        <p:txBody>
          <a:bodyPr wrap="none" anchor="ctr">
            <a:spAutoFit/>
            <a:flatTx/>
          </a:bodyPr>
          <a:lstStyle/>
          <a:p>
            <a:pPr algn="ctr">
              <a:defRPr/>
            </a:pPr>
            <a:r>
              <a:rPr lang="zh-CN" sz="3600" dirty="0">
                <a:solidFill>
                  <a:schemeClr val="tx1"/>
                </a:solidFill>
                <a:ea typeface="隶书" pitchFamily="49" charset="-122"/>
              </a:rPr>
              <a:t>结果为</a:t>
            </a:r>
            <a:r>
              <a:rPr lang="zh-CN" altLang="zh-CN" sz="3600" dirty="0">
                <a:solidFill>
                  <a:schemeClr val="tx1"/>
                </a:solidFill>
                <a:ea typeface="隶书" pitchFamily="49" charset="-122"/>
              </a:rPr>
              <a:t>(75)</a:t>
            </a:r>
            <a:r>
              <a:rPr lang="zh-CN" altLang="zh-CN" sz="3600" baseline="-25000" dirty="0">
                <a:solidFill>
                  <a:schemeClr val="tx1"/>
                </a:solidFill>
                <a:ea typeface="隶书" pitchFamily="49" charset="-122"/>
              </a:rPr>
              <a:t>10 </a:t>
            </a:r>
            <a:r>
              <a:rPr lang="zh-CN" altLang="zh-CN" sz="3600" dirty="0">
                <a:solidFill>
                  <a:schemeClr val="tx1"/>
                </a:solidFill>
                <a:ea typeface="隶书" pitchFamily="49" charset="-122"/>
              </a:rPr>
              <a:t>=(113)</a:t>
            </a:r>
            <a:r>
              <a:rPr lang="zh-CN" altLang="zh-CN" sz="3600" baseline="-25000" dirty="0">
                <a:solidFill>
                  <a:schemeClr val="tx1"/>
                </a:solidFill>
                <a:ea typeface="隶书" pitchFamily="49" charset="-122"/>
              </a:rPr>
              <a:t>8</a:t>
            </a:r>
            <a:endParaRPr lang="zh-CN" altLang="zh-CN" sz="3600" dirty="0">
              <a:solidFill>
                <a:schemeClr val="tx1"/>
              </a:solidFill>
              <a:ea typeface="隶书" pitchFamily="49" charset="-122"/>
            </a:endParaRPr>
          </a:p>
        </p:txBody>
      </p:sp>
      <p:sp>
        <p:nvSpPr>
          <p:cNvPr id="27654" name="Rectangle 4"/>
          <p:cNvSpPr>
            <a:spLocks noChangeArrowheads="1"/>
          </p:cNvSpPr>
          <p:nvPr/>
        </p:nvSpPr>
        <p:spPr bwMode="auto">
          <a:xfrm>
            <a:off x="395288" y="1484313"/>
            <a:ext cx="5229225" cy="1739900"/>
          </a:xfrm>
          <a:prstGeom prst="rect">
            <a:avLst/>
          </a:prstGeom>
          <a:noFill/>
          <a:ln w="9525">
            <a:noFill/>
            <a:miter lim="800000"/>
            <a:headEnd/>
            <a:tailEnd/>
          </a:ln>
        </p:spPr>
        <p:txBody>
          <a:bodyPr wrap="none" anchor="ctr">
            <a:spAutoFit/>
          </a:bodyPr>
          <a:lstStyle/>
          <a:p>
            <a:r>
              <a:rPr lang="zh-CN" altLang="en-US" sz="3600" b="1" i="1">
                <a:solidFill>
                  <a:srgbClr val="3333CC"/>
                </a:solidFill>
                <a:ea typeface="楷体_GB2312" pitchFamily="49" charset="-122"/>
              </a:rPr>
              <a:t>余数法：</a:t>
            </a:r>
            <a:r>
              <a:rPr lang="zh-CN" altLang="en-US" sz="3600" b="1">
                <a:solidFill>
                  <a:schemeClr val="folHlink"/>
                </a:solidFill>
                <a:ea typeface="楷体_GB2312" pitchFamily="49" charset="-122"/>
              </a:rPr>
              <a:t>除基数取余数</a:t>
            </a:r>
            <a:r>
              <a:rPr lang="zh-CN" altLang="en-US" sz="3600">
                <a:ea typeface="楷体_GB2312" pitchFamily="49" charset="-122"/>
              </a:rPr>
              <a:t>。</a:t>
            </a:r>
          </a:p>
          <a:p>
            <a:endParaRPr lang="zh-CN" altLang="en-US" sz="3600" b="1" i="1">
              <a:solidFill>
                <a:srgbClr val="3333CC"/>
              </a:solidFill>
              <a:ea typeface="楷体_GB2312" pitchFamily="49" charset="-122"/>
            </a:endParaRPr>
          </a:p>
          <a:p>
            <a:r>
              <a:rPr lang="zh-CN" altLang="en-US" sz="3600" b="1" i="1">
                <a:solidFill>
                  <a:srgbClr val="3333CC"/>
                </a:solidFill>
                <a:ea typeface="楷体_GB2312" pitchFamily="49" charset="-122"/>
              </a:rPr>
              <a:t>示例：</a:t>
            </a:r>
            <a:endParaRPr lang="zh-CN" altLang="en-US" sz="3600" b="1" i="1">
              <a:ea typeface="楷体_GB2312" pitchFamily="49" charset="-122"/>
            </a:endParaRPr>
          </a:p>
        </p:txBody>
      </p:sp>
      <p:grpSp>
        <p:nvGrpSpPr>
          <p:cNvPr id="2" name="Group 5"/>
          <p:cNvGrpSpPr>
            <a:grpSpLocks/>
          </p:cNvGrpSpPr>
          <p:nvPr/>
        </p:nvGrpSpPr>
        <p:grpSpPr bwMode="auto">
          <a:xfrm>
            <a:off x="1066800" y="304800"/>
            <a:ext cx="7162800" cy="838200"/>
            <a:chOff x="0" y="0"/>
            <a:chExt cx="4512" cy="528"/>
          </a:xfrm>
        </p:grpSpPr>
        <p:sp>
          <p:nvSpPr>
            <p:cNvPr id="27674" name="AutoShape 6"/>
            <p:cNvSpPr>
              <a:spLocks noChangeArrowheads="1"/>
            </p:cNvSpPr>
            <p:nvPr/>
          </p:nvSpPr>
          <p:spPr bwMode="auto">
            <a:xfrm>
              <a:off x="0" y="0"/>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p:spPr>
          <p:txBody>
            <a:bodyPr wrap="none" anchor="ctr"/>
            <a:lstStyle/>
            <a:p>
              <a:pPr algn="ctr"/>
              <a:r>
                <a:rPr lang="zh-CN" altLang="en-US" sz="3600" b="1">
                  <a:solidFill>
                    <a:srgbClr val="3333CC"/>
                  </a:solidFill>
                  <a:latin typeface="隶书" pitchFamily="49" charset="-122"/>
                  <a:ea typeface="隶书" pitchFamily="49" charset="-122"/>
                </a:rPr>
                <a:t>十进制整数    非十进制整数</a:t>
              </a:r>
              <a:endParaRPr lang="zh-CN" altLang="en-US"/>
            </a:p>
          </p:txBody>
        </p:sp>
        <p:sp>
          <p:nvSpPr>
            <p:cNvPr id="27675" name="AutoShape 7"/>
            <p:cNvSpPr>
              <a:spLocks noChangeArrowheads="1"/>
            </p:cNvSpPr>
            <p:nvPr/>
          </p:nvSpPr>
          <p:spPr bwMode="auto">
            <a:xfrm>
              <a:off x="1920" y="192"/>
              <a:ext cx="480" cy="144"/>
            </a:xfrm>
            <a:prstGeom prst="rightArrow">
              <a:avLst>
                <a:gd name="adj1" fmla="val 50000"/>
                <a:gd name="adj2" fmla="val 83333"/>
              </a:avLst>
            </a:prstGeom>
            <a:solidFill>
              <a:schemeClr val="accent2"/>
            </a:solidFill>
            <a:ln w="3175">
              <a:solidFill>
                <a:schemeClr val="tx1"/>
              </a:solidFill>
              <a:miter lim="800000"/>
              <a:headEnd/>
              <a:tailEnd/>
            </a:ln>
          </p:spPr>
          <p:txBody>
            <a:bodyPr wrap="none" anchor="ctr"/>
            <a:lstStyle/>
            <a:p>
              <a:endParaRPr lang="zh-CN" altLang="en-US"/>
            </a:p>
          </p:txBody>
        </p:sp>
      </p:grpSp>
      <p:grpSp>
        <p:nvGrpSpPr>
          <p:cNvPr id="3" name="Group 8"/>
          <p:cNvGrpSpPr>
            <a:grpSpLocks/>
          </p:cNvGrpSpPr>
          <p:nvPr/>
        </p:nvGrpSpPr>
        <p:grpSpPr bwMode="auto">
          <a:xfrm>
            <a:off x="1535113" y="3576638"/>
            <a:ext cx="2971800" cy="2759075"/>
            <a:chOff x="0" y="0"/>
            <a:chExt cx="1872" cy="1738"/>
          </a:xfrm>
        </p:grpSpPr>
        <p:grpSp>
          <p:nvGrpSpPr>
            <p:cNvPr id="4" name="Group 9"/>
            <p:cNvGrpSpPr>
              <a:grpSpLocks/>
            </p:cNvGrpSpPr>
            <p:nvPr/>
          </p:nvGrpSpPr>
          <p:grpSpPr bwMode="auto">
            <a:xfrm>
              <a:off x="0" y="336"/>
              <a:ext cx="768" cy="1008"/>
              <a:chOff x="0" y="0"/>
              <a:chExt cx="768" cy="1008"/>
            </a:xfrm>
          </p:grpSpPr>
          <p:grpSp>
            <p:nvGrpSpPr>
              <p:cNvPr id="5" name="Group 10"/>
              <p:cNvGrpSpPr>
                <a:grpSpLocks/>
              </p:cNvGrpSpPr>
              <p:nvPr/>
            </p:nvGrpSpPr>
            <p:grpSpPr bwMode="auto">
              <a:xfrm>
                <a:off x="0" y="0"/>
                <a:ext cx="576" cy="288"/>
                <a:chOff x="0" y="0"/>
                <a:chExt cx="576" cy="288"/>
              </a:xfrm>
            </p:grpSpPr>
            <p:sp>
              <p:nvSpPr>
                <p:cNvPr id="27672" name="Line 11"/>
                <p:cNvSpPr>
                  <a:spLocks noChangeShapeType="1"/>
                </p:cNvSpPr>
                <p:nvPr/>
              </p:nvSpPr>
              <p:spPr bwMode="auto">
                <a:xfrm>
                  <a:off x="0" y="0"/>
                  <a:ext cx="0" cy="288"/>
                </a:xfrm>
                <a:prstGeom prst="line">
                  <a:avLst/>
                </a:prstGeom>
                <a:noFill/>
                <a:ln w="3175">
                  <a:solidFill>
                    <a:schemeClr val="tx1"/>
                  </a:solidFill>
                  <a:round/>
                  <a:headEnd/>
                  <a:tailEnd/>
                </a:ln>
              </p:spPr>
              <p:txBody>
                <a:bodyPr wrap="none" anchor="ctr"/>
                <a:lstStyle/>
                <a:p>
                  <a:endParaRPr lang="zh-CN" altLang="en-US"/>
                </a:p>
              </p:txBody>
            </p:sp>
            <p:sp>
              <p:nvSpPr>
                <p:cNvPr id="27673" name="Line 12"/>
                <p:cNvSpPr>
                  <a:spLocks noChangeShapeType="1"/>
                </p:cNvSpPr>
                <p:nvPr/>
              </p:nvSpPr>
              <p:spPr bwMode="auto">
                <a:xfrm>
                  <a:off x="0" y="288"/>
                  <a:ext cx="576" cy="0"/>
                </a:xfrm>
                <a:prstGeom prst="line">
                  <a:avLst/>
                </a:prstGeom>
                <a:noFill/>
                <a:ln w="3175">
                  <a:solidFill>
                    <a:schemeClr val="tx1"/>
                  </a:solidFill>
                  <a:round/>
                  <a:headEnd/>
                  <a:tailEnd/>
                </a:ln>
              </p:spPr>
              <p:txBody>
                <a:bodyPr wrap="none" anchor="ctr"/>
                <a:lstStyle/>
                <a:p>
                  <a:endParaRPr lang="zh-CN" altLang="en-US"/>
                </a:p>
              </p:txBody>
            </p:sp>
          </p:grpSp>
          <p:grpSp>
            <p:nvGrpSpPr>
              <p:cNvPr id="6" name="Group 13"/>
              <p:cNvGrpSpPr>
                <a:grpSpLocks/>
              </p:cNvGrpSpPr>
              <p:nvPr/>
            </p:nvGrpSpPr>
            <p:grpSpPr bwMode="auto">
              <a:xfrm>
                <a:off x="96" y="336"/>
                <a:ext cx="576" cy="288"/>
                <a:chOff x="0" y="0"/>
                <a:chExt cx="576" cy="288"/>
              </a:xfrm>
            </p:grpSpPr>
            <p:sp>
              <p:nvSpPr>
                <p:cNvPr id="27670" name="Line 14"/>
                <p:cNvSpPr>
                  <a:spLocks noChangeShapeType="1"/>
                </p:cNvSpPr>
                <p:nvPr/>
              </p:nvSpPr>
              <p:spPr bwMode="auto">
                <a:xfrm>
                  <a:off x="0" y="0"/>
                  <a:ext cx="0" cy="288"/>
                </a:xfrm>
                <a:prstGeom prst="line">
                  <a:avLst/>
                </a:prstGeom>
                <a:noFill/>
                <a:ln w="3175">
                  <a:solidFill>
                    <a:schemeClr val="tx1"/>
                  </a:solidFill>
                  <a:round/>
                  <a:headEnd/>
                  <a:tailEnd/>
                </a:ln>
              </p:spPr>
              <p:txBody>
                <a:bodyPr wrap="none" anchor="ctr"/>
                <a:lstStyle/>
                <a:p>
                  <a:endParaRPr lang="zh-CN" altLang="en-US"/>
                </a:p>
              </p:txBody>
            </p:sp>
            <p:sp>
              <p:nvSpPr>
                <p:cNvPr id="27671" name="Line 15"/>
                <p:cNvSpPr>
                  <a:spLocks noChangeShapeType="1"/>
                </p:cNvSpPr>
                <p:nvPr/>
              </p:nvSpPr>
              <p:spPr bwMode="auto">
                <a:xfrm>
                  <a:off x="0" y="288"/>
                  <a:ext cx="576" cy="0"/>
                </a:xfrm>
                <a:prstGeom prst="line">
                  <a:avLst/>
                </a:prstGeom>
                <a:noFill/>
                <a:ln w="3175">
                  <a:solidFill>
                    <a:schemeClr val="tx1"/>
                  </a:solidFill>
                  <a:round/>
                  <a:headEnd/>
                  <a:tailEnd/>
                </a:ln>
              </p:spPr>
              <p:txBody>
                <a:bodyPr wrap="none" anchor="ctr"/>
                <a:lstStyle/>
                <a:p>
                  <a:endParaRPr lang="zh-CN" altLang="en-US"/>
                </a:p>
              </p:txBody>
            </p:sp>
          </p:grpSp>
          <p:grpSp>
            <p:nvGrpSpPr>
              <p:cNvPr id="7" name="Group 16"/>
              <p:cNvGrpSpPr>
                <a:grpSpLocks/>
              </p:cNvGrpSpPr>
              <p:nvPr/>
            </p:nvGrpSpPr>
            <p:grpSpPr bwMode="auto">
              <a:xfrm>
                <a:off x="192" y="720"/>
                <a:ext cx="576" cy="288"/>
                <a:chOff x="0" y="0"/>
                <a:chExt cx="576" cy="288"/>
              </a:xfrm>
            </p:grpSpPr>
            <p:sp>
              <p:nvSpPr>
                <p:cNvPr id="27668" name="Line 17"/>
                <p:cNvSpPr>
                  <a:spLocks noChangeShapeType="1"/>
                </p:cNvSpPr>
                <p:nvPr/>
              </p:nvSpPr>
              <p:spPr bwMode="auto">
                <a:xfrm>
                  <a:off x="0" y="0"/>
                  <a:ext cx="0" cy="288"/>
                </a:xfrm>
                <a:prstGeom prst="line">
                  <a:avLst/>
                </a:prstGeom>
                <a:noFill/>
                <a:ln w="3175">
                  <a:solidFill>
                    <a:schemeClr val="tx1"/>
                  </a:solidFill>
                  <a:round/>
                  <a:headEnd/>
                  <a:tailEnd/>
                </a:ln>
              </p:spPr>
              <p:txBody>
                <a:bodyPr wrap="none" anchor="ctr"/>
                <a:lstStyle/>
                <a:p>
                  <a:endParaRPr lang="zh-CN" altLang="en-US"/>
                </a:p>
              </p:txBody>
            </p:sp>
            <p:sp>
              <p:nvSpPr>
                <p:cNvPr id="27669" name="Line 18"/>
                <p:cNvSpPr>
                  <a:spLocks noChangeShapeType="1"/>
                </p:cNvSpPr>
                <p:nvPr/>
              </p:nvSpPr>
              <p:spPr bwMode="auto">
                <a:xfrm>
                  <a:off x="0" y="288"/>
                  <a:ext cx="576" cy="0"/>
                </a:xfrm>
                <a:prstGeom prst="line">
                  <a:avLst/>
                </a:prstGeom>
                <a:noFill/>
                <a:ln w="3175">
                  <a:solidFill>
                    <a:schemeClr val="tx1"/>
                  </a:solidFill>
                  <a:round/>
                  <a:headEnd/>
                  <a:tailEnd/>
                </a:ln>
              </p:spPr>
              <p:txBody>
                <a:bodyPr wrap="none" anchor="ctr"/>
                <a:lstStyle/>
                <a:p>
                  <a:endParaRPr lang="zh-CN" altLang="en-US"/>
                </a:p>
              </p:txBody>
            </p:sp>
          </p:grpSp>
        </p:grpSp>
        <p:grpSp>
          <p:nvGrpSpPr>
            <p:cNvPr id="8" name="Group 19"/>
            <p:cNvGrpSpPr>
              <a:grpSpLocks/>
            </p:cNvGrpSpPr>
            <p:nvPr/>
          </p:nvGrpSpPr>
          <p:grpSpPr bwMode="auto">
            <a:xfrm>
              <a:off x="1296" y="0"/>
              <a:ext cx="576" cy="1738"/>
              <a:chOff x="0" y="0"/>
              <a:chExt cx="576" cy="1738"/>
            </a:xfrm>
          </p:grpSpPr>
          <p:sp>
            <p:nvSpPr>
              <p:cNvPr id="27662" name="Line 20"/>
              <p:cNvSpPr>
                <a:spLocks noChangeShapeType="1"/>
              </p:cNvSpPr>
              <p:nvPr/>
            </p:nvSpPr>
            <p:spPr bwMode="auto">
              <a:xfrm flipV="1">
                <a:off x="144" y="384"/>
                <a:ext cx="0" cy="1008"/>
              </a:xfrm>
              <a:prstGeom prst="line">
                <a:avLst/>
              </a:prstGeom>
              <a:noFill/>
              <a:ln w="38100">
                <a:solidFill>
                  <a:srgbClr val="FF0066"/>
                </a:solidFill>
                <a:round/>
                <a:headEnd/>
                <a:tailEnd type="triangle" w="med" len="med"/>
              </a:ln>
            </p:spPr>
            <p:txBody>
              <a:bodyPr wrap="none" anchor="ctr"/>
              <a:lstStyle/>
              <a:p>
                <a:endParaRPr lang="zh-CN" altLang="en-US"/>
              </a:p>
            </p:txBody>
          </p:sp>
          <p:sp>
            <p:nvSpPr>
              <p:cNvPr id="27663" name="Text Box 21"/>
              <p:cNvSpPr txBox="1">
                <a:spLocks noChangeArrowheads="1"/>
              </p:cNvSpPr>
              <p:nvPr/>
            </p:nvSpPr>
            <p:spPr bwMode="auto">
              <a:xfrm>
                <a:off x="0" y="0"/>
                <a:ext cx="480" cy="250"/>
              </a:xfrm>
              <a:prstGeom prst="rect">
                <a:avLst/>
              </a:prstGeom>
              <a:noFill/>
              <a:ln w="9525">
                <a:noFill/>
                <a:miter lim="800000"/>
                <a:headEnd/>
                <a:tailEnd/>
              </a:ln>
            </p:spPr>
            <p:txBody>
              <a:bodyPr>
                <a:spAutoFit/>
              </a:bodyPr>
              <a:lstStyle/>
              <a:p>
                <a:pPr>
                  <a:spcBef>
                    <a:spcPct val="50000"/>
                  </a:spcBef>
                </a:pPr>
                <a:r>
                  <a:rPr lang="zh-CN" altLang="en-US" sz="2000"/>
                  <a:t>低</a:t>
                </a:r>
              </a:p>
            </p:txBody>
          </p:sp>
          <p:sp>
            <p:nvSpPr>
              <p:cNvPr id="27664" name="Text Box 22"/>
              <p:cNvSpPr txBox="1">
                <a:spLocks noChangeArrowheads="1"/>
              </p:cNvSpPr>
              <p:nvPr/>
            </p:nvSpPr>
            <p:spPr bwMode="auto">
              <a:xfrm>
                <a:off x="0" y="1488"/>
                <a:ext cx="576" cy="250"/>
              </a:xfrm>
              <a:prstGeom prst="rect">
                <a:avLst/>
              </a:prstGeom>
              <a:noFill/>
              <a:ln w="9525">
                <a:noFill/>
                <a:miter lim="800000"/>
                <a:headEnd/>
                <a:tailEnd/>
              </a:ln>
            </p:spPr>
            <p:txBody>
              <a:bodyPr>
                <a:spAutoFit/>
              </a:bodyPr>
              <a:lstStyle/>
              <a:p>
                <a:pPr>
                  <a:spcBef>
                    <a:spcPct val="50000"/>
                  </a:spcBef>
                </a:pPr>
                <a:r>
                  <a:rPr lang="zh-CN" altLang="en-US" sz="2000"/>
                  <a:t>高</a:t>
                </a:r>
              </a:p>
            </p:txBody>
          </p:sp>
        </p:grpSp>
      </p:grpSp>
      <p:sp>
        <p:nvSpPr>
          <p:cNvPr id="33815" name="Text Box 23"/>
          <p:cNvSpPr txBox="1">
            <a:spLocks noChangeArrowheads="1"/>
          </p:cNvSpPr>
          <p:nvPr/>
        </p:nvSpPr>
        <p:spPr bwMode="auto">
          <a:xfrm>
            <a:off x="2543498" y="2564497"/>
            <a:ext cx="2526654" cy="646331"/>
          </a:xfrm>
          <a:prstGeom prst="rect">
            <a:avLst/>
          </a:prstGeom>
          <a:solidFill>
            <a:schemeClr val="bg1"/>
          </a:solidFill>
          <a:ln w="3175" cmpd="sng">
            <a:miter lim="800000"/>
            <a:headEnd/>
            <a:tailEnd/>
          </a:ln>
          <a:effectLst/>
          <a:scene3d>
            <a:camera prst="legacyObliqueTopRight"/>
            <a:lightRig rig="legacyFlat1" dir="r"/>
          </a:scene3d>
          <a:sp3d extrusionH="430200" prstMaterial="legacyMatte">
            <a:bevelT w="13500" h="13500" prst="angle"/>
            <a:bevelB w="13500" h="13500" prst="angle"/>
            <a:extrusionClr>
              <a:srgbClr val="006600"/>
            </a:extrusionClr>
          </a:sp3d>
        </p:spPr>
        <p:txBody>
          <a:bodyPr wrap="none" anchor="ctr">
            <a:spAutoFit/>
            <a:flatTx/>
          </a:bodyPr>
          <a:lstStyle/>
          <a:p>
            <a:pPr algn="ctr">
              <a:defRPr/>
            </a:pPr>
            <a:r>
              <a:rPr lang="zh-CN" altLang="zh-CN" sz="3600" dirty="0">
                <a:solidFill>
                  <a:schemeClr val="tx1"/>
                </a:solidFill>
                <a:ea typeface="隶书" pitchFamily="49" charset="-122"/>
              </a:rPr>
              <a:t>(75)</a:t>
            </a:r>
            <a:r>
              <a:rPr lang="zh-CN" altLang="zh-CN" sz="3600" baseline="-25000" dirty="0">
                <a:solidFill>
                  <a:schemeClr val="tx1"/>
                </a:solidFill>
                <a:ea typeface="隶书" pitchFamily="49" charset="-122"/>
              </a:rPr>
              <a:t>10 </a:t>
            </a:r>
            <a:r>
              <a:rPr lang="zh-CN" altLang="zh-CN" sz="3600" dirty="0">
                <a:solidFill>
                  <a:schemeClr val="tx1"/>
                </a:solidFill>
                <a:ea typeface="隶书" pitchFamily="49" charset="-122"/>
              </a:rPr>
              <a:t>=(</a:t>
            </a:r>
            <a:r>
              <a:rPr lang="zh-CN" sz="3600" dirty="0">
                <a:solidFill>
                  <a:schemeClr val="tx1"/>
                </a:solidFill>
                <a:ea typeface="隶书" pitchFamily="49" charset="-122"/>
              </a:rPr>
              <a:t>？</a:t>
            </a:r>
            <a:r>
              <a:rPr lang="zh-CN" altLang="zh-CN" sz="3600" dirty="0">
                <a:solidFill>
                  <a:schemeClr val="tx1"/>
                </a:solidFill>
                <a:ea typeface="隶书" pitchFamily="49" charset="-122"/>
              </a:rPr>
              <a:t>)</a:t>
            </a:r>
            <a:r>
              <a:rPr lang="zh-CN" altLang="zh-CN" sz="3600" baseline="-25000" dirty="0">
                <a:solidFill>
                  <a:schemeClr val="tx1"/>
                </a:solidFill>
                <a:ea typeface="隶书" pitchFamily="49" charset="-122"/>
              </a:rPr>
              <a:t>8</a:t>
            </a:r>
            <a:endParaRPr lang="zh-CN" altLang="zh-CN" sz="3600" dirty="0">
              <a:solidFill>
                <a:schemeClr val="tx1"/>
              </a:solidFill>
              <a:ea typeface="隶书" pitchFamily="49" charset="-122"/>
            </a:endParaRP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1000" y="1136816"/>
            <a:ext cx="8540750" cy="5410712"/>
          </a:xfrm>
          <a:prstGeom prst="rect">
            <a:avLst/>
          </a:prstGeom>
          <a:noFill/>
          <a:ln w="9525">
            <a:noFill/>
            <a:miter lim="800000"/>
            <a:headEnd/>
            <a:tailEnd/>
          </a:ln>
        </p:spPr>
        <p:txBody>
          <a:bodyPr anchor="ctr">
            <a:spAutoFit/>
          </a:bodyPr>
          <a:lstStyle/>
          <a:p>
            <a:pPr>
              <a:lnSpc>
                <a:spcPct val="130000"/>
              </a:lnSpc>
            </a:pPr>
            <a:r>
              <a:rPr lang="zh-CN" altLang="en-US" b="1" i="1" dirty="0">
                <a:solidFill>
                  <a:srgbClr val="3333CC"/>
                </a:solidFill>
                <a:latin typeface="隶书" pitchFamily="49" charset="-122"/>
                <a:ea typeface="隶书" pitchFamily="49" charset="-122"/>
              </a:rPr>
              <a:t>进位法：</a:t>
            </a:r>
            <a:r>
              <a:rPr lang="zh-CN" altLang="en-US" b="1" dirty="0">
                <a:solidFill>
                  <a:srgbClr val="3333CC"/>
                </a:solidFill>
                <a:latin typeface="华文中宋" pitchFamily="2" charset="-122"/>
                <a:ea typeface="华文中宋" pitchFamily="2" charset="-122"/>
              </a:rPr>
              <a:t>乘积数取整。</a:t>
            </a:r>
            <a:r>
              <a:rPr lang="zh-CN" altLang="en-US" dirty="0">
                <a:latin typeface="隶书" pitchFamily="49" charset="-122"/>
                <a:ea typeface="隶书" pitchFamily="49" charset="-122"/>
              </a:rPr>
              <a:t>用十进制</a:t>
            </a:r>
            <a:r>
              <a:rPr lang="zh-CN" altLang="en-US" dirty="0">
                <a:solidFill>
                  <a:srgbClr val="FF0000"/>
                </a:solidFill>
                <a:latin typeface="隶书" pitchFamily="49" charset="-122"/>
                <a:ea typeface="隶书" pitchFamily="49" charset="-122"/>
              </a:rPr>
              <a:t>小数乘基数</a:t>
            </a:r>
            <a:r>
              <a:rPr lang="zh-CN" altLang="en-US" dirty="0">
                <a:latin typeface="隶书" pitchFamily="49" charset="-122"/>
                <a:ea typeface="隶书" pitchFamily="49" charset="-122"/>
              </a:rPr>
              <a:t>，当积为</a:t>
            </a:r>
            <a:r>
              <a:rPr lang="zh-CN" altLang="zh-CN" dirty="0">
                <a:latin typeface="隶书" pitchFamily="49" charset="-122"/>
                <a:ea typeface="隶书" pitchFamily="49" charset="-122"/>
              </a:rPr>
              <a:t>0</a:t>
            </a:r>
            <a:r>
              <a:rPr lang="zh-CN" altLang="en-US" dirty="0">
                <a:latin typeface="隶书" pitchFamily="49" charset="-122"/>
                <a:ea typeface="隶书" pitchFamily="49" charset="-122"/>
              </a:rPr>
              <a:t>或达到所要求的精度时，</a:t>
            </a:r>
            <a:r>
              <a:rPr lang="zh-CN" altLang="en-US" dirty="0">
                <a:solidFill>
                  <a:srgbClr val="FF0000"/>
                </a:solidFill>
                <a:latin typeface="隶书" pitchFamily="49" charset="-122"/>
                <a:ea typeface="隶书" pitchFamily="49" charset="-122"/>
              </a:rPr>
              <a:t>将整数部分由上而下排列</a:t>
            </a:r>
            <a:r>
              <a:rPr lang="zh-CN" altLang="en-US" dirty="0">
                <a:latin typeface="隶书" pitchFamily="49" charset="-122"/>
                <a:ea typeface="隶书" pitchFamily="49" charset="-122"/>
              </a:rPr>
              <a:t>。</a:t>
            </a:r>
            <a:r>
              <a:rPr lang="zh-CN" altLang="en-US" b="1" i="1" dirty="0">
                <a:solidFill>
                  <a:schemeClr val="tx2"/>
                </a:solidFill>
                <a:latin typeface="隶书" pitchFamily="49" charset="-122"/>
                <a:ea typeface="隶书" pitchFamily="49" charset="-122"/>
              </a:rPr>
              <a:t>示例：</a:t>
            </a:r>
            <a:r>
              <a:rPr lang="zh-CN" altLang="en-US" b="1" i="1" dirty="0">
                <a:solidFill>
                  <a:srgbClr val="3333CC"/>
                </a:solidFill>
                <a:latin typeface="隶书" pitchFamily="49" charset="-122"/>
                <a:ea typeface="隶书" pitchFamily="49" charset="-122"/>
              </a:rPr>
              <a:t> </a:t>
            </a:r>
            <a:r>
              <a:rPr lang="zh-CN" altLang="zh-CN" b="1" dirty="0">
                <a:solidFill>
                  <a:schemeClr val="tx2"/>
                </a:solidFill>
              </a:rPr>
              <a:t>(0.625)</a:t>
            </a:r>
            <a:r>
              <a:rPr lang="zh-CN" altLang="zh-CN" b="1" baseline="-25000" dirty="0">
                <a:solidFill>
                  <a:schemeClr val="tx2"/>
                </a:solidFill>
              </a:rPr>
              <a:t>10</a:t>
            </a:r>
            <a:r>
              <a:rPr lang="zh-CN" altLang="zh-CN" b="1" dirty="0">
                <a:solidFill>
                  <a:schemeClr val="tx2"/>
                </a:solidFill>
              </a:rPr>
              <a:t>=(</a:t>
            </a:r>
            <a:r>
              <a:rPr lang="zh-CN" altLang="en-US" b="1" dirty="0">
                <a:solidFill>
                  <a:schemeClr val="tx2"/>
                </a:solidFill>
              </a:rPr>
              <a:t>？</a:t>
            </a:r>
            <a:r>
              <a:rPr lang="zh-CN" altLang="zh-CN" b="1" dirty="0">
                <a:solidFill>
                  <a:schemeClr val="tx2"/>
                </a:solidFill>
              </a:rPr>
              <a:t>)</a:t>
            </a:r>
            <a:r>
              <a:rPr lang="zh-CN" altLang="zh-CN" b="1" baseline="-25000" dirty="0" smtClean="0">
                <a:solidFill>
                  <a:schemeClr val="tx2"/>
                </a:solidFill>
              </a:rPr>
              <a:t>2</a:t>
            </a:r>
            <a:endParaRPr lang="zh-CN" altLang="zh-CN" dirty="0">
              <a:latin typeface="隶书" pitchFamily="49" charset="-122"/>
              <a:ea typeface="隶书" pitchFamily="49" charset="-122"/>
            </a:endParaRPr>
          </a:p>
          <a:p>
            <a:r>
              <a:rPr lang="zh-CN" altLang="zh-CN" dirty="0">
                <a:latin typeface="宋体" pitchFamily="2" charset="-122"/>
              </a:rPr>
              <a:t>		  </a:t>
            </a:r>
            <a:r>
              <a:rPr lang="zh-CN" altLang="zh-CN" dirty="0" smtClean="0">
                <a:latin typeface="宋体" pitchFamily="2" charset="-122"/>
              </a:rPr>
              <a:t>0.625</a:t>
            </a:r>
            <a:endParaRPr lang="zh-CN" altLang="zh-CN" dirty="0">
              <a:latin typeface="宋体" pitchFamily="2" charset="-122"/>
            </a:endParaRPr>
          </a:p>
          <a:p>
            <a:r>
              <a:rPr lang="zh-CN" altLang="zh-CN" dirty="0">
                <a:latin typeface="宋体" pitchFamily="2" charset="-122"/>
              </a:rPr>
              <a:t>         ╳ </a:t>
            </a:r>
            <a:r>
              <a:rPr lang="en-US" altLang="zh-CN" dirty="0" smtClean="0">
                <a:latin typeface="宋体" pitchFamily="2" charset="-122"/>
              </a:rPr>
              <a:t> </a:t>
            </a:r>
            <a:r>
              <a:rPr lang="zh-CN" altLang="zh-CN" dirty="0" smtClean="0">
                <a:latin typeface="宋体" pitchFamily="2" charset="-122"/>
              </a:rPr>
              <a:t>   </a:t>
            </a:r>
            <a:r>
              <a:rPr lang="en-US" altLang="zh-CN" dirty="0" smtClean="0">
                <a:latin typeface="宋体" pitchFamily="2" charset="-122"/>
              </a:rPr>
              <a:t>  </a:t>
            </a:r>
            <a:r>
              <a:rPr lang="zh-CN" altLang="zh-CN" dirty="0" smtClean="0">
                <a:latin typeface="宋体" pitchFamily="2" charset="-122"/>
              </a:rPr>
              <a:t>2</a:t>
            </a:r>
            <a:endParaRPr lang="zh-CN" altLang="zh-CN" dirty="0">
              <a:latin typeface="宋体" pitchFamily="2" charset="-122"/>
            </a:endParaRPr>
          </a:p>
          <a:p>
            <a:r>
              <a:rPr lang="zh-CN" altLang="zh-CN" dirty="0">
                <a:latin typeface="宋体" pitchFamily="2" charset="-122"/>
              </a:rPr>
              <a:t>          </a:t>
            </a:r>
            <a:r>
              <a:rPr lang="en-US" altLang="zh-CN" dirty="0" smtClean="0">
                <a:latin typeface="宋体" pitchFamily="2" charset="-122"/>
              </a:rPr>
              <a:t>   </a:t>
            </a:r>
            <a:r>
              <a:rPr lang="zh-CN" altLang="zh-CN" dirty="0" smtClean="0">
                <a:latin typeface="宋体" pitchFamily="2" charset="-122"/>
              </a:rPr>
              <a:t> </a:t>
            </a:r>
            <a:r>
              <a:rPr lang="zh-CN" altLang="zh-CN" dirty="0">
                <a:solidFill>
                  <a:schemeClr val="hlink"/>
                </a:solidFill>
                <a:latin typeface="宋体" pitchFamily="2" charset="-122"/>
              </a:rPr>
              <a:t>1</a:t>
            </a:r>
            <a:r>
              <a:rPr lang="zh-CN" altLang="zh-CN" dirty="0">
                <a:latin typeface="宋体" pitchFamily="2" charset="-122"/>
              </a:rPr>
              <a:t>.250    </a:t>
            </a:r>
            <a:r>
              <a:rPr lang="en-US" altLang="zh-CN" dirty="0" smtClean="0">
                <a:latin typeface="宋体" pitchFamily="2" charset="-122"/>
              </a:rPr>
              <a:t>  </a:t>
            </a:r>
            <a:r>
              <a:rPr lang="zh-CN" altLang="zh-CN" dirty="0" smtClean="0">
                <a:latin typeface="宋体" pitchFamily="2" charset="-122"/>
              </a:rPr>
              <a:t> </a:t>
            </a:r>
            <a:r>
              <a:rPr lang="zh-CN" altLang="en-US" dirty="0">
                <a:latin typeface="宋体" pitchFamily="2" charset="-122"/>
              </a:rPr>
              <a:t>整数</a:t>
            </a:r>
            <a:r>
              <a:rPr lang="zh-CN" altLang="zh-CN" dirty="0">
                <a:latin typeface="宋体" pitchFamily="2" charset="-122"/>
              </a:rPr>
              <a:t>=</a:t>
            </a:r>
            <a:r>
              <a:rPr lang="zh-CN" altLang="zh-CN" dirty="0">
                <a:solidFill>
                  <a:srgbClr val="006600"/>
                </a:solidFill>
                <a:latin typeface="宋体" pitchFamily="2" charset="-122"/>
              </a:rPr>
              <a:t>1</a:t>
            </a:r>
          </a:p>
          <a:p>
            <a:r>
              <a:rPr lang="zh-CN" altLang="zh-CN" dirty="0">
                <a:latin typeface="宋体" pitchFamily="2" charset="-122"/>
              </a:rPr>
              <a:t>         ╳  </a:t>
            </a:r>
            <a:r>
              <a:rPr lang="en-US" altLang="zh-CN" dirty="0" smtClean="0">
                <a:latin typeface="宋体" pitchFamily="2" charset="-122"/>
              </a:rPr>
              <a:t>  </a:t>
            </a:r>
            <a:r>
              <a:rPr lang="zh-CN" altLang="zh-CN" dirty="0" smtClean="0">
                <a:latin typeface="宋体" pitchFamily="2" charset="-122"/>
              </a:rPr>
              <a:t>  </a:t>
            </a:r>
            <a:r>
              <a:rPr lang="zh-CN" altLang="zh-CN" dirty="0">
                <a:latin typeface="宋体" pitchFamily="2" charset="-122"/>
              </a:rPr>
              <a:t>2</a:t>
            </a:r>
          </a:p>
          <a:p>
            <a:r>
              <a:rPr lang="zh-CN" altLang="zh-CN" dirty="0">
                <a:latin typeface="宋体" pitchFamily="2" charset="-122"/>
              </a:rPr>
              <a:t>         </a:t>
            </a:r>
            <a:r>
              <a:rPr lang="en-US" altLang="zh-CN" dirty="0" smtClean="0">
                <a:latin typeface="宋体" pitchFamily="2" charset="-122"/>
              </a:rPr>
              <a:t>    </a:t>
            </a:r>
            <a:r>
              <a:rPr lang="zh-CN" altLang="zh-CN" dirty="0" smtClean="0">
                <a:latin typeface="宋体" pitchFamily="2" charset="-122"/>
              </a:rPr>
              <a:t> </a:t>
            </a:r>
            <a:r>
              <a:rPr lang="zh-CN" altLang="zh-CN" dirty="0">
                <a:solidFill>
                  <a:schemeClr val="hlink"/>
                </a:solidFill>
                <a:latin typeface="宋体" pitchFamily="2" charset="-122"/>
              </a:rPr>
              <a:t>0</a:t>
            </a:r>
            <a:r>
              <a:rPr lang="zh-CN" altLang="zh-CN" dirty="0">
                <a:latin typeface="宋体" pitchFamily="2" charset="-122"/>
              </a:rPr>
              <a:t>.50      </a:t>
            </a:r>
            <a:r>
              <a:rPr lang="en-US" altLang="zh-CN" dirty="0" smtClean="0">
                <a:latin typeface="宋体" pitchFamily="2" charset="-122"/>
              </a:rPr>
              <a:t>  </a:t>
            </a:r>
            <a:r>
              <a:rPr lang="zh-CN" altLang="en-US" dirty="0" smtClean="0">
                <a:latin typeface="宋体" pitchFamily="2" charset="-122"/>
              </a:rPr>
              <a:t>整</a:t>
            </a:r>
            <a:r>
              <a:rPr lang="zh-CN" altLang="en-US" dirty="0">
                <a:latin typeface="宋体" pitchFamily="2" charset="-122"/>
              </a:rPr>
              <a:t>数</a:t>
            </a:r>
            <a:r>
              <a:rPr lang="zh-CN" altLang="zh-CN" dirty="0">
                <a:latin typeface="宋体" pitchFamily="2" charset="-122"/>
              </a:rPr>
              <a:t>=</a:t>
            </a:r>
            <a:r>
              <a:rPr lang="zh-CN" altLang="zh-CN" dirty="0">
                <a:solidFill>
                  <a:srgbClr val="3366FF"/>
                </a:solidFill>
                <a:latin typeface="宋体" pitchFamily="2" charset="-122"/>
              </a:rPr>
              <a:t>0</a:t>
            </a:r>
          </a:p>
          <a:p>
            <a:r>
              <a:rPr lang="zh-CN" altLang="zh-CN" dirty="0">
                <a:latin typeface="宋体" pitchFamily="2" charset="-122"/>
              </a:rPr>
              <a:t>         ╳  </a:t>
            </a:r>
            <a:r>
              <a:rPr lang="en-US" altLang="zh-CN" dirty="0" smtClean="0">
                <a:latin typeface="宋体" pitchFamily="2" charset="-122"/>
              </a:rPr>
              <a:t>   </a:t>
            </a:r>
            <a:r>
              <a:rPr lang="zh-CN" altLang="zh-CN" dirty="0" smtClean="0">
                <a:latin typeface="宋体" pitchFamily="2" charset="-122"/>
              </a:rPr>
              <a:t>2</a:t>
            </a:r>
            <a:endParaRPr lang="zh-CN" altLang="zh-CN" dirty="0">
              <a:latin typeface="宋体" pitchFamily="2" charset="-122"/>
            </a:endParaRPr>
          </a:p>
          <a:p>
            <a:r>
              <a:rPr lang="zh-CN" altLang="zh-CN" dirty="0">
                <a:latin typeface="宋体" pitchFamily="2" charset="-122"/>
              </a:rPr>
              <a:t>         </a:t>
            </a:r>
            <a:r>
              <a:rPr lang="en-US" altLang="zh-CN" dirty="0" smtClean="0">
                <a:latin typeface="宋体" pitchFamily="2" charset="-122"/>
              </a:rPr>
              <a:t>   </a:t>
            </a:r>
            <a:r>
              <a:rPr lang="zh-CN" altLang="zh-CN" dirty="0" smtClean="0">
                <a:latin typeface="宋体" pitchFamily="2" charset="-122"/>
              </a:rPr>
              <a:t>  </a:t>
            </a:r>
            <a:r>
              <a:rPr lang="zh-CN" altLang="zh-CN" dirty="0">
                <a:solidFill>
                  <a:schemeClr val="hlink"/>
                </a:solidFill>
                <a:latin typeface="宋体" pitchFamily="2" charset="-122"/>
              </a:rPr>
              <a:t>1</a:t>
            </a:r>
            <a:r>
              <a:rPr lang="zh-CN" altLang="zh-CN" dirty="0">
                <a:latin typeface="宋体" pitchFamily="2" charset="-122"/>
              </a:rPr>
              <a:t>.</a:t>
            </a:r>
            <a:r>
              <a:rPr lang="zh-CN" altLang="zh-CN" dirty="0">
                <a:solidFill>
                  <a:srgbClr val="FF0000"/>
                </a:solidFill>
                <a:latin typeface="宋体" pitchFamily="2" charset="-122"/>
              </a:rPr>
              <a:t>0</a:t>
            </a:r>
            <a:r>
              <a:rPr lang="zh-CN" altLang="zh-CN" dirty="0">
                <a:latin typeface="宋体" pitchFamily="2" charset="-122"/>
              </a:rPr>
              <a:t>    </a:t>
            </a:r>
            <a:r>
              <a:rPr lang="en-US" altLang="zh-CN" dirty="0" smtClean="0">
                <a:latin typeface="宋体" pitchFamily="2" charset="-122"/>
              </a:rPr>
              <a:t>  </a:t>
            </a:r>
            <a:r>
              <a:rPr lang="zh-CN" altLang="zh-CN" dirty="0" smtClean="0">
                <a:latin typeface="宋体" pitchFamily="2" charset="-122"/>
              </a:rPr>
              <a:t>   </a:t>
            </a:r>
            <a:r>
              <a:rPr lang="zh-CN" altLang="en-US" dirty="0">
                <a:latin typeface="宋体" pitchFamily="2" charset="-122"/>
              </a:rPr>
              <a:t>整数</a:t>
            </a:r>
            <a:r>
              <a:rPr lang="zh-CN" altLang="zh-CN" dirty="0">
                <a:latin typeface="宋体" pitchFamily="2" charset="-122"/>
              </a:rPr>
              <a:t>=</a:t>
            </a:r>
            <a:r>
              <a:rPr lang="zh-CN" altLang="zh-CN" dirty="0">
                <a:solidFill>
                  <a:srgbClr val="FF0000"/>
                </a:solidFill>
                <a:latin typeface="宋体" pitchFamily="2" charset="-122"/>
              </a:rPr>
              <a:t>1</a:t>
            </a:r>
            <a:r>
              <a:rPr lang="zh-CN" altLang="zh-CN" dirty="0">
                <a:latin typeface="宋体" pitchFamily="2" charset="-122"/>
              </a:rPr>
              <a:t>   </a:t>
            </a:r>
            <a:r>
              <a:rPr lang="zh-CN" altLang="en-US" dirty="0">
                <a:latin typeface="宋体" pitchFamily="2" charset="-122"/>
              </a:rPr>
              <a:t>小数值</a:t>
            </a:r>
            <a:r>
              <a:rPr lang="zh-CN" altLang="zh-CN" dirty="0">
                <a:latin typeface="宋体" pitchFamily="2" charset="-122"/>
              </a:rPr>
              <a:t>=0</a:t>
            </a:r>
          </a:p>
        </p:txBody>
      </p:sp>
      <p:sp>
        <p:nvSpPr>
          <p:cNvPr id="28675" name="Line 3"/>
          <p:cNvSpPr>
            <a:spLocks noChangeShapeType="1"/>
          </p:cNvSpPr>
          <p:nvPr/>
        </p:nvSpPr>
        <p:spPr bwMode="auto">
          <a:xfrm>
            <a:off x="1905000" y="3789040"/>
            <a:ext cx="2286000" cy="0"/>
          </a:xfrm>
          <a:prstGeom prst="line">
            <a:avLst/>
          </a:prstGeom>
          <a:noFill/>
          <a:ln w="3175">
            <a:solidFill>
              <a:schemeClr val="tx1"/>
            </a:solidFill>
            <a:round/>
            <a:headEnd/>
            <a:tailEnd/>
          </a:ln>
        </p:spPr>
        <p:txBody>
          <a:bodyPr wrap="none" anchor="ctr"/>
          <a:lstStyle/>
          <a:p>
            <a:endParaRPr lang="zh-CN" altLang="en-US"/>
          </a:p>
        </p:txBody>
      </p:sp>
      <p:sp>
        <p:nvSpPr>
          <p:cNvPr id="28676" name="Line 4"/>
          <p:cNvSpPr>
            <a:spLocks noChangeShapeType="1"/>
          </p:cNvSpPr>
          <p:nvPr/>
        </p:nvSpPr>
        <p:spPr bwMode="auto">
          <a:xfrm>
            <a:off x="1905000" y="4869160"/>
            <a:ext cx="2286000" cy="0"/>
          </a:xfrm>
          <a:prstGeom prst="line">
            <a:avLst/>
          </a:prstGeom>
          <a:noFill/>
          <a:ln w="3175">
            <a:solidFill>
              <a:schemeClr val="tx1"/>
            </a:solidFill>
            <a:round/>
            <a:headEnd/>
            <a:tailEnd/>
          </a:ln>
        </p:spPr>
        <p:txBody>
          <a:bodyPr wrap="none" anchor="ctr"/>
          <a:lstStyle/>
          <a:p>
            <a:endParaRPr lang="zh-CN" altLang="en-US"/>
          </a:p>
        </p:txBody>
      </p:sp>
      <p:sp>
        <p:nvSpPr>
          <p:cNvPr id="28677" name="Line 5"/>
          <p:cNvSpPr>
            <a:spLocks noChangeShapeType="1"/>
          </p:cNvSpPr>
          <p:nvPr/>
        </p:nvSpPr>
        <p:spPr bwMode="auto">
          <a:xfrm>
            <a:off x="1905000" y="6021288"/>
            <a:ext cx="2286000" cy="0"/>
          </a:xfrm>
          <a:prstGeom prst="line">
            <a:avLst/>
          </a:prstGeom>
          <a:noFill/>
          <a:ln w="3175">
            <a:solidFill>
              <a:schemeClr val="tx1"/>
            </a:solidFill>
            <a:round/>
            <a:headEnd/>
            <a:tailEnd/>
          </a:ln>
        </p:spPr>
        <p:txBody>
          <a:bodyPr wrap="none" anchor="ctr"/>
          <a:lstStyle/>
          <a:p>
            <a:endParaRPr lang="zh-CN" altLang="en-US"/>
          </a:p>
        </p:txBody>
      </p:sp>
      <p:sp>
        <p:nvSpPr>
          <p:cNvPr id="34822" name="Text Box 6"/>
          <p:cNvSpPr txBox="1">
            <a:spLocks noChangeArrowheads="1"/>
          </p:cNvSpPr>
          <p:nvPr/>
        </p:nvSpPr>
        <p:spPr bwMode="auto">
          <a:xfrm>
            <a:off x="4780891" y="3123119"/>
            <a:ext cx="4043094" cy="584775"/>
          </a:xfrm>
          <a:prstGeom prst="rect">
            <a:avLst/>
          </a:prstGeom>
          <a:solidFill>
            <a:srgbClr val="CCFFFF"/>
          </a:solidFill>
          <a:ln w="3175" cmpd="sng">
            <a:miter lim="800000"/>
            <a:headEnd/>
            <a:tailEnd/>
          </a:ln>
          <a:effectLst/>
          <a:scene3d>
            <a:camera prst="legacyObliqueTopRight"/>
            <a:lightRig rig="legacyFlat1" dir="r"/>
          </a:scene3d>
          <a:sp3d extrusionH="430200" prstMaterial="legacyMatte">
            <a:bevelT w="13500" h="13500" prst="angle"/>
            <a:bevelB w="13500" h="13500" prst="angle"/>
            <a:extrusionClr>
              <a:srgbClr val="006600"/>
            </a:extrusionClr>
          </a:sp3d>
        </p:spPr>
        <p:txBody>
          <a:bodyPr wrap="none" anchor="ctr">
            <a:spAutoFit/>
            <a:flatTx/>
          </a:bodyPr>
          <a:lstStyle/>
          <a:p>
            <a:pPr algn="ctr">
              <a:defRPr/>
            </a:pPr>
            <a:r>
              <a:rPr lang="zh-CN" sz="3200" b="1" dirty="0">
                <a:solidFill>
                  <a:schemeClr val="tx1"/>
                </a:solidFill>
                <a:ea typeface="隶书" pitchFamily="49" charset="-122"/>
              </a:rPr>
              <a:t>结果</a:t>
            </a:r>
            <a:r>
              <a:rPr lang="zh-CN" altLang="zh-CN" sz="3200" b="1" dirty="0">
                <a:solidFill>
                  <a:schemeClr val="tx1"/>
                </a:solidFill>
                <a:ea typeface="隶书" pitchFamily="49" charset="-122"/>
              </a:rPr>
              <a:t>(0.625)</a:t>
            </a:r>
            <a:r>
              <a:rPr lang="zh-CN" altLang="zh-CN" sz="3200" b="1" baseline="-25000" dirty="0">
                <a:solidFill>
                  <a:schemeClr val="tx1"/>
                </a:solidFill>
                <a:ea typeface="隶书" pitchFamily="49" charset="-122"/>
              </a:rPr>
              <a:t>10</a:t>
            </a:r>
            <a:r>
              <a:rPr lang="zh-CN" altLang="zh-CN" sz="3200" b="1" dirty="0">
                <a:solidFill>
                  <a:schemeClr val="tx1"/>
                </a:solidFill>
              </a:rPr>
              <a:t>=(0.101)</a:t>
            </a:r>
            <a:r>
              <a:rPr lang="zh-CN" altLang="zh-CN" sz="3200" b="1" baseline="-25000" dirty="0">
                <a:solidFill>
                  <a:schemeClr val="tx1"/>
                </a:solidFill>
              </a:rPr>
              <a:t>2</a:t>
            </a:r>
            <a:endParaRPr lang="zh-CN" altLang="zh-CN" dirty="0">
              <a:solidFill>
                <a:schemeClr val="tx1"/>
              </a:solidFill>
            </a:endParaRPr>
          </a:p>
        </p:txBody>
      </p:sp>
      <p:sp>
        <p:nvSpPr>
          <p:cNvPr id="28681" name="Line 7"/>
          <p:cNvSpPr>
            <a:spLocks noChangeShapeType="1"/>
          </p:cNvSpPr>
          <p:nvPr/>
        </p:nvSpPr>
        <p:spPr bwMode="auto">
          <a:xfrm flipH="1">
            <a:off x="4419600" y="3284984"/>
            <a:ext cx="8384" cy="3128516"/>
          </a:xfrm>
          <a:prstGeom prst="line">
            <a:avLst/>
          </a:prstGeom>
          <a:noFill/>
          <a:ln w="28575">
            <a:solidFill>
              <a:srgbClr val="FF0066"/>
            </a:solidFill>
            <a:round/>
            <a:headEnd/>
            <a:tailEnd type="triangle" w="med" len="med"/>
          </a:ln>
        </p:spPr>
        <p:txBody>
          <a:bodyPr wrap="none" anchor="ctr"/>
          <a:lstStyle/>
          <a:p>
            <a:endParaRPr lang="zh-CN" altLang="en-US"/>
          </a:p>
        </p:txBody>
      </p:sp>
      <p:grpSp>
        <p:nvGrpSpPr>
          <p:cNvPr id="2" name="Group 8"/>
          <p:cNvGrpSpPr>
            <a:grpSpLocks/>
          </p:cNvGrpSpPr>
          <p:nvPr/>
        </p:nvGrpSpPr>
        <p:grpSpPr bwMode="auto">
          <a:xfrm>
            <a:off x="1066800" y="0"/>
            <a:ext cx="7162800" cy="838200"/>
            <a:chOff x="0" y="0"/>
            <a:chExt cx="4512" cy="528"/>
          </a:xfrm>
        </p:grpSpPr>
        <p:sp>
          <p:nvSpPr>
            <p:cNvPr id="28683" name="AutoShape 9"/>
            <p:cNvSpPr>
              <a:spLocks noChangeArrowheads="1"/>
            </p:cNvSpPr>
            <p:nvPr/>
          </p:nvSpPr>
          <p:spPr bwMode="auto">
            <a:xfrm>
              <a:off x="0" y="0"/>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p:spPr>
          <p:txBody>
            <a:bodyPr wrap="none" anchor="ctr"/>
            <a:lstStyle/>
            <a:p>
              <a:pPr algn="ctr"/>
              <a:r>
                <a:rPr lang="zh-CN" altLang="en-US" sz="3600" b="1" dirty="0">
                  <a:solidFill>
                    <a:srgbClr val="3333CC"/>
                  </a:solidFill>
                  <a:latin typeface="隶书" pitchFamily="49" charset="-122"/>
                  <a:ea typeface="隶书" pitchFamily="49" charset="-122"/>
                </a:rPr>
                <a:t>十进制小数    非十进制小数</a:t>
              </a:r>
              <a:endParaRPr lang="zh-CN" altLang="en-US" dirty="0"/>
            </a:p>
          </p:txBody>
        </p:sp>
        <p:sp>
          <p:nvSpPr>
            <p:cNvPr id="28684" name="AutoShape 10"/>
            <p:cNvSpPr>
              <a:spLocks noChangeArrowheads="1"/>
            </p:cNvSpPr>
            <p:nvPr/>
          </p:nvSpPr>
          <p:spPr bwMode="auto">
            <a:xfrm>
              <a:off x="1920" y="192"/>
              <a:ext cx="480" cy="144"/>
            </a:xfrm>
            <a:prstGeom prst="rightArrow">
              <a:avLst>
                <a:gd name="adj1" fmla="val 50000"/>
                <a:gd name="adj2" fmla="val 83333"/>
              </a:avLst>
            </a:prstGeom>
            <a:solidFill>
              <a:schemeClr val="accent2"/>
            </a:solidFill>
            <a:ln w="3175">
              <a:solidFill>
                <a:schemeClr val="tx1"/>
              </a:solidFill>
              <a:miter lim="800000"/>
              <a:headEnd/>
              <a:tailEnd/>
            </a:ln>
          </p:spPr>
          <p:txBody>
            <a:bodyPr wrap="none" anchor="ctr"/>
            <a:lstStyle/>
            <a:p>
              <a:endParaRPr lang="zh-CN" altLang="en-US"/>
            </a:p>
          </p:txBody>
        </p:sp>
      </p:gr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900113" y="2636838"/>
            <a:ext cx="7848600" cy="519112"/>
          </a:xfrm>
          <a:prstGeom prst="rect">
            <a:avLst/>
          </a:prstGeom>
          <a:noFill/>
          <a:ln w="9525">
            <a:noFill/>
            <a:miter lim="800000"/>
            <a:headEnd/>
            <a:tailEnd/>
          </a:ln>
        </p:spPr>
        <p:txBody>
          <a:bodyPr anchor="ctr">
            <a:spAutoFit/>
          </a:bodyPr>
          <a:lstStyle/>
          <a:p>
            <a:r>
              <a:rPr lang="zh-CN" altLang="en-US" sz="2800" b="0">
                <a:solidFill>
                  <a:schemeClr val="tx1"/>
                </a:solidFill>
                <a:latin typeface="宋体" pitchFamily="2" charset="-122"/>
              </a:rPr>
              <a:t>（</a:t>
            </a:r>
            <a:r>
              <a:rPr lang="zh-CN" altLang="zh-CN" sz="2800" b="0">
                <a:solidFill>
                  <a:schemeClr val="tx1"/>
                </a:solidFill>
                <a:latin typeface="宋体" pitchFamily="2" charset="-122"/>
              </a:rPr>
              <a:t>0.65</a:t>
            </a:r>
            <a:r>
              <a:rPr lang="zh-CN" altLang="en-US" sz="2800" b="0">
                <a:solidFill>
                  <a:schemeClr val="tx1"/>
                </a:solidFill>
                <a:latin typeface="宋体" pitchFamily="2" charset="-122"/>
              </a:rPr>
              <a:t>）</a:t>
            </a:r>
            <a:r>
              <a:rPr lang="zh-CN" altLang="zh-CN" sz="2800" b="0" baseline="-25000">
                <a:solidFill>
                  <a:schemeClr val="tx1"/>
                </a:solidFill>
                <a:latin typeface="宋体" pitchFamily="2" charset="-122"/>
              </a:rPr>
              <a:t>10</a:t>
            </a:r>
            <a:r>
              <a:rPr lang="zh-CN" altLang="zh-CN" sz="2800" b="0">
                <a:solidFill>
                  <a:schemeClr val="tx1"/>
                </a:solidFill>
                <a:latin typeface="宋体" pitchFamily="2" charset="-122"/>
              </a:rPr>
              <a:t> =(  ?  )</a:t>
            </a:r>
            <a:r>
              <a:rPr lang="zh-CN" altLang="zh-CN" sz="2800" b="0" baseline="-25000">
                <a:solidFill>
                  <a:schemeClr val="tx1"/>
                </a:solidFill>
                <a:latin typeface="宋体" pitchFamily="2" charset="-122"/>
              </a:rPr>
              <a:t>2</a:t>
            </a:r>
            <a:r>
              <a:rPr lang="zh-CN" altLang="zh-CN" sz="2800" b="0">
                <a:solidFill>
                  <a:schemeClr val="tx1"/>
                </a:solidFill>
                <a:latin typeface="宋体" pitchFamily="2" charset="-122"/>
              </a:rPr>
              <a:t> </a:t>
            </a:r>
            <a:r>
              <a:rPr lang="zh-CN" altLang="en-US" sz="2800" b="0">
                <a:solidFill>
                  <a:schemeClr val="tx1"/>
                </a:solidFill>
                <a:latin typeface="宋体" pitchFamily="2" charset="-122"/>
              </a:rPr>
              <a:t>，</a:t>
            </a:r>
            <a:r>
              <a:rPr lang="zh-CN" altLang="en-US" sz="2800" b="0" i="1">
                <a:solidFill>
                  <a:schemeClr val="tx1"/>
                </a:solidFill>
                <a:latin typeface="宋体" pitchFamily="2" charset="-122"/>
              </a:rPr>
              <a:t>进位法</a:t>
            </a:r>
            <a:r>
              <a:rPr lang="zh-CN" altLang="en-US" sz="2800" b="0">
                <a:solidFill>
                  <a:schemeClr val="tx1"/>
                </a:solidFill>
                <a:latin typeface="宋体" pitchFamily="2" charset="-122"/>
              </a:rPr>
              <a:t>－乘基数取整。</a:t>
            </a:r>
          </a:p>
        </p:txBody>
      </p:sp>
      <p:sp>
        <p:nvSpPr>
          <p:cNvPr id="29699" name="Text Box 3"/>
          <p:cNvSpPr txBox="1">
            <a:spLocks noChangeArrowheads="1"/>
          </p:cNvSpPr>
          <p:nvPr/>
        </p:nvSpPr>
        <p:spPr bwMode="auto">
          <a:xfrm>
            <a:off x="971550" y="3284538"/>
            <a:ext cx="3892550" cy="519112"/>
          </a:xfrm>
          <a:prstGeom prst="rect">
            <a:avLst/>
          </a:prstGeom>
          <a:noFill/>
          <a:ln w="9525">
            <a:noFill/>
            <a:miter lim="800000"/>
            <a:headEnd/>
            <a:tailEnd/>
          </a:ln>
        </p:spPr>
        <p:txBody>
          <a:bodyPr wrap="none" anchor="ctr">
            <a:spAutoFit/>
          </a:bodyPr>
          <a:lstStyle/>
          <a:p>
            <a:pPr algn="ctr"/>
            <a:r>
              <a:rPr lang="zh-CN" altLang="en-US" sz="2800" b="0">
                <a:solidFill>
                  <a:schemeClr val="tx1"/>
                </a:solidFill>
              </a:rPr>
              <a:t>得：</a:t>
            </a:r>
            <a:r>
              <a:rPr lang="zh-CN" altLang="zh-CN" sz="2800" b="0">
                <a:solidFill>
                  <a:schemeClr val="tx1"/>
                </a:solidFill>
              </a:rPr>
              <a:t>(0.65)</a:t>
            </a:r>
            <a:r>
              <a:rPr lang="zh-CN" altLang="zh-CN" sz="2800" b="0" baseline="-25000">
                <a:solidFill>
                  <a:schemeClr val="tx1"/>
                </a:solidFill>
              </a:rPr>
              <a:t>10</a:t>
            </a:r>
            <a:r>
              <a:rPr lang="zh-CN" altLang="zh-CN" sz="2800" b="0">
                <a:solidFill>
                  <a:schemeClr val="tx1"/>
                </a:solidFill>
              </a:rPr>
              <a:t>=(0.101001)</a:t>
            </a:r>
            <a:r>
              <a:rPr lang="zh-CN" altLang="zh-CN" sz="2800" b="0" baseline="-25000">
                <a:solidFill>
                  <a:schemeClr val="tx1"/>
                </a:solidFill>
              </a:rPr>
              <a:t>2</a:t>
            </a:r>
            <a:endParaRPr lang="zh-CN" altLang="zh-CN" sz="4400" b="0">
              <a:solidFill>
                <a:schemeClr val="tx1"/>
              </a:solidFill>
            </a:endParaRPr>
          </a:p>
        </p:txBody>
      </p:sp>
      <p:sp>
        <p:nvSpPr>
          <p:cNvPr id="29700" name="Text Box 4"/>
          <p:cNvSpPr txBox="1">
            <a:spLocks noChangeArrowheads="1"/>
          </p:cNvSpPr>
          <p:nvPr/>
        </p:nvSpPr>
        <p:spPr bwMode="auto">
          <a:xfrm>
            <a:off x="395288" y="5084763"/>
            <a:ext cx="7632700" cy="641350"/>
          </a:xfrm>
          <a:prstGeom prst="rect">
            <a:avLst/>
          </a:prstGeom>
          <a:noFill/>
          <a:ln w="9525">
            <a:noFill/>
            <a:miter lim="800000"/>
            <a:headEnd/>
            <a:tailEnd/>
          </a:ln>
        </p:spPr>
        <p:txBody>
          <a:bodyPr anchor="ctr">
            <a:spAutoFit/>
          </a:bodyPr>
          <a:lstStyle/>
          <a:p>
            <a:pPr algn="ctr"/>
            <a:r>
              <a:rPr lang="zh-CN" altLang="en-US" sz="3600" b="0">
                <a:solidFill>
                  <a:schemeClr val="tx1"/>
                </a:solidFill>
              </a:rPr>
              <a:t>综合得：</a:t>
            </a:r>
            <a:r>
              <a:rPr lang="zh-CN" altLang="zh-CN" sz="3600" b="0">
                <a:solidFill>
                  <a:schemeClr val="tx1"/>
                </a:solidFill>
              </a:rPr>
              <a:t>(81.65)</a:t>
            </a:r>
            <a:r>
              <a:rPr lang="zh-CN" altLang="zh-CN" sz="3600" b="0" baseline="-25000">
                <a:solidFill>
                  <a:schemeClr val="tx1"/>
                </a:solidFill>
              </a:rPr>
              <a:t>10</a:t>
            </a:r>
            <a:r>
              <a:rPr lang="zh-CN" altLang="zh-CN" sz="3600" b="0">
                <a:solidFill>
                  <a:schemeClr val="tx1"/>
                </a:solidFill>
              </a:rPr>
              <a:t>=(1010001.101001)</a:t>
            </a:r>
            <a:r>
              <a:rPr lang="zh-CN" altLang="zh-CN" sz="3600" b="0" baseline="-25000">
                <a:solidFill>
                  <a:schemeClr val="tx1"/>
                </a:solidFill>
              </a:rPr>
              <a:t>2</a:t>
            </a:r>
            <a:endParaRPr lang="zh-CN" altLang="zh-CN" sz="5400" b="0">
              <a:solidFill>
                <a:schemeClr val="tx1"/>
              </a:solidFill>
            </a:endParaRPr>
          </a:p>
        </p:txBody>
      </p:sp>
      <p:grpSp>
        <p:nvGrpSpPr>
          <p:cNvPr id="2" name="Group 5"/>
          <p:cNvGrpSpPr>
            <a:grpSpLocks/>
          </p:cNvGrpSpPr>
          <p:nvPr/>
        </p:nvGrpSpPr>
        <p:grpSpPr bwMode="auto">
          <a:xfrm>
            <a:off x="684213" y="260350"/>
            <a:ext cx="7162800" cy="838200"/>
            <a:chOff x="0" y="0"/>
            <a:chExt cx="4512" cy="528"/>
          </a:xfrm>
        </p:grpSpPr>
        <p:sp>
          <p:nvSpPr>
            <p:cNvPr id="29707" name="AutoShape 6"/>
            <p:cNvSpPr>
              <a:spLocks noChangeArrowheads="1"/>
            </p:cNvSpPr>
            <p:nvPr/>
          </p:nvSpPr>
          <p:spPr bwMode="auto">
            <a:xfrm>
              <a:off x="0" y="0"/>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p:spPr>
          <p:txBody>
            <a:bodyPr wrap="none" anchor="ctr"/>
            <a:lstStyle/>
            <a:p>
              <a:pPr algn="ctr"/>
              <a:r>
                <a:rPr lang="zh-CN" altLang="en-US" sz="3600" b="1">
                  <a:solidFill>
                    <a:srgbClr val="3333CC"/>
                  </a:solidFill>
                  <a:latin typeface="隶书" pitchFamily="49" charset="-122"/>
                  <a:ea typeface="隶书" pitchFamily="49" charset="-122"/>
                </a:rPr>
                <a:t>十进制数    非十进制数</a:t>
              </a:r>
              <a:endParaRPr lang="zh-CN" altLang="en-US"/>
            </a:p>
          </p:txBody>
        </p:sp>
        <p:sp>
          <p:nvSpPr>
            <p:cNvPr id="29708" name="AutoShape 7"/>
            <p:cNvSpPr>
              <a:spLocks noChangeArrowheads="1"/>
            </p:cNvSpPr>
            <p:nvPr/>
          </p:nvSpPr>
          <p:spPr bwMode="auto">
            <a:xfrm>
              <a:off x="1920" y="192"/>
              <a:ext cx="480" cy="144"/>
            </a:xfrm>
            <a:prstGeom prst="rightArrow">
              <a:avLst>
                <a:gd name="adj1" fmla="val 50000"/>
                <a:gd name="adj2" fmla="val 83333"/>
              </a:avLst>
            </a:prstGeom>
            <a:solidFill>
              <a:schemeClr val="accent2"/>
            </a:solidFill>
            <a:ln w="3175">
              <a:solidFill>
                <a:schemeClr val="tx1"/>
              </a:solidFill>
              <a:miter lim="800000"/>
              <a:headEnd/>
              <a:tailEnd/>
            </a:ln>
          </p:spPr>
          <p:txBody>
            <a:bodyPr wrap="none" anchor="ctr"/>
            <a:lstStyle/>
            <a:p>
              <a:endParaRPr lang="zh-CN" altLang="en-US"/>
            </a:p>
          </p:txBody>
        </p:sp>
      </p:grpSp>
      <p:sp>
        <p:nvSpPr>
          <p:cNvPr id="29702" name="Text Box 8"/>
          <p:cNvSpPr txBox="1">
            <a:spLocks noChangeArrowheads="1"/>
          </p:cNvSpPr>
          <p:nvPr/>
        </p:nvSpPr>
        <p:spPr bwMode="auto">
          <a:xfrm>
            <a:off x="250825" y="4437063"/>
            <a:ext cx="6172200" cy="519112"/>
          </a:xfrm>
          <a:prstGeom prst="rect">
            <a:avLst/>
          </a:prstGeom>
          <a:noFill/>
          <a:ln w="9525">
            <a:noFill/>
            <a:miter lim="800000"/>
            <a:headEnd/>
            <a:tailEnd/>
          </a:ln>
        </p:spPr>
        <p:txBody>
          <a:bodyPr anchor="ctr">
            <a:spAutoFit/>
          </a:bodyPr>
          <a:lstStyle/>
          <a:p>
            <a:pPr algn="ctr"/>
            <a:r>
              <a:rPr lang="zh-CN" altLang="en-US" sz="2800" b="0" dirty="0">
                <a:solidFill>
                  <a:schemeClr val="tx1"/>
                </a:solidFill>
                <a:latin typeface="幼圆" pitchFamily="49" charset="-122"/>
                <a:ea typeface="幼圆" pitchFamily="49" charset="-122"/>
              </a:rPr>
              <a:t>得：（</a:t>
            </a:r>
            <a:r>
              <a:rPr lang="zh-CN" altLang="zh-CN" sz="2800" b="0" dirty="0">
                <a:solidFill>
                  <a:schemeClr val="tx1"/>
                </a:solidFill>
                <a:latin typeface="幼圆" pitchFamily="49" charset="-122"/>
                <a:ea typeface="幼圆" pitchFamily="49" charset="-122"/>
              </a:rPr>
              <a:t>81</a:t>
            </a:r>
            <a:r>
              <a:rPr lang="zh-CN" altLang="en-US" sz="2800" b="0" dirty="0">
                <a:solidFill>
                  <a:schemeClr val="tx1"/>
                </a:solidFill>
                <a:latin typeface="幼圆" pitchFamily="49" charset="-122"/>
                <a:ea typeface="幼圆" pitchFamily="49" charset="-122"/>
              </a:rPr>
              <a:t>）</a:t>
            </a:r>
            <a:r>
              <a:rPr lang="zh-CN" altLang="zh-CN" sz="2800" b="0" baseline="-25000" dirty="0">
                <a:solidFill>
                  <a:schemeClr val="tx1"/>
                </a:solidFill>
                <a:latin typeface="幼圆" pitchFamily="49" charset="-122"/>
                <a:ea typeface="幼圆" pitchFamily="49" charset="-122"/>
              </a:rPr>
              <a:t>10</a:t>
            </a:r>
            <a:r>
              <a:rPr lang="zh-CN" altLang="zh-CN" sz="2800" b="0" dirty="0">
                <a:solidFill>
                  <a:schemeClr val="tx1"/>
                </a:solidFill>
                <a:latin typeface="幼圆" pitchFamily="49" charset="-122"/>
                <a:ea typeface="幼圆" pitchFamily="49" charset="-122"/>
              </a:rPr>
              <a:t> =</a:t>
            </a:r>
            <a:r>
              <a:rPr lang="zh-CN" altLang="en-US" sz="2800" b="0" dirty="0">
                <a:solidFill>
                  <a:schemeClr val="tx1"/>
                </a:solidFill>
                <a:latin typeface="幼圆" pitchFamily="49" charset="-122"/>
                <a:ea typeface="幼圆" pitchFamily="49" charset="-122"/>
              </a:rPr>
              <a:t>（</a:t>
            </a:r>
            <a:r>
              <a:rPr lang="zh-CN" altLang="zh-CN" sz="2800" b="0" dirty="0">
                <a:solidFill>
                  <a:schemeClr val="tx1"/>
                </a:solidFill>
                <a:latin typeface="幼圆" pitchFamily="49" charset="-122"/>
                <a:ea typeface="幼圆" pitchFamily="49" charset="-122"/>
              </a:rPr>
              <a:t>1010001</a:t>
            </a:r>
            <a:r>
              <a:rPr lang="zh-CN" altLang="en-US" sz="2800" b="0" dirty="0">
                <a:solidFill>
                  <a:schemeClr val="tx1"/>
                </a:solidFill>
                <a:latin typeface="幼圆" pitchFamily="49" charset="-122"/>
                <a:ea typeface="幼圆" pitchFamily="49" charset="-122"/>
              </a:rPr>
              <a:t>）</a:t>
            </a:r>
            <a:r>
              <a:rPr lang="zh-CN" altLang="zh-CN" sz="2800" b="0" baseline="-25000" dirty="0">
                <a:solidFill>
                  <a:schemeClr val="tx1"/>
                </a:solidFill>
                <a:latin typeface="幼圆" pitchFamily="49" charset="-122"/>
                <a:ea typeface="幼圆" pitchFamily="49" charset="-122"/>
              </a:rPr>
              <a:t>2</a:t>
            </a:r>
          </a:p>
        </p:txBody>
      </p:sp>
      <p:sp>
        <p:nvSpPr>
          <p:cNvPr id="29703" name="Rectangle 9"/>
          <p:cNvSpPr>
            <a:spLocks noChangeArrowheads="1"/>
          </p:cNvSpPr>
          <p:nvPr/>
        </p:nvSpPr>
        <p:spPr bwMode="auto">
          <a:xfrm>
            <a:off x="755650" y="1341438"/>
            <a:ext cx="7775575" cy="519112"/>
          </a:xfrm>
          <a:prstGeom prst="rect">
            <a:avLst/>
          </a:prstGeom>
          <a:noFill/>
          <a:ln w="9525">
            <a:noFill/>
            <a:miter lim="800000"/>
            <a:headEnd/>
            <a:tailEnd/>
          </a:ln>
        </p:spPr>
        <p:txBody>
          <a:bodyPr>
            <a:spAutoFit/>
          </a:bodyPr>
          <a:lstStyle/>
          <a:p>
            <a:pPr>
              <a:spcBef>
                <a:spcPct val="50000"/>
              </a:spcBef>
            </a:pPr>
            <a:r>
              <a:rPr lang="zh-CN" altLang="en-US" sz="2800" b="0">
                <a:solidFill>
                  <a:schemeClr val="tx1"/>
                </a:solidFill>
              </a:rPr>
              <a:t>例：</a:t>
            </a:r>
            <a:r>
              <a:rPr lang="zh-CN" altLang="zh-CN" sz="2800" b="0">
                <a:solidFill>
                  <a:schemeClr val="tx1"/>
                </a:solidFill>
              </a:rPr>
              <a:t>(81.65)</a:t>
            </a:r>
            <a:r>
              <a:rPr lang="zh-CN" altLang="zh-CN" sz="2800" b="0" baseline="-25000">
                <a:solidFill>
                  <a:schemeClr val="tx1"/>
                </a:solidFill>
              </a:rPr>
              <a:t>10</a:t>
            </a:r>
            <a:r>
              <a:rPr lang="zh-CN" altLang="zh-CN" sz="2800" b="0">
                <a:solidFill>
                  <a:schemeClr val="tx1"/>
                </a:solidFill>
              </a:rPr>
              <a:t>=(</a:t>
            </a:r>
            <a:r>
              <a:rPr lang="zh-CN" altLang="en-US" sz="2800" b="0">
                <a:solidFill>
                  <a:schemeClr val="tx1"/>
                </a:solidFill>
              </a:rPr>
              <a:t>？</a:t>
            </a:r>
            <a:r>
              <a:rPr lang="zh-CN" altLang="zh-CN" sz="2800" b="0">
                <a:solidFill>
                  <a:schemeClr val="tx1"/>
                </a:solidFill>
              </a:rPr>
              <a:t>)</a:t>
            </a:r>
            <a:r>
              <a:rPr lang="zh-CN" altLang="zh-CN" sz="2800" b="0" baseline="-25000">
                <a:solidFill>
                  <a:schemeClr val="tx1"/>
                </a:solidFill>
              </a:rPr>
              <a:t>2 </a:t>
            </a:r>
            <a:r>
              <a:rPr lang="zh-CN" altLang="zh-CN" sz="2800" b="0">
                <a:solidFill>
                  <a:schemeClr val="tx1"/>
                </a:solidFill>
              </a:rPr>
              <a:t> </a:t>
            </a:r>
            <a:r>
              <a:rPr lang="zh-CN" altLang="en-US" sz="2800" b="0">
                <a:solidFill>
                  <a:schemeClr val="tx1"/>
                </a:solidFill>
              </a:rPr>
              <a:t>，</a:t>
            </a:r>
            <a:r>
              <a:rPr lang="zh-CN" altLang="en-US" sz="2800" b="0">
                <a:solidFill>
                  <a:schemeClr val="tx1"/>
                </a:solidFill>
                <a:latin typeface="宋体" pitchFamily="2" charset="-122"/>
              </a:rPr>
              <a:t>要求精度为小数六位。</a:t>
            </a:r>
          </a:p>
        </p:txBody>
      </p:sp>
      <p:sp>
        <p:nvSpPr>
          <p:cNvPr id="36874" name="Text Box 10"/>
          <p:cNvSpPr txBox="1">
            <a:spLocks noChangeArrowheads="1"/>
          </p:cNvSpPr>
          <p:nvPr/>
        </p:nvSpPr>
        <p:spPr bwMode="auto">
          <a:xfrm>
            <a:off x="539750" y="5805264"/>
            <a:ext cx="8064500" cy="957250"/>
          </a:xfrm>
          <a:prstGeom prst="rect">
            <a:avLst/>
          </a:prstGeom>
          <a:noFill/>
          <a:ln w="9525">
            <a:noFill/>
            <a:miter lim="800000"/>
            <a:headEnd/>
            <a:tailEnd/>
          </a:ln>
          <a:effectLst/>
        </p:spPr>
        <p:txBody>
          <a:bodyPr>
            <a:spAutoFit/>
          </a:bodyPr>
          <a:lstStyle/>
          <a:p>
            <a:pPr indent="441325" defTabSz="534988">
              <a:lnSpc>
                <a:spcPct val="150000"/>
              </a:lnSpc>
              <a:spcBef>
                <a:spcPct val="50000"/>
              </a:spcBef>
              <a:defRPr/>
            </a:pPr>
            <a:r>
              <a:rPr lang="zh-CN" sz="2000" dirty="0">
                <a:solidFill>
                  <a:schemeClr val="tx1"/>
                </a:solidFill>
              </a:rPr>
              <a:t>注意：小数转换不一定能算尽，只能算到一定精度的位数为止，故要产生一些误差。当位数较多时，这个误差就很小了。</a:t>
            </a:r>
          </a:p>
        </p:txBody>
      </p:sp>
      <p:sp>
        <p:nvSpPr>
          <p:cNvPr id="29705" name="Text Box 11"/>
          <p:cNvSpPr txBox="1">
            <a:spLocks noChangeArrowheads="1"/>
          </p:cNvSpPr>
          <p:nvPr/>
        </p:nvSpPr>
        <p:spPr bwMode="auto">
          <a:xfrm>
            <a:off x="900113" y="2060575"/>
            <a:ext cx="3708400" cy="519113"/>
          </a:xfrm>
          <a:prstGeom prst="rect">
            <a:avLst/>
          </a:prstGeom>
          <a:solidFill>
            <a:srgbClr val="99FF99"/>
          </a:solidFill>
          <a:ln w="9525">
            <a:noFill/>
            <a:miter lim="800000"/>
            <a:headEnd/>
            <a:tailEnd/>
          </a:ln>
        </p:spPr>
        <p:txBody>
          <a:bodyPr>
            <a:spAutoFit/>
          </a:bodyPr>
          <a:lstStyle/>
          <a:p>
            <a:pPr>
              <a:spcBef>
                <a:spcPct val="50000"/>
              </a:spcBef>
            </a:pPr>
            <a:r>
              <a:rPr lang="zh-CN" altLang="en-US" sz="2800" b="0">
                <a:solidFill>
                  <a:schemeClr val="tx1"/>
                </a:solidFill>
              </a:rPr>
              <a:t>整数与小数分别转换</a:t>
            </a:r>
          </a:p>
        </p:txBody>
      </p:sp>
      <p:sp>
        <p:nvSpPr>
          <p:cNvPr id="29706" name="Text Box 12"/>
          <p:cNvSpPr txBox="1">
            <a:spLocks noChangeArrowheads="1"/>
          </p:cNvSpPr>
          <p:nvPr/>
        </p:nvSpPr>
        <p:spPr bwMode="auto">
          <a:xfrm>
            <a:off x="611188" y="3860800"/>
            <a:ext cx="7848600" cy="519113"/>
          </a:xfrm>
          <a:prstGeom prst="rect">
            <a:avLst/>
          </a:prstGeom>
          <a:noFill/>
          <a:ln w="9525">
            <a:noFill/>
            <a:miter lim="800000"/>
            <a:headEnd/>
            <a:tailEnd/>
          </a:ln>
        </p:spPr>
        <p:txBody>
          <a:bodyPr>
            <a:spAutoFit/>
          </a:bodyPr>
          <a:lstStyle/>
          <a:p>
            <a:pPr algn="ctr"/>
            <a:r>
              <a:rPr lang="zh-CN" altLang="zh-CN" sz="2800" b="0">
                <a:solidFill>
                  <a:schemeClr val="tx1"/>
                </a:solidFill>
              </a:rPr>
              <a:t>      </a:t>
            </a:r>
            <a:r>
              <a:rPr lang="zh-CN" altLang="en-US" sz="2800" b="0">
                <a:solidFill>
                  <a:schemeClr val="tx1"/>
                </a:solidFill>
              </a:rPr>
              <a:t>（</a:t>
            </a:r>
            <a:r>
              <a:rPr lang="zh-CN" altLang="zh-CN" sz="2800" b="0">
                <a:solidFill>
                  <a:schemeClr val="tx1"/>
                </a:solidFill>
              </a:rPr>
              <a:t>81</a:t>
            </a:r>
            <a:r>
              <a:rPr lang="zh-CN" altLang="en-US" sz="2800" b="0">
                <a:solidFill>
                  <a:schemeClr val="tx1"/>
                </a:solidFill>
              </a:rPr>
              <a:t>）</a:t>
            </a:r>
            <a:r>
              <a:rPr lang="zh-CN" altLang="zh-CN" sz="2800" b="0" baseline="-25000">
                <a:solidFill>
                  <a:schemeClr val="tx1"/>
                </a:solidFill>
              </a:rPr>
              <a:t>10</a:t>
            </a:r>
            <a:r>
              <a:rPr lang="zh-CN" altLang="zh-CN" sz="2800" b="0">
                <a:solidFill>
                  <a:schemeClr val="tx1"/>
                </a:solidFill>
              </a:rPr>
              <a:t> =</a:t>
            </a:r>
            <a:r>
              <a:rPr lang="zh-CN" altLang="en-US" sz="2800" b="0">
                <a:solidFill>
                  <a:schemeClr val="tx1"/>
                </a:solidFill>
              </a:rPr>
              <a:t>（    ？ ）</a:t>
            </a:r>
            <a:r>
              <a:rPr lang="zh-CN" altLang="zh-CN" sz="2800" b="0" baseline="-25000">
                <a:solidFill>
                  <a:schemeClr val="tx1"/>
                </a:solidFill>
              </a:rPr>
              <a:t>2</a:t>
            </a:r>
            <a:r>
              <a:rPr lang="zh-CN" altLang="en-US" sz="2000" b="0">
                <a:solidFill>
                  <a:schemeClr val="tx1"/>
                </a:solidFill>
              </a:rPr>
              <a:t>，</a:t>
            </a:r>
            <a:r>
              <a:rPr lang="zh-CN" altLang="en-US" sz="2800" b="0" i="1">
                <a:solidFill>
                  <a:schemeClr val="tx1"/>
                </a:solidFill>
              </a:rPr>
              <a:t>余数法</a:t>
            </a:r>
            <a:r>
              <a:rPr lang="zh-CN" altLang="en-US" sz="2800" b="0">
                <a:solidFill>
                  <a:schemeClr val="tx1"/>
                </a:solidFill>
              </a:rPr>
              <a:t>－除基取余法</a:t>
            </a:r>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bwMode="auto">
          <a:xfrm>
            <a:off x="304800" y="1219200"/>
            <a:ext cx="8689975" cy="1231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7620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r>
              <a:rPr kumimoji="0" lang="zh-CN" altLang="zh-CN" sz="2800" b="1" i="0" u="none" strike="noStrike" kern="0" cap="none" spc="0" normalizeH="0" baseline="0" noProof="0" smtClean="0">
                <a:ln>
                  <a:noFill/>
                </a:ln>
                <a:solidFill>
                  <a:schemeClr val="bg2"/>
                </a:solidFill>
                <a:effectLst/>
                <a:uLnTx/>
                <a:uFillTx/>
                <a:latin typeface="+mn-lt"/>
                <a:ea typeface="+mn-ea"/>
                <a:cs typeface="+mn-cs"/>
              </a:rPr>
              <a:t>	</a:t>
            </a:r>
            <a:r>
              <a:rPr kumimoji="0" lang="zh-CN" altLang="en-US" sz="3200" b="0" i="0" u="none" strike="noStrike" kern="0" cap="none" spc="0" normalizeH="0" baseline="0" noProof="0" smtClean="0">
                <a:ln>
                  <a:noFill/>
                </a:ln>
                <a:solidFill>
                  <a:schemeClr val="tx1"/>
                </a:solidFill>
                <a:effectLst/>
                <a:uLnTx/>
                <a:uFillTx/>
                <a:latin typeface="+mn-lt"/>
                <a:ea typeface="隶书" pitchFamily="49" charset="-122"/>
                <a:cs typeface="+mn-cs"/>
              </a:rPr>
              <a:t>利用多项式表示法（</a:t>
            </a:r>
            <a:r>
              <a:rPr kumimoji="0" lang="zh-CN" altLang="en-US" sz="3200" b="1" i="1" u="none" strike="noStrike" kern="0" cap="none" spc="0" normalizeH="0" baseline="0" noProof="0" smtClean="0">
                <a:ln>
                  <a:noFill/>
                </a:ln>
                <a:solidFill>
                  <a:srgbClr val="3333CC"/>
                </a:solidFill>
                <a:effectLst/>
                <a:uLnTx/>
                <a:uFillTx/>
                <a:latin typeface="+mn-lt"/>
                <a:ea typeface="隶书" pitchFamily="49" charset="-122"/>
                <a:cs typeface="+mn-cs"/>
              </a:rPr>
              <a:t>位权多项式法</a:t>
            </a:r>
            <a:r>
              <a:rPr kumimoji="0" lang="zh-CN" altLang="en-US" sz="3200" b="0" i="0" u="none" strike="noStrike" kern="0" cap="none" spc="0" normalizeH="0" baseline="0" noProof="0" smtClean="0">
                <a:ln>
                  <a:noFill/>
                </a:ln>
                <a:solidFill>
                  <a:schemeClr val="tx1"/>
                </a:solidFill>
                <a:effectLst/>
                <a:uLnTx/>
                <a:uFillTx/>
                <a:latin typeface="+mn-lt"/>
                <a:ea typeface="隶书" pitchFamily="49" charset="-122"/>
                <a:cs typeface="+mn-cs"/>
              </a:rPr>
              <a:t>）把各非十进制数按权展开求和。</a:t>
            </a:r>
          </a:p>
          <a:p>
            <a:pPr marL="342900" marR="0" lvl="0" indent="-342900" algn="l" defTabSz="7620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r>
              <a:rPr kumimoji="0" lang="zh-CN" altLang="en-US" sz="3200" b="1" i="1" u="none" strike="noStrike" kern="0" cap="none" spc="0" normalizeH="0" baseline="0" noProof="0" smtClean="0">
                <a:ln>
                  <a:noFill/>
                </a:ln>
                <a:solidFill>
                  <a:srgbClr val="3333CC"/>
                </a:solidFill>
                <a:effectLst/>
                <a:uLnTx/>
                <a:uFillTx/>
                <a:latin typeface="+mn-lt"/>
                <a:ea typeface="隶书" pitchFamily="49" charset="-122"/>
                <a:cs typeface="+mn-cs"/>
              </a:rPr>
              <a:t>转换公式</a:t>
            </a:r>
            <a:r>
              <a:rPr kumimoji="0" lang="zh-CN" altLang="en-US" sz="3200" b="0" i="0" u="none" strike="noStrike" kern="0" cap="none" spc="0" normalizeH="0" baseline="0" noProof="0" smtClean="0">
                <a:ln>
                  <a:noFill/>
                </a:ln>
                <a:solidFill>
                  <a:srgbClr val="3333CC"/>
                </a:solidFill>
                <a:effectLst/>
                <a:uLnTx/>
                <a:uFillTx/>
                <a:latin typeface="+mn-lt"/>
                <a:ea typeface="黑体" pitchFamily="49" charset="-122"/>
                <a:cs typeface="+mn-cs"/>
              </a:rPr>
              <a:t>：</a:t>
            </a: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762000" rtl="0" eaLnBrk="1" fontAlgn="base" latinLnBrk="0" hangingPunct="1">
              <a:lnSpc>
                <a:spcPct val="110000"/>
              </a:lnSpc>
              <a:spcBef>
                <a:spcPct val="20000"/>
              </a:spcBef>
              <a:spcAft>
                <a:spcPct val="0"/>
              </a:spcAft>
              <a:buClr>
                <a:schemeClr val="folHlink"/>
              </a:buClr>
              <a:buSzPct val="60000"/>
              <a:buFont typeface="Wingdings" pitchFamily="2" charset="2"/>
              <a:buChar char="n"/>
              <a:tabLst/>
              <a:defRPr/>
            </a:pPr>
            <a:endParaRPr kumimoji="0" lang="zh-CN" altLang="zh-CN" sz="3200" b="0" i="0" u="none" strike="noStrike" kern="0" cap="none" spc="0" normalizeH="0" baseline="0" noProof="0" smtClean="0">
              <a:ln>
                <a:noFill/>
              </a:ln>
              <a:solidFill>
                <a:schemeClr val="tx1"/>
              </a:solidFill>
              <a:effectLst/>
              <a:uLnTx/>
              <a:uFillTx/>
              <a:latin typeface="+mn-lt"/>
              <a:ea typeface="+mn-ea"/>
              <a:cs typeface="+mn-cs"/>
            </a:endParaRPr>
          </a:p>
        </p:txBody>
      </p:sp>
      <p:grpSp>
        <p:nvGrpSpPr>
          <p:cNvPr id="14" name="Group 3"/>
          <p:cNvGrpSpPr>
            <a:grpSpLocks/>
          </p:cNvGrpSpPr>
          <p:nvPr/>
        </p:nvGrpSpPr>
        <p:grpSpPr bwMode="auto">
          <a:xfrm>
            <a:off x="1066800" y="152400"/>
            <a:ext cx="7162800" cy="838200"/>
            <a:chOff x="0" y="0"/>
            <a:chExt cx="4512" cy="528"/>
          </a:xfrm>
        </p:grpSpPr>
        <p:sp>
          <p:nvSpPr>
            <p:cNvPr id="15" name="AutoShape 4"/>
            <p:cNvSpPr>
              <a:spLocks noChangeArrowheads="1"/>
            </p:cNvSpPr>
            <p:nvPr/>
          </p:nvSpPr>
          <p:spPr bwMode="auto">
            <a:xfrm>
              <a:off x="0" y="0"/>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p:spPr>
          <p:txBody>
            <a:bodyPr wrap="none" anchor="ctr"/>
            <a:lstStyle/>
            <a:p>
              <a:pPr algn="ctr"/>
              <a:r>
                <a:rPr lang="zh-CN" altLang="en-US" sz="3600" b="1">
                  <a:solidFill>
                    <a:srgbClr val="3333CC"/>
                  </a:solidFill>
                  <a:latin typeface="隶书" pitchFamily="49" charset="-122"/>
                  <a:ea typeface="隶书" pitchFamily="49" charset="-122"/>
                </a:rPr>
                <a:t>非十进制数     十进制数</a:t>
              </a:r>
              <a:endParaRPr lang="zh-CN" altLang="en-US"/>
            </a:p>
          </p:txBody>
        </p:sp>
        <p:sp>
          <p:nvSpPr>
            <p:cNvPr id="16" name="AutoShape 5"/>
            <p:cNvSpPr>
              <a:spLocks noChangeArrowheads="1"/>
            </p:cNvSpPr>
            <p:nvPr/>
          </p:nvSpPr>
          <p:spPr bwMode="auto">
            <a:xfrm>
              <a:off x="2160" y="192"/>
              <a:ext cx="480" cy="144"/>
            </a:xfrm>
            <a:prstGeom prst="rightArrow">
              <a:avLst>
                <a:gd name="adj1" fmla="val 50000"/>
                <a:gd name="adj2" fmla="val 83333"/>
              </a:avLst>
            </a:prstGeom>
            <a:solidFill>
              <a:schemeClr val="accent2"/>
            </a:solidFill>
            <a:ln w="3175">
              <a:solidFill>
                <a:schemeClr val="tx1"/>
              </a:solidFill>
              <a:miter lim="800000"/>
              <a:headEnd/>
              <a:tailEnd/>
            </a:ln>
          </p:spPr>
          <p:txBody>
            <a:bodyPr wrap="none" anchor="ctr"/>
            <a:lstStyle/>
            <a:p>
              <a:endParaRPr lang="zh-CN" altLang="en-US"/>
            </a:p>
          </p:txBody>
        </p:sp>
      </p:grpSp>
      <p:graphicFrame>
        <p:nvGraphicFramePr>
          <p:cNvPr id="17" name="Object 6"/>
          <p:cNvGraphicFramePr>
            <a:graphicFrameLocks noChangeAspect="1"/>
          </p:cNvGraphicFramePr>
          <p:nvPr/>
        </p:nvGraphicFramePr>
        <p:xfrm>
          <a:off x="2819400" y="2438400"/>
          <a:ext cx="3581400" cy="1381125"/>
        </p:xfrm>
        <a:graphic>
          <a:graphicData uri="http://schemas.openxmlformats.org/presentationml/2006/ole">
            <p:oleObj spid="_x0000_s444418" r:id="rId4" imgW="1015876" imgH="431930" progId="Equations">
              <p:embed/>
            </p:oleObj>
          </a:graphicData>
        </a:graphic>
      </p:graphicFrame>
      <p:sp>
        <p:nvSpPr>
          <p:cNvPr id="18" name="Text Box 7"/>
          <p:cNvSpPr txBox="1">
            <a:spLocks noChangeArrowheads="1"/>
          </p:cNvSpPr>
          <p:nvPr/>
        </p:nvSpPr>
        <p:spPr bwMode="auto">
          <a:xfrm>
            <a:off x="228600" y="5118100"/>
            <a:ext cx="8915400" cy="1739900"/>
          </a:xfrm>
          <a:prstGeom prst="rect">
            <a:avLst/>
          </a:prstGeom>
          <a:noFill/>
          <a:ln w="9525">
            <a:noFill/>
            <a:miter lim="800000"/>
            <a:headEnd/>
            <a:tailEnd/>
          </a:ln>
        </p:spPr>
        <p:txBody>
          <a:bodyPr>
            <a:spAutoFit/>
          </a:bodyPr>
          <a:lstStyle/>
          <a:p>
            <a:pPr>
              <a:lnSpc>
                <a:spcPct val="110000"/>
              </a:lnSpc>
              <a:spcBef>
                <a:spcPct val="20000"/>
              </a:spcBef>
              <a:buClr>
                <a:schemeClr val="folHlink"/>
              </a:buClr>
              <a:buSzPct val="75000"/>
              <a:buFont typeface="Wingdings" pitchFamily="2" charset="2"/>
              <a:buNone/>
            </a:pPr>
            <a:r>
              <a:rPr lang="zh-CN" altLang="en-US" sz="3200"/>
              <a:t>例：</a:t>
            </a:r>
            <a:r>
              <a:rPr lang="zh-CN" altLang="zh-CN" sz="3200"/>
              <a:t>(1011.1)</a:t>
            </a:r>
            <a:r>
              <a:rPr lang="zh-CN" altLang="zh-CN" sz="3200" baseline="-25000"/>
              <a:t> 2 </a:t>
            </a:r>
            <a:r>
              <a:rPr lang="zh-CN" altLang="zh-CN" sz="3200"/>
              <a:t>= </a:t>
            </a:r>
            <a:r>
              <a:rPr lang="zh-CN" altLang="zh-CN" sz="2800"/>
              <a:t>1×2</a:t>
            </a:r>
            <a:r>
              <a:rPr lang="zh-CN" altLang="zh-CN" sz="2800" baseline="30000"/>
              <a:t>3</a:t>
            </a:r>
            <a:r>
              <a:rPr lang="zh-CN" altLang="zh-CN" sz="2800"/>
              <a:t>+0×2</a:t>
            </a:r>
            <a:r>
              <a:rPr lang="zh-CN" altLang="zh-CN" sz="2800" baseline="30000"/>
              <a:t>2</a:t>
            </a:r>
            <a:r>
              <a:rPr lang="zh-CN" altLang="zh-CN" sz="2800"/>
              <a:t> + 1×2</a:t>
            </a:r>
            <a:r>
              <a:rPr lang="zh-CN" altLang="zh-CN" sz="2800" baseline="30000"/>
              <a:t>1 </a:t>
            </a:r>
            <a:r>
              <a:rPr lang="zh-CN" altLang="zh-CN" sz="2800"/>
              <a:t>+ 1 ×2</a:t>
            </a:r>
            <a:r>
              <a:rPr lang="zh-CN" altLang="zh-CN" sz="2800" baseline="30000"/>
              <a:t>0 </a:t>
            </a:r>
            <a:r>
              <a:rPr lang="zh-CN" altLang="zh-CN" sz="2800"/>
              <a:t>+1</a:t>
            </a:r>
            <a:r>
              <a:rPr lang="zh-CN" altLang="zh-CN" sz="2800" baseline="30000"/>
              <a:t> </a:t>
            </a:r>
            <a:r>
              <a:rPr lang="zh-CN" altLang="zh-CN" sz="2800"/>
              <a:t>× 2</a:t>
            </a:r>
            <a:r>
              <a:rPr lang="zh-CN" altLang="zh-CN" sz="2800" baseline="30000"/>
              <a:t>-1</a:t>
            </a:r>
            <a:endParaRPr lang="zh-CN" altLang="zh-CN" sz="2800"/>
          </a:p>
          <a:p>
            <a:pPr>
              <a:lnSpc>
                <a:spcPct val="110000"/>
              </a:lnSpc>
              <a:spcBef>
                <a:spcPct val="20000"/>
              </a:spcBef>
              <a:buClr>
                <a:schemeClr val="folHlink"/>
              </a:buClr>
              <a:buSzPct val="75000"/>
              <a:buFont typeface="Wingdings" pitchFamily="2" charset="2"/>
              <a:buNone/>
            </a:pPr>
            <a:r>
              <a:rPr lang="zh-CN" altLang="zh-CN" sz="2800"/>
              <a:t>                           = 8 + 0 + 2 + 1 + 0.5</a:t>
            </a:r>
          </a:p>
          <a:p>
            <a:pPr>
              <a:lnSpc>
                <a:spcPct val="110000"/>
              </a:lnSpc>
              <a:spcBef>
                <a:spcPct val="20000"/>
              </a:spcBef>
              <a:buClr>
                <a:schemeClr val="folHlink"/>
              </a:buClr>
              <a:buSzPct val="75000"/>
              <a:buFont typeface="Wingdings" pitchFamily="2" charset="2"/>
              <a:buNone/>
            </a:pPr>
            <a:r>
              <a:rPr lang="zh-CN" altLang="zh-CN" sz="2800"/>
              <a:t>	                 = (11.5)</a:t>
            </a:r>
            <a:r>
              <a:rPr lang="zh-CN" altLang="zh-CN" sz="2800" baseline="-25000"/>
              <a:t>10</a:t>
            </a:r>
            <a:endParaRPr lang="zh-CN" altLang="zh-CN">
              <a:latin typeface="Verdana" pitchFamily="34" charset="0"/>
            </a:endParaRPr>
          </a:p>
        </p:txBody>
      </p:sp>
      <p:grpSp>
        <p:nvGrpSpPr>
          <p:cNvPr id="19" name="Group 8"/>
          <p:cNvGrpSpPr>
            <a:grpSpLocks/>
          </p:cNvGrpSpPr>
          <p:nvPr/>
        </p:nvGrpSpPr>
        <p:grpSpPr bwMode="auto">
          <a:xfrm>
            <a:off x="685800" y="4038600"/>
            <a:ext cx="7924800" cy="673100"/>
            <a:chOff x="0" y="0"/>
            <a:chExt cx="5108" cy="424"/>
          </a:xfrm>
        </p:grpSpPr>
        <p:graphicFrame>
          <p:nvGraphicFramePr>
            <p:cNvPr id="20" name="Object 9"/>
            <p:cNvGraphicFramePr>
              <a:graphicFrameLocks noChangeAspect="1"/>
            </p:cNvGraphicFramePr>
            <p:nvPr/>
          </p:nvGraphicFramePr>
          <p:xfrm>
            <a:off x="0" y="0"/>
            <a:ext cx="5108" cy="424"/>
          </p:xfrm>
          <a:graphic>
            <a:graphicData uri="http://schemas.openxmlformats.org/presentationml/2006/ole">
              <p:oleObj spid="_x0000_s444419" r:id="rId5" imgW="2159317" imgH="228917" progId="Equations">
                <p:embed/>
              </p:oleObj>
            </a:graphicData>
          </a:graphic>
        </p:graphicFrame>
        <p:sp>
          <p:nvSpPr>
            <p:cNvPr id="21" name="Oval 10"/>
            <p:cNvSpPr>
              <a:spLocks noChangeArrowheads="1"/>
            </p:cNvSpPr>
            <p:nvPr/>
          </p:nvSpPr>
          <p:spPr bwMode="auto">
            <a:xfrm>
              <a:off x="2784" y="240"/>
              <a:ext cx="48" cy="48"/>
            </a:xfrm>
            <a:prstGeom prst="ellipse">
              <a:avLst/>
            </a:prstGeom>
            <a:solidFill>
              <a:srgbClr val="FF0000"/>
            </a:solidFill>
            <a:ln w="9525">
              <a:solidFill>
                <a:srgbClr val="CCFFFF"/>
              </a:solidFill>
              <a:round/>
              <a:headEnd/>
              <a:tailEnd/>
            </a:ln>
          </p:spPr>
          <p:txBody>
            <a:bodyPr wrap="none" anchor="ctr"/>
            <a:lstStyle/>
            <a:p>
              <a:endParaRPr lang="zh-CN" altLang="en-US"/>
            </a:p>
          </p:txBody>
        </p:sp>
      </p:gr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23850" y="1412875"/>
            <a:ext cx="8497888" cy="1296988"/>
          </a:xfrm>
          <a:prstGeom prst="rect">
            <a:avLst/>
          </a:prstGeom>
          <a:noFill/>
          <a:ln w="9525">
            <a:noFill/>
            <a:miter lim="800000"/>
            <a:headEnd/>
            <a:tailEnd/>
          </a:ln>
        </p:spPr>
        <p:txBody>
          <a:bodyPr anchor="ctr">
            <a:spAutoFit/>
          </a:bodyPr>
          <a:lstStyle/>
          <a:p>
            <a:pPr algn="just">
              <a:lnSpc>
                <a:spcPct val="110000"/>
              </a:lnSpc>
              <a:tabLst>
                <a:tab pos="762000" algn="l"/>
              </a:tabLst>
            </a:pPr>
            <a:r>
              <a:rPr lang="zh-CN" altLang="zh-CN" b="1">
                <a:latin typeface="幼圆" pitchFamily="49" charset="-122"/>
                <a:ea typeface="幼圆" pitchFamily="49" charset="-122"/>
              </a:rPr>
              <a:t>	</a:t>
            </a:r>
            <a:r>
              <a:rPr lang="zh-CN" altLang="en-US" b="1">
                <a:latin typeface="幼圆" pitchFamily="49" charset="-122"/>
                <a:ea typeface="幼圆" pitchFamily="49" charset="-122"/>
              </a:rPr>
              <a:t>从</a:t>
            </a:r>
            <a:r>
              <a:rPr lang="zh-CN" altLang="en-US" b="1">
                <a:solidFill>
                  <a:srgbClr val="FF0000"/>
                </a:solidFill>
                <a:latin typeface="幼圆" pitchFamily="49" charset="-122"/>
                <a:ea typeface="幼圆" pitchFamily="49" charset="-122"/>
              </a:rPr>
              <a:t>小数点</a:t>
            </a:r>
            <a:r>
              <a:rPr lang="zh-CN" altLang="en-US" b="1">
                <a:latin typeface="幼圆" pitchFamily="49" charset="-122"/>
                <a:ea typeface="幼圆" pitchFamily="49" charset="-122"/>
              </a:rPr>
              <a:t>开始，将二进制数的整数和小数部分</a:t>
            </a:r>
            <a:r>
              <a:rPr lang="zh-CN" altLang="en-US" b="1">
                <a:solidFill>
                  <a:srgbClr val="FF0000"/>
                </a:solidFill>
                <a:latin typeface="幼圆" pitchFamily="49" charset="-122"/>
                <a:ea typeface="幼圆" pitchFamily="49" charset="-122"/>
              </a:rPr>
              <a:t>每三位</a:t>
            </a:r>
            <a:r>
              <a:rPr lang="zh-CN" altLang="en-US" b="1">
                <a:latin typeface="幼圆" pitchFamily="49" charset="-122"/>
                <a:ea typeface="幼圆" pitchFamily="49" charset="-122"/>
              </a:rPr>
              <a:t>分为</a:t>
            </a:r>
            <a:r>
              <a:rPr lang="zh-CN" altLang="en-US" b="1">
                <a:solidFill>
                  <a:srgbClr val="FF0000"/>
                </a:solidFill>
                <a:latin typeface="幼圆" pitchFamily="49" charset="-122"/>
                <a:ea typeface="幼圆" pitchFamily="49" charset="-122"/>
              </a:rPr>
              <a:t>一组</a:t>
            </a:r>
            <a:r>
              <a:rPr lang="zh-CN" altLang="en-US" b="1">
                <a:latin typeface="幼圆" pitchFamily="49" charset="-122"/>
                <a:ea typeface="幼圆" pitchFamily="49" charset="-122"/>
              </a:rPr>
              <a:t>，</a:t>
            </a:r>
            <a:r>
              <a:rPr lang="zh-CN" altLang="en-US" b="1">
                <a:solidFill>
                  <a:srgbClr val="FF0000"/>
                </a:solidFill>
                <a:latin typeface="幼圆" pitchFamily="49" charset="-122"/>
                <a:ea typeface="幼圆" pitchFamily="49" charset="-122"/>
              </a:rPr>
              <a:t>不足</a:t>
            </a:r>
            <a:r>
              <a:rPr lang="zh-CN" altLang="en-US" b="1">
                <a:latin typeface="幼圆" pitchFamily="49" charset="-122"/>
                <a:ea typeface="幼圆" pitchFamily="49" charset="-122"/>
              </a:rPr>
              <a:t>三位的分别在整数的最高位前和小数的最低位后</a:t>
            </a:r>
            <a:r>
              <a:rPr lang="zh-CN" altLang="en-US" b="1">
                <a:solidFill>
                  <a:srgbClr val="FF0000"/>
                </a:solidFill>
                <a:latin typeface="幼圆" pitchFamily="49" charset="-122"/>
                <a:ea typeface="幼圆" pitchFamily="49" charset="-122"/>
              </a:rPr>
              <a:t>加</a:t>
            </a:r>
            <a:r>
              <a:rPr lang="zh-CN" altLang="en-US" b="1">
                <a:solidFill>
                  <a:srgbClr val="FF0000"/>
                </a:solidFill>
                <a:ea typeface="幼圆" pitchFamily="49" charset="-122"/>
              </a:rPr>
              <a:t>“</a:t>
            </a:r>
            <a:r>
              <a:rPr lang="zh-CN" altLang="zh-CN" b="1">
                <a:solidFill>
                  <a:srgbClr val="FF0000"/>
                </a:solidFill>
                <a:latin typeface="幼圆" pitchFamily="49" charset="-122"/>
                <a:ea typeface="幼圆" pitchFamily="49" charset="-122"/>
              </a:rPr>
              <a:t>0</a:t>
            </a:r>
            <a:r>
              <a:rPr lang="zh-CN" altLang="zh-CN" b="1">
                <a:solidFill>
                  <a:srgbClr val="FF0000"/>
                </a:solidFill>
                <a:ea typeface="幼圆" pitchFamily="49" charset="-122"/>
              </a:rPr>
              <a:t>”</a:t>
            </a:r>
            <a:r>
              <a:rPr lang="zh-CN" altLang="en-US" b="1">
                <a:latin typeface="幼圆" pitchFamily="49" charset="-122"/>
                <a:ea typeface="幼圆" pitchFamily="49" charset="-122"/>
              </a:rPr>
              <a:t>补足，然后每组用等值的八进制码替代，即得目的数</a:t>
            </a:r>
            <a:r>
              <a:rPr lang="zh-CN" altLang="en-US" b="1">
                <a:latin typeface="宋体" pitchFamily="2" charset="-122"/>
              </a:rPr>
              <a:t>。</a:t>
            </a:r>
          </a:p>
        </p:txBody>
      </p:sp>
      <p:sp>
        <p:nvSpPr>
          <p:cNvPr id="30723" name="Text Box 3"/>
          <p:cNvSpPr txBox="1">
            <a:spLocks noChangeArrowheads="1"/>
          </p:cNvSpPr>
          <p:nvPr/>
        </p:nvSpPr>
        <p:spPr bwMode="auto">
          <a:xfrm>
            <a:off x="1042988" y="2781300"/>
            <a:ext cx="6119812" cy="519113"/>
          </a:xfrm>
          <a:prstGeom prst="rect">
            <a:avLst/>
          </a:prstGeom>
          <a:solidFill>
            <a:srgbClr val="CCFFCC"/>
          </a:solidFill>
          <a:ln w="9525">
            <a:noFill/>
            <a:miter lim="800000"/>
            <a:headEnd/>
            <a:tailEnd/>
          </a:ln>
        </p:spPr>
        <p:txBody>
          <a:bodyPr anchor="ctr">
            <a:spAutoFit/>
          </a:bodyPr>
          <a:lstStyle/>
          <a:p>
            <a:pPr algn="ctr"/>
            <a:r>
              <a:rPr lang="zh-CN" altLang="en-US" sz="2000" b="1"/>
              <a:t>例：</a:t>
            </a:r>
            <a:r>
              <a:rPr lang="zh-CN" altLang="en-US" sz="2000">
                <a:solidFill>
                  <a:srgbClr val="FFCC66"/>
                </a:solidFill>
              </a:rPr>
              <a:t> </a:t>
            </a:r>
            <a:r>
              <a:rPr lang="zh-CN" altLang="en-US">
                <a:solidFill>
                  <a:schemeClr val="tx2"/>
                </a:solidFill>
                <a:latin typeface="宋体" pitchFamily="2" charset="-122"/>
              </a:rPr>
              <a:t>（</a:t>
            </a:r>
            <a:r>
              <a:rPr lang="zh-CN" altLang="zh-CN" sz="2800" b="1">
                <a:solidFill>
                  <a:schemeClr val="tx2"/>
                </a:solidFill>
                <a:latin typeface="幼圆" pitchFamily="49" charset="-122"/>
                <a:ea typeface="幼圆" pitchFamily="49" charset="-122"/>
              </a:rPr>
              <a:t>11010111.0100111</a:t>
            </a:r>
            <a:r>
              <a:rPr lang="zh-CN" altLang="en-US" sz="2800" b="1">
                <a:solidFill>
                  <a:schemeClr val="tx2"/>
                </a:solidFill>
                <a:latin typeface="幼圆" pitchFamily="49" charset="-122"/>
                <a:ea typeface="幼圆" pitchFamily="49" charset="-122"/>
              </a:rPr>
              <a:t>）</a:t>
            </a:r>
            <a:r>
              <a:rPr lang="zh-CN" altLang="zh-CN" sz="2800" b="1" baseline="-25000">
                <a:solidFill>
                  <a:schemeClr val="tx2"/>
                </a:solidFill>
                <a:latin typeface="幼圆" pitchFamily="49" charset="-122"/>
                <a:ea typeface="幼圆" pitchFamily="49" charset="-122"/>
              </a:rPr>
              <a:t>B</a:t>
            </a:r>
            <a:r>
              <a:rPr lang="zh-CN" altLang="zh-CN" sz="2800" b="1">
                <a:solidFill>
                  <a:schemeClr val="tx2"/>
                </a:solidFill>
                <a:latin typeface="幼圆" pitchFamily="49" charset="-122"/>
                <a:ea typeface="幼圆" pitchFamily="49" charset="-122"/>
              </a:rPr>
              <a:t> = </a:t>
            </a:r>
            <a:r>
              <a:rPr lang="zh-CN" altLang="en-US" sz="2800" b="1">
                <a:solidFill>
                  <a:schemeClr val="tx2"/>
                </a:solidFill>
                <a:latin typeface="幼圆" pitchFamily="49" charset="-122"/>
                <a:ea typeface="幼圆" pitchFamily="49" charset="-122"/>
              </a:rPr>
              <a:t>（？）</a:t>
            </a:r>
            <a:r>
              <a:rPr lang="zh-CN" altLang="zh-CN" sz="2800" b="1" baseline="-25000">
                <a:solidFill>
                  <a:schemeClr val="tx2"/>
                </a:solidFill>
                <a:latin typeface="幼圆" pitchFamily="49" charset="-122"/>
                <a:ea typeface="幼圆" pitchFamily="49" charset="-122"/>
              </a:rPr>
              <a:t>O</a:t>
            </a:r>
          </a:p>
        </p:txBody>
      </p:sp>
      <p:sp>
        <p:nvSpPr>
          <p:cNvPr id="30724" name="Text Box 4"/>
          <p:cNvSpPr txBox="1">
            <a:spLocks noChangeArrowheads="1"/>
          </p:cNvSpPr>
          <p:nvPr/>
        </p:nvSpPr>
        <p:spPr bwMode="auto">
          <a:xfrm>
            <a:off x="1042988" y="3429000"/>
            <a:ext cx="3365500" cy="579438"/>
          </a:xfrm>
          <a:prstGeom prst="rect">
            <a:avLst/>
          </a:prstGeom>
          <a:noFill/>
          <a:ln w="9525">
            <a:noFill/>
            <a:miter lim="800000"/>
            <a:headEnd/>
            <a:tailEnd/>
          </a:ln>
        </p:spPr>
        <p:txBody>
          <a:bodyPr anchor="ctr">
            <a:spAutoFit/>
          </a:bodyPr>
          <a:lstStyle/>
          <a:p>
            <a:pPr algn="ctr"/>
            <a:r>
              <a:rPr lang="zh-CN" altLang="zh-CN" sz="3200" b="1">
                <a:solidFill>
                  <a:schemeClr val="tx2"/>
                </a:solidFill>
              </a:rPr>
              <a:t>11010111</a:t>
            </a:r>
            <a:r>
              <a:rPr lang="zh-CN" altLang="zh-CN" sz="3200" b="1">
                <a:solidFill>
                  <a:srgbClr val="990033"/>
                </a:solidFill>
              </a:rPr>
              <a:t>.</a:t>
            </a:r>
            <a:r>
              <a:rPr lang="zh-CN" altLang="zh-CN" sz="3200" b="1">
                <a:solidFill>
                  <a:schemeClr val="tx2"/>
                </a:solidFill>
              </a:rPr>
              <a:t>0100111</a:t>
            </a:r>
          </a:p>
        </p:txBody>
      </p:sp>
      <p:sp>
        <p:nvSpPr>
          <p:cNvPr id="30726" name="Line 6"/>
          <p:cNvSpPr>
            <a:spLocks noChangeShapeType="1"/>
          </p:cNvSpPr>
          <p:nvPr/>
        </p:nvSpPr>
        <p:spPr bwMode="auto">
          <a:xfrm>
            <a:off x="2198688" y="3946525"/>
            <a:ext cx="533400" cy="0"/>
          </a:xfrm>
          <a:prstGeom prst="line">
            <a:avLst/>
          </a:prstGeom>
          <a:noFill/>
          <a:ln w="38100">
            <a:solidFill>
              <a:srgbClr val="CC0000"/>
            </a:solidFill>
            <a:round/>
            <a:headEnd/>
            <a:tailEnd/>
          </a:ln>
        </p:spPr>
        <p:txBody>
          <a:bodyPr wrap="none" anchor="ctr"/>
          <a:lstStyle/>
          <a:p>
            <a:endParaRPr lang="zh-CN" altLang="en-US"/>
          </a:p>
        </p:txBody>
      </p:sp>
      <p:sp>
        <p:nvSpPr>
          <p:cNvPr id="30727" name="Line 7"/>
          <p:cNvSpPr>
            <a:spLocks noChangeShapeType="1"/>
          </p:cNvSpPr>
          <p:nvPr/>
        </p:nvSpPr>
        <p:spPr bwMode="auto">
          <a:xfrm>
            <a:off x="1589088" y="3946525"/>
            <a:ext cx="533400" cy="0"/>
          </a:xfrm>
          <a:prstGeom prst="line">
            <a:avLst/>
          </a:prstGeom>
          <a:noFill/>
          <a:ln w="38100">
            <a:solidFill>
              <a:srgbClr val="008000"/>
            </a:solidFill>
            <a:round/>
            <a:headEnd/>
            <a:tailEnd/>
          </a:ln>
        </p:spPr>
        <p:txBody>
          <a:bodyPr wrap="none" anchor="ctr"/>
          <a:lstStyle/>
          <a:p>
            <a:endParaRPr lang="zh-CN" altLang="en-US"/>
          </a:p>
        </p:txBody>
      </p:sp>
      <p:sp>
        <p:nvSpPr>
          <p:cNvPr id="30728" name="Text Box 8"/>
          <p:cNvSpPr txBox="1">
            <a:spLocks noChangeArrowheads="1"/>
          </p:cNvSpPr>
          <p:nvPr/>
        </p:nvSpPr>
        <p:spPr bwMode="auto">
          <a:xfrm>
            <a:off x="820738" y="3443288"/>
            <a:ext cx="387350" cy="579437"/>
          </a:xfrm>
          <a:prstGeom prst="rect">
            <a:avLst/>
          </a:prstGeom>
          <a:noFill/>
          <a:ln w="9525">
            <a:noFill/>
            <a:miter lim="800000"/>
            <a:headEnd/>
            <a:tailEnd/>
          </a:ln>
        </p:spPr>
        <p:txBody>
          <a:bodyPr wrap="none" anchor="ctr">
            <a:spAutoFit/>
          </a:bodyPr>
          <a:lstStyle/>
          <a:p>
            <a:pPr algn="ctr"/>
            <a:r>
              <a:rPr lang="zh-CN" altLang="zh-CN" sz="3200" b="1">
                <a:solidFill>
                  <a:schemeClr val="tx2"/>
                </a:solidFill>
              </a:rPr>
              <a:t>0</a:t>
            </a:r>
          </a:p>
        </p:txBody>
      </p:sp>
      <p:sp>
        <p:nvSpPr>
          <p:cNvPr id="30729" name="Line 9"/>
          <p:cNvSpPr>
            <a:spLocks noChangeShapeType="1"/>
          </p:cNvSpPr>
          <p:nvPr/>
        </p:nvSpPr>
        <p:spPr bwMode="auto">
          <a:xfrm>
            <a:off x="979488" y="3946525"/>
            <a:ext cx="533400" cy="0"/>
          </a:xfrm>
          <a:prstGeom prst="line">
            <a:avLst/>
          </a:prstGeom>
          <a:noFill/>
          <a:ln w="38100">
            <a:solidFill>
              <a:srgbClr val="FF00FF"/>
            </a:solidFill>
            <a:round/>
            <a:headEnd/>
            <a:tailEnd/>
          </a:ln>
        </p:spPr>
        <p:txBody>
          <a:bodyPr wrap="none" anchor="ctr"/>
          <a:lstStyle/>
          <a:p>
            <a:endParaRPr lang="zh-CN" altLang="en-US"/>
          </a:p>
        </p:txBody>
      </p:sp>
      <p:sp>
        <p:nvSpPr>
          <p:cNvPr id="30730" name="Line 10"/>
          <p:cNvSpPr>
            <a:spLocks noChangeShapeType="1"/>
          </p:cNvSpPr>
          <p:nvPr/>
        </p:nvSpPr>
        <p:spPr bwMode="auto">
          <a:xfrm>
            <a:off x="2884488" y="3946525"/>
            <a:ext cx="533400" cy="0"/>
          </a:xfrm>
          <a:prstGeom prst="line">
            <a:avLst/>
          </a:prstGeom>
          <a:noFill/>
          <a:ln w="38100">
            <a:solidFill>
              <a:srgbClr val="008000"/>
            </a:solidFill>
            <a:round/>
            <a:headEnd/>
            <a:tailEnd/>
          </a:ln>
        </p:spPr>
        <p:txBody>
          <a:bodyPr wrap="none" anchor="ctr"/>
          <a:lstStyle/>
          <a:p>
            <a:endParaRPr lang="zh-CN" altLang="en-US"/>
          </a:p>
        </p:txBody>
      </p:sp>
      <p:sp>
        <p:nvSpPr>
          <p:cNvPr id="30731" name="Line 11"/>
          <p:cNvSpPr>
            <a:spLocks noChangeShapeType="1"/>
          </p:cNvSpPr>
          <p:nvPr/>
        </p:nvSpPr>
        <p:spPr bwMode="auto">
          <a:xfrm>
            <a:off x="3494088" y="3946525"/>
            <a:ext cx="533400" cy="0"/>
          </a:xfrm>
          <a:prstGeom prst="line">
            <a:avLst/>
          </a:prstGeom>
          <a:noFill/>
          <a:ln w="38100">
            <a:solidFill>
              <a:srgbClr val="000000"/>
            </a:solidFill>
            <a:round/>
            <a:headEnd/>
            <a:tailEnd/>
          </a:ln>
        </p:spPr>
        <p:txBody>
          <a:bodyPr wrap="none" anchor="ctr"/>
          <a:lstStyle/>
          <a:p>
            <a:endParaRPr lang="zh-CN" altLang="en-US"/>
          </a:p>
        </p:txBody>
      </p:sp>
      <p:sp>
        <p:nvSpPr>
          <p:cNvPr id="30732" name="Line 12"/>
          <p:cNvSpPr>
            <a:spLocks noChangeShapeType="1"/>
          </p:cNvSpPr>
          <p:nvPr/>
        </p:nvSpPr>
        <p:spPr bwMode="auto">
          <a:xfrm>
            <a:off x="4179888" y="3946525"/>
            <a:ext cx="533400" cy="0"/>
          </a:xfrm>
          <a:prstGeom prst="line">
            <a:avLst/>
          </a:prstGeom>
          <a:noFill/>
          <a:ln w="38100">
            <a:solidFill>
              <a:srgbClr val="CC0000"/>
            </a:solidFill>
            <a:round/>
            <a:headEnd/>
            <a:tailEnd/>
          </a:ln>
        </p:spPr>
        <p:txBody>
          <a:bodyPr wrap="none" anchor="ctr"/>
          <a:lstStyle/>
          <a:p>
            <a:endParaRPr lang="zh-CN" altLang="en-US"/>
          </a:p>
        </p:txBody>
      </p:sp>
      <p:sp>
        <p:nvSpPr>
          <p:cNvPr id="30733" name="Line 13"/>
          <p:cNvSpPr>
            <a:spLocks noChangeShapeType="1"/>
          </p:cNvSpPr>
          <p:nvPr/>
        </p:nvSpPr>
        <p:spPr bwMode="auto">
          <a:xfrm>
            <a:off x="1208088" y="4098925"/>
            <a:ext cx="0" cy="457200"/>
          </a:xfrm>
          <a:prstGeom prst="line">
            <a:avLst/>
          </a:prstGeom>
          <a:noFill/>
          <a:ln w="57150">
            <a:solidFill>
              <a:srgbClr val="FF00FF"/>
            </a:solidFill>
            <a:round/>
            <a:headEnd/>
            <a:tailEnd type="triangle" w="sm" len="sm"/>
          </a:ln>
        </p:spPr>
        <p:txBody>
          <a:bodyPr wrap="none" anchor="ctr"/>
          <a:lstStyle/>
          <a:p>
            <a:endParaRPr lang="zh-CN" altLang="en-US"/>
          </a:p>
        </p:txBody>
      </p:sp>
      <p:sp>
        <p:nvSpPr>
          <p:cNvPr id="30734" name="Line 14"/>
          <p:cNvSpPr>
            <a:spLocks noChangeShapeType="1"/>
          </p:cNvSpPr>
          <p:nvPr/>
        </p:nvSpPr>
        <p:spPr bwMode="auto">
          <a:xfrm>
            <a:off x="1817688" y="4098925"/>
            <a:ext cx="0" cy="457200"/>
          </a:xfrm>
          <a:prstGeom prst="line">
            <a:avLst/>
          </a:prstGeom>
          <a:noFill/>
          <a:ln w="57150">
            <a:solidFill>
              <a:srgbClr val="008000"/>
            </a:solidFill>
            <a:round/>
            <a:headEnd/>
            <a:tailEnd type="triangle" w="sm" len="sm"/>
          </a:ln>
        </p:spPr>
        <p:txBody>
          <a:bodyPr wrap="none" anchor="ctr"/>
          <a:lstStyle/>
          <a:p>
            <a:endParaRPr lang="zh-CN" altLang="en-US"/>
          </a:p>
        </p:txBody>
      </p:sp>
      <p:sp>
        <p:nvSpPr>
          <p:cNvPr id="30735" name="Line 15"/>
          <p:cNvSpPr>
            <a:spLocks noChangeShapeType="1"/>
          </p:cNvSpPr>
          <p:nvPr/>
        </p:nvSpPr>
        <p:spPr bwMode="auto">
          <a:xfrm>
            <a:off x="2427288" y="4098925"/>
            <a:ext cx="0" cy="457200"/>
          </a:xfrm>
          <a:prstGeom prst="line">
            <a:avLst/>
          </a:prstGeom>
          <a:noFill/>
          <a:ln w="57150">
            <a:solidFill>
              <a:srgbClr val="A50021"/>
            </a:solidFill>
            <a:round/>
            <a:headEnd/>
            <a:tailEnd type="triangle" w="sm" len="sm"/>
          </a:ln>
        </p:spPr>
        <p:txBody>
          <a:bodyPr wrap="none" anchor="ctr"/>
          <a:lstStyle/>
          <a:p>
            <a:endParaRPr lang="zh-CN" altLang="en-US"/>
          </a:p>
        </p:txBody>
      </p:sp>
      <p:sp>
        <p:nvSpPr>
          <p:cNvPr id="30736" name="Line 16"/>
          <p:cNvSpPr>
            <a:spLocks noChangeShapeType="1"/>
          </p:cNvSpPr>
          <p:nvPr/>
        </p:nvSpPr>
        <p:spPr bwMode="auto">
          <a:xfrm>
            <a:off x="3113088" y="4098925"/>
            <a:ext cx="0" cy="457200"/>
          </a:xfrm>
          <a:prstGeom prst="line">
            <a:avLst/>
          </a:prstGeom>
          <a:noFill/>
          <a:ln w="57150">
            <a:solidFill>
              <a:srgbClr val="008000"/>
            </a:solidFill>
            <a:round/>
            <a:headEnd/>
            <a:tailEnd type="triangle" w="sm" len="sm"/>
          </a:ln>
        </p:spPr>
        <p:txBody>
          <a:bodyPr wrap="none" anchor="ctr"/>
          <a:lstStyle/>
          <a:p>
            <a:endParaRPr lang="zh-CN" altLang="en-US"/>
          </a:p>
        </p:txBody>
      </p:sp>
      <p:sp>
        <p:nvSpPr>
          <p:cNvPr id="30737" name="Line 17"/>
          <p:cNvSpPr>
            <a:spLocks noChangeShapeType="1"/>
          </p:cNvSpPr>
          <p:nvPr/>
        </p:nvSpPr>
        <p:spPr bwMode="auto">
          <a:xfrm>
            <a:off x="3722688" y="4098925"/>
            <a:ext cx="0" cy="457200"/>
          </a:xfrm>
          <a:prstGeom prst="line">
            <a:avLst/>
          </a:prstGeom>
          <a:noFill/>
          <a:ln w="57150">
            <a:solidFill>
              <a:schemeClr val="tx1"/>
            </a:solidFill>
            <a:round/>
            <a:headEnd/>
            <a:tailEnd type="triangle" w="sm" len="sm"/>
          </a:ln>
        </p:spPr>
        <p:txBody>
          <a:bodyPr wrap="none" anchor="ctr"/>
          <a:lstStyle/>
          <a:p>
            <a:endParaRPr lang="zh-CN" altLang="en-US"/>
          </a:p>
        </p:txBody>
      </p:sp>
      <p:sp>
        <p:nvSpPr>
          <p:cNvPr id="30738" name="Line 18"/>
          <p:cNvSpPr>
            <a:spLocks noChangeShapeType="1"/>
          </p:cNvSpPr>
          <p:nvPr/>
        </p:nvSpPr>
        <p:spPr bwMode="auto">
          <a:xfrm>
            <a:off x="4408488" y="4098925"/>
            <a:ext cx="0" cy="457200"/>
          </a:xfrm>
          <a:prstGeom prst="line">
            <a:avLst/>
          </a:prstGeom>
          <a:noFill/>
          <a:ln w="57150">
            <a:solidFill>
              <a:srgbClr val="A50021"/>
            </a:solidFill>
            <a:round/>
            <a:headEnd/>
            <a:tailEnd type="triangle" w="sm" len="sm"/>
          </a:ln>
        </p:spPr>
        <p:txBody>
          <a:bodyPr wrap="none" anchor="ctr"/>
          <a:lstStyle/>
          <a:p>
            <a:endParaRPr lang="zh-CN" altLang="en-US"/>
          </a:p>
        </p:txBody>
      </p:sp>
      <p:sp>
        <p:nvSpPr>
          <p:cNvPr id="30739" name="Text Box 19"/>
          <p:cNvSpPr txBox="1">
            <a:spLocks noChangeArrowheads="1"/>
          </p:cNvSpPr>
          <p:nvPr/>
        </p:nvSpPr>
        <p:spPr bwMode="auto">
          <a:xfrm>
            <a:off x="2268538" y="4556125"/>
            <a:ext cx="387350" cy="579438"/>
          </a:xfrm>
          <a:prstGeom prst="rect">
            <a:avLst/>
          </a:prstGeom>
          <a:noFill/>
          <a:ln w="9525">
            <a:noFill/>
            <a:miter lim="800000"/>
            <a:headEnd/>
            <a:tailEnd/>
          </a:ln>
        </p:spPr>
        <p:txBody>
          <a:bodyPr wrap="none" anchor="ctr">
            <a:spAutoFit/>
          </a:bodyPr>
          <a:lstStyle/>
          <a:p>
            <a:pPr algn="ctr"/>
            <a:r>
              <a:rPr lang="zh-CN" altLang="zh-CN" sz="3200" b="1">
                <a:solidFill>
                  <a:schemeClr val="tx2"/>
                </a:solidFill>
              </a:rPr>
              <a:t>7</a:t>
            </a:r>
          </a:p>
        </p:txBody>
      </p:sp>
      <p:sp>
        <p:nvSpPr>
          <p:cNvPr id="30740" name="Text Box 20"/>
          <p:cNvSpPr txBox="1">
            <a:spLocks noChangeArrowheads="1"/>
          </p:cNvSpPr>
          <p:nvPr/>
        </p:nvSpPr>
        <p:spPr bwMode="auto">
          <a:xfrm>
            <a:off x="1589088" y="4510088"/>
            <a:ext cx="387350" cy="579437"/>
          </a:xfrm>
          <a:prstGeom prst="rect">
            <a:avLst/>
          </a:prstGeom>
          <a:noFill/>
          <a:ln w="9525">
            <a:noFill/>
            <a:miter lim="800000"/>
            <a:headEnd/>
            <a:tailEnd/>
          </a:ln>
        </p:spPr>
        <p:txBody>
          <a:bodyPr wrap="none" anchor="ctr">
            <a:spAutoFit/>
          </a:bodyPr>
          <a:lstStyle/>
          <a:p>
            <a:pPr algn="ctr"/>
            <a:r>
              <a:rPr lang="zh-CN" altLang="zh-CN" sz="3200" b="1">
                <a:solidFill>
                  <a:schemeClr val="tx2"/>
                </a:solidFill>
              </a:rPr>
              <a:t>2</a:t>
            </a:r>
          </a:p>
        </p:txBody>
      </p:sp>
      <p:sp>
        <p:nvSpPr>
          <p:cNvPr id="30741" name="Text Box 21"/>
          <p:cNvSpPr txBox="1">
            <a:spLocks noChangeArrowheads="1"/>
          </p:cNvSpPr>
          <p:nvPr/>
        </p:nvSpPr>
        <p:spPr bwMode="auto">
          <a:xfrm>
            <a:off x="973138" y="4479925"/>
            <a:ext cx="387350" cy="579438"/>
          </a:xfrm>
          <a:prstGeom prst="rect">
            <a:avLst/>
          </a:prstGeom>
          <a:noFill/>
          <a:ln w="9525">
            <a:noFill/>
            <a:miter lim="800000"/>
            <a:headEnd/>
            <a:tailEnd/>
          </a:ln>
        </p:spPr>
        <p:txBody>
          <a:bodyPr wrap="none" anchor="ctr">
            <a:spAutoFit/>
          </a:bodyPr>
          <a:lstStyle/>
          <a:p>
            <a:pPr algn="ctr"/>
            <a:r>
              <a:rPr lang="zh-CN" altLang="zh-CN" sz="3200" b="1">
                <a:solidFill>
                  <a:schemeClr val="tx2"/>
                </a:solidFill>
              </a:rPr>
              <a:t>3</a:t>
            </a:r>
          </a:p>
        </p:txBody>
      </p:sp>
      <p:sp>
        <p:nvSpPr>
          <p:cNvPr id="30742" name="Text Box 22"/>
          <p:cNvSpPr txBox="1">
            <a:spLocks noChangeArrowheads="1"/>
          </p:cNvSpPr>
          <p:nvPr/>
        </p:nvSpPr>
        <p:spPr bwMode="auto">
          <a:xfrm>
            <a:off x="2884488" y="4556125"/>
            <a:ext cx="387350" cy="579438"/>
          </a:xfrm>
          <a:prstGeom prst="rect">
            <a:avLst/>
          </a:prstGeom>
          <a:noFill/>
          <a:ln w="9525">
            <a:noFill/>
            <a:miter lim="800000"/>
            <a:headEnd/>
            <a:tailEnd/>
          </a:ln>
        </p:spPr>
        <p:txBody>
          <a:bodyPr wrap="none" anchor="ctr">
            <a:spAutoFit/>
          </a:bodyPr>
          <a:lstStyle/>
          <a:p>
            <a:pPr algn="ctr"/>
            <a:r>
              <a:rPr lang="zh-CN" altLang="zh-CN" sz="3200" b="1">
                <a:solidFill>
                  <a:schemeClr val="tx2"/>
                </a:solidFill>
              </a:rPr>
              <a:t>2</a:t>
            </a:r>
          </a:p>
        </p:txBody>
      </p:sp>
      <p:sp>
        <p:nvSpPr>
          <p:cNvPr id="30743" name="Text Box 23"/>
          <p:cNvSpPr txBox="1">
            <a:spLocks noChangeArrowheads="1"/>
          </p:cNvSpPr>
          <p:nvPr/>
        </p:nvSpPr>
        <p:spPr bwMode="auto">
          <a:xfrm>
            <a:off x="3570288" y="4556125"/>
            <a:ext cx="387350" cy="579438"/>
          </a:xfrm>
          <a:prstGeom prst="rect">
            <a:avLst/>
          </a:prstGeom>
          <a:noFill/>
          <a:ln w="9525">
            <a:noFill/>
            <a:miter lim="800000"/>
            <a:headEnd/>
            <a:tailEnd/>
          </a:ln>
        </p:spPr>
        <p:txBody>
          <a:bodyPr wrap="none" anchor="ctr">
            <a:spAutoFit/>
          </a:bodyPr>
          <a:lstStyle/>
          <a:p>
            <a:pPr algn="ctr"/>
            <a:r>
              <a:rPr lang="zh-CN" altLang="zh-CN" sz="3200" b="1">
                <a:solidFill>
                  <a:schemeClr val="tx2"/>
                </a:solidFill>
              </a:rPr>
              <a:t>3</a:t>
            </a:r>
          </a:p>
        </p:txBody>
      </p:sp>
      <p:sp>
        <p:nvSpPr>
          <p:cNvPr id="30744" name="Text Box 24"/>
          <p:cNvSpPr txBox="1">
            <a:spLocks noChangeArrowheads="1"/>
          </p:cNvSpPr>
          <p:nvPr/>
        </p:nvSpPr>
        <p:spPr bwMode="auto">
          <a:xfrm>
            <a:off x="4256088" y="4556125"/>
            <a:ext cx="387350" cy="579438"/>
          </a:xfrm>
          <a:prstGeom prst="rect">
            <a:avLst/>
          </a:prstGeom>
          <a:noFill/>
          <a:ln w="9525">
            <a:noFill/>
            <a:miter lim="800000"/>
            <a:headEnd/>
            <a:tailEnd/>
          </a:ln>
        </p:spPr>
        <p:txBody>
          <a:bodyPr wrap="none" anchor="ctr">
            <a:spAutoFit/>
          </a:bodyPr>
          <a:lstStyle/>
          <a:p>
            <a:pPr algn="ctr"/>
            <a:r>
              <a:rPr lang="zh-CN" altLang="zh-CN" sz="3200" b="1">
                <a:solidFill>
                  <a:schemeClr val="tx2"/>
                </a:solidFill>
              </a:rPr>
              <a:t>4</a:t>
            </a:r>
          </a:p>
        </p:txBody>
      </p:sp>
      <p:grpSp>
        <p:nvGrpSpPr>
          <p:cNvPr id="2" name="Group 25"/>
          <p:cNvGrpSpPr>
            <a:grpSpLocks/>
          </p:cNvGrpSpPr>
          <p:nvPr/>
        </p:nvGrpSpPr>
        <p:grpSpPr bwMode="auto">
          <a:xfrm>
            <a:off x="5280025" y="3948113"/>
            <a:ext cx="2667000" cy="609600"/>
            <a:chOff x="0" y="0"/>
            <a:chExt cx="1680" cy="384"/>
          </a:xfrm>
        </p:grpSpPr>
        <p:sp>
          <p:nvSpPr>
            <p:cNvPr id="40986" name="Oval 26"/>
            <p:cNvSpPr>
              <a:spLocks noChangeArrowheads="1"/>
            </p:cNvSpPr>
            <p:nvPr/>
          </p:nvSpPr>
          <p:spPr bwMode="auto">
            <a:xfrm>
              <a:off x="0" y="0"/>
              <a:ext cx="1680" cy="384"/>
            </a:xfrm>
            <a:prstGeom prst="ellipse">
              <a:avLst/>
            </a:prstGeom>
            <a:gradFill rotWithShape="0">
              <a:gsLst>
                <a:gs pos="0">
                  <a:srgbClr val="FFFFCC"/>
                </a:gs>
                <a:gs pos="50000">
                  <a:schemeClr val="bg1"/>
                </a:gs>
                <a:gs pos="100000">
                  <a:srgbClr val="FFFFCC"/>
                </a:gs>
              </a:gsLst>
              <a:lin ang="5400000" scaled="1"/>
            </a:gradFill>
            <a:ln w="3175" cmpd="sng">
              <a:solidFill>
                <a:schemeClr val="tx1"/>
              </a:solidFill>
              <a:round/>
              <a:headEnd/>
              <a:tailEnd/>
            </a:ln>
            <a:effectLst/>
          </p:spPr>
          <p:txBody>
            <a:bodyPr wrap="none" anchor="ctr"/>
            <a:lstStyle/>
            <a:p>
              <a:pPr>
                <a:defRPr/>
              </a:pPr>
              <a:endParaRPr lang="zh-CN" altLang="en-US"/>
            </a:p>
          </p:txBody>
        </p:sp>
        <p:sp>
          <p:nvSpPr>
            <p:cNvPr id="40987" name="Rectangle 27"/>
            <p:cNvSpPr>
              <a:spLocks noChangeArrowheads="1"/>
            </p:cNvSpPr>
            <p:nvPr/>
          </p:nvSpPr>
          <p:spPr bwMode="auto">
            <a:xfrm>
              <a:off x="288" y="48"/>
              <a:ext cx="1092" cy="288"/>
            </a:xfrm>
            <a:prstGeom prst="rect">
              <a:avLst/>
            </a:prstGeom>
            <a:gradFill rotWithShape="0">
              <a:gsLst>
                <a:gs pos="0">
                  <a:srgbClr val="FFFFCC"/>
                </a:gs>
                <a:gs pos="50000">
                  <a:schemeClr val="bg1"/>
                </a:gs>
                <a:gs pos="100000">
                  <a:srgbClr val="FFFFCC"/>
                </a:gs>
              </a:gsLst>
              <a:lin ang="5400000" scaled="1"/>
            </a:gradFill>
            <a:ln w="9525">
              <a:noFill/>
              <a:miter lim="800000"/>
              <a:headEnd/>
              <a:tailEnd/>
            </a:ln>
            <a:effectLst/>
          </p:spPr>
          <p:txBody>
            <a:bodyPr anchor="ctr">
              <a:spAutoFit/>
            </a:bodyPr>
            <a:lstStyle/>
            <a:p>
              <a:pPr algn="ctr">
                <a:defRPr/>
              </a:pPr>
              <a:r>
                <a:rPr lang="zh-CN" b="1">
                  <a:solidFill>
                    <a:srgbClr val="2A4A2E"/>
                  </a:solidFill>
                </a:rPr>
                <a:t>三位合一位</a:t>
              </a:r>
              <a:endParaRPr lang="zh-CN" sz="1800" b="1">
                <a:solidFill>
                  <a:srgbClr val="2A4A2E"/>
                </a:solidFill>
              </a:endParaRPr>
            </a:p>
          </p:txBody>
        </p:sp>
      </p:grpSp>
      <p:sp>
        <p:nvSpPr>
          <p:cNvPr id="30746" name="AutoShape 28"/>
          <p:cNvSpPr>
            <a:spLocks noChangeArrowheads="1"/>
          </p:cNvSpPr>
          <p:nvPr/>
        </p:nvSpPr>
        <p:spPr bwMode="auto">
          <a:xfrm>
            <a:off x="1066800" y="381000"/>
            <a:ext cx="7162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p:spPr>
        <p:txBody>
          <a:bodyPr wrap="none" anchor="ctr"/>
          <a:lstStyle/>
          <a:p>
            <a:pPr algn="ctr"/>
            <a:r>
              <a:rPr lang="zh-CN" altLang="en-US" sz="3600" b="1">
                <a:solidFill>
                  <a:srgbClr val="3333CC"/>
                </a:solidFill>
                <a:latin typeface="隶书" pitchFamily="49" charset="-122"/>
                <a:ea typeface="隶书" pitchFamily="49" charset="-122"/>
              </a:rPr>
              <a:t>二与八进制之间的转换</a:t>
            </a:r>
          </a:p>
        </p:txBody>
      </p:sp>
      <p:grpSp>
        <p:nvGrpSpPr>
          <p:cNvPr id="3" name="Group 29"/>
          <p:cNvGrpSpPr>
            <a:grpSpLocks/>
          </p:cNvGrpSpPr>
          <p:nvPr/>
        </p:nvGrpSpPr>
        <p:grpSpPr bwMode="auto">
          <a:xfrm>
            <a:off x="5724525" y="5987752"/>
            <a:ext cx="2667000" cy="609600"/>
            <a:chOff x="0" y="0"/>
            <a:chExt cx="1680" cy="384"/>
          </a:xfrm>
        </p:grpSpPr>
        <p:sp>
          <p:nvSpPr>
            <p:cNvPr id="30751" name="Oval 30"/>
            <p:cNvSpPr>
              <a:spLocks noChangeArrowheads="1"/>
            </p:cNvSpPr>
            <p:nvPr/>
          </p:nvSpPr>
          <p:spPr bwMode="auto">
            <a:xfrm>
              <a:off x="0" y="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p:spPr>
          <p:txBody>
            <a:bodyPr wrap="none" anchor="ctr"/>
            <a:lstStyle/>
            <a:p>
              <a:endParaRPr lang="zh-CN" altLang="en-US"/>
            </a:p>
          </p:txBody>
        </p:sp>
        <p:sp>
          <p:nvSpPr>
            <p:cNvPr id="30752" name="Rectangle 31"/>
            <p:cNvSpPr>
              <a:spLocks noChangeArrowheads="1"/>
            </p:cNvSpPr>
            <p:nvPr/>
          </p:nvSpPr>
          <p:spPr bwMode="auto">
            <a:xfrm>
              <a:off x="288" y="48"/>
              <a:ext cx="1092" cy="288"/>
            </a:xfrm>
            <a:prstGeom prst="rect">
              <a:avLst/>
            </a:prstGeom>
            <a:noFill/>
            <a:ln w="9525">
              <a:noFill/>
              <a:miter lim="800000"/>
              <a:headEnd/>
              <a:tailEnd/>
            </a:ln>
          </p:spPr>
          <p:txBody>
            <a:bodyPr anchor="ctr">
              <a:spAutoFit/>
            </a:bodyPr>
            <a:lstStyle/>
            <a:p>
              <a:pPr algn="ctr"/>
              <a:r>
                <a:rPr lang="zh-CN" altLang="en-US" b="1">
                  <a:solidFill>
                    <a:srgbClr val="2A4A2E"/>
                  </a:solidFill>
                </a:rPr>
                <a:t>一位拆三位</a:t>
              </a:r>
              <a:endParaRPr lang="zh-CN" altLang="en-US" sz="1800" b="1">
                <a:solidFill>
                  <a:srgbClr val="2A4A2E"/>
                </a:solidFill>
              </a:endParaRPr>
            </a:p>
          </p:txBody>
        </p:sp>
      </p:grpSp>
      <p:sp>
        <p:nvSpPr>
          <p:cNvPr id="30748" name="Text Box 32"/>
          <p:cNvSpPr txBox="1">
            <a:spLocks noChangeArrowheads="1"/>
          </p:cNvSpPr>
          <p:nvPr/>
        </p:nvSpPr>
        <p:spPr bwMode="auto">
          <a:xfrm>
            <a:off x="4198938" y="3443288"/>
            <a:ext cx="590550" cy="579437"/>
          </a:xfrm>
          <a:prstGeom prst="rect">
            <a:avLst/>
          </a:prstGeom>
          <a:noFill/>
          <a:ln w="9525">
            <a:noFill/>
            <a:miter lim="800000"/>
            <a:headEnd/>
            <a:tailEnd/>
          </a:ln>
        </p:spPr>
        <p:txBody>
          <a:bodyPr wrap="none" anchor="ctr">
            <a:spAutoFit/>
          </a:bodyPr>
          <a:lstStyle/>
          <a:p>
            <a:pPr algn="ctr"/>
            <a:r>
              <a:rPr lang="zh-CN" altLang="zh-CN" sz="3200" b="1" dirty="0">
                <a:solidFill>
                  <a:schemeClr val="tx2"/>
                </a:solidFill>
              </a:rPr>
              <a:t>00</a:t>
            </a:r>
          </a:p>
        </p:txBody>
      </p:sp>
      <p:sp>
        <p:nvSpPr>
          <p:cNvPr id="30749" name="Text Box 33"/>
          <p:cNvSpPr txBox="1">
            <a:spLocks noChangeArrowheads="1"/>
          </p:cNvSpPr>
          <p:nvPr/>
        </p:nvSpPr>
        <p:spPr bwMode="auto">
          <a:xfrm>
            <a:off x="395288" y="5124152"/>
            <a:ext cx="8197850" cy="579437"/>
          </a:xfrm>
          <a:prstGeom prst="rect">
            <a:avLst/>
          </a:prstGeom>
          <a:solidFill>
            <a:srgbClr val="FFCC00"/>
          </a:solidFill>
          <a:ln w="9525">
            <a:noFill/>
            <a:miter lim="800000"/>
            <a:headEnd/>
            <a:tailEnd/>
          </a:ln>
        </p:spPr>
        <p:txBody>
          <a:bodyPr wrap="none" anchor="ctr">
            <a:spAutoFit/>
          </a:bodyPr>
          <a:lstStyle/>
          <a:p>
            <a:pPr algn="ctr"/>
            <a:r>
              <a:rPr lang="zh-CN" altLang="zh-CN" sz="2800">
                <a:solidFill>
                  <a:schemeClr val="tx2"/>
                </a:solidFill>
                <a:latin typeface="宋体" pitchFamily="2" charset="-122"/>
              </a:rPr>
              <a:t> </a:t>
            </a:r>
            <a:r>
              <a:rPr lang="zh-CN" altLang="en-US" sz="2800">
                <a:solidFill>
                  <a:schemeClr val="tx2"/>
                </a:solidFill>
                <a:latin typeface="宋体" pitchFamily="2" charset="-122"/>
              </a:rPr>
              <a:t>得：（</a:t>
            </a:r>
            <a:r>
              <a:rPr lang="zh-CN" altLang="zh-CN" sz="3200" b="1">
                <a:solidFill>
                  <a:schemeClr val="tx2"/>
                </a:solidFill>
                <a:latin typeface="幼圆" pitchFamily="49" charset="-122"/>
                <a:ea typeface="幼圆" pitchFamily="49" charset="-122"/>
              </a:rPr>
              <a:t>11010111.0100111</a:t>
            </a:r>
            <a:r>
              <a:rPr lang="zh-CN" altLang="en-US" sz="3200" b="1">
                <a:solidFill>
                  <a:schemeClr val="tx2"/>
                </a:solidFill>
                <a:latin typeface="幼圆" pitchFamily="49" charset="-122"/>
                <a:ea typeface="幼圆" pitchFamily="49" charset="-122"/>
              </a:rPr>
              <a:t>）</a:t>
            </a:r>
            <a:r>
              <a:rPr lang="zh-CN" altLang="zh-CN" sz="3200" b="1" baseline="-25000">
                <a:solidFill>
                  <a:schemeClr val="tx2"/>
                </a:solidFill>
                <a:latin typeface="幼圆" pitchFamily="49" charset="-122"/>
                <a:ea typeface="幼圆" pitchFamily="49" charset="-122"/>
              </a:rPr>
              <a:t>B</a:t>
            </a:r>
            <a:r>
              <a:rPr lang="zh-CN" altLang="zh-CN" sz="3200" b="1">
                <a:solidFill>
                  <a:schemeClr val="tx2"/>
                </a:solidFill>
                <a:latin typeface="幼圆" pitchFamily="49" charset="-122"/>
                <a:ea typeface="幼圆" pitchFamily="49" charset="-122"/>
              </a:rPr>
              <a:t> = </a:t>
            </a:r>
            <a:r>
              <a:rPr lang="zh-CN" altLang="en-US" sz="3200" b="1">
                <a:solidFill>
                  <a:schemeClr val="tx2"/>
                </a:solidFill>
                <a:latin typeface="幼圆" pitchFamily="49" charset="-122"/>
                <a:ea typeface="幼圆" pitchFamily="49" charset="-122"/>
              </a:rPr>
              <a:t>（</a:t>
            </a:r>
            <a:r>
              <a:rPr lang="zh-CN" altLang="zh-CN" sz="3200" b="1">
                <a:solidFill>
                  <a:schemeClr val="tx2"/>
                </a:solidFill>
                <a:latin typeface="幼圆" pitchFamily="49" charset="-122"/>
                <a:ea typeface="幼圆" pitchFamily="49" charset="-122"/>
              </a:rPr>
              <a:t>327.234</a:t>
            </a:r>
            <a:r>
              <a:rPr lang="zh-CN" altLang="en-US" sz="3200" b="1">
                <a:solidFill>
                  <a:schemeClr val="tx2"/>
                </a:solidFill>
                <a:latin typeface="幼圆" pitchFamily="49" charset="-122"/>
                <a:ea typeface="幼圆" pitchFamily="49" charset="-122"/>
              </a:rPr>
              <a:t>）</a:t>
            </a:r>
            <a:r>
              <a:rPr lang="zh-CN" altLang="zh-CN" sz="3200" b="1" baseline="-25000">
                <a:solidFill>
                  <a:schemeClr val="tx2"/>
                </a:solidFill>
                <a:latin typeface="幼圆" pitchFamily="49" charset="-122"/>
                <a:ea typeface="幼圆" pitchFamily="49" charset="-122"/>
              </a:rPr>
              <a:t>O</a:t>
            </a:r>
          </a:p>
        </p:txBody>
      </p:sp>
      <p:sp>
        <p:nvSpPr>
          <p:cNvPr id="30750" name="Text Box 34"/>
          <p:cNvSpPr txBox="1">
            <a:spLocks noChangeArrowheads="1"/>
          </p:cNvSpPr>
          <p:nvPr/>
        </p:nvSpPr>
        <p:spPr bwMode="auto">
          <a:xfrm>
            <a:off x="395288" y="5916314"/>
            <a:ext cx="4824412" cy="579438"/>
          </a:xfrm>
          <a:prstGeom prst="rect">
            <a:avLst/>
          </a:prstGeom>
          <a:solidFill>
            <a:srgbClr val="FFFF00"/>
          </a:solidFill>
          <a:ln w="9525">
            <a:noFill/>
            <a:miter lim="800000"/>
            <a:headEnd/>
            <a:tailEnd/>
          </a:ln>
        </p:spPr>
        <p:txBody>
          <a:bodyPr anchor="ctr">
            <a:spAutoFit/>
          </a:bodyPr>
          <a:lstStyle/>
          <a:p>
            <a:r>
              <a:rPr lang="zh-CN" altLang="en-US" sz="3200" b="1">
                <a:solidFill>
                  <a:schemeClr val="tx2"/>
                </a:solidFill>
                <a:latin typeface="幼圆" pitchFamily="49" charset="-122"/>
                <a:ea typeface="幼圆" pitchFamily="49" charset="-122"/>
              </a:rPr>
              <a:t>（</a:t>
            </a:r>
            <a:r>
              <a:rPr lang="zh-CN" altLang="zh-CN" sz="3200" b="1">
                <a:solidFill>
                  <a:schemeClr val="tx2"/>
                </a:solidFill>
                <a:latin typeface="幼圆" pitchFamily="49" charset="-122"/>
                <a:ea typeface="幼圆" pitchFamily="49" charset="-122"/>
              </a:rPr>
              <a:t>327.234</a:t>
            </a:r>
            <a:r>
              <a:rPr lang="zh-CN" altLang="en-US" sz="3200" b="1">
                <a:solidFill>
                  <a:schemeClr val="tx2"/>
                </a:solidFill>
                <a:latin typeface="幼圆" pitchFamily="49" charset="-122"/>
                <a:ea typeface="幼圆" pitchFamily="49" charset="-122"/>
              </a:rPr>
              <a:t>）</a:t>
            </a:r>
            <a:r>
              <a:rPr lang="zh-CN" altLang="zh-CN" sz="3200" b="1" baseline="-25000">
                <a:solidFill>
                  <a:schemeClr val="tx2"/>
                </a:solidFill>
                <a:latin typeface="幼圆" pitchFamily="49" charset="-122"/>
                <a:ea typeface="幼圆" pitchFamily="49" charset="-122"/>
              </a:rPr>
              <a:t>O</a:t>
            </a:r>
            <a:r>
              <a:rPr lang="zh-CN" altLang="zh-CN" sz="2800">
                <a:solidFill>
                  <a:schemeClr val="tx2"/>
                </a:solidFill>
                <a:latin typeface="宋体" pitchFamily="2" charset="-122"/>
              </a:rPr>
              <a:t> </a:t>
            </a:r>
            <a:r>
              <a:rPr lang="zh-CN" altLang="zh-CN" sz="3200" b="1">
                <a:solidFill>
                  <a:schemeClr val="tx2"/>
                </a:solidFill>
                <a:latin typeface="幼圆" pitchFamily="49" charset="-122"/>
                <a:ea typeface="幼圆" pitchFamily="49" charset="-122"/>
              </a:rPr>
              <a:t>= </a:t>
            </a:r>
            <a:r>
              <a:rPr lang="zh-CN" altLang="en-US" sz="3200" b="1">
                <a:solidFill>
                  <a:schemeClr val="tx2"/>
                </a:solidFill>
                <a:latin typeface="幼圆" pitchFamily="49" charset="-122"/>
                <a:ea typeface="幼圆" pitchFamily="49" charset="-122"/>
              </a:rPr>
              <a:t>（？）</a:t>
            </a:r>
            <a:r>
              <a:rPr lang="zh-CN" altLang="zh-CN" sz="3200" b="1" baseline="-25000">
                <a:solidFill>
                  <a:schemeClr val="tx2"/>
                </a:solidFill>
                <a:latin typeface="幼圆" pitchFamily="49" charset="-122"/>
                <a:ea typeface="幼圆" pitchFamily="49" charset="-122"/>
              </a:rPr>
              <a:t>B</a:t>
            </a:r>
          </a:p>
        </p:txBody>
      </p:sp>
      <p:sp>
        <p:nvSpPr>
          <p:cNvPr id="30725" name="AutoShape 5"/>
          <p:cNvSpPr>
            <a:spLocks noChangeArrowheads="1"/>
          </p:cNvSpPr>
          <p:nvPr/>
        </p:nvSpPr>
        <p:spPr bwMode="auto">
          <a:xfrm>
            <a:off x="2198688" y="4221088"/>
            <a:ext cx="1828800" cy="609600"/>
          </a:xfrm>
          <a:prstGeom prst="wedgeRoundRectCallout">
            <a:avLst>
              <a:gd name="adj1" fmla="val -17032"/>
              <a:gd name="adj2" fmla="val -94731"/>
              <a:gd name="adj3" fmla="val 16667"/>
            </a:avLst>
          </a:prstGeom>
          <a:solidFill>
            <a:srgbClr val="FFCC00"/>
          </a:solidFill>
          <a:ln w="12700">
            <a:solidFill>
              <a:schemeClr val="tx1"/>
            </a:solidFill>
            <a:miter lim="800000"/>
            <a:headEnd/>
            <a:tailEnd/>
          </a:ln>
        </p:spPr>
        <p:txBody>
          <a:bodyPr wrap="none" anchor="ctr"/>
          <a:lstStyle/>
          <a:p>
            <a:pPr algn="just"/>
            <a:r>
              <a:rPr lang="zh-CN" altLang="en-US" b="1" dirty="0">
                <a:solidFill>
                  <a:schemeClr val="tx2"/>
                </a:solidFill>
              </a:rPr>
              <a:t>小数点为界</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 calcmode="lin" valueType="num">
                                      <p:cBhvr additive="base">
                                        <p:cTn id="7" dur="500" fill="hold"/>
                                        <p:tgtEl>
                                          <p:spTgt spid="30725"/>
                                        </p:tgtEl>
                                        <p:attrNameLst>
                                          <p:attrName>ppt_x</p:attrName>
                                        </p:attrNameLst>
                                      </p:cBhvr>
                                      <p:tavLst>
                                        <p:tav tm="0">
                                          <p:val>
                                            <p:strVal val="#ppt_x"/>
                                          </p:val>
                                        </p:tav>
                                        <p:tav tm="100000">
                                          <p:val>
                                            <p:strVal val="#ppt_x"/>
                                          </p:val>
                                        </p:tav>
                                      </p:tavLst>
                                    </p:anim>
                                    <p:anim calcmode="lin" valueType="num">
                                      <p:cBhvr additive="base">
                                        <p:cTn id="8" dur="500" fill="hold"/>
                                        <p:tgtEl>
                                          <p:spTgt spid="307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30725"/>
                                        </p:tgtEl>
                                        <p:attrNameLst>
                                          <p:attrName>ppt_x</p:attrName>
                                        </p:attrNameLst>
                                      </p:cBhvr>
                                      <p:tavLst>
                                        <p:tav tm="0">
                                          <p:val>
                                            <p:strVal val="ppt_x"/>
                                          </p:val>
                                        </p:tav>
                                        <p:tav tm="100000">
                                          <p:val>
                                            <p:strVal val="ppt_x"/>
                                          </p:val>
                                        </p:tav>
                                      </p:tavLst>
                                    </p:anim>
                                    <p:anim calcmode="lin" valueType="num">
                                      <p:cBhvr additive="base">
                                        <p:cTn id="13" dur="500"/>
                                        <p:tgtEl>
                                          <p:spTgt spid="30725"/>
                                        </p:tgtEl>
                                        <p:attrNameLst>
                                          <p:attrName>ppt_y</p:attrName>
                                        </p:attrNameLst>
                                      </p:cBhvr>
                                      <p:tavLst>
                                        <p:tav tm="0">
                                          <p:val>
                                            <p:strVal val="ppt_y"/>
                                          </p:val>
                                        </p:tav>
                                        <p:tav tm="100000">
                                          <p:val>
                                            <p:strVal val="1+ppt_h/2"/>
                                          </p:val>
                                        </p:tav>
                                      </p:tavLst>
                                    </p:anim>
                                    <p:set>
                                      <p:cBhvr>
                                        <p:cTn id="14" dur="1" fill="hold">
                                          <p:stCondLst>
                                            <p:cond delay="499"/>
                                          </p:stCondLst>
                                        </p:cTn>
                                        <p:tgtEl>
                                          <p:spTgt spid="307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nimBg="1"/>
      <p:bldP spid="30725"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029200" y="4648200"/>
            <a:ext cx="2667000" cy="609600"/>
            <a:chOff x="0" y="0"/>
            <a:chExt cx="1680" cy="384"/>
          </a:xfrm>
        </p:grpSpPr>
        <p:sp>
          <p:nvSpPr>
            <p:cNvPr id="43011" name="Oval 3"/>
            <p:cNvSpPr>
              <a:spLocks noChangeArrowheads="1"/>
            </p:cNvSpPr>
            <p:nvPr/>
          </p:nvSpPr>
          <p:spPr bwMode="auto">
            <a:xfrm>
              <a:off x="0" y="0"/>
              <a:ext cx="1680" cy="384"/>
            </a:xfrm>
            <a:prstGeom prst="ellipse">
              <a:avLst/>
            </a:prstGeom>
            <a:gradFill rotWithShape="0">
              <a:gsLst>
                <a:gs pos="0">
                  <a:srgbClr val="FFFFCC"/>
                </a:gs>
                <a:gs pos="50000">
                  <a:schemeClr val="bg1"/>
                </a:gs>
                <a:gs pos="100000">
                  <a:srgbClr val="FFFFCC"/>
                </a:gs>
              </a:gsLst>
              <a:lin ang="5400000" scaled="1"/>
            </a:gradFill>
            <a:ln w="3175" cmpd="sng">
              <a:solidFill>
                <a:schemeClr val="tx1"/>
              </a:solidFill>
              <a:round/>
              <a:headEnd/>
              <a:tailEnd/>
            </a:ln>
            <a:effectLst/>
          </p:spPr>
          <p:txBody>
            <a:bodyPr wrap="none" anchor="ctr"/>
            <a:lstStyle/>
            <a:p>
              <a:pPr>
                <a:defRPr/>
              </a:pPr>
              <a:endParaRPr lang="zh-CN" altLang="en-US"/>
            </a:p>
          </p:txBody>
        </p:sp>
        <p:sp>
          <p:nvSpPr>
            <p:cNvPr id="43012" name="Rectangle 4"/>
            <p:cNvSpPr>
              <a:spLocks noChangeArrowheads="1"/>
            </p:cNvSpPr>
            <p:nvPr/>
          </p:nvSpPr>
          <p:spPr bwMode="auto">
            <a:xfrm>
              <a:off x="288" y="48"/>
              <a:ext cx="1092" cy="288"/>
            </a:xfrm>
            <a:prstGeom prst="rect">
              <a:avLst/>
            </a:prstGeom>
            <a:gradFill rotWithShape="0">
              <a:gsLst>
                <a:gs pos="0">
                  <a:srgbClr val="FFFFCC"/>
                </a:gs>
                <a:gs pos="50000">
                  <a:schemeClr val="bg1"/>
                </a:gs>
                <a:gs pos="100000">
                  <a:srgbClr val="FFFFCC"/>
                </a:gs>
              </a:gsLst>
              <a:lin ang="5400000" scaled="1"/>
            </a:gradFill>
            <a:ln w="9525">
              <a:noFill/>
              <a:miter lim="800000"/>
              <a:headEnd/>
              <a:tailEnd/>
            </a:ln>
            <a:effectLst/>
          </p:spPr>
          <p:txBody>
            <a:bodyPr anchor="ctr">
              <a:spAutoFit/>
            </a:bodyPr>
            <a:lstStyle/>
            <a:p>
              <a:pPr algn="ctr">
                <a:defRPr/>
              </a:pPr>
              <a:r>
                <a:rPr lang="zh-CN" b="1">
                  <a:solidFill>
                    <a:srgbClr val="2A4A2E"/>
                  </a:solidFill>
                </a:rPr>
                <a:t>四位合一位</a:t>
              </a:r>
              <a:endParaRPr lang="zh-CN" sz="1800" b="1">
                <a:solidFill>
                  <a:srgbClr val="2A4A2E"/>
                </a:solidFill>
              </a:endParaRPr>
            </a:p>
          </p:txBody>
        </p:sp>
      </p:grpSp>
      <p:sp>
        <p:nvSpPr>
          <p:cNvPr id="31747" name="Rectangle 5"/>
          <p:cNvSpPr>
            <a:spLocks noChangeArrowheads="1"/>
          </p:cNvSpPr>
          <p:nvPr/>
        </p:nvSpPr>
        <p:spPr bwMode="auto">
          <a:xfrm>
            <a:off x="685800" y="1219200"/>
            <a:ext cx="7772400" cy="609600"/>
          </a:xfrm>
          <a:prstGeom prst="rect">
            <a:avLst/>
          </a:prstGeom>
          <a:noFill/>
          <a:ln w="9525">
            <a:noFill/>
            <a:miter lim="800000"/>
            <a:headEnd/>
            <a:tailEnd/>
          </a:ln>
        </p:spPr>
        <p:txBody>
          <a:bodyPr/>
          <a:lstStyle/>
          <a:p>
            <a:pPr marL="342900" indent="-342900">
              <a:spcBef>
                <a:spcPct val="20000"/>
              </a:spcBef>
            </a:pPr>
            <a:r>
              <a:rPr lang="zh-CN" altLang="zh-CN" sz="3200" b="1">
                <a:solidFill>
                  <a:srgbClr val="990033"/>
                </a:solidFill>
                <a:ea typeface="幼圆" pitchFamily="49" charset="-122"/>
                <a:sym typeface="Symbol" pitchFamily="18" charset="2"/>
              </a:rPr>
              <a:t>  </a:t>
            </a:r>
            <a:r>
              <a:rPr lang="zh-CN" altLang="en-US" sz="3200" b="1">
                <a:ea typeface="幼圆" pitchFamily="49" charset="-122"/>
              </a:rPr>
              <a:t>二进制与十六进制间的转换</a:t>
            </a:r>
          </a:p>
        </p:txBody>
      </p:sp>
      <p:sp>
        <p:nvSpPr>
          <p:cNvPr id="31748" name="Text Box 6"/>
          <p:cNvSpPr txBox="1">
            <a:spLocks noChangeArrowheads="1"/>
          </p:cNvSpPr>
          <p:nvPr/>
        </p:nvSpPr>
        <p:spPr bwMode="auto">
          <a:xfrm>
            <a:off x="838200" y="1905000"/>
            <a:ext cx="7772400" cy="1800225"/>
          </a:xfrm>
          <a:prstGeom prst="rect">
            <a:avLst/>
          </a:prstGeom>
          <a:noFill/>
          <a:ln w="9525">
            <a:noFill/>
            <a:miter lim="800000"/>
            <a:headEnd/>
            <a:tailEnd/>
          </a:ln>
        </p:spPr>
        <p:txBody>
          <a:bodyPr anchor="ctr">
            <a:spAutoFit/>
          </a:bodyPr>
          <a:lstStyle/>
          <a:p>
            <a:pPr algn="just" defTabSz="762000"/>
            <a:r>
              <a:rPr lang="zh-CN" altLang="zh-CN" sz="2800" b="1">
                <a:latin typeface="幼圆" pitchFamily="49" charset="-122"/>
                <a:ea typeface="幼圆" pitchFamily="49" charset="-122"/>
              </a:rPr>
              <a:t>	</a:t>
            </a:r>
            <a:r>
              <a:rPr lang="zh-CN" altLang="en-US" sz="2800" b="1">
                <a:latin typeface="幼圆" pitchFamily="49" charset="-122"/>
                <a:ea typeface="幼圆" pitchFamily="49" charset="-122"/>
              </a:rPr>
              <a:t>从</a:t>
            </a:r>
            <a:r>
              <a:rPr lang="zh-CN" altLang="en-US" sz="2800" b="1">
                <a:solidFill>
                  <a:srgbClr val="FF0000"/>
                </a:solidFill>
                <a:latin typeface="幼圆" pitchFamily="49" charset="-122"/>
                <a:ea typeface="幼圆" pitchFamily="49" charset="-122"/>
              </a:rPr>
              <a:t>小数点</a:t>
            </a:r>
            <a:r>
              <a:rPr lang="zh-CN" altLang="en-US" sz="2800" b="1">
                <a:latin typeface="幼圆" pitchFamily="49" charset="-122"/>
                <a:ea typeface="幼圆" pitchFamily="49" charset="-122"/>
              </a:rPr>
              <a:t>开始，将二进制数的整数和小数部分</a:t>
            </a:r>
            <a:r>
              <a:rPr lang="zh-CN" altLang="en-US" sz="2800" b="1">
                <a:solidFill>
                  <a:srgbClr val="FF0000"/>
                </a:solidFill>
                <a:latin typeface="幼圆" pitchFamily="49" charset="-122"/>
                <a:ea typeface="幼圆" pitchFamily="49" charset="-122"/>
              </a:rPr>
              <a:t>每四位</a:t>
            </a:r>
            <a:r>
              <a:rPr lang="zh-CN" altLang="en-US" sz="2800" b="1">
                <a:latin typeface="幼圆" pitchFamily="49" charset="-122"/>
                <a:ea typeface="幼圆" pitchFamily="49" charset="-122"/>
              </a:rPr>
              <a:t>分为</a:t>
            </a:r>
            <a:r>
              <a:rPr lang="zh-CN" altLang="en-US" sz="2800" b="1">
                <a:solidFill>
                  <a:srgbClr val="FF0000"/>
                </a:solidFill>
                <a:latin typeface="幼圆" pitchFamily="49" charset="-122"/>
                <a:ea typeface="幼圆" pitchFamily="49" charset="-122"/>
              </a:rPr>
              <a:t>一组</a:t>
            </a:r>
            <a:r>
              <a:rPr lang="zh-CN" altLang="en-US" sz="2800" b="1">
                <a:latin typeface="幼圆" pitchFamily="49" charset="-122"/>
                <a:ea typeface="幼圆" pitchFamily="49" charset="-122"/>
              </a:rPr>
              <a:t>，</a:t>
            </a:r>
            <a:r>
              <a:rPr lang="zh-CN" altLang="en-US" sz="2800" b="1">
                <a:solidFill>
                  <a:srgbClr val="FF0000"/>
                </a:solidFill>
                <a:latin typeface="幼圆" pitchFamily="49" charset="-122"/>
                <a:ea typeface="幼圆" pitchFamily="49" charset="-122"/>
              </a:rPr>
              <a:t>不足</a:t>
            </a:r>
            <a:r>
              <a:rPr lang="zh-CN" altLang="en-US" sz="2800" b="1">
                <a:latin typeface="幼圆" pitchFamily="49" charset="-122"/>
                <a:ea typeface="幼圆" pitchFamily="49" charset="-122"/>
              </a:rPr>
              <a:t>四位的分别在整数的最高位前和小数的最低位后</a:t>
            </a:r>
            <a:r>
              <a:rPr lang="zh-CN" altLang="en-US" sz="2800" b="1">
                <a:solidFill>
                  <a:srgbClr val="FF0000"/>
                </a:solidFill>
                <a:latin typeface="幼圆" pitchFamily="49" charset="-122"/>
                <a:ea typeface="幼圆" pitchFamily="49" charset="-122"/>
              </a:rPr>
              <a:t>加</a:t>
            </a:r>
            <a:r>
              <a:rPr lang="zh-CN" altLang="en-US" sz="2800" b="1">
                <a:solidFill>
                  <a:srgbClr val="FF0000"/>
                </a:solidFill>
                <a:ea typeface="幼圆" pitchFamily="49" charset="-122"/>
              </a:rPr>
              <a:t>“</a:t>
            </a:r>
            <a:r>
              <a:rPr lang="zh-CN" altLang="zh-CN" sz="2800" b="1">
                <a:solidFill>
                  <a:srgbClr val="FF0000"/>
                </a:solidFill>
                <a:latin typeface="幼圆" pitchFamily="49" charset="-122"/>
                <a:ea typeface="幼圆" pitchFamily="49" charset="-122"/>
              </a:rPr>
              <a:t>0</a:t>
            </a:r>
            <a:r>
              <a:rPr lang="zh-CN" altLang="zh-CN" sz="2800" b="1">
                <a:solidFill>
                  <a:srgbClr val="FF0000"/>
                </a:solidFill>
                <a:ea typeface="幼圆" pitchFamily="49" charset="-122"/>
              </a:rPr>
              <a:t>”</a:t>
            </a:r>
            <a:r>
              <a:rPr lang="zh-CN" altLang="en-US" sz="2800" b="1">
                <a:latin typeface="幼圆" pitchFamily="49" charset="-122"/>
                <a:ea typeface="幼圆" pitchFamily="49" charset="-122"/>
              </a:rPr>
              <a:t>补足，然后每组用等值的十六进制码替代，即得目的数</a:t>
            </a:r>
            <a:r>
              <a:rPr lang="zh-CN" altLang="en-US" b="1">
                <a:latin typeface="宋体" pitchFamily="2" charset="-122"/>
              </a:rPr>
              <a:t>。</a:t>
            </a:r>
          </a:p>
        </p:txBody>
      </p:sp>
      <p:sp>
        <p:nvSpPr>
          <p:cNvPr id="31749" name="Text Box 7"/>
          <p:cNvSpPr txBox="1">
            <a:spLocks noChangeArrowheads="1"/>
          </p:cNvSpPr>
          <p:nvPr/>
        </p:nvSpPr>
        <p:spPr bwMode="auto">
          <a:xfrm>
            <a:off x="1001713" y="3810000"/>
            <a:ext cx="4997450" cy="519113"/>
          </a:xfrm>
          <a:prstGeom prst="rect">
            <a:avLst/>
          </a:prstGeom>
          <a:noFill/>
          <a:ln w="9525">
            <a:noFill/>
            <a:miter lim="800000"/>
            <a:headEnd/>
            <a:tailEnd/>
          </a:ln>
        </p:spPr>
        <p:txBody>
          <a:bodyPr wrap="none" anchor="ctr">
            <a:spAutoFit/>
          </a:bodyPr>
          <a:lstStyle/>
          <a:p>
            <a:pPr algn="ctr" eaLnBrk="0" hangingPunct="0"/>
            <a:r>
              <a:rPr lang="zh-CN" altLang="en-US" sz="2800" b="1">
                <a:latin typeface="幼圆" pitchFamily="49" charset="-122"/>
                <a:ea typeface="幼圆" pitchFamily="49" charset="-122"/>
              </a:rPr>
              <a:t>例</a:t>
            </a:r>
            <a:r>
              <a:rPr lang="zh-CN" altLang="zh-CN" sz="2800" b="1">
                <a:latin typeface="幼圆" pitchFamily="49" charset="-122"/>
                <a:ea typeface="幼圆" pitchFamily="49" charset="-122"/>
              </a:rPr>
              <a:t>9</a:t>
            </a:r>
            <a:r>
              <a:rPr lang="zh-CN" altLang="en-US" sz="2800" b="1">
                <a:latin typeface="幼圆" pitchFamily="49" charset="-122"/>
                <a:ea typeface="幼圆" pitchFamily="49" charset="-122"/>
              </a:rPr>
              <a:t>： </a:t>
            </a:r>
            <a:r>
              <a:rPr lang="zh-CN" altLang="en-US">
                <a:latin typeface="宋体" pitchFamily="2" charset="-122"/>
              </a:rPr>
              <a:t> </a:t>
            </a:r>
            <a:r>
              <a:rPr lang="zh-CN" altLang="zh-CN" sz="2800" b="1">
                <a:latin typeface="宋体" pitchFamily="2" charset="-122"/>
              </a:rPr>
              <a:t>111011.10101 B = ? H</a:t>
            </a:r>
            <a:endParaRPr lang="zh-CN" altLang="zh-CN" sz="4400">
              <a:solidFill>
                <a:schemeClr val="tx2"/>
              </a:solidFill>
            </a:endParaRPr>
          </a:p>
        </p:txBody>
      </p:sp>
      <p:sp>
        <p:nvSpPr>
          <p:cNvPr id="31750" name="Text Box 8"/>
          <p:cNvSpPr txBox="1">
            <a:spLocks noChangeArrowheads="1"/>
          </p:cNvSpPr>
          <p:nvPr/>
        </p:nvSpPr>
        <p:spPr bwMode="auto">
          <a:xfrm>
            <a:off x="2076450" y="3886200"/>
            <a:ext cx="4641850" cy="519113"/>
          </a:xfrm>
          <a:prstGeom prst="rect">
            <a:avLst/>
          </a:prstGeom>
          <a:solidFill>
            <a:srgbClr val="FFCC00"/>
          </a:solidFill>
          <a:ln w="9525">
            <a:noFill/>
            <a:miter lim="800000"/>
            <a:headEnd/>
            <a:tailEnd/>
          </a:ln>
        </p:spPr>
        <p:txBody>
          <a:bodyPr wrap="none" anchor="ctr">
            <a:spAutoFit/>
          </a:bodyPr>
          <a:lstStyle/>
          <a:p>
            <a:pPr algn="ctr"/>
            <a:r>
              <a:rPr lang="zh-CN" altLang="zh-CN">
                <a:latin typeface="宋体" pitchFamily="2" charset="-122"/>
              </a:rPr>
              <a:t> </a:t>
            </a:r>
            <a:r>
              <a:rPr lang="zh-CN" altLang="zh-CN" sz="2800" b="1">
                <a:latin typeface="宋体" pitchFamily="2" charset="-122"/>
              </a:rPr>
              <a:t>111011.10101 B = 3B.A8 H</a:t>
            </a:r>
            <a:endParaRPr lang="zh-CN" altLang="zh-CN">
              <a:latin typeface="宋体" pitchFamily="2" charset="-122"/>
            </a:endParaRPr>
          </a:p>
        </p:txBody>
      </p:sp>
      <p:sp>
        <p:nvSpPr>
          <p:cNvPr id="31751" name="Text Box 9"/>
          <p:cNvSpPr txBox="1">
            <a:spLocks noChangeArrowheads="1"/>
          </p:cNvSpPr>
          <p:nvPr/>
        </p:nvSpPr>
        <p:spPr bwMode="auto">
          <a:xfrm>
            <a:off x="1206500" y="4587875"/>
            <a:ext cx="3365500" cy="579438"/>
          </a:xfrm>
          <a:prstGeom prst="rect">
            <a:avLst/>
          </a:prstGeom>
          <a:noFill/>
          <a:ln w="9525">
            <a:noFill/>
            <a:miter lim="800000"/>
            <a:headEnd/>
            <a:tailEnd/>
          </a:ln>
        </p:spPr>
        <p:txBody>
          <a:bodyPr anchor="ctr">
            <a:spAutoFit/>
          </a:bodyPr>
          <a:lstStyle/>
          <a:p>
            <a:pPr algn="ctr"/>
            <a:r>
              <a:rPr lang="zh-CN" altLang="zh-CN" sz="3200" b="1">
                <a:solidFill>
                  <a:schemeClr val="tx2"/>
                </a:solidFill>
              </a:rPr>
              <a:t>111011</a:t>
            </a:r>
            <a:r>
              <a:rPr lang="zh-CN" altLang="zh-CN" sz="3200" b="1">
                <a:solidFill>
                  <a:srgbClr val="990033"/>
                </a:solidFill>
              </a:rPr>
              <a:t>.</a:t>
            </a:r>
            <a:r>
              <a:rPr lang="zh-CN" altLang="zh-CN" sz="3200" b="1">
                <a:solidFill>
                  <a:schemeClr val="tx2"/>
                </a:solidFill>
              </a:rPr>
              <a:t>10101</a:t>
            </a:r>
          </a:p>
        </p:txBody>
      </p:sp>
      <p:sp>
        <p:nvSpPr>
          <p:cNvPr id="31752" name="AutoShape 10"/>
          <p:cNvSpPr>
            <a:spLocks noChangeArrowheads="1"/>
          </p:cNvSpPr>
          <p:nvPr/>
        </p:nvSpPr>
        <p:spPr bwMode="auto">
          <a:xfrm>
            <a:off x="2362200" y="5334000"/>
            <a:ext cx="1828800" cy="609600"/>
          </a:xfrm>
          <a:prstGeom prst="wedgeRoundRectCallout">
            <a:avLst>
              <a:gd name="adj1" fmla="val -15796"/>
              <a:gd name="adj2" fmla="val -93750"/>
              <a:gd name="adj3" fmla="val 16667"/>
            </a:avLst>
          </a:prstGeom>
          <a:solidFill>
            <a:srgbClr val="FFCC00"/>
          </a:solidFill>
          <a:ln w="12700">
            <a:solidFill>
              <a:schemeClr val="tx1"/>
            </a:solidFill>
            <a:miter lim="800000"/>
            <a:headEnd/>
            <a:tailEnd/>
          </a:ln>
        </p:spPr>
        <p:txBody>
          <a:bodyPr wrap="none" anchor="ctr"/>
          <a:lstStyle/>
          <a:p>
            <a:pPr algn="just"/>
            <a:r>
              <a:rPr lang="zh-CN" altLang="en-US" b="1">
                <a:solidFill>
                  <a:schemeClr val="tx2"/>
                </a:solidFill>
              </a:rPr>
              <a:t>小数点为界</a:t>
            </a:r>
          </a:p>
        </p:txBody>
      </p:sp>
      <p:sp>
        <p:nvSpPr>
          <p:cNvPr id="31753" name="Line 11"/>
          <p:cNvSpPr>
            <a:spLocks noChangeShapeType="1"/>
          </p:cNvSpPr>
          <p:nvPr/>
        </p:nvSpPr>
        <p:spPr bwMode="auto">
          <a:xfrm>
            <a:off x="2209800" y="5105400"/>
            <a:ext cx="685800" cy="0"/>
          </a:xfrm>
          <a:prstGeom prst="line">
            <a:avLst/>
          </a:prstGeom>
          <a:noFill/>
          <a:ln w="38100">
            <a:solidFill>
              <a:srgbClr val="CC0000"/>
            </a:solidFill>
            <a:round/>
            <a:headEnd/>
            <a:tailEnd/>
          </a:ln>
        </p:spPr>
        <p:txBody>
          <a:bodyPr wrap="none" anchor="ctr"/>
          <a:lstStyle/>
          <a:p>
            <a:endParaRPr lang="zh-CN" altLang="en-US"/>
          </a:p>
        </p:txBody>
      </p:sp>
      <p:sp>
        <p:nvSpPr>
          <p:cNvPr id="31754" name="Line 12"/>
          <p:cNvSpPr>
            <a:spLocks noChangeShapeType="1"/>
          </p:cNvSpPr>
          <p:nvPr/>
        </p:nvSpPr>
        <p:spPr bwMode="auto">
          <a:xfrm>
            <a:off x="1295400" y="5105400"/>
            <a:ext cx="762000" cy="0"/>
          </a:xfrm>
          <a:prstGeom prst="line">
            <a:avLst/>
          </a:prstGeom>
          <a:noFill/>
          <a:ln w="38100">
            <a:solidFill>
              <a:srgbClr val="008000"/>
            </a:solidFill>
            <a:round/>
            <a:headEnd/>
            <a:tailEnd/>
          </a:ln>
        </p:spPr>
        <p:txBody>
          <a:bodyPr wrap="none" anchor="ctr"/>
          <a:lstStyle/>
          <a:p>
            <a:endParaRPr lang="zh-CN" altLang="en-US"/>
          </a:p>
        </p:txBody>
      </p:sp>
      <p:sp>
        <p:nvSpPr>
          <p:cNvPr id="31755" name="Text Box 13"/>
          <p:cNvSpPr txBox="1">
            <a:spLocks noChangeArrowheads="1"/>
          </p:cNvSpPr>
          <p:nvPr/>
        </p:nvSpPr>
        <p:spPr bwMode="auto">
          <a:xfrm>
            <a:off x="1219200" y="4602163"/>
            <a:ext cx="590550" cy="579437"/>
          </a:xfrm>
          <a:prstGeom prst="rect">
            <a:avLst/>
          </a:prstGeom>
          <a:noFill/>
          <a:ln w="9525">
            <a:noFill/>
            <a:miter lim="800000"/>
            <a:headEnd/>
            <a:tailEnd/>
          </a:ln>
        </p:spPr>
        <p:txBody>
          <a:bodyPr wrap="none" anchor="ctr">
            <a:spAutoFit/>
          </a:bodyPr>
          <a:lstStyle/>
          <a:p>
            <a:pPr algn="ctr"/>
            <a:r>
              <a:rPr lang="zh-CN" altLang="zh-CN" sz="3200" b="1">
                <a:solidFill>
                  <a:schemeClr val="tx2"/>
                </a:solidFill>
              </a:rPr>
              <a:t>00</a:t>
            </a:r>
          </a:p>
        </p:txBody>
      </p:sp>
      <p:sp>
        <p:nvSpPr>
          <p:cNvPr id="31756" name="Line 14"/>
          <p:cNvSpPr>
            <a:spLocks noChangeShapeType="1"/>
          </p:cNvSpPr>
          <p:nvPr/>
        </p:nvSpPr>
        <p:spPr bwMode="auto">
          <a:xfrm>
            <a:off x="3048000" y="5105400"/>
            <a:ext cx="762000" cy="0"/>
          </a:xfrm>
          <a:prstGeom prst="line">
            <a:avLst/>
          </a:prstGeom>
          <a:noFill/>
          <a:ln w="38100">
            <a:solidFill>
              <a:srgbClr val="008000"/>
            </a:solidFill>
            <a:round/>
            <a:headEnd/>
            <a:tailEnd/>
          </a:ln>
        </p:spPr>
        <p:txBody>
          <a:bodyPr wrap="none" anchor="ctr"/>
          <a:lstStyle/>
          <a:p>
            <a:endParaRPr lang="zh-CN" altLang="en-US"/>
          </a:p>
        </p:txBody>
      </p:sp>
      <p:sp>
        <p:nvSpPr>
          <p:cNvPr id="31757" name="Line 15"/>
          <p:cNvSpPr>
            <a:spLocks noChangeShapeType="1"/>
          </p:cNvSpPr>
          <p:nvPr/>
        </p:nvSpPr>
        <p:spPr bwMode="auto">
          <a:xfrm>
            <a:off x="3886200" y="5105400"/>
            <a:ext cx="838200" cy="0"/>
          </a:xfrm>
          <a:prstGeom prst="line">
            <a:avLst/>
          </a:prstGeom>
          <a:noFill/>
          <a:ln w="38100">
            <a:solidFill>
              <a:srgbClr val="000000"/>
            </a:solidFill>
            <a:round/>
            <a:headEnd/>
            <a:tailEnd/>
          </a:ln>
        </p:spPr>
        <p:txBody>
          <a:bodyPr wrap="none" anchor="ctr"/>
          <a:lstStyle/>
          <a:p>
            <a:endParaRPr lang="zh-CN" altLang="en-US"/>
          </a:p>
        </p:txBody>
      </p:sp>
      <p:sp>
        <p:nvSpPr>
          <p:cNvPr id="31758" name="Text Box 16"/>
          <p:cNvSpPr txBox="1">
            <a:spLocks noChangeArrowheads="1"/>
          </p:cNvSpPr>
          <p:nvPr/>
        </p:nvSpPr>
        <p:spPr bwMode="auto">
          <a:xfrm>
            <a:off x="3962400" y="4572000"/>
            <a:ext cx="793750" cy="579438"/>
          </a:xfrm>
          <a:prstGeom prst="rect">
            <a:avLst/>
          </a:prstGeom>
          <a:noFill/>
          <a:ln w="9525">
            <a:noFill/>
            <a:miter lim="800000"/>
            <a:headEnd/>
            <a:tailEnd/>
          </a:ln>
        </p:spPr>
        <p:txBody>
          <a:bodyPr wrap="none" anchor="ctr">
            <a:spAutoFit/>
          </a:bodyPr>
          <a:lstStyle/>
          <a:p>
            <a:pPr algn="ctr"/>
            <a:r>
              <a:rPr lang="zh-CN" altLang="zh-CN" sz="3200" b="1">
                <a:solidFill>
                  <a:schemeClr val="tx2"/>
                </a:solidFill>
              </a:rPr>
              <a:t>000</a:t>
            </a:r>
          </a:p>
        </p:txBody>
      </p:sp>
      <p:sp>
        <p:nvSpPr>
          <p:cNvPr id="31759" name="Line 17"/>
          <p:cNvSpPr>
            <a:spLocks noChangeShapeType="1"/>
          </p:cNvSpPr>
          <p:nvPr/>
        </p:nvSpPr>
        <p:spPr bwMode="auto">
          <a:xfrm>
            <a:off x="1676400" y="5257800"/>
            <a:ext cx="0" cy="457200"/>
          </a:xfrm>
          <a:prstGeom prst="line">
            <a:avLst/>
          </a:prstGeom>
          <a:noFill/>
          <a:ln w="57150">
            <a:solidFill>
              <a:srgbClr val="008000"/>
            </a:solidFill>
            <a:round/>
            <a:headEnd/>
            <a:tailEnd type="triangle" w="sm" len="sm"/>
          </a:ln>
        </p:spPr>
        <p:txBody>
          <a:bodyPr wrap="none" anchor="ctr"/>
          <a:lstStyle/>
          <a:p>
            <a:endParaRPr lang="zh-CN" altLang="en-US"/>
          </a:p>
        </p:txBody>
      </p:sp>
      <p:sp>
        <p:nvSpPr>
          <p:cNvPr id="31760" name="Line 18"/>
          <p:cNvSpPr>
            <a:spLocks noChangeShapeType="1"/>
          </p:cNvSpPr>
          <p:nvPr/>
        </p:nvSpPr>
        <p:spPr bwMode="auto">
          <a:xfrm>
            <a:off x="2514600" y="5257800"/>
            <a:ext cx="0" cy="457200"/>
          </a:xfrm>
          <a:prstGeom prst="line">
            <a:avLst/>
          </a:prstGeom>
          <a:noFill/>
          <a:ln w="57150">
            <a:solidFill>
              <a:srgbClr val="A50021"/>
            </a:solidFill>
            <a:round/>
            <a:headEnd/>
            <a:tailEnd type="triangle" w="sm" len="sm"/>
          </a:ln>
        </p:spPr>
        <p:txBody>
          <a:bodyPr wrap="none" anchor="ctr"/>
          <a:lstStyle/>
          <a:p>
            <a:endParaRPr lang="zh-CN" altLang="en-US"/>
          </a:p>
        </p:txBody>
      </p:sp>
      <p:sp>
        <p:nvSpPr>
          <p:cNvPr id="31761" name="Line 19"/>
          <p:cNvSpPr>
            <a:spLocks noChangeShapeType="1"/>
          </p:cNvSpPr>
          <p:nvPr/>
        </p:nvSpPr>
        <p:spPr bwMode="auto">
          <a:xfrm>
            <a:off x="3352800" y="5257800"/>
            <a:ext cx="0" cy="457200"/>
          </a:xfrm>
          <a:prstGeom prst="line">
            <a:avLst/>
          </a:prstGeom>
          <a:noFill/>
          <a:ln w="57150">
            <a:solidFill>
              <a:srgbClr val="008000"/>
            </a:solidFill>
            <a:round/>
            <a:headEnd/>
            <a:tailEnd type="triangle" w="sm" len="sm"/>
          </a:ln>
        </p:spPr>
        <p:txBody>
          <a:bodyPr wrap="none" anchor="ctr"/>
          <a:lstStyle/>
          <a:p>
            <a:endParaRPr lang="zh-CN" altLang="en-US"/>
          </a:p>
        </p:txBody>
      </p:sp>
      <p:sp>
        <p:nvSpPr>
          <p:cNvPr id="31762" name="Line 20"/>
          <p:cNvSpPr>
            <a:spLocks noChangeShapeType="1"/>
          </p:cNvSpPr>
          <p:nvPr/>
        </p:nvSpPr>
        <p:spPr bwMode="auto">
          <a:xfrm>
            <a:off x="4267200" y="5257800"/>
            <a:ext cx="0" cy="457200"/>
          </a:xfrm>
          <a:prstGeom prst="line">
            <a:avLst/>
          </a:prstGeom>
          <a:noFill/>
          <a:ln w="57150">
            <a:solidFill>
              <a:schemeClr val="tx1"/>
            </a:solidFill>
            <a:round/>
            <a:headEnd/>
            <a:tailEnd type="triangle" w="sm" len="sm"/>
          </a:ln>
        </p:spPr>
        <p:txBody>
          <a:bodyPr wrap="none" anchor="ctr"/>
          <a:lstStyle/>
          <a:p>
            <a:endParaRPr lang="zh-CN" altLang="en-US"/>
          </a:p>
        </p:txBody>
      </p:sp>
      <p:sp>
        <p:nvSpPr>
          <p:cNvPr id="31763" name="Text Box 21"/>
          <p:cNvSpPr txBox="1">
            <a:spLocks noChangeArrowheads="1"/>
          </p:cNvSpPr>
          <p:nvPr/>
        </p:nvSpPr>
        <p:spPr bwMode="auto">
          <a:xfrm>
            <a:off x="2287588" y="5638800"/>
            <a:ext cx="455612" cy="579438"/>
          </a:xfrm>
          <a:prstGeom prst="rect">
            <a:avLst/>
          </a:prstGeom>
          <a:noFill/>
          <a:ln w="9525">
            <a:noFill/>
            <a:miter lim="800000"/>
            <a:headEnd/>
            <a:tailEnd/>
          </a:ln>
        </p:spPr>
        <p:txBody>
          <a:bodyPr wrap="none" anchor="ctr">
            <a:spAutoFit/>
          </a:bodyPr>
          <a:lstStyle/>
          <a:p>
            <a:pPr algn="ctr"/>
            <a:r>
              <a:rPr lang="zh-CN" altLang="zh-CN" sz="3200" b="1">
                <a:solidFill>
                  <a:schemeClr val="tx2"/>
                </a:solidFill>
              </a:rPr>
              <a:t>B</a:t>
            </a:r>
          </a:p>
        </p:txBody>
      </p:sp>
      <p:sp>
        <p:nvSpPr>
          <p:cNvPr id="31764" name="Text Box 22"/>
          <p:cNvSpPr txBox="1">
            <a:spLocks noChangeArrowheads="1"/>
          </p:cNvSpPr>
          <p:nvPr/>
        </p:nvSpPr>
        <p:spPr bwMode="auto">
          <a:xfrm>
            <a:off x="1441450" y="5638800"/>
            <a:ext cx="387350" cy="579438"/>
          </a:xfrm>
          <a:prstGeom prst="rect">
            <a:avLst/>
          </a:prstGeom>
          <a:noFill/>
          <a:ln w="9525">
            <a:noFill/>
            <a:miter lim="800000"/>
            <a:headEnd/>
            <a:tailEnd/>
          </a:ln>
        </p:spPr>
        <p:txBody>
          <a:bodyPr wrap="none" anchor="ctr">
            <a:spAutoFit/>
          </a:bodyPr>
          <a:lstStyle/>
          <a:p>
            <a:pPr algn="ctr"/>
            <a:r>
              <a:rPr lang="zh-CN" altLang="zh-CN" sz="3200" b="1">
                <a:solidFill>
                  <a:schemeClr val="tx2"/>
                </a:solidFill>
              </a:rPr>
              <a:t>3</a:t>
            </a:r>
          </a:p>
        </p:txBody>
      </p:sp>
      <p:sp>
        <p:nvSpPr>
          <p:cNvPr id="31765" name="Text Box 23"/>
          <p:cNvSpPr txBox="1">
            <a:spLocks noChangeArrowheads="1"/>
          </p:cNvSpPr>
          <p:nvPr/>
        </p:nvSpPr>
        <p:spPr bwMode="auto">
          <a:xfrm>
            <a:off x="3103563" y="5638800"/>
            <a:ext cx="477837" cy="579438"/>
          </a:xfrm>
          <a:prstGeom prst="rect">
            <a:avLst/>
          </a:prstGeom>
          <a:noFill/>
          <a:ln w="9525">
            <a:noFill/>
            <a:miter lim="800000"/>
            <a:headEnd/>
            <a:tailEnd/>
          </a:ln>
        </p:spPr>
        <p:txBody>
          <a:bodyPr wrap="none" anchor="ctr">
            <a:spAutoFit/>
          </a:bodyPr>
          <a:lstStyle/>
          <a:p>
            <a:pPr algn="ctr"/>
            <a:r>
              <a:rPr lang="zh-CN" altLang="zh-CN" sz="3200" b="1">
                <a:solidFill>
                  <a:schemeClr val="tx2"/>
                </a:solidFill>
              </a:rPr>
              <a:t>A</a:t>
            </a:r>
          </a:p>
        </p:txBody>
      </p:sp>
      <p:sp>
        <p:nvSpPr>
          <p:cNvPr id="31766" name="Text Box 24"/>
          <p:cNvSpPr txBox="1">
            <a:spLocks noChangeArrowheads="1"/>
          </p:cNvSpPr>
          <p:nvPr/>
        </p:nvSpPr>
        <p:spPr bwMode="auto">
          <a:xfrm>
            <a:off x="4108450" y="5638800"/>
            <a:ext cx="387350" cy="579438"/>
          </a:xfrm>
          <a:prstGeom prst="rect">
            <a:avLst/>
          </a:prstGeom>
          <a:noFill/>
          <a:ln w="9525">
            <a:noFill/>
            <a:miter lim="800000"/>
            <a:headEnd/>
            <a:tailEnd/>
          </a:ln>
        </p:spPr>
        <p:txBody>
          <a:bodyPr wrap="none" anchor="ctr">
            <a:spAutoFit/>
          </a:bodyPr>
          <a:lstStyle/>
          <a:p>
            <a:pPr algn="ctr"/>
            <a:r>
              <a:rPr lang="zh-CN" altLang="zh-CN" sz="3200" b="1">
                <a:solidFill>
                  <a:schemeClr val="tx2"/>
                </a:solidFill>
              </a:rPr>
              <a:t>8</a:t>
            </a:r>
          </a:p>
        </p:txBody>
      </p:sp>
      <p:sp>
        <p:nvSpPr>
          <p:cNvPr id="31767" name="AutoShape 25"/>
          <p:cNvSpPr>
            <a:spLocks noChangeArrowheads="1"/>
          </p:cNvSpPr>
          <p:nvPr/>
        </p:nvSpPr>
        <p:spPr bwMode="auto">
          <a:xfrm>
            <a:off x="1042988" y="260350"/>
            <a:ext cx="7162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p:spPr>
        <p:txBody>
          <a:bodyPr wrap="none" anchor="ctr"/>
          <a:lstStyle/>
          <a:p>
            <a:pPr algn="ctr"/>
            <a:r>
              <a:rPr lang="zh-CN" altLang="en-US" sz="3600" b="1">
                <a:solidFill>
                  <a:srgbClr val="3333CC"/>
                </a:solidFill>
                <a:latin typeface="隶书" pitchFamily="49" charset="-122"/>
                <a:ea typeface="隶书" pitchFamily="49" charset="-122"/>
              </a:rPr>
              <a:t>二与十六进制之间的转换</a:t>
            </a:r>
            <a:endParaRPr lang="zh-CN" altLang="en-US"/>
          </a:p>
        </p:txBody>
      </p:sp>
      <p:grpSp>
        <p:nvGrpSpPr>
          <p:cNvPr id="3" name="Group 26"/>
          <p:cNvGrpSpPr>
            <a:grpSpLocks/>
          </p:cNvGrpSpPr>
          <p:nvPr/>
        </p:nvGrpSpPr>
        <p:grpSpPr bwMode="auto">
          <a:xfrm>
            <a:off x="6156325" y="5516563"/>
            <a:ext cx="2667000" cy="609600"/>
            <a:chOff x="0" y="0"/>
            <a:chExt cx="1680" cy="384"/>
          </a:xfrm>
        </p:grpSpPr>
        <p:sp>
          <p:nvSpPr>
            <p:cNvPr id="31770" name="Oval 27"/>
            <p:cNvSpPr>
              <a:spLocks noChangeArrowheads="1"/>
            </p:cNvSpPr>
            <p:nvPr/>
          </p:nvSpPr>
          <p:spPr bwMode="auto">
            <a:xfrm>
              <a:off x="0" y="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p:spPr>
          <p:txBody>
            <a:bodyPr wrap="none" anchor="ctr"/>
            <a:lstStyle/>
            <a:p>
              <a:endParaRPr lang="zh-CN" altLang="en-US"/>
            </a:p>
          </p:txBody>
        </p:sp>
        <p:sp>
          <p:nvSpPr>
            <p:cNvPr id="31771" name="Rectangle 28"/>
            <p:cNvSpPr>
              <a:spLocks noChangeArrowheads="1"/>
            </p:cNvSpPr>
            <p:nvPr/>
          </p:nvSpPr>
          <p:spPr bwMode="auto">
            <a:xfrm>
              <a:off x="288" y="48"/>
              <a:ext cx="1092" cy="288"/>
            </a:xfrm>
            <a:prstGeom prst="rect">
              <a:avLst/>
            </a:prstGeom>
            <a:noFill/>
            <a:ln w="9525">
              <a:noFill/>
              <a:miter lim="800000"/>
              <a:headEnd/>
              <a:tailEnd/>
            </a:ln>
          </p:spPr>
          <p:txBody>
            <a:bodyPr anchor="ctr">
              <a:spAutoFit/>
            </a:bodyPr>
            <a:lstStyle/>
            <a:p>
              <a:pPr algn="ctr"/>
              <a:r>
                <a:rPr lang="zh-CN" altLang="en-US" b="1">
                  <a:solidFill>
                    <a:srgbClr val="2A4A2E"/>
                  </a:solidFill>
                </a:rPr>
                <a:t>一位拆四位</a:t>
              </a:r>
              <a:endParaRPr lang="zh-CN" altLang="en-US" sz="1800" b="1">
                <a:solidFill>
                  <a:srgbClr val="2A4A2E"/>
                </a:solidFill>
              </a:endParaRPr>
            </a:p>
          </p:txBody>
        </p:sp>
      </p:grpSp>
      <p:sp>
        <p:nvSpPr>
          <p:cNvPr id="31769" name="Text Box 29"/>
          <p:cNvSpPr txBox="1">
            <a:spLocks noChangeArrowheads="1"/>
          </p:cNvSpPr>
          <p:nvPr/>
        </p:nvSpPr>
        <p:spPr bwMode="auto">
          <a:xfrm>
            <a:off x="533400" y="6324600"/>
            <a:ext cx="7924800" cy="519113"/>
          </a:xfrm>
          <a:prstGeom prst="rect">
            <a:avLst/>
          </a:prstGeom>
          <a:noFill/>
          <a:ln w="9525">
            <a:noFill/>
            <a:miter lim="800000"/>
            <a:headEnd/>
            <a:tailEnd/>
          </a:ln>
        </p:spPr>
        <p:txBody>
          <a:bodyPr>
            <a:spAutoFit/>
          </a:bodyPr>
          <a:lstStyle/>
          <a:p>
            <a:pPr>
              <a:spcBef>
                <a:spcPct val="50000"/>
              </a:spcBef>
            </a:pPr>
            <a:r>
              <a:rPr lang="zh-CN" altLang="zh-CN" sz="2800" b="1"/>
              <a:t>8</a:t>
            </a:r>
            <a:r>
              <a:rPr lang="zh-CN" altLang="en-US" sz="2800" b="1"/>
              <a:t>进制和</a:t>
            </a:r>
            <a:r>
              <a:rPr lang="zh-CN" altLang="zh-CN" sz="2800" b="1"/>
              <a:t>16</a:t>
            </a:r>
            <a:r>
              <a:rPr lang="zh-CN" altLang="en-US" sz="2800" b="1"/>
              <a:t>进制方便了数字系统中多位数的缩写。</a:t>
            </a:r>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23850" y="1839919"/>
            <a:ext cx="8569325" cy="904863"/>
          </a:xfrm>
          <a:prstGeom prst="rect">
            <a:avLst/>
          </a:prstGeom>
          <a:noFill/>
          <a:ln w="9525">
            <a:noFill/>
            <a:miter lim="800000"/>
            <a:headEnd/>
            <a:tailEnd/>
          </a:ln>
          <a:effectLst/>
        </p:spPr>
        <p:txBody>
          <a:bodyPr anchor="ctr">
            <a:spAutoFit/>
          </a:bodyPr>
          <a:lstStyle/>
          <a:p>
            <a:pPr indent="712788" defTabSz="762000">
              <a:lnSpc>
                <a:spcPct val="110000"/>
              </a:lnSpc>
              <a:spcBef>
                <a:spcPct val="50000"/>
              </a:spcBef>
              <a:defRPr/>
            </a:pPr>
            <a:r>
              <a:rPr lang="zh-CN" b="1" dirty="0">
                <a:solidFill>
                  <a:schemeClr val="tx1"/>
                </a:solidFill>
                <a:effectLst>
                  <a:outerShdw blurRad="38100" dist="38100" dir="2700000" algn="tl">
                    <a:srgbClr val="C0C0C0"/>
                  </a:outerShdw>
                </a:effectLst>
                <a:latin typeface="+mn-ea"/>
                <a:ea typeface="+mn-ea"/>
              </a:rPr>
              <a:t>当十进制数转换成二进制数时，可采用八进制数或十六进制数作为中间过渡。</a:t>
            </a:r>
          </a:p>
        </p:txBody>
      </p:sp>
      <p:sp>
        <p:nvSpPr>
          <p:cNvPr id="45059" name="AutoShape 3"/>
          <p:cNvSpPr>
            <a:spLocks noChangeArrowheads="1"/>
          </p:cNvSpPr>
          <p:nvPr/>
        </p:nvSpPr>
        <p:spPr bwMode="auto">
          <a:xfrm>
            <a:off x="684213" y="260350"/>
            <a:ext cx="8459787"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p:spPr>
        <p:txBody>
          <a:bodyPr wrap="none" anchor="ctr"/>
          <a:lstStyle/>
          <a:p>
            <a:pPr algn="ctr"/>
            <a:r>
              <a:rPr lang="zh-CN" altLang="en-US" sz="2800" b="1" i="1" dirty="0"/>
              <a:t>采用何种方法又快又容易？</a:t>
            </a:r>
          </a:p>
        </p:txBody>
      </p:sp>
      <p:sp>
        <p:nvSpPr>
          <p:cNvPr id="45060" name="Text Box 4"/>
          <p:cNvSpPr txBox="1">
            <a:spLocks noChangeArrowheads="1"/>
          </p:cNvSpPr>
          <p:nvPr/>
        </p:nvSpPr>
        <p:spPr bwMode="auto">
          <a:xfrm>
            <a:off x="0" y="1264157"/>
            <a:ext cx="6516688" cy="584775"/>
          </a:xfrm>
          <a:prstGeom prst="rect">
            <a:avLst/>
          </a:prstGeom>
          <a:noFill/>
          <a:ln w="9525">
            <a:noFill/>
            <a:miter lim="800000"/>
            <a:headEnd/>
            <a:tailEnd/>
          </a:ln>
        </p:spPr>
        <p:txBody>
          <a:bodyPr anchor="ctr">
            <a:spAutoFit/>
          </a:bodyPr>
          <a:lstStyle/>
          <a:p>
            <a:pPr algn="ctr"/>
            <a:r>
              <a:rPr lang="zh-CN" altLang="en-US" sz="3200" b="1">
                <a:solidFill>
                  <a:schemeClr val="tx1"/>
                </a:solidFill>
              </a:rPr>
              <a:t>例如：</a:t>
            </a:r>
            <a:r>
              <a:rPr lang="zh-CN" altLang="zh-CN" sz="3200" b="1">
                <a:solidFill>
                  <a:schemeClr val="tx1"/>
                </a:solidFill>
              </a:rPr>
              <a:t>(</a:t>
            </a:r>
            <a:r>
              <a:rPr lang="zh-CN" altLang="zh-CN" sz="3200" b="1">
                <a:solidFill>
                  <a:schemeClr val="tx1"/>
                </a:solidFill>
                <a:sym typeface="Wingdings" pitchFamily="2" charset="2"/>
              </a:rPr>
              <a:t>153</a:t>
            </a:r>
            <a:r>
              <a:rPr lang="zh-CN" altLang="zh-CN" sz="3200" b="1">
                <a:solidFill>
                  <a:schemeClr val="tx1"/>
                </a:solidFill>
              </a:rPr>
              <a:t>. </a:t>
            </a:r>
            <a:r>
              <a:rPr lang="zh-CN" altLang="zh-CN" sz="3200" b="1">
                <a:solidFill>
                  <a:schemeClr val="tx1"/>
                </a:solidFill>
                <a:sym typeface="Wingdings" pitchFamily="2" charset="2"/>
              </a:rPr>
              <a:t>41</a:t>
            </a:r>
            <a:r>
              <a:rPr lang="zh-CN" altLang="zh-CN" sz="3200" b="1">
                <a:solidFill>
                  <a:schemeClr val="tx1"/>
                </a:solidFill>
              </a:rPr>
              <a:t>)</a:t>
            </a:r>
            <a:r>
              <a:rPr lang="zh-CN" altLang="zh-CN" sz="3200" b="1" baseline="-25000">
                <a:solidFill>
                  <a:schemeClr val="tx1"/>
                </a:solidFill>
              </a:rPr>
              <a:t>10</a:t>
            </a:r>
            <a:r>
              <a:rPr lang="zh-CN" altLang="zh-CN" sz="3200" b="1">
                <a:solidFill>
                  <a:schemeClr val="tx1"/>
                </a:solidFill>
              </a:rPr>
              <a:t>=(</a:t>
            </a:r>
            <a:r>
              <a:rPr lang="zh-CN" altLang="en-US" sz="3200" b="1">
                <a:solidFill>
                  <a:schemeClr val="tx1"/>
                </a:solidFill>
              </a:rPr>
              <a:t>？</a:t>
            </a:r>
            <a:r>
              <a:rPr lang="zh-CN" altLang="zh-CN" sz="3200" b="1">
                <a:solidFill>
                  <a:schemeClr val="tx1"/>
                </a:solidFill>
              </a:rPr>
              <a:t>)</a:t>
            </a:r>
            <a:r>
              <a:rPr lang="zh-CN" altLang="zh-CN" sz="3200" b="1" baseline="-25000">
                <a:solidFill>
                  <a:schemeClr val="tx1"/>
                </a:solidFill>
              </a:rPr>
              <a:t>2</a:t>
            </a:r>
          </a:p>
        </p:txBody>
      </p:sp>
      <p:sp>
        <p:nvSpPr>
          <p:cNvPr id="45061" name="Text Box 5"/>
          <p:cNvSpPr txBox="1">
            <a:spLocks noChangeArrowheads="1"/>
          </p:cNvSpPr>
          <p:nvPr/>
        </p:nvSpPr>
        <p:spPr bwMode="auto">
          <a:xfrm>
            <a:off x="1324453" y="2778632"/>
            <a:ext cx="2494594" cy="584775"/>
          </a:xfrm>
          <a:prstGeom prst="rect">
            <a:avLst/>
          </a:prstGeom>
          <a:noFill/>
          <a:ln w="9525">
            <a:noFill/>
            <a:miter lim="800000"/>
            <a:headEnd/>
            <a:tailEnd/>
          </a:ln>
        </p:spPr>
        <p:txBody>
          <a:bodyPr wrap="none" anchor="ctr">
            <a:spAutoFit/>
          </a:bodyPr>
          <a:lstStyle/>
          <a:p>
            <a:pPr algn="ctr"/>
            <a:r>
              <a:rPr lang="zh-CN" altLang="zh-CN" sz="3200" b="1" dirty="0">
                <a:solidFill>
                  <a:schemeClr val="tx1"/>
                </a:solidFill>
              </a:rPr>
              <a:t>(</a:t>
            </a:r>
            <a:r>
              <a:rPr lang="zh-CN" altLang="zh-CN" sz="3200" b="1" dirty="0">
                <a:solidFill>
                  <a:schemeClr val="tx1"/>
                </a:solidFill>
                <a:sym typeface="Wingdings" pitchFamily="2" charset="2"/>
              </a:rPr>
              <a:t>153</a:t>
            </a:r>
            <a:r>
              <a:rPr lang="zh-CN" altLang="zh-CN" sz="3200" b="1" dirty="0">
                <a:solidFill>
                  <a:schemeClr val="tx1"/>
                </a:solidFill>
              </a:rPr>
              <a:t>)</a:t>
            </a:r>
            <a:r>
              <a:rPr lang="zh-CN" altLang="zh-CN" sz="3200" b="1" baseline="-25000" dirty="0">
                <a:solidFill>
                  <a:schemeClr val="tx1"/>
                </a:solidFill>
              </a:rPr>
              <a:t>10</a:t>
            </a:r>
            <a:r>
              <a:rPr lang="zh-CN" altLang="zh-CN" sz="3200" b="1" dirty="0">
                <a:solidFill>
                  <a:schemeClr val="tx1"/>
                </a:solidFill>
              </a:rPr>
              <a:t>=(</a:t>
            </a:r>
            <a:r>
              <a:rPr lang="zh-CN" altLang="zh-CN" sz="2800" b="1" dirty="0">
                <a:solidFill>
                  <a:schemeClr val="tx1"/>
                </a:solidFill>
                <a:sym typeface="Wingdings" pitchFamily="2" charset="2"/>
              </a:rPr>
              <a:t>231</a:t>
            </a:r>
            <a:r>
              <a:rPr lang="zh-CN" altLang="zh-CN" sz="2800" b="1" dirty="0">
                <a:solidFill>
                  <a:schemeClr val="tx1"/>
                </a:solidFill>
              </a:rPr>
              <a:t>)</a:t>
            </a:r>
            <a:r>
              <a:rPr lang="zh-CN" altLang="zh-CN" sz="2800" b="1" baseline="-25000" dirty="0">
                <a:solidFill>
                  <a:schemeClr val="tx1"/>
                </a:solidFill>
              </a:rPr>
              <a:t>8</a:t>
            </a:r>
          </a:p>
        </p:txBody>
      </p:sp>
      <p:sp>
        <p:nvSpPr>
          <p:cNvPr id="45062" name="Text Box 6"/>
          <p:cNvSpPr txBox="1">
            <a:spLocks noChangeArrowheads="1"/>
          </p:cNvSpPr>
          <p:nvPr/>
        </p:nvSpPr>
        <p:spPr bwMode="auto">
          <a:xfrm>
            <a:off x="1331913" y="4149725"/>
            <a:ext cx="2736850" cy="519113"/>
          </a:xfrm>
          <a:prstGeom prst="rect">
            <a:avLst/>
          </a:prstGeom>
          <a:noFill/>
          <a:ln w="9525">
            <a:noFill/>
            <a:miter lim="800000"/>
            <a:headEnd/>
            <a:tailEnd/>
          </a:ln>
        </p:spPr>
        <p:txBody>
          <a:bodyPr wrap="none" anchor="ctr">
            <a:spAutoFit/>
          </a:bodyPr>
          <a:lstStyle/>
          <a:p>
            <a:pPr algn="ctr"/>
            <a:r>
              <a:rPr lang="zh-CN" altLang="zh-CN" sz="2800" b="1">
                <a:solidFill>
                  <a:schemeClr val="tx1"/>
                </a:solidFill>
              </a:rPr>
              <a:t>(0. </a:t>
            </a:r>
            <a:r>
              <a:rPr lang="zh-CN" altLang="zh-CN" sz="2800" b="1">
                <a:solidFill>
                  <a:schemeClr val="tx1"/>
                </a:solidFill>
                <a:sym typeface="Wingdings" pitchFamily="2" charset="2"/>
              </a:rPr>
              <a:t>41</a:t>
            </a:r>
            <a:r>
              <a:rPr lang="zh-CN" altLang="zh-CN" sz="2800" b="1">
                <a:solidFill>
                  <a:schemeClr val="tx1"/>
                </a:solidFill>
              </a:rPr>
              <a:t>)</a:t>
            </a:r>
            <a:r>
              <a:rPr lang="zh-CN" altLang="zh-CN" sz="2800" b="1" baseline="-25000">
                <a:solidFill>
                  <a:schemeClr val="tx1"/>
                </a:solidFill>
              </a:rPr>
              <a:t>10</a:t>
            </a:r>
            <a:r>
              <a:rPr lang="zh-CN" altLang="zh-CN" sz="2800" b="1">
                <a:solidFill>
                  <a:schemeClr val="tx1"/>
                </a:solidFill>
              </a:rPr>
              <a:t>=(0.504)</a:t>
            </a:r>
            <a:r>
              <a:rPr lang="zh-CN" altLang="zh-CN" sz="2800" b="1" baseline="-25000">
                <a:solidFill>
                  <a:schemeClr val="tx1"/>
                </a:solidFill>
              </a:rPr>
              <a:t>8</a:t>
            </a:r>
          </a:p>
        </p:txBody>
      </p:sp>
      <p:sp>
        <p:nvSpPr>
          <p:cNvPr id="45063" name="Text Box 7"/>
          <p:cNvSpPr txBox="1">
            <a:spLocks noChangeArrowheads="1"/>
          </p:cNvSpPr>
          <p:nvPr/>
        </p:nvSpPr>
        <p:spPr bwMode="auto">
          <a:xfrm>
            <a:off x="1258888" y="3429000"/>
            <a:ext cx="7634287" cy="519113"/>
          </a:xfrm>
          <a:prstGeom prst="rect">
            <a:avLst/>
          </a:prstGeom>
          <a:noFill/>
          <a:ln w="9525">
            <a:noFill/>
            <a:miter lim="800000"/>
            <a:headEnd/>
            <a:tailEnd/>
          </a:ln>
        </p:spPr>
        <p:txBody>
          <a:bodyPr anchor="ctr">
            <a:spAutoFit/>
          </a:bodyPr>
          <a:lstStyle/>
          <a:p>
            <a:r>
              <a:rPr lang="zh-CN" altLang="zh-CN" sz="2800" b="1">
                <a:solidFill>
                  <a:schemeClr val="tx1"/>
                </a:solidFill>
              </a:rPr>
              <a:t>(</a:t>
            </a:r>
            <a:r>
              <a:rPr lang="zh-CN" altLang="zh-CN" sz="2800" b="1">
                <a:solidFill>
                  <a:schemeClr val="tx1"/>
                </a:solidFill>
                <a:sym typeface="Wingdings" pitchFamily="2" charset="2"/>
              </a:rPr>
              <a:t>231</a:t>
            </a:r>
            <a:r>
              <a:rPr lang="zh-CN" altLang="zh-CN" sz="2800" b="1">
                <a:solidFill>
                  <a:schemeClr val="tx1"/>
                </a:solidFill>
              </a:rPr>
              <a:t>)</a:t>
            </a:r>
            <a:r>
              <a:rPr lang="zh-CN" altLang="zh-CN" sz="2800" b="1" baseline="-25000">
                <a:solidFill>
                  <a:schemeClr val="tx1"/>
                </a:solidFill>
              </a:rPr>
              <a:t>8</a:t>
            </a:r>
            <a:r>
              <a:rPr lang="zh-CN" altLang="en-US" sz="2800" b="1">
                <a:solidFill>
                  <a:schemeClr val="tx1"/>
                </a:solidFill>
              </a:rPr>
              <a:t>＝</a:t>
            </a:r>
            <a:r>
              <a:rPr lang="zh-CN" altLang="zh-CN" sz="2800" b="1">
                <a:solidFill>
                  <a:schemeClr val="tx1"/>
                </a:solidFill>
              </a:rPr>
              <a:t>(010011001)</a:t>
            </a:r>
            <a:r>
              <a:rPr lang="zh-CN" altLang="zh-CN" sz="2800" b="1" baseline="-25000">
                <a:solidFill>
                  <a:schemeClr val="tx1"/>
                </a:solidFill>
              </a:rPr>
              <a:t>2</a:t>
            </a:r>
          </a:p>
        </p:txBody>
      </p:sp>
      <p:sp>
        <p:nvSpPr>
          <p:cNvPr id="45064" name="Text Box 8"/>
          <p:cNvSpPr txBox="1">
            <a:spLocks noChangeArrowheads="1"/>
          </p:cNvSpPr>
          <p:nvPr/>
        </p:nvSpPr>
        <p:spPr bwMode="auto">
          <a:xfrm>
            <a:off x="611188" y="5761038"/>
            <a:ext cx="8064500" cy="519112"/>
          </a:xfrm>
          <a:prstGeom prst="rect">
            <a:avLst/>
          </a:prstGeom>
          <a:noFill/>
          <a:ln w="9525">
            <a:noFill/>
            <a:miter lim="800000"/>
            <a:headEnd/>
            <a:tailEnd/>
          </a:ln>
        </p:spPr>
        <p:txBody>
          <a:bodyPr anchor="ctr">
            <a:spAutoFit/>
          </a:bodyPr>
          <a:lstStyle/>
          <a:p>
            <a:pPr algn="ctr"/>
            <a:r>
              <a:rPr lang="zh-CN" altLang="en-US" sz="2800" b="1" dirty="0">
                <a:solidFill>
                  <a:schemeClr val="tx1"/>
                </a:solidFill>
              </a:rPr>
              <a:t>综合得：</a:t>
            </a:r>
            <a:r>
              <a:rPr lang="zh-CN" altLang="zh-CN" sz="2800" b="1" dirty="0">
                <a:solidFill>
                  <a:schemeClr val="tx1"/>
                </a:solidFill>
              </a:rPr>
              <a:t>(153.41)</a:t>
            </a:r>
            <a:r>
              <a:rPr lang="zh-CN" altLang="zh-CN" sz="2800" b="1" baseline="-25000" dirty="0">
                <a:solidFill>
                  <a:schemeClr val="tx1"/>
                </a:solidFill>
              </a:rPr>
              <a:t>10</a:t>
            </a:r>
            <a:r>
              <a:rPr lang="zh-CN" altLang="zh-CN" sz="2800" b="1" dirty="0">
                <a:solidFill>
                  <a:schemeClr val="tx1"/>
                </a:solidFill>
              </a:rPr>
              <a:t>=(010011001. </a:t>
            </a:r>
            <a:r>
              <a:rPr lang="zh-CN" altLang="zh-CN" sz="2800" b="1" dirty="0" smtClean="0">
                <a:solidFill>
                  <a:schemeClr val="tx1"/>
                </a:solidFill>
              </a:rPr>
              <a:t>101000100)</a:t>
            </a:r>
            <a:r>
              <a:rPr lang="zh-CN" altLang="zh-CN" sz="2800" b="1" baseline="-25000" dirty="0" smtClean="0">
                <a:solidFill>
                  <a:schemeClr val="tx1"/>
                </a:solidFill>
              </a:rPr>
              <a:t>2</a:t>
            </a:r>
            <a:endParaRPr lang="zh-CN" altLang="zh-CN" sz="2800" b="1" baseline="-25000" dirty="0">
              <a:solidFill>
                <a:schemeClr val="tx1"/>
              </a:solidFill>
            </a:endParaRPr>
          </a:p>
        </p:txBody>
      </p:sp>
      <p:sp>
        <p:nvSpPr>
          <p:cNvPr id="45065" name="Text Box 9"/>
          <p:cNvSpPr txBox="1">
            <a:spLocks noChangeArrowheads="1"/>
          </p:cNvSpPr>
          <p:nvPr/>
        </p:nvSpPr>
        <p:spPr bwMode="auto">
          <a:xfrm>
            <a:off x="1331913" y="4868863"/>
            <a:ext cx="7272337" cy="519112"/>
          </a:xfrm>
          <a:prstGeom prst="rect">
            <a:avLst/>
          </a:prstGeom>
          <a:noFill/>
          <a:ln w="9525">
            <a:noFill/>
            <a:miter lim="800000"/>
            <a:headEnd/>
            <a:tailEnd/>
          </a:ln>
        </p:spPr>
        <p:txBody>
          <a:bodyPr anchor="ctr">
            <a:spAutoFit/>
          </a:bodyPr>
          <a:lstStyle/>
          <a:p>
            <a:r>
              <a:rPr lang="zh-CN" altLang="zh-CN" sz="2800" b="1" dirty="0">
                <a:solidFill>
                  <a:schemeClr val="tx1"/>
                </a:solidFill>
              </a:rPr>
              <a:t>(0.504)</a:t>
            </a:r>
            <a:r>
              <a:rPr lang="zh-CN" altLang="zh-CN" sz="2800" b="1" baseline="-25000" dirty="0">
                <a:solidFill>
                  <a:schemeClr val="tx1"/>
                </a:solidFill>
              </a:rPr>
              <a:t>8</a:t>
            </a:r>
            <a:r>
              <a:rPr lang="zh-CN" altLang="en-US" sz="2800" b="1" dirty="0">
                <a:solidFill>
                  <a:schemeClr val="tx1"/>
                </a:solidFill>
              </a:rPr>
              <a:t>＝</a:t>
            </a:r>
            <a:r>
              <a:rPr lang="zh-CN" altLang="zh-CN" sz="2800" b="1" dirty="0">
                <a:solidFill>
                  <a:schemeClr val="tx1"/>
                </a:solidFill>
              </a:rPr>
              <a:t>(</a:t>
            </a:r>
            <a:r>
              <a:rPr lang="zh-CN" altLang="zh-CN" sz="2800" b="1" dirty="0" smtClean="0">
                <a:solidFill>
                  <a:schemeClr val="tx1"/>
                </a:solidFill>
              </a:rPr>
              <a:t>0.101000100)</a:t>
            </a:r>
            <a:r>
              <a:rPr lang="zh-CN" altLang="zh-CN" sz="2800" b="1" baseline="-25000" dirty="0" smtClean="0">
                <a:solidFill>
                  <a:schemeClr val="tx1"/>
                </a:solidFill>
              </a:rPr>
              <a:t>2</a:t>
            </a:r>
            <a:endParaRPr lang="zh-CN" altLang="zh-CN" sz="2800" b="1" baseline="-25000" dirty="0">
              <a:solidFill>
                <a:schemeClr val="tx1"/>
              </a:solidFill>
            </a:endParaRPr>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85800" y="381000"/>
            <a:ext cx="4419600" cy="641350"/>
          </a:xfrm>
          <a:prstGeom prst="rect">
            <a:avLst/>
          </a:prstGeom>
          <a:noFill/>
          <a:ln w="9525">
            <a:noFill/>
            <a:miter lim="800000"/>
            <a:headEnd/>
            <a:tailEnd/>
          </a:ln>
        </p:spPr>
        <p:txBody>
          <a:bodyPr lIns="92075" tIns="46038" rIns="92075" bIns="46038">
            <a:spAutoFit/>
          </a:bodyPr>
          <a:lstStyle/>
          <a:p>
            <a:r>
              <a:rPr lang="zh-CN" altLang="zh-CN" sz="3600" b="1" i="1">
                <a:solidFill>
                  <a:srgbClr val="FF3300"/>
                </a:solidFill>
                <a:ea typeface="隶书" pitchFamily="49" charset="-122"/>
              </a:rPr>
              <a:t>1.1.2</a:t>
            </a:r>
            <a:r>
              <a:rPr lang="zh-CN" altLang="en-US" sz="3600" b="1" i="1">
                <a:solidFill>
                  <a:srgbClr val="FF3300"/>
                </a:solidFill>
                <a:ea typeface="隶书" pitchFamily="49" charset="-122"/>
              </a:rPr>
              <a:t>数制间的转换</a:t>
            </a:r>
            <a:endParaRPr lang="zh-CN" altLang="en-US" sz="3600" b="1">
              <a:ea typeface="隶书" pitchFamily="49" charset="-122"/>
            </a:endParaRPr>
          </a:p>
        </p:txBody>
      </p:sp>
      <p:sp>
        <p:nvSpPr>
          <p:cNvPr id="47107" name="Line 3"/>
          <p:cNvSpPr>
            <a:spLocks noChangeShapeType="1"/>
          </p:cNvSpPr>
          <p:nvPr/>
        </p:nvSpPr>
        <p:spPr bwMode="auto">
          <a:xfrm>
            <a:off x="381000" y="990600"/>
            <a:ext cx="5272088" cy="228600"/>
          </a:xfrm>
          <a:prstGeom prst="line">
            <a:avLst/>
          </a:prstGeom>
          <a:noFill/>
          <a:ln w="9525" cmpd="sng">
            <a:solidFill>
              <a:srgbClr val="000000"/>
            </a:solidFill>
            <a:round/>
            <a:headEnd/>
            <a:tailEnd/>
          </a:ln>
          <a:effectLst/>
          <a:scene3d>
            <a:camera prst="legacyPerspectiveTopLeft">
              <a:rot lat="0" lon="20519999" rev="0"/>
            </a:camera>
            <a:lightRig rig="legacyFlat1" dir="r"/>
          </a:scene3d>
          <a:sp3d extrusionH="430200" prstMaterial="legacyMatte">
            <a:bevelT w="13500" h="13500" prst="angle"/>
            <a:bevelB w="13500" h="13500" prst="angle"/>
            <a:extrusionClr>
              <a:srgbClr val="006600"/>
            </a:extrusionClr>
          </a:sp3d>
        </p:spPr>
        <p:txBody>
          <a:bodyPr wrap="none" anchor="ctr">
            <a:flatTx/>
          </a:bodyPr>
          <a:lstStyle/>
          <a:p>
            <a:pPr>
              <a:defRPr/>
            </a:pPr>
            <a:endParaRPr lang="zh-CN" altLang="en-US"/>
          </a:p>
        </p:txBody>
      </p:sp>
      <p:grpSp>
        <p:nvGrpSpPr>
          <p:cNvPr id="2" name="Group 4"/>
          <p:cNvGrpSpPr>
            <a:grpSpLocks/>
          </p:cNvGrpSpPr>
          <p:nvPr/>
        </p:nvGrpSpPr>
        <p:grpSpPr bwMode="auto">
          <a:xfrm>
            <a:off x="5105400" y="185738"/>
            <a:ext cx="3714750" cy="579437"/>
            <a:chOff x="0" y="0"/>
            <a:chExt cx="1461" cy="518"/>
          </a:xfrm>
        </p:grpSpPr>
        <p:sp>
          <p:nvSpPr>
            <p:cNvPr id="33806" name="Oval 5"/>
            <p:cNvSpPr>
              <a:spLocks noChangeArrowheads="1"/>
            </p:cNvSpPr>
            <p:nvPr/>
          </p:nvSpPr>
          <p:spPr bwMode="auto">
            <a:xfrm>
              <a:off x="0" y="38"/>
              <a:ext cx="1461" cy="480"/>
            </a:xfrm>
            <a:prstGeom prst="ellipse">
              <a:avLst/>
            </a:prstGeom>
            <a:solidFill>
              <a:srgbClr val="99CCFF"/>
            </a:solidFill>
            <a:ln w="3175">
              <a:solidFill>
                <a:schemeClr val="tx1"/>
              </a:solidFill>
              <a:round/>
              <a:headEnd/>
              <a:tailEnd/>
            </a:ln>
          </p:spPr>
          <p:txBody>
            <a:bodyPr wrap="none" anchor="ctr"/>
            <a:lstStyle/>
            <a:p>
              <a:endParaRPr lang="zh-CN" altLang="en-US"/>
            </a:p>
          </p:txBody>
        </p:sp>
        <p:sp>
          <p:nvSpPr>
            <p:cNvPr id="33807" name="Rectangle 6"/>
            <p:cNvSpPr>
              <a:spLocks noChangeArrowheads="1"/>
            </p:cNvSpPr>
            <p:nvPr/>
          </p:nvSpPr>
          <p:spPr bwMode="auto">
            <a:xfrm>
              <a:off x="203" y="0"/>
              <a:ext cx="1111" cy="518"/>
            </a:xfrm>
            <a:prstGeom prst="rect">
              <a:avLst/>
            </a:prstGeom>
            <a:noFill/>
            <a:ln w="9525">
              <a:noFill/>
              <a:miter lim="800000"/>
              <a:headEnd/>
              <a:tailEnd/>
            </a:ln>
          </p:spPr>
          <p:txBody>
            <a:bodyPr wrap="none" anchor="ctr">
              <a:spAutoFit/>
            </a:bodyPr>
            <a:lstStyle/>
            <a:p>
              <a:pPr algn="ctr"/>
              <a:r>
                <a:rPr lang="zh-CN" altLang="zh-CN" sz="3200" b="1" u="sng">
                  <a:solidFill>
                    <a:srgbClr val="3333CC"/>
                  </a:solidFill>
                  <a:latin typeface="隶书" pitchFamily="49" charset="-122"/>
                  <a:ea typeface="隶书" pitchFamily="49" charset="-122"/>
                </a:rPr>
                <a:t>1.1</a:t>
              </a:r>
              <a:r>
                <a:rPr lang="zh-CN" altLang="en-US" sz="3200" b="1" u="sng">
                  <a:solidFill>
                    <a:srgbClr val="3333CC"/>
                  </a:solidFill>
                  <a:latin typeface="隶书" pitchFamily="49" charset="-122"/>
                  <a:ea typeface="隶书" pitchFamily="49" charset="-122"/>
                </a:rPr>
                <a:t>数制与编码</a:t>
              </a:r>
            </a:p>
          </p:txBody>
        </p:sp>
      </p:grpSp>
      <p:sp>
        <p:nvSpPr>
          <p:cNvPr id="33799" name="AutoShape 7"/>
          <p:cNvSpPr>
            <a:spLocks noChangeArrowheads="1"/>
          </p:cNvSpPr>
          <p:nvPr/>
        </p:nvSpPr>
        <p:spPr bwMode="auto">
          <a:xfrm>
            <a:off x="1038225" y="2276475"/>
            <a:ext cx="2514600" cy="6096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p:spPr>
        <p:txBody>
          <a:bodyPr wrap="none" anchor="ctr"/>
          <a:lstStyle/>
          <a:p>
            <a:pPr algn="ctr"/>
            <a:r>
              <a:rPr lang="zh-CN" altLang="en-US" sz="3200" b="1">
                <a:solidFill>
                  <a:srgbClr val="3333CC"/>
                </a:solidFill>
              </a:rPr>
              <a:t>十进制数</a:t>
            </a:r>
            <a:endParaRPr lang="zh-CN" altLang="en-US"/>
          </a:p>
        </p:txBody>
      </p:sp>
      <p:sp>
        <p:nvSpPr>
          <p:cNvPr id="33800" name="AutoShape 8"/>
          <p:cNvSpPr>
            <a:spLocks noChangeArrowheads="1"/>
          </p:cNvSpPr>
          <p:nvPr/>
        </p:nvSpPr>
        <p:spPr bwMode="auto">
          <a:xfrm>
            <a:off x="3781425" y="2428875"/>
            <a:ext cx="990600" cy="304800"/>
          </a:xfrm>
          <a:prstGeom prst="rightArrow">
            <a:avLst>
              <a:gd name="adj1" fmla="val 50000"/>
              <a:gd name="adj2" fmla="val 81250"/>
            </a:avLst>
          </a:prstGeom>
          <a:solidFill>
            <a:schemeClr val="accent2"/>
          </a:solidFill>
          <a:ln w="3175">
            <a:solidFill>
              <a:schemeClr val="tx1"/>
            </a:solidFill>
            <a:miter lim="800000"/>
            <a:headEnd/>
            <a:tailEnd/>
          </a:ln>
        </p:spPr>
        <p:txBody>
          <a:bodyPr wrap="none" anchor="ctr"/>
          <a:lstStyle/>
          <a:p>
            <a:endParaRPr lang="zh-CN" altLang="en-US"/>
          </a:p>
        </p:txBody>
      </p:sp>
      <p:sp>
        <p:nvSpPr>
          <p:cNvPr id="33801" name="AutoShape 9"/>
          <p:cNvSpPr>
            <a:spLocks noChangeArrowheads="1"/>
          </p:cNvSpPr>
          <p:nvPr/>
        </p:nvSpPr>
        <p:spPr bwMode="auto">
          <a:xfrm>
            <a:off x="5076825" y="2276475"/>
            <a:ext cx="2819400" cy="6858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p:spPr>
        <p:txBody>
          <a:bodyPr wrap="none" anchor="ctr"/>
          <a:lstStyle/>
          <a:p>
            <a:pPr algn="ctr"/>
            <a:r>
              <a:rPr lang="zh-CN" altLang="en-US" sz="3200" b="1">
                <a:solidFill>
                  <a:srgbClr val="3333CC"/>
                </a:solidFill>
              </a:rPr>
              <a:t>非十进制数</a:t>
            </a:r>
            <a:endParaRPr lang="zh-CN" altLang="en-US"/>
          </a:p>
        </p:txBody>
      </p:sp>
      <p:sp>
        <p:nvSpPr>
          <p:cNvPr id="33802" name="AutoShape 10"/>
          <p:cNvSpPr>
            <a:spLocks noChangeArrowheads="1"/>
          </p:cNvSpPr>
          <p:nvPr/>
        </p:nvSpPr>
        <p:spPr bwMode="auto">
          <a:xfrm>
            <a:off x="5148263" y="3429000"/>
            <a:ext cx="2819400" cy="6858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p:spPr>
        <p:txBody>
          <a:bodyPr wrap="none" anchor="ctr"/>
          <a:lstStyle/>
          <a:p>
            <a:pPr algn="ctr"/>
            <a:r>
              <a:rPr lang="zh-CN" altLang="en-US" sz="3200" b="1">
                <a:solidFill>
                  <a:srgbClr val="3333CC"/>
                </a:solidFill>
              </a:rPr>
              <a:t>非十进制数</a:t>
            </a:r>
            <a:endParaRPr lang="zh-CN" altLang="en-US"/>
          </a:p>
        </p:txBody>
      </p:sp>
      <p:sp>
        <p:nvSpPr>
          <p:cNvPr id="33803" name="AutoShape 11"/>
          <p:cNvSpPr>
            <a:spLocks noChangeArrowheads="1"/>
          </p:cNvSpPr>
          <p:nvPr/>
        </p:nvSpPr>
        <p:spPr bwMode="auto">
          <a:xfrm>
            <a:off x="900113" y="3429000"/>
            <a:ext cx="2667000" cy="6096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p:spPr>
        <p:txBody>
          <a:bodyPr wrap="none" anchor="ctr"/>
          <a:lstStyle/>
          <a:p>
            <a:pPr algn="ctr"/>
            <a:r>
              <a:rPr lang="zh-CN" altLang="en-US" sz="3200" b="1">
                <a:solidFill>
                  <a:srgbClr val="3333CC"/>
                </a:solidFill>
              </a:rPr>
              <a:t>十进制数</a:t>
            </a:r>
            <a:endParaRPr lang="zh-CN" altLang="en-US"/>
          </a:p>
        </p:txBody>
      </p:sp>
      <p:sp>
        <p:nvSpPr>
          <p:cNvPr id="33804" name="AutoShape 12"/>
          <p:cNvSpPr>
            <a:spLocks noChangeArrowheads="1"/>
          </p:cNvSpPr>
          <p:nvPr/>
        </p:nvSpPr>
        <p:spPr bwMode="auto">
          <a:xfrm>
            <a:off x="1258888" y="4652963"/>
            <a:ext cx="6324600" cy="9144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p:spPr>
        <p:txBody>
          <a:bodyPr wrap="none" anchor="ctr"/>
          <a:lstStyle/>
          <a:p>
            <a:pPr algn="ctr"/>
            <a:r>
              <a:rPr lang="zh-CN" altLang="en-US" sz="3200" b="1">
                <a:solidFill>
                  <a:srgbClr val="3333CC"/>
                </a:solidFill>
              </a:rPr>
              <a:t>二、八、十六进制之间的转换</a:t>
            </a:r>
            <a:endParaRPr lang="zh-CN" altLang="en-US"/>
          </a:p>
        </p:txBody>
      </p:sp>
      <p:sp>
        <p:nvSpPr>
          <p:cNvPr id="33805" name="AutoShape 13"/>
          <p:cNvSpPr>
            <a:spLocks noChangeArrowheads="1"/>
          </p:cNvSpPr>
          <p:nvPr/>
        </p:nvSpPr>
        <p:spPr bwMode="auto">
          <a:xfrm>
            <a:off x="3781425" y="3571875"/>
            <a:ext cx="990600" cy="304800"/>
          </a:xfrm>
          <a:prstGeom prst="leftArrow">
            <a:avLst>
              <a:gd name="adj1" fmla="val 50000"/>
              <a:gd name="adj2" fmla="val 81250"/>
            </a:avLst>
          </a:prstGeom>
          <a:solidFill>
            <a:srgbClr val="969696"/>
          </a:solidFill>
          <a:ln w="3175">
            <a:solidFill>
              <a:schemeClr val="tx1"/>
            </a:solidFill>
            <a:miter lim="800000"/>
            <a:headEnd/>
            <a:tailEnd/>
          </a:ln>
        </p:spPr>
        <p:txBody>
          <a:bodyPr wrap="none"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87450" y="260648"/>
            <a:ext cx="7793038" cy="738188"/>
          </a:xfrm>
        </p:spPr>
        <p:txBody>
          <a:bodyPr/>
          <a:lstStyle/>
          <a:p>
            <a:pPr eaLnBrk="1" hangingPunct="1"/>
            <a:r>
              <a:rPr lang="zh-CN" altLang="en-US" sz="3600" b="1" dirty="0" smtClean="0">
                <a:solidFill>
                  <a:schemeClr val="tx1"/>
                </a:solidFill>
              </a:rPr>
              <a:t>思考题？</a:t>
            </a:r>
          </a:p>
        </p:txBody>
      </p:sp>
      <p:sp>
        <p:nvSpPr>
          <p:cNvPr id="49155" name="Rectangle 3"/>
          <p:cNvSpPr>
            <a:spLocks noChangeArrowheads="1"/>
          </p:cNvSpPr>
          <p:nvPr/>
        </p:nvSpPr>
        <p:spPr bwMode="auto">
          <a:xfrm>
            <a:off x="468313" y="2133600"/>
            <a:ext cx="8351837" cy="2547938"/>
          </a:xfrm>
          <a:prstGeom prst="rect">
            <a:avLst/>
          </a:prstGeom>
          <a:noFill/>
          <a:ln w="9525">
            <a:noFill/>
            <a:miter lim="800000"/>
            <a:headEnd/>
            <a:tailEnd/>
          </a:ln>
        </p:spPr>
        <p:txBody>
          <a:bodyPr>
            <a:spAutoFit/>
          </a:bodyPr>
          <a:lstStyle/>
          <a:p>
            <a:pPr defTabSz="536575">
              <a:lnSpc>
                <a:spcPct val="125000"/>
              </a:lnSpc>
              <a:spcBef>
                <a:spcPct val="50000"/>
              </a:spcBef>
            </a:pPr>
            <a:r>
              <a:rPr lang="zh-CN" altLang="zh-CN" sz="2800" dirty="0">
                <a:solidFill>
                  <a:schemeClr val="tx1"/>
                </a:solidFill>
              </a:rPr>
              <a:t>	</a:t>
            </a:r>
            <a:r>
              <a:rPr lang="zh-CN" altLang="en-US" sz="2800" b="1" u="sng" dirty="0">
                <a:solidFill>
                  <a:schemeClr val="tx1"/>
                </a:solidFill>
              </a:rPr>
              <a:t>任意数制数</a:t>
            </a:r>
            <a:r>
              <a:rPr lang="zh-CN" altLang="en-US" sz="2800" b="1" dirty="0">
                <a:solidFill>
                  <a:schemeClr val="tx1"/>
                </a:solidFill>
              </a:rPr>
              <a:t>之间怎样等值转换？</a:t>
            </a:r>
          </a:p>
          <a:p>
            <a:pPr defTabSz="536575">
              <a:lnSpc>
                <a:spcPct val="125000"/>
              </a:lnSpc>
              <a:spcBef>
                <a:spcPct val="50000"/>
              </a:spcBef>
            </a:pPr>
            <a:r>
              <a:rPr lang="zh-CN" altLang="en-US" sz="2800" dirty="0">
                <a:solidFill>
                  <a:schemeClr val="tx1"/>
                </a:solidFill>
              </a:rPr>
              <a:t>	这里指的是除 </a:t>
            </a:r>
            <a:r>
              <a:rPr lang="zh-CN" altLang="zh-CN" sz="2800" dirty="0">
                <a:solidFill>
                  <a:schemeClr val="tx1"/>
                </a:solidFill>
              </a:rPr>
              <a:t>2</a:t>
            </a:r>
            <a:r>
              <a:rPr lang="zh-CN" altLang="en-US" sz="2800" dirty="0">
                <a:solidFill>
                  <a:schemeClr val="tx1"/>
                </a:solidFill>
              </a:rPr>
              <a:t>、</a:t>
            </a:r>
            <a:r>
              <a:rPr lang="zh-CN" altLang="zh-CN" sz="2800" dirty="0">
                <a:solidFill>
                  <a:schemeClr val="tx1"/>
                </a:solidFill>
              </a:rPr>
              <a:t>8</a:t>
            </a:r>
            <a:r>
              <a:rPr lang="zh-CN" altLang="en-US" sz="2800" dirty="0">
                <a:solidFill>
                  <a:schemeClr val="tx1"/>
                </a:solidFill>
              </a:rPr>
              <a:t>、</a:t>
            </a:r>
            <a:r>
              <a:rPr lang="zh-CN" altLang="zh-CN" sz="2800" dirty="0">
                <a:solidFill>
                  <a:schemeClr val="tx1"/>
                </a:solidFill>
              </a:rPr>
              <a:t>10</a:t>
            </a:r>
            <a:r>
              <a:rPr lang="zh-CN" altLang="en-US" sz="2800" dirty="0">
                <a:solidFill>
                  <a:schemeClr val="tx1"/>
                </a:solidFill>
              </a:rPr>
              <a:t>、</a:t>
            </a:r>
            <a:r>
              <a:rPr lang="zh-CN" altLang="zh-CN" sz="2800" dirty="0">
                <a:solidFill>
                  <a:schemeClr val="tx1"/>
                </a:solidFill>
              </a:rPr>
              <a:t>16 </a:t>
            </a:r>
            <a:r>
              <a:rPr lang="zh-CN" altLang="en-US" sz="2800" dirty="0">
                <a:solidFill>
                  <a:schemeClr val="tx1"/>
                </a:solidFill>
              </a:rPr>
              <a:t>进制以外的其它数制之间的转换。	　	</a:t>
            </a:r>
          </a:p>
          <a:p>
            <a:pPr defTabSz="536575">
              <a:spcBef>
                <a:spcPct val="50000"/>
              </a:spcBef>
            </a:pPr>
            <a:r>
              <a:rPr lang="zh-CN" altLang="zh-CN" sz="2800" dirty="0">
                <a:solidFill>
                  <a:schemeClr val="tx1"/>
                </a:solidFill>
              </a:rPr>
              <a:t>	</a:t>
            </a:r>
            <a:r>
              <a:rPr lang="zh-CN" altLang="en-US" sz="2800" dirty="0">
                <a:solidFill>
                  <a:schemeClr val="tx1"/>
                </a:solidFill>
              </a:rPr>
              <a:t>例</a:t>
            </a:r>
            <a:r>
              <a:rPr lang="zh-CN" altLang="zh-CN" sz="2800" dirty="0">
                <a:solidFill>
                  <a:schemeClr val="tx1"/>
                </a:solidFill>
              </a:rPr>
              <a:t>1</a:t>
            </a:r>
            <a:r>
              <a:rPr lang="zh-CN" altLang="en-US" sz="2800" dirty="0">
                <a:solidFill>
                  <a:schemeClr val="tx1"/>
                </a:solidFill>
              </a:rPr>
              <a:t>：将三进制数 </a:t>
            </a:r>
            <a:r>
              <a:rPr lang="zh-CN" altLang="zh-CN" sz="2800" dirty="0">
                <a:solidFill>
                  <a:schemeClr val="tx1"/>
                </a:solidFill>
              </a:rPr>
              <a:t>(121)</a:t>
            </a:r>
            <a:r>
              <a:rPr lang="zh-CN" altLang="zh-CN" sz="2800" baseline="-25000" dirty="0">
                <a:solidFill>
                  <a:schemeClr val="tx1"/>
                </a:solidFill>
              </a:rPr>
              <a:t>3</a:t>
            </a:r>
            <a:r>
              <a:rPr lang="zh-CN" altLang="zh-CN" sz="2800" dirty="0">
                <a:solidFill>
                  <a:schemeClr val="tx1"/>
                </a:solidFill>
              </a:rPr>
              <a:t> =(?)</a:t>
            </a:r>
            <a:r>
              <a:rPr lang="zh-CN" altLang="zh-CN" sz="2800" baseline="-25000" dirty="0">
                <a:solidFill>
                  <a:schemeClr val="tx1"/>
                </a:solidFill>
              </a:rPr>
              <a:t>5</a:t>
            </a:r>
            <a:r>
              <a:rPr lang="zh-CN" altLang="zh-CN" sz="2800" dirty="0">
                <a:solidFill>
                  <a:schemeClr val="tx1"/>
                </a:solidFill>
              </a:rPr>
              <a:t> </a:t>
            </a:r>
            <a:r>
              <a:rPr lang="zh-CN" altLang="en-US" sz="2800" dirty="0">
                <a:solidFill>
                  <a:schemeClr val="tx1"/>
                </a:solidFill>
              </a:rPr>
              <a:t>转换为五进制数</a:t>
            </a:r>
            <a:r>
              <a:rPr lang="zh-CN" altLang="zh-CN" sz="2800" dirty="0">
                <a:solidFill>
                  <a:schemeClr val="tx1"/>
                </a:solidFill>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 calcmode="lin" valueType="num">
                                      <p:cBhvr additive="base">
                                        <p:cTn id="7" dur="500" fill="hold"/>
                                        <p:tgtEl>
                                          <p:spTgt spid="49155"/>
                                        </p:tgtEl>
                                        <p:attrNameLst>
                                          <p:attrName>ppt_x</p:attrName>
                                        </p:attrNameLst>
                                      </p:cBhvr>
                                      <p:tavLst>
                                        <p:tav tm="0">
                                          <p:val>
                                            <p:strVal val="#ppt_x"/>
                                          </p:val>
                                        </p:tav>
                                        <p:tav tm="100000">
                                          <p:val>
                                            <p:strVal val="#ppt_x"/>
                                          </p:val>
                                        </p:tav>
                                      </p:tavLst>
                                    </p:anim>
                                    <p:anim calcmode="lin" valueType="num">
                                      <p:cBhvr additive="base">
                                        <p:cTn id="8" dur="500" fill="hold"/>
                                        <p:tgtEl>
                                          <p:spTgt spid="49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187624" y="404664"/>
            <a:ext cx="4800600" cy="579438"/>
          </a:xfrm>
          <a:prstGeom prst="rect">
            <a:avLst/>
          </a:prstGeom>
          <a:noFill/>
          <a:ln w="9525">
            <a:noFill/>
            <a:miter lim="800000"/>
            <a:headEnd/>
            <a:tailEnd/>
          </a:ln>
        </p:spPr>
        <p:txBody>
          <a:bodyPr>
            <a:spAutoFit/>
          </a:bodyPr>
          <a:lstStyle/>
          <a:p>
            <a:pPr>
              <a:spcBef>
                <a:spcPct val="50000"/>
              </a:spcBef>
            </a:pPr>
            <a:r>
              <a:rPr lang="zh-CN" altLang="en-US" sz="3200" b="1" dirty="0"/>
              <a:t>更多数 制 转 换例子</a:t>
            </a:r>
          </a:p>
        </p:txBody>
      </p:sp>
      <p:sp>
        <p:nvSpPr>
          <p:cNvPr id="35843" name="Text Box 3"/>
          <p:cNvSpPr txBox="1">
            <a:spLocks noChangeArrowheads="1"/>
          </p:cNvSpPr>
          <p:nvPr/>
        </p:nvSpPr>
        <p:spPr bwMode="auto">
          <a:xfrm>
            <a:off x="609600" y="1828800"/>
            <a:ext cx="7924800" cy="1990725"/>
          </a:xfrm>
          <a:prstGeom prst="rect">
            <a:avLst/>
          </a:prstGeom>
          <a:noFill/>
          <a:ln w="9525">
            <a:noFill/>
            <a:miter lim="800000"/>
            <a:headEnd/>
            <a:tailEnd/>
          </a:ln>
        </p:spPr>
        <p:txBody>
          <a:bodyPr>
            <a:spAutoFit/>
          </a:bodyPr>
          <a:lstStyle/>
          <a:p>
            <a:pPr algn="just">
              <a:lnSpc>
                <a:spcPct val="130000"/>
              </a:lnSpc>
              <a:spcBef>
                <a:spcPct val="50000"/>
              </a:spcBef>
            </a:pPr>
            <a:r>
              <a:rPr lang="zh-CN" altLang="zh-CN" dirty="0">
                <a:solidFill>
                  <a:schemeClr val="tx1"/>
                </a:solidFill>
              </a:rPr>
              <a:t>        </a:t>
            </a:r>
            <a:r>
              <a:rPr lang="zh-CN" altLang="en-US" dirty="0">
                <a:solidFill>
                  <a:schemeClr val="tx1"/>
                </a:solidFill>
              </a:rPr>
              <a:t>不同数制之间的转换方法有若干种。把非十进制数转换成十进制数采用按权展开相加法。具体步骤是，首先把非十进制数写成按权展开的多项式，然后按十进制数的计数规则求其和。 </a:t>
            </a:r>
          </a:p>
        </p:txBody>
      </p:sp>
      <p:sp>
        <p:nvSpPr>
          <p:cNvPr id="35844" name="Text Box 4"/>
          <p:cNvSpPr txBox="1">
            <a:spLocks noChangeArrowheads="1"/>
          </p:cNvSpPr>
          <p:nvPr/>
        </p:nvSpPr>
        <p:spPr bwMode="auto">
          <a:xfrm>
            <a:off x="1219200" y="4038600"/>
            <a:ext cx="7010400" cy="1881188"/>
          </a:xfrm>
          <a:prstGeom prst="rect">
            <a:avLst/>
          </a:prstGeom>
          <a:noFill/>
          <a:ln w="9525">
            <a:noFill/>
            <a:miter lim="800000"/>
            <a:headEnd/>
            <a:tailEnd/>
          </a:ln>
        </p:spPr>
        <p:txBody>
          <a:bodyPr>
            <a:spAutoFit/>
          </a:bodyPr>
          <a:lstStyle/>
          <a:p>
            <a:pPr algn="just">
              <a:lnSpc>
                <a:spcPct val="130000"/>
              </a:lnSpc>
              <a:spcBef>
                <a:spcPct val="50000"/>
              </a:spcBef>
            </a:pPr>
            <a:r>
              <a:rPr lang="zh-CN" altLang="en-US" b="1" dirty="0">
                <a:solidFill>
                  <a:schemeClr val="tx1"/>
                </a:solidFill>
              </a:rPr>
              <a:t>例</a:t>
            </a:r>
            <a:r>
              <a:rPr lang="zh-CN" altLang="zh-CN" b="1" dirty="0">
                <a:solidFill>
                  <a:schemeClr val="tx1"/>
                </a:solidFill>
              </a:rPr>
              <a:t>1</a:t>
            </a:r>
            <a:r>
              <a:rPr lang="zh-CN" altLang="zh-CN" dirty="0">
                <a:solidFill>
                  <a:schemeClr val="tx1"/>
                </a:solidFill>
              </a:rPr>
              <a:t>           (2A.8)</a:t>
            </a:r>
            <a:r>
              <a:rPr lang="zh-CN" altLang="zh-CN" baseline="-25000" dirty="0">
                <a:solidFill>
                  <a:schemeClr val="tx1"/>
                </a:solidFill>
              </a:rPr>
              <a:t>H</a:t>
            </a:r>
            <a:r>
              <a:rPr lang="zh-CN" altLang="zh-CN" dirty="0">
                <a:solidFill>
                  <a:schemeClr val="tx1"/>
                </a:solidFill>
              </a:rPr>
              <a:t>=( ? )D</a:t>
            </a:r>
            <a:r>
              <a:rPr lang="zh-CN" altLang="zh-CN" dirty="0" smtClean="0">
                <a:solidFill>
                  <a:schemeClr val="tx1"/>
                </a:solidFill>
              </a:rPr>
              <a:t></a:t>
            </a:r>
            <a:endParaRPr lang="zh-CN" altLang="zh-CN" dirty="0">
              <a:solidFill>
                <a:schemeClr val="tx1"/>
              </a:solidFill>
            </a:endParaRPr>
          </a:p>
          <a:p>
            <a:pPr algn="just">
              <a:lnSpc>
                <a:spcPct val="130000"/>
              </a:lnSpc>
              <a:spcBef>
                <a:spcPct val="50000"/>
              </a:spcBef>
            </a:pPr>
            <a:r>
              <a:rPr lang="zh-CN" altLang="en-US" b="1" dirty="0">
                <a:solidFill>
                  <a:schemeClr val="tx1"/>
                </a:solidFill>
              </a:rPr>
              <a:t>解 </a:t>
            </a:r>
            <a:r>
              <a:rPr lang="zh-CN" altLang="en-US" dirty="0">
                <a:solidFill>
                  <a:schemeClr val="tx1"/>
                </a:solidFill>
              </a:rPr>
              <a:t>            </a:t>
            </a:r>
            <a:r>
              <a:rPr lang="zh-CN" altLang="zh-CN" dirty="0">
                <a:solidFill>
                  <a:schemeClr val="tx1"/>
                </a:solidFill>
              </a:rPr>
              <a:t>(2A.8)</a:t>
            </a:r>
            <a:r>
              <a:rPr lang="zh-CN" altLang="zh-CN" baseline="-25000" dirty="0">
                <a:solidFill>
                  <a:schemeClr val="tx1"/>
                </a:solidFill>
              </a:rPr>
              <a:t>H</a:t>
            </a:r>
            <a:r>
              <a:rPr lang="zh-CN" altLang="zh-CN" dirty="0">
                <a:solidFill>
                  <a:schemeClr val="tx1"/>
                </a:solidFill>
              </a:rPr>
              <a:t>=2×16</a:t>
            </a:r>
            <a:r>
              <a:rPr lang="zh-CN" altLang="zh-CN" baseline="30000" dirty="0">
                <a:solidFill>
                  <a:schemeClr val="tx1"/>
                </a:solidFill>
              </a:rPr>
              <a:t>1</a:t>
            </a:r>
            <a:r>
              <a:rPr lang="zh-CN" altLang="zh-CN" dirty="0">
                <a:solidFill>
                  <a:schemeClr val="tx1"/>
                </a:solidFill>
              </a:rPr>
              <a:t>+A×16</a:t>
            </a:r>
            <a:r>
              <a:rPr lang="zh-CN" altLang="zh-CN" baseline="30000" dirty="0">
                <a:solidFill>
                  <a:schemeClr val="tx1"/>
                </a:solidFill>
              </a:rPr>
              <a:t>0</a:t>
            </a:r>
            <a:r>
              <a:rPr lang="zh-CN" altLang="zh-CN" dirty="0">
                <a:solidFill>
                  <a:schemeClr val="tx1"/>
                </a:solidFill>
              </a:rPr>
              <a:t>+8×16</a:t>
            </a:r>
            <a:r>
              <a:rPr lang="zh-CN" altLang="zh-CN" baseline="30000" dirty="0">
                <a:solidFill>
                  <a:schemeClr val="tx1"/>
                </a:solidFill>
              </a:rPr>
              <a:t>-1</a:t>
            </a:r>
          </a:p>
          <a:p>
            <a:pPr algn="just">
              <a:lnSpc>
                <a:spcPct val="130000"/>
              </a:lnSpc>
              <a:spcBef>
                <a:spcPct val="50000"/>
              </a:spcBef>
            </a:pPr>
            <a:r>
              <a:rPr lang="zh-CN" altLang="zh-CN" dirty="0" smtClean="0">
                <a:solidFill>
                  <a:schemeClr val="tx1"/>
                </a:solidFill>
              </a:rPr>
              <a:t>                    </a:t>
            </a:r>
            <a:r>
              <a:rPr lang="en-US" altLang="zh-CN" dirty="0" smtClean="0">
                <a:solidFill>
                  <a:schemeClr val="tx1"/>
                </a:solidFill>
              </a:rPr>
              <a:t>    </a:t>
            </a:r>
            <a:r>
              <a:rPr lang="zh-CN" altLang="zh-CN" dirty="0" smtClean="0">
                <a:solidFill>
                  <a:schemeClr val="tx1"/>
                </a:solidFill>
              </a:rPr>
              <a:t> </a:t>
            </a:r>
            <a:r>
              <a:rPr lang="zh-CN" altLang="zh-CN" dirty="0">
                <a:solidFill>
                  <a:schemeClr val="tx1"/>
                </a:solidFill>
              </a:rPr>
              <a:t>=32+10+0.5=(</a:t>
            </a:r>
            <a:r>
              <a:rPr lang="zh-CN" altLang="zh-CN" dirty="0" smtClean="0">
                <a:solidFill>
                  <a:schemeClr val="tx1"/>
                </a:solidFill>
              </a:rPr>
              <a:t>42.5)</a:t>
            </a:r>
            <a:r>
              <a:rPr lang="zh-CN" altLang="zh-CN" baseline="-25000" dirty="0" smtClean="0">
                <a:solidFill>
                  <a:schemeClr val="tx1"/>
                </a:solidFill>
              </a:rPr>
              <a:t>D</a:t>
            </a:r>
            <a:endParaRPr lang="zh-CN" altLang="zh-CN" dirty="0">
              <a:solidFill>
                <a:schemeClr val="tx1"/>
              </a:solidFill>
            </a:endParaRP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899592" y="0"/>
            <a:ext cx="496780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3200" b="1" i="0" u="none" strike="noStrike" kern="0" cap="none" spc="0" normalizeH="0" baseline="0" noProof="0" dirty="0" smtClean="0">
                <a:ln>
                  <a:noFill/>
                </a:ln>
                <a:solidFill>
                  <a:schemeClr val="tx2"/>
                </a:solidFill>
                <a:effectLst/>
                <a:uLnTx/>
                <a:uFillTx/>
                <a:latin typeface="隶书" pitchFamily="49" charset="-122"/>
                <a:ea typeface="+mj-ea"/>
                <a:cs typeface="+mj-cs"/>
              </a:rPr>
              <a:t>1.1.1 </a:t>
            </a:r>
            <a:r>
              <a:rPr kumimoji="0" lang="zh-CN" altLang="en-US" sz="4000" b="1" i="0" u="none" strike="noStrike" kern="0" cap="none" spc="0" normalizeH="0" baseline="0" noProof="0" dirty="0" smtClean="0">
                <a:ln>
                  <a:noFill/>
                </a:ln>
                <a:solidFill>
                  <a:schemeClr val="tx2"/>
                </a:solidFill>
                <a:effectLst/>
                <a:uLnTx/>
                <a:uFillTx/>
                <a:latin typeface="隶书" pitchFamily="49" charset="-122"/>
                <a:ea typeface="+mj-ea"/>
                <a:cs typeface="+mj-cs"/>
              </a:rPr>
              <a:t>进位计数制</a:t>
            </a:r>
          </a:p>
        </p:txBody>
      </p:sp>
      <p:graphicFrame>
        <p:nvGraphicFramePr>
          <p:cNvPr id="4" name="Group 3"/>
          <p:cNvGraphicFramePr>
            <a:graphicFrameLocks noGrp="1"/>
          </p:cNvGraphicFramePr>
          <p:nvPr/>
        </p:nvGraphicFramePr>
        <p:xfrm>
          <a:off x="457200" y="1320800"/>
          <a:ext cx="8077200" cy="3921126"/>
        </p:xfrm>
        <a:graphic>
          <a:graphicData uri="http://schemas.openxmlformats.org/drawingml/2006/table">
            <a:tbl>
              <a:tblPr/>
              <a:tblGrid>
                <a:gridCol w="1524000"/>
                <a:gridCol w="4191000"/>
                <a:gridCol w="762000"/>
                <a:gridCol w="1600200"/>
              </a:tblGrid>
              <a:tr h="900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进位制</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pitchFamily="2" charset="-122"/>
                        </a:rPr>
                        <a:t>数符（数码）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rgbClr val="FF0000"/>
                          </a:solidFill>
                          <a:effectLst/>
                          <a:latin typeface="Times New Roman" pitchFamily="18" charset="0"/>
                          <a:ea typeface="宋体" pitchFamily="2" charset="-122"/>
                        </a:rPr>
                        <a:t>基数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规则</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4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十进制</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0</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1</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3</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4</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5</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6</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7</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8</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逢十进一</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二进制</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0</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逢二进一</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04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八进制</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0</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1</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3</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4</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5</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6</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7</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逢八进一</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3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十六进制</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0</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1</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2</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3</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4</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5</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6</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7</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8</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9</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A</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B</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D</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E</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逢十六进一</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35"/>
          <p:cNvSpPr txBox="1">
            <a:spLocks noChangeArrowheads="1"/>
          </p:cNvSpPr>
          <p:nvPr/>
        </p:nvSpPr>
        <p:spPr bwMode="auto">
          <a:xfrm>
            <a:off x="1763688" y="692696"/>
            <a:ext cx="6096000" cy="457200"/>
          </a:xfrm>
          <a:prstGeom prst="rect">
            <a:avLst/>
          </a:prstGeom>
          <a:noFill/>
          <a:ln w="9525">
            <a:noFill/>
            <a:miter lim="800000"/>
            <a:headEnd/>
            <a:tailEnd/>
          </a:ln>
        </p:spPr>
        <p:txBody>
          <a:bodyPr>
            <a:spAutoFit/>
          </a:bodyPr>
          <a:lstStyle/>
          <a:p>
            <a:pPr>
              <a:spcBef>
                <a:spcPct val="50000"/>
              </a:spcBef>
            </a:pPr>
            <a:r>
              <a:rPr lang="zh-CN" altLang="en-US" b="1">
                <a:latin typeface="仿宋_GB2312" pitchFamily="1" charset="-122"/>
                <a:ea typeface="仿宋_GB2312" pitchFamily="1" charset="-122"/>
              </a:rPr>
              <a:t>数字电子技术中使用的四种数制</a:t>
            </a:r>
          </a:p>
        </p:txBody>
      </p:sp>
      <p:grpSp>
        <p:nvGrpSpPr>
          <p:cNvPr id="6" name="Group 36"/>
          <p:cNvGrpSpPr>
            <a:grpSpLocks/>
          </p:cNvGrpSpPr>
          <p:nvPr/>
        </p:nvGrpSpPr>
        <p:grpSpPr bwMode="auto">
          <a:xfrm>
            <a:off x="5256213" y="0"/>
            <a:ext cx="3887787" cy="641350"/>
            <a:chOff x="0" y="0"/>
            <a:chExt cx="2688" cy="564"/>
          </a:xfrm>
        </p:grpSpPr>
        <p:sp>
          <p:nvSpPr>
            <p:cNvPr id="7" name="Oval 37"/>
            <p:cNvSpPr>
              <a:spLocks noChangeArrowheads="1"/>
            </p:cNvSpPr>
            <p:nvPr/>
          </p:nvSpPr>
          <p:spPr bwMode="auto">
            <a:xfrm>
              <a:off x="0" y="80"/>
              <a:ext cx="2688" cy="480"/>
            </a:xfrm>
            <a:prstGeom prst="ellipse">
              <a:avLst/>
            </a:prstGeom>
            <a:solidFill>
              <a:srgbClr val="CCCCFF"/>
            </a:solidFill>
            <a:ln w="3175">
              <a:solidFill>
                <a:schemeClr val="tx1"/>
              </a:solidFill>
              <a:round/>
              <a:headEnd/>
              <a:tailEnd/>
            </a:ln>
          </p:spPr>
          <p:txBody>
            <a:bodyPr wrap="none" anchor="ctr"/>
            <a:lstStyle/>
            <a:p>
              <a:endParaRPr lang="zh-CN" altLang="en-US"/>
            </a:p>
          </p:txBody>
        </p:sp>
        <p:sp>
          <p:nvSpPr>
            <p:cNvPr id="8" name="Rectangle 38"/>
            <p:cNvSpPr>
              <a:spLocks noChangeArrowheads="1"/>
            </p:cNvSpPr>
            <p:nvPr/>
          </p:nvSpPr>
          <p:spPr bwMode="auto">
            <a:xfrm>
              <a:off x="0" y="0"/>
              <a:ext cx="2688" cy="564"/>
            </a:xfrm>
            <a:prstGeom prst="rect">
              <a:avLst/>
            </a:prstGeom>
            <a:noFill/>
            <a:ln w="9525">
              <a:noFill/>
              <a:miter lim="800000"/>
              <a:headEnd/>
              <a:tailEnd/>
            </a:ln>
          </p:spPr>
          <p:txBody>
            <a:bodyPr anchor="ctr">
              <a:spAutoFit/>
            </a:bodyPr>
            <a:lstStyle/>
            <a:p>
              <a:pPr algn="ctr"/>
              <a:r>
                <a:rPr lang="zh-CN" altLang="zh-CN" sz="3600" b="1" u="sng">
                  <a:latin typeface="隶书" pitchFamily="49" charset="-122"/>
                  <a:ea typeface="隶书" pitchFamily="49" charset="-122"/>
                </a:rPr>
                <a:t>1.1</a:t>
              </a:r>
              <a:r>
                <a:rPr lang="zh-CN" altLang="en-US" sz="3600" b="1" u="sng">
                  <a:latin typeface="隶书" pitchFamily="49" charset="-122"/>
                  <a:ea typeface="隶书" pitchFamily="49" charset="-122"/>
                </a:rPr>
                <a:t>数制与编码</a:t>
              </a:r>
            </a:p>
          </p:txBody>
        </p:sp>
      </p:grpSp>
      <p:sp>
        <p:nvSpPr>
          <p:cNvPr id="9" name="Text Box 39"/>
          <p:cNvSpPr txBox="1">
            <a:spLocks noChangeArrowheads="1"/>
          </p:cNvSpPr>
          <p:nvPr/>
        </p:nvSpPr>
        <p:spPr bwMode="auto">
          <a:xfrm>
            <a:off x="228600" y="5359400"/>
            <a:ext cx="8686800" cy="822325"/>
          </a:xfrm>
          <a:prstGeom prst="rect">
            <a:avLst/>
          </a:prstGeom>
          <a:noFill/>
          <a:ln w="9525">
            <a:noFill/>
            <a:miter lim="800000"/>
            <a:headEnd/>
            <a:tailEnd/>
          </a:ln>
        </p:spPr>
        <p:txBody>
          <a:bodyPr>
            <a:spAutoFit/>
          </a:bodyPr>
          <a:lstStyle/>
          <a:p>
            <a:pPr defTabSz="630238">
              <a:spcBef>
                <a:spcPct val="50000"/>
              </a:spcBef>
              <a:buClr>
                <a:schemeClr val="accent2"/>
              </a:buClr>
              <a:buSzPct val="80000"/>
              <a:buFont typeface="Wingdings" pitchFamily="2" charset="2"/>
              <a:buNone/>
            </a:pPr>
            <a:r>
              <a:rPr lang="zh-CN" altLang="zh-CN" sz="2000"/>
              <a:t>	</a:t>
            </a:r>
            <a:r>
              <a:rPr lang="zh-CN" altLang="en-US" b="1"/>
              <a:t>在进位计数制中，每一种数制都有固定的</a:t>
            </a:r>
            <a:r>
              <a:rPr lang="zh-CN" altLang="en-US" b="1">
                <a:solidFill>
                  <a:srgbClr val="FF0000"/>
                </a:solidFill>
              </a:rPr>
              <a:t>数符</a:t>
            </a:r>
            <a:r>
              <a:rPr lang="zh-CN" altLang="en-US" b="1"/>
              <a:t>和</a:t>
            </a:r>
            <a:r>
              <a:rPr lang="zh-CN" altLang="en-US" b="1">
                <a:solidFill>
                  <a:srgbClr val="FF0000"/>
                </a:solidFill>
              </a:rPr>
              <a:t>基数</a:t>
            </a:r>
            <a:r>
              <a:rPr lang="zh-CN" altLang="en-US" b="1"/>
              <a:t>，并且</a:t>
            </a:r>
            <a:r>
              <a:rPr lang="zh-CN" altLang="zh-CN" b="1">
                <a:solidFill>
                  <a:srgbClr val="FF0000"/>
                </a:solidFill>
              </a:rPr>
              <a:t>N</a:t>
            </a:r>
            <a:r>
              <a:rPr lang="zh-CN" altLang="en-US" b="1"/>
              <a:t>进制的进位是：逢</a:t>
            </a:r>
            <a:r>
              <a:rPr lang="zh-CN" altLang="zh-CN" b="1">
                <a:solidFill>
                  <a:srgbClr val="FF0000"/>
                </a:solidFill>
              </a:rPr>
              <a:t>N</a:t>
            </a:r>
            <a:r>
              <a:rPr lang="zh-CN" altLang="en-US" b="1"/>
              <a:t>进一。</a:t>
            </a:r>
            <a:endParaRPr lang="zh-CN" altLang="en-US" b="1">
              <a:latin typeface="Verdana" pitchFamily="34" charset="0"/>
            </a:endParaRPr>
          </a:p>
        </p:txBody>
      </p:sp>
      <p:sp>
        <p:nvSpPr>
          <p:cNvPr id="10" name="Text Box 40"/>
          <p:cNvSpPr txBox="1">
            <a:spLocks noChangeArrowheads="1"/>
          </p:cNvSpPr>
          <p:nvPr/>
        </p:nvSpPr>
        <p:spPr bwMode="auto">
          <a:xfrm>
            <a:off x="827088" y="6245225"/>
            <a:ext cx="6408737" cy="396875"/>
          </a:xfrm>
          <a:prstGeom prst="rect">
            <a:avLst/>
          </a:prstGeom>
          <a:noFill/>
          <a:ln w="9525">
            <a:noFill/>
            <a:miter lim="800000"/>
            <a:headEnd/>
            <a:tailEnd/>
          </a:ln>
        </p:spPr>
        <p:txBody>
          <a:bodyPr>
            <a:spAutoFit/>
          </a:bodyPr>
          <a:lstStyle/>
          <a:p>
            <a:r>
              <a:rPr lang="zh-CN" altLang="en-US" sz="2000" b="1">
                <a:solidFill>
                  <a:schemeClr val="bg2"/>
                </a:solidFill>
              </a:rPr>
              <a:t>数字逻辑电路中使用什么进制数？为什么？</a:t>
            </a:r>
            <a:endParaRPr lang="zh-CN" altLang="en-US" sz="2000" b="1">
              <a:solidFill>
                <a:srgbClr val="FFCC66"/>
              </a:solidFill>
            </a:endParaRPr>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827584" y="1205631"/>
            <a:ext cx="7992888" cy="5073697"/>
          </a:xfrm>
          <a:prstGeom prst="rect">
            <a:avLst/>
          </a:prstGeom>
          <a:noFill/>
          <a:ln w="9525">
            <a:noFill/>
            <a:miter lim="800000"/>
            <a:headEnd/>
            <a:tailEnd/>
          </a:ln>
        </p:spPr>
        <p:txBody>
          <a:bodyPr wrap="square">
            <a:spAutoFit/>
          </a:bodyPr>
          <a:lstStyle/>
          <a:p>
            <a:pPr algn="just">
              <a:lnSpc>
                <a:spcPct val="135000"/>
              </a:lnSpc>
              <a:spcBef>
                <a:spcPct val="50000"/>
              </a:spcBef>
            </a:pPr>
            <a:r>
              <a:rPr lang="zh-CN" altLang="en-US" sz="2600" b="1" dirty="0">
                <a:solidFill>
                  <a:schemeClr val="tx1"/>
                </a:solidFill>
              </a:rPr>
              <a:t>例 </a:t>
            </a:r>
            <a:r>
              <a:rPr lang="zh-CN" altLang="zh-CN" sz="2600" b="1" dirty="0">
                <a:solidFill>
                  <a:schemeClr val="tx1"/>
                </a:solidFill>
              </a:rPr>
              <a:t>2</a:t>
            </a:r>
            <a:r>
              <a:rPr lang="zh-CN" altLang="zh-CN" sz="2600" dirty="0">
                <a:solidFill>
                  <a:schemeClr val="tx1"/>
                </a:solidFill>
              </a:rPr>
              <a:t>        (165.2)</a:t>
            </a:r>
            <a:r>
              <a:rPr lang="zh-CN" altLang="zh-CN" sz="2600" baseline="-25000" dirty="0">
                <a:solidFill>
                  <a:schemeClr val="tx1"/>
                </a:solidFill>
              </a:rPr>
              <a:t>O</a:t>
            </a:r>
            <a:r>
              <a:rPr lang="zh-CN" altLang="zh-CN" sz="2600" dirty="0">
                <a:solidFill>
                  <a:schemeClr val="tx1"/>
                </a:solidFill>
              </a:rPr>
              <a:t>=( ? )</a:t>
            </a:r>
            <a:r>
              <a:rPr lang="zh-CN" altLang="zh-CN" sz="2600" baseline="-25000" dirty="0" smtClean="0">
                <a:solidFill>
                  <a:schemeClr val="tx1"/>
                </a:solidFill>
              </a:rPr>
              <a:t>D</a:t>
            </a:r>
            <a:endParaRPr lang="zh-CN" altLang="zh-CN" sz="2600" dirty="0">
              <a:solidFill>
                <a:schemeClr val="tx1"/>
              </a:solidFill>
            </a:endParaRPr>
          </a:p>
          <a:p>
            <a:pPr algn="just">
              <a:lnSpc>
                <a:spcPct val="135000"/>
              </a:lnSpc>
              <a:spcBef>
                <a:spcPct val="50000"/>
              </a:spcBef>
            </a:pPr>
            <a:r>
              <a:rPr lang="zh-CN" altLang="en-US" sz="2600" b="1" dirty="0">
                <a:solidFill>
                  <a:schemeClr val="tx1"/>
                </a:solidFill>
              </a:rPr>
              <a:t>解</a:t>
            </a:r>
            <a:r>
              <a:rPr lang="zh-CN" altLang="en-US" sz="2600" dirty="0">
                <a:solidFill>
                  <a:schemeClr val="tx1"/>
                </a:solidFill>
              </a:rPr>
              <a:t>           </a:t>
            </a:r>
            <a:r>
              <a:rPr lang="zh-CN" altLang="zh-CN" sz="2600" dirty="0">
                <a:solidFill>
                  <a:schemeClr val="tx1"/>
                </a:solidFill>
              </a:rPr>
              <a:t>(165.2)</a:t>
            </a:r>
            <a:r>
              <a:rPr lang="zh-CN" altLang="zh-CN" sz="2600" baseline="-25000" dirty="0">
                <a:solidFill>
                  <a:schemeClr val="tx1"/>
                </a:solidFill>
              </a:rPr>
              <a:t>O</a:t>
            </a:r>
            <a:r>
              <a:rPr lang="zh-CN" altLang="zh-CN" sz="2600" dirty="0">
                <a:solidFill>
                  <a:schemeClr val="tx1"/>
                </a:solidFill>
              </a:rPr>
              <a:t>=1×8</a:t>
            </a:r>
            <a:r>
              <a:rPr lang="zh-CN" altLang="zh-CN" sz="2600" baseline="30000" dirty="0">
                <a:solidFill>
                  <a:schemeClr val="tx1"/>
                </a:solidFill>
              </a:rPr>
              <a:t>2</a:t>
            </a:r>
            <a:r>
              <a:rPr lang="zh-CN" altLang="zh-CN" sz="2600" dirty="0">
                <a:solidFill>
                  <a:schemeClr val="tx1"/>
                </a:solidFill>
              </a:rPr>
              <a:t>+6×8</a:t>
            </a:r>
            <a:r>
              <a:rPr lang="zh-CN" altLang="zh-CN" sz="2600" baseline="30000" dirty="0">
                <a:solidFill>
                  <a:schemeClr val="tx1"/>
                </a:solidFill>
              </a:rPr>
              <a:t>1</a:t>
            </a:r>
            <a:r>
              <a:rPr lang="zh-CN" altLang="zh-CN" sz="2600" dirty="0">
                <a:solidFill>
                  <a:schemeClr val="tx1"/>
                </a:solidFill>
              </a:rPr>
              <a:t>+5×8</a:t>
            </a:r>
            <a:r>
              <a:rPr lang="zh-CN" altLang="zh-CN" sz="2600" baseline="30000" dirty="0">
                <a:solidFill>
                  <a:schemeClr val="tx1"/>
                </a:solidFill>
              </a:rPr>
              <a:t>0</a:t>
            </a:r>
            <a:r>
              <a:rPr lang="zh-CN" altLang="zh-CN" sz="2600" dirty="0">
                <a:solidFill>
                  <a:schemeClr val="tx1"/>
                </a:solidFill>
              </a:rPr>
              <a:t>+2×8</a:t>
            </a:r>
            <a:r>
              <a:rPr lang="zh-CN" altLang="zh-CN" sz="2600" baseline="30000" dirty="0">
                <a:solidFill>
                  <a:schemeClr val="tx1"/>
                </a:solidFill>
              </a:rPr>
              <a:t>-1</a:t>
            </a:r>
          </a:p>
          <a:p>
            <a:pPr algn="just">
              <a:lnSpc>
                <a:spcPct val="135000"/>
              </a:lnSpc>
              <a:spcBef>
                <a:spcPct val="50000"/>
              </a:spcBef>
            </a:pPr>
            <a:r>
              <a:rPr lang="zh-CN" altLang="zh-CN" sz="2600" dirty="0">
                <a:solidFill>
                  <a:schemeClr val="tx1"/>
                </a:solidFill>
              </a:rPr>
              <a:t>                        =64+48+5+0.25=(</a:t>
            </a:r>
            <a:r>
              <a:rPr lang="zh-CN" altLang="zh-CN" sz="2600" dirty="0" smtClean="0">
                <a:solidFill>
                  <a:schemeClr val="tx1"/>
                </a:solidFill>
              </a:rPr>
              <a:t>117.25)</a:t>
            </a:r>
            <a:r>
              <a:rPr lang="zh-CN" altLang="zh-CN" sz="2600" baseline="-25000" dirty="0" smtClean="0">
                <a:solidFill>
                  <a:schemeClr val="tx1"/>
                </a:solidFill>
              </a:rPr>
              <a:t>D</a:t>
            </a:r>
            <a:endParaRPr lang="zh-CN" altLang="zh-CN" sz="2600" dirty="0">
              <a:solidFill>
                <a:schemeClr val="tx1"/>
              </a:solidFill>
            </a:endParaRPr>
          </a:p>
          <a:p>
            <a:pPr algn="just">
              <a:lnSpc>
                <a:spcPct val="135000"/>
              </a:lnSpc>
            </a:pPr>
            <a:r>
              <a:rPr lang="zh-CN" altLang="en-US" sz="2600" b="1" dirty="0" smtClean="0">
                <a:solidFill>
                  <a:schemeClr val="tx1"/>
                </a:solidFill>
              </a:rPr>
              <a:t>例</a:t>
            </a:r>
            <a:r>
              <a:rPr lang="zh-CN" altLang="zh-CN" sz="2600" b="1" dirty="0">
                <a:solidFill>
                  <a:schemeClr val="tx1"/>
                </a:solidFill>
              </a:rPr>
              <a:t>3</a:t>
            </a:r>
            <a:r>
              <a:rPr lang="zh-CN" altLang="zh-CN" sz="2600" dirty="0">
                <a:solidFill>
                  <a:schemeClr val="tx1"/>
                </a:solidFill>
              </a:rPr>
              <a:t>         (10101.11)</a:t>
            </a:r>
            <a:r>
              <a:rPr lang="zh-CN" altLang="zh-CN" sz="2600" baseline="-25000" dirty="0">
                <a:solidFill>
                  <a:schemeClr val="tx1"/>
                </a:solidFill>
              </a:rPr>
              <a:t>B</a:t>
            </a:r>
            <a:r>
              <a:rPr lang="zh-CN" altLang="zh-CN" sz="2600" dirty="0">
                <a:solidFill>
                  <a:schemeClr val="tx1"/>
                </a:solidFill>
              </a:rPr>
              <a:t>=( ? </a:t>
            </a:r>
            <a:r>
              <a:rPr lang="zh-CN" altLang="zh-CN" sz="2600" dirty="0" smtClean="0">
                <a:solidFill>
                  <a:schemeClr val="tx1"/>
                </a:solidFill>
              </a:rPr>
              <a:t>)</a:t>
            </a:r>
            <a:r>
              <a:rPr lang="zh-CN" altLang="zh-CN" sz="2600" baseline="-25000" dirty="0" smtClean="0">
                <a:solidFill>
                  <a:schemeClr val="tx1"/>
                </a:solidFill>
              </a:rPr>
              <a:t> D</a:t>
            </a:r>
            <a:endParaRPr lang="zh-CN" altLang="zh-CN" sz="2600" dirty="0">
              <a:solidFill>
                <a:schemeClr val="tx1"/>
              </a:solidFill>
            </a:endParaRPr>
          </a:p>
          <a:p>
            <a:pPr algn="just">
              <a:lnSpc>
                <a:spcPct val="135000"/>
              </a:lnSpc>
              <a:spcBef>
                <a:spcPct val="50000"/>
              </a:spcBef>
            </a:pPr>
            <a:r>
              <a:rPr lang="zh-CN" altLang="en-US" sz="2600" b="1" dirty="0">
                <a:solidFill>
                  <a:schemeClr val="tx1"/>
                </a:solidFill>
              </a:rPr>
              <a:t>解 </a:t>
            </a:r>
            <a:r>
              <a:rPr lang="zh-CN" altLang="en-US" sz="2600" dirty="0">
                <a:solidFill>
                  <a:schemeClr val="tx1"/>
                </a:solidFill>
              </a:rPr>
              <a:t>          </a:t>
            </a:r>
            <a:r>
              <a:rPr lang="zh-CN" altLang="zh-CN" sz="2600" dirty="0">
                <a:solidFill>
                  <a:schemeClr val="tx1"/>
                </a:solidFill>
              </a:rPr>
              <a:t>(10101.11)</a:t>
            </a:r>
            <a:r>
              <a:rPr lang="zh-CN" altLang="zh-CN" sz="2600" baseline="-25000" dirty="0">
                <a:solidFill>
                  <a:schemeClr val="tx1"/>
                </a:solidFill>
              </a:rPr>
              <a:t>B</a:t>
            </a:r>
            <a:r>
              <a:rPr lang="zh-CN" altLang="zh-CN" sz="2600" dirty="0">
                <a:solidFill>
                  <a:schemeClr val="tx1"/>
                </a:solidFill>
              </a:rPr>
              <a:t>=1×2</a:t>
            </a:r>
            <a:r>
              <a:rPr lang="zh-CN" altLang="zh-CN" sz="2600" baseline="30000" dirty="0">
                <a:solidFill>
                  <a:schemeClr val="tx1"/>
                </a:solidFill>
              </a:rPr>
              <a:t>4</a:t>
            </a:r>
            <a:r>
              <a:rPr lang="zh-CN" altLang="zh-CN" sz="2600" dirty="0">
                <a:solidFill>
                  <a:schemeClr val="tx1"/>
                </a:solidFill>
              </a:rPr>
              <a:t>+0×2</a:t>
            </a:r>
            <a:r>
              <a:rPr lang="zh-CN" altLang="zh-CN" sz="2600" baseline="30000" dirty="0">
                <a:solidFill>
                  <a:schemeClr val="tx1"/>
                </a:solidFill>
              </a:rPr>
              <a:t>3</a:t>
            </a:r>
            <a:r>
              <a:rPr lang="zh-CN" altLang="zh-CN" sz="2600" dirty="0">
                <a:solidFill>
                  <a:schemeClr val="tx1"/>
                </a:solidFill>
              </a:rPr>
              <a:t>+1×2</a:t>
            </a:r>
            <a:r>
              <a:rPr lang="zh-CN" altLang="zh-CN" sz="2600" baseline="30000" dirty="0">
                <a:solidFill>
                  <a:schemeClr val="tx1"/>
                </a:solidFill>
              </a:rPr>
              <a:t>2</a:t>
            </a:r>
            <a:r>
              <a:rPr lang="zh-CN" altLang="zh-CN" sz="2600" dirty="0">
                <a:solidFill>
                  <a:schemeClr val="tx1"/>
                </a:solidFill>
              </a:rPr>
              <a:t>+0×2</a:t>
            </a:r>
            <a:r>
              <a:rPr lang="zh-CN" altLang="zh-CN" sz="2600" baseline="30000" dirty="0">
                <a:solidFill>
                  <a:schemeClr val="tx1"/>
                </a:solidFill>
              </a:rPr>
              <a:t>1</a:t>
            </a:r>
          </a:p>
          <a:p>
            <a:pPr algn="just">
              <a:lnSpc>
                <a:spcPct val="135000"/>
              </a:lnSpc>
              <a:spcBef>
                <a:spcPct val="50000"/>
              </a:spcBef>
            </a:pPr>
            <a:r>
              <a:rPr lang="zh-CN" altLang="zh-CN" sz="2600" dirty="0">
                <a:solidFill>
                  <a:schemeClr val="tx1"/>
                </a:solidFill>
              </a:rPr>
              <a:t>                                     +1×2</a:t>
            </a:r>
            <a:r>
              <a:rPr lang="zh-CN" altLang="zh-CN" sz="2600" baseline="30000" dirty="0">
                <a:solidFill>
                  <a:schemeClr val="tx1"/>
                </a:solidFill>
              </a:rPr>
              <a:t>0</a:t>
            </a:r>
            <a:r>
              <a:rPr lang="zh-CN" altLang="zh-CN" sz="2600" dirty="0">
                <a:solidFill>
                  <a:schemeClr val="tx1"/>
                </a:solidFill>
              </a:rPr>
              <a:t>+1×2</a:t>
            </a:r>
            <a:r>
              <a:rPr lang="zh-CN" altLang="zh-CN" sz="2600" baseline="30000" dirty="0">
                <a:solidFill>
                  <a:schemeClr val="tx1"/>
                </a:solidFill>
              </a:rPr>
              <a:t>-1</a:t>
            </a:r>
            <a:r>
              <a:rPr lang="zh-CN" altLang="zh-CN" sz="2600" dirty="0">
                <a:solidFill>
                  <a:schemeClr val="tx1"/>
                </a:solidFill>
              </a:rPr>
              <a:t>+1×2</a:t>
            </a:r>
            <a:r>
              <a:rPr lang="zh-CN" altLang="zh-CN" sz="2600" baseline="30000" dirty="0">
                <a:solidFill>
                  <a:schemeClr val="tx1"/>
                </a:solidFill>
              </a:rPr>
              <a:t>-2</a:t>
            </a:r>
            <a:r>
              <a:rPr lang="zh-CN" altLang="zh-CN" sz="2600" dirty="0" smtClean="0">
                <a:solidFill>
                  <a:schemeClr val="tx1"/>
                </a:solidFill>
              </a:rPr>
              <a:t></a:t>
            </a:r>
            <a:endParaRPr lang="zh-CN" altLang="zh-CN" sz="2600" dirty="0">
              <a:solidFill>
                <a:schemeClr val="tx1"/>
              </a:solidFill>
            </a:endParaRPr>
          </a:p>
          <a:p>
            <a:pPr>
              <a:lnSpc>
                <a:spcPct val="135000"/>
              </a:lnSpc>
              <a:spcBef>
                <a:spcPct val="50000"/>
              </a:spcBef>
            </a:pPr>
            <a:r>
              <a:rPr lang="zh-CN" altLang="zh-CN" sz="2600" dirty="0">
                <a:solidFill>
                  <a:schemeClr val="tx1"/>
                </a:solidFill>
              </a:rPr>
              <a:t>                                  =16+0+4+0+1+0.5+0.25=(</a:t>
            </a:r>
            <a:r>
              <a:rPr lang="zh-CN" altLang="zh-CN" sz="2600" dirty="0" smtClean="0">
                <a:solidFill>
                  <a:schemeClr val="tx1"/>
                </a:solidFill>
              </a:rPr>
              <a:t>21.75)</a:t>
            </a:r>
            <a:r>
              <a:rPr lang="zh-CN" altLang="zh-CN" sz="2600" baseline="-25000" dirty="0" smtClean="0">
                <a:solidFill>
                  <a:schemeClr val="tx1"/>
                </a:solidFill>
              </a:rPr>
              <a:t>D</a:t>
            </a:r>
            <a:r>
              <a:rPr lang="zh-CN" altLang="zh-CN" sz="2600" dirty="0" smtClean="0">
                <a:solidFill>
                  <a:schemeClr val="tx1"/>
                </a:solidFill>
              </a:rPr>
              <a:t> </a:t>
            </a:r>
            <a:endParaRPr lang="zh-CN" altLang="zh-CN" sz="2600" dirty="0">
              <a:solidFill>
                <a:schemeClr val="tx1"/>
              </a:solidFill>
            </a:endParaRPr>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800225" y="1143000"/>
            <a:ext cx="4664075" cy="523220"/>
          </a:xfrm>
          <a:prstGeom prst="rect">
            <a:avLst/>
          </a:prstGeom>
          <a:noFill/>
          <a:ln w="9525">
            <a:noFill/>
            <a:miter lim="800000"/>
            <a:headEnd/>
            <a:tailEnd/>
          </a:ln>
        </p:spPr>
        <p:txBody>
          <a:bodyPr>
            <a:spAutoFit/>
          </a:bodyPr>
          <a:lstStyle/>
          <a:p>
            <a:r>
              <a:rPr lang="zh-CN" altLang="en-US" sz="2800" b="1">
                <a:solidFill>
                  <a:schemeClr val="tx1"/>
                </a:solidFill>
              </a:rPr>
              <a:t>例 </a:t>
            </a:r>
            <a:r>
              <a:rPr lang="zh-CN" altLang="zh-CN" sz="2800" b="1">
                <a:solidFill>
                  <a:schemeClr val="tx1"/>
                </a:solidFill>
              </a:rPr>
              <a:t>4           </a:t>
            </a:r>
            <a:r>
              <a:rPr lang="zh-CN" altLang="zh-CN" sz="2800">
                <a:solidFill>
                  <a:schemeClr val="tx1"/>
                </a:solidFill>
              </a:rPr>
              <a:t>(427)</a:t>
            </a:r>
            <a:r>
              <a:rPr lang="zh-CN" altLang="zh-CN" sz="2800" baseline="-25000">
                <a:solidFill>
                  <a:schemeClr val="tx1"/>
                </a:solidFill>
              </a:rPr>
              <a:t>D</a:t>
            </a:r>
            <a:r>
              <a:rPr lang="zh-CN" altLang="zh-CN" sz="2800">
                <a:solidFill>
                  <a:schemeClr val="tx1"/>
                </a:solidFill>
              </a:rPr>
              <a:t>=( ? )</a:t>
            </a:r>
            <a:r>
              <a:rPr lang="zh-CN" altLang="zh-CN" sz="2800" baseline="-25000">
                <a:solidFill>
                  <a:schemeClr val="tx1"/>
                </a:solidFill>
              </a:rPr>
              <a:t>H</a:t>
            </a:r>
            <a:r>
              <a:rPr lang="zh-CN" altLang="zh-CN" sz="2800" b="1">
                <a:solidFill>
                  <a:schemeClr val="tx1"/>
                </a:solidFill>
              </a:rPr>
              <a:t> </a:t>
            </a:r>
          </a:p>
        </p:txBody>
      </p:sp>
      <p:sp>
        <p:nvSpPr>
          <p:cNvPr id="37891" name="Text Box 3"/>
          <p:cNvSpPr txBox="1">
            <a:spLocks noChangeArrowheads="1"/>
          </p:cNvSpPr>
          <p:nvPr/>
        </p:nvSpPr>
        <p:spPr bwMode="auto">
          <a:xfrm>
            <a:off x="3003550" y="1784350"/>
            <a:ext cx="5421677" cy="3410164"/>
          </a:xfrm>
          <a:prstGeom prst="rect">
            <a:avLst/>
          </a:prstGeom>
          <a:noFill/>
          <a:ln w="9525">
            <a:noFill/>
            <a:miter lim="800000"/>
            <a:headEnd/>
            <a:tailEnd/>
          </a:ln>
        </p:spPr>
        <p:txBody>
          <a:bodyPr wrap="none">
            <a:spAutoFit/>
          </a:bodyPr>
          <a:lstStyle/>
          <a:p>
            <a:pPr marL="457200" indent="-457200">
              <a:lnSpc>
                <a:spcPct val="155000"/>
              </a:lnSpc>
              <a:buFontTx/>
              <a:buAutoNum type="arabicPlain" startAt="16"/>
            </a:pPr>
            <a:r>
              <a:rPr lang="zh-CN" altLang="zh-CN" sz="2800" dirty="0">
                <a:solidFill>
                  <a:schemeClr val="tx1"/>
                </a:solidFill>
              </a:rPr>
              <a:t>427                   </a:t>
            </a:r>
            <a:r>
              <a:rPr lang="zh-CN" altLang="en-US" sz="2800" dirty="0">
                <a:solidFill>
                  <a:schemeClr val="tx1"/>
                </a:solidFill>
              </a:rPr>
              <a:t>余数</a:t>
            </a:r>
          </a:p>
          <a:p>
            <a:pPr marL="457200" indent="-457200">
              <a:lnSpc>
                <a:spcPct val="155000"/>
              </a:lnSpc>
            </a:pPr>
            <a:r>
              <a:rPr lang="zh-CN" altLang="zh-CN" sz="2800" dirty="0">
                <a:solidFill>
                  <a:schemeClr val="tx1"/>
                </a:solidFill>
              </a:rPr>
              <a:t>  16  26…………    11=B     </a:t>
            </a:r>
            <a:r>
              <a:rPr lang="zh-CN" altLang="en-US" sz="2800" dirty="0">
                <a:solidFill>
                  <a:schemeClr val="tx1"/>
                </a:solidFill>
              </a:rPr>
              <a:t>最低位</a:t>
            </a:r>
          </a:p>
          <a:p>
            <a:pPr marL="457200" indent="-457200">
              <a:lnSpc>
                <a:spcPct val="155000"/>
              </a:lnSpc>
            </a:pPr>
            <a:r>
              <a:rPr lang="zh-CN" altLang="zh-CN" sz="2800" dirty="0">
                <a:solidFill>
                  <a:schemeClr val="tx1"/>
                </a:solidFill>
              </a:rPr>
              <a:t>    16  1……………10=A </a:t>
            </a:r>
          </a:p>
          <a:p>
            <a:pPr marL="457200" indent="-457200">
              <a:lnSpc>
                <a:spcPct val="155000"/>
              </a:lnSpc>
            </a:pPr>
            <a:r>
              <a:rPr lang="zh-CN" altLang="zh-CN" sz="2800" dirty="0">
                <a:solidFill>
                  <a:schemeClr val="tx1"/>
                </a:solidFill>
              </a:rPr>
              <a:t>          0……………1=1        </a:t>
            </a:r>
            <a:r>
              <a:rPr lang="zh-CN" altLang="en-US" sz="2800" dirty="0">
                <a:solidFill>
                  <a:schemeClr val="tx1"/>
                </a:solidFill>
              </a:rPr>
              <a:t>最高位</a:t>
            </a:r>
          </a:p>
        </p:txBody>
      </p:sp>
      <p:grpSp>
        <p:nvGrpSpPr>
          <p:cNvPr id="2" name="Group 4"/>
          <p:cNvGrpSpPr>
            <a:grpSpLocks/>
          </p:cNvGrpSpPr>
          <p:nvPr/>
        </p:nvGrpSpPr>
        <p:grpSpPr bwMode="auto">
          <a:xfrm>
            <a:off x="3476625" y="1981200"/>
            <a:ext cx="533400" cy="381000"/>
            <a:chOff x="0" y="0"/>
            <a:chExt cx="336" cy="240"/>
          </a:xfrm>
        </p:grpSpPr>
        <p:sp>
          <p:nvSpPr>
            <p:cNvPr id="37902" name="Line 5"/>
            <p:cNvSpPr>
              <a:spLocks noChangeShapeType="1"/>
            </p:cNvSpPr>
            <p:nvPr/>
          </p:nvSpPr>
          <p:spPr bwMode="auto">
            <a:xfrm>
              <a:off x="0" y="0"/>
              <a:ext cx="0" cy="240"/>
            </a:xfrm>
            <a:prstGeom prst="line">
              <a:avLst/>
            </a:prstGeom>
            <a:noFill/>
            <a:ln w="9525">
              <a:solidFill>
                <a:schemeClr val="tx1"/>
              </a:solidFill>
              <a:round/>
              <a:headEnd/>
              <a:tailEnd/>
            </a:ln>
          </p:spPr>
          <p:txBody>
            <a:bodyPr/>
            <a:lstStyle/>
            <a:p>
              <a:endParaRPr lang="zh-CN" altLang="en-US" sz="2800">
                <a:solidFill>
                  <a:schemeClr val="tx1"/>
                </a:solidFill>
              </a:endParaRPr>
            </a:p>
          </p:txBody>
        </p:sp>
        <p:sp>
          <p:nvSpPr>
            <p:cNvPr id="37903" name="Line 6"/>
            <p:cNvSpPr>
              <a:spLocks noChangeShapeType="1"/>
            </p:cNvSpPr>
            <p:nvPr/>
          </p:nvSpPr>
          <p:spPr bwMode="auto">
            <a:xfrm>
              <a:off x="0" y="240"/>
              <a:ext cx="336" cy="0"/>
            </a:xfrm>
            <a:prstGeom prst="line">
              <a:avLst/>
            </a:prstGeom>
            <a:noFill/>
            <a:ln w="9525">
              <a:solidFill>
                <a:schemeClr val="tx1"/>
              </a:solidFill>
              <a:round/>
              <a:headEnd/>
              <a:tailEnd/>
            </a:ln>
          </p:spPr>
          <p:txBody>
            <a:bodyPr/>
            <a:lstStyle/>
            <a:p>
              <a:endParaRPr lang="zh-CN" altLang="en-US" sz="2800">
                <a:solidFill>
                  <a:schemeClr val="tx1"/>
                </a:solidFill>
              </a:endParaRPr>
            </a:p>
          </p:txBody>
        </p:sp>
      </p:grpSp>
      <p:grpSp>
        <p:nvGrpSpPr>
          <p:cNvPr id="3" name="Group 7"/>
          <p:cNvGrpSpPr>
            <a:grpSpLocks/>
          </p:cNvGrpSpPr>
          <p:nvPr/>
        </p:nvGrpSpPr>
        <p:grpSpPr bwMode="auto">
          <a:xfrm>
            <a:off x="3750568" y="2903984"/>
            <a:ext cx="533400" cy="381000"/>
            <a:chOff x="0" y="0"/>
            <a:chExt cx="336" cy="240"/>
          </a:xfrm>
        </p:grpSpPr>
        <p:sp>
          <p:nvSpPr>
            <p:cNvPr id="37900" name="Line 8"/>
            <p:cNvSpPr>
              <a:spLocks noChangeShapeType="1"/>
            </p:cNvSpPr>
            <p:nvPr/>
          </p:nvSpPr>
          <p:spPr bwMode="auto">
            <a:xfrm>
              <a:off x="0" y="0"/>
              <a:ext cx="0" cy="240"/>
            </a:xfrm>
            <a:prstGeom prst="line">
              <a:avLst/>
            </a:prstGeom>
            <a:noFill/>
            <a:ln w="9525">
              <a:solidFill>
                <a:schemeClr val="tx1"/>
              </a:solidFill>
              <a:round/>
              <a:headEnd/>
              <a:tailEnd/>
            </a:ln>
          </p:spPr>
          <p:txBody>
            <a:bodyPr/>
            <a:lstStyle/>
            <a:p>
              <a:endParaRPr lang="zh-CN" altLang="en-US" sz="2800">
                <a:solidFill>
                  <a:schemeClr val="tx1"/>
                </a:solidFill>
              </a:endParaRPr>
            </a:p>
          </p:txBody>
        </p:sp>
        <p:sp>
          <p:nvSpPr>
            <p:cNvPr id="37901" name="Line 9"/>
            <p:cNvSpPr>
              <a:spLocks noChangeShapeType="1"/>
            </p:cNvSpPr>
            <p:nvPr/>
          </p:nvSpPr>
          <p:spPr bwMode="auto">
            <a:xfrm>
              <a:off x="0" y="240"/>
              <a:ext cx="336" cy="0"/>
            </a:xfrm>
            <a:prstGeom prst="line">
              <a:avLst/>
            </a:prstGeom>
            <a:noFill/>
            <a:ln w="9525">
              <a:solidFill>
                <a:schemeClr val="tx1"/>
              </a:solidFill>
              <a:round/>
              <a:headEnd/>
              <a:tailEnd/>
            </a:ln>
          </p:spPr>
          <p:txBody>
            <a:bodyPr/>
            <a:lstStyle/>
            <a:p>
              <a:endParaRPr lang="zh-CN" altLang="en-US" sz="2800">
                <a:solidFill>
                  <a:schemeClr val="tx1"/>
                </a:solidFill>
              </a:endParaRPr>
            </a:p>
          </p:txBody>
        </p:sp>
      </p:grpSp>
      <p:grpSp>
        <p:nvGrpSpPr>
          <p:cNvPr id="4" name="Group 10"/>
          <p:cNvGrpSpPr>
            <a:grpSpLocks/>
          </p:cNvGrpSpPr>
          <p:nvPr/>
        </p:nvGrpSpPr>
        <p:grpSpPr bwMode="auto">
          <a:xfrm>
            <a:off x="3851920" y="3768080"/>
            <a:ext cx="304800" cy="381000"/>
            <a:chOff x="0" y="0"/>
            <a:chExt cx="336" cy="240"/>
          </a:xfrm>
        </p:grpSpPr>
        <p:sp>
          <p:nvSpPr>
            <p:cNvPr id="37898" name="Line 11"/>
            <p:cNvSpPr>
              <a:spLocks noChangeShapeType="1"/>
            </p:cNvSpPr>
            <p:nvPr/>
          </p:nvSpPr>
          <p:spPr bwMode="auto">
            <a:xfrm>
              <a:off x="0" y="0"/>
              <a:ext cx="0" cy="240"/>
            </a:xfrm>
            <a:prstGeom prst="line">
              <a:avLst/>
            </a:prstGeom>
            <a:noFill/>
            <a:ln w="9525">
              <a:solidFill>
                <a:schemeClr val="tx1"/>
              </a:solidFill>
              <a:round/>
              <a:headEnd/>
              <a:tailEnd/>
            </a:ln>
          </p:spPr>
          <p:txBody>
            <a:bodyPr/>
            <a:lstStyle/>
            <a:p>
              <a:endParaRPr lang="zh-CN" altLang="en-US" sz="2800">
                <a:solidFill>
                  <a:schemeClr val="tx1"/>
                </a:solidFill>
              </a:endParaRPr>
            </a:p>
          </p:txBody>
        </p:sp>
        <p:sp>
          <p:nvSpPr>
            <p:cNvPr id="37899" name="Line 12"/>
            <p:cNvSpPr>
              <a:spLocks noChangeShapeType="1"/>
            </p:cNvSpPr>
            <p:nvPr/>
          </p:nvSpPr>
          <p:spPr bwMode="auto">
            <a:xfrm>
              <a:off x="0" y="240"/>
              <a:ext cx="336" cy="0"/>
            </a:xfrm>
            <a:prstGeom prst="line">
              <a:avLst/>
            </a:prstGeom>
            <a:noFill/>
            <a:ln w="9525">
              <a:solidFill>
                <a:schemeClr val="tx1"/>
              </a:solidFill>
              <a:round/>
              <a:headEnd/>
              <a:tailEnd/>
            </a:ln>
          </p:spPr>
          <p:txBody>
            <a:bodyPr/>
            <a:lstStyle/>
            <a:p>
              <a:endParaRPr lang="zh-CN" altLang="en-US" sz="2800">
                <a:solidFill>
                  <a:schemeClr val="tx1"/>
                </a:solidFill>
              </a:endParaRPr>
            </a:p>
          </p:txBody>
        </p:sp>
      </p:grpSp>
      <p:sp>
        <p:nvSpPr>
          <p:cNvPr id="37895" name="Text Box 13"/>
          <p:cNvSpPr txBox="1">
            <a:spLocks noChangeArrowheads="1"/>
          </p:cNvSpPr>
          <p:nvPr/>
        </p:nvSpPr>
        <p:spPr bwMode="auto">
          <a:xfrm>
            <a:off x="2771800" y="5373216"/>
            <a:ext cx="2631604" cy="523220"/>
          </a:xfrm>
          <a:prstGeom prst="rect">
            <a:avLst/>
          </a:prstGeom>
          <a:noFill/>
          <a:ln w="9525">
            <a:noFill/>
            <a:miter lim="800000"/>
            <a:headEnd/>
            <a:tailEnd/>
          </a:ln>
        </p:spPr>
        <p:txBody>
          <a:bodyPr wrap="square">
            <a:spAutoFit/>
          </a:bodyPr>
          <a:lstStyle/>
          <a:p>
            <a:r>
              <a:rPr lang="zh-CN" altLang="zh-CN" sz="2800" dirty="0">
                <a:solidFill>
                  <a:schemeClr val="tx1"/>
                </a:solidFill>
              </a:rPr>
              <a:t>(427)</a:t>
            </a:r>
            <a:r>
              <a:rPr lang="zh-CN" altLang="zh-CN" sz="2800" baseline="-25000" dirty="0">
                <a:solidFill>
                  <a:schemeClr val="tx1"/>
                </a:solidFill>
              </a:rPr>
              <a:t>D</a:t>
            </a:r>
            <a:r>
              <a:rPr lang="zh-CN" altLang="zh-CN" sz="2800" dirty="0">
                <a:solidFill>
                  <a:schemeClr val="tx1"/>
                </a:solidFill>
              </a:rPr>
              <a:t>=(1AB)</a:t>
            </a:r>
            <a:r>
              <a:rPr lang="zh-CN" altLang="zh-CN" sz="2800" baseline="-25000" dirty="0">
                <a:solidFill>
                  <a:schemeClr val="tx1"/>
                </a:solidFill>
              </a:rPr>
              <a:t>H</a:t>
            </a:r>
            <a:r>
              <a:rPr lang="zh-CN" altLang="zh-CN" sz="2800" dirty="0">
                <a:solidFill>
                  <a:schemeClr val="tx1"/>
                </a:solidFill>
              </a:rPr>
              <a:t> </a:t>
            </a:r>
          </a:p>
        </p:txBody>
      </p:sp>
      <p:sp>
        <p:nvSpPr>
          <p:cNvPr id="37896" name="Text Box 14"/>
          <p:cNvSpPr txBox="1">
            <a:spLocks noChangeArrowheads="1"/>
          </p:cNvSpPr>
          <p:nvPr/>
        </p:nvSpPr>
        <p:spPr bwMode="auto">
          <a:xfrm>
            <a:off x="1722402" y="5445224"/>
            <a:ext cx="545342" cy="523220"/>
          </a:xfrm>
          <a:prstGeom prst="rect">
            <a:avLst/>
          </a:prstGeom>
          <a:noFill/>
          <a:ln w="9525">
            <a:noFill/>
            <a:miter lim="800000"/>
            <a:headEnd/>
            <a:tailEnd/>
          </a:ln>
        </p:spPr>
        <p:txBody>
          <a:bodyPr wrap="square">
            <a:spAutoFit/>
          </a:bodyPr>
          <a:lstStyle/>
          <a:p>
            <a:r>
              <a:rPr lang="zh-CN" altLang="en-US" sz="2800" dirty="0">
                <a:solidFill>
                  <a:schemeClr val="tx1"/>
                </a:solidFill>
              </a:rPr>
              <a:t>即</a:t>
            </a:r>
          </a:p>
        </p:txBody>
      </p:sp>
      <p:sp>
        <p:nvSpPr>
          <p:cNvPr id="37897" name="Text Box 15"/>
          <p:cNvSpPr txBox="1">
            <a:spLocks noChangeArrowheads="1"/>
          </p:cNvSpPr>
          <p:nvPr/>
        </p:nvSpPr>
        <p:spPr bwMode="auto">
          <a:xfrm>
            <a:off x="1863725" y="1943100"/>
            <a:ext cx="545342" cy="523220"/>
          </a:xfrm>
          <a:prstGeom prst="rect">
            <a:avLst/>
          </a:prstGeom>
          <a:noFill/>
          <a:ln w="9525">
            <a:noFill/>
            <a:miter lim="800000"/>
            <a:headEnd/>
            <a:tailEnd/>
          </a:ln>
        </p:spPr>
        <p:txBody>
          <a:bodyPr wrap="none">
            <a:spAutoFit/>
          </a:bodyPr>
          <a:lstStyle/>
          <a:p>
            <a:r>
              <a:rPr lang="zh-CN" altLang="en-US" sz="2800" b="1">
                <a:solidFill>
                  <a:schemeClr val="tx1"/>
                </a:solidFill>
              </a:rPr>
              <a:t>解</a:t>
            </a:r>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800225" y="1143000"/>
            <a:ext cx="4664075" cy="523220"/>
          </a:xfrm>
          <a:prstGeom prst="rect">
            <a:avLst/>
          </a:prstGeom>
          <a:noFill/>
          <a:ln w="9525">
            <a:noFill/>
            <a:miter lim="800000"/>
            <a:headEnd/>
            <a:tailEnd/>
          </a:ln>
        </p:spPr>
        <p:txBody>
          <a:bodyPr>
            <a:spAutoFit/>
          </a:bodyPr>
          <a:lstStyle/>
          <a:p>
            <a:r>
              <a:rPr lang="zh-CN" altLang="en-US" sz="2800" b="1">
                <a:solidFill>
                  <a:schemeClr val="tx1"/>
                </a:solidFill>
              </a:rPr>
              <a:t>例 </a:t>
            </a:r>
            <a:r>
              <a:rPr lang="zh-CN" altLang="zh-CN" sz="2800" b="1">
                <a:solidFill>
                  <a:schemeClr val="tx1"/>
                </a:solidFill>
              </a:rPr>
              <a:t>5           </a:t>
            </a:r>
            <a:r>
              <a:rPr lang="zh-CN" altLang="zh-CN" sz="2800">
                <a:solidFill>
                  <a:schemeClr val="tx1"/>
                </a:solidFill>
              </a:rPr>
              <a:t>(427)</a:t>
            </a:r>
            <a:r>
              <a:rPr lang="zh-CN" altLang="zh-CN" sz="2800" baseline="-25000">
                <a:solidFill>
                  <a:schemeClr val="tx1"/>
                </a:solidFill>
              </a:rPr>
              <a:t>D</a:t>
            </a:r>
            <a:r>
              <a:rPr lang="zh-CN" altLang="zh-CN" sz="2800">
                <a:solidFill>
                  <a:schemeClr val="tx1"/>
                </a:solidFill>
              </a:rPr>
              <a:t>=( ? )</a:t>
            </a:r>
            <a:r>
              <a:rPr lang="zh-CN" altLang="zh-CN" sz="2800" baseline="-25000">
                <a:solidFill>
                  <a:schemeClr val="tx1"/>
                </a:solidFill>
              </a:rPr>
              <a:t>O</a:t>
            </a:r>
            <a:r>
              <a:rPr lang="zh-CN" altLang="zh-CN" sz="2800" b="1">
                <a:solidFill>
                  <a:schemeClr val="tx1"/>
                </a:solidFill>
              </a:rPr>
              <a:t> </a:t>
            </a:r>
          </a:p>
        </p:txBody>
      </p:sp>
      <p:sp>
        <p:nvSpPr>
          <p:cNvPr id="38915" name="Text Box 3"/>
          <p:cNvSpPr txBox="1">
            <a:spLocks noChangeArrowheads="1"/>
          </p:cNvSpPr>
          <p:nvPr/>
        </p:nvSpPr>
        <p:spPr bwMode="auto">
          <a:xfrm>
            <a:off x="3003550" y="1784350"/>
            <a:ext cx="4857420" cy="3410164"/>
          </a:xfrm>
          <a:prstGeom prst="rect">
            <a:avLst/>
          </a:prstGeom>
          <a:noFill/>
          <a:ln w="9525">
            <a:noFill/>
            <a:miter lim="800000"/>
            <a:headEnd/>
            <a:tailEnd/>
          </a:ln>
        </p:spPr>
        <p:txBody>
          <a:bodyPr wrap="none">
            <a:spAutoFit/>
          </a:bodyPr>
          <a:lstStyle/>
          <a:p>
            <a:pPr marL="457200" indent="-457200">
              <a:lnSpc>
                <a:spcPct val="155000"/>
              </a:lnSpc>
            </a:pPr>
            <a:r>
              <a:rPr lang="zh-CN" altLang="zh-CN" sz="2800">
                <a:solidFill>
                  <a:schemeClr val="tx1"/>
                </a:solidFill>
              </a:rPr>
              <a:t>  8 427                   </a:t>
            </a:r>
            <a:r>
              <a:rPr lang="zh-CN" altLang="en-US" sz="2800">
                <a:solidFill>
                  <a:schemeClr val="tx1"/>
                </a:solidFill>
              </a:rPr>
              <a:t>余数</a:t>
            </a:r>
          </a:p>
          <a:p>
            <a:pPr marL="457200" indent="-457200">
              <a:lnSpc>
                <a:spcPct val="155000"/>
              </a:lnSpc>
            </a:pPr>
            <a:r>
              <a:rPr lang="zh-CN" altLang="zh-CN" sz="2800">
                <a:solidFill>
                  <a:schemeClr val="tx1"/>
                </a:solidFill>
              </a:rPr>
              <a:t>    8  53…………    3     </a:t>
            </a:r>
            <a:r>
              <a:rPr lang="zh-CN" altLang="en-US" sz="2800">
                <a:solidFill>
                  <a:schemeClr val="tx1"/>
                </a:solidFill>
              </a:rPr>
              <a:t>最低位</a:t>
            </a:r>
          </a:p>
          <a:p>
            <a:pPr marL="457200" indent="-457200">
              <a:lnSpc>
                <a:spcPct val="155000"/>
              </a:lnSpc>
            </a:pPr>
            <a:r>
              <a:rPr lang="zh-CN" altLang="zh-CN" sz="2800">
                <a:solidFill>
                  <a:schemeClr val="tx1"/>
                </a:solidFill>
              </a:rPr>
              <a:t>      8  6……………5 </a:t>
            </a:r>
          </a:p>
          <a:p>
            <a:pPr marL="457200" indent="-457200">
              <a:lnSpc>
                <a:spcPct val="155000"/>
              </a:lnSpc>
            </a:pPr>
            <a:r>
              <a:rPr lang="zh-CN" altLang="zh-CN" sz="2800">
                <a:solidFill>
                  <a:schemeClr val="tx1"/>
                </a:solidFill>
              </a:rPr>
              <a:t>          0……………6      </a:t>
            </a:r>
            <a:r>
              <a:rPr lang="zh-CN" altLang="en-US" sz="2800">
                <a:solidFill>
                  <a:schemeClr val="tx1"/>
                </a:solidFill>
              </a:rPr>
              <a:t>最高位</a:t>
            </a:r>
          </a:p>
        </p:txBody>
      </p:sp>
      <p:grpSp>
        <p:nvGrpSpPr>
          <p:cNvPr id="2" name="Group 4"/>
          <p:cNvGrpSpPr>
            <a:grpSpLocks/>
          </p:cNvGrpSpPr>
          <p:nvPr/>
        </p:nvGrpSpPr>
        <p:grpSpPr bwMode="auto">
          <a:xfrm>
            <a:off x="3476625" y="1981200"/>
            <a:ext cx="533400" cy="381000"/>
            <a:chOff x="0" y="0"/>
            <a:chExt cx="336" cy="240"/>
          </a:xfrm>
        </p:grpSpPr>
        <p:sp>
          <p:nvSpPr>
            <p:cNvPr id="38926" name="Line 5"/>
            <p:cNvSpPr>
              <a:spLocks noChangeShapeType="1"/>
            </p:cNvSpPr>
            <p:nvPr/>
          </p:nvSpPr>
          <p:spPr bwMode="auto">
            <a:xfrm>
              <a:off x="0" y="0"/>
              <a:ext cx="0" cy="240"/>
            </a:xfrm>
            <a:prstGeom prst="line">
              <a:avLst/>
            </a:prstGeom>
            <a:noFill/>
            <a:ln w="9525">
              <a:solidFill>
                <a:schemeClr val="tx1"/>
              </a:solidFill>
              <a:round/>
              <a:headEnd/>
              <a:tailEnd/>
            </a:ln>
          </p:spPr>
          <p:txBody>
            <a:bodyPr/>
            <a:lstStyle/>
            <a:p>
              <a:endParaRPr lang="zh-CN" altLang="en-US" sz="2800">
                <a:solidFill>
                  <a:schemeClr val="tx1"/>
                </a:solidFill>
              </a:endParaRPr>
            </a:p>
          </p:txBody>
        </p:sp>
        <p:sp>
          <p:nvSpPr>
            <p:cNvPr id="38927" name="Line 6"/>
            <p:cNvSpPr>
              <a:spLocks noChangeShapeType="1"/>
            </p:cNvSpPr>
            <p:nvPr/>
          </p:nvSpPr>
          <p:spPr bwMode="auto">
            <a:xfrm>
              <a:off x="0" y="240"/>
              <a:ext cx="336" cy="0"/>
            </a:xfrm>
            <a:prstGeom prst="line">
              <a:avLst/>
            </a:prstGeom>
            <a:noFill/>
            <a:ln w="9525">
              <a:solidFill>
                <a:schemeClr val="tx1"/>
              </a:solidFill>
              <a:round/>
              <a:headEnd/>
              <a:tailEnd/>
            </a:ln>
          </p:spPr>
          <p:txBody>
            <a:bodyPr/>
            <a:lstStyle/>
            <a:p>
              <a:endParaRPr lang="zh-CN" altLang="en-US" sz="2800">
                <a:solidFill>
                  <a:schemeClr val="tx1"/>
                </a:solidFill>
              </a:endParaRPr>
            </a:p>
          </p:txBody>
        </p:sp>
      </p:grpSp>
      <p:grpSp>
        <p:nvGrpSpPr>
          <p:cNvPr id="3" name="Group 7"/>
          <p:cNvGrpSpPr>
            <a:grpSpLocks/>
          </p:cNvGrpSpPr>
          <p:nvPr/>
        </p:nvGrpSpPr>
        <p:grpSpPr bwMode="auto">
          <a:xfrm>
            <a:off x="3678560" y="2903984"/>
            <a:ext cx="533400" cy="381000"/>
            <a:chOff x="0" y="0"/>
            <a:chExt cx="336" cy="240"/>
          </a:xfrm>
        </p:grpSpPr>
        <p:sp>
          <p:nvSpPr>
            <p:cNvPr id="38924" name="Line 8"/>
            <p:cNvSpPr>
              <a:spLocks noChangeShapeType="1"/>
            </p:cNvSpPr>
            <p:nvPr/>
          </p:nvSpPr>
          <p:spPr bwMode="auto">
            <a:xfrm>
              <a:off x="0" y="0"/>
              <a:ext cx="0" cy="240"/>
            </a:xfrm>
            <a:prstGeom prst="line">
              <a:avLst/>
            </a:prstGeom>
            <a:noFill/>
            <a:ln w="9525">
              <a:solidFill>
                <a:schemeClr val="tx1"/>
              </a:solidFill>
              <a:round/>
              <a:headEnd/>
              <a:tailEnd/>
            </a:ln>
          </p:spPr>
          <p:txBody>
            <a:bodyPr/>
            <a:lstStyle/>
            <a:p>
              <a:endParaRPr lang="zh-CN" altLang="en-US" sz="2800">
                <a:solidFill>
                  <a:schemeClr val="tx1"/>
                </a:solidFill>
              </a:endParaRPr>
            </a:p>
          </p:txBody>
        </p:sp>
        <p:sp>
          <p:nvSpPr>
            <p:cNvPr id="38925" name="Line 9"/>
            <p:cNvSpPr>
              <a:spLocks noChangeShapeType="1"/>
            </p:cNvSpPr>
            <p:nvPr/>
          </p:nvSpPr>
          <p:spPr bwMode="auto">
            <a:xfrm>
              <a:off x="0" y="240"/>
              <a:ext cx="336" cy="0"/>
            </a:xfrm>
            <a:prstGeom prst="line">
              <a:avLst/>
            </a:prstGeom>
            <a:noFill/>
            <a:ln w="9525">
              <a:solidFill>
                <a:schemeClr val="tx1"/>
              </a:solidFill>
              <a:round/>
              <a:headEnd/>
              <a:tailEnd/>
            </a:ln>
          </p:spPr>
          <p:txBody>
            <a:bodyPr/>
            <a:lstStyle/>
            <a:p>
              <a:endParaRPr lang="zh-CN" altLang="en-US" sz="2800">
                <a:solidFill>
                  <a:schemeClr val="tx1"/>
                </a:solidFill>
              </a:endParaRPr>
            </a:p>
          </p:txBody>
        </p:sp>
      </p:grpSp>
      <p:grpSp>
        <p:nvGrpSpPr>
          <p:cNvPr id="4" name="Group 10"/>
          <p:cNvGrpSpPr>
            <a:grpSpLocks/>
          </p:cNvGrpSpPr>
          <p:nvPr/>
        </p:nvGrpSpPr>
        <p:grpSpPr bwMode="auto">
          <a:xfrm>
            <a:off x="3851920" y="3768080"/>
            <a:ext cx="304800" cy="381000"/>
            <a:chOff x="0" y="0"/>
            <a:chExt cx="336" cy="240"/>
          </a:xfrm>
        </p:grpSpPr>
        <p:sp>
          <p:nvSpPr>
            <p:cNvPr id="38922" name="Line 11"/>
            <p:cNvSpPr>
              <a:spLocks noChangeShapeType="1"/>
            </p:cNvSpPr>
            <p:nvPr/>
          </p:nvSpPr>
          <p:spPr bwMode="auto">
            <a:xfrm>
              <a:off x="0" y="0"/>
              <a:ext cx="0" cy="240"/>
            </a:xfrm>
            <a:prstGeom prst="line">
              <a:avLst/>
            </a:prstGeom>
            <a:noFill/>
            <a:ln w="9525">
              <a:solidFill>
                <a:schemeClr val="tx1"/>
              </a:solidFill>
              <a:round/>
              <a:headEnd/>
              <a:tailEnd/>
            </a:ln>
          </p:spPr>
          <p:txBody>
            <a:bodyPr/>
            <a:lstStyle/>
            <a:p>
              <a:endParaRPr lang="zh-CN" altLang="en-US" sz="2800">
                <a:solidFill>
                  <a:schemeClr val="tx1"/>
                </a:solidFill>
              </a:endParaRPr>
            </a:p>
          </p:txBody>
        </p:sp>
        <p:sp>
          <p:nvSpPr>
            <p:cNvPr id="38923" name="Line 12"/>
            <p:cNvSpPr>
              <a:spLocks noChangeShapeType="1"/>
            </p:cNvSpPr>
            <p:nvPr/>
          </p:nvSpPr>
          <p:spPr bwMode="auto">
            <a:xfrm>
              <a:off x="0" y="240"/>
              <a:ext cx="336" cy="0"/>
            </a:xfrm>
            <a:prstGeom prst="line">
              <a:avLst/>
            </a:prstGeom>
            <a:noFill/>
            <a:ln w="9525">
              <a:solidFill>
                <a:schemeClr val="tx1"/>
              </a:solidFill>
              <a:round/>
              <a:headEnd/>
              <a:tailEnd/>
            </a:ln>
          </p:spPr>
          <p:txBody>
            <a:bodyPr/>
            <a:lstStyle/>
            <a:p>
              <a:endParaRPr lang="zh-CN" altLang="en-US" sz="2800">
                <a:solidFill>
                  <a:schemeClr val="tx1"/>
                </a:solidFill>
              </a:endParaRPr>
            </a:p>
          </p:txBody>
        </p:sp>
      </p:grpSp>
      <p:sp>
        <p:nvSpPr>
          <p:cNvPr id="38919" name="Text Box 13"/>
          <p:cNvSpPr txBox="1">
            <a:spLocks noChangeArrowheads="1"/>
          </p:cNvSpPr>
          <p:nvPr/>
        </p:nvSpPr>
        <p:spPr bwMode="auto">
          <a:xfrm>
            <a:off x="3131840" y="5229200"/>
            <a:ext cx="2520280" cy="523220"/>
          </a:xfrm>
          <a:prstGeom prst="rect">
            <a:avLst/>
          </a:prstGeom>
          <a:noFill/>
          <a:ln w="9525">
            <a:noFill/>
            <a:miter lim="800000"/>
            <a:headEnd/>
            <a:tailEnd/>
          </a:ln>
        </p:spPr>
        <p:txBody>
          <a:bodyPr wrap="square">
            <a:spAutoFit/>
          </a:bodyPr>
          <a:lstStyle/>
          <a:p>
            <a:r>
              <a:rPr lang="zh-CN" altLang="zh-CN" sz="2800" dirty="0">
                <a:solidFill>
                  <a:schemeClr val="tx1"/>
                </a:solidFill>
              </a:rPr>
              <a:t>(427)</a:t>
            </a:r>
            <a:r>
              <a:rPr lang="zh-CN" altLang="zh-CN" sz="2800" baseline="-25000" dirty="0">
                <a:solidFill>
                  <a:schemeClr val="tx1"/>
                </a:solidFill>
              </a:rPr>
              <a:t>D</a:t>
            </a:r>
            <a:r>
              <a:rPr lang="zh-CN" altLang="zh-CN" sz="2800" dirty="0">
                <a:solidFill>
                  <a:schemeClr val="tx1"/>
                </a:solidFill>
              </a:rPr>
              <a:t>=(653)</a:t>
            </a:r>
            <a:r>
              <a:rPr lang="zh-CN" altLang="zh-CN" sz="2800" baseline="-25000" dirty="0">
                <a:solidFill>
                  <a:schemeClr val="tx1"/>
                </a:solidFill>
              </a:rPr>
              <a:t>O</a:t>
            </a:r>
            <a:r>
              <a:rPr lang="zh-CN" altLang="zh-CN" sz="2800" dirty="0">
                <a:solidFill>
                  <a:schemeClr val="tx1"/>
                </a:solidFill>
              </a:rPr>
              <a:t> </a:t>
            </a:r>
          </a:p>
        </p:txBody>
      </p:sp>
      <p:sp>
        <p:nvSpPr>
          <p:cNvPr id="38920" name="Text Box 14"/>
          <p:cNvSpPr txBox="1">
            <a:spLocks noChangeArrowheads="1"/>
          </p:cNvSpPr>
          <p:nvPr/>
        </p:nvSpPr>
        <p:spPr bwMode="auto">
          <a:xfrm>
            <a:off x="2123728" y="5301208"/>
            <a:ext cx="545342" cy="523220"/>
          </a:xfrm>
          <a:prstGeom prst="rect">
            <a:avLst/>
          </a:prstGeom>
          <a:noFill/>
          <a:ln w="9525">
            <a:noFill/>
            <a:miter lim="800000"/>
            <a:headEnd/>
            <a:tailEnd/>
          </a:ln>
        </p:spPr>
        <p:txBody>
          <a:bodyPr wrap="none">
            <a:spAutoFit/>
          </a:bodyPr>
          <a:lstStyle/>
          <a:p>
            <a:r>
              <a:rPr lang="zh-CN" altLang="en-US" sz="2800" dirty="0">
                <a:solidFill>
                  <a:schemeClr val="tx1"/>
                </a:solidFill>
              </a:rPr>
              <a:t>即</a:t>
            </a:r>
          </a:p>
        </p:txBody>
      </p:sp>
      <p:sp>
        <p:nvSpPr>
          <p:cNvPr id="38921" name="Text Box 15"/>
          <p:cNvSpPr txBox="1">
            <a:spLocks noChangeArrowheads="1"/>
          </p:cNvSpPr>
          <p:nvPr/>
        </p:nvSpPr>
        <p:spPr bwMode="auto">
          <a:xfrm>
            <a:off x="1863725" y="1943100"/>
            <a:ext cx="545342" cy="523220"/>
          </a:xfrm>
          <a:prstGeom prst="rect">
            <a:avLst/>
          </a:prstGeom>
          <a:noFill/>
          <a:ln w="9525">
            <a:noFill/>
            <a:miter lim="800000"/>
            <a:headEnd/>
            <a:tailEnd/>
          </a:ln>
        </p:spPr>
        <p:txBody>
          <a:bodyPr wrap="none">
            <a:spAutoFit/>
          </a:bodyPr>
          <a:lstStyle/>
          <a:p>
            <a:r>
              <a:rPr lang="zh-CN" altLang="en-US" sz="2800" b="1">
                <a:solidFill>
                  <a:schemeClr val="tx1"/>
                </a:solidFill>
              </a:rPr>
              <a:t>解</a:t>
            </a:r>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403648" y="476672"/>
            <a:ext cx="4664075" cy="523220"/>
          </a:xfrm>
          <a:prstGeom prst="rect">
            <a:avLst/>
          </a:prstGeom>
          <a:noFill/>
          <a:ln w="9525">
            <a:noFill/>
            <a:miter lim="800000"/>
            <a:headEnd/>
            <a:tailEnd/>
          </a:ln>
        </p:spPr>
        <p:txBody>
          <a:bodyPr>
            <a:spAutoFit/>
          </a:bodyPr>
          <a:lstStyle/>
          <a:p>
            <a:r>
              <a:rPr lang="zh-CN" altLang="en-US" sz="2800" b="1" dirty="0">
                <a:solidFill>
                  <a:schemeClr val="tx1"/>
                </a:solidFill>
              </a:rPr>
              <a:t>例 </a:t>
            </a:r>
            <a:r>
              <a:rPr lang="zh-CN" altLang="zh-CN" sz="2800" b="1" dirty="0">
                <a:solidFill>
                  <a:schemeClr val="tx1"/>
                </a:solidFill>
              </a:rPr>
              <a:t>6          </a:t>
            </a:r>
            <a:r>
              <a:rPr lang="zh-CN" altLang="zh-CN" sz="2800" dirty="0">
                <a:solidFill>
                  <a:schemeClr val="tx1"/>
                </a:solidFill>
              </a:rPr>
              <a:t>(11)</a:t>
            </a:r>
            <a:r>
              <a:rPr lang="zh-CN" altLang="zh-CN" sz="2800" baseline="-25000" dirty="0">
                <a:solidFill>
                  <a:schemeClr val="tx1"/>
                </a:solidFill>
              </a:rPr>
              <a:t>D</a:t>
            </a:r>
            <a:r>
              <a:rPr lang="zh-CN" altLang="zh-CN" sz="2800" dirty="0">
                <a:solidFill>
                  <a:schemeClr val="tx1"/>
                </a:solidFill>
              </a:rPr>
              <a:t>=( ? )</a:t>
            </a:r>
            <a:r>
              <a:rPr lang="zh-CN" altLang="zh-CN" sz="2800" baseline="-25000" dirty="0">
                <a:solidFill>
                  <a:schemeClr val="tx1"/>
                </a:solidFill>
              </a:rPr>
              <a:t>B</a:t>
            </a:r>
            <a:r>
              <a:rPr lang="zh-CN" altLang="zh-CN" sz="2800" b="1" dirty="0">
                <a:solidFill>
                  <a:schemeClr val="tx1"/>
                </a:solidFill>
              </a:rPr>
              <a:t> </a:t>
            </a:r>
          </a:p>
        </p:txBody>
      </p:sp>
      <p:sp>
        <p:nvSpPr>
          <p:cNvPr id="39939" name="Text Box 3"/>
          <p:cNvSpPr txBox="1">
            <a:spLocks noChangeArrowheads="1"/>
          </p:cNvSpPr>
          <p:nvPr/>
        </p:nvSpPr>
        <p:spPr bwMode="auto">
          <a:xfrm>
            <a:off x="2915816" y="1412776"/>
            <a:ext cx="5216493" cy="4293483"/>
          </a:xfrm>
          <a:prstGeom prst="rect">
            <a:avLst/>
          </a:prstGeom>
          <a:noFill/>
          <a:ln w="9525">
            <a:noFill/>
            <a:miter lim="800000"/>
            <a:headEnd/>
            <a:tailEnd/>
          </a:ln>
        </p:spPr>
        <p:txBody>
          <a:bodyPr wrap="none">
            <a:spAutoFit/>
          </a:bodyPr>
          <a:lstStyle/>
          <a:p>
            <a:pPr marL="457200" indent="-457200">
              <a:lnSpc>
                <a:spcPct val="155000"/>
              </a:lnSpc>
            </a:pPr>
            <a:r>
              <a:rPr lang="zh-CN" altLang="zh-CN" sz="2800" dirty="0">
                <a:solidFill>
                  <a:schemeClr val="tx1"/>
                </a:solidFill>
              </a:rPr>
              <a:t>2    11                   </a:t>
            </a:r>
            <a:r>
              <a:rPr lang="zh-CN" altLang="en-US" sz="2800" dirty="0">
                <a:solidFill>
                  <a:schemeClr val="tx1"/>
                </a:solidFill>
              </a:rPr>
              <a:t>余数</a:t>
            </a:r>
          </a:p>
          <a:p>
            <a:pPr marL="457200" indent="-457200">
              <a:lnSpc>
                <a:spcPct val="155000"/>
              </a:lnSpc>
            </a:pPr>
            <a:r>
              <a:rPr lang="zh-CN" altLang="zh-CN" sz="2800" dirty="0">
                <a:solidFill>
                  <a:schemeClr val="tx1"/>
                </a:solidFill>
              </a:rPr>
              <a:t>  2    5…………    1          </a:t>
            </a:r>
            <a:r>
              <a:rPr lang="zh-CN" altLang="en-US" sz="2800" dirty="0">
                <a:solidFill>
                  <a:schemeClr val="tx1"/>
                </a:solidFill>
              </a:rPr>
              <a:t>最低位</a:t>
            </a:r>
          </a:p>
          <a:p>
            <a:pPr marL="457200" indent="-457200">
              <a:lnSpc>
                <a:spcPct val="155000"/>
              </a:lnSpc>
            </a:pPr>
            <a:r>
              <a:rPr lang="zh-CN" altLang="zh-CN" sz="2800" dirty="0">
                <a:solidFill>
                  <a:schemeClr val="tx1"/>
                </a:solidFill>
              </a:rPr>
              <a:t>  2    2……………1 </a:t>
            </a:r>
          </a:p>
          <a:p>
            <a:pPr marL="457200" indent="-457200">
              <a:lnSpc>
                <a:spcPct val="155000"/>
              </a:lnSpc>
            </a:pPr>
            <a:r>
              <a:rPr lang="zh-CN" altLang="zh-CN" sz="2800" dirty="0">
                <a:solidFill>
                  <a:schemeClr val="tx1"/>
                </a:solidFill>
              </a:rPr>
              <a:t>  </a:t>
            </a:r>
            <a:r>
              <a:rPr lang="zh-CN" altLang="zh-CN" sz="2800" dirty="0" smtClean="0">
                <a:solidFill>
                  <a:schemeClr val="tx1"/>
                </a:solidFill>
              </a:rPr>
              <a:t>2</a:t>
            </a:r>
            <a:r>
              <a:rPr lang="en-US" altLang="zh-CN" sz="2800" dirty="0" smtClean="0">
                <a:solidFill>
                  <a:schemeClr val="tx1"/>
                </a:solidFill>
              </a:rPr>
              <a:t>   </a:t>
            </a:r>
            <a:r>
              <a:rPr lang="zh-CN" altLang="zh-CN" sz="2800" dirty="0" smtClean="0">
                <a:solidFill>
                  <a:schemeClr val="tx1"/>
                </a:solidFill>
              </a:rPr>
              <a:t>1…………… </a:t>
            </a:r>
            <a:r>
              <a:rPr lang="zh-CN" altLang="zh-CN" sz="2800" dirty="0">
                <a:solidFill>
                  <a:schemeClr val="tx1"/>
                </a:solidFill>
              </a:rPr>
              <a:t>0        </a:t>
            </a:r>
          </a:p>
          <a:p>
            <a:pPr marL="457200" indent="-457200">
              <a:lnSpc>
                <a:spcPct val="155000"/>
              </a:lnSpc>
            </a:pPr>
            <a:r>
              <a:rPr lang="zh-CN" altLang="zh-CN" sz="2800" dirty="0">
                <a:solidFill>
                  <a:schemeClr val="tx1"/>
                </a:solidFill>
              </a:rPr>
              <a:t>        0……………1           </a:t>
            </a:r>
            <a:r>
              <a:rPr lang="zh-CN" altLang="en-US" sz="2800" dirty="0">
                <a:solidFill>
                  <a:schemeClr val="tx1"/>
                </a:solidFill>
              </a:rPr>
              <a:t>最高位 </a:t>
            </a:r>
          </a:p>
        </p:txBody>
      </p:sp>
      <p:grpSp>
        <p:nvGrpSpPr>
          <p:cNvPr id="2" name="Group 4"/>
          <p:cNvGrpSpPr>
            <a:grpSpLocks/>
          </p:cNvGrpSpPr>
          <p:nvPr/>
        </p:nvGrpSpPr>
        <p:grpSpPr bwMode="auto">
          <a:xfrm>
            <a:off x="3476625" y="1700808"/>
            <a:ext cx="533400" cy="381000"/>
            <a:chOff x="0" y="0"/>
            <a:chExt cx="336" cy="240"/>
          </a:xfrm>
        </p:grpSpPr>
        <p:sp>
          <p:nvSpPr>
            <p:cNvPr id="39953" name="Line 5"/>
            <p:cNvSpPr>
              <a:spLocks noChangeShapeType="1"/>
            </p:cNvSpPr>
            <p:nvPr/>
          </p:nvSpPr>
          <p:spPr bwMode="auto">
            <a:xfrm>
              <a:off x="0" y="0"/>
              <a:ext cx="0" cy="240"/>
            </a:xfrm>
            <a:prstGeom prst="line">
              <a:avLst/>
            </a:prstGeom>
            <a:noFill/>
            <a:ln w="9525">
              <a:solidFill>
                <a:schemeClr val="tx1"/>
              </a:solidFill>
              <a:round/>
              <a:headEnd/>
              <a:tailEnd/>
            </a:ln>
          </p:spPr>
          <p:txBody>
            <a:bodyPr/>
            <a:lstStyle/>
            <a:p>
              <a:endParaRPr lang="zh-CN" altLang="en-US" sz="2800">
                <a:solidFill>
                  <a:schemeClr val="tx1"/>
                </a:solidFill>
              </a:endParaRPr>
            </a:p>
          </p:txBody>
        </p:sp>
        <p:sp>
          <p:nvSpPr>
            <p:cNvPr id="39954" name="Line 6"/>
            <p:cNvSpPr>
              <a:spLocks noChangeShapeType="1"/>
            </p:cNvSpPr>
            <p:nvPr/>
          </p:nvSpPr>
          <p:spPr bwMode="auto">
            <a:xfrm>
              <a:off x="0" y="240"/>
              <a:ext cx="336" cy="0"/>
            </a:xfrm>
            <a:prstGeom prst="line">
              <a:avLst/>
            </a:prstGeom>
            <a:noFill/>
            <a:ln w="9525">
              <a:solidFill>
                <a:schemeClr val="tx1"/>
              </a:solidFill>
              <a:round/>
              <a:headEnd/>
              <a:tailEnd/>
            </a:ln>
          </p:spPr>
          <p:txBody>
            <a:bodyPr/>
            <a:lstStyle/>
            <a:p>
              <a:endParaRPr lang="zh-CN" altLang="en-US" sz="2800">
                <a:solidFill>
                  <a:schemeClr val="tx1"/>
                </a:solidFill>
              </a:endParaRPr>
            </a:p>
          </p:txBody>
        </p:sp>
      </p:grpSp>
      <p:grpSp>
        <p:nvGrpSpPr>
          <p:cNvPr id="3" name="Group 7"/>
          <p:cNvGrpSpPr>
            <a:grpSpLocks/>
          </p:cNvGrpSpPr>
          <p:nvPr/>
        </p:nvGrpSpPr>
        <p:grpSpPr bwMode="auto">
          <a:xfrm>
            <a:off x="3563888" y="2543944"/>
            <a:ext cx="533400" cy="381000"/>
            <a:chOff x="0" y="0"/>
            <a:chExt cx="336" cy="240"/>
          </a:xfrm>
        </p:grpSpPr>
        <p:sp>
          <p:nvSpPr>
            <p:cNvPr id="39951" name="Line 8"/>
            <p:cNvSpPr>
              <a:spLocks noChangeShapeType="1"/>
            </p:cNvSpPr>
            <p:nvPr/>
          </p:nvSpPr>
          <p:spPr bwMode="auto">
            <a:xfrm>
              <a:off x="0" y="0"/>
              <a:ext cx="0" cy="240"/>
            </a:xfrm>
            <a:prstGeom prst="line">
              <a:avLst/>
            </a:prstGeom>
            <a:noFill/>
            <a:ln w="9525">
              <a:solidFill>
                <a:schemeClr val="tx1"/>
              </a:solidFill>
              <a:round/>
              <a:headEnd/>
              <a:tailEnd/>
            </a:ln>
          </p:spPr>
          <p:txBody>
            <a:bodyPr/>
            <a:lstStyle/>
            <a:p>
              <a:endParaRPr lang="zh-CN" altLang="en-US" sz="2800">
                <a:solidFill>
                  <a:schemeClr val="tx1"/>
                </a:solidFill>
              </a:endParaRPr>
            </a:p>
          </p:txBody>
        </p:sp>
        <p:sp>
          <p:nvSpPr>
            <p:cNvPr id="39952" name="Line 9"/>
            <p:cNvSpPr>
              <a:spLocks noChangeShapeType="1"/>
            </p:cNvSpPr>
            <p:nvPr/>
          </p:nvSpPr>
          <p:spPr bwMode="auto">
            <a:xfrm>
              <a:off x="0" y="240"/>
              <a:ext cx="336" cy="0"/>
            </a:xfrm>
            <a:prstGeom prst="line">
              <a:avLst/>
            </a:prstGeom>
            <a:noFill/>
            <a:ln w="9525">
              <a:solidFill>
                <a:schemeClr val="tx1"/>
              </a:solidFill>
              <a:round/>
              <a:headEnd/>
              <a:tailEnd/>
            </a:ln>
          </p:spPr>
          <p:txBody>
            <a:bodyPr/>
            <a:lstStyle/>
            <a:p>
              <a:endParaRPr lang="zh-CN" altLang="en-US" sz="2800">
                <a:solidFill>
                  <a:schemeClr val="tx1"/>
                </a:solidFill>
              </a:endParaRPr>
            </a:p>
          </p:txBody>
        </p:sp>
      </p:grpSp>
      <p:grpSp>
        <p:nvGrpSpPr>
          <p:cNvPr id="4" name="Group 10"/>
          <p:cNvGrpSpPr>
            <a:grpSpLocks/>
          </p:cNvGrpSpPr>
          <p:nvPr/>
        </p:nvGrpSpPr>
        <p:grpSpPr bwMode="auto">
          <a:xfrm>
            <a:off x="3563888" y="3408040"/>
            <a:ext cx="304800" cy="381000"/>
            <a:chOff x="0" y="0"/>
            <a:chExt cx="336" cy="240"/>
          </a:xfrm>
        </p:grpSpPr>
        <p:sp>
          <p:nvSpPr>
            <p:cNvPr id="39949" name="Line 11"/>
            <p:cNvSpPr>
              <a:spLocks noChangeShapeType="1"/>
            </p:cNvSpPr>
            <p:nvPr/>
          </p:nvSpPr>
          <p:spPr bwMode="auto">
            <a:xfrm>
              <a:off x="0" y="0"/>
              <a:ext cx="0" cy="240"/>
            </a:xfrm>
            <a:prstGeom prst="line">
              <a:avLst/>
            </a:prstGeom>
            <a:noFill/>
            <a:ln w="9525">
              <a:solidFill>
                <a:schemeClr val="tx1"/>
              </a:solidFill>
              <a:round/>
              <a:headEnd/>
              <a:tailEnd/>
            </a:ln>
          </p:spPr>
          <p:txBody>
            <a:bodyPr/>
            <a:lstStyle/>
            <a:p>
              <a:endParaRPr lang="zh-CN" altLang="en-US" sz="2800">
                <a:solidFill>
                  <a:schemeClr val="tx1"/>
                </a:solidFill>
              </a:endParaRPr>
            </a:p>
          </p:txBody>
        </p:sp>
        <p:sp>
          <p:nvSpPr>
            <p:cNvPr id="39950" name="Line 12"/>
            <p:cNvSpPr>
              <a:spLocks noChangeShapeType="1"/>
            </p:cNvSpPr>
            <p:nvPr/>
          </p:nvSpPr>
          <p:spPr bwMode="auto">
            <a:xfrm>
              <a:off x="0" y="240"/>
              <a:ext cx="336" cy="0"/>
            </a:xfrm>
            <a:prstGeom prst="line">
              <a:avLst/>
            </a:prstGeom>
            <a:noFill/>
            <a:ln w="9525">
              <a:solidFill>
                <a:schemeClr val="tx1"/>
              </a:solidFill>
              <a:round/>
              <a:headEnd/>
              <a:tailEnd/>
            </a:ln>
          </p:spPr>
          <p:txBody>
            <a:bodyPr/>
            <a:lstStyle/>
            <a:p>
              <a:endParaRPr lang="zh-CN" altLang="en-US" sz="2800">
                <a:solidFill>
                  <a:schemeClr val="tx1"/>
                </a:solidFill>
              </a:endParaRPr>
            </a:p>
          </p:txBody>
        </p:sp>
      </p:grpSp>
      <p:sp>
        <p:nvSpPr>
          <p:cNvPr id="39943" name="Text Box 13"/>
          <p:cNvSpPr txBox="1">
            <a:spLocks noChangeArrowheads="1"/>
          </p:cNvSpPr>
          <p:nvPr/>
        </p:nvSpPr>
        <p:spPr bwMode="auto">
          <a:xfrm>
            <a:off x="3131840" y="5877272"/>
            <a:ext cx="2880320" cy="523220"/>
          </a:xfrm>
          <a:prstGeom prst="rect">
            <a:avLst/>
          </a:prstGeom>
          <a:noFill/>
          <a:ln w="9525">
            <a:noFill/>
            <a:miter lim="800000"/>
            <a:headEnd/>
            <a:tailEnd/>
          </a:ln>
        </p:spPr>
        <p:txBody>
          <a:bodyPr wrap="square">
            <a:spAutoFit/>
          </a:bodyPr>
          <a:lstStyle/>
          <a:p>
            <a:r>
              <a:rPr lang="zh-CN" altLang="zh-CN" sz="2800" dirty="0">
                <a:solidFill>
                  <a:schemeClr val="tx1"/>
                </a:solidFill>
              </a:rPr>
              <a:t>(11)</a:t>
            </a:r>
            <a:r>
              <a:rPr lang="zh-CN" altLang="zh-CN" sz="2800" baseline="-25000" dirty="0">
                <a:solidFill>
                  <a:schemeClr val="tx1"/>
                </a:solidFill>
              </a:rPr>
              <a:t>D</a:t>
            </a:r>
            <a:r>
              <a:rPr lang="zh-CN" altLang="zh-CN" sz="2800" dirty="0">
                <a:solidFill>
                  <a:schemeClr val="tx1"/>
                </a:solidFill>
              </a:rPr>
              <a:t>=(1011)</a:t>
            </a:r>
            <a:r>
              <a:rPr lang="zh-CN" altLang="zh-CN" sz="2800" baseline="-25000" dirty="0">
                <a:solidFill>
                  <a:schemeClr val="tx1"/>
                </a:solidFill>
              </a:rPr>
              <a:t>B</a:t>
            </a:r>
            <a:r>
              <a:rPr lang="zh-CN" altLang="zh-CN" sz="2800" dirty="0">
                <a:solidFill>
                  <a:schemeClr val="tx1"/>
                </a:solidFill>
              </a:rPr>
              <a:t> </a:t>
            </a:r>
          </a:p>
        </p:txBody>
      </p:sp>
      <p:sp>
        <p:nvSpPr>
          <p:cNvPr id="39944" name="Text Box 14"/>
          <p:cNvSpPr txBox="1">
            <a:spLocks noChangeArrowheads="1"/>
          </p:cNvSpPr>
          <p:nvPr/>
        </p:nvSpPr>
        <p:spPr bwMode="auto">
          <a:xfrm>
            <a:off x="2339752" y="5877272"/>
            <a:ext cx="545342" cy="523220"/>
          </a:xfrm>
          <a:prstGeom prst="rect">
            <a:avLst/>
          </a:prstGeom>
          <a:noFill/>
          <a:ln w="9525">
            <a:noFill/>
            <a:miter lim="800000"/>
            <a:headEnd/>
            <a:tailEnd/>
          </a:ln>
        </p:spPr>
        <p:txBody>
          <a:bodyPr wrap="none">
            <a:spAutoFit/>
          </a:bodyPr>
          <a:lstStyle/>
          <a:p>
            <a:r>
              <a:rPr lang="zh-CN" altLang="en-US" sz="2800" dirty="0">
                <a:solidFill>
                  <a:schemeClr val="tx1"/>
                </a:solidFill>
              </a:rPr>
              <a:t>即</a:t>
            </a:r>
          </a:p>
        </p:txBody>
      </p:sp>
      <p:sp>
        <p:nvSpPr>
          <p:cNvPr id="39945" name="Text Box 15"/>
          <p:cNvSpPr txBox="1">
            <a:spLocks noChangeArrowheads="1"/>
          </p:cNvSpPr>
          <p:nvPr/>
        </p:nvSpPr>
        <p:spPr bwMode="auto">
          <a:xfrm>
            <a:off x="1835696" y="1700808"/>
            <a:ext cx="545342" cy="523220"/>
          </a:xfrm>
          <a:prstGeom prst="rect">
            <a:avLst/>
          </a:prstGeom>
          <a:noFill/>
          <a:ln w="9525">
            <a:noFill/>
            <a:miter lim="800000"/>
            <a:headEnd/>
            <a:tailEnd/>
          </a:ln>
        </p:spPr>
        <p:txBody>
          <a:bodyPr wrap="none">
            <a:spAutoFit/>
          </a:bodyPr>
          <a:lstStyle/>
          <a:p>
            <a:r>
              <a:rPr lang="zh-CN" altLang="en-US" sz="2800" b="1" dirty="0">
                <a:solidFill>
                  <a:schemeClr val="tx1"/>
                </a:solidFill>
              </a:rPr>
              <a:t>解</a:t>
            </a:r>
          </a:p>
        </p:txBody>
      </p:sp>
      <p:grpSp>
        <p:nvGrpSpPr>
          <p:cNvPr id="5" name="Group 16"/>
          <p:cNvGrpSpPr>
            <a:grpSpLocks/>
          </p:cNvGrpSpPr>
          <p:nvPr/>
        </p:nvGrpSpPr>
        <p:grpSpPr bwMode="auto">
          <a:xfrm>
            <a:off x="3491880" y="4344144"/>
            <a:ext cx="533400" cy="381000"/>
            <a:chOff x="0" y="0"/>
            <a:chExt cx="336" cy="240"/>
          </a:xfrm>
        </p:grpSpPr>
        <p:sp>
          <p:nvSpPr>
            <p:cNvPr id="39947" name="Line 17"/>
            <p:cNvSpPr>
              <a:spLocks noChangeShapeType="1"/>
            </p:cNvSpPr>
            <p:nvPr/>
          </p:nvSpPr>
          <p:spPr bwMode="auto">
            <a:xfrm>
              <a:off x="0" y="0"/>
              <a:ext cx="0" cy="240"/>
            </a:xfrm>
            <a:prstGeom prst="line">
              <a:avLst/>
            </a:prstGeom>
            <a:noFill/>
            <a:ln w="9525">
              <a:solidFill>
                <a:schemeClr val="tx1"/>
              </a:solidFill>
              <a:round/>
              <a:headEnd/>
              <a:tailEnd/>
            </a:ln>
          </p:spPr>
          <p:txBody>
            <a:bodyPr/>
            <a:lstStyle/>
            <a:p>
              <a:endParaRPr lang="zh-CN" altLang="en-US" sz="2800">
                <a:solidFill>
                  <a:schemeClr val="tx1"/>
                </a:solidFill>
              </a:endParaRPr>
            </a:p>
          </p:txBody>
        </p:sp>
        <p:sp>
          <p:nvSpPr>
            <p:cNvPr id="39948" name="Line 18"/>
            <p:cNvSpPr>
              <a:spLocks noChangeShapeType="1"/>
            </p:cNvSpPr>
            <p:nvPr/>
          </p:nvSpPr>
          <p:spPr bwMode="auto">
            <a:xfrm>
              <a:off x="0" y="240"/>
              <a:ext cx="336" cy="0"/>
            </a:xfrm>
            <a:prstGeom prst="line">
              <a:avLst/>
            </a:prstGeom>
            <a:noFill/>
            <a:ln w="9525">
              <a:solidFill>
                <a:schemeClr val="tx1"/>
              </a:solidFill>
              <a:round/>
              <a:headEnd/>
              <a:tailEnd/>
            </a:ln>
          </p:spPr>
          <p:txBody>
            <a:bodyPr/>
            <a:lstStyle/>
            <a:p>
              <a:endParaRPr lang="zh-CN" altLang="en-US" sz="2800">
                <a:solidFill>
                  <a:schemeClr val="tx1"/>
                </a:solidFill>
              </a:endParaRPr>
            </a:p>
          </p:txBody>
        </p:sp>
      </p:gr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467544" y="476672"/>
            <a:ext cx="8352928" cy="4918269"/>
          </a:xfrm>
          <a:prstGeom prst="rect">
            <a:avLst/>
          </a:prstGeom>
          <a:noFill/>
          <a:ln w="9525">
            <a:noFill/>
            <a:miter lim="800000"/>
            <a:headEnd/>
            <a:tailEnd/>
          </a:ln>
        </p:spPr>
        <p:txBody>
          <a:bodyPr wrap="square">
            <a:spAutoFit/>
          </a:bodyPr>
          <a:lstStyle/>
          <a:p>
            <a:pPr algn="just">
              <a:lnSpc>
                <a:spcPct val="145000"/>
              </a:lnSpc>
              <a:spcBef>
                <a:spcPct val="50000"/>
              </a:spcBef>
            </a:pPr>
            <a:r>
              <a:rPr lang="zh-CN" altLang="zh-CN" sz="2800" dirty="0">
                <a:solidFill>
                  <a:schemeClr val="tx1"/>
                </a:solidFill>
              </a:rPr>
              <a:t>             </a:t>
            </a:r>
            <a:r>
              <a:rPr lang="zh-CN" altLang="en-US" sz="2800" b="1" dirty="0">
                <a:solidFill>
                  <a:schemeClr val="tx1"/>
                </a:solidFill>
              </a:rPr>
              <a:t>例 </a:t>
            </a:r>
            <a:r>
              <a:rPr lang="zh-CN" altLang="zh-CN" sz="2800" b="1" dirty="0">
                <a:solidFill>
                  <a:schemeClr val="tx1"/>
                </a:solidFill>
              </a:rPr>
              <a:t>7</a:t>
            </a:r>
            <a:r>
              <a:rPr lang="zh-CN" altLang="zh-CN" sz="2800" dirty="0">
                <a:solidFill>
                  <a:schemeClr val="tx1"/>
                </a:solidFill>
              </a:rPr>
              <a:t>         (0.85)</a:t>
            </a:r>
            <a:r>
              <a:rPr lang="zh-CN" altLang="zh-CN" sz="2800" baseline="-25000" dirty="0">
                <a:solidFill>
                  <a:schemeClr val="tx1"/>
                </a:solidFill>
              </a:rPr>
              <a:t>D</a:t>
            </a:r>
            <a:r>
              <a:rPr lang="zh-CN" altLang="zh-CN" sz="2800" dirty="0">
                <a:solidFill>
                  <a:schemeClr val="tx1"/>
                </a:solidFill>
              </a:rPr>
              <a:t>=( ? )</a:t>
            </a:r>
            <a:r>
              <a:rPr lang="zh-CN" altLang="zh-CN" sz="2800" baseline="-25000" dirty="0" smtClean="0">
                <a:solidFill>
                  <a:schemeClr val="tx1"/>
                </a:solidFill>
              </a:rPr>
              <a:t>H</a:t>
            </a:r>
            <a:endParaRPr lang="zh-CN" altLang="zh-CN" sz="2800" dirty="0">
              <a:solidFill>
                <a:schemeClr val="tx1"/>
              </a:solidFill>
            </a:endParaRPr>
          </a:p>
          <a:p>
            <a:pPr algn="just">
              <a:lnSpc>
                <a:spcPct val="145000"/>
              </a:lnSpc>
              <a:spcBef>
                <a:spcPct val="50000"/>
              </a:spcBef>
            </a:pPr>
            <a:r>
              <a:rPr lang="zh-CN" altLang="zh-CN" sz="2800" dirty="0">
                <a:solidFill>
                  <a:schemeClr val="tx1"/>
                </a:solidFill>
              </a:rPr>
              <a:t>      </a:t>
            </a:r>
            <a:r>
              <a:rPr lang="zh-CN" altLang="zh-CN" sz="2800" b="1" dirty="0">
                <a:solidFill>
                  <a:schemeClr val="tx1"/>
                </a:solidFill>
              </a:rPr>
              <a:t>        </a:t>
            </a:r>
            <a:r>
              <a:rPr lang="zh-CN" altLang="en-US" sz="2800" b="1" dirty="0">
                <a:solidFill>
                  <a:schemeClr val="tx1"/>
                </a:solidFill>
              </a:rPr>
              <a:t>解</a:t>
            </a:r>
            <a:r>
              <a:rPr lang="zh-CN" altLang="en-US" sz="2800" dirty="0">
                <a:solidFill>
                  <a:schemeClr val="tx1"/>
                </a:solidFill>
              </a:rPr>
              <a:t>            </a:t>
            </a:r>
            <a:r>
              <a:rPr lang="zh-CN" altLang="zh-CN" sz="2800" dirty="0">
                <a:solidFill>
                  <a:schemeClr val="tx1"/>
                </a:solidFill>
              </a:rPr>
              <a:t>0.85×16=13.6</a:t>
            </a:r>
            <a:r>
              <a:rPr lang="zh-CN" altLang="zh-CN" sz="2800" dirty="0">
                <a:solidFill>
                  <a:schemeClr val="tx1"/>
                </a:solidFill>
                <a:latin typeface="Courier New" pitchFamily="49" charset="0"/>
              </a:rPr>
              <a:t>…………</a:t>
            </a:r>
            <a:r>
              <a:rPr lang="zh-CN" altLang="zh-CN" sz="2800" dirty="0">
                <a:solidFill>
                  <a:schemeClr val="tx1"/>
                </a:solidFill>
              </a:rPr>
              <a:t>13=D     </a:t>
            </a:r>
            <a:r>
              <a:rPr lang="zh-CN" altLang="en-US" sz="2800" dirty="0">
                <a:solidFill>
                  <a:schemeClr val="tx1"/>
                </a:solidFill>
              </a:rPr>
              <a:t>最高</a:t>
            </a:r>
            <a:r>
              <a:rPr lang="zh-CN" altLang="en-US" sz="2800" dirty="0" smtClean="0">
                <a:solidFill>
                  <a:schemeClr val="tx1"/>
                </a:solidFill>
              </a:rPr>
              <a:t>位</a:t>
            </a:r>
            <a:endParaRPr lang="zh-CN" altLang="en-US" sz="2800" dirty="0">
              <a:solidFill>
                <a:schemeClr val="tx1"/>
              </a:solidFill>
            </a:endParaRPr>
          </a:p>
          <a:p>
            <a:pPr algn="just">
              <a:lnSpc>
                <a:spcPct val="145000"/>
              </a:lnSpc>
              <a:spcBef>
                <a:spcPct val="50000"/>
              </a:spcBef>
            </a:pPr>
            <a:r>
              <a:rPr lang="zh-CN" altLang="zh-CN" sz="2800" dirty="0">
                <a:solidFill>
                  <a:schemeClr val="tx1"/>
                </a:solidFill>
              </a:rPr>
              <a:t>                              0.6×16=9.6     </a:t>
            </a:r>
            <a:r>
              <a:rPr lang="zh-CN" altLang="zh-CN" sz="2800" dirty="0">
                <a:solidFill>
                  <a:schemeClr val="tx1"/>
                </a:solidFill>
                <a:latin typeface="Courier New" pitchFamily="49" charset="0"/>
              </a:rPr>
              <a:t>…………</a:t>
            </a:r>
            <a:r>
              <a:rPr lang="zh-CN" altLang="zh-CN" sz="2800" dirty="0">
                <a:solidFill>
                  <a:schemeClr val="tx1"/>
                </a:solidFill>
              </a:rPr>
              <a:t>9=9</a:t>
            </a:r>
          </a:p>
          <a:p>
            <a:pPr algn="just">
              <a:lnSpc>
                <a:spcPct val="145000"/>
              </a:lnSpc>
              <a:spcBef>
                <a:spcPct val="50000"/>
              </a:spcBef>
            </a:pPr>
            <a:r>
              <a:rPr lang="zh-CN" altLang="zh-CN" sz="2800" dirty="0">
                <a:solidFill>
                  <a:schemeClr val="tx1"/>
                </a:solidFill>
              </a:rPr>
              <a:t>                              0.6×16=9.6     </a:t>
            </a:r>
            <a:r>
              <a:rPr lang="zh-CN" altLang="zh-CN" sz="2800" dirty="0">
                <a:solidFill>
                  <a:schemeClr val="tx1"/>
                </a:solidFill>
                <a:latin typeface="Courier New" pitchFamily="49" charset="0"/>
              </a:rPr>
              <a:t>…………</a:t>
            </a:r>
            <a:r>
              <a:rPr lang="zh-CN" altLang="zh-CN" sz="2800" dirty="0" smtClean="0">
                <a:solidFill>
                  <a:schemeClr val="tx1"/>
                </a:solidFill>
              </a:rPr>
              <a:t>9=9</a:t>
            </a:r>
            <a:endParaRPr lang="zh-CN" altLang="zh-CN" sz="2800" dirty="0">
              <a:solidFill>
                <a:schemeClr val="tx1"/>
              </a:solidFill>
            </a:endParaRPr>
          </a:p>
          <a:p>
            <a:pPr algn="just">
              <a:lnSpc>
                <a:spcPct val="145000"/>
              </a:lnSpc>
              <a:spcBef>
                <a:spcPct val="50000"/>
              </a:spcBef>
            </a:pPr>
            <a:r>
              <a:rPr lang="zh-CN" altLang="zh-CN" sz="2800" dirty="0">
                <a:solidFill>
                  <a:schemeClr val="tx1"/>
                </a:solidFill>
              </a:rPr>
              <a:t>                                                                         </a:t>
            </a:r>
            <a:r>
              <a:rPr lang="zh-CN" altLang="en-US" sz="2800" dirty="0">
                <a:solidFill>
                  <a:schemeClr val="tx1"/>
                </a:solidFill>
              </a:rPr>
              <a:t>最低</a:t>
            </a:r>
            <a:r>
              <a:rPr lang="zh-CN" altLang="en-US" sz="2800" dirty="0" smtClean="0">
                <a:solidFill>
                  <a:schemeClr val="tx1"/>
                </a:solidFill>
              </a:rPr>
              <a:t>位</a:t>
            </a:r>
            <a:endParaRPr lang="zh-CN" altLang="en-US" sz="2800" dirty="0">
              <a:solidFill>
                <a:schemeClr val="tx1"/>
              </a:solidFill>
            </a:endParaRPr>
          </a:p>
          <a:p>
            <a:pPr algn="just">
              <a:lnSpc>
                <a:spcPct val="145000"/>
              </a:lnSpc>
              <a:spcBef>
                <a:spcPct val="50000"/>
              </a:spcBef>
            </a:pPr>
            <a:r>
              <a:rPr lang="zh-CN" altLang="en-US" sz="2800" dirty="0" smtClean="0">
                <a:solidFill>
                  <a:schemeClr val="tx1"/>
                </a:solidFill>
              </a:rPr>
              <a:t>              即                   </a:t>
            </a:r>
            <a:r>
              <a:rPr lang="zh-CN" altLang="zh-CN" sz="2800" dirty="0">
                <a:solidFill>
                  <a:schemeClr val="tx1"/>
                </a:solidFill>
              </a:rPr>
              <a:t>(0.85)</a:t>
            </a:r>
            <a:r>
              <a:rPr lang="zh-CN" altLang="zh-CN" sz="2800" baseline="-25000" dirty="0">
                <a:solidFill>
                  <a:schemeClr val="tx1"/>
                </a:solidFill>
              </a:rPr>
              <a:t>D</a:t>
            </a:r>
            <a:r>
              <a:rPr lang="zh-CN" altLang="zh-CN" sz="2800" dirty="0">
                <a:solidFill>
                  <a:schemeClr val="tx1"/>
                </a:solidFill>
              </a:rPr>
              <a:t>=(0.D99</a:t>
            </a:r>
            <a:r>
              <a:rPr lang="zh-CN" altLang="zh-CN" sz="2800" dirty="0">
                <a:solidFill>
                  <a:schemeClr val="tx1"/>
                </a:solidFill>
                <a:latin typeface="Courier New" pitchFamily="49" charset="0"/>
              </a:rPr>
              <a:t>…</a:t>
            </a:r>
            <a:r>
              <a:rPr lang="zh-CN" altLang="zh-CN" sz="2800" dirty="0">
                <a:solidFill>
                  <a:schemeClr val="tx1"/>
                </a:solidFill>
              </a:rPr>
              <a:t>)</a:t>
            </a:r>
            <a:r>
              <a:rPr lang="zh-CN" altLang="zh-CN" sz="2800" baseline="-25000" dirty="0" smtClean="0">
                <a:solidFill>
                  <a:schemeClr val="tx1"/>
                </a:solidFill>
              </a:rPr>
              <a:t>H</a:t>
            </a:r>
            <a:endParaRPr lang="zh-CN" altLang="zh-CN" sz="2800" dirty="0">
              <a:solidFill>
                <a:schemeClr val="tx1"/>
              </a:solidFill>
            </a:endParaRPr>
          </a:p>
        </p:txBody>
      </p:sp>
      <p:sp>
        <p:nvSpPr>
          <p:cNvPr id="40963" name="Text Box 3"/>
          <p:cNvSpPr txBox="1">
            <a:spLocks noChangeArrowheads="1"/>
          </p:cNvSpPr>
          <p:nvPr/>
        </p:nvSpPr>
        <p:spPr bwMode="auto">
          <a:xfrm>
            <a:off x="3886200" y="4038600"/>
            <a:ext cx="549275" cy="396875"/>
          </a:xfrm>
          <a:prstGeom prst="rect">
            <a:avLst/>
          </a:prstGeom>
          <a:noFill/>
          <a:ln w="9525">
            <a:noFill/>
            <a:miter lim="800000"/>
            <a:headEnd/>
            <a:tailEnd/>
          </a:ln>
        </p:spPr>
        <p:txBody>
          <a:bodyPr vert="eaVert" wrap="none">
            <a:spAutoFit/>
          </a:bodyPr>
          <a:lstStyle/>
          <a:p>
            <a:r>
              <a:rPr lang="zh-CN" altLang="zh-CN"/>
              <a:t>…</a:t>
            </a:r>
          </a:p>
        </p:txBody>
      </p:sp>
      <p:sp>
        <p:nvSpPr>
          <p:cNvPr id="40964" name="Text Box 4"/>
          <p:cNvSpPr txBox="1">
            <a:spLocks noChangeArrowheads="1"/>
          </p:cNvSpPr>
          <p:nvPr/>
        </p:nvSpPr>
        <p:spPr bwMode="auto">
          <a:xfrm>
            <a:off x="5943600" y="4010025"/>
            <a:ext cx="549275" cy="396875"/>
          </a:xfrm>
          <a:prstGeom prst="rect">
            <a:avLst/>
          </a:prstGeom>
          <a:noFill/>
          <a:ln w="9525">
            <a:noFill/>
            <a:miter lim="800000"/>
            <a:headEnd/>
            <a:tailEnd/>
          </a:ln>
        </p:spPr>
        <p:txBody>
          <a:bodyPr vert="eaVert" wrap="none">
            <a:spAutoFit/>
          </a:bodyPr>
          <a:lstStyle/>
          <a:p>
            <a:r>
              <a:rPr lang="zh-CN" altLang="zh-CN"/>
              <a:t>…</a:t>
            </a:r>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611560" y="406805"/>
            <a:ext cx="7467600" cy="5758499"/>
          </a:xfrm>
          <a:prstGeom prst="rect">
            <a:avLst/>
          </a:prstGeom>
          <a:noFill/>
          <a:ln w="9525">
            <a:noFill/>
            <a:miter lim="800000"/>
            <a:headEnd/>
            <a:tailEnd/>
          </a:ln>
        </p:spPr>
        <p:txBody>
          <a:bodyPr>
            <a:spAutoFit/>
          </a:bodyPr>
          <a:lstStyle/>
          <a:p>
            <a:pPr algn="just">
              <a:lnSpc>
                <a:spcPct val="145000"/>
              </a:lnSpc>
              <a:spcBef>
                <a:spcPct val="50000"/>
              </a:spcBef>
            </a:pPr>
            <a:r>
              <a:rPr lang="zh-CN" altLang="zh-CN" sz="2800" dirty="0">
                <a:solidFill>
                  <a:schemeClr val="tx1"/>
                </a:solidFill>
              </a:rPr>
              <a:t>             </a:t>
            </a:r>
            <a:r>
              <a:rPr lang="zh-CN" altLang="en-US" sz="2800" b="1" dirty="0">
                <a:solidFill>
                  <a:schemeClr val="tx1"/>
                </a:solidFill>
              </a:rPr>
              <a:t>例 </a:t>
            </a:r>
            <a:r>
              <a:rPr lang="zh-CN" altLang="zh-CN" sz="2800" b="1" dirty="0">
                <a:solidFill>
                  <a:schemeClr val="tx1"/>
                </a:solidFill>
              </a:rPr>
              <a:t>8</a:t>
            </a:r>
            <a:r>
              <a:rPr lang="zh-CN" altLang="zh-CN" sz="2800" dirty="0">
                <a:solidFill>
                  <a:schemeClr val="tx1"/>
                </a:solidFill>
              </a:rPr>
              <a:t>         (0.35)</a:t>
            </a:r>
            <a:r>
              <a:rPr lang="zh-CN" altLang="zh-CN" sz="2800" baseline="-25000" dirty="0">
                <a:solidFill>
                  <a:schemeClr val="tx1"/>
                </a:solidFill>
              </a:rPr>
              <a:t>D</a:t>
            </a:r>
            <a:r>
              <a:rPr lang="zh-CN" altLang="zh-CN" sz="2800" dirty="0">
                <a:solidFill>
                  <a:schemeClr val="tx1"/>
                </a:solidFill>
              </a:rPr>
              <a:t>=( ? )</a:t>
            </a:r>
            <a:r>
              <a:rPr lang="zh-CN" altLang="zh-CN" sz="2800" baseline="-25000" dirty="0" smtClean="0">
                <a:solidFill>
                  <a:schemeClr val="tx1"/>
                </a:solidFill>
              </a:rPr>
              <a:t>O</a:t>
            </a:r>
            <a:endParaRPr lang="zh-CN" altLang="zh-CN" sz="2800" dirty="0">
              <a:solidFill>
                <a:schemeClr val="tx1"/>
              </a:solidFill>
            </a:endParaRPr>
          </a:p>
          <a:p>
            <a:pPr algn="just">
              <a:lnSpc>
                <a:spcPct val="145000"/>
              </a:lnSpc>
              <a:spcBef>
                <a:spcPct val="50000"/>
              </a:spcBef>
            </a:pPr>
            <a:r>
              <a:rPr lang="zh-CN" altLang="zh-CN" sz="2800" dirty="0">
                <a:solidFill>
                  <a:schemeClr val="tx1"/>
                </a:solidFill>
              </a:rPr>
              <a:t>      </a:t>
            </a:r>
            <a:r>
              <a:rPr lang="zh-CN" altLang="zh-CN" sz="2800" b="1" dirty="0">
                <a:solidFill>
                  <a:schemeClr val="tx1"/>
                </a:solidFill>
              </a:rPr>
              <a:t>        </a:t>
            </a:r>
            <a:r>
              <a:rPr lang="zh-CN" altLang="en-US" sz="2800" b="1" dirty="0">
                <a:solidFill>
                  <a:schemeClr val="tx1"/>
                </a:solidFill>
              </a:rPr>
              <a:t>解</a:t>
            </a:r>
            <a:r>
              <a:rPr lang="zh-CN" altLang="en-US" sz="2800" dirty="0">
                <a:solidFill>
                  <a:schemeClr val="tx1"/>
                </a:solidFill>
              </a:rPr>
              <a:t>           </a:t>
            </a:r>
            <a:r>
              <a:rPr lang="zh-CN" altLang="zh-CN" sz="2800" dirty="0">
                <a:solidFill>
                  <a:schemeClr val="tx1"/>
                </a:solidFill>
              </a:rPr>
              <a:t>0.35×8=2.8</a:t>
            </a:r>
            <a:r>
              <a:rPr lang="zh-CN" altLang="zh-CN" sz="2800" dirty="0">
                <a:solidFill>
                  <a:schemeClr val="tx1"/>
                </a:solidFill>
                <a:latin typeface="Courier New" pitchFamily="49" charset="0"/>
              </a:rPr>
              <a:t>…………</a:t>
            </a:r>
            <a:r>
              <a:rPr lang="zh-CN" altLang="zh-CN" sz="2800" dirty="0">
                <a:solidFill>
                  <a:schemeClr val="tx1"/>
                </a:solidFill>
              </a:rPr>
              <a:t>2       </a:t>
            </a:r>
            <a:r>
              <a:rPr lang="zh-CN" altLang="en-US" sz="2800" dirty="0">
                <a:solidFill>
                  <a:schemeClr val="tx1"/>
                </a:solidFill>
              </a:rPr>
              <a:t>最高</a:t>
            </a:r>
            <a:r>
              <a:rPr lang="zh-CN" altLang="en-US" sz="2800" dirty="0" smtClean="0">
                <a:solidFill>
                  <a:schemeClr val="tx1"/>
                </a:solidFill>
              </a:rPr>
              <a:t>位</a:t>
            </a:r>
            <a:endParaRPr lang="zh-CN" altLang="en-US" sz="2800" dirty="0">
              <a:solidFill>
                <a:schemeClr val="tx1"/>
              </a:solidFill>
            </a:endParaRPr>
          </a:p>
          <a:p>
            <a:pPr algn="just">
              <a:lnSpc>
                <a:spcPct val="145000"/>
              </a:lnSpc>
              <a:spcBef>
                <a:spcPct val="50000"/>
              </a:spcBef>
            </a:pPr>
            <a:r>
              <a:rPr lang="zh-CN" altLang="zh-CN" sz="2800" dirty="0">
                <a:solidFill>
                  <a:schemeClr val="tx1"/>
                </a:solidFill>
              </a:rPr>
              <a:t>                              0.8×8=6.4  </a:t>
            </a:r>
            <a:r>
              <a:rPr lang="zh-CN" altLang="zh-CN" sz="2800" dirty="0">
                <a:solidFill>
                  <a:schemeClr val="tx1"/>
                </a:solidFill>
                <a:latin typeface="Courier New" pitchFamily="49" charset="0"/>
              </a:rPr>
              <a:t>…………</a:t>
            </a:r>
            <a:r>
              <a:rPr lang="zh-CN" altLang="zh-CN" sz="2800" dirty="0">
                <a:solidFill>
                  <a:schemeClr val="tx1"/>
                </a:solidFill>
              </a:rPr>
              <a:t>6</a:t>
            </a:r>
          </a:p>
          <a:p>
            <a:pPr algn="just">
              <a:lnSpc>
                <a:spcPct val="145000"/>
              </a:lnSpc>
              <a:spcBef>
                <a:spcPct val="50000"/>
              </a:spcBef>
            </a:pPr>
            <a:r>
              <a:rPr lang="zh-CN" altLang="zh-CN" sz="2800" dirty="0">
                <a:solidFill>
                  <a:schemeClr val="tx1"/>
                </a:solidFill>
              </a:rPr>
              <a:t>                              0.4×8=3.2  </a:t>
            </a:r>
            <a:r>
              <a:rPr lang="zh-CN" altLang="zh-CN" sz="2800" dirty="0">
                <a:solidFill>
                  <a:schemeClr val="tx1"/>
                </a:solidFill>
                <a:latin typeface="Courier New" pitchFamily="49" charset="0"/>
              </a:rPr>
              <a:t>…………</a:t>
            </a:r>
            <a:r>
              <a:rPr lang="zh-CN" altLang="zh-CN" sz="2800" dirty="0">
                <a:solidFill>
                  <a:schemeClr val="tx1"/>
                </a:solidFill>
              </a:rPr>
              <a:t>3</a:t>
            </a:r>
          </a:p>
          <a:p>
            <a:pPr algn="just">
              <a:lnSpc>
                <a:spcPct val="145000"/>
              </a:lnSpc>
              <a:spcBef>
                <a:spcPct val="50000"/>
              </a:spcBef>
            </a:pPr>
            <a:r>
              <a:rPr lang="zh-CN" altLang="zh-CN" sz="2800" dirty="0">
                <a:solidFill>
                  <a:schemeClr val="tx1"/>
                </a:solidFill>
              </a:rPr>
              <a:t>                              0.2 ×8=1.6 </a:t>
            </a:r>
            <a:r>
              <a:rPr lang="zh-CN" altLang="zh-CN" sz="2800" dirty="0">
                <a:solidFill>
                  <a:schemeClr val="tx1"/>
                </a:solidFill>
                <a:latin typeface="Courier New" pitchFamily="49" charset="0"/>
              </a:rPr>
              <a:t>…………</a:t>
            </a:r>
            <a:r>
              <a:rPr lang="zh-CN" altLang="zh-CN" sz="2800" dirty="0">
                <a:solidFill>
                  <a:schemeClr val="tx1"/>
                </a:solidFill>
              </a:rPr>
              <a:t>1 </a:t>
            </a:r>
          </a:p>
          <a:p>
            <a:pPr algn="just">
              <a:lnSpc>
                <a:spcPct val="145000"/>
              </a:lnSpc>
              <a:spcBef>
                <a:spcPct val="50000"/>
              </a:spcBef>
            </a:pPr>
            <a:r>
              <a:rPr lang="zh-CN" altLang="zh-CN" sz="2800" dirty="0">
                <a:solidFill>
                  <a:schemeClr val="tx1"/>
                </a:solidFill>
              </a:rPr>
              <a:t>                                                                     </a:t>
            </a:r>
            <a:r>
              <a:rPr lang="zh-CN" altLang="en-US" sz="2800" dirty="0">
                <a:solidFill>
                  <a:schemeClr val="tx1"/>
                </a:solidFill>
              </a:rPr>
              <a:t>最低</a:t>
            </a:r>
            <a:r>
              <a:rPr lang="zh-CN" altLang="en-US" sz="2800" dirty="0" smtClean="0">
                <a:solidFill>
                  <a:schemeClr val="tx1"/>
                </a:solidFill>
              </a:rPr>
              <a:t>位</a:t>
            </a:r>
            <a:endParaRPr lang="zh-CN" altLang="en-US" sz="2800" dirty="0">
              <a:solidFill>
                <a:schemeClr val="tx1"/>
              </a:solidFill>
            </a:endParaRPr>
          </a:p>
          <a:p>
            <a:pPr algn="just">
              <a:lnSpc>
                <a:spcPct val="145000"/>
              </a:lnSpc>
              <a:spcBef>
                <a:spcPct val="50000"/>
              </a:spcBef>
            </a:pPr>
            <a:r>
              <a:rPr lang="zh-CN" altLang="en-US" sz="2800" dirty="0" smtClean="0">
                <a:solidFill>
                  <a:schemeClr val="tx1"/>
                </a:solidFill>
              </a:rPr>
              <a:t>               即            </a:t>
            </a:r>
            <a:r>
              <a:rPr lang="zh-CN" altLang="zh-CN" sz="2800" dirty="0">
                <a:solidFill>
                  <a:schemeClr val="tx1"/>
                </a:solidFill>
              </a:rPr>
              <a:t>(0.35)</a:t>
            </a:r>
            <a:r>
              <a:rPr lang="zh-CN" altLang="zh-CN" sz="2800" baseline="-25000" dirty="0">
                <a:solidFill>
                  <a:schemeClr val="tx1"/>
                </a:solidFill>
              </a:rPr>
              <a:t>D</a:t>
            </a:r>
            <a:r>
              <a:rPr lang="zh-CN" altLang="zh-CN" sz="2800" dirty="0">
                <a:solidFill>
                  <a:schemeClr val="tx1"/>
                </a:solidFill>
              </a:rPr>
              <a:t>=(0.2631</a:t>
            </a:r>
            <a:r>
              <a:rPr lang="zh-CN" altLang="zh-CN" sz="2800" dirty="0">
                <a:solidFill>
                  <a:schemeClr val="tx1"/>
                </a:solidFill>
                <a:latin typeface="Courier New" pitchFamily="49" charset="0"/>
              </a:rPr>
              <a:t>…</a:t>
            </a:r>
            <a:r>
              <a:rPr lang="zh-CN" altLang="zh-CN" sz="2800" dirty="0">
                <a:solidFill>
                  <a:schemeClr val="tx1"/>
                </a:solidFill>
              </a:rPr>
              <a:t>)</a:t>
            </a:r>
            <a:r>
              <a:rPr lang="zh-CN" altLang="zh-CN" sz="2800" baseline="-25000" dirty="0" smtClean="0">
                <a:solidFill>
                  <a:schemeClr val="tx1"/>
                </a:solidFill>
              </a:rPr>
              <a:t>O</a:t>
            </a:r>
            <a:endParaRPr lang="zh-CN" altLang="zh-CN" sz="2800" baseline="-25000" dirty="0">
              <a:solidFill>
                <a:schemeClr val="tx1"/>
              </a:solidFill>
            </a:endParaRPr>
          </a:p>
        </p:txBody>
      </p:sp>
      <p:sp>
        <p:nvSpPr>
          <p:cNvPr id="41987" name="Text Box 3"/>
          <p:cNvSpPr txBox="1">
            <a:spLocks noChangeArrowheads="1"/>
          </p:cNvSpPr>
          <p:nvPr/>
        </p:nvSpPr>
        <p:spPr bwMode="auto">
          <a:xfrm>
            <a:off x="3962400" y="4724400"/>
            <a:ext cx="549275" cy="396875"/>
          </a:xfrm>
          <a:prstGeom prst="rect">
            <a:avLst/>
          </a:prstGeom>
          <a:noFill/>
          <a:ln w="9525">
            <a:noFill/>
            <a:miter lim="800000"/>
            <a:headEnd/>
            <a:tailEnd/>
          </a:ln>
        </p:spPr>
        <p:txBody>
          <a:bodyPr vert="eaVert" wrap="none">
            <a:spAutoFit/>
          </a:bodyPr>
          <a:lstStyle/>
          <a:p>
            <a:r>
              <a:rPr lang="zh-CN" altLang="zh-CN"/>
              <a:t>…</a:t>
            </a:r>
          </a:p>
        </p:txBody>
      </p:sp>
      <p:sp>
        <p:nvSpPr>
          <p:cNvPr id="41988" name="Text Box 4"/>
          <p:cNvSpPr txBox="1">
            <a:spLocks noChangeArrowheads="1"/>
          </p:cNvSpPr>
          <p:nvPr/>
        </p:nvSpPr>
        <p:spPr bwMode="auto">
          <a:xfrm>
            <a:off x="5410200" y="4724400"/>
            <a:ext cx="549275" cy="396875"/>
          </a:xfrm>
          <a:prstGeom prst="rect">
            <a:avLst/>
          </a:prstGeom>
          <a:noFill/>
          <a:ln w="9525">
            <a:noFill/>
            <a:miter lim="800000"/>
            <a:headEnd/>
            <a:tailEnd/>
          </a:ln>
        </p:spPr>
        <p:txBody>
          <a:bodyPr vert="eaVert" wrap="none">
            <a:spAutoFit/>
          </a:bodyPr>
          <a:lstStyle/>
          <a:p>
            <a:r>
              <a:rPr lang="zh-CN" altLang="zh-CN"/>
              <a:t>…</a:t>
            </a:r>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691680" y="548680"/>
            <a:ext cx="4664075" cy="492443"/>
          </a:xfrm>
          <a:prstGeom prst="rect">
            <a:avLst/>
          </a:prstGeom>
          <a:noFill/>
          <a:ln w="9525">
            <a:noFill/>
            <a:miter lim="800000"/>
            <a:headEnd/>
            <a:tailEnd/>
          </a:ln>
        </p:spPr>
        <p:txBody>
          <a:bodyPr>
            <a:spAutoFit/>
          </a:bodyPr>
          <a:lstStyle/>
          <a:p>
            <a:r>
              <a:rPr lang="zh-CN" altLang="en-US" sz="2600" b="1" dirty="0">
                <a:solidFill>
                  <a:schemeClr val="tx1"/>
                </a:solidFill>
              </a:rPr>
              <a:t>例 </a:t>
            </a:r>
            <a:r>
              <a:rPr lang="zh-CN" altLang="zh-CN" sz="2600" b="1" dirty="0">
                <a:solidFill>
                  <a:schemeClr val="tx1"/>
                </a:solidFill>
              </a:rPr>
              <a:t>9            </a:t>
            </a:r>
            <a:r>
              <a:rPr lang="zh-CN" altLang="zh-CN" sz="2600" dirty="0">
                <a:solidFill>
                  <a:schemeClr val="tx1"/>
                </a:solidFill>
              </a:rPr>
              <a:t>(11.375)</a:t>
            </a:r>
            <a:r>
              <a:rPr lang="zh-CN" altLang="zh-CN" sz="2600" baseline="-25000" dirty="0">
                <a:solidFill>
                  <a:schemeClr val="tx1"/>
                </a:solidFill>
              </a:rPr>
              <a:t>D</a:t>
            </a:r>
            <a:r>
              <a:rPr lang="zh-CN" altLang="zh-CN" sz="2600" dirty="0">
                <a:solidFill>
                  <a:schemeClr val="tx1"/>
                </a:solidFill>
              </a:rPr>
              <a:t>=( ? )</a:t>
            </a:r>
            <a:r>
              <a:rPr lang="zh-CN" altLang="zh-CN" sz="2600" baseline="-25000" dirty="0">
                <a:solidFill>
                  <a:schemeClr val="tx1"/>
                </a:solidFill>
              </a:rPr>
              <a:t>B</a:t>
            </a:r>
            <a:r>
              <a:rPr lang="zh-CN" altLang="zh-CN" sz="2600" b="1" dirty="0">
                <a:solidFill>
                  <a:schemeClr val="tx1"/>
                </a:solidFill>
              </a:rPr>
              <a:t> </a:t>
            </a:r>
          </a:p>
        </p:txBody>
      </p:sp>
      <p:sp>
        <p:nvSpPr>
          <p:cNvPr id="43011" name="Text Box 3"/>
          <p:cNvSpPr txBox="1">
            <a:spLocks noChangeArrowheads="1"/>
          </p:cNvSpPr>
          <p:nvPr/>
        </p:nvSpPr>
        <p:spPr bwMode="auto">
          <a:xfrm>
            <a:off x="2339752" y="1240011"/>
            <a:ext cx="3685624" cy="2693045"/>
          </a:xfrm>
          <a:prstGeom prst="rect">
            <a:avLst/>
          </a:prstGeom>
          <a:noFill/>
          <a:ln w="9525">
            <a:noFill/>
            <a:miter lim="800000"/>
            <a:headEnd/>
            <a:tailEnd/>
          </a:ln>
        </p:spPr>
        <p:txBody>
          <a:bodyPr wrap="none">
            <a:spAutoFit/>
          </a:bodyPr>
          <a:lstStyle/>
          <a:p>
            <a:pPr marL="457200" indent="-457200">
              <a:lnSpc>
                <a:spcPct val="90000"/>
              </a:lnSpc>
            </a:pPr>
            <a:r>
              <a:rPr lang="zh-CN" altLang="zh-CN" sz="2600" dirty="0">
                <a:solidFill>
                  <a:schemeClr val="tx1"/>
                </a:solidFill>
              </a:rPr>
              <a:t>2    11</a:t>
            </a:r>
          </a:p>
          <a:p>
            <a:pPr marL="457200" indent="-457200">
              <a:lnSpc>
                <a:spcPct val="90000"/>
              </a:lnSpc>
            </a:pPr>
            <a:r>
              <a:rPr lang="zh-CN" altLang="zh-CN" sz="2600" dirty="0">
                <a:solidFill>
                  <a:schemeClr val="tx1"/>
                </a:solidFill>
              </a:rPr>
              <a:t>  2    5…………    1      </a:t>
            </a:r>
          </a:p>
          <a:p>
            <a:pPr marL="457200" indent="-457200">
              <a:lnSpc>
                <a:spcPct val="90000"/>
              </a:lnSpc>
            </a:pPr>
            <a:r>
              <a:rPr lang="zh-CN" altLang="zh-CN" sz="2600" dirty="0">
                <a:solidFill>
                  <a:schemeClr val="tx1"/>
                </a:solidFill>
              </a:rPr>
              <a:t>  2    2……………1 </a:t>
            </a:r>
          </a:p>
          <a:p>
            <a:pPr marL="457200" indent="-457200">
              <a:lnSpc>
                <a:spcPct val="90000"/>
              </a:lnSpc>
            </a:pPr>
            <a:r>
              <a:rPr lang="zh-CN" altLang="zh-CN" sz="2600" dirty="0">
                <a:solidFill>
                  <a:schemeClr val="tx1"/>
                </a:solidFill>
              </a:rPr>
              <a:t>  </a:t>
            </a:r>
            <a:r>
              <a:rPr lang="zh-CN" altLang="zh-CN" sz="2600" dirty="0" smtClean="0">
                <a:solidFill>
                  <a:schemeClr val="tx1"/>
                </a:solidFill>
              </a:rPr>
              <a:t>2</a:t>
            </a:r>
            <a:r>
              <a:rPr lang="en-US" altLang="zh-CN" sz="2600" dirty="0" smtClean="0">
                <a:solidFill>
                  <a:schemeClr val="tx1"/>
                </a:solidFill>
              </a:rPr>
              <a:t>    </a:t>
            </a:r>
            <a:r>
              <a:rPr lang="zh-CN" altLang="zh-CN" sz="2600" dirty="0" smtClean="0">
                <a:solidFill>
                  <a:schemeClr val="tx1"/>
                </a:solidFill>
              </a:rPr>
              <a:t>1……………0        </a:t>
            </a:r>
            <a:endParaRPr lang="zh-CN" altLang="zh-CN" sz="2600" dirty="0">
              <a:solidFill>
                <a:schemeClr val="tx1"/>
              </a:solidFill>
            </a:endParaRPr>
          </a:p>
          <a:p>
            <a:pPr marL="457200" indent="-457200">
              <a:lnSpc>
                <a:spcPct val="90000"/>
              </a:lnSpc>
            </a:pPr>
            <a:r>
              <a:rPr lang="zh-CN" altLang="zh-CN" sz="2600" dirty="0">
                <a:solidFill>
                  <a:schemeClr val="tx1"/>
                </a:solidFill>
              </a:rPr>
              <a:t>        0……………1          </a:t>
            </a:r>
          </a:p>
        </p:txBody>
      </p:sp>
      <p:grpSp>
        <p:nvGrpSpPr>
          <p:cNvPr id="2" name="Group 4"/>
          <p:cNvGrpSpPr>
            <a:grpSpLocks/>
          </p:cNvGrpSpPr>
          <p:nvPr/>
        </p:nvGrpSpPr>
        <p:grpSpPr bwMode="auto">
          <a:xfrm>
            <a:off x="2843808" y="1340768"/>
            <a:ext cx="533400" cy="381000"/>
            <a:chOff x="0" y="0"/>
            <a:chExt cx="336" cy="240"/>
          </a:xfrm>
        </p:grpSpPr>
        <p:sp>
          <p:nvSpPr>
            <p:cNvPr id="43028" name="Line 5"/>
            <p:cNvSpPr>
              <a:spLocks noChangeShapeType="1"/>
            </p:cNvSpPr>
            <p:nvPr/>
          </p:nvSpPr>
          <p:spPr bwMode="auto">
            <a:xfrm>
              <a:off x="0" y="0"/>
              <a:ext cx="0" cy="240"/>
            </a:xfrm>
            <a:prstGeom prst="line">
              <a:avLst/>
            </a:prstGeom>
            <a:noFill/>
            <a:ln w="9525">
              <a:solidFill>
                <a:schemeClr val="tx1"/>
              </a:solidFill>
              <a:round/>
              <a:headEnd/>
              <a:tailEnd/>
            </a:ln>
          </p:spPr>
          <p:txBody>
            <a:bodyPr/>
            <a:lstStyle/>
            <a:p>
              <a:endParaRPr lang="zh-CN" altLang="en-US" sz="2600">
                <a:solidFill>
                  <a:schemeClr val="tx1"/>
                </a:solidFill>
              </a:endParaRPr>
            </a:p>
          </p:txBody>
        </p:sp>
        <p:sp>
          <p:nvSpPr>
            <p:cNvPr id="43029" name="Line 6"/>
            <p:cNvSpPr>
              <a:spLocks noChangeShapeType="1"/>
            </p:cNvSpPr>
            <p:nvPr/>
          </p:nvSpPr>
          <p:spPr bwMode="auto">
            <a:xfrm>
              <a:off x="0" y="240"/>
              <a:ext cx="336" cy="0"/>
            </a:xfrm>
            <a:prstGeom prst="line">
              <a:avLst/>
            </a:prstGeom>
            <a:noFill/>
            <a:ln w="9525">
              <a:solidFill>
                <a:schemeClr val="tx1"/>
              </a:solidFill>
              <a:round/>
              <a:headEnd/>
              <a:tailEnd/>
            </a:ln>
          </p:spPr>
          <p:txBody>
            <a:bodyPr/>
            <a:lstStyle/>
            <a:p>
              <a:endParaRPr lang="zh-CN" altLang="en-US" sz="2600">
                <a:solidFill>
                  <a:schemeClr val="tx1"/>
                </a:solidFill>
              </a:endParaRPr>
            </a:p>
          </p:txBody>
        </p:sp>
      </p:grpSp>
      <p:grpSp>
        <p:nvGrpSpPr>
          <p:cNvPr id="3" name="Group 7"/>
          <p:cNvGrpSpPr>
            <a:grpSpLocks/>
          </p:cNvGrpSpPr>
          <p:nvPr/>
        </p:nvGrpSpPr>
        <p:grpSpPr bwMode="auto">
          <a:xfrm>
            <a:off x="2915816" y="1916832"/>
            <a:ext cx="333375" cy="228600"/>
            <a:chOff x="0" y="0"/>
            <a:chExt cx="336" cy="240"/>
          </a:xfrm>
        </p:grpSpPr>
        <p:sp>
          <p:nvSpPr>
            <p:cNvPr id="43026" name="Line 8"/>
            <p:cNvSpPr>
              <a:spLocks noChangeShapeType="1"/>
            </p:cNvSpPr>
            <p:nvPr/>
          </p:nvSpPr>
          <p:spPr bwMode="auto">
            <a:xfrm>
              <a:off x="0" y="0"/>
              <a:ext cx="0" cy="240"/>
            </a:xfrm>
            <a:prstGeom prst="line">
              <a:avLst/>
            </a:prstGeom>
            <a:noFill/>
            <a:ln w="9525">
              <a:solidFill>
                <a:schemeClr val="tx1"/>
              </a:solidFill>
              <a:round/>
              <a:headEnd/>
              <a:tailEnd/>
            </a:ln>
          </p:spPr>
          <p:txBody>
            <a:bodyPr/>
            <a:lstStyle/>
            <a:p>
              <a:endParaRPr lang="zh-CN" altLang="en-US" sz="2600">
                <a:solidFill>
                  <a:schemeClr val="tx1"/>
                </a:solidFill>
              </a:endParaRPr>
            </a:p>
          </p:txBody>
        </p:sp>
        <p:sp>
          <p:nvSpPr>
            <p:cNvPr id="43027" name="Line 9"/>
            <p:cNvSpPr>
              <a:spLocks noChangeShapeType="1"/>
            </p:cNvSpPr>
            <p:nvPr/>
          </p:nvSpPr>
          <p:spPr bwMode="auto">
            <a:xfrm>
              <a:off x="0" y="240"/>
              <a:ext cx="336" cy="0"/>
            </a:xfrm>
            <a:prstGeom prst="line">
              <a:avLst/>
            </a:prstGeom>
            <a:noFill/>
            <a:ln w="9525">
              <a:solidFill>
                <a:schemeClr val="tx1"/>
              </a:solidFill>
              <a:round/>
              <a:headEnd/>
              <a:tailEnd/>
            </a:ln>
          </p:spPr>
          <p:txBody>
            <a:bodyPr/>
            <a:lstStyle/>
            <a:p>
              <a:endParaRPr lang="zh-CN" altLang="en-US" sz="2600">
                <a:solidFill>
                  <a:schemeClr val="tx1"/>
                </a:solidFill>
              </a:endParaRPr>
            </a:p>
          </p:txBody>
        </p:sp>
      </p:grpSp>
      <p:grpSp>
        <p:nvGrpSpPr>
          <p:cNvPr id="4" name="Group 10"/>
          <p:cNvGrpSpPr>
            <a:grpSpLocks/>
          </p:cNvGrpSpPr>
          <p:nvPr/>
        </p:nvGrpSpPr>
        <p:grpSpPr bwMode="auto">
          <a:xfrm>
            <a:off x="2987824" y="2476128"/>
            <a:ext cx="292100" cy="304800"/>
            <a:chOff x="0" y="0"/>
            <a:chExt cx="336" cy="240"/>
          </a:xfrm>
        </p:grpSpPr>
        <p:sp>
          <p:nvSpPr>
            <p:cNvPr id="43024" name="Line 11"/>
            <p:cNvSpPr>
              <a:spLocks noChangeShapeType="1"/>
            </p:cNvSpPr>
            <p:nvPr/>
          </p:nvSpPr>
          <p:spPr bwMode="auto">
            <a:xfrm>
              <a:off x="0" y="0"/>
              <a:ext cx="0" cy="240"/>
            </a:xfrm>
            <a:prstGeom prst="line">
              <a:avLst/>
            </a:prstGeom>
            <a:noFill/>
            <a:ln w="9525">
              <a:solidFill>
                <a:schemeClr val="tx1"/>
              </a:solidFill>
              <a:round/>
              <a:headEnd/>
              <a:tailEnd/>
            </a:ln>
          </p:spPr>
          <p:txBody>
            <a:bodyPr/>
            <a:lstStyle/>
            <a:p>
              <a:endParaRPr lang="zh-CN" altLang="en-US" sz="2600">
                <a:solidFill>
                  <a:schemeClr val="tx1"/>
                </a:solidFill>
              </a:endParaRPr>
            </a:p>
          </p:txBody>
        </p:sp>
        <p:sp>
          <p:nvSpPr>
            <p:cNvPr id="43025" name="Line 12"/>
            <p:cNvSpPr>
              <a:spLocks noChangeShapeType="1"/>
            </p:cNvSpPr>
            <p:nvPr/>
          </p:nvSpPr>
          <p:spPr bwMode="auto">
            <a:xfrm>
              <a:off x="0" y="240"/>
              <a:ext cx="336" cy="0"/>
            </a:xfrm>
            <a:prstGeom prst="line">
              <a:avLst/>
            </a:prstGeom>
            <a:noFill/>
            <a:ln w="9525">
              <a:solidFill>
                <a:schemeClr val="tx1"/>
              </a:solidFill>
              <a:round/>
              <a:headEnd/>
              <a:tailEnd/>
            </a:ln>
          </p:spPr>
          <p:txBody>
            <a:bodyPr/>
            <a:lstStyle/>
            <a:p>
              <a:endParaRPr lang="zh-CN" altLang="en-US" sz="2600">
                <a:solidFill>
                  <a:schemeClr val="tx1"/>
                </a:solidFill>
              </a:endParaRPr>
            </a:p>
          </p:txBody>
        </p:sp>
      </p:grpSp>
      <p:sp>
        <p:nvSpPr>
          <p:cNvPr id="43015" name="Text Box 13"/>
          <p:cNvSpPr txBox="1">
            <a:spLocks noChangeArrowheads="1"/>
          </p:cNvSpPr>
          <p:nvPr/>
        </p:nvSpPr>
        <p:spPr bwMode="auto">
          <a:xfrm>
            <a:off x="2483768" y="3944669"/>
            <a:ext cx="2163763" cy="492443"/>
          </a:xfrm>
          <a:prstGeom prst="rect">
            <a:avLst/>
          </a:prstGeom>
          <a:noFill/>
          <a:ln w="9525">
            <a:noFill/>
            <a:miter lim="800000"/>
            <a:headEnd/>
            <a:tailEnd/>
          </a:ln>
        </p:spPr>
        <p:txBody>
          <a:bodyPr>
            <a:spAutoFit/>
          </a:bodyPr>
          <a:lstStyle/>
          <a:p>
            <a:r>
              <a:rPr lang="zh-CN" altLang="zh-CN" sz="2600" dirty="0">
                <a:solidFill>
                  <a:schemeClr val="tx1"/>
                </a:solidFill>
              </a:rPr>
              <a:t>(11)</a:t>
            </a:r>
            <a:r>
              <a:rPr lang="zh-CN" altLang="zh-CN" sz="2600" baseline="-25000" dirty="0">
                <a:solidFill>
                  <a:schemeClr val="tx1"/>
                </a:solidFill>
              </a:rPr>
              <a:t>D</a:t>
            </a:r>
            <a:r>
              <a:rPr lang="zh-CN" altLang="zh-CN" sz="2600" dirty="0">
                <a:solidFill>
                  <a:schemeClr val="tx1"/>
                </a:solidFill>
              </a:rPr>
              <a:t>=(1011)</a:t>
            </a:r>
            <a:r>
              <a:rPr lang="zh-CN" altLang="zh-CN" sz="2600" baseline="-25000" dirty="0">
                <a:solidFill>
                  <a:schemeClr val="tx1"/>
                </a:solidFill>
              </a:rPr>
              <a:t>B</a:t>
            </a:r>
            <a:r>
              <a:rPr lang="zh-CN" altLang="zh-CN" sz="2600" dirty="0">
                <a:solidFill>
                  <a:schemeClr val="tx1"/>
                </a:solidFill>
              </a:rPr>
              <a:t> </a:t>
            </a:r>
          </a:p>
        </p:txBody>
      </p:sp>
      <p:sp>
        <p:nvSpPr>
          <p:cNvPr id="43016" name="Text Box 14"/>
          <p:cNvSpPr txBox="1">
            <a:spLocks noChangeArrowheads="1"/>
          </p:cNvSpPr>
          <p:nvPr/>
        </p:nvSpPr>
        <p:spPr bwMode="auto">
          <a:xfrm>
            <a:off x="1763688" y="3933056"/>
            <a:ext cx="519694" cy="492443"/>
          </a:xfrm>
          <a:prstGeom prst="rect">
            <a:avLst/>
          </a:prstGeom>
          <a:noFill/>
          <a:ln w="9525">
            <a:noFill/>
            <a:miter lim="800000"/>
            <a:headEnd/>
            <a:tailEnd/>
          </a:ln>
        </p:spPr>
        <p:txBody>
          <a:bodyPr wrap="none">
            <a:spAutoFit/>
          </a:bodyPr>
          <a:lstStyle/>
          <a:p>
            <a:r>
              <a:rPr lang="zh-CN" altLang="en-US" sz="2600" dirty="0">
                <a:solidFill>
                  <a:schemeClr val="tx1"/>
                </a:solidFill>
              </a:rPr>
              <a:t>即</a:t>
            </a:r>
          </a:p>
        </p:txBody>
      </p:sp>
      <p:sp>
        <p:nvSpPr>
          <p:cNvPr id="43017" name="Text Box 15"/>
          <p:cNvSpPr txBox="1">
            <a:spLocks noChangeArrowheads="1"/>
          </p:cNvSpPr>
          <p:nvPr/>
        </p:nvSpPr>
        <p:spPr bwMode="auto">
          <a:xfrm>
            <a:off x="1863725" y="1236663"/>
            <a:ext cx="519694" cy="452432"/>
          </a:xfrm>
          <a:prstGeom prst="rect">
            <a:avLst/>
          </a:prstGeom>
          <a:noFill/>
          <a:ln w="9525">
            <a:noFill/>
            <a:miter lim="800000"/>
            <a:headEnd/>
            <a:tailEnd/>
          </a:ln>
        </p:spPr>
        <p:txBody>
          <a:bodyPr wrap="none">
            <a:spAutoFit/>
          </a:bodyPr>
          <a:lstStyle/>
          <a:p>
            <a:pPr>
              <a:lnSpc>
                <a:spcPct val="90000"/>
              </a:lnSpc>
            </a:pPr>
            <a:r>
              <a:rPr lang="zh-CN" altLang="en-US" sz="2600" b="1">
                <a:solidFill>
                  <a:schemeClr val="tx1"/>
                </a:solidFill>
              </a:rPr>
              <a:t>解</a:t>
            </a:r>
          </a:p>
        </p:txBody>
      </p:sp>
      <p:grpSp>
        <p:nvGrpSpPr>
          <p:cNvPr id="5" name="Group 16"/>
          <p:cNvGrpSpPr>
            <a:grpSpLocks/>
          </p:cNvGrpSpPr>
          <p:nvPr/>
        </p:nvGrpSpPr>
        <p:grpSpPr bwMode="auto">
          <a:xfrm>
            <a:off x="2987824" y="2996952"/>
            <a:ext cx="406400" cy="355600"/>
            <a:chOff x="0" y="0"/>
            <a:chExt cx="336" cy="240"/>
          </a:xfrm>
        </p:grpSpPr>
        <p:sp>
          <p:nvSpPr>
            <p:cNvPr id="43022" name="Line 17"/>
            <p:cNvSpPr>
              <a:spLocks noChangeShapeType="1"/>
            </p:cNvSpPr>
            <p:nvPr/>
          </p:nvSpPr>
          <p:spPr bwMode="auto">
            <a:xfrm>
              <a:off x="0" y="0"/>
              <a:ext cx="0" cy="240"/>
            </a:xfrm>
            <a:prstGeom prst="line">
              <a:avLst/>
            </a:prstGeom>
            <a:noFill/>
            <a:ln w="9525">
              <a:solidFill>
                <a:schemeClr val="tx1"/>
              </a:solidFill>
              <a:round/>
              <a:headEnd/>
              <a:tailEnd/>
            </a:ln>
          </p:spPr>
          <p:txBody>
            <a:bodyPr/>
            <a:lstStyle/>
            <a:p>
              <a:endParaRPr lang="zh-CN" altLang="en-US" sz="2600">
                <a:solidFill>
                  <a:schemeClr val="tx1"/>
                </a:solidFill>
              </a:endParaRPr>
            </a:p>
          </p:txBody>
        </p:sp>
        <p:sp>
          <p:nvSpPr>
            <p:cNvPr id="43023" name="Line 18"/>
            <p:cNvSpPr>
              <a:spLocks noChangeShapeType="1"/>
            </p:cNvSpPr>
            <p:nvPr/>
          </p:nvSpPr>
          <p:spPr bwMode="auto">
            <a:xfrm>
              <a:off x="0" y="240"/>
              <a:ext cx="336" cy="0"/>
            </a:xfrm>
            <a:prstGeom prst="line">
              <a:avLst/>
            </a:prstGeom>
            <a:noFill/>
            <a:ln w="9525">
              <a:solidFill>
                <a:schemeClr val="tx1"/>
              </a:solidFill>
              <a:round/>
              <a:headEnd/>
              <a:tailEnd/>
            </a:ln>
          </p:spPr>
          <p:txBody>
            <a:bodyPr/>
            <a:lstStyle/>
            <a:p>
              <a:endParaRPr lang="zh-CN" altLang="en-US" sz="2600">
                <a:solidFill>
                  <a:schemeClr val="tx1"/>
                </a:solidFill>
              </a:endParaRPr>
            </a:p>
          </p:txBody>
        </p:sp>
      </p:grpSp>
      <p:sp>
        <p:nvSpPr>
          <p:cNvPr id="43019" name="Text Box 19"/>
          <p:cNvSpPr txBox="1">
            <a:spLocks noChangeArrowheads="1"/>
          </p:cNvSpPr>
          <p:nvPr/>
        </p:nvSpPr>
        <p:spPr bwMode="auto">
          <a:xfrm>
            <a:off x="2339752" y="4448433"/>
            <a:ext cx="6732240" cy="2292935"/>
          </a:xfrm>
          <a:prstGeom prst="rect">
            <a:avLst/>
          </a:prstGeom>
          <a:noFill/>
          <a:ln w="9525">
            <a:noFill/>
            <a:miter lim="800000"/>
            <a:headEnd/>
            <a:tailEnd/>
          </a:ln>
        </p:spPr>
        <p:txBody>
          <a:bodyPr wrap="square">
            <a:spAutoFit/>
          </a:bodyPr>
          <a:lstStyle/>
          <a:p>
            <a:pPr algn="just">
              <a:spcBef>
                <a:spcPct val="50000"/>
              </a:spcBef>
            </a:pPr>
            <a:r>
              <a:rPr lang="zh-CN" altLang="zh-CN" sz="2600" dirty="0" smtClean="0">
                <a:solidFill>
                  <a:schemeClr val="tx1"/>
                </a:solidFill>
              </a:rPr>
              <a:t>0.375×2=0.75</a:t>
            </a:r>
            <a:endParaRPr lang="zh-CN" altLang="zh-CN" sz="2600" dirty="0">
              <a:solidFill>
                <a:schemeClr val="tx1"/>
              </a:solidFill>
            </a:endParaRPr>
          </a:p>
          <a:p>
            <a:pPr algn="just">
              <a:spcBef>
                <a:spcPct val="50000"/>
              </a:spcBef>
            </a:pPr>
            <a:r>
              <a:rPr lang="zh-CN" altLang="zh-CN" sz="2600" dirty="0" smtClean="0">
                <a:solidFill>
                  <a:schemeClr val="tx1"/>
                </a:solidFill>
              </a:rPr>
              <a:t>0.75×2=1.5</a:t>
            </a:r>
            <a:endParaRPr lang="zh-CN" altLang="zh-CN" sz="2600" dirty="0">
              <a:solidFill>
                <a:schemeClr val="tx1"/>
              </a:solidFill>
            </a:endParaRPr>
          </a:p>
          <a:p>
            <a:pPr algn="just">
              <a:spcBef>
                <a:spcPct val="50000"/>
              </a:spcBef>
            </a:pPr>
            <a:r>
              <a:rPr lang="zh-CN" altLang="zh-CN" sz="2600" dirty="0" smtClean="0">
                <a:solidFill>
                  <a:schemeClr val="tx1"/>
                </a:solidFill>
              </a:rPr>
              <a:t>0.5×2=1.0</a:t>
            </a:r>
            <a:endParaRPr lang="zh-CN" altLang="zh-CN" sz="2600" dirty="0">
              <a:solidFill>
                <a:schemeClr val="tx1"/>
              </a:solidFill>
            </a:endParaRPr>
          </a:p>
          <a:p>
            <a:pPr algn="just">
              <a:spcBef>
                <a:spcPct val="50000"/>
              </a:spcBef>
            </a:pPr>
            <a:r>
              <a:rPr lang="zh-CN" altLang="zh-CN" sz="2600" dirty="0">
                <a:solidFill>
                  <a:schemeClr val="tx1"/>
                </a:solidFill>
              </a:rPr>
              <a:t>(0.375)</a:t>
            </a:r>
            <a:r>
              <a:rPr lang="zh-CN" altLang="zh-CN" sz="2600" baseline="-25000" dirty="0">
                <a:solidFill>
                  <a:schemeClr val="tx1"/>
                </a:solidFill>
              </a:rPr>
              <a:t>D</a:t>
            </a:r>
            <a:r>
              <a:rPr lang="zh-CN" altLang="zh-CN" sz="2600" dirty="0">
                <a:solidFill>
                  <a:schemeClr val="tx1"/>
                </a:solidFill>
              </a:rPr>
              <a:t>=(</a:t>
            </a:r>
            <a:r>
              <a:rPr lang="zh-CN" altLang="zh-CN" sz="2600" dirty="0" smtClean="0">
                <a:solidFill>
                  <a:schemeClr val="tx1"/>
                </a:solidFill>
              </a:rPr>
              <a:t>0.011)</a:t>
            </a:r>
            <a:r>
              <a:rPr lang="zh-CN" altLang="zh-CN" sz="2600" baseline="-25000" dirty="0" smtClean="0">
                <a:solidFill>
                  <a:schemeClr val="tx1"/>
                </a:solidFill>
              </a:rPr>
              <a:t>B</a:t>
            </a:r>
            <a:r>
              <a:rPr lang="en-US" altLang="zh-CN" sz="2600" baseline="-25000" dirty="0" smtClean="0">
                <a:solidFill>
                  <a:schemeClr val="tx1"/>
                </a:solidFill>
              </a:rPr>
              <a:t>        </a:t>
            </a:r>
            <a:r>
              <a:rPr lang="zh-CN" altLang="zh-CN" sz="2600" dirty="0" smtClean="0">
                <a:solidFill>
                  <a:schemeClr val="tx1"/>
                </a:solidFill>
              </a:rPr>
              <a:t>(</a:t>
            </a:r>
            <a:r>
              <a:rPr lang="zh-CN" altLang="zh-CN" sz="2600" dirty="0">
                <a:solidFill>
                  <a:schemeClr val="tx1"/>
                </a:solidFill>
              </a:rPr>
              <a:t>11.375)</a:t>
            </a:r>
            <a:r>
              <a:rPr lang="zh-CN" altLang="zh-CN" sz="2600" baseline="-25000" dirty="0">
                <a:solidFill>
                  <a:schemeClr val="tx1"/>
                </a:solidFill>
              </a:rPr>
              <a:t>D</a:t>
            </a:r>
            <a:r>
              <a:rPr lang="zh-CN" altLang="zh-CN" sz="2600" dirty="0">
                <a:solidFill>
                  <a:schemeClr val="tx1"/>
                </a:solidFill>
              </a:rPr>
              <a:t>=(1011.011)</a:t>
            </a:r>
            <a:r>
              <a:rPr lang="zh-CN" altLang="zh-CN" sz="2600" baseline="-25000" dirty="0">
                <a:solidFill>
                  <a:schemeClr val="tx1"/>
                </a:solidFill>
              </a:rPr>
              <a:t>B</a:t>
            </a:r>
            <a:r>
              <a:rPr lang="zh-CN" altLang="zh-CN" sz="2600" dirty="0">
                <a:solidFill>
                  <a:schemeClr val="tx1"/>
                </a:solidFill>
              </a:rPr>
              <a:t> </a:t>
            </a:r>
          </a:p>
        </p:txBody>
      </p:sp>
      <p:sp>
        <p:nvSpPr>
          <p:cNvPr id="43020" name="Text Box 20"/>
          <p:cNvSpPr txBox="1">
            <a:spLocks noChangeArrowheads="1"/>
          </p:cNvSpPr>
          <p:nvPr/>
        </p:nvSpPr>
        <p:spPr bwMode="auto">
          <a:xfrm>
            <a:off x="1447800" y="5257800"/>
            <a:ext cx="519694" cy="492443"/>
          </a:xfrm>
          <a:prstGeom prst="rect">
            <a:avLst/>
          </a:prstGeom>
          <a:noFill/>
          <a:ln w="9525">
            <a:noFill/>
            <a:miter lim="800000"/>
            <a:headEnd/>
            <a:tailEnd/>
          </a:ln>
        </p:spPr>
        <p:txBody>
          <a:bodyPr wrap="none">
            <a:spAutoFit/>
          </a:bodyPr>
          <a:lstStyle/>
          <a:p>
            <a:r>
              <a:rPr lang="zh-CN" altLang="en-US" sz="2600">
                <a:solidFill>
                  <a:schemeClr val="tx1"/>
                </a:solidFill>
              </a:rPr>
              <a:t>即</a:t>
            </a:r>
          </a:p>
        </p:txBody>
      </p:sp>
      <p:sp>
        <p:nvSpPr>
          <p:cNvPr id="43021" name="Text Box 21"/>
          <p:cNvSpPr txBox="1">
            <a:spLocks noChangeArrowheads="1"/>
          </p:cNvSpPr>
          <p:nvPr/>
        </p:nvSpPr>
        <p:spPr bwMode="auto">
          <a:xfrm>
            <a:off x="1447800" y="6032901"/>
            <a:ext cx="519694" cy="492443"/>
          </a:xfrm>
          <a:prstGeom prst="rect">
            <a:avLst/>
          </a:prstGeom>
          <a:noFill/>
          <a:ln w="9525">
            <a:noFill/>
            <a:miter lim="800000"/>
            <a:headEnd/>
            <a:tailEnd/>
          </a:ln>
        </p:spPr>
        <p:txBody>
          <a:bodyPr wrap="none">
            <a:spAutoFit/>
          </a:bodyPr>
          <a:lstStyle/>
          <a:p>
            <a:r>
              <a:rPr lang="zh-CN" altLang="en-US" sz="2600" dirty="0">
                <a:solidFill>
                  <a:schemeClr val="tx1"/>
                </a:solidFill>
              </a:rPr>
              <a:t>故</a:t>
            </a:r>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259632" y="1340768"/>
            <a:ext cx="7162800" cy="1379545"/>
          </a:xfrm>
          <a:prstGeom prst="rect">
            <a:avLst/>
          </a:prstGeom>
          <a:noFill/>
          <a:ln w="9525">
            <a:noFill/>
            <a:miter lim="800000"/>
            <a:headEnd/>
            <a:tailEnd/>
          </a:ln>
        </p:spPr>
        <p:txBody>
          <a:bodyPr>
            <a:spAutoFit/>
          </a:bodyPr>
          <a:lstStyle/>
          <a:p>
            <a:pPr algn="just">
              <a:lnSpc>
                <a:spcPct val="160000"/>
              </a:lnSpc>
              <a:spcBef>
                <a:spcPct val="50000"/>
              </a:spcBef>
            </a:pPr>
            <a:r>
              <a:rPr lang="zh-CN" altLang="en-US" b="1" dirty="0">
                <a:solidFill>
                  <a:schemeClr val="tx1"/>
                </a:solidFill>
              </a:rPr>
              <a:t>例</a:t>
            </a:r>
            <a:r>
              <a:rPr lang="zh-CN" altLang="zh-CN" b="1" dirty="0">
                <a:solidFill>
                  <a:schemeClr val="tx1"/>
                </a:solidFill>
              </a:rPr>
              <a:t>10</a:t>
            </a:r>
            <a:r>
              <a:rPr lang="zh-CN" altLang="zh-CN" dirty="0">
                <a:solidFill>
                  <a:schemeClr val="tx1"/>
                </a:solidFill>
              </a:rPr>
              <a:t>   (1011011111.10011)</a:t>
            </a:r>
            <a:r>
              <a:rPr lang="zh-CN" altLang="zh-CN" baseline="-25000" dirty="0">
                <a:solidFill>
                  <a:schemeClr val="tx1"/>
                </a:solidFill>
              </a:rPr>
              <a:t>B</a:t>
            </a:r>
            <a:r>
              <a:rPr lang="zh-CN" altLang="zh-CN" dirty="0">
                <a:solidFill>
                  <a:schemeClr val="tx1"/>
                </a:solidFill>
              </a:rPr>
              <a:t>=( ? )</a:t>
            </a:r>
            <a:r>
              <a:rPr lang="zh-CN" altLang="zh-CN" baseline="-25000" dirty="0">
                <a:solidFill>
                  <a:schemeClr val="tx1"/>
                </a:solidFill>
              </a:rPr>
              <a:t>O</a:t>
            </a:r>
            <a:r>
              <a:rPr lang="zh-CN" altLang="zh-CN" dirty="0">
                <a:solidFill>
                  <a:schemeClr val="tx1"/>
                </a:solidFill>
              </a:rPr>
              <a:t>=( ? )</a:t>
            </a:r>
            <a:r>
              <a:rPr lang="zh-CN" altLang="zh-CN" baseline="-25000" dirty="0" smtClean="0">
                <a:solidFill>
                  <a:schemeClr val="tx1"/>
                </a:solidFill>
              </a:rPr>
              <a:t>H</a:t>
            </a:r>
            <a:endParaRPr lang="zh-CN" altLang="zh-CN" dirty="0">
              <a:solidFill>
                <a:schemeClr val="tx1"/>
              </a:solidFill>
            </a:endParaRPr>
          </a:p>
          <a:p>
            <a:pPr algn="just">
              <a:lnSpc>
                <a:spcPct val="160000"/>
              </a:lnSpc>
              <a:spcBef>
                <a:spcPct val="50000"/>
              </a:spcBef>
            </a:pPr>
            <a:r>
              <a:rPr lang="zh-CN" altLang="en-US" b="1" dirty="0">
                <a:solidFill>
                  <a:schemeClr val="tx1"/>
                </a:solidFill>
              </a:rPr>
              <a:t>解           </a:t>
            </a:r>
            <a:r>
              <a:rPr lang="zh-CN" altLang="zh-CN" dirty="0">
                <a:solidFill>
                  <a:schemeClr val="tx1"/>
                </a:solidFill>
              </a:rPr>
              <a:t>1011011111.100110</a:t>
            </a:r>
          </a:p>
        </p:txBody>
      </p:sp>
      <p:grpSp>
        <p:nvGrpSpPr>
          <p:cNvPr id="2" name="Group 3"/>
          <p:cNvGrpSpPr>
            <a:grpSpLocks/>
          </p:cNvGrpSpPr>
          <p:nvPr/>
        </p:nvGrpSpPr>
        <p:grpSpPr bwMode="auto">
          <a:xfrm>
            <a:off x="2287960" y="2636168"/>
            <a:ext cx="342900" cy="152400"/>
            <a:chOff x="0" y="0"/>
            <a:chExt cx="336" cy="152"/>
          </a:xfrm>
        </p:grpSpPr>
        <p:sp>
          <p:nvSpPr>
            <p:cNvPr id="44094" name="Line 4"/>
            <p:cNvSpPr>
              <a:spLocks noChangeShapeType="1"/>
            </p:cNvSpPr>
            <p:nvPr/>
          </p:nvSpPr>
          <p:spPr bwMode="auto">
            <a:xfrm>
              <a:off x="0" y="0"/>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4095" name="Line 5"/>
            <p:cNvSpPr>
              <a:spLocks noChangeShapeType="1"/>
            </p:cNvSpPr>
            <p:nvPr/>
          </p:nvSpPr>
          <p:spPr bwMode="auto">
            <a:xfrm>
              <a:off x="0" y="144"/>
              <a:ext cx="336" cy="0"/>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4096" name="Line 6"/>
            <p:cNvSpPr>
              <a:spLocks noChangeShapeType="1"/>
            </p:cNvSpPr>
            <p:nvPr/>
          </p:nvSpPr>
          <p:spPr bwMode="auto">
            <a:xfrm>
              <a:off x="336" y="8"/>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grpSp>
      <p:grpSp>
        <p:nvGrpSpPr>
          <p:cNvPr id="3" name="Group 7"/>
          <p:cNvGrpSpPr>
            <a:grpSpLocks/>
          </p:cNvGrpSpPr>
          <p:nvPr/>
        </p:nvGrpSpPr>
        <p:grpSpPr bwMode="auto">
          <a:xfrm>
            <a:off x="2757860" y="2636168"/>
            <a:ext cx="342900" cy="152400"/>
            <a:chOff x="0" y="0"/>
            <a:chExt cx="336" cy="152"/>
          </a:xfrm>
        </p:grpSpPr>
        <p:sp>
          <p:nvSpPr>
            <p:cNvPr id="44091" name="Line 8"/>
            <p:cNvSpPr>
              <a:spLocks noChangeShapeType="1"/>
            </p:cNvSpPr>
            <p:nvPr/>
          </p:nvSpPr>
          <p:spPr bwMode="auto">
            <a:xfrm>
              <a:off x="0" y="0"/>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4092" name="Line 9"/>
            <p:cNvSpPr>
              <a:spLocks noChangeShapeType="1"/>
            </p:cNvSpPr>
            <p:nvPr/>
          </p:nvSpPr>
          <p:spPr bwMode="auto">
            <a:xfrm>
              <a:off x="0" y="144"/>
              <a:ext cx="336" cy="0"/>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4093" name="Line 10"/>
            <p:cNvSpPr>
              <a:spLocks noChangeShapeType="1"/>
            </p:cNvSpPr>
            <p:nvPr/>
          </p:nvSpPr>
          <p:spPr bwMode="auto">
            <a:xfrm>
              <a:off x="336" y="8"/>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grpSp>
      <p:grpSp>
        <p:nvGrpSpPr>
          <p:cNvPr id="4" name="Group 11"/>
          <p:cNvGrpSpPr>
            <a:grpSpLocks/>
          </p:cNvGrpSpPr>
          <p:nvPr/>
        </p:nvGrpSpPr>
        <p:grpSpPr bwMode="auto">
          <a:xfrm>
            <a:off x="3202360" y="2636168"/>
            <a:ext cx="342900" cy="152400"/>
            <a:chOff x="0" y="0"/>
            <a:chExt cx="336" cy="152"/>
          </a:xfrm>
        </p:grpSpPr>
        <p:sp>
          <p:nvSpPr>
            <p:cNvPr id="44088" name="Line 12"/>
            <p:cNvSpPr>
              <a:spLocks noChangeShapeType="1"/>
            </p:cNvSpPr>
            <p:nvPr/>
          </p:nvSpPr>
          <p:spPr bwMode="auto">
            <a:xfrm>
              <a:off x="0" y="0"/>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4089" name="Line 13"/>
            <p:cNvSpPr>
              <a:spLocks noChangeShapeType="1"/>
            </p:cNvSpPr>
            <p:nvPr/>
          </p:nvSpPr>
          <p:spPr bwMode="auto">
            <a:xfrm>
              <a:off x="0" y="144"/>
              <a:ext cx="336" cy="0"/>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4090" name="Line 14"/>
            <p:cNvSpPr>
              <a:spLocks noChangeShapeType="1"/>
            </p:cNvSpPr>
            <p:nvPr/>
          </p:nvSpPr>
          <p:spPr bwMode="auto">
            <a:xfrm>
              <a:off x="336" y="8"/>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grpSp>
      <p:grpSp>
        <p:nvGrpSpPr>
          <p:cNvPr id="5" name="Group 15"/>
          <p:cNvGrpSpPr>
            <a:grpSpLocks/>
          </p:cNvGrpSpPr>
          <p:nvPr/>
        </p:nvGrpSpPr>
        <p:grpSpPr bwMode="auto">
          <a:xfrm>
            <a:off x="3659560" y="2636168"/>
            <a:ext cx="342900" cy="152400"/>
            <a:chOff x="0" y="0"/>
            <a:chExt cx="336" cy="152"/>
          </a:xfrm>
        </p:grpSpPr>
        <p:sp>
          <p:nvSpPr>
            <p:cNvPr id="44085" name="Line 16"/>
            <p:cNvSpPr>
              <a:spLocks noChangeShapeType="1"/>
            </p:cNvSpPr>
            <p:nvPr/>
          </p:nvSpPr>
          <p:spPr bwMode="auto">
            <a:xfrm>
              <a:off x="0" y="0"/>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4086" name="Line 17"/>
            <p:cNvSpPr>
              <a:spLocks noChangeShapeType="1"/>
            </p:cNvSpPr>
            <p:nvPr/>
          </p:nvSpPr>
          <p:spPr bwMode="auto">
            <a:xfrm>
              <a:off x="0" y="144"/>
              <a:ext cx="336" cy="0"/>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4087" name="Line 18"/>
            <p:cNvSpPr>
              <a:spLocks noChangeShapeType="1"/>
            </p:cNvSpPr>
            <p:nvPr/>
          </p:nvSpPr>
          <p:spPr bwMode="auto">
            <a:xfrm>
              <a:off x="336" y="8"/>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grpSp>
      <p:grpSp>
        <p:nvGrpSpPr>
          <p:cNvPr id="6" name="Group 19"/>
          <p:cNvGrpSpPr>
            <a:grpSpLocks/>
          </p:cNvGrpSpPr>
          <p:nvPr/>
        </p:nvGrpSpPr>
        <p:grpSpPr bwMode="auto">
          <a:xfrm>
            <a:off x="4192960" y="2636168"/>
            <a:ext cx="342900" cy="152400"/>
            <a:chOff x="0" y="0"/>
            <a:chExt cx="336" cy="152"/>
          </a:xfrm>
        </p:grpSpPr>
        <p:sp>
          <p:nvSpPr>
            <p:cNvPr id="44082" name="Line 20"/>
            <p:cNvSpPr>
              <a:spLocks noChangeShapeType="1"/>
            </p:cNvSpPr>
            <p:nvPr/>
          </p:nvSpPr>
          <p:spPr bwMode="auto">
            <a:xfrm>
              <a:off x="0" y="0"/>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4083" name="Line 21"/>
            <p:cNvSpPr>
              <a:spLocks noChangeShapeType="1"/>
            </p:cNvSpPr>
            <p:nvPr/>
          </p:nvSpPr>
          <p:spPr bwMode="auto">
            <a:xfrm>
              <a:off x="0" y="144"/>
              <a:ext cx="336" cy="0"/>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4084" name="Line 22"/>
            <p:cNvSpPr>
              <a:spLocks noChangeShapeType="1"/>
            </p:cNvSpPr>
            <p:nvPr/>
          </p:nvSpPr>
          <p:spPr bwMode="auto">
            <a:xfrm>
              <a:off x="336" y="8"/>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grpSp>
      <p:grpSp>
        <p:nvGrpSpPr>
          <p:cNvPr id="7" name="Group 23"/>
          <p:cNvGrpSpPr>
            <a:grpSpLocks/>
          </p:cNvGrpSpPr>
          <p:nvPr/>
        </p:nvGrpSpPr>
        <p:grpSpPr bwMode="auto">
          <a:xfrm>
            <a:off x="4650160" y="2636168"/>
            <a:ext cx="342900" cy="152400"/>
            <a:chOff x="0" y="0"/>
            <a:chExt cx="336" cy="152"/>
          </a:xfrm>
        </p:grpSpPr>
        <p:sp>
          <p:nvSpPr>
            <p:cNvPr id="44079" name="Line 24"/>
            <p:cNvSpPr>
              <a:spLocks noChangeShapeType="1"/>
            </p:cNvSpPr>
            <p:nvPr/>
          </p:nvSpPr>
          <p:spPr bwMode="auto">
            <a:xfrm>
              <a:off x="0" y="0"/>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4080" name="Line 25"/>
            <p:cNvSpPr>
              <a:spLocks noChangeShapeType="1"/>
            </p:cNvSpPr>
            <p:nvPr/>
          </p:nvSpPr>
          <p:spPr bwMode="auto">
            <a:xfrm>
              <a:off x="0" y="144"/>
              <a:ext cx="336" cy="0"/>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4081" name="Line 26"/>
            <p:cNvSpPr>
              <a:spLocks noChangeShapeType="1"/>
            </p:cNvSpPr>
            <p:nvPr/>
          </p:nvSpPr>
          <p:spPr bwMode="auto">
            <a:xfrm>
              <a:off x="336" y="8"/>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grpSp>
      <p:sp>
        <p:nvSpPr>
          <p:cNvPr id="44041" name="Text Box 27"/>
          <p:cNvSpPr txBox="1">
            <a:spLocks noChangeArrowheads="1"/>
          </p:cNvSpPr>
          <p:nvPr/>
        </p:nvSpPr>
        <p:spPr bwMode="auto">
          <a:xfrm>
            <a:off x="2272085" y="2712368"/>
            <a:ext cx="336550" cy="457200"/>
          </a:xfrm>
          <a:prstGeom prst="rect">
            <a:avLst/>
          </a:prstGeom>
          <a:noFill/>
          <a:ln w="9525">
            <a:noFill/>
            <a:miter lim="800000"/>
            <a:headEnd/>
            <a:tailEnd/>
          </a:ln>
        </p:spPr>
        <p:txBody>
          <a:bodyPr wrap="none">
            <a:spAutoFit/>
          </a:bodyPr>
          <a:lstStyle/>
          <a:p>
            <a:r>
              <a:rPr lang="zh-CN" altLang="zh-CN">
                <a:solidFill>
                  <a:schemeClr val="tx1"/>
                </a:solidFill>
              </a:rPr>
              <a:t>1</a:t>
            </a:r>
          </a:p>
        </p:txBody>
      </p:sp>
      <p:sp>
        <p:nvSpPr>
          <p:cNvPr id="44042" name="Text Box 28"/>
          <p:cNvSpPr txBox="1">
            <a:spLocks noChangeArrowheads="1"/>
          </p:cNvSpPr>
          <p:nvPr/>
        </p:nvSpPr>
        <p:spPr bwMode="auto">
          <a:xfrm>
            <a:off x="2745160" y="2712368"/>
            <a:ext cx="336550" cy="457200"/>
          </a:xfrm>
          <a:prstGeom prst="rect">
            <a:avLst/>
          </a:prstGeom>
          <a:noFill/>
          <a:ln w="9525">
            <a:noFill/>
            <a:miter lim="800000"/>
            <a:headEnd/>
            <a:tailEnd/>
          </a:ln>
        </p:spPr>
        <p:txBody>
          <a:bodyPr wrap="none">
            <a:spAutoFit/>
          </a:bodyPr>
          <a:lstStyle/>
          <a:p>
            <a:r>
              <a:rPr lang="zh-CN" altLang="zh-CN">
                <a:solidFill>
                  <a:schemeClr val="tx1"/>
                </a:solidFill>
              </a:rPr>
              <a:t>3</a:t>
            </a:r>
          </a:p>
        </p:txBody>
      </p:sp>
      <p:sp>
        <p:nvSpPr>
          <p:cNvPr id="44043" name="Text Box 29"/>
          <p:cNvSpPr txBox="1">
            <a:spLocks noChangeArrowheads="1"/>
          </p:cNvSpPr>
          <p:nvPr/>
        </p:nvSpPr>
        <p:spPr bwMode="auto">
          <a:xfrm>
            <a:off x="3196010" y="2712368"/>
            <a:ext cx="336550" cy="457200"/>
          </a:xfrm>
          <a:prstGeom prst="rect">
            <a:avLst/>
          </a:prstGeom>
          <a:noFill/>
          <a:ln w="9525">
            <a:noFill/>
            <a:miter lim="800000"/>
            <a:headEnd/>
            <a:tailEnd/>
          </a:ln>
        </p:spPr>
        <p:txBody>
          <a:bodyPr wrap="none">
            <a:spAutoFit/>
          </a:bodyPr>
          <a:lstStyle/>
          <a:p>
            <a:r>
              <a:rPr lang="zh-CN" altLang="zh-CN">
                <a:solidFill>
                  <a:schemeClr val="tx1"/>
                </a:solidFill>
              </a:rPr>
              <a:t>3</a:t>
            </a:r>
          </a:p>
        </p:txBody>
      </p:sp>
      <p:sp>
        <p:nvSpPr>
          <p:cNvPr id="44044" name="Text Box 30"/>
          <p:cNvSpPr txBox="1">
            <a:spLocks noChangeArrowheads="1"/>
          </p:cNvSpPr>
          <p:nvPr/>
        </p:nvSpPr>
        <p:spPr bwMode="auto">
          <a:xfrm>
            <a:off x="3659560" y="2712368"/>
            <a:ext cx="336550" cy="457200"/>
          </a:xfrm>
          <a:prstGeom prst="rect">
            <a:avLst/>
          </a:prstGeom>
          <a:noFill/>
          <a:ln w="9525">
            <a:noFill/>
            <a:miter lim="800000"/>
            <a:headEnd/>
            <a:tailEnd/>
          </a:ln>
        </p:spPr>
        <p:txBody>
          <a:bodyPr wrap="none">
            <a:spAutoFit/>
          </a:bodyPr>
          <a:lstStyle/>
          <a:p>
            <a:r>
              <a:rPr lang="zh-CN" altLang="zh-CN">
                <a:solidFill>
                  <a:schemeClr val="tx1"/>
                </a:solidFill>
              </a:rPr>
              <a:t>7</a:t>
            </a:r>
          </a:p>
        </p:txBody>
      </p:sp>
      <p:sp>
        <p:nvSpPr>
          <p:cNvPr id="44045" name="Text Box 31"/>
          <p:cNvSpPr txBox="1">
            <a:spLocks noChangeArrowheads="1"/>
          </p:cNvSpPr>
          <p:nvPr/>
        </p:nvSpPr>
        <p:spPr bwMode="auto">
          <a:xfrm>
            <a:off x="3964360" y="2636168"/>
            <a:ext cx="260350" cy="457200"/>
          </a:xfrm>
          <a:prstGeom prst="rect">
            <a:avLst/>
          </a:prstGeom>
          <a:noFill/>
          <a:ln w="9525">
            <a:noFill/>
            <a:miter lim="800000"/>
            <a:headEnd/>
            <a:tailEnd/>
          </a:ln>
        </p:spPr>
        <p:txBody>
          <a:bodyPr wrap="none">
            <a:spAutoFit/>
          </a:bodyPr>
          <a:lstStyle/>
          <a:p>
            <a:r>
              <a:rPr lang="zh-CN" altLang="zh-CN" b="1">
                <a:solidFill>
                  <a:schemeClr val="tx1"/>
                </a:solidFill>
              </a:rPr>
              <a:t>.</a:t>
            </a:r>
          </a:p>
        </p:txBody>
      </p:sp>
      <p:sp>
        <p:nvSpPr>
          <p:cNvPr id="44046" name="Text Box 32"/>
          <p:cNvSpPr txBox="1">
            <a:spLocks noChangeArrowheads="1"/>
          </p:cNvSpPr>
          <p:nvPr/>
        </p:nvSpPr>
        <p:spPr bwMode="auto">
          <a:xfrm>
            <a:off x="4192960" y="2712368"/>
            <a:ext cx="336550" cy="457200"/>
          </a:xfrm>
          <a:prstGeom prst="rect">
            <a:avLst/>
          </a:prstGeom>
          <a:noFill/>
          <a:ln w="9525">
            <a:noFill/>
            <a:miter lim="800000"/>
            <a:headEnd/>
            <a:tailEnd/>
          </a:ln>
        </p:spPr>
        <p:txBody>
          <a:bodyPr wrap="none">
            <a:spAutoFit/>
          </a:bodyPr>
          <a:lstStyle/>
          <a:p>
            <a:r>
              <a:rPr lang="zh-CN" altLang="zh-CN">
                <a:solidFill>
                  <a:schemeClr val="tx1"/>
                </a:solidFill>
              </a:rPr>
              <a:t>4</a:t>
            </a:r>
          </a:p>
        </p:txBody>
      </p:sp>
      <p:sp>
        <p:nvSpPr>
          <p:cNvPr id="44047" name="Text Box 33"/>
          <p:cNvSpPr txBox="1">
            <a:spLocks noChangeArrowheads="1"/>
          </p:cNvSpPr>
          <p:nvPr/>
        </p:nvSpPr>
        <p:spPr bwMode="auto">
          <a:xfrm>
            <a:off x="4650160" y="2712368"/>
            <a:ext cx="336550" cy="457200"/>
          </a:xfrm>
          <a:prstGeom prst="rect">
            <a:avLst/>
          </a:prstGeom>
          <a:noFill/>
          <a:ln w="9525">
            <a:noFill/>
            <a:miter lim="800000"/>
            <a:headEnd/>
            <a:tailEnd/>
          </a:ln>
        </p:spPr>
        <p:txBody>
          <a:bodyPr wrap="none">
            <a:spAutoFit/>
          </a:bodyPr>
          <a:lstStyle/>
          <a:p>
            <a:r>
              <a:rPr lang="zh-CN" altLang="zh-CN" dirty="0">
                <a:solidFill>
                  <a:schemeClr val="tx1"/>
                </a:solidFill>
              </a:rPr>
              <a:t>6</a:t>
            </a:r>
          </a:p>
        </p:txBody>
      </p:sp>
      <p:sp>
        <p:nvSpPr>
          <p:cNvPr id="44048" name="Text Box 34"/>
          <p:cNvSpPr txBox="1">
            <a:spLocks noChangeArrowheads="1"/>
          </p:cNvSpPr>
          <p:nvPr/>
        </p:nvSpPr>
        <p:spPr bwMode="auto">
          <a:xfrm>
            <a:off x="611560" y="3550568"/>
            <a:ext cx="803425" cy="461665"/>
          </a:xfrm>
          <a:prstGeom prst="rect">
            <a:avLst/>
          </a:prstGeom>
          <a:noFill/>
          <a:ln w="9525">
            <a:noFill/>
            <a:miter lim="800000"/>
            <a:headEnd/>
            <a:tailEnd/>
          </a:ln>
        </p:spPr>
        <p:txBody>
          <a:bodyPr wrap="none">
            <a:spAutoFit/>
          </a:bodyPr>
          <a:lstStyle/>
          <a:p>
            <a:r>
              <a:rPr lang="zh-CN" altLang="en-US">
                <a:solidFill>
                  <a:schemeClr val="tx1"/>
                </a:solidFill>
              </a:rPr>
              <a:t>所以</a:t>
            </a:r>
          </a:p>
        </p:txBody>
      </p:sp>
      <p:sp>
        <p:nvSpPr>
          <p:cNvPr id="44049" name="Text Box 35"/>
          <p:cNvSpPr txBox="1">
            <a:spLocks noChangeArrowheads="1"/>
          </p:cNvSpPr>
          <p:nvPr/>
        </p:nvSpPr>
        <p:spPr bwMode="auto">
          <a:xfrm>
            <a:off x="2211760" y="3550568"/>
            <a:ext cx="5360988" cy="457200"/>
          </a:xfrm>
          <a:prstGeom prst="rect">
            <a:avLst/>
          </a:prstGeom>
          <a:noFill/>
          <a:ln w="9525">
            <a:noFill/>
            <a:miter lim="800000"/>
            <a:headEnd/>
            <a:tailEnd/>
          </a:ln>
        </p:spPr>
        <p:txBody>
          <a:bodyPr wrap="none">
            <a:spAutoFit/>
          </a:bodyPr>
          <a:lstStyle/>
          <a:p>
            <a:r>
              <a:rPr lang="zh-CN" altLang="en-US">
                <a:solidFill>
                  <a:schemeClr val="tx1"/>
                </a:solidFill>
              </a:rPr>
              <a:t>（</a:t>
            </a:r>
            <a:r>
              <a:rPr lang="zh-CN" altLang="zh-CN">
                <a:solidFill>
                  <a:schemeClr val="tx1"/>
                </a:solidFill>
              </a:rPr>
              <a:t>1011011111.100110</a:t>
            </a:r>
            <a:r>
              <a:rPr lang="zh-CN" altLang="en-US">
                <a:solidFill>
                  <a:schemeClr val="tx1"/>
                </a:solidFill>
              </a:rPr>
              <a:t>）</a:t>
            </a:r>
            <a:r>
              <a:rPr lang="zh-CN" altLang="zh-CN" baseline="-25000">
                <a:solidFill>
                  <a:schemeClr val="tx1"/>
                </a:solidFill>
              </a:rPr>
              <a:t>B</a:t>
            </a:r>
            <a:r>
              <a:rPr lang="zh-CN" altLang="zh-CN">
                <a:solidFill>
                  <a:schemeClr val="tx1"/>
                </a:solidFill>
              </a:rPr>
              <a:t>=</a:t>
            </a:r>
            <a:r>
              <a:rPr lang="zh-CN" altLang="en-US">
                <a:solidFill>
                  <a:schemeClr val="tx1"/>
                </a:solidFill>
              </a:rPr>
              <a:t>（</a:t>
            </a:r>
            <a:r>
              <a:rPr lang="zh-CN" altLang="zh-CN">
                <a:solidFill>
                  <a:schemeClr val="tx1"/>
                </a:solidFill>
              </a:rPr>
              <a:t>1337.46</a:t>
            </a:r>
            <a:r>
              <a:rPr lang="zh-CN" altLang="en-US">
                <a:solidFill>
                  <a:schemeClr val="tx1"/>
                </a:solidFill>
              </a:rPr>
              <a:t>）</a:t>
            </a:r>
            <a:r>
              <a:rPr lang="zh-CN" altLang="zh-CN" baseline="-25000">
                <a:solidFill>
                  <a:schemeClr val="tx1"/>
                </a:solidFill>
              </a:rPr>
              <a:t>O</a:t>
            </a:r>
          </a:p>
        </p:txBody>
      </p:sp>
      <p:sp>
        <p:nvSpPr>
          <p:cNvPr id="44050" name="Text Box 36"/>
          <p:cNvSpPr txBox="1">
            <a:spLocks noChangeArrowheads="1"/>
          </p:cNvSpPr>
          <p:nvPr/>
        </p:nvSpPr>
        <p:spPr bwMode="auto">
          <a:xfrm>
            <a:off x="2675310" y="4125243"/>
            <a:ext cx="3003550" cy="457200"/>
          </a:xfrm>
          <a:prstGeom prst="rect">
            <a:avLst/>
          </a:prstGeom>
          <a:noFill/>
          <a:ln w="9525">
            <a:noFill/>
            <a:miter lim="800000"/>
            <a:headEnd/>
            <a:tailEnd/>
          </a:ln>
        </p:spPr>
        <p:txBody>
          <a:bodyPr wrap="none">
            <a:spAutoFit/>
          </a:bodyPr>
          <a:lstStyle/>
          <a:p>
            <a:r>
              <a:rPr lang="zh-CN" altLang="zh-CN">
                <a:solidFill>
                  <a:schemeClr val="tx1"/>
                </a:solidFill>
              </a:rPr>
              <a:t>1011011111.10011000</a:t>
            </a:r>
          </a:p>
        </p:txBody>
      </p:sp>
      <p:grpSp>
        <p:nvGrpSpPr>
          <p:cNvPr id="8" name="Group 37"/>
          <p:cNvGrpSpPr>
            <a:grpSpLocks/>
          </p:cNvGrpSpPr>
          <p:nvPr/>
        </p:nvGrpSpPr>
        <p:grpSpPr bwMode="auto">
          <a:xfrm>
            <a:off x="2516560" y="4541168"/>
            <a:ext cx="495300" cy="152400"/>
            <a:chOff x="0" y="0"/>
            <a:chExt cx="336" cy="152"/>
          </a:xfrm>
        </p:grpSpPr>
        <p:sp>
          <p:nvSpPr>
            <p:cNvPr id="44076" name="Line 38"/>
            <p:cNvSpPr>
              <a:spLocks noChangeShapeType="1"/>
            </p:cNvSpPr>
            <p:nvPr/>
          </p:nvSpPr>
          <p:spPr bwMode="auto">
            <a:xfrm>
              <a:off x="0" y="0"/>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4077" name="Line 39"/>
            <p:cNvSpPr>
              <a:spLocks noChangeShapeType="1"/>
            </p:cNvSpPr>
            <p:nvPr/>
          </p:nvSpPr>
          <p:spPr bwMode="auto">
            <a:xfrm>
              <a:off x="0" y="144"/>
              <a:ext cx="336" cy="0"/>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4078" name="Line 40"/>
            <p:cNvSpPr>
              <a:spLocks noChangeShapeType="1"/>
            </p:cNvSpPr>
            <p:nvPr/>
          </p:nvSpPr>
          <p:spPr bwMode="auto">
            <a:xfrm>
              <a:off x="336" y="8"/>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grpSp>
      <p:grpSp>
        <p:nvGrpSpPr>
          <p:cNvPr id="9" name="Group 41"/>
          <p:cNvGrpSpPr>
            <a:grpSpLocks/>
          </p:cNvGrpSpPr>
          <p:nvPr/>
        </p:nvGrpSpPr>
        <p:grpSpPr bwMode="auto">
          <a:xfrm>
            <a:off x="3126160" y="4541168"/>
            <a:ext cx="495300" cy="152400"/>
            <a:chOff x="0" y="0"/>
            <a:chExt cx="336" cy="152"/>
          </a:xfrm>
        </p:grpSpPr>
        <p:sp>
          <p:nvSpPr>
            <p:cNvPr id="44073" name="Line 42"/>
            <p:cNvSpPr>
              <a:spLocks noChangeShapeType="1"/>
            </p:cNvSpPr>
            <p:nvPr/>
          </p:nvSpPr>
          <p:spPr bwMode="auto">
            <a:xfrm>
              <a:off x="0" y="0"/>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4074" name="Line 43"/>
            <p:cNvSpPr>
              <a:spLocks noChangeShapeType="1"/>
            </p:cNvSpPr>
            <p:nvPr/>
          </p:nvSpPr>
          <p:spPr bwMode="auto">
            <a:xfrm>
              <a:off x="0" y="144"/>
              <a:ext cx="336" cy="0"/>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4075" name="Line 44"/>
            <p:cNvSpPr>
              <a:spLocks noChangeShapeType="1"/>
            </p:cNvSpPr>
            <p:nvPr/>
          </p:nvSpPr>
          <p:spPr bwMode="auto">
            <a:xfrm>
              <a:off x="336" y="8"/>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grpSp>
      <p:grpSp>
        <p:nvGrpSpPr>
          <p:cNvPr id="10" name="Group 45"/>
          <p:cNvGrpSpPr>
            <a:grpSpLocks/>
          </p:cNvGrpSpPr>
          <p:nvPr/>
        </p:nvGrpSpPr>
        <p:grpSpPr bwMode="auto">
          <a:xfrm>
            <a:off x="3735760" y="4541168"/>
            <a:ext cx="495300" cy="152400"/>
            <a:chOff x="0" y="0"/>
            <a:chExt cx="336" cy="152"/>
          </a:xfrm>
        </p:grpSpPr>
        <p:sp>
          <p:nvSpPr>
            <p:cNvPr id="44070" name="Line 46"/>
            <p:cNvSpPr>
              <a:spLocks noChangeShapeType="1"/>
            </p:cNvSpPr>
            <p:nvPr/>
          </p:nvSpPr>
          <p:spPr bwMode="auto">
            <a:xfrm>
              <a:off x="0" y="0"/>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4071" name="Line 47"/>
            <p:cNvSpPr>
              <a:spLocks noChangeShapeType="1"/>
            </p:cNvSpPr>
            <p:nvPr/>
          </p:nvSpPr>
          <p:spPr bwMode="auto">
            <a:xfrm>
              <a:off x="0" y="144"/>
              <a:ext cx="336" cy="0"/>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4072" name="Line 48"/>
            <p:cNvSpPr>
              <a:spLocks noChangeShapeType="1"/>
            </p:cNvSpPr>
            <p:nvPr/>
          </p:nvSpPr>
          <p:spPr bwMode="auto">
            <a:xfrm>
              <a:off x="336" y="8"/>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grpSp>
      <p:grpSp>
        <p:nvGrpSpPr>
          <p:cNvPr id="11" name="Group 49"/>
          <p:cNvGrpSpPr>
            <a:grpSpLocks/>
          </p:cNvGrpSpPr>
          <p:nvPr/>
        </p:nvGrpSpPr>
        <p:grpSpPr bwMode="auto">
          <a:xfrm>
            <a:off x="4421560" y="4541168"/>
            <a:ext cx="495300" cy="152400"/>
            <a:chOff x="0" y="0"/>
            <a:chExt cx="336" cy="152"/>
          </a:xfrm>
        </p:grpSpPr>
        <p:sp>
          <p:nvSpPr>
            <p:cNvPr id="44067" name="Line 50"/>
            <p:cNvSpPr>
              <a:spLocks noChangeShapeType="1"/>
            </p:cNvSpPr>
            <p:nvPr/>
          </p:nvSpPr>
          <p:spPr bwMode="auto">
            <a:xfrm>
              <a:off x="0" y="0"/>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4068" name="Line 51"/>
            <p:cNvSpPr>
              <a:spLocks noChangeShapeType="1"/>
            </p:cNvSpPr>
            <p:nvPr/>
          </p:nvSpPr>
          <p:spPr bwMode="auto">
            <a:xfrm>
              <a:off x="0" y="144"/>
              <a:ext cx="336" cy="0"/>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4069" name="Line 52"/>
            <p:cNvSpPr>
              <a:spLocks noChangeShapeType="1"/>
            </p:cNvSpPr>
            <p:nvPr/>
          </p:nvSpPr>
          <p:spPr bwMode="auto">
            <a:xfrm>
              <a:off x="336" y="8"/>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grpSp>
      <p:grpSp>
        <p:nvGrpSpPr>
          <p:cNvPr id="12" name="Group 53"/>
          <p:cNvGrpSpPr>
            <a:grpSpLocks/>
          </p:cNvGrpSpPr>
          <p:nvPr/>
        </p:nvGrpSpPr>
        <p:grpSpPr bwMode="auto">
          <a:xfrm>
            <a:off x="5031160" y="4541168"/>
            <a:ext cx="495300" cy="152400"/>
            <a:chOff x="0" y="0"/>
            <a:chExt cx="336" cy="152"/>
          </a:xfrm>
        </p:grpSpPr>
        <p:sp>
          <p:nvSpPr>
            <p:cNvPr id="44064" name="Line 54"/>
            <p:cNvSpPr>
              <a:spLocks noChangeShapeType="1"/>
            </p:cNvSpPr>
            <p:nvPr/>
          </p:nvSpPr>
          <p:spPr bwMode="auto">
            <a:xfrm>
              <a:off x="0" y="0"/>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4065" name="Line 55"/>
            <p:cNvSpPr>
              <a:spLocks noChangeShapeType="1"/>
            </p:cNvSpPr>
            <p:nvPr/>
          </p:nvSpPr>
          <p:spPr bwMode="auto">
            <a:xfrm>
              <a:off x="0" y="144"/>
              <a:ext cx="336" cy="0"/>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4066" name="Line 56"/>
            <p:cNvSpPr>
              <a:spLocks noChangeShapeType="1"/>
            </p:cNvSpPr>
            <p:nvPr/>
          </p:nvSpPr>
          <p:spPr bwMode="auto">
            <a:xfrm>
              <a:off x="336" y="8"/>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grpSp>
      <p:sp>
        <p:nvSpPr>
          <p:cNvPr id="44056" name="Text Box 57"/>
          <p:cNvSpPr txBox="1">
            <a:spLocks noChangeArrowheads="1"/>
          </p:cNvSpPr>
          <p:nvPr/>
        </p:nvSpPr>
        <p:spPr bwMode="auto">
          <a:xfrm>
            <a:off x="2592760" y="4693568"/>
            <a:ext cx="336550" cy="457200"/>
          </a:xfrm>
          <a:prstGeom prst="rect">
            <a:avLst/>
          </a:prstGeom>
          <a:noFill/>
          <a:ln w="9525">
            <a:noFill/>
            <a:miter lim="800000"/>
            <a:headEnd/>
            <a:tailEnd/>
          </a:ln>
        </p:spPr>
        <p:txBody>
          <a:bodyPr wrap="none">
            <a:spAutoFit/>
          </a:bodyPr>
          <a:lstStyle/>
          <a:p>
            <a:r>
              <a:rPr lang="zh-CN" altLang="zh-CN">
                <a:solidFill>
                  <a:schemeClr val="tx1"/>
                </a:solidFill>
              </a:rPr>
              <a:t>2</a:t>
            </a:r>
          </a:p>
        </p:txBody>
      </p:sp>
      <p:sp>
        <p:nvSpPr>
          <p:cNvPr id="44057" name="Text Box 58"/>
          <p:cNvSpPr txBox="1">
            <a:spLocks noChangeArrowheads="1"/>
          </p:cNvSpPr>
          <p:nvPr/>
        </p:nvSpPr>
        <p:spPr bwMode="auto">
          <a:xfrm>
            <a:off x="3202360" y="4693568"/>
            <a:ext cx="404813" cy="457200"/>
          </a:xfrm>
          <a:prstGeom prst="rect">
            <a:avLst/>
          </a:prstGeom>
          <a:noFill/>
          <a:ln w="9525">
            <a:noFill/>
            <a:miter lim="800000"/>
            <a:headEnd/>
            <a:tailEnd/>
          </a:ln>
        </p:spPr>
        <p:txBody>
          <a:bodyPr wrap="none">
            <a:spAutoFit/>
          </a:bodyPr>
          <a:lstStyle/>
          <a:p>
            <a:r>
              <a:rPr lang="zh-CN" altLang="zh-CN">
                <a:solidFill>
                  <a:schemeClr val="tx1"/>
                </a:solidFill>
              </a:rPr>
              <a:t>D</a:t>
            </a:r>
          </a:p>
        </p:txBody>
      </p:sp>
      <p:sp>
        <p:nvSpPr>
          <p:cNvPr id="44058" name="Text Box 59"/>
          <p:cNvSpPr txBox="1">
            <a:spLocks noChangeArrowheads="1"/>
          </p:cNvSpPr>
          <p:nvPr/>
        </p:nvSpPr>
        <p:spPr bwMode="auto">
          <a:xfrm>
            <a:off x="3811960" y="4693568"/>
            <a:ext cx="372218" cy="461665"/>
          </a:xfrm>
          <a:prstGeom prst="rect">
            <a:avLst/>
          </a:prstGeom>
          <a:noFill/>
          <a:ln w="9525">
            <a:noFill/>
            <a:miter lim="800000"/>
            <a:headEnd/>
            <a:tailEnd/>
          </a:ln>
        </p:spPr>
        <p:txBody>
          <a:bodyPr wrap="none">
            <a:spAutoFit/>
          </a:bodyPr>
          <a:lstStyle/>
          <a:p>
            <a:r>
              <a:rPr lang="zh-CN" altLang="zh-CN">
                <a:solidFill>
                  <a:schemeClr val="tx1"/>
                </a:solidFill>
              </a:rPr>
              <a:t>F</a:t>
            </a:r>
          </a:p>
        </p:txBody>
      </p:sp>
      <p:sp>
        <p:nvSpPr>
          <p:cNvPr id="44059" name="Text Box 60"/>
          <p:cNvSpPr txBox="1">
            <a:spLocks noChangeArrowheads="1"/>
          </p:cNvSpPr>
          <p:nvPr/>
        </p:nvSpPr>
        <p:spPr bwMode="auto">
          <a:xfrm>
            <a:off x="4177085" y="4658643"/>
            <a:ext cx="260350" cy="457200"/>
          </a:xfrm>
          <a:prstGeom prst="rect">
            <a:avLst/>
          </a:prstGeom>
          <a:noFill/>
          <a:ln w="9525">
            <a:noFill/>
            <a:miter lim="800000"/>
            <a:headEnd/>
            <a:tailEnd/>
          </a:ln>
        </p:spPr>
        <p:txBody>
          <a:bodyPr wrap="none">
            <a:spAutoFit/>
          </a:bodyPr>
          <a:lstStyle/>
          <a:p>
            <a:r>
              <a:rPr lang="zh-CN" altLang="zh-CN" b="1">
                <a:solidFill>
                  <a:schemeClr val="tx1"/>
                </a:solidFill>
              </a:rPr>
              <a:t>.</a:t>
            </a:r>
          </a:p>
        </p:txBody>
      </p:sp>
      <p:sp>
        <p:nvSpPr>
          <p:cNvPr id="44060" name="Text Box 61"/>
          <p:cNvSpPr txBox="1">
            <a:spLocks noChangeArrowheads="1"/>
          </p:cNvSpPr>
          <p:nvPr/>
        </p:nvSpPr>
        <p:spPr bwMode="auto">
          <a:xfrm>
            <a:off x="4497760" y="4693568"/>
            <a:ext cx="336550" cy="457200"/>
          </a:xfrm>
          <a:prstGeom prst="rect">
            <a:avLst/>
          </a:prstGeom>
          <a:noFill/>
          <a:ln w="9525">
            <a:noFill/>
            <a:miter lim="800000"/>
            <a:headEnd/>
            <a:tailEnd/>
          </a:ln>
        </p:spPr>
        <p:txBody>
          <a:bodyPr wrap="none">
            <a:spAutoFit/>
          </a:bodyPr>
          <a:lstStyle/>
          <a:p>
            <a:r>
              <a:rPr lang="zh-CN" altLang="zh-CN">
                <a:solidFill>
                  <a:schemeClr val="tx1"/>
                </a:solidFill>
              </a:rPr>
              <a:t>9</a:t>
            </a:r>
          </a:p>
        </p:txBody>
      </p:sp>
      <p:sp>
        <p:nvSpPr>
          <p:cNvPr id="44061" name="Text Box 62"/>
          <p:cNvSpPr txBox="1">
            <a:spLocks noChangeArrowheads="1"/>
          </p:cNvSpPr>
          <p:nvPr/>
        </p:nvSpPr>
        <p:spPr bwMode="auto">
          <a:xfrm>
            <a:off x="5091485" y="4693568"/>
            <a:ext cx="336550" cy="457200"/>
          </a:xfrm>
          <a:prstGeom prst="rect">
            <a:avLst/>
          </a:prstGeom>
          <a:noFill/>
          <a:ln w="9525">
            <a:noFill/>
            <a:miter lim="800000"/>
            <a:headEnd/>
            <a:tailEnd/>
          </a:ln>
        </p:spPr>
        <p:txBody>
          <a:bodyPr wrap="none">
            <a:spAutoFit/>
          </a:bodyPr>
          <a:lstStyle/>
          <a:p>
            <a:r>
              <a:rPr lang="zh-CN" altLang="zh-CN">
                <a:solidFill>
                  <a:schemeClr val="tx1"/>
                </a:solidFill>
              </a:rPr>
              <a:t>8</a:t>
            </a:r>
          </a:p>
        </p:txBody>
      </p:sp>
      <p:sp>
        <p:nvSpPr>
          <p:cNvPr id="44062" name="Text Box 63"/>
          <p:cNvSpPr txBox="1">
            <a:spLocks noChangeArrowheads="1"/>
          </p:cNvSpPr>
          <p:nvPr/>
        </p:nvSpPr>
        <p:spPr bwMode="auto">
          <a:xfrm>
            <a:off x="840160" y="5400006"/>
            <a:ext cx="494046" cy="461665"/>
          </a:xfrm>
          <a:prstGeom prst="rect">
            <a:avLst/>
          </a:prstGeom>
          <a:noFill/>
          <a:ln w="9525">
            <a:noFill/>
            <a:miter lim="800000"/>
            <a:headEnd/>
            <a:tailEnd/>
          </a:ln>
        </p:spPr>
        <p:txBody>
          <a:bodyPr wrap="none">
            <a:spAutoFit/>
          </a:bodyPr>
          <a:lstStyle/>
          <a:p>
            <a:r>
              <a:rPr lang="zh-CN" altLang="en-US">
                <a:solidFill>
                  <a:schemeClr val="tx1"/>
                </a:solidFill>
              </a:rPr>
              <a:t>即</a:t>
            </a:r>
          </a:p>
        </p:txBody>
      </p:sp>
      <p:sp>
        <p:nvSpPr>
          <p:cNvPr id="44063" name="Text Box 64"/>
          <p:cNvSpPr txBox="1">
            <a:spLocks noChangeArrowheads="1"/>
          </p:cNvSpPr>
          <p:nvPr/>
        </p:nvSpPr>
        <p:spPr bwMode="auto">
          <a:xfrm>
            <a:off x="2135560" y="5455568"/>
            <a:ext cx="5141913" cy="457200"/>
          </a:xfrm>
          <a:prstGeom prst="rect">
            <a:avLst/>
          </a:prstGeom>
          <a:noFill/>
          <a:ln w="9525">
            <a:noFill/>
            <a:miter lim="800000"/>
            <a:headEnd/>
            <a:tailEnd/>
          </a:ln>
        </p:spPr>
        <p:txBody>
          <a:bodyPr>
            <a:spAutoFit/>
          </a:bodyPr>
          <a:lstStyle/>
          <a:p>
            <a:r>
              <a:rPr lang="zh-CN" altLang="en-US">
                <a:solidFill>
                  <a:schemeClr val="tx1"/>
                </a:solidFill>
              </a:rPr>
              <a:t>（</a:t>
            </a:r>
            <a:r>
              <a:rPr lang="zh-CN" altLang="zh-CN">
                <a:solidFill>
                  <a:schemeClr val="tx1"/>
                </a:solidFill>
              </a:rPr>
              <a:t>1011011111.10011</a:t>
            </a:r>
            <a:r>
              <a:rPr lang="zh-CN" altLang="en-US">
                <a:solidFill>
                  <a:schemeClr val="tx1"/>
                </a:solidFill>
              </a:rPr>
              <a:t>）</a:t>
            </a:r>
            <a:r>
              <a:rPr lang="zh-CN" altLang="zh-CN" baseline="-25000">
                <a:solidFill>
                  <a:schemeClr val="tx1"/>
                </a:solidFill>
              </a:rPr>
              <a:t>B</a:t>
            </a:r>
            <a:r>
              <a:rPr lang="zh-CN" altLang="zh-CN">
                <a:solidFill>
                  <a:schemeClr val="tx1"/>
                </a:solidFill>
              </a:rPr>
              <a:t>=</a:t>
            </a:r>
            <a:r>
              <a:rPr lang="zh-CN" altLang="en-US">
                <a:solidFill>
                  <a:schemeClr val="tx1"/>
                </a:solidFill>
              </a:rPr>
              <a:t>（</a:t>
            </a:r>
            <a:r>
              <a:rPr lang="zh-CN" altLang="zh-CN">
                <a:solidFill>
                  <a:schemeClr val="tx1"/>
                </a:solidFill>
              </a:rPr>
              <a:t>2DF.98</a:t>
            </a:r>
            <a:r>
              <a:rPr lang="zh-CN" altLang="en-US">
                <a:solidFill>
                  <a:schemeClr val="tx1"/>
                </a:solidFill>
              </a:rPr>
              <a:t>）</a:t>
            </a:r>
            <a:r>
              <a:rPr lang="zh-CN" altLang="zh-CN" baseline="-25000">
                <a:solidFill>
                  <a:schemeClr val="tx1"/>
                </a:solidFill>
              </a:rPr>
              <a:t>H</a:t>
            </a:r>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685800" y="1817539"/>
            <a:ext cx="8382000" cy="3231654"/>
          </a:xfrm>
          <a:prstGeom prst="rect">
            <a:avLst/>
          </a:prstGeom>
          <a:noFill/>
          <a:ln w="9525">
            <a:noFill/>
            <a:miter lim="800000"/>
            <a:headEnd/>
            <a:tailEnd/>
          </a:ln>
        </p:spPr>
        <p:txBody>
          <a:bodyPr>
            <a:spAutoFit/>
          </a:bodyPr>
          <a:lstStyle/>
          <a:p>
            <a:pPr algn="just">
              <a:spcBef>
                <a:spcPct val="50000"/>
              </a:spcBef>
            </a:pPr>
            <a:r>
              <a:rPr lang="zh-CN" altLang="en-US" b="1" dirty="0">
                <a:solidFill>
                  <a:schemeClr val="tx1"/>
                </a:solidFill>
              </a:rPr>
              <a:t>例</a:t>
            </a:r>
            <a:r>
              <a:rPr lang="zh-CN" altLang="zh-CN" dirty="0">
                <a:solidFill>
                  <a:schemeClr val="tx1"/>
                </a:solidFill>
              </a:rPr>
              <a:t>11     (36.24)</a:t>
            </a:r>
            <a:r>
              <a:rPr lang="zh-CN" altLang="zh-CN" baseline="-25000" dirty="0">
                <a:solidFill>
                  <a:schemeClr val="tx1"/>
                </a:solidFill>
              </a:rPr>
              <a:t>O</a:t>
            </a:r>
            <a:r>
              <a:rPr lang="zh-CN" altLang="zh-CN" dirty="0">
                <a:solidFill>
                  <a:schemeClr val="tx1"/>
                </a:solidFill>
              </a:rPr>
              <a:t>=( ? )</a:t>
            </a:r>
            <a:r>
              <a:rPr lang="zh-CN" altLang="zh-CN" baseline="-25000" dirty="0" smtClean="0">
                <a:solidFill>
                  <a:schemeClr val="tx1"/>
                </a:solidFill>
              </a:rPr>
              <a:t>B</a:t>
            </a:r>
            <a:endParaRPr lang="zh-CN" altLang="zh-CN" dirty="0">
              <a:solidFill>
                <a:schemeClr val="tx1"/>
              </a:solidFill>
            </a:endParaRPr>
          </a:p>
          <a:p>
            <a:pPr algn="just">
              <a:spcBef>
                <a:spcPct val="50000"/>
              </a:spcBef>
            </a:pPr>
            <a:r>
              <a:rPr lang="zh-CN" altLang="en-US" b="1" dirty="0">
                <a:solidFill>
                  <a:schemeClr val="tx1"/>
                </a:solidFill>
              </a:rPr>
              <a:t>解</a:t>
            </a:r>
            <a:r>
              <a:rPr lang="zh-CN" altLang="en-US" dirty="0">
                <a:solidFill>
                  <a:schemeClr val="tx1"/>
                </a:solidFill>
              </a:rPr>
              <a:t>         </a:t>
            </a:r>
            <a:r>
              <a:rPr lang="zh-CN" altLang="zh-CN" dirty="0">
                <a:solidFill>
                  <a:schemeClr val="tx1"/>
                </a:solidFill>
              </a:rPr>
              <a:t>(36.24)</a:t>
            </a:r>
            <a:r>
              <a:rPr lang="zh-CN" altLang="zh-CN" baseline="-25000" dirty="0">
                <a:solidFill>
                  <a:schemeClr val="tx1"/>
                </a:solidFill>
              </a:rPr>
              <a:t>O</a:t>
            </a:r>
            <a:r>
              <a:rPr lang="zh-CN" altLang="zh-CN" dirty="0">
                <a:solidFill>
                  <a:schemeClr val="tx1"/>
                </a:solidFill>
              </a:rPr>
              <a:t>=(011110.010100)</a:t>
            </a:r>
            <a:r>
              <a:rPr lang="zh-CN" altLang="zh-CN" baseline="-25000" dirty="0">
                <a:solidFill>
                  <a:schemeClr val="tx1"/>
                </a:solidFill>
              </a:rPr>
              <a:t>B</a:t>
            </a:r>
            <a:r>
              <a:rPr lang="zh-CN" altLang="zh-CN" dirty="0">
                <a:solidFill>
                  <a:schemeClr val="tx1"/>
                </a:solidFill>
              </a:rPr>
              <a:t>=(</a:t>
            </a:r>
            <a:r>
              <a:rPr lang="zh-CN" altLang="zh-CN" dirty="0" smtClean="0">
                <a:solidFill>
                  <a:schemeClr val="tx1"/>
                </a:solidFill>
              </a:rPr>
              <a:t>11110.0101)</a:t>
            </a:r>
            <a:r>
              <a:rPr lang="zh-CN" altLang="zh-CN" baseline="-25000" dirty="0" smtClean="0">
                <a:solidFill>
                  <a:schemeClr val="tx1"/>
                </a:solidFill>
              </a:rPr>
              <a:t>B</a:t>
            </a:r>
            <a:endParaRPr lang="zh-CN" altLang="zh-CN" dirty="0">
              <a:solidFill>
                <a:schemeClr val="tx1"/>
              </a:solidFill>
            </a:endParaRPr>
          </a:p>
          <a:p>
            <a:pPr algn="just">
              <a:spcBef>
                <a:spcPct val="50000"/>
              </a:spcBef>
            </a:pPr>
            <a:r>
              <a:rPr lang="zh-CN" altLang="zh-CN" dirty="0">
                <a:solidFill>
                  <a:schemeClr val="tx1"/>
                </a:solidFill>
              </a:rPr>
              <a:t>                      </a:t>
            </a:r>
            <a:r>
              <a:rPr lang="en-US" altLang="zh-CN" dirty="0" smtClean="0">
                <a:solidFill>
                  <a:schemeClr val="tx1"/>
                </a:solidFill>
              </a:rPr>
              <a:t>   </a:t>
            </a:r>
            <a:r>
              <a:rPr lang="zh-CN" altLang="zh-CN" dirty="0" smtClean="0">
                <a:solidFill>
                  <a:schemeClr val="tx1"/>
                </a:solidFill>
              </a:rPr>
              <a:t>        </a:t>
            </a:r>
            <a:r>
              <a:rPr lang="zh-CN" altLang="zh-CN" dirty="0">
                <a:solidFill>
                  <a:schemeClr val="tx1"/>
                </a:solidFill>
              </a:rPr>
              <a:t>3    6 .  2    </a:t>
            </a:r>
            <a:r>
              <a:rPr lang="zh-CN" altLang="zh-CN" dirty="0" smtClean="0">
                <a:solidFill>
                  <a:schemeClr val="tx1"/>
                </a:solidFill>
              </a:rPr>
              <a:t>4</a:t>
            </a:r>
            <a:endParaRPr lang="zh-CN" altLang="zh-CN" dirty="0">
              <a:solidFill>
                <a:schemeClr val="tx1"/>
              </a:solidFill>
            </a:endParaRPr>
          </a:p>
          <a:p>
            <a:pPr algn="just">
              <a:spcBef>
                <a:spcPct val="50000"/>
              </a:spcBef>
            </a:pPr>
            <a:r>
              <a:rPr lang="zh-CN" altLang="en-US" b="1" dirty="0">
                <a:solidFill>
                  <a:schemeClr val="tx1"/>
                </a:solidFill>
              </a:rPr>
              <a:t>例 </a:t>
            </a:r>
            <a:r>
              <a:rPr lang="zh-CN" altLang="zh-CN" b="1" dirty="0">
                <a:solidFill>
                  <a:schemeClr val="tx1"/>
                </a:solidFill>
              </a:rPr>
              <a:t>12</a:t>
            </a:r>
            <a:r>
              <a:rPr lang="zh-CN" altLang="zh-CN" dirty="0">
                <a:solidFill>
                  <a:schemeClr val="tx1"/>
                </a:solidFill>
              </a:rPr>
              <a:t>    (3DB.46)</a:t>
            </a:r>
            <a:r>
              <a:rPr lang="zh-CN" altLang="zh-CN" baseline="-25000" dirty="0">
                <a:solidFill>
                  <a:schemeClr val="tx1"/>
                </a:solidFill>
              </a:rPr>
              <a:t>H</a:t>
            </a:r>
            <a:r>
              <a:rPr lang="zh-CN" altLang="zh-CN" dirty="0">
                <a:solidFill>
                  <a:schemeClr val="tx1"/>
                </a:solidFill>
              </a:rPr>
              <a:t>=( ? )</a:t>
            </a:r>
            <a:r>
              <a:rPr lang="zh-CN" altLang="zh-CN" baseline="-25000" dirty="0" smtClean="0">
                <a:solidFill>
                  <a:schemeClr val="tx1"/>
                </a:solidFill>
              </a:rPr>
              <a:t>B</a:t>
            </a:r>
            <a:endParaRPr lang="zh-CN" altLang="zh-CN" dirty="0">
              <a:solidFill>
                <a:schemeClr val="tx1"/>
              </a:solidFill>
            </a:endParaRPr>
          </a:p>
          <a:p>
            <a:pPr algn="just">
              <a:spcBef>
                <a:spcPct val="50000"/>
              </a:spcBef>
            </a:pPr>
            <a:r>
              <a:rPr lang="zh-CN" altLang="en-US" b="1" dirty="0">
                <a:solidFill>
                  <a:schemeClr val="tx1"/>
                </a:solidFill>
              </a:rPr>
              <a:t>解</a:t>
            </a:r>
            <a:r>
              <a:rPr lang="zh-CN" altLang="en-US" dirty="0">
                <a:solidFill>
                  <a:schemeClr val="tx1"/>
                </a:solidFill>
              </a:rPr>
              <a:t>         </a:t>
            </a:r>
            <a:r>
              <a:rPr lang="zh-CN" altLang="zh-CN" dirty="0">
                <a:solidFill>
                  <a:schemeClr val="tx1"/>
                </a:solidFill>
              </a:rPr>
              <a:t>(3DB.46)</a:t>
            </a:r>
            <a:r>
              <a:rPr lang="zh-CN" altLang="zh-CN" baseline="-25000" dirty="0">
                <a:solidFill>
                  <a:schemeClr val="tx1"/>
                </a:solidFill>
              </a:rPr>
              <a:t>H</a:t>
            </a:r>
            <a:r>
              <a:rPr lang="zh-CN" altLang="zh-CN" dirty="0">
                <a:solidFill>
                  <a:schemeClr val="tx1"/>
                </a:solidFill>
              </a:rPr>
              <a:t>=(001111011011. 01000110)</a:t>
            </a:r>
            <a:r>
              <a:rPr lang="zh-CN" altLang="zh-CN" baseline="-25000" dirty="0">
                <a:solidFill>
                  <a:schemeClr val="tx1"/>
                </a:solidFill>
              </a:rPr>
              <a:t>B</a:t>
            </a:r>
          </a:p>
          <a:p>
            <a:pPr algn="just">
              <a:spcBef>
                <a:spcPct val="50000"/>
              </a:spcBef>
            </a:pPr>
            <a:r>
              <a:rPr lang="zh-CN" altLang="zh-CN" dirty="0">
                <a:solidFill>
                  <a:schemeClr val="tx1"/>
                </a:solidFill>
              </a:rPr>
              <a:t>                                                                        </a:t>
            </a:r>
            <a:r>
              <a:rPr lang="zh-CN" altLang="zh-CN" sz="2000" dirty="0">
                <a:solidFill>
                  <a:schemeClr val="tx1"/>
                </a:solidFill>
              </a:rPr>
              <a:t>=(1111011011.0100011)</a:t>
            </a:r>
            <a:r>
              <a:rPr lang="zh-CN" altLang="zh-CN" sz="2000" baseline="-25000" dirty="0">
                <a:solidFill>
                  <a:schemeClr val="tx1"/>
                </a:solidFill>
              </a:rPr>
              <a:t>B</a:t>
            </a:r>
            <a:r>
              <a:rPr lang="zh-CN" altLang="zh-CN" dirty="0">
                <a:solidFill>
                  <a:schemeClr val="tx1"/>
                </a:solidFill>
              </a:rPr>
              <a:t>                                                                  </a:t>
            </a:r>
          </a:p>
        </p:txBody>
      </p:sp>
      <p:grpSp>
        <p:nvGrpSpPr>
          <p:cNvPr id="2" name="Group 3"/>
          <p:cNvGrpSpPr>
            <a:grpSpLocks/>
          </p:cNvGrpSpPr>
          <p:nvPr/>
        </p:nvGrpSpPr>
        <p:grpSpPr bwMode="auto">
          <a:xfrm>
            <a:off x="3132138" y="2825601"/>
            <a:ext cx="342900" cy="152400"/>
            <a:chOff x="0" y="0"/>
            <a:chExt cx="336" cy="152"/>
          </a:xfrm>
        </p:grpSpPr>
        <p:sp>
          <p:nvSpPr>
            <p:cNvPr id="45099" name="Line 4"/>
            <p:cNvSpPr>
              <a:spLocks noChangeShapeType="1"/>
            </p:cNvSpPr>
            <p:nvPr/>
          </p:nvSpPr>
          <p:spPr bwMode="auto">
            <a:xfrm>
              <a:off x="0" y="0"/>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5100" name="Line 5"/>
            <p:cNvSpPr>
              <a:spLocks noChangeShapeType="1"/>
            </p:cNvSpPr>
            <p:nvPr/>
          </p:nvSpPr>
          <p:spPr bwMode="auto">
            <a:xfrm>
              <a:off x="0" y="144"/>
              <a:ext cx="336" cy="0"/>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5101" name="Line 6"/>
            <p:cNvSpPr>
              <a:spLocks noChangeShapeType="1"/>
            </p:cNvSpPr>
            <p:nvPr/>
          </p:nvSpPr>
          <p:spPr bwMode="auto">
            <a:xfrm>
              <a:off x="336" y="8"/>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grpSp>
      <p:grpSp>
        <p:nvGrpSpPr>
          <p:cNvPr id="3" name="Group 7"/>
          <p:cNvGrpSpPr>
            <a:grpSpLocks/>
          </p:cNvGrpSpPr>
          <p:nvPr/>
        </p:nvGrpSpPr>
        <p:grpSpPr bwMode="auto">
          <a:xfrm>
            <a:off x="3563938" y="2825601"/>
            <a:ext cx="342900" cy="152400"/>
            <a:chOff x="0" y="0"/>
            <a:chExt cx="336" cy="152"/>
          </a:xfrm>
        </p:grpSpPr>
        <p:sp>
          <p:nvSpPr>
            <p:cNvPr id="45096" name="Line 8"/>
            <p:cNvSpPr>
              <a:spLocks noChangeShapeType="1"/>
            </p:cNvSpPr>
            <p:nvPr/>
          </p:nvSpPr>
          <p:spPr bwMode="auto">
            <a:xfrm>
              <a:off x="0" y="0"/>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5097" name="Line 9"/>
            <p:cNvSpPr>
              <a:spLocks noChangeShapeType="1"/>
            </p:cNvSpPr>
            <p:nvPr/>
          </p:nvSpPr>
          <p:spPr bwMode="auto">
            <a:xfrm>
              <a:off x="0" y="144"/>
              <a:ext cx="336" cy="0"/>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5098" name="Line 10"/>
            <p:cNvSpPr>
              <a:spLocks noChangeShapeType="1"/>
            </p:cNvSpPr>
            <p:nvPr/>
          </p:nvSpPr>
          <p:spPr bwMode="auto">
            <a:xfrm>
              <a:off x="336" y="8"/>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grpSp>
      <p:grpSp>
        <p:nvGrpSpPr>
          <p:cNvPr id="4" name="Group 11"/>
          <p:cNvGrpSpPr>
            <a:grpSpLocks/>
          </p:cNvGrpSpPr>
          <p:nvPr/>
        </p:nvGrpSpPr>
        <p:grpSpPr bwMode="auto">
          <a:xfrm>
            <a:off x="4140200" y="2825601"/>
            <a:ext cx="342900" cy="152400"/>
            <a:chOff x="0" y="0"/>
            <a:chExt cx="336" cy="152"/>
          </a:xfrm>
        </p:grpSpPr>
        <p:sp>
          <p:nvSpPr>
            <p:cNvPr id="45093" name="Line 12"/>
            <p:cNvSpPr>
              <a:spLocks noChangeShapeType="1"/>
            </p:cNvSpPr>
            <p:nvPr/>
          </p:nvSpPr>
          <p:spPr bwMode="auto">
            <a:xfrm>
              <a:off x="0" y="0"/>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5094" name="Line 13"/>
            <p:cNvSpPr>
              <a:spLocks noChangeShapeType="1"/>
            </p:cNvSpPr>
            <p:nvPr/>
          </p:nvSpPr>
          <p:spPr bwMode="auto">
            <a:xfrm>
              <a:off x="0" y="144"/>
              <a:ext cx="336" cy="0"/>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5095" name="Line 14"/>
            <p:cNvSpPr>
              <a:spLocks noChangeShapeType="1"/>
            </p:cNvSpPr>
            <p:nvPr/>
          </p:nvSpPr>
          <p:spPr bwMode="auto">
            <a:xfrm>
              <a:off x="336" y="8"/>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grpSp>
      <p:grpSp>
        <p:nvGrpSpPr>
          <p:cNvPr id="5" name="Group 15"/>
          <p:cNvGrpSpPr>
            <a:grpSpLocks/>
          </p:cNvGrpSpPr>
          <p:nvPr/>
        </p:nvGrpSpPr>
        <p:grpSpPr bwMode="auto">
          <a:xfrm>
            <a:off x="4572000" y="2825601"/>
            <a:ext cx="342900" cy="152400"/>
            <a:chOff x="0" y="0"/>
            <a:chExt cx="336" cy="152"/>
          </a:xfrm>
        </p:grpSpPr>
        <p:sp>
          <p:nvSpPr>
            <p:cNvPr id="45090" name="Line 16"/>
            <p:cNvSpPr>
              <a:spLocks noChangeShapeType="1"/>
            </p:cNvSpPr>
            <p:nvPr/>
          </p:nvSpPr>
          <p:spPr bwMode="auto">
            <a:xfrm>
              <a:off x="0" y="0"/>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5091" name="Line 17"/>
            <p:cNvSpPr>
              <a:spLocks noChangeShapeType="1"/>
            </p:cNvSpPr>
            <p:nvPr/>
          </p:nvSpPr>
          <p:spPr bwMode="auto">
            <a:xfrm>
              <a:off x="0" y="144"/>
              <a:ext cx="336" cy="0"/>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5092" name="Line 18"/>
            <p:cNvSpPr>
              <a:spLocks noChangeShapeType="1"/>
            </p:cNvSpPr>
            <p:nvPr/>
          </p:nvSpPr>
          <p:spPr bwMode="auto">
            <a:xfrm>
              <a:off x="336" y="8"/>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grpSp>
      <p:grpSp>
        <p:nvGrpSpPr>
          <p:cNvPr id="6" name="Group 19"/>
          <p:cNvGrpSpPr>
            <a:grpSpLocks/>
          </p:cNvGrpSpPr>
          <p:nvPr/>
        </p:nvGrpSpPr>
        <p:grpSpPr bwMode="auto">
          <a:xfrm>
            <a:off x="3429000" y="4403576"/>
            <a:ext cx="457200" cy="152400"/>
            <a:chOff x="0" y="0"/>
            <a:chExt cx="336" cy="152"/>
          </a:xfrm>
        </p:grpSpPr>
        <p:sp>
          <p:nvSpPr>
            <p:cNvPr id="45087" name="Line 20"/>
            <p:cNvSpPr>
              <a:spLocks noChangeShapeType="1"/>
            </p:cNvSpPr>
            <p:nvPr/>
          </p:nvSpPr>
          <p:spPr bwMode="auto">
            <a:xfrm>
              <a:off x="0" y="0"/>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5088" name="Line 21"/>
            <p:cNvSpPr>
              <a:spLocks noChangeShapeType="1"/>
            </p:cNvSpPr>
            <p:nvPr/>
          </p:nvSpPr>
          <p:spPr bwMode="auto">
            <a:xfrm>
              <a:off x="0" y="144"/>
              <a:ext cx="336" cy="0"/>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5089" name="Line 22"/>
            <p:cNvSpPr>
              <a:spLocks noChangeShapeType="1"/>
            </p:cNvSpPr>
            <p:nvPr/>
          </p:nvSpPr>
          <p:spPr bwMode="auto">
            <a:xfrm>
              <a:off x="336" y="8"/>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grpSp>
      <p:grpSp>
        <p:nvGrpSpPr>
          <p:cNvPr id="7" name="Group 23"/>
          <p:cNvGrpSpPr>
            <a:grpSpLocks/>
          </p:cNvGrpSpPr>
          <p:nvPr/>
        </p:nvGrpSpPr>
        <p:grpSpPr bwMode="auto">
          <a:xfrm>
            <a:off x="4038600" y="4403576"/>
            <a:ext cx="457200" cy="152400"/>
            <a:chOff x="0" y="0"/>
            <a:chExt cx="336" cy="152"/>
          </a:xfrm>
        </p:grpSpPr>
        <p:sp>
          <p:nvSpPr>
            <p:cNvPr id="45084" name="Line 24"/>
            <p:cNvSpPr>
              <a:spLocks noChangeShapeType="1"/>
            </p:cNvSpPr>
            <p:nvPr/>
          </p:nvSpPr>
          <p:spPr bwMode="auto">
            <a:xfrm>
              <a:off x="0" y="0"/>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5085" name="Line 25"/>
            <p:cNvSpPr>
              <a:spLocks noChangeShapeType="1"/>
            </p:cNvSpPr>
            <p:nvPr/>
          </p:nvSpPr>
          <p:spPr bwMode="auto">
            <a:xfrm>
              <a:off x="0" y="144"/>
              <a:ext cx="336" cy="0"/>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5086" name="Line 26"/>
            <p:cNvSpPr>
              <a:spLocks noChangeShapeType="1"/>
            </p:cNvSpPr>
            <p:nvPr/>
          </p:nvSpPr>
          <p:spPr bwMode="auto">
            <a:xfrm>
              <a:off x="336" y="8"/>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grpSp>
      <p:grpSp>
        <p:nvGrpSpPr>
          <p:cNvPr id="8" name="Group 27"/>
          <p:cNvGrpSpPr>
            <a:grpSpLocks/>
          </p:cNvGrpSpPr>
          <p:nvPr/>
        </p:nvGrpSpPr>
        <p:grpSpPr bwMode="auto">
          <a:xfrm>
            <a:off x="4648200" y="4403576"/>
            <a:ext cx="457200" cy="152400"/>
            <a:chOff x="0" y="0"/>
            <a:chExt cx="336" cy="152"/>
          </a:xfrm>
        </p:grpSpPr>
        <p:sp>
          <p:nvSpPr>
            <p:cNvPr id="45081" name="Line 28"/>
            <p:cNvSpPr>
              <a:spLocks noChangeShapeType="1"/>
            </p:cNvSpPr>
            <p:nvPr/>
          </p:nvSpPr>
          <p:spPr bwMode="auto">
            <a:xfrm>
              <a:off x="0" y="0"/>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5082" name="Line 29"/>
            <p:cNvSpPr>
              <a:spLocks noChangeShapeType="1"/>
            </p:cNvSpPr>
            <p:nvPr/>
          </p:nvSpPr>
          <p:spPr bwMode="auto">
            <a:xfrm>
              <a:off x="0" y="144"/>
              <a:ext cx="336" cy="0"/>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5083" name="Line 30"/>
            <p:cNvSpPr>
              <a:spLocks noChangeShapeType="1"/>
            </p:cNvSpPr>
            <p:nvPr/>
          </p:nvSpPr>
          <p:spPr bwMode="auto">
            <a:xfrm>
              <a:off x="336" y="8"/>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grpSp>
      <p:grpSp>
        <p:nvGrpSpPr>
          <p:cNvPr id="9" name="Group 31"/>
          <p:cNvGrpSpPr>
            <a:grpSpLocks/>
          </p:cNvGrpSpPr>
          <p:nvPr/>
        </p:nvGrpSpPr>
        <p:grpSpPr bwMode="auto">
          <a:xfrm>
            <a:off x="5410200" y="4403576"/>
            <a:ext cx="457200" cy="152400"/>
            <a:chOff x="0" y="0"/>
            <a:chExt cx="336" cy="152"/>
          </a:xfrm>
        </p:grpSpPr>
        <p:sp>
          <p:nvSpPr>
            <p:cNvPr id="45078" name="Line 32"/>
            <p:cNvSpPr>
              <a:spLocks noChangeShapeType="1"/>
            </p:cNvSpPr>
            <p:nvPr/>
          </p:nvSpPr>
          <p:spPr bwMode="auto">
            <a:xfrm>
              <a:off x="0" y="0"/>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5079" name="Line 33"/>
            <p:cNvSpPr>
              <a:spLocks noChangeShapeType="1"/>
            </p:cNvSpPr>
            <p:nvPr/>
          </p:nvSpPr>
          <p:spPr bwMode="auto">
            <a:xfrm>
              <a:off x="0" y="144"/>
              <a:ext cx="336" cy="0"/>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5080" name="Line 34"/>
            <p:cNvSpPr>
              <a:spLocks noChangeShapeType="1"/>
            </p:cNvSpPr>
            <p:nvPr/>
          </p:nvSpPr>
          <p:spPr bwMode="auto">
            <a:xfrm>
              <a:off x="336" y="8"/>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grpSp>
      <p:grpSp>
        <p:nvGrpSpPr>
          <p:cNvPr id="10" name="Group 35"/>
          <p:cNvGrpSpPr>
            <a:grpSpLocks/>
          </p:cNvGrpSpPr>
          <p:nvPr/>
        </p:nvGrpSpPr>
        <p:grpSpPr bwMode="auto">
          <a:xfrm>
            <a:off x="6019800" y="4403576"/>
            <a:ext cx="457200" cy="152400"/>
            <a:chOff x="0" y="0"/>
            <a:chExt cx="336" cy="152"/>
          </a:xfrm>
        </p:grpSpPr>
        <p:sp>
          <p:nvSpPr>
            <p:cNvPr id="45075" name="Line 36"/>
            <p:cNvSpPr>
              <a:spLocks noChangeShapeType="1"/>
            </p:cNvSpPr>
            <p:nvPr/>
          </p:nvSpPr>
          <p:spPr bwMode="auto">
            <a:xfrm>
              <a:off x="0" y="0"/>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5076" name="Line 37"/>
            <p:cNvSpPr>
              <a:spLocks noChangeShapeType="1"/>
            </p:cNvSpPr>
            <p:nvPr/>
          </p:nvSpPr>
          <p:spPr bwMode="auto">
            <a:xfrm>
              <a:off x="0" y="144"/>
              <a:ext cx="336" cy="0"/>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45077" name="Line 38"/>
            <p:cNvSpPr>
              <a:spLocks noChangeShapeType="1"/>
            </p:cNvSpPr>
            <p:nvPr/>
          </p:nvSpPr>
          <p:spPr bwMode="auto">
            <a:xfrm>
              <a:off x="336" y="8"/>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grpSp>
      <p:sp>
        <p:nvSpPr>
          <p:cNvPr id="45068" name="Text Box 39"/>
          <p:cNvSpPr txBox="1">
            <a:spLocks noChangeArrowheads="1"/>
          </p:cNvSpPr>
          <p:nvPr/>
        </p:nvSpPr>
        <p:spPr bwMode="auto">
          <a:xfrm>
            <a:off x="3486150" y="4555976"/>
            <a:ext cx="336550" cy="457200"/>
          </a:xfrm>
          <a:prstGeom prst="rect">
            <a:avLst/>
          </a:prstGeom>
          <a:noFill/>
          <a:ln w="9525">
            <a:noFill/>
            <a:miter lim="800000"/>
            <a:headEnd/>
            <a:tailEnd/>
          </a:ln>
        </p:spPr>
        <p:txBody>
          <a:bodyPr wrap="none">
            <a:spAutoFit/>
          </a:bodyPr>
          <a:lstStyle/>
          <a:p>
            <a:r>
              <a:rPr lang="zh-CN" altLang="zh-CN">
                <a:solidFill>
                  <a:schemeClr val="tx1"/>
                </a:solidFill>
              </a:rPr>
              <a:t>3</a:t>
            </a:r>
          </a:p>
        </p:txBody>
      </p:sp>
      <p:sp>
        <p:nvSpPr>
          <p:cNvPr id="45069" name="Text Box 40"/>
          <p:cNvSpPr txBox="1">
            <a:spLocks noChangeArrowheads="1"/>
          </p:cNvSpPr>
          <p:nvPr/>
        </p:nvSpPr>
        <p:spPr bwMode="auto">
          <a:xfrm>
            <a:off x="4019550" y="4521051"/>
            <a:ext cx="404813" cy="457200"/>
          </a:xfrm>
          <a:prstGeom prst="rect">
            <a:avLst/>
          </a:prstGeom>
          <a:noFill/>
          <a:ln w="9525">
            <a:noFill/>
            <a:miter lim="800000"/>
            <a:headEnd/>
            <a:tailEnd/>
          </a:ln>
        </p:spPr>
        <p:txBody>
          <a:bodyPr wrap="none">
            <a:spAutoFit/>
          </a:bodyPr>
          <a:lstStyle/>
          <a:p>
            <a:r>
              <a:rPr lang="zh-CN" altLang="zh-CN">
                <a:solidFill>
                  <a:schemeClr val="tx1"/>
                </a:solidFill>
              </a:rPr>
              <a:t>D</a:t>
            </a:r>
          </a:p>
        </p:txBody>
      </p:sp>
      <p:sp>
        <p:nvSpPr>
          <p:cNvPr id="45070" name="Text Box 41"/>
          <p:cNvSpPr txBox="1">
            <a:spLocks noChangeArrowheads="1"/>
          </p:cNvSpPr>
          <p:nvPr/>
        </p:nvSpPr>
        <p:spPr bwMode="auto">
          <a:xfrm>
            <a:off x="4645025" y="4517876"/>
            <a:ext cx="387350" cy="457200"/>
          </a:xfrm>
          <a:prstGeom prst="rect">
            <a:avLst/>
          </a:prstGeom>
          <a:noFill/>
          <a:ln w="9525">
            <a:noFill/>
            <a:miter lim="800000"/>
            <a:headEnd/>
            <a:tailEnd/>
          </a:ln>
        </p:spPr>
        <p:txBody>
          <a:bodyPr wrap="none">
            <a:spAutoFit/>
          </a:bodyPr>
          <a:lstStyle/>
          <a:p>
            <a:r>
              <a:rPr lang="zh-CN" altLang="zh-CN">
                <a:solidFill>
                  <a:schemeClr val="tx1"/>
                </a:solidFill>
              </a:rPr>
              <a:t>B</a:t>
            </a:r>
          </a:p>
        </p:txBody>
      </p:sp>
      <p:sp>
        <p:nvSpPr>
          <p:cNvPr id="45071" name="Text Box 42"/>
          <p:cNvSpPr txBox="1">
            <a:spLocks noChangeArrowheads="1"/>
          </p:cNvSpPr>
          <p:nvPr/>
        </p:nvSpPr>
        <p:spPr bwMode="auto">
          <a:xfrm>
            <a:off x="5102225" y="4479776"/>
            <a:ext cx="260350" cy="457200"/>
          </a:xfrm>
          <a:prstGeom prst="rect">
            <a:avLst/>
          </a:prstGeom>
          <a:noFill/>
          <a:ln w="9525">
            <a:noFill/>
            <a:miter lim="800000"/>
            <a:headEnd/>
            <a:tailEnd/>
          </a:ln>
        </p:spPr>
        <p:txBody>
          <a:bodyPr wrap="none">
            <a:spAutoFit/>
          </a:bodyPr>
          <a:lstStyle/>
          <a:p>
            <a:r>
              <a:rPr lang="zh-CN" altLang="zh-CN" b="1">
                <a:solidFill>
                  <a:schemeClr val="tx1"/>
                </a:solidFill>
              </a:rPr>
              <a:t>.</a:t>
            </a:r>
          </a:p>
        </p:txBody>
      </p:sp>
      <p:sp>
        <p:nvSpPr>
          <p:cNvPr id="45072" name="Text Box 43"/>
          <p:cNvSpPr txBox="1">
            <a:spLocks noChangeArrowheads="1"/>
          </p:cNvSpPr>
          <p:nvPr/>
        </p:nvSpPr>
        <p:spPr bwMode="auto">
          <a:xfrm>
            <a:off x="5435600" y="4555976"/>
            <a:ext cx="336550" cy="457200"/>
          </a:xfrm>
          <a:prstGeom prst="rect">
            <a:avLst/>
          </a:prstGeom>
          <a:noFill/>
          <a:ln w="9525">
            <a:noFill/>
            <a:miter lim="800000"/>
            <a:headEnd/>
            <a:tailEnd/>
          </a:ln>
        </p:spPr>
        <p:txBody>
          <a:bodyPr wrap="none">
            <a:spAutoFit/>
          </a:bodyPr>
          <a:lstStyle/>
          <a:p>
            <a:r>
              <a:rPr lang="zh-CN" altLang="zh-CN">
                <a:solidFill>
                  <a:schemeClr val="tx1"/>
                </a:solidFill>
              </a:rPr>
              <a:t>4</a:t>
            </a:r>
          </a:p>
        </p:txBody>
      </p:sp>
      <p:sp>
        <p:nvSpPr>
          <p:cNvPr id="45073" name="Text Box 44"/>
          <p:cNvSpPr txBox="1">
            <a:spLocks noChangeArrowheads="1"/>
          </p:cNvSpPr>
          <p:nvPr/>
        </p:nvSpPr>
        <p:spPr bwMode="auto">
          <a:xfrm>
            <a:off x="6019800" y="4555976"/>
            <a:ext cx="336550" cy="457200"/>
          </a:xfrm>
          <a:prstGeom prst="rect">
            <a:avLst/>
          </a:prstGeom>
          <a:noFill/>
          <a:ln w="9525">
            <a:noFill/>
            <a:miter lim="800000"/>
            <a:headEnd/>
            <a:tailEnd/>
          </a:ln>
        </p:spPr>
        <p:txBody>
          <a:bodyPr wrap="none">
            <a:spAutoFit/>
          </a:bodyPr>
          <a:lstStyle/>
          <a:p>
            <a:r>
              <a:rPr lang="zh-CN" altLang="zh-CN">
                <a:solidFill>
                  <a:schemeClr val="tx1"/>
                </a:solidFill>
              </a:rPr>
              <a:t>6</a:t>
            </a:r>
          </a:p>
        </p:txBody>
      </p:sp>
      <p:sp>
        <p:nvSpPr>
          <p:cNvPr id="45074" name="AutoShape 45">
            <a:hlinkClick r:id="" action="ppaction://hlinkshowjump?jump=firstslide" highlightClick="1"/>
          </p:cNvPr>
          <p:cNvSpPr>
            <a:spLocks noChangeArrowheads="1"/>
          </p:cNvSpPr>
          <p:nvPr/>
        </p:nvSpPr>
        <p:spPr bwMode="auto">
          <a:xfrm>
            <a:off x="8382000" y="6477000"/>
            <a:ext cx="762000" cy="3810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课堂练习</a:t>
            </a:r>
          </a:p>
        </p:txBody>
      </p:sp>
      <p:sp>
        <p:nvSpPr>
          <p:cNvPr id="46083" name="Rectangle 3"/>
          <p:cNvSpPr>
            <a:spLocks noGrp="1" noChangeArrowheads="1"/>
          </p:cNvSpPr>
          <p:nvPr>
            <p:ph type="body" idx="1"/>
          </p:nvPr>
        </p:nvSpPr>
        <p:spPr>
          <a:xfrm>
            <a:off x="457200" y="1504528"/>
            <a:ext cx="8382000" cy="4876800"/>
          </a:xfrm>
        </p:spPr>
        <p:txBody>
          <a:bodyPr/>
          <a:lstStyle/>
          <a:p>
            <a:pPr eaLnBrk="1" hangingPunct="1">
              <a:lnSpc>
                <a:spcPct val="120000"/>
              </a:lnSpc>
              <a:buFontTx/>
              <a:buNone/>
            </a:pPr>
            <a:r>
              <a:rPr lang="zh-CN" altLang="zh-CN" sz="2600" dirty="0" smtClean="0"/>
              <a:t>A</a:t>
            </a:r>
            <a:r>
              <a:rPr lang="zh-CN" altLang="en-US" sz="2600" dirty="0" smtClean="0"/>
              <a:t>、</a:t>
            </a:r>
            <a:r>
              <a:rPr lang="zh-CN" altLang="zh-CN" sz="2600" dirty="0" smtClean="0"/>
              <a:t>10100.1101</a:t>
            </a:r>
            <a:r>
              <a:rPr lang="zh-CN" altLang="zh-CN" sz="2600" baseline="-25000" dirty="0" smtClean="0"/>
              <a:t>2</a:t>
            </a:r>
            <a:r>
              <a:rPr lang="zh-CN" altLang="zh-CN" sz="2600" dirty="0" smtClean="0"/>
              <a:t>=?</a:t>
            </a:r>
            <a:r>
              <a:rPr lang="zh-CN" altLang="zh-CN" sz="2600" baseline="-25000" dirty="0" smtClean="0"/>
              <a:t>16</a:t>
            </a:r>
            <a:r>
              <a:rPr lang="zh-CN" altLang="zh-CN" sz="2600" dirty="0" smtClean="0"/>
              <a:t>=?</a:t>
            </a:r>
            <a:r>
              <a:rPr lang="zh-CN" altLang="zh-CN" sz="2600" baseline="-25000" dirty="0" smtClean="0"/>
              <a:t>8</a:t>
            </a:r>
            <a:r>
              <a:rPr lang="zh-CN" altLang="zh-CN" sz="2600" dirty="0" smtClean="0"/>
              <a:t>  </a:t>
            </a:r>
          </a:p>
          <a:p>
            <a:pPr eaLnBrk="1" hangingPunct="1">
              <a:lnSpc>
                <a:spcPct val="120000"/>
              </a:lnSpc>
              <a:buFontTx/>
              <a:buNone/>
            </a:pPr>
            <a:r>
              <a:rPr lang="zh-CN" altLang="zh-CN" sz="2600" dirty="0" smtClean="0"/>
              <a:t>B</a:t>
            </a:r>
            <a:r>
              <a:rPr lang="zh-CN" altLang="en-US" sz="2600" dirty="0" smtClean="0"/>
              <a:t>、</a:t>
            </a:r>
            <a:r>
              <a:rPr lang="zh-CN" altLang="zh-CN" sz="2600" dirty="0" smtClean="0"/>
              <a:t>15C.38</a:t>
            </a:r>
            <a:r>
              <a:rPr lang="zh-CN" altLang="zh-CN" sz="2600" baseline="-25000" dirty="0" smtClean="0"/>
              <a:t>16</a:t>
            </a:r>
            <a:r>
              <a:rPr lang="zh-CN" altLang="zh-CN" sz="2600" dirty="0" smtClean="0"/>
              <a:t>=?</a:t>
            </a:r>
            <a:r>
              <a:rPr lang="zh-CN" altLang="zh-CN" sz="2600" baseline="-25000" dirty="0" smtClean="0"/>
              <a:t>2</a:t>
            </a:r>
            <a:r>
              <a:rPr lang="zh-CN" altLang="zh-CN" sz="2600" dirty="0" smtClean="0"/>
              <a:t>=?</a:t>
            </a:r>
            <a:r>
              <a:rPr lang="zh-CN" altLang="zh-CN" sz="2600" baseline="-25000" dirty="0" smtClean="0"/>
              <a:t>8</a:t>
            </a:r>
          </a:p>
          <a:p>
            <a:pPr eaLnBrk="1" hangingPunct="1">
              <a:lnSpc>
                <a:spcPct val="120000"/>
              </a:lnSpc>
              <a:buFontTx/>
              <a:buNone/>
            </a:pPr>
            <a:r>
              <a:rPr lang="zh-CN" altLang="zh-CN" sz="2600" dirty="0" smtClean="0"/>
              <a:t>C</a:t>
            </a:r>
            <a:r>
              <a:rPr lang="zh-CN" altLang="en-US" sz="2600" dirty="0" smtClean="0"/>
              <a:t>、</a:t>
            </a:r>
            <a:r>
              <a:rPr lang="zh-CN" altLang="zh-CN" sz="2600" dirty="0" smtClean="0"/>
              <a:t>F35B</a:t>
            </a:r>
            <a:r>
              <a:rPr lang="zh-CN" altLang="zh-CN" sz="2600" baseline="-25000" dirty="0" smtClean="0"/>
              <a:t>16</a:t>
            </a:r>
            <a:r>
              <a:rPr lang="zh-CN" altLang="zh-CN" sz="2600" dirty="0" smtClean="0"/>
              <a:t>    +    27E6</a:t>
            </a:r>
            <a:r>
              <a:rPr lang="zh-CN" altLang="zh-CN" sz="2600" baseline="-25000" dirty="0" smtClean="0"/>
              <a:t>16</a:t>
            </a:r>
            <a:r>
              <a:rPr lang="zh-CN" altLang="zh-CN" sz="2600" dirty="0" smtClean="0"/>
              <a:t>=</a:t>
            </a:r>
            <a:r>
              <a:rPr lang="zh-CN" altLang="en-US" sz="2600" dirty="0" smtClean="0"/>
              <a:t>？</a:t>
            </a:r>
            <a:r>
              <a:rPr lang="zh-CN" altLang="zh-CN" sz="2600" baseline="-25000" dirty="0" smtClean="0"/>
              <a:t>16</a:t>
            </a:r>
          </a:p>
          <a:p>
            <a:pPr eaLnBrk="1" hangingPunct="1">
              <a:lnSpc>
                <a:spcPct val="120000"/>
              </a:lnSpc>
              <a:buFontTx/>
              <a:buNone/>
            </a:pPr>
            <a:r>
              <a:rPr lang="zh-CN" altLang="zh-CN" sz="2600" dirty="0" smtClean="0"/>
              <a:t>D</a:t>
            </a:r>
            <a:r>
              <a:rPr lang="zh-CN" altLang="en-US" sz="2600" dirty="0" smtClean="0"/>
              <a:t>、对火星的首次探险发现的仅仅是文明的废墟。从石器和图片中探险家们推断创造这些文明的生物有四条腿，其触角末端长有一些能抓东西的“手指”。经过很多研究后，探险家们终于能翻译火星人的数学，他们发现了下面的等式：</a:t>
            </a:r>
            <a:r>
              <a:rPr lang="zh-CN" altLang="zh-CN" sz="2600" dirty="0" smtClean="0"/>
              <a:t>5X</a:t>
            </a:r>
            <a:r>
              <a:rPr lang="zh-CN" altLang="zh-CN" sz="2600" baseline="30000" dirty="0" smtClean="0"/>
              <a:t>2</a:t>
            </a:r>
            <a:r>
              <a:rPr lang="zh-CN" altLang="zh-CN" sz="2600" dirty="0" smtClean="0"/>
              <a:t>-50X+125=0</a:t>
            </a:r>
            <a:r>
              <a:rPr lang="zh-CN" altLang="en-US" sz="2600" dirty="0" smtClean="0"/>
              <a:t>所指出的解为</a:t>
            </a:r>
            <a:r>
              <a:rPr lang="zh-CN" altLang="zh-CN" sz="2600" dirty="0" smtClean="0"/>
              <a:t>X=5</a:t>
            </a:r>
            <a:r>
              <a:rPr lang="zh-CN" altLang="en-US" sz="2600" dirty="0" smtClean="0"/>
              <a:t>和</a:t>
            </a:r>
            <a:r>
              <a:rPr lang="zh-CN" altLang="zh-CN" sz="2600" dirty="0" smtClean="0"/>
              <a:t>X=8</a:t>
            </a:r>
            <a:r>
              <a:rPr lang="zh-CN" altLang="en-US" sz="2600" dirty="0" smtClean="0"/>
              <a:t>。你认为火星人有几个手指？</a:t>
            </a: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381000" y="3581400"/>
            <a:ext cx="6624638"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800" b="1" i="0" u="none" strike="noStrike" kern="0" cap="none" spc="0" normalizeH="0" baseline="0" noProof="0" smtClean="0">
                <a:ln>
                  <a:noFill/>
                </a:ln>
                <a:solidFill>
                  <a:schemeClr val="tx2"/>
                </a:solidFill>
                <a:effectLst/>
                <a:uLnTx/>
                <a:uFillTx/>
                <a:latin typeface="隶书" pitchFamily="49" charset="-122"/>
                <a:ea typeface="+mj-ea"/>
                <a:cs typeface="+mj-cs"/>
              </a:rPr>
              <a:t>N</a:t>
            </a:r>
            <a:r>
              <a:rPr kumimoji="0" lang="zh-CN" altLang="en-US" sz="2800" b="1" i="0" u="none" strike="noStrike" kern="0" cap="none" spc="0" normalizeH="0" baseline="0" noProof="0" smtClean="0">
                <a:ln>
                  <a:noFill/>
                </a:ln>
                <a:solidFill>
                  <a:schemeClr val="tx2"/>
                </a:solidFill>
                <a:effectLst/>
                <a:uLnTx/>
                <a:uFillTx/>
                <a:latin typeface="隶书" pitchFamily="49" charset="-122"/>
                <a:ea typeface="+mj-ea"/>
                <a:cs typeface="+mj-cs"/>
              </a:rPr>
              <a:t>进制数</a:t>
            </a:r>
            <a:r>
              <a:rPr kumimoji="0" lang="zh-CN" altLang="en-US" sz="2800" b="1" i="0" u="none" strike="noStrike" kern="0" cap="none" spc="0" normalizeH="0" baseline="0" noProof="0" smtClean="0">
                <a:ln>
                  <a:noFill/>
                </a:ln>
                <a:solidFill>
                  <a:schemeClr val="tx2"/>
                </a:solidFill>
                <a:effectLst/>
                <a:uLnTx/>
                <a:uFillTx/>
                <a:latin typeface="+mj-lt"/>
                <a:ea typeface="+mj-ea"/>
                <a:cs typeface="+mj-cs"/>
              </a:rPr>
              <a:t>并列表示法</a:t>
            </a:r>
            <a:r>
              <a:rPr kumimoji="0" lang="zh-CN" altLang="en-US" sz="2800" b="1" i="0" u="none" strike="noStrike" kern="0" cap="none" spc="0" normalizeH="0" baseline="0" noProof="0" smtClean="0">
                <a:ln>
                  <a:noFill/>
                </a:ln>
                <a:solidFill>
                  <a:schemeClr val="tx2"/>
                </a:solidFill>
                <a:effectLst/>
                <a:uLnTx/>
                <a:uFillTx/>
                <a:latin typeface="隶书" pitchFamily="49" charset="-122"/>
                <a:ea typeface="+mj-ea"/>
                <a:cs typeface="+mj-cs"/>
              </a:rPr>
              <a:t>的</a:t>
            </a:r>
            <a:r>
              <a:rPr kumimoji="0" lang="zh-CN" altLang="en-US" sz="2800" b="1" i="0" u="none" strike="noStrike" kern="0" cap="none" spc="0" normalizeH="0" baseline="0" noProof="0" smtClean="0">
                <a:ln>
                  <a:noFill/>
                </a:ln>
                <a:solidFill>
                  <a:srgbClr val="FF0000"/>
                </a:solidFill>
                <a:effectLst/>
                <a:uLnTx/>
                <a:uFillTx/>
                <a:latin typeface="隶书" pitchFamily="49" charset="-122"/>
                <a:ea typeface="+mj-ea"/>
                <a:cs typeface="+mj-cs"/>
              </a:rPr>
              <a:t>位权</a:t>
            </a:r>
          </a:p>
        </p:txBody>
      </p:sp>
      <p:sp>
        <p:nvSpPr>
          <p:cNvPr id="4" name="Text Box 3"/>
          <p:cNvSpPr txBox="1">
            <a:spLocks noChangeArrowheads="1"/>
          </p:cNvSpPr>
          <p:nvPr/>
        </p:nvSpPr>
        <p:spPr bwMode="auto">
          <a:xfrm>
            <a:off x="323850" y="4318000"/>
            <a:ext cx="8280400" cy="2484438"/>
          </a:xfrm>
          <a:prstGeom prst="rect">
            <a:avLst/>
          </a:prstGeom>
          <a:noFill/>
          <a:ln w="9525">
            <a:noFill/>
            <a:miter lim="800000"/>
            <a:headEnd/>
            <a:tailEnd/>
          </a:ln>
        </p:spPr>
        <p:txBody>
          <a:bodyPr>
            <a:spAutoFit/>
          </a:bodyPr>
          <a:lstStyle/>
          <a:p>
            <a:pPr defTabSz="628650">
              <a:lnSpc>
                <a:spcPct val="130000"/>
              </a:lnSpc>
              <a:spcBef>
                <a:spcPct val="20000"/>
              </a:spcBef>
              <a:buClr>
                <a:schemeClr val="accent2"/>
              </a:buClr>
              <a:buSzPct val="80000"/>
              <a:buFont typeface="Wingdings" pitchFamily="2" charset="2"/>
              <a:buNone/>
            </a:pPr>
            <a:r>
              <a:rPr lang="zh-CN" altLang="zh-CN" b="1"/>
              <a:t>	</a:t>
            </a:r>
            <a:r>
              <a:rPr lang="zh-CN" altLang="en-US" sz="2800" b="1"/>
              <a:t>对于有</a:t>
            </a:r>
            <a:r>
              <a:rPr lang="zh-CN" altLang="en-US" sz="2800" b="1">
                <a:solidFill>
                  <a:srgbClr val="FF3300"/>
                </a:solidFill>
              </a:rPr>
              <a:t>多位</a:t>
            </a:r>
            <a:r>
              <a:rPr lang="zh-CN" altLang="en-US" sz="2800" b="1"/>
              <a:t>的数，</a:t>
            </a:r>
            <a:r>
              <a:rPr lang="zh-CN" altLang="en-US" sz="2800" b="1">
                <a:solidFill>
                  <a:schemeClr val="tx2"/>
                </a:solidFill>
              </a:rPr>
              <a:t>同一</a:t>
            </a:r>
            <a:r>
              <a:rPr lang="zh-CN" altLang="en-US" sz="2800" b="1">
                <a:solidFill>
                  <a:schemeClr val="folHlink"/>
                </a:solidFill>
              </a:rPr>
              <a:t>数符</a:t>
            </a:r>
            <a:r>
              <a:rPr lang="zh-CN" altLang="en-US" sz="2800" b="1"/>
              <a:t>处在</a:t>
            </a:r>
            <a:r>
              <a:rPr lang="zh-CN" altLang="en-US" sz="2800" b="1">
                <a:solidFill>
                  <a:schemeClr val="tx2"/>
                </a:solidFill>
              </a:rPr>
              <a:t>不同位置</a:t>
            </a:r>
            <a:r>
              <a:rPr lang="zh-CN" altLang="en-US" sz="2800" b="1"/>
              <a:t>的所代表的数不同。如： </a:t>
            </a:r>
            <a:r>
              <a:rPr lang="zh-CN" altLang="en-US" sz="2800" b="1" baseline="-25000"/>
              <a:t> </a:t>
            </a:r>
            <a:r>
              <a:rPr lang="zh-CN" altLang="zh-CN" sz="2800" b="1"/>
              <a:t>6666</a:t>
            </a:r>
            <a:r>
              <a:rPr lang="zh-CN" altLang="en-US" sz="2800" b="1"/>
              <a:t>， </a:t>
            </a:r>
            <a:r>
              <a:rPr lang="zh-CN" altLang="zh-CN" sz="2800" b="1"/>
              <a:t>(6666)</a:t>
            </a:r>
            <a:r>
              <a:rPr lang="zh-CN" altLang="zh-CN" sz="2800" b="1" baseline="-25000"/>
              <a:t>10</a:t>
            </a:r>
            <a:r>
              <a:rPr lang="zh-CN" altLang="zh-CN" sz="2800" b="1"/>
              <a:t>    </a:t>
            </a:r>
            <a:r>
              <a:rPr lang="zh-CN" altLang="en-US" sz="2800" b="1"/>
              <a:t>， </a:t>
            </a:r>
            <a:r>
              <a:rPr lang="zh-CN" altLang="zh-CN" sz="2800" b="1"/>
              <a:t>(6666)</a:t>
            </a:r>
            <a:r>
              <a:rPr lang="zh-CN" altLang="zh-CN" sz="2800" b="1" baseline="-25000"/>
              <a:t>D</a:t>
            </a:r>
          </a:p>
          <a:p>
            <a:pPr defTabSz="628650">
              <a:lnSpc>
                <a:spcPct val="120000"/>
              </a:lnSpc>
              <a:spcBef>
                <a:spcPct val="20000"/>
              </a:spcBef>
              <a:buClr>
                <a:schemeClr val="accent2"/>
              </a:buClr>
              <a:buSzPct val="80000"/>
              <a:buFont typeface="Wingdings" pitchFamily="2" charset="2"/>
              <a:buNone/>
            </a:pPr>
            <a:r>
              <a:rPr lang="zh-CN" altLang="zh-CN" b="1"/>
              <a:t>	</a:t>
            </a:r>
            <a:r>
              <a:rPr lang="zh-CN" altLang="en-US" sz="2800" b="1">
                <a:solidFill>
                  <a:srgbClr val="FF0000"/>
                </a:solidFill>
              </a:rPr>
              <a:t>位权</a:t>
            </a:r>
            <a:r>
              <a:rPr lang="zh-CN" altLang="en-US" b="1"/>
              <a:t>：</a:t>
            </a:r>
            <a:r>
              <a:rPr lang="zh-CN" altLang="en-US" sz="2800" b="1"/>
              <a:t>对于有多位的</a:t>
            </a:r>
            <a:r>
              <a:rPr lang="zh-CN" altLang="zh-CN" sz="3600" b="1">
                <a:solidFill>
                  <a:srgbClr val="FF0000"/>
                </a:solidFill>
              </a:rPr>
              <a:t>N</a:t>
            </a:r>
            <a:r>
              <a:rPr lang="zh-CN" altLang="en-US" sz="2800" b="1"/>
              <a:t>进制数，处在某一位上的“</a:t>
            </a:r>
            <a:r>
              <a:rPr lang="zh-CN" altLang="zh-CN" sz="2800" b="1">
                <a:solidFill>
                  <a:srgbClr val="FF3300"/>
                </a:solidFill>
              </a:rPr>
              <a:t>1</a:t>
            </a:r>
            <a:r>
              <a:rPr lang="zh-CN" altLang="zh-CN" sz="2800" b="1"/>
              <a:t>”</a:t>
            </a:r>
            <a:r>
              <a:rPr lang="zh-CN" altLang="en-US" sz="2800" b="1"/>
              <a:t>所表示的数值的大小，称为该位的位权。</a:t>
            </a:r>
          </a:p>
        </p:txBody>
      </p:sp>
      <p:sp>
        <p:nvSpPr>
          <p:cNvPr id="5" name="Rectangle 4"/>
          <p:cNvSpPr>
            <a:spLocks noChangeArrowheads="1"/>
          </p:cNvSpPr>
          <p:nvPr/>
        </p:nvSpPr>
        <p:spPr bwMode="auto">
          <a:xfrm>
            <a:off x="755576" y="605631"/>
            <a:ext cx="8569325" cy="519113"/>
          </a:xfrm>
          <a:prstGeom prst="rect">
            <a:avLst/>
          </a:prstGeom>
          <a:noFill/>
          <a:ln w="9525">
            <a:noFill/>
            <a:miter lim="800000"/>
            <a:headEnd/>
            <a:tailEnd/>
          </a:ln>
        </p:spPr>
        <p:txBody>
          <a:bodyPr>
            <a:spAutoFit/>
          </a:bodyPr>
          <a:lstStyle/>
          <a:p>
            <a:pPr>
              <a:spcBef>
                <a:spcPct val="50000"/>
              </a:spcBef>
            </a:pPr>
            <a:r>
              <a:rPr lang="zh-CN" altLang="en-US" sz="2800" b="1" dirty="0">
                <a:solidFill>
                  <a:schemeClr val="tx2"/>
                </a:solidFill>
              </a:rPr>
              <a:t>数表示法</a:t>
            </a:r>
            <a:r>
              <a:rPr lang="zh-CN" altLang="en-US" sz="2800" b="1" dirty="0">
                <a:solidFill>
                  <a:schemeClr val="bg2"/>
                </a:solidFill>
              </a:rPr>
              <a:t>：①并列表示法； ②多项式表示法 </a:t>
            </a:r>
          </a:p>
        </p:txBody>
      </p:sp>
      <p:grpSp>
        <p:nvGrpSpPr>
          <p:cNvPr id="6" name="Group 5"/>
          <p:cNvGrpSpPr>
            <a:grpSpLocks/>
          </p:cNvGrpSpPr>
          <p:nvPr/>
        </p:nvGrpSpPr>
        <p:grpSpPr bwMode="auto">
          <a:xfrm>
            <a:off x="5256213" y="0"/>
            <a:ext cx="3887787" cy="641350"/>
            <a:chOff x="0" y="0"/>
            <a:chExt cx="2688" cy="564"/>
          </a:xfrm>
        </p:grpSpPr>
        <p:sp>
          <p:nvSpPr>
            <p:cNvPr id="7" name="Oval 6"/>
            <p:cNvSpPr>
              <a:spLocks noChangeArrowheads="1"/>
            </p:cNvSpPr>
            <p:nvPr/>
          </p:nvSpPr>
          <p:spPr bwMode="auto">
            <a:xfrm>
              <a:off x="0" y="80"/>
              <a:ext cx="2688" cy="480"/>
            </a:xfrm>
            <a:prstGeom prst="ellipse">
              <a:avLst/>
            </a:prstGeom>
            <a:solidFill>
              <a:srgbClr val="CCCCFF"/>
            </a:solidFill>
            <a:ln w="3175">
              <a:solidFill>
                <a:schemeClr val="tx1"/>
              </a:solidFill>
              <a:round/>
              <a:headEnd/>
              <a:tailEnd/>
            </a:ln>
          </p:spPr>
          <p:txBody>
            <a:bodyPr wrap="none" anchor="ctr"/>
            <a:lstStyle/>
            <a:p>
              <a:endParaRPr lang="zh-CN" altLang="en-US"/>
            </a:p>
          </p:txBody>
        </p:sp>
        <p:sp>
          <p:nvSpPr>
            <p:cNvPr id="8" name="Rectangle 7"/>
            <p:cNvSpPr>
              <a:spLocks noChangeArrowheads="1"/>
            </p:cNvSpPr>
            <p:nvPr/>
          </p:nvSpPr>
          <p:spPr bwMode="auto">
            <a:xfrm>
              <a:off x="0" y="0"/>
              <a:ext cx="2688" cy="564"/>
            </a:xfrm>
            <a:prstGeom prst="rect">
              <a:avLst/>
            </a:prstGeom>
            <a:noFill/>
            <a:ln w="9525">
              <a:noFill/>
              <a:miter lim="800000"/>
              <a:headEnd/>
              <a:tailEnd/>
            </a:ln>
          </p:spPr>
          <p:txBody>
            <a:bodyPr anchor="ctr">
              <a:spAutoFit/>
            </a:bodyPr>
            <a:lstStyle/>
            <a:p>
              <a:pPr algn="ctr"/>
              <a:r>
                <a:rPr lang="zh-CN" altLang="zh-CN" sz="3600" b="1" u="sng">
                  <a:latin typeface="隶书" pitchFamily="49" charset="-122"/>
                  <a:ea typeface="隶书" pitchFamily="49" charset="-122"/>
                </a:rPr>
                <a:t>1.1</a:t>
              </a:r>
              <a:r>
                <a:rPr lang="zh-CN" altLang="en-US" sz="3600" b="1" u="sng">
                  <a:latin typeface="隶书" pitchFamily="49" charset="-122"/>
                  <a:ea typeface="隶书" pitchFamily="49" charset="-122"/>
                </a:rPr>
                <a:t>数制与编码</a:t>
              </a:r>
            </a:p>
          </p:txBody>
        </p:sp>
      </p:grpSp>
      <p:graphicFrame>
        <p:nvGraphicFramePr>
          <p:cNvPr id="9" name="Object 8"/>
          <p:cNvGraphicFramePr>
            <a:graphicFrameLocks noChangeAspect="1"/>
          </p:cNvGraphicFramePr>
          <p:nvPr/>
        </p:nvGraphicFramePr>
        <p:xfrm>
          <a:off x="684213" y="1341438"/>
          <a:ext cx="8035925" cy="2327275"/>
        </p:xfrm>
        <a:graphic>
          <a:graphicData uri="http://schemas.openxmlformats.org/presentationml/2006/ole">
            <p:oleObj spid="_x0000_s443394" r:id="rId4" imgW="2932744" imgH="1130127" progId="Equations">
              <p:embed/>
            </p:oleObj>
          </a:graphicData>
        </a:graphic>
      </p:graphicFrame>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t>答案</a:t>
            </a:r>
          </a:p>
        </p:txBody>
      </p:sp>
      <p:sp>
        <p:nvSpPr>
          <p:cNvPr id="47107" name="Rectangle 3"/>
          <p:cNvSpPr>
            <a:spLocks noGrp="1" noChangeArrowheads="1"/>
          </p:cNvSpPr>
          <p:nvPr>
            <p:ph type="body" idx="1"/>
          </p:nvPr>
        </p:nvSpPr>
        <p:spPr>
          <a:xfrm>
            <a:off x="609600" y="1600200"/>
            <a:ext cx="8382000" cy="4114800"/>
          </a:xfrm>
        </p:spPr>
        <p:txBody>
          <a:bodyPr/>
          <a:lstStyle/>
          <a:p>
            <a:pPr eaLnBrk="1" hangingPunct="1">
              <a:lnSpc>
                <a:spcPct val="150000"/>
              </a:lnSpc>
              <a:buFontTx/>
              <a:buNone/>
            </a:pPr>
            <a:r>
              <a:rPr lang="zh-CN" altLang="zh-CN" sz="2800" dirty="0" smtClean="0"/>
              <a:t>A</a:t>
            </a:r>
            <a:r>
              <a:rPr lang="zh-CN" altLang="en-US" sz="2800" dirty="0" smtClean="0"/>
              <a:t>、</a:t>
            </a:r>
            <a:r>
              <a:rPr lang="zh-CN" altLang="zh-CN" sz="2800" dirty="0" smtClean="0"/>
              <a:t>10100.1101</a:t>
            </a:r>
            <a:r>
              <a:rPr lang="zh-CN" altLang="zh-CN" sz="2800" baseline="-25000" dirty="0" smtClean="0"/>
              <a:t>2</a:t>
            </a:r>
            <a:r>
              <a:rPr lang="zh-CN" altLang="zh-CN" sz="2800" dirty="0" smtClean="0"/>
              <a:t>=14.D</a:t>
            </a:r>
            <a:r>
              <a:rPr lang="zh-CN" altLang="zh-CN" sz="2800" baseline="-25000" dirty="0" smtClean="0"/>
              <a:t>16</a:t>
            </a:r>
            <a:r>
              <a:rPr lang="zh-CN" altLang="zh-CN" sz="2800" dirty="0" smtClean="0"/>
              <a:t>=24.64</a:t>
            </a:r>
            <a:r>
              <a:rPr lang="zh-CN" altLang="zh-CN" sz="2800" baseline="-25000" dirty="0" smtClean="0"/>
              <a:t>8</a:t>
            </a:r>
            <a:r>
              <a:rPr lang="zh-CN" altLang="zh-CN" sz="2800" dirty="0" smtClean="0"/>
              <a:t>  </a:t>
            </a:r>
          </a:p>
          <a:p>
            <a:pPr eaLnBrk="1" hangingPunct="1">
              <a:lnSpc>
                <a:spcPct val="150000"/>
              </a:lnSpc>
              <a:buFontTx/>
              <a:buNone/>
            </a:pPr>
            <a:r>
              <a:rPr lang="zh-CN" altLang="zh-CN" sz="2800" dirty="0" smtClean="0"/>
              <a:t>B</a:t>
            </a:r>
            <a:r>
              <a:rPr lang="zh-CN" altLang="en-US" sz="2800" dirty="0" smtClean="0"/>
              <a:t>、</a:t>
            </a:r>
            <a:r>
              <a:rPr lang="zh-CN" altLang="zh-CN" sz="2800" dirty="0" smtClean="0"/>
              <a:t>15C.38</a:t>
            </a:r>
            <a:r>
              <a:rPr lang="zh-CN" altLang="zh-CN" sz="2800" baseline="-25000" dirty="0" smtClean="0"/>
              <a:t>16</a:t>
            </a:r>
            <a:r>
              <a:rPr lang="zh-CN" altLang="zh-CN" sz="2800" dirty="0" smtClean="0"/>
              <a:t>=101011100.00111000</a:t>
            </a:r>
            <a:r>
              <a:rPr lang="zh-CN" altLang="zh-CN" sz="2800" baseline="-25000" dirty="0" smtClean="0"/>
              <a:t>2</a:t>
            </a:r>
            <a:r>
              <a:rPr lang="zh-CN" altLang="zh-CN" sz="2800" dirty="0" smtClean="0"/>
              <a:t>=634.150</a:t>
            </a:r>
            <a:r>
              <a:rPr lang="zh-CN" altLang="zh-CN" sz="2800" baseline="-25000" dirty="0" smtClean="0"/>
              <a:t>8</a:t>
            </a:r>
          </a:p>
          <a:p>
            <a:pPr eaLnBrk="1" hangingPunct="1">
              <a:lnSpc>
                <a:spcPct val="150000"/>
              </a:lnSpc>
              <a:buFontTx/>
              <a:buNone/>
            </a:pPr>
            <a:r>
              <a:rPr lang="zh-CN" altLang="zh-CN" sz="2800" dirty="0" smtClean="0"/>
              <a:t>C</a:t>
            </a:r>
            <a:r>
              <a:rPr lang="zh-CN" altLang="en-US" sz="2800" dirty="0" smtClean="0"/>
              <a:t>、</a:t>
            </a:r>
            <a:r>
              <a:rPr lang="zh-CN" altLang="zh-CN" sz="2800" dirty="0" smtClean="0"/>
              <a:t>F35B</a:t>
            </a:r>
            <a:r>
              <a:rPr lang="zh-CN" altLang="zh-CN" sz="2800" baseline="-25000" dirty="0" smtClean="0"/>
              <a:t>16</a:t>
            </a:r>
            <a:r>
              <a:rPr lang="zh-CN" altLang="zh-CN" sz="2800" dirty="0" smtClean="0"/>
              <a:t>    +    27E6</a:t>
            </a:r>
            <a:r>
              <a:rPr lang="zh-CN" altLang="zh-CN" sz="2800" baseline="-25000" dirty="0" smtClean="0"/>
              <a:t>16</a:t>
            </a:r>
            <a:r>
              <a:rPr lang="zh-CN" altLang="zh-CN" sz="2800" dirty="0" smtClean="0"/>
              <a:t>=11B41</a:t>
            </a:r>
            <a:r>
              <a:rPr lang="zh-CN" altLang="zh-CN" sz="2800" baseline="-25000" dirty="0" smtClean="0"/>
              <a:t>16</a:t>
            </a:r>
          </a:p>
          <a:p>
            <a:pPr eaLnBrk="1" hangingPunct="1">
              <a:lnSpc>
                <a:spcPct val="150000"/>
              </a:lnSpc>
              <a:buFontTx/>
              <a:buNone/>
            </a:pPr>
            <a:r>
              <a:rPr lang="zh-CN" altLang="zh-CN" sz="2800" dirty="0" smtClean="0"/>
              <a:t>D</a:t>
            </a:r>
            <a:r>
              <a:rPr lang="zh-CN" altLang="en-US" sz="2800" dirty="0" smtClean="0"/>
              <a:t>、设</a:t>
            </a:r>
            <a:r>
              <a:rPr lang="zh-CN" altLang="zh-CN" sz="2800" dirty="0" smtClean="0"/>
              <a:t>r</a:t>
            </a:r>
            <a:r>
              <a:rPr lang="zh-CN" altLang="en-US" sz="2800" dirty="0" smtClean="0"/>
              <a:t>为火星人用数制的基数，</a:t>
            </a:r>
            <a:r>
              <a:rPr lang="zh-CN" altLang="zh-CN" sz="2800" dirty="0" smtClean="0"/>
              <a:t>r=13</a:t>
            </a:r>
            <a:endParaRPr lang="en-US" altLang="zh-CN" sz="2800" dirty="0" smtClean="0"/>
          </a:p>
          <a:p>
            <a:pPr eaLnBrk="1" hangingPunct="1">
              <a:lnSpc>
                <a:spcPct val="150000"/>
              </a:lnSpc>
              <a:buFontTx/>
              <a:buNone/>
            </a:pPr>
            <a:r>
              <a:rPr lang="zh-CN" altLang="en-US" sz="2800" dirty="0" smtClean="0"/>
              <a:t>将</a:t>
            </a:r>
            <a:r>
              <a:rPr lang="en-US" altLang="zh-CN" sz="2800" dirty="0" smtClean="0"/>
              <a:t>5</a:t>
            </a:r>
            <a:r>
              <a:rPr lang="zh-CN" altLang="en-US" sz="2800" dirty="0" smtClean="0"/>
              <a:t>和</a:t>
            </a:r>
            <a:r>
              <a:rPr lang="en-US" altLang="zh-CN" sz="2800" dirty="0" smtClean="0"/>
              <a:t>8</a:t>
            </a:r>
            <a:r>
              <a:rPr lang="zh-CN" altLang="en-US" sz="2800" dirty="0" smtClean="0"/>
              <a:t>代入：</a:t>
            </a:r>
            <a:r>
              <a:rPr lang="zh-CN" altLang="zh-CN" sz="2800" dirty="0" smtClean="0"/>
              <a:t>5X</a:t>
            </a:r>
            <a:r>
              <a:rPr lang="zh-CN" altLang="zh-CN" sz="2800" baseline="30000" dirty="0" smtClean="0"/>
              <a:t>2</a:t>
            </a:r>
            <a:r>
              <a:rPr lang="zh-CN" altLang="zh-CN" sz="2800" dirty="0" smtClean="0"/>
              <a:t>-50X+125=0</a:t>
            </a:r>
            <a:endParaRPr lang="en-US" altLang="zh-CN" sz="2800" dirty="0" smtClean="0"/>
          </a:p>
          <a:p>
            <a:pPr eaLnBrk="1" hangingPunct="1">
              <a:lnSpc>
                <a:spcPct val="150000"/>
              </a:lnSpc>
              <a:buFontTx/>
              <a:buNone/>
            </a:pPr>
            <a:endParaRPr lang="en-US" altLang="zh-CN" sz="2800" dirty="0" smtClean="0"/>
          </a:p>
          <a:p>
            <a:pPr eaLnBrk="1" hangingPunct="1">
              <a:lnSpc>
                <a:spcPct val="150000"/>
              </a:lnSpc>
              <a:buFontTx/>
              <a:buNone/>
            </a:pPr>
            <a:endParaRPr lang="zh-CN" altLang="zh-CN" sz="2800" dirty="0" smtClean="0"/>
          </a:p>
          <a:p>
            <a:pPr eaLnBrk="1" hangingPunct="1">
              <a:lnSpc>
                <a:spcPct val="150000"/>
              </a:lnSpc>
              <a:buFontTx/>
              <a:buNone/>
            </a:pPr>
            <a:r>
              <a:rPr lang="zh-CN" altLang="zh-CN" sz="2800" dirty="0" smtClean="0"/>
              <a:t>      </a:t>
            </a: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数值在机器内部的表示</a:t>
            </a:r>
          </a:p>
        </p:txBody>
      </p:sp>
      <p:sp>
        <p:nvSpPr>
          <p:cNvPr id="49155" name="Rectangle 3"/>
          <p:cNvSpPr>
            <a:spLocks noGrp="1" noChangeArrowheads="1"/>
          </p:cNvSpPr>
          <p:nvPr>
            <p:ph type="body" idx="1"/>
          </p:nvPr>
        </p:nvSpPr>
        <p:spPr/>
        <p:txBody>
          <a:bodyPr/>
          <a:lstStyle/>
          <a:p>
            <a:pPr eaLnBrk="1" hangingPunct="1"/>
            <a:r>
              <a:rPr lang="zh-CN" altLang="en-US" sz="2800" b="1" dirty="0" smtClean="0">
                <a:hlinkClick r:id="rId2" action="ppaction://hlinksldjump"/>
              </a:rPr>
              <a:t>机器码（正负数的表示）</a:t>
            </a:r>
            <a:endParaRPr lang="zh-CN" altLang="en-US" sz="2800" b="1" dirty="0" smtClean="0"/>
          </a:p>
          <a:p>
            <a:pPr eaLnBrk="1" hangingPunct="1"/>
            <a:r>
              <a:rPr lang="zh-CN" altLang="en-US" sz="2800" b="1" dirty="0" smtClean="0">
                <a:hlinkClick r:id="rId2" action="ppaction://hlinksldjump"/>
              </a:rPr>
              <a:t>定点数与浮点数</a:t>
            </a:r>
            <a:endParaRPr lang="zh-CN" altLang="en-US" sz="2800" b="1" dirty="0" smtClean="0"/>
          </a:p>
        </p:txBody>
      </p:sp>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685800" y="1496144"/>
            <a:ext cx="7772400" cy="5029200"/>
          </a:xfrm>
        </p:spPr>
        <p:txBody>
          <a:bodyPr/>
          <a:lstStyle/>
          <a:p>
            <a:pPr eaLnBrk="1" hangingPunct="1"/>
            <a:r>
              <a:rPr lang="zh-CN" altLang="en-US" dirty="0" smtClean="0"/>
              <a:t>通常在数字系统内部最少使用</a:t>
            </a:r>
            <a:r>
              <a:rPr lang="zh-CN" altLang="zh-CN" dirty="0" smtClean="0"/>
              <a:t>8</a:t>
            </a:r>
            <a:r>
              <a:rPr lang="zh-CN" altLang="en-US" dirty="0" smtClean="0"/>
              <a:t>个二进制单位</a:t>
            </a:r>
            <a:r>
              <a:rPr lang="zh-CN" altLang="zh-CN" dirty="0" smtClean="0"/>
              <a:t>(bit)</a:t>
            </a:r>
            <a:r>
              <a:rPr lang="zh-CN" altLang="en-US" dirty="0" smtClean="0"/>
              <a:t>来存储一个数。它们可以是有符号的数也可以是无符号的数。无符号的数默认为正数。</a:t>
            </a:r>
            <a:r>
              <a:rPr lang="zh-CN" altLang="zh-CN" dirty="0" smtClean="0"/>
              <a:t>8</a:t>
            </a:r>
            <a:r>
              <a:rPr lang="zh-CN" altLang="en-US" dirty="0" smtClean="0"/>
              <a:t>个</a:t>
            </a:r>
            <a:r>
              <a:rPr lang="zh-CN" altLang="zh-CN" dirty="0" smtClean="0"/>
              <a:t>bit</a:t>
            </a:r>
            <a:r>
              <a:rPr lang="zh-CN" altLang="en-US" dirty="0" smtClean="0"/>
              <a:t>被称为一个字节（</a:t>
            </a:r>
            <a:r>
              <a:rPr lang="zh-CN" altLang="zh-CN" dirty="0" smtClean="0"/>
              <a:t>Byte </a:t>
            </a:r>
            <a:r>
              <a:rPr lang="zh-CN" altLang="en-US" dirty="0" smtClean="0"/>
              <a:t>简写为</a:t>
            </a:r>
            <a:r>
              <a:rPr lang="zh-CN" altLang="zh-CN" dirty="0" smtClean="0"/>
              <a:t>B</a:t>
            </a:r>
            <a:r>
              <a:rPr lang="zh-CN" altLang="en-US" dirty="0" smtClean="0"/>
              <a:t>）</a:t>
            </a:r>
          </a:p>
          <a:p>
            <a:pPr eaLnBrk="1" hangingPunct="1"/>
            <a:r>
              <a:rPr lang="zh-CN" altLang="zh-CN" dirty="0" smtClean="0"/>
              <a:t>1TB=1024GB</a:t>
            </a:r>
          </a:p>
          <a:p>
            <a:pPr eaLnBrk="1" hangingPunct="1"/>
            <a:r>
              <a:rPr lang="zh-CN" altLang="zh-CN" dirty="0" smtClean="0"/>
              <a:t>1GB=1024MB</a:t>
            </a:r>
          </a:p>
          <a:p>
            <a:pPr eaLnBrk="1" hangingPunct="1"/>
            <a:r>
              <a:rPr lang="zh-CN" altLang="zh-CN" dirty="0" smtClean="0"/>
              <a:t>1MB=1024KB</a:t>
            </a:r>
          </a:p>
          <a:p>
            <a:pPr eaLnBrk="1" hangingPunct="1"/>
            <a:r>
              <a:rPr lang="zh-CN" altLang="zh-CN" dirty="0" smtClean="0"/>
              <a:t>1KB=1024Byte</a:t>
            </a:r>
          </a:p>
        </p:txBody>
      </p:sp>
      <p:pic>
        <p:nvPicPr>
          <p:cNvPr id="50179" name="Picture 3"/>
          <p:cNvPicPr>
            <a:picLocks noChangeAspect="1" noChangeArrowheads="1"/>
          </p:cNvPicPr>
          <p:nvPr/>
        </p:nvPicPr>
        <p:blipFill>
          <a:blip r:embed="rId2" cstate="print"/>
          <a:srcRect/>
          <a:stretch>
            <a:fillRect/>
          </a:stretch>
        </p:blipFill>
        <p:spPr bwMode="auto">
          <a:xfrm>
            <a:off x="4572000" y="4099520"/>
            <a:ext cx="4038600" cy="2209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685800" y="1196752"/>
            <a:ext cx="7772400" cy="4899248"/>
          </a:xfrm>
        </p:spPr>
        <p:txBody>
          <a:bodyPr/>
          <a:lstStyle/>
          <a:p>
            <a:pPr eaLnBrk="1" hangingPunct="1"/>
            <a:r>
              <a:rPr lang="zh-CN" altLang="en-US" dirty="0" smtClean="0"/>
              <a:t>带符号数的表示</a:t>
            </a:r>
            <a:r>
              <a:rPr lang="zh-CN" altLang="zh-CN" dirty="0" smtClean="0"/>
              <a:t>--</a:t>
            </a:r>
            <a:r>
              <a:rPr lang="zh-CN" altLang="en-US" dirty="0" smtClean="0"/>
              <a:t>机器码</a:t>
            </a:r>
          </a:p>
          <a:p>
            <a:pPr eaLnBrk="1" hangingPunct="1">
              <a:buFontTx/>
              <a:buNone/>
            </a:pPr>
            <a:r>
              <a:rPr lang="zh-CN" altLang="zh-CN" sz="2800" dirty="0" smtClean="0"/>
              <a:t>   </a:t>
            </a:r>
            <a:r>
              <a:rPr lang="zh-CN" altLang="en-US" sz="2800" dirty="0" smtClean="0"/>
              <a:t>在数字系统内部通常使用“符号位” （通常用最高位</a:t>
            </a:r>
            <a:r>
              <a:rPr lang="zh-CN" altLang="zh-CN" sz="2800" dirty="0" smtClean="0"/>
              <a:t>MSB-most significant bit</a:t>
            </a:r>
            <a:r>
              <a:rPr lang="zh-CN" altLang="en-US" sz="2800" dirty="0" smtClean="0"/>
              <a:t>）来表示正负，根据编码的不同可以分为</a:t>
            </a:r>
            <a:r>
              <a:rPr lang="zh-CN" altLang="en-US" sz="2800" b="1" u="sng" dirty="0" smtClean="0"/>
              <a:t>原码、反码、补码</a:t>
            </a:r>
            <a:r>
              <a:rPr lang="zh-CN" altLang="en-US" sz="2800" dirty="0" smtClean="0"/>
              <a:t>。它们都被称为机器码。机器码代表的数值的真实大小被称为“</a:t>
            </a:r>
            <a:r>
              <a:rPr lang="zh-CN" altLang="en-US" sz="2800" b="1" dirty="0" smtClean="0"/>
              <a:t>真值</a:t>
            </a:r>
            <a:r>
              <a:rPr lang="zh-CN" altLang="en-US" sz="2800" dirty="0" smtClean="0"/>
              <a:t>”</a:t>
            </a:r>
          </a:p>
          <a:p>
            <a:pPr eaLnBrk="1" hangingPunct="1">
              <a:buFontTx/>
              <a:buNone/>
            </a:pPr>
            <a:endParaRPr lang="zh-CN" altLang="en-US" sz="2800" dirty="0" smtClean="0"/>
          </a:p>
          <a:p>
            <a:pPr eaLnBrk="1" hangingPunct="1">
              <a:buFontTx/>
              <a:buNone/>
            </a:pPr>
            <a:endParaRPr lang="zh-CN" altLang="en-US" sz="2800" dirty="0" smtClean="0"/>
          </a:p>
          <a:p>
            <a:pPr eaLnBrk="1" hangingPunct="1">
              <a:buFontTx/>
              <a:buNone/>
            </a:pPr>
            <a:endParaRPr lang="zh-CN" altLang="en-US" sz="2800" dirty="0" smtClean="0"/>
          </a:p>
          <a:p>
            <a:pPr eaLnBrk="1" hangingPunct="1">
              <a:buFontTx/>
              <a:buNone/>
            </a:pPr>
            <a:endParaRPr lang="zh-CN" altLang="zh-CN" sz="2800" dirty="0" smtClean="0"/>
          </a:p>
        </p:txBody>
      </p:sp>
      <p:sp>
        <p:nvSpPr>
          <p:cNvPr id="51203" name="Text Box 3"/>
          <p:cNvSpPr txBox="1">
            <a:spLocks noChangeArrowheads="1"/>
          </p:cNvSpPr>
          <p:nvPr/>
        </p:nvSpPr>
        <p:spPr bwMode="auto">
          <a:xfrm>
            <a:off x="5562600" y="4163144"/>
            <a:ext cx="2209800" cy="457200"/>
          </a:xfrm>
          <a:prstGeom prst="rect">
            <a:avLst/>
          </a:prstGeom>
          <a:noFill/>
          <a:ln w="9525">
            <a:noFill/>
            <a:miter lim="800000"/>
            <a:headEnd/>
            <a:tailEnd/>
          </a:ln>
        </p:spPr>
        <p:txBody>
          <a:bodyPr>
            <a:spAutoFit/>
          </a:bodyPr>
          <a:lstStyle/>
          <a:p>
            <a:pPr>
              <a:spcBef>
                <a:spcPct val="50000"/>
              </a:spcBef>
            </a:pPr>
            <a:r>
              <a:rPr lang="zh-CN" altLang="zh-CN"/>
              <a:t>+1010101</a:t>
            </a:r>
          </a:p>
        </p:txBody>
      </p:sp>
      <p:sp>
        <p:nvSpPr>
          <p:cNvPr id="51204" name="Line 4"/>
          <p:cNvSpPr>
            <a:spLocks noChangeShapeType="1"/>
          </p:cNvSpPr>
          <p:nvPr/>
        </p:nvSpPr>
        <p:spPr bwMode="auto">
          <a:xfrm>
            <a:off x="6324600" y="4620344"/>
            <a:ext cx="609600" cy="304800"/>
          </a:xfrm>
          <a:prstGeom prst="line">
            <a:avLst/>
          </a:prstGeom>
          <a:noFill/>
          <a:ln w="9525">
            <a:solidFill>
              <a:schemeClr val="tx1"/>
            </a:solidFill>
            <a:round/>
            <a:headEnd/>
            <a:tailEnd type="triangle" w="med" len="med"/>
          </a:ln>
        </p:spPr>
        <p:txBody>
          <a:bodyPr/>
          <a:lstStyle/>
          <a:p>
            <a:endParaRPr lang="zh-CN" altLang="en-US"/>
          </a:p>
        </p:txBody>
      </p:sp>
      <p:sp>
        <p:nvSpPr>
          <p:cNvPr id="51205" name="Text Box 5"/>
          <p:cNvSpPr txBox="1">
            <a:spLocks noChangeArrowheads="1"/>
          </p:cNvSpPr>
          <p:nvPr/>
        </p:nvSpPr>
        <p:spPr bwMode="auto">
          <a:xfrm>
            <a:off x="6096000" y="5153744"/>
            <a:ext cx="1371600" cy="457200"/>
          </a:xfrm>
          <a:prstGeom prst="rect">
            <a:avLst/>
          </a:prstGeom>
          <a:noFill/>
          <a:ln w="9525">
            <a:noFill/>
            <a:miter lim="800000"/>
            <a:headEnd/>
            <a:tailEnd/>
          </a:ln>
        </p:spPr>
        <p:txBody>
          <a:bodyPr>
            <a:spAutoFit/>
          </a:bodyPr>
          <a:lstStyle/>
          <a:p>
            <a:pPr>
              <a:spcBef>
                <a:spcPct val="50000"/>
              </a:spcBef>
            </a:pPr>
            <a:r>
              <a:rPr lang="zh-CN" altLang="en-US"/>
              <a:t>真值</a:t>
            </a:r>
          </a:p>
        </p:txBody>
      </p:sp>
      <p:sp>
        <p:nvSpPr>
          <p:cNvPr id="51206" name="Text Box 6"/>
          <p:cNvSpPr txBox="1">
            <a:spLocks noChangeArrowheads="1"/>
          </p:cNvSpPr>
          <p:nvPr/>
        </p:nvSpPr>
        <p:spPr bwMode="auto">
          <a:xfrm>
            <a:off x="2590800" y="6068144"/>
            <a:ext cx="4495800" cy="457200"/>
          </a:xfrm>
          <a:prstGeom prst="rect">
            <a:avLst/>
          </a:prstGeom>
          <a:noFill/>
          <a:ln w="9525">
            <a:noFill/>
            <a:miter lim="800000"/>
            <a:headEnd/>
            <a:tailEnd/>
          </a:ln>
        </p:spPr>
        <p:txBody>
          <a:bodyPr>
            <a:spAutoFit/>
          </a:bodyPr>
          <a:lstStyle/>
          <a:p>
            <a:pPr>
              <a:spcBef>
                <a:spcPct val="50000"/>
              </a:spcBef>
            </a:pPr>
            <a:r>
              <a:rPr lang="zh-CN" altLang="en-US"/>
              <a:t>真值</a:t>
            </a:r>
            <a:r>
              <a:rPr lang="zh-CN" altLang="zh-CN"/>
              <a:t>+1010101</a:t>
            </a:r>
            <a:r>
              <a:rPr lang="zh-CN" altLang="en-US"/>
              <a:t>在机器中的表示</a:t>
            </a:r>
          </a:p>
        </p:txBody>
      </p:sp>
      <p:pic>
        <p:nvPicPr>
          <p:cNvPr id="51207" name="Picture 7"/>
          <p:cNvPicPr>
            <a:picLocks noChangeAspect="1" noChangeArrowheads="1"/>
          </p:cNvPicPr>
          <p:nvPr/>
        </p:nvPicPr>
        <p:blipFill>
          <a:blip r:embed="rId3" cstate="print"/>
          <a:srcRect/>
          <a:stretch>
            <a:fillRect/>
          </a:stretch>
        </p:blipFill>
        <p:spPr bwMode="auto">
          <a:xfrm>
            <a:off x="1524000" y="4163144"/>
            <a:ext cx="3810000" cy="1620838"/>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904056" y="548680"/>
            <a:ext cx="7772400" cy="5181600"/>
          </a:xfrm>
        </p:spPr>
        <p:txBody>
          <a:bodyPr/>
          <a:lstStyle/>
          <a:p>
            <a:pPr eaLnBrk="1" hangingPunct="1">
              <a:buFontTx/>
              <a:buNone/>
            </a:pPr>
            <a:r>
              <a:rPr lang="zh-CN" altLang="zh-CN" dirty="0" smtClean="0"/>
              <a:t>a</a:t>
            </a:r>
            <a:r>
              <a:rPr lang="zh-CN" altLang="en-US" dirty="0" smtClean="0"/>
              <a:t>、原码表示法</a:t>
            </a:r>
          </a:p>
          <a:p>
            <a:pPr eaLnBrk="1" hangingPunct="1">
              <a:buFontTx/>
              <a:buNone/>
            </a:pPr>
            <a:r>
              <a:rPr lang="zh-CN" altLang="zh-CN" dirty="0" smtClean="0"/>
              <a:t>	</a:t>
            </a:r>
            <a:r>
              <a:rPr lang="zh-CN" altLang="en-US" sz="2800" dirty="0" smtClean="0"/>
              <a:t>原码</a:t>
            </a:r>
            <a:r>
              <a:rPr lang="zh-CN" altLang="zh-CN" sz="2800" dirty="0" smtClean="0"/>
              <a:t>=“</a:t>
            </a:r>
            <a:r>
              <a:rPr lang="zh-CN" altLang="en-US" sz="2800" dirty="0" smtClean="0"/>
              <a:t>符号位”</a:t>
            </a:r>
            <a:r>
              <a:rPr lang="zh-CN" altLang="zh-CN" sz="2800" dirty="0" smtClean="0"/>
              <a:t>+</a:t>
            </a:r>
            <a:r>
              <a:rPr lang="zh-CN" altLang="en-US" sz="2800" dirty="0" smtClean="0"/>
              <a:t>真值的绝对值</a:t>
            </a:r>
            <a:endParaRPr lang="zh-CN" altLang="en-US" dirty="0" smtClean="0"/>
          </a:p>
          <a:p>
            <a:pPr eaLnBrk="1" hangingPunct="1">
              <a:buFontTx/>
              <a:buNone/>
            </a:pPr>
            <a:r>
              <a:rPr lang="zh-CN" altLang="en-US" sz="2800" dirty="0" smtClean="0"/>
              <a:t>	例如：</a:t>
            </a:r>
          </a:p>
          <a:p>
            <a:pPr eaLnBrk="1" hangingPunct="1">
              <a:buFontTx/>
              <a:buNone/>
            </a:pPr>
            <a:r>
              <a:rPr lang="zh-CN" altLang="en-US" sz="2800" dirty="0" smtClean="0"/>
              <a:t>		真值</a:t>
            </a:r>
            <a:r>
              <a:rPr lang="zh-CN" altLang="zh-CN" sz="2800" dirty="0" smtClean="0"/>
              <a:t>+101</a:t>
            </a:r>
            <a:r>
              <a:rPr lang="zh-CN" altLang="en-US" sz="2800" dirty="0" smtClean="0"/>
              <a:t>（</a:t>
            </a:r>
            <a:r>
              <a:rPr lang="zh-CN" altLang="zh-CN" sz="2800" dirty="0" smtClean="0"/>
              <a:t>+5</a:t>
            </a:r>
            <a:r>
              <a:rPr lang="zh-CN" altLang="en-US" sz="2800" dirty="0" smtClean="0"/>
              <a:t>）和</a:t>
            </a:r>
            <a:r>
              <a:rPr lang="zh-CN" altLang="zh-CN" sz="2800" dirty="0" smtClean="0"/>
              <a:t>-101</a:t>
            </a:r>
            <a:r>
              <a:rPr lang="zh-CN" altLang="en-US" sz="2800" dirty="0" smtClean="0"/>
              <a:t>（</a:t>
            </a:r>
            <a:r>
              <a:rPr lang="zh-CN" altLang="zh-CN" sz="2800" dirty="0" smtClean="0"/>
              <a:t>-5</a:t>
            </a:r>
            <a:r>
              <a:rPr lang="zh-CN" altLang="en-US" sz="2800" dirty="0" smtClean="0"/>
              <a:t>）用原码分别表示为：</a:t>
            </a:r>
            <a:r>
              <a:rPr lang="zh-CN" altLang="zh-CN" sz="2800" dirty="0" smtClean="0"/>
              <a:t>0101</a:t>
            </a:r>
            <a:r>
              <a:rPr lang="zh-CN" altLang="en-US" sz="2800" dirty="0" smtClean="0"/>
              <a:t>、</a:t>
            </a:r>
            <a:r>
              <a:rPr lang="zh-CN" altLang="zh-CN" sz="2800" dirty="0" smtClean="0"/>
              <a:t>1101</a:t>
            </a:r>
            <a:r>
              <a:rPr lang="zh-CN" altLang="en-US" sz="2800" dirty="0" smtClean="0"/>
              <a:t>。</a:t>
            </a:r>
          </a:p>
          <a:p>
            <a:pPr eaLnBrk="1" hangingPunct="1">
              <a:buFontTx/>
              <a:buNone/>
            </a:pPr>
            <a:r>
              <a:rPr lang="zh-CN" altLang="zh-CN" sz="2800" dirty="0" smtClean="0"/>
              <a:t>		</a:t>
            </a:r>
            <a:r>
              <a:rPr lang="zh-CN" altLang="en-US" sz="2800" dirty="0" smtClean="0"/>
              <a:t>如果用一个字节来存储它则内存映像为：</a:t>
            </a:r>
          </a:p>
          <a:p>
            <a:pPr eaLnBrk="1" hangingPunct="1">
              <a:buFontTx/>
              <a:buNone/>
            </a:pPr>
            <a:endParaRPr lang="zh-CN" altLang="zh-CN" sz="2800" dirty="0" smtClean="0"/>
          </a:p>
        </p:txBody>
      </p:sp>
      <p:pic>
        <p:nvPicPr>
          <p:cNvPr id="52227" name="Picture 3"/>
          <p:cNvPicPr>
            <a:picLocks noChangeAspect="1" noChangeArrowheads="1"/>
          </p:cNvPicPr>
          <p:nvPr/>
        </p:nvPicPr>
        <p:blipFill>
          <a:blip r:embed="rId2" cstate="print"/>
          <a:srcRect/>
          <a:stretch>
            <a:fillRect/>
          </a:stretch>
        </p:blipFill>
        <p:spPr bwMode="auto">
          <a:xfrm>
            <a:off x="1187624" y="4149080"/>
            <a:ext cx="3267075" cy="1009650"/>
          </a:xfrm>
          <a:prstGeom prst="rect">
            <a:avLst/>
          </a:prstGeom>
          <a:noFill/>
          <a:ln w="9525">
            <a:noFill/>
            <a:miter lim="800000"/>
            <a:headEnd/>
            <a:tailEnd/>
          </a:ln>
        </p:spPr>
      </p:pic>
      <p:pic>
        <p:nvPicPr>
          <p:cNvPr id="52228" name="Picture 4"/>
          <p:cNvPicPr>
            <a:picLocks noChangeAspect="1" noChangeArrowheads="1"/>
          </p:cNvPicPr>
          <p:nvPr/>
        </p:nvPicPr>
        <p:blipFill>
          <a:blip r:embed="rId3" cstate="print"/>
          <a:srcRect/>
          <a:stretch>
            <a:fillRect/>
          </a:stretch>
        </p:blipFill>
        <p:spPr bwMode="auto">
          <a:xfrm>
            <a:off x="4716016" y="4149080"/>
            <a:ext cx="3267075" cy="100965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685800" y="332656"/>
            <a:ext cx="7772400" cy="5257800"/>
          </a:xfrm>
        </p:spPr>
        <p:txBody>
          <a:bodyPr/>
          <a:lstStyle/>
          <a:p>
            <a:pPr eaLnBrk="1" hangingPunct="1">
              <a:buFontTx/>
              <a:buNone/>
            </a:pPr>
            <a:r>
              <a:rPr lang="zh-CN" altLang="zh-CN" sz="2400" dirty="0" smtClean="0"/>
              <a:t>    </a:t>
            </a:r>
            <a:r>
              <a:rPr lang="zh-CN" altLang="en-US" sz="2400" dirty="0" smtClean="0"/>
              <a:t>若</a:t>
            </a:r>
            <a:r>
              <a:rPr lang="zh-CN" altLang="zh-CN" sz="2400" dirty="0" smtClean="0"/>
              <a:t>N</a:t>
            </a:r>
            <a:r>
              <a:rPr lang="zh-CN" altLang="en-US" sz="2400" dirty="0" smtClean="0"/>
              <a:t>为二进制真值，</a:t>
            </a:r>
            <a:r>
              <a:rPr lang="zh-CN" altLang="zh-CN" sz="2400" dirty="0" smtClean="0"/>
              <a:t>n</a:t>
            </a:r>
            <a:r>
              <a:rPr lang="zh-CN" altLang="en-US" sz="2400" dirty="0" smtClean="0"/>
              <a:t>为包含符号位在内的位数，则其原码的定义为：</a:t>
            </a:r>
          </a:p>
          <a:p>
            <a:pPr eaLnBrk="1" hangingPunct="1">
              <a:buFontTx/>
              <a:buNone/>
            </a:pPr>
            <a:endParaRPr lang="zh-CN" altLang="zh-CN" dirty="0" smtClean="0"/>
          </a:p>
        </p:txBody>
      </p:sp>
      <p:pic>
        <p:nvPicPr>
          <p:cNvPr id="53251" name="Picture 3"/>
          <p:cNvPicPr>
            <a:picLocks noChangeAspect="1" noChangeArrowheads="1"/>
          </p:cNvPicPr>
          <p:nvPr/>
        </p:nvPicPr>
        <p:blipFill>
          <a:blip r:embed="rId2" cstate="print"/>
          <a:srcRect/>
          <a:stretch>
            <a:fillRect/>
          </a:stretch>
        </p:blipFill>
        <p:spPr bwMode="auto">
          <a:xfrm>
            <a:off x="1295400" y="1676400"/>
            <a:ext cx="6934200" cy="4630738"/>
          </a:xfrm>
          <a:prstGeom prst="rect">
            <a:avLst/>
          </a:prstGeom>
          <a:noFill/>
          <a:ln w="9525">
            <a:noFill/>
            <a:miter lim="800000"/>
            <a:headEnd/>
            <a:tailEnd/>
          </a:ln>
        </p:spPr>
      </p:pic>
      <p:sp>
        <p:nvSpPr>
          <p:cNvPr id="4" name="矩形 3"/>
          <p:cNvSpPr/>
          <p:nvPr/>
        </p:nvSpPr>
        <p:spPr>
          <a:xfrm>
            <a:off x="4139952" y="5373216"/>
            <a:ext cx="5004048" cy="830997"/>
          </a:xfrm>
          <a:prstGeom prst="rect">
            <a:avLst/>
          </a:prstGeom>
        </p:spPr>
        <p:txBody>
          <a:bodyPr wrap="square">
            <a:spAutoFit/>
          </a:bodyPr>
          <a:lstStyle/>
          <a:p>
            <a:r>
              <a:rPr lang="zh-CN" altLang="en-US" b="0" dirty="0" smtClean="0"/>
              <a:t>带符号位的原码进行乘除运算时结果正确，而在加减运算时出现问题</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832048" y="548680"/>
            <a:ext cx="7988424" cy="5334000"/>
          </a:xfrm>
        </p:spPr>
        <p:txBody>
          <a:bodyPr/>
          <a:lstStyle/>
          <a:p>
            <a:pPr eaLnBrk="1" hangingPunct="1">
              <a:buFontTx/>
              <a:buNone/>
            </a:pPr>
            <a:r>
              <a:rPr lang="zh-CN" altLang="zh-CN" dirty="0" smtClean="0"/>
              <a:t>b</a:t>
            </a:r>
            <a:r>
              <a:rPr lang="zh-CN" altLang="en-US" dirty="0" smtClean="0"/>
              <a:t>、反码表示法（对</a:t>
            </a:r>
            <a:r>
              <a:rPr lang="zh-CN" altLang="zh-CN" dirty="0" smtClean="0"/>
              <a:t>1</a:t>
            </a:r>
            <a:r>
              <a:rPr lang="zh-CN" altLang="en-US" dirty="0" smtClean="0"/>
              <a:t>的补数）</a:t>
            </a:r>
            <a:endParaRPr lang="en-US" altLang="zh-CN" dirty="0" smtClean="0"/>
          </a:p>
          <a:p>
            <a:pPr eaLnBrk="1" hangingPunct="1">
              <a:buFontTx/>
              <a:buNone/>
            </a:pPr>
            <a:endParaRPr lang="zh-CN" altLang="en-US" dirty="0" smtClean="0"/>
          </a:p>
          <a:p>
            <a:pPr eaLnBrk="1" hangingPunct="1">
              <a:lnSpc>
                <a:spcPct val="150000"/>
              </a:lnSpc>
              <a:buFontTx/>
              <a:buNone/>
            </a:pPr>
            <a:r>
              <a:rPr lang="zh-CN" altLang="zh-CN" sz="2400" dirty="0" smtClean="0"/>
              <a:t>    </a:t>
            </a:r>
            <a:r>
              <a:rPr lang="zh-CN" altLang="en-US" sz="2400" dirty="0" smtClean="0"/>
              <a:t>对于负数如果将原码除符号位外其余的所有位相应取反</a:t>
            </a:r>
            <a:r>
              <a:rPr lang="zh-CN" altLang="zh-CN" sz="2400" dirty="0" smtClean="0"/>
              <a:t>(1</a:t>
            </a:r>
            <a:r>
              <a:rPr lang="zh-CN" altLang="en-US" sz="2400" dirty="0" smtClean="0"/>
              <a:t>变</a:t>
            </a:r>
            <a:r>
              <a:rPr lang="zh-CN" altLang="zh-CN" sz="2400" dirty="0" smtClean="0"/>
              <a:t>0</a:t>
            </a:r>
            <a:r>
              <a:rPr lang="zh-CN" altLang="en-US" sz="2400" dirty="0" smtClean="0"/>
              <a:t>，</a:t>
            </a:r>
            <a:r>
              <a:rPr lang="zh-CN" altLang="zh-CN" sz="2400" dirty="0" smtClean="0"/>
              <a:t>0</a:t>
            </a:r>
            <a:r>
              <a:rPr lang="zh-CN" altLang="en-US" sz="2400" dirty="0" smtClean="0"/>
              <a:t>变</a:t>
            </a:r>
            <a:r>
              <a:rPr lang="zh-CN" altLang="zh-CN" sz="2400" dirty="0" smtClean="0"/>
              <a:t>1</a:t>
            </a:r>
            <a:r>
              <a:rPr lang="zh-CN" altLang="en-US" sz="2400" dirty="0" smtClean="0"/>
              <a:t>）后就得到反码，正数的反码与原码相同</a:t>
            </a:r>
          </a:p>
          <a:p>
            <a:pPr eaLnBrk="1" hangingPunct="1">
              <a:lnSpc>
                <a:spcPct val="150000"/>
              </a:lnSpc>
              <a:buFontTx/>
              <a:buNone/>
            </a:pPr>
            <a:r>
              <a:rPr lang="zh-CN" altLang="en-US" sz="2400" dirty="0" smtClean="0"/>
              <a:t>例如：真值</a:t>
            </a:r>
            <a:r>
              <a:rPr lang="zh-CN" altLang="zh-CN" sz="2400" dirty="0" smtClean="0"/>
              <a:t>+101</a:t>
            </a:r>
            <a:r>
              <a:rPr lang="zh-CN" altLang="en-US" sz="2400" dirty="0" smtClean="0"/>
              <a:t>（</a:t>
            </a:r>
            <a:r>
              <a:rPr lang="zh-CN" altLang="zh-CN" sz="2400" dirty="0" smtClean="0"/>
              <a:t>+5</a:t>
            </a:r>
            <a:r>
              <a:rPr lang="zh-CN" altLang="en-US" sz="2400" dirty="0" smtClean="0"/>
              <a:t>）和</a:t>
            </a:r>
            <a:r>
              <a:rPr lang="zh-CN" altLang="zh-CN" sz="2400" dirty="0" smtClean="0"/>
              <a:t>-101</a:t>
            </a:r>
            <a:r>
              <a:rPr lang="zh-CN" altLang="en-US" sz="2400" dirty="0" smtClean="0"/>
              <a:t>（</a:t>
            </a:r>
            <a:r>
              <a:rPr lang="zh-CN" altLang="zh-CN" sz="2400" dirty="0" smtClean="0"/>
              <a:t>-5</a:t>
            </a:r>
            <a:r>
              <a:rPr lang="zh-CN" altLang="en-US" sz="2400" dirty="0" smtClean="0"/>
              <a:t>）用反码分别表示为：</a:t>
            </a:r>
            <a:r>
              <a:rPr lang="zh-CN" altLang="zh-CN" sz="2400" dirty="0" smtClean="0"/>
              <a:t>0101</a:t>
            </a:r>
            <a:r>
              <a:rPr lang="zh-CN" altLang="en-US" sz="2400" dirty="0" smtClean="0"/>
              <a:t>、</a:t>
            </a:r>
            <a:r>
              <a:rPr lang="zh-CN" altLang="zh-CN" sz="2400" dirty="0" smtClean="0"/>
              <a:t>1010</a:t>
            </a:r>
          </a:p>
        </p:txBody>
      </p:sp>
      <p:pic>
        <p:nvPicPr>
          <p:cNvPr id="54275" name="Picture 3"/>
          <p:cNvPicPr>
            <a:picLocks noChangeAspect="1" noChangeArrowheads="1"/>
          </p:cNvPicPr>
          <p:nvPr/>
        </p:nvPicPr>
        <p:blipFill>
          <a:blip r:embed="rId2" cstate="print"/>
          <a:srcRect t="6024" b="15060"/>
          <a:stretch>
            <a:fillRect/>
          </a:stretch>
        </p:blipFill>
        <p:spPr bwMode="auto">
          <a:xfrm>
            <a:off x="1143000" y="4146842"/>
            <a:ext cx="6705600" cy="2450510"/>
          </a:xfrm>
          <a:prstGeom prst="rect">
            <a:avLst/>
          </a:prstGeom>
          <a:noFill/>
          <a:ln w="9525">
            <a:noFill/>
            <a:miter lim="800000"/>
            <a:headEnd/>
            <a:tailEnd/>
          </a:ln>
        </p:spPr>
      </p:pic>
      <p:sp>
        <p:nvSpPr>
          <p:cNvPr id="54276" name="AutoShape 4"/>
          <p:cNvSpPr>
            <a:spLocks noChangeArrowheads="1"/>
          </p:cNvSpPr>
          <p:nvPr/>
        </p:nvSpPr>
        <p:spPr bwMode="auto">
          <a:xfrm>
            <a:off x="6477000" y="5229200"/>
            <a:ext cx="152400" cy="457200"/>
          </a:xfrm>
          <a:prstGeom prst="downArrow">
            <a:avLst>
              <a:gd name="adj1" fmla="val 50000"/>
              <a:gd name="adj2" fmla="val 75000"/>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54277" name="Text Box 5"/>
          <p:cNvSpPr txBox="1">
            <a:spLocks noChangeArrowheads="1"/>
          </p:cNvSpPr>
          <p:nvPr/>
        </p:nvSpPr>
        <p:spPr bwMode="auto">
          <a:xfrm>
            <a:off x="6732240" y="5132040"/>
            <a:ext cx="914400" cy="457200"/>
          </a:xfrm>
          <a:prstGeom prst="rect">
            <a:avLst/>
          </a:prstGeom>
          <a:noFill/>
          <a:ln w="9525">
            <a:noFill/>
            <a:miter lim="800000"/>
            <a:headEnd/>
            <a:tailEnd/>
          </a:ln>
        </p:spPr>
        <p:txBody>
          <a:bodyPr>
            <a:spAutoFit/>
          </a:bodyPr>
          <a:lstStyle/>
          <a:p>
            <a:pPr>
              <a:spcBef>
                <a:spcPct val="50000"/>
              </a:spcBef>
            </a:pPr>
            <a:r>
              <a:rPr lang="zh-CN" altLang="en-US" dirty="0"/>
              <a:t>取反</a:t>
            </a:r>
          </a:p>
        </p:txBody>
      </p:sp>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760040" y="260648"/>
            <a:ext cx="7772400" cy="5257800"/>
          </a:xfrm>
        </p:spPr>
        <p:txBody>
          <a:bodyPr/>
          <a:lstStyle/>
          <a:p>
            <a:pPr eaLnBrk="1" hangingPunct="1">
              <a:buFontTx/>
              <a:buNone/>
            </a:pPr>
            <a:r>
              <a:rPr lang="zh-CN" altLang="zh-CN" sz="2400" dirty="0" smtClean="0"/>
              <a:t>    </a:t>
            </a:r>
            <a:r>
              <a:rPr lang="zh-CN" altLang="en-US" sz="2400" dirty="0" smtClean="0"/>
              <a:t>若</a:t>
            </a:r>
            <a:r>
              <a:rPr lang="zh-CN" altLang="zh-CN" sz="2400" dirty="0" smtClean="0"/>
              <a:t>N</a:t>
            </a:r>
            <a:r>
              <a:rPr lang="zh-CN" altLang="en-US" sz="2400" dirty="0" smtClean="0"/>
              <a:t>为二进制真值，</a:t>
            </a:r>
            <a:r>
              <a:rPr lang="zh-CN" altLang="zh-CN" sz="2400" dirty="0" smtClean="0"/>
              <a:t>n</a:t>
            </a:r>
            <a:r>
              <a:rPr lang="zh-CN" altLang="en-US" sz="2400" dirty="0" smtClean="0"/>
              <a:t>为包含符号位在内的位数，则其反码的定义为：</a:t>
            </a:r>
          </a:p>
          <a:p>
            <a:pPr eaLnBrk="1" hangingPunct="1"/>
            <a:endParaRPr lang="zh-CN" altLang="zh-CN" dirty="0" smtClean="0"/>
          </a:p>
        </p:txBody>
      </p:sp>
      <p:pic>
        <p:nvPicPr>
          <p:cNvPr id="55299" name="Picture 3"/>
          <p:cNvPicPr>
            <a:picLocks noChangeAspect="1" noChangeArrowheads="1"/>
          </p:cNvPicPr>
          <p:nvPr/>
        </p:nvPicPr>
        <p:blipFill>
          <a:blip r:embed="rId2" cstate="print"/>
          <a:srcRect/>
          <a:stretch>
            <a:fillRect/>
          </a:stretch>
        </p:blipFill>
        <p:spPr bwMode="auto">
          <a:xfrm>
            <a:off x="1219200" y="1752600"/>
            <a:ext cx="6877050" cy="4530725"/>
          </a:xfrm>
          <a:prstGeom prst="rect">
            <a:avLst/>
          </a:prstGeom>
          <a:noFill/>
          <a:ln w="9525">
            <a:noFill/>
            <a:miter lim="800000"/>
            <a:headEnd/>
            <a:tailEnd/>
          </a:ln>
        </p:spPr>
      </p:pic>
      <p:sp>
        <p:nvSpPr>
          <p:cNvPr id="4" name="矩形 3"/>
          <p:cNvSpPr/>
          <p:nvPr/>
        </p:nvSpPr>
        <p:spPr>
          <a:xfrm>
            <a:off x="4139952" y="5373216"/>
            <a:ext cx="5004048" cy="830997"/>
          </a:xfrm>
          <a:prstGeom prst="rect">
            <a:avLst/>
          </a:prstGeom>
        </p:spPr>
        <p:txBody>
          <a:bodyPr wrap="square">
            <a:spAutoFit/>
          </a:bodyPr>
          <a:lstStyle/>
          <a:p>
            <a:r>
              <a:rPr lang="zh-CN" altLang="en-US" b="0" dirty="0" smtClean="0"/>
              <a:t>带符号位的反码进行时结果正确，但问题出现在</a:t>
            </a:r>
            <a:r>
              <a:rPr lang="en-US" altLang="zh-CN" b="0" dirty="0" smtClean="0"/>
              <a:t>(+0)</a:t>
            </a:r>
            <a:r>
              <a:rPr lang="zh-CN" altLang="en-US" b="0" dirty="0" smtClean="0"/>
              <a:t>和</a:t>
            </a:r>
            <a:r>
              <a:rPr lang="en-US" altLang="zh-CN" b="0" dirty="0" smtClean="0"/>
              <a:t>(-0)</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832048" y="260648"/>
            <a:ext cx="7772400" cy="5334000"/>
          </a:xfrm>
        </p:spPr>
        <p:txBody>
          <a:bodyPr/>
          <a:lstStyle/>
          <a:p>
            <a:pPr eaLnBrk="1" hangingPunct="1">
              <a:buFontTx/>
              <a:buNone/>
            </a:pPr>
            <a:r>
              <a:rPr lang="zh-CN" altLang="zh-CN" dirty="0" smtClean="0"/>
              <a:t>c</a:t>
            </a:r>
            <a:r>
              <a:rPr lang="zh-CN" altLang="en-US" dirty="0" smtClean="0"/>
              <a:t>、补码表示法（对</a:t>
            </a:r>
            <a:r>
              <a:rPr lang="zh-CN" altLang="zh-CN" dirty="0" smtClean="0"/>
              <a:t>2</a:t>
            </a:r>
            <a:r>
              <a:rPr lang="zh-CN" altLang="en-US" dirty="0" smtClean="0"/>
              <a:t>的补数）</a:t>
            </a:r>
            <a:endParaRPr lang="en-US" altLang="zh-CN" dirty="0" smtClean="0"/>
          </a:p>
          <a:p>
            <a:pPr eaLnBrk="1" hangingPunct="1">
              <a:buFontTx/>
              <a:buNone/>
            </a:pPr>
            <a:endParaRPr lang="zh-CN" altLang="en-US" dirty="0" smtClean="0"/>
          </a:p>
          <a:p>
            <a:pPr eaLnBrk="1" hangingPunct="1">
              <a:buFontTx/>
              <a:buNone/>
            </a:pPr>
            <a:r>
              <a:rPr lang="zh-CN" altLang="zh-CN" sz="2400" dirty="0" smtClean="0"/>
              <a:t>    </a:t>
            </a:r>
            <a:r>
              <a:rPr lang="zh-CN" altLang="en-US" sz="2400" dirty="0" smtClean="0"/>
              <a:t>正数的补码和反码以及原码相同，负数的补码可以通过在反码的末尾位加</a:t>
            </a:r>
            <a:r>
              <a:rPr lang="zh-CN" altLang="zh-CN" sz="2400" dirty="0" smtClean="0"/>
              <a:t>1</a:t>
            </a:r>
            <a:r>
              <a:rPr lang="zh-CN" altLang="en-US" sz="2400" dirty="0" smtClean="0"/>
              <a:t>得到</a:t>
            </a:r>
          </a:p>
          <a:p>
            <a:pPr eaLnBrk="1" hangingPunct="1">
              <a:buFontTx/>
              <a:buNone/>
            </a:pPr>
            <a:r>
              <a:rPr lang="zh-CN" altLang="en-US" sz="2400" dirty="0" smtClean="0"/>
              <a:t>例如：真值</a:t>
            </a:r>
            <a:r>
              <a:rPr lang="zh-CN" altLang="zh-CN" sz="2400" dirty="0" smtClean="0"/>
              <a:t>+101</a:t>
            </a:r>
            <a:r>
              <a:rPr lang="zh-CN" altLang="en-US" sz="2400" dirty="0" smtClean="0"/>
              <a:t>（</a:t>
            </a:r>
            <a:r>
              <a:rPr lang="zh-CN" altLang="zh-CN" sz="2400" dirty="0" smtClean="0"/>
              <a:t>+5</a:t>
            </a:r>
            <a:r>
              <a:rPr lang="zh-CN" altLang="en-US" sz="2400" dirty="0" smtClean="0"/>
              <a:t>）和</a:t>
            </a:r>
            <a:r>
              <a:rPr lang="zh-CN" altLang="zh-CN" sz="2400" dirty="0" smtClean="0"/>
              <a:t>-101</a:t>
            </a:r>
            <a:r>
              <a:rPr lang="zh-CN" altLang="en-US" sz="2400" dirty="0" smtClean="0"/>
              <a:t>（</a:t>
            </a:r>
            <a:r>
              <a:rPr lang="zh-CN" altLang="zh-CN" sz="2400" dirty="0" smtClean="0"/>
              <a:t>-5</a:t>
            </a:r>
            <a:r>
              <a:rPr lang="zh-CN" altLang="en-US" sz="2400" dirty="0" smtClean="0"/>
              <a:t>）用补码分别表示为：</a:t>
            </a:r>
            <a:r>
              <a:rPr lang="zh-CN" altLang="zh-CN" sz="2400" dirty="0" smtClean="0"/>
              <a:t>0101</a:t>
            </a:r>
            <a:r>
              <a:rPr lang="zh-CN" altLang="en-US" sz="2400" dirty="0" smtClean="0"/>
              <a:t>、</a:t>
            </a:r>
            <a:r>
              <a:rPr lang="zh-CN" altLang="zh-CN" sz="2400" dirty="0" smtClean="0"/>
              <a:t>1011</a:t>
            </a:r>
          </a:p>
        </p:txBody>
      </p:sp>
      <p:pic>
        <p:nvPicPr>
          <p:cNvPr id="56323" name="Picture 3"/>
          <p:cNvPicPr>
            <a:picLocks noChangeAspect="1" noChangeArrowheads="1"/>
          </p:cNvPicPr>
          <p:nvPr/>
        </p:nvPicPr>
        <p:blipFill>
          <a:blip r:embed="rId2" cstate="print"/>
          <a:srcRect/>
          <a:stretch>
            <a:fillRect/>
          </a:stretch>
        </p:blipFill>
        <p:spPr bwMode="auto">
          <a:xfrm>
            <a:off x="1619672" y="3263031"/>
            <a:ext cx="6019800" cy="3262313"/>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685800" y="260648"/>
            <a:ext cx="7772400" cy="5257800"/>
          </a:xfrm>
        </p:spPr>
        <p:txBody>
          <a:bodyPr/>
          <a:lstStyle/>
          <a:p>
            <a:pPr eaLnBrk="1" hangingPunct="1">
              <a:buFontTx/>
              <a:buNone/>
            </a:pPr>
            <a:r>
              <a:rPr lang="zh-CN" altLang="zh-CN" sz="2400" dirty="0" smtClean="0"/>
              <a:t>    </a:t>
            </a:r>
            <a:r>
              <a:rPr lang="zh-CN" altLang="en-US" sz="2400" dirty="0" smtClean="0"/>
              <a:t>若</a:t>
            </a:r>
            <a:r>
              <a:rPr lang="zh-CN" altLang="zh-CN" sz="2400" dirty="0" smtClean="0"/>
              <a:t>N</a:t>
            </a:r>
            <a:r>
              <a:rPr lang="zh-CN" altLang="en-US" sz="2400" dirty="0" smtClean="0"/>
              <a:t>为二进制真值，</a:t>
            </a:r>
            <a:r>
              <a:rPr lang="zh-CN" altLang="zh-CN" sz="2400" dirty="0" smtClean="0"/>
              <a:t>n</a:t>
            </a:r>
            <a:r>
              <a:rPr lang="zh-CN" altLang="en-US" sz="2400" dirty="0" smtClean="0"/>
              <a:t>为包含符号位在内的位数，则其补码的定义为：</a:t>
            </a:r>
          </a:p>
        </p:txBody>
      </p:sp>
      <p:pic>
        <p:nvPicPr>
          <p:cNvPr id="57347" name="Picture 3"/>
          <p:cNvPicPr>
            <a:picLocks noChangeAspect="1" noChangeArrowheads="1"/>
          </p:cNvPicPr>
          <p:nvPr/>
        </p:nvPicPr>
        <p:blipFill>
          <a:blip r:embed="rId2" cstate="print"/>
          <a:srcRect/>
          <a:stretch>
            <a:fillRect/>
          </a:stretch>
        </p:blipFill>
        <p:spPr bwMode="auto">
          <a:xfrm>
            <a:off x="1143000" y="1676400"/>
            <a:ext cx="6972300" cy="4500563"/>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11188" y="1926232"/>
            <a:ext cx="6624637"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800" b="1" i="0" u="none" strike="noStrike" kern="0" cap="none" spc="0" normalizeH="0" baseline="0" noProof="0" smtClean="0">
                <a:ln>
                  <a:noFill/>
                </a:ln>
                <a:solidFill>
                  <a:schemeClr val="bg2"/>
                </a:solidFill>
                <a:effectLst/>
                <a:uLnTx/>
                <a:uFillTx/>
                <a:latin typeface="隶书" pitchFamily="49" charset="-122"/>
                <a:ea typeface="+mj-ea"/>
                <a:cs typeface="+mj-cs"/>
              </a:rPr>
              <a:t>N</a:t>
            </a:r>
            <a:r>
              <a:rPr kumimoji="0" lang="zh-CN" altLang="en-US" sz="2800" b="1" i="0" u="none" strike="noStrike" kern="0" cap="none" spc="0" normalizeH="0" baseline="0" noProof="0" smtClean="0">
                <a:ln>
                  <a:noFill/>
                </a:ln>
                <a:solidFill>
                  <a:schemeClr val="bg2"/>
                </a:solidFill>
                <a:effectLst/>
                <a:uLnTx/>
                <a:uFillTx/>
                <a:latin typeface="隶书" pitchFamily="49" charset="-122"/>
                <a:ea typeface="+mj-ea"/>
                <a:cs typeface="+mj-cs"/>
              </a:rPr>
              <a:t>进制数</a:t>
            </a:r>
            <a:r>
              <a:rPr kumimoji="0" lang="zh-CN" altLang="en-US" sz="2800" b="1" i="0" u="none" strike="noStrike" kern="0" cap="none" spc="0" normalizeH="0" baseline="0" noProof="0" smtClean="0">
                <a:ln>
                  <a:noFill/>
                </a:ln>
                <a:solidFill>
                  <a:schemeClr val="bg2"/>
                </a:solidFill>
                <a:effectLst/>
                <a:uLnTx/>
                <a:uFillTx/>
                <a:latin typeface="+mj-lt"/>
                <a:ea typeface="+mj-ea"/>
                <a:cs typeface="+mj-cs"/>
              </a:rPr>
              <a:t>并列表示法</a:t>
            </a:r>
            <a:r>
              <a:rPr kumimoji="0" lang="zh-CN" altLang="en-US" sz="2800" b="1" i="0" u="none" strike="noStrike" kern="0" cap="none" spc="0" normalizeH="0" baseline="0" noProof="0" smtClean="0">
                <a:ln>
                  <a:noFill/>
                </a:ln>
                <a:solidFill>
                  <a:schemeClr val="bg2"/>
                </a:solidFill>
                <a:effectLst/>
                <a:uLnTx/>
                <a:uFillTx/>
                <a:latin typeface="隶书" pitchFamily="49" charset="-122"/>
                <a:ea typeface="+mj-ea"/>
                <a:cs typeface="+mj-cs"/>
              </a:rPr>
              <a:t>的</a:t>
            </a:r>
            <a:r>
              <a:rPr kumimoji="0" lang="zh-CN" altLang="en-US" sz="2800" b="1" i="0" u="none" strike="noStrike" kern="0" cap="none" spc="0" normalizeH="0" baseline="0" noProof="0" smtClean="0">
                <a:ln>
                  <a:noFill/>
                </a:ln>
                <a:solidFill>
                  <a:srgbClr val="FF0000"/>
                </a:solidFill>
                <a:effectLst/>
                <a:uLnTx/>
                <a:uFillTx/>
                <a:latin typeface="隶书" pitchFamily="49" charset="-122"/>
                <a:ea typeface="+mj-ea"/>
                <a:cs typeface="+mj-cs"/>
              </a:rPr>
              <a:t>位权</a:t>
            </a:r>
          </a:p>
        </p:txBody>
      </p:sp>
      <p:grpSp>
        <p:nvGrpSpPr>
          <p:cNvPr id="4" name="Group 3"/>
          <p:cNvGrpSpPr>
            <a:grpSpLocks/>
          </p:cNvGrpSpPr>
          <p:nvPr/>
        </p:nvGrpSpPr>
        <p:grpSpPr bwMode="auto">
          <a:xfrm>
            <a:off x="5638800" y="4591198"/>
            <a:ext cx="3505200" cy="1862138"/>
            <a:chOff x="0" y="0"/>
            <a:chExt cx="2208" cy="1265"/>
          </a:xfrm>
        </p:grpSpPr>
        <p:sp>
          <p:nvSpPr>
            <p:cNvPr id="5" name="Text Box 4"/>
            <p:cNvSpPr txBox="1">
              <a:spLocks noChangeArrowheads="1"/>
            </p:cNvSpPr>
            <p:nvPr/>
          </p:nvSpPr>
          <p:spPr bwMode="auto">
            <a:xfrm>
              <a:off x="0" y="0"/>
              <a:ext cx="2208" cy="518"/>
            </a:xfrm>
            <a:prstGeom prst="rect">
              <a:avLst/>
            </a:prstGeom>
            <a:noFill/>
            <a:ln w="9525">
              <a:noFill/>
              <a:miter lim="800000"/>
              <a:headEnd/>
              <a:tailEnd/>
            </a:ln>
          </p:spPr>
          <p:txBody>
            <a:bodyPr>
              <a:spAutoFit/>
            </a:bodyPr>
            <a:lstStyle/>
            <a:p>
              <a:pPr>
                <a:spcBef>
                  <a:spcPct val="50000"/>
                </a:spcBef>
              </a:pPr>
              <a:r>
                <a:rPr lang="zh-CN" altLang="en-US" sz="4400" dirty="0"/>
                <a:t>（</a:t>
              </a:r>
              <a:r>
                <a:rPr lang="zh-CN" altLang="zh-CN" sz="4400" dirty="0"/>
                <a:t>1  1  1  1</a:t>
              </a:r>
              <a:r>
                <a:rPr lang="zh-CN" altLang="en-US" sz="4400" dirty="0"/>
                <a:t>）</a:t>
              </a:r>
              <a:r>
                <a:rPr lang="zh-CN" altLang="zh-CN" sz="4400" baseline="-25000" dirty="0"/>
                <a:t>2 </a:t>
              </a:r>
              <a:endParaRPr lang="zh-CN" altLang="zh-CN" sz="4400" dirty="0"/>
            </a:p>
          </p:txBody>
        </p:sp>
        <p:sp>
          <p:nvSpPr>
            <p:cNvPr id="6" name="Text Box 5"/>
            <p:cNvSpPr txBox="1">
              <a:spLocks noChangeArrowheads="1"/>
            </p:cNvSpPr>
            <p:nvPr/>
          </p:nvSpPr>
          <p:spPr bwMode="auto">
            <a:xfrm>
              <a:off x="144" y="912"/>
              <a:ext cx="1872" cy="353"/>
            </a:xfrm>
            <a:prstGeom prst="rect">
              <a:avLst/>
            </a:prstGeom>
            <a:noFill/>
            <a:ln w="9525">
              <a:noFill/>
              <a:miter lim="800000"/>
              <a:headEnd/>
              <a:tailEnd/>
            </a:ln>
          </p:spPr>
          <p:txBody>
            <a:bodyPr>
              <a:spAutoFit/>
            </a:bodyPr>
            <a:lstStyle/>
            <a:p>
              <a:pPr>
                <a:spcBef>
                  <a:spcPct val="50000"/>
                </a:spcBef>
              </a:pPr>
              <a:r>
                <a:rPr lang="zh-CN" altLang="zh-CN" sz="2800"/>
                <a:t>    2</a:t>
              </a:r>
              <a:r>
                <a:rPr lang="zh-CN" altLang="zh-CN" sz="2800" baseline="30000"/>
                <a:t>3     </a:t>
              </a:r>
              <a:r>
                <a:rPr lang="zh-CN" altLang="zh-CN" sz="2800"/>
                <a:t>2</a:t>
              </a:r>
              <a:r>
                <a:rPr lang="zh-CN" altLang="zh-CN" sz="2800" baseline="30000"/>
                <a:t>2 </a:t>
              </a:r>
              <a:r>
                <a:rPr lang="zh-CN" altLang="zh-CN" sz="2800"/>
                <a:t>  2</a:t>
              </a:r>
              <a:r>
                <a:rPr lang="zh-CN" altLang="zh-CN" sz="2800" baseline="30000"/>
                <a:t>1   </a:t>
              </a:r>
              <a:r>
                <a:rPr lang="zh-CN" altLang="zh-CN" sz="2800"/>
                <a:t>2</a:t>
              </a:r>
              <a:r>
                <a:rPr lang="zh-CN" altLang="zh-CN" sz="2800" baseline="30000"/>
                <a:t>0</a:t>
              </a:r>
              <a:endParaRPr lang="zh-CN" altLang="zh-CN" sz="2800"/>
            </a:p>
          </p:txBody>
        </p:sp>
        <p:grpSp>
          <p:nvGrpSpPr>
            <p:cNvPr id="7" name="Group 6"/>
            <p:cNvGrpSpPr>
              <a:grpSpLocks/>
            </p:cNvGrpSpPr>
            <p:nvPr/>
          </p:nvGrpSpPr>
          <p:grpSpPr bwMode="auto">
            <a:xfrm>
              <a:off x="432" y="576"/>
              <a:ext cx="1152" cy="336"/>
              <a:chOff x="0" y="0"/>
              <a:chExt cx="1152" cy="336"/>
            </a:xfrm>
          </p:grpSpPr>
          <p:sp>
            <p:nvSpPr>
              <p:cNvPr id="8" name="Line 7"/>
              <p:cNvSpPr>
                <a:spLocks noChangeShapeType="1"/>
              </p:cNvSpPr>
              <p:nvPr/>
            </p:nvSpPr>
            <p:spPr bwMode="auto">
              <a:xfrm>
                <a:off x="1152" y="0"/>
                <a:ext cx="0" cy="336"/>
              </a:xfrm>
              <a:prstGeom prst="line">
                <a:avLst/>
              </a:prstGeom>
              <a:noFill/>
              <a:ln w="9525">
                <a:solidFill>
                  <a:schemeClr val="tx1"/>
                </a:solidFill>
                <a:round/>
                <a:headEnd/>
                <a:tailEnd type="triangle" w="med" len="med"/>
              </a:ln>
            </p:spPr>
            <p:txBody>
              <a:bodyPr wrap="none"/>
              <a:lstStyle/>
              <a:p>
                <a:endParaRPr lang="zh-CN" altLang="en-US"/>
              </a:p>
            </p:txBody>
          </p:sp>
          <p:grpSp>
            <p:nvGrpSpPr>
              <p:cNvPr id="9" name="Group 8"/>
              <p:cNvGrpSpPr>
                <a:grpSpLocks/>
              </p:cNvGrpSpPr>
              <p:nvPr/>
            </p:nvGrpSpPr>
            <p:grpSpPr bwMode="auto">
              <a:xfrm>
                <a:off x="0" y="0"/>
                <a:ext cx="720" cy="336"/>
                <a:chOff x="0" y="0"/>
                <a:chExt cx="720" cy="336"/>
              </a:xfrm>
            </p:grpSpPr>
            <p:sp>
              <p:nvSpPr>
                <p:cNvPr id="10" name="Line 9"/>
                <p:cNvSpPr>
                  <a:spLocks noChangeShapeType="1"/>
                </p:cNvSpPr>
                <p:nvPr/>
              </p:nvSpPr>
              <p:spPr bwMode="auto">
                <a:xfrm>
                  <a:off x="720" y="0"/>
                  <a:ext cx="0" cy="336"/>
                </a:xfrm>
                <a:prstGeom prst="line">
                  <a:avLst/>
                </a:prstGeom>
                <a:noFill/>
                <a:ln w="9525">
                  <a:solidFill>
                    <a:schemeClr val="tx1"/>
                  </a:solidFill>
                  <a:round/>
                  <a:headEnd/>
                  <a:tailEnd type="triangle" w="med" len="med"/>
                </a:ln>
              </p:spPr>
              <p:txBody>
                <a:bodyPr wrap="none"/>
                <a:lstStyle/>
                <a:p>
                  <a:endParaRPr lang="zh-CN" altLang="en-US"/>
                </a:p>
              </p:txBody>
            </p:sp>
            <p:sp>
              <p:nvSpPr>
                <p:cNvPr id="11" name="Line 10"/>
                <p:cNvSpPr>
                  <a:spLocks noChangeShapeType="1"/>
                </p:cNvSpPr>
                <p:nvPr/>
              </p:nvSpPr>
              <p:spPr bwMode="auto">
                <a:xfrm>
                  <a:off x="384" y="0"/>
                  <a:ext cx="0" cy="336"/>
                </a:xfrm>
                <a:prstGeom prst="line">
                  <a:avLst/>
                </a:prstGeom>
                <a:noFill/>
                <a:ln w="9525">
                  <a:solidFill>
                    <a:schemeClr val="tx1"/>
                  </a:solidFill>
                  <a:round/>
                  <a:headEnd/>
                  <a:tailEnd type="triangle" w="med" len="med"/>
                </a:ln>
              </p:spPr>
              <p:txBody>
                <a:bodyPr wrap="none"/>
                <a:lstStyle/>
                <a:p>
                  <a:endParaRPr lang="zh-CN" altLang="en-US"/>
                </a:p>
              </p:txBody>
            </p:sp>
            <p:sp>
              <p:nvSpPr>
                <p:cNvPr id="12" name="Line 11"/>
                <p:cNvSpPr>
                  <a:spLocks noChangeShapeType="1"/>
                </p:cNvSpPr>
                <p:nvPr/>
              </p:nvSpPr>
              <p:spPr bwMode="auto">
                <a:xfrm>
                  <a:off x="0" y="0"/>
                  <a:ext cx="0" cy="336"/>
                </a:xfrm>
                <a:prstGeom prst="line">
                  <a:avLst/>
                </a:prstGeom>
                <a:noFill/>
                <a:ln w="9525">
                  <a:solidFill>
                    <a:schemeClr val="tx1"/>
                  </a:solidFill>
                  <a:round/>
                  <a:headEnd/>
                  <a:tailEnd type="triangle" w="med" len="med"/>
                </a:ln>
              </p:spPr>
              <p:txBody>
                <a:bodyPr wrap="none"/>
                <a:lstStyle/>
                <a:p>
                  <a:endParaRPr lang="zh-CN" altLang="en-US"/>
                </a:p>
              </p:txBody>
            </p:sp>
          </p:grpSp>
        </p:grpSp>
      </p:grpSp>
      <p:sp>
        <p:nvSpPr>
          <p:cNvPr id="13" name="Text Box 12"/>
          <p:cNvSpPr txBox="1">
            <a:spLocks noChangeArrowheads="1"/>
          </p:cNvSpPr>
          <p:nvPr/>
        </p:nvSpPr>
        <p:spPr bwMode="auto">
          <a:xfrm>
            <a:off x="468313" y="2646957"/>
            <a:ext cx="8280400" cy="1362075"/>
          </a:xfrm>
          <a:prstGeom prst="rect">
            <a:avLst/>
          </a:prstGeom>
          <a:noFill/>
          <a:ln w="9525">
            <a:noFill/>
            <a:miter lim="800000"/>
            <a:headEnd/>
            <a:tailEnd/>
          </a:ln>
        </p:spPr>
        <p:txBody>
          <a:bodyPr>
            <a:spAutoFit/>
          </a:bodyPr>
          <a:lstStyle/>
          <a:p>
            <a:pPr defTabSz="628650">
              <a:lnSpc>
                <a:spcPct val="130000"/>
              </a:lnSpc>
              <a:spcBef>
                <a:spcPct val="50000"/>
              </a:spcBef>
              <a:buClr>
                <a:schemeClr val="accent2"/>
              </a:buClr>
              <a:buSzPct val="80000"/>
              <a:buFont typeface="Wingdings" pitchFamily="2" charset="2"/>
              <a:buNone/>
            </a:pPr>
            <a:r>
              <a:rPr lang="zh-CN" altLang="zh-CN" b="1"/>
              <a:t>	</a:t>
            </a:r>
            <a:r>
              <a:rPr lang="zh-CN" altLang="en-US" sz="2800" b="1">
                <a:solidFill>
                  <a:srgbClr val="FF0000"/>
                </a:solidFill>
              </a:rPr>
              <a:t>位权</a:t>
            </a:r>
            <a:r>
              <a:rPr lang="zh-CN" altLang="en-US" b="1"/>
              <a:t>：</a:t>
            </a:r>
            <a:r>
              <a:rPr lang="zh-CN" altLang="en-US" sz="2800" b="1"/>
              <a:t>对于有多位的</a:t>
            </a:r>
            <a:r>
              <a:rPr lang="zh-CN" altLang="zh-CN" sz="3600" b="1">
                <a:solidFill>
                  <a:srgbClr val="FF0000"/>
                </a:solidFill>
              </a:rPr>
              <a:t>N</a:t>
            </a:r>
            <a:r>
              <a:rPr lang="zh-CN" altLang="en-US" sz="2800" b="1"/>
              <a:t>进制数，处在某一位上的“</a:t>
            </a:r>
            <a:r>
              <a:rPr lang="zh-CN" altLang="zh-CN" sz="2800" b="1">
                <a:solidFill>
                  <a:srgbClr val="FF3300"/>
                </a:solidFill>
              </a:rPr>
              <a:t>1</a:t>
            </a:r>
            <a:r>
              <a:rPr lang="zh-CN" altLang="zh-CN" sz="2800" b="1"/>
              <a:t>”</a:t>
            </a:r>
            <a:r>
              <a:rPr lang="zh-CN" altLang="en-US" sz="2800" b="1"/>
              <a:t>所表示的数值的大小，称为该位的位权。</a:t>
            </a:r>
          </a:p>
        </p:txBody>
      </p:sp>
      <p:sp>
        <p:nvSpPr>
          <p:cNvPr id="15" name="Text Box 13"/>
          <p:cNvSpPr txBox="1">
            <a:spLocks noChangeArrowheads="1"/>
          </p:cNvSpPr>
          <p:nvPr/>
        </p:nvSpPr>
        <p:spPr bwMode="auto">
          <a:xfrm>
            <a:off x="250825" y="4231282"/>
            <a:ext cx="1403350" cy="641350"/>
          </a:xfrm>
          <a:prstGeom prst="rect">
            <a:avLst/>
          </a:prstGeom>
          <a:noFill/>
          <a:ln w="9525">
            <a:noFill/>
            <a:miter lim="800000"/>
            <a:headEnd/>
            <a:tailEnd/>
          </a:ln>
        </p:spPr>
        <p:txBody>
          <a:bodyPr>
            <a:spAutoFit/>
          </a:bodyPr>
          <a:lstStyle/>
          <a:p>
            <a:pPr>
              <a:spcBef>
                <a:spcPct val="50000"/>
              </a:spcBef>
            </a:pPr>
            <a:r>
              <a:rPr lang="zh-CN" altLang="en-US" sz="3600">
                <a:solidFill>
                  <a:srgbClr val="FF0000"/>
                </a:solidFill>
              </a:rPr>
              <a:t>例：</a:t>
            </a:r>
          </a:p>
        </p:txBody>
      </p:sp>
      <p:grpSp>
        <p:nvGrpSpPr>
          <p:cNvPr id="16" name="Group 14"/>
          <p:cNvGrpSpPr>
            <a:grpSpLocks/>
          </p:cNvGrpSpPr>
          <p:nvPr/>
        </p:nvGrpSpPr>
        <p:grpSpPr bwMode="auto">
          <a:xfrm>
            <a:off x="179388" y="4447182"/>
            <a:ext cx="5638800" cy="1784350"/>
            <a:chOff x="0" y="0"/>
            <a:chExt cx="3552" cy="1124"/>
          </a:xfrm>
        </p:grpSpPr>
        <p:sp>
          <p:nvSpPr>
            <p:cNvPr id="17" name="Text Box 15"/>
            <p:cNvSpPr txBox="1">
              <a:spLocks noChangeArrowheads="1"/>
            </p:cNvSpPr>
            <p:nvPr/>
          </p:nvSpPr>
          <p:spPr bwMode="auto">
            <a:xfrm>
              <a:off x="431" y="0"/>
              <a:ext cx="3121" cy="634"/>
            </a:xfrm>
            <a:prstGeom prst="rect">
              <a:avLst/>
            </a:prstGeom>
            <a:noFill/>
            <a:ln w="9525">
              <a:noFill/>
              <a:miter lim="800000"/>
              <a:headEnd/>
              <a:tailEnd/>
            </a:ln>
          </p:spPr>
          <p:txBody>
            <a:bodyPr>
              <a:spAutoFit/>
            </a:bodyPr>
            <a:lstStyle/>
            <a:p>
              <a:pPr>
                <a:spcBef>
                  <a:spcPct val="50000"/>
                </a:spcBef>
              </a:pPr>
              <a:r>
                <a:rPr lang="zh-CN" altLang="en-US" sz="3600"/>
                <a:t>（</a:t>
              </a:r>
              <a:r>
                <a:rPr lang="zh-CN" altLang="zh-CN" sz="4400"/>
                <a:t>6  6  6  6</a:t>
              </a:r>
              <a:r>
                <a:rPr lang="zh-CN" altLang="zh-CN" sz="6000">
                  <a:solidFill>
                    <a:schemeClr val="bg2"/>
                  </a:solidFill>
                </a:rPr>
                <a:t>.</a:t>
              </a:r>
              <a:r>
                <a:rPr lang="zh-CN" altLang="zh-CN" sz="4800">
                  <a:solidFill>
                    <a:schemeClr val="hlink"/>
                  </a:solidFill>
                </a:rPr>
                <a:t> </a:t>
              </a:r>
              <a:r>
                <a:rPr lang="zh-CN" altLang="zh-CN" sz="4400"/>
                <a:t>6  6</a:t>
              </a:r>
              <a:r>
                <a:rPr lang="zh-CN" altLang="en-US" sz="3600"/>
                <a:t>）</a:t>
              </a:r>
              <a:r>
                <a:rPr lang="zh-CN" altLang="zh-CN" sz="3600" baseline="-25000"/>
                <a:t>10</a:t>
              </a:r>
              <a:endParaRPr lang="zh-CN" altLang="zh-CN" sz="3600"/>
            </a:p>
          </p:txBody>
        </p:sp>
        <p:sp>
          <p:nvSpPr>
            <p:cNvPr id="18" name="Text Box 16"/>
            <p:cNvSpPr txBox="1">
              <a:spLocks noChangeArrowheads="1"/>
            </p:cNvSpPr>
            <p:nvPr/>
          </p:nvSpPr>
          <p:spPr bwMode="auto">
            <a:xfrm>
              <a:off x="0" y="720"/>
              <a:ext cx="3121" cy="404"/>
            </a:xfrm>
            <a:prstGeom prst="rect">
              <a:avLst/>
            </a:prstGeom>
            <a:noFill/>
            <a:ln w="9525">
              <a:noFill/>
              <a:miter lim="800000"/>
              <a:headEnd/>
              <a:tailEnd/>
            </a:ln>
          </p:spPr>
          <p:txBody>
            <a:bodyPr>
              <a:spAutoFit/>
            </a:bodyPr>
            <a:lstStyle/>
            <a:p>
              <a:pPr>
                <a:spcBef>
                  <a:spcPct val="50000"/>
                </a:spcBef>
              </a:pPr>
              <a:r>
                <a:rPr lang="zh-CN" altLang="en-US" sz="3600"/>
                <a:t>权</a:t>
              </a:r>
              <a:r>
                <a:rPr lang="zh-CN" altLang="en-US" sz="2800"/>
                <a:t>：</a:t>
              </a:r>
              <a:r>
                <a:rPr lang="zh-CN" altLang="zh-CN" sz="2800"/>
                <a:t>10</a:t>
              </a:r>
              <a:r>
                <a:rPr lang="zh-CN" altLang="zh-CN" sz="2800" baseline="30000"/>
                <a:t>3  </a:t>
              </a:r>
              <a:r>
                <a:rPr lang="zh-CN" altLang="zh-CN" sz="2800"/>
                <a:t>10</a:t>
              </a:r>
              <a:r>
                <a:rPr lang="zh-CN" altLang="zh-CN" sz="2800" baseline="30000"/>
                <a:t>2 </a:t>
              </a:r>
              <a:r>
                <a:rPr lang="zh-CN" altLang="zh-CN" sz="2800"/>
                <a:t>  10</a:t>
              </a:r>
              <a:r>
                <a:rPr lang="zh-CN" altLang="zh-CN" sz="2800" baseline="30000"/>
                <a:t>1   </a:t>
              </a:r>
              <a:r>
                <a:rPr lang="zh-CN" altLang="zh-CN" sz="2800"/>
                <a:t>10</a:t>
              </a:r>
              <a:r>
                <a:rPr lang="zh-CN" altLang="zh-CN" sz="2800" baseline="30000"/>
                <a:t>0   </a:t>
              </a:r>
              <a:r>
                <a:rPr lang="zh-CN" altLang="zh-CN" sz="2800"/>
                <a:t>10</a:t>
              </a:r>
              <a:r>
                <a:rPr lang="zh-CN" altLang="zh-CN" sz="2800" baseline="30000"/>
                <a:t>-1  </a:t>
              </a:r>
              <a:r>
                <a:rPr lang="zh-CN" altLang="zh-CN" sz="2800"/>
                <a:t>10</a:t>
              </a:r>
              <a:r>
                <a:rPr lang="zh-CN" altLang="zh-CN" sz="2800" baseline="30000"/>
                <a:t>-2</a:t>
              </a:r>
              <a:endParaRPr lang="zh-CN" altLang="zh-CN" sz="2800"/>
            </a:p>
          </p:txBody>
        </p:sp>
        <p:grpSp>
          <p:nvGrpSpPr>
            <p:cNvPr id="19" name="Group 17"/>
            <p:cNvGrpSpPr>
              <a:grpSpLocks/>
            </p:cNvGrpSpPr>
            <p:nvPr/>
          </p:nvGrpSpPr>
          <p:grpSpPr bwMode="auto">
            <a:xfrm>
              <a:off x="768" y="528"/>
              <a:ext cx="2008" cy="336"/>
              <a:chOff x="0" y="0"/>
              <a:chExt cx="2008" cy="336"/>
            </a:xfrm>
          </p:grpSpPr>
          <p:grpSp>
            <p:nvGrpSpPr>
              <p:cNvPr id="20" name="Group 18"/>
              <p:cNvGrpSpPr>
                <a:grpSpLocks/>
              </p:cNvGrpSpPr>
              <p:nvPr/>
            </p:nvGrpSpPr>
            <p:grpSpPr bwMode="auto">
              <a:xfrm>
                <a:off x="0" y="0"/>
                <a:ext cx="808" cy="336"/>
                <a:chOff x="0" y="0"/>
                <a:chExt cx="720" cy="336"/>
              </a:xfrm>
            </p:grpSpPr>
            <p:sp>
              <p:nvSpPr>
                <p:cNvPr id="25" name="Line 19"/>
                <p:cNvSpPr>
                  <a:spLocks noChangeShapeType="1"/>
                </p:cNvSpPr>
                <p:nvPr/>
              </p:nvSpPr>
              <p:spPr bwMode="auto">
                <a:xfrm>
                  <a:off x="720" y="0"/>
                  <a:ext cx="0" cy="336"/>
                </a:xfrm>
                <a:prstGeom prst="line">
                  <a:avLst/>
                </a:prstGeom>
                <a:noFill/>
                <a:ln w="9525">
                  <a:solidFill>
                    <a:schemeClr val="tx1"/>
                  </a:solidFill>
                  <a:round/>
                  <a:headEnd/>
                  <a:tailEnd type="triangle" w="med" len="med"/>
                </a:ln>
              </p:spPr>
              <p:txBody>
                <a:bodyPr wrap="none"/>
                <a:lstStyle/>
                <a:p>
                  <a:endParaRPr lang="zh-CN" altLang="en-US"/>
                </a:p>
              </p:txBody>
            </p:sp>
            <p:sp>
              <p:nvSpPr>
                <p:cNvPr id="26" name="Line 20"/>
                <p:cNvSpPr>
                  <a:spLocks noChangeShapeType="1"/>
                </p:cNvSpPr>
                <p:nvPr/>
              </p:nvSpPr>
              <p:spPr bwMode="auto">
                <a:xfrm>
                  <a:off x="384" y="0"/>
                  <a:ext cx="0" cy="336"/>
                </a:xfrm>
                <a:prstGeom prst="line">
                  <a:avLst/>
                </a:prstGeom>
                <a:noFill/>
                <a:ln w="9525">
                  <a:solidFill>
                    <a:schemeClr val="tx1"/>
                  </a:solidFill>
                  <a:round/>
                  <a:headEnd/>
                  <a:tailEnd type="triangle" w="med" len="med"/>
                </a:ln>
              </p:spPr>
              <p:txBody>
                <a:bodyPr wrap="none"/>
                <a:lstStyle/>
                <a:p>
                  <a:endParaRPr lang="zh-CN" altLang="en-US"/>
                </a:p>
              </p:txBody>
            </p:sp>
            <p:sp>
              <p:nvSpPr>
                <p:cNvPr id="27" name="Line 21"/>
                <p:cNvSpPr>
                  <a:spLocks noChangeShapeType="1"/>
                </p:cNvSpPr>
                <p:nvPr/>
              </p:nvSpPr>
              <p:spPr bwMode="auto">
                <a:xfrm>
                  <a:off x="0" y="0"/>
                  <a:ext cx="0" cy="336"/>
                </a:xfrm>
                <a:prstGeom prst="line">
                  <a:avLst/>
                </a:prstGeom>
                <a:noFill/>
                <a:ln w="9525">
                  <a:solidFill>
                    <a:schemeClr val="tx1"/>
                  </a:solidFill>
                  <a:round/>
                  <a:headEnd/>
                  <a:tailEnd type="triangle" w="med" len="med"/>
                </a:ln>
              </p:spPr>
              <p:txBody>
                <a:bodyPr wrap="none"/>
                <a:lstStyle/>
                <a:p>
                  <a:endParaRPr lang="zh-CN" altLang="en-US"/>
                </a:p>
              </p:txBody>
            </p:sp>
          </p:grpSp>
          <p:grpSp>
            <p:nvGrpSpPr>
              <p:cNvPr id="21" name="Group 22"/>
              <p:cNvGrpSpPr>
                <a:grpSpLocks/>
              </p:cNvGrpSpPr>
              <p:nvPr/>
            </p:nvGrpSpPr>
            <p:grpSpPr bwMode="auto">
              <a:xfrm>
                <a:off x="1200" y="0"/>
                <a:ext cx="808" cy="336"/>
                <a:chOff x="0" y="0"/>
                <a:chExt cx="720" cy="336"/>
              </a:xfrm>
            </p:grpSpPr>
            <p:sp>
              <p:nvSpPr>
                <p:cNvPr id="22" name="Line 23"/>
                <p:cNvSpPr>
                  <a:spLocks noChangeShapeType="1"/>
                </p:cNvSpPr>
                <p:nvPr/>
              </p:nvSpPr>
              <p:spPr bwMode="auto">
                <a:xfrm>
                  <a:off x="720" y="0"/>
                  <a:ext cx="0" cy="336"/>
                </a:xfrm>
                <a:prstGeom prst="line">
                  <a:avLst/>
                </a:prstGeom>
                <a:noFill/>
                <a:ln w="9525">
                  <a:solidFill>
                    <a:schemeClr val="tx1"/>
                  </a:solidFill>
                  <a:round/>
                  <a:headEnd/>
                  <a:tailEnd type="triangle" w="med" len="med"/>
                </a:ln>
              </p:spPr>
              <p:txBody>
                <a:bodyPr wrap="none"/>
                <a:lstStyle/>
                <a:p>
                  <a:endParaRPr lang="zh-CN" altLang="en-US"/>
                </a:p>
              </p:txBody>
            </p:sp>
            <p:sp>
              <p:nvSpPr>
                <p:cNvPr id="23" name="Line 24"/>
                <p:cNvSpPr>
                  <a:spLocks noChangeShapeType="1"/>
                </p:cNvSpPr>
                <p:nvPr/>
              </p:nvSpPr>
              <p:spPr bwMode="auto">
                <a:xfrm>
                  <a:off x="384" y="0"/>
                  <a:ext cx="0" cy="336"/>
                </a:xfrm>
                <a:prstGeom prst="line">
                  <a:avLst/>
                </a:prstGeom>
                <a:noFill/>
                <a:ln w="9525">
                  <a:solidFill>
                    <a:schemeClr val="tx1"/>
                  </a:solidFill>
                  <a:round/>
                  <a:headEnd/>
                  <a:tailEnd type="triangle" w="med" len="med"/>
                </a:ln>
              </p:spPr>
              <p:txBody>
                <a:bodyPr wrap="none"/>
                <a:lstStyle/>
                <a:p>
                  <a:endParaRPr lang="zh-CN" altLang="en-US"/>
                </a:p>
              </p:txBody>
            </p:sp>
            <p:sp>
              <p:nvSpPr>
                <p:cNvPr id="24" name="Line 25"/>
                <p:cNvSpPr>
                  <a:spLocks noChangeShapeType="1"/>
                </p:cNvSpPr>
                <p:nvPr/>
              </p:nvSpPr>
              <p:spPr bwMode="auto">
                <a:xfrm>
                  <a:off x="0" y="0"/>
                  <a:ext cx="0" cy="336"/>
                </a:xfrm>
                <a:prstGeom prst="line">
                  <a:avLst/>
                </a:prstGeom>
                <a:noFill/>
                <a:ln w="9525">
                  <a:solidFill>
                    <a:schemeClr val="tx1"/>
                  </a:solidFill>
                  <a:round/>
                  <a:headEnd/>
                  <a:tailEnd type="triangle" w="med" len="med"/>
                </a:ln>
              </p:spPr>
              <p:txBody>
                <a:bodyPr wrap="none"/>
                <a:lstStyle/>
                <a:p>
                  <a:endParaRPr lang="zh-CN" altLang="en-US"/>
                </a:p>
              </p:txBody>
            </p:sp>
          </p:grpSp>
        </p:grpSp>
      </p:grpSp>
      <p:sp>
        <p:nvSpPr>
          <p:cNvPr id="28" name="Rectangle 26"/>
          <p:cNvSpPr>
            <a:spLocks noChangeArrowheads="1"/>
          </p:cNvSpPr>
          <p:nvPr/>
        </p:nvSpPr>
        <p:spPr bwMode="auto">
          <a:xfrm>
            <a:off x="574675" y="1278532"/>
            <a:ext cx="8569325" cy="519113"/>
          </a:xfrm>
          <a:prstGeom prst="rect">
            <a:avLst/>
          </a:prstGeom>
          <a:noFill/>
          <a:ln w="9525">
            <a:noFill/>
            <a:miter lim="800000"/>
            <a:headEnd/>
            <a:tailEnd/>
          </a:ln>
        </p:spPr>
        <p:txBody>
          <a:bodyPr>
            <a:spAutoFit/>
          </a:bodyPr>
          <a:lstStyle/>
          <a:p>
            <a:pPr>
              <a:spcBef>
                <a:spcPct val="50000"/>
              </a:spcBef>
            </a:pPr>
            <a:r>
              <a:rPr lang="zh-CN" altLang="en-US" sz="2800" b="1">
                <a:solidFill>
                  <a:schemeClr val="tx2"/>
                </a:solidFill>
              </a:rPr>
              <a:t>数表示法</a:t>
            </a:r>
            <a:r>
              <a:rPr lang="zh-CN" altLang="en-US" sz="2800" b="1">
                <a:solidFill>
                  <a:schemeClr val="bg2"/>
                </a:solidFill>
              </a:rPr>
              <a:t>：①并列表示法； ②多项式表示法 </a:t>
            </a:r>
          </a:p>
        </p:txBody>
      </p:sp>
      <p:grpSp>
        <p:nvGrpSpPr>
          <p:cNvPr id="29" name="Group 27"/>
          <p:cNvGrpSpPr>
            <a:grpSpLocks/>
          </p:cNvGrpSpPr>
          <p:nvPr/>
        </p:nvGrpSpPr>
        <p:grpSpPr bwMode="auto">
          <a:xfrm>
            <a:off x="5256213" y="297457"/>
            <a:ext cx="3887787" cy="641350"/>
            <a:chOff x="0" y="0"/>
            <a:chExt cx="2688" cy="564"/>
          </a:xfrm>
        </p:grpSpPr>
        <p:sp>
          <p:nvSpPr>
            <p:cNvPr id="30" name="Oval 28"/>
            <p:cNvSpPr>
              <a:spLocks noChangeArrowheads="1"/>
            </p:cNvSpPr>
            <p:nvPr/>
          </p:nvSpPr>
          <p:spPr bwMode="auto">
            <a:xfrm>
              <a:off x="0" y="80"/>
              <a:ext cx="2688" cy="480"/>
            </a:xfrm>
            <a:prstGeom prst="ellipse">
              <a:avLst/>
            </a:prstGeom>
            <a:solidFill>
              <a:srgbClr val="CCCCFF"/>
            </a:solidFill>
            <a:ln w="3175">
              <a:solidFill>
                <a:schemeClr val="tx1"/>
              </a:solidFill>
              <a:round/>
              <a:headEnd/>
              <a:tailEnd/>
            </a:ln>
          </p:spPr>
          <p:txBody>
            <a:bodyPr wrap="none" anchor="ctr"/>
            <a:lstStyle/>
            <a:p>
              <a:endParaRPr lang="zh-CN" altLang="en-US"/>
            </a:p>
          </p:txBody>
        </p:sp>
        <p:sp>
          <p:nvSpPr>
            <p:cNvPr id="31" name="Rectangle 29"/>
            <p:cNvSpPr>
              <a:spLocks noChangeArrowheads="1"/>
            </p:cNvSpPr>
            <p:nvPr/>
          </p:nvSpPr>
          <p:spPr bwMode="auto">
            <a:xfrm>
              <a:off x="0" y="0"/>
              <a:ext cx="2688" cy="564"/>
            </a:xfrm>
            <a:prstGeom prst="rect">
              <a:avLst/>
            </a:prstGeom>
            <a:noFill/>
            <a:ln w="9525">
              <a:noFill/>
              <a:miter lim="800000"/>
              <a:headEnd/>
              <a:tailEnd/>
            </a:ln>
          </p:spPr>
          <p:txBody>
            <a:bodyPr anchor="ctr">
              <a:spAutoFit/>
            </a:bodyPr>
            <a:lstStyle/>
            <a:p>
              <a:pPr algn="ctr"/>
              <a:r>
                <a:rPr lang="zh-CN" altLang="zh-CN" sz="3600" b="1" u="sng">
                  <a:latin typeface="隶书" pitchFamily="49" charset="-122"/>
                  <a:ea typeface="隶书" pitchFamily="49" charset="-122"/>
                </a:rPr>
                <a:t>1.1</a:t>
              </a:r>
              <a:r>
                <a:rPr lang="zh-CN" altLang="en-US" sz="3600" b="1" u="sng">
                  <a:latin typeface="隶书" pitchFamily="49" charset="-122"/>
                  <a:ea typeface="隶书" pitchFamily="49" charset="-122"/>
                </a:rPr>
                <a:t>数制与编码</a:t>
              </a:r>
            </a:p>
          </p:txBody>
        </p:sp>
      </p:gr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04056" y="116632"/>
            <a:ext cx="7772400" cy="838200"/>
          </a:xfrm>
        </p:spPr>
        <p:txBody>
          <a:bodyPr/>
          <a:lstStyle/>
          <a:p>
            <a:pPr eaLnBrk="1" hangingPunct="1"/>
            <a:r>
              <a:rPr lang="zh-CN" altLang="en-US" sz="3200" dirty="0" smtClean="0"/>
              <a:t>机器码的加减运算</a:t>
            </a:r>
          </a:p>
        </p:txBody>
      </p:sp>
      <p:sp>
        <p:nvSpPr>
          <p:cNvPr id="60419" name="Rectangle 3"/>
          <p:cNvSpPr>
            <a:spLocks noGrp="1" noChangeArrowheads="1"/>
          </p:cNvSpPr>
          <p:nvPr>
            <p:ph type="body" idx="1"/>
          </p:nvPr>
        </p:nvSpPr>
        <p:spPr>
          <a:xfrm>
            <a:off x="304800" y="1676400"/>
            <a:ext cx="8534400" cy="4419600"/>
          </a:xfrm>
        </p:spPr>
        <p:txBody>
          <a:bodyPr/>
          <a:lstStyle/>
          <a:p>
            <a:pPr eaLnBrk="1" hangingPunct="1">
              <a:buFontTx/>
              <a:buNone/>
            </a:pPr>
            <a:r>
              <a:rPr lang="zh-CN" altLang="en-US" sz="2400" dirty="0" smtClean="0"/>
              <a:t>一、原码的加、减</a:t>
            </a:r>
          </a:p>
          <a:p>
            <a:pPr eaLnBrk="1" hangingPunct="1">
              <a:buFontTx/>
              <a:buNone/>
            </a:pPr>
            <a:r>
              <a:rPr lang="zh-CN" altLang="zh-CN" sz="2400" dirty="0" smtClean="0"/>
              <a:t>    </a:t>
            </a:r>
            <a:r>
              <a:rPr lang="zh-CN" altLang="en-US" sz="2400" dirty="0" smtClean="0"/>
              <a:t>符号位不参加运算，同号相减或异号相加时要先判断绝对值大小，然后大数（绝对值）减小数，结果的符号和绝对值打得保持一致</a:t>
            </a:r>
          </a:p>
          <a:p>
            <a:pPr eaLnBrk="1" hangingPunct="1">
              <a:buFontTx/>
              <a:buNone/>
            </a:pPr>
            <a:r>
              <a:rPr lang="zh-CN" altLang="en-US" sz="2400" dirty="0" smtClean="0"/>
              <a:t>例： </a:t>
            </a:r>
            <a:r>
              <a:rPr lang="zh-CN" altLang="zh-CN" sz="2400" dirty="0" smtClean="0"/>
              <a:t>[N</a:t>
            </a:r>
            <a:r>
              <a:rPr lang="zh-CN" altLang="zh-CN" sz="2400" baseline="-25000" dirty="0" smtClean="0"/>
              <a:t>1</a:t>
            </a:r>
            <a:r>
              <a:rPr lang="zh-CN" altLang="zh-CN" sz="2400" dirty="0" smtClean="0"/>
              <a:t>]</a:t>
            </a:r>
            <a:r>
              <a:rPr lang="zh-CN" altLang="en-US" sz="2400" baseline="-25000" dirty="0" smtClean="0"/>
              <a:t>原</a:t>
            </a:r>
            <a:r>
              <a:rPr lang="zh-CN" altLang="zh-CN" sz="2400" dirty="0" smtClean="0"/>
              <a:t>=1.0011, [N</a:t>
            </a:r>
            <a:r>
              <a:rPr lang="zh-CN" altLang="zh-CN" sz="2400" baseline="-25000" dirty="0" smtClean="0"/>
              <a:t>2</a:t>
            </a:r>
            <a:r>
              <a:rPr lang="zh-CN" altLang="zh-CN" sz="2400" dirty="0" smtClean="0"/>
              <a:t>]</a:t>
            </a:r>
            <a:r>
              <a:rPr lang="zh-CN" altLang="en-US" sz="2400" baseline="-25000" dirty="0" smtClean="0"/>
              <a:t>原</a:t>
            </a:r>
            <a:r>
              <a:rPr lang="zh-CN" altLang="zh-CN" sz="2400" dirty="0" smtClean="0"/>
              <a:t>=0.1011 </a:t>
            </a:r>
            <a:r>
              <a:rPr lang="zh-CN" altLang="en-US" sz="2400" dirty="0" smtClean="0"/>
              <a:t>求</a:t>
            </a:r>
            <a:r>
              <a:rPr lang="zh-CN" altLang="zh-CN" sz="2400" dirty="0" smtClean="0"/>
              <a:t>[N</a:t>
            </a:r>
            <a:r>
              <a:rPr lang="zh-CN" altLang="zh-CN" sz="2400" baseline="-25000" dirty="0" smtClean="0"/>
              <a:t>1</a:t>
            </a:r>
            <a:r>
              <a:rPr lang="zh-CN" altLang="zh-CN" sz="2400" dirty="0" smtClean="0"/>
              <a:t>+ N</a:t>
            </a:r>
            <a:r>
              <a:rPr lang="zh-CN" altLang="zh-CN" sz="2400" baseline="-25000" dirty="0" smtClean="0"/>
              <a:t>2</a:t>
            </a:r>
            <a:r>
              <a:rPr lang="zh-CN" altLang="zh-CN" sz="2400" dirty="0" smtClean="0"/>
              <a:t>]</a:t>
            </a:r>
            <a:r>
              <a:rPr lang="zh-CN" altLang="en-US" sz="2400" baseline="-25000" dirty="0" smtClean="0"/>
              <a:t>原， </a:t>
            </a:r>
            <a:r>
              <a:rPr lang="zh-CN" altLang="zh-CN" sz="2400" dirty="0" smtClean="0"/>
              <a:t>[N</a:t>
            </a:r>
            <a:r>
              <a:rPr lang="zh-CN" altLang="zh-CN" sz="2400" baseline="-25000" dirty="0" smtClean="0"/>
              <a:t>1 </a:t>
            </a:r>
            <a:r>
              <a:rPr lang="zh-CN" altLang="zh-CN" sz="2400" dirty="0" smtClean="0"/>
              <a:t>- N</a:t>
            </a:r>
            <a:r>
              <a:rPr lang="zh-CN" altLang="zh-CN" sz="2400" baseline="-25000" dirty="0" smtClean="0"/>
              <a:t>2</a:t>
            </a:r>
            <a:r>
              <a:rPr lang="zh-CN" altLang="zh-CN" sz="2400" dirty="0" smtClean="0"/>
              <a:t>]</a:t>
            </a:r>
            <a:r>
              <a:rPr lang="zh-CN" altLang="en-US" sz="2400" baseline="-25000" dirty="0" smtClean="0"/>
              <a:t>原</a:t>
            </a:r>
            <a:r>
              <a:rPr lang="zh-CN" altLang="zh-CN" sz="2400" dirty="0" smtClean="0"/>
              <a:t>=</a:t>
            </a:r>
            <a:r>
              <a:rPr lang="zh-CN" altLang="en-US" sz="2400" dirty="0" smtClean="0"/>
              <a:t>？</a:t>
            </a:r>
          </a:p>
          <a:p>
            <a:pPr eaLnBrk="1" hangingPunct="1">
              <a:buFontTx/>
              <a:buNone/>
            </a:pPr>
            <a:r>
              <a:rPr lang="zh-CN" altLang="zh-CN" sz="2400" dirty="0" smtClean="0"/>
              <a:t> </a:t>
            </a:r>
            <a:r>
              <a:rPr lang="zh-CN" altLang="en-US" sz="2400" dirty="0" smtClean="0"/>
              <a:t>异号相加，作</a:t>
            </a:r>
            <a:r>
              <a:rPr lang="zh-CN" altLang="zh-CN" sz="2400" dirty="0" smtClean="0"/>
              <a:t>0.1011-0.0011=0.1000,</a:t>
            </a:r>
            <a:r>
              <a:rPr lang="zh-CN" altLang="en-US" sz="2400" dirty="0" smtClean="0"/>
              <a:t>符号和</a:t>
            </a:r>
            <a:r>
              <a:rPr lang="zh-CN" altLang="zh-CN" sz="2400" dirty="0" smtClean="0"/>
              <a:t>N</a:t>
            </a:r>
            <a:r>
              <a:rPr lang="zh-CN" altLang="zh-CN" sz="2400" baseline="-25000" dirty="0" smtClean="0"/>
              <a:t>2</a:t>
            </a:r>
            <a:r>
              <a:rPr lang="zh-CN" altLang="en-US" sz="2400" dirty="0" smtClean="0"/>
              <a:t>一致，</a:t>
            </a:r>
          </a:p>
          <a:p>
            <a:pPr eaLnBrk="1" hangingPunct="1">
              <a:buFontTx/>
              <a:buNone/>
            </a:pPr>
            <a:r>
              <a:rPr lang="zh-CN" altLang="zh-CN" sz="2400" dirty="0" smtClean="0"/>
              <a:t> [N</a:t>
            </a:r>
            <a:r>
              <a:rPr lang="zh-CN" altLang="zh-CN" sz="2400" baseline="-25000" dirty="0" smtClean="0"/>
              <a:t>1</a:t>
            </a:r>
            <a:r>
              <a:rPr lang="zh-CN" altLang="zh-CN" sz="2400" dirty="0" smtClean="0"/>
              <a:t>+ N</a:t>
            </a:r>
            <a:r>
              <a:rPr lang="zh-CN" altLang="zh-CN" sz="2400" baseline="-25000" dirty="0" smtClean="0"/>
              <a:t>2</a:t>
            </a:r>
            <a:r>
              <a:rPr lang="zh-CN" altLang="zh-CN" sz="2400" dirty="0" smtClean="0"/>
              <a:t>]</a:t>
            </a:r>
            <a:r>
              <a:rPr lang="zh-CN" altLang="en-US" sz="2400" baseline="-25000" dirty="0" smtClean="0"/>
              <a:t>原</a:t>
            </a:r>
            <a:r>
              <a:rPr lang="zh-CN" altLang="zh-CN" sz="2400" dirty="0" smtClean="0"/>
              <a:t>=0.1000</a:t>
            </a:r>
          </a:p>
          <a:p>
            <a:pPr eaLnBrk="1" hangingPunct="1">
              <a:buFontTx/>
              <a:buNone/>
            </a:pPr>
            <a:r>
              <a:rPr lang="zh-CN" altLang="en-US" sz="2400" dirty="0" smtClean="0"/>
              <a:t>异号相减，先将绝对值相加然后符号和被减数一致</a:t>
            </a:r>
          </a:p>
          <a:p>
            <a:pPr eaLnBrk="1" hangingPunct="1">
              <a:buFontTx/>
              <a:buNone/>
            </a:pPr>
            <a:r>
              <a:rPr lang="zh-CN" altLang="en-US" sz="2400" dirty="0" smtClean="0"/>
              <a:t> </a:t>
            </a:r>
            <a:r>
              <a:rPr lang="zh-CN" altLang="zh-CN" sz="2400" dirty="0" smtClean="0"/>
              <a:t>[N</a:t>
            </a:r>
            <a:r>
              <a:rPr lang="zh-CN" altLang="zh-CN" sz="2400" baseline="-25000" dirty="0" smtClean="0"/>
              <a:t>1 </a:t>
            </a:r>
            <a:r>
              <a:rPr lang="zh-CN" altLang="zh-CN" sz="2400" dirty="0" smtClean="0"/>
              <a:t>- N</a:t>
            </a:r>
            <a:r>
              <a:rPr lang="zh-CN" altLang="zh-CN" sz="2400" baseline="-25000" dirty="0" smtClean="0"/>
              <a:t>2</a:t>
            </a:r>
            <a:r>
              <a:rPr lang="zh-CN" altLang="zh-CN" sz="2400" dirty="0" smtClean="0"/>
              <a:t>]</a:t>
            </a:r>
            <a:r>
              <a:rPr lang="zh-CN" altLang="en-US" sz="2400" baseline="-25000" dirty="0" smtClean="0"/>
              <a:t>原</a:t>
            </a:r>
            <a:r>
              <a:rPr lang="zh-CN" altLang="zh-CN" sz="2400" dirty="0" smtClean="0"/>
              <a:t>=1.1110</a:t>
            </a:r>
          </a:p>
        </p:txBody>
      </p: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755576" y="548680"/>
            <a:ext cx="8280920" cy="5181600"/>
          </a:xfrm>
        </p:spPr>
        <p:txBody>
          <a:bodyPr/>
          <a:lstStyle/>
          <a:p>
            <a:pPr eaLnBrk="1" hangingPunct="1">
              <a:buFontTx/>
              <a:buNone/>
            </a:pPr>
            <a:r>
              <a:rPr lang="zh-CN" altLang="en-US" dirty="0" smtClean="0"/>
              <a:t>反码的加减</a:t>
            </a:r>
          </a:p>
          <a:p>
            <a:pPr eaLnBrk="1" hangingPunct="1">
              <a:buFontTx/>
              <a:buNone/>
            </a:pPr>
            <a:r>
              <a:rPr lang="zh-CN" altLang="zh-CN" sz="2400" dirty="0" smtClean="0"/>
              <a:t>[N</a:t>
            </a:r>
            <a:r>
              <a:rPr lang="zh-CN" altLang="zh-CN" sz="2400" baseline="-25000" dirty="0" smtClean="0"/>
              <a:t>1</a:t>
            </a:r>
            <a:r>
              <a:rPr lang="zh-CN" altLang="zh-CN" sz="2400" dirty="0" smtClean="0"/>
              <a:t>+ N</a:t>
            </a:r>
            <a:r>
              <a:rPr lang="zh-CN" altLang="zh-CN" sz="2400" baseline="-25000" dirty="0" smtClean="0"/>
              <a:t>2</a:t>
            </a:r>
            <a:r>
              <a:rPr lang="zh-CN" altLang="zh-CN" sz="2400" dirty="0" smtClean="0"/>
              <a:t>]</a:t>
            </a:r>
            <a:r>
              <a:rPr lang="zh-CN" altLang="en-US" sz="2400" baseline="-25000" dirty="0" smtClean="0"/>
              <a:t>反</a:t>
            </a:r>
            <a:r>
              <a:rPr lang="zh-CN" altLang="zh-CN" sz="2400" dirty="0" smtClean="0"/>
              <a:t>=[N</a:t>
            </a:r>
            <a:r>
              <a:rPr lang="zh-CN" altLang="zh-CN" sz="2400" baseline="-25000" dirty="0" smtClean="0"/>
              <a:t>1</a:t>
            </a:r>
            <a:r>
              <a:rPr lang="zh-CN" altLang="zh-CN" sz="2400" dirty="0" smtClean="0"/>
              <a:t>]</a:t>
            </a:r>
            <a:r>
              <a:rPr lang="zh-CN" altLang="en-US" sz="2400" baseline="-25000" dirty="0" smtClean="0"/>
              <a:t>反</a:t>
            </a:r>
            <a:r>
              <a:rPr lang="zh-CN" altLang="zh-CN" sz="2400" dirty="0" smtClean="0"/>
              <a:t>+[N</a:t>
            </a:r>
            <a:r>
              <a:rPr lang="zh-CN" altLang="zh-CN" sz="2400" baseline="-25000" dirty="0" smtClean="0"/>
              <a:t>2</a:t>
            </a:r>
            <a:r>
              <a:rPr lang="zh-CN" altLang="zh-CN" sz="2400" dirty="0" smtClean="0"/>
              <a:t>]</a:t>
            </a:r>
            <a:r>
              <a:rPr lang="zh-CN" altLang="en-US" sz="2400" baseline="-25000" dirty="0" smtClean="0"/>
              <a:t>反</a:t>
            </a:r>
          </a:p>
          <a:p>
            <a:pPr eaLnBrk="1" hangingPunct="1">
              <a:buFontTx/>
              <a:buNone/>
            </a:pPr>
            <a:r>
              <a:rPr lang="zh-CN" altLang="zh-CN" sz="2400" baseline="-25000" dirty="0" smtClean="0"/>
              <a:t> </a:t>
            </a:r>
            <a:r>
              <a:rPr lang="zh-CN" altLang="zh-CN" sz="2400" dirty="0" smtClean="0"/>
              <a:t>[N</a:t>
            </a:r>
            <a:r>
              <a:rPr lang="zh-CN" altLang="zh-CN" sz="2400" baseline="-25000" dirty="0" smtClean="0"/>
              <a:t>1 </a:t>
            </a:r>
            <a:r>
              <a:rPr lang="zh-CN" altLang="zh-CN" sz="2400" dirty="0" smtClean="0"/>
              <a:t>- N</a:t>
            </a:r>
            <a:r>
              <a:rPr lang="zh-CN" altLang="zh-CN" sz="2400" baseline="-25000" dirty="0" smtClean="0"/>
              <a:t>2</a:t>
            </a:r>
            <a:r>
              <a:rPr lang="zh-CN" altLang="zh-CN" sz="2400" dirty="0" smtClean="0"/>
              <a:t>]</a:t>
            </a:r>
            <a:r>
              <a:rPr lang="zh-CN" altLang="en-US" sz="2400" baseline="-25000" dirty="0" smtClean="0"/>
              <a:t>反</a:t>
            </a:r>
            <a:r>
              <a:rPr lang="zh-CN" altLang="zh-CN" sz="2400" dirty="0" smtClean="0"/>
              <a:t>=[N</a:t>
            </a:r>
            <a:r>
              <a:rPr lang="zh-CN" altLang="zh-CN" sz="2400" baseline="-25000" dirty="0" smtClean="0"/>
              <a:t>1</a:t>
            </a:r>
            <a:r>
              <a:rPr lang="zh-CN" altLang="zh-CN" sz="2400" dirty="0" smtClean="0"/>
              <a:t>]</a:t>
            </a:r>
            <a:r>
              <a:rPr lang="zh-CN" altLang="en-US" sz="2400" baseline="-25000" dirty="0" smtClean="0"/>
              <a:t>反</a:t>
            </a:r>
            <a:r>
              <a:rPr lang="zh-CN" altLang="zh-CN" sz="2400" dirty="0" smtClean="0"/>
              <a:t>+[-N</a:t>
            </a:r>
            <a:r>
              <a:rPr lang="zh-CN" altLang="zh-CN" sz="2400" baseline="-25000" dirty="0" smtClean="0"/>
              <a:t>2</a:t>
            </a:r>
            <a:r>
              <a:rPr lang="zh-CN" altLang="zh-CN" sz="2400" dirty="0" smtClean="0"/>
              <a:t>]</a:t>
            </a:r>
            <a:r>
              <a:rPr lang="zh-CN" altLang="en-US" sz="2400" baseline="-25000" dirty="0" smtClean="0"/>
              <a:t>反</a:t>
            </a:r>
          </a:p>
          <a:p>
            <a:pPr eaLnBrk="1" hangingPunct="1">
              <a:buFontTx/>
              <a:buNone/>
            </a:pPr>
            <a:r>
              <a:rPr lang="zh-CN" altLang="en-US" sz="2400" dirty="0" smtClean="0"/>
              <a:t>规则：符号位参加运算</a:t>
            </a:r>
          </a:p>
          <a:p>
            <a:pPr eaLnBrk="1" hangingPunct="1">
              <a:buFontTx/>
              <a:buNone/>
            </a:pPr>
            <a:r>
              <a:rPr lang="zh-CN" altLang="zh-CN" sz="2400" dirty="0" smtClean="0"/>
              <a:t>            </a:t>
            </a:r>
            <a:r>
              <a:rPr lang="zh-CN" altLang="en-US" sz="2400" dirty="0" smtClean="0"/>
              <a:t>将符号位的进位加到最后一位</a:t>
            </a:r>
          </a:p>
          <a:p>
            <a:pPr eaLnBrk="1" hangingPunct="1">
              <a:buFontTx/>
              <a:buNone/>
            </a:pPr>
            <a:r>
              <a:rPr lang="zh-CN" altLang="en-US" sz="2400" dirty="0" smtClean="0"/>
              <a:t>例： </a:t>
            </a:r>
            <a:r>
              <a:rPr lang="zh-CN" altLang="zh-CN" sz="2400" dirty="0" smtClean="0"/>
              <a:t>N</a:t>
            </a:r>
            <a:r>
              <a:rPr lang="zh-CN" altLang="zh-CN" sz="2400" baseline="-25000" dirty="0" smtClean="0"/>
              <a:t>1</a:t>
            </a:r>
            <a:r>
              <a:rPr lang="zh-CN" altLang="zh-CN" sz="2400" dirty="0" smtClean="0"/>
              <a:t>=-0.0011, N</a:t>
            </a:r>
            <a:r>
              <a:rPr lang="zh-CN" altLang="zh-CN" sz="2400" baseline="-25000" dirty="0" smtClean="0"/>
              <a:t>2</a:t>
            </a:r>
            <a:r>
              <a:rPr lang="zh-CN" altLang="zh-CN" sz="2400" dirty="0" smtClean="0"/>
              <a:t>=+0.1011 </a:t>
            </a:r>
            <a:r>
              <a:rPr lang="zh-CN" altLang="en-US" sz="2400" dirty="0" smtClean="0"/>
              <a:t>求</a:t>
            </a:r>
            <a:r>
              <a:rPr lang="zh-CN" altLang="zh-CN" sz="2400" dirty="0" smtClean="0"/>
              <a:t>[N</a:t>
            </a:r>
            <a:r>
              <a:rPr lang="zh-CN" altLang="zh-CN" sz="2400" baseline="-25000" dirty="0" smtClean="0"/>
              <a:t>1</a:t>
            </a:r>
            <a:r>
              <a:rPr lang="zh-CN" altLang="zh-CN" sz="2400" dirty="0" smtClean="0"/>
              <a:t>+ N</a:t>
            </a:r>
            <a:r>
              <a:rPr lang="zh-CN" altLang="zh-CN" sz="2400" baseline="-25000" dirty="0" smtClean="0"/>
              <a:t>2</a:t>
            </a:r>
            <a:r>
              <a:rPr lang="zh-CN" altLang="zh-CN" sz="2400" dirty="0" smtClean="0"/>
              <a:t>]</a:t>
            </a:r>
            <a:r>
              <a:rPr lang="zh-CN" altLang="en-US" sz="2400" baseline="-25000" dirty="0" smtClean="0"/>
              <a:t>反， </a:t>
            </a:r>
            <a:r>
              <a:rPr lang="zh-CN" altLang="zh-CN" sz="2400" dirty="0" smtClean="0"/>
              <a:t>[N</a:t>
            </a:r>
            <a:r>
              <a:rPr lang="zh-CN" altLang="zh-CN" sz="2400" baseline="-25000" dirty="0" smtClean="0"/>
              <a:t>1 </a:t>
            </a:r>
            <a:r>
              <a:rPr lang="zh-CN" altLang="zh-CN" sz="2400" dirty="0" smtClean="0"/>
              <a:t>- N</a:t>
            </a:r>
            <a:r>
              <a:rPr lang="zh-CN" altLang="zh-CN" sz="2400" baseline="-25000" dirty="0" smtClean="0"/>
              <a:t>2</a:t>
            </a:r>
            <a:r>
              <a:rPr lang="zh-CN" altLang="zh-CN" sz="2400" dirty="0" smtClean="0"/>
              <a:t>]</a:t>
            </a:r>
            <a:r>
              <a:rPr lang="zh-CN" altLang="en-US" sz="2400" baseline="-25000" dirty="0" smtClean="0"/>
              <a:t>反</a:t>
            </a:r>
            <a:r>
              <a:rPr lang="zh-CN" altLang="zh-CN" sz="2400" dirty="0" smtClean="0"/>
              <a:t>=</a:t>
            </a:r>
            <a:r>
              <a:rPr lang="zh-CN" altLang="en-US" sz="2400" dirty="0" smtClean="0"/>
              <a:t>？</a:t>
            </a:r>
          </a:p>
          <a:p>
            <a:pPr eaLnBrk="1" hangingPunct="1">
              <a:buFontTx/>
              <a:buNone/>
            </a:pPr>
            <a:r>
              <a:rPr lang="zh-CN" altLang="zh-CN" sz="2400" dirty="0" smtClean="0"/>
              <a:t>[N</a:t>
            </a:r>
            <a:r>
              <a:rPr lang="zh-CN" altLang="zh-CN" sz="2400" baseline="-25000" dirty="0" smtClean="0"/>
              <a:t>1</a:t>
            </a:r>
            <a:r>
              <a:rPr lang="zh-CN" altLang="zh-CN" sz="2400" dirty="0" smtClean="0"/>
              <a:t>]</a:t>
            </a:r>
            <a:r>
              <a:rPr lang="zh-CN" altLang="en-US" sz="2400" baseline="-25000" dirty="0" smtClean="0"/>
              <a:t>反</a:t>
            </a:r>
            <a:r>
              <a:rPr lang="zh-CN" altLang="zh-CN" sz="2400" dirty="0" smtClean="0"/>
              <a:t>=1.1100, [N</a:t>
            </a:r>
            <a:r>
              <a:rPr lang="zh-CN" altLang="zh-CN" sz="2400" baseline="-25000" dirty="0" smtClean="0"/>
              <a:t>2</a:t>
            </a:r>
            <a:r>
              <a:rPr lang="zh-CN" altLang="zh-CN" sz="2400" dirty="0" smtClean="0"/>
              <a:t>]</a:t>
            </a:r>
            <a:r>
              <a:rPr lang="zh-CN" altLang="en-US" sz="2400" baseline="-25000" dirty="0" smtClean="0"/>
              <a:t>反</a:t>
            </a:r>
            <a:r>
              <a:rPr lang="zh-CN" altLang="zh-CN" sz="2400" dirty="0" smtClean="0"/>
              <a:t>=0.1011, [-N</a:t>
            </a:r>
            <a:r>
              <a:rPr lang="zh-CN" altLang="zh-CN" sz="2400" baseline="-25000" dirty="0" smtClean="0"/>
              <a:t>2</a:t>
            </a:r>
            <a:r>
              <a:rPr lang="zh-CN" altLang="zh-CN" sz="2400" dirty="0" smtClean="0"/>
              <a:t>]</a:t>
            </a:r>
            <a:r>
              <a:rPr lang="zh-CN" altLang="en-US" sz="2400" baseline="-25000" dirty="0" smtClean="0"/>
              <a:t>反</a:t>
            </a:r>
            <a:r>
              <a:rPr lang="zh-CN" altLang="zh-CN" sz="2400" dirty="0" smtClean="0"/>
              <a:t>=1.0100</a:t>
            </a:r>
          </a:p>
          <a:p>
            <a:pPr eaLnBrk="1" hangingPunct="1">
              <a:buFontTx/>
              <a:buNone/>
            </a:pPr>
            <a:r>
              <a:rPr lang="zh-CN" altLang="zh-CN" sz="2400" dirty="0" smtClean="0"/>
              <a:t>[N</a:t>
            </a:r>
            <a:r>
              <a:rPr lang="zh-CN" altLang="zh-CN" sz="2400" baseline="-25000" dirty="0" smtClean="0"/>
              <a:t>1</a:t>
            </a:r>
            <a:r>
              <a:rPr lang="zh-CN" altLang="zh-CN" sz="2400" dirty="0" smtClean="0"/>
              <a:t>+ N</a:t>
            </a:r>
            <a:r>
              <a:rPr lang="zh-CN" altLang="zh-CN" sz="2400" baseline="-25000" dirty="0" smtClean="0"/>
              <a:t>2</a:t>
            </a:r>
            <a:r>
              <a:rPr lang="zh-CN" altLang="zh-CN" sz="2400" dirty="0" smtClean="0"/>
              <a:t>]</a:t>
            </a:r>
            <a:r>
              <a:rPr lang="zh-CN" altLang="en-US" sz="2400" baseline="-25000" dirty="0" smtClean="0"/>
              <a:t>反</a:t>
            </a:r>
            <a:r>
              <a:rPr lang="zh-CN" altLang="zh-CN" sz="2400" dirty="0" smtClean="0"/>
              <a:t>=[N</a:t>
            </a:r>
            <a:r>
              <a:rPr lang="zh-CN" altLang="zh-CN" sz="2400" baseline="-25000" dirty="0" smtClean="0"/>
              <a:t>1</a:t>
            </a:r>
            <a:r>
              <a:rPr lang="zh-CN" altLang="zh-CN" sz="2400" dirty="0" smtClean="0"/>
              <a:t>]</a:t>
            </a:r>
            <a:r>
              <a:rPr lang="zh-CN" altLang="en-US" sz="2400" baseline="-25000" dirty="0" smtClean="0"/>
              <a:t>反</a:t>
            </a:r>
            <a:r>
              <a:rPr lang="zh-CN" altLang="zh-CN" sz="2400" dirty="0" smtClean="0"/>
              <a:t>+[N</a:t>
            </a:r>
            <a:r>
              <a:rPr lang="zh-CN" altLang="zh-CN" sz="2400" baseline="-25000" dirty="0" smtClean="0"/>
              <a:t>2</a:t>
            </a:r>
            <a:r>
              <a:rPr lang="zh-CN" altLang="zh-CN" sz="2400" dirty="0" smtClean="0"/>
              <a:t>]</a:t>
            </a:r>
            <a:r>
              <a:rPr lang="zh-CN" altLang="en-US" sz="2400" baseline="-25000" dirty="0" smtClean="0"/>
              <a:t>反</a:t>
            </a:r>
            <a:r>
              <a:rPr lang="zh-CN" altLang="zh-CN" sz="2400" dirty="0" smtClean="0"/>
              <a:t>=1.1100+0.1011=10.0111</a:t>
            </a:r>
          </a:p>
        </p:txBody>
      </p:sp>
      <p:sp>
        <p:nvSpPr>
          <p:cNvPr id="61443" name="Rectangle 3"/>
          <p:cNvSpPr>
            <a:spLocks noChangeArrowheads="1"/>
          </p:cNvSpPr>
          <p:nvPr/>
        </p:nvSpPr>
        <p:spPr bwMode="auto">
          <a:xfrm>
            <a:off x="6151984" y="3429000"/>
            <a:ext cx="76200" cy="304800"/>
          </a:xfrm>
          <a:prstGeom prst="rect">
            <a:avLst/>
          </a:prstGeom>
          <a:noFill/>
          <a:ln w="9525">
            <a:solidFill>
              <a:schemeClr val="tx1"/>
            </a:solidFill>
            <a:miter lim="800000"/>
            <a:headEnd/>
            <a:tailEnd/>
          </a:ln>
        </p:spPr>
        <p:txBody>
          <a:bodyPr wrap="none" anchor="ctr"/>
          <a:lstStyle/>
          <a:p>
            <a:endParaRPr lang="zh-CN" altLang="en-US"/>
          </a:p>
        </p:txBody>
      </p:sp>
      <p:sp>
        <p:nvSpPr>
          <p:cNvPr id="61444" name="Line 4"/>
          <p:cNvSpPr>
            <a:spLocks noChangeShapeType="1"/>
          </p:cNvSpPr>
          <p:nvPr/>
        </p:nvSpPr>
        <p:spPr bwMode="auto">
          <a:xfrm>
            <a:off x="6741368" y="4221088"/>
            <a:ext cx="0" cy="152400"/>
          </a:xfrm>
          <a:prstGeom prst="line">
            <a:avLst/>
          </a:prstGeom>
          <a:noFill/>
          <a:ln w="9525">
            <a:solidFill>
              <a:schemeClr val="tx1"/>
            </a:solidFill>
            <a:round/>
            <a:headEnd/>
            <a:tailEnd/>
          </a:ln>
        </p:spPr>
        <p:txBody>
          <a:bodyPr/>
          <a:lstStyle/>
          <a:p>
            <a:endParaRPr lang="zh-CN" altLang="en-US"/>
          </a:p>
        </p:txBody>
      </p:sp>
      <p:sp>
        <p:nvSpPr>
          <p:cNvPr id="61445" name="Line 5"/>
          <p:cNvSpPr>
            <a:spLocks noChangeShapeType="1"/>
          </p:cNvSpPr>
          <p:nvPr/>
        </p:nvSpPr>
        <p:spPr bwMode="auto">
          <a:xfrm>
            <a:off x="6741368" y="4373488"/>
            <a:ext cx="838200" cy="0"/>
          </a:xfrm>
          <a:prstGeom prst="line">
            <a:avLst/>
          </a:prstGeom>
          <a:noFill/>
          <a:ln w="9525">
            <a:solidFill>
              <a:schemeClr val="tx1"/>
            </a:solidFill>
            <a:round/>
            <a:headEnd/>
            <a:tailEnd type="triangle" w="med" len="med"/>
          </a:ln>
        </p:spPr>
        <p:txBody>
          <a:bodyPr/>
          <a:lstStyle/>
          <a:p>
            <a:endParaRPr lang="zh-CN" altLang="en-US"/>
          </a:p>
        </p:txBody>
      </p:sp>
      <p:sp>
        <p:nvSpPr>
          <p:cNvPr id="61446" name="Text Box 6"/>
          <p:cNvSpPr txBox="1">
            <a:spLocks noChangeArrowheads="1"/>
          </p:cNvSpPr>
          <p:nvPr/>
        </p:nvSpPr>
        <p:spPr bwMode="auto">
          <a:xfrm>
            <a:off x="7503368" y="4221088"/>
            <a:ext cx="381000" cy="457200"/>
          </a:xfrm>
          <a:prstGeom prst="rect">
            <a:avLst/>
          </a:prstGeom>
          <a:noFill/>
          <a:ln w="9525">
            <a:noFill/>
            <a:miter lim="800000"/>
            <a:headEnd/>
            <a:tailEnd/>
          </a:ln>
        </p:spPr>
        <p:txBody>
          <a:bodyPr>
            <a:spAutoFit/>
          </a:bodyPr>
          <a:lstStyle/>
          <a:p>
            <a:pPr>
              <a:spcBef>
                <a:spcPct val="50000"/>
              </a:spcBef>
            </a:pPr>
            <a:r>
              <a:rPr lang="zh-CN" altLang="zh-CN" dirty="0"/>
              <a:t>+</a:t>
            </a:r>
          </a:p>
        </p:txBody>
      </p:sp>
      <p:sp>
        <p:nvSpPr>
          <p:cNvPr id="61447" name="Text Box 7"/>
          <p:cNvSpPr txBox="1">
            <a:spLocks noChangeArrowheads="1"/>
          </p:cNvSpPr>
          <p:nvPr/>
        </p:nvSpPr>
        <p:spPr bwMode="auto">
          <a:xfrm>
            <a:off x="6372200" y="4581128"/>
            <a:ext cx="1752600" cy="457200"/>
          </a:xfrm>
          <a:prstGeom prst="rect">
            <a:avLst/>
          </a:prstGeom>
          <a:noFill/>
          <a:ln w="9525">
            <a:noFill/>
            <a:miter lim="800000"/>
            <a:headEnd/>
            <a:tailEnd/>
          </a:ln>
        </p:spPr>
        <p:txBody>
          <a:bodyPr>
            <a:spAutoFit/>
          </a:bodyPr>
          <a:lstStyle/>
          <a:p>
            <a:pPr>
              <a:spcBef>
                <a:spcPct val="50000"/>
              </a:spcBef>
            </a:pPr>
            <a:r>
              <a:rPr lang="zh-CN" altLang="zh-CN" dirty="0"/>
              <a:t>=0.1000</a:t>
            </a:r>
          </a:p>
        </p:txBody>
      </p:sp>
      <p:sp>
        <p:nvSpPr>
          <p:cNvPr id="61448" name="Rectangle 8"/>
          <p:cNvSpPr>
            <a:spLocks noChangeArrowheads="1"/>
          </p:cNvSpPr>
          <p:nvPr/>
        </p:nvSpPr>
        <p:spPr bwMode="auto">
          <a:xfrm>
            <a:off x="762000" y="5257800"/>
            <a:ext cx="6750050" cy="457200"/>
          </a:xfrm>
          <a:prstGeom prst="rect">
            <a:avLst/>
          </a:prstGeom>
          <a:noFill/>
          <a:ln w="9525">
            <a:noFill/>
            <a:miter lim="800000"/>
            <a:headEnd/>
            <a:tailEnd/>
          </a:ln>
        </p:spPr>
        <p:txBody>
          <a:bodyPr wrap="none">
            <a:spAutoFit/>
          </a:bodyPr>
          <a:lstStyle/>
          <a:p>
            <a:pPr>
              <a:spcBef>
                <a:spcPct val="20000"/>
              </a:spcBef>
            </a:pPr>
            <a:r>
              <a:rPr lang="zh-CN" altLang="zh-CN" baseline="-25000" dirty="0"/>
              <a:t> </a:t>
            </a:r>
            <a:r>
              <a:rPr lang="zh-CN" altLang="zh-CN" dirty="0"/>
              <a:t>[N</a:t>
            </a:r>
            <a:r>
              <a:rPr lang="zh-CN" altLang="zh-CN" baseline="-25000" dirty="0"/>
              <a:t>1 </a:t>
            </a:r>
            <a:r>
              <a:rPr lang="zh-CN" altLang="zh-CN" dirty="0"/>
              <a:t>- N</a:t>
            </a:r>
            <a:r>
              <a:rPr lang="zh-CN" altLang="zh-CN" baseline="-25000" dirty="0"/>
              <a:t>2</a:t>
            </a:r>
            <a:r>
              <a:rPr lang="zh-CN" altLang="zh-CN" dirty="0"/>
              <a:t>]</a:t>
            </a:r>
            <a:r>
              <a:rPr lang="zh-CN" altLang="en-US" baseline="-25000" dirty="0"/>
              <a:t>反</a:t>
            </a:r>
            <a:r>
              <a:rPr lang="zh-CN" altLang="zh-CN" dirty="0"/>
              <a:t>=[N</a:t>
            </a:r>
            <a:r>
              <a:rPr lang="zh-CN" altLang="zh-CN" baseline="-25000" dirty="0"/>
              <a:t>1</a:t>
            </a:r>
            <a:r>
              <a:rPr lang="zh-CN" altLang="zh-CN" dirty="0"/>
              <a:t>]</a:t>
            </a:r>
            <a:r>
              <a:rPr lang="zh-CN" altLang="en-US" baseline="-25000" dirty="0"/>
              <a:t>反</a:t>
            </a:r>
            <a:r>
              <a:rPr lang="zh-CN" altLang="zh-CN" dirty="0"/>
              <a:t>+[-N</a:t>
            </a:r>
            <a:r>
              <a:rPr lang="zh-CN" altLang="zh-CN" baseline="-25000" dirty="0"/>
              <a:t>2</a:t>
            </a:r>
            <a:r>
              <a:rPr lang="zh-CN" altLang="zh-CN" dirty="0"/>
              <a:t>]</a:t>
            </a:r>
            <a:r>
              <a:rPr lang="zh-CN" altLang="en-US" baseline="-25000" dirty="0"/>
              <a:t>反</a:t>
            </a:r>
            <a:r>
              <a:rPr lang="zh-CN" altLang="zh-CN" dirty="0"/>
              <a:t>= 1.1100+ 1.0100=11.0000</a:t>
            </a:r>
          </a:p>
        </p:txBody>
      </p:sp>
      <p:sp>
        <p:nvSpPr>
          <p:cNvPr id="61449" name="Rectangle 9"/>
          <p:cNvSpPr>
            <a:spLocks noChangeArrowheads="1"/>
          </p:cNvSpPr>
          <p:nvPr/>
        </p:nvSpPr>
        <p:spPr bwMode="auto">
          <a:xfrm>
            <a:off x="6443663" y="5334000"/>
            <a:ext cx="76200" cy="304800"/>
          </a:xfrm>
          <a:prstGeom prst="rect">
            <a:avLst/>
          </a:prstGeom>
          <a:noFill/>
          <a:ln w="9525">
            <a:solidFill>
              <a:schemeClr val="tx1"/>
            </a:solidFill>
            <a:miter lim="800000"/>
            <a:headEnd/>
            <a:tailEnd/>
          </a:ln>
        </p:spPr>
        <p:txBody>
          <a:bodyPr wrap="none" anchor="ctr"/>
          <a:lstStyle/>
          <a:p>
            <a:endParaRPr lang="zh-CN" altLang="en-US"/>
          </a:p>
        </p:txBody>
      </p:sp>
      <p:sp>
        <p:nvSpPr>
          <p:cNvPr id="61450" name="Line 10"/>
          <p:cNvSpPr>
            <a:spLocks noChangeShapeType="1"/>
          </p:cNvSpPr>
          <p:nvPr/>
        </p:nvSpPr>
        <p:spPr bwMode="auto">
          <a:xfrm>
            <a:off x="6553200" y="5867400"/>
            <a:ext cx="838200" cy="0"/>
          </a:xfrm>
          <a:prstGeom prst="line">
            <a:avLst/>
          </a:prstGeom>
          <a:noFill/>
          <a:ln w="9525">
            <a:solidFill>
              <a:schemeClr val="tx1"/>
            </a:solidFill>
            <a:round/>
            <a:headEnd/>
            <a:tailEnd type="triangle" w="med" len="med"/>
          </a:ln>
        </p:spPr>
        <p:txBody>
          <a:bodyPr/>
          <a:lstStyle/>
          <a:p>
            <a:endParaRPr lang="zh-CN" altLang="en-US"/>
          </a:p>
        </p:txBody>
      </p:sp>
      <p:sp>
        <p:nvSpPr>
          <p:cNvPr id="61451" name="Text Box 11"/>
          <p:cNvSpPr txBox="1">
            <a:spLocks noChangeArrowheads="1"/>
          </p:cNvSpPr>
          <p:nvPr/>
        </p:nvSpPr>
        <p:spPr bwMode="auto">
          <a:xfrm>
            <a:off x="7315200" y="5715000"/>
            <a:ext cx="381000" cy="457200"/>
          </a:xfrm>
          <a:prstGeom prst="rect">
            <a:avLst/>
          </a:prstGeom>
          <a:noFill/>
          <a:ln w="9525">
            <a:noFill/>
            <a:miter lim="800000"/>
            <a:headEnd/>
            <a:tailEnd/>
          </a:ln>
        </p:spPr>
        <p:txBody>
          <a:bodyPr>
            <a:spAutoFit/>
          </a:bodyPr>
          <a:lstStyle/>
          <a:p>
            <a:pPr>
              <a:spcBef>
                <a:spcPct val="50000"/>
              </a:spcBef>
            </a:pPr>
            <a:r>
              <a:rPr lang="zh-CN" altLang="zh-CN"/>
              <a:t>+</a:t>
            </a:r>
          </a:p>
        </p:txBody>
      </p:sp>
      <p:sp>
        <p:nvSpPr>
          <p:cNvPr id="61452" name="Text Box 12"/>
          <p:cNvSpPr txBox="1">
            <a:spLocks noChangeArrowheads="1"/>
          </p:cNvSpPr>
          <p:nvPr/>
        </p:nvSpPr>
        <p:spPr bwMode="auto">
          <a:xfrm>
            <a:off x="6477000" y="6096000"/>
            <a:ext cx="1752600" cy="457200"/>
          </a:xfrm>
          <a:prstGeom prst="rect">
            <a:avLst/>
          </a:prstGeom>
          <a:noFill/>
          <a:ln w="9525">
            <a:noFill/>
            <a:miter lim="800000"/>
            <a:headEnd/>
            <a:tailEnd/>
          </a:ln>
        </p:spPr>
        <p:txBody>
          <a:bodyPr>
            <a:spAutoFit/>
          </a:bodyPr>
          <a:lstStyle/>
          <a:p>
            <a:pPr>
              <a:spcBef>
                <a:spcPct val="50000"/>
              </a:spcBef>
            </a:pPr>
            <a:r>
              <a:rPr lang="zh-CN" altLang="zh-CN"/>
              <a:t>=1.0001</a:t>
            </a:r>
          </a:p>
        </p:txBody>
      </p:sp>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832048" y="548680"/>
            <a:ext cx="8132440" cy="5181600"/>
          </a:xfrm>
          <a:noFill/>
        </p:spPr>
        <p:txBody>
          <a:bodyPr/>
          <a:lstStyle/>
          <a:p>
            <a:pPr eaLnBrk="1" hangingPunct="1">
              <a:buFontTx/>
              <a:buNone/>
            </a:pPr>
            <a:r>
              <a:rPr lang="zh-CN" altLang="en-US" sz="2800" dirty="0" smtClean="0"/>
              <a:t>补码的加减</a:t>
            </a:r>
            <a:endParaRPr lang="en-US" altLang="zh-CN" sz="2800" dirty="0" smtClean="0"/>
          </a:p>
          <a:p>
            <a:pPr eaLnBrk="1" hangingPunct="1">
              <a:buFontTx/>
              <a:buNone/>
            </a:pPr>
            <a:endParaRPr lang="zh-CN" altLang="en-US" sz="2800" dirty="0" smtClean="0"/>
          </a:p>
          <a:p>
            <a:pPr eaLnBrk="1" hangingPunct="1">
              <a:buFontTx/>
              <a:buNone/>
            </a:pPr>
            <a:r>
              <a:rPr lang="zh-CN" altLang="zh-CN" sz="2400" dirty="0" smtClean="0"/>
              <a:t>[N</a:t>
            </a:r>
            <a:r>
              <a:rPr lang="zh-CN" altLang="zh-CN" sz="2400" baseline="-25000" dirty="0" smtClean="0"/>
              <a:t>1</a:t>
            </a:r>
            <a:r>
              <a:rPr lang="zh-CN" altLang="zh-CN" sz="2400" dirty="0" smtClean="0"/>
              <a:t>+ N</a:t>
            </a:r>
            <a:r>
              <a:rPr lang="zh-CN" altLang="zh-CN" sz="2400" baseline="-25000" dirty="0" smtClean="0"/>
              <a:t>2</a:t>
            </a:r>
            <a:r>
              <a:rPr lang="zh-CN" altLang="zh-CN" sz="2400" dirty="0" smtClean="0"/>
              <a:t>]</a:t>
            </a:r>
            <a:r>
              <a:rPr lang="zh-CN" altLang="en-US" sz="2400" baseline="-25000" dirty="0" smtClean="0"/>
              <a:t>补</a:t>
            </a:r>
            <a:r>
              <a:rPr lang="zh-CN" altLang="zh-CN" sz="2400" dirty="0" smtClean="0"/>
              <a:t>=[N</a:t>
            </a:r>
            <a:r>
              <a:rPr lang="zh-CN" altLang="zh-CN" sz="2400" baseline="-25000" dirty="0" smtClean="0"/>
              <a:t>1</a:t>
            </a:r>
            <a:r>
              <a:rPr lang="zh-CN" altLang="zh-CN" sz="2400" dirty="0" smtClean="0"/>
              <a:t>]</a:t>
            </a:r>
            <a:r>
              <a:rPr lang="zh-CN" altLang="en-US" sz="2400" baseline="-25000" dirty="0" smtClean="0"/>
              <a:t>补</a:t>
            </a:r>
            <a:r>
              <a:rPr lang="zh-CN" altLang="zh-CN" sz="2400" dirty="0" smtClean="0"/>
              <a:t>+[N</a:t>
            </a:r>
            <a:r>
              <a:rPr lang="zh-CN" altLang="zh-CN" sz="2400" baseline="-25000" dirty="0" smtClean="0"/>
              <a:t>2</a:t>
            </a:r>
            <a:r>
              <a:rPr lang="zh-CN" altLang="zh-CN" sz="2400" dirty="0" smtClean="0"/>
              <a:t>]</a:t>
            </a:r>
            <a:r>
              <a:rPr lang="zh-CN" altLang="en-US" sz="2400" baseline="-25000" dirty="0" smtClean="0"/>
              <a:t>补</a:t>
            </a:r>
          </a:p>
          <a:p>
            <a:pPr eaLnBrk="1" hangingPunct="1">
              <a:buFontTx/>
              <a:buNone/>
            </a:pPr>
            <a:r>
              <a:rPr lang="zh-CN" altLang="zh-CN" sz="2400" baseline="-25000" dirty="0" smtClean="0"/>
              <a:t> </a:t>
            </a:r>
            <a:r>
              <a:rPr lang="zh-CN" altLang="zh-CN" sz="2400" dirty="0" smtClean="0"/>
              <a:t>[N</a:t>
            </a:r>
            <a:r>
              <a:rPr lang="zh-CN" altLang="zh-CN" sz="2400" baseline="-25000" dirty="0" smtClean="0"/>
              <a:t>1 </a:t>
            </a:r>
            <a:r>
              <a:rPr lang="zh-CN" altLang="zh-CN" sz="2400" dirty="0" smtClean="0"/>
              <a:t>- N</a:t>
            </a:r>
            <a:r>
              <a:rPr lang="zh-CN" altLang="zh-CN" sz="2400" baseline="-25000" dirty="0" smtClean="0"/>
              <a:t>2</a:t>
            </a:r>
            <a:r>
              <a:rPr lang="zh-CN" altLang="zh-CN" sz="2400" dirty="0" smtClean="0"/>
              <a:t>]</a:t>
            </a:r>
            <a:r>
              <a:rPr lang="zh-CN" altLang="en-US" sz="2400" baseline="-25000" dirty="0" smtClean="0"/>
              <a:t>补</a:t>
            </a:r>
            <a:r>
              <a:rPr lang="zh-CN" altLang="zh-CN" sz="2400" dirty="0" smtClean="0"/>
              <a:t>=[N</a:t>
            </a:r>
            <a:r>
              <a:rPr lang="zh-CN" altLang="zh-CN" sz="2400" baseline="-25000" dirty="0" smtClean="0"/>
              <a:t>1</a:t>
            </a:r>
            <a:r>
              <a:rPr lang="zh-CN" altLang="zh-CN" sz="2400" dirty="0" smtClean="0"/>
              <a:t>]</a:t>
            </a:r>
            <a:r>
              <a:rPr lang="zh-CN" altLang="en-US" sz="2400" baseline="-25000" dirty="0" smtClean="0"/>
              <a:t>补</a:t>
            </a:r>
            <a:r>
              <a:rPr lang="zh-CN" altLang="zh-CN" sz="2400" dirty="0" smtClean="0"/>
              <a:t>+[-N</a:t>
            </a:r>
            <a:r>
              <a:rPr lang="zh-CN" altLang="zh-CN" sz="2400" baseline="-25000" dirty="0" smtClean="0"/>
              <a:t>2</a:t>
            </a:r>
            <a:r>
              <a:rPr lang="zh-CN" altLang="zh-CN" sz="2400" dirty="0" smtClean="0"/>
              <a:t>]</a:t>
            </a:r>
            <a:r>
              <a:rPr lang="zh-CN" altLang="en-US" sz="2400" baseline="-25000" dirty="0" smtClean="0"/>
              <a:t>补</a:t>
            </a:r>
          </a:p>
          <a:p>
            <a:pPr eaLnBrk="1" hangingPunct="1">
              <a:buFontTx/>
              <a:buNone/>
            </a:pPr>
            <a:r>
              <a:rPr lang="zh-CN" altLang="en-US" sz="2400" dirty="0" smtClean="0"/>
              <a:t>规则：符号位参加运算</a:t>
            </a:r>
          </a:p>
          <a:p>
            <a:pPr eaLnBrk="1" hangingPunct="1">
              <a:buFontTx/>
              <a:buNone/>
            </a:pPr>
            <a:r>
              <a:rPr lang="zh-CN" altLang="zh-CN" sz="2400" dirty="0" smtClean="0"/>
              <a:t>            </a:t>
            </a:r>
            <a:r>
              <a:rPr lang="zh-CN" altLang="en-US" sz="2400" dirty="0" smtClean="0"/>
              <a:t>将符号位的进位丢弃</a:t>
            </a:r>
          </a:p>
          <a:p>
            <a:pPr eaLnBrk="1" hangingPunct="1">
              <a:buFontTx/>
              <a:buNone/>
            </a:pPr>
            <a:r>
              <a:rPr lang="zh-CN" altLang="en-US" sz="2400" dirty="0" smtClean="0"/>
              <a:t>例： </a:t>
            </a:r>
            <a:r>
              <a:rPr lang="zh-CN" altLang="zh-CN" sz="2400" dirty="0" smtClean="0"/>
              <a:t>N</a:t>
            </a:r>
            <a:r>
              <a:rPr lang="zh-CN" altLang="zh-CN" sz="2400" baseline="-25000" dirty="0" smtClean="0"/>
              <a:t>1</a:t>
            </a:r>
            <a:r>
              <a:rPr lang="zh-CN" altLang="zh-CN" sz="2400" dirty="0" smtClean="0"/>
              <a:t>=-0.0011, N</a:t>
            </a:r>
            <a:r>
              <a:rPr lang="zh-CN" altLang="zh-CN" sz="2400" baseline="-25000" dirty="0" smtClean="0"/>
              <a:t>2</a:t>
            </a:r>
            <a:r>
              <a:rPr lang="zh-CN" altLang="zh-CN" sz="2400" dirty="0" smtClean="0"/>
              <a:t>=+0.1011 </a:t>
            </a:r>
            <a:r>
              <a:rPr lang="zh-CN" altLang="en-US" sz="2400" dirty="0" smtClean="0"/>
              <a:t>求</a:t>
            </a:r>
            <a:r>
              <a:rPr lang="zh-CN" altLang="zh-CN" sz="2400" dirty="0" smtClean="0"/>
              <a:t>[N</a:t>
            </a:r>
            <a:r>
              <a:rPr lang="zh-CN" altLang="zh-CN" sz="2400" baseline="-25000" dirty="0" smtClean="0"/>
              <a:t>1</a:t>
            </a:r>
            <a:r>
              <a:rPr lang="zh-CN" altLang="zh-CN" sz="2400" dirty="0" smtClean="0"/>
              <a:t>+ N</a:t>
            </a:r>
            <a:r>
              <a:rPr lang="zh-CN" altLang="zh-CN" sz="2400" baseline="-25000" dirty="0" smtClean="0"/>
              <a:t>2</a:t>
            </a:r>
            <a:r>
              <a:rPr lang="zh-CN" altLang="zh-CN" sz="2400" dirty="0" smtClean="0"/>
              <a:t>]</a:t>
            </a:r>
            <a:r>
              <a:rPr lang="zh-CN" altLang="en-US" sz="2400" baseline="-25000" dirty="0" smtClean="0"/>
              <a:t>补， </a:t>
            </a:r>
            <a:r>
              <a:rPr lang="zh-CN" altLang="zh-CN" sz="2400" dirty="0" smtClean="0"/>
              <a:t>[N</a:t>
            </a:r>
            <a:r>
              <a:rPr lang="zh-CN" altLang="zh-CN" sz="2400" baseline="-25000" dirty="0" smtClean="0"/>
              <a:t>1 </a:t>
            </a:r>
            <a:r>
              <a:rPr lang="zh-CN" altLang="zh-CN" sz="2400" dirty="0" smtClean="0"/>
              <a:t>- N</a:t>
            </a:r>
            <a:r>
              <a:rPr lang="zh-CN" altLang="zh-CN" sz="2400" baseline="-25000" dirty="0" smtClean="0"/>
              <a:t>2</a:t>
            </a:r>
            <a:r>
              <a:rPr lang="zh-CN" altLang="zh-CN" sz="2400" dirty="0" smtClean="0"/>
              <a:t>]</a:t>
            </a:r>
            <a:r>
              <a:rPr lang="zh-CN" altLang="en-US" sz="2400" baseline="-25000" dirty="0" smtClean="0"/>
              <a:t>补</a:t>
            </a:r>
            <a:r>
              <a:rPr lang="zh-CN" altLang="zh-CN" sz="2400" dirty="0" smtClean="0"/>
              <a:t>=</a:t>
            </a:r>
            <a:r>
              <a:rPr lang="zh-CN" altLang="en-US" sz="2400" dirty="0" smtClean="0"/>
              <a:t>？</a:t>
            </a:r>
          </a:p>
          <a:p>
            <a:pPr eaLnBrk="1" hangingPunct="1">
              <a:buFontTx/>
              <a:buNone/>
            </a:pPr>
            <a:r>
              <a:rPr lang="zh-CN" altLang="zh-CN" sz="2400" dirty="0" smtClean="0"/>
              <a:t>[N</a:t>
            </a:r>
            <a:r>
              <a:rPr lang="zh-CN" altLang="zh-CN" sz="2400" baseline="-25000" dirty="0" smtClean="0"/>
              <a:t>1</a:t>
            </a:r>
            <a:r>
              <a:rPr lang="zh-CN" altLang="zh-CN" sz="2400" dirty="0" smtClean="0"/>
              <a:t>]</a:t>
            </a:r>
            <a:r>
              <a:rPr lang="zh-CN" altLang="en-US" sz="2400" baseline="-25000" dirty="0" smtClean="0"/>
              <a:t>补</a:t>
            </a:r>
            <a:r>
              <a:rPr lang="zh-CN" altLang="zh-CN" sz="2400" dirty="0" smtClean="0"/>
              <a:t>=1.1101, [N</a:t>
            </a:r>
            <a:r>
              <a:rPr lang="zh-CN" altLang="zh-CN" sz="2400" baseline="-25000" dirty="0" smtClean="0"/>
              <a:t>2</a:t>
            </a:r>
            <a:r>
              <a:rPr lang="zh-CN" altLang="zh-CN" sz="2400" dirty="0" smtClean="0"/>
              <a:t>]</a:t>
            </a:r>
            <a:r>
              <a:rPr lang="zh-CN" altLang="en-US" sz="2400" baseline="-25000" dirty="0" smtClean="0"/>
              <a:t>补</a:t>
            </a:r>
            <a:r>
              <a:rPr lang="zh-CN" altLang="zh-CN" sz="2400" dirty="0" smtClean="0"/>
              <a:t>=0.1011, [-N</a:t>
            </a:r>
            <a:r>
              <a:rPr lang="zh-CN" altLang="zh-CN" sz="2400" baseline="-25000" dirty="0" smtClean="0"/>
              <a:t>2</a:t>
            </a:r>
            <a:r>
              <a:rPr lang="zh-CN" altLang="zh-CN" sz="2400" dirty="0" smtClean="0"/>
              <a:t>]</a:t>
            </a:r>
            <a:r>
              <a:rPr lang="zh-CN" altLang="en-US" sz="2400" baseline="-25000" dirty="0" smtClean="0"/>
              <a:t>补</a:t>
            </a:r>
            <a:r>
              <a:rPr lang="zh-CN" altLang="zh-CN" sz="2400" dirty="0" smtClean="0"/>
              <a:t>=1.0101</a:t>
            </a:r>
          </a:p>
          <a:p>
            <a:pPr eaLnBrk="1" hangingPunct="1">
              <a:buFontTx/>
              <a:buNone/>
            </a:pPr>
            <a:r>
              <a:rPr lang="zh-CN" altLang="zh-CN" sz="2400" dirty="0" smtClean="0"/>
              <a:t>[N</a:t>
            </a:r>
            <a:r>
              <a:rPr lang="zh-CN" altLang="zh-CN" sz="2400" baseline="-25000" dirty="0" smtClean="0"/>
              <a:t>1</a:t>
            </a:r>
            <a:r>
              <a:rPr lang="zh-CN" altLang="zh-CN" sz="2400" dirty="0" smtClean="0"/>
              <a:t>+ N</a:t>
            </a:r>
            <a:r>
              <a:rPr lang="zh-CN" altLang="zh-CN" sz="2400" baseline="-25000" dirty="0" smtClean="0"/>
              <a:t>2</a:t>
            </a:r>
            <a:r>
              <a:rPr lang="zh-CN" altLang="zh-CN" sz="2400" dirty="0" smtClean="0"/>
              <a:t>]</a:t>
            </a:r>
            <a:r>
              <a:rPr lang="zh-CN" altLang="en-US" sz="2400" baseline="-25000" dirty="0" smtClean="0"/>
              <a:t>补</a:t>
            </a:r>
            <a:r>
              <a:rPr lang="zh-CN" altLang="zh-CN" sz="2400" dirty="0" smtClean="0"/>
              <a:t>=[N</a:t>
            </a:r>
            <a:r>
              <a:rPr lang="zh-CN" altLang="zh-CN" sz="2400" baseline="-25000" dirty="0" smtClean="0"/>
              <a:t>1</a:t>
            </a:r>
            <a:r>
              <a:rPr lang="zh-CN" altLang="zh-CN" sz="2400" dirty="0" smtClean="0"/>
              <a:t>]</a:t>
            </a:r>
            <a:r>
              <a:rPr lang="zh-CN" altLang="en-US" sz="2400" baseline="-25000" dirty="0" smtClean="0"/>
              <a:t>补</a:t>
            </a:r>
            <a:r>
              <a:rPr lang="zh-CN" altLang="zh-CN" sz="2400" dirty="0" smtClean="0"/>
              <a:t>+[N</a:t>
            </a:r>
            <a:r>
              <a:rPr lang="zh-CN" altLang="zh-CN" sz="2400" baseline="-25000" dirty="0" smtClean="0"/>
              <a:t>2</a:t>
            </a:r>
            <a:r>
              <a:rPr lang="zh-CN" altLang="zh-CN" sz="2400" dirty="0" smtClean="0"/>
              <a:t>]</a:t>
            </a:r>
            <a:r>
              <a:rPr lang="zh-CN" altLang="en-US" sz="2400" baseline="-25000" dirty="0" smtClean="0"/>
              <a:t>补</a:t>
            </a:r>
            <a:r>
              <a:rPr lang="zh-CN" altLang="zh-CN" sz="2400" dirty="0" smtClean="0"/>
              <a:t>=1.1101+0.1011=10.1000</a:t>
            </a:r>
          </a:p>
        </p:txBody>
      </p:sp>
      <p:sp>
        <p:nvSpPr>
          <p:cNvPr id="62467" name="Rectangle 3"/>
          <p:cNvSpPr>
            <a:spLocks noChangeArrowheads="1"/>
          </p:cNvSpPr>
          <p:nvPr/>
        </p:nvSpPr>
        <p:spPr bwMode="auto">
          <a:xfrm>
            <a:off x="6732240" y="4276328"/>
            <a:ext cx="76200" cy="304800"/>
          </a:xfrm>
          <a:prstGeom prst="rect">
            <a:avLst/>
          </a:prstGeom>
          <a:noFill/>
          <a:ln w="9525">
            <a:solidFill>
              <a:schemeClr val="tx1"/>
            </a:solidFill>
            <a:miter lim="800000"/>
            <a:headEnd/>
            <a:tailEnd/>
          </a:ln>
        </p:spPr>
        <p:txBody>
          <a:bodyPr wrap="none" anchor="ctr"/>
          <a:lstStyle/>
          <a:p>
            <a:endParaRPr lang="zh-CN" altLang="en-US"/>
          </a:p>
        </p:txBody>
      </p:sp>
      <p:sp>
        <p:nvSpPr>
          <p:cNvPr id="62468" name="Rectangle 4"/>
          <p:cNvSpPr>
            <a:spLocks noChangeArrowheads="1"/>
          </p:cNvSpPr>
          <p:nvPr/>
        </p:nvSpPr>
        <p:spPr bwMode="auto">
          <a:xfrm>
            <a:off x="685800" y="4876800"/>
            <a:ext cx="6800850" cy="457200"/>
          </a:xfrm>
          <a:prstGeom prst="rect">
            <a:avLst/>
          </a:prstGeom>
          <a:noFill/>
          <a:ln w="9525">
            <a:noFill/>
            <a:miter lim="800000"/>
            <a:headEnd/>
            <a:tailEnd/>
          </a:ln>
        </p:spPr>
        <p:txBody>
          <a:bodyPr wrap="none">
            <a:spAutoFit/>
          </a:bodyPr>
          <a:lstStyle/>
          <a:p>
            <a:pPr>
              <a:spcBef>
                <a:spcPct val="20000"/>
              </a:spcBef>
            </a:pPr>
            <a:r>
              <a:rPr lang="zh-CN" altLang="zh-CN" baseline="-25000"/>
              <a:t>  </a:t>
            </a:r>
            <a:r>
              <a:rPr lang="zh-CN" altLang="zh-CN"/>
              <a:t>[N</a:t>
            </a:r>
            <a:r>
              <a:rPr lang="zh-CN" altLang="zh-CN" baseline="-25000"/>
              <a:t>1 </a:t>
            </a:r>
            <a:r>
              <a:rPr lang="zh-CN" altLang="zh-CN"/>
              <a:t>- N</a:t>
            </a:r>
            <a:r>
              <a:rPr lang="zh-CN" altLang="zh-CN" baseline="-25000"/>
              <a:t>2</a:t>
            </a:r>
            <a:r>
              <a:rPr lang="zh-CN" altLang="zh-CN"/>
              <a:t>]</a:t>
            </a:r>
            <a:r>
              <a:rPr lang="zh-CN" altLang="en-US" baseline="-25000"/>
              <a:t>补</a:t>
            </a:r>
            <a:r>
              <a:rPr lang="zh-CN" altLang="zh-CN"/>
              <a:t>=[N</a:t>
            </a:r>
            <a:r>
              <a:rPr lang="zh-CN" altLang="zh-CN" baseline="-25000"/>
              <a:t>1</a:t>
            </a:r>
            <a:r>
              <a:rPr lang="zh-CN" altLang="zh-CN"/>
              <a:t>]</a:t>
            </a:r>
            <a:r>
              <a:rPr lang="zh-CN" altLang="en-US" baseline="-25000"/>
              <a:t>补</a:t>
            </a:r>
            <a:r>
              <a:rPr lang="zh-CN" altLang="zh-CN"/>
              <a:t>+[-N</a:t>
            </a:r>
            <a:r>
              <a:rPr lang="zh-CN" altLang="zh-CN" baseline="-25000"/>
              <a:t>2</a:t>
            </a:r>
            <a:r>
              <a:rPr lang="zh-CN" altLang="zh-CN"/>
              <a:t>]</a:t>
            </a:r>
            <a:r>
              <a:rPr lang="zh-CN" altLang="en-US" baseline="-25000"/>
              <a:t>补</a:t>
            </a:r>
            <a:r>
              <a:rPr lang="zh-CN" altLang="zh-CN"/>
              <a:t>= 1.1101+ 1.0101=11.0010</a:t>
            </a:r>
          </a:p>
        </p:txBody>
      </p:sp>
      <p:sp>
        <p:nvSpPr>
          <p:cNvPr id="62469" name="Rectangle 5"/>
          <p:cNvSpPr>
            <a:spLocks noChangeArrowheads="1"/>
          </p:cNvSpPr>
          <p:nvPr/>
        </p:nvSpPr>
        <p:spPr bwMode="auto">
          <a:xfrm>
            <a:off x="6512024" y="4953000"/>
            <a:ext cx="76200" cy="304800"/>
          </a:xfrm>
          <a:prstGeom prst="rect">
            <a:avLst/>
          </a:prstGeom>
          <a:noFill/>
          <a:ln w="9525">
            <a:solidFill>
              <a:schemeClr val="tx1"/>
            </a:solidFill>
            <a:miter lim="800000"/>
            <a:headEnd/>
            <a:tailEnd/>
          </a:ln>
        </p:spPr>
        <p:txBody>
          <a:bodyPr wrap="none" anchor="ctr"/>
          <a:lstStyle/>
          <a:p>
            <a:endParaRPr lang="zh-CN" altLang="en-US"/>
          </a:p>
        </p:txBody>
      </p:sp>
      <p:sp>
        <p:nvSpPr>
          <p:cNvPr id="62470" name="Line 6"/>
          <p:cNvSpPr>
            <a:spLocks noChangeShapeType="1"/>
          </p:cNvSpPr>
          <p:nvPr/>
        </p:nvSpPr>
        <p:spPr bwMode="auto">
          <a:xfrm flipH="1">
            <a:off x="6300192" y="4496544"/>
            <a:ext cx="457200" cy="228600"/>
          </a:xfrm>
          <a:prstGeom prst="line">
            <a:avLst/>
          </a:prstGeom>
          <a:noFill/>
          <a:ln w="9525">
            <a:solidFill>
              <a:schemeClr val="tx1"/>
            </a:solidFill>
            <a:round/>
            <a:headEnd/>
            <a:tailEnd type="triangle" w="med" len="med"/>
          </a:ln>
        </p:spPr>
        <p:txBody>
          <a:bodyPr/>
          <a:lstStyle/>
          <a:p>
            <a:endParaRPr lang="zh-CN" altLang="en-US"/>
          </a:p>
        </p:txBody>
      </p:sp>
      <p:sp>
        <p:nvSpPr>
          <p:cNvPr id="62471" name="Line 7"/>
          <p:cNvSpPr>
            <a:spLocks noChangeShapeType="1"/>
          </p:cNvSpPr>
          <p:nvPr/>
        </p:nvSpPr>
        <p:spPr bwMode="auto">
          <a:xfrm>
            <a:off x="6435824" y="4509120"/>
            <a:ext cx="152400" cy="304800"/>
          </a:xfrm>
          <a:prstGeom prst="line">
            <a:avLst/>
          </a:prstGeom>
          <a:noFill/>
          <a:ln w="9525">
            <a:solidFill>
              <a:schemeClr val="tx1"/>
            </a:solidFill>
            <a:round/>
            <a:headEnd/>
            <a:tailEnd/>
          </a:ln>
        </p:spPr>
        <p:txBody>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z="2800" smtClean="0"/>
              <a:t>机器码的溢出问题</a:t>
            </a:r>
          </a:p>
        </p:txBody>
      </p:sp>
      <p:sp>
        <p:nvSpPr>
          <p:cNvPr id="63491" name="Rectangle 3"/>
          <p:cNvSpPr>
            <a:spLocks noGrp="1" noChangeArrowheads="1"/>
          </p:cNvSpPr>
          <p:nvPr>
            <p:ph type="body" idx="1"/>
          </p:nvPr>
        </p:nvSpPr>
        <p:spPr>
          <a:xfrm>
            <a:off x="685800" y="1676400"/>
            <a:ext cx="7772400" cy="4724400"/>
          </a:xfrm>
        </p:spPr>
        <p:txBody>
          <a:bodyPr/>
          <a:lstStyle/>
          <a:p>
            <a:pPr eaLnBrk="1" hangingPunct="1">
              <a:buFontTx/>
              <a:buNone/>
            </a:pPr>
            <a:r>
              <a:rPr lang="zh-CN" altLang="zh-CN" dirty="0" smtClean="0"/>
              <a:t>   </a:t>
            </a:r>
            <a:r>
              <a:rPr lang="zh-CN" altLang="en-US" sz="2400" dirty="0" smtClean="0"/>
              <a:t>使用机器码计算后的结果如果超过了预先确定的位数能够表示的最大范围就会产生溢出</a:t>
            </a:r>
          </a:p>
          <a:p>
            <a:pPr eaLnBrk="1" hangingPunct="1">
              <a:buFontTx/>
              <a:buNone/>
            </a:pPr>
            <a:r>
              <a:rPr lang="zh-CN" altLang="en-US" sz="2400" dirty="0" smtClean="0"/>
              <a:t>例子：计算</a:t>
            </a:r>
            <a:r>
              <a:rPr lang="zh-CN" altLang="zh-CN" sz="2400" dirty="0" smtClean="0"/>
              <a:t>5</a:t>
            </a:r>
            <a:r>
              <a:rPr lang="zh-CN" altLang="en-US" sz="2400" dirty="0" smtClean="0"/>
              <a:t>位的补码相加</a:t>
            </a:r>
          </a:p>
          <a:p>
            <a:pPr eaLnBrk="1" hangingPunct="1">
              <a:buFontTx/>
              <a:buNone/>
            </a:pPr>
            <a:r>
              <a:rPr lang="zh-CN" altLang="zh-CN" sz="2400" dirty="0" smtClean="0"/>
              <a:t>  10001                                 01011</a:t>
            </a:r>
          </a:p>
          <a:p>
            <a:pPr eaLnBrk="1" hangingPunct="1">
              <a:buFontTx/>
              <a:buNone/>
            </a:pPr>
            <a:r>
              <a:rPr lang="zh-CN" altLang="zh-CN" sz="2400" dirty="0" smtClean="0"/>
              <a:t>+10110                              + 00111</a:t>
            </a:r>
          </a:p>
          <a:p>
            <a:pPr eaLnBrk="1" hangingPunct="1">
              <a:buFontTx/>
              <a:buNone/>
            </a:pPr>
            <a:r>
              <a:rPr lang="zh-CN" altLang="zh-CN" sz="2400" dirty="0" smtClean="0"/>
              <a:t> 100111                                 10010</a:t>
            </a:r>
          </a:p>
        </p:txBody>
      </p:sp>
      <p:sp>
        <p:nvSpPr>
          <p:cNvPr id="63492" name="Line 4"/>
          <p:cNvSpPr>
            <a:spLocks noChangeShapeType="1"/>
          </p:cNvSpPr>
          <p:nvPr/>
        </p:nvSpPr>
        <p:spPr bwMode="auto">
          <a:xfrm>
            <a:off x="457200" y="3886200"/>
            <a:ext cx="1905000" cy="0"/>
          </a:xfrm>
          <a:prstGeom prst="line">
            <a:avLst/>
          </a:prstGeom>
          <a:noFill/>
          <a:ln w="9525">
            <a:solidFill>
              <a:schemeClr val="tx1"/>
            </a:solidFill>
            <a:round/>
            <a:headEnd/>
            <a:tailEnd/>
          </a:ln>
        </p:spPr>
        <p:txBody>
          <a:bodyPr/>
          <a:lstStyle/>
          <a:p>
            <a:endParaRPr lang="zh-CN" altLang="en-US"/>
          </a:p>
        </p:txBody>
      </p:sp>
      <p:sp>
        <p:nvSpPr>
          <p:cNvPr id="63493" name="Line 5"/>
          <p:cNvSpPr>
            <a:spLocks noChangeShapeType="1"/>
          </p:cNvSpPr>
          <p:nvPr/>
        </p:nvSpPr>
        <p:spPr bwMode="auto">
          <a:xfrm>
            <a:off x="3581400" y="3886200"/>
            <a:ext cx="1905000" cy="0"/>
          </a:xfrm>
          <a:prstGeom prst="line">
            <a:avLst/>
          </a:prstGeom>
          <a:noFill/>
          <a:ln w="9525">
            <a:solidFill>
              <a:schemeClr val="tx1"/>
            </a:solidFill>
            <a:round/>
            <a:headEnd/>
            <a:tailEnd/>
          </a:ln>
        </p:spPr>
        <p:txBody>
          <a:bodyPr/>
          <a:lstStyle/>
          <a:p>
            <a:endParaRPr lang="zh-CN" altLang="en-US"/>
          </a:p>
        </p:txBody>
      </p:sp>
      <p:sp>
        <p:nvSpPr>
          <p:cNvPr id="63494" name="Rectangle 6"/>
          <p:cNvSpPr>
            <a:spLocks noChangeArrowheads="1"/>
          </p:cNvSpPr>
          <p:nvPr/>
        </p:nvSpPr>
        <p:spPr bwMode="auto">
          <a:xfrm>
            <a:off x="838200" y="4038600"/>
            <a:ext cx="152400" cy="228600"/>
          </a:xfrm>
          <a:prstGeom prst="rect">
            <a:avLst/>
          </a:prstGeom>
          <a:noFill/>
          <a:ln w="9525">
            <a:solidFill>
              <a:schemeClr val="tx1"/>
            </a:solidFill>
            <a:miter lim="800000"/>
            <a:headEnd/>
            <a:tailEnd/>
          </a:ln>
        </p:spPr>
        <p:txBody>
          <a:bodyPr wrap="none" anchor="ctr"/>
          <a:lstStyle/>
          <a:p>
            <a:endParaRPr lang="zh-CN" altLang="en-US"/>
          </a:p>
        </p:txBody>
      </p:sp>
      <p:sp>
        <p:nvSpPr>
          <p:cNvPr id="63495" name="Text Box 7"/>
          <p:cNvSpPr txBox="1">
            <a:spLocks noChangeArrowheads="1"/>
          </p:cNvSpPr>
          <p:nvPr/>
        </p:nvSpPr>
        <p:spPr bwMode="auto">
          <a:xfrm>
            <a:off x="914400" y="4648200"/>
            <a:ext cx="1066800" cy="457200"/>
          </a:xfrm>
          <a:prstGeom prst="rect">
            <a:avLst/>
          </a:prstGeom>
          <a:noFill/>
          <a:ln w="9525">
            <a:noFill/>
            <a:miter lim="800000"/>
            <a:headEnd/>
            <a:tailEnd/>
          </a:ln>
        </p:spPr>
        <p:txBody>
          <a:bodyPr>
            <a:spAutoFit/>
          </a:bodyPr>
          <a:lstStyle/>
          <a:p>
            <a:pPr>
              <a:spcBef>
                <a:spcPct val="50000"/>
              </a:spcBef>
            </a:pPr>
            <a:r>
              <a:rPr lang="zh-CN" altLang="en-US"/>
              <a:t>负溢</a:t>
            </a:r>
          </a:p>
        </p:txBody>
      </p:sp>
      <p:sp>
        <p:nvSpPr>
          <p:cNvPr id="63496" name="Text Box 8"/>
          <p:cNvSpPr txBox="1">
            <a:spLocks noChangeArrowheads="1"/>
          </p:cNvSpPr>
          <p:nvPr/>
        </p:nvSpPr>
        <p:spPr bwMode="auto">
          <a:xfrm>
            <a:off x="4114800" y="4648200"/>
            <a:ext cx="1143000" cy="457200"/>
          </a:xfrm>
          <a:prstGeom prst="rect">
            <a:avLst/>
          </a:prstGeom>
          <a:noFill/>
          <a:ln w="9525">
            <a:noFill/>
            <a:miter lim="800000"/>
            <a:headEnd/>
            <a:tailEnd/>
          </a:ln>
        </p:spPr>
        <p:txBody>
          <a:bodyPr>
            <a:spAutoFit/>
          </a:bodyPr>
          <a:lstStyle/>
          <a:p>
            <a:pPr>
              <a:spcBef>
                <a:spcPct val="50000"/>
              </a:spcBef>
            </a:pPr>
            <a:r>
              <a:rPr lang="zh-CN" altLang="en-US"/>
              <a:t>正溢</a:t>
            </a:r>
          </a:p>
        </p:txBody>
      </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685800" y="476672"/>
            <a:ext cx="7924800" cy="5105400"/>
          </a:xfrm>
        </p:spPr>
        <p:txBody>
          <a:bodyPr/>
          <a:lstStyle/>
          <a:p>
            <a:pPr eaLnBrk="1" hangingPunct="1">
              <a:lnSpc>
                <a:spcPct val="90000"/>
              </a:lnSpc>
              <a:buNone/>
            </a:pPr>
            <a:r>
              <a:rPr lang="zh-CN" altLang="en-US" dirty="0" smtClean="0"/>
              <a:t>变形码判溢出（双符号位）</a:t>
            </a:r>
            <a:br>
              <a:rPr lang="zh-CN" altLang="en-US" dirty="0" smtClean="0"/>
            </a:br>
            <a:r>
              <a:rPr lang="zh-CN" altLang="en-US" dirty="0" smtClean="0"/>
              <a:t/>
            </a:r>
            <a:br>
              <a:rPr lang="zh-CN" altLang="en-US" dirty="0" smtClean="0"/>
            </a:br>
            <a:r>
              <a:rPr lang="zh-CN" altLang="en-US" dirty="0" smtClean="0"/>
              <a:t>　正号</a:t>
            </a:r>
            <a:r>
              <a:rPr lang="zh-CN" altLang="zh-CN" dirty="0" smtClean="0"/>
              <a:t>——</a:t>
            </a:r>
            <a:r>
              <a:rPr lang="zh-CN" altLang="en-US" dirty="0" smtClean="0"/>
              <a:t>用</a:t>
            </a:r>
            <a:r>
              <a:rPr lang="zh-CN" altLang="zh-CN" dirty="0" smtClean="0"/>
              <a:t>00</a:t>
            </a:r>
            <a:r>
              <a:rPr lang="zh-CN" altLang="en-US" dirty="0" smtClean="0"/>
              <a:t>表示；负号</a:t>
            </a:r>
            <a:r>
              <a:rPr lang="zh-CN" altLang="zh-CN" dirty="0" smtClean="0"/>
              <a:t>——</a:t>
            </a:r>
            <a:r>
              <a:rPr lang="zh-CN" altLang="en-US" dirty="0" smtClean="0"/>
              <a:t>用</a:t>
            </a:r>
            <a:r>
              <a:rPr lang="zh-CN" altLang="zh-CN" dirty="0" smtClean="0"/>
              <a:t>11</a:t>
            </a:r>
            <a:r>
              <a:rPr lang="zh-CN" altLang="en-US" dirty="0" smtClean="0"/>
              <a:t>表示。</a:t>
            </a:r>
            <a:br>
              <a:rPr lang="zh-CN" altLang="en-US" dirty="0" smtClean="0"/>
            </a:br>
            <a:r>
              <a:rPr lang="zh-CN" altLang="en-US" dirty="0" smtClean="0"/>
              <a:t/>
            </a:r>
            <a:br>
              <a:rPr lang="zh-CN" altLang="en-US" dirty="0" smtClean="0"/>
            </a:br>
            <a:r>
              <a:rPr lang="zh-CN" altLang="en-US" dirty="0" smtClean="0"/>
              <a:t>　运算结果符号是</a:t>
            </a:r>
            <a:r>
              <a:rPr lang="zh-CN" altLang="zh-CN" dirty="0" smtClean="0"/>
              <a:t>00</a:t>
            </a:r>
            <a:r>
              <a:rPr lang="zh-CN" altLang="en-US" dirty="0" smtClean="0"/>
              <a:t>或</a:t>
            </a:r>
            <a:r>
              <a:rPr lang="zh-CN" altLang="zh-CN" dirty="0" smtClean="0"/>
              <a:t>11→</a:t>
            </a:r>
            <a:r>
              <a:rPr lang="zh-CN" altLang="en-US" dirty="0" smtClean="0"/>
              <a:t>无溢出。</a:t>
            </a:r>
            <a:br>
              <a:rPr lang="zh-CN" altLang="en-US" dirty="0" smtClean="0"/>
            </a:br>
            <a:r>
              <a:rPr lang="zh-CN" altLang="en-US" dirty="0" smtClean="0"/>
              <a:t/>
            </a:r>
            <a:br>
              <a:rPr lang="zh-CN" altLang="en-US" dirty="0" smtClean="0"/>
            </a:br>
            <a:r>
              <a:rPr lang="zh-CN" altLang="en-US" dirty="0" smtClean="0"/>
              <a:t>　运算结果符号是</a:t>
            </a:r>
            <a:r>
              <a:rPr lang="zh-CN" altLang="zh-CN" dirty="0" smtClean="0"/>
              <a:t>01→</a:t>
            </a:r>
            <a:r>
              <a:rPr lang="zh-CN" altLang="en-US" dirty="0" smtClean="0"/>
              <a:t>正溢出</a:t>
            </a:r>
            <a:br>
              <a:rPr lang="zh-CN" altLang="en-US" dirty="0" smtClean="0"/>
            </a:br>
            <a:r>
              <a:rPr lang="zh-CN" altLang="en-US" dirty="0" smtClean="0"/>
              <a:t/>
            </a:r>
            <a:br>
              <a:rPr lang="zh-CN" altLang="en-US" dirty="0" smtClean="0"/>
            </a:br>
            <a:r>
              <a:rPr lang="zh-CN" altLang="en-US" dirty="0" smtClean="0"/>
              <a:t>　运算结果符号是</a:t>
            </a:r>
            <a:r>
              <a:rPr lang="zh-CN" altLang="zh-CN" dirty="0" smtClean="0"/>
              <a:t>10→</a:t>
            </a:r>
            <a:r>
              <a:rPr lang="zh-CN" altLang="en-US" dirty="0" smtClean="0"/>
              <a:t>负溢出</a:t>
            </a:r>
            <a:br>
              <a:rPr lang="zh-CN" altLang="en-US" dirty="0" smtClean="0"/>
            </a:br>
            <a:endParaRPr lang="zh-CN" altLang="en-US" dirty="0" smtClean="0"/>
          </a:p>
          <a:p>
            <a:pPr eaLnBrk="1" hangingPunct="1">
              <a:lnSpc>
                <a:spcPct val="90000"/>
              </a:lnSpc>
            </a:pPr>
            <a:endParaRPr lang="zh-CN" altLang="zh-CN" dirty="0" smtClean="0"/>
          </a:p>
        </p:txBody>
      </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body" sz="half" idx="1"/>
          </p:nvPr>
        </p:nvSpPr>
        <p:spPr>
          <a:xfrm>
            <a:off x="687388" y="1982788"/>
            <a:ext cx="8493125" cy="2527300"/>
          </a:xfrm>
        </p:spPr>
        <p:txBody>
          <a:bodyPr/>
          <a:lstStyle/>
          <a:p>
            <a:pPr eaLnBrk="1" hangingPunct="1">
              <a:buFontTx/>
              <a:buNone/>
            </a:pPr>
            <a:r>
              <a:rPr lang="zh-CN" altLang="en-US" sz="2800" dirty="0" smtClean="0"/>
              <a:t>定点数与浮点数</a:t>
            </a:r>
          </a:p>
          <a:p>
            <a:pPr eaLnBrk="1" hangingPunct="1">
              <a:buFontTx/>
              <a:buNone/>
            </a:pPr>
            <a:r>
              <a:rPr lang="zh-CN" altLang="zh-CN" sz="2400" dirty="0" smtClean="0"/>
              <a:t>a</a:t>
            </a:r>
            <a:r>
              <a:rPr lang="zh-CN" altLang="en-US" sz="2400" dirty="0" smtClean="0"/>
              <a:t>、数的定点表示：小数点固定在最低位右边的数称为整数</a:t>
            </a:r>
          </a:p>
          <a:p>
            <a:pPr eaLnBrk="1" hangingPunct="1">
              <a:buFontTx/>
              <a:buNone/>
            </a:pPr>
            <a:r>
              <a:rPr lang="zh-CN" altLang="zh-CN" sz="2400" dirty="0" smtClean="0"/>
              <a:t>                           </a:t>
            </a:r>
            <a:r>
              <a:rPr lang="zh-CN" altLang="en-US" sz="2400" dirty="0" smtClean="0"/>
              <a:t>小数点固定在最高位左边的数称为小数</a:t>
            </a:r>
          </a:p>
          <a:p>
            <a:pPr eaLnBrk="1" hangingPunct="1">
              <a:buFontTx/>
              <a:buNone/>
            </a:pPr>
            <a:r>
              <a:rPr lang="zh-CN" altLang="en-US" sz="2400" dirty="0" smtClean="0"/>
              <a:t>例如：</a:t>
            </a:r>
            <a:r>
              <a:rPr lang="zh-CN" altLang="zh-CN" sz="2400" dirty="0" smtClean="0"/>
              <a:t>+10100</a:t>
            </a:r>
            <a:r>
              <a:rPr lang="zh-CN" altLang="en-US" sz="2400" dirty="0" smtClean="0"/>
              <a:t>和</a:t>
            </a:r>
            <a:r>
              <a:rPr lang="zh-CN" altLang="zh-CN" sz="2400" dirty="0" smtClean="0"/>
              <a:t>-0.101010</a:t>
            </a:r>
            <a:r>
              <a:rPr lang="zh-CN" altLang="en-US" sz="2400" dirty="0" smtClean="0"/>
              <a:t>的机器码（原码）为：</a:t>
            </a:r>
          </a:p>
          <a:p>
            <a:pPr eaLnBrk="1" hangingPunct="1">
              <a:buFontTx/>
              <a:buNone/>
            </a:pPr>
            <a:r>
              <a:rPr lang="zh-CN" altLang="en-US" sz="2400" dirty="0" smtClean="0"/>
              <a:t>对于</a:t>
            </a:r>
            <a:r>
              <a:rPr lang="zh-CN" altLang="zh-CN" sz="2400" dirty="0" smtClean="0"/>
              <a:t>n</a:t>
            </a:r>
            <a:r>
              <a:rPr lang="zh-CN" altLang="en-US" sz="2400" dirty="0" smtClean="0"/>
              <a:t>位小数的数域为</a:t>
            </a:r>
          </a:p>
          <a:p>
            <a:pPr eaLnBrk="1" hangingPunct="1">
              <a:buFontTx/>
              <a:buNone/>
            </a:pPr>
            <a:endParaRPr lang="zh-CN" altLang="zh-CN" sz="2400" dirty="0" smtClean="0"/>
          </a:p>
        </p:txBody>
      </p:sp>
      <p:sp>
        <p:nvSpPr>
          <p:cNvPr id="11269" name="Rectangle 3"/>
          <p:cNvSpPr>
            <a:spLocks noGrp="1" noChangeArrowheads="1"/>
          </p:cNvSpPr>
          <p:nvPr>
            <p:ph type="title"/>
          </p:nvPr>
        </p:nvSpPr>
        <p:spPr/>
        <p:txBody>
          <a:bodyPr/>
          <a:lstStyle/>
          <a:p>
            <a:pPr eaLnBrk="1" hangingPunct="1"/>
            <a:endParaRPr lang="zh-CN" altLang="zh-CN" dirty="0" smtClean="0"/>
          </a:p>
        </p:txBody>
      </p:sp>
      <p:pic>
        <p:nvPicPr>
          <p:cNvPr id="11270" name="Picture 4"/>
          <p:cNvPicPr>
            <a:picLocks noChangeAspect="1" noChangeArrowheads="1"/>
          </p:cNvPicPr>
          <p:nvPr/>
        </p:nvPicPr>
        <p:blipFill>
          <a:blip r:embed="rId3" cstate="print"/>
          <a:srcRect/>
          <a:stretch>
            <a:fillRect/>
          </a:stretch>
        </p:blipFill>
        <p:spPr bwMode="auto">
          <a:xfrm>
            <a:off x="1044575" y="5445124"/>
            <a:ext cx="3154432" cy="648171"/>
          </a:xfrm>
          <a:prstGeom prst="rect">
            <a:avLst/>
          </a:prstGeom>
          <a:noFill/>
          <a:ln w="9525">
            <a:noFill/>
            <a:miter lim="800000"/>
            <a:headEnd/>
            <a:tailEnd/>
          </a:ln>
        </p:spPr>
      </p:pic>
      <p:graphicFrame>
        <p:nvGraphicFramePr>
          <p:cNvPr id="11266" name="Object 5"/>
          <p:cNvGraphicFramePr>
            <a:graphicFrameLocks noChangeAspect="1"/>
          </p:cNvGraphicFramePr>
          <p:nvPr/>
        </p:nvGraphicFramePr>
        <p:xfrm>
          <a:off x="3995936" y="3933056"/>
          <a:ext cx="2159099" cy="502972"/>
        </p:xfrm>
        <a:graphic>
          <a:graphicData uri="http://schemas.openxmlformats.org/presentationml/2006/ole">
            <p:oleObj spid="_x0000_s438274" r:id="rId4" imgW="1091570" imgH="254097" progId="Equations">
              <p:embed/>
            </p:oleObj>
          </a:graphicData>
        </a:graphic>
      </p:graphicFrame>
      <p:graphicFrame>
        <p:nvGraphicFramePr>
          <p:cNvPr id="11267" name="Object 6"/>
          <p:cNvGraphicFramePr>
            <a:graphicFrameLocks/>
          </p:cNvGraphicFramePr>
          <p:nvPr/>
        </p:nvGraphicFramePr>
        <p:xfrm>
          <a:off x="4645149" y="5583931"/>
          <a:ext cx="2663155" cy="725389"/>
        </p:xfrm>
        <a:graphic>
          <a:graphicData uri="http://schemas.openxmlformats.org/presentationml/2006/ole">
            <p:oleObj spid="_x0000_s438275" r:id="rId5" imgW="2352917" imgH="581357" progId="PBrush">
              <p:embed/>
            </p:oleObj>
          </a:graphicData>
        </a:graphic>
      </p:graphicFrame>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539552" y="332656"/>
            <a:ext cx="7920880" cy="5029200"/>
          </a:xfrm>
        </p:spPr>
        <p:txBody>
          <a:bodyPr/>
          <a:lstStyle/>
          <a:p>
            <a:pPr marL="609600" indent="-609600" eaLnBrk="1" hangingPunct="1">
              <a:lnSpc>
                <a:spcPct val="150000"/>
              </a:lnSpc>
              <a:buFontTx/>
              <a:buNone/>
            </a:pPr>
            <a:r>
              <a:rPr lang="en-US" altLang="zh-CN" dirty="0" smtClean="0"/>
              <a:t>    </a:t>
            </a:r>
            <a:r>
              <a:rPr lang="zh-CN" altLang="zh-CN" dirty="0" smtClean="0"/>
              <a:t>8</a:t>
            </a:r>
            <a:r>
              <a:rPr lang="zh-CN" altLang="en-US" dirty="0" smtClean="0"/>
              <a:t>、</a:t>
            </a:r>
            <a:r>
              <a:rPr lang="zh-CN" altLang="zh-CN" dirty="0" smtClean="0"/>
              <a:t>16</a:t>
            </a:r>
            <a:r>
              <a:rPr lang="zh-CN" altLang="en-US" dirty="0" smtClean="0"/>
              <a:t>、</a:t>
            </a:r>
            <a:r>
              <a:rPr lang="zh-CN" altLang="zh-CN" dirty="0" smtClean="0"/>
              <a:t>32bit</a:t>
            </a:r>
            <a:r>
              <a:rPr lang="zh-CN" altLang="en-US" dirty="0" smtClean="0"/>
              <a:t>表示的定点整数的范围</a:t>
            </a:r>
          </a:p>
          <a:p>
            <a:pPr marL="609600" indent="-609600" eaLnBrk="1" hangingPunct="1">
              <a:lnSpc>
                <a:spcPct val="150000"/>
              </a:lnSpc>
              <a:buFontTx/>
              <a:buNone/>
            </a:pPr>
            <a:endParaRPr lang="zh-CN" altLang="zh-CN" sz="2400" dirty="0" smtClean="0"/>
          </a:p>
          <a:p>
            <a:pPr marL="609600" indent="-609600" eaLnBrk="1" hangingPunct="1">
              <a:lnSpc>
                <a:spcPct val="150000"/>
              </a:lnSpc>
              <a:buFontTx/>
              <a:buNone/>
            </a:pPr>
            <a:r>
              <a:rPr lang="zh-CN" altLang="en-US" sz="2400" dirty="0" smtClean="0"/>
              <a:t>位数      无符号数范围       补码表示范围</a:t>
            </a:r>
          </a:p>
          <a:p>
            <a:pPr marL="609600" indent="-609600" eaLnBrk="1" hangingPunct="1">
              <a:lnSpc>
                <a:spcPct val="150000"/>
              </a:lnSpc>
              <a:buFontTx/>
              <a:buNone/>
            </a:pPr>
            <a:r>
              <a:rPr lang="zh-CN" altLang="zh-CN" sz="2400" dirty="0" smtClean="0">
                <a:latin typeface="Times New Roman" pitchFamily="18" charset="0"/>
                <a:cs typeface="Times New Roman" pitchFamily="18" charset="0"/>
              </a:rPr>
              <a:t>8            0—255                    -128 — +127      </a:t>
            </a:r>
          </a:p>
          <a:p>
            <a:pPr marL="609600" indent="-609600" eaLnBrk="1" hangingPunct="1">
              <a:lnSpc>
                <a:spcPct val="150000"/>
              </a:lnSpc>
              <a:buFontTx/>
              <a:buNone/>
            </a:pPr>
            <a:r>
              <a:rPr lang="zh-CN" altLang="zh-CN" sz="2400" dirty="0" smtClean="0">
                <a:latin typeface="Times New Roman" pitchFamily="18" charset="0"/>
                <a:cs typeface="Times New Roman" pitchFamily="18" charset="0"/>
              </a:rPr>
              <a:t>16          0—65535                -32768—+32767 </a:t>
            </a:r>
            <a:endParaRPr lang="en-US" altLang="zh-CN" sz="2400" dirty="0" smtClean="0">
              <a:latin typeface="Times New Roman" pitchFamily="18" charset="0"/>
              <a:cs typeface="Times New Roman" pitchFamily="18" charset="0"/>
            </a:endParaRPr>
          </a:p>
          <a:p>
            <a:pPr marL="609600" indent="-609600" eaLnBrk="1" hangingPunct="1">
              <a:lnSpc>
                <a:spcPct val="150000"/>
              </a:lnSpc>
              <a:buFontTx/>
              <a:buNone/>
            </a:pPr>
            <a:r>
              <a:rPr lang="en-US" altLang="zh-CN" sz="2400" dirty="0" smtClean="0">
                <a:latin typeface="Times New Roman" pitchFamily="18" charset="0"/>
                <a:cs typeface="Times New Roman" pitchFamily="18" charset="0"/>
              </a:rPr>
              <a:t>32       </a:t>
            </a:r>
            <a:r>
              <a:rPr lang="zh-CN" altLang="zh-CN" sz="2400" dirty="0" smtClean="0">
                <a:latin typeface="Times New Roman" pitchFamily="18" charset="0"/>
                <a:cs typeface="Times New Roman" pitchFamily="18" charset="0"/>
              </a:rPr>
              <a:t>   0—4294967295       -2147483648 —+2147483647</a:t>
            </a:r>
          </a:p>
        </p:txBody>
      </p:sp>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body" idx="1"/>
          </p:nvPr>
        </p:nvSpPr>
        <p:spPr>
          <a:xfrm>
            <a:off x="755576" y="476672"/>
            <a:ext cx="7772400" cy="5105400"/>
          </a:xfrm>
        </p:spPr>
        <p:txBody>
          <a:bodyPr/>
          <a:lstStyle/>
          <a:p>
            <a:pPr eaLnBrk="1" hangingPunct="1">
              <a:buFontTx/>
              <a:buNone/>
            </a:pPr>
            <a:r>
              <a:rPr lang="zh-CN" altLang="zh-CN" dirty="0" smtClean="0"/>
              <a:t>b</a:t>
            </a:r>
            <a:r>
              <a:rPr lang="zh-CN" altLang="en-US" dirty="0" smtClean="0"/>
              <a:t>、数的浮点表示</a:t>
            </a:r>
          </a:p>
          <a:p>
            <a:pPr eaLnBrk="1" hangingPunct="1">
              <a:buFontTx/>
              <a:buNone/>
            </a:pPr>
            <a:endParaRPr lang="zh-CN" altLang="zh-CN" sz="2400" dirty="0" smtClean="0"/>
          </a:p>
          <a:p>
            <a:pPr eaLnBrk="1" hangingPunct="1">
              <a:buFontTx/>
              <a:buNone/>
            </a:pPr>
            <a:endParaRPr lang="zh-CN" altLang="zh-CN" sz="2400" dirty="0" smtClean="0"/>
          </a:p>
        </p:txBody>
      </p:sp>
      <p:graphicFrame>
        <p:nvGraphicFramePr>
          <p:cNvPr id="12290" name="Object 3"/>
          <p:cNvGraphicFramePr>
            <a:graphicFrameLocks noChangeAspect="1"/>
          </p:cNvGraphicFramePr>
          <p:nvPr/>
        </p:nvGraphicFramePr>
        <p:xfrm>
          <a:off x="4184650" y="3327400"/>
          <a:ext cx="774700" cy="203200"/>
        </p:xfrm>
        <a:graphic>
          <a:graphicData uri="http://schemas.openxmlformats.org/presentationml/2006/ole">
            <p:oleObj spid="_x0000_s439298" r:id="rId3" imgW="774345" imgH="203341" progId="Equations">
              <p:embed/>
            </p:oleObj>
          </a:graphicData>
        </a:graphic>
      </p:graphicFrame>
      <p:pic>
        <p:nvPicPr>
          <p:cNvPr id="12294" name="Picture 4"/>
          <p:cNvPicPr>
            <a:picLocks noChangeAspect="1" noChangeArrowheads="1"/>
          </p:cNvPicPr>
          <p:nvPr/>
        </p:nvPicPr>
        <p:blipFill>
          <a:blip r:embed="rId4" cstate="print"/>
          <a:srcRect/>
          <a:stretch>
            <a:fillRect/>
          </a:stretch>
        </p:blipFill>
        <p:spPr bwMode="auto">
          <a:xfrm>
            <a:off x="2438400" y="1352406"/>
            <a:ext cx="4293840" cy="2686194"/>
          </a:xfrm>
          <a:prstGeom prst="rect">
            <a:avLst/>
          </a:prstGeom>
          <a:noFill/>
          <a:ln w="9525">
            <a:noFill/>
            <a:miter lim="800000"/>
            <a:headEnd/>
            <a:tailEnd/>
          </a:ln>
        </p:spPr>
      </p:pic>
      <p:sp>
        <p:nvSpPr>
          <p:cNvPr id="12295" name="Text Box 5"/>
          <p:cNvSpPr txBox="1">
            <a:spLocks noChangeArrowheads="1"/>
          </p:cNvSpPr>
          <p:nvPr/>
        </p:nvSpPr>
        <p:spPr bwMode="auto">
          <a:xfrm>
            <a:off x="1066800" y="4191000"/>
            <a:ext cx="6781800" cy="1004888"/>
          </a:xfrm>
          <a:prstGeom prst="rect">
            <a:avLst/>
          </a:prstGeom>
          <a:noFill/>
          <a:ln w="9525">
            <a:noFill/>
            <a:miter lim="800000"/>
            <a:headEnd/>
            <a:tailEnd/>
          </a:ln>
        </p:spPr>
        <p:txBody>
          <a:bodyPr>
            <a:spAutoFit/>
          </a:bodyPr>
          <a:lstStyle/>
          <a:p>
            <a:pPr>
              <a:spcBef>
                <a:spcPct val="50000"/>
              </a:spcBef>
            </a:pPr>
            <a:r>
              <a:rPr lang="zh-CN" altLang="en-US"/>
              <a:t>规格化：使尾数最高位为</a:t>
            </a:r>
            <a:r>
              <a:rPr lang="zh-CN" altLang="zh-CN"/>
              <a:t>1</a:t>
            </a:r>
            <a:r>
              <a:rPr lang="zh-CN" altLang="en-US"/>
              <a:t>，即</a:t>
            </a:r>
          </a:p>
          <a:p>
            <a:pPr>
              <a:spcBef>
                <a:spcPct val="50000"/>
              </a:spcBef>
            </a:pPr>
            <a:r>
              <a:rPr lang="zh-CN" altLang="en-US"/>
              <a:t>如</a:t>
            </a:r>
            <a:r>
              <a:rPr lang="zh-CN" altLang="zh-CN"/>
              <a:t>1010</a:t>
            </a:r>
            <a:r>
              <a:rPr lang="zh-CN" altLang="en-US"/>
              <a:t>规格化为</a:t>
            </a:r>
          </a:p>
        </p:txBody>
      </p:sp>
      <p:graphicFrame>
        <p:nvGraphicFramePr>
          <p:cNvPr id="12291" name="Object 6"/>
          <p:cNvGraphicFramePr>
            <a:graphicFrameLocks noChangeAspect="1"/>
          </p:cNvGraphicFramePr>
          <p:nvPr/>
        </p:nvGraphicFramePr>
        <p:xfrm>
          <a:off x="5486400" y="4191000"/>
          <a:ext cx="1295400" cy="439738"/>
        </p:xfrm>
        <a:graphic>
          <a:graphicData uri="http://schemas.openxmlformats.org/presentationml/2006/ole">
            <p:oleObj spid="_x0000_s439299" r:id="rId5" imgW="748967" imgH="254097" progId="Equations">
              <p:embed/>
            </p:oleObj>
          </a:graphicData>
        </a:graphic>
      </p:graphicFrame>
      <p:graphicFrame>
        <p:nvGraphicFramePr>
          <p:cNvPr id="12292" name="Object 7"/>
          <p:cNvGraphicFramePr>
            <a:graphicFrameLocks noChangeAspect="1"/>
          </p:cNvGraphicFramePr>
          <p:nvPr/>
        </p:nvGraphicFramePr>
        <p:xfrm>
          <a:off x="3581400" y="4724400"/>
          <a:ext cx="1524000" cy="387350"/>
        </p:xfrm>
        <a:graphic>
          <a:graphicData uri="http://schemas.openxmlformats.org/presentationml/2006/ole">
            <p:oleObj spid="_x0000_s439300" r:id="rId6" imgW="799723" imgH="203341" progId="Equations">
              <p:embed/>
            </p:oleObj>
          </a:graphicData>
        </a:graphic>
      </p:graphicFrame>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body" idx="1"/>
          </p:nvPr>
        </p:nvSpPr>
        <p:spPr>
          <a:xfrm>
            <a:off x="685800" y="1340768"/>
            <a:ext cx="7772400" cy="4755232"/>
          </a:xfrm>
        </p:spPr>
        <p:txBody>
          <a:bodyPr/>
          <a:lstStyle/>
          <a:p>
            <a:pPr eaLnBrk="1" hangingPunct="1">
              <a:buFontTx/>
              <a:buNone/>
            </a:pPr>
            <a:r>
              <a:rPr lang="zh-CN" altLang="en-US" sz="2800" dirty="0" smtClean="0"/>
              <a:t>浮点表示法举例（阶码用原码，尾数用补码）</a:t>
            </a:r>
          </a:p>
          <a:p>
            <a:pPr eaLnBrk="1" hangingPunct="1">
              <a:buFontTx/>
              <a:buNone/>
            </a:pPr>
            <a:r>
              <a:rPr lang="zh-CN" altLang="zh-CN" sz="2800" dirty="0" smtClean="0"/>
              <a:t>+1010</a:t>
            </a:r>
            <a:r>
              <a:rPr lang="zh-CN" altLang="en-US" sz="2800" dirty="0" smtClean="0"/>
              <a:t>用</a:t>
            </a:r>
            <a:r>
              <a:rPr lang="zh-CN" altLang="zh-CN" sz="2800" dirty="0" smtClean="0"/>
              <a:t>8bit</a:t>
            </a:r>
            <a:r>
              <a:rPr lang="zh-CN" altLang="en-US" sz="2800" dirty="0" smtClean="0"/>
              <a:t>浮点表示，首先规格化为</a:t>
            </a:r>
          </a:p>
          <a:p>
            <a:pPr eaLnBrk="1" hangingPunct="1">
              <a:buFontTx/>
              <a:buNone/>
            </a:pPr>
            <a:endParaRPr lang="zh-CN" altLang="zh-CN" sz="2400" dirty="0" smtClean="0"/>
          </a:p>
          <a:p>
            <a:pPr eaLnBrk="1" hangingPunct="1">
              <a:buFontTx/>
              <a:buNone/>
            </a:pPr>
            <a:endParaRPr lang="zh-CN" altLang="zh-CN" sz="2400" dirty="0" smtClean="0"/>
          </a:p>
        </p:txBody>
      </p:sp>
      <p:pic>
        <p:nvPicPr>
          <p:cNvPr id="13316" name="Picture 3"/>
          <p:cNvPicPr>
            <a:picLocks noChangeAspect="1" noChangeArrowheads="1"/>
          </p:cNvPicPr>
          <p:nvPr/>
        </p:nvPicPr>
        <p:blipFill>
          <a:blip r:embed="rId3" cstate="print"/>
          <a:srcRect/>
          <a:stretch>
            <a:fillRect/>
          </a:stretch>
        </p:blipFill>
        <p:spPr bwMode="auto">
          <a:xfrm>
            <a:off x="1331640" y="3517104"/>
            <a:ext cx="6264696" cy="2432176"/>
          </a:xfrm>
          <a:prstGeom prst="rect">
            <a:avLst/>
          </a:prstGeom>
          <a:noFill/>
          <a:ln w="9525">
            <a:noFill/>
            <a:miter lim="800000"/>
            <a:headEnd/>
            <a:tailEnd/>
          </a:ln>
        </p:spPr>
      </p:pic>
      <p:graphicFrame>
        <p:nvGraphicFramePr>
          <p:cNvPr id="13314" name="Object 4"/>
          <p:cNvGraphicFramePr>
            <a:graphicFrameLocks noChangeAspect="1"/>
          </p:cNvGraphicFramePr>
          <p:nvPr/>
        </p:nvGraphicFramePr>
        <p:xfrm>
          <a:off x="989013" y="2565400"/>
          <a:ext cx="3635375" cy="647700"/>
        </p:xfrm>
        <a:graphic>
          <a:graphicData uri="http://schemas.openxmlformats.org/presentationml/2006/ole">
            <p:oleObj spid="_x0000_s440322" name="Equation" r:id="rId4" imgW="711000" imgH="203040" progId="">
              <p:embed/>
            </p:oleObj>
          </a:graphicData>
        </a:graphic>
      </p:graphicFrame>
    </p:spTree>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880864" y="260648"/>
            <a:ext cx="3403104" cy="585418"/>
          </a:xfrm>
          <a:prstGeom prst="rect">
            <a:avLst/>
          </a:prstGeom>
          <a:noFill/>
          <a:ln w="9525">
            <a:noFill/>
            <a:miter lim="800000"/>
            <a:headEnd/>
            <a:tailEnd/>
          </a:ln>
        </p:spPr>
        <p:txBody>
          <a:bodyPr wrap="square" lIns="92075" tIns="46038" rIns="92075" bIns="46038">
            <a:spAutoFit/>
          </a:bodyPr>
          <a:lstStyle/>
          <a:p>
            <a:pPr>
              <a:spcBef>
                <a:spcPct val="50000"/>
              </a:spcBef>
            </a:pPr>
            <a:r>
              <a:rPr lang="zh-CN" altLang="en-US" sz="3200" b="1" i="1" dirty="0">
                <a:solidFill>
                  <a:srgbClr val="FF3300"/>
                </a:solidFill>
              </a:rPr>
              <a:t>编码与解码</a:t>
            </a:r>
          </a:p>
        </p:txBody>
      </p:sp>
      <p:grpSp>
        <p:nvGrpSpPr>
          <p:cNvPr id="2" name="Group 3"/>
          <p:cNvGrpSpPr>
            <a:grpSpLocks/>
          </p:cNvGrpSpPr>
          <p:nvPr/>
        </p:nvGrpSpPr>
        <p:grpSpPr bwMode="auto">
          <a:xfrm>
            <a:off x="5148263" y="188913"/>
            <a:ext cx="3733800" cy="619125"/>
            <a:chOff x="0" y="0"/>
            <a:chExt cx="1461" cy="488"/>
          </a:xfrm>
        </p:grpSpPr>
        <p:sp>
          <p:nvSpPr>
            <p:cNvPr id="67592" name="Oval 4"/>
            <p:cNvSpPr>
              <a:spLocks noChangeArrowheads="1"/>
            </p:cNvSpPr>
            <p:nvPr/>
          </p:nvSpPr>
          <p:spPr bwMode="auto">
            <a:xfrm>
              <a:off x="0" y="8"/>
              <a:ext cx="1461" cy="480"/>
            </a:xfrm>
            <a:prstGeom prst="ellipse">
              <a:avLst/>
            </a:prstGeom>
            <a:solidFill>
              <a:srgbClr val="FFFFCC"/>
            </a:solidFill>
            <a:ln w="3175">
              <a:solidFill>
                <a:schemeClr val="tx1"/>
              </a:solidFill>
              <a:round/>
              <a:headEnd/>
              <a:tailEnd/>
            </a:ln>
          </p:spPr>
          <p:txBody>
            <a:bodyPr wrap="none" anchor="ctr"/>
            <a:lstStyle/>
            <a:p>
              <a:endParaRPr lang="zh-CN" altLang="en-US"/>
            </a:p>
          </p:txBody>
        </p:sp>
        <p:sp>
          <p:nvSpPr>
            <p:cNvPr id="67593" name="Rectangle 5"/>
            <p:cNvSpPr>
              <a:spLocks noChangeArrowheads="1"/>
            </p:cNvSpPr>
            <p:nvPr/>
          </p:nvSpPr>
          <p:spPr bwMode="auto">
            <a:xfrm>
              <a:off x="209" y="0"/>
              <a:ext cx="1106" cy="457"/>
            </a:xfrm>
            <a:prstGeom prst="rect">
              <a:avLst/>
            </a:prstGeom>
            <a:noFill/>
            <a:ln w="9525">
              <a:noFill/>
              <a:miter lim="800000"/>
              <a:headEnd/>
              <a:tailEnd/>
            </a:ln>
          </p:spPr>
          <p:txBody>
            <a:bodyPr wrap="none" anchor="ctr">
              <a:spAutoFit/>
            </a:bodyPr>
            <a:lstStyle/>
            <a:p>
              <a:pPr algn="ctr"/>
              <a:r>
                <a:rPr lang="zh-CN" altLang="zh-CN" sz="3200" b="1" u="sng">
                  <a:latin typeface="隶书" pitchFamily="49" charset="-122"/>
                  <a:ea typeface="隶书" pitchFamily="49" charset="-122"/>
                </a:rPr>
                <a:t>1.1</a:t>
              </a:r>
              <a:r>
                <a:rPr lang="zh-CN" altLang="en-US" sz="3200" b="1" u="sng">
                  <a:latin typeface="隶书" pitchFamily="49" charset="-122"/>
                  <a:ea typeface="隶书" pitchFamily="49" charset="-122"/>
                </a:rPr>
                <a:t>数制与编码</a:t>
              </a:r>
            </a:p>
          </p:txBody>
        </p:sp>
      </p:grpSp>
      <p:sp>
        <p:nvSpPr>
          <p:cNvPr id="89094" name="Line 6"/>
          <p:cNvSpPr>
            <a:spLocks noChangeShapeType="1"/>
          </p:cNvSpPr>
          <p:nvPr/>
        </p:nvSpPr>
        <p:spPr bwMode="auto">
          <a:xfrm>
            <a:off x="685800" y="838200"/>
            <a:ext cx="4114800" cy="228600"/>
          </a:xfrm>
          <a:prstGeom prst="line">
            <a:avLst/>
          </a:prstGeom>
          <a:noFill/>
          <a:ln w="9525" cmpd="sng">
            <a:solidFill>
              <a:srgbClr val="000000"/>
            </a:solidFill>
            <a:round/>
            <a:headEnd/>
            <a:tailEnd/>
          </a:ln>
          <a:effectLst/>
          <a:scene3d>
            <a:camera prst="legacyPerspectiveTopLeft">
              <a:rot lat="0" lon="20519999" rev="0"/>
            </a:camera>
            <a:lightRig rig="legacyFlat1" dir="r"/>
          </a:scene3d>
          <a:sp3d extrusionH="430200" prstMaterial="legacyMatte">
            <a:bevelT w="13500" h="13500" prst="angle"/>
            <a:bevelB w="13500" h="13500" prst="angle"/>
            <a:extrusionClr>
              <a:srgbClr val="006600"/>
            </a:extrusionClr>
          </a:sp3d>
        </p:spPr>
        <p:txBody>
          <a:bodyPr wrap="none" anchor="ctr">
            <a:flatTx/>
          </a:bodyPr>
          <a:lstStyle/>
          <a:p>
            <a:pPr>
              <a:defRPr/>
            </a:pPr>
            <a:endParaRPr lang="zh-CN" altLang="en-US"/>
          </a:p>
        </p:txBody>
      </p:sp>
      <p:sp>
        <p:nvSpPr>
          <p:cNvPr id="67591" name="Text Box 7"/>
          <p:cNvSpPr txBox="1">
            <a:spLocks noChangeArrowheads="1"/>
          </p:cNvSpPr>
          <p:nvPr/>
        </p:nvSpPr>
        <p:spPr bwMode="auto">
          <a:xfrm>
            <a:off x="323850" y="1196975"/>
            <a:ext cx="8496300" cy="5267325"/>
          </a:xfrm>
          <a:prstGeom prst="rect">
            <a:avLst/>
          </a:prstGeom>
          <a:noFill/>
          <a:ln w="9525">
            <a:noFill/>
            <a:miter lim="800000"/>
            <a:headEnd/>
            <a:tailEnd/>
          </a:ln>
        </p:spPr>
        <p:txBody>
          <a:bodyPr>
            <a:spAutoFit/>
          </a:bodyPr>
          <a:lstStyle/>
          <a:p>
            <a:pPr defTabSz="630238">
              <a:lnSpc>
                <a:spcPct val="115000"/>
              </a:lnSpc>
              <a:spcBef>
                <a:spcPct val="50000"/>
              </a:spcBef>
              <a:tabLst>
                <a:tab pos="630238" algn="l"/>
              </a:tabLst>
            </a:pPr>
            <a:r>
              <a:rPr lang="zh-CN" altLang="zh-CN" b="0" dirty="0">
                <a:solidFill>
                  <a:schemeClr val="tx1"/>
                </a:solidFill>
              </a:rPr>
              <a:t>	</a:t>
            </a:r>
            <a:r>
              <a:rPr lang="zh-CN" altLang="en-US" b="0" dirty="0">
                <a:solidFill>
                  <a:schemeClr val="tx1"/>
                </a:solidFill>
              </a:rPr>
              <a:t>数字系统中只能识别二进制代码，因此对于十进制数、字母、符号必须用相应的二进制代码表示。</a:t>
            </a:r>
          </a:p>
          <a:p>
            <a:pPr defTabSz="630238">
              <a:lnSpc>
                <a:spcPct val="115000"/>
              </a:lnSpc>
              <a:spcBef>
                <a:spcPct val="50000"/>
              </a:spcBef>
              <a:tabLst>
                <a:tab pos="630238" algn="l"/>
              </a:tabLst>
            </a:pPr>
            <a:r>
              <a:rPr lang="zh-CN" altLang="zh-CN" b="0" dirty="0">
                <a:solidFill>
                  <a:schemeClr val="tx1"/>
                </a:solidFill>
              </a:rPr>
              <a:t>	</a:t>
            </a:r>
            <a:r>
              <a:rPr lang="zh-CN" altLang="en-US" b="0" dirty="0">
                <a:solidFill>
                  <a:schemeClr val="tx1"/>
                </a:solidFill>
              </a:rPr>
              <a:t>代码：为了表示数字、文字和符号等信息而采用的一定位数的，按一定的规则排列一起，通过人们的“约定”赋予它的意义的二进制码称为代码。</a:t>
            </a:r>
          </a:p>
          <a:p>
            <a:pPr defTabSz="630238">
              <a:lnSpc>
                <a:spcPct val="115000"/>
              </a:lnSpc>
              <a:spcBef>
                <a:spcPct val="50000"/>
              </a:spcBef>
              <a:tabLst>
                <a:tab pos="630238" algn="l"/>
              </a:tabLst>
            </a:pPr>
            <a:r>
              <a:rPr lang="zh-CN" altLang="en-US" b="0" dirty="0">
                <a:solidFill>
                  <a:schemeClr val="tx1"/>
                </a:solidFill>
              </a:rPr>
              <a:t>	在数字逻辑电路中，当这些二进制代码赋予它有数值意义时，就可以把代码理解为数码，并用来表示数和作算术运算；当这些二进制代码赋予它有逻辑意义时，可以用来表示事物的状态或使电路完成逻辑运算。</a:t>
            </a:r>
          </a:p>
          <a:p>
            <a:pPr defTabSz="630238">
              <a:lnSpc>
                <a:spcPct val="115000"/>
              </a:lnSpc>
              <a:spcBef>
                <a:spcPct val="50000"/>
              </a:spcBef>
              <a:tabLst>
                <a:tab pos="630238" algn="l"/>
              </a:tabLst>
            </a:pPr>
            <a:r>
              <a:rPr lang="zh-CN" altLang="en-US" b="0" dirty="0">
                <a:solidFill>
                  <a:schemeClr val="tx1"/>
                </a:solidFill>
              </a:rPr>
              <a:t>	编码：建立这种代码与十进制数、字母、符号等信息的一一对应关系称为编码。</a:t>
            </a: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xfrm>
            <a:off x="457200" y="457200"/>
            <a:ext cx="4648200" cy="914400"/>
          </a:xfrm>
          <a:noFill/>
        </p:spPr>
        <p:txBody>
          <a:bodyPr lIns="92075" tIns="46038" rIns="92075" bIns="46038"/>
          <a:lstStyle/>
          <a:p>
            <a:pPr eaLnBrk="1" hangingPunct="1"/>
            <a:r>
              <a:rPr lang="zh-CN" altLang="zh-CN" sz="4000" b="1" i="1" dirty="0" smtClean="0">
                <a:solidFill>
                  <a:srgbClr val="FF0000"/>
                </a:solidFill>
                <a:latin typeface="隶书" pitchFamily="49" charset="-122"/>
              </a:rPr>
              <a:t>1.1.1 </a:t>
            </a:r>
            <a:r>
              <a:rPr lang="zh-CN" altLang="en-US" sz="4000" b="1" i="1" dirty="0" smtClean="0">
                <a:solidFill>
                  <a:srgbClr val="FF0000"/>
                </a:solidFill>
                <a:latin typeface="隶书" pitchFamily="49" charset="-122"/>
              </a:rPr>
              <a:t>进位计数制	</a:t>
            </a:r>
            <a:endParaRPr lang="zh-CN" altLang="en-US" sz="4000" b="1" i="1" dirty="0" smtClean="0">
              <a:solidFill>
                <a:srgbClr val="FF0000"/>
              </a:solidFill>
            </a:endParaRPr>
          </a:p>
        </p:txBody>
      </p:sp>
      <p:sp>
        <p:nvSpPr>
          <p:cNvPr id="12291" name="Line 3"/>
          <p:cNvSpPr>
            <a:spLocks noChangeShapeType="1"/>
          </p:cNvSpPr>
          <p:nvPr/>
        </p:nvSpPr>
        <p:spPr bwMode="auto">
          <a:xfrm>
            <a:off x="914400" y="838200"/>
            <a:ext cx="3810000" cy="76200"/>
          </a:xfrm>
          <a:prstGeom prst="line">
            <a:avLst/>
          </a:prstGeom>
          <a:noFill/>
          <a:ln w="9525" cmpd="sng">
            <a:solidFill>
              <a:srgbClr val="000000"/>
            </a:solidFill>
            <a:round/>
            <a:headEnd/>
            <a:tailEnd/>
          </a:ln>
          <a:effectLst/>
          <a:scene3d>
            <a:camera prst="legacyPerspectiveTopLeft">
              <a:rot lat="0" lon="20519999" rev="0"/>
            </a:camera>
            <a:lightRig rig="legacyFlat1" dir="r"/>
          </a:scene3d>
          <a:sp3d extrusionH="430200" prstMaterial="legacyMatte">
            <a:bevelT w="13500" h="13500" prst="angle"/>
            <a:bevelB w="13500" h="13500" prst="angle"/>
            <a:extrusionClr>
              <a:srgbClr val="006600"/>
            </a:extrusionClr>
          </a:sp3d>
        </p:spPr>
        <p:txBody>
          <a:bodyPr wrap="none" anchor="ctr">
            <a:flatTx/>
          </a:bodyPr>
          <a:lstStyle/>
          <a:p>
            <a:pPr>
              <a:defRPr/>
            </a:pPr>
            <a:endParaRPr lang="zh-CN" altLang="en-US"/>
          </a:p>
        </p:txBody>
      </p:sp>
      <p:grpSp>
        <p:nvGrpSpPr>
          <p:cNvPr id="2" name="Group 4"/>
          <p:cNvGrpSpPr>
            <a:grpSpLocks/>
          </p:cNvGrpSpPr>
          <p:nvPr/>
        </p:nvGrpSpPr>
        <p:grpSpPr bwMode="auto">
          <a:xfrm>
            <a:off x="5337175" y="228600"/>
            <a:ext cx="3400425" cy="690563"/>
            <a:chOff x="0" y="0"/>
            <a:chExt cx="1461" cy="483"/>
          </a:xfrm>
        </p:grpSpPr>
        <p:sp>
          <p:nvSpPr>
            <p:cNvPr id="2068" name="Oval 5"/>
            <p:cNvSpPr>
              <a:spLocks noChangeArrowheads="1"/>
            </p:cNvSpPr>
            <p:nvPr/>
          </p:nvSpPr>
          <p:spPr bwMode="auto">
            <a:xfrm>
              <a:off x="0" y="3"/>
              <a:ext cx="1461" cy="480"/>
            </a:xfrm>
            <a:prstGeom prst="ellipse">
              <a:avLst/>
            </a:prstGeom>
            <a:solidFill>
              <a:srgbClr val="99CCFF"/>
            </a:solidFill>
            <a:ln w="3175">
              <a:solidFill>
                <a:schemeClr val="tx1"/>
              </a:solidFill>
              <a:round/>
              <a:headEnd/>
              <a:tailEnd/>
            </a:ln>
          </p:spPr>
          <p:txBody>
            <a:bodyPr wrap="none" anchor="ctr"/>
            <a:lstStyle/>
            <a:p>
              <a:endParaRPr lang="zh-CN" altLang="en-US"/>
            </a:p>
          </p:txBody>
        </p:sp>
        <p:sp>
          <p:nvSpPr>
            <p:cNvPr id="2069" name="Rectangle 6"/>
            <p:cNvSpPr>
              <a:spLocks noChangeArrowheads="1"/>
            </p:cNvSpPr>
            <p:nvPr/>
          </p:nvSpPr>
          <p:spPr bwMode="auto">
            <a:xfrm>
              <a:off x="78" y="0"/>
              <a:ext cx="1362" cy="449"/>
            </a:xfrm>
            <a:prstGeom prst="rect">
              <a:avLst/>
            </a:prstGeom>
            <a:noFill/>
            <a:ln w="9525">
              <a:noFill/>
              <a:miter lim="800000"/>
              <a:headEnd/>
              <a:tailEnd/>
            </a:ln>
          </p:spPr>
          <p:txBody>
            <a:bodyPr wrap="none" anchor="ctr">
              <a:spAutoFit/>
            </a:bodyPr>
            <a:lstStyle/>
            <a:p>
              <a:pPr algn="ctr"/>
              <a:r>
                <a:rPr lang="zh-CN" altLang="zh-CN" sz="3600" b="1" u="sng">
                  <a:solidFill>
                    <a:srgbClr val="0033CC"/>
                  </a:solidFill>
                  <a:latin typeface="隶书" pitchFamily="49" charset="-122"/>
                  <a:ea typeface="隶书" pitchFamily="49" charset="-122"/>
                </a:rPr>
                <a:t>1.1</a:t>
              </a:r>
              <a:r>
                <a:rPr lang="zh-CN" altLang="en-US" sz="3600" b="1" u="sng">
                  <a:solidFill>
                    <a:srgbClr val="0033CC"/>
                  </a:solidFill>
                  <a:latin typeface="隶书" pitchFamily="49" charset="-122"/>
                  <a:ea typeface="隶书" pitchFamily="49" charset="-122"/>
                </a:rPr>
                <a:t>数制与编码</a:t>
              </a:r>
            </a:p>
          </p:txBody>
        </p:sp>
      </p:grpSp>
      <p:graphicFrame>
        <p:nvGraphicFramePr>
          <p:cNvPr id="2050" name="Object 7"/>
          <p:cNvGraphicFramePr>
            <a:graphicFrameLocks noChangeAspect="1"/>
          </p:cNvGraphicFramePr>
          <p:nvPr/>
        </p:nvGraphicFramePr>
        <p:xfrm>
          <a:off x="533400" y="5089525"/>
          <a:ext cx="3352800" cy="1287463"/>
        </p:xfrm>
        <a:graphic>
          <a:graphicData uri="http://schemas.openxmlformats.org/presentationml/2006/ole">
            <p:oleObj spid="_x0000_s429058" r:id="rId4" imgW="977793" imgH="393846" progId="Equations">
              <p:embed/>
            </p:oleObj>
          </a:graphicData>
        </a:graphic>
      </p:graphicFrame>
      <p:sp>
        <p:nvSpPr>
          <p:cNvPr id="2058" name="Text Box 8"/>
          <p:cNvSpPr txBox="1">
            <a:spLocks noChangeArrowheads="1"/>
          </p:cNvSpPr>
          <p:nvPr/>
        </p:nvSpPr>
        <p:spPr bwMode="auto">
          <a:xfrm>
            <a:off x="3581400" y="5546725"/>
            <a:ext cx="1600200" cy="457200"/>
          </a:xfrm>
          <a:prstGeom prst="rect">
            <a:avLst/>
          </a:prstGeom>
          <a:noFill/>
          <a:ln w="9525">
            <a:noFill/>
            <a:miter lim="800000"/>
            <a:headEnd/>
            <a:tailEnd/>
          </a:ln>
        </p:spPr>
        <p:txBody>
          <a:bodyPr>
            <a:spAutoFit/>
          </a:bodyPr>
          <a:lstStyle/>
          <a:p>
            <a:pPr algn="ctr"/>
            <a:r>
              <a:rPr lang="zh-CN" altLang="en-US" b="1">
                <a:solidFill>
                  <a:srgbClr val="FF0000"/>
                </a:solidFill>
                <a:latin typeface="宋体" pitchFamily="2" charset="-122"/>
              </a:rPr>
              <a:t>表示权</a:t>
            </a:r>
            <a:endParaRPr lang="zh-CN" altLang="en-US" sz="2000">
              <a:solidFill>
                <a:srgbClr val="FFCC66"/>
              </a:solidFill>
            </a:endParaRPr>
          </a:p>
        </p:txBody>
      </p:sp>
      <p:sp>
        <p:nvSpPr>
          <p:cNvPr id="2059" name="Oval 9"/>
          <p:cNvSpPr>
            <a:spLocks noChangeArrowheads="1"/>
          </p:cNvSpPr>
          <p:nvPr/>
        </p:nvSpPr>
        <p:spPr bwMode="auto">
          <a:xfrm>
            <a:off x="2971800" y="5241925"/>
            <a:ext cx="914400" cy="762000"/>
          </a:xfrm>
          <a:prstGeom prst="ellipse">
            <a:avLst/>
          </a:prstGeom>
          <a:noFill/>
          <a:ln w="9525">
            <a:solidFill>
              <a:srgbClr val="FF6600"/>
            </a:solidFill>
            <a:round/>
            <a:headEnd/>
            <a:tailEnd/>
          </a:ln>
        </p:spPr>
        <p:txBody>
          <a:bodyPr wrap="none" anchor="ctr"/>
          <a:lstStyle/>
          <a:p>
            <a:endParaRPr lang="zh-CN" altLang="en-US"/>
          </a:p>
        </p:txBody>
      </p:sp>
      <p:sp>
        <p:nvSpPr>
          <p:cNvPr id="2060" name="Text Box 10"/>
          <p:cNvSpPr txBox="1">
            <a:spLocks noChangeArrowheads="1"/>
          </p:cNvSpPr>
          <p:nvPr/>
        </p:nvSpPr>
        <p:spPr bwMode="auto">
          <a:xfrm>
            <a:off x="2209800" y="4784725"/>
            <a:ext cx="1066800" cy="914400"/>
          </a:xfrm>
          <a:prstGeom prst="rect">
            <a:avLst/>
          </a:prstGeom>
          <a:noFill/>
          <a:ln w="9525">
            <a:noFill/>
            <a:miter lim="800000"/>
            <a:headEnd/>
            <a:tailEnd/>
          </a:ln>
        </p:spPr>
        <p:txBody>
          <a:bodyPr>
            <a:spAutoFit/>
          </a:bodyPr>
          <a:lstStyle/>
          <a:p>
            <a:pPr algn="ctr"/>
            <a:r>
              <a:rPr lang="zh-CN" altLang="en-US" b="1">
                <a:solidFill>
                  <a:srgbClr val="FF00FF"/>
                </a:solidFill>
                <a:latin typeface="Verdana" pitchFamily="34" charset="0"/>
              </a:rPr>
              <a:t>数符</a:t>
            </a:r>
          </a:p>
          <a:p>
            <a:pPr>
              <a:spcBef>
                <a:spcPct val="50000"/>
              </a:spcBef>
            </a:pPr>
            <a:endParaRPr lang="zh-CN" altLang="zh-CN" sz="2000">
              <a:solidFill>
                <a:srgbClr val="FFCC66"/>
              </a:solidFill>
            </a:endParaRPr>
          </a:p>
        </p:txBody>
      </p:sp>
      <p:sp>
        <p:nvSpPr>
          <p:cNvPr id="2061" name="Oval 11"/>
          <p:cNvSpPr>
            <a:spLocks noChangeArrowheads="1"/>
          </p:cNvSpPr>
          <p:nvPr/>
        </p:nvSpPr>
        <p:spPr bwMode="auto">
          <a:xfrm>
            <a:off x="2438400" y="5241925"/>
            <a:ext cx="533400" cy="990600"/>
          </a:xfrm>
          <a:prstGeom prst="ellipse">
            <a:avLst/>
          </a:prstGeom>
          <a:noFill/>
          <a:ln w="9525">
            <a:solidFill>
              <a:srgbClr val="FF00FF"/>
            </a:solidFill>
            <a:round/>
            <a:headEnd/>
            <a:tailEnd/>
          </a:ln>
        </p:spPr>
        <p:txBody>
          <a:bodyPr wrap="none" anchor="ctr"/>
          <a:lstStyle/>
          <a:p>
            <a:pPr algn="ctr">
              <a:spcBef>
                <a:spcPct val="50000"/>
              </a:spcBef>
            </a:pPr>
            <a:endParaRPr lang="zh-CN" altLang="zh-CN" sz="2000">
              <a:solidFill>
                <a:srgbClr val="FF00FF"/>
              </a:solidFill>
            </a:endParaRPr>
          </a:p>
        </p:txBody>
      </p:sp>
      <p:sp>
        <p:nvSpPr>
          <p:cNvPr id="2062" name="Rectangle 12"/>
          <p:cNvSpPr>
            <a:spLocks noChangeArrowheads="1"/>
          </p:cNvSpPr>
          <p:nvPr/>
        </p:nvSpPr>
        <p:spPr bwMode="auto">
          <a:xfrm>
            <a:off x="533400" y="1219200"/>
            <a:ext cx="6553200" cy="1062038"/>
          </a:xfrm>
          <a:prstGeom prst="rect">
            <a:avLst/>
          </a:prstGeom>
          <a:noFill/>
          <a:ln w="9525">
            <a:noFill/>
            <a:miter lim="800000"/>
            <a:headEnd/>
            <a:tailEnd/>
          </a:ln>
        </p:spPr>
        <p:txBody>
          <a:bodyPr>
            <a:spAutoFit/>
          </a:bodyPr>
          <a:lstStyle/>
          <a:p>
            <a:pPr>
              <a:lnSpc>
                <a:spcPct val="80000"/>
              </a:lnSpc>
              <a:spcBef>
                <a:spcPct val="50000"/>
              </a:spcBef>
            </a:pPr>
            <a:r>
              <a:rPr lang="zh-CN" altLang="zh-CN" sz="3400" b="1">
                <a:solidFill>
                  <a:schemeClr val="bg2"/>
                </a:solidFill>
              </a:rPr>
              <a:t>N</a:t>
            </a:r>
            <a:r>
              <a:rPr lang="zh-CN" altLang="en-US" sz="3000" b="1">
                <a:solidFill>
                  <a:schemeClr val="bg2"/>
                </a:solidFill>
              </a:rPr>
              <a:t>进制数表示法</a:t>
            </a:r>
            <a:r>
              <a:rPr lang="zh-CN" altLang="en-US" sz="2800" b="1">
                <a:solidFill>
                  <a:schemeClr val="bg2"/>
                </a:solidFill>
              </a:rPr>
              <a:t> ：</a:t>
            </a:r>
          </a:p>
          <a:p>
            <a:pPr>
              <a:lnSpc>
                <a:spcPct val="80000"/>
              </a:lnSpc>
              <a:spcBef>
                <a:spcPct val="50000"/>
              </a:spcBef>
            </a:pPr>
            <a:r>
              <a:rPr lang="zh-CN" altLang="en-US" sz="2800" b="1">
                <a:solidFill>
                  <a:schemeClr val="bg2"/>
                </a:solidFill>
              </a:rPr>
              <a:t>①并列表示法</a:t>
            </a:r>
          </a:p>
        </p:txBody>
      </p:sp>
      <p:sp>
        <p:nvSpPr>
          <p:cNvPr id="2063" name="Text Box 13"/>
          <p:cNvSpPr txBox="1">
            <a:spLocks noChangeArrowheads="1"/>
          </p:cNvSpPr>
          <p:nvPr/>
        </p:nvSpPr>
        <p:spPr bwMode="auto">
          <a:xfrm>
            <a:off x="609600" y="3048000"/>
            <a:ext cx="7202488" cy="519113"/>
          </a:xfrm>
          <a:prstGeom prst="rect">
            <a:avLst/>
          </a:prstGeom>
          <a:noFill/>
          <a:ln w="9525">
            <a:noFill/>
            <a:miter lim="800000"/>
            <a:headEnd/>
            <a:tailEnd/>
          </a:ln>
        </p:spPr>
        <p:txBody>
          <a:bodyPr>
            <a:spAutoFit/>
          </a:bodyPr>
          <a:lstStyle/>
          <a:p>
            <a:pPr>
              <a:spcBef>
                <a:spcPct val="50000"/>
              </a:spcBef>
            </a:pPr>
            <a:r>
              <a:rPr lang="zh-CN" altLang="zh-CN" sz="2800" b="1">
                <a:solidFill>
                  <a:schemeClr val="bg2"/>
                </a:solidFill>
              </a:rPr>
              <a:t>②</a:t>
            </a:r>
            <a:r>
              <a:rPr lang="zh-CN" altLang="en-US" sz="2800" b="1">
                <a:solidFill>
                  <a:schemeClr val="bg2"/>
                </a:solidFill>
              </a:rPr>
              <a:t>多项式表示法 </a:t>
            </a:r>
            <a:r>
              <a:rPr lang="zh-CN" altLang="en-US" sz="2800">
                <a:ea typeface="隶书" pitchFamily="49" charset="-122"/>
              </a:rPr>
              <a:t>（</a:t>
            </a:r>
            <a:r>
              <a:rPr lang="zh-CN" altLang="en-US" sz="2800" b="1" i="1">
                <a:solidFill>
                  <a:srgbClr val="3333CC"/>
                </a:solidFill>
                <a:ea typeface="隶书" pitchFamily="49" charset="-122"/>
              </a:rPr>
              <a:t>位权多项式表示法</a:t>
            </a:r>
            <a:r>
              <a:rPr lang="zh-CN" altLang="en-US" sz="2800">
                <a:ea typeface="隶书" pitchFamily="49" charset="-122"/>
              </a:rPr>
              <a:t>）</a:t>
            </a:r>
          </a:p>
        </p:txBody>
      </p:sp>
      <p:sp>
        <p:nvSpPr>
          <p:cNvPr id="2064" name="Oval 14"/>
          <p:cNvSpPr>
            <a:spLocks noChangeArrowheads="1"/>
          </p:cNvSpPr>
          <p:nvPr/>
        </p:nvSpPr>
        <p:spPr bwMode="auto">
          <a:xfrm>
            <a:off x="1905000" y="4708525"/>
            <a:ext cx="609600" cy="1752600"/>
          </a:xfrm>
          <a:prstGeom prst="ellipse">
            <a:avLst/>
          </a:prstGeom>
          <a:noFill/>
          <a:ln w="9525">
            <a:solidFill>
              <a:schemeClr val="tx2"/>
            </a:solidFill>
            <a:round/>
            <a:headEnd/>
            <a:tailEnd/>
          </a:ln>
        </p:spPr>
        <p:txBody>
          <a:bodyPr wrap="none" anchor="ctr"/>
          <a:lstStyle/>
          <a:p>
            <a:pPr algn="ctr">
              <a:spcBef>
                <a:spcPct val="50000"/>
              </a:spcBef>
            </a:pPr>
            <a:endParaRPr lang="zh-CN" altLang="zh-CN" sz="2000">
              <a:solidFill>
                <a:srgbClr val="99FF99"/>
              </a:solidFill>
            </a:endParaRPr>
          </a:p>
        </p:txBody>
      </p:sp>
      <p:sp>
        <p:nvSpPr>
          <p:cNvPr id="2065" name="Text Box 15"/>
          <p:cNvSpPr txBox="1">
            <a:spLocks noChangeArrowheads="1"/>
          </p:cNvSpPr>
          <p:nvPr/>
        </p:nvSpPr>
        <p:spPr bwMode="auto">
          <a:xfrm>
            <a:off x="1600200" y="6461125"/>
            <a:ext cx="2133600" cy="396875"/>
          </a:xfrm>
          <a:prstGeom prst="rect">
            <a:avLst/>
          </a:prstGeom>
          <a:noFill/>
          <a:ln w="9525">
            <a:noFill/>
            <a:miter lim="800000"/>
            <a:headEnd/>
            <a:tailEnd/>
          </a:ln>
        </p:spPr>
        <p:txBody>
          <a:bodyPr>
            <a:spAutoFit/>
          </a:bodyPr>
          <a:lstStyle/>
          <a:p>
            <a:pPr>
              <a:spcBef>
                <a:spcPct val="50000"/>
              </a:spcBef>
            </a:pPr>
            <a:r>
              <a:rPr lang="zh-CN" altLang="en-US" sz="2000" b="1">
                <a:solidFill>
                  <a:schemeClr val="tx2"/>
                </a:solidFill>
              </a:rPr>
              <a:t>多项式和</a:t>
            </a:r>
          </a:p>
        </p:txBody>
      </p:sp>
      <p:grpSp>
        <p:nvGrpSpPr>
          <p:cNvPr id="3" name="Group 16"/>
          <p:cNvGrpSpPr>
            <a:grpSpLocks/>
          </p:cNvGrpSpPr>
          <p:nvPr/>
        </p:nvGrpSpPr>
        <p:grpSpPr bwMode="auto">
          <a:xfrm>
            <a:off x="685800" y="2286000"/>
            <a:ext cx="8001000" cy="673100"/>
            <a:chOff x="0" y="0"/>
            <a:chExt cx="5048" cy="424"/>
          </a:xfrm>
        </p:grpSpPr>
        <p:graphicFrame>
          <p:nvGraphicFramePr>
            <p:cNvPr id="2052" name="Object 17"/>
            <p:cNvGraphicFramePr>
              <a:graphicFrameLocks noChangeAspect="1"/>
            </p:cNvGraphicFramePr>
            <p:nvPr/>
          </p:nvGraphicFramePr>
          <p:xfrm>
            <a:off x="0" y="0"/>
            <a:ext cx="5048" cy="424"/>
          </p:xfrm>
          <a:graphic>
            <a:graphicData uri="http://schemas.openxmlformats.org/presentationml/2006/ole">
              <p:oleObj spid="_x0000_s429060" r:id="rId5" imgW="2133917" imgH="228917" progId="Equations">
                <p:embed/>
              </p:oleObj>
            </a:graphicData>
          </a:graphic>
        </p:graphicFrame>
        <p:sp>
          <p:nvSpPr>
            <p:cNvPr id="2067" name="Oval 18"/>
            <p:cNvSpPr>
              <a:spLocks noChangeArrowheads="1"/>
            </p:cNvSpPr>
            <p:nvPr/>
          </p:nvSpPr>
          <p:spPr bwMode="auto">
            <a:xfrm>
              <a:off x="2744" y="240"/>
              <a:ext cx="48" cy="48"/>
            </a:xfrm>
            <a:prstGeom prst="ellipse">
              <a:avLst/>
            </a:prstGeom>
            <a:solidFill>
              <a:srgbClr val="FF0000"/>
            </a:solidFill>
            <a:ln w="9525">
              <a:solidFill>
                <a:schemeClr val="tx1"/>
              </a:solidFill>
              <a:round/>
              <a:headEnd/>
              <a:tailEnd/>
            </a:ln>
          </p:spPr>
          <p:txBody>
            <a:bodyPr wrap="none" anchor="ctr"/>
            <a:lstStyle/>
            <a:p>
              <a:endParaRPr lang="zh-CN" altLang="en-US"/>
            </a:p>
          </p:txBody>
        </p:sp>
      </p:grpSp>
      <p:graphicFrame>
        <p:nvGraphicFramePr>
          <p:cNvPr id="2051" name="Object 19"/>
          <p:cNvGraphicFramePr>
            <a:graphicFrameLocks noChangeAspect="1"/>
          </p:cNvGraphicFramePr>
          <p:nvPr/>
        </p:nvGraphicFramePr>
        <p:xfrm>
          <a:off x="685800" y="3657600"/>
          <a:ext cx="8001000" cy="941388"/>
        </p:xfrm>
        <a:graphic>
          <a:graphicData uri="http://schemas.openxmlformats.org/presentationml/2006/ole">
            <p:oleObj spid="_x0000_s429059" r:id="rId6" imgW="2921317" imgH="457517" progId="Equations">
              <p:embed/>
            </p:oleObj>
          </a:graphicData>
        </a:graphic>
      </p:graphicFrame>
    </p:spTree>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971600" y="260648"/>
            <a:ext cx="4648200" cy="579438"/>
          </a:xfrm>
          <a:prstGeom prst="rect">
            <a:avLst/>
          </a:prstGeom>
          <a:noFill/>
          <a:ln w="9525">
            <a:noFill/>
            <a:miter lim="800000"/>
            <a:headEnd/>
            <a:tailEnd/>
          </a:ln>
        </p:spPr>
        <p:txBody>
          <a:bodyPr lIns="92075" tIns="46038" rIns="92075" bIns="46038">
            <a:spAutoFit/>
          </a:bodyPr>
          <a:lstStyle/>
          <a:p>
            <a:pPr>
              <a:spcBef>
                <a:spcPct val="50000"/>
              </a:spcBef>
            </a:pPr>
            <a:r>
              <a:rPr lang="zh-CN" altLang="en-US" sz="3200" b="1" i="1">
                <a:solidFill>
                  <a:srgbClr val="FF3300"/>
                </a:solidFill>
              </a:rPr>
              <a:t>编码与解码</a:t>
            </a:r>
          </a:p>
        </p:txBody>
      </p:sp>
      <p:grpSp>
        <p:nvGrpSpPr>
          <p:cNvPr id="2" name="Group 3"/>
          <p:cNvGrpSpPr>
            <a:grpSpLocks/>
          </p:cNvGrpSpPr>
          <p:nvPr/>
        </p:nvGrpSpPr>
        <p:grpSpPr bwMode="auto">
          <a:xfrm>
            <a:off x="5410200" y="228600"/>
            <a:ext cx="3733800" cy="619125"/>
            <a:chOff x="0" y="0"/>
            <a:chExt cx="1461" cy="488"/>
          </a:xfrm>
        </p:grpSpPr>
        <p:sp>
          <p:nvSpPr>
            <p:cNvPr id="68617" name="Oval 4"/>
            <p:cNvSpPr>
              <a:spLocks noChangeArrowheads="1"/>
            </p:cNvSpPr>
            <p:nvPr/>
          </p:nvSpPr>
          <p:spPr bwMode="auto">
            <a:xfrm>
              <a:off x="0" y="8"/>
              <a:ext cx="1461" cy="480"/>
            </a:xfrm>
            <a:prstGeom prst="ellipse">
              <a:avLst/>
            </a:prstGeom>
            <a:solidFill>
              <a:srgbClr val="99CCFF"/>
            </a:solidFill>
            <a:ln w="3175">
              <a:solidFill>
                <a:schemeClr val="tx1"/>
              </a:solidFill>
              <a:round/>
              <a:headEnd/>
              <a:tailEnd/>
            </a:ln>
          </p:spPr>
          <p:txBody>
            <a:bodyPr wrap="none" anchor="ctr"/>
            <a:lstStyle/>
            <a:p>
              <a:endParaRPr lang="zh-CN" altLang="en-US"/>
            </a:p>
          </p:txBody>
        </p:sp>
        <p:sp>
          <p:nvSpPr>
            <p:cNvPr id="68618" name="Rectangle 5"/>
            <p:cNvSpPr>
              <a:spLocks noChangeArrowheads="1"/>
            </p:cNvSpPr>
            <p:nvPr/>
          </p:nvSpPr>
          <p:spPr bwMode="auto">
            <a:xfrm>
              <a:off x="207" y="0"/>
              <a:ext cx="1111" cy="457"/>
            </a:xfrm>
            <a:prstGeom prst="rect">
              <a:avLst/>
            </a:prstGeom>
            <a:noFill/>
            <a:ln w="9525">
              <a:noFill/>
              <a:miter lim="800000"/>
              <a:headEnd/>
              <a:tailEnd/>
            </a:ln>
          </p:spPr>
          <p:txBody>
            <a:bodyPr wrap="none" anchor="ctr">
              <a:spAutoFit/>
            </a:bodyPr>
            <a:lstStyle/>
            <a:p>
              <a:pPr algn="ctr"/>
              <a:r>
                <a:rPr lang="zh-CN" altLang="zh-CN" sz="3200" b="1" u="sng">
                  <a:latin typeface="隶书" pitchFamily="49" charset="-122"/>
                  <a:ea typeface="隶书" pitchFamily="49" charset="-122"/>
                </a:rPr>
                <a:t>1.1</a:t>
              </a:r>
              <a:r>
                <a:rPr lang="zh-CN" altLang="en-US" sz="3200" b="1" u="sng">
                  <a:latin typeface="隶书" pitchFamily="49" charset="-122"/>
                  <a:ea typeface="隶书" pitchFamily="49" charset="-122"/>
                </a:rPr>
                <a:t>数制与编码</a:t>
              </a:r>
            </a:p>
          </p:txBody>
        </p:sp>
      </p:grpSp>
      <p:sp>
        <p:nvSpPr>
          <p:cNvPr id="90118" name="Line 6"/>
          <p:cNvSpPr>
            <a:spLocks noChangeShapeType="1"/>
          </p:cNvSpPr>
          <p:nvPr/>
        </p:nvSpPr>
        <p:spPr bwMode="auto">
          <a:xfrm>
            <a:off x="539750" y="908050"/>
            <a:ext cx="3879850" cy="158750"/>
          </a:xfrm>
          <a:prstGeom prst="line">
            <a:avLst/>
          </a:prstGeom>
          <a:noFill/>
          <a:ln w="9525" cmpd="sng">
            <a:solidFill>
              <a:srgbClr val="000000"/>
            </a:solidFill>
            <a:round/>
            <a:headEnd/>
            <a:tailEnd/>
          </a:ln>
          <a:effectLst/>
          <a:scene3d>
            <a:camera prst="legacyPerspectiveTopLeft">
              <a:rot lat="0" lon="20519999" rev="0"/>
            </a:camera>
            <a:lightRig rig="legacyFlat1" dir="r"/>
          </a:scene3d>
          <a:sp3d extrusionH="430200" prstMaterial="legacyMatte">
            <a:bevelT w="13500" h="13500" prst="angle"/>
            <a:bevelB w="13500" h="13500" prst="angle"/>
            <a:extrusionClr>
              <a:srgbClr val="006600"/>
            </a:extrusionClr>
          </a:sp3d>
        </p:spPr>
        <p:txBody>
          <a:bodyPr wrap="none" anchor="ctr">
            <a:flatTx/>
          </a:bodyPr>
          <a:lstStyle/>
          <a:p>
            <a:pPr>
              <a:defRPr/>
            </a:pPr>
            <a:endParaRPr lang="zh-CN" altLang="en-US"/>
          </a:p>
        </p:txBody>
      </p:sp>
      <p:sp>
        <p:nvSpPr>
          <p:cNvPr id="68615" name="Text Box 7"/>
          <p:cNvSpPr txBox="1">
            <a:spLocks noChangeArrowheads="1"/>
          </p:cNvSpPr>
          <p:nvPr/>
        </p:nvSpPr>
        <p:spPr bwMode="auto">
          <a:xfrm>
            <a:off x="323850" y="1484313"/>
            <a:ext cx="8534400" cy="2238113"/>
          </a:xfrm>
          <a:prstGeom prst="rect">
            <a:avLst/>
          </a:prstGeom>
          <a:noFill/>
          <a:ln w="12700">
            <a:solidFill>
              <a:schemeClr val="tx2"/>
            </a:solidFill>
            <a:miter lim="800000"/>
            <a:headEnd/>
            <a:tailEnd/>
          </a:ln>
        </p:spPr>
        <p:txBody>
          <a:bodyPr>
            <a:spAutoFit/>
          </a:bodyPr>
          <a:lstStyle/>
          <a:p>
            <a:pPr indent="566738">
              <a:lnSpc>
                <a:spcPct val="115000"/>
              </a:lnSpc>
            </a:pPr>
            <a:r>
              <a:rPr lang="zh-CN" altLang="en-US" sz="2800" b="1" dirty="0">
                <a:solidFill>
                  <a:schemeClr val="tx1"/>
                </a:solidFill>
                <a:latin typeface="Verdana" pitchFamily="34" charset="0"/>
              </a:rPr>
              <a:t>一般一个代码（信息码）由若干个二进制位（信息位或码元）构成，</a:t>
            </a:r>
            <a:r>
              <a:rPr lang="zh-CN" altLang="zh-CN" sz="2800" b="1" dirty="0">
                <a:solidFill>
                  <a:schemeClr val="tx1"/>
                </a:solidFill>
                <a:latin typeface="Verdana" pitchFamily="34" charset="0"/>
              </a:rPr>
              <a:t>n</a:t>
            </a:r>
            <a:r>
              <a:rPr lang="zh-CN" altLang="en-US" sz="2800" b="1" dirty="0">
                <a:solidFill>
                  <a:schemeClr val="tx1"/>
                </a:solidFill>
                <a:latin typeface="Verdana" pitchFamily="34" charset="0"/>
              </a:rPr>
              <a:t>位二进制代码可以组合成</a:t>
            </a:r>
            <a:r>
              <a:rPr lang="zh-CN" altLang="zh-CN" sz="2800" b="1" dirty="0">
                <a:solidFill>
                  <a:schemeClr val="tx1"/>
                </a:solidFill>
                <a:latin typeface="Verdana" pitchFamily="34" charset="0"/>
              </a:rPr>
              <a:t>2</a:t>
            </a:r>
            <a:r>
              <a:rPr lang="zh-CN" altLang="zh-CN" sz="2800" b="1" baseline="30000" dirty="0">
                <a:solidFill>
                  <a:schemeClr val="tx1"/>
                </a:solidFill>
                <a:latin typeface="Verdana" pitchFamily="34" charset="0"/>
              </a:rPr>
              <a:t>n</a:t>
            </a:r>
            <a:r>
              <a:rPr lang="zh-CN" altLang="en-US" sz="2800" b="1" dirty="0">
                <a:solidFill>
                  <a:schemeClr val="tx1"/>
                </a:solidFill>
                <a:latin typeface="Verdana" pitchFamily="34" charset="0"/>
              </a:rPr>
              <a:t>个不同的代码组，即可代表</a:t>
            </a:r>
            <a:r>
              <a:rPr lang="zh-CN" altLang="zh-CN" sz="2800" b="1" dirty="0">
                <a:solidFill>
                  <a:schemeClr val="tx1"/>
                </a:solidFill>
                <a:latin typeface="Verdana" pitchFamily="34" charset="0"/>
              </a:rPr>
              <a:t>2</a:t>
            </a:r>
            <a:r>
              <a:rPr lang="zh-CN" altLang="zh-CN" sz="2800" b="1" baseline="30000" dirty="0">
                <a:solidFill>
                  <a:schemeClr val="tx1"/>
                </a:solidFill>
                <a:latin typeface="Verdana" pitchFamily="34" charset="0"/>
              </a:rPr>
              <a:t>n</a:t>
            </a:r>
            <a:r>
              <a:rPr lang="zh-CN" altLang="en-US" sz="2800" b="1" dirty="0">
                <a:solidFill>
                  <a:schemeClr val="tx1"/>
                </a:solidFill>
                <a:latin typeface="Verdana" pitchFamily="34" charset="0"/>
              </a:rPr>
              <a:t>种不同的信息。</a:t>
            </a:r>
          </a:p>
          <a:p>
            <a:pPr indent="566738">
              <a:lnSpc>
                <a:spcPct val="115000"/>
              </a:lnSpc>
            </a:pPr>
            <a:r>
              <a:rPr lang="zh-CN" altLang="en-US" sz="2800" b="1" dirty="0">
                <a:solidFill>
                  <a:schemeClr val="tx1"/>
                </a:solidFill>
                <a:latin typeface="Verdana" pitchFamily="34" charset="0"/>
              </a:rPr>
              <a:t>如：</a:t>
            </a:r>
            <a:r>
              <a:rPr lang="zh-CN" altLang="zh-CN" sz="2800" b="1" dirty="0">
                <a:solidFill>
                  <a:schemeClr val="tx1"/>
                </a:solidFill>
                <a:latin typeface="Verdana" pitchFamily="34" charset="0"/>
              </a:rPr>
              <a:t>2</a:t>
            </a:r>
            <a:r>
              <a:rPr lang="zh-CN" altLang="en-US" sz="2800" b="1" dirty="0">
                <a:solidFill>
                  <a:schemeClr val="tx1"/>
                </a:solidFill>
                <a:latin typeface="Verdana" pitchFamily="34" charset="0"/>
              </a:rPr>
              <a:t>位，</a:t>
            </a:r>
            <a:r>
              <a:rPr lang="zh-CN" altLang="zh-CN" sz="2800" b="1" dirty="0">
                <a:solidFill>
                  <a:schemeClr val="tx1"/>
                </a:solidFill>
                <a:latin typeface="Verdana" pitchFamily="34" charset="0"/>
              </a:rPr>
              <a:t>4</a:t>
            </a:r>
            <a:r>
              <a:rPr lang="zh-CN" altLang="en-US" sz="2800" b="1" dirty="0">
                <a:solidFill>
                  <a:schemeClr val="tx1"/>
                </a:solidFill>
                <a:latin typeface="Verdana" pitchFamily="34" charset="0"/>
              </a:rPr>
              <a:t>种不同组合，可以表示</a:t>
            </a:r>
            <a:r>
              <a:rPr lang="zh-CN" altLang="zh-CN" sz="2800" b="1" dirty="0">
                <a:solidFill>
                  <a:schemeClr val="tx1"/>
                </a:solidFill>
                <a:latin typeface="Verdana" pitchFamily="34" charset="0"/>
              </a:rPr>
              <a:t>4</a:t>
            </a:r>
            <a:r>
              <a:rPr lang="zh-CN" altLang="en-US" sz="2800" b="1" dirty="0">
                <a:solidFill>
                  <a:schemeClr val="tx1"/>
                </a:solidFill>
                <a:latin typeface="Verdana" pitchFamily="34" charset="0"/>
              </a:rPr>
              <a:t>个信息</a:t>
            </a:r>
            <a:r>
              <a:rPr lang="zh-CN" altLang="en-US" b="1" dirty="0">
                <a:solidFill>
                  <a:schemeClr val="tx1"/>
                </a:solidFill>
                <a:latin typeface="Verdana" pitchFamily="34" charset="0"/>
              </a:rPr>
              <a:t>。</a:t>
            </a:r>
          </a:p>
        </p:txBody>
      </p:sp>
      <p:sp>
        <p:nvSpPr>
          <p:cNvPr id="68616" name="Text Box 8"/>
          <p:cNvSpPr txBox="1">
            <a:spLocks noChangeArrowheads="1"/>
          </p:cNvSpPr>
          <p:nvPr/>
        </p:nvSpPr>
        <p:spPr bwMode="auto">
          <a:xfrm>
            <a:off x="250825" y="4221163"/>
            <a:ext cx="8534400" cy="1573212"/>
          </a:xfrm>
          <a:prstGeom prst="rect">
            <a:avLst/>
          </a:prstGeom>
          <a:noFill/>
          <a:ln w="9525">
            <a:solidFill>
              <a:schemeClr val="tx2"/>
            </a:solidFill>
            <a:miter lim="800000"/>
            <a:headEnd/>
            <a:tailEnd/>
          </a:ln>
        </p:spPr>
        <p:txBody>
          <a:bodyPr>
            <a:spAutoFit/>
          </a:bodyPr>
          <a:lstStyle/>
          <a:p>
            <a:pPr indent="566738">
              <a:lnSpc>
                <a:spcPct val="115000"/>
              </a:lnSpc>
            </a:pPr>
            <a:r>
              <a:rPr lang="zh-CN" altLang="en-US" sz="2800" b="1">
                <a:solidFill>
                  <a:schemeClr val="tx1"/>
                </a:solidFill>
                <a:latin typeface="Verdana" pitchFamily="34" charset="0"/>
              </a:rPr>
              <a:t>给</a:t>
            </a:r>
            <a:r>
              <a:rPr lang="zh-CN" altLang="zh-CN" sz="2800" b="1">
                <a:solidFill>
                  <a:schemeClr val="tx1"/>
                </a:solidFill>
                <a:latin typeface="Verdana" pitchFamily="34" charset="0"/>
              </a:rPr>
              <a:t>2</a:t>
            </a:r>
            <a:r>
              <a:rPr lang="zh-CN" altLang="zh-CN" sz="2800" b="1" baseline="30000">
                <a:solidFill>
                  <a:schemeClr val="tx1"/>
                </a:solidFill>
                <a:latin typeface="Verdana" pitchFamily="34" charset="0"/>
              </a:rPr>
              <a:t>n</a:t>
            </a:r>
            <a:r>
              <a:rPr lang="zh-CN" altLang="en-US" sz="2800" b="1">
                <a:solidFill>
                  <a:schemeClr val="tx1"/>
                </a:solidFill>
                <a:latin typeface="Verdana" pitchFamily="34" charset="0"/>
              </a:rPr>
              <a:t>种信息进行二进制编码，需要</a:t>
            </a:r>
            <a:r>
              <a:rPr lang="zh-CN" altLang="zh-CN" sz="2800" b="1">
                <a:solidFill>
                  <a:schemeClr val="tx1"/>
                </a:solidFill>
                <a:latin typeface="Verdana" pitchFamily="34" charset="0"/>
              </a:rPr>
              <a:t>n</a:t>
            </a:r>
            <a:r>
              <a:rPr lang="zh-CN" altLang="en-US" sz="2800" b="1">
                <a:solidFill>
                  <a:schemeClr val="tx1"/>
                </a:solidFill>
                <a:latin typeface="Verdana" pitchFamily="34" charset="0"/>
              </a:rPr>
              <a:t>位的二进制码，即每一个信息指定一个具体的</a:t>
            </a:r>
            <a:r>
              <a:rPr lang="zh-CN" altLang="zh-CN" sz="2800" b="1">
                <a:solidFill>
                  <a:schemeClr val="tx1"/>
                </a:solidFill>
                <a:latin typeface="Verdana" pitchFamily="34" charset="0"/>
              </a:rPr>
              <a:t>n</a:t>
            </a:r>
            <a:r>
              <a:rPr lang="zh-CN" altLang="en-US" sz="2800" b="1">
                <a:solidFill>
                  <a:schemeClr val="tx1"/>
                </a:solidFill>
                <a:latin typeface="Verdana" pitchFamily="34" charset="0"/>
              </a:rPr>
              <a:t>位二进制代码来表示它。</a:t>
            </a:r>
          </a:p>
        </p:txBody>
      </p:sp>
    </p:spTree>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827584" y="457200"/>
            <a:ext cx="4125416" cy="641350"/>
          </a:xfrm>
          <a:prstGeom prst="rect">
            <a:avLst/>
          </a:prstGeom>
          <a:noFill/>
          <a:ln w="9525">
            <a:noFill/>
            <a:miter lim="800000"/>
            <a:headEnd/>
            <a:tailEnd/>
          </a:ln>
        </p:spPr>
        <p:txBody>
          <a:bodyPr wrap="square" lIns="92075" tIns="46038" rIns="92075" bIns="46038">
            <a:spAutoFit/>
          </a:bodyPr>
          <a:lstStyle/>
          <a:p>
            <a:pPr>
              <a:spcBef>
                <a:spcPct val="50000"/>
              </a:spcBef>
            </a:pPr>
            <a:r>
              <a:rPr lang="zh-CN" altLang="en-US" sz="3600" b="1" i="1" dirty="0">
                <a:solidFill>
                  <a:srgbClr val="FF3300"/>
                </a:solidFill>
                <a:latin typeface="隶书" pitchFamily="49" charset="-122"/>
                <a:ea typeface="隶书" pitchFamily="49" charset="-122"/>
              </a:rPr>
              <a:t>编码与解码</a:t>
            </a:r>
            <a:endParaRPr lang="zh-CN" altLang="en-US" sz="3600" b="1" i="1" dirty="0">
              <a:solidFill>
                <a:srgbClr val="FF3300"/>
              </a:solidFill>
              <a:latin typeface="宋体" pitchFamily="2" charset="-122"/>
            </a:endParaRPr>
          </a:p>
        </p:txBody>
      </p:sp>
      <p:grpSp>
        <p:nvGrpSpPr>
          <p:cNvPr id="2" name="Group 3"/>
          <p:cNvGrpSpPr>
            <a:grpSpLocks/>
          </p:cNvGrpSpPr>
          <p:nvPr/>
        </p:nvGrpSpPr>
        <p:grpSpPr bwMode="auto">
          <a:xfrm>
            <a:off x="5105400" y="228600"/>
            <a:ext cx="3733800" cy="619125"/>
            <a:chOff x="0" y="0"/>
            <a:chExt cx="1461" cy="488"/>
          </a:xfrm>
        </p:grpSpPr>
        <p:sp>
          <p:nvSpPr>
            <p:cNvPr id="69640" name="Oval 4"/>
            <p:cNvSpPr>
              <a:spLocks noChangeArrowheads="1"/>
            </p:cNvSpPr>
            <p:nvPr/>
          </p:nvSpPr>
          <p:spPr bwMode="auto">
            <a:xfrm>
              <a:off x="0" y="8"/>
              <a:ext cx="1461" cy="480"/>
            </a:xfrm>
            <a:prstGeom prst="ellipse">
              <a:avLst/>
            </a:prstGeom>
            <a:solidFill>
              <a:srgbClr val="99CCFF"/>
            </a:solidFill>
            <a:ln w="3175">
              <a:solidFill>
                <a:schemeClr val="tx1"/>
              </a:solidFill>
              <a:round/>
              <a:headEnd/>
              <a:tailEnd/>
            </a:ln>
          </p:spPr>
          <p:txBody>
            <a:bodyPr wrap="none" anchor="ctr"/>
            <a:lstStyle/>
            <a:p>
              <a:endParaRPr lang="zh-CN" altLang="en-US"/>
            </a:p>
          </p:txBody>
        </p:sp>
        <p:sp>
          <p:nvSpPr>
            <p:cNvPr id="69641" name="Rectangle 5"/>
            <p:cNvSpPr>
              <a:spLocks noChangeArrowheads="1"/>
            </p:cNvSpPr>
            <p:nvPr/>
          </p:nvSpPr>
          <p:spPr bwMode="auto">
            <a:xfrm>
              <a:off x="207" y="0"/>
              <a:ext cx="1111" cy="457"/>
            </a:xfrm>
            <a:prstGeom prst="rect">
              <a:avLst/>
            </a:prstGeom>
            <a:noFill/>
            <a:ln w="9525">
              <a:noFill/>
              <a:miter lim="800000"/>
              <a:headEnd/>
              <a:tailEnd/>
            </a:ln>
          </p:spPr>
          <p:txBody>
            <a:bodyPr wrap="none" anchor="ctr">
              <a:spAutoFit/>
            </a:bodyPr>
            <a:lstStyle/>
            <a:p>
              <a:pPr algn="ctr"/>
              <a:r>
                <a:rPr lang="zh-CN" altLang="zh-CN" sz="3200" b="1" u="sng">
                  <a:latin typeface="隶书" pitchFamily="49" charset="-122"/>
                  <a:ea typeface="隶书" pitchFamily="49" charset="-122"/>
                </a:rPr>
                <a:t>1.1</a:t>
              </a:r>
              <a:r>
                <a:rPr lang="zh-CN" altLang="en-US" sz="3200" b="1" u="sng">
                  <a:latin typeface="隶书" pitchFamily="49" charset="-122"/>
                  <a:ea typeface="隶书" pitchFamily="49" charset="-122"/>
                </a:rPr>
                <a:t>数制与编码</a:t>
              </a:r>
            </a:p>
          </p:txBody>
        </p:sp>
      </p:grpSp>
      <p:sp>
        <p:nvSpPr>
          <p:cNvPr id="91142" name="Line 6"/>
          <p:cNvSpPr>
            <a:spLocks noChangeShapeType="1"/>
          </p:cNvSpPr>
          <p:nvPr/>
        </p:nvSpPr>
        <p:spPr bwMode="auto">
          <a:xfrm>
            <a:off x="685800" y="1066800"/>
            <a:ext cx="4114800" cy="228600"/>
          </a:xfrm>
          <a:prstGeom prst="line">
            <a:avLst/>
          </a:prstGeom>
          <a:noFill/>
          <a:ln w="9525" cmpd="sng">
            <a:solidFill>
              <a:srgbClr val="000000"/>
            </a:solidFill>
            <a:round/>
            <a:headEnd/>
            <a:tailEnd/>
          </a:ln>
          <a:effectLst/>
          <a:scene3d>
            <a:camera prst="legacyPerspectiveTopLeft">
              <a:rot lat="0" lon="20519999" rev="0"/>
            </a:camera>
            <a:lightRig rig="legacyFlat1" dir="r"/>
          </a:scene3d>
          <a:sp3d extrusionH="430200" prstMaterial="legacyMatte">
            <a:bevelT w="13500" h="13500" prst="angle"/>
            <a:bevelB w="13500" h="13500" prst="angle"/>
            <a:extrusionClr>
              <a:srgbClr val="006600"/>
            </a:extrusionClr>
          </a:sp3d>
        </p:spPr>
        <p:txBody>
          <a:bodyPr wrap="none" anchor="ctr">
            <a:flatTx/>
          </a:bodyPr>
          <a:lstStyle/>
          <a:p>
            <a:pPr>
              <a:defRPr/>
            </a:pPr>
            <a:endParaRPr lang="zh-CN" altLang="en-US"/>
          </a:p>
        </p:txBody>
      </p:sp>
      <p:sp>
        <p:nvSpPr>
          <p:cNvPr id="69639" name="Text Box 7"/>
          <p:cNvSpPr txBox="1">
            <a:spLocks noChangeArrowheads="1"/>
          </p:cNvSpPr>
          <p:nvPr/>
        </p:nvSpPr>
        <p:spPr bwMode="auto">
          <a:xfrm>
            <a:off x="468313" y="1268413"/>
            <a:ext cx="8389937" cy="5033962"/>
          </a:xfrm>
          <a:prstGeom prst="rect">
            <a:avLst/>
          </a:prstGeom>
          <a:noFill/>
          <a:ln w="9525">
            <a:noFill/>
            <a:miter lim="800000"/>
            <a:headEnd/>
            <a:tailEnd/>
          </a:ln>
        </p:spPr>
        <p:txBody>
          <a:bodyPr>
            <a:spAutoFit/>
          </a:bodyPr>
          <a:lstStyle/>
          <a:p>
            <a:pPr indent="722313" defTabSz="808038">
              <a:lnSpc>
                <a:spcPct val="115000"/>
              </a:lnSpc>
              <a:spcBef>
                <a:spcPct val="30000"/>
              </a:spcBef>
            </a:pPr>
            <a:r>
              <a:rPr lang="zh-CN" altLang="zh-CN" sz="3600" dirty="0">
                <a:solidFill>
                  <a:srgbClr val="FF3300"/>
                </a:solidFill>
              </a:rPr>
              <a:t>	</a:t>
            </a:r>
            <a:r>
              <a:rPr lang="zh-CN" altLang="en-US" sz="3600" b="1" dirty="0">
                <a:solidFill>
                  <a:srgbClr val="FF3300"/>
                </a:solidFill>
              </a:rPr>
              <a:t>解码（译码）</a:t>
            </a:r>
            <a:endParaRPr lang="zh-CN" altLang="en-US" sz="3600" dirty="0">
              <a:solidFill>
                <a:srgbClr val="FF3300"/>
              </a:solidFill>
            </a:endParaRPr>
          </a:p>
          <a:p>
            <a:pPr indent="722313" defTabSz="808038">
              <a:lnSpc>
                <a:spcPct val="115000"/>
              </a:lnSpc>
              <a:spcBef>
                <a:spcPct val="30000"/>
              </a:spcBef>
            </a:pPr>
            <a:r>
              <a:rPr lang="zh-CN" altLang="en-US" sz="2800" b="0" dirty="0">
                <a:solidFill>
                  <a:schemeClr val="tx1"/>
                </a:solidFill>
              </a:rPr>
              <a:t>信号经过编码变成数字信号传送到对方，在对方需要时把它还原成原来的信号才能让接收者了解所传送的信息的内容。</a:t>
            </a:r>
          </a:p>
          <a:p>
            <a:pPr indent="722313" defTabSz="808038">
              <a:lnSpc>
                <a:spcPct val="115000"/>
              </a:lnSpc>
              <a:spcBef>
                <a:spcPct val="30000"/>
              </a:spcBef>
            </a:pPr>
            <a:r>
              <a:rPr lang="zh-CN" altLang="en-US" sz="2800" b="0" dirty="0">
                <a:solidFill>
                  <a:schemeClr val="tx1"/>
                </a:solidFill>
              </a:rPr>
              <a:t>如：把二进制数字信号还原为原来的模拟语音信号的过程就叫做“解码”。解码又叫做“译码”，就是把信号从编码的形式恢复成原来的信息形式。</a:t>
            </a:r>
          </a:p>
          <a:p>
            <a:pPr indent="722313" defTabSz="808038">
              <a:lnSpc>
                <a:spcPct val="115000"/>
              </a:lnSpc>
              <a:spcBef>
                <a:spcPct val="30000"/>
              </a:spcBef>
            </a:pPr>
            <a:r>
              <a:rPr lang="zh-CN" altLang="en-US" sz="2800" b="0" dirty="0" smtClean="0">
                <a:solidFill>
                  <a:schemeClr val="tx1"/>
                </a:solidFill>
              </a:rPr>
              <a:t>编</a:t>
            </a:r>
            <a:r>
              <a:rPr lang="zh-CN" altLang="en-US" sz="2800" b="0" dirty="0">
                <a:solidFill>
                  <a:schemeClr val="tx1"/>
                </a:solidFill>
              </a:rPr>
              <a:t>码与解码是计算机技术与数字通信中应用的主要技术之一。</a:t>
            </a:r>
          </a:p>
        </p:txBody>
      </p:sp>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755576" y="304800"/>
            <a:ext cx="5873824" cy="641350"/>
          </a:xfrm>
          <a:prstGeom prst="rect">
            <a:avLst/>
          </a:prstGeom>
          <a:noFill/>
          <a:ln w="9525">
            <a:noFill/>
            <a:miter lim="800000"/>
            <a:headEnd/>
            <a:tailEnd/>
          </a:ln>
        </p:spPr>
        <p:txBody>
          <a:bodyPr wrap="square" lIns="92075" tIns="46038" rIns="92075" bIns="46038">
            <a:spAutoFit/>
          </a:bodyPr>
          <a:lstStyle/>
          <a:p>
            <a:pPr>
              <a:spcBef>
                <a:spcPct val="50000"/>
              </a:spcBef>
            </a:pPr>
            <a:r>
              <a:rPr lang="zh-CN" altLang="en-US" sz="3600" b="1" i="1" dirty="0">
                <a:solidFill>
                  <a:srgbClr val="FF3300"/>
                </a:solidFill>
                <a:latin typeface="隶书" pitchFamily="49" charset="-122"/>
                <a:ea typeface="隶书" pitchFamily="49" charset="-122"/>
              </a:rPr>
              <a:t>数字系统中的编码</a:t>
            </a:r>
            <a:endParaRPr lang="zh-CN" altLang="en-US" sz="3600" b="1" i="1" dirty="0">
              <a:solidFill>
                <a:srgbClr val="FF3300"/>
              </a:solidFill>
              <a:latin typeface="宋体" pitchFamily="2" charset="-122"/>
            </a:endParaRPr>
          </a:p>
        </p:txBody>
      </p:sp>
      <p:sp>
        <p:nvSpPr>
          <p:cNvPr id="92163" name="Line 3"/>
          <p:cNvSpPr>
            <a:spLocks noChangeShapeType="1"/>
          </p:cNvSpPr>
          <p:nvPr/>
        </p:nvSpPr>
        <p:spPr bwMode="auto">
          <a:xfrm>
            <a:off x="323850" y="981075"/>
            <a:ext cx="5472113" cy="71438"/>
          </a:xfrm>
          <a:prstGeom prst="line">
            <a:avLst/>
          </a:prstGeom>
          <a:noFill/>
          <a:ln w="9525" cmpd="sng">
            <a:solidFill>
              <a:srgbClr val="000000"/>
            </a:solidFill>
            <a:round/>
            <a:headEnd/>
            <a:tailEnd/>
          </a:ln>
          <a:effectLst/>
          <a:scene3d>
            <a:camera prst="legacyPerspectiveTopLeft">
              <a:rot lat="0" lon="20519999" rev="0"/>
            </a:camera>
            <a:lightRig rig="legacyFlat1" dir="r"/>
          </a:scene3d>
          <a:sp3d extrusionH="430200" prstMaterial="legacyMatte">
            <a:bevelT w="13500" h="13500" prst="angle"/>
            <a:bevelB w="13500" h="13500" prst="angle"/>
            <a:extrusionClr>
              <a:srgbClr val="006600"/>
            </a:extrusionClr>
          </a:sp3d>
        </p:spPr>
        <p:txBody>
          <a:bodyPr wrap="none" anchor="ctr">
            <a:flatTx/>
          </a:bodyPr>
          <a:lstStyle/>
          <a:p>
            <a:pPr>
              <a:defRPr/>
            </a:pPr>
            <a:endParaRPr lang="zh-CN" altLang="en-US">
              <a:solidFill>
                <a:schemeClr val="tx1"/>
              </a:solidFill>
            </a:endParaRPr>
          </a:p>
        </p:txBody>
      </p:sp>
      <p:sp>
        <p:nvSpPr>
          <p:cNvPr id="92164" name="AutoShape 4"/>
          <p:cNvSpPr>
            <a:spLocks noChangeArrowheads="1"/>
          </p:cNvSpPr>
          <p:nvPr/>
        </p:nvSpPr>
        <p:spPr bwMode="auto">
          <a:xfrm>
            <a:off x="968375" y="2138363"/>
            <a:ext cx="1154113" cy="2174875"/>
          </a:xfrm>
          <a:prstGeom prst="flowChartAlternateProcess">
            <a:avLst/>
          </a:prstGeom>
          <a:solidFill>
            <a:srgbClr val="CC99FF"/>
          </a:solidFill>
          <a:ln w="9525">
            <a:noFill/>
            <a:miter lim="800000"/>
            <a:headEnd/>
            <a:tailEnd/>
          </a:ln>
          <a:effectLst/>
          <a:scene3d>
            <a:camera prst="legacyObliqueTopRight"/>
            <a:lightRig rig="legacyFlat1" dir="r"/>
          </a:scene3d>
          <a:sp3d extrusionH="430200" prstMaterial="legacyMatte">
            <a:bevelT w="13500" h="13500" prst="angle"/>
            <a:bevelB w="13500" h="13500" prst="angle"/>
            <a:extrusionClr>
              <a:srgbClr val="006600"/>
            </a:extrusionClr>
          </a:sp3d>
        </p:spPr>
        <p:txBody>
          <a:bodyPr wrap="none" anchor="ctr">
            <a:flatTx/>
          </a:bodyPr>
          <a:lstStyle/>
          <a:p>
            <a:pPr algn="ctr">
              <a:spcBef>
                <a:spcPts val="600"/>
              </a:spcBef>
              <a:defRPr/>
            </a:pPr>
            <a:r>
              <a:rPr lang="zh-CN" sz="3000" b="1" dirty="0">
                <a:solidFill>
                  <a:schemeClr val="tx1"/>
                </a:solidFill>
              </a:rPr>
              <a:t>国</a:t>
            </a:r>
          </a:p>
          <a:p>
            <a:pPr algn="ctr">
              <a:spcBef>
                <a:spcPts val="600"/>
              </a:spcBef>
              <a:defRPr/>
            </a:pPr>
            <a:r>
              <a:rPr lang="zh-CN" sz="3000" b="1" dirty="0">
                <a:solidFill>
                  <a:schemeClr val="tx1"/>
                </a:solidFill>
              </a:rPr>
              <a:t>标</a:t>
            </a:r>
          </a:p>
          <a:p>
            <a:pPr algn="ctr">
              <a:spcBef>
                <a:spcPts val="600"/>
              </a:spcBef>
              <a:defRPr/>
            </a:pPr>
            <a:r>
              <a:rPr lang="zh-CN" sz="3000" b="1" dirty="0">
                <a:solidFill>
                  <a:schemeClr val="tx1"/>
                </a:solidFill>
              </a:rPr>
              <a:t>码</a:t>
            </a:r>
          </a:p>
          <a:p>
            <a:pPr algn="ctr">
              <a:spcBef>
                <a:spcPts val="600"/>
              </a:spcBef>
              <a:defRPr/>
            </a:pPr>
            <a:r>
              <a:rPr lang="zh-CN" sz="3000" b="1" dirty="0">
                <a:solidFill>
                  <a:schemeClr val="tx1"/>
                </a:solidFill>
              </a:rPr>
              <a:t>（</a:t>
            </a:r>
            <a:r>
              <a:rPr lang="zh-CN" altLang="zh-CN" sz="3000" b="1" dirty="0">
                <a:solidFill>
                  <a:schemeClr val="tx1"/>
                </a:solidFill>
              </a:rPr>
              <a:t>7445</a:t>
            </a:r>
            <a:r>
              <a:rPr lang="zh-CN" sz="3000" b="1" dirty="0">
                <a:solidFill>
                  <a:schemeClr val="tx1"/>
                </a:solidFill>
              </a:rPr>
              <a:t>）</a:t>
            </a:r>
          </a:p>
        </p:txBody>
      </p:sp>
      <p:sp>
        <p:nvSpPr>
          <p:cNvPr id="92165" name="AutoShape 5"/>
          <p:cNvSpPr>
            <a:spLocks noChangeArrowheads="1"/>
          </p:cNvSpPr>
          <p:nvPr/>
        </p:nvSpPr>
        <p:spPr bwMode="auto">
          <a:xfrm>
            <a:off x="5219700" y="2060575"/>
            <a:ext cx="2667000" cy="533400"/>
          </a:xfrm>
          <a:prstGeom prst="flowChartAlternateProcess">
            <a:avLst/>
          </a:prstGeom>
          <a:solidFill>
            <a:srgbClr val="CC99FF"/>
          </a:solidFill>
          <a:ln w="9525">
            <a:noFill/>
            <a:miter lim="800000"/>
            <a:headEnd/>
            <a:tailEnd/>
          </a:ln>
          <a:effectLst/>
          <a:scene3d>
            <a:camera prst="legacyObliqueTopRight"/>
            <a:lightRig rig="legacyFlat1" dir="r"/>
          </a:scene3d>
          <a:sp3d extrusionH="430200" prstMaterial="legacyMatte">
            <a:bevelT w="13500" h="13500" prst="angle"/>
            <a:bevelB w="13500" h="13500" prst="angle"/>
            <a:extrusionClr>
              <a:srgbClr val="006600"/>
            </a:extrusionClr>
          </a:sp3d>
        </p:spPr>
        <p:txBody>
          <a:bodyPr wrap="none" anchor="ctr">
            <a:flatTx/>
          </a:bodyPr>
          <a:lstStyle/>
          <a:p>
            <a:pPr algn="ctr">
              <a:defRPr/>
            </a:pPr>
            <a:r>
              <a:rPr lang="zh-CN" altLang="zh-CN" sz="3200" b="1">
                <a:solidFill>
                  <a:schemeClr val="tx1"/>
                </a:solidFill>
              </a:rPr>
              <a:t>ASCII</a:t>
            </a:r>
            <a:r>
              <a:rPr lang="zh-CN" sz="3200" b="1">
                <a:solidFill>
                  <a:schemeClr val="tx1"/>
                </a:solidFill>
              </a:rPr>
              <a:t>码</a:t>
            </a:r>
            <a:r>
              <a:rPr lang="zh-CN" altLang="zh-CN" sz="3200" b="1">
                <a:solidFill>
                  <a:schemeClr val="tx1"/>
                </a:solidFill>
              </a:rPr>
              <a:t>(128</a:t>
            </a:r>
            <a:r>
              <a:rPr lang="zh-CN" altLang="zh-CN" sz="4000" b="1">
                <a:solidFill>
                  <a:schemeClr val="tx1"/>
                </a:solidFill>
              </a:rPr>
              <a:t>)</a:t>
            </a:r>
            <a:endParaRPr lang="zh-CN" altLang="zh-CN">
              <a:solidFill>
                <a:schemeClr val="tx1"/>
              </a:solidFill>
            </a:endParaRPr>
          </a:p>
        </p:txBody>
      </p:sp>
      <p:sp>
        <p:nvSpPr>
          <p:cNvPr id="92166" name="AutoShape 6"/>
          <p:cNvSpPr>
            <a:spLocks noChangeArrowheads="1"/>
          </p:cNvSpPr>
          <p:nvPr/>
        </p:nvSpPr>
        <p:spPr bwMode="auto">
          <a:xfrm>
            <a:off x="2411413" y="2276475"/>
            <a:ext cx="1752600" cy="533400"/>
          </a:xfrm>
          <a:prstGeom prst="wedgeRoundRectCallout">
            <a:avLst>
              <a:gd name="adj1" fmla="val -65852"/>
              <a:gd name="adj2" fmla="val 194940"/>
              <a:gd name="adj3" fmla="val 16667"/>
            </a:avLst>
          </a:prstGeom>
          <a:solidFill>
            <a:schemeClr val="bg1"/>
          </a:solidFill>
          <a:ln w="3175" cmpd="sng">
            <a:solidFill>
              <a:schemeClr val="tx1"/>
            </a:solidFill>
            <a:miter lim="800000"/>
            <a:headEnd/>
            <a:tailEnd/>
          </a:ln>
          <a:effectLst>
            <a:outerShdw dist="107763" dir="18900000" algn="ctr" rotWithShape="0">
              <a:srgbClr val="868686"/>
            </a:outerShdw>
          </a:effectLst>
        </p:spPr>
        <p:txBody>
          <a:bodyPr wrap="none" anchor="ctr"/>
          <a:lstStyle/>
          <a:p>
            <a:pPr algn="ctr">
              <a:defRPr/>
            </a:pPr>
            <a:r>
              <a:rPr lang="zh-CN" sz="2800" b="1">
                <a:solidFill>
                  <a:schemeClr val="tx1"/>
                </a:solidFill>
              </a:rPr>
              <a:t>汉字编码</a:t>
            </a:r>
          </a:p>
        </p:txBody>
      </p:sp>
      <p:sp>
        <p:nvSpPr>
          <p:cNvPr id="92167" name="AutoShape 7"/>
          <p:cNvSpPr>
            <a:spLocks noChangeArrowheads="1"/>
          </p:cNvSpPr>
          <p:nvPr/>
        </p:nvSpPr>
        <p:spPr bwMode="auto">
          <a:xfrm>
            <a:off x="6877050" y="1052513"/>
            <a:ext cx="1981200" cy="533400"/>
          </a:xfrm>
          <a:prstGeom prst="wedgeRoundRectCallout">
            <a:avLst>
              <a:gd name="adj1" fmla="val -88380"/>
              <a:gd name="adj2" fmla="val 128569"/>
              <a:gd name="adj3" fmla="val 16667"/>
            </a:avLst>
          </a:prstGeom>
          <a:solidFill>
            <a:schemeClr val="bg1"/>
          </a:solidFill>
          <a:ln w="3175" cmpd="sng">
            <a:solidFill>
              <a:schemeClr val="tx1"/>
            </a:solidFill>
            <a:miter lim="800000"/>
            <a:headEnd/>
            <a:tailEnd/>
          </a:ln>
          <a:effectLst>
            <a:outerShdw dist="107763" dir="18900000" algn="ctr" rotWithShape="0">
              <a:srgbClr val="868686"/>
            </a:outerShdw>
          </a:effectLst>
        </p:spPr>
        <p:txBody>
          <a:bodyPr wrap="none" anchor="ctr"/>
          <a:lstStyle/>
          <a:p>
            <a:pPr>
              <a:defRPr/>
            </a:pPr>
            <a:r>
              <a:rPr lang="zh-CN" sz="3200" b="1">
                <a:solidFill>
                  <a:schemeClr val="tx1"/>
                </a:solidFill>
              </a:rPr>
              <a:t>字符编码</a:t>
            </a:r>
            <a:endParaRPr lang="zh-CN" sz="2800" b="1">
              <a:solidFill>
                <a:schemeClr val="tx1"/>
              </a:solidFill>
            </a:endParaRPr>
          </a:p>
        </p:txBody>
      </p:sp>
      <p:grpSp>
        <p:nvGrpSpPr>
          <p:cNvPr id="2" name="Group 8"/>
          <p:cNvGrpSpPr>
            <a:grpSpLocks/>
          </p:cNvGrpSpPr>
          <p:nvPr/>
        </p:nvGrpSpPr>
        <p:grpSpPr bwMode="auto">
          <a:xfrm>
            <a:off x="5410200" y="0"/>
            <a:ext cx="3733800" cy="619125"/>
            <a:chOff x="0" y="0"/>
            <a:chExt cx="1461" cy="488"/>
          </a:xfrm>
        </p:grpSpPr>
        <p:sp>
          <p:nvSpPr>
            <p:cNvPr id="70678" name="Oval 9"/>
            <p:cNvSpPr>
              <a:spLocks noChangeArrowheads="1"/>
            </p:cNvSpPr>
            <p:nvPr/>
          </p:nvSpPr>
          <p:spPr bwMode="auto">
            <a:xfrm>
              <a:off x="0" y="8"/>
              <a:ext cx="1461" cy="480"/>
            </a:xfrm>
            <a:prstGeom prst="ellipse">
              <a:avLst/>
            </a:prstGeom>
            <a:solidFill>
              <a:srgbClr val="99CCFF"/>
            </a:solidFill>
            <a:ln w="3175">
              <a:solidFill>
                <a:schemeClr val="tx1"/>
              </a:solidFill>
              <a:round/>
              <a:headEnd/>
              <a:tailEnd/>
            </a:ln>
          </p:spPr>
          <p:txBody>
            <a:bodyPr wrap="none" anchor="ctr"/>
            <a:lstStyle/>
            <a:p>
              <a:endParaRPr lang="zh-CN" altLang="en-US"/>
            </a:p>
          </p:txBody>
        </p:sp>
        <p:sp>
          <p:nvSpPr>
            <p:cNvPr id="70679" name="Rectangle 10"/>
            <p:cNvSpPr>
              <a:spLocks noChangeArrowheads="1"/>
            </p:cNvSpPr>
            <p:nvPr/>
          </p:nvSpPr>
          <p:spPr bwMode="auto">
            <a:xfrm>
              <a:off x="209" y="0"/>
              <a:ext cx="1106" cy="457"/>
            </a:xfrm>
            <a:prstGeom prst="rect">
              <a:avLst/>
            </a:prstGeom>
            <a:noFill/>
            <a:ln w="9525">
              <a:noFill/>
              <a:miter lim="800000"/>
              <a:headEnd/>
              <a:tailEnd/>
            </a:ln>
          </p:spPr>
          <p:txBody>
            <a:bodyPr wrap="none" anchor="ctr">
              <a:spAutoFit/>
            </a:bodyPr>
            <a:lstStyle/>
            <a:p>
              <a:pPr algn="ctr"/>
              <a:r>
                <a:rPr lang="zh-CN" altLang="zh-CN" sz="3200" b="1" u="sng">
                  <a:latin typeface="隶书" pitchFamily="49" charset="-122"/>
                  <a:ea typeface="隶书" pitchFamily="49" charset="-122"/>
                </a:rPr>
                <a:t>1.1</a:t>
              </a:r>
              <a:r>
                <a:rPr lang="zh-CN" altLang="en-US" sz="3200" b="1" u="sng">
                  <a:latin typeface="隶书" pitchFamily="49" charset="-122"/>
                  <a:ea typeface="隶书" pitchFamily="49" charset="-122"/>
                </a:rPr>
                <a:t>数制与编码</a:t>
              </a:r>
            </a:p>
          </p:txBody>
        </p:sp>
      </p:grpSp>
      <p:sp>
        <p:nvSpPr>
          <p:cNvPr id="70671" name="Text Box 11"/>
          <p:cNvSpPr txBox="1">
            <a:spLocks noChangeArrowheads="1"/>
          </p:cNvSpPr>
          <p:nvPr/>
        </p:nvSpPr>
        <p:spPr bwMode="auto">
          <a:xfrm>
            <a:off x="5364163" y="2781300"/>
            <a:ext cx="3455987" cy="2143125"/>
          </a:xfrm>
          <a:prstGeom prst="rect">
            <a:avLst/>
          </a:prstGeom>
          <a:noFill/>
          <a:ln w="9525">
            <a:noFill/>
            <a:miter lim="800000"/>
            <a:headEnd/>
            <a:tailEnd/>
          </a:ln>
        </p:spPr>
        <p:txBody>
          <a:bodyPr>
            <a:spAutoFit/>
          </a:bodyPr>
          <a:lstStyle/>
          <a:p>
            <a:pPr indent="625475">
              <a:lnSpc>
                <a:spcPct val="120000"/>
              </a:lnSpc>
              <a:spcBef>
                <a:spcPct val="50000"/>
              </a:spcBef>
            </a:pPr>
            <a:r>
              <a:rPr lang="zh-CN" altLang="zh-CN" sz="2800" b="1">
                <a:solidFill>
                  <a:schemeClr val="tx1"/>
                </a:solidFill>
              </a:rPr>
              <a:t>ASCⅡ</a:t>
            </a:r>
            <a:r>
              <a:rPr lang="zh-CN" altLang="en-US" sz="2800" b="1">
                <a:solidFill>
                  <a:schemeClr val="tx1"/>
                </a:solidFill>
              </a:rPr>
              <a:t>码：美国标准信息交换代码，已被</a:t>
            </a:r>
            <a:r>
              <a:rPr lang="zh-CN" altLang="zh-CN" sz="2800" b="1">
                <a:solidFill>
                  <a:schemeClr val="tx1"/>
                </a:solidFill>
              </a:rPr>
              <a:t>ISO</a:t>
            </a:r>
            <a:r>
              <a:rPr lang="zh-CN" altLang="en-US" sz="2800" b="1">
                <a:solidFill>
                  <a:schemeClr val="tx1"/>
                </a:solidFill>
              </a:rPr>
              <a:t>确定为国际标准字符编码。</a:t>
            </a:r>
          </a:p>
        </p:txBody>
      </p:sp>
      <p:sp>
        <p:nvSpPr>
          <p:cNvPr id="92172" name="AutoShape 12"/>
          <p:cNvSpPr>
            <a:spLocks noChangeArrowheads="1"/>
          </p:cNvSpPr>
          <p:nvPr/>
        </p:nvSpPr>
        <p:spPr bwMode="auto">
          <a:xfrm>
            <a:off x="1116013" y="4867275"/>
            <a:ext cx="2667000" cy="533400"/>
          </a:xfrm>
          <a:prstGeom prst="flowChartAlternateProcess">
            <a:avLst/>
          </a:prstGeom>
          <a:solidFill>
            <a:srgbClr val="CC99FF"/>
          </a:solidFill>
          <a:ln w="9525">
            <a:noFill/>
            <a:miter lim="800000"/>
            <a:headEnd/>
            <a:tailEnd/>
          </a:ln>
          <a:effectLst/>
          <a:scene3d>
            <a:camera prst="legacyObliqueTopRight"/>
            <a:lightRig rig="legacyFlat1" dir="r"/>
          </a:scene3d>
          <a:sp3d extrusionH="430200" prstMaterial="legacyMatte">
            <a:bevelT w="13500" h="13500" prst="angle"/>
            <a:bevelB w="13500" h="13500" prst="angle"/>
            <a:extrusionClr>
              <a:srgbClr val="006600"/>
            </a:extrusionClr>
          </a:sp3d>
        </p:spPr>
        <p:txBody>
          <a:bodyPr wrap="none" anchor="ctr">
            <a:flatTx/>
          </a:bodyPr>
          <a:lstStyle/>
          <a:p>
            <a:pPr algn="ctr">
              <a:defRPr/>
            </a:pPr>
            <a:r>
              <a:rPr lang="zh-CN" altLang="zh-CN" sz="2000" b="1">
                <a:solidFill>
                  <a:schemeClr val="tx1"/>
                </a:solidFill>
              </a:rPr>
              <a:t>UCS</a:t>
            </a:r>
            <a:r>
              <a:rPr lang="zh-CN" sz="2000" b="1">
                <a:solidFill>
                  <a:schemeClr val="tx1"/>
                </a:solidFill>
              </a:rPr>
              <a:t>多文种编码字符集</a:t>
            </a:r>
            <a:endParaRPr lang="zh-CN" sz="2000">
              <a:solidFill>
                <a:schemeClr val="tx1"/>
              </a:solidFill>
            </a:endParaRPr>
          </a:p>
        </p:txBody>
      </p:sp>
      <p:sp>
        <p:nvSpPr>
          <p:cNvPr id="92173" name="AutoShape 13"/>
          <p:cNvSpPr>
            <a:spLocks noChangeArrowheads="1"/>
          </p:cNvSpPr>
          <p:nvPr/>
        </p:nvSpPr>
        <p:spPr bwMode="auto">
          <a:xfrm>
            <a:off x="2716213" y="3952875"/>
            <a:ext cx="2057400" cy="533400"/>
          </a:xfrm>
          <a:prstGeom prst="wedgeRoundRectCallout">
            <a:avLst>
              <a:gd name="adj1" fmla="val -50616"/>
              <a:gd name="adj2" fmla="val 107736"/>
              <a:gd name="adj3" fmla="val 16667"/>
            </a:avLst>
          </a:prstGeom>
          <a:solidFill>
            <a:schemeClr val="bg1"/>
          </a:solidFill>
          <a:ln w="3175" cmpd="sng">
            <a:solidFill>
              <a:schemeClr val="tx1"/>
            </a:solidFill>
            <a:miter lim="800000"/>
            <a:headEnd/>
            <a:tailEnd/>
          </a:ln>
          <a:effectLst>
            <a:outerShdw dist="107763" dir="18900000" algn="ctr" rotWithShape="0">
              <a:srgbClr val="868686"/>
            </a:outerShdw>
          </a:effectLst>
        </p:spPr>
        <p:txBody>
          <a:bodyPr wrap="none" anchor="ctr"/>
          <a:lstStyle/>
          <a:p>
            <a:pPr>
              <a:defRPr/>
            </a:pPr>
            <a:r>
              <a:rPr lang="zh-CN" b="1">
                <a:solidFill>
                  <a:schemeClr val="tx1"/>
                </a:solidFill>
              </a:rPr>
              <a:t>国际字符编码</a:t>
            </a:r>
          </a:p>
        </p:txBody>
      </p:sp>
      <p:sp>
        <p:nvSpPr>
          <p:cNvPr id="70676" name="Text Box 14"/>
          <p:cNvSpPr txBox="1">
            <a:spLocks noChangeArrowheads="1"/>
          </p:cNvSpPr>
          <p:nvPr/>
        </p:nvSpPr>
        <p:spPr bwMode="auto">
          <a:xfrm>
            <a:off x="468313" y="1268413"/>
            <a:ext cx="4824412" cy="579437"/>
          </a:xfrm>
          <a:prstGeom prst="rect">
            <a:avLst/>
          </a:prstGeom>
          <a:noFill/>
          <a:ln w="9525">
            <a:noFill/>
            <a:miter lim="800000"/>
            <a:headEnd/>
            <a:tailEnd/>
          </a:ln>
        </p:spPr>
        <p:txBody>
          <a:bodyPr>
            <a:spAutoFit/>
          </a:bodyPr>
          <a:lstStyle/>
          <a:p>
            <a:pPr marL="342900" indent="-342900">
              <a:spcBef>
                <a:spcPct val="50000"/>
              </a:spcBef>
            </a:pPr>
            <a:r>
              <a:rPr lang="zh-CN" altLang="en-US" sz="3200" b="1">
                <a:solidFill>
                  <a:schemeClr val="tx1"/>
                </a:solidFill>
                <a:latin typeface="Arial" pitchFamily="34" charset="0"/>
              </a:rPr>
              <a:t>数字系统中常用字符编码</a:t>
            </a:r>
          </a:p>
        </p:txBody>
      </p:sp>
      <p:sp>
        <p:nvSpPr>
          <p:cNvPr id="70677" name="Text Box 15"/>
          <p:cNvSpPr txBox="1">
            <a:spLocks noChangeArrowheads="1"/>
          </p:cNvSpPr>
          <p:nvPr/>
        </p:nvSpPr>
        <p:spPr bwMode="auto">
          <a:xfrm>
            <a:off x="395288" y="5661025"/>
            <a:ext cx="8497887" cy="1169551"/>
          </a:xfrm>
          <a:prstGeom prst="rect">
            <a:avLst/>
          </a:prstGeom>
          <a:noFill/>
          <a:ln w="9525">
            <a:solidFill>
              <a:srgbClr val="FFCC00"/>
            </a:solidFill>
            <a:miter lim="800000"/>
            <a:headEnd/>
            <a:tailEnd/>
          </a:ln>
        </p:spPr>
        <p:txBody>
          <a:bodyPr>
            <a:spAutoFit/>
          </a:bodyPr>
          <a:lstStyle/>
          <a:p>
            <a:pPr marL="342900" indent="-342900"/>
            <a:r>
              <a:rPr lang="zh-CN" altLang="zh-CN" sz="2800">
                <a:solidFill>
                  <a:schemeClr val="tx1"/>
                </a:solidFill>
                <a:latin typeface="Arial" pitchFamily="34" charset="0"/>
              </a:rPr>
              <a:t>①</a:t>
            </a:r>
            <a:r>
              <a:rPr lang="zh-CN" altLang="en-US" sz="2800">
                <a:solidFill>
                  <a:schemeClr val="tx1"/>
                </a:solidFill>
                <a:latin typeface="Arial" pitchFamily="34" charset="0"/>
              </a:rPr>
              <a:t>数值信息编码</a:t>
            </a:r>
          </a:p>
          <a:p>
            <a:pPr marL="342900" indent="-342900"/>
            <a:r>
              <a:rPr lang="zh-CN" altLang="zh-CN" sz="2800">
                <a:solidFill>
                  <a:schemeClr val="tx1"/>
                </a:solidFill>
                <a:latin typeface="Arial" pitchFamily="34" charset="0"/>
              </a:rPr>
              <a:t>②</a:t>
            </a:r>
            <a:r>
              <a:rPr lang="zh-CN" altLang="en-US" sz="2800">
                <a:solidFill>
                  <a:schemeClr val="tx1"/>
                </a:solidFill>
                <a:latin typeface="Arial" pitchFamily="34" charset="0"/>
              </a:rPr>
              <a:t>非数值信息编码－如文字、动作、条件、状态等。</a:t>
            </a:r>
            <a:endParaRPr lang="zh-CN" altLang="en-US" sz="2800" b="1">
              <a:solidFill>
                <a:schemeClr val="tx1"/>
              </a:solidFill>
              <a:latin typeface="Arial" pitchFamily="34" charset="0"/>
            </a:endParaRPr>
          </a:p>
        </p:txBody>
      </p:sp>
    </p:spTree>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899592" y="332656"/>
            <a:ext cx="6912768" cy="579438"/>
          </a:xfrm>
          <a:prstGeom prst="rect">
            <a:avLst/>
          </a:prstGeom>
          <a:noFill/>
          <a:ln w="9525">
            <a:noFill/>
            <a:miter lim="800000"/>
            <a:headEnd/>
            <a:tailEnd/>
          </a:ln>
        </p:spPr>
        <p:txBody>
          <a:bodyPr wrap="square">
            <a:spAutoFit/>
          </a:bodyPr>
          <a:lstStyle/>
          <a:p>
            <a:pPr>
              <a:spcBef>
                <a:spcPct val="50000"/>
              </a:spcBef>
            </a:pPr>
            <a:r>
              <a:rPr lang="zh-CN" altLang="en-US" sz="3200" b="1" dirty="0">
                <a:solidFill>
                  <a:schemeClr val="tx2"/>
                </a:solidFill>
                <a:latin typeface="隶书" pitchFamily="49" charset="-122"/>
                <a:ea typeface="隶书" pitchFamily="49" charset="-122"/>
              </a:rPr>
              <a:t>二－十进制码</a:t>
            </a:r>
            <a:r>
              <a:rPr lang="zh-CN" altLang="zh-CN" sz="3200" b="1" dirty="0">
                <a:solidFill>
                  <a:schemeClr val="tx2"/>
                </a:solidFill>
                <a:latin typeface="隶书" pitchFamily="49" charset="-122"/>
                <a:ea typeface="隶书" pitchFamily="49" charset="-122"/>
              </a:rPr>
              <a:t>(BCD </a:t>
            </a:r>
            <a:r>
              <a:rPr lang="zh-CN" altLang="zh-CN" b="1" i="1" dirty="0">
                <a:solidFill>
                  <a:schemeClr val="tx2"/>
                </a:solidFill>
              </a:rPr>
              <a:t>Binary coded decimal</a:t>
            </a:r>
            <a:r>
              <a:rPr lang="zh-CN" altLang="zh-CN" sz="3200" b="1" dirty="0">
                <a:solidFill>
                  <a:schemeClr val="tx2"/>
                </a:solidFill>
                <a:latin typeface="隶书" pitchFamily="49" charset="-122"/>
                <a:ea typeface="隶书" pitchFamily="49" charset="-122"/>
              </a:rPr>
              <a:t>)</a:t>
            </a:r>
          </a:p>
        </p:txBody>
      </p:sp>
      <p:sp>
        <p:nvSpPr>
          <p:cNvPr id="71683" name="Rectangle 3"/>
          <p:cNvSpPr>
            <a:spLocks noChangeArrowheads="1"/>
          </p:cNvSpPr>
          <p:nvPr/>
        </p:nvSpPr>
        <p:spPr bwMode="auto">
          <a:xfrm>
            <a:off x="251520" y="1744663"/>
            <a:ext cx="4752975" cy="5113337"/>
          </a:xfrm>
          <a:prstGeom prst="rect">
            <a:avLst/>
          </a:prstGeom>
          <a:noFill/>
          <a:ln w="9525">
            <a:noFill/>
            <a:miter lim="800000"/>
            <a:headEnd/>
            <a:tailEnd/>
          </a:ln>
        </p:spPr>
        <p:txBody>
          <a:bodyPr/>
          <a:lstStyle/>
          <a:p>
            <a:pPr eaLnBrk="0" hangingPunct="0">
              <a:spcBef>
                <a:spcPct val="15000"/>
              </a:spcBef>
              <a:tabLst>
                <a:tab pos="715963" algn="l"/>
                <a:tab pos="1438275" algn="l"/>
              </a:tabLst>
            </a:pPr>
            <a:r>
              <a:rPr lang="zh-CN" altLang="zh-CN" sz="2700" b="1" dirty="0">
                <a:solidFill>
                  <a:schemeClr val="tx1"/>
                </a:solidFill>
              </a:rPr>
              <a:t>BCD</a:t>
            </a:r>
            <a:r>
              <a:rPr lang="zh-CN" altLang="en-US" sz="2700" b="1" dirty="0">
                <a:solidFill>
                  <a:schemeClr val="tx1"/>
                </a:solidFill>
              </a:rPr>
              <a:t>码：</a:t>
            </a:r>
            <a:r>
              <a:rPr lang="zh-CN" altLang="en-US" sz="2700" dirty="0">
                <a:solidFill>
                  <a:schemeClr val="tx1"/>
                </a:solidFill>
              </a:rPr>
              <a:t>用四位二进制数表示一位十进制数，即用四位二进制数码对一位十进制数编码。</a:t>
            </a:r>
            <a:r>
              <a:rPr lang="zh-CN" altLang="zh-CN" sz="2700" dirty="0">
                <a:solidFill>
                  <a:schemeClr val="tx1"/>
                </a:solidFill>
              </a:rPr>
              <a:t>BCD</a:t>
            </a:r>
            <a:r>
              <a:rPr lang="zh-CN" altLang="en-US" sz="2700" dirty="0">
                <a:solidFill>
                  <a:schemeClr val="tx1"/>
                </a:solidFill>
              </a:rPr>
              <a:t>码有多种编码方式。</a:t>
            </a:r>
          </a:p>
          <a:p>
            <a:pPr eaLnBrk="0" hangingPunct="0">
              <a:spcBef>
                <a:spcPct val="15000"/>
              </a:spcBef>
              <a:tabLst>
                <a:tab pos="715963" algn="l"/>
                <a:tab pos="1438275" algn="l"/>
              </a:tabLst>
            </a:pPr>
            <a:r>
              <a:rPr lang="zh-CN" altLang="zh-CN" sz="2700" b="1" dirty="0">
                <a:solidFill>
                  <a:schemeClr val="tx1"/>
                </a:solidFill>
              </a:rPr>
              <a:t>8421BCD</a:t>
            </a:r>
            <a:r>
              <a:rPr lang="zh-CN" altLang="en-US" sz="2700" b="1" dirty="0">
                <a:solidFill>
                  <a:schemeClr val="tx1"/>
                </a:solidFill>
              </a:rPr>
              <a:t>编码方式（</a:t>
            </a:r>
            <a:r>
              <a:rPr lang="zh-CN" altLang="en-US" sz="2700" dirty="0">
                <a:solidFill>
                  <a:schemeClr val="tx1"/>
                </a:solidFill>
                <a:latin typeface="Arial" pitchFamily="34" charset="0"/>
              </a:rPr>
              <a:t>自然</a:t>
            </a:r>
            <a:r>
              <a:rPr lang="zh-CN" altLang="zh-CN" sz="2700" dirty="0">
                <a:solidFill>
                  <a:schemeClr val="tx1"/>
                </a:solidFill>
                <a:latin typeface="Arial" pitchFamily="34" charset="0"/>
              </a:rPr>
              <a:t>BCD</a:t>
            </a:r>
            <a:r>
              <a:rPr lang="zh-CN" altLang="en-US" sz="2700" dirty="0">
                <a:solidFill>
                  <a:schemeClr val="tx1"/>
                </a:solidFill>
                <a:latin typeface="Arial" pitchFamily="34" charset="0"/>
              </a:rPr>
              <a:t>码）</a:t>
            </a:r>
          </a:p>
          <a:p>
            <a:pPr eaLnBrk="0" hangingPunct="0">
              <a:spcBef>
                <a:spcPct val="15000"/>
              </a:spcBef>
              <a:tabLst>
                <a:tab pos="715963" algn="l"/>
                <a:tab pos="1438275" algn="l"/>
              </a:tabLst>
            </a:pPr>
            <a:r>
              <a:rPr lang="zh-CN" altLang="zh-CN" sz="2700" b="1" dirty="0">
                <a:solidFill>
                  <a:schemeClr val="tx1"/>
                </a:solidFill>
              </a:rPr>
              <a:t>	</a:t>
            </a:r>
            <a:r>
              <a:rPr lang="zh-CN" altLang="zh-CN" sz="2700" b="1" dirty="0">
                <a:solidFill>
                  <a:schemeClr val="tx1"/>
                </a:solidFill>
                <a:latin typeface="Arial" pitchFamily="34" charset="0"/>
              </a:rPr>
              <a:t> </a:t>
            </a:r>
            <a:r>
              <a:rPr lang="zh-CN" altLang="en-US" sz="2700" dirty="0">
                <a:solidFill>
                  <a:schemeClr val="tx1"/>
                </a:solidFill>
                <a:latin typeface="Arial" pitchFamily="34" charset="0"/>
              </a:rPr>
              <a:t>用</a:t>
            </a:r>
            <a:r>
              <a:rPr lang="zh-CN" altLang="zh-CN" sz="2700" dirty="0">
                <a:solidFill>
                  <a:schemeClr val="tx1"/>
                </a:solidFill>
                <a:latin typeface="Arial" pitchFamily="34" charset="0"/>
              </a:rPr>
              <a:t>4</a:t>
            </a:r>
            <a:r>
              <a:rPr lang="zh-CN" altLang="en-US" sz="2700" dirty="0">
                <a:solidFill>
                  <a:schemeClr val="tx1"/>
                </a:solidFill>
                <a:latin typeface="Arial" pitchFamily="34" charset="0"/>
              </a:rPr>
              <a:t>位二进制数作为编码来表达十进制数，数码的每一位是含有位权的，从左到右依次为</a:t>
            </a:r>
            <a:r>
              <a:rPr lang="zh-CN" altLang="zh-CN" sz="2700" dirty="0">
                <a:solidFill>
                  <a:schemeClr val="tx1"/>
                </a:solidFill>
                <a:latin typeface="Arial" pitchFamily="34" charset="0"/>
              </a:rPr>
              <a:t>2</a:t>
            </a:r>
            <a:r>
              <a:rPr lang="zh-CN" altLang="zh-CN" sz="2700" baseline="30000" dirty="0">
                <a:solidFill>
                  <a:schemeClr val="tx1"/>
                </a:solidFill>
                <a:latin typeface="Arial" pitchFamily="34" charset="0"/>
              </a:rPr>
              <a:t>3</a:t>
            </a:r>
            <a:r>
              <a:rPr lang="zh-CN" altLang="en-US" sz="2700" dirty="0">
                <a:solidFill>
                  <a:schemeClr val="tx1"/>
                </a:solidFill>
                <a:latin typeface="Arial" pitchFamily="34" charset="0"/>
              </a:rPr>
              <a:t>、</a:t>
            </a:r>
            <a:r>
              <a:rPr lang="zh-CN" altLang="zh-CN" sz="2700" dirty="0">
                <a:solidFill>
                  <a:schemeClr val="tx1"/>
                </a:solidFill>
                <a:latin typeface="Arial" pitchFamily="34" charset="0"/>
              </a:rPr>
              <a:t>2</a:t>
            </a:r>
            <a:r>
              <a:rPr lang="zh-CN" altLang="zh-CN" sz="2700" baseline="30000" dirty="0">
                <a:solidFill>
                  <a:schemeClr val="tx1"/>
                </a:solidFill>
                <a:latin typeface="Arial" pitchFamily="34" charset="0"/>
              </a:rPr>
              <a:t>2</a:t>
            </a:r>
            <a:r>
              <a:rPr lang="zh-CN" altLang="en-US" sz="2700" dirty="0">
                <a:solidFill>
                  <a:schemeClr val="tx1"/>
                </a:solidFill>
                <a:latin typeface="Arial" pitchFamily="34" charset="0"/>
              </a:rPr>
              <a:t>、</a:t>
            </a:r>
            <a:r>
              <a:rPr lang="zh-CN" altLang="zh-CN" sz="2700" dirty="0">
                <a:solidFill>
                  <a:schemeClr val="tx1"/>
                </a:solidFill>
                <a:latin typeface="Arial" pitchFamily="34" charset="0"/>
              </a:rPr>
              <a:t>2</a:t>
            </a:r>
            <a:r>
              <a:rPr lang="zh-CN" altLang="zh-CN" sz="2700" baseline="30000" dirty="0">
                <a:solidFill>
                  <a:schemeClr val="tx1"/>
                </a:solidFill>
                <a:latin typeface="Arial" pitchFamily="34" charset="0"/>
              </a:rPr>
              <a:t>1</a:t>
            </a:r>
            <a:r>
              <a:rPr lang="zh-CN" altLang="en-US" sz="2700" dirty="0">
                <a:solidFill>
                  <a:schemeClr val="tx1"/>
                </a:solidFill>
                <a:latin typeface="Arial" pitchFamily="34" charset="0"/>
              </a:rPr>
              <a:t>、</a:t>
            </a:r>
            <a:r>
              <a:rPr lang="zh-CN" altLang="zh-CN" sz="2700" dirty="0">
                <a:solidFill>
                  <a:schemeClr val="tx1"/>
                </a:solidFill>
                <a:latin typeface="Arial" pitchFamily="34" charset="0"/>
              </a:rPr>
              <a:t>2</a:t>
            </a:r>
            <a:r>
              <a:rPr lang="zh-CN" altLang="zh-CN" sz="2700" baseline="30000" dirty="0">
                <a:solidFill>
                  <a:schemeClr val="tx1"/>
                </a:solidFill>
                <a:latin typeface="Arial" pitchFamily="34" charset="0"/>
              </a:rPr>
              <a:t>0</a:t>
            </a:r>
            <a:r>
              <a:rPr lang="zh-CN" altLang="en-US" sz="2700" dirty="0">
                <a:solidFill>
                  <a:schemeClr val="tx1"/>
                </a:solidFill>
                <a:latin typeface="Arial" pitchFamily="34" charset="0"/>
              </a:rPr>
              <a:t>。</a:t>
            </a:r>
          </a:p>
        </p:txBody>
      </p:sp>
      <p:graphicFrame>
        <p:nvGraphicFramePr>
          <p:cNvPr id="93188" name="Group 4"/>
          <p:cNvGraphicFramePr>
            <a:graphicFrameLocks noGrp="1"/>
          </p:cNvGraphicFramePr>
          <p:nvPr/>
        </p:nvGraphicFramePr>
        <p:xfrm>
          <a:off x="5436171" y="1268760"/>
          <a:ext cx="3528317" cy="5519738"/>
        </p:xfrm>
        <a:graphic>
          <a:graphicData uri="http://schemas.openxmlformats.org/drawingml/2006/table">
            <a:tbl>
              <a:tblPr/>
              <a:tblGrid>
                <a:gridCol w="1584101"/>
                <a:gridCol w="1944216"/>
              </a:tblGrid>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600" b="0" i="0" u="none" strike="noStrike" cap="none" normalizeH="0" baseline="0" smtClean="0">
                          <a:ln>
                            <a:noFill/>
                          </a:ln>
                          <a:solidFill>
                            <a:schemeClr val="tx1"/>
                          </a:solidFill>
                          <a:effectLst/>
                          <a:latin typeface="Times New Roman" pitchFamily="18" charset="0"/>
                          <a:ea typeface="宋体" pitchFamily="2" charset="-122"/>
                        </a:rPr>
                        <a:t>十进制数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600" b="0" i="0" u="none" strike="noStrike" cap="none" normalizeH="0" baseline="0" smtClean="0">
                          <a:ln>
                            <a:noFill/>
                          </a:ln>
                          <a:solidFill>
                            <a:schemeClr val="tx1"/>
                          </a:solidFill>
                          <a:effectLst/>
                          <a:latin typeface="Times New Roman" pitchFamily="18" charset="0"/>
                          <a:ea typeface="宋体" pitchFamily="2" charset="-122"/>
                        </a:rPr>
                        <a:t>8421BCD</a:t>
                      </a:r>
                      <a:r>
                        <a:rPr kumimoji="0" lang="zh-CN" sz="2600" b="0" i="0" u="none" strike="noStrike" cap="none" normalizeH="0" baseline="0" smtClean="0">
                          <a:ln>
                            <a:noFill/>
                          </a:ln>
                          <a:solidFill>
                            <a:schemeClr val="tx1"/>
                          </a:solidFill>
                          <a:effectLst/>
                          <a:latin typeface="Times New Roman" pitchFamily="18" charset="0"/>
                          <a:ea typeface="宋体" pitchFamily="2" charset="-122"/>
                        </a:rPr>
                        <a:t>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r>
              <a:tr h="419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6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600" b="0" i="0" u="none" strike="noStrike" cap="none" normalizeH="0" baseline="0" smtClean="0">
                          <a:ln>
                            <a:noFill/>
                          </a:ln>
                          <a:solidFill>
                            <a:schemeClr val="tx1"/>
                          </a:solidFill>
                          <a:effectLst/>
                          <a:latin typeface="Times New Roman" pitchFamily="18" charset="0"/>
                          <a:ea typeface="宋体" pitchFamily="2" charset="-122"/>
                        </a:rPr>
                        <a:t>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r>
              <a:tr h="423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6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600" b="0" i="0" u="none" strike="noStrike" cap="none" normalizeH="0" baseline="0" smtClean="0">
                          <a:ln>
                            <a:noFill/>
                          </a:ln>
                          <a:solidFill>
                            <a:schemeClr val="tx1"/>
                          </a:solidFill>
                          <a:effectLst/>
                          <a:latin typeface="Times New Roman" pitchFamily="18" charset="0"/>
                          <a:ea typeface="宋体" pitchFamily="2" charset="-122"/>
                        </a:rPr>
                        <a:t>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r>
              <a:tr h="422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600" b="0"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600" b="0" i="0" u="none" strike="noStrike" cap="none" normalizeH="0" baseline="0" smtClean="0">
                          <a:ln>
                            <a:noFill/>
                          </a:ln>
                          <a:solidFill>
                            <a:schemeClr val="tx1"/>
                          </a:solidFill>
                          <a:effectLst/>
                          <a:latin typeface="Times New Roman" pitchFamily="18" charset="0"/>
                          <a:ea typeface="宋体" pitchFamily="2" charset="-122"/>
                        </a:rPr>
                        <a:t>0010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r>
              <a:tr h="422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6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600" b="0" i="0" u="none" strike="noStrike" cap="none" normalizeH="0" baseline="0" smtClean="0">
                          <a:ln>
                            <a:noFill/>
                          </a:ln>
                          <a:solidFill>
                            <a:schemeClr val="tx1"/>
                          </a:solidFill>
                          <a:effectLst/>
                          <a:latin typeface="Times New Roman" pitchFamily="18" charset="0"/>
                          <a:ea typeface="宋体" pitchFamily="2" charset="-122"/>
                        </a:rPr>
                        <a:t>0011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600" b="0"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600" b="0" i="0" u="none" strike="noStrike" cap="none" normalizeH="0" baseline="0" smtClean="0">
                          <a:ln>
                            <a:noFill/>
                          </a:ln>
                          <a:solidFill>
                            <a:schemeClr val="tx1"/>
                          </a:solidFill>
                          <a:effectLst/>
                          <a:latin typeface="Times New Roman" pitchFamily="18" charset="0"/>
                          <a:ea typeface="宋体" pitchFamily="2" charset="-122"/>
                        </a:rPr>
                        <a:t>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r>
              <a:tr h="423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600" b="0" i="0"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600" b="0" i="0" u="none" strike="noStrike" cap="none" normalizeH="0" baseline="0" smtClean="0">
                          <a:ln>
                            <a:noFill/>
                          </a:ln>
                          <a:solidFill>
                            <a:schemeClr val="tx1"/>
                          </a:solidFill>
                          <a:effectLst/>
                          <a:latin typeface="Times New Roman" pitchFamily="18" charset="0"/>
                          <a:ea typeface="宋体" pitchFamily="2" charset="-122"/>
                        </a:rPr>
                        <a:t>0101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r>
              <a:tr h="422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600" b="0" i="0"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600" b="0" i="0" u="none" strike="noStrike" cap="none" normalizeH="0" baseline="0" smtClean="0">
                          <a:ln>
                            <a:noFill/>
                          </a:ln>
                          <a:solidFill>
                            <a:schemeClr val="tx1"/>
                          </a:solidFill>
                          <a:effectLst/>
                          <a:latin typeface="Times New Roman" pitchFamily="18" charset="0"/>
                          <a:ea typeface="宋体" pitchFamily="2" charset="-122"/>
                        </a:rPr>
                        <a:t>0110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r>
              <a:tr h="422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600" b="0" i="0" u="none" strike="noStrike" cap="none" normalizeH="0" baseline="0" smtClean="0">
                          <a:ln>
                            <a:noFill/>
                          </a:ln>
                          <a:solidFill>
                            <a:schemeClr val="tx1"/>
                          </a:solidFill>
                          <a:effectLst/>
                          <a:latin typeface="Times New Roman" pitchFamily="18" charset="0"/>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600" b="0" i="0" u="none" strike="noStrike" cap="none" normalizeH="0" baseline="0" smtClean="0">
                          <a:ln>
                            <a:noFill/>
                          </a:ln>
                          <a:solidFill>
                            <a:schemeClr val="tx1"/>
                          </a:solidFill>
                          <a:effectLst/>
                          <a:latin typeface="Times New Roman" pitchFamily="18" charset="0"/>
                          <a:ea typeface="宋体" pitchFamily="2" charset="-122"/>
                        </a:rPr>
                        <a:t>0111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r>
              <a:tr h="422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600" b="0" i="0" u="none" strike="noStrike" cap="none" normalizeH="0" baseline="0" smtClean="0">
                          <a:ln>
                            <a:noFill/>
                          </a:ln>
                          <a:solidFill>
                            <a:schemeClr val="tx1"/>
                          </a:solidFill>
                          <a:effectLst/>
                          <a:latin typeface="Times New Roman" pitchFamily="18"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600" b="0" i="0" u="none" strike="noStrike" cap="none" normalizeH="0" baseline="0" smtClean="0">
                          <a:ln>
                            <a:noFill/>
                          </a:ln>
                          <a:solidFill>
                            <a:schemeClr val="tx1"/>
                          </a:solidFill>
                          <a:effectLst/>
                          <a:latin typeface="Times New Roman" pitchFamily="18" charset="0"/>
                          <a:ea typeface="宋体" pitchFamily="2" charset="-122"/>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r>
              <a:tr h="642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600" b="0" i="0" u="none" strike="noStrike" cap="none" normalizeH="0" baseline="0" smtClean="0">
                          <a:ln>
                            <a:noFill/>
                          </a:ln>
                          <a:solidFill>
                            <a:schemeClr val="tx1"/>
                          </a:solidFill>
                          <a:effectLst/>
                          <a:latin typeface="Times New Roman" pitchFamily="18" charset="0"/>
                          <a:ea typeface="宋体"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600" b="0" i="0" u="none" strike="noStrike" cap="none" normalizeH="0" baseline="0" dirty="0" smtClean="0">
                          <a:ln>
                            <a:noFill/>
                          </a:ln>
                          <a:solidFill>
                            <a:schemeClr val="tx1"/>
                          </a:solidFill>
                          <a:effectLst/>
                          <a:latin typeface="Times New Roman" pitchFamily="18" charset="0"/>
                          <a:ea typeface="宋体" pitchFamily="2" charset="-122"/>
                        </a:rPr>
                        <a:t>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r>
            </a:tbl>
          </a:graphicData>
        </a:graphic>
      </p:graphicFrame>
    </p:spTree>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250825" y="1446213"/>
            <a:ext cx="8893175" cy="5411787"/>
          </a:xfrm>
          <a:prstGeom prst="rect">
            <a:avLst/>
          </a:prstGeom>
          <a:noFill/>
          <a:ln w="9525">
            <a:noFill/>
            <a:miter lim="800000"/>
            <a:headEnd/>
            <a:tailEnd/>
          </a:ln>
        </p:spPr>
        <p:txBody>
          <a:bodyPr/>
          <a:lstStyle/>
          <a:p>
            <a:pPr eaLnBrk="0" hangingPunct="0">
              <a:lnSpc>
                <a:spcPct val="110000"/>
              </a:lnSpc>
              <a:spcBef>
                <a:spcPct val="20000"/>
              </a:spcBef>
              <a:spcAft>
                <a:spcPct val="20000"/>
              </a:spcAft>
              <a:tabLst>
                <a:tab pos="850900" algn="l"/>
                <a:tab pos="1438275" algn="l"/>
              </a:tabLst>
            </a:pPr>
            <a:r>
              <a:rPr lang="zh-CN" altLang="zh-CN" sz="2800" b="1" dirty="0">
                <a:solidFill>
                  <a:schemeClr val="tx1"/>
                </a:solidFill>
              </a:rPr>
              <a:t>   	BCD</a:t>
            </a:r>
            <a:r>
              <a:rPr lang="zh-CN" altLang="en-US" sz="2800" b="1" dirty="0">
                <a:solidFill>
                  <a:schemeClr val="tx1"/>
                </a:solidFill>
              </a:rPr>
              <a:t>码的特点：用四位二进制数表示一位十进制数，既具有二进制数的形式，又具有十进制数的特点。</a:t>
            </a:r>
          </a:p>
          <a:p>
            <a:pPr eaLnBrk="0" hangingPunct="0">
              <a:lnSpc>
                <a:spcPct val="110000"/>
              </a:lnSpc>
              <a:spcBef>
                <a:spcPct val="20000"/>
              </a:spcBef>
              <a:spcAft>
                <a:spcPct val="20000"/>
              </a:spcAft>
              <a:tabLst>
                <a:tab pos="850900" algn="l"/>
                <a:tab pos="1438275" algn="l"/>
              </a:tabLst>
            </a:pPr>
            <a:r>
              <a:rPr lang="zh-CN" altLang="zh-CN" sz="2800" b="1" dirty="0">
                <a:solidFill>
                  <a:schemeClr val="tx1"/>
                </a:solidFill>
              </a:rPr>
              <a:t>	①</a:t>
            </a:r>
            <a:r>
              <a:rPr lang="zh-CN" altLang="en-US" sz="2800" b="1" dirty="0">
                <a:solidFill>
                  <a:schemeClr val="tx1"/>
                </a:solidFill>
              </a:rPr>
              <a:t>可按位直接相互转换；</a:t>
            </a:r>
          </a:p>
          <a:p>
            <a:pPr eaLnBrk="0" hangingPunct="0">
              <a:lnSpc>
                <a:spcPct val="110000"/>
              </a:lnSpc>
              <a:spcBef>
                <a:spcPct val="20000"/>
              </a:spcBef>
              <a:spcAft>
                <a:spcPct val="20000"/>
              </a:spcAft>
              <a:buClr>
                <a:srgbClr val="FFFF00"/>
              </a:buClr>
              <a:buSzPct val="100000"/>
              <a:buFont typeface="Times New Roman" pitchFamily="18" charset="0"/>
              <a:buNone/>
              <a:tabLst>
                <a:tab pos="850900" algn="l"/>
                <a:tab pos="1438275" algn="l"/>
              </a:tabLst>
            </a:pPr>
            <a:r>
              <a:rPr lang="zh-CN" altLang="zh-CN" sz="2800" b="1" dirty="0">
                <a:solidFill>
                  <a:schemeClr val="tx1"/>
                </a:solidFill>
              </a:rPr>
              <a:t>	②</a:t>
            </a:r>
            <a:r>
              <a:rPr lang="zh-CN" altLang="en-US" sz="2800" b="1" dirty="0">
                <a:solidFill>
                  <a:schemeClr val="tx1"/>
                </a:solidFill>
              </a:rPr>
              <a:t>且可按位直接运算</a:t>
            </a:r>
            <a:r>
              <a:rPr lang="zh-CN" altLang="en-US" sz="2800" b="1" dirty="0">
                <a:solidFill>
                  <a:schemeClr val="tx1"/>
                </a:solidFill>
                <a:latin typeface="Arial" pitchFamily="34" charset="0"/>
              </a:rPr>
              <a:t>，但常需要修正</a:t>
            </a:r>
            <a:r>
              <a:rPr lang="zh-CN" altLang="en-US" sz="2800" b="1" dirty="0">
                <a:solidFill>
                  <a:schemeClr val="tx1"/>
                </a:solidFill>
              </a:rPr>
              <a:t>。</a:t>
            </a:r>
          </a:p>
          <a:p>
            <a:pPr eaLnBrk="0" hangingPunct="0">
              <a:lnSpc>
                <a:spcPct val="110000"/>
              </a:lnSpc>
              <a:spcBef>
                <a:spcPct val="20000"/>
              </a:spcBef>
              <a:spcAft>
                <a:spcPct val="20000"/>
              </a:spcAft>
              <a:tabLst>
                <a:tab pos="850900" algn="l"/>
                <a:tab pos="1438275" algn="l"/>
              </a:tabLst>
            </a:pPr>
            <a:r>
              <a:rPr lang="zh-CN" altLang="en-US" sz="2500" b="1" dirty="0">
                <a:solidFill>
                  <a:schemeClr val="tx1"/>
                </a:solidFill>
                <a:latin typeface="Arial" pitchFamily="34" charset="0"/>
              </a:rPr>
              <a:t>（</a:t>
            </a:r>
            <a:r>
              <a:rPr lang="zh-CN" altLang="zh-CN" sz="2500" b="1" dirty="0">
                <a:solidFill>
                  <a:schemeClr val="tx1"/>
                </a:solidFill>
                <a:latin typeface="Arial" pitchFamily="34" charset="0"/>
              </a:rPr>
              <a:t>9</a:t>
            </a:r>
            <a:r>
              <a:rPr lang="zh-CN" altLang="en-US" sz="2500" b="1" dirty="0">
                <a:solidFill>
                  <a:schemeClr val="tx1"/>
                </a:solidFill>
                <a:latin typeface="Arial" pitchFamily="34" charset="0"/>
              </a:rPr>
              <a:t>）</a:t>
            </a:r>
            <a:r>
              <a:rPr lang="zh-CN" altLang="zh-CN" sz="2500" b="1" baseline="-25000" dirty="0">
                <a:solidFill>
                  <a:schemeClr val="tx1"/>
                </a:solidFill>
                <a:latin typeface="Arial" pitchFamily="34" charset="0"/>
              </a:rPr>
              <a:t>10</a:t>
            </a:r>
            <a:r>
              <a:rPr lang="zh-CN" altLang="zh-CN" sz="2500" b="1" dirty="0">
                <a:solidFill>
                  <a:schemeClr val="tx1"/>
                </a:solidFill>
                <a:latin typeface="Arial" pitchFamily="34" charset="0"/>
              </a:rPr>
              <a:t> </a:t>
            </a:r>
            <a:r>
              <a:rPr lang="zh-CN" altLang="en-US" sz="2500" b="1" dirty="0">
                <a:solidFill>
                  <a:schemeClr val="tx1"/>
                </a:solidFill>
                <a:latin typeface="Arial" pitchFamily="34" charset="0"/>
              </a:rPr>
              <a:t>＝ （ </a:t>
            </a:r>
            <a:r>
              <a:rPr lang="zh-CN" altLang="zh-CN" sz="2500" b="1" dirty="0">
                <a:solidFill>
                  <a:schemeClr val="tx1"/>
                </a:solidFill>
                <a:latin typeface="Arial" pitchFamily="34" charset="0"/>
              </a:rPr>
              <a:t>1001</a:t>
            </a:r>
            <a:r>
              <a:rPr lang="zh-CN" altLang="en-US" sz="2500" b="1" dirty="0">
                <a:solidFill>
                  <a:schemeClr val="tx1"/>
                </a:solidFill>
                <a:latin typeface="Arial" pitchFamily="34" charset="0"/>
              </a:rPr>
              <a:t>）</a:t>
            </a:r>
            <a:r>
              <a:rPr lang="zh-CN" altLang="zh-CN" sz="2500" b="1" baseline="-25000" dirty="0">
                <a:solidFill>
                  <a:schemeClr val="tx1"/>
                </a:solidFill>
                <a:latin typeface="Arial" pitchFamily="34" charset="0"/>
              </a:rPr>
              <a:t>8421</a:t>
            </a:r>
          </a:p>
          <a:p>
            <a:pPr eaLnBrk="0" hangingPunct="0">
              <a:lnSpc>
                <a:spcPct val="110000"/>
              </a:lnSpc>
              <a:spcBef>
                <a:spcPct val="20000"/>
              </a:spcBef>
              <a:spcAft>
                <a:spcPct val="20000"/>
              </a:spcAft>
              <a:buClr>
                <a:srgbClr val="FFFF00"/>
              </a:buClr>
              <a:buSzPct val="100000"/>
              <a:buFont typeface="Times New Roman" pitchFamily="18" charset="0"/>
              <a:buNone/>
              <a:tabLst>
                <a:tab pos="850900" algn="l"/>
                <a:tab pos="1438275" algn="l"/>
              </a:tabLst>
            </a:pPr>
            <a:r>
              <a:rPr lang="zh-CN" altLang="en-US" sz="2500" b="1" dirty="0">
                <a:solidFill>
                  <a:schemeClr val="tx1"/>
                </a:solidFill>
                <a:latin typeface="Arial" pitchFamily="34" charset="0"/>
              </a:rPr>
              <a:t>（</a:t>
            </a:r>
            <a:r>
              <a:rPr lang="zh-CN" altLang="zh-CN" sz="2500" b="1" dirty="0">
                <a:solidFill>
                  <a:schemeClr val="tx1"/>
                </a:solidFill>
                <a:latin typeface="Arial" pitchFamily="34" charset="0"/>
              </a:rPr>
              <a:t>395</a:t>
            </a:r>
            <a:r>
              <a:rPr lang="zh-CN" altLang="en-US" sz="2500" b="1" dirty="0">
                <a:solidFill>
                  <a:schemeClr val="tx1"/>
                </a:solidFill>
                <a:latin typeface="Arial" pitchFamily="34" charset="0"/>
              </a:rPr>
              <a:t>）</a:t>
            </a:r>
            <a:r>
              <a:rPr lang="zh-CN" altLang="zh-CN" sz="2500" b="1" baseline="-25000" dirty="0">
                <a:solidFill>
                  <a:schemeClr val="tx1"/>
                </a:solidFill>
                <a:latin typeface="Arial" pitchFamily="34" charset="0"/>
              </a:rPr>
              <a:t>10</a:t>
            </a:r>
            <a:r>
              <a:rPr lang="zh-CN" altLang="en-US" sz="2500" b="1" dirty="0">
                <a:solidFill>
                  <a:schemeClr val="tx1"/>
                </a:solidFill>
                <a:latin typeface="Arial" pitchFamily="34" charset="0"/>
              </a:rPr>
              <a:t>＝ （</a:t>
            </a:r>
            <a:r>
              <a:rPr lang="zh-CN" altLang="zh-CN" sz="2500" b="1" dirty="0">
                <a:solidFill>
                  <a:schemeClr val="tx1"/>
                </a:solidFill>
                <a:latin typeface="Arial" pitchFamily="34" charset="0"/>
              </a:rPr>
              <a:t>0011 1001 0101</a:t>
            </a:r>
            <a:r>
              <a:rPr lang="zh-CN" altLang="en-US" sz="2500" b="1" dirty="0">
                <a:solidFill>
                  <a:schemeClr val="tx1"/>
                </a:solidFill>
                <a:latin typeface="Arial" pitchFamily="34" charset="0"/>
              </a:rPr>
              <a:t>）</a:t>
            </a:r>
            <a:r>
              <a:rPr lang="zh-CN" altLang="zh-CN" sz="2500" b="1" baseline="-25000" dirty="0">
                <a:solidFill>
                  <a:schemeClr val="tx1"/>
                </a:solidFill>
                <a:latin typeface="Arial" pitchFamily="34" charset="0"/>
              </a:rPr>
              <a:t>8421</a:t>
            </a:r>
            <a:endParaRPr lang="zh-CN" altLang="zh-CN" sz="2800" b="1" baseline="-25000" dirty="0">
              <a:solidFill>
                <a:schemeClr val="tx1"/>
              </a:solidFill>
              <a:latin typeface="Arial" pitchFamily="34" charset="0"/>
            </a:endParaRPr>
          </a:p>
          <a:p>
            <a:pPr lvl="1">
              <a:lnSpc>
                <a:spcPct val="110000"/>
              </a:lnSpc>
              <a:spcBef>
                <a:spcPct val="20000"/>
              </a:spcBef>
              <a:spcAft>
                <a:spcPct val="20000"/>
              </a:spcAft>
              <a:tabLst>
                <a:tab pos="850900" algn="l"/>
                <a:tab pos="1438275" algn="l"/>
              </a:tabLst>
            </a:pPr>
            <a:r>
              <a:rPr lang="zh-CN" altLang="zh-CN" sz="2600" b="1" dirty="0">
                <a:solidFill>
                  <a:schemeClr val="tx1"/>
                </a:solidFill>
                <a:latin typeface="Arial" pitchFamily="34" charset="0"/>
              </a:rPr>
              <a:t>NOTICE</a:t>
            </a:r>
            <a:r>
              <a:rPr lang="zh-CN" altLang="en-US" sz="2600" b="1" dirty="0">
                <a:solidFill>
                  <a:schemeClr val="tx1"/>
                </a:solidFill>
                <a:latin typeface="Arial" pitchFamily="34" charset="0"/>
              </a:rPr>
              <a:t>：</a:t>
            </a:r>
          </a:p>
          <a:p>
            <a:pPr lvl="1">
              <a:lnSpc>
                <a:spcPct val="110000"/>
              </a:lnSpc>
              <a:spcBef>
                <a:spcPct val="20000"/>
              </a:spcBef>
              <a:spcAft>
                <a:spcPct val="20000"/>
              </a:spcAft>
              <a:tabLst>
                <a:tab pos="850900" algn="l"/>
                <a:tab pos="1438275" algn="l"/>
              </a:tabLst>
            </a:pPr>
            <a:r>
              <a:rPr lang="zh-CN" altLang="en-US" sz="2600" b="1" dirty="0">
                <a:solidFill>
                  <a:schemeClr val="tx1"/>
                </a:solidFill>
                <a:latin typeface="Arial" pitchFamily="34" charset="0"/>
              </a:rPr>
              <a:t>（</a:t>
            </a:r>
            <a:r>
              <a:rPr lang="zh-CN" altLang="zh-CN" sz="2600" b="1" dirty="0">
                <a:solidFill>
                  <a:schemeClr val="tx1"/>
                </a:solidFill>
                <a:latin typeface="Arial" pitchFamily="34" charset="0"/>
              </a:rPr>
              <a:t>0011 1001 0101</a:t>
            </a:r>
            <a:r>
              <a:rPr lang="zh-CN" altLang="en-US" sz="2600" b="1" dirty="0">
                <a:solidFill>
                  <a:schemeClr val="tx1"/>
                </a:solidFill>
                <a:latin typeface="Arial" pitchFamily="34" charset="0"/>
              </a:rPr>
              <a:t>）</a:t>
            </a:r>
            <a:r>
              <a:rPr lang="zh-CN" altLang="zh-CN" sz="2600" b="1" baseline="-25000" dirty="0">
                <a:solidFill>
                  <a:schemeClr val="tx1"/>
                </a:solidFill>
                <a:latin typeface="Arial" pitchFamily="34" charset="0"/>
              </a:rPr>
              <a:t>8421</a:t>
            </a:r>
            <a:r>
              <a:rPr lang="zh-CN" altLang="zh-CN" sz="2600" b="1" dirty="0">
                <a:solidFill>
                  <a:schemeClr val="tx1"/>
                </a:solidFill>
                <a:latin typeface="Arial" pitchFamily="34" charset="0"/>
              </a:rPr>
              <a:t> ≠</a:t>
            </a:r>
            <a:r>
              <a:rPr lang="zh-CN" altLang="zh-CN" sz="2600" dirty="0">
                <a:solidFill>
                  <a:schemeClr val="tx1"/>
                </a:solidFill>
                <a:latin typeface="Arial" pitchFamily="34" charset="0"/>
              </a:rPr>
              <a:t>  </a:t>
            </a:r>
            <a:r>
              <a:rPr lang="zh-CN" altLang="en-US" sz="2600" b="1" dirty="0">
                <a:solidFill>
                  <a:schemeClr val="tx1"/>
                </a:solidFill>
                <a:latin typeface="Arial" pitchFamily="34" charset="0"/>
              </a:rPr>
              <a:t>（</a:t>
            </a:r>
            <a:r>
              <a:rPr lang="zh-CN" altLang="zh-CN" sz="2600" b="1" dirty="0">
                <a:solidFill>
                  <a:schemeClr val="tx1"/>
                </a:solidFill>
                <a:latin typeface="Arial" pitchFamily="34" charset="0"/>
              </a:rPr>
              <a:t>001110010101</a:t>
            </a:r>
            <a:r>
              <a:rPr lang="zh-CN" altLang="en-US" sz="2600" b="1" dirty="0">
                <a:solidFill>
                  <a:schemeClr val="tx1"/>
                </a:solidFill>
                <a:latin typeface="Arial" pitchFamily="34" charset="0"/>
              </a:rPr>
              <a:t>）</a:t>
            </a:r>
            <a:r>
              <a:rPr lang="zh-CN" altLang="zh-CN" sz="2600" b="1" baseline="-25000" dirty="0">
                <a:solidFill>
                  <a:schemeClr val="tx1"/>
                </a:solidFill>
                <a:latin typeface="Arial" pitchFamily="34" charset="0"/>
              </a:rPr>
              <a:t>2</a:t>
            </a:r>
          </a:p>
          <a:p>
            <a:pPr lvl="1">
              <a:lnSpc>
                <a:spcPct val="110000"/>
              </a:lnSpc>
              <a:spcBef>
                <a:spcPct val="20000"/>
              </a:spcBef>
              <a:spcAft>
                <a:spcPct val="20000"/>
              </a:spcAft>
              <a:tabLst>
                <a:tab pos="850900" algn="l"/>
                <a:tab pos="1438275" algn="l"/>
              </a:tabLst>
            </a:pPr>
            <a:r>
              <a:rPr lang="zh-CN" altLang="en-US" sz="2600" b="1" dirty="0">
                <a:solidFill>
                  <a:schemeClr val="tx1"/>
                </a:solidFill>
                <a:latin typeface="Arial" pitchFamily="34" charset="0"/>
              </a:rPr>
              <a:t>（</a:t>
            </a:r>
            <a:r>
              <a:rPr lang="zh-CN" altLang="zh-CN" sz="2600" b="1" dirty="0">
                <a:solidFill>
                  <a:schemeClr val="tx1"/>
                </a:solidFill>
                <a:latin typeface="Arial" pitchFamily="34" charset="0"/>
              </a:rPr>
              <a:t>0011 1001 0101</a:t>
            </a:r>
            <a:r>
              <a:rPr lang="zh-CN" altLang="en-US" sz="2600" b="1" dirty="0">
                <a:solidFill>
                  <a:schemeClr val="tx1"/>
                </a:solidFill>
                <a:latin typeface="Arial" pitchFamily="34" charset="0"/>
              </a:rPr>
              <a:t>）</a:t>
            </a:r>
            <a:r>
              <a:rPr lang="zh-CN" altLang="zh-CN" sz="2600" b="1" baseline="-25000" dirty="0">
                <a:solidFill>
                  <a:schemeClr val="tx1"/>
                </a:solidFill>
                <a:latin typeface="Arial" pitchFamily="34" charset="0"/>
              </a:rPr>
              <a:t>8421 </a:t>
            </a:r>
            <a:r>
              <a:rPr lang="zh-CN" altLang="en-US" sz="2600" b="1" dirty="0">
                <a:solidFill>
                  <a:schemeClr val="tx1"/>
                </a:solidFill>
                <a:latin typeface="Arial" pitchFamily="34" charset="0"/>
              </a:rPr>
              <a:t>＝（</a:t>
            </a:r>
            <a:r>
              <a:rPr lang="zh-CN" altLang="zh-CN" sz="2600" b="1" dirty="0">
                <a:solidFill>
                  <a:schemeClr val="tx1"/>
                </a:solidFill>
                <a:latin typeface="Arial" pitchFamily="34" charset="0"/>
              </a:rPr>
              <a:t>110001011</a:t>
            </a:r>
            <a:r>
              <a:rPr lang="zh-CN" altLang="en-US" sz="2600" b="1" dirty="0">
                <a:solidFill>
                  <a:schemeClr val="tx1"/>
                </a:solidFill>
                <a:latin typeface="Arial" pitchFamily="34" charset="0"/>
              </a:rPr>
              <a:t>）</a:t>
            </a:r>
            <a:r>
              <a:rPr lang="zh-CN" altLang="zh-CN" sz="2600" b="1" baseline="-25000" dirty="0">
                <a:solidFill>
                  <a:schemeClr val="tx1"/>
                </a:solidFill>
                <a:latin typeface="Arial" pitchFamily="34" charset="0"/>
              </a:rPr>
              <a:t>2</a:t>
            </a:r>
          </a:p>
        </p:txBody>
      </p:sp>
    </p:spTree>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755576" y="548680"/>
            <a:ext cx="8686800" cy="1311275"/>
          </a:xfrm>
          <a:prstGeom prst="rect">
            <a:avLst/>
          </a:prstGeom>
          <a:noFill/>
          <a:ln w="9525">
            <a:noFill/>
            <a:miter lim="800000"/>
            <a:headEnd/>
            <a:tailEnd/>
          </a:ln>
        </p:spPr>
        <p:txBody>
          <a:bodyPr>
            <a:spAutoFit/>
          </a:bodyPr>
          <a:lstStyle/>
          <a:p>
            <a:pPr>
              <a:spcBef>
                <a:spcPct val="50000"/>
              </a:spcBef>
            </a:pPr>
            <a:r>
              <a:rPr lang="zh-CN" altLang="en-US" sz="3200" b="1" dirty="0">
                <a:solidFill>
                  <a:schemeClr val="tx2"/>
                </a:solidFill>
                <a:latin typeface="隶书" pitchFamily="49" charset="-122"/>
                <a:ea typeface="隶书" pitchFamily="49" charset="-122"/>
              </a:rPr>
              <a:t>二－十进制码</a:t>
            </a:r>
            <a:r>
              <a:rPr lang="zh-CN" altLang="zh-CN" sz="3200" b="1" dirty="0">
                <a:solidFill>
                  <a:schemeClr val="tx2"/>
                </a:solidFill>
                <a:latin typeface="隶书" pitchFamily="49" charset="-122"/>
                <a:ea typeface="隶书" pitchFamily="49" charset="-122"/>
              </a:rPr>
              <a:t>(BCD </a:t>
            </a:r>
            <a:r>
              <a:rPr lang="zh-CN" altLang="zh-CN" b="1" i="1" dirty="0">
                <a:solidFill>
                  <a:schemeClr val="tx2"/>
                </a:solidFill>
              </a:rPr>
              <a:t>Binary coded decimal</a:t>
            </a:r>
            <a:r>
              <a:rPr lang="zh-CN" altLang="zh-CN" sz="3200" b="1" dirty="0">
                <a:solidFill>
                  <a:schemeClr val="tx2"/>
                </a:solidFill>
                <a:latin typeface="隶书" pitchFamily="49" charset="-122"/>
                <a:ea typeface="隶书" pitchFamily="49" charset="-122"/>
              </a:rPr>
              <a:t>)</a:t>
            </a:r>
          </a:p>
          <a:p>
            <a:pPr>
              <a:spcBef>
                <a:spcPct val="50000"/>
              </a:spcBef>
            </a:pPr>
            <a:r>
              <a:rPr lang="zh-CN" altLang="zh-CN" sz="3200" b="1" dirty="0">
                <a:solidFill>
                  <a:schemeClr val="tx2"/>
                </a:solidFill>
                <a:latin typeface="隶书" pitchFamily="49" charset="-122"/>
                <a:ea typeface="隶书" pitchFamily="49" charset="-122"/>
              </a:rPr>
              <a:t>	</a:t>
            </a:r>
            <a:r>
              <a:rPr lang="zh-CN" altLang="en-US" sz="3200" b="1" dirty="0">
                <a:solidFill>
                  <a:srgbClr val="FF3300"/>
                </a:solidFill>
                <a:latin typeface="隶书" pitchFamily="49" charset="-122"/>
                <a:ea typeface="隶书" pitchFamily="49" charset="-122"/>
              </a:rPr>
              <a:t>常用</a:t>
            </a:r>
            <a:r>
              <a:rPr lang="zh-CN" altLang="zh-CN" sz="3200" b="1" dirty="0">
                <a:solidFill>
                  <a:srgbClr val="FF3300"/>
                </a:solidFill>
                <a:latin typeface="隶书" pitchFamily="49" charset="-122"/>
                <a:ea typeface="隶书" pitchFamily="49" charset="-122"/>
              </a:rPr>
              <a:t>BCD</a:t>
            </a:r>
            <a:r>
              <a:rPr lang="zh-CN" altLang="en-US" sz="3200" b="1" dirty="0">
                <a:solidFill>
                  <a:srgbClr val="FF3300"/>
                </a:solidFill>
                <a:latin typeface="隶书" pitchFamily="49" charset="-122"/>
                <a:ea typeface="隶书" pitchFamily="49" charset="-122"/>
              </a:rPr>
              <a:t>码</a:t>
            </a:r>
          </a:p>
        </p:txBody>
      </p:sp>
      <p:sp>
        <p:nvSpPr>
          <p:cNvPr id="73731" name="Rectangle 3"/>
          <p:cNvSpPr>
            <a:spLocks noChangeArrowheads="1"/>
          </p:cNvSpPr>
          <p:nvPr/>
        </p:nvSpPr>
        <p:spPr bwMode="auto">
          <a:xfrm>
            <a:off x="0" y="2060848"/>
            <a:ext cx="8705850" cy="4032250"/>
          </a:xfrm>
          <a:prstGeom prst="rect">
            <a:avLst/>
          </a:prstGeom>
          <a:noFill/>
          <a:ln w="9525">
            <a:noFill/>
            <a:miter lim="800000"/>
            <a:headEnd/>
            <a:tailEnd/>
          </a:ln>
        </p:spPr>
        <p:txBody>
          <a:bodyPr/>
          <a:lstStyle/>
          <a:p>
            <a:pPr eaLnBrk="0" hangingPunct="0">
              <a:lnSpc>
                <a:spcPct val="125000"/>
              </a:lnSpc>
              <a:tabLst>
                <a:tab pos="850900" algn="l"/>
                <a:tab pos="1438275" algn="l"/>
              </a:tabLst>
            </a:pPr>
            <a:r>
              <a:rPr lang="zh-CN" altLang="zh-CN" sz="2600" b="1" dirty="0"/>
              <a:t>		</a:t>
            </a:r>
            <a:r>
              <a:rPr lang="zh-CN" altLang="zh-CN" sz="2600" b="1" dirty="0" smtClean="0"/>
              <a:t>“8421</a:t>
            </a:r>
            <a:r>
              <a:rPr lang="zh-CN" altLang="zh-CN" sz="2600" b="1" dirty="0"/>
              <a:t>”</a:t>
            </a:r>
            <a:r>
              <a:rPr lang="zh-CN" altLang="en-US" sz="2600" b="1" dirty="0"/>
              <a:t>码</a:t>
            </a:r>
          </a:p>
          <a:p>
            <a:pPr eaLnBrk="0" hangingPunct="0">
              <a:lnSpc>
                <a:spcPct val="125000"/>
              </a:lnSpc>
              <a:tabLst>
                <a:tab pos="850900" algn="l"/>
                <a:tab pos="1438275" algn="l"/>
              </a:tabLst>
            </a:pPr>
            <a:r>
              <a:rPr lang="zh-CN" altLang="zh-CN" sz="2600" b="1" dirty="0"/>
              <a:t>             </a:t>
            </a:r>
            <a:r>
              <a:rPr lang="en-US" altLang="zh-CN" sz="2600" b="1" dirty="0" smtClean="0"/>
              <a:t>  </a:t>
            </a:r>
            <a:r>
              <a:rPr lang="zh-CN" altLang="zh-CN" sz="2600" b="1" dirty="0" smtClean="0"/>
              <a:t>  </a:t>
            </a:r>
            <a:r>
              <a:rPr lang="zh-CN" altLang="zh-CN" sz="2600" b="1" dirty="0"/>
              <a:t>“5421”</a:t>
            </a:r>
            <a:r>
              <a:rPr lang="zh-CN" altLang="en-US" sz="2600" b="1" dirty="0"/>
              <a:t>码</a:t>
            </a:r>
          </a:p>
          <a:p>
            <a:pPr eaLnBrk="0" hangingPunct="0">
              <a:lnSpc>
                <a:spcPct val="125000"/>
              </a:lnSpc>
              <a:tabLst>
                <a:tab pos="850900" algn="l"/>
                <a:tab pos="1438275" algn="l"/>
              </a:tabLst>
            </a:pPr>
            <a:r>
              <a:rPr lang="zh-CN" altLang="zh-CN" sz="2600" b="1" dirty="0"/>
              <a:t>	</a:t>
            </a:r>
            <a:r>
              <a:rPr lang="en-US" altLang="zh-CN" sz="2600" b="1" dirty="0" smtClean="0"/>
              <a:t>       </a:t>
            </a:r>
            <a:r>
              <a:rPr lang="zh-CN" altLang="zh-CN" sz="2600" b="1" dirty="0" smtClean="0"/>
              <a:t>“2421</a:t>
            </a:r>
            <a:r>
              <a:rPr lang="zh-CN" altLang="zh-CN" sz="2600" b="1" dirty="0"/>
              <a:t>”</a:t>
            </a:r>
            <a:r>
              <a:rPr lang="zh-CN" altLang="en-US" sz="2600" b="1" dirty="0"/>
              <a:t>码</a:t>
            </a:r>
          </a:p>
          <a:p>
            <a:pPr eaLnBrk="0" hangingPunct="0">
              <a:lnSpc>
                <a:spcPct val="125000"/>
              </a:lnSpc>
              <a:tabLst>
                <a:tab pos="850900" algn="l"/>
                <a:tab pos="1438275" algn="l"/>
              </a:tabLst>
            </a:pPr>
            <a:r>
              <a:rPr lang="zh-CN" altLang="zh-CN" sz="2600" b="1" dirty="0"/>
              <a:t>		</a:t>
            </a:r>
            <a:r>
              <a:rPr lang="zh-CN" altLang="zh-CN" sz="2600" b="1" dirty="0" smtClean="0"/>
              <a:t>“</a:t>
            </a:r>
            <a:r>
              <a:rPr lang="zh-CN" altLang="zh-CN" sz="2600" b="1" dirty="0"/>
              <a:t>5211”</a:t>
            </a:r>
            <a:r>
              <a:rPr lang="zh-CN" altLang="en-US" sz="2600" b="1" dirty="0"/>
              <a:t>码</a:t>
            </a:r>
          </a:p>
          <a:p>
            <a:pPr eaLnBrk="0" hangingPunct="0">
              <a:lnSpc>
                <a:spcPct val="125000"/>
              </a:lnSpc>
              <a:tabLst>
                <a:tab pos="850900" algn="l"/>
                <a:tab pos="1438275" algn="l"/>
              </a:tabLst>
            </a:pPr>
            <a:r>
              <a:rPr lang="zh-CN" altLang="zh-CN" sz="2600" b="1" dirty="0"/>
              <a:t>		 </a:t>
            </a:r>
            <a:r>
              <a:rPr lang="zh-CN" altLang="en-US" sz="2600" b="1" dirty="0"/>
              <a:t>余</a:t>
            </a:r>
            <a:r>
              <a:rPr lang="zh-CN" altLang="zh-CN" sz="2600" b="1" dirty="0"/>
              <a:t>3</a:t>
            </a:r>
            <a:r>
              <a:rPr lang="zh-CN" altLang="en-US" sz="2600" b="1" dirty="0"/>
              <a:t>码</a:t>
            </a:r>
          </a:p>
          <a:p>
            <a:pPr eaLnBrk="0" hangingPunct="0">
              <a:lnSpc>
                <a:spcPct val="125000"/>
              </a:lnSpc>
              <a:tabLst>
                <a:tab pos="850900" algn="l"/>
                <a:tab pos="1438275" algn="l"/>
              </a:tabLst>
            </a:pPr>
            <a:r>
              <a:rPr lang="zh-CN" altLang="zh-CN" sz="2600" b="1" dirty="0"/>
              <a:t>		 BCD</a:t>
            </a:r>
            <a:r>
              <a:rPr lang="zh-CN" altLang="en-US" sz="2600" b="1" dirty="0"/>
              <a:t>格雷码（</a:t>
            </a:r>
            <a:r>
              <a:rPr lang="zh-CN" altLang="zh-CN" sz="2600" b="1" dirty="0"/>
              <a:t>Gray</a:t>
            </a:r>
            <a:r>
              <a:rPr lang="zh-CN" altLang="en-US" sz="2600" b="1" dirty="0"/>
              <a:t>码），又称为</a:t>
            </a:r>
            <a:r>
              <a:rPr lang="zh-CN" altLang="en-US" sz="2600" b="1" dirty="0">
                <a:solidFill>
                  <a:schemeClr val="tx2"/>
                </a:solidFill>
              </a:rPr>
              <a:t>可靠性编码</a:t>
            </a:r>
          </a:p>
        </p:txBody>
      </p:sp>
    </p:spTree>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258" name="Group 2"/>
          <p:cNvGraphicFramePr>
            <a:graphicFrameLocks noGrp="1"/>
          </p:cNvGraphicFramePr>
          <p:nvPr/>
        </p:nvGraphicFramePr>
        <p:xfrm>
          <a:off x="468510" y="2162894"/>
          <a:ext cx="8135938" cy="4362450"/>
        </p:xfrm>
        <a:graphic>
          <a:graphicData uri="http://schemas.openxmlformats.org/drawingml/2006/table">
            <a:tbl>
              <a:tblPr/>
              <a:tblGrid>
                <a:gridCol w="1295400"/>
                <a:gridCol w="1219200"/>
                <a:gridCol w="1295400"/>
                <a:gridCol w="1219200"/>
                <a:gridCol w="1130300"/>
                <a:gridCol w="1976438"/>
              </a:tblGrid>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宋体" pitchFamily="2" charset="-122"/>
                        </a:rPr>
                        <a:t>十进制数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8421</a:t>
                      </a:r>
                      <a:r>
                        <a:rPr kumimoji="0" lang="zh-CN" sz="2000" b="0" i="0" u="none" strike="noStrike" cap="none" normalizeH="0" baseline="0" smtClean="0">
                          <a:ln>
                            <a:noFill/>
                          </a:ln>
                          <a:solidFill>
                            <a:schemeClr val="tx1"/>
                          </a:solidFill>
                          <a:effectLst/>
                          <a:latin typeface="Times New Roman" pitchFamily="18" charset="0"/>
                          <a:ea typeface="宋体" pitchFamily="2" charset="-122"/>
                        </a:rPr>
                        <a:t>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2421</a:t>
                      </a:r>
                      <a:r>
                        <a:rPr kumimoji="0" lang="zh-CN" sz="2000" b="0" i="0" u="none" strike="noStrike" cap="none" normalizeH="0" baseline="0" smtClean="0">
                          <a:ln>
                            <a:noFill/>
                          </a:ln>
                          <a:solidFill>
                            <a:schemeClr val="tx1"/>
                          </a:solidFill>
                          <a:effectLst/>
                          <a:latin typeface="Times New Roman" pitchFamily="18" charset="0"/>
                          <a:ea typeface="宋体" pitchFamily="2" charset="-122"/>
                        </a:rPr>
                        <a:t>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5211</a:t>
                      </a:r>
                      <a:r>
                        <a:rPr kumimoji="0" lang="zh-CN" sz="2000" b="0" i="0" u="none" strike="noStrike" cap="none" normalizeH="0" baseline="0" smtClean="0">
                          <a:ln>
                            <a:noFill/>
                          </a:ln>
                          <a:solidFill>
                            <a:schemeClr val="tx1"/>
                          </a:solidFill>
                          <a:effectLst/>
                          <a:latin typeface="Times New Roman" pitchFamily="18" charset="0"/>
                          <a:ea typeface="宋体" pitchFamily="2" charset="-122"/>
                        </a:rPr>
                        <a:t>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rPr>
                        <a:t>余</a:t>
                      </a: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3</a:t>
                      </a:r>
                      <a:r>
                        <a:rPr kumimoji="0" lang="zh-CN" sz="2000" b="0" i="0" u="none" strike="noStrike" cap="none" normalizeH="0" baseline="0" smtClean="0">
                          <a:ln>
                            <a:noFill/>
                          </a:ln>
                          <a:solidFill>
                            <a:schemeClr val="tx1"/>
                          </a:solidFill>
                          <a:effectLst/>
                          <a:latin typeface="Times New Roman" pitchFamily="18" charset="0"/>
                          <a:ea typeface="宋体" pitchFamily="2" charset="-122"/>
                        </a:rPr>
                        <a:t>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BCD</a:t>
                      </a:r>
                      <a:r>
                        <a:rPr kumimoji="0" lang="zh-CN" sz="2000" b="0" i="0" u="none" strike="noStrike" cap="none" normalizeH="0" baseline="0" smtClean="0">
                          <a:ln>
                            <a:noFill/>
                          </a:ln>
                          <a:solidFill>
                            <a:schemeClr val="tx1"/>
                          </a:solidFill>
                          <a:effectLst/>
                          <a:latin typeface="Times New Roman" pitchFamily="18" charset="0"/>
                          <a:ea typeface="宋体" pitchFamily="2" charset="-122"/>
                        </a:rPr>
                        <a:t>格雷码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itchFamily="18" charset="0"/>
                          <a:ea typeface="宋体" pitchFamily="2" charset="-122"/>
                        </a:rPr>
                        <a:t>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itchFamily="18" charset="0"/>
                          <a:ea typeface="宋体" pitchFamily="2" charset="-122"/>
                        </a:rPr>
                        <a:t>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840" name="Text Box 88"/>
          <p:cNvSpPr txBox="1">
            <a:spLocks noChangeArrowheads="1"/>
          </p:cNvSpPr>
          <p:nvPr/>
        </p:nvSpPr>
        <p:spPr bwMode="auto">
          <a:xfrm>
            <a:off x="1043608" y="332656"/>
            <a:ext cx="5257800" cy="519113"/>
          </a:xfrm>
          <a:prstGeom prst="rect">
            <a:avLst/>
          </a:prstGeom>
          <a:noFill/>
          <a:ln w="9525">
            <a:noFill/>
            <a:miter lim="800000"/>
            <a:headEnd/>
            <a:tailEnd/>
          </a:ln>
        </p:spPr>
        <p:txBody>
          <a:bodyPr>
            <a:spAutoFit/>
          </a:bodyPr>
          <a:lstStyle/>
          <a:p>
            <a:pPr>
              <a:spcBef>
                <a:spcPct val="50000"/>
              </a:spcBef>
            </a:pPr>
            <a:r>
              <a:rPr lang="zh-CN" altLang="en-US" sz="2800" b="1" dirty="0">
                <a:latin typeface="Verdana" pitchFamily="34" charset="0"/>
              </a:rPr>
              <a:t>常用</a:t>
            </a:r>
            <a:r>
              <a:rPr lang="zh-CN" altLang="zh-CN" sz="2800" b="1" dirty="0">
                <a:latin typeface="Verdana" pitchFamily="34" charset="0"/>
              </a:rPr>
              <a:t>BCD</a:t>
            </a:r>
            <a:r>
              <a:rPr lang="zh-CN" altLang="en-US" sz="2800" b="1" dirty="0">
                <a:latin typeface="Verdana" pitchFamily="34" charset="0"/>
              </a:rPr>
              <a:t>码特性比较</a:t>
            </a:r>
          </a:p>
        </p:txBody>
      </p:sp>
      <p:sp>
        <p:nvSpPr>
          <p:cNvPr id="74841" name="AutoShape 89"/>
          <p:cNvSpPr>
            <a:spLocks/>
          </p:cNvSpPr>
          <p:nvPr/>
        </p:nvSpPr>
        <p:spPr bwMode="auto">
          <a:xfrm rot="5411967">
            <a:off x="6574632" y="1569244"/>
            <a:ext cx="144462" cy="838200"/>
          </a:xfrm>
          <a:prstGeom prst="leftBrace">
            <a:avLst>
              <a:gd name="adj1" fmla="val 48352"/>
              <a:gd name="adj2" fmla="val 50000"/>
            </a:avLst>
          </a:prstGeom>
          <a:noFill/>
          <a:ln w="9525">
            <a:solidFill>
              <a:schemeClr val="tx1"/>
            </a:solidFill>
            <a:round/>
            <a:headEnd/>
            <a:tailEnd/>
          </a:ln>
        </p:spPr>
        <p:txBody>
          <a:bodyPr wrap="none" anchor="ctr"/>
          <a:lstStyle/>
          <a:p>
            <a:endParaRPr lang="zh-CN" altLang="en-US"/>
          </a:p>
        </p:txBody>
      </p:sp>
      <p:sp>
        <p:nvSpPr>
          <p:cNvPr id="74842" name="Text Box 90"/>
          <p:cNvSpPr txBox="1">
            <a:spLocks noChangeArrowheads="1"/>
          </p:cNvSpPr>
          <p:nvPr/>
        </p:nvSpPr>
        <p:spPr bwMode="auto">
          <a:xfrm>
            <a:off x="6011863" y="1484313"/>
            <a:ext cx="1143000" cy="366712"/>
          </a:xfrm>
          <a:prstGeom prst="rect">
            <a:avLst/>
          </a:prstGeom>
          <a:noFill/>
          <a:ln w="9525">
            <a:noFill/>
            <a:miter lim="800000"/>
            <a:headEnd/>
            <a:tailEnd/>
          </a:ln>
        </p:spPr>
        <p:txBody>
          <a:bodyPr>
            <a:spAutoFit/>
          </a:bodyPr>
          <a:lstStyle/>
          <a:p>
            <a:pPr>
              <a:spcBef>
                <a:spcPct val="50000"/>
              </a:spcBef>
            </a:pPr>
            <a:r>
              <a:rPr lang="zh-CN" altLang="en-US" sz="1800">
                <a:solidFill>
                  <a:srgbClr val="FF0000"/>
                </a:solidFill>
                <a:latin typeface="Verdana" pitchFamily="34" charset="0"/>
              </a:rPr>
              <a:t>无权码</a:t>
            </a:r>
          </a:p>
        </p:txBody>
      </p:sp>
      <p:sp>
        <p:nvSpPr>
          <p:cNvPr id="74843" name="AutoShape 91"/>
          <p:cNvSpPr>
            <a:spLocks/>
          </p:cNvSpPr>
          <p:nvPr/>
        </p:nvSpPr>
        <p:spPr bwMode="auto">
          <a:xfrm rot="-5400000">
            <a:off x="3167063" y="5192985"/>
            <a:ext cx="144462" cy="2808288"/>
          </a:xfrm>
          <a:prstGeom prst="leftBrace">
            <a:avLst>
              <a:gd name="adj1" fmla="val 161997"/>
              <a:gd name="adj2" fmla="val 50000"/>
            </a:avLst>
          </a:prstGeom>
          <a:noFill/>
          <a:ln w="9525">
            <a:solidFill>
              <a:schemeClr val="tx1"/>
            </a:solidFill>
            <a:round/>
            <a:headEnd/>
            <a:tailEnd/>
          </a:ln>
        </p:spPr>
        <p:txBody>
          <a:bodyPr wrap="none" anchor="ctr"/>
          <a:lstStyle/>
          <a:p>
            <a:endParaRPr lang="zh-CN" altLang="en-US"/>
          </a:p>
        </p:txBody>
      </p:sp>
      <p:sp>
        <p:nvSpPr>
          <p:cNvPr id="74844" name="Text Box 92"/>
          <p:cNvSpPr txBox="1">
            <a:spLocks noChangeArrowheads="1"/>
          </p:cNvSpPr>
          <p:nvPr/>
        </p:nvSpPr>
        <p:spPr bwMode="auto">
          <a:xfrm>
            <a:off x="3781425" y="6491288"/>
            <a:ext cx="1143000" cy="366712"/>
          </a:xfrm>
          <a:prstGeom prst="rect">
            <a:avLst/>
          </a:prstGeom>
          <a:noFill/>
          <a:ln w="9525">
            <a:noFill/>
            <a:miter lim="800000"/>
            <a:headEnd/>
            <a:tailEnd/>
          </a:ln>
        </p:spPr>
        <p:txBody>
          <a:bodyPr>
            <a:spAutoFit/>
          </a:bodyPr>
          <a:lstStyle/>
          <a:p>
            <a:pPr>
              <a:spcBef>
                <a:spcPct val="50000"/>
              </a:spcBef>
            </a:pPr>
            <a:r>
              <a:rPr lang="zh-CN" altLang="en-US" sz="1800" dirty="0">
                <a:solidFill>
                  <a:srgbClr val="FF0000"/>
                </a:solidFill>
                <a:latin typeface="Verdana" pitchFamily="34" charset="0"/>
              </a:rPr>
              <a:t>有权码</a:t>
            </a:r>
          </a:p>
        </p:txBody>
      </p:sp>
      <p:sp>
        <p:nvSpPr>
          <p:cNvPr id="74845" name="Rectangle 93"/>
          <p:cNvSpPr>
            <a:spLocks noChangeArrowheads="1"/>
          </p:cNvSpPr>
          <p:nvPr/>
        </p:nvSpPr>
        <p:spPr bwMode="auto">
          <a:xfrm>
            <a:off x="468313" y="1628775"/>
            <a:ext cx="4267200" cy="396875"/>
          </a:xfrm>
          <a:prstGeom prst="rect">
            <a:avLst/>
          </a:prstGeom>
          <a:solidFill>
            <a:srgbClr val="FFFF99"/>
          </a:solidFill>
          <a:ln w="9525">
            <a:noFill/>
            <a:miter lim="800000"/>
            <a:headEnd/>
            <a:tailEnd/>
          </a:ln>
        </p:spPr>
        <p:txBody>
          <a:bodyPr wrap="none">
            <a:spAutoFit/>
          </a:bodyPr>
          <a:lstStyle/>
          <a:p>
            <a:pPr>
              <a:spcBef>
                <a:spcPct val="50000"/>
              </a:spcBef>
            </a:pPr>
            <a:r>
              <a:rPr lang="zh-CN" altLang="zh-CN" sz="2000" b="1"/>
              <a:t>2421</a:t>
            </a:r>
            <a:r>
              <a:rPr lang="zh-CN" altLang="en-US" sz="2000" b="1"/>
              <a:t>码，</a:t>
            </a:r>
            <a:r>
              <a:rPr lang="zh-CN" altLang="zh-CN" sz="2000" b="1"/>
              <a:t>5211</a:t>
            </a:r>
            <a:r>
              <a:rPr lang="zh-CN" altLang="en-US" sz="2000" b="1"/>
              <a:t>码及格雷码编码不唯一</a:t>
            </a:r>
          </a:p>
        </p:txBody>
      </p:sp>
      <p:sp>
        <p:nvSpPr>
          <p:cNvPr id="74846" name="Rectangle 94"/>
          <p:cNvSpPr>
            <a:spLocks noChangeArrowheads="1"/>
          </p:cNvSpPr>
          <p:nvPr/>
        </p:nvSpPr>
        <p:spPr bwMode="auto">
          <a:xfrm>
            <a:off x="7308850" y="1700213"/>
            <a:ext cx="1462088" cy="366712"/>
          </a:xfrm>
          <a:prstGeom prst="rect">
            <a:avLst/>
          </a:prstGeom>
          <a:solidFill>
            <a:schemeClr val="tx1"/>
          </a:solidFill>
          <a:ln w="9525">
            <a:noFill/>
            <a:miter lim="800000"/>
            <a:headEnd/>
            <a:tailEnd/>
          </a:ln>
        </p:spPr>
        <p:txBody>
          <a:bodyPr wrap="none">
            <a:spAutoFit/>
          </a:bodyPr>
          <a:lstStyle/>
          <a:p>
            <a:pPr>
              <a:lnSpc>
                <a:spcPct val="90000"/>
              </a:lnSpc>
              <a:spcBef>
                <a:spcPct val="50000"/>
              </a:spcBef>
            </a:pPr>
            <a:r>
              <a:rPr lang="zh-CN" altLang="en-US" sz="2000" b="1">
                <a:solidFill>
                  <a:schemeClr val="bg1"/>
                </a:solidFill>
              </a:rPr>
              <a:t>可靠性编码</a:t>
            </a:r>
          </a:p>
        </p:txBody>
      </p:sp>
      <p:sp>
        <p:nvSpPr>
          <p:cNvPr id="74847" name="Text Box 95"/>
          <p:cNvSpPr txBox="1">
            <a:spLocks noChangeArrowheads="1"/>
          </p:cNvSpPr>
          <p:nvPr/>
        </p:nvSpPr>
        <p:spPr bwMode="auto">
          <a:xfrm>
            <a:off x="468313" y="1125538"/>
            <a:ext cx="2843212" cy="366712"/>
          </a:xfrm>
          <a:prstGeom prst="rect">
            <a:avLst/>
          </a:prstGeom>
          <a:solidFill>
            <a:srgbClr val="FFFF99"/>
          </a:solidFill>
          <a:ln w="9525">
            <a:noFill/>
            <a:miter lim="800000"/>
            <a:headEnd/>
            <a:tailEnd/>
          </a:ln>
        </p:spPr>
        <p:txBody>
          <a:bodyPr>
            <a:spAutoFit/>
          </a:bodyPr>
          <a:lstStyle/>
          <a:p>
            <a:pPr marL="342900" indent="-342900">
              <a:spcBef>
                <a:spcPct val="50000"/>
              </a:spcBef>
            </a:pPr>
            <a:r>
              <a:rPr lang="zh-CN" altLang="zh-CN" sz="1800" b="1">
                <a:latin typeface="Arial" pitchFamily="34" charset="0"/>
              </a:rPr>
              <a:t>8421</a:t>
            </a:r>
            <a:r>
              <a:rPr lang="zh-CN" altLang="en-US" sz="1800" b="1">
                <a:latin typeface="Arial" pitchFamily="34" charset="0"/>
              </a:rPr>
              <a:t>码，余</a:t>
            </a:r>
            <a:r>
              <a:rPr lang="zh-CN" altLang="zh-CN" sz="1800" b="1">
                <a:latin typeface="Arial" pitchFamily="34" charset="0"/>
              </a:rPr>
              <a:t>3</a:t>
            </a:r>
            <a:r>
              <a:rPr lang="zh-CN" altLang="en-US" sz="1800" b="1">
                <a:latin typeface="Arial" pitchFamily="34" charset="0"/>
              </a:rPr>
              <a:t>码编码唯一</a:t>
            </a:r>
          </a:p>
        </p:txBody>
      </p:sp>
      <p:sp>
        <p:nvSpPr>
          <p:cNvPr id="74848" name="Text Box 96"/>
          <p:cNvSpPr txBox="1">
            <a:spLocks noChangeArrowheads="1"/>
          </p:cNvSpPr>
          <p:nvPr/>
        </p:nvSpPr>
        <p:spPr bwMode="auto">
          <a:xfrm>
            <a:off x="6732588" y="6525344"/>
            <a:ext cx="1655762" cy="366712"/>
          </a:xfrm>
          <a:prstGeom prst="rect">
            <a:avLst/>
          </a:prstGeom>
          <a:solidFill>
            <a:schemeClr val="bg1"/>
          </a:solidFill>
          <a:ln w="9525">
            <a:noFill/>
            <a:miter lim="800000"/>
            <a:headEnd/>
            <a:tailEnd/>
          </a:ln>
        </p:spPr>
        <p:txBody>
          <a:bodyPr wrap="square">
            <a:spAutoFit/>
          </a:bodyPr>
          <a:lstStyle/>
          <a:p>
            <a:pPr marL="342900" indent="-342900">
              <a:spcBef>
                <a:spcPct val="50000"/>
              </a:spcBef>
            </a:pPr>
            <a:r>
              <a:rPr lang="zh-CN" altLang="en-US" sz="1800" b="1" dirty="0">
                <a:latin typeface="Arial" pitchFamily="34" charset="0"/>
              </a:rPr>
              <a:t>单位距离特性</a:t>
            </a:r>
          </a:p>
        </p:txBody>
      </p:sp>
    </p:spTree>
  </p:cSld>
  <p:clrMapOvr>
    <a:masterClrMapping/>
  </p:clrMapOvr>
  <p:transition>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282" name="Group 2"/>
          <p:cNvGraphicFramePr>
            <a:graphicFrameLocks noGrp="1"/>
          </p:cNvGraphicFramePr>
          <p:nvPr/>
        </p:nvGraphicFramePr>
        <p:xfrm>
          <a:off x="611188" y="1412875"/>
          <a:ext cx="8064500" cy="4362450"/>
        </p:xfrm>
        <a:graphic>
          <a:graphicData uri="http://schemas.openxmlformats.org/drawingml/2006/table">
            <a:tbl>
              <a:tblPr/>
              <a:tblGrid>
                <a:gridCol w="1490662"/>
                <a:gridCol w="1606054"/>
                <a:gridCol w="1656184"/>
                <a:gridCol w="1656184"/>
                <a:gridCol w="1655416"/>
              </a:tblGrid>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宋体" pitchFamily="2" charset="-122"/>
                        </a:rPr>
                        <a:t>十进制数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BCD</a:t>
                      </a:r>
                      <a:r>
                        <a:rPr kumimoji="0" lang="zh-CN" sz="2000" b="0" i="0" u="none" strike="noStrike" cap="none" normalizeH="0" baseline="0" smtClean="0">
                          <a:ln>
                            <a:noFill/>
                          </a:ln>
                          <a:solidFill>
                            <a:schemeClr val="tx1"/>
                          </a:solidFill>
                          <a:effectLst/>
                          <a:latin typeface="Times New Roman" pitchFamily="18" charset="0"/>
                          <a:ea typeface="宋体" pitchFamily="2" charset="-122"/>
                        </a:rPr>
                        <a:t>格雷码</a:t>
                      </a: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Times New Roman" pitchFamily="18" charset="0"/>
                          <a:ea typeface="宋体" pitchFamily="2" charset="-122"/>
                        </a:rPr>
                        <a:t>BCD</a:t>
                      </a:r>
                      <a:r>
                        <a:rPr kumimoji="0" lang="zh-CN" sz="2000" b="0" i="0" u="none" strike="noStrike" cap="none" normalizeH="0" baseline="0" dirty="0" smtClean="0">
                          <a:ln>
                            <a:noFill/>
                          </a:ln>
                          <a:solidFill>
                            <a:schemeClr val="tx1"/>
                          </a:solidFill>
                          <a:effectLst/>
                          <a:latin typeface="Times New Roman" pitchFamily="18" charset="0"/>
                          <a:ea typeface="宋体" pitchFamily="2" charset="-122"/>
                        </a:rPr>
                        <a:t>格雷码</a:t>
                      </a:r>
                      <a:r>
                        <a:rPr kumimoji="0" lang="zh-CN" altLang="zh-CN" sz="2000" b="0" i="0" u="none" strike="noStrike" cap="none" normalizeH="0" baseline="0" dirty="0" smtClean="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BCD</a:t>
                      </a:r>
                      <a:r>
                        <a:rPr kumimoji="0" lang="zh-CN" sz="2000" b="0" i="0" u="none" strike="noStrike" cap="none" normalizeH="0" baseline="0" smtClean="0">
                          <a:ln>
                            <a:noFill/>
                          </a:ln>
                          <a:solidFill>
                            <a:schemeClr val="tx1"/>
                          </a:solidFill>
                          <a:effectLst/>
                          <a:latin typeface="Times New Roman" pitchFamily="18" charset="0"/>
                          <a:ea typeface="宋体" pitchFamily="2" charset="-122"/>
                        </a:rPr>
                        <a:t>格雷码</a:t>
                      </a: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BCD</a:t>
                      </a:r>
                      <a:r>
                        <a:rPr kumimoji="0" lang="zh-CN" sz="2000" b="0" i="0" u="none" strike="noStrike" cap="none" normalizeH="0" baseline="0" smtClean="0">
                          <a:ln>
                            <a:noFill/>
                          </a:ln>
                          <a:solidFill>
                            <a:schemeClr val="tx1"/>
                          </a:solidFill>
                          <a:effectLst/>
                          <a:latin typeface="Times New Roman" pitchFamily="18" charset="0"/>
                          <a:ea typeface="宋体" pitchFamily="2" charset="-122"/>
                        </a:rPr>
                        <a:t>格雷码</a:t>
                      </a: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BFF"/>
                    </a:solidFill>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Times New Roman" pitchFamily="18" charset="0"/>
                          <a:ea typeface="宋体" pitchFamily="2" charset="-122"/>
                        </a:rPr>
                        <a:t>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852" name="Rectangle 76"/>
          <p:cNvSpPr>
            <a:spLocks noChangeArrowheads="1"/>
          </p:cNvSpPr>
          <p:nvPr/>
        </p:nvSpPr>
        <p:spPr bwMode="auto">
          <a:xfrm>
            <a:off x="323850" y="692150"/>
            <a:ext cx="8496300" cy="579438"/>
          </a:xfrm>
          <a:prstGeom prst="rect">
            <a:avLst/>
          </a:prstGeom>
          <a:solidFill>
            <a:srgbClr val="FFFFCC"/>
          </a:solidFill>
          <a:ln w="9525">
            <a:noFill/>
            <a:miter lim="800000"/>
            <a:headEnd/>
            <a:tailEnd/>
          </a:ln>
        </p:spPr>
        <p:txBody>
          <a:bodyPr>
            <a:spAutoFit/>
          </a:bodyPr>
          <a:lstStyle/>
          <a:p>
            <a:pPr>
              <a:spcBef>
                <a:spcPct val="50000"/>
              </a:spcBef>
            </a:pPr>
            <a:r>
              <a:rPr lang="zh-CN" altLang="en-US" sz="3200" b="1"/>
              <a:t>格雷码：</a:t>
            </a:r>
            <a:r>
              <a:rPr lang="zh-CN" altLang="en-US" sz="2800" b="1">
                <a:latin typeface="Arial" pitchFamily="34" charset="0"/>
              </a:rPr>
              <a:t>单位距离特性，可靠性编码，编码不唯一</a:t>
            </a:r>
          </a:p>
        </p:txBody>
      </p:sp>
      <p:sp>
        <p:nvSpPr>
          <p:cNvPr id="75853" name="Text Box 77"/>
          <p:cNvSpPr txBox="1">
            <a:spLocks noChangeArrowheads="1"/>
          </p:cNvSpPr>
          <p:nvPr/>
        </p:nvSpPr>
        <p:spPr bwMode="auto">
          <a:xfrm>
            <a:off x="395288" y="5805264"/>
            <a:ext cx="8135937" cy="996950"/>
          </a:xfrm>
          <a:prstGeom prst="rect">
            <a:avLst/>
          </a:prstGeom>
          <a:noFill/>
          <a:ln w="9525">
            <a:noFill/>
            <a:miter lim="800000"/>
            <a:headEnd/>
            <a:tailEnd/>
          </a:ln>
        </p:spPr>
        <p:txBody>
          <a:bodyPr>
            <a:spAutoFit/>
          </a:bodyPr>
          <a:lstStyle/>
          <a:p>
            <a:pPr marL="93663" indent="708025">
              <a:lnSpc>
                <a:spcPct val="105000"/>
              </a:lnSpc>
              <a:spcBef>
                <a:spcPct val="55000"/>
              </a:spcBef>
            </a:pPr>
            <a:r>
              <a:rPr lang="zh-CN" altLang="en-US" sz="2800" b="1" dirty="0">
                <a:solidFill>
                  <a:schemeClr val="accent2"/>
                </a:solidFill>
                <a:latin typeface="Arial" pitchFamily="34" charset="0"/>
              </a:rPr>
              <a:t>思考：</a:t>
            </a:r>
            <a:r>
              <a:rPr lang="zh-CN" altLang="en-US" sz="2800" b="1" dirty="0">
                <a:latin typeface="Arial" pitchFamily="34" charset="0"/>
              </a:rPr>
              <a:t>循环二进制编码以及</a:t>
            </a:r>
            <a:r>
              <a:rPr lang="zh-CN" altLang="zh-CN" sz="2800" b="1" dirty="0">
                <a:latin typeface="Arial" pitchFamily="34" charset="0"/>
              </a:rPr>
              <a:t>BCD</a:t>
            </a:r>
            <a:r>
              <a:rPr lang="zh-CN" altLang="en-US" sz="2800" b="1" dirty="0">
                <a:latin typeface="Arial" pitchFamily="34" charset="0"/>
              </a:rPr>
              <a:t>格雷码又称为可靠性编码</a:t>
            </a:r>
            <a:r>
              <a:rPr lang="zh-CN" altLang="zh-CN" sz="2800" b="1" dirty="0">
                <a:latin typeface="Arial" pitchFamily="34" charset="0"/>
              </a:rPr>
              <a:t>,</a:t>
            </a:r>
            <a:r>
              <a:rPr lang="zh-CN" altLang="en-US" sz="2800" b="1" dirty="0">
                <a:latin typeface="Arial" pitchFamily="34" charset="0"/>
              </a:rPr>
              <a:t>为什么？</a:t>
            </a:r>
          </a:p>
        </p:txBody>
      </p:sp>
    </p:spTree>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bwMode="auto">
          <a:xfrm>
            <a:off x="685800" y="404664"/>
            <a:ext cx="7772400" cy="56913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tabLst/>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  格雷码与自然二进制转换</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zh-CN" alt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Tx/>
              <a:buNone/>
              <a:tabLst/>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设自然二进制码为</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B=B</a:t>
            </a:r>
            <a:r>
              <a:rPr kumimoji="0" lang="zh-CN" altLang="zh-CN" sz="2400" b="0" i="0" u="none" strike="noStrike" kern="0" cap="none" spc="0" normalizeH="0" baseline="-25000" noProof="0" dirty="0" smtClean="0">
                <a:ln>
                  <a:noFill/>
                </a:ln>
                <a:solidFill>
                  <a:schemeClr val="tx1"/>
                </a:solidFill>
                <a:effectLst/>
                <a:uLnTx/>
                <a:uFillTx/>
                <a:latin typeface="+mn-lt"/>
                <a:ea typeface="+mn-ea"/>
                <a:cs typeface="+mn-cs"/>
              </a:rPr>
              <a:t>n</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B</a:t>
            </a:r>
            <a:r>
              <a:rPr kumimoji="0" lang="zh-CN" altLang="zh-CN" sz="2400" b="0" i="0" u="none" strike="noStrike" kern="0" cap="none" spc="0" normalizeH="0" baseline="-25000" noProof="0" dirty="0" smtClean="0">
                <a:ln>
                  <a:noFill/>
                </a:ln>
                <a:solidFill>
                  <a:schemeClr val="tx1"/>
                </a:solidFill>
                <a:effectLst/>
                <a:uLnTx/>
                <a:uFillTx/>
                <a:latin typeface="+mn-lt"/>
                <a:ea typeface="+mn-ea"/>
                <a:cs typeface="+mn-cs"/>
              </a:rPr>
              <a:t>n-1</a:t>
            </a:r>
            <a:r>
              <a:rPr kumimoji="0" lang="zh-CN" altLang="zh-CN" sz="2400" b="0" i="0" u="none" strike="noStrike" kern="0" cap="none" spc="0" normalizeH="0" baseline="0" noProof="0" dirty="0" smtClean="0">
                <a:ln>
                  <a:noFill/>
                </a:ln>
                <a:solidFill>
                  <a:schemeClr val="tx1"/>
                </a:solidFill>
                <a:effectLst/>
                <a:uLnTx/>
                <a:uFillTx/>
                <a:latin typeface="Courier New" pitchFamily="49" charset="0"/>
                <a:ea typeface="+mn-ea"/>
                <a:cs typeface="+mn-cs"/>
              </a:rPr>
              <a:t>……</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B</a:t>
            </a:r>
            <a:r>
              <a:rPr kumimoji="0" lang="zh-CN" altLang="zh-CN" sz="2400" b="0" i="0" u="none" strike="noStrike" kern="0" cap="none" spc="0" normalizeH="0" baseline="-25000" noProof="0" dirty="0" smtClean="0">
                <a:ln>
                  <a:noFill/>
                </a:ln>
                <a:solidFill>
                  <a:schemeClr val="tx1"/>
                </a:solidFill>
                <a:effectLst/>
                <a:uLnTx/>
                <a:uFillTx/>
                <a:latin typeface="+mn-lt"/>
                <a:ea typeface="+mn-ea"/>
                <a:cs typeface="+mn-cs"/>
              </a:rPr>
              <a:t>1</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B</a:t>
            </a:r>
            <a:r>
              <a:rPr kumimoji="0" lang="zh-CN" altLang="zh-CN" sz="2400" b="0" i="0" u="none" strike="noStrike" kern="0" cap="none" spc="0" normalizeH="0" baseline="-25000" noProof="0" dirty="0" smtClean="0">
                <a:ln>
                  <a:noFill/>
                </a:ln>
                <a:solidFill>
                  <a:schemeClr val="tx1"/>
                </a:solidFill>
                <a:effectLst/>
                <a:uLnTx/>
                <a:uFillTx/>
                <a:latin typeface="+mn-lt"/>
                <a:ea typeface="+mn-ea"/>
                <a:cs typeface="+mn-cs"/>
              </a:rPr>
              <a:t>0</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Tx/>
              <a:buNone/>
              <a:tabLst/>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设对应的格雷码为</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G=G</a:t>
            </a:r>
            <a:r>
              <a:rPr kumimoji="0" lang="zh-CN" altLang="zh-CN" sz="2400" b="0" i="0" u="none" strike="noStrike" kern="0" cap="none" spc="0" normalizeH="0" baseline="-25000" noProof="0" dirty="0" smtClean="0">
                <a:ln>
                  <a:noFill/>
                </a:ln>
                <a:solidFill>
                  <a:schemeClr val="tx1"/>
                </a:solidFill>
                <a:effectLst/>
                <a:uLnTx/>
                <a:uFillTx/>
                <a:latin typeface="+mn-lt"/>
                <a:ea typeface="+mn-ea"/>
                <a:cs typeface="+mn-cs"/>
              </a:rPr>
              <a:t>n</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G</a:t>
            </a:r>
            <a:r>
              <a:rPr kumimoji="0" lang="zh-CN" altLang="zh-CN" sz="2400" b="0" i="0" u="none" strike="noStrike" kern="0" cap="none" spc="0" normalizeH="0" baseline="-25000" noProof="0" dirty="0" smtClean="0">
                <a:ln>
                  <a:noFill/>
                </a:ln>
                <a:solidFill>
                  <a:schemeClr val="tx1"/>
                </a:solidFill>
                <a:effectLst/>
                <a:uLnTx/>
                <a:uFillTx/>
                <a:latin typeface="+mn-lt"/>
                <a:ea typeface="+mn-ea"/>
                <a:cs typeface="+mn-cs"/>
              </a:rPr>
              <a:t>n-1</a:t>
            </a:r>
            <a:r>
              <a:rPr kumimoji="0" lang="zh-CN" altLang="zh-CN" sz="2400" b="0" i="0" u="none" strike="noStrike" kern="0" cap="none" spc="0" normalizeH="0" baseline="0" noProof="0" dirty="0" smtClean="0">
                <a:ln>
                  <a:noFill/>
                </a:ln>
                <a:solidFill>
                  <a:schemeClr val="tx1"/>
                </a:solidFill>
                <a:effectLst/>
                <a:uLnTx/>
                <a:uFillTx/>
                <a:latin typeface="Courier New" pitchFamily="49" charset="0"/>
                <a:ea typeface="+mn-ea"/>
                <a:cs typeface="+mn-cs"/>
              </a:rPr>
              <a:t>……</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G</a:t>
            </a:r>
            <a:r>
              <a:rPr kumimoji="0" lang="zh-CN" altLang="zh-CN" sz="2400" b="0" i="0" u="none" strike="noStrike" kern="0" cap="none" spc="0" normalizeH="0" baseline="-25000" noProof="0" dirty="0" smtClean="0">
                <a:ln>
                  <a:noFill/>
                </a:ln>
                <a:solidFill>
                  <a:schemeClr val="tx1"/>
                </a:solidFill>
                <a:effectLst/>
                <a:uLnTx/>
                <a:uFillTx/>
                <a:latin typeface="+mn-lt"/>
                <a:ea typeface="+mn-ea"/>
                <a:cs typeface="+mn-cs"/>
              </a:rPr>
              <a:t>1</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G</a:t>
            </a:r>
            <a:r>
              <a:rPr kumimoji="0" lang="zh-CN" altLang="zh-CN" sz="2400" b="0" i="0" u="none" strike="noStrike" kern="0" cap="none" spc="0" normalizeH="0" baseline="-25000" noProof="0" dirty="0" smtClean="0">
                <a:ln>
                  <a:noFill/>
                </a:ln>
                <a:solidFill>
                  <a:schemeClr val="tx1"/>
                </a:solidFill>
                <a:effectLst/>
                <a:uLnTx/>
                <a:uFillTx/>
                <a:latin typeface="+mn-lt"/>
                <a:ea typeface="+mn-ea"/>
                <a:cs typeface="+mn-cs"/>
              </a:rPr>
              <a:t>0</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Tx/>
              <a:buNone/>
              <a:tabLst/>
              <a:defRPr/>
            </a:pP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则有</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B</a:t>
            </a:r>
            <a:r>
              <a:rPr kumimoji="0" lang="zh-CN" altLang="zh-CN" sz="2400" b="0" i="0" u="none" strike="noStrike" kern="0" cap="none" spc="0" normalizeH="0" baseline="-25000" noProof="0" dirty="0" smtClean="0">
                <a:ln>
                  <a:noFill/>
                </a:ln>
                <a:solidFill>
                  <a:schemeClr val="tx1"/>
                </a:solidFill>
                <a:effectLst/>
                <a:uLnTx/>
                <a:uFillTx/>
                <a:latin typeface="+mn-lt"/>
                <a:ea typeface="+mn-ea"/>
                <a:cs typeface="+mn-cs"/>
              </a:rPr>
              <a:t>n</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=G</a:t>
            </a:r>
            <a:r>
              <a:rPr kumimoji="0" lang="zh-CN" altLang="zh-CN" sz="2400" b="0" i="0" u="none" strike="noStrike" kern="0" cap="none" spc="0" normalizeH="0" baseline="-25000" noProof="0" dirty="0" smtClean="0">
                <a:ln>
                  <a:noFill/>
                </a:ln>
                <a:solidFill>
                  <a:schemeClr val="tx1"/>
                </a:solidFill>
                <a:effectLst/>
                <a:uLnTx/>
                <a:uFillTx/>
                <a:latin typeface="+mn-lt"/>
                <a:ea typeface="+mn-ea"/>
                <a:cs typeface="+mn-cs"/>
              </a:rPr>
              <a:t>n</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Tx/>
              <a:buNone/>
              <a:tabLst/>
              <a:defRPr/>
            </a:pPr>
            <a:r>
              <a:rPr kumimoji="0" lang="zh-CN" altLang="zh-CN" sz="2400" b="0" i="0" u="none" strike="noStrike" kern="0" cap="none" spc="0" normalizeH="0" baseline="-25000" noProof="0" dirty="0" smtClean="0">
                <a:ln>
                  <a:noFill/>
                </a:ln>
                <a:solidFill>
                  <a:schemeClr val="tx1"/>
                </a:solidFill>
                <a:effectLst/>
                <a:uLnTx/>
                <a:uFillTx/>
                <a:latin typeface="+mn-lt"/>
                <a:ea typeface="+mn-ea"/>
                <a:cs typeface="+mn-cs"/>
              </a:rPr>
              <a:t>    </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G</a:t>
            </a:r>
            <a:r>
              <a:rPr kumimoji="0" lang="zh-CN" altLang="zh-CN" sz="2400" b="0" i="0" u="none" strike="noStrike" kern="0" cap="none" spc="0" normalizeH="0" baseline="-25000" noProof="0" dirty="0" smtClean="0">
                <a:ln>
                  <a:noFill/>
                </a:ln>
                <a:solidFill>
                  <a:schemeClr val="tx1"/>
                </a:solidFill>
                <a:effectLst/>
                <a:uLnTx/>
                <a:uFillTx/>
                <a:latin typeface="+mn-lt"/>
                <a:ea typeface="+mn-ea"/>
                <a:cs typeface="+mn-cs"/>
              </a:rPr>
              <a:t>i</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=B</a:t>
            </a:r>
            <a:r>
              <a:rPr kumimoji="0" lang="zh-CN" altLang="zh-CN" sz="2400" b="0" i="0" u="none" strike="noStrike" kern="0" cap="none" spc="0" normalizeH="0" baseline="-25000" noProof="0" dirty="0" smtClean="0">
                <a:ln>
                  <a:noFill/>
                </a:ln>
                <a:solidFill>
                  <a:schemeClr val="tx1"/>
                </a:solidFill>
                <a:effectLst/>
                <a:uLnTx/>
                <a:uFillTx/>
                <a:latin typeface="+mn-lt"/>
                <a:ea typeface="+mn-ea"/>
                <a:cs typeface="+mn-cs"/>
              </a:rPr>
              <a:t>i+1       </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B</a:t>
            </a:r>
            <a:r>
              <a:rPr kumimoji="0" lang="zh-CN" altLang="zh-CN" sz="2400" b="0" i="0" u="none" strike="noStrike" kern="0" cap="none" spc="0" normalizeH="0" baseline="-25000" noProof="0" dirty="0" smtClean="0">
                <a:ln>
                  <a:noFill/>
                </a:ln>
                <a:solidFill>
                  <a:schemeClr val="tx1"/>
                </a:solidFill>
                <a:effectLst/>
                <a:uLnTx/>
                <a:uFillTx/>
                <a:latin typeface="+mn-lt"/>
                <a:ea typeface="+mn-ea"/>
                <a:cs typeface="+mn-cs"/>
              </a:rPr>
              <a:t>i</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Tx/>
              <a:buNone/>
              <a:tabLst/>
              <a:defRPr/>
            </a:pPr>
            <a:r>
              <a:rPr kumimoji="0" lang="zh-CN" altLang="zh-CN" sz="2400" b="0" i="0" u="none" strike="noStrike" kern="0" cap="none" spc="0" normalizeH="0" baseline="-25000" noProof="0" dirty="0" smtClean="0">
                <a:ln>
                  <a:noFill/>
                </a:ln>
                <a:solidFill>
                  <a:schemeClr val="tx1"/>
                </a:solidFill>
                <a:effectLst/>
                <a:uLnTx/>
                <a:uFillTx/>
                <a:latin typeface="+mn-lt"/>
                <a:ea typeface="+mn-ea"/>
                <a:cs typeface="+mn-cs"/>
              </a:rPr>
              <a:t>    </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B</a:t>
            </a:r>
            <a:r>
              <a:rPr kumimoji="0" lang="zh-CN" altLang="zh-CN" sz="2400" b="0" i="0" u="none" strike="noStrike" kern="0" cap="none" spc="0" normalizeH="0" baseline="-25000" noProof="0" dirty="0" smtClean="0">
                <a:ln>
                  <a:noFill/>
                </a:ln>
                <a:solidFill>
                  <a:schemeClr val="tx1"/>
                </a:solidFill>
                <a:effectLst/>
                <a:uLnTx/>
                <a:uFillTx/>
                <a:latin typeface="+mn-lt"/>
                <a:ea typeface="+mn-ea"/>
                <a:cs typeface="+mn-cs"/>
              </a:rPr>
              <a:t>i</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 B</a:t>
            </a:r>
            <a:r>
              <a:rPr kumimoji="0" lang="zh-CN" altLang="zh-CN" sz="2400" b="0" i="0" u="none" strike="noStrike" kern="0" cap="none" spc="0" normalizeH="0" baseline="-25000" noProof="0" dirty="0" smtClean="0">
                <a:ln>
                  <a:noFill/>
                </a:ln>
                <a:solidFill>
                  <a:schemeClr val="tx1"/>
                </a:solidFill>
                <a:effectLst/>
                <a:uLnTx/>
                <a:uFillTx/>
                <a:latin typeface="+mn-lt"/>
                <a:ea typeface="+mn-ea"/>
                <a:cs typeface="+mn-cs"/>
              </a:rPr>
              <a:t>i+1       </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G</a:t>
            </a:r>
            <a:r>
              <a:rPr kumimoji="0" lang="zh-CN" altLang="zh-CN" sz="2400" b="0" i="0" u="none" strike="noStrike" kern="0" cap="none" spc="0" normalizeH="0" baseline="-25000" noProof="0" dirty="0" smtClean="0">
                <a:ln>
                  <a:noFill/>
                </a:ln>
                <a:solidFill>
                  <a:schemeClr val="tx1"/>
                </a:solidFill>
                <a:effectLst/>
                <a:uLnTx/>
                <a:uFillTx/>
                <a:latin typeface="+mn-lt"/>
                <a:ea typeface="+mn-ea"/>
                <a:cs typeface="+mn-cs"/>
              </a:rPr>
              <a:t>i</a:t>
            </a:r>
            <a:endParaRPr kumimoji="0" lang="zh-CN"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Tx/>
              <a:buNone/>
              <a:tabLst/>
              <a:defRPr/>
            </a:pPr>
            <a:endParaRPr kumimoji="0" lang="zh-CN"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Tx/>
              <a:buNone/>
              <a:tabLst/>
              <a:defRPr/>
            </a:pPr>
            <a:endParaRPr kumimoji="0" lang="zh-CN" altLang="zh-CN" sz="2400" b="0" i="0" u="none" strike="noStrike" kern="0" cap="none" spc="0" normalizeH="0" baseline="-25000" noProof="0" dirty="0" smtClean="0">
              <a:ln>
                <a:noFill/>
              </a:ln>
              <a:solidFill>
                <a:schemeClr val="tx1"/>
              </a:solidFill>
              <a:effectLst/>
              <a:uLnTx/>
              <a:uFillTx/>
              <a:latin typeface="+mn-lt"/>
              <a:ea typeface="+mn-ea"/>
              <a:cs typeface="+mn-cs"/>
            </a:endParaRPr>
          </a:p>
        </p:txBody>
      </p:sp>
      <p:grpSp>
        <p:nvGrpSpPr>
          <p:cNvPr id="14" name="Group 3"/>
          <p:cNvGrpSpPr>
            <a:grpSpLocks/>
          </p:cNvGrpSpPr>
          <p:nvPr/>
        </p:nvGrpSpPr>
        <p:grpSpPr bwMode="auto">
          <a:xfrm>
            <a:off x="1979712" y="2836168"/>
            <a:ext cx="304800" cy="304800"/>
            <a:chOff x="0" y="0"/>
            <a:chExt cx="192" cy="192"/>
          </a:xfrm>
        </p:grpSpPr>
        <p:sp>
          <p:nvSpPr>
            <p:cNvPr id="15" name="Oval 4"/>
            <p:cNvSpPr>
              <a:spLocks noChangeArrowheads="1"/>
            </p:cNvSpPr>
            <p:nvPr/>
          </p:nvSpPr>
          <p:spPr bwMode="auto">
            <a:xfrm>
              <a:off x="0" y="0"/>
              <a:ext cx="192" cy="192"/>
            </a:xfrm>
            <a:prstGeom prst="ellipse">
              <a:avLst/>
            </a:prstGeom>
            <a:noFill/>
            <a:ln w="19050">
              <a:solidFill>
                <a:schemeClr val="tx1"/>
              </a:solidFill>
              <a:round/>
              <a:headEnd/>
              <a:tailEnd/>
            </a:ln>
          </p:spPr>
          <p:txBody>
            <a:bodyPr wrap="none" anchor="ctr"/>
            <a:lstStyle/>
            <a:p>
              <a:endParaRPr lang="zh-CN" altLang="en-US"/>
            </a:p>
          </p:txBody>
        </p:sp>
        <p:sp>
          <p:nvSpPr>
            <p:cNvPr id="16" name="Line 5"/>
            <p:cNvSpPr>
              <a:spLocks noChangeShapeType="1"/>
            </p:cNvSpPr>
            <p:nvPr/>
          </p:nvSpPr>
          <p:spPr bwMode="auto">
            <a:xfrm>
              <a:off x="0" y="96"/>
              <a:ext cx="192" cy="0"/>
            </a:xfrm>
            <a:prstGeom prst="line">
              <a:avLst/>
            </a:prstGeom>
            <a:noFill/>
            <a:ln w="9525">
              <a:solidFill>
                <a:schemeClr val="tx1"/>
              </a:solidFill>
              <a:round/>
              <a:headEnd/>
              <a:tailEnd/>
            </a:ln>
          </p:spPr>
          <p:txBody>
            <a:bodyPr/>
            <a:lstStyle/>
            <a:p>
              <a:endParaRPr lang="zh-CN" altLang="en-US"/>
            </a:p>
          </p:txBody>
        </p:sp>
        <p:sp>
          <p:nvSpPr>
            <p:cNvPr id="17" name="Line 6"/>
            <p:cNvSpPr>
              <a:spLocks noChangeShapeType="1"/>
            </p:cNvSpPr>
            <p:nvPr/>
          </p:nvSpPr>
          <p:spPr bwMode="auto">
            <a:xfrm>
              <a:off x="96" y="0"/>
              <a:ext cx="0" cy="192"/>
            </a:xfrm>
            <a:prstGeom prst="line">
              <a:avLst/>
            </a:prstGeom>
            <a:noFill/>
            <a:ln w="9525">
              <a:solidFill>
                <a:schemeClr val="tx1"/>
              </a:solidFill>
              <a:round/>
              <a:headEnd/>
              <a:tailEnd/>
            </a:ln>
          </p:spPr>
          <p:txBody>
            <a:bodyPr/>
            <a:lstStyle/>
            <a:p>
              <a:endParaRPr lang="zh-CN" altLang="en-US"/>
            </a:p>
          </p:txBody>
        </p:sp>
      </p:grpSp>
      <p:grpSp>
        <p:nvGrpSpPr>
          <p:cNvPr id="18" name="Group 7"/>
          <p:cNvGrpSpPr>
            <a:grpSpLocks/>
          </p:cNvGrpSpPr>
          <p:nvPr/>
        </p:nvGrpSpPr>
        <p:grpSpPr bwMode="auto">
          <a:xfrm>
            <a:off x="2106960" y="3268216"/>
            <a:ext cx="304800" cy="304800"/>
            <a:chOff x="0" y="0"/>
            <a:chExt cx="192" cy="192"/>
          </a:xfrm>
        </p:grpSpPr>
        <p:sp>
          <p:nvSpPr>
            <p:cNvPr id="19" name="Oval 8"/>
            <p:cNvSpPr>
              <a:spLocks noChangeArrowheads="1"/>
            </p:cNvSpPr>
            <p:nvPr/>
          </p:nvSpPr>
          <p:spPr bwMode="auto">
            <a:xfrm>
              <a:off x="0" y="0"/>
              <a:ext cx="192" cy="192"/>
            </a:xfrm>
            <a:prstGeom prst="ellipse">
              <a:avLst/>
            </a:prstGeom>
            <a:noFill/>
            <a:ln w="19050">
              <a:solidFill>
                <a:schemeClr val="tx1"/>
              </a:solidFill>
              <a:round/>
              <a:headEnd/>
              <a:tailEnd/>
            </a:ln>
          </p:spPr>
          <p:txBody>
            <a:bodyPr wrap="none" anchor="ctr"/>
            <a:lstStyle/>
            <a:p>
              <a:endParaRPr lang="zh-CN" altLang="en-US"/>
            </a:p>
          </p:txBody>
        </p:sp>
        <p:sp>
          <p:nvSpPr>
            <p:cNvPr id="20" name="Line 9"/>
            <p:cNvSpPr>
              <a:spLocks noChangeShapeType="1"/>
            </p:cNvSpPr>
            <p:nvPr/>
          </p:nvSpPr>
          <p:spPr bwMode="auto">
            <a:xfrm>
              <a:off x="0" y="96"/>
              <a:ext cx="192" cy="0"/>
            </a:xfrm>
            <a:prstGeom prst="line">
              <a:avLst/>
            </a:prstGeom>
            <a:noFill/>
            <a:ln w="9525">
              <a:solidFill>
                <a:schemeClr val="tx1"/>
              </a:solidFill>
              <a:round/>
              <a:headEnd/>
              <a:tailEnd/>
            </a:ln>
          </p:spPr>
          <p:txBody>
            <a:bodyPr/>
            <a:lstStyle/>
            <a:p>
              <a:endParaRPr lang="zh-CN" altLang="en-US"/>
            </a:p>
          </p:txBody>
        </p:sp>
        <p:sp>
          <p:nvSpPr>
            <p:cNvPr id="21" name="Line 10"/>
            <p:cNvSpPr>
              <a:spLocks noChangeShapeType="1"/>
            </p:cNvSpPr>
            <p:nvPr/>
          </p:nvSpPr>
          <p:spPr bwMode="auto">
            <a:xfrm>
              <a:off x="96" y="0"/>
              <a:ext cx="0" cy="192"/>
            </a:xfrm>
            <a:prstGeom prst="line">
              <a:avLst/>
            </a:prstGeom>
            <a:noFill/>
            <a:ln w="9525">
              <a:solidFill>
                <a:schemeClr val="tx1"/>
              </a:solidFill>
              <a:round/>
              <a:headEnd/>
              <a:tailEnd/>
            </a:ln>
          </p:spPr>
          <p:txBody>
            <a:bodyPr/>
            <a:lstStyle/>
            <a:p>
              <a:endParaRPr lang="zh-CN" altLang="en-US"/>
            </a:p>
          </p:txBody>
        </p:sp>
      </p:grpSp>
      <p:sp>
        <p:nvSpPr>
          <p:cNvPr id="467970" name="AutoShape 2" descr="https://img-blog.csdn.net/2018030820344982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467971" name="Picture 3" descr="C:\Users\Administrator\Documents\20180308203449821.png"/>
          <p:cNvPicPr>
            <a:picLocks noChangeAspect="1" noChangeArrowheads="1"/>
          </p:cNvPicPr>
          <p:nvPr/>
        </p:nvPicPr>
        <p:blipFill>
          <a:blip r:embed="rId2" cstate="print"/>
          <a:srcRect l="10468" t="60777" r="45362" b="6619"/>
          <a:stretch>
            <a:fillRect/>
          </a:stretch>
        </p:blipFill>
        <p:spPr bwMode="auto">
          <a:xfrm>
            <a:off x="3203848" y="2636912"/>
            <a:ext cx="4486972" cy="1920840"/>
          </a:xfrm>
          <a:prstGeom prst="rect">
            <a:avLst/>
          </a:prstGeom>
          <a:noFill/>
        </p:spPr>
      </p:pic>
      <p:pic>
        <p:nvPicPr>
          <p:cNvPr id="467972" name="Picture 4" descr="C:\Users\Administrator\Documents\20180308203742555.png"/>
          <p:cNvPicPr>
            <a:picLocks noChangeAspect="1" noChangeArrowheads="1"/>
          </p:cNvPicPr>
          <p:nvPr/>
        </p:nvPicPr>
        <p:blipFill>
          <a:blip r:embed="rId3" cstate="print"/>
          <a:srcRect l="6785" t="64364" r="43421" b="5735"/>
          <a:stretch>
            <a:fillRect/>
          </a:stretch>
        </p:blipFill>
        <p:spPr bwMode="auto">
          <a:xfrm>
            <a:off x="2843808" y="5012221"/>
            <a:ext cx="5409865" cy="1729147"/>
          </a:xfrm>
          <a:prstGeom prst="rect">
            <a:avLst/>
          </a:prstGeom>
          <a:noFill/>
        </p:spPr>
      </p:pic>
    </p:spTree>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0" y="0"/>
            <a:ext cx="9144000" cy="6858000"/>
          </a:xfrm>
          <a:prstGeom prst="rect">
            <a:avLst/>
          </a:prstGeom>
          <a:gradFill rotWithShape="0">
            <a:gsLst>
              <a:gs pos="0">
                <a:srgbClr val="003399"/>
              </a:gs>
              <a:gs pos="100000">
                <a:srgbClr val="001847"/>
              </a:gs>
            </a:gsLst>
            <a:path path="rect">
              <a:fillToRect r="100000" b="100000"/>
            </a:path>
          </a:gradFill>
          <a:ln w="9525">
            <a:solidFill>
              <a:schemeClr val="tx1"/>
            </a:solidFill>
            <a:miter lim="800000"/>
            <a:headEnd/>
            <a:tailEnd/>
          </a:ln>
        </p:spPr>
        <p:txBody>
          <a:bodyPr wrap="none" anchor="ctr"/>
          <a:lstStyle/>
          <a:p>
            <a:endParaRPr lang="zh-CN" altLang="en-US"/>
          </a:p>
        </p:txBody>
      </p:sp>
      <p:sp>
        <p:nvSpPr>
          <p:cNvPr id="77827" name="Rectangle 3"/>
          <p:cNvSpPr>
            <a:spLocks noGrp="1" noChangeArrowheads="1"/>
          </p:cNvSpPr>
          <p:nvPr>
            <p:ph type="body" idx="1"/>
          </p:nvPr>
        </p:nvSpPr>
        <p:spPr>
          <a:xfrm>
            <a:off x="827088" y="476250"/>
            <a:ext cx="7766050" cy="1066800"/>
          </a:xfrm>
        </p:spPr>
        <p:txBody>
          <a:bodyPr/>
          <a:lstStyle/>
          <a:p>
            <a:pPr marL="0" indent="850900" eaLnBrk="1" hangingPunct="1">
              <a:lnSpc>
                <a:spcPct val="105000"/>
              </a:lnSpc>
              <a:spcBef>
                <a:spcPct val="50000"/>
              </a:spcBef>
            </a:pPr>
            <a:r>
              <a:rPr lang="zh-CN" altLang="en-US" sz="2900" b="1" dirty="0" smtClean="0">
                <a:solidFill>
                  <a:schemeClr val="bg1"/>
                </a:solidFill>
              </a:rPr>
              <a:t>例：一个四位二进制加</a:t>
            </a:r>
            <a:r>
              <a:rPr lang="zh-CN" altLang="zh-CN" sz="2900" b="1" dirty="0" smtClean="0">
                <a:solidFill>
                  <a:schemeClr val="bg1"/>
                </a:solidFill>
              </a:rPr>
              <a:t>1</a:t>
            </a:r>
            <a:r>
              <a:rPr lang="zh-CN" altLang="en-US" sz="2900" b="1" dirty="0" smtClean="0">
                <a:solidFill>
                  <a:schemeClr val="bg1"/>
                </a:solidFill>
              </a:rPr>
              <a:t>计数器，采用自然二进制编码计数。工作时有如下情况出现：</a:t>
            </a:r>
            <a:endParaRPr lang="zh-CN" altLang="en-US" sz="2800" b="1" dirty="0" smtClean="0"/>
          </a:p>
        </p:txBody>
      </p:sp>
      <p:grpSp>
        <p:nvGrpSpPr>
          <p:cNvPr id="2" name="Group 4"/>
          <p:cNvGrpSpPr>
            <a:grpSpLocks/>
          </p:cNvGrpSpPr>
          <p:nvPr/>
        </p:nvGrpSpPr>
        <p:grpSpPr bwMode="auto">
          <a:xfrm>
            <a:off x="2895600" y="3657600"/>
            <a:ext cx="914400" cy="762000"/>
            <a:chOff x="0" y="0"/>
            <a:chExt cx="576" cy="480"/>
          </a:xfrm>
        </p:grpSpPr>
        <p:sp>
          <p:nvSpPr>
            <p:cNvPr id="77852" name="Line 5"/>
            <p:cNvSpPr>
              <a:spLocks noChangeShapeType="1"/>
            </p:cNvSpPr>
            <p:nvPr/>
          </p:nvSpPr>
          <p:spPr bwMode="auto">
            <a:xfrm flipH="1">
              <a:off x="288" y="0"/>
              <a:ext cx="144" cy="192"/>
            </a:xfrm>
            <a:prstGeom prst="line">
              <a:avLst/>
            </a:prstGeom>
            <a:noFill/>
            <a:ln w="9525">
              <a:solidFill>
                <a:schemeClr val="bg1"/>
              </a:solidFill>
              <a:round/>
              <a:headEnd/>
              <a:tailEnd type="triangle" w="med" len="med"/>
            </a:ln>
          </p:spPr>
          <p:txBody>
            <a:bodyPr/>
            <a:lstStyle/>
            <a:p>
              <a:endParaRPr lang="zh-CN" altLang="en-US"/>
            </a:p>
          </p:txBody>
        </p:sp>
        <p:sp>
          <p:nvSpPr>
            <p:cNvPr id="77853" name="Text Box 6"/>
            <p:cNvSpPr txBox="1">
              <a:spLocks noChangeArrowheads="1"/>
            </p:cNvSpPr>
            <p:nvPr/>
          </p:nvSpPr>
          <p:spPr bwMode="auto">
            <a:xfrm>
              <a:off x="0" y="186"/>
              <a:ext cx="576" cy="294"/>
            </a:xfrm>
            <a:prstGeom prst="rect">
              <a:avLst/>
            </a:prstGeom>
            <a:solidFill>
              <a:srgbClr val="FFCC00"/>
            </a:solidFill>
            <a:ln w="9525">
              <a:solidFill>
                <a:schemeClr val="tx1"/>
              </a:solidFill>
              <a:miter lim="800000"/>
              <a:headEnd/>
              <a:tailEnd/>
            </a:ln>
          </p:spPr>
          <p:txBody>
            <a:bodyPr>
              <a:spAutoFit/>
            </a:bodyPr>
            <a:lstStyle/>
            <a:p>
              <a:pPr algn="ctr">
                <a:spcBef>
                  <a:spcPct val="50000"/>
                </a:spcBef>
              </a:pPr>
              <a:r>
                <a:rPr lang="zh-CN" altLang="zh-CN"/>
                <a:t>0000</a:t>
              </a:r>
            </a:p>
          </p:txBody>
        </p:sp>
      </p:grpSp>
      <p:grpSp>
        <p:nvGrpSpPr>
          <p:cNvPr id="3" name="Group 7"/>
          <p:cNvGrpSpPr>
            <a:grpSpLocks/>
          </p:cNvGrpSpPr>
          <p:nvPr/>
        </p:nvGrpSpPr>
        <p:grpSpPr bwMode="auto">
          <a:xfrm>
            <a:off x="3581400" y="2895600"/>
            <a:ext cx="914400" cy="762000"/>
            <a:chOff x="0" y="0"/>
            <a:chExt cx="576" cy="480"/>
          </a:xfrm>
        </p:grpSpPr>
        <p:sp>
          <p:nvSpPr>
            <p:cNvPr id="77850" name="Line 8"/>
            <p:cNvSpPr>
              <a:spLocks noChangeShapeType="1"/>
            </p:cNvSpPr>
            <p:nvPr/>
          </p:nvSpPr>
          <p:spPr bwMode="auto">
            <a:xfrm>
              <a:off x="288" y="0"/>
              <a:ext cx="0" cy="192"/>
            </a:xfrm>
            <a:prstGeom prst="line">
              <a:avLst/>
            </a:prstGeom>
            <a:noFill/>
            <a:ln w="9525">
              <a:solidFill>
                <a:schemeClr val="bg1"/>
              </a:solidFill>
              <a:round/>
              <a:headEnd/>
              <a:tailEnd type="triangle" w="med" len="med"/>
            </a:ln>
          </p:spPr>
          <p:txBody>
            <a:bodyPr/>
            <a:lstStyle/>
            <a:p>
              <a:endParaRPr lang="zh-CN" altLang="en-US"/>
            </a:p>
          </p:txBody>
        </p:sp>
        <p:sp>
          <p:nvSpPr>
            <p:cNvPr id="77851" name="Text Box 9"/>
            <p:cNvSpPr txBox="1">
              <a:spLocks noChangeArrowheads="1"/>
            </p:cNvSpPr>
            <p:nvPr/>
          </p:nvSpPr>
          <p:spPr bwMode="auto">
            <a:xfrm>
              <a:off x="0" y="186"/>
              <a:ext cx="576" cy="294"/>
            </a:xfrm>
            <a:prstGeom prst="rect">
              <a:avLst/>
            </a:prstGeom>
            <a:solidFill>
              <a:srgbClr val="FFFFCC"/>
            </a:solidFill>
            <a:ln w="9525">
              <a:solidFill>
                <a:schemeClr val="tx1"/>
              </a:solidFill>
              <a:miter lim="800000"/>
              <a:headEnd/>
              <a:tailEnd/>
            </a:ln>
          </p:spPr>
          <p:txBody>
            <a:bodyPr>
              <a:spAutoFit/>
            </a:bodyPr>
            <a:lstStyle/>
            <a:p>
              <a:pPr algn="ctr">
                <a:spcBef>
                  <a:spcPct val="50000"/>
                </a:spcBef>
              </a:pPr>
              <a:r>
                <a:rPr lang="zh-CN" altLang="zh-CN"/>
                <a:t>0001</a:t>
              </a:r>
            </a:p>
          </p:txBody>
        </p:sp>
      </p:grpSp>
      <p:grpSp>
        <p:nvGrpSpPr>
          <p:cNvPr id="4" name="Group 10"/>
          <p:cNvGrpSpPr>
            <a:grpSpLocks/>
          </p:cNvGrpSpPr>
          <p:nvPr/>
        </p:nvGrpSpPr>
        <p:grpSpPr bwMode="auto">
          <a:xfrm>
            <a:off x="4343400" y="3657600"/>
            <a:ext cx="914400" cy="1066800"/>
            <a:chOff x="0" y="0"/>
            <a:chExt cx="576" cy="672"/>
          </a:xfrm>
        </p:grpSpPr>
        <p:sp>
          <p:nvSpPr>
            <p:cNvPr id="77847" name="Line 11"/>
            <p:cNvSpPr>
              <a:spLocks noChangeShapeType="1"/>
            </p:cNvSpPr>
            <p:nvPr/>
          </p:nvSpPr>
          <p:spPr bwMode="auto">
            <a:xfrm>
              <a:off x="96" y="0"/>
              <a:ext cx="192" cy="192"/>
            </a:xfrm>
            <a:prstGeom prst="line">
              <a:avLst/>
            </a:prstGeom>
            <a:noFill/>
            <a:ln w="9525">
              <a:solidFill>
                <a:schemeClr val="bg1"/>
              </a:solidFill>
              <a:round/>
              <a:headEnd/>
              <a:tailEnd type="triangle" w="med" len="med"/>
            </a:ln>
          </p:spPr>
          <p:txBody>
            <a:bodyPr/>
            <a:lstStyle/>
            <a:p>
              <a:endParaRPr lang="zh-CN" altLang="en-US"/>
            </a:p>
          </p:txBody>
        </p:sp>
        <p:sp>
          <p:nvSpPr>
            <p:cNvPr id="77848" name="Text Box 12"/>
            <p:cNvSpPr txBox="1">
              <a:spLocks noChangeArrowheads="1"/>
            </p:cNvSpPr>
            <p:nvPr/>
          </p:nvSpPr>
          <p:spPr bwMode="auto">
            <a:xfrm>
              <a:off x="0" y="186"/>
              <a:ext cx="576" cy="294"/>
            </a:xfrm>
            <a:prstGeom prst="rect">
              <a:avLst/>
            </a:prstGeom>
            <a:solidFill>
              <a:srgbClr val="FFCC00"/>
            </a:solidFill>
            <a:ln w="9525">
              <a:solidFill>
                <a:schemeClr val="tx1"/>
              </a:solidFill>
              <a:miter lim="800000"/>
              <a:headEnd/>
              <a:tailEnd/>
            </a:ln>
          </p:spPr>
          <p:txBody>
            <a:bodyPr>
              <a:spAutoFit/>
            </a:bodyPr>
            <a:lstStyle/>
            <a:p>
              <a:pPr algn="ctr">
                <a:spcBef>
                  <a:spcPct val="50000"/>
                </a:spcBef>
              </a:pPr>
              <a:r>
                <a:rPr lang="zh-CN" altLang="zh-CN"/>
                <a:t>0011</a:t>
              </a:r>
            </a:p>
          </p:txBody>
        </p:sp>
        <p:sp>
          <p:nvSpPr>
            <p:cNvPr id="77849" name="Line 13"/>
            <p:cNvSpPr>
              <a:spLocks noChangeShapeType="1"/>
            </p:cNvSpPr>
            <p:nvPr/>
          </p:nvSpPr>
          <p:spPr bwMode="auto">
            <a:xfrm flipH="1">
              <a:off x="96" y="480"/>
              <a:ext cx="144" cy="192"/>
            </a:xfrm>
            <a:prstGeom prst="line">
              <a:avLst/>
            </a:prstGeom>
            <a:noFill/>
            <a:ln w="9525">
              <a:solidFill>
                <a:schemeClr val="bg1"/>
              </a:solidFill>
              <a:round/>
              <a:headEnd/>
              <a:tailEnd type="triangle" w="med" len="med"/>
            </a:ln>
          </p:spPr>
          <p:txBody>
            <a:bodyPr/>
            <a:lstStyle/>
            <a:p>
              <a:endParaRPr lang="zh-CN" altLang="en-US"/>
            </a:p>
          </p:txBody>
        </p:sp>
      </p:grpSp>
      <p:grpSp>
        <p:nvGrpSpPr>
          <p:cNvPr id="5" name="Group 14"/>
          <p:cNvGrpSpPr>
            <a:grpSpLocks/>
          </p:cNvGrpSpPr>
          <p:nvPr/>
        </p:nvGrpSpPr>
        <p:grpSpPr bwMode="auto">
          <a:xfrm>
            <a:off x="3352800" y="4419600"/>
            <a:ext cx="1143000" cy="762000"/>
            <a:chOff x="0" y="0"/>
            <a:chExt cx="720" cy="480"/>
          </a:xfrm>
        </p:grpSpPr>
        <p:sp>
          <p:nvSpPr>
            <p:cNvPr id="77845" name="Line 15"/>
            <p:cNvSpPr>
              <a:spLocks noChangeShapeType="1"/>
            </p:cNvSpPr>
            <p:nvPr/>
          </p:nvSpPr>
          <p:spPr bwMode="auto">
            <a:xfrm>
              <a:off x="0" y="0"/>
              <a:ext cx="144" cy="192"/>
            </a:xfrm>
            <a:prstGeom prst="line">
              <a:avLst/>
            </a:prstGeom>
            <a:noFill/>
            <a:ln w="9525">
              <a:solidFill>
                <a:schemeClr val="bg1"/>
              </a:solidFill>
              <a:round/>
              <a:headEnd/>
              <a:tailEnd type="triangle" w="med" len="med"/>
            </a:ln>
          </p:spPr>
          <p:txBody>
            <a:bodyPr/>
            <a:lstStyle/>
            <a:p>
              <a:endParaRPr lang="zh-CN" altLang="en-US"/>
            </a:p>
          </p:txBody>
        </p:sp>
        <p:sp>
          <p:nvSpPr>
            <p:cNvPr id="77846" name="Text Box 16"/>
            <p:cNvSpPr txBox="1">
              <a:spLocks noChangeArrowheads="1"/>
            </p:cNvSpPr>
            <p:nvPr/>
          </p:nvSpPr>
          <p:spPr bwMode="auto">
            <a:xfrm>
              <a:off x="144" y="186"/>
              <a:ext cx="576" cy="294"/>
            </a:xfrm>
            <a:prstGeom prst="rect">
              <a:avLst/>
            </a:prstGeom>
            <a:solidFill>
              <a:srgbClr val="FFFFCC"/>
            </a:solidFill>
            <a:ln w="9525">
              <a:solidFill>
                <a:schemeClr val="tx1"/>
              </a:solidFill>
              <a:miter lim="800000"/>
              <a:headEnd/>
              <a:tailEnd/>
            </a:ln>
          </p:spPr>
          <p:txBody>
            <a:bodyPr>
              <a:spAutoFit/>
            </a:bodyPr>
            <a:lstStyle/>
            <a:p>
              <a:pPr algn="ctr">
                <a:spcBef>
                  <a:spcPct val="50000"/>
                </a:spcBef>
              </a:pPr>
              <a:r>
                <a:rPr lang="zh-CN" altLang="zh-CN"/>
                <a:t>0010</a:t>
              </a:r>
            </a:p>
          </p:txBody>
        </p:sp>
      </p:grpSp>
      <p:grpSp>
        <p:nvGrpSpPr>
          <p:cNvPr id="6" name="Group 17"/>
          <p:cNvGrpSpPr>
            <a:grpSpLocks/>
          </p:cNvGrpSpPr>
          <p:nvPr/>
        </p:nvGrpSpPr>
        <p:grpSpPr bwMode="auto">
          <a:xfrm>
            <a:off x="3581400" y="5181600"/>
            <a:ext cx="914400" cy="1066800"/>
            <a:chOff x="0" y="0"/>
            <a:chExt cx="576" cy="672"/>
          </a:xfrm>
        </p:grpSpPr>
        <p:sp>
          <p:nvSpPr>
            <p:cNvPr id="77842" name="Line 18"/>
            <p:cNvSpPr>
              <a:spLocks noChangeShapeType="1"/>
            </p:cNvSpPr>
            <p:nvPr/>
          </p:nvSpPr>
          <p:spPr bwMode="auto">
            <a:xfrm>
              <a:off x="288" y="0"/>
              <a:ext cx="0" cy="192"/>
            </a:xfrm>
            <a:prstGeom prst="line">
              <a:avLst/>
            </a:prstGeom>
            <a:noFill/>
            <a:ln w="9525">
              <a:solidFill>
                <a:schemeClr val="bg1"/>
              </a:solidFill>
              <a:round/>
              <a:headEnd/>
              <a:tailEnd type="triangle" w="med" len="med"/>
            </a:ln>
          </p:spPr>
          <p:txBody>
            <a:bodyPr/>
            <a:lstStyle/>
            <a:p>
              <a:endParaRPr lang="zh-CN" altLang="en-US"/>
            </a:p>
          </p:txBody>
        </p:sp>
        <p:sp>
          <p:nvSpPr>
            <p:cNvPr id="77843" name="Text Box 19"/>
            <p:cNvSpPr txBox="1">
              <a:spLocks noChangeArrowheads="1"/>
            </p:cNvSpPr>
            <p:nvPr/>
          </p:nvSpPr>
          <p:spPr bwMode="auto">
            <a:xfrm>
              <a:off x="0" y="186"/>
              <a:ext cx="576" cy="294"/>
            </a:xfrm>
            <a:prstGeom prst="rect">
              <a:avLst/>
            </a:prstGeom>
            <a:solidFill>
              <a:srgbClr val="FFFFCC"/>
            </a:solidFill>
            <a:ln w="9525">
              <a:solidFill>
                <a:schemeClr val="tx1"/>
              </a:solidFill>
              <a:miter lim="800000"/>
              <a:headEnd/>
              <a:tailEnd/>
            </a:ln>
          </p:spPr>
          <p:txBody>
            <a:bodyPr>
              <a:spAutoFit/>
            </a:bodyPr>
            <a:lstStyle/>
            <a:p>
              <a:pPr algn="ctr">
                <a:spcBef>
                  <a:spcPct val="50000"/>
                </a:spcBef>
              </a:pPr>
              <a:r>
                <a:rPr lang="zh-CN" altLang="zh-CN"/>
                <a:t>0011</a:t>
              </a:r>
            </a:p>
          </p:txBody>
        </p:sp>
        <p:sp>
          <p:nvSpPr>
            <p:cNvPr id="77844" name="Line 20"/>
            <p:cNvSpPr>
              <a:spLocks noChangeShapeType="1"/>
            </p:cNvSpPr>
            <p:nvPr/>
          </p:nvSpPr>
          <p:spPr bwMode="auto">
            <a:xfrm>
              <a:off x="288" y="480"/>
              <a:ext cx="0" cy="192"/>
            </a:xfrm>
            <a:prstGeom prst="line">
              <a:avLst/>
            </a:prstGeom>
            <a:noFill/>
            <a:ln w="9525">
              <a:solidFill>
                <a:schemeClr val="bg1"/>
              </a:solidFill>
              <a:round/>
              <a:headEnd/>
              <a:tailEnd type="triangle" w="med" len="med"/>
            </a:ln>
          </p:spPr>
          <p:txBody>
            <a:bodyPr/>
            <a:lstStyle/>
            <a:p>
              <a:endParaRPr lang="zh-CN" altLang="en-US"/>
            </a:p>
          </p:txBody>
        </p:sp>
      </p:grpSp>
      <p:sp>
        <p:nvSpPr>
          <p:cNvPr id="99349" name="Oval 21"/>
          <p:cNvSpPr>
            <a:spLocks noChangeArrowheads="1"/>
          </p:cNvSpPr>
          <p:nvPr/>
        </p:nvSpPr>
        <p:spPr bwMode="auto">
          <a:xfrm>
            <a:off x="1905000" y="3733800"/>
            <a:ext cx="4267200" cy="838200"/>
          </a:xfrm>
          <a:prstGeom prst="ellipse">
            <a:avLst/>
          </a:prstGeom>
          <a:noFill/>
          <a:ln w="28575">
            <a:solidFill>
              <a:srgbClr val="FFFF00"/>
            </a:solidFill>
            <a:round/>
            <a:headEnd/>
            <a:tailEnd/>
          </a:ln>
        </p:spPr>
        <p:txBody>
          <a:bodyPr wrap="none" anchor="ctr"/>
          <a:lstStyle/>
          <a:p>
            <a:pPr algn="ctr"/>
            <a:endParaRPr lang="zh-CN" altLang="zh-CN">
              <a:solidFill>
                <a:schemeClr val="bg1"/>
              </a:solidFill>
            </a:endParaRPr>
          </a:p>
        </p:txBody>
      </p:sp>
      <p:grpSp>
        <p:nvGrpSpPr>
          <p:cNvPr id="7" name="Group 22"/>
          <p:cNvGrpSpPr>
            <a:grpSpLocks/>
          </p:cNvGrpSpPr>
          <p:nvPr/>
        </p:nvGrpSpPr>
        <p:grpSpPr bwMode="auto">
          <a:xfrm>
            <a:off x="2057400" y="2362200"/>
            <a:ext cx="2438400" cy="549275"/>
            <a:chOff x="0" y="0"/>
            <a:chExt cx="1536" cy="346"/>
          </a:xfrm>
        </p:grpSpPr>
        <p:sp>
          <p:nvSpPr>
            <p:cNvPr id="77840" name="Text Box 23"/>
            <p:cNvSpPr txBox="1">
              <a:spLocks noChangeArrowheads="1"/>
            </p:cNvSpPr>
            <p:nvPr/>
          </p:nvSpPr>
          <p:spPr bwMode="auto">
            <a:xfrm>
              <a:off x="960" y="48"/>
              <a:ext cx="576" cy="294"/>
            </a:xfrm>
            <a:prstGeom prst="rect">
              <a:avLst/>
            </a:prstGeom>
            <a:solidFill>
              <a:srgbClr val="FFFFCC"/>
            </a:solidFill>
            <a:ln w="9525">
              <a:solidFill>
                <a:schemeClr val="tx1"/>
              </a:solidFill>
              <a:miter lim="800000"/>
              <a:headEnd/>
              <a:tailEnd/>
            </a:ln>
          </p:spPr>
          <p:txBody>
            <a:bodyPr>
              <a:spAutoFit/>
            </a:bodyPr>
            <a:lstStyle/>
            <a:p>
              <a:pPr algn="ctr">
                <a:spcBef>
                  <a:spcPct val="50000"/>
                </a:spcBef>
              </a:pPr>
              <a:r>
                <a:rPr lang="zh-CN" altLang="zh-CN"/>
                <a:t>0000</a:t>
              </a:r>
            </a:p>
          </p:txBody>
        </p:sp>
        <p:sp>
          <p:nvSpPr>
            <p:cNvPr id="77841" name="Text Box 24"/>
            <p:cNvSpPr txBox="1">
              <a:spLocks noChangeArrowheads="1"/>
            </p:cNvSpPr>
            <p:nvPr/>
          </p:nvSpPr>
          <p:spPr bwMode="auto">
            <a:xfrm>
              <a:off x="0" y="0"/>
              <a:ext cx="1104" cy="346"/>
            </a:xfrm>
            <a:prstGeom prst="rect">
              <a:avLst/>
            </a:prstGeom>
            <a:noFill/>
            <a:ln w="9525">
              <a:noFill/>
              <a:miter lim="800000"/>
              <a:headEnd/>
              <a:tailEnd/>
            </a:ln>
          </p:spPr>
          <p:txBody>
            <a:bodyPr>
              <a:spAutoFit/>
            </a:bodyPr>
            <a:lstStyle/>
            <a:p>
              <a:pPr>
                <a:spcBef>
                  <a:spcPct val="50000"/>
                </a:spcBef>
              </a:pPr>
              <a:r>
                <a:rPr lang="zh-CN" altLang="zh-CN" sz="3000">
                  <a:solidFill>
                    <a:schemeClr val="bg1"/>
                  </a:solidFill>
                </a:rPr>
                <a:t>b</a:t>
              </a:r>
              <a:r>
                <a:rPr lang="zh-CN" altLang="zh-CN" sz="3000" baseline="-25000">
                  <a:solidFill>
                    <a:schemeClr val="bg1"/>
                  </a:solidFill>
                </a:rPr>
                <a:t>3</a:t>
              </a:r>
              <a:r>
                <a:rPr lang="zh-CN" altLang="zh-CN" sz="3000">
                  <a:solidFill>
                    <a:schemeClr val="bg1"/>
                  </a:solidFill>
                </a:rPr>
                <a:t>b</a:t>
              </a:r>
              <a:r>
                <a:rPr lang="zh-CN" altLang="zh-CN" sz="3000" baseline="-25000">
                  <a:solidFill>
                    <a:schemeClr val="bg1"/>
                  </a:solidFill>
                </a:rPr>
                <a:t>2</a:t>
              </a:r>
              <a:r>
                <a:rPr lang="zh-CN" altLang="zh-CN" sz="3000">
                  <a:solidFill>
                    <a:schemeClr val="bg1"/>
                  </a:solidFill>
                </a:rPr>
                <a:t>b</a:t>
              </a:r>
              <a:r>
                <a:rPr lang="zh-CN" altLang="zh-CN" sz="3000" baseline="-25000">
                  <a:solidFill>
                    <a:schemeClr val="bg1"/>
                  </a:solidFill>
                </a:rPr>
                <a:t>1</a:t>
              </a:r>
              <a:r>
                <a:rPr lang="zh-CN" altLang="zh-CN" sz="3000">
                  <a:solidFill>
                    <a:schemeClr val="bg1"/>
                  </a:solidFill>
                </a:rPr>
                <a:t>b</a:t>
              </a:r>
              <a:r>
                <a:rPr lang="zh-CN" altLang="zh-CN" sz="3000" baseline="-25000">
                  <a:solidFill>
                    <a:schemeClr val="bg1"/>
                  </a:solidFill>
                </a:rPr>
                <a:t>0</a:t>
              </a:r>
            </a:p>
          </p:txBody>
        </p:sp>
      </p:grpSp>
      <p:sp>
        <p:nvSpPr>
          <p:cNvPr id="99353" name="Text Box 25"/>
          <p:cNvSpPr txBox="1">
            <a:spLocks noChangeArrowheads="1"/>
          </p:cNvSpPr>
          <p:nvPr/>
        </p:nvSpPr>
        <p:spPr bwMode="auto">
          <a:xfrm>
            <a:off x="1905000" y="3429000"/>
            <a:ext cx="1981200" cy="396875"/>
          </a:xfrm>
          <a:prstGeom prst="rect">
            <a:avLst/>
          </a:prstGeom>
          <a:noFill/>
          <a:ln w="9525">
            <a:noFill/>
            <a:miter lim="800000"/>
            <a:headEnd/>
            <a:tailEnd/>
          </a:ln>
        </p:spPr>
        <p:txBody>
          <a:bodyPr>
            <a:spAutoFit/>
          </a:bodyPr>
          <a:lstStyle/>
          <a:p>
            <a:pPr>
              <a:spcBef>
                <a:spcPct val="50000"/>
              </a:spcBef>
            </a:pPr>
            <a:r>
              <a:rPr lang="zh-CN" altLang="zh-CN" sz="2000" b="1">
                <a:solidFill>
                  <a:schemeClr val="bg1"/>
                </a:solidFill>
              </a:rPr>
              <a:t>b</a:t>
            </a:r>
            <a:r>
              <a:rPr lang="zh-CN" altLang="zh-CN" sz="2000" b="1" baseline="-25000">
                <a:solidFill>
                  <a:schemeClr val="bg1"/>
                </a:solidFill>
              </a:rPr>
              <a:t>0</a:t>
            </a:r>
            <a:r>
              <a:rPr lang="zh-CN" altLang="en-US" sz="2000" b="1">
                <a:solidFill>
                  <a:schemeClr val="bg1"/>
                </a:solidFill>
              </a:rPr>
              <a:t>状态先变化</a:t>
            </a:r>
          </a:p>
        </p:txBody>
      </p:sp>
      <p:sp>
        <p:nvSpPr>
          <p:cNvPr id="99354" name="Text Box 26"/>
          <p:cNvSpPr txBox="1">
            <a:spLocks noChangeArrowheads="1"/>
          </p:cNvSpPr>
          <p:nvPr/>
        </p:nvSpPr>
        <p:spPr bwMode="auto">
          <a:xfrm>
            <a:off x="4724400" y="3413125"/>
            <a:ext cx="1981200" cy="396875"/>
          </a:xfrm>
          <a:prstGeom prst="rect">
            <a:avLst/>
          </a:prstGeom>
          <a:noFill/>
          <a:ln w="9525">
            <a:noFill/>
            <a:miter lim="800000"/>
            <a:headEnd/>
            <a:tailEnd/>
          </a:ln>
        </p:spPr>
        <p:txBody>
          <a:bodyPr>
            <a:spAutoFit/>
          </a:bodyPr>
          <a:lstStyle/>
          <a:p>
            <a:pPr>
              <a:spcBef>
                <a:spcPct val="50000"/>
              </a:spcBef>
            </a:pPr>
            <a:r>
              <a:rPr lang="zh-CN" altLang="zh-CN" sz="2000" b="1">
                <a:solidFill>
                  <a:schemeClr val="bg1"/>
                </a:solidFill>
              </a:rPr>
              <a:t>b</a:t>
            </a:r>
            <a:r>
              <a:rPr lang="zh-CN" altLang="zh-CN" sz="2000" b="1" baseline="-25000">
                <a:solidFill>
                  <a:schemeClr val="bg1"/>
                </a:solidFill>
              </a:rPr>
              <a:t>1</a:t>
            </a:r>
            <a:r>
              <a:rPr lang="zh-CN" altLang="en-US" sz="2000" b="1">
                <a:solidFill>
                  <a:schemeClr val="bg1"/>
                </a:solidFill>
              </a:rPr>
              <a:t>状态先变化</a:t>
            </a:r>
          </a:p>
        </p:txBody>
      </p:sp>
      <p:grpSp>
        <p:nvGrpSpPr>
          <p:cNvPr id="8" name="Group 27"/>
          <p:cNvGrpSpPr>
            <a:grpSpLocks/>
          </p:cNvGrpSpPr>
          <p:nvPr/>
        </p:nvGrpSpPr>
        <p:grpSpPr bwMode="auto">
          <a:xfrm>
            <a:off x="6172200" y="3810000"/>
            <a:ext cx="2057400" cy="1379538"/>
            <a:chOff x="0" y="0"/>
            <a:chExt cx="1488" cy="869"/>
          </a:xfrm>
        </p:grpSpPr>
        <p:sp>
          <p:nvSpPr>
            <p:cNvPr id="77838" name="Text Box 28"/>
            <p:cNvSpPr txBox="1">
              <a:spLocks noChangeArrowheads="1"/>
            </p:cNvSpPr>
            <p:nvPr/>
          </p:nvSpPr>
          <p:spPr bwMode="auto">
            <a:xfrm>
              <a:off x="288" y="0"/>
              <a:ext cx="1200" cy="869"/>
            </a:xfrm>
            <a:prstGeom prst="rect">
              <a:avLst/>
            </a:prstGeom>
            <a:noFill/>
            <a:ln w="9525">
              <a:solidFill>
                <a:srgbClr val="FFFF00"/>
              </a:solidFill>
              <a:miter lim="800000"/>
              <a:headEnd/>
              <a:tailEnd/>
            </a:ln>
          </p:spPr>
          <p:txBody>
            <a:bodyPr>
              <a:spAutoFit/>
            </a:bodyPr>
            <a:lstStyle/>
            <a:p>
              <a:pPr>
                <a:spcBef>
                  <a:spcPct val="50000"/>
                </a:spcBef>
              </a:pPr>
              <a:r>
                <a:rPr lang="zh-CN" altLang="en-US" b="1">
                  <a:solidFill>
                    <a:srgbClr val="FFFF00"/>
                  </a:solidFill>
                </a:rPr>
                <a:t>不应当出现的暂态</a:t>
              </a:r>
            </a:p>
            <a:p>
              <a:pPr>
                <a:spcBef>
                  <a:spcPct val="50000"/>
                </a:spcBef>
              </a:pPr>
              <a:r>
                <a:rPr lang="zh-CN" altLang="en-US" b="1">
                  <a:solidFill>
                    <a:srgbClr val="FFFF00"/>
                  </a:solidFill>
                </a:rPr>
                <a:t>短暂误码</a:t>
              </a:r>
            </a:p>
          </p:txBody>
        </p:sp>
        <p:sp>
          <p:nvSpPr>
            <p:cNvPr id="77839" name="Line 29"/>
            <p:cNvSpPr>
              <a:spLocks noChangeShapeType="1"/>
            </p:cNvSpPr>
            <p:nvPr/>
          </p:nvSpPr>
          <p:spPr bwMode="auto">
            <a:xfrm>
              <a:off x="0" y="240"/>
              <a:ext cx="336" cy="0"/>
            </a:xfrm>
            <a:prstGeom prst="line">
              <a:avLst/>
            </a:prstGeom>
            <a:noFill/>
            <a:ln w="9525">
              <a:solidFill>
                <a:srgbClr val="FFFF00"/>
              </a:solidFill>
              <a:round/>
              <a:headEnd type="triangle" w="med" len="med"/>
              <a:tailEnd/>
            </a:ln>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99353"/>
                                        </p:tgtEl>
                                        <p:attrNameLst>
                                          <p:attrName>style.visibility</p:attrName>
                                        </p:attrNameLst>
                                      </p:cBhvr>
                                      <p:to>
                                        <p:strVal val="visible"/>
                                      </p:to>
                                    </p:set>
                                    <p:animEffect transition="in" filter="barn(outVertical)">
                                      <p:cBhvr>
                                        <p:cTn id="15" dur="500"/>
                                        <p:tgtEl>
                                          <p:spTgt spid="99353"/>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99354"/>
                                        </p:tgtEl>
                                        <p:attrNameLst>
                                          <p:attrName>style.visibility</p:attrName>
                                        </p:attrNameLst>
                                      </p:cBhvr>
                                      <p:to>
                                        <p:strVal val="visible"/>
                                      </p:to>
                                    </p:set>
                                    <p:animEffect transition="in" filter="barn(outVertical)">
                                      <p:cBhvr>
                                        <p:cTn id="27" dur="500"/>
                                        <p:tgtEl>
                                          <p:spTgt spid="99354"/>
                                        </p:tgtEl>
                                      </p:cBhvr>
                                    </p:animEffec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9349"/>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499"/>
                                          </p:stCondLst>
                                        </p:cTn>
                                        <p:tgtEl>
                                          <p:spTgt spid="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49" grpId="0" animBg="1" autoUpdateAnimBg="0"/>
      <p:bldP spid="99353" grpId="0" autoUpdateAnimBg="0"/>
      <p:bldP spid="9935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720080" y="116632"/>
            <a:ext cx="4572000" cy="914400"/>
          </a:xfrm>
          <a:noFill/>
        </p:spPr>
        <p:txBody>
          <a:bodyPr lIns="92075" tIns="46038" rIns="92075" bIns="46038"/>
          <a:lstStyle/>
          <a:p>
            <a:pPr eaLnBrk="1" hangingPunct="1"/>
            <a:r>
              <a:rPr lang="zh-CN" altLang="zh-CN" sz="3600" b="1" i="1" dirty="0" smtClean="0">
                <a:solidFill>
                  <a:srgbClr val="FF0000"/>
                </a:solidFill>
                <a:latin typeface="隶书" pitchFamily="49" charset="-122"/>
              </a:rPr>
              <a:t>1.1.1 </a:t>
            </a:r>
            <a:r>
              <a:rPr lang="zh-CN" altLang="en-US" sz="4000" b="1" i="1" dirty="0" smtClean="0">
                <a:solidFill>
                  <a:srgbClr val="FF0000"/>
                </a:solidFill>
                <a:latin typeface="隶书" pitchFamily="49" charset="-122"/>
              </a:rPr>
              <a:t>进位计数制</a:t>
            </a:r>
            <a:endParaRPr lang="zh-CN" altLang="en-US" sz="4000" b="1" i="1" dirty="0" smtClean="0">
              <a:solidFill>
                <a:srgbClr val="FF0000"/>
              </a:solidFill>
            </a:endParaRPr>
          </a:p>
        </p:txBody>
      </p:sp>
      <p:sp>
        <p:nvSpPr>
          <p:cNvPr id="3078" name="Text Box 3"/>
          <p:cNvSpPr txBox="1">
            <a:spLocks noChangeArrowheads="1"/>
          </p:cNvSpPr>
          <p:nvPr/>
        </p:nvSpPr>
        <p:spPr bwMode="auto">
          <a:xfrm>
            <a:off x="685800" y="1253703"/>
            <a:ext cx="5486400" cy="519113"/>
          </a:xfrm>
          <a:prstGeom prst="rect">
            <a:avLst/>
          </a:prstGeom>
          <a:noFill/>
          <a:ln w="9525">
            <a:noFill/>
            <a:miter lim="800000"/>
            <a:headEnd/>
            <a:tailEnd/>
          </a:ln>
        </p:spPr>
        <p:txBody>
          <a:bodyPr>
            <a:spAutoFit/>
          </a:bodyPr>
          <a:lstStyle/>
          <a:p>
            <a:pPr marL="457200" indent="-457200">
              <a:spcBef>
                <a:spcPct val="50000"/>
              </a:spcBef>
            </a:pPr>
            <a:r>
              <a:rPr lang="zh-CN" altLang="en-US" sz="2800" b="1" dirty="0">
                <a:solidFill>
                  <a:srgbClr val="0066FF"/>
                </a:solidFill>
              </a:rPr>
              <a:t>例如：十进制计数制</a:t>
            </a:r>
            <a:endParaRPr lang="zh-CN" altLang="en-US" sz="2800" b="1" baseline="-25000" dirty="0">
              <a:solidFill>
                <a:srgbClr val="0066FF"/>
              </a:solidFill>
            </a:endParaRPr>
          </a:p>
        </p:txBody>
      </p:sp>
      <p:graphicFrame>
        <p:nvGraphicFramePr>
          <p:cNvPr id="3074" name="Object 4"/>
          <p:cNvGraphicFramePr>
            <a:graphicFrameLocks noChangeAspect="1"/>
          </p:cNvGraphicFramePr>
          <p:nvPr/>
        </p:nvGraphicFramePr>
        <p:xfrm>
          <a:off x="1403350" y="3860800"/>
          <a:ext cx="2878138" cy="911225"/>
        </p:xfrm>
        <a:graphic>
          <a:graphicData uri="http://schemas.openxmlformats.org/presentationml/2006/ole">
            <p:oleObj spid="_x0000_s430082" r:id="rId4" imgW="1041265" imgH="431930" progId="Equations">
              <p:embed/>
            </p:oleObj>
          </a:graphicData>
        </a:graphic>
      </p:graphicFrame>
      <p:grpSp>
        <p:nvGrpSpPr>
          <p:cNvPr id="2" name="Group 5"/>
          <p:cNvGrpSpPr>
            <a:grpSpLocks/>
          </p:cNvGrpSpPr>
          <p:nvPr/>
        </p:nvGrpSpPr>
        <p:grpSpPr bwMode="auto">
          <a:xfrm>
            <a:off x="1476375" y="3068638"/>
            <a:ext cx="6142038" cy="538162"/>
            <a:chOff x="0" y="0"/>
            <a:chExt cx="3869" cy="339"/>
          </a:xfrm>
        </p:grpSpPr>
        <p:graphicFrame>
          <p:nvGraphicFramePr>
            <p:cNvPr id="3076" name="Object 6"/>
            <p:cNvGraphicFramePr>
              <a:graphicFrameLocks noChangeAspect="1"/>
            </p:cNvGraphicFramePr>
            <p:nvPr/>
          </p:nvGraphicFramePr>
          <p:xfrm>
            <a:off x="0" y="0"/>
            <a:ext cx="3869" cy="339"/>
          </p:xfrm>
          <a:graphic>
            <a:graphicData uri="http://schemas.openxmlformats.org/presentationml/2006/ole">
              <p:oleObj spid="_x0000_s430084" r:id="rId5" imgW="2299017" imgH="228917" progId="Equations">
                <p:embed/>
              </p:oleObj>
            </a:graphicData>
          </a:graphic>
        </p:graphicFrame>
        <p:sp>
          <p:nvSpPr>
            <p:cNvPr id="3085" name="Oval 7"/>
            <p:cNvSpPr>
              <a:spLocks noChangeArrowheads="1"/>
            </p:cNvSpPr>
            <p:nvPr/>
          </p:nvSpPr>
          <p:spPr bwMode="auto">
            <a:xfrm>
              <a:off x="1997" y="195"/>
              <a:ext cx="48" cy="48"/>
            </a:xfrm>
            <a:prstGeom prst="ellipse">
              <a:avLst/>
            </a:prstGeom>
            <a:solidFill>
              <a:srgbClr val="FF0000"/>
            </a:solidFill>
            <a:ln w="9525">
              <a:solidFill>
                <a:schemeClr val="tx1"/>
              </a:solidFill>
              <a:round/>
              <a:headEnd/>
              <a:tailEnd/>
            </a:ln>
          </p:spPr>
          <p:txBody>
            <a:bodyPr wrap="none" anchor="ctr"/>
            <a:lstStyle/>
            <a:p>
              <a:endParaRPr lang="zh-CN" altLang="en-US"/>
            </a:p>
          </p:txBody>
        </p:sp>
      </p:grpSp>
      <p:grpSp>
        <p:nvGrpSpPr>
          <p:cNvPr id="3" name="Group 8"/>
          <p:cNvGrpSpPr>
            <a:grpSpLocks/>
          </p:cNvGrpSpPr>
          <p:nvPr/>
        </p:nvGrpSpPr>
        <p:grpSpPr bwMode="auto">
          <a:xfrm>
            <a:off x="5181600" y="228600"/>
            <a:ext cx="3962400" cy="690563"/>
            <a:chOff x="0" y="0"/>
            <a:chExt cx="2496" cy="435"/>
          </a:xfrm>
        </p:grpSpPr>
        <p:sp>
          <p:nvSpPr>
            <p:cNvPr id="3083" name="Oval 9"/>
            <p:cNvSpPr>
              <a:spLocks noChangeArrowheads="1"/>
            </p:cNvSpPr>
            <p:nvPr/>
          </p:nvSpPr>
          <p:spPr bwMode="auto">
            <a:xfrm>
              <a:off x="0" y="3"/>
              <a:ext cx="2496" cy="432"/>
            </a:xfrm>
            <a:prstGeom prst="ellipse">
              <a:avLst/>
            </a:prstGeom>
            <a:solidFill>
              <a:srgbClr val="99CCFF"/>
            </a:solidFill>
            <a:ln w="3175">
              <a:solidFill>
                <a:schemeClr val="tx1"/>
              </a:solidFill>
              <a:round/>
              <a:headEnd/>
              <a:tailEnd/>
            </a:ln>
          </p:spPr>
          <p:txBody>
            <a:bodyPr wrap="none" anchor="ctr"/>
            <a:lstStyle/>
            <a:p>
              <a:endParaRPr lang="zh-CN" altLang="en-US"/>
            </a:p>
          </p:txBody>
        </p:sp>
        <p:sp>
          <p:nvSpPr>
            <p:cNvPr id="3084" name="Rectangle 10"/>
            <p:cNvSpPr>
              <a:spLocks noChangeArrowheads="1"/>
            </p:cNvSpPr>
            <p:nvPr/>
          </p:nvSpPr>
          <p:spPr bwMode="auto">
            <a:xfrm>
              <a:off x="240" y="0"/>
              <a:ext cx="1996" cy="404"/>
            </a:xfrm>
            <a:prstGeom prst="rect">
              <a:avLst/>
            </a:prstGeom>
            <a:noFill/>
            <a:ln w="9525">
              <a:noFill/>
              <a:miter lim="800000"/>
              <a:headEnd/>
              <a:tailEnd/>
            </a:ln>
          </p:spPr>
          <p:txBody>
            <a:bodyPr wrap="none" anchor="ctr">
              <a:spAutoFit/>
            </a:bodyPr>
            <a:lstStyle/>
            <a:p>
              <a:pPr algn="ctr"/>
              <a:r>
                <a:rPr lang="zh-CN" altLang="zh-CN" sz="3600" b="1" u="sng">
                  <a:latin typeface="隶书" pitchFamily="49" charset="-122"/>
                  <a:ea typeface="隶书" pitchFamily="49" charset="-122"/>
                </a:rPr>
                <a:t>1.1</a:t>
              </a:r>
              <a:r>
                <a:rPr lang="zh-CN" altLang="en-US" sz="3600" b="1" u="sng">
                  <a:latin typeface="隶书" pitchFamily="49" charset="-122"/>
                  <a:ea typeface="隶书" pitchFamily="49" charset="-122"/>
                </a:rPr>
                <a:t>数制与编码</a:t>
              </a:r>
            </a:p>
          </p:txBody>
        </p:sp>
      </p:grpSp>
      <p:sp>
        <p:nvSpPr>
          <p:cNvPr id="3081" name="Text Box 11"/>
          <p:cNvSpPr txBox="1">
            <a:spLocks noChangeArrowheads="1"/>
          </p:cNvSpPr>
          <p:nvPr/>
        </p:nvSpPr>
        <p:spPr bwMode="auto">
          <a:xfrm>
            <a:off x="381000" y="2362200"/>
            <a:ext cx="7286625" cy="579438"/>
          </a:xfrm>
          <a:prstGeom prst="rect">
            <a:avLst/>
          </a:prstGeom>
          <a:noFill/>
          <a:ln w="9525">
            <a:noFill/>
            <a:miter lim="800000"/>
            <a:headEnd/>
            <a:tailEnd/>
          </a:ln>
        </p:spPr>
        <p:txBody>
          <a:bodyPr>
            <a:spAutoFit/>
          </a:bodyPr>
          <a:lstStyle/>
          <a:p>
            <a:pPr>
              <a:spcBef>
                <a:spcPct val="50000"/>
              </a:spcBef>
            </a:pPr>
            <a:r>
              <a:rPr lang="zh-CN" altLang="en-US" b="1">
                <a:solidFill>
                  <a:schemeClr val="bg2"/>
                </a:solidFill>
              </a:rPr>
              <a:t>多项式表示法</a:t>
            </a:r>
            <a:r>
              <a:rPr lang="zh-CN" altLang="en-US" sz="2800">
                <a:ea typeface="隶书" pitchFamily="49" charset="-122"/>
              </a:rPr>
              <a:t>（</a:t>
            </a:r>
            <a:r>
              <a:rPr lang="zh-CN" altLang="en-US" sz="2800" b="1" i="1">
                <a:solidFill>
                  <a:srgbClr val="3333CC"/>
                </a:solidFill>
                <a:ea typeface="隶书" pitchFamily="49" charset="-122"/>
              </a:rPr>
              <a:t>位权多项式表示法</a:t>
            </a:r>
            <a:r>
              <a:rPr lang="zh-CN" altLang="en-US" sz="2800">
                <a:ea typeface="隶书" pitchFamily="49" charset="-122"/>
              </a:rPr>
              <a:t>）</a:t>
            </a:r>
            <a:r>
              <a:rPr lang="zh-CN" altLang="en-US" b="1">
                <a:solidFill>
                  <a:schemeClr val="bg2"/>
                </a:solidFill>
              </a:rPr>
              <a:t> ：</a:t>
            </a:r>
            <a:r>
              <a:rPr lang="zh-CN" altLang="en-US" sz="3200" b="1">
                <a:solidFill>
                  <a:schemeClr val="bg2"/>
                </a:solidFill>
              </a:rPr>
              <a:t> </a:t>
            </a:r>
          </a:p>
        </p:txBody>
      </p:sp>
      <p:sp>
        <p:nvSpPr>
          <p:cNvPr id="3082" name="Rectangle 12"/>
          <p:cNvSpPr>
            <a:spLocks noChangeArrowheads="1"/>
          </p:cNvSpPr>
          <p:nvPr/>
        </p:nvSpPr>
        <p:spPr bwMode="auto">
          <a:xfrm>
            <a:off x="457200" y="1828800"/>
            <a:ext cx="8188325" cy="457200"/>
          </a:xfrm>
          <a:prstGeom prst="rect">
            <a:avLst/>
          </a:prstGeom>
          <a:noFill/>
          <a:ln w="9525">
            <a:noFill/>
            <a:miter lim="800000"/>
            <a:headEnd/>
            <a:tailEnd/>
          </a:ln>
        </p:spPr>
        <p:txBody>
          <a:bodyPr wrap="none">
            <a:spAutoFit/>
          </a:bodyPr>
          <a:lstStyle/>
          <a:p>
            <a:pPr>
              <a:spcBef>
                <a:spcPct val="50000"/>
              </a:spcBef>
              <a:buClr>
                <a:schemeClr val="accent2"/>
              </a:buClr>
              <a:buSzPct val="80000"/>
              <a:buFont typeface="Wingdings" pitchFamily="2" charset="2"/>
              <a:buNone/>
            </a:pPr>
            <a:r>
              <a:rPr lang="zh-CN" altLang="en-US" b="1">
                <a:solidFill>
                  <a:schemeClr val="bg2"/>
                </a:solidFill>
              </a:rPr>
              <a:t>并列表示法：</a:t>
            </a:r>
            <a:r>
              <a:rPr lang="zh-CN" altLang="zh-CN" b="1"/>
              <a:t>(5246.978)</a:t>
            </a:r>
            <a:r>
              <a:rPr lang="zh-CN" altLang="zh-CN" b="1" baseline="-25000"/>
              <a:t>10               </a:t>
            </a:r>
            <a:r>
              <a:rPr lang="zh-CN" altLang="zh-CN" b="1"/>
              <a:t>(5246.978)</a:t>
            </a:r>
            <a:r>
              <a:rPr lang="zh-CN" altLang="zh-CN" b="1" baseline="-25000"/>
              <a:t>D                        </a:t>
            </a:r>
            <a:r>
              <a:rPr lang="zh-CN" altLang="zh-CN" b="1"/>
              <a:t>5246.978</a:t>
            </a:r>
          </a:p>
        </p:txBody>
      </p:sp>
      <p:graphicFrame>
        <p:nvGraphicFramePr>
          <p:cNvPr id="3075" name="Object 13"/>
          <p:cNvGraphicFramePr>
            <a:graphicFrameLocks noChangeAspect="1"/>
          </p:cNvGraphicFramePr>
          <p:nvPr/>
        </p:nvGraphicFramePr>
        <p:xfrm>
          <a:off x="250825" y="5013325"/>
          <a:ext cx="8001000" cy="941388"/>
        </p:xfrm>
        <a:graphic>
          <a:graphicData uri="http://schemas.openxmlformats.org/presentationml/2006/ole">
            <p:oleObj spid="_x0000_s430083" r:id="rId6" imgW="2921317" imgH="457517" progId="Equations">
              <p:embed/>
            </p:oleObj>
          </a:graphicData>
        </a:graphic>
      </p:graphicFrame>
    </p:spTree>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0" y="0"/>
            <a:ext cx="9144000" cy="6858000"/>
          </a:xfrm>
          <a:prstGeom prst="rect">
            <a:avLst/>
          </a:prstGeom>
          <a:solidFill>
            <a:srgbClr val="003399"/>
          </a:solidFill>
          <a:ln w="9525">
            <a:solidFill>
              <a:schemeClr val="tx1"/>
            </a:solidFill>
            <a:miter lim="800000"/>
            <a:headEnd/>
            <a:tailEnd/>
          </a:ln>
        </p:spPr>
        <p:txBody>
          <a:bodyPr wrap="none" anchor="ctr"/>
          <a:lstStyle/>
          <a:p>
            <a:pPr algn="ctr"/>
            <a:endParaRPr lang="zh-CN" altLang="zh-CN"/>
          </a:p>
        </p:txBody>
      </p:sp>
      <p:grpSp>
        <p:nvGrpSpPr>
          <p:cNvPr id="2" name="Group 3"/>
          <p:cNvGrpSpPr>
            <a:grpSpLocks/>
          </p:cNvGrpSpPr>
          <p:nvPr/>
        </p:nvGrpSpPr>
        <p:grpSpPr bwMode="auto">
          <a:xfrm>
            <a:off x="1752600" y="2057400"/>
            <a:ext cx="914400" cy="771525"/>
            <a:chOff x="0" y="0"/>
            <a:chExt cx="576" cy="486"/>
          </a:xfrm>
        </p:grpSpPr>
        <p:sp>
          <p:nvSpPr>
            <p:cNvPr id="78906" name="Line 4"/>
            <p:cNvSpPr>
              <a:spLocks noChangeShapeType="1"/>
            </p:cNvSpPr>
            <p:nvPr/>
          </p:nvSpPr>
          <p:spPr bwMode="auto">
            <a:xfrm>
              <a:off x="288" y="0"/>
              <a:ext cx="0" cy="192"/>
            </a:xfrm>
            <a:prstGeom prst="line">
              <a:avLst/>
            </a:prstGeom>
            <a:noFill/>
            <a:ln w="9525">
              <a:solidFill>
                <a:schemeClr val="bg1"/>
              </a:solidFill>
              <a:round/>
              <a:headEnd/>
              <a:tailEnd type="triangle" w="med" len="med"/>
            </a:ln>
          </p:spPr>
          <p:txBody>
            <a:bodyPr/>
            <a:lstStyle/>
            <a:p>
              <a:endParaRPr lang="zh-CN" altLang="en-US"/>
            </a:p>
          </p:txBody>
        </p:sp>
        <p:sp>
          <p:nvSpPr>
            <p:cNvPr id="78907" name="Text Box 5"/>
            <p:cNvSpPr txBox="1">
              <a:spLocks noChangeArrowheads="1"/>
            </p:cNvSpPr>
            <p:nvPr/>
          </p:nvSpPr>
          <p:spPr bwMode="auto">
            <a:xfrm>
              <a:off x="0" y="192"/>
              <a:ext cx="576" cy="294"/>
            </a:xfrm>
            <a:prstGeom prst="rect">
              <a:avLst/>
            </a:prstGeom>
            <a:solidFill>
              <a:srgbClr val="FFCC00"/>
            </a:solidFill>
            <a:ln w="9525">
              <a:solidFill>
                <a:schemeClr val="tx1"/>
              </a:solidFill>
              <a:miter lim="800000"/>
              <a:headEnd/>
              <a:tailEnd/>
            </a:ln>
          </p:spPr>
          <p:txBody>
            <a:bodyPr>
              <a:spAutoFit/>
            </a:bodyPr>
            <a:lstStyle/>
            <a:p>
              <a:pPr algn="ctr">
                <a:spcBef>
                  <a:spcPct val="50000"/>
                </a:spcBef>
              </a:pPr>
              <a:r>
                <a:rPr lang="zh-CN" altLang="zh-CN"/>
                <a:t>0000</a:t>
              </a:r>
            </a:p>
          </p:txBody>
        </p:sp>
      </p:grpSp>
      <p:grpSp>
        <p:nvGrpSpPr>
          <p:cNvPr id="3" name="Group 6"/>
          <p:cNvGrpSpPr>
            <a:grpSpLocks/>
          </p:cNvGrpSpPr>
          <p:nvPr/>
        </p:nvGrpSpPr>
        <p:grpSpPr bwMode="auto">
          <a:xfrm>
            <a:off x="3657600" y="4191000"/>
            <a:ext cx="914400" cy="771525"/>
            <a:chOff x="0" y="0"/>
            <a:chExt cx="576" cy="486"/>
          </a:xfrm>
        </p:grpSpPr>
        <p:sp>
          <p:nvSpPr>
            <p:cNvPr id="78904" name="Text Box 7"/>
            <p:cNvSpPr txBox="1">
              <a:spLocks noChangeArrowheads="1"/>
            </p:cNvSpPr>
            <p:nvPr/>
          </p:nvSpPr>
          <p:spPr bwMode="auto">
            <a:xfrm>
              <a:off x="0" y="0"/>
              <a:ext cx="576" cy="294"/>
            </a:xfrm>
            <a:prstGeom prst="rect">
              <a:avLst/>
            </a:prstGeom>
            <a:solidFill>
              <a:srgbClr val="FFFFCC"/>
            </a:solidFill>
            <a:ln w="9525">
              <a:solidFill>
                <a:schemeClr val="tx1"/>
              </a:solidFill>
              <a:miter lim="800000"/>
              <a:headEnd/>
              <a:tailEnd/>
            </a:ln>
          </p:spPr>
          <p:txBody>
            <a:bodyPr>
              <a:spAutoFit/>
            </a:bodyPr>
            <a:lstStyle/>
            <a:p>
              <a:pPr algn="ctr">
                <a:spcBef>
                  <a:spcPct val="50000"/>
                </a:spcBef>
              </a:pPr>
              <a:r>
                <a:rPr lang="zh-CN" altLang="zh-CN"/>
                <a:t>0101</a:t>
              </a:r>
            </a:p>
          </p:txBody>
        </p:sp>
        <p:sp>
          <p:nvSpPr>
            <p:cNvPr id="78905" name="Line 8"/>
            <p:cNvSpPr>
              <a:spLocks noChangeShapeType="1"/>
            </p:cNvSpPr>
            <p:nvPr/>
          </p:nvSpPr>
          <p:spPr bwMode="auto">
            <a:xfrm>
              <a:off x="288" y="294"/>
              <a:ext cx="0" cy="192"/>
            </a:xfrm>
            <a:prstGeom prst="line">
              <a:avLst/>
            </a:prstGeom>
            <a:noFill/>
            <a:ln w="9525">
              <a:solidFill>
                <a:schemeClr val="bg1"/>
              </a:solidFill>
              <a:round/>
              <a:headEnd/>
              <a:tailEnd type="triangle" w="med" len="med"/>
            </a:ln>
          </p:spPr>
          <p:txBody>
            <a:bodyPr/>
            <a:lstStyle/>
            <a:p>
              <a:endParaRPr lang="zh-CN" altLang="en-US"/>
            </a:p>
          </p:txBody>
        </p:sp>
      </p:grpSp>
      <p:grpSp>
        <p:nvGrpSpPr>
          <p:cNvPr id="4" name="Group 9"/>
          <p:cNvGrpSpPr>
            <a:grpSpLocks/>
          </p:cNvGrpSpPr>
          <p:nvPr/>
        </p:nvGrpSpPr>
        <p:grpSpPr bwMode="auto">
          <a:xfrm>
            <a:off x="3657600" y="228600"/>
            <a:ext cx="914400" cy="771525"/>
            <a:chOff x="0" y="0"/>
            <a:chExt cx="576" cy="486"/>
          </a:xfrm>
        </p:grpSpPr>
        <p:sp>
          <p:nvSpPr>
            <p:cNvPr id="78902" name="Text Box 10"/>
            <p:cNvSpPr txBox="1">
              <a:spLocks noChangeArrowheads="1"/>
            </p:cNvSpPr>
            <p:nvPr/>
          </p:nvSpPr>
          <p:spPr bwMode="auto">
            <a:xfrm>
              <a:off x="0" y="192"/>
              <a:ext cx="576" cy="294"/>
            </a:xfrm>
            <a:prstGeom prst="rect">
              <a:avLst/>
            </a:prstGeom>
            <a:solidFill>
              <a:srgbClr val="FFFFCC"/>
            </a:solidFill>
            <a:ln w="9525">
              <a:solidFill>
                <a:schemeClr val="tx1"/>
              </a:solidFill>
              <a:miter lim="800000"/>
              <a:headEnd/>
              <a:tailEnd/>
            </a:ln>
          </p:spPr>
          <p:txBody>
            <a:bodyPr>
              <a:spAutoFit/>
            </a:bodyPr>
            <a:lstStyle/>
            <a:p>
              <a:pPr algn="ctr">
                <a:spcBef>
                  <a:spcPct val="50000"/>
                </a:spcBef>
              </a:pPr>
              <a:r>
                <a:rPr lang="zh-CN" altLang="zh-CN"/>
                <a:t>0011</a:t>
              </a:r>
            </a:p>
          </p:txBody>
        </p:sp>
        <p:sp>
          <p:nvSpPr>
            <p:cNvPr id="78903" name="Line 11"/>
            <p:cNvSpPr>
              <a:spLocks noChangeShapeType="1"/>
            </p:cNvSpPr>
            <p:nvPr/>
          </p:nvSpPr>
          <p:spPr bwMode="auto">
            <a:xfrm>
              <a:off x="288" y="0"/>
              <a:ext cx="0" cy="192"/>
            </a:xfrm>
            <a:prstGeom prst="line">
              <a:avLst/>
            </a:prstGeom>
            <a:noFill/>
            <a:ln w="9525">
              <a:solidFill>
                <a:schemeClr val="bg1"/>
              </a:solidFill>
              <a:round/>
              <a:headEnd/>
              <a:tailEnd type="triangle" w="med" len="med"/>
            </a:ln>
          </p:spPr>
          <p:txBody>
            <a:bodyPr/>
            <a:lstStyle/>
            <a:p>
              <a:endParaRPr lang="zh-CN" altLang="en-US"/>
            </a:p>
          </p:txBody>
        </p:sp>
      </p:grpSp>
      <p:grpSp>
        <p:nvGrpSpPr>
          <p:cNvPr id="5" name="Group 12"/>
          <p:cNvGrpSpPr>
            <a:grpSpLocks/>
          </p:cNvGrpSpPr>
          <p:nvPr/>
        </p:nvGrpSpPr>
        <p:grpSpPr bwMode="auto">
          <a:xfrm>
            <a:off x="1752600" y="990600"/>
            <a:ext cx="4191000" cy="1076325"/>
            <a:chOff x="0" y="0"/>
            <a:chExt cx="2640" cy="678"/>
          </a:xfrm>
        </p:grpSpPr>
        <p:sp>
          <p:nvSpPr>
            <p:cNvPr id="78898" name="Line 13"/>
            <p:cNvSpPr>
              <a:spLocks noChangeShapeType="1"/>
            </p:cNvSpPr>
            <p:nvPr/>
          </p:nvSpPr>
          <p:spPr bwMode="auto">
            <a:xfrm>
              <a:off x="1488" y="0"/>
              <a:ext cx="0" cy="192"/>
            </a:xfrm>
            <a:prstGeom prst="line">
              <a:avLst/>
            </a:prstGeom>
            <a:noFill/>
            <a:ln w="9525">
              <a:solidFill>
                <a:schemeClr val="bg1"/>
              </a:solidFill>
              <a:round/>
              <a:headEnd/>
              <a:tailEnd type="triangle" w="med" len="med"/>
            </a:ln>
          </p:spPr>
          <p:txBody>
            <a:bodyPr/>
            <a:lstStyle/>
            <a:p>
              <a:endParaRPr lang="zh-CN" altLang="en-US"/>
            </a:p>
          </p:txBody>
        </p:sp>
        <p:sp>
          <p:nvSpPr>
            <p:cNvPr id="78899" name="Line 14"/>
            <p:cNvSpPr>
              <a:spLocks noChangeShapeType="1"/>
            </p:cNvSpPr>
            <p:nvPr/>
          </p:nvSpPr>
          <p:spPr bwMode="auto">
            <a:xfrm>
              <a:off x="288" y="192"/>
              <a:ext cx="0" cy="192"/>
            </a:xfrm>
            <a:prstGeom prst="line">
              <a:avLst/>
            </a:prstGeom>
            <a:noFill/>
            <a:ln w="9525">
              <a:solidFill>
                <a:schemeClr val="bg1"/>
              </a:solidFill>
              <a:round/>
              <a:headEnd/>
              <a:tailEnd type="triangle" w="med" len="med"/>
            </a:ln>
          </p:spPr>
          <p:txBody>
            <a:bodyPr/>
            <a:lstStyle/>
            <a:p>
              <a:endParaRPr lang="zh-CN" altLang="en-US"/>
            </a:p>
          </p:txBody>
        </p:sp>
        <p:sp>
          <p:nvSpPr>
            <p:cNvPr id="78900" name="Line 15"/>
            <p:cNvSpPr>
              <a:spLocks noChangeShapeType="1"/>
            </p:cNvSpPr>
            <p:nvPr/>
          </p:nvSpPr>
          <p:spPr bwMode="auto">
            <a:xfrm>
              <a:off x="288" y="192"/>
              <a:ext cx="2352" cy="0"/>
            </a:xfrm>
            <a:prstGeom prst="line">
              <a:avLst/>
            </a:prstGeom>
            <a:noFill/>
            <a:ln w="9525">
              <a:solidFill>
                <a:schemeClr val="bg1"/>
              </a:solidFill>
              <a:round/>
              <a:headEnd/>
              <a:tailEnd/>
            </a:ln>
          </p:spPr>
          <p:txBody>
            <a:bodyPr/>
            <a:lstStyle/>
            <a:p>
              <a:endParaRPr lang="zh-CN" altLang="en-US"/>
            </a:p>
          </p:txBody>
        </p:sp>
        <p:sp>
          <p:nvSpPr>
            <p:cNvPr id="78901" name="Text Box 16"/>
            <p:cNvSpPr txBox="1">
              <a:spLocks noChangeArrowheads="1"/>
            </p:cNvSpPr>
            <p:nvPr/>
          </p:nvSpPr>
          <p:spPr bwMode="auto">
            <a:xfrm>
              <a:off x="0" y="384"/>
              <a:ext cx="576" cy="294"/>
            </a:xfrm>
            <a:prstGeom prst="rect">
              <a:avLst/>
            </a:prstGeom>
            <a:solidFill>
              <a:srgbClr val="FFCC00"/>
            </a:solidFill>
            <a:ln w="9525">
              <a:solidFill>
                <a:schemeClr val="tx1"/>
              </a:solidFill>
              <a:miter lim="800000"/>
              <a:headEnd/>
              <a:tailEnd/>
            </a:ln>
          </p:spPr>
          <p:txBody>
            <a:bodyPr>
              <a:spAutoFit/>
            </a:bodyPr>
            <a:lstStyle/>
            <a:p>
              <a:pPr algn="ctr">
                <a:spcBef>
                  <a:spcPct val="50000"/>
                </a:spcBef>
              </a:pPr>
              <a:r>
                <a:rPr lang="zh-CN" altLang="zh-CN"/>
                <a:t>0010</a:t>
              </a:r>
            </a:p>
          </p:txBody>
        </p:sp>
      </p:grpSp>
      <p:grpSp>
        <p:nvGrpSpPr>
          <p:cNvPr id="6" name="Group 17"/>
          <p:cNvGrpSpPr>
            <a:grpSpLocks/>
          </p:cNvGrpSpPr>
          <p:nvPr/>
        </p:nvGrpSpPr>
        <p:grpSpPr bwMode="auto">
          <a:xfrm>
            <a:off x="2209800" y="2819400"/>
            <a:ext cx="3733800" cy="1371600"/>
            <a:chOff x="0" y="0"/>
            <a:chExt cx="2352" cy="864"/>
          </a:xfrm>
        </p:grpSpPr>
        <p:sp>
          <p:nvSpPr>
            <p:cNvPr id="78893" name="Line 18"/>
            <p:cNvSpPr>
              <a:spLocks noChangeShapeType="1"/>
            </p:cNvSpPr>
            <p:nvPr/>
          </p:nvSpPr>
          <p:spPr bwMode="auto">
            <a:xfrm>
              <a:off x="1200" y="192"/>
              <a:ext cx="0" cy="192"/>
            </a:xfrm>
            <a:prstGeom prst="line">
              <a:avLst/>
            </a:prstGeom>
            <a:noFill/>
            <a:ln w="9525">
              <a:solidFill>
                <a:schemeClr val="bg1"/>
              </a:solidFill>
              <a:round/>
              <a:headEnd/>
              <a:tailEnd type="triangle" w="med" len="med"/>
            </a:ln>
          </p:spPr>
          <p:txBody>
            <a:bodyPr/>
            <a:lstStyle/>
            <a:p>
              <a:endParaRPr lang="zh-CN" altLang="en-US"/>
            </a:p>
          </p:txBody>
        </p:sp>
        <p:sp>
          <p:nvSpPr>
            <p:cNvPr id="78894" name="Line 19"/>
            <p:cNvSpPr>
              <a:spLocks noChangeShapeType="1"/>
            </p:cNvSpPr>
            <p:nvPr/>
          </p:nvSpPr>
          <p:spPr bwMode="auto">
            <a:xfrm>
              <a:off x="0" y="0"/>
              <a:ext cx="0" cy="192"/>
            </a:xfrm>
            <a:prstGeom prst="line">
              <a:avLst/>
            </a:prstGeom>
            <a:noFill/>
            <a:ln w="9525">
              <a:solidFill>
                <a:schemeClr val="bg1"/>
              </a:solidFill>
              <a:round/>
              <a:headEnd/>
              <a:tailEnd type="triangle" w="med" len="med"/>
            </a:ln>
          </p:spPr>
          <p:txBody>
            <a:bodyPr/>
            <a:lstStyle/>
            <a:p>
              <a:endParaRPr lang="zh-CN" altLang="en-US"/>
            </a:p>
          </p:txBody>
        </p:sp>
        <p:sp>
          <p:nvSpPr>
            <p:cNvPr id="78895" name="Text Box 20"/>
            <p:cNvSpPr txBox="1">
              <a:spLocks noChangeArrowheads="1"/>
            </p:cNvSpPr>
            <p:nvPr/>
          </p:nvSpPr>
          <p:spPr bwMode="auto">
            <a:xfrm>
              <a:off x="912" y="378"/>
              <a:ext cx="576" cy="294"/>
            </a:xfrm>
            <a:prstGeom prst="rect">
              <a:avLst/>
            </a:prstGeom>
            <a:solidFill>
              <a:srgbClr val="FFFFCC"/>
            </a:solidFill>
            <a:ln w="9525">
              <a:solidFill>
                <a:schemeClr val="tx1"/>
              </a:solidFill>
              <a:miter lim="800000"/>
              <a:headEnd/>
              <a:tailEnd/>
            </a:ln>
          </p:spPr>
          <p:txBody>
            <a:bodyPr>
              <a:spAutoFit/>
            </a:bodyPr>
            <a:lstStyle/>
            <a:p>
              <a:pPr algn="ctr">
                <a:spcBef>
                  <a:spcPct val="50000"/>
                </a:spcBef>
              </a:pPr>
              <a:r>
                <a:rPr lang="zh-CN" altLang="zh-CN"/>
                <a:t>0100</a:t>
              </a:r>
            </a:p>
          </p:txBody>
        </p:sp>
        <p:sp>
          <p:nvSpPr>
            <p:cNvPr id="78896" name="Line 21"/>
            <p:cNvSpPr>
              <a:spLocks noChangeShapeType="1"/>
            </p:cNvSpPr>
            <p:nvPr/>
          </p:nvSpPr>
          <p:spPr bwMode="auto">
            <a:xfrm>
              <a:off x="1200" y="672"/>
              <a:ext cx="0" cy="192"/>
            </a:xfrm>
            <a:prstGeom prst="line">
              <a:avLst/>
            </a:prstGeom>
            <a:noFill/>
            <a:ln w="9525">
              <a:solidFill>
                <a:schemeClr val="bg1"/>
              </a:solidFill>
              <a:round/>
              <a:headEnd/>
              <a:tailEnd type="triangle" w="med" len="med"/>
            </a:ln>
          </p:spPr>
          <p:txBody>
            <a:bodyPr/>
            <a:lstStyle/>
            <a:p>
              <a:endParaRPr lang="zh-CN" altLang="en-US"/>
            </a:p>
          </p:txBody>
        </p:sp>
        <p:sp>
          <p:nvSpPr>
            <p:cNvPr id="78897" name="Line 22"/>
            <p:cNvSpPr>
              <a:spLocks noChangeShapeType="1"/>
            </p:cNvSpPr>
            <p:nvPr/>
          </p:nvSpPr>
          <p:spPr bwMode="auto">
            <a:xfrm flipV="1">
              <a:off x="0" y="192"/>
              <a:ext cx="2352" cy="0"/>
            </a:xfrm>
            <a:prstGeom prst="line">
              <a:avLst/>
            </a:prstGeom>
            <a:noFill/>
            <a:ln w="9525">
              <a:solidFill>
                <a:schemeClr val="bg1"/>
              </a:solidFill>
              <a:round/>
              <a:headEnd/>
              <a:tailEnd/>
            </a:ln>
          </p:spPr>
          <p:txBody>
            <a:bodyPr/>
            <a:lstStyle/>
            <a:p>
              <a:endParaRPr lang="zh-CN" altLang="en-US"/>
            </a:p>
          </p:txBody>
        </p:sp>
      </p:grpSp>
      <p:grpSp>
        <p:nvGrpSpPr>
          <p:cNvPr id="7" name="Group 23"/>
          <p:cNvGrpSpPr>
            <a:grpSpLocks/>
          </p:cNvGrpSpPr>
          <p:nvPr/>
        </p:nvGrpSpPr>
        <p:grpSpPr bwMode="auto">
          <a:xfrm>
            <a:off x="4076700" y="5105400"/>
            <a:ext cx="76200" cy="381000"/>
            <a:chOff x="0" y="0"/>
            <a:chExt cx="48" cy="240"/>
          </a:xfrm>
        </p:grpSpPr>
        <p:sp>
          <p:nvSpPr>
            <p:cNvPr id="78890" name="Oval 24"/>
            <p:cNvSpPr>
              <a:spLocks noChangeArrowheads="1"/>
            </p:cNvSpPr>
            <p:nvPr/>
          </p:nvSpPr>
          <p:spPr bwMode="auto">
            <a:xfrm>
              <a:off x="0" y="0"/>
              <a:ext cx="48" cy="48"/>
            </a:xfrm>
            <a:prstGeom prst="ellipse">
              <a:avLst/>
            </a:prstGeom>
            <a:solidFill>
              <a:schemeClr val="bg1"/>
            </a:solidFill>
            <a:ln w="9525">
              <a:solidFill>
                <a:schemeClr val="bg1"/>
              </a:solidFill>
              <a:round/>
              <a:headEnd/>
              <a:tailEnd/>
            </a:ln>
          </p:spPr>
          <p:txBody>
            <a:bodyPr wrap="none" anchor="ctr"/>
            <a:lstStyle/>
            <a:p>
              <a:endParaRPr lang="zh-CN" altLang="en-US"/>
            </a:p>
          </p:txBody>
        </p:sp>
        <p:sp>
          <p:nvSpPr>
            <p:cNvPr id="78891" name="Oval 25"/>
            <p:cNvSpPr>
              <a:spLocks noChangeArrowheads="1"/>
            </p:cNvSpPr>
            <p:nvPr/>
          </p:nvSpPr>
          <p:spPr bwMode="auto">
            <a:xfrm>
              <a:off x="0" y="96"/>
              <a:ext cx="48" cy="48"/>
            </a:xfrm>
            <a:prstGeom prst="ellipse">
              <a:avLst/>
            </a:prstGeom>
            <a:solidFill>
              <a:schemeClr val="bg1"/>
            </a:solidFill>
            <a:ln w="9525">
              <a:solidFill>
                <a:schemeClr val="bg1"/>
              </a:solidFill>
              <a:round/>
              <a:headEnd/>
              <a:tailEnd/>
            </a:ln>
          </p:spPr>
          <p:txBody>
            <a:bodyPr wrap="none" anchor="ctr"/>
            <a:lstStyle/>
            <a:p>
              <a:endParaRPr lang="zh-CN" altLang="en-US"/>
            </a:p>
          </p:txBody>
        </p:sp>
        <p:sp>
          <p:nvSpPr>
            <p:cNvPr id="78892" name="Oval 26"/>
            <p:cNvSpPr>
              <a:spLocks noChangeArrowheads="1"/>
            </p:cNvSpPr>
            <p:nvPr/>
          </p:nvSpPr>
          <p:spPr bwMode="auto">
            <a:xfrm>
              <a:off x="0" y="192"/>
              <a:ext cx="48" cy="48"/>
            </a:xfrm>
            <a:prstGeom prst="ellipse">
              <a:avLst/>
            </a:prstGeom>
            <a:solidFill>
              <a:schemeClr val="bg1"/>
            </a:solidFill>
            <a:ln w="9525">
              <a:solidFill>
                <a:schemeClr val="bg1"/>
              </a:solidFill>
              <a:round/>
              <a:headEnd/>
              <a:tailEnd/>
            </a:ln>
          </p:spPr>
          <p:txBody>
            <a:bodyPr wrap="none" anchor="ctr"/>
            <a:lstStyle/>
            <a:p>
              <a:endParaRPr lang="zh-CN" altLang="en-US"/>
            </a:p>
          </p:txBody>
        </p:sp>
      </p:grpSp>
      <p:sp>
        <p:nvSpPr>
          <p:cNvPr id="78857" name="Text Box 27"/>
          <p:cNvSpPr txBox="1">
            <a:spLocks noChangeArrowheads="1"/>
          </p:cNvSpPr>
          <p:nvPr/>
        </p:nvSpPr>
        <p:spPr bwMode="auto">
          <a:xfrm>
            <a:off x="381000" y="5638800"/>
            <a:ext cx="8077200" cy="1006475"/>
          </a:xfrm>
          <a:prstGeom prst="rect">
            <a:avLst/>
          </a:prstGeom>
          <a:noFill/>
          <a:ln w="9525">
            <a:noFill/>
            <a:miter lim="800000"/>
            <a:headEnd/>
            <a:tailEnd/>
          </a:ln>
        </p:spPr>
        <p:txBody>
          <a:bodyPr>
            <a:spAutoFit/>
          </a:bodyPr>
          <a:lstStyle/>
          <a:p>
            <a:pPr>
              <a:spcBef>
                <a:spcPct val="50000"/>
              </a:spcBef>
            </a:pPr>
            <a:r>
              <a:rPr lang="zh-CN" altLang="zh-CN" sz="3000" b="1">
                <a:solidFill>
                  <a:schemeClr val="bg1"/>
                </a:solidFill>
              </a:rPr>
              <a:t>        </a:t>
            </a:r>
            <a:r>
              <a:rPr lang="zh-CN" altLang="en-US" sz="3000" b="1">
                <a:solidFill>
                  <a:schemeClr val="bg1"/>
                </a:solidFill>
              </a:rPr>
              <a:t>这种情况出现的最为严重的是当由</a:t>
            </a:r>
            <a:r>
              <a:rPr lang="zh-CN" altLang="zh-CN" sz="3000" b="1">
                <a:solidFill>
                  <a:schemeClr val="bg1"/>
                </a:solidFill>
              </a:rPr>
              <a:t>1111</a:t>
            </a:r>
            <a:r>
              <a:rPr lang="zh-CN" altLang="en-US" sz="3000" b="1">
                <a:solidFill>
                  <a:schemeClr val="bg1"/>
                </a:solidFill>
              </a:rPr>
              <a:t>加</a:t>
            </a:r>
            <a:r>
              <a:rPr lang="zh-CN" altLang="zh-CN" sz="3000" b="1">
                <a:solidFill>
                  <a:schemeClr val="bg1"/>
                </a:solidFill>
              </a:rPr>
              <a:t>1</a:t>
            </a:r>
            <a:r>
              <a:rPr lang="zh-CN" altLang="en-US" sz="3000" b="1">
                <a:solidFill>
                  <a:schemeClr val="bg1"/>
                </a:solidFill>
              </a:rPr>
              <a:t>计数到</a:t>
            </a:r>
            <a:r>
              <a:rPr lang="zh-CN" altLang="zh-CN" sz="3000" b="1">
                <a:solidFill>
                  <a:schemeClr val="bg1"/>
                </a:solidFill>
              </a:rPr>
              <a:t>0000</a:t>
            </a:r>
            <a:r>
              <a:rPr lang="zh-CN" altLang="en-US" sz="3000" b="1">
                <a:solidFill>
                  <a:schemeClr val="bg1"/>
                </a:solidFill>
              </a:rPr>
              <a:t>时，出现了所有</a:t>
            </a:r>
            <a:r>
              <a:rPr lang="zh-CN" altLang="zh-CN" sz="3000" b="1">
                <a:solidFill>
                  <a:schemeClr val="bg1"/>
                </a:solidFill>
              </a:rPr>
              <a:t>14</a:t>
            </a:r>
            <a:r>
              <a:rPr lang="zh-CN" altLang="en-US" sz="3000" b="1">
                <a:solidFill>
                  <a:schemeClr val="bg1"/>
                </a:solidFill>
              </a:rPr>
              <a:t>个可能的暂态。</a:t>
            </a:r>
          </a:p>
        </p:txBody>
      </p:sp>
      <p:sp>
        <p:nvSpPr>
          <p:cNvPr id="78858" name="Text Box 28"/>
          <p:cNvSpPr txBox="1">
            <a:spLocks noChangeArrowheads="1"/>
          </p:cNvSpPr>
          <p:nvPr/>
        </p:nvSpPr>
        <p:spPr bwMode="auto">
          <a:xfrm>
            <a:off x="2819400" y="1676400"/>
            <a:ext cx="1981200" cy="396875"/>
          </a:xfrm>
          <a:prstGeom prst="rect">
            <a:avLst/>
          </a:prstGeom>
          <a:noFill/>
          <a:ln w="9525">
            <a:noFill/>
            <a:miter lim="800000"/>
            <a:headEnd/>
            <a:tailEnd/>
          </a:ln>
        </p:spPr>
        <p:txBody>
          <a:bodyPr>
            <a:spAutoFit/>
          </a:bodyPr>
          <a:lstStyle/>
          <a:p>
            <a:pPr>
              <a:spcBef>
                <a:spcPct val="50000"/>
              </a:spcBef>
            </a:pPr>
            <a:r>
              <a:rPr lang="zh-CN" altLang="zh-CN" sz="2000">
                <a:solidFill>
                  <a:schemeClr val="bg1"/>
                </a:solidFill>
              </a:rPr>
              <a:t>b</a:t>
            </a:r>
            <a:r>
              <a:rPr lang="zh-CN" altLang="zh-CN" sz="2000" baseline="-25000">
                <a:solidFill>
                  <a:schemeClr val="bg1"/>
                </a:solidFill>
              </a:rPr>
              <a:t>0</a:t>
            </a:r>
            <a:r>
              <a:rPr lang="zh-CN" altLang="en-US" sz="2000">
                <a:solidFill>
                  <a:schemeClr val="bg1"/>
                </a:solidFill>
              </a:rPr>
              <a:t>状态先变化</a:t>
            </a:r>
          </a:p>
        </p:txBody>
      </p:sp>
      <p:sp>
        <p:nvSpPr>
          <p:cNvPr id="78859" name="Text Box 29"/>
          <p:cNvSpPr txBox="1">
            <a:spLocks noChangeArrowheads="1"/>
          </p:cNvSpPr>
          <p:nvPr/>
        </p:nvSpPr>
        <p:spPr bwMode="auto">
          <a:xfrm>
            <a:off x="2819400" y="2346325"/>
            <a:ext cx="1981200" cy="396875"/>
          </a:xfrm>
          <a:prstGeom prst="rect">
            <a:avLst/>
          </a:prstGeom>
          <a:noFill/>
          <a:ln w="9525">
            <a:noFill/>
            <a:miter lim="800000"/>
            <a:headEnd/>
            <a:tailEnd/>
          </a:ln>
        </p:spPr>
        <p:txBody>
          <a:bodyPr>
            <a:spAutoFit/>
          </a:bodyPr>
          <a:lstStyle/>
          <a:p>
            <a:pPr>
              <a:spcBef>
                <a:spcPct val="50000"/>
              </a:spcBef>
            </a:pPr>
            <a:r>
              <a:rPr lang="zh-CN" altLang="zh-CN" sz="2000">
                <a:solidFill>
                  <a:schemeClr val="bg1"/>
                </a:solidFill>
              </a:rPr>
              <a:t>b</a:t>
            </a:r>
            <a:r>
              <a:rPr lang="zh-CN" altLang="zh-CN" sz="2000" baseline="-25000">
                <a:solidFill>
                  <a:schemeClr val="bg1"/>
                </a:solidFill>
              </a:rPr>
              <a:t>1</a:t>
            </a:r>
            <a:r>
              <a:rPr lang="zh-CN" altLang="en-US" sz="2000">
                <a:solidFill>
                  <a:schemeClr val="bg1"/>
                </a:solidFill>
              </a:rPr>
              <a:t>状态后变化</a:t>
            </a:r>
          </a:p>
        </p:txBody>
      </p:sp>
      <p:sp>
        <p:nvSpPr>
          <p:cNvPr id="78860" name="Text Box 30"/>
          <p:cNvSpPr txBox="1">
            <a:spLocks noChangeArrowheads="1"/>
          </p:cNvSpPr>
          <p:nvPr/>
        </p:nvSpPr>
        <p:spPr bwMode="auto">
          <a:xfrm>
            <a:off x="4724400" y="3489325"/>
            <a:ext cx="1981200" cy="396875"/>
          </a:xfrm>
          <a:prstGeom prst="rect">
            <a:avLst/>
          </a:prstGeom>
          <a:noFill/>
          <a:ln w="9525">
            <a:noFill/>
            <a:miter lim="800000"/>
            <a:headEnd/>
            <a:tailEnd/>
          </a:ln>
        </p:spPr>
        <p:txBody>
          <a:bodyPr>
            <a:spAutoFit/>
          </a:bodyPr>
          <a:lstStyle/>
          <a:p>
            <a:pPr>
              <a:spcBef>
                <a:spcPct val="50000"/>
              </a:spcBef>
            </a:pPr>
            <a:r>
              <a:rPr lang="zh-CN" altLang="zh-CN" sz="2000">
                <a:solidFill>
                  <a:schemeClr val="bg1"/>
                </a:solidFill>
              </a:rPr>
              <a:t>b</a:t>
            </a:r>
            <a:r>
              <a:rPr lang="zh-CN" altLang="zh-CN" sz="2000" baseline="-25000">
                <a:solidFill>
                  <a:schemeClr val="bg1"/>
                </a:solidFill>
              </a:rPr>
              <a:t>2</a:t>
            </a:r>
            <a:r>
              <a:rPr lang="zh-CN" altLang="en-US" sz="2000">
                <a:solidFill>
                  <a:schemeClr val="bg1"/>
                </a:solidFill>
              </a:rPr>
              <a:t>状态最后变化</a:t>
            </a:r>
          </a:p>
        </p:txBody>
      </p:sp>
      <p:sp>
        <p:nvSpPr>
          <p:cNvPr id="78861" name="Text Box 31"/>
          <p:cNvSpPr txBox="1">
            <a:spLocks noChangeArrowheads="1"/>
          </p:cNvSpPr>
          <p:nvPr/>
        </p:nvSpPr>
        <p:spPr bwMode="auto">
          <a:xfrm>
            <a:off x="6400800" y="1676400"/>
            <a:ext cx="1981200" cy="396875"/>
          </a:xfrm>
          <a:prstGeom prst="rect">
            <a:avLst/>
          </a:prstGeom>
          <a:noFill/>
          <a:ln w="9525">
            <a:noFill/>
            <a:miter lim="800000"/>
            <a:headEnd/>
            <a:tailEnd/>
          </a:ln>
        </p:spPr>
        <p:txBody>
          <a:bodyPr>
            <a:spAutoFit/>
          </a:bodyPr>
          <a:lstStyle/>
          <a:p>
            <a:pPr>
              <a:spcBef>
                <a:spcPct val="50000"/>
              </a:spcBef>
            </a:pPr>
            <a:r>
              <a:rPr lang="zh-CN" altLang="zh-CN" sz="2000">
                <a:solidFill>
                  <a:schemeClr val="bg1"/>
                </a:solidFill>
              </a:rPr>
              <a:t>b</a:t>
            </a:r>
            <a:r>
              <a:rPr lang="zh-CN" altLang="zh-CN" sz="2000" baseline="-25000">
                <a:solidFill>
                  <a:schemeClr val="bg1"/>
                </a:solidFill>
              </a:rPr>
              <a:t>2</a:t>
            </a:r>
            <a:r>
              <a:rPr lang="zh-CN" altLang="en-US" sz="2000">
                <a:solidFill>
                  <a:schemeClr val="bg1"/>
                </a:solidFill>
              </a:rPr>
              <a:t>状态后变化</a:t>
            </a:r>
          </a:p>
        </p:txBody>
      </p:sp>
      <p:sp>
        <p:nvSpPr>
          <p:cNvPr id="78862" name="Text Box 32"/>
          <p:cNvSpPr txBox="1">
            <a:spLocks noChangeArrowheads="1"/>
          </p:cNvSpPr>
          <p:nvPr/>
        </p:nvSpPr>
        <p:spPr bwMode="auto">
          <a:xfrm>
            <a:off x="6400800" y="2438400"/>
            <a:ext cx="1981200" cy="396875"/>
          </a:xfrm>
          <a:prstGeom prst="rect">
            <a:avLst/>
          </a:prstGeom>
          <a:noFill/>
          <a:ln w="9525">
            <a:noFill/>
            <a:miter lim="800000"/>
            <a:headEnd/>
            <a:tailEnd/>
          </a:ln>
        </p:spPr>
        <p:txBody>
          <a:bodyPr>
            <a:spAutoFit/>
          </a:bodyPr>
          <a:lstStyle/>
          <a:p>
            <a:pPr>
              <a:spcBef>
                <a:spcPct val="50000"/>
              </a:spcBef>
            </a:pPr>
            <a:r>
              <a:rPr lang="zh-CN" altLang="zh-CN" sz="2000">
                <a:solidFill>
                  <a:schemeClr val="bg1"/>
                </a:solidFill>
              </a:rPr>
              <a:t>b</a:t>
            </a:r>
            <a:r>
              <a:rPr lang="zh-CN" altLang="zh-CN" sz="2000" baseline="-25000">
                <a:solidFill>
                  <a:schemeClr val="bg1"/>
                </a:solidFill>
              </a:rPr>
              <a:t>1</a:t>
            </a:r>
            <a:r>
              <a:rPr lang="zh-CN" altLang="en-US" sz="2000">
                <a:solidFill>
                  <a:schemeClr val="bg1"/>
                </a:solidFill>
              </a:rPr>
              <a:t>状态后变化</a:t>
            </a:r>
          </a:p>
        </p:txBody>
      </p:sp>
      <p:sp>
        <p:nvSpPr>
          <p:cNvPr id="78863" name="Rectangle 33"/>
          <p:cNvSpPr>
            <a:spLocks noChangeArrowheads="1"/>
          </p:cNvSpPr>
          <p:nvPr/>
        </p:nvSpPr>
        <p:spPr bwMode="auto">
          <a:xfrm>
            <a:off x="4648200" y="3429000"/>
            <a:ext cx="2057400" cy="609600"/>
          </a:xfrm>
          <a:prstGeom prst="rect">
            <a:avLst/>
          </a:prstGeom>
          <a:solidFill>
            <a:srgbClr val="003399"/>
          </a:solidFill>
          <a:ln w="9525">
            <a:noFill/>
            <a:miter lim="800000"/>
            <a:headEnd/>
            <a:tailEnd/>
          </a:ln>
        </p:spPr>
        <p:txBody>
          <a:bodyPr wrap="none" anchor="ctr"/>
          <a:lstStyle/>
          <a:p>
            <a:endParaRPr lang="zh-CN" altLang="en-US"/>
          </a:p>
        </p:txBody>
      </p:sp>
      <p:sp>
        <p:nvSpPr>
          <p:cNvPr id="78864" name="Rectangle 34"/>
          <p:cNvSpPr>
            <a:spLocks noChangeArrowheads="1"/>
          </p:cNvSpPr>
          <p:nvPr/>
        </p:nvSpPr>
        <p:spPr bwMode="auto">
          <a:xfrm>
            <a:off x="2819400" y="1600200"/>
            <a:ext cx="1905000" cy="1219200"/>
          </a:xfrm>
          <a:prstGeom prst="rect">
            <a:avLst/>
          </a:prstGeom>
          <a:solidFill>
            <a:srgbClr val="003399"/>
          </a:solidFill>
          <a:ln w="9525">
            <a:noFill/>
            <a:miter lim="800000"/>
            <a:headEnd/>
            <a:tailEnd/>
          </a:ln>
        </p:spPr>
        <p:txBody>
          <a:bodyPr wrap="none" anchor="ctr"/>
          <a:lstStyle/>
          <a:p>
            <a:endParaRPr lang="zh-CN" altLang="en-US"/>
          </a:p>
        </p:txBody>
      </p:sp>
      <p:grpSp>
        <p:nvGrpSpPr>
          <p:cNvPr id="8" name="Group 35"/>
          <p:cNvGrpSpPr>
            <a:grpSpLocks/>
          </p:cNvGrpSpPr>
          <p:nvPr/>
        </p:nvGrpSpPr>
        <p:grpSpPr bwMode="auto">
          <a:xfrm>
            <a:off x="3657600" y="1295400"/>
            <a:ext cx="914400" cy="771525"/>
            <a:chOff x="0" y="0"/>
            <a:chExt cx="576" cy="486"/>
          </a:xfrm>
        </p:grpSpPr>
        <p:sp>
          <p:nvSpPr>
            <p:cNvPr id="78888" name="Line 36"/>
            <p:cNvSpPr>
              <a:spLocks noChangeShapeType="1"/>
            </p:cNvSpPr>
            <p:nvPr/>
          </p:nvSpPr>
          <p:spPr bwMode="auto">
            <a:xfrm>
              <a:off x="288" y="0"/>
              <a:ext cx="0" cy="192"/>
            </a:xfrm>
            <a:prstGeom prst="line">
              <a:avLst/>
            </a:prstGeom>
            <a:noFill/>
            <a:ln w="9525">
              <a:solidFill>
                <a:schemeClr val="bg1"/>
              </a:solidFill>
              <a:round/>
              <a:headEnd/>
              <a:tailEnd type="triangle" w="med" len="med"/>
            </a:ln>
          </p:spPr>
          <p:txBody>
            <a:bodyPr/>
            <a:lstStyle/>
            <a:p>
              <a:endParaRPr lang="zh-CN" altLang="en-US"/>
            </a:p>
          </p:txBody>
        </p:sp>
        <p:sp>
          <p:nvSpPr>
            <p:cNvPr id="78889" name="Text Box 37"/>
            <p:cNvSpPr txBox="1">
              <a:spLocks noChangeArrowheads="1"/>
            </p:cNvSpPr>
            <p:nvPr/>
          </p:nvSpPr>
          <p:spPr bwMode="auto">
            <a:xfrm>
              <a:off x="0" y="192"/>
              <a:ext cx="576" cy="294"/>
            </a:xfrm>
            <a:prstGeom prst="rect">
              <a:avLst/>
            </a:prstGeom>
            <a:solidFill>
              <a:srgbClr val="FFCC00"/>
            </a:solidFill>
            <a:ln w="9525">
              <a:solidFill>
                <a:schemeClr val="tx1"/>
              </a:solidFill>
              <a:miter lim="800000"/>
              <a:headEnd/>
              <a:tailEnd/>
            </a:ln>
          </p:spPr>
          <p:txBody>
            <a:bodyPr>
              <a:spAutoFit/>
            </a:bodyPr>
            <a:lstStyle/>
            <a:p>
              <a:pPr algn="ctr">
                <a:spcBef>
                  <a:spcPct val="50000"/>
                </a:spcBef>
              </a:pPr>
              <a:r>
                <a:rPr lang="zh-CN" altLang="zh-CN"/>
                <a:t>0001</a:t>
              </a:r>
            </a:p>
          </p:txBody>
        </p:sp>
      </p:grpSp>
      <p:grpSp>
        <p:nvGrpSpPr>
          <p:cNvPr id="9" name="Group 38"/>
          <p:cNvGrpSpPr>
            <a:grpSpLocks/>
          </p:cNvGrpSpPr>
          <p:nvPr/>
        </p:nvGrpSpPr>
        <p:grpSpPr bwMode="auto">
          <a:xfrm>
            <a:off x="3657600" y="2057400"/>
            <a:ext cx="914400" cy="1076325"/>
            <a:chOff x="0" y="0"/>
            <a:chExt cx="576" cy="678"/>
          </a:xfrm>
        </p:grpSpPr>
        <p:sp>
          <p:nvSpPr>
            <p:cNvPr id="78885" name="Line 39"/>
            <p:cNvSpPr>
              <a:spLocks noChangeShapeType="1"/>
            </p:cNvSpPr>
            <p:nvPr/>
          </p:nvSpPr>
          <p:spPr bwMode="auto">
            <a:xfrm>
              <a:off x="288" y="0"/>
              <a:ext cx="0" cy="192"/>
            </a:xfrm>
            <a:prstGeom prst="line">
              <a:avLst/>
            </a:prstGeom>
            <a:noFill/>
            <a:ln w="9525">
              <a:solidFill>
                <a:schemeClr val="bg1"/>
              </a:solidFill>
              <a:round/>
              <a:headEnd/>
              <a:tailEnd type="triangle" w="med" len="med"/>
            </a:ln>
          </p:spPr>
          <p:txBody>
            <a:bodyPr/>
            <a:lstStyle/>
            <a:p>
              <a:endParaRPr lang="zh-CN" altLang="en-US"/>
            </a:p>
          </p:txBody>
        </p:sp>
        <p:sp>
          <p:nvSpPr>
            <p:cNvPr id="78886" name="Text Box 40"/>
            <p:cNvSpPr txBox="1">
              <a:spLocks noChangeArrowheads="1"/>
            </p:cNvSpPr>
            <p:nvPr/>
          </p:nvSpPr>
          <p:spPr bwMode="auto">
            <a:xfrm>
              <a:off x="0" y="192"/>
              <a:ext cx="576" cy="294"/>
            </a:xfrm>
            <a:prstGeom prst="rect">
              <a:avLst/>
            </a:prstGeom>
            <a:solidFill>
              <a:srgbClr val="FFCC00"/>
            </a:solidFill>
            <a:ln w="9525">
              <a:solidFill>
                <a:schemeClr val="tx1"/>
              </a:solidFill>
              <a:miter lim="800000"/>
              <a:headEnd/>
              <a:tailEnd/>
            </a:ln>
          </p:spPr>
          <p:txBody>
            <a:bodyPr>
              <a:spAutoFit/>
            </a:bodyPr>
            <a:lstStyle/>
            <a:p>
              <a:pPr algn="ctr">
                <a:spcBef>
                  <a:spcPct val="50000"/>
                </a:spcBef>
              </a:pPr>
              <a:r>
                <a:rPr lang="zh-CN" altLang="zh-CN"/>
                <a:t>0000</a:t>
              </a:r>
            </a:p>
          </p:txBody>
        </p:sp>
        <p:sp>
          <p:nvSpPr>
            <p:cNvPr id="78887" name="Line 41"/>
            <p:cNvSpPr>
              <a:spLocks noChangeShapeType="1"/>
            </p:cNvSpPr>
            <p:nvPr/>
          </p:nvSpPr>
          <p:spPr bwMode="auto">
            <a:xfrm>
              <a:off x="288" y="486"/>
              <a:ext cx="0" cy="192"/>
            </a:xfrm>
            <a:prstGeom prst="line">
              <a:avLst/>
            </a:prstGeom>
            <a:noFill/>
            <a:ln w="9525">
              <a:solidFill>
                <a:schemeClr val="bg1"/>
              </a:solidFill>
              <a:round/>
              <a:headEnd/>
              <a:tailEnd type="triangle" w="med" len="med"/>
            </a:ln>
          </p:spPr>
          <p:txBody>
            <a:bodyPr/>
            <a:lstStyle/>
            <a:p>
              <a:endParaRPr lang="zh-CN" altLang="en-US"/>
            </a:p>
          </p:txBody>
        </p:sp>
      </p:grpSp>
      <p:sp>
        <p:nvSpPr>
          <p:cNvPr id="78867" name="Text Box 42"/>
          <p:cNvSpPr txBox="1">
            <a:spLocks noChangeArrowheads="1"/>
          </p:cNvSpPr>
          <p:nvPr/>
        </p:nvSpPr>
        <p:spPr bwMode="auto">
          <a:xfrm>
            <a:off x="4724400" y="1600200"/>
            <a:ext cx="1981200" cy="396875"/>
          </a:xfrm>
          <a:prstGeom prst="rect">
            <a:avLst/>
          </a:prstGeom>
          <a:noFill/>
          <a:ln w="9525">
            <a:noFill/>
            <a:miter lim="800000"/>
            <a:headEnd/>
            <a:tailEnd/>
          </a:ln>
        </p:spPr>
        <p:txBody>
          <a:bodyPr>
            <a:spAutoFit/>
          </a:bodyPr>
          <a:lstStyle/>
          <a:p>
            <a:pPr>
              <a:spcBef>
                <a:spcPct val="50000"/>
              </a:spcBef>
            </a:pPr>
            <a:r>
              <a:rPr lang="zh-CN" altLang="zh-CN" sz="2000">
                <a:solidFill>
                  <a:schemeClr val="bg1"/>
                </a:solidFill>
              </a:rPr>
              <a:t>b</a:t>
            </a:r>
            <a:r>
              <a:rPr lang="zh-CN" altLang="zh-CN" sz="2000" baseline="-25000">
                <a:solidFill>
                  <a:schemeClr val="bg1"/>
                </a:solidFill>
              </a:rPr>
              <a:t>1</a:t>
            </a:r>
            <a:r>
              <a:rPr lang="zh-CN" altLang="en-US" sz="2000">
                <a:solidFill>
                  <a:schemeClr val="bg1"/>
                </a:solidFill>
              </a:rPr>
              <a:t>状态先变化</a:t>
            </a:r>
          </a:p>
        </p:txBody>
      </p:sp>
      <p:sp>
        <p:nvSpPr>
          <p:cNvPr id="78868" name="Text Box 43"/>
          <p:cNvSpPr txBox="1">
            <a:spLocks noChangeArrowheads="1"/>
          </p:cNvSpPr>
          <p:nvPr/>
        </p:nvSpPr>
        <p:spPr bwMode="auto">
          <a:xfrm>
            <a:off x="4724400" y="2270125"/>
            <a:ext cx="1981200" cy="396875"/>
          </a:xfrm>
          <a:prstGeom prst="rect">
            <a:avLst/>
          </a:prstGeom>
          <a:noFill/>
          <a:ln w="9525">
            <a:noFill/>
            <a:miter lim="800000"/>
            <a:headEnd/>
            <a:tailEnd/>
          </a:ln>
        </p:spPr>
        <p:txBody>
          <a:bodyPr>
            <a:spAutoFit/>
          </a:bodyPr>
          <a:lstStyle/>
          <a:p>
            <a:pPr>
              <a:spcBef>
                <a:spcPct val="50000"/>
              </a:spcBef>
            </a:pPr>
            <a:r>
              <a:rPr lang="zh-CN" altLang="zh-CN" sz="2000">
                <a:solidFill>
                  <a:schemeClr val="bg1"/>
                </a:solidFill>
              </a:rPr>
              <a:t>b</a:t>
            </a:r>
            <a:r>
              <a:rPr lang="zh-CN" altLang="zh-CN" sz="2000" baseline="-25000">
                <a:solidFill>
                  <a:schemeClr val="bg1"/>
                </a:solidFill>
              </a:rPr>
              <a:t>0</a:t>
            </a:r>
            <a:r>
              <a:rPr lang="zh-CN" altLang="en-US" sz="2000">
                <a:solidFill>
                  <a:schemeClr val="bg1"/>
                </a:solidFill>
              </a:rPr>
              <a:t>状态后变化</a:t>
            </a:r>
          </a:p>
        </p:txBody>
      </p:sp>
      <p:sp>
        <p:nvSpPr>
          <p:cNvPr id="78869" name="Rectangle 44"/>
          <p:cNvSpPr>
            <a:spLocks noChangeArrowheads="1"/>
          </p:cNvSpPr>
          <p:nvPr/>
        </p:nvSpPr>
        <p:spPr bwMode="auto">
          <a:xfrm>
            <a:off x="4724400" y="1676400"/>
            <a:ext cx="1676400" cy="990600"/>
          </a:xfrm>
          <a:prstGeom prst="rect">
            <a:avLst/>
          </a:prstGeom>
          <a:solidFill>
            <a:srgbClr val="003399"/>
          </a:solidFill>
          <a:ln w="9525">
            <a:noFill/>
            <a:miter lim="800000"/>
            <a:headEnd/>
            <a:tailEnd/>
          </a:ln>
        </p:spPr>
        <p:txBody>
          <a:bodyPr wrap="none" anchor="ctr"/>
          <a:lstStyle/>
          <a:p>
            <a:endParaRPr lang="zh-CN" altLang="en-US"/>
          </a:p>
        </p:txBody>
      </p:sp>
      <p:grpSp>
        <p:nvGrpSpPr>
          <p:cNvPr id="10" name="Group 45"/>
          <p:cNvGrpSpPr>
            <a:grpSpLocks/>
          </p:cNvGrpSpPr>
          <p:nvPr/>
        </p:nvGrpSpPr>
        <p:grpSpPr bwMode="auto">
          <a:xfrm>
            <a:off x="5486400" y="1304925"/>
            <a:ext cx="914400" cy="771525"/>
            <a:chOff x="0" y="0"/>
            <a:chExt cx="576" cy="486"/>
          </a:xfrm>
        </p:grpSpPr>
        <p:sp>
          <p:nvSpPr>
            <p:cNvPr id="78882" name="Line 46"/>
            <p:cNvSpPr>
              <a:spLocks noChangeShapeType="1"/>
            </p:cNvSpPr>
            <p:nvPr/>
          </p:nvSpPr>
          <p:spPr bwMode="auto">
            <a:xfrm>
              <a:off x="288" y="0"/>
              <a:ext cx="0" cy="192"/>
            </a:xfrm>
            <a:prstGeom prst="line">
              <a:avLst/>
            </a:prstGeom>
            <a:noFill/>
            <a:ln w="9525">
              <a:solidFill>
                <a:schemeClr val="bg1"/>
              </a:solidFill>
              <a:round/>
              <a:headEnd/>
              <a:tailEnd type="triangle" w="med" len="med"/>
            </a:ln>
          </p:spPr>
          <p:txBody>
            <a:bodyPr/>
            <a:lstStyle/>
            <a:p>
              <a:endParaRPr lang="zh-CN" altLang="en-US"/>
            </a:p>
          </p:txBody>
        </p:sp>
        <p:sp>
          <p:nvSpPr>
            <p:cNvPr id="78883" name="Text Box 47"/>
            <p:cNvSpPr txBox="1">
              <a:spLocks noChangeArrowheads="1"/>
            </p:cNvSpPr>
            <p:nvPr/>
          </p:nvSpPr>
          <p:spPr bwMode="auto">
            <a:xfrm>
              <a:off x="0" y="192"/>
              <a:ext cx="576" cy="294"/>
            </a:xfrm>
            <a:prstGeom prst="rect">
              <a:avLst/>
            </a:prstGeom>
            <a:solidFill>
              <a:srgbClr val="FFCC00"/>
            </a:solidFill>
            <a:ln w="9525">
              <a:solidFill>
                <a:schemeClr val="tx1"/>
              </a:solidFill>
              <a:miter lim="800000"/>
              <a:headEnd/>
              <a:tailEnd/>
            </a:ln>
          </p:spPr>
          <p:txBody>
            <a:bodyPr>
              <a:spAutoFit/>
            </a:bodyPr>
            <a:lstStyle/>
            <a:p>
              <a:pPr algn="ctr">
                <a:spcBef>
                  <a:spcPct val="50000"/>
                </a:spcBef>
              </a:pPr>
              <a:r>
                <a:rPr lang="zh-CN" altLang="zh-CN"/>
                <a:t>0111</a:t>
              </a:r>
            </a:p>
          </p:txBody>
        </p:sp>
        <p:sp>
          <p:nvSpPr>
            <p:cNvPr id="78884" name="Line 48"/>
            <p:cNvSpPr>
              <a:spLocks noChangeShapeType="1"/>
            </p:cNvSpPr>
            <p:nvPr/>
          </p:nvSpPr>
          <p:spPr bwMode="auto">
            <a:xfrm>
              <a:off x="288" y="0"/>
              <a:ext cx="288" cy="0"/>
            </a:xfrm>
            <a:prstGeom prst="line">
              <a:avLst/>
            </a:prstGeom>
            <a:noFill/>
            <a:ln w="9525">
              <a:solidFill>
                <a:schemeClr val="bg1"/>
              </a:solidFill>
              <a:round/>
              <a:headEnd/>
              <a:tailEnd/>
            </a:ln>
          </p:spPr>
          <p:txBody>
            <a:bodyPr/>
            <a:lstStyle/>
            <a:p>
              <a:endParaRPr lang="zh-CN" altLang="en-US"/>
            </a:p>
          </p:txBody>
        </p:sp>
      </p:grpSp>
      <p:grpSp>
        <p:nvGrpSpPr>
          <p:cNvPr id="11" name="Group 49"/>
          <p:cNvGrpSpPr>
            <a:grpSpLocks/>
          </p:cNvGrpSpPr>
          <p:nvPr/>
        </p:nvGrpSpPr>
        <p:grpSpPr bwMode="auto">
          <a:xfrm>
            <a:off x="5486400" y="2057400"/>
            <a:ext cx="914400" cy="1076325"/>
            <a:chOff x="0" y="0"/>
            <a:chExt cx="576" cy="678"/>
          </a:xfrm>
        </p:grpSpPr>
        <p:sp>
          <p:nvSpPr>
            <p:cNvPr id="78879" name="Line 50"/>
            <p:cNvSpPr>
              <a:spLocks noChangeShapeType="1"/>
            </p:cNvSpPr>
            <p:nvPr/>
          </p:nvSpPr>
          <p:spPr bwMode="auto">
            <a:xfrm>
              <a:off x="288" y="0"/>
              <a:ext cx="0" cy="192"/>
            </a:xfrm>
            <a:prstGeom prst="line">
              <a:avLst/>
            </a:prstGeom>
            <a:noFill/>
            <a:ln w="9525">
              <a:solidFill>
                <a:schemeClr val="bg1"/>
              </a:solidFill>
              <a:round/>
              <a:headEnd/>
              <a:tailEnd type="triangle" w="med" len="med"/>
            </a:ln>
          </p:spPr>
          <p:txBody>
            <a:bodyPr/>
            <a:lstStyle/>
            <a:p>
              <a:endParaRPr lang="zh-CN" altLang="en-US"/>
            </a:p>
          </p:txBody>
        </p:sp>
        <p:sp>
          <p:nvSpPr>
            <p:cNvPr id="78880" name="Text Box 51"/>
            <p:cNvSpPr txBox="1">
              <a:spLocks noChangeArrowheads="1"/>
            </p:cNvSpPr>
            <p:nvPr/>
          </p:nvSpPr>
          <p:spPr bwMode="auto">
            <a:xfrm>
              <a:off x="0" y="192"/>
              <a:ext cx="576" cy="294"/>
            </a:xfrm>
            <a:prstGeom prst="rect">
              <a:avLst/>
            </a:prstGeom>
            <a:solidFill>
              <a:srgbClr val="FFCC00"/>
            </a:solidFill>
            <a:ln w="9525">
              <a:solidFill>
                <a:schemeClr val="tx1"/>
              </a:solidFill>
              <a:miter lim="800000"/>
              <a:headEnd/>
              <a:tailEnd/>
            </a:ln>
          </p:spPr>
          <p:txBody>
            <a:bodyPr>
              <a:spAutoFit/>
            </a:bodyPr>
            <a:lstStyle/>
            <a:p>
              <a:pPr algn="ctr">
                <a:spcBef>
                  <a:spcPct val="50000"/>
                </a:spcBef>
              </a:pPr>
              <a:r>
                <a:rPr lang="zh-CN" altLang="zh-CN"/>
                <a:t>0101</a:t>
              </a:r>
            </a:p>
          </p:txBody>
        </p:sp>
        <p:sp>
          <p:nvSpPr>
            <p:cNvPr id="78881" name="Line 52"/>
            <p:cNvSpPr>
              <a:spLocks noChangeShapeType="1"/>
            </p:cNvSpPr>
            <p:nvPr/>
          </p:nvSpPr>
          <p:spPr bwMode="auto">
            <a:xfrm>
              <a:off x="288" y="486"/>
              <a:ext cx="0" cy="192"/>
            </a:xfrm>
            <a:prstGeom prst="line">
              <a:avLst/>
            </a:prstGeom>
            <a:noFill/>
            <a:ln w="9525">
              <a:solidFill>
                <a:schemeClr val="bg1"/>
              </a:solidFill>
              <a:round/>
              <a:headEnd/>
              <a:tailEnd type="triangle" w="med" len="med"/>
            </a:ln>
          </p:spPr>
          <p:txBody>
            <a:bodyPr/>
            <a:lstStyle/>
            <a:p>
              <a:endParaRPr lang="zh-CN" altLang="en-US"/>
            </a:p>
          </p:txBody>
        </p:sp>
      </p:grpSp>
      <p:sp>
        <p:nvSpPr>
          <p:cNvPr id="78872" name="Rectangle 53"/>
          <p:cNvSpPr>
            <a:spLocks noChangeArrowheads="1"/>
          </p:cNvSpPr>
          <p:nvPr/>
        </p:nvSpPr>
        <p:spPr bwMode="auto">
          <a:xfrm>
            <a:off x="6477000" y="1524000"/>
            <a:ext cx="1828800" cy="1447800"/>
          </a:xfrm>
          <a:prstGeom prst="rect">
            <a:avLst/>
          </a:prstGeom>
          <a:solidFill>
            <a:srgbClr val="003399"/>
          </a:solidFill>
          <a:ln w="9525">
            <a:noFill/>
            <a:miter lim="800000"/>
            <a:headEnd/>
            <a:tailEnd/>
          </a:ln>
        </p:spPr>
        <p:txBody>
          <a:bodyPr wrap="none" anchor="ctr"/>
          <a:lstStyle/>
          <a:p>
            <a:endParaRPr lang="zh-CN" altLang="en-US"/>
          </a:p>
        </p:txBody>
      </p:sp>
      <p:sp>
        <p:nvSpPr>
          <p:cNvPr id="78873" name="Rectangle 54"/>
          <p:cNvSpPr>
            <a:spLocks noChangeArrowheads="1"/>
          </p:cNvSpPr>
          <p:nvPr/>
        </p:nvSpPr>
        <p:spPr bwMode="auto">
          <a:xfrm>
            <a:off x="1066800" y="1143000"/>
            <a:ext cx="5867400" cy="2133600"/>
          </a:xfrm>
          <a:prstGeom prst="rect">
            <a:avLst/>
          </a:prstGeom>
          <a:noFill/>
          <a:ln w="19050">
            <a:solidFill>
              <a:srgbClr val="FFFF00"/>
            </a:solidFill>
            <a:miter lim="800000"/>
            <a:headEnd/>
            <a:tailEnd/>
          </a:ln>
        </p:spPr>
        <p:txBody>
          <a:bodyPr wrap="none" anchor="ctr"/>
          <a:lstStyle/>
          <a:p>
            <a:pPr algn="ctr"/>
            <a:endParaRPr lang="zh-CN" altLang="zh-CN">
              <a:solidFill>
                <a:srgbClr val="FFFF00"/>
              </a:solidFill>
            </a:endParaRPr>
          </a:p>
        </p:txBody>
      </p:sp>
      <p:sp>
        <p:nvSpPr>
          <p:cNvPr id="78874" name="Text Box 55"/>
          <p:cNvSpPr txBox="1">
            <a:spLocks noChangeArrowheads="1"/>
          </p:cNvSpPr>
          <p:nvPr/>
        </p:nvSpPr>
        <p:spPr bwMode="auto">
          <a:xfrm>
            <a:off x="4724400" y="3489325"/>
            <a:ext cx="1981200" cy="396875"/>
          </a:xfrm>
          <a:prstGeom prst="rect">
            <a:avLst/>
          </a:prstGeom>
          <a:noFill/>
          <a:ln w="9525">
            <a:noFill/>
            <a:miter lim="800000"/>
            <a:headEnd/>
            <a:tailEnd/>
          </a:ln>
        </p:spPr>
        <p:txBody>
          <a:bodyPr>
            <a:spAutoFit/>
          </a:bodyPr>
          <a:lstStyle/>
          <a:p>
            <a:pPr>
              <a:spcBef>
                <a:spcPct val="50000"/>
              </a:spcBef>
            </a:pPr>
            <a:r>
              <a:rPr lang="zh-CN" altLang="zh-CN" sz="2000">
                <a:solidFill>
                  <a:schemeClr val="bg1"/>
                </a:solidFill>
              </a:rPr>
              <a:t>b</a:t>
            </a:r>
            <a:r>
              <a:rPr lang="zh-CN" altLang="zh-CN" sz="2000" baseline="-25000">
                <a:solidFill>
                  <a:schemeClr val="bg1"/>
                </a:solidFill>
              </a:rPr>
              <a:t>0</a:t>
            </a:r>
            <a:r>
              <a:rPr lang="zh-CN" altLang="en-US" sz="2000">
                <a:solidFill>
                  <a:schemeClr val="bg1"/>
                </a:solidFill>
              </a:rPr>
              <a:t>状态后变化</a:t>
            </a:r>
          </a:p>
        </p:txBody>
      </p:sp>
      <p:sp>
        <p:nvSpPr>
          <p:cNvPr id="78875" name="Rectangle 56"/>
          <p:cNvSpPr>
            <a:spLocks noChangeArrowheads="1"/>
          </p:cNvSpPr>
          <p:nvPr/>
        </p:nvSpPr>
        <p:spPr bwMode="auto">
          <a:xfrm>
            <a:off x="4648200" y="3429000"/>
            <a:ext cx="2057400" cy="457200"/>
          </a:xfrm>
          <a:prstGeom prst="rect">
            <a:avLst/>
          </a:prstGeom>
          <a:solidFill>
            <a:srgbClr val="003399"/>
          </a:solidFill>
          <a:ln w="9525">
            <a:noFill/>
            <a:miter lim="800000"/>
            <a:headEnd/>
            <a:tailEnd/>
          </a:ln>
        </p:spPr>
        <p:txBody>
          <a:bodyPr wrap="none" anchor="ctr"/>
          <a:lstStyle/>
          <a:p>
            <a:endParaRPr lang="zh-CN" altLang="en-US"/>
          </a:p>
        </p:txBody>
      </p:sp>
      <p:grpSp>
        <p:nvGrpSpPr>
          <p:cNvPr id="12" name="Group 57"/>
          <p:cNvGrpSpPr>
            <a:grpSpLocks/>
          </p:cNvGrpSpPr>
          <p:nvPr/>
        </p:nvGrpSpPr>
        <p:grpSpPr bwMode="auto">
          <a:xfrm>
            <a:off x="6705600" y="3276600"/>
            <a:ext cx="1676400" cy="1730375"/>
            <a:chOff x="0" y="0"/>
            <a:chExt cx="1056" cy="1090"/>
          </a:xfrm>
        </p:grpSpPr>
        <p:sp>
          <p:nvSpPr>
            <p:cNvPr id="78877" name="Text Box 58"/>
            <p:cNvSpPr txBox="1">
              <a:spLocks noChangeArrowheads="1"/>
            </p:cNvSpPr>
            <p:nvPr/>
          </p:nvSpPr>
          <p:spPr bwMode="auto">
            <a:xfrm>
              <a:off x="0" y="336"/>
              <a:ext cx="1056" cy="754"/>
            </a:xfrm>
            <a:prstGeom prst="rect">
              <a:avLst/>
            </a:prstGeom>
            <a:noFill/>
            <a:ln w="9525">
              <a:solidFill>
                <a:srgbClr val="FFFF00"/>
              </a:solidFill>
              <a:miter lim="800000"/>
              <a:headEnd/>
              <a:tailEnd/>
            </a:ln>
          </p:spPr>
          <p:txBody>
            <a:bodyPr>
              <a:spAutoFit/>
            </a:bodyPr>
            <a:lstStyle/>
            <a:p>
              <a:pPr algn="ctr">
                <a:spcBef>
                  <a:spcPct val="50000"/>
                </a:spcBef>
              </a:pPr>
              <a:r>
                <a:rPr lang="zh-CN" altLang="en-US" b="1">
                  <a:solidFill>
                    <a:srgbClr val="FFFF00"/>
                  </a:solidFill>
                </a:rPr>
                <a:t>不应当出现的暂态短暂误码</a:t>
              </a:r>
            </a:p>
          </p:txBody>
        </p:sp>
        <p:sp>
          <p:nvSpPr>
            <p:cNvPr id="78878" name="Line 59"/>
            <p:cNvSpPr>
              <a:spLocks noChangeShapeType="1"/>
            </p:cNvSpPr>
            <p:nvPr/>
          </p:nvSpPr>
          <p:spPr bwMode="auto">
            <a:xfrm rot="16200000" flipH="1">
              <a:off x="144" y="47"/>
              <a:ext cx="336" cy="239"/>
            </a:xfrm>
            <a:prstGeom prst="line">
              <a:avLst/>
            </a:prstGeom>
            <a:noFill/>
            <a:ln w="9525">
              <a:solidFill>
                <a:srgbClr val="FFFF00"/>
              </a:solidFill>
              <a:round/>
              <a:headEnd type="triangle" w="med" len="med"/>
              <a:tailEnd/>
            </a:ln>
          </p:spPr>
          <p:txBody>
            <a:bodyPr/>
            <a:lstStyle/>
            <a:p>
              <a:endParaRPr lang="zh-CN" altLang="en-US"/>
            </a:p>
          </p:txBody>
        </p:sp>
      </p:grpSp>
    </p:spTree>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0" y="0"/>
            <a:ext cx="9144000" cy="6858000"/>
          </a:xfrm>
          <a:prstGeom prst="rect">
            <a:avLst/>
          </a:prstGeom>
          <a:gradFill rotWithShape="0">
            <a:gsLst>
              <a:gs pos="0">
                <a:srgbClr val="003399"/>
              </a:gs>
              <a:gs pos="100000">
                <a:srgbClr val="001847"/>
              </a:gs>
            </a:gsLst>
            <a:path path="rect">
              <a:fillToRect r="100000" b="100000"/>
            </a:path>
          </a:gradFill>
          <a:ln w="9525">
            <a:solidFill>
              <a:schemeClr val="tx1"/>
            </a:solidFill>
            <a:miter lim="800000"/>
            <a:headEnd/>
            <a:tailEnd/>
          </a:ln>
        </p:spPr>
        <p:txBody>
          <a:bodyPr wrap="none" anchor="ctr"/>
          <a:lstStyle/>
          <a:p>
            <a:endParaRPr lang="zh-CN" altLang="en-US"/>
          </a:p>
        </p:txBody>
      </p:sp>
      <p:sp>
        <p:nvSpPr>
          <p:cNvPr id="79875" name="Text Box 3"/>
          <p:cNvSpPr txBox="1">
            <a:spLocks noChangeArrowheads="1"/>
          </p:cNvSpPr>
          <p:nvPr/>
        </p:nvSpPr>
        <p:spPr bwMode="auto">
          <a:xfrm>
            <a:off x="914400" y="2276475"/>
            <a:ext cx="914400" cy="466725"/>
          </a:xfrm>
          <a:prstGeom prst="rect">
            <a:avLst/>
          </a:prstGeom>
          <a:solidFill>
            <a:srgbClr val="FFFFCC"/>
          </a:solidFill>
          <a:ln w="9525">
            <a:solidFill>
              <a:schemeClr val="tx1"/>
            </a:solidFill>
            <a:miter lim="800000"/>
            <a:headEnd/>
            <a:tailEnd/>
          </a:ln>
        </p:spPr>
        <p:txBody>
          <a:bodyPr>
            <a:spAutoFit/>
          </a:bodyPr>
          <a:lstStyle/>
          <a:p>
            <a:pPr algn="ctr">
              <a:spcBef>
                <a:spcPct val="50000"/>
              </a:spcBef>
            </a:pPr>
            <a:r>
              <a:rPr lang="zh-CN" altLang="zh-CN"/>
              <a:t>0000</a:t>
            </a:r>
          </a:p>
        </p:txBody>
      </p:sp>
      <p:sp>
        <p:nvSpPr>
          <p:cNvPr id="79876" name="Text Box 4"/>
          <p:cNvSpPr txBox="1">
            <a:spLocks noChangeArrowheads="1"/>
          </p:cNvSpPr>
          <p:nvPr/>
        </p:nvSpPr>
        <p:spPr bwMode="auto">
          <a:xfrm>
            <a:off x="2286000" y="2286000"/>
            <a:ext cx="914400" cy="466725"/>
          </a:xfrm>
          <a:prstGeom prst="rect">
            <a:avLst/>
          </a:prstGeom>
          <a:solidFill>
            <a:srgbClr val="FFFFCC"/>
          </a:solidFill>
          <a:ln w="9525">
            <a:solidFill>
              <a:schemeClr val="tx1"/>
            </a:solidFill>
            <a:miter lim="800000"/>
            <a:headEnd/>
            <a:tailEnd/>
          </a:ln>
        </p:spPr>
        <p:txBody>
          <a:bodyPr>
            <a:spAutoFit/>
          </a:bodyPr>
          <a:lstStyle/>
          <a:p>
            <a:pPr algn="ctr">
              <a:spcBef>
                <a:spcPct val="50000"/>
              </a:spcBef>
            </a:pPr>
            <a:r>
              <a:rPr lang="zh-CN" altLang="zh-CN"/>
              <a:t>0001</a:t>
            </a:r>
          </a:p>
        </p:txBody>
      </p:sp>
      <p:sp>
        <p:nvSpPr>
          <p:cNvPr id="79877" name="Line 5"/>
          <p:cNvSpPr>
            <a:spLocks noChangeShapeType="1"/>
          </p:cNvSpPr>
          <p:nvPr/>
        </p:nvSpPr>
        <p:spPr bwMode="auto">
          <a:xfrm>
            <a:off x="1828800" y="2524125"/>
            <a:ext cx="457200" cy="0"/>
          </a:xfrm>
          <a:prstGeom prst="line">
            <a:avLst/>
          </a:prstGeom>
          <a:noFill/>
          <a:ln w="9525">
            <a:solidFill>
              <a:schemeClr val="bg1"/>
            </a:solidFill>
            <a:round/>
            <a:headEnd/>
            <a:tailEnd type="triangle" w="med" len="med"/>
          </a:ln>
        </p:spPr>
        <p:txBody>
          <a:bodyPr/>
          <a:lstStyle/>
          <a:p>
            <a:endParaRPr lang="zh-CN" altLang="en-US"/>
          </a:p>
        </p:txBody>
      </p:sp>
      <p:sp>
        <p:nvSpPr>
          <p:cNvPr id="79878" name="Text Box 6"/>
          <p:cNvSpPr txBox="1">
            <a:spLocks noChangeArrowheads="1"/>
          </p:cNvSpPr>
          <p:nvPr/>
        </p:nvSpPr>
        <p:spPr bwMode="auto">
          <a:xfrm>
            <a:off x="3657600" y="2286000"/>
            <a:ext cx="914400" cy="466725"/>
          </a:xfrm>
          <a:prstGeom prst="rect">
            <a:avLst/>
          </a:prstGeom>
          <a:solidFill>
            <a:srgbClr val="FFFFCC"/>
          </a:solidFill>
          <a:ln w="9525">
            <a:solidFill>
              <a:schemeClr val="tx1"/>
            </a:solidFill>
            <a:miter lim="800000"/>
            <a:headEnd/>
            <a:tailEnd/>
          </a:ln>
        </p:spPr>
        <p:txBody>
          <a:bodyPr>
            <a:spAutoFit/>
          </a:bodyPr>
          <a:lstStyle/>
          <a:p>
            <a:pPr algn="ctr">
              <a:spcBef>
                <a:spcPct val="50000"/>
              </a:spcBef>
            </a:pPr>
            <a:r>
              <a:rPr lang="zh-CN" altLang="zh-CN"/>
              <a:t>0011</a:t>
            </a:r>
          </a:p>
        </p:txBody>
      </p:sp>
      <p:sp>
        <p:nvSpPr>
          <p:cNvPr id="79879" name="Line 7"/>
          <p:cNvSpPr>
            <a:spLocks noChangeShapeType="1"/>
          </p:cNvSpPr>
          <p:nvPr/>
        </p:nvSpPr>
        <p:spPr bwMode="auto">
          <a:xfrm>
            <a:off x="3200400" y="2524125"/>
            <a:ext cx="457200" cy="0"/>
          </a:xfrm>
          <a:prstGeom prst="line">
            <a:avLst/>
          </a:prstGeom>
          <a:noFill/>
          <a:ln w="9525">
            <a:solidFill>
              <a:schemeClr val="bg1"/>
            </a:solidFill>
            <a:round/>
            <a:headEnd/>
            <a:tailEnd type="triangle" w="med" len="med"/>
          </a:ln>
        </p:spPr>
        <p:txBody>
          <a:bodyPr/>
          <a:lstStyle/>
          <a:p>
            <a:endParaRPr lang="zh-CN" altLang="en-US"/>
          </a:p>
        </p:txBody>
      </p:sp>
      <p:sp>
        <p:nvSpPr>
          <p:cNvPr id="79880" name="Text Box 8"/>
          <p:cNvSpPr txBox="1">
            <a:spLocks noChangeArrowheads="1"/>
          </p:cNvSpPr>
          <p:nvPr/>
        </p:nvSpPr>
        <p:spPr bwMode="auto">
          <a:xfrm>
            <a:off x="5029200" y="2286000"/>
            <a:ext cx="914400" cy="466725"/>
          </a:xfrm>
          <a:prstGeom prst="rect">
            <a:avLst/>
          </a:prstGeom>
          <a:solidFill>
            <a:srgbClr val="FFFFCC"/>
          </a:solidFill>
          <a:ln w="9525">
            <a:solidFill>
              <a:schemeClr val="tx1"/>
            </a:solidFill>
            <a:miter lim="800000"/>
            <a:headEnd/>
            <a:tailEnd/>
          </a:ln>
        </p:spPr>
        <p:txBody>
          <a:bodyPr>
            <a:spAutoFit/>
          </a:bodyPr>
          <a:lstStyle/>
          <a:p>
            <a:pPr algn="ctr">
              <a:spcBef>
                <a:spcPct val="50000"/>
              </a:spcBef>
            </a:pPr>
            <a:r>
              <a:rPr lang="zh-CN" altLang="zh-CN"/>
              <a:t>0010</a:t>
            </a:r>
          </a:p>
        </p:txBody>
      </p:sp>
      <p:sp>
        <p:nvSpPr>
          <p:cNvPr id="79881" name="Line 9"/>
          <p:cNvSpPr>
            <a:spLocks noChangeShapeType="1"/>
          </p:cNvSpPr>
          <p:nvPr/>
        </p:nvSpPr>
        <p:spPr bwMode="auto">
          <a:xfrm>
            <a:off x="4572000" y="2524125"/>
            <a:ext cx="457200" cy="0"/>
          </a:xfrm>
          <a:prstGeom prst="line">
            <a:avLst/>
          </a:prstGeom>
          <a:noFill/>
          <a:ln w="9525">
            <a:solidFill>
              <a:schemeClr val="bg1"/>
            </a:solidFill>
            <a:round/>
            <a:headEnd/>
            <a:tailEnd type="triangle" w="med" len="med"/>
          </a:ln>
        </p:spPr>
        <p:txBody>
          <a:bodyPr/>
          <a:lstStyle/>
          <a:p>
            <a:endParaRPr lang="zh-CN" altLang="en-US"/>
          </a:p>
        </p:txBody>
      </p:sp>
      <p:sp>
        <p:nvSpPr>
          <p:cNvPr id="79882" name="Text Box 10"/>
          <p:cNvSpPr txBox="1">
            <a:spLocks noChangeArrowheads="1"/>
          </p:cNvSpPr>
          <p:nvPr/>
        </p:nvSpPr>
        <p:spPr bwMode="auto">
          <a:xfrm>
            <a:off x="6400800" y="2295525"/>
            <a:ext cx="914400" cy="466725"/>
          </a:xfrm>
          <a:prstGeom prst="rect">
            <a:avLst/>
          </a:prstGeom>
          <a:solidFill>
            <a:srgbClr val="FFFFCC"/>
          </a:solidFill>
          <a:ln w="9525">
            <a:solidFill>
              <a:schemeClr val="tx1"/>
            </a:solidFill>
            <a:miter lim="800000"/>
            <a:headEnd/>
            <a:tailEnd/>
          </a:ln>
        </p:spPr>
        <p:txBody>
          <a:bodyPr>
            <a:spAutoFit/>
          </a:bodyPr>
          <a:lstStyle/>
          <a:p>
            <a:pPr algn="ctr">
              <a:spcBef>
                <a:spcPct val="50000"/>
              </a:spcBef>
            </a:pPr>
            <a:r>
              <a:rPr lang="zh-CN" altLang="zh-CN"/>
              <a:t>0110</a:t>
            </a:r>
          </a:p>
        </p:txBody>
      </p:sp>
      <p:sp>
        <p:nvSpPr>
          <p:cNvPr id="79883" name="Line 11"/>
          <p:cNvSpPr>
            <a:spLocks noChangeShapeType="1"/>
          </p:cNvSpPr>
          <p:nvPr/>
        </p:nvSpPr>
        <p:spPr bwMode="auto">
          <a:xfrm>
            <a:off x="5943600" y="2533650"/>
            <a:ext cx="457200" cy="0"/>
          </a:xfrm>
          <a:prstGeom prst="line">
            <a:avLst/>
          </a:prstGeom>
          <a:noFill/>
          <a:ln w="9525">
            <a:solidFill>
              <a:schemeClr val="bg1"/>
            </a:solidFill>
            <a:round/>
            <a:headEnd/>
            <a:tailEnd type="triangle" w="med" len="med"/>
          </a:ln>
        </p:spPr>
        <p:txBody>
          <a:bodyPr/>
          <a:lstStyle/>
          <a:p>
            <a:endParaRPr lang="zh-CN" altLang="en-US"/>
          </a:p>
        </p:txBody>
      </p:sp>
      <p:sp>
        <p:nvSpPr>
          <p:cNvPr id="79884" name="Text Box 12"/>
          <p:cNvSpPr txBox="1">
            <a:spLocks noChangeArrowheads="1"/>
          </p:cNvSpPr>
          <p:nvPr/>
        </p:nvSpPr>
        <p:spPr bwMode="auto">
          <a:xfrm>
            <a:off x="7772400" y="2295525"/>
            <a:ext cx="914400" cy="466725"/>
          </a:xfrm>
          <a:prstGeom prst="rect">
            <a:avLst/>
          </a:prstGeom>
          <a:solidFill>
            <a:srgbClr val="FFFFCC"/>
          </a:solidFill>
          <a:ln w="9525">
            <a:solidFill>
              <a:schemeClr val="tx1"/>
            </a:solidFill>
            <a:miter lim="800000"/>
            <a:headEnd/>
            <a:tailEnd/>
          </a:ln>
        </p:spPr>
        <p:txBody>
          <a:bodyPr>
            <a:spAutoFit/>
          </a:bodyPr>
          <a:lstStyle/>
          <a:p>
            <a:pPr algn="ctr">
              <a:spcBef>
                <a:spcPct val="50000"/>
              </a:spcBef>
            </a:pPr>
            <a:r>
              <a:rPr lang="zh-CN" altLang="zh-CN"/>
              <a:t>0111</a:t>
            </a:r>
          </a:p>
        </p:txBody>
      </p:sp>
      <p:sp>
        <p:nvSpPr>
          <p:cNvPr id="79885" name="Line 13"/>
          <p:cNvSpPr>
            <a:spLocks noChangeShapeType="1"/>
          </p:cNvSpPr>
          <p:nvPr/>
        </p:nvSpPr>
        <p:spPr bwMode="auto">
          <a:xfrm>
            <a:off x="7315200" y="2533650"/>
            <a:ext cx="457200" cy="0"/>
          </a:xfrm>
          <a:prstGeom prst="line">
            <a:avLst/>
          </a:prstGeom>
          <a:noFill/>
          <a:ln w="9525">
            <a:solidFill>
              <a:schemeClr val="bg1"/>
            </a:solidFill>
            <a:round/>
            <a:headEnd/>
            <a:tailEnd type="triangle" w="med" len="med"/>
          </a:ln>
        </p:spPr>
        <p:txBody>
          <a:bodyPr/>
          <a:lstStyle/>
          <a:p>
            <a:endParaRPr lang="zh-CN" altLang="en-US"/>
          </a:p>
        </p:txBody>
      </p:sp>
      <p:sp>
        <p:nvSpPr>
          <p:cNvPr id="79886" name="Text Box 14"/>
          <p:cNvSpPr txBox="1">
            <a:spLocks noChangeArrowheads="1"/>
          </p:cNvSpPr>
          <p:nvPr/>
        </p:nvSpPr>
        <p:spPr bwMode="auto">
          <a:xfrm>
            <a:off x="914400" y="4543425"/>
            <a:ext cx="914400" cy="466725"/>
          </a:xfrm>
          <a:prstGeom prst="rect">
            <a:avLst/>
          </a:prstGeom>
          <a:solidFill>
            <a:srgbClr val="FFFFCC"/>
          </a:solidFill>
          <a:ln w="9525">
            <a:solidFill>
              <a:schemeClr val="tx1"/>
            </a:solidFill>
            <a:miter lim="800000"/>
            <a:headEnd/>
            <a:tailEnd/>
          </a:ln>
        </p:spPr>
        <p:txBody>
          <a:bodyPr>
            <a:spAutoFit/>
          </a:bodyPr>
          <a:lstStyle/>
          <a:p>
            <a:pPr algn="ctr">
              <a:spcBef>
                <a:spcPct val="50000"/>
              </a:spcBef>
            </a:pPr>
            <a:r>
              <a:rPr lang="zh-CN" altLang="zh-CN"/>
              <a:t>1011</a:t>
            </a:r>
          </a:p>
        </p:txBody>
      </p:sp>
      <p:sp>
        <p:nvSpPr>
          <p:cNvPr id="79887" name="Text Box 15"/>
          <p:cNvSpPr txBox="1">
            <a:spLocks noChangeArrowheads="1"/>
          </p:cNvSpPr>
          <p:nvPr/>
        </p:nvSpPr>
        <p:spPr bwMode="auto">
          <a:xfrm>
            <a:off x="2286000" y="4552950"/>
            <a:ext cx="914400" cy="466725"/>
          </a:xfrm>
          <a:prstGeom prst="rect">
            <a:avLst/>
          </a:prstGeom>
          <a:solidFill>
            <a:srgbClr val="FFFFCC"/>
          </a:solidFill>
          <a:ln w="9525">
            <a:solidFill>
              <a:schemeClr val="tx1"/>
            </a:solidFill>
            <a:miter lim="800000"/>
            <a:headEnd/>
            <a:tailEnd/>
          </a:ln>
        </p:spPr>
        <p:txBody>
          <a:bodyPr>
            <a:spAutoFit/>
          </a:bodyPr>
          <a:lstStyle/>
          <a:p>
            <a:pPr algn="ctr">
              <a:spcBef>
                <a:spcPct val="50000"/>
              </a:spcBef>
            </a:pPr>
            <a:r>
              <a:rPr lang="zh-CN" altLang="zh-CN"/>
              <a:t>1010</a:t>
            </a:r>
          </a:p>
        </p:txBody>
      </p:sp>
      <p:sp>
        <p:nvSpPr>
          <p:cNvPr id="79888" name="Line 16"/>
          <p:cNvSpPr>
            <a:spLocks noChangeShapeType="1"/>
          </p:cNvSpPr>
          <p:nvPr/>
        </p:nvSpPr>
        <p:spPr bwMode="auto">
          <a:xfrm rot="10800000">
            <a:off x="1828800" y="4791075"/>
            <a:ext cx="457200" cy="0"/>
          </a:xfrm>
          <a:prstGeom prst="line">
            <a:avLst/>
          </a:prstGeom>
          <a:noFill/>
          <a:ln w="9525">
            <a:solidFill>
              <a:schemeClr val="bg1"/>
            </a:solidFill>
            <a:round/>
            <a:headEnd/>
            <a:tailEnd type="triangle" w="med" len="med"/>
          </a:ln>
        </p:spPr>
        <p:txBody>
          <a:bodyPr/>
          <a:lstStyle/>
          <a:p>
            <a:endParaRPr lang="zh-CN" altLang="en-US"/>
          </a:p>
        </p:txBody>
      </p:sp>
      <p:sp>
        <p:nvSpPr>
          <p:cNvPr id="79889" name="Text Box 17"/>
          <p:cNvSpPr txBox="1">
            <a:spLocks noChangeArrowheads="1"/>
          </p:cNvSpPr>
          <p:nvPr/>
        </p:nvSpPr>
        <p:spPr bwMode="auto">
          <a:xfrm>
            <a:off x="3657600" y="4552950"/>
            <a:ext cx="914400" cy="466725"/>
          </a:xfrm>
          <a:prstGeom prst="rect">
            <a:avLst/>
          </a:prstGeom>
          <a:solidFill>
            <a:srgbClr val="FFFFCC"/>
          </a:solidFill>
          <a:ln w="9525">
            <a:solidFill>
              <a:schemeClr val="tx1"/>
            </a:solidFill>
            <a:miter lim="800000"/>
            <a:headEnd/>
            <a:tailEnd/>
          </a:ln>
        </p:spPr>
        <p:txBody>
          <a:bodyPr>
            <a:spAutoFit/>
          </a:bodyPr>
          <a:lstStyle/>
          <a:p>
            <a:pPr algn="ctr">
              <a:spcBef>
                <a:spcPct val="50000"/>
              </a:spcBef>
            </a:pPr>
            <a:r>
              <a:rPr lang="zh-CN" altLang="zh-CN"/>
              <a:t>1110</a:t>
            </a:r>
          </a:p>
        </p:txBody>
      </p:sp>
      <p:sp>
        <p:nvSpPr>
          <p:cNvPr id="79890" name="Line 18"/>
          <p:cNvSpPr>
            <a:spLocks noChangeShapeType="1"/>
          </p:cNvSpPr>
          <p:nvPr/>
        </p:nvSpPr>
        <p:spPr bwMode="auto">
          <a:xfrm rot="10800000">
            <a:off x="3200400" y="4791075"/>
            <a:ext cx="457200" cy="0"/>
          </a:xfrm>
          <a:prstGeom prst="line">
            <a:avLst/>
          </a:prstGeom>
          <a:noFill/>
          <a:ln w="9525">
            <a:solidFill>
              <a:schemeClr val="bg1"/>
            </a:solidFill>
            <a:round/>
            <a:headEnd/>
            <a:tailEnd type="triangle" w="med" len="med"/>
          </a:ln>
        </p:spPr>
        <p:txBody>
          <a:bodyPr/>
          <a:lstStyle/>
          <a:p>
            <a:endParaRPr lang="zh-CN" altLang="en-US"/>
          </a:p>
        </p:txBody>
      </p:sp>
      <p:sp>
        <p:nvSpPr>
          <p:cNvPr id="79891" name="Text Box 19"/>
          <p:cNvSpPr txBox="1">
            <a:spLocks noChangeArrowheads="1"/>
          </p:cNvSpPr>
          <p:nvPr/>
        </p:nvSpPr>
        <p:spPr bwMode="auto">
          <a:xfrm>
            <a:off x="5029200" y="4552950"/>
            <a:ext cx="914400" cy="466725"/>
          </a:xfrm>
          <a:prstGeom prst="rect">
            <a:avLst/>
          </a:prstGeom>
          <a:solidFill>
            <a:srgbClr val="FFFFCC"/>
          </a:solidFill>
          <a:ln w="9525">
            <a:solidFill>
              <a:schemeClr val="tx1"/>
            </a:solidFill>
            <a:miter lim="800000"/>
            <a:headEnd/>
            <a:tailEnd/>
          </a:ln>
        </p:spPr>
        <p:txBody>
          <a:bodyPr>
            <a:spAutoFit/>
          </a:bodyPr>
          <a:lstStyle/>
          <a:p>
            <a:pPr algn="ctr">
              <a:spcBef>
                <a:spcPct val="50000"/>
              </a:spcBef>
            </a:pPr>
            <a:r>
              <a:rPr lang="zh-CN" altLang="zh-CN"/>
              <a:t>1111</a:t>
            </a:r>
          </a:p>
        </p:txBody>
      </p:sp>
      <p:sp>
        <p:nvSpPr>
          <p:cNvPr id="79892" name="Line 20"/>
          <p:cNvSpPr>
            <a:spLocks noChangeShapeType="1"/>
          </p:cNvSpPr>
          <p:nvPr/>
        </p:nvSpPr>
        <p:spPr bwMode="auto">
          <a:xfrm rot="10800000">
            <a:off x="4572000" y="4791075"/>
            <a:ext cx="457200" cy="0"/>
          </a:xfrm>
          <a:prstGeom prst="line">
            <a:avLst/>
          </a:prstGeom>
          <a:noFill/>
          <a:ln w="9525">
            <a:solidFill>
              <a:schemeClr val="bg1"/>
            </a:solidFill>
            <a:round/>
            <a:headEnd/>
            <a:tailEnd type="triangle" w="med" len="med"/>
          </a:ln>
        </p:spPr>
        <p:txBody>
          <a:bodyPr/>
          <a:lstStyle/>
          <a:p>
            <a:endParaRPr lang="zh-CN" altLang="en-US"/>
          </a:p>
        </p:txBody>
      </p:sp>
      <p:sp>
        <p:nvSpPr>
          <p:cNvPr id="79893" name="Text Box 21"/>
          <p:cNvSpPr txBox="1">
            <a:spLocks noChangeArrowheads="1"/>
          </p:cNvSpPr>
          <p:nvPr/>
        </p:nvSpPr>
        <p:spPr bwMode="auto">
          <a:xfrm>
            <a:off x="6400800" y="4562475"/>
            <a:ext cx="914400" cy="466725"/>
          </a:xfrm>
          <a:prstGeom prst="rect">
            <a:avLst/>
          </a:prstGeom>
          <a:solidFill>
            <a:srgbClr val="FFFFCC"/>
          </a:solidFill>
          <a:ln w="9525">
            <a:solidFill>
              <a:schemeClr val="tx1"/>
            </a:solidFill>
            <a:miter lim="800000"/>
            <a:headEnd/>
            <a:tailEnd/>
          </a:ln>
        </p:spPr>
        <p:txBody>
          <a:bodyPr>
            <a:spAutoFit/>
          </a:bodyPr>
          <a:lstStyle/>
          <a:p>
            <a:pPr algn="ctr">
              <a:spcBef>
                <a:spcPct val="50000"/>
              </a:spcBef>
            </a:pPr>
            <a:r>
              <a:rPr lang="zh-CN" altLang="zh-CN"/>
              <a:t>1101</a:t>
            </a:r>
          </a:p>
        </p:txBody>
      </p:sp>
      <p:sp>
        <p:nvSpPr>
          <p:cNvPr id="79894" name="Line 22"/>
          <p:cNvSpPr>
            <a:spLocks noChangeShapeType="1"/>
          </p:cNvSpPr>
          <p:nvPr/>
        </p:nvSpPr>
        <p:spPr bwMode="auto">
          <a:xfrm rot="10800000">
            <a:off x="5943600" y="4800600"/>
            <a:ext cx="457200" cy="0"/>
          </a:xfrm>
          <a:prstGeom prst="line">
            <a:avLst/>
          </a:prstGeom>
          <a:noFill/>
          <a:ln w="9525">
            <a:solidFill>
              <a:schemeClr val="bg1"/>
            </a:solidFill>
            <a:round/>
            <a:headEnd/>
            <a:tailEnd type="triangle" w="med" len="med"/>
          </a:ln>
        </p:spPr>
        <p:txBody>
          <a:bodyPr/>
          <a:lstStyle/>
          <a:p>
            <a:endParaRPr lang="zh-CN" altLang="en-US"/>
          </a:p>
        </p:txBody>
      </p:sp>
      <p:sp>
        <p:nvSpPr>
          <p:cNvPr id="79895" name="Text Box 23"/>
          <p:cNvSpPr txBox="1">
            <a:spLocks noChangeArrowheads="1"/>
          </p:cNvSpPr>
          <p:nvPr/>
        </p:nvSpPr>
        <p:spPr bwMode="auto">
          <a:xfrm>
            <a:off x="7772400" y="4562475"/>
            <a:ext cx="914400" cy="466725"/>
          </a:xfrm>
          <a:prstGeom prst="rect">
            <a:avLst/>
          </a:prstGeom>
          <a:solidFill>
            <a:srgbClr val="FFFFCC"/>
          </a:solidFill>
          <a:ln w="9525">
            <a:solidFill>
              <a:schemeClr val="tx1"/>
            </a:solidFill>
            <a:miter lim="800000"/>
            <a:headEnd/>
            <a:tailEnd/>
          </a:ln>
        </p:spPr>
        <p:txBody>
          <a:bodyPr>
            <a:spAutoFit/>
          </a:bodyPr>
          <a:lstStyle/>
          <a:p>
            <a:pPr algn="ctr">
              <a:spcBef>
                <a:spcPct val="50000"/>
              </a:spcBef>
            </a:pPr>
            <a:r>
              <a:rPr lang="zh-CN" altLang="zh-CN"/>
              <a:t>1100</a:t>
            </a:r>
          </a:p>
        </p:txBody>
      </p:sp>
      <p:sp>
        <p:nvSpPr>
          <p:cNvPr id="79896" name="Line 24"/>
          <p:cNvSpPr>
            <a:spLocks noChangeShapeType="1"/>
          </p:cNvSpPr>
          <p:nvPr/>
        </p:nvSpPr>
        <p:spPr bwMode="auto">
          <a:xfrm rot="10800000">
            <a:off x="7315200" y="4800600"/>
            <a:ext cx="457200" cy="0"/>
          </a:xfrm>
          <a:prstGeom prst="line">
            <a:avLst/>
          </a:prstGeom>
          <a:noFill/>
          <a:ln w="9525">
            <a:solidFill>
              <a:schemeClr val="bg1"/>
            </a:solidFill>
            <a:round/>
            <a:headEnd/>
            <a:tailEnd type="triangle" w="med" len="med"/>
          </a:ln>
        </p:spPr>
        <p:txBody>
          <a:bodyPr/>
          <a:lstStyle/>
          <a:p>
            <a:endParaRPr lang="zh-CN" altLang="en-US"/>
          </a:p>
        </p:txBody>
      </p:sp>
      <p:sp>
        <p:nvSpPr>
          <p:cNvPr id="79897" name="Text Box 25"/>
          <p:cNvSpPr txBox="1">
            <a:spLocks noChangeArrowheads="1"/>
          </p:cNvSpPr>
          <p:nvPr/>
        </p:nvSpPr>
        <p:spPr bwMode="auto">
          <a:xfrm>
            <a:off x="7772400" y="3038475"/>
            <a:ext cx="914400" cy="466725"/>
          </a:xfrm>
          <a:prstGeom prst="rect">
            <a:avLst/>
          </a:prstGeom>
          <a:solidFill>
            <a:srgbClr val="FFFFCC"/>
          </a:solidFill>
          <a:ln w="9525">
            <a:solidFill>
              <a:schemeClr val="tx1"/>
            </a:solidFill>
            <a:miter lim="800000"/>
            <a:headEnd/>
            <a:tailEnd/>
          </a:ln>
        </p:spPr>
        <p:txBody>
          <a:bodyPr>
            <a:spAutoFit/>
          </a:bodyPr>
          <a:lstStyle/>
          <a:p>
            <a:pPr algn="ctr">
              <a:spcBef>
                <a:spcPct val="50000"/>
              </a:spcBef>
            </a:pPr>
            <a:r>
              <a:rPr lang="zh-CN" altLang="zh-CN"/>
              <a:t>0101</a:t>
            </a:r>
          </a:p>
        </p:txBody>
      </p:sp>
      <p:sp>
        <p:nvSpPr>
          <p:cNvPr id="79898" name="Line 26"/>
          <p:cNvSpPr>
            <a:spLocks noChangeShapeType="1"/>
          </p:cNvSpPr>
          <p:nvPr/>
        </p:nvSpPr>
        <p:spPr bwMode="auto">
          <a:xfrm>
            <a:off x="8229600" y="2733675"/>
            <a:ext cx="0" cy="304800"/>
          </a:xfrm>
          <a:prstGeom prst="line">
            <a:avLst/>
          </a:prstGeom>
          <a:noFill/>
          <a:ln w="9525">
            <a:solidFill>
              <a:schemeClr val="bg1"/>
            </a:solidFill>
            <a:round/>
            <a:headEnd/>
            <a:tailEnd type="triangle" w="med" len="med"/>
          </a:ln>
        </p:spPr>
        <p:txBody>
          <a:bodyPr/>
          <a:lstStyle/>
          <a:p>
            <a:endParaRPr lang="zh-CN" altLang="en-US"/>
          </a:p>
        </p:txBody>
      </p:sp>
      <p:sp>
        <p:nvSpPr>
          <p:cNvPr id="79899" name="Text Box 27"/>
          <p:cNvSpPr txBox="1">
            <a:spLocks noChangeArrowheads="1"/>
          </p:cNvSpPr>
          <p:nvPr/>
        </p:nvSpPr>
        <p:spPr bwMode="auto">
          <a:xfrm>
            <a:off x="7772400" y="3800475"/>
            <a:ext cx="914400" cy="466725"/>
          </a:xfrm>
          <a:prstGeom prst="rect">
            <a:avLst/>
          </a:prstGeom>
          <a:solidFill>
            <a:srgbClr val="FFFFCC"/>
          </a:solidFill>
          <a:ln w="9525">
            <a:solidFill>
              <a:schemeClr val="tx1"/>
            </a:solidFill>
            <a:miter lim="800000"/>
            <a:headEnd/>
            <a:tailEnd/>
          </a:ln>
        </p:spPr>
        <p:txBody>
          <a:bodyPr>
            <a:spAutoFit/>
          </a:bodyPr>
          <a:lstStyle/>
          <a:p>
            <a:pPr algn="ctr">
              <a:spcBef>
                <a:spcPct val="50000"/>
              </a:spcBef>
            </a:pPr>
            <a:r>
              <a:rPr lang="zh-CN" altLang="zh-CN"/>
              <a:t>0100</a:t>
            </a:r>
          </a:p>
        </p:txBody>
      </p:sp>
      <p:sp>
        <p:nvSpPr>
          <p:cNvPr id="79900" name="Line 28"/>
          <p:cNvSpPr>
            <a:spLocks noChangeShapeType="1"/>
          </p:cNvSpPr>
          <p:nvPr/>
        </p:nvSpPr>
        <p:spPr bwMode="auto">
          <a:xfrm>
            <a:off x="8229600" y="3495675"/>
            <a:ext cx="0" cy="304800"/>
          </a:xfrm>
          <a:prstGeom prst="line">
            <a:avLst/>
          </a:prstGeom>
          <a:noFill/>
          <a:ln w="9525">
            <a:solidFill>
              <a:schemeClr val="bg1"/>
            </a:solidFill>
            <a:round/>
            <a:headEnd/>
            <a:tailEnd type="triangle" w="med" len="med"/>
          </a:ln>
        </p:spPr>
        <p:txBody>
          <a:bodyPr/>
          <a:lstStyle/>
          <a:p>
            <a:endParaRPr lang="zh-CN" altLang="en-US"/>
          </a:p>
        </p:txBody>
      </p:sp>
      <p:sp>
        <p:nvSpPr>
          <p:cNvPr id="79901" name="Line 29"/>
          <p:cNvSpPr>
            <a:spLocks noChangeShapeType="1"/>
          </p:cNvSpPr>
          <p:nvPr/>
        </p:nvSpPr>
        <p:spPr bwMode="auto">
          <a:xfrm>
            <a:off x="8229600" y="4267200"/>
            <a:ext cx="0" cy="304800"/>
          </a:xfrm>
          <a:prstGeom prst="line">
            <a:avLst/>
          </a:prstGeom>
          <a:noFill/>
          <a:ln w="9525">
            <a:solidFill>
              <a:schemeClr val="bg1"/>
            </a:solidFill>
            <a:round/>
            <a:headEnd/>
            <a:tailEnd type="triangle" w="med" len="med"/>
          </a:ln>
        </p:spPr>
        <p:txBody>
          <a:bodyPr/>
          <a:lstStyle/>
          <a:p>
            <a:endParaRPr lang="zh-CN" altLang="en-US"/>
          </a:p>
        </p:txBody>
      </p:sp>
      <p:sp>
        <p:nvSpPr>
          <p:cNvPr id="79902" name="Text Box 30"/>
          <p:cNvSpPr txBox="1">
            <a:spLocks noChangeArrowheads="1"/>
          </p:cNvSpPr>
          <p:nvPr/>
        </p:nvSpPr>
        <p:spPr bwMode="auto">
          <a:xfrm>
            <a:off x="914400" y="3048000"/>
            <a:ext cx="914400" cy="466725"/>
          </a:xfrm>
          <a:prstGeom prst="rect">
            <a:avLst/>
          </a:prstGeom>
          <a:solidFill>
            <a:srgbClr val="FFFFCC"/>
          </a:solidFill>
          <a:ln w="9525">
            <a:solidFill>
              <a:schemeClr val="tx1"/>
            </a:solidFill>
            <a:miter lim="800000"/>
            <a:headEnd/>
            <a:tailEnd/>
          </a:ln>
        </p:spPr>
        <p:txBody>
          <a:bodyPr>
            <a:spAutoFit/>
          </a:bodyPr>
          <a:lstStyle/>
          <a:p>
            <a:pPr algn="ctr">
              <a:spcBef>
                <a:spcPct val="50000"/>
              </a:spcBef>
            </a:pPr>
            <a:r>
              <a:rPr lang="zh-CN" altLang="zh-CN"/>
              <a:t>1000</a:t>
            </a:r>
          </a:p>
        </p:txBody>
      </p:sp>
      <p:sp>
        <p:nvSpPr>
          <p:cNvPr id="79903" name="Line 31"/>
          <p:cNvSpPr>
            <a:spLocks noChangeShapeType="1"/>
          </p:cNvSpPr>
          <p:nvPr/>
        </p:nvSpPr>
        <p:spPr bwMode="auto">
          <a:xfrm rot="10800000">
            <a:off x="1371600" y="2743200"/>
            <a:ext cx="0" cy="304800"/>
          </a:xfrm>
          <a:prstGeom prst="line">
            <a:avLst/>
          </a:prstGeom>
          <a:noFill/>
          <a:ln w="9525">
            <a:solidFill>
              <a:schemeClr val="bg1"/>
            </a:solidFill>
            <a:round/>
            <a:headEnd/>
            <a:tailEnd type="triangle" w="med" len="med"/>
          </a:ln>
        </p:spPr>
        <p:txBody>
          <a:bodyPr/>
          <a:lstStyle/>
          <a:p>
            <a:endParaRPr lang="zh-CN" altLang="en-US"/>
          </a:p>
        </p:txBody>
      </p:sp>
      <p:sp>
        <p:nvSpPr>
          <p:cNvPr id="79904" name="Text Box 32"/>
          <p:cNvSpPr txBox="1">
            <a:spLocks noChangeArrowheads="1"/>
          </p:cNvSpPr>
          <p:nvPr/>
        </p:nvSpPr>
        <p:spPr bwMode="auto">
          <a:xfrm>
            <a:off x="914400" y="3810000"/>
            <a:ext cx="914400" cy="466725"/>
          </a:xfrm>
          <a:prstGeom prst="rect">
            <a:avLst/>
          </a:prstGeom>
          <a:solidFill>
            <a:srgbClr val="FFFFCC"/>
          </a:solidFill>
          <a:ln w="9525">
            <a:solidFill>
              <a:schemeClr val="tx1"/>
            </a:solidFill>
            <a:miter lim="800000"/>
            <a:headEnd/>
            <a:tailEnd/>
          </a:ln>
        </p:spPr>
        <p:txBody>
          <a:bodyPr>
            <a:spAutoFit/>
          </a:bodyPr>
          <a:lstStyle/>
          <a:p>
            <a:pPr algn="ctr">
              <a:spcBef>
                <a:spcPct val="50000"/>
              </a:spcBef>
            </a:pPr>
            <a:r>
              <a:rPr lang="zh-CN" altLang="zh-CN"/>
              <a:t>1001</a:t>
            </a:r>
          </a:p>
        </p:txBody>
      </p:sp>
      <p:sp>
        <p:nvSpPr>
          <p:cNvPr id="79905" name="Line 33"/>
          <p:cNvSpPr>
            <a:spLocks noChangeShapeType="1"/>
          </p:cNvSpPr>
          <p:nvPr/>
        </p:nvSpPr>
        <p:spPr bwMode="auto">
          <a:xfrm rot="10800000">
            <a:off x="1371600" y="3505200"/>
            <a:ext cx="0" cy="304800"/>
          </a:xfrm>
          <a:prstGeom prst="line">
            <a:avLst/>
          </a:prstGeom>
          <a:noFill/>
          <a:ln w="9525">
            <a:solidFill>
              <a:schemeClr val="bg1"/>
            </a:solidFill>
            <a:round/>
            <a:headEnd/>
            <a:tailEnd type="triangle" w="med" len="med"/>
          </a:ln>
        </p:spPr>
        <p:txBody>
          <a:bodyPr/>
          <a:lstStyle/>
          <a:p>
            <a:endParaRPr lang="zh-CN" altLang="en-US"/>
          </a:p>
        </p:txBody>
      </p:sp>
      <p:sp>
        <p:nvSpPr>
          <p:cNvPr id="79906" name="Line 34"/>
          <p:cNvSpPr>
            <a:spLocks noChangeShapeType="1"/>
          </p:cNvSpPr>
          <p:nvPr/>
        </p:nvSpPr>
        <p:spPr bwMode="auto">
          <a:xfrm rot="10800000">
            <a:off x="1371600" y="4276725"/>
            <a:ext cx="0" cy="304800"/>
          </a:xfrm>
          <a:prstGeom prst="line">
            <a:avLst/>
          </a:prstGeom>
          <a:noFill/>
          <a:ln w="9525">
            <a:solidFill>
              <a:schemeClr val="bg1"/>
            </a:solidFill>
            <a:round/>
            <a:headEnd/>
            <a:tailEnd type="triangle" w="med" len="med"/>
          </a:ln>
        </p:spPr>
        <p:txBody>
          <a:bodyPr/>
          <a:lstStyle/>
          <a:p>
            <a:endParaRPr lang="zh-CN" altLang="en-US"/>
          </a:p>
        </p:txBody>
      </p:sp>
      <p:sp>
        <p:nvSpPr>
          <p:cNvPr id="79907" name="Text Box 35"/>
          <p:cNvSpPr txBox="1">
            <a:spLocks noChangeArrowheads="1"/>
          </p:cNvSpPr>
          <p:nvPr/>
        </p:nvSpPr>
        <p:spPr bwMode="auto">
          <a:xfrm>
            <a:off x="1143000" y="1828800"/>
            <a:ext cx="381000" cy="549275"/>
          </a:xfrm>
          <a:prstGeom prst="rect">
            <a:avLst/>
          </a:prstGeom>
          <a:noFill/>
          <a:ln w="9525">
            <a:noFill/>
            <a:miter lim="800000"/>
            <a:headEnd/>
            <a:tailEnd/>
          </a:ln>
        </p:spPr>
        <p:txBody>
          <a:bodyPr>
            <a:spAutoFit/>
          </a:bodyPr>
          <a:lstStyle/>
          <a:p>
            <a:pPr>
              <a:spcBef>
                <a:spcPct val="50000"/>
              </a:spcBef>
            </a:pPr>
            <a:r>
              <a:rPr lang="zh-CN" altLang="zh-CN" sz="3000" b="1">
                <a:solidFill>
                  <a:srgbClr val="FFFF00"/>
                </a:solidFill>
              </a:rPr>
              <a:t>0</a:t>
            </a:r>
          </a:p>
        </p:txBody>
      </p:sp>
      <p:sp>
        <p:nvSpPr>
          <p:cNvPr id="79908" name="Text Box 36"/>
          <p:cNvSpPr txBox="1">
            <a:spLocks noChangeArrowheads="1"/>
          </p:cNvSpPr>
          <p:nvPr/>
        </p:nvSpPr>
        <p:spPr bwMode="auto">
          <a:xfrm>
            <a:off x="2514600" y="1828800"/>
            <a:ext cx="381000" cy="549275"/>
          </a:xfrm>
          <a:prstGeom prst="rect">
            <a:avLst/>
          </a:prstGeom>
          <a:noFill/>
          <a:ln w="9525">
            <a:noFill/>
            <a:miter lim="800000"/>
            <a:headEnd/>
            <a:tailEnd/>
          </a:ln>
        </p:spPr>
        <p:txBody>
          <a:bodyPr>
            <a:spAutoFit/>
          </a:bodyPr>
          <a:lstStyle/>
          <a:p>
            <a:pPr>
              <a:spcBef>
                <a:spcPct val="50000"/>
              </a:spcBef>
            </a:pPr>
            <a:r>
              <a:rPr lang="zh-CN" altLang="zh-CN" sz="3000" b="1">
                <a:solidFill>
                  <a:srgbClr val="FFFF00"/>
                </a:solidFill>
              </a:rPr>
              <a:t>1</a:t>
            </a:r>
          </a:p>
        </p:txBody>
      </p:sp>
      <p:sp>
        <p:nvSpPr>
          <p:cNvPr id="79909" name="Text Box 37"/>
          <p:cNvSpPr txBox="1">
            <a:spLocks noChangeArrowheads="1"/>
          </p:cNvSpPr>
          <p:nvPr/>
        </p:nvSpPr>
        <p:spPr bwMode="auto">
          <a:xfrm>
            <a:off x="3962400" y="1828800"/>
            <a:ext cx="381000" cy="549275"/>
          </a:xfrm>
          <a:prstGeom prst="rect">
            <a:avLst/>
          </a:prstGeom>
          <a:noFill/>
          <a:ln w="9525">
            <a:noFill/>
            <a:miter lim="800000"/>
            <a:headEnd/>
            <a:tailEnd/>
          </a:ln>
        </p:spPr>
        <p:txBody>
          <a:bodyPr>
            <a:spAutoFit/>
          </a:bodyPr>
          <a:lstStyle/>
          <a:p>
            <a:pPr>
              <a:spcBef>
                <a:spcPct val="50000"/>
              </a:spcBef>
            </a:pPr>
            <a:r>
              <a:rPr lang="zh-CN" altLang="zh-CN" sz="3000" b="1">
                <a:solidFill>
                  <a:srgbClr val="FFFF00"/>
                </a:solidFill>
              </a:rPr>
              <a:t>2</a:t>
            </a:r>
          </a:p>
        </p:txBody>
      </p:sp>
      <p:sp>
        <p:nvSpPr>
          <p:cNvPr id="79910" name="Text Box 38"/>
          <p:cNvSpPr txBox="1">
            <a:spLocks noChangeArrowheads="1"/>
          </p:cNvSpPr>
          <p:nvPr/>
        </p:nvSpPr>
        <p:spPr bwMode="auto">
          <a:xfrm>
            <a:off x="5257800" y="1828800"/>
            <a:ext cx="381000" cy="549275"/>
          </a:xfrm>
          <a:prstGeom prst="rect">
            <a:avLst/>
          </a:prstGeom>
          <a:noFill/>
          <a:ln w="9525">
            <a:noFill/>
            <a:miter lim="800000"/>
            <a:headEnd/>
            <a:tailEnd/>
          </a:ln>
        </p:spPr>
        <p:txBody>
          <a:bodyPr>
            <a:spAutoFit/>
          </a:bodyPr>
          <a:lstStyle/>
          <a:p>
            <a:pPr>
              <a:spcBef>
                <a:spcPct val="50000"/>
              </a:spcBef>
            </a:pPr>
            <a:r>
              <a:rPr lang="zh-CN" altLang="zh-CN" sz="3000" b="1">
                <a:solidFill>
                  <a:srgbClr val="FFFF00"/>
                </a:solidFill>
              </a:rPr>
              <a:t>3</a:t>
            </a:r>
          </a:p>
        </p:txBody>
      </p:sp>
      <p:sp>
        <p:nvSpPr>
          <p:cNvPr id="79911" name="Text Box 39"/>
          <p:cNvSpPr txBox="1">
            <a:spLocks noChangeArrowheads="1"/>
          </p:cNvSpPr>
          <p:nvPr/>
        </p:nvSpPr>
        <p:spPr bwMode="auto">
          <a:xfrm>
            <a:off x="6629400" y="1828800"/>
            <a:ext cx="381000" cy="549275"/>
          </a:xfrm>
          <a:prstGeom prst="rect">
            <a:avLst/>
          </a:prstGeom>
          <a:noFill/>
          <a:ln w="9525">
            <a:noFill/>
            <a:miter lim="800000"/>
            <a:headEnd/>
            <a:tailEnd/>
          </a:ln>
        </p:spPr>
        <p:txBody>
          <a:bodyPr>
            <a:spAutoFit/>
          </a:bodyPr>
          <a:lstStyle/>
          <a:p>
            <a:pPr>
              <a:spcBef>
                <a:spcPct val="50000"/>
              </a:spcBef>
            </a:pPr>
            <a:r>
              <a:rPr lang="zh-CN" altLang="zh-CN" sz="3000" b="1">
                <a:solidFill>
                  <a:srgbClr val="FFFF00"/>
                </a:solidFill>
              </a:rPr>
              <a:t>4</a:t>
            </a:r>
          </a:p>
        </p:txBody>
      </p:sp>
      <p:sp>
        <p:nvSpPr>
          <p:cNvPr id="79912" name="Text Box 40"/>
          <p:cNvSpPr txBox="1">
            <a:spLocks noChangeArrowheads="1"/>
          </p:cNvSpPr>
          <p:nvPr/>
        </p:nvSpPr>
        <p:spPr bwMode="auto">
          <a:xfrm>
            <a:off x="8077200" y="1828800"/>
            <a:ext cx="381000" cy="549275"/>
          </a:xfrm>
          <a:prstGeom prst="rect">
            <a:avLst/>
          </a:prstGeom>
          <a:noFill/>
          <a:ln w="9525">
            <a:noFill/>
            <a:miter lim="800000"/>
            <a:headEnd/>
            <a:tailEnd/>
          </a:ln>
        </p:spPr>
        <p:txBody>
          <a:bodyPr>
            <a:spAutoFit/>
          </a:bodyPr>
          <a:lstStyle/>
          <a:p>
            <a:pPr>
              <a:spcBef>
                <a:spcPct val="50000"/>
              </a:spcBef>
            </a:pPr>
            <a:r>
              <a:rPr lang="zh-CN" altLang="zh-CN" sz="3000" b="1">
                <a:solidFill>
                  <a:srgbClr val="FFFF00"/>
                </a:solidFill>
              </a:rPr>
              <a:t>5</a:t>
            </a:r>
          </a:p>
        </p:txBody>
      </p:sp>
      <p:sp>
        <p:nvSpPr>
          <p:cNvPr id="79913" name="Text Box 41"/>
          <p:cNvSpPr txBox="1">
            <a:spLocks noChangeArrowheads="1"/>
          </p:cNvSpPr>
          <p:nvPr/>
        </p:nvSpPr>
        <p:spPr bwMode="auto">
          <a:xfrm>
            <a:off x="8763000" y="3032125"/>
            <a:ext cx="381000" cy="549275"/>
          </a:xfrm>
          <a:prstGeom prst="rect">
            <a:avLst/>
          </a:prstGeom>
          <a:noFill/>
          <a:ln w="9525">
            <a:noFill/>
            <a:miter lim="800000"/>
            <a:headEnd/>
            <a:tailEnd/>
          </a:ln>
        </p:spPr>
        <p:txBody>
          <a:bodyPr>
            <a:spAutoFit/>
          </a:bodyPr>
          <a:lstStyle/>
          <a:p>
            <a:pPr>
              <a:spcBef>
                <a:spcPct val="50000"/>
              </a:spcBef>
            </a:pPr>
            <a:r>
              <a:rPr lang="zh-CN" altLang="zh-CN" sz="3000" b="1">
                <a:solidFill>
                  <a:srgbClr val="FFFF00"/>
                </a:solidFill>
              </a:rPr>
              <a:t>6</a:t>
            </a:r>
          </a:p>
        </p:txBody>
      </p:sp>
      <p:sp>
        <p:nvSpPr>
          <p:cNvPr id="79914" name="Text Box 42"/>
          <p:cNvSpPr txBox="1">
            <a:spLocks noChangeArrowheads="1"/>
          </p:cNvSpPr>
          <p:nvPr/>
        </p:nvSpPr>
        <p:spPr bwMode="auto">
          <a:xfrm>
            <a:off x="8763000" y="3733800"/>
            <a:ext cx="381000" cy="549275"/>
          </a:xfrm>
          <a:prstGeom prst="rect">
            <a:avLst/>
          </a:prstGeom>
          <a:noFill/>
          <a:ln w="9525">
            <a:noFill/>
            <a:miter lim="800000"/>
            <a:headEnd/>
            <a:tailEnd/>
          </a:ln>
        </p:spPr>
        <p:txBody>
          <a:bodyPr>
            <a:spAutoFit/>
          </a:bodyPr>
          <a:lstStyle/>
          <a:p>
            <a:pPr>
              <a:spcBef>
                <a:spcPct val="50000"/>
              </a:spcBef>
            </a:pPr>
            <a:r>
              <a:rPr lang="zh-CN" altLang="zh-CN" sz="3000" b="1">
                <a:solidFill>
                  <a:srgbClr val="FFFF00"/>
                </a:solidFill>
              </a:rPr>
              <a:t>7</a:t>
            </a:r>
          </a:p>
        </p:txBody>
      </p:sp>
      <p:sp>
        <p:nvSpPr>
          <p:cNvPr id="79915" name="Text Box 43"/>
          <p:cNvSpPr txBox="1">
            <a:spLocks noChangeArrowheads="1"/>
          </p:cNvSpPr>
          <p:nvPr/>
        </p:nvSpPr>
        <p:spPr bwMode="auto">
          <a:xfrm>
            <a:off x="8001000" y="5013325"/>
            <a:ext cx="381000" cy="549275"/>
          </a:xfrm>
          <a:prstGeom prst="rect">
            <a:avLst/>
          </a:prstGeom>
          <a:noFill/>
          <a:ln w="9525">
            <a:noFill/>
            <a:miter lim="800000"/>
            <a:headEnd/>
            <a:tailEnd/>
          </a:ln>
        </p:spPr>
        <p:txBody>
          <a:bodyPr>
            <a:spAutoFit/>
          </a:bodyPr>
          <a:lstStyle/>
          <a:p>
            <a:pPr>
              <a:spcBef>
                <a:spcPct val="50000"/>
              </a:spcBef>
            </a:pPr>
            <a:r>
              <a:rPr lang="zh-CN" altLang="zh-CN" sz="3000" b="1">
                <a:solidFill>
                  <a:srgbClr val="FFFF00"/>
                </a:solidFill>
              </a:rPr>
              <a:t>8</a:t>
            </a:r>
          </a:p>
        </p:txBody>
      </p:sp>
      <p:sp>
        <p:nvSpPr>
          <p:cNvPr id="79916" name="Text Box 44"/>
          <p:cNvSpPr txBox="1">
            <a:spLocks noChangeArrowheads="1"/>
          </p:cNvSpPr>
          <p:nvPr/>
        </p:nvSpPr>
        <p:spPr bwMode="auto">
          <a:xfrm>
            <a:off x="6629400" y="5029200"/>
            <a:ext cx="609600" cy="549275"/>
          </a:xfrm>
          <a:prstGeom prst="rect">
            <a:avLst/>
          </a:prstGeom>
          <a:noFill/>
          <a:ln w="9525">
            <a:noFill/>
            <a:miter lim="800000"/>
            <a:headEnd/>
            <a:tailEnd/>
          </a:ln>
        </p:spPr>
        <p:txBody>
          <a:bodyPr>
            <a:spAutoFit/>
          </a:bodyPr>
          <a:lstStyle/>
          <a:p>
            <a:pPr>
              <a:spcBef>
                <a:spcPct val="50000"/>
              </a:spcBef>
            </a:pPr>
            <a:r>
              <a:rPr lang="zh-CN" altLang="zh-CN" sz="3000" b="1">
                <a:solidFill>
                  <a:srgbClr val="FFFF00"/>
                </a:solidFill>
              </a:rPr>
              <a:t>9</a:t>
            </a:r>
          </a:p>
        </p:txBody>
      </p:sp>
      <p:sp>
        <p:nvSpPr>
          <p:cNvPr id="79917" name="Text Box 45"/>
          <p:cNvSpPr txBox="1">
            <a:spLocks noChangeArrowheads="1"/>
          </p:cNvSpPr>
          <p:nvPr/>
        </p:nvSpPr>
        <p:spPr bwMode="auto">
          <a:xfrm>
            <a:off x="5257800" y="5029200"/>
            <a:ext cx="609600" cy="549275"/>
          </a:xfrm>
          <a:prstGeom prst="rect">
            <a:avLst/>
          </a:prstGeom>
          <a:noFill/>
          <a:ln w="9525">
            <a:noFill/>
            <a:miter lim="800000"/>
            <a:headEnd/>
            <a:tailEnd/>
          </a:ln>
        </p:spPr>
        <p:txBody>
          <a:bodyPr>
            <a:spAutoFit/>
          </a:bodyPr>
          <a:lstStyle/>
          <a:p>
            <a:pPr>
              <a:spcBef>
                <a:spcPct val="50000"/>
              </a:spcBef>
            </a:pPr>
            <a:r>
              <a:rPr lang="zh-CN" altLang="zh-CN" sz="3000" b="1">
                <a:solidFill>
                  <a:srgbClr val="FFFF00"/>
                </a:solidFill>
              </a:rPr>
              <a:t>10</a:t>
            </a:r>
          </a:p>
        </p:txBody>
      </p:sp>
      <p:sp>
        <p:nvSpPr>
          <p:cNvPr id="79918" name="Text Box 46"/>
          <p:cNvSpPr txBox="1">
            <a:spLocks noChangeArrowheads="1"/>
          </p:cNvSpPr>
          <p:nvPr/>
        </p:nvSpPr>
        <p:spPr bwMode="auto">
          <a:xfrm>
            <a:off x="3886200" y="5029200"/>
            <a:ext cx="609600" cy="549275"/>
          </a:xfrm>
          <a:prstGeom prst="rect">
            <a:avLst/>
          </a:prstGeom>
          <a:noFill/>
          <a:ln w="9525">
            <a:noFill/>
            <a:miter lim="800000"/>
            <a:headEnd/>
            <a:tailEnd/>
          </a:ln>
        </p:spPr>
        <p:txBody>
          <a:bodyPr>
            <a:spAutoFit/>
          </a:bodyPr>
          <a:lstStyle/>
          <a:p>
            <a:pPr>
              <a:spcBef>
                <a:spcPct val="50000"/>
              </a:spcBef>
            </a:pPr>
            <a:r>
              <a:rPr lang="zh-CN" altLang="zh-CN" sz="3000" b="1">
                <a:solidFill>
                  <a:srgbClr val="FFFF00"/>
                </a:solidFill>
              </a:rPr>
              <a:t>11</a:t>
            </a:r>
          </a:p>
        </p:txBody>
      </p:sp>
      <p:sp>
        <p:nvSpPr>
          <p:cNvPr id="79919" name="Text Box 47"/>
          <p:cNvSpPr txBox="1">
            <a:spLocks noChangeArrowheads="1"/>
          </p:cNvSpPr>
          <p:nvPr/>
        </p:nvSpPr>
        <p:spPr bwMode="auto">
          <a:xfrm>
            <a:off x="2514600" y="5029200"/>
            <a:ext cx="609600" cy="549275"/>
          </a:xfrm>
          <a:prstGeom prst="rect">
            <a:avLst/>
          </a:prstGeom>
          <a:noFill/>
          <a:ln w="9525">
            <a:noFill/>
            <a:miter lim="800000"/>
            <a:headEnd/>
            <a:tailEnd/>
          </a:ln>
        </p:spPr>
        <p:txBody>
          <a:bodyPr>
            <a:spAutoFit/>
          </a:bodyPr>
          <a:lstStyle/>
          <a:p>
            <a:pPr>
              <a:spcBef>
                <a:spcPct val="50000"/>
              </a:spcBef>
            </a:pPr>
            <a:r>
              <a:rPr lang="zh-CN" altLang="zh-CN" sz="3000" b="1">
                <a:solidFill>
                  <a:srgbClr val="FFFF00"/>
                </a:solidFill>
              </a:rPr>
              <a:t>12</a:t>
            </a:r>
          </a:p>
        </p:txBody>
      </p:sp>
      <p:sp>
        <p:nvSpPr>
          <p:cNvPr id="79920" name="Text Box 48"/>
          <p:cNvSpPr txBox="1">
            <a:spLocks noChangeArrowheads="1"/>
          </p:cNvSpPr>
          <p:nvPr/>
        </p:nvSpPr>
        <p:spPr bwMode="auto">
          <a:xfrm>
            <a:off x="1143000" y="5029200"/>
            <a:ext cx="685800" cy="549275"/>
          </a:xfrm>
          <a:prstGeom prst="rect">
            <a:avLst/>
          </a:prstGeom>
          <a:noFill/>
          <a:ln w="9525">
            <a:noFill/>
            <a:miter lim="800000"/>
            <a:headEnd/>
            <a:tailEnd/>
          </a:ln>
        </p:spPr>
        <p:txBody>
          <a:bodyPr>
            <a:spAutoFit/>
          </a:bodyPr>
          <a:lstStyle/>
          <a:p>
            <a:pPr>
              <a:spcBef>
                <a:spcPct val="50000"/>
              </a:spcBef>
            </a:pPr>
            <a:r>
              <a:rPr lang="zh-CN" altLang="zh-CN" sz="3000" b="1">
                <a:solidFill>
                  <a:srgbClr val="FFFF00"/>
                </a:solidFill>
              </a:rPr>
              <a:t>13</a:t>
            </a:r>
          </a:p>
        </p:txBody>
      </p:sp>
      <p:sp>
        <p:nvSpPr>
          <p:cNvPr id="79921" name="Text Box 49"/>
          <p:cNvSpPr txBox="1">
            <a:spLocks noChangeArrowheads="1"/>
          </p:cNvSpPr>
          <p:nvPr/>
        </p:nvSpPr>
        <p:spPr bwMode="auto">
          <a:xfrm>
            <a:off x="304800" y="3794125"/>
            <a:ext cx="609600" cy="549275"/>
          </a:xfrm>
          <a:prstGeom prst="rect">
            <a:avLst/>
          </a:prstGeom>
          <a:noFill/>
          <a:ln w="9525">
            <a:noFill/>
            <a:miter lim="800000"/>
            <a:headEnd/>
            <a:tailEnd/>
          </a:ln>
        </p:spPr>
        <p:txBody>
          <a:bodyPr>
            <a:spAutoFit/>
          </a:bodyPr>
          <a:lstStyle/>
          <a:p>
            <a:pPr>
              <a:spcBef>
                <a:spcPct val="50000"/>
              </a:spcBef>
            </a:pPr>
            <a:r>
              <a:rPr lang="zh-CN" altLang="zh-CN" sz="3000" b="1">
                <a:solidFill>
                  <a:srgbClr val="FFFF00"/>
                </a:solidFill>
              </a:rPr>
              <a:t>14</a:t>
            </a:r>
          </a:p>
        </p:txBody>
      </p:sp>
      <p:sp>
        <p:nvSpPr>
          <p:cNvPr id="79922" name="Text Box 50"/>
          <p:cNvSpPr txBox="1">
            <a:spLocks noChangeArrowheads="1"/>
          </p:cNvSpPr>
          <p:nvPr/>
        </p:nvSpPr>
        <p:spPr bwMode="auto">
          <a:xfrm>
            <a:off x="304800" y="3032125"/>
            <a:ext cx="609600" cy="549275"/>
          </a:xfrm>
          <a:prstGeom prst="rect">
            <a:avLst/>
          </a:prstGeom>
          <a:noFill/>
          <a:ln w="9525">
            <a:noFill/>
            <a:miter lim="800000"/>
            <a:headEnd/>
            <a:tailEnd/>
          </a:ln>
        </p:spPr>
        <p:txBody>
          <a:bodyPr>
            <a:spAutoFit/>
          </a:bodyPr>
          <a:lstStyle/>
          <a:p>
            <a:pPr>
              <a:spcBef>
                <a:spcPct val="50000"/>
              </a:spcBef>
            </a:pPr>
            <a:r>
              <a:rPr lang="zh-CN" altLang="zh-CN" sz="3000" b="1">
                <a:solidFill>
                  <a:srgbClr val="FFFF00"/>
                </a:solidFill>
              </a:rPr>
              <a:t>15</a:t>
            </a:r>
          </a:p>
        </p:txBody>
      </p:sp>
      <p:sp>
        <p:nvSpPr>
          <p:cNvPr id="79923" name="Rectangle 51"/>
          <p:cNvSpPr>
            <a:spLocks noGrp="1" noChangeArrowheads="1"/>
          </p:cNvSpPr>
          <p:nvPr>
            <p:ph type="title" idx="4294967295"/>
          </p:nvPr>
        </p:nvSpPr>
        <p:spPr>
          <a:xfrm>
            <a:off x="323850" y="333375"/>
            <a:ext cx="8534400" cy="1143000"/>
          </a:xfrm>
        </p:spPr>
        <p:txBody>
          <a:bodyPr/>
          <a:lstStyle/>
          <a:p>
            <a:pPr eaLnBrk="1" hangingPunct="1"/>
            <a:r>
              <a:rPr lang="zh-CN" altLang="zh-CN" sz="3200" b="1" smtClean="0">
                <a:solidFill>
                  <a:schemeClr val="bg1"/>
                </a:solidFill>
              </a:rPr>
              <a:t>        </a:t>
            </a:r>
            <a:r>
              <a:rPr lang="zh-CN" altLang="en-US" sz="3600" b="1" smtClean="0">
                <a:solidFill>
                  <a:schemeClr val="bg1"/>
                </a:solidFill>
              </a:rPr>
              <a:t>但是，当选用循环二进制码加</a:t>
            </a:r>
            <a:r>
              <a:rPr lang="zh-CN" altLang="zh-CN" sz="3600" b="1" smtClean="0">
                <a:solidFill>
                  <a:schemeClr val="bg1"/>
                </a:solidFill>
              </a:rPr>
              <a:t>1</a:t>
            </a:r>
            <a:r>
              <a:rPr lang="zh-CN" altLang="en-US" sz="3600" b="1" smtClean="0">
                <a:solidFill>
                  <a:schemeClr val="bg1"/>
                </a:solidFill>
              </a:rPr>
              <a:t>计数器时，就不会出现上述情况。如：</a:t>
            </a:r>
          </a:p>
        </p:txBody>
      </p:sp>
      <p:sp>
        <p:nvSpPr>
          <p:cNvPr id="79924" name="Text Box 52"/>
          <p:cNvSpPr txBox="1">
            <a:spLocks noChangeArrowheads="1"/>
          </p:cNvSpPr>
          <p:nvPr/>
        </p:nvSpPr>
        <p:spPr bwMode="auto">
          <a:xfrm>
            <a:off x="250825" y="5876925"/>
            <a:ext cx="8675688" cy="519113"/>
          </a:xfrm>
          <a:prstGeom prst="rect">
            <a:avLst/>
          </a:prstGeom>
          <a:solidFill>
            <a:srgbClr val="FFFF99"/>
          </a:solidFill>
          <a:ln w="9525">
            <a:noFill/>
            <a:miter lim="800000"/>
            <a:headEnd/>
            <a:tailEnd/>
          </a:ln>
        </p:spPr>
        <p:txBody>
          <a:bodyPr>
            <a:spAutoFit/>
          </a:bodyPr>
          <a:lstStyle/>
          <a:p>
            <a:pPr marL="342900" indent="-342900" algn="ctr">
              <a:spcBef>
                <a:spcPct val="50000"/>
              </a:spcBef>
            </a:pPr>
            <a:r>
              <a:rPr lang="zh-CN" altLang="en-US" sz="2800" b="1">
                <a:solidFill>
                  <a:schemeClr val="tx2"/>
                </a:solidFill>
                <a:latin typeface="Arial" pitchFamily="34" charset="0"/>
              </a:rPr>
              <a:t>选择合适的编码方式，可以降低成本和或优化参数。</a:t>
            </a:r>
          </a:p>
        </p:txBody>
      </p:sp>
    </p:spTree>
  </p:cSld>
  <p:clrMapOvr>
    <a:masterClrMapping/>
  </p:clrMapOvr>
  <p:transition>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827088" y="2852738"/>
            <a:ext cx="7696200" cy="457200"/>
          </a:xfrm>
          <a:prstGeom prst="rect">
            <a:avLst/>
          </a:prstGeom>
          <a:noFill/>
          <a:ln w="9525">
            <a:noFill/>
            <a:miter lim="800000"/>
            <a:headEnd/>
            <a:tailEnd/>
          </a:ln>
        </p:spPr>
        <p:txBody>
          <a:bodyPr>
            <a:spAutoFit/>
          </a:bodyPr>
          <a:lstStyle/>
          <a:p>
            <a:pPr>
              <a:spcBef>
                <a:spcPct val="50000"/>
              </a:spcBef>
            </a:pPr>
            <a:r>
              <a:rPr lang="zh-CN" altLang="en-US" b="1">
                <a:solidFill>
                  <a:schemeClr val="tx1"/>
                </a:solidFill>
                <a:latin typeface="Verdana" pitchFamily="34" charset="0"/>
              </a:rPr>
              <a:t>（</a:t>
            </a:r>
            <a:r>
              <a:rPr lang="zh-CN" altLang="zh-CN" b="1">
                <a:solidFill>
                  <a:schemeClr val="tx1"/>
                </a:solidFill>
                <a:latin typeface="Verdana" pitchFamily="34" charset="0"/>
              </a:rPr>
              <a:t>567.7</a:t>
            </a:r>
            <a:r>
              <a:rPr lang="zh-CN" altLang="en-US" b="1">
                <a:solidFill>
                  <a:schemeClr val="tx1"/>
                </a:solidFill>
                <a:latin typeface="Verdana" pitchFamily="34" charset="0"/>
              </a:rPr>
              <a:t>）</a:t>
            </a:r>
            <a:r>
              <a:rPr lang="zh-CN" altLang="zh-CN" b="1" baseline="-25000">
                <a:solidFill>
                  <a:schemeClr val="tx1"/>
                </a:solidFill>
                <a:latin typeface="Verdana" pitchFamily="34" charset="0"/>
              </a:rPr>
              <a:t>D</a:t>
            </a:r>
            <a:r>
              <a:rPr lang="zh-CN" altLang="en-US" b="1">
                <a:solidFill>
                  <a:schemeClr val="tx1"/>
                </a:solidFill>
                <a:latin typeface="Verdana" pitchFamily="34" charset="0"/>
              </a:rPr>
              <a:t>＝（					）</a:t>
            </a:r>
            <a:r>
              <a:rPr lang="zh-CN" altLang="zh-CN" b="1" baseline="-25000">
                <a:solidFill>
                  <a:schemeClr val="tx1"/>
                </a:solidFill>
                <a:latin typeface="Verdana" pitchFamily="34" charset="0"/>
              </a:rPr>
              <a:t>8421</a:t>
            </a:r>
          </a:p>
        </p:txBody>
      </p:sp>
      <p:sp>
        <p:nvSpPr>
          <p:cNvPr id="80899" name="Text Box 3"/>
          <p:cNvSpPr txBox="1">
            <a:spLocks noChangeArrowheads="1"/>
          </p:cNvSpPr>
          <p:nvPr/>
        </p:nvSpPr>
        <p:spPr bwMode="auto">
          <a:xfrm>
            <a:off x="827088" y="4581525"/>
            <a:ext cx="7848600" cy="457200"/>
          </a:xfrm>
          <a:prstGeom prst="rect">
            <a:avLst/>
          </a:prstGeom>
          <a:noFill/>
          <a:ln w="9525">
            <a:noFill/>
            <a:miter lim="800000"/>
            <a:headEnd/>
            <a:tailEnd/>
          </a:ln>
        </p:spPr>
        <p:txBody>
          <a:bodyPr>
            <a:spAutoFit/>
          </a:bodyPr>
          <a:lstStyle/>
          <a:p>
            <a:pPr>
              <a:spcBef>
                <a:spcPct val="50000"/>
              </a:spcBef>
            </a:pPr>
            <a:r>
              <a:rPr lang="zh-CN" altLang="en-US" b="1">
                <a:solidFill>
                  <a:schemeClr val="tx1"/>
                </a:solidFill>
                <a:latin typeface="Verdana" pitchFamily="34" charset="0"/>
              </a:rPr>
              <a:t>（</a:t>
            </a:r>
            <a:r>
              <a:rPr lang="zh-CN" altLang="zh-CN" b="1">
                <a:solidFill>
                  <a:schemeClr val="tx1"/>
                </a:solidFill>
                <a:latin typeface="Verdana" pitchFamily="34" charset="0"/>
              </a:rPr>
              <a:t>567.7</a:t>
            </a:r>
            <a:r>
              <a:rPr lang="zh-CN" altLang="en-US" b="1">
                <a:solidFill>
                  <a:schemeClr val="tx1"/>
                </a:solidFill>
                <a:latin typeface="Verdana" pitchFamily="34" charset="0"/>
              </a:rPr>
              <a:t>）</a:t>
            </a:r>
            <a:r>
              <a:rPr lang="zh-CN" altLang="zh-CN" b="1" baseline="-25000">
                <a:solidFill>
                  <a:schemeClr val="tx1"/>
                </a:solidFill>
                <a:latin typeface="Verdana" pitchFamily="34" charset="0"/>
              </a:rPr>
              <a:t>D</a:t>
            </a:r>
            <a:r>
              <a:rPr lang="zh-CN" altLang="en-US" b="1">
                <a:solidFill>
                  <a:schemeClr val="tx1"/>
                </a:solidFill>
                <a:latin typeface="Verdana" pitchFamily="34" charset="0"/>
              </a:rPr>
              <a:t>＝（</a:t>
            </a:r>
            <a:r>
              <a:rPr lang="zh-CN" altLang="zh-CN" b="1">
                <a:solidFill>
                  <a:schemeClr val="tx1"/>
                </a:solidFill>
                <a:latin typeface="Verdana" pitchFamily="34" charset="0"/>
              </a:rPr>
              <a:t>1011 1100 1101 .1101 </a:t>
            </a:r>
            <a:r>
              <a:rPr lang="zh-CN" altLang="en-US" b="1">
                <a:solidFill>
                  <a:schemeClr val="tx1"/>
                </a:solidFill>
                <a:latin typeface="Verdana" pitchFamily="34" charset="0"/>
              </a:rPr>
              <a:t>）</a:t>
            </a:r>
            <a:r>
              <a:rPr lang="zh-CN" altLang="zh-CN" b="1" baseline="-25000">
                <a:solidFill>
                  <a:schemeClr val="tx1"/>
                </a:solidFill>
                <a:latin typeface="Verdana" pitchFamily="34" charset="0"/>
              </a:rPr>
              <a:t>2421</a:t>
            </a:r>
          </a:p>
        </p:txBody>
      </p:sp>
      <p:sp>
        <p:nvSpPr>
          <p:cNvPr id="80900" name="Text Box 4"/>
          <p:cNvSpPr txBox="1">
            <a:spLocks noChangeArrowheads="1"/>
          </p:cNvSpPr>
          <p:nvPr/>
        </p:nvSpPr>
        <p:spPr bwMode="auto">
          <a:xfrm>
            <a:off x="827088" y="3644900"/>
            <a:ext cx="7848600" cy="457200"/>
          </a:xfrm>
          <a:prstGeom prst="rect">
            <a:avLst/>
          </a:prstGeom>
          <a:noFill/>
          <a:ln w="9525">
            <a:noFill/>
            <a:miter lim="800000"/>
            <a:headEnd/>
            <a:tailEnd/>
          </a:ln>
        </p:spPr>
        <p:txBody>
          <a:bodyPr>
            <a:spAutoFit/>
          </a:bodyPr>
          <a:lstStyle/>
          <a:p>
            <a:pPr>
              <a:spcBef>
                <a:spcPct val="50000"/>
              </a:spcBef>
            </a:pPr>
            <a:r>
              <a:rPr lang="zh-CN" altLang="en-US" b="1">
                <a:solidFill>
                  <a:schemeClr val="tx1"/>
                </a:solidFill>
                <a:latin typeface="Verdana" pitchFamily="34" charset="0"/>
              </a:rPr>
              <a:t>（</a:t>
            </a:r>
            <a:r>
              <a:rPr lang="zh-CN" altLang="zh-CN" b="1">
                <a:solidFill>
                  <a:schemeClr val="tx1"/>
                </a:solidFill>
                <a:latin typeface="Verdana" pitchFamily="34" charset="0"/>
              </a:rPr>
              <a:t>567.7</a:t>
            </a:r>
            <a:r>
              <a:rPr lang="zh-CN" altLang="en-US" b="1">
                <a:solidFill>
                  <a:schemeClr val="tx1"/>
                </a:solidFill>
                <a:latin typeface="Verdana" pitchFamily="34" charset="0"/>
              </a:rPr>
              <a:t>）</a:t>
            </a:r>
            <a:r>
              <a:rPr lang="zh-CN" altLang="zh-CN" b="1" baseline="-25000">
                <a:solidFill>
                  <a:schemeClr val="tx1"/>
                </a:solidFill>
                <a:latin typeface="Verdana" pitchFamily="34" charset="0"/>
              </a:rPr>
              <a:t>D</a:t>
            </a:r>
            <a:r>
              <a:rPr lang="zh-CN" altLang="en-US" b="1">
                <a:solidFill>
                  <a:schemeClr val="tx1"/>
                </a:solidFill>
                <a:latin typeface="Verdana" pitchFamily="34" charset="0"/>
              </a:rPr>
              <a:t>＝（</a:t>
            </a:r>
            <a:r>
              <a:rPr lang="zh-CN" altLang="zh-CN" b="1">
                <a:solidFill>
                  <a:schemeClr val="tx1"/>
                </a:solidFill>
                <a:latin typeface="Verdana" pitchFamily="34" charset="0"/>
              </a:rPr>
              <a:t>1000 1001 1010 .1010 </a:t>
            </a:r>
            <a:r>
              <a:rPr lang="zh-CN" altLang="en-US" b="1">
                <a:solidFill>
                  <a:schemeClr val="tx1"/>
                </a:solidFill>
                <a:latin typeface="Verdana" pitchFamily="34" charset="0"/>
              </a:rPr>
              <a:t>）</a:t>
            </a:r>
            <a:r>
              <a:rPr lang="zh-CN" altLang="en-US" b="1" baseline="-25000">
                <a:solidFill>
                  <a:schemeClr val="tx1"/>
                </a:solidFill>
                <a:latin typeface="Verdana" pitchFamily="34" charset="0"/>
              </a:rPr>
              <a:t>余</a:t>
            </a:r>
            <a:r>
              <a:rPr lang="zh-CN" altLang="zh-CN" b="1" baseline="-25000">
                <a:solidFill>
                  <a:schemeClr val="tx1"/>
                </a:solidFill>
                <a:latin typeface="Verdana" pitchFamily="34" charset="0"/>
              </a:rPr>
              <a:t>3</a:t>
            </a:r>
            <a:r>
              <a:rPr lang="zh-CN" altLang="en-US" b="1" baseline="-25000">
                <a:solidFill>
                  <a:schemeClr val="tx1"/>
                </a:solidFill>
                <a:latin typeface="Verdana" pitchFamily="34" charset="0"/>
              </a:rPr>
              <a:t>码</a:t>
            </a:r>
          </a:p>
        </p:txBody>
      </p:sp>
      <p:sp>
        <p:nvSpPr>
          <p:cNvPr id="80901" name="Text Box 5"/>
          <p:cNvSpPr txBox="1">
            <a:spLocks noChangeArrowheads="1"/>
          </p:cNvSpPr>
          <p:nvPr/>
        </p:nvSpPr>
        <p:spPr bwMode="auto">
          <a:xfrm>
            <a:off x="827088" y="5589588"/>
            <a:ext cx="7696200" cy="457200"/>
          </a:xfrm>
          <a:prstGeom prst="rect">
            <a:avLst/>
          </a:prstGeom>
          <a:noFill/>
          <a:ln w="9525">
            <a:noFill/>
            <a:miter lim="800000"/>
            <a:headEnd/>
            <a:tailEnd/>
          </a:ln>
        </p:spPr>
        <p:txBody>
          <a:bodyPr>
            <a:spAutoFit/>
          </a:bodyPr>
          <a:lstStyle/>
          <a:p>
            <a:pPr>
              <a:spcBef>
                <a:spcPct val="50000"/>
              </a:spcBef>
            </a:pPr>
            <a:r>
              <a:rPr lang="zh-CN" altLang="en-US" b="1">
                <a:solidFill>
                  <a:schemeClr val="tx1"/>
                </a:solidFill>
                <a:latin typeface="Verdana" pitchFamily="34" charset="0"/>
              </a:rPr>
              <a:t>（</a:t>
            </a:r>
            <a:r>
              <a:rPr lang="zh-CN" altLang="zh-CN" b="1">
                <a:solidFill>
                  <a:schemeClr val="tx1"/>
                </a:solidFill>
                <a:latin typeface="Verdana" pitchFamily="34" charset="0"/>
              </a:rPr>
              <a:t>567.7</a:t>
            </a:r>
            <a:r>
              <a:rPr lang="zh-CN" altLang="en-US" b="1">
                <a:solidFill>
                  <a:schemeClr val="tx1"/>
                </a:solidFill>
                <a:latin typeface="Verdana" pitchFamily="34" charset="0"/>
              </a:rPr>
              <a:t>）</a:t>
            </a:r>
            <a:r>
              <a:rPr lang="zh-CN" altLang="zh-CN" b="1" baseline="-25000">
                <a:solidFill>
                  <a:schemeClr val="tx1"/>
                </a:solidFill>
                <a:latin typeface="Verdana" pitchFamily="34" charset="0"/>
              </a:rPr>
              <a:t>D</a:t>
            </a:r>
            <a:r>
              <a:rPr lang="zh-CN" altLang="en-US" b="1">
                <a:solidFill>
                  <a:schemeClr val="tx1"/>
                </a:solidFill>
                <a:latin typeface="Verdana" pitchFamily="34" charset="0"/>
              </a:rPr>
              <a:t>＝（</a:t>
            </a:r>
            <a:r>
              <a:rPr lang="zh-CN" altLang="zh-CN" b="1">
                <a:solidFill>
                  <a:schemeClr val="tx1"/>
                </a:solidFill>
                <a:latin typeface="Verdana" pitchFamily="34" charset="0"/>
              </a:rPr>
              <a:t>1110 1010 1000 .1000 </a:t>
            </a:r>
            <a:r>
              <a:rPr lang="zh-CN" altLang="en-US" b="1">
                <a:solidFill>
                  <a:schemeClr val="tx1"/>
                </a:solidFill>
                <a:latin typeface="Verdana" pitchFamily="34" charset="0"/>
              </a:rPr>
              <a:t>）</a:t>
            </a:r>
            <a:r>
              <a:rPr lang="zh-CN" altLang="en-US" b="1" baseline="-25000">
                <a:solidFill>
                  <a:schemeClr val="tx1"/>
                </a:solidFill>
                <a:latin typeface="Verdana" pitchFamily="34" charset="0"/>
              </a:rPr>
              <a:t>格雷码</a:t>
            </a:r>
          </a:p>
        </p:txBody>
      </p:sp>
      <p:sp>
        <p:nvSpPr>
          <p:cNvPr id="80902" name="Text Box 6"/>
          <p:cNvSpPr txBox="1">
            <a:spLocks noChangeArrowheads="1"/>
          </p:cNvSpPr>
          <p:nvPr/>
        </p:nvSpPr>
        <p:spPr bwMode="auto">
          <a:xfrm>
            <a:off x="827088" y="1916113"/>
            <a:ext cx="7315200" cy="579437"/>
          </a:xfrm>
          <a:prstGeom prst="rect">
            <a:avLst/>
          </a:prstGeom>
          <a:noFill/>
          <a:ln w="9525">
            <a:noFill/>
            <a:miter lim="800000"/>
            <a:headEnd/>
            <a:tailEnd/>
          </a:ln>
        </p:spPr>
        <p:txBody>
          <a:bodyPr>
            <a:spAutoFit/>
          </a:bodyPr>
          <a:lstStyle/>
          <a:p>
            <a:pPr>
              <a:spcBef>
                <a:spcPct val="50000"/>
              </a:spcBef>
            </a:pPr>
            <a:r>
              <a:rPr lang="zh-CN" altLang="en-US" sz="3200" b="1">
                <a:solidFill>
                  <a:schemeClr val="tx1"/>
                </a:solidFill>
              </a:rPr>
              <a:t>例题：十进制数与</a:t>
            </a:r>
            <a:r>
              <a:rPr lang="zh-CN" altLang="zh-CN" sz="3200" b="1">
                <a:solidFill>
                  <a:schemeClr val="tx1"/>
                </a:solidFill>
              </a:rPr>
              <a:t>BCD</a:t>
            </a:r>
            <a:r>
              <a:rPr lang="zh-CN" altLang="en-US" sz="3200" b="1">
                <a:solidFill>
                  <a:schemeClr val="tx1"/>
                </a:solidFill>
              </a:rPr>
              <a:t>码转换</a:t>
            </a:r>
          </a:p>
        </p:txBody>
      </p:sp>
      <p:sp>
        <p:nvSpPr>
          <p:cNvPr id="80903" name="Text Box 7"/>
          <p:cNvSpPr txBox="1">
            <a:spLocks noChangeArrowheads="1"/>
          </p:cNvSpPr>
          <p:nvPr/>
        </p:nvSpPr>
        <p:spPr bwMode="auto">
          <a:xfrm>
            <a:off x="3429000" y="2819400"/>
            <a:ext cx="4648200" cy="457200"/>
          </a:xfrm>
          <a:prstGeom prst="rect">
            <a:avLst/>
          </a:prstGeom>
          <a:noFill/>
          <a:ln w="9525">
            <a:noFill/>
            <a:miter lim="800000"/>
            <a:headEnd/>
            <a:tailEnd/>
          </a:ln>
        </p:spPr>
        <p:txBody>
          <a:bodyPr>
            <a:spAutoFit/>
          </a:bodyPr>
          <a:lstStyle/>
          <a:p>
            <a:pPr>
              <a:spcBef>
                <a:spcPct val="50000"/>
              </a:spcBef>
            </a:pPr>
            <a:r>
              <a:rPr lang="zh-CN" altLang="zh-CN" b="1">
                <a:solidFill>
                  <a:schemeClr val="tx1"/>
                </a:solidFill>
                <a:latin typeface="Verdana" pitchFamily="34" charset="0"/>
              </a:rPr>
              <a:t>0101 0110 0111 .0111</a:t>
            </a:r>
          </a:p>
        </p:txBody>
      </p:sp>
      <p:sp>
        <p:nvSpPr>
          <p:cNvPr id="103432" name="Line 8"/>
          <p:cNvSpPr>
            <a:spLocks noChangeShapeType="1"/>
          </p:cNvSpPr>
          <p:nvPr/>
        </p:nvSpPr>
        <p:spPr bwMode="auto">
          <a:xfrm>
            <a:off x="323850" y="836613"/>
            <a:ext cx="4427538" cy="153987"/>
          </a:xfrm>
          <a:prstGeom prst="line">
            <a:avLst/>
          </a:prstGeom>
          <a:noFill/>
          <a:ln w="9525" cmpd="sng">
            <a:solidFill>
              <a:srgbClr val="000000"/>
            </a:solidFill>
            <a:round/>
            <a:headEnd/>
            <a:tailEnd/>
          </a:ln>
          <a:effectLst/>
          <a:scene3d>
            <a:camera prst="legacyPerspectiveTopLeft">
              <a:rot lat="0" lon="20519999" rev="0"/>
            </a:camera>
            <a:lightRig rig="legacyFlat1" dir="r"/>
          </a:scene3d>
          <a:sp3d extrusionH="430200" prstMaterial="legacyMatte">
            <a:bevelT w="13500" h="13500" prst="angle"/>
            <a:bevelB w="13500" h="13500" prst="angle"/>
            <a:extrusionClr>
              <a:srgbClr val="006600"/>
            </a:extrusionClr>
          </a:sp3d>
        </p:spPr>
        <p:txBody>
          <a:bodyPr wrap="none" anchor="ctr">
            <a:flatTx/>
          </a:bodyPr>
          <a:lstStyle/>
          <a:p>
            <a:pPr>
              <a:defRPr/>
            </a:pPr>
            <a:endParaRPr lang="zh-CN" altLang="en-US">
              <a:solidFill>
                <a:schemeClr val="tx1"/>
              </a:solidFill>
            </a:endParaRPr>
          </a:p>
        </p:txBody>
      </p:sp>
    </p:spTree>
  </p:cSld>
  <p:clrMapOvr>
    <a:masterClrMapping/>
  </p:clrMapOvr>
  <p:transition>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762000" y="1207202"/>
            <a:ext cx="7924800" cy="1185646"/>
          </a:xfrm>
          <a:prstGeom prst="rect">
            <a:avLst/>
          </a:prstGeom>
          <a:noFill/>
          <a:ln w="9525">
            <a:noFill/>
            <a:miter lim="800000"/>
            <a:headEnd/>
            <a:tailEnd/>
          </a:ln>
        </p:spPr>
        <p:txBody>
          <a:bodyPr>
            <a:spAutoFit/>
          </a:bodyPr>
          <a:lstStyle/>
          <a:p>
            <a:pPr algn="just">
              <a:lnSpc>
                <a:spcPct val="130000"/>
              </a:lnSpc>
              <a:spcBef>
                <a:spcPct val="50000"/>
              </a:spcBef>
            </a:pPr>
            <a:r>
              <a:rPr lang="zh-CN" altLang="en-US" b="1" dirty="0">
                <a:solidFill>
                  <a:schemeClr val="tx1"/>
                </a:solidFill>
              </a:rPr>
              <a:t>例</a:t>
            </a:r>
            <a:r>
              <a:rPr lang="zh-CN" altLang="en-US" dirty="0">
                <a:solidFill>
                  <a:schemeClr val="tx1"/>
                </a:solidFill>
              </a:rPr>
              <a:t>    </a:t>
            </a:r>
            <a:r>
              <a:rPr lang="zh-CN" altLang="zh-CN" dirty="0">
                <a:solidFill>
                  <a:schemeClr val="tx1"/>
                </a:solidFill>
              </a:rPr>
              <a:t>(902.45)</a:t>
            </a:r>
            <a:r>
              <a:rPr lang="zh-CN" altLang="zh-CN" baseline="-25000" dirty="0">
                <a:solidFill>
                  <a:schemeClr val="tx1"/>
                </a:solidFill>
              </a:rPr>
              <a:t>D</a:t>
            </a:r>
            <a:r>
              <a:rPr lang="zh-CN" altLang="zh-CN" dirty="0">
                <a:solidFill>
                  <a:schemeClr val="tx1"/>
                </a:solidFill>
              </a:rPr>
              <a:t>=( ? )</a:t>
            </a:r>
            <a:r>
              <a:rPr lang="zh-CN" altLang="zh-CN" baseline="-25000" dirty="0">
                <a:solidFill>
                  <a:schemeClr val="tx1"/>
                </a:solidFill>
              </a:rPr>
              <a:t>8421BCD</a:t>
            </a:r>
            <a:r>
              <a:rPr lang="zh-CN" altLang="zh-CN" dirty="0" smtClean="0">
                <a:solidFill>
                  <a:schemeClr val="tx1"/>
                </a:solidFill>
              </a:rPr>
              <a:t></a:t>
            </a:r>
            <a:endParaRPr lang="zh-CN" altLang="zh-CN" dirty="0">
              <a:solidFill>
                <a:schemeClr val="tx1"/>
              </a:solidFill>
            </a:endParaRPr>
          </a:p>
          <a:p>
            <a:pPr>
              <a:lnSpc>
                <a:spcPct val="130000"/>
              </a:lnSpc>
              <a:spcBef>
                <a:spcPct val="50000"/>
              </a:spcBef>
            </a:pPr>
            <a:r>
              <a:rPr lang="zh-CN" altLang="en-US" b="1" dirty="0">
                <a:solidFill>
                  <a:schemeClr val="tx1"/>
                </a:solidFill>
              </a:rPr>
              <a:t>解       </a:t>
            </a:r>
            <a:r>
              <a:rPr lang="zh-CN" altLang="en-US" b="1" dirty="0" smtClean="0">
                <a:solidFill>
                  <a:schemeClr val="tx1"/>
                </a:solidFill>
              </a:rPr>
              <a:t> </a:t>
            </a:r>
            <a:r>
              <a:rPr lang="zh-CN" altLang="zh-CN" dirty="0">
                <a:solidFill>
                  <a:schemeClr val="tx1"/>
                </a:solidFill>
              </a:rPr>
              <a:t>(902.45)</a:t>
            </a:r>
            <a:r>
              <a:rPr lang="zh-CN" altLang="zh-CN" baseline="-25000" dirty="0">
                <a:solidFill>
                  <a:schemeClr val="tx1"/>
                </a:solidFill>
              </a:rPr>
              <a:t>D</a:t>
            </a:r>
            <a:r>
              <a:rPr lang="zh-CN" altLang="zh-CN" dirty="0">
                <a:solidFill>
                  <a:schemeClr val="tx1"/>
                </a:solidFill>
              </a:rPr>
              <a:t>=(</a:t>
            </a:r>
            <a:r>
              <a:rPr lang="zh-CN" altLang="zh-CN" dirty="0" smtClean="0">
                <a:solidFill>
                  <a:schemeClr val="tx1"/>
                </a:solidFill>
              </a:rPr>
              <a:t>100100000010.01000101)</a:t>
            </a:r>
            <a:r>
              <a:rPr lang="zh-CN" altLang="zh-CN" baseline="-25000" dirty="0" smtClean="0">
                <a:solidFill>
                  <a:schemeClr val="tx1"/>
                </a:solidFill>
              </a:rPr>
              <a:t>8421BC</a:t>
            </a:r>
            <a:r>
              <a:rPr lang="zh-CN" altLang="zh-CN" dirty="0" smtClean="0">
                <a:solidFill>
                  <a:schemeClr val="tx1"/>
                </a:solidFill>
              </a:rPr>
              <a:t> </a:t>
            </a:r>
            <a:endParaRPr lang="zh-CN" altLang="zh-CN" dirty="0">
              <a:solidFill>
                <a:schemeClr val="tx1"/>
              </a:solidFill>
            </a:endParaRPr>
          </a:p>
        </p:txBody>
      </p:sp>
      <p:sp>
        <p:nvSpPr>
          <p:cNvPr id="81923" name="Text Box 3"/>
          <p:cNvSpPr txBox="1">
            <a:spLocks noChangeArrowheads="1"/>
          </p:cNvSpPr>
          <p:nvPr/>
        </p:nvSpPr>
        <p:spPr bwMode="auto">
          <a:xfrm>
            <a:off x="762000" y="2708920"/>
            <a:ext cx="7467600" cy="3527119"/>
          </a:xfrm>
          <a:prstGeom prst="rect">
            <a:avLst/>
          </a:prstGeom>
          <a:noFill/>
          <a:ln w="9525">
            <a:noFill/>
            <a:miter lim="800000"/>
            <a:headEnd/>
            <a:tailEnd/>
          </a:ln>
        </p:spPr>
        <p:txBody>
          <a:bodyPr>
            <a:spAutoFit/>
          </a:bodyPr>
          <a:lstStyle/>
          <a:p>
            <a:pPr algn="just">
              <a:lnSpc>
                <a:spcPct val="130000"/>
              </a:lnSpc>
              <a:spcBef>
                <a:spcPct val="50000"/>
              </a:spcBef>
            </a:pPr>
            <a:r>
              <a:rPr lang="zh-CN" altLang="en-US" b="1" dirty="0">
                <a:solidFill>
                  <a:schemeClr val="tx1"/>
                </a:solidFill>
              </a:rPr>
              <a:t>例</a:t>
            </a:r>
            <a:r>
              <a:rPr lang="zh-CN" altLang="en-US" dirty="0">
                <a:solidFill>
                  <a:schemeClr val="tx1"/>
                </a:solidFill>
              </a:rPr>
              <a:t>   </a:t>
            </a:r>
            <a:r>
              <a:rPr lang="zh-CN" altLang="zh-CN" dirty="0">
                <a:solidFill>
                  <a:schemeClr val="tx1"/>
                </a:solidFill>
              </a:rPr>
              <a:t>(10000010.1001)</a:t>
            </a:r>
            <a:r>
              <a:rPr lang="zh-CN" altLang="zh-CN" baseline="-25000" dirty="0">
                <a:solidFill>
                  <a:schemeClr val="tx1"/>
                </a:solidFill>
              </a:rPr>
              <a:t>5421BCD</a:t>
            </a:r>
            <a:r>
              <a:rPr lang="zh-CN" altLang="zh-CN" dirty="0">
                <a:solidFill>
                  <a:schemeClr val="tx1"/>
                </a:solidFill>
              </a:rPr>
              <a:t>=( ? )</a:t>
            </a:r>
            <a:r>
              <a:rPr lang="zh-CN" altLang="zh-CN" baseline="-25000" dirty="0" smtClean="0">
                <a:solidFill>
                  <a:schemeClr val="tx1"/>
                </a:solidFill>
              </a:rPr>
              <a:t>D</a:t>
            </a:r>
            <a:endParaRPr lang="zh-CN" altLang="zh-CN" dirty="0">
              <a:solidFill>
                <a:schemeClr val="tx1"/>
              </a:solidFill>
            </a:endParaRPr>
          </a:p>
          <a:p>
            <a:pPr algn="just">
              <a:lnSpc>
                <a:spcPct val="130000"/>
              </a:lnSpc>
              <a:spcBef>
                <a:spcPct val="50000"/>
              </a:spcBef>
            </a:pPr>
            <a:r>
              <a:rPr lang="zh-CN" altLang="en-US" b="1" dirty="0">
                <a:solidFill>
                  <a:schemeClr val="tx1"/>
                </a:solidFill>
              </a:rPr>
              <a:t>解</a:t>
            </a:r>
            <a:r>
              <a:rPr lang="zh-CN" altLang="en-US" dirty="0">
                <a:solidFill>
                  <a:schemeClr val="tx1"/>
                </a:solidFill>
              </a:rPr>
              <a:t>     </a:t>
            </a:r>
            <a:r>
              <a:rPr lang="zh-CN" altLang="en-US" dirty="0" smtClean="0">
                <a:solidFill>
                  <a:schemeClr val="tx1"/>
                </a:solidFill>
              </a:rPr>
              <a:t> </a:t>
            </a:r>
            <a:r>
              <a:rPr lang="zh-CN" altLang="en-US" dirty="0">
                <a:solidFill>
                  <a:schemeClr val="tx1"/>
                </a:solidFill>
              </a:rPr>
              <a:t>（</a:t>
            </a:r>
            <a:r>
              <a:rPr lang="zh-CN" altLang="zh-CN" dirty="0">
                <a:solidFill>
                  <a:schemeClr val="tx1"/>
                </a:solidFill>
              </a:rPr>
              <a:t>10000010. 1001)</a:t>
            </a:r>
            <a:r>
              <a:rPr lang="zh-CN" altLang="zh-CN" baseline="-25000" dirty="0">
                <a:solidFill>
                  <a:schemeClr val="tx1"/>
                </a:solidFill>
              </a:rPr>
              <a:t>5421BCD</a:t>
            </a:r>
            <a:r>
              <a:rPr lang="zh-CN" altLang="zh-CN" dirty="0">
                <a:solidFill>
                  <a:schemeClr val="tx1"/>
                </a:solidFill>
              </a:rPr>
              <a:t>=(</a:t>
            </a:r>
            <a:r>
              <a:rPr lang="zh-CN" altLang="zh-CN" dirty="0" smtClean="0">
                <a:solidFill>
                  <a:schemeClr val="tx1"/>
                </a:solidFill>
              </a:rPr>
              <a:t>52.6)</a:t>
            </a:r>
            <a:r>
              <a:rPr lang="zh-CN" altLang="zh-CN" baseline="-25000" dirty="0" smtClean="0">
                <a:solidFill>
                  <a:schemeClr val="tx1"/>
                </a:solidFill>
              </a:rPr>
              <a:t>D</a:t>
            </a:r>
            <a:endParaRPr lang="zh-CN" altLang="zh-CN" dirty="0">
              <a:solidFill>
                <a:schemeClr val="tx1"/>
              </a:solidFill>
            </a:endParaRPr>
          </a:p>
          <a:p>
            <a:pPr algn="just">
              <a:lnSpc>
                <a:spcPct val="130000"/>
              </a:lnSpc>
              <a:spcBef>
                <a:spcPct val="50000"/>
              </a:spcBef>
            </a:pPr>
            <a:r>
              <a:rPr lang="zh-CN" altLang="zh-CN" dirty="0">
                <a:solidFill>
                  <a:schemeClr val="tx1"/>
                </a:solidFill>
              </a:rPr>
              <a:t>   </a:t>
            </a:r>
            <a:r>
              <a:rPr lang="en-US" altLang="zh-CN" dirty="0" smtClean="0">
                <a:solidFill>
                  <a:schemeClr val="tx1"/>
                </a:solidFill>
              </a:rPr>
              <a:t> </a:t>
            </a:r>
            <a:r>
              <a:rPr lang="zh-CN" altLang="zh-CN" dirty="0" smtClean="0">
                <a:solidFill>
                  <a:schemeClr val="tx1"/>
                </a:solidFill>
              </a:rPr>
              <a:t>              </a:t>
            </a:r>
            <a:r>
              <a:rPr lang="zh-CN" altLang="zh-CN" dirty="0">
                <a:solidFill>
                  <a:schemeClr val="tx1"/>
                </a:solidFill>
              </a:rPr>
              <a:t>5   </a:t>
            </a:r>
            <a:r>
              <a:rPr lang="en-US" altLang="zh-CN" dirty="0" smtClean="0">
                <a:solidFill>
                  <a:schemeClr val="tx1"/>
                </a:solidFill>
              </a:rPr>
              <a:t> </a:t>
            </a:r>
            <a:r>
              <a:rPr lang="zh-CN" altLang="zh-CN" dirty="0" smtClean="0">
                <a:solidFill>
                  <a:schemeClr val="tx1"/>
                </a:solidFill>
              </a:rPr>
              <a:t> </a:t>
            </a:r>
            <a:r>
              <a:rPr lang="zh-CN" altLang="zh-CN" dirty="0">
                <a:solidFill>
                  <a:schemeClr val="tx1"/>
                </a:solidFill>
              </a:rPr>
              <a:t>2   .    </a:t>
            </a:r>
            <a:r>
              <a:rPr lang="zh-CN" altLang="zh-CN" dirty="0" smtClean="0">
                <a:solidFill>
                  <a:schemeClr val="tx1"/>
                </a:solidFill>
              </a:rPr>
              <a:t>6</a:t>
            </a:r>
            <a:endParaRPr lang="zh-CN" altLang="zh-CN" dirty="0">
              <a:solidFill>
                <a:schemeClr val="tx1"/>
              </a:solidFill>
            </a:endParaRPr>
          </a:p>
          <a:p>
            <a:pPr algn="just">
              <a:lnSpc>
                <a:spcPct val="130000"/>
              </a:lnSpc>
              <a:spcBef>
                <a:spcPct val="50000"/>
              </a:spcBef>
            </a:pPr>
            <a:r>
              <a:rPr lang="zh-CN" altLang="zh-CN" dirty="0">
                <a:solidFill>
                  <a:schemeClr val="tx1"/>
                </a:solidFill>
              </a:rPr>
              <a:t>       </a:t>
            </a:r>
            <a:r>
              <a:rPr lang="zh-CN" altLang="en-US" dirty="0">
                <a:solidFill>
                  <a:schemeClr val="tx1"/>
                </a:solidFill>
              </a:rPr>
              <a:t>若把一种</a:t>
            </a:r>
            <a:r>
              <a:rPr lang="zh-CN" altLang="zh-CN" dirty="0">
                <a:solidFill>
                  <a:schemeClr val="tx1"/>
                </a:solidFill>
              </a:rPr>
              <a:t>BCD</a:t>
            </a:r>
            <a:r>
              <a:rPr lang="zh-CN" altLang="en-US" dirty="0">
                <a:solidFill>
                  <a:schemeClr val="tx1"/>
                </a:solidFill>
              </a:rPr>
              <a:t>码转换成另一种</a:t>
            </a:r>
            <a:r>
              <a:rPr lang="zh-CN" altLang="zh-CN" dirty="0">
                <a:solidFill>
                  <a:schemeClr val="tx1"/>
                </a:solidFill>
              </a:rPr>
              <a:t>BCD</a:t>
            </a:r>
            <a:r>
              <a:rPr lang="zh-CN" altLang="en-US" dirty="0">
                <a:solidFill>
                  <a:schemeClr val="tx1"/>
                </a:solidFill>
              </a:rPr>
              <a:t>码，应先求出某种</a:t>
            </a:r>
            <a:r>
              <a:rPr lang="zh-CN" altLang="zh-CN" dirty="0">
                <a:solidFill>
                  <a:schemeClr val="tx1"/>
                </a:solidFill>
              </a:rPr>
              <a:t>BCD</a:t>
            </a:r>
            <a:r>
              <a:rPr lang="zh-CN" altLang="en-US" dirty="0">
                <a:solidFill>
                  <a:schemeClr val="tx1"/>
                </a:solidFill>
              </a:rPr>
              <a:t>码代表的十进制数，再将该十进制数转换成另一种</a:t>
            </a:r>
            <a:r>
              <a:rPr lang="zh-CN" altLang="zh-CN" dirty="0">
                <a:solidFill>
                  <a:schemeClr val="tx1"/>
                </a:solidFill>
              </a:rPr>
              <a:t>BCD</a:t>
            </a:r>
            <a:r>
              <a:rPr lang="zh-CN" altLang="en-US" dirty="0">
                <a:solidFill>
                  <a:schemeClr val="tx1"/>
                </a:solidFill>
              </a:rPr>
              <a:t>码。 </a:t>
            </a:r>
          </a:p>
        </p:txBody>
      </p:sp>
      <p:grpSp>
        <p:nvGrpSpPr>
          <p:cNvPr id="2" name="Group 4"/>
          <p:cNvGrpSpPr>
            <a:grpSpLocks/>
          </p:cNvGrpSpPr>
          <p:nvPr/>
        </p:nvGrpSpPr>
        <p:grpSpPr bwMode="auto">
          <a:xfrm>
            <a:off x="2026568" y="3780656"/>
            <a:ext cx="457200" cy="152400"/>
            <a:chOff x="0" y="0"/>
            <a:chExt cx="336" cy="152"/>
          </a:xfrm>
        </p:grpSpPr>
        <p:sp>
          <p:nvSpPr>
            <p:cNvPr id="81933" name="Line 5"/>
            <p:cNvSpPr>
              <a:spLocks noChangeShapeType="1"/>
            </p:cNvSpPr>
            <p:nvPr/>
          </p:nvSpPr>
          <p:spPr bwMode="auto">
            <a:xfrm>
              <a:off x="0" y="0"/>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81934" name="Line 6"/>
            <p:cNvSpPr>
              <a:spLocks noChangeShapeType="1"/>
            </p:cNvSpPr>
            <p:nvPr/>
          </p:nvSpPr>
          <p:spPr bwMode="auto">
            <a:xfrm>
              <a:off x="0" y="144"/>
              <a:ext cx="336" cy="0"/>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81935" name="Line 7"/>
            <p:cNvSpPr>
              <a:spLocks noChangeShapeType="1"/>
            </p:cNvSpPr>
            <p:nvPr/>
          </p:nvSpPr>
          <p:spPr bwMode="auto">
            <a:xfrm>
              <a:off x="336" y="8"/>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grpSp>
      <p:grpSp>
        <p:nvGrpSpPr>
          <p:cNvPr id="3" name="Group 8"/>
          <p:cNvGrpSpPr>
            <a:grpSpLocks/>
          </p:cNvGrpSpPr>
          <p:nvPr/>
        </p:nvGrpSpPr>
        <p:grpSpPr bwMode="auto">
          <a:xfrm>
            <a:off x="2627784" y="3789040"/>
            <a:ext cx="457200" cy="152400"/>
            <a:chOff x="0" y="0"/>
            <a:chExt cx="336" cy="152"/>
          </a:xfrm>
        </p:grpSpPr>
        <p:sp>
          <p:nvSpPr>
            <p:cNvPr id="81930" name="Line 9"/>
            <p:cNvSpPr>
              <a:spLocks noChangeShapeType="1"/>
            </p:cNvSpPr>
            <p:nvPr/>
          </p:nvSpPr>
          <p:spPr bwMode="auto">
            <a:xfrm>
              <a:off x="0" y="0"/>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81931" name="Line 10"/>
            <p:cNvSpPr>
              <a:spLocks noChangeShapeType="1"/>
            </p:cNvSpPr>
            <p:nvPr/>
          </p:nvSpPr>
          <p:spPr bwMode="auto">
            <a:xfrm>
              <a:off x="0" y="144"/>
              <a:ext cx="336" cy="0"/>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81932" name="Line 11"/>
            <p:cNvSpPr>
              <a:spLocks noChangeShapeType="1"/>
            </p:cNvSpPr>
            <p:nvPr/>
          </p:nvSpPr>
          <p:spPr bwMode="auto">
            <a:xfrm>
              <a:off x="336" y="8"/>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grpSp>
      <p:grpSp>
        <p:nvGrpSpPr>
          <p:cNvPr id="4" name="Group 12"/>
          <p:cNvGrpSpPr>
            <a:grpSpLocks/>
          </p:cNvGrpSpPr>
          <p:nvPr/>
        </p:nvGrpSpPr>
        <p:grpSpPr bwMode="auto">
          <a:xfrm>
            <a:off x="3394720" y="3789040"/>
            <a:ext cx="457200" cy="152400"/>
            <a:chOff x="0" y="0"/>
            <a:chExt cx="336" cy="152"/>
          </a:xfrm>
        </p:grpSpPr>
        <p:sp>
          <p:nvSpPr>
            <p:cNvPr id="81927" name="Line 13"/>
            <p:cNvSpPr>
              <a:spLocks noChangeShapeType="1"/>
            </p:cNvSpPr>
            <p:nvPr/>
          </p:nvSpPr>
          <p:spPr bwMode="auto">
            <a:xfrm>
              <a:off x="0" y="0"/>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81928" name="Line 14"/>
            <p:cNvSpPr>
              <a:spLocks noChangeShapeType="1"/>
            </p:cNvSpPr>
            <p:nvPr/>
          </p:nvSpPr>
          <p:spPr bwMode="auto">
            <a:xfrm>
              <a:off x="0" y="144"/>
              <a:ext cx="336" cy="0"/>
            </a:xfrm>
            <a:prstGeom prst="line">
              <a:avLst/>
            </a:prstGeom>
            <a:noFill/>
            <a:ln w="9525">
              <a:solidFill>
                <a:schemeClr val="tx1"/>
              </a:solidFill>
              <a:round/>
              <a:headEnd/>
              <a:tailEnd/>
            </a:ln>
          </p:spPr>
          <p:txBody>
            <a:bodyPr/>
            <a:lstStyle/>
            <a:p>
              <a:endParaRPr lang="zh-CN" altLang="en-US">
                <a:solidFill>
                  <a:schemeClr val="tx1"/>
                </a:solidFill>
              </a:endParaRPr>
            </a:p>
          </p:txBody>
        </p:sp>
        <p:sp>
          <p:nvSpPr>
            <p:cNvPr id="81929" name="Line 15"/>
            <p:cNvSpPr>
              <a:spLocks noChangeShapeType="1"/>
            </p:cNvSpPr>
            <p:nvPr/>
          </p:nvSpPr>
          <p:spPr bwMode="auto">
            <a:xfrm>
              <a:off x="336" y="8"/>
              <a:ext cx="0" cy="144"/>
            </a:xfrm>
            <a:prstGeom prst="line">
              <a:avLst/>
            </a:prstGeom>
            <a:noFill/>
            <a:ln w="9525">
              <a:solidFill>
                <a:schemeClr val="tx1"/>
              </a:solidFill>
              <a:round/>
              <a:headEnd/>
              <a:tailEnd/>
            </a:ln>
          </p:spPr>
          <p:txBody>
            <a:bodyPr/>
            <a:lstStyle/>
            <a:p>
              <a:endParaRPr lang="zh-CN" altLang="en-US">
                <a:solidFill>
                  <a:schemeClr val="tx1"/>
                </a:solidFill>
              </a:endParaRPr>
            </a:p>
          </p:txBody>
        </p:sp>
      </p:grpSp>
    </p:spTree>
  </p:cSld>
  <p:clrMapOvr>
    <a:masterClrMapping/>
  </p:clrMapOvr>
  <p:transition>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685800" y="1501006"/>
            <a:ext cx="7848600" cy="2432050"/>
          </a:xfrm>
          <a:prstGeom prst="rect">
            <a:avLst/>
          </a:prstGeom>
          <a:noFill/>
          <a:ln w="9525">
            <a:noFill/>
            <a:miter lim="800000"/>
            <a:headEnd/>
            <a:tailEnd/>
          </a:ln>
        </p:spPr>
        <p:txBody>
          <a:bodyPr>
            <a:spAutoFit/>
          </a:bodyPr>
          <a:lstStyle/>
          <a:p>
            <a:pPr algn="just">
              <a:lnSpc>
                <a:spcPct val="135000"/>
              </a:lnSpc>
              <a:spcBef>
                <a:spcPct val="50000"/>
              </a:spcBef>
            </a:pPr>
            <a:r>
              <a:rPr lang="zh-CN" altLang="en-US" b="1" dirty="0">
                <a:solidFill>
                  <a:schemeClr val="tx1"/>
                </a:solidFill>
              </a:rPr>
              <a:t>例</a:t>
            </a:r>
            <a:r>
              <a:rPr lang="zh-CN" altLang="en-US" dirty="0">
                <a:solidFill>
                  <a:schemeClr val="tx1"/>
                </a:solidFill>
              </a:rPr>
              <a:t> </a:t>
            </a:r>
            <a:r>
              <a:rPr lang="zh-CN" altLang="zh-CN" dirty="0">
                <a:solidFill>
                  <a:schemeClr val="tx1"/>
                </a:solidFill>
              </a:rPr>
              <a:t>(01001000.1011)</a:t>
            </a:r>
            <a:r>
              <a:rPr lang="zh-CN" altLang="en-US" baseline="-25000" dirty="0">
                <a:solidFill>
                  <a:schemeClr val="tx1"/>
                </a:solidFill>
              </a:rPr>
              <a:t>余</a:t>
            </a:r>
            <a:r>
              <a:rPr lang="zh-CN" altLang="zh-CN" baseline="-25000" dirty="0">
                <a:solidFill>
                  <a:schemeClr val="tx1"/>
                </a:solidFill>
              </a:rPr>
              <a:t>3BCD</a:t>
            </a:r>
            <a:r>
              <a:rPr lang="zh-CN" altLang="zh-CN" dirty="0">
                <a:solidFill>
                  <a:schemeClr val="tx1"/>
                </a:solidFill>
              </a:rPr>
              <a:t>=( ? )</a:t>
            </a:r>
            <a:r>
              <a:rPr lang="zh-CN" altLang="zh-CN" baseline="-25000" dirty="0">
                <a:solidFill>
                  <a:schemeClr val="tx1"/>
                </a:solidFill>
              </a:rPr>
              <a:t>2421BCD</a:t>
            </a:r>
            <a:r>
              <a:rPr lang="zh-CN" altLang="zh-CN" dirty="0" smtClean="0">
                <a:solidFill>
                  <a:schemeClr val="tx1"/>
                </a:solidFill>
              </a:rPr>
              <a:t></a:t>
            </a:r>
            <a:endParaRPr lang="zh-CN" altLang="zh-CN" dirty="0">
              <a:solidFill>
                <a:schemeClr val="tx1"/>
              </a:solidFill>
            </a:endParaRPr>
          </a:p>
          <a:p>
            <a:pPr algn="just">
              <a:lnSpc>
                <a:spcPct val="135000"/>
              </a:lnSpc>
              <a:spcBef>
                <a:spcPct val="50000"/>
              </a:spcBef>
            </a:pPr>
            <a:r>
              <a:rPr lang="zh-CN" altLang="en-US" b="1" dirty="0">
                <a:solidFill>
                  <a:schemeClr val="tx1"/>
                </a:solidFill>
              </a:rPr>
              <a:t>解</a:t>
            </a:r>
            <a:r>
              <a:rPr lang="zh-CN" altLang="en-US" dirty="0">
                <a:solidFill>
                  <a:schemeClr val="tx1"/>
                </a:solidFill>
              </a:rPr>
              <a:t>   </a:t>
            </a:r>
            <a:r>
              <a:rPr lang="zh-CN" altLang="zh-CN" dirty="0">
                <a:solidFill>
                  <a:schemeClr val="tx1"/>
                </a:solidFill>
              </a:rPr>
              <a:t>(01001000.1011)</a:t>
            </a:r>
            <a:r>
              <a:rPr lang="zh-CN" altLang="en-US" baseline="-25000" dirty="0">
                <a:solidFill>
                  <a:schemeClr val="tx1"/>
                </a:solidFill>
              </a:rPr>
              <a:t>余</a:t>
            </a:r>
            <a:r>
              <a:rPr lang="zh-CN" altLang="zh-CN" baseline="-25000" dirty="0">
                <a:solidFill>
                  <a:schemeClr val="tx1"/>
                </a:solidFill>
              </a:rPr>
              <a:t>3BCD</a:t>
            </a:r>
            <a:r>
              <a:rPr lang="zh-CN" altLang="zh-CN" dirty="0">
                <a:solidFill>
                  <a:schemeClr val="tx1"/>
                </a:solidFill>
              </a:rPr>
              <a:t>=(15.8)</a:t>
            </a:r>
            <a:r>
              <a:rPr lang="zh-CN" altLang="zh-CN" baseline="-25000" dirty="0">
                <a:solidFill>
                  <a:schemeClr val="tx1"/>
                </a:solidFill>
              </a:rPr>
              <a:t>D</a:t>
            </a:r>
            <a:r>
              <a:rPr lang="zh-CN" altLang="zh-CN" dirty="0">
                <a:solidFill>
                  <a:schemeClr val="tx1"/>
                </a:solidFill>
              </a:rPr>
              <a:t>=(00011011.1110)</a:t>
            </a:r>
            <a:r>
              <a:rPr lang="zh-CN" altLang="zh-CN" baseline="-25000" dirty="0">
                <a:solidFill>
                  <a:schemeClr val="tx1"/>
                </a:solidFill>
              </a:rPr>
              <a:t>2421BCD</a:t>
            </a:r>
          </a:p>
          <a:p>
            <a:pPr algn="just">
              <a:lnSpc>
                <a:spcPct val="135000"/>
              </a:lnSpc>
              <a:spcBef>
                <a:spcPct val="50000"/>
              </a:spcBef>
            </a:pPr>
            <a:r>
              <a:rPr lang="zh-CN" altLang="zh-CN" dirty="0">
                <a:solidFill>
                  <a:schemeClr val="tx1"/>
                </a:solidFill>
              </a:rPr>
              <a:t>       </a:t>
            </a:r>
            <a:r>
              <a:rPr lang="zh-CN" altLang="en-US" dirty="0">
                <a:solidFill>
                  <a:schemeClr val="tx1"/>
                </a:solidFill>
              </a:rPr>
              <a:t>若将任意进制数用</a:t>
            </a:r>
            <a:r>
              <a:rPr lang="zh-CN" altLang="zh-CN" dirty="0">
                <a:solidFill>
                  <a:schemeClr val="tx1"/>
                </a:solidFill>
              </a:rPr>
              <a:t>BCD</a:t>
            </a:r>
            <a:r>
              <a:rPr lang="zh-CN" altLang="en-US" dirty="0">
                <a:solidFill>
                  <a:schemeClr val="tx1"/>
                </a:solidFill>
              </a:rPr>
              <a:t>码表示，应先将其转换成十进制数，再将该十进制数用</a:t>
            </a:r>
            <a:r>
              <a:rPr lang="zh-CN" altLang="zh-CN" dirty="0">
                <a:solidFill>
                  <a:schemeClr val="tx1"/>
                </a:solidFill>
              </a:rPr>
              <a:t>BCD</a:t>
            </a:r>
            <a:r>
              <a:rPr lang="zh-CN" altLang="en-US" dirty="0">
                <a:solidFill>
                  <a:schemeClr val="tx1"/>
                </a:solidFill>
              </a:rPr>
              <a:t>码表示。</a:t>
            </a:r>
          </a:p>
        </p:txBody>
      </p:sp>
      <p:sp>
        <p:nvSpPr>
          <p:cNvPr id="82947" name="Text Box 3"/>
          <p:cNvSpPr txBox="1">
            <a:spLocks noChangeArrowheads="1"/>
          </p:cNvSpPr>
          <p:nvPr/>
        </p:nvSpPr>
        <p:spPr bwMode="auto">
          <a:xfrm>
            <a:off x="762000" y="4648200"/>
            <a:ext cx="7772400" cy="1480918"/>
          </a:xfrm>
          <a:prstGeom prst="rect">
            <a:avLst/>
          </a:prstGeom>
          <a:noFill/>
          <a:ln w="9525">
            <a:noFill/>
            <a:miter lim="800000"/>
            <a:headEnd/>
            <a:tailEnd/>
          </a:ln>
        </p:spPr>
        <p:txBody>
          <a:bodyPr>
            <a:spAutoFit/>
          </a:bodyPr>
          <a:lstStyle/>
          <a:p>
            <a:pPr algn="just">
              <a:lnSpc>
                <a:spcPct val="145000"/>
              </a:lnSpc>
              <a:spcBef>
                <a:spcPct val="50000"/>
              </a:spcBef>
            </a:pPr>
            <a:r>
              <a:rPr lang="zh-CN" altLang="en-US" sz="2800" b="1" dirty="0">
                <a:solidFill>
                  <a:schemeClr val="tx1"/>
                </a:solidFill>
              </a:rPr>
              <a:t>例  </a:t>
            </a:r>
            <a:r>
              <a:rPr lang="zh-CN" altLang="en-US" sz="2800" dirty="0">
                <a:solidFill>
                  <a:schemeClr val="tx1"/>
                </a:solidFill>
              </a:rPr>
              <a:t>  </a:t>
            </a:r>
            <a:r>
              <a:rPr lang="zh-CN" altLang="zh-CN" sz="2800" dirty="0">
                <a:solidFill>
                  <a:schemeClr val="tx1"/>
                </a:solidFill>
              </a:rPr>
              <a:t>(73.4)</a:t>
            </a:r>
            <a:r>
              <a:rPr lang="zh-CN" altLang="zh-CN" sz="2800" baseline="-25000" dirty="0">
                <a:solidFill>
                  <a:schemeClr val="tx1"/>
                </a:solidFill>
              </a:rPr>
              <a:t>8</a:t>
            </a:r>
            <a:r>
              <a:rPr lang="zh-CN" altLang="zh-CN" sz="2800" dirty="0">
                <a:solidFill>
                  <a:schemeClr val="tx1"/>
                </a:solidFill>
              </a:rPr>
              <a:t>=( ? )</a:t>
            </a:r>
            <a:r>
              <a:rPr lang="zh-CN" altLang="zh-CN" sz="2800" baseline="-25000" dirty="0">
                <a:solidFill>
                  <a:schemeClr val="tx1"/>
                </a:solidFill>
              </a:rPr>
              <a:t>8421BCD</a:t>
            </a:r>
            <a:r>
              <a:rPr lang="zh-CN" altLang="zh-CN" sz="2800" dirty="0" smtClean="0">
                <a:solidFill>
                  <a:schemeClr val="tx1"/>
                </a:solidFill>
              </a:rPr>
              <a:t></a:t>
            </a:r>
            <a:endParaRPr lang="zh-CN" altLang="zh-CN" sz="2800" dirty="0">
              <a:solidFill>
                <a:schemeClr val="tx1"/>
              </a:solidFill>
            </a:endParaRPr>
          </a:p>
          <a:p>
            <a:pPr algn="just">
              <a:lnSpc>
                <a:spcPct val="145000"/>
              </a:lnSpc>
              <a:spcBef>
                <a:spcPct val="50000"/>
              </a:spcBef>
            </a:pPr>
            <a:r>
              <a:rPr lang="zh-CN" altLang="en-US" sz="2800" b="1" dirty="0">
                <a:solidFill>
                  <a:schemeClr val="tx1"/>
                </a:solidFill>
              </a:rPr>
              <a:t>解       </a:t>
            </a:r>
            <a:r>
              <a:rPr lang="zh-CN" altLang="en-US" sz="2800" dirty="0">
                <a:solidFill>
                  <a:schemeClr val="tx1"/>
                </a:solidFill>
              </a:rPr>
              <a:t> </a:t>
            </a:r>
            <a:r>
              <a:rPr lang="zh-CN" altLang="zh-CN" sz="2800" dirty="0">
                <a:solidFill>
                  <a:schemeClr val="tx1"/>
                </a:solidFill>
              </a:rPr>
              <a:t>(73.4)</a:t>
            </a:r>
            <a:r>
              <a:rPr lang="zh-CN" altLang="zh-CN" sz="2800" baseline="-25000" dirty="0">
                <a:solidFill>
                  <a:schemeClr val="tx1"/>
                </a:solidFill>
              </a:rPr>
              <a:t>8</a:t>
            </a:r>
            <a:r>
              <a:rPr lang="zh-CN" altLang="zh-CN" sz="2800" dirty="0">
                <a:solidFill>
                  <a:schemeClr val="tx1"/>
                </a:solidFill>
              </a:rPr>
              <a:t>=(59.5)</a:t>
            </a:r>
            <a:r>
              <a:rPr lang="zh-CN" altLang="zh-CN" sz="2800" baseline="-25000" dirty="0">
                <a:solidFill>
                  <a:schemeClr val="tx1"/>
                </a:solidFill>
              </a:rPr>
              <a:t>10</a:t>
            </a:r>
            <a:r>
              <a:rPr lang="zh-CN" altLang="zh-CN" sz="2800" dirty="0">
                <a:solidFill>
                  <a:schemeClr val="tx1"/>
                </a:solidFill>
              </a:rPr>
              <a:t>=(01011001.0101)</a:t>
            </a:r>
            <a:r>
              <a:rPr lang="zh-CN" altLang="zh-CN" sz="2800" baseline="-25000" dirty="0">
                <a:solidFill>
                  <a:schemeClr val="tx1"/>
                </a:solidFill>
              </a:rPr>
              <a:t>8421BCD</a:t>
            </a:r>
            <a:endParaRPr lang="zh-CN" altLang="zh-CN" sz="2800" dirty="0">
              <a:solidFill>
                <a:schemeClr val="tx1"/>
              </a:solidFill>
            </a:endParaRPr>
          </a:p>
        </p:txBody>
      </p:sp>
    </p:spTree>
  </p:cSld>
  <p:clrMapOvr>
    <a:masterClrMapping/>
  </p:clrMapOvr>
  <p:transition>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685800" y="1340768"/>
            <a:ext cx="7772400" cy="5257800"/>
          </a:xfrm>
        </p:spPr>
        <p:txBody>
          <a:bodyPr/>
          <a:lstStyle/>
          <a:p>
            <a:pPr eaLnBrk="1" hangingPunct="1">
              <a:buFontTx/>
              <a:buNone/>
            </a:pPr>
            <a:r>
              <a:rPr lang="zh-CN" altLang="zh-CN" dirty="0" smtClean="0"/>
              <a:t>8421BCD</a:t>
            </a:r>
            <a:r>
              <a:rPr lang="zh-CN" altLang="en-US" dirty="0" smtClean="0"/>
              <a:t>码的加法</a:t>
            </a:r>
          </a:p>
          <a:p>
            <a:pPr eaLnBrk="1" hangingPunct="1">
              <a:buFontTx/>
              <a:buNone/>
            </a:pPr>
            <a:r>
              <a:rPr lang="zh-CN" altLang="en-US" dirty="0" smtClean="0"/>
              <a:t>若出现伪码则加上校正数</a:t>
            </a:r>
            <a:r>
              <a:rPr lang="zh-CN" altLang="zh-CN" dirty="0" smtClean="0"/>
              <a:t>(6)</a:t>
            </a:r>
            <a:r>
              <a:rPr lang="zh-CN" altLang="zh-CN" baseline="-25000" dirty="0" smtClean="0"/>
              <a:t>10</a:t>
            </a:r>
            <a:endParaRPr lang="zh-CN" altLang="zh-CN" dirty="0" smtClean="0"/>
          </a:p>
          <a:p>
            <a:pPr eaLnBrk="1" hangingPunct="1">
              <a:buFontTx/>
              <a:buNone/>
            </a:pPr>
            <a:r>
              <a:rPr lang="zh-CN" altLang="zh-CN" dirty="0" smtClean="0"/>
              <a:t>   0011           3           </a:t>
            </a:r>
            <a:r>
              <a:rPr lang="en-US" altLang="zh-CN" dirty="0" smtClean="0"/>
              <a:t> </a:t>
            </a:r>
            <a:r>
              <a:rPr lang="zh-CN" altLang="zh-CN" dirty="0" smtClean="0"/>
              <a:t>      1001        9</a:t>
            </a:r>
          </a:p>
          <a:p>
            <a:pPr eaLnBrk="1" hangingPunct="1">
              <a:buFontTx/>
              <a:buNone/>
            </a:pPr>
            <a:r>
              <a:rPr lang="zh-CN" altLang="zh-CN" dirty="0" smtClean="0"/>
              <a:t>+ 0101        +5               + 0011     + 3</a:t>
            </a:r>
          </a:p>
          <a:p>
            <a:pPr eaLnBrk="1" hangingPunct="1">
              <a:buFontTx/>
              <a:buNone/>
            </a:pPr>
            <a:r>
              <a:rPr lang="zh-CN" altLang="zh-CN" dirty="0" smtClean="0"/>
              <a:t>   1000           8               </a:t>
            </a:r>
            <a:r>
              <a:rPr lang="en-US" altLang="zh-CN" dirty="0" smtClean="0"/>
              <a:t> </a:t>
            </a:r>
            <a:r>
              <a:rPr lang="zh-CN" altLang="zh-CN" dirty="0" smtClean="0"/>
              <a:t>  1100        12</a:t>
            </a:r>
          </a:p>
          <a:p>
            <a:pPr eaLnBrk="1" hangingPunct="1">
              <a:buFontTx/>
              <a:buNone/>
            </a:pPr>
            <a:r>
              <a:rPr lang="zh-CN" altLang="zh-CN" dirty="0" smtClean="0"/>
              <a:t>                                       +0110</a:t>
            </a:r>
          </a:p>
          <a:p>
            <a:pPr eaLnBrk="1" hangingPunct="1">
              <a:buFontTx/>
              <a:buNone/>
            </a:pPr>
            <a:r>
              <a:rPr lang="zh-CN" altLang="zh-CN" dirty="0" smtClean="0"/>
              <a:t>                                  00010010</a:t>
            </a:r>
          </a:p>
          <a:p>
            <a:pPr eaLnBrk="1" hangingPunct="1">
              <a:buFontTx/>
              <a:buNone/>
            </a:pPr>
            <a:r>
              <a:rPr lang="zh-CN" altLang="zh-CN" dirty="0" smtClean="0"/>
              <a:t>                                         </a:t>
            </a:r>
          </a:p>
          <a:p>
            <a:pPr eaLnBrk="1" hangingPunct="1">
              <a:buFontTx/>
              <a:buNone/>
            </a:pPr>
            <a:endParaRPr lang="zh-CN" altLang="zh-CN" dirty="0" smtClean="0"/>
          </a:p>
        </p:txBody>
      </p:sp>
      <p:sp>
        <p:nvSpPr>
          <p:cNvPr id="83971" name="Line 3"/>
          <p:cNvSpPr>
            <a:spLocks noChangeShapeType="1"/>
          </p:cNvSpPr>
          <p:nvPr/>
        </p:nvSpPr>
        <p:spPr bwMode="auto">
          <a:xfrm>
            <a:off x="457200" y="3645024"/>
            <a:ext cx="6553200" cy="0"/>
          </a:xfrm>
          <a:prstGeom prst="line">
            <a:avLst/>
          </a:prstGeom>
          <a:noFill/>
          <a:ln w="9525">
            <a:solidFill>
              <a:schemeClr val="tx1"/>
            </a:solidFill>
            <a:round/>
            <a:headEnd/>
            <a:tailEnd/>
          </a:ln>
        </p:spPr>
        <p:txBody>
          <a:bodyPr/>
          <a:lstStyle/>
          <a:p>
            <a:endParaRPr lang="zh-CN" altLang="en-US"/>
          </a:p>
        </p:txBody>
      </p:sp>
      <p:sp>
        <p:nvSpPr>
          <p:cNvPr id="83972" name="Line 4"/>
          <p:cNvSpPr>
            <a:spLocks noChangeShapeType="1"/>
          </p:cNvSpPr>
          <p:nvPr/>
        </p:nvSpPr>
        <p:spPr bwMode="auto">
          <a:xfrm>
            <a:off x="4962872" y="4869160"/>
            <a:ext cx="2057400" cy="0"/>
          </a:xfrm>
          <a:prstGeom prst="line">
            <a:avLst/>
          </a:prstGeom>
          <a:noFill/>
          <a:ln w="9525">
            <a:solidFill>
              <a:schemeClr val="tx1"/>
            </a:solidFill>
            <a:round/>
            <a:headEnd/>
            <a:tailEnd/>
          </a:ln>
        </p:spPr>
        <p:txBody>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685800" y="1772816"/>
            <a:ext cx="7772400" cy="4323184"/>
          </a:xfrm>
        </p:spPr>
        <p:txBody>
          <a:bodyPr/>
          <a:lstStyle/>
          <a:p>
            <a:pPr eaLnBrk="1" hangingPunct="1">
              <a:buFontTx/>
              <a:buNone/>
            </a:pPr>
            <a:r>
              <a:rPr lang="zh-CN" altLang="en-US" dirty="0" smtClean="0"/>
              <a:t>思考题</a:t>
            </a:r>
          </a:p>
          <a:p>
            <a:pPr eaLnBrk="1" hangingPunct="1">
              <a:buFontTx/>
              <a:buNone/>
            </a:pPr>
            <a:r>
              <a:rPr lang="zh-CN" altLang="en-US" dirty="0" smtClean="0"/>
              <a:t>用</a:t>
            </a:r>
            <a:r>
              <a:rPr lang="zh-CN" altLang="zh-CN" dirty="0" smtClean="0"/>
              <a:t>8421BCD</a:t>
            </a:r>
            <a:r>
              <a:rPr lang="zh-CN" altLang="en-US" dirty="0" smtClean="0"/>
              <a:t>码求</a:t>
            </a:r>
            <a:r>
              <a:rPr lang="zh-CN" altLang="zh-CN" dirty="0" smtClean="0"/>
              <a:t>57+38</a:t>
            </a:r>
          </a:p>
        </p:txBody>
      </p:sp>
    </p:spTree>
  </p:cSld>
  <p:clrMapOvr>
    <a:masterClrMapping/>
  </p:clrMapOvr>
  <p:transition>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xfrm>
            <a:off x="685800" y="1403176"/>
            <a:ext cx="7772400" cy="5410200"/>
          </a:xfrm>
        </p:spPr>
        <p:txBody>
          <a:bodyPr/>
          <a:lstStyle/>
          <a:p>
            <a:pPr eaLnBrk="1" hangingPunct="1">
              <a:buFontTx/>
              <a:buNone/>
            </a:pPr>
            <a:r>
              <a:rPr lang="zh-CN" altLang="zh-CN" dirty="0" smtClean="0"/>
              <a:t>   0101           0111       57</a:t>
            </a:r>
          </a:p>
          <a:p>
            <a:pPr eaLnBrk="1" hangingPunct="1">
              <a:buFontTx/>
              <a:buNone/>
            </a:pPr>
            <a:r>
              <a:rPr lang="zh-CN" altLang="zh-CN" dirty="0" smtClean="0"/>
              <a:t>+ 0011        +1000     +38</a:t>
            </a:r>
          </a:p>
          <a:p>
            <a:pPr eaLnBrk="1" hangingPunct="1">
              <a:buFontTx/>
              <a:buNone/>
            </a:pPr>
            <a:r>
              <a:rPr lang="zh-CN" altLang="zh-CN" dirty="0" smtClean="0"/>
              <a:t>   1000       </a:t>
            </a:r>
            <a:r>
              <a:rPr lang="en-US" altLang="zh-CN" dirty="0" smtClean="0"/>
              <a:t> </a:t>
            </a:r>
            <a:r>
              <a:rPr lang="zh-CN" altLang="zh-CN" dirty="0" smtClean="0"/>
              <a:t>   1111       95</a:t>
            </a:r>
          </a:p>
          <a:p>
            <a:pPr eaLnBrk="1" hangingPunct="1">
              <a:buFontTx/>
              <a:buNone/>
            </a:pPr>
            <a:r>
              <a:rPr lang="zh-CN" altLang="zh-CN" dirty="0" smtClean="0"/>
              <a:t> +0001       + 0110</a:t>
            </a:r>
          </a:p>
          <a:p>
            <a:pPr eaLnBrk="1" hangingPunct="1">
              <a:buFontTx/>
              <a:buNone/>
            </a:pPr>
            <a:r>
              <a:rPr lang="zh-CN" altLang="zh-CN" dirty="0" smtClean="0"/>
              <a:t>   1001  </a:t>
            </a:r>
            <a:r>
              <a:rPr lang="en-US" altLang="zh-CN" dirty="0" smtClean="0"/>
              <a:t> </a:t>
            </a:r>
            <a:r>
              <a:rPr lang="zh-CN" altLang="zh-CN" dirty="0" smtClean="0"/>
              <a:t>      10101</a:t>
            </a:r>
          </a:p>
        </p:txBody>
      </p:sp>
      <p:sp>
        <p:nvSpPr>
          <p:cNvPr id="86019" name="Line 3"/>
          <p:cNvSpPr>
            <a:spLocks noChangeShapeType="1"/>
          </p:cNvSpPr>
          <p:nvPr/>
        </p:nvSpPr>
        <p:spPr bwMode="auto">
          <a:xfrm>
            <a:off x="609600" y="2546176"/>
            <a:ext cx="1447800" cy="0"/>
          </a:xfrm>
          <a:prstGeom prst="line">
            <a:avLst/>
          </a:prstGeom>
          <a:noFill/>
          <a:ln w="9525">
            <a:solidFill>
              <a:schemeClr val="tx1"/>
            </a:solidFill>
            <a:round/>
            <a:headEnd/>
            <a:tailEnd/>
          </a:ln>
        </p:spPr>
        <p:txBody>
          <a:bodyPr/>
          <a:lstStyle/>
          <a:p>
            <a:endParaRPr lang="zh-CN" altLang="en-US"/>
          </a:p>
        </p:txBody>
      </p:sp>
      <p:sp>
        <p:nvSpPr>
          <p:cNvPr id="86020" name="Line 4"/>
          <p:cNvSpPr>
            <a:spLocks noChangeShapeType="1"/>
          </p:cNvSpPr>
          <p:nvPr/>
        </p:nvSpPr>
        <p:spPr bwMode="auto">
          <a:xfrm>
            <a:off x="2590800" y="2546176"/>
            <a:ext cx="2667000" cy="0"/>
          </a:xfrm>
          <a:prstGeom prst="line">
            <a:avLst/>
          </a:prstGeom>
          <a:noFill/>
          <a:ln w="9525">
            <a:solidFill>
              <a:schemeClr val="tx1"/>
            </a:solidFill>
            <a:round/>
            <a:headEnd/>
            <a:tailEnd/>
          </a:ln>
        </p:spPr>
        <p:txBody>
          <a:bodyPr/>
          <a:lstStyle/>
          <a:p>
            <a:endParaRPr lang="zh-CN" altLang="en-US"/>
          </a:p>
        </p:txBody>
      </p:sp>
      <p:sp>
        <p:nvSpPr>
          <p:cNvPr id="86021" name="Line 5"/>
          <p:cNvSpPr>
            <a:spLocks noChangeShapeType="1"/>
          </p:cNvSpPr>
          <p:nvPr/>
        </p:nvSpPr>
        <p:spPr bwMode="auto">
          <a:xfrm>
            <a:off x="609600" y="3689176"/>
            <a:ext cx="1371600" cy="0"/>
          </a:xfrm>
          <a:prstGeom prst="line">
            <a:avLst/>
          </a:prstGeom>
          <a:noFill/>
          <a:ln w="9525">
            <a:solidFill>
              <a:schemeClr val="tx1"/>
            </a:solidFill>
            <a:round/>
            <a:headEnd/>
            <a:tailEnd/>
          </a:ln>
        </p:spPr>
        <p:txBody>
          <a:bodyPr/>
          <a:lstStyle/>
          <a:p>
            <a:endParaRPr lang="zh-CN" altLang="en-US"/>
          </a:p>
        </p:txBody>
      </p:sp>
      <p:sp>
        <p:nvSpPr>
          <p:cNvPr id="86022" name="Line 6"/>
          <p:cNvSpPr>
            <a:spLocks noChangeShapeType="1"/>
          </p:cNvSpPr>
          <p:nvPr/>
        </p:nvSpPr>
        <p:spPr bwMode="auto">
          <a:xfrm>
            <a:off x="2514600" y="3689176"/>
            <a:ext cx="1676400" cy="0"/>
          </a:xfrm>
          <a:prstGeom prst="line">
            <a:avLst/>
          </a:prstGeom>
          <a:noFill/>
          <a:ln w="9525">
            <a:solidFill>
              <a:schemeClr val="tx1"/>
            </a:solidFill>
            <a:round/>
            <a:headEnd/>
            <a:tailEnd/>
          </a:ln>
        </p:spPr>
        <p:txBody>
          <a:bodyPr/>
          <a:lstStyle/>
          <a:p>
            <a:endParaRPr lang="zh-CN" altLang="en-US"/>
          </a:p>
        </p:txBody>
      </p:sp>
      <p:sp>
        <p:nvSpPr>
          <p:cNvPr id="86023" name="Rectangle 7"/>
          <p:cNvSpPr>
            <a:spLocks noChangeArrowheads="1"/>
          </p:cNvSpPr>
          <p:nvPr/>
        </p:nvSpPr>
        <p:spPr bwMode="auto">
          <a:xfrm>
            <a:off x="3119264" y="3841576"/>
            <a:ext cx="228600" cy="381000"/>
          </a:xfrm>
          <a:prstGeom prst="rect">
            <a:avLst/>
          </a:prstGeom>
          <a:noFill/>
          <a:ln w="9525">
            <a:solidFill>
              <a:schemeClr val="hlink"/>
            </a:solidFill>
            <a:miter lim="800000"/>
            <a:headEnd/>
            <a:tailEnd/>
          </a:ln>
        </p:spPr>
        <p:txBody>
          <a:bodyPr wrap="none" anchor="ctr"/>
          <a:lstStyle/>
          <a:p>
            <a:endParaRPr lang="zh-CN" altLang="en-US"/>
          </a:p>
        </p:txBody>
      </p:sp>
      <p:sp>
        <p:nvSpPr>
          <p:cNvPr id="86024" name="Line 8"/>
          <p:cNvSpPr>
            <a:spLocks noChangeShapeType="1"/>
          </p:cNvSpPr>
          <p:nvPr/>
        </p:nvSpPr>
        <p:spPr bwMode="auto">
          <a:xfrm flipH="1" flipV="1">
            <a:off x="1905000" y="3536776"/>
            <a:ext cx="1082824" cy="468288"/>
          </a:xfrm>
          <a:prstGeom prst="line">
            <a:avLst/>
          </a:prstGeom>
          <a:noFill/>
          <a:ln w="9525">
            <a:solidFill>
              <a:schemeClr val="hlink"/>
            </a:solidFill>
            <a:round/>
            <a:headEnd/>
            <a:tailEnd type="triangle" w="med" len="med"/>
          </a:ln>
        </p:spPr>
        <p:txBody>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990600" y="476672"/>
            <a:ext cx="7315200" cy="3982629"/>
          </a:xfrm>
          <a:prstGeom prst="rect">
            <a:avLst/>
          </a:prstGeom>
          <a:noFill/>
          <a:ln w="9525">
            <a:noFill/>
            <a:miter lim="800000"/>
            <a:headEnd/>
            <a:tailEnd/>
          </a:ln>
        </p:spPr>
        <p:txBody>
          <a:bodyPr>
            <a:spAutoFit/>
          </a:bodyPr>
          <a:lstStyle/>
          <a:p>
            <a:pPr algn="just">
              <a:lnSpc>
                <a:spcPct val="130000"/>
              </a:lnSpc>
              <a:spcBef>
                <a:spcPct val="50000"/>
              </a:spcBef>
            </a:pPr>
            <a:r>
              <a:rPr lang="zh-CN" altLang="en-US" sz="3200" b="1" dirty="0">
                <a:solidFill>
                  <a:schemeClr val="tx1"/>
                </a:solidFill>
              </a:rPr>
              <a:t>可靠性代</a:t>
            </a:r>
            <a:r>
              <a:rPr lang="zh-CN" altLang="en-US" sz="3200" b="1" dirty="0" smtClean="0">
                <a:solidFill>
                  <a:schemeClr val="tx1"/>
                </a:solidFill>
              </a:rPr>
              <a:t>码</a:t>
            </a:r>
            <a:endParaRPr lang="zh-CN" altLang="en-US" sz="3200" dirty="0">
              <a:solidFill>
                <a:schemeClr val="tx1"/>
              </a:solidFill>
            </a:endParaRPr>
          </a:p>
          <a:p>
            <a:pPr algn="just">
              <a:lnSpc>
                <a:spcPct val="130000"/>
              </a:lnSpc>
              <a:spcBef>
                <a:spcPct val="50000"/>
              </a:spcBef>
            </a:pPr>
            <a:endParaRPr lang="zh-CN" altLang="en-US" dirty="0">
              <a:solidFill>
                <a:schemeClr val="tx1"/>
              </a:solidFill>
            </a:endParaRPr>
          </a:p>
          <a:p>
            <a:pPr algn="just">
              <a:lnSpc>
                <a:spcPct val="130000"/>
              </a:lnSpc>
              <a:spcBef>
                <a:spcPct val="50000"/>
              </a:spcBef>
            </a:pPr>
            <a:r>
              <a:rPr lang="zh-CN" altLang="en-US" dirty="0">
                <a:solidFill>
                  <a:schemeClr val="tx1"/>
                </a:solidFill>
              </a:rPr>
              <a:t>        代码在产生和传输的过程中，难免发生错误。为减少错误的发生，或者在发生错误时能迅速地发现或纠正， 广泛采用了可靠性编码技术。利用该技术编制出来的代码叫可靠性代码，最常用的有格雷码和奇偶校验码。 </a:t>
            </a:r>
          </a:p>
        </p:txBody>
      </p:sp>
    </p:spTree>
  </p:cSld>
  <p:clrMapOvr>
    <a:masterClrMapping/>
  </p:clrMapOvr>
  <p:transition>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747464" y="548680"/>
            <a:ext cx="8001000" cy="5816977"/>
          </a:xfrm>
          <a:prstGeom prst="rect">
            <a:avLst/>
          </a:prstGeom>
          <a:noFill/>
          <a:ln w="9525">
            <a:noFill/>
            <a:miter lim="800000"/>
            <a:headEnd/>
            <a:tailEnd/>
          </a:ln>
        </p:spPr>
        <p:txBody>
          <a:bodyPr>
            <a:spAutoFit/>
          </a:bodyPr>
          <a:lstStyle/>
          <a:p>
            <a:pPr algn="just">
              <a:lnSpc>
                <a:spcPct val="130000"/>
              </a:lnSpc>
              <a:spcBef>
                <a:spcPct val="50000"/>
              </a:spcBef>
            </a:pPr>
            <a:r>
              <a:rPr lang="zh-CN" altLang="en-US" b="1" dirty="0">
                <a:solidFill>
                  <a:schemeClr val="tx1"/>
                </a:solidFill>
              </a:rPr>
              <a:t>奇偶校验</a:t>
            </a:r>
            <a:r>
              <a:rPr lang="zh-CN" altLang="en-US" b="1" dirty="0" smtClean="0">
                <a:solidFill>
                  <a:schemeClr val="tx1"/>
                </a:solidFill>
              </a:rPr>
              <a:t>码</a:t>
            </a:r>
            <a:endParaRPr lang="zh-CN" altLang="en-US" dirty="0">
              <a:solidFill>
                <a:schemeClr val="tx1"/>
              </a:solidFill>
            </a:endParaRPr>
          </a:p>
          <a:p>
            <a:pPr algn="just">
              <a:lnSpc>
                <a:spcPct val="130000"/>
              </a:lnSpc>
              <a:spcBef>
                <a:spcPct val="50000"/>
              </a:spcBef>
            </a:pPr>
            <a:r>
              <a:rPr lang="zh-CN" altLang="en-US" dirty="0">
                <a:solidFill>
                  <a:schemeClr val="tx1"/>
                </a:solidFill>
              </a:rPr>
              <a:t>        奇偶校验码是一种可以检测一位错误的代码。它由</a:t>
            </a:r>
          </a:p>
          <a:p>
            <a:pPr algn="just">
              <a:lnSpc>
                <a:spcPct val="130000"/>
              </a:lnSpc>
              <a:spcBef>
                <a:spcPct val="50000"/>
              </a:spcBef>
            </a:pPr>
            <a:r>
              <a:rPr lang="zh-CN" altLang="en-US" dirty="0">
                <a:solidFill>
                  <a:schemeClr val="tx1"/>
                </a:solidFill>
              </a:rPr>
              <a:t>        信息位和校验位两部分组成。 </a:t>
            </a:r>
          </a:p>
          <a:p>
            <a:pPr algn="just">
              <a:lnSpc>
                <a:spcPct val="130000"/>
              </a:lnSpc>
              <a:spcBef>
                <a:spcPct val="50000"/>
              </a:spcBef>
            </a:pPr>
            <a:r>
              <a:rPr lang="zh-CN" altLang="en-US" dirty="0">
                <a:solidFill>
                  <a:schemeClr val="tx1"/>
                </a:solidFill>
              </a:rPr>
              <a:t>        信息位可以是任何一种二进制代码。它代表着要传输的原始信息。校验位仅有一位，它可以放在信息位的前面，也可以放在信息位的后面。其编码方式有两种： </a:t>
            </a:r>
            <a:endParaRPr lang="en-US" altLang="zh-CN" dirty="0" smtClean="0">
              <a:solidFill>
                <a:schemeClr val="tx1"/>
              </a:solidFill>
            </a:endParaRPr>
          </a:p>
          <a:p>
            <a:pPr algn="just">
              <a:lnSpc>
                <a:spcPct val="130000"/>
              </a:lnSpc>
              <a:spcBef>
                <a:spcPct val="50000"/>
              </a:spcBef>
            </a:pPr>
            <a:r>
              <a:rPr lang="zh-CN" altLang="en-US" dirty="0" smtClean="0">
                <a:solidFill>
                  <a:schemeClr val="tx1"/>
                </a:solidFill>
              </a:rPr>
              <a:t> </a:t>
            </a:r>
            <a:r>
              <a:rPr lang="zh-CN" altLang="zh-CN" dirty="0">
                <a:solidFill>
                  <a:schemeClr val="tx1"/>
                </a:solidFill>
              </a:rPr>
              <a:t>(1) </a:t>
            </a:r>
            <a:r>
              <a:rPr lang="zh-CN" altLang="en-US" dirty="0">
                <a:solidFill>
                  <a:schemeClr val="tx1"/>
                </a:solidFill>
              </a:rPr>
              <a:t>使每一个码组中信息位和校验位的</a:t>
            </a:r>
            <a:r>
              <a:rPr lang="zh-CN" altLang="en-US" dirty="0">
                <a:solidFill>
                  <a:schemeClr val="tx1"/>
                </a:solidFill>
                <a:latin typeface="Courier New" pitchFamily="49" charset="0"/>
              </a:rPr>
              <a:t>“</a:t>
            </a:r>
            <a:r>
              <a:rPr lang="zh-CN" altLang="en-US" dirty="0">
                <a:solidFill>
                  <a:schemeClr val="tx1"/>
                </a:solidFill>
              </a:rPr>
              <a:t>１</a:t>
            </a:r>
            <a:r>
              <a:rPr lang="zh-CN" altLang="en-US" dirty="0">
                <a:solidFill>
                  <a:schemeClr val="tx1"/>
                </a:solidFill>
                <a:latin typeface="Courier New" pitchFamily="49" charset="0"/>
              </a:rPr>
              <a:t>”</a:t>
            </a:r>
            <a:r>
              <a:rPr lang="zh-CN" altLang="en-US" dirty="0">
                <a:solidFill>
                  <a:schemeClr val="tx1"/>
                </a:solidFill>
              </a:rPr>
              <a:t>的个数之和为奇数，称为奇校验。 </a:t>
            </a:r>
          </a:p>
          <a:p>
            <a:pPr algn="just">
              <a:lnSpc>
                <a:spcPct val="130000"/>
              </a:lnSpc>
              <a:spcBef>
                <a:spcPct val="50000"/>
              </a:spcBef>
            </a:pPr>
            <a:r>
              <a:rPr lang="zh-CN" altLang="en-US" dirty="0" smtClean="0">
                <a:solidFill>
                  <a:schemeClr val="tx1"/>
                </a:solidFill>
              </a:rPr>
              <a:t> </a:t>
            </a:r>
            <a:r>
              <a:rPr lang="zh-CN" altLang="zh-CN" dirty="0">
                <a:solidFill>
                  <a:schemeClr val="tx1"/>
                </a:solidFill>
              </a:rPr>
              <a:t>(2) </a:t>
            </a:r>
            <a:r>
              <a:rPr lang="zh-CN" altLang="en-US" dirty="0">
                <a:solidFill>
                  <a:schemeClr val="tx1"/>
                </a:solidFill>
              </a:rPr>
              <a:t>使每一个码组中信息位和校验位的</a:t>
            </a:r>
            <a:r>
              <a:rPr lang="zh-CN" altLang="en-US" dirty="0">
                <a:solidFill>
                  <a:schemeClr val="tx1"/>
                </a:solidFill>
                <a:latin typeface="Courier New" pitchFamily="49" charset="0"/>
              </a:rPr>
              <a:t>“</a:t>
            </a:r>
            <a:r>
              <a:rPr lang="zh-CN" altLang="en-US" dirty="0">
                <a:solidFill>
                  <a:schemeClr val="tx1"/>
                </a:solidFill>
              </a:rPr>
              <a:t>１</a:t>
            </a:r>
            <a:r>
              <a:rPr lang="zh-CN" altLang="en-US" dirty="0">
                <a:solidFill>
                  <a:schemeClr val="tx1"/>
                </a:solidFill>
                <a:latin typeface="Courier New" pitchFamily="49" charset="0"/>
              </a:rPr>
              <a:t>”</a:t>
            </a:r>
            <a:r>
              <a:rPr lang="zh-CN" altLang="en-US" dirty="0">
                <a:solidFill>
                  <a:schemeClr val="tx1"/>
                </a:solidFill>
              </a:rPr>
              <a:t>的个数之和为偶数，称为偶校验</a:t>
            </a:r>
            <a:r>
              <a:rPr lang="zh-CN" altLang="en-US" dirty="0" smtClean="0">
                <a:solidFill>
                  <a:schemeClr val="tx1"/>
                </a:solidFill>
              </a:rPr>
              <a:t>。</a:t>
            </a:r>
            <a:endParaRPr lang="zh-CN" altLang="en-US" dirty="0">
              <a:solidFill>
                <a:schemeClr val="tx1"/>
              </a:solidFill>
            </a:endParaRP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a:xfrm>
            <a:off x="893440" y="260648"/>
            <a:ext cx="4038600" cy="698376"/>
          </a:xfrm>
          <a:noFill/>
        </p:spPr>
        <p:txBody>
          <a:bodyPr lIns="92075" tIns="46038" rIns="92075" bIns="46038"/>
          <a:lstStyle/>
          <a:p>
            <a:pPr eaLnBrk="1" hangingPunct="1"/>
            <a:r>
              <a:rPr lang="zh-CN" altLang="zh-CN" sz="3600" b="1" i="1" dirty="0" smtClean="0">
                <a:solidFill>
                  <a:srgbClr val="FF0000"/>
                </a:solidFill>
                <a:latin typeface="隶书" pitchFamily="49" charset="-122"/>
              </a:rPr>
              <a:t>1.1.1</a:t>
            </a:r>
            <a:r>
              <a:rPr lang="zh-CN" altLang="en-US" sz="4000" b="1" i="1" dirty="0" smtClean="0">
                <a:solidFill>
                  <a:srgbClr val="FF0000"/>
                </a:solidFill>
                <a:latin typeface="隶书" pitchFamily="49" charset="-122"/>
              </a:rPr>
              <a:t>进位计数	</a:t>
            </a:r>
            <a:endParaRPr lang="zh-CN" altLang="en-US" sz="4000" b="1" i="1" dirty="0" smtClean="0">
              <a:solidFill>
                <a:srgbClr val="FF0000"/>
              </a:solidFill>
            </a:endParaRPr>
          </a:p>
        </p:txBody>
      </p:sp>
      <p:sp>
        <p:nvSpPr>
          <p:cNvPr id="4103" name="Text Box 3"/>
          <p:cNvSpPr txBox="1">
            <a:spLocks noChangeArrowheads="1"/>
          </p:cNvSpPr>
          <p:nvPr/>
        </p:nvSpPr>
        <p:spPr bwMode="auto">
          <a:xfrm>
            <a:off x="539750" y="1196975"/>
            <a:ext cx="4686300" cy="579438"/>
          </a:xfrm>
          <a:prstGeom prst="rect">
            <a:avLst/>
          </a:prstGeom>
          <a:noFill/>
          <a:ln w="9525">
            <a:noFill/>
            <a:miter lim="800000"/>
            <a:headEnd/>
            <a:tailEnd/>
          </a:ln>
        </p:spPr>
        <p:txBody>
          <a:bodyPr>
            <a:spAutoFit/>
          </a:bodyPr>
          <a:lstStyle/>
          <a:p>
            <a:pPr marL="457200" indent="-457200">
              <a:spcBef>
                <a:spcPct val="50000"/>
              </a:spcBef>
            </a:pPr>
            <a:r>
              <a:rPr lang="zh-CN" altLang="zh-CN" sz="3200" b="1">
                <a:solidFill>
                  <a:srgbClr val="0066FF"/>
                </a:solidFill>
              </a:rPr>
              <a:t> </a:t>
            </a:r>
            <a:r>
              <a:rPr lang="zh-CN" altLang="en-US" sz="3200" b="1">
                <a:solidFill>
                  <a:srgbClr val="0066FF"/>
                </a:solidFill>
              </a:rPr>
              <a:t>例如：二进制计数制</a:t>
            </a:r>
            <a:endParaRPr lang="zh-CN" altLang="en-US" sz="3200" b="1" baseline="-25000">
              <a:solidFill>
                <a:srgbClr val="0066FF"/>
              </a:solidFill>
            </a:endParaRPr>
          </a:p>
        </p:txBody>
      </p:sp>
      <p:graphicFrame>
        <p:nvGraphicFramePr>
          <p:cNvPr id="4098" name="Object 4"/>
          <p:cNvGraphicFramePr>
            <a:graphicFrameLocks noChangeAspect="1"/>
          </p:cNvGraphicFramePr>
          <p:nvPr/>
        </p:nvGraphicFramePr>
        <p:xfrm>
          <a:off x="1219200" y="2808288"/>
          <a:ext cx="7010400" cy="1797050"/>
        </p:xfrm>
        <a:graphic>
          <a:graphicData uri="http://schemas.openxmlformats.org/presentationml/2006/ole">
            <p:oleObj spid="_x0000_s431106" r:id="rId4" imgW="2946717" imgH="686117" progId="Equations">
              <p:embed/>
            </p:oleObj>
          </a:graphicData>
        </a:graphic>
      </p:graphicFrame>
      <p:graphicFrame>
        <p:nvGraphicFramePr>
          <p:cNvPr id="4099" name="Object 5"/>
          <p:cNvGraphicFramePr>
            <a:graphicFrameLocks noChangeAspect="1"/>
          </p:cNvGraphicFramePr>
          <p:nvPr/>
        </p:nvGraphicFramePr>
        <p:xfrm>
          <a:off x="1066800" y="5029200"/>
          <a:ext cx="6934200" cy="1033463"/>
        </p:xfrm>
        <a:graphic>
          <a:graphicData uri="http://schemas.openxmlformats.org/presentationml/2006/ole">
            <p:oleObj spid="_x0000_s431107" r:id="rId5" imgW="2629217" imgH="457517" progId="Equations">
              <p:embed/>
            </p:oleObj>
          </a:graphicData>
        </a:graphic>
      </p:graphicFrame>
      <p:graphicFrame>
        <p:nvGraphicFramePr>
          <p:cNvPr id="4100" name="Object 6"/>
          <p:cNvGraphicFramePr>
            <a:graphicFrameLocks noChangeAspect="1"/>
          </p:cNvGraphicFramePr>
          <p:nvPr/>
        </p:nvGraphicFramePr>
        <p:xfrm>
          <a:off x="1293813" y="1946275"/>
          <a:ext cx="6556375" cy="641350"/>
        </p:xfrm>
        <a:graphic>
          <a:graphicData uri="http://schemas.openxmlformats.org/presentationml/2006/ole">
            <p:oleObj spid="_x0000_s431108" r:id="rId6" imgW="2337117" imgH="228917" progId="Equations">
              <p:embed/>
            </p:oleObj>
          </a:graphicData>
        </a:graphic>
      </p:graphicFrame>
      <p:sp>
        <p:nvSpPr>
          <p:cNvPr id="4104" name="Oval 7"/>
          <p:cNvSpPr>
            <a:spLocks noChangeArrowheads="1"/>
          </p:cNvSpPr>
          <p:nvPr/>
        </p:nvSpPr>
        <p:spPr bwMode="auto">
          <a:xfrm>
            <a:off x="4648200" y="2286000"/>
            <a:ext cx="76200" cy="76200"/>
          </a:xfrm>
          <a:prstGeom prst="ellipse">
            <a:avLst/>
          </a:prstGeom>
          <a:solidFill>
            <a:srgbClr val="FF0000"/>
          </a:solidFill>
          <a:ln w="9525">
            <a:solidFill>
              <a:schemeClr val="tx1"/>
            </a:solidFill>
            <a:round/>
            <a:headEnd/>
            <a:tailEnd/>
          </a:ln>
        </p:spPr>
        <p:txBody>
          <a:bodyPr wrap="none" anchor="ctr"/>
          <a:lstStyle/>
          <a:p>
            <a:endParaRPr lang="zh-CN" altLang="en-US"/>
          </a:p>
        </p:txBody>
      </p:sp>
      <p:grpSp>
        <p:nvGrpSpPr>
          <p:cNvPr id="2" name="Group 8"/>
          <p:cNvGrpSpPr>
            <a:grpSpLocks/>
          </p:cNvGrpSpPr>
          <p:nvPr/>
        </p:nvGrpSpPr>
        <p:grpSpPr bwMode="auto">
          <a:xfrm>
            <a:off x="5181600" y="228600"/>
            <a:ext cx="3962400" cy="690563"/>
            <a:chOff x="0" y="0"/>
            <a:chExt cx="2496" cy="435"/>
          </a:xfrm>
        </p:grpSpPr>
        <p:sp>
          <p:nvSpPr>
            <p:cNvPr id="4106" name="Oval 9"/>
            <p:cNvSpPr>
              <a:spLocks noChangeArrowheads="1"/>
            </p:cNvSpPr>
            <p:nvPr/>
          </p:nvSpPr>
          <p:spPr bwMode="auto">
            <a:xfrm>
              <a:off x="0" y="3"/>
              <a:ext cx="2496" cy="432"/>
            </a:xfrm>
            <a:prstGeom prst="ellipse">
              <a:avLst/>
            </a:prstGeom>
            <a:solidFill>
              <a:srgbClr val="99CCFF"/>
            </a:solidFill>
            <a:ln w="3175">
              <a:solidFill>
                <a:schemeClr val="tx1"/>
              </a:solidFill>
              <a:round/>
              <a:headEnd/>
              <a:tailEnd/>
            </a:ln>
          </p:spPr>
          <p:txBody>
            <a:bodyPr wrap="none" anchor="ctr"/>
            <a:lstStyle/>
            <a:p>
              <a:endParaRPr lang="zh-CN" altLang="en-US"/>
            </a:p>
          </p:txBody>
        </p:sp>
        <p:sp>
          <p:nvSpPr>
            <p:cNvPr id="4107" name="Rectangle 10"/>
            <p:cNvSpPr>
              <a:spLocks noChangeArrowheads="1"/>
            </p:cNvSpPr>
            <p:nvPr/>
          </p:nvSpPr>
          <p:spPr bwMode="auto">
            <a:xfrm>
              <a:off x="240" y="0"/>
              <a:ext cx="1996" cy="404"/>
            </a:xfrm>
            <a:prstGeom prst="rect">
              <a:avLst/>
            </a:prstGeom>
            <a:noFill/>
            <a:ln w="9525">
              <a:noFill/>
              <a:miter lim="800000"/>
              <a:headEnd/>
              <a:tailEnd/>
            </a:ln>
          </p:spPr>
          <p:txBody>
            <a:bodyPr wrap="none" anchor="ctr">
              <a:spAutoFit/>
            </a:bodyPr>
            <a:lstStyle/>
            <a:p>
              <a:pPr algn="ctr"/>
              <a:r>
                <a:rPr lang="zh-CN" altLang="zh-CN" sz="3600" b="1" u="sng">
                  <a:latin typeface="隶书" pitchFamily="49" charset="-122"/>
                  <a:ea typeface="隶书" pitchFamily="49" charset="-122"/>
                </a:rPr>
                <a:t>1.1</a:t>
              </a:r>
              <a:r>
                <a:rPr lang="zh-CN" altLang="en-US" sz="3600" b="1" u="sng">
                  <a:latin typeface="隶书" pitchFamily="49" charset="-122"/>
                  <a:ea typeface="隶书" pitchFamily="49" charset="-122"/>
                </a:rPr>
                <a:t>数制与编码</a:t>
              </a:r>
            </a:p>
          </p:txBody>
        </p:sp>
      </p:grpSp>
      <p:graphicFrame>
        <p:nvGraphicFramePr>
          <p:cNvPr id="4101" name="Object 11"/>
          <p:cNvGraphicFramePr>
            <a:graphicFrameLocks noChangeAspect="1"/>
          </p:cNvGraphicFramePr>
          <p:nvPr/>
        </p:nvGraphicFramePr>
        <p:xfrm>
          <a:off x="971550" y="5876925"/>
          <a:ext cx="1371600" cy="379413"/>
        </p:xfrm>
        <a:graphic>
          <a:graphicData uri="http://schemas.openxmlformats.org/presentationml/2006/ole">
            <p:oleObj spid="_x0000_s431109" r:id="rId7" imgW="736278" imgH="203341" progId="Equations">
              <p:embed/>
            </p:oleObj>
          </a:graphicData>
        </a:graphic>
      </p:graphicFrame>
    </p:spTree>
  </p:cSld>
  <p:clrMapOvr>
    <a:masterClrMapping/>
  </p:clrMapOvr>
  <p:transition>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2514600" y="609600"/>
            <a:ext cx="4773613" cy="457200"/>
          </a:xfrm>
          <a:prstGeom prst="rect">
            <a:avLst/>
          </a:prstGeom>
          <a:noFill/>
          <a:ln w="9525">
            <a:noFill/>
            <a:miter lim="800000"/>
            <a:headEnd/>
            <a:tailEnd/>
          </a:ln>
        </p:spPr>
        <p:txBody>
          <a:bodyPr wrap="none">
            <a:spAutoFit/>
          </a:bodyPr>
          <a:lstStyle/>
          <a:p>
            <a:r>
              <a:rPr lang="zh-CN" altLang="en-US"/>
              <a:t>表 </a:t>
            </a:r>
            <a:r>
              <a:rPr lang="zh-CN" altLang="zh-CN"/>
              <a:t>1 – 3  </a:t>
            </a:r>
            <a:r>
              <a:rPr lang="zh-CN" altLang="en-US"/>
              <a:t>带奇偶校验的</a:t>
            </a:r>
            <a:r>
              <a:rPr lang="zh-CN" altLang="zh-CN"/>
              <a:t>8421BCD</a:t>
            </a:r>
            <a:r>
              <a:rPr lang="zh-CN" altLang="en-US"/>
              <a:t>码 </a:t>
            </a:r>
          </a:p>
        </p:txBody>
      </p:sp>
      <p:pic>
        <p:nvPicPr>
          <p:cNvPr id="89091" name="Picture 3" descr="未标题-1 拷贝"/>
          <p:cNvPicPr>
            <a:picLocks noChangeAspect="1" noChangeArrowheads="1"/>
          </p:cNvPicPr>
          <p:nvPr/>
        </p:nvPicPr>
        <p:blipFill>
          <a:blip r:embed="rId2" cstate="print"/>
          <a:srcRect/>
          <a:stretch>
            <a:fillRect/>
          </a:stretch>
        </p:blipFill>
        <p:spPr bwMode="auto">
          <a:xfrm>
            <a:off x="1447800" y="1066800"/>
            <a:ext cx="6664325" cy="54864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467544" y="1844824"/>
            <a:ext cx="8064896" cy="3637919"/>
          </a:xfrm>
          <a:prstGeom prst="rect">
            <a:avLst/>
          </a:prstGeom>
          <a:noFill/>
          <a:ln w="9525">
            <a:noFill/>
            <a:miter lim="800000"/>
            <a:headEnd/>
            <a:tailEnd/>
          </a:ln>
        </p:spPr>
        <p:txBody>
          <a:bodyPr wrap="square">
            <a:spAutoFit/>
          </a:bodyPr>
          <a:lstStyle/>
          <a:p>
            <a:pPr algn="just">
              <a:lnSpc>
                <a:spcPct val="130000"/>
              </a:lnSpc>
              <a:spcBef>
                <a:spcPct val="50000"/>
              </a:spcBef>
            </a:pPr>
            <a:r>
              <a:rPr lang="zh-CN" altLang="zh-CN" dirty="0">
                <a:solidFill>
                  <a:schemeClr val="tx1"/>
                </a:solidFill>
              </a:rPr>
              <a:t>        </a:t>
            </a:r>
            <a:r>
              <a:rPr lang="zh-CN" altLang="en-US" dirty="0">
                <a:solidFill>
                  <a:schemeClr val="tx1"/>
                </a:solidFill>
              </a:rPr>
              <a:t>接收方对接收到的奇偶校验码要进行检测。看每个码组中</a:t>
            </a:r>
            <a:r>
              <a:rPr lang="zh-CN" altLang="en-US" dirty="0">
                <a:solidFill>
                  <a:schemeClr val="tx1"/>
                </a:solidFill>
                <a:latin typeface="Courier New" pitchFamily="49" charset="0"/>
              </a:rPr>
              <a:t>“</a:t>
            </a:r>
            <a:r>
              <a:rPr lang="zh-CN" altLang="en-US" dirty="0">
                <a:solidFill>
                  <a:schemeClr val="tx1"/>
                </a:solidFill>
              </a:rPr>
              <a:t>１</a:t>
            </a:r>
            <a:r>
              <a:rPr lang="zh-CN" altLang="en-US" dirty="0">
                <a:solidFill>
                  <a:schemeClr val="tx1"/>
                </a:solidFill>
                <a:latin typeface="Courier New" pitchFamily="49" charset="0"/>
              </a:rPr>
              <a:t>”</a:t>
            </a:r>
            <a:r>
              <a:rPr lang="zh-CN" altLang="en-US" dirty="0">
                <a:solidFill>
                  <a:schemeClr val="tx1"/>
                </a:solidFill>
              </a:rPr>
              <a:t>的个数是否与约定相符。若不相符，则为错码。 </a:t>
            </a:r>
          </a:p>
          <a:p>
            <a:pPr algn="just">
              <a:lnSpc>
                <a:spcPct val="130000"/>
              </a:lnSpc>
              <a:spcBef>
                <a:spcPct val="50000"/>
              </a:spcBef>
            </a:pPr>
            <a:r>
              <a:rPr lang="zh-CN" altLang="en-US" dirty="0">
                <a:solidFill>
                  <a:schemeClr val="tx1"/>
                </a:solidFill>
              </a:rPr>
              <a:t>        奇偶校验码只能检测一位错码，但不能测定哪一位出错，也不能自行纠正错误。若代码中同时出现多位错误，则奇偶校验码无法检测。但是，由于多位同时出错的概率要比一位出错的概率小得多，并且奇偶校验码容易实现，因而该码被广泛采用。 </a:t>
            </a:r>
          </a:p>
        </p:txBody>
      </p:sp>
    </p:spTree>
  </p:cSld>
  <p:clrMapOvr>
    <a:masterClrMapping/>
  </p:clrMapOvr>
  <p:transition>
    <p:rand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mtClean="0"/>
              <a:t>课后练习</a:t>
            </a:r>
          </a:p>
        </p:txBody>
      </p:sp>
      <p:sp>
        <p:nvSpPr>
          <p:cNvPr id="48131" name="Rectangle 3"/>
          <p:cNvSpPr>
            <a:spLocks noGrp="1" noChangeArrowheads="1"/>
          </p:cNvSpPr>
          <p:nvPr>
            <p:ph type="body" idx="1"/>
          </p:nvPr>
        </p:nvSpPr>
        <p:spPr/>
        <p:txBody>
          <a:bodyPr/>
          <a:lstStyle/>
          <a:p>
            <a:pPr eaLnBrk="1" hangingPunct="1"/>
            <a:r>
              <a:rPr lang="zh-CN" altLang="en-US" dirty="0" smtClean="0"/>
              <a:t>习题一 </a:t>
            </a:r>
            <a:r>
              <a:rPr lang="zh-CN" altLang="zh-CN" dirty="0" smtClean="0"/>
              <a:t>P24</a:t>
            </a:r>
          </a:p>
          <a:p>
            <a:pPr eaLnBrk="1" hangingPunct="1"/>
            <a:r>
              <a:rPr lang="zh-CN" altLang="zh-CN" dirty="0" smtClean="0"/>
              <a:t>1.4</a:t>
            </a:r>
          </a:p>
          <a:p>
            <a:pPr eaLnBrk="1" hangingPunct="1"/>
            <a:r>
              <a:rPr lang="zh-CN" altLang="zh-CN" dirty="0" smtClean="0"/>
              <a:t>1.5</a:t>
            </a:r>
            <a:endParaRPr lang="en-US" altLang="zh-CN" dirty="0" smtClean="0"/>
          </a:p>
          <a:p>
            <a:pPr eaLnBrk="1" hangingPunct="1"/>
            <a:r>
              <a:rPr lang="zh-CN" altLang="zh-CN" dirty="0" smtClean="0"/>
              <a:t>1.6</a:t>
            </a:r>
            <a:endParaRPr lang="en-US" altLang="zh-CN" dirty="0" smtClean="0"/>
          </a:p>
          <a:p>
            <a:pPr eaLnBrk="1" hangingPunct="1"/>
            <a:r>
              <a:rPr lang="zh-CN" altLang="zh-CN" dirty="0" smtClean="0"/>
              <a:t>1.7 </a:t>
            </a:r>
            <a:endParaRPr lang="en-US" altLang="zh-CN" dirty="0" smtClean="0"/>
          </a:p>
          <a:p>
            <a:pPr eaLnBrk="1" hangingPunct="1"/>
            <a:r>
              <a:rPr lang="zh-CN" altLang="zh-CN" dirty="0" smtClean="0"/>
              <a:t>1.8</a:t>
            </a:r>
          </a:p>
          <a:p>
            <a:pPr eaLnBrk="1" hangingPunct="1"/>
            <a:r>
              <a:rPr lang="zh-CN" altLang="zh-CN" dirty="0" smtClean="0"/>
              <a:t>1.10 </a:t>
            </a:r>
          </a:p>
          <a:p>
            <a:pPr eaLnBrk="1" hangingPunct="1"/>
            <a:endParaRPr lang="zh-CN" altLang="zh-CN" dirty="0" smtClean="0"/>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749424" y="116632"/>
            <a:ext cx="4038600" cy="914400"/>
          </a:xfrm>
          <a:noFill/>
        </p:spPr>
        <p:txBody>
          <a:bodyPr lIns="92075" tIns="46038" rIns="92075" bIns="46038"/>
          <a:lstStyle/>
          <a:p>
            <a:pPr eaLnBrk="1" hangingPunct="1"/>
            <a:r>
              <a:rPr lang="zh-CN" altLang="zh-CN" sz="3600" b="1" i="1" dirty="0" smtClean="0">
                <a:solidFill>
                  <a:srgbClr val="FF0000"/>
                </a:solidFill>
                <a:latin typeface="隶书" pitchFamily="49" charset="-122"/>
              </a:rPr>
              <a:t>1.1.1</a:t>
            </a:r>
            <a:r>
              <a:rPr lang="zh-CN" altLang="en-US" sz="4000" b="1" i="1" dirty="0" smtClean="0">
                <a:solidFill>
                  <a:srgbClr val="FF0000"/>
                </a:solidFill>
                <a:latin typeface="隶书" pitchFamily="49" charset="-122"/>
              </a:rPr>
              <a:t>进位计数制</a:t>
            </a:r>
            <a:endParaRPr lang="zh-CN" altLang="en-US" sz="4000" b="1" i="1" dirty="0" smtClean="0">
              <a:solidFill>
                <a:srgbClr val="FF0000"/>
              </a:solidFill>
            </a:endParaRPr>
          </a:p>
        </p:txBody>
      </p:sp>
      <p:sp>
        <p:nvSpPr>
          <p:cNvPr id="5125" name="Text Box 3"/>
          <p:cNvSpPr txBox="1">
            <a:spLocks noChangeArrowheads="1"/>
          </p:cNvSpPr>
          <p:nvPr/>
        </p:nvSpPr>
        <p:spPr bwMode="auto">
          <a:xfrm>
            <a:off x="539750" y="1412875"/>
            <a:ext cx="5105400" cy="641350"/>
          </a:xfrm>
          <a:prstGeom prst="rect">
            <a:avLst/>
          </a:prstGeom>
          <a:noFill/>
          <a:ln w="9525">
            <a:noFill/>
            <a:miter lim="800000"/>
            <a:headEnd/>
            <a:tailEnd/>
          </a:ln>
        </p:spPr>
        <p:txBody>
          <a:bodyPr>
            <a:spAutoFit/>
          </a:bodyPr>
          <a:lstStyle/>
          <a:p>
            <a:pPr marL="457200" indent="-457200">
              <a:spcBef>
                <a:spcPct val="50000"/>
              </a:spcBef>
            </a:pPr>
            <a:r>
              <a:rPr lang="zh-CN" altLang="en-US" sz="3600" b="1">
                <a:solidFill>
                  <a:srgbClr val="0066FF"/>
                </a:solidFill>
              </a:rPr>
              <a:t>例如：十六进制计数制</a:t>
            </a:r>
            <a:endParaRPr lang="zh-CN" altLang="en-US" sz="3600" b="1" baseline="-25000">
              <a:solidFill>
                <a:srgbClr val="0066FF"/>
              </a:solidFill>
            </a:endParaRPr>
          </a:p>
        </p:txBody>
      </p:sp>
      <p:graphicFrame>
        <p:nvGraphicFramePr>
          <p:cNvPr id="5122" name="Object 4"/>
          <p:cNvGraphicFramePr>
            <a:graphicFrameLocks noChangeAspect="1"/>
          </p:cNvGraphicFramePr>
          <p:nvPr/>
        </p:nvGraphicFramePr>
        <p:xfrm>
          <a:off x="534988" y="3914775"/>
          <a:ext cx="8229600" cy="1752600"/>
        </p:xfrm>
        <a:graphic>
          <a:graphicData uri="http://schemas.openxmlformats.org/presentationml/2006/ole">
            <p:oleObj spid="_x0000_s432130" r:id="rId4" imgW="3162617" imgH="686117" progId="Equations">
              <p:embed/>
            </p:oleObj>
          </a:graphicData>
        </a:graphic>
      </p:graphicFrame>
      <p:graphicFrame>
        <p:nvGraphicFramePr>
          <p:cNvPr id="5123" name="Object 5"/>
          <p:cNvGraphicFramePr>
            <a:graphicFrameLocks noChangeAspect="1"/>
          </p:cNvGraphicFramePr>
          <p:nvPr/>
        </p:nvGraphicFramePr>
        <p:xfrm>
          <a:off x="611188" y="2924175"/>
          <a:ext cx="6699250" cy="641350"/>
        </p:xfrm>
        <a:graphic>
          <a:graphicData uri="http://schemas.openxmlformats.org/presentationml/2006/ole">
            <p:oleObj spid="_x0000_s432131" r:id="rId5" imgW="2387917" imgH="228917" progId="Equations">
              <p:embed/>
            </p:oleObj>
          </a:graphicData>
        </a:graphic>
      </p:graphicFrame>
      <p:grpSp>
        <p:nvGrpSpPr>
          <p:cNvPr id="2" name="Group 6"/>
          <p:cNvGrpSpPr>
            <a:grpSpLocks/>
          </p:cNvGrpSpPr>
          <p:nvPr/>
        </p:nvGrpSpPr>
        <p:grpSpPr bwMode="auto">
          <a:xfrm>
            <a:off x="5181600" y="228600"/>
            <a:ext cx="3962400" cy="690563"/>
            <a:chOff x="0" y="0"/>
            <a:chExt cx="2496" cy="435"/>
          </a:xfrm>
        </p:grpSpPr>
        <p:sp>
          <p:nvSpPr>
            <p:cNvPr id="5127" name="Oval 7"/>
            <p:cNvSpPr>
              <a:spLocks noChangeArrowheads="1"/>
            </p:cNvSpPr>
            <p:nvPr/>
          </p:nvSpPr>
          <p:spPr bwMode="auto">
            <a:xfrm>
              <a:off x="0" y="3"/>
              <a:ext cx="2496" cy="432"/>
            </a:xfrm>
            <a:prstGeom prst="ellipse">
              <a:avLst/>
            </a:prstGeom>
            <a:solidFill>
              <a:srgbClr val="99CCFF"/>
            </a:solidFill>
            <a:ln w="3175">
              <a:solidFill>
                <a:schemeClr val="tx1"/>
              </a:solidFill>
              <a:round/>
              <a:headEnd/>
              <a:tailEnd/>
            </a:ln>
          </p:spPr>
          <p:txBody>
            <a:bodyPr wrap="none" anchor="ctr"/>
            <a:lstStyle/>
            <a:p>
              <a:endParaRPr lang="zh-CN" altLang="en-US"/>
            </a:p>
          </p:txBody>
        </p:sp>
        <p:sp>
          <p:nvSpPr>
            <p:cNvPr id="5128" name="Rectangle 8"/>
            <p:cNvSpPr>
              <a:spLocks noChangeArrowheads="1"/>
            </p:cNvSpPr>
            <p:nvPr/>
          </p:nvSpPr>
          <p:spPr bwMode="auto">
            <a:xfrm>
              <a:off x="240" y="0"/>
              <a:ext cx="1996" cy="404"/>
            </a:xfrm>
            <a:prstGeom prst="rect">
              <a:avLst/>
            </a:prstGeom>
            <a:noFill/>
            <a:ln w="9525">
              <a:noFill/>
              <a:miter lim="800000"/>
              <a:headEnd/>
              <a:tailEnd/>
            </a:ln>
          </p:spPr>
          <p:txBody>
            <a:bodyPr wrap="none" anchor="ctr">
              <a:spAutoFit/>
            </a:bodyPr>
            <a:lstStyle/>
            <a:p>
              <a:pPr algn="ctr"/>
              <a:r>
                <a:rPr lang="zh-CN" altLang="zh-CN" sz="3600" b="1" u="sng">
                  <a:latin typeface="隶书" pitchFamily="49" charset="-122"/>
                  <a:ea typeface="隶书" pitchFamily="49" charset="-122"/>
                </a:rPr>
                <a:t>1.1</a:t>
              </a:r>
              <a:r>
                <a:rPr lang="zh-CN" altLang="en-US" sz="3600" b="1" u="sng">
                  <a:latin typeface="隶书" pitchFamily="49" charset="-122"/>
                  <a:ea typeface="隶书" pitchFamily="49" charset="-122"/>
                </a:rPr>
                <a:t>数制与编码</a:t>
              </a:r>
            </a:p>
          </p:txBody>
        </p:sp>
      </p:gr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routeFlap_zyx">
  <a:themeElements>
    <a:clrScheme name="routeFlap_zyx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routeFlap_zyx">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chemeClr val="folHlink"/>
            </a:solidFill>
            <a:effectLst/>
            <a:latin typeface="Times New Roman" pitchFamily="18" charset="0"/>
            <a:ea typeface="隶书"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chemeClr val="folHlink"/>
            </a:solidFill>
            <a:effectLst/>
            <a:latin typeface="Times New Roman" pitchFamily="18" charset="0"/>
            <a:ea typeface="隶书" pitchFamily="49" charset="-122"/>
          </a:defRPr>
        </a:defPPr>
      </a:lstStyle>
    </a:lnDef>
  </a:objectDefaults>
  <a:extraClrSchemeLst>
    <a:extraClrScheme>
      <a:clrScheme name="routeFlap_zyx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routeFlap_zyx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routeFlap_zyx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routeFlap_zyx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routeFlap_zyx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routeFlap_zyx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routeFlap_zyx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D:\work\presentation\others\lecture-2001\routeFlap_zyx.ppt</Template>
  <TotalTime>12457</TotalTime>
  <Words>8579</Words>
  <Application>Microsoft Office PowerPoint</Application>
  <PresentationFormat>全屏显示(4:3)</PresentationFormat>
  <Paragraphs>931</Paragraphs>
  <Slides>82</Slides>
  <Notes>22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82</vt:i4>
      </vt:variant>
    </vt:vector>
  </HeadingPairs>
  <TitlesOfParts>
    <vt:vector size="85" baseType="lpstr">
      <vt:lpstr>routeFlap_zyx</vt:lpstr>
      <vt:lpstr>A Equation(公式3.1)</vt:lpstr>
      <vt:lpstr>Equation</vt:lpstr>
      <vt:lpstr>幻灯片 1</vt:lpstr>
      <vt:lpstr>幻灯片 2</vt:lpstr>
      <vt:lpstr>幻灯片 3</vt:lpstr>
      <vt:lpstr>幻灯片 4</vt:lpstr>
      <vt:lpstr>幻灯片 5</vt:lpstr>
      <vt:lpstr>1.1.1 进位计数制 </vt:lpstr>
      <vt:lpstr>1.1.1 进位计数制</vt:lpstr>
      <vt:lpstr>1.1.1进位计数 </vt:lpstr>
      <vt:lpstr>1.1.1进位计数制</vt:lpstr>
      <vt:lpstr>1.1.1 进位计数制</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思考题？</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课堂练习</vt:lpstr>
      <vt:lpstr>答案</vt:lpstr>
      <vt:lpstr>数值在机器内部的表示</vt:lpstr>
      <vt:lpstr>幻灯片 42</vt:lpstr>
      <vt:lpstr>幻灯片 43</vt:lpstr>
      <vt:lpstr>幻灯片 44</vt:lpstr>
      <vt:lpstr>幻灯片 45</vt:lpstr>
      <vt:lpstr>幻灯片 46</vt:lpstr>
      <vt:lpstr>幻灯片 47</vt:lpstr>
      <vt:lpstr>幻灯片 48</vt:lpstr>
      <vt:lpstr>幻灯片 49</vt:lpstr>
      <vt:lpstr>机器码的加减运算</vt:lpstr>
      <vt:lpstr>幻灯片 51</vt:lpstr>
      <vt:lpstr>幻灯片 52</vt:lpstr>
      <vt:lpstr>机器码的溢出问题</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        但是，当选用循环二进制码加1计数器时，就不会出现上述情况。如：</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课后练习</vt:lpstr>
    </vt:vector>
  </TitlesOfParts>
  <Company>SHU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dc:title>
  <dc:creator>Wang Xiaowei</dc:creator>
  <cp:lastModifiedBy>peng</cp:lastModifiedBy>
  <cp:revision>1394</cp:revision>
  <dcterms:created xsi:type="dcterms:W3CDTF">1999-09-03T07:07:43Z</dcterms:created>
  <dcterms:modified xsi:type="dcterms:W3CDTF">2021-08-23T11:49:25Z</dcterms:modified>
</cp:coreProperties>
</file>