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995" r:id="rId2"/>
    <p:sldId id="996" r:id="rId3"/>
    <p:sldId id="997" r:id="rId4"/>
    <p:sldId id="998" r:id="rId5"/>
    <p:sldId id="999" r:id="rId6"/>
    <p:sldId id="1000" r:id="rId7"/>
    <p:sldId id="1001" r:id="rId8"/>
    <p:sldId id="1002" r:id="rId9"/>
    <p:sldId id="1003" r:id="rId10"/>
    <p:sldId id="1004" r:id="rId11"/>
    <p:sldId id="1005" r:id="rId12"/>
    <p:sldId id="1006" r:id="rId13"/>
    <p:sldId id="1007" r:id="rId14"/>
    <p:sldId id="1008" r:id="rId15"/>
    <p:sldId id="1009" r:id="rId16"/>
    <p:sldId id="1010" r:id="rId17"/>
    <p:sldId id="1011" r:id="rId18"/>
    <p:sldId id="1012" r:id="rId19"/>
    <p:sldId id="1013" r:id="rId20"/>
    <p:sldId id="1059" r:id="rId21"/>
    <p:sldId id="1014" r:id="rId22"/>
    <p:sldId id="1061" r:id="rId23"/>
    <p:sldId id="1015" r:id="rId24"/>
    <p:sldId id="1016" r:id="rId25"/>
    <p:sldId id="1017" r:id="rId26"/>
    <p:sldId id="1018" r:id="rId27"/>
    <p:sldId id="1019" r:id="rId28"/>
    <p:sldId id="1020" r:id="rId29"/>
    <p:sldId id="1021" r:id="rId30"/>
    <p:sldId id="1022" r:id="rId31"/>
    <p:sldId id="1023" r:id="rId32"/>
    <p:sldId id="1024" r:id="rId33"/>
    <p:sldId id="1025" r:id="rId34"/>
    <p:sldId id="1026" r:id="rId35"/>
    <p:sldId id="1027" r:id="rId36"/>
    <p:sldId id="1028" r:id="rId37"/>
    <p:sldId id="1029" r:id="rId38"/>
    <p:sldId id="1030" r:id="rId39"/>
    <p:sldId id="1031" r:id="rId40"/>
    <p:sldId id="1032" r:id="rId41"/>
    <p:sldId id="1033" r:id="rId42"/>
    <p:sldId id="1034" r:id="rId43"/>
    <p:sldId id="1035" r:id="rId44"/>
    <p:sldId id="1036" r:id="rId45"/>
    <p:sldId id="1038" r:id="rId46"/>
    <p:sldId id="1039" r:id="rId47"/>
    <p:sldId id="1040" r:id="rId48"/>
    <p:sldId id="1041" r:id="rId49"/>
    <p:sldId id="1042" r:id="rId50"/>
    <p:sldId id="1043" r:id="rId51"/>
    <p:sldId id="1058" r:id="rId52"/>
    <p:sldId id="1045" r:id="rId53"/>
    <p:sldId id="1047" r:id="rId54"/>
    <p:sldId id="1048" r:id="rId55"/>
    <p:sldId id="1049" r:id="rId56"/>
    <p:sldId id="1050" r:id="rId57"/>
    <p:sldId id="1051" r:id="rId58"/>
    <p:sldId id="1052" r:id="rId59"/>
    <p:sldId id="1055" r:id="rId60"/>
    <p:sldId id="1054" r:id="rId61"/>
    <p:sldId id="1053" r:id="rId62"/>
    <p:sldId id="1056" r:id="rId63"/>
    <p:sldId id="1057" r:id="rId6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folHlink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folHlink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folHlink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folHlink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folHlink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ACB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7" autoAdjust="0"/>
    <p:restoredTop sz="58834" autoAdjust="0"/>
  </p:normalViewPr>
  <p:slideViewPr>
    <p:cSldViewPr>
      <p:cViewPr>
        <p:scale>
          <a:sx n="50" d="100"/>
          <a:sy n="50" d="100"/>
        </p:scale>
        <p:origin x="-1956" y="-100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50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png"/><Relationship Id="rId1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24B4635-A90A-44B3-8A41-AECB35B3A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12268DD-25D7-48B6-A31E-140B7F53F9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</a:pPr>
            <a:fld id="{5C235714-ECBC-48B1-B271-A9258934C4BA}" type="slidenum">
              <a:rPr lang="en-US" altLang="zh-CN" sz="1200">
                <a:ea typeface="隶书" pitchFamily="49" charset="-122"/>
              </a:rPr>
              <a:pPr algn="r">
                <a:spcBef>
                  <a:spcPct val="50000"/>
                </a:spcBef>
              </a:pPr>
              <a:t>28</a:t>
            </a:fld>
            <a:endParaRPr lang="en-US" altLang="zh-CN" sz="1200">
              <a:ea typeface="隶书" pitchFamily="49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分析组合逻辑电路的步骤：</a:t>
            </a:r>
          </a:p>
          <a:p>
            <a:pPr eaLnBrk="1" hangingPunct="1"/>
            <a:r>
              <a:rPr lang="zh-CN" altLang="en-US" smtClean="0"/>
              <a:t>	阅读组合逻辑电路图→列写逻辑表达式</a:t>
            </a:r>
            <a:r>
              <a:rPr lang="en-US" altLang="zh-CN" smtClean="0"/>
              <a:t>(</a:t>
            </a:r>
            <a:r>
              <a:rPr lang="zh-CN" altLang="en-US" smtClean="0"/>
              <a:t>化简）→列出真值表→指出组合逻辑电路的逻辑功能→对组合逻辑电路图进行评价和改进。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</a:pPr>
            <a:fld id="{A5CABA76-F6DF-4EB3-A3F3-077E2AE63C00}" type="slidenum">
              <a:rPr lang="en-US" altLang="zh-CN" sz="1200">
                <a:ea typeface="隶书" pitchFamily="49" charset="-122"/>
              </a:rPr>
              <a:pPr algn="r">
                <a:spcBef>
                  <a:spcPct val="50000"/>
                </a:spcBef>
              </a:pPr>
              <a:t>30</a:t>
            </a:fld>
            <a:endParaRPr lang="en-US" altLang="zh-CN" sz="1200">
              <a:ea typeface="隶书" pitchFamily="49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A</a:t>
            </a:r>
            <a:r>
              <a:rPr lang="zh-CN" altLang="en-US" smtClean="0"/>
              <a:t>与</a:t>
            </a:r>
            <a:r>
              <a:rPr lang="en-US" altLang="zh-CN" smtClean="0"/>
              <a:t>B</a:t>
            </a:r>
            <a:r>
              <a:rPr lang="zh-CN" altLang="en-US" smtClean="0"/>
              <a:t>是否相等逻辑电路。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spcBef>
                <a:spcPct val="50000"/>
              </a:spcBef>
            </a:pPr>
            <a:fld id="{D7AC60BD-3D12-4330-82BE-3FB2AAF8AB6A}" type="slidenum">
              <a:rPr lang="en-US" altLang="zh-CN" sz="1200">
                <a:ea typeface="隶书" pitchFamily="49" charset="-122"/>
              </a:rPr>
              <a:pPr algn="r">
                <a:spcBef>
                  <a:spcPct val="50000"/>
                </a:spcBef>
              </a:pPr>
              <a:t>39</a:t>
            </a:fld>
            <a:endParaRPr lang="en-US" altLang="zh-CN" sz="1200">
              <a:ea typeface="隶书" pitchFamily="49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>
                <a:solidFill>
                  <a:srgbClr val="FF0000"/>
                </a:solidFill>
              </a:rPr>
              <a:t>推广到一般</a:t>
            </a:r>
            <a:r>
              <a:rPr lang="zh-CN" altLang="en-US" b="1" smtClean="0"/>
              <a:t>，将</a:t>
            </a:r>
            <a:r>
              <a:rPr lang="en-US" altLang="zh-CN" b="1" smtClean="0"/>
              <a:t>n</a:t>
            </a:r>
            <a:r>
              <a:rPr lang="zh-CN" altLang="en-US" b="1" smtClean="0"/>
              <a:t>位自然二进制码转换成</a:t>
            </a:r>
            <a:r>
              <a:rPr lang="en-US" altLang="zh-CN" b="1" smtClean="0"/>
              <a:t>n</a:t>
            </a:r>
            <a:r>
              <a:rPr lang="zh-CN" altLang="en-US" b="1" smtClean="0"/>
              <a:t>位格雷？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注意：利用此式时对码位序号大于（</a:t>
            </a:r>
            <a:r>
              <a:rPr lang="en-US" altLang="zh-CN" b="1" smtClean="0"/>
              <a:t>n-1</a:t>
            </a:r>
            <a:r>
              <a:rPr lang="zh-CN" altLang="en-US" b="1" smtClean="0"/>
              <a:t>）的位应按</a:t>
            </a:r>
            <a:r>
              <a:rPr lang="en-US" altLang="zh-CN" b="1" smtClean="0"/>
              <a:t>0</a:t>
            </a:r>
            <a:r>
              <a:rPr lang="zh-CN" altLang="en-US" b="1" smtClean="0"/>
              <a:t>处理，如本例码位的最大序号</a:t>
            </a:r>
            <a:r>
              <a:rPr lang="en-US" altLang="zh-CN" b="1" smtClean="0"/>
              <a:t>i = 3</a:t>
            </a:r>
            <a:r>
              <a:rPr lang="zh-CN" altLang="en-US" b="1" smtClean="0"/>
              <a:t>，故</a:t>
            </a:r>
            <a:r>
              <a:rPr lang="en-US" altLang="zh-CN" b="1" smtClean="0"/>
              <a:t>B4</a:t>
            </a:r>
            <a:r>
              <a:rPr lang="zh-CN" altLang="en-US" b="1" smtClean="0"/>
              <a:t>应为</a:t>
            </a:r>
            <a:r>
              <a:rPr lang="en-US" altLang="zh-CN" b="1" smtClean="0"/>
              <a:t>0</a:t>
            </a:r>
            <a:r>
              <a:rPr lang="zh-CN" altLang="en-US" b="1" smtClean="0"/>
              <a:t>，才能得到正确的结果。</a:t>
            </a:r>
            <a:endParaRPr lang="zh-CN" altLang="en-US" smtClean="0"/>
          </a:p>
          <a:p>
            <a:pPr eaLnBrk="1" hangingPunct="1"/>
            <a:endParaRPr 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>
                  <a:ea typeface="隶书" pitchFamily="49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>
                  <a:ea typeface="隶书" pitchFamily="49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>
                  <a:ea typeface="隶书" pitchFamily="49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/>
                <a:ext uri="{AF507438-7753-43E0-B8FC-AC1667EBCBE1}"/>
              </a:extLst>
            </p:spPr>
            <p:txBody>
              <a:bodyPr wrap="none" anchor="ctr"/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en-US">
                  <a:ea typeface="隶书" pitchFamily="49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en-US">
                <a:ea typeface="隶书" pitchFamily="49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/>
              <a:ext uri="{AF507438-7753-43E0-B8FC-AC1667EBCBE1}"/>
            </a:extLst>
          </p:spPr>
          <p:txBody>
            <a:bodyPr wrap="none" anchor="ctr"/>
            <a:lstStyle/>
            <a:p>
              <a:pPr>
                <a:spcBef>
                  <a:spcPct val="50000"/>
                </a:spcBef>
                <a:defRPr/>
              </a:pPr>
              <a:endParaRPr lang="zh-CN" altLang="en-US">
                <a:ea typeface="隶书" pitchFamily="49" charset="-122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D07E578-572C-491C-A6CD-42FC8854CBE1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483B2F3-26FD-4458-9B38-A8008CCFC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F0E00-3AE4-4019-AAD7-2C688675A6D2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CF184-83B2-43DD-8168-1065803BE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23075" y="457200"/>
            <a:ext cx="21209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213475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7262AE-9687-45A0-99C4-DD16699AEC6E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44633-ADFE-42F7-AEE8-4C6D20303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57200"/>
            <a:ext cx="7793037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24400" y="1371600"/>
            <a:ext cx="41148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24400" y="3886200"/>
            <a:ext cx="41148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A7E74-1061-44D1-818B-A72CE20CC75C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AA479-0797-494F-949E-37D116CFB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57200"/>
            <a:ext cx="7793037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24400" y="1371600"/>
            <a:ext cx="41148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24400" y="3886200"/>
            <a:ext cx="41148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07F30-CC2A-4C89-AB35-F50301799942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6AFD8-BED3-414F-A767-777B5EBA6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53C31-9CD4-4946-AE95-4428D51B816D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B6059-7700-4449-A44A-F0DF17858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04CA4-5486-4FD3-A3C9-E1652EE303CE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75D7A-E9E6-4DD8-B657-7412A04C3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371600"/>
            <a:ext cx="41148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B6B98-AE08-4282-8DED-1119369A4A62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11C4D-8C8C-40C5-A9CA-EE0C48C081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155A6-0C75-438E-98E9-6296B7AD9E81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94C6D2-0414-4A06-8D26-679AAB742E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7F607-AA2D-4E79-A302-6624BD4FE115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20204-AF40-4B6E-8C88-2DEB7F9657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F25F8-0D9C-48B8-A576-98CDEE73F9C2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620DC-04C5-4C9D-BD0D-FAFF338743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116E5-D0F6-443F-ADE0-B453DDA06954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5AF41-77D2-40B9-B8E7-44A7D5EC34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00C140-C3C6-4A57-BC7F-5C67A926E09E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CE5FFA-6038-4A7C-9A1A-7AB79FDC28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290513" y="547688"/>
            <a:ext cx="438150" cy="387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ltGray">
          <a:xfrm>
            <a:off x="784225" y="969963"/>
            <a:ext cx="368300" cy="38735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ltGray">
          <a:xfrm>
            <a:off x="0" y="887413"/>
            <a:ext cx="560388" cy="3444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gray">
          <a:xfrm>
            <a:off x="762000" y="3810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gray">
          <a:xfrm>
            <a:off x="315913" y="1143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endParaRPr lang="zh-CN" altLang="zh-CN" b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096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457200"/>
            <a:ext cx="77930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096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8087F7B-CEB2-45B0-A832-30714E4378E3}" type="datetime1">
              <a:rPr lang="zh-CN" altLang="en-US"/>
              <a:pPr>
                <a:defRPr/>
              </a:pPr>
              <a:t>2021/8/23</a:t>
            </a:fld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上海大学计算机学院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478F6E-29F1-481C-95D3-83FBDA624F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ransition>
    <p:random/>
  </p:transition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6.xml"/><Relationship Id="rId4" Type="http://schemas.openxmlformats.org/officeDocument/2006/relationships/slide" Target="slide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png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56.png"/><Relationship Id="rId4" Type="http://schemas.openxmlformats.org/officeDocument/2006/relationships/slide" Target="slide4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48.bin"/><Relationship Id="rId4" Type="http://schemas.openxmlformats.org/officeDocument/2006/relationships/slide" Target="slide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2.png"/><Relationship Id="rId4" Type="http://schemas.openxmlformats.org/officeDocument/2006/relationships/oleObject" Target="../embeddings/oleObject5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5.png"/><Relationship Id="rId4" Type="http://schemas.openxmlformats.org/officeDocument/2006/relationships/oleObject" Target="../embeddings/oleObject5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>
            <a:spLocks noChangeArrowheads="1"/>
          </p:cNvSpPr>
          <p:nvPr/>
        </p:nvSpPr>
        <p:spPr bwMode="auto">
          <a:xfrm>
            <a:off x="1476375" y="1557338"/>
            <a:ext cx="50704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>
                <a:solidFill>
                  <a:schemeClr val="tx1"/>
                </a:solidFill>
                <a:ea typeface="隶书" pitchFamily="49" charset="-122"/>
              </a:rPr>
              <a:t>第 </a:t>
            </a:r>
            <a:r>
              <a:rPr lang="en-US" altLang="zh-CN" sz="4000">
                <a:solidFill>
                  <a:schemeClr val="tx1"/>
                </a:solidFill>
                <a:ea typeface="隶书" pitchFamily="49" charset="-122"/>
              </a:rPr>
              <a:t>3 </a:t>
            </a:r>
            <a:r>
              <a:rPr lang="zh-CN" altLang="en-US" sz="4000">
                <a:solidFill>
                  <a:schemeClr val="tx1"/>
                </a:solidFill>
                <a:ea typeface="隶书" pitchFamily="49" charset="-122"/>
              </a:rPr>
              <a:t>章 组合逻辑电路 </a:t>
            </a: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1981200" y="2565400"/>
            <a:ext cx="5502275" cy="410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隶书" pitchFamily="49" charset="-122"/>
                <a:hlinkClick r:id="rId2" action="ppaction://hlinksldjump"/>
              </a:rPr>
              <a:t>3.1 </a:t>
            </a:r>
            <a:r>
              <a:rPr lang="zh-CN" altLang="en-US" sz="2800" dirty="0">
                <a:solidFill>
                  <a:schemeClr val="tx1"/>
                </a:solidFill>
                <a:ea typeface="隶书" pitchFamily="49" charset="-122"/>
                <a:hlinkClick r:id="rId2" action="ppaction://hlinksldjump"/>
              </a:rPr>
              <a:t>逻辑门电路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隶书" pitchFamily="49" charset="-122"/>
                <a:hlinkClick r:id="rId3" action="ppaction://hlinksldjump"/>
              </a:rPr>
              <a:t>3.2</a:t>
            </a:r>
            <a:r>
              <a:rPr lang="zh-CN" altLang="en-US" sz="2800" dirty="0">
                <a:solidFill>
                  <a:schemeClr val="tx1"/>
                </a:solidFill>
                <a:ea typeface="隶书" pitchFamily="49" charset="-122"/>
                <a:hlinkClick r:id="rId3" action="ppaction://hlinksldjump"/>
              </a:rPr>
              <a:t>组合逻辑电路的分析 </a:t>
            </a:r>
            <a:endParaRPr lang="zh-CN" altLang="en-US" sz="2800" dirty="0">
              <a:solidFill>
                <a:schemeClr val="tx1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隶书" pitchFamily="49" charset="-122"/>
                <a:hlinkClick r:id="rId4" action="ppaction://hlinksldjump"/>
              </a:rPr>
              <a:t>3.3 </a:t>
            </a:r>
            <a:r>
              <a:rPr lang="zh-CN" altLang="en-US" sz="2800" dirty="0">
                <a:solidFill>
                  <a:schemeClr val="tx1"/>
                </a:solidFill>
                <a:ea typeface="隶书" pitchFamily="49" charset="-122"/>
                <a:hlinkClick r:id="rId4" action="ppaction://hlinksldjump"/>
              </a:rPr>
              <a:t>组合逻辑电路的设计 </a:t>
            </a:r>
            <a:endParaRPr lang="zh-CN" altLang="en-US" sz="2800" dirty="0">
              <a:solidFill>
                <a:schemeClr val="tx1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ea typeface="隶书" pitchFamily="49" charset="-122"/>
                <a:hlinkClick r:id="rId5" action="ppaction://hlinksldjump"/>
              </a:rPr>
              <a:t>3.4 </a:t>
            </a:r>
            <a:r>
              <a:rPr lang="zh-CN" altLang="en-US" sz="2800" dirty="0">
                <a:solidFill>
                  <a:schemeClr val="tx1"/>
                </a:solidFill>
                <a:ea typeface="隶书" pitchFamily="49" charset="-122"/>
                <a:hlinkClick r:id="rId5" action="ppaction://hlinksldjump"/>
              </a:rPr>
              <a:t>常用</a:t>
            </a:r>
            <a:r>
              <a:rPr lang="en-US" altLang="zh-CN" sz="2800" dirty="0">
                <a:solidFill>
                  <a:schemeClr val="tx1"/>
                </a:solidFill>
                <a:ea typeface="隶书" pitchFamily="49" charset="-122"/>
                <a:hlinkClick r:id="rId5" action="ppaction://hlinksldjump"/>
              </a:rPr>
              <a:t>MSI</a:t>
            </a:r>
            <a:r>
              <a:rPr lang="zh-CN" altLang="en-US" sz="2800" dirty="0">
                <a:solidFill>
                  <a:schemeClr val="tx1"/>
                </a:solidFill>
                <a:ea typeface="隶书" pitchFamily="49" charset="-122"/>
                <a:hlinkClick r:id="rId5" action="ppaction://hlinksldjump"/>
              </a:rPr>
              <a:t>组合逻辑器件及应用 </a:t>
            </a:r>
            <a:endParaRPr lang="zh-CN" altLang="en-US" sz="2800" dirty="0">
              <a:solidFill>
                <a:schemeClr val="tx1"/>
              </a:solidFill>
              <a:ea typeface="隶书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800" dirty="0">
              <a:solidFill>
                <a:schemeClr val="tx1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09600" y="476250"/>
            <a:ext cx="8001000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  2. 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异或</a:t>
            </a: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(XOR)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和同或</a:t>
            </a: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(NXOR)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逻辑运算</a:t>
            </a:r>
            <a:endParaRPr lang="en-US" altLang="zh-CN" sz="3200">
              <a:solidFill>
                <a:schemeClr val="tx1"/>
              </a:solidFill>
              <a:ea typeface="隶书" pitchFamily="49" charset="-122"/>
            </a:endParaRPr>
          </a:p>
          <a:p>
            <a:pPr algn="just">
              <a:spcBef>
                <a:spcPct val="50000"/>
              </a:spcBef>
            </a:pPr>
            <a:endParaRPr lang="zh-CN" altLang="en-US" sz="1100">
              <a:solidFill>
                <a:schemeClr val="tx1"/>
              </a:solidFill>
              <a:ea typeface="隶书" pitchFamily="49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异或逻辑的含义：当两个输入变量相异时，输出为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； 相同时输出为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。异或运算也称模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加运算。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异或逻辑的真值表如表所示， 其逻辑表达式为 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895600" y="3657600"/>
          <a:ext cx="3505200" cy="546100"/>
        </p:xfrm>
        <a:graphic>
          <a:graphicData uri="http://schemas.openxmlformats.org/presentationml/2006/ole">
            <p:oleObj spid="_x0000_s7170" r:id="rId3" imgW="1383416" imgH="216030" progId="Equations">
              <p:embed/>
            </p:oleObj>
          </a:graphicData>
        </a:graphic>
      </p:graphicFrame>
      <p:graphicFrame>
        <p:nvGraphicFramePr>
          <p:cNvPr id="12292" name="Group 4"/>
          <p:cNvGraphicFramePr>
            <a:graphicFrameLocks noGrp="1"/>
          </p:cNvGraphicFramePr>
          <p:nvPr/>
        </p:nvGraphicFramePr>
        <p:xfrm>
          <a:off x="3048000" y="4876800"/>
          <a:ext cx="3429000" cy="1897063"/>
        </p:xfrm>
        <a:graphic>
          <a:graphicData uri="http://schemas.openxmlformats.org/drawingml/2006/table">
            <a:tbl>
              <a:tblPr/>
              <a:tblGrid>
                <a:gridCol w="1714500"/>
                <a:gridCol w="17145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200400" y="4343400"/>
            <a:ext cx="271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表异或逻辑真值表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840038" y="5541963"/>
            <a:ext cx="42068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异或门和同或门的逻辑符号</a:t>
            </a:r>
          </a:p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异或门；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同或门 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600200" y="1371600"/>
          <a:ext cx="6553200" cy="4095750"/>
        </p:xfrm>
        <a:graphic>
          <a:graphicData uri="http://schemas.openxmlformats.org/presentationml/2006/ole">
            <p:oleObj spid="_x0000_s8194" name="Visio" r:id="rId3" imgW="1939040" imgH="1210602" progId="Visio.Drawing.11">
              <p:embed/>
            </p:oleObj>
          </a:graphicData>
        </a:graphic>
      </p:graphicFrame>
      <p:sp>
        <p:nvSpPr>
          <p:cNvPr id="8196" name="矩形 6"/>
          <p:cNvSpPr>
            <a:spLocks noChangeArrowheads="1"/>
          </p:cNvSpPr>
          <p:nvPr/>
        </p:nvSpPr>
        <p:spPr bwMode="auto">
          <a:xfrm>
            <a:off x="420688" y="1773238"/>
            <a:ext cx="14144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传统符号</a:t>
            </a:r>
            <a:endParaRPr lang="zh-CN" altLang="en-US"/>
          </a:p>
        </p:txBody>
      </p:sp>
      <p:sp>
        <p:nvSpPr>
          <p:cNvPr id="8197" name="矩形 7"/>
          <p:cNvSpPr>
            <a:spLocks noChangeArrowheads="1"/>
          </p:cNvSpPr>
          <p:nvPr/>
        </p:nvSpPr>
        <p:spPr bwMode="auto">
          <a:xfrm>
            <a:off x="420688" y="2924175"/>
            <a:ext cx="14144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国外符号</a:t>
            </a:r>
            <a:endParaRPr lang="zh-CN" altLang="en-US"/>
          </a:p>
        </p:txBody>
      </p:sp>
      <p:sp>
        <p:nvSpPr>
          <p:cNvPr id="8198" name="矩形 8"/>
          <p:cNvSpPr>
            <a:spLocks noChangeArrowheads="1"/>
          </p:cNvSpPr>
          <p:nvPr/>
        </p:nvSpPr>
        <p:spPr bwMode="auto">
          <a:xfrm>
            <a:off x="492125" y="4005263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国标符号</a:t>
            </a: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09600" y="1195388"/>
            <a:ext cx="80772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同或逻辑与异或逻辑相反，它表示当两个输入变量相同时输出为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；相异时输出为</a:t>
            </a:r>
            <a:r>
              <a:rPr lang="en-US" altLang="zh-CN" dirty="0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。 ⊙是同或运算的符号。 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        同或逻辑的真值表如表所示，其逻辑表达式为 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168525" y="2852738"/>
          <a:ext cx="4419600" cy="674687"/>
        </p:xfrm>
        <a:graphic>
          <a:graphicData uri="http://schemas.openxmlformats.org/presentationml/2006/ole">
            <p:oleObj spid="_x0000_s9218" r:id="rId3" imgW="1332660" imgH="203341" progId="">
              <p:embed/>
            </p:oleObj>
          </a:graphicData>
        </a:graphic>
      </p:graphicFrame>
      <p:graphicFrame>
        <p:nvGraphicFramePr>
          <p:cNvPr id="14340" name="Group 4"/>
          <p:cNvGraphicFramePr>
            <a:graphicFrameLocks noGrp="1"/>
          </p:cNvGraphicFramePr>
          <p:nvPr/>
        </p:nvGraphicFramePr>
        <p:xfrm>
          <a:off x="3048000" y="4700588"/>
          <a:ext cx="3429000" cy="1897063"/>
        </p:xfrm>
        <a:graphic>
          <a:graphicData uri="http://schemas.openxmlformats.org/drawingml/2006/table">
            <a:tbl>
              <a:tblPr/>
              <a:tblGrid>
                <a:gridCol w="1714500"/>
                <a:gridCol w="171450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3124200" y="4014788"/>
            <a:ext cx="2427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同或逻辑真值表 </a:t>
            </a:r>
          </a:p>
        </p:txBody>
      </p:sp>
      <p:sp>
        <p:nvSpPr>
          <p:cNvPr id="9232" name="矩形 5"/>
          <p:cNvSpPr>
            <a:spLocks noChangeArrowheads="1"/>
          </p:cNvSpPr>
          <p:nvPr/>
        </p:nvSpPr>
        <p:spPr bwMode="auto">
          <a:xfrm>
            <a:off x="3419872" y="3068638"/>
            <a:ext cx="215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⊙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305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由定义和真值表可见，异或逻辑与同或逻辑互为反函数，即 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908175" y="2151063"/>
          <a:ext cx="5400675" cy="654050"/>
        </p:xfrm>
        <a:graphic>
          <a:graphicData uri="http://schemas.openxmlformats.org/presentationml/2006/ole">
            <p:oleObj spid="_x0000_s10242" r:id="rId3" imgW="1879917" imgH="241617" progId="">
              <p:embed/>
            </p:oleObj>
          </a:graphicData>
        </a:graphic>
      </p:graphicFrame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539750" y="3084513"/>
            <a:ext cx="7924800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不仅如此，它们还互为对偶式。如果            ，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=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⊙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， 不难证明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′=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,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G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′=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。 因此可以将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作为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⊙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的对偶符号，反之亦然。由以上分析可以看出， 两变量的异或函数和同或函数既互补又对偶，这是一对特殊函数。 </a:t>
            </a:r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6734175" y="3275013"/>
          <a:ext cx="1295400" cy="336550"/>
        </p:xfrm>
        <a:graphic>
          <a:graphicData uri="http://schemas.openxmlformats.org/presentationml/2006/ole">
            <p:oleObj spid="_x0000_s10243" r:id="rId4" imgW="685522" imgH="177963" progId="Equations">
              <p:embed/>
            </p:oleObj>
          </a:graphicData>
        </a:graphic>
      </p:graphicFrame>
      <p:graphicFrame>
        <p:nvGraphicFramePr>
          <p:cNvPr id="10244" name="Object 6"/>
          <p:cNvGraphicFramePr>
            <a:graphicFrameLocks noChangeAspect="1"/>
          </p:cNvGraphicFramePr>
          <p:nvPr/>
        </p:nvGraphicFramePr>
        <p:xfrm>
          <a:off x="7092950" y="3740150"/>
          <a:ext cx="436563" cy="469900"/>
        </p:xfrm>
        <a:graphic>
          <a:graphicData uri="http://schemas.openxmlformats.org/presentationml/2006/ole">
            <p:oleObj spid="_x0000_s10244" r:id="rId5" imgW="165417" imgH="178117" progId="">
              <p:embed/>
            </p:oleObj>
          </a:graphicData>
        </a:graphic>
      </p:graphicFrame>
      <p:sp>
        <p:nvSpPr>
          <p:cNvPr id="10248" name="矩形 7"/>
          <p:cNvSpPr>
            <a:spLocks noChangeArrowheads="1"/>
          </p:cNvSpPr>
          <p:nvPr/>
        </p:nvSpPr>
        <p:spPr bwMode="auto">
          <a:xfrm>
            <a:off x="4932363" y="2276475"/>
            <a:ext cx="360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⊙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10247" name="矩形 6"/>
          <p:cNvSpPr>
            <a:spLocks noChangeArrowheads="1"/>
          </p:cNvSpPr>
          <p:nvPr/>
        </p:nvSpPr>
        <p:spPr bwMode="auto">
          <a:xfrm>
            <a:off x="3707904" y="2276872"/>
            <a:ext cx="215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⊙</a:t>
            </a:r>
            <a:endParaRPr lang="zh-CN" altLang="en-US" dirty="0">
              <a:ea typeface="隶书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36655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常用异或和同或运算公式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974725" y="5257800"/>
            <a:ext cx="1189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此外， 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905000" y="5368925"/>
          <a:ext cx="3581400" cy="1193800"/>
        </p:xfrm>
        <a:graphic>
          <a:graphicData uri="http://schemas.openxmlformats.org/presentationml/2006/ole">
            <p:oleObj spid="_x0000_s11266" r:id="rId3" imgW="1600517" imgH="533717" progId="Equations">
              <p:embed/>
            </p:oleObj>
          </a:graphicData>
        </a:graphic>
      </p:graphicFrame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699125" y="5334000"/>
            <a:ext cx="2546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(A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的个数为偶数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680075" y="6054725"/>
            <a:ext cx="2546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(A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的个数为奇数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 </a:t>
            </a:r>
          </a:p>
        </p:txBody>
      </p:sp>
      <p:pic>
        <p:nvPicPr>
          <p:cNvPr id="11271" name="Picture 7" descr="未标题-1 拷贝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066800"/>
            <a:ext cx="70358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23850" y="1916113"/>
            <a:ext cx="8288338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chemeClr val="tx1"/>
                </a:solidFill>
                <a:ea typeface="隶书" pitchFamily="49" charset="-122"/>
              </a:rPr>
              <a:t>       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对于一个代数系统， 若仅用它所定义的一组运算符号就能解决所有的运算问题， 则称这一组符号是一个完备的集合， 简称完备集。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        在逻辑代数中， 与</a:t>
            </a:r>
            <a:r>
              <a:rPr lang="zh-CN" altLang="en-US" b="0" dirty="0" smtClean="0">
                <a:solidFill>
                  <a:schemeClr val="tx1"/>
                </a:solidFill>
                <a:ea typeface="隶书" pitchFamily="49" charset="-122"/>
              </a:rPr>
              <a:t>、或、非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是三种最基本的运算，</a:t>
            </a:r>
            <a:r>
              <a:rPr lang="en-US" altLang="zh-CN" b="0" i="1" dirty="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变量的所有逻辑函数都可以用</a:t>
            </a:r>
            <a:r>
              <a:rPr lang="en-US" altLang="zh-CN" b="0" i="1" dirty="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个变量及一组逻辑运算符</a:t>
            </a:r>
            <a:r>
              <a:rPr lang="zh-CN" altLang="en-US" b="0" dirty="0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·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、 </a:t>
            </a:r>
            <a:r>
              <a:rPr lang="en-US" altLang="zh-CN" b="0" dirty="0">
                <a:solidFill>
                  <a:schemeClr val="tx1"/>
                </a:solidFill>
                <a:ea typeface="隶书" pitchFamily="49" charset="-122"/>
              </a:rPr>
              <a:t>+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、 </a:t>
            </a:r>
            <a:r>
              <a:rPr lang="en-US" altLang="zh-CN" b="0" dirty="0">
                <a:solidFill>
                  <a:schemeClr val="tx1"/>
                </a:solidFill>
                <a:ea typeface="隶书" pitchFamily="49" charset="-122"/>
              </a:rPr>
              <a:t>-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来构成， 因此称</a:t>
            </a:r>
            <a:r>
              <a:rPr lang="zh-CN" altLang="en-US" b="0" dirty="0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·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、 </a:t>
            </a:r>
            <a:r>
              <a:rPr lang="en-US" altLang="zh-CN" b="0" dirty="0">
                <a:solidFill>
                  <a:schemeClr val="tx1"/>
                </a:solidFill>
                <a:ea typeface="隶书" pitchFamily="49" charset="-122"/>
              </a:rPr>
              <a:t>+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、 </a:t>
            </a:r>
            <a:r>
              <a:rPr lang="en-US" altLang="zh-CN" b="0" dirty="0">
                <a:solidFill>
                  <a:schemeClr val="tx1"/>
                </a:solidFill>
                <a:ea typeface="隶书" pitchFamily="49" charset="-122"/>
              </a:rPr>
              <a:t>-</a:t>
            </a:r>
            <a:r>
              <a:rPr lang="en-US" altLang="zh-CN" b="0" dirty="0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 b="0" dirty="0">
                <a:solidFill>
                  <a:schemeClr val="tx1"/>
                </a:solidFill>
                <a:ea typeface="隶书" pitchFamily="49" charset="-122"/>
              </a:rPr>
              <a:t>运算符是一组完备集。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971550" y="476250"/>
            <a:ext cx="41989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3.1.3 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逻辑运算符的完备性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684213" y="1350963"/>
            <a:ext cx="76962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 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但是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与、 或、 非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并不是最好的完备集， 因为它实现一个函数要使用三种不同规格的逻辑门。 实际上从反演律可以看出， 有了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非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可得出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或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， 有了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或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和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非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可得出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， 因此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与非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、 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或非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、 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与或非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运算中的任何一种都能单独实现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与、 或、 非</a:t>
            </a:r>
            <a:r>
              <a:rPr lang="zh-CN" altLang="en-US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运算， 这三种复合运算每种都是完备集， 而且实现函数只需要一种规格的逻辑门， 这就给设计工作带来许多方便。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609600" y="1162050"/>
            <a:ext cx="8001000" cy="113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 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例如，任何一个逻辑函数式都可以通过逻辑变换写成以下五种形式： 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133600" y="2568575"/>
          <a:ext cx="2667000" cy="3236913"/>
        </p:xfrm>
        <a:graphic>
          <a:graphicData uri="http://schemas.openxmlformats.org/presentationml/2006/ole">
            <p:oleObj spid="_x0000_s12290" r:id="rId3" imgW="1371917" imgH="1664017" progId="Equations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546725" y="2535238"/>
            <a:ext cx="11890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与或式 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562600" y="3171825"/>
            <a:ext cx="1189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或与式 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5545138" y="3863975"/>
            <a:ext cx="18081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与非与非式 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5562600" y="4625975"/>
            <a:ext cx="1808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或非或非式 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638800" y="5311775"/>
            <a:ext cx="149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与或非式 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2819400" y="6172200"/>
            <a:ext cx="3046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逻辑函数的五种形式 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685800" y="609600"/>
          <a:ext cx="8458200" cy="5616575"/>
        </p:xfrm>
        <a:graphic>
          <a:graphicData uri="http://schemas.openxmlformats.org/presentationml/2006/ole">
            <p:oleObj spid="_x0000_s13314" r:id="rId3" imgW="4107497" imgH="2728277" progId="Visio.Drawing.11">
              <p:embed/>
            </p:oleObj>
          </a:graphicData>
        </a:graphic>
      </p:graphicFrame>
      <p:sp>
        <p:nvSpPr>
          <p:cNvPr id="133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tx1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404813"/>
            <a:ext cx="7772400" cy="5691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 3.1.4</a:t>
            </a:r>
            <a:r>
              <a:rPr lang="zh-CN" altLang="en-US" smtClean="0"/>
              <a:t>用“与非门“实现逻辑函数</a:t>
            </a:r>
            <a:endParaRPr lang="en-US" altLang="zh-CN" smtClean="0"/>
          </a:p>
          <a:p>
            <a:pPr eaLnBrk="1" hangingPunct="1">
              <a:buFontTx/>
              <a:buNone/>
            </a:pPr>
            <a:endParaRPr lang="zh-CN" altLang="en-US" smtClean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smtClean="0"/>
              <a:t>步骤</a:t>
            </a:r>
            <a:r>
              <a:rPr lang="zh-CN" altLang="en-US" smtClean="0"/>
              <a:t>：</a:t>
            </a:r>
            <a:endParaRPr lang="en-US" smtClean="0"/>
          </a:p>
          <a:p>
            <a:pPr marL="914400" lvl="1" indent="-514350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zh-CN" altLang="en-US" smtClean="0"/>
              <a:t>求函数的最简“与</a:t>
            </a:r>
            <a:r>
              <a:rPr lang="en-US" altLang="zh-CN" smtClean="0"/>
              <a:t>-</a:t>
            </a:r>
            <a:r>
              <a:rPr lang="zh-CN" altLang="en-US" smtClean="0"/>
              <a:t>或”式</a:t>
            </a:r>
          </a:p>
          <a:p>
            <a:pPr marL="914400" lvl="1" indent="-514350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zh-CN" altLang="en-US" smtClean="0"/>
              <a:t>两次求反，得“与非</a:t>
            </a:r>
            <a:r>
              <a:rPr lang="en-US" altLang="zh-CN" smtClean="0"/>
              <a:t>-</a:t>
            </a:r>
            <a:r>
              <a:rPr lang="zh-CN" altLang="en-US" smtClean="0"/>
              <a:t>与非”式</a:t>
            </a:r>
          </a:p>
          <a:p>
            <a:pPr marL="914400" lvl="1" indent="-514350" eaLnBrk="1" hangingPunct="1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zh-CN" altLang="en-US" smtClean="0"/>
              <a:t>画出逻辑电路图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1000" y="1557338"/>
            <a:ext cx="8382000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 sz="2800" b="0">
                <a:solidFill>
                  <a:schemeClr val="tx1"/>
                </a:solidFill>
                <a:ea typeface="隶书" pitchFamily="49" charset="-122"/>
              </a:rPr>
              <a:t>、与门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        实现与逻辑的单元电路称为与门，其逻辑符号如图所示，其中图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b="0" i="1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为我国常用的传统符号，图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b="0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为国外流行的符号，图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b="0" i="1">
                <a:solidFill>
                  <a:schemeClr val="tx1"/>
                </a:solidFill>
                <a:ea typeface="隶书" pitchFamily="49" charset="-122"/>
              </a:rPr>
              <a:t>c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为国标符号。右图所示是一个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2 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输入的二极管与门电路。图中输入端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、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的电位可以取两种值：高电位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+3V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或低电位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0V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。设二极管为理想开关，并规定高电位为逻辑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，低电位为逻辑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，那么实现了</a:t>
            </a:r>
            <a:r>
              <a:rPr lang="en-US" altLang="zh-CN" b="0" i="1">
                <a:solidFill>
                  <a:schemeClr val="tx1"/>
                </a:solidFill>
                <a:ea typeface="隶书" pitchFamily="49" charset="-122"/>
              </a:rPr>
              <a:t>F=A·B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的功能。</a:t>
            </a:r>
          </a:p>
        </p:txBody>
      </p:sp>
      <p:sp>
        <p:nvSpPr>
          <p:cNvPr id="44035" name="TextBox 2"/>
          <p:cNvSpPr txBox="1">
            <a:spLocks noChangeArrowheads="1"/>
          </p:cNvSpPr>
          <p:nvPr/>
        </p:nvSpPr>
        <p:spPr bwMode="auto">
          <a:xfrm>
            <a:off x="971550" y="333375"/>
            <a:ext cx="38877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tx1"/>
                </a:solidFill>
                <a:ea typeface="隶书" pitchFamily="49" charset="-122"/>
                <a:hlinkClick r:id="rId2" action="ppaction://hlinksldjump"/>
              </a:rPr>
              <a:t>3.1 .1</a:t>
            </a:r>
            <a:r>
              <a:rPr lang="zh-CN" altLang="en-US" sz="3600">
                <a:solidFill>
                  <a:schemeClr val="tx1"/>
                </a:solidFill>
                <a:ea typeface="隶书" pitchFamily="49" charset="-122"/>
                <a:hlinkClick r:id="rId2" action="ppaction://hlinksldjump"/>
              </a:rPr>
              <a:t>基本门电路</a:t>
            </a:r>
            <a:endParaRPr lang="zh-CN" altLang="en-US" sz="3600">
              <a:solidFill>
                <a:schemeClr val="tx1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609600" y="1162050"/>
            <a:ext cx="8001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采用与非门实现如下逻辑函数功能</a:t>
            </a: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755650" y="3284538"/>
          <a:ext cx="3022600" cy="1893887"/>
        </p:xfrm>
        <a:graphic>
          <a:graphicData uri="http://schemas.openxmlformats.org/presentationml/2006/ole">
            <p:oleObj spid="_x0000_s14338" name="Equation" r:id="rId3" imgW="850680" imgH="533160" progId="">
              <p:embed/>
            </p:oleObj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692275" y="1989138"/>
          <a:ext cx="2836863" cy="719137"/>
        </p:xfrm>
        <a:graphic>
          <a:graphicData uri="http://schemas.openxmlformats.org/presentationml/2006/ole">
            <p:oleObj spid="_x0000_s14339" name="Equation" r:id="rId4" imgW="850680" imgH="215640" progId="">
              <p:embed/>
            </p:oleObj>
          </a:graphicData>
        </a:graphic>
      </p:graphicFrame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638" y="3068638"/>
            <a:ext cx="4614862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85800" y="476250"/>
            <a:ext cx="77724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  3.1.5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用“或非门“实现逻辑函数</a:t>
            </a:r>
            <a:endParaRPr lang="en-US" sz="3200">
              <a:solidFill>
                <a:schemeClr val="tx1"/>
              </a:solidFill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3200">
              <a:solidFill>
                <a:schemeClr val="tx1"/>
              </a:solidFill>
              <a:ea typeface="隶书" pitchFamily="49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步骤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：</a:t>
            </a:r>
            <a:endParaRPr lang="en-US" sz="3200">
              <a:solidFill>
                <a:schemeClr val="tx1"/>
              </a:solidFill>
              <a:ea typeface="隶书" pitchFamily="49" charset="-122"/>
            </a:endParaRPr>
          </a:p>
          <a:p>
            <a:pPr marL="971550" lvl="1" indent="-514350">
              <a:spcBef>
                <a:spcPct val="20000"/>
              </a:spcBef>
              <a:buFont typeface="Times New Roman" pitchFamily="18" charset="0"/>
              <a:buAutoNum type="arabicPeriod"/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求函数的最简“或</a:t>
            </a: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-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与”式</a:t>
            </a:r>
          </a:p>
          <a:p>
            <a:pPr marL="971550" lvl="1" indent="-514350">
              <a:spcBef>
                <a:spcPct val="20000"/>
              </a:spcBef>
              <a:buFont typeface="Times New Roman" pitchFamily="18" charset="0"/>
              <a:buAutoNum type="arabicPeriod"/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两次求反，得“或非</a:t>
            </a: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-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或非”式</a:t>
            </a:r>
          </a:p>
          <a:p>
            <a:pPr marL="971550" lvl="1" indent="-514350">
              <a:spcBef>
                <a:spcPct val="20000"/>
              </a:spcBef>
              <a:buFont typeface="Times New Roman" pitchFamily="18" charset="0"/>
              <a:buAutoNum type="arabicPeriod"/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画出逻辑电路图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900113" y="260350"/>
            <a:ext cx="800100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       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如将如下逻辑函数式采用“或非”门实现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1042988" y="2205038"/>
          <a:ext cx="7278687" cy="1704975"/>
        </p:xfrm>
        <a:graphic>
          <a:graphicData uri="http://schemas.openxmlformats.org/presentationml/2006/ole">
            <p:oleObj spid="_x0000_s15362" name="Equation" r:id="rId3" imgW="2387520" imgH="558720" progId="">
              <p:embed/>
            </p:oleObj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051050" y="1196975"/>
          <a:ext cx="2838450" cy="719138"/>
        </p:xfrm>
        <a:graphic>
          <a:graphicData uri="http://schemas.openxmlformats.org/presentationml/2006/ole">
            <p:oleObj spid="_x0000_s15363" name="Equation" r:id="rId4" imgW="850680" imgH="215640" progId="">
              <p:embed/>
            </p:oleObj>
          </a:graphicData>
        </a:graphic>
      </p:graphicFrame>
      <p:pic>
        <p:nvPicPr>
          <p:cNvPr id="1536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79613" y="4149725"/>
            <a:ext cx="62388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85800" y="404813"/>
            <a:ext cx="79248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  3.1.6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用“与或非门“实现逻辑函数</a:t>
            </a:r>
            <a:endParaRPr lang="en-US" altLang="zh-CN" sz="3200">
              <a:solidFill>
                <a:schemeClr val="tx1"/>
              </a:solidFill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3200">
              <a:solidFill>
                <a:schemeClr val="tx1"/>
              </a:solidFill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步骤</a:t>
            </a:r>
            <a:r>
              <a:rPr lang="zh-CN" altLang="en-US" sz="4000">
                <a:solidFill>
                  <a:schemeClr val="tx1"/>
                </a:solidFill>
                <a:ea typeface="隶书" pitchFamily="49" charset="-122"/>
              </a:rPr>
              <a:t>：</a:t>
            </a:r>
            <a:endParaRPr lang="en-US" sz="4000">
              <a:solidFill>
                <a:schemeClr val="tx1"/>
              </a:solidFill>
              <a:ea typeface="隶书" pitchFamily="49" charset="-122"/>
            </a:endParaRPr>
          </a:p>
          <a:p>
            <a:pPr marL="971550" lvl="1" indent="-514350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求反函数的最简“与</a:t>
            </a: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-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或”式</a:t>
            </a:r>
          </a:p>
          <a:p>
            <a:pPr marL="971550" lvl="1" indent="-514350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求反，得“与</a:t>
            </a: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-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或</a:t>
            </a: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-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非”式</a:t>
            </a:r>
          </a:p>
          <a:p>
            <a:pPr marL="971550" lvl="1" indent="-514350"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画出逻辑电路图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2"/>
          <p:cNvSpPr txBox="1">
            <a:spLocks noChangeArrowheads="1"/>
          </p:cNvSpPr>
          <p:nvPr/>
        </p:nvSpPr>
        <p:spPr bwMode="auto">
          <a:xfrm>
            <a:off x="609600" y="838200"/>
            <a:ext cx="8001000" cy="370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40000"/>
              </a:lnSpc>
              <a:spcBef>
                <a:spcPct val="50000"/>
              </a:spcBef>
              <a:buFont typeface="Times New Roman" pitchFamily="18" charset="0"/>
              <a:buAutoNum type="arabicPeriod"/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试化简逻辑函数                  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为最简或与式， 并用与或非门实现电路。 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解： </a:t>
            </a:r>
          </a:p>
          <a:p>
            <a:pPr marL="457200" indent="-457200"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① 画出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的卡诺图如图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所示。                          是约束条件，在卡诺图中相应的位置填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×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。 </a:t>
            </a:r>
          </a:p>
          <a:p>
            <a:pPr marL="457200" indent="-457200">
              <a:lnSpc>
                <a:spcPct val="14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② 圈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求得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的最简与或式。 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419475" y="404813"/>
          <a:ext cx="2209800" cy="1093787"/>
        </p:xfrm>
        <a:graphic>
          <a:graphicData uri="http://schemas.openxmlformats.org/presentationml/2006/ole">
            <p:oleObj spid="_x0000_s16386" r:id="rId3" imgW="1232217" imgH="609917" progId="Equations">
              <p:embed/>
            </p:oleObj>
          </a:graphicData>
        </a:graphic>
      </p:graphicFrame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5486400" y="2819400"/>
          <a:ext cx="2362200" cy="441325"/>
        </p:xfrm>
        <a:graphic>
          <a:graphicData uri="http://schemas.openxmlformats.org/presentationml/2006/ole">
            <p:oleObj spid="_x0000_s16387" r:id="rId4" imgW="1155015" imgH="216030" progId="Equations">
              <p:embed/>
            </p:oleObj>
          </a:graphicData>
        </a:graphic>
      </p:graphicFrame>
      <p:sp>
        <p:nvSpPr>
          <p:cNvPr id="16391" name="Line 5"/>
          <p:cNvSpPr>
            <a:spLocks noChangeShapeType="1"/>
          </p:cNvSpPr>
          <p:nvPr/>
        </p:nvSpPr>
        <p:spPr bwMode="auto">
          <a:xfrm>
            <a:off x="2924175" y="4129088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3657600" y="4572000"/>
          <a:ext cx="2514600" cy="474663"/>
        </p:xfrm>
        <a:graphic>
          <a:graphicData uri="http://schemas.openxmlformats.org/presentationml/2006/ole">
            <p:oleObj spid="_x0000_s16388" r:id="rId5" imgW="1142326" imgH="216030" progId="Equations">
              <p:embed/>
            </p:oleObj>
          </a:graphicData>
        </a:graphic>
      </p:graphicFrame>
      <p:sp>
        <p:nvSpPr>
          <p:cNvPr id="16392" name="Text Box 7"/>
          <p:cNvSpPr txBox="1">
            <a:spLocks noChangeArrowheads="1"/>
          </p:cNvSpPr>
          <p:nvPr/>
        </p:nvSpPr>
        <p:spPr bwMode="auto">
          <a:xfrm>
            <a:off x="1219200" y="5257800"/>
            <a:ext cx="4951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③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将函数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变换为最简与或非式。 </a:t>
            </a:r>
          </a:p>
        </p:txBody>
      </p:sp>
      <p:graphicFrame>
        <p:nvGraphicFramePr>
          <p:cNvPr id="16389" name="Object 8"/>
          <p:cNvGraphicFramePr>
            <a:graphicFrameLocks noChangeAspect="1"/>
          </p:cNvGraphicFramePr>
          <p:nvPr/>
        </p:nvGraphicFramePr>
        <p:xfrm>
          <a:off x="3657600" y="5867400"/>
          <a:ext cx="3048000" cy="522288"/>
        </p:xfrm>
        <a:graphic>
          <a:graphicData uri="http://schemas.openxmlformats.org/presentationml/2006/ole">
            <p:oleObj spid="_x0000_s16389" r:id="rId6" imgW="1410017" imgH="241617" progId="Equations">
              <p:embed/>
            </p:oleObj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838200" y="379413"/>
            <a:ext cx="5283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④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画出逻辑电路，如图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3-27(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所示。 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381000" y="1524000"/>
          <a:ext cx="8382000" cy="4508500"/>
        </p:xfrm>
        <a:graphic>
          <a:graphicData uri="http://schemas.openxmlformats.org/presentationml/2006/ole">
            <p:oleObj spid="_x0000_s17410" r:id="rId3" imgW="2697797" imgH="1448117" progId="Visio.Drawing.11">
              <p:embed/>
            </p:oleObj>
          </a:graphicData>
        </a:graphic>
      </p:graphicFrame>
      <p:sp>
        <p:nvSpPr>
          <p:cNvPr id="17412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ea typeface="隶书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611188" y="333375"/>
            <a:ext cx="625792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ea typeface="隶书" pitchFamily="49" charset="-122"/>
              </a:rPr>
              <a:t>   3.1.6</a:t>
            </a:r>
            <a:r>
              <a:rPr lang="zh-CN" altLang="en-US" sz="3200">
                <a:ea typeface="隶书" pitchFamily="49" charset="-122"/>
              </a:rPr>
              <a:t>用“异或门“实现逻辑函数</a:t>
            </a:r>
          </a:p>
          <a:p>
            <a:pPr>
              <a:spcBef>
                <a:spcPct val="50000"/>
              </a:spcBef>
            </a:pPr>
            <a:endParaRPr lang="en-US" altLang="zh-CN" sz="3200"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>
                <a:ea typeface="隶书" pitchFamily="49" charset="-122"/>
              </a:rPr>
              <a:t>例、实现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1943100" y="1408113"/>
          <a:ext cx="3276600" cy="508000"/>
        </p:xfrm>
        <a:graphic>
          <a:graphicData uri="http://schemas.openxmlformats.org/presentationml/2006/ole">
            <p:oleObj spid="_x0000_s18434" r:id="rId3" imgW="1637906" imgH="254207" progId="Equations">
              <p:embed/>
            </p:oleObj>
          </a:graphicData>
        </a:graphic>
      </p:graphicFrame>
      <p:graphicFrame>
        <p:nvGraphicFramePr>
          <p:cNvPr id="18435" name="Object 4"/>
          <p:cNvGraphicFramePr>
            <a:graphicFrameLocks noChangeAspect="1"/>
          </p:cNvGraphicFramePr>
          <p:nvPr/>
        </p:nvGraphicFramePr>
        <p:xfrm>
          <a:off x="914400" y="2260600"/>
          <a:ext cx="4876800" cy="2932113"/>
        </p:xfrm>
        <a:graphic>
          <a:graphicData uri="http://schemas.openxmlformats.org/presentationml/2006/ole">
            <p:oleObj spid="_x0000_s18435" r:id="rId4" imgW="4944165" imgH="2971429" progId="PBrush">
              <p:embed/>
            </p:oleObj>
          </a:graphicData>
        </a:graphic>
      </p:graphicFrame>
      <p:graphicFrame>
        <p:nvGraphicFramePr>
          <p:cNvPr id="18437" name="Object 6"/>
          <p:cNvGraphicFramePr>
            <a:graphicFrameLocks noChangeAspect="1"/>
          </p:cNvGraphicFramePr>
          <p:nvPr/>
        </p:nvGraphicFramePr>
        <p:xfrm>
          <a:off x="2590800" y="5537200"/>
          <a:ext cx="3743325" cy="1276350"/>
        </p:xfrm>
        <a:graphic>
          <a:graphicData uri="http://schemas.openxmlformats.org/presentationml/2006/ole">
            <p:oleObj spid="_x0000_s18437" r:id="rId5" imgW="3742857" imgH="1276190" progId="PBrush">
              <p:embed/>
            </p:oleObj>
          </a:graphicData>
        </a:graphic>
      </p:graphicFrame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5157192"/>
            <a:ext cx="372041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244600"/>
            <a:ext cx="8215312" cy="3048000"/>
          </a:xfrm>
        </p:spPr>
        <p:txBody>
          <a:bodyPr/>
          <a:lstStyle/>
          <a:p>
            <a:pPr marL="0" indent="757238" algn="just" eaLnBrk="1" hangingPunct="1">
              <a:lnSpc>
                <a:spcPct val="150000"/>
              </a:lnSpc>
            </a:pPr>
            <a:r>
              <a:rPr lang="zh-CN" altLang="en-US" sz="2600" u="sng" smtClean="0">
                <a:solidFill>
                  <a:srgbClr val="040000"/>
                </a:solidFill>
                <a:latin typeface="黑体" pitchFamily="49" charset="-122"/>
                <a:ea typeface="楷体_GB2312" pitchFamily="49" charset="-122"/>
              </a:rPr>
              <a:t>电路任一时刻的输出状态只决定于该时刻各输入状态的组合，而与电路的原状态无关</a:t>
            </a:r>
            <a:r>
              <a:rPr lang="zh-CN" altLang="en-US" sz="2600" u="sng" smtClean="0">
                <a:solidFill>
                  <a:srgbClr val="040000"/>
                </a:solidFill>
                <a:latin typeface="宋体" pitchFamily="2" charset="-122"/>
                <a:ea typeface="楷体_GB2312" pitchFamily="49" charset="-122"/>
              </a:rPr>
              <a:t>。</a:t>
            </a:r>
          </a:p>
          <a:p>
            <a:pPr marL="0" indent="757238" algn="just" eaLnBrk="1" hangingPunct="1">
              <a:lnSpc>
                <a:spcPct val="150000"/>
              </a:lnSpc>
            </a:pPr>
            <a:r>
              <a:rPr lang="zh-CN" altLang="en-US" sz="2600" smtClean="0">
                <a:solidFill>
                  <a:srgbClr val="040000"/>
                </a:solidFill>
                <a:latin typeface="宋体" pitchFamily="2" charset="-122"/>
                <a:ea typeface="楷体_GB2312" pitchFamily="49" charset="-122"/>
              </a:rPr>
              <a:t>组合电路就是由门电路组合而成，电路中没有记忆单元，没有反馈通路。每一个输出变量是全部或部分输入变量的函数：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75565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40000"/>
                </a:solidFill>
                <a:ea typeface="隶书" pitchFamily="49" charset="-122"/>
              </a:rPr>
              <a:t>   组合逻辑电路的特点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87900" y="4492625"/>
            <a:ext cx="3887788" cy="1673225"/>
            <a:chOff x="0" y="0"/>
            <a:chExt cx="2496" cy="1008"/>
          </a:xfrm>
        </p:grpSpPr>
        <p:grpSp>
          <p:nvGrpSpPr>
            <p:cNvPr id="51208" name="Group 5"/>
            <p:cNvGrpSpPr>
              <a:grpSpLocks/>
            </p:cNvGrpSpPr>
            <p:nvPr/>
          </p:nvGrpSpPr>
          <p:grpSpPr bwMode="auto">
            <a:xfrm>
              <a:off x="0" y="0"/>
              <a:ext cx="1824" cy="1008"/>
              <a:chOff x="0" y="0"/>
              <a:chExt cx="1824" cy="1008"/>
            </a:xfrm>
          </p:grpSpPr>
          <p:sp>
            <p:nvSpPr>
              <p:cNvPr id="51210" name="Rectangle 6"/>
              <p:cNvSpPr>
                <a:spLocks noChangeArrowheads="1"/>
              </p:cNvSpPr>
              <p:nvPr/>
            </p:nvSpPr>
            <p:spPr bwMode="auto">
              <a:xfrm>
                <a:off x="672" y="48"/>
                <a:ext cx="720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200">
                    <a:latin typeface="Tahoma" pitchFamily="34" charset="0"/>
                    <a:ea typeface="隶书" pitchFamily="49" charset="-122"/>
                  </a:rPr>
                  <a:t>组合逻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zh-CN" altLang="en-US" sz="2200">
                    <a:latin typeface="Tahoma" pitchFamily="34" charset="0"/>
                    <a:ea typeface="隶书" pitchFamily="49" charset="-122"/>
                  </a:rPr>
                  <a:t>辑电路</a:t>
                </a:r>
              </a:p>
            </p:txBody>
          </p:sp>
          <p:sp>
            <p:nvSpPr>
              <p:cNvPr id="51211" name="Line 7"/>
              <p:cNvSpPr>
                <a:spLocks noChangeShapeType="1"/>
              </p:cNvSpPr>
              <p:nvPr/>
            </p:nvSpPr>
            <p:spPr bwMode="auto">
              <a:xfrm>
                <a:off x="240" y="14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2" name="Line 8"/>
              <p:cNvSpPr>
                <a:spLocks noChangeShapeType="1"/>
              </p:cNvSpPr>
              <p:nvPr/>
            </p:nvSpPr>
            <p:spPr bwMode="auto">
              <a:xfrm>
                <a:off x="240" y="2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3" name="Line 9"/>
              <p:cNvSpPr>
                <a:spLocks noChangeShapeType="1"/>
              </p:cNvSpPr>
              <p:nvPr/>
            </p:nvSpPr>
            <p:spPr bwMode="auto">
              <a:xfrm>
                <a:off x="240" y="8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4" name="Line 10"/>
              <p:cNvSpPr>
                <a:spLocks noChangeShapeType="1"/>
              </p:cNvSpPr>
              <p:nvPr/>
            </p:nvSpPr>
            <p:spPr bwMode="auto">
              <a:xfrm>
                <a:off x="1392" y="8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5" name="Line 11"/>
              <p:cNvSpPr>
                <a:spLocks noChangeShapeType="1"/>
              </p:cNvSpPr>
              <p:nvPr/>
            </p:nvSpPr>
            <p:spPr bwMode="auto">
              <a:xfrm>
                <a:off x="1392" y="3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6" name="Line 12"/>
              <p:cNvSpPr>
                <a:spLocks noChangeShapeType="1"/>
              </p:cNvSpPr>
              <p:nvPr/>
            </p:nvSpPr>
            <p:spPr bwMode="auto">
              <a:xfrm>
                <a:off x="1392" y="1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17" name="Text Box 13"/>
              <p:cNvSpPr txBox="1">
                <a:spLocks noChangeArrowheads="1"/>
              </p:cNvSpPr>
              <p:nvPr/>
            </p:nvSpPr>
            <p:spPr bwMode="auto">
              <a:xfrm>
                <a:off x="288" y="336"/>
                <a:ext cx="327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200">
                    <a:ea typeface="隶书" pitchFamily="49" charset="-122"/>
                  </a:rPr>
                  <a:t>……</a:t>
                </a:r>
                <a:endParaRPr lang="en-US" altLang="zh-CN" sz="2200">
                  <a:latin typeface="Tahoma" pitchFamily="34" charset="0"/>
                  <a:ea typeface="隶书" pitchFamily="49" charset="-122"/>
                </a:endParaRPr>
              </a:p>
            </p:txBody>
          </p:sp>
          <p:sp>
            <p:nvSpPr>
              <p:cNvPr id="51218" name="Text Box 14"/>
              <p:cNvSpPr txBox="1">
                <a:spLocks noChangeArrowheads="1"/>
              </p:cNvSpPr>
              <p:nvPr/>
            </p:nvSpPr>
            <p:spPr bwMode="auto">
              <a:xfrm>
                <a:off x="1488" y="336"/>
                <a:ext cx="327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200">
                    <a:ea typeface="隶书" pitchFamily="49" charset="-122"/>
                  </a:rPr>
                  <a:t>……</a:t>
                </a:r>
                <a:endParaRPr lang="en-US" altLang="zh-CN" sz="2200">
                  <a:latin typeface="Tahoma" pitchFamily="34" charset="0"/>
                  <a:ea typeface="隶书" pitchFamily="49" charset="-122"/>
                </a:endParaRPr>
              </a:p>
            </p:txBody>
          </p:sp>
          <p:sp>
            <p:nvSpPr>
              <p:cNvPr id="51219" name="Text Box 15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9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Tahoma" pitchFamily="34" charset="0"/>
                    <a:ea typeface="隶书" pitchFamily="49" charset="-122"/>
                  </a:rPr>
                  <a:t>X</a:t>
                </a:r>
                <a:r>
                  <a:rPr lang="en-US" altLang="zh-CN" sz="1600" baseline="-25000">
                    <a:latin typeface="Tahoma" pitchFamily="34" charset="0"/>
                    <a:ea typeface="隶书" pitchFamily="49" charset="-122"/>
                  </a:rPr>
                  <a:t>1</a:t>
                </a:r>
                <a:r>
                  <a:rPr lang="en-US" altLang="zh-CN" sz="1600">
                    <a:latin typeface="Tahoma" pitchFamily="34" charset="0"/>
                    <a:ea typeface="隶书" pitchFamily="49" charset="-122"/>
                  </a:rPr>
                  <a:t>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Tahoma" pitchFamily="34" charset="0"/>
                    <a:ea typeface="隶书" pitchFamily="49" charset="-122"/>
                  </a:rPr>
                  <a:t>x</a:t>
                </a:r>
                <a:r>
                  <a:rPr lang="en-US" altLang="zh-CN" sz="1600" baseline="-25000">
                    <a:latin typeface="Tahoma" pitchFamily="34" charset="0"/>
                    <a:ea typeface="隶书" pitchFamily="49" charset="-122"/>
                  </a:rPr>
                  <a:t>2  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1600">
                  <a:latin typeface="Tahoma" pitchFamily="34" charset="0"/>
                  <a:ea typeface="隶书" pitchFamily="49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Tahoma" pitchFamily="34" charset="0"/>
                    <a:ea typeface="隶书" pitchFamily="49" charset="-122"/>
                  </a:rPr>
                  <a:t>x</a:t>
                </a:r>
                <a:r>
                  <a:rPr lang="en-US" altLang="zh-CN" sz="1600" baseline="-25000">
                    <a:latin typeface="Tahoma" pitchFamily="34" charset="0"/>
                    <a:ea typeface="隶书" pitchFamily="49" charset="-122"/>
                  </a:rPr>
                  <a:t>N</a:t>
                </a:r>
                <a:endParaRPr lang="en-US" altLang="zh-CN" sz="1600">
                  <a:latin typeface="Tahoma" pitchFamily="34" charset="0"/>
                  <a:ea typeface="隶书" pitchFamily="49" charset="-122"/>
                </a:endParaRPr>
              </a:p>
            </p:txBody>
          </p:sp>
        </p:grpSp>
        <p:sp>
          <p:nvSpPr>
            <p:cNvPr id="51209" name="Text Box 16"/>
            <p:cNvSpPr txBox="1">
              <a:spLocks noChangeArrowheads="1"/>
            </p:cNvSpPr>
            <p:nvPr/>
          </p:nvSpPr>
          <p:spPr bwMode="auto">
            <a:xfrm>
              <a:off x="1872" y="96"/>
              <a:ext cx="624" cy="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  <a:ea typeface="隶书" pitchFamily="49" charset="-122"/>
                </a:rPr>
                <a:t>Z</a:t>
              </a:r>
              <a:r>
                <a:rPr lang="en-US" altLang="zh-CN" sz="1600" baseline="-25000">
                  <a:latin typeface="Tahoma" pitchFamily="34" charset="0"/>
                  <a:ea typeface="隶书" pitchFamily="49" charset="-122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  <a:ea typeface="隶书" pitchFamily="49" charset="-122"/>
                </a:rPr>
                <a:t>Z</a:t>
              </a:r>
              <a:r>
                <a:rPr lang="en-US" altLang="zh-CN" sz="1600" baseline="-25000">
                  <a:latin typeface="Tahoma" pitchFamily="34" charset="0"/>
                  <a:ea typeface="隶书" pitchFamily="49" charset="-122"/>
                </a:rPr>
                <a:t>2</a:t>
              </a:r>
            </a:p>
            <a:p>
              <a:pPr>
                <a:spcBef>
                  <a:spcPct val="50000"/>
                </a:spcBef>
              </a:pPr>
              <a:endParaRPr lang="en-US" altLang="zh-CN" sz="1600">
                <a:latin typeface="Tahoma" pitchFamily="34" charset="0"/>
                <a:ea typeface="隶书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ahoma" pitchFamily="34" charset="0"/>
                  <a:ea typeface="隶书" pitchFamily="49" charset="-122"/>
                </a:rPr>
                <a:t>Z</a:t>
              </a:r>
              <a:r>
                <a:rPr lang="en-US" altLang="zh-CN" sz="1600" baseline="-25000">
                  <a:latin typeface="Tahoma" pitchFamily="34" charset="0"/>
                  <a:ea typeface="隶书" pitchFamily="49" charset="-122"/>
                </a:rPr>
                <a:t>M</a:t>
              </a:r>
              <a:endParaRPr lang="en-US" altLang="zh-CN" sz="1600">
                <a:latin typeface="Tahoma" pitchFamily="34" charset="0"/>
                <a:ea typeface="隶书" pitchFamily="49" charset="-122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39750" y="4510088"/>
            <a:ext cx="3887788" cy="1871662"/>
            <a:chOff x="0" y="0"/>
            <a:chExt cx="2832" cy="1432"/>
          </a:xfrm>
        </p:grpSpPr>
        <p:sp>
          <p:nvSpPr>
            <p:cNvPr id="51206" name="Rectangle 18"/>
            <p:cNvSpPr>
              <a:spLocks noChangeArrowheads="1"/>
            </p:cNvSpPr>
            <p:nvPr/>
          </p:nvSpPr>
          <p:spPr bwMode="auto">
            <a:xfrm>
              <a:off x="0" y="48"/>
              <a:ext cx="2832" cy="1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indent="476250"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Z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1</a:t>
              </a:r>
              <a:r>
                <a:rPr lang="en-US" altLang="zh-CN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=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f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1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（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X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1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、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X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2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、</a:t>
              </a:r>
              <a:r>
                <a:rPr lang="en-US" altLang="zh-CN" sz="2000">
                  <a:solidFill>
                    <a:srgbClr val="040000"/>
                  </a:solidFill>
                  <a:latin typeface="Courier New" pitchFamily="49" charset="0"/>
                  <a:ea typeface="隶书" pitchFamily="49" charset="-122"/>
                </a:rPr>
                <a:t>…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、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X</a:t>
              </a:r>
              <a:r>
                <a:rPr lang="en-US" altLang="zh-CN" sz="2000" baseline="-25000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N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）</a:t>
              </a:r>
            </a:p>
            <a:p>
              <a:pPr indent="476250"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Z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2</a:t>
              </a:r>
              <a:r>
                <a:rPr lang="en-US" altLang="zh-CN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=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f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2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（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X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1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、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X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2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、</a:t>
              </a:r>
              <a:r>
                <a:rPr lang="en-US" altLang="zh-CN" sz="2000">
                  <a:solidFill>
                    <a:srgbClr val="040000"/>
                  </a:solidFill>
                  <a:latin typeface="Courier New" pitchFamily="49" charset="0"/>
                  <a:ea typeface="隶书" pitchFamily="49" charset="-122"/>
                </a:rPr>
                <a:t>…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、</a:t>
              </a:r>
              <a:r>
                <a:rPr lang="en-US" altLang="zh-CN" sz="2000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X</a:t>
              </a:r>
              <a:r>
                <a:rPr lang="en-US" altLang="zh-CN" sz="2000" baseline="-25000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N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）</a:t>
              </a:r>
            </a:p>
            <a:p>
              <a:pPr indent="476250"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          </a:t>
              </a:r>
              <a:r>
                <a:rPr lang="en-US" altLang="zh-CN" sz="2000">
                  <a:solidFill>
                    <a:srgbClr val="040000"/>
                  </a:solidFill>
                  <a:latin typeface="Courier New" pitchFamily="49" charset="0"/>
                  <a:ea typeface="隶书" pitchFamily="49" charset="-122"/>
                </a:rPr>
                <a:t>……</a:t>
              </a:r>
              <a:endParaRPr lang="en-US" altLang="zh-CN" sz="2000">
                <a:solidFill>
                  <a:srgbClr val="040000"/>
                </a:solidFill>
                <a:latin typeface="宋体" pitchFamily="2" charset="-122"/>
                <a:ea typeface="隶书" pitchFamily="49" charset="-122"/>
              </a:endParaRPr>
            </a:p>
            <a:p>
              <a:pPr indent="476250" algn="just">
                <a:spcBef>
                  <a:spcPct val="20000"/>
                </a:spcBef>
                <a:buClr>
                  <a:schemeClr val="accent1"/>
                </a:buClr>
                <a:buSzPct val="70000"/>
                <a:buFont typeface="Monotype Sorts" pitchFamily="2" charset="2"/>
                <a:buNone/>
              </a:pP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Z</a:t>
              </a:r>
              <a:r>
                <a:rPr lang="en-US" altLang="zh-CN" sz="2000" baseline="-25000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M</a:t>
              </a:r>
              <a:r>
                <a:rPr lang="en-US" altLang="zh-CN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=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f</a:t>
              </a:r>
              <a:r>
                <a:rPr lang="en-US" altLang="zh-CN" sz="2000" baseline="-25000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j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（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X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1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、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X</a:t>
              </a:r>
              <a:r>
                <a:rPr lang="en-US" altLang="zh-CN" sz="2000" baseline="-25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2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、</a:t>
              </a:r>
              <a:r>
                <a:rPr lang="en-US" altLang="zh-CN" sz="2000">
                  <a:solidFill>
                    <a:srgbClr val="040000"/>
                  </a:solidFill>
                  <a:latin typeface="Courier New" pitchFamily="49" charset="0"/>
                  <a:ea typeface="隶书" pitchFamily="49" charset="-122"/>
                </a:rPr>
                <a:t>…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、</a:t>
              </a:r>
              <a:r>
                <a:rPr lang="en-US" altLang="zh-CN" sz="2000" i="1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X</a:t>
              </a:r>
              <a:r>
                <a:rPr lang="en-US" altLang="zh-CN" sz="2000" baseline="-25000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N</a:t>
              </a:r>
              <a:r>
                <a:rPr lang="zh-CN" altLang="en-US" sz="2000">
                  <a:solidFill>
                    <a:srgbClr val="040000"/>
                  </a:solidFill>
                  <a:latin typeface="宋体" pitchFamily="2" charset="-122"/>
                  <a:ea typeface="隶书" pitchFamily="49" charset="-122"/>
                </a:rPr>
                <a:t>）</a:t>
              </a:r>
              <a:r>
                <a:rPr lang="zh-CN" altLang="en-US" sz="2000">
                  <a:solidFill>
                    <a:srgbClr val="040000"/>
                  </a:solidFill>
                  <a:latin typeface="Arial" pitchFamily="34" charset="0"/>
                  <a:ea typeface="隶书" pitchFamily="49" charset="-122"/>
                </a:rPr>
                <a:t> </a:t>
              </a:r>
            </a:p>
          </p:txBody>
        </p:sp>
        <p:sp>
          <p:nvSpPr>
            <p:cNvPr id="51207" name="AutoShape 19"/>
            <p:cNvSpPr>
              <a:spLocks/>
            </p:cNvSpPr>
            <p:nvPr/>
          </p:nvSpPr>
          <p:spPr bwMode="auto">
            <a:xfrm>
              <a:off x="192" y="0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15888"/>
            <a:ext cx="7196138" cy="865187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chemeClr val="tx1"/>
                </a:solidFill>
              </a:rPr>
              <a:t>3.2</a:t>
            </a:r>
            <a:r>
              <a:rPr lang="zh-CN" altLang="en-US" sz="3200" smtClean="0">
                <a:solidFill>
                  <a:schemeClr val="tx1"/>
                </a:solidFill>
              </a:rPr>
              <a:t>组合逻辑分析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7338"/>
            <a:ext cx="8569325" cy="1223962"/>
          </a:xfrm>
        </p:spPr>
        <p:txBody>
          <a:bodyPr/>
          <a:lstStyle/>
          <a:p>
            <a:pPr marL="0" indent="720725" eaLnBrk="1" hangingPunct="1">
              <a:lnSpc>
                <a:spcPct val="150000"/>
              </a:lnSpc>
            </a:pPr>
            <a:r>
              <a:rPr lang="zh-CN" altLang="en-US" sz="2400" smtClean="0">
                <a:latin typeface="宋体" pitchFamily="2" charset="-122"/>
              </a:rPr>
              <a:t>组合逻辑电路分析：已知组合逻辑电路图，找出逻辑电路图输入与输出的关系，确定在什么样的输入取值下对应输出为</a:t>
            </a:r>
            <a:r>
              <a:rPr lang="en-US" altLang="zh-CN" sz="2400" smtClean="0">
                <a:latin typeface="宋体" pitchFamily="2" charset="-122"/>
              </a:rPr>
              <a:t>1</a:t>
            </a:r>
            <a:r>
              <a:rPr lang="zh-CN" altLang="en-US" sz="2400" smtClean="0">
                <a:latin typeface="宋体" pitchFamily="2" charset="-122"/>
              </a:rPr>
              <a:t>，即写出真值表，确定组合逻辑电路的逻辑功能</a:t>
            </a:r>
            <a:endParaRPr lang="zh-CN" altLang="en-US" sz="2800" b="1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395288" y="3789363"/>
          <a:ext cx="8351837" cy="1728787"/>
        </p:xfrm>
        <a:graphic>
          <a:graphicData uri="http://schemas.openxmlformats.org/presentationml/2006/ole">
            <p:oleObj spid="_x0000_s19458" r:id="rId4" imgW="6171429" imgH="828791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188913"/>
            <a:ext cx="6911975" cy="8636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组合逻辑分析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0" y="1773238"/>
            <a:ext cx="8893175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4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	</a:t>
            </a:r>
            <a:r>
              <a:rPr lang="zh-CN" altLang="en-US" sz="34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组合逻辑电路的分析方法：</a:t>
            </a:r>
          </a:p>
          <a:p>
            <a:pPr lvl="3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4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逐级电平推导法</a:t>
            </a:r>
            <a:r>
              <a:rPr lang="en-US" altLang="zh-CN" sz="3400">
                <a:solidFill>
                  <a:schemeClr val="tx1"/>
                </a:solidFill>
                <a:ea typeface="隶书" pitchFamily="49" charset="-122"/>
              </a:rPr>
              <a:t>——</a:t>
            </a:r>
            <a:r>
              <a:rPr lang="zh-CN" altLang="en-US" sz="34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适合简单电路</a:t>
            </a:r>
          </a:p>
          <a:p>
            <a:pPr lvl="3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4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列写逻辑表达法</a:t>
            </a:r>
          </a:p>
          <a:p>
            <a:pPr lvl="3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34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列写真值表法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"/>
          <p:cNvSpPr txBox="1">
            <a:spLocks noChangeArrowheads="1"/>
          </p:cNvSpPr>
          <p:nvPr/>
        </p:nvSpPr>
        <p:spPr bwMode="auto">
          <a:xfrm>
            <a:off x="1431925" y="6135688"/>
            <a:ext cx="24161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与门的逻辑符号 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5943600" y="609441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二极管与门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116013" y="1903413"/>
          <a:ext cx="2935287" cy="4191000"/>
        </p:xfrm>
        <a:graphic>
          <a:graphicData uri="http://schemas.openxmlformats.org/presentationml/2006/ole">
            <p:oleObj spid="_x0000_s1026" r:id="rId3" imgW="968057" imgH="1379537" progId="Visio.Drawing.11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5181600" y="2360613"/>
          <a:ext cx="3733800" cy="3316287"/>
        </p:xfrm>
        <a:graphic>
          <a:graphicData uri="http://schemas.openxmlformats.org/presentationml/2006/ole">
            <p:oleObj spid="_x0000_s1027" r:id="rId4" imgW="1249997" imgH="1112837" progId="Visio.Drawing.11">
              <p:embed/>
            </p:oleObj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096116" y="836612"/>
          <a:ext cx="3114310" cy="1800299"/>
        </p:xfrm>
        <a:graphic>
          <a:graphicData uri="http://schemas.openxmlformats.org/presentationml/2006/ole">
            <p:oleObj spid="_x0000_s1028" r:id="rId5" imgW="2866667" imgH="1657581" progId="PBrush">
              <p:embed/>
            </p:oleObj>
          </a:graphicData>
        </a:graphic>
      </p:graphicFrame>
      <p:sp>
        <p:nvSpPr>
          <p:cNvPr id="1031" name="矩形 6"/>
          <p:cNvSpPr>
            <a:spLocks noChangeArrowheads="1"/>
          </p:cNvSpPr>
          <p:nvPr/>
        </p:nvSpPr>
        <p:spPr bwMode="auto">
          <a:xfrm>
            <a:off x="2771775" y="299720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传统符号</a:t>
            </a:r>
            <a:endParaRPr lang="zh-CN" altLang="en-US"/>
          </a:p>
        </p:txBody>
      </p:sp>
      <p:sp>
        <p:nvSpPr>
          <p:cNvPr id="1032" name="矩形 7"/>
          <p:cNvSpPr>
            <a:spLocks noChangeArrowheads="1"/>
          </p:cNvSpPr>
          <p:nvPr/>
        </p:nvSpPr>
        <p:spPr bwMode="auto">
          <a:xfrm>
            <a:off x="2771775" y="4149725"/>
            <a:ext cx="14160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国外符号</a:t>
            </a:r>
            <a:endParaRPr lang="zh-CN" altLang="en-US"/>
          </a:p>
        </p:txBody>
      </p:sp>
      <p:sp>
        <p:nvSpPr>
          <p:cNvPr id="1033" name="矩形 8"/>
          <p:cNvSpPr>
            <a:spLocks noChangeArrowheads="1"/>
          </p:cNvSpPr>
          <p:nvPr/>
        </p:nvSpPr>
        <p:spPr bwMode="auto">
          <a:xfrm>
            <a:off x="2843213" y="558958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国标符号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792163" y="404813"/>
            <a:ext cx="8101012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黑体" pitchFamily="49" charset="-122"/>
                <a:ea typeface="楷体_GB2312" pitchFamily="49" charset="-122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组合电路如图所示，分析该电路的逻辑功能。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468313" y="27813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30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解：（</a:t>
            </a:r>
            <a:r>
              <a:rPr lang="en-US" altLang="zh-CN" sz="30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1</a:t>
            </a:r>
            <a:r>
              <a:rPr lang="zh-CN" altLang="en-US" sz="30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）采用逐级电平推导法分析</a:t>
            </a:r>
          </a:p>
        </p:txBody>
      </p:sp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6011863" y="4622800"/>
          <a:ext cx="2667000" cy="2235200"/>
        </p:xfrm>
        <a:graphic>
          <a:graphicData uri="http://schemas.openxmlformats.org/presentationml/2006/ole">
            <p:oleObj spid="_x0000_s20483" r:id="rId4" imgW="1296107" imgH="1087225" progId="">
              <p:embed/>
            </p:oleObj>
          </a:graphicData>
        </a:graphic>
      </p:graphicFrame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6507163" y="2636838"/>
            <a:ext cx="1985962" cy="338137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>
                <a:solidFill>
                  <a:schemeClr val="tx1"/>
                </a:solidFill>
                <a:latin typeface="ËÎÌå" charset="0"/>
                <a:ea typeface="隶书" pitchFamily="49" charset="-122"/>
              </a:rPr>
              <a:t>可用同或门替代</a:t>
            </a:r>
            <a:endParaRPr lang="zh-CN" altLang="en-US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7085013" y="4221163"/>
            <a:ext cx="10445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700">
                <a:solidFill>
                  <a:schemeClr val="tx1"/>
                </a:solidFill>
                <a:latin typeface="ËÎÌå" charset="0"/>
                <a:ea typeface="楷体_GB2312" pitchFamily="49" charset="-122"/>
              </a:rPr>
              <a:t>真值表</a:t>
            </a:r>
            <a:endParaRPr lang="zh-CN" altLang="en-US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539750" y="3716338"/>
            <a:ext cx="7416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，①则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或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；②或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，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a typeface="隶书" pitchFamily="49" charset="-122"/>
              </a:rPr>
              <a:t>              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，则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ea typeface="隶书" pitchFamily="49" charset="-122"/>
              </a:rPr>
              <a:t>              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，则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若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，则必须：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或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＝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5219700" y="191611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tx1"/>
              </a:solidFill>
              <a:ea typeface="隶书" pitchFamily="49" charset="-122"/>
            </a:endParaRPr>
          </a:p>
        </p:txBody>
      </p:sp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1331913" y="1484313"/>
            <a:ext cx="2968625" cy="1455737"/>
            <a:chOff x="0" y="0"/>
            <a:chExt cx="2376" cy="989"/>
          </a:xfrm>
        </p:grpSpPr>
        <p:sp>
          <p:nvSpPr>
            <p:cNvPr id="20493" name="Freeform 12"/>
            <p:cNvSpPr>
              <a:spLocks/>
            </p:cNvSpPr>
            <p:nvPr/>
          </p:nvSpPr>
          <p:spPr bwMode="auto">
            <a:xfrm>
              <a:off x="960" y="221"/>
              <a:ext cx="711" cy="202"/>
            </a:xfrm>
            <a:custGeom>
              <a:avLst/>
              <a:gdLst>
                <a:gd name="T0" fmla="*/ 0 w 3140"/>
                <a:gd name="T1" fmla="*/ 0 h 1117"/>
                <a:gd name="T2" fmla="*/ 0 w 3140"/>
                <a:gd name="T3" fmla="*/ 0 h 1117"/>
                <a:gd name="T4" fmla="*/ 0 w 3140"/>
                <a:gd name="T5" fmla="*/ 0 h 1117"/>
                <a:gd name="T6" fmla="*/ 0 w 3140"/>
                <a:gd name="T7" fmla="*/ 0 h 1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40"/>
                <a:gd name="T13" fmla="*/ 0 h 1117"/>
                <a:gd name="T14" fmla="*/ 3140 w 3140"/>
                <a:gd name="T15" fmla="*/ 1117 h 1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40" h="1117">
                  <a:moveTo>
                    <a:pt x="3140" y="1117"/>
                  </a:moveTo>
                  <a:lnTo>
                    <a:pt x="1350" y="1117"/>
                  </a:lnTo>
                  <a:lnTo>
                    <a:pt x="1350" y="0"/>
                  </a:lnTo>
                  <a:lnTo>
                    <a:pt x="0" y="0"/>
                  </a:lnTo>
                </a:path>
              </a:pathLst>
            </a:custGeom>
            <a:noFill/>
            <a:ln w="14288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Freeform 13"/>
            <p:cNvSpPr>
              <a:spLocks/>
            </p:cNvSpPr>
            <p:nvPr/>
          </p:nvSpPr>
          <p:spPr bwMode="auto">
            <a:xfrm>
              <a:off x="960" y="528"/>
              <a:ext cx="711" cy="222"/>
            </a:xfrm>
            <a:custGeom>
              <a:avLst/>
              <a:gdLst>
                <a:gd name="T0" fmla="*/ 0 w 3140"/>
                <a:gd name="T1" fmla="*/ 0 h 1230"/>
                <a:gd name="T2" fmla="*/ 0 w 3140"/>
                <a:gd name="T3" fmla="*/ 0 h 1230"/>
                <a:gd name="T4" fmla="*/ 0 w 3140"/>
                <a:gd name="T5" fmla="*/ 0 h 1230"/>
                <a:gd name="T6" fmla="*/ 0 w 3140"/>
                <a:gd name="T7" fmla="*/ 0 h 1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40"/>
                <a:gd name="T13" fmla="*/ 0 h 1230"/>
                <a:gd name="T14" fmla="*/ 3140 w 3140"/>
                <a:gd name="T15" fmla="*/ 1230 h 1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40" h="1230">
                  <a:moveTo>
                    <a:pt x="0" y="1230"/>
                  </a:moveTo>
                  <a:lnTo>
                    <a:pt x="1350" y="1230"/>
                  </a:lnTo>
                  <a:lnTo>
                    <a:pt x="1350" y="0"/>
                  </a:lnTo>
                  <a:lnTo>
                    <a:pt x="3140" y="0"/>
                  </a:lnTo>
                </a:path>
              </a:pathLst>
            </a:custGeom>
            <a:noFill/>
            <a:ln w="14288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Freeform 14"/>
            <p:cNvSpPr>
              <a:spLocks/>
            </p:cNvSpPr>
            <p:nvPr/>
          </p:nvSpPr>
          <p:spPr bwMode="auto">
            <a:xfrm>
              <a:off x="1970" y="475"/>
              <a:ext cx="60" cy="25"/>
            </a:xfrm>
            <a:custGeom>
              <a:avLst/>
              <a:gdLst>
                <a:gd name="T0" fmla="*/ 0 w 270"/>
                <a:gd name="T1" fmla="*/ 0 h 135"/>
                <a:gd name="T2" fmla="*/ 0 w 270"/>
                <a:gd name="T3" fmla="*/ 0 h 135"/>
                <a:gd name="T4" fmla="*/ 0 w 270"/>
                <a:gd name="T5" fmla="*/ 0 h 135"/>
                <a:gd name="T6" fmla="*/ 0 w 270"/>
                <a:gd name="T7" fmla="*/ 0 h 135"/>
                <a:gd name="T8" fmla="*/ 0 w 270"/>
                <a:gd name="T9" fmla="*/ 0 h 135"/>
                <a:gd name="T10" fmla="*/ 0 w 270"/>
                <a:gd name="T11" fmla="*/ 0 h 135"/>
                <a:gd name="T12" fmla="*/ 0 w 270"/>
                <a:gd name="T13" fmla="*/ 0 h 135"/>
                <a:gd name="T14" fmla="*/ 0 w 270"/>
                <a:gd name="T15" fmla="*/ 0 h 135"/>
                <a:gd name="T16" fmla="*/ 0 w 270"/>
                <a:gd name="T17" fmla="*/ 0 h 135"/>
                <a:gd name="T18" fmla="*/ 0 w 270"/>
                <a:gd name="T19" fmla="*/ 0 h 135"/>
                <a:gd name="T20" fmla="*/ 0 w 270"/>
                <a:gd name="T21" fmla="*/ 0 h 135"/>
                <a:gd name="T22" fmla="*/ 0 w 270"/>
                <a:gd name="T23" fmla="*/ 0 h 135"/>
                <a:gd name="T24" fmla="*/ 0 w 270"/>
                <a:gd name="T25" fmla="*/ 0 h 135"/>
                <a:gd name="T26" fmla="*/ 0 w 270"/>
                <a:gd name="T27" fmla="*/ 0 h 135"/>
                <a:gd name="T28" fmla="*/ 0 w 270"/>
                <a:gd name="T29" fmla="*/ 0 h 135"/>
                <a:gd name="T30" fmla="*/ 0 w 270"/>
                <a:gd name="T31" fmla="*/ 0 h 135"/>
                <a:gd name="T32" fmla="*/ 0 w 270"/>
                <a:gd name="T33" fmla="*/ 0 h 135"/>
                <a:gd name="T34" fmla="*/ 0 w 270"/>
                <a:gd name="T35" fmla="*/ 0 h 135"/>
                <a:gd name="T36" fmla="*/ 0 w 270"/>
                <a:gd name="T37" fmla="*/ 0 h 135"/>
                <a:gd name="T38" fmla="*/ 0 w 270"/>
                <a:gd name="T39" fmla="*/ 0 h 135"/>
                <a:gd name="T40" fmla="*/ 0 w 270"/>
                <a:gd name="T41" fmla="*/ 0 h 135"/>
                <a:gd name="T42" fmla="*/ 0 w 270"/>
                <a:gd name="T43" fmla="*/ 0 h 135"/>
                <a:gd name="T44" fmla="*/ 0 w 270"/>
                <a:gd name="T45" fmla="*/ 0 h 135"/>
                <a:gd name="T46" fmla="*/ 0 w 270"/>
                <a:gd name="T47" fmla="*/ 0 h 135"/>
                <a:gd name="T48" fmla="*/ 0 w 270"/>
                <a:gd name="T49" fmla="*/ 0 h 135"/>
                <a:gd name="T50" fmla="*/ 0 w 270"/>
                <a:gd name="T51" fmla="*/ 0 h 135"/>
                <a:gd name="T52" fmla="*/ 0 w 270"/>
                <a:gd name="T53" fmla="*/ 0 h 135"/>
                <a:gd name="T54" fmla="*/ 0 w 270"/>
                <a:gd name="T55" fmla="*/ 0 h 135"/>
                <a:gd name="T56" fmla="*/ 0 w 270"/>
                <a:gd name="T57" fmla="*/ 0 h 13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70"/>
                <a:gd name="T88" fmla="*/ 0 h 135"/>
                <a:gd name="T89" fmla="*/ 270 w 270"/>
                <a:gd name="T90" fmla="*/ 135 h 13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70" h="135">
                  <a:moveTo>
                    <a:pt x="0" y="0"/>
                  </a:moveTo>
                  <a:lnTo>
                    <a:pt x="0" y="10"/>
                  </a:lnTo>
                  <a:lnTo>
                    <a:pt x="7" y="45"/>
                  </a:lnTo>
                  <a:lnTo>
                    <a:pt x="12" y="58"/>
                  </a:lnTo>
                  <a:lnTo>
                    <a:pt x="20" y="71"/>
                  </a:lnTo>
                  <a:lnTo>
                    <a:pt x="42" y="96"/>
                  </a:lnTo>
                  <a:lnTo>
                    <a:pt x="52" y="104"/>
                  </a:lnTo>
                  <a:lnTo>
                    <a:pt x="62" y="112"/>
                  </a:lnTo>
                  <a:lnTo>
                    <a:pt x="84" y="124"/>
                  </a:lnTo>
                  <a:lnTo>
                    <a:pt x="95" y="128"/>
                  </a:lnTo>
                  <a:lnTo>
                    <a:pt x="108" y="131"/>
                  </a:lnTo>
                  <a:lnTo>
                    <a:pt x="121" y="134"/>
                  </a:lnTo>
                  <a:lnTo>
                    <a:pt x="136" y="135"/>
                  </a:lnTo>
                  <a:lnTo>
                    <a:pt x="148" y="134"/>
                  </a:lnTo>
                  <a:lnTo>
                    <a:pt x="162" y="131"/>
                  </a:lnTo>
                  <a:lnTo>
                    <a:pt x="174" y="128"/>
                  </a:lnTo>
                  <a:lnTo>
                    <a:pt x="187" y="124"/>
                  </a:lnTo>
                  <a:lnTo>
                    <a:pt x="210" y="112"/>
                  </a:lnTo>
                  <a:lnTo>
                    <a:pt x="220" y="104"/>
                  </a:lnTo>
                  <a:lnTo>
                    <a:pt x="231" y="96"/>
                  </a:lnTo>
                  <a:lnTo>
                    <a:pt x="240" y="85"/>
                  </a:lnTo>
                  <a:lnTo>
                    <a:pt x="247" y="74"/>
                  </a:lnTo>
                  <a:lnTo>
                    <a:pt x="253" y="63"/>
                  </a:lnTo>
                  <a:lnTo>
                    <a:pt x="259" y="53"/>
                  </a:lnTo>
                  <a:lnTo>
                    <a:pt x="264" y="40"/>
                  </a:lnTo>
                  <a:lnTo>
                    <a:pt x="267" y="28"/>
                  </a:lnTo>
                  <a:lnTo>
                    <a:pt x="269" y="14"/>
                  </a:lnTo>
                  <a:lnTo>
                    <a:pt x="270" y="2"/>
                  </a:lnTo>
                  <a:lnTo>
                    <a:pt x="270" y="0"/>
                  </a:lnTo>
                </a:path>
              </a:pathLst>
            </a:custGeom>
            <a:noFill/>
            <a:ln w="14288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Freeform 15"/>
            <p:cNvSpPr>
              <a:spLocks/>
            </p:cNvSpPr>
            <p:nvPr/>
          </p:nvSpPr>
          <p:spPr bwMode="auto">
            <a:xfrm>
              <a:off x="1970" y="452"/>
              <a:ext cx="60" cy="23"/>
            </a:xfrm>
            <a:custGeom>
              <a:avLst/>
              <a:gdLst>
                <a:gd name="T0" fmla="*/ 0 w 270"/>
                <a:gd name="T1" fmla="*/ 0 h 134"/>
                <a:gd name="T2" fmla="*/ 0 w 270"/>
                <a:gd name="T3" fmla="*/ 0 h 134"/>
                <a:gd name="T4" fmla="*/ 0 w 270"/>
                <a:gd name="T5" fmla="*/ 0 h 134"/>
                <a:gd name="T6" fmla="*/ 0 w 270"/>
                <a:gd name="T7" fmla="*/ 0 h 134"/>
                <a:gd name="T8" fmla="*/ 0 w 270"/>
                <a:gd name="T9" fmla="*/ 0 h 134"/>
                <a:gd name="T10" fmla="*/ 0 w 270"/>
                <a:gd name="T11" fmla="*/ 0 h 134"/>
                <a:gd name="T12" fmla="*/ 0 w 270"/>
                <a:gd name="T13" fmla="*/ 0 h 134"/>
                <a:gd name="T14" fmla="*/ 0 w 270"/>
                <a:gd name="T15" fmla="*/ 0 h 134"/>
                <a:gd name="T16" fmla="*/ 0 w 270"/>
                <a:gd name="T17" fmla="*/ 0 h 134"/>
                <a:gd name="T18" fmla="*/ 0 w 270"/>
                <a:gd name="T19" fmla="*/ 0 h 134"/>
                <a:gd name="T20" fmla="*/ 0 w 270"/>
                <a:gd name="T21" fmla="*/ 0 h 134"/>
                <a:gd name="T22" fmla="*/ 0 w 270"/>
                <a:gd name="T23" fmla="*/ 0 h 134"/>
                <a:gd name="T24" fmla="*/ 0 w 270"/>
                <a:gd name="T25" fmla="*/ 0 h 134"/>
                <a:gd name="T26" fmla="*/ 0 w 270"/>
                <a:gd name="T27" fmla="*/ 0 h 134"/>
                <a:gd name="T28" fmla="*/ 0 w 270"/>
                <a:gd name="T29" fmla="*/ 0 h 134"/>
                <a:gd name="T30" fmla="*/ 0 w 270"/>
                <a:gd name="T31" fmla="*/ 0 h 134"/>
                <a:gd name="T32" fmla="*/ 0 w 270"/>
                <a:gd name="T33" fmla="*/ 0 h 134"/>
                <a:gd name="T34" fmla="*/ 0 w 270"/>
                <a:gd name="T35" fmla="*/ 0 h 134"/>
                <a:gd name="T36" fmla="*/ 0 w 270"/>
                <a:gd name="T37" fmla="*/ 0 h 134"/>
                <a:gd name="T38" fmla="*/ 0 w 270"/>
                <a:gd name="T39" fmla="*/ 0 h 134"/>
                <a:gd name="T40" fmla="*/ 0 w 270"/>
                <a:gd name="T41" fmla="*/ 0 h 134"/>
                <a:gd name="T42" fmla="*/ 0 w 270"/>
                <a:gd name="T43" fmla="*/ 0 h 1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70"/>
                <a:gd name="T67" fmla="*/ 0 h 134"/>
                <a:gd name="T68" fmla="*/ 270 w 270"/>
                <a:gd name="T69" fmla="*/ 134 h 1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70" h="134">
                  <a:moveTo>
                    <a:pt x="270" y="134"/>
                  </a:moveTo>
                  <a:lnTo>
                    <a:pt x="269" y="119"/>
                  </a:lnTo>
                  <a:lnTo>
                    <a:pt x="267" y="105"/>
                  </a:lnTo>
                  <a:lnTo>
                    <a:pt x="264" y="93"/>
                  </a:lnTo>
                  <a:lnTo>
                    <a:pt x="259" y="82"/>
                  </a:lnTo>
                  <a:lnTo>
                    <a:pt x="247" y="60"/>
                  </a:lnTo>
                  <a:lnTo>
                    <a:pt x="240" y="49"/>
                  </a:lnTo>
                  <a:lnTo>
                    <a:pt x="231" y="40"/>
                  </a:lnTo>
                  <a:lnTo>
                    <a:pt x="220" y="30"/>
                  </a:lnTo>
                  <a:lnTo>
                    <a:pt x="210" y="21"/>
                  </a:lnTo>
                  <a:lnTo>
                    <a:pt x="187" y="9"/>
                  </a:lnTo>
                  <a:lnTo>
                    <a:pt x="162" y="2"/>
                  </a:lnTo>
                  <a:lnTo>
                    <a:pt x="148" y="0"/>
                  </a:lnTo>
                  <a:lnTo>
                    <a:pt x="136" y="0"/>
                  </a:lnTo>
                  <a:lnTo>
                    <a:pt x="108" y="2"/>
                  </a:lnTo>
                  <a:lnTo>
                    <a:pt x="84" y="9"/>
                  </a:lnTo>
                  <a:lnTo>
                    <a:pt x="62" y="21"/>
                  </a:lnTo>
                  <a:lnTo>
                    <a:pt x="42" y="40"/>
                  </a:lnTo>
                  <a:lnTo>
                    <a:pt x="24" y="60"/>
                  </a:lnTo>
                  <a:lnTo>
                    <a:pt x="11" y="82"/>
                  </a:lnTo>
                  <a:lnTo>
                    <a:pt x="3" y="105"/>
                  </a:lnTo>
                  <a:lnTo>
                    <a:pt x="0" y="134"/>
                  </a:lnTo>
                </a:path>
              </a:pathLst>
            </a:custGeom>
            <a:noFill/>
            <a:ln w="14288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 flipH="1">
              <a:off x="1966" y="475"/>
              <a:ext cx="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Freeform 17"/>
            <p:cNvSpPr>
              <a:spLocks/>
            </p:cNvSpPr>
            <p:nvPr/>
          </p:nvSpPr>
          <p:spPr bwMode="auto">
            <a:xfrm>
              <a:off x="899" y="726"/>
              <a:ext cx="61" cy="24"/>
            </a:xfrm>
            <a:custGeom>
              <a:avLst/>
              <a:gdLst>
                <a:gd name="T0" fmla="*/ 0 w 269"/>
                <a:gd name="T1" fmla="*/ 0 h 134"/>
                <a:gd name="T2" fmla="*/ 0 w 269"/>
                <a:gd name="T3" fmla="*/ 0 h 134"/>
                <a:gd name="T4" fmla="*/ 0 w 269"/>
                <a:gd name="T5" fmla="*/ 0 h 134"/>
                <a:gd name="T6" fmla="*/ 0 w 269"/>
                <a:gd name="T7" fmla="*/ 0 h 134"/>
                <a:gd name="T8" fmla="*/ 0 w 269"/>
                <a:gd name="T9" fmla="*/ 0 h 134"/>
                <a:gd name="T10" fmla="*/ 0 w 269"/>
                <a:gd name="T11" fmla="*/ 0 h 134"/>
                <a:gd name="T12" fmla="*/ 0 w 269"/>
                <a:gd name="T13" fmla="*/ 0 h 134"/>
                <a:gd name="T14" fmla="*/ 0 w 269"/>
                <a:gd name="T15" fmla="*/ 0 h 134"/>
                <a:gd name="T16" fmla="*/ 0 w 269"/>
                <a:gd name="T17" fmla="*/ 0 h 134"/>
                <a:gd name="T18" fmla="*/ 0 w 269"/>
                <a:gd name="T19" fmla="*/ 0 h 134"/>
                <a:gd name="T20" fmla="*/ 0 w 269"/>
                <a:gd name="T21" fmla="*/ 0 h 134"/>
                <a:gd name="T22" fmla="*/ 0 w 269"/>
                <a:gd name="T23" fmla="*/ 0 h 134"/>
                <a:gd name="T24" fmla="*/ 0 w 269"/>
                <a:gd name="T25" fmla="*/ 0 h 134"/>
                <a:gd name="T26" fmla="*/ 0 w 269"/>
                <a:gd name="T27" fmla="*/ 0 h 134"/>
                <a:gd name="T28" fmla="*/ 0 w 269"/>
                <a:gd name="T29" fmla="*/ 0 h 134"/>
                <a:gd name="T30" fmla="*/ 0 w 269"/>
                <a:gd name="T31" fmla="*/ 0 h 134"/>
                <a:gd name="T32" fmla="*/ 0 w 269"/>
                <a:gd name="T33" fmla="*/ 0 h 134"/>
                <a:gd name="T34" fmla="*/ 0 w 269"/>
                <a:gd name="T35" fmla="*/ 0 h 134"/>
                <a:gd name="T36" fmla="*/ 0 w 269"/>
                <a:gd name="T37" fmla="*/ 0 h 134"/>
                <a:gd name="T38" fmla="*/ 0 w 269"/>
                <a:gd name="T39" fmla="*/ 0 h 134"/>
                <a:gd name="T40" fmla="*/ 0 w 269"/>
                <a:gd name="T41" fmla="*/ 0 h 134"/>
                <a:gd name="T42" fmla="*/ 0 w 269"/>
                <a:gd name="T43" fmla="*/ 0 h 1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9"/>
                <a:gd name="T67" fmla="*/ 0 h 134"/>
                <a:gd name="T68" fmla="*/ 269 w 269"/>
                <a:gd name="T69" fmla="*/ 134 h 13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9" h="134">
                  <a:moveTo>
                    <a:pt x="0" y="134"/>
                  </a:moveTo>
                  <a:lnTo>
                    <a:pt x="2" y="106"/>
                  </a:lnTo>
                  <a:lnTo>
                    <a:pt x="10" y="82"/>
                  </a:lnTo>
                  <a:lnTo>
                    <a:pt x="23" y="60"/>
                  </a:lnTo>
                  <a:lnTo>
                    <a:pt x="41" y="40"/>
                  </a:lnTo>
                  <a:lnTo>
                    <a:pt x="61" y="21"/>
                  </a:lnTo>
                  <a:lnTo>
                    <a:pt x="83" y="9"/>
                  </a:lnTo>
                  <a:lnTo>
                    <a:pt x="107" y="2"/>
                  </a:lnTo>
                  <a:lnTo>
                    <a:pt x="135" y="0"/>
                  </a:lnTo>
                  <a:lnTo>
                    <a:pt x="147" y="0"/>
                  </a:lnTo>
                  <a:lnTo>
                    <a:pt x="161" y="2"/>
                  </a:lnTo>
                  <a:lnTo>
                    <a:pt x="186" y="9"/>
                  </a:lnTo>
                  <a:lnTo>
                    <a:pt x="209" y="21"/>
                  </a:lnTo>
                  <a:lnTo>
                    <a:pt x="219" y="30"/>
                  </a:lnTo>
                  <a:lnTo>
                    <a:pt x="230" y="40"/>
                  </a:lnTo>
                  <a:lnTo>
                    <a:pt x="239" y="50"/>
                  </a:lnTo>
                  <a:lnTo>
                    <a:pt x="246" y="60"/>
                  </a:lnTo>
                  <a:lnTo>
                    <a:pt x="258" y="82"/>
                  </a:lnTo>
                  <a:lnTo>
                    <a:pt x="263" y="93"/>
                  </a:lnTo>
                  <a:lnTo>
                    <a:pt x="266" y="106"/>
                  </a:lnTo>
                  <a:lnTo>
                    <a:pt x="268" y="119"/>
                  </a:lnTo>
                  <a:lnTo>
                    <a:pt x="269" y="134"/>
                  </a:lnTo>
                </a:path>
              </a:pathLst>
            </a:custGeom>
            <a:noFill/>
            <a:ln w="14288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Freeform 18"/>
            <p:cNvSpPr>
              <a:spLocks/>
            </p:cNvSpPr>
            <p:nvPr/>
          </p:nvSpPr>
          <p:spPr bwMode="auto">
            <a:xfrm>
              <a:off x="899" y="221"/>
              <a:ext cx="61" cy="25"/>
            </a:xfrm>
            <a:custGeom>
              <a:avLst/>
              <a:gdLst>
                <a:gd name="T0" fmla="*/ 0 w 269"/>
                <a:gd name="T1" fmla="*/ 0 h 136"/>
                <a:gd name="T2" fmla="*/ 0 w 269"/>
                <a:gd name="T3" fmla="*/ 0 h 136"/>
                <a:gd name="T4" fmla="*/ 0 w 269"/>
                <a:gd name="T5" fmla="*/ 0 h 136"/>
                <a:gd name="T6" fmla="*/ 0 w 269"/>
                <a:gd name="T7" fmla="*/ 0 h 136"/>
                <a:gd name="T8" fmla="*/ 0 w 269"/>
                <a:gd name="T9" fmla="*/ 0 h 136"/>
                <a:gd name="T10" fmla="*/ 0 w 269"/>
                <a:gd name="T11" fmla="*/ 0 h 136"/>
                <a:gd name="T12" fmla="*/ 0 w 269"/>
                <a:gd name="T13" fmla="*/ 0 h 136"/>
                <a:gd name="T14" fmla="*/ 0 w 269"/>
                <a:gd name="T15" fmla="*/ 0 h 136"/>
                <a:gd name="T16" fmla="*/ 0 w 269"/>
                <a:gd name="T17" fmla="*/ 0 h 136"/>
                <a:gd name="T18" fmla="*/ 0 w 269"/>
                <a:gd name="T19" fmla="*/ 0 h 136"/>
                <a:gd name="T20" fmla="*/ 0 w 269"/>
                <a:gd name="T21" fmla="*/ 0 h 136"/>
                <a:gd name="T22" fmla="*/ 0 w 269"/>
                <a:gd name="T23" fmla="*/ 0 h 136"/>
                <a:gd name="T24" fmla="*/ 0 w 269"/>
                <a:gd name="T25" fmla="*/ 0 h 136"/>
                <a:gd name="T26" fmla="*/ 0 w 269"/>
                <a:gd name="T27" fmla="*/ 0 h 136"/>
                <a:gd name="T28" fmla="*/ 0 w 269"/>
                <a:gd name="T29" fmla="*/ 0 h 136"/>
                <a:gd name="T30" fmla="*/ 0 w 269"/>
                <a:gd name="T31" fmla="*/ 0 h 136"/>
                <a:gd name="T32" fmla="*/ 0 w 269"/>
                <a:gd name="T33" fmla="*/ 0 h 136"/>
                <a:gd name="T34" fmla="*/ 0 w 269"/>
                <a:gd name="T35" fmla="*/ 0 h 136"/>
                <a:gd name="T36" fmla="*/ 0 w 269"/>
                <a:gd name="T37" fmla="*/ 0 h 136"/>
                <a:gd name="T38" fmla="*/ 0 w 269"/>
                <a:gd name="T39" fmla="*/ 0 h 136"/>
                <a:gd name="T40" fmla="*/ 0 w 269"/>
                <a:gd name="T41" fmla="*/ 0 h 136"/>
                <a:gd name="T42" fmla="*/ 0 w 269"/>
                <a:gd name="T43" fmla="*/ 0 h 136"/>
                <a:gd name="T44" fmla="*/ 0 w 269"/>
                <a:gd name="T45" fmla="*/ 0 h 136"/>
                <a:gd name="T46" fmla="*/ 0 w 269"/>
                <a:gd name="T47" fmla="*/ 0 h 136"/>
                <a:gd name="T48" fmla="*/ 0 w 269"/>
                <a:gd name="T49" fmla="*/ 0 h 136"/>
                <a:gd name="T50" fmla="*/ 0 w 269"/>
                <a:gd name="T51" fmla="*/ 0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69"/>
                <a:gd name="T79" fmla="*/ 0 h 136"/>
                <a:gd name="T80" fmla="*/ 269 w 269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69" h="136">
                  <a:moveTo>
                    <a:pt x="269" y="0"/>
                  </a:moveTo>
                  <a:lnTo>
                    <a:pt x="269" y="2"/>
                  </a:lnTo>
                  <a:lnTo>
                    <a:pt x="268" y="14"/>
                  </a:lnTo>
                  <a:lnTo>
                    <a:pt x="266" y="28"/>
                  </a:lnTo>
                  <a:lnTo>
                    <a:pt x="263" y="40"/>
                  </a:lnTo>
                  <a:lnTo>
                    <a:pt x="258" y="53"/>
                  </a:lnTo>
                  <a:lnTo>
                    <a:pt x="246" y="76"/>
                  </a:lnTo>
                  <a:lnTo>
                    <a:pt x="239" y="86"/>
                  </a:lnTo>
                  <a:lnTo>
                    <a:pt x="230" y="97"/>
                  </a:lnTo>
                  <a:lnTo>
                    <a:pt x="219" y="106"/>
                  </a:lnTo>
                  <a:lnTo>
                    <a:pt x="209" y="113"/>
                  </a:lnTo>
                  <a:lnTo>
                    <a:pt x="186" y="125"/>
                  </a:lnTo>
                  <a:lnTo>
                    <a:pt x="173" y="130"/>
                  </a:lnTo>
                  <a:lnTo>
                    <a:pt x="161" y="133"/>
                  </a:lnTo>
                  <a:lnTo>
                    <a:pt x="147" y="135"/>
                  </a:lnTo>
                  <a:lnTo>
                    <a:pt x="135" y="136"/>
                  </a:lnTo>
                  <a:lnTo>
                    <a:pt x="120" y="135"/>
                  </a:lnTo>
                  <a:lnTo>
                    <a:pt x="107" y="133"/>
                  </a:lnTo>
                  <a:lnTo>
                    <a:pt x="94" y="130"/>
                  </a:lnTo>
                  <a:lnTo>
                    <a:pt x="83" y="125"/>
                  </a:lnTo>
                  <a:lnTo>
                    <a:pt x="61" y="113"/>
                  </a:lnTo>
                  <a:lnTo>
                    <a:pt x="51" y="106"/>
                  </a:lnTo>
                  <a:lnTo>
                    <a:pt x="41" y="97"/>
                  </a:lnTo>
                  <a:lnTo>
                    <a:pt x="7" y="45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14288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Freeform 19"/>
            <p:cNvSpPr>
              <a:spLocks/>
            </p:cNvSpPr>
            <p:nvPr/>
          </p:nvSpPr>
          <p:spPr bwMode="auto">
            <a:xfrm>
              <a:off x="899" y="197"/>
              <a:ext cx="61" cy="24"/>
            </a:xfrm>
            <a:custGeom>
              <a:avLst/>
              <a:gdLst>
                <a:gd name="T0" fmla="*/ 0 w 269"/>
                <a:gd name="T1" fmla="*/ 0 h 133"/>
                <a:gd name="T2" fmla="*/ 0 w 269"/>
                <a:gd name="T3" fmla="*/ 0 h 133"/>
                <a:gd name="T4" fmla="*/ 0 w 269"/>
                <a:gd name="T5" fmla="*/ 0 h 133"/>
                <a:gd name="T6" fmla="*/ 0 w 269"/>
                <a:gd name="T7" fmla="*/ 0 h 133"/>
                <a:gd name="T8" fmla="*/ 0 w 269"/>
                <a:gd name="T9" fmla="*/ 0 h 133"/>
                <a:gd name="T10" fmla="*/ 0 w 269"/>
                <a:gd name="T11" fmla="*/ 0 h 133"/>
                <a:gd name="T12" fmla="*/ 0 w 269"/>
                <a:gd name="T13" fmla="*/ 0 h 133"/>
                <a:gd name="T14" fmla="*/ 0 w 269"/>
                <a:gd name="T15" fmla="*/ 0 h 133"/>
                <a:gd name="T16" fmla="*/ 0 w 269"/>
                <a:gd name="T17" fmla="*/ 0 h 133"/>
                <a:gd name="T18" fmla="*/ 0 w 269"/>
                <a:gd name="T19" fmla="*/ 0 h 133"/>
                <a:gd name="T20" fmla="*/ 0 w 269"/>
                <a:gd name="T21" fmla="*/ 0 h 133"/>
                <a:gd name="T22" fmla="*/ 0 w 269"/>
                <a:gd name="T23" fmla="*/ 0 h 133"/>
                <a:gd name="T24" fmla="*/ 0 w 269"/>
                <a:gd name="T25" fmla="*/ 0 h 133"/>
                <a:gd name="T26" fmla="*/ 0 w 269"/>
                <a:gd name="T27" fmla="*/ 0 h 133"/>
                <a:gd name="T28" fmla="*/ 0 w 269"/>
                <a:gd name="T29" fmla="*/ 0 h 133"/>
                <a:gd name="T30" fmla="*/ 0 w 269"/>
                <a:gd name="T31" fmla="*/ 0 h 133"/>
                <a:gd name="T32" fmla="*/ 0 w 269"/>
                <a:gd name="T33" fmla="*/ 0 h 133"/>
                <a:gd name="T34" fmla="*/ 0 w 269"/>
                <a:gd name="T35" fmla="*/ 0 h 133"/>
                <a:gd name="T36" fmla="*/ 0 w 269"/>
                <a:gd name="T37" fmla="*/ 0 h 133"/>
                <a:gd name="T38" fmla="*/ 0 w 269"/>
                <a:gd name="T39" fmla="*/ 0 h 133"/>
                <a:gd name="T40" fmla="*/ 0 w 269"/>
                <a:gd name="T41" fmla="*/ 0 h 133"/>
                <a:gd name="T42" fmla="*/ 0 w 269"/>
                <a:gd name="T43" fmla="*/ 0 h 13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9"/>
                <a:gd name="T67" fmla="*/ 0 h 133"/>
                <a:gd name="T68" fmla="*/ 269 w 269"/>
                <a:gd name="T69" fmla="*/ 133 h 13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9" h="133">
                  <a:moveTo>
                    <a:pt x="269" y="133"/>
                  </a:moveTo>
                  <a:lnTo>
                    <a:pt x="268" y="118"/>
                  </a:lnTo>
                  <a:lnTo>
                    <a:pt x="266" y="105"/>
                  </a:lnTo>
                  <a:lnTo>
                    <a:pt x="263" y="92"/>
                  </a:lnTo>
                  <a:lnTo>
                    <a:pt x="258" y="81"/>
                  </a:lnTo>
                  <a:lnTo>
                    <a:pt x="246" y="59"/>
                  </a:lnTo>
                  <a:lnTo>
                    <a:pt x="239" y="49"/>
                  </a:lnTo>
                  <a:lnTo>
                    <a:pt x="230" y="39"/>
                  </a:lnTo>
                  <a:lnTo>
                    <a:pt x="219" y="29"/>
                  </a:lnTo>
                  <a:lnTo>
                    <a:pt x="209" y="21"/>
                  </a:lnTo>
                  <a:lnTo>
                    <a:pt x="186" y="9"/>
                  </a:lnTo>
                  <a:lnTo>
                    <a:pt x="161" y="2"/>
                  </a:lnTo>
                  <a:lnTo>
                    <a:pt x="147" y="0"/>
                  </a:lnTo>
                  <a:lnTo>
                    <a:pt x="135" y="0"/>
                  </a:lnTo>
                  <a:lnTo>
                    <a:pt x="107" y="2"/>
                  </a:lnTo>
                  <a:lnTo>
                    <a:pt x="83" y="9"/>
                  </a:lnTo>
                  <a:lnTo>
                    <a:pt x="61" y="21"/>
                  </a:lnTo>
                  <a:lnTo>
                    <a:pt x="41" y="39"/>
                  </a:lnTo>
                  <a:lnTo>
                    <a:pt x="23" y="59"/>
                  </a:lnTo>
                  <a:lnTo>
                    <a:pt x="10" y="81"/>
                  </a:lnTo>
                  <a:lnTo>
                    <a:pt x="2" y="105"/>
                  </a:lnTo>
                  <a:lnTo>
                    <a:pt x="0" y="133"/>
                  </a:lnTo>
                </a:path>
              </a:pathLst>
            </a:custGeom>
            <a:noFill/>
            <a:ln w="14288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Line 20"/>
            <p:cNvSpPr>
              <a:spLocks noChangeShapeType="1"/>
            </p:cNvSpPr>
            <p:nvPr/>
          </p:nvSpPr>
          <p:spPr bwMode="auto">
            <a:xfrm flipH="1">
              <a:off x="895" y="221"/>
              <a:ext cx="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>
              <a:off x="895" y="750"/>
              <a:ext cx="4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22"/>
            <p:cNvSpPr>
              <a:spLocks/>
            </p:cNvSpPr>
            <p:nvPr/>
          </p:nvSpPr>
          <p:spPr bwMode="auto">
            <a:xfrm>
              <a:off x="899" y="750"/>
              <a:ext cx="61" cy="25"/>
            </a:xfrm>
            <a:custGeom>
              <a:avLst/>
              <a:gdLst>
                <a:gd name="T0" fmla="*/ 0 w 269"/>
                <a:gd name="T1" fmla="*/ 0 h 135"/>
                <a:gd name="T2" fmla="*/ 0 w 269"/>
                <a:gd name="T3" fmla="*/ 0 h 135"/>
                <a:gd name="T4" fmla="*/ 0 w 269"/>
                <a:gd name="T5" fmla="*/ 0 h 135"/>
                <a:gd name="T6" fmla="*/ 0 w 269"/>
                <a:gd name="T7" fmla="*/ 0 h 135"/>
                <a:gd name="T8" fmla="*/ 0 w 269"/>
                <a:gd name="T9" fmla="*/ 0 h 135"/>
                <a:gd name="T10" fmla="*/ 0 w 269"/>
                <a:gd name="T11" fmla="*/ 0 h 135"/>
                <a:gd name="T12" fmla="*/ 0 w 269"/>
                <a:gd name="T13" fmla="*/ 0 h 135"/>
                <a:gd name="T14" fmla="*/ 0 w 269"/>
                <a:gd name="T15" fmla="*/ 0 h 135"/>
                <a:gd name="T16" fmla="*/ 0 w 269"/>
                <a:gd name="T17" fmla="*/ 0 h 135"/>
                <a:gd name="T18" fmla="*/ 0 w 269"/>
                <a:gd name="T19" fmla="*/ 0 h 135"/>
                <a:gd name="T20" fmla="*/ 0 w 269"/>
                <a:gd name="T21" fmla="*/ 0 h 135"/>
                <a:gd name="T22" fmla="*/ 0 w 269"/>
                <a:gd name="T23" fmla="*/ 0 h 135"/>
                <a:gd name="T24" fmla="*/ 0 w 269"/>
                <a:gd name="T25" fmla="*/ 0 h 135"/>
                <a:gd name="T26" fmla="*/ 0 w 269"/>
                <a:gd name="T27" fmla="*/ 0 h 135"/>
                <a:gd name="T28" fmla="*/ 0 w 269"/>
                <a:gd name="T29" fmla="*/ 0 h 135"/>
                <a:gd name="T30" fmla="*/ 0 w 269"/>
                <a:gd name="T31" fmla="*/ 0 h 135"/>
                <a:gd name="T32" fmla="*/ 0 w 269"/>
                <a:gd name="T33" fmla="*/ 0 h 135"/>
                <a:gd name="T34" fmla="*/ 0 w 269"/>
                <a:gd name="T35" fmla="*/ 0 h 135"/>
                <a:gd name="T36" fmla="*/ 0 w 269"/>
                <a:gd name="T37" fmla="*/ 0 h 135"/>
                <a:gd name="T38" fmla="*/ 0 w 269"/>
                <a:gd name="T39" fmla="*/ 0 h 135"/>
                <a:gd name="T40" fmla="*/ 0 w 269"/>
                <a:gd name="T41" fmla="*/ 0 h 135"/>
                <a:gd name="T42" fmla="*/ 0 w 269"/>
                <a:gd name="T43" fmla="*/ 0 h 135"/>
                <a:gd name="T44" fmla="*/ 0 w 269"/>
                <a:gd name="T45" fmla="*/ 0 h 135"/>
                <a:gd name="T46" fmla="*/ 0 w 269"/>
                <a:gd name="T47" fmla="*/ 0 h 135"/>
                <a:gd name="T48" fmla="*/ 0 w 269"/>
                <a:gd name="T49" fmla="*/ 0 h 135"/>
                <a:gd name="T50" fmla="*/ 0 w 269"/>
                <a:gd name="T51" fmla="*/ 0 h 135"/>
                <a:gd name="T52" fmla="*/ 0 w 269"/>
                <a:gd name="T53" fmla="*/ 0 h 13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69"/>
                <a:gd name="T82" fmla="*/ 0 h 135"/>
                <a:gd name="T83" fmla="*/ 269 w 269"/>
                <a:gd name="T84" fmla="*/ 135 h 13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69" h="135">
                  <a:moveTo>
                    <a:pt x="0" y="0"/>
                  </a:moveTo>
                  <a:lnTo>
                    <a:pt x="0" y="10"/>
                  </a:lnTo>
                  <a:lnTo>
                    <a:pt x="7" y="45"/>
                  </a:lnTo>
                  <a:lnTo>
                    <a:pt x="41" y="96"/>
                  </a:lnTo>
                  <a:lnTo>
                    <a:pt x="51" y="105"/>
                  </a:lnTo>
                  <a:lnTo>
                    <a:pt x="61" y="112"/>
                  </a:lnTo>
                  <a:lnTo>
                    <a:pt x="83" y="124"/>
                  </a:lnTo>
                  <a:lnTo>
                    <a:pt x="94" y="129"/>
                  </a:lnTo>
                  <a:lnTo>
                    <a:pt x="107" y="132"/>
                  </a:lnTo>
                  <a:lnTo>
                    <a:pt x="120" y="134"/>
                  </a:lnTo>
                  <a:lnTo>
                    <a:pt x="135" y="135"/>
                  </a:lnTo>
                  <a:lnTo>
                    <a:pt x="147" y="134"/>
                  </a:lnTo>
                  <a:lnTo>
                    <a:pt x="161" y="132"/>
                  </a:lnTo>
                  <a:lnTo>
                    <a:pt x="173" y="129"/>
                  </a:lnTo>
                  <a:lnTo>
                    <a:pt x="186" y="124"/>
                  </a:lnTo>
                  <a:lnTo>
                    <a:pt x="209" y="112"/>
                  </a:lnTo>
                  <a:lnTo>
                    <a:pt x="219" y="105"/>
                  </a:lnTo>
                  <a:lnTo>
                    <a:pt x="230" y="96"/>
                  </a:lnTo>
                  <a:lnTo>
                    <a:pt x="239" y="85"/>
                  </a:lnTo>
                  <a:lnTo>
                    <a:pt x="246" y="74"/>
                  </a:lnTo>
                  <a:lnTo>
                    <a:pt x="258" y="52"/>
                  </a:lnTo>
                  <a:lnTo>
                    <a:pt x="263" y="39"/>
                  </a:lnTo>
                  <a:lnTo>
                    <a:pt x="264" y="33"/>
                  </a:lnTo>
                  <a:lnTo>
                    <a:pt x="266" y="28"/>
                  </a:lnTo>
                  <a:lnTo>
                    <a:pt x="268" y="14"/>
                  </a:lnTo>
                  <a:lnTo>
                    <a:pt x="269" y="2"/>
                  </a:lnTo>
                  <a:lnTo>
                    <a:pt x="269" y="0"/>
                  </a:lnTo>
                </a:path>
              </a:pathLst>
            </a:custGeom>
            <a:noFill/>
            <a:ln w="14288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>
              <a:off x="203" y="803"/>
              <a:ext cx="39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 flipH="1">
              <a:off x="2030" y="475"/>
              <a:ext cx="30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>
              <a:off x="203" y="698"/>
              <a:ext cx="39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>
              <a:off x="203" y="274"/>
              <a:ext cx="39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27"/>
            <p:cNvSpPr>
              <a:spLocks noChangeShapeType="1"/>
            </p:cNvSpPr>
            <p:nvPr/>
          </p:nvSpPr>
          <p:spPr bwMode="auto">
            <a:xfrm>
              <a:off x="203" y="168"/>
              <a:ext cx="39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Freeform 28"/>
            <p:cNvSpPr>
              <a:spLocks/>
            </p:cNvSpPr>
            <p:nvPr/>
          </p:nvSpPr>
          <p:spPr bwMode="auto">
            <a:xfrm>
              <a:off x="600" y="102"/>
              <a:ext cx="295" cy="239"/>
            </a:xfrm>
            <a:custGeom>
              <a:avLst/>
              <a:gdLst>
                <a:gd name="T0" fmla="*/ 0 w 1303"/>
                <a:gd name="T1" fmla="*/ 0 h 1319"/>
                <a:gd name="T2" fmla="*/ 0 w 1303"/>
                <a:gd name="T3" fmla="*/ 0 h 1319"/>
                <a:gd name="T4" fmla="*/ 0 w 1303"/>
                <a:gd name="T5" fmla="*/ 0 h 1319"/>
                <a:gd name="T6" fmla="*/ 0 w 1303"/>
                <a:gd name="T7" fmla="*/ 0 h 1319"/>
                <a:gd name="T8" fmla="*/ 0 w 1303"/>
                <a:gd name="T9" fmla="*/ 0 h 1319"/>
                <a:gd name="T10" fmla="*/ 0 w 1303"/>
                <a:gd name="T11" fmla="*/ 0 h 1319"/>
                <a:gd name="T12" fmla="*/ 0 w 1303"/>
                <a:gd name="T13" fmla="*/ 0 h 1319"/>
                <a:gd name="T14" fmla="*/ 0 w 1303"/>
                <a:gd name="T15" fmla="*/ 0 h 1319"/>
                <a:gd name="T16" fmla="*/ 0 w 1303"/>
                <a:gd name="T17" fmla="*/ 0 h 1319"/>
                <a:gd name="T18" fmla="*/ 0 w 1303"/>
                <a:gd name="T19" fmla="*/ 0 h 1319"/>
                <a:gd name="T20" fmla="*/ 0 w 1303"/>
                <a:gd name="T21" fmla="*/ 0 h 1319"/>
                <a:gd name="T22" fmla="*/ 0 w 1303"/>
                <a:gd name="T23" fmla="*/ 0 h 1319"/>
                <a:gd name="T24" fmla="*/ 0 w 1303"/>
                <a:gd name="T25" fmla="*/ 0 h 1319"/>
                <a:gd name="T26" fmla="*/ 0 w 1303"/>
                <a:gd name="T27" fmla="*/ 0 h 1319"/>
                <a:gd name="T28" fmla="*/ 0 w 1303"/>
                <a:gd name="T29" fmla="*/ 0 h 1319"/>
                <a:gd name="T30" fmla="*/ 0 w 1303"/>
                <a:gd name="T31" fmla="*/ 0 h 1319"/>
                <a:gd name="T32" fmla="*/ 0 w 1303"/>
                <a:gd name="T33" fmla="*/ 0 h 1319"/>
                <a:gd name="T34" fmla="*/ 0 w 1303"/>
                <a:gd name="T35" fmla="*/ 0 h 1319"/>
                <a:gd name="T36" fmla="*/ 0 w 1303"/>
                <a:gd name="T37" fmla="*/ 0 h 1319"/>
                <a:gd name="T38" fmla="*/ 0 w 1303"/>
                <a:gd name="T39" fmla="*/ 0 h 1319"/>
                <a:gd name="T40" fmla="*/ 0 w 1303"/>
                <a:gd name="T41" fmla="*/ 0 h 1319"/>
                <a:gd name="T42" fmla="*/ 0 w 1303"/>
                <a:gd name="T43" fmla="*/ 0 h 1319"/>
                <a:gd name="T44" fmla="*/ 0 w 1303"/>
                <a:gd name="T45" fmla="*/ 0 h 1319"/>
                <a:gd name="T46" fmla="*/ 0 w 1303"/>
                <a:gd name="T47" fmla="*/ 0 h 1319"/>
                <a:gd name="T48" fmla="*/ 0 w 1303"/>
                <a:gd name="T49" fmla="*/ 0 h 1319"/>
                <a:gd name="T50" fmla="*/ 0 w 1303"/>
                <a:gd name="T51" fmla="*/ 0 h 1319"/>
                <a:gd name="T52" fmla="*/ 0 w 1303"/>
                <a:gd name="T53" fmla="*/ 0 h 1319"/>
                <a:gd name="T54" fmla="*/ 0 w 1303"/>
                <a:gd name="T55" fmla="*/ 0 h 1319"/>
                <a:gd name="T56" fmla="*/ 0 w 1303"/>
                <a:gd name="T57" fmla="*/ 0 h 1319"/>
                <a:gd name="T58" fmla="*/ 0 w 1303"/>
                <a:gd name="T59" fmla="*/ 0 h 1319"/>
                <a:gd name="T60" fmla="*/ 0 w 1303"/>
                <a:gd name="T61" fmla="*/ 0 h 1319"/>
                <a:gd name="T62" fmla="*/ 0 w 1303"/>
                <a:gd name="T63" fmla="*/ 0 h 1319"/>
                <a:gd name="T64" fmla="*/ 0 w 1303"/>
                <a:gd name="T65" fmla="*/ 0 h 1319"/>
                <a:gd name="T66" fmla="*/ 0 w 1303"/>
                <a:gd name="T67" fmla="*/ 0 h 1319"/>
                <a:gd name="T68" fmla="*/ 0 w 1303"/>
                <a:gd name="T69" fmla="*/ 0 h 1319"/>
                <a:gd name="T70" fmla="*/ 0 w 1303"/>
                <a:gd name="T71" fmla="*/ 0 h 1319"/>
                <a:gd name="T72" fmla="*/ 0 w 1303"/>
                <a:gd name="T73" fmla="*/ 0 h 1319"/>
                <a:gd name="T74" fmla="*/ 0 w 1303"/>
                <a:gd name="T75" fmla="*/ 0 h 1319"/>
                <a:gd name="T76" fmla="*/ 0 w 1303"/>
                <a:gd name="T77" fmla="*/ 0 h 1319"/>
                <a:gd name="T78" fmla="*/ 0 w 1303"/>
                <a:gd name="T79" fmla="*/ 0 h 1319"/>
                <a:gd name="T80" fmla="*/ 0 w 1303"/>
                <a:gd name="T81" fmla="*/ 0 h 1319"/>
                <a:gd name="T82" fmla="*/ 0 w 1303"/>
                <a:gd name="T83" fmla="*/ 0 h 1319"/>
                <a:gd name="T84" fmla="*/ 0 w 1303"/>
                <a:gd name="T85" fmla="*/ 0 h 1319"/>
                <a:gd name="T86" fmla="*/ 0 w 1303"/>
                <a:gd name="T87" fmla="*/ 0 h 13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03"/>
                <a:gd name="T133" fmla="*/ 0 h 1319"/>
                <a:gd name="T134" fmla="*/ 1303 w 1303"/>
                <a:gd name="T135" fmla="*/ 1319 h 13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03" h="1319">
                  <a:moveTo>
                    <a:pt x="0" y="1319"/>
                  </a:moveTo>
                  <a:lnTo>
                    <a:pt x="660" y="1319"/>
                  </a:lnTo>
                  <a:lnTo>
                    <a:pt x="663" y="1318"/>
                  </a:lnTo>
                  <a:lnTo>
                    <a:pt x="667" y="1318"/>
                  </a:lnTo>
                  <a:lnTo>
                    <a:pt x="676" y="1318"/>
                  </a:lnTo>
                  <a:lnTo>
                    <a:pt x="692" y="1318"/>
                  </a:lnTo>
                  <a:lnTo>
                    <a:pt x="726" y="1316"/>
                  </a:lnTo>
                  <a:lnTo>
                    <a:pt x="758" y="1312"/>
                  </a:lnTo>
                  <a:lnTo>
                    <a:pt x="791" y="1307"/>
                  </a:lnTo>
                  <a:lnTo>
                    <a:pt x="806" y="1303"/>
                  </a:lnTo>
                  <a:lnTo>
                    <a:pt x="813" y="1301"/>
                  </a:lnTo>
                  <a:lnTo>
                    <a:pt x="821" y="1300"/>
                  </a:lnTo>
                  <a:lnTo>
                    <a:pt x="852" y="1291"/>
                  </a:lnTo>
                  <a:lnTo>
                    <a:pt x="882" y="1281"/>
                  </a:lnTo>
                  <a:lnTo>
                    <a:pt x="913" y="1271"/>
                  </a:lnTo>
                  <a:lnTo>
                    <a:pt x="919" y="1266"/>
                  </a:lnTo>
                  <a:lnTo>
                    <a:pt x="922" y="1264"/>
                  </a:lnTo>
                  <a:lnTo>
                    <a:pt x="926" y="1263"/>
                  </a:lnTo>
                  <a:lnTo>
                    <a:pt x="941" y="1257"/>
                  </a:lnTo>
                  <a:lnTo>
                    <a:pt x="969" y="1243"/>
                  </a:lnTo>
                  <a:lnTo>
                    <a:pt x="996" y="1226"/>
                  </a:lnTo>
                  <a:lnTo>
                    <a:pt x="1024" y="1209"/>
                  </a:lnTo>
                  <a:lnTo>
                    <a:pt x="1049" y="1190"/>
                  </a:lnTo>
                  <a:lnTo>
                    <a:pt x="1061" y="1179"/>
                  </a:lnTo>
                  <a:lnTo>
                    <a:pt x="1067" y="1174"/>
                  </a:lnTo>
                  <a:lnTo>
                    <a:pt x="1075" y="1170"/>
                  </a:lnTo>
                  <a:lnTo>
                    <a:pt x="1100" y="1148"/>
                  </a:lnTo>
                  <a:lnTo>
                    <a:pt x="1125" y="1125"/>
                  </a:lnTo>
                  <a:lnTo>
                    <a:pt x="1148" y="1099"/>
                  </a:lnTo>
                  <a:lnTo>
                    <a:pt x="1170" y="1074"/>
                  </a:lnTo>
                  <a:lnTo>
                    <a:pt x="1174" y="1067"/>
                  </a:lnTo>
                  <a:lnTo>
                    <a:pt x="1180" y="1061"/>
                  </a:lnTo>
                  <a:lnTo>
                    <a:pt x="1190" y="1048"/>
                  </a:lnTo>
                  <a:lnTo>
                    <a:pt x="1209" y="1023"/>
                  </a:lnTo>
                  <a:lnTo>
                    <a:pt x="1216" y="1009"/>
                  </a:lnTo>
                  <a:lnTo>
                    <a:pt x="1224" y="995"/>
                  </a:lnTo>
                  <a:lnTo>
                    <a:pt x="1240" y="968"/>
                  </a:lnTo>
                  <a:lnTo>
                    <a:pt x="1246" y="954"/>
                  </a:lnTo>
                  <a:lnTo>
                    <a:pt x="1247" y="950"/>
                  </a:lnTo>
                  <a:lnTo>
                    <a:pt x="1249" y="946"/>
                  </a:lnTo>
                  <a:lnTo>
                    <a:pt x="1253" y="940"/>
                  </a:lnTo>
                  <a:lnTo>
                    <a:pt x="1266" y="912"/>
                  </a:lnTo>
                  <a:lnTo>
                    <a:pt x="1270" y="897"/>
                  </a:lnTo>
                  <a:lnTo>
                    <a:pt x="1275" y="882"/>
                  </a:lnTo>
                  <a:lnTo>
                    <a:pt x="1283" y="852"/>
                  </a:lnTo>
                  <a:lnTo>
                    <a:pt x="1291" y="821"/>
                  </a:lnTo>
                  <a:lnTo>
                    <a:pt x="1297" y="791"/>
                  </a:lnTo>
                  <a:lnTo>
                    <a:pt x="1300" y="757"/>
                  </a:lnTo>
                  <a:lnTo>
                    <a:pt x="1302" y="725"/>
                  </a:lnTo>
                  <a:lnTo>
                    <a:pt x="1303" y="692"/>
                  </a:lnTo>
                  <a:lnTo>
                    <a:pt x="1302" y="675"/>
                  </a:lnTo>
                  <a:lnTo>
                    <a:pt x="1302" y="660"/>
                  </a:lnTo>
                  <a:lnTo>
                    <a:pt x="1303" y="625"/>
                  </a:lnTo>
                  <a:lnTo>
                    <a:pt x="1302" y="592"/>
                  </a:lnTo>
                  <a:lnTo>
                    <a:pt x="1300" y="559"/>
                  </a:lnTo>
                  <a:lnTo>
                    <a:pt x="1297" y="527"/>
                  </a:lnTo>
                  <a:lnTo>
                    <a:pt x="1291" y="494"/>
                  </a:lnTo>
                  <a:lnTo>
                    <a:pt x="1283" y="464"/>
                  </a:lnTo>
                  <a:lnTo>
                    <a:pt x="1275" y="434"/>
                  </a:lnTo>
                  <a:lnTo>
                    <a:pt x="1266" y="405"/>
                  </a:lnTo>
                  <a:lnTo>
                    <a:pt x="1253" y="376"/>
                  </a:lnTo>
                  <a:lnTo>
                    <a:pt x="1240" y="348"/>
                  </a:lnTo>
                  <a:lnTo>
                    <a:pt x="1224" y="320"/>
                  </a:lnTo>
                  <a:lnTo>
                    <a:pt x="1209" y="293"/>
                  </a:lnTo>
                  <a:lnTo>
                    <a:pt x="1190" y="266"/>
                  </a:lnTo>
                  <a:lnTo>
                    <a:pt x="1170" y="241"/>
                  </a:lnTo>
                  <a:lnTo>
                    <a:pt x="1148" y="216"/>
                  </a:lnTo>
                  <a:lnTo>
                    <a:pt x="1125" y="192"/>
                  </a:lnTo>
                  <a:lnTo>
                    <a:pt x="1100" y="167"/>
                  </a:lnTo>
                  <a:lnTo>
                    <a:pt x="1075" y="145"/>
                  </a:lnTo>
                  <a:lnTo>
                    <a:pt x="1049" y="125"/>
                  </a:lnTo>
                  <a:lnTo>
                    <a:pt x="1024" y="107"/>
                  </a:lnTo>
                  <a:lnTo>
                    <a:pt x="996" y="89"/>
                  </a:lnTo>
                  <a:lnTo>
                    <a:pt x="969" y="74"/>
                  </a:lnTo>
                  <a:lnTo>
                    <a:pt x="941" y="59"/>
                  </a:lnTo>
                  <a:lnTo>
                    <a:pt x="913" y="48"/>
                  </a:lnTo>
                  <a:lnTo>
                    <a:pt x="882" y="35"/>
                  </a:lnTo>
                  <a:lnTo>
                    <a:pt x="852" y="26"/>
                  </a:lnTo>
                  <a:lnTo>
                    <a:pt x="821" y="18"/>
                  </a:lnTo>
                  <a:lnTo>
                    <a:pt x="791" y="11"/>
                  </a:lnTo>
                  <a:lnTo>
                    <a:pt x="758" y="5"/>
                  </a:lnTo>
                  <a:lnTo>
                    <a:pt x="726" y="2"/>
                  </a:lnTo>
                  <a:lnTo>
                    <a:pt x="692" y="0"/>
                  </a:lnTo>
                  <a:lnTo>
                    <a:pt x="660" y="0"/>
                  </a:lnTo>
                  <a:lnTo>
                    <a:pt x="0" y="0"/>
                  </a:lnTo>
                  <a:lnTo>
                    <a:pt x="0" y="367"/>
                  </a:lnTo>
                  <a:lnTo>
                    <a:pt x="0" y="954"/>
                  </a:lnTo>
                  <a:lnTo>
                    <a:pt x="0" y="1319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Freeform 29"/>
            <p:cNvSpPr>
              <a:spLocks/>
            </p:cNvSpPr>
            <p:nvPr/>
          </p:nvSpPr>
          <p:spPr bwMode="auto">
            <a:xfrm>
              <a:off x="1671" y="357"/>
              <a:ext cx="295" cy="238"/>
            </a:xfrm>
            <a:custGeom>
              <a:avLst/>
              <a:gdLst>
                <a:gd name="T0" fmla="*/ 0 w 1303"/>
                <a:gd name="T1" fmla="*/ 0 h 1319"/>
                <a:gd name="T2" fmla="*/ 0 w 1303"/>
                <a:gd name="T3" fmla="*/ 0 h 1319"/>
                <a:gd name="T4" fmla="*/ 0 w 1303"/>
                <a:gd name="T5" fmla="*/ 0 h 1319"/>
                <a:gd name="T6" fmla="*/ 0 w 1303"/>
                <a:gd name="T7" fmla="*/ 0 h 1319"/>
                <a:gd name="T8" fmla="*/ 0 w 1303"/>
                <a:gd name="T9" fmla="*/ 0 h 1319"/>
                <a:gd name="T10" fmla="*/ 0 w 1303"/>
                <a:gd name="T11" fmla="*/ 0 h 1319"/>
                <a:gd name="T12" fmla="*/ 0 w 1303"/>
                <a:gd name="T13" fmla="*/ 0 h 1319"/>
                <a:gd name="T14" fmla="*/ 0 w 1303"/>
                <a:gd name="T15" fmla="*/ 0 h 1319"/>
                <a:gd name="T16" fmla="*/ 0 w 1303"/>
                <a:gd name="T17" fmla="*/ 0 h 1319"/>
                <a:gd name="T18" fmla="*/ 0 w 1303"/>
                <a:gd name="T19" fmla="*/ 0 h 1319"/>
                <a:gd name="T20" fmla="*/ 0 w 1303"/>
                <a:gd name="T21" fmla="*/ 0 h 1319"/>
                <a:gd name="T22" fmla="*/ 0 w 1303"/>
                <a:gd name="T23" fmla="*/ 0 h 1319"/>
                <a:gd name="T24" fmla="*/ 0 w 1303"/>
                <a:gd name="T25" fmla="*/ 0 h 1319"/>
                <a:gd name="T26" fmla="*/ 0 w 1303"/>
                <a:gd name="T27" fmla="*/ 0 h 1319"/>
                <a:gd name="T28" fmla="*/ 0 w 1303"/>
                <a:gd name="T29" fmla="*/ 0 h 1319"/>
                <a:gd name="T30" fmla="*/ 0 w 1303"/>
                <a:gd name="T31" fmla="*/ 0 h 1319"/>
                <a:gd name="T32" fmla="*/ 0 w 1303"/>
                <a:gd name="T33" fmla="*/ 0 h 1319"/>
                <a:gd name="T34" fmla="*/ 0 w 1303"/>
                <a:gd name="T35" fmla="*/ 0 h 1319"/>
                <a:gd name="T36" fmla="*/ 0 w 1303"/>
                <a:gd name="T37" fmla="*/ 0 h 1319"/>
                <a:gd name="T38" fmla="*/ 0 w 1303"/>
                <a:gd name="T39" fmla="*/ 0 h 1319"/>
                <a:gd name="T40" fmla="*/ 0 w 1303"/>
                <a:gd name="T41" fmla="*/ 0 h 1319"/>
                <a:gd name="T42" fmla="*/ 0 w 1303"/>
                <a:gd name="T43" fmla="*/ 0 h 1319"/>
                <a:gd name="T44" fmla="*/ 0 w 1303"/>
                <a:gd name="T45" fmla="*/ 0 h 1319"/>
                <a:gd name="T46" fmla="*/ 0 w 1303"/>
                <a:gd name="T47" fmla="*/ 0 h 1319"/>
                <a:gd name="T48" fmla="*/ 0 w 1303"/>
                <a:gd name="T49" fmla="*/ 0 h 1319"/>
                <a:gd name="T50" fmla="*/ 0 w 1303"/>
                <a:gd name="T51" fmla="*/ 0 h 1319"/>
                <a:gd name="T52" fmla="*/ 0 w 1303"/>
                <a:gd name="T53" fmla="*/ 0 h 1319"/>
                <a:gd name="T54" fmla="*/ 0 w 1303"/>
                <a:gd name="T55" fmla="*/ 0 h 1319"/>
                <a:gd name="T56" fmla="*/ 0 w 1303"/>
                <a:gd name="T57" fmla="*/ 0 h 1319"/>
                <a:gd name="T58" fmla="*/ 0 w 1303"/>
                <a:gd name="T59" fmla="*/ 0 h 1319"/>
                <a:gd name="T60" fmla="*/ 0 w 1303"/>
                <a:gd name="T61" fmla="*/ 0 h 1319"/>
                <a:gd name="T62" fmla="*/ 0 w 1303"/>
                <a:gd name="T63" fmla="*/ 0 h 1319"/>
                <a:gd name="T64" fmla="*/ 0 w 1303"/>
                <a:gd name="T65" fmla="*/ 0 h 1319"/>
                <a:gd name="T66" fmla="*/ 0 w 1303"/>
                <a:gd name="T67" fmla="*/ 0 h 1319"/>
                <a:gd name="T68" fmla="*/ 0 w 1303"/>
                <a:gd name="T69" fmla="*/ 0 h 1319"/>
                <a:gd name="T70" fmla="*/ 0 w 1303"/>
                <a:gd name="T71" fmla="*/ 0 h 1319"/>
                <a:gd name="T72" fmla="*/ 0 w 1303"/>
                <a:gd name="T73" fmla="*/ 0 h 1319"/>
                <a:gd name="T74" fmla="*/ 0 w 1303"/>
                <a:gd name="T75" fmla="*/ 0 h 1319"/>
                <a:gd name="T76" fmla="*/ 0 w 1303"/>
                <a:gd name="T77" fmla="*/ 0 h 1319"/>
                <a:gd name="T78" fmla="*/ 0 w 1303"/>
                <a:gd name="T79" fmla="*/ 0 h 1319"/>
                <a:gd name="T80" fmla="*/ 0 w 1303"/>
                <a:gd name="T81" fmla="*/ 0 h 1319"/>
                <a:gd name="T82" fmla="*/ 0 w 1303"/>
                <a:gd name="T83" fmla="*/ 0 h 1319"/>
                <a:gd name="T84" fmla="*/ 0 w 1303"/>
                <a:gd name="T85" fmla="*/ 0 h 1319"/>
                <a:gd name="T86" fmla="*/ 0 w 1303"/>
                <a:gd name="T87" fmla="*/ 0 h 13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03"/>
                <a:gd name="T133" fmla="*/ 0 h 1319"/>
                <a:gd name="T134" fmla="*/ 1303 w 1303"/>
                <a:gd name="T135" fmla="*/ 1319 h 13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03" h="1319">
                  <a:moveTo>
                    <a:pt x="660" y="0"/>
                  </a:moveTo>
                  <a:lnTo>
                    <a:pt x="0" y="0"/>
                  </a:lnTo>
                  <a:lnTo>
                    <a:pt x="0" y="367"/>
                  </a:lnTo>
                  <a:lnTo>
                    <a:pt x="0" y="953"/>
                  </a:lnTo>
                  <a:lnTo>
                    <a:pt x="0" y="1319"/>
                  </a:lnTo>
                  <a:lnTo>
                    <a:pt x="660" y="1319"/>
                  </a:lnTo>
                  <a:lnTo>
                    <a:pt x="663" y="1318"/>
                  </a:lnTo>
                  <a:lnTo>
                    <a:pt x="667" y="1318"/>
                  </a:lnTo>
                  <a:lnTo>
                    <a:pt x="676" y="1318"/>
                  </a:lnTo>
                  <a:lnTo>
                    <a:pt x="692" y="1318"/>
                  </a:lnTo>
                  <a:lnTo>
                    <a:pt x="726" y="1316"/>
                  </a:lnTo>
                  <a:lnTo>
                    <a:pt x="758" y="1312"/>
                  </a:lnTo>
                  <a:lnTo>
                    <a:pt x="791" y="1307"/>
                  </a:lnTo>
                  <a:lnTo>
                    <a:pt x="806" y="1303"/>
                  </a:lnTo>
                  <a:lnTo>
                    <a:pt x="813" y="1301"/>
                  </a:lnTo>
                  <a:lnTo>
                    <a:pt x="821" y="1300"/>
                  </a:lnTo>
                  <a:lnTo>
                    <a:pt x="852" y="1291"/>
                  </a:lnTo>
                  <a:lnTo>
                    <a:pt x="882" y="1281"/>
                  </a:lnTo>
                  <a:lnTo>
                    <a:pt x="913" y="1270"/>
                  </a:lnTo>
                  <a:lnTo>
                    <a:pt x="919" y="1266"/>
                  </a:lnTo>
                  <a:lnTo>
                    <a:pt x="922" y="1264"/>
                  </a:lnTo>
                  <a:lnTo>
                    <a:pt x="926" y="1263"/>
                  </a:lnTo>
                  <a:lnTo>
                    <a:pt x="941" y="1257"/>
                  </a:lnTo>
                  <a:lnTo>
                    <a:pt x="969" y="1242"/>
                  </a:lnTo>
                  <a:lnTo>
                    <a:pt x="996" y="1226"/>
                  </a:lnTo>
                  <a:lnTo>
                    <a:pt x="1024" y="1209"/>
                  </a:lnTo>
                  <a:lnTo>
                    <a:pt x="1049" y="1189"/>
                  </a:lnTo>
                  <a:lnTo>
                    <a:pt x="1061" y="1179"/>
                  </a:lnTo>
                  <a:lnTo>
                    <a:pt x="1067" y="1174"/>
                  </a:lnTo>
                  <a:lnTo>
                    <a:pt x="1075" y="1170"/>
                  </a:lnTo>
                  <a:lnTo>
                    <a:pt x="1100" y="1148"/>
                  </a:lnTo>
                  <a:lnTo>
                    <a:pt x="1126" y="1125"/>
                  </a:lnTo>
                  <a:lnTo>
                    <a:pt x="1148" y="1099"/>
                  </a:lnTo>
                  <a:lnTo>
                    <a:pt x="1170" y="1074"/>
                  </a:lnTo>
                  <a:lnTo>
                    <a:pt x="1174" y="1067"/>
                  </a:lnTo>
                  <a:lnTo>
                    <a:pt x="1180" y="1061"/>
                  </a:lnTo>
                  <a:lnTo>
                    <a:pt x="1190" y="1048"/>
                  </a:lnTo>
                  <a:lnTo>
                    <a:pt x="1209" y="1023"/>
                  </a:lnTo>
                  <a:lnTo>
                    <a:pt x="1216" y="1009"/>
                  </a:lnTo>
                  <a:lnTo>
                    <a:pt x="1224" y="995"/>
                  </a:lnTo>
                  <a:lnTo>
                    <a:pt x="1240" y="968"/>
                  </a:lnTo>
                  <a:lnTo>
                    <a:pt x="1246" y="954"/>
                  </a:lnTo>
                  <a:lnTo>
                    <a:pt x="1247" y="949"/>
                  </a:lnTo>
                  <a:lnTo>
                    <a:pt x="1249" y="946"/>
                  </a:lnTo>
                  <a:lnTo>
                    <a:pt x="1253" y="940"/>
                  </a:lnTo>
                  <a:lnTo>
                    <a:pt x="1266" y="912"/>
                  </a:lnTo>
                  <a:lnTo>
                    <a:pt x="1270" y="896"/>
                  </a:lnTo>
                  <a:lnTo>
                    <a:pt x="1275" y="882"/>
                  </a:lnTo>
                  <a:lnTo>
                    <a:pt x="1283" y="852"/>
                  </a:lnTo>
                  <a:lnTo>
                    <a:pt x="1291" y="821"/>
                  </a:lnTo>
                  <a:lnTo>
                    <a:pt x="1297" y="790"/>
                  </a:lnTo>
                  <a:lnTo>
                    <a:pt x="1300" y="757"/>
                  </a:lnTo>
                  <a:lnTo>
                    <a:pt x="1302" y="725"/>
                  </a:lnTo>
                  <a:lnTo>
                    <a:pt x="1303" y="692"/>
                  </a:lnTo>
                  <a:lnTo>
                    <a:pt x="1302" y="675"/>
                  </a:lnTo>
                  <a:lnTo>
                    <a:pt x="1302" y="660"/>
                  </a:lnTo>
                  <a:lnTo>
                    <a:pt x="1303" y="625"/>
                  </a:lnTo>
                  <a:lnTo>
                    <a:pt x="1302" y="592"/>
                  </a:lnTo>
                  <a:lnTo>
                    <a:pt x="1300" y="559"/>
                  </a:lnTo>
                  <a:lnTo>
                    <a:pt x="1297" y="527"/>
                  </a:lnTo>
                  <a:lnTo>
                    <a:pt x="1291" y="494"/>
                  </a:lnTo>
                  <a:lnTo>
                    <a:pt x="1283" y="464"/>
                  </a:lnTo>
                  <a:lnTo>
                    <a:pt x="1275" y="434"/>
                  </a:lnTo>
                  <a:lnTo>
                    <a:pt x="1266" y="405"/>
                  </a:lnTo>
                  <a:lnTo>
                    <a:pt x="1253" y="376"/>
                  </a:lnTo>
                  <a:lnTo>
                    <a:pt x="1240" y="348"/>
                  </a:lnTo>
                  <a:lnTo>
                    <a:pt x="1224" y="320"/>
                  </a:lnTo>
                  <a:lnTo>
                    <a:pt x="1209" y="293"/>
                  </a:lnTo>
                  <a:lnTo>
                    <a:pt x="1190" y="266"/>
                  </a:lnTo>
                  <a:lnTo>
                    <a:pt x="1170" y="241"/>
                  </a:lnTo>
                  <a:lnTo>
                    <a:pt x="1148" y="216"/>
                  </a:lnTo>
                  <a:lnTo>
                    <a:pt x="1126" y="192"/>
                  </a:lnTo>
                  <a:lnTo>
                    <a:pt x="1100" y="167"/>
                  </a:lnTo>
                  <a:lnTo>
                    <a:pt x="1075" y="145"/>
                  </a:lnTo>
                  <a:lnTo>
                    <a:pt x="1049" y="124"/>
                  </a:lnTo>
                  <a:lnTo>
                    <a:pt x="1024" y="107"/>
                  </a:lnTo>
                  <a:lnTo>
                    <a:pt x="996" y="89"/>
                  </a:lnTo>
                  <a:lnTo>
                    <a:pt x="969" y="74"/>
                  </a:lnTo>
                  <a:lnTo>
                    <a:pt x="941" y="59"/>
                  </a:lnTo>
                  <a:lnTo>
                    <a:pt x="913" y="48"/>
                  </a:lnTo>
                  <a:lnTo>
                    <a:pt x="882" y="35"/>
                  </a:lnTo>
                  <a:lnTo>
                    <a:pt x="852" y="26"/>
                  </a:lnTo>
                  <a:lnTo>
                    <a:pt x="821" y="17"/>
                  </a:lnTo>
                  <a:lnTo>
                    <a:pt x="791" y="11"/>
                  </a:lnTo>
                  <a:lnTo>
                    <a:pt x="758" y="5"/>
                  </a:lnTo>
                  <a:lnTo>
                    <a:pt x="726" y="2"/>
                  </a:lnTo>
                  <a:lnTo>
                    <a:pt x="692" y="0"/>
                  </a:lnTo>
                  <a:lnTo>
                    <a:pt x="660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Freeform 30"/>
            <p:cNvSpPr>
              <a:spLocks/>
            </p:cNvSpPr>
            <p:nvPr/>
          </p:nvSpPr>
          <p:spPr bwMode="auto">
            <a:xfrm>
              <a:off x="600" y="631"/>
              <a:ext cx="295" cy="239"/>
            </a:xfrm>
            <a:custGeom>
              <a:avLst/>
              <a:gdLst>
                <a:gd name="T0" fmla="*/ 0 w 1303"/>
                <a:gd name="T1" fmla="*/ 0 h 1319"/>
                <a:gd name="T2" fmla="*/ 0 w 1303"/>
                <a:gd name="T3" fmla="*/ 0 h 1319"/>
                <a:gd name="T4" fmla="*/ 0 w 1303"/>
                <a:gd name="T5" fmla="*/ 0 h 1319"/>
                <a:gd name="T6" fmla="*/ 0 w 1303"/>
                <a:gd name="T7" fmla="*/ 0 h 1319"/>
                <a:gd name="T8" fmla="*/ 0 w 1303"/>
                <a:gd name="T9" fmla="*/ 0 h 1319"/>
                <a:gd name="T10" fmla="*/ 0 w 1303"/>
                <a:gd name="T11" fmla="*/ 0 h 1319"/>
                <a:gd name="T12" fmla="*/ 0 w 1303"/>
                <a:gd name="T13" fmla="*/ 0 h 1319"/>
                <a:gd name="T14" fmla="*/ 0 w 1303"/>
                <a:gd name="T15" fmla="*/ 0 h 1319"/>
                <a:gd name="T16" fmla="*/ 0 w 1303"/>
                <a:gd name="T17" fmla="*/ 0 h 1319"/>
                <a:gd name="T18" fmla="*/ 0 w 1303"/>
                <a:gd name="T19" fmla="*/ 0 h 1319"/>
                <a:gd name="T20" fmla="*/ 0 w 1303"/>
                <a:gd name="T21" fmla="*/ 0 h 1319"/>
                <a:gd name="T22" fmla="*/ 0 w 1303"/>
                <a:gd name="T23" fmla="*/ 0 h 1319"/>
                <a:gd name="T24" fmla="*/ 0 w 1303"/>
                <a:gd name="T25" fmla="*/ 0 h 1319"/>
                <a:gd name="T26" fmla="*/ 0 w 1303"/>
                <a:gd name="T27" fmla="*/ 0 h 1319"/>
                <a:gd name="T28" fmla="*/ 0 w 1303"/>
                <a:gd name="T29" fmla="*/ 0 h 1319"/>
                <a:gd name="T30" fmla="*/ 0 w 1303"/>
                <a:gd name="T31" fmla="*/ 0 h 1319"/>
                <a:gd name="T32" fmla="*/ 0 w 1303"/>
                <a:gd name="T33" fmla="*/ 0 h 1319"/>
                <a:gd name="T34" fmla="*/ 0 w 1303"/>
                <a:gd name="T35" fmla="*/ 0 h 1319"/>
                <a:gd name="T36" fmla="*/ 0 w 1303"/>
                <a:gd name="T37" fmla="*/ 0 h 1319"/>
                <a:gd name="T38" fmla="*/ 0 w 1303"/>
                <a:gd name="T39" fmla="*/ 0 h 1319"/>
                <a:gd name="T40" fmla="*/ 0 w 1303"/>
                <a:gd name="T41" fmla="*/ 0 h 1319"/>
                <a:gd name="T42" fmla="*/ 0 w 1303"/>
                <a:gd name="T43" fmla="*/ 0 h 1319"/>
                <a:gd name="T44" fmla="*/ 0 w 1303"/>
                <a:gd name="T45" fmla="*/ 0 h 1319"/>
                <a:gd name="T46" fmla="*/ 0 w 1303"/>
                <a:gd name="T47" fmla="*/ 0 h 1319"/>
                <a:gd name="T48" fmla="*/ 0 w 1303"/>
                <a:gd name="T49" fmla="*/ 0 h 1319"/>
                <a:gd name="T50" fmla="*/ 0 w 1303"/>
                <a:gd name="T51" fmla="*/ 0 h 1319"/>
                <a:gd name="T52" fmla="*/ 0 w 1303"/>
                <a:gd name="T53" fmla="*/ 0 h 1319"/>
                <a:gd name="T54" fmla="*/ 0 w 1303"/>
                <a:gd name="T55" fmla="*/ 0 h 1319"/>
                <a:gd name="T56" fmla="*/ 0 w 1303"/>
                <a:gd name="T57" fmla="*/ 0 h 1319"/>
                <a:gd name="T58" fmla="*/ 0 w 1303"/>
                <a:gd name="T59" fmla="*/ 0 h 1319"/>
                <a:gd name="T60" fmla="*/ 0 w 1303"/>
                <a:gd name="T61" fmla="*/ 0 h 1319"/>
                <a:gd name="T62" fmla="*/ 0 w 1303"/>
                <a:gd name="T63" fmla="*/ 0 h 1319"/>
                <a:gd name="T64" fmla="*/ 0 w 1303"/>
                <a:gd name="T65" fmla="*/ 0 h 1319"/>
                <a:gd name="T66" fmla="*/ 0 w 1303"/>
                <a:gd name="T67" fmla="*/ 0 h 1319"/>
                <a:gd name="T68" fmla="*/ 0 w 1303"/>
                <a:gd name="T69" fmla="*/ 0 h 1319"/>
                <a:gd name="T70" fmla="*/ 0 w 1303"/>
                <a:gd name="T71" fmla="*/ 0 h 1319"/>
                <a:gd name="T72" fmla="*/ 0 w 1303"/>
                <a:gd name="T73" fmla="*/ 0 h 1319"/>
                <a:gd name="T74" fmla="*/ 0 w 1303"/>
                <a:gd name="T75" fmla="*/ 0 h 1319"/>
                <a:gd name="T76" fmla="*/ 0 w 1303"/>
                <a:gd name="T77" fmla="*/ 0 h 1319"/>
                <a:gd name="T78" fmla="*/ 0 w 1303"/>
                <a:gd name="T79" fmla="*/ 0 h 1319"/>
                <a:gd name="T80" fmla="*/ 0 w 1303"/>
                <a:gd name="T81" fmla="*/ 0 h 1319"/>
                <a:gd name="T82" fmla="*/ 0 w 1303"/>
                <a:gd name="T83" fmla="*/ 0 h 1319"/>
                <a:gd name="T84" fmla="*/ 0 w 1303"/>
                <a:gd name="T85" fmla="*/ 0 h 1319"/>
                <a:gd name="T86" fmla="*/ 0 w 1303"/>
                <a:gd name="T87" fmla="*/ 0 h 13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03"/>
                <a:gd name="T133" fmla="*/ 0 h 1319"/>
                <a:gd name="T134" fmla="*/ 1303 w 1303"/>
                <a:gd name="T135" fmla="*/ 1319 h 131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03" h="1319">
                  <a:moveTo>
                    <a:pt x="1302" y="660"/>
                  </a:moveTo>
                  <a:lnTo>
                    <a:pt x="1302" y="675"/>
                  </a:lnTo>
                  <a:lnTo>
                    <a:pt x="1303" y="692"/>
                  </a:lnTo>
                  <a:lnTo>
                    <a:pt x="1302" y="725"/>
                  </a:lnTo>
                  <a:lnTo>
                    <a:pt x="1300" y="757"/>
                  </a:lnTo>
                  <a:lnTo>
                    <a:pt x="1297" y="791"/>
                  </a:lnTo>
                  <a:lnTo>
                    <a:pt x="1291" y="821"/>
                  </a:lnTo>
                  <a:lnTo>
                    <a:pt x="1283" y="852"/>
                  </a:lnTo>
                  <a:lnTo>
                    <a:pt x="1275" y="882"/>
                  </a:lnTo>
                  <a:lnTo>
                    <a:pt x="1270" y="897"/>
                  </a:lnTo>
                  <a:lnTo>
                    <a:pt x="1266" y="912"/>
                  </a:lnTo>
                  <a:lnTo>
                    <a:pt x="1253" y="940"/>
                  </a:lnTo>
                  <a:lnTo>
                    <a:pt x="1249" y="946"/>
                  </a:lnTo>
                  <a:lnTo>
                    <a:pt x="1247" y="950"/>
                  </a:lnTo>
                  <a:lnTo>
                    <a:pt x="1246" y="954"/>
                  </a:lnTo>
                  <a:lnTo>
                    <a:pt x="1240" y="968"/>
                  </a:lnTo>
                  <a:lnTo>
                    <a:pt x="1224" y="995"/>
                  </a:lnTo>
                  <a:lnTo>
                    <a:pt x="1216" y="1009"/>
                  </a:lnTo>
                  <a:lnTo>
                    <a:pt x="1209" y="1023"/>
                  </a:lnTo>
                  <a:lnTo>
                    <a:pt x="1190" y="1048"/>
                  </a:lnTo>
                  <a:lnTo>
                    <a:pt x="1180" y="1061"/>
                  </a:lnTo>
                  <a:lnTo>
                    <a:pt x="1174" y="1067"/>
                  </a:lnTo>
                  <a:lnTo>
                    <a:pt x="1170" y="1074"/>
                  </a:lnTo>
                  <a:lnTo>
                    <a:pt x="1148" y="1099"/>
                  </a:lnTo>
                  <a:lnTo>
                    <a:pt x="1125" y="1125"/>
                  </a:lnTo>
                  <a:lnTo>
                    <a:pt x="1100" y="1148"/>
                  </a:lnTo>
                  <a:lnTo>
                    <a:pt x="1075" y="1170"/>
                  </a:lnTo>
                  <a:lnTo>
                    <a:pt x="1067" y="1174"/>
                  </a:lnTo>
                  <a:lnTo>
                    <a:pt x="1061" y="1179"/>
                  </a:lnTo>
                  <a:lnTo>
                    <a:pt x="1049" y="1190"/>
                  </a:lnTo>
                  <a:lnTo>
                    <a:pt x="1024" y="1209"/>
                  </a:lnTo>
                  <a:lnTo>
                    <a:pt x="996" y="1226"/>
                  </a:lnTo>
                  <a:lnTo>
                    <a:pt x="969" y="1243"/>
                  </a:lnTo>
                  <a:lnTo>
                    <a:pt x="941" y="1257"/>
                  </a:lnTo>
                  <a:lnTo>
                    <a:pt x="926" y="1263"/>
                  </a:lnTo>
                  <a:lnTo>
                    <a:pt x="922" y="1264"/>
                  </a:lnTo>
                  <a:lnTo>
                    <a:pt x="919" y="1266"/>
                  </a:lnTo>
                  <a:lnTo>
                    <a:pt x="913" y="1271"/>
                  </a:lnTo>
                  <a:lnTo>
                    <a:pt x="882" y="1281"/>
                  </a:lnTo>
                  <a:lnTo>
                    <a:pt x="852" y="1291"/>
                  </a:lnTo>
                  <a:lnTo>
                    <a:pt x="821" y="1300"/>
                  </a:lnTo>
                  <a:lnTo>
                    <a:pt x="813" y="1301"/>
                  </a:lnTo>
                  <a:lnTo>
                    <a:pt x="806" y="1303"/>
                  </a:lnTo>
                  <a:lnTo>
                    <a:pt x="791" y="1307"/>
                  </a:lnTo>
                  <a:lnTo>
                    <a:pt x="758" y="1312"/>
                  </a:lnTo>
                  <a:lnTo>
                    <a:pt x="726" y="1316"/>
                  </a:lnTo>
                  <a:lnTo>
                    <a:pt x="692" y="1318"/>
                  </a:lnTo>
                  <a:lnTo>
                    <a:pt x="676" y="1318"/>
                  </a:lnTo>
                  <a:lnTo>
                    <a:pt x="667" y="1318"/>
                  </a:lnTo>
                  <a:lnTo>
                    <a:pt x="663" y="1318"/>
                  </a:lnTo>
                  <a:lnTo>
                    <a:pt x="660" y="1319"/>
                  </a:lnTo>
                  <a:lnTo>
                    <a:pt x="0" y="1319"/>
                  </a:lnTo>
                  <a:lnTo>
                    <a:pt x="0" y="953"/>
                  </a:lnTo>
                  <a:lnTo>
                    <a:pt x="0" y="367"/>
                  </a:lnTo>
                  <a:lnTo>
                    <a:pt x="0" y="0"/>
                  </a:lnTo>
                  <a:lnTo>
                    <a:pt x="660" y="0"/>
                  </a:lnTo>
                  <a:lnTo>
                    <a:pt x="692" y="0"/>
                  </a:lnTo>
                  <a:lnTo>
                    <a:pt x="726" y="2"/>
                  </a:lnTo>
                  <a:lnTo>
                    <a:pt x="758" y="5"/>
                  </a:lnTo>
                  <a:lnTo>
                    <a:pt x="791" y="11"/>
                  </a:lnTo>
                  <a:lnTo>
                    <a:pt x="821" y="18"/>
                  </a:lnTo>
                  <a:lnTo>
                    <a:pt x="852" y="26"/>
                  </a:lnTo>
                  <a:lnTo>
                    <a:pt x="882" y="35"/>
                  </a:lnTo>
                  <a:lnTo>
                    <a:pt x="913" y="48"/>
                  </a:lnTo>
                  <a:lnTo>
                    <a:pt x="941" y="59"/>
                  </a:lnTo>
                  <a:lnTo>
                    <a:pt x="969" y="74"/>
                  </a:lnTo>
                  <a:lnTo>
                    <a:pt x="996" y="89"/>
                  </a:lnTo>
                  <a:lnTo>
                    <a:pt x="1024" y="107"/>
                  </a:lnTo>
                  <a:lnTo>
                    <a:pt x="1049" y="125"/>
                  </a:lnTo>
                  <a:lnTo>
                    <a:pt x="1075" y="145"/>
                  </a:lnTo>
                  <a:lnTo>
                    <a:pt x="1100" y="167"/>
                  </a:lnTo>
                  <a:lnTo>
                    <a:pt x="1125" y="192"/>
                  </a:lnTo>
                  <a:lnTo>
                    <a:pt x="1148" y="216"/>
                  </a:lnTo>
                  <a:lnTo>
                    <a:pt x="1170" y="241"/>
                  </a:lnTo>
                  <a:lnTo>
                    <a:pt x="1190" y="266"/>
                  </a:lnTo>
                  <a:lnTo>
                    <a:pt x="1209" y="293"/>
                  </a:lnTo>
                  <a:lnTo>
                    <a:pt x="1224" y="320"/>
                  </a:lnTo>
                  <a:lnTo>
                    <a:pt x="1240" y="348"/>
                  </a:lnTo>
                  <a:lnTo>
                    <a:pt x="1253" y="376"/>
                  </a:lnTo>
                  <a:lnTo>
                    <a:pt x="1266" y="405"/>
                  </a:lnTo>
                  <a:lnTo>
                    <a:pt x="1275" y="434"/>
                  </a:lnTo>
                  <a:lnTo>
                    <a:pt x="1283" y="464"/>
                  </a:lnTo>
                  <a:lnTo>
                    <a:pt x="1291" y="494"/>
                  </a:lnTo>
                  <a:lnTo>
                    <a:pt x="1297" y="527"/>
                  </a:lnTo>
                  <a:lnTo>
                    <a:pt x="1300" y="559"/>
                  </a:lnTo>
                  <a:lnTo>
                    <a:pt x="1302" y="592"/>
                  </a:lnTo>
                  <a:lnTo>
                    <a:pt x="1303" y="625"/>
                  </a:lnTo>
                  <a:lnTo>
                    <a:pt x="1302" y="66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bevel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Rectangle 31"/>
            <p:cNvSpPr>
              <a:spLocks noChangeArrowheads="1"/>
            </p:cNvSpPr>
            <p:nvPr/>
          </p:nvSpPr>
          <p:spPr bwMode="auto">
            <a:xfrm>
              <a:off x="88" y="94"/>
              <a:ext cx="13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A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0513" name="Rectangle 32"/>
            <p:cNvSpPr>
              <a:spLocks noChangeArrowheads="1"/>
            </p:cNvSpPr>
            <p:nvPr/>
          </p:nvSpPr>
          <p:spPr bwMode="auto">
            <a:xfrm>
              <a:off x="88" y="224"/>
              <a:ext cx="13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B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0514" name="Rectangle 33"/>
            <p:cNvSpPr>
              <a:spLocks noChangeArrowheads="1"/>
            </p:cNvSpPr>
            <p:nvPr/>
          </p:nvSpPr>
          <p:spPr bwMode="auto">
            <a:xfrm>
              <a:off x="19" y="633"/>
              <a:ext cx="13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A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0515" name="Rectangle 34"/>
            <p:cNvSpPr>
              <a:spLocks noChangeArrowheads="1"/>
            </p:cNvSpPr>
            <p:nvPr/>
          </p:nvSpPr>
          <p:spPr bwMode="auto">
            <a:xfrm>
              <a:off x="17" y="801"/>
              <a:ext cx="133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B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0516" name="Rectangle 35"/>
            <p:cNvSpPr>
              <a:spLocks noChangeArrowheads="1"/>
            </p:cNvSpPr>
            <p:nvPr/>
          </p:nvSpPr>
          <p:spPr bwMode="auto">
            <a:xfrm>
              <a:off x="2264" y="336"/>
              <a:ext cx="112" cy="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F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0517" name="Rectangle 36"/>
            <p:cNvSpPr>
              <a:spLocks noChangeArrowheads="1"/>
            </p:cNvSpPr>
            <p:nvPr/>
          </p:nvSpPr>
          <p:spPr bwMode="auto">
            <a:xfrm>
              <a:off x="1023" y="0"/>
              <a:ext cx="191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X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1</a:t>
              </a:r>
              <a:endParaRPr lang="en-US" altLang="zh-CN" baseline="-25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0518" name="Rectangle 37"/>
            <p:cNvSpPr>
              <a:spLocks noChangeArrowheads="1"/>
            </p:cNvSpPr>
            <p:nvPr/>
          </p:nvSpPr>
          <p:spPr bwMode="auto">
            <a:xfrm>
              <a:off x="1023" y="499"/>
              <a:ext cx="191" cy="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i="1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X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2</a:t>
              </a:r>
              <a:endParaRPr lang="en-US" altLang="zh-CN" baseline="-25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0519" name="Line 38"/>
            <p:cNvSpPr>
              <a:spLocks noChangeShapeType="1"/>
            </p:cNvSpPr>
            <p:nvPr/>
          </p:nvSpPr>
          <p:spPr bwMode="auto">
            <a:xfrm>
              <a:off x="41" y="633"/>
              <a:ext cx="1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39"/>
            <p:cNvSpPr>
              <a:spLocks noChangeShapeType="1"/>
            </p:cNvSpPr>
            <p:nvPr/>
          </p:nvSpPr>
          <p:spPr bwMode="auto">
            <a:xfrm>
              <a:off x="0" y="802"/>
              <a:ext cx="1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83" name="Text Box 40"/>
          <p:cNvSpPr txBox="1">
            <a:spLocks noChangeArrowheads="1"/>
          </p:cNvSpPr>
          <p:nvPr/>
        </p:nvSpPr>
        <p:spPr bwMode="auto">
          <a:xfrm>
            <a:off x="971550" y="5949950"/>
            <a:ext cx="4103688" cy="6413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solidFill>
                  <a:schemeClr val="tx1"/>
                </a:solidFill>
                <a:ea typeface="隶书" pitchFamily="49" charset="-122"/>
              </a:rPr>
              <a:t>功能？分析目的？</a:t>
            </a:r>
          </a:p>
        </p:txBody>
      </p:sp>
      <p:sp>
        <p:nvSpPr>
          <p:cNvPr id="31784" name="Text Box 41"/>
          <p:cNvSpPr txBox="1">
            <a:spLocks noChangeArrowheads="1"/>
          </p:cNvSpPr>
          <p:nvPr/>
        </p:nvSpPr>
        <p:spPr bwMode="auto">
          <a:xfrm>
            <a:off x="179388" y="1700213"/>
            <a:ext cx="1008062" cy="1006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原变量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反变量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6145" y="1268760"/>
            <a:ext cx="281785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50" grpId="0" animBg="1" autoUpdateAnimBg="0"/>
      <p:bldP spid="31751" grpId="0" autoUpdateAnimBg="0"/>
      <p:bldP spid="31752" grpId="0" build="p" autoUpdateAnimBg="0"/>
      <p:bldP spid="31753" grpId="0" animBg="1" autoUpdateAnimBg="0"/>
      <p:bldP spid="31783" grpId="0" animBg="1" autoUpdateAnimBg="0"/>
      <p:bldP spid="3178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11188" y="1268413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752475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 dirty="0">
                <a:solidFill>
                  <a:schemeClr val="tx1"/>
                </a:solidFill>
                <a:latin typeface="黑体" pitchFamily="49" charset="-122"/>
                <a:ea typeface="楷体_GB2312" pitchFamily="49" charset="-122"/>
              </a:rPr>
              <a:t>例：</a:t>
            </a:r>
            <a:r>
              <a:rPr lang="zh-CN" altLang="en-US" sz="3200" dirty="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组合电路如图所示，分析该电路的逻辑功能。</a:t>
            </a:r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0" y="5013325"/>
            <a:ext cx="8763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752475">
              <a:spcBef>
                <a:spcPct val="50000"/>
              </a:spcBef>
            </a:pPr>
            <a:r>
              <a:rPr lang="zh-CN" altLang="en-US" sz="33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解：（</a:t>
            </a:r>
            <a:r>
              <a:rPr lang="en-US" altLang="zh-CN" sz="33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3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）采用</a:t>
            </a:r>
            <a:r>
              <a:rPr lang="zh-CN" altLang="en-US" sz="3000">
                <a:solidFill>
                  <a:schemeClr val="tx1"/>
                </a:solidFill>
                <a:latin typeface="Tahoma" pitchFamily="34" charset="0"/>
                <a:ea typeface="隶书" pitchFamily="49" charset="-122"/>
              </a:rPr>
              <a:t>列写逻辑表达法进行分析</a:t>
            </a:r>
          </a:p>
          <a:p>
            <a:pPr indent="752475">
              <a:spcBef>
                <a:spcPct val="50000"/>
              </a:spcBef>
            </a:pPr>
            <a:endParaRPr lang="en-US" sz="3000">
              <a:solidFill>
                <a:schemeClr val="tx1"/>
              </a:solidFill>
              <a:latin typeface="Tahoma" pitchFamily="34" charset="0"/>
              <a:ea typeface="隶书" pitchFamily="49" charset="-122"/>
            </a:endParaRPr>
          </a:p>
        </p:txBody>
      </p:sp>
      <p:sp>
        <p:nvSpPr>
          <p:cNvPr id="33834" name="Text Box 43"/>
          <p:cNvSpPr txBox="1">
            <a:spLocks noChangeArrowheads="1"/>
          </p:cNvSpPr>
          <p:nvPr/>
        </p:nvSpPr>
        <p:spPr bwMode="auto">
          <a:xfrm>
            <a:off x="6156325" y="3573463"/>
            <a:ext cx="2519363" cy="51911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多输出端电路</a:t>
            </a:r>
          </a:p>
        </p:txBody>
      </p:sp>
      <p:sp>
        <p:nvSpPr>
          <p:cNvPr id="33835" name="Rectangle 44"/>
          <p:cNvSpPr>
            <a:spLocks noChangeArrowheads="1"/>
          </p:cNvSpPr>
          <p:nvPr/>
        </p:nvSpPr>
        <p:spPr bwMode="auto">
          <a:xfrm>
            <a:off x="1187450" y="5589588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752475">
              <a:spcBef>
                <a:spcPct val="50000"/>
              </a:spcBef>
            </a:pPr>
            <a:r>
              <a:rPr lang="zh-CN" altLang="en-US" sz="33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由逻辑图逐级写出逻辑表达式</a:t>
            </a:r>
            <a:endParaRPr lang="zh-CN" altLang="en-US" sz="3300" i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348880"/>
            <a:ext cx="5256584" cy="2648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834" grpId="0" animBg="1" autoUpdateAnimBg="0"/>
      <p:bldP spid="338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6877050" y="4365625"/>
            <a:ext cx="1746250" cy="1987550"/>
          </a:xfrm>
          <a:prstGeom prst="rect">
            <a:avLst/>
          </a:prstGeom>
          <a:noFill/>
          <a:ln w="38100" cmpd="dbl">
            <a:solidFill>
              <a:srgbClr val="6699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en-US" altLang="zh-CN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32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该电路是一位二进制数比较器</a:t>
            </a:r>
            <a:endParaRPr lang="zh-CN" altLang="en-US" sz="280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8313" y="4365625"/>
            <a:ext cx="2667000" cy="1992313"/>
            <a:chOff x="0" y="0"/>
            <a:chExt cx="1497" cy="1277"/>
          </a:xfrm>
        </p:grpSpPr>
        <p:sp>
          <p:nvSpPr>
            <p:cNvPr id="54352" name="Line 5"/>
            <p:cNvSpPr>
              <a:spLocks noChangeShapeType="1"/>
            </p:cNvSpPr>
            <p:nvPr/>
          </p:nvSpPr>
          <p:spPr bwMode="auto">
            <a:xfrm flipH="1">
              <a:off x="749" y="250"/>
              <a:ext cx="7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3" name="Line 6"/>
            <p:cNvSpPr>
              <a:spLocks noChangeShapeType="1"/>
            </p:cNvSpPr>
            <p:nvPr/>
          </p:nvSpPr>
          <p:spPr bwMode="auto">
            <a:xfrm flipV="1">
              <a:off x="749" y="0"/>
              <a:ext cx="1" cy="2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4" name="Line 7"/>
            <p:cNvSpPr>
              <a:spLocks noChangeShapeType="1"/>
            </p:cNvSpPr>
            <p:nvPr/>
          </p:nvSpPr>
          <p:spPr bwMode="auto">
            <a:xfrm>
              <a:off x="749" y="250"/>
              <a:ext cx="1" cy="99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5" name="Line 8"/>
            <p:cNvSpPr>
              <a:spLocks noChangeShapeType="1"/>
            </p:cNvSpPr>
            <p:nvPr/>
          </p:nvSpPr>
          <p:spPr bwMode="auto">
            <a:xfrm>
              <a:off x="749" y="1248"/>
              <a:ext cx="7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6" name="Line 9"/>
            <p:cNvSpPr>
              <a:spLocks noChangeShapeType="1"/>
            </p:cNvSpPr>
            <p:nvPr/>
          </p:nvSpPr>
          <p:spPr bwMode="auto">
            <a:xfrm>
              <a:off x="749" y="0"/>
              <a:ext cx="748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7" name="Line 10"/>
            <p:cNvSpPr>
              <a:spLocks noChangeShapeType="1"/>
            </p:cNvSpPr>
            <p:nvPr/>
          </p:nvSpPr>
          <p:spPr bwMode="auto">
            <a:xfrm flipH="1">
              <a:off x="0" y="0"/>
              <a:ext cx="7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8" name="Line 11"/>
            <p:cNvSpPr>
              <a:spLocks noChangeShapeType="1"/>
            </p:cNvSpPr>
            <p:nvPr/>
          </p:nvSpPr>
          <p:spPr bwMode="auto">
            <a:xfrm>
              <a:off x="0" y="250"/>
              <a:ext cx="7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9" name="Line 12"/>
            <p:cNvSpPr>
              <a:spLocks noChangeShapeType="1"/>
            </p:cNvSpPr>
            <p:nvPr/>
          </p:nvSpPr>
          <p:spPr bwMode="auto">
            <a:xfrm flipH="1">
              <a:off x="0" y="1248"/>
              <a:ext cx="749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60" name="Rectangle 13"/>
            <p:cNvSpPr>
              <a:spLocks noChangeArrowheads="1"/>
            </p:cNvSpPr>
            <p:nvPr/>
          </p:nvSpPr>
          <p:spPr bwMode="auto">
            <a:xfrm>
              <a:off x="187" y="39"/>
              <a:ext cx="12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A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61" name="Rectangle 14"/>
            <p:cNvSpPr>
              <a:spLocks noChangeArrowheads="1"/>
            </p:cNvSpPr>
            <p:nvPr/>
          </p:nvSpPr>
          <p:spPr bwMode="auto">
            <a:xfrm>
              <a:off x="563" y="39"/>
              <a:ext cx="12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B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62" name="Rectangle 15"/>
            <p:cNvSpPr>
              <a:spLocks noChangeArrowheads="1"/>
            </p:cNvSpPr>
            <p:nvPr/>
          </p:nvSpPr>
          <p:spPr bwMode="auto">
            <a:xfrm>
              <a:off x="905" y="39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F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63" name="Rectangle 16"/>
            <p:cNvSpPr>
              <a:spLocks noChangeArrowheads="1"/>
            </p:cNvSpPr>
            <p:nvPr/>
          </p:nvSpPr>
          <p:spPr bwMode="auto">
            <a:xfrm>
              <a:off x="1025" y="63"/>
              <a:ext cx="76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100">
                  <a:solidFill>
                    <a:schemeClr val="tx1"/>
                  </a:solidFill>
                  <a:latin typeface="宋体" pitchFamily="2" charset="-122"/>
                  <a:ea typeface="隶书" pitchFamily="49" charset="-122"/>
                </a:rPr>
                <a:t>1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64" name="Rectangle 17"/>
            <p:cNvSpPr>
              <a:spLocks noChangeArrowheads="1"/>
            </p:cNvSpPr>
            <p:nvPr/>
          </p:nvSpPr>
          <p:spPr bwMode="auto">
            <a:xfrm>
              <a:off x="1279" y="39"/>
              <a:ext cx="10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F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65" name="Rectangle 18"/>
            <p:cNvSpPr>
              <a:spLocks noChangeArrowheads="1"/>
            </p:cNvSpPr>
            <p:nvPr/>
          </p:nvSpPr>
          <p:spPr bwMode="auto">
            <a:xfrm>
              <a:off x="1399" y="63"/>
              <a:ext cx="76" cy="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100">
                  <a:solidFill>
                    <a:schemeClr val="tx1"/>
                  </a:solidFill>
                  <a:latin typeface="宋体" pitchFamily="2" charset="-122"/>
                  <a:ea typeface="隶书" pitchFamily="49" charset="-122"/>
                </a:rPr>
                <a:t>2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66" name="Rectangle 19"/>
            <p:cNvSpPr>
              <a:spLocks noChangeArrowheads="1"/>
            </p:cNvSpPr>
            <p:nvPr/>
          </p:nvSpPr>
          <p:spPr bwMode="auto">
            <a:xfrm>
              <a:off x="203" y="283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67" name="Rectangle 20"/>
            <p:cNvSpPr>
              <a:spLocks noChangeArrowheads="1"/>
            </p:cNvSpPr>
            <p:nvPr/>
          </p:nvSpPr>
          <p:spPr bwMode="auto">
            <a:xfrm>
              <a:off x="578" y="283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68" name="Rectangle 21"/>
            <p:cNvSpPr>
              <a:spLocks noChangeArrowheads="1"/>
            </p:cNvSpPr>
            <p:nvPr/>
          </p:nvSpPr>
          <p:spPr bwMode="auto">
            <a:xfrm>
              <a:off x="911" y="277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69" name="Rectangle 22"/>
            <p:cNvSpPr>
              <a:spLocks noChangeArrowheads="1"/>
            </p:cNvSpPr>
            <p:nvPr/>
          </p:nvSpPr>
          <p:spPr bwMode="auto">
            <a:xfrm>
              <a:off x="1285" y="277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0" name="Rectangle 23"/>
            <p:cNvSpPr>
              <a:spLocks noChangeArrowheads="1"/>
            </p:cNvSpPr>
            <p:nvPr/>
          </p:nvSpPr>
          <p:spPr bwMode="auto">
            <a:xfrm>
              <a:off x="203" y="527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1" name="Rectangle 24"/>
            <p:cNvSpPr>
              <a:spLocks noChangeArrowheads="1"/>
            </p:cNvSpPr>
            <p:nvPr/>
          </p:nvSpPr>
          <p:spPr bwMode="auto">
            <a:xfrm>
              <a:off x="578" y="527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1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2" name="Rectangle 25"/>
            <p:cNvSpPr>
              <a:spLocks noChangeArrowheads="1"/>
            </p:cNvSpPr>
            <p:nvPr/>
          </p:nvSpPr>
          <p:spPr bwMode="auto">
            <a:xfrm>
              <a:off x="911" y="527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3" name="Rectangle 26"/>
            <p:cNvSpPr>
              <a:spLocks noChangeArrowheads="1"/>
            </p:cNvSpPr>
            <p:nvPr/>
          </p:nvSpPr>
          <p:spPr bwMode="auto">
            <a:xfrm>
              <a:off x="1271" y="527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1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4" name="Rectangle 27"/>
            <p:cNvSpPr>
              <a:spLocks noChangeArrowheads="1"/>
            </p:cNvSpPr>
            <p:nvPr/>
          </p:nvSpPr>
          <p:spPr bwMode="auto">
            <a:xfrm>
              <a:off x="203" y="783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1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5" name="Rectangle 28"/>
            <p:cNvSpPr>
              <a:spLocks noChangeArrowheads="1"/>
            </p:cNvSpPr>
            <p:nvPr/>
          </p:nvSpPr>
          <p:spPr bwMode="auto">
            <a:xfrm>
              <a:off x="578" y="783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6" name="Rectangle 29"/>
            <p:cNvSpPr>
              <a:spLocks noChangeArrowheads="1"/>
            </p:cNvSpPr>
            <p:nvPr/>
          </p:nvSpPr>
          <p:spPr bwMode="auto">
            <a:xfrm>
              <a:off x="911" y="783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1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7" name="Rectangle 30"/>
            <p:cNvSpPr>
              <a:spLocks noChangeArrowheads="1"/>
            </p:cNvSpPr>
            <p:nvPr/>
          </p:nvSpPr>
          <p:spPr bwMode="auto">
            <a:xfrm>
              <a:off x="1285" y="783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8" name="Rectangle 31"/>
            <p:cNvSpPr>
              <a:spLocks noChangeArrowheads="1"/>
            </p:cNvSpPr>
            <p:nvPr/>
          </p:nvSpPr>
          <p:spPr bwMode="auto">
            <a:xfrm>
              <a:off x="203" y="1040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1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79" name="Rectangle 32"/>
            <p:cNvSpPr>
              <a:spLocks noChangeArrowheads="1"/>
            </p:cNvSpPr>
            <p:nvPr/>
          </p:nvSpPr>
          <p:spPr bwMode="auto">
            <a:xfrm>
              <a:off x="578" y="1040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1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80" name="Rectangle 33"/>
            <p:cNvSpPr>
              <a:spLocks noChangeArrowheads="1"/>
            </p:cNvSpPr>
            <p:nvPr/>
          </p:nvSpPr>
          <p:spPr bwMode="auto">
            <a:xfrm>
              <a:off x="911" y="1040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81" name="Rectangle 34"/>
            <p:cNvSpPr>
              <a:spLocks noChangeArrowheads="1"/>
            </p:cNvSpPr>
            <p:nvPr/>
          </p:nvSpPr>
          <p:spPr bwMode="auto">
            <a:xfrm>
              <a:off x="1285" y="1040"/>
              <a:ext cx="96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0</a:t>
              </a:r>
              <a:endParaRPr lang="en-US" altLang="zh-CN">
                <a:solidFill>
                  <a:schemeClr val="tx1"/>
                </a:solidFill>
                <a:ea typeface="隶书" pitchFamily="49" charset="-122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3419475" y="4437063"/>
            <a:ext cx="2895600" cy="2057400"/>
            <a:chOff x="0" y="0"/>
            <a:chExt cx="1824" cy="1296"/>
          </a:xfrm>
        </p:grpSpPr>
        <p:sp>
          <p:nvSpPr>
            <p:cNvPr id="54336" name="Rectangle 36"/>
            <p:cNvSpPr>
              <a:spLocks noChangeArrowheads="1"/>
            </p:cNvSpPr>
            <p:nvPr/>
          </p:nvSpPr>
          <p:spPr bwMode="auto">
            <a:xfrm>
              <a:off x="0" y="0"/>
              <a:ext cx="1824" cy="1296"/>
            </a:xfrm>
            <a:prstGeom prst="rect">
              <a:avLst/>
            </a:prstGeom>
            <a:noFill/>
            <a:ln w="38100" cmpd="dbl">
              <a:solidFill>
                <a:srgbClr val="6699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37" name="Rectangle 37"/>
            <p:cNvSpPr>
              <a:spLocks noChangeArrowheads="1"/>
            </p:cNvSpPr>
            <p:nvPr/>
          </p:nvSpPr>
          <p:spPr bwMode="auto">
            <a:xfrm>
              <a:off x="131" y="98"/>
              <a:ext cx="7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A&gt;B</a:t>
              </a:r>
              <a:r>
                <a:rPr lang="zh-CN" altLang="en-US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时</a:t>
              </a: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,F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38" name="Rectangle 38"/>
            <p:cNvSpPr>
              <a:spLocks noChangeArrowheads="1"/>
            </p:cNvSpPr>
            <p:nvPr/>
          </p:nvSpPr>
          <p:spPr bwMode="auto">
            <a:xfrm>
              <a:off x="861" y="136"/>
              <a:ext cx="7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900">
                  <a:solidFill>
                    <a:schemeClr val="tx1"/>
                  </a:solidFill>
                  <a:latin typeface="宋体" pitchFamily="2" charset="-122"/>
                  <a:ea typeface="隶书" pitchFamily="49" charset="-122"/>
                </a:rPr>
                <a:t>1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39" name="Rectangle 39"/>
            <p:cNvSpPr>
              <a:spLocks noChangeArrowheads="1"/>
            </p:cNvSpPr>
            <p:nvPr/>
          </p:nvSpPr>
          <p:spPr bwMode="auto">
            <a:xfrm>
              <a:off x="997" y="90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F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0" name="Rectangle 40"/>
            <p:cNvSpPr>
              <a:spLocks noChangeArrowheads="1"/>
            </p:cNvSpPr>
            <p:nvPr/>
          </p:nvSpPr>
          <p:spPr bwMode="auto">
            <a:xfrm>
              <a:off x="1133" y="181"/>
              <a:ext cx="7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900">
                  <a:solidFill>
                    <a:schemeClr val="tx1"/>
                  </a:solidFill>
                  <a:latin typeface="宋体" pitchFamily="2" charset="-122"/>
                  <a:ea typeface="隶书" pitchFamily="49" charset="-122"/>
                </a:rPr>
                <a:t>2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1" name="Rectangle 41"/>
            <p:cNvSpPr>
              <a:spLocks noChangeArrowheads="1"/>
            </p:cNvSpPr>
            <p:nvPr/>
          </p:nvSpPr>
          <p:spPr bwMode="auto">
            <a:xfrm>
              <a:off x="1268" y="90"/>
              <a:ext cx="3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=10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2" name="Rectangle 42"/>
            <p:cNvSpPr>
              <a:spLocks noChangeArrowheads="1"/>
            </p:cNvSpPr>
            <p:nvPr/>
          </p:nvSpPr>
          <p:spPr bwMode="auto">
            <a:xfrm>
              <a:off x="131" y="493"/>
              <a:ext cx="7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A&lt;B</a:t>
              </a:r>
              <a:r>
                <a:rPr lang="zh-CN" altLang="en-US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时</a:t>
              </a: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,F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3" name="Rectangle 43"/>
            <p:cNvSpPr>
              <a:spLocks noChangeArrowheads="1"/>
            </p:cNvSpPr>
            <p:nvPr/>
          </p:nvSpPr>
          <p:spPr bwMode="auto">
            <a:xfrm>
              <a:off x="861" y="544"/>
              <a:ext cx="7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900">
                  <a:solidFill>
                    <a:schemeClr val="tx1"/>
                  </a:solidFill>
                  <a:latin typeface="宋体" pitchFamily="2" charset="-122"/>
                  <a:ea typeface="隶书" pitchFamily="49" charset="-122"/>
                </a:rPr>
                <a:t>1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4" name="Rectangle 44"/>
            <p:cNvSpPr>
              <a:spLocks noChangeArrowheads="1"/>
            </p:cNvSpPr>
            <p:nvPr/>
          </p:nvSpPr>
          <p:spPr bwMode="auto">
            <a:xfrm>
              <a:off x="1042" y="499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F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5" name="Rectangle 45"/>
            <p:cNvSpPr>
              <a:spLocks noChangeArrowheads="1"/>
            </p:cNvSpPr>
            <p:nvPr/>
          </p:nvSpPr>
          <p:spPr bwMode="auto">
            <a:xfrm>
              <a:off x="1178" y="544"/>
              <a:ext cx="7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900">
                  <a:solidFill>
                    <a:schemeClr val="tx1"/>
                  </a:solidFill>
                  <a:latin typeface="宋体" pitchFamily="2" charset="-122"/>
                  <a:ea typeface="隶书" pitchFamily="49" charset="-122"/>
                </a:rPr>
                <a:t>2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6" name="Rectangle 46"/>
            <p:cNvSpPr>
              <a:spLocks noChangeArrowheads="1"/>
            </p:cNvSpPr>
            <p:nvPr/>
          </p:nvSpPr>
          <p:spPr bwMode="auto">
            <a:xfrm>
              <a:off x="1268" y="499"/>
              <a:ext cx="3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=01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7" name="Rectangle 47"/>
            <p:cNvSpPr>
              <a:spLocks noChangeArrowheads="1"/>
            </p:cNvSpPr>
            <p:nvPr/>
          </p:nvSpPr>
          <p:spPr bwMode="auto">
            <a:xfrm>
              <a:off x="131" y="888"/>
              <a:ext cx="76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A=B</a:t>
              </a:r>
              <a:r>
                <a:rPr lang="zh-CN" altLang="en-US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时</a:t>
              </a: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,F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8" name="Rectangle 48"/>
            <p:cNvSpPr>
              <a:spLocks noChangeArrowheads="1"/>
            </p:cNvSpPr>
            <p:nvPr/>
          </p:nvSpPr>
          <p:spPr bwMode="auto">
            <a:xfrm>
              <a:off x="906" y="952"/>
              <a:ext cx="7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900">
                  <a:solidFill>
                    <a:schemeClr val="tx1"/>
                  </a:solidFill>
                  <a:latin typeface="宋体" pitchFamily="2" charset="-122"/>
                  <a:ea typeface="隶书" pitchFamily="49" charset="-122"/>
                </a:rPr>
                <a:t>1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49" name="Rectangle 49"/>
            <p:cNvSpPr>
              <a:spLocks noChangeArrowheads="1"/>
            </p:cNvSpPr>
            <p:nvPr/>
          </p:nvSpPr>
          <p:spPr bwMode="auto">
            <a:xfrm>
              <a:off x="1042" y="907"/>
              <a:ext cx="1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F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50" name="Rectangle 50"/>
            <p:cNvSpPr>
              <a:spLocks noChangeArrowheads="1"/>
            </p:cNvSpPr>
            <p:nvPr/>
          </p:nvSpPr>
          <p:spPr bwMode="auto">
            <a:xfrm>
              <a:off x="1178" y="952"/>
              <a:ext cx="78" cy="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900">
                  <a:solidFill>
                    <a:schemeClr val="tx1"/>
                  </a:solidFill>
                  <a:latin typeface="宋体" pitchFamily="2" charset="-122"/>
                  <a:ea typeface="隶书" pitchFamily="49" charset="-122"/>
                </a:rPr>
                <a:t>2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54351" name="Rectangle 51"/>
            <p:cNvSpPr>
              <a:spLocks noChangeArrowheads="1"/>
            </p:cNvSpPr>
            <p:nvPr/>
          </p:nvSpPr>
          <p:spPr bwMode="auto">
            <a:xfrm>
              <a:off x="1313" y="907"/>
              <a:ext cx="32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latin typeface="ËÎÌå" charset="0"/>
                  <a:ea typeface="隶书" pitchFamily="49" charset="-122"/>
                </a:rPr>
                <a:t>=00</a:t>
              </a:r>
              <a:endParaRPr lang="en-US" altLang="zh-CN" sz="2000">
                <a:solidFill>
                  <a:schemeClr val="tx1"/>
                </a:solidFill>
                <a:ea typeface="隶书" pitchFamily="49" charset="-122"/>
              </a:endParaRPr>
            </a:p>
          </p:txBody>
        </p:sp>
      </p:grpSp>
      <p:sp>
        <p:nvSpPr>
          <p:cNvPr id="34924" name="Text Box 109"/>
          <p:cNvSpPr txBox="1">
            <a:spLocks noChangeArrowheads="1"/>
          </p:cNvSpPr>
          <p:nvPr/>
        </p:nvSpPr>
        <p:spPr bwMode="auto">
          <a:xfrm>
            <a:off x="900113" y="3789363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写出真值表</a:t>
            </a:r>
          </a:p>
        </p:txBody>
      </p:sp>
      <p:sp>
        <p:nvSpPr>
          <p:cNvPr id="34925" name="Text Box 110"/>
          <p:cNvSpPr txBox="1">
            <a:spLocks noChangeArrowheads="1"/>
          </p:cNvSpPr>
          <p:nvPr/>
        </p:nvSpPr>
        <p:spPr bwMode="auto">
          <a:xfrm>
            <a:off x="3779838" y="3860800"/>
            <a:ext cx="2160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分析逻辑功能</a:t>
            </a:r>
          </a:p>
        </p:txBody>
      </p:sp>
      <p:pic>
        <p:nvPicPr>
          <p:cNvPr id="768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80728"/>
            <a:ext cx="5832648" cy="2983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 autoUpdateAnimBg="0"/>
      <p:bldP spid="34924" grpId="0" autoUpdateAnimBg="0"/>
      <p:bldP spid="3492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547813" y="1989138"/>
          <a:ext cx="6096000" cy="2133600"/>
        </p:xfrm>
        <a:graphic>
          <a:graphicData uri="http://schemas.openxmlformats.org/presentationml/2006/ole">
            <p:oleObj spid="_x0000_s21506" r:id="rId3" imgW="2619048" imgH="1219370" progId="PBrush">
              <p:embed/>
            </p:oleObj>
          </a:graphicData>
        </a:graphic>
      </p:graphicFrame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395288" y="1341438"/>
            <a:ext cx="8497887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752475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黑体" pitchFamily="49" charset="-122"/>
                <a:ea typeface="楷体_GB2312" pitchFamily="49" charset="-122"/>
              </a:rPr>
              <a:t>例：</a:t>
            </a:r>
            <a:r>
              <a:rPr lang="zh-CN" altLang="en-US" sz="28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组合电路如图所示，分析该电路的逻辑功能。</a:t>
            </a: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457200" y="4191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752475">
              <a:spcBef>
                <a:spcPct val="50000"/>
              </a:spcBef>
            </a:pPr>
            <a:r>
              <a:rPr lang="zh-CN" altLang="en-US" sz="2900">
                <a:solidFill>
                  <a:schemeClr val="tx1"/>
                </a:solidFill>
                <a:ea typeface="黑体" pitchFamily="49" charset="-122"/>
              </a:rPr>
              <a:t>解：</a:t>
            </a:r>
            <a:r>
              <a:rPr lang="zh-CN" altLang="en-US" sz="2900">
                <a:solidFill>
                  <a:schemeClr val="tx1"/>
                </a:solidFill>
                <a:ea typeface="隶书" pitchFamily="49" charset="-122"/>
              </a:rPr>
              <a:t>（</a:t>
            </a:r>
            <a:r>
              <a:rPr lang="en-US" altLang="zh-CN" sz="290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 sz="2900">
                <a:solidFill>
                  <a:schemeClr val="tx1"/>
                </a:solidFill>
                <a:ea typeface="隶书" pitchFamily="49" charset="-122"/>
              </a:rPr>
              <a:t>）由逻辑图逐级写出逻辑表达式为了写表达式方便，借助中间变量</a:t>
            </a:r>
            <a:r>
              <a:rPr lang="en-US" altLang="zh-CN" sz="2900" i="1">
                <a:solidFill>
                  <a:schemeClr val="tx1"/>
                </a:solidFill>
                <a:ea typeface="隶书" pitchFamily="49" charset="-122"/>
              </a:rPr>
              <a:t>P</a:t>
            </a:r>
            <a:r>
              <a:rPr lang="zh-CN" altLang="en-US" sz="2900" i="1">
                <a:solidFill>
                  <a:schemeClr val="tx1"/>
                </a:solidFill>
                <a:ea typeface="隶书" pitchFamily="49" charset="-122"/>
              </a:rPr>
              <a:t>。</a:t>
            </a:r>
          </a:p>
        </p:txBody>
      </p:sp>
      <p:graphicFrame>
        <p:nvGraphicFramePr>
          <p:cNvPr id="35845" name="Object 6"/>
          <p:cNvGraphicFramePr>
            <a:graphicFrameLocks noChangeAspect="1"/>
          </p:cNvGraphicFramePr>
          <p:nvPr/>
        </p:nvGraphicFramePr>
        <p:xfrm>
          <a:off x="1981200" y="5257800"/>
          <a:ext cx="2209800" cy="400050"/>
        </p:xfrm>
        <a:graphic>
          <a:graphicData uri="http://schemas.openxmlformats.org/presentationml/2006/ole">
            <p:oleObj spid="_x0000_s21507" r:id="rId4" imgW="1800476" imgH="676369" progId="PBrush">
              <p:embed/>
            </p:oleObj>
          </a:graphicData>
        </a:graphic>
      </p:graphicFrame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3492500" y="2565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P</a:t>
            </a:r>
          </a:p>
        </p:txBody>
      </p:sp>
      <p:graphicFrame>
        <p:nvGraphicFramePr>
          <p:cNvPr id="35847" name="Object 8"/>
          <p:cNvGraphicFramePr>
            <a:graphicFrameLocks noChangeAspect="1"/>
          </p:cNvGraphicFramePr>
          <p:nvPr/>
        </p:nvGraphicFramePr>
        <p:xfrm>
          <a:off x="1905000" y="5867400"/>
          <a:ext cx="5334000" cy="990600"/>
        </p:xfrm>
        <a:graphic>
          <a:graphicData uri="http://schemas.openxmlformats.org/presentationml/2006/ole">
            <p:oleObj spid="_x0000_s21508" r:id="rId5" imgW="1800476" imgH="676369" progId="PBrush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914400"/>
            <a:ext cx="2895600" cy="609600"/>
          </a:xfrm>
        </p:spPr>
        <p:txBody>
          <a:bodyPr/>
          <a:lstStyle/>
          <a:p>
            <a:pPr algn="just" eaLnBrk="1" hangingPunct="1">
              <a:lnSpc>
                <a:spcPct val="131000"/>
              </a:lnSpc>
              <a:buFont typeface="Wingdings" pitchFamily="2" charset="2"/>
              <a:buNone/>
            </a:pPr>
            <a:r>
              <a:rPr lang="zh-CN" altLang="en-US" sz="3300" smtClean="0">
                <a:ea typeface="楷体_GB2312" pitchFamily="49" charset="-122"/>
              </a:rPr>
              <a:t>（</a:t>
            </a:r>
            <a:r>
              <a:rPr lang="en-US" altLang="zh-CN" sz="3300" smtClean="0">
                <a:ea typeface="楷体_GB2312" pitchFamily="49" charset="-122"/>
              </a:rPr>
              <a:t>2</a:t>
            </a:r>
            <a:r>
              <a:rPr lang="zh-CN" altLang="en-US" sz="3300" smtClean="0">
                <a:ea typeface="楷体_GB2312" pitchFamily="49" charset="-122"/>
              </a:rPr>
              <a:t>）化简与变换：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39750" y="1628775"/>
          <a:ext cx="8153400" cy="717550"/>
        </p:xfrm>
        <a:graphic>
          <a:graphicData uri="http://schemas.openxmlformats.org/presentationml/2006/ole">
            <p:oleObj spid="_x0000_s22530" r:id="rId3" imgW="3104762" imgH="257007" progId="PBrush">
              <p:embed/>
            </p:oleObj>
          </a:graphicData>
        </a:graphic>
      </p:graphicFrame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23850" y="3141663"/>
            <a:ext cx="4876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500">
                <a:solidFill>
                  <a:schemeClr val="tx1"/>
                </a:solidFill>
                <a:ea typeface="楷体_GB2312" pitchFamily="49" charset="-122"/>
              </a:rPr>
              <a:t>3</a:t>
            </a: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）由表达式列出真值表。</a:t>
            </a:r>
          </a:p>
          <a:p>
            <a:pPr marL="342900" indent="-342900"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endParaRPr lang="en-US" altLang="zh-CN" sz="2000">
              <a:solidFill>
                <a:schemeClr val="tx1"/>
              </a:solidFill>
              <a:latin typeface="Arial" pitchFamily="34" charset="0"/>
              <a:ea typeface="隶书" pitchFamily="49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23850" y="3860800"/>
            <a:ext cx="4953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（</a:t>
            </a:r>
            <a:r>
              <a:rPr lang="en-US" altLang="zh-CN" sz="2500">
                <a:solidFill>
                  <a:schemeClr val="tx1"/>
                </a:solidFill>
                <a:ea typeface="楷体_GB2312" pitchFamily="49" charset="-122"/>
              </a:rPr>
              <a:t>4</a:t>
            </a: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）分析逻辑功能 ：                            </a:t>
            </a:r>
          </a:p>
          <a:p>
            <a:pPr algn="just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   </a:t>
            </a:r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/>
        </p:nvGraphicFramePr>
        <p:xfrm>
          <a:off x="395288" y="188913"/>
          <a:ext cx="6096000" cy="719137"/>
        </p:xfrm>
        <a:graphic>
          <a:graphicData uri="http://schemas.openxmlformats.org/presentationml/2006/ole">
            <p:oleObj spid="_x0000_s22531" r:id="rId4" imgW="1800476" imgH="676369" progId="PBrush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715000" y="3048000"/>
            <a:ext cx="2990850" cy="3810000"/>
            <a:chOff x="0" y="0"/>
            <a:chExt cx="1980" cy="2592"/>
          </a:xfrm>
        </p:grpSpPr>
        <p:graphicFrame>
          <p:nvGraphicFramePr>
            <p:cNvPr id="22533" name="Object 8"/>
            <p:cNvGraphicFramePr>
              <a:graphicFrameLocks noChangeAspect="1"/>
            </p:cNvGraphicFramePr>
            <p:nvPr/>
          </p:nvGraphicFramePr>
          <p:xfrm>
            <a:off x="0" y="384"/>
            <a:ext cx="1980" cy="2208"/>
          </p:xfrm>
          <a:graphic>
            <a:graphicData uri="http://schemas.openxmlformats.org/presentationml/2006/ole">
              <p:oleObj spid="_x0000_s22533" r:id="rId5" imgW="1809524" imgH="1838095" progId="PBrush">
                <p:embed/>
              </p:oleObj>
            </a:graphicData>
          </a:graphic>
        </p:graphicFrame>
        <p:sp>
          <p:nvSpPr>
            <p:cNvPr id="22539" name="Text Box 9"/>
            <p:cNvSpPr txBox="1">
              <a:spLocks noChangeArrowheads="1"/>
            </p:cNvSpPr>
            <p:nvPr/>
          </p:nvSpPr>
          <p:spPr bwMode="auto">
            <a:xfrm>
              <a:off x="300" y="0"/>
              <a:ext cx="124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500">
                  <a:solidFill>
                    <a:schemeClr val="tx1"/>
                  </a:solidFill>
                  <a:ea typeface="楷体_GB2312" pitchFamily="49" charset="-122"/>
                </a:rPr>
                <a:t>真值表</a:t>
              </a:r>
            </a:p>
          </p:txBody>
        </p:sp>
      </p:grp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68313" y="2492375"/>
          <a:ext cx="3200400" cy="531813"/>
        </p:xfrm>
        <a:graphic>
          <a:graphicData uri="http://schemas.openxmlformats.org/presentationml/2006/ole">
            <p:oleObj spid="_x0000_s22532" r:id="rId6" imgW="1142326" imgH="216030" progId="Equations">
              <p:embed/>
            </p:oleObj>
          </a:graphicData>
        </a:graphic>
      </p:graphicFrame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50825" y="4581525"/>
            <a:ext cx="52578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defTabSz="674688">
              <a:lnSpc>
                <a:spcPct val="131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en-US" altLang="zh-CN" sz="2500">
                <a:solidFill>
                  <a:schemeClr val="tx1"/>
                </a:solidFill>
                <a:ea typeface="楷体_GB2312" pitchFamily="49" charset="-122"/>
              </a:rPr>
              <a:t>	  </a:t>
            </a: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当</a:t>
            </a:r>
            <a:r>
              <a:rPr lang="en-US" altLang="zh-CN" sz="250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50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en-US" altLang="zh-CN" sz="2500">
                <a:solidFill>
                  <a:schemeClr val="tx1"/>
                </a:solidFill>
                <a:ea typeface="楷体_GB2312" pitchFamily="49" charset="-122"/>
              </a:rPr>
              <a:t>C</a:t>
            </a: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三个变量不一致时，电路输出为“</a:t>
            </a:r>
            <a:r>
              <a:rPr lang="en-US" altLang="zh-CN" sz="2500">
                <a:solidFill>
                  <a:schemeClr val="tx1"/>
                </a:solidFill>
                <a:ea typeface="楷体_GB2312" pitchFamily="49" charset="-122"/>
              </a:rPr>
              <a:t>1”</a:t>
            </a:r>
            <a:r>
              <a:rPr lang="zh-CN" altLang="en-US" sz="2500">
                <a:solidFill>
                  <a:schemeClr val="tx1"/>
                </a:solidFill>
                <a:ea typeface="楷体_GB2312" pitchFamily="49" charset="-122"/>
              </a:rPr>
              <a:t>，所以这个电路称为“不一致电路”。</a:t>
            </a:r>
            <a:endParaRPr lang="zh-CN" altLang="en-US">
              <a:solidFill>
                <a:schemeClr val="tx1"/>
              </a:solidFill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autoUpdateAnimBg="0"/>
      <p:bldP spid="36868" grpId="0" autoUpdateAnimBg="0"/>
      <p:bldP spid="36869" grpId="0" autoUpdateAnimBg="0"/>
      <p:bldP spid="3687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533400" y="12065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indent="752475" algn="just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zh-CN" altLang="en-US" sz="3200">
                <a:solidFill>
                  <a:schemeClr val="tx1"/>
                </a:solidFill>
                <a:latin typeface="黑体" pitchFamily="49" charset="-122"/>
                <a:ea typeface="楷体_GB2312" pitchFamily="49" charset="-122"/>
              </a:rPr>
              <a:t>例：</a:t>
            </a:r>
            <a:r>
              <a:rPr lang="zh-CN" altLang="en-US" sz="3200">
                <a:solidFill>
                  <a:schemeClr val="tx1"/>
                </a:solidFill>
                <a:latin typeface="Arial" pitchFamily="34" charset="0"/>
                <a:ea typeface="楷体_GB2312" pitchFamily="49" charset="-122"/>
              </a:rPr>
              <a:t>组合电路如图所示，分析该电路的逻辑功能。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5592763"/>
            <a:ext cx="88201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indent="752475">
              <a:spcBef>
                <a:spcPct val="50000"/>
              </a:spcBef>
            </a:pPr>
            <a:r>
              <a:rPr lang="zh-CN" altLang="en-US" sz="33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解：（</a:t>
            </a:r>
            <a:r>
              <a:rPr lang="en-US" altLang="zh-CN" sz="33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3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）由逻辑图逐级写出逻辑表达式。</a:t>
            </a:r>
            <a:endParaRPr lang="zh-CN" altLang="en-US" sz="3300" i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5100" y="2589161"/>
            <a:ext cx="4531196" cy="3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94" name="Object 82"/>
          <p:cNvGraphicFramePr>
            <a:graphicFrameLocks noChangeAspect="1"/>
          </p:cNvGraphicFramePr>
          <p:nvPr/>
        </p:nvGraphicFramePr>
        <p:xfrm>
          <a:off x="869950" y="5459413"/>
          <a:ext cx="7696200" cy="995362"/>
        </p:xfrm>
        <a:graphic>
          <a:graphicData uri="http://schemas.openxmlformats.org/presentationml/2006/ole">
            <p:oleObj spid="_x0000_s24578" r:id="rId3" imgW="2260917" imgH="292417" progId="Equations">
              <p:embed/>
            </p:oleObj>
          </a:graphicData>
        </a:graphic>
      </p:graphicFrame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1191425"/>
            <a:ext cx="5976664" cy="4253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3850" y="5445125"/>
            <a:ext cx="5334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800100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因此该电路为少数服从多数电路，  称表决电路。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265113" y="1412875"/>
            <a:ext cx="263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解：①逻辑表达式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36550" y="27813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②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真值表</a:t>
            </a:r>
            <a:endParaRPr lang="zh-CN" altLang="en-US" sz="2000">
              <a:solidFill>
                <a:schemeClr val="tx1"/>
              </a:solidFill>
              <a:ea typeface="隶书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00788" y="2882900"/>
            <a:ext cx="2159000" cy="3176588"/>
            <a:chOff x="0" y="0"/>
            <a:chExt cx="1360" cy="2001"/>
          </a:xfrm>
        </p:grpSpPr>
        <p:grpSp>
          <p:nvGrpSpPr>
            <p:cNvPr id="25618" name="Group 6"/>
            <p:cNvGrpSpPr>
              <a:grpSpLocks/>
            </p:cNvGrpSpPr>
            <p:nvPr/>
          </p:nvGrpSpPr>
          <p:grpSpPr bwMode="auto">
            <a:xfrm>
              <a:off x="0" y="194"/>
              <a:ext cx="1360" cy="1807"/>
              <a:chOff x="0" y="0"/>
              <a:chExt cx="1360" cy="1807"/>
            </a:xfrm>
          </p:grpSpPr>
          <p:sp>
            <p:nvSpPr>
              <p:cNvPr id="25620" name="Text Box 7"/>
              <p:cNvSpPr txBox="1">
                <a:spLocks noChangeArrowheads="1"/>
              </p:cNvSpPr>
              <p:nvPr/>
            </p:nvSpPr>
            <p:spPr bwMode="auto">
              <a:xfrm>
                <a:off x="208" y="14"/>
                <a:ext cx="1152" cy="1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ea typeface="隶书" pitchFamily="49" charset="-122"/>
                  </a:rPr>
                  <a:t>A   B   C        F</a:t>
                </a:r>
              </a:p>
              <a:p>
                <a:r>
                  <a:rPr lang="en-US" altLang="zh-CN" sz="1600">
                    <a:solidFill>
                      <a:schemeClr val="tx1"/>
                    </a:solidFill>
                    <a:ea typeface="隶书" pitchFamily="49" charset="-122"/>
                  </a:rPr>
                  <a:t>0    0    0        0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ea typeface="隶书" pitchFamily="49" charset="-122"/>
                  </a:rPr>
                  <a:t>0    0    1        0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ea typeface="隶书" pitchFamily="49" charset="-122"/>
                  </a:rPr>
                  <a:t>0    1    0        0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ea typeface="隶书" pitchFamily="49" charset="-122"/>
                  </a:rPr>
                  <a:t>0    1    1        1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ea typeface="隶书" pitchFamily="49" charset="-122"/>
                  </a:rPr>
                  <a:t>1    0    0        0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ea typeface="隶书" pitchFamily="49" charset="-122"/>
                  </a:rPr>
                  <a:t>1    0    1        1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ea typeface="隶书" pitchFamily="49" charset="-122"/>
                  </a:rPr>
                  <a:t>1    1    0        1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600">
                    <a:solidFill>
                      <a:schemeClr val="tx1"/>
                    </a:solidFill>
                    <a:ea typeface="隶书" pitchFamily="49" charset="-122"/>
                  </a:rPr>
                  <a:t>1    1    1        1</a:t>
                </a:r>
              </a:p>
            </p:txBody>
          </p:sp>
          <p:sp>
            <p:nvSpPr>
              <p:cNvPr id="25621" name="Line 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2" name="Line 9"/>
              <p:cNvSpPr>
                <a:spLocks noChangeShapeType="1"/>
              </p:cNvSpPr>
              <p:nvPr/>
            </p:nvSpPr>
            <p:spPr bwMode="auto">
              <a:xfrm>
                <a:off x="0" y="192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3" name="Line 10"/>
              <p:cNvSpPr>
                <a:spLocks noChangeShapeType="1"/>
              </p:cNvSpPr>
              <p:nvPr/>
            </p:nvSpPr>
            <p:spPr bwMode="auto">
              <a:xfrm>
                <a:off x="864" y="0"/>
                <a:ext cx="0" cy="17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4" name="Line 11"/>
              <p:cNvSpPr>
                <a:spLocks noChangeShapeType="1"/>
              </p:cNvSpPr>
              <p:nvPr/>
            </p:nvSpPr>
            <p:spPr bwMode="auto">
              <a:xfrm>
                <a:off x="48" y="1728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619" name="Text Box 12"/>
            <p:cNvSpPr txBox="1">
              <a:spLocks noChangeArrowheads="1"/>
            </p:cNvSpPr>
            <p:nvPr/>
          </p:nvSpPr>
          <p:spPr bwMode="auto">
            <a:xfrm>
              <a:off x="86" y="0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000">
                  <a:solidFill>
                    <a:schemeClr val="tx1"/>
                  </a:solidFill>
                  <a:ea typeface="隶书" pitchFamily="49" charset="-122"/>
                </a:rPr>
                <a:t>真值表</a:t>
              </a:r>
              <a:endParaRPr lang="zh-CN" altLang="en-US">
                <a:solidFill>
                  <a:schemeClr val="tx1"/>
                </a:solidFill>
                <a:ea typeface="隶书" pitchFamily="49" charset="-122"/>
              </a:endParaRPr>
            </a:p>
          </p:txBody>
        </p:sp>
      </p:grpSp>
      <p:graphicFrame>
        <p:nvGraphicFramePr>
          <p:cNvPr id="39949" name="Object 13"/>
          <p:cNvGraphicFramePr>
            <a:graphicFrameLocks noChangeAspect="1"/>
          </p:cNvGraphicFramePr>
          <p:nvPr/>
        </p:nvGraphicFramePr>
        <p:xfrm>
          <a:off x="192088" y="1936750"/>
          <a:ext cx="4681537" cy="647700"/>
        </p:xfrm>
        <a:graphic>
          <a:graphicData uri="http://schemas.openxmlformats.org/presentationml/2006/ole">
            <p:oleObj spid="_x0000_s25602" r:id="rId3" imgW="2222817" imgH="241617" progId="Equations">
              <p:embed/>
            </p:oleObj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148388" y="4406900"/>
            <a:ext cx="2286000" cy="1600200"/>
            <a:chOff x="0" y="0"/>
            <a:chExt cx="1440" cy="1008"/>
          </a:xfrm>
        </p:grpSpPr>
        <p:sp>
          <p:nvSpPr>
            <p:cNvPr id="25616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392" cy="240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600"/>
                </a:spcBef>
              </a:pPr>
              <a:endParaRPr lang="zh-CN" altLang="en-US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5617" name="Rectangle 16"/>
            <p:cNvSpPr>
              <a:spLocks noChangeArrowheads="1"/>
            </p:cNvSpPr>
            <p:nvPr/>
          </p:nvSpPr>
          <p:spPr bwMode="auto">
            <a:xfrm>
              <a:off x="0" y="384"/>
              <a:ext cx="1440" cy="6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600"/>
                </a:spcBef>
              </a:pPr>
              <a:endParaRPr lang="zh-CN" altLang="en-US">
                <a:solidFill>
                  <a:schemeClr val="tx1"/>
                </a:solidFill>
                <a:ea typeface="隶书" pitchFamily="49" charset="-122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8388" y="3568700"/>
            <a:ext cx="2286000" cy="1447800"/>
            <a:chOff x="0" y="0"/>
            <a:chExt cx="1440" cy="912"/>
          </a:xfrm>
        </p:grpSpPr>
        <p:sp>
          <p:nvSpPr>
            <p:cNvPr id="25614" name="Rectangle 18"/>
            <p:cNvSpPr>
              <a:spLocks noChangeArrowheads="1"/>
            </p:cNvSpPr>
            <p:nvPr/>
          </p:nvSpPr>
          <p:spPr bwMode="auto">
            <a:xfrm>
              <a:off x="0" y="0"/>
              <a:ext cx="1392" cy="528"/>
            </a:xfrm>
            <a:prstGeom prst="rect">
              <a:avLst/>
            </a:prstGeom>
            <a:noFill/>
            <a:ln w="57150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600"/>
                </a:spcBef>
              </a:pPr>
              <a:endParaRPr lang="zh-CN" altLang="en-US">
                <a:solidFill>
                  <a:schemeClr val="tx1"/>
                </a:solidFill>
                <a:ea typeface="隶书" pitchFamily="49" charset="-122"/>
              </a:endParaRPr>
            </a:p>
          </p:txBody>
        </p:sp>
        <p:sp>
          <p:nvSpPr>
            <p:cNvPr id="25615" name="Rectangle 19"/>
            <p:cNvSpPr>
              <a:spLocks noChangeArrowheads="1"/>
            </p:cNvSpPr>
            <p:nvPr/>
          </p:nvSpPr>
          <p:spPr bwMode="auto">
            <a:xfrm>
              <a:off x="0" y="768"/>
              <a:ext cx="1440" cy="144"/>
            </a:xfrm>
            <a:prstGeom prst="rect">
              <a:avLst/>
            </a:prstGeom>
            <a:noFill/>
            <a:ln w="57150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ts val="600"/>
                </a:spcBef>
              </a:pPr>
              <a:endParaRPr lang="zh-CN" altLang="en-US">
                <a:solidFill>
                  <a:schemeClr val="tx1"/>
                </a:solidFill>
                <a:ea typeface="隶书" pitchFamily="49" charset="-122"/>
              </a:endParaRPr>
            </a:p>
          </p:txBody>
        </p:sp>
      </p:grp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323850" y="3419475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③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判断</a:t>
            </a:r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395288" y="4076700"/>
            <a:ext cx="50434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多数输入变量为</a:t>
            </a: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，输出</a:t>
            </a: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为</a:t>
            </a: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；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468313" y="4724400"/>
            <a:ext cx="477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多数输入变量为</a:t>
            </a: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，输出 </a:t>
            </a: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F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为</a:t>
            </a: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0</a:t>
            </a:r>
            <a:endParaRPr lang="en-US" altLang="zh-CN" sz="2800">
              <a:solidFill>
                <a:schemeClr val="tx1"/>
              </a:solidFill>
              <a:latin typeface="宋体" pitchFamily="2" charset="-122"/>
              <a:ea typeface="隶书" pitchFamily="49" charset="-122"/>
            </a:endParaRPr>
          </a:p>
        </p:txBody>
      </p:sp>
      <p:pic>
        <p:nvPicPr>
          <p:cNvPr id="25612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263" y="115888"/>
            <a:ext cx="3744912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3" name="Rectangle 24"/>
          <p:cNvSpPr>
            <a:spLocks noChangeArrowheads="1"/>
          </p:cNvSpPr>
          <p:nvPr/>
        </p:nvSpPr>
        <p:spPr bwMode="auto">
          <a:xfrm>
            <a:off x="250825" y="476250"/>
            <a:ext cx="5041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例：试分析图所示逻辑电路。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0" grpId="0" autoUpdateAnimBg="0"/>
      <p:bldP spid="39956" grpId="0" autoUpdateAnimBg="0"/>
      <p:bldP spid="39957" grpId="0" autoUpdateAnimBg="0"/>
      <p:bldP spid="3995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900113" y="333375"/>
            <a:ext cx="416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例：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试分析下图所示逻辑电路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0" y="3716338"/>
            <a:ext cx="5580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解：① 写出逻辑表达式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979613" y="4292600"/>
          <a:ext cx="2743200" cy="2133600"/>
        </p:xfrm>
        <a:graphic>
          <a:graphicData uri="http://schemas.openxmlformats.org/presentationml/2006/ole">
            <p:oleObj spid="_x0000_s26626" r:id="rId3" imgW="952817" imgH="940117" progId="Equations">
              <p:embed/>
            </p:oleObj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384925" y="533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>
              <a:solidFill>
                <a:schemeClr val="tx1"/>
              </a:solidFill>
              <a:latin typeface="宋体" pitchFamily="2" charset="-122"/>
              <a:ea typeface="隶书" pitchFamily="49" charset="-122"/>
            </a:endParaRPr>
          </a:p>
        </p:txBody>
      </p:sp>
      <p:sp>
        <p:nvSpPr>
          <p:cNvPr id="26630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084888" y="3738563"/>
            <a:ext cx="170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② 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真值表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050" y="981075"/>
            <a:ext cx="4679950" cy="259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881563" y="290513"/>
            <a:ext cx="18859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自然二进制码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015163" y="249238"/>
            <a:ext cx="10350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>
                <a:solidFill>
                  <a:schemeClr val="tx1"/>
                </a:solidFill>
                <a:latin typeface="宋体" pitchFamily="2" charset="-122"/>
                <a:ea typeface="隶书" pitchFamily="49" charset="-122"/>
              </a:rPr>
              <a:t>格雷码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68813" y="211138"/>
            <a:ext cx="4675187" cy="6457950"/>
            <a:chOff x="-17" y="0"/>
            <a:chExt cx="2945" cy="4068"/>
          </a:xfrm>
        </p:grpSpPr>
        <p:sp>
          <p:nvSpPr>
            <p:cNvPr id="27659" name="Text Box 5"/>
            <p:cNvSpPr txBox="1">
              <a:spLocks noChangeArrowheads="1"/>
            </p:cNvSpPr>
            <p:nvPr/>
          </p:nvSpPr>
          <p:spPr bwMode="auto">
            <a:xfrm>
              <a:off x="384" y="384"/>
              <a:ext cx="1938" cy="3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B</a:t>
              </a:r>
              <a:r>
                <a:rPr lang="en-US" altLang="zh-CN" sz="2200" baseline="-25000">
                  <a:solidFill>
                    <a:schemeClr val="tx1"/>
                  </a:solidFill>
                  <a:ea typeface="隶书" pitchFamily="49" charset="-122"/>
                </a:rPr>
                <a:t>3</a:t>
              </a:r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B</a:t>
              </a:r>
              <a:r>
                <a:rPr lang="en-US" altLang="zh-CN" sz="2200" baseline="-25000">
                  <a:solidFill>
                    <a:schemeClr val="tx1"/>
                  </a:solidFill>
                  <a:ea typeface="隶书" pitchFamily="49" charset="-122"/>
                </a:rPr>
                <a:t>2</a:t>
              </a:r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B</a:t>
              </a:r>
              <a:r>
                <a:rPr lang="en-US" altLang="zh-CN" sz="2200" baseline="-25000">
                  <a:solidFill>
                    <a:schemeClr val="tx1"/>
                  </a:solidFill>
                  <a:ea typeface="隶书" pitchFamily="49" charset="-122"/>
                </a:rPr>
                <a:t>1</a:t>
              </a:r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B</a:t>
              </a:r>
              <a:r>
                <a:rPr lang="en-US" altLang="zh-CN" sz="2200" baseline="-25000">
                  <a:solidFill>
                    <a:schemeClr val="tx1"/>
                  </a:solidFill>
                  <a:ea typeface="隶书" pitchFamily="49" charset="-122"/>
                </a:rPr>
                <a:t>0</a:t>
              </a:r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     G</a:t>
              </a:r>
              <a:r>
                <a:rPr lang="en-US" altLang="zh-CN" sz="2200" baseline="-25000">
                  <a:solidFill>
                    <a:schemeClr val="tx1"/>
                  </a:solidFill>
                  <a:ea typeface="隶书" pitchFamily="49" charset="-122"/>
                </a:rPr>
                <a:t>3</a:t>
              </a:r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G</a:t>
              </a:r>
              <a:r>
                <a:rPr lang="en-US" altLang="zh-CN" sz="2200" baseline="-25000">
                  <a:solidFill>
                    <a:schemeClr val="tx1"/>
                  </a:solidFill>
                  <a:ea typeface="隶书" pitchFamily="49" charset="-122"/>
                </a:rPr>
                <a:t>2</a:t>
              </a:r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G</a:t>
              </a:r>
              <a:r>
                <a:rPr lang="en-US" altLang="zh-CN" sz="2200" baseline="-25000">
                  <a:solidFill>
                    <a:schemeClr val="tx1"/>
                  </a:solidFill>
                  <a:ea typeface="隶书" pitchFamily="49" charset="-122"/>
                </a:rPr>
                <a:t>1</a:t>
              </a:r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G</a:t>
              </a:r>
              <a:r>
                <a:rPr lang="en-US" altLang="zh-CN" sz="2200" baseline="-25000">
                  <a:solidFill>
                    <a:schemeClr val="tx1"/>
                  </a:solidFill>
                  <a:ea typeface="隶书" pitchFamily="49" charset="-122"/>
                </a:rPr>
                <a:t>0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0  0  0  0        0   0   0   0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0  0  0  1        0   0   0   1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0  0  1  0        0   0   1   1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0  0  1  1        0   0   1   0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0  1  0  0        0   1   1   0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0  1  0  1        0   1   1   1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0  1  1  0        0   1   0   1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0  1  1  1        0   1   0   0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1  0  0  0        1   1   0   0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1  0  0  1        1   1   0   1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1  0  1  0        1   1   1   1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1  0  1  1        1   1   1   0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1  1  0  0        1   0   1   0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1  1  0  1        1   0   1   1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1  1  1  0        1   0   0   1</a:t>
              </a:r>
            </a:p>
            <a:p>
              <a:r>
                <a:rPr lang="en-US" altLang="zh-CN" sz="2200">
                  <a:solidFill>
                    <a:schemeClr val="tx1"/>
                  </a:solidFill>
                  <a:ea typeface="隶书" pitchFamily="49" charset="-122"/>
                </a:rPr>
                <a:t>  1  1  1  1        1   0   0   0</a:t>
              </a:r>
            </a:p>
          </p:txBody>
        </p:sp>
        <p:sp>
          <p:nvSpPr>
            <p:cNvPr id="27660" name="Line 6"/>
            <p:cNvSpPr>
              <a:spLocks noChangeShapeType="1"/>
            </p:cNvSpPr>
            <p:nvPr/>
          </p:nvSpPr>
          <p:spPr bwMode="auto">
            <a:xfrm>
              <a:off x="0" y="336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1" name="Line 7"/>
            <p:cNvSpPr>
              <a:spLocks noChangeShapeType="1"/>
            </p:cNvSpPr>
            <p:nvPr/>
          </p:nvSpPr>
          <p:spPr bwMode="auto">
            <a:xfrm>
              <a:off x="0" y="624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2" name="Line 8"/>
            <p:cNvSpPr>
              <a:spLocks noChangeShapeType="1"/>
            </p:cNvSpPr>
            <p:nvPr/>
          </p:nvSpPr>
          <p:spPr bwMode="auto">
            <a:xfrm>
              <a:off x="0" y="0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3" name="Line 9"/>
            <p:cNvSpPr>
              <a:spLocks noChangeShapeType="1"/>
            </p:cNvSpPr>
            <p:nvPr/>
          </p:nvSpPr>
          <p:spPr bwMode="auto">
            <a:xfrm>
              <a:off x="1440" y="0"/>
              <a:ext cx="0" cy="3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4" name="Line 10"/>
            <p:cNvSpPr>
              <a:spLocks noChangeShapeType="1"/>
            </p:cNvSpPr>
            <p:nvPr/>
          </p:nvSpPr>
          <p:spPr bwMode="auto">
            <a:xfrm>
              <a:off x="-17" y="3946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4" name="Text 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23850" y="3068638"/>
            <a:ext cx="201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② 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真值表</a:t>
            </a:r>
          </a:p>
        </p:txBody>
      </p:sp>
      <p:grpSp>
        <p:nvGrpSpPr>
          <p:cNvPr id="27655" name="Group 12"/>
          <p:cNvGrpSpPr>
            <a:grpSpLocks/>
          </p:cNvGrpSpPr>
          <p:nvPr/>
        </p:nvGrpSpPr>
        <p:grpSpPr bwMode="auto">
          <a:xfrm>
            <a:off x="-608013" y="457200"/>
            <a:ext cx="4494213" cy="2438400"/>
            <a:chOff x="0" y="0"/>
            <a:chExt cx="2832" cy="1536"/>
          </a:xfrm>
        </p:grpSpPr>
        <p:sp>
          <p:nvSpPr>
            <p:cNvPr id="27658" name="Text Box 13"/>
            <p:cNvSpPr txBox="1">
              <a:spLocks noChangeArrowheads="1"/>
            </p:cNvSpPr>
            <p:nvPr/>
          </p:nvSpPr>
          <p:spPr bwMode="auto">
            <a:xfrm>
              <a:off x="0" y="0"/>
              <a:ext cx="2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2">
                <a:spcBef>
                  <a:spcPct val="50000"/>
                </a:spcBef>
              </a:pPr>
              <a:r>
                <a:rPr lang="en-US" altLang="zh-CN">
                  <a:solidFill>
                    <a:schemeClr val="tx1"/>
                  </a:solidFill>
                  <a:ea typeface="隶书" pitchFamily="49" charset="-122"/>
                </a:rPr>
                <a:t>① </a:t>
              </a:r>
              <a:r>
                <a:rPr lang="zh-CN" altLang="en-US">
                  <a:solidFill>
                    <a:schemeClr val="tx1"/>
                  </a:solidFill>
                  <a:ea typeface="隶书" pitchFamily="49" charset="-122"/>
                </a:rPr>
                <a:t>表达式</a:t>
              </a:r>
            </a:p>
          </p:txBody>
        </p:sp>
        <p:graphicFrame>
          <p:nvGraphicFramePr>
            <p:cNvPr id="27650" name="Object 14"/>
            <p:cNvGraphicFramePr>
              <a:graphicFrameLocks noChangeAspect="1"/>
            </p:cNvGraphicFramePr>
            <p:nvPr/>
          </p:nvGraphicFramePr>
          <p:xfrm>
            <a:off x="1104" y="192"/>
            <a:ext cx="1728" cy="1344"/>
          </p:xfrm>
          <a:graphic>
            <a:graphicData uri="http://schemas.openxmlformats.org/presentationml/2006/ole">
              <p:oleObj spid="_x0000_s27650" r:id="rId5" imgW="952817" imgH="940117" progId="Equations">
                <p:embed/>
              </p:oleObj>
            </a:graphicData>
          </a:graphic>
        </p:graphicFrame>
      </p:grp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-322263" y="4221163"/>
            <a:ext cx="5027613" cy="121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indent="609600">
              <a:lnSpc>
                <a:spcPct val="115000"/>
              </a:lnSpc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自然二进制码至格雷码的转换电路。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-625475" y="3643313"/>
            <a:ext cx="3000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lvl="2" algn="ctr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隶书" pitchFamily="49" charset="-122"/>
              </a:rPr>
              <a:t>③ </a:t>
            </a:r>
            <a:r>
              <a:rPr lang="zh-CN" altLang="en-US" sz="2800">
                <a:solidFill>
                  <a:schemeClr val="tx1"/>
                </a:solidFill>
                <a:ea typeface="隶书" pitchFamily="49" charset="-122"/>
              </a:rPr>
              <a:t>分析功能</a:t>
            </a:r>
            <a:endParaRPr lang="zh-CN" altLang="en-US" sz="2800">
              <a:solidFill>
                <a:schemeClr val="tx1"/>
              </a:solidFill>
              <a:latin typeface="宋体" pitchFamily="2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99" grpId="0" autoUpdateAnimBg="0"/>
      <p:bldP spid="4200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95288" y="1196975"/>
            <a:ext cx="82137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800" b="0">
              <a:solidFill>
                <a:schemeClr val="tx1"/>
              </a:solidFill>
              <a:ea typeface="隶书" pitchFamily="49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      实现或逻辑的单元电路称为或门，其逻辑符号如图所示，其中图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b="0" i="1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为我国常用的传统符号，图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b="0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为国外流行的符号， 图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b="0" i="1">
                <a:solidFill>
                  <a:schemeClr val="tx1"/>
                </a:solidFill>
                <a:ea typeface="隶书" pitchFamily="49" charset="-122"/>
              </a:rPr>
              <a:t>c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为国标符号。右图是一个 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2 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输入的二极管或门电路。图中输入端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、 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的电位可以取两种值： 高电位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+3V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或低电位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0 V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。假设二极管为理想开关，并规定高电位为逻辑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，低电位为逻辑</a:t>
            </a: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，则实现了</a:t>
            </a:r>
            <a:r>
              <a:rPr lang="en-US" altLang="zh-CN" b="0" i="1">
                <a:solidFill>
                  <a:schemeClr val="tx1"/>
                </a:solidFill>
                <a:ea typeface="隶书" pitchFamily="49" charset="-122"/>
              </a:rPr>
              <a:t>F=A+B</a:t>
            </a:r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的功能。 </a:t>
            </a:r>
          </a:p>
        </p:txBody>
      </p:sp>
      <p:sp>
        <p:nvSpPr>
          <p:cNvPr id="45059" name="TextBox 2"/>
          <p:cNvSpPr txBox="1">
            <a:spLocks noChangeArrowheads="1"/>
          </p:cNvSpPr>
          <p:nvPr/>
        </p:nvSpPr>
        <p:spPr bwMode="auto">
          <a:xfrm>
            <a:off x="827088" y="333375"/>
            <a:ext cx="1625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、或门</a:t>
            </a:r>
            <a:endParaRPr lang="en-US" altLang="zh-CN" sz="3200">
              <a:solidFill>
                <a:schemeClr val="tx1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381000" y="1700213"/>
            <a:ext cx="7696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分析图 所示电路的逻辑功能，请使用尽量少的门电路重新实现它。 </a:t>
            </a:r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1600200" y="2584450"/>
          <a:ext cx="6629400" cy="3436938"/>
        </p:xfrm>
        <a:graphic>
          <a:graphicData uri="http://schemas.openxmlformats.org/presentationml/2006/ole">
            <p:oleObj spid="_x0000_s28674" name="Visio" r:id="rId3" imgW="2284741" imgH="1184809" progId="Visio.Drawing.11">
              <p:embed/>
            </p:oleObj>
          </a:graphicData>
        </a:graphic>
      </p:graphicFrame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116013" y="404813"/>
            <a:ext cx="441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课堂练习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1127125" y="1243013"/>
            <a:ext cx="451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解   第一步：写出函数表达式。 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2719388" y="1671638"/>
            <a:ext cx="3730625" cy="4926012"/>
            <a:chOff x="0" y="0"/>
            <a:chExt cx="2350" cy="3103"/>
          </a:xfrm>
        </p:grpSpPr>
        <p:grpSp>
          <p:nvGrpSpPr>
            <p:cNvPr id="29702" name="Group 4"/>
            <p:cNvGrpSpPr>
              <a:grpSpLocks/>
            </p:cNvGrpSpPr>
            <p:nvPr/>
          </p:nvGrpSpPr>
          <p:grpSpPr bwMode="auto">
            <a:xfrm>
              <a:off x="0" y="0"/>
              <a:ext cx="2350" cy="3103"/>
              <a:chOff x="0" y="0"/>
              <a:chExt cx="2350" cy="3103"/>
            </a:xfrm>
          </p:grpSpPr>
          <p:graphicFrame>
            <p:nvGraphicFramePr>
              <p:cNvPr id="29698" name="Object 5"/>
              <p:cNvGraphicFramePr>
                <a:graphicFrameLocks noChangeAspect="1"/>
              </p:cNvGraphicFramePr>
              <p:nvPr/>
            </p:nvGraphicFramePr>
            <p:xfrm>
              <a:off x="0" y="0"/>
              <a:ext cx="2350" cy="3103"/>
            </p:xfrm>
            <a:graphic>
              <a:graphicData uri="http://schemas.openxmlformats.org/presentationml/2006/ole">
                <p:oleObj spid="_x0000_s29698" r:id="rId3" imgW="2019617" imgH="2667317" progId="Equations">
                  <p:embed/>
                </p:oleObj>
              </a:graphicData>
            </a:graphic>
          </p:graphicFrame>
          <p:sp>
            <p:nvSpPr>
              <p:cNvPr id="29705" name="Line 6"/>
              <p:cNvSpPr>
                <a:spLocks noChangeShapeType="1"/>
              </p:cNvSpPr>
              <p:nvPr/>
            </p:nvSpPr>
            <p:spPr bwMode="auto">
              <a:xfrm>
                <a:off x="1087" y="9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6" name="Line 7"/>
              <p:cNvSpPr>
                <a:spLocks noChangeShapeType="1"/>
              </p:cNvSpPr>
              <p:nvPr/>
            </p:nvSpPr>
            <p:spPr bwMode="auto">
              <a:xfrm>
                <a:off x="663" y="55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7" name="Line 8"/>
              <p:cNvSpPr>
                <a:spLocks noChangeShapeType="1"/>
              </p:cNvSpPr>
              <p:nvPr/>
            </p:nvSpPr>
            <p:spPr bwMode="auto">
              <a:xfrm>
                <a:off x="1207" y="148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8" name="Line 9"/>
              <p:cNvSpPr>
                <a:spLocks noChangeShapeType="1"/>
              </p:cNvSpPr>
              <p:nvPr/>
            </p:nvSpPr>
            <p:spPr bwMode="auto">
              <a:xfrm>
                <a:off x="639" y="195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09" name="Line 10"/>
              <p:cNvSpPr>
                <a:spLocks noChangeShapeType="1"/>
              </p:cNvSpPr>
              <p:nvPr/>
            </p:nvSpPr>
            <p:spPr bwMode="auto">
              <a:xfrm>
                <a:off x="1119" y="195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03" name="Line 11"/>
            <p:cNvSpPr>
              <a:spLocks noChangeShapeType="1"/>
            </p:cNvSpPr>
            <p:nvPr/>
          </p:nvSpPr>
          <p:spPr bwMode="auto">
            <a:xfrm>
              <a:off x="975" y="1455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Line 12"/>
            <p:cNvSpPr>
              <a:spLocks noChangeShapeType="1"/>
            </p:cNvSpPr>
            <p:nvPr/>
          </p:nvSpPr>
          <p:spPr bwMode="auto">
            <a:xfrm>
              <a:off x="399" y="1927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01" name="Text Box 13"/>
          <p:cNvSpPr txBox="1">
            <a:spLocks noChangeArrowheads="1"/>
          </p:cNvSpPr>
          <p:nvPr/>
        </p:nvSpPr>
        <p:spPr bwMode="auto">
          <a:xfrm>
            <a:off x="1042988" y="404813"/>
            <a:ext cx="37338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答案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85800" y="1528763"/>
            <a:ext cx="78486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  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第二步： 列真值表。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第三步： 功能描述。 由真值表可看出， 这就是一个二变量的异或电路。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第四步： 改进设计。由重新化简看出，原电路设计不合理， 应改进， 用一个异或门即可。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3635375" y="1268413"/>
            <a:ext cx="1190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真值表 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/>
        </p:nvGraphicFramePr>
        <p:xfrm>
          <a:off x="1403350" y="2133600"/>
          <a:ext cx="6096000" cy="3604222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ABC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ABC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ABC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B C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BC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5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T="45701" marB="457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46" name="Line 26"/>
          <p:cNvSpPr>
            <a:spLocks noChangeShapeType="1"/>
          </p:cNvSpPr>
          <p:nvPr/>
        </p:nvSpPr>
        <p:spPr bwMode="auto">
          <a:xfrm>
            <a:off x="300355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>
            <a:off x="372745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8" name="Line 28"/>
          <p:cNvSpPr>
            <a:spLocks noChangeShapeType="1"/>
          </p:cNvSpPr>
          <p:nvPr/>
        </p:nvSpPr>
        <p:spPr bwMode="auto">
          <a:xfrm>
            <a:off x="3994150" y="2362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49" name="Line 29"/>
          <p:cNvSpPr>
            <a:spLocks noChangeShapeType="1"/>
          </p:cNvSpPr>
          <p:nvPr/>
        </p:nvSpPr>
        <p:spPr bwMode="auto">
          <a:xfrm>
            <a:off x="467995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>
            <a:off x="487045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5822950" y="2362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762000" y="1981200"/>
          <a:ext cx="7696200" cy="2055813"/>
        </p:xfrm>
        <a:graphic>
          <a:graphicData uri="http://schemas.openxmlformats.org/presentationml/2006/ole">
            <p:oleObj spid="_x0000_s30722" r:id="rId3" imgW="2911157" imgH="777557" progId="Visio.Drawing.11">
              <p:embed/>
            </p:oleObj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09800" y="4724400"/>
            <a:ext cx="3355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化简后重新设计逻辑图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/>
          <p:cNvSpPr txBox="1">
            <a:spLocks noChangeArrowheads="1"/>
          </p:cNvSpPr>
          <p:nvPr/>
        </p:nvSpPr>
        <p:spPr bwMode="auto">
          <a:xfrm>
            <a:off x="971550" y="333375"/>
            <a:ext cx="4465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3.3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组合逻辑电路的设计 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395288" y="1700213"/>
            <a:ext cx="835342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ea typeface="隶书" pitchFamily="49" charset="-122"/>
              </a:rPr>
              <a:t>       </a:t>
            </a:r>
            <a:r>
              <a:rPr lang="zh-CN" altLang="en-US" sz="2000" b="0">
                <a:solidFill>
                  <a:schemeClr val="tx1"/>
                </a:solidFill>
                <a:ea typeface="隶书" pitchFamily="49" charset="-122"/>
              </a:rPr>
              <a:t>工程上的最佳设计，通常需要用多个指标去衡量，主要考虑的问题有以下几个方面： 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b="0">
                <a:solidFill>
                  <a:schemeClr val="tx1"/>
                </a:solidFill>
                <a:ea typeface="隶书" pitchFamily="49" charset="-122"/>
              </a:rPr>
              <a:t>       ① 所用的逻辑器件数目最少，器件的种类最少，且器件之间的连线最简单。这样的电路称</a:t>
            </a:r>
            <a:r>
              <a:rPr lang="zh-CN" altLang="en-US" sz="2000" b="0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“</a:t>
            </a:r>
            <a:r>
              <a:rPr lang="zh-CN" altLang="en-US" sz="2000" b="0">
                <a:solidFill>
                  <a:schemeClr val="tx1"/>
                </a:solidFill>
                <a:ea typeface="隶书" pitchFamily="49" charset="-122"/>
              </a:rPr>
              <a:t>最小化</a:t>
            </a:r>
            <a:r>
              <a:rPr lang="zh-CN" altLang="en-US" sz="2000" b="0">
                <a:solidFill>
                  <a:schemeClr val="tx1"/>
                </a:solidFill>
                <a:latin typeface="Courier New" pitchFamily="49" charset="0"/>
                <a:ea typeface="隶书" pitchFamily="49" charset="-122"/>
              </a:rPr>
              <a:t>”</a:t>
            </a:r>
            <a:r>
              <a:rPr lang="zh-CN" altLang="en-US" sz="2000" b="0">
                <a:solidFill>
                  <a:schemeClr val="tx1"/>
                </a:solidFill>
                <a:ea typeface="隶书" pitchFamily="49" charset="-122"/>
              </a:rPr>
              <a:t>电路。 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b="0">
                <a:solidFill>
                  <a:schemeClr val="tx1"/>
                </a:solidFill>
                <a:ea typeface="隶书" pitchFamily="49" charset="-122"/>
              </a:rPr>
              <a:t>       ② 满足速度要求，应使级数尽量少，以减少门电路的延迟。 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b="0">
                <a:solidFill>
                  <a:schemeClr val="tx1"/>
                </a:solidFill>
                <a:ea typeface="隶书" pitchFamily="49" charset="-122"/>
              </a:rPr>
              <a:t>       ③ 功耗小，工作稳定可靠。</a:t>
            </a: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 b="0">
                <a:solidFill>
                  <a:schemeClr val="tx1"/>
                </a:solidFill>
                <a:ea typeface="隶书" pitchFamily="49" charset="-122"/>
              </a:rPr>
              <a:t>上述“最佳化”是从满足工程实际需要提出的。显然，“最小化”电路不一定是“最佳化”电路，必须从经济指标和速度、 功耗等多个指标综合考虑，才能设计出最佳电路。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381000" y="457200"/>
            <a:ext cx="8382000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 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组合逻辑电路的设计一般可按以下步骤进行： </a:t>
            </a:r>
            <a:endParaRPr lang="en-US" altLang="zh-CN">
              <a:solidFill>
                <a:schemeClr val="tx1"/>
              </a:solidFill>
              <a:ea typeface="隶书" pitchFamily="49" charset="-122"/>
            </a:endParaRP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endParaRPr lang="zh-CN" altLang="en-US" sz="2000">
              <a:solidFill>
                <a:schemeClr val="tx1"/>
              </a:solidFill>
              <a:ea typeface="隶书" pitchFamily="49" charset="-122"/>
            </a:endParaRP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       ① 逻辑抽象。将文字描述的逻辑命题转换成真值表叫逻辑抽象，首先要分析逻辑命题，确定输入、 输出变量；然后用二值逻辑的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两种状态分别对输入、输出变量进行逻辑赋值，即确定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1 </a:t>
            </a: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的具体含义；最后根据输出与输入之间的逻辑关系列出真值表。 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        ② 选择器件类型。根据命题的要求和器件的功能及其资源情况决定采用哪种器件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        ③ 根据真值表和选用逻辑器件的类型，写出相应的逻辑函数表达式。当采用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SSI</a:t>
            </a: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集成门设计时，为了获得最简单的设计结果，应将逻辑函数表达式化简，并变换为与门电路相对应的最简式。 </a:t>
            </a:r>
          </a:p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        ④ 根据逻辑函数表达式及选用的逻辑器件画出逻辑电路图。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7"/>
          <p:cNvSpPr>
            <a:spLocks noChangeArrowheads="1"/>
          </p:cNvSpPr>
          <p:nvPr/>
        </p:nvSpPr>
        <p:spPr bwMode="auto">
          <a:xfrm>
            <a:off x="827088" y="1700213"/>
            <a:ext cx="6481762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可以运算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1+1=0 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1+0=1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0+1=1</a:t>
            </a: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0+0=0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半加器不考虑低位来的进位，即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Ci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=0</a:t>
            </a:r>
          </a:p>
        </p:txBody>
      </p:sp>
      <p:sp>
        <p:nvSpPr>
          <p:cNvPr id="60419" name="Rectangle 18"/>
          <p:cNvSpPr>
            <a:spLocks noChangeArrowheads="1"/>
          </p:cNvSpPr>
          <p:nvPr/>
        </p:nvSpPr>
        <p:spPr bwMode="auto">
          <a:xfrm>
            <a:off x="827088" y="476250"/>
            <a:ext cx="3897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【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例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】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设计一个一位半加器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412875"/>
            <a:ext cx="7772400" cy="4032250"/>
          </a:xfrm>
        </p:spPr>
        <p:txBody>
          <a:bodyPr/>
          <a:lstStyle/>
          <a:p>
            <a:pPr eaLnBrk="1" hangingPunct="1"/>
            <a:r>
              <a:rPr lang="en-US" altLang="zh-CN" smtClean="0"/>
              <a:t>1</a:t>
            </a:r>
            <a:r>
              <a:rPr lang="zh-CN" altLang="en-US" smtClean="0"/>
              <a:t>. 列真值表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1260475" y="2179638"/>
            <a:ext cx="2117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半加器真值表 </a:t>
            </a:r>
          </a:p>
        </p:txBody>
      </p:sp>
      <p:graphicFrame>
        <p:nvGraphicFramePr>
          <p:cNvPr id="53252" name="Group 4"/>
          <p:cNvGraphicFramePr>
            <a:graphicFrameLocks noGrp="1"/>
          </p:cNvGraphicFramePr>
          <p:nvPr/>
        </p:nvGraphicFramePr>
        <p:xfrm>
          <a:off x="2555875" y="3359150"/>
          <a:ext cx="2743200" cy="1941513"/>
        </p:xfrm>
        <a:graphic>
          <a:graphicData uri="http://schemas.openxmlformats.org/drawingml/2006/table">
            <a:tbl>
              <a:tblPr/>
              <a:tblGrid>
                <a:gridCol w="1397000"/>
                <a:gridCol w="13462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1         0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546225"/>
            <a:ext cx="3810000" cy="36830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2 </a:t>
            </a:r>
            <a:r>
              <a:rPr lang="zh-CN" altLang="en-US" sz="2800" smtClean="0"/>
              <a:t>、选择器件类型</a:t>
            </a:r>
          </a:p>
          <a:p>
            <a:pPr eaLnBrk="1" hangingPunct="1">
              <a:buFontTx/>
              <a:buNone/>
            </a:pPr>
            <a:r>
              <a:rPr lang="zh-CN" altLang="en-US" sz="2800" smtClean="0"/>
              <a:t>选用异或门和与门</a:t>
            </a:r>
          </a:p>
          <a:p>
            <a:pPr eaLnBrk="1" hangingPunct="1">
              <a:buFontTx/>
              <a:buNone/>
            </a:pP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3 </a:t>
            </a:r>
            <a:r>
              <a:rPr lang="zh-CN" altLang="en-US" sz="2800" smtClean="0"/>
              <a:t>、写出函数表达式</a:t>
            </a:r>
          </a:p>
          <a:p>
            <a:pPr eaLnBrk="1" hangingPunct="1">
              <a:buFontTx/>
              <a:buNone/>
            </a:pPr>
            <a:endParaRPr lang="zh-CN" altLang="en-US" sz="2800" smtClean="0"/>
          </a:p>
          <a:p>
            <a:pPr eaLnBrk="1" hangingPunct="1">
              <a:buFontTx/>
              <a:buNone/>
            </a:pPr>
            <a:r>
              <a:rPr lang="en-US" altLang="zh-CN" sz="2800" smtClean="0"/>
              <a:t>4 </a:t>
            </a:r>
            <a:r>
              <a:rPr lang="zh-CN" altLang="en-US" sz="2800" smtClean="0"/>
              <a:t>、画出逻辑电路图</a:t>
            </a:r>
          </a:p>
          <a:p>
            <a:pPr eaLnBrk="1" hangingPunct="1">
              <a:buFontTx/>
              <a:buNone/>
            </a:pPr>
            <a:endParaRPr lang="en-US" altLang="zh-CN" sz="2800" smtClean="0"/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508625" y="1916113"/>
          <a:ext cx="2016125" cy="1230312"/>
        </p:xfrm>
        <a:graphic>
          <a:graphicData uri="http://schemas.openxmlformats.org/presentationml/2006/ole">
            <p:oleObj spid="_x0000_s31746" r:id="rId3" imgW="749942" imgH="457716" progId="Equations">
              <p:embed/>
            </p:oleObj>
          </a:graphicData>
        </a:graphic>
      </p:graphicFrame>
      <p:graphicFrame>
        <p:nvGraphicFramePr>
          <p:cNvPr id="31747" name="Object 8"/>
          <p:cNvGraphicFramePr>
            <a:graphicFrameLocks noChangeAspect="1"/>
          </p:cNvGraphicFramePr>
          <p:nvPr>
            <p:ph sz="quarter" idx="4294967295"/>
          </p:nvPr>
        </p:nvGraphicFramePr>
        <p:xfrm>
          <a:off x="5580063" y="3429000"/>
          <a:ext cx="2736850" cy="1947863"/>
        </p:xfrm>
        <a:graphic>
          <a:graphicData uri="http://schemas.openxmlformats.org/presentationml/2006/ole">
            <p:oleObj spid="_x0000_s31747" r:id="rId4" imgW="1288097" imgH="914717" progId="Visio.Drawing.11">
              <p:embed/>
            </p:oleObj>
          </a:graphicData>
        </a:graphic>
      </p:graphicFrame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250" y="4972050"/>
            <a:ext cx="3228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0" name="Rectangle 12"/>
          <p:cNvSpPr>
            <a:spLocks noChangeArrowheads="1"/>
          </p:cNvSpPr>
          <p:nvPr/>
        </p:nvSpPr>
        <p:spPr bwMode="auto">
          <a:xfrm>
            <a:off x="4859338" y="6291263"/>
            <a:ext cx="23510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一位半加器符号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1219200" y="5562600"/>
            <a:ext cx="24272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或门的逻辑符号 </a:t>
            </a:r>
          </a:p>
        </p:txBody>
      </p:sp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5334000" y="53340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二极管或门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371600" y="1143000"/>
          <a:ext cx="2892425" cy="4343400"/>
        </p:xfrm>
        <a:graphic>
          <a:graphicData uri="http://schemas.openxmlformats.org/presentationml/2006/ole">
            <p:oleObj spid="_x0000_s2050" r:id="rId3" imgW="968057" imgH="1455737" progId="Visio.Drawing.11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257800" y="1676400"/>
          <a:ext cx="3262313" cy="3429000"/>
        </p:xfrm>
        <a:graphic>
          <a:graphicData uri="http://schemas.openxmlformats.org/presentationml/2006/ole">
            <p:oleObj spid="_x0000_s2051" r:id="rId4" imgW="1143317" imgH="1204277" progId="Visio.Drawing.11">
              <p:embed/>
            </p:oleObj>
          </a:graphicData>
        </a:graphic>
      </p:graphicFrame>
      <p:sp>
        <p:nvSpPr>
          <p:cNvPr id="2054" name="矩形 5"/>
          <p:cNvSpPr>
            <a:spLocks noChangeArrowheads="1"/>
          </p:cNvSpPr>
          <p:nvPr/>
        </p:nvSpPr>
        <p:spPr bwMode="auto">
          <a:xfrm>
            <a:off x="2795588" y="2205038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传统符号</a:t>
            </a:r>
            <a:endParaRPr lang="zh-CN" altLang="en-US"/>
          </a:p>
        </p:txBody>
      </p:sp>
      <p:sp>
        <p:nvSpPr>
          <p:cNvPr id="2055" name="矩形 6"/>
          <p:cNvSpPr>
            <a:spLocks noChangeArrowheads="1"/>
          </p:cNvSpPr>
          <p:nvPr/>
        </p:nvSpPr>
        <p:spPr bwMode="auto">
          <a:xfrm>
            <a:off x="2868613" y="3573463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国外符号</a:t>
            </a:r>
            <a:endParaRPr lang="zh-CN" altLang="en-US"/>
          </a:p>
        </p:txBody>
      </p:sp>
      <p:sp>
        <p:nvSpPr>
          <p:cNvPr id="2056" name="矩形 7"/>
          <p:cNvSpPr>
            <a:spLocks noChangeArrowheads="1"/>
          </p:cNvSpPr>
          <p:nvPr/>
        </p:nvSpPr>
        <p:spPr bwMode="auto">
          <a:xfrm>
            <a:off x="2843213" y="4983163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国标符号</a:t>
            </a: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-107950" y="1484313"/>
            <a:ext cx="4897438" cy="5186362"/>
          </a:xfrm>
        </p:spPr>
        <p:txBody>
          <a:bodyPr/>
          <a:lstStyle/>
          <a:p>
            <a:pPr eaLnBrk="1" hangingPunct="1">
              <a:lnSpc>
                <a:spcPts val="3400"/>
              </a:lnSpc>
              <a:buFontTx/>
              <a:buNone/>
            </a:pPr>
            <a:r>
              <a:rPr lang="en-US" altLang="zh-CN" sz="2200" smtClean="0"/>
              <a:t>    1</a:t>
            </a:r>
            <a:r>
              <a:rPr lang="zh-CN" altLang="en-US" sz="2200" smtClean="0"/>
              <a:t>.  列真值表 </a:t>
            </a:r>
          </a:p>
          <a:p>
            <a:pPr algn="just" eaLnBrk="1" hangingPunct="1">
              <a:lnSpc>
                <a:spcPts val="3400"/>
              </a:lnSpc>
              <a:buFontTx/>
              <a:buNone/>
            </a:pPr>
            <a:r>
              <a:rPr lang="zh-CN" altLang="en-US" sz="2200" smtClean="0"/>
              <a:t>      由真值表可见，当三个输入变量</a:t>
            </a:r>
            <a:r>
              <a:rPr lang="en-US" altLang="zh-CN" sz="2200" i="1" smtClean="0"/>
              <a:t>A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、</a:t>
            </a:r>
            <a:r>
              <a:rPr lang="en-US" altLang="zh-CN" sz="2200" i="1" smtClean="0"/>
              <a:t>B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、</a:t>
            </a:r>
            <a:r>
              <a:rPr lang="en-US" altLang="zh-CN" sz="2200" i="1" smtClean="0"/>
              <a:t>C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中有一个为</a:t>
            </a:r>
            <a:r>
              <a:rPr lang="en-US" altLang="zh-CN" sz="2200" smtClean="0"/>
              <a:t>1</a:t>
            </a:r>
            <a:r>
              <a:rPr lang="zh-CN" altLang="en-US" sz="2200" smtClean="0"/>
              <a:t>或三个同时为</a:t>
            </a:r>
            <a:r>
              <a:rPr lang="en-US" altLang="zh-CN" sz="2200" smtClean="0"/>
              <a:t>1</a:t>
            </a:r>
            <a:r>
              <a:rPr lang="zh-CN" altLang="en-US" sz="2200" smtClean="0"/>
              <a:t>时，输出</a:t>
            </a:r>
            <a:r>
              <a:rPr lang="en-US" altLang="zh-CN" sz="2200" i="1" smtClean="0"/>
              <a:t>S</a:t>
            </a:r>
            <a:r>
              <a:rPr lang="en-US" altLang="zh-CN" sz="2200" baseline="-25000" smtClean="0"/>
              <a:t>i</a:t>
            </a:r>
            <a:r>
              <a:rPr lang="en-US" altLang="zh-CN" sz="2200" smtClean="0"/>
              <a:t>=1</a:t>
            </a:r>
            <a:r>
              <a:rPr lang="zh-CN" altLang="en-US" sz="2200" smtClean="0"/>
              <a:t>，而当三个变量中有两个或两个以上同时为</a:t>
            </a:r>
            <a:r>
              <a:rPr lang="en-US" altLang="zh-CN" sz="2200" smtClean="0"/>
              <a:t>1</a:t>
            </a:r>
            <a:r>
              <a:rPr lang="zh-CN" altLang="en-US" sz="2200" smtClean="0"/>
              <a:t>时，输出</a:t>
            </a:r>
            <a:r>
              <a:rPr lang="en-US" altLang="zh-CN" sz="2200" i="1" smtClean="0"/>
              <a:t>C</a:t>
            </a:r>
            <a:r>
              <a:rPr lang="en-US" altLang="zh-CN" sz="2200" i="1" baseline="-25000" smtClean="0"/>
              <a:t>i+</a:t>
            </a:r>
            <a:r>
              <a:rPr lang="en-US" altLang="zh-CN" sz="2200" baseline="-25000" smtClean="0"/>
              <a:t>1</a:t>
            </a:r>
            <a:r>
              <a:rPr lang="en-US" altLang="zh-CN" sz="2200" smtClean="0"/>
              <a:t>=1</a:t>
            </a:r>
            <a:r>
              <a:rPr lang="zh-CN" altLang="en-US" sz="2200" smtClean="0"/>
              <a:t>，它正好实现了</a:t>
            </a:r>
            <a:r>
              <a:rPr lang="en-US" altLang="zh-CN" sz="2200" i="1" smtClean="0"/>
              <a:t>A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、</a:t>
            </a:r>
            <a:r>
              <a:rPr lang="en-US" altLang="zh-CN" sz="2200" i="1" smtClean="0"/>
              <a:t>B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、</a:t>
            </a:r>
            <a:r>
              <a:rPr lang="en-US" altLang="zh-CN" sz="2200" i="1" smtClean="0"/>
              <a:t>C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三个一位二进制数的加法运算功能，这种电路称为一位全加器。其中，</a:t>
            </a:r>
            <a:r>
              <a:rPr lang="en-US" altLang="zh-CN" sz="2200" i="1" smtClean="0"/>
              <a:t>A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、</a:t>
            </a:r>
            <a:r>
              <a:rPr lang="en-US" altLang="zh-CN" sz="2200" i="1" smtClean="0"/>
              <a:t>B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分别为两个一位二进制数相加的被加数、加数， </a:t>
            </a:r>
            <a:r>
              <a:rPr lang="en-US" altLang="zh-CN" sz="2200" i="1" smtClean="0"/>
              <a:t>C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为低位向本位的进位，</a:t>
            </a:r>
            <a:r>
              <a:rPr lang="en-US" altLang="zh-CN" sz="2200" i="1" smtClean="0"/>
              <a:t>S</a:t>
            </a:r>
            <a:r>
              <a:rPr lang="en-US" altLang="zh-CN" sz="2200" baseline="-25000" smtClean="0"/>
              <a:t>i</a:t>
            </a:r>
            <a:r>
              <a:rPr lang="zh-CN" altLang="en-US" sz="2200" smtClean="0"/>
              <a:t>为本位和，</a:t>
            </a:r>
            <a:r>
              <a:rPr lang="en-US" altLang="zh-CN" sz="2200" i="1" smtClean="0"/>
              <a:t>C</a:t>
            </a:r>
            <a:r>
              <a:rPr lang="en-US" altLang="zh-CN" sz="2200" baseline="-25000" smtClean="0"/>
              <a:t>i+1</a:t>
            </a:r>
            <a:r>
              <a:rPr lang="zh-CN" altLang="en-US" sz="2200" smtClean="0"/>
              <a:t>是本位向高位的进位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5003800" y="1978025"/>
          <a:ext cx="3810000" cy="4114800"/>
        </p:xfrm>
        <a:graphic>
          <a:graphicData uri="http://schemas.openxmlformats.org/drawingml/2006/table">
            <a:tbl>
              <a:tblPr/>
              <a:tblGrid>
                <a:gridCol w="1939925"/>
                <a:gridCol w="1870075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B</a:t>
                      </a:r>
                      <a:r>
                        <a:rPr kumimoji="0" lang="en-US" sz="20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0" lang="en-US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sz="2000" b="1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sz="20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i+1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S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29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0       0       0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0       0      1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0       1       0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0       1       1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1       0       0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1       0       1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1       1       0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1       1       1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0       1</a:t>
                      </a:r>
                    </a:p>
                    <a:p>
                      <a:pPr marL="457200" marR="0" lvl="0" indent="-4572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478" name="TextBox 3"/>
          <p:cNvSpPr txBox="1">
            <a:spLocks noChangeArrowheads="1"/>
          </p:cNvSpPr>
          <p:nvPr/>
        </p:nvSpPr>
        <p:spPr bwMode="auto">
          <a:xfrm>
            <a:off x="971550" y="404813"/>
            <a:ext cx="4440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ea typeface="隶书" pitchFamily="49" charset="-122"/>
              </a:rPr>
              <a:t>例:设计一个一位全加器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827088" y="2924175"/>
            <a:ext cx="292735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、写出函数表达式 </a:t>
            </a:r>
          </a:p>
        </p:txBody>
      </p:sp>
      <p:sp>
        <p:nvSpPr>
          <p:cNvPr id="32773" name="Text Box 18"/>
          <p:cNvSpPr txBox="1">
            <a:spLocks noChangeArrowheads="1"/>
          </p:cNvSpPr>
          <p:nvPr/>
        </p:nvSpPr>
        <p:spPr bwMode="auto">
          <a:xfrm>
            <a:off x="971550" y="836613"/>
            <a:ext cx="467995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2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、选择器件类型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选用异或门和与或非门</a:t>
            </a:r>
          </a:p>
        </p:txBody>
      </p:sp>
      <p:grpSp>
        <p:nvGrpSpPr>
          <p:cNvPr id="32774" name="组合 7"/>
          <p:cNvGrpSpPr>
            <a:grpSpLocks/>
          </p:cNvGrpSpPr>
          <p:nvPr/>
        </p:nvGrpSpPr>
        <p:grpSpPr bwMode="auto">
          <a:xfrm>
            <a:off x="4352925" y="2349500"/>
            <a:ext cx="4791075" cy="2933700"/>
            <a:chOff x="4352925" y="2349500"/>
            <a:chExt cx="4791075" cy="2933700"/>
          </a:xfrm>
        </p:grpSpPr>
        <p:pic>
          <p:nvPicPr>
            <p:cNvPr id="32777" name="Picture 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52925" y="2349500"/>
              <a:ext cx="4791075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2771" name="Object 2"/>
            <p:cNvGraphicFramePr>
              <a:graphicFrameLocks noChangeAspect="1"/>
            </p:cNvGraphicFramePr>
            <p:nvPr/>
          </p:nvGraphicFramePr>
          <p:xfrm>
            <a:off x="4644008" y="2924944"/>
            <a:ext cx="576064" cy="566500"/>
          </p:xfrm>
          <a:graphic>
            <a:graphicData uri="http://schemas.openxmlformats.org/presentationml/2006/ole">
              <p:oleObj spid="_x0000_s32771" name="公式" r:id="rId4" imgW="177480" imgH="228600" progId="Equations">
                <p:embed/>
              </p:oleObj>
            </a:graphicData>
          </a:graphic>
        </p:graphicFrame>
      </p:grpSp>
      <p:grpSp>
        <p:nvGrpSpPr>
          <p:cNvPr id="32775" name="组合 8"/>
          <p:cNvGrpSpPr>
            <a:grpSpLocks/>
          </p:cNvGrpSpPr>
          <p:nvPr/>
        </p:nvGrpSpPr>
        <p:grpSpPr bwMode="auto">
          <a:xfrm>
            <a:off x="611188" y="3933825"/>
            <a:ext cx="4305300" cy="2924175"/>
            <a:chOff x="611188" y="3933825"/>
            <a:chExt cx="4305300" cy="2924175"/>
          </a:xfrm>
        </p:grpSpPr>
        <p:pic>
          <p:nvPicPr>
            <p:cNvPr id="32776" name="Picture 2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1188" y="3933825"/>
              <a:ext cx="4305300" cy="292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2770" name="Object 3"/>
            <p:cNvGraphicFramePr>
              <a:graphicFrameLocks noChangeAspect="1"/>
            </p:cNvGraphicFramePr>
            <p:nvPr/>
          </p:nvGraphicFramePr>
          <p:xfrm>
            <a:off x="755576" y="4509120"/>
            <a:ext cx="576262" cy="566738"/>
          </p:xfrm>
          <a:graphic>
            <a:graphicData uri="http://schemas.openxmlformats.org/presentationml/2006/ole">
              <p:oleObj spid="_x0000_s32770" name="公式" r:id="rId6" imgW="177480" imgH="228600" progId="Equations">
                <p:embed/>
              </p:oleObj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endParaRPr lang="zh-CN" altLang="en-US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2327275" y="5694363"/>
            <a:ext cx="5232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隶书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一位全加器；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一位全加器符号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304800" y="1828800"/>
          <a:ext cx="8839200" cy="3617913"/>
        </p:xfrm>
        <a:graphic>
          <a:graphicData uri="http://schemas.openxmlformats.org/presentationml/2006/ole">
            <p:oleObj spid="_x0000_s33794" r:id="rId3" imgW="3595827" imgH="1471818" progId="Visio.Drawing.11">
              <p:embed/>
            </p:oleObj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84213" y="836613"/>
            <a:ext cx="7056437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>
              <a:solidFill>
                <a:schemeClr val="tx1"/>
              </a:solidFill>
              <a:ea typeface="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4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、画出逻辑电路图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/>
          <p:cNvSpPr txBox="1">
            <a:spLocks noChangeArrowheads="1"/>
          </p:cNvSpPr>
          <p:nvPr/>
        </p:nvSpPr>
        <p:spPr bwMode="auto">
          <a:xfrm>
            <a:off x="457200" y="476250"/>
            <a:ext cx="8305800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ea typeface="隶书" pitchFamily="49" charset="-122"/>
              </a:rPr>
              <a:t>   【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例</a:t>
            </a:r>
            <a:r>
              <a:rPr lang="en-US" dirty="0">
                <a:solidFill>
                  <a:schemeClr val="tx1"/>
                </a:solidFill>
                <a:ea typeface="隶书" pitchFamily="49" charset="-122"/>
              </a:rPr>
              <a:t>】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设计一个一位全减器。</a:t>
            </a:r>
            <a:endParaRPr lang="en-US" altLang="zh-CN" dirty="0">
              <a:solidFill>
                <a:schemeClr val="tx1"/>
              </a:solidFill>
              <a:ea typeface="隶书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endParaRPr lang="zh-CN" altLang="en-US" sz="1100" dirty="0">
              <a:solidFill>
                <a:schemeClr val="tx1"/>
              </a:solidFill>
              <a:ea typeface="隶书" pitchFamily="49" charset="-122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        ①  列真值表。 </a:t>
            </a:r>
          </a:p>
          <a:p>
            <a:pPr algn="just"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        全减器有三个输入变量：被减数</a:t>
            </a:r>
            <a:r>
              <a:rPr lang="en-US" i="1" dirty="0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i="1" baseline="-25000" dirty="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、减数</a:t>
            </a:r>
            <a:r>
              <a:rPr lang="en-US" i="1" dirty="0" err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i="1" baseline="-25000" dirty="0" err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、低位向本位的借位</a:t>
            </a:r>
            <a:r>
              <a:rPr lang="en-US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C</a:t>
            </a:r>
            <a:r>
              <a:rPr lang="en-US" i="1" baseline="-25000" dirty="0" err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；有两个输出变量：本位差</a:t>
            </a:r>
            <a:r>
              <a:rPr lang="en-US" i="1" dirty="0" err="1">
                <a:solidFill>
                  <a:schemeClr val="tx1"/>
                </a:solidFill>
                <a:ea typeface="隶书" pitchFamily="49" charset="-122"/>
              </a:rPr>
              <a:t>D</a:t>
            </a:r>
            <a:r>
              <a:rPr lang="en-US" i="1" baseline="-25000" dirty="0" err="1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、本位向高位的借位</a:t>
            </a:r>
            <a:r>
              <a:rPr lang="en-US" i="1" dirty="0">
                <a:solidFill>
                  <a:schemeClr val="tx1"/>
                </a:solidFill>
                <a:ea typeface="隶书" pitchFamily="49" charset="-122"/>
              </a:rPr>
              <a:t>C </a:t>
            </a:r>
            <a:r>
              <a:rPr lang="en-US" i="1" baseline="-25000" dirty="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baseline="-25000" dirty="0">
                <a:solidFill>
                  <a:schemeClr val="tx1"/>
                </a:solidFill>
                <a:ea typeface="隶书" pitchFamily="49" charset="-122"/>
              </a:rPr>
              <a:t>+1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， 其框图如图</a:t>
            </a:r>
            <a:r>
              <a:rPr lang="en-US" dirty="0">
                <a:solidFill>
                  <a:schemeClr val="tx1"/>
                </a:solidFill>
                <a:ea typeface="隶书" pitchFamily="49" charset="-122"/>
              </a:rPr>
              <a:t>3 - 5(</a:t>
            </a:r>
            <a:r>
              <a:rPr lang="en-US" i="1" dirty="0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dirty="0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隶书" pitchFamily="49" charset="-122"/>
              </a:rPr>
              <a:t>所示。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2971800" y="3182938"/>
            <a:ext cx="2990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表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3-3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全减器真值表 </a:t>
            </a:r>
          </a:p>
        </p:txBody>
      </p:sp>
      <p:graphicFrame>
        <p:nvGraphicFramePr>
          <p:cNvPr id="59396" name="Group 4"/>
          <p:cNvGraphicFramePr>
            <a:graphicFrameLocks noGrp="1"/>
          </p:cNvGraphicFramePr>
          <p:nvPr/>
        </p:nvGraphicFramePr>
        <p:xfrm>
          <a:off x="1600200" y="3681413"/>
          <a:ext cx="6096000" cy="2916531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         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sz="20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sz="20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sz="20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endParaRPr kumimoji="0" lang="en-US" sz="20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+1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8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0         0        0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0         0        1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0         1        0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0         1        1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1         0        0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1         0        1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1         1        0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1         1        1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0           0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1           1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048000" y="4724400"/>
            <a:ext cx="36734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3-5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全减器框图及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图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框图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; 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 C</a:t>
            </a:r>
            <a:r>
              <a:rPr lang="en-US" altLang="zh-CN" i="1" baseline="-2500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+1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；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c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 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</a:t>
            </a:r>
          </a:p>
        </p:txBody>
      </p:sp>
      <p:graphicFrame>
        <p:nvGraphicFramePr>
          <p:cNvPr id="34818" name="Object 5"/>
          <p:cNvGraphicFramePr>
            <a:graphicFrameLocks noChangeAspect="1"/>
          </p:cNvGraphicFramePr>
          <p:nvPr/>
        </p:nvGraphicFramePr>
        <p:xfrm>
          <a:off x="0" y="2057400"/>
          <a:ext cx="9144000" cy="2355850"/>
        </p:xfrm>
        <a:graphic>
          <a:graphicData uri="http://schemas.openxmlformats.org/presentationml/2006/ole">
            <p:oleObj spid="_x0000_s34818" r:id="rId3" imgW="3955097" imgH="1021397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4"/>
          <p:cNvSpPr txBox="1">
            <a:spLocks noChangeArrowheads="1"/>
          </p:cNvSpPr>
          <p:nvPr/>
        </p:nvSpPr>
        <p:spPr bwMode="auto">
          <a:xfrm>
            <a:off x="457200" y="549275"/>
            <a:ext cx="82296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    ②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选器件。 </a:t>
            </a:r>
          </a:p>
          <a:p>
            <a:pPr algn="just">
              <a:lnSpc>
                <a:spcPct val="14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选用非门、异或门、与或非门三种器件。 </a:t>
            </a:r>
          </a:p>
          <a:p>
            <a:pPr algn="just">
              <a:lnSpc>
                <a:spcPct val="14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③ 写逻辑函数式。 </a:t>
            </a:r>
          </a:p>
          <a:p>
            <a:pPr algn="just">
              <a:lnSpc>
                <a:spcPct val="14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首先画出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C</a:t>
            </a:r>
            <a:r>
              <a:rPr lang="en-US" altLang="zh-CN" i="1" baseline="-2500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+1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和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图如图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3-5(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、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c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所示，然后根据选用的三种器件将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C</a:t>
            </a:r>
            <a:r>
              <a:rPr lang="en-US" altLang="zh-CN" i="1" baseline="-2500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+1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、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分别化简为相应的函数式。由于该电路有两个输出函数，因此化简时应从整体出发，尽量利用公共项使整个电路门数最少，而不是将每个输出函数化为最简当用与或非门实现电路时，利用圈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方法求出相应的与或非式为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127250" y="1419225"/>
          <a:ext cx="5486400" cy="1282700"/>
        </p:xfrm>
        <a:graphic>
          <a:graphicData uri="http://schemas.openxmlformats.org/presentationml/2006/ole">
            <p:oleObj spid="_x0000_s35842" r:id="rId3" imgW="2716938" imgH="635042" progId="Equations">
              <p:embed/>
            </p:oleObj>
          </a:graphicData>
        </a:graphic>
      </p:graphicFrame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755650" y="2867025"/>
            <a:ext cx="6448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当用异或门实现电路时，写出相应的函数式为 </a:t>
            </a: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1670050" y="3552825"/>
          <a:ext cx="6400800" cy="2033588"/>
        </p:xfrm>
        <a:graphic>
          <a:graphicData uri="http://schemas.openxmlformats.org/presentationml/2006/ole">
            <p:oleObj spid="_x0000_s35843" r:id="rId4" imgW="2959417" imgH="940117" progId="Equations">
              <p:embed/>
            </p:oleObj>
          </a:graphicData>
        </a:graphic>
      </p:graphicFrame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892175" y="5880100"/>
            <a:ext cx="53832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其中                   为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D</a:t>
            </a:r>
            <a:r>
              <a:rPr lang="en-US" altLang="zh-CN" i="1" baseline="-2500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和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C</a:t>
            </a:r>
            <a:r>
              <a:rPr lang="en-US" altLang="zh-CN" i="1" baseline="-25000">
                <a:solidFill>
                  <a:schemeClr val="tx1"/>
                </a:solidFill>
                <a:ea typeface="隶书" pitchFamily="49" charset="-122"/>
              </a:rPr>
              <a:t>n</a:t>
            </a:r>
            <a:r>
              <a:rPr lang="en-US" altLang="zh-CN" baseline="-25000">
                <a:solidFill>
                  <a:schemeClr val="tx1"/>
                </a:solidFill>
                <a:ea typeface="隶书" pitchFamily="49" charset="-122"/>
              </a:rPr>
              <a:t>+1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的公共项。 </a:t>
            </a:r>
          </a:p>
        </p:txBody>
      </p:sp>
      <p:graphicFrame>
        <p:nvGraphicFramePr>
          <p:cNvPr id="35844" name="Object 6"/>
          <p:cNvGraphicFramePr>
            <a:graphicFrameLocks noChangeAspect="1"/>
          </p:cNvGraphicFramePr>
          <p:nvPr/>
        </p:nvGraphicFramePr>
        <p:xfrm>
          <a:off x="1670050" y="5915025"/>
          <a:ext cx="1295400" cy="466725"/>
        </p:xfrm>
        <a:graphic>
          <a:graphicData uri="http://schemas.openxmlformats.org/presentationml/2006/ole">
            <p:oleObj spid="_x0000_s35844" r:id="rId5" imgW="635593" imgH="229016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22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    ④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画出逻辑电路。         </a:t>
            </a:r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2895600" y="6172200"/>
            <a:ext cx="3273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 – 6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全减器逻辑图 </a:t>
            </a:r>
          </a:p>
        </p:txBody>
      </p:sp>
      <p:graphicFrame>
        <p:nvGraphicFramePr>
          <p:cNvPr id="36866" name="Object 6"/>
          <p:cNvGraphicFramePr>
            <a:graphicFrameLocks noChangeAspect="1"/>
          </p:cNvGraphicFramePr>
          <p:nvPr/>
        </p:nvGraphicFramePr>
        <p:xfrm>
          <a:off x="0" y="990600"/>
          <a:ext cx="9144000" cy="5708650"/>
        </p:xfrm>
        <a:graphic>
          <a:graphicData uri="http://schemas.openxmlformats.org/presentationml/2006/ole">
            <p:oleObj spid="_x0000_s36866" r:id="rId3" imgW="3932237" imgH="2461577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4"/>
          <p:cNvSpPr txBox="1">
            <a:spLocks noChangeArrowheads="1"/>
          </p:cNvSpPr>
          <p:nvPr/>
        </p:nvSpPr>
        <p:spPr bwMode="auto">
          <a:xfrm>
            <a:off x="468313" y="1462088"/>
            <a:ext cx="7924800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  【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例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】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用门电路设计一个将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8421 BCD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码转换为余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码的变换电路。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解：① 分析题意， 列真值表。 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该电路输入为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8421 BCD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码，输出为余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码，因此它是一个四输入、四输出的码制变换电路，其框图如图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3-7(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所示。根据两种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BCD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码的编码关系，列出真值表，如表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3-5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所示。由于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8421 BCD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码不会出现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1010~1111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这六种状态， 因此把它视为无关项。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5"/>
          <p:cNvSpPr txBox="1">
            <a:spLocks noChangeArrowheads="1"/>
          </p:cNvSpPr>
          <p:nvPr/>
        </p:nvSpPr>
        <p:spPr bwMode="auto">
          <a:xfrm>
            <a:off x="1331913" y="404813"/>
            <a:ext cx="30654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表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 – 5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例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3-3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真值表 </a:t>
            </a:r>
          </a:p>
        </p:txBody>
      </p:sp>
      <p:graphicFrame>
        <p:nvGraphicFramePr>
          <p:cNvPr id="67588" name="Group 4"/>
          <p:cNvGraphicFramePr>
            <a:graphicFrameLocks noGrp="1"/>
          </p:cNvGraphicFramePr>
          <p:nvPr/>
        </p:nvGraphicFramePr>
        <p:xfrm>
          <a:off x="1500188" y="1916113"/>
          <a:ext cx="6096000" cy="425767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    B      C     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    </a:t>
                      </a: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  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0      0       0       0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0      0       0       1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0      0       1       0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0      0       1       1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0      1       0       0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0      1       0       1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0      1       1       0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0      1       1       1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1      0       0       0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1      0       0       1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1      0       1       0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1      0       1       1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1      1       0       0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1      1       0       1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1      1       1       0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1      1       1       1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0      0      1     1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0      1      0     0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0      1      0     1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0      1      1     0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0      1      1     1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1      0      0     0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1      0      0     1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1      0      1     0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1      0      1     1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1      1      0     0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    ×    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    ×    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    ×    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    ×    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    ×    ×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×    ×    ×    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900113" y="404813"/>
            <a:ext cx="24495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3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、非门电路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219200" y="3429000"/>
          <a:ext cx="2962275" cy="1914525"/>
        </p:xfrm>
        <a:graphic>
          <a:graphicData uri="http://schemas.openxmlformats.org/presentationml/2006/ole">
            <p:oleObj spid="_x0000_s3074" r:id="rId3" imgW="2962689" imgH="1914286" progId="PBrush">
              <p:embed/>
            </p:oleObj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4724400" y="3352800"/>
          <a:ext cx="3581400" cy="1952625"/>
        </p:xfrm>
        <a:graphic>
          <a:graphicData uri="http://schemas.openxmlformats.org/presentationml/2006/ole">
            <p:oleObj spid="_x0000_s3075" r:id="rId4" imgW="3580952" imgH="1952898" progId="PBrush">
              <p:embed/>
            </p:oleObj>
          </a:graphicData>
        </a:graphic>
      </p:graphicFrame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1219200" y="16002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实现了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F=   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的功能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667000" y="1600200"/>
          <a:ext cx="330200" cy="381000"/>
        </p:xfrm>
        <a:graphic>
          <a:graphicData uri="http://schemas.openxmlformats.org/presentationml/2006/ole">
            <p:oleObj spid="_x0000_s3076" r:id="rId5" imgW="165489" imgH="190900" progId="Equations">
              <p:embed/>
            </p:oleObj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066800" y="6400800"/>
            <a:ext cx="3767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 – 7 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例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3 - 3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框图及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K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图 </a:t>
            </a:r>
          </a:p>
        </p:txBody>
      </p:sp>
      <p:graphicFrame>
        <p:nvGraphicFramePr>
          <p:cNvPr id="37890" name="Object 5"/>
          <p:cNvGraphicFramePr>
            <a:graphicFrameLocks noChangeAspect="1"/>
          </p:cNvGraphicFramePr>
          <p:nvPr/>
        </p:nvGraphicFramePr>
        <p:xfrm>
          <a:off x="0" y="552450"/>
          <a:ext cx="9144000" cy="6305550"/>
        </p:xfrm>
        <a:graphic>
          <a:graphicData uri="http://schemas.openxmlformats.org/presentationml/2006/ole">
            <p:oleObj spid="_x0000_s37890" r:id="rId3" imgW="4244657" imgH="2926397" progId="Visio.Drawing.11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762000" y="333375"/>
            <a:ext cx="7772400" cy="376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34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②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选择器件，写出输出函数表达式。 </a:t>
            </a:r>
            <a:endParaRPr lang="en-US" altLang="zh-CN">
              <a:solidFill>
                <a:schemeClr val="tx1"/>
              </a:solidFill>
              <a:ea typeface="隶书" pitchFamily="49" charset="-122"/>
            </a:endParaRPr>
          </a:p>
          <a:p>
            <a:pPr algn="just">
              <a:lnSpc>
                <a:spcPts val="3400"/>
              </a:lnSpc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</a:t>
            </a:r>
          </a:p>
          <a:p>
            <a:pPr algn="just">
              <a:lnSpc>
                <a:spcPts val="34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        题目没有具体指定用哪一种门电路，因此可以从门电路的数量、种类、速度等方面综合折衷考虑，选择最佳方案。该电路的化简过程如图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3-7(</a:t>
            </a:r>
            <a:r>
              <a:rPr lang="en-US" altLang="zh-CN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)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所示，首先得出最简与或式，然后进行函数式变换。变换时一方面应尽量利用公共项以减少门的数量，另一方面减少门的级数，以减少传输延迟时间，因而得到输出函数式为 </a:t>
            </a:r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1066800" y="4038600"/>
          <a:ext cx="7566025" cy="2554288"/>
        </p:xfrm>
        <a:graphic>
          <a:graphicData uri="http://schemas.openxmlformats.org/presentationml/2006/ole">
            <p:oleObj spid="_x0000_s38914" r:id="rId3" imgW="3757886" imgH="1269766" progId="Equations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2195513" y="6351588"/>
            <a:ext cx="56991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图 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 – 8  8321 BCD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码转换为余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码的电路 </a:t>
            </a:r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2286000" y="1035050"/>
          <a:ext cx="4849813" cy="5562600"/>
        </p:xfrm>
        <a:graphic>
          <a:graphicData uri="http://schemas.openxmlformats.org/presentationml/2006/ole">
            <p:oleObj spid="_x0000_s39938" r:id="rId3" imgW="1935797" imgH="2217737" progId="Visio.Drawing.11">
              <p:embed/>
            </p:oleObj>
          </a:graphicData>
        </a:graphic>
      </p:graphicFrame>
      <p:sp>
        <p:nvSpPr>
          <p:cNvPr id="3994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229600" y="6324600"/>
            <a:ext cx="914400" cy="5334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609600" y="-26988"/>
            <a:ext cx="8329613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   ③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画逻辑电路。 </a:t>
            </a:r>
            <a:endParaRPr lang="en-US" altLang="zh-CN">
              <a:solidFill>
                <a:schemeClr val="tx1"/>
              </a:solidFill>
              <a:ea typeface="隶书" pitchFamily="49" charset="-122"/>
            </a:endParaRPr>
          </a:p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该电路采用了三种门电路，速度较快，逻辑图如图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3-8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所示。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</a:rPr>
              <a:t>课后练习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382000" cy="46196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习题三</a:t>
            </a:r>
          </a:p>
          <a:p>
            <a:pPr eaLnBrk="1" hangingPunct="1"/>
            <a:r>
              <a:rPr lang="en-US" altLang="zh-CN" dirty="0" smtClean="0"/>
              <a:t>P90</a:t>
            </a:r>
          </a:p>
          <a:p>
            <a:pPr lvl="1" eaLnBrk="1" hangingPunct="1"/>
            <a:r>
              <a:rPr lang="en-US" altLang="zh-CN" dirty="0" smtClean="0"/>
              <a:t>3.1</a:t>
            </a:r>
          </a:p>
          <a:p>
            <a:pPr lvl="1" eaLnBrk="1" hangingPunct="1"/>
            <a:r>
              <a:rPr lang="en-US" altLang="zh-CN" dirty="0" smtClean="0"/>
              <a:t>3.2</a:t>
            </a:r>
          </a:p>
          <a:p>
            <a:pPr lvl="1" eaLnBrk="1" hangingPunct="1"/>
            <a:r>
              <a:rPr lang="en-US" altLang="zh-CN" dirty="0" smtClean="0"/>
              <a:t>3.4</a:t>
            </a:r>
          </a:p>
          <a:p>
            <a:pPr lvl="1" eaLnBrk="1" hangingPunct="1"/>
            <a:r>
              <a:rPr lang="en-US" altLang="zh-CN" dirty="0" smtClean="0"/>
              <a:t>3.5</a:t>
            </a:r>
          </a:p>
          <a:p>
            <a:pPr lvl="1" eaLnBrk="1" hangingPunct="1"/>
            <a:r>
              <a:rPr lang="en-US" altLang="zh-CN" dirty="0" smtClean="0"/>
              <a:t>3.8</a:t>
            </a:r>
          </a:p>
          <a:p>
            <a:pPr lvl="1" eaLnBrk="1" hangingPunct="1"/>
            <a:r>
              <a:rPr lang="en-US" altLang="zh-CN" dirty="0" smtClean="0"/>
              <a:t>3.10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5943600" y="5715000"/>
            <a:ext cx="149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三极管非 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4067175" y="1196975"/>
          <a:ext cx="4800600" cy="4383088"/>
        </p:xfrm>
        <a:graphic>
          <a:graphicData uri="http://schemas.openxmlformats.org/presentationml/2006/ole">
            <p:oleObj spid="_x0000_s4098" r:id="rId3" imgW="1554797" imgH="1417637" progId="Visio.Drawing.11">
              <p:embed/>
            </p:oleObj>
          </a:graphicData>
        </a:graphic>
      </p:graphicFrame>
      <p:sp>
        <p:nvSpPr>
          <p:cNvPr id="4101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458200" y="6400800"/>
            <a:ext cx="685800" cy="45720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endParaRPr lang="zh-CN" altLang="en-US">
              <a:solidFill>
                <a:schemeClr val="tx1"/>
              </a:solidFill>
              <a:ea typeface="隶书" pitchFamily="49" charset="-122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457200" y="5410200"/>
            <a:ext cx="2117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非门逻辑符号 </a:t>
            </a: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609600" y="1066800"/>
          <a:ext cx="2595563" cy="4267200"/>
        </p:xfrm>
        <a:graphic>
          <a:graphicData uri="http://schemas.openxmlformats.org/presentationml/2006/ole">
            <p:oleObj spid="_x0000_s4099" r:id="rId4" imgW="899477" imgH="1478597" progId="Visio.Drawing.11">
              <p:embed/>
            </p:oleObj>
          </a:graphicData>
        </a:graphic>
      </p:graphicFrame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2051050" y="2133600"/>
            <a:ext cx="14160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传统符号</a:t>
            </a:r>
            <a:endParaRPr lang="zh-CN" altLang="en-US"/>
          </a:p>
        </p:txBody>
      </p:sp>
      <p:sp>
        <p:nvSpPr>
          <p:cNvPr id="4104" name="矩形 7"/>
          <p:cNvSpPr>
            <a:spLocks noChangeArrowheads="1"/>
          </p:cNvSpPr>
          <p:nvPr/>
        </p:nvSpPr>
        <p:spPr bwMode="auto">
          <a:xfrm>
            <a:off x="2051050" y="342900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国外符号</a:t>
            </a:r>
            <a:endParaRPr lang="zh-CN" altLang="en-US"/>
          </a:p>
        </p:txBody>
      </p:sp>
      <p:sp>
        <p:nvSpPr>
          <p:cNvPr id="4105" name="矩形 8"/>
          <p:cNvSpPr>
            <a:spLocks noChangeArrowheads="1"/>
          </p:cNvSpPr>
          <p:nvPr/>
        </p:nvSpPr>
        <p:spPr bwMode="auto">
          <a:xfrm>
            <a:off x="2124075" y="4767263"/>
            <a:ext cx="14160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国标符号</a:t>
            </a: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2"/>
          <p:cNvSpPr txBox="1">
            <a:spLocks noChangeArrowheads="1"/>
          </p:cNvSpPr>
          <p:nvPr/>
        </p:nvSpPr>
        <p:spPr bwMode="auto">
          <a:xfrm>
            <a:off x="900113" y="404813"/>
            <a:ext cx="3238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tx1"/>
                </a:solidFill>
                <a:ea typeface="隶书" pitchFamily="49" charset="-122"/>
              </a:rPr>
              <a:t>3.1.2  </a:t>
            </a:r>
            <a:r>
              <a:rPr lang="zh-CN" altLang="en-US" sz="3200">
                <a:solidFill>
                  <a:schemeClr val="tx1"/>
                </a:solidFill>
                <a:ea typeface="隶书" pitchFamily="49" charset="-122"/>
              </a:rPr>
              <a:t>复 合 逻 辑 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610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1.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与非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(NAND)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、 或非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(NOR)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、 与或非</a:t>
            </a: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(NANDOR)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逻辑运算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与非逻辑运算是与运算和非运算的组合， 即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191000" y="2819400"/>
          <a:ext cx="1447800" cy="493713"/>
        </p:xfrm>
        <a:graphic>
          <a:graphicData uri="http://schemas.openxmlformats.org/presentationml/2006/ole">
            <p:oleObj spid="_x0000_s5122" r:id="rId3" imgW="597217" imgH="203517" progId="Equations">
              <p:embed/>
            </p:oleObj>
          </a:graphicData>
        </a:graphic>
      </p:graphicFrame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6216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或非逻辑运算是或运算和非运算的组合， 即 </a:t>
            </a: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4191000" y="3886200"/>
          <a:ext cx="1601788" cy="493713"/>
        </p:xfrm>
        <a:graphic>
          <a:graphicData uri="http://schemas.openxmlformats.org/presentationml/2006/ole">
            <p:oleObj spid="_x0000_s5123" r:id="rId4" imgW="660717" imgH="203517" progId="Equations">
              <p:embed/>
            </p:oleObj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1143000" y="4572000"/>
            <a:ext cx="71453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1"/>
                </a:solidFill>
                <a:ea typeface="隶书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隶书" pitchFamily="49" charset="-122"/>
              </a:rPr>
              <a:t>与或非逻辑运算是与、或、非三种运算的组合，即 </a:t>
            </a:r>
          </a:p>
        </p:txBody>
      </p:sp>
      <p:graphicFrame>
        <p:nvGraphicFramePr>
          <p:cNvPr id="5124" name="Object 8"/>
          <p:cNvGraphicFramePr>
            <a:graphicFrameLocks noChangeAspect="1"/>
          </p:cNvGraphicFramePr>
          <p:nvPr/>
        </p:nvGraphicFramePr>
        <p:xfrm>
          <a:off x="3962400" y="5257800"/>
          <a:ext cx="2125663" cy="523875"/>
        </p:xfrm>
        <a:graphic>
          <a:graphicData uri="http://schemas.openxmlformats.org/presentationml/2006/ole">
            <p:oleObj spid="_x0000_s5124" r:id="rId5" imgW="875857" imgH="216030" progId="Equations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286000" y="5867400"/>
            <a:ext cx="5486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与非门、 或非门和与或非门的逻辑符号 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a typeface="隶书" pitchFamily="49" charset="-122"/>
              </a:rPr>
              <a:t>a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与非门； 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a typeface="隶书" pitchFamily="49" charset="-122"/>
              </a:rPr>
              <a:t>b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或非门； 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(</a:t>
            </a:r>
            <a:r>
              <a:rPr lang="en-US" altLang="zh-CN" sz="2000" i="1">
                <a:solidFill>
                  <a:schemeClr val="tx1"/>
                </a:solidFill>
                <a:ea typeface="隶书" pitchFamily="49" charset="-122"/>
              </a:rPr>
              <a:t>c</a:t>
            </a:r>
            <a:r>
              <a:rPr lang="en-US" altLang="zh-CN" sz="2000">
                <a:solidFill>
                  <a:schemeClr val="tx1"/>
                </a:solidFill>
                <a:ea typeface="隶书" pitchFamily="49" charset="-122"/>
              </a:rPr>
              <a:t>) </a:t>
            </a:r>
            <a:r>
              <a:rPr lang="zh-CN" altLang="en-US" sz="2000">
                <a:solidFill>
                  <a:schemeClr val="tx1"/>
                </a:solidFill>
                <a:ea typeface="隶书" pitchFamily="49" charset="-122"/>
              </a:rPr>
              <a:t>与或非门 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457200" y="685800"/>
          <a:ext cx="8382000" cy="5303838"/>
        </p:xfrm>
        <a:graphic>
          <a:graphicData uri="http://schemas.openxmlformats.org/presentationml/2006/ole">
            <p:oleObj spid="_x0000_s6146" name="Visio" r:id="rId3" imgW="3380373" imgH="2138745" progId="Visio.Drawing.11">
              <p:embed/>
            </p:oleObj>
          </a:graphicData>
        </a:graphic>
      </p:graphicFrame>
      <p:sp>
        <p:nvSpPr>
          <p:cNvPr id="6148" name="矩形 3"/>
          <p:cNvSpPr>
            <a:spLocks noChangeArrowheads="1"/>
          </p:cNvSpPr>
          <p:nvPr/>
        </p:nvSpPr>
        <p:spPr bwMode="auto">
          <a:xfrm>
            <a:off x="708025" y="162877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传统符号</a:t>
            </a:r>
            <a:endParaRPr lang="zh-CN" altLang="en-US"/>
          </a:p>
        </p:txBody>
      </p:sp>
      <p:sp>
        <p:nvSpPr>
          <p:cNvPr id="6149" name="矩形 4"/>
          <p:cNvSpPr>
            <a:spLocks noChangeArrowheads="1"/>
          </p:cNvSpPr>
          <p:nvPr/>
        </p:nvSpPr>
        <p:spPr bwMode="auto">
          <a:xfrm>
            <a:off x="7092950" y="3429000"/>
            <a:ext cx="16557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国外符号</a:t>
            </a:r>
            <a:endParaRPr lang="zh-CN" altLang="en-US"/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779463" y="4840288"/>
            <a:ext cx="14160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0">
                <a:solidFill>
                  <a:schemeClr val="tx1"/>
                </a:solidFill>
                <a:ea typeface="隶书" pitchFamily="49" charset="-122"/>
              </a:rPr>
              <a:t>国标符号</a:t>
            </a:r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uteFlap_zyx">
  <a:themeElements>
    <a:clrScheme name="routeFlap_zyx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routeFlap_zyx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routeFlap_zyx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uteFlap_zyx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uteFlap_zyx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uteFlap_zyx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D:\work\presentation\others\lecture-2001\routeFlap_zyx.ppt</Template>
  <TotalTime>10476</TotalTime>
  <Words>4724</Words>
  <Application>Microsoft Office PowerPoint</Application>
  <PresentationFormat>全屏显示(4:3)</PresentationFormat>
  <Paragraphs>487</Paragraphs>
  <Slides>63</Slides>
  <Notes>3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63</vt:i4>
      </vt:variant>
    </vt:vector>
  </HeadingPairs>
  <TitlesOfParts>
    <vt:vector size="69" baseType="lpstr">
      <vt:lpstr>routeFlap_zyx</vt:lpstr>
      <vt:lpstr>Microsoft Visio 绘图</vt:lpstr>
      <vt:lpstr>A Equation(公式3.1)</vt:lpstr>
      <vt:lpstr>Visio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3.2组合逻辑分析</vt:lpstr>
      <vt:lpstr>组合逻辑分析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课后练习</vt:lpstr>
    </vt:vector>
  </TitlesOfParts>
  <Company>SHU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Wang Xiaowei</dc:creator>
  <cp:lastModifiedBy>peng</cp:lastModifiedBy>
  <cp:revision>1400</cp:revision>
  <dcterms:created xsi:type="dcterms:W3CDTF">1999-09-03T07:07:43Z</dcterms:created>
  <dcterms:modified xsi:type="dcterms:W3CDTF">2021-08-23T11:50:07Z</dcterms:modified>
</cp:coreProperties>
</file>