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05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53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FF99C18-75B9-4A4E-8EFD-8E5A352EA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B956-6E76-4D74-93F7-EB4E99BCE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E7CBE-8E9E-4B16-900C-15F1F522C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8E350-1991-4513-A56B-32F1EE16A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100A5-EE12-4648-91F6-8DA895495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6AED7-8334-4459-8EF8-48B6C5B05E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6F0B3-0990-47A0-A4BE-D13C4F8EA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E1D7F-50ED-4588-894C-C2012654B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B61FE-598B-4BCA-87F9-CB987EF3CF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1BD58-A8FF-46C3-BE5F-574160D13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1A8A-F5D2-477A-9971-8A1681968E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85036-933A-44F8-AB8E-0E28EF3E16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16013-3548-4956-B59E-F7A5F43DF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A8133540-A82A-49CA-9FCB-25E03C541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28775"/>
            <a:ext cx="7772400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第四章 同步时序逻辑电路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下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116013" y="981075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状态分配后的状态表</a:t>
            </a:r>
          </a:p>
        </p:txBody>
      </p:sp>
      <p:pic>
        <p:nvPicPr>
          <p:cNvPr id="31747" name="Picture 3" descr="Img000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4500" y="2046288"/>
            <a:ext cx="4860925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Img000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989138"/>
            <a:ext cx="4248150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9080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S</a:t>
            </a:r>
            <a:r>
              <a:rPr lang="en-US" altLang="zh-CN"/>
              <a:t>0</a:t>
            </a:r>
            <a:r>
              <a:rPr lang="en-US" altLang="zh-CN">
                <a:latin typeface="Arial" pitchFamily="34" charset="0"/>
              </a:rPr>
              <a:t>——</a:t>
            </a:r>
            <a:r>
              <a:rPr lang="en-US" altLang="zh-CN"/>
              <a:t>00    </a:t>
            </a:r>
            <a:r>
              <a:rPr lang="en-US" altLang="zh-CN" i="1"/>
              <a:t>S</a:t>
            </a:r>
            <a:r>
              <a:rPr lang="en-US" altLang="zh-CN"/>
              <a:t>1</a:t>
            </a:r>
            <a:r>
              <a:rPr lang="en-US" altLang="zh-CN">
                <a:latin typeface="Arial" pitchFamily="34" charset="0"/>
              </a:rPr>
              <a:t>——</a:t>
            </a:r>
            <a:r>
              <a:rPr lang="en-US" altLang="zh-CN"/>
              <a:t>10</a:t>
            </a:r>
          </a:p>
          <a:p>
            <a:r>
              <a:rPr lang="en-US" altLang="zh-CN" i="1"/>
              <a:t>S</a:t>
            </a:r>
            <a:r>
              <a:rPr lang="en-US" altLang="zh-CN"/>
              <a:t>2</a:t>
            </a:r>
            <a:r>
              <a:rPr lang="en-US" altLang="zh-CN">
                <a:latin typeface="Arial" pitchFamily="34" charset="0"/>
              </a:rPr>
              <a:t>——</a:t>
            </a:r>
            <a:r>
              <a:rPr lang="en-US" altLang="zh-CN"/>
              <a:t>01    </a:t>
            </a:r>
            <a:r>
              <a:rPr lang="en-US" altLang="zh-CN" i="1"/>
              <a:t>S</a:t>
            </a:r>
            <a:r>
              <a:rPr lang="en-US" altLang="zh-CN"/>
              <a:t>3</a:t>
            </a:r>
            <a:r>
              <a:rPr lang="en-US" altLang="zh-CN">
                <a:latin typeface="Arial" pitchFamily="34" charset="0"/>
              </a:rPr>
              <a:t>——</a:t>
            </a:r>
            <a:r>
              <a:rPr lang="en-US" altLang="zh-CN"/>
              <a:t>11</a:t>
            </a:r>
          </a:p>
        </p:txBody>
      </p:sp>
    </p:spTree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7772400" cy="3168650"/>
          </a:xfrm>
        </p:spPr>
        <p:txBody>
          <a:bodyPr/>
          <a:lstStyle/>
          <a:p>
            <a:pPr algn="just" eaLnBrk="1" hangingPunct="1">
              <a:lnSpc>
                <a:spcPts val="4500"/>
              </a:lnSpc>
              <a:buFont typeface="Wingdings" pitchFamily="2" charset="2"/>
              <a:buNone/>
            </a:pPr>
            <a:r>
              <a:rPr lang="zh-CN" altLang="en-US" smtClean="0"/>
              <a:t>   根据状态分配后的状态迁移表，利用次态卡诺图求得各触发器的次态方程，再与触发器的标准特征方程比较，即可求得各触发器的输入激励方程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403350" y="692150"/>
            <a:ext cx="6156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 (4) </a:t>
            </a:r>
            <a:r>
              <a:rPr lang="zh-CN" altLang="en-US" sz="3600"/>
              <a:t>确定激励方程和输出方程</a:t>
            </a:r>
          </a:p>
        </p:txBody>
      </p:sp>
    </p:spTree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1882775"/>
            <a:ext cx="7772400" cy="2057400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在求每一级触发器的次态方程时，应与标准的特征方程一致，这样才能获得最佳激励函数。如</a:t>
            </a:r>
            <a:r>
              <a:rPr lang="en-US" altLang="zh-CN" i="1" smtClean="0"/>
              <a:t>JK</a:t>
            </a:r>
            <a:r>
              <a:rPr lang="zh-CN" altLang="en-US" smtClean="0"/>
              <a:t>触发器标准特征方程为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203575" y="3825875"/>
          <a:ext cx="2803525" cy="3048000"/>
        </p:xfrm>
        <a:graphic>
          <a:graphicData uri="http://schemas.openxmlformats.org/presentationml/2006/ole">
            <p:oleObj spid="_x0000_s2050" name="Equation" r:id="rId3" imgW="1168400" imgH="1270000" progId="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762000" y="436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则求</a:t>
            </a:r>
            <a:r>
              <a:rPr kumimoji="1" lang="zh-CN" altLang="en-US" sz="2400" i="1">
                <a:latin typeface="Times New Roman" pitchFamily="18" charset="0"/>
              </a:rPr>
              <a:t>            </a:t>
            </a:r>
            <a:r>
              <a:rPr kumimoji="1" lang="zh-CN" altLang="en-US" sz="2400">
                <a:latin typeface="Times New Roman" pitchFamily="18" charset="0"/>
              </a:rPr>
              <a:t>时应得</a:t>
            </a:r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1600200" y="4292600"/>
          <a:ext cx="685800" cy="566738"/>
        </p:xfrm>
        <a:graphic>
          <a:graphicData uri="http://schemas.openxmlformats.org/presentationml/2006/ole">
            <p:oleObj spid="_x0000_s2051" name="Equation" r:id="rId4" imgW="291973" imgH="241195" progId="">
              <p:embed/>
            </p:oleObj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38200" y="5588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则两式相比得 </a:t>
            </a:r>
          </a:p>
        </p:txBody>
      </p:sp>
    </p:spTree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827088" y="5661025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次态方程输出方程的确定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81000" y="2060575"/>
          <a:ext cx="8763000" cy="1887538"/>
        </p:xfrm>
        <a:graphic>
          <a:graphicData uri="http://schemas.openxmlformats.org/presentationml/2006/ole">
            <p:oleObj spid="_x0000_s3074" name="VISIO" r:id="rId3" imgW="4983480" imgH="1074420" progId="Visio.Drawing.11">
              <p:embed/>
            </p:oleObj>
          </a:graphicData>
        </a:graphic>
      </p:graphicFrame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221163"/>
            <a:ext cx="25923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4221163"/>
            <a:ext cx="26638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5" name="Object 6"/>
          <p:cNvGraphicFramePr>
            <a:graphicFrameLocks noChangeAspect="1"/>
          </p:cNvGraphicFramePr>
          <p:nvPr>
            <p:ph/>
          </p:nvPr>
        </p:nvGraphicFramePr>
        <p:xfrm>
          <a:off x="7235825" y="4149725"/>
          <a:ext cx="1511300" cy="531813"/>
        </p:xfrm>
        <a:graphic>
          <a:graphicData uri="http://schemas.openxmlformats.org/presentationml/2006/ole">
            <p:oleObj spid="_x0000_s3075" name="Equation" r:id="rId6" imgW="685800" imgH="241300" progId="">
              <p:embed/>
            </p:oleObj>
          </a:graphicData>
        </a:graphic>
      </p:graphicFrame>
    </p:spTree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772400" cy="106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因此得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339975" y="2133600"/>
          <a:ext cx="3048000" cy="2603500"/>
        </p:xfrm>
        <a:graphic>
          <a:graphicData uri="http://schemas.openxmlformats.org/presentationml/2006/ole">
            <p:oleObj spid="_x0000_s4098" name="Equation" r:id="rId3" imgW="1308100" imgH="1117600" progId="">
              <p:embed/>
            </p:oleObj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827088" y="42211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则 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827088" y="29241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故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219200" y="5334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400">
                <a:latin typeface="Times New Roman" pitchFamily="18" charset="0"/>
              </a:rPr>
              <a:t>输出方程由卡诺图圈得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3505200" y="5688013"/>
          <a:ext cx="1600200" cy="563562"/>
        </p:xfrm>
        <a:graphic>
          <a:graphicData uri="http://schemas.openxmlformats.org/presentationml/2006/ole">
            <p:oleObj spid="_x0000_s4099" name="Equation" r:id="rId4" imgW="685800" imgH="241300" progId="">
              <p:embed/>
            </p:oleObj>
          </a:graphicData>
        </a:graphic>
      </p:graphicFrame>
    </p:spTree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062163"/>
            <a:ext cx="8001000" cy="3887787"/>
          </a:xfrm>
        </p:spPr>
        <p:txBody>
          <a:bodyPr/>
          <a:lstStyle/>
          <a:p>
            <a:pPr algn="just"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zh-CN" altLang="en-US" smtClean="0"/>
              <a:t>        根据上述激励方程和输出方程，可得检测电路的逻辑图如图。</a:t>
            </a:r>
          </a:p>
          <a:p>
            <a:pPr algn="just"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zh-CN" altLang="en-US" smtClean="0"/>
              <a:t>         有些时序电路的命题中，就确定了状态数和状态的分配关系。如计数器的设计就属于此类命题。</a:t>
            </a:r>
          </a:p>
          <a:p>
            <a:pPr algn="just" eaLnBrk="1" hangingPunct="1">
              <a:lnSpc>
                <a:spcPts val="4600"/>
              </a:lnSpc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1476375" y="908050"/>
            <a:ext cx="32400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/>
              <a:t>(5) </a:t>
            </a:r>
            <a:r>
              <a:rPr lang="zh-CN" altLang="en-US" sz="3600"/>
              <a:t>画出逻辑图</a:t>
            </a:r>
          </a:p>
        </p:txBody>
      </p:sp>
    </p:spTree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635375" y="6305550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逻辑图 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39750" y="1560513"/>
          <a:ext cx="8001000" cy="4973637"/>
        </p:xfrm>
        <a:graphic>
          <a:graphicData uri="http://schemas.openxmlformats.org/presentationml/2006/ole">
            <p:oleObj spid="_x0000_s5122" name="VISIO" r:id="rId3" imgW="3436620" imgH="213360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409825"/>
            <a:ext cx="8488363" cy="4114800"/>
          </a:xfrm>
        </p:spPr>
        <p:txBody>
          <a:bodyPr/>
          <a:lstStyle/>
          <a:p>
            <a:pPr algn="just" eaLnBrk="1" hangingPunct="1">
              <a:lnSpc>
                <a:spcPts val="4500"/>
              </a:lnSpc>
            </a:pPr>
            <a:r>
              <a:rPr lang="zh-CN" altLang="en-US" smtClean="0"/>
              <a:t>用</a:t>
            </a:r>
            <a:r>
              <a:rPr lang="en-US" altLang="zh-CN" smtClean="0"/>
              <a:t>JK</a:t>
            </a:r>
            <a:r>
              <a:rPr lang="zh-CN" altLang="en-US" smtClean="0"/>
              <a:t>触发器设计一个</a:t>
            </a:r>
            <a:r>
              <a:rPr lang="en-US" altLang="zh-CN" smtClean="0"/>
              <a:t>8421BCD</a:t>
            </a:r>
            <a:r>
              <a:rPr lang="zh-CN" altLang="en-US" smtClean="0"/>
              <a:t>码加法计数器。</a:t>
            </a:r>
          </a:p>
          <a:p>
            <a:pPr algn="just" eaLnBrk="1" hangingPunct="1">
              <a:lnSpc>
                <a:spcPts val="4500"/>
              </a:lnSpc>
            </a:pPr>
            <a:r>
              <a:rPr lang="zh-CN" altLang="en-US" smtClean="0"/>
              <a:t>解：该例题意中即明确有</a:t>
            </a:r>
            <a:r>
              <a:rPr lang="en-US" altLang="zh-CN" smtClean="0"/>
              <a:t>10</a:t>
            </a:r>
            <a:r>
              <a:rPr lang="zh-CN" altLang="en-US" smtClean="0"/>
              <a:t>个状态，且是按</a:t>
            </a:r>
            <a:r>
              <a:rPr lang="en-US" altLang="zh-CN" smtClean="0"/>
              <a:t>8421BCD</a:t>
            </a:r>
            <a:r>
              <a:rPr lang="zh-CN" altLang="en-US" smtClean="0"/>
              <a:t>加法规律进行状态迁移，因</a:t>
            </a:r>
            <a:r>
              <a:rPr lang="en-US" altLang="zh-CN" smtClean="0"/>
              <a:t>2</a:t>
            </a:r>
            <a:r>
              <a:rPr lang="en-US" altLang="zh-CN" baseline="30000" smtClean="0"/>
              <a:t>3</a:t>
            </a:r>
            <a:r>
              <a:rPr lang="zh-CN" altLang="en-US" smtClean="0"/>
              <a:t>＜</a:t>
            </a:r>
            <a:r>
              <a:rPr lang="en-US" altLang="zh-CN" smtClean="0"/>
              <a:t>10</a:t>
            </a:r>
            <a:r>
              <a:rPr lang="zh-CN" altLang="en-US" smtClean="0"/>
              <a:t>＜</a:t>
            </a:r>
            <a:r>
              <a:rPr lang="en-US" altLang="zh-CN" smtClean="0"/>
              <a:t>2</a:t>
            </a:r>
            <a:r>
              <a:rPr lang="en-US" altLang="zh-CN" baseline="30000" smtClean="0"/>
              <a:t>4</a:t>
            </a:r>
            <a:r>
              <a:rPr lang="zh-CN" altLang="en-US" smtClean="0"/>
              <a:t>，所以需要四级触发器，其状态迁移表如表所示，由状态表做出每一级触发器的卡诺图。</a:t>
            </a:r>
          </a:p>
          <a:p>
            <a:pPr eaLnBrk="1" hangingPunct="1">
              <a:lnSpc>
                <a:spcPts val="4500"/>
              </a:lnSpc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状态迁移表 </a:t>
            </a:r>
          </a:p>
        </p:txBody>
      </p:sp>
      <p:pic>
        <p:nvPicPr>
          <p:cNvPr id="35843" name="Picture 3" descr="Img000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66294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987675" y="5949950"/>
            <a:ext cx="4040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确定激励函数的次态卡诺图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539750" y="1700213"/>
          <a:ext cx="8153400" cy="4067175"/>
        </p:xfrm>
        <a:graphic>
          <a:graphicData uri="http://schemas.openxmlformats.org/presentationml/2006/ole">
            <p:oleObj spid="_x0000_s6146" name="VISIO" r:id="rId3" imgW="3489960" imgH="1737360" progId="Visio.Drawing.11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692275" y="4724400"/>
            <a:ext cx="358775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763713" y="4724400"/>
            <a:ext cx="2873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2205038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设计一个串行数据检测器，该电路具有一个输入端</a:t>
            </a:r>
            <a:r>
              <a:rPr lang="en-US" altLang="zh-CN" i="1" smtClean="0"/>
              <a:t>x</a:t>
            </a:r>
            <a:r>
              <a:rPr lang="zh-CN" altLang="en-US" smtClean="0"/>
              <a:t>和一个输出端</a:t>
            </a:r>
            <a:r>
              <a:rPr lang="en-US" altLang="zh-CN" i="1" smtClean="0"/>
              <a:t>z</a:t>
            </a:r>
            <a:r>
              <a:rPr lang="zh-CN" altLang="en-US" smtClean="0"/>
              <a:t>。输入为一连串随机信号，当出现</a:t>
            </a:r>
            <a:r>
              <a:rPr lang="zh-CN" altLang="en-US" smtClean="0">
                <a:latin typeface="Courier New" pitchFamily="49" charset="0"/>
              </a:rPr>
              <a:t>“</a:t>
            </a:r>
            <a:r>
              <a:rPr lang="en-US" altLang="zh-CN" smtClean="0"/>
              <a:t>1111</a:t>
            </a:r>
            <a:r>
              <a:rPr lang="en-US" altLang="zh-CN" smtClean="0">
                <a:latin typeface="Courier New" pitchFamily="49" charset="0"/>
              </a:rPr>
              <a:t>”</a:t>
            </a:r>
            <a:r>
              <a:rPr lang="zh-CN" altLang="en-US" smtClean="0"/>
              <a:t>序列时，检测器输出信号</a:t>
            </a:r>
            <a:r>
              <a:rPr lang="en-US" altLang="zh-CN" i="1" smtClean="0"/>
              <a:t>z</a:t>
            </a:r>
            <a:r>
              <a:rPr lang="en-US" altLang="zh-CN" smtClean="0"/>
              <a:t>=1</a:t>
            </a:r>
            <a:r>
              <a:rPr lang="zh-CN" altLang="en-US" smtClean="0"/>
              <a:t>，对其它任何输入序列，输出皆为</a:t>
            </a:r>
            <a:r>
              <a:rPr lang="en-US" altLang="zh-CN" smtClean="0"/>
              <a:t>0</a:t>
            </a:r>
            <a:r>
              <a:rPr lang="zh-CN" altLang="en-US" smtClean="0"/>
              <a:t>。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4000" smtClean="0"/>
              <a:t>4.5 </a:t>
            </a:r>
            <a:r>
              <a:rPr lang="zh-CN" altLang="en-US" sz="4000" smtClean="0"/>
              <a:t>同步时序逻辑电路设计举例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835150" y="6237288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确定激励函数的次态卡诺图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539750" y="1989138"/>
          <a:ext cx="7848600" cy="4041775"/>
        </p:xfrm>
        <a:graphic>
          <a:graphicData uri="http://schemas.openxmlformats.org/presentationml/2006/ole">
            <p:oleObj spid="_x0000_s7170" name="VISIO" r:id="rId3" imgW="3307080" imgH="170688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908050"/>
            <a:ext cx="7772400" cy="11049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smtClean="0"/>
              <a:t>   </a:t>
            </a:r>
            <a:r>
              <a:rPr lang="zh-CN" altLang="en-US" sz="2800" smtClean="0"/>
              <a:t>写出每级触发器的次态方程与激励方程</a:t>
            </a:r>
            <a:endParaRPr lang="en-US" altLang="zh-CN" sz="2800" smtClean="0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258888" y="2276475"/>
          <a:ext cx="6481762" cy="3983038"/>
        </p:xfrm>
        <a:graphic>
          <a:graphicData uri="http://schemas.openxmlformats.org/presentationml/2006/ole">
            <p:oleObj spid="_x0000_s8194" name="Equation" r:id="rId3" imgW="1943100" imgH="1397000" progId="">
              <p:embed/>
            </p:oleObj>
          </a:graphicData>
        </a:graphic>
      </p:graphicFrame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205038"/>
            <a:ext cx="7772400" cy="685800"/>
          </a:xfrm>
        </p:spPr>
        <p:txBody>
          <a:bodyPr/>
          <a:lstStyle/>
          <a:p>
            <a:pPr algn="just" eaLnBrk="1" hangingPunct="1"/>
            <a:r>
              <a:rPr lang="en-US" altLang="zh-CN" smtClean="0"/>
              <a:t>         </a:t>
            </a:r>
            <a:r>
              <a:rPr lang="zh-CN" altLang="en-US" smtClean="0"/>
              <a:t>由图 </a:t>
            </a:r>
            <a:r>
              <a:rPr lang="en-US" altLang="zh-CN" smtClean="0"/>
              <a:t>(a)~(d)</a:t>
            </a:r>
            <a:r>
              <a:rPr lang="zh-CN" altLang="en-US" smtClean="0"/>
              <a:t>可得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979613" y="2997200"/>
          <a:ext cx="4986337" cy="2879725"/>
        </p:xfrm>
        <a:graphic>
          <a:graphicData uri="http://schemas.openxmlformats.org/presentationml/2006/ole">
            <p:oleObj spid="_x0000_s9218" name="Equation" r:id="rId3" imgW="1803400" imgH="1041400" progId="">
              <p:embed/>
            </p:oleObj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16013" y="6092825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由激励方程得逻辑图如图所示。 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590800" y="51816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8421BCD</a:t>
            </a:r>
            <a:r>
              <a:rPr kumimoji="1" lang="zh-CN" altLang="en-US" sz="2400">
                <a:latin typeface="Times New Roman" pitchFamily="18" charset="0"/>
              </a:rPr>
              <a:t>加法计数器逻辑图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88900" y="2060575"/>
          <a:ext cx="9020175" cy="3176588"/>
        </p:xfrm>
        <a:graphic>
          <a:graphicData uri="http://schemas.openxmlformats.org/presentationml/2006/ole">
            <p:oleObj spid="_x0000_s10242" name="VISIO" r:id="rId3" imgW="5417820" imgH="190500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064500" cy="4679950"/>
          </a:xfrm>
        </p:spPr>
        <p:txBody>
          <a:bodyPr/>
          <a:lstStyle/>
          <a:p>
            <a:pPr algn="just" eaLnBrk="1" hangingPunct="1">
              <a:lnSpc>
                <a:spcPts val="4500"/>
              </a:lnSpc>
            </a:pPr>
            <a:r>
              <a:rPr lang="zh-CN" altLang="en-US" smtClean="0"/>
              <a:t>该计数器由于状态没用完，存在多余状态，如</a:t>
            </a:r>
            <a:r>
              <a:rPr lang="en-US" altLang="zh-CN" smtClean="0"/>
              <a:t>2</a:t>
            </a:r>
            <a:r>
              <a:rPr lang="en-US" altLang="zh-CN" baseline="30000" smtClean="0"/>
              <a:t>4</a:t>
            </a:r>
            <a:r>
              <a:rPr lang="en-US" altLang="zh-CN" smtClean="0"/>
              <a:t>=16</a:t>
            </a:r>
            <a:r>
              <a:rPr lang="zh-CN" altLang="en-US" smtClean="0"/>
              <a:t>有</a:t>
            </a:r>
            <a:r>
              <a:rPr lang="en-US" altLang="zh-CN" smtClean="0"/>
              <a:t>16</a:t>
            </a:r>
            <a:r>
              <a:rPr lang="zh-CN" altLang="en-US" smtClean="0"/>
              <a:t>个状态，只用了</a:t>
            </a:r>
            <a:r>
              <a:rPr lang="en-US" altLang="zh-CN" smtClean="0"/>
              <a:t>10</a:t>
            </a:r>
            <a:r>
              <a:rPr lang="zh-CN" altLang="en-US" smtClean="0"/>
              <a:t>个状态，余下的</a:t>
            </a:r>
            <a:r>
              <a:rPr lang="en-US" altLang="zh-CN" smtClean="0"/>
              <a:t>6</a:t>
            </a:r>
            <a:r>
              <a:rPr lang="zh-CN" altLang="en-US" smtClean="0"/>
              <a:t>个状态为多余状态。这样就存在一个自启动和自校正问题。</a:t>
            </a:r>
          </a:p>
          <a:p>
            <a:pPr algn="just" eaLnBrk="1" hangingPunct="1">
              <a:lnSpc>
                <a:spcPts val="4500"/>
              </a:lnSpc>
            </a:pPr>
            <a:r>
              <a:rPr lang="zh-CN" altLang="en-US" smtClean="0"/>
              <a:t>自启动即当电源合上以后，电路能否进入所用的状态之中的任一状态。如能进入即该电路有自启动能力；如不能进入则该电路不具有自启动能力。</a:t>
            </a:r>
            <a:endParaRPr lang="en-US" altLang="zh-CN" smtClean="0"/>
          </a:p>
        </p:txBody>
      </p:sp>
    </p:spTree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424863" cy="41798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smtClean="0"/>
              <a:t>自校正即计数器正常工作时，由于干扰等原因，使状态离开正常计数序列，跑到没用的状态，如该例的</a:t>
            </a:r>
            <a:r>
              <a:rPr lang="en-US" altLang="zh-CN" sz="2800" smtClean="0"/>
              <a:t>1010~1111  6</a:t>
            </a:r>
            <a:r>
              <a:rPr lang="zh-CN" altLang="en-US" sz="2800" smtClean="0"/>
              <a:t>个状态。</a:t>
            </a:r>
            <a:endParaRPr lang="en-US" altLang="zh-CN" sz="280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smtClean="0"/>
              <a:t>电路经过若干节拍后能自动返回正常计数序列，称该电路具有自校正能力，如到了</a:t>
            </a:r>
            <a:r>
              <a:rPr lang="en-US" altLang="zh-CN" sz="2800" smtClean="0"/>
              <a:t>1010~1111</a:t>
            </a:r>
            <a:r>
              <a:rPr lang="zh-CN" altLang="en-US" sz="2800" smtClean="0"/>
              <a:t>状态后，它们自身成为一个无效计数序列，不能返回正常计数序列，则称该电路不具有自校正能力。</a:t>
            </a:r>
          </a:p>
        </p:txBody>
      </p:sp>
    </p:spTree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052638"/>
            <a:ext cx="8497888" cy="42560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具有自启动能力的计数器自然也具有自校正能力。 </a:t>
            </a:r>
            <a:endParaRPr lang="en-US" altLang="zh-CN" sz="280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/>
              <a:t>因此，对该例还应检查它是否具有自启动能力。其方法是，按设计中所得的次态方程，逐个将</a:t>
            </a:r>
            <a:r>
              <a:rPr lang="en-US" altLang="zh-CN" sz="2800" smtClean="0"/>
              <a:t>1010~1111 6</a:t>
            </a:r>
            <a:r>
              <a:rPr lang="zh-CN" altLang="en-US" sz="2800" smtClean="0"/>
              <a:t>个状态代入，求得次态，即可获得该电路自启动能力的结论。如表所示，画出该电路的全部状态转换图，即可看出该电路具有自启动能力。 </a:t>
            </a:r>
          </a:p>
        </p:txBody>
      </p:sp>
    </p:spTree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667000" y="8382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检查自启动问题</a:t>
            </a:r>
          </a:p>
        </p:txBody>
      </p:sp>
      <p:pic>
        <p:nvPicPr>
          <p:cNvPr id="39939" name="Picture 3" descr="Img000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46760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124200" y="52578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检查自启动能力 </a:t>
            </a:r>
          </a:p>
        </p:txBody>
      </p:sp>
      <p:pic>
        <p:nvPicPr>
          <p:cNvPr id="40963" name="Picture 3" descr="Img00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815975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809625"/>
            <a:ext cx="7772400" cy="5715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mtClean="0"/>
              <a:t>      用</a:t>
            </a:r>
            <a:r>
              <a:rPr lang="en-US" altLang="zh-CN" i="1" smtClean="0"/>
              <a:t>JK</a:t>
            </a:r>
            <a:r>
              <a:rPr lang="zh-CN" altLang="en-US" smtClean="0"/>
              <a:t>触发器设计模</a:t>
            </a:r>
            <a:r>
              <a:rPr lang="en-US" altLang="zh-CN" smtClean="0"/>
              <a:t>6</a:t>
            </a:r>
            <a:r>
              <a:rPr lang="zh-CN" altLang="en-US" smtClean="0"/>
              <a:t>计数器。</a:t>
            </a:r>
            <a:endParaRPr lang="en-US" altLang="zh-CN" smtClean="0"/>
          </a:p>
          <a:p>
            <a:pPr algn="just" eaLnBrk="1" hangingPunct="1"/>
            <a:endParaRPr lang="en-US" altLang="zh-CN" smtClean="0"/>
          </a:p>
          <a:p>
            <a:pPr algn="just" eaLnBrk="1" hangingPunct="1">
              <a:lnSpc>
                <a:spcPts val="3400"/>
              </a:lnSpc>
            </a:pPr>
            <a:r>
              <a:rPr lang="zh-CN" altLang="en-US" sz="2400" smtClean="0"/>
              <a:t>由于</a:t>
            </a:r>
            <a:r>
              <a:rPr lang="en-US" altLang="zh-CN" sz="2400" smtClean="0"/>
              <a:t>2</a:t>
            </a:r>
            <a:r>
              <a:rPr lang="en-US" altLang="zh-CN" sz="2400" baseline="30000" smtClean="0"/>
              <a:t>2</a:t>
            </a:r>
            <a:r>
              <a:rPr lang="zh-CN" altLang="en-US" sz="2400" smtClean="0"/>
              <a:t>＜</a:t>
            </a:r>
            <a:r>
              <a:rPr lang="en-US" altLang="zh-CN" sz="2400" smtClean="0"/>
              <a:t>6</a:t>
            </a:r>
            <a:r>
              <a:rPr lang="zh-CN" altLang="en-US" sz="2400" smtClean="0"/>
              <a:t>＜</a:t>
            </a:r>
            <a:r>
              <a:rPr lang="en-US" altLang="zh-CN" sz="2400" smtClean="0"/>
              <a:t>2</a:t>
            </a:r>
            <a:r>
              <a:rPr lang="en-US" altLang="zh-CN" sz="2400" baseline="30000" smtClean="0"/>
              <a:t>3</a:t>
            </a:r>
            <a:r>
              <a:rPr lang="zh-CN" altLang="en-US" sz="2400" smtClean="0"/>
              <a:t>，所以模</a:t>
            </a:r>
            <a:r>
              <a:rPr lang="en-US" altLang="zh-CN" sz="2400" smtClean="0"/>
              <a:t>6</a:t>
            </a:r>
            <a:r>
              <a:rPr lang="zh-CN" altLang="en-US" sz="2400" smtClean="0"/>
              <a:t>计数器应该由三级触发器组成。三级触发器有</a:t>
            </a:r>
            <a:r>
              <a:rPr lang="en-US" altLang="zh-CN" sz="2400" smtClean="0"/>
              <a:t>8</a:t>
            </a:r>
            <a:r>
              <a:rPr lang="zh-CN" altLang="en-US" sz="2400" smtClean="0"/>
              <a:t>种状态，从中选</a:t>
            </a:r>
            <a:r>
              <a:rPr lang="en-US" altLang="zh-CN" sz="2400" smtClean="0"/>
              <a:t>6</a:t>
            </a:r>
            <a:r>
              <a:rPr lang="zh-CN" altLang="en-US" sz="2400" smtClean="0"/>
              <a:t>种状态，方案很多。我们按图选取，其状态表如表所示。进位关系也在图中表示出来了。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8956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模</a:t>
            </a:r>
            <a:r>
              <a:rPr kumimoji="1" lang="en-US" altLang="zh-CN" sz="2400">
                <a:latin typeface="Times New Roman" pitchFamily="18" charset="0"/>
              </a:rPr>
              <a:t>6</a:t>
            </a:r>
            <a:r>
              <a:rPr kumimoji="1" lang="zh-CN" altLang="en-US" sz="2400">
                <a:latin typeface="Times New Roman" pitchFamily="18" charset="0"/>
              </a:rPr>
              <a:t>计数器状态迁移图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2268538" y="3584575"/>
          <a:ext cx="4970462" cy="2790825"/>
        </p:xfrm>
        <a:graphic>
          <a:graphicData uri="http://schemas.openxmlformats.org/presentationml/2006/ole">
            <p:oleObj spid="_x0000_s11266" name="VISIO" r:id="rId3" imgW="1973580" imgH="111252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2349500"/>
            <a:ext cx="7772400" cy="3959225"/>
          </a:xfrm>
        </p:spPr>
        <p:txBody>
          <a:bodyPr/>
          <a:lstStyle/>
          <a:p>
            <a:pPr algn="just" eaLnBrk="1" hangingPunct="1">
              <a:lnSpc>
                <a:spcPts val="4500"/>
              </a:lnSpc>
            </a:pPr>
            <a:r>
              <a:rPr lang="zh-CN" altLang="en-US" sz="2800" smtClean="0"/>
              <a:t>直接从命题得到的状态图，是设计所依据的原始资料，称为原始状态图。建立原始状态图的过程，就是对设计要求的分析过程。</a:t>
            </a:r>
            <a:endParaRPr lang="en-US" altLang="zh-CN" sz="2800" smtClean="0"/>
          </a:p>
          <a:p>
            <a:pPr algn="just" eaLnBrk="1" hangingPunct="1">
              <a:lnSpc>
                <a:spcPts val="4500"/>
              </a:lnSpc>
            </a:pPr>
            <a:r>
              <a:rPr lang="zh-CN" altLang="en-US" sz="2800" smtClean="0"/>
              <a:t>建立原始状态图时，主要遵循确保逻辑功能的正确性，状态数的多少不是在此步考虑的问题，在下一步状态化简中，可将多余的状态消掉。</a:t>
            </a:r>
            <a:endParaRPr lang="en-US" altLang="zh-CN" smtClean="0"/>
          </a:p>
        </p:txBody>
      </p:sp>
      <p:sp>
        <p:nvSpPr>
          <p:cNvPr id="25603" name="TextBox 7"/>
          <p:cNvSpPr txBox="1">
            <a:spLocks noChangeArrowheads="1"/>
          </p:cNvSpPr>
          <p:nvPr/>
        </p:nvSpPr>
        <p:spPr bwMode="auto">
          <a:xfrm>
            <a:off x="1443038" y="620713"/>
            <a:ext cx="45926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lang="zh-CN" altLang="en-US" sz="3600"/>
              <a:t>）建立原始状态图</a:t>
            </a:r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590800" y="685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状态表     </a:t>
            </a:r>
          </a:p>
        </p:txBody>
      </p:sp>
      <p:pic>
        <p:nvPicPr>
          <p:cNvPr id="41987" name="Picture 3" descr="Img000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60563"/>
            <a:ext cx="5829300" cy="456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676400" y="6067425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模</a:t>
            </a:r>
            <a:r>
              <a:rPr kumimoji="1" lang="en-US" altLang="zh-CN" sz="2400">
                <a:latin typeface="Times New Roman" pitchFamily="18" charset="0"/>
              </a:rPr>
              <a:t>6</a:t>
            </a:r>
            <a:r>
              <a:rPr kumimoji="1" lang="zh-CN" altLang="en-US" sz="2400">
                <a:latin typeface="Times New Roman" pitchFamily="18" charset="0"/>
              </a:rPr>
              <a:t>计数器激励函数的确定和逻辑图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762000" y="484188"/>
          <a:ext cx="7770813" cy="2657475"/>
        </p:xfrm>
        <a:graphic>
          <a:graphicData uri="http://schemas.openxmlformats.org/presentationml/2006/ole">
            <p:oleObj spid="_x0000_s12290" name="VISIO" r:id="rId3" imgW="3345180" imgH="1143000" progId="Visio.Drawing.11">
              <p:embed/>
            </p:oleObj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609600" y="3141663"/>
          <a:ext cx="8097838" cy="2808287"/>
        </p:xfrm>
        <a:graphic>
          <a:graphicData uri="http://schemas.openxmlformats.org/presentationml/2006/ole">
            <p:oleObj spid="_x0000_s12291" name="VISIO" r:id="rId4" imgW="3276600" imgH="113538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993900"/>
            <a:ext cx="8569325" cy="1219200"/>
          </a:xfrm>
        </p:spPr>
        <p:txBody>
          <a:bodyPr/>
          <a:lstStyle/>
          <a:p>
            <a:pPr algn="just" eaLnBrk="1" hangingPunct="1">
              <a:lnSpc>
                <a:spcPts val="4400"/>
              </a:lnSpc>
            </a:pPr>
            <a:r>
              <a:rPr lang="en-US" altLang="zh-CN" sz="2800" smtClean="0"/>
              <a:t> </a:t>
            </a:r>
            <a:r>
              <a:rPr lang="zh-CN" altLang="en-US" sz="2800" smtClean="0"/>
              <a:t>按状态关系画出各级触发器卡诺图，选用</a:t>
            </a:r>
            <a:r>
              <a:rPr lang="en-US" altLang="zh-CN" sz="2800" i="1" smtClean="0"/>
              <a:t>JK</a:t>
            </a:r>
            <a:r>
              <a:rPr lang="zh-CN" altLang="en-US" sz="2800" smtClean="0"/>
              <a:t>触发器，得到各级触发器的次态方程与激励函数。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819400" y="3352800"/>
          <a:ext cx="3594100" cy="3100388"/>
        </p:xfrm>
        <a:graphic>
          <a:graphicData uri="http://schemas.openxmlformats.org/presentationml/2006/ole">
            <p:oleObj spid="_x0000_s13314" name="Equation" r:id="rId3" imgW="1295400" imgH="1117600" progId="">
              <p:embed/>
            </p:oleObj>
          </a:graphicData>
        </a:graphic>
      </p:graphicFrame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28800" y="51816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模</a:t>
            </a:r>
            <a:r>
              <a:rPr kumimoji="1" lang="en-US" altLang="zh-CN" sz="2400">
                <a:latin typeface="Times New Roman" pitchFamily="18" charset="0"/>
              </a:rPr>
              <a:t>6</a:t>
            </a:r>
            <a:r>
              <a:rPr kumimoji="1" lang="zh-CN" altLang="en-US" sz="2400">
                <a:latin typeface="Times New Roman" pitchFamily="18" charset="0"/>
              </a:rPr>
              <a:t>计数器激励函数的确定和逻辑图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4925" y="931863"/>
          <a:ext cx="9012238" cy="3576637"/>
        </p:xfrm>
        <a:graphic>
          <a:graphicData uri="http://schemas.openxmlformats.org/presentationml/2006/ole">
            <p:oleObj spid="_x0000_s14338" name="VISIO" r:id="rId3" imgW="4023360" imgH="160020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7772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激励方程为 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2555875" y="2133600"/>
          <a:ext cx="3714750" cy="2428875"/>
        </p:xfrm>
        <a:graphic>
          <a:graphicData uri="http://schemas.openxmlformats.org/presentationml/2006/ole">
            <p:oleObj spid="_x0000_s15362" name="Equation" r:id="rId3" imgW="1320227" imgH="863225" progId="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27088" y="4652963"/>
            <a:ext cx="7391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</a:rPr>
              <a:t>检查自启动能力，把未用状态</a:t>
            </a:r>
            <a:r>
              <a:rPr kumimoji="1" lang="en-US" altLang="zh-CN" sz="2400">
                <a:latin typeface="Times New Roman" pitchFamily="18" charset="0"/>
              </a:rPr>
              <a:t>(010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>
                <a:latin typeface="Times New Roman" pitchFamily="18" charset="0"/>
              </a:rPr>
              <a:t>101)</a:t>
            </a:r>
            <a:r>
              <a:rPr kumimoji="1" lang="zh-CN" altLang="en-US" sz="2400">
                <a:latin typeface="Times New Roman" pitchFamily="18" charset="0"/>
              </a:rPr>
              <a:t>代入上述次态方程得到它们的状态变化情况，如表和图所示。 </a:t>
            </a:r>
          </a:p>
        </p:txBody>
      </p:sp>
    </p:spTree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未用状态迁移关系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514600" y="5715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自启动能力</a:t>
            </a:r>
          </a:p>
        </p:txBody>
      </p:sp>
      <p:pic>
        <p:nvPicPr>
          <p:cNvPr id="43012" name="Picture 4" descr="Img000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064375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 descr="Img00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657600"/>
            <a:ext cx="447357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366713"/>
            <a:ext cx="8569325" cy="3854450"/>
          </a:xfrm>
        </p:spPr>
        <p:txBody>
          <a:bodyPr/>
          <a:lstStyle/>
          <a:p>
            <a:pPr eaLnBrk="1" hangingPunct="1">
              <a:lnSpc>
                <a:spcPts val="4500"/>
              </a:lnSpc>
              <a:buFont typeface="Wingdings" pitchFamily="2" charset="2"/>
              <a:buNone/>
            </a:pPr>
            <a:r>
              <a:rPr lang="zh-CN" altLang="en-US" sz="2400" smtClean="0"/>
              <a:t>        可看出，电路无自启动能力。</a:t>
            </a:r>
            <a:endParaRPr lang="en-US" altLang="zh-CN" sz="2400" smtClean="0"/>
          </a:p>
          <a:p>
            <a:pPr eaLnBrk="1" hangingPunct="1">
              <a:lnSpc>
                <a:spcPts val="4500"/>
              </a:lnSpc>
              <a:buFont typeface="Wingdings" pitchFamily="2" charset="2"/>
              <a:buNone/>
            </a:pPr>
            <a:r>
              <a:rPr lang="zh-CN" altLang="en-US" sz="2400" smtClean="0"/>
              <a:t>        为了使电路具有自启动能力，可切断无效循环，引入有效</a:t>
            </a:r>
            <a:endParaRPr lang="en-US" altLang="zh-CN" sz="2400" smtClean="0"/>
          </a:p>
          <a:p>
            <a:pPr eaLnBrk="1" hangingPunct="1">
              <a:lnSpc>
                <a:spcPts val="4500"/>
              </a:lnSpc>
              <a:buFont typeface="Wingdings" pitchFamily="2" charset="2"/>
              <a:buNone/>
            </a:pPr>
            <a:r>
              <a:rPr lang="en-US" altLang="zh-CN" sz="2400" smtClean="0"/>
              <a:t>        </a:t>
            </a:r>
            <a:r>
              <a:rPr lang="zh-CN" altLang="en-US" sz="2400" smtClean="0"/>
              <a:t>的计数循环序列。</a:t>
            </a:r>
            <a:endParaRPr lang="en-US" altLang="zh-CN" sz="2400" smtClean="0"/>
          </a:p>
          <a:p>
            <a:pPr eaLnBrk="1" hangingPunct="1">
              <a:lnSpc>
                <a:spcPts val="4500"/>
              </a:lnSpc>
            </a:pPr>
            <a:r>
              <a:rPr lang="zh-CN" altLang="en-US" sz="2400" smtClean="0"/>
              <a:t>如切断</a:t>
            </a:r>
            <a:r>
              <a:rPr lang="en-US" altLang="zh-CN" sz="2400" smtClean="0"/>
              <a:t>101→010</a:t>
            </a:r>
            <a:r>
              <a:rPr lang="zh-CN" altLang="en-US" sz="2400" smtClean="0"/>
              <a:t>的转换关系，强迫它进入</a:t>
            </a:r>
            <a:r>
              <a:rPr lang="en-US" altLang="zh-CN" sz="2400" smtClean="0"/>
              <a:t>110</a:t>
            </a:r>
            <a:r>
              <a:rPr lang="zh-CN" altLang="en-US" sz="2400" smtClean="0"/>
              <a:t>。根据新的状态转换关系，重新设计。由于</a:t>
            </a:r>
            <a:r>
              <a:rPr lang="en-US" altLang="zh-CN" sz="2400" i="1" smtClean="0"/>
              <a:t>Q</a:t>
            </a:r>
            <a:r>
              <a:rPr lang="en-US" altLang="zh-CN" sz="2400" baseline="30000" smtClean="0"/>
              <a:t>n+1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和</a:t>
            </a:r>
            <a:r>
              <a:rPr lang="en-US" altLang="zh-CN" sz="2400" i="1" smtClean="0"/>
              <a:t>Q</a:t>
            </a:r>
            <a:r>
              <a:rPr lang="en-US" altLang="zh-CN" sz="2400" baseline="30000" smtClean="0"/>
              <a:t>n+1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的转换关系没变，只有</a:t>
            </a:r>
            <a:r>
              <a:rPr lang="en-US" altLang="zh-CN" sz="2400" i="1" smtClean="0"/>
              <a:t>Q</a:t>
            </a:r>
            <a:r>
              <a:rPr lang="en-US" altLang="zh-CN" sz="2400" baseline="30000" smtClean="0"/>
              <a:t>n+1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改变了，故只要重新设计</a:t>
            </a:r>
            <a:r>
              <a:rPr lang="en-US" altLang="zh-CN" sz="2400" i="1" smtClean="0"/>
              <a:t>Q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级即可，如图 </a:t>
            </a:r>
            <a:r>
              <a:rPr lang="en-US" altLang="zh-CN" sz="2400" smtClean="0"/>
              <a:t>(a)</a:t>
            </a:r>
            <a:r>
              <a:rPr lang="zh-CN" altLang="en-US" sz="2400" smtClean="0"/>
              <a:t>所示。</a:t>
            </a:r>
          </a:p>
          <a:p>
            <a:pPr eaLnBrk="1" hangingPunct="1">
              <a:lnSpc>
                <a:spcPts val="4500"/>
              </a:lnSpc>
            </a:pPr>
            <a:endParaRPr lang="en-US" altLang="zh-CN" sz="2400" smtClean="0"/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2771775" y="4149725"/>
          <a:ext cx="4064000" cy="1943100"/>
        </p:xfrm>
        <a:graphic>
          <a:graphicData uri="http://schemas.openxmlformats.org/presentationml/2006/ole">
            <p:oleObj spid="_x0000_s16386" name="Equation" r:id="rId3" imgW="1778000" imgH="850900" progId="">
              <p:embed/>
            </p:oleObj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4400" y="614045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修改后具有自启动能力的模</a:t>
            </a:r>
            <a:r>
              <a:rPr kumimoji="1" lang="en-US" altLang="zh-CN" sz="2400">
                <a:latin typeface="Times New Roman" pitchFamily="18" charset="0"/>
              </a:rPr>
              <a:t>6</a:t>
            </a:r>
            <a:r>
              <a:rPr kumimoji="1" lang="zh-CN" altLang="en-US" sz="2400">
                <a:latin typeface="Times New Roman" pitchFamily="18" charset="0"/>
              </a:rPr>
              <a:t>计数器如图 </a:t>
            </a:r>
            <a:r>
              <a:rPr kumimoji="1" lang="en-US" altLang="zh-CN" sz="2400">
                <a:latin typeface="Times New Roman" pitchFamily="18" charset="0"/>
              </a:rPr>
              <a:t>(b)</a:t>
            </a:r>
            <a:r>
              <a:rPr kumimoji="1" lang="zh-CN" altLang="en-US" sz="2400">
                <a:latin typeface="Times New Roman" pitchFamily="18" charset="0"/>
              </a:rPr>
              <a:t>所示。 </a:t>
            </a: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209800" y="6284913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具有自启动能力的模</a:t>
            </a:r>
            <a:r>
              <a:rPr kumimoji="1" lang="en-US" altLang="zh-CN" sz="2400">
                <a:latin typeface="Times New Roman" pitchFamily="18" charset="0"/>
              </a:rPr>
              <a:t>6</a:t>
            </a:r>
            <a:r>
              <a:rPr kumimoji="1" lang="zh-CN" altLang="en-US" sz="2400">
                <a:latin typeface="Times New Roman" pitchFamily="18" charset="0"/>
              </a:rPr>
              <a:t>计数器</a:t>
            </a:r>
          </a:p>
        </p:txBody>
      </p:sp>
      <p:pic>
        <p:nvPicPr>
          <p:cNvPr id="17412" name="Picture 3" descr="0021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303963"/>
            <a:ext cx="914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82563" y="228600"/>
          <a:ext cx="8566150" cy="6070600"/>
        </p:xfrm>
        <a:graphic>
          <a:graphicData uri="http://schemas.openxmlformats.org/presentationml/2006/ole">
            <p:oleObj spid="_x0000_s17410" name="VISIO" r:id="rId5" imgW="3954780" imgH="280416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计数器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smtClean="0"/>
              <a:t>计数器是用来累计和寄存输入脉冲个数的时序逻辑部件。它是数字系统中用途最广泛的基本部件之一。</a:t>
            </a:r>
            <a:endParaRPr lang="en-US" altLang="zh-CN" sz="280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smtClean="0"/>
              <a:t>它不仅可以计数，还可以对某个频率的时钟脉冲进行分频，以及构成时间分配器或时序发生器对数字系统进行定时、程序控制操作，此外还能用它执行数字运算。</a:t>
            </a:r>
          </a:p>
          <a:p>
            <a:pPr eaLnBrk="1" hangingPunct="1">
              <a:lnSpc>
                <a:spcPct val="150000"/>
              </a:lnSpc>
            </a:pPr>
            <a:endParaRPr lang="en-US" altLang="zh-CN" sz="2800" smtClean="0"/>
          </a:p>
        </p:txBody>
      </p:sp>
    </p:spTree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5888"/>
            <a:ext cx="8215313" cy="5638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dirty="0" smtClean="0"/>
              <a:t>            </a:t>
            </a:r>
            <a:endParaRPr lang="en-US" altLang="zh-CN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dirty="0" smtClean="0"/>
              <a:t>    计数器的分类</a:t>
            </a:r>
          </a:p>
          <a:p>
            <a:pPr algn="just" eaLnBrk="1" hangingPunct="1"/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1.</a:t>
            </a:r>
            <a:r>
              <a:rPr lang="zh-CN" altLang="en-US" sz="2800" dirty="0" smtClean="0"/>
              <a:t>按进位模数来分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所谓进位模，就是计数器所经历的独立状态总数，即进位制的数。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①模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计数器：进位模为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n</a:t>
            </a:r>
            <a:r>
              <a:rPr lang="zh-CN" altLang="en-US" sz="2800" dirty="0" smtClean="0"/>
              <a:t>的计数器均称为模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计数器。其中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为触发器级数；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②非模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计数器：进位模非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n</a:t>
            </a:r>
            <a:r>
              <a:rPr lang="zh-CN" altLang="en-US" sz="2800" dirty="0" smtClean="0"/>
              <a:t>，用得较多的如十进制计数器。</a:t>
            </a:r>
            <a:endParaRPr lang="en-US" altLang="zh-CN" dirty="0" smtClean="0"/>
          </a:p>
        </p:txBody>
      </p:sp>
    </p:spTree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946275"/>
            <a:ext cx="8891588" cy="4578350"/>
          </a:xfrm>
        </p:spPr>
        <p:txBody>
          <a:bodyPr/>
          <a:lstStyle/>
          <a:p>
            <a:pPr algn="just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zh-CN" altLang="en-US" sz="2100" smtClean="0"/>
              <a:t>  原始状态的建立过程：</a:t>
            </a:r>
          </a:p>
          <a:p>
            <a:pPr algn="just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zh-CN" altLang="en-US" sz="2100" smtClean="0"/>
              <a:t>①起始状态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0</a:t>
            </a:r>
            <a:r>
              <a:rPr lang="en-US" altLang="zh-CN" sz="2100" smtClean="0"/>
              <a:t>,</a:t>
            </a:r>
            <a:r>
              <a:rPr lang="zh-CN" altLang="en-US" sz="2100" smtClean="0"/>
              <a:t>表示没收到待检信号。当输入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=0</a:t>
            </a:r>
            <a:r>
              <a:rPr lang="zh-CN" altLang="en-US" sz="2100" smtClean="0"/>
              <a:t>时，次态仍为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0</a:t>
            </a:r>
            <a:r>
              <a:rPr lang="zh-CN" altLang="en-US" sz="2100" smtClean="0"/>
              <a:t>，输出</a:t>
            </a:r>
            <a:r>
              <a:rPr lang="en-US" altLang="zh-CN" sz="2100" i="1" smtClean="0"/>
              <a:t>z</a:t>
            </a:r>
            <a:r>
              <a:rPr lang="zh-CN" altLang="en-US" sz="2100" smtClean="0"/>
              <a:t>为</a:t>
            </a:r>
            <a:r>
              <a:rPr lang="en-US" altLang="zh-CN" sz="2100" smtClean="0"/>
              <a:t>0</a:t>
            </a:r>
            <a:r>
              <a:rPr lang="zh-CN" altLang="en-US" sz="2100" smtClean="0"/>
              <a:t>；如输入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=1</a:t>
            </a:r>
            <a:r>
              <a:rPr lang="zh-CN" altLang="en-US" sz="2100" smtClean="0"/>
              <a:t>，表示接收到第一个</a:t>
            </a:r>
            <a:r>
              <a:rPr lang="zh-CN" altLang="en-US" sz="2100" smtClean="0">
                <a:latin typeface="Courier New" pitchFamily="49" charset="0"/>
              </a:rPr>
              <a:t>“</a:t>
            </a:r>
            <a:r>
              <a:rPr lang="en-US" altLang="zh-CN" sz="2100" smtClean="0"/>
              <a:t>1</a:t>
            </a:r>
            <a:r>
              <a:rPr lang="en-US" altLang="zh-CN" sz="2100" smtClean="0">
                <a:latin typeface="Courier New" pitchFamily="49" charset="0"/>
              </a:rPr>
              <a:t>”</a:t>
            </a:r>
            <a:r>
              <a:rPr lang="zh-CN" altLang="en-US" sz="2100" smtClean="0"/>
              <a:t>，其次态应为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1</a:t>
            </a:r>
            <a:r>
              <a:rPr lang="zh-CN" altLang="en-US" sz="2100" smtClean="0"/>
              <a:t>，输出为</a:t>
            </a:r>
            <a:r>
              <a:rPr lang="en-US" altLang="zh-CN" sz="2100" smtClean="0"/>
              <a:t>0</a:t>
            </a:r>
            <a:r>
              <a:rPr lang="zh-CN" altLang="en-US" sz="2100" smtClean="0"/>
              <a:t>。</a:t>
            </a:r>
          </a:p>
          <a:p>
            <a:pPr algn="just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zh-CN" altLang="en-US" sz="2100" smtClean="0"/>
              <a:t>②状态为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1</a:t>
            </a:r>
            <a:r>
              <a:rPr lang="zh-CN" altLang="en-US" sz="2100" smtClean="0"/>
              <a:t>时，当输入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=0</a:t>
            </a:r>
            <a:r>
              <a:rPr lang="zh-CN" altLang="en-US" sz="2100" smtClean="0"/>
              <a:t>时，返回状态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0</a:t>
            </a:r>
            <a:r>
              <a:rPr lang="zh-CN" altLang="en-US" sz="2100" smtClean="0"/>
              <a:t>，输出为</a:t>
            </a:r>
            <a:r>
              <a:rPr lang="en-US" altLang="zh-CN" sz="2100" smtClean="0"/>
              <a:t>0</a:t>
            </a:r>
            <a:r>
              <a:rPr lang="zh-CN" altLang="en-US" sz="2100" smtClean="0"/>
              <a:t>；当输入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=1</a:t>
            </a:r>
            <a:r>
              <a:rPr lang="zh-CN" altLang="en-US" sz="2100" smtClean="0"/>
              <a:t>时，表示已接收到第二个</a:t>
            </a:r>
            <a:r>
              <a:rPr lang="zh-CN" altLang="en-US" sz="2100" smtClean="0">
                <a:latin typeface="Courier New" pitchFamily="49" charset="0"/>
              </a:rPr>
              <a:t>“</a:t>
            </a:r>
            <a:r>
              <a:rPr lang="en-US" altLang="zh-CN" sz="2100" smtClean="0"/>
              <a:t>1</a:t>
            </a:r>
            <a:r>
              <a:rPr lang="en-US" altLang="zh-CN" sz="2100" smtClean="0">
                <a:latin typeface="Courier New" pitchFamily="49" charset="0"/>
              </a:rPr>
              <a:t>”</a:t>
            </a:r>
            <a:r>
              <a:rPr lang="zh-CN" altLang="en-US" sz="2100" smtClean="0"/>
              <a:t>，其次态应为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2</a:t>
            </a:r>
            <a:r>
              <a:rPr lang="zh-CN" altLang="en-US" sz="2100" smtClean="0"/>
              <a:t>，输出为</a:t>
            </a:r>
            <a:r>
              <a:rPr lang="en-US" altLang="zh-CN" sz="2100" smtClean="0"/>
              <a:t>0</a:t>
            </a:r>
            <a:r>
              <a:rPr lang="zh-CN" altLang="en-US" sz="2100" smtClean="0"/>
              <a:t>。 </a:t>
            </a:r>
          </a:p>
          <a:p>
            <a:pPr algn="just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zh-CN" altLang="en-US" sz="2100" smtClean="0"/>
              <a:t>③状态为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2</a:t>
            </a:r>
            <a:r>
              <a:rPr lang="zh-CN" altLang="en-US" sz="2100" smtClean="0"/>
              <a:t>时，当输入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=0</a:t>
            </a:r>
            <a:r>
              <a:rPr lang="zh-CN" altLang="en-US" sz="2100" smtClean="0"/>
              <a:t>时，返回状态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0</a:t>
            </a:r>
            <a:r>
              <a:rPr lang="zh-CN" altLang="en-US" sz="2100" smtClean="0"/>
              <a:t>，输出为</a:t>
            </a:r>
            <a:r>
              <a:rPr lang="en-US" altLang="zh-CN" sz="2100" smtClean="0"/>
              <a:t>0</a:t>
            </a:r>
            <a:r>
              <a:rPr lang="zh-CN" altLang="en-US" sz="2100" smtClean="0"/>
              <a:t>；当输入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=1</a:t>
            </a:r>
            <a:r>
              <a:rPr lang="zh-CN" altLang="en-US" sz="2100" smtClean="0"/>
              <a:t>时，表示已连续接收到第三个</a:t>
            </a:r>
            <a:r>
              <a:rPr lang="zh-CN" altLang="en-US" sz="2100" smtClean="0">
                <a:latin typeface="Courier New" pitchFamily="49" charset="0"/>
              </a:rPr>
              <a:t>“</a:t>
            </a:r>
            <a:r>
              <a:rPr lang="en-US" altLang="zh-CN" sz="2100" smtClean="0"/>
              <a:t>1</a:t>
            </a:r>
            <a:r>
              <a:rPr lang="en-US" altLang="zh-CN" sz="2100" smtClean="0">
                <a:latin typeface="Courier New" pitchFamily="49" charset="0"/>
              </a:rPr>
              <a:t>”</a:t>
            </a:r>
            <a:r>
              <a:rPr lang="zh-CN" altLang="en-US" sz="2100" smtClean="0"/>
              <a:t>，其次态应为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3</a:t>
            </a:r>
            <a:r>
              <a:rPr lang="zh-CN" altLang="en-US" sz="2100" smtClean="0"/>
              <a:t>，输出为</a:t>
            </a:r>
            <a:r>
              <a:rPr lang="en-US" altLang="zh-CN" sz="2100" smtClean="0"/>
              <a:t>0</a:t>
            </a:r>
            <a:r>
              <a:rPr lang="zh-CN" altLang="en-US" sz="2100" smtClean="0"/>
              <a:t>。</a:t>
            </a:r>
          </a:p>
          <a:p>
            <a:pPr algn="just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zh-CN" altLang="en-US" sz="2100" smtClean="0"/>
              <a:t>④状态为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3</a:t>
            </a:r>
            <a:r>
              <a:rPr lang="zh-CN" altLang="en-US" sz="2100" smtClean="0"/>
              <a:t>时，当输入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=0</a:t>
            </a:r>
            <a:r>
              <a:rPr lang="zh-CN" altLang="en-US" sz="2100" smtClean="0"/>
              <a:t>时，返回状态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0</a:t>
            </a:r>
            <a:r>
              <a:rPr lang="zh-CN" altLang="en-US" sz="2100" smtClean="0"/>
              <a:t>，输出为</a:t>
            </a:r>
            <a:r>
              <a:rPr lang="en-US" altLang="zh-CN" sz="2100" smtClean="0"/>
              <a:t>0</a:t>
            </a:r>
            <a:r>
              <a:rPr lang="zh-CN" altLang="en-US" sz="2100" smtClean="0"/>
              <a:t>；当输入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=1</a:t>
            </a:r>
            <a:r>
              <a:rPr lang="zh-CN" altLang="en-US" sz="2100" smtClean="0"/>
              <a:t>时，表示已连续接收到第四个</a:t>
            </a:r>
            <a:r>
              <a:rPr lang="zh-CN" altLang="en-US" sz="2100" smtClean="0">
                <a:latin typeface="Courier New" pitchFamily="49" charset="0"/>
              </a:rPr>
              <a:t>“</a:t>
            </a:r>
            <a:r>
              <a:rPr lang="en-US" altLang="zh-CN" sz="2100" smtClean="0"/>
              <a:t>1</a:t>
            </a:r>
            <a:r>
              <a:rPr lang="en-US" altLang="zh-CN" sz="2100" smtClean="0">
                <a:latin typeface="Courier New" pitchFamily="49" charset="0"/>
              </a:rPr>
              <a:t>”</a:t>
            </a:r>
            <a:r>
              <a:rPr lang="zh-CN" altLang="en-US" sz="2100" smtClean="0"/>
              <a:t>，其次态为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4</a:t>
            </a:r>
            <a:r>
              <a:rPr lang="zh-CN" altLang="en-US" sz="2100" smtClean="0"/>
              <a:t>，输出为</a:t>
            </a:r>
            <a:r>
              <a:rPr lang="zh-CN" altLang="en-US" sz="2100" smtClean="0">
                <a:latin typeface="Courier New" pitchFamily="49" charset="0"/>
              </a:rPr>
              <a:t>“</a:t>
            </a:r>
            <a:r>
              <a:rPr lang="en-US" altLang="zh-CN" sz="2100" smtClean="0"/>
              <a:t>1</a:t>
            </a:r>
            <a:r>
              <a:rPr lang="en-US" altLang="zh-CN" sz="2100" smtClean="0">
                <a:latin typeface="Courier New" pitchFamily="49" charset="0"/>
              </a:rPr>
              <a:t>”</a:t>
            </a:r>
            <a:r>
              <a:rPr lang="zh-CN" altLang="en-US" sz="2100" smtClean="0"/>
              <a:t>。</a:t>
            </a:r>
          </a:p>
          <a:p>
            <a:pPr algn="just"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zh-CN" altLang="en-US" sz="2100" smtClean="0"/>
              <a:t>⑤状态为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4</a:t>
            </a:r>
            <a:r>
              <a:rPr lang="zh-CN" altLang="en-US" sz="2100" smtClean="0"/>
              <a:t>时，当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=0</a:t>
            </a:r>
            <a:r>
              <a:rPr lang="zh-CN" altLang="en-US" sz="2100" smtClean="0"/>
              <a:t>时，返回状态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0</a:t>
            </a:r>
            <a:r>
              <a:rPr lang="zh-CN" altLang="en-US" sz="2100" smtClean="0"/>
              <a:t>，输出为</a:t>
            </a:r>
            <a:r>
              <a:rPr lang="en-US" altLang="zh-CN" sz="2100" smtClean="0"/>
              <a:t>0</a:t>
            </a:r>
            <a:r>
              <a:rPr lang="zh-CN" altLang="en-US" sz="2100" smtClean="0"/>
              <a:t>；当</a:t>
            </a:r>
            <a:r>
              <a:rPr lang="en-US" altLang="zh-CN" sz="2100" i="1" smtClean="0"/>
              <a:t>x</a:t>
            </a:r>
            <a:r>
              <a:rPr lang="en-US" altLang="zh-CN" sz="2100" smtClean="0"/>
              <a:t>=1</a:t>
            </a:r>
            <a:r>
              <a:rPr lang="zh-CN" altLang="en-US" sz="2100" smtClean="0"/>
              <a:t>时，则前三个</a:t>
            </a:r>
            <a:r>
              <a:rPr lang="zh-CN" altLang="en-US" sz="2100" smtClean="0">
                <a:latin typeface="Courier New" pitchFamily="49" charset="0"/>
              </a:rPr>
              <a:t>“</a:t>
            </a:r>
            <a:r>
              <a:rPr lang="en-US" altLang="zh-CN" sz="2100" smtClean="0"/>
              <a:t>1</a:t>
            </a:r>
            <a:r>
              <a:rPr lang="en-US" altLang="zh-CN" sz="2100" smtClean="0">
                <a:latin typeface="Courier New" pitchFamily="49" charset="0"/>
              </a:rPr>
              <a:t>”</a:t>
            </a:r>
            <a:r>
              <a:rPr lang="zh-CN" altLang="en-US" sz="2100" smtClean="0"/>
              <a:t>与本次的</a:t>
            </a:r>
            <a:r>
              <a:rPr lang="zh-CN" altLang="en-US" sz="2100" smtClean="0">
                <a:latin typeface="Courier New" pitchFamily="49" charset="0"/>
              </a:rPr>
              <a:t>“</a:t>
            </a:r>
            <a:r>
              <a:rPr lang="en-US" altLang="zh-CN" sz="2100" smtClean="0"/>
              <a:t>1</a:t>
            </a:r>
            <a:r>
              <a:rPr lang="en-US" altLang="zh-CN" sz="2100" smtClean="0">
                <a:latin typeface="Courier New" pitchFamily="49" charset="0"/>
              </a:rPr>
              <a:t>”</a:t>
            </a:r>
            <a:r>
              <a:rPr lang="zh-CN" altLang="en-US" sz="2100" smtClean="0"/>
              <a:t>，仍为连续的四个</a:t>
            </a:r>
            <a:r>
              <a:rPr lang="zh-CN" altLang="en-US" sz="2100" smtClean="0">
                <a:latin typeface="Courier New" pitchFamily="49" charset="0"/>
              </a:rPr>
              <a:t>“</a:t>
            </a:r>
            <a:r>
              <a:rPr lang="en-US" altLang="zh-CN" sz="2100" smtClean="0"/>
              <a:t>1</a:t>
            </a:r>
            <a:r>
              <a:rPr lang="en-US" altLang="zh-CN" sz="2100" smtClean="0">
                <a:latin typeface="Courier New" pitchFamily="49" charset="0"/>
              </a:rPr>
              <a:t>”</a:t>
            </a:r>
            <a:r>
              <a:rPr lang="zh-CN" altLang="en-US" sz="2100" smtClean="0"/>
              <a:t>，故次态仍为</a:t>
            </a:r>
            <a:r>
              <a:rPr lang="en-US" altLang="zh-CN" sz="2100" i="1" smtClean="0"/>
              <a:t>S</a:t>
            </a:r>
            <a:r>
              <a:rPr lang="en-US" altLang="zh-CN" sz="2100" baseline="-25000" smtClean="0"/>
              <a:t>4</a:t>
            </a:r>
            <a:r>
              <a:rPr lang="zh-CN" altLang="en-US" sz="2100" smtClean="0"/>
              <a:t>，输出为</a:t>
            </a:r>
            <a:r>
              <a:rPr lang="zh-CN" altLang="en-US" sz="2100" smtClean="0">
                <a:latin typeface="Courier New" pitchFamily="49" charset="0"/>
              </a:rPr>
              <a:t>“</a:t>
            </a:r>
            <a:r>
              <a:rPr lang="en-US" altLang="zh-CN" sz="2100" smtClean="0"/>
              <a:t>1</a:t>
            </a:r>
            <a:r>
              <a:rPr lang="en-US" altLang="zh-CN" sz="2100" smtClean="0">
                <a:latin typeface="Courier New" pitchFamily="49" charset="0"/>
              </a:rPr>
              <a:t>”</a:t>
            </a:r>
            <a:r>
              <a:rPr lang="zh-CN" altLang="en-US" sz="2100" smtClean="0"/>
              <a:t>。</a:t>
            </a:r>
          </a:p>
          <a:p>
            <a:pPr eaLnBrk="1" hangingPunct="1">
              <a:lnSpc>
                <a:spcPts val="3100"/>
              </a:lnSpc>
            </a:pPr>
            <a:endParaRPr lang="en-US" altLang="zh-CN" sz="2100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403350" y="188913"/>
          <a:ext cx="7056438" cy="1701800"/>
        </p:xfrm>
        <a:graphic>
          <a:graphicData uri="http://schemas.openxmlformats.org/presentationml/2006/ole">
            <p:oleObj spid="_x0000_s1026" name="VISIO" r:id="rId3" imgW="3307080" imgH="80010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692150"/>
            <a:ext cx="7772400" cy="5638800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           2. </a:t>
            </a:r>
            <a:r>
              <a:rPr lang="zh-CN" altLang="en-US" dirty="0" smtClean="0"/>
              <a:t>按计数脉冲输入方式分</a:t>
            </a:r>
            <a:endParaRPr lang="en-US" altLang="zh-CN" dirty="0" smtClean="0"/>
          </a:p>
          <a:p>
            <a:pPr algn="just" eaLnBrk="1" hangingPunct="1"/>
            <a:endParaRPr lang="zh-CN" altLang="en-US" dirty="0" smtClean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 ①同步计数器：计数脉冲引至所有触发器的</a:t>
            </a:r>
            <a:r>
              <a:rPr lang="en-US" altLang="zh-CN" i="1" dirty="0" smtClean="0"/>
              <a:t>CP</a:t>
            </a:r>
            <a:r>
              <a:rPr lang="zh-CN" altLang="en-US" dirty="0" smtClean="0"/>
              <a:t>端，使应翻转的触发器同时翻转；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/>
              <a:t> ②异步计数器：计数脉冲并不引至所有触发器的</a:t>
            </a:r>
            <a:r>
              <a:rPr lang="en-US" altLang="zh-CN" i="1" dirty="0" smtClean="0"/>
              <a:t>CP</a:t>
            </a:r>
            <a:r>
              <a:rPr lang="zh-CN" altLang="en-US" dirty="0" smtClean="0"/>
              <a:t>端，有的触发器的</a:t>
            </a:r>
            <a:r>
              <a:rPr lang="en-US" altLang="zh-CN" i="1" dirty="0" smtClean="0"/>
              <a:t>CP</a:t>
            </a:r>
            <a:r>
              <a:rPr lang="zh-CN" altLang="en-US" smtClean="0"/>
              <a:t>端，是其它触发器的输出，因此触发器不是同时动作。</a:t>
            </a:r>
            <a:endParaRPr lang="en-US" altLang="zh-CN" dirty="0" smtClean="0"/>
          </a:p>
        </p:txBody>
      </p:sp>
    </p:spTree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69325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      3.</a:t>
            </a:r>
            <a:r>
              <a:rPr lang="zh-CN" altLang="en-US" dirty="0" smtClean="0"/>
              <a:t>按计数增减趋势分</a:t>
            </a:r>
            <a:endParaRPr lang="en-US" altLang="zh-CN" dirty="0" smtClean="0"/>
          </a:p>
          <a:p>
            <a:pPr algn="just" eaLnBrk="1" hangingPunct="1">
              <a:lnSpc>
                <a:spcPct val="90000"/>
              </a:lnSpc>
            </a:pPr>
            <a:endParaRPr lang="en-US" altLang="zh-CN" dirty="0" smtClean="0"/>
          </a:p>
          <a:p>
            <a:pPr algn="just" eaLnBrk="1" hangingPunct="1">
              <a:lnSpc>
                <a:spcPct val="90000"/>
              </a:lnSpc>
            </a:pPr>
            <a:endParaRPr lang="en-US" altLang="zh-CN" dirty="0" smtClean="0"/>
          </a:p>
          <a:p>
            <a:pPr algn="just"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zh-CN" altLang="en-US" dirty="0" smtClean="0"/>
              <a:t>   </a:t>
            </a:r>
            <a:r>
              <a:rPr lang="zh-CN" altLang="en-US" sz="2700" b="1" dirty="0" smtClean="0"/>
              <a:t>递</a:t>
            </a:r>
            <a:r>
              <a:rPr lang="zh-CN" altLang="en-US" sz="2700" b="1" dirty="0" smtClean="0"/>
              <a:t>增计数器</a:t>
            </a:r>
            <a:r>
              <a:rPr lang="zh-CN" altLang="en-US" sz="2700" dirty="0" smtClean="0"/>
              <a:t>：每来一个计数脉冲，触发器组成的状态，就按二进制代码规律增加。这种计数器有时又称加法计数器。</a:t>
            </a:r>
          </a:p>
          <a:p>
            <a:pPr algn="just"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zh-CN" altLang="en-US" sz="2700" dirty="0" smtClean="0"/>
              <a:t>   </a:t>
            </a:r>
            <a:r>
              <a:rPr lang="zh-CN" altLang="en-US" sz="2700" b="1" dirty="0" smtClean="0"/>
              <a:t>递</a:t>
            </a:r>
            <a:r>
              <a:rPr lang="zh-CN" altLang="en-US" sz="2700" b="1" dirty="0" smtClean="0"/>
              <a:t>减计数器</a:t>
            </a:r>
            <a:r>
              <a:rPr lang="zh-CN" altLang="en-US" sz="2700" dirty="0" smtClean="0"/>
              <a:t>：每来一个计数脉冲，触发器组成的状态，按二进制代码规律减少。有时又称为减法计数器。</a:t>
            </a:r>
          </a:p>
          <a:p>
            <a:pPr algn="just"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zh-CN" altLang="en-US" sz="2700" dirty="0" smtClean="0"/>
              <a:t>   </a:t>
            </a:r>
            <a:r>
              <a:rPr lang="zh-CN" altLang="en-US" sz="2700" b="1" dirty="0" smtClean="0"/>
              <a:t>双</a:t>
            </a:r>
            <a:r>
              <a:rPr lang="zh-CN" altLang="en-US" sz="2700" b="1" dirty="0" smtClean="0"/>
              <a:t>向计数器</a:t>
            </a:r>
            <a:r>
              <a:rPr lang="zh-CN" altLang="en-US" sz="2700" dirty="0" smtClean="0"/>
              <a:t>：又称可逆计数器，计数规律可按递增规律，也可按递减规律，由控制端决定。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944563"/>
            <a:ext cx="8329612" cy="53641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      4.</a:t>
            </a:r>
            <a:r>
              <a:rPr lang="zh-CN" altLang="en-US" smtClean="0"/>
              <a:t>按电路集成度分</a:t>
            </a:r>
            <a:endParaRPr lang="en-US" altLang="zh-CN" smtClean="0"/>
          </a:p>
          <a:p>
            <a:pPr algn="just" eaLnBrk="1" hangingPunct="1"/>
            <a:endParaRPr lang="en-US" altLang="zh-CN" smtClean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smtClean="0"/>
              <a:t>   ①小规模集成计数器：由若干个集成触发器和门电路，经外部连线构成具有计数功能的逻辑电路。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smtClean="0"/>
              <a:t>   ②中规模集成计数器：一般用</a:t>
            </a:r>
            <a:r>
              <a:rPr lang="en-US" altLang="zh-CN" sz="2800" smtClean="0"/>
              <a:t>4</a:t>
            </a:r>
            <a:r>
              <a:rPr lang="zh-CN" altLang="en-US" sz="2800" smtClean="0"/>
              <a:t>个集成触发器和若干个门电路，经内部连接集成在一块硅片上，它是计数功能比较完善，并能进行功能扩展的逻辑部件。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205788" cy="47529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mtClean="0"/>
              <a:t>      2^</a:t>
            </a:r>
            <a:r>
              <a:rPr lang="en-US" altLang="zh-CN" i="1" smtClean="0"/>
              <a:t>n</a:t>
            </a:r>
            <a:r>
              <a:rPr lang="zh-CN" altLang="en-US" smtClean="0"/>
              <a:t>进制计数器组成规律</a:t>
            </a:r>
            <a:endParaRPr lang="en-US" altLang="zh-CN" smtClean="0"/>
          </a:p>
          <a:p>
            <a:pPr algn="just" eaLnBrk="1" hangingPunct="1"/>
            <a:endParaRPr lang="zh-CN" altLang="en-US" smtClean="0"/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smtClean="0"/>
              <a:t>   1. 2^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进制同步加法计数器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smtClean="0"/>
              <a:t>   同步计数器其时钟端均接至同一个时钟源</a:t>
            </a:r>
            <a:r>
              <a:rPr lang="en-US" altLang="zh-CN" sz="2800" i="1" smtClean="0"/>
              <a:t>CP</a:t>
            </a:r>
            <a:r>
              <a:rPr lang="zh-CN" altLang="en-US" sz="2800" smtClean="0"/>
              <a:t>，每一触发器在</a:t>
            </a:r>
            <a:r>
              <a:rPr lang="en-US" altLang="zh-CN" sz="2800" i="1" smtClean="0"/>
              <a:t>CP</a:t>
            </a:r>
            <a:r>
              <a:rPr lang="zh-CN" altLang="en-US" sz="2800" smtClean="0"/>
              <a:t>作用下同时翻转。最低位每来一个时钟脉冲就翻转一次，其它各位在其全部低位均为</a:t>
            </a:r>
            <a:r>
              <a:rPr lang="zh-CN" altLang="en-US" sz="2800" smtClean="0">
                <a:latin typeface="Courier New" pitchFamily="49" charset="0"/>
              </a:rPr>
              <a:t>“</a:t>
            </a:r>
            <a:r>
              <a:rPr lang="en-US" altLang="zh-CN" sz="2800" smtClean="0"/>
              <a:t>1</a:t>
            </a:r>
            <a:r>
              <a:rPr lang="en-US" altLang="zh-CN" sz="2800" smtClean="0">
                <a:latin typeface="Courier New" pitchFamily="49" charset="0"/>
              </a:rPr>
              <a:t>”</a:t>
            </a:r>
            <a:r>
              <a:rPr lang="zh-CN" altLang="en-US" sz="2800" smtClean="0"/>
              <a:t>时，低位向高位进位，在</a:t>
            </a:r>
            <a:r>
              <a:rPr lang="en-US" altLang="zh-CN" sz="2800" i="1" smtClean="0"/>
              <a:t>CP</a:t>
            </a:r>
            <a:r>
              <a:rPr lang="zh-CN" altLang="en-US" sz="2800" smtClean="0"/>
              <a:t>的作用下才翻转。用</a:t>
            </a:r>
            <a:r>
              <a:rPr lang="en-US" altLang="zh-CN" sz="2800" i="1" smtClean="0"/>
              <a:t>JK</a:t>
            </a:r>
            <a:r>
              <a:rPr lang="zh-CN" altLang="en-US" sz="2800" smtClean="0"/>
              <a:t>触发器实现，其各级</a:t>
            </a:r>
            <a:r>
              <a:rPr lang="en-US" altLang="zh-CN" sz="2800" i="1" smtClean="0"/>
              <a:t>J</a:t>
            </a:r>
            <a:r>
              <a:rPr lang="zh-CN" altLang="en-US" sz="2800" smtClean="0"/>
              <a:t>、</a:t>
            </a:r>
            <a:r>
              <a:rPr lang="en-US" altLang="zh-CN" sz="2800" i="1" smtClean="0"/>
              <a:t>K</a:t>
            </a:r>
            <a:r>
              <a:rPr lang="zh-CN" altLang="en-US" sz="2800" smtClean="0"/>
              <a:t>关系如下： </a:t>
            </a:r>
          </a:p>
        </p:txBody>
      </p:sp>
    </p:spTree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19250" y="1916113"/>
          <a:ext cx="5715000" cy="4030662"/>
        </p:xfrm>
        <a:graphic>
          <a:graphicData uri="http://schemas.openxmlformats.org/presentationml/2006/ole">
            <p:oleObj spid="_x0000_s18434" name="Equation" r:id="rId3" imgW="2413000" imgH="1701800" progId="">
              <p:embed/>
            </p:oleObj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19250" y="616585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以</a:t>
            </a:r>
            <a:r>
              <a:rPr kumimoji="1" lang="en-US" altLang="zh-CN" sz="2400">
                <a:latin typeface="Times New Roman" pitchFamily="18" charset="0"/>
              </a:rPr>
              <a:t>4</a:t>
            </a:r>
            <a:r>
              <a:rPr kumimoji="1" lang="zh-CN" altLang="en-US" sz="2400">
                <a:latin typeface="Times New Roman" pitchFamily="18" charset="0"/>
              </a:rPr>
              <a:t>位为例，其逻辑图如图所示。</a:t>
            </a:r>
          </a:p>
        </p:txBody>
      </p:sp>
    </p:spTree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514600" y="54102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同步</a:t>
            </a:r>
            <a:r>
              <a:rPr kumimoji="1" lang="en-US" altLang="zh-CN" sz="2400">
                <a:latin typeface="Times New Roman" pitchFamily="18" charset="0"/>
              </a:rPr>
              <a:t>4</a:t>
            </a:r>
            <a:r>
              <a:rPr kumimoji="1" lang="zh-CN" altLang="en-US" sz="2400">
                <a:latin typeface="Times New Roman" pitchFamily="18" charset="0"/>
              </a:rPr>
              <a:t>位二进制加法计数器 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28600" y="2133600"/>
          <a:ext cx="8915400" cy="2346325"/>
        </p:xfrm>
        <a:graphic>
          <a:graphicData uri="http://schemas.openxmlformats.org/presentationml/2006/ole">
            <p:oleObj spid="_x0000_s19458" name="VISIO" r:id="rId3" imgW="4549140" imgH="1196340" progId="Visio.Drawing.11">
              <p:embed/>
            </p:oleObj>
          </a:graphicData>
        </a:graphic>
      </p:graphicFrame>
    </p:spTree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7772400" cy="2971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mtClean="0"/>
              <a:t>   最低位触发器每来一个时钟脉冲就翻转一次，而高位触发器只有在全部低位为</a:t>
            </a:r>
            <a:r>
              <a:rPr lang="en-US" altLang="zh-CN" smtClean="0"/>
              <a:t>0</a:t>
            </a:r>
            <a:r>
              <a:rPr lang="zh-CN" altLang="en-US" smtClean="0"/>
              <a:t>时，低位需向高位借位时，在时钟脉冲的作用下才产生翻转。用</a:t>
            </a:r>
            <a:r>
              <a:rPr lang="en-US" altLang="zh-CN" i="1" smtClean="0"/>
              <a:t>JK</a:t>
            </a:r>
            <a:r>
              <a:rPr lang="zh-CN" altLang="en-US" smtClean="0"/>
              <a:t>触发器实现，其各级</a:t>
            </a:r>
            <a:r>
              <a:rPr lang="en-US" altLang="zh-CN" i="1" smtClean="0"/>
              <a:t>J</a:t>
            </a:r>
            <a:r>
              <a:rPr lang="zh-CN" altLang="en-US" smtClean="0"/>
              <a:t>、</a:t>
            </a:r>
            <a:r>
              <a:rPr lang="en-US" altLang="zh-CN" i="1" smtClean="0"/>
              <a:t>K</a:t>
            </a:r>
            <a:r>
              <a:rPr lang="zh-CN" altLang="en-US" smtClean="0"/>
              <a:t>关系如下：</a:t>
            </a:r>
            <a:endParaRPr lang="en-US" altLang="zh-CN" smtClean="0"/>
          </a:p>
        </p:txBody>
      </p:sp>
      <p:sp>
        <p:nvSpPr>
          <p:cNvPr id="50179" name="TextBox 2"/>
          <p:cNvSpPr txBox="1">
            <a:spLocks noChangeArrowheads="1"/>
          </p:cNvSpPr>
          <p:nvPr/>
        </p:nvSpPr>
        <p:spPr bwMode="auto">
          <a:xfrm>
            <a:off x="1258888" y="908050"/>
            <a:ext cx="568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/>
              <a:t>2</a:t>
            </a:r>
            <a:r>
              <a:rPr lang="en-US" altLang="zh-CN" sz="3600" baseline="30000"/>
              <a:t>n</a:t>
            </a:r>
            <a:r>
              <a:rPr lang="zh-CN" altLang="en-US" sz="3600"/>
              <a:t>进制同步减法计数器</a:t>
            </a: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403350" y="765175"/>
          <a:ext cx="7007225" cy="5184775"/>
        </p:xfrm>
        <a:graphic>
          <a:graphicData uri="http://schemas.openxmlformats.org/presentationml/2006/ole">
            <p:oleObj spid="_x0000_s20482" name="Equation" r:id="rId3" imgW="2489200" imgH="1841500" progId="">
              <p:embed/>
            </p:oleObj>
          </a:graphicData>
        </a:graphic>
      </p:graphicFrame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79613" y="6092825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其逻辑图请同学们自己画出。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1331913" y="3068638"/>
            <a:ext cx="48768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4400">
                <a:latin typeface="Times New Roman" pitchFamily="18" charset="0"/>
              </a:rPr>
              <a:t>P144 4.13</a:t>
            </a:r>
            <a:r>
              <a:rPr kumimoji="1" lang="zh-CN" altLang="en-US" sz="4400">
                <a:latin typeface="Times New Roman" pitchFamily="18" charset="0"/>
              </a:rPr>
              <a:t>，</a:t>
            </a:r>
            <a:r>
              <a:rPr kumimoji="1" lang="en-US" altLang="zh-CN" sz="4400">
                <a:latin typeface="Times New Roman" pitchFamily="18" charset="0"/>
              </a:rPr>
              <a:t>4.15</a:t>
            </a:r>
            <a:endParaRPr kumimoji="1" lang="zh-CN" altLang="en-US" sz="4400">
              <a:latin typeface="Times New Roman" pitchFamily="18" charset="0"/>
            </a:endParaRPr>
          </a:p>
        </p:txBody>
      </p:sp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1258888" y="908050"/>
            <a:ext cx="568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作业</a:t>
            </a:r>
          </a:p>
        </p:txBody>
      </p:sp>
    </p:spTree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47813" y="692150"/>
            <a:ext cx="4800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状态表  </a:t>
            </a:r>
          </a:p>
        </p:txBody>
      </p:sp>
      <p:pic>
        <p:nvPicPr>
          <p:cNvPr id="26627" name="Picture 3" descr="Img000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1944688"/>
            <a:ext cx="4822825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277225" cy="4608513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sz="2800" smtClean="0"/>
              <a:t>    </a:t>
            </a:r>
            <a:r>
              <a:rPr lang="zh-CN" altLang="en-US" sz="2800" smtClean="0"/>
              <a:t>做原始状态图时，为确保功能的正确性，遵循</a:t>
            </a:r>
            <a:r>
              <a:rPr lang="zh-CN" altLang="en-US" sz="2800" smtClean="0">
                <a:latin typeface="Courier New" pitchFamily="49" charset="0"/>
              </a:rPr>
              <a:t>“</a:t>
            </a:r>
            <a:r>
              <a:rPr lang="zh-CN" altLang="en-US" sz="2800" smtClean="0"/>
              <a:t>宁多勿漏</a:t>
            </a:r>
            <a:r>
              <a:rPr lang="zh-CN" altLang="en-US" sz="2800" smtClean="0">
                <a:latin typeface="Courier New" pitchFamily="49" charset="0"/>
              </a:rPr>
              <a:t>”</a:t>
            </a:r>
            <a:r>
              <a:rPr lang="zh-CN" altLang="en-US" sz="2800" smtClean="0"/>
              <a:t>的原则。因此，所得的原始状态图或状态表可能包含有多余的状态，使状态数增加，将导致下列结果：</a:t>
            </a:r>
          </a:p>
          <a:p>
            <a:pPr algn="just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zh-CN" altLang="en-US" sz="2800" smtClean="0"/>
              <a:t>             ①系统所需触发器级数增多；</a:t>
            </a:r>
          </a:p>
          <a:p>
            <a:pPr algn="just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zh-CN" altLang="en-US" sz="2800" smtClean="0"/>
              <a:t>             ②触发器的激励电路变得复杂；</a:t>
            </a:r>
          </a:p>
          <a:p>
            <a:pPr algn="just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zh-CN" altLang="en-US" sz="2800" smtClean="0"/>
              <a:t>             ③故障增多。</a:t>
            </a:r>
          </a:p>
          <a:p>
            <a:pPr algn="just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zh-CN" altLang="en-US" sz="2800" smtClean="0"/>
              <a:t>   状态化简，减少状态数对降低系统成本和电路的复杂性，提高可靠性均有好处。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1443038" y="620713"/>
            <a:ext cx="3206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）状态化简</a:t>
            </a:r>
          </a:p>
        </p:txBody>
      </p:sp>
    </p:spTree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8675" name="Picture 61" descr="Img000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052513"/>
            <a:ext cx="4822825" cy="45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2060575"/>
            <a:ext cx="2659063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 Box 63"/>
          <p:cNvSpPr txBox="1">
            <a:spLocks noChangeArrowheads="1"/>
          </p:cNvSpPr>
          <p:nvPr/>
        </p:nvSpPr>
        <p:spPr bwMode="auto">
          <a:xfrm>
            <a:off x="5848350" y="61706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8678" name="Rectangle 64"/>
          <p:cNvSpPr>
            <a:spLocks noChangeArrowheads="1"/>
          </p:cNvSpPr>
          <p:nvPr/>
        </p:nvSpPr>
        <p:spPr bwMode="auto">
          <a:xfrm>
            <a:off x="3419475" y="6021388"/>
            <a:ext cx="290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(S</a:t>
            </a:r>
            <a:r>
              <a:rPr lang="en-US" altLang="zh-CN"/>
              <a:t>0)</a:t>
            </a:r>
            <a:r>
              <a:rPr lang="zh-CN" altLang="en-US"/>
              <a:t>、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1)</a:t>
            </a:r>
            <a:r>
              <a:rPr lang="zh-CN" altLang="en-US"/>
              <a:t>、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2)</a:t>
            </a:r>
            <a:r>
              <a:rPr lang="zh-CN" altLang="en-US"/>
              <a:t>、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3,S4)</a:t>
            </a:r>
          </a:p>
        </p:txBody>
      </p:sp>
    </p:spTree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8493125" cy="4391025"/>
          </a:xfrm>
        </p:spPr>
        <p:txBody>
          <a:bodyPr/>
          <a:lstStyle/>
          <a:p>
            <a:pPr algn="just" eaLnBrk="1" hangingPunct="1">
              <a:lnSpc>
                <a:spcPts val="4400"/>
              </a:lnSpc>
              <a:buFont typeface="Wingdings" pitchFamily="2" charset="2"/>
              <a:buNone/>
            </a:pPr>
            <a:r>
              <a:rPr lang="zh-CN" altLang="en-US" sz="2800" dirty="0" smtClean="0"/>
              <a:t>   状态分配是指将化简后的状态表中的各个状态用二进制代码来表示，因此，状态分配有时又称为状态编码。电路的状态通常是用触发器的状态来表示的。</a:t>
            </a:r>
          </a:p>
          <a:p>
            <a:pPr algn="just" eaLnBrk="1" hangingPunct="1">
              <a:lnSpc>
                <a:spcPts val="4400"/>
              </a:lnSpc>
              <a:buFont typeface="Wingdings" pitchFamily="2" charset="2"/>
              <a:buNone/>
            </a:pPr>
            <a:r>
              <a:rPr lang="zh-CN" altLang="en-US" sz="2800" dirty="0" smtClean="0"/>
              <a:t>   由于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=4</a:t>
            </a:r>
            <a:r>
              <a:rPr lang="zh-CN" altLang="en-US" sz="2800" dirty="0" smtClean="0"/>
              <a:t>，故该电路应选用两级触发器</a:t>
            </a:r>
            <a:r>
              <a:rPr lang="en-US" altLang="zh-CN" sz="2800" i="1" dirty="0" smtClean="0"/>
              <a:t>Q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和</a:t>
            </a:r>
            <a:r>
              <a:rPr lang="en-US" altLang="zh-CN" sz="2800" i="1" dirty="0" smtClean="0"/>
              <a:t>Q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，有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种状态：</a:t>
            </a:r>
            <a:r>
              <a:rPr lang="zh-CN" altLang="en-US" sz="2800" dirty="0" smtClean="0">
                <a:latin typeface="Courier New" pitchFamily="49" charset="0"/>
              </a:rPr>
              <a:t>“</a:t>
            </a:r>
            <a:r>
              <a:rPr lang="en-US" altLang="zh-CN" sz="2800" dirty="0" smtClean="0"/>
              <a:t>00</a:t>
            </a:r>
            <a:r>
              <a:rPr lang="en-US" altLang="zh-CN" sz="2800" dirty="0" smtClean="0">
                <a:latin typeface="Courier New" pitchFamily="49" charset="0"/>
              </a:rPr>
              <a:t>”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latin typeface="Courier New" pitchFamily="49" charset="0"/>
              </a:rPr>
              <a:t>“</a:t>
            </a:r>
            <a:r>
              <a:rPr lang="en-US" altLang="zh-CN" sz="2800" dirty="0" smtClean="0"/>
              <a:t>01</a:t>
            </a:r>
            <a:r>
              <a:rPr lang="en-US" altLang="zh-CN" sz="2800" dirty="0" smtClean="0">
                <a:latin typeface="Courier New" pitchFamily="49" charset="0"/>
              </a:rPr>
              <a:t>”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latin typeface="Courier New" pitchFamily="49" charset="0"/>
              </a:rPr>
              <a:t>“</a:t>
            </a:r>
            <a:r>
              <a:rPr lang="en-US" altLang="zh-CN" sz="2800" dirty="0" smtClean="0"/>
              <a:t>10</a:t>
            </a:r>
            <a:r>
              <a:rPr lang="en-US" altLang="zh-CN" sz="2800" dirty="0" smtClean="0">
                <a:latin typeface="Courier New" pitchFamily="49" charset="0"/>
              </a:rPr>
              <a:t>”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latin typeface="Courier New" pitchFamily="49" charset="0"/>
              </a:rPr>
              <a:t>“</a:t>
            </a:r>
            <a:r>
              <a:rPr lang="en-US" altLang="zh-CN" sz="2800" dirty="0" smtClean="0"/>
              <a:t>11</a:t>
            </a:r>
            <a:r>
              <a:rPr lang="en-US" altLang="zh-CN" sz="2800" dirty="0" smtClean="0">
                <a:latin typeface="Courier New" pitchFamily="49" charset="0"/>
              </a:rPr>
              <a:t>”</a:t>
            </a:r>
            <a:r>
              <a:rPr lang="zh-CN" altLang="en-US" sz="2800" dirty="0" smtClean="0"/>
              <a:t>，对</a:t>
            </a:r>
            <a:r>
              <a:rPr lang="en-US" altLang="zh-CN" sz="2800" i="1" dirty="0" smtClean="0"/>
              <a:t>S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、</a:t>
            </a:r>
            <a:r>
              <a:rPr lang="en-US" altLang="zh-CN" sz="2800" i="1" dirty="0" smtClean="0"/>
              <a:t>S</a:t>
            </a:r>
            <a:r>
              <a:rPr lang="en-US" altLang="zh-CN" sz="2800" baseline="-250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i="1" dirty="0" smtClean="0"/>
              <a:t>S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i="1" dirty="0" smtClean="0"/>
              <a:t>S</a:t>
            </a:r>
            <a:r>
              <a:rPr lang="en-US" altLang="zh-CN" sz="2800" baseline="-25000" dirty="0" smtClean="0"/>
              <a:t>3</a:t>
            </a:r>
            <a:r>
              <a:rPr lang="zh-CN" altLang="en-US" sz="2800" dirty="0" smtClean="0"/>
              <a:t>的状态分配方式有多种，分配方案不同，设计结果也不一样。 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443038" y="620713"/>
            <a:ext cx="3206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/>
              <a:t>（</a:t>
            </a:r>
            <a:r>
              <a:rPr lang="en-US" altLang="zh-CN" sz="3600"/>
              <a:t>3</a:t>
            </a:r>
            <a:r>
              <a:rPr lang="zh-CN" altLang="en-US" sz="3600"/>
              <a:t>）状态分配</a:t>
            </a:r>
          </a:p>
        </p:txBody>
      </p:sp>
    </p:spTree>
  </p:cSld>
  <p:clrMapOvr>
    <a:masterClrMapping/>
  </p:clrMapOvr>
  <p:transition spd="med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7772400" cy="3671887"/>
          </a:xfrm>
        </p:spPr>
        <p:txBody>
          <a:bodyPr/>
          <a:lstStyle/>
          <a:p>
            <a:pPr algn="just"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zh-CN" altLang="en-US" dirty="0" smtClean="0"/>
              <a:t>   逻辑电路简单，且电路具有自启动能力。如何寻找最佳状态分配方案，至今还没找到一种普遍有效的方法。</a:t>
            </a:r>
            <a:endParaRPr lang="en-US" altLang="zh-CN" dirty="0" smtClean="0"/>
          </a:p>
          <a:p>
            <a:pPr algn="just"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zh-CN" altLang="en-US" dirty="0" smtClean="0"/>
              <a:t>   状态分配中的一些规则，可以作为状态分配时的参考，对该例状态分配如下：</a:t>
            </a:r>
          </a:p>
          <a:p>
            <a:pPr algn="just"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zh-CN" altLang="en-US" dirty="0" smtClean="0"/>
              <a:t>                          </a:t>
            </a:r>
            <a:r>
              <a:rPr lang="zh-CN" altLang="en-US" dirty="0" smtClean="0">
                <a:latin typeface="Courier New" pitchFamily="49" charset="0"/>
              </a:rPr>
              <a:t> 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latin typeface="Courier New" pitchFamily="49" charset="0"/>
              </a:rPr>
              <a:t>——</a:t>
            </a:r>
            <a:r>
              <a:rPr lang="en-US" altLang="zh-CN" dirty="0" smtClean="0"/>
              <a:t>00   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latin typeface="Courier New" pitchFamily="49" charset="0"/>
              </a:rPr>
              <a:t>——</a:t>
            </a:r>
            <a:r>
              <a:rPr lang="en-US" altLang="zh-CN" dirty="0" smtClean="0"/>
              <a:t>10</a:t>
            </a:r>
          </a:p>
          <a:p>
            <a:pPr algn="just" eaLnBrk="1" hangingPunct="1">
              <a:lnSpc>
                <a:spcPts val="4600"/>
              </a:lnSpc>
              <a:buFont typeface="Wingdings" pitchFamily="2" charset="2"/>
              <a:buNone/>
            </a:pPr>
            <a:r>
              <a:rPr lang="en-US" altLang="zh-CN" i="1" dirty="0" smtClean="0"/>
              <a:t>                             S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latin typeface="Courier New" pitchFamily="49" charset="0"/>
              </a:rPr>
              <a:t>——</a:t>
            </a:r>
            <a:r>
              <a:rPr lang="en-US" altLang="zh-CN" dirty="0" smtClean="0"/>
              <a:t>01   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3</a:t>
            </a:r>
            <a:r>
              <a:rPr lang="en-US" altLang="zh-CN" dirty="0" smtClean="0">
                <a:latin typeface="Courier New" pitchFamily="49" charset="0"/>
              </a:rPr>
              <a:t>——</a:t>
            </a:r>
            <a:r>
              <a:rPr lang="en-US" altLang="zh-CN" dirty="0" smtClean="0"/>
              <a:t>11</a:t>
            </a:r>
            <a:endParaRPr lang="en-US" altLang="zh-CN" dirty="0" smtClean="0"/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1443038" y="620713"/>
            <a:ext cx="38782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/>
              <a:t>最佳状态分配方案</a:t>
            </a:r>
          </a:p>
        </p:txBody>
      </p:sp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7199</TotalTime>
  <Words>3085</Words>
  <Application>Microsoft Office PowerPoint</Application>
  <PresentationFormat>全屏显示(4:3)</PresentationFormat>
  <Paragraphs>116</Paragraphs>
  <Slides>48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Blends</vt:lpstr>
      <vt:lpstr>VISIO</vt:lpstr>
      <vt:lpstr>Equation</vt:lpstr>
      <vt:lpstr>第四章 同步时序逻辑电路(下)</vt:lpstr>
      <vt:lpstr>4.5 同步时序逻辑电路设计举例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计数器 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同步时序逻辑电路(下)</dc:title>
  <dc:creator>zsl</dc:creator>
  <cp:lastModifiedBy>peng</cp:lastModifiedBy>
  <cp:revision>49</cp:revision>
  <dcterms:created xsi:type="dcterms:W3CDTF">2007-10-22T01:48:50Z</dcterms:created>
  <dcterms:modified xsi:type="dcterms:W3CDTF">2020-09-04T10:35:30Z</dcterms:modified>
</cp:coreProperties>
</file>