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5"/>
  </p:notesMasterIdLst>
  <p:handoutMasterIdLst>
    <p:handoutMasterId r:id="rId26"/>
  </p:handoutMasterIdLst>
  <p:sldIdLst>
    <p:sldId id="343" r:id="rId2"/>
    <p:sldId id="297" r:id="rId3"/>
    <p:sldId id="422" r:id="rId4"/>
    <p:sldId id="374" r:id="rId5"/>
    <p:sldId id="423" r:id="rId6"/>
    <p:sldId id="510" r:id="rId7"/>
    <p:sldId id="511" r:id="rId8"/>
    <p:sldId id="512" r:id="rId9"/>
    <p:sldId id="515" r:id="rId10"/>
    <p:sldId id="513" r:id="rId11"/>
    <p:sldId id="517" r:id="rId12"/>
    <p:sldId id="518" r:id="rId13"/>
    <p:sldId id="519" r:id="rId14"/>
    <p:sldId id="540" r:id="rId15"/>
    <p:sldId id="542" r:id="rId16"/>
    <p:sldId id="526" r:id="rId17"/>
    <p:sldId id="527" r:id="rId18"/>
    <p:sldId id="528" r:id="rId19"/>
    <p:sldId id="529" r:id="rId20"/>
    <p:sldId id="514" r:id="rId21"/>
    <p:sldId id="524" r:id="rId22"/>
    <p:sldId id="525" r:id="rId23"/>
    <p:sldId id="408" r:id="rId2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CB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39" autoAdjust="0"/>
    <p:restoredTop sz="58834" autoAdjust="0"/>
  </p:normalViewPr>
  <p:slideViewPr>
    <p:cSldViewPr>
      <p:cViewPr>
        <p:scale>
          <a:sx n="60" d="100"/>
          <a:sy n="60" d="100"/>
        </p:scale>
        <p:origin x="-1662" y="-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502"/>
    </p:cViewPr>
  </p:sorterViewPr>
  <p:notesViewPr>
    <p:cSldViewPr>
      <p:cViewPr varScale="1">
        <p:scale>
          <a:sx n="55" d="100"/>
          <a:sy n="55" d="100"/>
        </p:scale>
        <p:origin x="-1878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011B337F-6F8C-4C9D-9AFC-4F8E3FF115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0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280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80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4B341981-030D-4073-BE9F-982592F9C6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23075" y="457200"/>
            <a:ext cx="21209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213475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114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4400" y="1371600"/>
            <a:ext cx="4114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ltGray">
          <a:xfrm>
            <a:off x="290513" y="547688"/>
            <a:ext cx="438150" cy="3873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ltGray">
          <a:xfrm>
            <a:off x="784225" y="969963"/>
            <a:ext cx="368300" cy="38735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ltGray">
          <a:xfrm>
            <a:off x="0" y="887413"/>
            <a:ext cx="560388" cy="344487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gray">
          <a:xfrm>
            <a:off x="762000" y="3810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gray">
          <a:xfrm>
            <a:off x="315913" y="11430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127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457200"/>
            <a:ext cx="779303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7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382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>
    <p:random/>
  </p:transition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6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2060848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/>
              <a:t>第五章 异步时序逻辑电路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第二步，列出状态真值表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dirty="0" smtClean="0"/>
              <a:t>当</a:t>
            </a:r>
            <a:r>
              <a:rPr lang="en-US" altLang="zh-CN" dirty="0" smtClean="0"/>
              <a:t>x=0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CP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=CP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=0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Z=0</a:t>
            </a:r>
            <a:r>
              <a:rPr lang="zh-CN" altLang="en-US" dirty="0" smtClean="0"/>
              <a:t>，即此电路维持原状态，且输出为“</a:t>
            </a:r>
            <a:r>
              <a:rPr lang="en-US" altLang="zh-CN" dirty="0" smtClean="0"/>
              <a:t>0</a:t>
            </a:r>
            <a:r>
              <a:rPr lang="zh-CN" altLang="en-US" smtClean="0"/>
              <a:t>”。</a:t>
            </a:r>
            <a:endParaRPr lang="zh-CN" altLang="en-US" dirty="0" smtClean="0"/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title"/>
          </p:nvPr>
        </p:nvSpPr>
        <p:spPr>
          <a:xfrm>
            <a:off x="1274763" y="533400"/>
            <a:ext cx="7564437" cy="609600"/>
          </a:xfrm>
        </p:spPr>
        <p:txBody>
          <a:bodyPr/>
          <a:lstStyle/>
          <a:p>
            <a:pPr eaLnBrk="1" hangingPunct="1"/>
            <a:r>
              <a:rPr lang="zh-CN" altLang="en-US" sz="4000" smtClean="0"/>
              <a:t>脉冲异步时序逻辑电路分析</a:t>
            </a:r>
          </a:p>
        </p:txBody>
      </p:sp>
      <p:graphicFrame>
        <p:nvGraphicFramePr>
          <p:cNvPr id="317685" name="Group 245"/>
          <p:cNvGraphicFramePr>
            <a:graphicFrameLocks noGrp="1"/>
          </p:cNvGraphicFramePr>
          <p:nvPr/>
        </p:nvGraphicFramePr>
        <p:xfrm>
          <a:off x="1219200" y="3352800"/>
          <a:ext cx="6705600" cy="2377440"/>
        </p:xfrm>
        <a:graphic>
          <a:graphicData uri="http://schemas.openxmlformats.org/drawingml/2006/table">
            <a:tbl>
              <a:tblPr/>
              <a:tblGrid>
                <a:gridCol w="990600"/>
                <a:gridCol w="762000"/>
                <a:gridCol w="762000"/>
                <a:gridCol w="762000"/>
                <a:gridCol w="762000"/>
                <a:gridCol w="762000"/>
                <a:gridCol w="762000"/>
                <a:gridCol w="1143000"/>
              </a:tblGrid>
              <a:tr h="1809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输入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现态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激励变量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输出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43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Q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Q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CP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CP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5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第三步，作状态转移真值表（次态真值表）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title"/>
          </p:nvPr>
        </p:nvSpPr>
        <p:spPr>
          <a:xfrm>
            <a:off x="1274763" y="533400"/>
            <a:ext cx="7564437" cy="609600"/>
          </a:xfrm>
        </p:spPr>
        <p:txBody>
          <a:bodyPr/>
          <a:lstStyle/>
          <a:p>
            <a:pPr eaLnBrk="1" hangingPunct="1"/>
            <a:r>
              <a:rPr lang="zh-CN" altLang="en-US" sz="4000" smtClean="0"/>
              <a:t>脉冲异步时序逻辑电路分析</a:t>
            </a:r>
          </a:p>
        </p:txBody>
      </p:sp>
      <p:graphicFrame>
        <p:nvGraphicFramePr>
          <p:cNvPr id="321783" name="Group 247"/>
          <p:cNvGraphicFramePr>
            <a:graphicFrameLocks noGrp="1"/>
          </p:cNvGraphicFramePr>
          <p:nvPr/>
        </p:nvGraphicFramePr>
        <p:xfrm>
          <a:off x="76200" y="1981200"/>
          <a:ext cx="4648200" cy="2377440"/>
        </p:xfrm>
        <a:graphic>
          <a:graphicData uri="http://schemas.openxmlformats.org/drawingml/2006/table">
            <a:tbl>
              <a:tblPr/>
              <a:tblGrid>
                <a:gridCol w="762000"/>
                <a:gridCol w="496888"/>
                <a:gridCol w="493712"/>
                <a:gridCol w="609600"/>
                <a:gridCol w="457200"/>
                <a:gridCol w="609600"/>
                <a:gridCol w="457200"/>
                <a:gridCol w="762000"/>
              </a:tblGrid>
              <a:tr h="1809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输入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现态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激励变量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输出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43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Q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Q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CP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CP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5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21910" name="Group 374"/>
          <p:cNvGraphicFramePr>
            <a:graphicFrameLocks noGrp="1"/>
          </p:cNvGraphicFramePr>
          <p:nvPr/>
        </p:nvGraphicFramePr>
        <p:xfrm>
          <a:off x="5029200" y="4038600"/>
          <a:ext cx="4029075" cy="2377440"/>
        </p:xfrm>
        <a:graphic>
          <a:graphicData uri="http://schemas.openxmlformats.org/drawingml/2006/table">
            <a:tbl>
              <a:tblPr/>
              <a:tblGrid>
                <a:gridCol w="762000"/>
                <a:gridCol w="457200"/>
                <a:gridCol w="457200"/>
                <a:gridCol w="762000"/>
                <a:gridCol w="762000"/>
                <a:gridCol w="828675"/>
              </a:tblGrid>
              <a:tr h="17145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输入</a:t>
                      </a:r>
                      <a:r>
                        <a:rPr kumimoji="0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现态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次态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输出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Q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Q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Q</a:t>
                      </a:r>
                      <a:r>
                        <a:rPr kumimoji="0" lang="en-US" altLang="zh-CN" sz="19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19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n+1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Q</a:t>
                      </a:r>
                      <a:r>
                        <a:rPr kumimoji="0" lang="en-US" altLang="zh-CN" sz="19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19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n+1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1796" name="Freeform 260"/>
          <p:cNvSpPr>
            <a:spLocks/>
          </p:cNvSpPr>
          <p:nvPr/>
        </p:nvSpPr>
        <p:spPr bwMode="auto">
          <a:xfrm>
            <a:off x="2590800" y="4495800"/>
            <a:ext cx="2286000" cy="914400"/>
          </a:xfrm>
          <a:custGeom>
            <a:avLst/>
            <a:gdLst>
              <a:gd name="T0" fmla="*/ 2147483647 w 1416"/>
              <a:gd name="T1" fmla="*/ 0 h 720"/>
              <a:gd name="T2" fmla="*/ 2147483647 w 1416"/>
              <a:gd name="T3" fmla="*/ 2147483647 h 720"/>
              <a:gd name="T4" fmla="*/ 2147483647 w 1416"/>
              <a:gd name="T5" fmla="*/ 2147483647 h 720"/>
              <a:gd name="T6" fmla="*/ 2147483647 w 1416"/>
              <a:gd name="T7" fmla="*/ 2147483647 h 720"/>
              <a:gd name="T8" fmla="*/ 0 60000 65536"/>
              <a:gd name="T9" fmla="*/ 0 60000 65536"/>
              <a:gd name="T10" fmla="*/ 0 60000 65536"/>
              <a:gd name="T11" fmla="*/ 0 60000 65536"/>
              <a:gd name="T12" fmla="*/ 0 w 1416"/>
              <a:gd name="T13" fmla="*/ 0 h 720"/>
              <a:gd name="T14" fmla="*/ 1416 w 1416"/>
              <a:gd name="T15" fmla="*/ 720 h 7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16" h="720">
                <a:moveTo>
                  <a:pt x="24" y="0"/>
                </a:moveTo>
                <a:cubicBezTo>
                  <a:pt x="12" y="184"/>
                  <a:pt x="0" y="368"/>
                  <a:pt x="72" y="480"/>
                </a:cubicBezTo>
                <a:cubicBezTo>
                  <a:pt x="144" y="592"/>
                  <a:pt x="232" y="632"/>
                  <a:pt x="456" y="672"/>
                </a:cubicBezTo>
                <a:cubicBezTo>
                  <a:pt x="680" y="712"/>
                  <a:pt x="1048" y="716"/>
                  <a:pt x="1416" y="72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21797" name="Text Box 261"/>
          <p:cNvSpPr txBox="1">
            <a:spLocks noChangeArrowheads="1"/>
          </p:cNvSpPr>
          <p:nvPr/>
        </p:nvSpPr>
        <p:spPr bwMode="auto">
          <a:xfrm>
            <a:off x="381000" y="4745038"/>
            <a:ext cx="35369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2"/>
                </a:solidFill>
              </a:rPr>
              <a:t>由现态和激励变量得次态</a:t>
            </a:r>
          </a:p>
          <a:p>
            <a:r>
              <a:rPr lang="zh-CN" altLang="en-US">
                <a:solidFill>
                  <a:schemeClr val="tx2"/>
                </a:solidFill>
              </a:rPr>
              <a:t>注意：</a:t>
            </a:r>
          </a:p>
        </p:txBody>
      </p:sp>
      <p:graphicFrame>
        <p:nvGraphicFramePr>
          <p:cNvPr id="321798" name="Object 262"/>
          <p:cNvGraphicFramePr>
            <a:graphicFrameLocks noChangeAspect="1"/>
          </p:cNvGraphicFramePr>
          <p:nvPr/>
        </p:nvGraphicFramePr>
        <p:xfrm>
          <a:off x="990600" y="5334000"/>
          <a:ext cx="2895600" cy="895350"/>
        </p:xfrm>
        <a:graphic>
          <a:graphicData uri="http://schemas.openxmlformats.org/presentationml/2006/ole">
            <p:oleObj spid="_x0000_s4098" name="Equation" r:id="rId3" imgW="1562040" imgH="482400" progId="Equations">
              <p:embed/>
            </p:oleObj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17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17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2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21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2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21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796" grpId="0" animBg="1"/>
      <p:bldP spid="321797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68760"/>
            <a:ext cx="8382000" cy="48768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第四步，作状态表和状态图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title"/>
          </p:nvPr>
        </p:nvSpPr>
        <p:spPr>
          <a:xfrm>
            <a:off x="1274763" y="533400"/>
            <a:ext cx="7564437" cy="609600"/>
          </a:xfrm>
        </p:spPr>
        <p:txBody>
          <a:bodyPr/>
          <a:lstStyle/>
          <a:p>
            <a:pPr eaLnBrk="1" hangingPunct="1"/>
            <a:r>
              <a:rPr lang="zh-CN" altLang="en-US" sz="4000" smtClean="0"/>
              <a:t>脉冲异步时序逻辑电路分析</a:t>
            </a:r>
          </a:p>
        </p:txBody>
      </p:sp>
      <p:graphicFrame>
        <p:nvGraphicFramePr>
          <p:cNvPr id="322923" name="Group 363"/>
          <p:cNvGraphicFramePr>
            <a:graphicFrameLocks noGrp="1"/>
          </p:cNvGraphicFramePr>
          <p:nvPr/>
        </p:nvGraphicFramePr>
        <p:xfrm>
          <a:off x="5292081" y="1926357"/>
          <a:ext cx="3699519" cy="2438400"/>
        </p:xfrm>
        <a:graphic>
          <a:graphicData uri="http://schemas.openxmlformats.org/drawingml/2006/table">
            <a:tbl>
              <a:tblPr/>
              <a:tblGrid>
                <a:gridCol w="468999"/>
                <a:gridCol w="475559"/>
                <a:gridCol w="1338124"/>
                <a:gridCol w="1416837"/>
              </a:tblGrid>
              <a:tr h="4572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现态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次态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Q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n+1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Q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n+1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/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输出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Q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Q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=0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=1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00/0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01/0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01/0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11/0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5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10/0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10/0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11/0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00/1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2785" name="Line 225"/>
          <p:cNvSpPr>
            <a:spLocks noChangeShapeType="1"/>
          </p:cNvSpPr>
          <p:nvPr/>
        </p:nvSpPr>
        <p:spPr bwMode="auto">
          <a:xfrm>
            <a:off x="4191000" y="3069357"/>
            <a:ext cx="1066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22787" name="Line 227"/>
          <p:cNvSpPr>
            <a:spLocks noChangeShapeType="1"/>
          </p:cNvSpPr>
          <p:nvPr/>
        </p:nvSpPr>
        <p:spPr bwMode="auto">
          <a:xfrm flipH="1">
            <a:off x="5652120" y="4724400"/>
            <a:ext cx="1510680" cy="648816"/>
          </a:xfrm>
          <a:prstGeom prst="line">
            <a:avLst/>
          </a:prstGeom>
          <a:noFill/>
          <a:ln w="76200" cmpd="tri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322835" name="Group 275"/>
          <p:cNvGraphicFramePr>
            <a:graphicFrameLocks noGrp="1"/>
          </p:cNvGraphicFramePr>
          <p:nvPr/>
        </p:nvGraphicFramePr>
        <p:xfrm>
          <a:off x="85725" y="1916832"/>
          <a:ext cx="4126233" cy="2377440"/>
        </p:xfrm>
        <a:graphic>
          <a:graphicData uri="http://schemas.openxmlformats.org/drawingml/2006/table">
            <a:tbl>
              <a:tblPr/>
              <a:tblGrid>
                <a:gridCol w="780375"/>
                <a:gridCol w="468225"/>
                <a:gridCol w="468225"/>
                <a:gridCol w="780375"/>
                <a:gridCol w="780375"/>
                <a:gridCol w="848658"/>
              </a:tblGrid>
              <a:tr h="17145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输入</a:t>
                      </a:r>
                      <a:r>
                        <a:rPr kumimoji="0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现态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次态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输出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Q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Q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Q</a:t>
                      </a:r>
                      <a:r>
                        <a:rPr kumimoji="0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n+1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Q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n+1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0943" y="4437112"/>
            <a:ext cx="2769169" cy="2276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2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2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22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785" grpId="0" animBg="1"/>
      <p:bldP spid="32278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382000" cy="4876800"/>
          </a:xfrm>
        </p:spPr>
        <p:txBody>
          <a:bodyPr/>
          <a:lstStyle/>
          <a:p>
            <a:pPr eaLnBrk="1" hangingPunct="1"/>
            <a:r>
              <a:rPr lang="zh-CN" altLang="en-US" smtClean="0"/>
              <a:t>第五步，说明电路逻辑功能</a:t>
            </a:r>
          </a:p>
          <a:p>
            <a:pPr lvl="1" eaLnBrk="1" hangingPunct="1"/>
            <a:r>
              <a:rPr lang="zh-CN" altLang="en-US" smtClean="0"/>
              <a:t>由上述推导可知，是一个带进位的模</a:t>
            </a:r>
            <a:r>
              <a:rPr lang="en-US" altLang="zh-CN" smtClean="0"/>
              <a:t>3</a:t>
            </a:r>
            <a:r>
              <a:rPr lang="zh-CN" altLang="en-US" smtClean="0"/>
              <a:t>计数器（每来三个脉冲输出一个脉冲）</a:t>
            </a:r>
          </a:p>
          <a:p>
            <a:pPr lvl="1" eaLnBrk="1" hangingPunct="1"/>
            <a:r>
              <a:rPr lang="zh-CN" altLang="en-US" smtClean="0"/>
              <a:t>设初态</a:t>
            </a:r>
            <a:r>
              <a:rPr lang="en-US" altLang="zh-CN" smtClean="0"/>
              <a:t>Q</a:t>
            </a:r>
            <a:r>
              <a:rPr lang="en-US" altLang="zh-CN" baseline="-25000" smtClean="0"/>
              <a:t>2</a:t>
            </a:r>
            <a:r>
              <a:rPr lang="en-US" altLang="zh-CN" smtClean="0"/>
              <a:t>Q</a:t>
            </a:r>
            <a:r>
              <a:rPr lang="en-US" altLang="zh-CN" baseline="-25000" smtClean="0"/>
              <a:t>1</a:t>
            </a:r>
            <a:r>
              <a:rPr lang="zh-CN" altLang="en-US" smtClean="0"/>
              <a:t>为</a:t>
            </a:r>
            <a:r>
              <a:rPr lang="en-US" altLang="zh-CN" smtClean="0">
                <a:solidFill>
                  <a:schemeClr val="hlink"/>
                </a:solidFill>
              </a:rPr>
              <a:t>00</a:t>
            </a:r>
            <a:r>
              <a:rPr lang="zh-CN" altLang="en-US" smtClean="0"/>
              <a:t>，则当</a:t>
            </a:r>
            <a:r>
              <a:rPr lang="en-US" altLang="zh-CN" i="1" smtClean="0">
                <a:latin typeface="Times New Roman" pitchFamily="18" charset="0"/>
              </a:rPr>
              <a:t>x</a:t>
            </a:r>
            <a:r>
              <a:rPr lang="zh-CN" altLang="en-US" smtClean="0"/>
              <a:t>端输入</a:t>
            </a:r>
            <a:r>
              <a:rPr lang="en-US" altLang="zh-CN" smtClean="0">
                <a:solidFill>
                  <a:schemeClr val="hlink"/>
                </a:solidFill>
              </a:rPr>
              <a:t>4</a:t>
            </a:r>
            <a:r>
              <a:rPr lang="zh-CN" altLang="en-US" smtClean="0"/>
              <a:t>个脉冲时有：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title"/>
          </p:nvPr>
        </p:nvSpPr>
        <p:spPr>
          <a:xfrm>
            <a:off x="1274763" y="533400"/>
            <a:ext cx="7564437" cy="609600"/>
          </a:xfrm>
        </p:spPr>
        <p:txBody>
          <a:bodyPr/>
          <a:lstStyle/>
          <a:p>
            <a:pPr eaLnBrk="1" hangingPunct="1"/>
            <a:r>
              <a:rPr lang="zh-CN" altLang="en-US" sz="4000" smtClean="0"/>
              <a:t>脉冲异步时序逻辑电路分析</a:t>
            </a:r>
          </a:p>
        </p:txBody>
      </p:sp>
      <p:graphicFrame>
        <p:nvGraphicFramePr>
          <p:cNvPr id="323790" name="Group 206"/>
          <p:cNvGraphicFramePr>
            <a:graphicFrameLocks noGrp="1"/>
          </p:cNvGraphicFramePr>
          <p:nvPr/>
        </p:nvGraphicFramePr>
        <p:xfrm>
          <a:off x="1066800" y="3581400"/>
          <a:ext cx="6480175" cy="2743200"/>
        </p:xfrm>
        <a:graphic>
          <a:graphicData uri="http://schemas.openxmlformats.org/drawingml/2006/table">
            <a:tbl>
              <a:tblPr/>
              <a:tblGrid>
                <a:gridCol w="1581150"/>
                <a:gridCol w="1241425"/>
                <a:gridCol w="1219200"/>
                <a:gridCol w="1219200"/>
                <a:gridCol w="12192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(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脉冲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CP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CP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Q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Q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Q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n+1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Q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n+1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Z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3794" name="Text Box 210"/>
          <p:cNvSpPr txBox="1">
            <a:spLocks noChangeArrowheads="1"/>
          </p:cNvSpPr>
          <p:nvPr/>
        </p:nvSpPr>
        <p:spPr bwMode="auto">
          <a:xfrm>
            <a:off x="7478713" y="4418013"/>
            <a:ext cx="116840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1800"/>
              <a:t>波形图</a:t>
            </a:r>
          </a:p>
          <a:p>
            <a:pPr algn="ctr"/>
            <a:r>
              <a:rPr lang="zh-CN" altLang="en-US" sz="1800"/>
              <a:t>参见</a:t>
            </a:r>
          </a:p>
          <a:p>
            <a:pPr algn="ctr"/>
            <a:r>
              <a:rPr lang="en-US" altLang="zh-CN" sz="1800"/>
              <a:t>P159</a:t>
            </a:r>
            <a:r>
              <a:rPr lang="zh-CN" altLang="en-US" sz="1800"/>
              <a:t>图</a:t>
            </a:r>
            <a:r>
              <a:rPr lang="en-US" altLang="zh-CN" sz="1800"/>
              <a:t>5.4</a:t>
            </a:r>
          </a:p>
        </p:txBody>
      </p:sp>
      <p:pic>
        <p:nvPicPr>
          <p:cNvPr id="21542" name="Picture 211"/>
          <p:cNvPicPr>
            <a:picLocks noChangeAspect="1" noChangeArrowheads="1"/>
          </p:cNvPicPr>
          <p:nvPr/>
        </p:nvPicPr>
        <p:blipFill>
          <a:blip r:embed="rId2" cstate="print"/>
          <a:srcRect t="838" b="2515"/>
          <a:stretch>
            <a:fillRect/>
          </a:stretch>
        </p:blipFill>
        <p:spPr bwMode="auto">
          <a:xfrm>
            <a:off x="755650" y="2673350"/>
            <a:ext cx="7850188" cy="415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794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95400" y="5943600"/>
            <a:ext cx="6629400" cy="609600"/>
          </a:xfrm>
        </p:spPr>
        <p:txBody>
          <a:bodyPr/>
          <a:lstStyle/>
          <a:p>
            <a:pPr algn="just" eaLnBrk="1" hangingPunct="1">
              <a:lnSpc>
                <a:spcPct val="131000"/>
              </a:lnSpc>
              <a:buFont typeface="Wingdings" pitchFamily="2" charset="2"/>
              <a:buNone/>
            </a:pPr>
            <a:r>
              <a:rPr lang="en-US" altLang="zh-CN" sz="2000" b="1" i="1" smtClean="0"/>
              <a:t>CP</a:t>
            </a:r>
            <a:r>
              <a:rPr lang="en-US" altLang="zh-CN" sz="2000" b="1" baseline="-25000" smtClean="0">
                <a:latin typeface="宋体" charset="-122"/>
              </a:rPr>
              <a:t>1</a:t>
            </a:r>
            <a:r>
              <a:rPr lang="en-US" altLang="zh-CN" sz="2000" b="1" smtClean="0">
                <a:latin typeface="宋体" charset="-122"/>
              </a:rPr>
              <a:t>=</a:t>
            </a:r>
            <a:r>
              <a:rPr lang="en-US" altLang="zh-CN" sz="2000" b="1" i="1" smtClean="0"/>
              <a:t>Q</a:t>
            </a:r>
            <a:r>
              <a:rPr lang="en-US" altLang="zh-CN" sz="2000" b="1" baseline="-25000" smtClean="0">
                <a:latin typeface="宋体" charset="-122"/>
              </a:rPr>
              <a:t>0</a:t>
            </a:r>
            <a:r>
              <a:rPr lang="en-US" altLang="zh-CN" sz="2000" b="1" smtClean="0">
                <a:latin typeface="宋体" charset="-122"/>
              </a:rPr>
              <a:t> </a:t>
            </a:r>
            <a:r>
              <a:rPr lang="zh-CN" altLang="en-US" sz="2000" b="1" smtClean="0">
                <a:latin typeface="宋体" charset="-122"/>
              </a:rPr>
              <a:t>（当</a:t>
            </a:r>
            <a:r>
              <a:rPr lang="en-US" altLang="zh-CN" sz="2000" b="1" smtClean="0"/>
              <a:t>FF</a:t>
            </a:r>
            <a:r>
              <a:rPr lang="en-US" altLang="zh-CN" sz="2000" b="1" baseline="-25000" smtClean="0">
                <a:latin typeface="宋体" charset="-122"/>
              </a:rPr>
              <a:t>0</a:t>
            </a:r>
            <a:r>
              <a:rPr lang="zh-CN" altLang="en-US" sz="2000" b="1" smtClean="0">
                <a:latin typeface="宋体" charset="-122"/>
              </a:rPr>
              <a:t>的</a:t>
            </a:r>
            <a:r>
              <a:rPr lang="en-US" altLang="zh-CN" sz="2000" b="1" i="1" smtClean="0"/>
              <a:t>Q</a:t>
            </a:r>
            <a:r>
              <a:rPr lang="en-US" altLang="zh-CN" sz="2000" b="1" baseline="-25000" smtClean="0">
                <a:latin typeface="宋体" charset="-122"/>
              </a:rPr>
              <a:t>0</a:t>
            </a:r>
            <a:r>
              <a:rPr lang="zh-CN" altLang="en-US" sz="2000" b="1" smtClean="0">
                <a:latin typeface="宋体" charset="-122"/>
              </a:rPr>
              <a:t>由</a:t>
            </a:r>
            <a:r>
              <a:rPr lang="en-US" altLang="zh-CN" sz="2000" b="1" smtClean="0">
                <a:latin typeface="宋体" charset="-122"/>
              </a:rPr>
              <a:t>0→1</a:t>
            </a:r>
            <a:r>
              <a:rPr lang="zh-CN" altLang="en-US" sz="2000" b="1" smtClean="0">
                <a:latin typeface="宋体" charset="-122"/>
              </a:rPr>
              <a:t>时，</a:t>
            </a:r>
            <a:r>
              <a:rPr lang="en-US" altLang="zh-CN" sz="2000" b="1" i="1" smtClean="0"/>
              <a:t>Q</a:t>
            </a:r>
            <a:r>
              <a:rPr lang="en-US" altLang="zh-CN" sz="2000" b="1" baseline="-25000" smtClean="0">
                <a:latin typeface="宋体" charset="-122"/>
              </a:rPr>
              <a:t>1</a:t>
            </a:r>
            <a:r>
              <a:rPr lang="zh-CN" altLang="en-US" sz="2000" b="1" smtClean="0">
                <a:latin typeface="宋体" charset="-122"/>
              </a:rPr>
              <a:t>才可能改变状态。）</a:t>
            </a:r>
            <a:endParaRPr lang="zh-CN" altLang="en-US" b="1" smtClean="0">
              <a:latin typeface="宋体" charset="-122"/>
            </a:endParaRPr>
          </a:p>
        </p:txBody>
      </p:sp>
      <p:sp>
        <p:nvSpPr>
          <p:cNvPr id="5126" name="Rectangle 3"/>
          <p:cNvSpPr>
            <a:spLocks noChangeArrowheads="1"/>
          </p:cNvSpPr>
          <p:nvPr/>
        </p:nvSpPr>
        <p:spPr bwMode="auto">
          <a:xfrm>
            <a:off x="1219200" y="30480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1143000" lvl="2" indent="-228600" algn="just">
              <a:spcBef>
                <a:spcPct val="20000"/>
              </a:spcBef>
              <a:buClr>
                <a:schemeClr val="folHlink"/>
              </a:buClr>
            </a:pPr>
            <a:r>
              <a:rPr kumimoji="0" lang="zh-CN" altLang="en-US" sz="2800" b="1">
                <a:latin typeface="宋体" charset="-122"/>
              </a:rPr>
              <a:t>异步时序逻辑电路的分析举例</a:t>
            </a:r>
          </a:p>
        </p:txBody>
      </p:sp>
      <p:sp>
        <p:nvSpPr>
          <p:cNvPr id="345092" name="Rectangle 4"/>
          <p:cNvSpPr>
            <a:spLocks noChangeArrowheads="1"/>
          </p:cNvSpPr>
          <p:nvPr/>
        </p:nvSpPr>
        <p:spPr bwMode="auto">
          <a:xfrm>
            <a:off x="1187450" y="1268413"/>
            <a:ext cx="6248400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algn="just">
              <a:lnSpc>
                <a:spcPct val="131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Monotype Sorts" pitchFamily="2" charset="2"/>
              <a:buNone/>
            </a:pPr>
            <a:r>
              <a:rPr kumimoji="0" lang="zh-CN" altLang="en-US" b="1" dirty="0"/>
              <a:t>例试分</a:t>
            </a:r>
            <a:r>
              <a:rPr kumimoji="0" lang="zh-CN" altLang="en-US" b="1" dirty="0" smtClean="0"/>
              <a:t>析下图所</a:t>
            </a:r>
            <a:r>
              <a:rPr kumimoji="0" lang="zh-CN" altLang="en-US" b="1" dirty="0"/>
              <a:t>示的时序逻辑电路</a:t>
            </a:r>
          </a:p>
        </p:txBody>
      </p:sp>
      <p:sp>
        <p:nvSpPr>
          <p:cNvPr id="345093" name="Rectangle 5"/>
          <p:cNvSpPr>
            <a:spLocks noChangeArrowheads="1"/>
          </p:cNvSpPr>
          <p:nvPr/>
        </p:nvSpPr>
        <p:spPr bwMode="auto">
          <a:xfrm>
            <a:off x="1295400" y="4267200"/>
            <a:ext cx="6248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algn="just">
              <a:lnSpc>
                <a:spcPct val="131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Monotype Sorts" pitchFamily="2" charset="2"/>
              <a:buNone/>
            </a:pPr>
            <a:r>
              <a:rPr kumimoji="0" lang="zh-CN" altLang="en-US" sz="2000" b="1"/>
              <a:t>该电路为异步时序逻辑电路。具体分析如下：</a:t>
            </a:r>
          </a:p>
        </p:txBody>
      </p:sp>
      <p:sp>
        <p:nvSpPr>
          <p:cNvPr id="345094" name="Rectangle 6"/>
          <p:cNvSpPr>
            <a:spLocks noChangeArrowheads="1"/>
          </p:cNvSpPr>
          <p:nvPr/>
        </p:nvSpPr>
        <p:spPr bwMode="auto">
          <a:xfrm>
            <a:off x="1295400" y="4648200"/>
            <a:ext cx="4648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algn="just">
              <a:lnSpc>
                <a:spcPct val="131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Monotype Sorts" pitchFamily="2" charset="2"/>
              <a:buNone/>
            </a:pPr>
            <a:r>
              <a:rPr kumimoji="0" lang="zh-CN" altLang="en-US" sz="2000" b="1">
                <a:latin typeface="宋体" charset="-122"/>
              </a:rPr>
              <a:t>（</a:t>
            </a:r>
            <a:r>
              <a:rPr kumimoji="0" lang="en-US" altLang="zh-CN" sz="2000" b="1">
                <a:latin typeface="宋体" charset="-122"/>
              </a:rPr>
              <a:t>1</a:t>
            </a:r>
            <a:r>
              <a:rPr kumimoji="0" lang="zh-CN" altLang="en-US" sz="2000" b="1">
                <a:latin typeface="宋体" charset="-122"/>
              </a:rPr>
              <a:t>）写出各逻辑方程式。</a:t>
            </a:r>
          </a:p>
        </p:txBody>
      </p:sp>
      <p:sp>
        <p:nvSpPr>
          <p:cNvPr id="345095" name="Rectangle 7"/>
          <p:cNvSpPr>
            <a:spLocks noChangeArrowheads="1"/>
          </p:cNvSpPr>
          <p:nvPr/>
        </p:nvSpPr>
        <p:spPr bwMode="auto">
          <a:xfrm>
            <a:off x="1371600" y="5105400"/>
            <a:ext cx="243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algn="just">
              <a:lnSpc>
                <a:spcPct val="131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Monotype Sorts" pitchFamily="2" charset="2"/>
              <a:buNone/>
            </a:pPr>
            <a:r>
              <a:rPr kumimoji="0" lang="en-US" altLang="zh-CN" sz="2000" b="1">
                <a:latin typeface="宋体" charset="-122"/>
              </a:rPr>
              <a:t>①</a:t>
            </a:r>
            <a:r>
              <a:rPr kumimoji="0" lang="zh-CN" altLang="en-US" sz="2000" b="1">
                <a:latin typeface="宋体" charset="-122"/>
              </a:rPr>
              <a:t>时钟方程：</a:t>
            </a:r>
          </a:p>
        </p:txBody>
      </p:sp>
      <p:sp>
        <p:nvSpPr>
          <p:cNvPr id="345096" name="Rectangle 8"/>
          <p:cNvSpPr>
            <a:spLocks noChangeArrowheads="1"/>
          </p:cNvSpPr>
          <p:nvPr/>
        </p:nvSpPr>
        <p:spPr bwMode="auto">
          <a:xfrm>
            <a:off x="1295400" y="5486400"/>
            <a:ext cx="586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algn="just">
              <a:lnSpc>
                <a:spcPct val="131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Monotype Sorts" pitchFamily="2" charset="2"/>
              <a:buNone/>
            </a:pPr>
            <a:r>
              <a:rPr kumimoji="0" lang="en-US" altLang="zh-CN" sz="2000" b="1" i="1"/>
              <a:t>CP</a:t>
            </a:r>
            <a:r>
              <a:rPr kumimoji="0" lang="en-US" altLang="zh-CN" sz="2000" b="1" baseline="-25000">
                <a:latin typeface="宋体" charset="-122"/>
              </a:rPr>
              <a:t>0</a:t>
            </a:r>
            <a:r>
              <a:rPr kumimoji="0" lang="en-US" altLang="zh-CN" sz="2000" b="1">
                <a:latin typeface="宋体" charset="-122"/>
              </a:rPr>
              <a:t>=</a:t>
            </a:r>
            <a:r>
              <a:rPr kumimoji="0" lang="en-US" altLang="zh-CN" sz="2000" b="1" i="1"/>
              <a:t>CP</a:t>
            </a:r>
            <a:r>
              <a:rPr kumimoji="0" lang="en-US" altLang="zh-CN" sz="2000" b="1">
                <a:latin typeface="宋体" charset="-122"/>
              </a:rPr>
              <a:t> </a:t>
            </a:r>
            <a:r>
              <a:rPr kumimoji="0" lang="zh-CN" altLang="en-US" sz="2000" b="1">
                <a:latin typeface="宋体" charset="-122"/>
              </a:rPr>
              <a:t>（时钟脉冲源的上升沿触发。</a:t>
            </a:r>
            <a:r>
              <a:rPr kumimoji="0" lang="zh-CN" altLang="en-US" b="1">
                <a:latin typeface="宋体" charset="-122"/>
              </a:rPr>
              <a:t>）</a:t>
            </a:r>
            <a:endParaRPr kumimoji="0" lang="zh-CN" altLang="en-US"/>
          </a:p>
        </p:txBody>
      </p:sp>
      <p:graphicFrame>
        <p:nvGraphicFramePr>
          <p:cNvPr id="345097" name="Object 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69938" y="1796331"/>
          <a:ext cx="7546478" cy="2834407"/>
        </p:xfrm>
        <a:graphic>
          <a:graphicData uri="http://schemas.openxmlformats.org/presentationml/2006/ole">
            <p:oleObj spid="_x0000_s5122" name="BMP 图像" r:id="rId3" imgW="6163535" imgH="2314286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5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5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5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5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5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5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5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5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5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5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345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5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5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0" grpId="0" build="p" autoUpdateAnimBg="0"/>
      <p:bldP spid="345092" grpId="0" autoUpdateAnimBg="0"/>
      <p:bldP spid="345093" grpId="0" autoUpdateAnimBg="0"/>
      <p:bldP spid="345094" grpId="0" autoUpdateAnimBg="0"/>
      <p:bldP spid="345095" grpId="0" autoUpdateAnimBg="0"/>
      <p:bldP spid="345096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43000" y="304800"/>
            <a:ext cx="4038600" cy="685800"/>
          </a:xfrm>
        </p:spPr>
        <p:txBody>
          <a:bodyPr/>
          <a:lstStyle/>
          <a:p>
            <a:pPr algn="just" eaLnBrk="1" hangingPunct="1">
              <a:lnSpc>
                <a:spcPct val="131000"/>
              </a:lnSpc>
              <a:buFont typeface="Wingdings" pitchFamily="2" charset="2"/>
              <a:buNone/>
            </a:pPr>
            <a:r>
              <a:rPr lang="en-US" altLang="zh-CN" sz="2800" smtClean="0"/>
              <a:t> </a:t>
            </a:r>
            <a:r>
              <a:rPr lang="zh-CN" altLang="en-US" sz="2000" b="1" smtClean="0"/>
              <a:t>（</a:t>
            </a:r>
            <a:r>
              <a:rPr lang="en-US" altLang="zh-CN" sz="2000" b="1" smtClean="0"/>
              <a:t>4</a:t>
            </a:r>
            <a:r>
              <a:rPr lang="zh-CN" altLang="en-US" sz="2000" b="1" smtClean="0"/>
              <a:t>）作状态转换图、时序图。</a:t>
            </a:r>
          </a:p>
        </p:txBody>
      </p:sp>
      <p:sp>
        <p:nvSpPr>
          <p:cNvPr id="347139" name="Rectangle 3"/>
          <p:cNvSpPr>
            <a:spLocks noChangeArrowheads="1"/>
          </p:cNvSpPr>
          <p:nvPr/>
        </p:nvSpPr>
        <p:spPr bwMode="auto">
          <a:xfrm>
            <a:off x="1143000" y="3581400"/>
            <a:ext cx="7239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algn="just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Monotype Sorts" pitchFamily="2" charset="2"/>
              <a:buNone/>
            </a:pPr>
            <a:r>
              <a:rPr kumimoji="0" lang="zh-CN" altLang="en-US" sz="2000" b="1">
                <a:latin typeface="宋体" charset="-122"/>
              </a:rPr>
              <a:t>（</a:t>
            </a:r>
            <a:r>
              <a:rPr kumimoji="0" lang="en-US" altLang="zh-CN" sz="2000" b="1">
                <a:latin typeface="宋体" charset="-122"/>
              </a:rPr>
              <a:t>5</a:t>
            </a:r>
            <a:r>
              <a:rPr kumimoji="0" lang="zh-CN" altLang="en-US" sz="2000" b="1">
                <a:latin typeface="宋体" charset="-122"/>
              </a:rPr>
              <a:t>）逻辑功能分析</a:t>
            </a:r>
          </a:p>
          <a:p>
            <a:pPr marL="342900" indent="-342900" algn="just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Monotype Sorts" pitchFamily="2" charset="2"/>
              <a:buNone/>
            </a:pPr>
            <a:r>
              <a:rPr kumimoji="0" lang="zh-CN" altLang="en-US" sz="2000" b="1"/>
              <a:t>    由状态图可知：该电路一共有</a:t>
            </a:r>
            <a:r>
              <a:rPr kumimoji="0" lang="en-US" altLang="zh-CN" sz="2000" b="1"/>
              <a:t>4</a:t>
            </a:r>
            <a:r>
              <a:rPr kumimoji="0" lang="zh-CN" altLang="en-US" sz="2000" b="1"/>
              <a:t>个状态</a:t>
            </a:r>
            <a:r>
              <a:rPr kumimoji="0" lang="en-US" altLang="zh-CN" sz="2000" b="1"/>
              <a:t>00</a:t>
            </a:r>
            <a:r>
              <a:rPr kumimoji="0" lang="zh-CN" altLang="en-US" sz="2000" b="1"/>
              <a:t>、</a:t>
            </a:r>
            <a:r>
              <a:rPr kumimoji="0" lang="en-US" altLang="zh-CN" sz="2000" b="1"/>
              <a:t>01</a:t>
            </a:r>
            <a:r>
              <a:rPr kumimoji="0" lang="zh-CN" altLang="en-US" sz="2000" b="1"/>
              <a:t>、</a:t>
            </a:r>
            <a:r>
              <a:rPr kumimoji="0" lang="en-US" altLang="zh-CN" sz="2000" b="1"/>
              <a:t>10</a:t>
            </a:r>
            <a:r>
              <a:rPr kumimoji="0" lang="zh-CN" altLang="en-US" sz="2000" b="1"/>
              <a:t>、</a:t>
            </a:r>
            <a:r>
              <a:rPr kumimoji="0" lang="en-US" altLang="zh-CN" sz="2000" b="1"/>
              <a:t>11</a:t>
            </a:r>
            <a:r>
              <a:rPr kumimoji="0" lang="zh-CN" altLang="en-US" sz="2000" b="1"/>
              <a:t>，在时钟脉冲作用下，按照减</a:t>
            </a:r>
            <a:r>
              <a:rPr kumimoji="0" lang="en-US" altLang="zh-CN" sz="2000" b="1"/>
              <a:t>1</a:t>
            </a:r>
            <a:r>
              <a:rPr kumimoji="0" lang="zh-CN" altLang="en-US" sz="2000" b="1"/>
              <a:t>规律循环变化，所以是一个</a:t>
            </a:r>
            <a:r>
              <a:rPr kumimoji="0" lang="en-US" altLang="zh-CN" sz="2000" b="1"/>
              <a:t>4</a:t>
            </a:r>
            <a:r>
              <a:rPr kumimoji="0" lang="zh-CN" altLang="en-US" sz="2000" b="1"/>
              <a:t>进制减法计数器，</a:t>
            </a:r>
            <a:r>
              <a:rPr kumimoji="0" lang="en-US" altLang="zh-CN" sz="2000" b="1" i="1"/>
              <a:t>Z</a:t>
            </a:r>
            <a:r>
              <a:rPr kumimoji="0" lang="zh-CN" altLang="en-US" sz="2000" b="1"/>
              <a:t>是借位信号。</a:t>
            </a:r>
          </a:p>
        </p:txBody>
      </p:sp>
      <p:pic>
        <p:nvPicPr>
          <p:cNvPr id="3471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371600"/>
            <a:ext cx="3048000" cy="16795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pic>
        <p:nvPicPr>
          <p:cNvPr id="34714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295400"/>
            <a:ext cx="4114800" cy="17081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7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7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7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7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7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7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9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685800"/>
            <a:ext cx="4876800" cy="838200"/>
          </a:xfrm>
        </p:spPr>
        <p:txBody>
          <a:bodyPr/>
          <a:lstStyle/>
          <a:p>
            <a:pPr eaLnBrk="1" hangingPunct="1">
              <a:lnSpc>
                <a:spcPct val="131000"/>
              </a:lnSpc>
              <a:buFont typeface="Wingdings" pitchFamily="2" charset="2"/>
              <a:buNone/>
            </a:pPr>
            <a:r>
              <a:rPr lang="zh-CN" altLang="en-US" sz="2000" b="1" smtClean="0">
                <a:latin typeface="宋体" charset="-122"/>
              </a:rPr>
              <a:t>二进制异步计数器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b="1" smtClean="0">
                <a:latin typeface="宋体" charset="-122"/>
              </a:rPr>
              <a:t> （</a:t>
            </a:r>
            <a:r>
              <a:rPr lang="en-US" altLang="zh-CN" sz="2000" b="1" smtClean="0">
                <a:latin typeface="宋体" charset="-122"/>
              </a:rPr>
              <a:t>1</a:t>
            </a:r>
            <a:r>
              <a:rPr lang="zh-CN" altLang="en-US" sz="2000" b="1" smtClean="0">
                <a:latin typeface="宋体" charset="-122"/>
              </a:rPr>
              <a:t>）二进制异步加法计数器（</a:t>
            </a:r>
            <a:r>
              <a:rPr lang="en-US" altLang="zh-CN" sz="2000" b="1" smtClean="0">
                <a:latin typeface="宋体" charset="-122"/>
              </a:rPr>
              <a:t>4</a:t>
            </a:r>
            <a:r>
              <a:rPr lang="zh-CN" altLang="en-US" sz="2000" b="1" smtClean="0">
                <a:latin typeface="宋体" charset="-122"/>
              </a:rPr>
              <a:t>位）  </a:t>
            </a:r>
            <a:endParaRPr lang="zh-CN" altLang="en-US" sz="2000" smtClean="0"/>
          </a:p>
        </p:txBody>
      </p:sp>
      <p:sp>
        <p:nvSpPr>
          <p:cNvPr id="330756" name="Rectangle 4"/>
          <p:cNvSpPr>
            <a:spLocks noChangeArrowheads="1"/>
          </p:cNvSpPr>
          <p:nvPr/>
        </p:nvSpPr>
        <p:spPr bwMode="auto">
          <a:xfrm>
            <a:off x="1219200" y="4419600"/>
            <a:ext cx="548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lnSpc>
                <a:spcPct val="131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Monotype Sorts" pitchFamily="2" charset="2"/>
              <a:buNone/>
            </a:pPr>
            <a:r>
              <a:rPr kumimoji="0" lang="zh-CN" altLang="en-US" sz="2000" b="1"/>
              <a:t>工作原理： </a:t>
            </a:r>
            <a:r>
              <a:rPr kumimoji="0" lang="en-US" altLang="zh-CN" sz="2000" b="1"/>
              <a:t>4</a:t>
            </a:r>
            <a:r>
              <a:rPr kumimoji="0" lang="zh-CN" altLang="en-US" sz="2000" b="1"/>
              <a:t>个</a:t>
            </a:r>
            <a:r>
              <a:rPr kumimoji="0" lang="en-US" altLang="zh-CN" sz="2000" b="1"/>
              <a:t>JK</a:t>
            </a:r>
            <a:r>
              <a:rPr kumimoji="0" lang="zh-CN" altLang="en-US" sz="2000" b="1">
                <a:latin typeface="宋体" charset="-122"/>
              </a:rPr>
              <a:t>触发器都接成</a:t>
            </a:r>
            <a:r>
              <a:rPr kumimoji="0" lang="en-US" altLang="zh-CN" sz="2000" b="1"/>
              <a:t>T</a:t>
            </a:r>
            <a:r>
              <a:rPr kumimoji="0" lang="en-US" altLang="zh-CN" sz="2000" b="1">
                <a:latin typeface="Courier New" pitchFamily="49" charset="0"/>
              </a:rPr>
              <a:t>’</a:t>
            </a:r>
            <a:r>
              <a:rPr kumimoji="0" lang="zh-CN" altLang="en-US" sz="2000" b="1">
                <a:latin typeface="宋体" charset="-122"/>
              </a:rPr>
              <a:t>触发器。</a:t>
            </a:r>
          </a:p>
        </p:txBody>
      </p:sp>
      <p:sp>
        <p:nvSpPr>
          <p:cNvPr id="330757" name="Rectangle 5"/>
          <p:cNvSpPr>
            <a:spLocks noChangeArrowheads="1"/>
          </p:cNvSpPr>
          <p:nvPr/>
        </p:nvSpPr>
        <p:spPr bwMode="auto">
          <a:xfrm>
            <a:off x="1524000" y="5943600"/>
            <a:ext cx="5105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lnSpc>
                <a:spcPct val="131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Monotype Sorts" pitchFamily="2" charset="2"/>
              <a:buNone/>
            </a:pPr>
            <a:r>
              <a:rPr kumimoji="0" lang="en-US" altLang="zh-CN" sz="2000" b="1"/>
              <a:t> </a:t>
            </a:r>
            <a:r>
              <a:rPr kumimoji="0" lang="zh-CN" altLang="en-US" sz="2000" b="1"/>
              <a:t>每当</a:t>
            </a:r>
            <a:r>
              <a:rPr kumimoji="0" lang="en-US" altLang="zh-CN" sz="2000" b="1"/>
              <a:t>Q</a:t>
            </a:r>
            <a:r>
              <a:rPr kumimoji="0" lang="en-US" altLang="zh-CN" sz="2000" b="1" baseline="-25000"/>
              <a:t>2</a:t>
            </a:r>
            <a:r>
              <a:rPr kumimoji="0" lang="zh-CN" altLang="en-US" sz="2000" b="1"/>
              <a:t>由</a:t>
            </a:r>
            <a:r>
              <a:rPr kumimoji="0" lang="en-US" altLang="zh-CN" sz="2000" b="1"/>
              <a:t>1</a:t>
            </a:r>
            <a:r>
              <a:rPr kumimoji="0" lang="zh-CN" altLang="en-US" sz="2000" b="1"/>
              <a:t>变</a:t>
            </a:r>
            <a:r>
              <a:rPr kumimoji="0" lang="en-US" altLang="zh-CN" sz="2000" b="1"/>
              <a:t>0</a:t>
            </a:r>
            <a:r>
              <a:rPr kumimoji="0" lang="zh-CN" altLang="en-US" sz="2000" b="1"/>
              <a:t>，</a:t>
            </a:r>
            <a:r>
              <a:rPr kumimoji="0" lang="en-US" altLang="zh-CN" sz="2000" b="1"/>
              <a:t>FF</a:t>
            </a:r>
            <a:r>
              <a:rPr kumimoji="0" lang="en-US" altLang="zh-CN" sz="2000" b="1" baseline="-25000"/>
              <a:t>3</a:t>
            </a:r>
            <a:r>
              <a:rPr kumimoji="0" lang="zh-CN" altLang="en-US" sz="2000" b="1"/>
              <a:t>向相反的状态翻转一次。</a:t>
            </a:r>
          </a:p>
        </p:txBody>
      </p:sp>
      <p:sp>
        <p:nvSpPr>
          <p:cNvPr id="330758" name="Rectangle 6"/>
          <p:cNvSpPr>
            <a:spLocks noChangeArrowheads="1"/>
          </p:cNvSpPr>
          <p:nvPr/>
        </p:nvSpPr>
        <p:spPr bwMode="auto">
          <a:xfrm>
            <a:off x="1295400" y="4800600"/>
            <a:ext cx="632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lnSpc>
                <a:spcPct val="131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Monotype Sorts" pitchFamily="2" charset="2"/>
              <a:buNone/>
            </a:pPr>
            <a:r>
              <a:rPr kumimoji="0" lang="en-US" altLang="zh-CN" sz="2000" b="1"/>
              <a:t>    </a:t>
            </a:r>
            <a:r>
              <a:rPr kumimoji="0" lang="zh-CN" altLang="en-US" sz="2000" b="1"/>
              <a:t>每来一个</a:t>
            </a:r>
            <a:r>
              <a:rPr kumimoji="0" lang="en-US" altLang="zh-CN" sz="2000" b="1"/>
              <a:t>CP</a:t>
            </a:r>
            <a:r>
              <a:rPr kumimoji="0" lang="zh-CN" altLang="en-US" sz="2000" b="1"/>
              <a:t>的下降沿时，</a:t>
            </a:r>
            <a:r>
              <a:rPr kumimoji="0" lang="en-US" altLang="zh-CN" sz="2000" b="1"/>
              <a:t>FF</a:t>
            </a:r>
            <a:r>
              <a:rPr kumimoji="0" lang="en-US" altLang="zh-CN" sz="2000" b="1" baseline="-25000"/>
              <a:t>0</a:t>
            </a:r>
            <a:r>
              <a:rPr kumimoji="0" lang="zh-CN" altLang="en-US" sz="2000" b="1"/>
              <a:t>向相反的状态翻转一次；</a:t>
            </a:r>
          </a:p>
        </p:txBody>
      </p:sp>
      <p:sp>
        <p:nvSpPr>
          <p:cNvPr id="330759" name="Rectangle 7"/>
          <p:cNvSpPr>
            <a:spLocks noChangeArrowheads="1"/>
          </p:cNvSpPr>
          <p:nvPr/>
        </p:nvSpPr>
        <p:spPr bwMode="auto">
          <a:xfrm>
            <a:off x="1371600" y="5181600"/>
            <a:ext cx="533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lnSpc>
                <a:spcPct val="131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Monotype Sorts" pitchFamily="2" charset="2"/>
              <a:buNone/>
            </a:pPr>
            <a:r>
              <a:rPr kumimoji="0" lang="en-US" altLang="zh-CN" sz="2000" b="1"/>
              <a:t>   </a:t>
            </a:r>
            <a:r>
              <a:rPr kumimoji="0" lang="zh-CN" altLang="en-US" sz="2000" b="1"/>
              <a:t>每当</a:t>
            </a:r>
            <a:r>
              <a:rPr kumimoji="0" lang="en-US" altLang="zh-CN" sz="2000" b="1" i="1"/>
              <a:t>Q</a:t>
            </a:r>
            <a:r>
              <a:rPr kumimoji="0" lang="en-US" altLang="zh-CN" sz="2000" b="1" baseline="-25000"/>
              <a:t>0</a:t>
            </a:r>
            <a:r>
              <a:rPr kumimoji="0" lang="zh-CN" altLang="en-US" sz="2000" b="1"/>
              <a:t>由</a:t>
            </a:r>
            <a:r>
              <a:rPr kumimoji="0" lang="en-US" altLang="zh-CN" sz="2000" b="1"/>
              <a:t>1</a:t>
            </a:r>
            <a:r>
              <a:rPr kumimoji="0" lang="zh-CN" altLang="en-US" sz="2000" b="1"/>
              <a:t>变</a:t>
            </a:r>
            <a:r>
              <a:rPr kumimoji="0" lang="en-US" altLang="zh-CN" sz="2000" b="1"/>
              <a:t>0</a:t>
            </a:r>
            <a:r>
              <a:rPr kumimoji="0" lang="zh-CN" altLang="en-US" sz="2000" b="1"/>
              <a:t>，</a:t>
            </a:r>
            <a:r>
              <a:rPr kumimoji="0" lang="en-US" altLang="zh-CN" sz="2000" b="1"/>
              <a:t>FF</a:t>
            </a:r>
            <a:r>
              <a:rPr kumimoji="0" lang="en-US" altLang="zh-CN" sz="2000" b="1" baseline="-25000"/>
              <a:t>1</a:t>
            </a:r>
            <a:r>
              <a:rPr kumimoji="0" lang="zh-CN" altLang="en-US" sz="2000" b="1"/>
              <a:t>向相反的状态翻转一次；</a:t>
            </a:r>
          </a:p>
        </p:txBody>
      </p:sp>
      <p:sp>
        <p:nvSpPr>
          <p:cNvPr id="330760" name="Rectangle 8"/>
          <p:cNvSpPr>
            <a:spLocks noChangeArrowheads="1"/>
          </p:cNvSpPr>
          <p:nvPr/>
        </p:nvSpPr>
        <p:spPr bwMode="auto">
          <a:xfrm>
            <a:off x="1371600" y="5562600"/>
            <a:ext cx="518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lnSpc>
                <a:spcPct val="131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Monotype Sorts" pitchFamily="2" charset="2"/>
              <a:buNone/>
            </a:pPr>
            <a:r>
              <a:rPr kumimoji="0" lang="en-US" altLang="zh-CN" sz="2000" b="1"/>
              <a:t>   </a:t>
            </a:r>
            <a:r>
              <a:rPr kumimoji="0" lang="zh-CN" altLang="en-US" sz="2000" b="1"/>
              <a:t>每当</a:t>
            </a:r>
            <a:r>
              <a:rPr kumimoji="0" lang="en-US" altLang="zh-CN" sz="2000" b="1" i="1"/>
              <a:t>Q</a:t>
            </a:r>
            <a:r>
              <a:rPr kumimoji="0" lang="en-US" altLang="zh-CN" sz="2000" b="1" baseline="-25000"/>
              <a:t>1</a:t>
            </a:r>
            <a:r>
              <a:rPr kumimoji="0" lang="zh-CN" altLang="en-US" sz="2000" b="1"/>
              <a:t>由</a:t>
            </a:r>
            <a:r>
              <a:rPr kumimoji="0" lang="en-US" altLang="zh-CN" sz="2000" b="1"/>
              <a:t>1</a:t>
            </a:r>
            <a:r>
              <a:rPr kumimoji="0" lang="zh-CN" altLang="en-US" sz="2000" b="1"/>
              <a:t>变</a:t>
            </a:r>
            <a:r>
              <a:rPr kumimoji="0" lang="en-US" altLang="zh-CN" sz="2000" b="1"/>
              <a:t>0</a:t>
            </a:r>
            <a:r>
              <a:rPr kumimoji="0" lang="zh-CN" altLang="en-US" sz="2000" b="1"/>
              <a:t>，</a:t>
            </a:r>
            <a:r>
              <a:rPr kumimoji="0" lang="en-US" altLang="zh-CN" sz="2000" b="1"/>
              <a:t>FF</a:t>
            </a:r>
            <a:r>
              <a:rPr kumimoji="0" lang="en-US" altLang="zh-CN" sz="2000" b="1" baseline="-25000"/>
              <a:t>2</a:t>
            </a:r>
            <a:r>
              <a:rPr kumimoji="0" lang="zh-CN" altLang="en-US" sz="2000" b="1"/>
              <a:t>向相反的状态翻转一次；</a:t>
            </a:r>
          </a:p>
        </p:txBody>
      </p:sp>
      <p:pic>
        <p:nvPicPr>
          <p:cNvPr id="330761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654175"/>
            <a:ext cx="7467600" cy="24145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0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0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5" dur="500"/>
                                        <p:tgtEl>
                                          <p:spTgt spid="330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0" dur="500"/>
                                        <p:tgtEl>
                                          <p:spTgt spid="330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5" dur="500"/>
                                        <p:tgtEl>
                                          <p:spTgt spid="330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40" dur="500"/>
                                        <p:tgtEl>
                                          <p:spTgt spid="330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45" dur="500"/>
                                        <p:tgtEl>
                                          <p:spTgt spid="330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55" grpId="0" build="p" autoUpdateAnimBg="0"/>
      <p:bldP spid="330756" grpId="0" autoUpdateAnimBg="0"/>
      <p:bldP spid="330757" grpId="0" autoUpdateAnimBg="0"/>
      <p:bldP spid="330758" grpId="0" autoUpdateAnimBg="0"/>
      <p:bldP spid="330759" grpId="0" autoUpdateAnimBg="0"/>
      <p:bldP spid="330760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04800"/>
            <a:ext cx="7772400" cy="304800"/>
          </a:xfrm>
        </p:spPr>
        <p:txBody>
          <a:bodyPr/>
          <a:lstStyle/>
          <a:p>
            <a:pPr eaLnBrk="1" hangingPunct="1"/>
            <a:r>
              <a:rPr lang="zh-CN" altLang="en-US" sz="2400" b="1" i="1" smtClean="0">
                <a:solidFill>
                  <a:schemeClr val="tx1"/>
                </a:solidFill>
              </a:rPr>
              <a:t>用“观察法”作出该电路的时序波形图和状态图。</a:t>
            </a:r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5410200"/>
            <a:ext cx="7772400" cy="1143000"/>
          </a:xfrm>
        </p:spPr>
        <p:txBody>
          <a:bodyPr/>
          <a:lstStyle/>
          <a:p>
            <a:pPr algn="just" eaLnBrk="1" hangingPunct="1">
              <a:lnSpc>
                <a:spcPct val="135000"/>
              </a:lnSpc>
              <a:buFont typeface="Wingdings" pitchFamily="2" charset="2"/>
              <a:buNone/>
            </a:pPr>
            <a:r>
              <a:rPr lang="zh-CN" altLang="en-US" sz="2000" b="1" smtClean="0">
                <a:latin typeface="宋体" charset="-122"/>
              </a:rPr>
              <a:t>由时序图可以看出，</a:t>
            </a:r>
            <a:r>
              <a:rPr lang="en-US" altLang="zh-CN" sz="2000" b="1" i="1" smtClean="0"/>
              <a:t>Q</a:t>
            </a:r>
            <a:r>
              <a:rPr lang="en-US" altLang="zh-CN" sz="2000" b="1" baseline="-25000" smtClean="0">
                <a:latin typeface="宋体" charset="-122"/>
              </a:rPr>
              <a:t>0</a:t>
            </a:r>
            <a:r>
              <a:rPr lang="zh-CN" altLang="en-US" sz="2000" b="1" smtClean="0">
                <a:latin typeface="宋体" charset="-122"/>
              </a:rPr>
              <a:t>、</a:t>
            </a:r>
            <a:r>
              <a:rPr lang="en-US" altLang="zh-CN" sz="2000" b="1" i="1" smtClean="0"/>
              <a:t>Q</a:t>
            </a:r>
            <a:r>
              <a:rPr lang="en-US" altLang="zh-CN" sz="2000" b="1" baseline="-25000" smtClean="0"/>
              <a:t>l</a:t>
            </a:r>
            <a:r>
              <a:rPr lang="zh-CN" altLang="en-US" sz="2000" b="1" smtClean="0">
                <a:latin typeface="宋体" charset="-122"/>
              </a:rPr>
              <a:t>、</a:t>
            </a:r>
            <a:r>
              <a:rPr lang="en-US" altLang="zh-CN" sz="2000" b="1" i="1" smtClean="0"/>
              <a:t>Q</a:t>
            </a:r>
            <a:r>
              <a:rPr lang="en-US" altLang="zh-CN" sz="2000" b="1" baseline="-25000" smtClean="0">
                <a:latin typeface="宋体" charset="-122"/>
              </a:rPr>
              <a:t>2</a:t>
            </a:r>
            <a:r>
              <a:rPr lang="zh-CN" altLang="en-US" sz="2000" b="1" smtClean="0">
                <a:latin typeface="宋体" charset="-122"/>
              </a:rPr>
              <a:t>、</a:t>
            </a:r>
            <a:r>
              <a:rPr lang="en-US" altLang="zh-CN" sz="2000" b="1" i="1" smtClean="0"/>
              <a:t>Q</a:t>
            </a:r>
            <a:r>
              <a:rPr lang="en-US" altLang="zh-CN" sz="2000" b="1" baseline="-25000" smtClean="0">
                <a:latin typeface="宋体" charset="-122"/>
              </a:rPr>
              <a:t>3</a:t>
            </a:r>
            <a:r>
              <a:rPr lang="zh-CN" altLang="en-US" sz="2000" b="1" smtClean="0">
                <a:latin typeface="宋体" charset="-122"/>
              </a:rPr>
              <a:t>的周期分别是计数脉冲</a:t>
            </a:r>
            <a:r>
              <a:rPr lang="en-US" altLang="zh-CN" sz="2000" b="1" smtClean="0">
                <a:latin typeface="宋体" charset="-122"/>
              </a:rPr>
              <a:t>(</a:t>
            </a:r>
            <a:r>
              <a:rPr lang="en-US" altLang="zh-CN" sz="2000" b="1" smtClean="0"/>
              <a:t>CP</a:t>
            </a:r>
            <a:r>
              <a:rPr lang="en-US" altLang="zh-CN" sz="2000" b="1" smtClean="0">
                <a:latin typeface="宋体" charset="-122"/>
              </a:rPr>
              <a:t>)</a:t>
            </a:r>
            <a:r>
              <a:rPr lang="zh-CN" altLang="en-US" sz="2000" b="1" smtClean="0">
                <a:latin typeface="宋体" charset="-122"/>
              </a:rPr>
              <a:t>周期的</a:t>
            </a:r>
            <a:r>
              <a:rPr lang="en-US" altLang="zh-CN" sz="2000" b="1" smtClean="0">
                <a:latin typeface="宋体" charset="-122"/>
              </a:rPr>
              <a:t>2</a:t>
            </a:r>
            <a:r>
              <a:rPr lang="zh-CN" altLang="en-US" sz="2000" b="1" smtClean="0">
                <a:latin typeface="宋体" charset="-122"/>
              </a:rPr>
              <a:t>倍、</a:t>
            </a:r>
            <a:r>
              <a:rPr lang="en-US" altLang="zh-CN" sz="2000" b="1" smtClean="0">
                <a:latin typeface="宋体" charset="-122"/>
              </a:rPr>
              <a:t>4</a:t>
            </a:r>
            <a:r>
              <a:rPr lang="zh-CN" altLang="en-US" sz="2000" b="1" smtClean="0">
                <a:latin typeface="宋体" charset="-122"/>
              </a:rPr>
              <a:t>倍、</a:t>
            </a:r>
            <a:r>
              <a:rPr lang="en-US" altLang="zh-CN" sz="2000" b="1" smtClean="0">
                <a:latin typeface="宋体" charset="-122"/>
              </a:rPr>
              <a:t>8</a:t>
            </a:r>
            <a:r>
              <a:rPr lang="zh-CN" altLang="en-US" sz="2000" b="1" smtClean="0">
                <a:latin typeface="宋体" charset="-122"/>
              </a:rPr>
              <a:t>倍、</a:t>
            </a:r>
            <a:r>
              <a:rPr lang="en-US" altLang="zh-CN" sz="2000" b="1" smtClean="0">
                <a:latin typeface="宋体" charset="-122"/>
              </a:rPr>
              <a:t>16</a:t>
            </a:r>
            <a:r>
              <a:rPr lang="zh-CN" altLang="en-US" sz="2000" b="1" smtClean="0">
                <a:latin typeface="宋体" charset="-122"/>
              </a:rPr>
              <a:t>倍，因而计数器也可作为分频器。</a:t>
            </a:r>
            <a:endParaRPr lang="zh-CN" altLang="en-US" sz="4000" smtClean="0"/>
          </a:p>
        </p:txBody>
      </p:sp>
      <p:pic>
        <p:nvPicPr>
          <p:cNvPr id="33178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550" y="1412875"/>
            <a:ext cx="7543800" cy="16605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graphicFrame>
        <p:nvGraphicFramePr>
          <p:cNvPr id="331781" name="Object 5"/>
          <p:cNvGraphicFramePr>
            <a:graphicFrameLocks noChangeAspect="1"/>
          </p:cNvGraphicFramePr>
          <p:nvPr/>
        </p:nvGraphicFramePr>
        <p:xfrm>
          <a:off x="1908175" y="3213100"/>
          <a:ext cx="5780088" cy="2198688"/>
        </p:xfrm>
        <a:graphic>
          <a:graphicData uri="http://schemas.openxmlformats.org/presentationml/2006/ole">
            <p:oleObj spid="_x0000_s7170" name="位图图像" r:id="rId4" imgW="4244708" imgH="1615238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1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1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79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4724400" cy="381000"/>
          </a:xfrm>
        </p:spPr>
        <p:txBody>
          <a:bodyPr/>
          <a:lstStyle/>
          <a:p>
            <a:pPr eaLnBrk="1" hangingPunct="1"/>
            <a:r>
              <a:rPr lang="zh-CN" altLang="en-US" sz="2400" b="1" i="1" smtClean="0">
                <a:solidFill>
                  <a:schemeClr val="tx1"/>
                </a:solidFill>
                <a:latin typeface="宋体" charset="-122"/>
              </a:rPr>
              <a:t>（</a:t>
            </a:r>
            <a:r>
              <a:rPr lang="en-US" altLang="zh-CN" sz="2400" b="1" i="1" smtClean="0">
                <a:solidFill>
                  <a:schemeClr val="tx1"/>
                </a:solidFill>
                <a:latin typeface="宋体" charset="-122"/>
              </a:rPr>
              <a:t>2</a:t>
            </a:r>
            <a:r>
              <a:rPr lang="zh-CN" altLang="en-US" sz="2400" b="1" i="1" smtClean="0">
                <a:solidFill>
                  <a:schemeClr val="tx1"/>
                </a:solidFill>
                <a:latin typeface="宋体" charset="-122"/>
              </a:rPr>
              <a:t>）二进制异步减法计数器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762000"/>
            <a:ext cx="7162800" cy="457200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2000" b="1" smtClean="0">
                <a:latin typeface="宋体" charset="-122"/>
              </a:rPr>
              <a:t>用</a:t>
            </a:r>
            <a:r>
              <a:rPr lang="en-US" altLang="zh-CN" sz="2000" b="1" smtClean="0">
                <a:latin typeface="宋体" charset="-122"/>
              </a:rPr>
              <a:t>4</a:t>
            </a:r>
            <a:r>
              <a:rPr lang="zh-CN" altLang="en-US" sz="2000" b="1" smtClean="0">
                <a:latin typeface="宋体" charset="-122"/>
              </a:rPr>
              <a:t>个上升沿触发的</a:t>
            </a:r>
            <a:r>
              <a:rPr lang="en-US" altLang="zh-CN" sz="2000" b="1" smtClean="0"/>
              <a:t>D</a:t>
            </a:r>
            <a:r>
              <a:rPr lang="zh-CN" altLang="en-US" sz="2000" b="1" smtClean="0">
                <a:latin typeface="宋体" charset="-122"/>
              </a:rPr>
              <a:t>触发器组成的</a:t>
            </a:r>
            <a:r>
              <a:rPr lang="en-US" altLang="zh-CN" sz="2000" b="1" smtClean="0">
                <a:latin typeface="宋体" charset="-122"/>
              </a:rPr>
              <a:t>4</a:t>
            </a:r>
            <a:r>
              <a:rPr lang="zh-CN" altLang="en-US" sz="2000" b="1" smtClean="0">
                <a:latin typeface="宋体" charset="-122"/>
              </a:rPr>
              <a:t>位异步二进制减法计数器。</a:t>
            </a:r>
            <a:endParaRPr lang="zh-CN" altLang="en-US" sz="2000" smtClean="0"/>
          </a:p>
        </p:txBody>
      </p:sp>
      <p:sp>
        <p:nvSpPr>
          <p:cNvPr id="332804" name="Rectangle 4"/>
          <p:cNvSpPr>
            <a:spLocks noChangeArrowheads="1"/>
          </p:cNvSpPr>
          <p:nvPr/>
        </p:nvSpPr>
        <p:spPr bwMode="auto">
          <a:xfrm>
            <a:off x="1066800" y="4114800"/>
            <a:ext cx="77724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algn="just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Monotype Sorts" pitchFamily="2" charset="2"/>
              <a:buNone/>
            </a:pPr>
            <a:r>
              <a:rPr kumimoji="0" lang="zh-CN" altLang="en-US" sz="2000" b="1"/>
              <a:t>工作原理：</a:t>
            </a:r>
            <a:r>
              <a:rPr kumimoji="0" lang="en-US" altLang="zh-CN" sz="2000" b="1"/>
              <a:t>D</a:t>
            </a:r>
            <a:r>
              <a:rPr kumimoji="0" lang="zh-CN" altLang="en-US" sz="2000" b="1">
                <a:latin typeface="宋体" charset="-122"/>
              </a:rPr>
              <a:t>触发器也都接成</a:t>
            </a:r>
            <a:r>
              <a:rPr kumimoji="0" lang="en-US" altLang="zh-CN" sz="2000" b="1"/>
              <a:t>T</a:t>
            </a:r>
            <a:r>
              <a:rPr kumimoji="0" lang="en-US" altLang="zh-CN" sz="2000" b="1">
                <a:latin typeface="Courier New" pitchFamily="49" charset="0"/>
              </a:rPr>
              <a:t>’</a:t>
            </a:r>
            <a:r>
              <a:rPr kumimoji="0" lang="zh-CN" altLang="en-US" sz="2000" b="1">
                <a:latin typeface="宋体" charset="-122"/>
              </a:rPr>
              <a:t>触发器。</a:t>
            </a:r>
          </a:p>
          <a:p>
            <a:pPr marL="342900" indent="-342900" algn="just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Monotype Sorts" pitchFamily="2" charset="2"/>
              <a:buNone/>
            </a:pPr>
            <a:r>
              <a:rPr kumimoji="0" lang="zh-CN" altLang="en-US" sz="2000" b="1">
                <a:latin typeface="宋体" charset="-122"/>
              </a:rPr>
              <a:t> 由于是上升沿触发，则应将低位触发器的</a:t>
            </a:r>
            <a:r>
              <a:rPr kumimoji="0" lang="en-US" altLang="zh-CN" sz="2000" b="1"/>
              <a:t>Q</a:t>
            </a:r>
            <a:r>
              <a:rPr kumimoji="0" lang="zh-CN" altLang="en-US" sz="2000" b="1">
                <a:latin typeface="宋体" charset="-122"/>
              </a:rPr>
              <a:t>端与相邻高位触发器的时钟脉冲输入端相连，即从</a:t>
            </a:r>
            <a:r>
              <a:rPr kumimoji="0" lang="en-US" altLang="zh-CN" sz="2000" b="1"/>
              <a:t>Q</a:t>
            </a:r>
            <a:r>
              <a:rPr kumimoji="0" lang="zh-CN" altLang="en-US" sz="2000" b="1">
                <a:latin typeface="宋体" charset="-122"/>
              </a:rPr>
              <a:t>端取借位信号。</a:t>
            </a:r>
          </a:p>
          <a:p>
            <a:pPr marL="342900" indent="-342900" algn="just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Monotype Sorts" pitchFamily="2" charset="2"/>
              <a:buNone/>
            </a:pPr>
            <a:r>
              <a:rPr kumimoji="0" lang="zh-CN" altLang="en-US" sz="2000" b="1">
                <a:latin typeface="宋体" charset="-122"/>
              </a:rPr>
              <a:t>  它也同样具有分频作用。</a:t>
            </a:r>
            <a:endParaRPr kumimoji="0" lang="zh-CN" altLang="en-US" sz="3200" b="1">
              <a:latin typeface="宋体" charset="-122"/>
            </a:endParaRP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80000"/>
              <a:buFont typeface="Monotype Sorts" pitchFamily="2" charset="2"/>
              <a:buNone/>
            </a:pPr>
            <a:endParaRPr kumimoji="0" lang="en-US" altLang="zh-CN" sz="2000"/>
          </a:p>
        </p:txBody>
      </p:sp>
      <p:pic>
        <p:nvPicPr>
          <p:cNvPr id="33280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431925"/>
            <a:ext cx="8001000" cy="24272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28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28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2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32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2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2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3" grpId="0" build="p" autoUpdateAnimBg="0"/>
      <p:bldP spid="332804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391400" cy="685800"/>
          </a:xfrm>
        </p:spPr>
        <p:txBody>
          <a:bodyPr/>
          <a:lstStyle/>
          <a:p>
            <a:pPr eaLnBrk="1" hangingPunct="1"/>
            <a:r>
              <a:rPr lang="zh-CN" altLang="en-US" sz="2400" b="1" i="1" smtClean="0">
                <a:solidFill>
                  <a:schemeClr val="tx1"/>
                </a:solidFill>
                <a:latin typeface="宋体" charset="-122"/>
              </a:rPr>
              <a:t>二进制异步减法计数器的</a:t>
            </a:r>
            <a:r>
              <a:rPr lang="zh-CN" altLang="en-US" sz="2400" b="1" i="1" smtClean="0">
                <a:solidFill>
                  <a:schemeClr val="tx1"/>
                </a:solidFill>
              </a:rPr>
              <a:t>时序波形图和状态图。</a:t>
            </a:r>
            <a:endParaRPr lang="zh-CN" altLang="en-US" sz="2400" b="1" smtClean="0">
              <a:solidFill>
                <a:schemeClr val="tx1"/>
              </a:solidFill>
            </a:endParaRPr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5105400"/>
            <a:ext cx="7924800" cy="1295400"/>
          </a:xfrm>
          <a:noFill/>
        </p:spPr>
        <p:txBody>
          <a:bodyPr/>
          <a:lstStyle/>
          <a:p>
            <a:pPr algn="just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1800" b="1" smtClean="0"/>
              <a:t>在异步计数器中，高位触发器的状态翻转必须在相邻触发器产生进位信号</a:t>
            </a:r>
          </a:p>
          <a:p>
            <a:pPr algn="just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1800" b="1" smtClean="0"/>
              <a:t>（加计数）或借位信号（减计数）之后才能实现，所以工作速度较低。</a:t>
            </a:r>
          </a:p>
          <a:p>
            <a:pPr algn="just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1800" b="1" smtClean="0"/>
              <a:t>为了提高计数速度，可采用同步计数器。</a:t>
            </a:r>
            <a:r>
              <a:rPr lang="zh-CN" altLang="en-US" sz="2400" smtClean="0"/>
              <a:t> </a:t>
            </a:r>
          </a:p>
        </p:txBody>
      </p:sp>
      <p:pic>
        <p:nvPicPr>
          <p:cNvPr id="3338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2638425"/>
            <a:ext cx="5715000" cy="21510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pic>
        <p:nvPicPr>
          <p:cNvPr id="3338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990600"/>
            <a:ext cx="8153400" cy="1793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3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3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3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3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3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3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2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数字系统的逻辑电路分为两类</a:t>
            </a:r>
          </a:p>
          <a:p>
            <a:pPr lvl="1" eaLnBrk="1" hangingPunct="1"/>
            <a:r>
              <a:rPr lang="zh-CN" altLang="en-US" smtClean="0"/>
              <a:t>组合逻辑电路</a:t>
            </a:r>
          </a:p>
          <a:p>
            <a:pPr lvl="1" eaLnBrk="1" hangingPunct="1"/>
            <a:r>
              <a:rPr lang="zh-CN" altLang="en-US" smtClean="0"/>
              <a:t>时序逻辑电路</a:t>
            </a:r>
          </a:p>
          <a:p>
            <a:pPr lvl="2" eaLnBrk="1" hangingPunct="1"/>
            <a:r>
              <a:rPr lang="zh-CN" altLang="en-US" smtClean="0"/>
              <a:t>同步时序逻辑电路：有统一时钟控制的时序电路</a:t>
            </a:r>
          </a:p>
          <a:p>
            <a:pPr lvl="2" eaLnBrk="1" hangingPunct="1"/>
            <a:r>
              <a:rPr lang="zh-CN" altLang="en-US" smtClean="0"/>
              <a:t>异步时序逻辑电路：无统一时钟控制的时序电路</a:t>
            </a:r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1274763" y="533400"/>
            <a:ext cx="7793037" cy="609600"/>
          </a:xfrm>
        </p:spPr>
        <p:txBody>
          <a:bodyPr/>
          <a:lstStyle/>
          <a:p>
            <a:pPr eaLnBrk="1" hangingPunct="1"/>
            <a:r>
              <a:rPr lang="zh-CN" altLang="en-US" smtClean="0"/>
              <a:t>概念回顾</a:t>
            </a:r>
          </a:p>
        </p:txBody>
      </p:sp>
      <p:sp>
        <p:nvSpPr>
          <p:cNvPr id="14342" name="Text Box 43"/>
          <p:cNvSpPr txBox="1">
            <a:spLocks noChangeArrowheads="1"/>
          </p:cNvSpPr>
          <p:nvPr/>
        </p:nvSpPr>
        <p:spPr bwMode="auto">
          <a:xfrm>
            <a:off x="1981200" y="6019800"/>
            <a:ext cx="2317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400"/>
              <a:t>同步时序逻辑电路一般结构</a:t>
            </a:r>
          </a:p>
        </p:txBody>
      </p:sp>
      <p:sp>
        <p:nvSpPr>
          <p:cNvPr id="14343" name="Text Box 45"/>
          <p:cNvSpPr txBox="1">
            <a:spLocks noChangeArrowheads="1"/>
          </p:cNvSpPr>
          <p:nvPr/>
        </p:nvSpPr>
        <p:spPr bwMode="auto">
          <a:xfrm>
            <a:off x="5257800" y="6019800"/>
            <a:ext cx="2317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400"/>
              <a:t>异步时序逻辑电路一般结构</a:t>
            </a:r>
          </a:p>
        </p:txBody>
      </p:sp>
      <p:grpSp>
        <p:nvGrpSpPr>
          <p:cNvPr id="14344" name="Group 72"/>
          <p:cNvGrpSpPr>
            <a:grpSpLocks/>
          </p:cNvGrpSpPr>
          <p:nvPr/>
        </p:nvGrpSpPr>
        <p:grpSpPr bwMode="auto">
          <a:xfrm>
            <a:off x="1860550" y="3902075"/>
            <a:ext cx="2330450" cy="2041525"/>
            <a:chOff x="3456" y="1296"/>
            <a:chExt cx="1468" cy="1286"/>
          </a:xfrm>
        </p:grpSpPr>
        <p:sp>
          <p:nvSpPr>
            <p:cNvPr id="14364" name="Text Box 73"/>
            <p:cNvSpPr txBox="1">
              <a:spLocks noChangeArrowheads="1"/>
            </p:cNvSpPr>
            <p:nvPr/>
          </p:nvSpPr>
          <p:spPr bwMode="auto">
            <a:xfrm>
              <a:off x="3994" y="1385"/>
              <a:ext cx="432" cy="5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1800"/>
                <a:t>组合逻辑电路</a:t>
              </a:r>
            </a:p>
          </p:txBody>
        </p:sp>
        <p:sp>
          <p:nvSpPr>
            <p:cNvPr id="14365" name="Text Box 74"/>
            <p:cNvSpPr txBox="1">
              <a:spLocks noChangeArrowheads="1"/>
            </p:cNvSpPr>
            <p:nvPr/>
          </p:nvSpPr>
          <p:spPr bwMode="auto">
            <a:xfrm>
              <a:off x="3562" y="1296"/>
              <a:ext cx="202" cy="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 i="1"/>
                <a:t>x</a:t>
              </a:r>
              <a:r>
                <a:rPr lang="en-US" altLang="zh-CN" sz="1400" i="1" baseline="-25000"/>
                <a:t>1</a:t>
              </a:r>
            </a:p>
            <a:p>
              <a:endParaRPr lang="en-US" altLang="zh-CN" sz="1400" i="1"/>
            </a:p>
            <a:p>
              <a:r>
                <a:rPr lang="en-US" altLang="zh-CN" sz="1400" i="1"/>
                <a:t>x</a:t>
              </a:r>
              <a:r>
                <a:rPr lang="en-US" altLang="zh-CN" sz="1400" i="1" baseline="-25000"/>
                <a:t>n</a:t>
              </a:r>
            </a:p>
          </p:txBody>
        </p:sp>
        <p:sp>
          <p:nvSpPr>
            <p:cNvPr id="14366" name="Line 75"/>
            <p:cNvSpPr>
              <a:spLocks noChangeShapeType="1"/>
            </p:cNvSpPr>
            <p:nvPr/>
          </p:nvSpPr>
          <p:spPr bwMode="auto">
            <a:xfrm>
              <a:off x="3754" y="144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67" name="Line 76"/>
            <p:cNvSpPr>
              <a:spLocks noChangeShapeType="1"/>
            </p:cNvSpPr>
            <p:nvPr/>
          </p:nvSpPr>
          <p:spPr bwMode="auto">
            <a:xfrm>
              <a:off x="3754" y="168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68" name="Line 77"/>
            <p:cNvSpPr>
              <a:spLocks noChangeShapeType="1"/>
            </p:cNvSpPr>
            <p:nvPr/>
          </p:nvSpPr>
          <p:spPr bwMode="auto">
            <a:xfrm>
              <a:off x="3850" y="146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69" name="Text Box 78"/>
            <p:cNvSpPr txBox="1">
              <a:spLocks noChangeArrowheads="1"/>
            </p:cNvSpPr>
            <p:nvPr/>
          </p:nvSpPr>
          <p:spPr bwMode="auto">
            <a:xfrm>
              <a:off x="4656" y="1326"/>
              <a:ext cx="214" cy="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 i="1"/>
                <a:t>Z</a:t>
              </a:r>
              <a:r>
                <a:rPr lang="en-US" altLang="zh-CN" sz="1400" i="1" baseline="-25000"/>
                <a:t>1</a:t>
              </a:r>
            </a:p>
            <a:p>
              <a:endParaRPr lang="en-US" altLang="zh-CN" sz="1400" i="1"/>
            </a:p>
            <a:p>
              <a:r>
                <a:rPr lang="en-US" altLang="zh-CN" sz="1400" i="1"/>
                <a:t>Z</a:t>
              </a:r>
              <a:r>
                <a:rPr lang="en-US" altLang="zh-CN" sz="1400" i="1" baseline="-25000"/>
                <a:t>j</a:t>
              </a:r>
            </a:p>
          </p:txBody>
        </p:sp>
        <p:sp>
          <p:nvSpPr>
            <p:cNvPr id="14370" name="Line 79"/>
            <p:cNvSpPr>
              <a:spLocks noChangeShapeType="1"/>
            </p:cNvSpPr>
            <p:nvPr/>
          </p:nvSpPr>
          <p:spPr bwMode="auto">
            <a:xfrm>
              <a:off x="4426" y="144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71" name="Line 80"/>
            <p:cNvSpPr>
              <a:spLocks noChangeShapeType="1"/>
            </p:cNvSpPr>
            <p:nvPr/>
          </p:nvSpPr>
          <p:spPr bwMode="auto">
            <a:xfrm>
              <a:off x="4426" y="168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72" name="Line 81"/>
            <p:cNvSpPr>
              <a:spLocks noChangeShapeType="1"/>
            </p:cNvSpPr>
            <p:nvPr/>
          </p:nvSpPr>
          <p:spPr bwMode="auto">
            <a:xfrm>
              <a:off x="4522" y="146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73" name="Text Box 82"/>
            <p:cNvSpPr txBox="1">
              <a:spLocks noChangeArrowheads="1"/>
            </p:cNvSpPr>
            <p:nvPr/>
          </p:nvSpPr>
          <p:spPr bwMode="auto">
            <a:xfrm>
              <a:off x="3868" y="2088"/>
              <a:ext cx="698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800"/>
                <a:t>存储电路</a:t>
              </a:r>
            </a:p>
          </p:txBody>
        </p:sp>
        <p:sp>
          <p:nvSpPr>
            <p:cNvPr id="14374" name="Freeform 83"/>
            <p:cNvSpPr>
              <a:spLocks/>
            </p:cNvSpPr>
            <p:nvPr/>
          </p:nvSpPr>
          <p:spPr bwMode="auto">
            <a:xfrm>
              <a:off x="4444" y="1920"/>
              <a:ext cx="192" cy="192"/>
            </a:xfrm>
            <a:custGeom>
              <a:avLst/>
              <a:gdLst>
                <a:gd name="T0" fmla="*/ 0 w 192"/>
                <a:gd name="T1" fmla="*/ 0 h 192"/>
                <a:gd name="T2" fmla="*/ 192 w 192"/>
                <a:gd name="T3" fmla="*/ 0 h 192"/>
                <a:gd name="T4" fmla="*/ 192 w 192"/>
                <a:gd name="T5" fmla="*/ 192 h 192"/>
                <a:gd name="T6" fmla="*/ 96 w 192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192"/>
                <a:gd name="T14" fmla="*/ 192 w 192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192">
                  <a:moveTo>
                    <a:pt x="0" y="0"/>
                  </a:moveTo>
                  <a:lnTo>
                    <a:pt x="192" y="0"/>
                  </a:lnTo>
                  <a:lnTo>
                    <a:pt x="192" y="192"/>
                  </a:lnTo>
                  <a:lnTo>
                    <a:pt x="96" y="19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75" name="Freeform 84"/>
            <p:cNvSpPr>
              <a:spLocks/>
            </p:cNvSpPr>
            <p:nvPr/>
          </p:nvSpPr>
          <p:spPr bwMode="auto">
            <a:xfrm>
              <a:off x="4444" y="1776"/>
              <a:ext cx="480" cy="528"/>
            </a:xfrm>
            <a:custGeom>
              <a:avLst/>
              <a:gdLst>
                <a:gd name="T0" fmla="*/ 0 w 480"/>
                <a:gd name="T1" fmla="*/ 0 h 528"/>
                <a:gd name="T2" fmla="*/ 480 w 480"/>
                <a:gd name="T3" fmla="*/ 0 h 528"/>
                <a:gd name="T4" fmla="*/ 480 w 480"/>
                <a:gd name="T5" fmla="*/ 528 h 528"/>
                <a:gd name="T6" fmla="*/ 96 w 480"/>
                <a:gd name="T7" fmla="*/ 528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528"/>
                <a:gd name="T14" fmla="*/ 480 w 48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528">
                  <a:moveTo>
                    <a:pt x="0" y="0"/>
                  </a:moveTo>
                  <a:lnTo>
                    <a:pt x="480" y="0"/>
                  </a:lnTo>
                  <a:lnTo>
                    <a:pt x="480" y="528"/>
                  </a:lnTo>
                  <a:lnTo>
                    <a:pt x="96" y="528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76" name="Line 85"/>
            <p:cNvSpPr>
              <a:spLocks noChangeShapeType="1"/>
            </p:cNvSpPr>
            <p:nvPr/>
          </p:nvSpPr>
          <p:spPr bwMode="auto">
            <a:xfrm>
              <a:off x="4636" y="2160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77" name="Text Box 86"/>
            <p:cNvSpPr txBox="1">
              <a:spLocks noChangeArrowheads="1"/>
            </p:cNvSpPr>
            <p:nvPr/>
          </p:nvSpPr>
          <p:spPr bwMode="auto">
            <a:xfrm>
              <a:off x="4605" y="2016"/>
              <a:ext cx="214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 i="1"/>
                <a:t>Y</a:t>
              </a:r>
              <a:r>
                <a:rPr lang="en-US" altLang="zh-CN" sz="1400" i="1" baseline="-25000"/>
                <a:t>1</a:t>
              </a:r>
            </a:p>
            <a:p>
              <a:r>
                <a:rPr lang="en-US" altLang="zh-CN" sz="1400" i="1"/>
                <a:t>Y</a:t>
              </a:r>
              <a:r>
                <a:rPr lang="en-US" altLang="zh-CN" sz="1400" i="1" baseline="-25000"/>
                <a:t>r</a:t>
              </a:r>
            </a:p>
          </p:txBody>
        </p:sp>
        <p:sp>
          <p:nvSpPr>
            <p:cNvPr id="14378" name="Freeform 87"/>
            <p:cNvSpPr>
              <a:spLocks/>
            </p:cNvSpPr>
            <p:nvPr/>
          </p:nvSpPr>
          <p:spPr bwMode="auto">
            <a:xfrm>
              <a:off x="3820" y="1920"/>
              <a:ext cx="192" cy="192"/>
            </a:xfrm>
            <a:custGeom>
              <a:avLst/>
              <a:gdLst>
                <a:gd name="T0" fmla="*/ 48 w 192"/>
                <a:gd name="T1" fmla="*/ 192 h 192"/>
                <a:gd name="T2" fmla="*/ 0 w 192"/>
                <a:gd name="T3" fmla="*/ 192 h 192"/>
                <a:gd name="T4" fmla="*/ 0 w 192"/>
                <a:gd name="T5" fmla="*/ 0 h 192"/>
                <a:gd name="T6" fmla="*/ 192 w 192"/>
                <a:gd name="T7" fmla="*/ 0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192"/>
                <a:gd name="T14" fmla="*/ 192 w 192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192">
                  <a:moveTo>
                    <a:pt x="48" y="192"/>
                  </a:moveTo>
                  <a:lnTo>
                    <a:pt x="0" y="192"/>
                  </a:lnTo>
                  <a:lnTo>
                    <a:pt x="0" y="0"/>
                  </a:lnTo>
                  <a:lnTo>
                    <a:pt x="192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79" name="Freeform 88"/>
            <p:cNvSpPr>
              <a:spLocks/>
            </p:cNvSpPr>
            <p:nvPr/>
          </p:nvSpPr>
          <p:spPr bwMode="auto">
            <a:xfrm>
              <a:off x="3580" y="1776"/>
              <a:ext cx="432" cy="528"/>
            </a:xfrm>
            <a:custGeom>
              <a:avLst/>
              <a:gdLst>
                <a:gd name="T0" fmla="*/ 288 w 432"/>
                <a:gd name="T1" fmla="*/ 528 h 528"/>
                <a:gd name="T2" fmla="*/ 0 w 432"/>
                <a:gd name="T3" fmla="*/ 528 h 528"/>
                <a:gd name="T4" fmla="*/ 0 w 432"/>
                <a:gd name="T5" fmla="*/ 0 h 528"/>
                <a:gd name="T6" fmla="*/ 432 w 432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528"/>
                <a:gd name="T14" fmla="*/ 432 w 432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528">
                  <a:moveTo>
                    <a:pt x="288" y="528"/>
                  </a:moveTo>
                  <a:lnTo>
                    <a:pt x="0" y="528"/>
                  </a:lnTo>
                  <a:lnTo>
                    <a:pt x="0" y="0"/>
                  </a:lnTo>
                  <a:lnTo>
                    <a:pt x="432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80" name="Line 89"/>
            <p:cNvSpPr>
              <a:spLocks noChangeShapeType="1"/>
            </p:cNvSpPr>
            <p:nvPr/>
          </p:nvSpPr>
          <p:spPr bwMode="auto">
            <a:xfrm>
              <a:off x="3820" y="2160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81" name="Text Box 90"/>
            <p:cNvSpPr txBox="1">
              <a:spLocks noChangeArrowheads="1"/>
            </p:cNvSpPr>
            <p:nvPr/>
          </p:nvSpPr>
          <p:spPr bwMode="auto">
            <a:xfrm>
              <a:off x="3686" y="1690"/>
              <a:ext cx="202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 i="1"/>
                <a:t>y</a:t>
              </a:r>
              <a:r>
                <a:rPr lang="en-US" altLang="zh-CN" sz="1400" i="1" baseline="-25000"/>
                <a:t>1</a:t>
              </a:r>
            </a:p>
            <a:p>
              <a:r>
                <a:rPr lang="en-US" altLang="zh-CN" sz="1400" i="1"/>
                <a:t>y</a:t>
              </a:r>
              <a:r>
                <a:rPr lang="en-US" altLang="zh-CN" sz="1400" i="1" baseline="-25000"/>
                <a:t>r</a:t>
              </a:r>
            </a:p>
          </p:txBody>
        </p:sp>
        <p:sp>
          <p:nvSpPr>
            <p:cNvPr id="14382" name="Freeform 91"/>
            <p:cNvSpPr>
              <a:spLocks/>
            </p:cNvSpPr>
            <p:nvPr/>
          </p:nvSpPr>
          <p:spPr bwMode="auto">
            <a:xfrm>
              <a:off x="3754" y="2342"/>
              <a:ext cx="480" cy="144"/>
            </a:xfrm>
            <a:custGeom>
              <a:avLst/>
              <a:gdLst>
                <a:gd name="T0" fmla="*/ 0 w 672"/>
                <a:gd name="T1" fmla="*/ 144 h 144"/>
                <a:gd name="T2" fmla="*/ 245 w 672"/>
                <a:gd name="T3" fmla="*/ 144 h 144"/>
                <a:gd name="T4" fmla="*/ 245 w 672"/>
                <a:gd name="T5" fmla="*/ 0 h 144"/>
                <a:gd name="T6" fmla="*/ 0 60000 65536"/>
                <a:gd name="T7" fmla="*/ 0 60000 65536"/>
                <a:gd name="T8" fmla="*/ 0 60000 65536"/>
                <a:gd name="T9" fmla="*/ 0 w 672"/>
                <a:gd name="T10" fmla="*/ 0 h 144"/>
                <a:gd name="T11" fmla="*/ 672 w 672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72" h="144">
                  <a:moveTo>
                    <a:pt x="0" y="144"/>
                  </a:moveTo>
                  <a:lnTo>
                    <a:pt x="672" y="144"/>
                  </a:lnTo>
                  <a:lnTo>
                    <a:pt x="672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83" name="Text Box 92"/>
            <p:cNvSpPr txBox="1">
              <a:spLocks noChangeArrowheads="1"/>
            </p:cNvSpPr>
            <p:nvPr/>
          </p:nvSpPr>
          <p:spPr bwMode="auto">
            <a:xfrm>
              <a:off x="3456" y="2390"/>
              <a:ext cx="3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400"/>
                <a:t>时钟</a:t>
              </a:r>
            </a:p>
          </p:txBody>
        </p:sp>
      </p:grpSp>
      <p:grpSp>
        <p:nvGrpSpPr>
          <p:cNvPr id="14345" name="Group 114"/>
          <p:cNvGrpSpPr>
            <a:grpSpLocks/>
          </p:cNvGrpSpPr>
          <p:nvPr/>
        </p:nvGrpSpPr>
        <p:grpSpPr bwMode="auto">
          <a:xfrm>
            <a:off x="5305425" y="3902075"/>
            <a:ext cx="2162175" cy="1660525"/>
            <a:chOff x="3342" y="2458"/>
            <a:chExt cx="1362" cy="1046"/>
          </a:xfrm>
        </p:grpSpPr>
        <p:sp>
          <p:nvSpPr>
            <p:cNvPr id="14346" name="Text Box 94"/>
            <p:cNvSpPr txBox="1">
              <a:spLocks noChangeArrowheads="1"/>
            </p:cNvSpPr>
            <p:nvPr/>
          </p:nvSpPr>
          <p:spPr bwMode="auto">
            <a:xfrm>
              <a:off x="3774" y="2547"/>
              <a:ext cx="432" cy="5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1800"/>
                <a:t>组合逻辑电路</a:t>
              </a:r>
            </a:p>
          </p:txBody>
        </p:sp>
        <p:sp>
          <p:nvSpPr>
            <p:cNvPr id="14347" name="Text Box 95"/>
            <p:cNvSpPr txBox="1">
              <a:spLocks noChangeArrowheads="1"/>
            </p:cNvSpPr>
            <p:nvPr/>
          </p:nvSpPr>
          <p:spPr bwMode="auto">
            <a:xfrm>
              <a:off x="3342" y="2458"/>
              <a:ext cx="202" cy="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 i="1"/>
                <a:t>x</a:t>
              </a:r>
              <a:r>
                <a:rPr lang="en-US" altLang="zh-CN" sz="1400" i="1" baseline="-25000"/>
                <a:t>1</a:t>
              </a:r>
            </a:p>
            <a:p>
              <a:endParaRPr lang="en-US" altLang="zh-CN" sz="1400" i="1"/>
            </a:p>
            <a:p>
              <a:r>
                <a:rPr lang="en-US" altLang="zh-CN" sz="1400" i="1"/>
                <a:t>x</a:t>
              </a:r>
              <a:r>
                <a:rPr lang="en-US" altLang="zh-CN" sz="1400" i="1" baseline="-25000"/>
                <a:t>n</a:t>
              </a:r>
            </a:p>
          </p:txBody>
        </p:sp>
        <p:sp>
          <p:nvSpPr>
            <p:cNvPr id="14348" name="Line 96"/>
            <p:cNvSpPr>
              <a:spLocks noChangeShapeType="1"/>
            </p:cNvSpPr>
            <p:nvPr/>
          </p:nvSpPr>
          <p:spPr bwMode="auto">
            <a:xfrm>
              <a:off x="3534" y="260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49" name="Line 97"/>
            <p:cNvSpPr>
              <a:spLocks noChangeShapeType="1"/>
            </p:cNvSpPr>
            <p:nvPr/>
          </p:nvSpPr>
          <p:spPr bwMode="auto">
            <a:xfrm>
              <a:off x="3534" y="284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50" name="Line 98"/>
            <p:cNvSpPr>
              <a:spLocks noChangeShapeType="1"/>
            </p:cNvSpPr>
            <p:nvPr/>
          </p:nvSpPr>
          <p:spPr bwMode="auto">
            <a:xfrm>
              <a:off x="3630" y="2626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51" name="Text Box 99"/>
            <p:cNvSpPr txBox="1">
              <a:spLocks noChangeArrowheads="1"/>
            </p:cNvSpPr>
            <p:nvPr/>
          </p:nvSpPr>
          <p:spPr bwMode="auto">
            <a:xfrm>
              <a:off x="4436" y="2488"/>
              <a:ext cx="214" cy="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 i="1"/>
                <a:t>Z</a:t>
              </a:r>
              <a:r>
                <a:rPr lang="en-US" altLang="zh-CN" sz="1400" i="1" baseline="-25000"/>
                <a:t>1</a:t>
              </a:r>
            </a:p>
            <a:p>
              <a:endParaRPr lang="en-US" altLang="zh-CN" sz="1400" i="1"/>
            </a:p>
            <a:p>
              <a:r>
                <a:rPr lang="en-US" altLang="zh-CN" sz="1400" i="1"/>
                <a:t>Z</a:t>
              </a:r>
              <a:r>
                <a:rPr lang="en-US" altLang="zh-CN" sz="1400" i="1" baseline="-25000"/>
                <a:t>j</a:t>
              </a:r>
            </a:p>
          </p:txBody>
        </p:sp>
        <p:sp>
          <p:nvSpPr>
            <p:cNvPr id="14352" name="Line 100"/>
            <p:cNvSpPr>
              <a:spLocks noChangeShapeType="1"/>
            </p:cNvSpPr>
            <p:nvPr/>
          </p:nvSpPr>
          <p:spPr bwMode="auto">
            <a:xfrm>
              <a:off x="4206" y="260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53" name="Line 101"/>
            <p:cNvSpPr>
              <a:spLocks noChangeShapeType="1"/>
            </p:cNvSpPr>
            <p:nvPr/>
          </p:nvSpPr>
          <p:spPr bwMode="auto">
            <a:xfrm>
              <a:off x="4206" y="284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54" name="Line 102"/>
            <p:cNvSpPr>
              <a:spLocks noChangeShapeType="1"/>
            </p:cNvSpPr>
            <p:nvPr/>
          </p:nvSpPr>
          <p:spPr bwMode="auto">
            <a:xfrm>
              <a:off x="4302" y="2626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55" name="Text Box 103"/>
            <p:cNvSpPr txBox="1">
              <a:spLocks noChangeArrowheads="1"/>
            </p:cNvSpPr>
            <p:nvPr/>
          </p:nvSpPr>
          <p:spPr bwMode="auto">
            <a:xfrm>
              <a:off x="3648" y="3250"/>
              <a:ext cx="698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800"/>
                <a:t>存储电路</a:t>
              </a:r>
            </a:p>
          </p:txBody>
        </p:sp>
        <p:sp>
          <p:nvSpPr>
            <p:cNvPr id="14356" name="Freeform 104"/>
            <p:cNvSpPr>
              <a:spLocks/>
            </p:cNvSpPr>
            <p:nvPr/>
          </p:nvSpPr>
          <p:spPr bwMode="auto">
            <a:xfrm>
              <a:off x="4224" y="3082"/>
              <a:ext cx="192" cy="192"/>
            </a:xfrm>
            <a:custGeom>
              <a:avLst/>
              <a:gdLst>
                <a:gd name="T0" fmla="*/ 0 w 192"/>
                <a:gd name="T1" fmla="*/ 0 h 192"/>
                <a:gd name="T2" fmla="*/ 192 w 192"/>
                <a:gd name="T3" fmla="*/ 0 h 192"/>
                <a:gd name="T4" fmla="*/ 192 w 192"/>
                <a:gd name="T5" fmla="*/ 192 h 192"/>
                <a:gd name="T6" fmla="*/ 96 w 192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192"/>
                <a:gd name="T14" fmla="*/ 192 w 192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192">
                  <a:moveTo>
                    <a:pt x="0" y="0"/>
                  </a:moveTo>
                  <a:lnTo>
                    <a:pt x="192" y="0"/>
                  </a:lnTo>
                  <a:lnTo>
                    <a:pt x="192" y="192"/>
                  </a:lnTo>
                  <a:lnTo>
                    <a:pt x="96" y="19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57" name="Freeform 105"/>
            <p:cNvSpPr>
              <a:spLocks/>
            </p:cNvSpPr>
            <p:nvPr/>
          </p:nvSpPr>
          <p:spPr bwMode="auto">
            <a:xfrm>
              <a:off x="4224" y="2938"/>
              <a:ext cx="480" cy="528"/>
            </a:xfrm>
            <a:custGeom>
              <a:avLst/>
              <a:gdLst>
                <a:gd name="T0" fmla="*/ 0 w 480"/>
                <a:gd name="T1" fmla="*/ 0 h 528"/>
                <a:gd name="T2" fmla="*/ 480 w 480"/>
                <a:gd name="T3" fmla="*/ 0 h 528"/>
                <a:gd name="T4" fmla="*/ 480 w 480"/>
                <a:gd name="T5" fmla="*/ 528 h 528"/>
                <a:gd name="T6" fmla="*/ 96 w 480"/>
                <a:gd name="T7" fmla="*/ 528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528"/>
                <a:gd name="T14" fmla="*/ 480 w 48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528">
                  <a:moveTo>
                    <a:pt x="0" y="0"/>
                  </a:moveTo>
                  <a:lnTo>
                    <a:pt x="480" y="0"/>
                  </a:lnTo>
                  <a:lnTo>
                    <a:pt x="480" y="528"/>
                  </a:lnTo>
                  <a:lnTo>
                    <a:pt x="96" y="528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58" name="Line 106"/>
            <p:cNvSpPr>
              <a:spLocks noChangeShapeType="1"/>
            </p:cNvSpPr>
            <p:nvPr/>
          </p:nvSpPr>
          <p:spPr bwMode="auto">
            <a:xfrm>
              <a:off x="4416" y="3322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59" name="Text Box 107"/>
            <p:cNvSpPr txBox="1">
              <a:spLocks noChangeArrowheads="1"/>
            </p:cNvSpPr>
            <p:nvPr/>
          </p:nvSpPr>
          <p:spPr bwMode="auto">
            <a:xfrm>
              <a:off x="4385" y="3178"/>
              <a:ext cx="214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 i="1"/>
                <a:t>Y</a:t>
              </a:r>
              <a:r>
                <a:rPr lang="en-US" altLang="zh-CN" sz="1400" i="1" baseline="-25000"/>
                <a:t>1</a:t>
              </a:r>
            </a:p>
            <a:p>
              <a:r>
                <a:rPr lang="en-US" altLang="zh-CN" sz="1400" i="1"/>
                <a:t>Y</a:t>
              </a:r>
              <a:r>
                <a:rPr lang="en-US" altLang="zh-CN" sz="1400" i="1" baseline="-25000"/>
                <a:t>r</a:t>
              </a:r>
            </a:p>
          </p:txBody>
        </p:sp>
        <p:sp>
          <p:nvSpPr>
            <p:cNvPr id="14360" name="Freeform 108"/>
            <p:cNvSpPr>
              <a:spLocks/>
            </p:cNvSpPr>
            <p:nvPr/>
          </p:nvSpPr>
          <p:spPr bwMode="auto">
            <a:xfrm>
              <a:off x="3600" y="3082"/>
              <a:ext cx="192" cy="192"/>
            </a:xfrm>
            <a:custGeom>
              <a:avLst/>
              <a:gdLst>
                <a:gd name="T0" fmla="*/ 48 w 192"/>
                <a:gd name="T1" fmla="*/ 192 h 192"/>
                <a:gd name="T2" fmla="*/ 0 w 192"/>
                <a:gd name="T3" fmla="*/ 192 h 192"/>
                <a:gd name="T4" fmla="*/ 0 w 192"/>
                <a:gd name="T5" fmla="*/ 0 h 192"/>
                <a:gd name="T6" fmla="*/ 192 w 192"/>
                <a:gd name="T7" fmla="*/ 0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192"/>
                <a:gd name="T14" fmla="*/ 192 w 192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192">
                  <a:moveTo>
                    <a:pt x="48" y="192"/>
                  </a:moveTo>
                  <a:lnTo>
                    <a:pt x="0" y="192"/>
                  </a:lnTo>
                  <a:lnTo>
                    <a:pt x="0" y="0"/>
                  </a:lnTo>
                  <a:lnTo>
                    <a:pt x="192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61" name="Freeform 109"/>
            <p:cNvSpPr>
              <a:spLocks/>
            </p:cNvSpPr>
            <p:nvPr/>
          </p:nvSpPr>
          <p:spPr bwMode="auto">
            <a:xfrm>
              <a:off x="3360" y="2938"/>
              <a:ext cx="432" cy="528"/>
            </a:xfrm>
            <a:custGeom>
              <a:avLst/>
              <a:gdLst>
                <a:gd name="T0" fmla="*/ 288 w 432"/>
                <a:gd name="T1" fmla="*/ 528 h 528"/>
                <a:gd name="T2" fmla="*/ 0 w 432"/>
                <a:gd name="T3" fmla="*/ 528 h 528"/>
                <a:gd name="T4" fmla="*/ 0 w 432"/>
                <a:gd name="T5" fmla="*/ 0 h 528"/>
                <a:gd name="T6" fmla="*/ 432 w 432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528"/>
                <a:gd name="T14" fmla="*/ 432 w 432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528">
                  <a:moveTo>
                    <a:pt x="288" y="528"/>
                  </a:moveTo>
                  <a:lnTo>
                    <a:pt x="0" y="528"/>
                  </a:lnTo>
                  <a:lnTo>
                    <a:pt x="0" y="0"/>
                  </a:lnTo>
                  <a:lnTo>
                    <a:pt x="432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62" name="Line 110"/>
            <p:cNvSpPr>
              <a:spLocks noChangeShapeType="1"/>
            </p:cNvSpPr>
            <p:nvPr/>
          </p:nvSpPr>
          <p:spPr bwMode="auto">
            <a:xfrm>
              <a:off x="3600" y="3322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63" name="Text Box 111"/>
            <p:cNvSpPr txBox="1">
              <a:spLocks noChangeArrowheads="1"/>
            </p:cNvSpPr>
            <p:nvPr/>
          </p:nvSpPr>
          <p:spPr bwMode="auto">
            <a:xfrm>
              <a:off x="3466" y="2852"/>
              <a:ext cx="202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 i="1"/>
                <a:t>y</a:t>
              </a:r>
              <a:r>
                <a:rPr lang="en-US" altLang="zh-CN" sz="1400" i="1" baseline="-25000"/>
                <a:t>1</a:t>
              </a:r>
            </a:p>
            <a:p>
              <a:r>
                <a:rPr lang="en-US" altLang="zh-CN" sz="1400" i="1"/>
                <a:t>y</a:t>
              </a:r>
              <a:r>
                <a:rPr lang="en-US" altLang="zh-CN" sz="1400" i="1" baseline="-25000"/>
                <a:t>r</a:t>
              </a: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对输入信号的限制条件：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 smtClean="0"/>
              <a:t>同一时刻只有一个输入端的信号有变化，即不允许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个或多个输入电平信号同时跳变。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 smtClean="0"/>
              <a:t>按基本工作方式工作</a:t>
            </a:r>
            <a:endParaRPr lang="zh-CN" altLang="en-US" dirty="0" smtClean="0">
              <a:sym typeface="Wingdings" pitchFamily="2" charset="2"/>
            </a:endParaRP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title"/>
          </p:nvPr>
        </p:nvSpPr>
        <p:spPr>
          <a:xfrm>
            <a:off x="1274763" y="533400"/>
            <a:ext cx="7564437" cy="609600"/>
          </a:xfrm>
        </p:spPr>
        <p:txBody>
          <a:bodyPr/>
          <a:lstStyle/>
          <a:p>
            <a:pPr eaLnBrk="1" hangingPunct="1"/>
            <a:r>
              <a:rPr lang="en-US" altLang="zh-CN" sz="4000" smtClean="0">
                <a:solidFill>
                  <a:schemeClr val="tx1"/>
                </a:solidFill>
              </a:rPr>
              <a:t>5.3 </a:t>
            </a:r>
            <a:r>
              <a:rPr lang="zh-CN" altLang="en-US" sz="4000" smtClean="0">
                <a:solidFill>
                  <a:schemeClr val="tx1"/>
                </a:solidFill>
              </a:rPr>
              <a:t>电平异步时序逻辑电路分析</a:t>
            </a:r>
          </a:p>
        </p:txBody>
      </p:sp>
    </p:spTree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1520" y="1371600"/>
            <a:ext cx="8587680" cy="4876800"/>
          </a:xfrm>
        </p:spPr>
        <p:txBody>
          <a:bodyPr/>
          <a:lstStyle/>
          <a:p>
            <a:pPr eaLnBrk="1" hangingPunct="1">
              <a:lnSpc>
                <a:spcPts val="3300"/>
              </a:lnSpc>
            </a:pPr>
            <a:r>
              <a:rPr lang="zh-CN" altLang="en-US" sz="2800" dirty="0" smtClean="0"/>
              <a:t>电平异步时序逻辑电路的描述方法</a:t>
            </a:r>
          </a:p>
          <a:p>
            <a:pPr lvl="1" eaLnBrk="1" hangingPunct="1">
              <a:lnSpc>
                <a:spcPts val="3300"/>
              </a:lnSpc>
            </a:pPr>
            <a:r>
              <a:rPr lang="zh-CN" altLang="en-US" sz="2400" dirty="0" smtClean="0"/>
              <a:t>稳定状态与不稳定状态；</a:t>
            </a:r>
          </a:p>
          <a:p>
            <a:pPr lvl="1" eaLnBrk="1" hangingPunct="1">
              <a:lnSpc>
                <a:spcPts val="3300"/>
              </a:lnSpc>
            </a:pPr>
            <a:r>
              <a:rPr lang="zh-CN" altLang="en-US" sz="2400" dirty="0" smtClean="0"/>
              <a:t>由于二次信号</a:t>
            </a:r>
            <a:r>
              <a:rPr lang="en-US" altLang="zh-CN" sz="2400" i="1" dirty="0" smtClean="0">
                <a:latin typeface="Times New Roman" pitchFamily="18" charset="0"/>
              </a:rPr>
              <a:t>y</a:t>
            </a:r>
            <a:r>
              <a:rPr lang="zh-CN" altLang="en-US" sz="2400" dirty="0" smtClean="0"/>
              <a:t>直接依赖于输入信号</a:t>
            </a:r>
            <a:r>
              <a:rPr lang="en-US" altLang="zh-CN" sz="2400" i="1" dirty="0" smtClean="0">
                <a:latin typeface="Times New Roman" pitchFamily="18" charset="0"/>
              </a:rPr>
              <a:t>x</a:t>
            </a:r>
            <a:r>
              <a:rPr lang="zh-CN" altLang="en-US" sz="2400" dirty="0" smtClean="0">
                <a:latin typeface="Times New Roman" pitchFamily="18" charset="0"/>
              </a:rPr>
              <a:t>，为对电路工作状态作出确切说明，一般采用</a:t>
            </a:r>
            <a:r>
              <a:rPr lang="zh-CN" altLang="en-US" sz="2400" dirty="0" smtClean="0"/>
              <a:t>“</a:t>
            </a:r>
            <a:r>
              <a:rPr lang="zh-CN" altLang="en-US" sz="2400" dirty="0" smtClean="0">
                <a:latin typeface="Times New Roman" pitchFamily="18" charset="0"/>
              </a:rPr>
              <a:t>总态</a:t>
            </a:r>
            <a:r>
              <a:rPr lang="zh-CN" altLang="en-US" sz="2400" dirty="0" smtClean="0"/>
              <a:t>”，总态包含输入信号和二次信号两部分，记作</a:t>
            </a:r>
            <a:r>
              <a:rPr lang="en-US" altLang="zh-CN" sz="2400" dirty="0" smtClean="0">
                <a:sym typeface="Wingdings" pitchFamily="2" charset="2"/>
              </a:rPr>
              <a:t>(</a:t>
            </a:r>
            <a:r>
              <a:rPr lang="en-US" altLang="zh-CN" sz="2400" i="1" dirty="0" smtClean="0">
                <a:latin typeface="Times New Roman" pitchFamily="18" charset="0"/>
              </a:rPr>
              <a:t>x</a:t>
            </a:r>
            <a:r>
              <a:rPr lang="en-US" altLang="zh-CN" sz="2400" dirty="0" smtClean="0">
                <a:latin typeface="Times New Roman" pitchFamily="18" charset="0"/>
              </a:rPr>
              <a:t>-</a:t>
            </a:r>
            <a:r>
              <a:rPr lang="en-US" altLang="zh-CN" sz="2400" i="1" dirty="0" smtClean="0">
                <a:latin typeface="Times New Roman" pitchFamily="18" charset="0"/>
              </a:rPr>
              <a:t>y</a:t>
            </a:r>
            <a:r>
              <a:rPr lang="en-US" altLang="zh-CN" sz="2400" dirty="0" smtClean="0">
                <a:sym typeface="Wingdings" pitchFamily="2" charset="2"/>
              </a:rPr>
              <a:t>)</a:t>
            </a:r>
            <a:r>
              <a:rPr lang="zh-CN" altLang="en-US" sz="2400" dirty="0" smtClean="0">
                <a:sym typeface="Wingdings" pitchFamily="2" charset="2"/>
              </a:rPr>
              <a:t>；</a:t>
            </a:r>
          </a:p>
          <a:p>
            <a:pPr lvl="1" eaLnBrk="1" hangingPunct="1">
              <a:lnSpc>
                <a:spcPts val="3300"/>
              </a:lnSpc>
            </a:pPr>
            <a:r>
              <a:rPr lang="zh-CN" altLang="en-US" sz="2400" dirty="0" smtClean="0">
                <a:sym typeface="Wingdings" pitchFamily="2" charset="2"/>
              </a:rPr>
              <a:t>电平异步中，输入信号一次改变可能造成总态多次改变，故采用流程表作为研究工具；</a:t>
            </a:r>
          </a:p>
          <a:p>
            <a:pPr lvl="1" eaLnBrk="1" hangingPunct="1">
              <a:lnSpc>
                <a:spcPts val="3300"/>
              </a:lnSpc>
            </a:pPr>
            <a:r>
              <a:rPr lang="zh-CN" altLang="en-US" sz="2400" dirty="0" smtClean="0">
                <a:sym typeface="Wingdings" pitchFamily="2" charset="2"/>
              </a:rPr>
              <a:t>流程表以卡诺图的形式来反映输入信号、二次信号、激励信号和输出信号之间的关系，其中激励状态上画圈表示稳定状态，否则不画圈；</a:t>
            </a:r>
          </a:p>
          <a:p>
            <a:pPr lvl="1" eaLnBrk="1" hangingPunct="1">
              <a:lnSpc>
                <a:spcPts val="3300"/>
              </a:lnSpc>
            </a:pPr>
            <a:r>
              <a:rPr lang="zh-CN" altLang="en-US" sz="2400" dirty="0" smtClean="0">
                <a:sym typeface="Wingdings" pitchFamily="2" charset="2"/>
              </a:rPr>
              <a:t>流程表中，电平异步电路的工作方式一般体现为先水平移动后垂直移动。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title"/>
          </p:nvPr>
        </p:nvSpPr>
        <p:spPr>
          <a:xfrm>
            <a:off x="1274763" y="533400"/>
            <a:ext cx="7564437" cy="609600"/>
          </a:xfrm>
        </p:spPr>
        <p:txBody>
          <a:bodyPr/>
          <a:lstStyle/>
          <a:p>
            <a:pPr eaLnBrk="1" hangingPunct="1"/>
            <a:r>
              <a:rPr lang="en-US" altLang="zh-CN" sz="4000" smtClean="0"/>
              <a:t>5.3 </a:t>
            </a:r>
            <a:r>
              <a:rPr lang="zh-CN" altLang="en-US" sz="4000" smtClean="0"/>
              <a:t>电平异步时序逻辑电路分析</a:t>
            </a:r>
          </a:p>
        </p:txBody>
      </p:sp>
    </p:spTree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电平异步时序逻辑电路的分析过程</a:t>
            </a:r>
          </a:p>
          <a:p>
            <a:pPr lvl="1" eaLnBrk="1" hangingPunct="1"/>
            <a:r>
              <a:rPr lang="en-US" altLang="zh-CN" smtClean="0"/>
              <a:t>1.</a:t>
            </a:r>
            <a:r>
              <a:rPr lang="zh-CN" altLang="en-US" smtClean="0"/>
              <a:t>根据给定的逻辑电路图，写出激励函数和输出函数表达式；</a:t>
            </a:r>
          </a:p>
          <a:p>
            <a:pPr lvl="1" eaLnBrk="1" hangingPunct="1"/>
            <a:r>
              <a:rPr lang="en-US" altLang="zh-CN" smtClean="0"/>
              <a:t>2.</a:t>
            </a:r>
            <a:r>
              <a:rPr lang="zh-CN" altLang="en-US" smtClean="0"/>
              <a:t>列出状态真值表，再变换成流程表，并在流程表上圈出所有稳定状态；</a:t>
            </a:r>
          </a:p>
          <a:p>
            <a:pPr lvl="1" eaLnBrk="1" hangingPunct="1"/>
            <a:r>
              <a:rPr lang="en-US" altLang="zh-CN" smtClean="0"/>
              <a:t>3.</a:t>
            </a:r>
            <a:r>
              <a:rPr lang="zh-CN" altLang="en-US" smtClean="0"/>
              <a:t>根据输入波形，作出总态响应序列；</a:t>
            </a:r>
          </a:p>
          <a:p>
            <a:pPr lvl="1" eaLnBrk="1" hangingPunct="1"/>
            <a:r>
              <a:rPr lang="en-US" altLang="zh-CN" smtClean="0"/>
              <a:t>4.</a:t>
            </a:r>
            <a:r>
              <a:rPr lang="zh-CN" altLang="en-US" smtClean="0"/>
              <a:t>根据总态响应序列，作出时间图；</a:t>
            </a:r>
          </a:p>
          <a:p>
            <a:pPr lvl="1" eaLnBrk="1" hangingPunct="1"/>
            <a:r>
              <a:rPr lang="en-US" altLang="zh-CN" smtClean="0"/>
              <a:t>5.</a:t>
            </a:r>
            <a:r>
              <a:rPr lang="zh-CN" altLang="en-US" smtClean="0"/>
              <a:t>说明电路的逻辑功能。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title"/>
          </p:nvPr>
        </p:nvSpPr>
        <p:spPr>
          <a:xfrm>
            <a:off x="1274763" y="533400"/>
            <a:ext cx="7564437" cy="609600"/>
          </a:xfrm>
        </p:spPr>
        <p:txBody>
          <a:bodyPr/>
          <a:lstStyle/>
          <a:p>
            <a:pPr eaLnBrk="1" hangingPunct="1"/>
            <a:r>
              <a:rPr lang="en-US" altLang="zh-CN" sz="4000" smtClean="0"/>
              <a:t>5.3 </a:t>
            </a:r>
            <a:r>
              <a:rPr lang="zh-CN" altLang="en-US" sz="4000" smtClean="0"/>
              <a:t>电平异步时序逻辑电路分析</a:t>
            </a:r>
          </a:p>
        </p:txBody>
      </p:sp>
    </p:spTree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533400"/>
            <a:ext cx="7793037" cy="609600"/>
          </a:xfrm>
        </p:spPr>
        <p:txBody>
          <a:bodyPr/>
          <a:lstStyle/>
          <a:p>
            <a:pPr eaLnBrk="1" hangingPunct="1"/>
            <a:r>
              <a:rPr lang="zh-CN" altLang="en-US" smtClean="0"/>
              <a:t>本章小结</a:t>
            </a:r>
            <a:endParaRPr lang="zh-CN" altLang="en-US" sz="240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异步时序逻辑电路模型</a:t>
            </a:r>
          </a:p>
          <a:p>
            <a:pPr eaLnBrk="1" hangingPunct="1"/>
            <a:r>
              <a:rPr lang="zh-CN" altLang="en-US" sz="2800" dirty="0" smtClean="0"/>
              <a:t>脉冲异步时序逻辑电路的分析</a:t>
            </a:r>
          </a:p>
          <a:p>
            <a:pPr lvl="1" eaLnBrk="1" hangingPunct="1"/>
            <a:r>
              <a:rPr lang="zh-CN" altLang="en-US" sz="2400" dirty="0" smtClean="0">
                <a:latin typeface="Times New Roman" pitchFamily="18" charset="0"/>
              </a:rPr>
              <a:t>限制条件</a:t>
            </a:r>
          </a:p>
          <a:p>
            <a:pPr lvl="1" eaLnBrk="1" hangingPunct="1"/>
            <a:r>
              <a:rPr lang="zh-CN" altLang="en-US" sz="2400" dirty="0" smtClean="0">
                <a:latin typeface="Times New Roman" pitchFamily="18" charset="0"/>
              </a:rPr>
              <a:t>方法与同步时序电路基本相同，注意</a:t>
            </a:r>
            <a:r>
              <a:rPr lang="en-US" altLang="zh-CN" sz="2400" dirty="0" smtClean="0">
                <a:latin typeface="Times New Roman" pitchFamily="18" charset="0"/>
              </a:rPr>
              <a:t>CP</a:t>
            </a:r>
            <a:r>
              <a:rPr lang="zh-CN" altLang="en-US" sz="2400" dirty="0" smtClean="0">
                <a:latin typeface="Times New Roman" pitchFamily="18" charset="0"/>
              </a:rPr>
              <a:t>端作为激励端</a:t>
            </a:r>
            <a:endParaRPr lang="zh-CN" altLang="en-US" sz="2400" dirty="0" smtClean="0"/>
          </a:p>
          <a:p>
            <a:pPr eaLnBrk="1" hangingPunct="1"/>
            <a:r>
              <a:rPr lang="zh-CN" altLang="en-US" sz="2800" dirty="0" smtClean="0"/>
              <a:t>脉冲异步时序逻辑电路的设计</a:t>
            </a:r>
          </a:p>
          <a:p>
            <a:pPr lvl="1" eaLnBrk="1" hangingPunct="1"/>
            <a:r>
              <a:rPr lang="zh-CN" altLang="en-US" sz="2400" dirty="0" smtClean="0">
                <a:latin typeface="Times New Roman" pitchFamily="18" charset="0"/>
              </a:rPr>
              <a:t>方法与同步时序电路类似，注意</a:t>
            </a:r>
            <a:r>
              <a:rPr lang="en-US" altLang="zh-CN" sz="2400" dirty="0" smtClean="0">
                <a:latin typeface="Times New Roman" pitchFamily="18" charset="0"/>
              </a:rPr>
              <a:t>CP</a:t>
            </a:r>
            <a:r>
              <a:rPr lang="zh-CN" altLang="en-US" sz="2400" dirty="0" smtClean="0">
                <a:latin typeface="Times New Roman" pitchFamily="18" charset="0"/>
              </a:rPr>
              <a:t>端作为激励</a:t>
            </a:r>
            <a:r>
              <a:rPr lang="zh-CN" altLang="en-US" sz="2400" dirty="0" smtClean="0">
                <a:latin typeface="Times New Roman" pitchFamily="18" charset="0"/>
              </a:rPr>
              <a:t>端</a:t>
            </a:r>
            <a:endParaRPr lang="zh-CN" altLang="en-US" sz="2400" dirty="0" smtClean="0">
              <a:latin typeface="Times New Roman" pitchFamily="18" charset="0"/>
            </a:endParaRPr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844824"/>
            <a:ext cx="8382000" cy="4403576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异步时序逻辑电路模型</a:t>
            </a:r>
          </a:p>
          <a:p>
            <a:pPr eaLnBrk="1" hangingPunct="1"/>
            <a:r>
              <a:rPr lang="zh-CN" altLang="en-US" dirty="0" smtClean="0"/>
              <a:t>脉冲异步时序逻辑电路分析和设计</a:t>
            </a:r>
          </a:p>
          <a:p>
            <a:pPr eaLnBrk="1" hangingPunct="1"/>
            <a:r>
              <a:rPr lang="zh-CN" altLang="en-US" dirty="0" smtClean="0"/>
              <a:t>电平异步时序逻辑电路分析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title"/>
          </p:nvPr>
        </p:nvSpPr>
        <p:spPr>
          <a:xfrm>
            <a:off x="1274763" y="533400"/>
            <a:ext cx="7793037" cy="609600"/>
          </a:xfrm>
        </p:spPr>
        <p:txBody>
          <a:bodyPr/>
          <a:lstStyle/>
          <a:p>
            <a:pPr eaLnBrk="1" hangingPunct="1"/>
            <a:r>
              <a:rPr lang="zh-CN" altLang="en-US" smtClean="0"/>
              <a:t>本章的组成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507288" cy="4876800"/>
          </a:xfrm>
        </p:spPr>
        <p:txBody>
          <a:bodyPr/>
          <a:lstStyle/>
          <a:p>
            <a:pPr eaLnBrk="1" hangingPunct="1">
              <a:lnSpc>
                <a:spcPts val="3600"/>
              </a:lnSpc>
            </a:pPr>
            <a:r>
              <a:rPr lang="zh-CN" altLang="en-US" sz="2600" dirty="0" smtClean="0"/>
              <a:t>异步时序电路中不存在统一的时钟脉冲，电路状态的改变直接依赖于输入信号的变化。</a:t>
            </a:r>
          </a:p>
          <a:p>
            <a:pPr eaLnBrk="1" hangingPunct="1">
              <a:lnSpc>
                <a:spcPts val="3600"/>
              </a:lnSpc>
            </a:pPr>
            <a:r>
              <a:rPr lang="zh-CN" altLang="en-US" sz="2600" dirty="0" smtClean="0"/>
              <a:t>根据输入信号的形式和电路的结构，异步时序电路分为：</a:t>
            </a:r>
          </a:p>
          <a:p>
            <a:pPr lvl="1" eaLnBrk="1" hangingPunct="1">
              <a:lnSpc>
                <a:spcPts val="3600"/>
              </a:lnSpc>
            </a:pPr>
            <a:r>
              <a:rPr lang="zh-CN" altLang="en-US" sz="2400" dirty="0" smtClean="0"/>
              <a:t>脉冲异步时序电路</a:t>
            </a:r>
          </a:p>
          <a:p>
            <a:pPr lvl="1" eaLnBrk="1" hangingPunct="1">
              <a:lnSpc>
                <a:spcPts val="3600"/>
              </a:lnSpc>
            </a:pPr>
            <a:r>
              <a:rPr lang="zh-CN" altLang="en-US" sz="2400" dirty="0" smtClean="0"/>
              <a:t>电平异步时序电路</a:t>
            </a:r>
          </a:p>
          <a:p>
            <a:pPr eaLnBrk="1" hangingPunct="1">
              <a:lnSpc>
                <a:spcPts val="3600"/>
              </a:lnSpc>
            </a:pPr>
            <a:r>
              <a:rPr lang="zh-CN" altLang="en-US" sz="2600" dirty="0" smtClean="0"/>
              <a:t>根据输出与输入之间的不同关系，异步时序电路也有</a:t>
            </a:r>
            <a:r>
              <a:rPr lang="en-US" altLang="zh-CN" sz="2600" dirty="0" smtClean="0"/>
              <a:t>Mealy</a:t>
            </a:r>
            <a:r>
              <a:rPr lang="zh-CN" altLang="en-US" sz="2600" dirty="0" smtClean="0"/>
              <a:t>型和</a:t>
            </a:r>
            <a:r>
              <a:rPr lang="en-US" altLang="zh-CN" sz="2600" dirty="0" smtClean="0"/>
              <a:t>Moore</a:t>
            </a:r>
            <a:r>
              <a:rPr lang="zh-CN" altLang="en-US" sz="2600" dirty="0" smtClean="0"/>
              <a:t>型两种。</a:t>
            </a:r>
          </a:p>
          <a:p>
            <a:pPr eaLnBrk="1" hangingPunct="1">
              <a:lnSpc>
                <a:spcPts val="3600"/>
              </a:lnSpc>
            </a:pPr>
            <a:r>
              <a:rPr lang="zh-CN" altLang="en-US" sz="2600" dirty="0" smtClean="0"/>
              <a:t>基本工作方式：当输入引起电路状态改变时，不论状态变化过程怎样，只有在电路进入新的稳定状态后，才能允许输入发生变化。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title"/>
          </p:nvPr>
        </p:nvSpPr>
        <p:spPr>
          <a:xfrm>
            <a:off x="1274763" y="533400"/>
            <a:ext cx="7793037" cy="609600"/>
          </a:xfrm>
        </p:spPr>
        <p:txBody>
          <a:bodyPr/>
          <a:lstStyle/>
          <a:p>
            <a:pPr eaLnBrk="1" hangingPunct="1"/>
            <a:r>
              <a:rPr lang="en-US" altLang="zh-CN" smtClean="0"/>
              <a:t>5.1 </a:t>
            </a:r>
            <a:r>
              <a:rPr lang="zh-CN" altLang="en-US" smtClean="0"/>
              <a:t>异步时序逻辑电路模型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505200"/>
            <a:ext cx="8382000" cy="2743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仅在输入脉冲作用下，电路的“状态”才能发生并只能发生一次转换，转换到何种“次态”，取决于电路的“现态”和“输入条件”；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存储电路部分由触发器组成</a:t>
            </a:r>
            <a:r>
              <a:rPr lang="en-US" altLang="zh-CN" sz="2800" smtClean="0"/>
              <a:t>(</a:t>
            </a:r>
            <a:r>
              <a:rPr lang="zh-CN" altLang="en-US" sz="2800" smtClean="0"/>
              <a:t>带时钟端的触发器</a:t>
            </a:r>
            <a:r>
              <a:rPr lang="en-US" altLang="zh-CN" sz="2800" smtClean="0"/>
              <a:t>)</a:t>
            </a:r>
            <a:r>
              <a:rPr lang="zh-CN" altLang="en-US" sz="2800" smtClean="0"/>
              <a:t>；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脉冲异步电路的分析和设计方法与同步时序电路基本相同，都采用状态图和状态表作为分析、设计的工具，但有些特殊规定。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title"/>
          </p:nvPr>
        </p:nvSpPr>
        <p:spPr>
          <a:xfrm>
            <a:off x="1274763" y="533400"/>
            <a:ext cx="7793037" cy="609600"/>
          </a:xfrm>
        </p:spPr>
        <p:txBody>
          <a:bodyPr/>
          <a:lstStyle/>
          <a:p>
            <a:pPr eaLnBrk="1" hangingPunct="1"/>
            <a:r>
              <a:rPr lang="zh-CN" altLang="en-US" smtClean="0"/>
              <a:t>脉冲异步时序电路结构模型</a:t>
            </a:r>
          </a:p>
        </p:txBody>
      </p:sp>
      <p:grpSp>
        <p:nvGrpSpPr>
          <p:cNvPr id="1031" name="Group 33"/>
          <p:cNvGrpSpPr>
            <a:grpSpLocks/>
          </p:cNvGrpSpPr>
          <p:nvPr/>
        </p:nvGrpSpPr>
        <p:grpSpPr bwMode="auto">
          <a:xfrm>
            <a:off x="1143000" y="1295400"/>
            <a:ext cx="2303463" cy="1955800"/>
            <a:chOff x="2341" y="1488"/>
            <a:chExt cx="1451" cy="1232"/>
          </a:xfrm>
        </p:grpSpPr>
        <p:sp>
          <p:nvSpPr>
            <p:cNvPr id="1033" name="Text Box 6"/>
            <p:cNvSpPr txBox="1">
              <a:spLocks noChangeArrowheads="1"/>
            </p:cNvSpPr>
            <p:nvPr/>
          </p:nvSpPr>
          <p:spPr bwMode="auto">
            <a:xfrm>
              <a:off x="2801" y="1580"/>
              <a:ext cx="460" cy="5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1800"/>
                <a:t>组合逻辑电路</a:t>
              </a:r>
            </a:p>
          </p:txBody>
        </p:sp>
        <p:sp>
          <p:nvSpPr>
            <p:cNvPr id="1034" name="Text Box 7"/>
            <p:cNvSpPr txBox="1">
              <a:spLocks noChangeArrowheads="1"/>
            </p:cNvSpPr>
            <p:nvPr/>
          </p:nvSpPr>
          <p:spPr bwMode="auto">
            <a:xfrm>
              <a:off x="2341" y="1488"/>
              <a:ext cx="202" cy="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 i="1"/>
                <a:t>x</a:t>
              </a:r>
              <a:r>
                <a:rPr lang="en-US" altLang="zh-CN" sz="1400" i="1" baseline="-25000"/>
                <a:t>1</a:t>
              </a:r>
            </a:p>
            <a:p>
              <a:endParaRPr lang="en-US" altLang="zh-CN" sz="1400" i="1"/>
            </a:p>
            <a:p>
              <a:r>
                <a:rPr lang="en-US" altLang="zh-CN" sz="1400" i="1"/>
                <a:t>x</a:t>
              </a:r>
              <a:r>
                <a:rPr lang="en-US" altLang="zh-CN" sz="1400" i="1" baseline="-25000"/>
                <a:t>n</a:t>
              </a:r>
            </a:p>
          </p:txBody>
        </p:sp>
        <p:sp>
          <p:nvSpPr>
            <p:cNvPr id="1035" name="Line 8"/>
            <p:cNvSpPr>
              <a:spLocks noChangeShapeType="1"/>
            </p:cNvSpPr>
            <p:nvPr/>
          </p:nvSpPr>
          <p:spPr bwMode="auto">
            <a:xfrm>
              <a:off x="2545" y="1637"/>
              <a:ext cx="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36" name="Line 9"/>
            <p:cNvSpPr>
              <a:spLocks noChangeShapeType="1"/>
            </p:cNvSpPr>
            <p:nvPr/>
          </p:nvSpPr>
          <p:spPr bwMode="auto">
            <a:xfrm>
              <a:off x="2545" y="1886"/>
              <a:ext cx="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37" name="Line 10"/>
            <p:cNvSpPr>
              <a:spLocks noChangeShapeType="1"/>
            </p:cNvSpPr>
            <p:nvPr/>
          </p:nvSpPr>
          <p:spPr bwMode="auto">
            <a:xfrm>
              <a:off x="2648" y="1662"/>
              <a:ext cx="0" cy="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38" name="Text Box 11"/>
            <p:cNvSpPr txBox="1">
              <a:spLocks noChangeArrowheads="1"/>
            </p:cNvSpPr>
            <p:nvPr/>
          </p:nvSpPr>
          <p:spPr bwMode="auto">
            <a:xfrm>
              <a:off x="3506" y="1519"/>
              <a:ext cx="230" cy="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 i="1"/>
                <a:t>Z</a:t>
              </a:r>
              <a:r>
                <a:rPr lang="en-US" altLang="zh-CN" sz="1400" i="1" baseline="-25000"/>
                <a:t>1</a:t>
              </a:r>
            </a:p>
            <a:p>
              <a:endParaRPr lang="en-US" altLang="zh-CN" sz="1400" i="1"/>
            </a:p>
            <a:p>
              <a:r>
                <a:rPr lang="en-US" altLang="zh-CN" sz="1400" i="1"/>
                <a:t>Z</a:t>
              </a:r>
              <a:r>
                <a:rPr lang="en-US" altLang="zh-CN" sz="1400" i="1" baseline="-25000"/>
                <a:t>m</a:t>
              </a:r>
            </a:p>
          </p:txBody>
        </p:sp>
        <p:sp>
          <p:nvSpPr>
            <p:cNvPr id="1039" name="Line 12"/>
            <p:cNvSpPr>
              <a:spLocks noChangeShapeType="1"/>
            </p:cNvSpPr>
            <p:nvPr/>
          </p:nvSpPr>
          <p:spPr bwMode="auto">
            <a:xfrm>
              <a:off x="3261" y="1637"/>
              <a:ext cx="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40" name="Line 13"/>
            <p:cNvSpPr>
              <a:spLocks noChangeShapeType="1"/>
            </p:cNvSpPr>
            <p:nvPr/>
          </p:nvSpPr>
          <p:spPr bwMode="auto">
            <a:xfrm>
              <a:off x="3261" y="1886"/>
              <a:ext cx="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41" name="Line 14"/>
            <p:cNvSpPr>
              <a:spLocks noChangeShapeType="1"/>
            </p:cNvSpPr>
            <p:nvPr/>
          </p:nvSpPr>
          <p:spPr bwMode="auto">
            <a:xfrm>
              <a:off x="3364" y="1662"/>
              <a:ext cx="0" cy="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42" name="Text Box 15"/>
            <p:cNvSpPr txBox="1">
              <a:spLocks noChangeArrowheads="1"/>
            </p:cNvSpPr>
            <p:nvPr/>
          </p:nvSpPr>
          <p:spPr bwMode="auto">
            <a:xfrm>
              <a:off x="2667" y="2310"/>
              <a:ext cx="744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1800"/>
                <a:t>存储电路</a:t>
              </a:r>
            </a:p>
            <a:p>
              <a:pPr algn="ctr"/>
              <a:r>
                <a:rPr lang="en-US" altLang="zh-CN" sz="1800"/>
                <a:t>(</a:t>
              </a:r>
              <a:r>
                <a:rPr lang="zh-CN" altLang="en-US" sz="1800"/>
                <a:t>触发器</a:t>
              </a:r>
              <a:r>
                <a:rPr lang="en-US" altLang="zh-CN" sz="1800"/>
                <a:t>)</a:t>
              </a:r>
            </a:p>
          </p:txBody>
        </p:sp>
        <p:sp>
          <p:nvSpPr>
            <p:cNvPr id="1043" name="Freeform 16"/>
            <p:cNvSpPr>
              <a:spLocks/>
            </p:cNvSpPr>
            <p:nvPr/>
          </p:nvSpPr>
          <p:spPr bwMode="auto">
            <a:xfrm>
              <a:off x="3281" y="2135"/>
              <a:ext cx="223" cy="265"/>
            </a:xfrm>
            <a:custGeom>
              <a:avLst/>
              <a:gdLst>
                <a:gd name="T0" fmla="*/ 0 w 192"/>
                <a:gd name="T1" fmla="*/ 0 h 192"/>
                <a:gd name="T2" fmla="*/ 301 w 192"/>
                <a:gd name="T3" fmla="*/ 0 h 192"/>
                <a:gd name="T4" fmla="*/ 301 w 192"/>
                <a:gd name="T5" fmla="*/ 505 h 192"/>
                <a:gd name="T6" fmla="*/ 151 w 192"/>
                <a:gd name="T7" fmla="*/ 505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192"/>
                <a:gd name="T14" fmla="*/ 192 w 192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192">
                  <a:moveTo>
                    <a:pt x="0" y="0"/>
                  </a:moveTo>
                  <a:lnTo>
                    <a:pt x="192" y="0"/>
                  </a:lnTo>
                  <a:lnTo>
                    <a:pt x="192" y="192"/>
                  </a:lnTo>
                  <a:lnTo>
                    <a:pt x="96" y="19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44" name="Freeform 17"/>
            <p:cNvSpPr>
              <a:spLocks/>
            </p:cNvSpPr>
            <p:nvPr/>
          </p:nvSpPr>
          <p:spPr bwMode="auto">
            <a:xfrm>
              <a:off x="3281" y="1986"/>
              <a:ext cx="511" cy="702"/>
            </a:xfrm>
            <a:custGeom>
              <a:avLst/>
              <a:gdLst>
                <a:gd name="T0" fmla="*/ 0 w 480"/>
                <a:gd name="T1" fmla="*/ 0 h 528"/>
                <a:gd name="T2" fmla="*/ 579 w 480"/>
                <a:gd name="T3" fmla="*/ 0 h 528"/>
                <a:gd name="T4" fmla="*/ 579 w 480"/>
                <a:gd name="T5" fmla="*/ 1240 h 528"/>
                <a:gd name="T6" fmla="*/ 116 w 480"/>
                <a:gd name="T7" fmla="*/ 124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528"/>
                <a:gd name="T14" fmla="*/ 480 w 48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528">
                  <a:moveTo>
                    <a:pt x="0" y="0"/>
                  </a:moveTo>
                  <a:lnTo>
                    <a:pt x="480" y="0"/>
                  </a:lnTo>
                  <a:lnTo>
                    <a:pt x="480" y="528"/>
                  </a:lnTo>
                  <a:lnTo>
                    <a:pt x="96" y="528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45" name="Line 18"/>
            <p:cNvSpPr>
              <a:spLocks noChangeShapeType="1"/>
            </p:cNvSpPr>
            <p:nvPr/>
          </p:nvSpPr>
          <p:spPr bwMode="auto">
            <a:xfrm>
              <a:off x="3485" y="2496"/>
              <a:ext cx="0" cy="1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46" name="Text Box 19"/>
            <p:cNvSpPr txBox="1">
              <a:spLocks noChangeArrowheads="1"/>
            </p:cNvSpPr>
            <p:nvPr/>
          </p:nvSpPr>
          <p:spPr bwMode="auto">
            <a:xfrm>
              <a:off x="3482" y="2276"/>
              <a:ext cx="214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 i="1"/>
                <a:t>Y</a:t>
              </a:r>
              <a:r>
                <a:rPr lang="en-US" altLang="zh-CN" sz="1400" i="1" baseline="-25000"/>
                <a:t>1</a:t>
              </a:r>
            </a:p>
            <a:p>
              <a:endParaRPr lang="en-US" altLang="zh-CN" sz="1400" i="1" baseline="-25000"/>
            </a:p>
            <a:p>
              <a:r>
                <a:rPr lang="en-US" altLang="zh-CN" sz="1400" i="1"/>
                <a:t>Y</a:t>
              </a:r>
              <a:r>
                <a:rPr lang="en-US" altLang="zh-CN" sz="1400" i="1" baseline="-25000"/>
                <a:t>r</a:t>
              </a:r>
            </a:p>
          </p:txBody>
        </p:sp>
        <p:sp>
          <p:nvSpPr>
            <p:cNvPr id="1047" name="Freeform 20"/>
            <p:cNvSpPr>
              <a:spLocks/>
            </p:cNvSpPr>
            <p:nvPr/>
          </p:nvSpPr>
          <p:spPr bwMode="auto">
            <a:xfrm>
              <a:off x="2592" y="2135"/>
              <a:ext cx="228" cy="313"/>
            </a:xfrm>
            <a:custGeom>
              <a:avLst/>
              <a:gdLst>
                <a:gd name="T0" fmla="*/ 81 w 192"/>
                <a:gd name="T1" fmla="*/ 831 h 192"/>
                <a:gd name="T2" fmla="*/ 0 w 192"/>
                <a:gd name="T3" fmla="*/ 831 h 192"/>
                <a:gd name="T4" fmla="*/ 0 w 192"/>
                <a:gd name="T5" fmla="*/ 0 h 192"/>
                <a:gd name="T6" fmla="*/ 322 w 192"/>
                <a:gd name="T7" fmla="*/ 0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192"/>
                <a:gd name="T14" fmla="*/ 192 w 192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192">
                  <a:moveTo>
                    <a:pt x="48" y="192"/>
                  </a:moveTo>
                  <a:lnTo>
                    <a:pt x="0" y="192"/>
                  </a:lnTo>
                  <a:lnTo>
                    <a:pt x="0" y="0"/>
                  </a:lnTo>
                  <a:lnTo>
                    <a:pt x="192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48" name="Freeform 21"/>
            <p:cNvSpPr>
              <a:spLocks/>
            </p:cNvSpPr>
            <p:nvPr/>
          </p:nvSpPr>
          <p:spPr bwMode="auto">
            <a:xfrm>
              <a:off x="2360" y="1986"/>
              <a:ext cx="460" cy="702"/>
            </a:xfrm>
            <a:custGeom>
              <a:avLst/>
              <a:gdLst>
                <a:gd name="T0" fmla="*/ 348 w 432"/>
                <a:gd name="T1" fmla="*/ 1240 h 528"/>
                <a:gd name="T2" fmla="*/ 0 w 432"/>
                <a:gd name="T3" fmla="*/ 1240 h 528"/>
                <a:gd name="T4" fmla="*/ 0 w 432"/>
                <a:gd name="T5" fmla="*/ 0 h 528"/>
                <a:gd name="T6" fmla="*/ 522 w 432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528"/>
                <a:gd name="T14" fmla="*/ 432 w 432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528">
                  <a:moveTo>
                    <a:pt x="288" y="528"/>
                  </a:moveTo>
                  <a:lnTo>
                    <a:pt x="0" y="528"/>
                  </a:lnTo>
                  <a:lnTo>
                    <a:pt x="0" y="0"/>
                  </a:lnTo>
                  <a:lnTo>
                    <a:pt x="432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49" name="Line 22"/>
            <p:cNvSpPr>
              <a:spLocks noChangeShapeType="1"/>
            </p:cNvSpPr>
            <p:nvPr/>
          </p:nvSpPr>
          <p:spPr bwMode="auto">
            <a:xfrm>
              <a:off x="2616" y="2496"/>
              <a:ext cx="0" cy="1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50" name="Text Box 23"/>
            <p:cNvSpPr txBox="1">
              <a:spLocks noChangeArrowheads="1"/>
            </p:cNvSpPr>
            <p:nvPr/>
          </p:nvSpPr>
          <p:spPr bwMode="auto">
            <a:xfrm>
              <a:off x="2448" y="1920"/>
              <a:ext cx="202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 i="1"/>
                <a:t>y</a:t>
              </a:r>
              <a:r>
                <a:rPr lang="en-US" altLang="zh-CN" sz="1400" i="1" baseline="-25000"/>
                <a:t>1</a:t>
              </a:r>
            </a:p>
            <a:p>
              <a:r>
                <a:rPr lang="en-US" altLang="zh-CN" sz="1400" i="1"/>
                <a:t>y</a:t>
              </a:r>
              <a:r>
                <a:rPr lang="en-US" altLang="zh-CN" sz="1400" i="1" baseline="-25000"/>
                <a:t>r</a:t>
              </a:r>
            </a:p>
          </p:txBody>
        </p:sp>
      </p:grpSp>
      <p:sp>
        <p:nvSpPr>
          <p:cNvPr id="1032" name="Text Box 27"/>
          <p:cNvSpPr txBox="1">
            <a:spLocks noChangeArrowheads="1"/>
          </p:cNvSpPr>
          <p:nvPr/>
        </p:nvSpPr>
        <p:spPr bwMode="auto">
          <a:xfrm>
            <a:off x="5607050" y="1685925"/>
            <a:ext cx="32321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：输入信号或输入状态</a:t>
            </a:r>
          </a:p>
          <a:p>
            <a:r>
              <a:rPr lang="zh-CN" altLang="en-US"/>
              <a:t>：输出信号或输出状态</a:t>
            </a:r>
          </a:p>
          <a:p>
            <a:r>
              <a:rPr lang="zh-CN" altLang="en-US"/>
              <a:t>：激励信号或激励状态</a:t>
            </a:r>
          </a:p>
          <a:p>
            <a:r>
              <a:rPr lang="zh-CN" altLang="en-US"/>
              <a:t>：二次信号或二次状态</a:t>
            </a:r>
          </a:p>
        </p:txBody>
      </p:sp>
      <p:graphicFrame>
        <p:nvGraphicFramePr>
          <p:cNvPr id="1026" name="Object 28"/>
          <p:cNvGraphicFramePr>
            <a:graphicFrameLocks noChangeAspect="1"/>
          </p:cNvGraphicFramePr>
          <p:nvPr/>
        </p:nvGraphicFramePr>
        <p:xfrm>
          <a:off x="4078288" y="1727200"/>
          <a:ext cx="1681162" cy="1465263"/>
        </p:xfrm>
        <a:graphic>
          <a:graphicData uri="http://schemas.openxmlformats.org/presentationml/2006/ole">
            <p:oleObj spid="_x0000_s1026" name="Equation" r:id="rId3" imgW="1041120" imgH="914400" progId="Equations">
              <p:embed/>
            </p:oleObj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733800"/>
            <a:ext cx="8382000" cy="2743200"/>
          </a:xfrm>
        </p:spPr>
        <p:txBody>
          <a:bodyPr/>
          <a:lstStyle/>
          <a:p>
            <a:pPr eaLnBrk="1" hangingPunct="1">
              <a:lnSpc>
                <a:spcPts val="3500"/>
              </a:lnSpc>
            </a:pPr>
            <a:r>
              <a:rPr lang="zh-CN" altLang="en-US" sz="2600" dirty="0" smtClean="0"/>
              <a:t>电平异步电路的一般形式是由门电路和反馈组成，输入一般是电平信号；</a:t>
            </a:r>
          </a:p>
          <a:p>
            <a:pPr eaLnBrk="1" hangingPunct="1">
              <a:lnSpc>
                <a:spcPts val="3500"/>
              </a:lnSpc>
            </a:pPr>
            <a:r>
              <a:rPr lang="zh-CN" altLang="en-US" sz="2600" dirty="0" smtClean="0"/>
              <a:t>电平异步电路包括两部分：组合电路部分和存储电路部分。存储部分一般是由延迟线组成；</a:t>
            </a:r>
          </a:p>
          <a:p>
            <a:pPr eaLnBrk="1" hangingPunct="1">
              <a:lnSpc>
                <a:spcPts val="3500"/>
              </a:lnSpc>
            </a:pPr>
            <a:r>
              <a:rPr lang="zh-CN" altLang="en-US" sz="2600" dirty="0" smtClean="0"/>
              <a:t>电平异步电路的分析和设计与脉冲异步电路不同，它采用的工具是状态流程表和时间图。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title"/>
          </p:nvPr>
        </p:nvSpPr>
        <p:spPr>
          <a:xfrm>
            <a:off x="1274763" y="533400"/>
            <a:ext cx="7793037" cy="609600"/>
          </a:xfrm>
        </p:spPr>
        <p:txBody>
          <a:bodyPr/>
          <a:lstStyle/>
          <a:p>
            <a:pPr eaLnBrk="1" hangingPunct="1"/>
            <a:r>
              <a:rPr lang="zh-CN" altLang="en-US" smtClean="0"/>
              <a:t>电平异步时序电路结构模型</a:t>
            </a:r>
          </a:p>
        </p:txBody>
      </p:sp>
      <p:grpSp>
        <p:nvGrpSpPr>
          <p:cNvPr id="2055" name="Group 4"/>
          <p:cNvGrpSpPr>
            <a:grpSpLocks/>
          </p:cNvGrpSpPr>
          <p:nvPr/>
        </p:nvGrpSpPr>
        <p:grpSpPr bwMode="auto">
          <a:xfrm>
            <a:off x="1143000" y="1295400"/>
            <a:ext cx="2438400" cy="2230438"/>
            <a:chOff x="2341" y="1488"/>
            <a:chExt cx="1451" cy="1405"/>
          </a:xfrm>
        </p:grpSpPr>
        <p:sp>
          <p:nvSpPr>
            <p:cNvPr id="2057" name="Text Box 5"/>
            <p:cNvSpPr txBox="1">
              <a:spLocks noChangeArrowheads="1"/>
            </p:cNvSpPr>
            <p:nvPr/>
          </p:nvSpPr>
          <p:spPr bwMode="auto">
            <a:xfrm>
              <a:off x="2801" y="1580"/>
              <a:ext cx="460" cy="5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1800"/>
                <a:t>组合逻辑电路</a:t>
              </a:r>
            </a:p>
          </p:txBody>
        </p:sp>
        <p:sp>
          <p:nvSpPr>
            <p:cNvPr id="2058" name="Text Box 6"/>
            <p:cNvSpPr txBox="1">
              <a:spLocks noChangeArrowheads="1"/>
            </p:cNvSpPr>
            <p:nvPr/>
          </p:nvSpPr>
          <p:spPr bwMode="auto">
            <a:xfrm>
              <a:off x="2341" y="1488"/>
              <a:ext cx="191" cy="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 i="1"/>
                <a:t>x</a:t>
              </a:r>
              <a:r>
                <a:rPr lang="en-US" altLang="zh-CN" sz="1400" i="1" baseline="-25000"/>
                <a:t>1</a:t>
              </a:r>
            </a:p>
            <a:p>
              <a:endParaRPr lang="en-US" altLang="zh-CN" sz="1400" i="1"/>
            </a:p>
            <a:p>
              <a:r>
                <a:rPr lang="en-US" altLang="zh-CN" sz="1400" i="1"/>
                <a:t>x</a:t>
              </a:r>
              <a:r>
                <a:rPr lang="en-US" altLang="zh-CN" sz="1400" i="1" baseline="-25000"/>
                <a:t>n</a:t>
              </a:r>
            </a:p>
          </p:txBody>
        </p:sp>
        <p:sp>
          <p:nvSpPr>
            <p:cNvPr id="2059" name="Line 7"/>
            <p:cNvSpPr>
              <a:spLocks noChangeShapeType="1"/>
            </p:cNvSpPr>
            <p:nvPr/>
          </p:nvSpPr>
          <p:spPr bwMode="auto">
            <a:xfrm>
              <a:off x="2545" y="1637"/>
              <a:ext cx="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60" name="Line 8"/>
            <p:cNvSpPr>
              <a:spLocks noChangeShapeType="1"/>
            </p:cNvSpPr>
            <p:nvPr/>
          </p:nvSpPr>
          <p:spPr bwMode="auto">
            <a:xfrm>
              <a:off x="2545" y="1886"/>
              <a:ext cx="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61" name="Line 9"/>
            <p:cNvSpPr>
              <a:spLocks noChangeShapeType="1"/>
            </p:cNvSpPr>
            <p:nvPr/>
          </p:nvSpPr>
          <p:spPr bwMode="auto">
            <a:xfrm>
              <a:off x="2648" y="1662"/>
              <a:ext cx="0" cy="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62" name="Text Box 10"/>
            <p:cNvSpPr txBox="1">
              <a:spLocks noChangeArrowheads="1"/>
            </p:cNvSpPr>
            <p:nvPr/>
          </p:nvSpPr>
          <p:spPr bwMode="auto">
            <a:xfrm>
              <a:off x="3506" y="1519"/>
              <a:ext cx="217" cy="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 i="1"/>
                <a:t>Z</a:t>
              </a:r>
              <a:r>
                <a:rPr lang="en-US" altLang="zh-CN" sz="1400" i="1" baseline="-25000"/>
                <a:t>1</a:t>
              </a:r>
            </a:p>
            <a:p>
              <a:endParaRPr lang="en-US" altLang="zh-CN" sz="1400" i="1"/>
            </a:p>
            <a:p>
              <a:r>
                <a:rPr lang="en-US" altLang="zh-CN" sz="1400" i="1"/>
                <a:t>Z</a:t>
              </a:r>
              <a:r>
                <a:rPr lang="en-US" altLang="zh-CN" sz="1400" i="1" baseline="-25000"/>
                <a:t>m</a:t>
              </a:r>
            </a:p>
          </p:txBody>
        </p:sp>
        <p:sp>
          <p:nvSpPr>
            <p:cNvPr id="2063" name="Line 11"/>
            <p:cNvSpPr>
              <a:spLocks noChangeShapeType="1"/>
            </p:cNvSpPr>
            <p:nvPr/>
          </p:nvSpPr>
          <p:spPr bwMode="auto">
            <a:xfrm>
              <a:off x="3261" y="1637"/>
              <a:ext cx="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64" name="Line 12"/>
            <p:cNvSpPr>
              <a:spLocks noChangeShapeType="1"/>
            </p:cNvSpPr>
            <p:nvPr/>
          </p:nvSpPr>
          <p:spPr bwMode="auto">
            <a:xfrm>
              <a:off x="3261" y="1886"/>
              <a:ext cx="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65" name="Line 13"/>
            <p:cNvSpPr>
              <a:spLocks noChangeShapeType="1"/>
            </p:cNvSpPr>
            <p:nvPr/>
          </p:nvSpPr>
          <p:spPr bwMode="auto">
            <a:xfrm>
              <a:off x="3364" y="1662"/>
              <a:ext cx="0" cy="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66" name="Text Box 14"/>
            <p:cNvSpPr txBox="1">
              <a:spLocks noChangeArrowheads="1"/>
            </p:cNvSpPr>
            <p:nvPr/>
          </p:nvSpPr>
          <p:spPr bwMode="auto">
            <a:xfrm>
              <a:off x="2667" y="2310"/>
              <a:ext cx="744" cy="5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1800"/>
                <a:t>存储电路</a:t>
              </a:r>
              <a:r>
                <a:rPr lang="en-US" altLang="zh-CN" sz="1800"/>
                <a:t>Δt</a:t>
              </a:r>
            </a:p>
            <a:p>
              <a:pPr algn="ctr"/>
              <a:r>
                <a:rPr lang="en-US" altLang="zh-CN" sz="1800"/>
                <a:t>(</a:t>
              </a:r>
              <a:r>
                <a:rPr lang="zh-CN" altLang="en-US" sz="1800"/>
                <a:t>延迟元件</a:t>
              </a:r>
              <a:r>
                <a:rPr lang="en-US" altLang="zh-CN" sz="1800"/>
                <a:t>)</a:t>
              </a:r>
            </a:p>
          </p:txBody>
        </p:sp>
        <p:sp>
          <p:nvSpPr>
            <p:cNvPr id="2067" name="Freeform 15"/>
            <p:cNvSpPr>
              <a:spLocks/>
            </p:cNvSpPr>
            <p:nvPr/>
          </p:nvSpPr>
          <p:spPr bwMode="auto">
            <a:xfrm>
              <a:off x="3281" y="2135"/>
              <a:ext cx="223" cy="265"/>
            </a:xfrm>
            <a:custGeom>
              <a:avLst/>
              <a:gdLst>
                <a:gd name="T0" fmla="*/ 0 w 192"/>
                <a:gd name="T1" fmla="*/ 0 h 192"/>
                <a:gd name="T2" fmla="*/ 301 w 192"/>
                <a:gd name="T3" fmla="*/ 0 h 192"/>
                <a:gd name="T4" fmla="*/ 301 w 192"/>
                <a:gd name="T5" fmla="*/ 505 h 192"/>
                <a:gd name="T6" fmla="*/ 151 w 192"/>
                <a:gd name="T7" fmla="*/ 505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192"/>
                <a:gd name="T14" fmla="*/ 192 w 192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192">
                  <a:moveTo>
                    <a:pt x="0" y="0"/>
                  </a:moveTo>
                  <a:lnTo>
                    <a:pt x="192" y="0"/>
                  </a:lnTo>
                  <a:lnTo>
                    <a:pt x="192" y="192"/>
                  </a:lnTo>
                  <a:lnTo>
                    <a:pt x="96" y="19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68" name="Freeform 16"/>
            <p:cNvSpPr>
              <a:spLocks/>
            </p:cNvSpPr>
            <p:nvPr/>
          </p:nvSpPr>
          <p:spPr bwMode="auto">
            <a:xfrm>
              <a:off x="3281" y="1986"/>
              <a:ext cx="511" cy="702"/>
            </a:xfrm>
            <a:custGeom>
              <a:avLst/>
              <a:gdLst>
                <a:gd name="T0" fmla="*/ 0 w 480"/>
                <a:gd name="T1" fmla="*/ 0 h 528"/>
                <a:gd name="T2" fmla="*/ 579 w 480"/>
                <a:gd name="T3" fmla="*/ 0 h 528"/>
                <a:gd name="T4" fmla="*/ 579 w 480"/>
                <a:gd name="T5" fmla="*/ 1240 h 528"/>
                <a:gd name="T6" fmla="*/ 116 w 480"/>
                <a:gd name="T7" fmla="*/ 124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528"/>
                <a:gd name="T14" fmla="*/ 480 w 48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528">
                  <a:moveTo>
                    <a:pt x="0" y="0"/>
                  </a:moveTo>
                  <a:lnTo>
                    <a:pt x="480" y="0"/>
                  </a:lnTo>
                  <a:lnTo>
                    <a:pt x="480" y="528"/>
                  </a:lnTo>
                  <a:lnTo>
                    <a:pt x="96" y="528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69" name="Line 17"/>
            <p:cNvSpPr>
              <a:spLocks noChangeShapeType="1"/>
            </p:cNvSpPr>
            <p:nvPr/>
          </p:nvSpPr>
          <p:spPr bwMode="auto">
            <a:xfrm>
              <a:off x="3485" y="2496"/>
              <a:ext cx="0" cy="1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70" name="Text Box 18"/>
            <p:cNvSpPr txBox="1">
              <a:spLocks noChangeArrowheads="1"/>
            </p:cNvSpPr>
            <p:nvPr/>
          </p:nvSpPr>
          <p:spPr bwMode="auto">
            <a:xfrm>
              <a:off x="3482" y="2276"/>
              <a:ext cx="202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 i="1"/>
                <a:t>Y</a:t>
              </a:r>
              <a:r>
                <a:rPr lang="en-US" altLang="zh-CN" sz="1400" i="1" baseline="-25000"/>
                <a:t>1</a:t>
              </a:r>
            </a:p>
            <a:p>
              <a:endParaRPr lang="en-US" altLang="zh-CN" sz="1400" i="1" baseline="-25000"/>
            </a:p>
            <a:p>
              <a:r>
                <a:rPr lang="en-US" altLang="zh-CN" sz="1400" i="1"/>
                <a:t>Y</a:t>
              </a:r>
              <a:r>
                <a:rPr lang="en-US" altLang="zh-CN" sz="1400" i="1" baseline="-25000"/>
                <a:t>r</a:t>
              </a:r>
            </a:p>
          </p:txBody>
        </p:sp>
        <p:sp>
          <p:nvSpPr>
            <p:cNvPr id="2071" name="Freeform 19"/>
            <p:cNvSpPr>
              <a:spLocks/>
            </p:cNvSpPr>
            <p:nvPr/>
          </p:nvSpPr>
          <p:spPr bwMode="auto">
            <a:xfrm>
              <a:off x="2592" y="2135"/>
              <a:ext cx="228" cy="313"/>
            </a:xfrm>
            <a:custGeom>
              <a:avLst/>
              <a:gdLst>
                <a:gd name="T0" fmla="*/ 81 w 192"/>
                <a:gd name="T1" fmla="*/ 831 h 192"/>
                <a:gd name="T2" fmla="*/ 0 w 192"/>
                <a:gd name="T3" fmla="*/ 831 h 192"/>
                <a:gd name="T4" fmla="*/ 0 w 192"/>
                <a:gd name="T5" fmla="*/ 0 h 192"/>
                <a:gd name="T6" fmla="*/ 322 w 192"/>
                <a:gd name="T7" fmla="*/ 0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192"/>
                <a:gd name="T14" fmla="*/ 192 w 192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192">
                  <a:moveTo>
                    <a:pt x="48" y="192"/>
                  </a:moveTo>
                  <a:lnTo>
                    <a:pt x="0" y="192"/>
                  </a:lnTo>
                  <a:lnTo>
                    <a:pt x="0" y="0"/>
                  </a:lnTo>
                  <a:lnTo>
                    <a:pt x="192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72" name="Freeform 20"/>
            <p:cNvSpPr>
              <a:spLocks/>
            </p:cNvSpPr>
            <p:nvPr/>
          </p:nvSpPr>
          <p:spPr bwMode="auto">
            <a:xfrm>
              <a:off x="2360" y="1986"/>
              <a:ext cx="460" cy="702"/>
            </a:xfrm>
            <a:custGeom>
              <a:avLst/>
              <a:gdLst>
                <a:gd name="T0" fmla="*/ 348 w 432"/>
                <a:gd name="T1" fmla="*/ 1240 h 528"/>
                <a:gd name="T2" fmla="*/ 0 w 432"/>
                <a:gd name="T3" fmla="*/ 1240 h 528"/>
                <a:gd name="T4" fmla="*/ 0 w 432"/>
                <a:gd name="T5" fmla="*/ 0 h 528"/>
                <a:gd name="T6" fmla="*/ 522 w 432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528"/>
                <a:gd name="T14" fmla="*/ 432 w 432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528">
                  <a:moveTo>
                    <a:pt x="288" y="528"/>
                  </a:moveTo>
                  <a:lnTo>
                    <a:pt x="0" y="528"/>
                  </a:lnTo>
                  <a:lnTo>
                    <a:pt x="0" y="0"/>
                  </a:lnTo>
                  <a:lnTo>
                    <a:pt x="432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73" name="Line 21"/>
            <p:cNvSpPr>
              <a:spLocks noChangeShapeType="1"/>
            </p:cNvSpPr>
            <p:nvPr/>
          </p:nvSpPr>
          <p:spPr bwMode="auto">
            <a:xfrm>
              <a:off x="2616" y="2496"/>
              <a:ext cx="0" cy="1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74" name="Text Box 22"/>
            <p:cNvSpPr txBox="1">
              <a:spLocks noChangeArrowheads="1"/>
            </p:cNvSpPr>
            <p:nvPr/>
          </p:nvSpPr>
          <p:spPr bwMode="auto">
            <a:xfrm>
              <a:off x="2448" y="1920"/>
              <a:ext cx="191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 i="1"/>
                <a:t>y</a:t>
              </a:r>
              <a:r>
                <a:rPr lang="en-US" altLang="zh-CN" sz="1400" i="1" baseline="-25000"/>
                <a:t>1</a:t>
              </a:r>
            </a:p>
            <a:p>
              <a:r>
                <a:rPr lang="en-US" altLang="zh-CN" sz="1400" i="1"/>
                <a:t>y</a:t>
              </a:r>
              <a:r>
                <a:rPr lang="en-US" altLang="zh-CN" sz="1400" i="1" baseline="-25000"/>
                <a:t>r</a:t>
              </a:r>
            </a:p>
          </p:txBody>
        </p:sp>
      </p:grpSp>
      <p:sp>
        <p:nvSpPr>
          <p:cNvPr id="2056" name="Text Box 23"/>
          <p:cNvSpPr txBox="1">
            <a:spLocks noChangeArrowheads="1"/>
          </p:cNvSpPr>
          <p:nvPr/>
        </p:nvSpPr>
        <p:spPr bwMode="auto">
          <a:xfrm>
            <a:off x="5607050" y="1685925"/>
            <a:ext cx="32321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：输入信号或输入状态</a:t>
            </a:r>
          </a:p>
          <a:p>
            <a:r>
              <a:rPr lang="zh-CN" altLang="en-US"/>
              <a:t>：输出信号或输出状态</a:t>
            </a:r>
          </a:p>
          <a:p>
            <a:r>
              <a:rPr lang="zh-CN" altLang="en-US"/>
              <a:t>：激励信号或激励状态</a:t>
            </a:r>
          </a:p>
          <a:p>
            <a:r>
              <a:rPr lang="zh-CN" altLang="en-US"/>
              <a:t>：二次信号或二次状态</a:t>
            </a:r>
          </a:p>
        </p:txBody>
      </p:sp>
      <p:graphicFrame>
        <p:nvGraphicFramePr>
          <p:cNvPr id="2050" name="Object 24"/>
          <p:cNvGraphicFramePr>
            <a:graphicFrameLocks noChangeAspect="1"/>
          </p:cNvGraphicFramePr>
          <p:nvPr/>
        </p:nvGraphicFramePr>
        <p:xfrm>
          <a:off x="4078288" y="1727200"/>
          <a:ext cx="1681162" cy="1465263"/>
        </p:xfrm>
        <a:graphic>
          <a:graphicData uri="http://schemas.openxmlformats.org/presentationml/2006/ole">
            <p:oleObj spid="_x0000_s2050" name="Equation" r:id="rId3" imgW="1041120" imgH="914400" progId="Equations">
              <p:embed/>
            </p:oleObj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28800"/>
            <a:ext cx="8382000" cy="46196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脉冲异步时序逻辑电路的分析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脉冲异步时序逻辑电路的设计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title"/>
          </p:nvPr>
        </p:nvSpPr>
        <p:spPr>
          <a:xfrm>
            <a:off x="1274763" y="533400"/>
            <a:ext cx="7869237" cy="609600"/>
          </a:xfrm>
        </p:spPr>
        <p:txBody>
          <a:bodyPr/>
          <a:lstStyle/>
          <a:p>
            <a:pPr eaLnBrk="1" hangingPunct="1"/>
            <a:r>
              <a:rPr lang="en-US" altLang="zh-CN" sz="3600" smtClean="0"/>
              <a:t>5.2 </a:t>
            </a:r>
            <a:r>
              <a:rPr lang="zh-CN" altLang="en-US" sz="3600" smtClean="0"/>
              <a:t>脉冲异步时序逻辑电路分析和设计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507288" cy="48768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对输入信号的限制条件：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 smtClean="0">
                <a:solidFill>
                  <a:schemeClr val="hlink"/>
                </a:solidFill>
              </a:rPr>
              <a:t>两个或多个输入端上不允许“同时”有输入脉冲。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dirty="0" smtClean="0"/>
              <a:t>∴脉冲异步电路的输入状态最大可能是</a:t>
            </a:r>
            <a:r>
              <a:rPr lang="en-US" altLang="zh-CN" dirty="0" smtClean="0"/>
              <a:t>(n+1)</a:t>
            </a:r>
            <a:r>
              <a:rPr lang="zh-CN" altLang="en-US" dirty="0" smtClean="0"/>
              <a:t>种，而同步时序电路最多则有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n</a:t>
            </a:r>
            <a:r>
              <a:rPr lang="zh-CN" altLang="en-US" dirty="0" smtClean="0"/>
              <a:t>种。</a:t>
            </a:r>
            <a:r>
              <a:rPr lang="en-US" altLang="zh-CN" dirty="0" smtClean="0"/>
              <a:t>(n</a:t>
            </a:r>
            <a:r>
              <a:rPr lang="zh-CN" altLang="en-US" dirty="0" smtClean="0"/>
              <a:t>为输入端数</a:t>
            </a:r>
            <a:r>
              <a:rPr lang="en-US" altLang="zh-CN" dirty="0" smtClean="0"/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分析方法与同步时序电路基本相同。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title"/>
          </p:nvPr>
        </p:nvSpPr>
        <p:spPr>
          <a:xfrm>
            <a:off x="1274763" y="533400"/>
            <a:ext cx="7564437" cy="609600"/>
          </a:xfrm>
        </p:spPr>
        <p:txBody>
          <a:bodyPr/>
          <a:lstStyle/>
          <a:p>
            <a:pPr eaLnBrk="1" hangingPunct="1"/>
            <a:r>
              <a:rPr lang="zh-CN" altLang="en-US" sz="4000" smtClean="0"/>
              <a:t>脉冲异步时序逻辑电路分析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114800" y="1371600"/>
            <a:ext cx="4724400" cy="4876800"/>
          </a:xfrm>
        </p:spPr>
        <p:txBody>
          <a:bodyPr/>
          <a:lstStyle/>
          <a:p>
            <a:pPr eaLnBrk="1" hangingPunct="1"/>
            <a:r>
              <a:rPr lang="zh-CN" altLang="en-US" sz="2400" smtClean="0"/>
              <a:t>分析：该电路包括两个</a:t>
            </a:r>
            <a:r>
              <a:rPr lang="en-US" altLang="zh-CN" sz="2400" smtClean="0"/>
              <a:t>D</a:t>
            </a:r>
            <a:r>
              <a:rPr lang="zh-CN" altLang="en-US" sz="2400" smtClean="0"/>
              <a:t>触发器，两个与门，有一根脉冲输入线</a:t>
            </a:r>
            <a:r>
              <a:rPr lang="en-US" altLang="zh-CN" sz="2400" i="1" smtClean="0">
                <a:latin typeface="Times New Roman" pitchFamily="18" charset="0"/>
              </a:rPr>
              <a:t>x</a:t>
            </a:r>
            <a:r>
              <a:rPr lang="zh-CN" altLang="en-US" sz="2400" smtClean="0"/>
              <a:t>，一个输出端</a:t>
            </a:r>
            <a:r>
              <a:rPr lang="en-US" altLang="zh-CN" sz="2400" smtClean="0"/>
              <a:t>Z</a:t>
            </a:r>
            <a:r>
              <a:rPr lang="zh-CN" altLang="en-US" sz="2400" smtClean="0"/>
              <a:t>。注意：钟控触发器的</a:t>
            </a:r>
            <a:r>
              <a:rPr lang="en-US" altLang="zh-CN" sz="2400" smtClean="0"/>
              <a:t>CP</a:t>
            </a:r>
            <a:r>
              <a:rPr lang="zh-CN" altLang="en-US" sz="2400" smtClean="0"/>
              <a:t>端总有一个控制函数。</a:t>
            </a:r>
          </a:p>
          <a:p>
            <a:pPr eaLnBrk="1" hangingPunct="1"/>
            <a:r>
              <a:rPr lang="zh-CN" altLang="en-US" sz="2400" smtClean="0"/>
              <a:t>第一步，列出激励函数和输出函数表达式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smtClean="0"/>
              <a:t>    激励函数：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2400" smtClean="0"/>
          </a:p>
          <a:p>
            <a:pPr eaLnBrk="1" hangingPunct="1">
              <a:buFont typeface="Wingdings" pitchFamily="2" charset="2"/>
              <a:buNone/>
            </a:pPr>
            <a:endParaRPr lang="zh-CN" altLang="en-US" sz="2400" smtClean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smtClean="0"/>
              <a:t>    输出函数：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title"/>
          </p:nvPr>
        </p:nvSpPr>
        <p:spPr>
          <a:xfrm>
            <a:off x="1274763" y="533400"/>
            <a:ext cx="7564437" cy="609600"/>
          </a:xfrm>
        </p:spPr>
        <p:txBody>
          <a:bodyPr/>
          <a:lstStyle/>
          <a:p>
            <a:pPr eaLnBrk="1" hangingPunct="1"/>
            <a:r>
              <a:rPr lang="zh-CN" altLang="en-US" sz="4000" smtClean="0"/>
              <a:t>脉冲异步时序逻辑电路分析</a:t>
            </a:r>
          </a:p>
        </p:txBody>
      </p:sp>
      <p:sp>
        <p:nvSpPr>
          <p:cNvPr id="3079" name="Rectangle 14"/>
          <p:cNvSpPr>
            <a:spLocks noChangeArrowheads="1"/>
          </p:cNvSpPr>
          <p:nvPr/>
        </p:nvSpPr>
        <p:spPr bwMode="auto">
          <a:xfrm rot="-5400000">
            <a:off x="3052762" y="4679951"/>
            <a:ext cx="3651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 lIns="0" tIns="0" rIns="0" bIns="0">
            <a:spAutoFit/>
          </a:bodyPr>
          <a:lstStyle/>
          <a:p>
            <a:endParaRPr lang="zh-CN" altLang="zh-CN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 rot="-5400000">
            <a:off x="2336800" y="3944938"/>
            <a:ext cx="3651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 lIns="0" tIns="0" rIns="0" bIns="0">
            <a:spAutoFit/>
          </a:bodyPr>
          <a:lstStyle/>
          <a:p>
            <a:endParaRPr lang="zh-CN" altLang="zh-CN"/>
          </a:p>
        </p:txBody>
      </p:sp>
      <p:sp>
        <p:nvSpPr>
          <p:cNvPr id="3081" name="Rectangle 18"/>
          <p:cNvSpPr>
            <a:spLocks noChangeArrowheads="1"/>
          </p:cNvSpPr>
          <p:nvPr/>
        </p:nvSpPr>
        <p:spPr bwMode="auto">
          <a:xfrm rot="-5400000">
            <a:off x="3009900" y="3749676"/>
            <a:ext cx="3651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 lIns="0" tIns="0" rIns="0" bIns="0">
            <a:spAutoFit/>
          </a:bodyPr>
          <a:lstStyle/>
          <a:p>
            <a:endParaRPr lang="zh-CN" altLang="zh-CN"/>
          </a:p>
        </p:txBody>
      </p:sp>
      <p:grpSp>
        <p:nvGrpSpPr>
          <p:cNvPr id="3082" name="Group 68"/>
          <p:cNvGrpSpPr>
            <a:grpSpLocks/>
          </p:cNvGrpSpPr>
          <p:nvPr/>
        </p:nvGrpSpPr>
        <p:grpSpPr bwMode="auto">
          <a:xfrm>
            <a:off x="0" y="1412875"/>
            <a:ext cx="4073525" cy="4495800"/>
            <a:chOff x="1344" y="1152"/>
            <a:chExt cx="2566" cy="2832"/>
          </a:xfrm>
        </p:grpSpPr>
        <p:sp>
          <p:nvSpPr>
            <p:cNvPr id="3083" name="Line 13"/>
            <p:cNvSpPr>
              <a:spLocks noChangeShapeType="1"/>
            </p:cNvSpPr>
            <p:nvPr/>
          </p:nvSpPr>
          <p:spPr bwMode="auto">
            <a:xfrm rot="-5400000">
              <a:off x="1463" y="3022"/>
              <a:ext cx="386" cy="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084" name="Group 22"/>
            <p:cNvGrpSpPr>
              <a:grpSpLocks/>
            </p:cNvGrpSpPr>
            <p:nvPr/>
          </p:nvGrpSpPr>
          <p:grpSpPr bwMode="auto">
            <a:xfrm>
              <a:off x="1488" y="3168"/>
              <a:ext cx="336" cy="288"/>
              <a:chOff x="1488" y="2736"/>
              <a:chExt cx="336" cy="288"/>
            </a:xfrm>
          </p:grpSpPr>
          <p:sp>
            <p:nvSpPr>
              <p:cNvPr id="3117" name="Rectangle 19"/>
              <p:cNvSpPr>
                <a:spLocks noChangeArrowheads="1"/>
              </p:cNvSpPr>
              <p:nvPr/>
            </p:nvSpPr>
            <p:spPr bwMode="auto">
              <a:xfrm>
                <a:off x="1488" y="2784"/>
                <a:ext cx="336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8" name="Text Box 21"/>
              <p:cNvSpPr txBox="1">
                <a:spLocks noChangeArrowheads="1"/>
              </p:cNvSpPr>
              <p:nvPr/>
            </p:nvSpPr>
            <p:spPr bwMode="auto">
              <a:xfrm>
                <a:off x="1536" y="2736"/>
                <a:ext cx="26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&amp;</a:t>
                </a:r>
              </a:p>
            </p:txBody>
          </p:sp>
        </p:grpSp>
        <p:sp>
          <p:nvSpPr>
            <p:cNvPr id="3085" name="Line 25"/>
            <p:cNvSpPr>
              <a:spLocks noChangeShapeType="1"/>
            </p:cNvSpPr>
            <p:nvPr/>
          </p:nvSpPr>
          <p:spPr bwMode="auto">
            <a:xfrm>
              <a:off x="1536" y="3456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3086" name="Group 29"/>
            <p:cNvGrpSpPr>
              <a:grpSpLocks/>
            </p:cNvGrpSpPr>
            <p:nvPr/>
          </p:nvGrpSpPr>
          <p:grpSpPr bwMode="auto">
            <a:xfrm>
              <a:off x="2472" y="1440"/>
              <a:ext cx="336" cy="288"/>
              <a:chOff x="1488" y="2736"/>
              <a:chExt cx="336" cy="288"/>
            </a:xfrm>
          </p:grpSpPr>
          <p:sp>
            <p:nvSpPr>
              <p:cNvPr id="3115" name="Rectangle 30"/>
              <p:cNvSpPr>
                <a:spLocks noChangeArrowheads="1"/>
              </p:cNvSpPr>
              <p:nvPr/>
            </p:nvSpPr>
            <p:spPr bwMode="auto">
              <a:xfrm>
                <a:off x="1488" y="2784"/>
                <a:ext cx="336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6" name="Text Box 31"/>
              <p:cNvSpPr txBox="1">
                <a:spLocks noChangeArrowheads="1"/>
              </p:cNvSpPr>
              <p:nvPr/>
            </p:nvSpPr>
            <p:spPr bwMode="auto">
              <a:xfrm>
                <a:off x="1536" y="2736"/>
                <a:ext cx="26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&amp;</a:t>
                </a:r>
              </a:p>
            </p:txBody>
          </p:sp>
        </p:grpSp>
        <p:grpSp>
          <p:nvGrpSpPr>
            <p:cNvPr id="3087" name="Group 34"/>
            <p:cNvGrpSpPr>
              <a:grpSpLocks/>
            </p:cNvGrpSpPr>
            <p:nvPr/>
          </p:nvGrpSpPr>
          <p:grpSpPr bwMode="auto">
            <a:xfrm>
              <a:off x="1439" y="2109"/>
              <a:ext cx="902" cy="805"/>
              <a:chOff x="1439" y="1677"/>
              <a:chExt cx="902" cy="805"/>
            </a:xfrm>
          </p:grpSpPr>
          <p:sp>
            <p:nvSpPr>
              <p:cNvPr id="3110" name="Rectangle 5"/>
              <p:cNvSpPr>
                <a:spLocks noChangeArrowheads="1"/>
              </p:cNvSpPr>
              <p:nvPr/>
            </p:nvSpPr>
            <p:spPr bwMode="auto">
              <a:xfrm rot="-5400000">
                <a:off x="1570" y="1628"/>
                <a:ext cx="640" cy="902"/>
              </a:xfrm>
              <a:prstGeom prst="rect">
                <a:avLst/>
              </a:prstGeom>
              <a:solidFill>
                <a:srgbClr val="FFFFFF"/>
              </a:solidFill>
              <a:ln w="42926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eaVert" tIns="0" bIns="0"/>
              <a:lstStyle/>
              <a:p>
                <a:r>
                  <a:rPr lang="en-US" altLang="zh-CN" sz="1800"/>
                  <a:t>    Q</a:t>
                </a:r>
                <a:r>
                  <a:rPr lang="en-US" altLang="zh-CN" sz="1800" baseline="-25000"/>
                  <a:t>2</a:t>
                </a:r>
                <a:r>
                  <a:rPr lang="en-US" altLang="zh-CN" sz="1800"/>
                  <a:t>          Q</a:t>
                </a:r>
                <a:r>
                  <a:rPr lang="en-US" altLang="zh-CN" sz="1800" baseline="-25000"/>
                  <a:t>2</a:t>
                </a:r>
              </a:p>
              <a:p>
                <a:endParaRPr lang="en-US" altLang="zh-CN" sz="1800"/>
              </a:p>
              <a:p>
                <a:r>
                  <a:rPr lang="en-US" altLang="zh-CN" sz="1800"/>
                  <a:t>    C</a:t>
                </a:r>
                <a:r>
                  <a:rPr lang="en-US" altLang="zh-CN" sz="1800" baseline="-25000"/>
                  <a:t>2</a:t>
                </a:r>
                <a:r>
                  <a:rPr lang="en-US" altLang="zh-CN" sz="1800"/>
                  <a:t>         D</a:t>
                </a:r>
                <a:r>
                  <a:rPr lang="en-US" altLang="zh-CN" sz="1800" baseline="-25000"/>
                  <a:t>2</a:t>
                </a:r>
              </a:p>
            </p:txBody>
          </p:sp>
          <p:sp>
            <p:nvSpPr>
              <p:cNvPr id="3111" name="Freeform 12"/>
              <p:cNvSpPr>
                <a:spLocks/>
              </p:cNvSpPr>
              <p:nvPr/>
            </p:nvSpPr>
            <p:spPr bwMode="auto">
              <a:xfrm rot="-5400000">
                <a:off x="1597" y="1684"/>
                <a:ext cx="82" cy="68"/>
              </a:xfrm>
              <a:custGeom>
                <a:avLst/>
                <a:gdLst>
                  <a:gd name="T0" fmla="*/ 0 w 82"/>
                  <a:gd name="T1" fmla="*/ 27 h 68"/>
                  <a:gd name="T2" fmla="*/ 28 w 82"/>
                  <a:gd name="T3" fmla="*/ 0 h 68"/>
                  <a:gd name="T4" fmla="*/ 69 w 82"/>
                  <a:gd name="T5" fmla="*/ 0 h 68"/>
                  <a:gd name="T6" fmla="*/ 82 w 82"/>
                  <a:gd name="T7" fmla="*/ 27 h 68"/>
                  <a:gd name="T8" fmla="*/ 69 w 82"/>
                  <a:gd name="T9" fmla="*/ 68 h 68"/>
                  <a:gd name="T10" fmla="*/ 28 w 82"/>
                  <a:gd name="T11" fmla="*/ 68 h 68"/>
                  <a:gd name="T12" fmla="*/ 0 w 82"/>
                  <a:gd name="T13" fmla="*/ 27 h 6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2"/>
                  <a:gd name="T22" fmla="*/ 0 h 68"/>
                  <a:gd name="T23" fmla="*/ 82 w 82"/>
                  <a:gd name="T24" fmla="*/ 68 h 6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2" h="68">
                    <a:moveTo>
                      <a:pt x="0" y="27"/>
                    </a:moveTo>
                    <a:lnTo>
                      <a:pt x="28" y="0"/>
                    </a:lnTo>
                    <a:lnTo>
                      <a:pt x="69" y="0"/>
                    </a:lnTo>
                    <a:lnTo>
                      <a:pt x="82" y="27"/>
                    </a:lnTo>
                    <a:lnTo>
                      <a:pt x="69" y="68"/>
                    </a:lnTo>
                    <a:lnTo>
                      <a:pt x="28" y="68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FFFFFF"/>
              </a:solidFill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12" name="Freeform 23"/>
              <p:cNvSpPr>
                <a:spLocks/>
              </p:cNvSpPr>
              <p:nvPr/>
            </p:nvSpPr>
            <p:spPr bwMode="auto">
              <a:xfrm rot="-5400000">
                <a:off x="1617" y="2407"/>
                <a:ext cx="82" cy="68"/>
              </a:xfrm>
              <a:custGeom>
                <a:avLst/>
                <a:gdLst>
                  <a:gd name="T0" fmla="*/ 0 w 82"/>
                  <a:gd name="T1" fmla="*/ 27 h 68"/>
                  <a:gd name="T2" fmla="*/ 28 w 82"/>
                  <a:gd name="T3" fmla="*/ 0 h 68"/>
                  <a:gd name="T4" fmla="*/ 69 w 82"/>
                  <a:gd name="T5" fmla="*/ 0 h 68"/>
                  <a:gd name="T6" fmla="*/ 82 w 82"/>
                  <a:gd name="T7" fmla="*/ 27 h 68"/>
                  <a:gd name="T8" fmla="*/ 69 w 82"/>
                  <a:gd name="T9" fmla="*/ 68 h 68"/>
                  <a:gd name="T10" fmla="*/ 28 w 82"/>
                  <a:gd name="T11" fmla="*/ 68 h 68"/>
                  <a:gd name="T12" fmla="*/ 0 w 82"/>
                  <a:gd name="T13" fmla="*/ 27 h 6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2"/>
                  <a:gd name="T22" fmla="*/ 0 h 68"/>
                  <a:gd name="T23" fmla="*/ 82 w 82"/>
                  <a:gd name="T24" fmla="*/ 68 h 6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2" h="68">
                    <a:moveTo>
                      <a:pt x="0" y="27"/>
                    </a:moveTo>
                    <a:lnTo>
                      <a:pt x="28" y="0"/>
                    </a:lnTo>
                    <a:lnTo>
                      <a:pt x="69" y="0"/>
                    </a:lnTo>
                    <a:lnTo>
                      <a:pt x="82" y="27"/>
                    </a:lnTo>
                    <a:lnTo>
                      <a:pt x="69" y="68"/>
                    </a:lnTo>
                    <a:lnTo>
                      <a:pt x="28" y="68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FFFFFF"/>
              </a:solidFill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13" name="AutoShape 24"/>
              <p:cNvSpPr>
                <a:spLocks noChangeArrowheads="1"/>
              </p:cNvSpPr>
              <p:nvPr/>
            </p:nvSpPr>
            <p:spPr bwMode="auto">
              <a:xfrm>
                <a:off x="1584" y="2304"/>
                <a:ext cx="144" cy="96"/>
              </a:xfrm>
              <a:prstGeom prst="triangle">
                <a:avLst>
                  <a:gd name="adj" fmla="val 5625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4" name="Line 32"/>
              <p:cNvSpPr>
                <a:spLocks noChangeShapeType="1"/>
              </p:cNvSpPr>
              <p:nvPr/>
            </p:nvSpPr>
            <p:spPr bwMode="auto">
              <a:xfrm>
                <a:off x="1584" y="1824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088" name="Freeform 33"/>
            <p:cNvSpPr>
              <a:spLocks/>
            </p:cNvSpPr>
            <p:nvPr/>
          </p:nvSpPr>
          <p:spPr bwMode="auto">
            <a:xfrm>
              <a:off x="1632" y="1968"/>
              <a:ext cx="864" cy="1056"/>
            </a:xfrm>
            <a:custGeom>
              <a:avLst/>
              <a:gdLst>
                <a:gd name="T0" fmla="*/ 0 w 864"/>
                <a:gd name="T1" fmla="*/ 144 h 1056"/>
                <a:gd name="T2" fmla="*/ 0 w 864"/>
                <a:gd name="T3" fmla="*/ 0 h 1056"/>
                <a:gd name="T4" fmla="*/ 864 w 864"/>
                <a:gd name="T5" fmla="*/ 0 h 1056"/>
                <a:gd name="T6" fmla="*/ 864 w 864"/>
                <a:gd name="T7" fmla="*/ 1056 h 1056"/>
                <a:gd name="T8" fmla="*/ 480 w 864"/>
                <a:gd name="T9" fmla="*/ 1056 h 1056"/>
                <a:gd name="T10" fmla="*/ 480 w 864"/>
                <a:gd name="T11" fmla="*/ 864 h 10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64"/>
                <a:gd name="T19" fmla="*/ 0 h 1056"/>
                <a:gd name="T20" fmla="*/ 864 w 864"/>
                <a:gd name="T21" fmla="*/ 1056 h 10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64" h="1056">
                  <a:moveTo>
                    <a:pt x="0" y="144"/>
                  </a:moveTo>
                  <a:lnTo>
                    <a:pt x="0" y="0"/>
                  </a:lnTo>
                  <a:lnTo>
                    <a:pt x="864" y="0"/>
                  </a:lnTo>
                  <a:lnTo>
                    <a:pt x="864" y="1056"/>
                  </a:lnTo>
                  <a:lnTo>
                    <a:pt x="480" y="1056"/>
                  </a:lnTo>
                  <a:lnTo>
                    <a:pt x="480" y="86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89" name="Freeform 43"/>
            <p:cNvSpPr>
              <a:spLocks/>
            </p:cNvSpPr>
            <p:nvPr/>
          </p:nvSpPr>
          <p:spPr bwMode="auto">
            <a:xfrm>
              <a:off x="2736" y="1968"/>
              <a:ext cx="960" cy="240"/>
            </a:xfrm>
            <a:custGeom>
              <a:avLst/>
              <a:gdLst>
                <a:gd name="T0" fmla="*/ 0 w 1056"/>
                <a:gd name="T1" fmla="*/ 0 h 240"/>
                <a:gd name="T2" fmla="*/ 794 w 1056"/>
                <a:gd name="T3" fmla="*/ 0 h 240"/>
                <a:gd name="T4" fmla="*/ 794 w 1056"/>
                <a:gd name="T5" fmla="*/ 240 h 240"/>
                <a:gd name="T6" fmla="*/ 0 60000 65536"/>
                <a:gd name="T7" fmla="*/ 0 60000 65536"/>
                <a:gd name="T8" fmla="*/ 0 60000 65536"/>
                <a:gd name="T9" fmla="*/ 0 w 1056"/>
                <a:gd name="T10" fmla="*/ 0 h 240"/>
                <a:gd name="T11" fmla="*/ 1056 w 1056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56" h="240">
                  <a:moveTo>
                    <a:pt x="0" y="0"/>
                  </a:moveTo>
                  <a:lnTo>
                    <a:pt x="1056" y="0"/>
                  </a:lnTo>
                  <a:lnTo>
                    <a:pt x="1056" y="24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90" name="Freeform 44"/>
            <p:cNvSpPr>
              <a:spLocks/>
            </p:cNvSpPr>
            <p:nvPr/>
          </p:nvSpPr>
          <p:spPr bwMode="auto">
            <a:xfrm>
              <a:off x="1536" y="2880"/>
              <a:ext cx="1680" cy="864"/>
            </a:xfrm>
            <a:custGeom>
              <a:avLst/>
              <a:gdLst>
                <a:gd name="T0" fmla="*/ 1680 w 1680"/>
                <a:gd name="T1" fmla="*/ 0 h 864"/>
                <a:gd name="T2" fmla="*/ 1680 w 1680"/>
                <a:gd name="T3" fmla="*/ 864 h 864"/>
                <a:gd name="T4" fmla="*/ 0 w 1680"/>
                <a:gd name="T5" fmla="*/ 864 h 864"/>
                <a:gd name="T6" fmla="*/ 0 60000 65536"/>
                <a:gd name="T7" fmla="*/ 0 60000 65536"/>
                <a:gd name="T8" fmla="*/ 0 60000 65536"/>
                <a:gd name="T9" fmla="*/ 0 w 1680"/>
                <a:gd name="T10" fmla="*/ 0 h 864"/>
                <a:gd name="T11" fmla="*/ 1680 w 1680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80" h="864">
                  <a:moveTo>
                    <a:pt x="1680" y="0"/>
                  </a:moveTo>
                  <a:lnTo>
                    <a:pt x="1680" y="864"/>
                  </a:lnTo>
                  <a:lnTo>
                    <a:pt x="0" y="86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3091" name="Group 45"/>
            <p:cNvGrpSpPr>
              <a:grpSpLocks/>
            </p:cNvGrpSpPr>
            <p:nvPr/>
          </p:nvGrpSpPr>
          <p:grpSpPr bwMode="auto">
            <a:xfrm>
              <a:off x="3008" y="2112"/>
              <a:ext cx="902" cy="805"/>
              <a:chOff x="1439" y="1677"/>
              <a:chExt cx="902" cy="805"/>
            </a:xfrm>
          </p:grpSpPr>
          <p:sp>
            <p:nvSpPr>
              <p:cNvPr id="3105" name="Rectangle 46"/>
              <p:cNvSpPr>
                <a:spLocks noChangeArrowheads="1"/>
              </p:cNvSpPr>
              <p:nvPr/>
            </p:nvSpPr>
            <p:spPr bwMode="auto">
              <a:xfrm rot="-5400000">
                <a:off x="1570" y="1628"/>
                <a:ext cx="640" cy="902"/>
              </a:xfrm>
              <a:prstGeom prst="rect">
                <a:avLst/>
              </a:prstGeom>
              <a:solidFill>
                <a:srgbClr val="FFFFFF"/>
              </a:solidFill>
              <a:ln w="42926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eaVert" tIns="0" bIns="0"/>
              <a:lstStyle/>
              <a:p>
                <a:r>
                  <a:rPr lang="en-US" altLang="zh-CN" sz="1800"/>
                  <a:t>    Q</a:t>
                </a:r>
                <a:r>
                  <a:rPr lang="en-US" altLang="zh-CN" sz="1800" baseline="-25000"/>
                  <a:t>1</a:t>
                </a:r>
                <a:r>
                  <a:rPr lang="en-US" altLang="zh-CN" sz="1800"/>
                  <a:t>          Q</a:t>
                </a:r>
                <a:r>
                  <a:rPr lang="en-US" altLang="zh-CN" sz="1800" baseline="-25000"/>
                  <a:t>1</a:t>
                </a:r>
              </a:p>
              <a:p>
                <a:endParaRPr lang="en-US" altLang="zh-CN" sz="1800"/>
              </a:p>
              <a:p>
                <a:r>
                  <a:rPr lang="en-US" altLang="zh-CN" sz="1800"/>
                  <a:t>    C</a:t>
                </a:r>
                <a:r>
                  <a:rPr lang="en-US" altLang="zh-CN" sz="1800" baseline="-25000"/>
                  <a:t>1</a:t>
                </a:r>
                <a:r>
                  <a:rPr lang="en-US" altLang="zh-CN" sz="1800"/>
                  <a:t>         D</a:t>
                </a:r>
                <a:r>
                  <a:rPr lang="en-US" altLang="zh-CN" sz="1800" baseline="-25000"/>
                  <a:t>1</a:t>
                </a:r>
              </a:p>
            </p:txBody>
          </p:sp>
          <p:sp>
            <p:nvSpPr>
              <p:cNvPr id="3106" name="Freeform 47"/>
              <p:cNvSpPr>
                <a:spLocks/>
              </p:cNvSpPr>
              <p:nvPr/>
            </p:nvSpPr>
            <p:spPr bwMode="auto">
              <a:xfrm rot="-5400000">
                <a:off x="1597" y="1684"/>
                <a:ext cx="82" cy="68"/>
              </a:xfrm>
              <a:custGeom>
                <a:avLst/>
                <a:gdLst>
                  <a:gd name="T0" fmla="*/ 0 w 82"/>
                  <a:gd name="T1" fmla="*/ 27 h 68"/>
                  <a:gd name="T2" fmla="*/ 28 w 82"/>
                  <a:gd name="T3" fmla="*/ 0 h 68"/>
                  <a:gd name="T4" fmla="*/ 69 w 82"/>
                  <a:gd name="T5" fmla="*/ 0 h 68"/>
                  <a:gd name="T6" fmla="*/ 82 w 82"/>
                  <a:gd name="T7" fmla="*/ 27 h 68"/>
                  <a:gd name="T8" fmla="*/ 69 w 82"/>
                  <a:gd name="T9" fmla="*/ 68 h 68"/>
                  <a:gd name="T10" fmla="*/ 28 w 82"/>
                  <a:gd name="T11" fmla="*/ 68 h 68"/>
                  <a:gd name="T12" fmla="*/ 0 w 82"/>
                  <a:gd name="T13" fmla="*/ 27 h 6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2"/>
                  <a:gd name="T22" fmla="*/ 0 h 68"/>
                  <a:gd name="T23" fmla="*/ 82 w 82"/>
                  <a:gd name="T24" fmla="*/ 68 h 6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2" h="68">
                    <a:moveTo>
                      <a:pt x="0" y="27"/>
                    </a:moveTo>
                    <a:lnTo>
                      <a:pt x="28" y="0"/>
                    </a:lnTo>
                    <a:lnTo>
                      <a:pt x="69" y="0"/>
                    </a:lnTo>
                    <a:lnTo>
                      <a:pt x="82" y="27"/>
                    </a:lnTo>
                    <a:lnTo>
                      <a:pt x="69" y="68"/>
                    </a:lnTo>
                    <a:lnTo>
                      <a:pt x="28" y="68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FFFFFF"/>
              </a:solidFill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7" name="Freeform 48"/>
              <p:cNvSpPr>
                <a:spLocks/>
              </p:cNvSpPr>
              <p:nvPr/>
            </p:nvSpPr>
            <p:spPr bwMode="auto">
              <a:xfrm rot="-5400000">
                <a:off x="1617" y="2407"/>
                <a:ext cx="82" cy="68"/>
              </a:xfrm>
              <a:custGeom>
                <a:avLst/>
                <a:gdLst>
                  <a:gd name="T0" fmla="*/ 0 w 82"/>
                  <a:gd name="T1" fmla="*/ 27 h 68"/>
                  <a:gd name="T2" fmla="*/ 28 w 82"/>
                  <a:gd name="T3" fmla="*/ 0 h 68"/>
                  <a:gd name="T4" fmla="*/ 69 w 82"/>
                  <a:gd name="T5" fmla="*/ 0 h 68"/>
                  <a:gd name="T6" fmla="*/ 82 w 82"/>
                  <a:gd name="T7" fmla="*/ 27 h 68"/>
                  <a:gd name="T8" fmla="*/ 69 w 82"/>
                  <a:gd name="T9" fmla="*/ 68 h 68"/>
                  <a:gd name="T10" fmla="*/ 28 w 82"/>
                  <a:gd name="T11" fmla="*/ 68 h 68"/>
                  <a:gd name="T12" fmla="*/ 0 w 82"/>
                  <a:gd name="T13" fmla="*/ 27 h 6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2"/>
                  <a:gd name="T22" fmla="*/ 0 h 68"/>
                  <a:gd name="T23" fmla="*/ 82 w 82"/>
                  <a:gd name="T24" fmla="*/ 68 h 6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2" h="68">
                    <a:moveTo>
                      <a:pt x="0" y="27"/>
                    </a:moveTo>
                    <a:lnTo>
                      <a:pt x="28" y="0"/>
                    </a:lnTo>
                    <a:lnTo>
                      <a:pt x="69" y="0"/>
                    </a:lnTo>
                    <a:lnTo>
                      <a:pt x="82" y="27"/>
                    </a:lnTo>
                    <a:lnTo>
                      <a:pt x="69" y="68"/>
                    </a:lnTo>
                    <a:lnTo>
                      <a:pt x="28" y="68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FFFFFF"/>
              </a:solidFill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8" name="AutoShape 49"/>
              <p:cNvSpPr>
                <a:spLocks noChangeArrowheads="1"/>
              </p:cNvSpPr>
              <p:nvPr/>
            </p:nvSpPr>
            <p:spPr bwMode="auto">
              <a:xfrm>
                <a:off x="1584" y="2304"/>
                <a:ext cx="144" cy="96"/>
              </a:xfrm>
              <a:prstGeom prst="triangle">
                <a:avLst>
                  <a:gd name="adj" fmla="val 5625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9" name="Line 50"/>
              <p:cNvSpPr>
                <a:spLocks noChangeShapeType="1"/>
              </p:cNvSpPr>
              <p:nvPr/>
            </p:nvSpPr>
            <p:spPr bwMode="auto">
              <a:xfrm>
                <a:off x="1584" y="1824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092" name="Line 51"/>
            <p:cNvSpPr>
              <a:spLocks noChangeShapeType="1"/>
            </p:cNvSpPr>
            <p:nvPr/>
          </p:nvSpPr>
          <p:spPr bwMode="auto">
            <a:xfrm>
              <a:off x="2640" y="1728"/>
              <a:ext cx="0" cy="20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93" name="Freeform 52"/>
            <p:cNvSpPr>
              <a:spLocks/>
            </p:cNvSpPr>
            <p:nvPr/>
          </p:nvSpPr>
          <p:spPr bwMode="auto">
            <a:xfrm>
              <a:off x="2160" y="1728"/>
              <a:ext cx="384" cy="480"/>
            </a:xfrm>
            <a:custGeom>
              <a:avLst/>
              <a:gdLst>
                <a:gd name="T0" fmla="*/ 0 w 384"/>
                <a:gd name="T1" fmla="*/ 480 h 480"/>
                <a:gd name="T2" fmla="*/ 0 w 384"/>
                <a:gd name="T3" fmla="*/ 144 h 480"/>
                <a:gd name="T4" fmla="*/ 384 w 384"/>
                <a:gd name="T5" fmla="*/ 144 h 480"/>
                <a:gd name="T6" fmla="*/ 384 w 384"/>
                <a:gd name="T7" fmla="*/ 0 h 4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480"/>
                <a:gd name="T14" fmla="*/ 384 w 384"/>
                <a:gd name="T15" fmla="*/ 480 h 4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480">
                  <a:moveTo>
                    <a:pt x="0" y="480"/>
                  </a:moveTo>
                  <a:lnTo>
                    <a:pt x="0" y="144"/>
                  </a:lnTo>
                  <a:lnTo>
                    <a:pt x="384" y="144"/>
                  </a:lnTo>
                  <a:lnTo>
                    <a:pt x="384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94" name="Line 53"/>
            <p:cNvSpPr>
              <a:spLocks noChangeShapeType="1"/>
            </p:cNvSpPr>
            <p:nvPr/>
          </p:nvSpPr>
          <p:spPr bwMode="auto">
            <a:xfrm flipV="1">
              <a:off x="2640" y="1344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95" name="Text Box 54"/>
            <p:cNvSpPr txBox="1">
              <a:spLocks noChangeArrowheads="1"/>
            </p:cNvSpPr>
            <p:nvPr/>
          </p:nvSpPr>
          <p:spPr bwMode="auto">
            <a:xfrm>
              <a:off x="2630" y="1152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z</a:t>
              </a:r>
            </a:p>
          </p:txBody>
        </p:sp>
        <p:sp>
          <p:nvSpPr>
            <p:cNvPr id="3096" name="Text Box 55"/>
            <p:cNvSpPr txBox="1">
              <a:spLocks noChangeArrowheads="1"/>
            </p:cNvSpPr>
            <p:nvPr/>
          </p:nvSpPr>
          <p:spPr bwMode="auto">
            <a:xfrm>
              <a:off x="1344" y="3696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x</a:t>
              </a:r>
            </a:p>
          </p:txBody>
        </p:sp>
        <p:sp>
          <p:nvSpPr>
            <p:cNvPr id="3097" name="Freeform 56"/>
            <p:cNvSpPr>
              <a:spLocks/>
            </p:cNvSpPr>
            <p:nvPr/>
          </p:nvSpPr>
          <p:spPr bwMode="auto">
            <a:xfrm>
              <a:off x="2496" y="2832"/>
              <a:ext cx="1248" cy="192"/>
            </a:xfrm>
            <a:custGeom>
              <a:avLst/>
              <a:gdLst>
                <a:gd name="T0" fmla="*/ 0 w 1248"/>
                <a:gd name="T1" fmla="*/ 192 h 192"/>
                <a:gd name="T2" fmla="*/ 1248 w 1248"/>
                <a:gd name="T3" fmla="*/ 192 h 192"/>
                <a:gd name="T4" fmla="*/ 1248 w 1248"/>
                <a:gd name="T5" fmla="*/ 0 h 192"/>
                <a:gd name="T6" fmla="*/ 0 60000 65536"/>
                <a:gd name="T7" fmla="*/ 0 60000 65536"/>
                <a:gd name="T8" fmla="*/ 0 60000 65536"/>
                <a:gd name="T9" fmla="*/ 0 w 1248"/>
                <a:gd name="T10" fmla="*/ 0 h 192"/>
                <a:gd name="T11" fmla="*/ 1248 w 1248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48" h="192">
                  <a:moveTo>
                    <a:pt x="0" y="192"/>
                  </a:moveTo>
                  <a:lnTo>
                    <a:pt x="1248" y="192"/>
                  </a:lnTo>
                  <a:lnTo>
                    <a:pt x="1248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98" name="Freeform 59"/>
            <p:cNvSpPr>
              <a:spLocks/>
            </p:cNvSpPr>
            <p:nvPr/>
          </p:nvSpPr>
          <p:spPr bwMode="auto">
            <a:xfrm>
              <a:off x="2461" y="2988"/>
              <a:ext cx="77" cy="56"/>
            </a:xfrm>
            <a:custGeom>
              <a:avLst/>
              <a:gdLst>
                <a:gd name="T0" fmla="*/ 35 w 77"/>
                <a:gd name="T1" fmla="*/ 44 h 56"/>
                <a:gd name="T2" fmla="*/ 47 w 77"/>
                <a:gd name="T3" fmla="*/ 24 h 56"/>
                <a:gd name="T4" fmla="*/ 35 w 77"/>
                <a:gd name="T5" fmla="*/ 20 h 56"/>
                <a:gd name="T6" fmla="*/ 19 w 77"/>
                <a:gd name="T7" fmla="*/ 40 h 56"/>
                <a:gd name="T8" fmla="*/ 51 w 77"/>
                <a:gd name="T9" fmla="*/ 20 h 56"/>
                <a:gd name="T10" fmla="*/ 47 w 77"/>
                <a:gd name="T11" fmla="*/ 48 h 56"/>
                <a:gd name="T12" fmla="*/ 23 w 77"/>
                <a:gd name="T13" fmla="*/ 56 h 56"/>
                <a:gd name="T14" fmla="*/ 23 w 77"/>
                <a:gd name="T15" fmla="*/ 0 h 56"/>
                <a:gd name="T16" fmla="*/ 59 w 77"/>
                <a:gd name="T17" fmla="*/ 20 h 56"/>
                <a:gd name="T18" fmla="*/ 55 w 77"/>
                <a:gd name="T19" fmla="*/ 44 h 56"/>
                <a:gd name="T20" fmla="*/ 31 w 77"/>
                <a:gd name="T21" fmla="*/ 52 h 56"/>
                <a:gd name="T22" fmla="*/ 35 w 77"/>
                <a:gd name="T23" fmla="*/ 8 h 56"/>
                <a:gd name="T24" fmla="*/ 55 w 77"/>
                <a:gd name="T25" fmla="*/ 44 h 56"/>
                <a:gd name="T26" fmla="*/ 31 w 77"/>
                <a:gd name="T27" fmla="*/ 52 h 56"/>
                <a:gd name="T28" fmla="*/ 3 w 77"/>
                <a:gd name="T29" fmla="*/ 40 h 56"/>
                <a:gd name="T30" fmla="*/ 7 w 77"/>
                <a:gd name="T31" fmla="*/ 20 h 56"/>
                <a:gd name="T32" fmla="*/ 31 w 77"/>
                <a:gd name="T33" fmla="*/ 12 h 56"/>
                <a:gd name="T34" fmla="*/ 35 w 77"/>
                <a:gd name="T35" fmla="*/ 44 h 5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77"/>
                <a:gd name="T55" fmla="*/ 0 h 56"/>
                <a:gd name="T56" fmla="*/ 77 w 77"/>
                <a:gd name="T57" fmla="*/ 56 h 5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77" h="56">
                  <a:moveTo>
                    <a:pt x="35" y="44"/>
                  </a:moveTo>
                  <a:cubicBezTo>
                    <a:pt x="22" y="25"/>
                    <a:pt x="21" y="17"/>
                    <a:pt x="47" y="24"/>
                  </a:cubicBezTo>
                  <a:cubicBezTo>
                    <a:pt x="38" y="30"/>
                    <a:pt x="9" y="38"/>
                    <a:pt x="35" y="20"/>
                  </a:cubicBezTo>
                  <a:cubicBezTo>
                    <a:pt x="49" y="41"/>
                    <a:pt x="43" y="45"/>
                    <a:pt x="19" y="40"/>
                  </a:cubicBezTo>
                  <a:cubicBezTo>
                    <a:pt x="10" y="12"/>
                    <a:pt x="27" y="17"/>
                    <a:pt x="51" y="20"/>
                  </a:cubicBezTo>
                  <a:cubicBezTo>
                    <a:pt x="50" y="29"/>
                    <a:pt x="53" y="41"/>
                    <a:pt x="47" y="48"/>
                  </a:cubicBezTo>
                  <a:cubicBezTo>
                    <a:pt x="42" y="55"/>
                    <a:pt x="23" y="56"/>
                    <a:pt x="23" y="56"/>
                  </a:cubicBezTo>
                  <a:cubicBezTo>
                    <a:pt x="1" y="42"/>
                    <a:pt x="0" y="16"/>
                    <a:pt x="23" y="0"/>
                  </a:cubicBezTo>
                  <a:cubicBezTo>
                    <a:pt x="41" y="5"/>
                    <a:pt x="48" y="4"/>
                    <a:pt x="59" y="20"/>
                  </a:cubicBezTo>
                  <a:cubicBezTo>
                    <a:pt x="58" y="28"/>
                    <a:pt x="60" y="38"/>
                    <a:pt x="55" y="44"/>
                  </a:cubicBezTo>
                  <a:cubicBezTo>
                    <a:pt x="49" y="50"/>
                    <a:pt x="31" y="52"/>
                    <a:pt x="31" y="52"/>
                  </a:cubicBezTo>
                  <a:cubicBezTo>
                    <a:pt x="6" y="44"/>
                    <a:pt x="6" y="15"/>
                    <a:pt x="35" y="8"/>
                  </a:cubicBezTo>
                  <a:cubicBezTo>
                    <a:pt x="48" y="11"/>
                    <a:pt x="77" y="22"/>
                    <a:pt x="55" y="44"/>
                  </a:cubicBezTo>
                  <a:cubicBezTo>
                    <a:pt x="49" y="50"/>
                    <a:pt x="31" y="52"/>
                    <a:pt x="31" y="52"/>
                  </a:cubicBezTo>
                  <a:cubicBezTo>
                    <a:pt x="27" y="51"/>
                    <a:pt x="5" y="47"/>
                    <a:pt x="3" y="40"/>
                  </a:cubicBezTo>
                  <a:cubicBezTo>
                    <a:pt x="1" y="33"/>
                    <a:pt x="2" y="25"/>
                    <a:pt x="7" y="20"/>
                  </a:cubicBezTo>
                  <a:cubicBezTo>
                    <a:pt x="13" y="14"/>
                    <a:pt x="31" y="12"/>
                    <a:pt x="31" y="12"/>
                  </a:cubicBezTo>
                  <a:cubicBezTo>
                    <a:pt x="58" y="19"/>
                    <a:pt x="53" y="26"/>
                    <a:pt x="35" y="44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99" name="Freeform 60"/>
            <p:cNvSpPr>
              <a:spLocks/>
            </p:cNvSpPr>
            <p:nvPr/>
          </p:nvSpPr>
          <p:spPr bwMode="auto">
            <a:xfrm>
              <a:off x="2707" y="1932"/>
              <a:ext cx="77" cy="56"/>
            </a:xfrm>
            <a:custGeom>
              <a:avLst/>
              <a:gdLst>
                <a:gd name="T0" fmla="*/ 35 w 77"/>
                <a:gd name="T1" fmla="*/ 44 h 56"/>
                <a:gd name="T2" fmla="*/ 47 w 77"/>
                <a:gd name="T3" fmla="*/ 24 h 56"/>
                <a:gd name="T4" fmla="*/ 35 w 77"/>
                <a:gd name="T5" fmla="*/ 20 h 56"/>
                <a:gd name="T6" fmla="*/ 19 w 77"/>
                <a:gd name="T7" fmla="*/ 40 h 56"/>
                <a:gd name="T8" fmla="*/ 51 w 77"/>
                <a:gd name="T9" fmla="*/ 20 h 56"/>
                <a:gd name="T10" fmla="*/ 47 w 77"/>
                <a:gd name="T11" fmla="*/ 48 h 56"/>
                <a:gd name="T12" fmla="*/ 23 w 77"/>
                <a:gd name="T13" fmla="*/ 56 h 56"/>
                <a:gd name="T14" fmla="*/ 23 w 77"/>
                <a:gd name="T15" fmla="*/ 0 h 56"/>
                <a:gd name="T16" fmla="*/ 59 w 77"/>
                <a:gd name="T17" fmla="*/ 20 h 56"/>
                <a:gd name="T18" fmla="*/ 55 w 77"/>
                <a:gd name="T19" fmla="*/ 44 h 56"/>
                <a:gd name="T20" fmla="*/ 31 w 77"/>
                <a:gd name="T21" fmla="*/ 52 h 56"/>
                <a:gd name="T22" fmla="*/ 35 w 77"/>
                <a:gd name="T23" fmla="*/ 8 h 56"/>
                <a:gd name="T24" fmla="*/ 55 w 77"/>
                <a:gd name="T25" fmla="*/ 44 h 56"/>
                <a:gd name="T26" fmla="*/ 31 w 77"/>
                <a:gd name="T27" fmla="*/ 52 h 56"/>
                <a:gd name="T28" fmla="*/ 3 w 77"/>
                <a:gd name="T29" fmla="*/ 40 h 56"/>
                <a:gd name="T30" fmla="*/ 7 w 77"/>
                <a:gd name="T31" fmla="*/ 20 h 56"/>
                <a:gd name="T32" fmla="*/ 31 w 77"/>
                <a:gd name="T33" fmla="*/ 12 h 56"/>
                <a:gd name="T34" fmla="*/ 35 w 77"/>
                <a:gd name="T35" fmla="*/ 44 h 5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77"/>
                <a:gd name="T55" fmla="*/ 0 h 56"/>
                <a:gd name="T56" fmla="*/ 77 w 77"/>
                <a:gd name="T57" fmla="*/ 56 h 5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77" h="56">
                  <a:moveTo>
                    <a:pt x="35" y="44"/>
                  </a:moveTo>
                  <a:cubicBezTo>
                    <a:pt x="22" y="25"/>
                    <a:pt x="21" y="17"/>
                    <a:pt x="47" y="24"/>
                  </a:cubicBezTo>
                  <a:cubicBezTo>
                    <a:pt x="38" y="30"/>
                    <a:pt x="9" y="38"/>
                    <a:pt x="35" y="20"/>
                  </a:cubicBezTo>
                  <a:cubicBezTo>
                    <a:pt x="49" y="41"/>
                    <a:pt x="43" y="45"/>
                    <a:pt x="19" y="40"/>
                  </a:cubicBezTo>
                  <a:cubicBezTo>
                    <a:pt x="10" y="12"/>
                    <a:pt x="27" y="17"/>
                    <a:pt x="51" y="20"/>
                  </a:cubicBezTo>
                  <a:cubicBezTo>
                    <a:pt x="50" y="29"/>
                    <a:pt x="53" y="41"/>
                    <a:pt x="47" y="48"/>
                  </a:cubicBezTo>
                  <a:cubicBezTo>
                    <a:pt x="42" y="55"/>
                    <a:pt x="23" y="56"/>
                    <a:pt x="23" y="56"/>
                  </a:cubicBezTo>
                  <a:cubicBezTo>
                    <a:pt x="1" y="42"/>
                    <a:pt x="0" y="16"/>
                    <a:pt x="23" y="0"/>
                  </a:cubicBezTo>
                  <a:cubicBezTo>
                    <a:pt x="41" y="5"/>
                    <a:pt x="48" y="4"/>
                    <a:pt x="59" y="20"/>
                  </a:cubicBezTo>
                  <a:cubicBezTo>
                    <a:pt x="58" y="28"/>
                    <a:pt x="60" y="38"/>
                    <a:pt x="55" y="44"/>
                  </a:cubicBezTo>
                  <a:cubicBezTo>
                    <a:pt x="49" y="50"/>
                    <a:pt x="31" y="52"/>
                    <a:pt x="31" y="52"/>
                  </a:cubicBezTo>
                  <a:cubicBezTo>
                    <a:pt x="6" y="44"/>
                    <a:pt x="6" y="15"/>
                    <a:pt x="35" y="8"/>
                  </a:cubicBezTo>
                  <a:cubicBezTo>
                    <a:pt x="48" y="11"/>
                    <a:pt x="77" y="22"/>
                    <a:pt x="55" y="44"/>
                  </a:cubicBezTo>
                  <a:cubicBezTo>
                    <a:pt x="49" y="50"/>
                    <a:pt x="31" y="52"/>
                    <a:pt x="31" y="52"/>
                  </a:cubicBezTo>
                  <a:cubicBezTo>
                    <a:pt x="27" y="51"/>
                    <a:pt x="5" y="47"/>
                    <a:pt x="3" y="40"/>
                  </a:cubicBezTo>
                  <a:cubicBezTo>
                    <a:pt x="1" y="33"/>
                    <a:pt x="2" y="25"/>
                    <a:pt x="7" y="20"/>
                  </a:cubicBezTo>
                  <a:cubicBezTo>
                    <a:pt x="13" y="14"/>
                    <a:pt x="31" y="12"/>
                    <a:pt x="31" y="12"/>
                  </a:cubicBezTo>
                  <a:cubicBezTo>
                    <a:pt x="58" y="19"/>
                    <a:pt x="53" y="26"/>
                    <a:pt x="35" y="44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00" name="Freeform 63"/>
            <p:cNvSpPr>
              <a:spLocks/>
            </p:cNvSpPr>
            <p:nvPr/>
          </p:nvSpPr>
          <p:spPr bwMode="auto">
            <a:xfrm>
              <a:off x="2611" y="3708"/>
              <a:ext cx="77" cy="56"/>
            </a:xfrm>
            <a:custGeom>
              <a:avLst/>
              <a:gdLst>
                <a:gd name="T0" fmla="*/ 35 w 77"/>
                <a:gd name="T1" fmla="*/ 44 h 56"/>
                <a:gd name="T2" fmla="*/ 47 w 77"/>
                <a:gd name="T3" fmla="*/ 24 h 56"/>
                <a:gd name="T4" fmla="*/ 35 w 77"/>
                <a:gd name="T5" fmla="*/ 20 h 56"/>
                <a:gd name="T6" fmla="*/ 19 w 77"/>
                <a:gd name="T7" fmla="*/ 40 h 56"/>
                <a:gd name="T8" fmla="*/ 51 w 77"/>
                <a:gd name="T9" fmla="*/ 20 h 56"/>
                <a:gd name="T10" fmla="*/ 47 w 77"/>
                <a:gd name="T11" fmla="*/ 48 h 56"/>
                <a:gd name="T12" fmla="*/ 23 w 77"/>
                <a:gd name="T13" fmla="*/ 56 h 56"/>
                <a:gd name="T14" fmla="*/ 23 w 77"/>
                <a:gd name="T15" fmla="*/ 0 h 56"/>
                <a:gd name="T16" fmla="*/ 59 w 77"/>
                <a:gd name="T17" fmla="*/ 20 h 56"/>
                <a:gd name="T18" fmla="*/ 55 w 77"/>
                <a:gd name="T19" fmla="*/ 44 h 56"/>
                <a:gd name="T20" fmla="*/ 31 w 77"/>
                <a:gd name="T21" fmla="*/ 52 h 56"/>
                <a:gd name="T22" fmla="*/ 35 w 77"/>
                <a:gd name="T23" fmla="*/ 8 h 56"/>
                <a:gd name="T24" fmla="*/ 55 w 77"/>
                <a:gd name="T25" fmla="*/ 44 h 56"/>
                <a:gd name="T26" fmla="*/ 31 w 77"/>
                <a:gd name="T27" fmla="*/ 52 h 56"/>
                <a:gd name="T28" fmla="*/ 3 w 77"/>
                <a:gd name="T29" fmla="*/ 40 h 56"/>
                <a:gd name="T30" fmla="*/ 7 w 77"/>
                <a:gd name="T31" fmla="*/ 20 h 56"/>
                <a:gd name="T32" fmla="*/ 31 w 77"/>
                <a:gd name="T33" fmla="*/ 12 h 56"/>
                <a:gd name="T34" fmla="*/ 35 w 77"/>
                <a:gd name="T35" fmla="*/ 44 h 5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77"/>
                <a:gd name="T55" fmla="*/ 0 h 56"/>
                <a:gd name="T56" fmla="*/ 77 w 77"/>
                <a:gd name="T57" fmla="*/ 56 h 5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77" h="56">
                  <a:moveTo>
                    <a:pt x="35" y="44"/>
                  </a:moveTo>
                  <a:cubicBezTo>
                    <a:pt x="22" y="25"/>
                    <a:pt x="21" y="17"/>
                    <a:pt x="47" y="24"/>
                  </a:cubicBezTo>
                  <a:cubicBezTo>
                    <a:pt x="38" y="30"/>
                    <a:pt x="9" y="38"/>
                    <a:pt x="35" y="20"/>
                  </a:cubicBezTo>
                  <a:cubicBezTo>
                    <a:pt x="49" y="41"/>
                    <a:pt x="43" y="45"/>
                    <a:pt x="19" y="40"/>
                  </a:cubicBezTo>
                  <a:cubicBezTo>
                    <a:pt x="10" y="12"/>
                    <a:pt x="27" y="17"/>
                    <a:pt x="51" y="20"/>
                  </a:cubicBezTo>
                  <a:cubicBezTo>
                    <a:pt x="50" y="29"/>
                    <a:pt x="53" y="41"/>
                    <a:pt x="47" y="48"/>
                  </a:cubicBezTo>
                  <a:cubicBezTo>
                    <a:pt x="42" y="55"/>
                    <a:pt x="23" y="56"/>
                    <a:pt x="23" y="56"/>
                  </a:cubicBezTo>
                  <a:cubicBezTo>
                    <a:pt x="1" y="42"/>
                    <a:pt x="0" y="16"/>
                    <a:pt x="23" y="0"/>
                  </a:cubicBezTo>
                  <a:cubicBezTo>
                    <a:pt x="41" y="5"/>
                    <a:pt x="48" y="4"/>
                    <a:pt x="59" y="20"/>
                  </a:cubicBezTo>
                  <a:cubicBezTo>
                    <a:pt x="58" y="28"/>
                    <a:pt x="60" y="38"/>
                    <a:pt x="55" y="44"/>
                  </a:cubicBezTo>
                  <a:cubicBezTo>
                    <a:pt x="49" y="50"/>
                    <a:pt x="31" y="52"/>
                    <a:pt x="31" y="52"/>
                  </a:cubicBezTo>
                  <a:cubicBezTo>
                    <a:pt x="6" y="44"/>
                    <a:pt x="6" y="15"/>
                    <a:pt x="35" y="8"/>
                  </a:cubicBezTo>
                  <a:cubicBezTo>
                    <a:pt x="48" y="11"/>
                    <a:pt x="77" y="22"/>
                    <a:pt x="55" y="44"/>
                  </a:cubicBezTo>
                  <a:cubicBezTo>
                    <a:pt x="49" y="50"/>
                    <a:pt x="31" y="52"/>
                    <a:pt x="31" y="52"/>
                  </a:cubicBezTo>
                  <a:cubicBezTo>
                    <a:pt x="27" y="51"/>
                    <a:pt x="5" y="47"/>
                    <a:pt x="3" y="40"/>
                  </a:cubicBezTo>
                  <a:cubicBezTo>
                    <a:pt x="1" y="33"/>
                    <a:pt x="2" y="25"/>
                    <a:pt x="7" y="20"/>
                  </a:cubicBezTo>
                  <a:cubicBezTo>
                    <a:pt x="13" y="14"/>
                    <a:pt x="31" y="12"/>
                    <a:pt x="31" y="12"/>
                  </a:cubicBezTo>
                  <a:cubicBezTo>
                    <a:pt x="58" y="19"/>
                    <a:pt x="53" y="26"/>
                    <a:pt x="35" y="44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01" name="Freeform 64"/>
            <p:cNvSpPr>
              <a:spLocks/>
            </p:cNvSpPr>
            <p:nvPr/>
          </p:nvSpPr>
          <p:spPr bwMode="auto">
            <a:xfrm>
              <a:off x="1507" y="3708"/>
              <a:ext cx="77" cy="56"/>
            </a:xfrm>
            <a:custGeom>
              <a:avLst/>
              <a:gdLst>
                <a:gd name="T0" fmla="*/ 35 w 77"/>
                <a:gd name="T1" fmla="*/ 44 h 56"/>
                <a:gd name="T2" fmla="*/ 47 w 77"/>
                <a:gd name="T3" fmla="*/ 24 h 56"/>
                <a:gd name="T4" fmla="*/ 35 w 77"/>
                <a:gd name="T5" fmla="*/ 20 h 56"/>
                <a:gd name="T6" fmla="*/ 19 w 77"/>
                <a:gd name="T7" fmla="*/ 40 h 56"/>
                <a:gd name="T8" fmla="*/ 51 w 77"/>
                <a:gd name="T9" fmla="*/ 20 h 56"/>
                <a:gd name="T10" fmla="*/ 47 w 77"/>
                <a:gd name="T11" fmla="*/ 48 h 56"/>
                <a:gd name="T12" fmla="*/ 23 w 77"/>
                <a:gd name="T13" fmla="*/ 56 h 56"/>
                <a:gd name="T14" fmla="*/ 23 w 77"/>
                <a:gd name="T15" fmla="*/ 0 h 56"/>
                <a:gd name="T16" fmla="*/ 59 w 77"/>
                <a:gd name="T17" fmla="*/ 20 h 56"/>
                <a:gd name="T18" fmla="*/ 55 w 77"/>
                <a:gd name="T19" fmla="*/ 44 h 56"/>
                <a:gd name="T20" fmla="*/ 31 w 77"/>
                <a:gd name="T21" fmla="*/ 52 h 56"/>
                <a:gd name="T22" fmla="*/ 35 w 77"/>
                <a:gd name="T23" fmla="*/ 8 h 56"/>
                <a:gd name="T24" fmla="*/ 55 w 77"/>
                <a:gd name="T25" fmla="*/ 44 h 56"/>
                <a:gd name="T26" fmla="*/ 31 w 77"/>
                <a:gd name="T27" fmla="*/ 52 h 56"/>
                <a:gd name="T28" fmla="*/ 3 w 77"/>
                <a:gd name="T29" fmla="*/ 40 h 56"/>
                <a:gd name="T30" fmla="*/ 7 w 77"/>
                <a:gd name="T31" fmla="*/ 20 h 56"/>
                <a:gd name="T32" fmla="*/ 31 w 77"/>
                <a:gd name="T33" fmla="*/ 12 h 56"/>
                <a:gd name="T34" fmla="*/ 35 w 77"/>
                <a:gd name="T35" fmla="*/ 44 h 5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77"/>
                <a:gd name="T55" fmla="*/ 0 h 56"/>
                <a:gd name="T56" fmla="*/ 77 w 77"/>
                <a:gd name="T57" fmla="*/ 56 h 5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77" h="56">
                  <a:moveTo>
                    <a:pt x="35" y="44"/>
                  </a:moveTo>
                  <a:cubicBezTo>
                    <a:pt x="22" y="25"/>
                    <a:pt x="21" y="17"/>
                    <a:pt x="47" y="24"/>
                  </a:cubicBezTo>
                  <a:cubicBezTo>
                    <a:pt x="38" y="30"/>
                    <a:pt x="9" y="38"/>
                    <a:pt x="35" y="20"/>
                  </a:cubicBezTo>
                  <a:cubicBezTo>
                    <a:pt x="49" y="41"/>
                    <a:pt x="43" y="45"/>
                    <a:pt x="19" y="40"/>
                  </a:cubicBezTo>
                  <a:cubicBezTo>
                    <a:pt x="10" y="12"/>
                    <a:pt x="27" y="17"/>
                    <a:pt x="51" y="20"/>
                  </a:cubicBezTo>
                  <a:cubicBezTo>
                    <a:pt x="50" y="29"/>
                    <a:pt x="53" y="41"/>
                    <a:pt x="47" y="48"/>
                  </a:cubicBezTo>
                  <a:cubicBezTo>
                    <a:pt x="42" y="55"/>
                    <a:pt x="23" y="56"/>
                    <a:pt x="23" y="56"/>
                  </a:cubicBezTo>
                  <a:cubicBezTo>
                    <a:pt x="1" y="42"/>
                    <a:pt x="0" y="16"/>
                    <a:pt x="23" y="0"/>
                  </a:cubicBezTo>
                  <a:cubicBezTo>
                    <a:pt x="41" y="5"/>
                    <a:pt x="48" y="4"/>
                    <a:pt x="59" y="20"/>
                  </a:cubicBezTo>
                  <a:cubicBezTo>
                    <a:pt x="58" y="28"/>
                    <a:pt x="60" y="38"/>
                    <a:pt x="55" y="44"/>
                  </a:cubicBezTo>
                  <a:cubicBezTo>
                    <a:pt x="49" y="50"/>
                    <a:pt x="31" y="52"/>
                    <a:pt x="31" y="52"/>
                  </a:cubicBezTo>
                  <a:cubicBezTo>
                    <a:pt x="6" y="44"/>
                    <a:pt x="6" y="15"/>
                    <a:pt x="35" y="8"/>
                  </a:cubicBezTo>
                  <a:cubicBezTo>
                    <a:pt x="48" y="11"/>
                    <a:pt x="77" y="22"/>
                    <a:pt x="55" y="44"/>
                  </a:cubicBezTo>
                  <a:cubicBezTo>
                    <a:pt x="49" y="50"/>
                    <a:pt x="31" y="52"/>
                    <a:pt x="31" y="52"/>
                  </a:cubicBezTo>
                  <a:cubicBezTo>
                    <a:pt x="27" y="51"/>
                    <a:pt x="5" y="47"/>
                    <a:pt x="3" y="40"/>
                  </a:cubicBezTo>
                  <a:cubicBezTo>
                    <a:pt x="1" y="33"/>
                    <a:pt x="2" y="25"/>
                    <a:pt x="7" y="20"/>
                  </a:cubicBezTo>
                  <a:cubicBezTo>
                    <a:pt x="13" y="14"/>
                    <a:pt x="31" y="12"/>
                    <a:pt x="31" y="12"/>
                  </a:cubicBezTo>
                  <a:cubicBezTo>
                    <a:pt x="58" y="19"/>
                    <a:pt x="53" y="26"/>
                    <a:pt x="35" y="44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02" name="Freeform 65"/>
            <p:cNvSpPr>
              <a:spLocks/>
            </p:cNvSpPr>
            <p:nvPr/>
          </p:nvSpPr>
          <p:spPr bwMode="auto">
            <a:xfrm>
              <a:off x="1728" y="1728"/>
              <a:ext cx="1008" cy="1824"/>
            </a:xfrm>
            <a:custGeom>
              <a:avLst/>
              <a:gdLst>
                <a:gd name="T0" fmla="*/ 0 w 1008"/>
                <a:gd name="T1" fmla="*/ 1728 h 1824"/>
                <a:gd name="T2" fmla="*/ 0 w 1008"/>
                <a:gd name="T3" fmla="*/ 1824 h 1824"/>
                <a:gd name="T4" fmla="*/ 1008 w 1008"/>
                <a:gd name="T5" fmla="*/ 1824 h 1824"/>
                <a:gd name="T6" fmla="*/ 1008 w 1008"/>
                <a:gd name="T7" fmla="*/ 0 h 18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8"/>
                <a:gd name="T13" fmla="*/ 0 h 1824"/>
                <a:gd name="T14" fmla="*/ 1008 w 1008"/>
                <a:gd name="T15" fmla="*/ 1824 h 18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8" h="1824">
                  <a:moveTo>
                    <a:pt x="0" y="1728"/>
                  </a:moveTo>
                  <a:lnTo>
                    <a:pt x="0" y="1824"/>
                  </a:lnTo>
                  <a:lnTo>
                    <a:pt x="1008" y="1824"/>
                  </a:lnTo>
                  <a:lnTo>
                    <a:pt x="1008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03" name="Text Box 66"/>
            <p:cNvSpPr txBox="1">
              <a:spLocks noChangeArrowheads="1"/>
            </p:cNvSpPr>
            <p:nvPr/>
          </p:nvSpPr>
          <p:spPr bwMode="auto">
            <a:xfrm>
              <a:off x="1344" y="2832"/>
              <a:ext cx="3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i="1"/>
                <a:t>CP</a:t>
              </a:r>
              <a:r>
                <a:rPr lang="en-US" altLang="zh-CN" sz="1800" i="1" baseline="-25000"/>
                <a:t>2</a:t>
              </a:r>
            </a:p>
          </p:txBody>
        </p:sp>
        <p:sp>
          <p:nvSpPr>
            <p:cNvPr id="3104" name="Text Box 67"/>
            <p:cNvSpPr txBox="1">
              <a:spLocks noChangeArrowheads="1"/>
            </p:cNvSpPr>
            <p:nvPr/>
          </p:nvSpPr>
          <p:spPr bwMode="auto">
            <a:xfrm>
              <a:off x="2916" y="2793"/>
              <a:ext cx="3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i="1"/>
                <a:t>CP</a:t>
              </a:r>
              <a:r>
                <a:rPr lang="en-US" altLang="zh-CN" sz="1800" i="1" baseline="-25000"/>
                <a:t>1</a:t>
              </a:r>
            </a:p>
          </p:txBody>
        </p:sp>
      </p:grpSp>
      <p:graphicFrame>
        <p:nvGraphicFramePr>
          <p:cNvPr id="3074" name="Object 70"/>
          <p:cNvGraphicFramePr>
            <a:graphicFrameLocks noChangeAspect="1"/>
          </p:cNvGraphicFramePr>
          <p:nvPr/>
        </p:nvGraphicFramePr>
        <p:xfrm>
          <a:off x="6019800" y="3705225"/>
          <a:ext cx="1828800" cy="1781175"/>
        </p:xfrm>
        <a:graphic>
          <a:graphicData uri="http://schemas.openxmlformats.org/presentationml/2006/ole">
            <p:oleObj spid="_x0000_s3074" name="Equation" r:id="rId3" imgW="965160" imgH="939600" progId="Equations">
              <p:embed/>
            </p:oleObj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outeFlap_zyx">
  <a:themeElements>
    <a:clrScheme name="routeFlap_zyx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routeFlap_zyx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routeFlap_zyx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outeFlap_zyx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outeFlap_zyx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outeFlap_zyx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outeFlap_zyx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outeFlap_zyx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outeFlap_zyx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D:\work\presentation\others\lecture-2001\routeFlap_zyx.ppt</Template>
  <TotalTime>10647</TotalTime>
  <Words>2626</Words>
  <Application>Microsoft Office PowerPoint</Application>
  <PresentationFormat>全屏显示(4:3)</PresentationFormat>
  <Paragraphs>385</Paragraphs>
  <Slides>23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23</vt:i4>
      </vt:variant>
    </vt:vector>
  </HeadingPairs>
  <TitlesOfParts>
    <vt:vector size="27" baseType="lpstr">
      <vt:lpstr>routeFlap_zyx</vt:lpstr>
      <vt:lpstr>Equation</vt:lpstr>
      <vt:lpstr>BMP 图像</vt:lpstr>
      <vt:lpstr>位图图像</vt:lpstr>
      <vt:lpstr>第五章 异步时序逻辑电路</vt:lpstr>
      <vt:lpstr>概念回顾</vt:lpstr>
      <vt:lpstr>本章的组成</vt:lpstr>
      <vt:lpstr>5.1 异步时序逻辑电路模型</vt:lpstr>
      <vt:lpstr>脉冲异步时序电路结构模型</vt:lpstr>
      <vt:lpstr>电平异步时序电路结构模型</vt:lpstr>
      <vt:lpstr>5.2 脉冲异步时序逻辑电路分析和设计</vt:lpstr>
      <vt:lpstr>脉冲异步时序逻辑电路分析</vt:lpstr>
      <vt:lpstr>脉冲异步时序逻辑电路分析</vt:lpstr>
      <vt:lpstr>脉冲异步时序逻辑电路分析</vt:lpstr>
      <vt:lpstr>脉冲异步时序逻辑电路分析</vt:lpstr>
      <vt:lpstr>脉冲异步时序逻辑电路分析</vt:lpstr>
      <vt:lpstr>脉冲异步时序逻辑电路分析</vt:lpstr>
      <vt:lpstr>幻灯片 14</vt:lpstr>
      <vt:lpstr>幻灯片 15</vt:lpstr>
      <vt:lpstr>幻灯片 16</vt:lpstr>
      <vt:lpstr>用“观察法”作出该电路的时序波形图和状态图。</vt:lpstr>
      <vt:lpstr>（2）二进制异步减法计数器</vt:lpstr>
      <vt:lpstr>二进制异步减法计数器的时序波形图和状态图。</vt:lpstr>
      <vt:lpstr>5.3 电平异步时序逻辑电路分析</vt:lpstr>
      <vt:lpstr>5.3 电平异步时序逻辑电路分析</vt:lpstr>
      <vt:lpstr>5.3 电平异步时序逻辑电路分析</vt:lpstr>
      <vt:lpstr>本章小结</vt:lpstr>
    </vt:vector>
  </TitlesOfParts>
  <Company>SHU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Logic</dc:title>
  <dc:creator>Wang Xiaowei</dc:creator>
  <cp:lastModifiedBy>peng</cp:lastModifiedBy>
  <cp:revision>1450</cp:revision>
  <dcterms:created xsi:type="dcterms:W3CDTF">1999-09-03T07:07:43Z</dcterms:created>
  <dcterms:modified xsi:type="dcterms:W3CDTF">2020-09-04T10:37:37Z</dcterms:modified>
</cp:coreProperties>
</file>