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1"/>
  </p:notesMasterIdLst>
  <p:handoutMasterIdLst>
    <p:handoutMasterId r:id="rId102"/>
  </p:handoutMasterIdLst>
  <p:sldIdLst>
    <p:sldId id="343" r:id="rId2"/>
    <p:sldId id="447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697" r:id="rId11"/>
    <p:sldId id="701" r:id="rId12"/>
    <p:sldId id="698" r:id="rId13"/>
    <p:sldId id="700" r:id="rId14"/>
    <p:sldId id="457" r:id="rId15"/>
    <p:sldId id="458" r:id="rId16"/>
    <p:sldId id="459" r:id="rId17"/>
    <p:sldId id="461" r:id="rId18"/>
    <p:sldId id="466" r:id="rId19"/>
    <p:sldId id="464" r:id="rId20"/>
    <p:sldId id="467" r:id="rId21"/>
    <p:sldId id="463" r:id="rId22"/>
    <p:sldId id="656" r:id="rId23"/>
    <p:sldId id="657" r:id="rId24"/>
    <p:sldId id="658" r:id="rId25"/>
    <p:sldId id="468" r:id="rId26"/>
    <p:sldId id="470" r:id="rId27"/>
    <p:sldId id="471" r:id="rId28"/>
    <p:sldId id="472" r:id="rId29"/>
    <p:sldId id="659" r:id="rId30"/>
    <p:sldId id="660" r:id="rId31"/>
    <p:sldId id="473" r:id="rId32"/>
    <p:sldId id="469" r:id="rId33"/>
    <p:sldId id="661" r:id="rId34"/>
    <p:sldId id="663" r:id="rId35"/>
    <p:sldId id="664" r:id="rId36"/>
    <p:sldId id="665" r:id="rId37"/>
    <p:sldId id="666" r:id="rId38"/>
    <p:sldId id="667" r:id="rId39"/>
    <p:sldId id="668" r:id="rId40"/>
    <p:sldId id="462" r:id="rId41"/>
    <p:sldId id="475" r:id="rId42"/>
    <p:sldId id="669" r:id="rId43"/>
    <p:sldId id="670" r:id="rId44"/>
    <p:sldId id="671" r:id="rId45"/>
    <p:sldId id="672" r:id="rId46"/>
    <p:sldId id="673" r:id="rId47"/>
    <p:sldId id="680" r:id="rId48"/>
    <p:sldId id="681" r:id="rId49"/>
    <p:sldId id="696" r:id="rId50"/>
    <p:sldId id="693" r:id="rId51"/>
    <p:sldId id="694" r:id="rId52"/>
    <p:sldId id="695" r:id="rId53"/>
    <p:sldId id="689" r:id="rId54"/>
    <p:sldId id="690" r:id="rId55"/>
    <p:sldId id="691" r:id="rId56"/>
    <p:sldId id="477" r:id="rId57"/>
    <p:sldId id="506" r:id="rId58"/>
    <p:sldId id="516" r:id="rId59"/>
    <p:sldId id="519" r:id="rId60"/>
    <p:sldId id="542" r:id="rId61"/>
    <p:sldId id="526" r:id="rId62"/>
    <p:sldId id="705" r:id="rId63"/>
    <p:sldId id="704" r:id="rId64"/>
    <p:sldId id="527" r:id="rId65"/>
    <p:sldId id="528" r:id="rId66"/>
    <p:sldId id="529" r:id="rId67"/>
    <p:sldId id="530" r:id="rId68"/>
    <p:sldId id="544" r:id="rId69"/>
    <p:sldId id="538" r:id="rId70"/>
    <p:sldId id="543" r:id="rId71"/>
    <p:sldId id="540" r:id="rId72"/>
    <p:sldId id="541" r:id="rId73"/>
    <p:sldId id="573" r:id="rId74"/>
    <p:sldId id="574" r:id="rId75"/>
    <p:sldId id="575" r:id="rId76"/>
    <p:sldId id="479" r:id="rId77"/>
    <p:sldId id="561" r:id="rId78"/>
    <p:sldId id="560" r:id="rId79"/>
    <p:sldId id="569" r:id="rId80"/>
    <p:sldId id="498" r:id="rId81"/>
    <p:sldId id="563" r:id="rId82"/>
    <p:sldId id="564" r:id="rId83"/>
    <p:sldId id="565" r:id="rId84"/>
    <p:sldId id="566" r:id="rId85"/>
    <p:sldId id="567" r:id="rId86"/>
    <p:sldId id="568" r:id="rId87"/>
    <p:sldId id="492" r:id="rId88"/>
    <p:sldId id="493" r:id="rId89"/>
    <p:sldId id="494" r:id="rId90"/>
    <p:sldId id="562" r:id="rId91"/>
    <p:sldId id="572" r:id="rId92"/>
    <p:sldId id="571" r:id="rId93"/>
    <p:sldId id="480" r:id="rId94"/>
    <p:sldId id="499" r:id="rId95"/>
    <p:sldId id="495" r:id="rId96"/>
    <p:sldId id="497" r:id="rId97"/>
    <p:sldId id="703" r:id="rId98"/>
    <p:sldId id="702" r:id="rId99"/>
    <p:sldId id="481" r:id="rId10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B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3673" autoAdjust="0"/>
  </p:normalViewPr>
  <p:slideViewPr>
    <p:cSldViewPr>
      <p:cViewPr>
        <p:scale>
          <a:sx n="50" d="100"/>
          <a:sy n="50" d="100"/>
        </p:scale>
        <p:origin x="-1956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15138"/>
    </p:cViewPr>
  </p:sorterViewPr>
  <p:notesViewPr>
    <p:cSldViewPr>
      <p:cViewPr varScale="1">
        <p:scale>
          <a:sx n="55" d="100"/>
          <a:sy n="55" d="100"/>
        </p:scale>
        <p:origin x="-187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png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png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png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png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png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png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5.png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090ACC-058E-42E1-AA60-5DE3303319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B95F44B-DFE1-41FD-94C3-4BB1752E1D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95F44B-DFE1-41FD-94C3-4BB1752E1D4F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95F44B-DFE1-41FD-94C3-4BB1752E1D4F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3075" y="457200"/>
            <a:ext cx="21209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213475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457200"/>
            <a:ext cx="7793037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1148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41148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11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411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ltGray">
          <a:xfrm>
            <a:off x="290513" y="547688"/>
            <a:ext cx="438150" cy="387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latin typeface="Tahoma" pitchFamily="34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ltGray">
          <a:xfrm>
            <a:off x="784225" y="969963"/>
            <a:ext cx="368300" cy="38735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latin typeface="Tahoma" pitchFamily="34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ltGray">
          <a:xfrm>
            <a:off x="0" y="887413"/>
            <a:ext cx="560388" cy="3444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latin typeface="Tahoma" pitchFamily="34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gray">
          <a:xfrm>
            <a:off x="762000" y="3810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latin typeface="Tahoma" pitchFamily="34" charset="0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gray">
          <a:xfrm>
            <a:off x="315913" y="11430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latin typeface="Tahoma" pitchFamily="34" charset="0"/>
            </a:endParaRPr>
          </a:p>
        </p:txBody>
      </p:sp>
      <p:sp>
        <p:nvSpPr>
          <p:cNvPr id="4915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457200"/>
            <a:ext cx="77930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916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ransition>
    <p:random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5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3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33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36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38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56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59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96.w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72.bin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1.bin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0.bin"/><Relationship Id="rId9" Type="http://schemas.openxmlformats.org/officeDocument/2006/relationships/oleObject" Target="../embeddings/oleObject75.bin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3120" y="2789981"/>
            <a:ext cx="7920880" cy="1935163"/>
          </a:xfrm>
        </p:spPr>
        <p:txBody>
          <a:bodyPr/>
          <a:lstStyle/>
          <a:p>
            <a:pPr eaLnBrk="1" hangingPunct="1">
              <a:lnSpc>
                <a:spcPct val="200000"/>
              </a:lnSpc>
              <a:defRPr/>
            </a:pPr>
            <a:r>
              <a:rPr lang="zh-CN" altLang="en-US" sz="5400" b="1" dirty="0" smtClean="0"/>
              <a:t>第六章 采用中、大规模</a:t>
            </a:r>
            <a:r>
              <a:rPr lang="en-US" altLang="zh-CN" sz="5400" b="1" dirty="0" smtClean="0"/>
              <a:t/>
            </a:r>
            <a:br>
              <a:rPr lang="en-US" altLang="zh-CN" sz="5400" b="1" dirty="0" smtClean="0"/>
            </a:br>
            <a:r>
              <a:rPr lang="en-US" altLang="zh-CN" sz="5400" b="1" dirty="0" smtClean="0"/>
              <a:t>  </a:t>
            </a:r>
            <a:r>
              <a:rPr lang="zh-CN" altLang="en-US" sz="5400" b="1" dirty="0" smtClean="0"/>
              <a:t>集成电路的逻辑设计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79388" y="685800"/>
            <a:ext cx="8856662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/>
              <a:t>     【</a:t>
            </a:r>
            <a:r>
              <a:rPr lang="zh-CN" altLang="en-US" dirty="0"/>
              <a:t>例</a:t>
            </a:r>
            <a:r>
              <a:rPr lang="en-US" altLang="zh-CN" dirty="0"/>
              <a:t>】 </a:t>
            </a:r>
            <a:r>
              <a:rPr lang="zh-CN" altLang="en-US" dirty="0"/>
              <a:t>用四位加法器构成一位</a:t>
            </a:r>
            <a:r>
              <a:rPr lang="en-US" altLang="zh-CN" dirty="0"/>
              <a:t>8421 BCD</a:t>
            </a:r>
            <a:r>
              <a:rPr lang="zh-CN" altLang="en-US" dirty="0"/>
              <a:t>码加法器。</a:t>
            </a:r>
            <a:endParaRPr lang="en-US" altLang="zh-CN" dirty="0"/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/>
              <a:t> </a:t>
            </a:r>
            <a:r>
              <a:rPr lang="zh-CN" altLang="en-US" b="1" dirty="0"/>
              <a:t>解：</a:t>
            </a:r>
            <a:r>
              <a:rPr lang="zh-CN" altLang="en-US" dirty="0"/>
              <a:t> 两个用</a:t>
            </a:r>
            <a:r>
              <a:rPr lang="en-US" altLang="zh-CN" dirty="0"/>
              <a:t>BCD</a:t>
            </a:r>
            <a:r>
              <a:rPr lang="zh-CN" altLang="en-US" dirty="0"/>
              <a:t>码表示的数字相加，并以</a:t>
            </a:r>
            <a:r>
              <a:rPr lang="en-US" altLang="zh-CN" dirty="0"/>
              <a:t>BCD</a:t>
            </a:r>
            <a:r>
              <a:rPr lang="zh-CN" altLang="en-US" dirty="0"/>
              <a:t>码给出其和的电路称为</a:t>
            </a:r>
            <a:r>
              <a:rPr lang="en-US" altLang="zh-CN" dirty="0"/>
              <a:t>BCD</a:t>
            </a:r>
            <a:r>
              <a:rPr lang="zh-CN" altLang="en-US" dirty="0"/>
              <a:t>码加法器。两个一位十进制数相加， 若考虑低位的进位，其和应为</a:t>
            </a:r>
            <a:r>
              <a:rPr lang="en-US" altLang="zh-CN" dirty="0"/>
              <a:t>0~19</a:t>
            </a:r>
            <a:r>
              <a:rPr lang="zh-CN" altLang="en-US" dirty="0"/>
              <a:t>。</a:t>
            </a:r>
            <a:r>
              <a:rPr lang="en-US" altLang="zh-CN" dirty="0"/>
              <a:t>8421 BCD</a:t>
            </a:r>
            <a:r>
              <a:rPr lang="zh-CN" altLang="en-US" dirty="0"/>
              <a:t>码加法器的输入、输出都应用</a:t>
            </a:r>
            <a:r>
              <a:rPr lang="en-US" altLang="zh-CN" dirty="0"/>
              <a:t>8421 BCD</a:t>
            </a:r>
            <a:r>
              <a:rPr lang="zh-CN" altLang="en-US" dirty="0"/>
              <a:t>码表示，而四位二进制加法器是按二进制数进行运算的，因此必须将输出的二进制数</a:t>
            </a:r>
            <a:r>
              <a:rPr lang="en-US" altLang="zh-CN" dirty="0"/>
              <a:t>(</a:t>
            </a:r>
            <a:r>
              <a:rPr lang="zh-CN" altLang="en-US" dirty="0"/>
              <a:t>和数</a:t>
            </a:r>
            <a:r>
              <a:rPr lang="en-US" altLang="zh-CN" dirty="0"/>
              <a:t>)</a:t>
            </a:r>
            <a:r>
              <a:rPr lang="zh-CN" altLang="en-US" dirty="0"/>
              <a:t>进行等值变换。</a:t>
            </a:r>
            <a:r>
              <a:rPr lang="zh-CN" altLang="en-US" dirty="0" smtClean="0"/>
              <a:t>表中列</a:t>
            </a:r>
            <a:r>
              <a:rPr lang="zh-CN" altLang="en-US" dirty="0"/>
              <a:t>出了与十进制数</a:t>
            </a:r>
            <a:r>
              <a:rPr lang="en-US" altLang="zh-CN" dirty="0"/>
              <a:t>0~19</a:t>
            </a:r>
            <a:r>
              <a:rPr lang="zh-CN" altLang="en-US" dirty="0"/>
              <a:t>相应的二进制数及</a:t>
            </a:r>
            <a:r>
              <a:rPr lang="en-US" altLang="zh-CN" dirty="0"/>
              <a:t>8421 BCD</a:t>
            </a:r>
            <a:r>
              <a:rPr lang="zh-CN" altLang="en-US" dirty="0"/>
              <a:t>码。从表中看出，当和小于等于</a:t>
            </a:r>
            <a:r>
              <a:rPr lang="en-US" altLang="zh-CN" dirty="0"/>
              <a:t>9</a:t>
            </a:r>
            <a:r>
              <a:rPr lang="zh-CN" altLang="en-US" dirty="0"/>
              <a:t>时不需要修正，当和大于</a:t>
            </a:r>
            <a:r>
              <a:rPr lang="en-US" altLang="zh-CN" dirty="0"/>
              <a:t>9</a:t>
            </a:r>
            <a:r>
              <a:rPr lang="zh-CN" altLang="en-US" dirty="0"/>
              <a:t>时需要加</a:t>
            </a:r>
            <a:r>
              <a:rPr lang="en-US" altLang="zh-CN" dirty="0"/>
              <a:t>6(0110)</a:t>
            </a:r>
            <a:r>
              <a:rPr lang="zh-CN" altLang="en-US" dirty="0"/>
              <a:t>修正，即当和大于</a:t>
            </a:r>
            <a:r>
              <a:rPr lang="en-US" altLang="zh-CN" dirty="0"/>
              <a:t>9</a:t>
            </a:r>
            <a:r>
              <a:rPr lang="zh-CN" altLang="en-US" dirty="0"/>
              <a:t>时，二进制和数加</a:t>
            </a:r>
            <a:r>
              <a:rPr lang="en-US" altLang="zh-CN" dirty="0"/>
              <a:t>6(0110)</a:t>
            </a:r>
            <a:r>
              <a:rPr lang="zh-CN" altLang="en-US" dirty="0"/>
              <a:t>才等于相应的</a:t>
            </a:r>
            <a:r>
              <a:rPr lang="en-US" altLang="zh-CN" dirty="0"/>
              <a:t>8421 BCD</a:t>
            </a:r>
            <a:r>
              <a:rPr lang="zh-CN" altLang="en-US" dirty="0"/>
              <a:t>码。从表中还看出，当和大于</a:t>
            </a:r>
            <a:r>
              <a:rPr lang="en-US" altLang="zh-CN" dirty="0"/>
              <a:t>9</a:t>
            </a:r>
            <a:r>
              <a:rPr lang="zh-CN" altLang="en-US" dirty="0"/>
              <a:t>时，</a:t>
            </a:r>
            <a:r>
              <a:rPr lang="en-US" altLang="zh-CN" i="1" dirty="0"/>
              <a:t>D</a:t>
            </a:r>
            <a:r>
              <a:rPr lang="en-US" altLang="zh-CN" baseline="-25000" dirty="0"/>
              <a:t>10</a:t>
            </a:r>
            <a:r>
              <a:rPr lang="en-US" altLang="zh-CN" dirty="0"/>
              <a:t>=1</a:t>
            </a:r>
            <a:r>
              <a:rPr lang="zh-CN" altLang="en-US" dirty="0"/>
              <a:t>，因此可以用</a:t>
            </a:r>
            <a:r>
              <a:rPr lang="en-US" altLang="zh-CN" i="1" dirty="0"/>
              <a:t>D</a:t>
            </a:r>
            <a:r>
              <a:rPr lang="en-US" altLang="zh-CN" baseline="-25000" dirty="0"/>
              <a:t>10</a:t>
            </a:r>
            <a:r>
              <a:rPr lang="zh-CN" altLang="en-US" dirty="0"/>
              <a:t>来控制是否需要修正，即</a:t>
            </a:r>
            <a:r>
              <a:rPr lang="en-US" altLang="zh-CN" i="1" dirty="0"/>
              <a:t>D</a:t>
            </a:r>
            <a:r>
              <a:rPr lang="en-US" altLang="zh-CN" baseline="-25000" dirty="0"/>
              <a:t>10</a:t>
            </a:r>
            <a:r>
              <a:rPr lang="en-US" altLang="zh-CN" dirty="0"/>
              <a:t>=1</a:t>
            </a:r>
            <a:r>
              <a:rPr lang="zh-CN" altLang="en-US" dirty="0"/>
              <a:t>时，和加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baseline="-25000" dirty="0"/>
              <a:t>10</a:t>
            </a:r>
            <a:r>
              <a:rPr lang="en-US" altLang="zh-CN" dirty="0"/>
              <a:t>=0</a:t>
            </a:r>
            <a:r>
              <a:rPr lang="zh-CN" altLang="en-US" dirty="0"/>
              <a:t>时则不加。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762000" y="609600"/>
            <a:ext cx="8186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十进制数</a:t>
            </a:r>
            <a:r>
              <a:rPr lang="en-US" altLang="zh-CN" b="1"/>
              <a:t>0~19</a:t>
            </a:r>
            <a:r>
              <a:rPr lang="zh-CN" altLang="en-US" b="1"/>
              <a:t>与相应的二进制数及</a:t>
            </a:r>
            <a:r>
              <a:rPr lang="en-US" altLang="zh-CN" b="1"/>
              <a:t>8421BCD</a:t>
            </a:r>
            <a:r>
              <a:rPr lang="zh-CN" altLang="en-US" b="1"/>
              <a:t>码 </a:t>
            </a:r>
          </a:p>
        </p:txBody>
      </p:sp>
      <p:pic>
        <p:nvPicPr>
          <p:cNvPr id="58371" name="Picture 3" descr="未标题-1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066800"/>
            <a:ext cx="5443538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652120" y="1393031"/>
            <a:ext cx="39145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D</a:t>
            </a:r>
            <a:r>
              <a:rPr lang="en-US" altLang="zh-CN" sz="1800" baseline="-25000" dirty="0" smtClean="0"/>
              <a:t>8</a:t>
            </a:r>
            <a:endParaRPr lang="zh-CN" altLang="en-US" sz="1800" baseline="-250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533400" y="609600"/>
            <a:ext cx="80010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zh-CN" i="1"/>
              <a:t>         D</a:t>
            </a:r>
            <a:r>
              <a:rPr lang="en-US" altLang="zh-CN" baseline="-25000"/>
              <a:t>10</a:t>
            </a:r>
            <a:r>
              <a:rPr lang="zh-CN" altLang="en-US"/>
              <a:t>可以据求出：当</a:t>
            </a:r>
            <a:r>
              <a:rPr lang="en-US" altLang="zh-CN" i="1"/>
              <a:t>B</a:t>
            </a:r>
            <a:r>
              <a:rPr lang="en-US" altLang="zh-CN" baseline="-25000"/>
              <a:t>4</a:t>
            </a:r>
            <a:r>
              <a:rPr lang="en-US" altLang="zh-CN"/>
              <a:t>=1</a:t>
            </a:r>
            <a:r>
              <a:rPr lang="zh-CN" altLang="en-US"/>
              <a:t>时，</a:t>
            </a:r>
            <a:r>
              <a:rPr lang="en-US" altLang="zh-CN" i="1"/>
              <a:t>D</a:t>
            </a:r>
            <a:r>
              <a:rPr lang="en-US" altLang="zh-CN" baseline="-25000"/>
              <a:t>10</a:t>
            </a:r>
            <a:r>
              <a:rPr lang="zh-CN" altLang="en-US"/>
              <a:t>一定为</a:t>
            </a:r>
            <a:r>
              <a:rPr lang="en-US" altLang="zh-CN"/>
              <a:t>1</a:t>
            </a:r>
            <a:r>
              <a:rPr lang="zh-CN" altLang="en-US"/>
              <a:t>；当</a:t>
            </a:r>
            <a:r>
              <a:rPr lang="en-US" altLang="zh-CN" i="1"/>
              <a:t>B</a:t>
            </a:r>
            <a:r>
              <a:rPr lang="en-US" altLang="zh-CN" baseline="-25000"/>
              <a:t>4</a:t>
            </a:r>
            <a:r>
              <a:rPr lang="en-US" altLang="zh-CN"/>
              <a:t>=0</a:t>
            </a:r>
            <a:r>
              <a:rPr lang="zh-CN" altLang="en-US"/>
              <a:t>， </a:t>
            </a:r>
            <a:r>
              <a:rPr lang="en-US" altLang="zh-CN" i="1"/>
              <a:t>B</a:t>
            </a:r>
            <a:r>
              <a:rPr lang="en-US" altLang="zh-CN" baseline="-25000"/>
              <a:t>3</a:t>
            </a:r>
            <a:r>
              <a:rPr lang="en-US" altLang="zh-CN" i="1"/>
              <a:t>B</a:t>
            </a:r>
            <a:r>
              <a:rPr lang="en-US" altLang="zh-CN" baseline="-25000"/>
              <a:t>2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 i="1"/>
              <a:t>B</a:t>
            </a:r>
            <a:r>
              <a:rPr lang="en-US" altLang="zh-CN" baseline="-25000"/>
              <a:t>0</a:t>
            </a:r>
            <a:r>
              <a:rPr lang="zh-CN" altLang="en-US"/>
              <a:t>从</a:t>
            </a:r>
            <a:r>
              <a:rPr lang="en-US" altLang="zh-CN"/>
              <a:t>1010</a:t>
            </a:r>
            <a:r>
              <a:rPr lang="zh-CN" altLang="en-US"/>
              <a:t>到</a:t>
            </a:r>
            <a:r>
              <a:rPr lang="en-US" altLang="zh-CN"/>
              <a:t>1111</a:t>
            </a:r>
            <a:r>
              <a:rPr lang="zh-CN" altLang="en-US"/>
              <a:t>时，</a:t>
            </a:r>
            <a:r>
              <a:rPr lang="en-US" altLang="zh-CN" i="1"/>
              <a:t>D</a:t>
            </a:r>
            <a:r>
              <a:rPr lang="en-US" altLang="zh-CN" baseline="-25000"/>
              <a:t>10</a:t>
            </a:r>
            <a:r>
              <a:rPr lang="en-US" altLang="zh-CN"/>
              <a:t>=1</a:t>
            </a:r>
            <a:r>
              <a:rPr lang="zh-CN" altLang="en-US"/>
              <a:t>。故可求得 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2895600" y="1981200"/>
          <a:ext cx="3581400" cy="585788"/>
        </p:xfrm>
        <a:graphic>
          <a:graphicData uri="http://schemas.openxmlformats.org/presentationml/2006/ole">
            <p:oleObj spid="_x0000_s4098" name="Equation" r:id="rId3" imgW="1396800" imgH="228600" progId="Equations">
              <p:embed/>
            </p:oleObj>
          </a:graphicData>
        </a:graphic>
      </p:graphicFrame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609600" y="2667000"/>
            <a:ext cx="8153400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图表示用</a:t>
            </a:r>
            <a:r>
              <a:rPr lang="en-US" altLang="zh-CN"/>
              <a:t>2</a:t>
            </a:r>
            <a:r>
              <a:rPr lang="zh-CN" altLang="en-US"/>
              <a:t>片四位二进制全加器完成两个一位</a:t>
            </a:r>
            <a:r>
              <a:rPr lang="en-US" altLang="zh-CN"/>
              <a:t>8421 BCD</a:t>
            </a:r>
            <a:r>
              <a:rPr lang="zh-CN" altLang="en-US"/>
              <a:t>码的加法运算电路，第</a:t>
            </a:r>
            <a:r>
              <a:rPr lang="en-US" altLang="zh-CN"/>
              <a:t>Ⅰ</a:t>
            </a:r>
            <a:r>
              <a:rPr lang="zh-CN" altLang="en-US"/>
              <a:t>片完成二进数相加的操作，第</a:t>
            </a:r>
            <a:r>
              <a:rPr lang="en-US" altLang="zh-CN"/>
              <a:t>Ⅱ</a:t>
            </a:r>
            <a:r>
              <a:rPr lang="zh-CN" altLang="en-US"/>
              <a:t>片完成和的修正操作。图中，第一片输出的二进制数为</a:t>
            </a:r>
            <a:r>
              <a:rPr lang="en-US" altLang="zh-CN" i="1"/>
              <a:t>C</a:t>
            </a:r>
            <a:r>
              <a:rPr lang="en-US" altLang="zh-CN" baseline="-25000"/>
              <a:t>3</a:t>
            </a:r>
            <a:r>
              <a:rPr lang="zh-CN" altLang="en-US"/>
              <a:t>、</a:t>
            </a:r>
            <a:r>
              <a:rPr lang="en-US" altLang="zh-CN" i="1"/>
              <a:t>S</a:t>
            </a:r>
            <a:r>
              <a:rPr lang="en-US" altLang="zh-CN" baseline="-25000"/>
              <a:t>3</a:t>
            </a:r>
            <a:r>
              <a:rPr lang="zh-CN" altLang="en-US"/>
              <a:t>、 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zh-CN" altLang="en-US"/>
              <a:t>、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、</a:t>
            </a:r>
            <a:r>
              <a:rPr lang="en-US" altLang="zh-CN" i="1"/>
              <a:t>S</a:t>
            </a:r>
            <a:r>
              <a:rPr lang="en-US" altLang="zh-CN" baseline="-25000"/>
              <a:t>0</a:t>
            </a:r>
            <a:r>
              <a:rPr lang="zh-CN" altLang="en-US"/>
              <a:t>，第二片完成和的修正操作，可求得</a:t>
            </a:r>
            <a:r>
              <a:rPr lang="en-US" altLang="zh-CN"/>
              <a:t>8421BCD</a:t>
            </a:r>
            <a:r>
              <a:rPr lang="zh-CN" altLang="en-US"/>
              <a:t>码的进位输出为 </a:t>
            </a:r>
          </a:p>
        </p:txBody>
      </p:sp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2971800" y="5715000"/>
          <a:ext cx="3429000" cy="617538"/>
        </p:xfrm>
        <a:graphic>
          <a:graphicData uri="http://schemas.openxmlformats.org/presentationml/2006/ole">
            <p:oleObj spid="_x0000_s4099" name="Equation" r:id="rId4" imgW="1269720" imgH="228600" progId="Equations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2209800" y="5943600"/>
            <a:ext cx="340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一位</a:t>
            </a:r>
            <a:r>
              <a:rPr lang="en-US" altLang="zh-CN"/>
              <a:t>8421 BCD</a:t>
            </a:r>
            <a:r>
              <a:rPr lang="zh-CN" altLang="en-US"/>
              <a:t>码加法器 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0" y="1066800"/>
          <a:ext cx="9448800" cy="4351338"/>
        </p:xfrm>
        <a:graphic>
          <a:graphicData uri="http://schemas.openxmlformats.org/presentationml/2006/ole">
            <p:oleObj spid="_x0000_s5122" name="VISIO" r:id="rId3" imgW="4194720" imgH="1931400" progId="Visio.Drawing.11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全加器的应用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试采用四位全加器完成 </a:t>
            </a:r>
            <a:r>
              <a:rPr lang="en-US" altLang="zh-CN" smtClean="0"/>
              <a:t>8421BCD</a:t>
            </a:r>
            <a:r>
              <a:rPr lang="zh-CN" altLang="en-US" smtClean="0"/>
              <a:t>码到余 </a:t>
            </a:r>
            <a:r>
              <a:rPr lang="en-US" altLang="zh-CN" smtClean="0"/>
              <a:t>3 </a:t>
            </a:r>
            <a:r>
              <a:rPr lang="zh-CN" altLang="en-US" smtClean="0"/>
              <a:t>代码的转换。</a:t>
            </a:r>
          </a:p>
          <a:p>
            <a:pPr lvl="1" eaLnBrk="1" hangingPunct="1"/>
            <a:r>
              <a:rPr lang="zh-CN" altLang="en-US" smtClean="0"/>
              <a:t>解：由于 </a:t>
            </a:r>
            <a:r>
              <a:rPr lang="en-US" altLang="zh-CN" smtClean="0"/>
              <a:t>8421BCD</a:t>
            </a:r>
            <a:r>
              <a:rPr lang="zh-CN" altLang="en-US" smtClean="0"/>
              <a:t>码加 </a:t>
            </a:r>
            <a:r>
              <a:rPr lang="en-US" altLang="zh-CN" smtClean="0"/>
              <a:t>0011 </a:t>
            </a:r>
            <a:r>
              <a:rPr lang="zh-CN" altLang="en-US" smtClean="0"/>
              <a:t>即为余 </a:t>
            </a:r>
            <a:r>
              <a:rPr lang="en-US" altLang="zh-CN" smtClean="0"/>
              <a:t>3 </a:t>
            </a:r>
            <a:r>
              <a:rPr lang="zh-CN" altLang="en-US" smtClean="0"/>
              <a:t>代码，所以其转换电路就是一个加法电路。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1595438" y="2276475"/>
          <a:ext cx="6072187" cy="4578350"/>
        </p:xfrm>
        <a:graphic>
          <a:graphicData uri="http://schemas.openxmlformats.org/presentationml/2006/ole">
            <p:oleObj spid="_x0000_s6146" name="VISIO" r:id="rId3" imgW="2824560" imgH="2740680" progId="Visio.Drawing.11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全加器的应用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382000" cy="4876800"/>
          </a:xfrm>
        </p:spPr>
        <p:txBody>
          <a:bodyPr/>
          <a:lstStyle/>
          <a:p>
            <a:pPr eaLnBrk="1" hangingPunct="1">
              <a:lnSpc>
                <a:spcPts val="3800"/>
              </a:lnSpc>
            </a:pPr>
            <a:r>
              <a:rPr lang="zh-CN" altLang="en-US" sz="2800" smtClean="0"/>
              <a:t>试采用四位加法器完成余</a:t>
            </a:r>
            <a:r>
              <a:rPr lang="en-US" altLang="zh-CN" sz="2800" smtClean="0"/>
              <a:t>3</a:t>
            </a:r>
            <a:r>
              <a:rPr lang="zh-CN" altLang="en-US" sz="2800" smtClean="0"/>
              <a:t>码到</a:t>
            </a:r>
            <a:r>
              <a:rPr lang="en-US" altLang="zh-CN" sz="2800" smtClean="0"/>
              <a:t>8421 BCD</a:t>
            </a:r>
            <a:r>
              <a:rPr lang="zh-CN" altLang="en-US" sz="2800" smtClean="0"/>
              <a:t>码的转换</a:t>
            </a:r>
          </a:p>
          <a:p>
            <a:pPr lvl="1" eaLnBrk="1" hangingPunct="1">
              <a:lnSpc>
                <a:spcPts val="3800"/>
              </a:lnSpc>
            </a:pPr>
            <a:r>
              <a:rPr lang="zh-CN" altLang="en-US" sz="2600" smtClean="0"/>
              <a:t>解：因为对于同样一个十进制数，余</a:t>
            </a:r>
            <a:r>
              <a:rPr lang="en-US" altLang="zh-CN" sz="2600" smtClean="0"/>
              <a:t>3</a:t>
            </a:r>
            <a:r>
              <a:rPr lang="zh-CN" altLang="en-US" sz="2600" smtClean="0"/>
              <a:t>码比相应的</a:t>
            </a:r>
            <a:r>
              <a:rPr lang="en-US" altLang="zh-CN" sz="2600" smtClean="0"/>
              <a:t>8421BCD</a:t>
            </a:r>
            <a:r>
              <a:rPr lang="zh-CN" altLang="en-US" sz="2600" smtClean="0"/>
              <a:t>码多</a:t>
            </a:r>
            <a:r>
              <a:rPr lang="en-US" altLang="zh-CN" sz="2600" smtClean="0"/>
              <a:t>3</a:t>
            </a:r>
            <a:r>
              <a:rPr lang="zh-CN" altLang="en-US" sz="2600" smtClean="0"/>
              <a:t>，因此要实现余</a:t>
            </a:r>
            <a:r>
              <a:rPr lang="en-US" altLang="zh-CN" sz="2600" smtClean="0"/>
              <a:t>3</a:t>
            </a:r>
            <a:r>
              <a:rPr lang="zh-CN" altLang="en-US" sz="2600" smtClean="0"/>
              <a:t>码到</a:t>
            </a:r>
            <a:r>
              <a:rPr lang="en-US" altLang="zh-CN" sz="2600" smtClean="0"/>
              <a:t>8421 BCD</a:t>
            </a:r>
            <a:r>
              <a:rPr lang="zh-CN" altLang="en-US" sz="2600" smtClean="0"/>
              <a:t>码的转换，只需从余</a:t>
            </a:r>
            <a:r>
              <a:rPr lang="en-US" altLang="zh-CN" sz="2600" smtClean="0"/>
              <a:t>3</a:t>
            </a:r>
            <a:r>
              <a:rPr lang="zh-CN" altLang="en-US" sz="2600" smtClean="0"/>
              <a:t>码减去</a:t>
            </a:r>
            <a:r>
              <a:rPr lang="en-US" altLang="zh-CN" sz="2600" smtClean="0"/>
              <a:t>(0011)</a:t>
            </a:r>
            <a:r>
              <a:rPr lang="zh-CN" altLang="en-US" sz="2600" smtClean="0"/>
              <a:t>即可。由于</a:t>
            </a:r>
            <a:r>
              <a:rPr lang="en-US" altLang="zh-CN" sz="2600" smtClean="0"/>
              <a:t>0011</a:t>
            </a:r>
            <a:r>
              <a:rPr lang="zh-CN" altLang="en-US" sz="2600" smtClean="0"/>
              <a:t>各位变反后成为</a:t>
            </a:r>
            <a:r>
              <a:rPr lang="en-US" altLang="zh-CN" sz="2600" smtClean="0"/>
              <a:t>1100</a:t>
            </a:r>
            <a:r>
              <a:rPr lang="zh-CN" altLang="en-US" sz="2600" smtClean="0"/>
              <a:t>，再加</a:t>
            </a:r>
            <a:r>
              <a:rPr lang="en-US" altLang="zh-CN" sz="2600" smtClean="0"/>
              <a:t>1</a:t>
            </a:r>
            <a:r>
              <a:rPr lang="zh-CN" altLang="en-US" sz="2600" smtClean="0"/>
              <a:t>，即为</a:t>
            </a:r>
            <a:r>
              <a:rPr lang="en-US" altLang="zh-CN" sz="2600" smtClean="0"/>
              <a:t>1101</a:t>
            </a:r>
            <a:r>
              <a:rPr lang="zh-CN" altLang="en-US" sz="2600" smtClean="0"/>
              <a:t>，因此，减</a:t>
            </a:r>
            <a:r>
              <a:rPr lang="en-US" altLang="zh-CN" sz="2600" smtClean="0"/>
              <a:t>(0011)</a:t>
            </a:r>
            <a:r>
              <a:rPr lang="zh-CN" altLang="en-US" sz="2600" smtClean="0"/>
              <a:t>同加</a:t>
            </a:r>
            <a:r>
              <a:rPr lang="en-US" altLang="zh-CN" sz="2600" smtClean="0"/>
              <a:t>(1101)</a:t>
            </a:r>
            <a:r>
              <a:rPr lang="zh-CN" altLang="en-US" sz="2600" smtClean="0"/>
              <a:t>等效。所以，在四位加法器的</a:t>
            </a:r>
            <a:r>
              <a:rPr lang="en-US" altLang="zh-CN" sz="2600" smtClean="0"/>
              <a:t>A3~A0</a:t>
            </a:r>
            <a:r>
              <a:rPr lang="zh-CN" altLang="en-US" sz="2600" smtClean="0"/>
              <a:t>接上余</a:t>
            </a:r>
            <a:r>
              <a:rPr lang="en-US" altLang="zh-CN" sz="2600" smtClean="0"/>
              <a:t>3</a:t>
            </a:r>
            <a:r>
              <a:rPr lang="zh-CN" altLang="en-US" sz="2600" smtClean="0"/>
              <a:t>码的四位代码，</a:t>
            </a:r>
            <a:r>
              <a:rPr lang="en-US" altLang="zh-CN" sz="2600" smtClean="0"/>
              <a:t>B3</a:t>
            </a:r>
            <a:r>
              <a:rPr lang="zh-CN" altLang="en-US" sz="2600" smtClean="0"/>
              <a:t>、</a:t>
            </a:r>
            <a:r>
              <a:rPr lang="en-US" altLang="zh-CN" sz="2600" smtClean="0"/>
              <a:t>B2</a:t>
            </a:r>
            <a:r>
              <a:rPr lang="zh-CN" altLang="en-US" sz="2600" smtClean="0"/>
              <a:t>、</a:t>
            </a:r>
            <a:r>
              <a:rPr lang="en-US" altLang="zh-CN" sz="2600" smtClean="0"/>
              <a:t>B1</a:t>
            </a:r>
            <a:r>
              <a:rPr lang="zh-CN" altLang="en-US" sz="2600" smtClean="0"/>
              <a:t>、</a:t>
            </a:r>
            <a:r>
              <a:rPr lang="en-US" altLang="zh-CN" sz="2600" smtClean="0"/>
              <a:t>B0</a:t>
            </a:r>
            <a:r>
              <a:rPr lang="zh-CN" altLang="en-US" sz="2600" smtClean="0"/>
              <a:t>上接固定代码</a:t>
            </a:r>
            <a:r>
              <a:rPr lang="en-US" altLang="zh-CN" sz="2600" smtClean="0"/>
              <a:t>1101</a:t>
            </a:r>
            <a:r>
              <a:rPr lang="zh-CN" altLang="en-US" sz="2600" smtClean="0"/>
              <a:t>，就能实现转换。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全加器的应用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524000" y="403225"/>
          <a:ext cx="6019800" cy="5540375"/>
        </p:xfrm>
        <a:graphic>
          <a:graphicData uri="http://schemas.openxmlformats.org/presentationml/2006/ole">
            <p:oleObj spid="_x0000_s7170" name="VISIO" r:id="rId3" imgW="1814400" imgH="1670760" progId="Visio.Drawing.11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6.2 </a:t>
            </a:r>
            <a:r>
              <a:rPr lang="zh-CN" altLang="en-US" smtClean="0"/>
              <a:t>数值比较器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用来比较两个二进制数大小的逻辑电路</a:t>
            </a:r>
            <a:r>
              <a:rPr lang="en-US" altLang="zh-CN" smtClean="0"/>
              <a:t>,</a:t>
            </a:r>
            <a:r>
              <a:rPr lang="zh-CN" altLang="en-US" smtClean="0"/>
              <a:t>称为比较器。</a:t>
            </a:r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873125" y="2376488"/>
          <a:ext cx="8956675" cy="4176712"/>
        </p:xfrm>
        <a:graphic>
          <a:graphicData uri="http://schemas.openxmlformats.org/presentationml/2006/ole">
            <p:oleObj spid="_x0000_s8194" name="VISIO" r:id="rId3" imgW="4384800" imgH="2044800" progId="Visio.Drawing.11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四位数值比较器</a:t>
            </a:r>
            <a:r>
              <a:rPr lang="en-US" altLang="zh-CN" smtClean="0"/>
              <a:t>74LS85</a:t>
            </a:r>
            <a:r>
              <a:rPr lang="zh-CN" altLang="en-US" smtClean="0"/>
              <a:t>逻辑图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kumimoji="1" lang="zh-CN" altLang="zh-CN" sz="2400" smtClean="0">
              <a:latin typeface="Times New Roman" pitchFamily="18" charset="0"/>
            </a:endParaRPr>
          </a:p>
        </p:txBody>
      </p:sp>
      <p:graphicFrame>
        <p:nvGraphicFramePr>
          <p:cNvPr id="9218" name="Object 6"/>
          <p:cNvGraphicFramePr>
            <a:graphicFrameLocks noChangeAspect="1"/>
          </p:cNvGraphicFramePr>
          <p:nvPr/>
        </p:nvGraphicFramePr>
        <p:xfrm>
          <a:off x="152400" y="1524000"/>
          <a:ext cx="8915400" cy="4457700"/>
        </p:xfrm>
        <a:graphic>
          <a:graphicData uri="http://schemas.openxmlformats.org/presentationml/2006/ole">
            <p:oleObj spid="_x0000_s9218" name="VISIO" r:id="rId3" imgW="6473160" imgH="3237480" progId="Visio.Drawing.11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7485</a:t>
            </a:r>
            <a:r>
              <a:rPr lang="zh-CN" altLang="en-US" smtClean="0"/>
              <a:t>数值比较器功能表</a:t>
            </a:r>
            <a:r>
              <a:rPr kumimoji="1" lang="zh-CN" altLang="en-US" sz="240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61444" name="Picture 4" descr="未标题-1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8610600" cy="555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二进制并行加法器</a:t>
            </a:r>
          </a:p>
          <a:p>
            <a:pPr eaLnBrk="1" hangingPunct="1"/>
            <a:r>
              <a:rPr lang="zh-CN" altLang="en-US" smtClean="0"/>
              <a:t>数值比较器</a:t>
            </a:r>
          </a:p>
          <a:p>
            <a:pPr eaLnBrk="1" hangingPunct="1"/>
            <a:r>
              <a:rPr lang="zh-CN" altLang="en-US" smtClean="0"/>
              <a:t>译码器</a:t>
            </a:r>
          </a:p>
          <a:p>
            <a:pPr eaLnBrk="1" hangingPunct="1"/>
            <a:r>
              <a:rPr lang="zh-CN" altLang="en-US" smtClean="0"/>
              <a:t>多路选择器</a:t>
            </a:r>
          </a:p>
          <a:p>
            <a:pPr eaLnBrk="1" hangingPunct="1"/>
            <a:r>
              <a:rPr lang="zh-CN" altLang="en-US" smtClean="0"/>
              <a:t>计数器</a:t>
            </a:r>
          </a:p>
          <a:p>
            <a:pPr eaLnBrk="1" hangingPunct="1"/>
            <a:r>
              <a:rPr lang="zh-CN" altLang="en-US" smtClean="0"/>
              <a:t>寄存器</a:t>
            </a:r>
          </a:p>
          <a:p>
            <a:pPr eaLnBrk="1" hangingPunct="1"/>
            <a:r>
              <a:rPr lang="zh-CN" altLang="en-US" smtClean="0"/>
              <a:t>只读存储器</a:t>
            </a:r>
          </a:p>
          <a:p>
            <a:pPr eaLnBrk="1" hangingPunct="1"/>
            <a:r>
              <a:rPr lang="zh-CN" altLang="en-US" smtClean="0"/>
              <a:t>可编程逻辑阵列</a:t>
            </a:r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1274763" y="533400"/>
            <a:ext cx="7793037" cy="609600"/>
          </a:xfrm>
        </p:spPr>
        <p:txBody>
          <a:bodyPr/>
          <a:lstStyle/>
          <a:p>
            <a:pPr eaLnBrk="1" hangingPunct="1"/>
            <a:r>
              <a:rPr lang="zh-CN" altLang="en-US" smtClean="0"/>
              <a:t>本章的组成</a:t>
            </a:r>
            <a:endParaRPr lang="zh-CN" altLang="en-US" sz="4000" smtClean="0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数值比较器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比较器的扩展与应用</a:t>
            </a:r>
          </a:p>
          <a:p>
            <a:pPr lvl="1" eaLnBrk="1" hangingPunct="1"/>
            <a:r>
              <a:rPr lang="zh-CN" altLang="en-US" smtClean="0"/>
              <a:t>例：用</a:t>
            </a:r>
            <a:r>
              <a:rPr lang="en-US" altLang="zh-CN" smtClean="0"/>
              <a:t>7485</a:t>
            </a:r>
            <a:r>
              <a:rPr lang="zh-CN" altLang="en-US" smtClean="0"/>
              <a:t>构成</a:t>
            </a:r>
            <a:r>
              <a:rPr lang="en-US" altLang="zh-CN" smtClean="0"/>
              <a:t>7</a:t>
            </a:r>
            <a:r>
              <a:rPr lang="zh-CN" altLang="en-US" smtClean="0"/>
              <a:t>位二进制数并行比较器。</a:t>
            </a: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1828800" y="2479675"/>
          <a:ext cx="6019800" cy="3827463"/>
        </p:xfrm>
        <a:graphic>
          <a:graphicData uri="http://schemas.openxmlformats.org/presentationml/2006/ole">
            <p:oleObj spid="_x0000_s10242" name="VISIO" r:id="rId3" imgW="2820960" imgH="1793160" progId="Visio.Drawing.11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6.3 </a:t>
            </a:r>
            <a:r>
              <a:rPr lang="zh-CN" altLang="en-US" smtClean="0"/>
              <a:t>译码器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76536"/>
            <a:ext cx="86868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译码器是一种多输出组合逻辑电路，它能将</a:t>
            </a:r>
            <a:r>
              <a:rPr lang="en-US" altLang="zh-CN" i="1" dirty="0" smtClean="0">
                <a:latin typeface="Times New Roman" pitchFamily="18" charset="0"/>
              </a:rPr>
              <a:t>n</a:t>
            </a:r>
            <a:r>
              <a:rPr lang="zh-CN" altLang="en-US" dirty="0" smtClean="0"/>
              <a:t>个输入变量变换成</a:t>
            </a:r>
            <a:r>
              <a:rPr lang="en-US" altLang="zh-CN" i="1" dirty="0" smtClean="0">
                <a:latin typeface="Times New Roman" pitchFamily="18" charset="0"/>
              </a:rPr>
              <a:t>2</a:t>
            </a:r>
            <a:r>
              <a:rPr lang="en-US" altLang="zh-CN" i="1" baseline="30000" dirty="0" smtClean="0">
                <a:latin typeface="Times New Roman" pitchFamily="18" charset="0"/>
              </a:rPr>
              <a:t>n</a:t>
            </a:r>
            <a:r>
              <a:rPr lang="zh-CN" altLang="en-US" dirty="0" smtClean="0"/>
              <a:t>个输出函数，并且每个输出函数对应于</a:t>
            </a:r>
            <a:r>
              <a:rPr lang="en-US" altLang="zh-CN" i="1" dirty="0" smtClean="0">
                <a:latin typeface="Times New Roman" pitchFamily="18" charset="0"/>
              </a:rPr>
              <a:t>n</a:t>
            </a:r>
            <a:r>
              <a:rPr lang="zh-CN" altLang="en-US" dirty="0" smtClean="0"/>
              <a:t>个输入变量的一个最小项。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常</a:t>
            </a:r>
            <a:r>
              <a:rPr lang="zh-CN" altLang="en-US" dirty="0" smtClean="0"/>
              <a:t>用</a:t>
            </a:r>
            <a:r>
              <a:rPr lang="zh-CN" altLang="en-US" dirty="0" smtClean="0"/>
              <a:t>译码器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有</a:t>
            </a:r>
            <a:r>
              <a:rPr lang="en-US" altLang="zh-CN" dirty="0" smtClean="0"/>
              <a:t>2-4</a:t>
            </a:r>
            <a:r>
              <a:rPr lang="zh-CN" altLang="en-US" dirty="0" smtClean="0"/>
              <a:t>译码器、</a:t>
            </a:r>
            <a:r>
              <a:rPr lang="en-US" altLang="zh-CN" dirty="0" smtClean="0"/>
              <a:t>3-8</a:t>
            </a:r>
            <a:r>
              <a:rPr lang="zh-CN" altLang="en-US" dirty="0" smtClean="0"/>
              <a:t>译码器、</a:t>
            </a:r>
            <a:r>
              <a:rPr lang="en-US" altLang="zh-CN" dirty="0" smtClean="0"/>
              <a:t>4-16</a:t>
            </a:r>
            <a:r>
              <a:rPr lang="zh-CN" altLang="en-US" dirty="0" smtClean="0"/>
              <a:t>译码器等。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2362200" y="5715000"/>
            <a:ext cx="37497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2-4</a:t>
            </a:r>
            <a:r>
              <a:rPr lang="zh-CN" altLang="en-US" dirty="0"/>
              <a:t>译码器逻辑电路及符号 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0" y="1752600"/>
          <a:ext cx="9144000" cy="3378200"/>
        </p:xfrm>
        <a:graphic>
          <a:graphicData uri="http://schemas.openxmlformats.org/presentationml/2006/ole">
            <p:oleObj spid="_x0000_s11266" name="VISIO" r:id="rId3" imgW="4226040" imgH="1560240" progId="Visio.Drawing.11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323850" y="1125538"/>
            <a:ext cx="807720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可以看出，当</a:t>
            </a:r>
            <a:r>
              <a:rPr lang="en-US" altLang="zh-CN" i="1"/>
              <a:t>E</a:t>
            </a:r>
            <a:r>
              <a:rPr lang="en-US" altLang="zh-CN"/>
              <a:t>=0</a:t>
            </a:r>
            <a:r>
              <a:rPr lang="zh-CN" altLang="en-US"/>
              <a:t>时，</a:t>
            </a:r>
            <a:r>
              <a:rPr lang="en-US" altLang="zh-CN"/>
              <a:t>2</a:t>
            </a:r>
            <a:r>
              <a:rPr lang="en-US" altLang="zh-CN">
                <a:latin typeface="Courier New" pitchFamily="49" charset="0"/>
              </a:rPr>
              <a:t>—</a:t>
            </a:r>
            <a:r>
              <a:rPr lang="en-US" altLang="zh-CN"/>
              <a:t>4</a:t>
            </a:r>
            <a:r>
              <a:rPr lang="zh-CN" altLang="en-US"/>
              <a:t>译码器的输出函数分别为：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endParaRPr lang="zh-CN" altLang="en-US"/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如果用     表示</a:t>
            </a:r>
            <a:r>
              <a:rPr lang="en-US" altLang="zh-CN" i="1"/>
              <a:t>i</a:t>
            </a:r>
            <a:r>
              <a:rPr lang="zh-CN" altLang="en-US"/>
              <a:t>端的输出，</a:t>
            </a:r>
            <a:r>
              <a:rPr lang="en-US" altLang="zh-CN" i="1"/>
              <a:t>m</a:t>
            </a:r>
            <a:r>
              <a:rPr lang="en-US" altLang="zh-CN" i="1" baseline="-25000"/>
              <a:t>i</a:t>
            </a:r>
            <a:r>
              <a:rPr lang="zh-CN" altLang="en-US"/>
              <a:t>表示输入地址变量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zh-CN" altLang="en-US"/>
              <a:t>、</a:t>
            </a:r>
            <a:r>
              <a:rPr lang="en-US" altLang="zh-CN" i="1"/>
              <a:t>A</a:t>
            </a:r>
            <a:r>
              <a:rPr lang="en-US" altLang="zh-CN" baseline="-25000"/>
              <a:t>0</a:t>
            </a:r>
            <a:r>
              <a:rPr lang="zh-CN" altLang="en-US"/>
              <a:t>的一个最小项，则输出函数可写成 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000250" y="1735138"/>
          <a:ext cx="6029325" cy="631825"/>
        </p:xfrm>
        <a:graphic>
          <a:graphicData uri="http://schemas.openxmlformats.org/presentationml/2006/ole">
            <p:oleObj spid="_x0000_s12290" name="Equation" r:id="rId3" imgW="2666880" imgH="279360" progId="Equations">
              <p:embed/>
            </p:oleObj>
          </a:graphicData>
        </a:graphic>
      </p:graphicFrame>
      <p:graphicFrame>
        <p:nvGraphicFramePr>
          <p:cNvPr id="12291" name="Object 5"/>
          <p:cNvGraphicFramePr>
            <a:graphicFrameLocks noChangeAspect="1"/>
          </p:cNvGraphicFramePr>
          <p:nvPr/>
        </p:nvGraphicFramePr>
        <p:xfrm>
          <a:off x="1331913" y="2636838"/>
          <a:ext cx="465137" cy="565150"/>
        </p:xfrm>
        <a:graphic>
          <a:graphicData uri="http://schemas.openxmlformats.org/presentationml/2006/ole">
            <p:oleObj spid="_x0000_s12291" name="Equation" r:id="rId4" imgW="177480" imgH="215640" progId="Equations">
              <p:embed/>
            </p:oleObj>
          </a:graphicData>
        </a:graphic>
      </p:graphicFrame>
      <p:graphicFrame>
        <p:nvGraphicFramePr>
          <p:cNvPr id="12292" name="Object 6"/>
          <p:cNvGraphicFramePr>
            <a:graphicFrameLocks noChangeAspect="1"/>
          </p:cNvGraphicFramePr>
          <p:nvPr/>
        </p:nvGraphicFramePr>
        <p:xfrm>
          <a:off x="3352800" y="3505200"/>
          <a:ext cx="3048000" cy="663575"/>
        </p:xfrm>
        <a:graphic>
          <a:graphicData uri="http://schemas.openxmlformats.org/presentationml/2006/ole">
            <p:oleObj spid="_x0000_s12292" name="Equation" r:id="rId5" imgW="1282680" imgH="279360" progId="Equations">
              <p:embed/>
            </p:oleObj>
          </a:graphicData>
        </a:graphic>
      </p:graphicFrame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609600" y="4267200"/>
            <a:ext cx="78486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可见，译码器的每一个输出函数对应输入变量的一组取值， 当使能端有效</a:t>
            </a:r>
            <a:r>
              <a:rPr lang="en-US" altLang="zh-CN"/>
              <a:t>(</a:t>
            </a:r>
            <a:r>
              <a:rPr lang="en-US" altLang="zh-CN" i="1"/>
              <a:t>E</a:t>
            </a:r>
            <a:r>
              <a:rPr lang="en-US" altLang="zh-CN"/>
              <a:t>=0)</a:t>
            </a:r>
            <a:r>
              <a:rPr lang="zh-CN" altLang="en-US"/>
              <a:t>时，它正好是输入变量最小项的非。 因此变量译码器也称为最小项发生器。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2743200" y="1066800"/>
            <a:ext cx="25186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2-4</a:t>
            </a:r>
            <a:r>
              <a:rPr lang="zh-CN" altLang="en-US" dirty="0"/>
              <a:t>译码器功能表 </a:t>
            </a:r>
          </a:p>
        </p:txBody>
      </p:sp>
      <p:pic>
        <p:nvPicPr>
          <p:cNvPr id="63491" name="Picture 3" descr="未标题-1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76962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译码器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74138</a:t>
            </a:r>
            <a:r>
              <a:rPr lang="zh-CN" altLang="en-US" smtClean="0"/>
              <a:t>译码器引脚图和逻辑符号</a:t>
            </a:r>
          </a:p>
        </p:txBody>
      </p:sp>
      <p:grpSp>
        <p:nvGrpSpPr>
          <p:cNvPr id="64516" name="Group 178"/>
          <p:cNvGrpSpPr>
            <a:grpSpLocks/>
          </p:cNvGrpSpPr>
          <p:nvPr/>
        </p:nvGrpSpPr>
        <p:grpSpPr bwMode="auto">
          <a:xfrm>
            <a:off x="1219200" y="2271713"/>
            <a:ext cx="7199313" cy="3995737"/>
            <a:chOff x="768" y="1431"/>
            <a:chExt cx="4535" cy="2517"/>
          </a:xfrm>
        </p:grpSpPr>
        <p:sp>
          <p:nvSpPr>
            <p:cNvPr id="64517" name="Line 6"/>
            <p:cNvSpPr>
              <a:spLocks noChangeShapeType="1"/>
            </p:cNvSpPr>
            <p:nvPr/>
          </p:nvSpPr>
          <p:spPr bwMode="auto">
            <a:xfrm>
              <a:off x="3451" y="2912"/>
              <a:ext cx="15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18" name="Line 7"/>
            <p:cNvSpPr>
              <a:spLocks noChangeShapeType="1"/>
            </p:cNvSpPr>
            <p:nvPr/>
          </p:nvSpPr>
          <p:spPr bwMode="auto">
            <a:xfrm>
              <a:off x="3451" y="3141"/>
              <a:ext cx="15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19" name="Line 8"/>
            <p:cNvSpPr>
              <a:spLocks noChangeShapeType="1"/>
            </p:cNvSpPr>
            <p:nvPr/>
          </p:nvSpPr>
          <p:spPr bwMode="auto">
            <a:xfrm>
              <a:off x="3451" y="3370"/>
              <a:ext cx="15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0" name="Line 9"/>
            <p:cNvSpPr>
              <a:spLocks noChangeShapeType="1"/>
            </p:cNvSpPr>
            <p:nvPr/>
          </p:nvSpPr>
          <p:spPr bwMode="auto">
            <a:xfrm>
              <a:off x="3451" y="1780"/>
              <a:ext cx="15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1" name="Line 10"/>
            <p:cNvSpPr>
              <a:spLocks noChangeShapeType="1"/>
            </p:cNvSpPr>
            <p:nvPr/>
          </p:nvSpPr>
          <p:spPr bwMode="auto">
            <a:xfrm>
              <a:off x="3451" y="2009"/>
              <a:ext cx="15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2" name="Line 11"/>
            <p:cNvSpPr>
              <a:spLocks noChangeShapeType="1"/>
            </p:cNvSpPr>
            <p:nvPr/>
          </p:nvSpPr>
          <p:spPr bwMode="auto">
            <a:xfrm>
              <a:off x="3451" y="2226"/>
              <a:ext cx="15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3" name="Rectangle 12"/>
            <p:cNvSpPr>
              <a:spLocks noChangeArrowheads="1"/>
            </p:cNvSpPr>
            <p:nvPr/>
          </p:nvSpPr>
          <p:spPr bwMode="auto">
            <a:xfrm>
              <a:off x="1117" y="1696"/>
              <a:ext cx="60" cy="16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4" name="Rectangle 13"/>
            <p:cNvSpPr>
              <a:spLocks noChangeArrowheads="1"/>
            </p:cNvSpPr>
            <p:nvPr/>
          </p:nvSpPr>
          <p:spPr bwMode="auto">
            <a:xfrm>
              <a:off x="1117" y="1913"/>
              <a:ext cx="60" cy="18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5" name="Rectangle 14"/>
            <p:cNvSpPr>
              <a:spLocks noChangeArrowheads="1"/>
            </p:cNvSpPr>
            <p:nvPr/>
          </p:nvSpPr>
          <p:spPr bwMode="auto">
            <a:xfrm>
              <a:off x="1117" y="2142"/>
              <a:ext cx="60" cy="18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6" name="Rectangle 15"/>
            <p:cNvSpPr>
              <a:spLocks noChangeArrowheads="1"/>
            </p:cNvSpPr>
            <p:nvPr/>
          </p:nvSpPr>
          <p:spPr bwMode="auto">
            <a:xfrm>
              <a:off x="1117" y="2370"/>
              <a:ext cx="60" cy="16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7" name="Rectangle 16"/>
            <p:cNvSpPr>
              <a:spLocks noChangeArrowheads="1"/>
            </p:cNvSpPr>
            <p:nvPr/>
          </p:nvSpPr>
          <p:spPr bwMode="auto">
            <a:xfrm>
              <a:off x="1117" y="2599"/>
              <a:ext cx="60" cy="16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8" name="Rectangle 17"/>
            <p:cNvSpPr>
              <a:spLocks noChangeArrowheads="1"/>
            </p:cNvSpPr>
            <p:nvPr/>
          </p:nvSpPr>
          <p:spPr bwMode="auto">
            <a:xfrm>
              <a:off x="1117" y="2828"/>
              <a:ext cx="60" cy="16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9" name="Rectangle 18"/>
            <p:cNvSpPr>
              <a:spLocks noChangeArrowheads="1"/>
            </p:cNvSpPr>
            <p:nvPr/>
          </p:nvSpPr>
          <p:spPr bwMode="auto">
            <a:xfrm>
              <a:off x="1117" y="3057"/>
              <a:ext cx="60" cy="16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0" name="Rectangle 19"/>
            <p:cNvSpPr>
              <a:spLocks noChangeArrowheads="1"/>
            </p:cNvSpPr>
            <p:nvPr/>
          </p:nvSpPr>
          <p:spPr bwMode="auto">
            <a:xfrm>
              <a:off x="1117" y="3286"/>
              <a:ext cx="60" cy="16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1" name="Rectangle 20"/>
            <p:cNvSpPr>
              <a:spLocks noChangeArrowheads="1"/>
            </p:cNvSpPr>
            <p:nvPr/>
          </p:nvSpPr>
          <p:spPr bwMode="auto">
            <a:xfrm>
              <a:off x="2092" y="1696"/>
              <a:ext cx="48" cy="16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2" name="Rectangle 21"/>
            <p:cNvSpPr>
              <a:spLocks noChangeArrowheads="1"/>
            </p:cNvSpPr>
            <p:nvPr/>
          </p:nvSpPr>
          <p:spPr bwMode="auto">
            <a:xfrm>
              <a:off x="2092" y="1913"/>
              <a:ext cx="48" cy="18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3" name="Rectangle 22"/>
            <p:cNvSpPr>
              <a:spLocks noChangeArrowheads="1"/>
            </p:cNvSpPr>
            <p:nvPr/>
          </p:nvSpPr>
          <p:spPr bwMode="auto">
            <a:xfrm>
              <a:off x="2092" y="2142"/>
              <a:ext cx="48" cy="18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4" name="Rectangle 23"/>
            <p:cNvSpPr>
              <a:spLocks noChangeArrowheads="1"/>
            </p:cNvSpPr>
            <p:nvPr/>
          </p:nvSpPr>
          <p:spPr bwMode="auto">
            <a:xfrm>
              <a:off x="2092" y="2370"/>
              <a:ext cx="48" cy="16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5" name="Rectangle 24"/>
            <p:cNvSpPr>
              <a:spLocks noChangeArrowheads="1"/>
            </p:cNvSpPr>
            <p:nvPr/>
          </p:nvSpPr>
          <p:spPr bwMode="auto">
            <a:xfrm>
              <a:off x="2092" y="2599"/>
              <a:ext cx="48" cy="16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6" name="Rectangle 25"/>
            <p:cNvSpPr>
              <a:spLocks noChangeArrowheads="1"/>
            </p:cNvSpPr>
            <p:nvPr/>
          </p:nvSpPr>
          <p:spPr bwMode="auto">
            <a:xfrm>
              <a:off x="2092" y="2828"/>
              <a:ext cx="48" cy="16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7" name="Rectangle 26"/>
            <p:cNvSpPr>
              <a:spLocks noChangeArrowheads="1"/>
            </p:cNvSpPr>
            <p:nvPr/>
          </p:nvSpPr>
          <p:spPr bwMode="auto">
            <a:xfrm>
              <a:off x="2092" y="3057"/>
              <a:ext cx="48" cy="16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8" name="Rectangle 27"/>
            <p:cNvSpPr>
              <a:spLocks noChangeArrowheads="1"/>
            </p:cNvSpPr>
            <p:nvPr/>
          </p:nvSpPr>
          <p:spPr bwMode="auto">
            <a:xfrm>
              <a:off x="2092" y="3286"/>
              <a:ext cx="48" cy="16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9" name="Rectangle 28"/>
            <p:cNvSpPr>
              <a:spLocks noChangeArrowheads="1"/>
            </p:cNvSpPr>
            <p:nvPr/>
          </p:nvSpPr>
          <p:spPr bwMode="auto">
            <a:xfrm>
              <a:off x="2200" y="1684"/>
              <a:ext cx="156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V</a:t>
              </a:r>
              <a:endParaRPr lang="en-US" altLang="zh-CN"/>
            </a:p>
          </p:txBody>
        </p:sp>
        <p:sp>
          <p:nvSpPr>
            <p:cNvPr id="64540" name="Rectangle 29"/>
            <p:cNvSpPr>
              <a:spLocks noChangeArrowheads="1"/>
            </p:cNvSpPr>
            <p:nvPr/>
          </p:nvSpPr>
          <p:spPr bwMode="auto">
            <a:xfrm>
              <a:off x="2296" y="1757"/>
              <a:ext cx="192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CC</a:t>
              </a:r>
              <a:endParaRPr lang="en-US" altLang="zh-CN"/>
            </a:p>
          </p:txBody>
        </p:sp>
        <p:sp>
          <p:nvSpPr>
            <p:cNvPr id="64541" name="Rectangle 30"/>
            <p:cNvSpPr>
              <a:spLocks noChangeArrowheads="1"/>
            </p:cNvSpPr>
            <p:nvPr/>
          </p:nvSpPr>
          <p:spPr bwMode="auto">
            <a:xfrm>
              <a:off x="768" y="3273"/>
              <a:ext cx="373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GND</a:t>
              </a:r>
              <a:endParaRPr lang="en-US" altLang="zh-CN"/>
            </a:p>
          </p:txBody>
        </p:sp>
        <p:grpSp>
          <p:nvGrpSpPr>
            <p:cNvPr id="64542" name="Group 34"/>
            <p:cNvGrpSpPr>
              <a:grpSpLocks/>
            </p:cNvGrpSpPr>
            <p:nvPr/>
          </p:nvGrpSpPr>
          <p:grpSpPr bwMode="auto">
            <a:xfrm>
              <a:off x="2178" y="1927"/>
              <a:ext cx="226" cy="217"/>
              <a:chOff x="2178" y="1927"/>
              <a:chExt cx="226" cy="217"/>
            </a:xfrm>
          </p:grpSpPr>
          <p:sp>
            <p:nvSpPr>
              <p:cNvPr id="64683" name="Line 31"/>
              <p:cNvSpPr>
                <a:spLocks noChangeShapeType="1"/>
              </p:cNvSpPr>
              <p:nvPr/>
            </p:nvSpPr>
            <p:spPr bwMode="auto">
              <a:xfrm>
                <a:off x="2181" y="1927"/>
                <a:ext cx="11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84" name="Rectangle 32"/>
              <p:cNvSpPr>
                <a:spLocks noChangeArrowheads="1"/>
              </p:cNvSpPr>
              <p:nvPr/>
            </p:nvSpPr>
            <p:spPr bwMode="auto">
              <a:xfrm>
                <a:off x="2305" y="1994"/>
                <a:ext cx="99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0</a:t>
                </a:r>
                <a:endParaRPr lang="en-US" altLang="zh-CN"/>
              </a:p>
            </p:txBody>
          </p:sp>
          <p:sp>
            <p:nvSpPr>
              <p:cNvPr id="64685" name="Rectangle 33"/>
              <p:cNvSpPr>
                <a:spLocks noChangeArrowheads="1"/>
              </p:cNvSpPr>
              <p:nvPr/>
            </p:nvSpPr>
            <p:spPr bwMode="auto">
              <a:xfrm>
                <a:off x="2178" y="1932"/>
                <a:ext cx="1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sp>
          <p:nvSpPr>
            <p:cNvPr id="64543" name="Rectangle 35"/>
            <p:cNvSpPr>
              <a:spLocks noChangeArrowheads="1"/>
            </p:cNvSpPr>
            <p:nvPr/>
          </p:nvSpPr>
          <p:spPr bwMode="auto">
            <a:xfrm>
              <a:off x="1177" y="1552"/>
              <a:ext cx="915" cy="204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4" name="Rectangle 36"/>
            <p:cNvSpPr>
              <a:spLocks noChangeArrowheads="1"/>
            </p:cNvSpPr>
            <p:nvPr/>
          </p:nvSpPr>
          <p:spPr bwMode="auto">
            <a:xfrm>
              <a:off x="1262" y="1684"/>
              <a:ext cx="13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64545" name="Rectangle 37"/>
            <p:cNvSpPr>
              <a:spLocks noChangeArrowheads="1"/>
            </p:cNvSpPr>
            <p:nvPr/>
          </p:nvSpPr>
          <p:spPr bwMode="auto">
            <a:xfrm>
              <a:off x="1262" y="1912"/>
              <a:ext cx="13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2</a:t>
              </a:r>
              <a:endParaRPr lang="en-US" altLang="zh-CN"/>
            </a:p>
          </p:txBody>
        </p:sp>
        <p:sp>
          <p:nvSpPr>
            <p:cNvPr id="64546" name="Rectangle 38"/>
            <p:cNvSpPr>
              <a:spLocks noChangeArrowheads="1"/>
            </p:cNvSpPr>
            <p:nvPr/>
          </p:nvSpPr>
          <p:spPr bwMode="auto">
            <a:xfrm>
              <a:off x="1262" y="2129"/>
              <a:ext cx="13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3</a:t>
              </a:r>
              <a:endParaRPr lang="en-US" altLang="zh-CN"/>
            </a:p>
          </p:txBody>
        </p:sp>
        <p:sp>
          <p:nvSpPr>
            <p:cNvPr id="64547" name="Rectangle 39"/>
            <p:cNvSpPr>
              <a:spLocks noChangeArrowheads="1"/>
            </p:cNvSpPr>
            <p:nvPr/>
          </p:nvSpPr>
          <p:spPr bwMode="auto">
            <a:xfrm>
              <a:off x="1262" y="2358"/>
              <a:ext cx="13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4</a:t>
              </a:r>
              <a:endParaRPr lang="en-US" altLang="zh-CN"/>
            </a:p>
          </p:txBody>
        </p:sp>
        <p:sp>
          <p:nvSpPr>
            <p:cNvPr id="64548" name="Rectangle 40"/>
            <p:cNvSpPr>
              <a:spLocks noChangeArrowheads="1"/>
            </p:cNvSpPr>
            <p:nvPr/>
          </p:nvSpPr>
          <p:spPr bwMode="auto">
            <a:xfrm>
              <a:off x="1262" y="2587"/>
              <a:ext cx="13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5</a:t>
              </a:r>
              <a:endParaRPr lang="en-US" altLang="zh-CN"/>
            </a:p>
          </p:txBody>
        </p:sp>
        <p:sp>
          <p:nvSpPr>
            <p:cNvPr id="64549" name="Rectangle 41"/>
            <p:cNvSpPr>
              <a:spLocks noChangeArrowheads="1"/>
            </p:cNvSpPr>
            <p:nvPr/>
          </p:nvSpPr>
          <p:spPr bwMode="auto">
            <a:xfrm>
              <a:off x="1262" y="2815"/>
              <a:ext cx="13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6</a:t>
              </a:r>
              <a:endParaRPr lang="en-US" altLang="zh-CN"/>
            </a:p>
          </p:txBody>
        </p:sp>
        <p:sp>
          <p:nvSpPr>
            <p:cNvPr id="64550" name="Rectangle 42"/>
            <p:cNvSpPr>
              <a:spLocks noChangeArrowheads="1"/>
            </p:cNvSpPr>
            <p:nvPr/>
          </p:nvSpPr>
          <p:spPr bwMode="auto">
            <a:xfrm>
              <a:off x="1262" y="3044"/>
              <a:ext cx="13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7</a:t>
              </a:r>
              <a:endParaRPr lang="en-US" altLang="zh-CN"/>
            </a:p>
          </p:txBody>
        </p:sp>
        <p:sp>
          <p:nvSpPr>
            <p:cNvPr id="64551" name="Rectangle 43"/>
            <p:cNvSpPr>
              <a:spLocks noChangeArrowheads="1"/>
            </p:cNvSpPr>
            <p:nvPr/>
          </p:nvSpPr>
          <p:spPr bwMode="auto">
            <a:xfrm>
              <a:off x="1262" y="3273"/>
              <a:ext cx="13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8</a:t>
              </a:r>
              <a:endParaRPr lang="en-US" altLang="zh-CN"/>
            </a:p>
          </p:txBody>
        </p:sp>
        <p:sp>
          <p:nvSpPr>
            <p:cNvPr id="64552" name="Rectangle 44"/>
            <p:cNvSpPr>
              <a:spLocks noChangeArrowheads="1"/>
            </p:cNvSpPr>
            <p:nvPr/>
          </p:nvSpPr>
          <p:spPr bwMode="auto">
            <a:xfrm>
              <a:off x="1899" y="1684"/>
              <a:ext cx="20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16</a:t>
              </a:r>
              <a:endParaRPr lang="en-US" altLang="zh-CN"/>
            </a:p>
          </p:txBody>
        </p:sp>
        <p:sp>
          <p:nvSpPr>
            <p:cNvPr id="64553" name="Rectangle 45"/>
            <p:cNvSpPr>
              <a:spLocks noChangeArrowheads="1"/>
            </p:cNvSpPr>
            <p:nvPr/>
          </p:nvSpPr>
          <p:spPr bwMode="auto">
            <a:xfrm>
              <a:off x="1899" y="1912"/>
              <a:ext cx="20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15</a:t>
              </a:r>
              <a:endParaRPr lang="en-US" altLang="zh-CN"/>
            </a:p>
          </p:txBody>
        </p:sp>
        <p:sp>
          <p:nvSpPr>
            <p:cNvPr id="64554" name="Rectangle 46"/>
            <p:cNvSpPr>
              <a:spLocks noChangeArrowheads="1"/>
            </p:cNvSpPr>
            <p:nvPr/>
          </p:nvSpPr>
          <p:spPr bwMode="auto">
            <a:xfrm>
              <a:off x="1899" y="2129"/>
              <a:ext cx="20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14</a:t>
              </a:r>
              <a:endParaRPr lang="en-US" altLang="zh-CN"/>
            </a:p>
          </p:txBody>
        </p:sp>
        <p:sp>
          <p:nvSpPr>
            <p:cNvPr id="64555" name="Rectangle 47"/>
            <p:cNvSpPr>
              <a:spLocks noChangeArrowheads="1"/>
            </p:cNvSpPr>
            <p:nvPr/>
          </p:nvSpPr>
          <p:spPr bwMode="auto">
            <a:xfrm>
              <a:off x="1899" y="2358"/>
              <a:ext cx="20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13</a:t>
              </a:r>
              <a:endParaRPr lang="en-US" altLang="zh-CN"/>
            </a:p>
          </p:txBody>
        </p:sp>
        <p:sp>
          <p:nvSpPr>
            <p:cNvPr id="64556" name="Rectangle 48"/>
            <p:cNvSpPr>
              <a:spLocks noChangeArrowheads="1"/>
            </p:cNvSpPr>
            <p:nvPr/>
          </p:nvSpPr>
          <p:spPr bwMode="auto">
            <a:xfrm>
              <a:off x="1899" y="2587"/>
              <a:ext cx="20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12</a:t>
              </a:r>
              <a:endParaRPr lang="en-US" altLang="zh-CN"/>
            </a:p>
          </p:txBody>
        </p:sp>
        <p:sp>
          <p:nvSpPr>
            <p:cNvPr id="64557" name="Rectangle 49"/>
            <p:cNvSpPr>
              <a:spLocks noChangeArrowheads="1"/>
            </p:cNvSpPr>
            <p:nvPr/>
          </p:nvSpPr>
          <p:spPr bwMode="auto">
            <a:xfrm>
              <a:off x="1899" y="2815"/>
              <a:ext cx="20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11</a:t>
              </a:r>
              <a:endParaRPr lang="en-US" altLang="zh-CN"/>
            </a:p>
          </p:txBody>
        </p:sp>
        <p:sp>
          <p:nvSpPr>
            <p:cNvPr id="64558" name="Rectangle 50"/>
            <p:cNvSpPr>
              <a:spLocks noChangeArrowheads="1"/>
            </p:cNvSpPr>
            <p:nvPr/>
          </p:nvSpPr>
          <p:spPr bwMode="auto">
            <a:xfrm>
              <a:off x="1899" y="3044"/>
              <a:ext cx="20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10</a:t>
              </a:r>
              <a:endParaRPr lang="en-US" altLang="zh-CN"/>
            </a:p>
          </p:txBody>
        </p:sp>
        <p:sp>
          <p:nvSpPr>
            <p:cNvPr id="64559" name="Rectangle 51"/>
            <p:cNvSpPr>
              <a:spLocks noChangeArrowheads="1"/>
            </p:cNvSpPr>
            <p:nvPr/>
          </p:nvSpPr>
          <p:spPr bwMode="auto">
            <a:xfrm>
              <a:off x="1935" y="3273"/>
              <a:ext cx="13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9</a:t>
              </a:r>
              <a:endParaRPr lang="en-US" altLang="zh-CN"/>
            </a:p>
          </p:txBody>
        </p:sp>
        <p:sp>
          <p:nvSpPr>
            <p:cNvPr id="64560" name="Rectangle 52"/>
            <p:cNvSpPr>
              <a:spLocks noChangeArrowheads="1"/>
            </p:cNvSpPr>
            <p:nvPr/>
          </p:nvSpPr>
          <p:spPr bwMode="auto">
            <a:xfrm>
              <a:off x="1550" y="3731"/>
              <a:ext cx="108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(</a:t>
              </a:r>
              <a:endParaRPr lang="en-US" altLang="zh-CN"/>
            </a:p>
          </p:txBody>
        </p:sp>
        <p:sp>
          <p:nvSpPr>
            <p:cNvPr id="64561" name="Rectangle 53"/>
            <p:cNvSpPr>
              <a:spLocks noChangeArrowheads="1"/>
            </p:cNvSpPr>
            <p:nvPr/>
          </p:nvSpPr>
          <p:spPr bwMode="auto">
            <a:xfrm>
              <a:off x="1598" y="3731"/>
              <a:ext cx="13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sp>
          <p:nvSpPr>
            <p:cNvPr id="64562" name="Rectangle 54"/>
            <p:cNvSpPr>
              <a:spLocks noChangeArrowheads="1"/>
            </p:cNvSpPr>
            <p:nvPr/>
          </p:nvSpPr>
          <p:spPr bwMode="auto">
            <a:xfrm>
              <a:off x="1671" y="3731"/>
              <a:ext cx="108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)</a:t>
              </a:r>
              <a:endParaRPr lang="en-US" altLang="zh-CN"/>
            </a:p>
          </p:txBody>
        </p:sp>
        <p:grpSp>
          <p:nvGrpSpPr>
            <p:cNvPr id="64563" name="Group 58"/>
            <p:cNvGrpSpPr>
              <a:grpSpLocks/>
            </p:cNvGrpSpPr>
            <p:nvPr/>
          </p:nvGrpSpPr>
          <p:grpSpPr bwMode="auto">
            <a:xfrm>
              <a:off x="2177" y="2156"/>
              <a:ext cx="213" cy="217"/>
              <a:chOff x="2177" y="2156"/>
              <a:chExt cx="213" cy="217"/>
            </a:xfrm>
          </p:grpSpPr>
          <p:sp>
            <p:nvSpPr>
              <p:cNvPr id="64680" name="Line 55"/>
              <p:cNvSpPr>
                <a:spLocks noChangeShapeType="1"/>
              </p:cNvSpPr>
              <p:nvPr/>
            </p:nvSpPr>
            <p:spPr bwMode="auto">
              <a:xfrm>
                <a:off x="2180" y="2156"/>
                <a:ext cx="11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81" name="Rectangle 56"/>
              <p:cNvSpPr>
                <a:spLocks noChangeArrowheads="1"/>
              </p:cNvSpPr>
              <p:nvPr/>
            </p:nvSpPr>
            <p:spPr bwMode="auto">
              <a:xfrm>
                <a:off x="2293" y="2223"/>
                <a:ext cx="97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1</a:t>
                </a:r>
                <a:endParaRPr lang="en-US" altLang="zh-CN"/>
              </a:p>
            </p:txBody>
          </p:sp>
          <p:sp>
            <p:nvSpPr>
              <p:cNvPr id="64682" name="Rectangle 57"/>
              <p:cNvSpPr>
                <a:spLocks noChangeArrowheads="1"/>
              </p:cNvSpPr>
              <p:nvPr/>
            </p:nvSpPr>
            <p:spPr bwMode="auto">
              <a:xfrm>
                <a:off x="2177" y="2161"/>
                <a:ext cx="18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4564" name="Group 62"/>
            <p:cNvGrpSpPr>
              <a:grpSpLocks/>
            </p:cNvGrpSpPr>
            <p:nvPr/>
          </p:nvGrpSpPr>
          <p:grpSpPr bwMode="auto">
            <a:xfrm>
              <a:off x="2178" y="2394"/>
              <a:ext cx="223" cy="207"/>
              <a:chOff x="2178" y="2394"/>
              <a:chExt cx="223" cy="207"/>
            </a:xfrm>
          </p:grpSpPr>
          <p:sp>
            <p:nvSpPr>
              <p:cNvPr id="64677" name="Line 59"/>
              <p:cNvSpPr>
                <a:spLocks noChangeShapeType="1"/>
              </p:cNvSpPr>
              <p:nvPr/>
            </p:nvSpPr>
            <p:spPr bwMode="auto">
              <a:xfrm>
                <a:off x="2181" y="2394"/>
                <a:ext cx="11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78" name="Rectangle 60"/>
              <p:cNvSpPr>
                <a:spLocks noChangeArrowheads="1"/>
              </p:cNvSpPr>
              <p:nvPr/>
            </p:nvSpPr>
            <p:spPr bwMode="auto">
              <a:xfrm>
                <a:off x="2306" y="2458"/>
                <a:ext cx="95" cy="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2</a:t>
                </a:r>
                <a:endParaRPr lang="en-US" altLang="zh-CN"/>
              </a:p>
            </p:txBody>
          </p:sp>
          <p:sp>
            <p:nvSpPr>
              <p:cNvPr id="64679" name="Rectangle 61"/>
              <p:cNvSpPr>
                <a:spLocks noChangeArrowheads="1"/>
              </p:cNvSpPr>
              <p:nvPr/>
            </p:nvSpPr>
            <p:spPr bwMode="auto">
              <a:xfrm>
                <a:off x="2178" y="2400"/>
                <a:ext cx="188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4565" name="Group 66"/>
            <p:cNvGrpSpPr>
              <a:grpSpLocks/>
            </p:cNvGrpSpPr>
            <p:nvPr/>
          </p:nvGrpSpPr>
          <p:grpSpPr bwMode="auto">
            <a:xfrm>
              <a:off x="2178" y="2604"/>
              <a:ext cx="219" cy="228"/>
              <a:chOff x="2178" y="2604"/>
              <a:chExt cx="219" cy="228"/>
            </a:xfrm>
          </p:grpSpPr>
          <p:sp>
            <p:nvSpPr>
              <p:cNvPr id="64674" name="Line 63"/>
              <p:cNvSpPr>
                <a:spLocks noChangeShapeType="1"/>
              </p:cNvSpPr>
              <p:nvPr/>
            </p:nvSpPr>
            <p:spPr bwMode="auto">
              <a:xfrm>
                <a:off x="2181" y="2604"/>
                <a:ext cx="11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75" name="Rectangle 64"/>
              <p:cNvSpPr>
                <a:spLocks noChangeArrowheads="1"/>
              </p:cNvSpPr>
              <p:nvPr/>
            </p:nvSpPr>
            <p:spPr bwMode="auto">
              <a:xfrm>
                <a:off x="2303" y="2674"/>
                <a:ext cx="9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3</a:t>
                </a:r>
                <a:endParaRPr lang="en-US" altLang="zh-CN"/>
              </a:p>
            </p:txBody>
          </p:sp>
          <p:sp>
            <p:nvSpPr>
              <p:cNvPr id="64676" name="Rectangle 65"/>
              <p:cNvSpPr>
                <a:spLocks noChangeArrowheads="1"/>
              </p:cNvSpPr>
              <p:nvPr/>
            </p:nvSpPr>
            <p:spPr bwMode="auto">
              <a:xfrm>
                <a:off x="2178" y="2610"/>
                <a:ext cx="189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4566" name="Group 70"/>
            <p:cNvGrpSpPr>
              <a:grpSpLocks/>
            </p:cNvGrpSpPr>
            <p:nvPr/>
          </p:nvGrpSpPr>
          <p:grpSpPr bwMode="auto">
            <a:xfrm>
              <a:off x="2178" y="2833"/>
              <a:ext cx="222" cy="227"/>
              <a:chOff x="2178" y="2833"/>
              <a:chExt cx="222" cy="227"/>
            </a:xfrm>
          </p:grpSpPr>
          <p:sp>
            <p:nvSpPr>
              <p:cNvPr id="64671" name="Line 67"/>
              <p:cNvSpPr>
                <a:spLocks noChangeShapeType="1"/>
              </p:cNvSpPr>
              <p:nvPr/>
            </p:nvSpPr>
            <p:spPr bwMode="auto">
              <a:xfrm>
                <a:off x="2181" y="2833"/>
                <a:ext cx="11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72" name="Rectangle 68"/>
              <p:cNvSpPr>
                <a:spLocks noChangeArrowheads="1"/>
              </p:cNvSpPr>
              <p:nvPr/>
            </p:nvSpPr>
            <p:spPr bwMode="auto">
              <a:xfrm>
                <a:off x="2306" y="2903"/>
                <a:ext cx="9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4</a:t>
                </a:r>
                <a:endParaRPr lang="en-US" altLang="zh-CN"/>
              </a:p>
            </p:txBody>
          </p:sp>
          <p:sp>
            <p:nvSpPr>
              <p:cNvPr id="64673" name="Rectangle 69"/>
              <p:cNvSpPr>
                <a:spLocks noChangeArrowheads="1"/>
              </p:cNvSpPr>
              <p:nvPr/>
            </p:nvSpPr>
            <p:spPr bwMode="auto">
              <a:xfrm>
                <a:off x="2178" y="2838"/>
                <a:ext cx="189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4567" name="Group 74"/>
            <p:cNvGrpSpPr>
              <a:grpSpLocks/>
            </p:cNvGrpSpPr>
            <p:nvPr/>
          </p:nvGrpSpPr>
          <p:grpSpPr bwMode="auto">
            <a:xfrm>
              <a:off x="2178" y="3062"/>
              <a:ext cx="219" cy="228"/>
              <a:chOff x="2178" y="3062"/>
              <a:chExt cx="219" cy="228"/>
            </a:xfrm>
          </p:grpSpPr>
          <p:sp>
            <p:nvSpPr>
              <p:cNvPr id="64668" name="Line 71"/>
              <p:cNvSpPr>
                <a:spLocks noChangeShapeType="1"/>
              </p:cNvSpPr>
              <p:nvPr/>
            </p:nvSpPr>
            <p:spPr bwMode="auto">
              <a:xfrm>
                <a:off x="2181" y="3062"/>
                <a:ext cx="11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69" name="Rectangle 72"/>
              <p:cNvSpPr>
                <a:spLocks noChangeArrowheads="1"/>
              </p:cNvSpPr>
              <p:nvPr/>
            </p:nvSpPr>
            <p:spPr bwMode="auto">
              <a:xfrm>
                <a:off x="2303" y="3132"/>
                <a:ext cx="9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5</a:t>
                </a:r>
                <a:endParaRPr lang="en-US" altLang="zh-CN"/>
              </a:p>
            </p:txBody>
          </p:sp>
          <p:sp>
            <p:nvSpPr>
              <p:cNvPr id="64670" name="Rectangle 73"/>
              <p:cNvSpPr>
                <a:spLocks noChangeArrowheads="1"/>
              </p:cNvSpPr>
              <p:nvPr/>
            </p:nvSpPr>
            <p:spPr bwMode="auto">
              <a:xfrm>
                <a:off x="2178" y="3068"/>
                <a:ext cx="189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4568" name="Group 78"/>
            <p:cNvGrpSpPr>
              <a:grpSpLocks/>
            </p:cNvGrpSpPr>
            <p:nvPr/>
          </p:nvGrpSpPr>
          <p:grpSpPr bwMode="auto">
            <a:xfrm>
              <a:off x="2178" y="3303"/>
              <a:ext cx="221" cy="227"/>
              <a:chOff x="2178" y="3303"/>
              <a:chExt cx="221" cy="227"/>
            </a:xfrm>
          </p:grpSpPr>
          <p:sp>
            <p:nvSpPr>
              <p:cNvPr id="64665" name="Line 75"/>
              <p:cNvSpPr>
                <a:spLocks noChangeShapeType="1"/>
              </p:cNvSpPr>
              <p:nvPr/>
            </p:nvSpPr>
            <p:spPr bwMode="auto">
              <a:xfrm>
                <a:off x="2181" y="3303"/>
                <a:ext cx="11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66" name="Rectangle 76"/>
              <p:cNvSpPr>
                <a:spLocks noChangeArrowheads="1"/>
              </p:cNvSpPr>
              <p:nvPr/>
            </p:nvSpPr>
            <p:spPr bwMode="auto">
              <a:xfrm>
                <a:off x="2305" y="3373"/>
                <a:ext cx="9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6</a:t>
                </a:r>
                <a:endParaRPr lang="en-US" altLang="zh-CN"/>
              </a:p>
            </p:txBody>
          </p:sp>
          <p:sp>
            <p:nvSpPr>
              <p:cNvPr id="64667" name="Rectangle 77"/>
              <p:cNvSpPr>
                <a:spLocks noChangeArrowheads="1"/>
              </p:cNvSpPr>
              <p:nvPr/>
            </p:nvSpPr>
            <p:spPr bwMode="auto">
              <a:xfrm>
                <a:off x="2178" y="3308"/>
                <a:ext cx="189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4569" name="Group 82"/>
            <p:cNvGrpSpPr>
              <a:grpSpLocks/>
            </p:cNvGrpSpPr>
            <p:nvPr/>
          </p:nvGrpSpPr>
          <p:grpSpPr bwMode="auto">
            <a:xfrm>
              <a:off x="901" y="3062"/>
              <a:ext cx="210" cy="228"/>
              <a:chOff x="901" y="3062"/>
              <a:chExt cx="210" cy="228"/>
            </a:xfrm>
          </p:grpSpPr>
          <p:sp>
            <p:nvSpPr>
              <p:cNvPr id="64662" name="Line 79"/>
              <p:cNvSpPr>
                <a:spLocks noChangeShapeType="1"/>
              </p:cNvSpPr>
              <p:nvPr/>
            </p:nvSpPr>
            <p:spPr bwMode="auto">
              <a:xfrm>
                <a:off x="903" y="3062"/>
                <a:ext cx="107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63" name="Rectangle 80"/>
              <p:cNvSpPr>
                <a:spLocks noChangeArrowheads="1"/>
              </p:cNvSpPr>
              <p:nvPr/>
            </p:nvSpPr>
            <p:spPr bwMode="auto">
              <a:xfrm>
                <a:off x="1022" y="3132"/>
                <a:ext cx="89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7</a:t>
                </a:r>
                <a:endParaRPr lang="en-US" altLang="zh-CN"/>
              </a:p>
            </p:txBody>
          </p:sp>
          <p:sp>
            <p:nvSpPr>
              <p:cNvPr id="64664" name="Rectangle 81"/>
              <p:cNvSpPr>
                <a:spLocks noChangeArrowheads="1"/>
              </p:cNvSpPr>
              <p:nvPr/>
            </p:nvSpPr>
            <p:spPr bwMode="auto">
              <a:xfrm>
                <a:off x="901" y="3068"/>
                <a:ext cx="180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sp>
          <p:nvSpPr>
            <p:cNvPr id="64570" name="Rectangle 83"/>
            <p:cNvSpPr>
              <a:spLocks noChangeArrowheads="1"/>
            </p:cNvSpPr>
            <p:nvPr/>
          </p:nvSpPr>
          <p:spPr bwMode="auto">
            <a:xfrm>
              <a:off x="937" y="2815"/>
              <a:ext cx="14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S</a:t>
              </a:r>
              <a:endParaRPr lang="en-US" altLang="zh-CN"/>
            </a:p>
          </p:txBody>
        </p:sp>
        <p:sp>
          <p:nvSpPr>
            <p:cNvPr id="64571" name="Rectangle 84"/>
            <p:cNvSpPr>
              <a:spLocks noChangeArrowheads="1"/>
            </p:cNvSpPr>
            <p:nvPr/>
          </p:nvSpPr>
          <p:spPr bwMode="auto">
            <a:xfrm>
              <a:off x="1021" y="2901"/>
              <a:ext cx="108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grpSp>
          <p:nvGrpSpPr>
            <p:cNvPr id="64572" name="Group 88"/>
            <p:cNvGrpSpPr>
              <a:grpSpLocks/>
            </p:cNvGrpSpPr>
            <p:nvPr/>
          </p:nvGrpSpPr>
          <p:grpSpPr bwMode="auto">
            <a:xfrm>
              <a:off x="930" y="2604"/>
              <a:ext cx="180" cy="228"/>
              <a:chOff x="930" y="2604"/>
              <a:chExt cx="180" cy="228"/>
            </a:xfrm>
          </p:grpSpPr>
          <p:sp>
            <p:nvSpPr>
              <p:cNvPr id="64659" name="Line 85"/>
              <p:cNvSpPr>
                <a:spLocks noChangeShapeType="1"/>
              </p:cNvSpPr>
              <p:nvPr/>
            </p:nvSpPr>
            <p:spPr bwMode="auto">
              <a:xfrm>
                <a:off x="940" y="2604"/>
                <a:ext cx="67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60" name="Rectangle 86"/>
              <p:cNvSpPr>
                <a:spLocks noChangeArrowheads="1"/>
              </p:cNvSpPr>
              <p:nvPr/>
            </p:nvSpPr>
            <p:spPr bwMode="auto">
              <a:xfrm>
                <a:off x="1020" y="2677"/>
                <a:ext cx="90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2</a:t>
                </a:r>
                <a:endParaRPr lang="en-US" altLang="zh-CN"/>
              </a:p>
            </p:txBody>
          </p:sp>
          <p:sp>
            <p:nvSpPr>
              <p:cNvPr id="64661" name="Rectangle 87"/>
              <p:cNvSpPr>
                <a:spLocks noChangeArrowheads="1"/>
              </p:cNvSpPr>
              <p:nvPr/>
            </p:nvSpPr>
            <p:spPr bwMode="auto">
              <a:xfrm>
                <a:off x="930" y="2610"/>
                <a:ext cx="156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</p:grpSp>
        <p:grpSp>
          <p:nvGrpSpPr>
            <p:cNvPr id="64573" name="Group 92"/>
            <p:cNvGrpSpPr>
              <a:grpSpLocks/>
            </p:cNvGrpSpPr>
            <p:nvPr/>
          </p:nvGrpSpPr>
          <p:grpSpPr bwMode="auto">
            <a:xfrm>
              <a:off x="954" y="2375"/>
              <a:ext cx="172" cy="228"/>
              <a:chOff x="954" y="2375"/>
              <a:chExt cx="172" cy="228"/>
            </a:xfrm>
          </p:grpSpPr>
          <p:sp>
            <p:nvSpPr>
              <p:cNvPr id="64656" name="Line 89"/>
              <p:cNvSpPr>
                <a:spLocks noChangeShapeType="1"/>
              </p:cNvSpPr>
              <p:nvPr/>
            </p:nvSpPr>
            <p:spPr bwMode="auto">
              <a:xfrm>
                <a:off x="963" y="2375"/>
                <a:ext cx="65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57" name="Rectangle 90"/>
              <p:cNvSpPr>
                <a:spLocks noChangeArrowheads="1"/>
              </p:cNvSpPr>
              <p:nvPr/>
            </p:nvSpPr>
            <p:spPr bwMode="auto">
              <a:xfrm>
                <a:off x="1038" y="2448"/>
                <a:ext cx="88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3</a:t>
                </a:r>
                <a:endParaRPr lang="en-US" altLang="zh-CN"/>
              </a:p>
            </p:txBody>
          </p:sp>
          <p:sp>
            <p:nvSpPr>
              <p:cNvPr id="64658" name="Rectangle 91"/>
              <p:cNvSpPr>
                <a:spLocks noChangeArrowheads="1"/>
              </p:cNvSpPr>
              <p:nvPr/>
            </p:nvSpPr>
            <p:spPr bwMode="auto">
              <a:xfrm>
                <a:off x="954" y="2381"/>
                <a:ext cx="152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</p:grpSp>
        <p:sp>
          <p:nvSpPr>
            <p:cNvPr id="64574" name="Rectangle 93"/>
            <p:cNvSpPr>
              <a:spLocks noChangeArrowheads="1"/>
            </p:cNvSpPr>
            <p:nvPr/>
          </p:nvSpPr>
          <p:spPr bwMode="auto">
            <a:xfrm>
              <a:off x="913" y="1684"/>
              <a:ext cx="18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sp>
          <p:nvSpPr>
            <p:cNvPr id="64575" name="Rectangle 94"/>
            <p:cNvSpPr>
              <a:spLocks noChangeArrowheads="1"/>
            </p:cNvSpPr>
            <p:nvPr/>
          </p:nvSpPr>
          <p:spPr bwMode="auto">
            <a:xfrm>
              <a:off x="1033" y="1757"/>
              <a:ext cx="108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0</a:t>
              </a:r>
              <a:endParaRPr lang="en-US" altLang="zh-CN"/>
            </a:p>
          </p:txBody>
        </p:sp>
        <p:sp>
          <p:nvSpPr>
            <p:cNvPr id="64576" name="Rectangle 95"/>
            <p:cNvSpPr>
              <a:spLocks noChangeArrowheads="1"/>
            </p:cNvSpPr>
            <p:nvPr/>
          </p:nvSpPr>
          <p:spPr bwMode="auto">
            <a:xfrm>
              <a:off x="913" y="1912"/>
              <a:ext cx="18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sp>
          <p:nvSpPr>
            <p:cNvPr id="64577" name="Rectangle 96"/>
            <p:cNvSpPr>
              <a:spLocks noChangeArrowheads="1"/>
            </p:cNvSpPr>
            <p:nvPr/>
          </p:nvSpPr>
          <p:spPr bwMode="auto">
            <a:xfrm>
              <a:off x="1033" y="1986"/>
              <a:ext cx="108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64578" name="Rectangle 97"/>
            <p:cNvSpPr>
              <a:spLocks noChangeArrowheads="1"/>
            </p:cNvSpPr>
            <p:nvPr/>
          </p:nvSpPr>
          <p:spPr bwMode="auto">
            <a:xfrm>
              <a:off x="913" y="2129"/>
              <a:ext cx="18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sp>
          <p:nvSpPr>
            <p:cNvPr id="64579" name="Rectangle 98"/>
            <p:cNvSpPr>
              <a:spLocks noChangeArrowheads="1"/>
            </p:cNvSpPr>
            <p:nvPr/>
          </p:nvSpPr>
          <p:spPr bwMode="auto">
            <a:xfrm>
              <a:off x="1033" y="2214"/>
              <a:ext cx="108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2</a:t>
              </a:r>
              <a:endParaRPr lang="en-US" altLang="zh-CN"/>
            </a:p>
          </p:txBody>
        </p:sp>
        <p:sp>
          <p:nvSpPr>
            <p:cNvPr id="64580" name="Rectangle 99"/>
            <p:cNvSpPr>
              <a:spLocks noChangeArrowheads="1"/>
            </p:cNvSpPr>
            <p:nvPr/>
          </p:nvSpPr>
          <p:spPr bwMode="auto">
            <a:xfrm>
              <a:off x="3788" y="1431"/>
              <a:ext cx="914" cy="216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81" name="Rectangle 100"/>
            <p:cNvSpPr>
              <a:spLocks noChangeArrowheads="1"/>
            </p:cNvSpPr>
            <p:nvPr/>
          </p:nvSpPr>
          <p:spPr bwMode="auto">
            <a:xfrm>
              <a:off x="4064" y="1467"/>
              <a:ext cx="40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74138</a:t>
              </a:r>
              <a:endParaRPr lang="en-US" altLang="zh-CN"/>
            </a:p>
          </p:txBody>
        </p:sp>
        <p:sp>
          <p:nvSpPr>
            <p:cNvPr id="64582" name="Rectangle 101"/>
            <p:cNvSpPr>
              <a:spLocks noChangeArrowheads="1"/>
            </p:cNvSpPr>
            <p:nvPr/>
          </p:nvSpPr>
          <p:spPr bwMode="auto">
            <a:xfrm>
              <a:off x="4558" y="1684"/>
              <a:ext cx="13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0</a:t>
              </a:r>
              <a:endParaRPr lang="en-US" altLang="zh-CN"/>
            </a:p>
          </p:txBody>
        </p:sp>
        <p:sp>
          <p:nvSpPr>
            <p:cNvPr id="64583" name="Freeform 102"/>
            <p:cNvSpPr>
              <a:spLocks/>
            </p:cNvSpPr>
            <p:nvPr/>
          </p:nvSpPr>
          <p:spPr bwMode="auto">
            <a:xfrm>
              <a:off x="4702" y="1756"/>
              <a:ext cx="61" cy="48"/>
            </a:xfrm>
            <a:custGeom>
              <a:avLst/>
              <a:gdLst>
                <a:gd name="T0" fmla="*/ 0 w 61"/>
                <a:gd name="T1" fmla="*/ 24 h 48"/>
                <a:gd name="T2" fmla="*/ 12 w 61"/>
                <a:gd name="T3" fmla="*/ 0 h 48"/>
                <a:gd name="T4" fmla="*/ 49 w 61"/>
                <a:gd name="T5" fmla="*/ 0 h 48"/>
                <a:gd name="T6" fmla="*/ 61 w 61"/>
                <a:gd name="T7" fmla="*/ 24 h 48"/>
                <a:gd name="T8" fmla="*/ 49 w 61"/>
                <a:gd name="T9" fmla="*/ 48 h 48"/>
                <a:gd name="T10" fmla="*/ 12 w 61"/>
                <a:gd name="T11" fmla="*/ 48 h 48"/>
                <a:gd name="T12" fmla="*/ 0 w 61"/>
                <a:gd name="T13" fmla="*/ 24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48"/>
                <a:gd name="T23" fmla="*/ 61 w 61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48">
                  <a:moveTo>
                    <a:pt x="0" y="24"/>
                  </a:moveTo>
                  <a:lnTo>
                    <a:pt x="12" y="0"/>
                  </a:lnTo>
                  <a:lnTo>
                    <a:pt x="49" y="0"/>
                  </a:lnTo>
                  <a:lnTo>
                    <a:pt x="61" y="24"/>
                  </a:lnTo>
                  <a:lnTo>
                    <a:pt x="49" y="48"/>
                  </a:lnTo>
                  <a:lnTo>
                    <a:pt x="12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84" name="Rectangle 103"/>
            <p:cNvSpPr>
              <a:spLocks noChangeArrowheads="1"/>
            </p:cNvSpPr>
            <p:nvPr/>
          </p:nvSpPr>
          <p:spPr bwMode="auto">
            <a:xfrm>
              <a:off x="4558" y="1912"/>
              <a:ext cx="13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64585" name="Freeform 104"/>
            <p:cNvSpPr>
              <a:spLocks/>
            </p:cNvSpPr>
            <p:nvPr/>
          </p:nvSpPr>
          <p:spPr bwMode="auto">
            <a:xfrm>
              <a:off x="4702" y="1973"/>
              <a:ext cx="61" cy="60"/>
            </a:xfrm>
            <a:custGeom>
              <a:avLst/>
              <a:gdLst>
                <a:gd name="T0" fmla="*/ 0 w 61"/>
                <a:gd name="T1" fmla="*/ 36 h 60"/>
                <a:gd name="T2" fmla="*/ 12 w 61"/>
                <a:gd name="T3" fmla="*/ 0 h 60"/>
                <a:gd name="T4" fmla="*/ 49 w 61"/>
                <a:gd name="T5" fmla="*/ 0 h 60"/>
                <a:gd name="T6" fmla="*/ 61 w 61"/>
                <a:gd name="T7" fmla="*/ 36 h 60"/>
                <a:gd name="T8" fmla="*/ 49 w 61"/>
                <a:gd name="T9" fmla="*/ 60 h 60"/>
                <a:gd name="T10" fmla="*/ 12 w 61"/>
                <a:gd name="T11" fmla="*/ 60 h 60"/>
                <a:gd name="T12" fmla="*/ 0 w 61"/>
                <a:gd name="T13" fmla="*/ 36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60"/>
                <a:gd name="T23" fmla="*/ 61 w 61"/>
                <a:gd name="T24" fmla="*/ 60 h 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60">
                  <a:moveTo>
                    <a:pt x="0" y="36"/>
                  </a:moveTo>
                  <a:lnTo>
                    <a:pt x="12" y="0"/>
                  </a:lnTo>
                  <a:lnTo>
                    <a:pt x="49" y="0"/>
                  </a:lnTo>
                  <a:lnTo>
                    <a:pt x="61" y="36"/>
                  </a:lnTo>
                  <a:lnTo>
                    <a:pt x="49" y="60"/>
                  </a:lnTo>
                  <a:lnTo>
                    <a:pt x="12" y="6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86" name="Rectangle 105"/>
            <p:cNvSpPr>
              <a:spLocks noChangeArrowheads="1"/>
            </p:cNvSpPr>
            <p:nvPr/>
          </p:nvSpPr>
          <p:spPr bwMode="auto">
            <a:xfrm>
              <a:off x="4558" y="2129"/>
              <a:ext cx="13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2</a:t>
              </a:r>
              <a:endParaRPr lang="en-US" altLang="zh-CN"/>
            </a:p>
          </p:txBody>
        </p:sp>
        <p:sp>
          <p:nvSpPr>
            <p:cNvPr id="64587" name="Freeform 106"/>
            <p:cNvSpPr>
              <a:spLocks/>
            </p:cNvSpPr>
            <p:nvPr/>
          </p:nvSpPr>
          <p:spPr bwMode="auto">
            <a:xfrm>
              <a:off x="4702" y="2202"/>
              <a:ext cx="61" cy="48"/>
            </a:xfrm>
            <a:custGeom>
              <a:avLst/>
              <a:gdLst>
                <a:gd name="T0" fmla="*/ 0 w 61"/>
                <a:gd name="T1" fmla="*/ 24 h 48"/>
                <a:gd name="T2" fmla="*/ 12 w 61"/>
                <a:gd name="T3" fmla="*/ 0 h 48"/>
                <a:gd name="T4" fmla="*/ 49 w 61"/>
                <a:gd name="T5" fmla="*/ 0 h 48"/>
                <a:gd name="T6" fmla="*/ 61 w 61"/>
                <a:gd name="T7" fmla="*/ 24 h 48"/>
                <a:gd name="T8" fmla="*/ 49 w 61"/>
                <a:gd name="T9" fmla="*/ 48 h 48"/>
                <a:gd name="T10" fmla="*/ 12 w 61"/>
                <a:gd name="T11" fmla="*/ 48 h 48"/>
                <a:gd name="T12" fmla="*/ 0 w 61"/>
                <a:gd name="T13" fmla="*/ 24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48"/>
                <a:gd name="T23" fmla="*/ 61 w 61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48">
                  <a:moveTo>
                    <a:pt x="0" y="24"/>
                  </a:moveTo>
                  <a:lnTo>
                    <a:pt x="12" y="0"/>
                  </a:lnTo>
                  <a:lnTo>
                    <a:pt x="49" y="0"/>
                  </a:lnTo>
                  <a:lnTo>
                    <a:pt x="61" y="24"/>
                  </a:lnTo>
                  <a:lnTo>
                    <a:pt x="49" y="48"/>
                  </a:lnTo>
                  <a:lnTo>
                    <a:pt x="12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88" name="Rectangle 107"/>
            <p:cNvSpPr>
              <a:spLocks noChangeArrowheads="1"/>
            </p:cNvSpPr>
            <p:nvPr/>
          </p:nvSpPr>
          <p:spPr bwMode="auto">
            <a:xfrm>
              <a:off x="4558" y="2358"/>
              <a:ext cx="13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3</a:t>
              </a:r>
              <a:endParaRPr lang="en-US" altLang="zh-CN"/>
            </a:p>
          </p:txBody>
        </p:sp>
        <p:sp>
          <p:nvSpPr>
            <p:cNvPr id="64589" name="Line 108"/>
            <p:cNvSpPr>
              <a:spLocks noChangeShapeType="1"/>
            </p:cNvSpPr>
            <p:nvPr/>
          </p:nvSpPr>
          <p:spPr bwMode="auto">
            <a:xfrm>
              <a:off x="4702" y="2455"/>
              <a:ext cx="3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90" name="Freeform 109"/>
            <p:cNvSpPr>
              <a:spLocks/>
            </p:cNvSpPr>
            <p:nvPr/>
          </p:nvSpPr>
          <p:spPr bwMode="auto">
            <a:xfrm>
              <a:off x="4702" y="2431"/>
              <a:ext cx="61" cy="48"/>
            </a:xfrm>
            <a:custGeom>
              <a:avLst/>
              <a:gdLst>
                <a:gd name="T0" fmla="*/ 0 w 61"/>
                <a:gd name="T1" fmla="*/ 24 h 48"/>
                <a:gd name="T2" fmla="*/ 12 w 61"/>
                <a:gd name="T3" fmla="*/ 0 h 48"/>
                <a:gd name="T4" fmla="*/ 49 w 61"/>
                <a:gd name="T5" fmla="*/ 0 h 48"/>
                <a:gd name="T6" fmla="*/ 61 w 61"/>
                <a:gd name="T7" fmla="*/ 24 h 48"/>
                <a:gd name="T8" fmla="*/ 49 w 61"/>
                <a:gd name="T9" fmla="*/ 48 h 48"/>
                <a:gd name="T10" fmla="*/ 12 w 61"/>
                <a:gd name="T11" fmla="*/ 48 h 48"/>
                <a:gd name="T12" fmla="*/ 0 w 61"/>
                <a:gd name="T13" fmla="*/ 24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48"/>
                <a:gd name="T23" fmla="*/ 61 w 61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48">
                  <a:moveTo>
                    <a:pt x="0" y="24"/>
                  </a:moveTo>
                  <a:lnTo>
                    <a:pt x="12" y="0"/>
                  </a:lnTo>
                  <a:lnTo>
                    <a:pt x="49" y="0"/>
                  </a:lnTo>
                  <a:lnTo>
                    <a:pt x="61" y="24"/>
                  </a:lnTo>
                  <a:lnTo>
                    <a:pt x="49" y="48"/>
                  </a:lnTo>
                  <a:lnTo>
                    <a:pt x="12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91" name="Rectangle 110"/>
            <p:cNvSpPr>
              <a:spLocks noChangeArrowheads="1"/>
            </p:cNvSpPr>
            <p:nvPr/>
          </p:nvSpPr>
          <p:spPr bwMode="auto">
            <a:xfrm>
              <a:off x="4558" y="2587"/>
              <a:ext cx="13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4</a:t>
              </a:r>
              <a:endParaRPr lang="en-US" altLang="zh-CN"/>
            </a:p>
          </p:txBody>
        </p:sp>
        <p:sp>
          <p:nvSpPr>
            <p:cNvPr id="64592" name="Line 111"/>
            <p:cNvSpPr>
              <a:spLocks noChangeShapeType="1"/>
            </p:cNvSpPr>
            <p:nvPr/>
          </p:nvSpPr>
          <p:spPr bwMode="auto">
            <a:xfrm>
              <a:off x="4702" y="2684"/>
              <a:ext cx="3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93" name="Freeform 112"/>
            <p:cNvSpPr>
              <a:spLocks/>
            </p:cNvSpPr>
            <p:nvPr/>
          </p:nvSpPr>
          <p:spPr bwMode="auto">
            <a:xfrm>
              <a:off x="4702" y="2659"/>
              <a:ext cx="61" cy="49"/>
            </a:xfrm>
            <a:custGeom>
              <a:avLst/>
              <a:gdLst>
                <a:gd name="T0" fmla="*/ 0 w 61"/>
                <a:gd name="T1" fmla="*/ 25 h 49"/>
                <a:gd name="T2" fmla="*/ 12 w 61"/>
                <a:gd name="T3" fmla="*/ 0 h 49"/>
                <a:gd name="T4" fmla="*/ 49 w 61"/>
                <a:gd name="T5" fmla="*/ 0 h 49"/>
                <a:gd name="T6" fmla="*/ 61 w 61"/>
                <a:gd name="T7" fmla="*/ 25 h 49"/>
                <a:gd name="T8" fmla="*/ 49 w 61"/>
                <a:gd name="T9" fmla="*/ 49 h 49"/>
                <a:gd name="T10" fmla="*/ 12 w 61"/>
                <a:gd name="T11" fmla="*/ 49 h 49"/>
                <a:gd name="T12" fmla="*/ 0 w 61"/>
                <a:gd name="T13" fmla="*/ 25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49"/>
                <a:gd name="T23" fmla="*/ 61 w 61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49">
                  <a:moveTo>
                    <a:pt x="0" y="25"/>
                  </a:moveTo>
                  <a:lnTo>
                    <a:pt x="12" y="0"/>
                  </a:lnTo>
                  <a:lnTo>
                    <a:pt x="49" y="0"/>
                  </a:lnTo>
                  <a:lnTo>
                    <a:pt x="61" y="25"/>
                  </a:lnTo>
                  <a:lnTo>
                    <a:pt x="49" y="49"/>
                  </a:lnTo>
                  <a:lnTo>
                    <a:pt x="12" y="4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94" name="Rectangle 113"/>
            <p:cNvSpPr>
              <a:spLocks noChangeArrowheads="1"/>
            </p:cNvSpPr>
            <p:nvPr/>
          </p:nvSpPr>
          <p:spPr bwMode="auto">
            <a:xfrm>
              <a:off x="4558" y="2815"/>
              <a:ext cx="13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5</a:t>
              </a:r>
              <a:endParaRPr lang="en-US" altLang="zh-CN"/>
            </a:p>
          </p:txBody>
        </p:sp>
        <p:sp>
          <p:nvSpPr>
            <p:cNvPr id="64595" name="Freeform 114"/>
            <p:cNvSpPr>
              <a:spLocks/>
            </p:cNvSpPr>
            <p:nvPr/>
          </p:nvSpPr>
          <p:spPr bwMode="auto">
            <a:xfrm>
              <a:off x="4702" y="2888"/>
              <a:ext cx="61" cy="48"/>
            </a:xfrm>
            <a:custGeom>
              <a:avLst/>
              <a:gdLst>
                <a:gd name="T0" fmla="*/ 0 w 61"/>
                <a:gd name="T1" fmla="*/ 24 h 48"/>
                <a:gd name="T2" fmla="*/ 12 w 61"/>
                <a:gd name="T3" fmla="*/ 0 h 48"/>
                <a:gd name="T4" fmla="*/ 49 w 61"/>
                <a:gd name="T5" fmla="*/ 0 h 48"/>
                <a:gd name="T6" fmla="*/ 61 w 61"/>
                <a:gd name="T7" fmla="*/ 24 h 48"/>
                <a:gd name="T8" fmla="*/ 49 w 61"/>
                <a:gd name="T9" fmla="*/ 48 h 48"/>
                <a:gd name="T10" fmla="*/ 12 w 61"/>
                <a:gd name="T11" fmla="*/ 48 h 48"/>
                <a:gd name="T12" fmla="*/ 0 w 61"/>
                <a:gd name="T13" fmla="*/ 24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48"/>
                <a:gd name="T23" fmla="*/ 61 w 61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48">
                  <a:moveTo>
                    <a:pt x="0" y="24"/>
                  </a:moveTo>
                  <a:lnTo>
                    <a:pt x="12" y="0"/>
                  </a:lnTo>
                  <a:lnTo>
                    <a:pt x="49" y="0"/>
                  </a:lnTo>
                  <a:lnTo>
                    <a:pt x="61" y="24"/>
                  </a:lnTo>
                  <a:lnTo>
                    <a:pt x="49" y="48"/>
                  </a:lnTo>
                  <a:lnTo>
                    <a:pt x="12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96" name="Rectangle 115"/>
            <p:cNvSpPr>
              <a:spLocks noChangeArrowheads="1"/>
            </p:cNvSpPr>
            <p:nvPr/>
          </p:nvSpPr>
          <p:spPr bwMode="auto">
            <a:xfrm>
              <a:off x="4558" y="3044"/>
              <a:ext cx="13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6</a:t>
              </a:r>
              <a:endParaRPr lang="en-US" altLang="zh-CN"/>
            </a:p>
          </p:txBody>
        </p:sp>
        <p:sp>
          <p:nvSpPr>
            <p:cNvPr id="64597" name="Freeform 116"/>
            <p:cNvSpPr>
              <a:spLocks/>
            </p:cNvSpPr>
            <p:nvPr/>
          </p:nvSpPr>
          <p:spPr bwMode="auto">
            <a:xfrm>
              <a:off x="4702" y="3117"/>
              <a:ext cx="61" cy="48"/>
            </a:xfrm>
            <a:custGeom>
              <a:avLst/>
              <a:gdLst>
                <a:gd name="T0" fmla="*/ 0 w 61"/>
                <a:gd name="T1" fmla="*/ 24 h 48"/>
                <a:gd name="T2" fmla="*/ 12 w 61"/>
                <a:gd name="T3" fmla="*/ 0 h 48"/>
                <a:gd name="T4" fmla="*/ 49 w 61"/>
                <a:gd name="T5" fmla="*/ 0 h 48"/>
                <a:gd name="T6" fmla="*/ 61 w 61"/>
                <a:gd name="T7" fmla="*/ 24 h 48"/>
                <a:gd name="T8" fmla="*/ 49 w 61"/>
                <a:gd name="T9" fmla="*/ 48 h 48"/>
                <a:gd name="T10" fmla="*/ 12 w 61"/>
                <a:gd name="T11" fmla="*/ 48 h 48"/>
                <a:gd name="T12" fmla="*/ 0 w 61"/>
                <a:gd name="T13" fmla="*/ 24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48"/>
                <a:gd name="T23" fmla="*/ 61 w 61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48">
                  <a:moveTo>
                    <a:pt x="0" y="24"/>
                  </a:moveTo>
                  <a:lnTo>
                    <a:pt x="12" y="0"/>
                  </a:lnTo>
                  <a:lnTo>
                    <a:pt x="49" y="0"/>
                  </a:lnTo>
                  <a:lnTo>
                    <a:pt x="61" y="24"/>
                  </a:lnTo>
                  <a:lnTo>
                    <a:pt x="49" y="48"/>
                  </a:lnTo>
                  <a:lnTo>
                    <a:pt x="12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98" name="Rectangle 117"/>
            <p:cNvSpPr>
              <a:spLocks noChangeArrowheads="1"/>
            </p:cNvSpPr>
            <p:nvPr/>
          </p:nvSpPr>
          <p:spPr bwMode="auto">
            <a:xfrm>
              <a:off x="4558" y="3273"/>
              <a:ext cx="13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7</a:t>
              </a:r>
              <a:endParaRPr lang="en-US" altLang="zh-CN"/>
            </a:p>
          </p:txBody>
        </p:sp>
        <p:sp>
          <p:nvSpPr>
            <p:cNvPr id="64599" name="Freeform 118"/>
            <p:cNvSpPr>
              <a:spLocks/>
            </p:cNvSpPr>
            <p:nvPr/>
          </p:nvSpPr>
          <p:spPr bwMode="auto">
            <a:xfrm>
              <a:off x="4702" y="3346"/>
              <a:ext cx="61" cy="48"/>
            </a:xfrm>
            <a:custGeom>
              <a:avLst/>
              <a:gdLst>
                <a:gd name="T0" fmla="*/ 0 w 61"/>
                <a:gd name="T1" fmla="*/ 24 h 48"/>
                <a:gd name="T2" fmla="*/ 12 w 61"/>
                <a:gd name="T3" fmla="*/ 0 h 48"/>
                <a:gd name="T4" fmla="*/ 49 w 61"/>
                <a:gd name="T5" fmla="*/ 0 h 48"/>
                <a:gd name="T6" fmla="*/ 61 w 61"/>
                <a:gd name="T7" fmla="*/ 24 h 48"/>
                <a:gd name="T8" fmla="*/ 49 w 61"/>
                <a:gd name="T9" fmla="*/ 48 h 48"/>
                <a:gd name="T10" fmla="*/ 12 w 61"/>
                <a:gd name="T11" fmla="*/ 48 h 48"/>
                <a:gd name="T12" fmla="*/ 0 w 61"/>
                <a:gd name="T13" fmla="*/ 24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48"/>
                <a:gd name="T23" fmla="*/ 61 w 61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48">
                  <a:moveTo>
                    <a:pt x="0" y="24"/>
                  </a:moveTo>
                  <a:lnTo>
                    <a:pt x="12" y="0"/>
                  </a:lnTo>
                  <a:lnTo>
                    <a:pt x="49" y="0"/>
                  </a:lnTo>
                  <a:lnTo>
                    <a:pt x="61" y="24"/>
                  </a:lnTo>
                  <a:lnTo>
                    <a:pt x="49" y="48"/>
                  </a:lnTo>
                  <a:lnTo>
                    <a:pt x="12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00" name="Rectangle 119"/>
            <p:cNvSpPr>
              <a:spLocks noChangeArrowheads="1"/>
            </p:cNvSpPr>
            <p:nvPr/>
          </p:nvSpPr>
          <p:spPr bwMode="auto">
            <a:xfrm>
              <a:off x="4161" y="3731"/>
              <a:ext cx="108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(</a:t>
              </a:r>
              <a:endParaRPr lang="en-US" altLang="zh-CN"/>
            </a:p>
          </p:txBody>
        </p:sp>
        <p:sp>
          <p:nvSpPr>
            <p:cNvPr id="64601" name="Rectangle 120"/>
            <p:cNvSpPr>
              <a:spLocks noChangeArrowheads="1"/>
            </p:cNvSpPr>
            <p:nvPr/>
          </p:nvSpPr>
          <p:spPr bwMode="auto">
            <a:xfrm>
              <a:off x="4209" y="3731"/>
              <a:ext cx="14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b</a:t>
              </a:r>
              <a:endParaRPr lang="en-US" altLang="zh-CN"/>
            </a:p>
          </p:txBody>
        </p:sp>
        <p:sp>
          <p:nvSpPr>
            <p:cNvPr id="64602" name="Rectangle 121"/>
            <p:cNvSpPr>
              <a:spLocks noChangeArrowheads="1"/>
            </p:cNvSpPr>
            <p:nvPr/>
          </p:nvSpPr>
          <p:spPr bwMode="auto">
            <a:xfrm>
              <a:off x="4293" y="3731"/>
              <a:ext cx="108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)</a:t>
              </a:r>
              <a:endParaRPr lang="en-US" altLang="zh-CN"/>
            </a:p>
          </p:txBody>
        </p:sp>
        <p:sp>
          <p:nvSpPr>
            <p:cNvPr id="64603" name="Rectangle 125"/>
            <p:cNvSpPr>
              <a:spLocks noChangeArrowheads="1"/>
            </p:cNvSpPr>
            <p:nvPr/>
          </p:nvSpPr>
          <p:spPr bwMode="auto">
            <a:xfrm>
              <a:off x="3247" y="1684"/>
              <a:ext cx="18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sp>
          <p:nvSpPr>
            <p:cNvPr id="64604" name="Rectangle 126"/>
            <p:cNvSpPr>
              <a:spLocks noChangeArrowheads="1"/>
            </p:cNvSpPr>
            <p:nvPr/>
          </p:nvSpPr>
          <p:spPr bwMode="auto">
            <a:xfrm>
              <a:off x="3367" y="1757"/>
              <a:ext cx="108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0</a:t>
              </a:r>
              <a:endParaRPr lang="en-US" altLang="zh-CN"/>
            </a:p>
          </p:txBody>
        </p:sp>
        <p:sp>
          <p:nvSpPr>
            <p:cNvPr id="64605" name="Rectangle 127"/>
            <p:cNvSpPr>
              <a:spLocks noChangeArrowheads="1"/>
            </p:cNvSpPr>
            <p:nvPr/>
          </p:nvSpPr>
          <p:spPr bwMode="auto">
            <a:xfrm>
              <a:off x="3247" y="1912"/>
              <a:ext cx="18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sp>
          <p:nvSpPr>
            <p:cNvPr id="64606" name="Rectangle 128"/>
            <p:cNvSpPr>
              <a:spLocks noChangeArrowheads="1"/>
            </p:cNvSpPr>
            <p:nvPr/>
          </p:nvSpPr>
          <p:spPr bwMode="auto">
            <a:xfrm>
              <a:off x="3367" y="1986"/>
              <a:ext cx="108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64607" name="Rectangle 129"/>
            <p:cNvSpPr>
              <a:spLocks noChangeArrowheads="1"/>
            </p:cNvSpPr>
            <p:nvPr/>
          </p:nvSpPr>
          <p:spPr bwMode="auto">
            <a:xfrm>
              <a:off x="3247" y="2129"/>
              <a:ext cx="18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sp>
          <p:nvSpPr>
            <p:cNvPr id="64608" name="Rectangle 130"/>
            <p:cNvSpPr>
              <a:spLocks noChangeArrowheads="1"/>
            </p:cNvSpPr>
            <p:nvPr/>
          </p:nvSpPr>
          <p:spPr bwMode="auto">
            <a:xfrm>
              <a:off x="3367" y="2214"/>
              <a:ext cx="108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2</a:t>
              </a:r>
              <a:endParaRPr lang="en-US" altLang="zh-CN"/>
            </a:p>
          </p:txBody>
        </p:sp>
        <p:grpSp>
          <p:nvGrpSpPr>
            <p:cNvPr id="64609" name="Group 134"/>
            <p:cNvGrpSpPr>
              <a:grpSpLocks/>
            </p:cNvGrpSpPr>
            <p:nvPr/>
          </p:nvGrpSpPr>
          <p:grpSpPr bwMode="auto">
            <a:xfrm>
              <a:off x="5077" y="1698"/>
              <a:ext cx="226" cy="218"/>
              <a:chOff x="5077" y="1698"/>
              <a:chExt cx="226" cy="218"/>
            </a:xfrm>
          </p:grpSpPr>
          <p:sp>
            <p:nvSpPr>
              <p:cNvPr id="64653" name="Line 131"/>
              <p:cNvSpPr>
                <a:spLocks noChangeShapeType="1"/>
              </p:cNvSpPr>
              <p:nvPr/>
            </p:nvSpPr>
            <p:spPr bwMode="auto">
              <a:xfrm>
                <a:off x="5080" y="1698"/>
                <a:ext cx="11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54" name="Rectangle 132"/>
              <p:cNvSpPr>
                <a:spLocks noChangeArrowheads="1"/>
              </p:cNvSpPr>
              <p:nvPr/>
            </p:nvSpPr>
            <p:spPr bwMode="auto">
              <a:xfrm>
                <a:off x="5204" y="1766"/>
                <a:ext cx="99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0</a:t>
                </a:r>
                <a:endParaRPr lang="en-US" altLang="zh-CN"/>
              </a:p>
            </p:txBody>
          </p:sp>
          <p:sp>
            <p:nvSpPr>
              <p:cNvPr id="64655" name="Rectangle 133"/>
              <p:cNvSpPr>
                <a:spLocks noChangeArrowheads="1"/>
              </p:cNvSpPr>
              <p:nvPr/>
            </p:nvSpPr>
            <p:spPr bwMode="auto">
              <a:xfrm>
                <a:off x="5077" y="1704"/>
                <a:ext cx="1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4610" name="Group 138"/>
            <p:cNvGrpSpPr>
              <a:grpSpLocks/>
            </p:cNvGrpSpPr>
            <p:nvPr/>
          </p:nvGrpSpPr>
          <p:grpSpPr bwMode="auto">
            <a:xfrm>
              <a:off x="5077" y="1927"/>
              <a:ext cx="213" cy="217"/>
              <a:chOff x="5077" y="1927"/>
              <a:chExt cx="213" cy="217"/>
            </a:xfrm>
          </p:grpSpPr>
          <p:sp>
            <p:nvSpPr>
              <p:cNvPr id="64650" name="Line 135"/>
              <p:cNvSpPr>
                <a:spLocks noChangeShapeType="1"/>
              </p:cNvSpPr>
              <p:nvPr/>
            </p:nvSpPr>
            <p:spPr bwMode="auto">
              <a:xfrm>
                <a:off x="5080" y="1927"/>
                <a:ext cx="11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51" name="Rectangle 136"/>
              <p:cNvSpPr>
                <a:spLocks noChangeArrowheads="1"/>
              </p:cNvSpPr>
              <p:nvPr/>
            </p:nvSpPr>
            <p:spPr bwMode="auto">
              <a:xfrm>
                <a:off x="5193" y="1994"/>
                <a:ext cx="97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1</a:t>
                </a:r>
                <a:endParaRPr lang="en-US" altLang="zh-CN"/>
              </a:p>
            </p:txBody>
          </p:sp>
          <p:sp>
            <p:nvSpPr>
              <p:cNvPr id="64652" name="Rectangle 137"/>
              <p:cNvSpPr>
                <a:spLocks noChangeArrowheads="1"/>
              </p:cNvSpPr>
              <p:nvPr/>
            </p:nvSpPr>
            <p:spPr bwMode="auto">
              <a:xfrm>
                <a:off x="5077" y="1932"/>
                <a:ext cx="18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4611" name="Group 142"/>
            <p:cNvGrpSpPr>
              <a:grpSpLocks/>
            </p:cNvGrpSpPr>
            <p:nvPr/>
          </p:nvGrpSpPr>
          <p:grpSpPr bwMode="auto">
            <a:xfrm>
              <a:off x="5077" y="2154"/>
              <a:ext cx="224" cy="206"/>
              <a:chOff x="5077" y="2154"/>
              <a:chExt cx="224" cy="206"/>
            </a:xfrm>
          </p:grpSpPr>
          <p:sp>
            <p:nvSpPr>
              <p:cNvPr id="64647" name="Line 139"/>
              <p:cNvSpPr>
                <a:spLocks noChangeShapeType="1"/>
              </p:cNvSpPr>
              <p:nvPr/>
            </p:nvSpPr>
            <p:spPr bwMode="auto">
              <a:xfrm>
                <a:off x="5080" y="2154"/>
                <a:ext cx="11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48" name="Rectangle 140"/>
              <p:cNvSpPr>
                <a:spLocks noChangeArrowheads="1"/>
              </p:cNvSpPr>
              <p:nvPr/>
            </p:nvSpPr>
            <p:spPr bwMode="auto">
              <a:xfrm>
                <a:off x="5206" y="2217"/>
                <a:ext cx="95" cy="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2</a:t>
                </a:r>
                <a:endParaRPr lang="en-US" altLang="zh-CN"/>
              </a:p>
            </p:txBody>
          </p:sp>
          <p:sp>
            <p:nvSpPr>
              <p:cNvPr id="64649" name="Rectangle 141"/>
              <p:cNvSpPr>
                <a:spLocks noChangeArrowheads="1"/>
              </p:cNvSpPr>
              <p:nvPr/>
            </p:nvSpPr>
            <p:spPr bwMode="auto">
              <a:xfrm>
                <a:off x="5077" y="2159"/>
                <a:ext cx="188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4612" name="Group 146"/>
            <p:cNvGrpSpPr>
              <a:grpSpLocks/>
            </p:cNvGrpSpPr>
            <p:nvPr/>
          </p:nvGrpSpPr>
          <p:grpSpPr bwMode="auto">
            <a:xfrm>
              <a:off x="5077" y="2375"/>
              <a:ext cx="220" cy="228"/>
              <a:chOff x="5077" y="2375"/>
              <a:chExt cx="220" cy="228"/>
            </a:xfrm>
          </p:grpSpPr>
          <p:sp>
            <p:nvSpPr>
              <p:cNvPr id="64644" name="Line 143"/>
              <p:cNvSpPr>
                <a:spLocks noChangeShapeType="1"/>
              </p:cNvSpPr>
              <p:nvPr/>
            </p:nvSpPr>
            <p:spPr bwMode="auto">
              <a:xfrm>
                <a:off x="5080" y="2375"/>
                <a:ext cx="11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45" name="Rectangle 144"/>
              <p:cNvSpPr>
                <a:spLocks noChangeArrowheads="1"/>
              </p:cNvSpPr>
              <p:nvPr/>
            </p:nvSpPr>
            <p:spPr bwMode="auto">
              <a:xfrm>
                <a:off x="5203" y="2446"/>
                <a:ext cx="9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3</a:t>
                </a:r>
                <a:endParaRPr lang="en-US" altLang="zh-CN"/>
              </a:p>
            </p:txBody>
          </p:sp>
          <p:sp>
            <p:nvSpPr>
              <p:cNvPr id="64646" name="Rectangle 145"/>
              <p:cNvSpPr>
                <a:spLocks noChangeArrowheads="1"/>
              </p:cNvSpPr>
              <p:nvPr/>
            </p:nvSpPr>
            <p:spPr bwMode="auto">
              <a:xfrm>
                <a:off x="5077" y="2381"/>
                <a:ext cx="189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4613" name="Group 150"/>
            <p:cNvGrpSpPr>
              <a:grpSpLocks/>
            </p:cNvGrpSpPr>
            <p:nvPr/>
          </p:nvGrpSpPr>
          <p:grpSpPr bwMode="auto">
            <a:xfrm>
              <a:off x="5077" y="2604"/>
              <a:ext cx="223" cy="228"/>
              <a:chOff x="5077" y="2604"/>
              <a:chExt cx="223" cy="228"/>
            </a:xfrm>
          </p:grpSpPr>
          <p:sp>
            <p:nvSpPr>
              <p:cNvPr id="64641" name="Line 147"/>
              <p:cNvSpPr>
                <a:spLocks noChangeShapeType="1"/>
              </p:cNvSpPr>
              <p:nvPr/>
            </p:nvSpPr>
            <p:spPr bwMode="auto">
              <a:xfrm>
                <a:off x="5080" y="2604"/>
                <a:ext cx="11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42" name="Rectangle 148"/>
              <p:cNvSpPr>
                <a:spLocks noChangeArrowheads="1"/>
              </p:cNvSpPr>
              <p:nvPr/>
            </p:nvSpPr>
            <p:spPr bwMode="auto">
              <a:xfrm>
                <a:off x="5206" y="2674"/>
                <a:ext cx="9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4</a:t>
                </a:r>
                <a:endParaRPr lang="en-US" altLang="zh-CN"/>
              </a:p>
            </p:txBody>
          </p:sp>
          <p:sp>
            <p:nvSpPr>
              <p:cNvPr id="64643" name="Rectangle 149"/>
              <p:cNvSpPr>
                <a:spLocks noChangeArrowheads="1"/>
              </p:cNvSpPr>
              <p:nvPr/>
            </p:nvSpPr>
            <p:spPr bwMode="auto">
              <a:xfrm>
                <a:off x="5077" y="2610"/>
                <a:ext cx="189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4614" name="Group 154"/>
            <p:cNvGrpSpPr>
              <a:grpSpLocks/>
            </p:cNvGrpSpPr>
            <p:nvPr/>
          </p:nvGrpSpPr>
          <p:grpSpPr bwMode="auto">
            <a:xfrm>
              <a:off x="5077" y="2833"/>
              <a:ext cx="220" cy="227"/>
              <a:chOff x="5077" y="2833"/>
              <a:chExt cx="220" cy="227"/>
            </a:xfrm>
          </p:grpSpPr>
          <p:sp>
            <p:nvSpPr>
              <p:cNvPr id="64638" name="Line 151"/>
              <p:cNvSpPr>
                <a:spLocks noChangeShapeType="1"/>
              </p:cNvSpPr>
              <p:nvPr/>
            </p:nvSpPr>
            <p:spPr bwMode="auto">
              <a:xfrm>
                <a:off x="5080" y="2833"/>
                <a:ext cx="11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39" name="Rectangle 152"/>
              <p:cNvSpPr>
                <a:spLocks noChangeArrowheads="1"/>
              </p:cNvSpPr>
              <p:nvPr/>
            </p:nvSpPr>
            <p:spPr bwMode="auto">
              <a:xfrm>
                <a:off x="5203" y="2903"/>
                <a:ext cx="9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5</a:t>
                </a:r>
                <a:endParaRPr lang="en-US" altLang="zh-CN"/>
              </a:p>
            </p:txBody>
          </p:sp>
          <p:sp>
            <p:nvSpPr>
              <p:cNvPr id="64640" name="Rectangle 153"/>
              <p:cNvSpPr>
                <a:spLocks noChangeArrowheads="1"/>
              </p:cNvSpPr>
              <p:nvPr/>
            </p:nvSpPr>
            <p:spPr bwMode="auto">
              <a:xfrm>
                <a:off x="5077" y="2838"/>
                <a:ext cx="189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4615" name="Group 158"/>
            <p:cNvGrpSpPr>
              <a:grpSpLocks/>
            </p:cNvGrpSpPr>
            <p:nvPr/>
          </p:nvGrpSpPr>
          <p:grpSpPr bwMode="auto">
            <a:xfrm>
              <a:off x="5077" y="3062"/>
              <a:ext cx="221" cy="228"/>
              <a:chOff x="5077" y="3062"/>
              <a:chExt cx="221" cy="228"/>
            </a:xfrm>
          </p:grpSpPr>
          <p:sp>
            <p:nvSpPr>
              <p:cNvPr id="64635" name="Line 155"/>
              <p:cNvSpPr>
                <a:spLocks noChangeShapeType="1"/>
              </p:cNvSpPr>
              <p:nvPr/>
            </p:nvSpPr>
            <p:spPr bwMode="auto">
              <a:xfrm>
                <a:off x="5080" y="3062"/>
                <a:ext cx="11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36" name="Rectangle 156"/>
              <p:cNvSpPr>
                <a:spLocks noChangeArrowheads="1"/>
              </p:cNvSpPr>
              <p:nvPr/>
            </p:nvSpPr>
            <p:spPr bwMode="auto">
              <a:xfrm>
                <a:off x="5204" y="3132"/>
                <a:ext cx="9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6</a:t>
                </a:r>
                <a:endParaRPr lang="en-US" altLang="zh-CN"/>
              </a:p>
            </p:txBody>
          </p:sp>
          <p:sp>
            <p:nvSpPr>
              <p:cNvPr id="64637" name="Rectangle 157"/>
              <p:cNvSpPr>
                <a:spLocks noChangeArrowheads="1"/>
              </p:cNvSpPr>
              <p:nvPr/>
            </p:nvSpPr>
            <p:spPr bwMode="auto">
              <a:xfrm>
                <a:off x="5077" y="3068"/>
                <a:ext cx="189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4616" name="Group 162"/>
            <p:cNvGrpSpPr>
              <a:grpSpLocks/>
            </p:cNvGrpSpPr>
            <p:nvPr/>
          </p:nvGrpSpPr>
          <p:grpSpPr bwMode="auto">
            <a:xfrm>
              <a:off x="5077" y="3290"/>
              <a:ext cx="221" cy="228"/>
              <a:chOff x="5077" y="3290"/>
              <a:chExt cx="221" cy="228"/>
            </a:xfrm>
          </p:grpSpPr>
          <p:sp>
            <p:nvSpPr>
              <p:cNvPr id="64632" name="Line 159"/>
              <p:cNvSpPr>
                <a:spLocks noChangeShapeType="1"/>
              </p:cNvSpPr>
              <p:nvPr/>
            </p:nvSpPr>
            <p:spPr bwMode="auto">
              <a:xfrm>
                <a:off x="5080" y="3290"/>
                <a:ext cx="11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33" name="Rectangle 160"/>
              <p:cNvSpPr>
                <a:spLocks noChangeArrowheads="1"/>
              </p:cNvSpPr>
              <p:nvPr/>
            </p:nvSpPr>
            <p:spPr bwMode="auto">
              <a:xfrm>
                <a:off x="5204" y="3361"/>
                <a:ext cx="9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7</a:t>
                </a:r>
                <a:endParaRPr lang="en-US" altLang="zh-CN"/>
              </a:p>
            </p:txBody>
          </p:sp>
          <p:sp>
            <p:nvSpPr>
              <p:cNvPr id="64634" name="Rectangle 161"/>
              <p:cNvSpPr>
                <a:spLocks noChangeArrowheads="1"/>
              </p:cNvSpPr>
              <p:nvPr/>
            </p:nvSpPr>
            <p:spPr bwMode="auto">
              <a:xfrm>
                <a:off x="5077" y="3296"/>
                <a:ext cx="189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sp>
          <p:nvSpPr>
            <p:cNvPr id="64617" name="Rectangle 163"/>
            <p:cNvSpPr>
              <a:spLocks noChangeArrowheads="1"/>
            </p:cNvSpPr>
            <p:nvPr/>
          </p:nvSpPr>
          <p:spPr bwMode="auto">
            <a:xfrm>
              <a:off x="3788" y="2684"/>
              <a:ext cx="349" cy="91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18" name="Rectangle 164"/>
            <p:cNvSpPr>
              <a:spLocks noChangeArrowheads="1"/>
            </p:cNvSpPr>
            <p:nvPr/>
          </p:nvSpPr>
          <p:spPr bwMode="auto">
            <a:xfrm>
              <a:off x="3908" y="2719"/>
              <a:ext cx="18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&amp;</a:t>
              </a:r>
              <a:endParaRPr lang="en-US" altLang="zh-CN"/>
            </a:p>
          </p:txBody>
        </p:sp>
        <p:sp>
          <p:nvSpPr>
            <p:cNvPr id="64619" name="Rectangle 165"/>
            <p:cNvSpPr>
              <a:spLocks noChangeArrowheads="1"/>
            </p:cNvSpPr>
            <p:nvPr/>
          </p:nvSpPr>
          <p:spPr bwMode="auto">
            <a:xfrm>
              <a:off x="3271" y="2815"/>
              <a:ext cx="14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S</a:t>
              </a:r>
              <a:endParaRPr lang="en-US" altLang="zh-CN"/>
            </a:p>
          </p:txBody>
        </p:sp>
        <p:sp>
          <p:nvSpPr>
            <p:cNvPr id="64620" name="Rectangle 166"/>
            <p:cNvSpPr>
              <a:spLocks noChangeArrowheads="1"/>
            </p:cNvSpPr>
            <p:nvPr/>
          </p:nvSpPr>
          <p:spPr bwMode="auto">
            <a:xfrm>
              <a:off x="3355" y="2901"/>
              <a:ext cx="108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grpSp>
          <p:nvGrpSpPr>
            <p:cNvPr id="64621" name="Group 170"/>
            <p:cNvGrpSpPr>
              <a:grpSpLocks/>
            </p:cNvGrpSpPr>
            <p:nvPr/>
          </p:nvGrpSpPr>
          <p:grpSpPr bwMode="auto">
            <a:xfrm>
              <a:off x="3264" y="3062"/>
              <a:ext cx="180" cy="228"/>
              <a:chOff x="3264" y="3062"/>
              <a:chExt cx="180" cy="228"/>
            </a:xfrm>
          </p:grpSpPr>
          <p:sp>
            <p:nvSpPr>
              <p:cNvPr id="64629" name="Line 167"/>
              <p:cNvSpPr>
                <a:spLocks noChangeShapeType="1"/>
              </p:cNvSpPr>
              <p:nvPr/>
            </p:nvSpPr>
            <p:spPr bwMode="auto">
              <a:xfrm>
                <a:off x="3274" y="3062"/>
                <a:ext cx="66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30" name="Rectangle 168"/>
              <p:cNvSpPr>
                <a:spLocks noChangeArrowheads="1"/>
              </p:cNvSpPr>
              <p:nvPr/>
            </p:nvSpPr>
            <p:spPr bwMode="auto">
              <a:xfrm>
                <a:off x="3354" y="3135"/>
                <a:ext cx="90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2</a:t>
                </a:r>
                <a:endParaRPr lang="en-US" altLang="zh-CN"/>
              </a:p>
            </p:txBody>
          </p:sp>
          <p:sp>
            <p:nvSpPr>
              <p:cNvPr id="64631" name="Rectangle 169"/>
              <p:cNvSpPr>
                <a:spLocks noChangeArrowheads="1"/>
              </p:cNvSpPr>
              <p:nvPr/>
            </p:nvSpPr>
            <p:spPr bwMode="auto">
              <a:xfrm>
                <a:off x="3264" y="3068"/>
                <a:ext cx="156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</p:grpSp>
        <p:grpSp>
          <p:nvGrpSpPr>
            <p:cNvPr id="64622" name="Group 174"/>
            <p:cNvGrpSpPr>
              <a:grpSpLocks/>
            </p:cNvGrpSpPr>
            <p:nvPr/>
          </p:nvGrpSpPr>
          <p:grpSpPr bwMode="auto">
            <a:xfrm>
              <a:off x="3277" y="3290"/>
              <a:ext cx="184" cy="228"/>
              <a:chOff x="3277" y="3290"/>
              <a:chExt cx="184" cy="228"/>
            </a:xfrm>
          </p:grpSpPr>
          <p:sp>
            <p:nvSpPr>
              <p:cNvPr id="64626" name="Line 171"/>
              <p:cNvSpPr>
                <a:spLocks noChangeShapeType="1"/>
              </p:cNvSpPr>
              <p:nvPr/>
            </p:nvSpPr>
            <p:spPr bwMode="auto">
              <a:xfrm>
                <a:off x="3287" y="3290"/>
                <a:ext cx="6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27" name="Rectangle 172"/>
              <p:cNvSpPr>
                <a:spLocks noChangeArrowheads="1"/>
              </p:cNvSpPr>
              <p:nvPr/>
            </p:nvSpPr>
            <p:spPr bwMode="auto">
              <a:xfrm>
                <a:off x="3367" y="3363"/>
                <a:ext cx="9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3</a:t>
                </a:r>
                <a:endParaRPr lang="en-US" altLang="zh-CN"/>
              </a:p>
            </p:txBody>
          </p:sp>
          <p:sp>
            <p:nvSpPr>
              <p:cNvPr id="64628" name="Rectangle 173"/>
              <p:cNvSpPr>
                <a:spLocks noChangeArrowheads="1"/>
              </p:cNvSpPr>
              <p:nvPr/>
            </p:nvSpPr>
            <p:spPr bwMode="auto">
              <a:xfrm>
                <a:off x="3277" y="3296"/>
                <a:ext cx="162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</p:grpSp>
        <p:sp>
          <p:nvSpPr>
            <p:cNvPr id="64623" name="Freeform 175"/>
            <p:cNvSpPr>
              <a:spLocks/>
            </p:cNvSpPr>
            <p:nvPr/>
          </p:nvSpPr>
          <p:spPr bwMode="auto">
            <a:xfrm>
              <a:off x="3740" y="3117"/>
              <a:ext cx="48" cy="48"/>
            </a:xfrm>
            <a:custGeom>
              <a:avLst/>
              <a:gdLst>
                <a:gd name="T0" fmla="*/ 0 w 48"/>
                <a:gd name="T1" fmla="*/ 24 h 48"/>
                <a:gd name="T2" fmla="*/ 12 w 48"/>
                <a:gd name="T3" fmla="*/ 0 h 48"/>
                <a:gd name="T4" fmla="*/ 36 w 48"/>
                <a:gd name="T5" fmla="*/ 0 h 48"/>
                <a:gd name="T6" fmla="*/ 48 w 48"/>
                <a:gd name="T7" fmla="*/ 24 h 48"/>
                <a:gd name="T8" fmla="*/ 36 w 48"/>
                <a:gd name="T9" fmla="*/ 48 h 48"/>
                <a:gd name="T10" fmla="*/ 12 w 48"/>
                <a:gd name="T11" fmla="*/ 48 h 48"/>
                <a:gd name="T12" fmla="*/ 0 w 48"/>
                <a:gd name="T13" fmla="*/ 24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48"/>
                <a:gd name="T23" fmla="*/ 48 w 48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48">
                  <a:moveTo>
                    <a:pt x="0" y="24"/>
                  </a:moveTo>
                  <a:lnTo>
                    <a:pt x="12" y="0"/>
                  </a:lnTo>
                  <a:lnTo>
                    <a:pt x="36" y="0"/>
                  </a:lnTo>
                  <a:lnTo>
                    <a:pt x="48" y="24"/>
                  </a:lnTo>
                  <a:lnTo>
                    <a:pt x="36" y="48"/>
                  </a:lnTo>
                  <a:lnTo>
                    <a:pt x="12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24" name="Freeform 176"/>
            <p:cNvSpPr>
              <a:spLocks/>
            </p:cNvSpPr>
            <p:nvPr/>
          </p:nvSpPr>
          <p:spPr bwMode="auto">
            <a:xfrm>
              <a:off x="3740" y="3346"/>
              <a:ext cx="48" cy="48"/>
            </a:xfrm>
            <a:custGeom>
              <a:avLst/>
              <a:gdLst>
                <a:gd name="T0" fmla="*/ 0 w 48"/>
                <a:gd name="T1" fmla="*/ 24 h 48"/>
                <a:gd name="T2" fmla="*/ 12 w 48"/>
                <a:gd name="T3" fmla="*/ 0 h 48"/>
                <a:gd name="T4" fmla="*/ 36 w 48"/>
                <a:gd name="T5" fmla="*/ 0 h 48"/>
                <a:gd name="T6" fmla="*/ 48 w 48"/>
                <a:gd name="T7" fmla="*/ 24 h 48"/>
                <a:gd name="T8" fmla="*/ 36 w 48"/>
                <a:gd name="T9" fmla="*/ 48 h 48"/>
                <a:gd name="T10" fmla="*/ 12 w 48"/>
                <a:gd name="T11" fmla="*/ 48 h 48"/>
                <a:gd name="T12" fmla="*/ 0 w 48"/>
                <a:gd name="T13" fmla="*/ 24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48"/>
                <a:gd name="T23" fmla="*/ 48 w 48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48">
                  <a:moveTo>
                    <a:pt x="0" y="24"/>
                  </a:moveTo>
                  <a:lnTo>
                    <a:pt x="12" y="0"/>
                  </a:lnTo>
                  <a:lnTo>
                    <a:pt x="36" y="0"/>
                  </a:lnTo>
                  <a:lnTo>
                    <a:pt x="48" y="24"/>
                  </a:lnTo>
                  <a:lnTo>
                    <a:pt x="36" y="48"/>
                  </a:lnTo>
                  <a:lnTo>
                    <a:pt x="12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25" name="Rectangle 177"/>
            <p:cNvSpPr>
              <a:spLocks noChangeArrowheads="1"/>
            </p:cNvSpPr>
            <p:nvPr/>
          </p:nvSpPr>
          <p:spPr bwMode="auto">
            <a:xfrm>
              <a:off x="4185" y="2815"/>
              <a:ext cx="253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EN</a:t>
              </a:r>
              <a:endParaRPr lang="en-US" altLang="zh-CN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译码器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逻辑电路图</a:t>
            </a:r>
          </a:p>
        </p:txBody>
      </p:sp>
      <p:grpSp>
        <p:nvGrpSpPr>
          <p:cNvPr id="65540" name="Group 313"/>
          <p:cNvGrpSpPr>
            <a:grpSpLocks/>
          </p:cNvGrpSpPr>
          <p:nvPr/>
        </p:nvGrpSpPr>
        <p:grpSpPr bwMode="auto">
          <a:xfrm>
            <a:off x="4038600" y="1336675"/>
            <a:ext cx="2941638" cy="5140325"/>
            <a:chOff x="1026" y="449"/>
            <a:chExt cx="2046" cy="3557"/>
          </a:xfrm>
        </p:grpSpPr>
        <p:sp>
          <p:nvSpPr>
            <p:cNvPr id="65541" name="Rectangle 174"/>
            <p:cNvSpPr>
              <a:spLocks noChangeArrowheads="1"/>
            </p:cNvSpPr>
            <p:nvPr/>
          </p:nvSpPr>
          <p:spPr bwMode="auto">
            <a:xfrm>
              <a:off x="2610" y="457"/>
              <a:ext cx="193" cy="30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2" name="Rectangle 175"/>
            <p:cNvSpPr>
              <a:spLocks noChangeArrowheads="1"/>
            </p:cNvSpPr>
            <p:nvPr/>
          </p:nvSpPr>
          <p:spPr bwMode="auto">
            <a:xfrm>
              <a:off x="2666" y="449"/>
              <a:ext cx="75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宋体" pitchFamily="2" charset="-122"/>
                </a:rPr>
                <a:t>&amp;</a:t>
              </a:r>
              <a:endParaRPr lang="en-US" altLang="zh-CN"/>
            </a:p>
          </p:txBody>
        </p:sp>
        <p:sp>
          <p:nvSpPr>
            <p:cNvPr id="65543" name="Line 176"/>
            <p:cNvSpPr>
              <a:spLocks noChangeShapeType="1"/>
            </p:cNvSpPr>
            <p:nvPr/>
          </p:nvSpPr>
          <p:spPr bwMode="auto">
            <a:xfrm>
              <a:off x="1503" y="723"/>
              <a:ext cx="110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4" name="Line 177"/>
            <p:cNvSpPr>
              <a:spLocks noChangeShapeType="1"/>
            </p:cNvSpPr>
            <p:nvPr/>
          </p:nvSpPr>
          <p:spPr bwMode="auto">
            <a:xfrm>
              <a:off x="2803" y="610"/>
              <a:ext cx="18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5" name="Freeform 178"/>
            <p:cNvSpPr>
              <a:spLocks/>
            </p:cNvSpPr>
            <p:nvPr/>
          </p:nvSpPr>
          <p:spPr bwMode="auto">
            <a:xfrm>
              <a:off x="2803" y="594"/>
              <a:ext cx="33" cy="32"/>
            </a:xfrm>
            <a:custGeom>
              <a:avLst/>
              <a:gdLst>
                <a:gd name="T0" fmla="*/ 0 w 33"/>
                <a:gd name="T1" fmla="*/ 16 h 32"/>
                <a:gd name="T2" fmla="*/ 9 w 33"/>
                <a:gd name="T3" fmla="*/ 0 h 32"/>
                <a:gd name="T4" fmla="*/ 25 w 33"/>
                <a:gd name="T5" fmla="*/ 0 h 32"/>
                <a:gd name="T6" fmla="*/ 33 w 33"/>
                <a:gd name="T7" fmla="*/ 16 h 32"/>
                <a:gd name="T8" fmla="*/ 25 w 33"/>
                <a:gd name="T9" fmla="*/ 32 h 32"/>
                <a:gd name="T10" fmla="*/ 9 w 33"/>
                <a:gd name="T11" fmla="*/ 32 h 32"/>
                <a:gd name="T12" fmla="*/ 0 w 33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2"/>
                <a:gd name="T23" fmla="*/ 33 w 33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2">
                  <a:moveTo>
                    <a:pt x="0" y="16"/>
                  </a:moveTo>
                  <a:lnTo>
                    <a:pt x="9" y="0"/>
                  </a:lnTo>
                  <a:lnTo>
                    <a:pt x="25" y="0"/>
                  </a:lnTo>
                  <a:lnTo>
                    <a:pt x="33" y="16"/>
                  </a:lnTo>
                  <a:lnTo>
                    <a:pt x="25" y="32"/>
                  </a:lnTo>
                  <a:lnTo>
                    <a:pt x="9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6" name="Rectangle 179"/>
            <p:cNvSpPr>
              <a:spLocks noChangeArrowheads="1"/>
            </p:cNvSpPr>
            <p:nvPr/>
          </p:nvSpPr>
          <p:spPr bwMode="auto">
            <a:xfrm>
              <a:off x="2610" y="916"/>
              <a:ext cx="193" cy="3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7" name="Rectangle 180"/>
            <p:cNvSpPr>
              <a:spLocks noChangeArrowheads="1"/>
            </p:cNvSpPr>
            <p:nvPr/>
          </p:nvSpPr>
          <p:spPr bwMode="auto">
            <a:xfrm>
              <a:off x="2666" y="908"/>
              <a:ext cx="75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宋体" pitchFamily="2" charset="-122"/>
                </a:rPr>
                <a:t>&amp;</a:t>
              </a:r>
              <a:endParaRPr lang="en-US" altLang="zh-CN"/>
            </a:p>
          </p:txBody>
        </p:sp>
        <p:sp>
          <p:nvSpPr>
            <p:cNvPr id="65548" name="Line 181"/>
            <p:cNvSpPr>
              <a:spLocks noChangeShapeType="1"/>
            </p:cNvSpPr>
            <p:nvPr/>
          </p:nvSpPr>
          <p:spPr bwMode="auto">
            <a:xfrm>
              <a:off x="2803" y="1070"/>
              <a:ext cx="18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9" name="Freeform 182"/>
            <p:cNvSpPr>
              <a:spLocks/>
            </p:cNvSpPr>
            <p:nvPr/>
          </p:nvSpPr>
          <p:spPr bwMode="auto">
            <a:xfrm>
              <a:off x="2803" y="1054"/>
              <a:ext cx="33" cy="32"/>
            </a:xfrm>
            <a:custGeom>
              <a:avLst/>
              <a:gdLst>
                <a:gd name="T0" fmla="*/ 0 w 33"/>
                <a:gd name="T1" fmla="*/ 16 h 32"/>
                <a:gd name="T2" fmla="*/ 9 w 33"/>
                <a:gd name="T3" fmla="*/ 0 h 32"/>
                <a:gd name="T4" fmla="*/ 25 w 33"/>
                <a:gd name="T5" fmla="*/ 0 h 32"/>
                <a:gd name="T6" fmla="*/ 33 w 33"/>
                <a:gd name="T7" fmla="*/ 16 h 32"/>
                <a:gd name="T8" fmla="*/ 25 w 33"/>
                <a:gd name="T9" fmla="*/ 32 h 32"/>
                <a:gd name="T10" fmla="*/ 9 w 33"/>
                <a:gd name="T11" fmla="*/ 32 h 32"/>
                <a:gd name="T12" fmla="*/ 0 w 33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2"/>
                <a:gd name="T23" fmla="*/ 33 w 33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2">
                  <a:moveTo>
                    <a:pt x="0" y="16"/>
                  </a:moveTo>
                  <a:lnTo>
                    <a:pt x="9" y="0"/>
                  </a:lnTo>
                  <a:lnTo>
                    <a:pt x="25" y="0"/>
                  </a:lnTo>
                  <a:lnTo>
                    <a:pt x="33" y="16"/>
                  </a:lnTo>
                  <a:lnTo>
                    <a:pt x="25" y="32"/>
                  </a:lnTo>
                  <a:lnTo>
                    <a:pt x="9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0" name="Rectangle 183"/>
            <p:cNvSpPr>
              <a:spLocks noChangeArrowheads="1"/>
            </p:cNvSpPr>
            <p:nvPr/>
          </p:nvSpPr>
          <p:spPr bwMode="auto">
            <a:xfrm>
              <a:off x="2610" y="1376"/>
              <a:ext cx="193" cy="3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1" name="Rectangle 184"/>
            <p:cNvSpPr>
              <a:spLocks noChangeArrowheads="1"/>
            </p:cNvSpPr>
            <p:nvPr/>
          </p:nvSpPr>
          <p:spPr bwMode="auto">
            <a:xfrm>
              <a:off x="2666" y="1368"/>
              <a:ext cx="75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宋体" pitchFamily="2" charset="-122"/>
                </a:rPr>
                <a:t>&amp;</a:t>
              </a:r>
              <a:endParaRPr lang="en-US" altLang="zh-CN"/>
            </a:p>
          </p:txBody>
        </p:sp>
        <p:sp>
          <p:nvSpPr>
            <p:cNvPr id="65552" name="Line 185"/>
            <p:cNvSpPr>
              <a:spLocks noChangeShapeType="1"/>
            </p:cNvSpPr>
            <p:nvPr/>
          </p:nvSpPr>
          <p:spPr bwMode="auto">
            <a:xfrm>
              <a:off x="2803" y="1530"/>
              <a:ext cx="18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Freeform 186"/>
            <p:cNvSpPr>
              <a:spLocks/>
            </p:cNvSpPr>
            <p:nvPr/>
          </p:nvSpPr>
          <p:spPr bwMode="auto">
            <a:xfrm>
              <a:off x="2803" y="1513"/>
              <a:ext cx="33" cy="33"/>
            </a:xfrm>
            <a:custGeom>
              <a:avLst/>
              <a:gdLst>
                <a:gd name="T0" fmla="*/ 0 w 33"/>
                <a:gd name="T1" fmla="*/ 17 h 33"/>
                <a:gd name="T2" fmla="*/ 9 w 33"/>
                <a:gd name="T3" fmla="*/ 0 h 33"/>
                <a:gd name="T4" fmla="*/ 25 w 33"/>
                <a:gd name="T5" fmla="*/ 0 h 33"/>
                <a:gd name="T6" fmla="*/ 33 w 33"/>
                <a:gd name="T7" fmla="*/ 17 h 33"/>
                <a:gd name="T8" fmla="*/ 25 w 33"/>
                <a:gd name="T9" fmla="*/ 33 h 33"/>
                <a:gd name="T10" fmla="*/ 9 w 33"/>
                <a:gd name="T11" fmla="*/ 33 h 33"/>
                <a:gd name="T12" fmla="*/ 0 w 33"/>
                <a:gd name="T13" fmla="*/ 17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3"/>
                <a:gd name="T23" fmla="*/ 33 w 33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3">
                  <a:moveTo>
                    <a:pt x="0" y="17"/>
                  </a:moveTo>
                  <a:lnTo>
                    <a:pt x="9" y="0"/>
                  </a:lnTo>
                  <a:lnTo>
                    <a:pt x="25" y="0"/>
                  </a:lnTo>
                  <a:lnTo>
                    <a:pt x="33" y="17"/>
                  </a:lnTo>
                  <a:lnTo>
                    <a:pt x="25" y="33"/>
                  </a:lnTo>
                  <a:lnTo>
                    <a:pt x="9" y="33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4" name="Rectangle 187"/>
            <p:cNvSpPr>
              <a:spLocks noChangeArrowheads="1"/>
            </p:cNvSpPr>
            <p:nvPr/>
          </p:nvSpPr>
          <p:spPr bwMode="auto">
            <a:xfrm>
              <a:off x="2610" y="1828"/>
              <a:ext cx="193" cy="3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5" name="Rectangle 188"/>
            <p:cNvSpPr>
              <a:spLocks noChangeArrowheads="1"/>
            </p:cNvSpPr>
            <p:nvPr/>
          </p:nvSpPr>
          <p:spPr bwMode="auto">
            <a:xfrm>
              <a:off x="2666" y="1820"/>
              <a:ext cx="75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宋体" pitchFamily="2" charset="-122"/>
                </a:rPr>
                <a:t>&amp;</a:t>
              </a:r>
              <a:endParaRPr lang="en-US" altLang="zh-CN"/>
            </a:p>
          </p:txBody>
        </p:sp>
        <p:sp>
          <p:nvSpPr>
            <p:cNvPr id="65556" name="Line 189"/>
            <p:cNvSpPr>
              <a:spLocks noChangeShapeType="1"/>
            </p:cNvSpPr>
            <p:nvPr/>
          </p:nvSpPr>
          <p:spPr bwMode="auto">
            <a:xfrm>
              <a:off x="2803" y="1981"/>
              <a:ext cx="18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7" name="Freeform 190"/>
            <p:cNvSpPr>
              <a:spLocks/>
            </p:cNvSpPr>
            <p:nvPr/>
          </p:nvSpPr>
          <p:spPr bwMode="auto">
            <a:xfrm>
              <a:off x="2803" y="1965"/>
              <a:ext cx="33" cy="32"/>
            </a:xfrm>
            <a:custGeom>
              <a:avLst/>
              <a:gdLst>
                <a:gd name="T0" fmla="*/ 0 w 33"/>
                <a:gd name="T1" fmla="*/ 16 h 32"/>
                <a:gd name="T2" fmla="*/ 9 w 33"/>
                <a:gd name="T3" fmla="*/ 0 h 32"/>
                <a:gd name="T4" fmla="*/ 25 w 33"/>
                <a:gd name="T5" fmla="*/ 0 h 32"/>
                <a:gd name="T6" fmla="*/ 33 w 33"/>
                <a:gd name="T7" fmla="*/ 16 h 32"/>
                <a:gd name="T8" fmla="*/ 25 w 33"/>
                <a:gd name="T9" fmla="*/ 32 h 32"/>
                <a:gd name="T10" fmla="*/ 9 w 33"/>
                <a:gd name="T11" fmla="*/ 32 h 32"/>
                <a:gd name="T12" fmla="*/ 0 w 33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2"/>
                <a:gd name="T23" fmla="*/ 33 w 33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2">
                  <a:moveTo>
                    <a:pt x="0" y="16"/>
                  </a:moveTo>
                  <a:lnTo>
                    <a:pt x="9" y="0"/>
                  </a:lnTo>
                  <a:lnTo>
                    <a:pt x="25" y="0"/>
                  </a:lnTo>
                  <a:lnTo>
                    <a:pt x="33" y="16"/>
                  </a:lnTo>
                  <a:lnTo>
                    <a:pt x="25" y="32"/>
                  </a:lnTo>
                  <a:lnTo>
                    <a:pt x="9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8" name="Rectangle 191"/>
            <p:cNvSpPr>
              <a:spLocks noChangeArrowheads="1"/>
            </p:cNvSpPr>
            <p:nvPr/>
          </p:nvSpPr>
          <p:spPr bwMode="auto">
            <a:xfrm>
              <a:off x="2610" y="2288"/>
              <a:ext cx="193" cy="30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9" name="Rectangle 192"/>
            <p:cNvSpPr>
              <a:spLocks noChangeArrowheads="1"/>
            </p:cNvSpPr>
            <p:nvPr/>
          </p:nvSpPr>
          <p:spPr bwMode="auto">
            <a:xfrm>
              <a:off x="2666" y="2280"/>
              <a:ext cx="75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宋体" pitchFamily="2" charset="-122"/>
                </a:rPr>
                <a:t>&amp;</a:t>
              </a:r>
              <a:endParaRPr lang="en-US" altLang="zh-CN"/>
            </a:p>
          </p:txBody>
        </p:sp>
        <p:sp>
          <p:nvSpPr>
            <p:cNvPr id="65560" name="Line 193"/>
            <p:cNvSpPr>
              <a:spLocks noChangeShapeType="1"/>
            </p:cNvSpPr>
            <p:nvPr/>
          </p:nvSpPr>
          <p:spPr bwMode="auto">
            <a:xfrm>
              <a:off x="1697" y="2328"/>
              <a:ext cx="91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1" name="Line 194"/>
            <p:cNvSpPr>
              <a:spLocks noChangeShapeType="1"/>
            </p:cNvSpPr>
            <p:nvPr/>
          </p:nvSpPr>
          <p:spPr bwMode="auto">
            <a:xfrm>
              <a:off x="1769" y="2401"/>
              <a:ext cx="84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2" name="Line 195"/>
            <p:cNvSpPr>
              <a:spLocks noChangeShapeType="1"/>
            </p:cNvSpPr>
            <p:nvPr/>
          </p:nvSpPr>
          <p:spPr bwMode="auto">
            <a:xfrm>
              <a:off x="2537" y="2554"/>
              <a:ext cx="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3" name="Line 196"/>
            <p:cNvSpPr>
              <a:spLocks noChangeShapeType="1"/>
            </p:cNvSpPr>
            <p:nvPr/>
          </p:nvSpPr>
          <p:spPr bwMode="auto">
            <a:xfrm>
              <a:off x="2803" y="2441"/>
              <a:ext cx="18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4" name="Freeform 197"/>
            <p:cNvSpPr>
              <a:spLocks/>
            </p:cNvSpPr>
            <p:nvPr/>
          </p:nvSpPr>
          <p:spPr bwMode="auto">
            <a:xfrm>
              <a:off x="2803" y="2425"/>
              <a:ext cx="33" cy="32"/>
            </a:xfrm>
            <a:custGeom>
              <a:avLst/>
              <a:gdLst>
                <a:gd name="T0" fmla="*/ 0 w 33"/>
                <a:gd name="T1" fmla="*/ 16 h 32"/>
                <a:gd name="T2" fmla="*/ 9 w 33"/>
                <a:gd name="T3" fmla="*/ 0 h 32"/>
                <a:gd name="T4" fmla="*/ 25 w 33"/>
                <a:gd name="T5" fmla="*/ 0 h 32"/>
                <a:gd name="T6" fmla="*/ 33 w 33"/>
                <a:gd name="T7" fmla="*/ 16 h 32"/>
                <a:gd name="T8" fmla="*/ 25 w 33"/>
                <a:gd name="T9" fmla="*/ 32 h 32"/>
                <a:gd name="T10" fmla="*/ 9 w 33"/>
                <a:gd name="T11" fmla="*/ 32 h 32"/>
                <a:gd name="T12" fmla="*/ 0 w 33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2"/>
                <a:gd name="T23" fmla="*/ 33 w 33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2">
                  <a:moveTo>
                    <a:pt x="0" y="16"/>
                  </a:moveTo>
                  <a:lnTo>
                    <a:pt x="9" y="0"/>
                  </a:lnTo>
                  <a:lnTo>
                    <a:pt x="25" y="0"/>
                  </a:lnTo>
                  <a:lnTo>
                    <a:pt x="33" y="16"/>
                  </a:lnTo>
                  <a:lnTo>
                    <a:pt x="25" y="32"/>
                  </a:lnTo>
                  <a:lnTo>
                    <a:pt x="9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5" name="Rectangle 198"/>
            <p:cNvSpPr>
              <a:spLocks noChangeArrowheads="1"/>
            </p:cNvSpPr>
            <p:nvPr/>
          </p:nvSpPr>
          <p:spPr bwMode="auto">
            <a:xfrm>
              <a:off x="2610" y="2748"/>
              <a:ext cx="193" cy="30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6" name="Rectangle 199"/>
            <p:cNvSpPr>
              <a:spLocks noChangeArrowheads="1"/>
            </p:cNvSpPr>
            <p:nvPr/>
          </p:nvSpPr>
          <p:spPr bwMode="auto">
            <a:xfrm>
              <a:off x="2666" y="2741"/>
              <a:ext cx="75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宋体" pitchFamily="2" charset="-122"/>
                </a:rPr>
                <a:t>&amp;</a:t>
              </a:r>
              <a:endParaRPr lang="en-US" altLang="zh-CN"/>
            </a:p>
          </p:txBody>
        </p:sp>
        <p:sp>
          <p:nvSpPr>
            <p:cNvPr id="65567" name="Line 200"/>
            <p:cNvSpPr>
              <a:spLocks noChangeShapeType="1"/>
            </p:cNvSpPr>
            <p:nvPr/>
          </p:nvSpPr>
          <p:spPr bwMode="auto">
            <a:xfrm>
              <a:off x="2803" y="2901"/>
              <a:ext cx="18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8" name="Freeform 201"/>
            <p:cNvSpPr>
              <a:spLocks/>
            </p:cNvSpPr>
            <p:nvPr/>
          </p:nvSpPr>
          <p:spPr bwMode="auto">
            <a:xfrm>
              <a:off x="2803" y="2885"/>
              <a:ext cx="33" cy="32"/>
            </a:xfrm>
            <a:custGeom>
              <a:avLst/>
              <a:gdLst>
                <a:gd name="T0" fmla="*/ 0 w 33"/>
                <a:gd name="T1" fmla="*/ 16 h 32"/>
                <a:gd name="T2" fmla="*/ 9 w 33"/>
                <a:gd name="T3" fmla="*/ 0 h 32"/>
                <a:gd name="T4" fmla="*/ 25 w 33"/>
                <a:gd name="T5" fmla="*/ 0 h 32"/>
                <a:gd name="T6" fmla="*/ 33 w 33"/>
                <a:gd name="T7" fmla="*/ 16 h 32"/>
                <a:gd name="T8" fmla="*/ 25 w 33"/>
                <a:gd name="T9" fmla="*/ 32 h 32"/>
                <a:gd name="T10" fmla="*/ 9 w 33"/>
                <a:gd name="T11" fmla="*/ 32 h 32"/>
                <a:gd name="T12" fmla="*/ 0 w 33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2"/>
                <a:gd name="T23" fmla="*/ 33 w 33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2">
                  <a:moveTo>
                    <a:pt x="0" y="16"/>
                  </a:moveTo>
                  <a:lnTo>
                    <a:pt x="9" y="0"/>
                  </a:lnTo>
                  <a:lnTo>
                    <a:pt x="25" y="0"/>
                  </a:lnTo>
                  <a:lnTo>
                    <a:pt x="33" y="16"/>
                  </a:lnTo>
                  <a:lnTo>
                    <a:pt x="25" y="32"/>
                  </a:lnTo>
                  <a:lnTo>
                    <a:pt x="9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9" name="Rectangle 202"/>
            <p:cNvSpPr>
              <a:spLocks noChangeArrowheads="1"/>
            </p:cNvSpPr>
            <p:nvPr/>
          </p:nvSpPr>
          <p:spPr bwMode="auto">
            <a:xfrm>
              <a:off x="2610" y="3199"/>
              <a:ext cx="193" cy="3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0" name="Rectangle 203"/>
            <p:cNvSpPr>
              <a:spLocks noChangeArrowheads="1"/>
            </p:cNvSpPr>
            <p:nvPr/>
          </p:nvSpPr>
          <p:spPr bwMode="auto">
            <a:xfrm>
              <a:off x="2666" y="3191"/>
              <a:ext cx="75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宋体" pitchFamily="2" charset="-122"/>
                </a:rPr>
                <a:t>&amp;</a:t>
              </a:r>
              <a:endParaRPr lang="en-US" altLang="zh-CN"/>
            </a:p>
          </p:txBody>
        </p:sp>
        <p:sp>
          <p:nvSpPr>
            <p:cNvPr id="65571" name="Line 204"/>
            <p:cNvSpPr>
              <a:spLocks noChangeShapeType="1"/>
            </p:cNvSpPr>
            <p:nvPr/>
          </p:nvSpPr>
          <p:spPr bwMode="auto">
            <a:xfrm>
              <a:off x="2803" y="3353"/>
              <a:ext cx="18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2" name="Freeform 205"/>
            <p:cNvSpPr>
              <a:spLocks/>
            </p:cNvSpPr>
            <p:nvPr/>
          </p:nvSpPr>
          <p:spPr bwMode="auto">
            <a:xfrm>
              <a:off x="2803" y="3337"/>
              <a:ext cx="33" cy="32"/>
            </a:xfrm>
            <a:custGeom>
              <a:avLst/>
              <a:gdLst>
                <a:gd name="T0" fmla="*/ 0 w 33"/>
                <a:gd name="T1" fmla="*/ 16 h 32"/>
                <a:gd name="T2" fmla="*/ 9 w 33"/>
                <a:gd name="T3" fmla="*/ 0 h 32"/>
                <a:gd name="T4" fmla="*/ 25 w 33"/>
                <a:gd name="T5" fmla="*/ 0 h 32"/>
                <a:gd name="T6" fmla="*/ 33 w 33"/>
                <a:gd name="T7" fmla="*/ 16 h 32"/>
                <a:gd name="T8" fmla="*/ 25 w 33"/>
                <a:gd name="T9" fmla="*/ 32 h 32"/>
                <a:gd name="T10" fmla="*/ 9 w 33"/>
                <a:gd name="T11" fmla="*/ 32 h 32"/>
                <a:gd name="T12" fmla="*/ 0 w 33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2"/>
                <a:gd name="T23" fmla="*/ 33 w 33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2">
                  <a:moveTo>
                    <a:pt x="0" y="16"/>
                  </a:moveTo>
                  <a:lnTo>
                    <a:pt x="9" y="0"/>
                  </a:lnTo>
                  <a:lnTo>
                    <a:pt x="25" y="0"/>
                  </a:lnTo>
                  <a:lnTo>
                    <a:pt x="33" y="16"/>
                  </a:lnTo>
                  <a:lnTo>
                    <a:pt x="25" y="32"/>
                  </a:lnTo>
                  <a:lnTo>
                    <a:pt x="9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3" name="Rectangle 206"/>
            <p:cNvSpPr>
              <a:spLocks noChangeArrowheads="1"/>
            </p:cNvSpPr>
            <p:nvPr/>
          </p:nvSpPr>
          <p:spPr bwMode="auto">
            <a:xfrm>
              <a:off x="2610" y="3659"/>
              <a:ext cx="193" cy="3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4" name="Rectangle 207"/>
            <p:cNvSpPr>
              <a:spLocks noChangeArrowheads="1"/>
            </p:cNvSpPr>
            <p:nvPr/>
          </p:nvSpPr>
          <p:spPr bwMode="auto">
            <a:xfrm>
              <a:off x="2666" y="3651"/>
              <a:ext cx="75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宋体" pitchFamily="2" charset="-122"/>
                </a:rPr>
                <a:t>&amp;</a:t>
              </a:r>
              <a:endParaRPr lang="en-US" altLang="zh-CN"/>
            </a:p>
          </p:txBody>
        </p:sp>
        <p:sp>
          <p:nvSpPr>
            <p:cNvPr id="65575" name="Line 208"/>
            <p:cNvSpPr>
              <a:spLocks noChangeShapeType="1"/>
            </p:cNvSpPr>
            <p:nvPr/>
          </p:nvSpPr>
          <p:spPr bwMode="auto">
            <a:xfrm>
              <a:off x="2803" y="3813"/>
              <a:ext cx="18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6" name="Freeform 209"/>
            <p:cNvSpPr>
              <a:spLocks/>
            </p:cNvSpPr>
            <p:nvPr/>
          </p:nvSpPr>
          <p:spPr bwMode="auto">
            <a:xfrm>
              <a:off x="2803" y="3796"/>
              <a:ext cx="33" cy="33"/>
            </a:xfrm>
            <a:custGeom>
              <a:avLst/>
              <a:gdLst>
                <a:gd name="T0" fmla="*/ 0 w 33"/>
                <a:gd name="T1" fmla="*/ 17 h 33"/>
                <a:gd name="T2" fmla="*/ 9 w 33"/>
                <a:gd name="T3" fmla="*/ 0 h 33"/>
                <a:gd name="T4" fmla="*/ 25 w 33"/>
                <a:gd name="T5" fmla="*/ 0 h 33"/>
                <a:gd name="T6" fmla="*/ 33 w 33"/>
                <a:gd name="T7" fmla="*/ 17 h 33"/>
                <a:gd name="T8" fmla="*/ 25 w 33"/>
                <a:gd name="T9" fmla="*/ 33 h 33"/>
                <a:gd name="T10" fmla="*/ 9 w 33"/>
                <a:gd name="T11" fmla="*/ 33 h 33"/>
                <a:gd name="T12" fmla="*/ 0 w 33"/>
                <a:gd name="T13" fmla="*/ 17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3"/>
                <a:gd name="T23" fmla="*/ 33 w 33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3">
                  <a:moveTo>
                    <a:pt x="0" y="17"/>
                  </a:moveTo>
                  <a:lnTo>
                    <a:pt x="9" y="0"/>
                  </a:lnTo>
                  <a:lnTo>
                    <a:pt x="25" y="0"/>
                  </a:lnTo>
                  <a:lnTo>
                    <a:pt x="33" y="17"/>
                  </a:lnTo>
                  <a:lnTo>
                    <a:pt x="25" y="33"/>
                  </a:lnTo>
                  <a:lnTo>
                    <a:pt x="9" y="33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7" name="Freeform 210"/>
            <p:cNvSpPr>
              <a:spLocks/>
            </p:cNvSpPr>
            <p:nvPr/>
          </p:nvSpPr>
          <p:spPr bwMode="auto">
            <a:xfrm>
              <a:off x="2537" y="723"/>
              <a:ext cx="73" cy="2977"/>
            </a:xfrm>
            <a:custGeom>
              <a:avLst/>
              <a:gdLst>
                <a:gd name="T0" fmla="*/ 0 w 73"/>
                <a:gd name="T1" fmla="*/ 0 h 2977"/>
                <a:gd name="T2" fmla="*/ 0 w 73"/>
                <a:gd name="T3" fmla="*/ 2977 h 2977"/>
                <a:gd name="T4" fmla="*/ 73 w 73"/>
                <a:gd name="T5" fmla="*/ 2977 h 2977"/>
                <a:gd name="T6" fmla="*/ 0 60000 65536"/>
                <a:gd name="T7" fmla="*/ 0 60000 65536"/>
                <a:gd name="T8" fmla="*/ 0 60000 65536"/>
                <a:gd name="T9" fmla="*/ 0 w 73"/>
                <a:gd name="T10" fmla="*/ 0 h 2977"/>
                <a:gd name="T11" fmla="*/ 73 w 73"/>
                <a:gd name="T12" fmla="*/ 2977 h 29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" h="2977">
                  <a:moveTo>
                    <a:pt x="0" y="0"/>
                  </a:moveTo>
                  <a:lnTo>
                    <a:pt x="0" y="2977"/>
                  </a:lnTo>
                  <a:lnTo>
                    <a:pt x="73" y="297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8" name="Line 211"/>
            <p:cNvSpPr>
              <a:spLocks noChangeShapeType="1"/>
            </p:cNvSpPr>
            <p:nvPr/>
          </p:nvSpPr>
          <p:spPr bwMode="auto">
            <a:xfrm>
              <a:off x="2537" y="1183"/>
              <a:ext cx="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9" name="Freeform 212"/>
            <p:cNvSpPr>
              <a:spLocks/>
            </p:cNvSpPr>
            <p:nvPr/>
          </p:nvSpPr>
          <p:spPr bwMode="auto">
            <a:xfrm>
              <a:off x="2513" y="1167"/>
              <a:ext cx="40" cy="32"/>
            </a:xfrm>
            <a:custGeom>
              <a:avLst/>
              <a:gdLst>
                <a:gd name="T0" fmla="*/ 0 w 40"/>
                <a:gd name="T1" fmla="*/ 16 h 32"/>
                <a:gd name="T2" fmla="*/ 8 w 40"/>
                <a:gd name="T3" fmla="*/ 0 h 32"/>
                <a:gd name="T4" fmla="*/ 32 w 40"/>
                <a:gd name="T5" fmla="*/ 0 h 32"/>
                <a:gd name="T6" fmla="*/ 40 w 40"/>
                <a:gd name="T7" fmla="*/ 16 h 32"/>
                <a:gd name="T8" fmla="*/ 32 w 40"/>
                <a:gd name="T9" fmla="*/ 32 h 32"/>
                <a:gd name="T10" fmla="*/ 8 w 40"/>
                <a:gd name="T11" fmla="*/ 32 h 32"/>
                <a:gd name="T12" fmla="*/ 0 w 40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32"/>
                <a:gd name="T23" fmla="*/ 40 w 40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32">
                  <a:moveTo>
                    <a:pt x="0" y="16"/>
                  </a:moveTo>
                  <a:lnTo>
                    <a:pt x="8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8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0" name="Line 213"/>
            <p:cNvSpPr>
              <a:spLocks noChangeShapeType="1"/>
            </p:cNvSpPr>
            <p:nvPr/>
          </p:nvSpPr>
          <p:spPr bwMode="auto">
            <a:xfrm>
              <a:off x="2537" y="1642"/>
              <a:ext cx="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1" name="Freeform 214"/>
            <p:cNvSpPr>
              <a:spLocks/>
            </p:cNvSpPr>
            <p:nvPr/>
          </p:nvSpPr>
          <p:spPr bwMode="auto">
            <a:xfrm>
              <a:off x="2513" y="1626"/>
              <a:ext cx="40" cy="33"/>
            </a:xfrm>
            <a:custGeom>
              <a:avLst/>
              <a:gdLst>
                <a:gd name="T0" fmla="*/ 0 w 40"/>
                <a:gd name="T1" fmla="*/ 16 h 33"/>
                <a:gd name="T2" fmla="*/ 8 w 40"/>
                <a:gd name="T3" fmla="*/ 0 h 33"/>
                <a:gd name="T4" fmla="*/ 32 w 40"/>
                <a:gd name="T5" fmla="*/ 0 h 33"/>
                <a:gd name="T6" fmla="*/ 40 w 40"/>
                <a:gd name="T7" fmla="*/ 16 h 33"/>
                <a:gd name="T8" fmla="*/ 32 w 40"/>
                <a:gd name="T9" fmla="*/ 33 h 33"/>
                <a:gd name="T10" fmla="*/ 8 w 40"/>
                <a:gd name="T11" fmla="*/ 33 h 33"/>
                <a:gd name="T12" fmla="*/ 0 w 40"/>
                <a:gd name="T13" fmla="*/ 16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33"/>
                <a:gd name="T23" fmla="*/ 40 w 40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33">
                  <a:moveTo>
                    <a:pt x="0" y="16"/>
                  </a:moveTo>
                  <a:lnTo>
                    <a:pt x="8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32" y="33"/>
                  </a:lnTo>
                  <a:lnTo>
                    <a:pt x="8" y="33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2" name="Line 215"/>
            <p:cNvSpPr>
              <a:spLocks noChangeShapeType="1"/>
            </p:cNvSpPr>
            <p:nvPr/>
          </p:nvSpPr>
          <p:spPr bwMode="auto">
            <a:xfrm>
              <a:off x="2537" y="2094"/>
              <a:ext cx="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3" name="Freeform 216"/>
            <p:cNvSpPr>
              <a:spLocks/>
            </p:cNvSpPr>
            <p:nvPr/>
          </p:nvSpPr>
          <p:spPr bwMode="auto">
            <a:xfrm>
              <a:off x="2513" y="2078"/>
              <a:ext cx="40" cy="40"/>
            </a:xfrm>
            <a:custGeom>
              <a:avLst/>
              <a:gdLst>
                <a:gd name="T0" fmla="*/ 0 w 40"/>
                <a:gd name="T1" fmla="*/ 16 h 40"/>
                <a:gd name="T2" fmla="*/ 8 w 40"/>
                <a:gd name="T3" fmla="*/ 0 h 40"/>
                <a:gd name="T4" fmla="*/ 32 w 40"/>
                <a:gd name="T5" fmla="*/ 0 h 40"/>
                <a:gd name="T6" fmla="*/ 40 w 40"/>
                <a:gd name="T7" fmla="*/ 16 h 40"/>
                <a:gd name="T8" fmla="*/ 32 w 40"/>
                <a:gd name="T9" fmla="*/ 40 h 40"/>
                <a:gd name="T10" fmla="*/ 8 w 40"/>
                <a:gd name="T11" fmla="*/ 40 h 40"/>
                <a:gd name="T12" fmla="*/ 0 w 40"/>
                <a:gd name="T13" fmla="*/ 16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40"/>
                <a:gd name="T23" fmla="*/ 40 w 40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40">
                  <a:moveTo>
                    <a:pt x="0" y="16"/>
                  </a:moveTo>
                  <a:lnTo>
                    <a:pt x="8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32" y="40"/>
                  </a:lnTo>
                  <a:lnTo>
                    <a:pt x="8" y="4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4" name="Freeform 217"/>
            <p:cNvSpPr>
              <a:spLocks/>
            </p:cNvSpPr>
            <p:nvPr/>
          </p:nvSpPr>
          <p:spPr bwMode="auto">
            <a:xfrm>
              <a:off x="2513" y="2538"/>
              <a:ext cx="40" cy="32"/>
            </a:xfrm>
            <a:custGeom>
              <a:avLst/>
              <a:gdLst>
                <a:gd name="T0" fmla="*/ 0 w 40"/>
                <a:gd name="T1" fmla="*/ 16 h 32"/>
                <a:gd name="T2" fmla="*/ 8 w 40"/>
                <a:gd name="T3" fmla="*/ 0 h 32"/>
                <a:gd name="T4" fmla="*/ 32 w 40"/>
                <a:gd name="T5" fmla="*/ 0 h 32"/>
                <a:gd name="T6" fmla="*/ 40 w 40"/>
                <a:gd name="T7" fmla="*/ 16 h 32"/>
                <a:gd name="T8" fmla="*/ 32 w 40"/>
                <a:gd name="T9" fmla="*/ 32 h 32"/>
                <a:gd name="T10" fmla="*/ 8 w 40"/>
                <a:gd name="T11" fmla="*/ 32 h 32"/>
                <a:gd name="T12" fmla="*/ 0 w 40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32"/>
                <a:gd name="T23" fmla="*/ 40 w 40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32">
                  <a:moveTo>
                    <a:pt x="0" y="16"/>
                  </a:moveTo>
                  <a:lnTo>
                    <a:pt x="8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8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5" name="Line 218"/>
            <p:cNvSpPr>
              <a:spLocks noChangeShapeType="1"/>
            </p:cNvSpPr>
            <p:nvPr/>
          </p:nvSpPr>
          <p:spPr bwMode="auto">
            <a:xfrm>
              <a:off x="2537" y="3014"/>
              <a:ext cx="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6" name="Freeform 219"/>
            <p:cNvSpPr>
              <a:spLocks/>
            </p:cNvSpPr>
            <p:nvPr/>
          </p:nvSpPr>
          <p:spPr bwMode="auto">
            <a:xfrm>
              <a:off x="2513" y="2998"/>
              <a:ext cx="40" cy="32"/>
            </a:xfrm>
            <a:custGeom>
              <a:avLst/>
              <a:gdLst>
                <a:gd name="T0" fmla="*/ 0 w 40"/>
                <a:gd name="T1" fmla="*/ 16 h 32"/>
                <a:gd name="T2" fmla="*/ 8 w 40"/>
                <a:gd name="T3" fmla="*/ 0 h 32"/>
                <a:gd name="T4" fmla="*/ 32 w 40"/>
                <a:gd name="T5" fmla="*/ 0 h 32"/>
                <a:gd name="T6" fmla="*/ 40 w 40"/>
                <a:gd name="T7" fmla="*/ 16 h 32"/>
                <a:gd name="T8" fmla="*/ 32 w 40"/>
                <a:gd name="T9" fmla="*/ 32 h 32"/>
                <a:gd name="T10" fmla="*/ 8 w 40"/>
                <a:gd name="T11" fmla="*/ 32 h 32"/>
                <a:gd name="T12" fmla="*/ 0 w 40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32"/>
                <a:gd name="T23" fmla="*/ 40 w 40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32">
                  <a:moveTo>
                    <a:pt x="0" y="16"/>
                  </a:moveTo>
                  <a:lnTo>
                    <a:pt x="8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8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7" name="Line 220"/>
            <p:cNvSpPr>
              <a:spLocks noChangeShapeType="1"/>
            </p:cNvSpPr>
            <p:nvPr/>
          </p:nvSpPr>
          <p:spPr bwMode="auto">
            <a:xfrm>
              <a:off x="2537" y="3474"/>
              <a:ext cx="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8" name="Freeform 221"/>
            <p:cNvSpPr>
              <a:spLocks/>
            </p:cNvSpPr>
            <p:nvPr/>
          </p:nvSpPr>
          <p:spPr bwMode="auto">
            <a:xfrm>
              <a:off x="2513" y="3458"/>
              <a:ext cx="40" cy="32"/>
            </a:xfrm>
            <a:custGeom>
              <a:avLst/>
              <a:gdLst>
                <a:gd name="T0" fmla="*/ 0 w 40"/>
                <a:gd name="T1" fmla="*/ 16 h 32"/>
                <a:gd name="T2" fmla="*/ 8 w 40"/>
                <a:gd name="T3" fmla="*/ 0 h 32"/>
                <a:gd name="T4" fmla="*/ 32 w 40"/>
                <a:gd name="T5" fmla="*/ 0 h 32"/>
                <a:gd name="T6" fmla="*/ 40 w 40"/>
                <a:gd name="T7" fmla="*/ 16 h 32"/>
                <a:gd name="T8" fmla="*/ 32 w 40"/>
                <a:gd name="T9" fmla="*/ 32 h 32"/>
                <a:gd name="T10" fmla="*/ 8 w 40"/>
                <a:gd name="T11" fmla="*/ 32 h 32"/>
                <a:gd name="T12" fmla="*/ 0 w 40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32"/>
                <a:gd name="T23" fmla="*/ 40 w 40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32">
                  <a:moveTo>
                    <a:pt x="0" y="16"/>
                  </a:moveTo>
                  <a:lnTo>
                    <a:pt x="8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8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9" name="Rectangle 222"/>
            <p:cNvSpPr>
              <a:spLocks noChangeArrowheads="1"/>
            </p:cNvSpPr>
            <p:nvPr/>
          </p:nvSpPr>
          <p:spPr bwMode="auto">
            <a:xfrm>
              <a:off x="3013" y="545"/>
              <a:ext cx="5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" charset="0"/>
                </a:rPr>
                <a:t>0</a:t>
              </a:r>
              <a:endParaRPr lang="en-US" altLang="zh-CN"/>
            </a:p>
          </p:txBody>
        </p:sp>
        <p:sp>
          <p:nvSpPr>
            <p:cNvPr id="65590" name="Rectangle 223"/>
            <p:cNvSpPr>
              <a:spLocks noChangeArrowheads="1"/>
            </p:cNvSpPr>
            <p:nvPr/>
          </p:nvSpPr>
          <p:spPr bwMode="auto">
            <a:xfrm>
              <a:off x="3013" y="1005"/>
              <a:ext cx="5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65591" name="Rectangle 224"/>
            <p:cNvSpPr>
              <a:spLocks noChangeArrowheads="1"/>
            </p:cNvSpPr>
            <p:nvPr/>
          </p:nvSpPr>
          <p:spPr bwMode="auto">
            <a:xfrm>
              <a:off x="3013" y="1465"/>
              <a:ext cx="5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" charset="0"/>
                </a:rPr>
                <a:t>2</a:t>
              </a:r>
              <a:endParaRPr lang="en-US" altLang="zh-CN"/>
            </a:p>
          </p:txBody>
        </p:sp>
        <p:sp>
          <p:nvSpPr>
            <p:cNvPr id="65592" name="Rectangle 225"/>
            <p:cNvSpPr>
              <a:spLocks noChangeArrowheads="1"/>
            </p:cNvSpPr>
            <p:nvPr/>
          </p:nvSpPr>
          <p:spPr bwMode="auto">
            <a:xfrm>
              <a:off x="3013" y="1917"/>
              <a:ext cx="5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" charset="0"/>
                </a:rPr>
                <a:t>3</a:t>
              </a:r>
              <a:endParaRPr lang="en-US" altLang="zh-CN"/>
            </a:p>
          </p:txBody>
        </p:sp>
        <p:sp>
          <p:nvSpPr>
            <p:cNvPr id="65593" name="Rectangle 226"/>
            <p:cNvSpPr>
              <a:spLocks noChangeArrowheads="1"/>
            </p:cNvSpPr>
            <p:nvPr/>
          </p:nvSpPr>
          <p:spPr bwMode="auto">
            <a:xfrm>
              <a:off x="3013" y="2376"/>
              <a:ext cx="5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" charset="0"/>
                </a:rPr>
                <a:t>4</a:t>
              </a:r>
              <a:endParaRPr lang="en-US" altLang="zh-CN"/>
            </a:p>
          </p:txBody>
        </p:sp>
        <p:sp>
          <p:nvSpPr>
            <p:cNvPr id="65594" name="Freeform 227"/>
            <p:cNvSpPr>
              <a:spLocks/>
            </p:cNvSpPr>
            <p:nvPr/>
          </p:nvSpPr>
          <p:spPr bwMode="auto">
            <a:xfrm>
              <a:off x="2456" y="2481"/>
              <a:ext cx="154" cy="1372"/>
            </a:xfrm>
            <a:custGeom>
              <a:avLst/>
              <a:gdLst>
                <a:gd name="T0" fmla="*/ 154 w 154"/>
                <a:gd name="T1" fmla="*/ 0 h 1372"/>
                <a:gd name="T2" fmla="*/ 0 w 154"/>
                <a:gd name="T3" fmla="*/ 0 h 1372"/>
                <a:gd name="T4" fmla="*/ 0 w 154"/>
                <a:gd name="T5" fmla="*/ 1372 h 1372"/>
                <a:gd name="T6" fmla="*/ 0 60000 65536"/>
                <a:gd name="T7" fmla="*/ 0 60000 65536"/>
                <a:gd name="T8" fmla="*/ 0 60000 65536"/>
                <a:gd name="T9" fmla="*/ 0 w 154"/>
                <a:gd name="T10" fmla="*/ 0 h 1372"/>
                <a:gd name="T11" fmla="*/ 154 w 154"/>
                <a:gd name="T12" fmla="*/ 1372 h 13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" h="1372">
                  <a:moveTo>
                    <a:pt x="154" y="0"/>
                  </a:moveTo>
                  <a:lnTo>
                    <a:pt x="0" y="0"/>
                  </a:lnTo>
                  <a:lnTo>
                    <a:pt x="0" y="13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5" name="Line 228"/>
            <p:cNvSpPr>
              <a:spLocks noChangeShapeType="1"/>
            </p:cNvSpPr>
            <p:nvPr/>
          </p:nvSpPr>
          <p:spPr bwMode="auto">
            <a:xfrm>
              <a:off x="2117" y="3853"/>
              <a:ext cx="49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6" name="Freeform 229"/>
            <p:cNvSpPr>
              <a:spLocks/>
            </p:cNvSpPr>
            <p:nvPr/>
          </p:nvSpPr>
          <p:spPr bwMode="auto">
            <a:xfrm>
              <a:off x="2440" y="3837"/>
              <a:ext cx="32" cy="32"/>
            </a:xfrm>
            <a:custGeom>
              <a:avLst/>
              <a:gdLst>
                <a:gd name="T0" fmla="*/ 0 w 32"/>
                <a:gd name="T1" fmla="*/ 16 h 32"/>
                <a:gd name="T2" fmla="*/ 8 w 32"/>
                <a:gd name="T3" fmla="*/ 0 h 32"/>
                <a:gd name="T4" fmla="*/ 24 w 32"/>
                <a:gd name="T5" fmla="*/ 0 h 32"/>
                <a:gd name="T6" fmla="*/ 32 w 32"/>
                <a:gd name="T7" fmla="*/ 16 h 32"/>
                <a:gd name="T8" fmla="*/ 24 w 32"/>
                <a:gd name="T9" fmla="*/ 32 h 32"/>
                <a:gd name="T10" fmla="*/ 8 w 32"/>
                <a:gd name="T11" fmla="*/ 32 h 32"/>
                <a:gd name="T12" fmla="*/ 0 w 32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2"/>
                <a:gd name="T23" fmla="*/ 32 w 32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2">
                  <a:moveTo>
                    <a:pt x="0" y="16"/>
                  </a:moveTo>
                  <a:lnTo>
                    <a:pt x="8" y="0"/>
                  </a:lnTo>
                  <a:lnTo>
                    <a:pt x="24" y="0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8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7" name="Line 230"/>
            <p:cNvSpPr>
              <a:spLocks noChangeShapeType="1"/>
            </p:cNvSpPr>
            <p:nvPr/>
          </p:nvSpPr>
          <p:spPr bwMode="auto">
            <a:xfrm>
              <a:off x="2117" y="3393"/>
              <a:ext cx="49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8" name="Line 231"/>
            <p:cNvSpPr>
              <a:spLocks noChangeShapeType="1"/>
            </p:cNvSpPr>
            <p:nvPr/>
          </p:nvSpPr>
          <p:spPr bwMode="auto">
            <a:xfrm>
              <a:off x="2456" y="3320"/>
              <a:ext cx="1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9" name="Freeform 232"/>
            <p:cNvSpPr>
              <a:spLocks/>
            </p:cNvSpPr>
            <p:nvPr/>
          </p:nvSpPr>
          <p:spPr bwMode="auto">
            <a:xfrm>
              <a:off x="2440" y="3304"/>
              <a:ext cx="32" cy="33"/>
            </a:xfrm>
            <a:custGeom>
              <a:avLst/>
              <a:gdLst>
                <a:gd name="T0" fmla="*/ 0 w 32"/>
                <a:gd name="T1" fmla="*/ 16 h 33"/>
                <a:gd name="T2" fmla="*/ 8 w 32"/>
                <a:gd name="T3" fmla="*/ 0 h 33"/>
                <a:gd name="T4" fmla="*/ 24 w 32"/>
                <a:gd name="T5" fmla="*/ 0 h 33"/>
                <a:gd name="T6" fmla="*/ 32 w 32"/>
                <a:gd name="T7" fmla="*/ 16 h 33"/>
                <a:gd name="T8" fmla="*/ 24 w 32"/>
                <a:gd name="T9" fmla="*/ 33 h 33"/>
                <a:gd name="T10" fmla="*/ 8 w 32"/>
                <a:gd name="T11" fmla="*/ 33 h 33"/>
                <a:gd name="T12" fmla="*/ 0 w 32"/>
                <a:gd name="T13" fmla="*/ 16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3"/>
                <a:gd name="T23" fmla="*/ 32 w 32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3">
                  <a:moveTo>
                    <a:pt x="0" y="16"/>
                  </a:moveTo>
                  <a:lnTo>
                    <a:pt x="8" y="0"/>
                  </a:lnTo>
                  <a:lnTo>
                    <a:pt x="24" y="0"/>
                  </a:lnTo>
                  <a:lnTo>
                    <a:pt x="32" y="16"/>
                  </a:lnTo>
                  <a:lnTo>
                    <a:pt x="24" y="33"/>
                  </a:lnTo>
                  <a:lnTo>
                    <a:pt x="8" y="33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0" name="Line 233"/>
            <p:cNvSpPr>
              <a:spLocks noChangeShapeType="1"/>
            </p:cNvSpPr>
            <p:nvPr/>
          </p:nvSpPr>
          <p:spPr bwMode="auto">
            <a:xfrm>
              <a:off x="2117" y="2933"/>
              <a:ext cx="49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1" name="Line 234"/>
            <p:cNvSpPr>
              <a:spLocks noChangeShapeType="1"/>
            </p:cNvSpPr>
            <p:nvPr/>
          </p:nvSpPr>
          <p:spPr bwMode="auto">
            <a:xfrm>
              <a:off x="2456" y="2861"/>
              <a:ext cx="1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2" name="Freeform 235"/>
            <p:cNvSpPr>
              <a:spLocks/>
            </p:cNvSpPr>
            <p:nvPr/>
          </p:nvSpPr>
          <p:spPr bwMode="auto">
            <a:xfrm>
              <a:off x="2440" y="2844"/>
              <a:ext cx="32" cy="33"/>
            </a:xfrm>
            <a:custGeom>
              <a:avLst/>
              <a:gdLst>
                <a:gd name="T0" fmla="*/ 0 w 32"/>
                <a:gd name="T1" fmla="*/ 17 h 33"/>
                <a:gd name="T2" fmla="*/ 8 w 32"/>
                <a:gd name="T3" fmla="*/ 0 h 33"/>
                <a:gd name="T4" fmla="*/ 24 w 32"/>
                <a:gd name="T5" fmla="*/ 0 h 33"/>
                <a:gd name="T6" fmla="*/ 32 w 32"/>
                <a:gd name="T7" fmla="*/ 17 h 33"/>
                <a:gd name="T8" fmla="*/ 24 w 32"/>
                <a:gd name="T9" fmla="*/ 33 h 33"/>
                <a:gd name="T10" fmla="*/ 8 w 32"/>
                <a:gd name="T11" fmla="*/ 33 h 33"/>
                <a:gd name="T12" fmla="*/ 0 w 32"/>
                <a:gd name="T13" fmla="*/ 17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3"/>
                <a:gd name="T23" fmla="*/ 32 w 32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3">
                  <a:moveTo>
                    <a:pt x="0" y="17"/>
                  </a:moveTo>
                  <a:lnTo>
                    <a:pt x="8" y="0"/>
                  </a:lnTo>
                  <a:lnTo>
                    <a:pt x="24" y="0"/>
                  </a:lnTo>
                  <a:lnTo>
                    <a:pt x="32" y="17"/>
                  </a:lnTo>
                  <a:lnTo>
                    <a:pt x="24" y="33"/>
                  </a:lnTo>
                  <a:lnTo>
                    <a:pt x="8" y="33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3" name="Rectangle 236"/>
            <p:cNvSpPr>
              <a:spLocks noChangeArrowheads="1"/>
            </p:cNvSpPr>
            <p:nvPr/>
          </p:nvSpPr>
          <p:spPr bwMode="auto">
            <a:xfrm>
              <a:off x="3013" y="2836"/>
              <a:ext cx="5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" charset="0"/>
                </a:rPr>
                <a:t>5</a:t>
              </a:r>
              <a:endParaRPr lang="en-US" altLang="zh-CN"/>
            </a:p>
          </p:txBody>
        </p:sp>
        <p:sp>
          <p:nvSpPr>
            <p:cNvPr id="65604" name="Rectangle 237"/>
            <p:cNvSpPr>
              <a:spLocks noChangeArrowheads="1"/>
            </p:cNvSpPr>
            <p:nvPr/>
          </p:nvSpPr>
          <p:spPr bwMode="auto">
            <a:xfrm>
              <a:off x="3013" y="3288"/>
              <a:ext cx="5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" charset="0"/>
                </a:rPr>
                <a:t>6</a:t>
              </a:r>
              <a:endParaRPr lang="en-US" altLang="zh-CN"/>
            </a:p>
          </p:txBody>
        </p:sp>
        <p:sp>
          <p:nvSpPr>
            <p:cNvPr id="65605" name="Rectangle 238"/>
            <p:cNvSpPr>
              <a:spLocks noChangeArrowheads="1"/>
            </p:cNvSpPr>
            <p:nvPr/>
          </p:nvSpPr>
          <p:spPr bwMode="auto">
            <a:xfrm>
              <a:off x="3014" y="3748"/>
              <a:ext cx="5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" charset="0"/>
                </a:rPr>
                <a:t>7</a:t>
              </a:r>
              <a:endParaRPr lang="en-US" altLang="zh-CN"/>
            </a:p>
          </p:txBody>
        </p:sp>
        <p:sp>
          <p:nvSpPr>
            <p:cNvPr id="65606" name="Rectangle 239"/>
            <p:cNvSpPr>
              <a:spLocks noChangeArrowheads="1"/>
            </p:cNvSpPr>
            <p:nvPr/>
          </p:nvSpPr>
          <p:spPr bwMode="auto">
            <a:xfrm>
              <a:off x="2383" y="1489"/>
              <a:ext cx="227" cy="228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7" name="Line 240"/>
            <p:cNvSpPr>
              <a:spLocks noChangeShapeType="1"/>
            </p:cNvSpPr>
            <p:nvPr/>
          </p:nvSpPr>
          <p:spPr bwMode="auto">
            <a:xfrm>
              <a:off x="1842" y="1562"/>
              <a:ext cx="76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8" name="Line 241"/>
            <p:cNvSpPr>
              <a:spLocks noChangeShapeType="1"/>
            </p:cNvSpPr>
            <p:nvPr/>
          </p:nvSpPr>
          <p:spPr bwMode="auto">
            <a:xfrm>
              <a:off x="1842" y="2022"/>
              <a:ext cx="76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9" name="Line 242"/>
            <p:cNvSpPr>
              <a:spLocks noChangeShapeType="1"/>
            </p:cNvSpPr>
            <p:nvPr/>
          </p:nvSpPr>
          <p:spPr bwMode="auto">
            <a:xfrm>
              <a:off x="2383" y="1949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0" name="Freeform 243"/>
            <p:cNvSpPr>
              <a:spLocks/>
            </p:cNvSpPr>
            <p:nvPr/>
          </p:nvSpPr>
          <p:spPr bwMode="auto">
            <a:xfrm>
              <a:off x="2359" y="1933"/>
              <a:ext cx="41" cy="32"/>
            </a:xfrm>
            <a:custGeom>
              <a:avLst/>
              <a:gdLst>
                <a:gd name="T0" fmla="*/ 0 w 41"/>
                <a:gd name="T1" fmla="*/ 16 h 32"/>
                <a:gd name="T2" fmla="*/ 8 w 41"/>
                <a:gd name="T3" fmla="*/ 0 h 32"/>
                <a:gd name="T4" fmla="*/ 32 w 41"/>
                <a:gd name="T5" fmla="*/ 0 h 32"/>
                <a:gd name="T6" fmla="*/ 41 w 41"/>
                <a:gd name="T7" fmla="*/ 16 h 32"/>
                <a:gd name="T8" fmla="*/ 32 w 41"/>
                <a:gd name="T9" fmla="*/ 32 h 32"/>
                <a:gd name="T10" fmla="*/ 8 w 41"/>
                <a:gd name="T11" fmla="*/ 32 h 32"/>
                <a:gd name="T12" fmla="*/ 0 w 41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1"/>
                <a:gd name="T22" fmla="*/ 0 h 32"/>
                <a:gd name="T23" fmla="*/ 41 w 41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1" h="32">
                  <a:moveTo>
                    <a:pt x="0" y="16"/>
                  </a:moveTo>
                  <a:lnTo>
                    <a:pt x="8" y="0"/>
                  </a:lnTo>
                  <a:lnTo>
                    <a:pt x="32" y="0"/>
                  </a:lnTo>
                  <a:lnTo>
                    <a:pt x="41" y="16"/>
                  </a:lnTo>
                  <a:lnTo>
                    <a:pt x="32" y="32"/>
                  </a:lnTo>
                  <a:lnTo>
                    <a:pt x="8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1" name="Rectangle 244"/>
            <p:cNvSpPr>
              <a:spLocks noChangeArrowheads="1"/>
            </p:cNvSpPr>
            <p:nvPr/>
          </p:nvSpPr>
          <p:spPr bwMode="auto">
            <a:xfrm>
              <a:off x="2303" y="957"/>
              <a:ext cx="307" cy="29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2" name="Line 245"/>
            <p:cNvSpPr>
              <a:spLocks noChangeShapeType="1"/>
            </p:cNvSpPr>
            <p:nvPr/>
          </p:nvSpPr>
          <p:spPr bwMode="auto">
            <a:xfrm>
              <a:off x="2303" y="1868"/>
              <a:ext cx="30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3" name="Freeform 246"/>
            <p:cNvSpPr>
              <a:spLocks/>
            </p:cNvSpPr>
            <p:nvPr/>
          </p:nvSpPr>
          <p:spPr bwMode="auto">
            <a:xfrm>
              <a:off x="2286" y="1852"/>
              <a:ext cx="41" cy="32"/>
            </a:xfrm>
            <a:custGeom>
              <a:avLst/>
              <a:gdLst>
                <a:gd name="T0" fmla="*/ 0 w 41"/>
                <a:gd name="T1" fmla="*/ 16 h 32"/>
                <a:gd name="T2" fmla="*/ 8 w 41"/>
                <a:gd name="T3" fmla="*/ 0 h 32"/>
                <a:gd name="T4" fmla="*/ 25 w 41"/>
                <a:gd name="T5" fmla="*/ 0 h 32"/>
                <a:gd name="T6" fmla="*/ 41 w 41"/>
                <a:gd name="T7" fmla="*/ 16 h 32"/>
                <a:gd name="T8" fmla="*/ 25 w 41"/>
                <a:gd name="T9" fmla="*/ 32 h 32"/>
                <a:gd name="T10" fmla="*/ 8 w 41"/>
                <a:gd name="T11" fmla="*/ 32 h 32"/>
                <a:gd name="T12" fmla="*/ 0 w 41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1"/>
                <a:gd name="T22" fmla="*/ 0 h 32"/>
                <a:gd name="T23" fmla="*/ 41 w 41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1" h="32">
                  <a:moveTo>
                    <a:pt x="0" y="16"/>
                  </a:moveTo>
                  <a:lnTo>
                    <a:pt x="8" y="0"/>
                  </a:lnTo>
                  <a:lnTo>
                    <a:pt x="25" y="0"/>
                  </a:lnTo>
                  <a:lnTo>
                    <a:pt x="41" y="16"/>
                  </a:lnTo>
                  <a:lnTo>
                    <a:pt x="25" y="32"/>
                  </a:lnTo>
                  <a:lnTo>
                    <a:pt x="8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4" name="Rectangle 247"/>
            <p:cNvSpPr>
              <a:spLocks noChangeArrowheads="1"/>
            </p:cNvSpPr>
            <p:nvPr/>
          </p:nvSpPr>
          <p:spPr bwMode="auto">
            <a:xfrm>
              <a:off x="1923" y="2788"/>
              <a:ext cx="194" cy="29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5" name="Rectangle 248"/>
            <p:cNvSpPr>
              <a:spLocks noChangeArrowheads="1"/>
            </p:cNvSpPr>
            <p:nvPr/>
          </p:nvSpPr>
          <p:spPr bwMode="auto">
            <a:xfrm>
              <a:off x="1996" y="2812"/>
              <a:ext cx="5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65616" name="Freeform 249"/>
            <p:cNvSpPr>
              <a:spLocks/>
            </p:cNvSpPr>
            <p:nvPr/>
          </p:nvSpPr>
          <p:spPr bwMode="auto">
            <a:xfrm>
              <a:off x="2117" y="2917"/>
              <a:ext cx="32" cy="32"/>
            </a:xfrm>
            <a:custGeom>
              <a:avLst/>
              <a:gdLst>
                <a:gd name="T0" fmla="*/ 0 w 32"/>
                <a:gd name="T1" fmla="*/ 16 h 32"/>
                <a:gd name="T2" fmla="*/ 8 w 32"/>
                <a:gd name="T3" fmla="*/ 0 h 32"/>
                <a:gd name="T4" fmla="*/ 24 w 32"/>
                <a:gd name="T5" fmla="*/ 0 h 32"/>
                <a:gd name="T6" fmla="*/ 32 w 32"/>
                <a:gd name="T7" fmla="*/ 16 h 32"/>
                <a:gd name="T8" fmla="*/ 24 w 32"/>
                <a:gd name="T9" fmla="*/ 32 h 32"/>
                <a:gd name="T10" fmla="*/ 8 w 32"/>
                <a:gd name="T11" fmla="*/ 32 h 32"/>
                <a:gd name="T12" fmla="*/ 0 w 32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2"/>
                <a:gd name="T23" fmla="*/ 32 w 32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2">
                  <a:moveTo>
                    <a:pt x="0" y="16"/>
                  </a:moveTo>
                  <a:lnTo>
                    <a:pt x="8" y="0"/>
                  </a:lnTo>
                  <a:lnTo>
                    <a:pt x="24" y="0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8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7" name="Rectangle 250"/>
            <p:cNvSpPr>
              <a:spLocks noChangeArrowheads="1"/>
            </p:cNvSpPr>
            <p:nvPr/>
          </p:nvSpPr>
          <p:spPr bwMode="auto">
            <a:xfrm>
              <a:off x="1923" y="3240"/>
              <a:ext cx="194" cy="30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8" name="Rectangle 251"/>
            <p:cNvSpPr>
              <a:spLocks noChangeArrowheads="1"/>
            </p:cNvSpPr>
            <p:nvPr/>
          </p:nvSpPr>
          <p:spPr bwMode="auto">
            <a:xfrm>
              <a:off x="1996" y="3272"/>
              <a:ext cx="58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65619" name="Freeform 252"/>
            <p:cNvSpPr>
              <a:spLocks/>
            </p:cNvSpPr>
            <p:nvPr/>
          </p:nvSpPr>
          <p:spPr bwMode="auto">
            <a:xfrm>
              <a:off x="2117" y="3377"/>
              <a:ext cx="32" cy="32"/>
            </a:xfrm>
            <a:custGeom>
              <a:avLst/>
              <a:gdLst>
                <a:gd name="T0" fmla="*/ 0 w 32"/>
                <a:gd name="T1" fmla="*/ 16 h 32"/>
                <a:gd name="T2" fmla="*/ 8 w 32"/>
                <a:gd name="T3" fmla="*/ 0 h 32"/>
                <a:gd name="T4" fmla="*/ 24 w 32"/>
                <a:gd name="T5" fmla="*/ 0 h 32"/>
                <a:gd name="T6" fmla="*/ 32 w 32"/>
                <a:gd name="T7" fmla="*/ 16 h 32"/>
                <a:gd name="T8" fmla="*/ 24 w 32"/>
                <a:gd name="T9" fmla="*/ 32 h 32"/>
                <a:gd name="T10" fmla="*/ 8 w 32"/>
                <a:gd name="T11" fmla="*/ 32 h 32"/>
                <a:gd name="T12" fmla="*/ 0 w 32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2"/>
                <a:gd name="T23" fmla="*/ 32 w 32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2">
                  <a:moveTo>
                    <a:pt x="0" y="16"/>
                  </a:moveTo>
                  <a:lnTo>
                    <a:pt x="8" y="0"/>
                  </a:lnTo>
                  <a:lnTo>
                    <a:pt x="24" y="0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8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0" name="Rectangle 253"/>
            <p:cNvSpPr>
              <a:spLocks noChangeArrowheads="1"/>
            </p:cNvSpPr>
            <p:nvPr/>
          </p:nvSpPr>
          <p:spPr bwMode="auto">
            <a:xfrm>
              <a:off x="1923" y="3700"/>
              <a:ext cx="194" cy="30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1" name="Rectangle 254"/>
            <p:cNvSpPr>
              <a:spLocks noChangeArrowheads="1"/>
            </p:cNvSpPr>
            <p:nvPr/>
          </p:nvSpPr>
          <p:spPr bwMode="auto">
            <a:xfrm>
              <a:off x="1996" y="3724"/>
              <a:ext cx="5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65622" name="Freeform 255"/>
            <p:cNvSpPr>
              <a:spLocks/>
            </p:cNvSpPr>
            <p:nvPr/>
          </p:nvSpPr>
          <p:spPr bwMode="auto">
            <a:xfrm>
              <a:off x="2117" y="3837"/>
              <a:ext cx="32" cy="32"/>
            </a:xfrm>
            <a:custGeom>
              <a:avLst/>
              <a:gdLst>
                <a:gd name="T0" fmla="*/ 0 w 32"/>
                <a:gd name="T1" fmla="*/ 16 h 32"/>
                <a:gd name="T2" fmla="*/ 8 w 32"/>
                <a:gd name="T3" fmla="*/ 0 h 32"/>
                <a:gd name="T4" fmla="*/ 24 w 32"/>
                <a:gd name="T5" fmla="*/ 0 h 32"/>
                <a:gd name="T6" fmla="*/ 32 w 32"/>
                <a:gd name="T7" fmla="*/ 16 h 32"/>
                <a:gd name="T8" fmla="*/ 24 w 32"/>
                <a:gd name="T9" fmla="*/ 32 h 32"/>
                <a:gd name="T10" fmla="*/ 8 w 32"/>
                <a:gd name="T11" fmla="*/ 32 h 32"/>
                <a:gd name="T12" fmla="*/ 0 w 32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2"/>
                <a:gd name="T23" fmla="*/ 32 w 32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2">
                  <a:moveTo>
                    <a:pt x="0" y="16"/>
                  </a:moveTo>
                  <a:lnTo>
                    <a:pt x="8" y="0"/>
                  </a:lnTo>
                  <a:lnTo>
                    <a:pt x="24" y="0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8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3" name="Line 256"/>
            <p:cNvSpPr>
              <a:spLocks noChangeShapeType="1"/>
            </p:cNvSpPr>
            <p:nvPr/>
          </p:nvSpPr>
          <p:spPr bwMode="auto">
            <a:xfrm>
              <a:off x="1503" y="2933"/>
              <a:ext cx="4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4" name="Line 257"/>
            <p:cNvSpPr>
              <a:spLocks noChangeShapeType="1"/>
            </p:cNvSpPr>
            <p:nvPr/>
          </p:nvSpPr>
          <p:spPr bwMode="auto">
            <a:xfrm>
              <a:off x="1503" y="3393"/>
              <a:ext cx="4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5" name="Line 258"/>
            <p:cNvSpPr>
              <a:spLocks noChangeShapeType="1"/>
            </p:cNvSpPr>
            <p:nvPr/>
          </p:nvSpPr>
          <p:spPr bwMode="auto">
            <a:xfrm>
              <a:off x="1503" y="3853"/>
              <a:ext cx="4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6" name="Freeform 259"/>
            <p:cNvSpPr>
              <a:spLocks/>
            </p:cNvSpPr>
            <p:nvPr/>
          </p:nvSpPr>
          <p:spPr bwMode="auto">
            <a:xfrm>
              <a:off x="1842" y="650"/>
              <a:ext cx="768" cy="3203"/>
            </a:xfrm>
            <a:custGeom>
              <a:avLst/>
              <a:gdLst>
                <a:gd name="T0" fmla="*/ 768 w 768"/>
                <a:gd name="T1" fmla="*/ 0 h 3203"/>
                <a:gd name="T2" fmla="*/ 0 w 768"/>
                <a:gd name="T3" fmla="*/ 0 h 3203"/>
                <a:gd name="T4" fmla="*/ 0 w 768"/>
                <a:gd name="T5" fmla="*/ 3203 h 3203"/>
                <a:gd name="T6" fmla="*/ 0 60000 65536"/>
                <a:gd name="T7" fmla="*/ 0 60000 65536"/>
                <a:gd name="T8" fmla="*/ 0 60000 65536"/>
                <a:gd name="T9" fmla="*/ 0 w 768"/>
                <a:gd name="T10" fmla="*/ 0 h 3203"/>
                <a:gd name="T11" fmla="*/ 768 w 768"/>
                <a:gd name="T12" fmla="*/ 3203 h 3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3203">
                  <a:moveTo>
                    <a:pt x="768" y="0"/>
                  </a:moveTo>
                  <a:lnTo>
                    <a:pt x="0" y="0"/>
                  </a:lnTo>
                  <a:lnTo>
                    <a:pt x="0" y="320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7" name="Freeform 260"/>
            <p:cNvSpPr>
              <a:spLocks/>
            </p:cNvSpPr>
            <p:nvPr/>
          </p:nvSpPr>
          <p:spPr bwMode="auto">
            <a:xfrm>
              <a:off x="1826" y="3837"/>
              <a:ext cx="40" cy="32"/>
            </a:xfrm>
            <a:custGeom>
              <a:avLst/>
              <a:gdLst>
                <a:gd name="T0" fmla="*/ 0 w 40"/>
                <a:gd name="T1" fmla="*/ 16 h 32"/>
                <a:gd name="T2" fmla="*/ 8 w 40"/>
                <a:gd name="T3" fmla="*/ 0 h 32"/>
                <a:gd name="T4" fmla="*/ 32 w 40"/>
                <a:gd name="T5" fmla="*/ 0 h 32"/>
                <a:gd name="T6" fmla="*/ 40 w 40"/>
                <a:gd name="T7" fmla="*/ 16 h 32"/>
                <a:gd name="T8" fmla="*/ 32 w 40"/>
                <a:gd name="T9" fmla="*/ 32 h 32"/>
                <a:gd name="T10" fmla="*/ 8 w 40"/>
                <a:gd name="T11" fmla="*/ 32 h 32"/>
                <a:gd name="T12" fmla="*/ 0 w 40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32"/>
                <a:gd name="T23" fmla="*/ 40 w 40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32">
                  <a:moveTo>
                    <a:pt x="0" y="16"/>
                  </a:moveTo>
                  <a:lnTo>
                    <a:pt x="8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8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8" name="Freeform 261"/>
            <p:cNvSpPr>
              <a:spLocks/>
            </p:cNvSpPr>
            <p:nvPr/>
          </p:nvSpPr>
          <p:spPr bwMode="auto">
            <a:xfrm>
              <a:off x="1769" y="578"/>
              <a:ext cx="841" cy="2815"/>
            </a:xfrm>
            <a:custGeom>
              <a:avLst/>
              <a:gdLst>
                <a:gd name="T0" fmla="*/ 841 w 841"/>
                <a:gd name="T1" fmla="*/ 0 h 2815"/>
                <a:gd name="T2" fmla="*/ 0 w 841"/>
                <a:gd name="T3" fmla="*/ 0 h 2815"/>
                <a:gd name="T4" fmla="*/ 0 w 841"/>
                <a:gd name="T5" fmla="*/ 2815 h 2815"/>
                <a:gd name="T6" fmla="*/ 0 60000 65536"/>
                <a:gd name="T7" fmla="*/ 0 60000 65536"/>
                <a:gd name="T8" fmla="*/ 0 60000 65536"/>
                <a:gd name="T9" fmla="*/ 0 w 841"/>
                <a:gd name="T10" fmla="*/ 0 h 2815"/>
                <a:gd name="T11" fmla="*/ 841 w 841"/>
                <a:gd name="T12" fmla="*/ 2815 h 28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1" h="2815">
                  <a:moveTo>
                    <a:pt x="841" y="0"/>
                  </a:moveTo>
                  <a:lnTo>
                    <a:pt x="0" y="0"/>
                  </a:lnTo>
                  <a:lnTo>
                    <a:pt x="0" y="281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9" name="Freeform 262"/>
            <p:cNvSpPr>
              <a:spLocks/>
            </p:cNvSpPr>
            <p:nvPr/>
          </p:nvSpPr>
          <p:spPr bwMode="auto">
            <a:xfrm>
              <a:off x="1753" y="3377"/>
              <a:ext cx="33" cy="32"/>
            </a:xfrm>
            <a:custGeom>
              <a:avLst/>
              <a:gdLst>
                <a:gd name="T0" fmla="*/ 0 w 33"/>
                <a:gd name="T1" fmla="*/ 16 h 32"/>
                <a:gd name="T2" fmla="*/ 8 w 33"/>
                <a:gd name="T3" fmla="*/ 0 h 32"/>
                <a:gd name="T4" fmla="*/ 24 w 33"/>
                <a:gd name="T5" fmla="*/ 0 h 32"/>
                <a:gd name="T6" fmla="*/ 33 w 33"/>
                <a:gd name="T7" fmla="*/ 16 h 32"/>
                <a:gd name="T8" fmla="*/ 24 w 33"/>
                <a:gd name="T9" fmla="*/ 32 h 32"/>
                <a:gd name="T10" fmla="*/ 8 w 33"/>
                <a:gd name="T11" fmla="*/ 32 h 32"/>
                <a:gd name="T12" fmla="*/ 0 w 33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2"/>
                <a:gd name="T23" fmla="*/ 33 w 33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2">
                  <a:moveTo>
                    <a:pt x="0" y="16"/>
                  </a:moveTo>
                  <a:lnTo>
                    <a:pt x="8" y="0"/>
                  </a:lnTo>
                  <a:lnTo>
                    <a:pt x="24" y="0"/>
                  </a:lnTo>
                  <a:lnTo>
                    <a:pt x="33" y="16"/>
                  </a:lnTo>
                  <a:lnTo>
                    <a:pt x="24" y="32"/>
                  </a:lnTo>
                  <a:lnTo>
                    <a:pt x="8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0" name="Freeform 263"/>
            <p:cNvSpPr>
              <a:spLocks/>
            </p:cNvSpPr>
            <p:nvPr/>
          </p:nvSpPr>
          <p:spPr bwMode="auto">
            <a:xfrm>
              <a:off x="1697" y="497"/>
              <a:ext cx="913" cy="2670"/>
            </a:xfrm>
            <a:custGeom>
              <a:avLst/>
              <a:gdLst>
                <a:gd name="T0" fmla="*/ 913 w 913"/>
                <a:gd name="T1" fmla="*/ 0 h 2670"/>
                <a:gd name="T2" fmla="*/ 0 w 913"/>
                <a:gd name="T3" fmla="*/ 0 h 2670"/>
                <a:gd name="T4" fmla="*/ 0 w 913"/>
                <a:gd name="T5" fmla="*/ 2670 h 2670"/>
                <a:gd name="T6" fmla="*/ 0 60000 65536"/>
                <a:gd name="T7" fmla="*/ 0 60000 65536"/>
                <a:gd name="T8" fmla="*/ 0 60000 65536"/>
                <a:gd name="T9" fmla="*/ 0 w 913"/>
                <a:gd name="T10" fmla="*/ 0 h 2670"/>
                <a:gd name="T11" fmla="*/ 913 w 913"/>
                <a:gd name="T12" fmla="*/ 2670 h 26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3" h="2670">
                  <a:moveTo>
                    <a:pt x="913" y="0"/>
                  </a:moveTo>
                  <a:lnTo>
                    <a:pt x="0" y="0"/>
                  </a:lnTo>
                  <a:lnTo>
                    <a:pt x="0" y="267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1" name="Freeform 264"/>
            <p:cNvSpPr>
              <a:spLocks/>
            </p:cNvSpPr>
            <p:nvPr/>
          </p:nvSpPr>
          <p:spPr bwMode="auto">
            <a:xfrm>
              <a:off x="1697" y="3167"/>
              <a:ext cx="913" cy="73"/>
            </a:xfrm>
            <a:custGeom>
              <a:avLst/>
              <a:gdLst>
                <a:gd name="T0" fmla="*/ 0 w 913"/>
                <a:gd name="T1" fmla="*/ 0 h 73"/>
                <a:gd name="T2" fmla="*/ 533 w 913"/>
                <a:gd name="T3" fmla="*/ 0 h 73"/>
                <a:gd name="T4" fmla="*/ 533 w 913"/>
                <a:gd name="T5" fmla="*/ 73 h 73"/>
                <a:gd name="T6" fmla="*/ 913 w 913"/>
                <a:gd name="T7" fmla="*/ 73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3"/>
                <a:gd name="T13" fmla="*/ 0 h 73"/>
                <a:gd name="T14" fmla="*/ 913 w 913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3" h="73">
                  <a:moveTo>
                    <a:pt x="0" y="0"/>
                  </a:moveTo>
                  <a:lnTo>
                    <a:pt x="533" y="0"/>
                  </a:lnTo>
                  <a:lnTo>
                    <a:pt x="533" y="73"/>
                  </a:lnTo>
                  <a:lnTo>
                    <a:pt x="913" y="7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2" name="Freeform 265"/>
            <p:cNvSpPr>
              <a:spLocks/>
            </p:cNvSpPr>
            <p:nvPr/>
          </p:nvSpPr>
          <p:spPr bwMode="auto">
            <a:xfrm>
              <a:off x="1672" y="2917"/>
              <a:ext cx="41" cy="32"/>
            </a:xfrm>
            <a:custGeom>
              <a:avLst/>
              <a:gdLst>
                <a:gd name="T0" fmla="*/ 0 w 41"/>
                <a:gd name="T1" fmla="*/ 16 h 32"/>
                <a:gd name="T2" fmla="*/ 8 w 41"/>
                <a:gd name="T3" fmla="*/ 0 h 32"/>
                <a:gd name="T4" fmla="*/ 33 w 41"/>
                <a:gd name="T5" fmla="*/ 0 h 32"/>
                <a:gd name="T6" fmla="*/ 41 w 41"/>
                <a:gd name="T7" fmla="*/ 16 h 32"/>
                <a:gd name="T8" fmla="*/ 33 w 41"/>
                <a:gd name="T9" fmla="*/ 32 h 32"/>
                <a:gd name="T10" fmla="*/ 8 w 41"/>
                <a:gd name="T11" fmla="*/ 32 h 32"/>
                <a:gd name="T12" fmla="*/ 0 w 41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1"/>
                <a:gd name="T22" fmla="*/ 0 h 32"/>
                <a:gd name="T23" fmla="*/ 41 w 41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1" h="32">
                  <a:moveTo>
                    <a:pt x="0" y="16"/>
                  </a:moveTo>
                  <a:lnTo>
                    <a:pt x="8" y="0"/>
                  </a:lnTo>
                  <a:lnTo>
                    <a:pt x="33" y="0"/>
                  </a:lnTo>
                  <a:lnTo>
                    <a:pt x="41" y="16"/>
                  </a:lnTo>
                  <a:lnTo>
                    <a:pt x="33" y="32"/>
                  </a:lnTo>
                  <a:lnTo>
                    <a:pt x="8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3" name="Freeform 266"/>
            <p:cNvSpPr>
              <a:spLocks/>
            </p:cNvSpPr>
            <p:nvPr/>
          </p:nvSpPr>
          <p:spPr bwMode="auto">
            <a:xfrm>
              <a:off x="1769" y="2707"/>
              <a:ext cx="841" cy="81"/>
            </a:xfrm>
            <a:custGeom>
              <a:avLst/>
              <a:gdLst>
                <a:gd name="T0" fmla="*/ 0 w 841"/>
                <a:gd name="T1" fmla="*/ 0 h 81"/>
                <a:gd name="T2" fmla="*/ 461 w 841"/>
                <a:gd name="T3" fmla="*/ 0 h 81"/>
                <a:gd name="T4" fmla="*/ 461 w 841"/>
                <a:gd name="T5" fmla="*/ 81 h 81"/>
                <a:gd name="T6" fmla="*/ 841 w 841"/>
                <a:gd name="T7" fmla="*/ 81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1"/>
                <a:gd name="T13" fmla="*/ 0 h 81"/>
                <a:gd name="T14" fmla="*/ 841 w 841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1" h="81">
                  <a:moveTo>
                    <a:pt x="0" y="0"/>
                  </a:moveTo>
                  <a:lnTo>
                    <a:pt x="461" y="0"/>
                  </a:lnTo>
                  <a:lnTo>
                    <a:pt x="461" y="81"/>
                  </a:lnTo>
                  <a:lnTo>
                    <a:pt x="841" y="8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4" name="Freeform 267"/>
            <p:cNvSpPr>
              <a:spLocks/>
            </p:cNvSpPr>
            <p:nvPr/>
          </p:nvSpPr>
          <p:spPr bwMode="auto">
            <a:xfrm>
              <a:off x="1753" y="2691"/>
              <a:ext cx="33" cy="32"/>
            </a:xfrm>
            <a:custGeom>
              <a:avLst/>
              <a:gdLst>
                <a:gd name="T0" fmla="*/ 0 w 33"/>
                <a:gd name="T1" fmla="*/ 16 h 32"/>
                <a:gd name="T2" fmla="*/ 8 w 33"/>
                <a:gd name="T3" fmla="*/ 0 h 32"/>
                <a:gd name="T4" fmla="*/ 24 w 33"/>
                <a:gd name="T5" fmla="*/ 0 h 32"/>
                <a:gd name="T6" fmla="*/ 33 w 33"/>
                <a:gd name="T7" fmla="*/ 16 h 32"/>
                <a:gd name="T8" fmla="*/ 24 w 33"/>
                <a:gd name="T9" fmla="*/ 32 h 32"/>
                <a:gd name="T10" fmla="*/ 8 w 33"/>
                <a:gd name="T11" fmla="*/ 32 h 32"/>
                <a:gd name="T12" fmla="*/ 0 w 33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2"/>
                <a:gd name="T23" fmla="*/ 33 w 33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2">
                  <a:moveTo>
                    <a:pt x="0" y="16"/>
                  </a:moveTo>
                  <a:lnTo>
                    <a:pt x="8" y="0"/>
                  </a:lnTo>
                  <a:lnTo>
                    <a:pt x="24" y="0"/>
                  </a:lnTo>
                  <a:lnTo>
                    <a:pt x="33" y="16"/>
                  </a:lnTo>
                  <a:lnTo>
                    <a:pt x="24" y="32"/>
                  </a:lnTo>
                  <a:lnTo>
                    <a:pt x="8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5" name="Freeform 268"/>
            <p:cNvSpPr>
              <a:spLocks/>
            </p:cNvSpPr>
            <p:nvPr/>
          </p:nvSpPr>
          <p:spPr bwMode="auto">
            <a:xfrm>
              <a:off x="1672" y="2312"/>
              <a:ext cx="41" cy="32"/>
            </a:xfrm>
            <a:custGeom>
              <a:avLst/>
              <a:gdLst>
                <a:gd name="T0" fmla="*/ 0 w 41"/>
                <a:gd name="T1" fmla="*/ 16 h 32"/>
                <a:gd name="T2" fmla="*/ 8 w 41"/>
                <a:gd name="T3" fmla="*/ 0 h 32"/>
                <a:gd name="T4" fmla="*/ 33 w 41"/>
                <a:gd name="T5" fmla="*/ 0 h 32"/>
                <a:gd name="T6" fmla="*/ 41 w 41"/>
                <a:gd name="T7" fmla="*/ 16 h 32"/>
                <a:gd name="T8" fmla="*/ 33 w 41"/>
                <a:gd name="T9" fmla="*/ 32 h 32"/>
                <a:gd name="T10" fmla="*/ 8 w 41"/>
                <a:gd name="T11" fmla="*/ 32 h 32"/>
                <a:gd name="T12" fmla="*/ 0 w 41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1"/>
                <a:gd name="T22" fmla="*/ 0 h 32"/>
                <a:gd name="T23" fmla="*/ 41 w 41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1" h="32">
                  <a:moveTo>
                    <a:pt x="0" y="16"/>
                  </a:moveTo>
                  <a:lnTo>
                    <a:pt x="8" y="0"/>
                  </a:lnTo>
                  <a:lnTo>
                    <a:pt x="33" y="0"/>
                  </a:lnTo>
                  <a:lnTo>
                    <a:pt x="41" y="16"/>
                  </a:lnTo>
                  <a:lnTo>
                    <a:pt x="33" y="32"/>
                  </a:lnTo>
                  <a:lnTo>
                    <a:pt x="8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6" name="Freeform 269"/>
            <p:cNvSpPr>
              <a:spLocks/>
            </p:cNvSpPr>
            <p:nvPr/>
          </p:nvSpPr>
          <p:spPr bwMode="auto">
            <a:xfrm>
              <a:off x="1753" y="2385"/>
              <a:ext cx="33" cy="32"/>
            </a:xfrm>
            <a:custGeom>
              <a:avLst/>
              <a:gdLst>
                <a:gd name="T0" fmla="*/ 0 w 33"/>
                <a:gd name="T1" fmla="*/ 16 h 32"/>
                <a:gd name="T2" fmla="*/ 8 w 33"/>
                <a:gd name="T3" fmla="*/ 0 h 32"/>
                <a:gd name="T4" fmla="*/ 24 w 33"/>
                <a:gd name="T5" fmla="*/ 0 h 32"/>
                <a:gd name="T6" fmla="*/ 33 w 33"/>
                <a:gd name="T7" fmla="*/ 16 h 32"/>
                <a:gd name="T8" fmla="*/ 24 w 33"/>
                <a:gd name="T9" fmla="*/ 32 h 32"/>
                <a:gd name="T10" fmla="*/ 8 w 33"/>
                <a:gd name="T11" fmla="*/ 32 h 32"/>
                <a:gd name="T12" fmla="*/ 0 w 33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2"/>
                <a:gd name="T23" fmla="*/ 33 w 33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2">
                  <a:moveTo>
                    <a:pt x="0" y="16"/>
                  </a:moveTo>
                  <a:lnTo>
                    <a:pt x="8" y="0"/>
                  </a:lnTo>
                  <a:lnTo>
                    <a:pt x="24" y="0"/>
                  </a:lnTo>
                  <a:lnTo>
                    <a:pt x="33" y="16"/>
                  </a:lnTo>
                  <a:lnTo>
                    <a:pt x="24" y="32"/>
                  </a:lnTo>
                  <a:lnTo>
                    <a:pt x="8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7" name="Freeform 270"/>
            <p:cNvSpPr>
              <a:spLocks/>
            </p:cNvSpPr>
            <p:nvPr/>
          </p:nvSpPr>
          <p:spPr bwMode="auto">
            <a:xfrm>
              <a:off x="1826" y="2005"/>
              <a:ext cx="40" cy="33"/>
            </a:xfrm>
            <a:custGeom>
              <a:avLst/>
              <a:gdLst>
                <a:gd name="T0" fmla="*/ 0 w 40"/>
                <a:gd name="T1" fmla="*/ 17 h 33"/>
                <a:gd name="T2" fmla="*/ 8 w 40"/>
                <a:gd name="T3" fmla="*/ 0 h 33"/>
                <a:gd name="T4" fmla="*/ 32 w 40"/>
                <a:gd name="T5" fmla="*/ 0 h 33"/>
                <a:gd name="T6" fmla="*/ 40 w 40"/>
                <a:gd name="T7" fmla="*/ 17 h 33"/>
                <a:gd name="T8" fmla="*/ 32 w 40"/>
                <a:gd name="T9" fmla="*/ 33 h 33"/>
                <a:gd name="T10" fmla="*/ 8 w 40"/>
                <a:gd name="T11" fmla="*/ 33 h 33"/>
                <a:gd name="T12" fmla="*/ 0 w 40"/>
                <a:gd name="T13" fmla="*/ 17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33"/>
                <a:gd name="T23" fmla="*/ 40 w 40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33">
                  <a:moveTo>
                    <a:pt x="0" y="17"/>
                  </a:moveTo>
                  <a:lnTo>
                    <a:pt x="8" y="0"/>
                  </a:lnTo>
                  <a:lnTo>
                    <a:pt x="32" y="0"/>
                  </a:lnTo>
                  <a:lnTo>
                    <a:pt x="40" y="17"/>
                  </a:lnTo>
                  <a:lnTo>
                    <a:pt x="32" y="33"/>
                  </a:lnTo>
                  <a:lnTo>
                    <a:pt x="8" y="33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8" name="Freeform 271"/>
            <p:cNvSpPr>
              <a:spLocks/>
            </p:cNvSpPr>
            <p:nvPr/>
          </p:nvSpPr>
          <p:spPr bwMode="auto">
            <a:xfrm>
              <a:off x="1826" y="1546"/>
              <a:ext cx="40" cy="32"/>
            </a:xfrm>
            <a:custGeom>
              <a:avLst/>
              <a:gdLst>
                <a:gd name="T0" fmla="*/ 0 w 40"/>
                <a:gd name="T1" fmla="*/ 16 h 32"/>
                <a:gd name="T2" fmla="*/ 8 w 40"/>
                <a:gd name="T3" fmla="*/ 0 h 32"/>
                <a:gd name="T4" fmla="*/ 32 w 40"/>
                <a:gd name="T5" fmla="*/ 0 h 32"/>
                <a:gd name="T6" fmla="*/ 40 w 40"/>
                <a:gd name="T7" fmla="*/ 16 h 32"/>
                <a:gd name="T8" fmla="*/ 32 w 40"/>
                <a:gd name="T9" fmla="*/ 32 h 32"/>
                <a:gd name="T10" fmla="*/ 8 w 40"/>
                <a:gd name="T11" fmla="*/ 32 h 32"/>
                <a:gd name="T12" fmla="*/ 0 w 40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32"/>
                <a:gd name="T23" fmla="*/ 40 w 40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32">
                  <a:moveTo>
                    <a:pt x="0" y="16"/>
                  </a:moveTo>
                  <a:lnTo>
                    <a:pt x="8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8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9" name="Line 272"/>
            <p:cNvSpPr>
              <a:spLocks noChangeShapeType="1"/>
            </p:cNvSpPr>
            <p:nvPr/>
          </p:nvSpPr>
          <p:spPr bwMode="auto">
            <a:xfrm>
              <a:off x="1697" y="1409"/>
              <a:ext cx="91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40" name="Freeform 273"/>
            <p:cNvSpPr>
              <a:spLocks/>
            </p:cNvSpPr>
            <p:nvPr/>
          </p:nvSpPr>
          <p:spPr bwMode="auto">
            <a:xfrm>
              <a:off x="1672" y="1392"/>
              <a:ext cx="41" cy="33"/>
            </a:xfrm>
            <a:custGeom>
              <a:avLst/>
              <a:gdLst>
                <a:gd name="T0" fmla="*/ 0 w 41"/>
                <a:gd name="T1" fmla="*/ 17 h 33"/>
                <a:gd name="T2" fmla="*/ 8 w 41"/>
                <a:gd name="T3" fmla="*/ 0 h 33"/>
                <a:gd name="T4" fmla="*/ 33 w 41"/>
                <a:gd name="T5" fmla="*/ 0 h 33"/>
                <a:gd name="T6" fmla="*/ 41 w 41"/>
                <a:gd name="T7" fmla="*/ 17 h 33"/>
                <a:gd name="T8" fmla="*/ 33 w 41"/>
                <a:gd name="T9" fmla="*/ 33 h 33"/>
                <a:gd name="T10" fmla="*/ 8 w 41"/>
                <a:gd name="T11" fmla="*/ 33 h 33"/>
                <a:gd name="T12" fmla="*/ 0 w 41"/>
                <a:gd name="T13" fmla="*/ 17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1"/>
                <a:gd name="T22" fmla="*/ 0 h 33"/>
                <a:gd name="T23" fmla="*/ 41 w 41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1" h="33">
                  <a:moveTo>
                    <a:pt x="0" y="17"/>
                  </a:moveTo>
                  <a:lnTo>
                    <a:pt x="8" y="0"/>
                  </a:lnTo>
                  <a:lnTo>
                    <a:pt x="33" y="0"/>
                  </a:lnTo>
                  <a:lnTo>
                    <a:pt x="41" y="17"/>
                  </a:lnTo>
                  <a:lnTo>
                    <a:pt x="33" y="33"/>
                  </a:lnTo>
                  <a:lnTo>
                    <a:pt x="8" y="33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41" name="Line 274"/>
            <p:cNvSpPr>
              <a:spLocks noChangeShapeType="1"/>
            </p:cNvSpPr>
            <p:nvPr/>
          </p:nvSpPr>
          <p:spPr bwMode="auto">
            <a:xfrm>
              <a:off x="1842" y="1110"/>
              <a:ext cx="76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42" name="Line 275"/>
            <p:cNvSpPr>
              <a:spLocks noChangeShapeType="1"/>
            </p:cNvSpPr>
            <p:nvPr/>
          </p:nvSpPr>
          <p:spPr bwMode="auto">
            <a:xfrm>
              <a:off x="1769" y="1029"/>
              <a:ext cx="84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43" name="Freeform 276"/>
            <p:cNvSpPr>
              <a:spLocks/>
            </p:cNvSpPr>
            <p:nvPr/>
          </p:nvSpPr>
          <p:spPr bwMode="auto">
            <a:xfrm>
              <a:off x="1826" y="1094"/>
              <a:ext cx="40" cy="32"/>
            </a:xfrm>
            <a:custGeom>
              <a:avLst/>
              <a:gdLst>
                <a:gd name="T0" fmla="*/ 0 w 40"/>
                <a:gd name="T1" fmla="*/ 16 h 32"/>
                <a:gd name="T2" fmla="*/ 8 w 40"/>
                <a:gd name="T3" fmla="*/ 0 h 32"/>
                <a:gd name="T4" fmla="*/ 32 w 40"/>
                <a:gd name="T5" fmla="*/ 0 h 32"/>
                <a:gd name="T6" fmla="*/ 40 w 40"/>
                <a:gd name="T7" fmla="*/ 16 h 32"/>
                <a:gd name="T8" fmla="*/ 32 w 40"/>
                <a:gd name="T9" fmla="*/ 32 h 32"/>
                <a:gd name="T10" fmla="*/ 8 w 40"/>
                <a:gd name="T11" fmla="*/ 32 h 32"/>
                <a:gd name="T12" fmla="*/ 0 w 40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32"/>
                <a:gd name="T23" fmla="*/ 40 w 40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32">
                  <a:moveTo>
                    <a:pt x="0" y="16"/>
                  </a:moveTo>
                  <a:lnTo>
                    <a:pt x="8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8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44" name="Freeform 277"/>
            <p:cNvSpPr>
              <a:spLocks/>
            </p:cNvSpPr>
            <p:nvPr/>
          </p:nvSpPr>
          <p:spPr bwMode="auto">
            <a:xfrm>
              <a:off x="1753" y="1013"/>
              <a:ext cx="33" cy="33"/>
            </a:xfrm>
            <a:custGeom>
              <a:avLst/>
              <a:gdLst>
                <a:gd name="T0" fmla="*/ 0 w 33"/>
                <a:gd name="T1" fmla="*/ 16 h 33"/>
                <a:gd name="T2" fmla="*/ 8 w 33"/>
                <a:gd name="T3" fmla="*/ 0 h 33"/>
                <a:gd name="T4" fmla="*/ 24 w 33"/>
                <a:gd name="T5" fmla="*/ 0 h 33"/>
                <a:gd name="T6" fmla="*/ 33 w 33"/>
                <a:gd name="T7" fmla="*/ 16 h 33"/>
                <a:gd name="T8" fmla="*/ 24 w 33"/>
                <a:gd name="T9" fmla="*/ 33 h 33"/>
                <a:gd name="T10" fmla="*/ 8 w 33"/>
                <a:gd name="T11" fmla="*/ 33 h 33"/>
                <a:gd name="T12" fmla="*/ 0 w 33"/>
                <a:gd name="T13" fmla="*/ 16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3"/>
                <a:gd name="T23" fmla="*/ 33 w 33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3">
                  <a:moveTo>
                    <a:pt x="0" y="16"/>
                  </a:moveTo>
                  <a:lnTo>
                    <a:pt x="8" y="0"/>
                  </a:lnTo>
                  <a:lnTo>
                    <a:pt x="24" y="0"/>
                  </a:lnTo>
                  <a:lnTo>
                    <a:pt x="33" y="16"/>
                  </a:lnTo>
                  <a:lnTo>
                    <a:pt x="24" y="33"/>
                  </a:lnTo>
                  <a:lnTo>
                    <a:pt x="8" y="33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45" name="Rectangle 278"/>
            <p:cNvSpPr>
              <a:spLocks noChangeArrowheads="1"/>
            </p:cNvSpPr>
            <p:nvPr/>
          </p:nvSpPr>
          <p:spPr bwMode="auto">
            <a:xfrm>
              <a:off x="1309" y="2788"/>
              <a:ext cx="194" cy="29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46" name="Rectangle 279"/>
            <p:cNvSpPr>
              <a:spLocks noChangeArrowheads="1"/>
            </p:cNvSpPr>
            <p:nvPr/>
          </p:nvSpPr>
          <p:spPr bwMode="auto">
            <a:xfrm>
              <a:off x="1381" y="2812"/>
              <a:ext cx="5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65647" name="Freeform 280"/>
            <p:cNvSpPr>
              <a:spLocks/>
            </p:cNvSpPr>
            <p:nvPr/>
          </p:nvSpPr>
          <p:spPr bwMode="auto">
            <a:xfrm>
              <a:off x="1503" y="2917"/>
              <a:ext cx="40" cy="32"/>
            </a:xfrm>
            <a:custGeom>
              <a:avLst/>
              <a:gdLst>
                <a:gd name="T0" fmla="*/ 0 w 40"/>
                <a:gd name="T1" fmla="*/ 16 h 32"/>
                <a:gd name="T2" fmla="*/ 8 w 40"/>
                <a:gd name="T3" fmla="*/ 0 h 32"/>
                <a:gd name="T4" fmla="*/ 24 w 40"/>
                <a:gd name="T5" fmla="*/ 0 h 32"/>
                <a:gd name="T6" fmla="*/ 40 w 40"/>
                <a:gd name="T7" fmla="*/ 16 h 32"/>
                <a:gd name="T8" fmla="*/ 24 w 40"/>
                <a:gd name="T9" fmla="*/ 32 h 32"/>
                <a:gd name="T10" fmla="*/ 8 w 40"/>
                <a:gd name="T11" fmla="*/ 32 h 32"/>
                <a:gd name="T12" fmla="*/ 0 w 40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32"/>
                <a:gd name="T23" fmla="*/ 40 w 40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32">
                  <a:moveTo>
                    <a:pt x="0" y="16"/>
                  </a:moveTo>
                  <a:lnTo>
                    <a:pt x="8" y="0"/>
                  </a:lnTo>
                  <a:lnTo>
                    <a:pt x="24" y="0"/>
                  </a:lnTo>
                  <a:lnTo>
                    <a:pt x="40" y="16"/>
                  </a:lnTo>
                  <a:lnTo>
                    <a:pt x="24" y="32"/>
                  </a:lnTo>
                  <a:lnTo>
                    <a:pt x="8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48" name="Rectangle 281"/>
            <p:cNvSpPr>
              <a:spLocks noChangeArrowheads="1"/>
            </p:cNvSpPr>
            <p:nvPr/>
          </p:nvSpPr>
          <p:spPr bwMode="auto">
            <a:xfrm>
              <a:off x="1309" y="3240"/>
              <a:ext cx="194" cy="30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49" name="Rectangle 282"/>
            <p:cNvSpPr>
              <a:spLocks noChangeArrowheads="1"/>
            </p:cNvSpPr>
            <p:nvPr/>
          </p:nvSpPr>
          <p:spPr bwMode="auto">
            <a:xfrm>
              <a:off x="1381" y="3272"/>
              <a:ext cx="58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65650" name="Freeform 283"/>
            <p:cNvSpPr>
              <a:spLocks/>
            </p:cNvSpPr>
            <p:nvPr/>
          </p:nvSpPr>
          <p:spPr bwMode="auto">
            <a:xfrm>
              <a:off x="1503" y="3377"/>
              <a:ext cx="40" cy="32"/>
            </a:xfrm>
            <a:custGeom>
              <a:avLst/>
              <a:gdLst>
                <a:gd name="T0" fmla="*/ 0 w 40"/>
                <a:gd name="T1" fmla="*/ 16 h 32"/>
                <a:gd name="T2" fmla="*/ 8 w 40"/>
                <a:gd name="T3" fmla="*/ 0 h 32"/>
                <a:gd name="T4" fmla="*/ 24 w 40"/>
                <a:gd name="T5" fmla="*/ 0 h 32"/>
                <a:gd name="T6" fmla="*/ 40 w 40"/>
                <a:gd name="T7" fmla="*/ 16 h 32"/>
                <a:gd name="T8" fmla="*/ 24 w 40"/>
                <a:gd name="T9" fmla="*/ 32 h 32"/>
                <a:gd name="T10" fmla="*/ 8 w 40"/>
                <a:gd name="T11" fmla="*/ 32 h 32"/>
                <a:gd name="T12" fmla="*/ 0 w 40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32"/>
                <a:gd name="T23" fmla="*/ 40 w 40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32">
                  <a:moveTo>
                    <a:pt x="0" y="16"/>
                  </a:moveTo>
                  <a:lnTo>
                    <a:pt x="8" y="0"/>
                  </a:lnTo>
                  <a:lnTo>
                    <a:pt x="24" y="0"/>
                  </a:lnTo>
                  <a:lnTo>
                    <a:pt x="40" y="16"/>
                  </a:lnTo>
                  <a:lnTo>
                    <a:pt x="24" y="32"/>
                  </a:lnTo>
                  <a:lnTo>
                    <a:pt x="8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51" name="Rectangle 284"/>
            <p:cNvSpPr>
              <a:spLocks noChangeArrowheads="1"/>
            </p:cNvSpPr>
            <p:nvPr/>
          </p:nvSpPr>
          <p:spPr bwMode="auto">
            <a:xfrm>
              <a:off x="1309" y="3700"/>
              <a:ext cx="194" cy="30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52" name="Rectangle 285"/>
            <p:cNvSpPr>
              <a:spLocks noChangeArrowheads="1"/>
            </p:cNvSpPr>
            <p:nvPr/>
          </p:nvSpPr>
          <p:spPr bwMode="auto">
            <a:xfrm>
              <a:off x="1381" y="3724"/>
              <a:ext cx="5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65653" name="Freeform 286"/>
            <p:cNvSpPr>
              <a:spLocks/>
            </p:cNvSpPr>
            <p:nvPr/>
          </p:nvSpPr>
          <p:spPr bwMode="auto">
            <a:xfrm>
              <a:off x="1503" y="3837"/>
              <a:ext cx="40" cy="32"/>
            </a:xfrm>
            <a:custGeom>
              <a:avLst/>
              <a:gdLst>
                <a:gd name="T0" fmla="*/ 0 w 40"/>
                <a:gd name="T1" fmla="*/ 16 h 32"/>
                <a:gd name="T2" fmla="*/ 8 w 40"/>
                <a:gd name="T3" fmla="*/ 0 h 32"/>
                <a:gd name="T4" fmla="*/ 24 w 40"/>
                <a:gd name="T5" fmla="*/ 0 h 32"/>
                <a:gd name="T6" fmla="*/ 40 w 40"/>
                <a:gd name="T7" fmla="*/ 16 h 32"/>
                <a:gd name="T8" fmla="*/ 24 w 40"/>
                <a:gd name="T9" fmla="*/ 32 h 32"/>
                <a:gd name="T10" fmla="*/ 8 w 40"/>
                <a:gd name="T11" fmla="*/ 32 h 32"/>
                <a:gd name="T12" fmla="*/ 0 w 40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32"/>
                <a:gd name="T23" fmla="*/ 40 w 40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32">
                  <a:moveTo>
                    <a:pt x="0" y="16"/>
                  </a:moveTo>
                  <a:lnTo>
                    <a:pt x="8" y="0"/>
                  </a:lnTo>
                  <a:lnTo>
                    <a:pt x="24" y="0"/>
                  </a:lnTo>
                  <a:lnTo>
                    <a:pt x="40" y="16"/>
                  </a:lnTo>
                  <a:lnTo>
                    <a:pt x="24" y="32"/>
                  </a:lnTo>
                  <a:lnTo>
                    <a:pt x="8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54" name="Line 287"/>
            <p:cNvSpPr>
              <a:spLocks noChangeShapeType="1"/>
            </p:cNvSpPr>
            <p:nvPr/>
          </p:nvSpPr>
          <p:spPr bwMode="auto">
            <a:xfrm>
              <a:off x="1155" y="3853"/>
              <a:ext cx="1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55" name="Line 288"/>
            <p:cNvSpPr>
              <a:spLocks noChangeShapeType="1"/>
            </p:cNvSpPr>
            <p:nvPr/>
          </p:nvSpPr>
          <p:spPr bwMode="auto">
            <a:xfrm>
              <a:off x="1155" y="3393"/>
              <a:ext cx="1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56" name="Line 289"/>
            <p:cNvSpPr>
              <a:spLocks noChangeShapeType="1"/>
            </p:cNvSpPr>
            <p:nvPr/>
          </p:nvSpPr>
          <p:spPr bwMode="auto">
            <a:xfrm>
              <a:off x="1155" y="2933"/>
              <a:ext cx="1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57" name="Rectangle 290"/>
            <p:cNvSpPr>
              <a:spLocks noChangeArrowheads="1"/>
            </p:cNvSpPr>
            <p:nvPr/>
          </p:nvSpPr>
          <p:spPr bwMode="auto">
            <a:xfrm>
              <a:off x="1026" y="3788"/>
              <a:ext cx="71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i="1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sp>
          <p:nvSpPr>
            <p:cNvPr id="65658" name="Rectangle 291"/>
            <p:cNvSpPr>
              <a:spLocks noChangeArrowheads="1"/>
            </p:cNvSpPr>
            <p:nvPr/>
          </p:nvSpPr>
          <p:spPr bwMode="auto">
            <a:xfrm>
              <a:off x="1091" y="3836"/>
              <a:ext cx="4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Times" charset="0"/>
                </a:rPr>
                <a:t>2</a:t>
              </a:r>
              <a:endParaRPr lang="en-US" altLang="zh-CN"/>
            </a:p>
          </p:txBody>
        </p:sp>
        <p:sp>
          <p:nvSpPr>
            <p:cNvPr id="65659" name="Rectangle 292"/>
            <p:cNvSpPr>
              <a:spLocks noChangeArrowheads="1"/>
            </p:cNvSpPr>
            <p:nvPr/>
          </p:nvSpPr>
          <p:spPr bwMode="auto">
            <a:xfrm>
              <a:off x="1026" y="3328"/>
              <a:ext cx="71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i="1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sp>
          <p:nvSpPr>
            <p:cNvPr id="65660" name="Rectangle 293"/>
            <p:cNvSpPr>
              <a:spLocks noChangeArrowheads="1"/>
            </p:cNvSpPr>
            <p:nvPr/>
          </p:nvSpPr>
          <p:spPr bwMode="auto">
            <a:xfrm>
              <a:off x="1091" y="3385"/>
              <a:ext cx="40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65661" name="Rectangle 294"/>
            <p:cNvSpPr>
              <a:spLocks noChangeArrowheads="1"/>
            </p:cNvSpPr>
            <p:nvPr/>
          </p:nvSpPr>
          <p:spPr bwMode="auto">
            <a:xfrm>
              <a:off x="1026" y="2868"/>
              <a:ext cx="7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i="1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sp>
          <p:nvSpPr>
            <p:cNvPr id="65662" name="Rectangle 295"/>
            <p:cNvSpPr>
              <a:spLocks noChangeArrowheads="1"/>
            </p:cNvSpPr>
            <p:nvPr/>
          </p:nvSpPr>
          <p:spPr bwMode="auto">
            <a:xfrm>
              <a:off x="1091" y="2925"/>
              <a:ext cx="40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Times" charset="0"/>
                </a:rPr>
                <a:t>0</a:t>
              </a:r>
              <a:endParaRPr lang="en-US" altLang="zh-CN"/>
            </a:p>
          </p:txBody>
        </p:sp>
        <p:sp>
          <p:nvSpPr>
            <p:cNvPr id="65663" name="Rectangle 296"/>
            <p:cNvSpPr>
              <a:spLocks noChangeArrowheads="1"/>
            </p:cNvSpPr>
            <p:nvPr/>
          </p:nvSpPr>
          <p:spPr bwMode="auto">
            <a:xfrm>
              <a:off x="1309" y="578"/>
              <a:ext cx="194" cy="29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64" name="Rectangle 297"/>
            <p:cNvSpPr>
              <a:spLocks noChangeArrowheads="1"/>
            </p:cNvSpPr>
            <p:nvPr/>
          </p:nvSpPr>
          <p:spPr bwMode="auto">
            <a:xfrm>
              <a:off x="1365" y="561"/>
              <a:ext cx="75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dirty="0">
                  <a:solidFill>
                    <a:srgbClr val="000000"/>
                  </a:solidFill>
                  <a:latin typeface="宋体" pitchFamily="2" charset="-122"/>
                </a:rPr>
                <a:t>&amp;</a:t>
              </a:r>
              <a:endParaRPr lang="en-US" altLang="zh-CN" dirty="0"/>
            </a:p>
          </p:txBody>
        </p:sp>
        <p:sp>
          <p:nvSpPr>
            <p:cNvPr id="65666" name="Line 299"/>
            <p:cNvSpPr>
              <a:spLocks noChangeShapeType="1"/>
            </p:cNvSpPr>
            <p:nvPr/>
          </p:nvSpPr>
          <p:spPr bwMode="auto">
            <a:xfrm>
              <a:off x="1155" y="723"/>
              <a:ext cx="1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67" name="Line 300"/>
            <p:cNvSpPr>
              <a:spLocks noChangeShapeType="1"/>
            </p:cNvSpPr>
            <p:nvPr/>
          </p:nvSpPr>
          <p:spPr bwMode="auto">
            <a:xfrm>
              <a:off x="1155" y="610"/>
              <a:ext cx="1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68" name="Line 301"/>
            <p:cNvSpPr>
              <a:spLocks noChangeShapeType="1"/>
            </p:cNvSpPr>
            <p:nvPr/>
          </p:nvSpPr>
          <p:spPr bwMode="auto">
            <a:xfrm>
              <a:off x="1155" y="844"/>
              <a:ext cx="1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69" name="Rectangle 302"/>
            <p:cNvSpPr>
              <a:spLocks noChangeArrowheads="1"/>
            </p:cNvSpPr>
            <p:nvPr/>
          </p:nvSpPr>
          <p:spPr bwMode="auto">
            <a:xfrm>
              <a:off x="1026" y="513"/>
              <a:ext cx="7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i="1">
                  <a:solidFill>
                    <a:srgbClr val="000000"/>
                  </a:solidFill>
                  <a:latin typeface="Times" charset="0"/>
                </a:rPr>
                <a:t>E</a:t>
              </a:r>
              <a:endParaRPr lang="en-US" altLang="zh-CN"/>
            </a:p>
          </p:txBody>
        </p:sp>
        <p:sp>
          <p:nvSpPr>
            <p:cNvPr id="65670" name="Rectangle 303"/>
            <p:cNvSpPr>
              <a:spLocks noChangeArrowheads="1"/>
            </p:cNvSpPr>
            <p:nvPr/>
          </p:nvSpPr>
          <p:spPr bwMode="auto">
            <a:xfrm>
              <a:off x="1091" y="561"/>
              <a:ext cx="40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65671" name="Rectangle 304"/>
            <p:cNvSpPr>
              <a:spLocks noChangeArrowheads="1"/>
            </p:cNvSpPr>
            <p:nvPr/>
          </p:nvSpPr>
          <p:spPr bwMode="auto">
            <a:xfrm>
              <a:off x="1026" y="642"/>
              <a:ext cx="71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i="1" dirty="0">
                  <a:solidFill>
                    <a:srgbClr val="000000"/>
                  </a:solidFill>
                  <a:latin typeface="Times" charset="0"/>
                </a:rPr>
                <a:t>E</a:t>
              </a:r>
              <a:endParaRPr lang="en-US" altLang="zh-CN" dirty="0"/>
            </a:p>
          </p:txBody>
        </p:sp>
        <p:sp>
          <p:nvSpPr>
            <p:cNvPr id="65672" name="Rectangle 305"/>
            <p:cNvSpPr>
              <a:spLocks noChangeArrowheads="1"/>
            </p:cNvSpPr>
            <p:nvPr/>
          </p:nvSpPr>
          <p:spPr bwMode="auto">
            <a:xfrm>
              <a:off x="1091" y="690"/>
              <a:ext cx="4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Times" charset="0"/>
                </a:rPr>
                <a:t>2</a:t>
              </a:r>
              <a:endParaRPr lang="en-US" altLang="zh-CN"/>
            </a:p>
          </p:txBody>
        </p:sp>
        <p:sp>
          <p:nvSpPr>
            <p:cNvPr id="65673" name="Rectangle 306"/>
            <p:cNvSpPr>
              <a:spLocks noChangeArrowheads="1"/>
            </p:cNvSpPr>
            <p:nvPr/>
          </p:nvSpPr>
          <p:spPr bwMode="auto">
            <a:xfrm>
              <a:off x="1026" y="779"/>
              <a:ext cx="71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i="1">
                  <a:solidFill>
                    <a:srgbClr val="000000"/>
                  </a:solidFill>
                  <a:latin typeface="Times" charset="0"/>
                </a:rPr>
                <a:t>E</a:t>
              </a:r>
              <a:endParaRPr lang="en-US" altLang="zh-CN"/>
            </a:p>
          </p:txBody>
        </p:sp>
        <p:sp>
          <p:nvSpPr>
            <p:cNvPr id="65674" name="Rectangle 307"/>
            <p:cNvSpPr>
              <a:spLocks noChangeArrowheads="1"/>
            </p:cNvSpPr>
            <p:nvPr/>
          </p:nvSpPr>
          <p:spPr bwMode="auto">
            <a:xfrm>
              <a:off x="1091" y="827"/>
              <a:ext cx="4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000000"/>
                  </a:solidFill>
                  <a:latin typeface="Times" charset="0"/>
                </a:rPr>
                <a:t>3</a:t>
              </a:r>
              <a:endParaRPr lang="en-US" altLang="zh-CN"/>
            </a:p>
          </p:txBody>
        </p:sp>
        <p:sp>
          <p:nvSpPr>
            <p:cNvPr id="65675" name="Freeform 308"/>
            <p:cNvSpPr>
              <a:spLocks/>
            </p:cNvSpPr>
            <p:nvPr/>
          </p:nvSpPr>
          <p:spPr bwMode="auto">
            <a:xfrm>
              <a:off x="1277" y="828"/>
              <a:ext cx="32" cy="32"/>
            </a:xfrm>
            <a:custGeom>
              <a:avLst/>
              <a:gdLst>
                <a:gd name="T0" fmla="*/ 0 w 32"/>
                <a:gd name="T1" fmla="*/ 16 h 32"/>
                <a:gd name="T2" fmla="*/ 8 w 32"/>
                <a:gd name="T3" fmla="*/ 0 h 32"/>
                <a:gd name="T4" fmla="*/ 24 w 32"/>
                <a:gd name="T5" fmla="*/ 0 h 32"/>
                <a:gd name="T6" fmla="*/ 32 w 32"/>
                <a:gd name="T7" fmla="*/ 16 h 32"/>
                <a:gd name="T8" fmla="*/ 24 w 32"/>
                <a:gd name="T9" fmla="*/ 32 h 32"/>
                <a:gd name="T10" fmla="*/ 8 w 32"/>
                <a:gd name="T11" fmla="*/ 32 h 32"/>
                <a:gd name="T12" fmla="*/ 0 w 32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2"/>
                <a:gd name="T23" fmla="*/ 32 w 32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2">
                  <a:moveTo>
                    <a:pt x="0" y="16"/>
                  </a:moveTo>
                  <a:lnTo>
                    <a:pt x="8" y="0"/>
                  </a:lnTo>
                  <a:lnTo>
                    <a:pt x="24" y="0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8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76" name="Freeform 309"/>
            <p:cNvSpPr>
              <a:spLocks/>
            </p:cNvSpPr>
            <p:nvPr/>
          </p:nvSpPr>
          <p:spPr bwMode="auto">
            <a:xfrm>
              <a:off x="1277" y="707"/>
              <a:ext cx="32" cy="32"/>
            </a:xfrm>
            <a:custGeom>
              <a:avLst/>
              <a:gdLst>
                <a:gd name="T0" fmla="*/ 0 w 32"/>
                <a:gd name="T1" fmla="*/ 16 h 32"/>
                <a:gd name="T2" fmla="*/ 8 w 32"/>
                <a:gd name="T3" fmla="*/ 0 h 32"/>
                <a:gd name="T4" fmla="*/ 24 w 32"/>
                <a:gd name="T5" fmla="*/ 0 h 32"/>
                <a:gd name="T6" fmla="*/ 32 w 32"/>
                <a:gd name="T7" fmla="*/ 16 h 32"/>
                <a:gd name="T8" fmla="*/ 24 w 32"/>
                <a:gd name="T9" fmla="*/ 32 h 32"/>
                <a:gd name="T10" fmla="*/ 8 w 32"/>
                <a:gd name="T11" fmla="*/ 32 h 32"/>
                <a:gd name="T12" fmla="*/ 0 w 32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2"/>
                <a:gd name="T23" fmla="*/ 32 w 32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2">
                  <a:moveTo>
                    <a:pt x="0" y="16"/>
                  </a:moveTo>
                  <a:lnTo>
                    <a:pt x="8" y="0"/>
                  </a:lnTo>
                  <a:lnTo>
                    <a:pt x="24" y="0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8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77" name="Freeform 310"/>
            <p:cNvSpPr>
              <a:spLocks/>
            </p:cNvSpPr>
            <p:nvPr/>
          </p:nvSpPr>
          <p:spPr bwMode="auto">
            <a:xfrm>
              <a:off x="2286" y="2917"/>
              <a:ext cx="41" cy="32"/>
            </a:xfrm>
            <a:custGeom>
              <a:avLst/>
              <a:gdLst>
                <a:gd name="T0" fmla="*/ 0 w 41"/>
                <a:gd name="T1" fmla="*/ 16 h 32"/>
                <a:gd name="T2" fmla="*/ 8 w 41"/>
                <a:gd name="T3" fmla="*/ 0 h 32"/>
                <a:gd name="T4" fmla="*/ 25 w 41"/>
                <a:gd name="T5" fmla="*/ 0 h 32"/>
                <a:gd name="T6" fmla="*/ 41 w 41"/>
                <a:gd name="T7" fmla="*/ 16 h 32"/>
                <a:gd name="T8" fmla="*/ 25 w 41"/>
                <a:gd name="T9" fmla="*/ 32 h 32"/>
                <a:gd name="T10" fmla="*/ 8 w 41"/>
                <a:gd name="T11" fmla="*/ 32 h 32"/>
                <a:gd name="T12" fmla="*/ 0 w 41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1"/>
                <a:gd name="T22" fmla="*/ 0 h 32"/>
                <a:gd name="T23" fmla="*/ 41 w 41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1" h="32">
                  <a:moveTo>
                    <a:pt x="0" y="16"/>
                  </a:moveTo>
                  <a:lnTo>
                    <a:pt x="8" y="0"/>
                  </a:lnTo>
                  <a:lnTo>
                    <a:pt x="25" y="0"/>
                  </a:lnTo>
                  <a:lnTo>
                    <a:pt x="41" y="16"/>
                  </a:lnTo>
                  <a:lnTo>
                    <a:pt x="25" y="32"/>
                  </a:lnTo>
                  <a:lnTo>
                    <a:pt x="8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78" name="Freeform 311"/>
            <p:cNvSpPr>
              <a:spLocks/>
            </p:cNvSpPr>
            <p:nvPr/>
          </p:nvSpPr>
          <p:spPr bwMode="auto">
            <a:xfrm>
              <a:off x="2359" y="3377"/>
              <a:ext cx="41" cy="32"/>
            </a:xfrm>
            <a:custGeom>
              <a:avLst/>
              <a:gdLst>
                <a:gd name="T0" fmla="*/ 0 w 41"/>
                <a:gd name="T1" fmla="*/ 16 h 32"/>
                <a:gd name="T2" fmla="*/ 8 w 41"/>
                <a:gd name="T3" fmla="*/ 0 h 32"/>
                <a:gd name="T4" fmla="*/ 32 w 41"/>
                <a:gd name="T5" fmla="*/ 0 h 32"/>
                <a:gd name="T6" fmla="*/ 41 w 41"/>
                <a:gd name="T7" fmla="*/ 16 h 32"/>
                <a:gd name="T8" fmla="*/ 32 w 41"/>
                <a:gd name="T9" fmla="*/ 32 h 32"/>
                <a:gd name="T10" fmla="*/ 8 w 41"/>
                <a:gd name="T11" fmla="*/ 32 h 32"/>
                <a:gd name="T12" fmla="*/ 0 w 41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1"/>
                <a:gd name="T22" fmla="*/ 0 h 32"/>
                <a:gd name="T23" fmla="*/ 41 w 41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1" h="32">
                  <a:moveTo>
                    <a:pt x="0" y="16"/>
                  </a:moveTo>
                  <a:lnTo>
                    <a:pt x="8" y="0"/>
                  </a:lnTo>
                  <a:lnTo>
                    <a:pt x="32" y="0"/>
                  </a:lnTo>
                  <a:lnTo>
                    <a:pt x="41" y="16"/>
                  </a:lnTo>
                  <a:lnTo>
                    <a:pt x="32" y="32"/>
                  </a:lnTo>
                  <a:lnTo>
                    <a:pt x="8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79" name="Freeform 312"/>
            <p:cNvSpPr>
              <a:spLocks/>
            </p:cNvSpPr>
            <p:nvPr/>
          </p:nvSpPr>
          <p:spPr bwMode="auto">
            <a:xfrm>
              <a:off x="2513" y="707"/>
              <a:ext cx="40" cy="32"/>
            </a:xfrm>
            <a:custGeom>
              <a:avLst/>
              <a:gdLst>
                <a:gd name="T0" fmla="*/ 0 w 40"/>
                <a:gd name="T1" fmla="*/ 16 h 32"/>
                <a:gd name="T2" fmla="*/ 8 w 40"/>
                <a:gd name="T3" fmla="*/ 0 h 32"/>
                <a:gd name="T4" fmla="*/ 32 w 40"/>
                <a:gd name="T5" fmla="*/ 0 h 32"/>
                <a:gd name="T6" fmla="*/ 40 w 40"/>
                <a:gd name="T7" fmla="*/ 16 h 32"/>
                <a:gd name="T8" fmla="*/ 32 w 40"/>
                <a:gd name="T9" fmla="*/ 32 h 32"/>
                <a:gd name="T10" fmla="*/ 8 w 40"/>
                <a:gd name="T11" fmla="*/ 32 h 32"/>
                <a:gd name="T12" fmla="*/ 0 w 40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32"/>
                <a:gd name="T23" fmla="*/ 40 w 40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32">
                  <a:moveTo>
                    <a:pt x="0" y="16"/>
                  </a:moveTo>
                  <a:lnTo>
                    <a:pt x="8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8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译码器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74138</a:t>
            </a:r>
            <a:r>
              <a:rPr lang="zh-CN" altLang="en-US" smtClean="0"/>
              <a:t>译码器的真值表</a:t>
            </a:r>
          </a:p>
        </p:txBody>
      </p:sp>
      <p:pic>
        <p:nvPicPr>
          <p:cNvPr id="66564" name="Picture 146" descr="Img0006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8293100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译码器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当                  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由</a:t>
            </a:r>
            <a:r>
              <a:rPr lang="en-US" altLang="zh-CN" dirty="0" smtClean="0"/>
              <a:t>74138</a:t>
            </a:r>
            <a:r>
              <a:rPr lang="zh-CN" altLang="en-US" dirty="0" smtClean="0"/>
              <a:t>译码器的真值表可以得到如下输出逻辑表达式</a:t>
            </a:r>
            <a:r>
              <a:rPr lang="en-US" altLang="zh-CN" dirty="0" smtClean="0"/>
              <a:t>:</a:t>
            </a:r>
          </a:p>
          <a:p>
            <a:pPr eaLnBrk="1" hangingPunct="1"/>
            <a:endParaRPr lang="en-US" altLang="zh-CN" dirty="0" smtClean="0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2438400" y="2392363"/>
          <a:ext cx="4800600" cy="4251325"/>
        </p:xfrm>
        <a:graphic>
          <a:graphicData uri="http://schemas.openxmlformats.org/presentationml/2006/ole">
            <p:oleObj spid="_x0000_s13314" name="Equation" r:id="rId3" imgW="2552400" imgH="2260440" progId="">
              <p:embed/>
            </p:oleObj>
          </a:graphicData>
        </a:graphic>
      </p:graphicFrame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1295400" y="1358900"/>
          <a:ext cx="2209800" cy="622300"/>
        </p:xfrm>
        <a:graphic>
          <a:graphicData uri="http://schemas.openxmlformats.org/presentationml/2006/ole">
            <p:oleObj spid="_x0000_s13315" name="Equation" r:id="rId4" imgW="901440" imgH="253800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61001" y="3784684"/>
            <a:ext cx="175295" cy="2923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72000" rtlCol="0">
            <a:spAutoFit/>
          </a:bodyPr>
          <a:lstStyle/>
          <a:p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020272" y="3212976"/>
            <a:ext cx="216024" cy="288032"/>
          </a:xfrm>
          <a:prstGeom prst="rect">
            <a:avLst/>
          </a:prstGeom>
          <a:solidFill>
            <a:schemeClr val="bg1"/>
          </a:solidFill>
        </p:spPr>
        <p:txBody>
          <a:bodyPr wrap="square" lIns="18000" tIns="0" rIns="0" bIns="36000" rtlCol="0">
            <a:spAutoFit/>
          </a:bodyPr>
          <a:lstStyle/>
          <a:p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1143000" y="620688"/>
            <a:ext cx="41344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例 试用</a:t>
            </a:r>
            <a:r>
              <a:rPr lang="en-US" altLang="zh-CN" dirty="0" smtClean="0"/>
              <a:t>3-8</a:t>
            </a:r>
            <a:r>
              <a:rPr lang="zh-CN" altLang="en-US" dirty="0"/>
              <a:t>译码器实现函数： 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3233738" y="1697038"/>
          <a:ext cx="2598737" cy="981075"/>
        </p:xfrm>
        <a:graphic>
          <a:graphicData uri="http://schemas.openxmlformats.org/presentationml/2006/ole">
            <p:oleObj spid="_x0000_s14338" name="公式" r:id="rId3" imgW="1346040" imgH="507960" progId="Equations">
              <p:embed/>
            </p:oleObj>
          </a:graphicData>
        </a:graphic>
      </p:graphicFrame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09600" y="2895600"/>
            <a:ext cx="8077200" cy="367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5000"/>
              </a:lnSpc>
              <a:spcBef>
                <a:spcPct val="50000"/>
              </a:spcBef>
            </a:pPr>
            <a:r>
              <a:rPr lang="en-US" altLang="zh-CN" dirty="0"/>
              <a:t>        </a:t>
            </a:r>
            <a:r>
              <a:rPr lang="zh-CN" altLang="en-US" b="1" dirty="0"/>
              <a:t>解：</a:t>
            </a:r>
            <a:r>
              <a:rPr lang="zh-CN" altLang="en-US" dirty="0"/>
              <a:t>因为当译码器的使能端有效时，每个输出                      ， 因此只要将函数的输入变量加至译码器的地址输入端，并在输出端辅以少量的门电路，便可以实现逻辑函数。 </a:t>
            </a:r>
          </a:p>
          <a:p>
            <a:pPr algn="just">
              <a:lnSpc>
                <a:spcPct val="155000"/>
              </a:lnSpc>
              <a:spcBef>
                <a:spcPct val="50000"/>
              </a:spcBef>
            </a:pPr>
            <a:r>
              <a:rPr lang="zh-CN" altLang="en-US" dirty="0"/>
              <a:t>       本题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zh-CN" altLang="en-US" dirty="0"/>
              <a:t>、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zh-CN" altLang="en-US" dirty="0"/>
              <a:t>均为三变量函数，首先令函数的输入变量</a:t>
            </a:r>
            <a:r>
              <a:rPr lang="en-US" altLang="zh-CN" i="1" dirty="0"/>
              <a:t>ABC</a:t>
            </a:r>
            <a:r>
              <a:rPr lang="en-US" altLang="zh-CN" dirty="0"/>
              <a:t>=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i="1" dirty="0"/>
              <a:t>A</a:t>
            </a:r>
            <a:r>
              <a:rPr lang="en-US" altLang="zh-CN" baseline="-25000" dirty="0"/>
              <a:t>0</a:t>
            </a:r>
            <a:r>
              <a:rPr lang="zh-CN" altLang="en-US" dirty="0"/>
              <a:t>，然后将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zh-CN" altLang="en-US" dirty="0"/>
              <a:t>、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zh-CN" altLang="en-US" dirty="0"/>
              <a:t>变换为译码器输出的形式： </a:t>
            </a:r>
          </a:p>
        </p:txBody>
      </p:sp>
      <p:graphicFrame>
        <p:nvGraphicFramePr>
          <p:cNvPr id="14339" name="Object 5"/>
          <p:cNvGraphicFramePr>
            <a:graphicFrameLocks noChangeAspect="1"/>
          </p:cNvGraphicFramePr>
          <p:nvPr/>
        </p:nvGraphicFramePr>
        <p:xfrm>
          <a:off x="1066800" y="3657600"/>
          <a:ext cx="1752600" cy="531813"/>
        </p:xfrm>
        <a:graphic>
          <a:graphicData uri="http://schemas.openxmlformats.org/presentationml/2006/ole">
            <p:oleObj spid="_x0000_s14339" name="Equation" r:id="rId4" imgW="838080" imgH="253800" progId="Equations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四位二进制串行进位并行加法器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1274763" y="533400"/>
            <a:ext cx="7793037" cy="609600"/>
          </a:xfrm>
        </p:spPr>
        <p:txBody>
          <a:bodyPr/>
          <a:lstStyle/>
          <a:p>
            <a:pPr eaLnBrk="1" hangingPunct="1"/>
            <a:r>
              <a:rPr lang="en-US" altLang="zh-CN" smtClean="0"/>
              <a:t>6.1 </a:t>
            </a:r>
            <a:r>
              <a:rPr lang="zh-CN" altLang="en-US" smtClean="0"/>
              <a:t>二进制并行加法器</a:t>
            </a:r>
            <a:endParaRPr lang="zh-CN" altLang="en-US" sz="3600" smtClean="0"/>
          </a:p>
        </p:txBody>
      </p:sp>
      <p:grpSp>
        <p:nvGrpSpPr>
          <p:cNvPr id="53252" name="Group 116"/>
          <p:cNvGrpSpPr>
            <a:grpSpLocks/>
          </p:cNvGrpSpPr>
          <p:nvPr/>
        </p:nvGrpSpPr>
        <p:grpSpPr bwMode="auto">
          <a:xfrm>
            <a:off x="795338" y="2514600"/>
            <a:ext cx="7815262" cy="3108325"/>
            <a:chOff x="597" y="1587"/>
            <a:chExt cx="4923" cy="1958"/>
          </a:xfrm>
        </p:grpSpPr>
        <p:sp>
          <p:nvSpPr>
            <p:cNvPr id="53253" name="Rectangle 8"/>
            <p:cNvSpPr>
              <a:spLocks noChangeArrowheads="1"/>
            </p:cNvSpPr>
            <p:nvPr/>
          </p:nvSpPr>
          <p:spPr bwMode="auto">
            <a:xfrm>
              <a:off x="1331" y="2041"/>
              <a:ext cx="606" cy="901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4" name="Rectangle 9"/>
            <p:cNvSpPr>
              <a:spLocks noChangeArrowheads="1"/>
            </p:cNvSpPr>
            <p:nvPr/>
          </p:nvSpPr>
          <p:spPr bwMode="auto">
            <a:xfrm>
              <a:off x="1586" y="2052"/>
              <a:ext cx="13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Σ</a:t>
              </a:r>
              <a:endParaRPr lang="en-US" altLang="zh-CN"/>
            </a:p>
          </p:txBody>
        </p:sp>
        <p:sp>
          <p:nvSpPr>
            <p:cNvPr id="53255" name="Rectangle 10"/>
            <p:cNvSpPr>
              <a:spLocks noChangeArrowheads="1"/>
            </p:cNvSpPr>
            <p:nvPr/>
          </p:nvSpPr>
          <p:spPr bwMode="auto">
            <a:xfrm>
              <a:off x="1512" y="2359"/>
              <a:ext cx="17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FA</a:t>
              </a:r>
              <a:endParaRPr lang="en-US" altLang="zh-CN"/>
            </a:p>
          </p:txBody>
        </p:sp>
        <p:sp>
          <p:nvSpPr>
            <p:cNvPr id="53256" name="Rectangle 11"/>
            <p:cNvSpPr>
              <a:spLocks noChangeArrowheads="1"/>
            </p:cNvSpPr>
            <p:nvPr/>
          </p:nvSpPr>
          <p:spPr bwMode="auto">
            <a:xfrm>
              <a:off x="1693" y="2423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3</a:t>
              </a:r>
              <a:endParaRPr lang="en-US" altLang="zh-CN"/>
            </a:p>
          </p:txBody>
        </p:sp>
        <p:sp>
          <p:nvSpPr>
            <p:cNvPr id="53257" name="Rectangle 12"/>
            <p:cNvSpPr>
              <a:spLocks noChangeArrowheads="1"/>
            </p:cNvSpPr>
            <p:nvPr/>
          </p:nvSpPr>
          <p:spPr bwMode="auto">
            <a:xfrm>
              <a:off x="1384" y="2762"/>
              <a:ext cx="18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CO</a:t>
              </a:r>
              <a:endParaRPr lang="en-US" altLang="zh-CN"/>
            </a:p>
          </p:txBody>
        </p:sp>
        <p:sp>
          <p:nvSpPr>
            <p:cNvPr id="53258" name="Rectangle 13"/>
            <p:cNvSpPr>
              <a:spLocks noChangeArrowheads="1"/>
            </p:cNvSpPr>
            <p:nvPr/>
          </p:nvSpPr>
          <p:spPr bwMode="auto">
            <a:xfrm>
              <a:off x="1714" y="2762"/>
              <a:ext cx="13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CI</a:t>
              </a:r>
              <a:endParaRPr lang="en-US" altLang="zh-CN"/>
            </a:p>
          </p:txBody>
        </p:sp>
        <p:sp>
          <p:nvSpPr>
            <p:cNvPr id="53259" name="Rectangle 14"/>
            <p:cNvSpPr>
              <a:spLocks noChangeArrowheads="1"/>
            </p:cNvSpPr>
            <p:nvPr/>
          </p:nvSpPr>
          <p:spPr bwMode="auto">
            <a:xfrm>
              <a:off x="2437" y="2041"/>
              <a:ext cx="596" cy="901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0" name="Rectangle 15"/>
            <p:cNvSpPr>
              <a:spLocks noChangeArrowheads="1"/>
            </p:cNvSpPr>
            <p:nvPr/>
          </p:nvSpPr>
          <p:spPr bwMode="auto">
            <a:xfrm>
              <a:off x="2682" y="2052"/>
              <a:ext cx="13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Σ</a:t>
              </a:r>
              <a:endParaRPr lang="en-US" altLang="zh-CN"/>
            </a:p>
          </p:txBody>
        </p:sp>
        <p:sp>
          <p:nvSpPr>
            <p:cNvPr id="53261" name="Rectangle 16"/>
            <p:cNvSpPr>
              <a:spLocks noChangeArrowheads="1"/>
            </p:cNvSpPr>
            <p:nvPr/>
          </p:nvSpPr>
          <p:spPr bwMode="auto">
            <a:xfrm>
              <a:off x="2618" y="2359"/>
              <a:ext cx="17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FA</a:t>
              </a:r>
              <a:endParaRPr lang="en-US" altLang="zh-CN"/>
            </a:p>
          </p:txBody>
        </p:sp>
        <p:sp>
          <p:nvSpPr>
            <p:cNvPr id="53262" name="Rectangle 17"/>
            <p:cNvSpPr>
              <a:spLocks noChangeArrowheads="1"/>
            </p:cNvSpPr>
            <p:nvPr/>
          </p:nvSpPr>
          <p:spPr bwMode="auto">
            <a:xfrm>
              <a:off x="2799" y="2423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53263" name="Rectangle 18"/>
            <p:cNvSpPr>
              <a:spLocks noChangeArrowheads="1"/>
            </p:cNvSpPr>
            <p:nvPr/>
          </p:nvSpPr>
          <p:spPr bwMode="auto">
            <a:xfrm>
              <a:off x="2490" y="2762"/>
              <a:ext cx="18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CO</a:t>
              </a:r>
              <a:endParaRPr lang="en-US" altLang="zh-CN"/>
            </a:p>
          </p:txBody>
        </p:sp>
        <p:sp>
          <p:nvSpPr>
            <p:cNvPr id="53264" name="Rectangle 19"/>
            <p:cNvSpPr>
              <a:spLocks noChangeArrowheads="1"/>
            </p:cNvSpPr>
            <p:nvPr/>
          </p:nvSpPr>
          <p:spPr bwMode="auto">
            <a:xfrm>
              <a:off x="2820" y="2762"/>
              <a:ext cx="13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CI</a:t>
              </a:r>
              <a:endParaRPr lang="en-US" altLang="zh-CN"/>
            </a:p>
          </p:txBody>
        </p:sp>
        <p:sp>
          <p:nvSpPr>
            <p:cNvPr id="53265" name="Rectangle 20"/>
            <p:cNvSpPr>
              <a:spLocks noChangeArrowheads="1"/>
            </p:cNvSpPr>
            <p:nvPr/>
          </p:nvSpPr>
          <p:spPr bwMode="auto">
            <a:xfrm>
              <a:off x="3543" y="2041"/>
              <a:ext cx="596" cy="901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6" name="Rectangle 21"/>
            <p:cNvSpPr>
              <a:spLocks noChangeArrowheads="1"/>
            </p:cNvSpPr>
            <p:nvPr/>
          </p:nvSpPr>
          <p:spPr bwMode="auto">
            <a:xfrm>
              <a:off x="3788" y="2052"/>
              <a:ext cx="13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Σ</a:t>
              </a:r>
              <a:endParaRPr lang="en-US" altLang="zh-CN"/>
            </a:p>
          </p:txBody>
        </p:sp>
        <p:sp>
          <p:nvSpPr>
            <p:cNvPr id="53267" name="Rectangle 22"/>
            <p:cNvSpPr>
              <a:spLocks noChangeArrowheads="1"/>
            </p:cNvSpPr>
            <p:nvPr/>
          </p:nvSpPr>
          <p:spPr bwMode="auto">
            <a:xfrm>
              <a:off x="3724" y="2359"/>
              <a:ext cx="17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FA</a:t>
              </a:r>
              <a:endParaRPr lang="en-US" altLang="zh-CN"/>
            </a:p>
          </p:txBody>
        </p:sp>
        <p:sp>
          <p:nvSpPr>
            <p:cNvPr id="53268" name="Rectangle 23"/>
            <p:cNvSpPr>
              <a:spLocks noChangeArrowheads="1"/>
            </p:cNvSpPr>
            <p:nvPr/>
          </p:nvSpPr>
          <p:spPr bwMode="auto">
            <a:xfrm>
              <a:off x="3905" y="2423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53269" name="Rectangle 24"/>
            <p:cNvSpPr>
              <a:spLocks noChangeArrowheads="1"/>
            </p:cNvSpPr>
            <p:nvPr/>
          </p:nvSpPr>
          <p:spPr bwMode="auto">
            <a:xfrm>
              <a:off x="3596" y="2762"/>
              <a:ext cx="18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CO</a:t>
              </a:r>
              <a:endParaRPr lang="en-US" altLang="zh-CN"/>
            </a:p>
          </p:txBody>
        </p:sp>
        <p:sp>
          <p:nvSpPr>
            <p:cNvPr id="53270" name="Rectangle 25"/>
            <p:cNvSpPr>
              <a:spLocks noChangeArrowheads="1"/>
            </p:cNvSpPr>
            <p:nvPr/>
          </p:nvSpPr>
          <p:spPr bwMode="auto">
            <a:xfrm>
              <a:off x="3926" y="2762"/>
              <a:ext cx="13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CI</a:t>
              </a:r>
              <a:endParaRPr lang="en-US" altLang="zh-CN"/>
            </a:p>
          </p:txBody>
        </p:sp>
        <p:sp>
          <p:nvSpPr>
            <p:cNvPr id="53271" name="Rectangle 26"/>
            <p:cNvSpPr>
              <a:spLocks noChangeArrowheads="1"/>
            </p:cNvSpPr>
            <p:nvPr/>
          </p:nvSpPr>
          <p:spPr bwMode="auto">
            <a:xfrm>
              <a:off x="4649" y="2041"/>
              <a:ext cx="596" cy="901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2" name="Rectangle 27"/>
            <p:cNvSpPr>
              <a:spLocks noChangeArrowheads="1"/>
            </p:cNvSpPr>
            <p:nvPr/>
          </p:nvSpPr>
          <p:spPr bwMode="auto">
            <a:xfrm>
              <a:off x="4894" y="2052"/>
              <a:ext cx="13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Σ</a:t>
              </a:r>
              <a:endParaRPr lang="en-US" altLang="zh-CN"/>
            </a:p>
          </p:txBody>
        </p:sp>
        <p:sp>
          <p:nvSpPr>
            <p:cNvPr id="53273" name="Rectangle 28"/>
            <p:cNvSpPr>
              <a:spLocks noChangeArrowheads="1"/>
            </p:cNvSpPr>
            <p:nvPr/>
          </p:nvSpPr>
          <p:spPr bwMode="auto">
            <a:xfrm>
              <a:off x="4830" y="2359"/>
              <a:ext cx="17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FA</a:t>
              </a:r>
              <a:endParaRPr lang="en-US" altLang="zh-CN"/>
            </a:p>
          </p:txBody>
        </p:sp>
        <p:sp>
          <p:nvSpPr>
            <p:cNvPr id="53274" name="Rectangle 29"/>
            <p:cNvSpPr>
              <a:spLocks noChangeArrowheads="1"/>
            </p:cNvSpPr>
            <p:nvPr/>
          </p:nvSpPr>
          <p:spPr bwMode="auto">
            <a:xfrm>
              <a:off x="5011" y="2423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53275" name="Rectangle 30"/>
            <p:cNvSpPr>
              <a:spLocks noChangeArrowheads="1"/>
            </p:cNvSpPr>
            <p:nvPr/>
          </p:nvSpPr>
          <p:spPr bwMode="auto">
            <a:xfrm>
              <a:off x="4703" y="2762"/>
              <a:ext cx="18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CO</a:t>
              </a:r>
              <a:endParaRPr lang="en-US" altLang="zh-CN"/>
            </a:p>
          </p:txBody>
        </p:sp>
        <p:sp>
          <p:nvSpPr>
            <p:cNvPr id="53276" name="Rectangle 31"/>
            <p:cNvSpPr>
              <a:spLocks noChangeArrowheads="1"/>
            </p:cNvSpPr>
            <p:nvPr/>
          </p:nvSpPr>
          <p:spPr bwMode="auto">
            <a:xfrm>
              <a:off x="5032" y="2762"/>
              <a:ext cx="13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CI</a:t>
              </a:r>
              <a:endParaRPr lang="en-US" altLang="zh-CN"/>
            </a:p>
          </p:txBody>
        </p:sp>
        <p:sp>
          <p:nvSpPr>
            <p:cNvPr id="53277" name="Line 34"/>
            <p:cNvSpPr>
              <a:spLocks noChangeShapeType="1"/>
            </p:cNvSpPr>
            <p:nvPr/>
          </p:nvSpPr>
          <p:spPr bwMode="auto">
            <a:xfrm flipH="1">
              <a:off x="1920" y="2847"/>
              <a:ext cx="51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8" name="Freeform 46"/>
            <p:cNvSpPr>
              <a:spLocks/>
            </p:cNvSpPr>
            <p:nvPr/>
          </p:nvSpPr>
          <p:spPr bwMode="auto">
            <a:xfrm>
              <a:off x="1129" y="1776"/>
              <a:ext cx="202" cy="360"/>
            </a:xfrm>
            <a:custGeom>
              <a:avLst/>
              <a:gdLst>
                <a:gd name="T0" fmla="*/ 0 w 202"/>
                <a:gd name="T1" fmla="*/ 0 h 339"/>
                <a:gd name="T2" fmla="*/ 0 w 202"/>
                <a:gd name="T3" fmla="*/ 406 h 339"/>
                <a:gd name="T4" fmla="*/ 202 w 202"/>
                <a:gd name="T5" fmla="*/ 406 h 339"/>
                <a:gd name="T6" fmla="*/ 0 60000 65536"/>
                <a:gd name="T7" fmla="*/ 0 60000 65536"/>
                <a:gd name="T8" fmla="*/ 0 60000 65536"/>
                <a:gd name="T9" fmla="*/ 0 w 202"/>
                <a:gd name="T10" fmla="*/ 0 h 339"/>
                <a:gd name="T11" fmla="*/ 202 w 202"/>
                <a:gd name="T12" fmla="*/ 339 h 3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2" h="339">
                  <a:moveTo>
                    <a:pt x="0" y="0"/>
                  </a:moveTo>
                  <a:lnTo>
                    <a:pt x="0" y="339"/>
                  </a:lnTo>
                  <a:lnTo>
                    <a:pt x="202" y="339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9" name="Line 48"/>
            <p:cNvSpPr>
              <a:spLocks noChangeShapeType="1"/>
            </p:cNvSpPr>
            <p:nvPr/>
          </p:nvSpPr>
          <p:spPr bwMode="auto">
            <a:xfrm flipV="1">
              <a:off x="1480" y="2928"/>
              <a:ext cx="8" cy="41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0" name="Rectangle 66"/>
            <p:cNvSpPr>
              <a:spLocks noChangeArrowheads="1"/>
            </p:cNvSpPr>
            <p:nvPr/>
          </p:nvSpPr>
          <p:spPr bwMode="auto">
            <a:xfrm>
              <a:off x="597" y="1588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1">
                  <a:solidFill>
                    <a:srgbClr val="000000"/>
                  </a:solidFill>
                </a:rPr>
                <a:t>C</a:t>
              </a:r>
              <a:endParaRPr lang="en-US" altLang="zh-CN"/>
            </a:p>
          </p:txBody>
        </p:sp>
        <p:sp>
          <p:nvSpPr>
            <p:cNvPr id="53281" name="Rectangle 67"/>
            <p:cNvSpPr>
              <a:spLocks noChangeArrowheads="1"/>
            </p:cNvSpPr>
            <p:nvPr/>
          </p:nvSpPr>
          <p:spPr bwMode="auto">
            <a:xfrm>
              <a:off x="693" y="1652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3</a:t>
              </a:r>
              <a:endParaRPr lang="en-US" altLang="zh-CN"/>
            </a:p>
          </p:txBody>
        </p:sp>
        <p:sp>
          <p:nvSpPr>
            <p:cNvPr id="53282" name="Rectangle 68"/>
            <p:cNvSpPr>
              <a:spLocks noChangeArrowheads="1"/>
            </p:cNvSpPr>
            <p:nvPr/>
          </p:nvSpPr>
          <p:spPr bwMode="auto">
            <a:xfrm>
              <a:off x="2012" y="2858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1">
                  <a:solidFill>
                    <a:srgbClr val="000000"/>
                  </a:solidFill>
                </a:rPr>
                <a:t>C</a:t>
              </a:r>
              <a:endParaRPr lang="en-US" altLang="zh-CN"/>
            </a:p>
          </p:txBody>
        </p:sp>
        <p:sp>
          <p:nvSpPr>
            <p:cNvPr id="53283" name="Rectangle 69"/>
            <p:cNvSpPr>
              <a:spLocks noChangeArrowheads="1"/>
            </p:cNvSpPr>
            <p:nvPr/>
          </p:nvSpPr>
          <p:spPr bwMode="auto">
            <a:xfrm>
              <a:off x="2107" y="2921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53284" name="Rectangle 70"/>
            <p:cNvSpPr>
              <a:spLocks noChangeArrowheads="1"/>
            </p:cNvSpPr>
            <p:nvPr/>
          </p:nvSpPr>
          <p:spPr bwMode="auto">
            <a:xfrm>
              <a:off x="3118" y="2858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1">
                  <a:solidFill>
                    <a:srgbClr val="000000"/>
                  </a:solidFill>
                </a:rPr>
                <a:t>C</a:t>
              </a:r>
              <a:endParaRPr lang="en-US" altLang="zh-CN"/>
            </a:p>
          </p:txBody>
        </p:sp>
        <p:sp>
          <p:nvSpPr>
            <p:cNvPr id="53285" name="Rectangle 71"/>
            <p:cNvSpPr>
              <a:spLocks noChangeArrowheads="1"/>
            </p:cNvSpPr>
            <p:nvPr/>
          </p:nvSpPr>
          <p:spPr bwMode="auto">
            <a:xfrm>
              <a:off x="3214" y="2921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53286" name="Rectangle 72"/>
            <p:cNvSpPr>
              <a:spLocks noChangeArrowheads="1"/>
            </p:cNvSpPr>
            <p:nvPr/>
          </p:nvSpPr>
          <p:spPr bwMode="auto">
            <a:xfrm>
              <a:off x="4213" y="2858"/>
              <a:ext cx="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1">
                  <a:solidFill>
                    <a:srgbClr val="000000"/>
                  </a:solidFill>
                </a:rPr>
                <a:t>C</a:t>
              </a:r>
              <a:endParaRPr lang="en-US" altLang="zh-CN"/>
            </a:p>
          </p:txBody>
        </p:sp>
        <p:sp>
          <p:nvSpPr>
            <p:cNvPr id="53287" name="Rectangle 73"/>
            <p:cNvSpPr>
              <a:spLocks noChangeArrowheads="1"/>
            </p:cNvSpPr>
            <p:nvPr/>
          </p:nvSpPr>
          <p:spPr bwMode="auto">
            <a:xfrm>
              <a:off x="4309" y="2921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53288" name="Rectangle 76"/>
            <p:cNvSpPr>
              <a:spLocks noChangeArrowheads="1"/>
            </p:cNvSpPr>
            <p:nvPr/>
          </p:nvSpPr>
          <p:spPr bwMode="auto">
            <a:xfrm>
              <a:off x="1405" y="3356"/>
              <a:ext cx="8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53289" name="Rectangle 77"/>
            <p:cNvSpPr>
              <a:spLocks noChangeArrowheads="1"/>
            </p:cNvSpPr>
            <p:nvPr/>
          </p:nvSpPr>
          <p:spPr bwMode="auto">
            <a:xfrm>
              <a:off x="1490" y="3430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3</a:t>
              </a:r>
              <a:endParaRPr lang="en-US" altLang="zh-CN"/>
            </a:p>
          </p:txBody>
        </p:sp>
        <p:sp>
          <p:nvSpPr>
            <p:cNvPr id="53290" name="Rectangle 78"/>
            <p:cNvSpPr>
              <a:spLocks noChangeArrowheads="1"/>
            </p:cNvSpPr>
            <p:nvPr/>
          </p:nvSpPr>
          <p:spPr bwMode="auto">
            <a:xfrm>
              <a:off x="1714" y="3356"/>
              <a:ext cx="8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1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53291" name="Rectangle 79"/>
            <p:cNvSpPr>
              <a:spLocks noChangeArrowheads="1"/>
            </p:cNvSpPr>
            <p:nvPr/>
          </p:nvSpPr>
          <p:spPr bwMode="auto">
            <a:xfrm>
              <a:off x="1799" y="3430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3</a:t>
              </a:r>
              <a:endParaRPr lang="en-US" altLang="zh-CN"/>
            </a:p>
          </p:txBody>
        </p:sp>
        <p:sp>
          <p:nvSpPr>
            <p:cNvPr id="53292" name="Rectangle 80"/>
            <p:cNvSpPr>
              <a:spLocks noChangeArrowheads="1"/>
            </p:cNvSpPr>
            <p:nvPr/>
          </p:nvSpPr>
          <p:spPr bwMode="auto">
            <a:xfrm>
              <a:off x="2512" y="3356"/>
              <a:ext cx="8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53293" name="Rectangle 81"/>
            <p:cNvSpPr>
              <a:spLocks noChangeArrowheads="1"/>
            </p:cNvSpPr>
            <p:nvPr/>
          </p:nvSpPr>
          <p:spPr bwMode="auto">
            <a:xfrm>
              <a:off x="2597" y="3430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53294" name="Rectangle 82"/>
            <p:cNvSpPr>
              <a:spLocks noChangeArrowheads="1"/>
            </p:cNvSpPr>
            <p:nvPr/>
          </p:nvSpPr>
          <p:spPr bwMode="auto">
            <a:xfrm>
              <a:off x="2820" y="3356"/>
              <a:ext cx="8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1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53295" name="Rectangle 83"/>
            <p:cNvSpPr>
              <a:spLocks noChangeArrowheads="1"/>
            </p:cNvSpPr>
            <p:nvPr/>
          </p:nvSpPr>
          <p:spPr bwMode="auto">
            <a:xfrm>
              <a:off x="2905" y="3430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53296" name="Rectangle 84"/>
            <p:cNvSpPr>
              <a:spLocks noChangeArrowheads="1"/>
            </p:cNvSpPr>
            <p:nvPr/>
          </p:nvSpPr>
          <p:spPr bwMode="auto">
            <a:xfrm>
              <a:off x="3618" y="3356"/>
              <a:ext cx="8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53297" name="Rectangle 85"/>
            <p:cNvSpPr>
              <a:spLocks noChangeArrowheads="1"/>
            </p:cNvSpPr>
            <p:nvPr/>
          </p:nvSpPr>
          <p:spPr bwMode="auto">
            <a:xfrm>
              <a:off x="3703" y="3430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53298" name="Rectangle 86"/>
            <p:cNvSpPr>
              <a:spLocks noChangeArrowheads="1"/>
            </p:cNvSpPr>
            <p:nvPr/>
          </p:nvSpPr>
          <p:spPr bwMode="auto">
            <a:xfrm>
              <a:off x="3926" y="3356"/>
              <a:ext cx="8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1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53299" name="Rectangle 87"/>
            <p:cNvSpPr>
              <a:spLocks noChangeArrowheads="1"/>
            </p:cNvSpPr>
            <p:nvPr/>
          </p:nvSpPr>
          <p:spPr bwMode="auto">
            <a:xfrm>
              <a:off x="4011" y="3430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53300" name="Rectangle 88"/>
            <p:cNvSpPr>
              <a:spLocks noChangeArrowheads="1"/>
            </p:cNvSpPr>
            <p:nvPr/>
          </p:nvSpPr>
          <p:spPr bwMode="auto">
            <a:xfrm>
              <a:off x="4724" y="3356"/>
              <a:ext cx="8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53301" name="Rectangle 89"/>
            <p:cNvSpPr>
              <a:spLocks noChangeArrowheads="1"/>
            </p:cNvSpPr>
            <p:nvPr/>
          </p:nvSpPr>
          <p:spPr bwMode="auto">
            <a:xfrm>
              <a:off x="4809" y="3430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53302" name="Rectangle 90"/>
            <p:cNvSpPr>
              <a:spLocks noChangeArrowheads="1"/>
            </p:cNvSpPr>
            <p:nvPr/>
          </p:nvSpPr>
          <p:spPr bwMode="auto">
            <a:xfrm>
              <a:off x="5032" y="3356"/>
              <a:ext cx="8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1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53303" name="Rectangle 91"/>
            <p:cNvSpPr>
              <a:spLocks noChangeArrowheads="1"/>
            </p:cNvSpPr>
            <p:nvPr/>
          </p:nvSpPr>
          <p:spPr bwMode="auto">
            <a:xfrm>
              <a:off x="5117" y="3430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53304" name="Rectangle 92"/>
            <p:cNvSpPr>
              <a:spLocks noChangeArrowheads="1"/>
            </p:cNvSpPr>
            <p:nvPr/>
          </p:nvSpPr>
          <p:spPr bwMode="auto">
            <a:xfrm>
              <a:off x="1065" y="1587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1">
                  <a:solidFill>
                    <a:srgbClr val="000000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53305" name="Rectangle 93"/>
            <p:cNvSpPr>
              <a:spLocks noChangeArrowheads="1"/>
            </p:cNvSpPr>
            <p:nvPr/>
          </p:nvSpPr>
          <p:spPr bwMode="auto">
            <a:xfrm>
              <a:off x="1139" y="1661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3</a:t>
              </a:r>
              <a:endParaRPr lang="en-US" altLang="zh-CN"/>
            </a:p>
          </p:txBody>
        </p:sp>
        <p:sp>
          <p:nvSpPr>
            <p:cNvPr id="53306" name="Rectangle 94"/>
            <p:cNvSpPr>
              <a:spLocks noChangeArrowheads="1"/>
            </p:cNvSpPr>
            <p:nvPr/>
          </p:nvSpPr>
          <p:spPr bwMode="auto">
            <a:xfrm>
              <a:off x="2171" y="1587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1">
                  <a:solidFill>
                    <a:srgbClr val="000000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53307" name="Rectangle 95"/>
            <p:cNvSpPr>
              <a:spLocks noChangeArrowheads="1"/>
            </p:cNvSpPr>
            <p:nvPr/>
          </p:nvSpPr>
          <p:spPr bwMode="auto">
            <a:xfrm>
              <a:off x="2246" y="1661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53308" name="Rectangle 96"/>
            <p:cNvSpPr>
              <a:spLocks noChangeArrowheads="1"/>
            </p:cNvSpPr>
            <p:nvPr/>
          </p:nvSpPr>
          <p:spPr bwMode="auto">
            <a:xfrm>
              <a:off x="3224" y="1587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1">
                  <a:solidFill>
                    <a:srgbClr val="000000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53309" name="Rectangle 97"/>
            <p:cNvSpPr>
              <a:spLocks noChangeArrowheads="1"/>
            </p:cNvSpPr>
            <p:nvPr/>
          </p:nvSpPr>
          <p:spPr bwMode="auto">
            <a:xfrm>
              <a:off x="3299" y="1661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53310" name="Rectangle 98"/>
            <p:cNvSpPr>
              <a:spLocks noChangeArrowheads="1"/>
            </p:cNvSpPr>
            <p:nvPr/>
          </p:nvSpPr>
          <p:spPr bwMode="auto">
            <a:xfrm>
              <a:off x="4384" y="1587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1">
                  <a:solidFill>
                    <a:srgbClr val="000000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53311" name="Rectangle 99"/>
            <p:cNvSpPr>
              <a:spLocks noChangeArrowheads="1"/>
            </p:cNvSpPr>
            <p:nvPr/>
          </p:nvSpPr>
          <p:spPr bwMode="auto">
            <a:xfrm>
              <a:off x="4458" y="1661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53312" name="Freeform 100"/>
            <p:cNvSpPr>
              <a:spLocks/>
            </p:cNvSpPr>
            <p:nvPr/>
          </p:nvSpPr>
          <p:spPr bwMode="auto">
            <a:xfrm>
              <a:off x="5232" y="2832"/>
              <a:ext cx="192" cy="192"/>
            </a:xfrm>
            <a:custGeom>
              <a:avLst/>
              <a:gdLst>
                <a:gd name="T0" fmla="*/ 0 w 192"/>
                <a:gd name="T1" fmla="*/ 0 h 528"/>
                <a:gd name="T2" fmla="*/ 192 w 192"/>
                <a:gd name="T3" fmla="*/ 0 h 528"/>
                <a:gd name="T4" fmla="*/ 192 w 192"/>
                <a:gd name="T5" fmla="*/ 25 h 528"/>
                <a:gd name="T6" fmla="*/ 0 60000 65536"/>
                <a:gd name="T7" fmla="*/ 0 60000 65536"/>
                <a:gd name="T8" fmla="*/ 0 60000 65536"/>
                <a:gd name="T9" fmla="*/ 0 w 192"/>
                <a:gd name="T10" fmla="*/ 0 h 528"/>
                <a:gd name="T11" fmla="*/ 192 w 19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528">
                  <a:moveTo>
                    <a:pt x="0" y="0"/>
                  </a:moveTo>
                  <a:lnTo>
                    <a:pt x="192" y="0"/>
                  </a:lnTo>
                  <a:lnTo>
                    <a:pt x="192" y="52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13" name="Line 101"/>
            <p:cNvSpPr>
              <a:spLocks noChangeShapeType="1"/>
            </p:cNvSpPr>
            <p:nvPr/>
          </p:nvSpPr>
          <p:spPr bwMode="auto">
            <a:xfrm>
              <a:off x="5328" y="30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14" name="Freeform 102"/>
            <p:cNvSpPr>
              <a:spLocks/>
            </p:cNvSpPr>
            <p:nvPr/>
          </p:nvSpPr>
          <p:spPr bwMode="auto">
            <a:xfrm>
              <a:off x="624" y="1776"/>
              <a:ext cx="720" cy="1056"/>
            </a:xfrm>
            <a:custGeom>
              <a:avLst/>
              <a:gdLst>
                <a:gd name="T0" fmla="*/ 720 w 720"/>
                <a:gd name="T1" fmla="*/ 1056 h 1056"/>
                <a:gd name="T2" fmla="*/ 0 w 720"/>
                <a:gd name="T3" fmla="*/ 1056 h 1056"/>
                <a:gd name="T4" fmla="*/ 0 w 720"/>
                <a:gd name="T5" fmla="*/ 0 h 1056"/>
                <a:gd name="T6" fmla="*/ 0 60000 65536"/>
                <a:gd name="T7" fmla="*/ 0 60000 65536"/>
                <a:gd name="T8" fmla="*/ 0 60000 65536"/>
                <a:gd name="T9" fmla="*/ 0 w 720"/>
                <a:gd name="T10" fmla="*/ 0 h 1056"/>
                <a:gd name="T11" fmla="*/ 720 w 720"/>
                <a:gd name="T12" fmla="*/ 1056 h 1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1056">
                  <a:moveTo>
                    <a:pt x="720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7463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5" name="Freeform 103"/>
            <p:cNvSpPr>
              <a:spLocks/>
            </p:cNvSpPr>
            <p:nvPr/>
          </p:nvSpPr>
          <p:spPr bwMode="auto">
            <a:xfrm>
              <a:off x="2246" y="1776"/>
              <a:ext cx="202" cy="360"/>
            </a:xfrm>
            <a:custGeom>
              <a:avLst/>
              <a:gdLst>
                <a:gd name="T0" fmla="*/ 0 w 202"/>
                <a:gd name="T1" fmla="*/ 0 h 339"/>
                <a:gd name="T2" fmla="*/ 0 w 202"/>
                <a:gd name="T3" fmla="*/ 406 h 339"/>
                <a:gd name="T4" fmla="*/ 202 w 202"/>
                <a:gd name="T5" fmla="*/ 406 h 339"/>
                <a:gd name="T6" fmla="*/ 0 60000 65536"/>
                <a:gd name="T7" fmla="*/ 0 60000 65536"/>
                <a:gd name="T8" fmla="*/ 0 60000 65536"/>
                <a:gd name="T9" fmla="*/ 0 w 202"/>
                <a:gd name="T10" fmla="*/ 0 h 339"/>
                <a:gd name="T11" fmla="*/ 202 w 202"/>
                <a:gd name="T12" fmla="*/ 339 h 3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2" h="339">
                  <a:moveTo>
                    <a:pt x="0" y="0"/>
                  </a:moveTo>
                  <a:lnTo>
                    <a:pt x="0" y="339"/>
                  </a:lnTo>
                  <a:lnTo>
                    <a:pt x="202" y="339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6" name="Freeform 104"/>
            <p:cNvSpPr>
              <a:spLocks/>
            </p:cNvSpPr>
            <p:nvPr/>
          </p:nvSpPr>
          <p:spPr bwMode="auto">
            <a:xfrm>
              <a:off x="3350" y="1776"/>
              <a:ext cx="202" cy="360"/>
            </a:xfrm>
            <a:custGeom>
              <a:avLst/>
              <a:gdLst>
                <a:gd name="T0" fmla="*/ 0 w 202"/>
                <a:gd name="T1" fmla="*/ 0 h 339"/>
                <a:gd name="T2" fmla="*/ 0 w 202"/>
                <a:gd name="T3" fmla="*/ 406 h 339"/>
                <a:gd name="T4" fmla="*/ 202 w 202"/>
                <a:gd name="T5" fmla="*/ 406 h 339"/>
                <a:gd name="T6" fmla="*/ 0 60000 65536"/>
                <a:gd name="T7" fmla="*/ 0 60000 65536"/>
                <a:gd name="T8" fmla="*/ 0 60000 65536"/>
                <a:gd name="T9" fmla="*/ 0 w 202"/>
                <a:gd name="T10" fmla="*/ 0 h 339"/>
                <a:gd name="T11" fmla="*/ 202 w 202"/>
                <a:gd name="T12" fmla="*/ 339 h 3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2" h="339">
                  <a:moveTo>
                    <a:pt x="0" y="0"/>
                  </a:moveTo>
                  <a:lnTo>
                    <a:pt x="0" y="339"/>
                  </a:lnTo>
                  <a:lnTo>
                    <a:pt x="202" y="339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7" name="Freeform 105"/>
            <p:cNvSpPr>
              <a:spLocks/>
            </p:cNvSpPr>
            <p:nvPr/>
          </p:nvSpPr>
          <p:spPr bwMode="auto">
            <a:xfrm>
              <a:off x="4454" y="1776"/>
              <a:ext cx="202" cy="360"/>
            </a:xfrm>
            <a:custGeom>
              <a:avLst/>
              <a:gdLst>
                <a:gd name="T0" fmla="*/ 0 w 202"/>
                <a:gd name="T1" fmla="*/ 0 h 339"/>
                <a:gd name="T2" fmla="*/ 0 w 202"/>
                <a:gd name="T3" fmla="*/ 406 h 339"/>
                <a:gd name="T4" fmla="*/ 202 w 202"/>
                <a:gd name="T5" fmla="*/ 406 h 339"/>
                <a:gd name="T6" fmla="*/ 0 60000 65536"/>
                <a:gd name="T7" fmla="*/ 0 60000 65536"/>
                <a:gd name="T8" fmla="*/ 0 60000 65536"/>
                <a:gd name="T9" fmla="*/ 0 w 202"/>
                <a:gd name="T10" fmla="*/ 0 h 339"/>
                <a:gd name="T11" fmla="*/ 202 w 202"/>
                <a:gd name="T12" fmla="*/ 339 h 3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2" h="339">
                  <a:moveTo>
                    <a:pt x="0" y="0"/>
                  </a:moveTo>
                  <a:lnTo>
                    <a:pt x="0" y="339"/>
                  </a:lnTo>
                  <a:lnTo>
                    <a:pt x="202" y="339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8" name="Line 106"/>
            <p:cNvSpPr>
              <a:spLocks noChangeShapeType="1"/>
            </p:cNvSpPr>
            <p:nvPr/>
          </p:nvSpPr>
          <p:spPr bwMode="auto">
            <a:xfrm flipV="1">
              <a:off x="1768" y="2928"/>
              <a:ext cx="8" cy="41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9" name="Line 107"/>
            <p:cNvSpPr>
              <a:spLocks noChangeShapeType="1"/>
            </p:cNvSpPr>
            <p:nvPr/>
          </p:nvSpPr>
          <p:spPr bwMode="auto">
            <a:xfrm flipV="1">
              <a:off x="2584" y="2928"/>
              <a:ext cx="8" cy="41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0" name="Line 108"/>
            <p:cNvSpPr>
              <a:spLocks noChangeShapeType="1"/>
            </p:cNvSpPr>
            <p:nvPr/>
          </p:nvSpPr>
          <p:spPr bwMode="auto">
            <a:xfrm flipV="1">
              <a:off x="2880" y="2928"/>
              <a:ext cx="8" cy="41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1" name="Line 109"/>
            <p:cNvSpPr>
              <a:spLocks noChangeShapeType="1"/>
            </p:cNvSpPr>
            <p:nvPr/>
          </p:nvSpPr>
          <p:spPr bwMode="auto">
            <a:xfrm flipV="1">
              <a:off x="3688" y="2928"/>
              <a:ext cx="8" cy="41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2" name="Line 110"/>
            <p:cNvSpPr>
              <a:spLocks noChangeShapeType="1"/>
            </p:cNvSpPr>
            <p:nvPr/>
          </p:nvSpPr>
          <p:spPr bwMode="auto">
            <a:xfrm flipV="1">
              <a:off x="3976" y="2928"/>
              <a:ext cx="8" cy="41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3" name="Line 111"/>
            <p:cNvSpPr>
              <a:spLocks noChangeShapeType="1"/>
            </p:cNvSpPr>
            <p:nvPr/>
          </p:nvSpPr>
          <p:spPr bwMode="auto">
            <a:xfrm flipV="1">
              <a:off x="4800" y="2928"/>
              <a:ext cx="8" cy="41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4" name="Line 112"/>
            <p:cNvSpPr>
              <a:spLocks noChangeShapeType="1"/>
            </p:cNvSpPr>
            <p:nvPr/>
          </p:nvSpPr>
          <p:spPr bwMode="auto">
            <a:xfrm flipV="1">
              <a:off x="5080" y="2928"/>
              <a:ext cx="8" cy="41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5" name="Line 114"/>
            <p:cNvSpPr>
              <a:spLocks noChangeShapeType="1"/>
            </p:cNvSpPr>
            <p:nvPr/>
          </p:nvSpPr>
          <p:spPr bwMode="auto">
            <a:xfrm flipH="1">
              <a:off x="3035" y="2832"/>
              <a:ext cx="51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6" name="Line 115"/>
            <p:cNvSpPr>
              <a:spLocks noChangeShapeType="1"/>
            </p:cNvSpPr>
            <p:nvPr/>
          </p:nvSpPr>
          <p:spPr bwMode="auto">
            <a:xfrm flipH="1">
              <a:off x="4139" y="2832"/>
              <a:ext cx="51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231412" y="6096000"/>
            <a:ext cx="1492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/>
              <a:t>实现电</a:t>
            </a:r>
            <a:r>
              <a:rPr lang="zh-CN" altLang="en-US" dirty="0"/>
              <a:t>路 </a:t>
            </a: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2286000" y="685800"/>
          <a:ext cx="5486400" cy="5330825"/>
        </p:xfrm>
        <a:graphic>
          <a:graphicData uri="http://schemas.openxmlformats.org/presentationml/2006/ole">
            <p:oleObj spid="_x0000_s15362" name="VISIO" r:id="rId3" imgW="1735560" imgH="1685160" progId="Visio.Drawing.11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译码器的应用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</a:t>
            </a:r>
            <a:r>
              <a:rPr lang="en-US" altLang="zh-CN" smtClean="0"/>
              <a:t>74138</a:t>
            </a:r>
            <a:r>
              <a:rPr lang="zh-CN" altLang="en-US" smtClean="0"/>
              <a:t>实现逻辑函数                      </a:t>
            </a:r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>
            <a:off x="5456238" y="1466850"/>
            <a:ext cx="2603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>
            <a:off x="5873750" y="1466850"/>
            <a:ext cx="2222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5016500" y="1447800"/>
            <a:ext cx="177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3000">
                <a:solidFill>
                  <a:srgbClr val="000000"/>
                </a:solidFill>
              </a:rPr>
              <a:t>F=A C+BC</a:t>
            </a:r>
            <a:endParaRPr lang="en-US" altLang="zh-CN"/>
          </a:p>
        </p:txBody>
      </p:sp>
      <p:grpSp>
        <p:nvGrpSpPr>
          <p:cNvPr id="16393" name="Group 125"/>
          <p:cNvGrpSpPr>
            <a:grpSpLocks/>
          </p:cNvGrpSpPr>
          <p:nvPr/>
        </p:nvGrpSpPr>
        <p:grpSpPr bwMode="auto">
          <a:xfrm>
            <a:off x="592138" y="2117725"/>
            <a:ext cx="8324850" cy="3157538"/>
            <a:chOff x="373" y="1334"/>
            <a:chExt cx="5244" cy="1989"/>
          </a:xfrm>
        </p:grpSpPr>
        <p:grpSp>
          <p:nvGrpSpPr>
            <p:cNvPr id="16395" name="Group 118"/>
            <p:cNvGrpSpPr>
              <a:grpSpLocks/>
            </p:cNvGrpSpPr>
            <p:nvPr/>
          </p:nvGrpSpPr>
          <p:grpSpPr bwMode="auto">
            <a:xfrm>
              <a:off x="373" y="1334"/>
              <a:ext cx="5244" cy="1989"/>
              <a:chOff x="373" y="1334"/>
              <a:chExt cx="5244" cy="1989"/>
            </a:xfrm>
          </p:grpSpPr>
          <p:sp>
            <p:nvSpPr>
              <p:cNvPr id="16402" name="Line 11"/>
              <p:cNvSpPr>
                <a:spLocks noChangeShapeType="1"/>
              </p:cNvSpPr>
              <p:nvPr/>
            </p:nvSpPr>
            <p:spPr bwMode="auto">
              <a:xfrm>
                <a:off x="506" y="2505"/>
                <a:ext cx="116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3" name="Line 12"/>
              <p:cNvSpPr>
                <a:spLocks noChangeShapeType="1"/>
              </p:cNvSpPr>
              <p:nvPr/>
            </p:nvSpPr>
            <p:spPr bwMode="auto">
              <a:xfrm>
                <a:off x="506" y="2686"/>
                <a:ext cx="116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4" name="Line 13"/>
              <p:cNvSpPr>
                <a:spLocks noChangeShapeType="1"/>
              </p:cNvSpPr>
              <p:nvPr/>
            </p:nvSpPr>
            <p:spPr bwMode="auto">
              <a:xfrm>
                <a:off x="506" y="2867"/>
                <a:ext cx="1397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5" name="Line 14"/>
              <p:cNvSpPr>
                <a:spLocks noChangeShapeType="1"/>
              </p:cNvSpPr>
              <p:nvPr/>
            </p:nvSpPr>
            <p:spPr bwMode="auto">
              <a:xfrm>
                <a:off x="506" y="1610"/>
                <a:ext cx="1397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6" name="Line 15"/>
              <p:cNvSpPr>
                <a:spLocks noChangeShapeType="1"/>
              </p:cNvSpPr>
              <p:nvPr/>
            </p:nvSpPr>
            <p:spPr bwMode="auto">
              <a:xfrm>
                <a:off x="506" y="1791"/>
                <a:ext cx="116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7" name="Line 16"/>
              <p:cNvSpPr>
                <a:spLocks noChangeShapeType="1"/>
              </p:cNvSpPr>
              <p:nvPr/>
            </p:nvSpPr>
            <p:spPr bwMode="auto">
              <a:xfrm>
                <a:off x="506" y="1962"/>
                <a:ext cx="1615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8" name="Rectangle 17"/>
              <p:cNvSpPr>
                <a:spLocks noChangeArrowheads="1"/>
              </p:cNvSpPr>
              <p:nvPr/>
            </p:nvSpPr>
            <p:spPr bwMode="auto">
              <a:xfrm>
                <a:off x="782" y="1334"/>
                <a:ext cx="712" cy="1713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9" name="Rectangle 18"/>
              <p:cNvSpPr>
                <a:spLocks noChangeArrowheads="1"/>
              </p:cNvSpPr>
              <p:nvPr/>
            </p:nvSpPr>
            <p:spPr bwMode="auto">
              <a:xfrm>
                <a:off x="960" y="1363"/>
                <a:ext cx="32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74138</a:t>
                </a:r>
                <a:endParaRPr lang="en-US" altLang="zh-CN"/>
              </a:p>
            </p:txBody>
          </p:sp>
          <p:sp>
            <p:nvSpPr>
              <p:cNvPr id="16410" name="Rectangle 19"/>
              <p:cNvSpPr>
                <a:spLocks noChangeArrowheads="1"/>
              </p:cNvSpPr>
              <p:nvPr/>
            </p:nvSpPr>
            <p:spPr bwMode="auto">
              <a:xfrm>
                <a:off x="1380" y="1534"/>
                <a:ext cx="10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6411" name="Freeform 20"/>
              <p:cNvSpPr>
                <a:spLocks/>
              </p:cNvSpPr>
              <p:nvPr/>
            </p:nvSpPr>
            <p:spPr bwMode="auto">
              <a:xfrm>
                <a:off x="1494" y="1591"/>
                <a:ext cx="48" cy="38"/>
              </a:xfrm>
              <a:custGeom>
                <a:avLst/>
                <a:gdLst>
                  <a:gd name="T0" fmla="*/ 0 w 48"/>
                  <a:gd name="T1" fmla="*/ 19 h 38"/>
                  <a:gd name="T2" fmla="*/ 10 w 48"/>
                  <a:gd name="T3" fmla="*/ 0 h 38"/>
                  <a:gd name="T4" fmla="*/ 38 w 48"/>
                  <a:gd name="T5" fmla="*/ 0 h 38"/>
                  <a:gd name="T6" fmla="*/ 48 w 48"/>
                  <a:gd name="T7" fmla="*/ 19 h 38"/>
                  <a:gd name="T8" fmla="*/ 38 w 48"/>
                  <a:gd name="T9" fmla="*/ 38 h 38"/>
                  <a:gd name="T10" fmla="*/ 10 w 48"/>
                  <a:gd name="T11" fmla="*/ 38 h 38"/>
                  <a:gd name="T12" fmla="*/ 0 w 48"/>
                  <a:gd name="T13" fmla="*/ 19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38"/>
                  <a:gd name="T23" fmla="*/ 48 w 48"/>
                  <a:gd name="T24" fmla="*/ 38 h 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38">
                    <a:moveTo>
                      <a:pt x="0" y="19"/>
                    </a:moveTo>
                    <a:lnTo>
                      <a:pt x="10" y="0"/>
                    </a:lnTo>
                    <a:lnTo>
                      <a:pt x="38" y="0"/>
                    </a:lnTo>
                    <a:lnTo>
                      <a:pt x="48" y="19"/>
                    </a:lnTo>
                    <a:lnTo>
                      <a:pt x="38" y="38"/>
                    </a:lnTo>
                    <a:lnTo>
                      <a:pt x="10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2" name="Rectangle 21"/>
              <p:cNvSpPr>
                <a:spLocks noChangeArrowheads="1"/>
              </p:cNvSpPr>
              <p:nvPr/>
            </p:nvSpPr>
            <p:spPr bwMode="auto">
              <a:xfrm>
                <a:off x="1380" y="1715"/>
                <a:ext cx="10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6413" name="Freeform 22"/>
              <p:cNvSpPr>
                <a:spLocks/>
              </p:cNvSpPr>
              <p:nvPr/>
            </p:nvSpPr>
            <p:spPr bwMode="auto">
              <a:xfrm>
                <a:off x="1494" y="1762"/>
                <a:ext cx="48" cy="48"/>
              </a:xfrm>
              <a:custGeom>
                <a:avLst/>
                <a:gdLst>
                  <a:gd name="T0" fmla="*/ 0 w 48"/>
                  <a:gd name="T1" fmla="*/ 29 h 48"/>
                  <a:gd name="T2" fmla="*/ 10 w 48"/>
                  <a:gd name="T3" fmla="*/ 0 h 48"/>
                  <a:gd name="T4" fmla="*/ 38 w 48"/>
                  <a:gd name="T5" fmla="*/ 0 h 48"/>
                  <a:gd name="T6" fmla="*/ 48 w 48"/>
                  <a:gd name="T7" fmla="*/ 29 h 48"/>
                  <a:gd name="T8" fmla="*/ 38 w 48"/>
                  <a:gd name="T9" fmla="*/ 48 h 48"/>
                  <a:gd name="T10" fmla="*/ 10 w 48"/>
                  <a:gd name="T11" fmla="*/ 48 h 48"/>
                  <a:gd name="T12" fmla="*/ 0 w 48"/>
                  <a:gd name="T13" fmla="*/ 29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48"/>
                  <a:gd name="T23" fmla="*/ 48 w 48"/>
                  <a:gd name="T24" fmla="*/ 48 h 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48">
                    <a:moveTo>
                      <a:pt x="0" y="29"/>
                    </a:moveTo>
                    <a:lnTo>
                      <a:pt x="10" y="0"/>
                    </a:lnTo>
                    <a:lnTo>
                      <a:pt x="38" y="0"/>
                    </a:lnTo>
                    <a:lnTo>
                      <a:pt x="48" y="29"/>
                    </a:lnTo>
                    <a:lnTo>
                      <a:pt x="38" y="48"/>
                    </a:lnTo>
                    <a:lnTo>
                      <a:pt x="10" y="48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4" name="Rectangle 23"/>
              <p:cNvSpPr>
                <a:spLocks noChangeArrowheads="1"/>
              </p:cNvSpPr>
              <p:nvPr/>
            </p:nvSpPr>
            <p:spPr bwMode="auto">
              <a:xfrm>
                <a:off x="1380" y="1886"/>
                <a:ext cx="10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16415" name="Freeform 24"/>
              <p:cNvSpPr>
                <a:spLocks/>
              </p:cNvSpPr>
              <p:nvPr/>
            </p:nvSpPr>
            <p:spPr bwMode="auto">
              <a:xfrm>
                <a:off x="1494" y="1943"/>
                <a:ext cx="48" cy="38"/>
              </a:xfrm>
              <a:custGeom>
                <a:avLst/>
                <a:gdLst>
                  <a:gd name="T0" fmla="*/ 0 w 48"/>
                  <a:gd name="T1" fmla="*/ 19 h 38"/>
                  <a:gd name="T2" fmla="*/ 10 w 48"/>
                  <a:gd name="T3" fmla="*/ 0 h 38"/>
                  <a:gd name="T4" fmla="*/ 38 w 48"/>
                  <a:gd name="T5" fmla="*/ 0 h 38"/>
                  <a:gd name="T6" fmla="*/ 48 w 48"/>
                  <a:gd name="T7" fmla="*/ 19 h 38"/>
                  <a:gd name="T8" fmla="*/ 38 w 48"/>
                  <a:gd name="T9" fmla="*/ 38 h 38"/>
                  <a:gd name="T10" fmla="*/ 10 w 48"/>
                  <a:gd name="T11" fmla="*/ 38 h 38"/>
                  <a:gd name="T12" fmla="*/ 0 w 48"/>
                  <a:gd name="T13" fmla="*/ 19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38"/>
                  <a:gd name="T23" fmla="*/ 48 w 48"/>
                  <a:gd name="T24" fmla="*/ 38 h 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38">
                    <a:moveTo>
                      <a:pt x="0" y="19"/>
                    </a:moveTo>
                    <a:lnTo>
                      <a:pt x="10" y="0"/>
                    </a:lnTo>
                    <a:lnTo>
                      <a:pt x="38" y="0"/>
                    </a:lnTo>
                    <a:lnTo>
                      <a:pt x="48" y="19"/>
                    </a:lnTo>
                    <a:lnTo>
                      <a:pt x="38" y="38"/>
                    </a:lnTo>
                    <a:lnTo>
                      <a:pt x="10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6" name="Rectangle 25"/>
              <p:cNvSpPr>
                <a:spLocks noChangeArrowheads="1"/>
              </p:cNvSpPr>
              <p:nvPr/>
            </p:nvSpPr>
            <p:spPr bwMode="auto">
              <a:xfrm>
                <a:off x="1380" y="2067"/>
                <a:ext cx="10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3</a:t>
                </a:r>
                <a:endParaRPr lang="en-US" altLang="zh-CN"/>
              </a:p>
            </p:txBody>
          </p:sp>
          <p:sp>
            <p:nvSpPr>
              <p:cNvPr id="16417" name="Line 26"/>
              <p:cNvSpPr>
                <a:spLocks noChangeShapeType="1"/>
              </p:cNvSpPr>
              <p:nvPr/>
            </p:nvSpPr>
            <p:spPr bwMode="auto">
              <a:xfrm>
                <a:off x="1494" y="2143"/>
                <a:ext cx="26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8" name="Freeform 27"/>
              <p:cNvSpPr>
                <a:spLocks/>
              </p:cNvSpPr>
              <p:nvPr/>
            </p:nvSpPr>
            <p:spPr bwMode="auto">
              <a:xfrm>
                <a:off x="1494" y="2124"/>
                <a:ext cx="48" cy="38"/>
              </a:xfrm>
              <a:custGeom>
                <a:avLst/>
                <a:gdLst>
                  <a:gd name="T0" fmla="*/ 0 w 48"/>
                  <a:gd name="T1" fmla="*/ 19 h 38"/>
                  <a:gd name="T2" fmla="*/ 10 w 48"/>
                  <a:gd name="T3" fmla="*/ 0 h 38"/>
                  <a:gd name="T4" fmla="*/ 38 w 48"/>
                  <a:gd name="T5" fmla="*/ 0 h 38"/>
                  <a:gd name="T6" fmla="*/ 48 w 48"/>
                  <a:gd name="T7" fmla="*/ 19 h 38"/>
                  <a:gd name="T8" fmla="*/ 38 w 48"/>
                  <a:gd name="T9" fmla="*/ 38 h 38"/>
                  <a:gd name="T10" fmla="*/ 10 w 48"/>
                  <a:gd name="T11" fmla="*/ 38 h 38"/>
                  <a:gd name="T12" fmla="*/ 0 w 48"/>
                  <a:gd name="T13" fmla="*/ 19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38"/>
                  <a:gd name="T23" fmla="*/ 48 w 48"/>
                  <a:gd name="T24" fmla="*/ 38 h 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38">
                    <a:moveTo>
                      <a:pt x="0" y="19"/>
                    </a:moveTo>
                    <a:lnTo>
                      <a:pt x="10" y="0"/>
                    </a:lnTo>
                    <a:lnTo>
                      <a:pt x="38" y="0"/>
                    </a:lnTo>
                    <a:lnTo>
                      <a:pt x="48" y="19"/>
                    </a:lnTo>
                    <a:lnTo>
                      <a:pt x="38" y="38"/>
                    </a:lnTo>
                    <a:lnTo>
                      <a:pt x="10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9" name="Rectangle 28"/>
              <p:cNvSpPr>
                <a:spLocks noChangeArrowheads="1"/>
              </p:cNvSpPr>
              <p:nvPr/>
            </p:nvSpPr>
            <p:spPr bwMode="auto">
              <a:xfrm>
                <a:off x="1380" y="2248"/>
                <a:ext cx="10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4</a:t>
                </a:r>
                <a:endParaRPr lang="en-US" altLang="zh-CN"/>
              </a:p>
            </p:txBody>
          </p:sp>
          <p:sp>
            <p:nvSpPr>
              <p:cNvPr id="16420" name="Line 29"/>
              <p:cNvSpPr>
                <a:spLocks noChangeShapeType="1"/>
              </p:cNvSpPr>
              <p:nvPr/>
            </p:nvSpPr>
            <p:spPr bwMode="auto">
              <a:xfrm>
                <a:off x="1494" y="2324"/>
                <a:ext cx="181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1" name="Freeform 30"/>
              <p:cNvSpPr>
                <a:spLocks/>
              </p:cNvSpPr>
              <p:nvPr/>
            </p:nvSpPr>
            <p:spPr bwMode="auto">
              <a:xfrm>
                <a:off x="1494" y="2305"/>
                <a:ext cx="48" cy="38"/>
              </a:xfrm>
              <a:custGeom>
                <a:avLst/>
                <a:gdLst>
                  <a:gd name="T0" fmla="*/ 0 w 48"/>
                  <a:gd name="T1" fmla="*/ 19 h 38"/>
                  <a:gd name="T2" fmla="*/ 10 w 48"/>
                  <a:gd name="T3" fmla="*/ 0 h 38"/>
                  <a:gd name="T4" fmla="*/ 38 w 48"/>
                  <a:gd name="T5" fmla="*/ 0 h 38"/>
                  <a:gd name="T6" fmla="*/ 48 w 48"/>
                  <a:gd name="T7" fmla="*/ 19 h 38"/>
                  <a:gd name="T8" fmla="*/ 38 w 48"/>
                  <a:gd name="T9" fmla="*/ 38 h 38"/>
                  <a:gd name="T10" fmla="*/ 10 w 48"/>
                  <a:gd name="T11" fmla="*/ 38 h 38"/>
                  <a:gd name="T12" fmla="*/ 0 w 48"/>
                  <a:gd name="T13" fmla="*/ 19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38"/>
                  <a:gd name="T23" fmla="*/ 48 w 48"/>
                  <a:gd name="T24" fmla="*/ 38 h 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38">
                    <a:moveTo>
                      <a:pt x="0" y="19"/>
                    </a:moveTo>
                    <a:lnTo>
                      <a:pt x="10" y="0"/>
                    </a:lnTo>
                    <a:lnTo>
                      <a:pt x="38" y="0"/>
                    </a:lnTo>
                    <a:lnTo>
                      <a:pt x="48" y="19"/>
                    </a:lnTo>
                    <a:lnTo>
                      <a:pt x="38" y="38"/>
                    </a:lnTo>
                    <a:lnTo>
                      <a:pt x="10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2" name="Rectangle 31"/>
              <p:cNvSpPr>
                <a:spLocks noChangeArrowheads="1"/>
              </p:cNvSpPr>
              <p:nvPr/>
            </p:nvSpPr>
            <p:spPr bwMode="auto">
              <a:xfrm>
                <a:off x="1380" y="2429"/>
                <a:ext cx="10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5</a:t>
                </a:r>
                <a:endParaRPr lang="en-US" altLang="zh-CN"/>
              </a:p>
            </p:txBody>
          </p:sp>
          <p:sp>
            <p:nvSpPr>
              <p:cNvPr id="16423" name="Freeform 32"/>
              <p:cNvSpPr>
                <a:spLocks/>
              </p:cNvSpPr>
              <p:nvPr/>
            </p:nvSpPr>
            <p:spPr bwMode="auto">
              <a:xfrm>
                <a:off x="1494" y="2486"/>
                <a:ext cx="48" cy="38"/>
              </a:xfrm>
              <a:custGeom>
                <a:avLst/>
                <a:gdLst>
                  <a:gd name="T0" fmla="*/ 0 w 48"/>
                  <a:gd name="T1" fmla="*/ 19 h 38"/>
                  <a:gd name="T2" fmla="*/ 10 w 48"/>
                  <a:gd name="T3" fmla="*/ 0 h 38"/>
                  <a:gd name="T4" fmla="*/ 38 w 48"/>
                  <a:gd name="T5" fmla="*/ 0 h 38"/>
                  <a:gd name="T6" fmla="*/ 48 w 48"/>
                  <a:gd name="T7" fmla="*/ 19 h 38"/>
                  <a:gd name="T8" fmla="*/ 38 w 48"/>
                  <a:gd name="T9" fmla="*/ 38 h 38"/>
                  <a:gd name="T10" fmla="*/ 10 w 48"/>
                  <a:gd name="T11" fmla="*/ 38 h 38"/>
                  <a:gd name="T12" fmla="*/ 0 w 48"/>
                  <a:gd name="T13" fmla="*/ 19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38"/>
                  <a:gd name="T23" fmla="*/ 48 w 48"/>
                  <a:gd name="T24" fmla="*/ 38 h 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38">
                    <a:moveTo>
                      <a:pt x="0" y="19"/>
                    </a:moveTo>
                    <a:lnTo>
                      <a:pt x="10" y="0"/>
                    </a:lnTo>
                    <a:lnTo>
                      <a:pt x="38" y="0"/>
                    </a:lnTo>
                    <a:lnTo>
                      <a:pt x="48" y="19"/>
                    </a:lnTo>
                    <a:lnTo>
                      <a:pt x="38" y="38"/>
                    </a:lnTo>
                    <a:lnTo>
                      <a:pt x="10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4" name="Rectangle 33"/>
              <p:cNvSpPr>
                <a:spLocks noChangeArrowheads="1"/>
              </p:cNvSpPr>
              <p:nvPr/>
            </p:nvSpPr>
            <p:spPr bwMode="auto">
              <a:xfrm>
                <a:off x="1380" y="2610"/>
                <a:ext cx="10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6</a:t>
                </a:r>
                <a:endParaRPr lang="en-US" altLang="zh-CN"/>
              </a:p>
            </p:txBody>
          </p:sp>
          <p:sp>
            <p:nvSpPr>
              <p:cNvPr id="16425" name="Freeform 34"/>
              <p:cNvSpPr>
                <a:spLocks/>
              </p:cNvSpPr>
              <p:nvPr/>
            </p:nvSpPr>
            <p:spPr bwMode="auto">
              <a:xfrm>
                <a:off x="1494" y="2667"/>
                <a:ext cx="48" cy="38"/>
              </a:xfrm>
              <a:custGeom>
                <a:avLst/>
                <a:gdLst>
                  <a:gd name="T0" fmla="*/ 0 w 48"/>
                  <a:gd name="T1" fmla="*/ 19 h 38"/>
                  <a:gd name="T2" fmla="*/ 10 w 48"/>
                  <a:gd name="T3" fmla="*/ 0 h 38"/>
                  <a:gd name="T4" fmla="*/ 38 w 48"/>
                  <a:gd name="T5" fmla="*/ 0 h 38"/>
                  <a:gd name="T6" fmla="*/ 48 w 48"/>
                  <a:gd name="T7" fmla="*/ 19 h 38"/>
                  <a:gd name="T8" fmla="*/ 38 w 48"/>
                  <a:gd name="T9" fmla="*/ 38 h 38"/>
                  <a:gd name="T10" fmla="*/ 10 w 48"/>
                  <a:gd name="T11" fmla="*/ 38 h 38"/>
                  <a:gd name="T12" fmla="*/ 0 w 48"/>
                  <a:gd name="T13" fmla="*/ 19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38"/>
                  <a:gd name="T23" fmla="*/ 48 w 48"/>
                  <a:gd name="T24" fmla="*/ 38 h 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38">
                    <a:moveTo>
                      <a:pt x="0" y="19"/>
                    </a:moveTo>
                    <a:lnTo>
                      <a:pt x="10" y="0"/>
                    </a:lnTo>
                    <a:lnTo>
                      <a:pt x="38" y="0"/>
                    </a:lnTo>
                    <a:lnTo>
                      <a:pt x="48" y="19"/>
                    </a:lnTo>
                    <a:lnTo>
                      <a:pt x="38" y="38"/>
                    </a:lnTo>
                    <a:lnTo>
                      <a:pt x="10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6" name="Rectangle 35"/>
              <p:cNvSpPr>
                <a:spLocks noChangeArrowheads="1"/>
              </p:cNvSpPr>
              <p:nvPr/>
            </p:nvSpPr>
            <p:spPr bwMode="auto">
              <a:xfrm>
                <a:off x="1380" y="2791"/>
                <a:ext cx="10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7</a:t>
                </a:r>
                <a:endParaRPr lang="en-US" altLang="zh-CN"/>
              </a:p>
            </p:txBody>
          </p:sp>
          <p:sp>
            <p:nvSpPr>
              <p:cNvPr id="16427" name="Freeform 36"/>
              <p:cNvSpPr>
                <a:spLocks/>
              </p:cNvSpPr>
              <p:nvPr/>
            </p:nvSpPr>
            <p:spPr bwMode="auto">
              <a:xfrm>
                <a:off x="1494" y="2848"/>
                <a:ext cx="48" cy="38"/>
              </a:xfrm>
              <a:custGeom>
                <a:avLst/>
                <a:gdLst>
                  <a:gd name="T0" fmla="*/ 0 w 48"/>
                  <a:gd name="T1" fmla="*/ 19 h 38"/>
                  <a:gd name="T2" fmla="*/ 10 w 48"/>
                  <a:gd name="T3" fmla="*/ 0 h 38"/>
                  <a:gd name="T4" fmla="*/ 38 w 48"/>
                  <a:gd name="T5" fmla="*/ 0 h 38"/>
                  <a:gd name="T6" fmla="*/ 48 w 48"/>
                  <a:gd name="T7" fmla="*/ 19 h 38"/>
                  <a:gd name="T8" fmla="*/ 38 w 48"/>
                  <a:gd name="T9" fmla="*/ 38 h 38"/>
                  <a:gd name="T10" fmla="*/ 10 w 48"/>
                  <a:gd name="T11" fmla="*/ 38 h 38"/>
                  <a:gd name="T12" fmla="*/ 0 w 48"/>
                  <a:gd name="T13" fmla="*/ 19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38"/>
                  <a:gd name="T23" fmla="*/ 48 w 48"/>
                  <a:gd name="T24" fmla="*/ 38 h 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38">
                    <a:moveTo>
                      <a:pt x="0" y="19"/>
                    </a:moveTo>
                    <a:lnTo>
                      <a:pt x="10" y="0"/>
                    </a:lnTo>
                    <a:lnTo>
                      <a:pt x="38" y="0"/>
                    </a:lnTo>
                    <a:lnTo>
                      <a:pt x="48" y="19"/>
                    </a:lnTo>
                    <a:lnTo>
                      <a:pt x="38" y="38"/>
                    </a:lnTo>
                    <a:lnTo>
                      <a:pt x="10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8" name="Rectangle 37"/>
              <p:cNvSpPr>
                <a:spLocks noChangeArrowheads="1"/>
              </p:cNvSpPr>
              <p:nvPr/>
            </p:nvSpPr>
            <p:spPr bwMode="auto">
              <a:xfrm>
                <a:off x="1067" y="3152"/>
                <a:ext cx="85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16429" name="Rectangle 38"/>
              <p:cNvSpPr>
                <a:spLocks noChangeArrowheads="1"/>
              </p:cNvSpPr>
              <p:nvPr/>
            </p:nvSpPr>
            <p:spPr bwMode="auto">
              <a:xfrm>
                <a:off x="1105" y="3152"/>
                <a:ext cx="10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a</a:t>
                </a:r>
                <a:endParaRPr lang="en-US" altLang="zh-CN"/>
              </a:p>
            </p:txBody>
          </p:sp>
          <p:sp>
            <p:nvSpPr>
              <p:cNvPr id="16430" name="Rectangle 39"/>
              <p:cNvSpPr>
                <a:spLocks noChangeArrowheads="1"/>
              </p:cNvSpPr>
              <p:nvPr/>
            </p:nvSpPr>
            <p:spPr bwMode="auto">
              <a:xfrm>
                <a:off x="1162" y="3152"/>
                <a:ext cx="85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16431" name="Rectangle 43"/>
              <p:cNvSpPr>
                <a:spLocks noChangeArrowheads="1"/>
              </p:cNvSpPr>
              <p:nvPr/>
            </p:nvSpPr>
            <p:spPr bwMode="auto">
              <a:xfrm>
                <a:off x="383" y="1534"/>
                <a:ext cx="123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C</a:t>
                </a:r>
                <a:endParaRPr lang="en-US" altLang="zh-CN"/>
              </a:p>
            </p:txBody>
          </p:sp>
          <p:sp>
            <p:nvSpPr>
              <p:cNvPr id="16432" name="Rectangle 44"/>
              <p:cNvSpPr>
                <a:spLocks noChangeArrowheads="1"/>
              </p:cNvSpPr>
              <p:nvPr/>
            </p:nvSpPr>
            <p:spPr bwMode="auto">
              <a:xfrm>
                <a:off x="383" y="1715"/>
                <a:ext cx="123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B</a:t>
                </a:r>
                <a:endParaRPr lang="en-US" altLang="zh-CN"/>
              </a:p>
            </p:txBody>
          </p:sp>
          <p:sp>
            <p:nvSpPr>
              <p:cNvPr id="16433" name="Rectangle 45"/>
              <p:cNvSpPr>
                <a:spLocks noChangeArrowheads="1"/>
              </p:cNvSpPr>
              <p:nvPr/>
            </p:nvSpPr>
            <p:spPr bwMode="auto">
              <a:xfrm>
                <a:off x="373" y="1886"/>
                <a:ext cx="142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A</a:t>
                </a:r>
                <a:endParaRPr lang="en-US" altLang="zh-CN"/>
              </a:p>
            </p:txBody>
          </p:sp>
          <p:sp>
            <p:nvSpPr>
              <p:cNvPr id="16434" name="Rectangle 46"/>
              <p:cNvSpPr>
                <a:spLocks noChangeArrowheads="1"/>
              </p:cNvSpPr>
              <p:nvPr/>
            </p:nvSpPr>
            <p:spPr bwMode="auto">
              <a:xfrm>
                <a:off x="782" y="2324"/>
                <a:ext cx="266" cy="723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5" name="Rectangle 47"/>
              <p:cNvSpPr>
                <a:spLocks noChangeArrowheads="1"/>
              </p:cNvSpPr>
              <p:nvPr/>
            </p:nvSpPr>
            <p:spPr bwMode="auto">
              <a:xfrm>
                <a:off x="867" y="2353"/>
                <a:ext cx="142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&amp;</a:t>
                </a:r>
                <a:endParaRPr lang="en-US" altLang="zh-CN"/>
              </a:p>
            </p:txBody>
          </p:sp>
          <p:sp>
            <p:nvSpPr>
              <p:cNvPr id="16436" name="Rectangle 48"/>
              <p:cNvSpPr>
                <a:spLocks noChangeArrowheads="1"/>
              </p:cNvSpPr>
              <p:nvPr/>
            </p:nvSpPr>
            <p:spPr bwMode="auto">
              <a:xfrm>
                <a:off x="392" y="2429"/>
                <a:ext cx="10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6437" name="Freeform 49"/>
              <p:cNvSpPr>
                <a:spLocks/>
              </p:cNvSpPr>
              <p:nvPr/>
            </p:nvSpPr>
            <p:spPr bwMode="auto">
              <a:xfrm>
                <a:off x="734" y="2667"/>
                <a:ext cx="48" cy="38"/>
              </a:xfrm>
              <a:custGeom>
                <a:avLst/>
                <a:gdLst>
                  <a:gd name="T0" fmla="*/ 0 w 48"/>
                  <a:gd name="T1" fmla="*/ 19 h 38"/>
                  <a:gd name="T2" fmla="*/ 10 w 48"/>
                  <a:gd name="T3" fmla="*/ 0 h 38"/>
                  <a:gd name="T4" fmla="*/ 29 w 48"/>
                  <a:gd name="T5" fmla="*/ 0 h 38"/>
                  <a:gd name="T6" fmla="*/ 48 w 48"/>
                  <a:gd name="T7" fmla="*/ 19 h 38"/>
                  <a:gd name="T8" fmla="*/ 29 w 48"/>
                  <a:gd name="T9" fmla="*/ 38 h 38"/>
                  <a:gd name="T10" fmla="*/ 10 w 48"/>
                  <a:gd name="T11" fmla="*/ 38 h 38"/>
                  <a:gd name="T12" fmla="*/ 0 w 48"/>
                  <a:gd name="T13" fmla="*/ 19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38"/>
                  <a:gd name="T23" fmla="*/ 48 w 48"/>
                  <a:gd name="T24" fmla="*/ 38 h 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38">
                    <a:moveTo>
                      <a:pt x="0" y="19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48" y="19"/>
                    </a:lnTo>
                    <a:lnTo>
                      <a:pt x="29" y="38"/>
                    </a:lnTo>
                    <a:lnTo>
                      <a:pt x="10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8" name="Freeform 50"/>
              <p:cNvSpPr>
                <a:spLocks/>
              </p:cNvSpPr>
              <p:nvPr/>
            </p:nvSpPr>
            <p:spPr bwMode="auto">
              <a:xfrm>
                <a:off x="734" y="2848"/>
                <a:ext cx="48" cy="38"/>
              </a:xfrm>
              <a:custGeom>
                <a:avLst/>
                <a:gdLst>
                  <a:gd name="T0" fmla="*/ 0 w 48"/>
                  <a:gd name="T1" fmla="*/ 19 h 38"/>
                  <a:gd name="T2" fmla="*/ 10 w 48"/>
                  <a:gd name="T3" fmla="*/ 0 h 38"/>
                  <a:gd name="T4" fmla="*/ 29 w 48"/>
                  <a:gd name="T5" fmla="*/ 0 h 38"/>
                  <a:gd name="T6" fmla="*/ 48 w 48"/>
                  <a:gd name="T7" fmla="*/ 19 h 38"/>
                  <a:gd name="T8" fmla="*/ 29 w 48"/>
                  <a:gd name="T9" fmla="*/ 38 h 38"/>
                  <a:gd name="T10" fmla="*/ 10 w 48"/>
                  <a:gd name="T11" fmla="*/ 38 h 38"/>
                  <a:gd name="T12" fmla="*/ 0 w 48"/>
                  <a:gd name="T13" fmla="*/ 19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38"/>
                  <a:gd name="T23" fmla="*/ 48 w 48"/>
                  <a:gd name="T24" fmla="*/ 38 h 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38">
                    <a:moveTo>
                      <a:pt x="0" y="19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48" y="19"/>
                    </a:lnTo>
                    <a:lnTo>
                      <a:pt x="29" y="38"/>
                    </a:lnTo>
                    <a:lnTo>
                      <a:pt x="10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9" name="Rectangle 51"/>
              <p:cNvSpPr>
                <a:spLocks noChangeArrowheads="1"/>
              </p:cNvSpPr>
              <p:nvPr/>
            </p:nvSpPr>
            <p:spPr bwMode="auto">
              <a:xfrm>
                <a:off x="392" y="2610"/>
                <a:ext cx="10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6440" name="Rectangle 52"/>
              <p:cNvSpPr>
                <a:spLocks noChangeArrowheads="1"/>
              </p:cNvSpPr>
              <p:nvPr/>
            </p:nvSpPr>
            <p:spPr bwMode="auto">
              <a:xfrm>
                <a:off x="392" y="2791"/>
                <a:ext cx="10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6441" name="Rectangle 53"/>
              <p:cNvSpPr>
                <a:spLocks noChangeArrowheads="1"/>
              </p:cNvSpPr>
              <p:nvPr/>
            </p:nvSpPr>
            <p:spPr bwMode="auto">
              <a:xfrm>
                <a:off x="1086" y="2429"/>
                <a:ext cx="199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EN</a:t>
                </a:r>
                <a:endParaRPr lang="en-US" altLang="zh-CN"/>
              </a:p>
            </p:txBody>
          </p:sp>
          <p:sp>
            <p:nvSpPr>
              <p:cNvPr id="16442" name="Rectangle 54"/>
              <p:cNvSpPr>
                <a:spLocks noChangeArrowheads="1"/>
              </p:cNvSpPr>
              <p:nvPr/>
            </p:nvSpPr>
            <p:spPr bwMode="auto">
              <a:xfrm>
                <a:off x="2121" y="1829"/>
                <a:ext cx="276" cy="362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3" name="Rectangle 55"/>
              <p:cNvSpPr>
                <a:spLocks noChangeArrowheads="1"/>
              </p:cNvSpPr>
              <p:nvPr/>
            </p:nvSpPr>
            <p:spPr bwMode="auto">
              <a:xfrm>
                <a:off x="2207" y="1858"/>
                <a:ext cx="142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&amp;</a:t>
                </a:r>
                <a:endParaRPr lang="en-US" altLang="zh-CN"/>
              </a:p>
            </p:txBody>
          </p:sp>
          <p:sp>
            <p:nvSpPr>
              <p:cNvPr id="16444" name="Line 56"/>
              <p:cNvSpPr>
                <a:spLocks noChangeShapeType="1"/>
              </p:cNvSpPr>
              <p:nvPr/>
            </p:nvSpPr>
            <p:spPr bwMode="auto">
              <a:xfrm flipV="1">
                <a:off x="1760" y="2057"/>
                <a:ext cx="1" cy="8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5" name="Line 57"/>
              <p:cNvSpPr>
                <a:spLocks noChangeShapeType="1"/>
              </p:cNvSpPr>
              <p:nvPr/>
            </p:nvSpPr>
            <p:spPr bwMode="auto">
              <a:xfrm>
                <a:off x="1760" y="2057"/>
                <a:ext cx="361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6" name="Line 58"/>
              <p:cNvSpPr>
                <a:spLocks noChangeShapeType="1"/>
              </p:cNvSpPr>
              <p:nvPr/>
            </p:nvSpPr>
            <p:spPr bwMode="auto">
              <a:xfrm>
                <a:off x="1903" y="2143"/>
                <a:ext cx="21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7" name="Line 59"/>
              <p:cNvSpPr>
                <a:spLocks noChangeShapeType="1"/>
              </p:cNvSpPr>
              <p:nvPr/>
            </p:nvSpPr>
            <p:spPr bwMode="auto">
              <a:xfrm flipV="1">
                <a:off x="1903" y="2143"/>
                <a:ext cx="1" cy="724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8" name="Line 60"/>
              <p:cNvSpPr>
                <a:spLocks noChangeShapeType="1"/>
              </p:cNvSpPr>
              <p:nvPr/>
            </p:nvSpPr>
            <p:spPr bwMode="auto">
              <a:xfrm>
                <a:off x="1903" y="1877"/>
                <a:ext cx="21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9" name="Line 61"/>
              <p:cNvSpPr>
                <a:spLocks noChangeShapeType="1"/>
              </p:cNvSpPr>
              <p:nvPr/>
            </p:nvSpPr>
            <p:spPr bwMode="auto">
              <a:xfrm flipV="1">
                <a:off x="1903" y="1610"/>
                <a:ext cx="1" cy="26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0" name="Line 62"/>
              <p:cNvSpPr>
                <a:spLocks noChangeShapeType="1"/>
              </p:cNvSpPr>
              <p:nvPr/>
            </p:nvSpPr>
            <p:spPr bwMode="auto">
              <a:xfrm>
                <a:off x="2397" y="2010"/>
                <a:ext cx="26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1" name="Freeform 63"/>
              <p:cNvSpPr>
                <a:spLocks/>
              </p:cNvSpPr>
              <p:nvPr/>
            </p:nvSpPr>
            <p:spPr bwMode="auto">
              <a:xfrm>
                <a:off x="2397" y="1991"/>
                <a:ext cx="38" cy="38"/>
              </a:xfrm>
              <a:custGeom>
                <a:avLst/>
                <a:gdLst>
                  <a:gd name="T0" fmla="*/ 0 w 38"/>
                  <a:gd name="T1" fmla="*/ 19 h 38"/>
                  <a:gd name="T2" fmla="*/ 9 w 38"/>
                  <a:gd name="T3" fmla="*/ 0 h 38"/>
                  <a:gd name="T4" fmla="*/ 28 w 38"/>
                  <a:gd name="T5" fmla="*/ 0 h 38"/>
                  <a:gd name="T6" fmla="*/ 38 w 38"/>
                  <a:gd name="T7" fmla="*/ 19 h 38"/>
                  <a:gd name="T8" fmla="*/ 28 w 38"/>
                  <a:gd name="T9" fmla="*/ 38 h 38"/>
                  <a:gd name="T10" fmla="*/ 9 w 38"/>
                  <a:gd name="T11" fmla="*/ 38 h 38"/>
                  <a:gd name="T12" fmla="*/ 0 w 38"/>
                  <a:gd name="T13" fmla="*/ 19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8"/>
                  <a:gd name="T22" fmla="*/ 0 h 38"/>
                  <a:gd name="T23" fmla="*/ 38 w 38"/>
                  <a:gd name="T24" fmla="*/ 38 h 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8" h="38">
                    <a:moveTo>
                      <a:pt x="0" y="19"/>
                    </a:moveTo>
                    <a:lnTo>
                      <a:pt x="9" y="0"/>
                    </a:lnTo>
                    <a:lnTo>
                      <a:pt x="28" y="0"/>
                    </a:lnTo>
                    <a:lnTo>
                      <a:pt x="38" y="19"/>
                    </a:lnTo>
                    <a:lnTo>
                      <a:pt x="28" y="38"/>
                    </a:lnTo>
                    <a:lnTo>
                      <a:pt x="9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2" name="Rectangle 64"/>
              <p:cNvSpPr>
                <a:spLocks noChangeArrowheads="1"/>
              </p:cNvSpPr>
              <p:nvPr/>
            </p:nvSpPr>
            <p:spPr bwMode="auto">
              <a:xfrm>
                <a:off x="2720" y="1934"/>
                <a:ext cx="11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F</a:t>
                </a:r>
                <a:endParaRPr lang="en-US" altLang="zh-CN"/>
              </a:p>
            </p:txBody>
          </p:sp>
          <p:sp>
            <p:nvSpPr>
              <p:cNvPr id="16453" name="Line 65"/>
              <p:cNvSpPr>
                <a:spLocks noChangeShapeType="1"/>
              </p:cNvSpPr>
              <p:nvPr/>
            </p:nvSpPr>
            <p:spPr bwMode="auto">
              <a:xfrm>
                <a:off x="3289" y="2505"/>
                <a:ext cx="1254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4" name="Line 66"/>
              <p:cNvSpPr>
                <a:spLocks noChangeShapeType="1"/>
              </p:cNvSpPr>
              <p:nvPr/>
            </p:nvSpPr>
            <p:spPr bwMode="auto">
              <a:xfrm>
                <a:off x="3289" y="2686"/>
                <a:ext cx="1397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5" name="Line 67"/>
              <p:cNvSpPr>
                <a:spLocks noChangeShapeType="1"/>
              </p:cNvSpPr>
              <p:nvPr/>
            </p:nvSpPr>
            <p:spPr bwMode="auto">
              <a:xfrm>
                <a:off x="3289" y="2867"/>
                <a:ext cx="1254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6" name="Line 68"/>
              <p:cNvSpPr>
                <a:spLocks noChangeShapeType="1"/>
              </p:cNvSpPr>
              <p:nvPr/>
            </p:nvSpPr>
            <p:spPr bwMode="auto">
              <a:xfrm>
                <a:off x="3289" y="1610"/>
                <a:ext cx="116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7" name="Line 69"/>
              <p:cNvSpPr>
                <a:spLocks noChangeShapeType="1"/>
              </p:cNvSpPr>
              <p:nvPr/>
            </p:nvSpPr>
            <p:spPr bwMode="auto">
              <a:xfrm>
                <a:off x="3289" y="1791"/>
                <a:ext cx="1254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8" name="Line 70"/>
              <p:cNvSpPr>
                <a:spLocks noChangeShapeType="1"/>
              </p:cNvSpPr>
              <p:nvPr/>
            </p:nvSpPr>
            <p:spPr bwMode="auto">
              <a:xfrm>
                <a:off x="3289" y="1962"/>
                <a:ext cx="116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9" name="Rectangle 71"/>
              <p:cNvSpPr>
                <a:spLocks noChangeArrowheads="1"/>
              </p:cNvSpPr>
              <p:nvPr/>
            </p:nvSpPr>
            <p:spPr bwMode="auto">
              <a:xfrm>
                <a:off x="3555" y="1334"/>
                <a:ext cx="722" cy="1713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0" name="Rectangle 72"/>
              <p:cNvSpPr>
                <a:spLocks noChangeArrowheads="1"/>
              </p:cNvSpPr>
              <p:nvPr/>
            </p:nvSpPr>
            <p:spPr bwMode="auto">
              <a:xfrm>
                <a:off x="3760" y="1363"/>
                <a:ext cx="32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74138</a:t>
                </a:r>
                <a:endParaRPr lang="en-US" altLang="zh-CN"/>
              </a:p>
            </p:txBody>
          </p:sp>
          <p:sp>
            <p:nvSpPr>
              <p:cNvPr id="16461" name="Rectangle 73"/>
              <p:cNvSpPr>
                <a:spLocks noChangeArrowheads="1"/>
              </p:cNvSpPr>
              <p:nvPr/>
            </p:nvSpPr>
            <p:spPr bwMode="auto">
              <a:xfrm>
                <a:off x="4163" y="1534"/>
                <a:ext cx="10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6462" name="Freeform 74"/>
              <p:cNvSpPr>
                <a:spLocks/>
              </p:cNvSpPr>
              <p:nvPr/>
            </p:nvSpPr>
            <p:spPr bwMode="auto">
              <a:xfrm>
                <a:off x="4277" y="1591"/>
                <a:ext cx="48" cy="38"/>
              </a:xfrm>
              <a:custGeom>
                <a:avLst/>
                <a:gdLst>
                  <a:gd name="T0" fmla="*/ 0 w 48"/>
                  <a:gd name="T1" fmla="*/ 19 h 38"/>
                  <a:gd name="T2" fmla="*/ 10 w 48"/>
                  <a:gd name="T3" fmla="*/ 0 h 38"/>
                  <a:gd name="T4" fmla="*/ 38 w 48"/>
                  <a:gd name="T5" fmla="*/ 0 h 38"/>
                  <a:gd name="T6" fmla="*/ 48 w 48"/>
                  <a:gd name="T7" fmla="*/ 19 h 38"/>
                  <a:gd name="T8" fmla="*/ 38 w 48"/>
                  <a:gd name="T9" fmla="*/ 38 h 38"/>
                  <a:gd name="T10" fmla="*/ 10 w 48"/>
                  <a:gd name="T11" fmla="*/ 38 h 38"/>
                  <a:gd name="T12" fmla="*/ 0 w 48"/>
                  <a:gd name="T13" fmla="*/ 19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38"/>
                  <a:gd name="T23" fmla="*/ 48 w 48"/>
                  <a:gd name="T24" fmla="*/ 38 h 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38">
                    <a:moveTo>
                      <a:pt x="0" y="19"/>
                    </a:moveTo>
                    <a:lnTo>
                      <a:pt x="10" y="0"/>
                    </a:lnTo>
                    <a:lnTo>
                      <a:pt x="38" y="0"/>
                    </a:lnTo>
                    <a:lnTo>
                      <a:pt x="48" y="19"/>
                    </a:lnTo>
                    <a:lnTo>
                      <a:pt x="38" y="38"/>
                    </a:lnTo>
                    <a:lnTo>
                      <a:pt x="10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3" name="Rectangle 75"/>
              <p:cNvSpPr>
                <a:spLocks noChangeArrowheads="1"/>
              </p:cNvSpPr>
              <p:nvPr/>
            </p:nvSpPr>
            <p:spPr bwMode="auto">
              <a:xfrm>
                <a:off x="4163" y="1715"/>
                <a:ext cx="10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6464" name="Freeform 76"/>
              <p:cNvSpPr>
                <a:spLocks/>
              </p:cNvSpPr>
              <p:nvPr/>
            </p:nvSpPr>
            <p:spPr bwMode="auto">
              <a:xfrm>
                <a:off x="4277" y="1762"/>
                <a:ext cx="48" cy="48"/>
              </a:xfrm>
              <a:custGeom>
                <a:avLst/>
                <a:gdLst>
                  <a:gd name="T0" fmla="*/ 0 w 48"/>
                  <a:gd name="T1" fmla="*/ 29 h 48"/>
                  <a:gd name="T2" fmla="*/ 10 w 48"/>
                  <a:gd name="T3" fmla="*/ 0 h 48"/>
                  <a:gd name="T4" fmla="*/ 38 w 48"/>
                  <a:gd name="T5" fmla="*/ 0 h 48"/>
                  <a:gd name="T6" fmla="*/ 48 w 48"/>
                  <a:gd name="T7" fmla="*/ 29 h 48"/>
                  <a:gd name="T8" fmla="*/ 38 w 48"/>
                  <a:gd name="T9" fmla="*/ 48 h 48"/>
                  <a:gd name="T10" fmla="*/ 10 w 48"/>
                  <a:gd name="T11" fmla="*/ 48 h 48"/>
                  <a:gd name="T12" fmla="*/ 0 w 48"/>
                  <a:gd name="T13" fmla="*/ 29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48"/>
                  <a:gd name="T23" fmla="*/ 48 w 48"/>
                  <a:gd name="T24" fmla="*/ 48 h 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48">
                    <a:moveTo>
                      <a:pt x="0" y="29"/>
                    </a:moveTo>
                    <a:lnTo>
                      <a:pt x="10" y="0"/>
                    </a:lnTo>
                    <a:lnTo>
                      <a:pt x="38" y="0"/>
                    </a:lnTo>
                    <a:lnTo>
                      <a:pt x="48" y="29"/>
                    </a:lnTo>
                    <a:lnTo>
                      <a:pt x="38" y="48"/>
                    </a:lnTo>
                    <a:lnTo>
                      <a:pt x="10" y="48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5" name="Rectangle 77"/>
              <p:cNvSpPr>
                <a:spLocks noChangeArrowheads="1"/>
              </p:cNvSpPr>
              <p:nvPr/>
            </p:nvSpPr>
            <p:spPr bwMode="auto">
              <a:xfrm>
                <a:off x="4163" y="1886"/>
                <a:ext cx="10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16466" name="Freeform 78"/>
              <p:cNvSpPr>
                <a:spLocks/>
              </p:cNvSpPr>
              <p:nvPr/>
            </p:nvSpPr>
            <p:spPr bwMode="auto">
              <a:xfrm>
                <a:off x="4277" y="1943"/>
                <a:ext cx="48" cy="38"/>
              </a:xfrm>
              <a:custGeom>
                <a:avLst/>
                <a:gdLst>
                  <a:gd name="T0" fmla="*/ 0 w 48"/>
                  <a:gd name="T1" fmla="*/ 19 h 38"/>
                  <a:gd name="T2" fmla="*/ 10 w 48"/>
                  <a:gd name="T3" fmla="*/ 0 h 38"/>
                  <a:gd name="T4" fmla="*/ 38 w 48"/>
                  <a:gd name="T5" fmla="*/ 0 h 38"/>
                  <a:gd name="T6" fmla="*/ 48 w 48"/>
                  <a:gd name="T7" fmla="*/ 19 h 38"/>
                  <a:gd name="T8" fmla="*/ 38 w 48"/>
                  <a:gd name="T9" fmla="*/ 38 h 38"/>
                  <a:gd name="T10" fmla="*/ 10 w 48"/>
                  <a:gd name="T11" fmla="*/ 38 h 38"/>
                  <a:gd name="T12" fmla="*/ 0 w 48"/>
                  <a:gd name="T13" fmla="*/ 19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38"/>
                  <a:gd name="T23" fmla="*/ 48 w 48"/>
                  <a:gd name="T24" fmla="*/ 38 h 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38">
                    <a:moveTo>
                      <a:pt x="0" y="19"/>
                    </a:moveTo>
                    <a:lnTo>
                      <a:pt x="10" y="0"/>
                    </a:lnTo>
                    <a:lnTo>
                      <a:pt x="38" y="0"/>
                    </a:lnTo>
                    <a:lnTo>
                      <a:pt x="48" y="19"/>
                    </a:lnTo>
                    <a:lnTo>
                      <a:pt x="38" y="38"/>
                    </a:lnTo>
                    <a:lnTo>
                      <a:pt x="10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7" name="Rectangle 79"/>
              <p:cNvSpPr>
                <a:spLocks noChangeArrowheads="1"/>
              </p:cNvSpPr>
              <p:nvPr/>
            </p:nvSpPr>
            <p:spPr bwMode="auto">
              <a:xfrm>
                <a:off x="4163" y="2067"/>
                <a:ext cx="10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3</a:t>
                </a:r>
                <a:endParaRPr lang="en-US" altLang="zh-CN"/>
              </a:p>
            </p:txBody>
          </p:sp>
          <p:sp>
            <p:nvSpPr>
              <p:cNvPr id="16468" name="Line 80"/>
              <p:cNvSpPr>
                <a:spLocks noChangeShapeType="1"/>
              </p:cNvSpPr>
              <p:nvPr/>
            </p:nvSpPr>
            <p:spPr bwMode="auto">
              <a:xfrm>
                <a:off x="4277" y="2143"/>
                <a:ext cx="181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9" name="Freeform 81"/>
              <p:cNvSpPr>
                <a:spLocks/>
              </p:cNvSpPr>
              <p:nvPr/>
            </p:nvSpPr>
            <p:spPr bwMode="auto">
              <a:xfrm>
                <a:off x="4277" y="2124"/>
                <a:ext cx="48" cy="38"/>
              </a:xfrm>
              <a:custGeom>
                <a:avLst/>
                <a:gdLst>
                  <a:gd name="T0" fmla="*/ 0 w 48"/>
                  <a:gd name="T1" fmla="*/ 19 h 38"/>
                  <a:gd name="T2" fmla="*/ 10 w 48"/>
                  <a:gd name="T3" fmla="*/ 0 h 38"/>
                  <a:gd name="T4" fmla="*/ 38 w 48"/>
                  <a:gd name="T5" fmla="*/ 0 h 38"/>
                  <a:gd name="T6" fmla="*/ 48 w 48"/>
                  <a:gd name="T7" fmla="*/ 19 h 38"/>
                  <a:gd name="T8" fmla="*/ 38 w 48"/>
                  <a:gd name="T9" fmla="*/ 38 h 38"/>
                  <a:gd name="T10" fmla="*/ 10 w 48"/>
                  <a:gd name="T11" fmla="*/ 38 h 38"/>
                  <a:gd name="T12" fmla="*/ 0 w 48"/>
                  <a:gd name="T13" fmla="*/ 19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38"/>
                  <a:gd name="T23" fmla="*/ 48 w 48"/>
                  <a:gd name="T24" fmla="*/ 38 h 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38">
                    <a:moveTo>
                      <a:pt x="0" y="19"/>
                    </a:moveTo>
                    <a:lnTo>
                      <a:pt x="10" y="0"/>
                    </a:lnTo>
                    <a:lnTo>
                      <a:pt x="38" y="0"/>
                    </a:lnTo>
                    <a:lnTo>
                      <a:pt x="48" y="19"/>
                    </a:lnTo>
                    <a:lnTo>
                      <a:pt x="38" y="38"/>
                    </a:lnTo>
                    <a:lnTo>
                      <a:pt x="10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70" name="Rectangle 82"/>
              <p:cNvSpPr>
                <a:spLocks noChangeArrowheads="1"/>
              </p:cNvSpPr>
              <p:nvPr/>
            </p:nvSpPr>
            <p:spPr bwMode="auto">
              <a:xfrm>
                <a:off x="4163" y="2248"/>
                <a:ext cx="10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4</a:t>
                </a:r>
                <a:endParaRPr lang="en-US" altLang="zh-CN"/>
              </a:p>
            </p:txBody>
          </p:sp>
          <p:sp>
            <p:nvSpPr>
              <p:cNvPr id="16471" name="Line 83"/>
              <p:cNvSpPr>
                <a:spLocks noChangeShapeType="1"/>
              </p:cNvSpPr>
              <p:nvPr/>
            </p:nvSpPr>
            <p:spPr bwMode="auto">
              <a:xfrm>
                <a:off x="4277" y="2324"/>
                <a:ext cx="627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72" name="Freeform 84"/>
              <p:cNvSpPr>
                <a:spLocks/>
              </p:cNvSpPr>
              <p:nvPr/>
            </p:nvSpPr>
            <p:spPr bwMode="auto">
              <a:xfrm>
                <a:off x="4277" y="2305"/>
                <a:ext cx="48" cy="38"/>
              </a:xfrm>
              <a:custGeom>
                <a:avLst/>
                <a:gdLst>
                  <a:gd name="T0" fmla="*/ 0 w 48"/>
                  <a:gd name="T1" fmla="*/ 19 h 38"/>
                  <a:gd name="T2" fmla="*/ 10 w 48"/>
                  <a:gd name="T3" fmla="*/ 0 h 38"/>
                  <a:gd name="T4" fmla="*/ 38 w 48"/>
                  <a:gd name="T5" fmla="*/ 0 h 38"/>
                  <a:gd name="T6" fmla="*/ 48 w 48"/>
                  <a:gd name="T7" fmla="*/ 19 h 38"/>
                  <a:gd name="T8" fmla="*/ 38 w 48"/>
                  <a:gd name="T9" fmla="*/ 38 h 38"/>
                  <a:gd name="T10" fmla="*/ 10 w 48"/>
                  <a:gd name="T11" fmla="*/ 38 h 38"/>
                  <a:gd name="T12" fmla="*/ 0 w 48"/>
                  <a:gd name="T13" fmla="*/ 19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38"/>
                  <a:gd name="T23" fmla="*/ 48 w 48"/>
                  <a:gd name="T24" fmla="*/ 38 h 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38">
                    <a:moveTo>
                      <a:pt x="0" y="19"/>
                    </a:moveTo>
                    <a:lnTo>
                      <a:pt x="10" y="0"/>
                    </a:lnTo>
                    <a:lnTo>
                      <a:pt x="38" y="0"/>
                    </a:lnTo>
                    <a:lnTo>
                      <a:pt x="48" y="19"/>
                    </a:lnTo>
                    <a:lnTo>
                      <a:pt x="38" y="38"/>
                    </a:lnTo>
                    <a:lnTo>
                      <a:pt x="10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73" name="Rectangle 85"/>
              <p:cNvSpPr>
                <a:spLocks noChangeArrowheads="1"/>
              </p:cNvSpPr>
              <p:nvPr/>
            </p:nvSpPr>
            <p:spPr bwMode="auto">
              <a:xfrm>
                <a:off x="4163" y="2429"/>
                <a:ext cx="10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5</a:t>
                </a:r>
                <a:endParaRPr lang="en-US" altLang="zh-CN"/>
              </a:p>
            </p:txBody>
          </p:sp>
          <p:sp>
            <p:nvSpPr>
              <p:cNvPr id="16474" name="Freeform 86"/>
              <p:cNvSpPr>
                <a:spLocks/>
              </p:cNvSpPr>
              <p:nvPr/>
            </p:nvSpPr>
            <p:spPr bwMode="auto">
              <a:xfrm>
                <a:off x="4277" y="2486"/>
                <a:ext cx="48" cy="38"/>
              </a:xfrm>
              <a:custGeom>
                <a:avLst/>
                <a:gdLst>
                  <a:gd name="T0" fmla="*/ 0 w 48"/>
                  <a:gd name="T1" fmla="*/ 19 h 38"/>
                  <a:gd name="T2" fmla="*/ 10 w 48"/>
                  <a:gd name="T3" fmla="*/ 0 h 38"/>
                  <a:gd name="T4" fmla="*/ 38 w 48"/>
                  <a:gd name="T5" fmla="*/ 0 h 38"/>
                  <a:gd name="T6" fmla="*/ 48 w 48"/>
                  <a:gd name="T7" fmla="*/ 19 h 38"/>
                  <a:gd name="T8" fmla="*/ 38 w 48"/>
                  <a:gd name="T9" fmla="*/ 38 h 38"/>
                  <a:gd name="T10" fmla="*/ 10 w 48"/>
                  <a:gd name="T11" fmla="*/ 38 h 38"/>
                  <a:gd name="T12" fmla="*/ 0 w 48"/>
                  <a:gd name="T13" fmla="*/ 19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38"/>
                  <a:gd name="T23" fmla="*/ 48 w 48"/>
                  <a:gd name="T24" fmla="*/ 38 h 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38">
                    <a:moveTo>
                      <a:pt x="0" y="19"/>
                    </a:moveTo>
                    <a:lnTo>
                      <a:pt x="10" y="0"/>
                    </a:lnTo>
                    <a:lnTo>
                      <a:pt x="38" y="0"/>
                    </a:lnTo>
                    <a:lnTo>
                      <a:pt x="48" y="19"/>
                    </a:lnTo>
                    <a:lnTo>
                      <a:pt x="38" y="38"/>
                    </a:lnTo>
                    <a:lnTo>
                      <a:pt x="10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75" name="Rectangle 87"/>
              <p:cNvSpPr>
                <a:spLocks noChangeArrowheads="1"/>
              </p:cNvSpPr>
              <p:nvPr/>
            </p:nvSpPr>
            <p:spPr bwMode="auto">
              <a:xfrm>
                <a:off x="4163" y="2610"/>
                <a:ext cx="10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6</a:t>
                </a:r>
                <a:endParaRPr lang="en-US" altLang="zh-CN"/>
              </a:p>
            </p:txBody>
          </p:sp>
          <p:sp>
            <p:nvSpPr>
              <p:cNvPr id="16476" name="Freeform 88"/>
              <p:cNvSpPr>
                <a:spLocks/>
              </p:cNvSpPr>
              <p:nvPr/>
            </p:nvSpPr>
            <p:spPr bwMode="auto">
              <a:xfrm>
                <a:off x="4277" y="2667"/>
                <a:ext cx="48" cy="38"/>
              </a:xfrm>
              <a:custGeom>
                <a:avLst/>
                <a:gdLst>
                  <a:gd name="T0" fmla="*/ 0 w 48"/>
                  <a:gd name="T1" fmla="*/ 19 h 38"/>
                  <a:gd name="T2" fmla="*/ 10 w 48"/>
                  <a:gd name="T3" fmla="*/ 0 h 38"/>
                  <a:gd name="T4" fmla="*/ 38 w 48"/>
                  <a:gd name="T5" fmla="*/ 0 h 38"/>
                  <a:gd name="T6" fmla="*/ 48 w 48"/>
                  <a:gd name="T7" fmla="*/ 19 h 38"/>
                  <a:gd name="T8" fmla="*/ 38 w 48"/>
                  <a:gd name="T9" fmla="*/ 38 h 38"/>
                  <a:gd name="T10" fmla="*/ 10 w 48"/>
                  <a:gd name="T11" fmla="*/ 38 h 38"/>
                  <a:gd name="T12" fmla="*/ 0 w 48"/>
                  <a:gd name="T13" fmla="*/ 19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38"/>
                  <a:gd name="T23" fmla="*/ 48 w 48"/>
                  <a:gd name="T24" fmla="*/ 38 h 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38">
                    <a:moveTo>
                      <a:pt x="0" y="19"/>
                    </a:moveTo>
                    <a:lnTo>
                      <a:pt x="10" y="0"/>
                    </a:lnTo>
                    <a:lnTo>
                      <a:pt x="38" y="0"/>
                    </a:lnTo>
                    <a:lnTo>
                      <a:pt x="48" y="19"/>
                    </a:lnTo>
                    <a:lnTo>
                      <a:pt x="38" y="38"/>
                    </a:lnTo>
                    <a:lnTo>
                      <a:pt x="10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77" name="Rectangle 89"/>
              <p:cNvSpPr>
                <a:spLocks noChangeArrowheads="1"/>
              </p:cNvSpPr>
              <p:nvPr/>
            </p:nvSpPr>
            <p:spPr bwMode="auto">
              <a:xfrm>
                <a:off x="4163" y="2791"/>
                <a:ext cx="10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7</a:t>
                </a:r>
                <a:endParaRPr lang="en-US" altLang="zh-CN"/>
              </a:p>
            </p:txBody>
          </p:sp>
          <p:sp>
            <p:nvSpPr>
              <p:cNvPr id="16478" name="Freeform 90"/>
              <p:cNvSpPr>
                <a:spLocks/>
              </p:cNvSpPr>
              <p:nvPr/>
            </p:nvSpPr>
            <p:spPr bwMode="auto">
              <a:xfrm>
                <a:off x="4277" y="2848"/>
                <a:ext cx="48" cy="38"/>
              </a:xfrm>
              <a:custGeom>
                <a:avLst/>
                <a:gdLst>
                  <a:gd name="T0" fmla="*/ 0 w 48"/>
                  <a:gd name="T1" fmla="*/ 19 h 38"/>
                  <a:gd name="T2" fmla="*/ 10 w 48"/>
                  <a:gd name="T3" fmla="*/ 0 h 38"/>
                  <a:gd name="T4" fmla="*/ 38 w 48"/>
                  <a:gd name="T5" fmla="*/ 0 h 38"/>
                  <a:gd name="T6" fmla="*/ 48 w 48"/>
                  <a:gd name="T7" fmla="*/ 19 h 38"/>
                  <a:gd name="T8" fmla="*/ 38 w 48"/>
                  <a:gd name="T9" fmla="*/ 38 h 38"/>
                  <a:gd name="T10" fmla="*/ 10 w 48"/>
                  <a:gd name="T11" fmla="*/ 38 h 38"/>
                  <a:gd name="T12" fmla="*/ 0 w 48"/>
                  <a:gd name="T13" fmla="*/ 19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38"/>
                  <a:gd name="T23" fmla="*/ 48 w 48"/>
                  <a:gd name="T24" fmla="*/ 38 h 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38">
                    <a:moveTo>
                      <a:pt x="0" y="19"/>
                    </a:moveTo>
                    <a:lnTo>
                      <a:pt x="10" y="0"/>
                    </a:lnTo>
                    <a:lnTo>
                      <a:pt x="38" y="0"/>
                    </a:lnTo>
                    <a:lnTo>
                      <a:pt x="48" y="19"/>
                    </a:lnTo>
                    <a:lnTo>
                      <a:pt x="38" y="38"/>
                    </a:lnTo>
                    <a:lnTo>
                      <a:pt x="10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79" name="Rectangle 91"/>
              <p:cNvSpPr>
                <a:spLocks noChangeArrowheads="1"/>
              </p:cNvSpPr>
              <p:nvPr/>
            </p:nvSpPr>
            <p:spPr bwMode="auto">
              <a:xfrm>
                <a:off x="3850" y="3152"/>
                <a:ext cx="85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16480" name="Rectangle 92"/>
              <p:cNvSpPr>
                <a:spLocks noChangeArrowheads="1"/>
              </p:cNvSpPr>
              <p:nvPr/>
            </p:nvSpPr>
            <p:spPr bwMode="auto">
              <a:xfrm>
                <a:off x="3888" y="3152"/>
                <a:ext cx="11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b</a:t>
                </a:r>
                <a:endParaRPr lang="en-US" altLang="zh-CN"/>
              </a:p>
            </p:txBody>
          </p:sp>
          <p:sp>
            <p:nvSpPr>
              <p:cNvPr id="16481" name="Rectangle 93"/>
              <p:cNvSpPr>
                <a:spLocks noChangeArrowheads="1"/>
              </p:cNvSpPr>
              <p:nvPr/>
            </p:nvSpPr>
            <p:spPr bwMode="auto">
              <a:xfrm>
                <a:off x="3954" y="3152"/>
                <a:ext cx="85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16482" name="Rectangle 97"/>
              <p:cNvSpPr>
                <a:spLocks noChangeArrowheads="1"/>
              </p:cNvSpPr>
              <p:nvPr/>
            </p:nvSpPr>
            <p:spPr bwMode="auto">
              <a:xfrm>
                <a:off x="3166" y="1534"/>
                <a:ext cx="123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C</a:t>
                </a:r>
                <a:endParaRPr lang="en-US" altLang="zh-CN"/>
              </a:p>
            </p:txBody>
          </p:sp>
          <p:sp>
            <p:nvSpPr>
              <p:cNvPr id="16483" name="Rectangle 98"/>
              <p:cNvSpPr>
                <a:spLocks noChangeArrowheads="1"/>
              </p:cNvSpPr>
              <p:nvPr/>
            </p:nvSpPr>
            <p:spPr bwMode="auto">
              <a:xfrm>
                <a:off x="3166" y="1715"/>
                <a:ext cx="123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B</a:t>
                </a:r>
                <a:endParaRPr lang="en-US" altLang="zh-CN"/>
              </a:p>
            </p:txBody>
          </p:sp>
          <p:sp>
            <p:nvSpPr>
              <p:cNvPr id="16484" name="Rectangle 99"/>
              <p:cNvSpPr>
                <a:spLocks noChangeArrowheads="1"/>
              </p:cNvSpPr>
              <p:nvPr/>
            </p:nvSpPr>
            <p:spPr bwMode="auto">
              <a:xfrm>
                <a:off x="3156" y="1886"/>
                <a:ext cx="142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A</a:t>
                </a:r>
                <a:endParaRPr lang="en-US" altLang="zh-CN"/>
              </a:p>
            </p:txBody>
          </p:sp>
          <p:sp>
            <p:nvSpPr>
              <p:cNvPr id="16485" name="Rectangle 100"/>
              <p:cNvSpPr>
                <a:spLocks noChangeArrowheads="1"/>
              </p:cNvSpPr>
              <p:nvPr/>
            </p:nvSpPr>
            <p:spPr bwMode="auto">
              <a:xfrm>
                <a:off x="3555" y="2324"/>
                <a:ext cx="276" cy="723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6" name="Rectangle 101"/>
              <p:cNvSpPr>
                <a:spLocks noChangeArrowheads="1"/>
              </p:cNvSpPr>
              <p:nvPr/>
            </p:nvSpPr>
            <p:spPr bwMode="auto">
              <a:xfrm>
                <a:off x="3650" y="2353"/>
                <a:ext cx="142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&amp;</a:t>
                </a:r>
                <a:endParaRPr lang="en-US" altLang="zh-CN"/>
              </a:p>
            </p:txBody>
          </p:sp>
          <p:sp>
            <p:nvSpPr>
              <p:cNvPr id="16487" name="Rectangle 102"/>
              <p:cNvSpPr>
                <a:spLocks noChangeArrowheads="1"/>
              </p:cNvSpPr>
              <p:nvPr/>
            </p:nvSpPr>
            <p:spPr bwMode="auto">
              <a:xfrm>
                <a:off x="3175" y="2429"/>
                <a:ext cx="10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6488" name="Freeform 103"/>
              <p:cNvSpPr>
                <a:spLocks/>
              </p:cNvSpPr>
              <p:nvPr/>
            </p:nvSpPr>
            <p:spPr bwMode="auto">
              <a:xfrm>
                <a:off x="3517" y="2667"/>
                <a:ext cx="38" cy="38"/>
              </a:xfrm>
              <a:custGeom>
                <a:avLst/>
                <a:gdLst>
                  <a:gd name="T0" fmla="*/ 0 w 38"/>
                  <a:gd name="T1" fmla="*/ 19 h 38"/>
                  <a:gd name="T2" fmla="*/ 10 w 38"/>
                  <a:gd name="T3" fmla="*/ 0 h 38"/>
                  <a:gd name="T4" fmla="*/ 29 w 38"/>
                  <a:gd name="T5" fmla="*/ 0 h 38"/>
                  <a:gd name="T6" fmla="*/ 38 w 38"/>
                  <a:gd name="T7" fmla="*/ 19 h 38"/>
                  <a:gd name="T8" fmla="*/ 29 w 38"/>
                  <a:gd name="T9" fmla="*/ 38 h 38"/>
                  <a:gd name="T10" fmla="*/ 10 w 38"/>
                  <a:gd name="T11" fmla="*/ 38 h 38"/>
                  <a:gd name="T12" fmla="*/ 0 w 38"/>
                  <a:gd name="T13" fmla="*/ 19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8"/>
                  <a:gd name="T22" fmla="*/ 0 h 38"/>
                  <a:gd name="T23" fmla="*/ 38 w 38"/>
                  <a:gd name="T24" fmla="*/ 38 h 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8" h="38">
                    <a:moveTo>
                      <a:pt x="0" y="19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38" y="19"/>
                    </a:lnTo>
                    <a:lnTo>
                      <a:pt x="29" y="38"/>
                    </a:lnTo>
                    <a:lnTo>
                      <a:pt x="10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9" name="Freeform 104"/>
              <p:cNvSpPr>
                <a:spLocks/>
              </p:cNvSpPr>
              <p:nvPr/>
            </p:nvSpPr>
            <p:spPr bwMode="auto">
              <a:xfrm>
                <a:off x="3517" y="2848"/>
                <a:ext cx="38" cy="38"/>
              </a:xfrm>
              <a:custGeom>
                <a:avLst/>
                <a:gdLst>
                  <a:gd name="T0" fmla="*/ 0 w 38"/>
                  <a:gd name="T1" fmla="*/ 19 h 38"/>
                  <a:gd name="T2" fmla="*/ 10 w 38"/>
                  <a:gd name="T3" fmla="*/ 0 h 38"/>
                  <a:gd name="T4" fmla="*/ 29 w 38"/>
                  <a:gd name="T5" fmla="*/ 0 h 38"/>
                  <a:gd name="T6" fmla="*/ 38 w 38"/>
                  <a:gd name="T7" fmla="*/ 19 h 38"/>
                  <a:gd name="T8" fmla="*/ 29 w 38"/>
                  <a:gd name="T9" fmla="*/ 38 h 38"/>
                  <a:gd name="T10" fmla="*/ 10 w 38"/>
                  <a:gd name="T11" fmla="*/ 38 h 38"/>
                  <a:gd name="T12" fmla="*/ 0 w 38"/>
                  <a:gd name="T13" fmla="*/ 19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8"/>
                  <a:gd name="T22" fmla="*/ 0 h 38"/>
                  <a:gd name="T23" fmla="*/ 38 w 38"/>
                  <a:gd name="T24" fmla="*/ 38 h 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8" h="38">
                    <a:moveTo>
                      <a:pt x="0" y="19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38" y="19"/>
                    </a:lnTo>
                    <a:lnTo>
                      <a:pt x="29" y="38"/>
                    </a:lnTo>
                    <a:lnTo>
                      <a:pt x="10" y="3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90" name="Rectangle 105"/>
              <p:cNvSpPr>
                <a:spLocks noChangeArrowheads="1"/>
              </p:cNvSpPr>
              <p:nvPr/>
            </p:nvSpPr>
            <p:spPr bwMode="auto">
              <a:xfrm>
                <a:off x="3175" y="2610"/>
                <a:ext cx="10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6491" name="Rectangle 106"/>
              <p:cNvSpPr>
                <a:spLocks noChangeArrowheads="1"/>
              </p:cNvSpPr>
              <p:nvPr/>
            </p:nvSpPr>
            <p:spPr bwMode="auto">
              <a:xfrm>
                <a:off x="3175" y="2791"/>
                <a:ext cx="10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6492" name="Rectangle 107"/>
              <p:cNvSpPr>
                <a:spLocks noChangeArrowheads="1"/>
              </p:cNvSpPr>
              <p:nvPr/>
            </p:nvSpPr>
            <p:spPr bwMode="auto">
              <a:xfrm>
                <a:off x="3869" y="2429"/>
                <a:ext cx="199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EN</a:t>
                </a:r>
                <a:endParaRPr lang="en-US" altLang="zh-CN"/>
              </a:p>
            </p:txBody>
          </p:sp>
          <p:sp>
            <p:nvSpPr>
              <p:cNvPr id="16493" name="Rectangle 108"/>
              <p:cNvSpPr>
                <a:spLocks noChangeArrowheads="1"/>
              </p:cNvSpPr>
              <p:nvPr/>
            </p:nvSpPr>
            <p:spPr bwMode="auto">
              <a:xfrm>
                <a:off x="4904" y="2191"/>
                <a:ext cx="276" cy="361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94" name="Rectangle 109"/>
              <p:cNvSpPr>
                <a:spLocks noChangeArrowheads="1"/>
              </p:cNvSpPr>
              <p:nvPr/>
            </p:nvSpPr>
            <p:spPr bwMode="auto">
              <a:xfrm>
                <a:off x="4990" y="2210"/>
                <a:ext cx="142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&amp;</a:t>
                </a:r>
                <a:endParaRPr lang="en-US" altLang="zh-CN"/>
              </a:p>
            </p:txBody>
          </p:sp>
          <p:sp>
            <p:nvSpPr>
              <p:cNvPr id="16495" name="Line 110"/>
              <p:cNvSpPr>
                <a:spLocks noChangeShapeType="1"/>
              </p:cNvSpPr>
              <p:nvPr/>
            </p:nvSpPr>
            <p:spPr bwMode="auto">
              <a:xfrm flipV="1">
                <a:off x="4543" y="2419"/>
                <a:ext cx="1" cy="8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96" name="Line 111"/>
              <p:cNvSpPr>
                <a:spLocks noChangeShapeType="1"/>
              </p:cNvSpPr>
              <p:nvPr/>
            </p:nvSpPr>
            <p:spPr bwMode="auto">
              <a:xfrm>
                <a:off x="4543" y="2419"/>
                <a:ext cx="361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97" name="Line 112"/>
              <p:cNvSpPr>
                <a:spLocks noChangeShapeType="1"/>
              </p:cNvSpPr>
              <p:nvPr/>
            </p:nvSpPr>
            <p:spPr bwMode="auto">
              <a:xfrm>
                <a:off x="4686" y="2505"/>
                <a:ext cx="21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98" name="Line 113"/>
              <p:cNvSpPr>
                <a:spLocks noChangeShapeType="1"/>
              </p:cNvSpPr>
              <p:nvPr/>
            </p:nvSpPr>
            <p:spPr bwMode="auto">
              <a:xfrm flipV="1">
                <a:off x="4686" y="2505"/>
                <a:ext cx="1" cy="18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99" name="Line 114"/>
              <p:cNvSpPr>
                <a:spLocks noChangeShapeType="1"/>
              </p:cNvSpPr>
              <p:nvPr/>
            </p:nvSpPr>
            <p:spPr bwMode="auto">
              <a:xfrm>
                <a:off x="4543" y="2238"/>
                <a:ext cx="361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00" name="Line 115"/>
              <p:cNvSpPr>
                <a:spLocks noChangeShapeType="1"/>
              </p:cNvSpPr>
              <p:nvPr/>
            </p:nvSpPr>
            <p:spPr bwMode="auto">
              <a:xfrm flipV="1">
                <a:off x="4543" y="1791"/>
                <a:ext cx="1" cy="44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01" name="Line 116"/>
              <p:cNvSpPr>
                <a:spLocks noChangeShapeType="1"/>
              </p:cNvSpPr>
              <p:nvPr/>
            </p:nvSpPr>
            <p:spPr bwMode="auto">
              <a:xfrm>
                <a:off x="5180" y="2372"/>
                <a:ext cx="26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02" name="Rectangle 117"/>
              <p:cNvSpPr>
                <a:spLocks noChangeArrowheads="1"/>
              </p:cNvSpPr>
              <p:nvPr/>
            </p:nvSpPr>
            <p:spPr bwMode="auto">
              <a:xfrm>
                <a:off x="5503" y="2296"/>
                <a:ext cx="11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" charset="0"/>
                  </a:rPr>
                  <a:t>F</a:t>
                </a:r>
                <a:endParaRPr lang="en-US" altLang="zh-CN"/>
              </a:p>
            </p:txBody>
          </p:sp>
        </p:grpSp>
        <p:sp>
          <p:nvSpPr>
            <p:cNvPr id="16396" name="Text Box 119"/>
            <p:cNvSpPr txBox="1">
              <a:spLocks noChangeArrowheads="1"/>
            </p:cNvSpPr>
            <p:nvPr/>
          </p:nvSpPr>
          <p:spPr bwMode="auto">
            <a:xfrm>
              <a:off x="768" y="1881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i="1"/>
                <a:t>A</a:t>
              </a:r>
              <a:r>
                <a:rPr lang="en-US" altLang="zh-CN" sz="1800" i="1" baseline="-25000"/>
                <a:t>2</a:t>
              </a:r>
            </a:p>
          </p:txBody>
        </p:sp>
        <p:sp>
          <p:nvSpPr>
            <p:cNvPr id="16397" name="Text Box 120"/>
            <p:cNvSpPr txBox="1">
              <a:spLocks noChangeArrowheads="1"/>
            </p:cNvSpPr>
            <p:nvPr/>
          </p:nvSpPr>
          <p:spPr bwMode="auto">
            <a:xfrm>
              <a:off x="768" y="1641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i="1"/>
                <a:t>A</a:t>
              </a:r>
              <a:r>
                <a:rPr lang="en-US" altLang="zh-CN" sz="1800" i="1" baseline="-25000"/>
                <a:t>1</a:t>
              </a:r>
            </a:p>
          </p:txBody>
        </p:sp>
        <p:sp>
          <p:nvSpPr>
            <p:cNvPr id="16398" name="Text Box 121"/>
            <p:cNvSpPr txBox="1">
              <a:spLocks noChangeArrowheads="1"/>
            </p:cNvSpPr>
            <p:nvPr/>
          </p:nvSpPr>
          <p:spPr bwMode="auto">
            <a:xfrm>
              <a:off x="768" y="1449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i="1"/>
                <a:t>A</a:t>
              </a:r>
              <a:r>
                <a:rPr lang="en-US" altLang="zh-CN" sz="1800" i="1" baseline="-25000"/>
                <a:t>0</a:t>
              </a:r>
            </a:p>
          </p:txBody>
        </p:sp>
        <p:sp>
          <p:nvSpPr>
            <p:cNvPr id="16399" name="Text Box 122"/>
            <p:cNvSpPr txBox="1">
              <a:spLocks noChangeArrowheads="1"/>
            </p:cNvSpPr>
            <p:nvPr/>
          </p:nvSpPr>
          <p:spPr bwMode="auto">
            <a:xfrm>
              <a:off x="3540" y="1881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i="1"/>
                <a:t>A</a:t>
              </a:r>
              <a:r>
                <a:rPr lang="en-US" altLang="zh-CN" sz="1800" i="1" baseline="-25000"/>
                <a:t>2</a:t>
              </a:r>
            </a:p>
          </p:txBody>
        </p:sp>
        <p:sp>
          <p:nvSpPr>
            <p:cNvPr id="16400" name="Text Box 123"/>
            <p:cNvSpPr txBox="1">
              <a:spLocks noChangeArrowheads="1"/>
            </p:cNvSpPr>
            <p:nvPr/>
          </p:nvSpPr>
          <p:spPr bwMode="auto">
            <a:xfrm>
              <a:off x="3540" y="1641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i="1"/>
                <a:t>A</a:t>
              </a:r>
              <a:r>
                <a:rPr lang="en-US" altLang="zh-CN" sz="1800" i="1" baseline="-25000"/>
                <a:t>1</a:t>
              </a:r>
            </a:p>
          </p:txBody>
        </p:sp>
        <p:sp>
          <p:nvSpPr>
            <p:cNvPr id="16401" name="Text Box 124"/>
            <p:cNvSpPr txBox="1">
              <a:spLocks noChangeArrowheads="1"/>
            </p:cNvSpPr>
            <p:nvPr/>
          </p:nvSpPr>
          <p:spPr bwMode="auto">
            <a:xfrm>
              <a:off x="3540" y="1449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i="1"/>
                <a:t>A</a:t>
              </a:r>
              <a:r>
                <a:rPr lang="en-US" altLang="zh-CN" sz="1800" i="1" baseline="-25000"/>
                <a:t>0</a:t>
              </a:r>
            </a:p>
          </p:txBody>
        </p:sp>
      </p:grpSp>
      <p:sp>
        <p:nvSpPr>
          <p:cNvPr id="16394" name="Text Box 126"/>
          <p:cNvSpPr txBox="1">
            <a:spLocks noChangeArrowheads="1"/>
          </p:cNvSpPr>
          <p:nvPr/>
        </p:nvSpPr>
        <p:spPr bwMode="auto">
          <a:xfrm>
            <a:off x="838200" y="53340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/>
              <a:t>     (a)</a:t>
            </a:r>
            <a:r>
              <a:rPr lang="zh-CN" altLang="en-US"/>
              <a:t>方案一                                         </a:t>
            </a:r>
            <a:r>
              <a:rPr lang="en-US" altLang="zh-CN"/>
              <a:t>(b)</a:t>
            </a:r>
            <a:r>
              <a:rPr lang="zh-CN" altLang="en-US"/>
              <a:t>方案二</a:t>
            </a:r>
          </a:p>
        </p:txBody>
      </p:sp>
      <p:graphicFrame>
        <p:nvGraphicFramePr>
          <p:cNvPr id="16386" name="Object 127"/>
          <p:cNvGraphicFramePr>
            <a:graphicFrameLocks noChangeAspect="1"/>
          </p:cNvGraphicFramePr>
          <p:nvPr/>
        </p:nvGraphicFramePr>
        <p:xfrm>
          <a:off x="1370013" y="5791200"/>
          <a:ext cx="2135187" cy="493713"/>
        </p:xfrm>
        <a:graphic>
          <a:graphicData uri="http://schemas.openxmlformats.org/presentationml/2006/ole">
            <p:oleObj spid="_x0000_s16386" name="Equation" r:id="rId3" imgW="1206360" imgH="279360" progId="Equations">
              <p:embed/>
            </p:oleObj>
          </a:graphicData>
        </a:graphic>
      </p:graphicFrame>
      <p:graphicFrame>
        <p:nvGraphicFramePr>
          <p:cNvPr id="16387" name="Object 128"/>
          <p:cNvGraphicFramePr>
            <a:graphicFrameLocks noChangeAspect="1"/>
          </p:cNvGraphicFramePr>
          <p:nvPr/>
        </p:nvGraphicFramePr>
        <p:xfrm>
          <a:off x="5602288" y="5835650"/>
          <a:ext cx="2359025" cy="403225"/>
        </p:xfrm>
        <a:graphic>
          <a:graphicData uri="http://schemas.openxmlformats.org/presentationml/2006/ole">
            <p:oleObj spid="_x0000_s16387" name="Equation" r:id="rId4" imgW="1333440" imgH="228600" progId="Equations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译码器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两片</a:t>
            </a:r>
            <a:r>
              <a:rPr lang="en-US" altLang="zh-CN" smtClean="0"/>
              <a:t>74138</a:t>
            </a:r>
            <a:r>
              <a:rPr lang="zh-CN" altLang="en-US" smtClean="0"/>
              <a:t>译码器扩展为</a:t>
            </a:r>
            <a:r>
              <a:rPr lang="en-US" altLang="zh-CN" smtClean="0"/>
              <a:t>4</a:t>
            </a:r>
            <a:r>
              <a:rPr lang="zh-CN" altLang="en-US" smtClean="0"/>
              <a:t>线</a:t>
            </a:r>
            <a:r>
              <a:rPr lang="en-US" altLang="zh-CN" smtClean="0"/>
              <a:t>-16</a:t>
            </a:r>
            <a:r>
              <a:rPr lang="zh-CN" altLang="en-US" smtClean="0"/>
              <a:t>线译码器</a:t>
            </a:r>
          </a:p>
        </p:txBody>
      </p:sp>
      <p:grpSp>
        <p:nvGrpSpPr>
          <p:cNvPr id="67588" name="Group 394"/>
          <p:cNvGrpSpPr>
            <a:grpSpLocks/>
          </p:cNvGrpSpPr>
          <p:nvPr/>
        </p:nvGrpSpPr>
        <p:grpSpPr bwMode="auto">
          <a:xfrm>
            <a:off x="1219200" y="2160588"/>
            <a:ext cx="7010400" cy="4164012"/>
            <a:chOff x="768" y="1324"/>
            <a:chExt cx="4416" cy="2623"/>
          </a:xfrm>
        </p:grpSpPr>
        <p:sp>
          <p:nvSpPr>
            <p:cNvPr id="67589" name="Rectangle 174"/>
            <p:cNvSpPr>
              <a:spLocks noChangeArrowheads="1"/>
            </p:cNvSpPr>
            <p:nvPr/>
          </p:nvSpPr>
          <p:spPr bwMode="auto">
            <a:xfrm>
              <a:off x="768" y="1787"/>
              <a:ext cx="2034" cy="91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0" name="Rectangle 175"/>
            <p:cNvSpPr>
              <a:spLocks noChangeArrowheads="1"/>
            </p:cNvSpPr>
            <p:nvPr/>
          </p:nvSpPr>
          <p:spPr bwMode="auto">
            <a:xfrm>
              <a:off x="1534" y="2147"/>
              <a:ext cx="40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74138</a:t>
              </a:r>
              <a:endParaRPr lang="en-US" altLang="zh-CN"/>
            </a:p>
          </p:txBody>
        </p:sp>
        <p:sp>
          <p:nvSpPr>
            <p:cNvPr id="67591" name="Rectangle 176"/>
            <p:cNvSpPr>
              <a:spLocks noChangeArrowheads="1"/>
            </p:cNvSpPr>
            <p:nvPr/>
          </p:nvSpPr>
          <p:spPr bwMode="auto">
            <a:xfrm>
              <a:off x="1893" y="2159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宋体" pitchFamily="2" charset="-122"/>
                </a:rPr>
                <a:t>-</a:t>
              </a:r>
              <a:endParaRPr lang="en-US" altLang="zh-CN"/>
            </a:p>
          </p:txBody>
        </p:sp>
        <p:sp>
          <p:nvSpPr>
            <p:cNvPr id="67592" name="Rectangle 177"/>
            <p:cNvSpPr>
              <a:spLocks noChangeArrowheads="1"/>
            </p:cNvSpPr>
            <p:nvPr/>
          </p:nvSpPr>
          <p:spPr bwMode="auto">
            <a:xfrm>
              <a:off x="1976" y="2147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2</a:t>
              </a:r>
              <a:endParaRPr lang="en-US" altLang="zh-CN"/>
            </a:p>
          </p:txBody>
        </p:sp>
        <p:sp>
          <p:nvSpPr>
            <p:cNvPr id="67593" name="Line 178"/>
            <p:cNvSpPr>
              <a:spLocks noChangeShapeType="1"/>
            </p:cNvSpPr>
            <p:nvPr/>
          </p:nvSpPr>
          <p:spPr bwMode="auto">
            <a:xfrm flipV="1">
              <a:off x="995" y="2698"/>
              <a:ext cx="1" cy="10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4" name="Line 179"/>
            <p:cNvSpPr>
              <a:spLocks noChangeShapeType="1"/>
            </p:cNvSpPr>
            <p:nvPr/>
          </p:nvSpPr>
          <p:spPr bwMode="auto">
            <a:xfrm flipV="1">
              <a:off x="1282" y="2698"/>
              <a:ext cx="1" cy="2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5" name="Line 180"/>
            <p:cNvSpPr>
              <a:spLocks noChangeShapeType="1"/>
            </p:cNvSpPr>
            <p:nvPr/>
          </p:nvSpPr>
          <p:spPr bwMode="auto">
            <a:xfrm flipV="1">
              <a:off x="1558" y="2698"/>
              <a:ext cx="1" cy="4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6" name="Line 181"/>
            <p:cNvSpPr>
              <a:spLocks noChangeShapeType="1"/>
            </p:cNvSpPr>
            <p:nvPr/>
          </p:nvSpPr>
          <p:spPr bwMode="auto">
            <a:xfrm flipV="1">
              <a:off x="2012" y="2698"/>
              <a:ext cx="1" cy="5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7" name="Line 182"/>
            <p:cNvSpPr>
              <a:spLocks noChangeShapeType="1"/>
            </p:cNvSpPr>
            <p:nvPr/>
          </p:nvSpPr>
          <p:spPr bwMode="auto">
            <a:xfrm flipV="1">
              <a:off x="2300" y="2698"/>
              <a:ext cx="1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8" name="Line 183"/>
            <p:cNvSpPr>
              <a:spLocks noChangeShapeType="1"/>
            </p:cNvSpPr>
            <p:nvPr/>
          </p:nvSpPr>
          <p:spPr bwMode="auto">
            <a:xfrm flipV="1">
              <a:off x="2575" y="2698"/>
              <a:ext cx="1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9" name="Line 184"/>
            <p:cNvSpPr>
              <a:spLocks noChangeShapeType="1"/>
            </p:cNvSpPr>
            <p:nvPr/>
          </p:nvSpPr>
          <p:spPr bwMode="auto">
            <a:xfrm>
              <a:off x="995" y="1560"/>
              <a:ext cx="1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0" name="Line 185"/>
            <p:cNvSpPr>
              <a:spLocks noChangeShapeType="1"/>
            </p:cNvSpPr>
            <p:nvPr/>
          </p:nvSpPr>
          <p:spPr bwMode="auto">
            <a:xfrm>
              <a:off x="1222" y="1560"/>
              <a:ext cx="1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1" name="Line 186"/>
            <p:cNvSpPr>
              <a:spLocks noChangeShapeType="1"/>
            </p:cNvSpPr>
            <p:nvPr/>
          </p:nvSpPr>
          <p:spPr bwMode="auto">
            <a:xfrm>
              <a:off x="1450" y="1560"/>
              <a:ext cx="1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2" name="Line 187"/>
            <p:cNvSpPr>
              <a:spLocks noChangeShapeType="1"/>
            </p:cNvSpPr>
            <p:nvPr/>
          </p:nvSpPr>
          <p:spPr bwMode="auto">
            <a:xfrm>
              <a:off x="1677" y="1560"/>
              <a:ext cx="1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3" name="Line 188"/>
            <p:cNvSpPr>
              <a:spLocks noChangeShapeType="1"/>
            </p:cNvSpPr>
            <p:nvPr/>
          </p:nvSpPr>
          <p:spPr bwMode="auto">
            <a:xfrm>
              <a:off x="1905" y="1560"/>
              <a:ext cx="1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4" name="Line 189"/>
            <p:cNvSpPr>
              <a:spLocks noChangeShapeType="1"/>
            </p:cNvSpPr>
            <p:nvPr/>
          </p:nvSpPr>
          <p:spPr bwMode="auto">
            <a:xfrm>
              <a:off x="2132" y="1560"/>
              <a:ext cx="1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5" name="Line 190"/>
            <p:cNvSpPr>
              <a:spLocks noChangeShapeType="1"/>
            </p:cNvSpPr>
            <p:nvPr/>
          </p:nvSpPr>
          <p:spPr bwMode="auto">
            <a:xfrm>
              <a:off x="2360" y="1560"/>
              <a:ext cx="1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6" name="Line 191"/>
            <p:cNvSpPr>
              <a:spLocks noChangeShapeType="1"/>
            </p:cNvSpPr>
            <p:nvPr/>
          </p:nvSpPr>
          <p:spPr bwMode="auto">
            <a:xfrm>
              <a:off x="2575" y="1560"/>
              <a:ext cx="1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7607" name="Group 195"/>
            <p:cNvGrpSpPr>
              <a:grpSpLocks/>
            </p:cNvGrpSpPr>
            <p:nvPr/>
          </p:nvGrpSpPr>
          <p:grpSpPr bwMode="auto">
            <a:xfrm>
              <a:off x="2495" y="1840"/>
              <a:ext cx="154" cy="223"/>
              <a:chOff x="2495" y="1840"/>
              <a:chExt cx="154" cy="223"/>
            </a:xfrm>
          </p:grpSpPr>
          <p:sp>
            <p:nvSpPr>
              <p:cNvPr id="67806" name="Line 192"/>
              <p:cNvSpPr>
                <a:spLocks noChangeShapeType="1"/>
              </p:cNvSpPr>
              <p:nvPr/>
            </p:nvSpPr>
            <p:spPr bwMode="auto">
              <a:xfrm>
                <a:off x="2495" y="1840"/>
                <a:ext cx="115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07" name="Rectangle 193"/>
              <p:cNvSpPr>
                <a:spLocks noChangeArrowheads="1"/>
              </p:cNvSpPr>
              <p:nvPr/>
            </p:nvSpPr>
            <p:spPr bwMode="auto">
              <a:xfrm>
                <a:off x="2597" y="1938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0</a:t>
                </a:r>
                <a:endParaRPr lang="en-US" altLang="zh-CN"/>
              </a:p>
            </p:txBody>
          </p:sp>
          <p:sp>
            <p:nvSpPr>
              <p:cNvPr id="67808" name="Rectangle 194"/>
              <p:cNvSpPr>
                <a:spLocks noChangeArrowheads="1"/>
              </p:cNvSpPr>
              <p:nvPr/>
            </p:nvSpPr>
            <p:spPr bwMode="auto">
              <a:xfrm>
                <a:off x="2495" y="1845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7608" name="Group 199"/>
            <p:cNvGrpSpPr>
              <a:grpSpLocks/>
            </p:cNvGrpSpPr>
            <p:nvPr/>
          </p:nvGrpSpPr>
          <p:grpSpPr bwMode="auto">
            <a:xfrm>
              <a:off x="2291" y="1839"/>
              <a:ext cx="139" cy="213"/>
              <a:chOff x="2291" y="1839"/>
              <a:chExt cx="139" cy="213"/>
            </a:xfrm>
          </p:grpSpPr>
          <p:sp>
            <p:nvSpPr>
              <p:cNvPr id="67803" name="Line 196"/>
              <p:cNvSpPr>
                <a:spLocks noChangeShapeType="1"/>
              </p:cNvSpPr>
              <p:nvPr/>
            </p:nvSpPr>
            <p:spPr bwMode="auto">
              <a:xfrm>
                <a:off x="2291" y="1839"/>
                <a:ext cx="113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04" name="Rectangle 197"/>
              <p:cNvSpPr>
                <a:spLocks noChangeArrowheads="1"/>
              </p:cNvSpPr>
              <p:nvPr/>
            </p:nvSpPr>
            <p:spPr bwMode="auto">
              <a:xfrm>
                <a:off x="2382" y="1937"/>
                <a:ext cx="4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1</a:t>
                </a:r>
                <a:endParaRPr lang="en-US" altLang="zh-CN"/>
              </a:p>
            </p:txBody>
          </p:sp>
          <p:sp>
            <p:nvSpPr>
              <p:cNvPr id="67805" name="Rectangle 198"/>
              <p:cNvSpPr>
                <a:spLocks noChangeArrowheads="1"/>
              </p:cNvSpPr>
              <p:nvPr/>
            </p:nvSpPr>
            <p:spPr bwMode="auto">
              <a:xfrm>
                <a:off x="2291" y="1845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7609" name="Group 203"/>
            <p:cNvGrpSpPr>
              <a:grpSpLocks/>
            </p:cNvGrpSpPr>
            <p:nvPr/>
          </p:nvGrpSpPr>
          <p:grpSpPr bwMode="auto">
            <a:xfrm>
              <a:off x="2052" y="1839"/>
              <a:ext cx="152" cy="213"/>
              <a:chOff x="2052" y="1839"/>
              <a:chExt cx="152" cy="213"/>
            </a:xfrm>
          </p:grpSpPr>
          <p:sp>
            <p:nvSpPr>
              <p:cNvPr id="67800" name="Line 200"/>
              <p:cNvSpPr>
                <a:spLocks noChangeShapeType="1"/>
              </p:cNvSpPr>
              <p:nvPr/>
            </p:nvSpPr>
            <p:spPr bwMode="auto">
              <a:xfrm>
                <a:off x="2052" y="1839"/>
                <a:ext cx="115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01" name="Rectangle 201"/>
              <p:cNvSpPr>
                <a:spLocks noChangeArrowheads="1"/>
              </p:cNvSpPr>
              <p:nvPr/>
            </p:nvSpPr>
            <p:spPr bwMode="auto">
              <a:xfrm>
                <a:off x="2156" y="1937"/>
                <a:ext cx="4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2</a:t>
                </a:r>
                <a:endParaRPr lang="en-US" altLang="zh-CN"/>
              </a:p>
            </p:txBody>
          </p:sp>
          <p:sp>
            <p:nvSpPr>
              <p:cNvPr id="67802" name="Rectangle 202"/>
              <p:cNvSpPr>
                <a:spLocks noChangeArrowheads="1"/>
              </p:cNvSpPr>
              <p:nvPr/>
            </p:nvSpPr>
            <p:spPr bwMode="auto">
              <a:xfrm>
                <a:off x="2052" y="1845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7610" name="Group 207"/>
            <p:cNvGrpSpPr>
              <a:grpSpLocks/>
            </p:cNvGrpSpPr>
            <p:nvPr/>
          </p:nvGrpSpPr>
          <p:grpSpPr bwMode="auto">
            <a:xfrm>
              <a:off x="1825" y="1840"/>
              <a:ext cx="152" cy="223"/>
              <a:chOff x="1825" y="1840"/>
              <a:chExt cx="152" cy="223"/>
            </a:xfrm>
          </p:grpSpPr>
          <p:sp>
            <p:nvSpPr>
              <p:cNvPr id="67797" name="Line 204"/>
              <p:cNvSpPr>
                <a:spLocks noChangeShapeType="1"/>
              </p:cNvSpPr>
              <p:nvPr/>
            </p:nvSpPr>
            <p:spPr bwMode="auto">
              <a:xfrm>
                <a:off x="1825" y="1840"/>
                <a:ext cx="115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98" name="Rectangle 205"/>
              <p:cNvSpPr>
                <a:spLocks noChangeArrowheads="1"/>
              </p:cNvSpPr>
              <p:nvPr/>
            </p:nvSpPr>
            <p:spPr bwMode="auto">
              <a:xfrm>
                <a:off x="1925" y="1938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3</a:t>
                </a:r>
                <a:endParaRPr lang="en-US" altLang="zh-CN"/>
              </a:p>
            </p:txBody>
          </p:sp>
          <p:sp>
            <p:nvSpPr>
              <p:cNvPr id="67799" name="Rectangle 206"/>
              <p:cNvSpPr>
                <a:spLocks noChangeArrowheads="1"/>
              </p:cNvSpPr>
              <p:nvPr/>
            </p:nvSpPr>
            <p:spPr bwMode="auto">
              <a:xfrm>
                <a:off x="1825" y="1845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7611" name="Group 211"/>
            <p:cNvGrpSpPr>
              <a:grpSpLocks/>
            </p:cNvGrpSpPr>
            <p:nvPr/>
          </p:nvGrpSpPr>
          <p:grpSpPr bwMode="auto">
            <a:xfrm>
              <a:off x="1597" y="1839"/>
              <a:ext cx="152" cy="213"/>
              <a:chOff x="1597" y="1839"/>
              <a:chExt cx="152" cy="213"/>
            </a:xfrm>
          </p:grpSpPr>
          <p:sp>
            <p:nvSpPr>
              <p:cNvPr id="67794" name="Line 208"/>
              <p:cNvSpPr>
                <a:spLocks noChangeShapeType="1"/>
              </p:cNvSpPr>
              <p:nvPr/>
            </p:nvSpPr>
            <p:spPr bwMode="auto">
              <a:xfrm>
                <a:off x="1597" y="1839"/>
                <a:ext cx="115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95" name="Rectangle 209"/>
              <p:cNvSpPr>
                <a:spLocks noChangeArrowheads="1"/>
              </p:cNvSpPr>
              <p:nvPr/>
            </p:nvSpPr>
            <p:spPr bwMode="auto">
              <a:xfrm>
                <a:off x="1701" y="1937"/>
                <a:ext cx="4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4</a:t>
                </a:r>
                <a:endParaRPr lang="en-US" altLang="zh-CN"/>
              </a:p>
            </p:txBody>
          </p:sp>
          <p:sp>
            <p:nvSpPr>
              <p:cNvPr id="67796" name="Rectangle 210"/>
              <p:cNvSpPr>
                <a:spLocks noChangeArrowheads="1"/>
              </p:cNvSpPr>
              <p:nvPr/>
            </p:nvSpPr>
            <p:spPr bwMode="auto">
              <a:xfrm>
                <a:off x="1597" y="1845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7612" name="Group 215"/>
            <p:cNvGrpSpPr>
              <a:grpSpLocks/>
            </p:cNvGrpSpPr>
            <p:nvPr/>
          </p:nvGrpSpPr>
          <p:grpSpPr bwMode="auto">
            <a:xfrm>
              <a:off x="1370" y="1840"/>
              <a:ext cx="153" cy="223"/>
              <a:chOff x="1370" y="1840"/>
              <a:chExt cx="153" cy="223"/>
            </a:xfrm>
          </p:grpSpPr>
          <p:sp>
            <p:nvSpPr>
              <p:cNvPr id="67791" name="Line 212"/>
              <p:cNvSpPr>
                <a:spLocks noChangeShapeType="1"/>
              </p:cNvSpPr>
              <p:nvPr/>
            </p:nvSpPr>
            <p:spPr bwMode="auto">
              <a:xfrm>
                <a:off x="1370" y="1840"/>
                <a:ext cx="115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92" name="Rectangle 213"/>
              <p:cNvSpPr>
                <a:spLocks noChangeArrowheads="1"/>
              </p:cNvSpPr>
              <p:nvPr/>
            </p:nvSpPr>
            <p:spPr bwMode="auto">
              <a:xfrm>
                <a:off x="1471" y="1938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5</a:t>
                </a:r>
                <a:endParaRPr lang="en-US" altLang="zh-CN"/>
              </a:p>
            </p:txBody>
          </p:sp>
          <p:sp>
            <p:nvSpPr>
              <p:cNvPr id="67793" name="Rectangle 214"/>
              <p:cNvSpPr>
                <a:spLocks noChangeArrowheads="1"/>
              </p:cNvSpPr>
              <p:nvPr/>
            </p:nvSpPr>
            <p:spPr bwMode="auto">
              <a:xfrm>
                <a:off x="1370" y="1845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7613" name="Group 219"/>
            <p:cNvGrpSpPr>
              <a:grpSpLocks/>
            </p:cNvGrpSpPr>
            <p:nvPr/>
          </p:nvGrpSpPr>
          <p:grpSpPr bwMode="auto">
            <a:xfrm>
              <a:off x="1155" y="1840"/>
              <a:ext cx="153" cy="223"/>
              <a:chOff x="1155" y="1840"/>
              <a:chExt cx="153" cy="223"/>
            </a:xfrm>
          </p:grpSpPr>
          <p:sp>
            <p:nvSpPr>
              <p:cNvPr id="67788" name="Line 216"/>
              <p:cNvSpPr>
                <a:spLocks noChangeShapeType="1"/>
              </p:cNvSpPr>
              <p:nvPr/>
            </p:nvSpPr>
            <p:spPr bwMode="auto">
              <a:xfrm>
                <a:off x="1155" y="1840"/>
                <a:ext cx="114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89" name="Rectangle 217"/>
              <p:cNvSpPr>
                <a:spLocks noChangeArrowheads="1"/>
              </p:cNvSpPr>
              <p:nvPr/>
            </p:nvSpPr>
            <p:spPr bwMode="auto">
              <a:xfrm>
                <a:off x="1256" y="1938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6</a:t>
                </a:r>
                <a:endParaRPr lang="en-US" altLang="zh-CN"/>
              </a:p>
            </p:txBody>
          </p:sp>
          <p:sp>
            <p:nvSpPr>
              <p:cNvPr id="67790" name="Rectangle 218"/>
              <p:cNvSpPr>
                <a:spLocks noChangeArrowheads="1"/>
              </p:cNvSpPr>
              <p:nvPr/>
            </p:nvSpPr>
            <p:spPr bwMode="auto">
              <a:xfrm>
                <a:off x="1155" y="1845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7614" name="Group 223"/>
            <p:cNvGrpSpPr>
              <a:grpSpLocks/>
            </p:cNvGrpSpPr>
            <p:nvPr/>
          </p:nvGrpSpPr>
          <p:grpSpPr bwMode="auto">
            <a:xfrm>
              <a:off x="927" y="1840"/>
              <a:ext cx="154" cy="223"/>
              <a:chOff x="927" y="1840"/>
              <a:chExt cx="154" cy="223"/>
            </a:xfrm>
          </p:grpSpPr>
          <p:sp>
            <p:nvSpPr>
              <p:cNvPr id="67785" name="Line 220"/>
              <p:cNvSpPr>
                <a:spLocks noChangeShapeType="1"/>
              </p:cNvSpPr>
              <p:nvPr/>
            </p:nvSpPr>
            <p:spPr bwMode="auto">
              <a:xfrm>
                <a:off x="927" y="1840"/>
                <a:ext cx="115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86" name="Rectangle 221"/>
              <p:cNvSpPr>
                <a:spLocks noChangeArrowheads="1"/>
              </p:cNvSpPr>
              <p:nvPr/>
            </p:nvSpPr>
            <p:spPr bwMode="auto">
              <a:xfrm>
                <a:off x="1029" y="1938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7</a:t>
                </a:r>
                <a:endParaRPr lang="en-US" altLang="zh-CN"/>
              </a:p>
            </p:txBody>
          </p:sp>
          <p:sp>
            <p:nvSpPr>
              <p:cNvPr id="67787" name="Rectangle 222"/>
              <p:cNvSpPr>
                <a:spLocks noChangeArrowheads="1"/>
              </p:cNvSpPr>
              <p:nvPr/>
            </p:nvSpPr>
            <p:spPr bwMode="auto">
              <a:xfrm>
                <a:off x="927" y="1845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sp>
          <p:nvSpPr>
            <p:cNvPr id="67615" name="Rectangle 224"/>
            <p:cNvSpPr>
              <a:spLocks noChangeArrowheads="1"/>
            </p:cNvSpPr>
            <p:nvPr/>
          </p:nvSpPr>
          <p:spPr bwMode="auto">
            <a:xfrm>
              <a:off x="1941" y="2459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sp>
          <p:nvSpPr>
            <p:cNvPr id="67616" name="Rectangle 225"/>
            <p:cNvSpPr>
              <a:spLocks noChangeArrowheads="1"/>
            </p:cNvSpPr>
            <p:nvPr/>
          </p:nvSpPr>
          <p:spPr bwMode="auto">
            <a:xfrm>
              <a:off x="2060" y="2530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2</a:t>
              </a:r>
              <a:endParaRPr lang="en-US" altLang="zh-CN"/>
            </a:p>
          </p:txBody>
        </p:sp>
        <p:sp>
          <p:nvSpPr>
            <p:cNvPr id="67617" name="Rectangle 226"/>
            <p:cNvSpPr>
              <a:spLocks noChangeArrowheads="1"/>
            </p:cNvSpPr>
            <p:nvPr/>
          </p:nvSpPr>
          <p:spPr bwMode="auto">
            <a:xfrm>
              <a:off x="2216" y="2459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sp>
          <p:nvSpPr>
            <p:cNvPr id="67618" name="Rectangle 227"/>
            <p:cNvSpPr>
              <a:spLocks noChangeArrowheads="1"/>
            </p:cNvSpPr>
            <p:nvPr/>
          </p:nvSpPr>
          <p:spPr bwMode="auto">
            <a:xfrm>
              <a:off x="2336" y="2530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67619" name="Rectangle 228"/>
            <p:cNvSpPr>
              <a:spLocks noChangeArrowheads="1"/>
            </p:cNvSpPr>
            <p:nvPr/>
          </p:nvSpPr>
          <p:spPr bwMode="auto">
            <a:xfrm>
              <a:off x="2503" y="2459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sp>
          <p:nvSpPr>
            <p:cNvPr id="67620" name="Rectangle 229"/>
            <p:cNvSpPr>
              <a:spLocks noChangeArrowheads="1"/>
            </p:cNvSpPr>
            <p:nvPr/>
          </p:nvSpPr>
          <p:spPr bwMode="auto">
            <a:xfrm>
              <a:off x="2623" y="2530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0</a:t>
              </a:r>
              <a:endParaRPr lang="en-US" altLang="zh-CN"/>
            </a:p>
          </p:txBody>
        </p:sp>
        <p:sp>
          <p:nvSpPr>
            <p:cNvPr id="67621" name="Rectangle 230"/>
            <p:cNvSpPr>
              <a:spLocks noChangeArrowheads="1"/>
            </p:cNvSpPr>
            <p:nvPr/>
          </p:nvSpPr>
          <p:spPr bwMode="auto">
            <a:xfrm>
              <a:off x="911" y="2459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S</a:t>
              </a:r>
              <a:endParaRPr lang="en-US" altLang="zh-CN"/>
            </a:p>
          </p:txBody>
        </p:sp>
        <p:sp>
          <p:nvSpPr>
            <p:cNvPr id="67622" name="Rectangle 231"/>
            <p:cNvSpPr>
              <a:spLocks noChangeArrowheads="1"/>
            </p:cNvSpPr>
            <p:nvPr/>
          </p:nvSpPr>
          <p:spPr bwMode="auto">
            <a:xfrm>
              <a:off x="995" y="2530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grpSp>
          <p:nvGrpSpPr>
            <p:cNvPr id="67623" name="Group 235"/>
            <p:cNvGrpSpPr>
              <a:grpSpLocks/>
            </p:cNvGrpSpPr>
            <p:nvPr/>
          </p:nvGrpSpPr>
          <p:grpSpPr bwMode="auto">
            <a:xfrm>
              <a:off x="1203" y="2462"/>
              <a:ext cx="150" cy="229"/>
              <a:chOff x="1203" y="2462"/>
              <a:chExt cx="150" cy="229"/>
            </a:xfrm>
          </p:grpSpPr>
          <p:sp>
            <p:nvSpPr>
              <p:cNvPr id="67782" name="Line 232"/>
              <p:cNvSpPr>
                <a:spLocks noChangeShapeType="1"/>
              </p:cNvSpPr>
              <p:nvPr/>
            </p:nvSpPr>
            <p:spPr bwMode="auto">
              <a:xfrm>
                <a:off x="1203" y="2462"/>
                <a:ext cx="8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83" name="Rectangle 233"/>
              <p:cNvSpPr>
                <a:spLocks noChangeArrowheads="1"/>
              </p:cNvSpPr>
              <p:nvPr/>
            </p:nvSpPr>
            <p:spPr bwMode="auto">
              <a:xfrm>
                <a:off x="1284" y="2566"/>
                <a:ext cx="6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B</a:t>
                </a:r>
                <a:endParaRPr lang="en-US" altLang="zh-CN"/>
              </a:p>
            </p:txBody>
          </p:sp>
          <p:sp>
            <p:nvSpPr>
              <p:cNvPr id="67784" name="Rectangle 234"/>
              <p:cNvSpPr>
                <a:spLocks noChangeArrowheads="1"/>
              </p:cNvSpPr>
              <p:nvPr/>
            </p:nvSpPr>
            <p:spPr bwMode="auto">
              <a:xfrm>
                <a:off x="1204" y="2470"/>
                <a:ext cx="93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</p:grpSp>
        <p:grpSp>
          <p:nvGrpSpPr>
            <p:cNvPr id="67624" name="Group 239"/>
            <p:cNvGrpSpPr>
              <a:grpSpLocks/>
            </p:cNvGrpSpPr>
            <p:nvPr/>
          </p:nvGrpSpPr>
          <p:grpSpPr bwMode="auto">
            <a:xfrm>
              <a:off x="1490" y="2460"/>
              <a:ext cx="148" cy="226"/>
              <a:chOff x="1490" y="2460"/>
              <a:chExt cx="148" cy="226"/>
            </a:xfrm>
          </p:grpSpPr>
          <p:sp>
            <p:nvSpPr>
              <p:cNvPr id="67779" name="Line 236"/>
              <p:cNvSpPr>
                <a:spLocks noChangeShapeType="1"/>
              </p:cNvSpPr>
              <p:nvPr/>
            </p:nvSpPr>
            <p:spPr bwMode="auto">
              <a:xfrm>
                <a:off x="1490" y="2460"/>
                <a:ext cx="9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80" name="Rectangle 237"/>
              <p:cNvSpPr>
                <a:spLocks noChangeArrowheads="1"/>
              </p:cNvSpPr>
              <p:nvPr/>
            </p:nvSpPr>
            <p:spPr bwMode="auto">
              <a:xfrm>
                <a:off x="1569" y="2561"/>
                <a:ext cx="6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C</a:t>
                </a:r>
                <a:endParaRPr lang="en-US" altLang="zh-CN"/>
              </a:p>
            </p:txBody>
          </p:sp>
          <p:sp>
            <p:nvSpPr>
              <p:cNvPr id="67781" name="Rectangle 238"/>
              <p:cNvSpPr>
                <a:spLocks noChangeArrowheads="1"/>
              </p:cNvSpPr>
              <p:nvPr/>
            </p:nvSpPr>
            <p:spPr bwMode="auto">
              <a:xfrm>
                <a:off x="1491" y="2468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</p:grpSp>
        <p:grpSp>
          <p:nvGrpSpPr>
            <p:cNvPr id="67625" name="Group 243"/>
            <p:cNvGrpSpPr>
              <a:grpSpLocks/>
            </p:cNvGrpSpPr>
            <p:nvPr/>
          </p:nvGrpSpPr>
          <p:grpSpPr bwMode="auto">
            <a:xfrm>
              <a:off x="2495" y="1324"/>
              <a:ext cx="151" cy="223"/>
              <a:chOff x="2495" y="1324"/>
              <a:chExt cx="151" cy="223"/>
            </a:xfrm>
          </p:grpSpPr>
          <p:sp>
            <p:nvSpPr>
              <p:cNvPr id="67776" name="Line 240"/>
              <p:cNvSpPr>
                <a:spLocks noChangeShapeType="1"/>
              </p:cNvSpPr>
              <p:nvPr/>
            </p:nvSpPr>
            <p:spPr bwMode="auto">
              <a:xfrm>
                <a:off x="2495" y="1324"/>
                <a:ext cx="115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77" name="Rectangle 241"/>
              <p:cNvSpPr>
                <a:spLocks noChangeArrowheads="1"/>
              </p:cNvSpPr>
              <p:nvPr/>
            </p:nvSpPr>
            <p:spPr bwMode="auto">
              <a:xfrm>
                <a:off x="2594" y="1422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8</a:t>
                </a:r>
                <a:endParaRPr lang="en-US" altLang="zh-CN"/>
              </a:p>
            </p:txBody>
          </p:sp>
          <p:sp>
            <p:nvSpPr>
              <p:cNvPr id="67778" name="Rectangle 242"/>
              <p:cNvSpPr>
                <a:spLocks noChangeArrowheads="1"/>
              </p:cNvSpPr>
              <p:nvPr/>
            </p:nvSpPr>
            <p:spPr bwMode="auto">
              <a:xfrm>
                <a:off x="2495" y="1329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7626" name="Group 247"/>
            <p:cNvGrpSpPr>
              <a:grpSpLocks/>
            </p:cNvGrpSpPr>
            <p:nvPr/>
          </p:nvGrpSpPr>
          <p:grpSpPr bwMode="auto">
            <a:xfrm>
              <a:off x="2280" y="1324"/>
              <a:ext cx="152" cy="223"/>
              <a:chOff x="2280" y="1324"/>
              <a:chExt cx="152" cy="223"/>
            </a:xfrm>
          </p:grpSpPr>
          <p:sp>
            <p:nvSpPr>
              <p:cNvPr id="67773" name="Line 244"/>
              <p:cNvSpPr>
                <a:spLocks noChangeShapeType="1"/>
              </p:cNvSpPr>
              <p:nvPr/>
            </p:nvSpPr>
            <p:spPr bwMode="auto">
              <a:xfrm>
                <a:off x="2280" y="1324"/>
                <a:ext cx="115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74" name="Rectangle 245"/>
              <p:cNvSpPr>
                <a:spLocks noChangeArrowheads="1"/>
              </p:cNvSpPr>
              <p:nvPr/>
            </p:nvSpPr>
            <p:spPr bwMode="auto">
              <a:xfrm>
                <a:off x="2380" y="1422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9</a:t>
                </a:r>
                <a:endParaRPr lang="en-US" altLang="zh-CN"/>
              </a:p>
            </p:txBody>
          </p:sp>
          <p:sp>
            <p:nvSpPr>
              <p:cNvPr id="67775" name="Rectangle 246"/>
              <p:cNvSpPr>
                <a:spLocks noChangeArrowheads="1"/>
              </p:cNvSpPr>
              <p:nvPr/>
            </p:nvSpPr>
            <p:spPr bwMode="auto">
              <a:xfrm>
                <a:off x="2280" y="1329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7627" name="Group 251"/>
            <p:cNvGrpSpPr>
              <a:grpSpLocks/>
            </p:cNvGrpSpPr>
            <p:nvPr/>
          </p:nvGrpSpPr>
          <p:grpSpPr bwMode="auto">
            <a:xfrm>
              <a:off x="2040" y="1324"/>
              <a:ext cx="195" cy="223"/>
              <a:chOff x="2040" y="1324"/>
              <a:chExt cx="195" cy="223"/>
            </a:xfrm>
          </p:grpSpPr>
          <p:sp>
            <p:nvSpPr>
              <p:cNvPr id="67770" name="Line 248"/>
              <p:cNvSpPr>
                <a:spLocks noChangeShapeType="1"/>
              </p:cNvSpPr>
              <p:nvPr/>
            </p:nvSpPr>
            <p:spPr bwMode="auto">
              <a:xfrm>
                <a:off x="2040" y="1324"/>
                <a:ext cx="113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71" name="Rectangle 249"/>
              <p:cNvSpPr>
                <a:spLocks noChangeArrowheads="1"/>
              </p:cNvSpPr>
              <p:nvPr/>
            </p:nvSpPr>
            <p:spPr bwMode="auto">
              <a:xfrm>
                <a:off x="2131" y="1422"/>
                <a:ext cx="104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10</a:t>
                </a:r>
                <a:endParaRPr lang="en-US" altLang="zh-CN"/>
              </a:p>
            </p:txBody>
          </p:sp>
          <p:sp>
            <p:nvSpPr>
              <p:cNvPr id="67772" name="Rectangle 250"/>
              <p:cNvSpPr>
                <a:spLocks noChangeArrowheads="1"/>
              </p:cNvSpPr>
              <p:nvPr/>
            </p:nvSpPr>
            <p:spPr bwMode="auto">
              <a:xfrm>
                <a:off x="2040" y="1329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7628" name="Group 255"/>
            <p:cNvGrpSpPr>
              <a:grpSpLocks/>
            </p:cNvGrpSpPr>
            <p:nvPr/>
          </p:nvGrpSpPr>
          <p:grpSpPr bwMode="auto">
            <a:xfrm>
              <a:off x="1814" y="1326"/>
              <a:ext cx="197" cy="226"/>
              <a:chOff x="1814" y="1326"/>
              <a:chExt cx="197" cy="226"/>
            </a:xfrm>
          </p:grpSpPr>
          <p:sp>
            <p:nvSpPr>
              <p:cNvPr id="67767" name="Line 252"/>
              <p:cNvSpPr>
                <a:spLocks noChangeShapeType="1"/>
              </p:cNvSpPr>
              <p:nvPr/>
            </p:nvSpPr>
            <p:spPr bwMode="auto">
              <a:xfrm>
                <a:off x="1814" y="1326"/>
                <a:ext cx="116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68" name="Rectangle 253"/>
              <p:cNvSpPr>
                <a:spLocks noChangeArrowheads="1"/>
              </p:cNvSpPr>
              <p:nvPr/>
            </p:nvSpPr>
            <p:spPr bwMode="auto">
              <a:xfrm>
                <a:off x="1907" y="1427"/>
                <a:ext cx="104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11</a:t>
                </a:r>
                <a:endParaRPr lang="en-US" altLang="zh-CN"/>
              </a:p>
            </p:txBody>
          </p:sp>
          <p:sp>
            <p:nvSpPr>
              <p:cNvPr id="67769" name="Rectangle 254"/>
              <p:cNvSpPr>
                <a:spLocks noChangeArrowheads="1"/>
              </p:cNvSpPr>
              <p:nvPr/>
            </p:nvSpPr>
            <p:spPr bwMode="auto">
              <a:xfrm>
                <a:off x="1814" y="1331"/>
                <a:ext cx="121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7629" name="Group 259"/>
            <p:cNvGrpSpPr>
              <a:grpSpLocks/>
            </p:cNvGrpSpPr>
            <p:nvPr/>
          </p:nvGrpSpPr>
          <p:grpSpPr bwMode="auto">
            <a:xfrm>
              <a:off x="1574" y="1326"/>
              <a:ext cx="199" cy="226"/>
              <a:chOff x="1574" y="1326"/>
              <a:chExt cx="199" cy="226"/>
            </a:xfrm>
          </p:grpSpPr>
          <p:sp>
            <p:nvSpPr>
              <p:cNvPr id="67764" name="Line 256"/>
              <p:cNvSpPr>
                <a:spLocks noChangeShapeType="1"/>
              </p:cNvSpPr>
              <p:nvPr/>
            </p:nvSpPr>
            <p:spPr bwMode="auto">
              <a:xfrm>
                <a:off x="1574" y="1326"/>
                <a:ext cx="118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65" name="Rectangle 257"/>
              <p:cNvSpPr>
                <a:spLocks noChangeArrowheads="1"/>
              </p:cNvSpPr>
              <p:nvPr/>
            </p:nvSpPr>
            <p:spPr bwMode="auto">
              <a:xfrm>
                <a:off x="1669" y="1427"/>
                <a:ext cx="104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12</a:t>
                </a:r>
                <a:endParaRPr lang="en-US" altLang="zh-CN"/>
              </a:p>
            </p:txBody>
          </p:sp>
          <p:sp>
            <p:nvSpPr>
              <p:cNvPr id="67766" name="Rectangle 258"/>
              <p:cNvSpPr>
                <a:spLocks noChangeArrowheads="1"/>
              </p:cNvSpPr>
              <p:nvPr/>
            </p:nvSpPr>
            <p:spPr bwMode="auto">
              <a:xfrm>
                <a:off x="1574" y="1331"/>
                <a:ext cx="121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7630" name="Group 263"/>
            <p:cNvGrpSpPr>
              <a:grpSpLocks/>
            </p:cNvGrpSpPr>
            <p:nvPr/>
          </p:nvGrpSpPr>
          <p:grpSpPr bwMode="auto">
            <a:xfrm>
              <a:off x="1347" y="1324"/>
              <a:ext cx="199" cy="223"/>
              <a:chOff x="1347" y="1324"/>
              <a:chExt cx="199" cy="223"/>
            </a:xfrm>
          </p:grpSpPr>
          <p:sp>
            <p:nvSpPr>
              <p:cNvPr id="67761" name="Line 260"/>
              <p:cNvSpPr>
                <a:spLocks noChangeShapeType="1"/>
              </p:cNvSpPr>
              <p:nvPr/>
            </p:nvSpPr>
            <p:spPr bwMode="auto">
              <a:xfrm>
                <a:off x="1347" y="1324"/>
                <a:ext cx="118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62" name="Rectangle 261"/>
              <p:cNvSpPr>
                <a:spLocks noChangeArrowheads="1"/>
              </p:cNvSpPr>
              <p:nvPr/>
            </p:nvSpPr>
            <p:spPr bwMode="auto">
              <a:xfrm>
                <a:off x="1442" y="1422"/>
                <a:ext cx="104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13</a:t>
                </a:r>
                <a:endParaRPr lang="en-US" altLang="zh-CN"/>
              </a:p>
            </p:txBody>
          </p:sp>
          <p:sp>
            <p:nvSpPr>
              <p:cNvPr id="67763" name="Rectangle 262"/>
              <p:cNvSpPr>
                <a:spLocks noChangeArrowheads="1"/>
              </p:cNvSpPr>
              <p:nvPr/>
            </p:nvSpPr>
            <p:spPr bwMode="auto">
              <a:xfrm>
                <a:off x="1347" y="1329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7631" name="Group 267"/>
            <p:cNvGrpSpPr>
              <a:grpSpLocks/>
            </p:cNvGrpSpPr>
            <p:nvPr/>
          </p:nvGrpSpPr>
          <p:grpSpPr bwMode="auto">
            <a:xfrm>
              <a:off x="1120" y="1326"/>
              <a:ext cx="199" cy="226"/>
              <a:chOff x="1120" y="1326"/>
              <a:chExt cx="199" cy="226"/>
            </a:xfrm>
          </p:grpSpPr>
          <p:sp>
            <p:nvSpPr>
              <p:cNvPr id="67758" name="Line 264"/>
              <p:cNvSpPr>
                <a:spLocks noChangeShapeType="1"/>
              </p:cNvSpPr>
              <p:nvPr/>
            </p:nvSpPr>
            <p:spPr bwMode="auto">
              <a:xfrm>
                <a:off x="1120" y="1326"/>
                <a:ext cx="118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59" name="Rectangle 265"/>
              <p:cNvSpPr>
                <a:spLocks noChangeArrowheads="1"/>
              </p:cNvSpPr>
              <p:nvPr/>
            </p:nvSpPr>
            <p:spPr bwMode="auto">
              <a:xfrm>
                <a:off x="1215" y="1427"/>
                <a:ext cx="104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14</a:t>
                </a:r>
                <a:endParaRPr lang="en-US" altLang="zh-CN"/>
              </a:p>
            </p:txBody>
          </p:sp>
          <p:sp>
            <p:nvSpPr>
              <p:cNvPr id="67760" name="Rectangle 266"/>
              <p:cNvSpPr>
                <a:spLocks noChangeArrowheads="1"/>
              </p:cNvSpPr>
              <p:nvPr/>
            </p:nvSpPr>
            <p:spPr bwMode="auto">
              <a:xfrm>
                <a:off x="1120" y="1331"/>
                <a:ext cx="121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7632" name="Group 271"/>
            <p:cNvGrpSpPr>
              <a:grpSpLocks/>
            </p:cNvGrpSpPr>
            <p:nvPr/>
          </p:nvGrpSpPr>
          <p:grpSpPr bwMode="auto">
            <a:xfrm>
              <a:off x="902" y="1324"/>
              <a:ext cx="195" cy="223"/>
              <a:chOff x="902" y="1324"/>
              <a:chExt cx="195" cy="223"/>
            </a:xfrm>
          </p:grpSpPr>
          <p:sp>
            <p:nvSpPr>
              <p:cNvPr id="67755" name="Line 268"/>
              <p:cNvSpPr>
                <a:spLocks noChangeShapeType="1"/>
              </p:cNvSpPr>
              <p:nvPr/>
            </p:nvSpPr>
            <p:spPr bwMode="auto">
              <a:xfrm>
                <a:off x="902" y="1324"/>
                <a:ext cx="113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56" name="Rectangle 269"/>
              <p:cNvSpPr>
                <a:spLocks noChangeArrowheads="1"/>
              </p:cNvSpPr>
              <p:nvPr/>
            </p:nvSpPr>
            <p:spPr bwMode="auto">
              <a:xfrm>
                <a:off x="993" y="1422"/>
                <a:ext cx="104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15</a:t>
                </a:r>
                <a:endParaRPr lang="en-US" altLang="zh-CN"/>
              </a:p>
            </p:txBody>
          </p:sp>
          <p:sp>
            <p:nvSpPr>
              <p:cNvPr id="67757" name="Rectangle 270"/>
              <p:cNvSpPr>
                <a:spLocks noChangeArrowheads="1"/>
              </p:cNvSpPr>
              <p:nvPr/>
            </p:nvSpPr>
            <p:spPr bwMode="auto">
              <a:xfrm>
                <a:off x="902" y="1329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sp>
          <p:nvSpPr>
            <p:cNvPr id="67633" name="Rectangle 272"/>
            <p:cNvSpPr>
              <a:spLocks noChangeArrowheads="1"/>
            </p:cNvSpPr>
            <p:nvPr/>
          </p:nvSpPr>
          <p:spPr bwMode="auto">
            <a:xfrm>
              <a:off x="1246" y="2938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0</a:t>
              </a:r>
              <a:endParaRPr lang="en-US" altLang="zh-CN"/>
            </a:p>
          </p:txBody>
        </p:sp>
        <p:sp>
          <p:nvSpPr>
            <p:cNvPr id="67634" name="Rectangle 273"/>
            <p:cNvSpPr>
              <a:spLocks noChangeArrowheads="1"/>
            </p:cNvSpPr>
            <p:nvPr/>
          </p:nvSpPr>
          <p:spPr bwMode="auto">
            <a:xfrm>
              <a:off x="3150" y="1787"/>
              <a:ext cx="2034" cy="91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5" name="Rectangle 274"/>
            <p:cNvSpPr>
              <a:spLocks noChangeArrowheads="1"/>
            </p:cNvSpPr>
            <p:nvPr/>
          </p:nvSpPr>
          <p:spPr bwMode="auto">
            <a:xfrm>
              <a:off x="3904" y="2147"/>
              <a:ext cx="40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74138</a:t>
              </a:r>
              <a:endParaRPr lang="en-US" altLang="zh-CN"/>
            </a:p>
          </p:txBody>
        </p:sp>
        <p:sp>
          <p:nvSpPr>
            <p:cNvPr id="67636" name="Rectangle 275"/>
            <p:cNvSpPr>
              <a:spLocks noChangeArrowheads="1"/>
            </p:cNvSpPr>
            <p:nvPr/>
          </p:nvSpPr>
          <p:spPr bwMode="auto">
            <a:xfrm>
              <a:off x="4263" y="2159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宋体" pitchFamily="2" charset="-122"/>
                </a:rPr>
                <a:t>-</a:t>
              </a:r>
              <a:endParaRPr lang="en-US" altLang="zh-CN"/>
            </a:p>
          </p:txBody>
        </p:sp>
        <p:sp>
          <p:nvSpPr>
            <p:cNvPr id="67637" name="Rectangle 276"/>
            <p:cNvSpPr>
              <a:spLocks noChangeArrowheads="1"/>
            </p:cNvSpPr>
            <p:nvPr/>
          </p:nvSpPr>
          <p:spPr bwMode="auto">
            <a:xfrm>
              <a:off x="4347" y="2147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67638" name="Line 277"/>
            <p:cNvSpPr>
              <a:spLocks noChangeShapeType="1"/>
            </p:cNvSpPr>
            <p:nvPr/>
          </p:nvSpPr>
          <p:spPr bwMode="auto">
            <a:xfrm flipV="1">
              <a:off x="3377" y="2698"/>
              <a:ext cx="1" cy="2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9" name="Line 278"/>
            <p:cNvSpPr>
              <a:spLocks noChangeShapeType="1"/>
            </p:cNvSpPr>
            <p:nvPr/>
          </p:nvSpPr>
          <p:spPr bwMode="auto">
            <a:xfrm flipV="1">
              <a:off x="3652" y="2698"/>
              <a:ext cx="1" cy="5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0" name="Line 279"/>
            <p:cNvSpPr>
              <a:spLocks noChangeShapeType="1"/>
            </p:cNvSpPr>
            <p:nvPr/>
          </p:nvSpPr>
          <p:spPr bwMode="auto">
            <a:xfrm flipV="1">
              <a:off x="3940" y="2698"/>
              <a:ext cx="1" cy="10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1" name="Line 280"/>
            <p:cNvSpPr>
              <a:spLocks noChangeShapeType="1"/>
            </p:cNvSpPr>
            <p:nvPr/>
          </p:nvSpPr>
          <p:spPr bwMode="auto">
            <a:xfrm flipV="1">
              <a:off x="4394" y="2698"/>
              <a:ext cx="1" cy="5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2" name="Line 281"/>
            <p:cNvSpPr>
              <a:spLocks noChangeShapeType="1"/>
            </p:cNvSpPr>
            <p:nvPr/>
          </p:nvSpPr>
          <p:spPr bwMode="auto">
            <a:xfrm flipV="1">
              <a:off x="4670" y="2698"/>
              <a:ext cx="1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3" name="Line 282"/>
            <p:cNvSpPr>
              <a:spLocks noChangeShapeType="1"/>
            </p:cNvSpPr>
            <p:nvPr/>
          </p:nvSpPr>
          <p:spPr bwMode="auto">
            <a:xfrm flipV="1">
              <a:off x="4957" y="2698"/>
              <a:ext cx="1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4" name="Line 283"/>
            <p:cNvSpPr>
              <a:spLocks noChangeShapeType="1"/>
            </p:cNvSpPr>
            <p:nvPr/>
          </p:nvSpPr>
          <p:spPr bwMode="auto">
            <a:xfrm>
              <a:off x="3377" y="1560"/>
              <a:ext cx="1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5" name="Line 284"/>
            <p:cNvSpPr>
              <a:spLocks noChangeShapeType="1"/>
            </p:cNvSpPr>
            <p:nvPr/>
          </p:nvSpPr>
          <p:spPr bwMode="auto">
            <a:xfrm>
              <a:off x="3604" y="1560"/>
              <a:ext cx="1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6" name="Line 285"/>
            <p:cNvSpPr>
              <a:spLocks noChangeShapeType="1"/>
            </p:cNvSpPr>
            <p:nvPr/>
          </p:nvSpPr>
          <p:spPr bwMode="auto">
            <a:xfrm>
              <a:off x="3820" y="1560"/>
              <a:ext cx="1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7" name="Line 286"/>
            <p:cNvSpPr>
              <a:spLocks noChangeShapeType="1"/>
            </p:cNvSpPr>
            <p:nvPr/>
          </p:nvSpPr>
          <p:spPr bwMode="auto">
            <a:xfrm>
              <a:off x="4047" y="1560"/>
              <a:ext cx="1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8" name="Line 287"/>
            <p:cNvSpPr>
              <a:spLocks noChangeShapeType="1"/>
            </p:cNvSpPr>
            <p:nvPr/>
          </p:nvSpPr>
          <p:spPr bwMode="auto">
            <a:xfrm>
              <a:off x="4275" y="1560"/>
              <a:ext cx="1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9" name="Line 288"/>
            <p:cNvSpPr>
              <a:spLocks noChangeShapeType="1"/>
            </p:cNvSpPr>
            <p:nvPr/>
          </p:nvSpPr>
          <p:spPr bwMode="auto">
            <a:xfrm>
              <a:off x="4502" y="1560"/>
              <a:ext cx="1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0" name="Line 289"/>
            <p:cNvSpPr>
              <a:spLocks noChangeShapeType="1"/>
            </p:cNvSpPr>
            <p:nvPr/>
          </p:nvSpPr>
          <p:spPr bwMode="auto">
            <a:xfrm>
              <a:off x="4730" y="1560"/>
              <a:ext cx="1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1" name="Line 290"/>
            <p:cNvSpPr>
              <a:spLocks noChangeShapeType="1"/>
            </p:cNvSpPr>
            <p:nvPr/>
          </p:nvSpPr>
          <p:spPr bwMode="auto">
            <a:xfrm>
              <a:off x="4957" y="1560"/>
              <a:ext cx="1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7652" name="Group 294"/>
            <p:cNvGrpSpPr>
              <a:grpSpLocks/>
            </p:cNvGrpSpPr>
            <p:nvPr/>
          </p:nvGrpSpPr>
          <p:grpSpPr bwMode="auto">
            <a:xfrm>
              <a:off x="4877" y="1840"/>
              <a:ext cx="154" cy="223"/>
              <a:chOff x="4877" y="1840"/>
              <a:chExt cx="154" cy="223"/>
            </a:xfrm>
          </p:grpSpPr>
          <p:sp>
            <p:nvSpPr>
              <p:cNvPr id="67752" name="Line 291"/>
              <p:cNvSpPr>
                <a:spLocks noChangeShapeType="1"/>
              </p:cNvSpPr>
              <p:nvPr/>
            </p:nvSpPr>
            <p:spPr bwMode="auto">
              <a:xfrm>
                <a:off x="4877" y="1840"/>
                <a:ext cx="115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53" name="Rectangle 292"/>
              <p:cNvSpPr>
                <a:spLocks noChangeArrowheads="1"/>
              </p:cNvSpPr>
              <p:nvPr/>
            </p:nvSpPr>
            <p:spPr bwMode="auto">
              <a:xfrm>
                <a:off x="4979" y="1938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0</a:t>
                </a:r>
                <a:endParaRPr lang="en-US" altLang="zh-CN"/>
              </a:p>
            </p:txBody>
          </p:sp>
          <p:sp>
            <p:nvSpPr>
              <p:cNvPr id="67754" name="Rectangle 293"/>
              <p:cNvSpPr>
                <a:spLocks noChangeArrowheads="1"/>
              </p:cNvSpPr>
              <p:nvPr/>
            </p:nvSpPr>
            <p:spPr bwMode="auto">
              <a:xfrm>
                <a:off x="4877" y="1845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7653" name="Group 298"/>
            <p:cNvGrpSpPr>
              <a:grpSpLocks/>
            </p:cNvGrpSpPr>
            <p:nvPr/>
          </p:nvGrpSpPr>
          <p:grpSpPr bwMode="auto">
            <a:xfrm>
              <a:off x="4661" y="1839"/>
              <a:ext cx="139" cy="213"/>
              <a:chOff x="4661" y="1839"/>
              <a:chExt cx="139" cy="213"/>
            </a:xfrm>
          </p:grpSpPr>
          <p:sp>
            <p:nvSpPr>
              <p:cNvPr id="67749" name="Line 295"/>
              <p:cNvSpPr>
                <a:spLocks noChangeShapeType="1"/>
              </p:cNvSpPr>
              <p:nvPr/>
            </p:nvSpPr>
            <p:spPr bwMode="auto">
              <a:xfrm>
                <a:off x="4661" y="1839"/>
                <a:ext cx="113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50" name="Rectangle 296"/>
              <p:cNvSpPr>
                <a:spLocks noChangeArrowheads="1"/>
              </p:cNvSpPr>
              <p:nvPr/>
            </p:nvSpPr>
            <p:spPr bwMode="auto">
              <a:xfrm>
                <a:off x="4752" y="1937"/>
                <a:ext cx="4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1</a:t>
                </a:r>
                <a:endParaRPr lang="en-US" altLang="zh-CN"/>
              </a:p>
            </p:txBody>
          </p:sp>
          <p:sp>
            <p:nvSpPr>
              <p:cNvPr id="67751" name="Rectangle 297"/>
              <p:cNvSpPr>
                <a:spLocks noChangeArrowheads="1"/>
              </p:cNvSpPr>
              <p:nvPr/>
            </p:nvSpPr>
            <p:spPr bwMode="auto">
              <a:xfrm>
                <a:off x="4661" y="1845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7654" name="Group 302"/>
            <p:cNvGrpSpPr>
              <a:grpSpLocks/>
            </p:cNvGrpSpPr>
            <p:nvPr/>
          </p:nvGrpSpPr>
          <p:grpSpPr bwMode="auto">
            <a:xfrm>
              <a:off x="4423" y="1839"/>
              <a:ext cx="151" cy="213"/>
              <a:chOff x="4423" y="1839"/>
              <a:chExt cx="151" cy="213"/>
            </a:xfrm>
          </p:grpSpPr>
          <p:sp>
            <p:nvSpPr>
              <p:cNvPr id="67746" name="Line 299"/>
              <p:cNvSpPr>
                <a:spLocks noChangeShapeType="1"/>
              </p:cNvSpPr>
              <p:nvPr/>
            </p:nvSpPr>
            <p:spPr bwMode="auto">
              <a:xfrm>
                <a:off x="4423" y="1839"/>
                <a:ext cx="114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47" name="Rectangle 300"/>
              <p:cNvSpPr>
                <a:spLocks noChangeArrowheads="1"/>
              </p:cNvSpPr>
              <p:nvPr/>
            </p:nvSpPr>
            <p:spPr bwMode="auto">
              <a:xfrm>
                <a:off x="4526" y="1937"/>
                <a:ext cx="4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2</a:t>
                </a:r>
                <a:endParaRPr lang="en-US" altLang="zh-CN"/>
              </a:p>
            </p:txBody>
          </p:sp>
          <p:sp>
            <p:nvSpPr>
              <p:cNvPr id="67748" name="Rectangle 301"/>
              <p:cNvSpPr>
                <a:spLocks noChangeArrowheads="1"/>
              </p:cNvSpPr>
              <p:nvPr/>
            </p:nvSpPr>
            <p:spPr bwMode="auto">
              <a:xfrm>
                <a:off x="4423" y="1845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7655" name="Group 306"/>
            <p:cNvGrpSpPr>
              <a:grpSpLocks/>
            </p:cNvGrpSpPr>
            <p:nvPr/>
          </p:nvGrpSpPr>
          <p:grpSpPr bwMode="auto">
            <a:xfrm>
              <a:off x="4195" y="1840"/>
              <a:ext cx="153" cy="223"/>
              <a:chOff x="4195" y="1840"/>
              <a:chExt cx="153" cy="223"/>
            </a:xfrm>
          </p:grpSpPr>
          <p:sp>
            <p:nvSpPr>
              <p:cNvPr id="67743" name="Line 303"/>
              <p:cNvSpPr>
                <a:spLocks noChangeShapeType="1"/>
              </p:cNvSpPr>
              <p:nvPr/>
            </p:nvSpPr>
            <p:spPr bwMode="auto">
              <a:xfrm>
                <a:off x="4195" y="1840"/>
                <a:ext cx="115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44" name="Rectangle 304"/>
              <p:cNvSpPr>
                <a:spLocks noChangeArrowheads="1"/>
              </p:cNvSpPr>
              <p:nvPr/>
            </p:nvSpPr>
            <p:spPr bwMode="auto">
              <a:xfrm>
                <a:off x="4296" y="1938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3</a:t>
                </a:r>
                <a:endParaRPr lang="en-US" altLang="zh-CN"/>
              </a:p>
            </p:txBody>
          </p:sp>
          <p:sp>
            <p:nvSpPr>
              <p:cNvPr id="67745" name="Rectangle 305"/>
              <p:cNvSpPr>
                <a:spLocks noChangeArrowheads="1"/>
              </p:cNvSpPr>
              <p:nvPr/>
            </p:nvSpPr>
            <p:spPr bwMode="auto">
              <a:xfrm>
                <a:off x="4195" y="1845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7656" name="Group 310"/>
            <p:cNvGrpSpPr>
              <a:grpSpLocks/>
            </p:cNvGrpSpPr>
            <p:nvPr/>
          </p:nvGrpSpPr>
          <p:grpSpPr bwMode="auto">
            <a:xfrm>
              <a:off x="3979" y="1839"/>
              <a:ext cx="152" cy="213"/>
              <a:chOff x="3979" y="1839"/>
              <a:chExt cx="152" cy="213"/>
            </a:xfrm>
          </p:grpSpPr>
          <p:sp>
            <p:nvSpPr>
              <p:cNvPr id="67740" name="Line 307"/>
              <p:cNvSpPr>
                <a:spLocks noChangeShapeType="1"/>
              </p:cNvSpPr>
              <p:nvPr/>
            </p:nvSpPr>
            <p:spPr bwMode="auto">
              <a:xfrm>
                <a:off x="3979" y="1839"/>
                <a:ext cx="115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41" name="Rectangle 308"/>
              <p:cNvSpPr>
                <a:spLocks noChangeArrowheads="1"/>
              </p:cNvSpPr>
              <p:nvPr/>
            </p:nvSpPr>
            <p:spPr bwMode="auto">
              <a:xfrm>
                <a:off x="4083" y="1937"/>
                <a:ext cx="4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</a:rPr>
                  <a:t>4</a:t>
                </a:r>
                <a:endParaRPr lang="en-US" altLang="zh-CN"/>
              </a:p>
            </p:txBody>
          </p:sp>
          <p:sp>
            <p:nvSpPr>
              <p:cNvPr id="67742" name="Rectangle 309"/>
              <p:cNvSpPr>
                <a:spLocks noChangeArrowheads="1"/>
              </p:cNvSpPr>
              <p:nvPr/>
            </p:nvSpPr>
            <p:spPr bwMode="auto">
              <a:xfrm>
                <a:off x="3979" y="1845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7657" name="Group 314"/>
            <p:cNvGrpSpPr>
              <a:grpSpLocks/>
            </p:cNvGrpSpPr>
            <p:nvPr/>
          </p:nvGrpSpPr>
          <p:grpSpPr bwMode="auto">
            <a:xfrm>
              <a:off x="3740" y="1840"/>
              <a:ext cx="152" cy="223"/>
              <a:chOff x="3740" y="1840"/>
              <a:chExt cx="152" cy="223"/>
            </a:xfrm>
          </p:grpSpPr>
          <p:sp>
            <p:nvSpPr>
              <p:cNvPr id="67737" name="Line 311"/>
              <p:cNvSpPr>
                <a:spLocks noChangeShapeType="1"/>
              </p:cNvSpPr>
              <p:nvPr/>
            </p:nvSpPr>
            <p:spPr bwMode="auto">
              <a:xfrm>
                <a:off x="3740" y="1840"/>
                <a:ext cx="115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38" name="Rectangle 312"/>
              <p:cNvSpPr>
                <a:spLocks noChangeArrowheads="1"/>
              </p:cNvSpPr>
              <p:nvPr/>
            </p:nvSpPr>
            <p:spPr bwMode="auto">
              <a:xfrm>
                <a:off x="3840" y="1938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5</a:t>
                </a:r>
                <a:endParaRPr lang="en-US" altLang="zh-CN"/>
              </a:p>
            </p:txBody>
          </p:sp>
          <p:sp>
            <p:nvSpPr>
              <p:cNvPr id="67739" name="Rectangle 313"/>
              <p:cNvSpPr>
                <a:spLocks noChangeArrowheads="1"/>
              </p:cNvSpPr>
              <p:nvPr/>
            </p:nvSpPr>
            <p:spPr bwMode="auto">
              <a:xfrm>
                <a:off x="3740" y="1845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7658" name="Group 318"/>
            <p:cNvGrpSpPr>
              <a:grpSpLocks/>
            </p:cNvGrpSpPr>
            <p:nvPr/>
          </p:nvGrpSpPr>
          <p:grpSpPr bwMode="auto">
            <a:xfrm>
              <a:off x="3525" y="1840"/>
              <a:ext cx="154" cy="223"/>
              <a:chOff x="3525" y="1840"/>
              <a:chExt cx="154" cy="223"/>
            </a:xfrm>
          </p:grpSpPr>
          <p:sp>
            <p:nvSpPr>
              <p:cNvPr id="67734" name="Line 315"/>
              <p:cNvSpPr>
                <a:spLocks noChangeShapeType="1"/>
              </p:cNvSpPr>
              <p:nvPr/>
            </p:nvSpPr>
            <p:spPr bwMode="auto">
              <a:xfrm>
                <a:off x="3525" y="1840"/>
                <a:ext cx="115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35" name="Rectangle 316"/>
              <p:cNvSpPr>
                <a:spLocks noChangeArrowheads="1"/>
              </p:cNvSpPr>
              <p:nvPr/>
            </p:nvSpPr>
            <p:spPr bwMode="auto">
              <a:xfrm>
                <a:off x="3627" y="1938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6</a:t>
                </a:r>
                <a:endParaRPr lang="en-US" altLang="zh-CN"/>
              </a:p>
            </p:txBody>
          </p:sp>
          <p:sp>
            <p:nvSpPr>
              <p:cNvPr id="67736" name="Rectangle 317"/>
              <p:cNvSpPr>
                <a:spLocks noChangeArrowheads="1"/>
              </p:cNvSpPr>
              <p:nvPr/>
            </p:nvSpPr>
            <p:spPr bwMode="auto">
              <a:xfrm>
                <a:off x="3525" y="1845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7659" name="Group 322"/>
            <p:cNvGrpSpPr>
              <a:grpSpLocks/>
            </p:cNvGrpSpPr>
            <p:nvPr/>
          </p:nvGrpSpPr>
          <p:grpSpPr bwMode="auto">
            <a:xfrm>
              <a:off x="3297" y="1840"/>
              <a:ext cx="154" cy="223"/>
              <a:chOff x="3297" y="1840"/>
              <a:chExt cx="154" cy="223"/>
            </a:xfrm>
          </p:grpSpPr>
          <p:sp>
            <p:nvSpPr>
              <p:cNvPr id="67731" name="Line 319"/>
              <p:cNvSpPr>
                <a:spLocks noChangeShapeType="1"/>
              </p:cNvSpPr>
              <p:nvPr/>
            </p:nvSpPr>
            <p:spPr bwMode="auto">
              <a:xfrm>
                <a:off x="3297" y="1840"/>
                <a:ext cx="115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32" name="Rectangle 320"/>
              <p:cNvSpPr>
                <a:spLocks noChangeArrowheads="1"/>
              </p:cNvSpPr>
              <p:nvPr/>
            </p:nvSpPr>
            <p:spPr bwMode="auto">
              <a:xfrm>
                <a:off x="3399" y="1938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7</a:t>
                </a:r>
                <a:endParaRPr lang="en-US" altLang="zh-CN"/>
              </a:p>
            </p:txBody>
          </p:sp>
          <p:sp>
            <p:nvSpPr>
              <p:cNvPr id="67733" name="Rectangle 321"/>
              <p:cNvSpPr>
                <a:spLocks noChangeArrowheads="1"/>
              </p:cNvSpPr>
              <p:nvPr/>
            </p:nvSpPr>
            <p:spPr bwMode="auto">
              <a:xfrm>
                <a:off x="3297" y="1845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sp>
          <p:nvSpPr>
            <p:cNvPr id="67660" name="Rectangle 323"/>
            <p:cNvSpPr>
              <a:spLocks noChangeArrowheads="1"/>
            </p:cNvSpPr>
            <p:nvPr/>
          </p:nvSpPr>
          <p:spPr bwMode="auto">
            <a:xfrm>
              <a:off x="4311" y="2459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sp>
          <p:nvSpPr>
            <p:cNvPr id="67661" name="Rectangle 324"/>
            <p:cNvSpPr>
              <a:spLocks noChangeArrowheads="1"/>
            </p:cNvSpPr>
            <p:nvPr/>
          </p:nvSpPr>
          <p:spPr bwMode="auto">
            <a:xfrm>
              <a:off x="4430" y="2530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2</a:t>
              </a:r>
              <a:endParaRPr lang="en-US" altLang="zh-CN"/>
            </a:p>
          </p:txBody>
        </p:sp>
        <p:sp>
          <p:nvSpPr>
            <p:cNvPr id="67662" name="Rectangle 325"/>
            <p:cNvSpPr>
              <a:spLocks noChangeArrowheads="1"/>
            </p:cNvSpPr>
            <p:nvPr/>
          </p:nvSpPr>
          <p:spPr bwMode="auto">
            <a:xfrm>
              <a:off x="4598" y="2459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sp>
          <p:nvSpPr>
            <p:cNvPr id="67663" name="Rectangle 326"/>
            <p:cNvSpPr>
              <a:spLocks noChangeArrowheads="1"/>
            </p:cNvSpPr>
            <p:nvPr/>
          </p:nvSpPr>
          <p:spPr bwMode="auto">
            <a:xfrm>
              <a:off x="4718" y="2530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67664" name="Rectangle 327"/>
            <p:cNvSpPr>
              <a:spLocks noChangeArrowheads="1"/>
            </p:cNvSpPr>
            <p:nvPr/>
          </p:nvSpPr>
          <p:spPr bwMode="auto">
            <a:xfrm>
              <a:off x="4885" y="2459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sp>
          <p:nvSpPr>
            <p:cNvPr id="67665" name="Rectangle 328"/>
            <p:cNvSpPr>
              <a:spLocks noChangeArrowheads="1"/>
            </p:cNvSpPr>
            <p:nvPr/>
          </p:nvSpPr>
          <p:spPr bwMode="auto">
            <a:xfrm>
              <a:off x="5005" y="2530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0</a:t>
              </a:r>
              <a:endParaRPr lang="en-US" altLang="zh-CN"/>
            </a:p>
          </p:txBody>
        </p:sp>
        <p:sp>
          <p:nvSpPr>
            <p:cNvPr id="67666" name="Rectangle 329"/>
            <p:cNvSpPr>
              <a:spLocks noChangeArrowheads="1"/>
            </p:cNvSpPr>
            <p:nvPr/>
          </p:nvSpPr>
          <p:spPr bwMode="auto">
            <a:xfrm>
              <a:off x="3293" y="2459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S</a:t>
              </a:r>
              <a:endParaRPr lang="en-US" altLang="zh-CN"/>
            </a:p>
          </p:txBody>
        </p:sp>
        <p:sp>
          <p:nvSpPr>
            <p:cNvPr id="67667" name="Rectangle 330"/>
            <p:cNvSpPr>
              <a:spLocks noChangeArrowheads="1"/>
            </p:cNvSpPr>
            <p:nvPr/>
          </p:nvSpPr>
          <p:spPr bwMode="auto">
            <a:xfrm>
              <a:off x="3377" y="2530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grpSp>
          <p:nvGrpSpPr>
            <p:cNvPr id="67668" name="Group 334"/>
            <p:cNvGrpSpPr>
              <a:grpSpLocks/>
            </p:cNvGrpSpPr>
            <p:nvPr/>
          </p:nvGrpSpPr>
          <p:grpSpPr bwMode="auto">
            <a:xfrm>
              <a:off x="3572" y="2462"/>
              <a:ext cx="150" cy="229"/>
              <a:chOff x="3572" y="2462"/>
              <a:chExt cx="150" cy="229"/>
            </a:xfrm>
          </p:grpSpPr>
          <p:sp>
            <p:nvSpPr>
              <p:cNvPr id="67728" name="Line 331"/>
              <p:cNvSpPr>
                <a:spLocks noChangeShapeType="1"/>
              </p:cNvSpPr>
              <p:nvPr/>
            </p:nvSpPr>
            <p:spPr bwMode="auto">
              <a:xfrm>
                <a:off x="3572" y="2462"/>
                <a:ext cx="9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29" name="Rectangle 332"/>
              <p:cNvSpPr>
                <a:spLocks noChangeArrowheads="1"/>
              </p:cNvSpPr>
              <p:nvPr/>
            </p:nvSpPr>
            <p:spPr bwMode="auto">
              <a:xfrm>
                <a:off x="3653" y="2566"/>
                <a:ext cx="6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B</a:t>
                </a:r>
                <a:endParaRPr lang="en-US" altLang="zh-CN"/>
              </a:p>
            </p:txBody>
          </p:sp>
          <p:sp>
            <p:nvSpPr>
              <p:cNvPr id="67730" name="Rectangle 333"/>
              <p:cNvSpPr>
                <a:spLocks noChangeArrowheads="1"/>
              </p:cNvSpPr>
              <p:nvPr/>
            </p:nvSpPr>
            <p:spPr bwMode="auto">
              <a:xfrm>
                <a:off x="3574" y="2470"/>
                <a:ext cx="93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</p:grpSp>
        <p:grpSp>
          <p:nvGrpSpPr>
            <p:cNvPr id="67669" name="Group 338"/>
            <p:cNvGrpSpPr>
              <a:grpSpLocks/>
            </p:cNvGrpSpPr>
            <p:nvPr/>
          </p:nvGrpSpPr>
          <p:grpSpPr bwMode="auto">
            <a:xfrm>
              <a:off x="3860" y="2460"/>
              <a:ext cx="148" cy="226"/>
              <a:chOff x="3860" y="2460"/>
              <a:chExt cx="148" cy="226"/>
            </a:xfrm>
          </p:grpSpPr>
          <p:sp>
            <p:nvSpPr>
              <p:cNvPr id="67725" name="Line 335"/>
              <p:cNvSpPr>
                <a:spLocks noChangeShapeType="1"/>
              </p:cNvSpPr>
              <p:nvPr/>
            </p:nvSpPr>
            <p:spPr bwMode="auto">
              <a:xfrm>
                <a:off x="3860" y="2460"/>
                <a:ext cx="9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26" name="Rectangle 336"/>
              <p:cNvSpPr>
                <a:spLocks noChangeArrowheads="1"/>
              </p:cNvSpPr>
              <p:nvPr/>
            </p:nvSpPr>
            <p:spPr bwMode="auto">
              <a:xfrm>
                <a:off x="3939" y="2561"/>
                <a:ext cx="6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C</a:t>
                </a:r>
                <a:endParaRPr lang="en-US" altLang="zh-CN"/>
              </a:p>
            </p:txBody>
          </p:sp>
          <p:sp>
            <p:nvSpPr>
              <p:cNvPr id="67727" name="Rectangle 337"/>
              <p:cNvSpPr>
                <a:spLocks noChangeArrowheads="1"/>
              </p:cNvSpPr>
              <p:nvPr/>
            </p:nvSpPr>
            <p:spPr bwMode="auto">
              <a:xfrm>
                <a:off x="3861" y="2468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</p:grpSp>
        <p:sp>
          <p:nvSpPr>
            <p:cNvPr id="67670" name="Rectangle 339"/>
            <p:cNvSpPr>
              <a:spLocks noChangeArrowheads="1"/>
            </p:cNvSpPr>
            <p:nvPr/>
          </p:nvSpPr>
          <p:spPr bwMode="auto">
            <a:xfrm>
              <a:off x="3341" y="2938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grpSp>
          <p:nvGrpSpPr>
            <p:cNvPr id="67671" name="Group 343"/>
            <p:cNvGrpSpPr>
              <a:grpSpLocks/>
            </p:cNvGrpSpPr>
            <p:nvPr/>
          </p:nvGrpSpPr>
          <p:grpSpPr bwMode="auto">
            <a:xfrm>
              <a:off x="4877" y="1337"/>
              <a:ext cx="154" cy="223"/>
              <a:chOff x="4877" y="1337"/>
              <a:chExt cx="154" cy="223"/>
            </a:xfrm>
          </p:grpSpPr>
          <p:sp>
            <p:nvSpPr>
              <p:cNvPr id="67722" name="Line 340"/>
              <p:cNvSpPr>
                <a:spLocks noChangeShapeType="1"/>
              </p:cNvSpPr>
              <p:nvPr/>
            </p:nvSpPr>
            <p:spPr bwMode="auto">
              <a:xfrm>
                <a:off x="4877" y="1337"/>
                <a:ext cx="115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23" name="Rectangle 341"/>
              <p:cNvSpPr>
                <a:spLocks noChangeArrowheads="1"/>
              </p:cNvSpPr>
              <p:nvPr/>
            </p:nvSpPr>
            <p:spPr bwMode="auto">
              <a:xfrm>
                <a:off x="4979" y="1435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0</a:t>
                </a:r>
                <a:endParaRPr lang="en-US" altLang="zh-CN"/>
              </a:p>
            </p:txBody>
          </p:sp>
          <p:sp>
            <p:nvSpPr>
              <p:cNvPr id="67724" name="Rectangle 342"/>
              <p:cNvSpPr>
                <a:spLocks noChangeArrowheads="1"/>
              </p:cNvSpPr>
              <p:nvPr/>
            </p:nvSpPr>
            <p:spPr bwMode="auto">
              <a:xfrm>
                <a:off x="4877" y="1342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7672" name="Group 347"/>
            <p:cNvGrpSpPr>
              <a:grpSpLocks/>
            </p:cNvGrpSpPr>
            <p:nvPr/>
          </p:nvGrpSpPr>
          <p:grpSpPr bwMode="auto">
            <a:xfrm>
              <a:off x="4661" y="1326"/>
              <a:ext cx="143" cy="226"/>
              <a:chOff x="4661" y="1326"/>
              <a:chExt cx="143" cy="226"/>
            </a:xfrm>
          </p:grpSpPr>
          <p:sp>
            <p:nvSpPr>
              <p:cNvPr id="67719" name="Line 344"/>
              <p:cNvSpPr>
                <a:spLocks noChangeShapeType="1"/>
              </p:cNvSpPr>
              <p:nvPr/>
            </p:nvSpPr>
            <p:spPr bwMode="auto">
              <a:xfrm>
                <a:off x="4661" y="1326"/>
                <a:ext cx="113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20" name="Rectangle 345"/>
              <p:cNvSpPr>
                <a:spLocks noChangeArrowheads="1"/>
              </p:cNvSpPr>
              <p:nvPr/>
            </p:nvSpPr>
            <p:spPr bwMode="auto">
              <a:xfrm>
                <a:off x="4752" y="1427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1</a:t>
                </a:r>
                <a:endParaRPr lang="en-US" altLang="zh-CN"/>
              </a:p>
            </p:txBody>
          </p:sp>
          <p:sp>
            <p:nvSpPr>
              <p:cNvPr id="67721" name="Rectangle 346"/>
              <p:cNvSpPr>
                <a:spLocks noChangeArrowheads="1"/>
              </p:cNvSpPr>
              <p:nvPr/>
            </p:nvSpPr>
            <p:spPr bwMode="auto">
              <a:xfrm>
                <a:off x="4661" y="1331"/>
                <a:ext cx="121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7673" name="Group 351"/>
            <p:cNvGrpSpPr>
              <a:grpSpLocks/>
            </p:cNvGrpSpPr>
            <p:nvPr/>
          </p:nvGrpSpPr>
          <p:grpSpPr bwMode="auto">
            <a:xfrm>
              <a:off x="4423" y="1326"/>
              <a:ext cx="155" cy="226"/>
              <a:chOff x="4423" y="1326"/>
              <a:chExt cx="155" cy="226"/>
            </a:xfrm>
          </p:grpSpPr>
          <p:sp>
            <p:nvSpPr>
              <p:cNvPr id="67716" name="Line 348"/>
              <p:cNvSpPr>
                <a:spLocks noChangeShapeType="1"/>
              </p:cNvSpPr>
              <p:nvPr/>
            </p:nvSpPr>
            <p:spPr bwMode="auto">
              <a:xfrm>
                <a:off x="4423" y="1326"/>
                <a:ext cx="114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17" name="Rectangle 349"/>
              <p:cNvSpPr>
                <a:spLocks noChangeArrowheads="1"/>
              </p:cNvSpPr>
              <p:nvPr/>
            </p:nvSpPr>
            <p:spPr bwMode="auto">
              <a:xfrm>
                <a:off x="4526" y="1427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2</a:t>
                </a:r>
                <a:endParaRPr lang="en-US" altLang="zh-CN"/>
              </a:p>
            </p:txBody>
          </p:sp>
          <p:sp>
            <p:nvSpPr>
              <p:cNvPr id="67718" name="Rectangle 350"/>
              <p:cNvSpPr>
                <a:spLocks noChangeArrowheads="1"/>
              </p:cNvSpPr>
              <p:nvPr/>
            </p:nvSpPr>
            <p:spPr bwMode="auto">
              <a:xfrm>
                <a:off x="4423" y="1331"/>
                <a:ext cx="121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7674" name="Group 355"/>
            <p:cNvGrpSpPr>
              <a:grpSpLocks/>
            </p:cNvGrpSpPr>
            <p:nvPr/>
          </p:nvGrpSpPr>
          <p:grpSpPr bwMode="auto">
            <a:xfrm>
              <a:off x="4195" y="1324"/>
              <a:ext cx="153" cy="223"/>
              <a:chOff x="4195" y="1324"/>
              <a:chExt cx="153" cy="223"/>
            </a:xfrm>
          </p:grpSpPr>
          <p:sp>
            <p:nvSpPr>
              <p:cNvPr id="67713" name="Line 352"/>
              <p:cNvSpPr>
                <a:spLocks noChangeShapeType="1"/>
              </p:cNvSpPr>
              <p:nvPr/>
            </p:nvSpPr>
            <p:spPr bwMode="auto">
              <a:xfrm>
                <a:off x="4195" y="1324"/>
                <a:ext cx="115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14" name="Rectangle 353"/>
              <p:cNvSpPr>
                <a:spLocks noChangeArrowheads="1"/>
              </p:cNvSpPr>
              <p:nvPr/>
            </p:nvSpPr>
            <p:spPr bwMode="auto">
              <a:xfrm>
                <a:off x="4296" y="1422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3</a:t>
                </a:r>
                <a:endParaRPr lang="en-US" altLang="zh-CN"/>
              </a:p>
            </p:txBody>
          </p:sp>
          <p:sp>
            <p:nvSpPr>
              <p:cNvPr id="67715" name="Rectangle 354"/>
              <p:cNvSpPr>
                <a:spLocks noChangeArrowheads="1"/>
              </p:cNvSpPr>
              <p:nvPr/>
            </p:nvSpPr>
            <p:spPr bwMode="auto">
              <a:xfrm>
                <a:off x="4195" y="1329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7675" name="Group 359"/>
            <p:cNvGrpSpPr>
              <a:grpSpLocks/>
            </p:cNvGrpSpPr>
            <p:nvPr/>
          </p:nvGrpSpPr>
          <p:grpSpPr bwMode="auto">
            <a:xfrm>
              <a:off x="3979" y="1326"/>
              <a:ext cx="156" cy="226"/>
              <a:chOff x="3979" y="1326"/>
              <a:chExt cx="156" cy="226"/>
            </a:xfrm>
          </p:grpSpPr>
          <p:sp>
            <p:nvSpPr>
              <p:cNvPr id="67710" name="Line 356"/>
              <p:cNvSpPr>
                <a:spLocks noChangeShapeType="1"/>
              </p:cNvSpPr>
              <p:nvPr/>
            </p:nvSpPr>
            <p:spPr bwMode="auto">
              <a:xfrm>
                <a:off x="3979" y="1326"/>
                <a:ext cx="115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11" name="Rectangle 357"/>
              <p:cNvSpPr>
                <a:spLocks noChangeArrowheads="1"/>
              </p:cNvSpPr>
              <p:nvPr/>
            </p:nvSpPr>
            <p:spPr bwMode="auto">
              <a:xfrm>
                <a:off x="4083" y="1427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4</a:t>
                </a:r>
                <a:endParaRPr lang="en-US" altLang="zh-CN"/>
              </a:p>
            </p:txBody>
          </p:sp>
          <p:sp>
            <p:nvSpPr>
              <p:cNvPr id="67712" name="Rectangle 358"/>
              <p:cNvSpPr>
                <a:spLocks noChangeArrowheads="1"/>
              </p:cNvSpPr>
              <p:nvPr/>
            </p:nvSpPr>
            <p:spPr bwMode="auto">
              <a:xfrm>
                <a:off x="3979" y="1331"/>
                <a:ext cx="121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7676" name="Group 363"/>
            <p:cNvGrpSpPr>
              <a:grpSpLocks/>
            </p:cNvGrpSpPr>
            <p:nvPr/>
          </p:nvGrpSpPr>
          <p:grpSpPr bwMode="auto">
            <a:xfrm>
              <a:off x="3740" y="1324"/>
              <a:ext cx="152" cy="223"/>
              <a:chOff x="3740" y="1324"/>
              <a:chExt cx="152" cy="223"/>
            </a:xfrm>
          </p:grpSpPr>
          <p:sp>
            <p:nvSpPr>
              <p:cNvPr id="67707" name="Line 360"/>
              <p:cNvSpPr>
                <a:spLocks noChangeShapeType="1"/>
              </p:cNvSpPr>
              <p:nvPr/>
            </p:nvSpPr>
            <p:spPr bwMode="auto">
              <a:xfrm>
                <a:off x="3740" y="1324"/>
                <a:ext cx="115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08" name="Rectangle 361"/>
              <p:cNvSpPr>
                <a:spLocks noChangeArrowheads="1"/>
              </p:cNvSpPr>
              <p:nvPr/>
            </p:nvSpPr>
            <p:spPr bwMode="auto">
              <a:xfrm>
                <a:off x="3840" y="1422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5</a:t>
                </a:r>
                <a:endParaRPr lang="en-US" altLang="zh-CN"/>
              </a:p>
            </p:txBody>
          </p:sp>
          <p:sp>
            <p:nvSpPr>
              <p:cNvPr id="67709" name="Rectangle 362"/>
              <p:cNvSpPr>
                <a:spLocks noChangeArrowheads="1"/>
              </p:cNvSpPr>
              <p:nvPr/>
            </p:nvSpPr>
            <p:spPr bwMode="auto">
              <a:xfrm>
                <a:off x="3740" y="1329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7677" name="Group 367"/>
            <p:cNvGrpSpPr>
              <a:grpSpLocks/>
            </p:cNvGrpSpPr>
            <p:nvPr/>
          </p:nvGrpSpPr>
          <p:grpSpPr bwMode="auto">
            <a:xfrm>
              <a:off x="3525" y="1324"/>
              <a:ext cx="154" cy="223"/>
              <a:chOff x="3525" y="1324"/>
              <a:chExt cx="154" cy="223"/>
            </a:xfrm>
          </p:grpSpPr>
          <p:sp>
            <p:nvSpPr>
              <p:cNvPr id="67704" name="Line 364"/>
              <p:cNvSpPr>
                <a:spLocks noChangeShapeType="1"/>
              </p:cNvSpPr>
              <p:nvPr/>
            </p:nvSpPr>
            <p:spPr bwMode="auto">
              <a:xfrm>
                <a:off x="3525" y="1324"/>
                <a:ext cx="115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05" name="Rectangle 365"/>
              <p:cNvSpPr>
                <a:spLocks noChangeArrowheads="1"/>
              </p:cNvSpPr>
              <p:nvPr/>
            </p:nvSpPr>
            <p:spPr bwMode="auto">
              <a:xfrm>
                <a:off x="3627" y="1422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6</a:t>
                </a:r>
                <a:endParaRPr lang="en-US" altLang="zh-CN"/>
              </a:p>
            </p:txBody>
          </p:sp>
          <p:sp>
            <p:nvSpPr>
              <p:cNvPr id="67706" name="Rectangle 366"/>
              <p:cNvSpPr>
                <a:spLocks noChangeArrowheads="1"/>
              </p:cNvSpPr>
              <p:nvPr/>
            </p:nvSpPr>
            <p:spPr bwMode="auto">
              <a:xfrm>
                <a:off x="3525" y="1329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grpSp>
          <p:nvGrpSpPr>
            <p:cNvPr id="67678" name="Group 371"/>
            <p:cNvGrpSpPr>
              <a:grpSpLocks/>
            </p:cNvGrpSpPr>
            <p:nvPr/>
          </p:nvGrpSpPr>
          <p:grpSpPr bwMode="auto">
            <a:xfrm>
              <a:off x="3297" y="1324"/>
              <a:ext cx="154" cy="223"/>
              <a:chOff x="3297" y="1324"/>
              <a:chExt cx="154" cy="223"/>
            </a:xfrm>
          </p:grpSpPr>
          <p:sp>
            <p:nvSpPr>
              <p:cNvPr id="67701" name="Line 368"/>
              <p:cNvSpPr>
                <a:spLocks noChangeShapeType="1"/>
              </p:cNvSpPr>
              <p:nvPr/>
            </p:nvSpPr>
            <p:spPr bwMode="auto">
              <a:xfrm>
                <a:off x="3297" y="1324"/>
                <a:ext cx="115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02" name="Rectangle 369"/>
              <p:cNvSpPr>
                <a:spLocks noChangeArrowheads="1"/>
              </p:cNvSpPr>
              <p:nvPr/>
            </p:nvSpPr>
            <p:spPr bwMode="auto">
              <a:xfrm>
                <a:off x="3399" y="1422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</a:rPr>
                  <a:t>7</a:t>
                </a:r>
                <a:endParaRPr lang="en-US" altLang="zh-CN"/>
              </a:p>
            </p:txBody>
          </p:sp>
          <p:sp>
            <p:nvSpPr>
              <p:cNvPr id="67703" name="Rectangle 370"/>
              <p:cNvSpPr>
                <a:spLocks noChangeArrowheads="1"/>
              </p:cNvSpPr>
              <p:nvPr/>
            </p:nvSpPr>
            <p:spPr bwMode="auto">
              <a:xfrm>
                <a:off x="3297" y="1329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</a:rPr>
                  <a:t>Y</a:t>
                </a:r>
                <a:endParaRPr lang="en-US" altLang="zh-CN"/>
              </a:p>
            </p:txBody>
          </p:sp>
        </p:grpSp>
        <p:sp>
          <p:nvSpPr>
            <p:cNvPr id="67679" name="Line 372"/>
            <p:cNvSpPr>
              <a:spLocks noChangeShapeType="1"/>
            </p:cNvSpPr>
            <p:nvPr/>
          </p:nvSpPr>
          <p:spPr bwMode="auto">
            <a:xfrm>
              <a:off x="1558" y="3142"/>
              <a:ext cx="238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0" name="Freeform 373"/>
            <p:cNvSpPr>
              <a:spLocks/>
            </p:cNvSpPr>
            <p:nvPr/>
          </p:nvSpPr>
          <p:spPr bwMode="auto">
            <a:xfrm>
              <a:off x="3916" y="3118"/>
              <a:ext cx="48" cy="48"/>
            </a:xfrm>
            <a:custGeom>
              <a:avLst/>
              <a:gdLst>
                <a:gd name="T0" fmla="*/ 0 w 48"/>
                <a:gd name="T1" fmla="*/ 24 h 48"/>
                <a:gd name="T2" fmla="*/ 12 w 48"/>
                <a:gd name="T3" fmla="*/ 0 h 48"/>
                <a:gd name="T4" fmla="*/ 36 w 48"/>
                <a:gd name="T5" fmla="*/ 0 h 48"/>
                <a:gd name="T6" fmla="*/ 48 w 48"/>
                <a:gd name="T7" fmla="*/ 24 h 48"/>
                <a:gd name="T8" fmla="*/ 36 w 48"/>
                <a:gd name="T9" fmla="*/ 48 h 48"/>
                <a:gd name="T10" fmla="*/ 12 w 48"/>
                <a:gd name="T11" fmla="*/ 48 h 48"/>
                <a:gd name="T12" fmla="*/ 0 w 48"/>
                <a:gd name="T13" fmla="*/ 24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48"/>
                <a:gd name="T23" fmla="*/ 48 w 48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48">
                  <a:moveTo>
                    <a:pt x="0" y="24"/>
                  </a:moveTo>
                  <a:lnTo>
                    <a:pt x="12" y="0"/>
                  </a:lnTo>
                  <a:lnTo>
                    <a:pt x="36" y="0"/>
                  </a:lnTo>
                  <a:lnTo>
                    <a:pt x="48" y="24"/>
                  </a:lnTo>
                  <a:lnTo>
                    <a:pt x="36" y="48"/>
                  </a:lnTo>
                  <a:lnTo>
                    <a:pt x="12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1" name="Line 374"/>
            <p:cNvSpPr>
              <a:spLocks noChangeShapeType="1"/>
            </p:cNvSpPr>
            <p:nvPr/>
          </p:nvSpPr>
          <p:spPr bwMode="auto">
            <a:xfrm>
              <a:off x="995" y="3202"/>
              <a:ext cx="265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2" name="Freeform 375"/>
            <p:cNvSpPr>
              <a:spLocks/>
            </p:cNvSpPr>
            <p:nvPr/>
          </p:nvSpPr>
          <p:spPr bwMode="auto">
            <a:xfrm>
              <a:off x="971" y="3178"/>
              <a:ext cx="60" cy="48"/>
            </a:xfrm>
            <a:custGeom>
              <a:avLst/>
              <a:gdLst>
                <a:gd name="T0" fmla="*/ 0 w 60"/>
                <a:gd name="T1" fmla="*/ 24 h 48"/>
                <a:gd name="T2" fmla="*/ 12 w 60"/>
                <a:gd name="T3" fmla="*/ 0 h 48"/>
                <a:gd name="T4" fmla="*/ 36 w 60"/>
                <a:gd name="T5" fmla="*/ 0 h 48"/>
                <a:gd name="T6" fmla="*/ 60 w 60"/>
                <a:gd name="T7" fmla="*/ 24 h 48"/>
                <a:gd name="T8" fmla="*/ 36 w 60"/>
                <a:gd name="T9" fmla="*/ 48 h 48"/>
                <a:gd name="T10" fmla="*/ 12 w 60"/>
                <a:gd name="T11" fmla="*/ 48 h 48"/>
                <a:gd name="T12" fmla="*/ 0 w 60"/>
                <a:gd name="T13" fmla="*/ 24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48"/>
                <a:gd name="T23" fmla="*/ 60 w 60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48">
                  <a:moveTo>
                    <a:pt x="0" y="24"/>
                  </a:moveTo>
                  <a:lnTo>
                    <a:pt x="12" y="0"/>
                  </a:lnTo>
                  <a:lnTo>
                    <a:pt x="36" y="0"/>
                  </a:lnTo>
                  <a:lnTo>
                    <a:pt x="60" y="24"/>
                  </a:lnTo>
                  <a:lnTo>
                    <a:pt x="36" y="48"/>
                  </a:lnTo>
                  <a:lnTo>
                    <a:pt x="12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3" name="Line 376"/>
            <p:cNvSpPr>
              <a:spLocks noChangeShapeType="1"/>
            </p:cNvSpPr>
            <p:nvPr/>
          </p:nvSpPr>
          <p:spPr bwMode="auto">
            <a:xfrm>
              <a:off x="1282" y="3262"/>
              <a:ext cx="311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4" name="Line 377"/>
            <p:cNvSpPr>
              <a:spLocks noChangeShapeType="1"/>
            </p:cNvSpPr>
            <p:nvPr/>
          </p:nvSpPr>
          <p:spPr bwMode="auto">
            <a:xfrm flipV="1">
              <a:off x="1282" y="3262"/>
              <a:ext cx="1" cy="4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5" name="Line 378"/>
            <p:cNvSpPr>
              <a:spLocks noChangeShapeType="1"/>
            </p:cNvSpPr>
            <p:nvPr/>
          </p:nvSpPr>
          <p:spPr bwMode="auto">
            <a:xfrm flipV="1">
              <a:off x="1558" y="3322"/>
              <a:ext cx="1" cy="3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6" name="Line 379"/>
            <p:cNvSpPr>
              <a:spLocks noChangeShapeType="1"/>
            </p:cNvSpPr>
            <p:nvPr/>
          </p:nvSpPr>
          <p:spPr bwMode="auto">
            <a:xfrm>
              <a:off x="1558" y="3322"/>
              <a:ext cx="311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7" name="Freeform 380"/>
            <p:cNvSpPr>
              <a:spLocks/>
            </p:cNvSpPr>
            <p:nvPr/>
          </p:nvSpPr>
          <p:spPr bwMode="auto">
            <a:xfrm>
              <a:off x="1988" y="3238"/>
              <a:ext cx="60" cy="48"/>
            </a:xfrm>
            <a:custGeom>
              <a:avLst/>
              <a:gdLst>
                <a:gd name="T0" fmla="*/ 0 w 60"/>
                <a:gd name="T1" fmla="*/ 24 h 48"/>
                <a:gd name="T2" fmla="*/ 12 w 60"/>
                <a:gd name="T3" fmla="*/ 0 h 48"/>
                <a:gd name="T4" fmla="*/ 36 w 60"/>
                <a:gd name="T5" fmla="*/ 0 h 48"/>
                <a:gd name="T6" fmla="*/ 60 w 60"/>
                <a:gd name="T7" fmla="*/ 24 h 48"/>
                <a:gd name="T8" fmla="*/ 36 w 60"/>
                <a:gd name="T9" fmla="*/ 48 h 48"/>
                <a:gd name="T10" fmla="*/ 12 w 60"/>
                <a:gd name="T11" fmla="*/ 48 h 48"/>
                <a:gd name="T12" fmla="*/ 0 w 60"/>
                <a:gd name="T13" fmla="*/ 24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48"/>
                <a:gd name="T23" fmla="*/ 60 w 60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48">
                  <a:moveTo>
                    <a:pt x="0" y="24"/>
                  </a:moveTo>
                  <a:lnTo>
                    <a:pt x="12" y="0"/>
                  </a:lnTo>
                  <a:lnTo>
                    <a:pt x="36" y="0"/>
                  </a:lnTo>
                  <a:lnTo>
                    <a:pt x="60" y="24"/>
                  </a:lnTo>
                  <a:lnTo>
                    <a:pt x="36" y="48"/>
                  </a:lnTo>
                  <a:lnTo>
                    <a:pt x="12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8" name="Freeform 381"/>
            <p:cNvSpPr>
              <a:spLocks/>
            </p:cNvSpPr>
            <p:nvPr/>
          </p:nvSpPr>
          <p:spPr bwMode="auto">
            <a:xfrm>
              <a:off x="2276" y="3298"/>
              <a:ext cx="48" cy="48"/>
            </a:xfrm>
            <a:custGeom>
              <a:avLst/>
              <a:gdLst>
                <a:gd name="T0" fmla="*/ 0 w 48"/>
                <a:gd name="T1" fmla="*/ 24 h 48"/>
                <a:gd name="T2" fmla="*/ 12 w 48"/>
                <a:gd name="T3" fmla="*/ 0 h 48"/>
                <a:gd name="T4" fmla="*/ 36 w 48"/>
                <a:gd name="T5" fmla="*/ 0 h 48"/>
                <a:gd name="T6" fmla="*/ 48 w 48"/>
                <a:gd name="T7" fmla="*/ 24 h 48"/>
                <a:gd name="T8" fmla="*/ 36 w 48"/>
                <a:gd name="T9" fmla="*/ 48 h 48"/>
                <a:gd name="T10" fmla="*/ 12 w 48"/>
                <a:gd name="T11" fmla="*/ 48 h 48"/>
                <a:gd name="T12" fmla="*/ 0 w 48"/>
                <a:gd name="T13" fmla="*/ 24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48"/>
                <a:gd name="T23" fmla="*/ 48 w 48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48">
                  <a:moveTo>
                    <a:pt x="0" y="24"/>
                  </a:moveTo>
                  <a:lnTo>
                    <a:pt x="12" y="0"/>
                  </a:lnTo>
                  <a:lnTo>
                    <a:pt x="36" y="0"/>
                  </a:lnTo>
                  <a:lnTo>
                    <a:pt x="48" y="24"/>
                  </a:lnTo>
                  <a:lnTo>
                    <a:pt x="36" y="48"/>
                  </a:lnTo>
                  <a:lnTo>
                    <a:pt x="12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9" name="Line 382"/>
            <p:cNvSpPr>
              <a:spLocks noChangeShapeType="1"/>
            </p:cNvSpPr>
            <p:nvPr/>
          </p:nvSpPr>
          <p:spPr bwMode="auto">
            <a:xfrm flipV="1">
              <a:off x="1845" y="3370"/>
              <a:ext cx="1" cy="3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90" name="Line 383"/>
            <p:cNvSpPr>
              <a:spLocks noChangeShapeType="1"/>
            </p:cNvSpPr>
            <p:nvPr/>
          </p:nvSpPr>
          <p:spPr bwMode="auto">
            <a:xfrm>
              <a:off x="1845" y="3370"/>
              <a:ext cx="311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91" name="Freeform 384"/>
            <p:cNvSpPr>
              <a:spLocks/>
            </p:cNvSpPr>
            <p:nvPr/>
          </p:nvSpPr>
          <p:spPr bwMode="auto">
            <a:xfrm>
              <a:off x="2551" y="3346"/>
              <a:ext cx="60" cy="48"/>
            </a:xfrm>
            <a:custGeom>
              <a:avLst/>
              <a:gdLst>
                <a:gd name="T0" fmla="*/ 0 w 60"/>
                <a:gd name="T1" fmla="*/ 24 h 48"/>
                <a:gd name="T2" fmla="*/ 12 w 60"/>
                <a:gd name="T3" fmla="*/ 0 h 48"/>
                <a:gd name="T4" fmla="*/ 48 w 60"/>
                <a:gd name="T5" fmla="*/ 0 h 48"/>
                <a:gd name="T6" fmla="*/ 60 w 60"/>
                <a:gd name="T7" fmla="*/ 24 h 48"/>
                <a:gd name="T8" fmla="*/ 48 w 60"/>
                <a:gd name="T9" fmla="*/ 48 h 48"/>
                <a:gd name="T10" fmla="*/ 12 w 60"/>
                <a:gd name="T11" fmla="*/ 48 h 48"/>
                <a:gd name="T12" fmla="*/ 0 w 60"/>
                <a:gd name="T13" fmla="*/ 24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48"/>
                <a:gd name="T23" fmla="*/ 60 w 60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48">
                  <a:moveTo>
                    <a:pt x="0" y="24"/>
                  </a:moveTo>
                  <a:lnTo>
                    <a:pt x="12" y="0"/>
                  </a:lnTo>
                  <a:lnTo>
                    <a:pt x="48" y="0"/>
                  </a:lnTo>
                  <a:lnTo>
                    <a:pt x="60" y="24"/>
                  </a:lnTo>
                  <a:lnTo>
                    <a:pt x="48" y="48"/>
                  </a:lnTo>
                  <a:lnTo>
                    <a:pt x="12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92" name="Rectangle 385"/>
            <p:cNvSpPr>
              <a:spLocks noChangeArrowheads="1"/>
            </p:cNvSpPr>
            <p:nvPr/>
          </p:nvSpPr>
          <p:spPr bwMode="auto">
            <a:xfrm>
              <a:off x="1186" y="3729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sp>
          <p:nvSpPr>
            <p:cNvPr id="67693" name="Rectangle 386"/>
            <p:cNvSpPr>
              <a:spLocks noChangeArrowheads="1"/>
            </p:cNvSpPr>
            <p:nvPr/>
          </p:nvSpPr>
          <p:spPr bwMode="auto">
            <a:xfrm>
              <a:off x="1306" y="3813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2</a:t>
              </a:r>
              <a:endParaRPr lang="en-US" altLang="zh-CN"/>
            </a:p>
          </p:txBody>
        </p:sp>
        <p:sp>
          <p:nvSpPr>
            <p:cNvPr id="67694" name="Rectangle 387"/>
            <p:cNvSpPr>
              <a:spLocks noChangeArrowheads="1"/>
            </p:cNvSpPr>
            <p:nvPr/>
          </p:nvSpPr>
          <p:spPr bwMode="auto">
            <a:xfrm>
              <a:off x="1474" y="3729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sp>
          <p:nvSpPr>
            <p:cNvPr id="67695" name="Rectangle 388"/>
            <p:cNvSpPr>
              <a:spLocks noChangeArrowheads="1"/>
            </p:cNvSpPr>
            <p:nvPr/>
          </p:nvSpPr>
          <p:spPr bwMode="auto">
            <a:xfrm>
              <a:off x="1593" y="3813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67696" name="Rectangle 389"/>
            <p:cNvSpPr>
              <a:spLocks noChangeArrowheads="1"/>
            </p:cNvSpPr>
            <p:nvPr/>
          </p:nvSpPr>
          <p:spPr bwMode="auto">
            <a:xfrm>
              <a:off x="1761" y="3729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sp>
          <p:nvSpPr>
            <p:cNvPr id="67697" name="Rectangle 390"/>
            <p:cNvSpPr>
              <a:spLocks noChangeArrowheads="1"/>
            </p:cNvSpPr>
            <p:nvPr/>
          </p:nvSpPr>
          <p:spPr bwMode="auto">
            <a:xfrm>
              <a:off x="1881" y="3813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0</a:t>
              </a:r>
              <a:endParaRPr lang="en-US" altLang="zh-CN"/>
            </a:p>
          </p:txBody>
        </p:sp>
        <p:sp>
          <p:nvSpPr>
            <p:cNvPr id="67698" name="Rectangle 391"/>
            <p:cNvSpPr>
              <a:spLocks noChangeArrowheads="1"/>
            </p:cNvSpPr>
            <p:nvPr/>
          </p:nvSpPr>
          <p:spPr bwMode="auto">
            <a:xfrm>
              <a:off x="911" y="3729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sp>
          <p:nvSpPr>
            <p:cNvPr id="67699" name="Rectangle 392"/>
            <p:cNvSpPr>
              <a:spLocks noChangeArrowheads="1"/>
            </p:cNvSpPr>
            <p:nvPr/>
          </p:nvSpPr>
          <p:spPr bwMode="auto">
            <a:xfrm>
              <a:off x="1031" y="3813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3</a:t>
              </a:r>
              <a:endParaRPr lang="en-US" altLang="zh-CN"/>
            </a:p>
          </p:txBody>
        </p:sp>
        <p:sp>
          <p:nvSpPr>
            <p:cNvPr id="67700" name="Rectangle 393"/>
            <p:cNvSpPr>
              <a:spLocks noChangeArrowheads="1"/>
            </p:cNvSpPr>
            <p:nvPr/>
          </p:nvSpPr>
          <p:spPr bwMode="auto">
            <a:xfrm>
              <a:off x="3904" y="3729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0</a:t>
              </a:r>
              <a:endParaRPr lang="en-US" altLang="zh-CN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07950" y="1268413"/>
            <a:ext cx="2144713" cy="540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65000"/>
              </a:lnSpc>
              <a:spcBef>
                <a:spcPct val="50000"/>
              </a:spcBef>
            </a:pPr>
            <a:r>
              <a:rPr lang="en-US" altLang="zh-CN" dirty="0"/>
              <a:t>        </a:t>
            </a:r>
            <a:r>
              <a:rPr lang="zh-CN" altLang="en-US" sz="1800" dirty="0"/>
              <a:t>二</a:t>
            </a:r>
            <a:r>
              <a:rPr lang="en-US" altLang="zh-CN" sz="1800" dirty="0">
                <a:latin typeface="Courier New" pitchFamily="49" charset="0"/>
              </a:rPr>
              <a:t>—</a:t>
            </a:r>
            <a:r>
              <a:rPr lang="zh-CN" altLang="en-US" sz="1800" dirty="0"/>
              <a:t>十进制译码器也称</a:t>
            </a:r>
            <a:r>
              <a:rPr lang="en-US" altLang="zh-CN" sz="1800" dirty="0"/>
              <a:t>BCD</a:t>
            </a:r>
            <a:r>
              <a:rPr lang="zh-CN" altLang="en-US" sz="1800" dirty="0"/>
              <a:t>译码器，它的功能是将输入的一位</a:t>
            </a:r>
            <a:r>
              <a:rPr lang="en-US" altLang="zh-CN" sz="1800" dirty="0"/>
              <a:t>BCD</a:t>
            </a:r>
            <a:r>
              <a:rPr lang="zh-CN" altLang="en-US" sz="1800" dirty="0"/>
              <a:t>码</a:t>
            </a:r>
            <a:r>
              <a:rPr lang="en-US" altLang="zh-CN" sz="1800" dirty="0"/>
              <a:t>(</a:t>
            </a:r>
            <a:r>
              <a:rPr lang="zh-CN" altLang="en-US" sz="1800" dirty="0"/>
              <a:t>四位二元符号</a:t>
            </a:r>
            <a:r>
              <a:rPr lang="en-US" altLang="zh-CN" sz="1800" dirty="0"/>
              <a:t>)</a:t>
            </a:r>
            <a:r>
              <a:rPr lang="zh-CN" altLang="en-US" sz="1800" dirty="0"/>
              <a:t>译成</a:t>
            </a:r>
            <a:r>
              <a:rPr lang="en-US" altLang="zh-CN" sz="1800" dirty="0"/>
              <a:t>10</a:t>
            </a:r>
            <a:r>
              <a:rPr lang="zh-CN" altLang="en-US" sz="1800" dirty="0"/>
              <a:t>个高、低电平输出信号，因此也叫</a:t>
            </a:r>
            <a:r>
              <a:rPr lang="en-US" altLang="zh-CN" sz="1800" dirty="0"/>
              <a:t>4</a:t>
            </a:r>
            <a:r>
              <a:rPr lang="en-US" altLang="zh-CN" sz="1800" dirty="0">
                <a:latin typeface="Courier New" pitchFamily="49" charset="0"/>
              </a:rPr>
              <a:t>—</a:t>
            </a:r>
            <a:r>
              <a:rPr lang="en-US" altLang="zh-CN" sz="1800" dirty="0"/>
              <a:t>10</a:t>
            </a:r>
            <a:r>
              <a:rPr lang="zh-CN" altLang="en-US" sz="1800" dirty="0"/>
              <a:t>译码器</a:t>
            </a:r>
            <a:r>
              <a:rPr lang="zh-CN" altLang="en-US" dirty="0"/>
              <a:t>。 </a:t>
            </a:r>
            <a:r>
              <a:rPr lang="zh-CN" altLang="en-US" dirty="0" smtClean="0"/>
              <a:t></a:t>
            </a:r>
            <a:endParaRPr lang="zh-CN" altLang="en-US" dirty="0"/>
          </a:p>
          <a:p>
            <a:pPr algn="just">
              <a:lnSpc>
                <a:spcPct val="165000"/>
              </a:lnSpc>
              <a:spcBef>
                <a:spcPct val="50000"/>
              </a:spcBef>
            </a:pPr>
            <a:endParaRPr lang="en-US" altLang="zh-CN" dirty="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1258888" y="260350"/>
            <a:ext cx="3446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二</a:t>
            </a:r>
            <a:r>
              <a:rPr lang="en-US" altLang="zh-CN" sz="3200" b="1"/>
              <a:t>—</a:t>
            </a:r>
            <a:r>
              <a:rPr lang="zh-CN" altLang="en-US" sz="3200" b="1"/>
              <a:t>十进制译码器</a:t>
            </a: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2339975" y="620713"/>
          <a:ext cx="7239000" cy="5764212"/>
        </p:xfrm>
        <a:graphic>
          <a:graphicData uri="http://schemas.openxmlformats.org/presentationml/2006/ole">
            <p:oleObj spid="_x0000_s17410" name="VISIO" r:id="rId3" imgW="3758040" imgH="3242880" progId="Visio.Drawing.11">
              <p:embed/>
            </p:oleObj>
          </a:graphicData>
        </a:graphic>
      </p:graphicFrame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79388" y="5876925"/>
            <a:ext cx="358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二</a:t>
            </a:r>
            <a:r>
              <a:rPr lang="en-US" altLang="zh-CN"/>
              <a:t>—</a:t>
            </a:r>
            <a:r>
              <a:rPr lang="zh-CN" altLang="en-US"/>
              <a:t>十进制译码器</a:t>
            </a:r>
            <a:r>
              <a:rPr lang="en-US" altLang="zh-CN"/>
              <a:t>74LS42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676400" y="533400"/>
            <a:ext cx="495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二</a:t>
            </a:r>
            <a:r>
              <a:rPr lang="en-US" altLang="zh-CN"/>
              <a:t>—</a:t>
            </a:r>
            <a:r>
              <a:rPr lang="zh-CN" altLang="en-US"/>
              <a:t>十进制译码器</a:t>
            </a:r>
            <a:r>
              <a:rPr lang="en-US" altLang="zh-CN"/>
              <a:t>74LS42</a:t>
            </a:r>
            <a:r>
              <a:rPr lang="zh-CN" altLang="en-US"/>
              <a:t>的真值表  </a:t>
            </a:r>
          </a:p>
        </p:txBody>
      </p:sp>
      <p:pic>
        <p:nvPicPr>
          <p:cNvPr id="68611" name="Picture 3" descr="未标题-1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990600"/>
            <a:ext cx="4843463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838200" y="838200"/>
            <a:ext cx="76200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b="1"/>
              <a:t>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/>
              <a:t>       </a:t>
            </a:r>
            <a:r>
              <a:rPr lang="zh-CN" altLang="en-US"/>
              <a:t>与二进制译码器不同，显示译码器是用来驱动显示器件，以显示数字或字符的</a:t>
            </a:r>
            <a:r>
              <a:rPr lang="en-US" altLang="zh-CN"/>
              <a:t>MSI</a:t>
            </a:r>
            <a:r>
              <a:rPr lang="zh-CN" altLang="en-US"/>
              <a:t>部件。显示译码器随显示器件的类型而异，与辉光数码管相配的是</a:t>
            </a:r>
            <a:r>
              <a:rPr lang="en-US" altLang="zh-CN"/>
              <a:t>BCD</a:t>
            </a:r>
            <a:r>
              <a:rPr lang="zh-CN" altLang="en-US"/>
              <a:t>十进制译码器，而常用的发光二极管</a:t>
            </a:r>
            <a:r>
              <a:rPr lang="en-US" altLang="zh-CN"/>
              <a:t>(LED)</a:t>
            </a:r>
            <a:r>
              <a:rPr lang="zh-CN" altLang="en-US"/>
              <a:t>数码管、液晶数码管、荧光数码管等是由</a:t>
            </a:r>
            <a:r>
              <a:rPr lang="en-US" altLang="zh-CN"/>
              <a:t>7</a:t>
            </a:r>
            <a:r>
              <a:rPr lang="zh-CN" altLang="en-US"/>
              <a:t>个或</a:t>
            </a:r>
            <a:r>
              <a:rPr lang="en-US" altLang="zh-CN"/>
              <a:t>8</a:t>
            </a:r>
            <a:r>
              <a:rPr lang="zh-CN" altLang="en-US"/>
              <a:t>个字段构成字形的，因而与之相配的有</a:t>
            </a:r>
            <a:r>
              <a:rPr lang="en-US" altLang="zh-CN"/>
              <a:t>BCD</a:t>
            </a:r>
            <a:r>
              <a:rPr lang="zh-CN" altLang="en-US"/>
              <a:t>七段或</a:t>
            </a:r>
            <a:r>
              <a:rPr lang="en-US" altLang="zh-CN"/>
              <a:t>BCD</a:t>
            </a:r>
            <a:r>
              <a:rPr lang="zh-CN" altLang="en-US"/>
              <a:t>八段显示译码器。现以驱动</a:t>
            </a:r>
            <a:r>
              <a:rPr lang="en-US" altLang="zh-CN"/>
              <a:t>LED</a:t>
            </a:r>
            <a:r>
              <a:rPr lang="zh-CN" altLang="en-US"/>
              <a:t>数码管的</a:t>
            </a:r>
            <a:r>
              <a:rPr lang="en-US" altLang="zh-CN"/>
              <a:t>BCD</a:t>
            </a:r>
            <a:r>
              <a:rPr lang="zh-CN" altLang="en-US"/>
              <a:t>七段译码器为例，简介显示译码原理。 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1187450" y="444500"/>
            <a:ext cx="222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显示译码器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81000" y="1216025"/>
            <a:ext cx="8382000" cy="502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发光二极管</a:t>
            </a:r>
            <a:r>
              <a:rPr lang="en-US" altLang="zh-CN"/>
              <a:t>(LED)</a:t>
            </a:r>
            <a:r>
              <a:rPr lang="zh-CN" altLang="en-US"/>
              <a:t>由特殊的半导体材料砷化镓、 磷砷化镓等制成，可以单独使用，也可以组装成分段式或点阵式</a:t>
            </a:r>
            <a:r>
              <a:rPr lang="en-US" altLang="zh-CN"/>
              <a:t>LED</a:t>
            </a:r>
            <a:r>
              <a:rPr lang="zh-CN" altLang="en-US"/>
              <a:t>显示器件</a:t>
            </a:r>
            <a:r>
              <a:rPr lang="en-US" altLang="zh-CN"/>
              <a:t>(</a:t>
            </a:r>
            <a:r>
              <a:rPr lang="zh-CN" altLang="en-US"/>
              <a:t>半导体显示器</a:t>
            </a:r>
            <a:r>
              <a:rPr lang="en-US" altLang="zh-CN"/>
              <a:t>)</a:t>
            </a:r>
            <a:r>
              <a:rPr lang="zh-CN" altLang="en-US"/>
              <a:t>。 分段式显示器</a:t>
            </a:r>
            <a:r>
              <a:rPr lang="en-US" altLang="zh-CN"/>
              <a:t>(LED</a:t>
            </a:r>
            <a:r>
              <a:rPr lang="zh-CN" altLang="en-US"/>
              <a:t>数码管</a:t>
            </a:r>
            <a:r>
              <a:rPr lang="en-US" altLang="zh-CN"/>
              <a:t>)</a:t>
            </a:r>
            <a:r>
              <a:rPr lang="zh-CN" altLang="en-US"/>
              <a:t>由</a:t>
            </a:r>
            <a:r>
              <a:rPr lang="en-US" altLang="zh-CN"/>
              <a:t>7</a:t>
            </a:r>
            <a:r>
              <a:rPr lang="zh-CN" altLang="en-US"/>
              <a:t>条线段围成       字型，每一段包含一个发光二极管。外加正向电压时二极管导通，发出清晰的光，有红、黄、绿等色。只要按规律控制各发光段的亮、灭，就可以显示各种字形或符号。 </a:t>
            </a:r>
            <a:r>
              <a:rPr lang="en-US" altLang="zh-CN"/>
              <a:t>LED</a:t>
            </a:r>
            <a:r>
              <a:rPr lang="zh-CN" altLang="en-US"/>
              <a:t>数码管有共阳、共阴之分。图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</a:t>
            </a:r>
            <a:r>
              <a:rPr lang="zh-CN" altLang="en-US"/>
              <a:t>是共阴式</a:t>
            </a:r>
            <a:r>
              <a:rPr lang="en-US" altLang="zh-CN"/>
              <a:t>LED</a:t>
            </a:r>
            <a:r>
              <a:rPr lang="zh-CN" altLang="en-US"/>
              <a:t>数码管的原理图，图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zh-CN" altLang="en-US"/>
              <a:t>是其表示符号。使用时，公共阴极接地，</a:t>
            </a:r>
            <a:r>
              <a:rPr lang="en-US" altLang="zh-CN"/>
              <a:t>7</a:t>
            </a:r>
            <a:r>
              <a:rPr lang="zh-CN" altLang="en-US"/>
              <a:t>个阳极</a:t>
            </a:r>
            <a:r>
              <a:rPr lang="en-US" altLang="zh-CN" i="1"/>
              <a:t>a~g</a:t>
            </a:r>
            <a:r>
              <a:rPr lang="zh-CN" altLang="en-US"/>
              <a:t>由相应的</a:t>
            </a:r>
            <a:r>
              <a:rPr lang="en-US" altLang="zh-CN"/>
              <a:t>BCD</a:t>
            </a:r>
            <a:r>
              <a:rPr lang="zh-CN" altLang="en-US"/>
              <a:t>七段译码器来驱动</a:t>
            </a:r>
            <a:r>
              <a:rPr lang="en-US" altLang="zh-CN"/>
              <a:t>(</a:t>
            </a:r>
            <a:r>
              <a:rPr lang="zh-CN" altLang="en-US"/>
              <a:t>控制</a:t>
            </a:r>
            <a:r>
              <a:rPr lang="en-US" altLang="zh-CN"/>
              <a:t>)</a:t>
            </a:r>
            <a:r>
              <a:rPr lang="zh-CN" altLang="en-US"/>
              <a:t>，如图</a:t>
            </a:r>
            <a:r>
              <a:rPr lang="en-US" altLang="zh-CN"/>
              <a:t>(</a:t>
            </a:r>
            <a:r>
              <a:rPr lang="en-US" altLang="zh-CN" i="1"/>
              <a:t>c</a:t>
            </a:r>
            <a:r>
              <a:rPr lang="en-US" altLang="zh-CN"/>
              <a:t>)</a:t>
            </a:r>
            <a:r>
              <a:rPr lang="zh-CN" altLang="en-US"/>
              <a:t>所示。 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828800" y="2852738"/>
            <a:ext cx="381000" cy="609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0" name="Line 4"/>
          <p:cNvSpPr>
            <a:spLocks noChangeShapeType="1"/>
          </p:cNvSpPr>
          <p:nvPr/>
        </p:nvSpPr>
        <p:spPr bwMode="auto">
          <a:xfrm>
            <a:off x="1828800" y="32131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2895600" y="56388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数字显示译码器 </a:t>
            </a: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0" y="1676400"/>
          <a:ext cx="9144000" cy="3484563"/>
        </p:xfrm>
        <a:graphic>
          <a:graphicData uri="http://schemas.openxmlformats.org/presentationml/2006/ole">
            <p:oleObj spid="_x0000_s18434" name="VISIO" r:id="rId3" imgW="4948560" imgH="1885680" progId="Visio.Drawing.11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685800" y="1444625"/>
            <a:ext cx="7848600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5000"/>
              </a:lnSpc>
              <a:spcBef>
                <a:spcPct val="50000"/>
              </a:spcBef>
            </a:pPr>
            <a:r>
              <a:rPr lang="en-US" altLang="zh-CN"/>
              <a:t>        BCD</a:t>
            </a:r>
            <a:r>
              <a:rPr lang="zh-CN" altLang="en-US"/>
              <a:t>七段译码器的输入是一位</a:t>
            </a:r>
            <a:r>
              <a:rPr lang="en-US" altLang="zh-CN"/>
              <a:t>BCD</a:t>
            </a:r>
            <a:r>
              <a:rPr lang="zh-CN" altLang="en-US"/>
              <a:t>码</a:t>
            </a:r>
            <a:r>
              <a:rPr lang="en-US" altLang="zh-CN"/>
              <a:t>(</a:t>
            </a:r>
            <a:r>
              <a:rPr lang="zh-CN" altLang="en-US"/>
              <a:t>以</a:t>
            </a:r>
            <a:r>
              <a:rPr lang="en-US" altLang="zh-CN" i="1"/>
              <a:t>D</a:t>
            </a:r>
            <a:r>
              <a:rPr lang="zh-CN" altLang="en-US"/>
              <a:t>、</a:t>
            </a:r>
            <a:r>
              <a:rPr lang="en-US" altLang="zh-CN" i="1"/>
              <a:t>C</a:t>
            </a:r>
            <a:r>
              <a:rPr lang="zh-CN" altLang="en-US"/>
              <a:t>、</a:t>
            </a:r>
            <a:r>
              <a:rPr lang="en-US" altLang="zh-CN" i="1"/>
              <a:t>B</a:t>
            </a:r>
            <a:r>
              <a:rPr lang="zh-CN" altLang="en-US"/>
              <a:t>、</a:t>
            </a:r>
            <a:r>
              <a:rPr lang="en-US" altLang="zh-CN" i="1"/>
              <a:t>A</a:t>
            </a:r>
            <a:r>
              <a:rPr lang="zh-CN" altLang="en-US"/>
              <a:t>表示</a:t>
            </a:r>
            <a:r>
              <a:rPr lang="en-US" altLang="zh-CN"/>
              <a:t>)</a:t>
            </a:r>
            <a:r>
              <a:rPr lang="zh-CN" altLang="en-US"/>
              <a:t>，输出是数码管各段的驱动信号</a:t>
            </a:r>
            <a:r>
              <a:rPr lang="en-US" altLang="zh-CN"/>
              <a:t>(</a:t>
            </a:r>
            <a:r>
              <a:rPr lang="zh-CN" altLang="en-US"/>
              <a:t>以</a:t>
            </a:r>
            <a:r>
              <a:rPr lang="en-US" altLang="zh-CN" i="1"/>
              <a:t>F</a:t>
            </a:r>
            <a:r>
              <a:rPr lang="en-US" altLang="zh-CN" baseline="-25000"/>
              <a:t>a</a:t>
            </a:r>
            <a:r>
              <a:rPr lang="en-US" altLang="zh-CN"/>
              <a:t>~</a:t>
            </a:r>
            <a:r>
              <a:rPr lang="en-US" altLang="zh-CN" i="1"/>
              <a:t>F</a:t>
            </a:r>
            <a:r>
              <a:rPr lang="en-US" altLang="zh-CN" baseline="-25000"/>
              <a:t>g</a:t>
            </a:r>
            <a:r>
              <a:rPr lang="zh-CN" altLang="en-US"/>
              <a:t>表示</a:t>
            </a:r>
            <a:r>
              <a:rPr lang="en-US" altLang="zh-CN"/>
              <a:t>)</a:t>
            </a:r>
            <a:r>
              <a:rPr lang="zh-CN" altLang="en-US"/>
              <a:t>，也称</a:t>
            </a:r>
            <a:r>
              <a:rPr lang="en-US" altLang="zh-CN"/>
              <a:t>4</a:t>
            </a:r>
            <a:r>
              <a:rPr lang="en-US" altLang="zh-CN">
                <a:latin typeface="Courier New" pitchFamily="49" charset="0"/>
              </a:rPr>
              <a:t>—</a:t>
            </a:r>
            <a:r>
              <a:rPr lang="en-US" altLang="zh-CN"/>
              <a:t>7</a:t>
            </a:r>
            <a:r>
              <a:rPr lang="zh-CN" altLang="en-US"/>
              <a:t>译码器。若用它驱动共阴</a:t>
            </a:r>
            <a:r>
              <a:rPr lang="en-US" altLang="zh-CN"/>
              <a:t>LED</a:t>
            </a:r>
            <a:r>
              <a:rPr lang="zh-CN" altLang="en-US"/>
              <a:t>数码管，则输出应为高有效，即输出为高</a:t>
            </a:r>
            <a:r>
              <a:rPr lang="en-US" altLang="zh-CN"/>
              <a:t>(1)</a:t>
            </a:r>
            <a:r>
              <a:rPr lang="zh-CN" altLang="en-US"/>
              <a:t>时，相应显示段发光。例如，当输入</a:t>
            </a:r>
            <a:r>
              <a:rPr lang="en-US" altLang="zh-CN"/>
              <a:t>8421</a:t>
            </a:r>
            <a:r>
              <a:rPr lang="zh-CN" altLang="en-US"/>
              <a:t>码</a:t>
            </a:r>
            <a:r>
              <a:rPr lang="en-US" altLang="zh-CN"/>
              <a:t>DCBA=0100</a:t>
            </a:r>
            <a:r>
              <a:rPr lang="zh-CN" altLang="en-US"/>
              <a:t>时，应显示      ， 即要求同时点亮</a:t>
            </a:r>
            <a:r>
              <a:rPr lang="en-US" altLang="zh-CN" i="1"/>
              <a:t>b</a:t>
            </a:r>
            <a:r>
              <a:rPr lang="zh-CN" altLang="en-US" i="1"/>
              <a:t>、</a:t>
            </a:r>
            <a:r>
              <a:rPr lang="en-US" altLang="zh-CN" i="1"/>
              <a:t>c</a:t>
            </a:r>
            <a:r>
              <a:rPr lang="zh-CN" altLang="en-US" i="1"/>
              <a:t>、</a:t>
            </a:r>
            <a:r>
              <a:rPr lang="en-US" altLang="zh-CN" i="1"/>
              <a:t>f</a:t>
            </a:r>
            <a:r>
              <a:rPr lang="zh-CN" altLang="en-US" i="1"/>
              <a:t>、</a:t>
            </a:r>
            <a:r>
              <a:rPr lang="en-US" altLang="zh-CN" i="1"/>
              <a:t>g</a:t>
            </a:r>
            <a:r>
              <a:rPr lang="zh-CN" altLang="en-US"/>
              <a:t>段， 熄灭</a:t>
            </a:r>
            <a:r>
              <a:rPr lang="en-US" altLang="zh-CN" i="1"/>
              <a:t>a</a:t>
            </a:r>
            <a:r>
              <a:rPr lang="zh-CN" altLang="en-US" i="1"/>
              <a:t>、</a:t>
            </a:r>
            <a:r>
              <a:rPr lang="en-US" altLang="zh-CN" i="1"/>
              <a:t>d</a:t>
            </a:r>
            <a:r>
              <a:rPr lang="zh-CN" altLang="en-US" i="1"/>
              <a:t>、</a:t>
            </a:r>
            <a:r>
              <a:rPr lang="en-US" altLang="zh-CN" i="1"/>
              <a:t>e</a:t>
            </a:r>
            <a:r>
              <a:rPr lang="zh-CN" altLang="en-US"/>
              <a:t>段，故译码器的输出应为</a:t>
            </a:r>
            <a:r>
              <a:rPr lang="en-US" altLang="zh-CN" i="1"/>
              <a:t>F</a:t>
            </a:r>
            <a:r>
              <a:rPr lang="en-US" altLang="zh-CN" baseline="-25000"/>
              <a:t>a</a:t>
            </a:r>
            <a:r>
              <a:rPr lang="en-US" altLang="zh-CN"/>
              <a:t>~</a:t>
            </a:r>
            <a:r>
              <a:rPr lang="en-US" altLang="zh-CN" i="1"/>
              <a:t>F</a:t>
            </a:r>
            <a:r>
              <a:rPr lang="en-US" altLang="zh-CN" baseline="-25000"/>
              <a:t>g</a:t>
            </a:r>
            <a:r>
              <a:rPr lang="en-US" altLang="zh-CN"/>
              <a:t>=0110011</a:t>
            </a:r>
            <a:r>
              <a:rPr lang="zh-CN" altLang="en-US"/>
              <a:t>，这也是一组代码，常称为段码。同理，根据组成</a:t>
            </a:r>
            <a:r>
              <a:rPr lang="en-US" altLang="zh-CN"/>
              <a:t>0~9</a:t>
            </a:r>
            <a:r>
              <a:rPr lang="zh-CN" altLang="en-US"/>
              <a:t>这</a:t>
            </a:r>
            <a:r>
              <a:rPr lang="en-US" altLang="zh-CN"/>
              <a:t>10</a:t>
            </a:r>
            <a:r>
              <a:rPr lang="zh-CN" altLang="en-US"/>
              <a:t>个字形的要求可以列出</a:t>
            </a:r>
            <a:r>
              <a:rPr lang="en-US" altLang="zh-CN"/>
              <a:t>8421BCD</a:t>
            </a:r>
            <a:r>
              <a:rPr lang="zh-CN" altLang="en-US"/>
              <a:t>七段译码器的真值表，见表</a:t>
            </a:r>
            <a:r>
              <a:rPr lang="en-US" altLang="zh-CN"/>
              <a:t>(</a:t>
            </a:r>
            <a:r>
              <a:rPr lang="zh-CN" altLang="en-US"/>
              <a:t>未用码组省略</a:t>
            </a:r>
            <a:r>
              <a:rPr lang="en-US" altLang="zh-CN"/>
              <a:t>)</a:t>
            </a:r>
            <a:r>
              <a:rPr lang="zh-CN" altLang="en-US"/>
              <a:t>。 </a:t>
            </a:r>
          </a:p>
        </p:txBody>
      </p:sp>
      <p:grpSp>
        <p:nvGrpSpPr>
          <p:cNvPr id="71683" name="Group 3"/>
          <p:cNvGrpSpPr>
            <a:grpSpLocks/>
          </p:cNvGrpSpPr>
          <p:nvPr/>
        </p:nvGrpSpPr>
        <p:grpSpPr bwMode="auto">
          <a:xfrm>
            <a:off x="5562600" y="3276600"/>
            <a:ext cx="152400" cy="381000"/>
            <a:chOff x="4320" y="3552"/>
            <a:chExt cx="96" cy="240"/>
          </a:xfrm>
        </p:grpSpPr>
        <p:sp>
          <p:nvSpPr>
            <p:cNvPr id="71684" name="Line 4"/>
            <p:cNvSpPr>
              <a:spLocks noChangeShapeType="1"/>
            </p:cNvSpPr>
            <p:nvPr/>
          </p:nvSpPr>
          <p:spPr bwMode="auto">
            <a:xfrm>
              <a:off x="4320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5" name="Line 5"/>
            <p:cNvSpPr>
              <a:spLocks noChangeShapeType="1"/>
            </p:cNvSpPr>
            <p:nvPr/>
          </p:nvSpPr>
          <p:spPr bwMode="auto">
            <a:xfrm>
              <a:off x="4320" y="36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6" name="Line 6"/>
            <p:cNvSpPr>
              <a:spLocks noChangeShapeType="1"/>
            </p:cNvSpPr>
            <p:nvPr/>
          </p:nvSpPr>
          <p:spPr bwMode="auto">
            <a:xfrm>
              <a:off x="4416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2819400" y="457200"/>
            <a:ext cx="3706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表 </a:t>
            </a:r>
            <a:r>
              <a:rPr lang="en-US" altLang="zh-CN"/>
              <a:t>BCD</a:t>
            </a:r>
            <a:r>
              <a:rPr lang="zh-CN" altLang="en-US"/>
              <a:t>七段译码器真值表 </a:t>
            </a:r>
          </a:p>
        </p:txBody>
      </p:sp>
      <p:pic>
        <p:nvPicPr>
          <p:cNvPr id="72707" name="Picture 3" descr="未标题-1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914400"/>
            <a:ext cx="5503863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超前进位</a:t>
            </a:r>
            <a:r>
              <a:rPr lang="en-US" altLang="zh-CN" smtClean="0"/>
              <a:t>(</a:t>
            </a:r>
            <a:r>
              <a:rPr lang="zh-CN" altLang="en-US" smtClean="0"/>
              <a:t>先行进位</a:t>
            </a:r>
            <a:r>
              <a:rPr lang="en-US" altLang="zh-CN" smtClean="0"/>
              <a:t>)</a:t>
            </a:r>
            <a:r>
              <a:rPr lang="zh-CN" altLang="en-US" smtClean="0"/>
              <a:t>二进制并行加法器</a:t>
            </a:r>
          </a:p>
          <a:p>
            <a:pPr lvl="1" eaLnBrk="1" hangingPunct="1"/>
            <a:r>
              <a:rPr lang="zh-CN" altLang="en-US" smtClean="0"/>
              <a:t>前面我们已经得到全加器的表达式为</a:t>
            </a:r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r>
              <a:rPr lang="zh-CN" altLang="en-US" smtClean="0"/>
              <a:t>令</a:t>
            </a:r>
            <a:r>
              <a:rPr lang="en-US" altLang="zh-CN" i="1" smtClean="0">
                <a:latin typeface="Times New Roman" pitchFamily="18" charset="0"/>
              </a:rPr>
              <a:t>G</a:t>
            </a:r>
            <a:r>
              <a:rPr lang="en-US" altLang="zh-CN" i="1" baseline="-25000" smtClean="0">
                <a:latin typeface="Times New Roman" pitchFamily="18" charset="0"/>
              </a:rPr>
              <a:t>i</a:t>
            </a:r>
            <a:r>
              <a:rPr lang="en-US" altLang="zh-CN" i="1" smtClean="0">
                <a:latin typeface="Times New Roman" pitchFamily="18" charset="0"/>
              </a:rPr>
              <a:t>=A</a:t>
            </a:r>
            <a:r>
              <a:rPr lang="en-US" altLang="zh-CN" i="1" baseline="-25000" smtClean="0">
                <a:latin typeface="Times New Roman" pitchFamily="18" charset="0"/>
              </a:rPr>
              <a:t>i</a:t>
            </a:r>
            <a:r>
              <a:rPr lang="en-US" altLang="zh-CN" i="1" smtClean="0">
                <a:latin typeface="Times New Roman" pitchFamily="18" charset="0"/>
              </a:rPr>
              <a:t>B</a:t>
            </a:r>
            <a:r>
              <a:rPr lang="en-US" altLang="zh-CN" i="1" baseline="-25000" smtClean="0">
                <a:latin typeface="Times New Roman" pitchFamily="18" charset="0"/>
              </a:rPr>
              <a:t>i</a:t>
            </a:r>
            <a:r>
              <a:rPr lang="zh-CN" altLang="en-US" smtClean="0">
                <a:latin typeface="Times New Roman" pitchFamily="18" charset="0"/>
              </a:rPr>
              <a:t>，</a:t>
            </a:r>
            <a:r>
              <a:rPr lang="zh-CN" altLang="en-US" smtClean="0"/>
              <a:t>称为进位产生函数，</a:t>
            </a:r>
            <a:r>
              <a:rPr lang="en-US" altLang="zh-CN" i="1" smtClean="0">
                <a:latin typeface="Times New Roman" pitchFamily="18" charset="0"/>
              </a:rPr>
              <a:t>P</a:t>
            </a:r>
            <a:r>
              <a:rPr lang="en-US" altLang="zh-CN" i="1" baseline="-25000" smtClean="0">
                <a:latin typeface="Times New Roman" pitchFamily="18" charset="0"/>
              </a:rPr>
              <a:t>i</a:t>
            </a:r>
            <a:r>
              <a:rPr lang="en-US" altLang="zh-CN" i="1" smtClean="0">
                <a:latin typeface="Times New Roman" pitchFamily="18" charset="0"/>
              </a:rPr>
              <a:t>=A</a:t>
            </a:r>
            <a:r>
              <a:rPr lang="en-US" altLang="zh-CN" i="1" baseline="-25000" smtClean="0">
                <a:latin typeface="Times New Roman" pitchFamily="18" charset="0"/>
              </a:rPr>
              <a:t>i</a:t>
            </a:r>
            <a:r>
              <a:rPr lang="en-US" altLang="zh-CN" i="1" smtClean="0">
                <a:latin typeface="Times New Roman" pitchFamily="18" charset="0"/>
              </a:rPr>
              <a:t>    B</a:t>
            </a:r>
            <a:r>
              <a:rPr lang="en-US" altLang="zh-CN" i="1" baseline="-25000" smtClean="0">
                <a:latin typeface="Times New Roman" pitchFamily="18" charset="0"/>
              </a:rPr>
              <a:t>i</a:t>
            </a:r>
            <a:r>
              <a:rPr lang="zh-CN" altLang="en-US" smtClean="0">
                <a:latin typeface="Times New Roman" pitchFamily="18" charset="0"/>
              </a:rPr>
              <a:t>，</a:t>
            </a:r>
            <a:r>
              <a:rPr lang="zh-CN" altLang="en-US" smtClean="0"/>
              <a:t>称为进位传递函数。将其代入</a:t>
            </a:r>
            <a:r>
              <a:rPr lang="en-US" altLang="zh-CN" i="1" smtClean="0">
                <a:latin typeface="Times New Roman" pitchFamily="18" charset="0"/>
              </a:rPr>
              <a:t>S</a:t>
            </a:r>
            <a:r>
              <a:rPr lang="en-US" altLang="zh-CN" i="1" baseline="-25000" smtClean="0">
                <a:latin typeface="Times New Roman" pitchFamily="18" charset="0"/>
              </a:rPr>
              <a:t>i</a:t>
            </a:r>
            <a:r>
              <a:rPr lang="zh-CN" altLang="en-US" smtClean="0">
                <a:latin typeface="Times New Roman" pitchFamily="18" charset="0"/>
              </a:rPr>
              <a:t>、</a:t>
            </a:r>
            <a:r>
              <a:rPr lang="en-US" altLang="zh-CN" i="1" smtClean="0">
                <a:latin typeface="Times New Roman" pitchFamily="18" charset="0"/>
              </a:rPr>
              <a:t>C</a:t>
            </a:r>
            <a:r>
              <a:rPr lang="en-US" altLang="zh-CN" i="1" baseline="-25000" smtClean="0">
                <a:latin typeface="Times New Roman" pitchFamily="18" charset="0"/>
              </a:rPr>
              <a:t>i</a:t>
            </a:r>
            <a:r>
              <a:rPr lang="zh-CN" altLang="en-US" smtClean="0"/>
              <a:t>表达式中得递推公式：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>
          <a:xfrm>
            <a:off x="1274763" y="533400"/>
            <a:ext cx="7793037" cy="609600"/>
          </a:xfrm>
        </p:spPr>
        <p:txBody>
          <a:bodyPr/>
          <a:lstStyle/>
          <a:p>
            <a:pPr eaLnBrk="1" hangingPunct="1"/>
            <a:r>
              <a:rPr lang="zh-CN" altLang="en-US" smtClean="0"/>
              <a:t>二进制并行加法器</a:t>
            </a:r>
            <a:endParaRPr lang="zh-CN" altLang="en-US" sz="3600" smtClean="0"/>
          </a:p>
        </p:txBody>
      </p:sp>
      <p:graphicFrame>
        <p:nvGraphicFramePr>
          <p:cNvPr id="1026" name="Object 79"/>
          <p:cNvGraphicFramePr>
            <a:graphicFrameLocks noChangeAspect="1"/>
          </p:cNvGraphicFramePr>
          <p:nvPr/>
        </p:nvGraphicFramePr>
        <p:xfrm>
          <a:off x="2857500" y="2587625"/>
          <a:ext cx="3009900" cy="917575"/>
        </p:xfrm>
        <a:graphic>
          <a:graphicData uri="http://schemas.openxmlformats.org/presentationml/2006/ole">
            <p:oleObj spid="_x0000_s1026" name="Equation" r:id="rId3" imgW="1498320" imgH="457200" progId="Equations">
              <p:embed/>
            </p:oleObj>
          </a:graphicData>
        </a:graphic>
      </p:graphicFrame>
      <p:graphicFrame>
        <p:nvGraphicFramePr>
          <p:cNvPr id="1027" name="Object 80"/>
          <p:cNvGraphicFramePr>
            <a:graphicFrameLocks noChangeAspect="1"/>
          </p:cNvGraphicFramePr>
          <p:nvPr/>
        </p:nvGraphicFramePr>
        <p:xfrm>
          <a:off x="7178675" y="3581400"/>
          <a:ext cx="365125" cy="393700"/>
        </p:xfrm>
        <a:graphic>
          <a:graphicData uri="http://schemas.openxmlformats.org/presentationml/2006/ole">
            <p:oleObj spid="_x0000_s1027" name="Equation" r:id="rId4" imgW="164880" imgH="177480" progId="Equations">
              <p:embed/>
            </p:oleObj>
          </a:graphicData>
        </a:graphic>
      </p:graphicFrame>
      <p:graphicFrame>
        <p:nvGraphicFramePr>
          <p:cNvPr id="1028" name="Object 81"/>
          <p:cNvGraphicFramePr>
            <a:graphicFrameLocks noChangeAspect="1"/>
          </p:cNvGraphicFramePr>
          <p:nvPr/>
        </p:nvGraphicFramePr>
        <p:xfrm>
          <a:off x="2887663" y="4648200"/>
          <a:ext cx="1912937" cy="915988"/>
        </p:xfrm>
        <a:graphic>
          <a:graphicData uri="http://schemas.openxmlformats.org/presentationml/2006/ole">
            <p:oleObj spid="_x0000_s1028" name="Equation" r:id="rId5" imgW="952200" imgH="457200" progId="Equations">
              <p:embed/>
            </p:oleObj>
          </a:graphicData>
        </a:graphic>
      </p:graphicFrame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6.4 </a:t>
            </a:r>
            <a:r>
              <a:rPr lang="zh-CN" altLang="en-US" smtClean="0"/>
              <a:t>多路选择器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218488" cy="4876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 smtClean="0"/>
              <a:t>多路选择器又称数据选择器</a:t>
            </a:r>
            <a:r>
              <a:rPr lang="en-US" altLang="zh-CN" sz="2000" dirty="0" smtClean="0"/>
              <a:t>(Multiplexer, </a:t>
            </a:r>
            <a:r>
              <a:rPr lang="zh-CN" altLang="en-US" sz="2000" dirty="0" smtClean="0"/>
              <a:t>简称</a:t>
            </a:r>
            <a:r>
              <a:rPr lang="en-US" altLang="zh-CN" sz="2000" dirty="0" smtClean="0"/>
              <a:t>MUX)</a:t>
            </a:r>
            <a:r>
              <a:rPr lang="zh-CN" altLang="en-US" sz="2000" dirty="0" smtClean="0"/>
              <a:t>。它有</a:t>
            </a:r>
            <a:r>
              <a:rPr lang="en-US" altLang="zh-CN" sz="2000" i="1" dirty="0" smtClean="0">
                <a:latin typeface="Times New Roman" pitchFamily="18" charset="0"/>
              </a:rPr>
              <a:t>n</a:t>
            </a:r>
            <a:r>
              <a:rPr lang="zh-CN" altLang="en-US" sz="2000" dirty="0" smtClean="0"/>
              <a:t>位地址输入、</a:t>
            </a:r>
            <a:r>
              <a:rPr lang="en-US" altLang="zh-CN" sz="2000" i="1" dirty="0" smtClean="0">
                <a:latin typeface="Times New Roman" pitchFamily="18" charset="0"/>
              </a:rPr>
              <a:t>2</a:t>
            </a:r>
            <a:r>
              <a:rPr lang="en-US" altLang="zh-CN" sz="2000" i="1" baseline="30000" dirty="0" smtClean="0">
                <a:latin typeface="Times New Roman" pitchFamily="18" charset="0"/>
              </a:rPr>
              <a:t>n</a:t>
            </a:r>
            <a:r>
              <a:rPr lang="zh-CN" altLang="en-US" sz="2000" dirty="0" smtClean="0"/>
              <a:t>位数据输入、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位输出。每次在地址输入的控制下，从多路输入数据中选择一路输出，其功能类似于一个单刀多掷开关。</a:t>
            </a:r>
          </a:p>
        </p:txBody>
      </p:sp>
      <p:graphicFrame>
        <p:nvGraphicFramePr>
          <p:cNvPr id="19458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971550" y="3284538"/>
          <a:ext cx="7127875" cy="2551112"/>
        </p:xfrm>
        <a:graphic>
          <a:graphicData uri="http://schemas.openxmlformats.org/presentationml/2006/ole">
            <p:oleObj spid="_x0000_s19458" name="VISIO" r:id="rId3" imgW="3238560" imgH="1159560" progId="Visio.Drawing.11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多路选择器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多路选择器逻辑图</a:t>
            </a:r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685800" y="1981200"/>
          <a:ext cx="8077200" cy="4021138"/>
        </p:xfrm>
        <a:graphic>
          <a:graphicData uri="http://schemas.openxmlformats.org/presentationml/2006/ole">
            <p:oleObj spid="_x0000_s20482" name="VISIO" r:id="rId3" imgW="4008960" imgH="1994760" progId="Visio.Drawing.11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762000" y="533400"/>
            <a:ext cx="7696200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en-US" altLang="zh-CN"/>
              <a:t>         </a:t>
            </a:r>
            <a:r>
              <a:rPr lang="zh-CN" altLang="en-US"/>
              <a:t>常用的数据选择器有</a:t>
            </a:r>
            <a:r>
              <a:rPr lang="en-US" altLang="zh-CN"/>
              <a:t>2</a:t>
            </a:r>
            <a:r>
              <a:rPr lang="zh-CN" altLang="en-US"/>
              <a:t>选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选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8</a:t>
            </a:r>
            <a:r>
              <a:rPr lang="zh-CN" altLang="en-US"/>
              <a:t>选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16</a:t>
            </a:r>
            <a:r>
              <a:rPr lang="zh-CN" altLang="en-US"/>
              <a:t>选</a:t>
            </a:r>
            <a:r>
              <a:rPr lang="en-US" altLang="zh-CN"/>
              <a:t>1</a:t>
            </a:r>
            <a:r>
              <a:rPr lang="zh-CN" altLang="en-US"/>
              <a:t>等。  图是</a:t>
            </a:r>
            <a:r>
              <a:rPr lang="en-US" altLang="zh-CN"/>
              <a:t>4</a:t>
            </a:r>
            <a:r>
              <a:rPr lang="zh-CN" altLang="en-US"/>
              <a:t>选</a:t>
            </a:r>
            <a:r>
              <a:rPr lang="en-US" altLang="zh-CN"/>
              <a:t>1</a:t>
            </a:r>
            <a:r>
              <a:rPr lang="zh-CN" altLang="en-US"/>
              <a:t>数据选择器的逻辑图及符号，其中</a:t>
            </a:r>
            <a:r>
              <a:rPr lang="en-US" altLang="zh-CN" i="1"/>
              <a:t>D</a:t>
            </a:r>
            <a:r>
              <a:rPr lang="en-US" altLang="zh-CN" baseline="-25000"/>
              <a:t>0</a:t>
            </a:r>
            <a:r>
              <a:rPr lang="en-US" altLang="zh-CN"/>
              <a:t>~</a:t>
            </a:r>
            <a:r>
              <a:rPr lang="en-US" altLang="zh-CN" i="1"/>
              <a:t>D</a:t>
            </a:r>
            <a:r>
              <a:rPr lang="en-US" altLang="zh-CN" baseline="-25000"/>
              <a:t>3</a:t>
            </a:r>
            <a:r>
              <a:rPr lang="zh-CN" altLang="en-US"/>
              <a:t>是数据输入端，也称为数据通道；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zh-CN" altLang="en-US"/>
              <a:t>、</a:t>
            </a:r>
            <a:r>
              <a:rPr lang="en-US" altLang="zh-CN" i="1"/>
              <a:t>A</a:t>
            </a:r>
            <a:r>
              <a:rPr lang="en-US" altLang="zh-CN" baseline="-25000"/>
              <a:t>0</a:t>
            </a:r>
            <a:r>
              <a:rPr lang="zh-CN" altLang="en-US"/>
              <a:t>是地址输入端，或称选择输入端；</a:t>
            </a:r>
            <a:r>
              <a:rPr lang="en-US" altLang="zh-CN" i="1"/>
              <a:t>Y</a:t>
            </a:r>
            <a:r>
              <a:rPr lang="zh-CN" altLang="en-US"/>
              <a:t>是输出端；</a:t>
            </a:r>
            <a:r>
              <a:rPr lang="en-US" altLang="zh-CN" i="1"/>
              <a:t>E</a:t>
            </a:r>
            <a:r>
              <a:rPr lang="zh-CN" altLang="en-US"/>
              <a:t>是使能端，低电平有效。当</a:t>
            </a:r>
            <a:r>
              <a:rPr lang="en-US" altLang="zh-CN" i="1"/>
              <a:t>E</a:t>
            </a:r>
            <a:r>
              <a:rPr lang="en-US" altLang="zh-CN"/>
              <a:t>=1</a:t>
            </a:r>
            <a:r>
              <a:rPr lang="zh-CN" altLang="en-US"/>
              <a:t>时，输出</a:t>
            </a:r>
            <a:r>
              <a:rPr lang="en-US" altLang="zh-CN" i="1"/>
              <a:t>Y</a:t>
            </a:r>
            <a:r>
              <a:rPr lang="en-US" altLang="zh-CN"/>
              <a:t>=0</a:t>
            </a:r>
            <a:r>
              <a:rPr lang="zh-CN" altLang="en-US"/>
              <a:t>，即无效，当</a:t>
            </a:r>
            <a:r>
              <a:rPr lang="en-US" altLang="zh-CN" i="1"/>
              <a:t>E</a:t>
            </a:r>
            <a:r>
              <a:rPr lang="en-US" altLang="zh-CN"/>
              <a:t>=0</a:t>
            </a:r>
            <a:r>
              <a:rPr lang="zh-CN" altLang="en-US"/>
              <a:t>时，在地址输入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zh-CN" altLang="en-US"/>
              <a:t>、</a:t>
            </a:r>
            <a:r>
              <a:rPr lang="en-US" altLang="zh-CN" i="1"/>
              <a:t>A</a:t>
            </a:r>
            <a:r>
              <a:rPr lang="en-US" altLang="zh-CN" baseline="-25000"/>
              <a:t>0</a:t>
            </a:r>
            <a:r>
              <a:rPr lang="zh-CN" altLang="en-US"/>
              <a:t>的控制下，从</a:t>
            </a:r>
            <a:r>
              <a:rPr lang="en-US" altLang="zh-CN" i="1"/>
              <a:t>D</a:t>
            </a:r>
            <a:r>
              <a:rPr lang="en-US" altLang="zh-CN" baseline="-25000"/>
              <a:t>0</a:t>
            </a:r>
            <a:r>
              <a:rPr lang="en-US" altLang="zh-CN"/>
              <a:t>~</a:t>
            </a:r>
            <a:r>
              <a:rPr lang="en-US" altLang="zh-CN" i="1"/>
              <a:t>D</a:t>
            </a:r>
            <a:r>
              <a:rPr lang="en-US" altLang="zh-CN" baseline="-25000"/>
              <a:t>3</a:t>
            </a:r>
            <a:r>
              <a:rPr lang="zh-CN" altLang="en-US"/>
              <a:t>中选择一路输出，其功能表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2987675" y="3429000"/>
            <a:ext cx="257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r>
              <a:rPr lang="zh-CN" altLang="en-US"/>
              <a:t>选</a:t>
            </a:r>
            <a:r>
              <a:rPr lang="en-US" altLang="zh-CN"/>
              <a:t>1 MUX</a:t>
            </a:r>
            <a:r>
              <a:rPr lang="zh-CN" altLang="en-US"/>
              <a:t>功能表 </a:t>
            </a:r>
          </a:p>
        </p:txBody>
      </p:sp>
      <p:graphicFrame>
        <p:nvGraphicFramePr>
          <p:cNvPr id="467989" name="Group 21"/>
          <p:cNvGraphicFramePr>
            <a:graphicFrameLocks noGrp="1"/>
          </p:cNvGraphicFramePr>
          <p:nvPr/>
        </p:nvGraphicFramePr>
        <p:xfrm>
          <a:off x="1547813" y="3933825"/>
          <a:ext cx="6096000" cy="266954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   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       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0          0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0          1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1          0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1          1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746" name="Line 18"/>
          <p:cNvSpPr>
            <a:spLocks noChangeShapeType="1"/>
          </p:cNvSpPr>
          <p:nvPr/>
        </p:nvSpPr>
        <p:spPr bwMode="auto">
          <a:xfrm>
            <a:off x="2438400" y="400506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1042988" y="549275"/>
            <a:ext cx="826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当</a:t>
            </a:r>
            <a:r>
              <a:rPr lang="en-US" altLang="zh-CN" i="1"/>
              <a:t>E</a:t>
            </a:r>
            <a:r>
              <a:rPr lang="en-US" altLang="zh-CN"/>
              <a:t>=0</a:t>
            </a:r>
            <a:r>
              <a:rPr lang="zh-CN" altLang="en-US"/>
              <a:t>时，</a:t>
            </a:r>
            <a:r>
              <a:rPr lang="en-US" altLang="zh-CN"/>
              <a:t>4</a:t>
            </a:r>
            <a:r>
              <a:rPr lang="zh-CN" altLang="en-US"/>
              <a:t>选</a:t>
            </a:r>
            <a:r>
              <a:rPr lang="en-US" altLang="zh-CN"/>
              <a:t>1 MUX</a:t>
            </a:r>
            <a:r>
              <a:rPr lang="zh-CN" altLang="en-US"/>
              <a:t>的逻辑功能还可以用以下表达式表示： </a:t>
            </a:r>
          </a:p>
        </p:txBody>
      </p:sp>
      <p:graphicFrame>
        <p:nvGraphicFramePr>
          <p:cNvPr id="21506" name="Object 3"/>
          <p:cNvGraphicFramePr>
            <a:graphicFrameLocks noChangeAspect="1"/>
          </p:cNvGraphicFramePr>
          <p:nvPr/>
        </p:nvGraphicFramePr>
        <p:xfrm>
          <a:off x="2590800" y="1447800"/>
          <a:ext cx="4724400" cy="1430338"/>
        </p:xfrm>
        <a:graphic>
          <a:graphicData uri="http://schemas.openxmlformats.org/presentationml/2006/ole">
            <p:oleObj spid="_x0000_s21506" name="Equation" r:id="rId3" imgW="2514600" imgH="761760" progId="Equations">
              <p:embed/>
            </p:oleObj>
          </a:graphicData>
        </a:graphic>
      </p:graphicFrame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609600" y="2743200"/>
            <a:ext cx="81534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式中，</a:t>
            </a:r>
            <a:r>
              <a:rPr lang="en-US" altLang="zh-CN" i="1"/>
              <a:t>m</a:t>
            </a:r>
            <a:r>
              <a:rPr lang="en-US" altLang="zh-CN" i="1" baseline="-25000"/>
              <a:t>i</a:t>
            </a:r>
            <a:r>
              <a:rPr lang="zh-CN" altLang="en-US"/>
              <a:t>是地址变量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zh-CN" altLang="en-US"/>
              <a:t>、</a:t>
            </a:r>
            <a:r>
              <a:rPr lang="en-US" altLang="zh-CN"/>
              <a:t>A</a:t>
            </a:r>
            <a:r>
              <a:rPr lang="en-US" altLang="zh-CN" baseline="-25000"/>
              <a:t>0</a:t>
            </a:r>
            <a:r>
              <a:rPr lang="zh-CN" altLang="en-US"/>
              <a:t>所对应的最小项，称地址最小项。 还可以用矩阵形式表示为 </a:t>
            </a:r>
          </a:p>
        </p:txBody>
      </p:sp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609600" y="3962400"/>
          <a:ext cx="7924800" cy="2593975"/>
        </p:xfrm>
        <a:graphic>
          <a:graphicData uri="http://schemas.openxmlformats.org/presentationml/2006/ole">
            <p:oleObj spid="_x0000_s21507" name="Equation" r:id="rId4" imgW="3568680" imgH="1168200" progId="Equations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914400" y="404813"/>
            <a:ext cx="8229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zh-CN"/>
              <a:t>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图为</a:t>
            </a:r>
            <a:r>
              <a:rPr lang="en-US" altLang="zh-CN"/>
              <a:t>8</a:t>
            </a:r>
            <a:r>
              <a:rPr lang="zh-CN" altLang="en-US"/>
              <a:t>选</a:t>
            </a:r>
            <a:r>
              <a:rPr lang="en-US" altLang="zh-CN"/>
              <a:t>1 MUX</a:t>
            </a:r>
            <a:r>
              <a:rPr lang="zh-CN" altLang="en-US"/>
              <a:t>的逻辑符号，输出表达式为 </a:t>
            </a:r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/>
        </p:nvGraphicFramePr>
        <p:xfrm>
          <a:off x="1403350" y="2133600"/>
          <a:ext cx="6705600" cy="974725"/>
        </p:xfrm>
        <a:graphic>
          <a:graphicData uri="http://schemas.openxmlformats.org/presentationml/2006/ole">
            <p:oleObj spid="_x0000_s22530" name="Equation" r:id="rId3" imgW="2971800" imgH="431640" progId="Equations">
              <p:embed/>
            </p:oleObj>
          </a:graphicData>
        </a:graphic>
      </p:graphicFrame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3492500" y="6021388"/>
            <a:ext cx="2801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8</a:t>
            </a:r>
            <a:r>
              <a:rPr lang="zh-CN" altLang="en-US"/>
              <a:t>选</a:t>
            </a:r>
            <a:r>
              <a:rPr lang="en-US" altLang="zh-CN"/>
              <a:t>1MUX</a:t>
            </a:r>
            <a:r>
              <a:rPr lang="zh-CN" altLang="en-US"/>
              <a:t>逻辑符号 </a:t>
            </a:r>
          </a:p>
        </p:txBody>
      </p:sp>
      <p:graphicFrame>
        <p:nvGraphicFramePr>
          <p:cNvPr id="22531" name="Object 5"/>
          <p:cNvGraphicFramePr>
            <a:graphicFrameLocks noChangeAspect="1"/>
          </p:cNvGraphicFramePr>
          <p:nvPr/>
        </p:nvGraphicFramePr>
        <p:xfrm>
          <a:off x="2124075" y="3141663"/>
          <a:ext cx="5638800" cy="2747962"/>
        </p:xfrm>
        <a:graphic>
          <a:graphicData uri="http://schemas.openxmlformats.org/presentationml/2006/ole">
            <p:oleObj spid="_x0000_s22531" name="VISIO" r:id="rId4" imgW="1922400" imgH="936000" progId="Visio.Drawing.11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3511550" y="1243013"/>
            <a:ext cx="257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8</a:t>
            </a:r>
            <a:r>
              <a:rPr lang="zh-CN" altLang="en-US"/>
              <a:t>选</a:t>
            </a:r>
            <a:r>
              <a:rPr lang="en-US" altLang="zh-CN"/>
              <a:t>1 MUX</a:t>
            </a:r>
            <a:r>
              <a:rPr lang="zh-CN" altLang="en-US"/>
              <a:t>功能表 </a:t>
            </a:r>
          </a:p>
        </p:txBody>
      </p:sp>
      <p:graphicFrame>
        <p:nvGraphicFramePr>
          <p:cNvPr id="471043" name="Group 3"/>
          <p:cNvGraphicFramePr>
            <a:graphicFrameLocks noGrp="1"/>
          </p:cNvGraphicFramePr>
          <p:nvPr/>
        </p:nvGraphicFramePr>
        <p:xfrm>
          <a:off x="1676400" y="1828800"/>
          <a:ext cx="6096000" cy="4480560"/>
        </p:xfrm>
        <a:graphic>
          <a:graphicData uri="http://schemas.openxmlformats.org/drawingml/2006/table">
            <a:tbl>
              <a:tblPr/>
              <a:tblGrid>
                <a:gridCol w="1447800"/>
                <a:gridCol w="2616200"/>
                <a:gridCol w="2032000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    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          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       ×       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0          0         0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0          0         1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0          1         0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0          1         1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1          0         0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1          0         1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1          1         0</a:t>
                      </a:r>
                      <a:b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1          1         1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100138" y="404813"/>
            <a:ext cx="7340471" cy="385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kumimoji="0" lang="zh-CN" altLang="en-US" dirty="0">
                <a:solidFill>
                  <a:schemeClr val="tx2"/>
                </a:solidFill>
              </a:rPr>
              <a:t>多路选择器的应</a:t>
            </a:r>
            <a:r>
              <a:rPr kumimoji="0" lang="zh-CN" altLang="en-US" dirty="0" smtClean="0">
                <a:solidFill>
                  <a:schemeClr val="tx2"/>
                </a:solidFill>
              </a:rPr>
              <a:t>用</a:t>
            </a:r>
            <a:endParaRPr lang="zh-CN" altLang="en-US" dirty="0"/>
          </a:p>
          <a:p>
            <a:pPr>
              <a:lnSpc>
                <a:spcPct val="170000"/>
              </a:lnSpc>
            </a:pPr>
            <a:r>
              <a:rPr lang="zh-CN" altLang="en-US" dirty="0"/>
              <a:t>数据选择器的应用很广，典型应用有以下几个方面： 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① 作数据选择，以实现多路信号分时传送。 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② 实现组合逻辑函数。 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③ 在数据传输时实现并</a:t>
            </a:r>
            <a:r>
              <a:rPr lang="en-US" altLang="zh-CN" dirty="0">
                <a:latin typeface="Courier New" pitchFamily="49" charset="0"/>
              </a:rPr>
              <a:t>—</a:t>
            </a:r>
            <a:r>
              <a:rPr lang="zh-CN" altLang="en-US" dirty="0"/>
              <a:t>串转换。 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④ 产生序列信号。 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143000" y="4572000"/>
            <a:ext cx="539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对于</a:t>
            </a:r>
            <a:r>
              <a:rPr lang="en-US" altLang="zh-CN" i="1"/>
              <a:t>n</a:t>
            </a:r>
            <a:r>
              <a:rPr lang="zh-CN" altLang="en-US"/>
              <a:t>个地址输入的</a:t>
            </a:r>
            <a:r>
              <a:rPr lang="en-US" altLang="zh-CN"/>
              <a:t>MUX</a:t>
            </a:r>
            <a:r>
              <a:rPr lang="zh-CN" altLang="en-US"/>
              <a:t>，其表达式为 </a:t>
            </a:r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3733800" y="5105400"/>
          <a:ext cx="1752600" cy="1262063"/>
        </p:xfrm>
        <a:graphic>
          <a:graphicData uri="http://schemas.openxmlformats.org/presentationml/2006/ole">
            <p:oleObj spid="_x0000_s23554" name="Equation" r:id="rId3" imgW="634680" imgH="457200" progId="Equations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1258888" y="620713"/>
            <a:ext cx="5697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【</a:t>
            </a:r>
            <a:r>
              <a:rPr lang="zh-CN" altLang="en-US"/>
              <a:t>例 </a:t>
            </a:r>
            <a:r>
              <a:rPr lang="en-US" altLang="zh-CN"/>
              <a:t>】 </a:t>
            </a:r>
            <a:r>
              <a:rPr lang="zh-CN" altLang="en-US"/>
              <a:t>试用</a:t>
            </a:r>
            <a:r>
              <a:rPr lang="en-US" altLang="zh-CN"/>
              <a:t>4</a:t>
            </a:r>
            <a:r>
              <a:rPr lang="zh-CN" altLang="en-US"/>
              <a:t>选</a:t>
            </a:r>
            <a:r>
              <a:rPr lang="en-US" altLang="zh-CN"/>
              <a:t>1MUX</a:t>
            </a:r>
            <a:r>
              <a:rPr lang="zh-CN" altLang="en-US"/>
              <a:t>实现三变量函数： </a:t>
            </a:r>
          </a:p>
        </p:txBody>
      </p:sp>
      <p:graphicFrame>
        <p:nvGraphicFramePr>
          <p:cNvPr id="24578" name="Object 3"/>
          <p:cNvGraphicFramePr>
            <a:graphicFrameLocks noChangeAspect="1"/>
          </p:cNvGraphicFramePr>
          <p:nvPr/>
        </p:nvGraphicFramePr>
        <p:xfrm>
          <a:off x="2667000" y="1447800"/>
          <a:ext cx="4419600" cy="481013"/>
        </p:xfrm>
        <a:graphic>
          <a:graphicData uri="http://schemas.openxmlformats.org/presentationml/2006/ole">
            <p:oleObj spid="_x0000_s24578" name="Equation" r:id="rId3" imgW="1981080" imgH="215640" progId="Equations">
              <p:embed/>
            </p:oleObj>
          </a:graphicData>
        </a:graphic>
      </p:graphicFrame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609600" y="1905000"/>
            <a:ext cx="80772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en-US" altLang="zh-CN" b="1" dirty="0"/>
              <a:t>       </a:t>
            </a:r>
            <a:r>
              <a:rPr lang="zh-CN" altLang="en-US" b="1" dirty="0"/>
              <a:t>解：</a:t>
            </a:r>
            <a:r>
              <a:rPr lang="zh-CN" altLang="en-US" dirty="0"/>
              <a:t> 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/>
              <a:t>       ① 首先选择地址输入，令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i="1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=</a:t>
            </a:r>
            <a:r>
              <a:rPr lang="en-US" altLang="zh-CN" i="1" dirty="0"/>
              <a:t>AB</a:t>
            </a:r>
            <a:r>
              <a:rPr lang="zh-CN" altLang="en-US" dirty="0"/>
              <a:t>，则多余输入变量为</a:t>
            </a:r>
            <a:r>
              <a:rPr lang="en-US" altLang="zh-CN" i="1" dirty="0"/>
              <a:t>C</a:t>
            </a:r>
            <a:r>
              <a:rPr lang="zh-CN" altLang="en-US" dirty="0"/>
              <a:t>，余函数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en-US" altLang="zh-CN" dirty="0"/>
              <a:t>=</a:t>
            </a:r>
            <a:r>
              <a:rPr lang="en-US" altLang="zh-CN" i="1" dirty="0"/>
              <a:t>f(c</a:t>
            </a:r>
            <a:r>
              <a:rPr lang="en-US" altLang="zh-CN" dirty="0"/>
              <a:t>)</a:t>
            </a:r>
            <a:r>
              <a:rPr lang="zh-CN" altLang="en-US" dirty="0"/>
              <a:t>。 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/>
              <a:t>       ② 确定余函数</a:t>
            </a:r>
            <a:r>
              <a:rPr lang="en-US" altLang="zh-CN" i="1" dirty="0"/>
              <a:t>D</a:t>
            </a:r>
            <a:r>
              <a:rPr lang="en-US" altLang="zh-CN" baseline="-25000" dirty="0"/>
              <a:t>i</a:t>
            </a:r>
            <a:r>
              <a:rPr lang="zh-CN" altLang="en-US" dirty="0"/>
              <a:t>。 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/>
              <a:t>       用代数法将</a:t>
            </a:r>
            <a:r>
              <a:rPr lang="en-US" altLang="zh-CN" i="1" dirty="0"/>
              <a:t>F</a:t>
            </a:r>
            <a:r>
              <a:rPr lang="zh-CN" altLang="en-US" dirty="0"/>
              <a:t>的表达式变换为与</a:t>
            </a:r>
            <a:r>
              <a:rPr lang="en-US" altLang="zh-CN" i="1" dirty="0"/>
              <a:t>Y</a:t>
            </a:r>
            <a:r>
              <a:rPr lang="zh-CN" altLang="en-US" dirty="0"/>
              <a:t>相应的形式： </a:t>
            </a:r>
          </a:p>
        </p:txBody>
      </p:sp>
      <p:graphicFrame>
        <p:nvGraphicFramePr>
          <p:cNvPr id="24579" name="Object 5"/>
          <p:cNvGraphicFramePr>
            <a:graphicFrameLocks noChangeAspect="1"/>
          </p:cNvGraphicFramePr>
          <p:nvPr/>
        </p:nvGraphicFramePr>
        <p:xfrm>
          <a:off x="2446338" y="4846638"/>
          <a:ext cx="4706937" cy="1846262"/>
        </p:xfrm>
        <a:graphic>
          <a:graphicData uri="http://schemas.openxmlformats.org/presentationml/2006/ole">
            <p:oleObj spid="_x0000_s24579" name="Equation" r:id="rId4" imgW="2527200" imgH="990360" progId="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1403350" y="549275"/>
            <a:ext cx="244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将</a:t>
            </a:r>
            <a:r>
              <a:rPr lang="en-US" altLang="zh-CN" i="1"/>
              <a:t>F</a:t>
            </a:r>
            <a:r>
              <a:rPr lang="zh-CN" altLang="en-US"/>
              <a:t>与</a:t>
            </a:r>
            <a:r>
              <a:rPr lang="en-US" altLang="zh-CN" i="1"/>
              <a:t>Y</a:t>
            </a:r>
            <a:r>
              <a:rPr lang="zh-CN" altLang="en-US"/>
              <a:t>对照可得 </a:t>
            </a:r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2819400" y="1219200"/>
          <a:ext cx="3810000" cy="528638"/>
        </p:xfrm>
        <a:graphic>
          <a:graphicData uri="http://schemas.openxmlformats.org/presentationml/2006/ole">
            <p:oleObj spid="_x0000_s25602" name="Equation" r:id="rId3" imgW="1828800" imgH="253800" progId="Equations">
              <p:embed/>
            </p:oleObj>
          </a:graphicData>
        </a:graphic>
      </p:graphicFrame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3419872" y="5949280"/>
            <a:ext cx="24160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选</a:t>
            </a:r>
            <a:r>
              <a:rPr lang="en-US" altLang="zh-CN" dirty="0" smtClean="0"/>
              <a:t>1</a:t>
            </a:r>
            <a:r>
              <a:rPr lang="zh-CN" altLang="en-US" dirty="0" smtClean="0"/>
              <a:t>应用逻辑图 </a:t>
            </a:r>
            <a:endParaRPr lang="zh-CN" altLang="en-US" dirty="0"/>
          </a:p>
        </p:txBody>
      </p:sp>
      <p:graphicFrame>
        <p:nvGraphicFramePr>
          <p:cNvPr id="25603" name="Object 5"/>
          <p:cNvGraphicFramePr>
            <a:graphicFrameLocks noChangeAspect="1"/>
          </p:cNvGraphicFramePr>
          <p:nvPr/>
        </p:nvGraphicFramePr>
        <p:xfrm>
          <a:off x="1828800" y="1905000"/>
          <a:ext cx="6705600" cy="4130675"/>
        </p:xfrm>
        <a:graphic>
          <a:graphicData uri="http://schemas.openxmlformats.org/presentationml/2006/ole">
            <p:oleObj spid="_x0000_s25603" name="VISIO" r:id="rId4" imgW="1778400" imgH="1094760" progId="Visio.Drawing.11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多路选择器的应用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 dirty="0" smtClean="0"/>
              <a:t>用四选一数据选择器实现如下逻辑函数：</a:t>
            </a:r>
            <a:r>
              <a:rPr lang="en-US" altLang="zh-CN" sz="2400" dirty="0" smtClean="0"/>
              <a:t>F=∑(0, 1, 5, 6, 7, 9, 10, 14, 15)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解：选地址</a:t>
            </a:r>
            <a:r>
              <a:rPr lang="en-US" altLang="zh-CN" sz="2400" dirty="0" smtClean="0"/>
              <a:t>A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A</a:t>
            </a:r>
            <a:r>
              <a:rPr lang="en-US" altLang="zh-CN" sz="2400" baseline="-25000" dirty="0" smtClean="0"/>
              <a:t>0</a:t>
            </a:r>
            <a:r>
              <a:rPr lang="zh-CN" altLang="en-US" sz="2400" dirty="0" smtClean="0"/>
              <a:t>变量为</a:t>
            </a:r>
            <a:r>
              <a:rPr lang="en-US" altLang="zh-CN" sz="2400" dirty="0" smtClean="0"/>
              <a:t>AB</a:t>
            </a:r>
            <a:r>
              <a:rPr lang="zh-CN" altLang="en-US" sz="2400" dirty="0" smtClean="0"/>
              <a:t>，则变量</a:t>
            </a:r>
            <a:r>
              <a:rPr lang="en-US" altLang="zh-CN" sz="2400" dirty="0" smtClean="0"/>
              <a:t>CD</a:t>
            </a:r>
            <a:r>
              <a:rPr lang="zh-CN" altLang="en-US" sz="2400" dirty="0" smtClean="0"/>
              <a:t>将反映在数据输入端。</a:t>
            </a:r>
          </a:p>
        </p:txBody>
      </p:sp>
      <p:grpSp>
        <p:nvGrpSpPr>
          <p:cNvPr id="75780" name="Group 4"/>
          <p:cNvGrpSpPr>
            <a:grpSpLocks/>
          </p:cNvGrpSpPr>
          <p:nvPr/>
        </p:nvGrpSpPr>
        <p:grpSpPr bwMode="auto">
          <a:xfrm>
            <a:off x="830263" y="2827338"/>
            <a:ext cx="7677150" cy="3322637"/>
            <a:chOff x="523" y="1781"/>
            <a:chExt cx="4836" cy="2093"/>
          </a:xfrm>
        </p:grpSpPr>
        <p:grpSp>
          <p:nvGrpSpPr>
            <p:cNvPr id="75781" name="Group 5"/>
            <p:cNvGrpSpPr>
              <a:grpSpLocks/>
            </p:cNvGrpSpPr>
            <p:nvPr/>
          </p:nvGrpSpPr>
          <p:grpSpPr bwMode="auto">
            <a:xfrm>
              <a:off x="523" y="2306"/>
              <a:ext cx="4017" cy="1398"/>
              <a:chOff x="523" y="2306"/>
              <a:chExt cx="4017" cy="1398"/>
            </a:xfrm>
          </p:grpSpPr>
          <p:sp>
            <p:nvSpPr>
              <p:cNvPr id="75830" name="Rectangle 6"/>
              <p:cNvSpPr>
                <a:spLocks noChangeArrowheads="1"/>
              </p:cNvSpPr>
              <p:nvPr/>
            </p:nvSpPr>
            <p:spPr bwMode="auto">
              <a:xfrm>
                <a:off x="755" y="2520"/>
                <a:ext cx="294" cy="294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31" name="Rectangle 7"/>
              <p:cNvSpPr>
                <a:spLocks noChangeArrowheads="1"/>
              </p:cNvSpPr>
              <p:nvPr/>
            </p:nvSpPr>
            <p:spPr bwMode="auto">
              <a:xfrm>
                <a:off x="879" y="2600"/>
                <a:ext cx="98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latin typeface="Times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5832" name="Line 8"/>
              <p:cNvSpPr>
                <a:spLocks noChangeShapeType="1"/>
              </p:cNvSpPr>
              <p:nvPr/>
            </p:nvSpPr>
            <p:spPr bwMode="auto">
              <a:xfrm>
                <a:off x="541" y="2351"/>
                <a:ext cx="214" cy="16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33" name="Rectangle 9"/>
              <p:cNvSpPr>
                <a:spLocks noChangeArrowheads="1"/>
              </p:cNvSpPr>
              <p:nvPr/>
            </p:nvSpPr>
            <p:spPr bwMode="auto">
              <a:xfrm>
                <a:off x="523" y="2449"/>
                <a:ext cx="205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solidFill>
                      <a:srgbClr val="000000"/>
                    </a:solidFill>
                    <a:latin typeface="Times" charset="0"/>
                  </a:rPr>
                  <a:t>CD</a:t>
                </a:r>
                <a:endParaRPr lang="en-US" altLang="zh-CN"/>
              </a:p>
            </p:txBody>
          </p:sp>
          <p:sp>
            <p:nvSpPr>
              <p:cNvPr id="75834" name="Rectangle 10"/>
              <p:cNvSpPr>
                <a:spLocks noChangeArrowheads="1"/>
              </p:cNvSpPr>
              <p:nvPr/>
            </p:nvSpPr>
            <p:spPr bwMode="auto">
              <a:xfrm>
                <a:off x="844" y="2369"/>
                <a:ext cx="151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latin typeface="Times" charset="0"/>
                  </a:rPr>
                  <a:t>00</a:t>
                </a:r>
                <a:endParaRPr lang="en-US" altLang="zh-CN"/>
              </a:p>
            </p:txBody>
          </p:sp>
          <p:sp>
            <p:nvSpPr>
              <p:cNvPr id="75835" name="Rectangle 11"/>
              <p:cNvSpPr>
                <a:spLocks noChangeArrowheads="1"/>
              </p:cNvSpPr>
              <p:nvPr/>
            </p:nvSpPr>
            <p:spPr bwMode="auto">
              <a:xfrm>
                <a:off x="1138" y="2369"/>
                <a:ext cx="151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latin typeface="Times" charset="0"/>
                  </a:rPr>
                  <a:t>01</a:t>
                </a:r>
                <a:endParaRPr lang="en-US" altLang="zh-CN"/>
              </a:p>
            </p:txBody>
          </p:sp>
          <p:sp>
            <p:nvSpPr>
              <p:cNvPr id="75836" name="Rectangle 12"/>
              <p:cNvSpPr>
                <a:spLocks noChangeArrowheads="1"/>
              </p:cNvSpPr>
              <p:nvPr/>
            </p:nvSpPr>
            <p:spPr bwMode="auto">
              <a:xfrm>
                <a:off x="1440" y="2369"/>
                <a:ext cx="151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latin typeface="Times" charset="0"/>
                  </a:rPr>
                  <a:t>11</a:t>
                </a:r>
                <a:endParaRPr lang="en-US" altLang="zh-CN"/>
              </a:p>
            </p:txBody>
          </p:sp>
          <p:sp>
            <p:nvSpPr>
              <p:cNvPr id="75837" name="Rectangle 13"/>
              <p:cNvSpPr>
                <a:spLocks noChangeArrowheads="1"/>
              </p:cNvSpPr>
              <p:nvPr/>
            </p:nvSpPr>
            <p:spPr bwMode="auto">
              <a:xfrm>
                <a:off x="1734" y="2369"/>
                <a:ext cx="151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latin typeface="Times" charset="0"/>
                  </a:rPr>
                  <a:t>10</a:t>
                </a:r>
                <a:endParaRPr lang="en-US" altLang="zh-CN"/>
              </a:p>
            </p:txBody>
          </p:sp>
          <p:sp>
            <p:nvSpPr>
              <p:cNvPr id="75838" name="Rectangle 14"/>
              <p:cNvSpPr>
                <a:spLocks noChangeArrowheads="1"/>
              </p:cNvSpPr>
              <p:nvPr/>
            </p:nvSpPr>
            <p:spPr bwMode="auto">
              <a:xfrm>
                <a:off x="755" y="2814"/>
                <a:ext cx="294" cy="294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39" name="Rectangle 15"/>
              <p:cNvSpPr>
                <a:spLocks noChangeArrowheads="1"/>
              </p:cNvSpPr>
              <p:nvPr/>
            </p:nvSpPr>
            <p:spPr bwMode="auto">
              <a:xfrm>
                <a:off x="879" y="2894"/>
                <a:ext cx="98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latin typeface="Times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5840" name="Rectangle 16"/>
              <p:cNvSpPr>
                <a:spLocks noChangeArrowheads="1"/>
              </p:cNvSpPr>
              <p:nvPr/>
            </p:nvSpPr>
            <p:spPr bwMode="auto">
              <a:xfrm>
                <a:off x="1049" y="2520"/>
                <a:ext cx="293" cy="294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41" name="Rectangle 17"/>
              <p:cNvSpPr>
                <a:spLocks noChangeArrowheads="1"/>
              </p:cNvSpPr>
              <p:nvPr/>
            </p:nvSpPr>
            <p:spPr bwMode="auto">
              <a:xfrm>
                <a:off x="1342" y="2520"/>
                <a:ext cx="294" cy="294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42" name="Rectangle 18"/>
              <p:cNvSpPr>
                <a:spLocks noChangeArrowheads="1"/>
              </p:cNvSpPr>
              <p:nvPr/>
            </p:nvSpPr>
            <p:spPr bwMode="auto">
              <a:xfrm>
                <a:off x="1636" y="2520"/>
                <a:ext cx="294" cy="294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43" name="Rectangle 19"/>
              <p:cNvSpPr>
                <a:spLocks noChangeArrowheads="1"/>
              </p:cNvSpPr>
              <p:nvPr/>
            </p:nvSpPr>
            <p:spPr bwMode="auto">
              <a:xfrm>
                <a:off x="1049" y="2814"/>
                <a:ext cx="293" cy="294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44" name="Rectangle 20"/>
              <p:cNvSpPr>
                <a:spLocks noChangeArrowheads="1"/>
              </p:cNvSpPr>
              <p:nvPr/>
            </p:nvSpPr>
            <p:spPr bwMode="auto">
              <a:xfrm>
                <a:off x="1173" y="2894"/>
                <a:ext cx="98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latin typeface="Times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5845" name="Rectangle 21"/>
              <p:cNvSpPr>
                <a:spLocks noChangeArrowheads="1"/>
              </p:cNvSpPr>
              <p:nvPr/>
            </p:nvSpPr>
            <p:spPr bwMode="auto">
              <a:xfrm>
                <a:off x="1342" y="2814"/>
                <a:ext cx="294" cy="294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46" name="Rectangle 22"/>
              <p:cNvSpPr>
                <a:spLocks noChangeArrowheads="1"/>
              </p:cNvSpPr>
              <p:nvPr/>
            </p:nvSpPr>
            <p:spPr bwMode="auto">
              <a:xfrm>
                <a:off x="1636" y="2814"/>
                <a:ext cx="294" cy="294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47" name="Rectangle 23"/>
              <p:cNvSpPr>
                <a:spLocks noChangeArrowheads="1"/>
              </p:cNvSpPr>
              <p:nvPr/>
            </p:nvSpPr>
            <p:spPr bwMode="auto">
              <a:xfrm>
                <a:off x="1761" y="2894"/>
                <a:ext cx="98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latin typeface="Times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5848" name="Rectangle 24"/>
              <p:cNvSpPr>
                <a:spLocks noChangeArrowheads="1"/>
              </p:cNvSpPr>
              <p:nvPr/>
            </p:nvSpPr>
            <p:spPr bwMode="auto">
              <a:xfrm>
                <a:off x="594" y="2600"/>
                <a:ext cx="151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latin typeface="Times" charset="0"/>
                  </a:rPr>
                  <a:t>00</a:t>
                </a:r>
                <a:endParaRPr lang="en-US" altLang="zh-CN"/>
              </a:p>
            </p:txBody>
          </p:sp>
          <p:sp>
            <p:nvSpPr>
              <p:cNvPr id="75849" name="Rectangle 25"/>
              <p:cNvSpPr>
                <a:spLocks noChangeArrowheads="1"/>
              </p:cNvSpPr>
              <p:nvPr/>
            </p:nvSpPr>
            <p:spPr bwMode="auto">
              <a:xfrm>
                <a:off x="594" y="2894"/>
                <a:ext cx="151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latin typeface="Times" charset="0"/>
                  </a:rPr>
                  <a:t>01</a:t>
                </a:r>
                <a:endParaRPr lang="en-US" altLang="zh-CN"/>
              </a:p>
            </p:txBody>
          </p:sp>
          <p:sp>
            <p:nvSpPr>
              <p:cNvPr id="75850" name="Rectangle 26"/>
              <p:cNvSpPr>
                <a:spLocks noChangeArrowheads="1"/>
              </p:cNvSpPr>
              <p:nvPr/>
            </p:nvSpPr>
            <p:spPr bwMode="auto">
              <a:xfrm>
                <a:off x="639" y="2306"/>
                <a:ext cx="187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solidFill>
                      <a:srgbClr val="000000"/>
                    </a:solidFill>
                    <a:latin typeface="Times" charset="0"/>
                  </a:rPr>
                  <a:t>AB</a:t>
                </a:r>
                <a:endParaRPr lang="en-US" altLang="zh-CN"/>
              </a:p>
            </p:txBody>
          </p:sp>
          <p:sp>
            <p:nvSpPr>
              <p:cNvPr id="75851" name="Line 27"/>
              <p:cNvSpPr>
                <a:spLocks noChangeShapeType="1"/>
              </p:cNvSpPr>
              <p:nvPr/>
            </p:nvSpPr>
            <p:spPr bwMode="auto">
              <a:xfrm flipV="1">
                <a:off x="1004" y="3517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52" name="Line 28"/>
              <p:cNvSpPr>
                <a:spLocks noChangeShapeType="1"/>
              </p:cNvSpPr>
              <p:nvPr/>
            </p:nvSpPr>
            <p:spPr bwMode="auto">
              <a:xfrm flipV="1">
                <a:off x="1004" y="3446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53" name="Line 29"/>
              <p:cNvSpPr>
                <a:spLocks noChangeShapeType="1"/>
              </p:cNvSpPr>
              <p:nvPr/>
            </p:nvSpPr>
            <p:spPr bwMode="auto">
              <a:xfrm flipV="1">
                <a:off x="1004" y="3375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54" name="Line 30"/>
              <p:cNvSpPr>
                <a:spLocks noChangeShapeType="1"/>
              </p:cNvSpPr>
              <p:nvPr/>
            </p:nvSpPr>
            <p:spPr bwMode="auto">
              <a:xfrm flipV="1">
                <a:off x="1004" y="3304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55" name="Line 31"/>
              <p:cNvSpPr>
                <a:spLocks noChangeShapeType="1"/>
              </p:cNvSpPr>
              <p:nvPr/>
            </p:nvSpPr>
            <p:spPr bwMode="auto">
              <a:xfrm flipV="1">
                <a:off x="1004" y="3232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56" name="Line 32"/>
              <p:cNvSpPr>
                <a:spLocks noChangeShapeType="1"/>
              </p:cNvSpPr>
              <p:nvPr/>
            </p:nvSpPr>
            <p:spPr bwMode="auto">
              <a:xfrm flipV="1">
                <a:off x="1004" y="3161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57" name="Line 33"/>
              <p:cNvSpPr>
                <a:spLocks noChangeShapeType="1"/>
              </p:cNvSpPr>
              <p:nvPr/>
            </p:nvSpPr>
            <p:spPr bwMode="auto">
              <a:xfrm flipV="1">
                <a:off x="1004" y="3090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58" name="Line 34"/>
              <p:cNvSpPr>
                <a:spLocks noChangeShapeType="1"/>
              </p:cNvSpPr>
              <p:nvPr/>
            </p:nvSpPr>
            <p:spPr bwMode="auto">
              <a:xfrm flipV="1">
                <a:off x="1004" y="3019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59" name="Line 35"/>
              <p:cNvSpPr>
                <a:spLocks noChangeShapeType="1"/>
              </p:cNvSpPr>
              <p:nvPr/>
            </p:nvSpPr>
            <p:spPr bwMode="auto">
              <a:xfrm flipV="1">
                <a:off x="1004" y="2947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60" name="Line 36"/>
              <p:cNvSpPr>
                <a:spLocks noChangeShapeType="1"/>
              </p:cNvSpPr>
              <p:nvPr/>
            </p:nvSpPr>
            <p:spPr bwMode="auto">
              <a:xfrm flipV="1">
                <a:off x="1004" y="2876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61" name="Line 37"/>
              <p:cNvSpPr>
                <a:spLocks noChangeShapeType="1"/>
              </p:cNvSpPr>
              <p:nvPr/>
            </p:nvSpPr>
            <p:spPr bwMode="auto">
              <a:xfrm flipV="1">
                <a:off x="1004" y="2805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62" name="Line 38"/>
              <p:cNvSpPr>
                <a:spLocks noChangeShapeType="1"/>
              </p:cNvSpPr>
              <p:nvPr/>
            </p:nvSpPr>
            <p:spPr bwMode="auto">
              <a:xfrm flipV="1">
                <a:off x="1004" y="2734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63" name="Freeform 39"/>
              <p:cNvSpPr>
                <a:spLocks/>
              </p:cNvSpPr>
              <p:nvPr/>
            </p:nvSpPr>
            <p:spPr bwMode="auto">
              <a:xfrm>
                <a:off x="1004" y="2663"/>
                <a:ext cx="1" cy="35"/>
              </a:xfrm>
              <a:custGeom>
                <a:avLst/>
                <a:gdLst>
                  <a:gd name="T0" fmla="*/ 0 w 1"/>
                  <a:gd name="T1" fmla="*/ 2677 h 4"/>
                  <a:gd name="T2" fmla="*/ 0 w 1"/>
                  <a:gd name="T3" fmla="*/ 691 h 4"/>
                  <a:gd name="T4" fmla="*/ 0 w 1"/>
                  <a:gd name="T5" fmla="*/ 0 h 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"/>
                  <a:gd name="T11" fmla="*/ 1 w 1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">
                    <a:moveTo>
                      <a:pt x="0" y="4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64" name="Freeform 40"/>
              <p:cNvSpPr>
                <a:spLocks/>
              </p:cNvSpPr>
              <p:nvPr/>
            </p:nvSpPr>
            <p:spPr bwMode="auto">
              <a:xfrm>
                <a:off x="977" y="2600"/>
                <a:ext cx="18" cy="27"/>
              </a:xfrm>
              <a:custGeom>
                <a:avLst/>
                <a:gdLst>
                  <a:gd name="T0" fmla="*/ 1458 w 2"/>
                  <a:gd name="T1" fmla="*/ 2187 h 3"/>
                  <a:gd name="T2" fmla="*/ 1458 w 2"/>
                  <a:gd name="T3" fmla="*/ 1458 h 3"/>
                  <a:gd name="T4" fmla="*/ 0 w 2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3"/>
                  <a:gd name="T11" fmla="*/ 2 w 2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3">
                    <a:moveTo>
                      <a:pt x="2" y="3"/>
                    </a:move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65" name="Line 41"/>
              <p:cNvSpPr>
                <a:spLocks noChangeShapeType="1"/>
              </p:cNvSpPr>
              <p:nvPr/>
            </p:nvSpPr>
            <p:spPr bwMode="auto">
              <a:xfrm flipH="1" flipV="1">
                <a:off x="915" y="2574"/>
                <a:ext cx="36" cy="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66" name="Line 42"/>
              <p:cNvSpPr>
                <a:spLocks noChangeShapeType="1"/>
              </p:cNvSpPr>
              <p:nvPr/>
            </p:nvSpPr>
            <p:spPr bwMode="auto">
              <a:xfrm flipH="1">
                <a:off x="844" y="2574"/>
                <a:ext cx="35" cy="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67" name="Line 43"/>
              <p:cNvSpPr>
                <a:spLocks noChangeShapeType="1"/>
              </p:cNvSpPr>
              <p:nvPr/>
            </p:nvSpPr>
            <p:spPr bwMode="auto">
              <a:xfrm flipH="1">
                <a:off x="844" y="2574"/>
                <a:ext cx="35" cy="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68" name="Freeform 44"/>
              <p:cNvSpPr>
                <a:spLocks/>
              </p:cNvSpPr>
              <p:nvPr/>
            </p:nvSpPr>
            <p:spPr bwMode="auto">
              <a:xfrm>
                <a:off x="808" y="2609"/>
                <a:ext cx="9" cy="36"/>
              </a:xfrm>
              <a:custGeom>
                <a:avLst/>
                <a:gdLst>
                  <a:gd name="T0" fmla="*/ 729 w 1"/>
                  <a:gd name="T1" fmla="*/ 0 h 4"/>
                  <a:gd name="T2" fmla="*/ 0 w 1"/>
                  <a:gd name="T3" fmla="*/ 729 h 4"/>
                  <a:gd name="T4" fmla="*/ 0 w 1"/>
                  <a:gd name="T5" fmla="*/ 2916 h 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"/>
                  <a:gd name="T11" fmla="*/ 1 w 1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">
                    <a:moveTo>
                      <a:pt x="1" y="0"/>
                    </a:moveTo>
                    <a:lnTo>
                      <a:pt x="0" y="1"/>
                    </a:lnTo>
                    <a:lnTo>
                      <a:pt x="0" y="4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69" name="Line 45"/>
              <p:cNvSpPr>
                <a:spLocks noChangeShapeType="1"/>
              </p:cNvSpPr>
              <p:nvPr/>
            </p:nvSpPr>
            <p:spPr bwMode="auto">
              <a:xfrm>
                <a:off x="799" y="2680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70" name="Line 46"/>
              <p:cNvSpPr>
                <a:spLocks noChangeShapeType="1"/>
              </p:cNvSpPr>
              <p:nvPr/>
            </p:nvSpPr>
            <p:spPr bwMode="auto">
              <a:xfrm>
                <a:off x="799" y="2752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71" name="Line 47"/>
              <p:cNvSpPr>
                <a:spLocks noChangeShapeType="1"/>
              </p:cNvSpPr>
              <p:nvPr/>
            </p:nvSpPr>
            <p:spPr bwMode="auto">
              <a:xfrm>
                <a:off x="799" y="2823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72" name="Line 48"/>
              <p:cNvSpPr>
                <a:spLocks noChangeShapeType="1"/>
              </p:cNvSpPr>
              <p:nvPr/>
            </p:nvSpPr>
            <p:spPr bwMode="auto">
              <a:xfrm>
                <a:off x="799" y="2894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73" name="Line 49"/>
              <p:cNvSpPr>
                <a:spLocks noChangeShapeType="1"/>
              </p:cNvSpPr>
              <p:nvPr/>
            </p:nvSpPr>
            <p:spPr bwMode="auto">
              <a:xfrm>
                <a:off x="799" y="2965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74" name="Line 50"/>
              <p:cNvSpPr>
                <a:spLocks noChangeShapeType="1"/>
              </p:cNvSpPr>
              <p:nvPr/>
            </p:nvSpPr>
            <p:spPr bwMode="auto">
              <a:xfrm>
                <a:off x="799" y="3036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75" name="Line 51"/>
              <p:cNvSpPr>
                <a:spLocks noChangeShapeType="1"/>
              </p:cNvSpPr>
              <p:nvPr/>
            </p:nvSpPr>
            <p:spPr bwMode="auto">
              <a:xfrm>
                <a:off x="799" y="3108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76" name="Line 52"/>
              <p:cNvSpPr>
                <a:spLocks noChangeShapeType="1"/>
              </p:cNvSpPr>
              <p:nvPr/>
            </p:nvSpPr>
            <p:spPr bwMode="auto">
              <a:xfrm>
                <a:off x="799" y="3179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77" name="Line 53"/>
              <p:cNvSpPr>
                <a:spLocks noChangeShapeType="1"/>
              </p:cNvSpPr>
              <p:nvPr/>
            </p:nvSpPr>
            <p:spPr bwMode="auto">
              <a:xfrm>
                <a:off x="799" y="3250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78" name="Line 54"/>
              <p:cNvSpPr>
                <a:spLocks noChangeShapeType="1"/>
              </p:cNvSpPr>
              <p:nvPr/>
            </p:nvSpPr>
            <p:spPr bwMode="auto">
              <a:xfrm>
                <a:off x="799" y="3321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79" name="Line 55"/>
              <p:cNvSpPr>
                <a:spLocks noChangeShapeType="1"/>
              </p:cNvSpPr>
              <p:nvPr/>
            </p:nvSpPr>
            <p:spPr bwMode="auto">
              <a:xfrm>
                <a:off x="799" y="3393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80" name="Line 56"/>
              <p:cNvSpPr>
                <a:spLocks noChangeShapeType="1"/>
              </p:cNvSpPr>
              <p:nvPr/>
            </p:nvSpPr>
            <p:spPr bwMode="auto">
              <a:xfrm>
                <a:off x="799" y="3464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81" name="Freeform 57"/>
              <p:cNvSpPr>
                <a:spLocks/>
              </p:cNvSpPr>
              <p:nvPr/>
            </p:nvSpPr>
            <p:spPr bwMode="auto">
              <a:xfrm>
                <a:off x="799" y="3535"/>
                <a:ext cx="1" cy="36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1458 h 4"/>
                  <a:gd name="T4" fmla="*/ 0 w 1"/>
                  <a:gd name="T5" fmla="*/ 2916 h 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"/>
                  <a:gd name="T11" fmla="*/ 1 w 1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">
                    <a:moveTo>
                      <a:pt x="0" y="0"/>
                    </a:moveTo>
                    <a:lnTo>
                      <a:pt x="0" y="2"/>
                    </a:lnTo>
                    <a:lnTo>
                      <a:pt x="0" y="4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82" name="Line 58"/>
              <p:cNvSpPr>
                <a:spLocks noChangeShapeType="1"/>
              </p:cNvSpPr>
              <p:nvPr/>
            </p:nvSpPr>
            <p:spPr bwMode="auto">
              <a:xfrm>
                <a:off x="808" y="3606"/>
                <a:ext cx="27" cy="2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83" name="Line 59"/>
              <p:cNvSpPr>
                <a:spLocks noChangeShapeType="1"/>
              </p:cNvSpPr>
              <p:nvPr/>
            </p:nvSpPr>
            <p:spPr bwMode="auto">
              <a:xfrm>
                <a:off x="861" y="3651"/>
                <a:ext cx="36" cy="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84" name="Line 60"/>
              <p:cNvSpPr>
                <a:spLocks noChangeShapeType="1"/>
              </p:cNvSpPr>
              <p:nvPr/>
            </p:nvSpPr>
            <p:spPr bwMode="auto">
              <a:xfrm>
                <a:off x="861" y="3651"/>
                <a:ext cx="36" cy="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85" name="Freeform 61"/>
              <p:cNvSpPr>
                <a:spLocks/>
              </p:cNvSpPr>
              <p:nvPr/>
            </p:nvSpPr>
            <p:spPr bwMode="auto">
              <a:xfrm>
                <a:off x="933" y="3633"/>
                <a:ext cx="26" cy="18"/>
              </a:xfrm>
              <a:custGeom>
                <a:avLst/>
                <a:gdLst>
                  <a:gd name="T0" fmla="*/ 0 w 3"/>
                  <a:gd name="T1" fmla="*/ 1458 h 2"/>
                  <a:gd name="T2" fmla="*/ 1274 w 3"/>
                  <a:gd name="T3" fmla="*/ 729 h 2"/>
                  <a:gd name="T4" fmla="*/ 1950 w 3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3"/>
                  <a:gd name="T10" fmla="*/ 0 h 2"/>
                  <a:gd name="T11" fmla="*/ 3 w 3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" h="2">
                    <a:moveTo>
                      <a:pt x="0" y="2"/>
                    </a:moveTo>
                    <a:lnTo>
                      <a:pt x="2" y="1"/>
                    </a:lnTo>
                    <a:lnTo>
                      <a:pt x="3" y="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86" name="Freeform 62"/>
              <p:cNvSpPr>
                <a:spLocks/>
              </p:cNvSpPr>
              <p:nvPr/>
            </p:nvSpPr>
            <p:spPr bwMode="auto">
              <a:xfrm>
                <a:off x="986" y="3579"/>
                <a:ext cx="9" cy="36"/>
              </a:xfrm>
              <a:custGeom>
                <a:avLst/>
                <a:gdLst>
                  <a:gd name="T0" fmla="*/ 0 w 1"/>
                  <a:gd name="T1" fmla="*/ 2916 h 4"/>
                  <a:gd name="T2" fmla="*/ 729 w 1"/>
                  <a:gd name="T3" fmla="*/ 2187 h 4"/>
                  <a:gd name="T4" fmla="*/ 729 w 1"/>
                  <a:gd name="T5" fmla="*/ 0 h 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"/>
                  <a:gd name="T11" fmla="*/ 1 w 1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">
                    <a:moveTo>
                      <a:pt x="0" y="4"/>
                    </a:moveTo>
                    <a:lnTo>
                      <a:pt x="1" y="3"/>
                    </a:lnTo>
                    <a:lnTo>
                      <a:pt x="1" y="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87" name="Line 63"/>
              <p:cNvSpPr>
                <a:spLocks noChangeShapeType="1"/>
              </p:cNvSpPr>
              <p:nvPr/>
            </p:nvSpPr>
            <p:spPr bwMode="auto">
              <a:xfrm flipV="1">
                <a:off x="1307" y="3517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88" name="Line 64"/>
              <p:cNvSpPr>
                <a:spLocks noChangeShapeType="1"/>
              </p:cNvSpPr>
              <p:nvPr/>
            </p:nvSpPr>
            <p:spPr bwMode="auto">
              <a:xfrm flipV="1">
                <a:off x="1307" y="3446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89" name="Line 65"/>
              <p:cNvSpPr>
                <a:spLocks noChangeShapeType="1"/>
              </p:cNvSpPr>
              <p:nvPr/>
            </p:nvSpPr>
            <p:spPr bwMode="auto">
              <a:xfrm flipV="1">
                <a:off x="1307" y="3375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90" name="Line 66"/>
              <p:cNvSpPr>
                <a:spLocks noChangeShapeType="1"/>
              </p:cNvSpPr>
              <p:nvPr/>
            </p:nvSpPr>
            <p:spPr bwMode="auto">
              <a:xfrm flipV="1">
                <a:off x="1307" y="3304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91" name="Line 67"/>
              <p:cNvSpPr>
                <a:spLocks noChangeShapeType="1"/>
              </p:cNvSpPr>
              <p:nvPr/>
            </p:nvSpPr>
            <p:spPr bwMode="auto">
              <a:xfrm flipV="1">
                <a:off x="1307" y="3232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92" name="Line 68"/>
              <p:cNvSpPr>
                <a:spLocks noChangeShapeType="1"/>
              </p:cNvSpPr>
              <p:nvPr/>
            </p:nvSpPr>
            <p:spPr bwMode="auto">
              <a:xfrm flipV="1">
                <a:off x="1307" y="3161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93" name="Line 69"/>
              <p:cNvSpPr>
                <a:spLocks noChangeShapeType="1"/>
              </p:cNvSpPr>
              <p:nvPr/>
            </p:nvSpPr>
            <p:spPr bwMode="auto">
              <a:xfrm flipV="1">
                <a:off x="1307" y="3090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94" name="Line 70"/>
              <p:cNvSpPr>
                <a:spLocks noChangeShapeType="1"/>
              </p:cNvSpPr>
              <p:nvPr/>
            </p:nvSpPr>
            <p:spPr bwMode="auto">
              <a:xfrm flipV="1">
                <a:off x="1307" y="3019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95" name="Line 71"/>
              <p:cNvSpPr>
                <a:spLocks noChangeShapeType="1"/>
              </p:cNvSpPr>
              <p:nvPr/>
            </p:nvSpPr>
            <p:spPr bwMode="auto">
              <a:xfrm flipV="1">
                <a:off x="1307" y="2947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96" name="Line 72"/>
              <p:cNvSpPr>
                <a:spLocks noChangeShapeType="1"/>
              </p:cNvSpPr>
              <p:nvPr/>
            </p:nvSpPr>
            <p:spPr bwMode="auto">
              <a:xfrm flipV="1">
                <a:off x="1307" y="2876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97" name="Line 73"/>
              <p:cNvSpPr>
                <a:spLocks noChangeShapeType="1"/>
              </p:cNvSpPr>
              <p:nvPr/>
            </p:nvSpPr>
            <p:spPr bwMode="auto">
              <a:xfrm flipV="1">
                <a:off x="1307" y="2805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98" name="Line 74"/>
              <p:cNvSpPr>
                <a:spLocks noChangeShapeType="1"/>
              </p:cNvSpPr>
              <p:nvPr/>
            </p:nvSpPr>
            <p:spPr bwMode="auto">
              <a:xfrm flipV="1">
                <a:off x="1307" y="2734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99" name="Freeform 75"/>
              <p:cNvSpPr>
                <a:spLocks/>
              </p:cNvSpPr>
              <p:nvPr/>
            </p:nvSpPr>
            <p:spPr bwMode="auto">
              <a:xfrm>
                <a:off x="1307" y="2663"/>
                <a:ext cx="1" cy="35"/>
              </a:xfrm>
              <a:custGeom>
                <a:avLst/>
                <a:gdLst>
                  <a:gd name="T0" fmla="*/ 0 w 1"/>
                  <a:gd name="T1" fmla="*/ 2677 h 4"/>
                  <a:gd name="T2" fmla="*/ 0 w 1"/>
                  <a:gd name="T3" fmla="*/ 691 h 4"/>
                  <a:gd name="T4" fmla="*/ 0 w 1"/>
                  <a:gd name="T5" fmla="*/ 0 h 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"/>
                  <a:gd name="T11" fmla="*/ 1 w 1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">
                    <a:moveTo>
                      <a:pt x="0" y="4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00" name="Freeform 76"/>
              <p:cNvSpPr>
                <a:spLocks/>
              </p:cNvSpPr>
              <p:nvPr/>
            </p:nvSpPr>
            <p:spPr bwMode="auto">
              <a:xfrm>
                <a:off x="1271" y="2600"/>
                <a:ext cx="18" cy="27"/>
              </a:xfrm>
              <a:custGeom>
                <a:avLst/>
                <a:gdLst>
                  <a:gd name="T0" fmla="*/ 1458 w 2"/>
                  <a:gd name="T1" fmla="*/ 2187 h 3"/>
                  <a:gd name="T2" fmla="*/ 1458 w 2"/>
                  <a:gd name="T3" fmla="*/ 1458 h 3"/>
                  <a:gd name="T4" fmla="*/ 0 w 2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3"/>
                  <a:gd name="T11" fmla="*/ 2 w 2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3">
                    <a:moveTo>
                      <a:pt x="2" y="3"/>
                    </a:move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01" name="Line 77"/>
              <p:cNvSpPr>
                <a:spLocks noChangeShapeType="1"/>
              </p:cNvSpPr>
              <p:nvPr/>
            </p:nvSpPr>
            <p:spPr bwMode="auto">
              <a:xfrm flipH="1" flipV="1">
                <a:off x="1209" y="2565"/>
                <a:ext cx="35" cy="18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02" name="Freeform 78"/>
              <p:cNvSpPr>
                <a:spLocks/>
              </p:cNvSpPr>
              <p:nvPr/>
            </p:nvSpPr>
            <p:spPr bwMode="auto">
              <a:xfrm>
                <a:off x="1138" y="2574"/>
                <a:ext cx="35" cy="17"/>
              </a:xfrm>
              <a:custGeom>
                <a:avLst/>
                <a:gdLst>
                  <a:gd name="T0" fmla="*/ 2677 w 4"/>
                  <a:gd name="T1" fmla="*/ 0 h 2"/>
                  <a:gd name="T2" fmla="*/ 691 w 4"/>
                  <a:gd name="T3" fmla="*/ 646 h 2"/>
                  <a:gd name="T4" fmla="*/ 0 w 4"/>
                  <a:gd name="T5" fmla="*/ 1224 h 2"/>
                  <a:gd name="T6" fmla="*/ 0 60000 65536"/>
                  <a:gd name="T7" fmla="*/ 0 60000 65536"/>
                  <a:gd name="T8" fmla="*/ 0 60000 65536"/>
                  <a:gd name="T9" fmla="*/ 0 w 4"/>
                  <a:gd name="T10" fmla="*/ 0 h 2"/>
                  <a:gd name="T11" fmla="*/ 4 w 4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" h="2">
                    <a:moveTo>
                      <a:pt x="4" y="0"/>
                    </a:moveTo>
                    <a:lnTo>
                      <a:pt x="1" y="1"/>
                    </a:lnTo>
                    <a:lnTo>
                      <a:pt x="0" y="2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03" name="Freeform 79"/>
              <p:cNvSpPr>
                <a:spLocks/>
              </p:cNvSpPr>
              <p:nvPr/>
            </p:nvSpPr>
            <p:spPr bwMode="auto">
              <a:xfrm>
                <a:off x="1102" y="2609"/>
                <a:ext cx="9" cy="36"/>
              </a:xfrm>
              <a:custGeom>
                <a:avLst/>
                <a:gdLst>
                  <a:gd name="T0" fmla="*/ 729 w 1"/>
                  <a:gd name="T1" fmla="*/ 0 h 4"/>
                  <a:gd name="T2" fmla="*/ 0 w 1"/>
                  <a:gd name="T3" fmla="*/ 729 h 4"/>
                  <a:gd name="T4" fmla="*/ 0 w 1"/>
                  <a:gd name="T5" fmla="*/ 2916 h 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"/>
                  <a:gd name="T11" fmla="*/ 1 w 1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">
                    <a:moveTo>
                      <a:pt x="1" y="0"/>
                    </a:moveTo>
                    <a:lnTo>
                      <a:pt x="0" y="1"/>
                    </a:lnTo>
                    <a:lnTo>
                      <a:pt x="0" y="4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04" name="Line 80"/>
              <p:cNvSpPr>
                <a:spLocks noChangeShapeType="1"/>
              </p:cNvSpPr>
              <p:nvPr/>
            </p:nvSpPr>
            <p:spPr bwMode="auto">
              <a:xfrm>
                <a:off x="1093" y="2680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05" name="Line 81"/>
              <p:cNvSpPr>
                <a:spLocks noChangeShapeType="1"/>
              </p:cNvSpPr>
              <p:nvPr/>
            </p:nvSpPr>
            <p:spPr bwMode="auto">
              <a:xfrm>
                <a:off x="1093" y="2752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06" name="Line 82"/>
              <p:cNvSpPr>
                <a:spLocks noChangeShapeType="1"/>
              </p:cNvSpPr>
              <p:nvPr/>
            </p:nvSpPr>
            <p:spPr bwMode="auto">
              <a:xfrm>
                <a:off x="1093" y="2823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07" name="Line 83"/>
              <p:cNvSpPr>
                <a:spLocks noChangeShapeType="1"/>
              </p:cNvSpPr>
              <p:nvPr/>
            </p:nvSpPr>
            <p:spPr bwMode="auto">
              <a:xfrm>
                <a:off x="1093" y="2894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08" name="Line 84"/>
              <p:cNvSpPr>
                <a:spLocks noChangeShapeType="1"/>
              </p:cNvSpPr>
              <p:nvPr/>
            </p:nvSpPr>
            <p:spPr bwMode="auto">
              <a:xfrm>
                <a:off x="1093" y="2965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09" name="Line 85"/>
              <p:cNvSpPr>
                <a:spLocks noChangeShapeType="1"/>
              </p:cNvSpPr>
              <p:nvPr/>
            </p:nvSpPr>
            <p:spPr bwMode="auto">
              <a:xfrm>
                <a:off x="1093" y="3036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10" name="Line 86"/>
              <p:cNvSpPr>
                <a:spLocks noChangeShapeType="1"/>
              </p:cNvSpPr>
              <p:nvPr/>
            </p:nvSpPr>
            <p:spPr bwMode="auto">
              <a:xfrm>
                <a:off x="1093" y="3108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11" name="Line 87"/>
              <p:cNvSpPr>
                <a:spLocks noChangeShapeType="1"/>
              </p:cNvSpPr>
              <p:nvPr/>
            </p:nvSpPr>
            <p:spPr bwMode="auto">
              <a:xfrm>
                <a:off x="1093" y="3179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12" name="Line 88"/>
              <p:cNvSpPr>
                <a:spLocks noChangeShapeType="1"/>
              </p:cNvSpPr>
              <p:nvPr/>
            </p:nvSpPr>
            <p:spPr bwMode="auto">
              <a:xfrm>
                <a:off x="1093" y="3250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13" name="Line 89"/>
              <p:cNvSpPr>
                <a:spLocks noChangeShapeType="1"/>
              </p:cNvSpPr>
              <p:nvPr/>
            </p:nvSpPr>
            <p:spPr bwMode="auto">
              <a:xfrm>
                <a:off x="1093" y="3321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14" name="Line 90"/>
              <p:cNvSpPr>
                <a:spLocks noChangeShapeType="1"/>
              </p:cNvSpPr>
              <p:nvPr/>
            </p:nvSpPr>
            <p:spPr bwMode="auto">
              <a:xfrm>
                <a:off x="1093" y="3393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15" name="Line 91"/>
              <p:cNvSpPr>
                <a:spLocks noChangeShapeType="1"/>
              </p:cNvSpPr>
              <p:nvPr/>
            </p:nvSpPr>
            <p:spPr bwMode="auto">
              <a:xfrm>
                <a:off x="1093" y="3464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16" name="Freeform 92"/>
              <p:cNvSpPr>
                <a:spLocks/>
              </p:cNvSpPr>
              <p:nvPr/>
            </p:nvSpPr>
            <p:spPr bwMode="auto">
              <a:xfrm>
                <a:off x="1093" y="3535"/>
                <a:ext cx="1" cy="36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1458 h 4"/>
                  <a:gd name="T4" fmla="*/ 0 w 1"/>
                  <a:gd name="T5" fmla="*/ 2916 h 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"/>
                  <a:gd name="T11" fmla="*/ 1 w 1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">
                    <a:moveTo>
                      <a:pt x="0" y="0"/>
                    </a:moveTo>
                    <a:lnTo>
                      <a:pt x="0" y="2"/>
                    </a:lnTo>
                    <a:lnTo>
                      <a:pt x="0" y="4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17" name="Line 93"/>
              <p:cNvSpPr>
                <a:spLocks noChangeShapeType="1"/>
              </p:cNvSpPr>
              <p:nvPr/>
            </p:nvSpPr>
            <p:spPr bwMode="auto">
              <a:xfrm>
                <a:off x="1102" y="3606"/>
                <a:ext cx="27" cy="18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18" name="Line 94"/>
              <p:cNvSpPr>
                <a:spLocks noChangeShapeType="1"/>
              </p:cNvSpPr>
              <p:nvPr/>
            </p:nvSpPr>
            <p:spPr bwMode="auto">
              <a:xfrm>
                <a:off x="1155" y="3642"/>
                <a:ext cx="36" cy="18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19" name="Freeform 95"/>
              <p:cNvSpPr>
                <a:spLocks/>
              </p:cNvSpPr>
              <p:nvPr/>
            </p:nvSpPr>
            <p:spPr bwMode="auto">
              <a:xfrm>
                <a:off x="1227" y="3633"/>
                <a:ext cx="35" cy="18"/>
              </a:xfrm>
              <a:custGeom>
                <a:avLst/>
                <a:gdLst>
                  <a:gd name="T0" fmla="*/ 0 w 4"/>
                  <a:gd name="T1" fmla="*/ 1458 h 2"/>
                  <a:gd name="T2" fmla="*/ 1986 w 4"/>
                  <a:gd name="T3" fmla="*/ 729 h 2"/>
                  <a:gd name="T4" fmla="*/ 2677 w 4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4"/>
                  <a:gd name="T10" fmla="*/ 0 h 2"/>
                  <a:gd name="T11" fmla="*/ 4 w 4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" h="2">
                    <a:moveTo>
                      <a:pt x="0" y="2"/>
                    </a:moveTo>
                    <a:lnTo>
                      <a:pt x="3" y="1"/>
                    </a:lnTo>
                    <a:lnTo>
                      <a:pt x="4" y="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20" name="Line 96"/>
              <p:cNvSpPr>
                <a:spLocks noChangeShapeType="1"/>
              </p:cNvSpPr>
              <p:nvPr/>
            </p:nvSpPr>
            <p:spPr bwMode="auto">
              <a:xfrm flipV="1">
                <a:off x="1289" y="3571"/>
                <a:ext cx="9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21" name="Rectangle 97"/>
              <p:cNvSpPr>
                <a:spLocks noChangeArrowheads="1"/>
              </p:cNvSpPr>
              <p:nvPr/>
            </p:nvSpPr>
            <p:spPr bwMode="auto">
              <a:xfrm>
                <a:off x="755" y="3108"/>
                <a:ext cx="294" cy="302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22" name="Rectangle 98"/>
              <p:cNvSpPr>
                <a:spLocks noChangeArrowheads="1"/>
              </p:cNvSpPr>
              <p:nvPr/>
            </p:nvSpPr>
            <p:spPr bwMode="auto">
              <a:xfrm>
                <a:off x="1049" y="3108"/>
                <a:ext cx="293" cy="302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23" name="Rectangle 99"/>
              <p:cNvSpPr>
                <a:spLocks noChangeArrowheads="1"/>
              </p:cNvSpPr>
              <p:nvPr/>
            </p:nvSpPr>
            <p:spPr bwMode="auto">
              <a:xfrm>
                <a:off x="1173" y="3188"/>
                <a:ext cx="98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latin typeface="Times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5924" name="Rectangle 100"/>
              <p:cNvSpPr>
                <a:spLocks noChangeArrowheads="1"/>
              </p:cNvSpPr>
              <p:nvPr/>
            </p:nvSpPr>
            <p:spPr bwMode="auto">
              <a:xfrm>
                <a:off x="1342" y="3108"/>
                <a:ext cx="294" cy="302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25" name="Rectangle 101"/>
              <p:cNvSpPr>
                <a:spLocks noChangeArrowheads="1"/>
              </p:cNvSpPr>
              <p:nvPr/>
            </p:nvSpPr>
            <p:spPr bwMode="auto">
              <a:xfrm>
                <a:off x="1467" y="3188"/>
                <a:ext cx="98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latin typeface="Times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5926" name="Rectangle 102"/>
              <p:cNvSpPr>
                <a:spLocks noChangeArrowheads="1"/>
              </p:cNvSpPr>
              <p:nvPr/>
            </p:nvSpPr>
            <p:spPr bwMode="auto">
              <a:xfrm>
                <a:off x="1636" y="3108"/>
                <a:ext cx="294" cy="302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27" name="Rectangle 103"/>
              <p:cNvSpPr>
                <a:spLocks noChangeArrowheads="1"/>
              </p:cNvSpPr>
              <p:nvPr/>
            </p:nvSpPr>
            <p:spPr bwMode="auto">
              <a:xfrm>
                <a:off x="594" y="3188"/>
                <a:ext cx="151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latin typeface="Times" charset="0"/>
                  </a:rPr>
                  <a:t>11</a:t>
                </a:r>
                <a:endParaRPr lang="en-US" altLang="zh-CN"/>
              </a:p>
            </p:txBody>
          </p:sp>
          <p:sp>
            <p:nvSpPr>
              <p:cNvPr id="75928" name="Line 104"/>
              <p:cNvSpPr>
                <a:spLocks noChangeShapeType="1"/>
              </p:cNvSpPr>
              <p:nvPr/>
            </p:nvSpPr>
            <p:spPr bwMode="auto">
              <a:xfrm flipV="1">
                <a:off x="1601" y="3517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29" name="Line 105"/>
              <p:cNvSpPr>
                <a:spLocks noChangeShapeType="1"/>
              </p:cNvSpPr>
              <p:nvPr/>
            </p:nvSpPr>
            <p:spPr bwMode="auto">
              <a:xfrm flipV="1">
                <a:off x="1601" y="3446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30" name="Line 106"/>
              <p:cNvSpPr>
                <a:spLocks noChangeShapeType="1"/>
              </p:cNvSpPr>
              <p:nvPr/>
            </p:nvSpPr>
            <p:spPr bwMode="auto">
              <a:xfrm flipV="1">
                <a:off x="1601" y="3375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31" name="Line 107"/>
              <p:cNvSpPr>
                <a:spLocks noChangeShapeType="1"/>
              </p:cNvSpPr>
              <p:nvPr/>
            </p:nvSpPr>
            <p:spPr bwMode="auto">
              <a:xfrm flipV="1">
                <a:off x="1601" y="3304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32" name="Line 108"/>
              <p:cNvSpPr>
                <a:spLocks noChangeShapeType="1"/>
              </p:cNvSpPr>
              <p:nvPr/>
            </p:nvSpPr>
            <p:spPr bwMode="auto">
              <a:xfrm flipV="1">
                <a:off x="1601" y="3232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33" name="Line 109"/>
              <p:cNvSpPr>
                <a:spLocks noChangeShapeType="1"/>
              </p:cNvSpPr>
              <p:nvPr/>
            </p:nvSpPr>
            <p:spPr bwMode="auto">
              <a:xfrm flipV="1">
                <a:off x="1601" y="3161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34" name="Line 110"/>
              <p:cNvSpPr>
                <a:spLocks noChangeShapeType="1"/>
              </p:cNvSpPr>
              <p:nvPr/>
            </p:nvSpPr>
            <p:spPr bwMode="auto">
              <a:xfrm flipV="1">
                <a:off x="1601" y="3090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35" name="Line 111"/>
              <p:cNvSpPr>
                <a:spLocks noChangeShapeType="1"/>
              </p:cNvSpPr>
              <p:nvPr/>
            </p:nvSpPr>
            <p:spPr bwMode="auto">
              <a:xfrm flipV="1">
                <a:off x="1601" y="3019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36" name="Line 112"/>
              <p:cNvSpPr>
                <a:spLocks noChangeShapeType="1"/>
              </p:cNvSpPr>
              <p:nvPr/>
            </p:nvSpPr>
            <p:spPr bwMode="auto">
              <a:xfrm flipV="1">
                <a:off x="1601" y="2947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37" name="Line 113"/>
              <p:cNvSpPr>
                <a:spLocks noChangeShapeType="1"/>
              </p:cNvSpPr>
              <p:nvPr/>
            </p:nvSpPr>
            <p:spPr bwMode="auto">
              <a:xfrm flipV="1">
                <a:off x="1601" y="2876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38" name="Line 114"/>
              <p:cNvSpPr>
                <a:spLocks noChangeShapeType="1"/>
              </p:cNvSpPr>
              <p:nvPr/>
            </p:nvSpPr>
            <p:spPr bwMode="auto">
              <a:xfrm flipV="1">
                <a:off x="1601" y="2805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39" name="Line 115"/>
              <p:cNvSpPr>
                <a:spLocks noChangeShapeType="1"/>
              </p:cNvSpPr>
              <p:nvPr/>
            </p:nvSpPr>
            <p:spPr bwMode="auto">
              <a:xfrm flipV="1">
                <a:off x="1601" y="2734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40" name="Freeform 116"/>
              <p:cNvSpPr>
                <a:spLocks/>
              </p:cNvSpPr>
              <p:nvPr/>
            </p:nvSpPr>
            <p:spPr bwMode="auto">
              <a:xfrm>
                <a:off x="1601" y="2663"/>
                <a:ext cx="1" cy="35"/>
              </a:xfrm>
              <a:custGeom>
                <a:avLst/>
                <a:gdLst>
                  <a:gd name="T0" fmla="*/ 0 w 1"/>
                  <a:gd name="T1" fmla="*/ 2677 h 4"/>
                  <a:gd name="T2" fmla="*/ 0 w 1"/>
                  <a:gd name="T3" fmla="*/ 691 h 4"/>
                  <a:gd name="T4" fmla="*/ 0 w 1"/>
                  <a:gd name="T5" fmla="*/ 0 h 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"/>
                  <a:gd name="T11" fmla="*/ 1 w 1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">
                    <a:moveTo>
                      <a:pt x="0" y="4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41" name="Freeform 117"/>
              <p:cNvSpPr>
                <a:spLocks/>
              </p:cNvSpPr>
              <p:nvPr/>
            </p:nvSpPr>
            <p:spPr bwMode="auto">
              <a:xfrm>
                <a:off x="1565" y="2600"/>
                <a:ext cx="18" cy="27"/>
              </a:xfrm>
              <a:custGeom>
                <a:avLst/>
                <a:gdLst>
                  <a:gd name="T0" fmla="*/ 1458 w 2"/>
                  <a:gd name="T1" fmla="*/ 2187 h 3"/>
                  <a:gd name="T2" fmla="*/ 1458 w 2"/>
                  <a:gd name="T3" fmla="*/ 1458 h 3"/>
                  <a:gd name="T4" fmla="*/ 0 w 2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3"/>
                  <a:gd name="T11" fmla="*/ 2 w 2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3">
                    <a:moveTo>
                      <a:pt x="2" y="3"/>
                    </a:move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42" name="Line 118"/>
              <p:cNvSpPr>
                <a:spLocks noChangeShapeType="1"/>
              </p:cNvSpPr>
              <p:nvPr/>
            </p:nvSpPr>
            <p:spPr bwMode="auto">
              <a:xfrm flipH="1" flipV="1">
                <a:off x="1503" y="2565"/>
                <a:ext cx="35" cy="18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43" name="Freeform 119"/>
              <p:cNvSpPr>
                <a:spLocks/>
              </p:cNvSpPr>
              <p:nvPr/>
            </p:nvSpPr>
            <p:spPr bwMode="auto">
              <a:xfrm>
                <a:off x="1431" y="2574"/>
                <a:ext cx="36" cy="17"/>
              </a:xfrm>
              <a:custGeom>
                <a:avLst/>
                <a:gdLst>
                  <a:gd name="T0" fmla="*/ 2916 w 4"/>
                  <a:gd name="T1" fmla="*/ 0 h 2"/>
                  <a:gd name="T2" fmla="*/ 729 w 4"/>
                  <a:gd name="T3" fmla="*/ 646 h 2"/>
                  <a:gd name="T4" fmla="*/ 0 w 4"/>
                  <a:gd name="T5" fmla="*/ 1224 h 2"/>
                  <a:gd name="T6" fmla="*/ 0 60000 65536"/>
                  <a:gd name="T7" fmla="*/ 0 60000 65536"/>
                  <a:gd name="T8" fmla="*/ 0 60000 65536"/>
                  <a:gd name="T9" fmla="*/ 0 w 4"/>
                  <a:gd name="T10" fmla="*/ 0 h 2"/>
                  <a:gd name="T11" fmla="*/ 4 w 4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" h="2">
                    <a:moveTo>
                      <a:pt x="4" y="0"/>
                    </a:moveTo>
                    <a:lnTo>
                      <a:pt x="1" y="1"/>
                    </a:lnTo>
                    <a:lnTo>
                      <a:pt x="0" y="2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44" name="Freeform 120"/>
              <p:cNvSpPr>
                <a:spLocks/>
              </p:cNvSpPr>
              <p:nvPr/>
            </p:nvSpPr>
            <p:spPr bwMode="auto">
              <a:xfrm>
                <a:off x="1396" y="2609"/>
                <a:ext cx="9" cy="36"/>
              </a:xfrm>
              <a:custGeom>
                <a:avLst/>
                <a:gdLst>
                  <a:gd name="T0" fmla="*/ 729 w 1"/>
                  <a:gd name="T1" fmla="*/ 0 h 4"/>
                  <a:gd name="T2" fmla="*/ 0 w 1"/>
                  <a:gd name="T3" fmla="*/ 729 h 4"/>
                  <a:gd name="T4" fmla="*/ 0 w 1"/>
                  <a:gd name="T5" fmla="*/ 2916 h 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"/>
                  <a:gd name="T11" fmla="*/ 1 w 1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">
                    <a:moveTo>
                      <a:pt x="1" y="0"/>
                    </a:moveTo>
                    <a:lnTo>
                      <a:pt x="0" y="1"/>
                    </a:lnTo>
                    <a:lnTo>
                      <a:pt x="0" y="4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45" name="Line 121"/>
              <p:cNvSpPr>
                <a:spLocks noChangeShapeType="1"/>
              </p:cNvSpPr>
              <p:nvPr/>
            </p:nvSpPr>
            <p:spPr bwMode="auto">
              <a:xfrm>
                <a:off x="1387" y="2680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46" name="Line 122"/>
              <p:cNvSpPr>
                <a:spLocks noChangeShapeType="1"/>
              </p:cNvSpPr>
              <p:nvPr/>
            </p:nvSpPr>
            <p:spPr bwMode="auto">
              <a:xfrm>
                <a:off x="1387" y="2752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47" name="Line 123"/>
              <p:cNvSpPr>
                <a:spLocks noChangeShapeType="1"/>
              </p:cNvSpPr>
              <p:nvPr/>
            </p:nvSpPr>
            <p:spPr bwMode="auto">
              <a:xfrm>
                <a:off x="1387" y="2823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48" name="Line 124"/>
              <p:cNvSpPr>
                <a:spLocks noChangeShapeType="1"/>
              </p:cNvSpPr>
              <p:nvPr/>
            </p:nvSpPr>
            <p:spPr bwMode="auto">
              <a:xfrm>
                <a:off x="1387" y="2894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49" name="Line 125"/>
              <p:cNvSpPr>
                <a:spLocks noChangeShapeType="1"/>
              </p:cNvSpPr>
              <p:nvPr/>
            </p:nvSpPr>
            <p:spPr bwMode="auto">
              <a:xfrm>
                <a:off x="1387" y="2965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50" name="Line 126"/>
              <p:cNvSpPr>
                <a:spLocks noChangeShapeType="1"/>
              </p:cNvSpPr>
              <p:nvPr/>
            </p:nvSpPr>
            <p:spPr bwMode="auto">
              <a:xfrm>
                <a:off x="1387" y="3036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51" name="Line 127"/>
              <p:cNvSpPr>
                <a:spLocks noChangeShapeType="1"/>
              </p:cNvSpPr>
              <p:nvPr/>
            </p:nvSpPr>
            <p:spPr bwMode="auto">
              <a:xfrm>
                <a:off x="1387" y="3108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52" name="Line 128"/>
              <p:cNvSpPr>
                <a:spLocks noChangeShapeType="1"/>
              </p:cNvSpPr>
              <p:nvPr/>
            </p:nvSpPr>
            <p:spPr bwMode="auto">
              <a:xfrm>
                <a:off x="1387" y="3179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53" name="Line 129"/>
              <p:cNvSpPr>
                <a:spLocks noChangeShapeType="1"/>
              </p:cNvSpPr>
              <p:nvPr/>
            </p:nvSpPr>
            <p:spPr bwMode="auto">
              <a:xfrm>
                <a:off x="1387" y="3250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54" name="Line 130"/>
              <p:cNvSpPr>
                <a:spLocks noChangeShapeType="1"/>
              </p:cNvSpPr>
              <p:nvPr/>
            </p:nvSpPr>
            <p:spPr bwMode="auto">
              <a:xfrm>
                <a:off x="1387" y="3321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55" name="Line 131"/>
              <p:cNvSpPr>
                <a:spLocks noChangeShapeType="1"/>
              </p:cNvSpPr>
              <p:nvPr/>
            </p:nvSpPr>
            <p:spPr bwMode="auto">
              <a:xfrm>
                <a:off x="1387" y="3393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56" name="Line 132"/>
              <p:cNvSpPr>
                <a:spLocks noChangeShapeType="1"/>
              </p:cNvSpPr>
              <p:nvPr/>
            </p:nvSpPr>
            <p:spPr bwMode="auto">
              <a:xfrm>
                <a:off x="1387" y="3464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57" name="Freeform 133"/>
              <p:cNvSpPr>
                <a:spLocks/>
              </p:cNvSpPr>
              <p:nvPr/>
            </p:nvSpPr>
            <p:spPr bwMode="auto">
              <a:xfrm>
                <a:off x="1387" y="3535"/>
                <a:ext cx="1" cy="36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1458 h 4"/>
                  <a:gd name="T4" fmla="*/ 0 w 1"/>
                  <a:gd name="T5" fmla="*/ 2916 h 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"/>
                  <a:gd name="T11" fmla="*/ 1 w 1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">
                    <a:moveTo>
                      <a:pt x="0" y="0"/>
                    </a:moveTo>
                    <a:lnTo>
                      <a:pt x="0" y="2"/>
                    </a:lnTo>
                    <a:lnTo>
                      <a:pt x="0" y="4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58" name="Line 134"/>
              <p:cNvSpPr>
                <a:spLocks noChangeShapeType="1"/>
              </p:cNvSpPr>
              <p:nvPr/>
            </p:nvSpPr>
            <p:spPr bwMode="auto">
              <a:xfrm>
                <a:off x="1396" y="3606"/>
                <a:ext cx="27" cy="18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59" name="Line 135"/>
              <p:cNvSpPr>
                <a:spLocks noChangeShapeType="1"/>
              </p:cNvSpPr>
              <p:nvPr/>
            </p:nvSpPr>
            <p:spPr bwMode="auto">
              <a:xfrm>
                <a:off x="1449" y="3642"/>
                <a:ext cx="36" cy="18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60" name="Freeform 136"/>
              <p:cNvSpPr>
                <a:spLocks/>
              </p:cNvSpPr>
              <p:nvPr/>
            </p:nvSpPr>
            <p:spPr bwMode="auto">
              <a:xfrm>
                <a:off x="1521" y="3633"/>
                <a:ext cx="35" cy="18"/>
              </a:xfrm>
              <a:custGeom>
                <a:avLst/>
                <a:gdLst>
                  <a:gd name="T0" fmla="*/ 0 w 4"/>
                  <a:gd name="T1" fmla="*/ 1458 h 2"/>
                  <a:gd name="T2" fmla="*/ 1986 w 4"/>
                  <a:gd name="T3" fmla="*/ 729 h 2"/>
                  <a:gd name="T4" fmla="*/ 2677 w 4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4"/>
                  <a:gd name="T10" fmla="*/ 0 h 2"/>
                  <a:gd name="T11" fmla="*/ 4 w 4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" h="2">
                    <a:moveTo>
                      <a:pt x="0" y="2"/>
                    </a:moveTo>
                    <a:lnTo>
                      <a:pt x="3" y="1"/>
                    </a:lnTo>
                    <a:lnTo>
                      <a:pt x="4" y="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61" name="Line 137"/>
              <p:cNvSpPr>
                <a:spLocks noChangeShapeType="1"/>
              </p:cNvSpPr>
              <p:nvPr/>
            </p:nvSpPr>
            <p:spPr bwMode="auto">
              <a:xfrm flipV="1">
                <a:off x="1583" y="3571"/>
                <a:ext cx="9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62" name="Rectangle 138"/>
              <p:cNvSpPr>
                <a:spLocks noChangeArrowheads="1"/>
              </p:cNvSpPr>
              <p:nvPr/>
            </p:nvSpPr>
            <p:spPr bwMode="auto">
              <a:xfrm>
                <a:off x="755" y="3410"/>
                <a:ext cx="294" cy="294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63" name="Rectangle 139"/>
              <p:cNvSpPr>
                <a:spLocks noChangeArrowheads="1"/>
              </p:cNvSpPr>
              <p:nvPr/>
            </p:nvSpPr>
            <p:spPr bwMode="auto">
              <a:xfrm>
                <a:off x="1049" y="3410"/>
                <a:ext cx="293" cy="294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64" name="Rectangle 140"/>
              <p:cNvSpPr>
                <a:spLocks noChangeArrowheads="1"/>
              </p:cNvSpPr>
              <p:nvPr/>
            </p:nvSpPr>
            <p:spPr bwMode="auto">
              <a:xfrm>
                <a:off x="1173" y="3481"/>
                <a:ext cx="98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latin typeface="Times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5965" name="Rectangle 141"/>
              <p:cNvSpPr>
                <a:spLocks noChangeArrowheads="1"/>
              </p:cNvSpPr>
              <p:nvPr/>
            </p:nvSpPr>
            <p:spPr bwMode="auto">
              <a:xfrm>
                <a:off x="1342" y="3410"/>
                <a:ext cx="294" cy="294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66" name="Rectangle 142"/>
              <p:cNvSpPr>
                <a:spLocks noChangeArrowheads="1"/>
              </p:cNvSpPr>
              <p:nvPr/>
            </p:nvSpPr>
            <p:spPr bwMode="auto">
              <a:xfrm>
                <a:off x="1467" y="3481"/>
                <a:ext cx="98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latin typeface="Times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5967" name="Rectangle 143"/>
              <p:cNvSpPr>
                <a:spLocks noChangeArrowheads="1"/>
              </p:cNvSpPr>
              <p:nvPr/>
            </p:nvSpPr>
            <p:spPr bwMode="auto">
              <a:xfrm>
                <a:off x="1636" y="3410"/>
                <a:ext cx="294" cy="294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68" name="Rectangle 144"/>
              <p:cNvSpPr>
                <a:spLocks noChangeArrowheads="1"/>
              </p:cNvSpPr>
              <p:nvPr/>
            </p:nvSpPr>
            <p:spPr bwMode="auto">
              <a:xfrm>
                <a:off x="1761" y="3481"/>
                <a:ext cx="98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latin typeface="Times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5969" name="Rectangle 145"/>
              <p:cNvSpPr>
                <a:spLocks noChangeArrowheads="1"/>
              </p:cNvSpPr>
              <p:nvPr/>
            </p:nvSpPr>
            <p:spPr bwMode="auto">
              <a:xfrm>
                <a:off x="594" y="3481"/>
                <a:ext cx="151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latin typeface="Times" charset="0"/>
                  </a:rPr>
                  <a:t>10</a:t>
                </a:r>
                <a:endParaRPr lang="en-US" altLang="zh-CN"/>
              </a:p>
            </p:txBody>
          </p:sp>
          <p:sp>
            <p:nvSpPr>
              <p:cNvPr id="75970" name="Line 146"/>
              <p:cNvSpPr>
                <a:spLocks noChangeShapeType="1"/>
              </p:cNvSpPr>
              <p:nvPr/>
            </p:nvSpPr>
            <p:spPr bwMode="auto">
              <a:xfrm flipV="1">
                <a:off x="1895" y="3517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71" name="Line 147"/>
              <p:cNvSpPr>
                <a:spLocks noChangeShapeType="1"/>
              </p:cNvSpPr>
              <p:nvPr/>
            </p:nvSpPr>
            <p:spPr bwMode="auto">
              <a:xfrm flipV="1">
                <a:off x="1895" y="3446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72" name="Line 148"/>
              <p:cNvSpPr>
                <a:spLocks noChangeShapeType="1"/>
              </p:cNvSpPr>
              <p:nvPr/>
            </p:nvSpPr>
            <p:spPr bwMode="auto">
              <a:xfrm flipV="1">
                <a:off x="1895" y="3375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73" name="Line 149"/>
              <p:cNvSpPr>
                <a:spLocks noChangeShapeType="1"/>
              </p:cNvSpPr>
              <p:nvPr/>
            </p:nvSpPr>
            <p:spPr bwMode="auto">
              <a:xfrm flipV="1">
                <a:off x="1895" y="3304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74" name="Line 150"/>
              <p:cNvSpPr>
                <a:spLocks noChangeShapeType="1"/>
              </p:cNvSpPr>
              <p:nvPr/>
            </p:nvSpPr>
            <p:spPr bwMode="auto">
              <a:xfrm flipV="1">
                <a:off x="1895" y="3232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75" name="Line 151"/>
              <p:cNvSpPr>
                <a:spLocks noChangeShapeType="1"/>
              </p:cNvSpPr>
              <p:nvPr/>
            </p:nvSpPr>
            <p:spPr bwMode="auto">
              <a:xfrm flipV="1">
                <a:off x="1895" y="3161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76" name="Line 152"/>
              <p:cNvSpPr>
                <a:spLocks noChangeShapeType="1"/>
              </p:cNvSpPr>
              <p:nvPr/>
            </p:nvSpPr>
            <p:spPr bwMode="auto">
              <a:xfrm flipV="1">
                <a:off x="1895" y="3090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77" name="Line 153"/>
              <p:cNvSpPr>
                <a:spLocks noChangeShapeType="1"/>
              </p:cNvSpPr>
              <p:nvPr/>
            </p:nvSpPr>
            <p:spPr bwMode="auto">
              <a:xfrm flipV="1">
                <a:off x="1895" y="3019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78" name="Line 154"/>
              <p:cNvSpPr>
                <a:spLocks noChangeShapeType="1"/>
              </p:cNvSpPr>
              <p:nvPr/>
            </p:nvSpPr>
            <p:spPr bwMode="auto">
              <a:xfrm flipV="1">
                <a:off x="1895" y="2947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79" name="Line 155"/>
              <p:cNvSpPr>
                <a:spLocks noChangeShapeType="1"/>
              </p:cNvSpPr>
              <p:nvPr/>
            </p:nvSpPr>
            <p:spPr bwMode="auto">
              <a:xfrm flipV="1">
                <a:off x="1895" y="2876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80" name="Line 156"/>
              <p:cNvSpPr>
                <a:spLocks noChangeShapeType="1"/>
              </p:cNvSpPr>
              <p:nvPr/>
            </p:nvSpPr>
            <p:spPr bwMode="auto">
              <a:xfrm flipV="1">
                <a:off x="1895" y="2805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81" name="Line 157"/>
              <p:cNvSpPr>
                <a:spLocks noChangeShapeType="1"/>
              </p:cNvSpPr>
              <p:nvPr/>
            </p:nvSpPr>
            <p:spPr bwMode="auto">
              <a:xfrm flipV="1">
                <a:off x="1895" y="2734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82" name="Freeform 158"/>
              <p:cNvSpPr>
                <a:spLocks/>
              </p:cNvSpPr>
              <p:nvPr/>
            </p:nvSpPr>
            <p:spPr bwMode="auto">
              <a:xfrm>
                <a:off x="1895" y="2663"/>
                <a:ext cx="1" cy="35"/>
              </a:xfrm>
              <a:custGeom>
                <a:avLst/>
                <a:gdLst>
                  <a:gd name="T0" fmla="*/ 0 w 1"/>
                  <a:gd name="T1" fmla="*/ 2677 h 4"/>
                  <a:gd name="T2" fmla="*/ 0 w 1"/>
                  <a:gd name="T3" fmla="*/ 691 h 4"/>
                  <a:gd name="T4" fmla="*/ 0 w 1"/>
                  <a:gd name="T5" fmla="*/ 0 h 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"/>
                  <a:gd name="T11" fmla="*/ 1 w 1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">
                    <a:moveTo>
                      <a:pt x="0" y="4"/>
                    </a:move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83" name="Freeform 159"/>
              <p:cNvSpPr>
                <a:spLocks/>
              </p:cNvSpPr>
              <p:nvPr/>
            </p:nvSpPr>
            <p:spPr bwMode="auto">
              <a:xfrm>
                <a:off x="1859" y="2600"/>
                <a:ext cx="18" cy="27"/>
              </a:xfrm>
              <a:custGeom>
                <a:avLst/>
                <a:gdLst>
                  <a:gd name="T0" fmla="*/ 1458 w 2"/>
                  <a:gd name="T1" fmla="*/ 2187 h 3"/>
                  <a:gd name="T2" fmla="*/ 1458 w 2"/>
                  <a:gd name="T3" fmla="*/ 1458 h 3"/>
                  <a:gd name="T4" fmla="*/ 0 w 2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3"/>
                  <a:gd name="T11" fmla="*/ 2 w 2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3">
                    <a:moveTo>
                      <a:pt x="2" y="3"/>
                    </a:move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84" name="Line 160"/>
              <p:cNvSpPr>
                <a:spLocks noChangeShapeType="1"/>
              </p:cNvSpPr>
              <p:nvPr/>
            </p:nvSpPr>
            <p:spPr bwMode="auto">
              <a:xfrm flipH="1" flipV="1">
                <a:off x="1797" y="2565"/>
                <a:ext cx="35" cy="18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85" name="Freeform 161"/>
              <p:cNvSpPr>
                <a:spLocks/>
              </p:cNvSpPr>
              <p:nvPr/>
            </p:nvSpPr>
            <p:spPr bwMode="auto">
              <a:xfrm>
                <a:off x="1725" y="2574"/>
                <a:ext cx="36" cy="17"/>
              </a:xfrm>
              <a:custGeom>
                <a:avLst/>
                <a:gdLst>
                  <a:gd name="T0" fmla="*/ 2916 w 4"/>
                  <a:gd name="T1" fmla="*/ 0 h 2"/>
                  <a:gd name="T2" fmla="*/ 729 w 4"/>
                  <a:gd name="T3" fmla="*/ 646 h 2"/>
                  <a:gd name="T4" fmla="*/ 0 w 4"/>
                  <a:gd name="T5" fmla="*/ 1224 h 2"/>
                  <a:gd name="T6" fmla="*/ 0 60000 65536"/>
                  <a:gd name="T7" fmla="*/ 0 60000 65536"/>
                  <a:gd name="T8" fmla="*/ 0 60000 65536"/>
                  <a:gd name="T9" fmla="*/ 0 w 4"/>
                  <a:gd name="T10" fmla="*/ 0 h 2"/>
                  <a:gd name="T11" fmla="*/ 4 w 4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" h="2">
                    <a:moveTo>
                      <a:pt x="4" y="0"/>
                    </a:moveTo>
                    <a:lnTo>
                      <a:pt x="1" y="1"/>
                    </a:lnTo>
                    <a:lnTo>
                      <a:pt x="0" y="2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86" name="Freeform 162"/>
              <p:cNvSpPr>
                <a:spLocks/>
              </p:cNvSpPr>
              <p:nvPr/>
            </p:nvSpPr>
            <p:spPr bwMode="auto">
              <a:xfrm>
                <a:off x="1690" y="2609"/>
                <a:ext cx="9" cy="36"/>
              </a:xfrm>
              <a:custGeom>
                <a:avLst/>
                <a:gdLst>
                  <a:gd name="T0" fmla="*/ 729 w 1"/>
                  <a:gd name="T1" fmla="*/ 0 h 4"/>
                  <a:gd name="T2" fmla="*/ 0 w 1"/>
                  <a:gd name="T3" fmla="*/ 729 h 4"/>
                  <a:gd name="T4" fmla="*/ 0 w 1"/>
                  <a:gd name="T5" fmla="*/ 2916 h 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"/>
                  <a:gd name="T11" fmla="*/ 1 w 1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">
                    <a:moveTo>
                      <a:pt x="1" y="0"/>
                    </a:moveTo>
                    <a:lnTo>
                      <a:pt x="0" y="1"/>
                    </a:lnTo>
                    <a:lnTo>
                      <a:pt x="0" y="4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87" name="Line 163"/>
              <p:cNvSpPr>
                <a:spLocks noChangeShapeType="1"/>
              </p:cNvSpPr>
              <p:nvPr/>
            </p:nvSpPr>
            <p:spPr bwMode="auto">
              <a:xfrm>
                <a:off x="1681" y="2680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88" name="Line 164"/>
              <p:cNvSpPr>
                <a:spLocks noChangeShapeType="1"/>
              </p:cNvSpPr>
              <p:nvPr/>
            </p:nvSpPr>
            <p:spPr bwMode="auto">
              <a:xfrm>
                <a:off x="1681" y="2752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89" name="Line 165"/>
              <p:cNvSpPr>
                <a:spLocks noChangeShapeType="1"/>
              </p:cNvSpPr>
              <p:nvPr/>
            </p:nvSpPr>
            <p:spPr bwMode="auto">
              <a:xfrm>
                <a:off x="1681" y="2823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90" name="Line 166"/>
              <p:cNvSpPr>
                <a:spLocks noChangeShapeType="1"/>
              </p:cNvSpPr>
              <p:nvPr/>
            </p:nvSpPr>
            <p:spPr bwMode="auto">
              <a:xfrm>
                <a:off x="1681" y="2894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91" name="Line 167"/>
              <p:cNvSpPr>
                <a:spLocks noChangeShapeType="1"/>
              </p:cNvSpPr>
              <p:nvPr/>
            </p:nvSpPr>
            <p:spPr bwMode="auto">
              <a:xfrm>
                <a:off x="1681" y="2965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92" name="Line 168"/>
              <p:cNvSpPr>
                <a:spLocks noChangeShapeType="1"/>
              </p:cNvSpPr>
              <p:nvPr/>
            </p:nvSpPr>
            <p:spPr bwMode="auto">
              <a:xfrm>
                <a:off x="1681" y="3036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93" name="Line 169"/>
              <p:cNvSpPr>
                <a:spLocks noChangeShapeType="1"/>
              </p:cNvSpPr>
              <p:nvPr/>
            </p:nvSpPr>
            <p:spPr bwMode="auto">
              <a:xfrm>
                <a:off x="1681" y="3108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94" name="Line 170"/>
              <p:cNvSpPr>
                <a:spLocks noChangeShapeType="1"/>
              </p:cNvSpPr>
              <p:nvPr/>
            </p:nvSpPr>
            <p:spPr bwMode="auto">
              <a:xfrm>
                <a:off x="1681" y="3179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95" name="Line 171"/>
              <p:cNvSpPr>
                <a:spLocks noChangeShapeType="1"/>
              </p:cNvSpPr>
              <p:nvPr/>
            </p:nvSpPr>
            <p:spPr bwMode="auto">
              <a:xfrm>
                <a:off x="1681" y="3250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96" name="Line 172"/>
              <p:cNvSpPr>
                <a:spLocks noChangeShapeType="1"/>
              </p:cNvSpPr>
              <p:nvPr/>
            </p:nvSpPr>
            <p:spPr bwMode="auto">
              <a:xfrm>
                <a:off x="1681" y="3321"/>
                <a:ext cx="1" cy="3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97" name="Line 173"/>
              <p:cNvSpPr>
                <a:spLocks noChangeShapeType="1"/>
              </p:cNvSpPr>
              <p:nvPr/>
            </p:nvSpPr>
            <p:spPr bwMode="auto">
              <a:xfrm>
                <a:off x="1681" y="3393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98" name="Line 174"/>
              <p:cNvSpPr>
                <a:spLocks noChangeShapeType="1"/>
              </p:cNvSpPr>
              <p:nvPr/>
            </p:nvSpPr>
            <p:spPr bwMode="auto">
              <a:xfrm>
                <a:off x="1681" y="3464"/>
                <a:ext cx="1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99" name="Freeform 175"/>
              <p:cNvSpPr>
                <a:spLocks/>
              </p:cNvSpPr>
              <p:nvPr/>
            </p:nvSpPr>
            <p:spPr bwMode="auto">
              <a:xfrm>
                <a:off x="1681" y="3535"/>
                <a:ext cx="1" cy="36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1458 h 4"/>
                  <a:gd name="T4" fmla="*/ 0 w 1"/>
                  <a:gd name="T5" fmla="*/ 2916 h 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"/>
                  <a:gd name="T11" fmla="*/ 1 w 1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">
                    <a:moveTo>
                      <a:pt x="0" y="0"/>
                    </a:moveTo>
                    <a:lnTo>
                      <a:pt x="0" y="2"/>
                    </a:lnTo>
                    <a:lnTo>
                      <a:pt x="0" y="4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00" name="Line 176"/>
              <p:cNvSpPr>
                <a:spLocks noChangeShapeType="1"/>
              </p:cNvSpPr>
              <p:nvPr/>
            </p:nvSpPr>
            <p:spPr bwMode="auto">
              <a:xfrm>
                <a:off x="1690" y="3606"/>
                <a:ext cx="26" cy="18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01" name="Line 177"/>
              <p:cNvSpPr>
                <a:spLocks noChangeShapeType="1"/>
              </p:cNvSpPr>
              <p:nvPr/>
            </p:nvSpPr>
            <p:spPr bwMode="auto">
              <a:xfrm>
                <a:off x="1743" y="3642"/>
                <a:ext cx="36" cy="18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02" name="Freeform 178"/>
              <p:cNvSpPr>
                <a:spLocks/>
              </p:cNvSpPr>
              <p:nvPr/>
            </p:nvSpPr>
            <p:spPr bwMode="auto">
              <a:xfrm>
                <a:off x="1814" y="3633"/>
                <a:ext cx="36" cy="18"/>
              </a:xfrm>
              <a:custGeom>
                <a:avLst/>
                <a:gdLst>
                  <a:gd name="T0" fmla="*/ 0 w 4"/>
                  <a:gd name="T1" fmla="*/ 1458 h 2"/>
                  <a:gd name="T2" fmla="*/ 2187 w 4"/>
                  <a:gd name="T3" fmla="*/ 729 h 2"/>
                  <a:gd name="T4" fmla="*/ 2916 w 4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4"/>
                  <a:gd name="T10" fmla="*/ 0 h 2"/>
                  <a:gd name="T11" fmla="*/ 4 w 4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" h="2">
                    <a:moveTo>
                      <a:pt x="0" y="2"/>
                    </a:moveTo>
                    <a:lnTo>
                      <a:pt x="3" y="1"/>
                    </a:lnTo>
                    <a:lnTo>
                      <a:pt x="4" y="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03" name="Line 179"/>
              <p:cNvSpPr>
                <a:spLocks noChangeShapeType="1"/>
              </p:cNvSpPr>
              <p:nvPr/>
            </p:nvSpPr>
            <p:spPr bwMode="auto">
              <a:xfrm flipV="1">
                <a:off x="1877" y="3571"/>
                <a:ext cx="9" cy="3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04" name="Rectangle 180"/>
              <p:cNvSpPr>
                <a:spLocks noChangeArrowheads="1"/>
              </p:cNvSpPr>
              <p:nvPr/>
            </p:nvSpPr>
            <p:spPr bwMode="auto">
              <a:xfrm>
                <a:off x="2046" y="2573"/>
                <a:ext cx="125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solidFill>
                      <a:srgbClr val="000000"/>
                    </a:solidFill>
                    <a:latin typeface="Times" charset="0"/>
                  </a:rPr>
                  <a:t>D</a:t>
                </a:r>
                <a:endParaRPr lang="en-US" altLang="zh-CN"/>
              </a:p>
            </p:txBody>
          </p:sp>
          <p:sp>
            <p:nvSpPr>
              <p:cNvPr id="76005" name="Rectangle 181"/>
              <p:cNvSpPr>
                <a:spLocks noChangeArrowheads="1"/>
              </p:cNvSpPr>
              <p:nvPr/>
            </p:nvSpPr>
            <p:spPr bwMode="auto">
              <a:xfrm>
                <a:off x="2126" y="2636"/>
                <a:ext cx="80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76006" name="Rectangle 182"/>
              <p:cNvSpPr>
                <a:spLocks noChangeArrowheads="1"/>
              </p:cNvSpPr>
              <p:nvPr/>
            </p:nvSpPr>
            <p:spPr bwMode="auto">
              <a:xfrm>
                <a:off x="2171" y="2573"/>
                <a:ext cx="134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500">
                    <a:solidFill>
                      <a:srgbClr val="000000"/>
                    </a:solidFill>
                    <a:latin typeface="Times" charset="0"/>
                  </a:rPr>
                  <a:t>＝</a:t>
                </a:r>
                <a:endParaRPr lang="zh-CN" altLang="en-US"/>
              </a:p>
            </p:txBody>
          </p:sp>
          <p:sp>
            <p:nvSpPr>
              <p:cNvPr id="76007" name="Rectangle 183"/>
              <p:cNvSpPr>
                <a:spLocks noChangeArrowheads="1"/>
              </p:cNvSpPr>
              <p:nvPr/>
            </p:nvSpPr>
            <p:spPr bwMode="auto">
              <a:xfrm>
                <a:off x="2251" y="2573"/>
                <a:ext cx="125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solidFill>
                      <a:srgbClr val="000000"/>
                    </a:solidFill>
                    <a:latin typeface="Times" charset="0"/>
                  </a:rPr>
                  <a:t>C</a:t>
                </a:r>
                <a:endParaRPr lang="en-US" altLang="zh-CN"/>
              </a:p>
            </p:txBody>
          </p:sp>
          <p:sp>
            <p:nvSpPr>
              <p:cNvPr id="76008" name="Line 184"/>
              <p:cNvSpPr>
                <a:spLocks noChangeShapeType="1"/>
              </p:cNvSpPr>
              <p:nvPr/>
            </p:nvSpPr>
            <p:spPr bwMode="auto">
              <a:xfrm>
                <a:off x="2287" y="2583"/>
                <a:ext cx="8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09" name="Rectangle 185"/>
              <p:cNvSpPr>
                <a:spLocks noChangeArrowheads="1"/>
              </p:cNvSpPr>
              <p:nvPr/>
            </p:nvSpPr>
            <p:spPr bwMode="auto">
              <a:xfrm>
                <a:off x="2046" y="2876"/>
                <a:ext cx="125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solidFill>
                      <a:srgbClr val="000000"/>
                    </a:solidFill>
                    <a:latin typeface="Times" charset="0"/>
                  </a:rPr>
                  <a:t>D</a:t>
                </a:r>
                <a:endParaRPr lang="en-US" altLang="zh-CN"/>
              </a:p>
            </p:txBody>
          </p:sp>
          <p:sp>
            <p:nvSpPr>
              <p:cNvPr id="76010" name="Rectangle 186"/>
              <p:cNvSpPr>
                <a:spLocks noChangeArrowheads="1"/>
              </p:cNvSpPr>
              <p:nvPr/>
            </p:nvSpPr>
            <p:spPr bwMode="auto">
              <a:xfrm>
                <a:off x="2126" y="2930"/>
                <a:ext cx="80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6011" name="Rectangle 187"/>
              <p:cNvSpPr>
                <a:spLocks noChangeArrowheads="1"/>
              </p:cNvSpPr>
              <p:nvPr/>
            </p:nvSpPr>
            <p:spPr bwMode="auto">
              <a:xfrm>
                <a:off x="2171" y="2876"/>
                <a:ext cx="134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500">
                    <a:solidFill>
                      <a:srgbClr val="000000"/>
                    </a:solidFill>
                    <a:latin typeface="Times" charset="0"/>
                  </a:rPr>
                  <a:t>＝</a:t>
                </a:r>
                <a:endParaRPr lang="zh-CN" altLang="en-US"/>
              </a:p>
            </p:txBody>
          </p:sp>
          <p:sp>
            <p:nvSpPr>
              <p:cNvPr id="76012" name="Rectangle 188"/>
              <p:cNvSpPr>
                <a:spLocks noChangeArrowheads="1"/>
              </p:cNvSpPr>
              <p:nvPr/>
            </p:nvSpPr>
            <p:spPr bwMode="auto">
              <a:xfrm>
                <a:off x="2251" y="2876"/>
                <a:ext cx="285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latin typeface="Times" charset="0"/>
                  </a:rPr>
                  <a:t>C</a:t>
                </a:r>
                <a:r>
                  <a:rPr lang="zh-CN" altLang="en-US" sz="1500">
                    <a:solidFill>
                      <a:srgbClr val="000000"/>
                    </a:solidFill>
                    <a:latin typeface="Times" charset="0"/>
                  </a:rPr>
                  <a:t>＋</a:t>
                </a:r>
                <a:r>
                  <a:rPr lang="en-US" altLang="zh-CN" sz="1500">
                    <a:solidFill>
                      <a:srgbClr val="000000"/>
                    </a:solidFill>
                    <a:latin typeface="Times" charset="0"/>
                  </a:rPr>
                  <a:t>D</a:t>
                </a:r>
                <a:endParaRPr lang="en-US" altLang="zh-CN"/>
              </a:p>
            </p:txBody>
          </p:sp>
          <p:sp>
            <p:nvSpPr>
              <p:cNvPr id="76013" name="Rectangle 189"/>
              <p:cNvSpPr>
                <a:spLocks noChangeArrowheads="1"/>
              </p:cNvSpPr>
              <p:nvPr/>
            </p:nvSpPr>
            <p:spPr bwMode="auto">
              <a:xfrm>
                <a:off x="2046" y="3188"/>
                <a:ext cx="125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solidFill>
                      <a:srgbClr val="000000"/>
                    </a:solidFill>
                    <a:latin typeface="Times" charset="0"/>
                  </a:rPr>
                  <a:t>D</a:t>
                </a:r>
                <a:endParaRPr lang="en-US" altLang="zh-CN"/>
              </a:p>
            </p:txBody>
          </p:sp>
          <p:sp>
            <p:nvSpPr>
              <p:cNvPr id="76014" name="Rectangle 190"/>
              <p:cNvSpPr>
                <a:spLocks noChangeArrowheads="1"/>
              </p:cNvSpPr>
              <p:nvPr/>
            </p:nvSpPr>
            <p:spPr bwMode="auto">
              <a:xfrm>
                <a:off x="2126" y="3241"/>
                <a:ext cx="80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" charset="0"/>
                  </a:rPr>
                  <a:t>3</a:t>
                </a:r>
                <a:endParaRPr lang="en-US" altLang="zh-CN"/>
              </a:p>
            </p:txBody>
          </p:sp>
          <p:sp>
            <p:nvSpPr>
              <p:cNvPr id="76015" name="Rectangle 191"/>
              <p:cNvSpPr>
                <a:spLocks noChangeArrowheads="1"/>
              </p:cNvSpPr>
              <p:nvPr/>
            </p:nvSpPr>
            <p:spPr bwMode="auto">
              <a:xfrm>
                <a:off x="2171" y="3188"/>
                <a:ext cx="134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500">
                    <a:solidFill>
                      <a:srgbClr val="000000"/>
                    </a:solidFill>
                    <a:latin typeface="Times" charset="0"/>
                  </a:rPr>
                  <a:t>＝</a:t>
                </a:r>
                <a:endParaRPr lang="zh-CN" altLang="en-US"/>
              </a:p>
            </p:txBody>
          </p:sp>
          <p:sp>
            <p:nvSpPr>
              <p:cNvPr id="76016" name="Rectangle 192"/>
              <p:cNvSpPr>
                <a:spLocks noChangeArrowheads="1"/>
              </p:cNvSpPr>
              <p:nvPr/>
            </p:nvSpPr>
            <p:spPr bwMode="auto">
              <a:xfrm>
                <a:off x="2251" y="3188"/>
                <a:ext cx="125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solidFill>
                      <a:srgbClr val="000000"/>
                    </a:solidFill>
                    <a:latin typeface="Times" charset="0"/>
                  </a:rPr>
                  <a:t>C</a:t>
                </a:r>
                <a:endParaRPr lang="en-US" altLang="zh-CN"/>
              </a:p>
            </p:txBody>
          </p:sp>
          <p:sp>
            <p:nvSpPr>
              <p:cNvPr id="76017" name="Rectangle 193"/>
              <p:cNvSpPr>
                <a:spLocks noChangeArrowheads="1"/>
              </p:cNvSpPr>
              <p:nvPr/>
            </p:nvSpPr>
            <p:spPr bwMode="auto">
              <a:xfrm>
                <a:off x="2046" y="3464"/>
                <a:ext cx="125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solidFill>
                      <a:srgbClr val="000000"/>
                    </a:solidFill>
                    <a:latin typeface="Times" charset="0"/>
                  </a:rPr>
                  <a:t>D</a:t>
                </a:r>
                <a:endParaRPr lang="en-US" altLang="zh-CN"/>
              </a:p>
            </p:txBody>
          </p:sp>
          <p:sp>
            <p:nvSpPr>
              <p:cNvPr id="76018" name="Rectangle 194"/>
              <p:cNvSpPr>
                <a:spLocks noChangeArrowheads="1"/>
              </p:cNvSpPr>
              <p:nvPr/>
            </p:nvSpPr>
            <p:spPr bwMode="auto">
              <a:xfrm>
                <a:off x="2126" y="3517"/>
                <a:ext cx="80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76019" name="Rectangle 195"/>
              <p:cNvSpPr>
                <a:spLocks noChangeArrowheads="1"/>
              </p:cNvSpPr>
              <p:nvPr/>
            </p:nvSpPr>
            <p:spPr bwMode="auto">
              <a:xfrm>
                <a:off x="2171" y="3464"/>
                <a:ext cx="134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500">
                    <a:solidFill>
                      <a:srgbClr val="000000"/>
                    </a:solidFill>
                    <a:latin typeface="Times" charset="0"/>
                  </a:rPr>
                  <a:t>＝</a:t>
                </a:r>
                <a:endParaRPr lang="zh-CN" altLang="en-US"/>
              </a:p>
            </p:txBody>
          </p:sp>
          <p:sp>
            <p:nvSpPr>
              <p:cNvPr id="76020" name="Rectangle 196"/>
              <p:cNvSpPr>
                <a:spLocks noChangeArrowheads="1"/>
              </p:cNvSpPr>
              <p:nvPr/>
            </p:nvSpPr>
            <p:spPr bwMode="auto">
              <a:xfrm>
                <a:off x="2251" y="3464"/>
                <a:ext cx="34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solidFill>
                      <a:srgbClr val="000000"/>
                    </a:solidFill>
                    <a:latin typeface="Times" charset="0"/>
                  </a:rPr>
                  <a:t>C      D</a:t>
                </a:r>
                <a:endParaRPr lang="en-US" altLang="zh-CN"/>
              </a:p>
            </p:txBody>
          </p:sp>
          <p:sp>
            <p:nvSpPr>
              <p:cNvPr id="76021" name="Freeform 197"/>
              <p:cNvSpPr>
                <a:spLocks/>
              </p:cNvSpPr>
              <p:nvPr/>
            </p:nvSpPr>
            <p:spPr bwMode="auto">
              <a:xfrm>
                <a:off x="2393" y="3473"/>
                <a:ext cx="107" cy="98"/>
              </a:xfrm>
              <a:custGeom>
                <a:avLst/>
                <a:gdLst>
                  <a:gd name="T0" fmla="*/ 0 w 107"/>
                  <a:gd name="T1" fmla="*/ 53 h 98"/>
                  <a:gd name="T2" fmla="*/ 18 w 107"/>
                  <a:gd name="T3" fmla="*/ 9 h 98"/>
                  <a:gd name="T4" fmla="*/ 54 w 107"/>
                  <a:gd name="T5" fmla="*/ 0 h 98"/>
                  <a:gd name="T6" fmla="*/ 89 w 107"/>
                  <a:gd name="T7" fmla="*/ 9 h 98"/>
                  <a:gd name="T8" fmla="*/ 107 w 107"/>
                  <a:gd name="T9" fmla="*/ 53 h 98"/>
                  <a:gd name="T10" fmla="*/ 89 w 107"/>
                  <a:gd name="T11" fmla="*/ 89 h 98"/>
                  <a:gd name="T12" fmla="*/ 54 w 107"/>
                  <a:gd name="T13" fmla="*/ 98 h 98"/>
                  <a:gd name="T14" fmla="*/ 18 w 107"/>
                  <a:gd name="T15" fmla="*/ 89 h 98"/>
                  <a:gd name="T16" fmla="*/ 0 w 107"/>
                  <a:gd name="T17" fmla="*/ 53 h 9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7"/>
                  <a:gd name="T28" fmla="*/ 0 h 98"/>
                  <a:gd name="T29" fmla="*/ 107 w 107"/>
                  <a:gd name="T30" fmla="*/ 98 h 9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7" h="98">
                    <a:moveTo>
                      <a:pt x="0" y="53"/>
                    </a:moveTo>
                    <a:lnTo>
                      <a:pt x="18" y="9"/>
                    </a:lnTo>
                    <a:lnTo>
                      <a:pt x="54" y="0"/>
                    </a:lnTo>
                    <a:lnTo>
                      <a:pt x="89" y="9"/>
                    </a:lnTo>
                    <a:lnTo>
                      <a:pt x="107" y="53"/>
                    </a:lnTo>
                    <a:lnTo>
                      <a:pt x="89" y="89"/>
                    </a:lnTo>
                    <a:lnTo>
                      <a:pt x="54" y="98"/>
                    </a:lnTo>
                    <a:lnTo>
                      <a:pt x="18" y="89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22" name="Rectangle 198"/>
              <p:cNvSpPr>
                <a:spLocks noChangeArrowheads="1"/>
              </p:cNvSpPr>
              <p:nvPr/>
            </p:nvSpPr>
            <p:spPr bwMode="auto">
              <a:xfrm>
                <a:off x="2420" y="3464"/>
                <a:ext cx="12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>
                    <a:solidFill>
                      <a:srgbClr val="000000"/>
                    </a:solidFill>
                    <a:latin typeface="宋体" pitchFamily="2" charset="-122"/>
                  </a:rPr>
                  <a:t>+</a:t>
                </a:r>
                <a:endParaRPr lang="en-US" altLang="zh-CN"/>
              </a:p>
            </p:txBody>
          </p:sp>
          <p:sp>
            <p:nvSpPr>
              <p:cNvPr id="76023" name="Rectangle 199"/>
              <p:cNvSpPr>
                <a:spLocks noChangeArrowheads="1"/>
              </p:cNvSpPr>
              <p:nvPr/>
            </p:nvSpPr>
            <p:spPr bwMode="auto">
              <a:xfrm>
                <a:off x="3364" y="2315"/>
                <a:ext cx="339" cy="205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24" name="Rectangle 200"/>
              <p:cNvSpPr>
                <a:spLocks noChangeArrowheads="1"/>
              </p:cNvSpPr>
              <p:nvPr/>
            </p:nvSpPr>
            <p:spPr bwMode="auto">
              <a:xfrm>
                <a:off x="3783" y="2396"/>
                <a:ext cx="338" cy="213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25" name="Rectangle 201"/>
              <p:cNvSpPr>
                <a:spLocks noChangeArrowheads="1"/>
              </p:cNvSpPr>
              <p:nvPr/>
            </p:nvSpPr>
            <p:spPr bwMode="auto">
              <a:xfrm>
                <a:off x="4201" y="2396"/>
                <a:ext cx="339" cy="213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26" name="Line 202"/>
              <p:cNvSpPr>
                <a:spLocks noChangeShapeType="1"/>
              </p:cNvSpPr>
              <p:nvPr/>
            </p:nvSpPr>
            <p:spPr bwMode="auto">
              <a:xfrm>
                <a:off x="3533" y="2520"/>
                <a:ext cx="1" cy="338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27" name="Line 203"/>
              <p:cNvSpPr>
                <a:spLocks noChangeShapeType="1"/>
              </p:cNvSpPr>
              <p:nvPr/>
            </p:nvSpPr>
            <p:spPr bwMode="auto">
              <a:xfrm>
                <a:off x="3952" y="2609"/>
                <a:ext cx="1" cy="24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28" name="Line 204"/>
              <p:cNvSpPr>
                <a:spLocks noChangeShapeType="1"/>
              </p:cNvSpPr>
              <p:nvPr/>
            </p:nvSpPr>
            <p:spPr bwMode="auto">
              <a:xfrm>
                <a:off x="4371" y="2609"/>
                <a:ext cx="1" cy="24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029" name="Rectangle 205"/>
              <p:cNvSpPr>
                <a:spLocks noChangeArrowheads="1"/>
              </p:cNvSpPr>
              <p:nvPr/>
            </p:nvSpPr>
            <p:spPr bwMode="auto">
              <a:xfrm>
                <a:off x="3471" y="2876"/>
                <a:ext cx="125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i="1">
                    <a:solidFill>
                      <a:srgbClr val="000000"/>
                    </a:solidFill>
                    <a:latin typeface="Times" charset="0"/>
                  </a:rPr>
                  <a:t>D</a:t>
                </a:r>
                <a:endParaRPr lang="en-US" altLang="zh-CN"/>
              </a:p>
            </p:txBody>
          </p:sp>
        </p:grpSp>
        <p:sp>
          <p:nvSpPr>
            <p:cNvPr id="75782" name="Rectangle 206"/>
            <p:cNvSpPr>
              <a:spLocks noChangeArrowheads="1"/>
            </p:cNvSpPr>
            <p:nvPr/>
          </p:nvSpPr>
          <p:spPr bwMode="auto">
            <a:xfrm>
              <a:off x="3551" y="2930"/>
              <a:ext cx="8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" charset="0"/>
                </a:rPr>
                <a:t>0</a:t>
              </a:r>
              <a:endParaRPr lang="en-US" altLang="zh-CN"/>
            </a:p>
          </p:txBody>
        </p:sp>
        <p:sp>
          <p:nvSpPr>
            <p:cNvPr id="75783" name="Rectangle 207"/>
            <p:cNvSpPr>
              <a:spLocks noChangeArrowheads="1"/>
            </p:cNvSpPr>
            <p:nvPr/>
          </p:nvSpPr>
          <p:spPr bwMode="auto">
            <a:xfrm>
              <a:off x="3890" y="2876"/>
              <a:ext cx="12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i="1">
                  <a:solidFill>
                    <a:srgbClr val="000000"/>
                  </a:solidFill>
                  <a:latin typeface="Times" charset="0"/>
                </a:rPr>
                <a:t>D</a:t>
              </a:r>
              <a:endParaRPr lang="en-US" altLang="zh-CN"/>
            </a:p>
          </p:txBody>
        </p:sp>
        <p:sp>
          <p:nvSpPr>
            <p:cNvPr id="75784" name="Rectangle 208"/>
            <p:cNvSpPr>
              <a:spLocks noChangeArrowheads="1"/>
            </p:cNvSpPr>
            <p:nvPr/>
          </p:nvSpPr>
          <p:spPr bwMode="auto">
            <a:xfrm>
              <a:off x="3970" y="2930"/>
              <a:ext cx="8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75785" name="Rectangle 209"/>
            <p:cNvSpPr>
              <a:spLocks noChangeArrowheads="1"/>
            </p:cNvSpPr>
            <p:nvPr/>
          </p:nvSpPr>
          <p:spPr bwMode="auto">
            <a:xfrm>
              <a:off x="4308" y="2876"/>
              <a:ext cx="12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i="1">
                  <a:solidFill>
                    <a:srgbClr val="000000"/>
                  </a:solidFill>
                  <a:latin typeface="Times" charset="0"/>
                </a:rPr>
                <a:t>D</a:t>
              </a:r>
              <a:endParaRPr lang="en-US" altLang="zh-CN"/>
            </a:p>
          </p:txBody>
        </p:sp>
        <p:sp>
          <p:nvSpPr>
            <p:cNvPr id="75786" name="Rectangle 210"/>
            <p:cNvSpPr>
              <a:spLocks noChangeArrowheads="1"/>
            </p:cNvSpPr>
            <p:nvPr/>
          </p:nvSpPr>
          <p:spPr bwMode="auto">
            <a:xfrm>
              <a:off x="4388" y="2930"/>
              <a:ext cx="8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" charset="0"/>
                </a:rPr>
                <a:t>2</a:t>
              </a:r>
              <a:endParaRPr lang="en-US" altLang="zh-CN"/>
            </a:p>
          </p:txBody>
        </p:sp>
        <p:sp>
          <p:nvSpPr>
            <p:cNvPr id="75787" name="Freeform 211"/>
            <p:cNvSpPr>
              <a:spLocks/>
            </p:cNvSpPr>
            <p:nvPr/>
          </p:nvSpPr>
          <p:spPr bwMode="auto">
            <a:xfrm>
              <a:off x="3533" y="2191"/>
              <a:ext cx="757" cy="205"/>
            </a:xfrm>
            <a:custGeom>
              <a:avLst/>
              <a:gdLst>
                <a:gd name="T0" fmla="*/ 0 w 757"/>
                <a:gd name="T1" fmla="*/ 124 h 205"/>
                <a:gd name="T2" fmla="*/ 0 w 757"/>
                <a:gd name="T3" fmla="*/ 0 h 205"/>
                <a:gd name="T4" fmla="*/ 757 w 757"/>
                <a:gd name="T5" fmla="*/ 0 h 205"/>
                <a:gd name="T6" fmla="*/ 757 w 757"/>
                <a:gd name="T7" fmla="*/ 205 h 2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7"/>
                <a:gd name="T13" fmla="*/ 0 h 205"/>
                <a:gd name="T14" fmla="*/ 757 w 757"/>
                <a:gd name="T15" fmla="*/ 205 h 2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7" h="205">
                  <a:moveTo>
                    <a:pt x="0" y="124"/>
                  </a:moveTo>
                  <a:lnTo>
                    <a:pt x="0" y="0"/>
                  </a:lnTo>
                  <a:lnTo>
                    <a:pt x="757" y="0"/>
                  </a:lnTo>
                  <a:lnTo>
                    <a:pt x="757" y="20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8" name="Line 212"/>
            <p:cNvSpPr>
              <a:spLocks noChangeShapeType="1"/>
            </p:cNvSpPr>
            <p:nvPr/>
          </p:nvSpPr>
          <p:spPr bwMode="auto">
            <a:xfrm>
              <a:off x="3872" y="1933"/>
              <a:ext cx="1" cy="4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9" name="Line 213"/>
            <p:cNvSpPr>
              <a:spLocks noChangeShapeType="1"/>
            </p:cNvSpPr>
            <p:nvPr/>
          </p:nvSpPr>
          <p:spPr bwMode="auto">
            <a:xfrm>
              <a:off x="4041" y="1933"/>
              <a:ext cx="1" cy="4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0" name="Freeform 214"/>
            <p:cNvSpPr>
              <a:spLocks/>
            </p:cNvSpPr>
            <p:nvPr/>
          </p:nvSpPr>
          <p:spPr bwMode="auto">
            <a:xfrm>
              <a:off x="4041" y="2022"/>
              <a:ext cx="419" cy="374"/>
            </a:xfrm>
            <a:custGeom>
              <a:avLst/>
              <a:gdLst>
                <a:gd name="T0" fmla="*/ 0 w 419"/>
                <a:gd name="T1" fmla="*/ 0 h 374"/>
                <a:gd name="T2" fmla="*/ 419 w 419"/>
                <a:gd name="T3" fmla="*/ 0 h 374"/>
                <a:gd name="T4" fmla="*/ 419 w 419"/>
                <a:gd name="T5" fmla="*/ 374 h 374"/>
                <a:gd name="T6" fmla="*/ 0 60000 65536"/>
                <a:gd name="T7" fmla="*/ 0 60000 65536"/>
                <a:gd name="T8" fmla="*/ 0 60000 65536"/>
                <a:gd name="T9" fmla="*/ 0 w 419"/>
                <a:gd name="T10" fmla="*/ 0 h 374"/>
                <a:gd name="T11" fmla="*/ 419 w 419"/>
                <a:gd name="T12" fmla="*/ 374 h 3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9" h="374">
                  <a:moveTo>
                    <a:pt x="0" y="0"/>
                  </a:moveTo>
                  <a:lnTo>
                    <a:pt x="419" y="0"/>
                  </a:lnTo>
                  <a:lnTo>
                    <a:pt x="419" y="37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1" name="Rectangle 215"/>
            <p:cNvSpPr>
              <a:spLocks noChangeArrowheads="1"/>
            </p:cNvSpPr>
            <p:nvPr/>
          </p:nvSpPr>
          <p:spPr bwMode="auto">
            <a:xfrm>
              <a:off x="3275" y="2858"/>
              <a:ext cx="1772" cy="677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2" name="Rectangle 216"/>
            <p:cNvSpPr>
              <a:spLocks noChangeArrowheads="1"/>
            </p:cNvSpPr>
            <p:nvPr/>
          </p:nvSpPr>
          <p:spPr bwMode="auto">
            <a:xfrm>
              <a:off x="3988" y="3134"/>
              <a:ext cx="4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500">
                  <a:solidFill>
                    <a:srgbClr val="000000"/>
                  </a:solidFill>
                  <a:latin typeface="宋体" pitchFamily="2" charset="-122"/>
                </a:rPr>
                <a:t>四选一</a:t>
              </a:r>
              <a:endParaRPr lang="zh-CN" altLang="en-US"/>
            </a:p>
          </p:txBody>
        </p:sp>
        <p:sp>
          <p:nvSpPr>
            <p:cNvPr id="75793" name="Rectangle 217"/>
            <p:cNvSpPr>
              <a:spLocks noChangeArrowheads="1"/>
            </p:cNvSpPr>
            <p:nvPr/>
          </p:nvSpPr>
          <p:spPr bwMode="auto">
            <a:xfrm>
              <a:off x="3302" y="3036"/>
              <a:ext cx="116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i="1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sp>
          <p:nvSpPr>
            <p:cNvPr id="75794" name="Rectangle 218"/>
            <p:cNvSpPr>
              <a:spLocks noChangeArrowheads="1"/>
            </p:cNvSpPr>
            <p:nvPr/>
          </p:nvSpPr>
          <p:spPr bwMode="auto">
            <a:xfrm>
              <a:off x="3373" y="3099"/>
              <a:ext cx="8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75795" name="Rectangle 219"/>
            <p:cNvSpPr>
              <a:spLocks noChangeArrowheads="1"/>
            </p:cNvSpPr>
            <p:nvPr/>
          </p:nvSpPr>
          <p:spPr bwMode="auto">
            <a:xfrm>
              <a:off x="3302" y="3294"/>
              <a:ext cx="116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i="1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sp>
          <p:nvSpPr>
            <p:cNvPr id="75796" name="Rectangle 220"/>
            <p:cNvSpPr>
              <a:spLocks noChangeArrowheads="1"/>
            </p:cNvSpPr>
            <p:nvPr/>
          </p:nvSpPr>
          <p:spPr bwMode="auto">
            <a:xfrm>
              <a:off x="3373" y="3348"/>
              <a:ext cx="8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" charset="0"/>
                </a:rPr>
                <a:t>0</a:t>
              </a:r>
              <a:endParaRPr lang="en-US" altLang="zh-CN"/>
            </a:p>
          </p:txBody>
        </p:sp>
        <p:sp>
          <p:nvSpPr>
            <p:cNvPr id="75797" name="Line 221"/>
            <p:cNvSpPr>
              <a:spLocks noChangeShapeType="1"/>
            </p:cNvSpPr>
            <p:nvPr/>
          </p:nvSpPr>
          <p:spPr bwMode="auto">
            <a:xfrm>
              <a:off x="3026" y="3108"/>
              <a:ext cx="24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8" name="Line 222"/>
            <p:cNvSpPr>
              <a:spLocks noChangeShapeType="1"/>
            </p:cNvSpPr>
            <p:nvPr/>
          </p:nvSpPr>
          <p:spPr bwMode="auto">
            <a:xfrm>
              <a:off x="3026" y="3366"/>
              <a:ext cx="24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9" name="Rectangle 223"/>
            <p:cNvSpPr>
              <a:spLocks noChangeArrowheads="1"/>
            </p:cNvSpPr>
            <p:nvPr/>
          </p:nvSpPr>
          <p:spPr bwMode="auto">
            <a:xfrm>
              <a:off x="2928" y="3036"/>
              <a:ext cx="116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i="1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sp>
          <p:nvSpPr>
            <p:cNvPr id="75800" name="Rectangle 224"/>
            <p:cNvSpPr>
              <a:spLocks noChangeArrowheads="1"/>
            </p:cNvSpPr>
            <p:nvPr/>
          </p:nvSpPr>
          <p:spPr bwMode="auto">
            <a:xfrm>
              <a:off x="2928" y="3294"/>
              <a:ext cx="116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i="1">
                  <a:solidFill>
                    <a:srgbClr val="000000"/>
                  </a:solidFill>
                  <a:latin typeface="Times" charset="0"/>
                </a:rPr>
                <a:t>B</a:t>
              </a:r>
              <a:endParaRPr lang="en-US" altLang="zh-CN"/>
            </a:p>
          </p:txBody>
        </p:sp>
        <p:sp>
          <p:nvSpPr>
            <p:cNvPr id="75801" name="Freeform 225"/>
            <p:cNvSpPr>
              <a:spLocks/>
            </p:cNvSpPr>
            <p:nvPr/>
          </p:nvSpPr>
          <p:spPr bwMode="auto">
            <a:xfrm>
              <a:off x="5047" y="3197"/>
              <a:ext cx="250" cy="169"/>
            </a:xfrm>
            <a:custGeom>
              <a:avLst/>
              <a:gdLst>
                <a:gd name="T0" fmla="*/ 0 w 250"/>
                <a:gd name="T1" fmla="*/ 0 h 169"/>
                <a:gd name="T2" fmla="*/ 250 w 250"/>
                <a:gd name="T3" fmla="*/ 0 h 169"/>
                <a:gd name="T4" fmla="*/ 250 w 250"/>
                <a:gd name="T5" fmla="*/ 169 h 169"/>
                <a:gd name="T6" fmla="*/ 0 60000 65536"/>
                <a:gd name="T7" fmla="*/ 0 60000 65536"/>
                <a:gd name="T8" fmla="*/ 0 60000 65536"/>
                <a:gd name="T9" fmla="*/ 0 w 250"/>
                <a:gd name="T10" fmla="*/ 0 h 169"/>
                <a:gd name="T11" fmla="*/ 250 w 250"/>
                <a:gd name="T12" fmla="*/ 169 h 1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0" h="169">
                  <a:moveTo>
                    <a:pt x="0" y="0"/>
                  </a:moveTo>
                  <a:lnTo>
                    <a:pt x="250" y="0"/>
                  </a:lnTo>
                  <a:lnTo>
                    <a:pt x="250" y="169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2" name="Freeform 226"/>
            <p:cNvSpPr>
              <a:spLocks/>
            </p:cNvSpPr>
            <p:nvPr/>
          </p:nvSpPr>
          <p:spPr bwMode="auto">
            <a:xfrm>
              <a:off x="5056" y="3179"/>
              <a:ext cx="45" cy="36"/>
            </a:xfrm>
            <a:custGeom>
              <a:avLst/>
              <a:gdLst>
                <a:gd name="T0" fmla="*/ 0 w 45"/>
                <a:gd name="T1" fmla="*/ 18 h 36"/>
                <a:gd name="T2" fmla="*/ 9 w 45"/>
                <a:gd name="T3" fmla="*/ 0 h 36"/>
                <a:gd name="T4" fmla="*/ 27 w 45"/>
                <a:gd name="T5" fmla="*/ 0 h 36"/>
                <a:gd name="T6" fmla="*/ 45 w 45"/>
                <a:gd name="T7" fmla="*/ 18 h 36"/>
                <a:gd name="T8" fmla="*/ 27 w 45"/>
                <a:gd name="T9" fmla="*/ 36 h 36"/>
                <a:gd name="T10" fmla="*/ 9 w 45"/>
                <a:gd name="T11" fmla="*/ 36 h 36"/>
                <a:gd name="T12" fmla="*/ 0 w 45"/>
                <a:gd name="T13" fmla="*/ 18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"/>
                <a:gd name="T22" fmla="*/ 0 h 36"/>
                <a:gd name="T23" fmla="*/ 45 w 45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" h="36">
                  <a:moveTo>
                    <a:pt x="0" y="18"/>
                  </a:moveTo>
                  <a:lnTo>
                    <a:pt x="9" y="0"/>
                  </a:lnTo>
                  <a:lnTo>
                    <a:pt x="27" y="0"/>
                  </a:lnTo>
                  <a:lnTo>
                    <a:pt x="45" y="18"/>
                  </a:lnTo>
                  <a:lnTo>
                    <a:pt x="27" y="36"/>
                  </a:lnTo>
                  <a:lnTo>
                    <a:pt x="9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3" name="Line 227"/>
            <p:cNvSpPr>
              <a:spLocks noChangeShapeType="1"/>
            </p:cNvSpPr>
            <p:nvPr/>
          </p:nvSpPr>
          <p:spPr bwMode="auto">
            <a:xfrm>
              <a:off x="5235" y="3366"/>
              <a:ext cx="12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4" name="Line 228"/>
            <p:cNvSpPr>
              <a:spLocks noChangeShapeType="1"/>
            </p:cNvSpPr>
            <p:nvPr/>
          </p:nvSpPr>
          <p:spPr bwMode="auto">
            <a:xfrm>
              <a:off x="4166" y="3535"/>
              <a:ext cx="1" cy="24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5" name="Freeform 229"/>
            <p:cNvSpPr>
              <a:spLocks/>
            </p:cNvSpPr>
            <p:nvPr/>
          </p:nvSpPr>
          <p:spPr bwMode="auto">
            <a:xfrm>
              <a:off x="4139" y="3677"/>
              <a:ext cx="45" cy="107"/>
            </a:xfrm>
            <a:custGeom>
              <a:avLst/>
              <a:gdLst>
                <a:gd name="T0" fmla="*/ 45 w 45"/>
                <a:gd name="T1" fmla="*/ 0 h 107"/>
                <a:gd name="T2" fmla="*/ 27 w 45"/>
                <a:gd name="T3" fmla="*/ 18 h 107"/>
                <a:gd name="T4" fmla="*/ 0 w 45"/>
                <a:gd name="T5" fmla="*/ 0 h 107"/>
                <a:gd name="T6" fmla="*/ 27 w 45"/>
                <a:gd name="T7" fmla="*/ 107 h 107"/>
                <a:gd name="T8" fmla="*/ 45 w 45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107"/>
                <a:gd name="T17" fmla="*/ 45 w 45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107">
                  <a:moveTo>
                    <a:pt x="45" y="0"/>
                  </a:moveTo>
                  <a:lnTo>
                    <a:pt x="27" y="18"/>
                  </a:lnTo>
                  <a:lnTo>
                    <a:pt x="0" y="0"/>
                  </a:lnTo>
                  <a:lnTo>
                    <a:pt x="27" y="10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6" name="Freeform 230"/>
            <p:cNvSpPr>
              <a:spLocks/>
            </p:cNvSpPr>
            <p:nvPr/>
          </p:nvSpPr>
          <p:spPr bwMode="auto">
            <a:xfrm>
              <a:off x="3845" y="2164"/>
              <a:ext cx="45" cy="45"/>
            </a:xfrm>
            <a:custGeom>
              <a:avLst/>
              <a:gdLst>
                <a:gd name="T0" fmla="*/ 0 w 45"/>
                <a:gd name="T1" fmla="*/ 27 h 45"/>
                <a:gd name="T2" fmla="*/ 9 w 45"/>
                <a:gd name="T3" fmla="*/ 0 h 45"/>
                <a:gd name="T4" fmla="*/ 36 w 45"/>
                <a:gd name="T5" fmla="*/ 0 h 45"/>
                <a:gd name="T6" fmla="*/ 45 w 45"/>
                <a:gd name="T7" fmla="*/ 27 h 45"/>
                <a:gd name="T8" fmla="*/ 36 w 45"/>
                <a:gd name="T9" fmla="*/ 45 h 45"/>
                <a:gd name="T10" fmla="*/ 9 w 45"/>
                <a:gd name="T11" fmla="*/ 45 h 45"/>
                <a:gd name="T12" fmla="*/ 0 w 45"/>
                <a:gd name="T13" fmla="*/ 27 h 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"/>
                <a:gd name="T22" fmla="*/ 0 h 45"/>
                <a:gd name="T23" fmla="*/ 45 w 45"/>
                <a:gd name="T24" fmla="*/ 45 h 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" h="45">
                  <a:moveTo>
                    <a:pt x="0" y="27"/>
                  </a:moveTo>
                  <a:lnTo>
                    <a:pt x="9" y="0"/>
                  </a:lnTo>
                  <a:lnTo>
                    <a:pt x="36" y="0"/>
                  </a:lnTo>
                  <a:lnTo>
                    <a:pt x="45" y="27"/>
                  </a:lnTo>
                  <a:lnTo>
                    <a:pt x="36" y="45"/>
                  </a:lnTo>
                  <a:lnTo>
                    <a:pt x="9" y="4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7" name="Freeform 231"/>
            <p:cNvSpPr>
              <a:spLocks/>
            </p:cNvSpPr>
            <p:nvPr/>
          </p:nvSpPr>
          <p:spPr bwMode="auto">
            <a:xfrm>
              <a:off x="4014" y="2004"/>
              <a:ext cx="45" cy="36"/>
            </a:xfrm>
            <a:custGeom>
              <a:avLst/>
              <a:gdLst>
                <a:gd name="T0" fmla="*/ 0 w 45"/>
                <a:gd name="T1" fmla="*/ 18 h 36"/>
                <a:gd name="T2" fmla="*/ 9 w 45"/>
                <a:gd name="T3" fmla="*/ 0 h 36"/>
                <a:gd name="T4" fmla="*/ 36 w 45"/>
                <a:gd name="T5" fmla="*/ 0 h 36"/>
                <a:gd name="T6" fmla="*/ 45 w 45"/>
                <a:gd name="T7" fmla="*/ 18 h 36"/>
                <a:gd name="T8" fmla="*/ 36 w 45"/>
                <a:gd name="T9" fmla="*/ 36 h 36"/>
                <a:gd name="T10" fmla="*/ 9 w 45"/>
                <a:gd name="T11" fmla="*/ 36 h 36"/>
                <a:gd name="T12" fmla="*/ 0 w 45"/>
                <a:gd name="T13" fmla="*/ 18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"/>
                <a:gd name="T22" fmla="*/ 0 h 36"/>
                <a:gd name="T23" fmla="*/ 45 w 45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" h="36">
                  <a:moveTo>
                    <a:pt x="0" y="18"/>
                  </a:moveTo>
                  <a:lnTo>
                    <a:pt x="9" y="0"/>
                  </a:lnTo>
                  <a:lnTo>
                    <a:pt x="36" y="0"/>
                  </a:lnTo>
                  <a:lnTo>
                    <a:pt x="45" y="18"/>
                  </a:lnTo>
                  <a:lnTo>
                    <a:pt x="36" y="36"/>
                  </a:lnTo>
                  <a:lnTo>
                    <a:pt x="9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8" name="Rectangle 232"/>
            <p:cNvSpPr>
              <a:spLocks noChangeArrowheads="1"/>
            </p:cNvSpPr>
            <p:nvPr/>
          </p:nvSpPr>
          <p:spPr bwMode="auto">
            <a:xfrm>
              <a:off x="4727" y="2876"/>
              <a:ext cx="12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i="1">
                  <a:solidFill>
                    <a:srgbClr val="000000"/>
                  </a:solidFill>
                  <a:latin typeface="Times" charset="0"/>
                </a:rPr>
                <a:t>D</a:t>
              </a:r>
              <a:endParaRPr lang="en-US" altLang="zh-CN"/>
            </a:p>
          </p:txBody>
        </p:sp>
        <p:sp>
          <p:nvSpPr>
            <p:cNvPr id="75809" name="Rectangle 233"/>
            <p:cNvSpPr>
              <a:spLocks noChangeArrowheads="1"/>
            </p:cNvSpPr>
            <p:nvPr/>
          </p:nvSpPr>
          <p:spPr bwMode="auto">
            <a:xfrm>
              <a:off x="4807" y="2930"/>
              <a:ext cx="8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" charset="0"/>
                </a:rPr>
                <a:t>3</a:t>
              </a:r>
              <a:endParaRPr lang="en-US" altLang="zh-CN"/>
            </a:p>
          </p:txBody>
        </p:sp>
        <p:sp>
          <p:nvSpPr>
            <p:cNvPr id="75810" name="Freeform 234"/>
            <p:cNvSpPr>
              <a:spLocks/>
            </p:cNvSpPr>
            <p:nvPr/>
          </p:nvSpPr>
          <p:spPr bwMode="auto">
            <a:xfrm>
              <a:off x="4290" y="2271"/>
              <a:ext cx="508" cy="587"/>
            </a:xfrm>
            <a:custGeom>
              <a:avLst/>
              <a:gdLst>
                <a:gd name="T0" fmla="*/ 0 w 508"/>
                <a:gd name="T1" fmla="*/ 0 h 587"/>
                <a:gd name="T2" fmla="*/ 508 w 508"/>
                <a:gd name="T3" fmla="*/ 0 h 587"/>
                <a:gd name="T4" fmla="*/ 508 w 508"/>
                <a:gd name="T5" fmla="*/ 587 h 587"/>
                <a:gd name="T6" fmla="*/ 0 60000 65536"/>
                <a:gd name="T7" fmla="*/ 0 60000 65536"/>
                <a:gd name="T8" fmla="*/ 0 60000 65536"/>
                <a:gd name="T9" fmla="*/ 0 w 508"/>
                <a:gd name="T10" fmla="*/ 0 h 587"/>
                <a:gd name="T11" fmla="*/ 508 w 508"/>
                <a:gd name="T12" fmla="*/ 587 h 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8" h="587">
                  <a:moveTo>
                    <a:pt x="0" y="0"/>
                  </a:moveTo>
                  <a:lnTo>
                    <a:pt x="508" y="0"/>
                  </a:lnTo>
                  <a:lnTo>
                    <a:pt x="508" y="587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1" name="Freeform 235"/>
            <p:cNvSpPr>
              <a:spLocks/>
            </p:cNvSpPr>
            <p:nvPr/>
          </p:nvSpPr>
          <p:spPr bwMode="auto">
            <a:xfrm>
              <a:off x="4273" y="2253"/>
              <a:ext cx="35" cy="36"/>
            </a:xfrm>
            <a:custGeom>
              <a:avLst/>
              <a:gdLst>
                <a:gd name="T0" fmla="*/ 0 w 35"/>
                <a:gd name="T1" fmla="*/ 18 h 36"/>
                <a:gd name="T2" fmla="*/ 9 w 35"/>
                <a:gd name="T3" fmla="*/ 0 h 36"/>
                <a:gd name="T4" fmla="*/ 26 w 35"/>
                <a:gd name="T5" fmla="*/ 0 h 36"/>
                <a:gd name="T6" fmla="*/ 35 w 35"/>
                <a:gd name="T7" fmla="*/ 18 h 36"/>
                <a:gd name="T8" fmla="*/ 26 w 35"/>
                <a:gd name="T9" fmla="*/ 36 h 36"/>
                <a:gd name="T10" fmla="*/ 9 w 35"/>
                <a:gd name="T11" fmla="*/ 36 h 36"/>
                <a:gd name="T12" fmla="*/ 0 w 35"/>
                <a:gd name="T13" fmla="*/ 18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36"/>
                <a:gd name="T23" fmla="*/ 35 w 35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36">
                  <a:moveTo>
                    <a:pt x="0" y="18"/>
                  </a:moveTo>
                  <a:lnTo>
                    <a:pt x="9" y="0"/>
                  </a:lnTo>
                  <a:lnTo>
                    <a:pt x="26" y="0"/>
                  </a:lnTo>
                  <a:lnTo>
                    <a:pt x="35" y="18"/>
                  </a:lnTo>
                  <a:lnTo>
                    <a:pt x="26" y="36"/>
                  </a:lnTo>
                  <a:lnTo>
                    <a:pt x="9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2" name="Rectangle 236"/>
            <p:cNvSpPr>
              <a:spLocks noChangeArrowheads="1"/>
            </p:cNvSpPr>
            <p:nvPr/>
          </p:nvSpPr>
          <p:spPr bwMode="auto">
            <a:xfrm>
              <a:off x="3827" y="1781"/>
              <a:ext cx="12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i="1">
                  <a:solidFill>
                    <a:srgbClr val="000000"/>
                  </a:solidFill>
                  <a:latin typeface="Times" charset="0"/>
                </a:rPr>
                <a:t>C</a:t>
              </a:r>
              <a:endParaRPr lang="en-US" altLang="zh-CN"/>
            </a:p>
          </p:txBody>
        </p:sp>
        <p:sp>
          <p:nvSpPr>
            <p:cNvPr id="75813" name="Rectangle 237"/>
            <p:cNvSpPr>
              <a:spLocks noChangeArrowheads="1"/>
            </p:cNvSpPr>
            <p:nvPr/>
          </p:nvSpPr>
          <p:spPr bwMode="auto">
            <a:xfrm>
              <a:off x="4041" y="1781"/>
              <a:ext cx="12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i="1">
                  <a:solidFill>
                    <a:srgbClr val="000000"/>
                  </a:solidFill>
                  <a:latin typeface="Times" charset="0"/>
                </a:rPr>
                <a:t>D</a:t>
              </a:r>
              <a:endParaRPr lang="en-US" altLang="zh-CN"/>
            </a:p>
          </p:txBody>
        </p:sp>
        <p:sp>
          <p:nvSpPr>
            <p:cNvPr id="75814" name="Rectangle 238"/>
            <p:cNvSpPr>
              <a:spLocks noChangeArrowheads="1"/>
            </p:cNvSpPr>
            <p:nvPr/>
          </p:nvSpPr>
          <p:spPr bwMode="auto">
            <a:xfrm>
              <a:off x="3364" y="2573"/>
              <a:ext cx="12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i="1">
                  <a:solidFill>
                    <a:srgbClr val="000000"/>
                  </a:solidFill>
                  <a:latin typeface="Times" charset="0"/>
                </a:rPr>
                <a:t>C</a:t>
              </a:r>
              <a:endParaRPr lang="en-US" altLang="zh-CN"/>
            </a:p>
          </p:txBody>
        </p:sp>
        <p:sp>
          <p:nvSpPr>
            <p:cNvPr id="75815" name="Line 239"/>
            <p:cNvSpPr>
              <a:spLocks noChangeShapeType="1"/>
            </p:cNvSpPr>
            <p:nvPr/>
          </p:nvSpPr>
          <p:spPr bwMode="auto">
            <a:xfrm>
              <a:off x="3364" y="2583"/>
              <a:ext cx="8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6" name="Rectangle 240"/>
            <p:cNvSpPr>
              <a:spLocks noChangeArrowheads="1"/>
            </p:cNvSpPr>
            <p:nvPr/>
          </p:nvSpPr>
          <p:spPr bwMode="auto">
            <a:xfrm>
              <a:off x="4228" y="3633"/>
              <a:ext cx="116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i="1">
                  <a:solidFill>
                    <a:srgbClr val="000000"/>
                  </a:solidFill>
                  <a:latin typeface="Times" charset="0"/>
                </a:rPr>
                <a:t>F</a:t>
              </a:r>
              <a:endParaRPr lang="en-US" altLang="zh-CN"/>
            </a:p>
          </p:txBody>
        </p:sp>
        <p:sp>
          <p:nvSpPr>
            <p:cNvPr id="75817" name="Rectangle 241"/>
            <p:cNvSpPr>
              <a:spLocks noChangeArrowheads="1"/>
            </p:cNvSpPr>
            <p:nvPr/>
          </p:nvSpPr>
          <p:spPr bwMode="auto">
            <a:xfrm>
              <a:off x="5154" y="3036"/>
              <a:ext cx="116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i="1">
                  <a:solidFill>
                    <a:srgbClr val="000000"/>
                  </a:solidFill>
                  <a:latin typeface="Times" charset="0"/>
                </a:rPr>
                <a:t>E</a:t>
              </a:r>
              <a:endParaRPr lang="en-US" altLang="zh-CN"/>
            </a:p>
          </p:txBody>
        </p:sp>
        <p:sp>
          <p:nvSpPr>
            <p:cNvPr id="75818" name="Rectangle 242"/>
            <p:cNvSpPr>
              <a:spLocks noChangeArrowheads="1"/>
            </p:cNvSpPr>
            <p:nvPr/>
          </p:nvSpPr>
          <p:spPr bwMode="auto">
            <a:xfrm>
              <a:off x="835" y="3695"/>
              <a:ext cx="12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00"/>
                  </a:solidFill>
                  <a:latin typeface="Times" charset="0"/>
                </a:rPr>
                <a:t>D</a:t>
              </a:r>
              <a:endParaRPr lang="en-US" altLang="zh-CN"/>
            </a:p>
          </p:txBody>
        </p:sp>
        <p:sp>
          <p:nvSpPr>
            <p:cNvPr id="75819" name="Rectangle 243"/>
            <p:cNvSpPr>
              <a:spLocks noChangeArrowheads="1"/>
            </p:cNvSpPr>
            <p:nvPr/>
          </p:nvSpPr>
          <p:spPr bwMode="auto">
            <a:xfrm>
              <a:off x="915" y="3749"/>
              <a:ext cx="8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" charset="0"/>
                </a:rPr>
                <a:t>0</a:t>
              </a:r>
              <a:endParaRPr lang="en-US" altLang="zh-CN"/>
            </a:p>
          </p:txBody>
        </p:sp>
        <p:sp>
          <p:nvSpPr>
            <p:cNvPr id="75820" name="Rectangle 244"/>
            <p:cNvSpPr>
              <a:spLocks noChangeArrowheads="1"/>
            </p:cNvSpPr>
            <p:nvPr/>
          </p:nvSpPr>
          <p:spPr bwMode="auto">
            <a:xfrm>
              <a:off x="1129" y="3695"/>
              <a:ext cx="12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00"/>
                  </a:solidFill>
                  <a:latin typeface="Times" charset="0"/>
                </a:rPr>
                <a:t>D</a:t>
              </a:r>
              <a:endParaRPr lang="en-US" altLang="zh-CN"/>
            </a:p>
          </p:txBody>
        </p:sp>
        <p:sp>
          <p:nvSpPr>
            <p:cNvPr id="75821" name="Rectangle 245"/>
            <p:cNvSpPr>
              <a:spLocks noChangeArrowheads="1"/>
            </p:cNvSpPr>
            <p:nvPr/>
          </p:nvSpPr>
          <p:spPr bwMode="auto">
            <a:xfrm>
              <a:off x="1209" y="3749"/>
              <a:ext cx="8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75822" name="Rectangle 246"/>
            <p:cNvSpPr>
              <a:spLocks noChangeArrowheads="1"/>
            </p:cNvSpPr>
            <p:nvPr/>
          </p:nvSpPr>
          <p:spPr bwMode="auto">
            <a:xfrm>
              <a:off x="1431" y="3695"/>
              <a:ext cx="12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00"/>
                  </a:solidFill>
                  <a:latin typeface="Times" charset="0"/>
                </a:rPr>
                <a:t>D</a:t>
              </a:r>
              <a:endParaRPr lang="en-US" altLang="zh-CN"/>
            </a:p>
          </p:txBody>
        </p:sp>
        <p:sp>
          <p:nvSpPr>
            <p:cNvPr id="75823" name="Rectangle 247"/>
            <p:cNvSpPr>
              <a:spLocks noChangeArrowheads="1"/>
            </p:cNvSpPr>
            <p:nvPr/>
          </p:nvSpPr>
          <p:spPr bwMode="auto">
            <a:xfrm>
              <a:off x="1512" y="3749"/>
              <a:ext cx="4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dirty="0" smtClean="0">
                  <a:solidFill>
                    <a:srgbClr val="000000"/>
                  </a:solidFill>
                  <a:latin typeface="Times" charset="0"/>
                </a:rPr>
                <a:t>3</a:t>
              </a:r>
              <a:endParaRPr lang="en-US" altLang="zh-CN" dirty="0"/>
            </a:p>
          </p:txBody>
        </p:sp>
        <p:sp>
          <p:nvSpPr>
            <p:cNvPr id="75824" name="Rectangle 248"/>
            <p:cNvSpPr>
              <a:spLocks noChangeArrowheads="1"/>
            </p:cNvSpPr>
            <p:nvPr/>
          </p:nvSpPr>
          <p:spPr bwMode="auto">
            <a:xfrm>
              <a:off x="1725" y="3695"/>
              <a:ext cx="12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dirty="0">
                  <a:solidFill>
                    <a:srgbClr val="000000"/>
                  </a:solidFill>
                  <a:latin typeface="Times" charset="0"/>
                </a:rPr>
                <a:t>D</a:t>
              </a:r>
              <a:endParaRPr lang="en-US" altLang="zh-CN" dirty="0"/>
            </a:p>
          </p:txBody>
        </p:sp>
        <p:sp>
          <p:nvSpPr>
            <p:cNvPr id="75825" name="Rectangle 249"/>
            <p:cNvSpPr>
              <a:spLocks noChangeArrowheads="1"/>
            </p:cNvSpPr>
            <p:nvPr/>
          </p:nvSpPr>
          <p:spPr bwMode="auto">
            <a:xfrm>
              <a:off x="1806" y="3749"/>
              <a:ext cx="4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dirty="0" smtClean="0">
                  <a:solidFill>
                    <a:srgbClr val="000000"/>
                  </a:solidFill>
                  <a:latin typeface="Times" charset="0"/>
                </a:rPr>
                <a:t>2</a:t>
              </a:r>
              <a:endParaRPr lang="en-US" altLang="zh-CN" dirty="0"/>
            </a:p>
          </p:txBody>
        </p:sp>
        <p:sp>
          <p:nvSpPr>
            <p:cNvPr id="75826" name="Rectangle 250"/>
            <p:cNvSpPr>
              <a:spLocks noChangeArrowheads="1"/>
            </p:cNvSpPr>
            <p:nvPr/>
          </p:nvSpPr>
          <p:spPr bwMode="auto">
            <a:xfrm rot="-5400000">
              <a:off x="3394" y="2319"/>
              <a:ext cx="9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75827" name="Rectangle 251"/>
            <p:cNvSpPr>
              <a:spLocks noChangeArrowheads="1"/>
            </p:cNvSpPr>
            <p:nvPr/>
          </p:nvSpPr>
          <p:spPr bwMode="auto">
            <a:xfrm rot="-5400000">
              <a:off x="3799" y="2413"/>
              <a:ext cx="160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00"/>
                  </a:solidFill>
                  <a:latin typeface="Times" charset="0"/>
                </a:rPr>
                <a:t>≥1</a:t>
              </a:r>
              <a:endParaRPr lang="en-US" altLang="zh-CN"/>
            </a:p>
          </p:txBody>
        </p:sp>
        <p:sp>
          <p:nvSpPr>
            <p:cNvPr id="75828" name="Rectangle 252"/>
            <p:cNvSpPr>
              <a:spLocks noChangeArrowheads="1"/>
            </p:cNvSpPr>
            <p:nvPr/>
          </p:nvSpPr>
          <p:spPr bwMode="auto">
            <a:xfrm rot="-5400000">
              <a:off x="4204" y="2399"/>
              <a:ext cx="18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500">
                  <a:solidFill>
                    <a:srgbClr val="000000"/>
                  </a:solidFill>
                  <a:latin typeface="Times" charset="0"/>
                </a:rPr>
                <a:t>＝</a:t>
              </a:r>
              <a:r>
                <a:rPr lang="en-US" altLang="zh-CN" sz="15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75829" name="Freeform 253"/>
            <p:cNvSpPr>
              <a:spLocks/>
            </p:cNvSpPr>
            <p:nvPr/>
          </p:nvSpPr>
          <p:spPr bwMode="auto">
            <a:xfrm>
              <a:off x="3507" y="2529"/>
              <a:ext cx="44" cy="36"/>
            </a:xfrm>
            <a:custGeom>
              <a:avLst/>
              <a:gdLst>
                <a:gd name="T0" fmla="*/ 0 w 44"/>
                <a:gd name="T1" fmla="*/ 18 h 36"/>
                <a:gd name="T2" fmla="*/ 17 w 44"/>
                <a:gd name="T3" fmla="*/ 0 h 36"/>
                <a:gd name="T4" fmla="*/ 35 w 44"/>
                <a:gd name="T5" fmla="*/ 0 h 36"/>
                <a:gd name="T6" fmla="*/ 44 w 44"/>
                <a:gd name="T7" fmla="*/ 18 h 36"/>
                <a:gd name="T8" fmla="*/ 35 w 44"/>
                <a:gd name="T9" fmla="*/ 36 h 36"/>
                <a:gd name="T10" fmla="*/ 17 w 44"/>
                <a:gd name="T11" fmla="*/ 36 h 36"/>
                <a:gd name="T12" fmla="*/ 0 w 44"/>
                <a:gd name="T13" fmla="*/ 18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"/>
                <a:gd name="T22" fmla="*/ 0 h 36"/>
                <a:gd name="T23" fmla="*/ 44 w 44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" h="36">
                  <a:moveTo>
                    <a:pt x="0" y="18"/>
                  </a:moveTo>
                  <a:lnTo>
                    <a:pt x="17" y="0"/>
                  </a:lnTo>
                  <a:lnTo>
                    <a:pt x="35" y="0"/>
                  </a:lnTo>
                  <a:lnTo>
                    <a:pt x="44" y="18"/>
                  </a:lnTo>
                  <a:lnTo>
                    <a:pt x="35" y="36"/>
                  </a:lnTo>
                  <a:lnTo>
                    <a:pt x="17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 smtClean="0"/>
              <a:t>则得各位进位信号的逻辑表达式如下：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类似可得</a:t>
            </a:r>
            <a:r>
              <a:rPr lang="en-US" altLang="zh-CN" i="1" dirty="0" smtClean="0">
                <a:latin typeface="Times New Roman" pitchFamily="18" charset="0"/>
              </a:rPr>
              <a:t>S</a:t>
            </a:r>
            <a:r>
              <a:rPr lang="en-US" altLang="zh-CN" i="1" baseline="-25000" dirty="0" smtClean="0">
                <a:latin typeface="Times New Roman" pitchFamily="18" charset="0"/>
              </a:rPr>
              <a:t>0</a:t>
            </a:r>
            <a:r>
              <a:rPr lang="en-US" altLang="zh-CN" i="1" dirty="0" smtClean="0">
                <a:latin typeface="Times New Roman" pitchFamily="18" charset="0"/>
              </a:rPr>
              <a:t>~S</a:t>
            </a:r>
            <a:r>
              <a:rPr lang="en-US" altLang="zh-CN" i="1" baseline="-25000" dirty="0" smtClean="0">
                <a:latin typeface="Times New Roman" pitchFamily="18" charset="0"/>
              </a:rPr>
              <a:t>3</a:t>
            </a:r>
            <a:r>
              <a:rPr lang="zh-CN" altLang="en-US" dirty="0" smtClean="0"/>
              <a:t>的逻辑表达式，以</a:t>
            </a:r>
            <a:r>
              <a:rPr lang="en-US" altLang="zh-CN" i="1" dirty="0" smtClean="0">
                <a:latin typeface="Times New Roman" pitchFamily="18" charset="0"/>
              </a:rPr>
              <a:t>S</a:t>
            </a:r>
            <a:r>
              <a:rPr lang="en-US" altLang="zh-CN" i="1" baseline="-25000" dirty="0" smtClean="0">
                <a:latin typeface="Times New Roman" pitchFamily="18" charset="0"/>
              </a:rPr>
              <a:t>2</a:t>
            </a:r>
            <a:r>
              <a:rPr lang="zh-CN" altLang="en-US" dirty="0" smtClean="0"/>
              <a:t>为例：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综上，各位的进位和各位的和仅取决于</a:t>
            </a:r>
            <a:r>
              <a:rPr lang="en-US" altLang="zh-CN" i="1" dirty="0" smtClean="0">
                <a:latin typeface="Times New Roman" pitchFamily="18" charset="0"/>
              </a:rPr>
              <a:t>P</a:t>
            </a:r>
            <a:r>
              <a:rPr lang="en-US" altLang="zh-CN" i="1" baseline="-25000" dirty="0" smtClean="0">
                <a:latin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</a:rPr>
              <a:t>、</a:t>
            </a:r>
            <a:r>
              <a:rPr lang="en-US" altLang="zh-CN" i="1" dirty="0" err="1" smtClean="0">
                <a:latin typeface="Times New Roman" pitchFamily="18" charset="0"/>
              </a:rPr>
              <a:t>G</a:t>
            </a:r>
            <a:r>
              <a:rPr lang="en-US" altLang="zh-CN" i="1" baseline="-25000" dirty="0" err="1" smtClean="0">
                <a:latin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</a:rPr>
              <a:t>和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en-US" altLang="zh-CN" i="1" baseline="-25000" dirty="0" smtClean="0">
                <a:latin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</a:rPr>
              <a:t>，即</a:t>
            </a:r>
            <a:r>
              <a:rPr lang="zh-CN" altLang="en-US" dirty="0" smtClean="0"/>
              <a:t>仅取决于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i="1" baseline="-25000" dirty="0" smtClean="0">
                <a:latin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</a:rPr>
              <a:t>、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i="1" baseline="-25000" dirty="0" smtClean="0">
                <a:latin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</a:rPr>
              <a:t>和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en-US" altLang="zh-CN" i="1" baseline="-25000" dirty="0" smtClean="0">
                <a:latin typeface="Times New Roman" pitchFamily="18" charset="0"/>
              </a:rPr>
              <a:t>0</a:t>
            </a:r>
            <a:endParaRPr lang="en-US" altLang="zh-CN" dirty="0" smtClean="0">
              <a:latin typeface="Times New Roman" pitchFamily="18" charset="0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title"/>
          </p:nvPr>
        </p:nvSpPr>
        <p:spPr>
          <a:xfrm>
            <a:off x="1274763" y="533400"/>
            <a:ext cx="7793037" cy="609600"/>
          </a:xfrm>
        </p:spPr>
        <p:txBody>
          <a:bodyPr/>
          <a:lstStyle/>
          <a:p>
            <a:pPr eaLnBrk="1" hangingPunct="1"/>
            <a:r>
              <a:rPr lang="zh-CN" altLang="en-US" smtClean="0"/>
              <a:t>二进制并行加法器</a:t>
            </a:r>
            <a:endParaRPr lang="zh-CN" altLang="en-US" sz="3600" smtClean="0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1271588" y="1994148"/>
          <a:ext cx="7516812" cy="1866900"/>
        </p:xfrm>
        <a:graphic>
          <a:graphicData uri="http://schemas.openxmlformats.org/presentationml/2006/ole">
            <p:oleObj spid="_x0000_s2050" name="Equation" r:id="rId3" imgW="3682800" imgH="914400" progId="Equations">
              <p:embed/>
            </p:oleObj>
          </a:graphicData>
        </a:graphic>
      </p:graphicFrame>
      <p:graphicFrame>
        <p:nvGraphicFramePr>
          <p:cNvPr id="2051" name="Object 8"/>
          <p:cNvGraphicFramePr>
            <a:graphicFrameLocks noChangeAspect="1"/>
          </p:cNvGraphicFramePr>
          <p:nvPr/>
        </p:nvGraphicFramePr>
        <p:xfrm>
          <a:off x="1295400" y="4535339"/>
          <a:ext cx="3962400" cy="477837"/>
        </p:xfrm>
        <a:graphic>
          <a:graphicData uri="http://schemas.openxmlformats.org/presentationml/2006/ole">
            <p:oleObj spid="_x0000_s2051" name="Equation" r:id="rId4" imgW="1892160" imgH="228600" progId="Equations">
              <p:embed/>
            </p:oleObj>
          </a:graphicData>
        </a:graphic>
      </p:graphicFrame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Text Box 2"/>
          <p:cNvSpPr txBox="1">
            <a:spLocks noChangeArrowheads="1"/>
          </p:cNvSpPr>
          <p:nvPr/>
        </p:nvSpPr>
        <p:spPr bwMode="auto">
          <a:xfrm>
            <a:off x="990600" y="6096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【</a:t>
            </a:r>
            <a:r>
              <a:rPr lang="zh-CN" altLang="en-US"/>
              <a:t>例 </a:t>
            </a:r>
            <a:r>
              <a:rPr lang="en-US" altLang="zh-CN"/>
              <a:t>】 </a:t>
            </a:r>
            <a:r>
              <a:rPr lang="zh-CN" altLang="en-US"/>
              <a:t>试用</a:t>
            </a:r>
            <a:r>
              <a:rPr lang="en-US" altLang="zh-CN"/>
              <a:t>8</a:t>
            </a:r>
            <a:r>
              <a:rPr lang="zh-CN" altLang="en-US"/>
              <a:t>选</a:t>
            </a:r>
            <a:r>
              <a:rPr lang="en-US" altLang="zh-CN"/>
              <a:t>1MUX</a:t>
            </a:r>
            <a:r>
              <a:rPr lang="zh-CN" altLang="en-US"/>
              <a:t>实现逻辑函数： </a:t>
            </a:r>
          </a:p>
        </p:txBody>
      </p:sp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3505200" y="1143000"/>
          <a:ext cx="2514600" cy="492125"/>
        </p:xfrm>
        <a:graphic>
          <a:graphicData uri="http://schemas.openxmlformats.org/presentationml/2006/ole">
            <p:oleObj spid="_x0000_s26626" name="Equation" r:id="rId3" imgW="1104840" imgH="215640" progId="Equations">
              <p:embed/>
            </p:oleObj>
          </a:graphicData>
        </a:graphic>
      </p:graphicFrame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609600" y="1752600"/>
            <a:ext cx="7315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/>
              <a:t>      </a:t>
            </a:r>
            <a:r>
              <a:rPr lang="zh-CN" altLang="en-US" b="1" dirty="0"/>
              <a:t>解：</a:t>
            </a:r>
            <a:r>
              <a:rPr lang="zh-CN" altLang="en-US" dirty="0"/>
              <a:t>首先求出</a:t>
            </a:r>
            <a:r>
              <a:rPr lang="en-US" altLang="zh-CN" i="1" dirty="0"/>
              <a:t>F</a:t>
            </a:r>
            <a:r>
              <a:rPr lang="zh-CN" altLang="en-US" dirty="0"/>
              <a:t>的最小项表达式。 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      将</a:t>
            </a:r>
            <a:r>
              <a:rPr lang="en-US" altLang="zh-CN" i="1" dirty="0"/>
              <a:t>F</a:t>
            </a:r>
            <a:r>
              <a:rPr lang="zh-CN" altLang="en-US" dirty="0"/>
              <a:t>填入</a:t>
            </a:r>
            <a:r>
              <a:rPr lang="en-US" altLang="zh-CN" dirty="0"/>
              <a:t>K</a:t>
            </a:r>
            <a:r>
              <a:rPr lang="zh-CN" altLang="en-US" dirty="0"/>
              <a:t>图，如图所示，根据</a:t>
            </a:r>
            <a:r>
              <a:rPr lang="en-US" altLang="zh-CN" dirty="0"/>
              <a:t>K</a:t>
            </a:r>
            <a:r>
              <a:rPr lang="zh-CN" altLang="en-US" dirty="0"/>
              <a:t>图可得 </a:t>
            </a:r>
          </a:p>
        </p:txBody>
      </p:sp>
      <p:graphicFrame>
        <p:nvGraphicFramePr>
          <p:cNvPr id="26627" name="Object 5"/>
          <p:cNvGraphicFramePr>
            <a:graphicFrameLocks noChangeAspect="1"/>
          </p:cNvGraphicFramePr>
          <p:nvPr/>
        </p:nvGraphicFramePr>
        <p:xfrm>
          <a:off x="2590800" y="2833688"/>
          <a:ext cx="4419600" cy="609600"/>
        </p:xfrm>
        <a:graphic>
          <a:graphicData uri="http://schemas.openxmlformats.org/presentationml/2006/ole">
            <p:oleObj spid="_x0000_s26627" name="Equation" r:id="rId4" imgW="1841400" imgH="253800" progId="Equations">
              <p:embed/>
            </p:oleObj>
          </a:graphicData>
        </a:graphic>
      </p:graphicFrame>
      <p:sp>
        <p:nvSpPr>
          <p:cNvPr id="26632" name="Text Box 6"/>
          <p:cNvSpPr txBox="1">
            <a:spLocks noChangeArrowheads="1"/>
          </p:cNvSpPr>
          <p:nvPr/>
        </p:nvSpPr>
        <p:spPr bwMode="auto">
          <a:xfrm>
            <a:off x="1066800" y="3443288"/>
            <a:ext cx="348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当采用</a:t>
            </a:r>
            <a:r>
              <a:rPr lang="en-US" altLang="zh-CN"/>
              <a:t>8</a:t>
            </a:r>
            <a:r>
              <a:rPr lang="zh-CN" altLang="en-US"/>
              <a:t>选</a:t>
            </a:r>
            <a:r>
              <a:rPr lang="en-US" altLang="zh-CN"/>
              <a:t>1 MUX</a:t>
            </a:r>
            <a:r>
              <a:rPr lang="zh-CN" altLang="en-US"/>
              <a:t>时，有 </a:t>
            </a:r>
          </a:p>
        </p:txBody>
      </p:sp>
      <p:graphicFrame>
        <p:nvGraphicFramePr>
          <p:cNvPr id="26628" name="Object 7"/>
          <p:cNvGraphicFramePr>
            <a:graphicFrameLocks noChangeAspect="1"/>
          </p:cNvGraphicFramePr>
          <p:nvPr/>
        </p:nvGraphicFramePr>
        <p:xfrm>
          <a:off x="1676400" y="3900488"/>
          <a:ext cx="6400800" cy="925512"/>
        </p:xfrm>
        <a:graphic>
          <a:graphicData uri="http://schemas.openxmlformats.org/presentationml/2006/ole">
            <p:oleObj spid="_x0000_s26628" name="Equation" r:id="rId5" imgW="2984400" imgH="431640" progId="Equations">
              <p:embed/>
            </p:oleObj>
          </a:graphicData>
        </a:graphic>
      </p:graphicFrame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533400" y="4800600"/>
            <a:ext cx="83058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5000"/>
              </a:lnSpc>
              <a:spcBef>
                <a:spcPct val="50000"/>
              </a:spcBef>
            </a:pPr>
            <a:r>
              <a:rPr lang="zh-CN" altLang="en-US" dirty="0"/>
              <a:t>令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=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=</a:t>
            </a:r>
            <a:r>
              <a:rPr lang="en-US" altLang="zh-CN" i="1" dirty="0"/>
              <a:t>B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=</a:t>
            </a:r>
            <a:r>
              <a:rPr lang="en-US" altLang="zh-CN" i="1" dirty="0"/>
              <a:t>C</a:t>
            </a:r>
            <a:r>
              <a:rPr lang="zh-CN" altLang="en-US" dirty="0"/>
              <a:t>，且令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en-US" altLang="zh-CN" dirty="0"/>
              <a:t>=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en-US" altLang="zh-CN" dirty="0"/>
              <a:t>=</a:t>
            </a:r>
            <a:r>
              <a:rPr lang="en-US" altLang="zh-CN" i="1" dirty="0"/>
              <a:t>D</a:t>
            </a:r>
            <a:r>
              <a:rPr lang="en-US" altLang="zh-CN" baseline="-25000" dirty="0"/>
              <a:t>3</a:t>
            </a:r>
            <a:r>
              <a:rPr lang="en-US" altLang="zh-CN" dirty="0"/>
              <a:t>=</a:t>
            </a:r>
            <a:r>
              <a:rPr lang="en-US" altLang="zh-CN" i="1" dirty="0"/>
              <a:t>D</a:t>
            </a:r>
            <a:r>
              <a:rPr lang="en-US" altLang="zh-CN" baseline="-25000" dirty="0"/>
              <a:t>4</a:t>
            </a:r>
            <a:r>
              <a:rPr lang="en-US" altLang="zh-CN" dirty="0"/>
              <a:t>=</a:t>
            </a:r>
            <a:r>
              <a:rPr lang="en-US" altLang="zh-CN" i="1" dirty="0"/>
              <a:t>D</a:t>
            </a:r>
            <a:r>
              <a:rPr lang="en-US" altLang="zh-CN" baseline="-25000" dirty="0"/>
              <a:t>5</a:t>
            </a:r>
            <a:r>
              <a:rPr lang="en-US" altLang="zh-CN" dirty="0"/>
              <a:t>=</a:t>
            </a:r>
            <a:r>
              <a:rPr lang="en-US" altLang="zh-CN" i="1" dirty="0"/>
              <a:t>D</a:t>
            </a:r>
            <a:r>
              <a:rPr lang="en-US" altLang="zh-CN" baseline="-25000" dirty="0"/>
              <a:t>7</a:t>
            </a:r>
            <a:r>
              <a:rPr lang="en-US" altLang="zh-CN" dirty="0"/>
              <a:t>=1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baseline="-25000" dirty="0"/>
              <a:t>0</a:t>
            </a:r>
            <a:r>
              <a:rPr lang="en-US" altLang="zh-CN" dirty="0"/>
              <a:t>=</a:t>
            </a:r>
            <a:r>
              <a:rPr lang="en-US" altLang="zh-CN" i="1" dirty="0"/>
              <a:t>D</a:t>
            </a:r>
            <a:r>
              <a:rPr lang="en-US" altLang="zh-CN" baseline="-25000" dirty="0"/>
              <a:t>6</a:t>
            </a:r>
            <a:r>
              <a:rPr lang="en-US" altLang="zh-CN" dirty="0"/>
              <a:t>=0</a:t>
            </a:r>
            <a:r>
              <a:rPr lang="zh-CN" altLang="en-US" dirty="0"/>
              <a:t>则有</a:t>
            </a:r>
            <a:r>
              <a:rPr lang="en-US" altLang="zh-CN" i="1" dirty="0"/>
              <a:t>Y</a:t>
            </a:r>
            <a:r>
              <a:rPr lang="en-US" altLang="zh-CN" dirty="0"/>
              <a:t>=(</a:t>
            </a:r>
            <a:r>
              <a:rPr lang="en-US" altLang="zh-CN" i="1" dirty="0"/>
              <a:t>ABC</a:t>
            </a:r>
            <a:r>
              <a:rPr lang="en-US" altLang="zh-CN" dirty="0"/>
              <a:t>)</a:t>
            </a:r>
            <a:r>
              <a:rPr lang="en-US" altLang="zh-CN" i="1" baseline="-25000" dirty="0"/>
              <a:t>m</a:t>
            </a:r>
            <a:r>
              <a:rPr lang="en-US" altLang="zh-CN" dirty="0"/>
              <a:t>(01111101)</a:t>
            </a:r>
            <a:r>
              <a:rPr lang="zh-CN" altLang="en-US" baseline="30000" dirty="0"/>
              <a:t>Ｔ</a:t>
            </a:r>
            <a:r>
              <a:rPr lang="en-US" altLang="zh-CN" dirty="0"/>
              <a:t>=     </a:t>
            </a:r>
            <a:r>
              <a:rPr lang="en-US" altLang="zh-CN" i="1" dirty="0"/>
              <a:t>m</a:t>
            </a:r>
            <a:r>
              <a:rPr lang="en-US" altLang="zh-CN" dirty="0"/>
              <a:t>(1, 2, 3, 4, 5, 7)</a:t>
            </a:r>
            <a:r>
              <a:rPr lang="zh-CN" altLang="en-US" dirty="0"/>
              <a:t>，故</a:t>
            </a:r>
            <a:r>
              <a:rPr lang="en-US" altLang="zh-CN" i="1" dirty="0"/>
              <a:t>F</a:t>
            </a:r>
            <a:r>
              <a:rPr lang="en-US" altLang="zh-CN" dirty="0"/>
              <a:t>=</a:t>
            </a:r>
            <a:r>
              <a:rPr lang="en-US" altLang="zh-CN" i="1" dirty="0"/>
              <a:t>Y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26629" name="Object 9"/>
          <p:cNvGraphicFramePr>
            <a:graphicFrameLocks noChangeAspect="1"/>
          </p:cNvGraphicFramePr>
          <p:nvPr/>
        </p:nvGraphicFramePr>
        <p:xfrm>
          <a:off x="4283968" y="5425405"/>
          <a:ext cx="603250" cy="523875"/>
        </p:xfrm>
        <a:graphic>
          <a:graphicData uri="http://schemas.openxmlformats.org/presentationml/2006/ole">
            <p:oleObj spid="_x0000_s26629" name="Equation" r:id="rId6" imgW="291960" imgH="253800" progId="Equations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3352800" y="5410200"/>
            <a:ext cx="785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K</a:t>
            </a:r>
            <a:r>
              <a:rPr lang="zh-CN" altLang="en-US"/>
              <a:t>图 </a:t>
            </a:r>
          </a:p>
        </p:txBody>
      </p:sp>
      <p:graphicFrame>
        <p:nvGraphicFramePr>
          <p:cNvPr id="27650" name="Object 3"/>
          <p:cNvGraphicFramePr>
            <a:graphicFrameLocks noChangeAspect="1"/>
          </p:cNvGraphicFramePr>
          <p:nvPr/>
        </p:nvGraphicFramePr>
        <p:xfrm>
          <a:off x="990600" y="1447800"/>
          <a:ext cx="6477000" cy="3551238"/>
        </p:xfrm>
        <a:graphic>
          <a:graphicData uri="http://schemas.openxmlformats.org/presentationml/2006/ole">
            <p:oleObj spid="_x0000_s27650" name="VISIO" r:id="rId3" imgW="1398960" imgH="767160" progId="Visio.Drawing.11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3352800" y="4267200"/>
            <a:ext cx="117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逻辑图 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57200" y="4876800"/>
            <a:ext cx="8229600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需要注意的是，因为函数</a:t>
            </a:r>
            <a:r>
              <a:rPr lang="en-US" altLang="zh-CN"/>
              <a:t>F</a:t>
            </a:r>
            <a:r>
              <a:rPr lang="zh-CN" altLang="en-US"/>
              <a:t>中各最小项的标号是按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的权为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写出的，因此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必须依次加到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zh-CN" altLang="en-US"/>
              <a:t>、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zh-CN" altLang="en-US"/>
              <a:t>、 </a:t>
            </a:r>
            <a:r>
              <a:rPr lang="en-US" altLang="zh-CN" i="1"/>
              <a:t>A</a:t>
            </a:r>
            <a:r>
              <a:rPr lang="en-US" altLang="zh-CN" baseline="-25000"/>
              <a:t>0</a:t>
            </a:r>
            <a:r>
              <a:rPr lang="zh-CN" altLang="en-US"/>
              <a:t>端。 </a:t>
            </a:r>
          </a:p>
        </p:txBody>
      </p:sp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1331913" y="1058863"/>
          <a:ext cx="6477000" cy="3810000"/>
        </p:xfrm>
        <a:graphic>
          <a:graphicData uri="http://schemas.openxmlformats.org/presentationml/2006/ole">
            <p:oleObj spid="_x0000_s28674" name="VISIO" r:id="rId3" imgW="2193480" imgH="1290240" progId="Visio.Drawing.11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331913" y="433388"/>
            <a:ext cx="3524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数据选择器的扩展</a:t>
            </a:r>
            <a:r>
              <a:rPr lang="zh-CN" altLang="en-US" b="1"/>
              <a:t> 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80010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zh-CN" dirty="0"/>
              <a:t>       ① </a:t>
            </a:r>
            <a:r>
              <a:rPr lang="zh-CN" altLang="en-US" dirty="0"/>
              <a:t>利用使能端进行扩展。图</a:t>
            </a:r>
            <a:r>
              <a:rPr lang="en-US" altLang="zh-CN" dirty="0"/>
              <a:t>3-27</a:t>
            </a:r>
            <a:r>
              <a:rPr lang="zh-CN" altLang="en-US" dirty="0"/>
              <a:t>是将双</a:t>
            </a:r>
            <a:r>
              <a:rPr lang="en-US" altLang="zh-CN" dirty="0"/>
              <a:t>4</a:t>
            </a:r>
            <a:r>
              <a:rPr lang="zh-CN" altLang="en-US" dirty="0"/>
              <a:t>选</a:t>
            </a:r>
            <a:r>
              <a:rPr lang="en-US" altLang="zh-CN" dirty="0"/>
              <a:t>1MUX</a:t>
            </a:r>
            <a:r>
              <a:rPr lang="zh-CN" altLang="en-US" dirty="0"/>
              <a:t>扩展为</a:t>
            </a:r>
            <a:r>
              <a:rPr lang="en-US" altLang="zh-CN" dirty="0"/>
              <a:t>8</a:t>
            </a:r>
            <a:r>
              <a:rPr lang="zh-CN" altLang="en-US" dirty="0"/>
              <a:t>选</a:t>
            </a:r>
            <a:r>
              <a:rPr lang="en-US" altLang="zh-CN" dirty="0"/>
              <a:t>1 MUX</a:t>
            </a:r>
            <a:r>
              <a:rPr lang="zh-CN" altLang="en-US" dirty="0"/>
              <a:t>的逻辑图。其中</a:t>
            </a:r>
            <a:r>
              <a:rPr lang="en-US" altLang="zh-CN" dirty="0"/>
              <a:t>A2</a:t>
            </a:r>
            <a:r>
              <a:rPr lang="zh-CN" altLang="en-US" dirty="0"/>
              <a:t>是</a:t>
            </a:r>
            <a:r>
              <a:rPr lang="en-US" altLang="zh-CN" dirty="0"/>
              <a:t>8</a:t>
            </a:r>
            <a:r>
              <a:rPr lang="zh-CN" altLang="en-US" dirty="0"/>
              <a:t>选</a:t>
            </a:r>
            <a:r>
              <a:rPr lang="en-US" altLang="zh-CN" dirty="0"/>
              <a:t>1MUX</a:t>
            </a:r>
            <a:r>
              <a:rPr lang="zh-CN" altLang="en-US" dirty="0"/>
              <a:t>地址端的最高位， </a:t>
            </a:r>
            <a:r>
              <a:rPr lang="en-US" altLang="zh-CN" i="1" dirty="0"/>
              <a:t>A</a:t>
            </a:r>
            <a:r>
              <a:rPr lang="en-US" altLang="zh-CN" baseline="-25000" dirty="0"/>
              <a:t>0</a:t>
            </a:r>
            <a:r>
              <a:rPr lang="zh-CN" altLang="en-US" dirty="0"/>
              <a:t>是最低位。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/>
              <a:t>       ② 树状扩展。通过</a:t>
            </a:r>
            <a:r>
              <a:rPr lang="en-US" altLang="zh-CN" dirty="0"/>
              <a:t>MUX</a:t>
            </a:r>
            <a:r>
              <a:rPr lang="zh-CN" altLang="en-US" dirty="0"/>
              <a:t>的级联用</a:t>
            </a:r>
            <a:r>
              <a:rPr lang="en-US" altLang="zh-CN" dirty="0"/>
              <a:t>2</a:t>
            </a:r>
            <a:r>
              <a:rPr lang="en-US" altLang="zh-CN" i="1" baseline="30000" dirty="0"/>
              <a:t>n</a:t>
            </a:r>
            <a:r>
              <a:rPr lang="en-US" altLang="zh-CN" dirty="0"/>
              <a:t>+1</a:t>
            </a:r>
            <a:r>
              <a:rPr lang="zh-CN" altLang="en-US" dirty="0"/>
              <a:t>个</a:t>
            </a:r>
            <a:r>
              <a:rPr lang="en-US" altLang="zh-CN" dirty="0"/>
              <a:t>2</a:t>
            </a:r>
            <a:r>
              <a:rPr lang="en-US" altLang="zh-CN" i="1" baseline="30000" dirty="0"/>
              <a:t>n</a:t>
            </a:r>
            <a:r>
              <a:rPr lang="zh-CN" altLang="en-US" dirty="0"/>
              <a:t>选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MUX</a:t>
            </a:r>
            <a:r>
              <a:rPr lang="zh-CN" altLang="en-US" dirty="0"/>
              <a:t>可以扩展为</a:t>
            </a:r>
            <a:r>
              <a:rPr lang="en-US" altLang="zh-CN" dirty="0"/>
              <a:t>(2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en-US" altLang="zh-CN" baseline="30000" dirty="0"/>
              <a:t>2</a:t>
            </a:r>
            <a:r>
              <a:rPr lang="zh-CN" altLang="en-US" dirty="0"/>
              <a:t>选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MUX</a:t>
            </a:r>
            <a:r>
              <a:rPr lang="zh-CN" altLang="en-US" dirty="0"/>
              <a:t>。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/>
              <a:t>        例如，</a:t>
            </a:r>
            <a:r>
              <a:rPr lang="en-US" altLang="zh-CN" i="1" dirty="0"/>
              <a:t>n</a:t>
            </a:r>
            <a:r>
              <a:rPr lang="en-US" altLang="zh-CN" dirty="0"/>
              <a:t>=2</a:t>
            </a:r>
            <a:r>
              <a:rPr lang="zh-CN" altLang="en-US" dirty="0"/>
              <a:t>，即可用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4</a:t>
            </a:r>
            <a:r>
              <a:rPr lang="zh-CN" altLang="en-US" dirty="0"/>
              <a:t>选</a:t>
            </a:r>
            <a:r>
              <a:rPr lang="en-US" altLang="zh-CN" dirty="0"/>
              <a:t>1MUX</a:t>
            </a:r>
            <a:r>
              <a:rPr lang="zh-CN" altLang="en-US" dirty="0"/>
              <a:t>实现</a:t>
            </a:r>
            <a:r>
              <a:rPr lang="en-US" altLang="zh-CN" dirty="0"/>
              <a:t>16</a:t>
            </a:r>
            <a:r>
              <a:rPr lang="zh-CN" altLang="en-US" dirty="0"/>
              <a:t>选</a:t>
            </a:r>
            <a:r>
              <a:rPr lang="en-US" altLang="zh-CN" dirty="0"/>
              <a:t>1MUX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547813" y="1168400"/>
          <a:ext cx="6248400" cy="5140325"/>
        </p:xfrm>
        <a:graphic>
          <a:graphicData uri="http://schemas.openxmlformats.org/presentationml/2006/ole">
            <p:oleObj spid="_x0000_s29698" name="VISIO" r:id="rId3" imgW="2136960" imgH="2045160" progId="Visio.Drawing.11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905000" y="6096000"/>
            <a:ext cx="412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  <a:r>
              <a:rPr lang="zh-CN" altLang="en-US"/>
              <a:t>个</a:t>
            </a:r>
            <a:r>
              <a:rPr lang="en-US" altLang="zh-CN"/>
              <a:t>4</a:t>
            </a:r>
            <a:r>
              <a:rPr lang="zh-CN" altLang="en-US"/>
              <a:t>选</a:t>
            </a:r>
            <a:r>
              <a:rPr lang="en-US" altLang="zh-CN"/>
              <a:t>1MUX</a:t>
            </a:r>
            <a:r>
              <a:rPr lang="zh-CN" altLang="en-US"/>
              <a:t>实现</a:t>
            </a:r>
            <a:r>
              <a:rPr lang="en-US" altLang="zh-CN"/>
              <a:t>16</a:t>
            </a:r>
            <a:r>
              <a:rPr lang="zh-CN" altLang="en-US"/>
              <a:t>选</a:t>
            </a:r>
            <a:r>
              <a:rPr lang="en-US" altLang="zh-CN"/>
              <a:t>1MUX </a:t>
            </a:r>
          </a:p>
        </p:txBody>
      </p:sp>
      <p:graphicFrame>
        <p:nvGraphicFramePr>
          <p:cNvPr id="30722" name="Object 3"/>
          <p:cNvGraphicFramePr>
            <a:graphicFrameLocks noChangeAspect="1"/>
          </p:cNvGraphicFramePr>
          <p:nvPr/>
        </p:nvGraphicFramePr>
        <p:xfrm>
          <a:off x="0" y="685800"/>
          <a:ext cx="9144000" cy="5276850"/>
        </p:xfrm>
        <a:graphic>
          <a:graphicData uri="http://schemas.openxmlformats.org/presentationml/2006/ole">
            <p:oleObj spid="_x0000_s30722" name="VISIO" r:id="rId3" imgW="4008960" imgH="2312280" progId="Visio.Drawing.11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6.5 </a:t>
            </a:r>
            <a:r>
              <a:rPr lang="zh-CN" altLang="en-US" smtClean="0"/>
              <a:t>计数器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计数器是一种对输入脉冲信号进行计数的时序逻辑部件。</a:t>
            </a:r>
          </a:p>
          <a:p>
            <a:pPr eaLnBrk="1" hangingPunct="1"/>
            <a:r>
              <a:rPr lang="zh-CN" altLang="en-US" smtClean="0"/>
              <a:t>计数器的分类</a:t>
            </a:r>
          </a:p>
          <a:p>
            <a:pPr eaLnBrk="1" hangingPunct="1"/>
            <a:r>
              <a:rPr lang="zh-CN" altLang="en-US" smtClean="0"/>
              <a:t>几个术语</a:t>
            </a:r>
          </a:p>
          <a:p>
            <a:pPr lvl="1" eaLnBrk="1" hangingPunct="1"/>
            <a:r>
              <a:rPr lang="zh-CN" altLang="en-US" smtClean="0"/>
              <a:t>计数器的模：计数器所能表示的状态的总数。</a:t>
            </a:r>
          </a:p>
          <a:p>
            <a:pPr lvl="1" eaLnBrk="1" hangingPunct="1"/>
            <a:r>
              <a:rPr lang="zh-CN" altLang="en-US" smtClean="0"/>
              <a:t>计数器的容量：计数器所能表示的最大数值。</a:t>
            </a:r>
          </a:p>
          <a:p>
            <a:pPr lvl="1" eaLnBrk="1" hangingPunct="1"/>
            <a:r>
              <a:rPr lang="zh-CN" altLang="en-US" smtClean="0"/>
              <a:t>分频：就是把脉冲串的频率由高分低，使输出信号的频率比输入信号的频率低。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57388" y="538163"/>
            <a:ext cx="4356100" cy="366712"/>
          </a:xfrm>
        </p:spPr>
        <p:txBody>
          <a:bodyPr/>
          <a:lstStyle/>
          <a:p>
            <a:pPr eaLnBrk="1" hangingPunct="1"/>
            <a:r>
              <a:rPr lang="zh-CN" altLang="en-US" sz="3200" b="1" i="1" smtClean="0">
                <a:solidFill>
                  <a:schemeClr val="tx1"/>
                </a:solidFill>
                <a:latin typeface="宋体" pitchFamily="2" charset="-122"/>
              </a:rPr>
              <a:t>非二进制计数器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76400"/>
            <a:ext cx="5562600" cy="685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smtClean="0"/>
              <a:t>N</a:t>
            </a:r>
            <a:r>
              <a:rPr lang="zh-CN" altLang="en-US" sz="2800" b="1" smtClean="0"/>
              <a:t>进制计数器又称模</a:t>
            </a:r>
            <a:r>
              <a:rPr lang="en-US" altLang="zh-CN" sz="2800" b="1" smtClean="0"/>
              <a:t>N</a:t>
            </a:r>
            <a:r>
              <a:rPr lang="zh-CN" altLang="en-US" sz="2800" b="1" smtClean="0"/>
              <a:t>计数器。</a:t>
            </a:r>
            <a:endParaRPr lang="zh-CN" altLang="en-US" sz="2800" b="1" smtClean="0">
              <a:latin typeface="宋体" pitchFamily="2" charset="-122"/>
            </a:endParaRPr>
          </a:p>
        </p:txBody>
      </p:sp>
      <p:sp>
        <p:nvSpPr>
          <p:cNvPr id="284676" name="Rectangle 4"/>
          <p:cNvSpPr>
            <a:spLocks noChangeArrowheads="1"/>
          </p:cNvSpPr>
          <p:nvPr/>
        </p:nvSpPr>
        <p:spPr bwMode="auto">
          <a:xfrm>
            <a:off x="1371600" y="24384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zh-CN" altLang="en-US" sz="2800" b="1"/>
              <a:t>当</a:t>
            </a:r>
            <a:r>
              <a:rPr kumimoji="0" lang="en-US" altLang="zh-CN" sz="2800" b="1" i="1"/>
              <a:t>N</a:t>
            </a:r>
            <a:r>
              <a:rPr kumimoji="0" lang="en-US" altLang="zh-CN" sz="2800" b="1"/>
              <a:t>=2</a:t>
            </a:r>
            <a:r>
              <a:rPr kumimoji="0" lang="en-US" altLang="zh-CN" sz="2800" b="1" i="1" baseline="30000"/>
              <a:t>n</a:t>
            </a:r>
            <a:r>
              <a:rPr kumimoji="0" lang="zh-CN" altLang="en-US" sz="2800" b="1"/>
              <a:t>时，就是前面讨论的</a:t>
            </a:r>
            <a:r>
              <a:rPr kumimoji="0" lang="en-US" altLang="zh-CN" sz="2800" b="1" i="1"/>
              <a:t>n</a:t>
            </a:r>
            <a:r>
              <a:rPr kumimoji="0" lang="zh-CN" altLang="en-US" sz="2800" b="1"/>
              <a:t>位二进制计数器；</a:t>
            </a:r>
            <a:endParaRPr kumimoji="0" lang="zh-CN" altLang="en-US" sz="2800" b="1">
              <a:latin typeface="宋体" pitchFamily="2" charset="-122"/>
            </a:endParaRPr>
          </a:p>
        </p:txBody>
      </p:sp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1447800" y="3048000"/>
            <a:ext cx="7391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zh-CN" altLang="en-US" sz="2800" b="1"/>
              <a:t>当</a:t>
            </a:r>
            <a:r>
              <a:rPr kumimoji="0" lang="en-US" altLang="zh-CN" sz="2800" b="1" i="1"/>
              <a:t>N</a:t>
            </a:r>
            <a:r>
              <a:rPr kumimoji="0" lang="en-US" altLang="zh-CN" sz="2800" b="1"/>
              <a:t>≠2</a:t>
            </a:r>
            <a:r>
              <a:rPr kumimoji="0" lang="en-US" altLang="zh-CN" sz="2800" b="1" i="1" baseline="30000"/>
              <a:t>n</a:t>
            </a:r>
            <a:r>
              <a:rPr kumimoji="0" lang="zh-CN" altLang="en-US" sz="2800" b="1"/>
              <a:t>时，为非二进制计数器。非二进制计数器中最常用的是十进制计数器。</a:t>
            </a:r>
          </a:p>
        </p:txBody>
      </p:sp>
      <p:pic>
        <p:nvPicPr>
          <p:cNvPr id="79878" name="Picture 6" descr="NA00864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4648200"/>
            <a:ext cx="2209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4" grpId="0" autoUpdateAnimBg="0"/>
      <p:bldP spid="284675" grpId="0" build="p" autoUpdateAnimBg="0"/>
      <p:bldP spid="284676" grpId="0" autoUpdateAnimBg="0"/>
      <p:bldP spid="284677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14463" y="228600"/>
            <a:ext cx="3919537" cy="533400"/>
          </a:xfrm>
        </p:spPr>
        <p:txBody>
          <a:bodyPr/>
          <a:lstStyle/>
          <a:p>
            <a:pPr eaLnBrk="1" hangingPunct="1"/>
            <a:r>
              <a:rPr lang="zh-CN" altLang="en-US" sz="2800" b="1" i="1" smtClean="0">
                <a:solidFill>
                  <a:srgbClr val="FF0000"/>
                </a:solidFill>
                <a:latin typeface="宋体" pitchFamily="2" charset="-122"/>
              </a:rPr>
              <a:t>集成十进制计数器举例</a:t>
            </a:r>
            <a:endParaRPr lang="zh-CN" altLang="en-US" sz="2800" b="1" smtClean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52538"/>
            <a:ext cx="4724400" cy="5207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000" b="1" smtClean="0">
                <a:latin typeface="宋体" pitchFamily="2" charset="-122"/>
              </a:rPr>
              <a:t>（</a:t>
            </a:r>
            <a:r>
              <a:rPr lang="en-US" altLang="zh-CN" sz="2000" b="1" smtClean="0">
                <a:latin typeface="宋体" pitchFamily="2" charset="-122"/>
              </a:rPr>
              <a:t>1</a:t>
            </a:r>
            <a:r>
              <a:rPr lang="zh-CN" altLang="en-US" sz="2000" b="1" smtClean="0">
                <a:latin typeface="宋体" pitchFamily="2" charset="-122"/>
              </a:rPr>
              <a:t>）</a:t>
            </a:r>
            <a:r>
              <a:rPr lang="en-US" altLang="zh-CN" sz="2000" b="1" smtClean="0">
                <a:latin typeface="宋体" pitchFamily="2" charset="-122"/>
              </a:rPr>
              <a:t>8421</a:t>
            </a:r>
            <a:r>
              <a:rPr lang="en-US" altLang="zh-CN" sz="2000" b="1" smtClean="0"/>
              <a:t>BCD</a:t>
            </a:r>
            <a:r>
              <a:rPr lang="zh-CN" altLang="en-US" sz="2000" b="1" smtClean="0">
                <a:latin typeface="宋体" pitchFamily="2" charset="-122"/>
              </a:rPr>
              <a:t>码同步加法计数器</a:t>
            </a:r>
            <a:r>
              <a:rPr lang="en-US" altLang="zh-CN" sz="2000" b="1" smtClean="0">
                <a:latin typeface="宋体" pitchFamily="2" charset="-122"/>
              </a:rPr>
              <a:t>74160</a:t>
            </a:r>
            <a:endParaRPr lang="en-US" altLang="zh-CN" sz="2000" smtClean="0"/>
          </a:p>
        </p:txBody>
      </p:sp>
      <p:graphicFrame>
        <p:nvGraphicFramePr>
          <p:cNvPr id="294916" name="Object 4"/>
          <p:cNvGraphicFramePr>
            <a:graphicFrameLocks noChangeAspect="1"/>
          </p:cNvGraphicFramePr>
          <p:nvPr/>
        </p:nvGraphicFramePr>
        <p:xfrm>
          <a:off x="251520" y="4056335"/>
          <a:ext cx="8610600" cy="2613025"/>
        </p:xfrm>
        <a:graphic>
          <a:graphicData uri="http://schemas.openxmlformats.org/presentationml/2006/ole">
            <p:oleObj spid="_x0000_s31746" name="BMP 图象" r:id="rId3" imgW="5334745" imgH="1752381" progId="PBrush">
              <p:embed/>
            </p:oleObj>
          </a:graphicData>
        </a:graphic>
      </p:graphicFrame>
      <p:pic>
        <p:nvPicPr>
          <p:cNvPr id="2949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1497013"/>
            <a:ext cx="6324600" cy="2147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Box 5"/>
          <p:cNvSpPr txBox="1"/>
          <p:nvPr/>
        </p:nvSpPr>
        <p:spPr>
          <a:xfrm>
            <a:off x="3563888" y="3645024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74160</a:t>
            </a:r>
            <a:r>
              <a:rPr lang="zh-CN" altLang="en-US" dirty="0" smtClean="0"/>
              <a:t>功能表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381000"/>
            <a:ext cx="5072063" cy="457200"/>
          </a:xfrm>
        </p:spPr>
        <p:txBody>
          <a:bodyPr/>
          <a:lstStyle/>
          <a:p>
            <a:pPr lvl="2" algn="just" eaLnBrk="1" hangingPunct="1">
              <a:buFont typeface="Wingdings" pitchFamily="2" charset="2"/>
              <a:buNone/>
            </a:pPr>
            <a:r>
              <a:rPr lang="zh-CN" altLang="en-US" b="1" smtClean="0">
                <a:solidFill>
                  <a:srgbClr val="FF0000"/>
                </a:solidFill>
                <a:latin typeface="宋体" pitchFamily="2" charset="-122"/>
              </a:rPr>
              <a:t>三、集成计数器的应用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1042988" y="1930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zh-CN" altLang="en-US" sz="2000" b="1">
                <a:latin typeface="宋体" pitchFamily="2" charset="-122"/>
              </a:rPr>
              <a:t>（</a:t>
            </a:r>
            <a:r>
              <a:rPr kumimoji="0" lang="en-US" altLang="zh-CN" sz="2000" b="1">
                <a:latin typeface="宋体" pitchFamily="2" charset="-122"/>
              </a:rPr>
              <a:t>1</a:t>
            </a:r>
            <a:r>
              <a:rPr kumimoji="0" lang="zh-CN" altLang="en-US" sz="2000" b="1">
                <a:latin typeface="宋体" pitchFamily="2" charset="-122"/>
              </a:rPr>
              <a:t>）同步级联</a:t>
            </a: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zh-CN" altLang="en-US" sz="2000" b="1">
                <a:latin typeface="宋体" pitchFamily="2" charset="-122"/>
              </a:rPr>
              <a:t>例：用两片</a:t>
            </a:r>
            <a:r>
              <a:rPr kumimoji="0" lang="en-US" altLang="zh-CN" sz="2000" b="1">
                <a:latin typeface="宋体" pitchFamily="2" charset="-122"/>
              </a:rPr>
              <a:t>4</a:t>
            </a:r>
            <a:r>
              <a:rPr kumimoji="0" lang="zh-CN" altLang="en-US" sz="2000" b="1">
                <a:latin typeface="宋体" pitchFamily="2" charset="-122"/>
              </a:rPr>
              <a:t>位二进制加法计数器</a:t>
            </a:r>
            <a:r>
              <a:rPr kumimoji="0" lang="en-US" altLang="zh-CN" sz="2000" b="1">
                <a:latin typeface="宋体" pitchFamily="2" charset="-122"/>
              </a:rPr>
              <a:t>74161</a:t>
            </a:r>
            <a:r>
              <a:rPr kumimoji="0" lang="zh-CN" altLang="en-US" sz="2000" b="1">
                <a:latin typeface="宋体" pitchFamily="2" charset="-122"/>
              </a:rPr>
              <a:t>采用同步级联方式构成的</a:t>
            </a:r>
            <a:r>
              <a:rPr kumimoji="0" lang="en-US" altLang="zh-CN" sz="2000" b="1">
                <a:latin typeface="宋体" pitchFamily="2" charset="-122"/>
              </a:rPr>
              <a:t>8</a:t>
            </a:r>
            <a:r>
              <a:rPr kumimoji="0" lang="zh-CN" altLang="en-US" sz="2000" b="1">
                <a:latin typeface="宋体" pitchFamily="2" charset="-122"/>
              </a:rPr>
              <a:t>位二进制同步加法计数器，模为</a:t>
            </a:r>
            <a:r>
              <a:rPr kumimoji="0" lang="en-US" altLang="zh-CN" sz="2000" b="1">
                <a:latin typeface="宋体" pitchFamily="2" charset="-122"/>
              </a:rPr>
              <a:t>16×16=256</a:t>
            </a:r>
            <a:r>
              <a:rPr kumimoji="0" lang="zh-CN" altLang="en-US" sz="2000" b="1">
                <a:latin typeface="宋体" pitchFamily="2" charset="-122"/>
              </a:rPr>
              <a:t>。</a:t>
            </a:r>
            <a:endParaRPr kumimoji="0" lang="zh-CN" altLang="en-US" sz="2000"/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228600" y="1392238"/>
            <a:ext cx="434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143000" lvl="2" indent="-228600">
              <a:spcBef>
                <a:spcPct val="20000"/>
              </a:spcBef>
              <a:buClr>
                <a:schemeClr val="folHlink"/>
              </a:buClr>
            </a:pPr>
            <a:r>
              <a:rPr kumimoji="0" lang="en-US" altLang="zh-CN" b="1">
                <a:latin typeface="宋体" pitchFamily="2" charset="-122"/>
              </a:rPr>
              <a:t>1</a:t>
            </a:r>
            <a:r>
              <a:rPr kumimoji="0" lang="zh-CN" altLang="en-US" b="1">
                <a:latin typeface="宋体" pitchFamily="2" charset="-122"/>
              </a:rPr>
              <a:t>．计数器的级联</a:t>
            </a:r>
          </a:p>
        </p:txBody>
      </p:sp>
      <p:pic>
        <p:nvPicPr>
          <p:cNvPr id="2979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276600"/>
            <a:ext cx="7391400" cy="2486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autoUpdateAnimBg="0"/>
      <p:bldP spid="29798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占位符 3"/>
          <p:cNvSpPr>
            <a:spLocks noGrp="1"/>
          </p:cNvSpPr>
          <p:nvPr>
            <p:ph type="dt" sz="quarter" idx="4294967295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3DDAA10-8FF0-4833-A21A-986DDA2A4B03}" type="datetime1">
              <a:rPr lang="zh-CN" altLang="en-US"/>
              <a:pPr/>
              <a:t>2020/9/4</a:t>
            </a:fld>
            <a:endParaRPr lang="en-US" altLang="zh-CN"/>
          </a:p>
        </p:txBody>
      </p:sp>
      <p:sp>
        <p:nvSpPr>
          <p:cNvPr id="3076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3835F84-35A4-4ABC-B12B-941A9172518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latin typeface="Times New Roman" pitchFamily="18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title"/>
          </p:nvPr>
        </p:nvSpPr>
        <p:spPr>
          <a:xfrm>
            <a:off x="1274763" y="533400"/>
            <a:ext cx="7793037" cy="609600"/>
          </a:xfrm>
        </p:spPr>
        <p:txBody>
          <a:bodyPr/>
          <a:lstStyle/>
          <a:p>
            <a:pPr eaLnBrk="1" hangingPunct="1"/>
            <a:endParaRPr lang="zh-CN" altLang="zh-CN" sz="3600" smtClean="0"/>
          </a:p>
        </p:txBody>
      </p:sp>
      <p:sp>
        <p:nvSpPr>
          <p:cNvPr id="3079" name="Rectangle 323"/>
          <p:cNvSpPr>
            <a:spLocks noChangeArrowheads="1"/>
          </p:cNvSpPr>
          <p:nvPr/>
        </p:nvSpPr>
        <p:spPr bwMode="auto">
          <a:xfrm>
            <a:off x="0" y="0"/>
            <a:ext cx="9372600" cy="708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Rectangle 481"/>
          <p:cNvSpPr>
            <a:spLocks noChangeArrowheads="1"/>
          </p:cNvSpPr>
          <p:nvPr/>
        </p:nvSpPr>
        <p:spPr bwMode="auto">
          <a:xfrm>
            <a:off x="657225" y="6286500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zh-CN" altLang="zh-CN"/>
          </a:p>
        </p:txBody>
      </p:sp>
      <p:sp>
        <p:nvSpPr>
          <p:cNvPr id="3081" name="Text Box 325"/>
          <p:cNvSpPr txBox="1">
            <a:spLocks noChangeArrowheads="1"/>
          </p:cNvSpPr>
          <p:nvPr/>
        </p:nvSpPr>
        <p:spPr bwMode="auto">
          <a:xfrm>
            <a:off x="6096000" y="1676400"/>
            <a:ext cx="2743200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/>
              <a:t>典型的超前进位二进制并行加法器</a:t>
            </a:r>
            <a:r>
              <a:rPr lang="en-US" altLang="zh-CN" sz="2000" dirty="0"/>
              <a:t>74LS283</a:t>
            </a:r>
            <a:r>
              <a:rPr lang="zh-CN" altLang="en-US" sz="2000" dirty="0"/>
              <a:t>的逻辑图与引脚</a:t>
            </a:r>
            <a:r>
              <a:rPr lang="zh-CN" altLang="en-US" sz="2000" dirty="0" smtClean="0"/>
              <a:t>图</a:t>
            </a:r>
            <a:endParaRPr lang="zh-CN" altLang="en-US" sz="2000" dirty="0"/>
          </a:p>
          <a:p>
            <a:r>
              <a:rPr lang="en-US" altLang="zh-CN" sz="2000" dirty="0"/>
              <a:t>(a) </a:t>
            </a:r>
            <a:r>
              <a:rPr lang="zh-CN" altLang="en-US" sz="2000" dirty="0"/>
              <a:t>逻辑图； </a:t>
            </a:r>
            <a:r>
              <a:rPr lang="en-US" altLang="zh-CN" sz="2000" dirty="0"/>
              <a:t>(b) </a:t>
            </a:r>
            <a:r>
              <a:rPr lang="zh-CN" altLang="en-US" sz="2000" dirty="0"/>
              <a:t>引脚图 </a:t>
            </a:r>
          </a:p>
        </p:txBody>
      </p:sp>
      <p:graphicFrame>
        <p:nvGraphicFramePr>
          <p:cNvPr id="3074" name="Object 638"/>
          <p:cNvGraphicFramePr>
            <a:graphicFrameLocks noChangeAspect="1"/>
          </p:cNvGraphicFramePr>
          <p:nvPr/>
        </p:nvGraphicFramePr>
        <p:xfrm>
          <a:off x="914400" y="508000"/>
          <a:ext cx="6858000" cy="6350000"/>
        </p:xfrm>
        <a:graphic>
          <a:graphicData uri="http://schemas.openxmlformats.org/presentationml/2006/ole">
            <p:oleObj spid="_x0000_s3074" name="VISIO" r:id="rId3" imgW="5105160" imgH="4728240" progId="Visio.Drawing.11">
              <p:embed/>
            </p:oleObj>
          </a:graphicData>
        </a:graphic>
      </p:graphicFrame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762000"/>
            <a:ext cx="2438400" cy="4572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000" b="1" smtClean="0">
                <a:latin typeface="宋体" pitchFamily="2" charset="-122"/>
              </a:rPr>
              <a:t>① </a:t>
            </a:r>
            <a:r>
              <a:rPr lang="zh-CN" altLang="en-US" sz="2000" b="1" smtClean="0">
                <a:latin typeface="宋体" pitchFamily="2" charset="-122"/>
              </a:rPr>
              <a:t>异步清零。</a:t>
            </a:r>
          </a:p>
        </p:txBody>
      </p:sp>
      <p:graphicFrame>
        <p:nvGraphicFramePr>
          <p:cNvPr id="321539" name="Object 3"/>
          <p:cNvGraphicFramePr>
            <a:graphicFrameLocks noChangeAspect="1"/>
          </p:cNvGraphicFramePr>
          <p:nvPr/>
        </p:nvGraphicFramePr>
        <p:xfrm>
          <a:off x="179512" y="3910732"/>
          <a:ext cx="8610600" cy="2614612"/>
        </p:xfrm>
        <a:graphic>
          <a:graphicData uri="http://schemas.openxmlformats.org/presentationml/2006/ole">
            <p:oleObj spid="_x0000_s32770" name="BMP 图象" r:id="rId3" imgW="5304762" imgH="1771429" progId="PBrush">
              <p:embed/>
            </p:oleObj>
          </a:graphicData>
        </a:graphic>
      </p:graphicFrame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990600" y="3048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Char char="w"/>
            </a:pPr>
            <a:r>
              <a:rPr kumimoji="0" lang="en-US" altLang="zh-CN" b="1">
                <a:solidFill>
                  <a:srgbClr val="FF0000"/>
                </a:solidFill>
                <a:latin typeface="宋体" pitchFamily="2" charset="-122"/>
              </a:rPr>
              <a:t>74161</a:t>
            </a:r>
            <a:r>
              <a:rPr kumimoji="0" lang="zh-CN" altLang="en-US" b="1">
                <a:solidFill>
                  <a:srgbClr val="FF0000"/>
                </a:solidFill>
                <a:latin typeface="宋体" pitchFamily="2" charset="-122"/>
              </a:rPr>
              <a:t>具有以下功能：</a:t>
            </a:r>
          </a:p>
        </p:txBody>
      </p:sp>
      <p:sp>
        <p:nvSpPr>
          <p:cNvPr id="321541" name="Rectangle 5"/>
          <p:cNvSpPr>
            <a:spLocks noChangeArrowheads="1"/>
          </p:cNvSpPr>
          <p:nvPr/>
        </p:nvSpPr>
        <p:spPr bwMode="auto">
          <a:xfrm>
            <a:off x="1219200" y="18288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en-US" altLang="zh-CN" sz="2000" b="1">
                <a:latin typeface="宋体" pitchFamily="2" charset="-122"/>
              </a:rPr>
              <a:t>③ </a:t>
            </a:r>
            <a:r>
              <a:rPr kumimoji="0" lang="zh-CN" altLang="en-US" sz="2000" b="1">
                <a:latin typeface="宋体" pitchFamily="2" charset="-122"/>
              </a:rPr>
              <a:t>计数。</a:t>
            </a:r>
            <a:endParaRPr kumimoji="0" lang="zh-CN" altLang="en-US" sz="2000"/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1219200" y="1295400"/>
            <a:ext cx="3200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en-US" altLang="zh-CN" sz="2000" b="1">
                <a:latin typeface="宋体" pitchFamily="2" charset="-122"/>
              </a:rPr>
              <a:t>② </a:t>
            </a:r>
            <a:r>
              <a:rPr kumimoji="0" lang="zh-CN" altLang="en-US" sz="2000" b="1">
                <a:latin typeface="宋体" pitchFamily="2" charset="-122"/>
              </a:rPr>
              <a:t>同步并行预置数。</a:t>
            </a:r>
            <a:endParaRPr kumimoji="0" lang="zh-CN" altLang="en-US" sz="2000"/>
          </a:p>
        </p:txBody>
      </p:sp>
      <p:sp>
        <p:nvSpPr>
          <p:cNvPr id="321543" name="Rectangle 7"/>
          <p:cNvSpPr>
            <a:spLocks noChangeArrowheads="1"/>
          </p:cNvSpPr>
          <p:nvPr/>
        </p:nvSpPr>
        <p:spPr bwMode="auto">
          <a:xfrm>
            <a:off x="1219200" y="27432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en-US" altLang="zh-CN" sz="2000" b="1" i="1"/>
              <a:t>RCO</a:t>
            </a:r>
            <a:r>
              <a:rPr kumimoji="0" lang="zh-CN" altLang="en-US" sz="2000" b="1">
                <a:latin typeface="宋体" pitchFamily="2" charset="-122"/>
              </a:rPr>
              <a:t>为进位输出端。</a:t>
            </a:r>
            <a:endParaRPr kumimoji="0" lang="zh-CN" altLang="en-US" sz="2000"/>
          </a:p>
        </p:txBody>
      </p:sp>
      <p:sp>
        <p:nvSpPr>
          <p:cNvPr id="321544" name="Rectangle 8"/>
          <p:cNvSpPr>
            <a:spLocks noChangeArrowheads="1"/>
          </p:cNvSpPr>
          <p:nvPr/>
        </p:nvSpPr>
        <p:spPr bwMode="auto">
          <a:xfrm>
            <a:off x="1219200" y="228600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en-US" altLang="zh-CN" sz="2000" b="1">
                <a:latin typeface="宋体" pitchFamily="2" charset="-122"/>
              </a:rPr>
              <a:t>④ </a:t>
            </a:r>
            <a:r>
              <a:rPr kumimoji="0" lang="zh-CN" altLang="en-US" sz="2000" b="1">
                <a:latin typeface="宋体" pitchFamily="2" charset="-122"/>
              </a:rPr>
              <a:t>保持。</a:t>
            </a:r>
          </a:p>
        </p:txBody>
      </p:sp>
      <p:pic>
        <p:nvPicPr>
          <p:cNvPr id="3277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501650"/>
            <a:ext cx="3352800" cy="25415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10" name="TextBox 9"/>
          <p:cNvSpPr txBox="1"/>
          <p:nvPr/>
        </p:nvSpPr>
        <p:spPr>
          <a:xfrm>
            <a:off x="3563888" y="3399383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74161</a:t>
            </a:r>
            <a:r>
              <a:rPr lang="zh-CN" altLang="en-US" dirty="0" smtClean="0"/>
              <a:t>功能表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 build="p" autoUpdateAnimBg="0"/>
      <p:bldP spid="321540" grpId="0" autoUpdateAnimBg="0"/>
      <p:bldP spid="321541" grpId="0" autoUpdateAnimBg="0"/>
      <p:bldP spid="321542" grpId="0" autoUpdateAnimBg="0"/>
      <p:bldP spid="321543" grpId="0" autoUpdateAnimBg="0"/>
      <p:bldP spid="32154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366838"/>
            <a:ext cx="6519863" cy="533400"/>
          </a:xfrm>
        </p:spPr>
        <p:txBody>
          <a:bodyPr/>
          <a:lstStyle/>
          <a:p>
            <a:pPr lvl="2" algn="just"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宋体" pitchFamily="2" charset="-122"/>
              </a:rPr>
              <a:t>用</a:t>
            </a:r>
            <a:r>
              <a:rPr lang="en-US" altLang="zh-CN" b="1" dirty="0" smtClean="0">
                <a:latin typeface="宋体" pitchFamily="2" charset="-122"/>
              </a:rPr>
              <a:t>74160</a:t>
            </a:r>
            <a:r>
              <a:rPr lang="zh-CN" altLang="en-US" b="1" dirty="0" smtClean="0">
                <a:latin typeface="宋体" pitchFamily="2" charset="-122"/>
              </a:rPr>
              <a:t>组成</a:t>
            </a:r>
            <a:r>
              <a:rPr lang="en-US" altLang="zh-CN" b="1" dirty="0" smtClean="0">
                <a:latin typeface="宋体" pitchFamily="2" charset="-122"/>
              </a:rPr>
              <a:t>48</a:t>
            </a:r>
            <a:r>
              <a:rPr lang="zh-CN" altLang="en-US" b="1" dirty="0" smtClean="0">
                <a:latin typeface="宋体" pitchFamily="2" charset="-122"/>
              </a:rPr>
              <a:t>进制计数器。</a:t>
            </a:r>
            <a:endParaRPr lang="zh-CN" altLang="en-US" b="1" dirty="0" smtClean="0"/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609600" y="2662238"/>
            <a:ext cx="75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143000" lvl="2" indent="-228600" algn="just">
              <a:spcBef>
                <a:spcPct val="20000"/>
              </a:spcBef>
              <a:buClr>
                <a:schemeClr val="folHlink"/>
              </a:buClr>
            </a:pPr>
            <a:r>
              <a:rPr kumimoji="0" lang="zh-CN" altLang="en-US" sz="2000" b="1">
                <a:latin typeface="宋体" pitchFamily="2" charset="-122"/>
              </a:rPr>
              <a:t>先将两芯片采用同步级联方式连接成</a:t>
            </a:r>
            <a:r>
              <a:rPr kumimoji="0" lang="en-US" altLang="zh-CN" sz="2000" b="1">
                <a:latin typeface="宋体" pitchFamily="2" charset="-122"/>
              </a:rPr>
              <a:t>100</a:t>
            </a:r>
            <a:r>
              <a:rPr kumimoji="0" lang="zh-CN" altLang="en-US" sz="2000" b="1">
                <a:latin typeface="宋体" pitchFamily="2" charset="-122"/>
              </a:rPr>
              <a:t>进制计数器，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zh-CN" altLang="en-US" sz="2000" b="1">
                <a:latin typeface="宋体" pitchFamily="2" charset="-122"/>
              </a:rPr>
              <a:t>    然后再用异步清零法组成了</a:t>
            </a:r>
            <a:r>
              <a:rPr kumimoji="0" lang="en-US" altLang="zh-CN" sz="2000" b="1">
                <a:latin typeface="宋体" pitchFamily="2" charset="-122"/>
              </a:rPr>
              <a:t>48</a:t>
            </a:r>
            <a:r>
              <a:rPr kumimoji="0" lang="zh-CN" altLang="en-US" sz="2000" b="1">
                <a:latin typeface="宋体" pitchFamily="2" charset="-122"/>
              </a:rPr>
              <a:t>进制计数器。</a:t>
            </a:r>
            <a:endParaRPr kumimoji="0" lang="zh-CN" altLang="en-US" sz="3200" b="1"/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304800" y="1976438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143000" lvl="2" indent="-228600" algn="just">
              <a:spcBef>
                <a:spcPct val="20000"/>
              </a:spcBef>
              <a:buClr>
                <a:schemeClr val="folHlink"/>
              </a:buClr>
            </a:pPr>
            <a:r>
              <a:rPr kumimoji="0" lang="zh-CN" altLang="en-US" sz="2000" b="1" dirty="0">
                <a:latin typeface="黑体" pitchFamily="49" charset="-122"/>
                <a:ea typeface="黑体" pitchFamily="49" charset="-122"/>
              </a:rPr>
              <a:t>解：</a:t>
            </a:r>
            <a:r>
              <a:rPr kumimoji="0" lang="zh-CN" altLang="en-US" sz="2000" b="1" dirty="0">
                <a:latin typeface="宋体" pitchFamily="2" charset="-122"/>
              </a:rPr>
              <a:t>因为</a:t>
            </a:r>
            <a:r>
              <a:rPr kumimoji="0" lang="en-US" altLang="zh-CN" sz="2000" b="1" i="1" dirty="0"/>
              <a:t>N</a:t>
            </a:r>
            <a:r>
              <a:rPr kumimoji="0" lang="zh-CN" altLang="en-US" sz="2000" b="1" dirty="0">
                <a:latin typeface="宋体" pitchFamily="2" charset="-122"/>
              </a:rPr>
              <a:t>＝</a:t>
            </a:r>
            <a:r>
              <a:rPr kumimoji="0" lang="en-US" altLang="zh-CN" sz="2000" b="1" dirty="0">
                <a:latin typeface="宋体" pitchFamily="2" charset="-122"/>
              </a:rPr>
              <a:t>48</a:t>
            </a:r>
            <a:r>
              <a:rPr kumimoji="0" lang="zh-CN" altLang="en-US" sz="2000" b="1" dirty="0">
                <a:latin typeface="宋体" pitchFamily="2" charset="-122"/>
              </a:rPr>
              <a:t>，而</a:t>
            </a:r>
            <a:r>
              <a:rPr kumimoji="0" lang="en-US" altLang="zh-CN" sz="2000" b="1" dirty="0">
                <a:latin typeface="宋体" pitchFamily="2" charset="-122"/>
              </a:rPr>
              <a:t>74160</a:t>
            </a:r>
            <a:r>
              <a:rPr kumimoji="0" lang="zh-CN" altLang="en-US" sz="2000" b="1" dirty="0">
                <a:latin typeface="宋体" pitchFamily="2" charset="-122"/>
              </a:rPr>
              <a:t>为模</a:t>
            </a:r>
            <a:r>
              <a:rPr kumimoji="0" lang="en-US" altLang="zh-CN" sz="2000" b="1" dirty="0">
                <a:latin typeface="宋体" pitchFamily="2" charset="-122"/>
              </a:rPr>
              <a:t>10</a:t>
            </a:r>
            <a:r>
              <a:rPr kumimoji="0" lang="zh-CN" altLang="en-US" sz="2000" b="1" dirty="0">
                <a:latin typeface="宋体" pitchFamily="2" charset="-122"/>
              </a:rPr>
              <a:t>计数器，所以要用两片</a:t>
            </a:r>
            <a:r>
              <a:rPr kumimoji="0" lang="en-US" altLang="zh-CN" sz="2000" b="1" dirty="0">
                <a:latin typeface="宋体" pitchFamily="2" charset="-122"/>
              </a:rPr>
              <a:t>74160</a:t>
            </a:r>
            <a:r>
              <a:rPr kumimoji="0" lang="zh-CN" altLang="en-US" sz="2000" b="1" dirty="0">
                <a:latin typeface="宋体" pitchFamily="2" charset="-122"/>
              </a:rPr>
              <a:t>构成此计数器。</a:t>
            </a:r>
            <a:endParaRPr kumimoji="0" lang="zh-CN" altLang="en-US" sz="2000" b="1" dirty="0"/>
          </a:p>
        </p:txBody>
      </p:sp>
      <p:pic>
        <p:nvPicPr>
          <p:cNvPr id="3051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413" y="3633788"/>
            <a:ext cx="7772400" cy="2459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Box 5"/>
          <p:cNvSpPr txBox="1"/>
          <p:nvPr/>
        </p:nvSpPr>
        <p:spPr>
          <a:xfrm>
            <a:off x="2411760" y="61653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61653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autoUpdateAnimBg="0"/>
      <p:bldP spid="305156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方式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92896"/>
            <a:ext cx="8900492" cy="2803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itchFamily="2" charset="-122"/>
              </a:rPr>
              <a:t>用</a:t>
            </a:r>
            <a:r>
              <a:rPr lang="en-US" altLang="zh-CN" b="1" dirty="0" smtClean="0">
                <a:latin typeface="宋体" pitchFamily="2" charset="-122"/>
              </a:rPr>
              <a:t>74161</a:t>
            </a:r>
            <a:r>
              <a:rPr lang="zh-CN" altLang="en-US" b="1" dirty="0" smtClean="0">
                <a:latin typeface="宋体" pitchFamily="2" charset="-122"/>
              </a:rPr>
              <a:t>组成</a:t>
            </a:r>
            <a:r>
              <a:rPr lang="en-US" altLang="zh-CN" b="1" dirty="0" smtClean="0">
                <a:latin typeface="宋体" pitchFamily="2" charset="-122"/>
              </a:rPr>
              <a:t>48</a:t>
            </a:r>
            <a:r>
              <a:rPr lang="zh-CN" altLang="en-US" b="1" dirty="0" smtClean="0">
                <a:latin typeface="宋体" pitchFamily="2" charset="-122"/>
              </a:rPr>
              <a:t>进制计数器？</a:t>
            </a:r>
            <a:endParaRPr lang="zh-CN" altLang="en-US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564904"/>
            <a:ext cx="7821971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913" y="527050"/>
            <a:ext cx="2557462" cy="381000"/>
          </a:xfrm>
        </p:spPr>
        <p:txBody>
          <a:bodyPr/>
          <a:lstStyle/>
          <a:p>
            <a:pPr eaLnBrk="1" hangingPunct="1"/>
            <a:r>
              <a:rPr lang="zh-CN" altLang="en-US" sz="2800" b="1" i="1" smtClean="0">
                <a:solidFill>
                  <a:schemeClr val="tx1"/>
                </a:solidFill>
                <a:latin typeface="宋体" pitchFamily="2" charset="-122"/>
              </a:rPr>
              <a:t>组成分频器</a:t>
            </a:r>
            <a:endParaRPr lang="zh-CN" altLang="en-US" sz="2800" b="1" smtClean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38263"/>
            <a:ext cx="8305800" cy="838200"/>
          </a:xfrm>
        </p:spPr>
        <p:txBody>
          <a:bodyPr/>
          <a:lstStyle/>
          <a:p>
            <a:pPr lvl="2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 smtClean="0">
                <a:latin typeface="宋体" pitchFamily="2" charset="-122"/>
              </a:rPr>
              <a:t>前面提到，模</a:t>
            </a:r>
            <a:r>
              <a:rPr lang="en-US" altLang="zh-CN" sz="2000" b="1" i="1" smtClean="0"/>
              <a:t>N</a:t>
            </a:r>
            <a:r>
              <a:rPr lang="zh-CN" altLang="en-US" sz="2000" b="1" smtClean="0">
                <a:latin typeface="宋体" pitchFamily="2" charset="-122"/>
              </a:rPr>
              <a:t>计数器进位输出端输出脉冲的频率是输入脉冲频率的</a:t>
            </a:r>
            <a:r>
              <a:rPr lang="en-US" altLang="zh-CN" sz="2000" b="1" smtClean="0">
                <a:latin typeface="宋体" pitchFamily="2" charset="-122"/>
              </a:rPr>
              <a:t>1/</a:t>
            </a:r>
            <a:r>
              <a:rPr lang="en-US" altLang="zh-CN" sz="2000" b="1" i="1" smtClean="0"/>
              <a:t>N</a:t>
            </a:r>
            <a:r>
              <a:rPr lang="zh-CN" altLang="en-US" sz="2000" b="1" smtClean="0">
                <a:latin typeface="宋体" pitchFamily="2" charset="-122"/>
              </a:rPr>
              <a:t>，因此可用模</a:t>
            </a:r>
            <a:r>
              <a:rPr lang="en-US" altLang="zh-CN" sz="2000" b="1" i="1" smtClean="0"/>
              <a:t>N</a:t>
            </a:r>
            <a:r>
              <a:rPr lang="zh-CN" altLang="en-US" sz="2000" b="1" smtClean="0">
                <a:latin typeface="宋体" pitchFamily="2" charset="-122"/>
              </a:rPr>
              <a:t>计数器组成</a:t>
            </a:r>
            <a:r>
              <a:rPr lang="en-US" altLang="zh-CN" sz="2000" b="1" i="1" smtClean="0"/>
              <a:t>N</a:t>
            </a:r>
            <a:r>
              <a:rPr lang="zh-CN" altLang="en-US" sz="2000" b="1" smtClean="0">
                <a:latin typeface="宋体" pitchFamily="2" charset="-122"/>
              </a:rPr>
              <a:t>分频器。</a:t>
            </a:r>
          </a:p>
        </p:txBody>
      </p:sp>
      <p:sp>
        <p:nvSpPr>
          <p:cNvPr id="306180" name="Rectangle 4"/>
          <p:cNvSpPr>
            <a:spLocks noChangeArrowheads="1"/>
          </p:cNvSpPr>
          <p:nvPr/>
        </p:nvSpPr>
        <p:spPr bwMode="auto">
          <a:xfrm>
            <a:off x="0" y="3014663"/>
            <a:ext cx="868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143000" lvl="2" indent="-228600" algn="just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0" lang="zh-CN" altLang="en-US" sz="2000" b="1">
                <a:latin typeface="黑体" pitchFamily="49" charset="-122"/>
                <a:ea typeface="黑体" pitchFamily="49" charset="-122"/>
              </a:rPr>
              <a:t>解：</a:t>
            </a:r>
            <a:r>
              <a:rPr kumimoji="0" lang="zh-CN" altLang="en-US" sz="2000" b="1">
                <a:latin typeface="宋体" pitchFamily="2" charset="-122"/>
              </a:rPr>
              <a:t>  因为</a:t>
            </a:r>
            <a:r>
              <a:rPr kumimoji="0" lang="en-US" altLang="zh-CN" sz="2000" b="1">
                <a:latin typeface="宋体" pitchFamily="2" charset="-122"/>
              </a:rPr>
              <a:t>32768=2</a:t>
            </a:r>
            <a:r>
              <a:rPr kumimoji="0" lang="en-US" altLang="zh-CN" sz="2000" b="1" baseline="30000">
                <a:latin typeface="宋体" pitchFamily="2" charset="-122"/>
              </a:rPr>
              <a:t>15</a:t>
            </a:r>
            <a:r>
              <a:rPr kumimoji="0" lang="zh-CN" altLang="en-US" sz="2000" b="1">
                <a:latin typeface="宋体" pitchFamily="2" charset="-122"/>
              </a:rPr>
              <a:t>，经</a:t>
            </a:r>
            <a:r>
              <a:rPr kumimoji="0" lang="en-US" altLang="zh-CN" sz="2000" b="1">
                <a:latin typeface="宋体" pitchFamily="2" charset="-122"/>
              </a:rPr>
              <a:t>15</a:t>
            </a:r>
            <a:r>
              <a:rPr kumimoji="0" lang="zh-CN" altLang="en-US" sz="2000" b="1">
                <a:latin typeface="宋体" pitchFamily="2" charset="-122"/>
              </a:rPr>
              <a:t>级二分频，就可获得频率为</a:t>
            </a:r>
            <a:r>
              <a:rPr kumimoji="0" lang="en-US" altLang="zh-CN" sz="2000" b="1">
                <a:latin typeface="宋体" pitchFamily="2" charset="-122"/>
              </a:rPr>
              <a:t>1</a:t>
            </a:r>
            <a:r>
              <a:rPr kumimoji="0" lang="en-US" altLang="zh-CN" sz="2000" b="1"/>
              <a:t>Hz</a:t>
            </a:r>
            <a:r>
              <a:rPr kumimoji="0" lang="zh-CN" altLang="en-US" sz="2000" b="1">
                <a:latin typeface="宋体" pitchFamily="2" charset="-122"/>
              </a:rPr>
              <a:t>的脉冲信号。因此将四片</a:t>
            </a:r>
            <a:r>
              <a:rPr kumimoji="0" lang="en-US" altLang="zh-CN" sz="2000" b="1">
                <a:latin typeface="宋体" pitchFamily="2" charset="-122"/>
              </a:rPr>
              <a:t>74161</a:t>
            </a:r>
            <a:r>
              <a:rPr kumimoji="0" lang="zh-CN" altLang="en-US" sz="2000" b="1">
                <a:latin typeface="宋体" pitchFamily="2" charset="-122"/>
              </a:rPr>
              <a:t>级联，从高位片（</a:t>
            </a:r>
            <a:r>
              <a:rPr kumimoji="0" lang="en-US" altLang="zh-CN" sz="2000" b="1">
                <a:latin typeface="宋体" pitchFamily="2" charset="-122"/>
              </a:rPr>
              <a:t>4</a:t>
            </a:r>
            <a:r>
              <a:rPr kumimoji="0" lang="zh-CN" altLang="en-US" sz="2000" b="1">
                <a:latin typeface="宋体" pitchFamily="2" charset="-122"/>
              </a:rPr>
              <a:t>）的</a:t>
            </a:r>
            <a:r>
              <a:rPr kumimoji="0" lang="en-US" altLang="zh-CN" sz="2000" b="1" i="1"/>
              <a:t>Q</a:t>
            </a:r>
            <a:r>
              <a:rPr kumimoji="0" lang="en-US" altLang="zh-CN" sz="2000" b="1" baseline="-25000">
                <a:latin typeface="宋体" pitchFamily="2" charset="-122"/>
              </a:rPr>
              <a:t>2</a:t>
            </a:r>
            <a:r>
              <a:rPr kumimoji="0" lang="zh-CN" altLang="en-US" sz="2000" b="1">
                <a:latin typeface="宋体" pitchFamily="2" charset="-122"/>
              </a:rPr>
              <a:t>输出即可。</a:t>
            </a:r>
            <a:endParaRPr kumimoji="0" lang="zh-CN" altLang="en-US" sz="3200" b="1"/>
          </a:p>
        </p:txBody>
      </p:sp>
      <p:sp>
        <p:nvSpPr>
          <p:cNvPr id="306181" name="Rectangle 5"/>
          <p:cNvSpPr>
            <a:spLocks noChangeArrowheads="1"/>
          </p:cNvSpPr>
          <p:nvPr/>
        </p:nvSpPr>
        <p:spPr bwMode="auto">
          <a:xfrm>
            <a:off x="0" y="2176463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143000" lvl="2" indent="-228600" algn="just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0" lang="zh-CN" altLang="en-US" sz="2000" b="1">
                <a:latin typeface="宋体" pitchFamily="2" charset="-122"/>
              </a:rPr>
              <a:t>某石英晶体振荡器输出脉冲信号的频率为</a:t>
            </a:r>
            <a:r>
              <a:rPr kumimoji="0" lang="en-US" altLang="zh-CN" sz="2000" b="1">
                <a:latin typeface="宋体" pitchFamily="2" charset="-122"/>
              </a:rPr>
              <a:t>32768</a:t>
            </a:r>
            <a:r>
              <a:rPr kumimoji="0" lang="en-US" altLang="zh-CN" sz="2000" b="1"/>
              <a:t>Hz</a:t>
            </a:r>
            <a:r>
              <a:rPr kumimoji="0" lang="zh-CN" altLang="en-US" sz="2000" b="1">
                <a:latin typeface="宋体" pitchFamily="2" charset="-122"/>
              </a:rPr>
              <a:t>，用</a:t>
            </a:r>
            <a:r>
              <a:rPr kumimoji="0" lang="en-US" altLang="zh-CN" sz="2000" b="1">
                <a:latin typeface="宋体" pitchFamily="2" charset="-122"/>
              </a:rPr>
              <a:t>74161</a:t>
            </a:r>
            <a:r>
              <a:rPr kumimoji="0" lang="zh-CN" altLang="en-US" sz="2000" b="1">
                <a:latin typeface="宋体" pitchFamily="2" charset="-122"/>
              </a:rPr>
              <a:t>组成分频器，将其分频为频率为</a:t>
            </a:r>
            <a:r>
              <a:rPr kumimoji="0" lang="en-US" altLang="zh-CN" sz="2000" b="1">
                <a:latin typeface="宋体" pitchFamily="2" charset="-122"/>
              </a:rPr>
              <a:t>1</a:t>
            </a:r>
            <a:r>
              <a:rPr kumimoji="0" lang="en-US" altLang="zh-CN" sz="2000" b="1"/>
              <a:t>Hz</a:t>
            </a:r>
            <a:r>
              <a:rPr kumimoji="0" lang="zh-CN" altLang="en-US" sz="2000" b="1">
                <a:latin typeface="宋体" pitchFamily="2" charset="-122"/>
              </a:rPr>
              <a:t>的脉冲信号。</a:t>
            </a:r>
            <a:endParaRPr kumimoji="0" lang="zh-CN" altLang="en-US" sz="3200" b="1"/>
          </a:p>
        </p:txBody>
      </p:sp>
      <p:pic>
        <p:nvPicPr>
          <p:cNvPr id="30618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08413"/>
            <a:ext cx="9144000" cy="2428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0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 autoUpdateAnimBg="0"/>
      <p:bldP spid="306180" grpId="0" autoUpdateAnimBg="0"/>
      <p:bldP spid="306181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457200"/>
            <a:ext cx="3852863" cy="457200"/>
          </a:xfrm>
        </p:spPr>
        <p:txBody>
          <a:bodyPr/>
          <a:lstStyle/>
          <a:p>
            <a:pPr eaLnBrk="1" hangingPunct="1"/>
            <a:r>
              <a:rPr lang="zh-CN" altLang="en-US" sz="2400" b="1" i="1" smtClean="0">
                <a:solidFill>
                  <a:schemeClr val="tx1"/>
                </a:solidFill>
                <a:latin typeface="宋体" pitchFamily="2" charset="-122"/>
              </a:rPr>
              <a:t>组成序列信号发生器</a:t>
            </a:r>
            <a:endParaRPr lang="zh-CN" altLang="en-US" sz="2400" b="1" smtClean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14450"/>
            <a:ext cx="8915400" cy="609600"/>
          </a:xfrm>
        </p:spPr>
        <p:txBody>
          <a:bodyPr/>
          <a:lstStyle/>
          <a:p>
            <a:pPr lvl="2" algn="just" eaLnBrk="1" hangingPunct="1">
              <a:buFont typeface="Wingdings" pitchFamily="2" charset="2"/>
              <a:buNone/>
            </a:pPr>
            <a:r>
              <a:rPr lang="zh-CN" altLang="en-US" sz="2000" b="1" smtClean="0">
                <a:ea typeface="黑体" pitchFamily="49" charset="-122"/>
              </a:rPr>
              <a:t>序列信号</a:t>
            </a:r>
            <a:r>
              <a:rPr lang="en-US" altLang="zh-CN" sz="2000" b="1" smtClean="0">
                <a:ea typeface="黑体" pitchFamily="49" charset="-122"/>
              </a:rPr>
              <a:t>——</a:t>
            </a:r>
            <a:r>
              <a:rPr lang="zh-CN" altLang="en-US" sz="2000" b="1" smtClean="0">
                <a:ea typeface="黑体" pitchFamily="49" charset="-122"/>
              </a:rPr>
              <a:t>在时钟脉冲作用下产生的一串周期性的二进制信号</a:t>
            </a:r>
            <a:r>
              <a:rPr lang="zh-CN" altLang="en-US" sz="2000" b="1" smtClean="0"/>
              <a:t>。</a:t>
            </a:r>
          </a:p>
        </p:txBody>
      </p:sp>
      <p:graphicFrame>
        <p:nvGraphicFramePr>
          <p:cNvPr id="307204" name="Object 4"/>
          <p:cNvGraphicFramePr>
            <a:graphicFrameLocks noChangeAspect="1"/>
          </p:cNvGraphicFramePr>
          <p:nvPr/>
        </p:nvGraphicFramePr>
        <p:xfrm>
          <a:off x="1219200" y="3524250"/>
          <a:ext cx="3595688" cy="2362200"/>
        </p:xfrm>
        <a:graphic>
          <a:graphicData uri="http://schemas.openxmlformats.org/presentationml/2006/ole">
            <p:oleObj spid="_x0000_s33794" name="BMP 图象" r:id="rId3" imgW="2314286" imgH="1504762" progId="PBrush">
              <p:embed/>
            </p:oleObj>
          </a:graphicData>
        </a:graphic>
      </p:graphicFrame>
      <p:graphicFrame>
        <p:nvGraphicFramePr>
          <p:cNvPr id="307205" name="Object 5"/>
          <p:cNvGraphicFramePr>
            <a:graphicFrameLocks noChangeAspect="1"/>
          </p:cNvGraphicFramePr>
          <p:nvPr/>
        </p:nvGraphicFramePr>
        <p:xfrm>
          <a:off x="5148064" y="4005064"/>
          <a:ext cx="3505200" cy="2495550"/>
        </p:xfrm>
        <a:graphic>
          <a:graphicData uri="http://schemas.openxmlformats.org/presentationml/2006/ole">
            <p:oleObj spid="_x0000_s33795" name="BMP 图象" r:id="rId4" imgW="2362530" imgH="1638529" progId="PBrush">
              <p:embed/>
            </p:oleObj>
          </a:graphicData>
        </a:graphic>
      </p:graphicFrame>
      <p:graphicFrame>
        <p:nvGraphicFramePr>
          <p:cNvPr id="307206" name="Object 6"/>
          <p:cNvGraphicFramePr>
            <a:graphicFrameLocks noChangeAspect="1"/>
          </p:cNvGraphicFramePr>
          <p:nvPr/>
        </p:nvGraphicFramePr>
        <p:xfrm>
          <a:off x="1447800" y="2914650"/>
          <a:ext cx="990600" cy="400050"/>
        </p:xfrm>
        <a:graphic>
          <a:graphicData uri="http://schemas.openxmlformats.org/presentationml/2006/ole">
            <p:oleObj spid="_x0000_s33796" name="BMP 图象" r:id="rId5" imgW="542857" imgH="219222" progId="PBrush">
              <p:embed/>
            </p:oleObj>
          </a:graphicData>
        </a:graphic>
      </p:graphicFrame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1371600" y="1771650"/>
            <a:ext cx="640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131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zh-CN" altLang="en-US" sz="2000" b="1"/>
              <a:t>例：用</a:t>
            </a:r>
            <a:r>
              <a:rPr kumimoji="0" lang="en-US" altLang="zh-CN" sz="2000" b="1"/>
              <a:t>74161</a:t>
            </a:r>
            <a:r>
              <a:rPr kumimoji="0" lang="zh-CN" altLang="en-US" sz="2000" b="1"/>
              <a:t>及门电路构成序列信号发生器。</a:t>
            </a:r>
          </a:p>
        </p:txBody>
      </p:sp>
      <p:sp>
        <p:nvSpPr>
          <p:cNvPr id="307208" name="Rectangle 8"/>
          <p:cNvSpPr>
            <a:spLocks noChangeArrowheads="1"/>
          </p:cNvSpPr>
          <p:nvPr/>
        </p:nvSpPr>
        <p:spPr bwMode="auto">
          <a:xfrm>
            <a:off x="1143000" y="238125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131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zh-CN" altLang="en-US" sz="2000" b="1"/>
              <a:t>其中</a:t>
            </a:r>
            <a:r>
              <a:rPr kumimoji="0" lang="en-US" altLang="zh-CN" sz="2000" b="1"/>
              <a:t>74161</a:t>
            </a:r>
            <a:r>
              <a:rPr kumimoji="0" lang="zh-CN" altLang="en-US" sz="2000" b="1"/>
              <a:t>与</a:t>
            </a:r>
            <a:r>
              <a:rPr kumimoji="0" lang="en-US" altLang="zh-CN" sz="2000" b="1"/>
              <a:t>G</a:t>
            </a:r>
            <a:r>
              <a:rPr kumimoji="0" lang="en-US" altLang="zh-CN" sz="2000" b="1" baseline="-25000"/>
              <a:t>1</a:t>
            </a:r>
            <a:r>
              <a:rPr kumimoji="0" lang="zh-CN" altLang="en-US" sz="2000" b="1"/>
              <a:t>构成了一个模</a:t>
            </a:r>
            <a:r>
              <a:rPr kumimoji="0" lang="en-US" altLang="zh-CN" sz="2000" b="1"/>
              <a:t>5</a:t>
            </a:r>
            <a:r>
              <a:rPr kumimoji="0" lang="zh-CN" altLang="en-US" sz="2000" b="1"/>
              <a:t>计数器。</a:t>
            </a:r>
          </a:p>
          <a:p>
            <a:pPr marL="342900" indent="-342900" algn="just">
              <a:lnSpc>
                <a:spcPct val="131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zh-CN" altLang="en-US" sz="2000" b="1"/>
              <a:t>                  ，因此，这是一个</a:t>
            </a:r>
            <a:r>
              <a:rPr kumimoji="0" lang="en-US" altLang="zh-CN" sz="2000" b="1"/>
              <a:t>01010</a:t>
            </a:r>
            <a:r>
              <a:rPr kumimoji="0" lang="zh-CN" altLang="en-US" sz="2000" b="1"/>
              <a:t>序列信号发生器，序列长度</a:t>
            </a:r>
            <a:r>
              <a:rPr kumimoji="0" lang="en-US" altLang="zh-CN" sz="2000" b="1" i="1"/>
              <a:t>P</a:t>
            </a:r>
            <a:r>
              <a:rPr kumimoji="0" lang="en-US" altLang="zh-CN" sz="2000" b="1"/>
              <a:t>=5</a:t>
            </a:r>
            <a:r>
              <a:rPr kumimoji="0" lang="zh-CN" altLang="en-US" sz="2000" b="1"/>
              <a:t>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6216" y="357301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状态表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 autoUpdateAnimBg="0"/>
      <p:bldP spid="307207" grpId="0" autoUpdateAnimBg="0"/>
      <p:bldP spid="307208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88913"/>
            <a:ext cx="8153400" cy="685800"/>
          </a:xfrm>
        </p:spPr>
        <p:txBody>
          <a:bodyPr/>
          <a:lstStyle/>
          <a:p>
            <a:pPr eaLnBrk="1" hangingPunct="1"/>
            <a:r>
              <a:rPr lang="zh-CN" altLang="en-US" sz="2000" b="1" i="1" smtClean="0">
                <a:solidFill>
                  <a:schemeClr val="tx1"/>
                </a:solidFill>
              </a:rPr>
              <a:t>试用计数器</a:t>
            </a:r>
            <a:r>
              <a:rPr lang="en-US" altLang="zh-CN" sz="2000" b="1" i="1" smtClean="0">
                <a:solidFill>
                  <a:schemeClr val="tx1"/>
                </a:solidFill>
              </a:rPr>
              <a:t>74161</a:t>
            </a:r>
            <a:r>
              <a:rPr lang="zh-CN" altLang="en-US" sz="2000" b="1" i="1" smtClean="0">
                <a:solidFill>
                  <a:schemeClr val="tx1"/>
                </a:solidFill>
              </a:rPr>
              <a:t>和数据选择器设计一个</a:t>
            </a:r>
            <a:r>
              <a:rPr lang="en-US" altLang="zh-CN" sz="2000" b="1" i="1" smtClean="0">
                <a:solidFill>
                  <a:schemeClr val="tx1"/>
                </a:solidFill>
              </a:rPr>
              <a:t>01100011</a:t>
            </a:r>
            <a:r>
              <a:rPr lang="zh-CN" altLang="en-US" sz="2000" b="1" i="1" smtClean="0">
                <a:solidFill>
                  <a:schemeClr val="tx1"/>
                </a:solidFill>
              </a:rPr>
              <a:t>序列发生器。</a:t>
            </a:r>
            <a:endParaRPr lang="zh-CN" altLang="en-US" sz="2000" b="1" smtClean="0">
              <a:solidFill>
                <a:schemeClr val="tx1"/>
              </a:solidFill>
            </a:endParaRP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35100"/>
            <a:ext cx="8077200" cy="914400"/>
          </a:xfrm>
        </p:spPr>
        <p:txBody>
          <a:bodyPr/>
          <a:lstStyle/>
          <a:p>
            <a:pPr algn="just" eaLnBrk="1" hangingPunct="1">
              <a:lnSpc>
                <a:spcPct val="131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  </a:t>
            </a:r>
            <a:r>
              <a:rPr lang="zh-CN" altLang="en-US" sz="2000" b="1" dirty="0" smtClean="0"/>
              <a:t>解：由于序列长度</a:t>
            </a:r>
            <a:r>
              <a:rPr lang="en-US" altLang="zh-CN" sz="2000" b="1" i="1" dirty="0" smtClean="0"/>
              <a:t>P</a:t>
            </a:r>
            <a:r>
              <a:rPr lang="en-US" altLang="zh-CN" sz="2000" b="1" dirty="0" smtClean="0"/>
              <a:t>=8</a:t>
            </a:r>
            <a:r>
              <a:rPr lang="zh-CN" altLang="en-US" sz="2000" b="1" dirty="0" smtClean="0"/>
              <a:t>，故将</a:t>
            </a:r>
            <a:r>
              <a:rPr lang="en-US" altLang="zh-CN" sz="2000" b="1" dirty="0" smtClean="0"/>
              <a:t>74161</a:t>
            </a:r>
            <a:r>
              <a:rPr lang="zh-CN" altLang="en-US" sz="2000" b="1" dirty="0" smtClean="0"/>
              <a:t>构成模</a:t>
            </a:r>
            <a:r>
              <a:rPr lang="en-US" altLang="zh-CN" sz="2000" b="1" dirty="0" smtClean="0"/>
              <a:t>8</a:t>
            </a:r>
            <a:r>
              <a:rPr lang="zh-CN" altLang="en-US" sz="2000" b="1" dirty="0" smtClean="0"/>
              <a:t>计数器，并选用数据选择器</a:t>
            </a:r>
            <a:r>
              <a:rPr lang="en-US" altLang="zh-CN" sz="2000" b="1" dirty="0" smtClean="0"/>
              <a:t>74151</a:t>
            </a:r>
            <a:r>
              <a:rPr lang="zh-CN" altLang="en-US" sz="2000" b="1" dirty="0" smtClean="0"/>
              <a:t>产生所需序列，从而得电路如下图所示。</a:t>
            </a:r>
            <a:endParaRPr lang="zh-CN" altLang="en-US" sz="2000" dirty="0" smtClean="0"/>
          </a:p>
        </p:txBody>
      </p:sp>
      <p:graphicFrame>
        <p:nvGraphicFramePr>
          <p:cNvPr id="308228" name="Object 4"/>
          <p:cNvGraphicFramePr>
            <a:graphicFrameLocks noChangeAspect="1"/>
          </p:cNvGraphicFramePr>
          <p:nvPr/>
        </p:nvGraphicFramePr>
        <p:xfrm>
          <a:off x="608013" y="2493963"/>
          <a:ext cx="7924800" cy="2924175"/>
        </p:xfrm>
        <a:graphic>
          <a:graphicData uri="http://schemas.openxmlformats.org/presentationml/2006/ole">
            <p:oleObj spid="_x0000_s34818" name="BMP 图象" r:id="rId3" imgW="4200000" imgH="1590897" progId="PBrush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03648" y="5373216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计数器和数据选择器组成序列信号发生器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30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3581400" cy="457200"/>
          </a:xfrm>
        </p:spPr>
        <p:txBody>
          <a:bodyPr/>
          <a:lstStyle/>
          <a:p>
            <a:pPr eaLnBrk="1" hangingPunct="1"/>
            <a:r>
              <a:rPr lang="en-US" altLang="zh-CN" sz="2400" b="1" i="1" smtClean="0">
                <a:solidFill>
                  <a:schemeClr val="tx1"/>
                </a:solidFill>
              </a:rPr>
              <a:t>5</a:t>
            </a:r>
            <a:r>
              <a:rPr lang="zh-CN" altLang="en-US" sz="2400" b="1" i="1" smtClean="0">
                <a:solidFill>
                  <a:schemeClr val="tx1"/>
                </a:solidFill>
              </a:rPr>
              <a:t>．组成脉冲分配器</a:t>
            </a:r>
            <a:endParaRPr lang="zh-CN" altLang="en-US" sz="2400" b="1" smtClean="0">
              <a:solidFill>
                <a:schemeClr val="tx1"/>
              </a:solidFill>
            </a:endParaRPr>
          </a:p>
        </p:txBody>
      </p:sp>
      <p:pic>
        <p:nvPicPr>
          <p:cNvPr id="309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33375"/>
            <a:ext cx="6400800" cy="2670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309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971800"/>
            <a:ext cx="5562600" cy="36528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6.6 </a:t>
            </a:r>
            <a:r>
              <a:rPr lang="zh-CN" altLang="en-US" smtClean="0"/>
              <a:t>寄存器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寄存器是数字系统中用于存放数据或运算结果的逻辑部件。</a:t>
            </a:r>
          </a:p>
          <a:p>
            <a:pPr eaLnBrk="1" hangingPunct="1"/>
            <a:r>
              <a:rPr lang="zh-CN" altLang="en-US" smtClean="0"/>
              <a:t>逻辑符号</a:t>
            </a:r>
          </a:p>
        </p:txBody>
      </p:sp>
      <p:grpSp>
        <p:nvGrpSpPr>
          <p:cNvPr id="84996" name="Group 4"/>
          <p:cNvGrpSpPr>
            <a:grpSpLocks/>
          </p:cNvGrpSpPr>
          <p:nvPr/>
        </p:nvGrpSpPr>
        <p:grpSpPr bwMode="auto">
          <a:xfrm>
            <a:off x="2128838" y="2971800"/>
            <a:ext cx="4271962" cy="2986088"/>
            <a:chOff x="1979" y="1383"/>
            <a:chExt cx="2691" cy="1881"/>
          </a:xfrm>
        </p:grpSpPr>
        <p:sp>
          <p:nvSpPr>
            <p:cNvPr id="84997" name="Rectangle 5"/>
            <p:cNvSpPr>
              <a:spLocks noChangeArrowheads="1"/>
            </p:cNvSpPr>
            <p:nvPr/>
          </p:nvSpPr>
          <p:spPr bwMode="auto">
            <a:xfrm>
              <a:off x="3104" y="1825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</a:rPr>
                <a:t>Q</a:t>
              </a:r>
              <a:endParaRPr lang="en-US" altLang="zh-CN"/>
            </a:p>
          </p:txBody>
        </p:sp>
        <p:sp>
          <p:nvSpPr>
            <p:cNvPr id="84998" name="Rectangle 6"/>
            <p:cNvSpPr>
              <a:spLocks noChangeArrowheads="1"/>
            </p:cNvSpPr>
            <p:nvPr/>
          </p:nvSpPr>
          <p:spPr bwMode="auto">
            <a:xfrm>
              <a:off x="3203" y="1925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84999" name="Rectangle 7"/>
            <p:cNvSpPr>
              <a:spLocks noChangeArrowheads="1"/>
            </p:cNvSpPr>
            <p:nvPr/>
          </p:nvSpPr>
          <p:spPr bwMode="auto">
            <a:xfrm>
              <a:off x="2378" y="1796"/>
              <a:ext cx="2292" cy="10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0" name="Rectangle 8"/>
            <p:cNvSpPr>
              <a:spLocks noChangeArrowheads="1"/>
            </p:cNvSpPr>
            <p:nvPr/>
          </p:nvSpPr>
          <p:spPr bwMode="auto">
            <a:xfrm>
              <a:off x="3218" y="2209"/>
              <a:ext cx="67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dirty="0">
                  <a:solidFill>
                    <a:srgbClr val="000000"/>
                  </a:solidFill>
                </a:rPr>
                <a:t>74LS194</a:t>
              </a:r>
              <a:endParaRPr lang="en-US" altLang="zh-CN" dirty="0"/>
            </a:p>
          </p:txBody>
        </p:sp>
        <p:sp>
          <p:nvSpPr>
            <p:cNvPr id="85001" name="Rectangle 9"/>
            <p:cNvSpPr>
              <a:spLocks noChangeArrowheads="1"/>
            </p:cNvSpPr>
            <p:nvPr/>
          </p:nvSpPr>
          <p:spPr bwMode="auto">
            <a:xfrm>
              <a:off x="3445" y="1825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</a:rPr>
                <a:t>Q</a:t>
              </a:r>
              <a:endParaRPr lang="en-US" altLang="zh-CN"/>
            </a:p>
          </p:txBody>
        </p:sp>
        <p:sp>
          <p:nvSpPr>
            <p:cNvPr id="85002" name="Rectangle 10"/>
            <p:cNvSpPr>
              <a:spLocks noChangeArrowheads="1"/>
            </p:cNvSpPr>
            <p:nvPr/>
          </p:nvSpPr>
          <p:spPr bwMode="auto">
            <a:xfrm>
              <a:off x="3545" y="1925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85003" name="Rectangle 11"/>
            <p:cNvSpPr>
              <a:spLocks noChangeArrowheads="1"/>
            </p:cNvSpPr>
            <p:nvPr/>
          </p:nvSpPr>
          <p:spPr bwMode="auto">
            <a:xfrm>
              <a:off x="3844" y="1825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</a:rPr>
                <a:t>Q</a:t>
              </a:r>
              <a:endParaRPr lang="en-US" altLang="zh-CN"/>
            </a:p>
          </p:txBody>
        </p:sp>
        <p:sp>
          <p:nvSpPr>
            <p:cNvPr id="85004" name="Rectangle 12"/>
            <p:cNvSpPr>
              <a:spLocks noChangeArrowheads="1"/>
            </p:cNvSpPr>
            <p:nvPr/>
          </p:nvSpPr>
          <p:spPr bwMode="auto">
            <a:xfrm>
              <a:off x="3944" y="1925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85005" name="Rectangle 13"/>
            <p:cNvSpPr>
              <a:spLocks noChangeArrowheads="1"/>
            </p:cNvSpPr>
            <p:nvPr/>
          </p:nvSpPr>
          <p:spPr bwMode="auto">
            <a:xfrm>
              <a:off x="4257" y="1825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</a:rPr>
                <a:t>Q</a:t>
              </a:r>
              <a:endParaRPr lang="en-US" altLang="zh-CN"/>
            </a:p>
          </p:txBody>
        </p:sp>
        <p:sp>
          <p:nvSpPr>
            <p:cNvPr id="85006" name="Rectangle 14"/>
            <p:cNvSpPr>
              <a:spLocks noChangeArrowheads="1"/>
            </p:cNvSpPr>
            <p:nvPr/>
          </p:nvSpPr>
          <p:spPr bwMode="auto">
            <a:xfrm>
              <a:off x="4357" y="1925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</a:rPr>
                <a:t>3</a:t>
              </a:r>
              <a:endParaRPr lang="en-US" altLang="zh-CN"/>
            </a:p>
          </p:txBody>
        </p:sp>
        <p:sp>
          <p:nvSpPr>
            <p:cNvPr id="85007" name="Rectangle 15"/>
            <p:cNvSpPr>
              <a:spLocks noChangeArrowheads="1"/>
            </p:cNvSpPr>
            <p:nvPr/>
          </p:nvSpPr>
          <p:spPr bwMode="auto">
            <a:xfrm>
              <a:off x="4471" y="2637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85008" name="Rectangle 16"/>
            <p:cNvSpPr>
              <a:spLocks noChangeArrowheads="1"/>
            </p:cNvSpPr>
            <p:nvPr/>
          </p:nvSpPr>
          <p:spPr bwMode="auto">
            <a:xfrm>
              <a:off x="4542" y="2736"/>
              <a:ext cx="6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</a:rPr>
                <a:t>L</a:t>
              </a:r>
              <a:endParaRPr lang="en-US" altLang="zh-CN"/>
            </a:p>
          </p:txBody>
        </p:sp>
        <p:sp>
          <p:nvSpPr>
            <p:cNvPr id="85009" name="Rectangle 17"/>
            <p:cNvSpPr>
              <a:spLocks noChangeArrowheads="1"/>
            </p:cNvSpPr>
            <p:nvPr/>
          </p:nvSpPr>
          <p:spPr bwMode="auto">
            <a:xfrm>
              <a:off x="2520" y="1953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85010" name="Rectangle 18"/>
            <p:cNvSpPr>
              <a:spLocks noChangeArrowheads="1"/>
            </p:cNvSpPr>
            <p:nvPr/>
          </p:nvSpPr>
          <p:spPr bwMode="auto">
            <a:xfrm>
              <a:off x="2591" y="206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85011" name="Rectangle 19"/>
            <p:cNvSpPr>
              <a:spLocks noChangeArrowheads="1"/>
            </p:cNvSpPr>
            <p:nvPr/>
          </p:nvSpPr>
          <p:spPr bwMode="auto">
            <a:xfrm>
              <a:off x="2776" y="2637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</a:rPr>
                <a:t>C</a:t>
              </a:r>
              <a:endParaRPr lang="en-US" altLang="zh-CN"/>
            </a:p>
          </p:txBody>
        </p:sp>
        <p:sp>
          <p:nvSpPr>
            <p:cNvPr id="85012" name="Rectangle 20"/>
            <p:cNvSpPr>
              <a:spLocks noChangeArrowheads="1"/>
            </p:cNvSpPr>
            <p:nvPr/>
          </p:nvSpPr>
          <p:spPr bwMode="auto">
            <a:xfrm>
              <a:off x="2876" y="2736"/>
              <a:ext cx="4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i="1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85013" name="Rectangle 21"/>
            <p:cNvSpPr>
              <a:spLocks noChangeArrowheads="1"/>
            </p:cNvSpPr>
            <p:nvPr/>
          </p:nvSpPr>
          <p:spPr bwMode="auto">
            <a:xfrm>
              <a:off x="3374" y="2637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85014" name="Rectangle 22"/>
            <p:cNvSpPr>
              <a:spLocks noChangeArrowheads="1"/>
            </p:cNvSpPr>
            <p:nvPr/>
          </p:nvSpPr>
          <p:spPr bwMode="auto">
            <a:xfrm>
              <a:off x="3474" y="2736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85015" name="Rectangle 23"/>
            <p:cNvSpPr>
              <a:spLocks noChangeArrowheads="1"/>
            </p:cNvSpPr>
            <p:nvPr/>
          </p:nvSpPr>
          <p:spPr bwMode="auto">
            <a:xfrm>
              <a:off x="3645" y="2637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85016" name="Rectangle 24"/>
            <p:cNvSpPr>
              <a:spLocks noChangeArrowheads="1"/>
            </p:cNvSpPr>
            <p:nvPr/>
          </p:nvSpPr>
          <p:spPr bwMode="auto">
            <a:xfrm>
              <a:off x="3744" y="2736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85017" name="Rectangle 25"/>
            <p:cNvSpPr>
              <a:spLocks noChangeArrowheads="1"/>
            </p:cNvSpPr>
            <p:nvPr/>
          </p:nvSpPr>
          <p:spPr bwMode="auto">
            <a:xfrm>
              <a:off x="3915" y="2637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85018" name="Rectangle 26"/>
            <p:cNvSpPr>
              <a:spLocks noChangeArrowheads="1"/>
            </p:cNvSpPr>
            <p:nvPr/>
          </p:nvSpPr>
          <p:spPr bwMode="auto">
            <a:xfrm>
              <a:off x="4015" y="2736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85019" name="Rectangle 27"/>
            <p:cNvSpPr>
              <a:spLocks noChangeArrowheads="1"/>
            </p:cNvSpPr>
            <p:nvPr/>
          </p:nvSpPr>
          <p:spPr bwMode="auto">
            <a:xfrm>
              <a:off x="4186" y="2637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85020" name="Rectangle 28"/>
            <p:cNvSpPr>
              <a:spLocks noChangeArrowheads="1"/>
            </p:cNvSpPr>
            <p:nvPr/>
          </p:nvSpPr>
          <p:spPr bwMode="auto">
            <a:xfrm>
              <a:off x="4285" y="2736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</a:rPr>
                <a:t>3</a:t>
              </a:r>
              <a:endParaRPr lang="en-US" altLang="zh-CN"/>
            </a:p>
          </p:txBody>
        </p:sp>
        <p:sp>
          <p:nvSpPr>
            <p:cNvPr id="85021" name="Line 29"/>
            <p:cNvSpPr>
              <a:spLocks noChangeShapeType="1"/>
            </p:cNvSpPr>
            <p:nvPr/>
          </p:nvSpPr>
          <p:spPr bwMode="auto">
            <a:xfrm>
              <a:off x="2847" y="2864"/>
              <a:ext cx="1" cy="39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2" name="Line 30"/>
            <p:cNvSpPr>
              <a:spLocks noChangeShapeType="1"/>
            </p:cNvSpPr>
            <p:nvPr/>
          </p:nvSpPr>
          <p:spPr bwMode="auto">
            <a:xfrm>
              <a:off x="3460" y="2864"/>
              <a:ext cx="1" cy="39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3" name="Line 31"/>
            <p:cNvSpPr>
              <a:spLocks noChangeShapeType="1"/>
            </p:cNvSpPr>
            <p:nvPr/>
          </p:nvSpPr>
          <p:spPr bwMode="auto">
            <a:xfrm>
              <a:off x="4001" y="2864"/>
              <a:ext cx="1" cy="39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4" name="Line 32"/>
            <p:cNvSpPr>
              <a:spLocks noChangeShapeType="1"/>
            </p:cNvSpPr>
            <p:nvPr/>
          </p:nvSpPr>
          <p:spPr bwMode="auto">
            <a:xfrm>
              <a:off x="4542" y="2864"/>
              <a:ext cx="1" cy="39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5" name="Line 33"/>
            <p:cNvSpPr>
              <a:spLocks noChangeShapeType="1"/>
            </p:cNvSpPr>
            <p:nvPr/>
          </p:nvSpPr>
          <p:spPr bwMode="auto">
            <a:xfrm>
              <a:off x="2791" y="2636"/>
              <a:ext cx="12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6" name="Rectangle 34"/>
            <p:cNvSpPr>
              <a:spLocks noChangeArrowheads="1"/>
            </p:cNvSpPr>
            <p:nvPr/>
          </p:nvSpPr>
          <p:spPr bwMode="auto">
            <a:xfrm>
              <a:off x="2492" y="2494"/>
              <a:ext cx="1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</a:rPr>
                <a:t>CP</a:t>
              </a:r>
              <a:endParaRPr lang="en-US" altLang="zh-CN"/>
            </a:p>
          </p:txBody>
        </p:sp>
        <p:sp>
          <p:nvSpPr>
            <p:cNvPr id="85027" name="Rectangle 35"/>
            <p:cNvSpPr>
              <a:spLocks noChangeArrowheads="1"/>
            </p:cNvSpPr>
            <p:nvPr/>
          </p:nvSpPr>
          <p:spPr bwMode="auto">
            <a:xfrm>
              <a:off x="3118" y="2637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85028" name="Rectangle 36"/>
            <p:cNvSpPr>
              <a:spLocks noChangeArrowheads="1"/>
            </p:cNvSpPr>
            <p:nvPr/>
          </p:nvSpPr>
          <p:spPr bwMode="auto">
            <a:xfrm>
              <a:off x="3189" y="2736"/>
              <a:ext cx="6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85029" name="Rectangle 37"/>
            <p:cNvSpPr>
              <a:spLocks noChangeArrowheads="1"/>
            </p:cNvSpPr>
            <p:nvPr/>
          </p:nvSpPr>
          <p:spPr bwMode="auto">
            <a:xfrm>
              <a:off x="2520" y="2224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85030" name="Rectangle 38"/>
            <p:cNvSpPr>
              <a:spLocks noChangeArrowheads="1"/>
            </p:cNvSpPr>
            <p:nvPr/>
          </p:nvSpPr>
          <p:spPr bwMode="auto">
            <a:xfrm>
              <a:off x="2591" y="2338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85031" name="Line 39"/>
            <p:cNvSpPr>
              <a:spLocks noChangeShapeType="1"/>
            </p:cNvSpPr>
            <p:nvPr/>
          </p:nvSpPr>
          <p:spPr bwMode="auto">
            <a:xfrm>
              <a:off x="3929" y="1383"/>
              <a:ext cx="1" cy="41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2" name="Line 40"/>
            <p:cNvSpPr>
              <a:spLocks noChangeShapeType="1"/>
            </p:cNvSpPr>
            <p:nvPr/>
          </p:nvSpPr>
          <p:spPr bwMode="auto">
            <a:xfrm>
              <a:off x="3189" y="1383"/>
              <a:ext cx="1" cy="41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3" name="Line 41"/>
            <p:cNvSpPr>
              <a:spLocks noChangeShapeType="1"/>
            </p:cNvSpPr>
            <p:nvPr/>
          </p:nvSpPr>
          <p:spPr bwMode="auto">
            <a:xfrm>
              <a:off x="1979" y="2053"/>
              <a:ext cx="39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4" name="Line 42"/>
            <p:cNvSpPr>
              <a:spLocks noChangeShapeType="1"/>
            </p:cNvSpPr>
            <p:nvPr/>
          </p:nvSpPr>
          <p:spPr bwMode="auto">
            <a:xfrm>
              <a:off x="1979" y="2323"/>
              <a:ext cx="39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5" name="Line 43"/>
            <p:cNvSpPr>
              <a:spLocks noChangeShapeType="1"/>
            </p:cNvSpPr>
            <p:nvPr/>
          </p:nvSpPr>
          <p:spPr bwMode="auto">
            <a:xfrm>
              <a:off x="1979" y="2594"/>
              <a:ext cx="39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6" name="Line 44"/>
            <p:cNvSpPr>
              <a:spLocks noChangeShapeType="1"/>
            </p:cNvSpPr>
            <p:nvPr/>
          </p:nvSpPr>
          <p:spPr bwMode="auto">
            <a:xfrm>
              <a:off x="3551" y="1392"/>
              <a:ext cx="1" cy="41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7" name="Line 45"/>
            <p:cNvSpPr>
              <a:spLocks noChangeShapeType="1"/>
            </p:cNvSpPr>
            <p:nvPr/>
          </p:nvSpPr>
          <p:spPr bwMode="auto">
            <a:xfrm>
              <a:off x="4319" y="1392"/>
              <a:ext cx="1" cy="41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8" name="Line 46"/>
            <p:cNvSpPr>
              <a:spLocks noChangeShapeType="1"/>
            </p:cNvSpPr>
            <p:nvPr/>
          </p:nvSpPr>
          <p:spPr bwMode="auto">
            <a:xfrm>
              <a:off x="3167" y="2865"/>
              <a:ext cx="1" cy="39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9" name="Line 47"/>
            <p:cNvSpPr>
              <a:spLocks noChangeShapeType="1"/>
            </p:cNvSpPr>
            <p:nvPr/>
          </p:nvSpPr>
          <p:spPr bwMode="auto">
            <a:xfrm>
              <a:off x="3743" y="2865"/>
              <a:ext cx="1" cy="39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0" name="Line 48"/>
            <p:cNvSpPr>
              <a:spLocks noChangeShapeType="1"/>
            </p:cNvSpPr>
            <p:nvPr/>
          </p:nvSpPr>
          <p:spPr bwMode="auto">
            <a:xfrm>
              <a:off x="4271" y="2865"/>
              <a:ext cx="1" cy="39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476250"/>
            <a:ext cx="6480175" cy="381000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smtClean="0"/>
              <a:t>74194</a:t>
            </a:r>
            <a:r>
              <a:rPr lang="zh-CN" altLang="en-US" sz="2400" b="1" smtClean="0"/>
              <a:t>为四位双向移位寄存器。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925513" y="2524125"/>
            <a:ext cx="7315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131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en-US" altLang="zh-CN" sz="2000" b="1" i="1"/>
              <a:t>Q</a:t>
            </a:r>
            <a:r>
              <a:rPr kumimoji="0" lang="en-US" altLang="zh-CN" sz="2000" b="1" baseline="-25000"/>
              <a:t>0</a:t>
            </a:r>
            <a:r>
              <a:rPr kumimoji="0" lang="zh-CN" altLang="en-US" sz="2000" b="1"/>
              <a:t>和</a:t>
            </a:r>
            <a:r>
              <a:rPr kumimoji="0" lang="en-US" altLang="zh-CN" sz="2000" b="1" i="1"/>
              <a:t>Q</a:t>
            </a:r>
            <a:r>
              <a:rPr kumimoji="0" lang="en-US" altLang="zh-CN" sz="2000" b="1" baseline="-25000"/>
              <a:t>3</a:t>
            </a:r>
            <a:r>
              <a:rPr kumimoji="0" lang="zh-CN" altLang="en-US" sz="2000" b="1"/>
              <a:t>分别是左移和右移时的串行输出端，</a:t>
            </a:r>
            <a:r>
              <a:rPr kumimoji="0" lang="en-US" altLang="zh-CN" sz="2000" b="1" i="1"/>
              <a:t>Q</a:t>
            </a:r>
            <a:r>
              <a:rPr kumimoji="0" lang="en-US" altLang="zh-CN" sz="2000" b="1" baseline="-25000"/>
              <a:t>0</a:t>
            </a:r>
            <a:r>
              <a:rPr kumimoji="0" lang="zh-CN" altLang="en-US" sz="2000" b="1"/>
              <a:t>、</a:t>
            </a:r>
            <a:r>
              <a:rPr kumimoji="0" lang="en-US" altLang="zh-CN" sz="2000" b="1" i="1"/>
              <a:t>Q</a:t>
            </a:r>
            <a:r>
              <a:rPr kumimoji="0" lang="en-US" altLang="zh-CN" sz="2000" b="1" baseline="-25000"/>
              <a:t>1</a:t>
            </a:r>
            <a:r>
              <a:rPr kumimoji="0" lang="zh-CN" altLang="en-US" sz="2000" b="1"/>
              <a:t>、</a:t>
            </a:r>
            <a:r>
              <a:rPr kumimoji="0" lang="en-US" altLang="zh-CN" sz="2000" b="1" i="1"/>
              <a:t>Q</a:t>
            </a:r>
            <a:r>
              <a:rPr kumimoji="0" lang="en-US" altLang="zh-CN" sz="2000" b="1" baseline="-25000"/>
              <a:t>2</a:t>
            </a:r>
            <a:r>
              <a:rPr kumimoji="0" lang="zh-CN" altLang="en-US" sz="2000" b="1"/>
              <a:t>和</a:t>
            </a:r>
            <a:r>
              <a:rPr kumimoji="0" lang="en-US" altLang="zh-CN" sz="2000" b="1" i="1"/>
              <a:t>Q</a:t>
            </a:r>
            <a:r>
              <a:rPr kumimoji="0" lang="en-US" altLang="zh-CN" sz="2000" b="1" baseline="-25000"/>
              <a:t>3</a:t>
            </a:r>
            <a:r>
              <a:rPr kumimoji="0" lang="zh-CN" altLang="en-US" sz="2000" b="1"/>
              <a:t>为并行输出端。</a:t>
            </a:r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849313" y="1685925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131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en-US" altLang="zh-CN" sz="2000" b="1" i="1"/>
              <a:t>D</a:t>
            </a:r>
            <a:r>
              <a:rPr kumimoji="0" lang="en-US" altLang="zh-CN" sz="2000" b="1" baseline="-25000"/>
              <a:t>SL</a:t>
            </a:r>
            <a:r>
              <a:rPr kumimoji="0" lang="en-US" altLang="zh-CN" sz="2000" b="1"/>
              <a:t> </a:t>
            </a:r>
            <a:r>
              <a:rPr kumimoji="0" lang="zh-CN" altLang="en-US" sz="2000" b="1"/>
              <a:t>和</a:t>
            </a:r>
            <a:r>
              <a:rPr kumimoji="0" lang="en-US" altLang="zh-CN" sz="2000" b="1" i="1"/>
              <a:t>D</a:t>
            </a:r>
            <a:r>
              <a:rPr kumimoji="0" lang="en-US" altLang="zh-CN" sz="2000" b="1" baseline="-25000"/>
              <a:t>SR</a:t>
            </a:r>
            <a:r>
              <a:rPr kumimoji="0" lang="zh-CN" altLang="en-US" sz="2000" b="1"/>
              <a:t>分别是左移和右移串行输入。</a:t>
            </a:r>
            <a:r>
              <a:rPr kumimoji="0" lang="en-US" altLang="zh-CN" sz="2000" b="1" i="1"/>
              <a:t>D</a:t>
            </a:r>
            <a:r>
              <a:rPr kumimoji="0" lang="en-US" altLang="zh-CN" sz="2000" b="1" baseline="-25000"/>
              <a:t>0</a:t>
            </a:r>
            <a:r>
              <a:rPr kumimoji="0" lang="zh-CN" altLang="en-US" sz="2000" b="1"/>
              <a:t>、</a:t>
            </a:r>
            <a:r>
              <a:rPr kumimoji="0" lang="en-US" altLang="zh-CN" sz="2000" b="1" i="1"/>
              <a:t>D</a:t>
            </a:r>
            <a:r>
              <a:rPr kumimoji="0" lang="en-US" altLang="zh-CN" sz="2000" b="1" baseline="-25000"/>
              <a:t>1</a:t>
            </a:r>
            <a:r>
              <a:rPr kumimoji="0" lang="zh-CN" altLang="en-US" sz="2000" b="1"/>
              <a:t>、</a:t>
            </a:r>
            <a:r>
              <a:rPr kumimoji="0" lang="en-US" altLang="zh-CN" sz="2000" b="1" i="1"/>
              <a:t>D</a:t>
            </a:r>
            <a:r>
              <a:rPr kumimoji="0" lang="en-US" altLang="zh-CN" sz="2000" b="1" baseline="-25000">
                <a:latin typeface="宋体" pitchFamily="2" charset="-122"/>
              </a:rPr>
              <a:t>2</a:t>
            </a:r>
            <a:r>
              <a:rPr kumimoji="0" lang="zh-CN" altLang="en-US" sz="2000" b="1"/>
              <a:t>和</a:t>
            </a:r>
            <a:r>
              <a:rPr kumimoji="0" lang="en-US" altLang="zh-CN" sz="2000" b="1" i="1"/>
              <a:t>D</a:t>
            </a:r>
            <a:r>
              <a:rPr kumimoji="0" lang="en-US" altLang="zh-CN" sz="2000" b="1" baseline="-25000"/>
              <a:t>3</a:t>
            </a:r>
            <a:r>
              <a:rPr kumimoji="0" lang="zh-CN" altLang="en-US" sz="2000" b="1"/>
              <a:t>是并行输入端。</a:t>
            </a:r>
          </a:p>
        </p:txBody>
      </p:sp>
      <p:pic>
        <p:nvPicPr>
          <p:cNvPr id="31744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7913" y="3438525"/>
            <a:ext cx="6858000" cy="2366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 autoUpdateAnimBg="0"/>
      <p:bldP spid="317444" grpId="0" autoUpdateAnimBg="0"/>
      <p:bldP spid="31744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全加器的应用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试用全加器构成二进制减法器。</a:t>
            </a:r>
          </a:p>
          <a:p>
            <a:pPr lvl="1" eaLnBrk="1" hangingPunct="1"/>
            <a:r>
              <a:rPr lang="zh-CN" altLang="en-US" smtClean="0"/>
              <a:t>解：利用“补码”的概念，即可将减法用加法来实现，下图即为全加器完成减法功能的电路。 </a:t>
            </a:r>
          </a:p>
        </p:txBody>
      </p:sp>
      <p:grpSp>
        <p:nvGrpSpPr>
          <p:cNvPr id="54276" name="Group 76"/>
          <p:cNvGrpSpPr>
            <a:grpSpLocks/>
          </p:cNvGrpSpPr>
          <p:nvPr/>
        </p:nvGrpSpPr>
        <p:grpSpPr bwMode="auto">
          <a:xfrm>
            <a:off x="1909763" y="3030538"/>
            <a:ext cx="5862637" cy="3368675"/>
            <a:chOff x="932" y="1909"/>
            <a:chExt cx="3693" cy="2122"/>
          </a:xfrm>
        </p:grpSpPr>
        <p:sp>
          <p:nvSpPr>
            <p:cNvPr id="54277" name="Rectangle 5"/>
            <p:cNvSpPr>
              <a:spLocks noChangeArrowheads="1"/>
            </p:cNvSpPr>
            <p:nvPr/>
          </p:nvSpPr>
          <p:spPr bwMode="auto">
            <a:xfrm>
              <a:off x="1299" y="2836"/>
              <a:ext cx="2788" cy="74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2473" y="3092"/>
              <a:ext cx="5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>
                  <a:solidFill>
                    <a:srgbClr val="000000"/>
                  </a:solidFill>
                  <a:latin typeface="Times" charset="0"/>
                </a:rPr>
                <a:t>74283</a:t>
              </a:r>
              <a:endParaRPr lang="en-US" altLang="zh-CN"/>
            </a:p>
          </p:txBody>
        </p:sp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>
              <a:off x="2375" y="2543"/>
              <a:ext cx="1" cy="2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0" name="Rectangle 8"/>
            <p:cNvSpPr>
              <a:spLocks noChangeArrowheads="1"/>
            </p:cNvSpPr>
            <p:nvPr/>
          </p:nvSpPr>
          <p:spPr bwMode="auto">
            <a:xfrm>
              <a:off x="2192" y="2336"/>
              <a:ext cx="367" cy="20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>
              <a:off x="2828" y="2543"/>
              <a:ext cx="1" cy="2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2644" y="2336"/>
              <a:ext cx="367" cy="20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3" name="Line 11"/>
            <p:cNvSpPr>
              <a:spLocks noChangeShapeType="1"/>
            </p:cNvSpPr>
            <p:nvPr/>
          </p:nvSpPr>
          <p:spPr bwMode="auto">
            <a:xfrm>
              <a:off x="3280" y="2543"/>
              <a:ext cx="1" cy="2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3097" y="2336"/>
              <a:ext cx="367" cy="20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>
              <a:off x="3733" y="2543"/>
              <a:ext cx="1" cy="2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3549" y="2336"/>
              <a:ext cx="355" cy="20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375" y="2092"/>
              <a:ext cx="1" cy="2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8" name="Line 16"/>
            <p:cNvSpPr>
              <a:spLocks noChangeShapeType="1"/>
            </p:cNvSpPr>
            <p:nvPr/>
          </p:nvSpPr>
          <p:spPr bwMode="auto">
            <a:xfrm>
              <a:off x="2828" y="2092"/>
              <a:ext cx="1" cy="2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3280" y="2092"/>
              <a:ext cx="1" cy="2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0" name="Line 18"/>
            <p:cNvSpPr>
              <a:spLocks noChangeShapeType="1"/>
            </p:cNvSpPr>
            <p:nvPr/>
          </p:nvSpPr>
          <p:spPr bwMode="auto">
            <a:xfrm>
              <a:off x="3733" y="2092"/>
              <a:ext cx="1" cy="2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1" name="Rectangle 19"/>
            <p:cNvSpPr>
              <a:spLocks noChangeArrowheads="1"/>
            </p:cNvSpPr>
            <p:nvPr/>
          </p:nvSpPr>
          <p:spPr bwMode="auto">
            <a:xfrm>
              <a:off x="2290" y="1909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" charset="0"/>
                </a:rPr>
                <a:t>B</a:t>
              </a:r>
              <a:endParaRPr lang="en-US" altLang="zh-CN"/>
            </a:p>
          </p:txBody>
        </p:sp>
        <p:sp>
          <p:nvSpPr>
            <p:cNvPr id="54292" name="Rectangle 20"/>
            <p:cNvSpPr>
              <a:spLocks noChangeArrowheads="1"/>
            </p:cNvSpPr>
            <p:nvPr/>
          </p:nvSpPr>
          <p:spPr bwMode="auto">
            <a:xfrm>
              <a:off x="2388" y="1994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3</a:t>
              </a:r>
              <a:endParaRPr lang="en-US" altLang="zh-CN"/>
            </a:p>
          </p:txBody>
        </p:sp>
        <p:sp>
          <p:nvSpPr>
            <p:cNvPr id="54293" name="Rectangle 21"/>
            <p:cNvSpPr>
              <a:spLocks noChangeArrowheads="1"/>
            </p:cNvSpPr>
            <p:nvPr/>
          </p:nvSpPr>
          <p:spPr bwMode="auto">
            <a:xfrm>
              <a:off x="2742" y="1909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" charset="0"/>
                </a:rPr>
                <a:t>B</a:t>
              </a:r>
              <a:endParaRPr lang="en-US" altLang="zh-CN"/>
            </a:p>
          </p:txBody>
        </p:sp>
        <p:sp>
          <p:nvSpPr>
            <p:cNvPr id="54294" name="Rectangle 22"/>
            <p:cNvSpPr>
              <a:spLocks noChangeArrowheads="1"/>
            </p:cNvSpPr>
            <p:nvPr/>
          </p:nvSpPr>
          <p:spPr bwMode="auto">
            <a:xfrm>
              <a:off x="2840" y="1994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2</a:t>
              </a:r>
              <a:endParaRPr lang="en-US" altLang="zh-CN"/>
            </a:p>
          </p:txBody>
        </p:sp>
        <p:sp>
          <p:nvSpPr>
            <p:cNvPr id="54295" name="Rectangle 23"/>
            <p:cNvSpPr>
              <a:spLocks noChangeArrowheads="1"/>
            </p:cNvSpPr>
            <p:nvPr/>
          </p:nvSpPr>
          <p:spPr bwMode="auto">
            <a:xfrm>
              <a:off x="3195" y="1909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" charset="0"/>
                </a:rPr>
                <a:t>B</a:t>
              </a:r>
              <a:endParaRPr lang="en-US" altLang="zh-CN"/>
            </a:p>
          </p:txBody>
        </p:sp>
        <p:sp>
          <p:nvSpPr>
            <p:cNvPr id="54296" name="Rectangle 24"/>
            <p:cNvSpPr>
              <a:spLocks noChangeArrowheads="1"/>
            </p:cNvSpPr>
            <p:nvPr/>
          </p:nvSpPr>
          <p:spPr bwMode="auto">
            <a:xfrm>
              <a:off x="3292" y="1994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54297" name="Rectangle 25"/>
            <p:cNvSpPr>
              <a:spLocks noChangeArrowheads="1"/>
            </p:cNvSpPr>
            <p:nvPr/>
          </p:nvSpPr>
          <p:spPr bwMode="auto">
            <a:xfrm>
              <a:off x="3647" y="1909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" charset="0"/>
                </a:rPr>
                <a:t>B</a:t>
              </a:r>
              <a:endParaRPr lang="en-US" altLang="zh-CN"/>
            </a:p>
          </p:txBody>
        </p:sp>
        <p:sp>
          <p:nvSpPr>
            <p:cNvPr id="54298" name="Rectangle 26"/>
            <p:cNvSpPr>
              <a:spLocks noChangeArrowheads="1"/>
            </p:cNvSpPr>
            <p:nvPr/>
          </p:nvSpPr>
          <p:spPr bwMode="auto">
            <a:xfrm>
              <a:off x="3745" y="1994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0</a:t>
              </a:r>
              <a:endParaRPr lang="en-US" altLang="zh-CN"/>
            </a:p>
          </p:txBody>
        </p:sp>
        <p:sp>
          <p:nvSpPr>
            <p:cNvPr id="54299" name="Line 27"/>
            <p:cNvSpPr>
              <a:spLocks noChangeShapeType="1"/>
            </p:cNvSpPr>
            <p:nvPr/>
          </p:nvSpPr>
          <p:spPr bwMode="auto">
            <a:xfrm>
              <a:off x="1837" y="3580"/>
              <a:ext cx="1" cy="2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0" name="Line 28"/>
            <p:cNvSpPr>
              <a:spLocks noChangeShapeType="1"/>
            </p:cNvSpPr>
            <p:nvPr/>
          </p:nvSpPr>
          <p:spPr bwMode="auto">
            <a:xfrm>
              <a:off x="2461" y="3580"/>
              <a:ext cx="1" cy="2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1" name="Line 29"/>
            <p:cNvSpPr>
              <a:spLocks noChangeShapeType="1"/>
            </p:cNvSpPr>
            <p:nvPr/>
          </p:nvSpPr>
          <p:spPr bwMode="auto">
            <a:xfrm>
              <a:off x="3097" y="3580"/>
              <a:ext cx="1" cy="2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2" name="Line 30"/>
            <p:cNvSpPr>
              <a:spLocks noChangeShapeType="1"/>
            </p:cNvSpPr>
            <p:nvPr/>
          </p:nvSpPr>
          <p:spPr bwMode="auto">
            <a:xfrm>
              <a:off x="3635" y="3580"/>
              <a:ext cx="1" cy="2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3" name="Line 31"/>
            <p:cNvSpPr>
              <a:spLocks noChangeShapeType="1"/>
            </p:cNvSpPr>
            <p:nvPr/>
          </p:nvSpPr>
          <p:spPr bwMode="auto">
            <a:xfrm flipH="1">
              <a:off x="932" y="3214"/>
              <a:ext cx="36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4" name="Freeform 32"/>
            <p:cNvSpPr>
              <a:spLocks/>
            </p:cNvSpPr>
            <p:nvPr/>
          </p:nvSpPr>
          <p:spPr bwMode="auto">
            <a:xfrm>
              <a:off x="932" y="3189"/>
              <a:ext cx="123" cy="37"/>
            </a:xfrm>
            <a:custGeom>
              <a:avLst/>
              <a:gdLst>
                <a:gd name="T0" fmla="*/ 123 w 123"/>
                <a:gd name="T1" fmla="*/ 37 h 37"/>
                <a:gd name="T2" fmla="*/ 98 w 123"/>
                <a:gd name="T3" fmla="*/ 25 h 37"/>
                <a:gd name="T4" fmla="*/ 123 w 123"/>
                <a:gd name="T5" fmla="*/ 0 h 37"/>
                <a:gd name="T6" fmla="*/ 0 w 123"/>
                <a:gd name="T7" fmla="*/ 25 h 37"/>
                <a:gd name="T8" fmla="*/ 123 w 123"/>
                <a:gd name="T9" fmla="*/ 3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"/>
                <a:gd name="T16" fmla="*/ 0 h 37"/>
                <a:gd name="T17" fmla="*/ 123 w 123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" h="37">
                  <a:moveTo>
                    <a:pt x="123" y="37"/>
                  </a:moveTo>
                  <a:lnTo>
                    <a:pt x="98" y="25"/>
                  </a:lnTo>
                  <a:lnTo>
                    <a:pt x="123" y="0"/>
                  </a:lnTo>
                  <a:lnTo>
                    <a:pt x="0" y="25"/>
                  </a:lnTo>
                  <a:lnTo>
                    <a:pt x="123" y="37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5" name="Rectangle 33"/>
            <p:cNvSpPr>
              <a:spLocks noChangeArrowheads="1"/>
            </p:cNvSpPr>
            <p:nvPr/>
          </p:nvSpPr>
          <p:spPr bwMode="auto">
            <a:xfrm>
              <a:off x="1030" y="3239"/>
              <a:ext cx="1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" charset="0"/>
                </a:rPr>
                <a:t>C</a:t>
              </a:r>
              <a:endParaRPr lang="en-US" altLang="zh-CN"/>
            </a:p>
          </p:txBody>
        </p:sp>
        <p:sp>
          <p:nvSpPr>
            <p:cNvPr id="54306" name="Rectangle 34"/>
            <p:cNvSpPr>
              <a:spLocks noChangeArrowheads="1"/>
            </p:cNvSpPr>
            <p:nvPr/>
          </p:nvSpPr>
          <p:spPr bwMode="auto">
            <a:xfrm>
              <a:off x="1140" y="3311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4</a:t>
              </a:r>
              <a:endParaRPr lang="en-US" altLang="zh-CN"/>
            </a:p>
          </p:txBody>
        </p:sp>
        <p:sp>
          <p:nvSpPr>
            <p:cNvPr id="54307" name="Rectangle 35"/>
            <p:cNvSpPr>
              <a:spLocks noChangeArrowheads="1"/>
            </p:cNvSpPr>
            <p:nvPr/>
          </p:nvSpPr>
          <p:spPr bwMode="auto">
            <a:xfrm>
              <a:off x="1764" y="381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" charset="0"/>
                </a:rPr>
                <a:t>S</a:t>
              </a:r>
              <a:endParaRPr lang="en-US" altLang="zh-CN"/>
            </a:p>
          </p:txBody>
        </p:sp>
        <p:sp>
          <p:nvSpPr>
            <p:cNvPr id="54308" name="Rectangle 36"/>
            <p:cNvSpPr>
              <a:spLocks noChangeArrowheads="1"/>
            </p:cNvSpPr>
            <p:nvPr/>
          </p:nvSpPr>
          <p:spPr bwMode="auto">
            <a:xfrm>
              <a:off x="1849" y="3897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3</a:t>
              </a:r>
              <a:endParaRPr lang="en-US" altLang="zh-CN"/>
            </a:p>
          </p:txBody>
        </p:sp>
        <p:sp>
          <p:nvSpPr>
            <p:cNvPr id="54309" name="Rectangle 37"/>
            <p:cNvSpPr>
              <a:spLocks noChangeArrowheads="1"/>
            </p:cNvSpPr>
            <p:nvPr/>
          </p:nvSpPr>
          <p:spPr bwMode="auto">
            <a:xfrm>
              <a:off x="2388" y="381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" charset="0"/>
                </a:rPr>
                <a:t>S</a:t>
              </a:r>
              <a:endParaRPr lang="en-US" altLang="zh-CN"/>
            </a:p>
          </p:txBody>
        </p:sp>
        <p:sp>
          <p:nvSpPr>
            <p:cNvPr id="54310" name="Rectangle 38"/>
            <p:cNvSpPr>
              <a:spLocks noChangeArrowheads="1"/>
            </p:cNvSpPr>
            <p:nvPr/>
          </p:nvSpPr>
          <p:spPr bwMode="auto">
            <a:xfrm>
              <a:off x="2473" y="3897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2</a:t>
              </a:r>
              <a:endParaRPr lang="en-US" altLang="zh-CN"/>
            </a:p>
          </p:txBody>
        </p:sp>
        <p:sp>
          <p:nvSpPr>
            <p:cNvPr id="54311" name="Rectangle 39"/>
            <p:cNvSpPr>
              <a:spLocks noChangeArrowheads="1"/>
            </p:cNvSpPr>
            <p:nvPr/>
          </p:nvSpPr>
          <p:spPr bwMode="auto">
            <a:xfrm>
              <a:off x="3023" y="381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" charset="0"/>
                </a:rPr>
                <a:t>S</a:t>
              </a:r>
              <a:endParaRPr lang="en-US" altLang="zh-CN"/>
            </a:p>
          </p:txBody>
        </p:sp>
        <p:sp>
          <p:nvSpPr>
            <p:cNvPr id="54312" name="Rectangle 40"/>
            <p:cNvSpPr>
              <a:spLocks noChangeArrowheads="1"/>
            </p:cNvSpPr>
            <p:nvPr/>
          </p:nvSpPr>
          <p:spPr bwMode="auto">
            <a:xfrm>
              <a:off x="3109" y="3897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54313" name="Rectangle 41"/>
            <p:cNvSpPr>
              <a:spLocks noChangeArrowheads="1"/>
            </p:cNvSpPr>
            <p:nvPr/>
          </p:nvSpPr>
          <p:spPr bwMode="auto">
            <a:xfrm>
              <a:off x="3561" y="381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" charset="0"/>
                </a:rPr>
                <a:t>S</a:t>
              </a:r>
              <a:endParaRPr lang="en-US" altLang="zh-CN"/>
            </a:p>
          </p:txBody>
        </p:sp>
        <p:sp>
          <p:nvSpPr>
            <p:cNvPr id="54314" name="Rectangle 42"/>
            <p:cNvSpPr>
              <a:spLocks noChangeArrowheads="1"/>
            </p:cNvSpPr>
            <p:nvPr/>
          </p:nvSpPr>
          <p:spPr bwMode="auto">
            <a:xfrm>
              <a:off x="3647" y="3897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0</a:t>
              </a:r>
              <a:endParaRPr lang="en-US" altLang="zh-CN"/>
            </a:p>
          </p:txBody>
        </p:sp>
        <p:sp>
          <p:nvSpPr>
            <p:cNvPr id="54315" name="Line 43"/>
            <p:cNvSpPr>
              <a:spLocks noChangeShapeType="1"/>
            </p:cNvSpPr>
            <p:nvPr/>
          </p:nvSpPr>
          <p:spPr bwMode="auto">
            <a:xfrm flipH="1">
              <a:off x="4087" y="3214"/>
              <a:ext cx="5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6" name="Rectangle 44"/>
            <p:cNvSpPr>
              <a:spLocks noChangeArrowheads="1"/>
            </p:cNvSpPr>
            <p:nvPr/>
          </p:nvSpPr>
          <p:spPr bwMode="auto">
            <a:xfrm>
              <a:off x="4209" y="3239"/>
              <a:ext cx="1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" charset="0"/>
                </a:rPr>
                <a:t>C</a:t>
              </a:r>
              <a:endParaRPr lang="en-US" altLang="zh-CN"/>
            </a:p>
          </p:txBody>
        </p:sp>
        <p:sp>
          <p:nvSpPr>
            <p:cNvPr id="54317" name="Rectangle 45"/>
            <p:cNvSpPr>
              <a:spLocks noChangeArrowheads="1"/>
            </p:cNvSpPr>
            <p:nvPr/>
          </p:nvSpPr>
          <p:spPr bwMode="auto">
            <a:xfrm>
              <a:off x="4319" y="3335"/>
              <a:ext cx="3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i="1">
                  <a:solidFill>
                    <a:srgbClr val="000000"/>
                  </a:solidFill>
                  <a:latin typeface="Times" charset="0"/>
                </a:rPr>
                <a:t>i</a:t>
              </a:r>
              <a:endParaRPr lang="en-US" altLang="zh-CN"/>
            </a:p>
          </p:txBody>
        </p:sp>
        <p:sp>
          <p:nvSpPr>
            <p:cNvPr id="54318" name="Rectangle 46"/>
            <p:cNvSpPr>
              <a:spLocks noChangeArrowheads="1"/>
            </p:cNvSpPr>
            <p:nvPr/>
          </p:nvSpPr>
          <p:spPr bwMode="auto">
            <a:xfrm>
              <a:off x="4356" y="3311"/>
              <a:ext cx="1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400">
                  <a:solidFill>
                    <a:srgbClr val="000000"/>
                  </a:solidFill>
                  <a:latin typeface="Times" charset="0"/>
                </a:rPr>
                <a:t>－</a:t>
              </a:r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54319" name="Rectangle 47"/>
            <p:cNvSpPr>
              <a:spLocks noChangeArrowheads="1"/>
            </p:cNvSpPr>
            <p:nvPr/>
          </p:nvSpPr>
          <p:spPr bwMode="auto">
            <a:xfrm>
              <a:off x="4209" y="3007"/>
              <a:ext cx="2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“1”</a:t>
              </a:r>
              <a:endParaRPr lang="en-US" altLang="zh-CN"/>
            </a:p>
          </p:txBody>
        </p:sp>
        <p:sp>
          <p:nvSpPr>
            <p:cNvPr id="54320" name="Freeform 48"/>
            <p:cNvSpPr>
              <a:spLocks/>
            </p:cNvSpPr>
            <p:nvPr/>
          </p:nvSpPr>
          <p:spPr bwMode="auto">
            <a:xfrm>
              <a:off x="1409" y="2689"/>
              <a:ext cx="49" cy="159"/>
            </a:xfrm>
            <a:custGeom>
              <a:avLst/>
              <a:gdLst>
                <a:gd name="T0" fmla="*/ 49 w 49"/>
                <a:gd name="T1" fmla="*/ 0 h 159"/>
                <a:gd name="T2" fmla="*/ 25 w 49"/>
                <a:gd name="T3" fmla="*/ 37 h 159"/>
                <a:gd name="T4" fmla="*/ 0 w 49"/>
                <a:gd name="T5" fmla="*/ 0 h 159"/>
                <a:gd name="T6" fmla="*/ 25 w 49"/>
                <a:gd name="T7" fmla="*/ 159 h 159"/>
                <a:gd name="T8" fmla="*/ 49 w 49"/>
                <a:gd name="T9" fmla="*/ 0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159"/>
                <a:gd name="T17" fmla="*/ 49 w 49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159">
                  <a:moveTo>
                    <a:pt x="49" y="0"/>
                  </a:moveTo>
                  <a:lnTo>
                    <a:pt x="25" y="37"/>
                  </a:lnTo>
                  <a:lnTo>
                    <a:pt x="0" y="0"/>
                  </a:lnTo>
                  <a:lnTo>
                    <a:pt x="25" y="15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1" name="Freeform 49"/>
            <p:cNvSpPr>
              <a:spLocks/>
            </p:cNvSpPr>
            <p:nvPr/>
          </p:nvSpPr>
          <p:spPr bwMode="auto">
            <a:xfrm>
              <a:off x="2351" y="2555"/>
              <a:ext cx="61" cy="61"/>
            </a:xfrm>
            <a:custGeom>
              <a:avLst/>
              <a:gdLst>
                <a:gd name="T0" fmla="*/ 0 w 61"/>
                <a:gd name="T1" fmla="*/ 24 h 61"/>
                <a:gd name="T2" fmla="*/ 12 w 61"/>
                <a:gd name="T3" fmla="*/ 0 h 61"/>
                <a:gd name="T4" fmla="*/ 37 w 61"/>
                <a:gd name="T5" fmla="*/ 0 h 61"/>
                <a:gd name="T6" fmla="*/ 61 w 61"/>
                <a:gd name="T7" fmla="*/ 24 h 61"/>
                <a:gd name="T8" fmla="*/ 37 w 61"/>
                <a:gd name="T9" fmla="*/ 61 h 61"/>
                <a:gd name="T10" fmla="*/ 12 w 61"/>
                <a:gd name="T11" fmla="*/ 61 h 61"/>
                <a:gd name="T12" fmla="*/ 0 w 61"/>
                <a:gd name="T13" fmla="*/ 24 h 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61"/>
                <a:gd name="T23" fmla="*/ 61 w 61"/>
                <a:gd name="T24" fmla="*/ 61 h 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61">
                  <a:moveTo>
                    <a:pt x="0" y="24"/>
                  </a:moveTo>
                  <a:lnTo>
                    <a:pt x="12" y="0"/>
                  </a:lnTo>
                  <a:lnTo>
                    <a:pt x="37" y="0"/>
                  </a:lnTo>
                  <a:lnTo>
                    <a:pt x="61" y="24"/>
                  </a:lnTo>
                  <a:lnTo>
                    <a:pt x="37" y="61"/>
                  </a:lnTo>
                  <a:lnTo>
                    <a:pt x="12" y="6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2" name="Freeform 50"/>
            <p:cNvSpPr>
              <a:spLocks/>
            </p:cNvSpPr>
            <p:nvPr/>
          </p:nvSpPr>
          <p:spPr bwMode="auto">
            <a:xfrm>
              <a:off x="1617" y="2689"/>
              <a:ext cx="61" cy="159"/>
            </a:xfrm>
            <a:custGeom>
              <a:avLst/>
              <a:gdLst>
                <a:gd name="T0" fmla="*/ 61 w 61"/>
                <a:gd name="T1" fmla="*/ 0 h 159"/>
                <a:gd name="T2" fmla="*/ 25 w 61"/>
                <a:gd name="T3" fmla="*/ 37 h 159"/>
                <a:gd name="T4" fmla="*/ 0 w 61"/>
                <a:gd name="T5" fmla="*/ 0 h 159"/>
                <a:gd name="T6" fmla="*/ 25 w 61"/>
                <a:gd name="T7" fmla="*/ 159 h 159"/>
                <a:gd name="T8" fmla="*/ 61 w 61"/>
                <a:gd name="T9" fmla="*/ 0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159"/>
                <a:gd name="T17" fmla="*/ 61 w 61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159">
                  <a:moveTo>
                    <a:pt x="61" y="0"/>
                  </a:moveTo>
                  <a:lnTo>
                    <a:pt x="25" y="37"/>
                  </a:lnTo>
                  <a:lnTo>
                    <a:pt x="0" y="0"/>
                  </a:lnTo>
                  <a:lnTo>
                    <a:pt x="25" y="15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3" name="Freeform 51"/>
            <p:cNvSpPr>
              <a:spLocks/>
            </p:cNvSpPr>
            <p:nvPr/>
          </p:nvSpPr>
          <p:spPr bwMode="auto">
            <a:xfrm>
              <a:off x="1862" y="2689"/>
              <a:ext cx="49" cy="159"/>
            </a:xfrm>
            <a:custGeom>
              <a:avLst/>
              <a:gdLst>
                <a:gd name="T0" fmla="*/ 49 w 49"/>
                <a:gd name="T1" fmla="*/ 0 h 159"/>
                <a:gd name="T2" fmla="*/ 24 w 49"/>
                <a:gd name="T3" fmla="*/ 37 h 159"/>
                <a:gd name="T4" fmla="*/ 0 w 49"/>
                <a:gd name="T5" fmla="*/ 0 h 159"/>
                <a:gd name="T6" fmla="*/ 24 w 49"/>
                <a:gd name="T7" fmla="*/ 159 h 159"/>
                <a:gd name="T8" fmla="*/ 49 w 49"/>
                <a:gd name="T9" fmla="*/ 0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159"/>
                <a:gd name="T17" fmla="*/ 49 w 49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159">
                  <a:moveTo>
                    <a:pt x="49" y="0"/>
                  </a:moveTo>
                  <a:lnTo>
                    <a:pt x="24" y="37"/>
                  </a:lnTo>
                  <a:lnTo>
                    <a:pt x="0" y="0"/>
                  </a:lnTo>
                  <a:lnTo>
                    <a:pt x="24" y="15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4" name="Freeform 52"/>
            <p:cNvSpPr>
              <a:spLocks/>
            </p:cNvSpPr>
            <p:nvPr/>
          </p:nvSpPr>
          <p:spPr bwMode="auto">
            <a:xfrm>
              <a:off x="2094" y="2689"/>
              <a:ext cx="49" cy="159"/>
            </a:xfrm>
            <a:custGeom>
              <a:avLst/>
              <a:gdLst>
                <a:gd name="T0" fmla="*/ 49 w 49"/>
                <a:gd name="T1" fmla="*/ 0 h 159"/>
                <a:gd name="T2" fmla="*/ 25 w 49"/>
                <a:gd name="T3" fmla="*/ 37 h 159"/>
                <a:gd name="T4" fmla="*/ 0 w 49"/>
                <a:gd name="T5" fmla="*/ 0 h 159"/>
                <a:gd name="T6" fmla="*/ 25 w 49"/>
                <a:gd name="T7" fmla="*/ 159 h 159"/>
                <a:gd name="T8" fmla="*/ 49 w 49"/>
                <a:gd name="T9" fmla="*/ 0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159"/>
                <a:gd name="T17" fmla="*/ 49 w 49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159">
                  <a:moveTo>
                    <a:pt x="49" y="0"/>
                  </a:moveTo>
                  <a:lnTo>
                    <a:pt x="25" y="37"/>
                  </a:lnTo>
                  <a:lnTo>
                    <a:pt x="0" y="0"/>
                  </a:lnTo>
                  <a:lnTo>
                    <a:pt x="25" y="15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5" name="Line 53"/>
            <p:cNvSpPr>
              <a:spLocks noChangeShapeType="1"/>
            </p:cNvSpPr>
            <p:nvPr/>
          </p:nvSpPr>
          <p:spPr bwMode="auto">
            <a:xfrm>
              <a:off x="1434" y="2616"/>
              <a:ext cx="1" cy="2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6" name="Line 54"/>
            <p:cNvSpPr>
              <a:spLocks noChangeShapeType="1"/>
            </p:cNvSpPr>
            <p:nvPr/>
          </p:nvSpPr>
          <p:spPr bwMode="auto">
            <a:xfrm>
              <a:off x="1642" y="2616"/>
              <a:ext cx="1" cy="2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7" name="Line 55"/>
            <p:cNvSpPr>
              <a:spLocks noChangeShapeType="1"/>
            </p:cNvSpPr>
            <p:nvPr/>
          </p:nvSpPr>
          <p:spPr bwMode="auto">
            <a:xfrm>
              <a:off x="1886" y="2616"/>
              <a:ext cx="1" cy="2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8" name="Line 56"/>
            <p:cNvSpPr>
              <a:spLocks noChangeShapeType="1"/>
            </p:cNvSpPr>
            <p:nvPr/>
          </p:nvSpPr>
          <p:spPr bwMode="auto">
            <a:xfrm>
              <a:off x="2119" y="2616"/>
              <a:ext cx="1" cy="2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9" name="Freeform 57"/>
            <p:cNvSpPr>
              <a:spLocks/>
            </p:cNvSpPr>
            <p:nvPr/>
          </p:nvSpPr>
          <p:spPr bwMode="auto">
            <a:xfrm>
              <a:off x="2803" y="2555"/>
              <a:ext cx="49" cy="61"/>
            </a:xfrm>
            <a:custGeom>
              <a:avLst/>
              <a:gdLst>
                <a:gd name="T0" fmla="*/ 0 w 49"/>
                <a:gd name="T1" fmla="*/ 24 h 61"/>
                <a:gd name="T2" fmla="*/ 12 w 49"/>
                <a:gd name="T3" fmla="*/ 0 h 61"/>
                <a:gd name="T4" fmla="*/ 37 w 49"/>
                <a:gd name="T5" fmla="*/ 0 h 61"/>
                <a:gd name="T6" fmla="*/ 49 w 49"/>
                <a:gd name="T7" fmla="*/ 24 h 61"/>
                <a:gd name="T8" fmla="*/ 37 w 49"/>
                <a:gd name="T9" fmla="*/ 61 h 61"/>
                <a:gd name="T10" fmla="*/ 12 w 49"/>
                <a:gd name="T11" fmla="*/ 61 h 61"/>
                <a:gd name="T12" fmla="*/ 0 w 49"/>
                <a:gd name="T13" fmla="*/ 24 h 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61"/>
                <a:gd name="T23" fmla="*/ 49 w 49"/>
                <a:gd name="T24" fmla="*/ 61 h 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61">
                  <a:moveTo>
                    <a:pt x="0" y="24"/>
                  </a:moveTo>
                  <a:lnTo>
                    <a:pt x="12" y="0"/>
                  </a:lnTo>
                  <a:lnTo>
                    <a:pt x="37" y="0"/>
                  </a:lnTo>
                  <a:lnTo>
                    <a:pt x="49" y="24"/>
                  </a:lnTo>
                  <a:lnTo>
                    <a:pt x="37" y="61"/>
                  </a:lnTo>
                  <a:lnTo>
                    <a:pt x="12" y="6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0" name="Freeform 58"/>
            <p:cNvSpPr>
              <a:spLocks/>
            </p:cNvSpPr>
            <p:nvPr/>
          </p:nvSpPr>
          <p:spPr bwMode="auto">
            <a:xfrm>
              <a:off x="3256" y="2555"/>
              <a:ext cx="49" cy="61"/>
            </a:xfrm>
            <a:custGeom>
              <a:avLst/>
              <a:gdLst>
                <a:gd name="T0" fmla="*/ 0 w 49"/>
                <a:gd name="T1" fmla="*/ 24 h 61"/>
                <a:gd name="T2" fmla="*/ 12 w 49"/>
                <a:gd name="T3" fmla="*/ 0 h 61"/>
                <a:gd name="T4" fmla="*/ 36 w 49"/>
                <a:gd name="T5" fmla="*/ 0 h 61"/>
                <a:gd name="T6" fmla="*/ 49 w 49"/>
                <a:gd name="T7" fmla="*/ 24 h 61"/>
                <a:gd name="T8" fmla="*/ 36 w 49"/>
                <a:gd name="T9" fmla="*/ 61 h 61"/>
                <a:gd name="T10" fmla="*/ 12 w 49"/>
                <a:gd name="T11" fmla="*/ 61 h 61"/>
                <a:gd name="T12" fmla="*/ 0 w 49"/>
                <a:gd name="T13" fmla="*/ 24 h 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61"/>
                <a:gd name="T23" fmla="*/ 49 w 49"/>
                <a:gd name="T24" fmla="*/ 61 h 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61">
                  <a:moveTo>
                    <a:pt x="0" y="24"/>
                  </a:moveTo>
                  <a:lnTo>
                    <a:pt x="12" y="0"/>
                  </a:lnTo>
                  <a:lnTo>
                    <a:pt x="36" y="0"/>
                  </a:lnTo>
                  <a:lnTo>
                    <a:pt x="49" y="24"/>
                  </a:lnTo>
                  <a:lnTo>
                    <a:pt x="36" y="61"/>
                  </a:lnTo>
                  <a:lnTo>
                    <a:pt x="12" y="6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1" name="Freeform 59"/>
            <p:cNvSpPr>
              <a:spLocks/>
            </p:cNvSpPr>
            <p:nvPr/>
          </p:nvSpPr>
          <p:spPr bwMode="auto">
            <a:xfrm>
              <a:off x="3708" y="2555"/>
              <a:ext cx="61" cy="61"/>
            </a:xfrm>
            <a:custGeom>
              <a:avLst/>
              <a:gdLst>
                <a:gd name="T0" fmla="*/ 0 w 61"/>
                <a:gd name="T1" fmla="*/ 24 h 61"/>
                <a:gd name="T2" fmla="*/ 12 w 61"/>
                <a:gd name="T3" fmla="*/ 0 h 61"/>
                <a:gd name="T4" fmla="*/ 37 w 61"/>
                <a:gd name="T5" fmla="*/ 0 h 61"/>
                <a:gd name="T6" fmla="*/ 61 w 61"/>
                <a:gd name="T7" fmla="*/ 24 h 61"/>
                <a:gd name="T8" fmla="*/ 37 w 61"/>
                <a:gd name="T9" fmla="*/ 61 h 61"/>
                <a:gd name="T10" fmla="*/ 12 w 61"/>
                <a:gd name="T11" fmla="*/ 61 h 61"/>
                <a:gd name="T12" fmla="*/ 0 w 61"/>
                <a:gd name="T13" fmla="*/ 24 h 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61"/>
                <a:gd name="T23" fmla="*/ 61 w 61"/>
                <a:gd name="T24" fmla="*/ 61 h 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61">
                  <a:moveTo>
                    <a:pt x="0" y="24"/>
                  </a:moveTo>
                  <a:lnTo>
                    <a:pt x="12" y="0"/>
                  </a:lnTo>
                  <a:lnTo>
                    <a:pt x="37" y="0"/>
                  </a:lnTo>
                  <a:lnTo>
                    <a:pt x="61" y="24"/>
                  </a:lnTo>
                  <a:lnTo>
                    <a:pt x="37" y="61"/>
                  </a:lnTo>
                  <a:lnTo>
                    <a:pt x="12" y="6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2" name="Freeform 60"/>
            <p:cNvSpPr>
              <a:spLocks/>
            </p:cNvSpPr>
            <p:nvPr/>
          </p:nvSpPr>
          <p:spPr bwMode="auto">
            <a:xfrm>
              <a:off x="1813" y="3689"/>
              <a:ext cx="49" cy="147"/>
            </a:xfrm>
            <a:custGeom>
              <a:avLst/>
              <a:gdLst>
                <a:gd name="T0" fmla="*/ 49 w 49"/>
                <a:gd name="T1" fmla="*/ 0 h 147"/>
                <a:gd name="T2" fmla="*/ 24 w 49"/>
                <a:gd name="T3" fmla="*/ 25 h 147"/>
                <a:gd name="T4" fmla="*/ 0 w 49"/>
                <a:gd name="T5" fmla="*/ 0 h 147"/>
                <a:gd name="T6" fmla="*/ 24 w 49"/>
                <a:gd name="T7" fmla="*/ 147 h 147"/>
                <a:gd name="T8" fmla="*/ 49 w 49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147"/>
                <a:gd name="T17" fmla="*/ 49 w 49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147">
                  <a:moveTo>
                    <a:pt x="49" y="0"/>
                  </a:moveTo>
                  <a:lnTo>
                    <a:pt x="24" y="25"/>
                  </a:lnTo>
                  <a:lnTo>
                    <a:pt x="0" y="0"/>
                  </a:lnTo>
                  <a:lnTo>
                    <a:pt x="24" y="14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3" name="Freeform 61"/>
            <p:cNvSpPr>
              <a:spLocks/>
            </p:cNvSpPr>
            <p:nvPr/>
          </p:nvSpPr>
          <p:spPr bwMode="auto">
            <a:xfrm>
              <a:off x="3610" y="3689"/>
              <a:ext cx="61" cy="147"/>
            </a:xfrm>
            <a:custGeom>
              <a:avLst/>
              <a:gdLst>
                <a:gd name="T0" fmla="*/ 61 w 61"/>
                <a:gd name="T1" fmla="*/ 0 h 147"/>
                <a:gd name="T2" fmla="*/ 25 w 61"/>
                <a:gd name="T3" fmla="*/ 25 h 147"/>
                <a:gd name="T4" fmla="*/ 0 w 61"/>
                <a:gd name="T5" fmla="*/ 0 h 147"/>
                <a:gd name="T6" fmla="*/ 25 w 61"/>
                <a:gd name="T7" fmla="*/ 147 h 147"/>
                <a:gd name="T8" fmla="*/ 61 w 61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147"/>
                <a:gd name="T17" fmla="*/ 61 w 61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147">
                  <a:moveTo>
                    <a:pt x="61" y="0"/>
                  </a:moveTo>
                  <a:lnTo>
                    <a:pt x="25" y="25"/>
                  </a:lnTo>
                  <a:lnTo>
                    <a:pt x="0" y="0"/>
                  </a:lnTo>
                  <a:lnTo>
                    <a:pt x="25" y="147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4" name="Freeform 62"/>
            <p:cNvSpPr>
              <a:spLocks/>
            </p:cNvSpPr>
            <p:nvPr/>
          </p:nvSpPr>
          <p:spPr bwMode="auto">
            <a:xfrm>
              <a:off x="3072" y="3689"/>
              <a:ext cx="49" cy="147"/>
            </a:xfrm>
            <a:custGeom>
              <a:avLst/>
              <a:gdLst>
                <a:gd name="T0" fmla="*/ 49 w 49"/>
                <a:gd name="T1" fmla="*/ 0 h 147"/>
                <a:gd name="T2" fmla="*/ 25 w 49"/>
                <a:gd name="T3" fmla="*/ 25 h 147"/>
                <a:gd name="T4" fmla="*/ 0 w 49"/>
                <a:gd name="T5" fmla="*/ 0 h 147"/>
                <a:gd name="T6" fmla="*/ 25 w 49"/>
                <a:gd name="T7" fmla="*/ 147 h 147"/>
                <a:gd name="T8" fmla="*/ 49 w 49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147"/>
                <a:gd name="T17" fmla="*/ 49 w 49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147">
                  <a:moveTo>
                    <a:pt x="49" y="0"/>
                  </a:moveTo>
                  <a:lnTo>
                    <a:pt x="25" y="25"/>
                  </a:lnTo>
                  <a:lnTo>
                    <a:pt x="0" y="0"/>
                  </a:lnTo>
                  <a:lnTo>
                    <a:pt x="25" y="14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5" name="Freeform 63"/>
            <p:cNvSpPr>
              <a:spLocks/>
            </p:cNvSpPr>
            <p:nvPr/>
          </p:nvSpPr>
          <p:spPr bwMode="auto">
            <a:xfrm>
              <a:off x="2436" y="3689"/>
              <a:ext cx="62" cy="147"/>
            </a:xfrm>
            <a:custGeom>
              <a:avLst/>
              <a:gdLst>
                <a:gd name="T0" fmla="*/ 62 w 62"/>
                <a:gd name="T1" fmla="*/ 0 h 147"/>
                <a:gd name="T2" fmla="*/ 25 w 62"/>
                <a:gd name="T3" fmla="*/ 25 h 147"/>
                <a:gd name="T4" fmla="*/ 0 w 62"/>
                <a:gd name="T5" fmla="*/ 0 h 147"/>
                <a:gd name="T6" fmla="*/ 25 w 62"/>
                <a:gd name="T7" fmla="*/ 147 h 147"/>
                <a:gd name="T8" fmla="*/ 62 w 62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147"/>
                <a:gd name="T17" fmla="*/ 62 w 62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147">
                  <a:moveTo>
                    <a:pt x="62" y="0"/>
                  </a:moveTo>
                  <a:lnTo>
                    <a:pt x="25" y="25"/>
                  </a:lnTo>
                  <a:lnTo>
                    <a:pt x="0" y="0"/>
                  </a:lnTo>
                  <a:lnTo>
                    <a:pt x="25" y="14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6" name="Rectangle 64"/>
            <p:cNvSpPr>
              <a:spLocks noChangeArrowheads="1"/>
            </p:cNvSpPr>
            <p:nvPr/>
          </p:nvSpPr>
          <p:spPr bwMode="auto">
            <a:xfrm>
              <a:off x="1348" y="2836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sp>
          <p:nvSpPr>
            <p:cNvPr id="54337" name="Rectangle 65"/>
            <p:cNvSpPr>
              <a:spLocks noChangeArrowheads="1"/>
            </p:cNvSpPr>
            <p:nvPr/>
          </p:nvSpPr>
          <p:spPr bwMode="auto">
            <a:xfrm>
              <a:off x="1446" y="2921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3</a:t>
              </a:r>
              <a:endParaRPr lang="en-US" altLang="zh-CN"/>
            </a:p>
          </p:txBody>
        </p:sp>
        <p:sp>
          <p:nvSpPr>
            <p:cNvPr id="54338" name="Rectangle 66"/>
            <p:cNvSpPr>
              <a:spLocks noChangeArrowheads="1"/>
            </p:cNvSpPr>
            <p:nvPr/>
          </p:nvSpPr>
          <p:spPr bwMode="auto">
            <a:xfrm>
              <a:off x="1568" y="2836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sp>
          <p:nvSpPr>
            <p:cNvPr id="54339" name="Rectangle 67"/>
            <p:cNvSpPr>
              <a:spLocks noChangeArrowheads="1"/>
            </p:cNvSpPr>
            <p:nvPr/>
          </p:nvSpPr>
          <p:spPr bwMode="auto">
            <a:xfrm>
              <a:off x="1666" y="2921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2</a:t>
              </a:r>
              <a:endParaRPr lang="en-US" altLang="zh-CN"/>
            </a:p>
          </p:txBody>
        </p:sp>
        <p:sp>
          <p:nvSpPr>
            <p:cNvPr id="54340" name="Rectangle 68"/>
            <p:cNvSpPr>
              <a:spLocks noChangeArrowheads="1"/>
            </p:cNvSpPr>
            <p:nvPr/>
          </p:nvSpPr>
          <p:spPr bwMode="auto">
            <a:xfrm>
              <a:off x="1813" y="2836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sp>
          <p:nvSpPr>
            <p:cNvPr id="54341" name="Rectangle 69"/>
            <p:cNvSpPr>
              <a:spLocks noChangeArrowheads="1"/>
            </p:cNvSpPr>
            <p:nvPr/>
          </p:nvSpPr>
          <p:spPr bwMode="auto">
            <a:xfrm>
              <a:off x="1911" y="2921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54342" name="Rectangle 70"/>
            <p:cNvSpPr>
              <a:spLocks noChangeArrowheads="1"/>
            </p:cNvSpPr>
            <p:nvPr/>
          </p:nvSpPr>
          <p:spPr bwMode="auto">
            <a:xfrm>
              <a:off x="2033" y="2836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sp>
          <p:nvSpPr>
            <p:cNvPr id="54343" name="Rectangle 71"/>
            <p:cNvSpPr>
              <a:spLocks noChangeArrowheads="1"/>
            </p:cNvSpPr>
            <p:nvPr/>
          </p:nvSpPr>
          <p:spPr bwMode="auto">
            <a:xfrm>
              <a:off x="2131" y="2921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0</a:t>
              </a:r>
              <a:endParaRPr lang="en-US" altLang="zh-CN"/>
            </a:p>
          </p:txBody>
        </p:sp>
        <p:sp>
          <p:nvSpPr>
            <p:cNvPr id="54344" name="Rectangle 72"/>
            <p:cNvSpPr>
              <a:spLocks noChangeArrowheads="1"/>
            </p:cNvSpPr>
            <p:nvPr/>
          </p:nvSpPr>
          <p:spPr bwMode="auto">
            <a:xfrm rot="-5400000">
              <a:off x="2247" y="2343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54345" name="Rectangle 73"/>
            <p:cNvSpPr>
              <a:spLocks noChangeArrowheads="1"/>
            </p:cNvSpPr>
            <p:nvPr/>
          </p:nvSpPr>
          <p:spPr bwMode="auto">
            <a:xfrm rot="-5400000">
              <a:off x="2687" y="2343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54346" name="Rectangle 74"/>
            <p:cNvSpPr>
              <a:spLocks noChangeArrowheads="1"/>
            </p:cNvSpPr>
            <p:nvPr/>
          </p:nvSpPr>
          <p:spPr bwMode="auto">
            <a:xfrm rot="-5400000">
              <a:off x="3139" y="2343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54347" name="Rectangle 75"/>
            <p:cNvSpPr>
              <a:spLocks noChangeArrowheads="1"/>
            </p:cNvSpPr>
            <p:nvPr/>
          </p:nvSpPr>
          <p:spPr bwMode="auto">
            <a:xfrm rot="-5400000">
              <a:off x="3604" y="2343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5627688"/>
            <a:ext cx="7777162" cy="533400"/>
          </a:xfrm>
        </p:spPr>
        <p:txBody>
          <a:bodyPr/>
          <a:lstStyle/>
          <a:p>
            <a:pPr algn="just" eaLnBrk="1" hangingPunct="1">
              <a:lnSpc>
                <a:spcPct val="131000"/>
              </a:lnSpc>
              <a:buFont typeface="Wingdings" pitchFamily="2" charset="2"/>
              <a:buNone/>
            </a:pPr>
            <a:r>
              <a:rPr lang="zh-CN" altLang="en-US" sz="2000" b="1" smtClean="0">
                <a:solidFill>
                  <a:srgbClr val="FF0000"/>
                </a:solidFill>
              </a:rPr>
              <a:t>当</a:t>
            </a:r>
            <a:r>
              <a:rPr lang="en-US" altLang="zh-CN" sz="2000" b="1" i="1" smtClean="0">
                <a:solidFill>
                  <a:srgbClr val="FF0000"/>
                </a:solidFill>
              </a:rPr>
              <a:t>S</a:t>
            </a:r>
            <a:r>
              <a:rPr lang="en-US" altLang="zh-CN" sz="2000" b="1" smtClean="0">
                <a:solidFill>
                  <a:srgbClr val="FF0000"/>
                </a:solidFill>
              </a:rPr>
              <a:t>=1</a:t>
            </a:r>
            <a:r>
              <a:rPr lang="zh-CN" altLang="en-US" sz="2000" b="1" smtClean="0">
                <a:solidFill>
                  <a:srgbClr val="FF0000"/>
                </a:solidFill>
              </a:rPr>
              <a:t>时，</a:t>
            </a:r>
            <a:r>
              <a:rPr lang="en-US" altLang="zh-CN" sz="2000" b="1" i="1" smtClean="0">
                <a:solidFill>
                  <a:srgbClr val="FF0000"/>
                </a:solidFill>
              </a:rPr>
              <a:t>D</a:t>
            </a:r>
            <a:r>
              <a:rPr lang="en-US" altLang="zh-CN" sz="2000" b="1" baseline="-25000" smtClean="0">
                <a:solidFill>
                  <a:srgbClr val="FF0000"/>
                </a:solidFill>
              </a:rPr>
              <a:t>0</a:t>
            </a:r>
            <a:r>
              <a:rPr lang="en-US" altLang="zh-CN" sz="2000" b="1" smtClean="0">
                <a:solidFill>
                  <a:srgbClr val="FF0000"/>
                </a:solidFill>
              </a:rPr>
              <a:t>=</a:t>
            </a:r>
            <a:r>
              <a:rPr lang="en-US" altLang="zh-CN" sz="2000" b="1" i="1" smtClean="0">
                <a:solidFill>
                  <a:srgbClr val="FF0000"/>
                </a:solidFill>
              </a:rPr>
              <a:t>D</a:t>
            </a:r>
            <a:r>
              <a:rPr lang="en-US" altLang="zh-CN" sz="2000" b="1" i="1" baseline="-25000" smtClean="0">
                <a:solidFill>
                  <a:srgbClr val="FF0000"/>
                </a:solidFill>
              </a:rPr>
              <a:t>S</a:t>
            </a:r>
            <a:r>
              <a:rPr lang="en-US" altLang="zh-CN" sz="2000" b="1" baseline="-25000" smtClean="0">
                <a:solidFill>
                  <a:srgbClr val="FF0000"/>
                </a:solidFill>
              </a:rPr>
              <a:t>R</a:t>
            </a:r>
            <a:r>
              <a:rPr lang="zh-CN" altLang="en-US" sz="2000" b="1" smtClean="0">
                <a:solidFill>
                  <a:srgbClr val="FF0000"/>
                </a:solidFill>
              </a:rPr>
              <a:t>、</a:t>
            </a:r>
            <a:r>
              <a:rPr lang="en-US" altLang="zh-CN" sz="2000" b="1" i="1" smtClean="0">
                <a:solidFill>
                  <a:srgbClr val="FF0000"/>
                </a:solidFill>
              </a:rPr>
              <a:t>D</a:t>
            </a:r>
            <a:r>
              <a:rPr lang="en-US" altLang="zh-CN" sz="2000" b="1" baseline="-25000" smtClean="0">
                <a:solidFill>
                  <a:srgbClr val="FF0000"/>
                </a:solidFill>
              </a:rPr>
              <a:t>1</a:t>
            </a:r>
            <a:r>
              <a:rPr lang="en-US" altLang="zh-CN" sz="2000" b="1" smtClean="0">
                <a:solidFill>
                  <a:srgbClr val="FF0000"/>
                </a:solidFill>
              </a:rPr>
              <a:t>=</a:t>
            </a:r>
            <a:r>
              <a:rPr lang="en-US" altLang="zh-CN" sz="2000" b="1" i="1" smtClean="0">
                <a:solidFill>
                  <a:srgbClr val="FF0000"/>
                </a:solidFill>
              </a:rPr>
              <a:t>Q</a:t>
            </a:r>
            <a:r>
              <a:rPr lang="en-US" altLang="zh-CN" sz="2000" b="1" baseline="-25000" smtClean="0">
                <a:solidFill>
                  <a:srgbClr val="FF0000"/>
                </a:solidFill>
              </a:rPr>
              <a:t>0</a:t>
            </a:r>
            <a:r>
              <a:rPr lang="zh-CN" altLang="en-US" sz="2000" b="1" smtClean="0">
                <a:solidFill>
                  <a:srgbClr val="FF0000"/>
                </a:solidFill>
              </a:rPr>
              <a:t>、</a:t>
            </a:r>
            <a:r>
              <a:rPr lang="en-US" altLang="zh-CN" sz="2000" b="1" i="1" smtClean="0">
                <a:solidFill>
                  <a:srgbClr val="FF0000"/>
                </a:solidFill>
              </a:rPr>
              <a:t>D</a:t>
            </a:r>
            <a:r>
              <a:rPr lang="en-US" altLang="zh-CN" sz="2000" b="1" baseline="-25000" smtClean="0">
                <a:solidFill>
                  <a:srgbClr val="FF0000"/>
                </a:solidFill>
              </a:rPr>
              <a:t>2</a:t>
            </a:r>
            <a:r>
              <a:rPr lang="en-US" altLang="zh-CN" sz="2000" b="1" smtClean="0">
                <a:solidFill>
                  <a:srgbClr val="FF0000"/>
                </a:solidFill>
              </a:rPr>
              <a:t>=</a:t>
            </a:r>
            <a:r>
              <a:rPr lang="en-US" altLang="zh-CN" sz="2000" b="1" i="1" smtClean="0">
                <a:solidFill>
                  <a:srgbClr val="FF0000"/>
                </a:solidFill>
              </a:rPr>
              <a:t>Q</a:t>
            </a:r>
            <a:r>
              <a:rPr lang="en-US" altLang="zh-CN" sz="2000" b="1" baseline="-25000" smtClean="0">
                <a:solidFill>
                  <a:srgbClr val="FF0000"/>
                </a:solidFill>
              </a:rPr>
              <a:t>1</a:t>
            </a:r>
            <a:r>
              <a:rPr lang="zh-CN" altLang="en-US" sz="2000" b="1" smtClean="0">
                <a:solidFill>
                  <a:srgbClr val="FF0000"/>
                </a:solidFill>
              </a:rPr>
              <a:t>、</a:t>
            </a:r>
            <a:r>
              <a:rPr lang="en-US" altLang="zh-CN" sz="2000" b="1" i="1" smtClean="0">
                <a:solidFill>
                  <a:srgbClr val="FF0000"/>
                </a:solidFill>
              </a:rPr>
              <a:t>D</a:t>
            </a:r>
            <a:r>
              <a:rPr lang="en-US" altLang="zh-CN" sz="2000" b="1" baseline="-25000" smtClean="0">
                <a:solidFill>
                  <a:srgbClr val="FF0000"/>
                </a:solidFill>
              </a:rPr>
              <a:t>3</a:t>
            </a:r>
            <a:r>
              <a:rPr lang="en-US" altLang="zh-CN" sz="2000" b="1" smtClean="0">
                <a:solidFill>
                  <a:srgbClr val="FF0000"/>
                </a:solidFill>
              </a:rPr>
              <a:t>=</a:t>
            </a:r>
            <a:r>
              <a:rPr lang="en-US" altLang="zh-CN" sz="2000" b="1" i="1" smtClean="0">
                <a:solidFill>
                  <a:srgbClr val="FF0000"/>
                </a:solidFill>
              </a:rPr>
              <a:t>Q</a:t>
            </a:r>
            <a:r>
              <a:rPr lang="en-US" altLang="zh-CN" sz="2000" b="1" baseline="-25000" smtClean="0">
                <a:solidFill>
                  <a:srgbClr val="FF0000"/>
                </a:solidFill>
              </a:rPr>
              <a:t>2</a:t>
            </a:r>
            <a:r>
              <a:rPr lang="zh-CN" altLang="en-US" sz="2000" b="1" smtClean="0">
                <a:solidFill>
                  <a:srgbClr val="FF0000"/>
                </a:solidFill>
              </a:rPr>
              <a:t>，实现右移操作；</a:t>
            </a:r>
          </a:p>
        </p:txBody>
      </p:sp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1042988" y="5116513"/>
            <a:ext cx="698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131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zh-CN" altLang="en-US" sz="2000" b="1"/>
              <a:t>其中，</a:t>
            </a:r>
            <a:r>
              <a:rPr kumimoji="0" lang="en-US" altLang="zh-CN" sz="2000" b="1"/>
              <a:t>D</a:t>
            </a:r>
            <a:r>
              <a:rPr kumimoji="0" lang="en-US" altLang="zh-CN" sz="2000" b="1" baseline="-25000"/>
              <a:t>SR</a:t>
            </a:r>
            <a:r>
              <a:rPr kumimoji="0" lang="zh-CN" altLang="en-US" sz="2000" b="1"/>
              <a:t>为右移串行输入端，</a:t>
            </a:r>
            <a:r>
              <a:rPr kumimoji="0" lang="en-US" altLang="zh-CN" sz="2000" b="1"/>
              <a:t>D</a:t>
            </a:r>
            <a:r>
              <a:rPr kumimoji="0" lang="en-US" altLang="zh-CN" sz="2000" b="1" baseline="-25000"/>
              <a:t>SL</a:t>
            </a:r>
            <a:r>
              <a:rPr kumimoji="0" lang="zh-CN" altLang="en-US" sz="2000" b="1"/>
              <a:t>为左移串行输入端。</a:t>
            </a: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685800" y="6084888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131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zh-CN" altLang="en-US" sz="2000" b="1">
                <a:solidFill>
                  <a:srgbClr val="663300"/>
                </a:solidFill>
              </a:rPr>
              <a:t>当</a:t>
            </a:r>
            <a:r>
              <a:rPr kumimoji="0" lang="en-US" altLang="zh-CN" sz="2000" b="1" i="1">
                <a:solidFill>
                  <a:srgbClr val="663300"/>
                </a:solidFill>
              </a:rPr>
              <a:t>S</a:t>
            </a:r>
            <a:r>
              <a:rPr kumimoji="0" lang="en-US" altLang="zh-CN" sz="2000" b="1">
                <a:solidFill>
                  <a:srgbClr val="663300"/>
                </a:solidFill>
              </a:rPr>
              <a:t>=0</a:t>
            </a:r>
            <a:r>
              <a:rPr kumimoji="0" lang="zh-CN" altLang="en-US" sz="2000" b="1">
                <a:solidFill>
                  <a:srgbClr val="663300"/>
                </a:solidFill>
              </a:rPr>
              <a:t>时，</a:t>
            </a:r>
            <a:r>
              <a:rPr kumimoji="0" lang="en-US" altLang="zh-CN" sz="2000" b="1" i="1">
                <a:solidFill>
                  <a:srgbClr val="663300"/>
                </a:solidFill>
              </a:rPr>
              <a:t>D</a:t>
            </a:r>
            <a:r>
              <a:rPr kumimoji="0" lang="en-US" altLang="zh-CN" sz="2000" b="1" baseline="-25000">
                <a:solidFill>
                  <a:srgbClr val="663300"/>
                </a:solidFill>
              </a:rPr>
              <a:t>0</a:t>
            </a:r>
            <a:r>
              <a:rPr kumimoji="0" lang="en-US" altLang="zh-CN" sz="2000" b="1">
                <a:solidFill>
                  <a:srgbClr val="663300"/>
                </a:solidFill>
              </a:rPr>
              <a:t>=</a:t>
            </a:r>
            <a:r>
              <a:rPr kumimoji="0" lang="en-US" altLang="zh-CN" sz="2000" b="1" i="1">
                <a:solidFill>
                  <a:srgbClr val="663300"/>
                </a:solidFill>
              </a:rPr>
              <a:t>Q</a:t>
            </a:r>
            <a:r>
              <a:rPr kumimoji="0" lang="en-US" altLang="zh-CN" sz="2000" b="1" baseline="-25000">
                <a:solidFill>
                  <a:srgbClr val="663300"/>
                </a:solidFill>
              </a:rPr>
              <a:t>1</a:t>
            </a:r>
            <a:r>
              <a:rPr kumimoji="0" lang="zh-CN" altLang="en-US" sz="2000" b="1">
                <a:solidFill>
                  <a:srgbClr val="663300"/>
                </a:solidFill>
              </a:rPr>
              <a:t>、</a:t>
            </a:r>
            <a:r>
              <a:rPr kumimoji="0" lang="en-US" altLang="zh-CN" sz="2000" b="1" i="1">
                <a:solidFill>
                  <a:srgbClr val="663300"/>
                </a:solidFill>
              </a:rPr>
              <a:t>D</a:t>
            </a:r>
            <a:r>
              <a:rPr kumimoji="0" lang="en-US" altLang="zh-CN" sz="2000" b="1" baseline="-25000">
                <a:solidFill>
                  <a:srgbClr val="663300"/>
                </a:solidFill>
              </a:rPr>
              <a:t>1</a:t>
            </a:r>
            <a:r>
              <a:rPr kumimoji="0" lang="en-US" altLang="zh-CN" sz="2000" b="1">
                <a:solidFill>
                  <a:srgbClr val="663300"/>
                </a:solidFill>
              </a:rPr>
              <a:t>=</a:t>
            </a:r>
            <a:r>
              <a:rPr kumimoji="0" lang="en-US" altLang="zh-CN" sz="2000" b="1" i="1">
                <a:solidFill>
                  <a:srgbClr val="663300"/>
                </a:solidFill>
              </a:rPr>
              <a:t>Q</a:t>
            </a:r>
            <a:r>
              <a:rPr kumimoji="0" lang="en-US" altLang="zh-CN" sz="2000" b="1" baseline="-25000">
                <a:solidFill>
                  <a:srgbClr val="663300"/>
                </a:solidFill>
              </a:rPr>
              <a:t>2</a:t>
            </a:r>
            <a:r>
              <a:rPr kumimoji="0" lang="zh-CN" altLang="en-US" sz="2000" b="1">
                <a:solidFill>
                  <a:srgbClr val="663300"/>
                </a:solidFill>
              </a:rPr>
              <a:t>、</a:t>
            </a:r>
            <a:r>
              <a:rPr kumimoji="0" lang="en-US" altLang="zh-CN" sz="2000" b="1" i="1">
                <a:solidFill>
                  <a:srgbClr val="663300"/>
                </a:solidFill>
              </a:rPr>
              <a:t>D</a:t>
            </a:r>
            <a:r>
              <a:rPr kumimoji="0" lang="en-US" altLang="zh-CN" sz="2000" b="1" baseline="-25000">
                <a:solidFill>
                  <a:srgbClr val="663300"/>
                </a:solidFill>
              </a:rPr>
              <a:t>2</a:t>
            </a:r>
            <a:r>
              <a:rPr kumimoji="0" lang="en-US" altLang="zh-CN" sz="2000" b="1">
                <a:solidFill>
                  <a:srgbClr val="663300"/>
                </a:solidFill>
              </a:rPr>
              <a:t>=</a:t>
            </a:r>
            <a:r>
              <a:rPr kumimoji="0" lang="en-US" altLang="zh-CN" sz="2000" b="1" i="1">
                <a:solidFill>
                  <a:srgbClr val="663300"/>
                </a:solidFill>
              </a:rPr>
              <a:t>Q</a:t>
            </a:r>
            <a:r>
              <a:rPr kumimoji="0" lang="en-US" altLang="zh-CN" sz="2000" b="1" baseline="-25000">
                <a:solidFill>
                  <a:srgbClr val="663300"/>
                </a:solidFill>
              </a:rPr>
              <a:t>3</a:t>
            </a:r>
            <a:r>
              <a:rPr kumimoji="0" lang="zh-CN" altLang="en-US" sz="2000" b="1">
                <a:solidFill>
                  <a:srgbClr val="663300"/>
                </a:solidFill>
              </a:rPr>
              <a:t>、</a:t>
            </a:r>
            <a:r>
              <a:rPr kumimoji="0" lang="en-US" altLang="zh-CN" sz="2000" b="1" i="1">
                <a:solidFill>
                  <a:srgbClr val="663300"/>
                </a:solidFill>
              </a:rPr>
              <a:t>D</a:t>
            </a:r>
            <a:r>
              <a:rPr kumimoji="0" lang="en-US" altLang="zh-CN" sz="2000" b="1" baseline="-25000">
                <a:solidFill>
                  <a:srgbClr val="663300"/>
                </a:solidFill>
              </a:rPr>
              <a:t>3</a:t>
            </a:r>
            <a:r>
              <a:rPr kumimoji="0" lang="en-US" altLang="zh-CN" sz="2000" b="1">
                <a:solidFill>
                  <a:srgbClr val="663300"/>
                </a:solidFill>
              </a:rPr>
              <a:t>=</a:t>
            </a:r>
            <a:r>
              <a:rPr kumimoji="0" lang="en-US" altLang="zh-CN" sz="2000" b="1" i="1">
                <a:solidFill>
                  <a:srgbClr val="663300"/>
                </a:solidFill>
              </a:rPr>
              <a:t>D</a:t>
            </a:r>
            <a:r>
              <a:rPr kumimoji="0" lang="en-US" altLang="zh-CN" sz="2000" b="1" baseline="-25000">
                <a:solidFill>
                  <a:srgbClr val="663300"/>
                </a:solidFill>
              </a:rPr>
              <a:t>SL</a:t>
            </a:r>
            <a:r>
              <a:rPr kumimoji="0" lang="zh-CN" altLang="en-US" sz="2000" b="1">
                <a:solidFill>
                  <a:srgbClr val="663300"/>
                </a:solidFill>
              </a:rPr>
              <a:t>，实现左移操作。</a:t>
            </a:r>
            <a:endParaRPr kumimoji="0" lang="zh-CN" altLang="en-US" sz="2000">
              <a:solidFill>
                <a:srgbClr val="663300"/>
              </a:solidFill>
            </a:endParaRPr>
          </a:p>
        </p:txBody>
      </p:sp>
      <p:pic>
        <p:nvPicPr>
          <p:cNvPr id="870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3" y="1443038"/>
            <a:ext cx="8967787" cy="3803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2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 build="p" autoUpdateAnimBg="0"/>
      <p:bldP spid="322563" grpId="0" autoUpdateAnimBg="0"/>
      <p:bldP spid="322564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6062663" cy="381000"/>
          </a:xfrm>
        </p:spPr>
        <p:txBody>
          <a:bodyPr/>
          <a:lstStyle/>
          <a:p>
            <a:pPr eaLnBrk="1" hangingPunct="1"/>
            <a:r>
              <a:rPr lang="zh-CN" altLang="en-US" sz="2800" b="1" i="1" smtClean="0">
                <a:solidFill>
                  <a:schemeClr val="tx1"/>
                </a:solidFill>
                <a:latin typeface="宋体" pitchFamily="2" charset="-122"/>
              </a:rPr>
              <a:t>移位寄存器构成的移位型计数器</a:t>
            </a:r>
            <a:endParaRPr lang="zh-CN" altLang="en-US" sz="2800" b="1" smtClean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1376363"/>
            <a:ext cx="3886200" cy="457200"/>
          </a:xfrm>
        </p:spPr>
        <p:txBody>
          <a:bodyPr/>
          <a:lstStyle/>
          <a:p>
            <a:pPr lvl="2" algn="just" eaLnBrk="1" hangingPunct="1">
              <a:buFont typeface="Wingdings" pitchFamily="2" charset="2"/>
              <a:buNone/>
            </a:pPr>
            <a:r>
              <a:rPr lang="en-US" altLang="zh-CN" b="1" smtClean="0"/>
              <a:t>  1. </a:t>
            </a:r>
            <a:r>
              <a:rPr lang="zh-CN" altLang="en-US" b="1" smtClean="0"/>
              <a:t>环形计数器</a:t>
            </a:r>
            <a:endParaRPr lang="zh-CN" altLang="en-US" smtClean="0"/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796925" y="1833563"/>
            <a:ext cx="7772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en-US" altLang="zh-CN" b="1"/>
              <a:t>    </a:t>
            </a:r>
            <a:r>
              <a:rPr kumimoji="0" lang="zh-CN" altLang="en-US" b="1"/>
              <a:t>环形计数器的特点：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zh-CN" altLang="en-US" sz="2000" b="1"/>
              <a:t>     电路简单，</a:t>
            </a:r>
            <a:r>
              <a:rPr kumimoji="0" lang="en-US" altLang="zh-CN" sz="2000" b="1" i="1"/>
              <a:t>N</a:t>
            </a:r>
            <a:r>
              <a:rPr kumimoji="0" lang="zh-CN" altLang="en-US" sz="2000" b="1"/>
              <a:t>位移位寄存器可以计</a:t>
            </a:r>
            <a:r>
              <a:rPr kumimoji="0" lang="en-US" altLang="zh-CN" sz="2000" b="1" i="1"/>
              <a:t>N</a:t>
            </a:r>
            <a:r>
              <a:rPr kumimoji="0" lang="zh-CN" altLang="en-US" sz="2000" b="1"/>
              <a:t>个数，实现模</a:t>
            </a:r>
            <a:r>
              <a:rPr kumimoji="0" lang="en-US" altLang="zh-CN" sz="2000" b="1" i="1"/>
              <a:t>N</a:t>
            </a:r>
            <a:r>
              <a:rPr kumimoji="0" lang="zh-CN" altLang="en-US" sz="2000" b="1"/>
              <a:t>计数器。状态为</a:t>
            </a:r>
            <a:r>
              <a:rPr kumimoji="0" lang="en-US" altLang="zh-CN" sz="2000" b="1"/>
              <a:t>1</a:t>
            </a:r>
            <a:r>
              <a:rPr kumimoji="0" lang="zh-CN" altLang="en-US" sz="2000" b="1"/>
              <a:t>的输出端的序号等于计数脉冲的个数，通常不需要译码电路。</a:t>
            </a:r>
          </a:p>
        </p:txBody>
      </p:sp>
      <p:pic>
        <p:nvPicPr>
          <p:cNvPr id="3194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575050"/>
            <a:ext cx="4129088" cy="21574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3194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3265488"/>
            <a:ext cx="1793875" cy="28273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85925" y="457200"/>
            <a:ext cx="3786188" cy="203200"/>
          </a:xfrm>
        </p:spPr>
        <p:txBody>
          <a:bodyPr/>
          <a:lstStyle/>
          <a:p>
            <a:pPr eaLnBrk="1" hangingPunct="1"/>
            <a:r>
              <a:rPr lang="en-US" altLang="zh-CN" sz="2800" b="1" i="1" smtClean="0">
                <a:solidFill>
                  <a:schemeClr val="tx1"/>
                </a:solidFill>
              </a:rPr>
              <a:t>2</a:t>
            </a:r>
            <a:r>
              <a:rPr lang="zh-CN" altLang="en-US" sz="2800" b="1" i="1" smtClean="0">
                <a:solidFill>
                  <a:schemeClr val="tx1"/>
                </a:solidFill>
              </a:rPr>
              <a:t>．扭环形计数器</a:t>
            </a:r>
            <a:endParaRPr lang="zh-CN" altLang="en-US" sz="2800" b="1" smtClean="0">
              <a:solidFill>
                <a:schemeClr val="tx1"/>
              </a:solidFill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11275"/>
            <a:ext cx="7772400" cy="533400"/>
          </a:xfrm>
        </p:spPr>
        <p:txBody>
          <a:bodyPr/>
          <a:lstStyle/>
          <a:p>
            <a:pPr algn="just" eaLnBrk="1" hangingPunct="1">
              <a:lnSpc>
                <a:spcPct val="131000"/>
              </a:lnSpc>
              <a:buFont typeface="Wingdings" pitchFamily="2" charset="2"/>
              <a:buNone/>
            </a:pPr>
            <a:r>
              <a:rPr lang="zh-CN" altLang="en-US" sz="2000" b="1" smtClean="0"/>
              <a:t>为了增加有效计数状态，扩大计数器的模，可用扭环形计数器。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827088" y="18669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en-US" altLang="zh-CN" sz="2000" b="1" i="1"/>
              <a:t>     N</a:t>
            </a:r>
            <a:r>
              <a:rPr kumimoji="0" lang="zh-CN" altLang="en-US" sz="2000" b="1"/>
              <a:t>位移位寄存器可以组成模</a:t>
            </a:r>
            <a:r>
              <a:rPr kumimoji="0" lang="en-US" altLang="zh-CN" sz="2000" b="1"/>
              <a:t>2</a:t>
            </a:r>
            <a:r>
              <a:rPr kumimoji="0" lang="en-US" altLang="zh-CN" sz="2000" b="1" i="1"/>
              <a:t>N</a:t>
            </a:r>
            <a:r>
              <a:rPr kumimoji="0" lang="zh-CN" altLang="en-US" sz="2000" b="1"/>
              <a:t>的扭环形计数器，只需将末级输出反相后，接到串行输入端。</a:t>
            </a:r>
          </a:p>
        </p:txBody>
      </p:sp>
      <p:pic>
        <p:nvPicPr>
          <p:cNvPr id="3205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971800"/>
            <a:ext cx="3371850" cy="2974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32051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048000"/>
            <a:ext cx="3276600" cy="25034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7" name="TextBox 6"/>
          <p:cNvSpPr txBox="1"/>
          <p:nvPr/>
        </p:nvSpPr>
        <p:spPr>
          <a:xfrm>
            <a:off x="2123728" y="306896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PLD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>
                <a:latin typeface="Times New Roman" pitchFamily="18" charset="0"/>
              </a:rPr>
              <a:t>PLD</a:t>
            </a:r>
            <a:r>
              <a:rPr kumimoji="1" lang="zh-CN" altLang="en-US" smtClean="0">
                <a:latin typeface="Times New Roman" pitchFamily="18" charset="0"/>
              </a:rPr>
              <a:t>器件通用结构框图</a:t>
            </a:r>
          </a:p>
          <a:p>
            <a:pPr eaLnBrk="1" hangingPunct="1"/>
            <a:endParaRPr kumimoji="1" lang="zh-CN" altLang="en-US" smtClean="0">
              <a:latin typeface="Times New Roman" pitchFamily="18" charset="0"/>
            </a:endParaRPr>
          </a:p>
          <a:p>
            <a:pPr eaLnBrk="1" hangingPunct="1"/>
            <a:endParaRPr kumimoji="1" lang="zh-CN" altLang="en-US" smtClean="0">
              <a:latin typeface="Times New Roman" pitchFamily="18" charset="0"/>
            </a:endParaRPr>
          </a:p>
          <a:p>
            <a:pPr eaLnBrk="1" hangingPunct="1"/>
            <a:endParaRPr kumimoji="1" lang="zh-CN" altLang="en-US" smtClean="0">
              <a:latin typeface="Times New Roman" pitchFamily="18" charset="0"/>
            </a:endParaRPr>
          </a:p>
          <a:p>
            <a:pPr eaLnBrk="1" hangingPunct="1"/>
            <a:r>
              <a:rPr kumimoji="1" lang="en-US" altLang="zh-CN" smtClean="0">
                <a:latin typeface="Times New Roman" pitchFamily="18" charset="0"/>
              </a:rPr>
              <a:t>PLD</a:t>
            </a:r>
            <a:r>
              <a:rPr kumimoji="1" lang="zh-CN" altLang="en-US" smtClean="0">
                <a:latin typeface="Times New Roman" pitchFamily="18" charset="0"/>
              </a:rPr>
              <a:t>连接方式的表示法</a:t>
            </a:r>
          </a:p>
        </p:txBody>
      </p:sp>
      <p:graphicFrame>
        <p:nvGraphicFramePr>
          <p:cNvPr id="36866" name="Object 4"/>
          <p:cNvGraphicFramePr>
            <a:graphicFrameLocks noChangeAspect="1"/>
          </p:cNvGraphicFramePr>
          <p:nvPr/>
        </p:nvGraphicFramePr>
        <p:xfrm>
          <a:off x="304800" y="2133600"/>
          <a:ext cx="8610600" cy="1597025"/>
        </p:xfrm>
        <a:graphic>
          <a:graphicData uri="http://schemas.openxmlformats.org/presentationml/2006/ole">
            <p:oleObj spid="_x0000_s36866" name="VISIO" r:id="rId3" imgW="5026680" imgH="931320" progId="Visio.Drawing.11">
              <p:embed/>
            </p:oleObj>
          </a:graphicData>
        </a:graphic>
      </p:graphicFrame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1933575" y="4389438"/>
            <a:ext cx="5876925" cy="1993900"/>
            <a:chOff x="1218" y="2765"/>
            <a:chExt cx="3702" cy="1256"/>
          </a:xfrm>
        </p:grpSpPr>
        <p:sp>
          <p:nvSpPr>
            <p:cNvPr id="36870" name="Line 6"/>
            <p:cNvSpPr>
              <a:spLocks noChangeShapeType="1"/>
            </p:cNvSpPr>
            <p:nvPr/>
          </p:nvSpPr>
          <p:spPr bwMode="auto">
            <a:xfrm>
              <a:off x="1218" y="3179"/>
              <a:ext cx="826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1" name="Line 7"/>
            <p:cNvSpPr>
              <a:spLocks noChangeShapeType="1"/>
            </p:cNvSpPr>
            <p:nvPr/>
          </p:nvSpPr>
          <p:spPr bwMode="auto">
            <a:xfrm>
              <a:off x="1631" y="2765"/>
              <a:ext cx="1" cy="84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>
              <a:off x="2604" y="3179"/>
              <a:ext cx="84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>
              <a:off x="3017" y="2765"/>
              <a:ext cx="1" cy="84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>
              <a:off x="4004" y="3179"/>
              <a:ext cx="826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>
              <a:off x="4417" y="2765"/>
              <a:ext cx="1" cy="84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6" name="Freeform 12"/>
            <p:cNvSpPr>
              <a:spLocks/>
            </p:cNvSpPr>
            <p:nvPr/>
          </p:nvSpPr>
          <p:spPr bwMode="auto">
            <a:xfrm>
              <a:off x="1601" y="3149"/>
              <a:ext cx="59" cy="59"/>
            </a:xfrm>
            <a:custGeom>
              <a:avLst/>
              <a:gdLst>
                <a:gd name="T0" fmla="*/ 0 w 59"/>
                <a:gd name="T1" fmla="*/ 30 h 59"/>
                <a:gd name="T2" fmla="*/ 15 w 59"/>
                <a:gd name="T3" fmla="*/ 0 h 59"/>
                <a:gd name="T4" fmla="*/ 44 w 59"/>
                <a:gd name="T5" fmla="*/ 0 h 59"/>
                <a:gd name="T6" fmla="*/ 59 w 59"/>
                <a:gd name="T7" fmla="*/ 30 h 59"/>
                <a:gd name="T8" fmla="*/ 44 w 59"/>
                <a:gd name="T9" fmla="*/ 59 h 59"/>
                <a:gd name="T10" fmla="*/ 15 w 59"/>
                <a:gd name="T11" fmla="*/ 59 h 59"/>
                <a:gd name="T12" fmla="*/ 0 w 59"/>
                <a:gd name="T13" fmla="*/ 30 h 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59"/>
                <a:gd name="T23" fmla="*/ 59 w 59"/>
                <a:gd name="T24" fmla="*/ 59 h 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59">
                  <a:moveTo>
                    <a:pt x="0" y="30"/>
                  </a:moveTo>
                  <a:lnTo>
                    <a:pt x="15" y="0"/>
                  </a:lnTo>
                  <a:lnTo>
                    <a:pt x="44" y="0"/>
                  </a:lnTo>
                  <a:lnTo>
                    <a:pt x="59" y="30"/>
                  </a:lnTo>
                  <a:lnTo>
                    <a:pt x="44" y="59"/>
                  </a:lnTo>
                  <a:lnTo>
                    <a:pt x="15" y="5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7" name="Rectangle 13"/>
            <p:cNvSpPr>
              <a:spLocks noChangeArrowheads="1"/>
            </p:cNvSpPr>
            <p:nvPr/>
          </p:nvSpPr>
          <p:spPr bwMode="auto">
            <a:xfrm>
              <a:off x="1365" y="3755"/>
              <a:ext cx="663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" charset="0"/>
                </a:rPr>
                <a:t>固定连接</a:t>
              </a:r>
              <a:endParaRPr lang="zh-CN" altLang="en-US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2958" y="3105"/>
              <a:ext cx="132" cy="14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 flipH="1">
              <a:off x="2958" y="3105"/>
              <a:ext cx="132" cy="148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Rectangle 16"/>
            <p:cNvSpPr>
              <a:spLocks noChangeArrowheads="1"/>
            </p:cNvSpPr>
            <p:nvPr/>
          </p:nvSpPr>
          <p:spPr bwMode="auto">
            <a:xfrm>
              <a:off x="2751" y="3755"/>
              <a:ext cx="663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" charset="0"/>
                </a:rPr>
                <a:t>编程连接</a:t>
              </a:r>
              <a:endParaRPr lang="zh-CN" altLang="en-US"/>
            </a:p>
          </p:txBody>
        </p:sp>
        <p:sp>
          <p:nvSpPr>
            <p:cNvPr id="36881" name="Rectangle 17"/>
            <p:cNvSpPr>
              <a:spLocks noChangeArrowheads="1"/>
            </p:cNvSpPr>
            <p:nvPr/>
          </p:nvSpPr>
          <p:spPr bwMode="auto">
            <a:xfrm>
              <a:off x="4152" y="3755"/>
              <a:ext cx="76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" charset="0"/>
                </a:rPr>
                <a:t>断开连接</a:t>
              </a:r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PLD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latin typeface="Times New Roman" pitchFamily="18" charset="0"/>
              </a:rPr>
              <a:t>四种</a:t>
            </a:r>
            <a:r>
              <a:rPr kumimoji="1" lang="en-US" altLang="zh-CN" smtClean="0">
                <a:latin typeface="Times New Roman" pitchFamily="18" charset="0"/>
              </a:rPr>
              <a:t>PLD</a:t>
            </a:r>
            <a:r>
              <a:rPr kumimoji="1" lang="zh-CN" altLang="en-US" smtClean="0">
                <a:latin typeface="Times New Roman" pitchFamily="18" charset="0"/>
              </a:rPr>
              <a:t>器件结构特点</a:t>
            </a:r>
          </a:p>
        </p:txBody>
      </p:sp>
      <p:pic>
        <p:nvPicPr>
          <p:cNvPr id="90116" name="Picture 4" descr="Img000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176463"/>
            <a:ext cx="8610600" cy="399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1632" y="1556792"/>
            <a:ext cx="8178800" cy="784225"/>
          </a:xfrm>
          <a:noFill/>
        </p:spPr>
        <p:txBody>
          <a:bodyPr/>
          <a:lstStyle/>
          <a:p>
            <a:pPr algn="just" eaLnBrk="1" hangingPunct="1">
              <a:lnSpc>
                <a:spcPts val="2800"/>
              </a:lnSpc>
              <a:buNone/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）固定</a:t>
            </a:r>
            <a:r>
              <a:rPr lang="en-US" altLang="zh-CN" sz="2000" dirty="0" smtClean="0"/>
              <a:t>ROM</a:t>
            </a:r>
            <a:r>
              <a:rPr lang="zh-CN" altLang="en-US" sz="2000" dirty="0" smtClean="0"/>
              <a:t>。厂家把数据写入存储器中，用户无法进</a:t>
            </a:r>
            <a:r>
              <a:rPr lang="zh-CN" altLang="en-US" sz="2000" dirty="0" smtClean="0"/>
              <a:t>行修</a:t>
            </a:r>
            <a:r>
              <a:rPr lang="zh-CN" altLang="en-US" sz="2000" dirty="0" smtClean="0"/>
              <a:t>改。 </a:t>
            </a:r>
          </a:p>
          <a:p>
            <a:pPr algn="just" eaLnBrk="1" hangingPunct="1">
              <a:lnSpc>
                <a:spcPts val="2800"/>
              </a:lnSpc>
              <a:buFont typeface="Wingdings" pitchFamily="2" charset="2"/>
              <a:buNone/>
            </a:pPr>
            <a:r>
              <a:rPr lang="zh-CN" altLang="en-US" sz="2000" dirty="0" smtClean="0"/>
              <a:t> 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）一次性可编程</a:t>
            </a:r>
            <a:r>
              <a:rPr lang="en-US" altLang="zh-CN" sz="2000" dirty="0" smtClean="0"/>
              <a:t>ROM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PROM</a:t>
            </a:r>
            <a:r>
              <a:rPr lang="zh-CN" altLang="en-US" sz="2000" dirty="0" smtClean="0"/>
              <a:t>）。出厂时，存储内容全为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（或全为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），用户可根据自己的需要编程，但只能编程一次。</a:t>
            </a:r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395288" y="417513"/>
            <a:ext cx="8178800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ea typeface="黑体" pitchFamily="49" charset="-122"/>
              </a:rPr>
              <a:t>           PLD</a:t>
            </a:r>
            <a:r>
              <a:rPr lang="zh-CN" altLang="en-US" b="1" dirty="0">
                <a:ea typeface="黑体" pitchFamily="49" charset="-122"/>
              </a:rPr>
              <a:t>的分类</a:t>
            </a:r>
            <a:endParaRPr lang="en-US" altLang="zh-CN" b="1" dirty="0">
              <a:ea typeface="黑体" pitchFamily="49" charset="-122"/>
            </a:endParaRPr>
          </a:p>
          <a:p>
            <a:pPr marL="342900" indent="-342900" algn="just">
              <a:lnSpc>
                <a:spcPts val="2800"/>
              </a:lnSpc>
              <a:spcBef>
                <a:spcPct val="20000"/>
              </a:spcBef>
            </a:pP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6356" name="Rectangle 4"/>
          <p:cNvSpPr>
            <a:spLocks noChangeArrowheads="1"/>
          </p:cNvSpPr>
          <p:nvPr/>
        </p:nvSpPr>
        <p:spPr bwMode="auto">
          <a:xfrm>
            <a:off x="381000" y="2780928"/>
            <a:ext cx="817880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ts val="2800"/>
              </a:lnSpc>
              <a:spcBef>
                <a:spcPct val="20000"/>
              </a:spcBef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）光可擦除可编程</a:t>
            </a:r>
            <a:r>
              <a:rPr lang="en-US" altLang="zh-CN" sz="2000" dirty="0"/>
              <a:t>ROM</a:t>
            </a:r>
            <a:r>
              <a:rPr lang="zh-CN" altLang="en-US" sz="2000" dirty="0"/>
              <a:t>（</a:t>
            </a:r>
            <a:r>
              <a:rPr lang="en-US" altLang="zh-CN" sz="2000" dirty="0"/>
              <a:t>EPROM</a:t>
            </a:r>
            <a:r>
              <a:rPr lang="zh-CN" altLang="en-US" sz="2000" dirty="0"/>
              <a:t>）。采用浮栅技术生产的可编程存储器。其内容可通过紫外线照射而被擦除，可多次编程。</a:t>
            </a:r>
          </a:p>
        </p:txBody>
      </p:sp>
      <p:sp>
        <p:nvSpPr>
          <p:cNvPr id="356357" name="Rectangle 5"/>
          <p:cNvSpPr>
            <a:spLocks noChangeArrowheads="1"/>
          </p:cNvSpPr>
          <p:nvPr/>
        </p:nvSpPr>
        <p:spPr bwMode="auto">
          <a:xfrm>
            <a:off x="381000" y="5085184"/>
            <a:ext cx="817880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ts val="2800"/>
              </a:lnSpc>
              <a:spcBef>
                <a:spcPct val="20000"/>
              </a:spcBef>
            </a:pPr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）快闪存储器（</a:t>
            </a:r>
            <a:r>
              <a:rPr lang="en-US" altLang="zh-CN" sz="2000" dirty="0"/>
              <a:t>Flash Memory</a:t>
            </a:r>
            <a:r>
              <a:rPr lang="zh-CN" altLang="en-US" sz="2000" dirty="0" smtClean="0"/>
              <a:t>）。采</a:t>
            </a:r>
            <a:r>
              <a:rPr lang="zh-CN" altLang="en-US" sz="2000" dirty="0"/>
              <a:t>用浮栅型</a:t>
            </a:r>
            <a:r>
              <a:rPr lang="en-US" altLang="zh-CN" sz="2000" dirty="0"/>
              <a:t>MOS</a:t>
            </a:r>
            <a:r>
              <a:rPr lang="zh-CN" altLang="en-US" sz="2000" dirty="0"/>
              <a:t>管，存储器中数据的擦除和写入是分开进行的，数据写入方式与</a:t>
            </a:r>
            <a:r>
              <a:rPr lang="en-US" altLang="zh-CN" sz="2000" dirty="0"/>
              <a:t>EPROM</a:t>
            </a:r>
            <a:r>
              <a:rPr lang="zh-CN" altLang="en-US" sz="2000" dirty="0"/>
              <a:t>相同，一般一只芯片可以擦除</a:t>
            </a:r>
            <a:r>
              <a:rPr lang="en-US" altLang="zh-CN" sz="2000" dirty="0"/>
              <a:t>/</a:t>
            </a:r>
            <a:r>
              <a:rPr lang="zh-CN" altLang="en-US" sz="2000" dirty="0"/>
              <a:t>写入</a:t>
            </a:r>
            <a:r>
              <a:rPr lang="en-US" altLang="zh-CN" sz="2000" dirty="0"/>
              <a:t>100</a:t>
            </a:r>
            <a:r>
              <a:rPr lang="zh-CN" altLang="en-US" sz="2000" dirty="0"/>
              <a:t>次以上。</a:t>
            </a:r>
          </a:p>
          <a:p>
            <a:pPr marL="342900" indent="-342900" algn="just">
              <a:lnSpc>
                <a:spcPts val="2800"/>
              </a:lnSpc>
              <a:spcBef>
                <a:spcPct val="20000"/>
              </a:spcBef>
            </a:pPr>
            <a:endParaRPr lang="en-US" altLang="zh-CN" sz="2000" dirty="0"/>
          </a:p>
        </p:txBody>
      </p:sp>
      <p:sp>
        <p:nvSpPr>
          <p:cNvPr id="356358" name="Rectangle 6"/>
          <p:cNvSpPr>
            <a:spLocks noChangeArrowheads="1"/>
          </p:cNvSpPr>
          <p:nvPr/>
        </p:nvSpPr>
        <p:spPr bwMode="auto">
          <a:xfrm>
            <a:off x="353640" y="3573016"/>
            <a:ext cx="81788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ts val="2800"/>
              </a:lnSpc>
              <a:spcBef>
                <a:spcPct val="20000"/>
              </a:spcBef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）电可擦除可编程</a:t>
            </a:r>
            <a:r>
              <a:rPr lang="en-US" altLang="zh-CN" sz="2000" dirty="0"/>
              <a:t>ROM</a:t>
            </a:r>
            <a:r>
              <a:rPr lang="zh-CN" altLang="en-US" sz="2000" dirty="0"/>
              <a:t>（</a:t>
            </a:r>
            <a:r>
              <a:rPr lang="en-US" altLang="zh-CN" sz="2000" dirty="0"/>
              <a:t>E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PROM</a:t>
            </a:r>
            <a:r>
              <a:rPr lang="zh-CN" altLang="en-US" sz="2000" dirty="0" smtClean="0"/>
              <a:t>）。采</a:t>
            </a:r>
            <a:r>
              <a:rPr lang="zh-CN" altLang="en-US" sz="2000" dirty="0"/>
              <a:t>用浮栅技术生产的可编程</a:t>
            </a:r>
            <a:r>
              <a:rPr lang="en-US" altLang="zh-CN" sz="2000" dirty="0"/>
              <a:t>ROM</a:t>
            </a:r>
            <a:r>
              <a:rPr lang="zh-CN" altLang="en-US" sz="2000" dirty="0"/>
              <a:t>，但是构成其存储单元的是隧道</a:t>
            </a:r>
            <a:r>
              <a:rPr lang="en-US" altLang="zh-CN" sz="2000" dirty="0"/>
              <a:t>MOS</a:t>
            </a:r>
            <a:r>
              <a:rPr lang="zh-CN" altLang="en-US" sz="2000" dirty="0"/>
              <a:t>管</a:t>
            </a:r>
            <a:r>
              <a:rPr lang="zh-CN" altLang="en-US" sz="2000" dirty="0" smtClean="0"/>
              <a:t>，用</a:t>
            </a:r>
            <a:r>
              <a:rPr lang="zh-CN" altLang="en-US" sz="2000" dirty="0"/>
              <a:t>电擦除</a:t>
            </a:r>
            <a:r>
              <a:rPr lang="zh-CN" altLang="en-US" sz="2000" dirty="0" smtClean="0"/>
              <a:t>，且</a:t>
            </a:r>
            <a:r>
              <a:rPr lang="zh-CN" altLang="en-US" sz="2000" dirty="0"/>
              <a:t>擦</a:t>
            </a:r>
            <a:r>
              <a:rPr lang="zh-CN" altLang="en-US" sz="2000" dirty="0" smtClean="0"/>
              <a:t>除速度快（</a:t>
            </a:r>
            <a:r>
              <a:rPr lang="zh-CN" altLang="en-US" sz="2000" dirty="0"/>
              <a:t>一般为毫秒数量级）。</a:t>
            </a:r>
            <a:r>
              <a:rPr lang="en-US" altLang="zh-CN" sz="2000" dirty="0"/>
              <a:t>E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PROM</a:t>
            </a:r>
            <a:r>
              <a:rPr lang="zh-CN" altLang="en-US" sz="2000" dirty="0"/>
              <a:t>的电擦除过程就是改</a:t>
            </a:r>
            <a:r>
              <a:rPr lang="zh-CN" altLang="en-US" sz="2000" dirty="0" smtClean="0"/>
              <a:t>写，</a:t>
            </a:r>
            <a:r>
              <a:rPr lang="zh-CN" altLang="en-US" sz="2000" dirty="0"/>
              <a:t>它具有</a:t>
            </a:r>
            <a:r>
              <a:rPr lang="en-US" altLang="zh-CN" sz="2000" dirty="0"/>
              <a:t>ROM</a:t>
            </a:r>
            <a:r>
              <a:rPr lang="zh-CN" altLang="en-US" sz="2000" dirty="0"/>
              <a:t>的非易失性，又具备类似</a:t>
            </a:r>
            <a:r>
              <a:rPr lang="en-US" altLang="zh-CN" sz="2000" dirty="0"/>
              <a:t>RAM</a:t>
            </a:r>
            <a:r>
              <a:rPr lang="zh-CN" altLang="en-US" sz="2000" dirty="0"/>
              <a:t>的功能，</a:t>
            </a:r>
            <a:r>
              <a:rPr lang="zh-CN" altLang="en-US" sz="2000" dirty="0" smtClean="0"/>
              <a:t>可随</a:t>
            </a:r>
            <a:r>
              <a:rPr lang="zh-CN" altLang="en-US" sz="2000" dirty="0"/>
              <a:t>时改</a:t>
            </a:r>
            <a:r>
              <a:rPr lang="zh-CN" altLang="en-US" sz="2000" dirty="0" smtClean="0"/>
              <a:t>写。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4" grpId="0" build="p" autoUpdateAnimBg="0"/>
      <p:bldP spid="356356" grpId="0" autoUpdateAnimBg="0"/>
      <p:bldP spid="356357" grpId="0" autoUpdateAnimBg="0"/>
      <p:bldP spid="356358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6.7 </a:t>
            </a:r>
            <a:r>
              <a:rPr lang="zh-CN" altLang="en-US" smtClean="0"/>
              <a:t>只读存储器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dirty="0" smtClean="0"/>
              <a:t>只读存储器</a:t>
            </a:r>
            <a:r>
              <a:rPr lang="en-US" altLang="zh-CN" dirty="0" smtClean="0"/>
              <a:t>(ROM)</a:t>
            </a:r>
            <a:r>
              <a:rPr lang="zh-CN" altLang="en-US" dirty="0" smtClean="0"/>
              <a:t>是一种存放固定不变的二进制数码的存储器，在正常工作时，可重复读取所存储的信息代码，而不能改写存储的信息代码。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dirty="0" smtClean="0"/>
              <a:t>用途：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 smtClean="0"/>
              <a:t>作为存储元件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 smtClean="0"/>
              <a:t>作为组合电路元件</a:t>
            </a:r>
            <a:endParaRPr lang="zh-CN" altLang="en-US" sz="24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088" y="333375"/>
            <a:ext cx="3313112" cy="763588"/>
          </a:xfrm>
          <a:noFill/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b="1" smtClean="0"/>
              <a:t>二极管固定</a:t>
            </a:r>
            <a:r>
              <a:rPr lang="en-US" altLang="zh-CN" b="1" smtClean="0"/>
              <a:t>ROM</a:t>
            </a:r>
            <a:endParaRPr lang="zh-CN" altLang="en-US" b="1" smtClean="0"/>
          </a:p>
          <a:p>
            <a:pPr algn="just" eaLnBrk="1" hangingPunct="1">
              <a:spcBef>
                <a:spcPct val="55000"/>
              </a:spcBef>
              <a:buFont typeface="Wingdings" pitchFamily="2" charset="2"/>
              <a:buNone/>
            </a:pPr>
            <a:endParaRPr lang="en-US" altLang="zh-CN" sz="2800" b="1" smtClean="0"/>
          </a:p>
        </p:txBody>
      </p:sp>
      <p:sp>
        <p:nvSpPr>
          <p:cNvPr id="342019" name="Rectangle 3"/>
          <p:cNvSpPr>
            <a:spLocks noChangeArrowheads="1"/>
          </p:cNvSpPr>
          <p:nvPr/>
        </p:nvSpPr>
        <p:spPr bwMode="auto">
          <a:xfrm>
            <a:off x="152400" y="1554163"/>
            <a:ext cx="2101850" cy="22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zh-CN" altLang="en-US" sz="2000" b="1"/>
              <a:t>由二极管与门和</a:t>
            </a:r>
          </a:p>
          <a:p>
            <a:pPr marL="342900" indent="-342900" algn="just">
              <a:spcBef>
                <a:spcPct val="20000"/>
              </a:spcBef>
            </a:pPr>
            <a:r>
              <a:rPr lang="zh-CN" altLang="en-US" sz="2000" b="1"/>
              <a:t>或门构成。</a:t>
            </a:r>
          </a:p>
          <a:p>
            <a:pPr marL="342900" indent="-342900" algn="just">
              <a:spcBef>
                <a:spcPct val="20000"/>
              </a:spcBef>
            </a:pPr>
            <a:r>
              <a:rPr lang="zh-CN" altLang="en-US" sz="2000" b="1"/>
              <a:t>与门阵列组成</a:t>
            </a:r>
          </a:p>
          <a:p>
            <a:pPr marL="342900" indent="-342900" algn="just">
              <a:spcBef>
                <a:spcPct val="20000"/>
              </a:spcBef>
            </a:pPr>
            <a:r>
              <a:rPr lang="zh-CN" altLang="en-US" sz="2000" b="1"/>
              <a:t>译码器，或门</a:t>
            </a:r>
          </a:p>
          <a:p>
            <a:pPr marL="342900" indent="-342900" algn="just">
              <a:spcBef>
                <a:spcPct val="20000"/>
              </a:spcBef>
            </a:pPr>
            <a:r>
              <a:rPr lang="zh-CN" altLang="en-US" sz="2000" b="1"/>
              <a:t>阵列构成存储</a:t>
            </a:r>
          </a:p>
          <a:p>
            <a:pPr marL="342900" indent="-342900" algn="just">
              <a:spcBef>
                <a:spcPct val="20000"/>
              </a:spcBef>
            </a:pPr>
            <a:r>
              <a:rPr lang="zh-CN" altLang="en-US" sz="2000" b="1"/>
              <a:t>阵列。</a:t>
            </a:r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9300" y="-400050"/>
            <a:ext cx="7164388" cy="725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ROM</a:t>
            </a:r>
            <a:r>
              <a:rPr lang="zh-CN" altLang="en-US" smtClean="0"/>
              <a:t>逻辑</a:t>
            </a:r>
            <a:r>
              <a:rPr kumimoji="1" lang="zh-CN" altLang="en-US" b="1" smtClean="0">
                <a:solidFill>
                  <a:schemeClr val="tx1"/>
                </a:solidFill>
              </a:rPr>
              <a:t>节点表示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kumimoji="1" lang="zh-CN" altLang="en-US" smtClean="0">
                <a:latin typeface="Times New Roman" pitchFamily="18" charset="0"/>
              </a:rPr>
              <a:t>与或阵列图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1519238" y="2255838"/>
            <a:ext cx="1587500" cy="140017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1893888" y="2797175"/>
            <a:ext cx="936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>
                <a:solidFill>
                  <a:srgbClr val="000000"/>
                </a:solidFill>
                <a:latin typeface="Times" charset="0"/>
              </a:rPr>
              <a:t>“</a:t>
            </a:r>
            <a:r>
              <a:rPr lang="zh-CN" altLang="en-US" sz="1900">
                <a:solidFill>
                  <a:srgbClr val="000000"/>
                </a:solidFill>
                <a:latin typeface="Times" charset="0"/>
              </a:rPr>
              <a:t>与”阵列</a:t>
            </a:r>
            <a:endParaRPr lang="zh-CN" altLang="en-US"/>
          </a:p>
        </p:txBody>
      </p:sp>
      <p:sp>
        <p:nvSpPr>
          <p:cNvPr id="94214" name="Line 6"/>
          <p:cNvSpPr>
            <a:spLocks noChangeShapeType="1"/>
          </p:cNvSpPr>
          <p:nvPr/>
        </p:nvSpPr>
        <p:spPr bwMode="auto">
          <a:xfrm flipH="1">
            <a:off x="811213" y="2611438"/>
            <a:ext cx="7080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15" name="Line 7"/>
          <p:cNvSpPr>
            <a:spLocks noChangeShapeType="1"/>
          </p:cNvSpPr>
          <p:nvPr/>
        </p:nvSpPr>
        <p:spPr bwMode="auto">
          <a:xfrm flipH="1">
            <a:off x="811213" y="3302000"/>
            <a:ext cx="7080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16" name="Freeform 8"/>
          <p:cNvSpPr>
            <a:spLocks/>
          </p:cNvSpPr>
          <p:nvPr/>
        </p:nvSpPr>
        <p:spPr bwMode="auto">
          <a:xfrm>
            <a:off x="1295400" y="2554288"/>
            <a:ext cx="223838" cy="93662"/>
          </a:xfrm>
          <a:custGeom>
            <a:avLst/>
            <a:gdLst>
              <a:gd name="T0" fmla="*/ 0 w 141"/>
              <a:gd name="T1" fmla="*/ 0 h 59"/>
              <a:gd name="T2" fmla="*/ 2147483647 w 141"/>
              <a:gd name="T3" fmla="*/ 2147483647 h 59"/>
              <a:gd name="T4" fmla="*/ 0 w 141"/>
              <a:gd name="T5" fmla="*/ 2147483647 h 59"/>
              <a:gd name="T6" fmla="*/ 2147483647 w 141"/>
              <a:gd name="T7" fmla="*/ 2147483647 h 59"/>
              <a:gd name="T8" fmla="*/ 0 w 141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"/>
              <a:gd name="T16" fmla="*/ 0 h 59"/>
              <a:gd name="T17" fmla="*/ 141 w 141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" h="59">
                <a:moveTo>
                  <a:pt x="0" y="0"/>
                </a:moveTo>
                <a:lnTo>
                  <a:pt x="24" y="36"/>
                </a:lnTo>
                <a:lnTo>
                  <a:pt x="0" y="59"/>
                </a:lnTo>
                <a:lnTo>
                  <a:pt x="141" y="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17" name="Freeform 9"/>
          <p:cNvSpPr>
            <a:spLocks/>
          </p:cNvSpPr>
          <p:nvPr/>
        </p:nvSpPr>
        <p:spPr bwMode="auto">
          <a:xfrm>
            <a:off x="1295400" y="3263900"/>
            <a:ext cx="223838" cy="93663"/>
          </a:xfrm>
          <a:custGeom>
            <a:avLst/>
            <a:gdLst>
              <a:gd name="T0" fmla="*/ 0 w 141"/>
              <a:gd name="T1" fmla="*/ 0 h 59"/>
              <a:gd name="T2" fmla="*/ 2147483647 w 141"/>
              <a:gd name="T3" fmla="*/ 2147483647 h 59"/>
              <a:gd name="T4" fmla="*/ 0 w 141"/>
              <a:gd name="T5" fmla="*/ 2147483647 h 59"/>
              <a:gd name="T6" fmla="*/ 2147483647 w 141"/>
              <a:gd name="T7" fmla="*/ 2147483647 h 59"/>
              <a:gd name="T8" fmla="*/ 0 w 141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"/>
              <a:gd name="T16" fmla="*/ 0 h 59"/>
              <a:gd name="T17" fmla="*/ 141 w 141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" h="59">
                <a:moveTo>
                  <a:pt x="0" y="0"/>
                </a:moveTo>
                <a:lnTo>
                  <a:pt x="24" y="24"/>
                </a:lnTo>
                <a:lnTo>
                  <a:pt x="0" y="59"/>
                </a:lnTo>
                <a:lnTo>
                  <a:pt x="141" y="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511175" y="3152775"/>
            <a:ext cx="1476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i="1">
                <a:solidFill>
                  <a:srgbClr val="000000"/>
                </a:solidFill>
                <a:latin typeface="Times" charset="0"/>
              </a:rPr>
              <a:t>A</a:t>
            </a:r>
            <a:endParaRPr lang="en-US" altLang="zh-CN"/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660400" y="3282950"/>
            <a:ext cx="825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Times" charset="0"/>
              </a:rPr>
              <a:t>0</a:t>
            </a:r>
            <a:endParaRPr lang="en-US" altLang="zh-CN"/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511175" y="2462213"/>
            <a:ext cx="1476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i="1">
                <a:solidFill>
                  <a:srgbClr val="000000"/>
                </a:solidFill>
                <a:latin typeface="Times" charset="0"/>
              </a:rPr>
              <a:t>A</a:t>
            </a:r>
            <a:endParaRPr lang="en-US" altLang="zh-CN"/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660400" y="2573338"/>
            <a:ext cx="825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Times" charset="0"/>
              </a:rPr>
              <a:t>1</a:t>
            </a:r>
            <a:endParaRPr lang="en-US" altLang="zh-CN"/>
          </a:p>
        </p:txBody>
      </p:sp>
      <p:sp>
        <p:nvSpPr>
          <p:cNvPr id="94222" name="Line 14"/>
          <p:cNvSpPr>
            <a:spLocks noChangeShapeType="1"/>
          </p:cNvSpPr>
          <p:nvPr/>
        </p:nvSpPr>
        <p:spPr bwMode="auto">
          <a:xfrm>
            <a:off x="1781175" y="3656013"/>
            <a:ext cx="1588" cy="1587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3" name="Line 15"/>
          <p:cNvSpPr>
            <a:spLocks noChangeShapeType="1"/>
          </p:cNvSpPr>
          <p:nvPr/>
        </p:nvSpPr>
        <p:spPr bwMode="auto">
          <a:xfrm>
            <a:off x="2136775" y="3656013"/>
            <a:ext cx="1588" cy="1587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>
            <a:off x="2490788" y="3656013"/>
            <a:ext cx="1587" cy="1587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5" name="Line 17"/>
          <p:cNvSpPr>
            <a:spLocks noChangeShapeType="1"/>
          </p:cNvSpPr>
          <p:nvPr/>
        </p:nvSpPr>
        <p:spPr bwMode="auto">
          <a:xfrm>
            <a:off x="2846388" y="3656013"/>
            <a:ext cx="1587" cy="1587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6" name="Line 18"/>
          <p:cNvSpPr>
            <a:spLocks noChangeShapeType="1"/>
          </p:cNvSpPr>
          <p:nvPr/>
        </p:nvSpPr>
        <p:spPr bwMode="auto">
          <a:xfrm flipH="1">
            <a:off x="8316913" y="4198938"/>
            <a:ext cx="746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 flipH="1">
            <a:off x="8167688" y="4198938"/>
            <a:ext cx="746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8" name="Line 20"/>
          <p:cNvSpPr>
            <a:spLocks noChangeShapeType="1"/>
          </p:cNvSpPr>
          <p:nvPr/>
        </p:nvSpPr>
        <p:spPr bwMode="auto">
          <a:xfrm flipH="1">
            <a:off x="8016875" y="4198938"/>
            <a:ext cx="762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29" name="Line 21"/>
          <p:cNvSpPr>
            <a:spLocks noChangeShapeType="1"/>
          </p:cNvSpPr>
          <p:nvPr/>
        </p:nvSpPr>
        <p:spPr bwMode="auto">
          <a:xfrm flipH="1">
            <a:off x="7867650" y="4198938"/>
            <a:ext cx="746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0" name="Line 22"/>
          <p:cNvSpPr>
            <a:spLocks noChangeShapeType="1"/>
          </p:cNvSpPr>
          <p:nvPr/>
        </p:nvSpPr>
        <p:spPr bwMode="auto">
          <a:xfrm flipH="1">
            <a:off x="7718425" y="4198938"/>
            <a:ext cx="746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1" name="Line 23"/>
          <p:cNvSpPr>
            <a:spLocks noChangeShapeType="1"/>
          </p:cNvSpPr>
          <p:nvPr/>
        </p:nvSpPr>
        <p:spPr bwMode="auto">
          <a:xfrm flipH="1">
            <a:off x="7569200" y="4198938"/>
            <a:ext cx="746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2" name="Line 24"/>
          <p:cNvSpPr>
            <a:spLocks noChangeShapeType="1"/>
          </p:cNvSpPr>
          <p:nvPr/>
        </p:nvSpPr>
        <p:spPr bwMode="auto">
          <a:xfrm flipH="1">
            <a:off x="7419975" y="4198938"/>
            <a:ext cx="746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3" name="Line 25"/>
          <p:cNvSpPr>
            <a:spLocks noChangeShapeType="1"/>
          </p:cNvSpPr>
          <p:nvPr/>
        </p:nvSpPr>
        <p:spPr bwMode="auto">
          <a:xfrm flipH="1">
            <a:off x="7270750" y="4198938"/>
            <a:ext cx="746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4" name="Line 26"/>
          <p:cNvSpPr>
            <a:spLocks noChangeShapeType="1"/>
          </p:cNvSpPr>
          <p:nvPr/>
        </p:nvSpPr>
        <p:spPr bwMode="auto">
          <a:xfrm flipH="1">
            <a:off x="7121525" y="4198938"/>
            <a:ext cx="746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5" name="Line 27"/>
          <p:cNvSpPr>
            <a:spLocks noChangeShapeType="1"/>
          </p:cNvSpPr>
          <p:nvPr/>
        </p:nvSpPr>
        <p:spPr bwMode="auto">
          <a:xfrm flipH="1">
            <a:off x="6972300" y="4198938"/>
            <a:ext cx="746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6" name="Line 28"/>
          <p:cNvSpPr>
            <a:spLocks noChangeShapeType="1"/>
          </p:cNvSpPr>
          <p:nvPr/>
        </p:nvSpPr>
        <p:spPr bwMode="auto">
          <a:xfrm flipH="1">
            <a:off x="6823075" y="4198938"/>
            <a:ext cx="746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7" name="Line 29"/>
          <p:cNvSpPr>
            <a:spLocks noChangeShapeType="1"/>
          </p:cNvSpPr>
          <p:nvPr/>
        </p:nvSpPr>
        <p:spPr bwMode="auto">
          <a:xfrm flipH="1">
            <a:off x="6673850" y="4198938"/>
            <a:ext cx="746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8" name="Line 30"/>
          <p:cNvSpPr>
            <a:spLocks noChangeShapeType="1"/>
          </p:cNvSpPr>
          <p:nvPr/>
        </p:nvSpPr>
        <p:spPr bwMode="auto">
          <a:xfrm flipH="1">
            <a:off x="6524625" y="4198938"/>
            <a:ext cx="746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39" name="Line 31"/>
          <p:cNvSpPr>
            <a:spLocks noChangeShapeType="1"/>
          </p:cNvSpPr>
          <p:nvPr/>
        </p:nvSpPr>
        <p:spPr bwMode="auto">
          <a:xfrm flipH="1">
            <a:off x="6373813" y="4198938"/>
            <a:ext cx="762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0" name="Line 32"/>
          <p:cNvSpPr>
            <a:spLocks noChangeShapeType="1"/>
          </p:cNvSpPr>
          <p:nvPr/>
        </p:nvSpPr>
        <p:spPr bwMode="auto">
          <a:xfrm flipH="1">
            <a:off x="6224588" y="4198938"/>
            <a:ext cx="746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1" name="Line 33"/>
          <p:cNvSpPr>
            <a:spLocks noChangeShapeType="1"/>
          </p:cNvSpPr>
          <p:nvPr/>
        </p:nvSpPr>
        <p:spPr bwMode="auto">
          <a:xfrm flipH="1">
            <a:off x="6075363" y="4198938"/>
            <a:ext cx="746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2" name="Line 34"/>
          <p:cNvSpPr>
            <a:spLocks noChangeShapeType="1"/>
          </p:cNvSpPr>
          <p:nvPr/>
        </p:nvSpPr>
        <p:spPr bwMode="auto">
          <a:xfrm flipH="1">
            <a:off x="5926138" y="4198938"/>
            <a:ext cx="746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3" name="Line 35"/>
          <p:cNvSpPr>
            <a:spLocks noChangeShapeType="1"/>
          </p:cNvSpPr>
          <p:nvPr/>
        </p:nvSpPr>
        <p:spPr bwMode="auto">
          <a:xfrm flipH="1">
            <a:off x="5776913" y="4198938"/>
            <a:ext cx="746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4" name="Line 36"/>
          <p:cNvSpPr>
            <a:spLocks noChangeShapeType="1"/>
          </p:cNvSpPr>
          <p:nvPr/>
        </p:nvSpPr>
        <p:spPr bwMode="auto">
          <a:xfrm flipH="1">
            <a:off x="5627688" y="4198938"/>
            <a:ext cx="746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5" name="Line 37"/>
          <p:cNvSpPr>
            <a:spLocks noChangeShapeType="1"/>
          </p:cNvSpPr>
          <p:nvPr/>
        </p:nvSpPr>
        <p:spPr bwMode="auto">
          <a:xfrm flipH="1">
            <a:off x="5478463" y="4198938"/>
            <a:ext cx="746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6" name="Line 38"/>
          <p:cNvSpPr>
            <a:spLocks noChangeShapeType="1"/>
          </p:cNvSpPr>
          <p:nvPr/>
        </p:nvSpPr>
        <p:spPr bwMode="auto">
          <a:xfrm flipH="1">
            <a:off x="5329238" y="4198938"/>
            <a:ext cx="746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7" name="Line 39"/>
          <p:cNvSpPr>
            <a:spLocks noChangeShapeType="1"/>
          </p:cNvSpPr>
          <p:nvPr/>
        </p:nvSpPr>
        <p:spPr bwMode="auto">
          <a:xfrm flipH="1">
            <a:off x="5180013" y="4198938"/>
            <a:ext cx="746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8" name="Line 40"/>
          <p:cNvSpPr>
            <a:spLocks noChangeShapeType="1"/>
          </p:cNvSpPr>
          <p:nvPr/>
        </p:nvSpPr>
        <p:spPr bwMode="auto">
          <a:xfrm flipH="1">
            <a:off x="5030788" y="4198938"/>
            <a:ext cx="746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49" name="Line 41"/>
          <p:cNvSpPr>
            <a:spLocks noChangeShapeType="1"/>
          </p:cNvSpPr>
          <p:nvPr/>
        </p:nvSpPr>
        <p:spPr bwMode="auto">
          <a:xfrm flipH="1">
            <a:off x="4881563" y="4198938"/>
            <a:ext cx="746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0" name="Line 42"/>
          <p:cNvSpPr>
            <a:spLocks noChangeShapeType="1"/>
          </p:cNvSpPr>
          <p:nvPr/>
        </p:nvSpPr>
        <p:spPr bwMode="auto">
          <a:xfrm flipH="1">
            <a:off x="4730750" y="4198938"/>
            <a:ext cx="746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1" name="Line 43"/>
          <p:cNvSpPr>
            <a:spLocks noChangeShapeType="1"/>
          </p:cNvSpPr>
          <p:nvPr/>
        </p:nvSpPr>
        <p:spPr bwMode="auto">
          <a:xfrm flipH="1">
            <a:off x="4581525" y="4198938"/>
            <a:ext cx="746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2" name="Line 44"/>
          <p:cNvSpPr>
            <a:spLocks noChangeShapeType="1"/>
          </p:cNvSpPr>
          <p:nvPr/>
        </p:nvSpPr>
        <p:spPr bwMode="auto">
          <a:xfrm flipH="1">
            <a:off x="4432300" y="4198938"/>
            <a:ext cx="746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3" name="Line 45"/>
          <p:cNvSpPr>
            <a:spLocks noChangeShapeType="1"/>
          </p:cNvSpPr>
          <p:nvPr/>
        </p:nvSpPr>
        <p:spPr bwMode="auto">
          <a:xfrm flipH="1">
            <a:off x="4283075" y="4198938"/>
            <a:ext cx="746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4" name="Line 46"/>
          <p:cNvSpPr>
            <a:spLocks noChangeShapeType="1"/>
          </p:cNvSpPr>
          <p:nvPr/>
        </p:nvSpPr>
        <p:spPr bwMode="auto">
          <a:xfrm flipH="1">
            <a:off x="4133850" y="4198938"/>
            <a:ext cx="746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5" name="Line 47"/>
          <p:cNvSpPr>
            <a:spLocks noChangeShapeType="1"/>
          </p:cNvSpPr>
          <p:nvPr/>
        </p:nvSpPr>
        <p:spPr bwMode="auto">
          <a:xfrm flipH="1">
            <a:off x="3984625" y="4198938"/>
            <a:ext cx="746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6" name="Line 48"/>
          <p:cNvSpPr>
            <a:spLocks noChangeShapeType="1"/>
          </p:cNvSpPr>
          <p:nvPr/>
        </p:nvSpPr>
        <p:spPr bwMode="auto">
          <a:xfrm flipH="1">
            <a:off x="3835400" y="4198938"/>
            <a:ext cx="746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7" name="Line 49"/>
          <p:cNvSpPr>
            <a:spLocks noChangeShapeType="1"/>
          </p:cNvSpPr>
          <p:nvPr/>
        </p:nvSpPr>
        <p:spPr bwMode="auto">
          <a:xfrm flipH="1">
            <a:off x="3686175" y="4198938"/>
            <a:ext cx="746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8" name="Line 50"/>
          <p:cNvSpPr>
            <a:spLocks noChangeShapeType="1"/>
          </p:cNvSpPr>
          <p:nvPr/>
        </p:nvSpPr>
        <p:spPr bwMode="auto">
          <a:xfrm flipH="1">
            <a:off x="3536950" y="4198938"/>
            <a:ext cx="746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59" name="Line 51"/>
          <p:cNvSpPr>
            <a:spLocks noChangeShapeType="1"/>
          </p:cNvSpPr>
          <p:nvPr/>
        </p:nvSpPr>
        <p:spPr bwMode="auto">
          <a:xfrm flipH="1">
            <a:off x="3387725" y="4198938"/>
            <a:ext cx="746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0" name="Line 52"/>
          <p:cNvSpPr>
            <a:spLocks noChangeShapeType="1"/>
          </p:cNvSpPr>
          <p:nvPr/>
        </p:nvSpPr>
        <p:spPr bwMode="auto">
          <a:xfrm flipH="1">
            <a:off x="3238500" y="4198938"/>
            <a:ext cx="746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1" name="Line 53"/>
          <p:cNvSpPr>
            <a:spLocks noChangeShapeType="1"/>
          </p:cNvSpPr>
          <p:nvPr/>
        </p:nvSpPr>
        <p:spPr bwMode="auto">
          <a:xfrm flipH="1">
            <a:off x="3087688" y="4198938"/>
            <a:ext cx="746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2" name="Line 54"/>
          <p:cNvSpPr>
            <a:spLocks noChangeShapeType="1"/>
          </p:cNvSpPr>
          <p:nvPr/>
        </p:nvSpPr>
        <p:spPr bwMode="auto">
          <a:xfrm flipH="1">
            <a:off x="2938463" y="4198938"/>
            <a:ext cx="746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3" name="Line 55"/>
          <p:cNvSpPr>
            <a:spLocks noChangeShapeType="1"/>
          </p:cNvSpPr>
          <p:nvPr/>
        </p:nvSpPr>
        <p:spPr bwMode="auto">
          <a:xfrm flipH="1">
            <a:off x="2789238" y="4198938"/>
            <a:ext cx="746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4" name="Line 56"/>
          <p:cNvSpPr>
            <a:spLocks noChangeShapeType="1"/>
          </p:cNvSpPr>
          <p:nvPr/>
        </p:nvSpPr>
        <p:spPr bwMode="auto">
          <a:xfrm flipH="1">
            <a:off x="2640013" y="4198938"/>
            <a:ext cx="746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5" name="Line 57"/>
          <p:cNvSpPr>
            <a:spLocks noChangeShapeType="1"/>
          </p:cNvSpPr>
          <p:nvPr/>
        </p:nvSpPr>
        <p:spPr bwMode="auto">
          <a:xfrm flipH="1">
            <a:off x="2490788" y="4198938"/>
            <a:ext cx="746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6" name="Line 58"/>
          <p:cNvSpPr>
            <a:spLocks noChangeShapeType="1"/>
          </p:cNvSpPr>
          <p:nvPr/>
        </p:nvSpPr>
        <p:spPr bwMode="auto">
          <a:xfrm flipH="1">
            <a:off x="2341563" y="4198938"/>
            <a:ext cx="746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7" name="Line 59"/>
          <p:cNvSpPr>
            <a:spLocks noChangeShapeType="1"/>
          </p:cNvSpPr>
          <p:nvPr/>
        </p:nvSpPr>
        <p:spPr bwMode="auto">
          <a:xfrm flipH="1">
            <a:off x="2192338" y="4198938"/>
            <a:ext cx="746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8" name="Line 60"/>
          <p:cNvSpPr>
            <a:spLocks noChangeShapeType="1"/>
          </p:cNvSpPr>
          <p:nvPr/>
        </p:nvSpPr>
        <p:spPr bwMode="auto">
          <a:xfrm flipH="1">
            <a:off x="2043113" y="4198938"/>
            <a:ext cx="746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69" name="Line 61"/>
          <p:cNvSpPr>
            <a:spLocks noChangeShapeType="1"/>
          </p:cNvSpPr>
          <p:nvPr/>
        </p:nvSpPr>
        <p:spPr bwMode="auto">
          <a:xfrm flipH="1">
            <a:off x="1893888" y="4198938"/>
            <a:ext cx="746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0" name="Line 62"/>
          <p:cNvSpPr>
            <a:spLocks noChangeShapeType="1"/>
          </p:cNvSpPr>
          <p:nvPr/>
        </p:nvSpPr>
        <p:spPr bwMode="auto">
          <a:xfrm flipH="1">
            <a:off x="1744663" y="4198938"/>
            <a:ext cx="746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1" name="Line 63"/>
          <p:cNvSpPr>
            <a:spLocks noChangeShapeType="1"/>
          </p:cNvSpPr>
          <p:nvPr/>
        </p:nvSpPr>
        <p:spPr bwMode="auto">
          <a:xfrm flipH="1">
            <a:off x="1595438" y="4198938"/>
            <a:ext cx="746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2" name="Line 64"/>
          <p:cNvSpPr>
            <a:spLocks noChangeShapeType="1"/>
          </p:cNvSpPr>
          <p:nvPr/>
        </p:nvSpPr>
        <p:spPr bwMode="auto">
          <a:xfrm flipH="1">
            <a:off x="1444625" y="4198938"/>
            <a:ext cx="746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3" name="Line 65"/>
          <p:cNvSpPr>
            <a:spLocks noChangeShapeType="1"/>
          </p:cNvSpPr>
          <p:nvPr/>
        </p:nvSpPr>
        <p:spPr bwMode="auto">
          <a:xfrm flipH="1">
            <a:off x="1295400" y="4198938"/>
            <a:ext cx="746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4" name="Line 66"/>
          <p:cNvSpPr>
            <a:spLocks noChangeShapeType="1"/>
          </p:cNvSpPr>
          <p:nvPr/>
        </p:nvSpPr>
        <p:spPr bwMode="auto">
          <a:xfrm flipH="1">
            <a:off x="1165225" y="4198938"/>
            <a:ext cx="555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5" name="Rectangle 67"/>
          <p:cNvSpPr>
            <a:spLocks noChangeArrowheads="1"/>
          </p:cNvSpPr>
          <p:nvPr/>
        </p:nvSpPr>
        <p:spPr bwMode="auto">
          <a:xfrm>
            <a:off x="1427163" y="4721225"/>
            <a:ext cx="1585912" cy="14192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6" name="Rectangle 68"/>
          <p:cNvSpPr>
            <a:spLocks noChangeArrowheads="1"/>
          </p:cNvSpPr>
          <p:nvPr/>
        </p:nvSpPr>
        <p:spPr bwMode="auto">
          <a:xfrm>
            <a:off x="1800225" y="5281613"/>
            <a:ext cx="936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>
                <a:solidFill>
                  <a:srgbClr val="000000"/>
                </a:solidFill>
                <a:latin typeface="Times" charset="0"/>
              </a:rPr>
              <a:t>“</a:t>
            </a:r>
            <a:r>
              <a:rPr lang="zh-CN" altLang="en-US" sz="1900">
                <a:solidFill>
                  <a:srgbClr val="000000"/>
                </a:solidFill>
                <a:latin typeface="Times" charset="0"/>
              </a:rPr>
              <a:t>或”阵列</a:t>
            </a:r>
            <a:endParaRPr lang="zh-CN" altLang="en-US"/>
          </a:p>
        </p:txBody>
      </p:sp>
      <p:sp>
        <p:nvSpPr>
          <p:cNvPr id="94277" name="Line 69"/>
          <p:cNvSpPr>
            <a:spLocks noChangeShapeType="1"/>
          </p:cNvSpPr>
          <p:nvPr/>
        </p:nvSpPr>
        <p:spPr bwMode="auto">
          <a:xfrm flipH="1">
            <a:off x="3013075" y="4889500"/>
            <a:ext cx="44926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8" name="Line 70"/>
          <p:cNvSpPr>
            <a:spLocks noChangeShapeType="1"/>
          </p:cNvSpPr>
          <p:nvPr/>
        </p:nvSpPr>
        <p:spPr bwMode="auto">
          <a:xfrm flipH="1">
            <a:off x="3013075" y="5243513"/>
            <a:ext cx="61753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79" name="Line 71"/>
          <p:cNvSpPr>
            <a:spLocks noChangeShapeType="1"/>
          </p:cNvSpPr>
          <p:nvPr/>
        </p:nvSpPr>
        <p:spPr bwMode="auto">
          <a:xfrm flipH="1">
            <a:off x="3013075" y="5599113"/>
            <a:ext cx="61753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0" name="Line 72"/>
          <p:cNvSpPr>
            <a:spLocks noChangeShapeType="1"/>
          </p:cNvSpPr>
          <p:nvPr/>
        </p:nvSpPr>
        <p:spPr bwMode="auto">
          <a:xfrm flipH="1">
            <a:off x="3013075" y="5953125"/>
            <a:ext cx="6175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1" name="Freeform 73"/>
          <p:cNvSpPr>
            <a:spLocks/>
          </p:cNvSpPr>
          <p:nvPr/>
        </p:nvSpPr>
        <p:spPr bwMode="auto">
          <a:xfrm>
            <a:off x="3405188" y="4851400"/>
            <a:ext cx="225425" cy="93663"/>
          </a:xfrm>
          <a:custGeom>
            <a:avLst/>
            <a:gdLst>
              <a:gd name="T0" fmla="*/ 0 w 142"/>
              <a:gd name="T1" fmla="*/ 0 h 59"/>
              <a:gd name="T2" fmla="*/ 2147483647 w 142"/>
              <a:gd name="T3" fmla="*/ 2147483647 h 59"/>
              <a:gd name="T4" fmla="*/ 0 w 142"/>
              <a:gd name="T5" fmla="*/ 2147483647 h 59"/>
              <a:gd name="T6" fmla="*/ 2147483647 w 142"/>
              <a:gd name="T7" fmla="*/ 2147483647 h 59"/>
              <a:gd name="T8" fmla="*/ 0 w 142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"/>
              <a:gd name="T16" fmla="*/ 0 h 59"/>
              <a:gd name="T17" fmla="*/ 142 w 142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" h="59">
                <a:moveTo>
                  <a:pt x="0" y="0"/>
                </a:moveTo>
                <a:lnTo>
                  <a:pt x="24" y="24"/>
                </a:lnTo>
                <a:lnTo>
                  <a:pt x="0" y="59"/>
                </a:lnTo>
                <a:lnTo>
                  <a:pt x="142" y="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2" name="Freeform 74"/>
          <p:cNvSpPr>
            <a:spLocks/>
          </p:cNvSpPr>
          <p:nvPr/>
        </p:nvSpPr>
        <p:spPr bwMode="auto">
          <a:xfrm>
            <a:off x="3424238" y="5207000"/>
            <a:ext cx="242887" cy="93663"/>
          </a:xfrm>
          <a:custGeom>
            <a:avLst/>
            <a:gdLst>
              <a:gd name="T0" fmla="*/ 0 w 153"/>
              <a:gd name="T1" fmla="*/ 0 h 59"/>
              <a:gd name="T2" fmla="*/ 2147483647 w 153"/>
              <a:gd name="T3" fmla="*/ 2147483647 h 59"/>
              <a:gd name="T4" fmla="*/ 0 w 153"/>
              <a:gd name="T5" fmla="*/ 2147483647 h 59"/>
              <a:gd name="T6" fmla="*/ 2147483647 w 153"/>
              <a:gd name="T7" fmla="*/ 2147483647 h 59"/>
              <a:gd name="T8" fmla="*/ 0 w 153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59"/>
              <a:gd name="T17" fmla="*/ 153 w 153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59">
                <a:moveTo>
                  <a:pt x="0" y="0"/>
                </a:moveTo>
                <a:lnTo>
                  <a:pt x="35" y="23"/>
                </a:lnTo>
                <a:lnTo>
                  <a:pt x="0" y="59"/>
                </a:lnTo>
                <a:lnTo>
                  <a:pt x="153" y="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3" name="Freeform 75"/>
          <p:cNvSpPr>
            <a:spLocks/>
          </p:cNvSpPr>
          <p:nvPr/>
        </p:nvSpPr>
        <p:spPr bwMode="auto">
          <a:xfrm>
            <a:off x="3424238" y="5561013"/>
            <a:ext cx="242887" cy="74612"/>
          </a:xfrm>
          <a:custGeom>
            <a:avLst/>
            <a:gdLst>
              <a:gd name="T0" fmla="*/ 0 w 153"/>
              <a:gd name="T1" fmla="*/ 0 h 47"/>
              <a:gd name="T2" fmla="*/ 2147483647 w 153"/>
              <a:gd name="T3" fmla="*/ 2147483647 h 47"/>
              <a:gd name="T4" fmla="*/ 0 w 153"/>
              <a:gd name="T5" fmla="*/ 2147483647 h 47"/>
              <a:gd name="T6" fmla="*/ 2147483647 w 153"/>
              <a:gd name="T7" fmla="*/ 2147483647 h 47"/>
              <a:gd name="T8" fmla="*/ 0 w 153"/>
              <a:gd name="T9" fmla="*/ 0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47"/>
              <a:gd name="T17" fmla="*/ 153 w 153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47">
                <a:moveTo>
                  <a:pt x="0" y="0"/>
                </a:moveTo>
                <a:lnTo>
                  <a:pt x="35" y="24"/>
                </a:lnTo>
                <a:lnTo>
                  <a:pt x="0" y="47"/>
                </a:lnTo>
                <a:lnTo>
                  <a:pt x="153" y="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4" name="Freeform 76"/>
          <p:cNvSpPr>
            <a:spLocks/>
          </p:cNvSpPr>
          <p:nvPr/>
        </p:nvSpPr>
        <p:spPr bwMode="auto">
          <a:xfrm>
            <a:off x="3405188" y="5916613"/>
            <a:ext cx="225425" cy="74612"/>
          </a:xfrm>
          <a:custGeom>
            <a:avLst/>
            <a:gdLst>
              <a:gd name="T0" fmla="*/ 0 w 142"/>
              <a:gd name="T1" fmla="*/ 0 h 47"/>
              <a:gd name="T2" fmla="*/ 2147483647 w 142"/>
              <a:gd name="T3" fmla="*/ 2147483647 h 47"/>
              <a:gd name="T4" fmla="*/ 0 w 142"/>
              <a:gd name="T5" fmla="*/ 2147483647 h 47"/>
              <a:gd name="T6" fmla="*/ 2147483647 w 142"/>
              <a:gd name="T7" fmla="*/ 2147483647 h 47"/>
              <a:gd name="T8" fmla="*/ 0 w 142"/>
              <a:gd name="T9" fmla="*/ 0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"/>
              <a:gd name="T16" fmla="*/ 0 h 47"/>
              <a:gd name="T17" fmla="*/ 142 w 14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" h="47">
                <a:moveTo>
                  <a:pt x="0" y="0"/>
                </a:moveTo>
                <a:lnTo>
                  <a:pt x="24" y="23"/>
                </a:lnTo>
                <a:lnTo>
                  <a:pt x="0" y="47"/>
                </a:lnTo>
                <a:lnTo>
                  <a:pt x="142" y="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85" name="Rectangle 77"/>
          <p:cNvSpPr>
            <a:spLocks noChangeArrowheads="1"/>
          </p:cNvSpPr>
          <p:nvPr/>
        </p:nvSpPr>
        <p:spPr bwMode="auto">
          <a:xfrm>
            <a:off x="3686175" y="5803900"/>
            <a:ext cx="1476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i="1">
                <a:solidFill>
                  <a:srgbClr val="000000"/>
                </a:solidFill>
                <a:latin typeface="Times" charset="0"/>
              </a:rPr>
              <a:t>F</a:t>
            </a:r>
            <a:endParaRPr lang="en-US" altLang="zh-CN"/>
          </a:p>
        </p:txBody>
      </p:sp>
      <p:sp>
        <p:nvSpPr>
          <p:cNvPr id="94286" name="Rectangle 78"/>
          <p:cNvSpPr>
            <a:spLocks noChangeArrowheads="1"/>
          </p:cNvSpPr>
          <p:nvPr/>
        </p:nvSpPr>
        <p:spPr bwMode="auto">
          <a:xfrm>
            <a:off x="3835400" y="5934075"/>
            <a:ext cx="825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Times" charset="0"/>
              </a:rPr>
              <a:t>0</a:t>
            </a:r>
            <a:endParaRPr lang="en-US" altLang="zh-CN"/>
          </a:p>
        </p:txBody>
      </p:sp>
      <p:sp>
        <p:nvSpPr>
          <p:cNvPr id="94287" name="Rectangle 79"/>
          <p:cNvSpPr>
            <a:spLocks noChangeArrowheads="1"/>
          </p:cNvSpPr>
          <p:nvPr/>
        </p:nvSpPr>
        <p:spPr bwMode="auto">
          <a:xfrm>
            <a:off x="3686175" y="5449888"/>
            <a:ext cx="1476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i="1">
                <a:solidFill>
                  <a:srgbClr val="000000"/>
                </a:solidFill>
                <a:latin typeface="Times" charset="0"/>
              </a:rPr>
              <a:t>F</a:t>
            </a:r>
            <a:endParaRPr lang="en-US" altLang="zh-CN"/>
          </a:p>
        </p:txBody>
      </p:sp>
      <p:sp>
        <p:nvSpPr>
          <p:cNvPr id="94288" name="Rectangle 80"/>
          <p:cNvSpPr>
            <a:spLocks noChangeArrowheads="1"/>
          </p:cNvSpPr>
          <p:nvPr/>
        </p:nvSpPr>
        <p:spPr bwMode="auto">
          <a:xfrm>
            <a:off x="3835400" y="5580063"/>
            <a:ext cx="825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Times" charset="0"/>
              </a:rPr>
              <a:t>1</a:t>
            </a:r>
            <a:endParaRPr lang="en-US" altLang="zh-CN"/>
          </a:p>
        </p:txBody>
      </p:sp>
      <p:sp>
        <p:nvSpPr>
          <p:cNvPr id="94289" name="Rectangle 81"/>
          <p:cNvSpPr>
            <a:spLocks noChangeArrowheads="1"/>
          </p:cNvSpPr>
          <p:nvPr/>
        </p:nvSpPr>
        <p:spPr bwMode="auto">
          <a:xfrm>
            <a:off x="3686175" y="5094288"/>
            <a:ext cx="1476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i="1">
                <a:solidFill>
                  <a:srgbClr val="000000"/>
                </a:solidFill>
                <a:latin typeface="Times" charset="0"/>
              </a:rPr>
              <a:t>F</a:t>
            </a:r>
            <a:endParaRPr lang="en-US" altLang="zh-CN"/>
          </a:p>
        </p:txBody>
      </p:sp>
      <p:sp>
        <p:nvSpPr>
          <p:cNvPr id="94290" name="Rectangle 82"/>
          <p:cNvSpPr>
            <a:spLocks noChangeArrowheads="1"/>
          </p:cNvSpPr>
          <p:nvPr/>
        </p:nvSpPr>
        <p:spPr bwMode="auto">
          <a:xfrm>
            <a:off x="3835400" y="5224463"/>
            <a:ext cx="825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Times" charset="0"/>
              </a:rPr>
              <a:t>2</a:t>
            </a:r>
            <a:endParaRPr lang="en-US" altLang="zh-CN"/>
          </a:p>
        </p:txBody>
      </p:sp>
      <p:sp>
        <p:nvSpPr>
          <p:cNvPr id="94291" name="Rectangle 83"/>
          <p:cNvSpPr>
            <a:spLocks noChangeArrowheads="1"/>
          </p:cNvSpPr>
          <p:nvPr/>
        </p:nvSpPr>
        <p:spPr bwMode="auto">
          <a:xfrm>
            <a:off x="3686175" y="4740275"/>
            <a:ext cx="1476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i="1">
                <a:solidFill>
                  <a:srgbClr val="000000"/>
                </a:solidFill>
                <a:latin typeface="Times" charset="0"/>
              </a:rPr>
              <a:t>F</a:t>
            </a:r>
            <a:endParaRPr lang="en-US" altLang="zh-CN"/>
          </a:p>
        </p:txBody>
      </p:sp>
      <p:sp>
        <p:nvSpPr>
          <p:cNvPr id="94292" name="Rectangle 84"/>
          <p:cNvSpPr>
            <a:spLocks noChangeArrowheads="1"/>
          </p:cNvSpPr>
          <p:nvPr/>
        </p:nvSpPr>
        <p:spPr bwMode="auto">
          <a:xfrm>
            <a:off x="3835400" y="4870450"/>
            <a:ext cx="825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Times" charset="0"/>
              </a:rPr>
              <a:t>3</a:t>
            </a:r>
            <a:endParaRPr lang="en-US" altLang="zh-CN"/>
          </a:p>
        </p:txBody>
      </p:sp>
      <p:sp>
        <p:nvSpPr>
          <p:cNvPr id="94293" name="Rectangle 85"/>
          <p:cNvSpPr>
            <a:spLocks noChangeArrowheads="1"/>
          </p:cNvSpPr>
          <p:nvPr/>
        </p:nvSpPr>
        <p:spPr bwMode="auto">
          <a:xfrm>
            <a:off x="1836738" y="3824288"/>
            <a:ext cx="174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i="1">
                <a:solidFill>
                  <a:srgbClr val="000000"/>
                </a:solidFill>
                <a:latin typeface="Times" charset="0"/>
              </a:rPr>
              <a:t>m</a:t>
            </a:r>
            <a:endParaRPr lang="en-US" altLang="zh-CN"/>
          </a:p>
        </p:txBody>
      </p:sp>
      <p:sp>
        <p:nvSpPr>
          <p:cNvPr id="94294" name="Rectangle 86"/>
          <p:cNvSpPr>
            <a:spLocks noChangeArrowheads="1"/>
          </p:cNvSpPr>
          <p:nvPr/>
        </p:nvSpPr>
        <p:spPr bwMode="auto">
          <a:xfrm>
            <a:off x="2005013" y="3935413"/>
            <a:ext cx="825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Times" charset="0"/>
              </a:rPr>
              <a:t>0</a:t>
            </a:r>
            <a:endParaRPr lang="en-US" altLang="zh-CN"/>
          </a:p>
        </p:txBody>
      </p:sp>
      <p:sp>
        <p:nvSpPr>
          <p:cNvPr id="94295" name="Rectangle 87"/>
          <p:cNvSpPr>
            <a:spLocks noChangeArrowheads="1"/>
          </p:cNvSpPr>
          <p:nvPr/>
        </p:nvSpPr>
        <p:spPr bwMode="auto">
          <a:xfrm>
            <a:off x="2173288" y="3824288"/>
            <a:ext cx="174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i="1">
                <a:solidFill>
                  <a:srgbClr val="000000"/>
                </a:solidFill>
                <a:latin typeface="Times" charset="0"/>
              </a:rPr>
              <a:t>m</a:t>
            </a:r>
            <a:endParaRPr lang="en-US" altLang="zh-CN"/>
          </a:p>
        </p:txBody>
      </p:sp>
      <p:sp>
        <p:nvSpPr>
          <p:cNvPr id="94296" name="Rectangle 88"/>
          <p:cNvSpPr>
            <a:spLocks noChangeArrowheads="1"/>
          </p:cNvSpPr>
          <p:nvPr/>
        </p:nvSpPr>
        <p:spPr bwMode="auto">
          <a:xfrm>
            <a:off x="2341563" y="3935413"/>
            <a:ext cx="825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Times" charset="0"/>
              </a:rPr>
              <a:t>1</a:t>
            </a:r>
            <a:endParaRPr lang="en-US" altLang="zh-CN"/>
          </a:p>
        </p:txBody>
      </p:sp>
      <p:sp>
        <p:nvSpPr>
          <p:cNvPr id="94297" name="Rectangle 89"/>
          <p:cNvSpPr>
            <a:spLocks noChangeArrowheads="1"/>
          </p:cNvSpPr>
          <p:nvPr/>
        </p:nvSpPr>
        <p:spPr bwMode="auto">
          <a:xfrm>
            <a:off x="2528888" y="3824288"/>
            <a:ext cx="174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i="1">
                <a:solidFill>
                  <a:srgbClr val="000000"/>
                </a:solidFill>
                <a:latin typeface="Times" charset="0"/>
              </a:rPr>
              <a:t>m</a:t>
            </a:r>
            <a:endParaRPr lang="en-US" altLang="zh-CN"/>
          </a:p>
        </p:txBody>
      </p:sp>
      <p:sp>
        <p:nvSpPr>
          <p:cNvPr id="94298" name="Rectangle 90"/>
          <p:cNvSpPr>
            <a:spLocks noChangeArrowheads="1"/>
          </p:cNvSpPr>
          <p:nvPr/>
        </p:nvSpPr>
        <p:spPr bwMode="auto">
          <a:xfrm>
            <a:off x="2695575" y="3935413"/>
            <a:ext cx="825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Times" charset="0"/>
              </a:rPr>
              <a:t>2</a:t>
            </a:r>
            <a:endParaRPr lang="en-US" altLang="zh-CN"/>
          </a:p>
        </p:txBody>
      </p:sp>
      <p:sp>
        <p:nvSpPr>
          <p:cNvPr id="94299" name="Rectangle 91"/>
          <p:cNvSpPr>
            <a:spLocks noChangeArrowheads="1"/>
          </p:cNvSpPr>
          <p:nvPr/>
        </p:nvSpPr>
        <p:spPr bwMode="auto">
          <a:xfrm>
            <a:off x="2882900" y="3824288"/>
            <a:ext cx="174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i="1">
                <a:solidFill>
                  <a:srgbClr val="000000"/>
                </a:solidFill>
                <a:latin typeface="Times" charset="0"/>
              </a:rPr>
              <a:t>m</a:t>
            </a:r>
            <a:endParaRPr lang="en-US" altLang="zh-CN"/>
          </a:p>
        </p:txBody>
      </p:sp>
      <p:sp>
        <p:nvSpPr>
          <p:cNvPr id="94300" name="Rectangle 92"/>
          <p:cNvSpPr>
            <a:spLocks noChangeArrowheads="1"/>
          </p:cNvSpPr>
          <p:nvPr/>
        </p:nvSpPr>
        <p:spPr bwMode="auto">
          <a:xfrm>
            <a:off x="3051175" y="3935413"/>
            <a:ext cx="825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Times" charset="0"/>
              </a:rPr>
              <a:t>3</a:t>
            </a:r>
            <a:endParaRPr lang="en-US" altLang="zh-CN"/>
          </a:p>
        </p:txBody>
      </p:sp>
      <p:sp>
        <p:nvSpPr>
          <p:cNvPr id="94301" name="Freeform 93"/>
          <p:cNvSpPr>
            <a:spLocks/>
          </p:cNvSpPr>
          <p:nvPr/>
        </p:nvSpPr>
        <p:spPr bwMode="auto">
          <a:xfrm>
            <a:off x="1744663" y="4497388"/>
            <a:ext cx="74612" cy="223837"/>
          </a:xfrm>
          <a:custGeom>
            <a:avLst/>
            <a:gdLst>
              <a:gd name="T0" fmla="*/ 2147483647 w 47"/>
              <a:gd name="T1" fmla="*/ 0 h 141"/>
              <a:gd name="T2" fmla="*/ 2147483647 w 47"/>
              <a:gd name="T3" fmla="*/ 2147483647 h 141"/>
              <a:gd name="T4" fmla="*/ 0 w 47"/>
              <a:gd name="T5" fmla="*/ 0 h 141"/>
              <a:gd name="T6" fmla="*/ 2147483647 w 47"/>
              <a:gd name="T7" fmla="*/ 2147483647 h 141"/>
              <a:gd name="T8" fmla="*/ 2147483647 w 47"/>
              <a:gd name="T9" fmla="*/ 0 h 1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141"/>
              <a:gd name="T17" fmla="*/ 47 w 47"/>
              <a:gd name="T18" fmla="*/ 141 h 1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141">
                <a:moveTo>
                  <a:pt x="47" y="0"/>
                </a:moveTo>
                <a:lnTo>
                  <a:pt x="23" y="23"/>
                </a:lnTo>
                <a:lnTo>
                  <a:pt x="0" y="0"/>
                </a:lnTo>
                <a:lnTo>
                  <a:pt x="23" y="141"/>
                </a:lnTo>
                <a:lnTo>
                  <a:pt x="47" y="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02" name="Freeform 94"/>
          <p:cNvSpPr>
            <a:spLocks/>
          </p:cNvSpPr>
          <p:nvPr/>
        </p:nvSpPr>
        <p:spPr bwMode="auto">
          <a:xfrm>
            <a:off x="2098675" y="4497388"/>
            <a:ext cx="74613" cy="223837"/>
          </a:xfrm>
          <a:custGeom>
            <a:avLst/>
            <a:gdLst>
              <a:gd name="T0" fmla="*/ 2147483647 w 47"/>
              <a:gd name="T1" fmla="*/ 0 h 141"/>
              <a:gd name="T2" fmla="*/ 2147483647 w 47"/>
              <a:gd name="T3" fmla="*/ 2147483647 h 141"/>
              <a:gd name="T4" fmla="*/ 0 w 47"/>
              <a:gd name="T5" fmla="*/ 0 h 141"/>
              <a:gd name="T6" fmla="*/ 2147483647 w 47"/>
              <a:gd name="T7" fmla="*/ 2147483647 h 141"/>
              <a:gd name="T8" fmla="*/ 2147483647 w 47"/>
              <a:gd name="T9" fmla="*/ 0 h 1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141"/>
              <a:gd name="T17" fmla="*/ 47 w 47"/>
              <a:gd name="T18" fmla="*/ 141 h 1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141">
                <a:moveTo>
                  <a:pt x="47" y="0"/>
                </a:moveTo>
                <a:lnTo>
                  <a:pt x="24" y="23"/>
                </a:lnTo>
                <a:lnTo>
                  <a:pt x="0" y="0"/>
                </a:lnTo>
                <a:lnTo>
                  <a:pt x="24" y="141"/>
                </a:lnTo>
                <a:lnTo>
                  <a:pt x="47" y="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03" name="Freeform 95"/>
          <p:cNvSpPr>
            <a:spLocks/>
          </p:cNvSpPr>
          <p:nvPr/>
        </p:nvSpPr>
        <p:spPr bwMode="auto">
          <a:xfrm>
            <a:off x="2454275" y="4497388"/>
            <a:ext cx="74613" cy="223837"/>
          </a:xfrm>
          <a:custGeom>
            <a:avLst/>
            <a:gdLst>
              <a:gd name="T0" fmla="*/ 2147483647 w 47"/>
              <a:gd name="T1" fmla="*/ 0 h 141"/>
              <a:gd name="T2" fmla="*/ 2147483647 w 47"/>
              <a:gd name="T3" fmla="*/ 2147483647 h 141"/>
              <a:gd name="T4" fmla="*/ 0 w 47"/>
              <a:gd name="T5" fmla="*/ 0 h 141"/>
              <a:gd name="T6" fmla="*/ 2147483647 w 47"/>
              <a:gd name="T7" fmla="*/ 2147483647 h 141"/>
              <a:gd name="T8" fmla="*/ 2147483647 w 47"/>
              <a:gd name="T9" fmla="*/ 0 h 1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141"/>
              <a:gd name="T17" fmla="*/ 47 w 47"/>
              <a:gd name="T18" fmla="*/ 141 h 1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141">
                <a:moveTo>
                  <a:pt x="47" y="0"/>
                </a:moveTo>
                <a:lnTo>
                  <a:pt x="23" y="23"/>
                </a:lnTo>
                <a:lnTo>
                  <a:pt x="0" y="0"/>
                </a:lnTo>
                <a:lnTo>
                  <a:pt x="23" y="141"/>
                </a:lnTo>
                <a:lnTo>
                  <a:pt x="47" y="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04" name="Freeform 96"/>
          <p:cNvSpPr>
            <a:spLocks/>
          </p:cNvSpPr>
          <p:nvPr/>
        </p:nvSpPr>
        <p:spPr bwMode="auto">
          <a:xfrm>
            <a:off x="2808288" y="4497388"/>
            <a:ext cx="74612" cy="223837"/>
          </a:xfrm>
          <a:custGeom>
            <a:avLst/>
            <a:gdLst>
              <a:gd name="T0" fmla="*/ 2147483647 w 47"/>
              <a:gd name="T1" fmla="*/ 0 h 141"/>
              <a:gd name="T2" fmla="*/ 2147483647 w 47"/>
              <a:gd name="T3" fmla="*/ 2147483647 h 141"/>
              <a:gd name="T4" fmla="*/ 0 w 47"/>
              <a:gd name="T5" fmla="*/ 0 h 141"/>
              <a:gd name="T6" fmla="*/ 2147483647 w 47"/>
              <a:gd name="T7" fmla="*/ 2147483647 h 141"/>
              <a:gd name="T8" fmla="*/ 2147483647 w 47"/>
              <a:gd name="T9" fmla="*/ 0 h 1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141"/>
              <a:gd name="T17" fmla="*/ 47 w 47"/>
              <a:gd name="T18" fmla="*/ 141 h 1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141">
                <a:moveTo>
                  <a:pt x="47" y="0"/>
                </a:moveTo>
                <a:lnTo>
                  <a:pt x="24" y="23"/>
                </a:lnTo>
                <a:lnTo>
                  <a:pt x="0" y="0"/>
                </a:lnTo>
                <a:lnTo>
                  <a:pt x="24" y="141"/>
                </a:lnTo>
                <a:lnTo>
                  <a:pt x="47" y="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05" name="Line 97"/>
          <p:cNvSpPr>
            <a:spLocks noChangeShapeType="1"/>
          </p:cNvSpPr>
          <p:nvPr/>
        </p:nvSpPr>
        <p:spPr bwMode="auto">
          <a:xfrm flipH="1">
            <a:off x="5403850" y="4721225"/>
            <a:ext cx="26511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06" name="Line 98"/>
          <p:cNvSpPr>
            <a:spLocks noChangeShapeType="1"/>
          </p:cNvSpPr>
          <p:nvPr/>
        </p:nvSpPr>
        <p:spPr bwMode="auto">
          <a:xfrm flipH="1">
            <a:off x="5403850" y="5243513"/>
            <a:ext cx="26511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07" name="Line 99"/>
          <p:cNvSpPr>
            <a:spLocks noChangeShapeType="1"/>
          </p:cNvSpPr>
          <p:nvPr/>
        </p:nvSpPr>
        <p:spPr bwMode="auto">
          <a:xfrm flipH="1">
            <a:off x="5403850" y="5784850"/>
            <a:ext cx="26511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08" name="Line 100"/>
          <p:cNvSpPr>
            <a:spLocks noChangeShapeType="1"/>
          </p:cNvSpPr>
          <p:nvPr/>
        </p:nvSpPr>
        <p:spPr bwMode="auto">
          <a:xfrm flipH="1">
            <a:off x="5403850" y="6308725"/>
            <a:ext cx="26511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09" name="Line 101"/>
          <p:cNvSpPr>
            <a:spLocks noChangeShapeType="1"/>
          </p:cNvSpPr>
          <p:nvPr/>
        </p:nvSpPr>
        <p:spPr bwMode="auto">
          <a:xfrm flipH="1">
            <a:off x="4600575" y="2068513"/>
            <a:ext cx="34544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10" name="Line 102"/>
          <p:cNvSpPr>
            <a:spLocks noChangeShapeType="1"/>
          </p:cNvSpPr>
          <p:nvPr/>
        </p:nvSpPr>
        <p:spPr bwMode="auto">
          <a:xfrm flipH="1">
            <a:off x="4956175" y="2611438"/>
            <a:ext cx="30988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11" name="Line 103"/>
          <p:cNvSpPr>
            <a:spLocks noChangeShapeType="1"/>
          </p:cNvSpPr>
          <p:nvPr/>
        </p:nvSpPr>
        <p:spPr bwMode="auto">
          <a:xfrm flipH="1">
            <a:off x="4600575" y="3133725"/>
            <a:ext cx="34544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12" name="Line 104"/>
          <p:cNvSpPr>
            <a:spLocks noChangeShapeType="1"/>
          </p:cNvSpPr>
          <p:nvPr/>
        </p:nvSpPr>
        <p:spPr bwMode="auto">
          <a:xfrm flipH="1">
            <a:off x="4956175" y="3656013"/>
            <a:ext cx="30988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13" name="Line 105"/>
          <p:cNvSpPr>
            <a:spLocks noChangeShapeType="1"/>
          </p:cNvSpPr>
          <p:nvPr/>
        </p:nvSpPr>
        <p:spPr bwMode="auto">
          <a:xfrm>
            <a:off x="5926138" y="1901825"/>
            <a:ext cx="1587" cy="4575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14" name="Line 106"/>
          <p:cNvSpPr>
            <a:spLocks noChangeShapeType="1"/>
          </p:cNvSpPr>
          <p:nvPr/>
        </p:nvSpPr>
        <p:spPr bwMode="auto">
          <a:xfrm>
            <a:off x="6467475" y="1901825"/>
            <a:ext cx="1588" cy="4575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15" name="Line 107"/>
          <p:cNvSpPr>
            <a:spLocks noChangeShapeType="1"/>
          </p:cNvSpPr>
          <p:nvPr/>
        </p:nvSpPr>
        <p:spPr bwMode="auto">
          <a:xfrm>
            <a:off x="6991350" y="1901825"/>
            <a:ext cx="1588" cy="4575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16" name="Line 108"/>
          <p:cNvSpPr>
            <a:spLocks noChangeShapeType="1"/>
          </p:cNvSpPr>
          <p:nvPr/>
        </p:nvSpPr>
        <p:spPr bwMode="auto">
          <a:xfrm>
            <a:off x="7513638" y="1901825"/>
            <a:ext cx="1587" cy="4575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17" name="Rectangle 109"/>
          <p:cNvSpPr>
            <a:spLocks noChangeArrowheads="1"/>
          </p:cNvSpPr>
          <p:nvPr/>
        </p:nvSpPr>
        <p:spPr bwMode="auto">
          <a:xfrm>
            <a:off x="6057900" y="4179888"/>
            <a:ext cx="174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i="1">
                <a:solidFill>
                  <a:srgbClr val="000000"/>
                </a:solidFill>
                <a:latin typeface="Times" charset="0"/>
              </a:rPr>
              <a:t>m</a:t>
            </a:r>
            <a:endParaRPr lang="en-US" altLang="zh-CN"/>
          </a:p>
        </p:txBody>
      </p:sp>
      <p:sp>
        <p:nvSpPr>
          <p:cNvPr id="94318" name="Rectangle 110"/>
          <p:cNvSpPr>
            <a:spLocks noChangeArrowheads="1"/>
          </p:cNvSpPr>
          <p:nvPr/>
        </p:nvSpPr>
        <p:spPr bwMode="auto">
          <a:xfrm>
            <a:off x="6224588" y="4291013"/>
            <a:ext cx="825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Times" charset="0"/>
              </a:rPr>
              <a:t>0</a:t>
            </a:r>
            <a:endParaRPr lang="en-US" altLang="zh-CN"/>
          </a:p>
        </p:txBody>
      </p:sp>
      <p:sp>
        <p:nvSpPr>
          <p:cNvPr id="94319" name="Rectangle 111"/>
          <p:cNvSpPr>
            <a:spLocks noChangeArrowheads="1"/>
          </p:cNvSpPr>
          <p:nvPr/>
        </p:nvSpPr>
        <p:spPr bwMode="auto">
          <a:xfrm>
            <a:off x="6599238" y="4179888"/>
            <a:ext cx="174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i="1">
                <a:solidFill>
                  <a:srgbClr val="000000"/>
                </a:solidFill>
                <a:latin typeface="Times" charset="0"/>
              </a:rPr>
              <a:t>m</a:t>
            </a:r>
            <a:endParaRPr lang="en-US" altLang="zh-CN"/>
          </a:p>
        </p:txBody>
      </p:sp>
      <p:sp>
        <p:nvSpPr>
          <p:cNvPr id="94320" name="Rectangle 112"/>
          <p:cNvSpPr>
            <a:spLocks noChangeArrowheads="1"/>
          </p:cNvSpPr>
          <p:nvPr/>
        </p:nvSpPr>
        <p:spPr bwMode="auto">
          <a:xfrm>
            <a:off x="6765925" y="4291013"/>
            <a:ext cx="825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Times" charset="0"/>
              </a:rPr>
              <a:t>1</a:t>
            </a:r>
            <a:endParaRPr lang="en-US" altLang="zh-CN"/>
          </a:p>
        </p:txBody>
      </p:sp>
      <p:sp>
        <p:nvSpPr>
          <p:cNvPr id="94321" name="Rectangle 113"/>
          <p:cNvSpPr>
            <a:spLocks noChangeArrowheads="1"/>
          </p:cNvSpPr>
          <p:nvPr/>
        </p:nvSpPr>
        <p:spPr bwMode="auto">
          <a:xfrm>
            <a:off x="7121525" y="4179888"/>
            <a:ext cx="174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i="1">
                <a:solidFill>
                  <a:srgbClr val="000000"/>
                </a:solidFill>
                <a:latin typeface="Times" charset="0"/>
              </a:rPr>
              <a:t>m</a:t>
            </a:r>
            <a:endParaRPr lang="en-US" altLang="zh-CN"/>
          </a:p>
        </p:txBody>
      </p:sp>
      <p:sp>
        <p:nvSpPr>
          <p:cNvPr id="94322" name="Rectangle 114"/>
          <p:cNvSpPr>
            <a:spLocks noChangeArrowheads="1"/>
          </p:cNvSpPr>
          <p:nvPr/>
        </p:nvSpPr>
        <p:spPr bwMode="auto">
          <a:xfrm>
            <a:off x="7289800" y="4291013"/>
            <a:ext cx="825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Times" charset="0"/>
              </a:rPr>
              <a:t>2</a:t>
            </a:r>
            <a:endParaRPr lang="en-US" altLang="zh-CN"/>
          </a:p>
        </p:txBody>
      </p:sp>
      <p:sp>
        <p:nvSpPr>
          <p:cNvPr id="94323" name="Rectangle 115"/>
          <p:cNvSpPr>
            <a:spLocks noChangeArrowheads="1"/>
          </p:cNvSpPr>
          <p:nvPr/>
        </p:nvSpPr>
        <p:spPr bwMode="auto">
          <a:xfrm>
            <a:off x="7643813" y="4179888"/>
            <a:ext cx="174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i="1">
                <a:solidFill>
                  <a:srgbClr val="000000"/>
                </a:solidFill>
                <a:latin typeface="Times" charset="0"/>
              </a:rPr>
              <a:t>m</a:t>
            </a:r>
            <a:endParaRPr lang="en-US" altLang="zh-CN"/>
          </a:p>
        </p:txBody>
      </p:sp>
      <p:sp>
        <p:nvSpPr>
          <p:cNvPr id="94324" name="Rectangle 116"/>
          <p:cNvSpPr>
            <a:spLocks noChangeArrowheads="1"/>
          </p:cNvSpPr>
          <p:nvPr/>
        </p:nvSpPr>
        <p:spPr bwMode="auto">
          <a:xfrm>
            <a:off x="7812088" y="4291013"/>
            <a:ext cx="825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Times" charset="0"/>
              </a:rPr>
              <a:t>3</a:t>
            </a:r>
            <a:endParaRPr lang="en-US" altLang="zh-CN"/>
          </a:p>
        </p:txBody>
      </p:sp>
      <p:sp>
        <p:nvSpPr>
          <p:cNvPr id="94325" name="Freeform 117"/>
          <p:cNvSpPr>
            <a:spLocks/>
          </p:cNvSpPr>
          <p:nvPr/>
        </p:nvSpPr>
        <p:spPr bwMode="auto">
          <a:xfrm>
            <a:off x="5889625" y="4683125"/>
            <a:ext cx="92075" cy="74613"/>
          </a:xfrm>
          <a:custGeom>
            <a:avLst/>
            <a:gdLst>
              <a:gd name="T0" fmla="*/ 0 w 58"/>
              <a:gd name="T1" fmla="*/ 2147483647 h 47"/>
              <a:gd name="T2" fmla="*/ 2147483647 w 58"/>
              <a:gd name="T3" fmla="*/ 0 h 47"/>
              <a:gd name="T4" fmla="*/ 2147483647 w 58"/>
              <a:gd name="T5" fmla="*/ 0 h 47"/>
              <a:gd name="T6" fmla="*/ 2147483647 w 58"/>
              <a:gd name="T7" fmla="*/ 2147483647 h 47"/>
              <a:gd name="T8" fmla="*/ 2147483647 w 58"/>
              <a:gd name="T9" fmla="*/ 2147483647 h 47"/>
              <a:gd name="T10" fmla="*/ 2147483647 w 58"/>
              <a:gd name="T11" fmla="*/ 2147483647 h 47"/>
              <a:gd name="T12" fmla="*/ 0 w 58"/>
              <a:gd name="T13" fmla="*/ 2147483647 h 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8"/>
              <a:gd name="T22" fmla="*/ 0 h 47"/>
              <a:gd name="T23" fmla="*/ 58 w 58"/>
              <a:gd name="T24" fmla="*/ 47 h 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8" h="47">
                <a:moveTo>
                  <a:pt x="0" y="24"/>
                </a:moveTo>
                <a:lnTo>
                  <a:pt x="11" y="0"/>
                </a:lnTo>
                <a:lnTo>
                  <a:pt x="35" y="0"/>
                </a:lnTo>
                <a:lnTo>
                  <a:pt x="58" y="24"/>
                </a:lnTo>
                <a:lnTo>
                  <a:pt x="35" y="47"/>
                </a:lnTo>
                <a:lnTo>
                  <a:pt x="11" y="4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26" name="Freeform 118"/>
          <p:cNvSpPr>
            <a:spLocks/>
          </p:cNvSpPr>
          <p:nvPr/>
        </p:nvSpPr>
        <p:spPr bwMode="auto">
          <a:xfrm>
            <a:off x="6411913" y="4683125"/>
            <a:ext cx="93662" cy="74613"/>
          </a:xfrm>
          <a:custGeom>
            <a:avLst/>
            <a:gdLst>
              <a:gd name="T0" fmla="*/ 0 w 59"/>
              <a:gd name="T1" fmla="*/ 2147483647 h 47"/>
              <a:gd name="T2" fmla="*/ 2147483647 w 59"/>
              <a:gd name="T3" fmla="*/ 0 h 47"/>
              <a:gd name="T4" fmla="*/ 2147483647 w 59"/>
              <a:gd name="T5" fmla="*/ 0 h 47"/>
              <a:gd name="T6" fmla="*/ 2147483647 w 59"/>
              <a:gd name="T7" fmla="*/ 2147483647 h 47"/>
              <a:gd name="T8" fmla="*/ 2147483647 w 59"/>
              <a:gd name="T9" fmla="*/ 2147483647 h 47"/>
              <a:gd name="T10" fmla="*/ 2147483647 w 59"/>
              <a:gd name="T11" fmla="*/ 2147483647 h 47"/>
              <a:gd name="T12" fmla="*/ 0 w 59"/>
              <a:gd name="T13" fmla="*/ 2147483647 h 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9"/>
              <a:gd name="T22" fmla="*/ 0 h 47"/>
              <a:gd name="T23" fmla="*/ 59 w 59"/>
              <a:gd name="T24" fmla="*/ 47 h 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9" h="47">
                <a:moveTo>
                  <a:pt x="0" y="24"/>
                </a:moveTo>
                <a:lnTo>
                  <a:pt x="12" y="0"/>
                </a:lnTo>
                <a:lnTo>
                  <a:pt x="47" y="0"/>
                </a:lnTo>
                <a:lnTo>
                  <a:pt x="59" y="24"/>
                </a:lnTo>
                <a:lnTo>
                  <a:pt x="47" y="47"/>
                </a:lnTo>
                <a:lnTo>
                  <a:pt x="12" y="4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27" name="Freeform 119"/>
          <p:cNvSpPr>
            <a:spLocks/>
          </p:cNvSpPr>
          <p:nvPr/>
        </p:nvSpPr>
        <p:spPr bwMode="auto">
          <a:xfrm>
            <a:off x="6953250" y="4683125"/>
            <a:ext cx="74613" cy="74613"/>
          </a:xfrm>
          <a:custGeom>
            <a:avLst/>
            <a:gdLst>
              <a:gd name="T0" fmla="*/ 0 w 47"/>
              <a:gd name="T1" fmla="*/ 2147483647 h 47"/>
              <a:gd name="T2" fmla="*/ 2147483647 w 47"/>
              <a:gd name="T3" fmla="*/ 0 h 47"/>
              <a:gd name="T4" fmla="*/ 2147483647 w 47"/>
              <a:gd name="T5" fmla="*/ 0 h 47"/>
              <a:gd name="T6" fmla="*/ 2147483647 w 47"/>
              <a:gd name="T7" fmla="*/ 2147483647 h 47"/>
              <a:gd name="T8" fmla="*/ 2147483647 w 47"/>
              <a:gd name="T9" fmla="*/ 2147483647 h 47"/>
              <a:gd name="T10" fmla="*/ 2147483647 w 47"/>
              <a:gd name="T11" fmla="*/ 2147483647 h 47"/>
              <a:gd name="T12" fmla="*/ 0 w 47"/>
              <a:gd name="T13" fmla="*/ 2147483647 h 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"/>
              <a:gd name="T22" fmla="*/ 0 h 47"/>
              <a:gd name="T23" fmla="*/ 47 w 47"/>
              <a:gd name="T24" fmla="*/ 47 h 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" h="47">
                <a:moveTo>
                  <a:pt x="0" y="24"/>
                </a:moveTo>
                <a:lnTo>
                  <a:pt x="12" y="0"/>
                </a:lnTo>
                <a:lnTo>
                  <a:pt x="35" y="0"/>
                </a:lnTo>
                <a:lnTo>
                  <a:pt x="47" y="24"/>
                </a:lnTo>
                <a:lnTo>
                  <a:pt x="35" y="47"/>
                </a:lnTo>
                <a:lnTo>
                  <a:pt x="12" y="4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28" name="Freeform 120"/>
          <p:cNvSpPr>
            <a:spLocks/>
          </p:cNvSpPr>
          <p:nvPr/>
        </p:nvSpPr>
        <p:spPr bwMode="auto">
          <a:xfrm>
            <a:off x="7475538" y="4683125"/>
            <a:ext cx="93662" cy="74613"/>
          </a:xfrm>
          <a:custGeom>
            <a:avLst/>
            <a:gdLst>
              <a:gd name="T0" fmla="*/ 0 w 59"/>
              <a:gd name="T1" fmla="*/ 2147483647 h 47"/>
              <a:gd name="T2" fmla="*/ 2147483647 w 59"/>
              <a:gd name="T3" fmla="*/ 0 h 47"/>
              <a:gd name="T4" fmla="*/ 2147483647 w 59"/>
              <a:gd name="T5" fmla="*/ 0 h 47"/>
              <a:gd name="T6" fmla="*/ 2147483647 w 59"/>
              <a:gd name="T7" fmla="*/ 2147483647 h 47"/>
              <a:gd name="T8" fmla="*/ 2147483647 w 59"/>
              <a:gd name="T9" fmla="*/ 2147483647 h 47"/>
              <a:gd name="T10" fmla="*/ 2147483647 w 59"/>
              <a:gd name="T11" fmla="*/ 2147483647 h 47"/>
              <a:gd name="T12" fmla="*/ 0 w 59"/>
              <a:gd name="T13" fmla="*/ 2147483647 h 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9"/>
              <a:gd name="T22" fmla="*/ 0 h 47"/>
              <a:gd name="T23" fmla="*/ 59 w 59"/>
              <a:gd name="T24" fmla="*/ 47 h 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9" h="47">
                <a:moveTo>
                  <a:pt x="0" y="24"/>
                </a:moveTo>
                <a:lnTo>
                  <a:pt x="12" y="0"/>
                </a:lnTo>
                <a:lnTo>
                  <a:pt x="36" y="0"/>
                </a:lnTo>
                <a:lnTo>
                  <a:pt x="59" y="24"/>
                </a:lnTo>
                <a:lnTo>
                  <a:pt x="36" y="47"/>
                </a:lnTo>
                <a:lnTo>
                  <a:pt x="12" y="4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29" name="Freeform 121"/>
          <p:cNvSpPr>
            <a:spLocks/>
          </p:cNvSpPr>
          <p:nvPr/>
        </p:nvSpPr>
        <p:spPr bwMode="auto">
          <a:xfrm>
            <a:off x="7475538" y="5207000"/>
            <a:ext cx="93662" cy="74613"/>
          </a:xfrm>
          <a:custGeom>
            <a:avLst/>
            <a:gdLst>
              <a:gd name="T0" fmla="*/ 0 w 59"/>
              <a:gd name="T1" fmla="*/ 2147483647 h 47"/>
              <a:gd name="T2" fmla="*/ 2147483647 w 59"/>
              <a:gd name="T3" fmla="*/ 0 h 47"/>
              <a:gd name="T4" fmla="*/ 2147483647 w 59"/>
              <a:gd name="T5" fmla="*/ 0 h 47"/>
              <a:gd name="T6" fmla="*/ 2147483647 w 59"/>
              <a:gd name="T7" fmla="*/ 2147483647 h 47"/>
              <a:gd name="T8" fmla="*/ 2147483647 w 59"/>
              <a:gd name="T9" fmla="*/ 2147483647 h 47"/>
              <a:gd name="T10" fmla="*/ 2147483647 w 59"/>
              <a:gd name="T11" fmla="*/ 2147483647 h 47"/>
              <a:gd name="T12" fmla="*/ 0 w 59"/>
              <a:gd name="T13" fmla="*/ 2147483647 h 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9"/>
              <a:gd name="T22" fmla="*/ 0 h 47"/>
              <a:gd name="T23" fmla="*/ 59 w 59"/>
              <a:gd name="T24" fmla="*/ 47 h 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9" h="47">
                <a:moveTo>
                  <a:pt x="0" y="23"/>
                </a:moveTo>
                <a:lnTo>
                  <a:pt x="12" y="0"/>
                </a:lnTo>
                <a:lnTo>
                  <a:pt x="36" y="0"/>
                </a:lnTo>
                <a:lnTo>
                  <a:pt x="59" y="23"/>
                </a:lnTo>
                <a:lnTo>
                  <a:pt x="36" y="47"/>
                </a:lnTo>
                <a:lnTo>
                  <a:pt x="12" y="47"/>
                </a:lnTo>
                <a:lnTo>
                  <a:pt x="0" y="23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30" name="Freeform 122"/>
          <p:cNvSpPr>
            <a:spLocks/>
          </p:cNvSpPr>
          <p:nvPr/>
        </p:nvSpPr>
        <p:spPr bwMode="auto">
          <a:xfrm>
            <a:off x="5889625" y="5207000"/>
            <a:ext cx="92075" cy="74613"/>
          </a:xfrm>
          <a:custGeom>
            <a:avLst/>
            <a:gdLst>
              <a:gd name="T0" fmla="*/ 0 w 58"/>
              <a:gd name="T1" fmla="*/ 2147483647 h 47"/>
              <a:gd name="T2" fmla="*/ 2147483647 w 58"/>
              <a:gd name="T3" fmla="*/ 0 h 47"/>
              <a:gd name="T4" fmla="*/ 2147483647 w 58"/>
              <a:gd name="T5" fmla="*/ 0 h 47"/>
              <a:gd name="T6" fmla="*/ 2147483647 w 58"/>
              <a:gd name="T7" fmla="*/ 2147483647 h 47"/>
              <a:gd name="T8" fmla="*/ 2147483647 w 58"/>
              <a:gd name="T9" fmla="*/ 2147483647 h 47"/>
              <a:gd name="T10" fmla="*/ 2147483647 w 58"/>
              <a:gd name="T11" fmla="*/ 2147483647 h 47"/>
              <a:gd name="T12" fmla="*/ 0 w 58"/>
              <a:gd name="T13" fmla="*/ 2147483647 h 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8"/>
              <a:gd name="T22" fmla="*/ 0 h 47"/>
              <a:gd name="T23" fmla="*/ 58 w 58"/>
              <a:gd name="T24" fmla="*/ 47 h 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8" h="47">
                <a:moveTo>
                  <a:pt x="0" y="23"/>
                </a:moveTo>
                <a:lnTo>
                  <a:pt x="11" y="0"/>
                </a:lnTo>
                <a:lnTo>
                  <a:pt x="35" y="0"/>
                </a:lnTo>
                <a:lnTo>
                  <a:pt x="58" y="23"/>
                </a:lnTo>
                <a:lnTo>
                  <a:pt x="35" y="47"/>
                </a:lnTo>
                <a:lnTo>
                  <a:pt x="11" y="47"/>
                </a:lnTo>
                <a:lnTo>
                  <a:pt x="0" y="23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31" name="Freeform 123"/>
          <p:cNvSpPr>
            <a:spLocks/>
          </p:cNvSpPr>
          <p:nvPr/>
        </p:nvSpPr>
        <p:spPr bwMode="auto">
          <a:xfrm>
            <a:off x="6953250" y="5748338"/>
            <a:ext cx="74613" cy="74612"/>
          </a:xfrm>
          <a:custGeom>
            <a:avLst/>
            <a:gdLst>
              <a:gd name="T0" fmla="*/ 0 w 47"/>
              <a:gd name="T1" fmla="*/ 2147483647 h 47"/>
              <a:gd name="T2" fmla="*/ 2147483647 w 47"/>
              <a:gd name="T3" fmla="*/ 0 h 47"/>
              <a:gd name="T4" fmla="*/ 2147483647 w 47"/>
              <a:gd name="T5" fmla="*/ 0 h 47"/>
              <a:gd name="T6" fmla="*/ 2147483647 w 47"/>
              <a:gd name="T7" fmla="*/ 2147483647 h 47"/>
              <a:gd name="T8" fmla="*/ 2147483647 w 47"/>
              <a:gd name="T9" fmla="*/ 2147483647 h 47"/>
              <a:gd name="T10" fmla="*/ 2147483647 w 47"/>
              <a:gd name="T11" fmla="*/ 2147483647 h 47"/>
              <a:gd name="T12" fmla="*/ 0 w 47"/>
              <a:gd name="T13" fmla="*/ 2147483647 h 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"/>
              <a:gd name="T22" fmla="*/ 0 h 47"/>
              <a:gd name="T23" fmla="*/ 47 w 47"/>
              <a:gd name="T24" fmla="*/ 47 h 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" h="47">
                <a:moveTo>
                  <a:pt x="0" y="23"/>
                </a:moveTo>
                <a:lnTo>
                  <a:pt x="12" y="0"/>
                </a:lnTo>
                <a:lnTo>
                  <a:pt x="35" y="0"/>
                </a:lnTo>
                <a:lnTo>
                  <a:pt x="47" y="23"/>
                </a:lnTo>
                <a:lnTo>
                  <a:pt x="35" y="47"/>
                </a:lnTo>
                <a:lnTo>
                  <a:pt x="12" y="47"/>
                </a:lnTo>
                <a:lnTo>
                  <a:pt x="0" y="23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32" name="Freeform 124"/>
          <p:cNvSpPr>
            <a:spLocks/>
          </p:cNvSpPr>
          <p:nvPr/>
        </p:nvSpPr>
        <p:spPr bwMode="auto">
          <a:xfrm>
            <a:off x="6411913" y="6270625"/>
            <a:ext cx="93662" cy="74613"/>
          </a:xfrm>
          <a:custGeom>
            <a:avLst/>
            <a:gdLst>
              <a:gd name="T0" fmla="*/ 0 w 59"/>
              <a:gd name="T1" fmla="*/ 2147483647 h 47"/>
              <a:gd name="T2" fmla="*/ 2147483647 w 59"/>
              <a:gd name="T3" fmla="*/ 0 h 47"/>
              <a:gd name="T4" fmla="*/ 2147483647 w 59"/>
              <a:gd name="T5" fmla="*/ 0 h 47"/>
              <a:gd name="T6" fmla="*/ 2147483647 w 59"/>
              <a:gd name="T7" fmla="*/ 2147483647 h 47"/>
              <a:gd name="T8" fmla="*/ 2147483647 w 59"/>
              <a:gd name="T9" fmla="*/ 2147483647 h 47"/>
              <a:gd name="T10" fmla="*/ 2147483647 w 59"/>
              <a:gd name="T11" fmla="*/ 2147483647 h 47"/>
              <a:gd name="T12" fmla="*/ 0 w 59"/>
              <a:gd name="T13" fmla="*/ 2147483647 h 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9"/>
              <a:gd name="T22" fmla="*/ 0 h 47"/>
              <a:gd name="T23" fmla="*/ 59 w 59"/>
              <a:gd name="T24" fmla="*/ 47 h 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9" h="47">
                <a:moveTo>
                  <a:pt x="0" y="24"/>
                </a:moveTo>
                <a:lnTo>
                  <a:pt x="12" y="0"/>
                </a:lnTo>
                <a:lnTo>
                  <a:pt x="47" y="0"/>
                </a:lnTo>
                <a:lnTo>
                  <a:pt x="59" y="24"/>
                </a:lnTo>
                <a:lnTo>
                  <a:pt x="47" y="47"/>
                </a:lnTo>
                <a:lnTo>
                  <a:pt x="12" y="4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33" name="Freeform 125"/>
          <p:cNvSpPr>
            <a:spLocks/>
          </p:cNvSpPr>
          <p:nvPr/>
        </p:nvSpPr>
        <p:spPr bwMode="auto">
          <a:xfrm>
            <a:off x="7475538" y="6270625"/>
            <a:ext cx="93662" cy="74613"/>
          </a:xfrm>
          <a:custGeom>
            <a:avLst/>
            <a:gdLst>
              <a:gd name="T0" fmla="*/ 0 w 59"/>
              <a:gd name="T1" fmla="*/ 2147483647 h 47"/>
              <a:gd name="T2" fmla="*/ 2147483647 w 59"/>
              <a:gd name="T3" fmla="*/ 0 h 47"/>
              <a:gd name="T4" fmla="*/ 2147483647 w 59"/>
              <a:gd name="T5" fmla="*/ 0 h 47"/>
              <a:gd name="T6" fmla="*/ 2147483647 w 59"/>
              <a:gd name="T7" fmla="*/ 2147483647 h 47"/>
              <a:gd name="T8" fmla="*/ 2147483647 w 59"/>
              <a:gd name="T9" fmla="*/ 2147483647 h 47"/>
              <a:gd name="T10" fmla="*/ 2147483647 w 59"/>
              <a:gd name="T11" fmla="*/ 2147483647 h 47"/>
              <a:gd name="T12" fmla="*/ 0 w 59"/>
              <a:gd name="T13" fmla="*/ 2147483647 h 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9"/>
              <a:gd name="T22" fmla="*/ 0 h 47"/>
              <a:gd name="T23" fmla="*/ 59 w 59"/>
              <a:gd name="T24" fmla="*/ 47 h 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9" h="47">
                <a:moveTo>
                  <a:pt x="0" y="24"/>
                </a:moveTo>
                <a:lnTo>
                  <a:pt x="12" y="0"/>
                </a:lnTo>
                <a:lnTo>
                  <a:pt x="36" y="0"/>
                </a:lnTo>
                <a:lnTo>
                  <a:pt x="59" y="24"/>
                </a:lnTo>
                <a:lnTo>
                  <a:pt x="36" y="47"/>
                </a:lnTo>
                <a:lnTo>
                  <a:pt x="12" y="4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34" name="Freeform 126"/>
          <p:cNvSpPr>
            <a:spLocks/>
          </p:cNvSpPr>
          <p:nvPr/>
        </p:nvSpPr>
        <p:spPr bwMode="auto">
          <a:xfrm>
            <a:off x="5889625" y="3619500"/>
            <a:ext cx="92075" cy="74613"/>
          </a:xfrm>
          <a:custGeom>
            <a:avLst/>
            <a:gdLst>
              <a:gd name="T0" fmla="*/ 0 w 58"/>
              <a:gd name="T1" fmla="*/ 2147483647 h 47"/>
              <a:gd name="T2" fmla="*/ 2147483647 w 58"/>
              <a:gd name="T3" fmla="*/ 0 h 47"/>
              <a:gd name="T4" fmla="*/ 2147483647 w 58"/>
              <a:gd name="T5" fmla="*/ 0 h 47"/>
              <a:gd name="T6" fmla="*/ 2147483647 w 58"/>
              <a:gd name="T7" fmla="*/ 2147483647 h 47"/>
              <a:gd name="T8" fmla="*/ 2147483647 w 58"/>
              <a:gd name="T9" fmla="*/ 2147483647 h 47"/>
              <a:gd name="T10" fmla="*/ 2147483647 w 58"/>
              <a:gd name="T11" fmla="*/ 2147483647 h 47"/>
              <a:gd name="T12" fmla="*/ 0 w 58"/>
              <a:gd name="T13" fmla="*/ 2147483647 h 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8"/>
              <a:gd name="T22" fmla="*/ 0 h 47"/>
              <a:gd name="T23" fmla="*/ 58 w 58"/>
              <a:gd name="T24" fmla="*/ 47 h 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8" h="47">
                <a:moveTo>
                  <a:pt x="0" y="23"/>
                </a:moveTo>
                <a:lnTo>
                  <a:pt x="11" y="0"/>
                </a:lnTo>
                <a:lnTo>
                  <a:pt x="35" y="0"/>
                </a:lnTo>
                <a:lnTo>
                  <a:pt x="58" y="23"/>
                </a:lnTo>
                <a:lnTo>
                  <a:pt x="35" y="47"/>
                </a:lnTo>
                <a:lnTo>
                  <a:pt x="11" y="47"/>
                </a:lnTo>
                <a:lnTo>
                  <a:pt x="0" y="23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35" name="Freeform 127"/>
          <p:cNvSpPr>
            <a:spLocks/>
          </p:cNvSpPr>
          <p:nvPr/>
        </p:nvSpPr>
        <p:spPr bwMode="auto">
          <a:xfrm>
            <a:off x="6953250" y="3619500"/>
            <a:ext cx="74613" cy="74613"/>
          </a:xfrm>
          <a:custGeom>
            <a:avLst/>
            <a:gdLst>
              <a:gd name="T0" fmla="*/ 0 w 47"/>
              <a:gd name="T1" fmla="*/ 2147483647 h 47"/>
              <a:gd name="T2" fmla="*/ 2147483647 w 47"/>
              <a:gd name="T3" fmla="*/ 0 h 47"/>
              <a:gd name="T4" fmla="*/ 2147483647 w 47"/>
              <a:gd name="T5" fmla="*/ 0 h 47"/>
              <a:gd name="T6" fmla="*/ 2147483647 w 47"/>
              <a:gd name="T7" fmla="*/ 2147483647 h 47"/>
              <a:gd name="T8" fmla="*/ 2147483647 w 47"/>
              <a:gd name="T9" fmla="*/ 2147483647 h 47"/>
              <a:gd name="T10" fmla="*/ 2147483647 w 47"/>
              <a:gd name="T11" fmla="*/ 2147483647 h 47"/>
              <a:gd name="T12" fmla="*/ 0 w 47"/>
              <a:gd name="T13" fmla="*/ 2147483647 h 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"/>
              <a:gd name="T22" fmla="*/ 0 h 47"/>
              <a:gd name="T23" fmla="*/ 47 w 47"/>
              <a:gd name="T24" fmla="*/ 47 h 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" h="47">
                <a:moveTo>
                  <a:pt x="0" y="23"/>
                </a:moveTo>
                <a:lnTo>
                  <a:pt x="12" y="0"/>
                </a:lnTo>
                <a:lnTo>
                  <a:pt x="35" y="0"/>
                </a:lnTo>
                <a:lnTo>
                  <a:pt x="47" y="23"/>
                </a:lnTo>
                <a:lnTo>
                  <a:pt x="35" y="47"/>
                </a:lnTo>
                <a:lnTo>
                  <a:pt x="12" y="47"/>
                </a:lnTo>
                <a:lnTo>
                  <a:pt x="0" y="23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36" name="Freeform 128"/>
          <p:cNvSpPr>
            <a:spLocks/>
          </p:cNvSpPr>
          <p:nvPr/>
        </p:nvSpPr>
        <p:spPr bwMode="auto">
          <a:xfrm>
            <a:off x="6411913" y="3095625"/>
            <a:ext cx="93662" cy="74613"/>
          </a:xfrm>
          <a:custGeom>
            <a:avLst/>
            <a:gdLst>
              <a:gd name="T0" fmla="*/ 0 w 59"/>
              <a:gd name="T1" fmla="*/ 2147483647 h 47"/>
              <a:gd name="T2" fmla="*/ 2147483647 w 59"/>
              <a:gd name="T3" fmla="*/ 0 h 47"/>
              <a:gd name="T4" fmla="*/ 2147483647 w 59"/>
              <a:gd name="T5" fmla="*/ 0 h 47"/>
              <a:gd name="T6" fmla="*/ 2147483647 w 59"/>
              <a:gd name="T7" fmla="*/ 2147483647 h 47"/>
              <a:gd name="T8" fmla="*/ 2147483647 w 59"/>
              <a:gd name="T9" fmla="*/ 2147483647 h 47"/>
              <a:gd name="T10" fmla="*/ 2147483647 w 59"/>
              <a:gd name="T11" fmla="*/ 2147483647 h 47"/>
              <a:gd name="T12" fmla="*/ 0 w 59"/>
              <a:gd name="T13" fmla="*/ 2147483647 h 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9"/>
              <a:gd name="T22" fmla="*/ 0 h 47"/>
              <a:gd name="T23" fmla="*/ 59 w 59"/>
              <a:gd name="T24" fmla="*/ 47 h 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9" h="47">
                <a:moveTo>
                  <a:pt x="0" y="24"/>
                </a:moveTo>
                <a:lnTo>
                  <a:pt x="12" y="0"/>
                </a:lnTo>
                <a:lnTo>
                  <a:pt x="47" y="0"/>
                </a:lnTo>
                <a:lnTo>
                  <a:pt x="59" y="24"/>
                </a:lnTo>
                <a:lnTo>
                  <a:pt x="47" y="47"/>
                </a:lnTo>
                <a:lnTo>
                  <a:pt x="12" y="4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37" name="Freeform 129"/>
          <p:cNvSpPr>
            <a:spLocks/>
          </p:cNvSpPr>
          <p:nvPr/>
        </p:nvSpPr>
        <p:spPr bwMode="auto">
          <a:xfrm>
            <a:off x="7475538" y="3095625"/>
            <a:ext cx="93662" cy="74613"/>
          </a:xfrm>
          <a:custGeom>
            <a:avLst/>
            <a:gdLst>
              <a:gd name="T0" fmla="*/ 0 w 59"/>
              <a:gd name="T1" fmla="*/ 2147483647 h 47"/>
              <a:gd name="T2" fmla="*/ 2147483647 w 59"/>
              <a:gd name="T3" fmla="*/ 0 h 47"/>
              <a:gd name="T4" fmla="*/ 2147483647 w 59"/>
              <a:gd name="T5" fmla="*/ 0 h 47"/>
              <a:gd name="T6" fmla="*/ 2147483647 w 59"/>
              <a:gd name="T7" fmla="*/ 2147483647 h 47"/>
              <a:gd name="T8" fmla="*/ 2147483647 w 59"/>
              <a:gd name="T9" fmla="*/ 2147483647 h 47"/>
              <a:gd name="T10" fmla="*/ 2147483647 w 59"/>
              <a:gd name="T11" fmla="*/ 2147483647 h 47"/>
              <a:gd name="T12" fmla="*/ 0 w 59"/>
              <a:gd name="T13" fmla="*/ 2147483647 h 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9"/>
              <a:gd name="T22" fmla="*/ 0 h 47"/>
              <a:gd name="T23" fmla="*/ 59 w 59"/>
              <a:gd name="T24" fmla="*/ 47 h 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9" h="47">
                <a:moveTo>
                  <a:pt x="0" y="24"/>
                </a:moveTo>
                <a:lnTo>
                  <a:pt x="12" y="0"/>
                </a:lnTo>
                <a:lnTo>
                  <a:pt x="36" y="0"/>
                </a:lnTo>
                <a:lnTo>
                  <a:pt x="59" y="24"/>
                </a:lnTo>
                <a:lnTo>
                  <a:pt x="36" y="47"/>
                </a:lnTo>
                <a:lnTo>
                  <a:pt x="12" y="4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38" name="Freeform 130"/>
          <p:cNvSpPr>
            <a:spLocks/>
          </p:cNvSpPr>
          <p:nvPr/>
        </p:nvSpPr>
        <p:spPr bwMode="auto">
          <a:xfrm>
            <a:off x="5889625" y="2573338"/>
            <a:ext cx="92075" cy="74612"/>
          </a:xfrm>
          <a:custGeom>
            <a:avLst/>
            <a:gdLst>
              <a:gd name="T0" fmla="*/ 0 w 58"/>
              <a:gd name="T1" fmla="*/ 2147483647 h 47"/>
              <a:gd name="T2" fmla="*/ 2147483647 w 58"/>
              <a:gd name="T3" fmla="*/ 0 h 47"/>
              <a:gd name="T4" fmla="*/ 2147483647 w 58"/>
              <a:gd name="T5" fmla="*/ 0 h 47"/>
              <a:gd name="T6" fmla="*/ 2147483647 w 58"/>
              <a:gd name="T7" fmla="*/ 2147483647 h 47"/>
              <a:gd name="T8" fmla="*/ 2147483647 w 58"/>
              <a:gd name="T9" fmla="*/ 2147483647 h 47"/>
              <a:gd name="T10" fmla="*/ 2147483647 w 58"/>
              <a:gd name="T11" fmla="*/ 2147483647 h 47"/>
              <a:gd name="T12" fmla="*/ 0 w 58"/>
              <a:gd name="T13" fmla="*/ 2147483647 h 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8"/>
              <a:gd name="T22" fmla="*/ 0 h 47"/>
              <a:gd name="T23" fmla="*/ 58 w 58"/>
              <a:gd name="T24" fmla="*/ 47 h 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8" h="47">
                <a:moveTo>
                  <a:pt x="0" y="24"/>
                </a:moveTo>
                <a:lnTo>
                  <a:pt x="11" y="0"/>
                </a:lnTo>
                <a:lnTo>
                  <a:pt x="35" y="0"/>
                </a:lnTo>
                <a:lnTo>
                  <a:pt x="58" y="24"/>
                </a:lnTo>
                <a:lnTo>
                  <a:pt x="35" y="47"/>
                </a:lnTo>
                <a:lnTo>
                  <a:pt x="11" y="4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39" name="Freeform 131"/>
          <p:cNvSpPr>
            <a:spLocks/>
          </p:cNvSpPr>
          <p:nvPr/>
        </p:nvSpPr>
        <p:spPr bwMode="auto">
          <a:xfrm>
            <a:off x="6411913" y="2573338"/>
            <a:ext cx="93662" cy="74612"/>
          </a:xfrm>
          <a:custGeom>
            <a:avLst/>
            <a:gdLst>
              <a:gd name="T0" fmla="*/ 0 w 59"/>
              <a:gd name="T1" fmla="*/ 2147483647 h 47"/>
              <a:gd name="T2" fmla="*/ 2147483647 w 59"/>
              <a:gd name="T3" fmla="*/ 0 h 47"/>
              <a:gd name="T4" fmla="*/ 2147483647 w 59"/>
              <a:gd name="T5" fmla="*/ 0 h 47"/>
              <a:gd name="T6" fmla="*/ 2147483647 w 59"/>
              <a:gd name="T7" fmla="*/ 2147483647 h 47"/>
              <a:gd name="T8" fmla="*/ 2147483647 w 59"/>
              <a:gd name="T9" fmla="*/ 2147483647 h 47"/>
              <a:gd name="T10" fmla="*/ 2147483647 w 59"/>
              <a:gd name="T11" fmla="*/ 2147483647 h 47"/>
              <a:gd name="T12" fmla="*/ 0 w 59"/>
              <a:gd name="T13" fmla="*/ 2147483647 h 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9"/>
              <a:gd name="T22" fmla="*/ 0 h 47"/>
              <a:gd name="T23" fmla="*/ 59 w 59"/>
              <a:gd name="T24" fmla="*/ 47 h 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9" h="47">
                <a:moveTo>
                  <a:pt x="0" y="24"/>
                </a:moveTo>
                <a:lnTo>
                  <a:pt x="12" y="0"/>
                </a:lnTo>
                <a:lnTo>
                  <a:pt x="47" y="0"/>
                </a:lnTo>
                <a:lnTo>
                  <a:pt x="59" y="24"/>
                </a:lnTo>
                <a:lnTo>
                  <a:pt x="47" y="47"/>
                </a:lnTo>
                <a:lnTo>
                  <a:pt x="12" y="4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40" name="Freeform 132"/>
          <p:cNvSpPr>
            <a:spLocks/>
          </p:cNvSpPr>
          <p:nvPr/>
        </p:nvSpPr>
        <p:spPr bwMode="auto">
          <a:xfrm>
            <a:off x="6953250" y="2032000"/>
            <a:ext cx="74613" cy="74613"/>
          </a:xfrm>
          <a:custGeom>
            <a:avLst/>
            <a:gdLst>
              <a:gd name="T0" fmla="*/ 0 w 47"/>
              <a:gd name="T1" fmla="*/ 2147483647 h 47"/>
              <a:gd name="T2" fmla="*/ 2147483647 w 47"/>
              <a:gd name="T3" fmla="*/ 0 h 47"/>
              <a:gd name="T4" fmla="*/ 2147483647 w 47"/>
              <a:gd name="T5" fmla="*/ 0 h 47"/>
              <a:gd name="T6" fmla="*/ 2147483647 w 47"/>
              <a:gd name="T7" fmla="*/ 2147483647 h 47"/>
              <a:gd name="T8" fmla="*/ 2147483647 w 47"/>
              <a:gd name="T9" fmla="*/ 2147483647 h 47"/>
              <a:gd name="T10" fmla="*/ 2147483647 w 47"/>
              <a:gd name="T11" fmla="*/ 2147483647 h 47"/>
              <a:gd name="T12" fmla="*/ 0 w 47"/>
              <a:gd name="T13" fmla="*/ 2147483647 h 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"/>
              <a:gd name="T22" fmla="*/ 0 h 47"/>
              <a:gd name="T23" fmla="*/ 47 w 47"/>
              <a:gd name="T24" fmla="*/ 47 h 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" h="47">
                <a:moveTo>
                  <a:pt x="0" y="23"/>
                </a:moveTo>
                <a:lnTo>
                  <a:pt x="12" y="0"/>
                </a:lnTo>
                <a:lnTo>
                  <a:pt x="35" y="0"/>
                </a:lnTo>
                <a:lnTo>
                  <a:pt x="47" y="23"/>
                </a:lnTo>
                <a:lnTo>
                  <a:pt x="35" y="47"/>
                </a:lnTo>
                <a:lnTo>
                  <a:pt x="12" y="47"/>
                </a:lnTo>
                <a:lnTo>
                  <a:pt x="0" y="23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41" name="Freeform 133"/>
          <p:cNvSpPr>
            <a:spLocks/>
          </p:cNvSpPr>
          <p:nvPr/>
        </p:nvSpPr>
        <p:spPr bwMode="auto">
          <a:xfrm>
            <a:off x="7475538" y="2032000"/>
            <a:ext cx="93662" cy="74613"/>
          </a:xfrm>
          <a:custGeom>
            <a:avLst/>
            <a:gdLst>
              <a:gd name="T0" fmla="*/ 0 w 59"/>
              <a:gd name="T1" fmla="*/ 2147483647 h 47"/>
              <a:gd name="T2" fmla="*/ 2147483647 w 59"/>
              <a:gd name="T3" fmla="*/ 0 h 47"/>
              <a:gd name="T4" fmla="*/ 2147483647 w 59"/>
              <a:gd name="T5" fmla="*/ 0 h 47"/>
              <a:gd name="T6" fmla="*/ 2147483647 w 59"/>
              <a:gd name="T7" fmla="*/ 2147483647 h 47"/>
              <a:gd name="T8" fmla="*/ 2147483647 w 59"/>
              <a:gd name="T9" fmla="*/ 2147483647 h 47"/>
              <a:gd name="T10" fmla="*/ 2147483647 w 59"/>
              <a:gd name="T11" fmla="*/ 2147483647 h 47"/>
              <a:gd name="T12" fmla="*/ 0 w 59"/>
              <a:gd name="T13" fmla="*/ 2147483647 h 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9"/>
              <a:gd name="T22" fmla="*/ 0 h 47"/>
              <a:gd name="T23" fmla="*/ 59 w 59"/>
              <a:gd name="T24" fmla="*/ 47 h 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9" h="47">
                <a:moveTo>
                  <a:pt x="0" y="23"/>
                </a:moveTo>
                <a:lnTo>
                  <a:pt x="12" y="0"/>
                </a:lnTo>
                <a:lnTo>
                  <a:pt x="36" y="0"/>
                </a:lnTo>
                <a:lnTo>
                  <a:pt x="59" y="23"/>
                </a:lnTo>
                <a:lnTo>
                  <a:pt x="36" y="47"/>
                </a:lnTo>
                <a:lnTo>
                  <a:pt x="12" y="47"/>
                </a:lnTo>
                <a:lnTo>
                  <a:pt x="0" y="23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42" name="Rectangle 134"/>
          <p:cNvSpPr>
            <a:spLocks noChangeArrowheads="1"/>
          </p:cNvSpPr>
          <p:nvPr/>
        </p:nvSpPr>
        <p:spPr bwMode="auto">
          <a:xfrm>
            <a:off x="8110538" y="6159500"/>
            <a:ext cx="1476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i="1">
                <a:solidFill>
                  <a:srgbClr val="000000"/>
                </a:solidFill>
                <a:latin typeface="Times" charset="0"/>
              </a:rPr>
              <a:t>F</a:t>
            </a:r>
            <a:endParaRPr lang="en-US" altLang="zh-CN"/>
          </a:p>
        </p:txBody>
      </p:sp>
      <p:sp>
        <p:nvSpPr>
          <p:cNvPr id="94343" name="Rectangle 135"/>
          <p:cNvSpPr>
            <a:spLocks noChangeArrowheads="1"/>
          </p:cNvSpPr>
          <p:nvPr/>
        </p:nvSpPr>
        <p:spPr bwMode="auto">
          <a:xfrm>
            <a:off x="8259763" y="6270625"/>
            <a:ext cx="825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Times" charset="0"/>
              </a:rPr>
              <a:t>0</a:t>
            </a:r>
            <a:endParaRPr lang="en-US" altLang="zh-CN"/>
          </a:p>
        </p:txBody>
      </p:sp>
      <p:sp>
        <p:nvSpPr>
          <p:cNvPr id="94344" name="Rectangle 136"/>
          <p:cNvSpPr>
            <a:spLocks noChangeArrowheads="1"/>
          </p:cNvSpPr>
          <p:nvPr/>
        </p:nvSpPr>
        <p:spPr bwMode="auto">
          <a:xfrm>
            <a:off x="8110538" y="5637213"/>
            <a:ext cx="1476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i="1">
                <a:solidFill>
                  <a:srgbClr val="000000"/>
                </a:solidFill>
                <a:latin typeface="Times" charset="0"/>
              </a:rPr>
              <a:t>F</a:t>
            </a:r>
            <a:endParaRPr lang="en-US" altLang="zh-CN"/>
          </a:p>
        </p:txBody>
      </p:sp>
      <p:sp>
        <p:nvSpPr>
          <p:cNvPr id="94345" name="Rectangle 137"/>
          <p:cNvSpPr>
            <a:spLocks noChangeArrowheads="1"/>
          </p:cNvSpPr>
          <p:nvPr/>
        </p:nvSpPr>
        <p:spPr bwMode="auto">
          <a:xfrm>
            <a:off x="8259763" y="5748338"/>
            <a:ext cx="825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Times" charset="0"/>
              </a:rPr>
              <a:t>1</a:t>
            </a:r>
            <a:endParaRPr lang="en-US" altLang="zh-CN"/>
          </a:p>
        </p:txBody>
      </p:sp>
      <p:sp>
        <p:nvSpPr>
          <p:cNvPr id="94346" name="Rectangle 138"/>
          <p:cNvSpPr>
            <a:spLocks noChangeArrowheads="1"/>
          </p:cNvSpPr>
          <p:nvPr/>
        </p:nvSpPr>
        <p:spPr bwMode="auto">
          <a:xfrm>
            <a:off x="8110538" y="5094288"/>
            <a:ext cx="1476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i="1">
                <a:solidFill>
                  <a:srgbClr val="000000"/>
                </a:solidFill>
                <a:latin typeface="Times" charset="0"/>
              </a:rPr>
              <a:t>F</a:t>
            </a:r>
            <a:endParaRPr lang="en-US" altLang="zh-CN"/>
          </a:p>
        </p:txBody>
      </p:sp>
      <p:sp>
        <p:nvSpPr>
          <p:cNvPr id="94347" name="Rectangle 139"/>
          <p:cNvSpPr>
            <a:spLocks noChangeArrowheads="1"/>
          </p:cNvSpPr>
          <p:nvPr/>
        </p:nvSpPr>
        <p:spPr bwMode="auto">
          <a:xfrm>
            <a:off x="8259763" y="5224463"/>
            <a:ext cx="825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Times" charset="0"/>
              </a:rPr>
              <a:t>2</a:t>
            </a:r>
            <a:endParaRPr lang="en-US" altLang="zh-CN"/>
          </a:p>
        </p:txBody>
      </p:sp>
      <p:sp>
        <p:nvSpPr>
          <p:cNvPr id="94348" name="Rectangle 140"/>
          <p:cNvSpPr>
            <a:spLocks noChangeArrowheads="1"/>
          </p:cNvSpPr>
          <p:nvPr/>
        </p:nvSpPr>
        <p:spPr bwMode="auto">
          <a:xfrm>
            <a:off x="8110538" y="4572000"/>
            <a:ext cx="1476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i="1">
                <a:solidFill>
                  <a:srgbClr val="000000"/>
                </a:solidFill>
                <a:latin typeface="Times" charset="0"/>
              </a:rPr>
              <a:t>F</a:t>
            </a:r>
            <a:endParaRPr lang="en-US" altLang="zh-CN"/>
          </a:p>
        </p:txBody>
      </p:sp>
      <p:sp>
        <p:nvSpPr>
          <p:cNvPr id="94349" name="Rectangle 141"/>
          <p:cNvSpPr>
            <a:spLocks noChangeArrowheads="1"/>
          </p:cNvSpPr>
          <p:nvPr/>
        </p:nvSpPr>
        <p:spPr bwMode="auto">
          <a:xfrm>
            <a:off x="8259763" y="4683125"/>
            <a:ext cx="825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Times" charset="0"/>
              </a:rPr>
              <a:t>3</a:t>
            </a:r>
            <a:endParaRPr lang="en-US" altLang="zh-CN"/>
          </a:p>
        </p:txBody>
      </p:sp>
      <p:sp>
        <p:nvSpPr>
          <p:cNvPr id="94350" name="Rectangle 142"/>
          <p:cNvSpPr>
            <a:spLocks noChangeArrowheads="1"/>
          </p:cNvSpPr>
          <p:nvPr/>
        </p:nvSpPr>
        <p:spPr bwMode="auto">
          <a:xfrm>
            <a:off x="8110538" y="2984500"/>
            <a:ext cx="1476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i="1">
                <a:solidFill>
                  <a:srgbClr val="000000"/>
                </a:solidFill>
                <a:latin typeface="Times" charset="0"/>
              </a:rPr>
              <a:t>A</a:t>
            </a:r>
            <a:endParaRPr lang="en-US" altLang="zh-CN"/>
          </a:p>
        </p:txBody>
      </p:sp>
      <p:sp>
        <p:nvSpPr>
          <p:cNvPr id="94351" name="Rectangle 143"/>
          <p:cNvSpPr>
            <a:spLocks noChangeArrowheads="1"/>
          </p:cNvSpPr>
          <p:nvPr/>
        </p:nvSpPr>
        <p:spPr bwMode="auto">
          <a:xfrm>
            <a:off x="8259763" y="3095625"/>
            <a:ext cx="825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Times" charset="0"/>
              </a:rPr>
              <a:t>0</a:t>
            </a:r>
            <a:endParaRPr lang="en-US" altLang="zh-CN"/>
          </a:p>
        </p:txBody>
      </p:sp>
      <p:sp>
        <p:nvSpPr>
          <p:cNvPr id="94352" name="Rectangle 144"/>
          <p:cNvSpPr>
            <a:spLocks noChangeArrowheads="1"/>
          </p:cNvSpPr>
          <p:nvPr/>
        </p:nvSpPr>
        <p:spPr bwMode="auto">
          <a:xfrm>
            <a:off x="8110538" y="1919288"/>
            <a:ext cx="1476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i="1">
                <a:solidFill>
                  <a:srgbClr val="000000"/>
                </a:solidFill>
                <a:latin typeface="Times" charset="0"/>
              </a:rPr>
              <a:t>A</a:t>
            </a:r>
            <a:endParaRPr lang="en-US" altLang="zh-CN"/>
          </a:p>
        </p:txBody>
      </p:sp>
      <p:sp>
        <p:nvSpPr>
          <p:cNvPr id="94353" name="Rectangle 145"/>
          <p:cNvSpPr>
            <a:spLocks noChangeArrowheads="1"/>
          </p:cNvSpPr>
          <p:nvPr/>
        </p:nvSpPr>
        <p:spPr bwMode="auto">
          <a:xfrm>
            <a:off x="8259763" y="2049463"/>
            <a:ext cx="825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Times" charset="0"/>
              </a:rPr>
              <a:t>1</a:t>
            </a:r>
            <a:endParaRPr lang="en-US" altLang="zh-CN"/>
          </a:p>
        </p:txBody>
      </p:sp>
      <p:sp>
        <p:nvSpPr>
          <p:cNvPr id="94354" name="Rectangle 146"/>
          <p:cNvSpPr>
            <a:spLocks noChangeArrowheads="1"/>
          </p:cNvSpPr>
          <p:nvPr/>
        </p:nvSpPr>
        <p:spPr bwMode="auto">
          <a:xfrm>
            <a:off x="8110538" y="3506788"/>
            <a:ext cx="1476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i="1">
                <a:solidFill>
                  <a:srgbClr val="000000"/>
                </a:solidFill>
                <a:latin typeface="Times" charset="0"/>
              </a:rPr>
              <a:t>A</a:t>
            </a:r>
            <a:endParaRPr lang="en-US" altLang="zh-CN"/>
          </a:p>
        </p:txBody>
      </p:sp>
      <p:sp>
        <p:nvSpPr>
          <p:cNvPr id="94355" name="Rectangle 147"/>
          <p:cNvSpPr>
            <a:spLocks noChangeArrowheads="1"/>
          </p:cNvSpPr>
          <p:nvPr/>
        </p:nvSpPr>
        <p:spPr bwMode="auto">
          <a:xfrm>
            <a:off x="8259763" y="3636963"/>
            <a:ext cx="825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Times" charset="0"/>
              </a:rPr>
              <a:t>0</a:t>
            </a:r>
            <a:endParaRPr lang="en-US" altLang="zh-CN"/>
          </a:p>
        </p:txBody>
      </p:sp>
      <p:sp>
        <p:nvSpPr>
          <p:cNvPr id="94356" name="Rectangle 148"/>
          <p:cNvSpPr>
            <a:spLocks noChangeArrowheads="1"/>
          </p:cNvSpPr>
          <p:nvPr/>
        </p:nvSpPr>
        <p:spPr bwMode="auto">
          <a:xfrm>
            <a:off x="8110538" y="2462213"/>
            <a:ext cx="1476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i="1">
                <a:solidFill>
                  <a:srgbClr val="000000"/>
                </a:solidFill>
                <a:latin typeface="Times" charset="0"/>
              </a:rPr>
              <a:t>A</a:t>
            </a:r>
            <a:endParaRPr lang="en-US" altLang="zh-CN"/>
          </a:p>
        </p:txBody>
      </p:sp>
      <p:sp>
        <p:nvSpPr>
          <p:cNvPr id="94357" name="Rectangle 149"/>
          <p:cNvSpPr>
            <a:spLocks noChangeArrowheads="1"/>
          </p:cNvSpPr>
          <p:nvPr/>
        </p:nvSpPr>
        <p:spPr bwMode="auto">
          <a:xfrm>
            <a:off x="8259763" y="2573338"/>
            <a:ext cx="825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Times" charset="0"/>
              </a:rPr>
              <a:t>1</a:t>
            </a:r>
            <a:endParaRPr lang="en-US" altLang="zh-CN"/>
          </a:p>
        </p:txBody>
      </p:sp>
      <p:sp>
        <p:nvSpPr>
          <p:cNvPr id="94358" name="Freeform 150"/>
          <p:cNvSpPr>
            <a:spLocks/>
          </p:cNvSpPr>
          <p:nvPr/>
        </p:nvSpPr>
        <p:spPr bwMode="auto">
          <a:xfrm>
            <a:off x="5403850" y="3619500"/>
            <a:ext cx="93663" cy="74613"/>
          </a:xfrm>
          <a:custGeom>
            <a:avLst/>
            <a:gdLst>
              <a:gd name="T0" fmla="*/ 0 w 59"/>
              <a:gd name="T1" fmla="*/ 2147483647 h 47"/>
              <a:gd name="T2" fmla="*/ 2147483647 w 59"/>
              <a:gd name="T3" fmla="*/ 0 h 47"/>
              <a:gd name="T4" fmla="*/ 2147483647 w 59"/>
              <a:gd name="T5" fmla="*/ 0 h 47"/>
              <a:gd name="T6" fmla="*/ 2147483647 w 59"/>
              <a:gd name="T7" fmla="*/ 2147483647 h 47"/>
              <a:gd name="T8" fmla="*/ 2147483647 w 59"/>
              <a:gd name="T9" fmla="*/ 2147483647 h 47"/>
              <a:gd name="T10" fmla="*/ 2147483647 w 59"/>
              <a:gd name="T11" fmla="*/ 2147483647 h 47"/>
              <a:gd name="T12" fmla="*/ 0 w 59"/>
              <a:gd name="T13" fmla="*/ 2147483647 h 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9"/>
              <a:gd name="T22" fmla="*/ 0 h 47"/>
              <a:gd name="T23" fmla="*/ 59 w 59"/>
              <a:gd name="T24" fmla="*/ 47 h 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9" h="47">
                <a:moveTo>
                  <a:pt x="0" y="23"/>
                </a:moveTo>
                <a:lnTo>
                  <a:pt x="12" y="0"/>
                </a:lnTo>
                <a:lnTo>
                  <a:pt x="35" y="0"/>
                </a:lnTo>
                <a:lnTo>
                  <a:pt x="59" y="23"/>
                </a:lnTo>
                <a:lnTo>
                  <a:pt x="35" y="47"/>
                </a:lnTo>
                <a:lnTo>
                  <a:pt x="12" y="47"/>
                </a:lnTo>
                <a:lnTo>
                  <a:pt x="0" y="23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59" name="Line 151"/>
          <p:cNvSpPr>
            <a:spLocks noChangeShapeType="1"/>
          </p:cNvSpPr>
          <p:nvPr/>
        </p:nvSpPr>
        <p:spPr bwMode="auto">
          <a:xfrm flipV="1">
            <a:off x="5310188" y="3432175"/>
            <a:ext cx="1587" cy="449263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60" name="Rectangle 152"/>
          <p:cNvSpPr>
            <a:spLocks noChangeArrowheads="1"/>
          </p:cNvSpPr>
          <p:nvPr/>
        </p:nvSpPr>
        <p:spPr bwMode="auto">
          <a:xfrm>
            <a:off x="5216525" y="3432175"/>
            <a:ext cx="187325" cy="44926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61" name="Line 153"/>
          <p:cNvSpPr>
            <a:spLocks noChangeShapeType="1"/>
          </p:cNvSpPr>
          <p:nvPr/>
        </p:nvSpPr>
        <p:spPr bwMode="auto">
          <a:xfrm>
            <a:off x="4956175" y="3133725"/>
            <a:ext cx="1588" cy="522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62" name="Freeform 154"/>
          <p:cNvSpPr>
            <a:spLocks/>
          </p:cNvSpPr>
          <p:nvPr/>
        </p:nvSpPr>
        <p:spPr bwMode="auto">
          <a:xfrm>
            <a:off x="4918075" y="3095625"/>
            <a:ext cx="93663" cy="74613"/>
          </a:xfrm>
          <a:custGeom>
            <a:avLst/>
            <a:gdLst>
              <a:gd name="T0" fmla="*/ 0 w 59"/>
              <a:gd name="T1" fmla="*/ 2147483647 h 47"/>
              <a:gd name="T2" fmla="*/ 2147483647 w 59"/>
              <a:gd name="T3" fmla="*/ 0 h 47"/>
              <a:gd name="T4" fmla="*/ 2147483647 w 59"/>
              <a:gd name="T5" fmla="*/ 0 h 47"/>
              <a:gd name="T6" fmla="*/ 2147483647 w 59"/>
              <a:gd name="T7" fmla="*/ 2147483647 h 47"/>
              <a:gd name="T8" fmla="*/ 2147483647 w 59"/>
              <a:gd name="T9" fmla="*/ 2147483647 h 47"/>
              <a:gd name="T10" fmla="*/ 2147483647 w 59"/>
              <a:gd name="T11" fmla="*/ 2147483647 h 47"/>
              <a:gd name="T12" fmla="*/ 0 w 59"/>
              <a:gd name="T13" fmla="*/ 2147483647 h 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9"/>
              <a:gd name="T22" fmla="*/ 0 h 47"/>
              <a:gd name="T23" fmla="*/ 59 w 59"/>
              <a:gd name="T24" fmla="*/ 47 h 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9" h="47">
                <a:moveTo>
                  <a:pt x="0" y="24"/>
                </a:moveTo>
                <a:lnTo>
                  <a:pt x="12" y="0"/>
                </a:lnTo>
                <a:lnTo>
                  <a:pt x="35" y="0"/>
                </a:lnTo>
                <a:lnTo>
                  <a:pt x="59" y="24"/>
                </a:lnTo>
                <a:lnTo>
                  <a:pt x="35" y="47"/>
                </a:lnTo>
                <a:lnTo>
                  <a:pt x="12" y="4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63" name="Rectangle 155"/>
          <p:cNvSpPr>
            <a:spLocks noChangeArrowheads="1"/>
          </p:cNvSpPr>
          <p:nvPr/>
        </p:nvSpPr>
        <p:spPr bwMode="auto">
          <a:xfrm>
            <a:off x="4302125" y="2984500"/>
            <a:ext cx="1476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i="1">
                <a:solidFill>
                  <a:srgbClr val="000000"/>
                </a:solidFill>
                <a:latin typeface="Times" charset="0"/>
              </a:rPr>
              <a:t>A</a:t>
            </a:r>
            <a:endParaRPr lang="en-US" altLang="zh-CN"/>
          </a:p>
        </p:txBody>
      </p:sp>
      <p:sp>
        <p:nvSpPr>
          <p:cNvPr id="94364" name="Rectangle 156"/>
          <p:cNvSpPr>
            <a:spLocks noChangeArrowheads="1"/>
          </p:cNvSpPr>
          <p:nvPr/>
        </p:nvSpPr>
        <p:spPr bwMode="auto">
          <a:xfrm>
            <a:off x="4451350" y="3095625"/>
            <a:ext cx="825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Times" charset="0"/>
              </a:rPr>
              <a:t>0</a:t>
            </a:r>
            <a:endParaRPr lang="en-US" altLang="zh-CN"/>
          </a:p>
        </p:txBody>
      </p:sp>
      <p:sp>
        <p:nvSpPr>
          <p:cNvPr id="94365" name="Freeform 157"/>
          <p:cNvSpPr>
            <a:spLocks/>
          </p:cNvSpPr>
          <p:nvPr/>
        </p:nvSpPr>
        <p:spPr bwMode="auto">
          <a:xfrm>
            <a:off x="5403850" y="2573338"/>
            <a:ext cx="93663" cy="74612"/>
          </a:xfrm>
          <a:custGeom>
            <a:avLst/>
            <a:gdLst>
              <a:gd name="T0" fmla="*/ 0 w 59"/>
              <a:gd name="T1" fmla="*/ 2147483647 h 47"/>
              <a:gd name="T2" fmla="*/ 2147483647 w 59"/>
              <a:gd name="T3" fmla="*/ 0 h 47"/>
              <a:gd name="T4" fmla="*/ 2147483647 w 59"/>
              <a:gd name="T5" fmla="*/ 0 h 47"/>
              <a:gd name="T6" fmla="*/ 2147483647 w 59"/>
              <a:gd name="T7" fmla="*/ 2147483647 h 47"/>
              <a:gd name="T8" fmla="*/ 2147483647 w 59"/>
              <a:gd name="T9" fmla="*/ 2147483647 h 47"/>
              <a:gd name="T10" fmla="*/ 2147483647 w 59"/>
              <a:gd name="T11" fmla="*/ 2147483647 h 47"/>
              <a:gd name="T12" fmla="*/ 0 w 59"/>
              <a:gd name="T13" fmla="*/ 2147483647 h 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9"/>
              <a:gd name="T22" fmla="*/ 0 h 47"/>
              <a:gd name="T23" fmla="*/ 59 w 59"/>
              <a:gd name="T24" fmla="*/ 47 h 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9" h="47">
                <a:moveTo>
                  <a:pt x="0" y="24"/>
                </a:moveTo>
                <a:lnTo>
                  <a:pt x="12" y="0"/>
                </a:lnTo>
                <a:lnTo>
                  <a:pt x="35" y="0"/>
                </a:lnTo>
                <a:lnTo>
                  <a:pt x="59" y="24"/>
                </a:lnTo>
                <a:lnTo>
                  <a:pt x="35" y="47"/>
                </a:lnTo>
                <a:lnTo>
                  <a:pt x="12" y="47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66" name="Line 158"/>
          <p:cNvSpPr>
            <a:spLocks noChangeShapeType="1"/>
          </p:cNvSpPr>
          <p:nvPr/>
        </p:nvSpPr>
        <p:spPr bwMode="auto">
          <a:xfrm flipV="1">
            <a:off x="5310188" y="2386013"/>
            <a:ext cx="1587" cy="430212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67" name="Rectangle 159"/>
          <p:cNvSpPr>
            <a:spLocks noChangeArrowheads="1"/>
          </p:cNvSpPr>
          <p:nvPr/>
        </p:nvSpPr>
        <p:spPr bwMode="auto">
          <a:xfrm>
            <a:off x="5216525" y="2386013"/>
            <a:ext cx="187325" cy="43021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68" name="Line 160"/>
          <p:cNvSpPr>
            <a:spLocks noChangeShapeType="1"/>
          </p:cNvSpPr>
          <p:nvPr/>
        </p:nvSpPr>
        <p:spPr bwMode="auto">
          <a:xfrm>
            <a:off x="4956175" y="2068513"/>
            <a:ext cx="1588" cy="5429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69" name="Freeform 161"/>
          <p:cNvSpPr>
            <a:spLocks/>
          </p:cNvSpPr>
          <p:nvPr/>
        </p:nvSpPr>
        <p:spPr bwMode="auto">
          <a:xfrm>
            <a:off x="4918075" y="2032000"/>
            <a:ext cx="93663" cy="74613"/>
          </a:xfrm>
          <a:custGeom>
            <a:avLst/>
            <a:gdLst>
              <a:gd name="T0" fmla="*/ 0 w 59"/>
              <a:gd name="T1" fmla="*/ 2147483647 h 47"/>
              <a:gd name="T2" fmla="*/ 2147483647 w 59"/>
              <a:gd name="T3" fmla="*/ 0 h 47"/>
              <a:gd name="T4" fmla="*/ 2147483647 w 59"/>
              <a:gd name="T5" fmla="*/ 0 h 47"/>
              <a:gd name="T6" fmla="*/ 2147483647 w 59"/>
              <a:gd name="T7" fmla="*/ 2147483647 h 47"/>
              <a:gd name="T8" fmla="*/ 2147483647 w 59"/>
              <a:gd name="T9" fmla="*/ 2147483647 h 47"/>
              <a:gd name="T10" fmla="*/ 2147483647 w 59"/>
              <a:gd name="T11" fmla="*/ 2147483647 h 47"/>
              <a:gd name="T12" fmla="*/ 0 w 59"/>
              <a:gd name="T13" fmla="*/ 2147483647 h 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9"/>
              <a:gd name="T22" fmla="*/ 0 h 47"/>
              <a:gd name="T23" fmla="*/ 59 w 59"/>
              <a:gd name="T24" fmla="*/ 47 h 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9" h="47">
                <a:moveTo>
                  <a:pt x="0" y="23"/>
                </a:moveTo>
                <a:lnTo>
                  <a:pt x="12" y="0"/>
                </a:lnTo>
                <a:lnTo>
                  <a:pt x="35" y="0"/>
                </a:lnTo>
                <a:lnTo>
                  <a:pt x="59" y="23"/>
                </a:lnTo>
                <a:lnTo>
                  <a:pt x="35" y="47"/>
                </a:lnTo>
                <a:lnTo>
                  <a:pt x="12" y="47"/>
                </a:lnTo>
                <a:lnTo>
                  <a:pt x="0" y="23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70" name="Rectangle 162"/>
          <p:cNvSpPr>
            <a:spLocks noChangeArrowheads="1"/>
          </p:cNvSpPr>
          <p:nvPr/>
        </p:nvSpPr>
        <p:spPr bwMode="auto">
          <a:xfrm>
            <a:off x="4302125" y="1919288"/>
            <a:ext cx="1476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 i="1">
                <a:solidFill>
                  <a:srgbClr val="000000"/>
                </a:solidFill>
                <a:latin typeface="Times" charset="0"/>
              </a:rPr>
              <a:t>A</a:t>
            </a:r>
            <a:endParaRPr lang="en-US" altLang="zh-CN"/>
          </a:p>
        </p:txBody>
      </p:sp>
      <p:sp>
        <p:nvSpPr>
          <p:cNvPr id="94371" name="Rectangle 163"/>
          <p:cNvSpPr>
            <a:spLocks noChangeArrowheads="1"/>
          </p:cNvSpPr>
          <p:nvPr/>
        </p:nvSpPr>
        <p:spPr bwMode="auto">
          <a:xfrm>
            <a:off x="4451350" y="2049463"/>
            <a:ext cx="825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Times" charset="0"/>
              </a:rPr>
              <a:t>1</a:t>
            </a:r>
            <a:endParaRPr lang="en-US" altLang="zh-CN"/>
          </a:p>
        </p:txBody>
      </p:sp>
      <p:sp>
        <p:nvSpPr>
          <p:cNvPr id="94372" name="Line 164"/>
          <p:cNvSpPr>
            <a:spLocks noChangeShapeType="1"/>
          </p:cNvSpPr>
          <p:nvPr/>
        </p:nvSpPr>
        <p:spPr bwMode="auto">
          <a:xfrm flipH="1">
            <a:off x="8093075" y="2460625"/>
            <a:ext cx="1666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373" name="Line 165"/>
          <p:cNvSpPr>
            <a:spLocks noChangeShapeType="1"/>
          </p:cNvSpPr>
          <p:nvPr/>
        </p:nvSpPr>
        <p:spPr bwMode="auto">
          <a:xfrm flipH="1">
            <a:off x="8093075" y="3525838"/>
            <a:ext cx="1666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z="4000" smtClean="0">
                <a:latin typeface="Times New Roman" pitchFamily="18" charset="0"/>
              </a:rPr>
              <a:t>ROM</a:t>
            </a:r>
            <a:r>
              <a:rPr kumimoji="1" lang="zh-CN" altLang="en-US" sz="4000" smtClean="0">
                <a:latin typeface="Times New Roman" pitchFamily="18" charset="0"/>
              </a:rPr>
              <a:t>在组合逻辑设计中的应用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kumimoji="1" lang="zh-CN" altLang="en-US" sz="2800" dirty="0" smtClean="0">
                <a:latin typeface="Times New Roman" pitchFamily="18" charset="0"/>
              </a:rPr>
              <a:t>用</a:t>
            </a:r>
            <a:r>
              <a:rPr kumimoji="1" lang="en-US" altLang="zh-CN" sz="2800" dirty="0" smtClean="0">
                <a:latin typeface="Times New Roman" pitchFamily="18" charset="0"/>
              </a:rPr>
              <a:t>ROM</a:t>
            </a:r>
            <a:r>
              <a:rPr kumimoji="1" lang="zh-CN" altLang="en-US" sz="2800" dirty="0" smtClean="0">
                <a:latin typeface="Times New Roman" pitchFamily="18" charset="0"/>
              </a:rPr>
              <a:t>实现逻辑函数一般按以下步骤进行：</a:t>
            </a:r>
          </a:p>
          <a:p>
            <a:pPr algn="just" eaLnBrk="1" hangingPunct="1">
              <a:lnSpc>
                <a:spcPct val="14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 smtClean="0">
                <a:latin typeface="Times New Roman" pitchFamily="18" charset="0"/>
              </a:rPr>
              <a:t>       ① 根据逻辑函数的输入</a:t>
            </a:r>
            <a:r>
              <a:rPr kumimoji="1" lang="en-US" altLang="zh-CN" sz="2800" dirty="0" smtClean="0">
                <a:latin typeface="Times New Roman" pitchFamily="18" charset="0"/>
              </a:rPr>
              <a:t>n</a:t>
            </a:r>
            <a:r>
              <a:rPr kumimoji="1" lang="zh-CN" altLang="en-US" sz="2800" dirty="0" smtClean="0">
                <a:latin typeface="Times New Roman" pitchFamily="18" charset="0"/>
              </a:rPr>
              <a:t>、输出变量数目</a:t>
            </a:r>
            <a:r>
              <a:rPr kumimoji="1" lang="en-US" altLang="zh-CN" sz="2800" dirty="0" smtClean="0">
                <a:latin typeface="Times New Roman" pitchFamily="18" charset="0"/>
              </a:rPr>
              <a:t>m</a:t>
            </a:r>
            <a:r>
              <a:rPr kumimoji="1" lang="zh-CN" altLang="en-US" sz="2800" dirty="0" smtClean="0">
                <a:latin typeface="Times New Roman" pitchFamily="18" charset="0"/>
              </a:rPr>
              <a:t>，确定</a:t>
            </a:r>
            <a:r>
              <a:rPr kumimoji="1" lang="en-US" altLang="zh-CN" sz="2800" dirty="0" smtClean="0">
                <a:latin typeface="Times New Roman" pitchFamily="18" charset="0"/>
              </a:rPr>
              <a:t>ROM</a:t>
            </a:r>
            <a:r>
              <a:rPr kumimoji="1" lang="zh-CN" altLang="en-US" sz="2800" dirty="0" smtClean="0">
                <a:latin typeface="Times New Roman" pitchFamily="18" charset="0"/>
              </a:rPr>
              <a:t>的容量（</a:t>
            </a:r>
            <a:r>
              <a:rPr kumimoji="1" lang="en-US" altLang="zh-CN" sz="2800" dirty="0" smtClean="0">
                <a:latin typeface="Times New Roman" pitchFamily="18" charset="0"/>
              </a:rPr>
              <a:t>2</a:t>
            </a:r>
            <a:r>
              <a:rPr kumimoji="1" lang="en-US" altLang="zh-CN" sz="2800" baseline="30000" dirty="0" smtClean="0">
                <a:latin typeface="Times New Roman" pitchFamily="18" charset="0"/>
              </a:rPr>
              <a:t>n</a:t>
            </a:r>
            <a:r>
              <a:rPr lang="zh-CN" altLang="zh-CN" sz="2800" dirty="0" smtClean="0"/>
              <a:t> ⅹ </a:t>
            </a:r>
            <a:r>
              <a:rPr kumimoji="1" lang="en-US" altLang="zh-CN" sz="2800" dirty="0" smtClean="0">
                <a:latin typeface="Times New Roman" pitchFamily="18" charset="0"/>
              </a:rPr>
              <a:t>m</a:t>
            </a:r>
            <a:r>
              <a:rPr kumimoji="1" lang="zh-CN" altLang="en-US" sz="2800" dirty="0" smtClean="0">
                <a:latin typeface="Times New Roman" pitchFamily="18" charset="0"/>
              </a:rPr>
              <a:t>），选择合适的</a:t>
            </a:r>
            <a:r>
              <a:rPr kumimoji="1" lang="en-US" altLang="zh-CN" sz="2800" dirty="0" smtClean="0">
                <a:latin typeface="Times New Roman" pitchFamily="18" charset="0"/>
              </a:rPr>
              <a:t>ROM</a:t>
            </a:r>
            <a:r>
              <a:rPr kumimoji="1" lang="zh-CN" altLang="en-US" sz="2800" dirty="0" smtClean="0">
                <a:latin typeface="Times New Roman" pitchFamily="18" charset="0"/>
              </a:rPr>
              <a:t>。</a:t>
            </a:r>
          </a:p>
          <a:p>
            <a:pPr algn="just" eaLnBrk="1" hangingPunct="1">
              <a:lnSpc>
                <a:spcPct val="14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 smtClean="0">
                <a:latin typeface="Times New Roman" pitchFamily="18" charset="0"/>
              </a:rPr>
              <a:t>       ② 写出逻辑函数的最小项表达式，画出</a:t>
            </a:r>
            <a:r>
              <a:rPr kumimoji="1" lang="en-US" altLang="zh-CN" sz="2800" dirty="0" smtClean="0">
                <a:latin typeface="Times New Roman" pitchFamily="18" charset="0"/>
              </a:rPr>
              <a:t>ROM</a:t>
            </a:r>
            <a:r>
              <a:rPr kumimoji="1" lang="zh-CN" altLang="en-US" sz="2800" dirty="0" smtClean="0">
                <a:latin typeface="Times New Roman" pitchFamily="18" charset="0"/>
              </a:rPr>
              <a:t>的阵列图。</a:t>
            </a:r>
          </a:p>
          <a:p>
            <a:pPr eaLnBrk="1" hangingPunct="1">
              <a:lnSpc>
                <a:spcPct val="14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 smtClean="0">
                <a:latin typeface="Times New Roman" pitchFamily="18" charset="0"/>
              </a:rPr>
              <a:t>       ③ 根据阵列图对</a:t>
            </a:r>
            <a:r>
              <a:rPr kumimoji="1" lang="en-US" altLang="zh-CN" sz="2800" dirty="0" smtClean="0">
                <a:latin typeface="Times New Roman" pitchFamily="18" charset="0"/>
              </a:rPr>
              <a:t>ROM</a:t>
            </a:r>
            <a:r>
              <a:rPr kumimoji="1" lang="zh-CN" altLang="en-US" sz="2800" dirty="0" smtClean="0">
                <a:latin typeface="Times New Roman" pitchFamily="18" charset="0"/>
              </a:rPr>
              <a:t>进行编程。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全加器的应用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试用全加器完成二进制的乘法功能。</a:t>
            </a:r>
          </a:p>
          <a:p>
            <a:pPr lvl="1" eaLnBrk="1" hangingPunct="1"/>
            <a:r>
              <a:rPr lang="zh-CN" altLang="en-US" smtClean="0"/>
              <a:t>解：以两个两位二进制数相乘为例。乘法算式如下： </a:t>
            </a:r>
          </a:p>
        </p:txBody>
      </p:sp>
      <p:grpSp>
        <p:nvGrpSpPr>
          <p:cNvPr id="55300" name="Group 77"/>
          <p:cNvGrpSpPr>
            <a:grpSpLocks/>
          </p:cNvGrpSpPr>
          <p:nvPr/>
        </p:nvGrpSpPr>
        <p:grpSpPr bwMode="auto">
          <a:xfrm>
            <a:off x="2286000" y="2498725"/>
            <a:ext cx="4370388" cy="4283075"/>
            <a:chOff x="1440" y="1574"/>
            <a:chExt cx="2753" cy="2698"/>
          </a:xfrm>
        </p:grpSpPr>
        <p:pic>
          <p:nvPicPr>
            <p:cNvPr id="55301" name="Picture 75" descr="未标题-1 拷贝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0" y="1574"/>
              <a:ext cx="2753" cy="2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302" name="Text Box 76"/>
            <p:cNvSpPr txBox="1">
              <a:spLocks noChangeArrowheads="1"/>
            </p:cNvSpPr>
            <p:nvPr/>
          </p:nvSpPr>
          <p:spPr bwMode="auto">
            <a:xfrm>
              <a:off x="2130" y="4060"/>
              <a:ext cx="682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b="1"/>
                <a:t>下图：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4648200" cy="4876800"/>
          </a:xfrm>
        </p:spPr>
        <p:txBody>
          <a:bodyPr/>
          <a:lstStyle/>
          <a:p>
            <a:pPr algn="just" eaLnBrk="1" hangingPunct="1"/>
            <a:endParaRPr kumimoji="1" lang="en-US" altLang="zh-CN" sz="2400" dirty="0" smtClean="0">
              <a:latin typeface="Times New Roman" pitchFamily="18" charset="0"/>
            </a:endParaRPr>
          </a:p>
          <a:p>
            <a:pPr lvl="1" algn="just" eaLnBrk="1" hangingPunct="1"/>
            <a:r>
              <a:rPr kumimoji="1" lang="zh-CN" altLang="en-US" sz="2400" dirty="0" smtClean="0">
                <a:latin typeface="Times New Roman" pitchFamily="18" charset="0"/>
              </a:rPr>
              <a:t>例如，在右图中，将输入地址</a:t>
            </a:r>
            <a:r>
              <a:rPr kumimoji="1" lang="en-US" altLang="zh-CN" sz="2400" dirty="0" smtClean="0">
                <a:latin typeface="Times New Roman" pitchFamily="18" charset="0"/>
              </a:rPr>
              <a:t>A1A0</a:t>
            </a:r>
            <a:r>
              <a:rPr kumimoji="1" lang="zh-CN" altLang="en-US" sz="2400" dirty="0" smtClean="0">
                <a:latin typeface="Times New Roman" pitchFamily="18" charset="0"/>
              </a:rPr>
              <a:t>视为输入变量，而将</a:t>
            </a:r>
            <a:r>
              <a:rPr kumimoji="1" lang="en-US" altLang="zh-CN" sz="2400" dirty="0" smtClean="0">
                <a:latin typeface="Times New Roman" pitchFamily="18" charset="0"/>
              </a:rPr>
              <a:t>D3</a:t>
            </a:r>
            <a:r>
              <a:rPr kumimoji="1" lang="zh-CN" altLang="en-US" sz="2400" dirty="0" smtClean="0">
                <a:latin typeface="Times New Roman" pitchFamily="18" charset="0"/>
              </a:rPr>
              <a:t>、</a:t>
            </a:r>
            <a:r>
              <a:rPr kumimoji="1" lang="en-US" altLang="zh-CN" sz="2400" dirty="0" smtClean="0">
                <a:latin typeface="Times New Roman" pitchFamily="18" charset="0"/>
              </a:rPr>
              <a:t>D2</a:t>
            </a:r>
            <a:r>
              <a:rPr kumimoji="1" lang="zh-CN" altLang="en-US" sz="2400" dirty="0" smtClean="0">
                <a:latin typeface="Times New Roman" pitchFamily="18" charset="0"/>
              </a:rPr>
              <a:t>、</a:t>
            </a:r>
            <a:r>
              <a:rPr kumimoji="1" lang="en-US" altLang="zh-CN" sz="2400" dirty="0" smtClean="0">
                <a:latin typeface="Times New Roman" pitchFamily="18" charset="0"/>
              </a:rPr>
              <a:t>D1</a:t>
            </a:r>
            <a:r>
              <a:rPr kumimoji="1" lang="zh-CN" altLang="en-US" sz="2400" dirty="0" smtClean="0">
                <a:latin typeface="Times New Roman" pitchFamily="18" charset="0"/>
              </a:rPr>
              <a:t>、</a:t>
            </a:r>
            <a:r>
              <a:rPr kumimoji="1" lang="en-US" altLang="zh-CN" sz="2400" dirty="0" smtClean="0">
                <a:latin typeface="Times New Roman" pitchFamily="18" charset="0"/>
              </a:rPr>
              <a:t>D0</a:t>
            </a:r>
            <a:r>
              <a:rPr kumimoji="1" lang="zh-CN" altLang="en-US" sz="2400" dirty="0" smtClean="0">
                <a:latin typeface="Times New Roman" pitchFamily="18" charset="0"/>
              </a:rPr>
              <a:t>视为一组输出逻辑变量，则</a:t>
            </a:r>
            <a:r>
              <a:rPr kumimoji="1" lang="en-US" altLang="zh-CN" sz="2400" dirty="0" smtClean="0">
                <a:latin typeface="Times New Roman" pitchFamily="18" charset="0"/>
              </a:rPr>
              <a:t>D3</a:t>
            </a:r>
            <a:r>
              <a:rPr kumimoji="1" lang="zh-CN" altLang="en-US" sz="2400" dirty="0" smtClean="0">
                <a:latin typeface="Times New Roman" pitchFamily="18" charset="0"/>
              </a:rPr>
              <a:t>、</a:t>
            </a:r>
            <a:r>
              <a:rPr kumimoji="1" lang="en-US" altLang="zh-CN" sz="2400" dirty="0" smtClean="0">
                <a:latin typeface="Times New Roman" pitchFamily="18" charset="0"/>
              </a:rPr>
              <a:t>D2</a:t>
            </a:r>
            <a:r>
              <a:rPr kumimoji="1" lang="zh-CN" altLang="en-US" sz="2400" dirty="0" smtClean="0">
                <a:latin typeface="Times New Roman" pitchFamily="18" charset="0"/>
              </a:rPr>
              <a:t>、</a:t>
            </a:r>
            <a:r>
              <a:rPr kumimoji="1" lang="en-US" altLang="zh-CN" sz="2400" dirty="0" smtClean="0">
                <a:latin typeface="Times New Roman" pitchFamily="18" charset="0"/>
              </a:rPr>
              <a:t>D1</a:t>
            </a:r>
            <a:r>
              <a:rPr kumimoji="1" lang="zh-CN" altLang="en-US" sz="2400" dirty="0" smtClean="0">
                <a:latin typeface="Times New Roman" pitchFamily="18" charset="0"/>
              </a:rPr>
              <a:t>、 </a:t>
            </a:r>
            <a:r>
              <a:rPr kumimoji="1" lang="en-US" altLang="zh-CN" sz="2400" dirty="0" smtClean="0">
                <a:latin typeface="Times New Roman" pitchFamily="18" charset="0"/>
              </a:rPr>
              <a:t>D0</a:t>
            </a:r>
            <a:r>
              <a:rPr kumimoji="1" lang="zh-CN" altLang="en-US" sz="2400" dirty="0" smtClean="0">
                <a:latin typeface="Times New Roman" pitchFamily="18" charset="0"/>
              </a:rPr>
              <a:t>就是</a:t>
            </a:r>
            <a:r>
              <a:rPr kumimoji="1" lang="en-US" altLang="zh-CN" sz="2400" dirty="0" smtClean="0">
                <a:latin typeface="Times New Roman" pitchFamily="18" charset="0"/>
              </a:rPr>
              <a:t>A1</a:t>
            </a:r>
            <a:r>
              <a:rPr kumimoji="1" lang="zh-CN" altLang="en-US" sz="2400" dirty="0" smtClean="0">
                <a:latin typeface="Times New Roman" pitchFamily="18" charset="0"/>
              </a:rPr>
              <a:t>、</a:t>
            </a:r>
            <a:r>
              <a:rPr kumimoji="1" lang="en-US" altLang="zh-CN" sz="2400" dirty="0" smtClean="0">
                <a:latin typeface="Times New Roman" pitchFamily="18" charset="0"/>
              </a:rPr>
              <a:t>A0</a:t>
            </a:r>
            <a:r>
              <a:rPr kumimoji="1" lang="zh-CN" altLang="en-US" sz="2400" dirty="0" smtClean="0">
                <a:latin typeface="Times New Roman" pitchFamily="18" charset="0"/>
              </a:rPr>
              <a:t>的一组逻辑函数：</a:t>
            </a:r>
          </a:p>
        </p:txBody>
      </p:sp>
      <p:graphicFrame>
        <p:nvGraphicFramePr>
          <p:cNvPr id="37890" name="Object 268"/>
          <p:cNvGraphicFramePr>
            <a:graphicFrameLocks noChangeAspect="1"/>
          </p:cNvGraphicFramePr>
          <p:nvPr/>
        </p:nvGraphicFramePr>
        <p:xfrm>
          <a:off x="539552" y="4293096"/>
          <a:ext cx="5605463" cy="1803400"/>
        </p:xfrm>
        <a:graphic>
          <a:graphicData uri="http://schemas.openxmlformats.org/presentationml/2006/ole">
            <p:oleObj spid="_x0000_s37890" name="Equation" r:id="rId3" imgW="3200400" imgH="1028520" progId="Equations">
              <p:embed/>
            </p:oleObj>
          </a:graphicData>
        </a:graphic>
      </p:graphicFrame>
      <p:sp>
        <p:nvSpPr>
          <p:cNvPr id="37893" name="Rectangle 2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z="3600" smtClean="0">
                <a:latin typeface="Times New Roman" pitchFamily="18" charset="0"/>
              </a:rPr>
              <a:t>ROM</a:t>
            </a:r>
            <a:r>
              <a:rPr kumimoji="1" lang="zh-CN" altLang="en-US" sz="3600" smtClean="0">
                <a:latin typeface="Times New Roman" pitchFamily="18" charset="0"/>
              </a:rPr>
              <a:t>在组合逻辑设计中的应用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5257800" y="1524000"/>
            <a:ext cx="3733800" cy="3777208"/>
            <a:chOff x="5257800" y="1524000"/>
            <a:chExt cx="3733800" cy="3777208"/>
          </a:xfrm>
        </p:grpSpPr>
        <p:grpSp>
          <p:nvGrpSpPr>
            <p:cNvPr id="37892" name="Group 267"/>
            <p:cNvGrpSpPr>
              <a:grpSpLocks/>
            </p:cNvGrpSpPr>
            <p:nvPr/>
          </p:nvGrpSpPr>
          <p:grpSpPr bwMode="auto">
            <a:xfrm>
              <a:off x="5257800" y="1524000"/>
              <a:ext cx="3733800" cy="3763963"/>
              <a:chOff x="3498" y="960"/>
              <a:chExt cx="1788" cy="2371"/>
            </a:xfrm>
          </p:grpSpPr>
          <p:sp>
            <p:nvSpPr>
              <p:cNvPr id="37894" name="Line 167"/>
              <p:cNvSpPr>
                <a:spLocks noChangeShapeType="1"/>
              </p:cNvSpPr>
              <p:nvPr/>
            </p:nvSpPr>
            <p:spPr bwMode="auto">
              <a:xfrm flipH="1">
                <a:off x="5253" y="2141"/>
                <a:ext cx="3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895" name="Line 168"/>
              <p:cNvSpPr>
                <a:spLocks noChangeShapeType="1"/>
              </p:cNvSpPr>
              <p:nvPr/>
            </p:nvSpPr>
            <p:spPr bwMode="auto">
              <a:xfrm flipH="1">
                <a:off x="5188" y="2141"/>
                <a:ext cx="3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896" name="Line 169"/>
              <p:cNvSpPr>
                <a:spLocks noChangeShapeType="1"/>
              </p:cNvSpPr>
              <p:nvPr/>
            </p:nvSpPr>
            <p:spPr bwMode="auto">
              <a:xfrm flipH="1">
                <a:off x="5122" y="2141"/>
                <a:ext cx="3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897" name="Line 170"/>
              <p:cNvSpPr>
                <a:spLocks noChangeShapeType="1"/>
              </p:cNvSpPr>
              <p:nvPr/>
            </p:nvSpPr>
            <p:spPr bwMode="auto">
              <a:xfrm flipH="1">
                <a:off x="5057" y="2141"/>
                <a:ext cx="3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898" name="Line 171"/>
              <p:cNvSpPr>
                <a:spLocks noChangeShapeType="1"/>
              </p:cNvSpPr>
              <p:nvPr/>
            </p:nvSpPr>
            <p:spPr bwMode="auto">
              <a:xfrm flipH="1">
                <a:off x="4992" y="2141"/>
                <a:ext cx="3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899" name="Line 172"/>
              <p:cNvSpPr>
                <a:spLocks noChangeShapeType="1"/>
              </p:cNvSpPr>
              <p:nvPr/>
            </p:nvSpPr>
            <p:spPr bwMode="auto">
              <a:xfrm flipH="1">
                <a:off x="4927" y="2141"/>
                <a:ext cx="3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0" name="Line 173"/>
              <p:cNvSpPr>
                <a:spLocks noChangeShapeType="1"/>
              </p:cNvSpPr>
              <p:nvPr/>
            </p:nvSpPr>
            <p:spPr bwMode="auto">
              <a:xfrm flipH="1">
                <a:off x="4861" y="2141"/>
                <a:ext cx="3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1" name="Line 174"/>
              <p:cNvSpPr>
                <a:spLocks noChangeShapeType="1"/>
              </p:cNvSpPr>
              <p:nvPr/>
            </p:nvSpPr>
            <p:spPr bwMode="auto">
              <a:xfrm flipH="1">
                <a:off x="4796" y="2141"/>
                <a:ext cx="3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2" name="Line 175"/>
              <p:cNvSpPr>
                <a:spLocks noChangeShapeType="1"/>
              </p:cNvSpPr>
              <p:nvPr/>
            </p:nvSpPr>
            <p:spPr bwMode="auto">
              <a:xfrm flipH="1">
                <a:off x="4731" y="2141"/>
                <a:ext cx="3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3" name="Line 176"/>
              <p:cNvSpPr>
                <a:spLocks noChangeShapeType="1"/>
              </p:cNvSpPr>
              <p:nvPr/>
            </p:nvSpPr>
            <p:spPr bwMode="auto">
              <a:xfrm flipH="1">
                <a:off x="4666" y="2141"/>
                <a:ext cx="3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4" name="Line 177"/>
              <p:cNvSpPr>
                <a:spLocks noChangeShapeType="1"/>
              </p:cNvSpPr>
              <p:nvPr/>
            </p:nvSpPr>
            <p:spPr bwMode="auto">
              <a:xfrm flipH="1">
                <a:off x="4601" y="2141"/>
                <a:ext cx="3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5" name="Line 178"/>
              <p:cNvSpPr>
                <a:spLocks noChangeShapeType="1"/>
              </p:cNvSpPr>
              <p:nvPr/>
            </p:nvSpPr>
            <p:spPr bwMode="auto">
              <a:xfrm flipH="1">
                <a:off x="4535" y="2141"/>
                <a:ext cx="3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6" name="Line 179"/>
              <p:cNvSpPr>
                <a:spLocks noChangeShapeType="1"/>
              </p:cNvSpPr>
              <p:nvPr/>
            </p:nvSpPr>
            <p:spPr bwMode="auto">
              <a:xfrm flipH="1">
                <a:off x="4470" y="2141"/>
                <a:ext cx="3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7" name="Line 180"/>
              <p:cNvSpPr>
                <a:spLocks noChangeShapeType="1"/>
              </p:cNvSpPr>
              <p:nvPr/>
            </p:nvSpPr>
            <p:spPr bwMode="auto">
              <a:xfrm flipH="1">
                <a:off x="4404" y="2141"/>
                <a:ext cx="3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8" name="Line 181"/>
              <p:cNvSpPr>
                <a:spLocks noChangeShapeType="1"/>
              </p:cNvSpPr>
              <p:nvPr/>
            </p:nvSpPr>
            <p:spPr bwMode="auto">
              <a:xfrm flipH="1">
                <a:off x="4339" y="2141"/>
                <a:ext cx="3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9" name="Line 182"/>
              <p:cNvSpPr>
                <a:spLocks noChangeShapeType="1"/>
              </p:cNvSpPr>
              <p:nvPr/>
            </p:nvSpPr>
            <p:spPr bwMode="auto">
              <a:xfrm flipH="1">
                <a:off x="4274" y="2141"/>
                <a:ext cx="3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0" name="Line 183"/>
              <p:cNvSpPr>
                <a:spLocks noChangeShapeType="1"/>
              </p:cNvSpPr>
              <p:nvPr/>
            </p:nvSpPr>
            <p:spPr bwMode="auto">
              <a:xfrm flipH="1">
                <a:off x="4209" y="2141"/>
                <a:ext cx="3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1" name="Line 184"/>
              <p:cNvSpPr>
                <a:spLocks noChangeShapeType="1"/>
              </p:cNvSpPr>
              <p:nvPr/>
            </p:nvSpPr>
            <p:spPr bwMode="auto">
              <a:xfrm flipH="1">
                <a:off x="4143" y="2141"/>
                <a:ext cx="3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2" name="Line 185"/>
              <p:cNvSpPr>
                <a:spLocks noChangeShapeType="1"/>
              </p:cNvSpPr>
              <p:nvPr/>
            </p:nvSpPr>
            <p:spPr bwMode="auto">
              <a:xfrm flipH="1">
                <a:off x="4078" y="2141"/>
                <a:ext cx="3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3" name="Line 186"/>
              <p:cNvSpPr>
                <a:spLocks noChangeShapeType="1"/>
              </p:cNvSpPr>
              <p:nvPr/>
            </p:nvSpPr>
            <p:spPr bwMode="auto">
              <a:xfrm flipH="1">
                <a:off x="4013" y="2141"/>
                <a:ext cx="3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4" name="Line 187"/>
              <p:cNvSpPr>
                <a:spLocks noChangeShapeType="1"/>
              </p:cNvSpPr>
              <p:nvPr/>
            </p:nvSpPr>
            <p:spPr bwMode="auto">
              <a:xfrm flipH="1">
                <a:off x="3948" y="2141"/>
                <a:ext cx="3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5" name="Line 188"/>
              <p:cNvSpPr>
                <a:spLocks noChangeShapeType="1"/>
              </p:cNvSpPr>
              <p:nvPr/>
            </p:nvSpPr>
            <p:spPr bwMode="auto">
              <a:xfrm flipH="1">
                <a:off x="3882" y="2141"/>
                <a:ext cx="3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6" name="Line 189"/>
              <p:cNvSpPr>
                <a:spLocks noChangeShapeType="1"/>
              </p:cNvSpPr>
              <p:nvPr/>
            </p:nvSpPr>
            <p:spPr bwMode="auto">
              <a:xfrm flipH="1">
                <a:off x="3817" y="2141"/>
                <a:ext cx="3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7" name="Line 197"/>
              <p:cNvSpPr>
                <a:spLocks noChangeShapeType="1"/>
              </p:cNvSpPr>
              <p:nvPr/>
            </p:nvSpPr>
            <p:spPr bwMode="auto">
              <a:xfrm flipH="1">
                <a:off x="3980" y="2410"/>
                <a:ext cx="115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8" name="Line 198"/>
              <p:cNvSpPr>
                <a:spLocks noChangeShapeType="1"/>
              </p:cNvSpPr>
              <p:nvPr/>
            </p:nvSpPr>
            <p:spPr bwMode="auto">
              <a:xfrm flipH="1">
                <a:off x="3980" y="2678"/>
                <a:ext cx="115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9" name="Line 199"/>
              <p:cNvSpPr>
                <a:spLocks noChangeShapeType="1"/>
              </p:cNvSpPr>
              <p:nvPr/>
            </p:nvSpPr>
            <p:spPr bwMode="auto">
              <a:xfrm flipH="1">
                <a:off x="3980" y="2957"/>
                <a:ext cx="115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0" name="Line 200"/>
              <p:cNvSpPr>
                <a:spLocks noChangeShapeType="1"/>
              </p:cNvSpPr>
              <p:nvPr/>
            </p:nvSpPr>
            <p:spPr bwMode="auto">
              <a:xfrm flipH="1">
                <a:off x="3980" y="3226"/>
                <a:ext cx="115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1" name="Line 201"/>
              <p:cNvSpPr>
                <a:spLocks noChangeShapeType="1"/>
              </p:cNvSpPr>
              <p:nvPr/>
            </p:nvSpPr>
            <p:spPr bwMode="auto">
              <a:xfrm flipH="1">
                <a:off x="3629" y="1046"/>
                <a:ext cx="151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2" name="Line 202"/>
              <p:cNvSpPr>
                <a:spLocks noChangeShapeType="1"/>
              </p:cNvSpPr>
              <p:nvPr/>
            </p:nvSpPr>
            <p:spPr bwMode="auto">
              <a:xfrm flipH="1">
                <a:off x="3785" y="1325"/>
                <a:ext cx="135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3" name="Line 203"/>
              <p:cNvSpPr>
                <a:spLocks noChangeShapeType="1"/>
              </p:cNvSpPr>
              <p:nvPr/>
            </p:nvSpPr>
            <p:spPr bwMode="auto">
              <a:xfrm flipH="1">
                <a:off x="3629" y="1593"/>
                <a:ext cx="151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4" name="Line 204"/>
              <p:cNvSpPr>
                <a:spLocks noChangeShapeType="1"/>
              </p:cNvSpPr>
              <p:nvPr/>
            </p:nvSpPr>
            <p:spPr bwMode="auto">
              <a:xfrm flipH="1">
                <a:off x="3785" y="1862"/>
                <a:ext cx="135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5" name="Line 205"/>
              <p:cNvSpPr>
                <a:spLocks noChangeShapeType="1"/>
              </p:cNvSpPr>
              <p:nvPr/>
            </p:nvSpPr>
            <p:spPr bwMode="auto">
              <a:xfrm>
                <a:off x="4209" y="960"/>
                <a:ext cx="0" cy="235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6" name="Line 206"/>
              <p:cNvSpPr>
                <a:spLocks noChangeShapeType="1"/>
              </p:cNvSpPr>
              <p:nvPr/>
            </p:nvSpPr>
            <p:spPr bwMode="auto">
              <a:xfrm>
                <a:off x="4445" y="960"/>
                <a:ext cx="1" cy="235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7" name="Line 207"/>
              <p:cNvSpPr>
                <a:spLocks noChangeShapeType="1"/>
              </p:cNvSpPr>
              <p:nvPr/>
            </p:nvSpPr>
            <p:spPr bwMode="auto">
              <a:xfrm>
                <a:off x="4674" y="960"/>
                <a:ext cx="1" cy="235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8" name="Line 208"/>
              <p:cNvSpPr>
                <a:spLocks noChangeShapeType="1"/>
              </p:cNvSpPr>
              <p:nvPr/>
            </p:nvSpPr>
            <p:spPr bwMode="auto">
              <a:xfrm>
                <a:off x="4902" y="960"/>
                <a:ext cx="1" cy="235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9" name="Rectangle 209"/>
              <p:cNvSpPr>
                <a:spLocks noChangeArrowheads="1"/>
              </p:cNvSpPr>
              <p:nvPr/>
            </p:nvSpPr>
            <p:spPr bwMode="auto">
              <a:xfrm>
                <a:off x="4266" y="2132"/>
                <a:ext cx="8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" charset="0"/>
                  </a:rPr>
                  <a:t>m</a:t>
                </a:r>
                <a:endParaRPr lang="en-US" altLang="zh-CN"/>
              </a:p>
            </p:txBody>
          </p:sp>
          <p:sp>
            <p:nvSpPr>
              <p:cNvPr id="37930" name="Rectangle 210"/>
              <p:cNvSpPr>
                <a:spLocks noChangeArrowheads="1"/>
              </p:cNvSpPr>
              <p:nvPr/>
            </p:nvSpPr>
            <p:spPr bwMode="auto">
              <a:xfrm>
                <a:off x="4339" y="2188"/>
                <a:ext cx="3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37931" name="Rectangle 211"/>
              <p:cNvSpPr>
                <a:spLocks noChangeArrowheads="1"/>
              </p:cNvSpPr>
              <p:nvPr/>
            </p:nvSpPr>
            <p:spPr bwMode="auto">
              <a:xfrm>
                <a:off x="4503" y="2132"/>
                <a:ext cx="8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" charset="0"/>
                  </a:rPr>
                  <a:t>m</a:t>
                </a:r>
                <a:endParaRPr lang="en-US" altLang="zh-CN"/>
              </a:p>
            </p:txBody>
          </p:sp>
          <p:sp>
            <p:nvSpPr>
              <p:cNvPr id="37932" name="Rectangle 212"/>
              <p:cNvSpPr>
                <a:spLocks noChangeArrowheads="1"/>
              </p:cNvSpPr>
              <p:nvPr/>
            </p:nvSpPr>
            <p:spPr bwMode="auto">
              <a:xfrm>
                <a:off x="4576" y="2188"/>
                <a:ext cx="40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37933" name="Rectangle 213"/>
              <p:cNvSpPr>
                <a:spLocks noChangeArrowheads="1"/>
              </p:cNvSpPr>
              <p:nvPr/>
            </p:nvSpPr>
            <p:spPr bwMode="auto">
              <a:xfrm>
                <a:off x="4731" y="2132"/>
                <a:ext cx="8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" charset="0"/>
                  </a:rPr>
                  <a:t>m</a:t>
                </a:r>
                <a:endParaRPr lang="en-US" altLang="zh-CN"/>
              </a:p>
            </p:txBody>
          </p:sp>
          <p:sp>
            <p:nvSpPr>
              <p:cNvPr id="37934" name="Rectangle 214"/>
              <p:cNvSpPr>
                <a:spLocks noChangeArrowheads="1"/>
              </p:cNvSpPr>
              <p:nvPr/>
            </p:nvSpPr>
            <p:spPr bwMode="auto">
              <a:xfrm>
                <a:off x="4805" y="2188"/>
                <a:ext cx="3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37935" name="Rectangle 215"/>
              <p:cNvSpPr>
                <a:spLocks noChangeArrowheads="1"/>
              </p:cNvSpPr>
              <p:nvPr/>
            </p:nvSpPr>
            <p:spPr bwMode="auto">
              <a:xfrm>
                <a:off x="4959" y="2132"/>
                <a:ext cx="8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" charset="0"/>
                  </a:rPr>
                  <a:t>m</a:t>
                </a:r>
                <a:endParaRPr lang="en-US" altLang="zh-CN"/>
              </a:p>
            </p:txBody>
          </p:sp>
          <p:sp>
            <p:nvSpPr>
              <p:cNvPr id="37936" name="Rectangle 216"/>
              <p:cNvSpPr>
                <a:spLocks noChangeArrowheads="1"/>
              </p:cNvSpPr>
              <p:nvPr/>
            </p:nvSpPr>
            <p:spPr bwMode="auto">
              <a:xfrm>
                <a:off x="5033" y="2188"/>
                <a:ext cx="3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" charset="0"/>
                  </a:rPr>
                  <a:t>3</a:t>
                </a:r>
                <a:endParaRPr lang="en-US" altLang="zh-CN"/>
              </a:p>
            </p:txBody>
          </p:sp>
          <p:sp>
            <p:nvSpPr>
              <p:cNvPr id="37937" name="Freeform 217"/>
              <p:cNvSpPr>
                <a:spLocks/>
              </p:cNvSpPr>
              <p:nvPr/>
            </p:nvSpPr>
            <p:spPr bwMode="auto">
              <a:xfrm>
                <a:off x="4193" y="2390"/>
                <a:ext cx="40" cy="38"/>
              </a:xfrm>
              <a:custGeom>
                <a:avLst/>
                <a:gdLst>
                  <a:gd name="T0" fmla="*/ 0 w 58"/>
                  <a:gd name="T1" fmla="*/ 12 h 47"/>
                  <a:gd name="T2" fmla="*/ 4 w 58"/>
                  <a:gd name="T3" fmla="*/ 0 h 47"/>
                  <a:gd name="T4" fmla="*/ 12 w 58"/>
                  <a:gd name="T5" fmla="*/ 0 h 47"/>
                  <a:gd name="T6" fmla="*/ 19 w 58"/>
                  <a:gd name="T7" fmla="*/ 12 h 47"/>
                  <a:gd name="T8" fmla="*/ 12 w 58"/>
                  <a:gd name="T9" fmla="*/ 25 h 47"/>
                  <a:gd name="T10" fmla="*/ 4 w 58"/>
                  <a:gd name="T11" fmla="*/ 25 h 47"/>
                  <a:gd name="T12" fmla="*/ 0 w 58"/>
                  <a:gd name="T13" fmla="*/ 12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8"/>
                  <a:gd name="T22" fmla="*/ 0 h 47"/>
                  <a:gd name="T23" fmla="*/ 58 w 58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8" h="47">
                    <a:moveTo>
                      <a:pt x="0" y="24"/>
                    </a:moveTo>
                    <a:lnTo>
                      <a:pt x="11" y="0"/>
                    </a:lnTo>
                    <a:lnTo>
                      <a:pt x="35" y="0"/>
                    </a:lnTo>
                    <a:lnTo>
                      <a:pt x="58" y="24"/>
                    </a:lnTo>
                    <a:lnTo>
                      <a:pt x="35" y="47"/>
                    </a:lnTo>
                    <a:lnTo>
                      <a:pt x="11" y="4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8" name="Freeform 218"/>
              <p:cNvSpPr>
                <a:spLocks/>
              </p:cNvSpPr>
              <p:nvPr/>
            </p:nvSpPr>
            <p:spPr bwMode="auto">
              <a:xfrm>
                <a:off x="4421" y="2390"/>
                <a:ext cx="41" cy="38"/>
              </a:xfrm>
              <a:custGeom>
                <a:avLst/>
                <a:gdLst>
                  <a:gd name="T0" fmla="*/ 0 w 59"/>
                  <a:gd name="T1" fmla="*/ 12 h 47"/>
                  <a:gd name="T2" fmla="*/ 4 w 59"/>
                  <a:gd name="T3" fmla="*/ 0 h 47"/>
                  <a:gd name="T4" fmla="*/ 16 w 59"/>
                  <a:gd name="T5" fmla="*/ 0 h 47"/>
                  <a:gd name="T6" fmla="*/ 19 w 59"/>
                  <a:gd name="T7" fmla="*/ 12 h 47"/>
                  <a:gd name="T8" fmla="*/ 16 w 59"/>
                  <a:gd name="T9" fmla="*/ 25 h 47"/>
                  <a:gd name="T10" fmla="*/ 4 w 59"/>
                  <a:gd name="T11" fmla="*/ 25 h 47"/>
                  <a:gd name="T12" fmla="*/ 0 w 59"/>
                  <a:gd name="T13" fmla="*/ 12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"/>
                  <a:gd name="T22" fmla="*/ 0 h 47"/>
                  <a:gd name="T23" fmla="*/ 59 w 59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" h="47">
                    <a:moveTo>
                      <a:pt x="0" y="24"/>
                    </a:moveTo>
                    <a:lnTo>
                      <a:pt x="12" y="0"/>
                    </a:lnTo>
                    <a:lnTo>
                      <a:pt x="47" y="0"/>
                    </a:lnTo>
                    <a:lnTo>
                      <a:pt x="59" y="24"/>
                    </a:lnTo>
                    <a:lnTo>
                      <a:pt x="47" y="47"/>
                    </a:lnTo>
                    <a:lnTo>
                      <a:pt x="12" y="4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9" name="Freeform 219"/>
              <p:cNvSpPr>
                <a:spLocks/>
              </p:cNvSpPr>
              <p:nvPr/>
            </p:nvSpPr>
            <p:spPr bwMode="auto">
              <a:xfrm>
                <a:off x="4657" y="2390"/>
                <a:ext cx="33" cy="38"/>
              </a:xfrm>
              <a:custGeom>
                <a:avLst/>
                <a:gdLst>
                  <a:gd name="T0" fmla="*/ 0 w 47"/>
                  <a:gd name="T1" fmla="*/ 12 h 47"/>
                  <a:gd name="T2" fmla="*/ 4 w 47"/>
                  <a:gd name="T3" fmla="*/ 0 h 47"/>
                  <a:gd name="T4" fmla="*/ 13 w 47"/>
                  <a:gd name="T5" fmla="*/ 0 h 47"/>
                  <a:gd name="T6" fmla="*/ 16 w 47"/>
                  <a:gd name="T7" fmla="*/ 12 h 47"/>
                  <a:gd name="T8" fmla="*/ 13 w 47"/>
                  <a:gd name="T9" fmla="*/ 25 h 47"/>
                  <a:gd name="T10" fmla="*/ 4 w 47"/>
                  <a:gd name="T11" fmla="*/ 25 h 47"/>
                  <a:gd name="T12" fmla="*/ 0 w 47"/>
                  <a:gd name="T13" fmla="*/ 12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7"/>
                  <a:gd name="T22" fmla="*/ 0 h 47"/>
                  <a:gd name="T23" fmla="*/ 47 w 47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7" h="47">
                    <a:moveTo>
                      <a:pt x="0" y="24"/>
                    </a:moveTo>
                    <a:lnTo>
                      <a:pt x="12" y="0"/>
                    </a:lnTo>
                    <a:lnTo>
                      <a:pt x="35" y="0"/>
                    </a:lnTo>
                    <a:lnTo>
                      <a:pt x="47" y="24"/>
                    </a:lnTo>
                    <a:lnTo>
                      <a:pt x="35" y="47"/>
                    </a:lnTo>
                    <a:lnTo>
                      <a:pt x="12" y="4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0" name="Freeform 220"/>
              <p:cNvSpPr>
                <a:spLocks/>
              </p:cNvSpPr>
              <p:nvPr/>
            </p:nvSpPr>
            <p:spPr bwMode="auto">
              <a:xfrm>
                <a:off x="4886" y="2390"/>
                <a:ext cx="41" cy="38"/>
              </a:xfrm>
              <a:custGeom>
                <a:avLst/>
                <a:gdLst>
                  <a:gd name="T0" fmla="*/ 0 w 59"/>
                  <a:gd name="T1" fmla="*/ 12 h 47"/>
                  <a:gd name="T2" fmla="*/ 4 w 59"/>
                  <a:gd name="T3" fmla="*/ 0 h 47"/>
                  <a:gd name="T4" fmla="*/ 12 w 59"/>
                  <a:gd name="T5" fmla="*/ 0 h 47"/>
                  <a:gd name="T6" fmla="*/ 19 w 59"/>
                  <a:gd name="T7" fmla="*/ 12 h 47"/>
                  <a:gd name="T8" fmla="*/ 12 w 59"/>
                  <a:gd name="T9" fmla="*/ 25 h 47"/>
                  <a:gd name="T10" fmla="*/ 4 w 59"/>
                  <a:gd name="T11" fmla="*/ 25 h 47"/>
                  <a:gd name="T12" fmla="*/ 0 w 59"/>
                  <a:gd name="T13" fmla="*/ 12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"/>
                  <a:gd name="T22" fmla="*/ 0 h 47"/>
                  <a:gd name="T23" fmla="*/ 59 w 59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" h="47">
                    <a:moveTo>
                      <a:pt x="0" y="24"/>
                    </a:moveTo>
                    <a:lnTo>
                      <a:pt x="12" y="0"/>
                    </a:lnTo>
                    <a:lnTo>
                      <a:pt x="36" y="0"/>
                    </a:lnTo>
                    <a:lnTo>
                      <a:pt x="59" y="24"/>
                    </a:lnTo>
                    <a:lnTo>
                      <a:pt x="36" y="47"/>
                    </a:lnTo>
                    <a:lnTo>
                      <a:pt x="12" y="4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1" name="Freeform 221"/>
              <p:cNvSpPr>
                <a:spLocks/>
              </p:cNvSpPr>
              <p:nvPr/>
            </p:nvSpPr>
            <p:spPr bwMode="auto">
              <a:xfrm>
                <a:off x="4886" y="2659"/>
                <a:ext cx="41" cy="39"/>
              </a:xfrm>
              <a:custGeom>
                <a:avLst/>
                <a:gdLst>
                  <a:gd name="T0" fmla="*/ 0 w 59"/>
                  <a:gd name="T1" fmla="*/ 13 h 47"/>
                  <a:gd name="T2" fmla="*/ 4 w 59"/>
                  <a:gd name="T3" fmla="*/ 0 h 47"/>
                  <a:gd name="T4" fmla="*/ 12 w 59"/>
                  <a:gd name="T5" fmla="*/ 0 h 47"/>
                  <a:gd name="T6" fmla="*/ 19 w 59"/>
                  <a:gd name="T7" fmla="*/ 13 h 47"/>
                  <a:gd name="T8" fmla="*/ 12 w 59"/>
                  <a:gd name="T9" fmla="*/ 27 h 47"/>
                  <a:gd name="T10" fmla="*/ 4 w 59"/>
                  <a:gd name="T11" fmla="*/ 27 h 47"/>
                  <a:gd name="T12" fmla="*/ 0 w 59"/>
                  <a:gd name="T13" fmla="*/ 13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"/>
                  <a:gd name="T22" fmla="*/ 0 h 47"/>
                  <a:gd name="T23" fmla="*/ 59 w 59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" h="47">
                    <a:moveTo>
                      <a:pt x="0" y="23"/>
                    </a:moveTo>
                    <a:lnTo>
                      <a:pt x="12" y="0"/>
                    </a:lnTo>
                    <a:lnTo>
                      <a:pt x="36" y="0"/>
                    </a:lnTo>
                    <a:lnTo>
                      <a:pt x="59" y="23"/>
                    </a:lnTo>
                    <a:lnTo>
                      <a:pt x="36" y="47"/>
                    </a:lnTo>
                    <a:lnTo>
                      <a:pt x="12" y="47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2" name="Freeform 222"/>
              <p:cNvSpPr>
                <a:spLocks/>
              </p:cNvSpPr>
              <p:nvPr/>
            </p:nvSpPr>
            <p:spPr bwMode="auto">
              <a:xfrm>
                <a:off x="4193" y="2659"/>
                <a:ext cx="40" cy="39"/>
              </a:xfrm>
              <a:custGeom>
                <a:avLst/>
                <a:gdLst>
                  <a:gd name="T0" fmla="*/ 0 w 58"/>
                  <a:gd name="T1" fmla="*/ 13 h 47"/>
                  <a:gd name="T2" fmla="*/ 4 w 58"/>
                  <a:gd name="T3" fmla="*/ 0 h 47"/>
                  <a:gd name="T4" fmla="*/ 12 w 58"/>
                  <a:gd name="T5" fmla="*/ 0 h 47"/>
                  <a:gd name="T6" fmla="*/ 19 w 58"/>
                  <a:gd name="T7" fmla="*/ 13 h 47"/>
                  <a:gd name="T8" fmla="*/ 12 w 58"/>
                  <a:gd name="T9" fmla="*/ 27 h 47"/>
                  <a:gd name="T10" fmla="*/ 4 w 58"/>
                  <a:gd name="T11" fmla="*/ 27 h 47"/>
                  <a:gd name="T12" fmla="*/ 0 w 58"/>
                  <a:gd name="T13" fmla="*/ 13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8"/>
                  <a:gd name="T22" fmla="*/ 0 h 47"/>
                  <a:gd name="T23" fmla="*/ 58 w 58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8" h="47">
                    <a:moveTo>
                      <a:pt x="0" y="23"/>
                    </a:moveTo>
                    <a:lnTo>
                      <a:pt x="11" y="0"/>
                    </a:lnTo>
                    <a:lnTo>
                      <a:pt x="35" y="0"/>
                    </a:lnTo>
                    <a:lnTo>
                      <a:pt x="58" y="23"/>
                    </a:lnTo>
                    <a:lnTo>
                      <a:pt x="35" y="47"/>
                    </a:lnTo>
                    <a:lnTo>
                      <a:pt x="11" y="47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3" name="Freeform 223"/>
              <p:cNvSpPr>
                <a:spLocks/>
              </p:cNvSpPr>
              <p:nvPr/>
            </p:nvSpPr>
            <p:spPr bwMode="auto">
              <a:xfrm>
                <a:off x="4657" y="2938"/>
                <a:ext cx="33" cy="38"/>
              </a:xfrm>
              <a:custGeom>
                <a:avLst/>
                <a:gdLst>
                  <a:gd name="T0" fmla="*/ 0 w 47"/>
                  <a:gd name="T1" fmla="*/ 12 h 47"/>
                  <a:gd name="T2" fmla="*/ 4 w 47"/>
                  <a:gd name="T3" fmla="*/ 0 h 47"/>
                  <a:gd name="T4" fmla="*/ 13 w 47"/>
                  <a:gd name="T5" fmla="*/ 0 h 47"/>
                  <a:gd name="T6" fmla="*/ 16 w 47"/>
                  <a:gd name="T7" fmla="*/ 12 h 47"/>
                  <a:gd name="T8" fmla="*/ 13 w 47"/>
                  <a:gd name="T9" fmla="*/ 25 h 47"/>
                  <a:gd name="T10" fmla="*/ 4 w 47"/>
                  <a:gd name="T11" fmla="*/ 25 h 47"/>
                  <a:gd name="T12" fmla="*/ 0 w 47"/>
                  <a:gd name="T13" fmla="*/ 12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7"/>
                  <a:gd name="T22" fmla="*/ 0 h 47"/>
                  <a:gd name="T23" fmla="*/ 47 w 47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7" h="47">
                    <a:moveTo>
                      <a:pt x="0" y="23"/>
                    </a:moveTo>
                    <a:lnTo>
                      <a:pt x="12" y="0"/>
                    </a:lnTo>
                    <a:lnTo>
                      <a:pt x="35" y="0"/>
                    </a:lnTo>
                    <a:lnTo>
                      <a:pt x="47" y="23"/>
                    </a:lnTo>
                    <a:lnTo>
                      <a:pt x="35" y="47"/>
                    </a:lnTo>
                    <a:lnTo>
                      <a:pt x="12" y="47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4" name="Freeform 224"/>
              <p:cNvSpPr>
                <a:spLocks/>
              </p:cNvSpPr>
              <p:nvPr/>
            </p:nvSpPr>
            <p:spPr bwMode="auto">
              <a:xfrm>
                <a:off x="4421" y="3206"/>
                <a:ext cx="41" cy="39"/>
              </a:xfrm>
              <a:custGeom>
                <a:avLst/>
                <a:gdLst>
                  <a:gd name="T0" fmla="*/ 0 w 59"/>
                  <a:gd name="T1" fmla="*/ 14 h 47"/>
                  <a:gd name="T2" fmla="*/ 4 w 59"/>
                  <a:gd name="T3" fmla="*/ 0 h 47"/>
                  <a:gd name="T4" fmla="*/ 16 w 59"/>
                  <a:gd name="T5" fmla="*/ 0 h 47"/>
                  <a:gd name="T6" fmla="*/ 19 w 59"/>
                  <a:gd name="T7" fmla="*/ 14 h 47"/>
                  <a:gd name="T8" fmla="*/ 16 w 59"/>
                  <a:gd name="T9" fmla="*/ 27 h 47"/>
                  <a:gd name="T10" fmla="*/ 4 w 59"/>
                  <a:gd name="T11" fmla="*/ 27 h 47"/>
                  <a:gd name="T12" fmla="*/ 0 w 59"/>
                  <a:gd name="T13" fmla="*/ 14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"/>
                  <a:gd name="T22" fmla="*/ 0 h 47"/>
                  <a:gd name="T23" fmla="*/ 59 w 59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" h="47">
                    <a:moveTo>
                      <a:pt x="0" y="24"/>
                    </a:moveTo>
                    <a:lnTo>
                      <a:pt x="12" y="0"/>
                    </a:lnTo>
                    <a:lnTo>
                      <a:pt x="47" y="0"/>
                    </a:lnTo>
                    <a:lnTo>
                      <a:pt x="59" y="24"/>
                    </a:lnTo>
                    <a:lnTo>
                      <a:pt x="47" y="47"/>
                    </a:lnTo>
                    <a:lnTo>
                      <a:pt x="12" y="4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5" name="Freeform 225"/>
              <p:cNvSpPr>
                <a:spLocks/>
              </p:cNvSpPr>
              <p:nvPr/>
            </p:nvSpPr>
            <p:spPr bwMode="auto">
              <a:xfrm>
                <a:off x="4886" y="3206"/>
                <a:ext cx="41" cy="39"/>
              </a:xfrm>
              <a:custGeom>
                <a:avLst/>
                <a:gdLst>
                  <a:gd name="T0" fmla="*/ 0 w 59"/>
                  <a:gd name="T1" fmla="*/ 14 h 47"/>
                  <a:gd name="T2" fmla="*/ 4 w 59"/>
                  <a:gd name="T3" fmla="*/ 0 h 47"/>
                  <a:gd name="T4" fmla="*/ 12 w 59"/>
                  <a:gd name="T5" fmla="*/ 0 h 47"/>
                  <a:gd name="T6" fmla="*/ 19 w 59"/>
                  <a:gd name="T7" fmla="*/ 14 h 47"/>
                  <a:gd name="T8" fmla="*/ 12 w 59"/>
                  <a:gd name="T9" fmla="*/ 27 h 47"/>
                  <a:gd name="T10" fmla="*/ 4 w 59"/>
                  <a:gd name="T11" fmla="*/ 27 h 47"/>
                  <a:gd name="T12" fmla="*/ 0 w 59"/>
                  <a:gd name="T13" fmla="*/ 14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"/>
                  <a:gd name="T22" fmla="*/ 0 h 47"/>
                  <a:gd name="T23" fmla="*/ 59 w 59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" h="47">
                    <a:moveTo>
                      <a:pt x="0" y="24"/>
                    </a:moveTo>
                    <a:lnTo>
                      <a:pt x="12" y="0"/>
                    </a:lnTo>
                    <a:lnTo>
                      <a:pt x="36" y="0"/>
                    </a:lnTo>
                    <a:lnTo>
                      <a:pt x="59" y="24"/>
                    </a:lnTo>
                    <a:lnTo>
                      <a:pt x="36" y="47"/>
                    </a:lnTo>
                    <a:lnTo>
                      <a:pt x="12" y="4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6" name="Freeform 226"/>
              <p:cNvSpPr>
                <a:spLocks/>
              </p:cNvSpPr>
              <p:nvPr/>
            </p:nvSpPr>
            <p:spPr bwMode="auto">
              <a:xfrm>
                <a:off x="4193" y="1843"/>
                <a:ext cx="40" cy="39"/>
              </a:xfrm>
              <a:custGeom>
                <a:avLst/>
                <a:gdLst>
                  <a:gd name="T0" fmla="*/ 0 w 58"/>
                  <a:gd name="T1" fmla="*/ 13 h 47"/>
                  <a:gd name="T2" fmla="*/ 4 w 58"/>
                  <a:gd name="T3" fmla="*/ 0 h 47"/>
                  <a:gd name="T4" fmla="*/ 12 w 58"/>
                  <a:gd name="T5" fmla="*/ 0 h 47"/>
                  <a:gd name="T6" fmla="*/ 19 w 58"/>
                  <a:gd name="T7" fmla="*/ 13 h 47"/>
                  <a:gd name="T8" fmla="*/ 12 w 58"/>
                  <a:gd name="T9" fmla="*/ 27 h 47"/>
                  <a:gd name="T10" fmla="*/ 4 w 58"/>
                  <a:gd name="T11" fmla="*/ 27 h 47"/>
                  <a:gd name="T12" fmla="*/ 0 w 58"/>
                  <a:gd name="T13" fmla="*/ 13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8"/>
                  <a:gd name="T22" fmla="*/ 0 h 47"/>
                  <a:gd name="T23" fmla="*/ 58 w 58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8" h="47">
                    <a:moveTo>
                      <a:pt x="0" y="23"/>
                    </a:moveTo>
                    <a:lnTo>
                      <a:pt x="11" y="0"/>
                    </a:lnTo>
                    <a:lnTo>
                      <a:pt x="35" y="0"/>
                    </a:lnTo>
                    <a:lnTo>
                      <a:pt x="58" y="23"/>
                    </a:lnTo>
                    <a:lnTo>
                      <a:pt x="35" y="47"/>
                    </a:lnTo>
                    <a:lnTo>
                      <a:pt x="11" y="47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7" name="Freeform 227"/>
              <p:cNvSpPr>
                <a:spLocks/>
              </p:cNvSpPr>
              <p:nvPr/>
            </p:nvSpPr>
            <p:spPr bwMode="auto">
              <a:xfrm>
                <a:off x="4657" y="1843"/>
                <a:ext cx="33" cy="39"/>
              </a:xfrm>
              <a:custGeom>
                <a:avLst/>
                <a:gdLst>
                  <a:gd name="T0" fmla="*/ 0 w 47"/>
                  <a:gd name="T1" fmla="*/ 13 h 47"/>
                  <a:gd name="T2" fmla="*/ 4 w 47"/>
                  <a:gd name="T3" fmla="*/ 0 h 47"/>
                  <a:gd name="T4" fmla="*/ 13 w 47"/>
                  <a:gd name="T5" fmla="*/ 0 h 47"/>
                  <a:gd name="T6" fmla="*/ 16 w 47"/>
                  <a:gd name="T7" fmla="*/ 13 h 47"/>
                  <a:gd name="T8" fmla="*/ 13 w 47"/>
                  <a:gd name="T9" fmla="*/ 27 h 47"/>
                  <a:gd name="T10" fmla="*/ 4 w 47"/>
                  <a:gd name="T11" fmla="*/ 27 h 47"/>
                  <a:gd name="T12" fmla="*/ 0 w 47"/>
                  <a:gd name="T13" fmla="*/ 13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7"/>
                  <a:gd name="T22" fmla="*/ 0 h 47"/>
                  <a:gd name="T23" fmla="*/ 47 w 47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7" h="47">
                    <a:moveTo>
                      <a:pt x="0" y="23"/>
                    </a:moveTo>
                    <a:lnTo>
                      <a:pt x="12" y="0"/>
                    </a:lnTo>
                    <a:lnTo>
                      <a:pt x="35" y="0"/>
                    </a:lnTo>
                    <a:lnTo>
                      <a:pt x="47" y="23"/>
                    </a:lnTo>
                    <a:lnTo>
                      <a:pt x="35" y="47"/>
                    </a:lnTo>
                    <a:lnTo>
                      <a:pt x="12" y="47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8" name="Freeform 228"/>
              <p:cNvSpPr>
                <a:spLocks/>
              </p:cNvSpPr>
              <p:nvPr/>
            </p:nvSpPr>
            <p:spPr bwMode="auto">
              <a:xfrm>
                <a:off x="4421" y="1574"/>
                <a:ext cx="41" cy="38"/>
              </a:xfrm>
              <a:custGeom>
                <a:avLst/>
                <a:gdLst>
                  <a:gd name="T0" fmla="*/ 0 w 59"/>
                  <a:gd name="T1" fmla="*/ 12 h 47"/>
                  <a:gd name="T2" fmla="*/ 4 w 59"/>
                  <a:gd name="T3" fmla="*/ 0 h 47"/>
                  <a:gd name="T4" fmla="*/ 16 w 59"/>
                  <a:gd name="T5" fmla="*/ 0 h 47"/>
                  <a:gd name="T6" fmla="*/ 19 w 59"/>
                  <a:gd name="T7" fmla="*/ 12 h 47"/>
                  <a:gd name="T8" fmla="*/ 16 w 59"/>
                  <a:gd name="T9" fmla="*/ 25 h 47"/>
                  <a:gd name="T10" fmla="*/ 4 w 59"/>
                  <a:gd name="T11" fmla="*/ 25 h 47"/>
                  <a:gd name="T12" fmla="*/ 0 w 59"/>
                  <a:gd name="T13" fmla="*/ 12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"/>
                  <a:gd name="T22" fmla="*/ 0 h 47"/>
                  <a:gd name="T23" fmla="*/ 59 w 59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" h="47">
                    <a:moveTo>
                      <a:pt x="0" y="24"/>
                    </a:moveTo>
                    <a:lnTo>
                      <a:pt x="12" y="0"/>
                    </a:lnTo>
                    <a:lnTo>
                      <a:pt x="47" y="0"/>
                    </a:lnTo>
                    <a:lnTo>
                      <a:pt x="59" y="24"/>
                    </a:lnTo>
                    <a:lnTo>
                      <a:pt x="47" y="47"/>
                    </a:lnTo>
                    <a:lnTo>
                      <a:pt x="12" y="4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9" name="Freeform 229"/>
              <p:cNvSpPr>
                <a:spLocks/>
              </p:cNvSpPr>
              <p:nvPr/>
            </p:nvSpPr>
            <p:spPr bwMode="auto">
              <a:xfrm>
                <a:off x="4886" y="1574"/>
                <a:ext cx="41" cy="38"/>
              </a:xfrm>
              <a:custGeom>
                <a:avLst/>
                <a:gdLst>
                  <a:gd name="T0" fmla="*/ 0 w 59"/>
                  <a:gd name="T1" fmla="*/ 12 h 47"/>
                  <a:gd name="T2" fmla="*/ 4 w 59"/>
                  <a:gd name="T3" fmla="*/ 0 h 47"/>
                  <a:gd name="T4" fmla="*/ 12 w 59"/>
                  <a:gd name="T5" fmla="*/ 0 h 47"/>
                  <a:gd name="T6" fmla="*/ 19 w 59"/>
                  <a:gd name="T7" fmla="*/ 12 h 47"/>
                  <a:gd name="T8" fmla="*/ 12 w 59"/>
                  <a:gd name="T9" fmla="*/ 25 h 47"/>
                  <a:gd name="T10" fmla="*/ 4 w 59"/>
                  <a:gd name="T11" fmla="*/ 25 h 47"/>
                  <a:gd name="T12" fmla="*/ 0 w 59"/>
                  <a:gd name="T13" fmla="*/ 12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"/>
                  <a:gd name="T22" fmla="*/ 0 h 47"/>
                  <a:gd name="T23" fmla="*/ 59 w 59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" h="47">
                    <a:moveTo>
                      <a:pt x="0" y="24"/>
                    </a:moveTo>
                    <a:lnTo>
                      <a:pt x="12" y="0"/>
                    </a:lnTo>
                    <a:lnTo>
                      <a:pt x="36" y="0"/>
                    </a:lnTo>
                    <a:lnTo>
                      <a:pt x="59" y="24"/>
                    </a:lnTo>
                    <a:lnTo>
                      <a:pt x="36" y="47"/>
                    </a:lnTo>
                    <a:lnTo>
                      <a:pt x="12" y="4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50" name="Freeform 230"/>
              <p:cNvSpPr>
                <a:spLocks/>
              </p:cNvSpPr>
              <p:nvPr/>
            </p:nvSpPr>
            <p:spPr bwMode="auto">
              <a:xfrm>
                <a:off x="4193" y="1305"/>
                <a:ext cx="40" cy="39"/>
              </a:xfrm>
              <a:custGeom>
                <a:avLst/>
                <a:gdLst>
                  <a:gd name="T0" fmla="*/ 0 w 58"/>
                  <a:gd name="T1" fmla="*/ 14 h 47"/>
                  <a:gd name="T2" fmla="*/ 4 w 58"/>
                  <a:gd name="T3" fmla="*/ 0 h 47"/>
                  <a:gd name="T4" fmla="*/ 12 w 58"/>
                  <a:gd name="T5" fmla="*/ 0 h 47"/>
                  <a:gd name="T6" fmla="*/ 19 w 58"/>
                  <a:gd name="T7" fmla="*/ 14 h 47"/>
                  <a:gd name="T8" fmla="*/ 12 w 58"/>
                  <a:gd name="T9" fmla="*/ 27 h 47"/>
                  <a:gd name="T10" fmla="*/ 4 w 58"/>
                  <a:gd name="T11" fmla="*/ 27 h 47"/>
                  <a:gd name="T12" fmla="*/ 0 w 58"/>
                  <a:gd name="T13" fmla="*/ 14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8"/>
                  <a:gd name="T22" fmla="*/ 0 h 47"/>
                  <a:gd name="T23" fmla="*/ 58 w 58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8" h="47">
                    <a:moveTo>
                      <a:pt x="0" y="24"/>
                    </a:moveTo>
                    <a:lnTo>
                      <a:pt x="11" y="0"/>
                    </a:lnTo>
                    <a:lnTo>
                      <a:pt x="35" y="0"/>
                    </a:lnTo>
                    <a:lnTo>
                      <a:pt x="58" y="24"/>
                    </a:lnTo>
                    <a:lnTo>
                      <a:pt x="35" y="47"/>
                    </a:lnTo>
                    <a:lnTo>
                      <a:pt x="11" y="4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51" name="Freeform 231"/>
              <p:cNvSpPr>
                <a:spLocks/>
              </p:cNvSpPr>
              <p:nvPr/>
            </p:nvSpPr>
            <p:spPr bwMode="auto">
              <a:xfrm>
                <a:off x="4421" y="1305"/>
                <a:ext cx="41" cy="39"/>
              </a:xfrm>
              <a:custGeom>
                <a:avLst/>
                <a:gdLst>
                  <a:gd name="T0" fmla="*/ 0 w 59"/>
                  <a:gd name="T1" fmla="*/ 14 h 47"/>
                  <a:gd name="T2" fmla="*/ 4 w 59"/>
                  <a:gd name="T3" fmla="*/ 0 h 47"/>
                  <a:gd name="T4" fmla="*/ 16 w 59"/>
                  <a:gd name="T5" fmla="*/ 0 h 47"/>
                  <a:gd name="T6" fmla="*/ 19 w 59"/>
                  <a:gd name="T7" fmla="*/ 14 h 47"/>
                  <a:gd name="T8" fmla="*/ 16 w 59"/>
                  <a:gd name="T9" fmla="*/ 27 h 47"/>
                  <a:gd name="T10" fmla="*/ 4 w 59"/>
                  <a:gd name="T11" fmla="*/ 27 h 47"/>
                  <a:gd name="T12" fmla="*/ 0 w 59"/>
                  <a:gd name="T13" fmla="*/ 14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"/>
                  <a:gd name="T22" fmla="*/ 0 h 47"/>
                  <a:gd name="T23" fmla="*/ 59 w 59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" h="47">
                    <a:moveTo>
                      <a:pt x="0" y="24"/>
                    </a:moveTo>
                    <a:lnTo>
                      <a:pt x="12" y="0"/>
                    </a:lnTo>
                    <a:lnTo>
                      <a:pt x="47" y="0"/>
                    </a:lnTo>
                    <a:lnTo>
                      <a:pt x="59" y="24"/>
                    </a:lnTo>
                    <a:lnTo>
                      <a:pt x="47" y="47"/>
                    </a:lnTo>
                    <a:lnTo>
                      <a:pt x="12" y="4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52" name="Freeform 232"/>
              <p:cNvSpPr>
                <a:spLocks/>
              </p:cNvSpPr>
              <p:nvPr/>
            </p:nvSpPr>
            <p:spPr bwMode="auto">
              <a:xfrm>
                <a:off x="4657" y="1027"/>
                <a:ext cx="33" cy="38"/>
              </a:xfrm>
              <a:custGeom>
                <a:avLst/>
                <a:gdLst>
                  <a:gd name="T0" fmla="*/ 0 w 47"/>
                  <a:gd name="T1" fmla="*/ 12 h 47"/>
                  <a:gd name="T2" fmla="*/ 4 w 47"/>
                  <a:gd name="T3" fmla="*/ 0 h 47"/>
                  <a:gd name="T4" fmla="*/ 13 w 47"/>
                  <a:gd name="T5" fmla="*/ 0 h 47"/>
                  <a:gd name="T6" fmla="*/ 16 w 47"/>
                  <a:gd name="T7" fmla="*/ 12 h 47"/>
                  <a:gd name="T8" fmla="*/ 13 w 47"/>
                  <a:gd name="T9" fmla="*/ 25 h 47"/>
                  <a:gd name="T10" fmla="*/ 4 w 47"/>
                  <a:gd name="T11" fmla="*/ 25 h 47"/>
                  <a:gd name="T12" fmla="*/ 0 w 47"/>
                  <a:gd name="T13" fmla="*/ 12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7"/>
                  <a:gd name="T22" fmla="*/ 0 h 47"/>
                  <a:gd name="T23" fmla="*/ 47 w 47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7" h="47">
                    <a:moveTo>
                      <a:pt x="0" y="23"/>
                    </a:moveTo>
                    <a:lnTo>
                      <a:pt x="12" y="0"/>
                    </a:lnTo>
                    <a:lnTo>
                      <a:pt x="35" y="0"/>
                    </a:lnTo>
                    <a:lnTo>
                      <a:pt x="47" y="23"/>
                    </a:lnTo>
                    <a:lnTo>
                      <a:pt x="35" y="47"/>
                    </a:lnTo>
                    <a:lnTo>
                      <a:pt x="12" y="47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53" name="Freeform 233"/>
              <p:cNvSpPr>
                <a:spLocks/>
              </p:cNvSpPr>
              <p:nvPr/>
            </p:nvSpPr>
            <p:spPr bwMode="auto">
              <a:xfrm>
                <a:off x="4886" y="1027"/>
                <a:ext cx="41" cy="38"/>
              </a:xfrm>
              <a:custGeom>
                <a:avLst/>
                <a:gdLst>
                  <a:gd name="T0" fmla="*/ 0 w 59"/>
                  <a:gd name="T1" fmla="*/ 12 h 47"/>
                  <a:gd name="T2" fmla="*/ 4 w 59"/>
                  <a:gd name="T3" fmla="*/ 0 h 47"/>
                  <a:gd name="T4" fmla="*/ 12 w 59"/>
                  <a:gd name="T5" fmla="*/ 0 h 47"/>
                  <a:gd name="T6" fmla="*/ 19 w 59"/>
                  <a:gd name="T7" fmla="*/ 12 h 47"/>
                  <a:gd name="T8" fmla="*/ 12 w 59"/>
                  <a:gd name="T9" fmla="*/ 25 h 47"/>
                  <a:gd name="T10" fmla="*/ 4 w 59"/>
                  <a:gd name="T11" fmla="*/ 25 h 47"/>
                  <a:gd name="T12" fmla="*/ 0 w 59"/>
                  <a:gd name="T13" fmla="*/ 12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"/>
                  <a:gd name="T22" fmla="*/ 0 h 47"/>
                  <a:gd name="T23" fmla="*/ 59 w 59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" h="47">
                    <a:moveTo>
                      <a:pt x="0" y="23"/>
                    </a:moveTo>
                    <a:lnTo>
                      <a:pt x="12" y="0"/>
                    </a:lnTo>
                    <a:lnTo>
                      <a:pt x="36" y="0"/>
                    </a:lnTo>
                    <a:lnTo>
                      <a:pt x="59" y="23"/>
                    </a:lnTo>
                    <a:lnTo>
                      <a:pt x="36" y="47"/>
                    </a:lnTo>
                    <a:lnTo>
                      <a:pt x="12" y="47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54" name="Rectangle 234"/>
              <p:cNvSpPr>
                <a:spLocks noChangeArrowheads="1"/>
              </p:cNvSpPr>
              <p:nvPr/>
            </p:nvSpPr>
            <p:spPr bwMode="auto">
              <a:xfrm>
                <a:off x="5163" y="3149"/>
                <a:ext cx="8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" charset="0"/>
                  </a:rPr>
                  <a:t>D</a:t>
                </a:r>
                <a:endParaRPr lang="en-US" altLang="zh-CN"/>
              </a:p>
            </p:txBody>
          </p:sp>
          <p:sp>
            <p:nvSpPr>
              <p:cNvPr id="37955" name="Rectangle 235"/>
              <p:cNvSpPr>
                <a:spLocks noChangeArrowheads="1"/>
              </p:cNvSpPr>
              <p:nvPr/>
            </p:nvSpPr>
            <p:spPr bwMode="auto">
              <a:xfrm>
                <a:off x="5228" y="3206"/>
                <a:ext cx="40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37956" name="Rectangle 236"/>
              <p:cNvSpPr>
                <a:spLocks noChangeArrowheads="1"/>
              </p:cNvSpPr>
              <p:nvPr/>
            </p:nvSpPr>
            <p:spPr bwMode="auto">
              <a:xfrm>
                <a:off x="5163" y="2881"/>
                <a:ext cx="8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" charset="0"/>
                  </a:rPr>
                  <a:t>D</a:t>
                </a:r>
                <a:endParaRPr lang="en-US" altLang="zh-CN"/>
              </a:p>
            </p:txBody>
          </p:sp>
          <p:sp>
            <p:nvSpPr>
              <p:cNvPr id="37957" name="Rectangle 237"/>
              <p:cNvSpPr>
                <a:spLocks noChangeArrowheads="1"/>
              </p:cNvSpPr>
              <p:nvPr/>
            </p:nvSpPr>
            <p:spPr bwMode="auto">
              <a:xfrm>
                <a:off x="5228" y="2938"/>
                <a:ext cx="40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37958" name="Rectangle 238"/>
              <p:cNvSpPr>
                <a:spLocks noChangeArrowheads="1"/>
              </p:cNvSpPr>
              <p:nvPr/>
            </p:nvSpPr>
            <p:spPr bwMode="auto">
              <a:xfrm>
                <a:off x="5163" y="2601"/>
                <a:ext cx="8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" charset="0"/>
                  </a:rPr>
                  <a:t>D</a:t>
                </a:r>
                <a:endParaRPr lang="en-US" altLang="zh-CN"/>
              </a:p>
            </p:txBody>
          </p:sp>
          <p:sp>
            <p:nvSpPr>
              <p:cNvPr id="37959" name="Rectangle 239"/>
              <p:cNvSpPr>
                <a:spLocks noChangeArrowheads="1"/>
              </p:cNvSpPr>
              <p:nvPr/>
            </p:nvSpPr>
            <p:spPr bwMode="auto">
              <a:xfrm>
                <a:off x="5228" y="2668"/>
                <a:ext cx="40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37960" name="Rectangle 240"/>
              <p:cNvSpPr>
                <a:spLocks noChangeArrowheads="1"/>
              </p:cNvSpPr>
              <p:nvPr/>
            </p:nvSpPr>
            <p:spPr bwMode="auto">
              <a:xfrm>
                <a:off x="5163" y="2333"/>
                <a:ext cx="8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" charset="0"/>
                  </a:rPr>
                  <a:t>D</a:t>
                </a:r>
                <a:endParaRPr lang="en-US" altLang="zh-CN"/>
              </a:p>
            </p:txBody>
          </p:sp>
          <p:sp>
            <p:nvSpPr>
              <p:cNvPr id="37961" name="Rectangle 241"/>
              <p:cNvSpPr>
                <a:spLocks noChangeArrowheads="1"/>
              </p:cNvSpPr>
              <p:nvPr/>
            </p:nvSpPr>
            <p:spPr bwMode="auto">
              <a:xfrm>
                <a:off x="5228" y="2390"/>
                <a:ext cx="40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" charset="0"/>
                  </a:rPr>
                  <a:t>3</a:t>
                </a:r>
                <a:endParaRPr lang="en-US" altLang="zh-CN"/>
              </a:p>
            </p:txBody>
          </p:sp>
          <p:sp>
            <p:nvSpPr>
              <p:cNvPr id="37962" name="Rectangle 242"/>
              <p:cNvSpPr>
                <a:spLocks noChangeArrowheads="1"/>
              </p:cNvSpPr>
              <p:nvPr/>
            </p:nvSpPr>
            <p:spPr bwMode="auto">
              <a:xfrm>
                <a:off x="5163" y="1517"/>
                <a:ext cx="71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" charset="0"/>
                  </a:rPr>
                  <a:t>A</a:t>
                </a:r>
                <a:endParaRPr lang="en-US" altLang="zh-CN"/>
              </a:p>
            </p:txBody>
          </p:sp>
          <p:sp>
            <p:nvSpPr>
              <p:cNvPr id="37963" name="Rectangle 243"/>
              <p:cNvSpPr>
                <a:spLocks noChangeArrowheads="1"/>
              </p:cNvSpPr>
              <p:nvPr/>
            </p:nvSpPr>
            <p:spPr bwMode="auto">
              <a:xfrm>
                <a:off x="5228" y="1574"/>
                <a:ext cx="40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37964" name="Rectangle 244"/>
              <p:cNvSpPr>
                <a:spLocks noChangeArrowheads="1"/>
              </p:cNvSpPr>
              <p:nvPr/>
            </p:nvSpPr>
            <p:spPr bwMode="auto">
              <a:xfrm>
                <a:off x="5163" y="969"/>
                <a:ext cx="71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" charset="0"/>
                  </a:rPr>
                  <a:t>A</a:t>
                </a:r>
                <a:endParaRPr lang="en-US" altLang="zh-CN"/>
              </a:p>
            </p:txBody>
          </p:sp>
          <p:sp>
            <p:nvSpPr>
              <p:cNvPr id="37965" name="Rectangle 245"/>
              <p:cNvSpPr>
                <a:spLocks noChangeArrowheads="1"/>
              </p:cNvSpPr>
              <p:nvPr/>
            </p:nvSpPr>
            <p:spPr bwMode="auto">
              <a:xfrm>
                <a:off x="5228" y="1036"/>
                <a:ext cx="40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37966" name="Rectangle 246"/>
              <p:cNvSpPr>
                <a:spLocks noChangeArrowheads="1"/>
              </p:cNvSpPr>
              <p:nvPr/>
            </p:nvSpPr>
            <p:spPr bwMode="auto">
              <a:xfrm>
                <a:off x="5163" y="1785"/>
                <a:ext cx="71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" charset="0"/>
                  </a:rPr>
                  <a:t>A</a:t>
                </a:r>
                <a:endParaRPr lang="en-US" altLang="zh-CN"/>
              </a:p>
            </p:txBody>
          </p:sp>
          <p:sp>
            <p:nvSpPr>
              <p:cNvPr id="37967" name="Rectangle 247"/>
              <p:cNvSpPr>
                <a:spLocks noChangeArrowheads="1"/>
              </p:cNvSpPr>
              <p:nvPr/>
            </p:nvSpPr>
            <p:spPr bwMode="auto">
              <a:xfrm>
                <a:off x="5228" y="1852"/>
                <a:ext cx="40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37968" name="Rectangle 248"/>
              <p:cNvSpPr>
                <a:spLocks noChangeArrowheads="1"/>
              </p:cNvSpPr>
              <p:nvPr/>
            </p:nvSpPr>
            <p:spPr bwMode="auto">
              <a:xfrm>
                <a:off x="5163" y="1247"/>
                <a:ext cx="71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" charset="0"/>
                  </a:rPr>
                  <a:t>A</a:t>
                </a:r>
                <a:endParaRPr lang="en-US" altLang="zh-CN"/>
              </a:p>
            </p:txBody>
          </p:sp>
          <p:sp>
            <p:nvSpPr>
              <p:cNvPr id="37969" name="Rectangle 249"/>
              <p:cNvSpPr>
                <a:spLocks noChangeArrowheads="1"/>
              </p:cNvSpPr>
              <p:nvPr/>
            </p:nvSpPr>
            <p:spPr bwMode="auto">
              <a:xfrm>
                <a:off x="5228" y="1305"/>
                <a:ext cx="40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37970" name="Freeform 250"/>
              <p:cNvSpPr>
                <a:spLocks/>
              </p:cNvSpPr>
              <p:nvPr/>
            </p:nvSpPr>
            <p:spPr bwMode="auto">
              <a:xfrm>
                <a:off x="3980" y="1843"/>
                <a:ext cx="41" cy="39"/>
              </a:xfrm>
              <a:custGeom>
                <a:avLst/>
                <a:gdLst>
                  <a:gd name="T0" fmla="*/ 0 w 59"/>
                  <a:gd name="T1" fmla="*/ 13 h 47"/>
                  <a:gd name="T2" fmla="*/ 4 w 59"/>
                  <a:gd name="T3" fmla="*/ 0 h 47"/>
                  <a:gd name="T4" fmla="*/ 12 w 59"/>
                  <a:gd name="T5" fmla="*/ 0 h 47"/>
                  <a:gd name="T6" fmla="*/ 19 w 59"/>
                  <a:gd name="T7" fmla="*/ 13 h 47"/>
                  <a:gd name="T8" fmla="*/ 12 w 59"/>
                  <a:gd name="T9" fmla="*/ 27 h 47"/>
                  <a:gd name="T10" fmla="*/ 4 w 59"/>
                  <a:gd name="T11" fmla="*/ 27 h 47"/>
                  <a:gd name="T12" fmla="*/ 0 w 59"/>
                  <a:gd name="T13" fmla="*/ 13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"/>
                  <a:gd name="T22" fmla="*/ 0 h 47"/>
                  <a:gd name="T23" fmla="*/ 59 w 59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" h="47">
                    <a:moveTo>
                      <a:pt x="0" y="23"/>
                    </a:moveTo>
                    <a:lnTo>
                      <a:pt x="12" y="0"/>
                    </a:lnTo>
                    <a:lnTo>
                      <a:pt x="35" y="0"/>
                    </a:lnTo>
                    <a:lnTo>
                      <a:pt x="59" y="23"/>
                    </a:lnTo>
                    <a:lnTo>
                      <a:pt x="35" y="47"/>
                    </a:lnTo>
                    <a:lnTo>
                      <a:pt x="12" y="47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71" name="Line 251"/>
              <p:cNvSpPr>
                <a:spLocks noChangeShapeType="1"/>
              </p:cNvSpPr>
              <p:nvPr/>
            </p:nvSpPr>
            <p:spPr bwMode="auto">
              <a:xfrm flipV="1">
                <a:off x="3939" y="1747"/>
                <a:ext cx="1" cy="231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72" name="Rectangle 252"/>
              <p:cNvSpPr>
                <a:spLocks noChangeArrowheads="1"/>
              </p:cNvSpPr>
              <p:nvPr/>
            </p:nvSpPr>
            <p:spPr bwMode="auto">
              <a:xfrm>
                <a:off x="3898" y="1747"/>
                <a:ext cx="82" cy="23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73" name="Line 253"/>
              <p:cNvSpPr>
                <a:spLocks noChangeShapeType="1"/>
              </p:cNvSpPr>
              <p:nvPr/>
            </p:nvSpPr>
            <p:spPr bwMode="auto">
              <a:xfrm>
                <a:off x="3785" y="1593"/>
                <a:ext cx="0" cy="2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74" name="Freeform 254"/>
              <p:cNvSpPr>
                <a:spLocks/>
              </p:cNvSpPr>
              <p:nvPr/>
            </p:nvSpPr>
            <p:spPr bwMode="auto">
              <a:xfrm>
                <a:off x="3768" y="1574"/>
                <a:ext cx="41" cy="38"/>
              </a:xfrm>
              <a:custGeom>
                <a:avLst/>
                <a:gdLst>
                  <a:gd name="T0" fmla="*/ 0 w 59"/>
                  <a:gd name="T1" fmla="*/ 12 h 47"/>
                  <a:gd name="T2" fmla="*/ 4 w 59"/>
                  <a:gd name="T3" fmla="*/ 0 h 47"/>
                  <a:gd name="T4" fmla="*/ 12 w 59"/>
                  <a:gd name="T5" fmla="*/ 0 h 47"/>
                  <a:gd name="T6" fmla="*/ 19 w 59"/>
                  <a:gd name="T7" fmla="*/ 12 h 47"/>
                  <a:gd name="T8" fmla="*/ 12 w 59"/>
                  <a:gd name="T9" fmla="*/ 25 h 47"/>
                  <a:gd name="T10" fmla="*/ 4 w 59"/>
                  <a:gd name="T11" fmla="*/ 25 h 47"/>
                  <a:gd name="T12" fmla="*/ 0 w 59"/>
                  <a:gd name="T13" fmla="*/ 12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"/>
                  <a:gd name="T22" fmla="*/ 0 h 47"/>
                  <a:gd name="T23" fmla="*/ 59 w 59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" h="47">
                    <a:moveTo>
                      <a:pt x="0" y="24"/>
                    </a:moveTo>
                    <a:lnTo>
                      <a:pt x="12" y="0"/>
                    </a:lnTo>
                    <a:lnTo>
                      <a:pt x="35" y="0"/>
                    </a:lnTo>
                    <a:lnTo>
                      <a:pt x="59" y="24"/>
                    </a:lnTo>
                    <a:lnTo>
                      <a:pt x="35" y="47"/>
                    </a:lnTo>
                    <a:lnTo>
                      <a:pt x="12" y="4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75" name="Rectangle 255"/>
              <p:cNvSpPr>
                <a:spLocks noChangeArrowheads="1"/>
              </p:cNvSpPr>
              <p:nvPr/>
            </p:nvSpPr>
            <p:spPr bwMode="auto">
              <a:xfrm>
                <a:off x="3498" y="1517"/>
                <a:ext cx="71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" charset="0"/>
                  </a:rPr>
                  <a:t>A</a:t>
                </a:r>
                <a:endParaRPr lang="en-US" altLang="zh-CN"/>
              </a:p>
            </p:txBody>
          </p:sp>
          <p:sp>
            <p:nvSpPr>
              <p:cNvPr id="37976" name="Rectangle 256"/>
              <p:cNvSpPr>
                <a:spLocks noChangeArrowheads="1"/>
              </p:cNvSpPr>
              <p:nvPr/>
            </p:nvSpPr>
            <p:spPr bwMode="auto">
              <a:xfrm>
                <a:off x="3564" y="1574"/>
                <a:ext cx="40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37977" name="Freeform 257"/>
              <p:cNvSpPr>
                <a:spLocks/>
              </p:cNvSpPr>
              <p:nvPr/>
            </p:nvSpPr>
            <p:spPr bwMode="auto">
              <a:xfrm>
                <a:off x="3980" y="1305"/>
                <a:ext cx="41" cy="39"/>
              </a:xfrm>
              <a:custGeom>
                <a:avLst/>
                <a:gdLst>
                  <a:gd name="T0" fmla="*/ 0 w 59"/>
                  <a:gd name="T1" fmla="*/ 14 h 47"/>
                  <a:gd name="T2" fmla="*/ 4 w 59"/>
                  <a:gd name="T3" fmla="*/ 0 h 47"/>
                  <a:gd name="T4" fmla="*/ 12 w 59"/>
                  <a:gd name="T5" fmla="*/ 0 h 47"/>
                  <a:gd name="T6" fmla="*/ 19 w 59"/>
                  <a:gd name="T7" fmla="*/ 14 h 47"/>
                  <a:gd name="T8" fmla="*/ 12 w 59"/>
                  <a:gd name="T9" fmla="*/ 27 h 47"/>
                  <a:gd name="T10" fmla="*/ 4 w 59"/>
                  <a:gd name="T11" fmla="*/ 27 h 47"/>
                  <a:gd name="T12" fmla="*/ 0 w 59"/>
                  <a:gd name="T13" fmla="*/ 14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"/>
                  <a:gd name="T22" fmla="*/ 0 h 47"/>
                  <a:gd name="T23" fmla="*/ 59 w 59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" h="47">
                    <a:moveTo>
                      <a:pt x="0" y="24"/>
                    </a:moveTo>
                    <a:lnTo>
                      <a:pt x="12" y="0"/>
                    </a:lnTo>
                    <a:lnTo>
                      <a:pt x="35" y="0"/>
                    </a:lnTo>
                    <a:lnTo>
                      <a:pt x="59" y="24"/>
                    </a:lnTo>
                    <a:lnTo>
                      <a:pt x="35" y="47"/>
                    </a:lnTo>
                    <a:lnTo>
                      <a:pt x="12" y="4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78" name="Line 258"/>
              <p:cNvSpPr>
                <a:spLocks noChangeShapeType="1"/>
              </p:cNvSpPr>
              <p:nvPr/>
            </p:nvSpPr>
            <p:spPr bwMode="auto">
              <a:xfrm flipV="1">
                <a:off x="3939" y="1209"/>
                <a:ext cx="1" cy="221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79" name="Rectangle 259"/>
              <p:cNvSpPr>
                <a:spLocks noChangeArrowheads="1"/>
              </p:cNvSpPr>
              <p:nvPr/>
            </p:nvSpPr>
            <p:spPr bwMode="auto">
              <a:xfrm>
                <a:off x="3898" y="1209"/>
                <a:ext cx="82" cy="22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80" name="Line 260"/>
              <p:cNvSpPr>
                <a:spLocks noChangeShapeType="1"/>
              </p:cNvSpPr>
              <p:nvPr/>
            </p:nvSpPr>
            <p:spPr bwMode="auto">
              <a:xfrm>
                <a:off x="3785" y="1046"/>
                <a:ext cx="0" cy="27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81" name="Freeform 261"/>
              <p:cNvSpPr>
                <a:spLocks/>
              </p:cNvSpPr>
              <p:nvPr/>
            </p:nvSpPr>
            <p:spPr bwMode="auto">
              <a:xfrm>
                <a:off x="3768" y="1027"/>
                <a:ext cx="41" cy="38"/>
              </a:xfrm>
              <a:custGeom>
                <a:avLst/>
                <a:gdLst>
                  <a:gd name="T0" fmla="*/ 0 w 59"/>
                  <a:gd name="T1" fmla="*/ 12 h 47"/>
                  <a:gd name="T2" fmla="*/ 4 w 59"/>
                  <a:gd name="T3" fmla="*/ 0 h 47"/>
                  <a:gd name="T4" fmla="*/ 12 w 59"/>
                  <a:gd name="T5" fmla="*/ 0 h 47"/>
                  <a:gd name="T6" fmla="*/ 19 w 59"/>
                  <a:gd name="T7" fmla="*/ 12 h 47"/>
                  <a:gd name="T8" fmla="*/ 12 w 59"/>
                  <a:gd name="T9" fmla="*/ 25 h 47"/>
                  <a:gd name="T10" fmla="*/ 4 w 59"/>
                  <a:gd name="T11" fmla="*/ 25 h 47"/>
                  <a:gd name="T12" fmla="*/ 0 w 59"/>
                  <a:gd name="T13" fmla="*/ 12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"/>
                  <a:gd name="T22" fmla="*/ 0 h 47"/>
                  <a:gd name="T23" fmla="*/ 59 w 59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" h="47">
                    <a:moveTo>
                      <a:pt x="0" y="23"/>
                    </a:moveTo>
                    <a:lnTo>
                      <a:pt x="12" y="0"/>
                    </a:lnTo>
                    <a:lnTo>
                      <a:pt x="35" y="0"/>
                    </a:lnTo>
                    <a:lnTo>
                      <a:pt x="59" y="23"/>
                    </a:lnTo>
                    <a:lnTo>
                      <a:pt x="35" y="47"/>
                    </a:lnTo>
                    <a:lnTo>
                      <a:pt x="12" y="47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82" name="Rectangle 262"/>
              <p:cNvSpPr>
                <a:spLocks noChangeArrowheads="1"/>
              </p:cNvSpPr>
              <p:nvPr/>
            </p:nvSpPr>
            <p:spPr bwMode="auto">
              <a:xfrm>
                <a:off x="3498" y="969"/>
                <a:ext cx="71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" charset="0"/>
                  </a:rPr>
                  <a:t>A</a:t>
                </a:r>
                <a:endParaRPr lang="en-US" altLang="zh-CN"/>
              </a:p>
            </p:txBody>
          </p:sp>
          <p:sp>
            <p:nvSpPr>
              <p:cNvPr id="37983" name="Rectangle 263"/>
              <p:cNvSpPr>
                <a:spLocks noChangeArrowheads="1"/>
              </p:cNvSpPr>
              <p:nvPr/>
            </p:nvSpPr>
            <p:spPr bwMode="auto">
              <a:xfrm>
                <a:off x="3564" y="1036"/>
                <a:ext cx="40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37984" name="Line 264"/>
              <p:cNvSpPr>
                <a:spLocks noChangeShapeType="1"/>
              </p:cNvSpPr>
              <p:nvPr/>
            </p:nvSpPr>
            <p:spPr bwMode="auto">
              <a:xfrm flipH="1">
                <a:off x="5156" y="1247"/>
                <a:ext cx="7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85" name="Line 265"/>
              <p:cNvSpPr>
                <a:spLocks noChangeShapeType="1"/>
              </p:cNvSpPr>
              <p:nvPr/>
            </p:nvSpPr>
            <p:spPr bwMode="auto">
              <a:xfrm flipH="1">
                <a:off x="5156" y="1795"/>
                <a:ext cx="7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8" name="矩形 97"/>
            <p:cNvSpPr/>
            <p:nvPr/>
          </p:nvSpPr>
          <p:spPr>
            <a:xfrm>
              <a:off x="6558027" y="3645024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99" name="矩形 98"/>
            <p:cNvSpPr/>
            <p:nvPr/>
          </p:nvSpPr>
          <p:spPr>
            <a:xfrm>
              <a:off x="7062083" y="3645024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7524328" y="3645024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8028384" y="3645024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6588224" y="4098558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8028384" y="4077072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7524328" y="4509120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7062083" y="4962654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8028384" y="4962654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178800" cy="1576388"/>
          </a:xfrm>
          <a:noFill/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1.</a:t>
            </a:r>
            <a:r>
              <a:rPr lang="zh-CN" altLang="en-US" sz="2000" b="1" dirty="0" smtClean="0"/>
              <a:t>作函数运算表电路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例</a:t>
            </a:r>
            <a:r>
              <a:rPr lang="en-US" altLang="zh-CN" sz="2000" b="1" dirty="0" smtClean="0"/>
              <a:t>】</a:t>
            </a:r>
            <a:r>
              <a:rPr lang="zh-CN" altLang="en-US" sz="2000" b="1" dirty="0" smtClean="0"/>
              <a:t>试用</a:t>
            </a:r>
            <a:r>
              <a:rPr lang="en-US" altLang="zh-CN" sz="2000" b="1" dirty="0" smtClean="0"/>
              <a:t>ROM</a:t>
            </a:r>
            <a:r>
              <a:rPr lang="zh-CN" altLang="en-US" sz="2000" b="1" dirty="0" smtClean="0"/>
              <a:t>构成能实现函数</a:t>
            </a:r>
            <a:r>
              <a:rPr lang="en-US" altLang="zh-CN" sz="2000" b="1" i="1" dirty="0" smtClean="0"/>
              <a:t>y</a:t>
            </a:r>
            <a:r>
              <a:rPr lang="en-US" altLang="zh-CN" sz="2000" b="1" dirty="0" smtClean="0"/>
              <a:t>=</a:t>
            </a:r>
            <a:r>
              <a:rPr lang="en-US" altLang="zh-CN" sz="2000" b="1" i="1" dirty="0" smtClean="0"/>
              <a:t>x</a:t>
            </a:r>
            <a:r>
              <a:rPr lang="en-US" altLang="zh-CN" sz="2000" b="1" baseline="30000" dirty="0" smtClean="0"/>
              <a:t>2</a:t>
            </a:r>
            <a:r>
              <a:rPr lang="zh-CN" altLang="en-US" sz="2000" b="1" dirty="0" smtClean="0"/>
              <a:t>的运算表电路，</a:t>
            </a:r>
            <a:r>
              <a:rPr lang="en-US" altLang="zh-CN" sz="2000" b="1" i="1" dirty="0" smtClean="0"/>
              <a:t>x</a:t>
            </a:r>
            <a:r>
              <a:rPr lang="zh-CN" altLang="en-US" sz="2000" b="1" dirty="0" smtClean="0"/>
              <a:t>的取值范围为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～</a:t>
            </a:r>
            <a:r>
              <a:rPr lang="en-US" altLang="zh-CN" sz="2000" b="1" dirty="0" smtClean="0"/>
              <a:t>15</a:t>
            </a:r>
            <a:r>
              <a:rPr lang="zh-CN" altLang="en-US" sz="2000" b="1" dirty="0" smtClean="0"/>
              <a:t>的正整数。</a:t>
            </a: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1187450" y="476250"/>
            <a:ext cx="39814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31000"/>
              </a:lnSpc>
              <a:spcBef>
                <a:spcPct val="20000"/>
              </a:spcBef>
            </a:pPr>
            <a:r>
              <a:rPr lang="en-US" altLang="zh-CN" b="1">
                <a:ea typeface="黑体" pitchFamily="49" charset="-122"/>
              </a:rPr>
              <a:t> ROM</a:t>
            </a:r>
            <a:r>
              <a:rPr lang="zh-CN" altLang="en-US" b="1">
                <a:ea typeface="黑体" pitchFamily="49" charset="-122"/>
              </a:rPr>
              <a:t>的应用</a:t>
            </a:r>
            <a:endParaRPr lang="zh-CN" altLang="en-US" sz="2800" b="1">
              <a:ea typeface="黑体" pitchFamily="49" charset="-122"/>
            </a:endParaRPr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395288" y="3030538"/>
            <a:ext cx="81788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31000"/>
              </a:lnSpc>
              <a:spcBef>
                <a:spcPct val="20000"/>
              </a:spcBef>
            </a:pPr>
            <a:r>
              <a:rPr lang="en-US" altLang="zh-CN" sz="2000" b="1" dirty="0"/>
              <a:t>【</a:t>
            </a:r>
            <a:r>
              <a:rPr lang="zh-CN" altLang="en-US" sz="2000" b="1" dirty="0"/>
              <a:t>解</a:t>
            </a:r>
            <a:r>
              <a:rPr lang="en-US" altLang="zh-CN" sz="2000" b="1" dirty="0"/>
              <a:t>】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）分析要求、设定变量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/>
              <a:t>自变量</a:t>
            </a:r>
            <a:r>
              <a:rPr lang="en-US" altLang="zh-CN" sz="2000" b="1" i="1" dirty="0"/>
              <a:t>x</a:t>
            </a:r>
            <a:r>
              <a:rPr lang="zh-CN" altLang="en-US" sz="2000" b="1" dirty="0"/>
              <a:t>的取值范围为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～</a:t>
            </a:r>
            <a:r>
              <a:rPr lang="en-US" altLang="zh-CN" sz="2000" b="1" dirty="0"/>
              <a:t>15</a:t>
            </a:r>
            <a:r>
              <a:rPr lang="zh-CN" altLang="en-US" sz="2000" b="1" dirty="0"/>
              <a:t>的正整数，对应的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位二进制正整数，用</a:t>
            </a:r>
            <a:r>
              <a:rPr lang="en-US" altLang="zh-CN" sz="2000" b="1" i="1" dirty="0"/>
              <a:t>B</a:t>
            </a:r>
            <a:r>
              <a:rPr lang="en-US" altLang="zh-CN" sz="2000" b="1" dirty="0"/>
              <a:t>=</a:t>
            </a:r>
            <a:r>
              <a:rPr lang="en-US" altLang="zh-CN" sz="2000" b="1" i="1" dirty="0"/>
              <a:t>B</a:t>
            </a:r>
            <a:r>
              <a:rPr lang="en-US" altLang="zh-CN" sz="2000" b="1" baseline="-25000" dirty="0"/>
              <a:t>3</a:t>
            </a:r>
            <a:r>
              <a:rPr lang="en-US" altLang="zh-CN" sz="2000" b="1" i="1" dirty="0"/>
              <a:t>B</a:t>
            </a:r>
            <a:r>
              <a:rPr lang="en-US" altLang="zh-CN" sz="2000" b="1" baseline="-25000" dirty="0"/>
              <a:t>2</a:t>
            </a:r>
            <a:r>
              <a:rPr lang="en-US" altLang="zh-CN" sz="2000" b="1" i="1" dirty="0"/>
              <a:t>B</a:t>
            </a:r>
            <a:r>
              <a:rPr lang="en-US" altLang="zh-CN" sz="2000" b="1" baseline="-25000" dirty="0"/>
              <a:t>1</a:t>
            </a:r>
            <a:r>
              <a:rPr lang="en-US" altLang="zh-CN" sz="2000" b="1" i="1" dirty="0"/>
              <a:t>B</a:t>
            </a:r>
            <a:r>
              <a:rPr lang="en-US" altLang="zh-CN" sz="2000" b="1" baseline="-25000" dirty="0"/>
              <a:t>0</a:t>
            </a:r>
            <a:r>
              <a:rPr lang="zh-CN" altLang="en-US" sz="2000" b="1" dirty="0"/>
              <a:t>表示。根据</a:t>
            </a:r>
            <a:r>
              <a:rPr lang="en-US" altLang="zh-CN" sz="2000" b="1" i="1" dirty="0"/>
              <a:t>y</a:t>
            </a:r>
            <a:r>
              <a:rPr lang="en-US" altLang="zh-CN" sz="2000" b="1" dirty="0"/>
              <a:t>=</a:t>
            </a:r>
            <a:r>
              <a:rPr lang="en-US" altLang="zh-CN" sz="2000" b="1" i="1" dirty="0"/>
              <a:t>x</a:t>
            </a:r>
            <a:r>
              <a:rPr lang="en-US" altLang="zh-CN" sz="2000" b="1" baseline="30000" dirty="0"/>
              <a:t>2</a:t>
            </a:r>
            <a:r>
              <a:rPr lang="zh-CN" altLang="en-US" sz="2000" b="1" dirty="0"/>
              <a:t>的运算关系，可求出</a:t>
            </a:r>
            <a:r>
              <a:rPr lang="en-US" altLang="zh-CN" sz="2000" b="1" i="1" dirty="0"/>
              <a:t>y</a:t>
            </a:r>
            <a:r>
              <a:rPr lang="zh-CN" altLang="en-US" sz="2000" b="1" dirty="0"/>
              <a:t>的最大值是</a:t>
            </a:r>
            <a:r>
              <a:rPr lang="en-US" altLang="zh-CN" sz="2000" b="1" dirty="0"/>
              <a:t>15</a:t>
            </a:r>
            <a:r>
              <a:rPr lang="en-US" altLang="zh-CN" sz="2000" b="1" baseline="30000" dirty="0"/>
              <a:t>2</a:t>
            </a:r>
            <a:r>
              <a:rPr lang="zh-CN" altLang="en-US" sz="2000" b="1" dirty="0"/>
              <a:t>＝</a:t>
            </a:r>
            <a:r>
              <a:rPr lang="en-US" altLang="zh-CN" sz="2000" b="1" dirty="0"/>
              <a:t>225</a:t>
            </a:r>
            <a:r>
              <a:rPr lang="zh-CN" altLang="en-US" sz="2000" b="1" dirty="0"/>
              <a:t>，可以用</a:t>
            </a:r>
            <a:r>
              <a:rPr lang="en-US" altLang="zh-CN" sz="2000" b="1" dirty="0"/>
              <a:t>8</a:t>
            </a:r>
            <a:r>
              <a:rPr lang="zh-CN" altLang="en-US" sz="2000" b="1" dirty="0"/>
              <a:t>位二进制数</a:t>
            </a:r>
            <a:r>
              <a:rPr lang="en-US" altLang="zh-CN" sz="2000" b="1" i="1" dirty="0"/>
              <a:t>Y</a:t>
            </a:r>
            <a:r>
              <a:rPr lang="en-US" altLang="zh-CN" sz="2000" b="1" dirty="0"/>
              <a:t>=</a:t>
            </a:r>
            <a:r>
              <a:rPr lang="en-US" altLang="zh-CN" sz="2000" b="1" i="1" dirty="0"/>
              <a:t>Y</a:t>
            </a:r>
            <a:r>
              <a:rPr lang="en-US" altLang="zh-CN" sz="2000" b="1" baseline="-25000" dirty="0"/>
              <a:t>7</a:t>
            </a:r>
            <a:r>
              <a:rPr lang="en-US" altLang="zh-CN" sz="2000" b="1" i="1" dirty="0"/>
              <a:t>Y</a:t>
            </a:r>
            <a:r>
              <a:rPr lang="en-US" altLang="zh-CN" sz="2000" b="1" baseline="-25000" dirty="0"/>
              <a:t>6</a:t>
            </a:r>
            <a:r>
              <a:rPr lang="en-US" altLang="zh-CN" sz="2000" b="1" i="1" dirty="0"/>
              <a:t>Y</a:t>
            </a:r>
            <a:r>
              <a:rPr lang="en-US" altLang="zh-CN" sz="2000" b="1" baseline="-25000" dirty="0"/>
              <a:t>5</a:t>
            </a:r>
            <a:r>
              <a:rPr lang="en-US" altLang="zh-CN" sz="2000" b="1" i="1" dirty="0"/>
              <a:t>Y</a:t>
            </a:r>
            <a:r>
              <a:rPr lang="en-US" altLang="zh-CN" sz="2000" b="1" baseline="-25000" dirty="0"/>
              <a:t>4</a:t>
            </a:r>
            <a:r>
              <a:rPr lang="en-US" altLang="zh-CN" sz="2000" b="1" i="1" dirty="0"/>
              <a:t>Y</a:t>
            </a:r>
            <a:r>
              <a:rPr lang="en-US" altLang="zh-CN" sz="2000" b="1" baseline="-25000" dirty="0"/>
              <a:t>3</a:t>
            </a:r>
            <a:r>
              <a:rPr lang="en-US" altLang="zh-CN" sz="2000" b="1" i="1" dirty="0"/>
              <a:t>Y</a:t>
            </a:r>
            <a:r>
              <a:rPr lang="en-US" altLang="zh-CN" sz="2000" b="1" baseline="-25000" dirty="0"/>
              <a:t>2</a:t>
            </a:r>
            <a:r>
              <a:rPr lang="en-US" altLang="zh-CN" sz="2000" b="1" i="1" dirty="0"/>
              <a:t>Y</a:t>
            </a:r>
            <a:r>
              <a:rPr lang="en-US" altLang="zh-CN" sz="2000" b="1" baseline="-25000" dirty="0"/>
              <a:t>1</a:t>
            </a:r>
            <a:r>
              <a:rPr lang="en-US" altLang="zh-CN" sz="2000" b="1" i="1" dirty="0"/>
              <a:t>Y</a:t>
            </a:r>
            <a:r>
              <a:rPr lang="en-US" altLang="zh-CN" sz="2000" b="1" baseline="-25000" dirty="0"/>
              <a:t>0</a:t>
            </a:r>
            <a:r>
              <a:rPr lang="zh-CN" altLang="en-US" sz="2000" b="1" dirty="0"/>
              <a:t>表示。</a:t>
            </a:r>
          </a:p>
        </p:txBody>
      </p:sp>
      <p:sp>
        <p:nvSpPr>
          <p:cNvPr id="344069" name="Rectangle 5"/>
          <p:cNvSpPr>
            <a:spLocks noChangeArrowheads="1"/>
          </p:cNvSpPr>
          <p:nvPr/>
        </p:nvSpPr>
        <p:spPr bwMode="auto">
          <a:xfrm>
            <a:off x="1157288" y="4900613"/>
            <a:ext cx="49276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31000"/>
              </a:lnSpc>
              <a:spcBef>
                <a:spcPct val="20000"/>
              </a:spcBef>
            </a:pPr>
            <a:r>
              <a:rPr lang="zh-CN" altLang="en-US" sz="2000" b="1"/>
              <a:t>（</a:t>
            </a:r>
            <a:r>
              <a:rPr lang="en-US" altLang="zh-CN" sz="2000" b="1"/>
              <a:t>2</a:t>
            </a:r>
            <a:r>
              <a:rPr lang="zh-CN" altLang="en-US" sz="2000" b="1"/>
              <a:t>）列真值表</a:t>
            </a:r>
            <a:r>
              <a:rPr lang="en-US" altLang="zh-CN" sz="2000" b="1"/>
              <a:t>—</a:t>
            </a:r>
            <a:r>
              <a:rPr lang="zh-CN" altLang="en-US" sz="2000" b="1"/>
              <a:t>函数运算表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8" grpId="0" autoUpdateAnimBg="0"/>
      <p:bldP spid="344069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685800" y="588963"/>
          <a:ext cx="7467600" cy="6269037"/>
        </p:xfrm>
        <a:graphic>
          <a:graphicData uri="http://schemas.openxmlformats.org/presentationml/2006/ole">
            <p:oleObj spid="_x0000_s38914" name="BMP 图象" r:id="rId3" imgW="4428571" imgH="3933333" progId="PBrush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07904" y="11663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真值表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450" y="1208088"/>
            <a:ext cx="3817938" cy="479425"/>
          </a:xfrm>
          <a:noFill/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400" b="1" i="1" smtClean="0"/>
              <a:t>Y</a:t>
            </a:r>
            <a:r>
              <a:rPr lang="en-US" altLang="zh-CN" sz="2400" b="1" baseline="-25000" smtClean="0"/>
              <a:t>7</a:t>
            </a:r>
            <a:r>
              <a:rPr lang="en-US" altLang="zh-CN" sz="2400" b="1" smtClean="0"/>
              <a:t>=</a:t>
            </a:r>
            <a:r>
              <a:rPr lang="en-US" altLang="zh-CN" sz="2400" b="1" i="1" smtClean="0"/>
              <a:t>m</a:t>
            </a:r>
            <a:r>
              <a:rPr lang="en-US" altLang="zh-CN" sz="2400" b="1" baseline="-25000" smtClean="0"/>
              <a:t>12</a:t>
            </a:r>
            <a:r>
              <a:rPr lang="en-US" altLang="zh-CN" sz="2400" b="1" smtClean="0"/>
              <a:t>+</a:t>
            </a:r>
            <a:r>
              <a:rPr lang="en-US" altLang="zh-CN" sz="2400" b="1" i="1" smtClean="0"/>
              <a:t>m</a:t>
            </a:r>
            <a:r>
              <a:rPr lang="en-US" altLang="zh-CN" sz="2400" b="1" baseline="-25000" smtClean="0"/>
              <a:t>13</a:t>
            </a:r>
            <a:r>
              <a:rPr lang="en-US" altLang="zh-CN" sz="2400" b="1" smtClean="0"/>
              <a:t>+</a:t>
            </a:r>
            <a:r>
              <a:rPr lang="en-US" altLang="zh-CN" sz="2400" b="1" i="1" smtClean="0"/>
              <a:t>m</a:t>
            </a:r>
            <a:r>
              <a:rPr lang="en-US" altLang="zh-CN" sz="2400" b="1" baseline="-25000" smtClean="0"/>
              <a:t>14</a:t>
            </a:r>
            <a:r>
              <a:rPr lang="en-US" altLang="zh-CN" sz="2400" b="1" smtClean="0"/>
              <a:t>+</a:t>
            </a:r>
            <a:r>
              <a:rPr lang="en-US" altLang="zh-CN" sz="2400" b="1" i="1" smtClean="0"/>
              <a:t>m</a:t>
            </a:r>
            <a:r>
              <a:rPr lang="en-US" altLang="zh-CN" sz="2400" b="1" baseline="-25000" smtClean="0"/>
              <a:t>15</a:t>
            </a:r>
            <a:endParaRPr lang="en-US" altLang="zh-CN" sz="2400" b="1" smtClean="0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457200" y="255588"/>
            <a:ext cx="4111625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zh-CN" altLang="en-US" b="1"/>
              <a:t>（</a:t>
            </a:r>
            <a:r>
              <a:rPr lang="en-US" altLang="zh-CN" b="1"/>
              <a:t>3</a:t>
            </a:r>
            <a:r>
              <a:rPr lang="zh-CN" altLang="en-US" b="1"/>
              <a:t>）写标准与或表达式</a:t>
            </a:r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1187450" y="2579688"/>
            <a:ext cx="40894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en-US" altLang="zh-CN" b="1" i="1"/>
              <a:t>Y</a:t>
            </a:r>
            <a:r>
              <a:rPr lang="en-US" altLang="zh-CN" b="1" baseline="-25000"/>
              <a:t>4</a:t>
            </a:r>
            <a:r>
              <a:rPr lang="en-US" altLang="zh-CN" b="1"/>
              <a:t>=</a:t>
            </a:r>
            <a:r>
              <a:rPr lang="en-US" altLang="zh-CN" b="1" i="1"/>
              <a:t>m</a:t>
            </a:r>
            <a:r>
              <a:rPr lang="en-US" altLang="zh-CN" b="1" baseline="-25000"/>
              <a:t>4</a:t>
            </a:r>
            <a:r>
              <a:rPr lang="en-US" altLang="zh-CN" b="1"/>
              <a:t>+</a:t>
            </a:r>
            <a:r>
              <a:rPr lang="en-US" altLang="zh-CN" b="1" i="1"/>
              <a:t>m</a:t>
            </a:r>
            <a:r>
              <a:rPr lang="en-US" altLang="zh-CN" b="1" baseline="-25000"/>
              <a:t>5</a:t>
            </a:r>
            <a:r>
              <a:rPr lang="en-US" altLang="zh-CN" b="1"/>
              <a:t>+</a:t>
            </a:r>
            <a:r>
              <a:rPr lang="en-US" altLang="zh-CN" b="1" i="1"/>
              <a:t>m</a:t>
            </a:r>
            <a:r>
              <a:rPr lang="en-US" altLang="zh-CN" b="1" baseline="-25000"/>
              <a:t>7</a:t>
            </a:r>
            <a:r>
              <a:rPr lang="en-US" altLang="zh-CN" b="1"/>
              <a:t>+</a:t>
            </a:r>
            <a:r>
              <a:rPr lang="en-US" altLang="zh-CN" b="1" i="1"/>
              <a:t>m</a:t>
            </a:r>
            <a:r>
              <a:rPr lang="en-US" altLang="zh-CN" b="1" baseline="-25000"/>
              <a:t>9</a:t>
            </a:r>
            <a:r>
              <a:rPr lang="en-US" altLang="zh-CN" b="1"/>
              <a:t>+</a:t>
            </a:r>
            <a:r>
              <a:rPr lang="en-US" altLang="zh-CN" b="1" i="1"/>
              <a:t>m</a:t>
            </a:r>
            <a:r>
              <a:rPr lang="en-US" altLang="zh-CN" b="1" baseline="-25000"/>
              <a:t>11</a:t>
            </a:r>
            <a:r>
              <a:rPr lang="en-US" altLang="zh-CN" b="1"/>
              <a:t>+</a:t>
            </a:r>
            <a:r>
              <a:rPr lang="en-US" altLang="zh-CN" b="1" i="1"/>
              <a:t>m</a:t>
            </a:r>
            <a:r>
              <a:rPr lang="en-US" altLang="zh-CN" b="1" baseline="-25000"/>
              <a:t>12</a:t>
            </a:r>
            <a:endParaRPr lang="en-US" altLang="zh-CN" b="1"/>
          </a:p>
        </p:txBody>
      </p:sp>
      <p:sp>
        <p:nvSpPr>
          <p:cNvPr id="346117" name="Rectangle 5"/>
          <p:cNvSpPr>
            <a:spLocks noChangeArrowheads="1"/>
          </p:cNvSpPr>
          <p:nvPr/>
        </p:nvSpPr>
        <p:spPr bwMode="auto">
          <a:xfrm>
            <a:off x="1187450" y="1687513"/>
            <a:ext cx="40894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en-US" altLang="zh-CN" b="1" i="1"/>
              <a:t>Y</a:t>
            </a:r>
            <a:r>
              <a:rPr lang="en-US" altLang="zh-CN" b="1" baseline="-25000"/>
              <a:t>6</a:t>
            </a:r>
            <a:r>
              <a:rPr lang="en-US" altLang="zh-CN" b="1"/>
              <a:t>=</a:t>
            </a:r>
            <a:r>
              <a:rPr lang="en-US" altLang="zh-CN" b="1" i="1"/>
              <a:t>m</a:t>
            </a:r>
            <a:r>
              <a:rPr lang="en-US" altLang="zh-CN" b="1" baseline="-25000"/>
              <a:t>8</a:t>
            </a:r>
            <a:r>
              <a:rPr lang="en-US" altLang="zh-CN" b="1"/>
              <a:t>+</a:t>
            </a:r>
            <a:r>
              <a:rPr lang="en-US" altLang="zh-CN" b="1" i="1"/>
              <a:t>m</a:t>
            </a:r>
            <a:r>
              <a:rPr lang="en-US" altLang="zh-CN" b="1" baseline="-25000"/>
              <a:t>9</a:t>
            </a:r>
            <a:r>
              <a:rPr lang="en-US" altLang="zh-CN" b="1"/>
              <a:t>+</a:t>
            </a:r>
            <a:r>
              <a:rPr lang="en-US" altLang="zh-CN" b="1" i="1"/>
              <a:t>m</a:t>
            </a:r>
            <a:r>
              <a:rPr lang="en-US" altLang="zh-CN" b="1" baseline="-25000"/>
              <a:t>10</a:t>
            </a:r>
            <a:r>
              <a:rPr lang="en-US" altLang="zh-CN" b="1"/>
              <a:t>+</a:t>
            </a:r>
            <a:r>
              <a:rPr lang="en-US" altLang="zh-CN" b="1" i="1"/>
              <a:t>m</a:t>
            </a:r>
            <a:r>
              <a:rPr lang="en-US" altLang="zh-CN" b="1" baseline="-25000"/>
              <a:t>11</a:t>
            </a:r>
            <a:r>
              <a:rPr lang="en-US" altLang="zh-CN" b="1"/>
              <a:t>+</a:t>
            </a:r>
            <a:r>
              <a:rPr lang="en-US" altLang="zh-CN" b="1" i="1"/>
              <a:t>m</a:t>
            </a:r>
            <a:r>
              <a:rPr lang="en-US" altLang="zh-CN" b="1" baseline="-25000"/>
              <a:t>14</a:t>
            </a:r>
            <a:r>
              <a:rPr lang="en-US" altLang="zh-CN" b="1"/>
              <a:t>+</a:t>
            </a:r>
            <a:r>
              <a:rPr lang="en-US" altLang="zh-CN" b="1" i="1"/>
              <a:t>m</a:t>
            </a:r>
            <a:r>
              <a:rPr lang="en-US" altLang="zh-CN" b="1" baseline="-25000"/>
              <a:t>15</a:t>
            </a:r>
          </a:p>
        </p:txBody>
      </p:sp>
      <p:sp>
        <p:nvSpPr>
          <p:cNvPr id="346118" name="Rectangle 6"/>
          <p:cNvSpPr>
            <a:spLocks noChangeArrowheads="1"/>
          </p:cNvSpPr>
          <p:nvPr/>
        </p:nvSpPr>
        <p:spPr bwMode="auto">
          <a:xfrm>
            <a:off x="1187450" y="2157413"/>
            <a:ext cx="40894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en-US" altLang="zh-CN" b="1" i="1"/>
              <a:t>Y</a:t>
            </a:r>
            <a:r>
              <a:rPr lang="en-US" altLang="zh-CN" b="1" baseline="-25000"/>
              <a:t>5</a:t>
            </a:r>
            <a:r>
              <a:rPr lang="en-US" altLang="zh-CN" b="1"/>
              <a:t>=</a:t>
            </a:r>
            <a:r>
              <a:rPr lang="en-US" altLang="zh-CN" b="1" i="1"/>
              <a:t>m</a:t>
            </a:r>
            <a:r>
              <a:rPr lang="en-US" altLang="zh-CN" b="1" baseline="-25000"/>
              <a:t>6</a:t>
            </a:r>
            <a:r>
              <a:rPr lang="en-US" altLang="zh-CN" b="1"/>
              <a:t>+</a:t>
            </a:r>
            <a:r>
              <a:rPr lang="en-US" altLang="zh-CN" b="1" i="1"/>
              <a:t>m</a:t>
            </a:r>
            <a:r>
              <a:rPr lang="en-US" altLang="zh-CN" b="1" baseline="-25000"/>
              <a:t>7</a:t>
            </a:r>
            <a:r>
              <a:rPr lang="en-US" altLang="zh-CN" b="1"/>
              <a:t>+</a:t>
            </a:r>
            <a:r>
              <a:rPr lang="en-US" altLang="zh-CN" b="1" i="1"/>
              <a:t>m</a:t>
            </a:r>
            <a:r>
              <a:rPr lang="en-US" altLang="zh-CN" b="1" baseline="-25000"/>
              <a:t>10</a:t>
            </a:r>
            <a:r>
              <a:rPr lang="en-US" altLang="zh-CN" b="1"/>
              <a:t>+</a:t>
            </a:r>
            <a:r>
              <a:rPr lang="en-US" altLang="zh-CN" b="1" i="1"/>
              <a:t>m</a:t>
            </a:r>
            <a:r>
              <a:rPr lang="en-US" altLang="zh-CN" b="1" baseline="-25000"/>
              <a:t>11</a:t>
            </a:r>
            <a:r>
              <a:rPr lang="en-US" altLang="zh-CN" b="1"/>
              <a:t>+</a:t>
            </a:r>
            <a:r>
              <a:rPr lang="en-US" altLang="zh-CN" b="1" i="1"/>
              <a:t>m</a:t>
            </a:r>
            <a:r>
              <a:rPr lang="en-US" altLang="zh-CN" b="1" baseline="-25000"/>
              <a:t>13</a:t>
            </a:r>
            <a:r>
              <a:rPr lang="en-US" altLang="zh-CN" b="1"/>
              <a:t>+</a:t>
            </a:r>
            <a:r>
              <a:rPr lang="en-US" altLang="zh-CN" b="1" i="1"/>
              <a:t>m</a:t>
            </a:r>
            <a:r>
              <a:rPr lang="en-US" altLang="zh-CN" b="1" baseline="-25000"/>
              <a:t>15</a:t>
            </a:r>
            <a:endParaRPr lang="en-US" altLang="zh-CN" b="1"/>
          </a:p>
        </p:txBody>
      </p:sp>
      <p:sp>
        <p:nvSpPr>
          <p:cNvPr id="346119" name="Rectangle 7"/>
          <p:cNvSpPr>
            <a:spLocks noChangeArrowheads="1"/>
          </p:cNvSpPr>
          <p:nvPr/>
        </p:nvSpPr>
        <p:spPr bwMode="auto">
          <a:xfrm>
            <a:off x="1187450" y="3141663"/>
            <a:ext cx="319405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en-US" altLang="zh-CN" b="1" i="1"/>
              <a:t>Y</a:t>
            </a:r>
            <a:r>
              <a:rPr lang="en-US" altLang="zh-CN" b="1" baseline="-25000"/>
              <a:t>3</a:t>
            </a:r>
            <a:r>
              <a:rPr lang="en-US" altLang="zh-CN" b="1"/>
              <a:t>=</a:t>
            </a:r>
            <a:r>
              <a:rPr lang="en-US" altLang="zh-CN" b="1" i="1"/>
              <a:t>m</a:t>
            </a:r>
            <a:r>
              <a:rPr lang="en-US" altLang="zh-CN" b="1" baseline="-25000"/>
              <a:t>3</a:t>
            </a:r>
            <a:r>
              <a:rPr lang="en-US" altLang="zh-CN" b="1"/>
              <a:t>+</a:t>
            </a:r>
            <a:r>
              <a:rPr lang="en-US" altLang="zh-CN" b="1" i="1"/>
              <a:t>m</a:t>
            </a:r>
            <a:r>
              <a:rPr lang="en-US" altLang="zh-CN" b="1" baseline="-25000"/>
              <a:t>5</a:t>
            </a:r>
            <a:r>
              <a:rPr lang="en-US" altLang="zh-CN" b="1"/>
              <a:t>+</a:t>
            </a:r>
            <a:r>
              <a:rPr lang="en-US" altLang="zh-CN" b="1" i="1"/>
              <a:t>m</a:t>
            </a:r>
            <a:r>
              <a:rPr lang="en-US" altLang="zh-CN" b="1" baseline="-25000"/>
              <a:t>11</a:t>
            </a:r>
            <a:r>
              <a:rPr lang="en-US" altLang="zh-CN" b="1"/>
              <a:t>+</a:t>
            </a:r>
            <a:r>
              <a:rPr lang="en-US" altLang="zh-CN" b="1" i="1"/>
              <a:t>m</a:t>
            </a:r>
            <a:r>
              <a:rPr lang="en-US" altLang="zh-CN" b="1" baseline="-25000"/>
              <a:t>13</a:t>
            </a:r>
            <a:endParaRPr lang="en-US" altLang="zh-CN" b="1"/>
          </a:p>
        </p:txBody>
      </p:sp>
      <p:sp>
        <p:nvSpPr>
          <p:cNvPr id="346120" name="Rectangle 8"/>
          <p:cNvSpPr>
            <a:spLocks noChangeArrowheads="1"/>
          </p:cNvSpPr>
          <p:nvPr/>
        </p:nvSpPr>
        <p:spPr bwMode="auto">
          <a:xfrm>
            <a:off x="1187450" y="4084638"/>
            <a:ext cx="19272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en-US" altLang="zh-CN" b="1" i="1"/>
              <a:t>Y</a:t>
            </a:r>
            <a:r>
              <a:rPr lang="en-US" altLang="zh-CN" b="1" baseline="-25000"/>
              <a:t>1</a:t>
            </a:r>
            <a:r>
              <a:rPr lang="en-US" altLang="zh-CN" b="1"/>
              <a:t>=0</a:t>
            </a:r>
          </a:p>
        </p:txBody>
      </p:sp>
      <p:sp>
        <p:nvSpPr>
          <p:cNvPr id="346121" name="Rectangle 9"/>
          <p:cNvSpPr>
            <a:spLocks noChangeArrowheads="1"/>
          </p:cNvSpPr>
          <p:nvPr/>
        </p:nvSpPr>
        <p:spPr bwMode="auto">
          <a:xfrm>
            <a:off x="1187450" y="3590925"/>
            <a:ext cx="40894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en-US" altLang="zh-CN" b="1" i="1"/>
              <a:t>Y</a:t>
            </a:r>
            <a:r>
              <a:rPr lang="en-US" altLang="zh-CN" b="1" baseline="-25000"/>
              <a:t>2</a:t>
            </a:r>
            <a:r>
              <a:rPr lang="en-US" altLang="zh-CN" b="1"/>
              <a:t>=</a:t>
            </a:r>
            <a:r>
              <a:rPr lang="en-US" altLang="zh-CN" b="1" i="1"/>
              <a:t>m</a:t>
            </a:r>
            <a:r>
              <a:rPr lang="en-US" altLang="zh-CN" b="1" baseline="-25000"/>
              <a:t>2</a:t>
            </a:r>
            <a:r>
              <a:rPr lang="en-US" altLang="zh-CN" b="1"/>
              <a:t>+</a:t>
            </a:r>
            <a:r>
              <a:rPr lang="en-US" altLang="zh-CN" b="1" i="1"/>
              <a:t>m</a:t>
            </a:r>
            <a:r>
              <a:rPr lang="en-US" altLang="zh-CN" b="1" baseline="-25000"/>
              <a:t>6</a:t>
            </a:r>
            <a:r>
              <a:rPr lang="en-US" altLang="zh-CN" b="1"/>
              <a:t>+</a:t>
            </a:r>
            <a:r>
              <a:rPr lang="en-US" altLang="zh-CN" b="1" i="1"/>
              <a:t>m</a:t>
            </a:r>
            <a:r>
              <a:rPr lang="en-US" altLang="zh-CN" b="1" baseline="-25000"/>
              <a:t>10</a:t>
            </a:r>
            <a:r>
              <a:rPr lang="en-US" altLang="zh-CN" b="1"/>
              <a:t>+</a:t>
            </a:r>
            <a:r>
              <a:rPr lang="en-US" altLang="zh-CN" b="1" i="1"/>
              <a:t>m</a:t>
            </a:r>
            <a:r>
              <a:rPr lang="en-US" altLang="zh-CN" b="1" baseline="-25000"/>
              <a:t>14</a:t>
            </a:r>
            <a:endParaRPr lang="en-US" altLang="zh-CN" b="1"/>
          </a:p>
        </p:txBody>
      </p:sp>
      <p:sp>
        <p:nvSpPr>
          <p:cNvPr id="346122" name="Rectangle 10"/>
          <p:cNvSpPr>
            <a:spLocks noChangeArrowheads="1"/>
          </p:cNvSpPr>
          <p:nvPr/>
        </p:nvSpPr>
        <p:spPr bwMode="auto">
          <a:xfrm>
            <a:off x="609600" y="5000625"/>
            <a:ext cx="75628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b="1"/>
              <a:t>(4)</a:t>
            </a:r>
            <a:r>
              <a:rPr lang="zh-CN" altLang="en-US" b="1"/>
              <a:t>画</a:t>
            </a:r>
            <a:r>
              <a:rPr lang="en-US" altLang="zh-CN" b="1"/>
              <a:t>ROM</a:t>
            </a:r>
            <a:r>
              <a:rPr lang="zh-CN" altLang="en-US" b="1"/>
              <a:t>存储矩阵结点连接图</a:t>
            </a: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b="1"/>
              <a:t>为做图方便，我们将</a:t>
            </a:r>
            <a:r>
              <a:rPr lang="en-US" altLang="zh-CN" b="1"/>
              <a:t>ROM</a:t>
            </a:r>
            <a:r>
              <a:rPr lang="zh-CN" altLang="en-US" b="1"/>
              <a:t>矩阵中的二极管用节点表示。</a:t>
            </a:r>
            <a:endParaRPr lang="zh-CN" altLang="en-US" sz="3200" b="1">
              <a:latin typeface="宋体" pitchFamily="2" charset="-122"/>
            </a:endParaRPr>
          </a:p>
        </p:txBody>
      </p:sp>
      <p:sp>
        <p:nvSpPr>
          <p:cNvPr id="346123" name="Rectangle 11"/>
          <p:cNvSpPr>
            <a:spLocks noChangeArrowheads="1"/>
          </p:cNvSpPr>
          <p:nvPr/>
        </p:nvSpPr>
        <p:spPr bwMode="auto">
          <a:xfrm>
            <a:off x="1187450" y="4508500"/>
            <a:ext cx="49688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en-US" altLang="zh-CN" b="1" i="1"/>
              <a:t>Y</a:t>
            </a:r>
            <a:r>
              <a:rPr lang="en-US" altLang="zh-CN" b="1" baseline="-25000"/>
              <a:t>0</a:t>
            </a:r>
            <a:r>
              <a:rPr lang="en-US" altLang="zh-CN" b="1"/>
              <a:t>=</a:t>
            </a:r>
            <a:r>
              <a:rPr lang="en-US" altLang="zh-CN" b="1" i="1"/>
              <a:t> m</a:t>
            </a:r>
            <a:r>
              <a:rPr lang="en-US" altLang="zh-CN" b="1" baseline="-25000"/>
              <a:t>1</a:t>
            </a:r>
            <a:r>
              <a:rPr lang="en-US" altLang="zh-CN" b="1"/>
              <a:t>+</a:t>
            </a:r>
            <a:r>
              <a:rPr lang="en-US" altLang="zh-CN" b="1" i="1"/>
              <a:t>m</a:t>
            </a:r>
            <a:r>
              <a:rPr lang="en-US" altLang="zh-CN" b="1" baseline="-25000"/>
              <a:t>3</a:t>
            </a:r>
            <a:r>
              <a:rPr lang="en-US" altLang="zh-CN" b="1"/>
              <a:t>+</a:t>
            </a:r>
            <a:r>
              <a:rPr lang="en-US" altLang="zh-CN" b="1" i="1"/>
              <a:t>m</a:t>
            </a:r>
            <a:r>
              <a:rPr lang="en-US" altLang="zh-CN" b="1" baseline="-25000"/>
              <a:t>5</a:t>
            </a:r>
            <a:r>
              <a:rPr lang="en-US" altLang="zh-CN" b="1"/>
              <a:t>+</a:t>
            </a:r>
            <a:r>
              <a:rPr lang="en-US" altLang="zh-CN" b="1" i="1"/>
              <a:t>m</a:t>
            </a:r>
            <a:r>
              <a:rPr lang="en-US" altLang="zh-CN" b="1" baseline="-25000"/>
              <a:t>7</a:t>
            </a:r>
            <a:r>
              <a:rPr lang="en-US" altLang="zh-CN" b="1"/>
              <a:t>+</a:t>
            </a:r>
            <a:r>
              <a:rPr lang="en-US" altLang="zh-CN" b="1" i="1"/>
              <a:t>m</a:t>
            </a:r>
            <a:r>
              <a:rPr lang="en-US" altLang="zh-CN" b="1" baseline="-25000"/>
              <a:t>9</a:t>
            </a:r>
            <a:r>
              <a:rPr lang="en-US" altLang="zh-CN" b="1"/>
              <a:t>+</a:t>
            </a:r>
            <a:r>
              <a:rPr lang="en-US" altLang="zh-CN" b="1" i="1"/>
              <a:t>m</a:t>
            </a:r>
            <a:r>
              <a:rPr lang="en-US" altLang="zh-CN" b="1" baseline="-25000"/>
              <a:t>11</a:t>
            </a:r>
            <a:r>
              <a:rPr lang="en-US" altLang="zh-CN" b="1"/>
              <a:t>+</a:t>
            </a:r>
            <a:r>
              <a:rPr lang="en-US" altLang="zh-CN" b="1" i="1"/>
              <a:t>m</a:t>
            </a:r>
            <a:r>
              <a:rPr lang="en-US" altLang="zh-CN" b="1" baseline="-25000"/>
              <a:t>13</a:t>
            </a:r>
            <a:r>
              <a:rPr lang="en-US" altLang="zh-CN" b="1"/>
              <a:t>+</a:t>
            </a:r>
            <a:r>
              <a:rPr lang="en-US" altLang="zh-CN" b="1" i="1"/>
              <a:t>m</a:t>
            </a:r>
            <a:r>
              <a:rPr lang="en-US" altLang="zh-CN" b="1" baseline="-25000"/>
              <a:t>15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22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223838" y="336550"/>
            <a:ext cx="8691562" cy="5187950"/>
            <a:chOff x="223838" y="336550"/>
            <a:chExt cx="8691562" cy="5187950"/>
          </a:xfrm>
        </p:grpSpPr>
        <p:graphicFrame>
          <p:nvGraphicFramePr>
            <p:cNvPr id="39938" name="Object 2"/>
            <p:cNvGraphicFramePr>
              <a:graphicFrameLocks noChangeAspect="1"/>
            </p:cNvGraphicFramePr>
            <p:nvPr>
              <p:ph type="body" idx="1"/>
            </p:nvPr>
          </p:nvGraphicFramePr>
          <p:xfrm>
            <a:off x="223838" y="336550"/>
            <a:ext cx="8691562" cy="5187950"/>
          </p:xfrm>
          <a:graphic>
            <a:graphicData uri="http://schemas.openxmlformats.org/presentationml/2006/ole">
              <p:oleObj spid="_x0000_s39938" name="BMP 图象" r:id="rId3" imgW="5133333" imgH="3428571" progId="PBrush">
                <p:embed/>
              </p:oleObj>
            </a:graphicData>
          </a:graphic>
        </p:graphicFrame>
        <p:sp>
          <p:nvSpPr>
            <p:cNvPr id="3" name="矩形 2"/>
            <p:cNvSpPr/>
            <p:nvPr/>
          </p:nvSpPr>
          <p:spPr>
            <a:xfrm>
              <a:off x="5004048" y="3306470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5405899" y="3306470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6156176" y="3306470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765939" y="3306470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516216" y="3018438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918067" y="3018438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308304" y="3018438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710155" y="3018438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7308304" y="3306470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710155" y="3284984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211960" y="3573016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613811" y="3573016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56176" y="3573016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765939" y="3573016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6918067" y="3573016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7710155" y="3573016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419872" y="3882534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3851920" y="3882534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613811" y="3861048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405899" y="3882534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6156176" y="3882534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516216" y="3861048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6156176" y="4098558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6918067" y="4077072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4211960" y="4437112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7308304" y="4386590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309555" y="4941168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3059832" y="4962654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3821723" y="4962654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613811" y="4962654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5405899" y="4962654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156176" y="4962654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6918067" y="4962654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7710155" y="4941168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059832" y="4098558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3821723" y="4098558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3473450"/>
            <a:ext cx="8267700" cy="1150938"/>
          </a:xfrm>
          <a:noFill/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FF0000"/>
                </a:solidFill>
              </a:rPr>
              <a:t>【</a:t>
            </a:r>
            <a:r>
              <a:rPr lang="zh-CN" altLang="en-US" sz="2000" b="1" smtClean="0">
                <a:solidFill>
                  <a:srgbClr val="FF0000"/>
                </a:solidFill>
              </a:rPr>
              <a:t>解</a:t>
            </a:r>
            <a:r>
              <a:rPr lang="en-US" altLang="zh-CN" sz="2000" b="1" smtClean="0">
                <a:solidFill>
                  <a:srgbClr val="FF0000"/>
                </a:solidFill>
              </a:rPr>
              <a:t>】</a:t>
            </a:r>
            <a:endParaRPr lang="en-US" altLang="zh-CN" sz="2000" b="1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000" b="1" smtClean="0"/>
              <a:t> </a:t>
            </a:r>
            <a:r>
              <a:rPr lang="zh-CN" altLang="en-US" sz="2000" b="1" smtClean="0"/>
              <a:t>（</a:t>
            </a:r>
            <a:r>
              <a:rPr lang="en-US" altLang="zh-CN" sz="2000" b="1" smtClean="0"/>
              <a:t>1</a:t>
            </a:r>
            <a:r>
              <a:rPr lang="zh-CN" altLang="en-US" sz="2000" b="1" smtClean="0"/>
              <a:t>）写出各函数的标准与或表达式：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000" b="1" smtClean="0"/>
              <a:t>按</a:t>
            </a:r>
            <a:r>
              <a:rPr lang="en-US" altLang="zh-CN" sz="2000" b="1" i="1" smtClean="0"/>
              <a:t>A</a:t>
            </a:r>
            <a:r>
              <a:rPr lang="zh-CN" altLang="en-US" sz="2000" b="1" smtClean="0"/>
              <a:t>、</a:t>
            </a:r>
            <a:r>
              <a:rPr lang="en-US" altLang="zh-CN" sz="2000" b="1" i="1" smtClean="0"/>
              <a:t>B</a:t>
            </a:r>
            <a:r>
              <a:rPr lang="zh-CN" altLang="en-US" sz="2000" b="1" smtClean="0"/>
              <a:t>、</a:t>
            </a:r>
            <a:r>
              <a:rPr lang="en-US" altLang="zh-CN" sz="2000" b="1" i="1" smtClean="0"/>
              <a:t>C</a:t>
            </a:r>
            <a:r>
              <a:rPr lang="zh-CN" altLang="en-US" sz="2000" b="1" smtClean="0"/>
              <a:t>、</a:t>
            </a:r>
            <a:r>
              <a:rPr lang="en-US" altLang="zh-CN" sz="2000" b="1" i="1" smtClean="0"/>
              <a:t>D</a:t>
            </a:r>
            <a:r>
              <a:rPr lang="zh-CN" altLang="en-US" sz="2000" b="1" smtClean="0"/>
              <a:t>顺序排列变量，将</a:t>
            </a:r>
            <a:r>
              <a:rPr lang="en-US" altLang="zh-CN" sz="2000" b="1" smtClean="0"/>
              <a:t>Y</a:t>
            </a:r>
            <a:r>
              <a:rPr lang="en-US" altLang="zh-CN" sz="2000" b="1" baseline="-25000" smtClean="0"/>
              <a:t>1</a:t>
            </a:r>
            <a:r>
              <a:rPr lang="zh-CN" altLang="en-US" sz="2000" b="1" smtClean="0"/>
              <a:t>、</a:t>
            </a:r>
            <a:r>
              <a:rPr lang="en-US" altLang="zh-CN" sz="2000" b="1" smtClean="0"/>
              <a:t>Y</a:t>
            </a:r>
            <a:r>
              <a:rPr lang="en-US" altLang="zh-CN" sz="2000" b="1" baseline="-25000" smtClean="0"/>
              <a:t>2</a:t>
            </a:r>
            <a:r>
              <a:rPr lang="zh-CN" altLang="en-US" sz="2000" b="1" baseline="-25000" smtClean="0"/>
              <a:t>、</a:t>
            </a:r>
            <a:r>
              <a:rPr lang="en-US" altLang="zh-CN" sz="2000" b="1" smtClean="0"/>
              <a:t>Y</a:t>
            </a:r>
            <a:r>
              <a:rPr lang="en-US" altLang="zh-CN" sz="2000" b="1" baseline="-25000" smtClean="0"/>
              <a:t>4</a:t>
            </a:r>
            <a:r>
              <a:rPr lang="zh-CN" altLang="en-US" sz="2000" b="1" smtClean="0"/>
              <a:t>扩展成为四变量逻辑函数。</a:t>
            </a:r>
          </a:p>
        </p:txBody>
      </p:sp>
      <p:sp>
        <p:nvSpPr>
          <p:cNvPr id="40968" name="Rectangle 3"/>
          <p:cNvSpPr>
            <a:spLocks noChangeArrowheads="1"/>
          </p:cNvSpPr>
          <p:nvPr/>
        </p:nvSpPr>
        <p:spPr bwMode="auto">
          <a:xfrm>
            <a:off x="1009650" y="487363"/>
            <a:ext cx="4354513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en-US" altLang="zh-CN" b="1"/>
              <a:t>2.</a:t>
            </a:r>
            <a:r>
              <a:rPr lang="zh-CN" altLang="en-US" b="1"/>
              <a:t>实现任意组合逻辑函数</a:t>
            </a:r>
            <a:endParaRPr lang="zh-CN" altLang="en-US" sz="2000" b="1"/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609600" y="1374775"/>
            <a:ext cx="4354513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en-US" altLang="zh-CN" sz="2000" b="1">
                <a:solidFill>
                  <a:srgbClr val="FF0000"/>
                </a:solidFill>
              </a:rPr>
              <a:t>【</a:t>
            </a:r>
            <a:r>
              <a:rPr lang="zh-CN" altLang="en-US" sz="2000" b="1">
                <a:solidFill>
                  <a:srgbClr val="FF0000"/>
                </a:solidFill>
              </a:rPr>
              <a:t>例</a:t>
            </a:r>
            <a:r>
              <a:rPr lang="en-US" altLang="zh-CN" sz="2000" b="1">
                <a:solidFill>
                  <a:srgbClr val="FF0000"/>
                </a:solidFill>
              </a:rPr>
              <a:t>】</a:t>
            </a:r>
            <a:r>
              <a:rPr lang="zh-CN" altLang="en-US" sz="2000" b="1"/>
              <a:t>试用</a:t>
            </a:r>
            <a:r>
              <a:rPr lang="en-US" altLang="zh-CN" sz="2000" b="1"/>
              <a:t>ROM</a:t>
            </a:r>
            <a:r>
              <a:rPr lang="zh-CN" altLang="en-US" sz="2000" b="1"/>
              <a:t>实现下列函数：</a:t>
            </a:r>
          </a:p>
        </p:txBody>
      </p:sp>
      <p:graphicFrame>
        <p:nvGraphicFramePr>
          <p:cNvPr id="348165" name="Object 5"/>
          <p:cNvGraphicFramePr>
            <a:graphicFrameLocks noChangeAspect="1"/>
          </p:cNvGraphicFramePr>
          <p:nvPr/>
        </p:nvGraphicFramePr>
        <p:xfrm>
          <a:off x="1292225" y="1814513"/>
          <a:ext cx="3308350" cy="422275"/>
        </p:xfrm>
        <a:graphic>
          <a:graphicData uri="http://schemas.openxmlformats.org/presentationml/2006/ole">
            <p:oleObj spid="_x0000_s40962" r:id="rId3" imgW="1790700" imgH="228600" progId="Equations">
              <p:embed/>
            </p:oleObj>
          </a:graphicData>
        </a:graphic>
      </p:graphicFrame>
      <p:graphicFrame>
        <p:nvGraphicFramePr>
          <p:cNvPr id="348166" name="Object 6"/>
          <p:cNvGraphicFramePr>
            <a:graphicFrameLocks noChangeAspect="1"/>
          </p:cNvGraphicFramePr>
          <p:nvPr/>
        </p:nvGraphicFramePr>
        <p:xfrm>
          <a:off x="1292225" y="2236788"/>
          <a:ext cx="1674813" cy="419100"/>
        </p:xfrm>
        <a:graphic>
          <a:graphicData uri="http://schemas.openxmlformats.org/presentationml/2006/ole">
            <p:oleObj spid="_x0000_s40963" r:id="rId4" imgW="799753" imgH="203112" progId="Equations">
              <p:embed/>
            </p:oleObj>
          </a:graphicData>
        </a:graphic>
      </p:graphicFrame>
      <p:graphicFrame>
        <p:nvGraphicFramePr>
          <p:cNvPr id="348167" name="Object 7"/>
          <p:cNvGraphicFramePr>
            <a:graphicFrameLocks noChangeAspect="1"/>
          </p:cNvGraphicFramePr>
          <p:nvPr/>
        </p:nvGraphicFramePr>
        <p:xfrm>
          <a:off x="1292225" y="2592388"/>
          <a:ext cx="6375400" cy="454025"/>
        </p:xfrm>
        <a:graphic>
          <a:graphicData uri="http://schemas.openxmlformats.org/presentationml/2006/ole">
            <p:oleObj spid="_x0000_s40964" r:id="rId5" imgW="3213100" imgH="228600" progId="Equations">
              <p:embed/>
            </p:oleObj>
          </a:graphicData>
        </a:graphic>
      </p:graphicFrame>
      <p:graphicFrame>
        <p:nvGraphicFramePr>
          <p:cNvPr id="348168" name="Object 8"/>
          <p:cNvGraphicFramePr>
            <a:graphicFrameLocks noChangeAspect="1"/>
          </p:cNvGraphicFramePr>
          <p:nvPr/>
        </p:nvGraphicFramePr>
        <p:xfrm>
          <a:off x="1312863" y="3111500"/>
          <a:ext cx="3308350" cy="361950"/>
        </p:xfrm>
        <a:graphic>
          <a:graphicData uri="http://schemas.openxmlformats.org/presentationml/2006/ole">
            <p:oleObj spid="_x0000_s40965" r:id="rId6" imgW="1828800" imgH="203200" progId="Equations">
              <p:embed/>
            </p:oleObj>
          </a:graphicData>
        </a:graphic>
      </p:graphicFrame>
      <p:graphicFrame>
        <p:nvGraphicFramePr>
          <p:cNvPr id="348169" name="Object 9"/>
          <p:cNvGraphicFramePr>
            <a:graphicFrameLocks noChangeAspect="1"/>
          </p:cNvGraphicFramePr>
          <p:nvPr/>
        </p:nvGraphicFramePr>
        <p:xfrm>
          <a:off x="2749550" y="4624388"/>
          <a:ext cx="2867025" cy="1603375"/>
        </p:xfrm>
        <a:graphic>
          <a:graphicData uri="http://schemas.openxmlformats.org/presentationml/2006/ole">
            <p:oleObj spid="_x0000_s40966" r:id="rId7" imgW="1447172" imgH="812447" progId="Equations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96888"/>
            <a:ext cx="6316663" cy="496887"/>
          </a:xfrm>
          <a:noFill/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FF0000"/>
                </a:solidFill>
              </a:rPr>
              <a:t>（</a:t>
            </a:r>
            <a:r>
              <a:rPr lang="en-US" altLang="zh-CN" sz="2400" b="1" smtClean="0">
                <a:solidFill>
                  <a:srgbClr val="FF0000"/>
                </a:solidFill>
              </a:rPr>
              <a:t>2</a:t>
            </a:r>
            <a:r>
              <a:rPr lang="zh-CN" altLang="en-US" sz="2400" b="1" smtClean="0">
                <a:solidFill>
                  <a:srgbClr val="FF0000"/>
                </a:solidFill>
              </a:rPr>
              <a:t>）选用</a:t>
            </a:r>
            <a:r>
              <a:rPr lang="en-US" altLang="zh-CN" sz="2400" b="1" smtClean="0">
                <a:solidFill>
                  <a:srgbClr val="FF0000"/>
                </a:solidFill>
              </a:rPr>
              <a:t>16×4</a:t>
            </a:r>
            <a:r>
              <a:rPr lang="zh-CN" altLang="en-US" sz="2400" b="1" smtClean="0">
                <a:solidFill>
                  <a:srgbClr val="FF0000"/>
                </a:solidFill>
              </a:rPr>
              <a:t>位</a:t>
            </a:r>
            <a:r>
              <a:rPr lang="en-US" altLang="zh-CN" sz="2400" b="1" smtClean="0">
                <a:solidFill>
                  <a:srgbClr val="FF0000"/>
                </a:solidFill>
              </a:rPr>
              <a:t>ROM</a:t>
            </a:r>
            <a:r>
              <a:rPr lang="zh-CN" altLang="en-US" sz="2400" b="1" smtClean="0">
                <a:solidFill>
                  <a:srgbClr val="FF0000"/>
                </a:solidFill>
              </a:rPr>
              <a:t>，画或阵列连线图：</a:t>
            </a:r>
          </a:p>
        </p:txBody>
      </p:sp>
      <p:graphicFrame>
        <p:nvGraphicFramePr>
          <p:cNvPr id="349187" name="Object 3"/>
          <p:cNvGraphicFramePr>
            <a:graphicFrameLocks noChangeAspect="1"/>
          </p:cNvGraphicFramePr>
          <p:nvPr/>
        </p:nvGraphicFramePr>
        <p:xfrm>
          <a:off x="533400" y="1362075"/>
          <a:ext cx="8382000" cy="4478338"/>
        </p:xfrm>
        <a:graphic>
          <a:graphicData uri="http://schemas.openxmlformats.org/presentationml/2006/ole">
            <p:oleObj spid="_x0000_s41986" name="BMP 图象" r:id="rId3" imgW="5020376" imgH="2647619" progId="PBrush">
              <p:embed/>
            </p:oleObj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2165539" y="4293096"/>
            <a:ext cx="5821034" cy="1296144"/>
            <a:chOff x="2165539" y="4293096"/>
            <a:chExt cx="5821034" cy="1296144"/>
          </a:xfrm>
        </p:grpSpPr>
        <p:sp>
          <p:nvSpPr>
            <p:cNvPr id="4" name="矩形 3"/>
            <p:cNvSpPr/>
            <p:nvPr/>
          </p:nvSpPr>
          <p:spPr>
            <a:xfrm>
              <a:off x="2915816" y="4293096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275856" y="4314582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635896" y="4314582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995936" y="4314582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117867" y="4314582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477907" y="4314582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278107" y="4314582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7668344" y="4314582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837947" y="4602614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6197987" y="4581128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7278107" y="4602614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638147" y="4602614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165539" y="4890646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275856" y="4890646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97787" y="4890646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355976" y="4602614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716016" y="4602614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5477907" y="4890646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558027" y="4890646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7638147" y="4890646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197987" y="5250686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6918067" y="5250686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7278107" y="5229200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7638147" y="5250686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89050"/>
            <a:ext cx="8382000" cy="4876800"/>
          </a:xfrm>
        </p:spPr>
        <p:txBody>
          <a:bodyPr/>
          <a:lstStyle/>
          <a:p>
            <a:pPr algn="just" eaLnBrk="1" hangingPunct="1"/>
            <a:r>
              <a:rPr kumimoji="1" lang="en-US" altLang="zh-CN" sz="2400" b="1" dirty="0" smtClean="0">
                <a:solidFill>
                  <a:srgbClr val="FF0000"/>
                </a:solidFill>
              </a:rPr>
              <a:t>【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例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】</a:t>
            </a:r>
            <a:r>
              <a:rPr kumimoji="1" lang="en-US" altLang="zh-CN" sz="2400" dirty="0" smtClean="0">
                <a:latin typeface="Times New Roman" pitchFamily="18" charset="0"/>
              </a:rPr>
              <a:t> </a:t>
            </a:r>
            <a:r>
              <a:rPr kumimoji="1" lang="zh-CN" altLang="en-US" sz="2400" dirty="0" smtClean="0">
                <a:solidFill>
                  <a:schemeClr val="hlink"/>
                </a:solidFill>
                <a:latin typeface="Times New Roman" pitchFamily="18" charset="0"/>
              </a:rPr>
              <a:t>用</a:t>
            </a:r>
            <a:r>
              <a:rPr kumimoji="1" lang="en-US" altLang="zh-CN" sz="2400" dirty="0" smtClean="0">
                <a:solidFill>
                  <a:schemeClr val="hlink"/>
                </a:solidFill>
                <a:latin typeface="Times New Roman" pitchFamily="18" charset="0"/>
              </a:rPr>
              <a:t>ROM</a:t>
            </a:r>
            <a:r>
              <a:rPr kumimoji="1" lang="zh-CN" altLang="en-US" sz="2400" dirty="0" smtClean="0">
                <a:solidFill>
                  <a:schemeClr val="hlink"/>
                </a:solidFill>
                <a:latin typeface="Times New Roman" pitchFamily="18" charset="0"/>
              </a:rPr>
              <a:t>实现四位二进制码到格雷码的转换</a:t>
            </a:r>
            <a:r>
              <a:rPr kumimoji="1" lang="zh-CN" altLang="en-US" sz="2400" dirty="0" smtClean="0">
                <a:latin typeface="Times New Roman" pitchFamily="18" charset="0"/>
              </a:rPr>
              <a:t>。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latin typeface="Times New Roman" pitchFamily="18" charset="0"/>
              </a:rPr>
              <a:t>解</a:t>
            </a:r>
            <a:r>
              <a:rPr kumimoji="1" lang="zh-CN" altLang="en-US" sz="2400" dirty="0" smtClean="0">
                <a:latin typeface="Times New Roman" pitchFamily="18" charset="0"/>
              </a:rPr>
              <a:t>  </a:t>
            </a:r>
            <a:r>
              <a:rPr kumimoji="1" lang="en-US" altLang="zh-CN" sz="2400" dirty="0" smtClean="0">
                <a:latin typeface="Times New Roman" pitchFamily="18" charset="0"/>
              </a:rPr>
              <a:t>(1) </a:t>
            </a:r>
            <a:r>
              <a:rPr kumimoji="1" lang="zh-CN" altLang="en-US" sz="2400" dirty="0" smtClean="0">
                <a:latin typeface="Times New Roman" pitchFamily="18" charset="0"/>
              </a:rPr>
              <a:t>输入是四位二进制码</a:t>
            </a:r>
            <a:r>
              <a:rPr kumimoji="1" lang="en-US" altLang="zh-CN" sz="2400" i="1" dirty="0" smtClean="0">
                <a:latin typeface="Times New Roman" pitchFamily="18" charset="0"/>
              </a:rPr>
              <a:t>B</a:t>
            </a:r>
            <a:r>
              <a:rPr kumimoji="1" lang="en-US" altLang="zh-CN" sz="2400" baseline="-25000" dirty="0" smtClean="0">
                <a:latin typeface="Times New Roman" pitchFamily="18" charset="0"/>
              </a:rPr>
              <a:t>3</a:t>
            </a:r>
            <a:r>
              <a:rPr kumimoji="1" lang="en-US" altLang="zh-CN" sz="2400" dirty="0" smtClean="0">
                <a:latin typeface="Times New Roman" pitchFamily="18" charset="0"/>
              </a:rPr>
              <a:t>~</a:t>
            </a:r>
            <a:r>
              <a:rPr kumimoji="1" lang="en-US" altLang="zh-CN" sz="2400" i="1" dirty="0" smtClean="0">
                <a:latin typeface="Times New Roman" pitchFamily="18" charset="0"/>
              </a:rPr>
              <a:t>B</a:t>
            </a:r>
            <a:r>
              <a:rPr kumimoji="1" lang="en-US" altLang="zh-CN" sz="2400" baseline="-25000" dirty="0" smtClean="0">
                <a:latin typeface="Times New Roman" pitchFamily="18" charset="0"/>
              </a:rPr>
              <a:t>0</a:t>
            </a:r>
            <a:r>
              <a:rPr kumimoji="1" lang="zh-CN" altLang="en-US" sz="2400" dirty="0" smtClean="0">
                <a:latin typeface="Times New Roman" pitchFamily="18" charset="0"/>
              </a:rPr>
              <a:t>，输出是四位格雷码，故选用容量为</a:t>
            </a:r>
            <a:r>
              <a:rPr kumimoji="1" lang="en-US" altLang="zh-CN" sz="2400" dirty="0" smtClean="0">
                <a:latin typeface="Times New Roman" pitchFamily="18" charset="0"/>
              </a:rPr>
              <a:t>2</a:t>
            </a:r>
            <a:r>
              <a:rPr kumimoji="1" lang="en-US" altLang="zh-CN" sz="2400" baseline="30000" dirty="0" smtClean="0">
                <a:latin typeface="Times New Roman" pitchFamily="18" charset="0"/>
              </a:rPr>
              <a:t>4</a:t>
            </a:r>
            <a:r>
              <a:rPr kumimoji="1" lang="en-US" altLang="zh-CN" sz="2400" dirty="0" smtClean="0">
                <a:latin typeface="Times New Roman" pitchFamily="18" charset="0"/>
              </a:rPr>
              <a:t>×4</a:t>
            </a:r>
            <a:r>
              <a:rPr kumimoji="1" lang="zh-CN" altLang="en-US" sz="2400" dirty="0" smtClean="0">
                <a:latin typeface="Times New Roman" pitchFamily="18" charset="0"/>
              </a:rPr>
              <a:t>的</a:t>
            </a:r>
            <a:r>
              <a:rPr kumimoji="1" lang="en-US" altLang="zh-CN" sz="2400" dirty="0" smtClean="0">
                <a:latin typeface="Times New Roman" pitchFamily="18" charset="0"/>
              </a:rPr>
              <a:t>ROM</a:t>
            </a:r>
            <a:r>
              <a:rPr kumimoji="1" lang="zh-CN" altLang="en-US" sz="2400" dirty="0" smtClean="0">
                <a:latin typeface="Times New Roman" pitchFamily="18" charset="0"/>
              </a:rPr>
              <a:t>。</a:t>
            </a: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 smtClean="0">
                <a:latin typeface="Times New Roman" pitchFamily="18" charset="0"/>
              </a:rPr>
              <a:t>        </a:t>
            </a:r>
            <a:r>
              <a:rPr kumimoji="1" lang="en-US" altLang="zh-CN" sz="2400" dirty="0" smtClean="0">
                <a:latin typeface="Times New Roman" pitchFamily="18" charset="0"/>
              </a:rPr>
              <a:t>(2) </a:t>
            </a:r>
            <a:r>
              <a:rPr kumimoji="1" lang="zh-CN" altLang="en-US" sz="2400" dirty="0" smtClean="0">
                <a:latin typeface="Times New Roman" pitchFamily="18" charset="0"/>
              </a:rPr>
              <a:t>列出四位二进制码转换为格雷码的真值表，如下表所示。由表可写出下列最小项表达式： </a:t>
            </a:r>
          </a:p>
          <a:p>
            <a:pPr algn="just" eaLnBrk="1" hangingPunct="1"/>
            <a:endParaRPr kumimoji="1" lang="en-US" altLang="zh-CN" sz="2400" dirty="0" smtClean="0">
              <a:latin typeface="Times New Roman" pitchFamily="18" charset="0"/>
            </a:endParaRPr>
          </a:p>
        </p:txBody>
      </p:sp>
      <p:grpSp>
        <p:nvGrpSpPr>
          <p:cNvPr id="43015" name="Group 167"/>
          <p:cNvGrpSpPr>
            <a:grpSpLocks/>
          </p:cNvGrpSpPr>
          <p:nvPr/>
        </p:nvGrpSpPr>
        <p:grpSpPr bwMode="auto">
          <a:xfrm>
            <a:off x="2819400" y="4114800"/>
            <a:ext cx="3886200" cy="2438400"/>
            <a:chOff x="1632" y="2426"/>
            <a:chExt cx="2640" cy="1750"/>
          </a:xfrm>
        </p:grpSpPr>
        <p:graphicFrame>
          <p:nvGraphicFramePr>
            <p:cNvPr id="43010" name="Object 168"/>
            <p:cNvGraphicFramePr>
              <a:graphicFrameLocks noChangeAspect="1"/>
            </p:cNvGraphicFramePr>
            <p:nvPr/>
          </p:nvGraphicFramePr>
          <p:xfrm>
            <a:off x="1632" y="2426"/>
            <a:ext cx="2640" cy="362"/>
          </p:xfrm>
          <a:graphic>
            <a:graphicData uri="http://schemas.openxmlformats.org/presentationml/2006/ole">
              <p:oleObj spid="_x0000_s43010" name="Equation" r:id="rId3" imgW="1854000" imgH="253800" progId="Equations">
                <p:embed/>
              </p:oleObj>
            </a:graphicData>
          </a:graphic>
        </p:graphicFrame>
        <p:graphicFrame>
          <p:nvGraphicFramePr>
            <p:cNvPr id="43011" name="Object 169"/>
            <p:cNvGraphicFramePr>
              <a:graphicFrameLocks noChangeAspect="1"/>
            </p:cNvGraphicFramePr>
            <p:nvPr/>
          </p:nvGraphicFramePr>
          <p:xfrm>
            <a:off x="1632" y="2902"/>
            <a:ext cx="2296" cy="362"/>
          </p:xfrm>
          <a:graphic>
            <a:graphicData uri="http://schemas.openxmlformats.org/presentationml/2006/ole">
              <p:oleObj spid="_x0000_s43011" name="Equation" r:id="rId4" imgW="1612800" imgH="253800" progId="Equations">
                <p:embed/>
              </p:oleObj>
            </a:graphicData>
          </a:graphic>
        </p:graphicFrame>
        <p:graphicFrame>
          <p:nvGraphicFramePr>
            <p:cNvPr id="43012" name="Object 170"/>
            <p:cNvGraphicFramePr>
              <a:graphicFrameLocks noChangeAspect="1"/>
            </p:cNvGraphicFramePr>
            <p:nvPr/>
          </p:nvGraphicFramePr>
          <p:xfrm>
            <a:off x="1632" y="3360"/>
            <a:ext cx="2638" cy="388"/>
          </p:xfrm>
          <a:graphic>
            <a:graphicData uri="http://schemas.openxmlformats.org/presentationml/2006/ole">
              <p:oleObj spid="_x0000_s43012" name="Equation" r:id="rId5" imgW="1726920" imgH="253800" progId="Equations">
                <p:embed/>
              </p:oleObj>
            </a:graphicData>
          </a:graphic>
        </p:graphicFrame>
        <p:graphicFrame>
          <p:nvGraphicFramePr>
            <p:cNvPr id="43013" name="Object 171"/>
            <p:cNvGraphicFramePr>
              <a:graphicFrameLocks noChangeAspect="1"/>
            </p:cNvGraphicFramePr>
            <p:nvPr/>
          </p:nvGraphicFramePr>
          <p:xfrm>
            <a:off x="1632" y="3788"/>
            <a:ext cx="2541" cy="388"/>
          </p:xfrm>
          <a:graphic>
            <a:graphicData uri="http://schemas.openxmlformats.org/presentationml/2006/ole">
              <p:oleObj spid="_x0000_s43013" name="Equation" r:id="rId6" imgW="1663560" imgH="253800" progId="Equations">
                <p:embed/>
              </p:oleObj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549275"/>
            <a:ext cx="8382000" cy="4876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kumimoji="1" lang="zh-CN" altLang="en-US" sz="2400" smtClean="0">
                <a:latin typeface="Times New Roman" pitchFamily="18" charset="0"/>
              </a:rPr>
              <a:t>        四位二进制码转换为格雷码的真值表</a:t>
            </a:r>
          </a:p>
        </p:txBody>
      </p:sp>
      <p:pic>
        <p:nvPicPr>
          <p:cNvPr id="98307" name="Picture 9" descr="未标题-1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0338" y="1341438"/>
            <a:ext cx="309721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76250"/>
            <a:ext cx="8382000" cy="4876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kumimoji="1" lang="zh-CN" altLang="en-US" sz="2800" smtClean="0">
                <a:latin typeface="Times New Roman" pitchFamily="18" charset="0"/>
              </a:rPr>
              <a:t>          四位二进制码转换为四位格雷码阵列图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1042988" y="1341438"/>
            <a:ext cx="6934200" cy="4757737"/>
            <a:chOff x="1042988" y="1341438"/>
            <a:chExt cx="6934200" cy="4757737"/>
          </a:xfrm>
        </p:grpSpPr>
        <p:graphicFrame>
          <p:nvGraphicFramePr>
            <p:cNvPr id="44034" name="Object 5"/>
            <p:cNvGraphicFramePr>
              <a:graphicFrameLocks noChangeAspect="1"/>
            </p:cNvGraphicFramePr>
            <p:nvPr/>
          </p:nvGraphicFramePr>
          <p:xfrm>
            <a:off x="1042988" y="1341438"/>
            <a:ext cx="6934200" cy="4757737"/>
          </p:xfrm>
          <a:graphic>
            <a:graphicData uri="http://schemas.openxmlformats.org/presentationml/2006/ole">
              <p:oleObj spid="_x0000_s44034" name="VISIO" r:id="rId3" imgW="3089160" imgH="2119680" progId="Visio.Drawing.11">
                <p:embed/>
              </p:oleObj>
            </a:graphicData>
          </a:graphic>
        </p:graphicFrame>
        <p:grpSp>
          <p:nvGrpSpPr>
            <p:cNvPr id="38" name="组合 37"/>
            <p:cNvGrpSpPr/>
            <p:nvPr/>
          </p:nvGrpSpPr>
          <p:grpSpPr>
            <a:xfrm>
              <a:off x="2555776" y="4509120"/>
              <a:ext cx="4824536" cy="1368152"/>
              <a:chOff x="2555776" y="4509120"/>
              <a:chExt cx="4824536" cy="1368152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788024" y="4530606"/>
                <a:ext cx="3182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 smtClean="0"/>
                  <a:t>╳</a:t>
                </a:r>
                <a:endParaRPr lang="zh-CN" altLang="en-US" sz="1600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117867" y="4530606"/>
                <a:ext cx="3182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 smtClean="0"/>
                  <a:t>╳</a:t>
                </a:r>
                <a:endParaRPr lang="zh-CN" altLang="en-US" sz="1600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436096" y="4509120"/>
                <a:ext cx="3182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 smtClean="0"/>
                  <a:t>╳</a:t>
                </a:r>
                <a:endParaRPr lang="zh-CN" altLang="en-US" sz="1600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765939" y="4530606"/>
                <a:ext cx="3182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 smtClean="0"/>
                  <a:t>╳</a:t>
                </a:r>
                <a:endParaRPr lang="zh-CN" altLang="en-US" sz="16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95782" y="4530606"/>
                <a:ext cx="3182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 smtClean="0"/>
                  <a:t>╳</a:t>
                </a:r>
                <a:endParaRPr lang="zh-CN" altLang="en-US" sz="1600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414011" y="4509120"/>
                <a:ext cx="3182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 smtClean="0"/>
                  <a:t>╳</a:t>
                </a:r>
                <a:endParaRPr lang="zh-CN" altLang="en-US" sz="1600" dirty="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732240" y="4530606"/>
                <a:ext cx="3182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 smtClean="0"/>
                  <a:t>╳</a:t>
                </a:r>
                <a:endParaRPr lang="zh-CN" altLang="en-US" sz="1600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062083" y="4530606"/>
                <a:ext cx="3182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 smtClean="0"/>
                  <a:t>╳</a:t>
                </a:r>
                <a:endParaRPr lang="zh-CN" altLang="en-US" sz="160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533691" y="4890646"/>
                <a:ext cx="3182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 smtClean="0"/>
                  <a:t>╳</a:t>
                </a:r>
                <a:endParaRPr lang="zh-CN" altLang="en-US" sz="1600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863534" y="4890646"/>
                <a:ext cx="3182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 smtClean="0"/>
                  <a:t>╳</a:t>
                </a:r>
                <a:endParaRPr lang="zh-CN" altLang="en-US" sz="1600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181763" y="4869160"/>
                <a:ext cx="3182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 smtClean="0"/>
                  <a:t>╳</a:t>
                </a:r>
                <a:endParaRPr lang="zh-CN" altLang="en-US" sz="1600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469795" y="4890646"/>
                <a:ext cx="3182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 smtClean="0"/>
                  <a:t>╳</a:t>
                </a:r>
                <a:endParaRPr lang="zh-CN" altLang="en-US" sz="1600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4799638" y="4890646"/>
                <a:ext cx="3182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 smtClean="0"/>
                  <a:t>╳</a:t>
                </a:r>
                <a:endParaRPr lang="zh-CN" altLang="en-US" sz="1600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117867" y="4869160"/>
                <a:ext cx="3182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 smtClean="0"/>
                  <a:t>╳</a:t>
                </a:r>
                <a:endParaRPr lang="zh-CN" altLang="en-US" sz="1600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436096" y="4890646"/>
                <a:ext cx="3182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 smtClean="0"/>
                  <a:t>╳</a:t>
                </a:r>
                <a:endParaRPr lang="zh-CN" altLang="en-US" sz="1600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765939" y="4890646"/>
                <a:ext cx="3182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 smtClean="0"/>
                  <a:t>╳</a:t>
                </a:r>
                <a:endParaRPr lang="zh-CN" altLang="en-US" sz="1600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43808" y="5178678"/>
                <a:ext cx="3182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 smtClean="0"/>
                  <a:t>╳</a:t>
                </a:r>
                <a:endParaRPr lang="zh-CN" altLang="en-US" sz="16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203848" y="5178678"/>
                <a:ext cx="3182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 smtClean="0"/>
                  <a:t>╳</a:t>
                </a:r>
                <a:endParaRPr lang="zh-CN" altLang="en-US" sz="1600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491880" y="5229200"/>
                <a:ext cx="3182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 smtClean="0"/>
                  <a:t>╳</a:t>
                </a:r>
                <a:endParaRPr lang="zh-CN" altLang="en-US" sz="16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851920" y="5229200"/>
                <a:ext cx="3182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 smtClean="0"/>
                  <a:t>╳</a:t>
                </a:r>
                <a:endParaRPr lang="zh-CN" altLang="en-US" sz="1600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436096" y="5178678"/>
                <a:ext cx="3182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 smtClean="0"/>
                  <a:t>╳</a:t>
                </a:r>
                <a:endParaRPr lang="zh-CN" altLang="en-US" sz="1600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754325" y="5178678"/>
                <a:ext cx="3182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 smtClean="0"/>
                  <a:t>╳</a:t>
                </a:r>
                <a:endParaRPr lang="zh-CN" altLang="en-US" sz="1600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84168" y="5229200"/>
                <a:ext cx="3182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 smtClean="0"/>
                  <a:t>╳</a:t>
                </a:r>
                <a:endParaRPr lang="zh-CN" altLang="en-US" sz="16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402397" y="5229200"/>
                <a:ext cx="3182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 smtClean="0"/>
                  <a:t>╳</a:t>
                </a:r>
                <a:endParaRPr lang="zh-CN" altLang="en-US" sz="1600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159678" y="5538718"/>
                <a:ext cx="3182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 smtClean="0"/>
                  <a:t>╳</a:t>
                </a:r>
                <a:endParaRPr lang="zh-CN" altLang="en-US" sz="1600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477907" y="5517232"/>
                <a:ext cx="3182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 smtClean="0"/>
                  <a:t>╳</a:t>
                </a:r>
                <a:endParaRPr lang="zh-CN" altLang="en-US" sz="1600" dirty="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444208" y="5538718"/>
                <a:ext cx="3182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 smtClean="0"/>
                  <a:t>╳</a:t>
                </a:r>
                <a:endParaRPr lang="zh-CN" altLang="en-US" sz="1600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774051" y="5538718"/>
                <a:ext cx="3182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 smtClean="0"/>
                  <a:t>╳</a:t>
                </a:r>
                <a:endParaRPr lang="zh-CN" altLang="en-US" sz="1600" dirty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851920" y="5517232"/>
                <a:ext cx="3182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 smtClean="0"/>
                  <a:t>╳</a:t>
                </a:r>
                <a:endParaRPr lang="zh-CN" altLang="en-US" sz="1600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181763" y="5517232"/>
                <a:ext cx="3182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 smtClean="0"/>
                  <a:t>╳</a:t>
                </a:r>
                <a:endParaRPr lang="zh-CN" altLang="en-US" sz="1600" dirty="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555776" y="5517232"/>
                <a:ext cx="3182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 smtClean="0"/>
                  <a:t>╳</a:t>
                </a:r>
                <a:endParaRPr lang="zh-CN" altLang="en-US" sz="1600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885619" y="5517232"/>
                <a:ext cx="3182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 smtClean="0"/>
                  <a:t>╳</a:t>
                </a:r>
                <a:endParaRPr lang="zh-CN" altLang="en-US" sz="1600" dirty="0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全加器的应用</a:t>
            </a:r>
          </a:p>
        </p:txBody>
      </p:sp>
      <p:grpSp>
        <p:nvGrpSpPr>
          <p:cNvPr id="56323" name="Group 89"/>
          <p:cNvGrpSpPr>
            <a:grpSpLocks/>
          </p:cNvGrpSpPr>
          <p:nvPr/>
        </p:nvGrpSpPr>
        <p:grpSpPr bwMode="auto">
          <a:xfrm>
            <a:off x="2119313" y="1571625"/>
            <a:ext cx="4887912" cy="4903788"/>
            <a:chOff x="1335" y="990"/>
            <a:chExt cx="3079" cy="3089"/>
          </a:xfrm>
        </p:grpSpPr>
        <p:sp>
          <p:nvSpPr>
            <p:cNvPr id="56324" name="Rectangle 8"/>
            <p:cNvSpPr>
              <a:spLocks noChangeArrowheads="1"/>
            </p:cNvSpPr>
            <p:nvPr/>
          </p:nvSpPr>
          <p:spPr bwMode="auto">
            <a:xfrm>
              <a:off x="2292" y="991"/>
              <a:ext cx="233" cy="38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5" name="Line 9"/>
            <p:cNvSpPr>
              <a:spLocks noChangeShapeType="1"/>
            </p:cNvSpPr>
            <p:nvPr/>
          </p:nvSpPr>
          <p:spPr bwMode="auto">
            <a:xfrm>
              <a:off x="2525" y="1188"/>
              <a:ext cx="164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6" name="Line 10"/>
            <p:cNvSpPr>
              <a:spLocks noChangeShapeType="1"/>
            </p:cNvSpPr>
            <p:nvPr/>
          </p:nvSpPr>
          <p:spPr bwMode="auto">
            <a:xfrm>
              <a:off x="1531" y="1089"/>
              <a:ext cx="76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7" name="Line 11"/>
            <p:cNvSpPr>
              <a:spLocks noChangeShapeType="1"/>
            </p:cNvSpPr>
            <p:nvPr/>
          </p:nvSpPr>
          <p:spPr bwMode="auto">
            <a:xfrm>
              <a:off x="1531" y="1274"/>
              <a:ext cx="76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8" name="Rectangle 12"/>
            <p:cNvSpPr>
              <a:spLocks noChangeArrowheads="1"/>
            </p:cNvSpPr>
            <p:nvPr/>
          </p:nvSpPr>
          <p:spPr bwMode="auto">
            <a:xfrm>
              <a:off x="2292" y="1557"/>
              <a:ext cx="233" cy="38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9" name="Line 13"/>
            <p:cNvSpPr>
              <a:spLocks noChangeShapeType="1"/>
            </p:cNvSpPr>
            <p:nvPr/>
          </p:nvSpPr>
          <p:spPr bwMode="auto">
            <a:xfrm>
              <a:off x="1531" y="1655"/>
              <a:ext cx="76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0" name="Freeform 14"/>
            <p:cNvSpPr>
              <a:spLocks/>
            </p:cNvSpPr>
            <p:nvPr/>
          </p:nvSpPr>
          <p:spPr bwMode="auto">
            <a:xfrm>
              <a:off x="2096" y="1274"/>
              <a:ext cx="196" cy="578"/>
            </a:xfrm>
            <a:custGeom>
              <a:avLst/>
              <a:gdLst>
                <a:gd name="T0" fmla="*/ 0 w 196"/>
                <a:gd name="T1" fmla="*/ 0 h 578"/>
                <a:gd name="T2" fmla="*/ 0 w 196"/>
                <a:gd name="T3" fmla="*/ 578 h 578"/>
                <a:gd name="T4" fmla="*/ 196 w 196"/>
                <a:gd name="T5" fmla="*/ 578 h 578"/>
                <a:gd name="T6" fmla="*/ 0 60000 65536"/>
                <a:gd name="T7" fmla="*/ 0 60000 65536"/>
                <a:gd name="T8" fmla="*/ 0 60000 65536"/>
                <a:gd name="T9" fmla="*/ 0 w 196"/>
                <a:gd name="T10" fmla="*/ 0 h 578"/>
                <a:gd name="T11" fmla="*/ 196 w 196"/>
                <a:gd name="T12" fmla="*/ 578 h 5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" h="578">
                  <a:moveTo>
                    <a:pt x="0" y="0"/>
                  </a:moveTo>
                  <a:lnTo>
                    <a:pt x="0" y="578"/>
                  </a:lnTo>
                  <a:lnTo>
                    <a:pt x="196" y="57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1" name="Rectangle 15"/>
            <p:cNvSpPr>
              <a:spLocks noChangeArrowheads="1"/>
            </p:cNvSpPr>
            <p:nvPr/>
          </p:nvSpPr>
          <p:spPr bwMode="auto">
            <a:xfrm>
              <a:off x="2292" y="2135"/>
              <a:ext cx="233" cy="36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2" name="Freeform 16"/>
            <p:cNvSpPr>
              <a:spLocks/>
            </p:cNvSpPr>
            <p:nvPr/>
          </p:nvSpPr>
          <p:spPr bwMode="auto">
            <a:xfrm>
              <a:off x="1912" y="1089"/>
              <a:ext cx="380" cy="1132"/>
            </a:xfrm>
            <a:custGeom>
              <a:avLst/>
              <a:gdLst>
                <a:gd name="T0" fmla="*/ 0 w 380"/>
                <a:gd name="T1" fmla="*/ 0 h 1132"/>
                <a:gd name="T2" fmla="*/ 0 w 380"/>
                <a:gd name="T3" fmla="*/ 1132 h 1132"/>
                <a:gd name="T4" fmla="*/ 380 w 380"/>
                <a:gd name="T5" fmla="*/ 1132 h 1132"/>
                <a:gd name="T6" fmla="*/ 0 60000 65536"/>
                <a:gd name="T7" fmla="*/ 0 60000 65536"/>
                <a:gd name="T8" fmla="*/ 0 60000 65536"/>
                <a:gd name="T9" fmla="*/ 0 w 380"/>
                <a:gd name="T10" fmla="*/ 0 h 1132"/>
                <a:gd name="T11" fmla="*/ 380 w 380"/>
                <a:gd name="T12" fmla="*/ 1132 h 11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0" h="1132">
                  <a:moveTo>
                    <a:pt x="0" y="0"/>
                  </a:moveTo>
                  <a:lnTo>
                    <a:pt x="0" y="1132"/>
                  </a:lnTo>
                  <a:lnTo>
                    <a:pt x="380" y="113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3" name="Line 17"/>
            <p:cNvSpPr>
              <a:spLocks noChangeShapeType="1"/>
            </p:cNvSpPr>
            <p:nvPr/>
          </p:nvSpPr>
          <p:spPr bwMode="auto">
            <a:xfrm>
              <a:off x="1531" y="2418"/>
              <a:ext cx="76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4" name="Rectangle 18"/>
            <p:cNvSpPr>
              <a:spLocks noChangeArrowheads="1"/>
            </p:cNvSpPr>
            <p:nvPr/>
          </p:nvSpPr>
          <p:spPr bwMode="auto">
            <a:xfrm>
              <a:off x="2942" y="1557"/>
              <a:ext cx="479" cy="94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5" name="Rectangle 19"/>
            <p:cNvSpPr>
              <a:spLocks noChangeArrowheads="1"/>
            </p:cNvSpPr>
            <p:nvPr/>
          </p:nvSpPr>
          <p:spPr bwMode="auto">
            <a:xfrm>
              <a:off x="3102" y="1913"/>
              <a:ext cx="245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>
                  <a:solidFill>
                    <a:srgbClr val="000000"/>
                  </a:solidFill>
                  <a:latin typeface="Times" charset="0"/>
                </a:rPr>
                <a:t>∑</a:t>
              </a:r>
              <a:endParaRPr lang="en-US" altLang="zh-CN"/>
            </a:p>
          </p:txBody>
        </p:sp>
        <p:sp>
          <p:nvSpPr>
            <p:cNvPr id="56336" name="Line 20"/>
            <p:cNvSpPr>
              <a:spLocks noChangeShapeType="1"/>
            </p:cNvSpPr>
            <p:nvPr/>
          </p:nvSpPr>
          <p:spPr bwMode="auto">
            <a:xfrm>
              <a:off x="2525" y="1753"/>
              <a:ext cx="41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7" name="Line 21"/>
            <p:cNvSpPr>
              <a:spLocks noChangeShapeType="1"/>
            </p:cNvSpPr>
            <p:nvPr/>
          </p:nvSpPr>
          <p:spPr bwMode="auto">
            <a:xfrm>
              <a:off x="2525" y="2319"/>
              <a:ext cx="41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8" name="Rectangle 22"/>
            <p:cNvSpPr>
              <a:spLocks noChangeArrowheads="1"/>
            </p:cNvSpPr>
            <p:nvPr/>
          </p:nvSpPr>
          <p:spPr bwMode="auto">
            <a:xfrm>
              <a:off x="2991" y="1655"/>
              <a:ext cx="16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sp>
          <p:nvSpPr>
            <p:cNvPr id="56339" name="Rectangle 23"/>
            <p:cNvSpPr>
              <a:spLocks noChangeArrowheads="1"/>
            </p:cNvSpPr>
            <p:nvPr/>
          </p:nvSpPr>
          <p:spPr bwMode="auto">
            <a:xfrm>
              <a:off x="2991" y="2221"/>
              <a:ext cx="16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" charset="0"/>
                </a:rPr>
                <a:t>B</a:t>
              </a:r>
              <a:endParaRPr lang="en-US" altLang="zh-CN"/>
            </a:p>
          </p:txBody>
        </p:sp>
        <p:sp>
          <p:nvSpPr>
            <p:cNvPr id="56340" name="Line 24"/>
            <p:cNvSpPr>
              <a:spLocks noChangeShapeType="1"/>
            </p:cNvSpPr>
            <p:nvPr/>
          </p:nvSpPr>
          <p:spPr bwMode="auto">
            <a:xfrm flipV="1">
              <a:off x="3188" y="1372"/>
              <a:ext cx="1" cy="18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1" name="Line 25"/>
            <p:cNvSpPr>
              <a:spLocks noChangeShapeType="1"/>
            </p:cNvSpPr>
            <p:nvPr/>
          </p:nvSpPr>
          <p:spPr bwMode="auto">
            <a:xfrm>
              <a:off x="3114" y="1372"/>
              <a:ext cx="13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2" name="Line 26"/>
            <p:cNvSpPr>
              <a:spLocks noChangeShapeType="1"/>
            </p:cNvSpPr>
            <p:nvPr/>
          </p:nvSpPr>
          <p:spPr bwMode="auto">
            <a:xfrm flipV="1">
              <a:off x="3188" y="2504"/>
              <a:ext cx="1" cy="3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3" name="Rectangle 27"/>
            <p:cNvSpPr>
              <a:spLocks noChangeArrowheads="1"/>
            </p:cNvSpPr>
            <p:nvPr/>
          </p:nvSpPr>
          <p:spPr bwMode="auto">
            <a:xfrm>
              <a:off x="2942" y="2885"/>
              <a:ext cx="479" cy="84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4" name="Rectangle 28"/>
            <p:cNvSpPr>
              <a:spLocks noChangeArrowheads="1"/>
            </p:cNvSpPr>
            <p:nvPr/>
          </p:nvSpPr>
          <p:spPr bwMode="auto">
            <a:xfrm>
              <a:off x="3102" y="3168"/>
              <a:ext cx="2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>
                  <a:solidFill>
                    <a:srgbClr val="000000"/>
                  </a:solidFill>
                  <a:latin typeface="Times" charset="0"/>
                </a:rPr>
                <a:t>∑</a:t>
              </a:r>
              <a:endParaRPr lang="en-US" altLang="zh-CN"/>
            </a:p>
          </p:txBody>
        </p:sp>
        <p:sp>
          <p:nvSpPr>
            <p:cNvPr id="56345" name="Rectangle 29"/>
            <p:cNvSpPr>
              <a:spLocks noChangeArrowheads="1"/>
            </p:cNvSpPr>
            <p:nvPr/>
          </p:nvSpPr>
          <p:spPr bwMode="auto">
            <a:xfrm>
              <a:off x="2292" y="2885"/>
              <a:ext cx="233" cy="38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6" name="Line 30"/>
            <p:cNvSpPr>
              <a:spLocks noChangeShapeType="1"/>
            </p:cNvSpPr>
            <p:nvPr/>
          </p:nvSpPr>
          <p:spPr bwMode="auto">
            <a:xfrm>
              <a:off x="2525" y="3070"/>
              <a:ext cx="41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7" name="Rectangle 31"/>
            <p:cNvSpPr>
              <a:spLocks noChangeArrowheads="1"/>
            </p:cNvSpPr>
            <p:nvPr/>
          </p:nvSpPr>
          <p:spPr bwMode="auto">
            <a:xfrm>
              <a:off x="2991" y="2971"/>
              <a:ext cx="16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sp>
          <p:nvSpPr>
            <p:cNvPr id="56348" name="Rectangle 32"/>
            <p:cNvSpPr>
              <a:spLocks noChangeArrowheads="1"/>
            </p:cNvSpPr>
            <p:nvPr/>
          </p:nvSpPr>
          <p:spPr bwMode="auto">
            <a:xfrm>
              <a:off x="2991" y="3353"/>
              <a:ext cx="16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" charset="0"/>
                </a:rPr>
                <a:t>B</a:t>
              </a:r>
              <a:endParaRPr lang="en-US" altLang="zh-CN"/>
            </a:p>
          </p:txBody>
        </p:sp>
        <p:sp>
          <p:nvSpPr>
            <p:cNvPr id="56349" name="Freeform 33"/>
            <p:cNvSpPr>
              <a:spLocks/>
            </p:cNvSpPr>
            <p:nvPr/>
          </p:nvSpPr>
          <p:spPr bwMode="auto">
            <a:xfrm>
              <a:off x="2660" y="3451"/>
              <a:ext cx="282" cy="185"/>
            </a:xfrm>
            <a:custGeom>
              <a:avLst/>
              <a:gdLst>
                <a:gd name="T0" fmla="*/ 282 w 282"/>
                <a:gd name="T1" fmla="*/ 0 h 185"/>
                <a:gd name="T2" fmla="*/ 0 w 282"/>
                <a:gd name="T3" fmla="*/ 0 h 185"/>
                <a:gd name="T4" fmla="*/ 0 w 282"/>
                <a:gd name="T5" fmla="*/ 185 h 185"/>
                <a:gd name="T6" fmla="*/ 0 60000 65536"/>
                <a:gd name="T7" fmla="*/ 0 60000 65536"/>
                <a:gd name="T8" fmla="*/ 0 60000 65536"/>
                <a:gd name="T9" fmla="*/ 0 w 282"/>
                <a:gd name="T10" fmla="*/ 0 h 185"/>
                <a:gd name="T11" fmla="*/ 282 w 282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2" h="185">
                  <a:moveTo>
                    <a:pt x="282" y="0"/>
                  </a:moveTo>
                  <a:lnTo>
                    <a:pt x="0" y="0"/>
                  </a:lnTo>
                  <a:lnTo>
                    <a:pt x="0" y="18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0" name="Line 34"/>
            <p:cNvSpPr>
              <a:spLocks noChangeShapeType="1"/>
            </p:cNvSpPr>
            <p:nvPr/>
          </p:nvSpPr>
          <p:spPr bwMode="auto">
            <a:xfrm>
              <a:off x="2599" y="3636"/>
              <a:ext cx="13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1" name="Freeform 35"/>
            <p:cNvSpPr>
              <a:spLocks/>
            </p:cNvSpPr>
            <p:nvPr/>
          </p:nvSpPr>
          <p:spPr bwMode="auto">
            <a:xfrm>
              <a:off x="2096" y="2418"/>
              <a:ext cx="196" cy="566"/>
            </a:xfrm>
            <a:custGeom>
              <a:avLst/>
              <a:gdLst>
                <a:gd name="T0" fmla="*/ 0 w 196"/>
                <a:gd name="T1" fmla="*/ 0 h 566"/>
                <a:gd name="T2" fmla="*/ 0 w 196"/>
                <a:gd name="T3" fmla="*/ 566 h 566"/>
                <a:gd name="T4" fmla="*/ 196 w 196"/>
                <a:gd name="T5" fmla="*/ 566 h 566"/>
                <a:gd name="T6" fmla="*/ 0 60000 65536"/>
                <a:gd name="T7" fmla="*/ 0 60000 65536"/>
                <a:gd name="T8" fmla="*/ 0 60000 65536"/>
                <a:gd name="T9" fmla="*/ 0 w 196"/>
                <a:gd name="T10" fmla="*/ 0 h 566"/>
                <a:gd name="T11" fmla="*/ 196 w 196"/>
                <a:gd name="T12" fmla="*/ 566 h 5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" h="566">
                  <a:moveTo>
                    <a:pt x="0" y="0"/>
                  </a:moveTo>
                  <a:lnTo>
                    <a:pt x="0" y="566"/>
                  </a:lnTo>
                  <a:lnTo>
                    <a:pt x="196" y="56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2" name="Freeform 36"/>
            <p:cNvSpPr>
              <a:spLocks/>
            </p:cNvSpPr>
            <p:nvPr/>
          </p:nvSpPr>
          <p:spPr bwMode="auto">
            <a:xfrm>
              <a:off x="2071" y="1261"/>
              <a:ext cx="49" cy="37"/>
            </a:xfrm>
            <a:custGeom>
              <a:avLst/>
              <a:gdLst>
                <a:gd name="T0" fmla="*/ 0 w 49"/>
                <a:gd name="T1" fmla="*/ 13 h 37"/>
                <a:gd name="T2" fmla="*/ 12 w 49"/>
                <a:gd name="T3" fmla="*/ 0 h 37"/>
                <a:gd name="T4" fmla="*/ 37 w 49"/>
                <a:gd name="T5" fmla="*/ 0 h 37"/>
                <a:gd name="T6" fmla="*/ 49 w 49"/>
                <a:gd name="T7" fmla="*/ 13 h 37"/>
                <a:gd name="T8" fmla="*/ 37 w 49"/>
                <a:gd name="T9" fmla="*/ 37 h 37"/>
                <a:gd name="T10" fmla="*/ 12 w 49"/>
                <a:gd name="T11" fmla="*/ 37 h 37"/>
                <a:gd name="T12" fmla="*/ 0 w 49"/>
                <a:gd name="T13" fmla="*/ 13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37"/>
                <a:gd name="T23" fmla="*/ 49 w 49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37">
                  <a:moveTo>
                    <a:pt x="0" y="13"/>
                  </a:moveTo>
                  <a:lnTo>
                    <a:pt x="12" y="0"/>
                  </a:lnTo>
                  <a:lnTo>
                    <a:pt x="37" y="0"/>
                  </a:lnTo>
                  <a:lnTo>
                    <a:pt x="49" y="13"/>
                  </a:lnTo>
                  <a:lnTo>
                    <a:pt x="37" y="37"/>
                  </a:lnTo>
                  <a:lnTo>
                    <a:pt x="12" y="37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3" name="Freeform 37"/>
            <p:cNvSpPr>
              <a:spLocks/>
            </p:cNvSpPr>
            <p:nvPr/>
          </p:nvSpPr>
          <p:spPr bwMode="auto">
            <a:xfrm>
              <a:off x="1728" y="1655"/>
              <a:ext cx="564" cy="1513"/>
            </a:xfrm>
            <a:custGeom>
              <a:avLst/>
              <a:gdLst>
                <a:gd name="T0" fmla="*/ 0 w 564"/>
                <a:gd name="T1" fmla="*/ 0 h 1513"/>
                <a:gd name="T2" fmla="*/ 0 w 564"/>
                <a:gd name="T3" fmla="*/ 1513 h 1513"/>
                <a:gd name="T4" fmla="*/ 564 w 564"/>
                <a:gd name="T5" fmla="*/ 1513 h 1513"/>
                <a:gd name="T6" fmla="*/ 0 60000 65536"/>
                <a:gd name="T7" fmla="*/ 0 60000 65536"/>
                <a:gd name="T8" fmla="*/ 0 60000 65536"/>
                <a:gd name="T9" fmla="*/ 0 w 564"/>
                <a:gd name="T10" fmla="*/ 0 h 1513"/>
                <a:gd name="T11" fmla="*/ 564 w 564"/>
                <a:gd name="T12" fmla="*/ 1513 h 15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4" h="1513">
                  <a:moveTo>
                    <a:pt x="0" y="0"/>
                  </a:moveTo>
                  <a:lnTo>
                    <a:pt x="0" y="1513"/>
                  </a:lnTo>
                  <a:lnTo>
                    <a:pt x="564" y="151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4" name="Rectangle 38"/>
            <p:cNvSpPr>
              <a:spLocks noChangeArrowheads="1"/>
            </p:cNvSpPr>
            <p:nvPr/>
          </p:nvSpPr>
          <p:spPr bwMode="auto">
            <a:xfrm>
              <a:off x="1335" y="990"/>
              <a:ext cx="16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sp>
          <p:nvSpPr>
            <p:cNvPr id="56355" name="Rectangle 39"/>
            <p:cNvSpPr>
              <a:spLocks noChangeArrowheads="1"/>
            </p:cNvSpPr>
            <p:nvPr/>
          </p:nvSpPr>
          <p:spPr bwMode="auto">
            <a:xfrm>
              <a:off x="1433" y="1077"/>
              <a:ext cx="11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0</a:t>
              </a:r>
              <a:endParaRPr lang="en-US" altLang="zh-CN"/>
            </a:p>
          </p:txBody>
        </p:sp>
        <p:sp>
          <p:nvSpPr>
            <p:cNvPr id="56356" name="Rectangle 40"/>
            <p:cNvSpPr>
              <a:spLocks noChangeArrowheads="1"/>
            </p:cNvSpPr>
            <p:nvPr/>
          </p:nvSpPr>
          <p:spPr bwMode="auto">
            <a:xfrm>
              <a:off x="1335" y="1175"/>
              <a:ext cx="16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" charset="0"/>
                </a:rPr>
                <a:t>B</a:t>
              </a:r>
              <a:endParaRPr lang="en-US" altLang="zh-CN"/>
            </a:p>
          </p:txBody>
        </p:sp>
        <p:sp>
          <p:nvSpPr>
            <p:cNvPr id="56357" name="Rectangle 41"/>
            <p:cNvSpPr>
              <a:spLocks noChangeArrowheads="1"/>
            </p:cNvSpPr>
            <p:nvPr/>
          </p:nvSpPr>
          <p:spPr bwMode="auto">
            <a:xfrm>
              <a:off x="1433" y="1261"/>
              <a:ext cx="11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0</a:t>
              </a:r>
              <a:endParaRPr lang="en-US" altLang="zh-CN"/>
            </a:p>
          </p:txBody>
        </p:sp>
        <p:sp>
          <p:nvSpPr>
            <p:cNvPr id="56358" name="Rectangle 42"/>
            <p:cNvSpPr>
              <a:spLocks noChangeArrowheads="1"/>
            </p:cNvSpPr>
            <p:nvPr/>
          </p:nvSpPr>
          <p:spPr bwMode="auto">
            <a:xfrm>
              <a:off x="1335" y="2319"/>
              <a:ext cx="16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" charset="0"/>
                </a:rPr>
                <a:t>B</a:t>
              </a:r>
              <a:endParaRPr lang="en-US" altLang="zh-CN"/>
            </a:p>
          </p:txBody>
        </p:sp>
        <p:sp>
          <p:nvSpPr>
            <p:cNvPr id="56359" name="Rectangle 43"/>
            <p:cNvSpPr>
              <a:spLocks noChangeArrowheads="1"/>
            </p:cNvSpPr>
            <p:nvPr/>
          </p:nvSpPr>
          <p:spPr bwMode="auto">
            <a:xfrm>
              <a:off x="1433" y="2393"/>
              <a:ext cx="11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56360" name="Rectangle 44"/>
            <p:cNvSpPr>
              <a:spLocks noChangeArrowheads="1"/>
            </p:cNvSpPr>
            <p:nvPr/>
          </p:nvSpPr>
          <p:spPr bwMode="auto">
            <a:xfrm>
              <a:off x="1335" y="1556"/>
              <a:ext cx="16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US" altLang="zh-CN"/>
            </a:p>
          </p:txBody>
        </p:sp>
        <p:sp>
          <p:nvSpPr>
            <p:cNvPr id="56361" name="Rectangle 45"/>
            <p:cNvSpPr>
              <a:spLocks noChangeArrowheads="1"/>
            </p:cNvSpPr>
            <p:nvPr/>
          </p:nvSpPr>
          <p:spPr bwMode="auto">
            <a:xfrm>
              <a:off x="1433" y="1643"/>
              <a:ext cx="11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56362" name="Freeform 46"/>
            <p:cNvSpPr>
              <a:spLocks/>
            </p:cNvSpPr>
            <p:nvPr/>
          </p:nvSpPr>
          <p:spPr bwMode="auto">
            <a:xfrm>
              <a:off x="3188" y="3734"/>
              <a:ext cx="994" cy="222"/>
            </a:xfrm>
            <a:custGeom>
              <a:avLst/>
              <a:gdLst>
                <a:gd name="T0" fmla="*/ 0 w 994"/>
                <a:gd name="T1" fmla="*/ 0 h 222"/>
                <a:gd name="T2" fmla="*/ 0 w 994"/>
                <a:gd name="T3" fmla="*/ 222 h 222"/>
                <a:gd name="T4" fmla="*/ 994 w 994"/>
                <a:gd name="T5" fmla="*/ 222 h 222"/>
                <a:gd name="T6" fmla="*/ 0 60000 65536"/>
                <a:gd name="T7" fmla="*/ 0 60000 65536"/>
                <a:gd name="T8" fmla="*/ 0 60000 65536"/>
                <a:gd name="T9" fmla="*/ 0 w 994"/>
                <a:gd name="T10" fmla="*/ 0 h 222"/>
                <a:gd name="T11" fmla="*/ 994 w 994"/>
                <a:gd name="T12" fmla="*/ 222 h 2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4" h="222">
                  <a:moveTo>
                    <a:pt x="0" y="0"/>
                  </a:moveTo>
                  <a:lnTo>
                    <a:pt x="0" y="222"/>
                  </a:lnTo>
                  <a:lnTo>
                    <a:pt x="994" y="22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3" name="Line 47"/>
            <p:cNvSpPr>
              <a:spLocks noChangeShapeType="1"/>
            </p:cNvSpPr>
            <p:nvPr/>
          </p:nvSpPr>
          <p:spPr bwMode="auto">
            <a:xfrm flipH="1">
              <a:off x="3421" y="3316"/>
              <a:ext cx="74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4" name="Line 48"/>
            <p:cNvSpPr>
              <a:spLocks noChangeShapeType="1"/>
            </p:cNvSpPr>
            <p:nvPr/>
          </p:nvSpPr>
          <p:spPr bwMode="auto">
            <a:xfrm flipH="1">
              <a:off x="3421" y="2036"/>
              <a:ext cx="74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5" name="Rectangle 49"/>
            <p:cNvSpPr>
              <a:spLocks noChangeArrowheads="1"/>
            </p:cNvSpPr>
            <p:nvPr/>
          </p:nvSpPr>
          <p:spPr bwMode="auto">
            <a:xfrm>
              <a:off x="4206" y="1089"/>
              <a:ext cx="16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" charset="0"/>
                </a:rPr>
                <a:t>P</a:t>
              </a:r>
              <a:endParaRPr lang="en-US" altLang="zh-CN"/>
            </a:p>
          </p:txBody>
        </p:sp>
        <p:sp>
          <p:nvSpPr>
            <p:cNvPr id="56366" name="Rectangle 50"/>
            <p:cNvSpPr>
              <a:spLocks noChangeArrowheads="1"/>
            </p:cNvSpPr>
            <p:nvPr/>
          </p:nvSpPr>
          <p:spPr bwMode="auto">
            <a:xfrm>
              <a:off x="4304" y="1163"/>
              <a:ext cx="11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0</a:t>
              </a:r>
              <a:endParaRPr lang="en-US" altLang="zh-CN"/>
            </a:p>
          </p:txBody>
        </p:sp>
        <p:sp>
          <p:nvSpPr>
            <p:cNvPr id="56367" name="Rectangle 51"/>
            <p:cNvSpPr>
              <a:spLocks noChangeArrowheads="1"/>
            </p:cNvSpPr>
            <p:nvPr/>
          </p:nvSpPr>
          <p:spPr bwMode="auto">
            <a:xfrm>
              <a:off x="4206" y="1938"/>
              <a:ext cx="16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" charset="0"/>
                </a:rPr>
                <a:t>P</a:t>
              </a:r>
              <a:endParaRPr lang="en-US" altLang="zh-CN"/>
            </a:p>
          </p:txBody>
        </p:sp>
        <p:sp>
          <p:nvSpPr>
            <p:cNvPr id="56368" name="Rectangle 52"/>
            <p:cNvSpPr>
              <a:spLocks noChangeArrowheads="1"/>
            </p:cNvSpPr>
            <p:nvPr/>
          </p:nvSpPr>
          <p:spPr bwMode="auto">
            <a:xfrm>
              <a:off x="4304" y="2012"/>
              <a:ext cx="11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56369" name="Rectangle 53"/>
            <p:cNvSpPr>
              <a:spLocks noChangeArrowheads="1"/>
            </p:cNvSpPr>
            <p:nvPr/>
          </p:nvSpPr>
          <p:spPr bwMode="auto">
            <a:xfrm>
              <a:off x="4206" y="3217"/>
              <a:ext cx="16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" charset="0"/>
                </a:rPr>
                <a:t>P</a:t>
              </a:r>
              <a:endParaRPr lang="en-US" altLang="zh-CN"/>
            </a:p>
          </p:txBody>
        </p:sp>
        <p:sp>
          <p:nvSpPr>
            <p:cNvPr id="56370" name="Rectangle 54"/>
            <p:cNvSpPr>
              <a:spLocks noChangeArrowheads="1"/>
            </p:cNvSpPr>
            <p:nvPr/>
          </p:nvSpPr>
          <p:spPr bwMode="auto">
            <a:xfrm>
              <a:off x="4304" y="3291"/>
              <a:ext cx="11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2</a:t>
              </a:r>
              <a:endParaRPr lang="en-US" altLang="zh-CN"/>
            </a:p>
          </p:txBody>
        </p:sp>
        <p:sp>
          <p:nvSpPr>
            <p:cNvPr id="56371" name="Rectangle 55"/>
            <p:cNvSpPr>
              <a:spLocks noChangeArrowheads="1"/>
            </p:cNvSpPr>
            <p:nvPr/>
          </p:nvSpPr>
          <p:spPr bwMode="auto">
            <a:xfrm>
              <a:off x="4206" y="3820"/>
              <a:ext cx="16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" charset="0"/>
                </a:rPr>
                <a:t>P</a:t>
              </a:r>
              <a:endParaRPr lang="en-US" altLang="zh-CN"/>
            </a:p>
          </p:txBody>
        </p:sp>
        <p:sp>
          <p:nvSpPr>
            <p:cNvPr id="56372" name="Rectangle 56"/>
            <p:cNvSpPr>
              <a:spLocks noChangeArrowheads="1"/>
            </p:cNvSpPr>
            <p:nvPr/>
          </p:nvSpPr>
          <p:spPr bwMode="auto">
            <a:xfrm>
              <a:off x="4304" y="3907"/>
              <a:ext cx="11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3</a:t>
              </a:r>
              <a:endParaRPr lang="en-US" altLang="zh-CN"/>
            </a:p>
          </p:txBody>
        </p:sp>
        <p:sp>
          <p:nvSpPr>
            <p:cNvPr id="56373" name="Rectangle 57"/>
            <p:cNvSpPr>
              <a:spLocks noChangeArrowheads="1"/>
            </p:cNvSpPr>
            <p:nvPr/>
          </p:nvSpPr>
          <p:spPr bwMode="auto">
            <a:xfrm>
              <a:off x="3237" y="3722"/>
              <a:ext cx="17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" charset="0"/>
                </a:rPr>
                <a:t>C</a:t>
              </a:r>
              <a:endParaRPr lang="en-US" altLang="zh-CN"/>
            </a:p>
          </p:txBody>
        </p:sp>
        <p:sp>
          <p:nvSpPr>
            <p:cNvPr id="56374" name="Rectangle 58"/>
            <p:cNvSpPr>
              <a:spLocks noChangeArrowheads="1"/>
            </p:cNvSpPr>
            <p:nvPr/>
          </p:nvSpPr>
          <p:spPr bwMode="auto">
            <a:xfrm>
              <a:off x="3347" y="3808"/>
              <a:ext cx="11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2</a:t>
              </a:r>
              <a:endParaRPr lang="en-US" altLang="zh-CN"/>
            </a:p>
          </p:txBody>
        </p:sp>
        <p:sp>
          <p:nvSpPr>
            <p:cNvPr id="56375" name="Rectangle 59"/>
            <p:cNvSpPr>
              <a:spLocks noChangeArrowheads="1"/>
            </p:cNvSpPr>
            <p:nvPr/>
          </p:nvSpPr>
          <p:spPr bwMode="auto">
            <a:xfrm>
              <a:off x="3225" y="2504"/>
              <a:ext cx="17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" charset="0"/>
                </a:rPr>
                <a:t>C</a:t>
              </a:r>
              <a:endParaRPr lang="en-US" altLang="zh-CN"/>
            </a:p>
          </p:txBody>
        </p:sp>
        <p:sp>
          <p:nvSpPr>
            <p:cNvPr id="56376" name="Rectangle 60"/>
            <p:cNvSpPr>
              <a:spLocks noChangeArrowheads="1"/>
            </p:cNvSpPr>
            <p:nvPr/>
          </p:nvSpPr>
          <p:spPr bwMode="auto">
            <a:xfrm>
              <a:off x="3335" y="2578"/>
              <a:ext cx="11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" charset="0"/>
                </a:rPr>
                <a:t>1</a:t>
              </a:r>
              <a:endParaRPr lang="en-US" altLang="zh-CN"/>
            </a:p>
          </p:txBody>
        </p:sp>
        <p:sp>
          <p:nvSpPr>
            <p:cNvPr id="56377" name="Rectangle 64"/>
            <p:cNvSpPr>
              <a:spLocks noChangeArrowheads="1"/>
            </p:cNvSpPr>
            <p:nvPr/>
          </p:nvSpPr>
          <p:spPr bwMode="auto">
            <a:xfrm>
              <a:off x="3120" y="1536"/>
              <a:ext cx="1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CI</a:t>
              </a:r>
              <a:endParaRPr lang="en-US" altLang="zh-CN"/>
            </a:p>
          </p:txBody>
        </p:sp>
        <p:sp>
          <p:nvSpPr>
            <p:cNvPr id="56378" name="Rectangle 67"/>
            <p:cNvSpPr>
              <a:spLocks noChangeArrowheads="1"/>
            </p:cNvSpPr>
            <p:nvPr/>
          </p:nvSpPr>
          <p:spPr bwMode="auto">
            <a:xfrm>
              <a:off x="2353" y="990"/>
              <a:ext cx="221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>
                  <a:solidFill>
                    <a:srgbClr val="000000"/>
                  </a:solidFill>
                  <a:latin typeface="宋体" pitchFamily="2" charset="-122"/>
                </a:rPr>
                <a:t>&amp;</a:t>
              </a:r>
              <a:endParaRPr lang="en-US" altLang="zh-CN"/>
            </a:p>
          </p:txBody>
        </p:sp>
        <p:sp>
          <p:nvSpPr>
            <p:cNvPr id="56379" name="Rectangle 68"/>
            <p:cNvSpPr>
              <a:spLocks noChangeArrowheads="1"/>
            </p:cNvSpPr>
            <p:nvPr/>
          </p:nvSpPr>
          <p:spPr bwMode="auto">
            <a:xfrm>
              <a:off x="2353" y="1568"/>
              <a:ext cx="221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>
                  <a:solidFill>
                    <a:srgbClr val="000000"/>
                  </a:solidFill>
                  <a:latin typeface="宋体" pitchFamily="2" charset="-122"/>
                </a:rPr>
                <a:t>&amp;</a:t>
              </a:r>
              <a:endParaRPr lang="en-US" altLang="zh-CN"/>
            </a:p>
          </p:txBody>
        </p:sp>
        <p:sp>
          <p:nvSpPr>
            <p:cNvPr id="56380" name="Rectangle 69"/>
            <p:cNvSpPr>
              <a:spLocks noChangeArrowheads="1"/>
            </p:cNvSpPr>
            <p:nvPr/>
          </p:nvSpPr>
          <p:spPr bwMode="auto">
            <a:xfrm>
              <a:off x="2353" y="2122"/>
              <a:ext cx="221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>
                  <a:solidFill>
                    <a:srgbClr val="000000"/>
                  </a:solidFill>
                  <a:latin typeface="宋体" pitchFamily="2" charset="-122"/>
                </a:rPr>
                <a:t>&amp;</a:t>
              </a:r>
              <a:endParaRPr lang="en-US" altLang="zh-CN"/>
            </a:p>
          </p:txBody>
        </p:sp>
        <p:sp>
          <p:nvSpPr>
            <p:cNvPr id="56381" name="Rectangle 70"/>
            <p:cNvSpPr>
              <a:spLocks noChangeArrowheads="1"/>
            </p:cNvSpPr>
            <p:nvPr/>
          </p:nvSpPr>
          <p:spPr bwMode="auto">
            <a:xfrm>
              <a:off x="2353" y="2873"/>
              <a:ext cx="221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>
                  <a:solidFill>
                    <a:srgbClr val="000000"/>
                  </a:solidFill>
                  <a:latin typeface="宋体" pitchFamily="2" charset="-122"/>
                </a:rPr>
                <a:t>&amp;</a:t>
              </a:r>
              <a:endParaRPr lang="en-US" altLang="zh-CN"/>
            </a:p>
          </p:txBody>
        </p:sp>
        <p:sp>
          <p:nvSpPr>
            <p:cNvPr id="56382" name="Freeform 71"/>
            <p:cNvSpPr>
              <a:spLocks/>
            </p:cNvSpPr>
            <p:nvPr/>
          </p:nvSpPr>
          <p:spPr bwMode="auto">
            <a:xfrm>
              <a:off x="2059" y="2393"/>
              <a:ext cx="61" cy="49"/>
            </a:xfrm>
            <a:custGeom>
              <a:avLst/>
              <a:gdLst>
                <a:gd name="T0" fmla="*/ 0 w 61"/>
                <a:gd name="T1" fmla="*/ 25 h 49"/>
                <a:gd name="T2" fmla="*/ 24 w 61"/>
                <a:gd name="T3" fmla="*/ 0 h 49"/>
                <a:gd name="T4" fmla="*/ 49 w 61"/>
                <a:gd name="T5" fmla="*/ 0 h 49"/>
                <a:gd name="T6" fmla="*/ 61 w 61"/>
                <a:gd name="T7" fmla="*/ 25 h 49"/>
                <a:gd name="T8" fmla="*/ 49 w 61"/>
                <a:gd name="T9" fmla="*/ 49 h 49"/>
                <a:gd name="T10" fmla="*/ 24 w 61"/>
                <a:gd name="T11" fmla="*/ 49 h 49"/>
                <a:gd name="T12" fmla="*/ 0 w 61"/>
                <a:gd name="T13" fmla="*/ 25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49"/>
                <a:gd name="T23" fmla="*/ 61 w 61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49">
                  <a:moveTo>
                    <a:pt x="0" y="25"/>
                  </a:moveTo>
                  <a:lnTo>
                    <a:pt x="24" y="0"/>
                  </a:lnTo>
                  <a:lnTo>
                    <a:pt x="49" y="0"/>
                  </a:lnTo>
                  <a:lnTo>
                    <a:pt x="61" y="25"/>
                  </a:lnTo>
                  <a:lnTo>
                    <a:pt x="49" y="49"/>
                  </a:lnTo>
                  <a:lnTo>
                    <a:pt x="24" y="4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3" name="Freeform 72"/>
            <p:cNvSpPr>
              <a:spLocks/>
            </p:cNvSpPr>
            <p:nvPr/>
          </p:nvSpPr>
          <p:spPr bwMode="auto">
            <a:xfrm>
              <a:off x="2795" y="3045"/>
              <a:ext cx="160" cy="62"/>
            </a:xfrm>
            <a:custGeom>
              <a:avLst/>
              <a:gdLst>
                <a:gd name="T0" fmla="*/ 0 w 160"/>
                <a:gd name="T1" fmla="*/ 0 h 62"/>
                <a:gd name="T2" fmla="*/ 37 w 160"/>
                <a:gd name="T3" fmla="*/ 25 h 62"/>
                <a:gd name="T4" fmla="*/ 0 w 160"/>
                <a:gd name="T5" fmla="*/ 62 h 62"/>
                <a:gd name="T6" fmla="*/ 160 w 160"/>
                <a:gd name="T7" fmla="*/ 25 h 62"/>
                <a:gd name="T8" fmla="*/ 0 w 160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62"/>
                <a:gd name="T17" fmla="*/ 160 w 160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62">
                  <a:moveTo>
                    <a:pt x="0" y="0"/>
                  </a:moveTo>
                  <a:lnTo>
                    <a:pt x="37" y="25"/>
                  </a:lnTo>
                  <a:lnTo>
                    <a:pt x="0" y="62"/>
                  </a:lnTo>
                  <a:lnTo>
                    <a:pt x="160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4" name="Freeform 73"/>
            <p:cNvSpPr>
              <a:spLocks/>
            </p:cNvSpPr>
            <p:nvPr/>
          </p:nvSpPr>
          <p:spPr bwMode="auto">
            <a:xfrm>
              <a:off x="1691" y="1630"/>
              <a:ext cx="49" cy="50"/>
            </a:xfrm>
            <a:custGeom>
              <a:avLst/>
              <a:gdLst>
                <a:gd name="T0" fmla="*/ 0 w 49"/>
                <a:gd name="T1" fmla="*/ 25 h 50"/>
                <a:gd name="T2" fmla="*/ 12 w 49"/>
                <a:gd name="T3" fmla="*/ 0 h 50"/>
                <a:gd name="T4" fmla="*/ 37 w 49"/>
                <a:gd name="T5" fmla="*/ 0 h 50"/>
                <a:gd name="T6" fmla="*/ 49 w 49"/>
                <a:gd name="T7" fmla="*/ 25 h 50"/>
                <a:gd name="T8" fmla="*/ 37 w 49"/>
                <a:gd name="T9" fmla="*/ 50 h 50"/>
                <a:gd name="T10" fmla="*/ 12 w 49"/>
                <a:gd name="T11" fmla="*/ 50 h 50"/>
                <a:gd name="T12" fmla="*/ 0 w 49"/>
                <a:gd name="T13" fmla="*/ 2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50"/>
                <a:gd name="T23" fmla="*/ 49 w 49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50">
                  <a:moveTo>
                    <a:pt x="0" y="25"/>
                  </a:moveTo>
                  <a:lnTo>
                    <a:pt x="12" y="0"/>
                  </a:lnTo>
                  <a:lnTo>
                    <a:pt x="37" y="0"/>
                  </a:lnTo>
                  <a:lnTo>
                    <a:pt x="49" y="25"/>
                  </a:lnTo>
                  <a:lnTo>
                    <a:pt x="37" y="50"/>
                  </a:lnTo>
                  <a:lnTo>
                    <a:pt x="12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5" name="Freeform 74"/>
            <p:cNvSpPr>
              <a:spLocks/>
            </p:cNvSpPr>
            <p:nvPr/>
          </p:nvSpPr>
          <p:spPr bwMode="auto">
            <a:xfrm>
              <a:off x="2059" y="1249"/>
              <a:ext cx="61" cy="62"/>
            </a:xfrm>
            <a:custGeom>
              <a:avLst/>
              <a:gdLst>
                <a:gd name="T0" fmla="*/ 0 w 61"/>
                <a:gd name="T1" fmla="*/ 25 h 62"/>
                <a:gd name="T2" fmla="*/ 24 w 61"/>
                <a:gd name="T3" fmla="*/ 0 h 62"/>
                <a:gd name="T4" fmla="*/ 49 w 61"/>
                <a:gd name="T5" fmla="*/ 0 h 62"/>
                <a:gd name="T6" fmla="*/ 61 w 61"/>
                <a:gd name="T7" fmla="*/ 25 h 62"/>
                <a:gd name="T8" fmla="*/ 49 w 61"/>
                <a:gd name="T9" fmla="*/ 62 h 62"/>
                <a:gd name="T10" fmla="*/ 24 w 61"/>
                <a:gd name="T11" fmla="*/ 62 h 62"/>
                <a:gd name="T12" fmla="*/ 0 w 61"/>
                <a:gd name="T13" fmla="*/ 25 h 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62"/>
                <a:gd name="T23" fmla="*/ 61 w 61"/>
                <a:gd name="T24" fmla="*/ 62 h 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62">
                  <a:moveTo>
                    <a:pt x="0" y="25"/>
                  </a:moveTo>
                  <a:lnTo>
                    <a:pt x="24" y="0"/>
                  </a:lnTo>
                  <a:lnTo>
                    <a:pt x="49" y="0"/>
                  </a:lnTo>
                  <a:lnTo>
                    <a:pt x="61" y="25"/>
                  </a:lnTo>
                  <a:lnTo>
                    <a:pt x="49" y="62"/>
                  </a:lnTo>
                  <a:lnTo>
                    <a:pt x="24" y="62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6" name="Freeform 75"/>
            <p:cNvSpPr>
              <a:spLocks/>
            </p:cNvSpPr>
            <p:nvPr/>
          </p:nvSpPr>
          <p:spPr bwMode="auto">
            <a:xfrm>
              <a:off x="1875" y="1064"/>
              <a:ext cx="61" cy="50"/>
            </a:xfrm>
            <a:custGeom>
              <a:avLst/>
              <a:gdLst>
                <a:gd name="T0" fmla="*/ 0 w 61"/>
                <a:gd name="T1" fmla="*/ 25 h 50"/>
                <a:gd name="T2" fmla="*/ 12 w 61"/>
                <a:gd name="T3" fmla="*/ 0 h 50"/>
                <a:gd name="T4" fmla="*/ 37 w 61"/>
                <a:gd name="T5" fmla="*/ 0 h 50"/>
                <a:gd name="T6" fmla="*/ 61 w 61"/>
                <a:gd name="T7" fmla="*/ 25 h 50"/>
                <a:gd name="T8" fmla="*/ 37 w 61"/>
                <a:gd name="T9" fmla="*/ 50 h 50"/>
                <a:gd name="T10" fmla="*/ 12 w 61"/>
                <a:gd name="T11" fmla="*/ 50 h 50"/>
                <a:gd name="T12" fmla="*/ 0 w 61"/>
                <a:gd name="T13" fmla="*/ 25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50"/>
                <a:gd name="T23" fmla="*/ 61 w 61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50">
                  <a:moveTo>
                    <a:pt x="0" y="25"/>
                  </a:moveTo>
                  <a:lnTo>
                    <a:pt x="12" y="0"/>
                  </a:lnTo>
                  <a:lnTo>
                    <a:pt x="37" y="0"/>
                  </a:lnTo>
                  <a:lnTo>
                    <a:pt x="61" y="25"/>
                  </a:lnTo>
                  <a:lnTo>
                    <a:pt x="37" y="50"/>
                  </a:lnTo>
                  <a:lnTo>
                    <a:pt x="12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7" name="Freeform 76"/>
            <p:cNvSpPr>
              <a:spLocks/>
            </p:cNvSpPr>
            <p:nvPr/>
          </p:nvSpPr>
          <p:spPr bwMode="auto">
            <a:xfrm>
              <a:off x="2795" y="2295"/>
              <a:ext cx="160" cy="49"/>
            </a:xfrm>
            <a:custGeom>
              <a:avLst/>
              <a:gdLst>
                <a:gd name="T0" fmla="*/ 0 w 160"/>
                <a:gd name="T1" fmla="*/ 0 h 49"/>
                <a:gd name="T2" fmla="*/ 37 w 160"/>
                <a:gd name="T3" fmla="*/ 24 h 49"/>
                <a:gd name="T4" fmla="*/ 0 w 160"/>
                <a:gd name="T5" fmla="*/ 49 h 49"/>
                <a:gd name="T6" fmla="*/ 160 w 160"/>
                <a:gd name="T7" fmla="*/ 24 h 49"/>
                <a:gd name="T8" fmla="*/ 0 w 160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49"/>
                <a:gd name="T17" fmla="*/ 160 w 16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49">
                  <a:moveTo>
                    <a:pt x="0" y="0"/>
                  </a:moveTo>
                  <a:lnTo>
                    <a:pt x="37" y="24"/>
                  </a:lnTo>
                  <a:lnTo>
                    <a:pt x="0" y="49"/>
                  </a:lnTo>
                  <a:lnTo>
                    <a:pt x="16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8" name="Freeform 77"/>
            <p:cNvSpPr>
              <a:spLocks/>
            </p:cNvSpPr>
            <p:nvPr/>
          </p:nvSpPr>
          <p:spPr bwMode="auto">
            <a:xfrm>
              <a:off x="2795" y="1717"/>
              <a:ext cx="160" cy="61"/>
            </a:xfrm>
            <a:custGeom>
              <a:avLst/>
              <a:gdLst>
                <a:gd name="T0" fmla="*/ 0 w 160"/>
                <a:gd name="T1" fmla="*/ 0 h 61"/>
                <a:gd name="T2" fmla="*/ 37 w 160"/>
                <a:gd name="T3" fmla="*/ 36 h 61"/>
                <a:gd name="T4" fmla="*/ 0 w 160"/>
                <a:gd name="T5" fmla="*/ 61 h 61"/>
                <a:gd name="T6" fmla="*/ 160 w 160"/>
                <a:gd name="T7" fmla="*/ 36 h 61"/>
                <a:gd name="T8" fmla="*/ 0 w 160"/>
                <a:gd name="T9" fmla="*/ 0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61"/>
                <a:gd name="T17" fmla="*/ 160 w 160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61">
                  <a:moveTo>
                    <a:pt x="0" y="0"/>
                  </a:moveTo>
                  <a:lnTo>
                    <a:pt x="37" y="36"/>
                  </a:lnTo>
                  <a:lnTo>
                    <a:pt x="0" y="61"/>
                  </a:lnTo>
                  <a:lnTo>
                    <a:pt x="16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9" name="Freeform 78"/>
            <p:cNvSpPr>
              <a:spLocks/>
            </p:cNvSpPr>
            <p:nvPr/>
          </p:nvSpPr>
          <p:spPr bwMode="auto">
            <a:xfrm>
              <a:off x="4034" y="1163"/>
              <a:ext cx="148" cy="49"/>
            </a:xfrm>
            <a:custGeom>
              <a:avLst/>
              <a:gdLst>
                <a:gd name="T0" fmla="*/ 0 w 148"/>
                <a:gd name="T1" fmla="*/ 0 h 49"/>
                <a:gd name="T2" fmla="*/ 25 w 148"/>
                <a:gd name="T3" fmla="*/ 25 h 49"/>
                <a:gd name="T4" fmla="*/ 0 w 148"/>
                <a:gd name="T5" fmla="*/ 49 h 49"/>
                <a:gd name="T6" fmla="*/ 148 w 148"/>
                <a:gd name="T7" fmla="*/ 25 h 49"/>
                <a:gd name="T8" fmla="*/ 0 w 148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9"/>
                <a:gd name="T17" fmla="*/ 148 w 148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9">
                  <a:moveTo>
                    <a:pt x="0" y="0"/>
                  </a:moveTo>
                  <a:lnTo>
                    <a:pt x="25" y="25"/>
                  </a:lnTo>
                  <a:lnTo>
                    <a:pt x="0" y="49"/>
                  </a:lnTo>
                  <a:lnTo>
                    <a:pt x="148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0" name="Freeform 79"/>
            <p:cNvSpPr>
              <a:spLocks/>
            </p:cNvSpPr>
            <p:nvPr/>
          </p:nvSpPr>
          <p:spPr bwMode="auto">
            <a:xfrm>
              <a:off x="4034" y="2012"/>
              <a:ext cx="148" cy="49"/>
            </a:xfrm>
            <a:custGeom>
              <a:avLst/>
              <a:gdLst>
                <a:gd name="T0" fmla="*/ 0 w 148"/>
                <a:gd name="T1" fmla="*/ 0 h 49"/>
                <a:gd name="T2" fmla="*/ 25 w 148"/>
                <a:gd name="T3" fmla="*/ 24 h 49"/>
                <a:gd name="T4" fmla="*/ 0 w 148"/>
                <a:gd name="T5" fmla="*/ 49 h 49"/>
                <a:gd name="T6" fmla="*/ 148 w 148"/>
                <a:gd name="T7" fmla="*/ 24 h 49"/>
                <a:gd name="T8" fmla="*/ 0 w 148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9"/>
                <a:gd name="T17" fmla="*/ 148 w 148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9">
                  <a:moveTo>
                    <a:pt x="0" y="0"/>
                  </a:moveTo>
                  <a:lnTo>
                    <a:pt x="25" y="24"/>
                  </a:lnTo>
                  <a:lnTo>
                    <a:pt x="0" y="49"/>
                  </a:lnTo>
                  <a:lnTo>
                    <a:pt x="148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1" name="Freeform 80"/>
            <p:cNvSpPr>
              <a:spLocks/>
            </p:cNvSpPr>
            <p:nvPr/>
          </p:nvSpPr>
          <p:spPr bwMode="auto">
            <a:xfrm>
              <a:off x="4034" y="3279"/>
              <a:ext cx="148" cy="62"/>
            </a:xfrm>
            <a:custGeom>
              <a:avLst/>
              <a:gdLst>
                <a:gd name="T0" fmla="*/ 0 w 148"/>
                <a:gd name="T1" fmla="*/ 0 h 62"/>
                <a:gd name="T2" fmla="*/ 25 w 148"/>
                <a:gd name="T3" fmla="*/ 37 h 62"/>
                <a:gd name="T4" fmla="*/ 0 w 148"/>
                <a:gd name="T5" fmla="*/ 62 h 62"/>
                <a:gd name="T6" fmla="*/ 148 w 148"/>
                <a:gd name="T7" fmla="*/ 37 h 62"/>
                <a:gd name="T8" fmla="*/ 0 w 148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62"/>
                <a:gd name="T17" fmla="*/ 148 w 148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62">
                  <a:moveTo>
                    <a:pt x="0" y="0"/>
                  </a:moveTo>
                  <a:lnTo>
                    <a:pt x="25" y="37"/>
                  </a:lnTo>
                  <a:lnTo>
                    <a:pt x="0" y="62"/>
                  </a:lnTo>
                  <a:lnTo>
                    <a:pt x="148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2" name="Freeform 81"/>
            <p:cNvSpPr>
              <a:spLocks/>
            </p:cNvSpPr>
            <p:nvPr/>
          </p:nvSpPr>
          <p:spPr bwMode="auto">
            <a:xfrm>
              <a:off x="4034" y="3931"/>
              <a:ext cx="148" cy="62"/>
            </a:xfrm>
            <a:custGeom>
              <a:avLst/>
              <a:gdLst>
                <a:gd name="T0" fmla="*/ 0 w 148"/>
                <a:gd name="T1" fmla="*/ 0 h 62"/>
                <a:gd name="T2" fmla="*/ 25 w 148"/>
                <a:gd name="T3" fmla="*/ 25 h 62"/>
                <a:gd name="T4" fmla="*/ 0 w 148"/>
                <a:gd name="T5" fmla="*/ 62 h 62"/>
                <a:gd name="T6" fmla="*/ 148 w 148"/>
                <a:gd name="T7" fmla="*/ 25 h 62"/>
                <a:gd name="T8" fmla="*/ 0 w 148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62"/>
                <a:gd name="T17" fmla="*/ 148 w 148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62">
                  <a:moveTo>
                    <a:pt x="0" y="0"/>
                  </a:moveTo>
                  <a:lnTo>
                    <a:pt x="25" y="25"/>
                  </a:lnTo>
                  <a:lnTo>
                    <a:pt x="0" y="62"/>
                  </a:lnTo>
                  <a:lnTo>
                    <a:pt x="148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3" name="Freeform 82"/>
            <p:cNvSpPr>
              <a:spLocks/>
            </p:cNvSpPr>
            <p:nvPr/>
          </p:nvSpPr>
          <p:spPr bwMode="auto">
            <a:xfrm>
              <a:off x="4047" y="1163"/>
              <a:ext cx="147" cy="49"/>
            </a:xfrm>
            <a:custGeom>
              <a:avLst/>
              <a:gdLst>
                <a:gd name="T0" fmla="*/ 0 w 147"/>
                <a:gd name="T1" fmla="*/ 0 h 49"/>
                <a:gd name="T2" fmla="*/ 24 w 147"/>
                <a:gd name="T3" fmla="*/ 25 h 49"/>
                <a:gd name="T4" fmla="*/ 0 w 147"/>
                <a:gd name="T5" fmla="*/ 49 h 49"/>
                <a:gd name="T6" fmla="*/ 147 w 147"/>
                <a:gd name="T7" fmla="*/ 25 h 49"/>
                <a:gd name="T8" fmla="*/ 0 w 147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49"/>
                <a:gd name="T17" fmla="*/ 147 w 14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49">
                  <a:moveTo>
                    <a:pt x="0" y="0"/>
                  </a:moveTo>
                  <a:lnTo>
                    <a:pt x="24" y="25"/>
                  </a:lnTo>
                  <a:lnTo>
                    <a:pt x="0" y="49"/>
                  </a:lnTo>
                  <a:lnTo>
                    <a:pt x="147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4" name="Freeform 83"/>
            <p:cNvSpPr>
              <a:spLocks/>
            </p:cNvSpPr>
            <p:nvPr/>
          </p:nvSpPr>
          <p:spPr bwMode="auto">
            <a:xfrm>
              <a:off x="4047" y="2012"/>
              <a:ext cx="147" cy="49"/>
            </a:xfrm>
            <a:custGeom>
              <a:avLst/>
              <a:gdLst>
                <a:gd name="T0" fmla="*/ 0 w 147"/>
                <a:gd name="T1" fmla="*/ 0 h 49"/>
                <a:gd name="T2" fmla="*/ 24 w 147"/>
                <a:gd name="T3" fmla="*/ 24 h 49"/>
                <a:gd name="T4" fmla="*/ 0 w 147"/>
                <a:gd name="T5" fmla="*/ 49 h 49"/>
                <a:gd name="T6" fmla="*/ 147 w 147"/>
                <a:gd name="T7" fmla="*/ 24 h 49"/>
                <a:gd name="T8" fmla="*/ 0 w 147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49"/>
                <a:gd name="T17" fmla="*/ 147 w 147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49">
                  <a:moveTo>
                    <a:pt x="0" y="0"/>
                  </a:moveTo>
                  <a:lnTo>
                    <a:pt x="24" y="24"/>
                  </a:lnTo>
                  <a:lnTo>
                    <a:pt x="0" y="49"/>
                  </a:lnTo>
                  <a:lnTo>
                    <a:pt x="147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5" name="Freeform 84"/>
            <p:cNvSpPr>
              <a:spLocks/>
            </p:cNvSpPr>
            <p:nvPr/>
          </p:nvSpPr>
          <p:spPr bwMode="auto">
            <a:xfrm>
              <a:off x="4047" y="3279"/>
              <a:ext cx="147" cy="62"/>
            </a:xfrm>
            <a:custGeom>
              <a:avLst/>
              <a:gdLst>
                <a:gd name="T0" fmla="*/ 0 w 147"/>
                <a:gd name="T1" fmla="*/ 0 h 62"/>
                <a:gd name="T2" fmla="*/ 24 w 147"/>
                <a:gd name="T3" fmla="*/ 37 h 62"/>
                <a:gd name="T4" fmla="*/ 0 w 147"/>
                <a:gd name="T5" fmla="*/ 62 h 62"/>
                <a:gd name="T6" fmla="*/ 147 w 147"/>
                <a:gd name="T7" fmla="*/ 37 h 62"/>
                <a:gd name="T8" fmla="*/ 0 w 147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62"/>
                <a:gd name="T17" fmla="*/ 147 w 147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62">
                  <a:moveTo>
                    <a:pt x="0" y="0"/>
                  </a:moveTo>
                  <a:lnTo>
                    <a:pt x="24" y="37"/>
                  </a:lnTo>
                  <a:lnTo>
                    <a:pt x="0" y="62"/>
                  </a:lnTo>
                  <a:lnTo>
                    <a:pt x="14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6" name="Freeform 85"/>
            <p:cNvSpPr>
              <a:spLocks/>
            </p:cNvSpPr>
            <p:nvPr/>
          </p:nvSpPr>
          <p:spPr bwMode="auto">
            <a:xfrm>
              <a:off x="4047" y="3931"/>
              <a:ext cx="147" cy="62"/>
            </a:xfrm>
            <a:custGeom>
              <a:avLst/>
              <a:gdLst>
                <a:gd name="T0" fmla="*/ 0 w 147"/>
                <a:gd name="T1" fmla="*/ 0 h 62"/>
                <a:gd name="T2" fmla="*/ 24 w 147"/>
                <a:gd name="T3" fmla="*/ 25 h 62"/>
                <a:gd name="T4" fmla="*/ 0 w 147"/>
                <a:gd name="T5" fmla="*/ 62 h 62"/>
                <a:gd name="T6" fmla="*/ 147 w 147"/>
                <a:gd name="T7" fmla="*/ 25 h 62"/>
                <a:gd name="T8" fmla="*/ 0 w 147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62"/>
                <a:gd name="T17" fmla="*/ 147 w 147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62">
                  <a:moveTo>
                    <a:pt x="0" y="0"/>
                  </a:moveTo>
                  <a:lnTo>
                    <a:pt x="24" y="25"/>
                  </a:lnTo>
                  <a:lnTo>
                    <a:pt x="0" y="62"/>
                  </a:lnTo>
                  <a:lnTo>
                    <a:pt x="147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7" name="Rectangle 86"/>
            <p:cNvSpPr>
              <a:spLocks noChangeArrowheads="1"/>
            </p:cNvSpPr>
            <p:nvPr/>
          </p:nvSpPr>
          <p:spPr bwMode="auto">
            <a:xfrm>
              <a:off x="3120" y="2880"/>
              <a:ext cx="1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CI</a:t>
              </a:r>
              <a:endParaRPr lang="en-US" altLang="zh-CN"/>
            </a:p>
          </p:txBody>
        </p:sp>
        <p:sp>
          <p:nvSpPr>
            <p:cNvPr id="56398" name="Rectangle 87"/>
            <p:cNvSpPr>
              <a:spLocks noChangeArrowheads="1"/>
            </p:cNvSpPr>
            <p:nvPr/>
          </p:nvSpPr>
          <p:spPr bwMode="auto">
            <a:xfrm>
              <a:off x="3089" y="2343"/>
              <a:ext cx="2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CO</a:t>
              </a:r>
              <a:endParaRPr lang="en-US" altLang="zh-CN"/>
            </a:p>
          </p:txBody>
        </p:sp>
        <p:sp>
          <p:nvSpPr>
            <p:cNvPr id="56399" name="Rectangle 88"/>
            <p:cNvSpPr>
              <a:spLocks noChangeArrowheads="1"/>
            </p:cNvSpPr>
            <p:nvPr/>
          </p:nvSpPr>
          <p:spPr bwMode="auto">
            <a:xfrm>
              <a:off x="3089" y="3561"/>
              <a:ext cx="2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" charset="0"/>
                </a:rPr>
                <a:t>CO</a:t>
              </a:r>
              <a:endParaRPr lang="en-US" altLang="zh-CN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只读存储器作为存储元件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/>
              <a:t>ROM</a:t>
            </a:r>
            <a:r>
              <a:rPr lang="zh-CN" altLang="en-US" smtClean="0"/>
              <a:t>的结构</a:t>
            </a:r>
            <a:endParaRPr lang="zh-CN" altLang="en-US" sz="2800" smtClean="0"/>
          </a:p>
        </p:txBody>
      </p:sp>
      <p:pic>
        <p:nvPicPr>
          <p:cNvPr id="3430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3488" y="1912938"/>
            <a:ext cx="6253162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3282" name="Object 2"/>
          <p:cNvGraphicFramePr>
            <a:graphicFrameLocks noChangeAspect="1"/>
          </p:cNvGraphicFramePr>
          <p:nvPr/>
        </p:nvGraphicFramePr>
        <p:xfrm>
          <a:off x="395536" y="4293096"/>
          <a:ext cx="6096000" cy="2514600"/>
        </p:xfrm>
        <a:graphic>
          <a:graphicData uri="http://schemas.openxmlformats.org/presentationml/2006/ole">
            <p:oleObj spid="_x0000_s45058" name="BMP 图象" r:id="rId3" imgW="3323810" imgH="1371429" progId="PBrush">
              <p:embed/>
            </p:oleObj>
          </a:graphicData>
        </a:graphic>
      </p:graphicFrame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79388" y="1341438"/>
            <a:ext cx="3429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en-US" altLang="zh-CN" b="1">
                <a:latin typeface="Tahoma" pitchFamily="34" charset="0"/>
              </a:rPr>
              <a:t>ROM</a:t>
            </a:r>
            <a:r>
              <a:rPr kumimoji="0" lang="zh-CN" altLang="en-US" b="1">
                <a:latin typeface="Tahoma" pitchFamily="34" charset="0"/>
              </a:rPr>
              <a:t>的基本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zh-CN" altLang="en-US" b="1">
                <a:latin typeface="Tahoma" pitchFamily="34" charset="0"/>
              </a:rPr>
              <a:t>工作原理：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zh-CN" altLang="en-US" b="1">
                <a:latin typeface="Tahoma" pitchFamily="34" charset="0"/>
              </a:rPr>
              <a:t>由地址译码器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0" lang="zh-CN" altLang="en-US" b="1">
                <a:latin typeface="Tahoma" pitchFamily="34" charset="0"/>
              </a:rPr>
              <a:t>和或门存储矩阵组成。</a:t>
            </a:r>
            <a:endParaRPr kumimoji="0" lang="zh-CN" altLang="en-US" sz="2000" b="1">
              <a:latin typeface="Tahoma" pitchFamily="34" charset="0"/>
            </a:endParaRPr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179388" y="3284538"/>
            <a:ext cx="257175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zh-CN" altLang="en-US" b="1"/>
              <a:t>例：存储容量为</a:t>
            </a:r>
            <a:r>
              <a:rPr lang="en-US" altLang="zh-CN" b="1"/>
              <a:t>4×4</a:t>
            </a:r>
            <a:r>
              <a:rPr lang="zh-CN" altLang="en-US" b="1"/>
              <a:t>的</a:t>
            </a:r>
            <a:r>
              <a:rPr lang="en-US" altLang="zh-CN" b="1"/>
              <a:t>ROM</a:t>
            </a:r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9238" y="166688"/>
            <a:ext cx="5957887" cy="40814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4941168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373216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805264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13568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</a:t>
            </a:r>
            <a:r>
              <a:rPr lang="en-US" altLang="zh-CN" baseline="-25000" dirty="0" smtClean="0"/>
              <a:t>3</a:t>
            </a:r>
            <a:endParaRPr lang="zh-CN" altLang="en-US" baseline="-250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450" y="476250"/>
            <a:ext cx="3660775" cy="384175"/>
          </a:xfrm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smtClean="0"/>
              <a:t>输出信号表达式</a:t>
            </a:r>
          </a:p>
        </p:txBody>
      </p:sp>
      <p:graphicFrame>
        <p:nvGraphicFramePr>
          <p:cNvPr id="352259" name="Object 3"/>
          <p:cNvGraphicFramePr>
            <a:graphicFrameLocks noChangeAspect="1"/>
          </p:cNvGraphicFramePr>
          <p:nvPr/>
        </p:nvGraphicFramePr>
        <p:xfrm>
          <a:off x="1279525" y="4281488"/>
          <a:ext cx="6096000" cy="2514600"/>
        </p:xfrm>
        <a:graphic>
          <a:graphicData uri="http://schemas.openxmlformats.org/presentationml/2006/ole">
            <p:oleObj spid="_x0000_s46082" name="BMP 图象" r:id="rId3" imgW="3323810" imgH="1371429" progId="PBrush">
              <p:embed/>
            </p:oleObj>
          </a:graphicData>
        </a:graphic>
      </p:graphicFrame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827088" y="1509713"/>
            <a:ext cx="26162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b="1"/>
              <a:t>与门阵列输出表达式：</a:t>
            </a:r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233363" y="3867150"/>
            <a:ext cx="4614862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zh-CN" altLang="en-US" b="1"/>
              <a:t>（</a:t>
            </a:r>
            <a:r>
              <a:rPr lang="en-US" altLang="zh-CN" b="1"/>
              <a:t>3</a:t>
            </a:r>
            <a:r>
              <a:rPr lang="zh-CN" altLang="en-US" b="1"/>
              <a:t>）</a:t>
            </a:r>
            <a:r>
              <a:rPr lang="en-US" altLang="zh-CN" b="1"/>
              <a:t>ROM</a:t>
            </a:r>
            <a:r>
              <a:rPr lang="zh-CN" altLang="en-US" b="1"/>
              <a:t>存储内容的真值表</a:t>
            </a:r>
          </a:p>
        </p:txBody>
      </p:sp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457200" y="2557463"/>
            <a:ext cx="339725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b="1"/>
              <a:t>或门阵列输出表达式：</a:t>
            </a:r>
          </a:p>
        </p:txBody>
      </p:sp>
      <p:graphicFrame>
        <p:nvGraphicFramePr>
          <p:cNvPr id="352263" name="Object 7"/>
          <p:cNvGraphicFramePr>
            <a:graphicFrameLocks noChangeAspect="1"/>
          </p:cNvGraphicFramePr>
          <p:nvPr/>
        </p:nvGraphicFramePr>
        <p:xfrm>
          <a:off x="950913" y="1963738"/>
          <a:ext cx="1066800" cy="371475"/>
        </p:xfrm>
        <a:graphic>
          <a:graphicData uri="http://schemas.openxmlformats.org/presentationml/2006/ole">
            <p:oleObj spid="_x0000_s46083" name="Microsoft 公式 3.0" r:id="rId4" imgW="660400" imgH="228600" progId="Equations">
              <p:embed/>
            </p:oleObj>
          </a:graphicData>
        </a:graphic>
      </p:graphicFrame>
      <p:graphicFrame>
        <p:nvGraphicFramePr>
          <p:cNvPr id="352264" name="Object 8"/>
          <p:cNvGraphicFramePr>
            <a:graphicFrameLocks noChangeAspect="1"/>
          </p:cNvGraphicFramePr>
          <p:nvPr/>
        </p:nvGraphicFramePr>
        <p:xfrm>
          <a:off x="2651125" y="1916113"/>
          <a:ext cx="1112838" cy="419100"/>
        </p:xfrm>
        <a:graphic>
          <a:graphicData uri="http://schemas.openxmlformats.org/presentationml/2006/ole">
            <p:oleObj spid="_x0000_s46084" r:id="rId5" imgW="609600" imgH="228600" progId="Equations">
              <p:embed/>
            </p:oleObj>
          </a:graphicData>
        </a:graphic>
      </p:graphicFrame>
      <p:graphicFrame>
        <p:nvGraphicFramePr>
          <p:cNvPr id="352265" name="Object 9"/>
          <p:cNvGraphicFramePr>
            <a:graphicFrameLocks noChangeAspect="1"/>
          </p:cNvGraphicFramePr>
          <p:nvPr/>
        </p:nvGraphicFramePr>
        <p:xfrm>
          <a:off x="4311650" y="1997075"/>
          <a:ext cx="1071563" cy="377825"/>
        </p:xfrm>
        <a:graphic>
          <a:graphicData uri="http://schemas.openxmlformats.org/presentationml/2006/ole">
            <p:oleObj spid="_x0000_s46085" r:id="rId6" imgW="647700" imgH="228600" progId="Equations">
              <p:embed/>
            </p:oleObj>
          </a:graphicData>
        </a:graphic>
      </p:graphicFrame>
      <p:graphicFrame>
        <p:nvGraphicFramePr>
          <p:cNvPr id="352266" name="Object 10"/>
          <p:cNvGraphicFramePr>
            <a:graphicFrameLocks noChangeAspect="1"/>
          </p:cNvGraphicFramePr>
          <p:nvPr/>
        </p:nvGraphicFramePr>
        <p:xfrm>
          <a:off x="6124575" y="2065338"/>
          <a:ext cx="942975" cy="309562"/>
        </p:xfrm>
        <a:graphic>
          <a:graphicData uri="http://schemas.openxmlformats.org/presentationml/2006/ole">
            <p:oleObj spid="_x0000_s46086" r:id="rId7" imgW="609336" imgH="203112" progId="Equations">
              <p:embed/>
            </p:oleObj>
          </a:graphicData>
        </a:graphic>
      </p:graphicFrame>
      <p:graphicFrame>
        <p:nvGraphicFramePr>
          <p:cNvPr id="352267" name="Object 11"/>
          <p:cNvGraphicFramePr>
            <a:graphicFrameLocks noChangeAspect="1"/>
          </p:cNvGraphicFramePr>
          <p:nvPr/>
        </p:nvGraphicFramePr>
        <p:xfrm>
          <a:off x="1279525" y="3054350"/>
          <a:ext cx="1185863" cy="296863"/>
        </p:xfrm>
        <a:graphic>
          <a:graphicData uri="http://schemas.openxmlformats.org/presentationml/2006/ole">
            <p:oleObj spid="_x0000_s46087" r:id="rId8" imgW="799753" imgH="203112" progId="Equations">
              <p:embed/>
            </p:oleObj>
          </a:graphicData>
        </a:graphic>
      </p:graphicFrame>
      <p:graphicFrame>
        <p:nvGraphicFramePr>
          <p:cNvPr id="352268" name="Object 12"/>
          <p:cNvGraphicFramePr>
            <a:graphicFrameLocks noChangeAspect="1"/>
          </p:cNvGraphicFramePr>
          <p:nvPr/>
        </p:nvGraphicFramePr>
        <p:xfrm>
          <a:off x="3763963" y="3048000"/>
          <a:ext cx="1619250" cy="303213"/>
        </p:xfrm>
        <a:graphic>
          <a:graphicData uri="http://schemas.openxmlformats.org/presentationml/2006/ole">
            <p:oleObj spid="_x0000_s46088" r:id="rId9" imgW="1066337" imgH="203112" progId="Equations">
              <p:embed/>
            </p:oleObj>
          </a:graphicData>
        </a:graphic>
      </p:graphicFrame>
      <p:graphicFrame>
        <p:nvGraphicFramePr>
          <p:cNvPr id="352269" name="Object 13"/>
          <p:cNvGraphicFramePr>
            <a:graphicFrameLocks noChangeAspect="1"/>
          </p:cNvGraphicFramePr>
          <p:nvPr/>
        </p:nvGraphicFramePr>
        <p:xfrm>
          <a:off x="1271588" y="3438525"/>
          <a:ext cx="1801812" cy="334963"/>
        </p:xfrm>
        <a:graphic>
          <a:graphicData uri="http://schemas.openxmlformats.org/presentationml/2006/ole">
            <p:oleObj spid="_x0000_s46089" r:id="rId10" imgW="1079032" imgH="203112" progId="Equations">
              <p:embed/>
            </p:oleObj>
          </a:graphicData>
        </a:graphic>
      </p:graphicFrame>
      <p:graphicFrame>
        <p:nvGraphicFramePr>
          <p:cNvPr id="352270" name="Object 14"/>
          <p:cNvGraphicFramePr>
            <a:graphicFrameLocks noChangeAspect="1"/>
          </p:cNvGraphicFramePr>
          <p:nvPr/>
        </p:nvGraphicFramePr>
        <p:xfrm>
          <a:off x="3854450" y="3440113"/>
          <a:ext cx="1287463" cy="333375"/>
        </p:xfrm>
        <a:graphic>
          <a:graphicData uri="http://schemas.openxmlformats.org/presentationml/2006/ole">
            <p:oleObj spid="_x0000_s46090" r:id="rId11" imgW="774364" imgH="203112" progId="Equations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2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2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2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2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2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2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2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1" grpId="0" autoUpdateAnimBg="0"/>
      <p:bldP spid="352262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6.8 </a:t>
            </a:r>
            <a:r>
              <a:rPr lang="zh-CN" altLang="en-US" smtClean="0"/>
              <a:t>可编程逻辑阵列</a:t>
            </a:r>
            <a:r>
              <a:rPr lang="en-US" altLang="zh-CN" smtClean="0"/>
              <a:t>PLA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mtClean="0">
                <a:latin typeface="Times New Roman" pitchFamily="18" charset="0"/>
              </a:rPr>
              <a:t>对</a:t>
            </a:r>
            <a:r>
              <a:rPr kumimoji="1" lang="en-US" altLang="zh-CN" smtClean="0">
                <a:latin typeface="Times New Roman" pitchFamily="18" charset="0"/>
              </a:rPr>
              <a:t>ROM</a:t>
            </a:r>
            <a:r>
              <a:rPr kumimoji="1" lang="zh-CN" altLang="en-US" smtClean="0">
                <a:latin typeface="Times New Roman" pitchFamily="18" charset="0"/>
              </a:rPr>
              <a:t>进行改进，出现了一种</a:t>
            </a:r>
            <a:r>
              <a:rPr kumimoji="1" lang="zh-CN" altLang="en-US" smtClean="0">
                <a:latin typeface="Courier New" pitchFamily="49" charset="0"/>
              </a:rPr>
              <a:t>“</a:t>
            </a:r>
            <a:r>
              <a:rPr kumimoji="1" lang="zh-CN" altLang="en-US" smtClean="0">
                <a:latin typeface="Times New Roman" pitchFamily="18" charset="0"/>
              </a:rPr>
              <a:t>与</a:t>
            </a:r>
            <a:r>
              <a:rPr kumimoji="1" lang="zh-CN" altLang="en-US" smtClean="0">
                <a:latin typeface="Courier New" pitchFamily="49" charset="0"/>
              </a:rPr>
              <a:t>”</a:t>
            </a:r>
            <a:r>
              <a:rPr kumimoji="1" lang="zh-CN" altLang="en-US" smtClean="0">
                <a:latin typeface="Times New Roman" pitchFamily="18" charset="0"/>
              </a:rPr>
              <a:t>阵列和</a:t>
            </a:r>
            <a:r>
              <a:rPr kumimoji="1" lang="zh-CN" altLang="en-US" smtClean="0">
                <a:latin typeface="Courier New" pitchFamily="49" charset="0"/>
              </a:rPr>
              <a:t>“</a:t>
            </a:r>
            <a:r>
              <a:rPr kumimoji="1" lang="zh-CN" altLang="en-US" smtClean="0">
                <a:latin typeface="Times New Roman" pitchFamily="18" charset="0"/>
              </a:rPr>
              <a:t>或</a:t>
            </a:r>
            <a:r>
              <a:rPr kumimoji="1" lang="zh-CN" altLang="en-US" smtClean="0">
                <a:latin typeface="Courier New" pitchFamily="49" charset="0"/>
              </a:rPr>
              <a:t>”</a:t>
            </a:r>
            <a:r>
              <a:rPr kumimoji="1" lang="zh-CN" altLang="en-US" smtClean="0">
                <a:latin typeface="Times New Roman" pitchFamily="18" charset="0"/>
              </a:rPr>
              <a:t>阵列均可编程的逻辑器件</a:t>
            </a:r>
            <a:r>
              <a:rPr kumimoji="1" lang="en-US" altLang="zh-CN" smtClean="0">
                <a:latin typeface="Courier New" pitchFamily="49" charset="0"/>
              </a:rPr>
              <a:t>——</a:t>
            </a:r>
            <a:r>
              <a:rPr kumimoji="1" lang="en-US" altLang="zh-CN" smtClean="0">
                <a:latin typeface="Times New Roman" pitchFamily="18" charset="0"/>
              </a:rPr>
              <a:t>PLA</a:t>
            </a:r>
            <a:r>
              <a:rPr kumimoji="1" lang="zh-CN" altLang="en-US" smtClean="0">
                <a:latin typeface="Times New Roman" pitchFamily="18" charset="0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mtClean="0">
                <a:latin typeface="Times New Roman" pitchFamily="18" charset="0"/>
              </a:rPr>
              <a:t>组合逻辑</a:t>
            </a:r>
            <a:r>
              <a:rPr kumimoji="1" lang="en-US" altLang="zh-CN" smtClean="0">
                <a:latin typeface="Times New Roman" pitchFamily="18" charset="0"/>
              </a:rPr>
              <a:t>PLA</a:t>
            </a:r>
            <a:r>
              <a:rPr kumimoji="1" lang="zh-CN" altLang="en-US" smtClean="0">
                <a:latin typeface="Times New Roman" pitchFamily="18" charset="0"/>
              </a:rPr>
              <a:t>的结构框图与</a:t>
            </a:r>
            <a:r>
              <a:rPr kumimoji="1" lang="en-US" altLang="zh-CN" smtClean="0">
                <a:latin typeface="Times New Roman" pitchFamily="18" charset="0"/>
              </a:rPr>
              <a:t>ROM</a:t>
            </a:r>
            <a:r>
              <a:rPr kumimoji="1" lang="zh-CN" altLang="en-US" smtClean="0">
                <a:latin typeface="Times New Roman" pitchFamily="18" charset="0"/>
              </a:rPr>
              <a:t>类似，不同点在于</a:t>
            </a:r>
            <a:r>
              <a:rPr kumimoji="1" lang="zh-CN" altLang="en-US" smtClean="0">
                <a:latin typeface="Courier New" pitchFamily="49" charset="0"/>
              </a:rPr>
              <a:t>“</a:t>
            </a:r>
            <a:r>
              <a:rPr kumimoji="1" lang="zh-CN" altLang="en-US" smtClean="0">
                <a:latin typeface="Times New Roman" pitchFamily="18" charset="0"/>
              </a:rPr>
              <a:t>与</a:t>
            </a:r>
            <a:r>
              <a:rPr kumimoji="1" lang="zh-CN" altLang="en-US" smtClean="0">
                <a:latin typeface="Courier New" pitchFamily="49" charset="0"/>
              </a:rPr>
              <a:t>”</a:t>
            </a:r>
            <a:r>
              <a:rPr kumimoji="1" lang="zh-CN" altLang="en-US" smtClean="0">
                <a:latin typeface="Times New Roman" pitchFamily="18" charset="0"/>
              </a:rPr>
              <a:t>阵列也可编程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可编程逻辑阵列</a:t>
            </a:r>
            <a:r>
              <a:rPr lang="en-US" altLang="zh-CN" smtClean="0"/>
              <a:t>PLA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mtClean="0">
                <a:latin typeface="Times New Roman" pitchFamily="18" charset="0"/>
              </a:rPr>
              <a:t>采用</a:t>
            </a:r>
            <a:r>
              <a:rPr kumimoji="1" lang="en-US" altLang="zh-CN" smtClean="0">
                <a:latin typeface="Times New Roman" pitchFamily="18" charset="0"/>
              </a:rPr>
              <a:t>PLA</a:t>
            </a:r>
            <a:r>
              <a:rPr kumimoji="1" lang="zh-CN" altLang="en-US" smtClean="0">
                <a:latin typeface="Times New Roman" pitchFamily="18" charset="0"/>
              </a:rPr>
              <a:t>实现逻辑函数时只需要运用化简后的与或式，由与阵列产生与项，再由或阵列完成与项相或的运算后便得到输出函数。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可编程逻辑阵列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latin typeface="Times New Roman" pitchFamily="18" charset="0"/>
              </a:rPr>
              <a:t>例 </a:t>
            </a:r>
            <a:r>
              <a:rPr kumimoji="1" lang="zh-CN" altLang="en-US" sz="2400" dirty="0" smtClean="0">
                <a:latin typeface="Times New Roman" pitchFamily="18" charset="0"/>
              </a:rPr>
              <a:t>试用</a:t>
            </a:r>
            <a:r>
              <a:rPr kumimoji="1" lang="en-US" altLang="zh-CN" sz="2400" dirty="0" smtClean="0">
                <a:latin typeface="Times New Roman" pitchFamily="18" charset="0"/>
              </a:rPr>
              <a:t>PLA</a:t>
            </a:r>
            <a:r>
              <a:rPr kumimoji="1" lang="zh-CN" altLang="en-US" sz="2400" dirty="0" smtClean="0">
                <a:latin typeface="Times New Roman" pitchFamily="18" charset="0"/>
              </a:rPr>
              <a:t>实现四位二进制码转换为格雷码的转换电路。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latin typeface="Times New Roman" pitchFamily="18" charset="0"/>
              </a:rPr>
              <a:t>   解</a:t>
            </a:r>
            <a:r>
              <a:rPr kumimoji="1" lang="zh-CN" altLang="en-US" sz="2400" dirty="0" smtClean="0">
                <a:latin typeface="Times New Roman" pitchFamily="18" charset="0"/>
              </a:rPr>
              <a:t>  用卡诺图化简最小项表达式为最简与或式，则得 </a:t>
            </a:r>
          </a:p>
          <a:p>
            <a:pPr eaLnBrk="1" hangingPunct="1"/>
            <a:endParaRPr kumimoji="1" lang="en-US" altLang="zh-CN" sz="2400" dirty="0" smtClean="0">
              <a:latin typeface="Times New Roman" pitchFamily="18" charset="0"/>
            </a:endParaRPr>
          </a:p>
        </p:txBody>
      </p:sp>
      <p:graphicFrame>
        <p:nvGraphicFramePr>
          <p:cNvPr id="47106" name="Object 5"/>
          <p:cNvGraphicFramePr>
            <a:graphicFrameLocks noChangeAspect="1"/>
          </p:cNvGraphicFramePr>
          <p:nvPr/>
        </p:nvGraphicFramePr>
        <p:xfrm>
          <a:off x="3230563" y="3532188"/>
          <a:ext cx="2693987" cy="2335212"/>
        </p:xfrm>
        <a:graphic>
          <a:graphicData uri="http://schemas.openxmlformats.org/presentationml/2006/ole">
            <p:oleObj spid="_x0000_s47106" name="Equation" r:id="rId3" imgW="1143000" imgH="990360" progId="Equations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可编程逻辑阵列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kumimoji="1" lang="zh-CN" altLang="zh-CN" sz="2400" dirty="0" smtClean="0">
              <a:latin typeface="Times New Roman" pitchFamily="18" charset="0"/>
            </a:endParaRPr>
          </a:p>
        </p:txBody>
      </p:sp>
      <p:graphicFrame>
        <p:nvGraphicFramePr>
          <p:cNvPr id="48130" name="Object 6"/>
          <p:cNvGraphicFramePr>
            <a:graphicFrameLocks noChangeAspect="1"/>
          </p:cNvGraphicFramePr>
          <p:nvPr/>
        </p:nvGraphicFramePr>
        <p:xfrm>
          <a:off x="685800" y="2617788"/>
          <a:ext cx="2693988" cy="2335212"/>
        </p:xfrm>
        <a:graphic>
          <a:graphicData uri="http://schemas.openxmlformats.org/presentationml/2006/ole">
            <p:oleObj spid="_x0000_s48130" name="Equation" r:id="rId3" imgW="1143000" imgH="990360" progId="Equations">
              <p:embed/>
            </p:oleObj>
          </a:graphicData>
        </a:graphic>
      </p:graphicFrame>
      <p:grpSp>
        <p:nvGrpSpPr>
          <p:cNvPr id="115" name="组合 114"/>
          <p:cNvGrpSpPr/>
          <p:nvPr/>
        </p:nvGrpSpPr>
        <p:grpSpPr>
          <a:xfrm>
            <a:off x="4214813" y="1387475"/>
            <a:ext cx="3857625" cy="4938713"/>
            <a:chOff x="4214813" y="1387475"/>
            <a:chExt cx="3857625" cy="4938713"/>
          </a:xfrm>
        </p:grpSpPr>
        <p:grpSp>
          <p:nvGrpSpPr>
            <p:cNvPr id="48133" name="Group 112"/>
            <p:cNvGrpSpPr>
              <a:grpSpLocks/>
            </p:cNvGrpSpPr>
            <p:nvPr/>
          </p:nvGrpSpPr>
          <p:grpSpPr bwMode="auto">
            <a:xfrm>
              <a:off x="4214813" y="1387475"/>
              <a:ext cx="3857625" cy="4938713"/>
              <a:chOff x="2655" y="874"/>
              <a:chExt cx="2430" cy="3111"/>
            </a:xfrm>
          </p:grpSpPr>
          <p:sp>
            <p:nvSpPr>
              <p:cNvPr id="48134" name="Line 7"/>
              <p:cNvSpPr>
                <a:spLocks noChangeShapeType="1"/>
              </p:cNvSpPr>
              <p:nvPr/>
            </p:nvSpPr>
            <p:spPr bwMode="auto">
              <a:xfrm>
                <a:off x="3182" y="874"/>
                <a:ext cx="1" cy="311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35" name="Line 8"/>
              <p:cNvSpPr>
                <a:spLocks noChangeShapeType="1"/>
              </p:cNvSpPr>
              <p:nvPr/>
            </p:nvSpPr>
            <p:spPr bwMode="auto">
              <a:xfrm>
                <a:off x="3404" y="874"/>
                <a:ext cx="1" cy="311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36" name="Line 9"/>
              <p:cNvSpPr>
                <a:spLocks noChangeShapeType="1"/>
              </p:cNvSpPr>
              <p:nvPr/>
            </p:nvSpPr>
            <p:spPr bwMode="auto">
              <a:xfrm>
                <a:off x="3627" y="874"/>
                <a:ext cx="1" cy="311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37" name="Line 10"/>
              <p:cNvSpPr>
                <a:spLocks noChangeShapeType="1"/>
              </p:cNvSpPr>
              <p:nvPr/>
            </p:nvSpPr>
            <p:spPr bwMode="auto">
              <a:xfrm>
                <a:off x="3850" y="874"/>
                <a:ext cx="1" cy="311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38" name="Line 11"/>
              <p:cNvSpPr>
                <a:spLocks noChangeShapeType="1"/>
              </p:cNvSpPr>
              <p:nvPr/>
            </p:nvSpPr>
            <p:spPr bwMode="auto">
              <a:xfrm>
                <a:off x="4072" y="874"/>
                <a:ext cx="1" cy="311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39" name="Line 12"/>
              <p:cNvSpPr>
                <a:spLocks noChangeShapeType="1"/>
              </p:cNvSpPr>
              <p:nvPr/>
            </p:nvSpPr>
            <p:spPr bwMode="auto">
              <a:xfrm>
                <a:off x="4295" y="874"/>
                <a:ext cx="1" cy="311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0" name="Line 13"/>
              <p:cNvSpPr>
                <a:spLocks noChangeShapeType="1"/>
              </p:cNvSpPr>
              <p:nvPr/>
            </p:nvSpPr>
            <p:spPr bwMode="auto">
              <a:xfrm>
                <a:off x="4517" y="874"/>
                <a:ext cx="1" cy="311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1" name="Line 14"/>
              <p:cNvSpPr>
                <a:spLocks noChangeShapeType="1"/>
              </p:cNvSpPr>
              <p:nvPr/>
            </p:nvSpPr>
            <p:spPr bwMode="auto">
              <a:xfrm>
                <a:off x="2854" y="1097"/>
                <a:ext cx="199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2" name="Line 15"/>
              <p:cNvSpPr>
                <a:spLocks noChangeShapeType="1"/>
              </p:cNvSpPr>
              <p:nvPr/>
            </p:nvSpPr>
            <p:spPr bwMode="auto">
              <a:xfrm>
                <a:off x="2854" y="1320"/>
                <a:ext cx="199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3" name="Line 16"/>
              <p:cNvSpPr>
                <a:spLocks noChangeShapeType="1"/>
              </p:cNvSpPr>
              <p:nvPr/>
            </p:nvSpPr>
            <p:spPr bwMode="auto">
              <a:xfrm>
                <a:off x="2854" y="1543"/>
                <a:ext cx="199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4" name="Line 17"/>
              <p:cNvSpPr>
                <a:spLocks noChangeShapeType="1"/>
              </p:cNvSpPr>
              <p:nvPr/>
            </p:nvSpPr>
            <p:spPr bwMode="auto">
              <a:xfrm>
                <a:off x="2854" y="1766"/>
                <a:ext cx="199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5" name="Line 18"/>
              <p:cNvSpPr>
                <a:spLocks noChangeShapeType="1"/>
              </p:cNvSpPr>
              <p:nvPr/>
            </p:nvSpPr>
            <p:spPr bwMode="auto">
              <a:xfrm>
                <a:off x="2854" y="1989"/>
                <a:ext cx="199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6" name="Line 19"/>
              <p:cNvSpPr>
                <a:spLocks noChangeShapeType="1"/>
              </p:cNvSpPr>
              <p:nvPr/>
            </p:nvSpPr>
            <p:spPr bwMode="auto">
              <a:xfrm>
                <a:off x="2854" y="2212"/>
                <a:ext cx="199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7" name="Line 20"/>
              <p:cNvSpPr>
                <a:spLocks noChangeShapeType="1"/>
              </p:cNvSpPr>
              <p:nvPr/>
            </p:nvSpPr>
            <p:spPr bwMode="auto">
              <a:xfrm>
                <a:off x="2854" y="2435"/>
                <a:ext cx="199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8" name="Line 21"/>
              <p:cNvSpPr>
                <a:spLocks noChangeShapeType="1"/>
              </p:cNvSpPr>
              <p:nvPr/>
            </p:nvSpPr>
            <p:spPr bwMode="auto">
              <a:xfrm>
                <a:off x="2854" y="2658"/>
                <a:ext cx="199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9" name="Line 22"/>
              <p:cNvSpPr>
                <a:spLocks noChangeShapeType="1"/>
              </p:cNvSpPr>
              <p:nvPr/>
            </p:nvSpPr>
            <p:spPr bwMode="auto">
              <a:xfrm>
                <a:off x="2854" y="2870"/>
                <a:ext cx="47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0" name="Line 23"/>
              <p:cNvSpPr>
                <a:spLocks noChangeShapeType="1"/>
              </p:cNvSpPr>
              <p:nvPr/>
            </p:nvSpPr>
            <p:spPr bwMode="auto">
              <a:xfrm>
                <a:off x="2948" y="2870"/>
                <a:ext cx="46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1" name="Line 24"/>
              <p:cNvSpPr>
                <a:spLocks noChangeShapeType="1"/>
              </p:cNvSpPr>
              <p:nvPr/>
            </p:nvSpPr>
            <p:spPr bwMode="auto">
              <a:xfrm>
                <a:off x="3041" y="2870"/>
                <a:ext cx="47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2" name="Line 25"/>
              <p:cNvSpPr>
                <a:spLocks noChangeShapeType="1"/>
              </p:cNvSpPr>
              <p:nvPr/>
            </p:nvSpPr>
            <p:spPr bwMode="auto">
              <a:xfrm>
                <a:off x="3135" y="2870"/>
                <a:ext cx="47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3" name="Line 26"/>
              <p:cNvSpPr>
                <a:spLocks noChangeShapeType="1"/>
              </p:cNvSpPr>
              <p:nvPr/>
            </p:nvSpPr>
            <p:spPr bwMode="auto">
              <a:xfrm>
                <a:off x="3229" y="2870"/>
                <a:ext cx="47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4" name="Line 27"/>
              <p:cNvSpPr>
                <a:spLocks noChangeShapeType="1"/>
              </p:cNvSpPr>
              <p:nvPr/>
            </p:nvSpPr>
            <p:spPr bwMode="auto">
              <a:xfrm>
                <a:off x="3322" y="2870"/>
                <a:ext cx="47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5" name="Line 28"/>
              <p:cNvSpPr>
                <a:spLocks noChangeShapeType="1"/>
              </p:cNvSpPr>
              <p:nvPr/>
            </p:nvSpPr>
            <p:spPr bwMode="auto">
              <a:xfrm>
                <a:off x="3416" y="2870"/>
                <a:ext cx="47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6" name="Line 29"/>
              <p:cNvSpPr>
                <a:spLocks noChangeShapeType="1"/>
              </p:cNvSpPr>
              <p:nvPr/>
            </p:nvSpPr>
            <p:spPr bwMode="auto">
              <a:xfrm>
                <a:off x="3510" y="2870"/>
                <a:ext cx="47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7" name="Line 30"/>
              <p:cNvSpPr>
                <a:spLocks noChangeShapeType="1"/>
              </p:cNvSpPr>
              <p:nvPr/>
            </p:nvSpPr>
            <p:spPr bwMode="auto">
              <a:xfrm>
                <a:off x="3604" y="2870"/>
                <a:ext cx="46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8" name="Line 31"/>
              <p:cNvSpPr>
                <a:spLocks noChangeShapeType="1"/>
              </p:cNvSpPr>
              <p:nvPr/>
            </p:nvSpPr>
            <p:spPr bwMode="auto">
              <a:xfrm>
                <a:off x="3697" y="2870"/>
                <a:ext cx="47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9" name="Line 32"/>
              <p:cNvSpPr>
                <a:spLocks noChangeShapeType="1"/>
              </p:cNvSpPr>
              <p:nvPr/>
            </p:nvSpPr>
            <p:spPr bwMode="auto">
              <a:xfrm>
                <a:off x="3791" y="2870"/>
                <a:ext cx="47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0" name="Line 33"/>
              <p:cNvSpPr>
                <a:spLocks noChangeShapeType="1"/>
              </p:cNvSpPr>
              <p:nvPr/>
            </p:nvSpPr>
            <p:spPr bwMode="auto">
              <a:xfrm>
                <a:off x="3885" y="2870"/>
                <a:ext cx="47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1" name="Line 34"/>
              <p:cNvSpPr>
                <a:spLocks noChangeShapeType="1"/>
              </p:cNvSpPr>
              <p:nvPr/>
            </p:nvSpPr>
            <p:spPr bwMode="auto">
              <a:xfrm>
                <a:off x="3979" y="2870"/>
                <a:ext cx="46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2" name="Line 35"/>
              <p:cNvSpPr>
                <a:spLocks noChangeShapeType="1"/>
              </p:cNvSpPr>
              <p:nvPr/>
            </p:nvSpPr>
            <p:spPr bwMode="auto">
              <a:xfrm>
                <a:off x="4072" y="2870"/>
                <a:ext cx="47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3" name="Line 36"/>
              <p:cNvSpPr>
                <a:spLocks noChangeShapeType="1"/>
              </p:cNvSpPr>
              <p:nvPr/>
            </p:nvSpPr>
            <p:spPr bwMode="auto">
              <a:xfrm>
                <a:off x="4166" y="2870"/>
                <a:ext cx="47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4" name="Line 37"/>
              <p:cNvSpPr>
                <a:spLocks noChangeShapeType="1"/>
              </p:cNvSpPr>
              <p:nvPr/>
            </p:nvSpPr>
            <p:spPr bwMode="auto">
              <a:xfrm>
                <a:off x="4260" y="2870"/>
                <a:ext cx="47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5" name="Line 38"/>
              <p:cNvSpPr>
                <a:spLocks noChangeShapeType="1"/>
              </p:cNvSpPr>
              <p:nvPr/>
            </p:nvSpPr>
            <p:spPr bwMode="auto">
              <a:xfrm>
                <a:off x="4353" y="2870"/>
                <a:ext cx="47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6" name="Line 39"/>
              <p:cNvSpPr>
                <a:spLocks noChangeShapeType="1"/>
              </p:cNvSpPr>
              <p:nvPr/>
            </p:nvSpPr>
            <p:spPr bwMode="auto">
              <a:xfrm>
                <a:off x="4447" y="2870"/>
                <a:ext cx="47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7" name="Line 40"/>
              <p:cNvSpPr>
                <a:spLocks noChangeShapeType="1"/>
              </p:cNvSpPr>
              <p:nvPr/>
            </p:nvSpPr>
            <p:spPr bwMode="auto">
              <a:xfrm>
                <a:off x="4541" y="2870"/>
                <a:ext cx="47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8" name="Line 41"/>
              <p:cNvSpPr>
                <a:spLocks noChangeShapeType="1"/>
              </p:cNvSpPr>
              <p:nvPr/>
            </p:nvSpPr>
            <p:spPr bwMode="auto">
              <a:xfrm>
                <a:off x="4635" y="2870"/>
                <a:ext cx="46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9" name="Line 42"/>
              <p:cNvSpPr>
                <a:spLocks noChangeShapeType="1"/>
              </p:cNvSpPr>
              <p:nvPr/>
            </p:nvSpPr>
            <p:spPr bwMode="auto">
              <a:xfrm>
                <a:off x="4728" y="2870"/>
                <a:ext cx="47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0" name="Line 43"/>
              <p:cNvSpPr>
                <a:spLocks noChangeShapeType="1"/>
              </p:cNvSpPr>
              <p:nvPr/>
            </p:nvSpPr>
            <p:spPr bwMode="auto">
              <a:xfrm>
                <a:off x="4822" y="2870"/>
                <a:ext cx="2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1" name="Line 44"/>
              <p:cNvSpPr>
                <a:spLocks noChangeShapeType="1"/>
              </p:cNvSpPr>
              <p:nvPr/>
            </p:nvSpPr>
            <p:spPr bwMode="auto">
              <a:xfrm>
                <a:off x="2854" y="3093"/>
                <a:ext cx="199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2" name="Line 45"/>
              <p:cNvSpPr>
                <a:spLocks noChangeShapeType="1"/>
              </p:cNvSpPr>
              <p:nvPr/>
            </p:nvSpPr>
            <p:spPr bwMode="auto">
              <a:xfrm>
                <a:off x="2854" y="3316"/>
                <a:ext cx="199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3" name="Line 46"/>
              <p:cNvSpPr>
                <a:spLocks noChangeShapeType="1"/>
              </p:cNvSpPr>
              <p:nvPr/>
            </p:nvSpPr>
            <p:spPr bwMode="auto">
              <a:xfrm>
                <a:off x="2854" y="3539"/>
                <a:ext cx="199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4" name="Line 47"/>
              <p:cNvSpPr>
                <a:spLocks noChangeShapeType="1"/>
              </p:cNvSpPr>
              <p:nvPr/>
            </p:nvSpPr>
            <p:spPr bwMode="auto">
              <a:xfrm>
                <a:off x="2854" y="3762"/>
                <a:ext cx="199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5" name="Rectangle 48"/>
              <p:cNvSpPr>
                <a:spLocks noChangeArrowheads="1"/>
              </p:cNvSpPr>
              <p:nvPr/>
            </p:nvSpPr>
            <p:spPr bwMode="auto">
              <a:xfrm>
                <a:off x="2666" y="2564"/>
                <a:ext cx="9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" charset="0"/>
                  </a:rPr>
                  <a:t>B</a:t>
                </a:r>
                <a:endParaRPr lang="en-US" altLang="zh-CN"/>
              </a:p>
            </p:txBody>
          </p:sp>
          <p:sp>
            <p:nvSpPr>
              <p:cNvPr id="48176" name="Rectangle 49"/>
              <p:cNvSpPr>
                <a:spLocks noChangeArrowheads="1"/>
              </p:cNvSpPr>
              <p:nvPr/>
            </p:nvSpPr>
            <p:spPr bwMode="auto">
              <a:xfrm>
                <a:off x="2760" y="2635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48177" name="Line 50"/>
              <p:cNvSpPr>
                <a:spLocks noChangeShapeType="1"/>
              </p:cNvSpPr>
              <p:nvPr/>
            </p:nvSpPr>
            <p:spPr bwMode="auto">
              <a:xfrm flipH="1">
                <a:off x="2655" y="2564"/>
                <a:ext cx="14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8" name="Rectangle 51"/>
              <p:cNvSpPr>
                <a:spLocks noChangeArrowheads="1"/>
              </p:cNvSpPr>
              <p:nvPr/>
            </p:nvSpPr>
            <p:spPr bwMode="auto">
              <a:xfrm>
                <a:off x="2666" y="2341"/>
                <a:ext cx="9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" charset="0"/>
                  </a:rPr>
                  <a:t>B</a:t>
                </a:r>
                <a:endParaRPr lang="en-US" altLang="zh-CN"/>
              </a:p>
            </p:txBody>
          </p:sp>
          <p:sp>
            <p:nvSpPr>
              <p:cNvPr id="48179" name="Rectangle 52"/>
              <p:cNvSpPr>
                <a:spLocks noChangeArrowheads="1"/>
              </p:cNvSpPr>
              <p:nvPr/>
            </p:nvSpPr>
            <p:spPr bwMode="auto">
              <a:xfrm>
                <a:off x="2760" y="2412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48180" name="Rectangle 53"/>
              <p:cNvSpPr>
                <a:spLocks noChangeArrowheads="1"/>
              </p:cNvSpPr>
              <p:nvPr/>
            </p:nvSpPr>
            <p:spPr bwMode="auto">
              <a:xfrm>
                <a:off x="2666" y="2118"/>
                <a:ext cx="9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" charset="0"/>
                  </a:rPr>
                  <a:t>B</a:t>
                </a:r>
                <a:endParaRPr lang="en-US" altLang="zh-CN"/>
              </a:p>
            </p:txBody>
          </p:sp>
          <p:sp>
            <p:nvSpPr>
              <p:cNvPr id="48181" name="Rectangle 54"/>
              <p:cNvSpPr>
                <a:spLocks noChangeArrowheads="1"/>
              </p:cNvSpPr>
              <p:nvPr/>
            </p:nvSpPr>
            <p:spPr bwMode="auto">
              <a:xfrm>
                <a:off x="2760" y="2189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48182" name="Line 55"/>
              <p:cNvSpPr>
                <a:spLocks noChangeShapeType="1"/>
              </p:cNvSpPr>
              <p:nvPr/>
            </p:nvSpPr>
            <p:spPr bwMode="auto">
              <a:xfrm flipH="1">
                <a:off x="2655" y="2130"/>
                <a:ext cx="14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83" name="Rectangle 56"/>
              <p:cNvSpPr>
                <a:spLocks noChangeArrowheads="1"/>
              </p:cNvSpPr>
              <p:nvPr/>
            </p:nvSpPr>
            <p:spPr bwMode="auto">
              <a:xfrm>
                <a:off x="2666" y="1895"/>
                <a:ext cx="9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" charset="0"/>
                  </a:rPr>
                  <a:t>B</a:t>
                </a:r>
                <a:endParaRPr lang="en-US" altLang="zh-CN"/>
              </a:p>
            </p:txBody>
          </p:sp>
          <p:sp>
            <p:nvSpPr>
              <p:cNvPr id="48184" name="Rectangle 57"/>
              <p:cNvSpPr>
                <a:spLocks noChangeArrowheads="1"/>
              </p:cNvSpPr>
              <p:nvPr/>
            </p:nvSpPr>
            <p:spPr bwMode="auto">
              <a:xfrm>
                <a:off x="2760" y="1966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48185" name="Rectangle 58"/>
              <p:cNvSpPr>
                <a:spLocks noChangeArrowheads="1"/>
              </p:cNvSpPr>
              <p:nvPr/>
            </p:nvSpPr>
            <p:spPr bwMode="auto">
              <a:xfrm>
                <a:off x="2666" y="1672"/>
                <a:ext cx="9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" charset="0"/>
                  </a:rPr>
                  <a:t>B</a:t>
                </a:r>
                <a:endParaRPr lang="en-US" altLang="zh-CN"/>
              </a:p>
            </p:txBody>
          </p:sp>
          <p:sp>
            <p:nvSpPr>
              <p:cNvPr id="48186" name="Rectangle 59"/>
              <p:cNvSpPr>
                <a:spLocks noChangeArrowheads="1"/>
              </p:cNvSpPr>
              <p:nvPr/>
            </p:nvSpPr>
            <p:spPr bwMode="auto">
              <a:xfrm>
                <a:off x="2760" y="1743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48187" name="Line 60"/>
              <p:cNvSpPr>
                <a:spLocks noChangeShapeType="1"/>
              </p:cNvSpPr>
              <p:nvPr/>
            </p:nvSpPr>
            <p:spPr bwMode="auto">
              <a:xfrm flipH="1">
                <a:off x="2655" y="1684"/>
                <a:ext cx="14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88" name="Rectangle 61"/>
              <p:cNvSpPr>
                <a:spLocks noChangeArrowheads="1"/>
              </p:cNvSpPr>
              <p:nvPr/>
            </p:nvSpPr>
            <p:spPr bwMode="auto">
              <a:xfrm>
                <a:off x="2666" y="1449"/>
                <a:ext cx="9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" charset="0"/>
                  </a:rPr>
                  <a:t>B</a:t>
                </a:r>
                <a:endParaRPr lang="en-US" altLang="zh-CN"/>
              </a:p>
            </p:txBody>
          </p:sp>
          <p:sp>
            <p:nvSpPr>
              <p:cNvPr id="48189" name="Rectangle 62"/>
              <p:cNvSpPr>
                <a:spLocks noChangeArrowheads="1"/>
              </p:cNvSpPr>
              <p:nvPr/>
            </p:nvSpPr>
            <p:spPr bwMode="auto">
              <a:xfrm>
                <a:off x="2760" y="1520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48190" name="Rectangle 63"/>
              <p:cNvSpPr>
                <a:spLocks noChangeArrowheads="1"/>
              </p:cNvSpPr>
              <p:nvPr/>
            </p:nvSpPr>
            <p:spPr bwMode="auto">
              <a:xfrm>
                <a:off x="2666" y="1226"/>
                <a:ext cx="9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" charset="0"/>
                  </a:rPr>
                  <a:t>B</a:t>
                </a:r>
                <a:endParaRPr lang="en-US" altLang="zh-CN"/>
              </a:p>
            </p:txBody>
          </p:sp>
          <p:sp>
            <p:nvSpPr>
              <p:cNvPr id="48191" name="Rectangle 64"/>
              <p:cNvSpPr>
                <a:spLocks noChangeArrowheads="1"/>
              </p:cNvSpPr>
              <p:nvPr/>
            </p:nvSpPr>
            <p:spPr bwMode="auto">
              <a:xfrm>
                <a:off x="2760" y="1308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" charset="0"/>
                  </a:rPr>
                  <a:t>3</a:t>
                </a:r>
                <a:endParaRPr lang="en-US" altLang="zh-CN"/>
              </a:p>
            </p:txBody>
          </p:sp>
          <p:sp>
            <p:nvSpPr>
              <p:cNvPr id="48192" name="Line 65"/>
              <p:cNvSpPr>
                <a:spLocks noChangeShapeType="1"/>
              </p:cNvSpPr>
              <p:nvPr/>
            </p:nvSpPr>
            <p:spPr bwMode="auto">
              <a:xfrm flipH="1">
                <a:off x="2655" y="1238"/>
                <a:ext cx="14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93" name="Rectangle 66"/>
              <p:cNvSpPr>
                <a:spLocks noChangeArrowheads="1"/>
              </p:cNvSpPr>
              <p:nvPr/>
            </p:nvSpPr>
            <p:spPr bwMode="auto">
              <a:xfrm>
                <a:off x="2666" y="1003"/>
                <a:ext cx="9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" charset="0"/>
                  </a:rPr>
                  <a:t>B</a:t>
                </a:r>
                <a:endParaRPr lang="en-US" altLang="zh-CN"/>
              </a:p>
            </p:txBody>
          </p:sp>
          <p:sp>
            <p:nvSpPr>
              <p:cNvPr id="48194" name="Rectangle 67"/>
              <p:cNvSpPr>
                <a:spLocks noChangeArrowheads="1"/>
              </p:cNvSpPr>
              <p:nvPr/>
            </p:nvSpPr>
            <p:spPr bwMode="auto">
              <a:xfrm>
                <a:off x="2760" y="1085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" charset="0"/>
                  </a:rPr>
                  <a:t>3</a:t>
                </a:r>
                <a:endParaRPr lang="en-US" altLang="zh-CN"/>
              </a:p>
            </p:txBody>
          </p:sp>
          <p:sp>
            <p:nvSpPr>
              <p:cNvPr id="48195" name="Rectangle 68"/>
              <p:cNvSpPr>
                <a:spLocks noChangeArrowheads="1"/>
              </p:cNvSpPr>
              <p:nvPr/>
            </p:nvSpPr>
            <p:spPr bwMode="auto">
              <a:xfrm>
                <a:off x="4927" y="3668"/>
                <a:ext cx="110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" charset="0"/>
                  </a:rPr>
                  <a:t>G</a:t>
                </a:r>
                <a:endParaRPr lang="en-US" altLang="zh-CN"/>
              </a:p>
            </p:txBody>
          </p:sp>
          <p:sp>
            <p:nvSpPr>
              <p:cNvPr id="48196" name="Rectangle 69"/>
              <p:cNvSpPr>
                <a:spLocks noChangeArrowheads="1"/>
              </p:cNvSpPr>
              <p:nvPr/>
            </p:nvSpPr>
            <p:spPr bwMode="auto">
              <a:xfrm>
                <a:off x="5033" y="3739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48197" name="Rectangle 70"/>
              <p:cNvSpPr>
                <a:spLocks noChangeArrowheads="1"/>
              </p:cNvSpPr>
              <p:nvPr/>
            </p:nvSpPr>
            <p:spPr bwMode="auto">
              <a:xfrm>
                <a:off x="4927" y="3445"/>
                <a:ext cx="110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" charset="0"/>
                  </a:rPr>
                  <a:t>G</a:t>
                </a:r>
                <a:endParaRPr lang="en-US" altLang="zh-CN"/>
              </a:p>
            </p:txBody>
          </p:sp>
          <p:sp>
            <p:nvSpPr>
              <p:cNvPr id="48198" name="Rectangle 71"/>
              <p:cNvSpPr>
                <a:spLocks noChangeArrowheads="1"/>
              </p:cNvSpPr>
              <p:nvPr/>
            </p:nvSpPr>
            <p:spPr bwMode="auto">
              <a:xfrm>
                <a:off x="5033" y="3528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48199" name="Rectangle 72"/>
              <p:cNvSpPr>
                <a:spLocks noChangeArrowheads="1"/>
              </p:cNvSpPr>
              <p:nvPr/>
            </p:nvSpPr>
            <p:spPr bwMode="auto">
              <a:xfrm>
                <a:off x="4927" y="3222"/>
                <a:ext cx="110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" charset="0"/>
                  </a:rPr>
                  <a:t>G</a:t>
                </a:r>
                <a:endParaRPr lang="en-US" altLang="zh-CN"/>
              </a:p>
            </p:txBody>
          </p:sp>
          <p:sp>
            <p:nvSpPr>
              <p:cNvPr id="48200" name="Rectangle 73"/>
              <p:cNvSpPr>
                <a:spLocks noChangeArrowheads="1"/>
              </p:cNvSpPr>
              <p:nvPr/>
            </p:nvSpPr>
            <p:spPr bwMode="auto">
              <a:xfrm>
                <a:off x="5033" y="3304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48201" name="Rectangle 74"/>
              <p:cNvSpPr>
                <a:spLocks noChangeArrowheads="1"/>
              </p:cNvSpPr>
              <p:nvPr/>
            </p:nvSpPr>
            <p:spPr bwMode="auto">
              <a:xfrm>
                <a:off x="4927" y="2999"/>
                <a:ext cx="110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i="1">
                    <a:solidFill>
                      <a:srgbClr val="000000"/>
                    </a:solidFill>
                    <a:latin typeface="Times" charset="0"/>
                  </a:rPr>
                  <a:t>G</a:t>
                </a:r>
                <a:endParaRPr lang="en-US" altLang="zh-CN"/>
              </a:p>
            </p:txBody>
          </p:sp>
          <p:sp>
            <p:nvSpPr>
              <p:cNvPr id="48202" name="Rectangle 75"/>
              <p:cNvSpPr>
                <a:spLocks noChangeArrowheads="1"/>
              </p:cNvSpPr>
              <p:nvPr/>
            </p:nvSpPr>
            <p:spPr bwMode="auto">
              <a:xfrm>
                <a:off x="5033" y="3081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" charset="0"/>
                  </a:rPr>
                  <a:t>3</a:t>
                </a:r>
                <a:endParaRPr lang="en-US" altLang="zh-CN"/>
              </a:p>
            </p:txBody>
          </p:sp>
          <p:sp>
            <p:nvSpPr>
              <p:cNvPr id="48203" name="Freeform 90"/>
              <p:cNvSpPr>
                <a:spLocks/>
              </p:cNvSpPr>
              <p:nvPr/>
            </p:nvSpPr>
            <p:spPr bwMode="auto">
              <a:xfrm>
                <a:off x="4482" y="3738"/>
                <a:ext cx="59" cy="47"/>
              </a:xfrm>
              <a:custGeom>
                <a:avLst/>
                <a:gdLst>
                  <a:gd name="T0" fmla="*/ 0 w 59"/>
                  <a:gd name="T1" fmla="*/ 24 h 47"/>
                  <a:gd name="T2" fmla="*/ 12 w 59"/>
                  <a:gd name="T3" fmla="*/ 0 h 47"/>
                  <a:gd name="T4" fmla="*/ 47 w 59"/>
                  <a:gd name="T5" fmla="*/ 0 h 47"/>
                  <a:gd name="T6" fmla="*/ 59 w 59"/>
                  <a:gd name="T7" fmla="*/ 24 h 47"/>
                  <a:gd name="T8" fmla="*/ 47 w 59"/>
                  <a:gd name="T9" fmla="*/ 47 h 47"/>
                  <a:gd name="T10" fmla="*/ 12 w 59"/>
                  <a:gd name="T11" fmla="*/ 47 h 47"/>
                  <a:gd name="T12" fmla="*/ 0 w 59"/>
                  <a:gd name="T13" fmla="*/ 24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"/>
                  <a:gd name="T22" fmla="*/ 0 h 47"/>
                  <a:gd name="T23" fmla="*/ 59 w 59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" h="47">
                    <a:moveTo>
                      <a:pt x="0" y="24"/>
                    </a:moveTo>
                    <a:lnTo>
                      <a:pt x="12" y="0"/>
                    </a:lnTo>
                    <a:lnTo>
                      <a:pt x="47" y="0"/>
                    </a:lnTo>
                    <a:lnTo>
                      <a:pt x="59" y="24"/>
                    </a:lnTo>
                    <a:lnTo>
                      <a:pt x="47" y="47"/>
                    </a:lnTo>
                    <a:lnTo>
                      <a:pt x="12" y="4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04" name="Freeform 91"/>
              <p:cNvSpPr>
                <a:spLocks/>
              </p:cNvSpPr>
              <p:nvPr/>
            </p:nvSpPr>
            <p:spPr bwMode="auto">
              <a:xfrm>
                <a:off x="4037" y="3515"/>
                <a:ext cx="59" cy="47"/>
              </a:xfrm>
              <a:custGeom>
                <a:avLst/>
                <a:gdLst>
                  <a:gd name="T0" fmla="*/ 0 w 59"/>
                  <a:gd name="T1" fmla="*/ 24 h 47"/>
                  <a:gd name="T2" fmla="*/ 24 w 59"/>
                  <a:gd name="T3" fmla="*/ 0 h 47"/>
                  <a:gd name="T4" fmla="*/ 47 w 59"/>
                  <a:gd name="T5" fmla="*/ 0 h 47"/>
                  <a:gd name="T6" fmla="*/ 59 w 59"/>
                  <a:gd name="T7" fmla="*/ 24 h 47"/>
                  <a:gd name="T8" fmla="*/ 47 w 59"/>
                  <a:gd name="T9" fmla="*/ 47 h 47"/>
                  <a:gd name="T10" fmla="*/ 24 w 59"/>
                  <a:gd name="T11" fmla="*/ 47 h 47"/>
                  <a:gd name="T12" fmla="*/ 0 w 59"/>
                  <a:gd name="T13" fmla="*/ 24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"/>
                  <a:gd name="T22" fmla="*/ 0 h 47"/>
                  <a:gd name="T23" fmla="*/ 59 w 59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" h="47">
                    <a:moveTo>
                      <a:pt x="0" y="24"/>
                    </a:moveTo>
                    <a:lnTo>
                      <a:pt x="24" y="0"/>
                    </a:lnTo>
                    <a:lnTo>
                      <a:pt x="47" y="0"/>
                    </a:lnTo>
                    <a:lnTo>
                      <a:pt x="59" y="24"/>
                    </a:lnTo>
                    <a:lnTo>
                      <a:pt x="47" y="47"/>
                    </a:lnTo>
                    <a:lnTo>
                      <a:pt x="24" y="4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05" name="Freeform 92"/>
              <p:cNvSpPr>
                <a:spLocks/>
              </p:cNvSpPr>
              <p:nvPr/>
            </p:nvSpPr>
            <p:spPr bwMode="auto">
              <a:xfrm>
                <a:off x="3826" y="3515"/>
                <a:ext cx="47" cy="47"/>
              </a:xfrm>
              <a:custGeom>
                <a:avLst/>
                <a:gdLst>
                  <a:gd name="T0" fmla="*/ 0 w 47"/>
                  <a:gd name="T1" fmla="*/ 24 h 47"/>
                  <a:gd name="T2" fmla="*/ 12 w 47"/>
                  <a:gd name="T3" fmla="*/ 0 h 47"/>
                  <a:gd name="T4" fmla="*/ 35 w 47"/>
                  <a:gd name="T5" fmla="*/ 0 h 47"/>
                  <a:gd name="T6" fmla="*/ 47 w 47"/>
                  <a:gd name="T7" fmla="*/ 24 h 47"/>
                  <a:gd name="T8" fmla="*/ 35 w 47"/>
                  <a:gd name="T9" fmla="*/ 47 h 47"/>
                  <a:gd name="T10" fmla="*/ 12 w 47"/>
                  <a:gd name="T11" fmla="*/ 47 h 47"/>
                  <a:gd name="T12" fmla="*/ 0 w 47"/>
                  <a:gd name="T13" fmla="*/ 24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7"/>
                  <a:gd name="T22" fmla="*/ 0 h 47"/>
                  <a:gd name="T23" fmla="*/ 47 w 47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7" h="47">
                    <a:moveTo>
                      <a:pt x="0" y="24"/>
                    </a:moveTo>
                    <a:lnTo>
                      <a:pt x="12" y="0"/>
                    </a:lnTo>
                    <a:lnTo>
                      <a:pt x="35" y="0"/>
                    </a:lnTo>
                    <a:lnTo>
                      <a:pt x="47" y="24"/>
                    </a:lnTo>
                    <a:lnTo>
                      <a:pt x="35" y="47"/>
                    </a:lnTo>
                    <a:lnTo>
                      <a:pt x="12" y="4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06" name="Freeform 93"/>
              <p:cNvSpPr>
                <a:spLocks/>
              </p:cNvSpPr>
              <p:nvPr/>
            </p:nvSpPr>
            <p:spPr bwMode="auto">
              <a:xfrm>
                <a:off x="3604" y="3292"/>
                <a:ext cx="46" cy="47"/>
              </a:xfrm>
              <a:custGeom>
                <a:avLst/>
                <a:gdLst>
                  <a:gd name="T0" fmla="*/ 0 w 46"/>
                  <a:gd name="T1" fmla="*/ 24 h 47"/>
                  <a:gd name="T2" fmla="*/ 11 w 46"/>
                  <a:gd name="T3" fmla="*/ 0 h 47"/>
                  <a:gd name="T4" fmla="*/ 35 w 46"/>
                  <a:gd name="T5" fmla="*/ 0 h 47"/>
                  <a:gd name="T6" fmla="*/ 46 w 46"/>
                  <a:gd name="T7" fmla="*/ 24 h 47"/>
                  <a:gd name="T8" fmla="*/ 35 w 46"/>
                  <a:gd name="T9" fmla="*/ 47 h 47"/>
                  <a:gd name="T10" fmla="*/ 11 w 46"/>
                  <a:gd name="T11" fmla="*/ 47 h 47"/>
                  <a:gd name="T12" fmla="*/ 0 w 46"/>
                  <a:gd name="T13" fmla="*/ 24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47"/>
                  <a:gd name="T23" fmla="*/ 46 w 46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47">
                    <a:moveTo>
                      <a:pt x="0" y="24"/>
                    </a:moveTo>
                    <a:lnTo>
                      <a:pt x="11" y="0"/>
                    </a:lnTo>
                    <a:lnTo>
                      <a:pt x="35" y="0"/>
                    </a:lnTo>
                    <a:lnTo>
                      <a:pt x="46" y="24"/>
                    </a:lnTo>
                    <a:lnTo>
                      <a:pt x="35" y="47"/>
                    </a:lnTo>
                    <a:lnTo>
                      <a:pt x="11" y="4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07" name="Freeform 94"/>
              <p:cNvSpPr>
                <a:spLocks/>
              </p:cNvSpPr>
              <p:nvPr/>
            </p:nvSpPr>
            <p:spPr bwMode="auto">
              <a:xfrm>
                <a:off x="3381" y="3292"/>
                <a:ext cx="47" cy="47"/>
              </a:xfrm>
              <a:custGeom>
                <a:avLst/>
                <a:gdLst>
                  <a:gd name="T0" fmla="*/ 0 w 47"/>
                  <a:gd name="T1" fmla="*/ 24 h 47"/>
                  <a:gd name="T2" fmla="*/ 12 w 47"/>
                  <a:gd name="T3" fmla="*/ 0 h 47"/>
                  <a:gd name="T4" fmla="*/ 35 w 47"/>
                  <a:gd name="T5" fmla="*/ 0 h 47"/>
                  <a:gd name="T6" fmla="*/ 47 w 47"/>
                  <a:gd name="T7" fmla="*/ 24 h 47"/>
                  <a:gd name="T8" fmla="*/ 35 w 47"/>
                  <a:gd name="T9" fmla="*/ 47 h 47"/>
                  <a:gd name="T10" fmla="*/ 12 w 47"/>
                  <a:gd name="T11" fmla="*/ 47 h 47"/>
                  <a:gd name="T12" fmla="*/ 0 w 47"/>
                  <a:gd name="T13" fmla="*/ 24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7"/>
                  <a:gd name="T22" fmla="*/ 0 h 47"/>
                  <a:gd name="T23" fmla="*/ 47 w 47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7" h="47">
                    <a:moveTo>
                      <a:pt x="0" y="24"/>
                    </a:moveTo>
                    <a:lnTo>
                      <a:pt x="12" y="0"/>
                    </a:lnTo>
                    <a:lnTo>
                      <a:pt x="35" y="0"/>
                    </a:lnTo>
                    <a:lnTo>
                      <a:pt x="47" y="24"/>
                    </a:lnTo>
                    <a:lnTo>
                      <a:pt x="35" y="47"/>
                    </a:lnTo>
                    <a:lnTo>
                      <a:pt x="12" y="4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08" name="Freeform 95"/>
              <p:cNvSpPr>
                <a:spLocks/>
              </p:cNvSpPr>
              <p:nvPr/>
            </p:nvSpPr>
            <p:spPr bwMode="auto">
              <a:xfrm>
                <a:off x="3158" y="3069"/>
                <a:ext cx="59" cy="47"/>
              </a:xfrm>
              <a:custGeom>
                <a:avLst/>
                <a:gdLst>
                  <a:gd name="T0" fmla="*/ 0 w 59"/>
                  <a:gd name="T1" fmla="*/ 24 h 47"/>
                  <a:gd name="T2" fmla="*/ 12 w 59"/>
                  <a:gd name="T3" fmla="*/ 0 h 47"/>
                  <a:gd name="T4" fmla="*/ 36 w 59"/>
                  <a:gd name="T5" fmla="*/ 0 h 47"/>
                  <a:gd name="T6" fmla="*/ 59 w 59"/>
                  <a:gd name="T7" fmla="*/ 24 h 47"/>
                  <a:gd name="T8" fmla="*/ 36 w 59"/>
                  <a:gd name="T9" fmla="*/ 47 h 47"/>
                  <a:gd name="T10" fmla="*/ 12 w 59"/>
                  <a:gd name="T11" fmla="*/ 47 h 47"/>
                  <a:gd name="T12" fmla="*/ 0 w 59"/>
                  <a:gd name="T13" fmla="*/ 24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"/>
                  <a:gd name="T22" fmla="*/ 0 h 47"/>
                  <a:gd name="T23" fmla="*/ 59 w 59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" h="47">
                    <a:moveTo>
                      <a:pt x="0" y="24"/>
                    </a:moveTo>
                    <a:lnTo>
                      <a:pt x="12" y="0"/>
                    </a:lnTo>
                    <a:lnTo>
                      <a:pt x="36" y="0"/>
                    </a:lnTo>
                    <a:lnTo>
                      <a:pt x="59" y="24"/>
                    </a:lnTo>
                    <a:lnTo>
                      <a:pt x="36" y="47"/>
                    </a:lnTo>
                    <a:lnTo>
                      <a:pt x="12" y="4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09" name="Freeform 96"/>
              <p:cNvSpPr>
                <a:spLocks/>
              </p:cNvSpPr>
              <p:nvPr/>
            </p:nvSpPr>
            <p:spPr bwMode="auto">
              <a:xfrm>
                <a:off x="4482" y="2623"/>
                <a:ext cx="59" cy="59"/>
              </a:xfrm>
              <a:custGeom>
                <a:avLst/>
                <a:gdLst>
                  <a:gd name="T0" fmla="*/ 0 w 59"/>
                  <a:gd name="T1" fmla="*/ 35 h 59"/>
                  <a:gd name="T2" fmla="*/ 12 w 59"/>
                  <a:gd name="T3" fmla="*/ 0 h 59"/>
                  <a:gd name="T4" fmla="*/ 47 w 59"/>
                  <a:gd name="T5" fmla="*/ 0 h 59"/>
                  <a:gd name="T6" fmla="*/ 59 w 59"/>
                  <a:gd name="T7" fmla="*/ 35 h 59"/>
                  <a:gd name="T8" fmla="*/ 47 w 59"/>
                  <a:gd name="T9" fmla="*/ 59 h 59"/>
                  <a:gd name="T10" fmla="*/ 12 w 59"/>
                  <a:gd name="T11" fmla="*/ 59 h 59"/>
                  <a:gd name="T12" fmla="*/ 0 w 59"/>
                  <a:gd name="T13" fmla="*/ 35 h 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"/>
                  <a:gd name="T22" fmla="*/ 0 h 59"/>
                  <a:gd name="T23" fmla="*/ 59 w 59"/>
                  <a:gd name="T24" fmla="*/ 59 h 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" h="59">
                    <a:moveTo>
                      <a:pt x="0" y="35"/>
                    </a:moveTo>
                    <a:lnTo>
                      <a:pt x="12" y="0"/>
                    </a:lnTo>
                    <a:lnTo>
                      <a:pt x="47" y="0"/>
                    </a:lnTo>
                    <a:lnTo>
                      <a:pt x="59" y="35"/>
                    </a:lnTo>
                    <a:lnTo>
                      <a:pt x="47" y="59"/>
                    </a:lnTo>
                    <a:lnTo>
                      <a:pt x="12" y="5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10" name="Freeform 97"/>
              <p:cNvSpPr>
                <a:spLocks/>
              </p:cNvSpPr>
              <p:nvPr/>
            </p:nvSpPr>
            <p:spPr bwMode="auto">
              <a:xfrm>
                <a:off x="4260" y="2412"/>
                <a:ext cx="58" cy="47"/>
              </a:xfrm>
              <a:custGeom>
                <a:avLst/>
                <a:gdLst>
                  <a:gd name="T0" fmla="*/ 0 w 58"/>
                  <a:gd name="T1" fmla="*/ 23 h 47"/>
                  <a:gd name="T2" fmla="*/ 11 w 58"/>
                  <a:gd name="T3" fmla="*/ 0 h 47"/>
                  <a:gd name="T4" fmla="*/ 47 w 58"/>
                  <a:gd name="T5" fmla="*/ 0 h 47"/>
                  <a:gd name="T6" fmla="*/ 58 w 58"/>
                  <a:gd name="T7" fmla="*/ 23 h 47"/>
                  <a:gd name="T8" fmla="*/ 47 w 58"/>
                  <a:gd name="T9" fmla="*/ 47 h 47"/>
                  <a:gd name="T10" fmla="*/ 11 w 58"/>
                  <a:gd name="T11" fmla="*/ 47 h 47"/>
                  <a:gd name="T12" fmla="*/ 0 w 58"/>
                  <a:gd name="T13" fmla="*/ 23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8"/>
                  <a:gd name="T22" fmla="*/ 0 h 47"/>
                  <a:gd name="T23" fmla="*/ 58 w 58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8" h="47">
                    <a:moveTo>
                      <a:pt x="0" y="23"/>
                    </a:moveTo>
                    <a:lnTo>
                      <a:pt x="11" y="0"/>
                    </a:lnTo>
                    <a:lnTo>
                      <a:pt x="47" y="0"/>
                    </a:lnTo>
                    <a:lnTo>
                      <a:pt x="58" y="23"/>
                    </a:lnTo>
                    <a:lnTo>
                      <a:pt x="47" y="47"/>
                    </a:lnTo>
                    <a:lnTo>
                      <a:pt x="11" y="47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11" name="Freeform 98"/>
              <p:cNvSpPr>
                <a:spLocks/>
              </p:cNvSpPr>
              <p:nvPr/>
            </p:nvSpPr>
            <p:spPr bwMode="auto">
              <a:xfrm>
                <a:off x="4260" y="2189"/>
                <a:ext cx="58" cy="47"/>
              </a:xfrm>
              <a:custGeom>
                <a:avLst/>
                <a:gdLst>
                  <a:gd name="T0" fmla="*/ 0 w 58"/>
                  <a:gd name="T1" fmla="*/ 23 h 47"/>
                  <a:gd name="T2" fmla="*/ 11 w 58"/>
                  <a:gd name="T3" fmla="*/ 0 h 47"/>
                  <a:gd name="T4" fmla="*/ 47 w 58"/>
                  <a:gd name="T5" fmla="*/ 0 h 47"/>
                  <a:gd name="T6" fmla="*/ 58 w 58"/>
                  <a:gd name="T7" fmla="*/ 23 h 47"/>
                  <a:gd name="T8" fmla="*/ 47 w 58"/>
                  <a:gd name="T9" fmla="*/ 47 h 47"/>
                  <a:gd name="T10" fmla="*/ 11 w 58"/>
                  <a:gd name="T11" fmla="*/ 47 h 47"/>
                  <a:gd name="T12" fmla="*/ 0 w 58"/>
                  <a:gd name="T13" fmla="*/ 23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8"/>
                  <a:gd name="T22" fmla="*/ 0 h 47"/>
                  <a:gd name="T23" fmla="*/ 58 w 58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8" h="47">
                    <a:moveTo>
                      <a:pt x="0" y="23"/>
                    </a:moveTo>
                    <a:lnTo>
                      <a:pt x="11" y="0"/>
                    </a:lnTo>
                    <a:lnTo>
                      <a:pt x="47" y="0"/>
                    </a:lnTo>
                    <a:lnTo>
                      <a:pt x="58" y="23"/>
                    </a:lnTo>
                    <a:lnTo>
                      <a:pt x="47" y="47"/>
                    </a:lnTo>
                    <a:lnTo>
                      <a:pt x="11" y="47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12" name="Freeform 99"/>
              <p:cNvSpPr>
                <a:spLocks/>
              </p:cNvSpPr>
              <p:nvPr/>
            </p:nvSpPr>
            <p:spPr bwMode="auto">
              <a:xfrm>
                <a:off x="4037" y="2189"/>
                <a:ext cx="59" cy="47"/>
              </a:xfrm>
              <a:custGeom>
                <a:avLst/>
                <a:gdLst>
                  <a:gd name="T0" fmla="*/ 0 w 59"/>
                  <a:gd name="T1" fmla="*/ 23 h 47"/>
                  <a:gd name="T2" fmla="*/ 24 w 59"/>
                  <a:gd name="T3" fmla="*/ 0 h 47"/>
                  <a:gd name="T4" fmla="*/ 47 w 59"/>
                  <a:gd name="T5" fmla="*/ 0 h 47"/>
                  <a:gd name="T6" fmla="*/ 59 w 59"/>
                  <a:gd name="T7" fmla="*/ 23 h 47"/>
                  <a:gd name="T8" fmla="*/ 47 w 59"/>
                  <a:gd name="T9" fmla="*/ 47 h 47"/>
                  <a:gd name="T10" fmla="*/ 24 w 59"/>
                  <a:gd name="T11" fmla="*/ 47 h 47"/>
                  <a:gd name="T12" fmla="*/ 0 w 59"/>
                  <a:gd name="T13" fmla="*/ 23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"/>
                  <a:gd name="T22" fmla="*/ 0 h 47"/>
                  <a:gd name="T23" fmla="*/ 59 w 59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" h="47">
                    <a:moveTo>
                      <a:pt x="0" y="23"/>
                    </a:moveTo>
                    <a:lnTo>
                      <a:pt x="24" y="0"/>
                    </a:lnTo>
                    <a:lnTo>
                      <a:pt x="47" y="0"/>
                    </a:lnTo>
                    <a:lnTo>
                      <a:pt x="59" y="23"/>
                    </a:lnTo>
                    <a:lnTo>
                      <a:pt x="47" y="47"/>
                    </a:lnTo>
                    <a:lnTo>
                      <a:pt x="24" y="47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13" name="Freeform 100"/>
              <p:cNvSpPr>
                <a:spLocks/>
              </p:cNvSpPr>
              <p:nvPr/>
            </p:nvSpPr>
            <p:spPr bwMode="auto">
              <a:xfrm>
                <a:off x="4482" y="1966"/>
                <a:ext cx="59" cy="47"/>
              </a:xfrm>
              <a:custGeom>
                <a:avLst/>
                <a:gdLst>
                  <a:gd name="T0" fmla="*/ 0 w 59"/>
                  <a:gd name="T1" fmla="*/ 23 h 47"/>
                  <a:gd name="T2" fmla="*/ 12 w 59"/>
                  <a:gd name="T3" fmla="*/ 0 h 47"/>
                  <a:gd name="T4" fmla="*/ 47 w 59"/>
                  <a:gd name="T5" fmla="*/ 0 h 47"/>
                  <a:gd name="T6" fmla="*/ 59 w 59"/>
                  <a:gd name="T7" fmla="*/ 23 h 47"/>
                  <a:gd name="T8" fmla="*/ 47 w 59"/>
                  <a:gd name="T9" fmla="*/ 47 h 47"/>
                  <a:gd name="T10" fmla="*/ 12 w 59"/>
                  <a:gd name="T11" fmla="*/ 47 h 47"/>
                  <a:gd name="T12" fmla="*/ 0 w 59"/>
                  <a:gd name="T13" fmla="*/ 23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"/>
                  <a:gd name="T22" fmla="*/ 0 h 47"/>
                  <a:gd name="T23" fmla="*/ 59 w 59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" h="47">
                    <a:moveTo>
                      <a:pt x="0" y="23"/>
                    </a:moveTo>
                    <a:lnTo>
                      <a:pt x="12" y="0"/>
                    </a:lnTo>
                    <a:lnTo>
                      <a:pt x="47" y="0"/>
                    </a:lnTo>
                    <a:lnTo>
                      <a:pt x="59" y="23"/>
                    </a:lnTo>
                    <a:lnTo>
                      <a:pt x="47" y="47"/>
                    </a:lnTo>
                    <a:lnTo>
                      <a:pt x="12" y="47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14" name="Freeform 101"/>
              <p:cNvSpPr>
                <a:spLocks/>
              </p:cNvSpPr>
              <p:nvPr/>
            </p:nvSpPr>
            <p:spPr bwMode="auto">
              <a:xfrm>
                <a:off x="3826" y="1966"/>
                <a:ext cx="47" cy="47"/>
              </a:xfrm>
              <a:custGeom>
                <a:avLst/>
                <a:gdLst>
                  <a:gd name="T0" fmla="*/ 0 w 47"/>
                  <a:gd name="T1" fmla="*/ 23 h 47"/>
                  <a:gd name="T2" fmla="*/ 12 w 47"/>
                  <a:gd name="T3" fmla="*/ 0 h 47"/>
                  <a:gd name="T4" fmla="*/ 35 w 47"/>
                  <a:gd name="T5" fmla="*/ 0 h 47"/>
                  <a:gd name="T6" fmla="*/ 47 w 47"/>
                  <a:gd name="T7" fmla="*/ 23 h 47"/>
                  <a:gd name="T8" fmla="*/ 35 w 47"/>
                  <a:gd name="T9" fmla="*/ 47 h 47"/>
                  <a:gd name="T10" fmla="*/ 12 w 47"/>
                  <a:gd name="T11" fmla="*/ 47 h 47"/>
                  <a:gd name="T12" fmla="*/ 0 w 47"/>
                  <a:gd name="T13" fmla="*/ 23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7"/>
                  <a:gd name="T22" fmla="*/ 0 h 47"/>
                  <a:gd name="T23" fmla="*/ 47 w 47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7" h="47">
                    <a:moveTo>
                      <a:pt x="0" y="23"/>
                    </a:moveTo>
                    <a:lnTo>
                      <a:pt x="12" y="0"/>
                    </a:lnTo>
                    <a:lnTo>
                      <a:pt x="35" y="0"/>
                    </a:lnTo>
                    <a:lnTo>
                      <a:pt x="47" y="23"/>
                    </a:lnTo>
                    <a:lnTo>
                      <a:pt x="35" y="47"/>
                    </a:lnTo>
                    <a:lnTo>
                      <a:pt x="12" y="47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15" name="Freeform 102"/>
              <p:cNvSpPr>
                <a:spLocks/>
              </p:cNvSpPr>
              <p:nvPr/>
            </p:nvSpPr>
            <p:spPr bwMode="auto">
              <a:xfrm>
                <a:off x="3826" y="1743"/>
                <a:ext cx="47" cy="46"/>
              </a:xfrm>
              <a:custGeom>
                <a:avLst/>
                <a:gdLst>
                  <a:gd name="T0" fmla="*/ 0 w 47"/>
                  <a:gd name="T1" fmla="*/ 23 h 46"/>
                  <a:gd name="T2" fmla="*/ 12 w 47"/>
                  <a:gd name="T3" fmla="*/ 0 h 46"/>
                  <a:gd name="T4" fmla="*/ 35 w 47"/>
                  <a:gd name="T5" fmla="*/ 0 h 46"/>
                  <a:gd name="T6" fmla="*/ 47 w 47"/>
                  <a:gd name="T7" fmla="*/ 23 h 46"/>
                  <a:gd name="T8" fmla="*/ 35 w 47"/>
                  <a:gd name="T9" fmla="*/ 46 h 46"/>
                  <a:gd name="T10" fmla="*/ 12 w 47"/>
                  <a:gd name="T11" fmla="*/ 46 h 46"/>
                  <a:gd name="T12" fmla="*/ 0 w 47"/>
                  <a:gd name="T13" fmla="*/ 23 h 4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7"/>
                  <a:gd name="T22" fmla="*/ 0 h 46"/>
                  <a:gd name="T23" fmla="*/ 47 w 47"/>
                  <a:gd name="T24" fmla="*/ 46 h 4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7" h="46">
                    <a:moveTo>
                      <a:pt x="0" y="23"/>
                    </a:moveTo>
                    <a:lnTo>
                      <a:pt x="12" y="0"/>
                    </a:lnTo>
                    <a:lnTo>
                      <a:pt x="35" y="0"/>
                    </a:lnTo>
                    <a:lnTo>
                      <a:pt x="47" y="23"/>
                    </a:lnTo>
                    <a:lnTo>
                      <a:pt x="35" y="46"/>
                    </a:lnTo>
                    <a:lnTo>
                      <a:pt x="12" y="46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16" name="Freeform 103"/>
              <p:cNvSpPr>
                <a:spLocks/>
              </p:cNvSpPr>
              <p:nvPr/>
            </p:nvSpPr>
            <p:spPr bwMode="auto">
              <a:xfrm>
                <a:off x="3604" y="1743"/>
                <a:ext cx="46" cy="46"/>
              </a:xfrm>
              <a:custGeom>
                <a:avLst/>
                <a:gdLst>
                  <a:gd name="T0" fmla="*/ 0 w 46"/>
                  <a:gd name="T1" fmla="*/ 23 h 46"/>
                  <a:gd name="T2" fmla="*/ 11 w 46"/>
                  <a:gd name="T3" fmla="*/ 0 h 46"/>
                  <a:gd name="T4" fmla="*/ 35 w 46"/>
                  <a:gd name="T5" fmla="*/ 0 h 46"/>
                  <a:gd name="T6" fmla="*/ 46 w 46"/>
                  <a:gd name="T7" fmla="*/ 23 h 46"/>
                  <a:gd name="T8" fmla="*/ 35 w 46"/>
                  <a:gd name="T9" fmla="*/ 46 h 46"/>
                  <a:gd name="T10" fmla="*/ 11 w 46"/>
                  <a:gd name="T11" fmla="*/ 46 h 46"/>
                  <a:gd name="T12" fmla="*/ 0 w 46"/>
                  <a:gd name="T13" fmla="*/ 23 h 4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46"/>
                  <a:gd name="T23" fmla="*/ 46 w 46"/>
                  <a:gd name="T24" fmla="*/ 46 h 4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46">
                    <a:moveTo>
                      <a:pt x="0" y="23"/>
                    </a:moveTo>
                    <a:lnTo>
                      <a:pt x="11" y="0"/>
                    </a:lnTo>
                    <a:lnTo>
                      <a:pt x="35" y="0"/>
                    </a:lnTo>
                    <a:lnTo>
                      <a:pt x="46" y="23"/>
                    </a:lnTo>
                    <a:lnTo>
                      <a:pt x="35" y="46"/>
                    </a:lnTo>
                    <a:lnTo>
                      <a:pt x="11" y="46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17" name="Freeform 104"/>
              <p:cNvSpPr>
                <a:spLocks/>
              </p:cNvSpPr>
              <p:nvPr/>
            </p:nvSpPr>
            <p:spPr bwMode="auto">
              <a:xfrm>
                <a:off x="4037" y="1519"/>
                <a:ext cx="59" cy="47"/>
              </a:xfrm>
              <a:custGeom>
                <a:avLst/>
                <a:gdLst>
                  <a:gd name="T0" fmla="*/ 0 w 59"/>
                  <a:gd name="T1" fmla="*/ 24 h 47"/>
                  <a:gd name="T2" fmla="*/ 24 w 59"/>
                  <a:gd name="T3" fmla="*/ 0 h 47"/>
                  <a:gd name="T4" fmla="*/ 47 w 59"/>
                  <a:gd name="T5" fmla="*/ 0 h 47"/>
                  <a:gd name="T6" fmla="*/ 59 w 59"/>
                  <a:gd name="T7" fmla="*/ 24 h 47"/>
                  <a:gd name="T8" fmla="*/ 47 w 59"/>
                  <a:gd name="T9" fmla="*/ 47 h 47"/>
                  <a:gd name="T10" fmla="*/ 24 w 59"/>
                  <a:gd name="T11" fmla="*/ 47 h 47"/>
                  <a:gd name="T12" fmla="*/ 0 w 59"/>
                  <a:gd name="T13" fmla="*/ 24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"/>
                  <a:gd name="T22" fmla="*/ 0 h 47"/>
                  <a:gd name="T23" fmla="*/ 59 w 59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" h="47">
                    <a:moveTo>
                      <a:pt x="0" y="24"/>
                    </a:moveTo>
                    <a:lnTo>
                      <a:pt x="24" y="0"/>
                    </a:lnTo>
                    <a:lnTo>
                      <a:pt x="47" y="0"/>
                    </a:lnTo>
                    <a:lnTo>
                      <a:pt x="59" y="24"/>
                    </a:lnTo>
                    <a:lnTo>
                      <a:pt x="47" y="47"/>
                    </a:lnTo>
                    <a:lnTo>
                      <a:pt x="24" y="4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18" name="Freeform 105"/>
              <p:cNvSpPr>
                <a:spLocks/>
              </p:cNvSpPr>
              <p:nvPr/>
            </p:nvSpPr>
            <p:spPr bwMode="auto">
              <a:xfrm>
                <a:off x="3381" y="1519"/>
                <a:ext cx="47" cy="47"/>
              </a:xfrm>
              <a:custGeom>
                <a:avLst/>
                <a:gdLst>
                  <a:gd name="T0" fmla="*/ 0 w 47"/>
                  <a:gd name="T1" fmla="*/ 24 h 47"/>
                  <a:gd name="T2" fmla="*/ 12 w 47"/>
                  <a:gd name="T3" fmla="*/ 0 h 47"/>
                  <a:gd name="T4" fmla="*/ 35 w 47"/>
                  <a:gd name="T5" fmla="*/ 0 h 47"/>
                  <a:gd name="T6" fmla="*/ 47 w 47"/>
                  <a:gd name="T7" fmla="*/ 24 h 47"/>
                  <a:gd name="T8" fmla="*/ 35 w 47"/>
                  <a:gd name="T9" fmla="*/ 47 h 47"/>
                  <a:gd name="T10" fmla="*/ 12 w 47"/>
                  <a:gd name="T11" fmla="*/ 47 h 47"/>
                  <a:gd name="T12" fmla="*/ 0 w 47"/>
                  <a:gd name="T13" fmla="*/ 24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7"/>
                  <a:gd name="T22" fmla="*/ 0 h 47"/>
                  <a:gd name="T23" fmla="*/ 47 w 47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7" h="47">
                    <a:moveTo>
                      <a:pt x="0" y="24"/>
                    </a:moveTo>
                    <a:lnTo>
                      <a:pt x="12" y="0"/>
                    </a:lnTo>
                    <a:lnTo>
                      <a:pt x="35" y="0"/>
                    </a:lnTo>
                    <a:lnTo>
                      <a:pt x="47" y="24"/>
                    </a:lnTo>
                    <a:lnTo>
                      <a:pt x="35" y="47"/>
                    </a:lnTo>
                    <a:lnTo>
                      <a:pt x="12" y="4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19" name="Freeform 106"/>
              <p:cNvSpPr>
                <a:spLocks/>
              </p:cNvSpPr>
              <p:nvPr/>
            </p:nvSpPr>
            <p:spPr bwMode="auto">
              <a:xfrm>
                <a:off x="3381" y="1296"/>
                <a:ext cx="47" cy="47"/>
              </a:xfrm>
              <a:custGeom>
                <a:avLst/>
                <a:gdLst>
                  <a:gd name="T0" fmla="*/ 0 w 47"/>
                  <a:gd name="T1" fmla="*/ 24 h 47"/>
                  <a:gd name="T2" fmla="*/ 12 w 47"/>
                  <a:gd name="T3" fmla="*/ 0 h 47"/>
                  <a:gd name="T4" fmla="*/ 35 w 47"/>
                  <a:gd name="T5" fmla="*/ 0 h 47"/>
                  <a:gd name="T6" fmla="*/ 47 w 47"/>
                  <a:gd name="T7" fmla="*/ 24 h 47"/>
                  <a:gd name="T8" fmla="*/ 35 w 47"/>
                  <a:gd name="T9" fmla="*/ 47 h 47"/>
                  <a:gd name="T10" fmla="*/ 12 w 47"/>
                  <a:gd name="T11" fmla="*/ 47 h 47"/>
                  <a:gd name="T12" fmla="*/ 0 w 47"/>
                  <a:gd name="T13" fmla="*/ 24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7"/>
                  <a:gd name="T22" fmla="*/ 0 h 47"/>
                  <a:gd name="T23" fmla="*/ 47 w 47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7" h="47">
                    <a:moveTo>
                      <a:pt x="0" y="24"/>
                    </a:moveTo>
                    <a:lnTo>
                      <a:pt x="12" y="0"/>
                    </a:lnTo>
                    <a:lnTo>
                      <a:pt x="35" y="0"/>
                    </a:lnTo>
                    <a:lnTo>
                      <a:pt x="47" y="24"/>
                    </a:lnTo>
                    <a:lnTo>
                      <a:pt x="35" y="47"/>
                    </a:lnTo>
                    <a:lnTo>
                      <a:pt x="12" y="4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20" name="Freeform 107"/>
              <p:cNvSpPr>
                <a:spLocks/>
              </p:cNvSpPr>
              <p:nvPr/>
            </p:nvSpPr>
            <p:spPr bwMode="auto">
              <a:xfrm>
                <a:off x="3604" y="1073"/>
                <a:ext cx="46" cy="47"/>
              </a:xfrm>
              <a:custGeom>
                <a:avLst/>
                <a:gdLst>
                  <a:gd name="T0" fmla="*/ 0 w 46"/>
                  <a:gd name="T1" fmla="*/ 24 h 47"/>
                  <a:gd name="T2" fmla="*/ 11 w 46"/>
                  <a:gd name="T3" fmla="*/ 0 h 47"/>
                  <a:gd name="T4" fmla="*/ 35 w 46"/>
                  <a:gd name="T5" fmla="*/ 0 h 47"/>
                  <a:gd name="T6" fmla="*/ 46 w 46"/>
                  <a:gd name="T7" fmla="*/ 24 h 47"/>
                  <a:gd name="T8" fmla="*/ 35 w 46"/>
                  <a:gd name="T9" fmla="*/ 47 h 47"/>
                  <a:gd name="T10" fmla="*/ 11 w 46"/>
                  <a:gd name="T11" fmla="*/ 47 h 47"/>
                  <a:gd name="T12" fmla="*/ 0 w 46"/>
                  <a:gd name="T13" fmla="*/ 24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47"/>
                  <a:gd name="T23" fmla="*/ 46 w 46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47">
                    <a:moveTo>
                      <a:pt x="0" y="24"/>
                    </a:moveTo>
                    <a:lnTo>
                      <a:pt x="11" y="0"/>
                    </a:lnTo>
                    <a:lnTo>
                      <a:pt x="35" y="0"/>
                    </a:lnTo>
                    <a:lnTo>
                      <a:pt x="46" y="24"/>
                    </a:lnTo>
                    <a:lnTo>
                      <a:pt x="35" y="47"/>
                    </a:lnTo>
                    <a:lnTo>
                      <a:pt x="11" y="4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21" name="Freeform 108"/>
              <p:cNvSpPr>
                <a:spLocks/>
              </p:cNvSpPr>
              <p:nvPr/>
            </p:nvSpPr>
            <p:spPr bwMode="auto">
              <a:xfrm>
                <a:off x="3158" y="1073"/>
                <a:ext cx="59" cy="47"/>
              </a:xfrm>
              <a:custGeom>
                <a:avLst/>
                <a:gdLst>
                  <a:gd name="T0" fmla="*/ 0 w 59"/>
                  <a:gd name="T1" fmla="*/ 24 h 47"/>
                  <a:gd name="T2" fmla="*/ 12 w 59"/>
                  <a:gd name="T3" fmla="*/ 0 h 47"/>
                  <a:gd name="T4" fmla="*/ 36 w 59"/>
                  <a:gd name="T5" fmla="*/ 0 h 47"/>
                  <a:gd name="T6" fmla="*/ 59 w 59"/>
                  <a:gd name="T7" fmla="*/ 24 h 47"/>
                  <a:gd name="T8" fmla="*/ 36 w 59"/>
                  <a:gd name="T9" fmla="*/ 47 h 47"/>
                  <a:gd name="T10" fmla="*/ 12 w 59"/>
                  <a:gd name="T11" fmla="*/ 47 h 47"/>
                  <a:gd name="T12" fmla="*/ 0 w 59"/>
                  <a:gd name="T13" fmla="*/ 24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"/>
                  <a:gd name="T22" fmla="*/ 0 h 47"/>
                  <a:gd name="T23" fmla="*/ 59 w 59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" h="47">
                    <a:moveTo>
                      <a:pt x="0" y="24"/>
                    </a:moveTo>
                    <a:lnTo>
                      <a:pt x="12" y="0"/>
                    </a:lnTo>
                    <a:lnTo>
                      <a:pt x="36" y="0"/>
                    </a:lnTo>
                    <a:lnTo>
                      <a:pt x="59" y="24"/>
                    </a:lnTo>
                    <a:lnTo>
                      <a:pt x="36" y="47"/>
                    </a:lnTo>
                    <a:lnTo>
                      <a:pt x="12" y="4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22" name="Freeform 111"/>
              <p:cNvSpPr>
                <a:spLocks/>
              </p:cNvSpPr>
              <p:nvPr/>
            </p:nvSpPr>
            <p:spPr bwMode="auto">
              <a:xfrm>
                <a:off x="4272" y="3744"/>
                <a:ext cx="59" cy="47"/>
              </a:xfrm>
              <a:custGeom>
                <a:avLst/>
                <a:gdLst>
                  <a:gd name="T0" fmla="*/ 0 w 59"/>
                  <a:gd name="T1" fmla="*/ 24 h 47"/>
                  <a:gd name="T2" fmla="*/ 12 w 59"/>
                  <a:gd name="T3" fmla="*/ 0 h 47"/>
                  <a:gd name="T4" fmla="*/ 47 w 59"/>
                  <a:gd name="T5" fmla="*/ 0 h 47"/>
                  <a:gd name="T6" fmla="*/ 59 w 59"/>
                  <a:gd name="T7" fmla="*/ 24 h 47"/>
                  <a:gd name="T8" fmla="*/ 47 w 59"/>
                  <a:gd name="T9" fmla="*/ 47 h 47"/>
                  <a:gd name="T10" fmla="*/ 12 w 59"/>
                  <a:gd name="T11" fmla="*/ 47 h 47"/>
                  <a:gd name="T12" fmla="*/ 0 w 59"/>
                  <a:gd name="T13" fmla="*/ 24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"/>
                  <a:gd name="T22" fmla="*/ 0 h 47"/>
                  <a:gd name="T23" fmla="*/ 59 w 59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" h="47">
                    <a:moveTo>
                      <a:pt x="0" y="24"/>
                    </a:moveTo>
                    <a:lnTo>
                      <a:pt x="12" y="0"/>
                    </a:lnTo>
                    <a:lnTo>
                      <a:pt x="47" y="0"/>
                    </a:lnTo>
                    <a:lnTo>
                      <a:pt x="59" y="24"/>
                    </a:lnTo>
                    <a:lnTo>
                      <a:pt x="47" y="47"/>
                    </a:lnTo>
                    <a:lnTo>
                      <a:pt x="12" y="4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5" name="矩形 94"/>
            <p:cNvSpPr/>
            <p:nvPr/>
          </p:nvSpPr>
          <p:spPr>
            <a:xfrm>
              <a:off x="6660232" y="5826750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96" name="矩形 95"/>
            <p:cNvSpPr/>
            <p:nvPr/>
          </p:nvSpPr>
          <p:spPr>
            <a:xfrm>
              <a:off x="6990075" y="5826750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97" name="矩形 96"/>
            <p:cNvSpPr/>
            <p:nvPr/>
          </p:nvSpPr>
          <p:spPr>
            <a:xfrm>
              <a:off x="5940152" y="5466710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6269995" y="5466710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99" name="矩形 98"/>
            <p:cNvSpPr/>
            <p:nvPr/>
          </p:nvSpPr>
          <p:spPr>
            <a:xfrm>
              <a:off x="5220072" y="5106670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5549915" y="5106670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6300192" y="3356992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6630035" y="3356992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5580112" y="2636912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5909955" y="2636912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4860032" y="1556792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5549915" y="1556792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5220072" y="1916832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5220072" y="2276872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6300192" y="2276872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5909955" y="2996952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6990075" y="2996952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6630035" y="3717032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4860032" y="4746630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6990075" y="4026550"/>
              <a:ext cx="3182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600" dirty="0" smtClean="0"/>
                <a:t>╳</a:t>
              </a:r>
              <a:endParaRPr lang="zh-CN" altLang="en-US" sz="1600" dirty="0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可编程逻辑阵列</a:t>
            </a:r>
            <a:r>
              <a:rPr lang="en-US" altLang="zh-CN" smtClean="0"/>
              <a:t>PLA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latin typeface="Times New Roman" pitchFamily="18" charset="0"/>
              </a:rPr>
              <a:t>时序逻辑</a:t>
            </a:r>
            <a:r>
              <a:rPr kumimoji="1" lang="en-US" altLang="zh-CN" smtClean="0">
                <a:latin typeface="Times New Roman" pitchFamily="18" charset="0"/>
              </a:rPr>
              <a:t>PLA</a:t>
            </a:r>
            <a:r>
              <a:rPr kumimoji="1" lang="zh-CN" altLang="en-US" smtClean="0">
                <a:latin typeface="Times New Roman" pitchFamily="18" charset="0"/>
              </a:rPr>
              <a:t>的结构框图</a:t>
            </a:r>
          </a:p>
        </p:txBody>
      </p:sp>
      <p:grpSp>
        <p:nvGrpSpPr>
          <p:cNvPr id="102404" name="Group 4"/>
          <p:cNvGrpSpPr>
            <a:grpSpLocks/>
          </p:cNvGrpSpPr>
          <p:nvPr/>
        </p:nvGrpSpPr>
        <p:grpSpPr bwMode="auto">
          <a:xfrm>
            <a:off x="1246188" y="2095500"/>
            <a:ext cx="7024687" cy="4116388"/>
            <a:chOff x="785" y="1320"/>
            <a:chExt cx="4425" cy="2593"/>
          </a:xfrm>
        </p:grpSpPr>
        <p:sp>
          <p:nvSpPr>
            <p:cNvPr id="102405" name="Rectangle 5"/>
            <p:cNvSpPr>
              <a:spLocks noChangeArrowheads="1"/>
            </p:cNvSpPr>
            <p:nvPr/>
          </p:nvSpPr>
          <p:spPr bwMode="auto">
            <a:xfrm>
              <a:off x="1492" y="1451"/>
              <a:ext cx="1074" cy="904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6" name="Rectangle 6"/>
            <p:cNvSpPr>
              <a:spLocks noChangeArrowheads="1"/>
            </p:cNvSpPr>
            <p:nvPr/>
          </p:nvSpPr>
          <p:spPr bwMode="auto">
            <a:xfrm>
              <a:off x="1767" y="1818"/>
              <a:ext cx="641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100">
                  <a:solidFill>
                    <a:srgbClr val="000000"/>
                  </a:solidFill>
                  <a:latin typeface="宋体" pitchFamily="2" charset="-122"/>
                </a:rPr>
                <a:t>与阵列</a:t>
              </a:r>
              <a:endParaRPr lang="zh-CN" altLang="en-US"/>
            </a:p>
          </p:txBody>
        </p:sp>
        <p:sp>
          <p:nvSpPr>
            <p:cNvPr id="102407" name="Rectangle 7"/>
            <p:cNvSpPr>
              <a:spLocks noChangeArrowheads="1"/>
            </p:cNvSpPr>
            <p:nvPr/>
          </p:nvSpPr>
          <p:spPr bwMode="auto">
            <a:xfrm>
              <a:off x="1492" y="2905"/>
              <a:ext cx="1074" cy="904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8" name="Rectangle 8"/>
            <p:cNvSpPr>
              <a:spLocks noChangeArrowheads="1"/>
            </p:cNvSpPr>
            <p:nvPr/>
          </p:nvSpPr>
          <p:spPr bwMode="auto">
            <a:xfrm>
              <a:off x="1767" y="3272"/>
              <a:ext cx="641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100">
                  <a:solidFill>
                    <a:srgbClr val="000000"/>
                  </a:solidFill>
                  <a:latin typeface="宋体" pitchFamily="2" charset="-122"/>
                </a:rPr>
                <a:t>或阵列</a:t>
              </a:r>
              <a:endParaRPr lang="zh-CN" altLang="en-US"/>
            </a:p>
          </p:txBody>
        </p:sp>
        <p:sp>
          <p:nvSpPr>
            <p:cNvPr id="102409" name="Line 9"/>
            <p:cNvSpPr>
              <a:spLocks noChangeShapeType="1"/>
            </p:cNvSpPr>
            <p:nvPr/>
          </p:nvSpPr>
          <p:spPr bwMode="auto">
            <a:xfrm>
              <a:off x="1021" y="1582"/>
              <a:ext cx="47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0" name="Line 10"/>
            <p:cNvSpPr>
              <a:spLocks noChangeShapeType="1"/>
            </p:cNvSpPr>
            <p:nvPr/>
          </p:nvSpPr>
          <p:spPr bwMode="auto">
            <a:xfrm>
              <a:off x="1021" y="2289"/>
              <a:ext cx="47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1" name="Line 11"/>
            <p:cNvSpPr>
              <a:spLocks noChangeShapeType="1"/>
            </p:cNvSpPr>
            <p:nvPr/>
          </p:nvSpPr>
          <p:spPr bwMode="auto">
            <a:xfrm>
              <a:off x="1584" y="2355"/>
              <a:ext cx="1" cy="55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2" name="Line 12"/>
            <p:cNvSpPr>
              <a:spLocks noChangeShapeType="1"/>
            </p:cNvSpPr>
            <p:nvPr/>
          </p:nvSpPr>
          <p:spPr bwMode="auto">
            <a:xfrm>
              <a:off x="2474" y="2355"/>
              <a:ext cx="1" cy="55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3" name="Line 13"/>
            <p:cNvSpPr>
              <a:spLocks noChangeShapeType="1"/>
            </p:cNvSpPr>
            <p:nvPr/>
          </p:nvSpPr>
          <p:spPr bwMode="auto">
            <a:xfrm>
              <a:off x="1728" y="2355"/>
              <a:ext cx="1" cy="55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4" name="Rectangle 14"/>
            <p:cNvSpPr>
              <a:spLocks noChangeArrowheads="1"/>
            </p:cNvSpPr>
            <p:nvPr/>
          </p:nvSpPr>
          <p:spPr bwMode="auto">
            <a:xfrm rot="10800000">
              <a:off x="993" y="1841"/>
              <a:ext cx="27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</a:rPr>
                <a:t>·</a:t>
              </a:r>
              <a:endParaRPr lang="en-US" altLang="zh-CN"/>
            </a:p>
          </p:txBody>
        </p:sp>
        <p:sp>
          <p:nvSpPr>
            <p:cNvPr id="102415" name="Rectangle 15"/>
            <p:cNvSpPr>
              <a:spLocks noChangeArrowheads="1"/>
            </p:cNvSpPr>
            <p:nvPr/>
          </p:nvSpPr>
          <p:spPr bwMode="auto">
            <a:xfrm rot="10800000">
              <a:off x="993" y="1959"/>
              <a:ext cx="27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</a:rPr>
                <a:t>·</a:t>
              </a:r>
              <a:endParaRPr lang="en-US" altLang="zh-CN"/>
            </a:p>
          </p:txBody>
        </p:sp>
        <p:sp>
          <p:nvSpPr>
            <p:cNvPr id="102416" name="Rectangle 16"/>
            <p:cNvSpPr>
              <a:spLocks noChangeArrowheads="1"/>
            </p:cNvSpPr>
            <p:nvPr/>
          </p:nvSpPr>
          <p:spPr bwMode="auto">
            <a:xfrm rot="10800000">
              <a:off x="993" y="1710"/>
              <a:ext cx="27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</a:rPr>
                <a:t>·</a:t>
              </a:r>
              <a:endParaRPr lang="en-US" altLang="zh-CN"/>
            </a:p>
          </p:txBody>
        </p:sp>
        <p:sp>
          <p:nvSpPr>
            <p:cNvPr id="102417" name="Rectangle 17"/>
            <p:cNvSpPr>
              <a:spLocks noChangeArrowheads="1"/>
            </p:cNvSpPr>
            <p:nvPr/>
          </p:nvSpPr>
          <p:spPr bwMode="auto">
            <a:xfrm rot="-5400000">
              <a:off x="1963" y="2510"/>
              <a:ext cx="27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</a:rPr>
                <a:t>·</a:t>
              </a:r>
              <a:endParaRPr lang="en-US" altLang="zh-CN"/>
            </a:p>
          </p:txBody>
        </p:sp>
        <p:sp>
          <p:nvSpPr>
            <p:cNvPr id="102418" name="Rectangle 18"/>
            <p:cNvSpPr>
              <a:spLocks noChangeArrowheads="1"/>
            </p:cNvSpPr>
            <p:nvPr/>
          </p:nvSpPr>
          <p:spPr bwMode="auto">
            <a:xfrm rot="-5400000">
              <a:off x="1832" y="2510"/>
              <a:ext cx="27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</a:rPr>
                <a:t>·</a:t>
              </a:r>
              <a:endParaRPr lang="en-US" altLang="zh-CN"/>
            </a:p>
          </p:txBody>
        </p:sp>
        <p:sp>
          <p:nvSpPr>
            <p:cNvPr id="102419" name="Rectangle 19"/>
            <p:cNvSpPr>
              <a:spLocks noChangeArrowheads="1"/>
            </p:cNvSpPr>
            <p:nvPr/>
          </p:nvSpPr>
          <p:spPr bwMode="auto">
            <a:xfrm rot="-5400000">
              <a:off x="2120" y="2510"/>
              <a:ext cx="27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</a:rPr>
                <a:t>·</a:t>
              </a:r>
              <a:endParaRPr lang="en-US" altLang="zh-CN"/>
            </a:p>
          </p:txBody>
        </p:sp>
        <p:sp>
          <p:nvSpPr>
            <p:cNvPr id="102420" name="Rectangle 20"/>
            <p:cNvSpPr>
              <a:spLocks noChangeArrowheads="1"/>
            </p:cNvSpPr>
            <p:nvPr/>
          </p:nvSpPr>
          <p:spPr bwMode="auto">
            <a:xfrm>
              <a:off x="785" y="1477"/>
              <a:ext cx="170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102421" name="Rectangle 21"/>
            <p:cNvSpPr>
              <a:spLocks noChangeArrowheads="1"/>
            </p:cNvSpPr>
            <p:nvPr/>
          </p:nvSpPr>
          <p:spPr bwMode="auto">
            <a:xfrm>
              <a:off x="890" y="1556"/>
              <a:ext cx="118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102422" name="Rectangle 22"/>
            <p:cNvSpPr>
              <a:spLocks noChangeArrowheads="1"/>
            </p:cNvSpPr>
            <p:nvPr/>
          </p:nvSpPr>
          <p:spPr bwMode="auto">
            <a:xfrm>
              <a:off x="785" y="2145"/>
              <a:ext cx="170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102423" name="Rectangle 23"/>
            <p:cNvSpPr>
              <a:spLocks noChangeArrowheads="1"/>
            </p:cNvSpPr>
            <p:nvPr/>
          </p:nvSpPr>
          <p:spPr bwMode="auto">
            <a:xfrm>
              <a:off x="890" y="2250"/>
              <a:ext cx="11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102424" name="Line 24"/>
            <p:cNvSpPr>
              <a:spLocks noChangeShapeType="1"/>
            </p:cNvSpPr>
            <p:nvPr/>
          </p:nvSpPr>
          <p:spPr bwMode="auto">
            <a:xfrm>
              <a:off x="2579" y="2970"/>
              <a:ext cx="45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5" name="Line 25"/>
            <p:cNvSpPr>
              <a:spLocks noChangeShapeType="1"/>
            </p:cNvSpPr>
            <p:nvPr/>
          </p:nvSpPr>
          <p:spPr bwMode="auto">
            <a:xfrm>
              <a:off x="2566" y="3246"/>
              <a:ext cx="47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6" name="Line 26"/>
            <p:cNvSpPr>
              <a:spLocks noChangeShapeType="1"/>
            </p:cNvSpPr>
            <p:nvPr/>
          </p:nvSpPr>
          <p:spPr bwMode="auto">
            <a:xfrm>
              <a:off x="2566" y="3494"/>
              <a:ext cx="2356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7" name="Line 27"/>
            <p:cNvSpPr>
              <a:spLocks noChangeShapeType="1"/>
            </p:cNvSpPr>
            <p:nvPr/>
          </p:nvSpPr>
          <p:spPr bwMode="auto">
            <a:xfrm>
              <a:off x="2579" y="3743"/>
              <a:ext cx="234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8" name="Rectangle 28"/>
            <p:cNvSpPr>
              <a:spLocks noChangeArrowheads="1"/>
            </p:cNvSpPr>
            <p:nvPr/>
          </p:nvSpPr>
          <p:spPr bwMode="auto">
            <a:xfrm>
              <a:off x="3050" y="2892"/>
              <a:ext cx="1231" cy="471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9" name="Rectangle 29"/>
            <p:cNvSpPr>
              <a:spLocks noChangeArrowheads="1"/>
            </p:cNvSpPr>
            <p:nvPr/>
          </p:nvSpPr>
          <p:spPr bwMode="auto">
            <a:xfrm>
              <a:off x="3404" y="3036"/>
              <a:ext cx="641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100">
                  <a:solidFill>
                    <a:srgbClr val="000000"/>
                  </a:solidFill>
                  <a:latin typeface="宋体" pitchFamily="2" charset="-122"/>
                </a:rPr>
                <a:t>触发器</a:t>
              </a:r>
              <a:endParaRPr lang="zh-CN" altLang="en-US"/>
            </a:p>
          </p:txBody>
        </p:sp>
        <p:sp>
          <p:nvSpPr>
            <p:cNvPr id="102430" name="Rectangle 30"/>
            <p:cNvSpPr>
              <a:spLocks noChangeArrowheads="1"/>
            </p:cNvSpPr>
            <p:nvPr/>
          </p:nvSpPr>
          <p:spPr bwMode="auto">
            <a:xfrm rot="10800000">
              <a:off x="4239" y="2981"/>
              <a:ext cx="27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</a:rPr>
                <a:t>·</a:t>
              </a:r>
              <a:endParaRPr lang="en-US" altLang="zh-CN"/>
            </a:p>
          </p:txBody>
        </p:sp>
        <p:sp>
          <p:nvSpPr>
            <p:cNvPr id="102431" name="Rectangle 31"/>
            <p:cNvSpPr>
              <a:spLocks noChangeArrowheads="1"/>
            </p:cNvSpPr>
            <p:nvPr/>
          </p:nvSpPr>
          <p:spPr bwMode="auto">
            <a:xfrm rot="10800000">
              <a:off x="4239" y="3060"/>
              <a:ext cx="27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</a:rPr>
                <a:t>·</a:t>
              </a:r>
              <a:endParaRPr lang="en-US" altLang="zh-CN"/>
            </a:p>
          </p:txBody>
        </p:sp>
        <p:sp>
          <p:nvSpPr>
            <p:cNvPr id="102432" name="Rectangle 32"/>
            <p:cNvSpPr>
              <a:spLocks noChangeArrowheads="1"/>
            </p:cNvSpPr>
            <p:nvPr/>
          </p:nvSpPr>
          <p:spPr bwMode="auto">
            <a:xfrm rot="10800000">
              <a:off x="4239" y="2902"/>
              <a:ext cx="27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</a:rPr>
                <a:t>·</a:t>
              </a:r>
              <a:endParaRPr lang="en-US" altLang="zh-CN"/>
            </a:p>
          </p:txBody>
        </p:sp>
        <p:sp>
          <p:nvSpPr>
            <p:cNvPr id="102433" name="Rectangle 33"/>
            <p:cNvSpPr>
              <a:spLocks noChangeArrowheads="1"/>
            </p:cNvSpPr>
            <p:nvPr/>
          </p:nvSpPr>
          <p:spPr bwMode="auto">
            <a:xfrm>
              <a:off x="4503" y="3547"/>
              <a:ext cx="27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</a:rPr>
                <a:t>·</a:t>
              </a:r>
              <a:endParaRPr lang="en-US" altLang="zh-CN"/>
            </a:p>
          </p:txBody>
        </p:sp>
        <p:sp>
          <p:nvSpPr>
            <p:cNvPr id="102434" name="Rectangle 34"/>
            <p:cNvSpPr>
              <a:spLocks noChangeArrowheads="1"/>
            </p:cNvSpPr>
            <p:nvPr/>
          </p:nvSpPr>
          <p:spPr bwMode="auto">
            <a:xfrm>
              <a:off x="4503" y="3495"/>
              <a:ext cx="27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</a:rPr>
                <a:t>·</a:t>
              </a:r>
              <a:endParaRPr lang="en-US" altLang="zh-CN"/>
            </a:p>
          </p:txBody>
        </p:sp>
        <p:sp>
          <p:nvSpPr>
            <p:cNvPr id="102435" name="Rectangle 35"/>
            <p:cNvSpPr>
              <a:spLocks noChangeArrowheads="1"/>
            </p:cNvSpPr>
            <p:nvPr/>
          </p:nvSpPr>
          <p:spPr bwMode="auto">
            <a:xfrm>
              <a:off x="4503" y="3612"/>
              <a:ext cx="27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</a:rPr>
                <a:t>·</a:t>
              </a:r>
              <a:endParaRPr lang="en-US" altLang="zh-CN"/>
            </a:p>
          </p:txBody>
        </p:sp>
        <p:sp>
          <p:nvSpPr>
            <p:cNvPr id="102436" name="Rectangle 36"/>
            <p:cNvSpPr>
              <a:spLocks noChangeArrowheads="1"/>
            </p:cNvSpPr>
            <p:nvPr/>
          </p:nvSpPr>
          <p:spPr bwMode="auto">
            <a:xfrm>
              <a:off x="4988" y="3416"/>
              <a:ext cx="157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102437" name="Rectangle 37"/>
            <p:cNvSpPr>
              <a:spLocks noChangeArrowheads="1"/>
            </p:cNvSpPr>
            <p:nvPr/>
          </p:nvSpPr>
          <p:spPr bwMode="auto">
            <a:xfrm>
              <a:off x="5079" y="3494"/>
              <a:ext cx="118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102438" name="Rectangle 38"/>
            <p:cNvSpPr>
              <a:spLocks noChangeArrowheads="1"/>
            </p:cNvSpPr>
            <p:nvPr/>
          </p:nvSpPr>
          <p:spPr bwMode="auto">
            <a:xfrm>
              <a:off x="4975" y="3639"/>
              <a:ext cx="157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102439" name="Rectangle 39"/>
            <p:cNvSpPr>
              <a:spLocks noChangeArrowheads="1"/>
            </p:cNvSpPr>
            <p:nvPr/>
          </p:nvSpPr>
          <p:spPr bwMode="auto">
            <a:xfrm>
              <a:off x="5066" y="3756"/>
              <a:ext cx="14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i="1">
                  <a:solidFill>
                    <a:srgbClr val="000000"/>
                  </a:solidFill>
                </a:rPr>
                <a:t>m</a:t>
              </a:r>
              <a:endParaRPr lang="en-US" altLang="zh-CN"/>
            </a:p>
          </p:txBody>
        </p:sp>
        <p:sp>
          <p:nvSpPr>
            <p:cNvPr id="102440" name="Freeform 40"/>
            <p:cNvSpPr>
              <a:spLocks/>
            </p:cNvSpPr>
            <p:nvPr/>
          </p:nvSpPr>
          <p:spPr bwMode="auto">
            <a:xfrm>
              <a:off x="2566" y="1582"/>
              <a:ext cx="2369" cy="1664"/>
            </a:xfrm>
            <a:custGeom>
              <a:avLst/>
              <a:gdLst>
                <a:gd name="T0" fmla="*/ 0 w 2369"/>
                <a:gd name="T1" fmla="*/ 0 h 1664"/>
                <a:gd name="T2" fmla="*/ 2369 w 2369"/>
                <a:gd name="T3" fmla="*/ 0 h 1664"/>
                <a:gd name="T4" fmla="*/ 2369 w 2369"/>
                <a:gd name="T5" fmla="*/ 1664 h 1664"/>
                <a:gd name="T6" fmla="*/ 1741 w 2369"/>
                <a:gd name="T7" fmla="*/ 1664 h 16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9"/>
                <a:gd name="T13" fmla="*/ 0 h 1664"/>
                <a:gd name="T14" fmla="*/ 2369 w 2369"/>
                <a:gd name="T15" fmla="*/ 1664 h 16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9" h="1664">
                  <a:moveTo>
                    <a:pt x="0" y="0"/>
                  </a:moveTo>
                  <a:lnTo>
                    <a:pt x="2369" y="0"/>
                  </a:lnTo>
                  <a:lnTo>
                    <a:pt x="2369" y="1664"/>
                  </a:lnTo>
                  <a:lnTo>
                    <a:pt x="1741" y="1664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1" name="Freeform 41"/>
            <p:cNvSpPr>
              <a:spLocks/>
            </p:cNvSpPr>
            <p:nvPr/>
          </p:nvSpPr>
          <p:spPr bwMode="auto">
            <a:xfrm>
              <a:off x="2566" y="2198"/>
              <a:ext cx="2029" cy="772"/>
            </a:xfrm>
            <a:custGeom>
              <a:avLst/>
              <a:gdLst>
                <a:gd name="T0" fmla="*/ 0 w 2029"/>
                <a:gd name="T1" fmla="*/ 0 h 772"/>
                <a:gd name="T2" fmla="*/ 2029 w 2029"/>
                <a:gd name="T3" fmla="*/ 0 h 772"/>
                <a:gd name="T4" fmla="*/ 2029 w 2029"/>
                <a:gd name="T5" fmla="*/ 772 h 772"/>
                <a:gd name="T6" fmla="*/ 1741 w 2029"/>
                <a:gd name="T7" fmla="*/ 772 h 7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29"/>
                <a:gd name="T13" fmla="*/ 0 h 772"/>
                <a:gd name="T14" fmla="*/ 2029 w 2029"/>
                <a:gd name="T15" fmla="*/ 772 h 7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29" h="772">
                  <a:moveTo>
                    <a:pt x="0" y="0"/>
                  </a:moveTo>
                  <a:lnTo>
                    <a:pt x="2029" y="0"/>
                  </a:lnTo>
                  <a:lnTo>
                    <a:pt x="2029" y="772"/>
                  </a:lnTo>
                  <a:lnTo>
                    <a:pt x="1741" y="772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2" name="Rectangle 42"/>
            <p:cNvSpPr>
              <a:spLocks noChangeArrowheads="1"/>
            </p:cNvSpPr>
            <p:nvPr/>
          </p:nvSpPr>
          <p:spPr bwMode="auto">
            <a:xfrm>
              <a:off x="2657" y="2696"/>
              <a:ext cx="196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</a:rPr>
                <a:t>W</a:t>
              </a:r>
              <a:endParaRPr lang="en-US" altLang="zh-CN"/>
            </a:p>
          </p:txBody>
        </p:sp>
        <p:sp>
          <p:nvSpPr>
            <p:cNvPr id="102443" name="Rectangle 43"/>
            <p:cNvSpPr>
              <a:spLocks noChangeArrowheads="1"/>
            </p:cNvSpPr>
            <p:nvPr/>
          </p:nvSpPr>
          <p:spPr bwMode="auto">
            <a:xfrm>
              <a:off x="2788" y="2787"/>
              <a:ext cx="118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102444" name="Rectangle 44"/>
            <p:cNvSpPr>
              <a:spLocks noChangeArrowheads="1"/>
            </p:cNvSpPr>
            <p:nvPr/>
          </p:nvSpPr>
          <p:spPr bwMode="auto">
            <a:xfrm>
              <a:off x="2671" y="3259"/>
              <a:ext cx="196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</a:rPr>
                <a:t>W</a:t>
              </a:r>
              <a:endParaRPr lang="en-US" altLang="zh-CN"/>
            </a:p>
          </p:txBody>
        </p:sp>
        <p:sp>
          <p:nvSpPr>
            <p:cNvPr id="102445" name="Rectangle 45"/>
            <p:cNvSpPr>
              <a:spLocks noChangeArrowheads="1"/>
            </p:cNvSpPr>
            <p:nvPr/>
          </p:nvSpPr>
          <p:spPr bwMode="auto">
            <a:xfrm>
              <a:off x="2801" y="3363"/>
              <a:ext cx="92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i="1">
                  <a:solidFill>
                    <a:srgbClr val="000000"/>
                  </a:solidFill>
                </a:rPr>
                <a:t>l</a:t>
              </a:r>
              <a:endParaRPr lang="en-US" altLang="zh-CN"/>
            </a:p>
          </p:txBody>
        </p:sp>
        <p:sp>
          <p:nvSpPr>
            <p:cNvPr id="102446" name="Rectangle 46"/>
            <p:cNvSpPr>
              <a:spLocks noChangeArrowheads="1"/>
            </p:cNvSpPr>
            <p:nvPr/>
          </p:nvSpPr>
          <p:spPr bwMode="auto">
            <a:xfrm>
              <a:off x="2788" y="1320"/>
              <a:ext cx="183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</a:rPr>
                <a:t>Q</a:t>
              </a:r>
              <a:endParaRPr lang="en-US" altLang="zh-CN"/>
            </a:p>
          </p:txBody>
        </p:sp>
        <p:sp>
          <p:nvSpPr>
            <p:cNvPr id="102447" name="Rectangle 47"/>
            <p:cNvSpPr>
              <a:spLocks noChangeArrowheads="1"/>
            </p:cNvSpPr>
            <p:nvPr/>
          </p:nvSpPr>
          <p:spPr bwMode="auto">
            <a:xfrm>
              <a:off x="2906" y="1438"/>
              <a:ext cx="10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i="1">
                  <a:solidFill>
                    <a:srgbClr val="000000"/>
                  </a:solidFill>
                </a:rPr>
                <a:t>k</a:t>
              </a:r>
              <a:endParaRPr lang="en-US" altLang="zh-CN"/>
            </a:p>
          </p:txBody>
        </p:sp>
        <p:sp>
          <p:nvSpPr>
            <p:cNvPr id="102448" name="Rectangle 48"/>
            <p:cNvSpPr>
              <a:spLocks noChangeArrowheads="1"/>
            </p:cNvSpPr>
            <p:nvPr/>
          </p:nvSpPr>
          <p:spPr bwMode="auto">
            <a:xfrm>
              <a:off x="2788" y="1975"/>
              <a:ext cx="183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</a:rPr>
                <a:t>Q</a:t>
              </a:r>
              <a:endParaRPr lang="en-US" altLang="zh-CN"/>
            </a:p>
          </p:txBody>
        </p:sp>
        <p:sp>
          <p:nvSpPr>
            <p:cNvPr id="102449" name="Rectangle 49"/>
            <p:cNvSpPr>
              <a:spLocks noChangeArrowheads="1"/>
            </p:cNvSpPr>
            <p:nvPr/>
          </p:nvSpPr>
          <p:spPr bwMode="auto">
            <a:xfrm>
              <a:off x="2906" y="2053"/>
              <a:ext cx="118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102450" name="Rectangle 50"/>
            <p:cNvSpPr>
              <a:spLocks noChangeArrowheads="1"/>
            </p:cNvSpPr>
            <p:nvPr/>
          </p:nvSpPr>
          <p:spPr bwMode="auto">
            <a:xfrm rot="10800000">
              <a:off x="2538" y="2994"/>
              <a:ext cx="27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</a:rPr>
                <a:t>·</a:t>
              </a:r>
              <a:endParaRPr lang="en-US" altLang="zh-CN"/>
            </a:p>
          </p:txBody>
        </p:sp>
        <p:sp>
          <p:nvSpPr>
            <p:cNvPr id="102451" name="Rectangle 51"/>
            <p:cNvSpPr>
              <a:spLocks noChangeArrowheads="1"/>
            </p:cNvSpPr>
            <p:nvPr/>
          </p:nvSpPr>
          <p:spPr bwMode="auto">
            <a:xfrm rot="10800000">
              <a:off x="2538" y="3073"/>
              <a:ext cx="27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</a:rPr>
                <a:t>·</a:t>
              </a:r>
              <a:endParaRPr lang="en-US" altLang="zh-CN"/>
            </a:p>
          </p:txBody>
        </p:sp>
        <p:sp>
          <p:nvSpPr>
            <p:cNvPr id="102452" name="Rectangle 52"/>
            <p:cNvSpPr>
              <a:spLocks noChangeArrowheads="1"/>
            </p:cNvSpPr>
            <p:nvPr/>
          </p:nvSpPr>
          <p:spPr bwMode="auto">
            <a:xfrm rot="10800000">
              <a:off x="2538" y="2915"/>
              <a:ext cx="27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</a:rPr>
                <a:t>·</a:t>
              </a:r>
              <a:endParaRPr lang="en-US" altLang="zh-CN"/>
            </a:p>
          </p:txBody>
        </p:sp>
        <p:sp>
          <p:nvSpPr>
            <p:cNvPr id="102453" name="Freeform 53"/>
            <p:cNvSpPr>
              <a:spLocks/>
            </p:cNvSpPr>
            <p:nvPr/>
          </p:nvSpPr>
          <p:spPr bwMode="auto">
            <a:xfrm>
              <a:off x="1322" y="1543"/>
              <a:ext cx="170" cy="65"/>
            </a:xfrm>
            <a:custGeom>
              <a:avLst/>
              <a:gdLst>
                <a:gd name="T0" fmla="*/ 0 w 170"/>
                <a:gd name="T1" fmla="*/ 65 h 65"/>
                <a:gd name="T2" fmla="*/ 39 w 170"/>
                <a:gd name="T3" fmla="*/ 39 h 65"/>
                <a:gd name="T4" fmla="*/ 0 w 170"/>
                <a:gd name="T5" fmla="*/ 0 h 65"/>
                <a:gd name="T6" fmla="*/ 170 w 170"/>
                <a:gd name="T7" fmla="*/ 39 h 65"/>
                <a:gd name="T8" fmla="*/ 0 w 170"/>
                <a:gd name="T9" fmla="*/ 6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65"/>
                <a:gd name="T17" fmla="*/ 170 w 170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65">
                  <a:moveTo>
                    <a:pt x="0" y="65"/>
                  </a:moveTo>
                  <a:lnTo>
                    <a:pt x="39" y="39"/>
                  </a:lnTo>
                  <a:lnTo>
                    <a:pt x="0" y="0"/>
                  </a:lnTo>
                  <a:lnTo>
                    <a:pt x="170" y="39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4" name="Freeform 54"/>
            <p:cNvSpPr>
              <a:spLocks/>
            </p:cNvSpPr>
            <p:nvPr/>
          </p:nvSpPr>
          <p:spPr bwMode="auto">
            <a:xfrm>
              <a:off x="1309" y="2250"/>
              <a:ext cx="170" cy="79"/>
            </a:xfrm>
            <a:custGeom>
              <a:avLst/>
              <a:gdLst>
                <a:gd name="T0" fmla="*/ 0 w 170"/>
                <a:gd name="T1" fmla="*/ 79 h 79"/>
                <a:gd name="T2" fmla="*/ 39 w 170"/>
                <a:gd name="T3" fmla="*/ 39 h 79"/>
                <a:gd name="T4" fmla="*/ 0 w 170"/>
                <a:gd name="T5" fmla="*/ 0 h 79"/>
                <a:gd name="T6" fmla="*/ 170 w 170"/>
                <a:gd name="T7" fmla="*/ 39 h 79"/>
                <a:gd name="T8" fmla="*/ 0 w 170"/>
                <a:gd name="T9" fmla="*/ 79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79"/>
                <a:gd name="T17" fmla="*/ 170 w 170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79">
                  <a:moveTo>
                    <a:pt x="0" y="79"/>
                  </a:moveTo>
                  <a:lnTo>
                    <a:pt x="39" y="39"/>
                  </a:lnTo>
                  <a:lnTo>
                    <a:pt x="0" y="0"/>
                  </a:lnTo>
                  <a:lnTo>
                    <a:pt x="170" y="39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5" name="Freeform 55"/>
            <p:cNvSpPr>
              <a:spLocks/>
            </p:cNvSpPr>
            <p:nvPr/>
          </p:nvSpPr>
          <p:spPr bwMode="auto">
            <a:xfrm>
              <a:off x="2566" y="1543"/>
              <a:ext cx="170" cy="65"/>
            </a:xfrm>
            <a:custGeom>
              <a:avLst/>
              <a:gdLst>
                <a:gd name="T0" fmla="*/ 170 w 170"/>
                <a:gd name="T1" fmla="*/ 65 h 65"/>
                <a:gd name="T2" fmla="*/ 131 w 170"/>
                <a:gd name="T3" fmla="*/ 39 h 65"/>
                <a:gd name="T4" fmla="*/ 170 w 170"/>
                <a:gd name="T5" fmla="*/ 0 h 65"/>
                <a:gd name="T6" fmla="*/ 0 w 170"/>
                <a:gd name="T7" fmla="*/ 39 h 65"/>
                <a:gd name="T8" fmla="*/ 170 w 170"/>
                <a:gd name="T9" fmla="*/ 6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65"/>
                <a:gd name="T17" fmla="*/ 170 w 170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65">
                  <a:moveTo>
                    <a:pt x="170" y="65"/>
                  </a:moveTo>
                  <a:lnTo>
                    <a:pt x="131" y="39"/>
                  </a:lnTo>
                  <a:lnTo>
                    <a:pt x="170" y="0"/>
                  </a:lnTo>
                  <a:lnTo>
                    <a:pt x="0" y="39"/>
                  </a:lnTo>
                  <a:lnTo>
                    <a:pt x="170" y="65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6" name="Freeform 56"/>
            <p:cNvSpPr>
              <a:spLocks/>
            </p:cNvSpPr>
            <p:nvPr/>
          </p:nvSpPr>
          <p:spPr bwMode="auto">
            <a:xfrm>
              <a:off x="2566" y="2171"/>
              <a:ext cx="170" cy="66"/>
            </a:xfrm>
            <a:custGeom>
              <a:avLst/>
              <a:gdLst>
                <a:gd name="T0" fmla="*/ 170 w 170"/>
                <a:gd name="T1" fmla="*/ 66 h 66"/>
                <a:gd name="T2" fmla="*/ 131 w 170"/>
                <a:gd name="T3" fmla="*/ 27 h 66"/>
                <a:gd name="T4" fmla="*/ 170 w 170"/>
                <a:gd name="T5" fmla="*/ 0 h 66"/>
                <a:gd name="T6" fmla="*/ 0 w 170"/>
                <a:gd name="T7" fmla="*/ 27 h 66"/>
                <a:gd name="T8" fmla="*/ 170 w 170"/>
                <a:gd name="T9" fmla="*/ 66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66"/>
                <a:gd name="T17" fmla="*/ 170 w 17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66">
                  <a:moveTo>
                    <a:pt x="170" y="66"/>
                  </a:moveTo>
                  <a:lnTo>
                    <a:pt x="131" y="27"/>
                  </a:lnTo>
                  <a:lnTo>
                    <a:pt x="170" y="0"/>
                  </a:lnTo>
                  <a:lnTo>
                    <a:pt x="0" y="27"/>
                  </a:lnTo>
                  <a:lnTo>
                    <a:pt x="170" y="66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7" name="Freeform 57"/>
            <p:cNvSpPr>
              <a:spLocks/>
            </p:cNvSpPr>
            <p:nvPr/>
          </p:nvSpPr>
          <p:spPr bwMode="auto">
            <a:xfrm>
              <a:off x="2435" y="2735"/>
              <a:ext cx="78" cy="170"/>
            </a:xfrm>
            <a:custGeom>
              <a:avLst/>
              <a:gdLst>
                <a:gd name="T0" fmla="*/ 78 w 78"/>
                <a:gd name="T1" fmla="*/ 0 h 170"/>
                <a:gd name="T2" fmla="*/ 39 w 78"/>
                <a:gd name="T3" fmla="*/ 26 h 170"/>
                <a:gd name="T4" fmla="*/ 0 w 78"/>
                <a:gd name="T5" fmla="*/ 0 h 170"/>
                <a:gd name="T6" fmla="*/ 39 w 78"/>
                <a:gd name="T7" fmla="*/ 170 h 170"/>
                <a:gd name="T8" fmla="*/ 78 w 78"/>
                <a:gd name="T9" fmla="*/ 0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170"/>
                <a:gd name="T17" fmla="*/ 78 w 7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170">
                  <a:moveTo>
                    <a:pt x="78" y="0"/>
                  </a:moveTo>
                  <a:lnTo>
                    <a:pt x="39" y="26"/>
                  </a:lnTo>
                  <a:lnTo>
                    <a:pt x="0" y="0"/>
                  </a:lnTo>
                  <a:lnTo>
                    <a:pt x="39" y="17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8" name="Freeform 58"/>
            <p:cNvSpPr>
              <a:spLocks/>
            </p:cNvSpPr>
            <p:nvPr/>
          </p:nvSpPr>
          <p:spPr bwMode="auto">
            <a:xfrm>
              <a:off x="1702" y="2735"/>
              <a:ext cx="65" cy="170"/>
            </a:xfrm>
            <a:custGeom>
              <a:avLst/>
              <a:gdLst>
                <a:gd name="T0" fmla="*/ 65 w 65"/>
                <a:gd name="T1" fmla="*/ 0 h 170"/>
                <a:gd name="T2" fmla="*/ 39 w 65"/>
                <a:gd name="T3" fmla="*/ 26 h 170"/>
                <a:gd name="T4" fmla="*/ 0 w 65"/>
                <a:gd name="T5" fmla="*/ 0 h 170"/>
                <a:gd name="T6" fmla="*/ 39 w 65"/>
                <a:gd name="T7" fmla="*/ 170 h 170"/>
                <a:gd name="T8" fmla="*/ 65 w 65"/>
                <a:gd name="T9" fmla="*/ 0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170"/>
                <a:gd name="T17" fmla="*/ 65 w 65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170">
                  <a:moveTo>
                    <a:pt x="65" y="0"/>
                  </a:moveTo>
                  <a:lnTo>
                    <a:pt x="39" y="26"/>
                  </a:lnTo>
                  <a:lnTo>
                    <a:pt x="0" y="0"/>
                  </a:lnTo>
                  <a:lnTo>
                    <a:pt x="39" y="17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9" name="Freeform 59"/>
            <p:cNvSpPr>
              <a:spLocks/>
            </p:cNvSpPr>
            <p:nvPr/>
          </p:nvSpPr>
          <p:spPr bwMode="auto">
            <a:xfrm>
              <a:off x="1545" y="2735"/>
              <a:ext cx="65" cy="170"/>
            </a:xfrm>
            <a:custGeom>
              <a:avLst/>
              <a:gdLst>
                <a:gd name="T0" fmla="*/ 65 w 65"/>
                <a:gd name="T1" fmla="*/ 0 h 170"/>
                <a:gd name="T2" fmla="*/ 39 w 65"/>
                <a:gd name="T3" fmla="*/ 26 h 170"/>
                <a:gd name="T4" fmla="*/ 0 w 65"/>
                <a:gd name="T5" fmla="*/ 0 h 170"/>
                <a:gd name="T6" fmla="*/ 39 w 65"/>
                <a:gd name="T7" fmla="*/ 170 h 170"/>
                <a:gd name="T8" fmla="*/ 65 w 65"/>
                <a:gd name="T9" fmla="*/ 0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170"/>
                <a:gd name="T17" fmla="*/ 65 w 65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170">
                  <a:moveTo>
                    <a:pt x="65" y="0"/>
                  </a:moveTo>
                  <a:lnTo>
                    <a:pt x="39" y="26"/>
                  </a:lnTo>
                  <a:lnTo>
                    <a:pt x="0" y="0"/>
                  </a:lnTo>
                  <a:lnTo>
                    <a:pt x="39" y="17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0" name="Freeform 60"/>
            <p:cNvSpPr>
              <a:spLocks/>
            </p:cNvSpPr>
            <p:nvPr/>
          </p:nvSpPr>
          <p:spPr bwMode="auto">
            <a:xfrm>
              <a:off x="4765" y="3468"/>
              <a:ext cx="157" cy="66"/>
            </a:xfrm>
            <a:custGeom>
              <a:avLst/>
              <a:gdLst>
                <a:gd name="T0" fmla="*/ 0 w 157"/>
                <a:gd name="T1" fmla="*/ 66 h 66"/>
                <a:gd name="T2" fmla="*/ 26 w 157"/>
                <a:gd name="T3" fmla="*/ 26 h 66"/>
                <a:gd name="T4" fmla="*/ 0 w 157"/>
                <a:gd name="T5" fmla="*/ 0 h 66"/>
                <a:gd name="T6" fmla="*/ 157 w 157"/>
                <a:gd name="T7" fmla="*/ 26 h 66"/>
                <a:gd name="T8" fmla="*/ 0 w 157"/>
                <a:gd name="T9" fmla="*/ 66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66"/>
                <a:gd name="T17" fmla="*/ 157 w 157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66">
                  <a:moveTo>
                    <a:pt x="0" y="66"/>
                  </a:moveTo>
                  <a:lnTo>
                    <a:pt x="26" y="26"/>
                  </a:lnTo>
                  <a:lnTo>
                    <a:pt x="0" y="0"/>
                  </a:lnTo>
                  <a:lnTo>
                    <a:pt x="157" y="2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1" name="Freeform 61"/>
            <p:cNvSpPr>
              <a:spLocks/>
            </p:cNvSpPr>
            <p:nvPr/>
          </p:nvSpPr>
          <p:spPr bwMode="auto">
            <a:xfrm>
              <a:off x="2880" y="3219"/>
              <a:ext cx="157" cy="66"/>
            </a:xfrm>
            <a:custGeom>
              <a:avLst/>
              <a:gdLst>
                <a:gd name="T0" fmla="*/ 0 w 157"/>
                <a:gd name="T1" fmla="*/ 66 h 66"/>
                <a:gd name="T2" fmla="*/ 26 w 157"/>
                <a:gd name="T3" fmla="*/ 27 h 66"/>
                <a:gd name="T4" fmla="*/ 0 w 157"/>
                <a:gd name="T5" fmla="*/ 0 h 66"/>
                <a:gd name="T6" fmla="*/ 157 w 157"/>
                <a:gd name="T7" fmla="*/ 27 h 66"/>
                <a:gd name="T8" fmla="*/ 0 w 157"/>
                <a:gd name="T9" fmla="*/ 66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66"/>
                <a:gd name="T17" fmla="*/ 157 w 157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66">
                  <a:moveTo>
                    <a:pt x="0" y="66"/>
                  </a:moveTo>
                  <a:lnTo>
                    <a:pt x="26" y="27"/>
                  </a:lnTo>
                  <a:lnTo>
                    <a:pt x="0" y="0"/>
                  </a:lnTo>
                  <a:lnTo>
                    <a:pt x="157" y="27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2" name="Freeform 62"/>
            <p:cNvSpPr>
              <a:spLocks/>
            </p:cNvSpPr>
            <p:nvPr/>
          </p:nvSpPr>
          <p:spPr bwMode="auto">
            <a:xfrm>
              <a:off x="4765" y="3717"/>
              <a:ext cx="157" cy="66"/>
            </a:xfrm>
            <a:custGeom>
              <a:avLst/>
              <a:gdLst>
                <a:gd name="T0" fmla="*/ 0 w 157"/>
                <a:gd name="T1" fmla="*/ 66 h 66"/>
                <a:gd name="T2" fmla="*/ 26 w 157"/>
                <a:gd name="T3" fmla="*/ 26 h 66"/>
                <a:gd name="T4" fmla="*/ 0 w 157"/>
                <a:gd name="T5" fmla="*/ 0 h 66"/>
                <a:gd name="T6" fmla="*/ 157 w 157"/>
                <a:gd name="T7" fmla="*/ 26 h 66"/>
                <a:gd name="T8" fmla="*/ 0 w 157"/>
                <a:gd name="T9" fmla="*/ 66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66"/>
                <a:gd name="T17" fmla="*/ 157 w 157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66">
                  <a:moveTo>
                    <a:pt x="0" y="66"/>
                  </a:moveTo>
                  <a:lnTo>
                    <a:pt x="26" y="26"/>
                  </a:lnTo>
                  <a:lnTo>
                    <a:pt x="0" y="0"/>
                  </a:lnTo>
                  <a:lnTo>
                    <a:pt x="157" y="2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3" name="Rectangle 63"/>
            <p:cNvSpPr>
              <a:spLocks noChangeArrowheads="1"/>
            </p:cNvSpPr>
            <p:nvPr/>
          </p:nvSpPr>
          <p:spPr bwMode="auto">
            <a:xfrm rot="10800000">
              <a:off x="2695" y="1723"/>
              <a:ext cx="27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</a:rPr>
                <a:t>·</a:t>
              </a:r>
              <a:endParaRPr lang="en-US" altLang="zh-CN"/>
            </a:p>
          </p:txBody>
        </p:sp>
        <p:sp>
          <p:nvSpPr>
            <p:cNvPr id="102464" name="Rectangle 64"/>
            <p:cNvSpPr>
              <a:spLocks noChangeArrowheads="1"/>
            </p:cNvSpPr>
            <p:nvPr/>
          </p:nvSpPr>
          <p:spPr bwMode="auto">
            <a:xfrm rot="10800000">
              <a:off x="2695" y="1841"/>
              <a:ext cx="27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</a:rPr>
                <a:t>·</a:t>
              </a:r>
              <a:endParaRPr lang="en-US" altLang="zh-CN"/>
            </a:p>
          </p:txBody>
        </p:sp>
        <p:sp>
          <p:nvSpPr>
            <p:cNvPr id="102465" name="Rectangle 65"/>
            <p:cNvSpPr>
              <a:spLocks noChangeArrowheads="1"/>
            </p:cNvSpPr>
            <p:nvPr/>
          </p:nvSpPr>
          <p:spPr bwMode="auto">
            <a:xfrm rot="10800000">
              <a:off x="2695" y="1592"/>
              <a:ext cx="27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</a:rPr>
                <a:t>·</a:t>
              </a:r>
              <a:endParaRPr lang="en-US" altLang="zh-CN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可编程逻辑阵列</a:t>
            </a:r>
            <a:r>
              <a:rPr lang="en-US" altLang="zh-CN" sz="4000" smtClean="0"/>
              <a:t>PLA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使用</a:t>
            </a:r>
            <a:r>
              <a:rPr lang="en-US" altLang="zh-CN" smtClean="0"/>
              <a:t>PLA</a:t>
            </a:r>
            <a:r>
              <a:rPr lang="zh-CN" altLang="en-US" smtClean="0"/>
              <a:t>来实现该电路 </a:t>
            </a:r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900112" y="2492375"/>
            <a:ext cx="7560319" cy="2592809"/>
            <a:chOff x="1931" y="12672"/>
            <a:chExt cx="6810" cy="1872"/>
          </a:xfrm>
        </p:grpSpPr>
        <p:sp>
          <p:nvSpPr>
            <p:cNvPr id="103429" name="Text Box 5"/>
            <p:cNvSpPr txBox="1">
              <a:spLocks noChangeArrowheads="1"/>
            </p:cNvSpPr>
            <p:nvPr/>
          </p:nvSpPr>
          <p:spPr bwMode="auto">
            <a:xfrm>
              <a:off x="8201" y="13907"/>
              <a:ext cx="54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/>
            <a:lstStyle/>
            <a:p>
              <a:pPr algn="just"/>
              <a:r>
                <a:rPr lang="zh-CN" altLang="en-US" sz="1800"/>
                <a:t>Ｚ</a:t>
              </a:r>
            </a:p>
          </p:txBody>
        </p:sp>
        <p:sp>
          <p:nvSpPr>
            <p:cNvPr id="103430" name="Line 6"/>
            <p:cNvSpPr>
              <a:spLocks noChangeShapeType="1"/>
            </p:cNvSpPr>
            <p:nvPr/>
          </p:nvSpPr>
          <p:spPr bwMode="auto">
            <a:xfrm>
              <a:off x="3701" y="13309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03431" name="Group 7"/>
            <p:cNvGrpSpPr>
              <a:grpSpLocks/>
            </p:cNvGrpSpPr>
            <p:nvPr/>
          </p:nvGrpSpPr>
          <p:grpSpPr bwMode="auto">
            <a:xfrm>
              <a:off x="6048" y="13132"/>
              <a:ext cx="878" cy="1008"/>
              <a:chOff x="3597" y="8148"/>
              <a:chExt cx="788" cy="1092"/>
            </a:xfrm>
          </p:grpSpPr>
          <p:grpSp>
            <p:nvGrpSpPr>
              <p:cNvPr id="103456" name="Group 8"/>
              <p:cNvGrpSpPr>
                <a:grpSpLocks/>
              </p:cNvGrpSpPr>
              <p:nvPr/>
            </p:nvGrpSpPr>
            <p:grpSpPr bwMode="auto">
              <a:xfrm>
                <a:off x="3597" y="8148"/>
                <a:ext cx="788" cy="1092"/>
                <a:chOff x="3597" y="8148"/>
                <a:chExt cx="788" cy="1092"/>
              </a:xfrm>
            </p:grpSpPr>
            <p:sp>
              <p:nvSpPr>
                <p:cNvPr id="10345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597" y="8148"/>
                  <a:ext cx="788" cy="109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36000" rIns="36000"/>
                <a:lstStyle/>
                <a:p>
                  <a:pPr algn="just"/>
                  <a:r>
                    <a:rPr lang="zh-CN" altLang="en-US" sz="1800"/>
                    <a:t>Ｄ</a:t>
                  </a:r>
                  <a:r>
                    <a:rPr lang="en-US" altLang="zh-CN" sz="1800"/>
                    <a:t>0 </a:t>
                  </a:r>
                  <a:r>
                    <a:rPr lang="zh-CN" altLang="en-US" sz="1800"/>
                    <a:t>Ｑ</a:t>
                  </a:r>
                  <a:r>
                    <a:rPr lang="en-US" altLang="zh-CN" sz="1800"/>
                    <a:t>0</a:t>
                  </a:r>
                </a:p>
                <a:p>
                  <a:pPr algn="just"/>
                  <a:endParaRPr lang="en-US" altLang="zh-CN" sz="1800"/>
                </a:p>
                <a:p>
                  <a:pPr algn="just"/>
                  <a:r>
                    <a:rPr lang="zh-CN" altLang="en-US" sz="1800"/>
                    <a:t>Ｃ　Ｑ</a:t>
                  </a:r>
                  <a:r>
                    <a:rPr lang="en-US" altLang="zh-CN" sz="1800"/>
                    <a:t>0</a:t>
                  </a:r>
                </a:p>
              </p:txBody>
            </p:sp>
            <p:sp>
              <p:nvSpPr>
                <p:cNvPr id="103459" name="Line 10"/>
                <p:cNvSpPr>
                  <a:spLocks noChangeShapeType="1"/>
                </p:cNvSpPr>
                <p:nvPr/>
              </p:nvSpPr>
              <p:spPr bwMode="auto">
                <a:xfrm>
                  <a:off x="3600" y="8886"/>
                  <a:ext cx="68" cy="10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sp>
              <p:nvSpPr>
                <p:cNvPr id="103460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600" y="8967"/>
                  <a:ext cx="68" cy="10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</p:grpSp>
          <p:sp>
            <p:nvSpPr>
              <p:cNvPr id="103457" name="Line 12"/>
              <p:cNvSpPr>
                <a:spLocks noChangeShapeType="1"/>
              </p:cNvSpPr>
              <p:nvPr/>
            </p:nvSpPr>
            <p:spPr bwMode="auto">
              <a:xfrm>
                <a:off x="4095" y="8868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103432" name="Line 13"/>
            <p:cNvSpPr>
              <a:spLocks noChangeShapeType="1"/>
            </p:cNvSpPr>
            <p:nvPr/>
          </p:nvSpPr>
          <p:spPr bwMode="auto">
            <a:xfrm>
              <a:off x="4961" y="13309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433" name="Line 14"/>
            <p:cNvSpPr>
              <a:spLocks noChangeShapeType="1"/>
            </p:cNvSpPr>
            <p:nvPr/>
          </p:nvSpPr>
          <p:spPr bwMode="auto">
            <a:xfrm>
              <a:off x="4001" y="13857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434" name="Line 15"/>
            <p:cNvSpPr>
              <a:spLocks noChangeShapeType="1"/>
            </p:cNvSpPr>
            <p:nvPr/>
          </p:nvSpPr>
          <p:spPr bwMode="auto">
            <a:xfrm>
              <a:off x="4001" y="13866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435" name="Line 16"/>
            <p:cNvSpPr>
              <a:spLocks noChangeShapeType="1"/>
            </p:cNvSpPr>
            <p:nvPr/>
          </p:nvSpPr>
          <p:spPr bwMode="auto">
            <a:xfrm>
              <a:off x="5861" y="13885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436" name="Line 17"/>
            <p:cNvSpPr>
              <a:spLocks noChangeShapeType="1"/>
            </p:cNvSpPr>
            <p:nvPr/>
          </p:nvSpPr>
          <p:spPr bwMode="auto">
            <a:xfrm>
              <a:off x="5861" y="13893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437" name="Line 18"/>
            <p:cNvSpPr>
              <a:spLocks noChangeShapeType="1"/>
            </p:cNvSpPr>
            <p:nvPr/>
          </p:nvSpPr>
          <p:spPr bwMode="auto">
            <a:xfrm>
              <a:off x="6926" y="13921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438" name="Line 19"/>
            <p:cNvSpPr>
              <a:spLocks noChangeShapeType="1"/>
            </p:cNvSpPr>
            <p:nvPr/>
          </p:nvSpPr>
          <p:spPr bwMode="auto">
            <a:xfrm>
              <a:off x="4994" y="13866"/>
              <a:ext cx="5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439" name="Line 20"/>
            <p:cNvSpPr>
              <a:spLocks noChangeShapeType="1"/>
            </p:cNvSpPr>
            <p:nvPr/>
          </p:nvSpPr>
          <p:spPr bwMode="auto">
            <a:xfrm>
              <a:off x="5591" y="14256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440" name="Line 21"/>
            <p:cNvSpPr>
              <a:spLocks noChangeShapeType="1"/>
            </p:cNvSpPr>
            <p:nvPr/>
          </p:nvSpPr>
          <p:spPr bwMode="auto">
            <a:xfrm>
              <a:off x="5591" y="13852"/>
              <a:ext cx="0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441" name="Line 22"/>
            <p:cNvSpPr>
              <a:spLocks noChangeShapeType="1"/>
            </p:cNvSpPr>
            <p:nvPr/>
          </p:nvSpPr>
          <p:spPr bwMode="auto">
            <a:xfrm>
              <a:off x="7811" y="1411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442" name="Line 23"/>
            <p:cNvSpPr>
              <a:spLocks noChangeShapeType="1"/>
            </p:cNvSpPr>
            <p:nvPr/>
          </p:nvSpPr>
          <p:spPr bwMode="auto">
            <a:xfrm flipV="1">
              <a:off x="7961" y="12672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443" name="Line 24"/>
            <p:cNvSpPr>
              <a:spLocks noChangeShapeType="1"/>
            </p:cNvSpPr>
            <p:nvPr/>
          </p:nvSpPr>
          <p:spPr bwMode="auto">
            <a:xfrm>
              <a:off x="3671" y="12675"/>
              <a:ext cx="42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444" name="Line 25"/>
            <p:cNvSpPr>
              <a:spLocks noChangeShapeType="1"/>
            </p:cNvSpPr>
            <p:nvPr/>
          </p:nvSpPr>
          <p:spPr bwMode="auto">
            <a:xfrm>
              <a:off x="3701" y="12700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445" name="Text Box 26"/>
            <p:cNvSpPr txBox="1">
              <a:spLocks noChangeArrowheads="1"/>
            </p:cNvSpPr>
            <p:nvPr/>
          </p:nvSpPr>
          <p:spPr bwMode="auto">
            <a:xfrm>
              <a:off x="1931" y="14112"/>
              <a:ext cx="90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/>
                <a:t>CP</a:t>
              </a:r>
            </a:p>
          </p:txBody>
        </p:sp>
        <p:sp>
          <p:nvSpPr>
            <p:cNvPr id="103446" name="Oval 27"/>
            <p:cNvSpPr>
              <a:spLocks noChangeAspect="1" noChangeArrowheads="1"/>
            </p:cNvSpPr>
            <p:nvPr/>
          </p:nvSpPr>
          <p:spPr bwMode="auto">
            <a:xfrm>
              <a:off x="3956" y="14430"/>
              <a:ext cx="68" cy="5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447" name="Oval 28"/>
            <p:cNvSpPr>
              <a:spLocks noChangeAspect="1" noChangeArrowheads="1"/>
            </p:cNvSpPr>
            <p:nvPr/>
          </p:nvSpPr>
          <p:spPr bwMode="auto">
            <a:xfrm>
              <a:off x="7923" y="14087"/>
              <a:ext cx="68" cy="5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448" name="Text Box 29"/>
            <p:cNvSpPr txBox="1">
              <a:spLocks noChangeArrowheads="1"/>
            </p:cNvSpPr>
            <p:nvPr/>
          </p:nvSpPr>
          <p:spPr bwMode="auto">
            <a:xfrm>
              <a:off x="7376" y="13746"/>
              <a:ext cx="4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2000" rIns="0"/>
            <a:lstStyle/>
            <a:p>
              <a:pPr algn="just"/>
              <a:r>
                <a:rPr lang="en-US" altLang="zh-CN" sz="1800"/>
                <a:t>=1</a:t>
              </a:r>
            </a:p>
          </p:txBody>
        </p:sp>
        <p:grpSp>
          <p:nvGrpSpPr>
            <p:cNvPr id="103449" name="Group 30"/>
            <p:cNvGrpSpPr>
              <a:grpSpLocks/>
            </p:cNvGrpSpPr>
            <p:nvPr/>
          </p:nvGrpSpPr>
          <p:grpSpPr bwMode="auto">
            <a:xfrm>
              <a:off x="4181" y="13104"/>
              <a:ext cx="855" cy="1008"/>
              <a:chOff x="3597" y="8148"/>
              <a:chExt cx="788" cy="1092"/>
            </a:xfrm>
          </p:grpSpPr>
          <p:grpSp>
            <p:nvGrpSpPr>
              <p:cNvPr id="103451" name="Group 31"/>
              <p:cNvGrpSpPr>
                <a:grpSpLocks/>
              </p:cNvGrpSpPr>
              <p:nvPr/>
            </p:nvGrpSpPr>
            <p:grpSpPr bwMode="auto">
              <a:xfrm>
                <a:off x="3597" y="8148"/>
                <a:ext cx="788" cy="1092"/>
                <a:chOff x="3597" y="8148"/>
                <a:chExt cx="788" cy="1092"/>
              </a:xfrm>
            </p:grpSpPr>
            <p:sp>
              <p:nvSpPr>
                <p:cNvPr id="10345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597" y="8148"/>
                  <a:ext cx="788" cy="109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36000" rIns="36000"/>
                <a:lstStyle/>
                <a:p>
                  <a:pPr algn="just"/>
                  <a:r>
                    <a:rPr lang="zh-CN" altLang="en-US" sz="1800" dirty="0"/>
                    <a:t>Ｄ</a:t>
                  </a:r>
                  <a:r>
                    <a:rPr lang="en-US" altLang="zh-CN" sz="1800" dirty="0"/>
                    <a:t>1  </a:t>
                  </a:r>
                  <a:r>
                    <a:rPr lang="zh-CN" altLang="en-US" sz="1800" dirty="0"/>
                    <a:t>Ｑ</a:t>
                  </a:r>
                  <a:r>
                    <a:rPr lang="en-US" altLang="zh-CN" sz="1800" dirty="0"/>
                    <a:t>1</a:t>
                  </a:r>
                </a:p>
                <a:p>
                  <a:pPr algn="just"/>
                  <a:endParaRPr lang="en-US" altLang="zh-CN" sz="1800" dirty="0"/>
                </a:p>
                <a:p>
                  <a:pPr algn="just"/>
                  <a:r>
                    <a:rPr lang="zh-CN" altLang="en-US" sz="1800" dirty="0"/>
                    <a:t>Ｃ  Ｑ</a:t>
                  </a:r>
                  <a:r>
                    <a:rPr lang="en-US" altLang="zh-CN" sz="1800" dirty="0"/>
                    <a:t>1</a:t>
                  </a:r>
                </a:p>
              </p:txBody>
            </p:sp>
            <p:sp>
              <p:nvSpPr>
                <p:cNvPr id="103454" name="Line 33"/>
                <p:cNvSpPr>
                  <a:spLocks noChangeShapeType="1"/>
                </p:cNvSpPr>
                <p:nvPr/>
              </p:nvSpPr>
              <p:spPr bwMode="auto">
                <a:xfrm>
                  <a:off x="3600" y="8886"/>
                  <a:ext cx="68" cy="10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36000" rIns="36000"/>
                <a:lstStyle/>
                <a:p>
                  <a:endParaRPr lang="zh-CN" altLang="en-US" sz="1800"/>
                </a:p>
              </p:txBody>
            </p:sp>
            <p:sp>
              <p:nvSpPr>
                <p:cNvPr id="103455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3600" y="8967"/>
                  <a:ext cx="68" cy="10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36000" rIns="36000"/>
                <a:lstStyle/>
                <a:p>
                  <a:endParaRPr lang="zh-CN" altLang="en-US" sz="1800"/>
                </a:p>
              </p:txBody>
            </p:sp>
          </p:grpSp>
          <p:sp>
            <p:nvSpPr>
              <p:cNvPr id="103452" name="Line 35"/>
              <p:cNvSpPr>
                <a:spLocks noChangeShapeType="1"/>
              </p:cNvSpPr>
              <p:nvPr/>
            </p:nvSpPr>
            <p:spPr bwMode="auto">
              <a:xfrm>
                <a:off x="4095" y="8868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36000" rIns="36000"/>
              <a:lstStyle/>
              <a:p>
                <a:endParaRPr lang="zh-CN" altLang="en-US" sz="1800"/>
              </a:p>
            </p:txBody>
          </p:sp>
        </p:grpSp>
        <p:sp>
          <p:nvSpPr>
            <p:cNvPr id="103450" name="Line 36"/>
            <p:cNvSpPr>
              <a:spLocks noChangeShapeType="1"/>
            </p:cNvSpPr>
            <p:nvPr/>
          </p:nvSpPr>
          <p:spPr bwMode="auto">
            <a:xfrm>
              <a:off x="2081" y="14442"/>
              <a:ext cx="37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本章小结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中规模集成组合逻辑电路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二进制并行加法器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数值比较器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译码器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多路选择器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中规模集成时序逻辑电路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计数器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寄存器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可编程逻辑器件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只读存储器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可编程逻辑阵列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uteFlap_zyx">
  <a:themeElements>
    <a:clrScheme name="routeFlap_zyx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routeFlap_zyx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routeFlap_zyx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uteFlap_zyx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uteFlap_zyx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uteFlap_zyx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uteFlap_zyx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uteFlap_zyx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uteFlap_zyx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D:\work\presentation\others\lecture-2001\routeFlap_zyx.ppt</Template>
  <TotalTime>19321</TotalTime>
  <Words>6722</Words>
  <Application>Microsoft Office PowerPoint</Application>
  <PresentationFormat>全屏显示(4:3)</PresentationFormat>
  <Paragraphs>1130</Paragraphs>
  <Slides>99</Slides>
  <Notes>2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99</vt:i4>
      </vt:variant>
    </vt:vector>
  </HeadingPairs>
  <TitlesOfParts>
    <vt:vector size="106" baseType="lpstr">
      <vt:lpstr>routeFlap_zyx</vt:lpstr>
      <vt:lpstr>Equation</vt:lpstr>
      <vt:lpstr>VISIO</vt:lpstr>
      <vt:lpstr>公式</vt:lpstr>
      <vt:lpstr>BMP 图象</vt:lpstr>
      <vt:lpstr>A Equation(公式3.1)</vt:lpstr>
      <vt:lpstr>Microsoft 公式 3.0</vt:lpstr>
      <vt:lpstr>第六章 采用中、大规模   集成电路的逻辑设计</vt:lpstr>
      <vt:lpstr>本章的组成</vt:lpstr>
      <vt:lpstr>6.1 二进制并行加法器</vt:lpstr>
      <vt:lpstr>二进制并行加法器</vt:lpstr>
      <vt:lpstr>二进制并行加法器</vt:lpstr>
      <vt:lpstr>幻灯片 6</vt:lpstr>
      <vt:lpstr>全加器的应用</vt:lpstr>
      <vt:lpstr>全加器的应用</vt:lpstr>
      <vt:lpstr>全加器的应用</vt:lpstr>
      <vt:lpstr>幻灯片 10</vt:lpstr>
      <vt:lpstr>幻灯片 11</vt:lpstr>
      <vt:lpstr>幻灯片 12</vt:lpstr>
      <vt:lpstr>幻灯片 13</vt:lpstr>
      <vt:lpstr>全加器的应用</vt:lpstr>
      <vt:lpstr>全加器的应用</vt:lpstr>
      <vt:lpstr>全加器的应用</vt:lpstr>
      <vt:lpstr>6.2 数值比较器</vt:lpstr>
      <vt:lpstr>四位数值比较器74LS85逻辑图</vt:lpstr>
      <vt:lpstr>7485数值比较器功能表 </vt:lpstr>
      <vt:lpstr>数值比较器</vt:lpstr>
      <vt:lpstr>6.3 译码器</vt:lpstr>
      <vt:lpstr>幻灯片 22</vt:lpstr>
      <vt:lpstr>幻灯片 23</vt:lpstr>
      <vt:lpstr>幻灯片 24</vt:lpstr>
      <vt:lpstr>译码器</vt:lpstr>
      <vt:lpstr>译码器</vt:lpstr>
      <vt:lpstr>译码器</vt:lpstr>
      <vt:lpstr>译码器</vt:lpstr>
      <vt:lpstr>幻灯片 29</vt:lpstr>
      <vt:lpstr>幻灯片 30</vt:lpstr>
      <vt:lpstr>译码器的应用</vt:lpstr>
      <vt:lpstr>译码器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6.4 多路选择器</vt:lpstr>
      <vt:lpstr>多路选择器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多路选择器的应用</vt:lpstr>
      <vt:lpstr>幻灯片 50</vt:lpstr>
      <vt:lpstr>幻灯片 51</vt:lpstr>
      <vt:lpstr>幻灯片 52</vt:lpstr>
      <vt:lpstr>幻灯片 53</vt:lpstr>
      <vt:lpstr>幻灯片 54</vt:lpstr>
      <vt:lpstr>幻灯片 55</vt:lpstr>
      <vt:lpstr>6.5 计数器</vt:lpstr>
      <vt:lpstr>非二进制计数器</vt:lpstr>
      <vt:lpstr>集成十进制计数器举例</vt:lpstr>
      <vt:lpstr>幻灯片 59</vt:lpstr>
      <vt:lpstr>幻灯片 60</vt:lpstr>
      <vt:lpstr>幻灯片 61</vt:lpstr>
      <vt:lpstr>幻灯片 62</vt:lpstr>
      <vt:lpstr>幻灯片 63</vt:lpstr>
      <vt:lpstr>组成分频器</vt:lpstr>
      <vt:lpstr>组成序列信号发生器</vt:lpstr>
      <vt:lpstr>试用计数器74161和数据选择器设计一个01100011序列发生器。</vt:lpstr>
      <vt:lpstr>5．组成脉冲分配器</vt:lpstr>
      <vt:lpstr>6.6 寄存器</vt:lpstr>
      <vt:lpstr>幻灯片 69</vt:lpstr>
      <vt:lpstr>幻灯片 70</vt:lpstr>
      <vt:lpstr>移位寄存器构成的移位型计数器</vt:lpstr>
      <vt:lpstr>2．扭环形计数器</vt:lpstr>
      <vt:lpstr>PLD</vt:lpstr>
      <vt:lpstr>PLD</vt:lpstr>
      <vt:lpstr>幻灯片 75</vt:lpstr>
      <vt:lpstr>6.7 只读存储器</vt:lpstr>
      <vt:lpstr>幻灯片 77</vt:lpstr>
      <vt:lpstr>ROM逻辑节点表示</vt:lpstr>
      <vt:lpstr>ROM在组合逻辑设计中的应用</vt:lpstr>
      <vt:lpstr>ROM在组合逻辑设计中的应用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只读存储器作为存储元件</vt:lpstr>
      <vt:lpstr>幻灯片 91</vt:lpstr>
      <vt:lpstr>幻灯片 92</vt:lpstr>
      <vt:lpstr>6.8 可编程逻辑阵列PLA</vt:lpstr>
      <vt:lpstr>可编程逻辑阵列PLA</vt:lpstr>
      <vt:lpstr>可编程逻辑阵列</vt:lpstr>
      <vt:lpstr>可编程逻辑阵列</vt:lpstr>
      <vt:lpstr>可编程逻辑阵列PLA</vt:lpstr>
      <vt:lpstr>可编程逻辑阵列PLA</vt:lpstr>
      <vt:lpstr>本章小结</vt:lpstr>
    </vt:vector>
  </TitlesOfParts>
  <Company>Shanghai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</dc:title>
  <dc:creator>Wang Xiaowei</dc:creator>
  <cp:lastModifiedBy>peng</cp:lastModifiedBy>
  <cp:revision>1071</cp:revision>
  <dcterms:created xsi:type="dcterms:W3CDTF">1999-09-03T07:07:43Z</dcterms:created>
  <dcterms:modified xsi:type="dcterms:W3CDTF">2020-09-04T11:58:25Z</dcterms:modified>
</cp:coreProperties>
</file>