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613" r:id="rId3"/>
    <p:sldId id="615" r:id="rId4"/>
    <p:sldId id="656" r:id="rId5"/>
    <p:sldId id="650" r:id="rId6"/>
    <p:sldId id="700" r:id="rId7"/>
    <p:sldId id="651" r:id="rId8"/>
    <p:sldId id="654" r:id="rId9"/>
    <p:sldId id="690" r:id="rId10"/>
    <p:sldId id="599" r:id="rId11"/>
    <p:sldId id="617" r:id="rId12"/>
    <p:sldId id="619" r:id="rId13"/>
    <p:sldId id="620" r:id="rId14"/>
    <p:sldId id="621" r:id="rId15"/>
    <p:sldId id="622" r:id="rId16"/>
    <p:sldId id="623" r:id="rId17"/>
    <p:sldId id="624" r:id="rId18"/>
    <p:sldId id="625" r:id="rId19"/>
    <p:sldId id="626" r:id="rId20"/>
    <p:sldId id="627" r:id="rId21"/>
    <p:sldId id="628" r:id="rId22"/>
    <p:sldId id="705" r:id="rId23"/>
    <p:sldId id="707" r:id="rId24"/>
    <p:sldId id="708" r:id="rId25"/>
    <p:sldId id="629" r:id="rId26"/>
    <p:sldId id="630" r:id="rId27"/>
    <p:sldId id="639" r:id="rId28"/>
    <p:sldId id="631" r:id="rId29"/>
    <p:sldId id="632" r:id="rId30"/>
    <p:sldId id="642" r:id="rId31"/>
    <p:sldId id="643" r:id="rId32"/>
    <p:sldId id="644" r:id="rId33"/>
    <p:sldId id="645" r:id="rId34"/>
    <p:sldId id="634" r:id="rId35"/>
    <p:sldId id="635" r:id="rId36"/>
    <p:sldId id="647" r:id="rId37"/>
    <p:sldId id="637" r:id="rId38"/>
    <p:sldId id="691" r:id="rId39"/>
    <p:sldId id="693" r:id="rId40"/>
    <p:sldId id="694" r:id="rId41"/>
    <p:sldId id="696" r:id="rId42"/>
    <p:sldId id="697" r:id="rId43"/>
    <p:sldId id="698" r:id="rId44"/>
    <p:sldId id="699" r:id="rId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C1F9"/>
    <a:srgbClr val="A1C9ED"/>
    <a:srgbClr val="333333"/>
    <a:srgbClr val="5F5F5F"/>
    <a:srgbClr val="808080"/>
    <a:srgbClr val="B2B2B2"/>
    <a:srgbClr val="47721C"/>
    <a:srgbClr val="007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4"/>
    <p:restoredTop sz="99163"/>
  </p:normalViewPr>
  <p:slideViewPr>
    <p:cSldViewPr showGuides="1">
      <p:cViewPr varScale="1">
        <p:scale>
          <a:sx n="50" d="100"/>
          <a:sy n="50" d="100"/>
        </p:scale>
        <p:origin x="27" y="21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9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buFontTx/>
              <a:buNone/>
              <a:defRPr sz="12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8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latin typeface="Arial" panose="020B0604020202020204" pitchFamily="34" charset="0"/>
              </a:rPr>
              <a:t>‹#›</a:t>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ln/>
        </p:spPr>
      </p:sp>
      <p:sp>
        <p:nvSpPr>
          <p:cNvPr id="43011" name="Rectangle 3"/>
          <p:cNvSpPr>
            <a:spLocks noGrp="1"/>
          </p:cNvSpPr>
          <p:nvPr>
            <p:ph type="body"/>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877888"/>
            <a:ext cx="7772400" cy="822325"/>
          </a:xfrm>
        </p:spPr>
        <p:txBody>
          <a:bodyPr/>
          <a:lstStyle>
            <a:lvl1pPr algn="r">
              <a:defRPr sz="3200" smtClean="0"/>
            </a:lvl1pPr>
          </a:lstStyle>
          <a:p>
            <a:pPr lvl="0"/>
            <a:r>
              <a:rPr lang="zh-CN" altLang="en-US" noProof="0" smtClean="0"/>
              <a:t>单击此处编辑母版标题样式</a:t>
            </a:r>
          </a:p>
        </p:txBody>
      </p:sp>
      <p:sp>
        <p:nvSpPr>
          <p:cNvPr id="152579" name="文本占位符 2"/>
          <p:cNvSpPr>
            <a:spLocks noGrp="1"/>
          </p:cNvSpPr>
          <p:nvPr>
            <p:ph type="subTitle" idx="1"/>
          </p:nvPr>
        </p:nvSpPr>
        <p:spPr>
          <a:xfrm>
            <a:off x="2195513" y="1963738"/>
            <a:ext cx="6400800" cy="817562"/>
          </a:xfrm>
        </p:spPr>
        <p:txBody>
          <a:bodyPr/>
          <a:lstStyle>
            <a:lvl1pPr marL="0" indent="0" algn="r">
              <a:buFont typeface="Wingdings" panose="05000000000000000000" pitchFamily="2" charset="2"/>
              <a:buNone/>
              <a:defRPr smtClean="0"/>
            </a:lvl1pPr>
          </a:lstStyle>
          <a:p>
            <a:pPr lvl="0"/>
            <a:r>
              <a:rPr lang="zh-CN" altLang="en-US" noProof="0" smtClean="0"/>
              <a:t>单击此处编辑母版副标题样式</a:t>
            </a:r>
          </a:p>
        </p:txBody>
      </p:sp>
      <p:sp>
        <p:nvSpPr>
          <p:cNvPr id="7" name="日期占位符 3"/>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49542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endParaRPr kumimoji="0" lang="zh-CN" altLang="en-US" sz="20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395288" y="187325"/>
            <a:ext cx="8229600" cy="649288"/>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457200" y="1495425"/>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b="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b="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2400" b="1" kern="1200">
          <a:solidFill>
            <a:schemeClr val="bg1"/>
          </a:solidFill>
          <a:latin typeface="+mj-lt"/>
          <a:ea typeface="黑体" panose="02010609060101010101" pitchFamily="49" charset="-122"/>
          <a:cs typeface="+mj-cs"/>
        </a:defRPr>
      </a:lvl1pPr>
      <a:lvl2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2pPr>
      <a:lvl3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3pPr>
      <a:lvl4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4pPr>
      <a:lvl5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p:nvPr/>
        </p:nvSpPr>
        <p:spPr>
          <a:xfrm>
            <a:off x="1476375" y="620713"/>
            <a:ext cx="6192838" cy="762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50000"/>
              </a:spcBef>
              <a:buFont typeface="Arial" panose="020B0604020202020204" pitchFamily="34" charset="0"/>
              <a:buNone/>
            </a:pPr>
            <a:r>
              <a:rPr lang="zh-CN" altLang="en-US" sz="4400" dirty="0">
                <a:solidFill>
                  <a:schemeClr val="bg1"/>
                </a:solidFill>
                <a:latin typeface="Arial" panose="020B0604020202020204" pitchFamily="34" charset="0"/>
                <a:ea typeface="宋体" panose="02010600030101010101" pitchFamily="2" charset="-122"/>
              </a:rPr>
              <a:t>软件工程</a:t>
            </a:r>
          </a:p>
        </p:txBody>
      </p:sp>
      <p:sp>
        <p:nvSpPr>
          <p:cNvPr id="4099" name="AutoShape 8">
            <a:hlinkClick r:id="" action="ppaction://hlinkshowjump?jump=nextslide"/>
          </p:cNvPr>
          <p:cNvSpPr/>
          <p:nvPr/>
        </p:nvSpPr>
        <p:spPr>
          <a:xfrm>
            <a:off x="8101013" y="6237288"/>
            <a:ext cx="863600" cy="431800"/>
          </a:xfrm>
          <a:prstGeom prst="actionButtonForwardNext">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type="subTitle" idx="1"/>
          </p:nvPr>
        </p:nvSpPr>
        <p:spPr>
          <a:xfrm>
            <a:off x="1763713" y="1341438"/>
            <a:ext cx="6264275" cy="5026025"/>
          </a:xfrm>
          <a:ln/>
        </p:spPr>
        <p:txBody>
          <a:bodyPr vert="horz" wrap="square" lIns="91440" tIns="45720" rIns="91440" bIns="45720" anchor="t"/>
          <a:lstStyle/>
          <a:p>
            <a:pPr algn="l">
              <a:buFont typeface="Wingdings" panose="05000000000000000000" pitchFamily="2" charset="2"/>
              <a:buChar char="§"/>
            </a:pPr>
            <a:r>
              <a:rPr lang="zh-CN" altLang="zh-CN" sz="4000" b="1" i="1" kern="1200" dirty="0">
                <a:solidFill>
                  <a:schemeClr val="tx1"/>
                </a:solidFill>
                <a:latin typeface="Times New Roman" panose="02020603050405020304" pitchFamily="18" charset="0"/>
                <a:ea typeface="宋体" panose="02010600030101010101" pitchFamily="2" charset="-122"/>
                <a:cs typeface="+mn-cs"/>
              </a:rPr>
              <a:t>软件危机</a:t>
            </a:r>
            <a:endParaRPr lang="en-US" altLang="zh-CN" sz="4000" b="1" i="1" kern="1200" dirty="0">
              <a:solidFill>
                <a:schemeClr val="tx1"/>
              </a:solidFill>
              <a:latin typeface="Times New Roman" panose="02020603050405020304" pitchFamily="18" charset="0"/>
              <a:ea typeface="宋体" panose="02010600030101010101" pitchFamily="2" charset="-122"/>
              <a:cs typeface="+mn-cs"/>
            </a:endParaRPr>
          </a:p>
          <a:p>
            <a:pPr algn="l">
              <a:buFont typeface="Wingdings" panose="05000000000000000000" pitchFamily="2" charset="2"/>
              <a:buChar char="§"/>
            </a:pPr>
            <a:r>
              <a:rPr lang="zh-CN" altLang="en-US" sz="4000" b="1" i="1" kern="1200" dirty="0">
                <a:solidFill>
                  <a:schemeClr val="tx1"/>
                </a:solidFill>
                <a:latin typeface="Times New Roman" panose="02020603050405020304" pitchFamily="18" charset="0"/>
                <a:ea typeface="宋体" panose="02010600030101010101" pitchFamily="2" charset="-122"/>
                <a:cs typeface="+mn-cs"/>
              </a:rPr>
              <a:t>软件工程</a:t>
            </a:r>
          </a:p>
          <a:p>
            <a:pPr algn="l">
              <a:buFont typeface="Wingdings" panose="05000000000000000000" pitchFamily="2" charset="2"/>
              <a:buChar char="§"/>
            </a:pPr>
            <a:r>
              <a:rPr lang="zh-CN" altLang="en-US" sz="4000" b="1" i="1" kern="1200" dirty="0">
                <a:solidFill>
                  <a:schemeClr val="tx1"/>
                </a:solidFill>
                <a:latin typeface="Times New Roman" panose="02020603050405020304" pitchFamily="18" charset="0"/>
                <a:ea typeface="宋体" panose="02010600030101010101" pitchFamily="2" charset="-122"/>
                <a:cs typeface="+mn-cs"/>
              </a:rPr>
              <a:t>软件生命周期</a:t>
            </a:r>
          </a:p>
          <a:p>
            <a:pPr algn="l">
              <a:buFont typeface="Wingdings" panose="05000000000000000000" pitchFamily="2" charset="2"/>
              <a:buChar char="§"/>
            </a:pPr>
            <a:r>
              <a:rPr lang="zh-CN" altLang="en-US" sz="4000" b="1" i="1" kern="1200" dirty="0">
                <a:solidFill>
                  <a:schemeClr val="tx1"/>
                </a:solidFill>
                <a:latin typeface="Times New Roman" panose="02020603050405020304" pitchFamily="18" charset="0"/>
                <a:ea typeface="宋体" panose="02010600030101010101" pitchFamily="2" charset="-122"/>
                <a:cs typeface="+mn-cs"/>
              </a:rPr>
              <a:t>软件过程</a:t>
            </a:r>
          </a:p>
        </p:txBody>
      </p:sp>
      <p:sp>
        <p:nvSpPr>
          <p:cNvPr id="15363" name="Rectangle 4"/>
          <p:cNvSpPr>
            <a:spLocks noGrp="1"/>
          </p:cNvSpPr>
          <p:nvPr>
            <p:ph type="ctrTitle"/>
          </p:nvPr>
        </p:nvSpPr>
        <p:spPr>
          <a:xfrm>
            <a:off x="827088" y="0"/>
            <a:ext cx="7772400" cy="1143000"/>
          </a:xfrm>
          <a:ln/>
        </p:spPr>
        <p:txBody>
          <a:bodyPr vert="horz" wrap="square" lIns="91440" tIns="45720" rIns="91440" bIns="45720" anchor="ctr"/>
          <a:lstStyle/>
          <a:p>
            <a:r>
              <a:rPr lang="zh-CN" altLang="en-US" sz="4800" dirty="0">
                <a:latin typeface="Arial" panose="020B0604020202020204" pitchFamily="34" charset="0"/>
              </a:rPr>
              <a:t>第</a:t>
            </a:r>
            <a:r>
              <a:rPr lang="en-US" altLang="zh-CN" sz="4800" dirty="0">
                <a:latin typeface="Arial" panose="020B0604020202020204" pitchFamily="34" charset="0"/>
              </a:rPr>
              <a:t>1</a:t>
            </a:r>
            <a:r>
              <a:rPr lang="zh-CN" altLang="en-US" sz="4800" dirty="0">
                <a:latin typeface="Arial" panose="020B0604020202020204" pitchFamily="34" charset="0"/>
              </a:rPr>
              <a:t>章  软件工程学概述</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7"/>
          <p:cNvGrpSpPr/>
          <p:nvPr/>
        </p:nvGrpSpPr>
        <p:grpSpPr>
          <a:xfrm>
            <a:off x="0" y="0"/>
            <a:ext cx="8866188" cy="6732588"/>
            <a:chOff x="0" y="0"/>
            <a:chExt cx="5585" cy="4241"/>
          </a:xfrm>
        </p:grpSpPr>
        <p:sp>
          <p:nvSpPr>
            <p:cNvPr id="16388" name="AutoShape 11"/>
            <p:cNvSpPr/>
            <p:nvPr/>
          </p:nvSpPr>
          <p:spPr>
            <a:xfrm>
              <a:off x="353" y="371"/>
              <a:ext cx="5232" cy="3870"/>
            </a:xfrm>
            <a:prstGeom prst="roundRect">
              <a:avLst>
                <a:gd name="adj" fmla="val 13727"/>
              </a:avLst>
            </a:prstGeom>
            <a:noFill/>
            <a:ln w="50800">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endParaRPr lang="zh-CN" altLang="en-US" sz="2400" b="1" dirty="0">
                <a:latin typeface="Times New Roman" panose="02020603050405020304" pitchFamily="18" charset="0"/>
                <a:ea typeface="宋体" panose="02010600030101010101" pitchFamily="2" charset="-122"/>
              </a:endParaRPr>
            </a:p>
          </p:txBody>
        </p:sp>
        <p:sp>
          <p:nvSpPr>
            <p:cNvPr id="16389" name="AutoShape 12"/>
            <p:cNvSpPr/>
            <p:nvPr/>
          </p:nvSpPr>
          <p:spPr>
            <a:xfrm>
              <a:off x="0" y="0"/>
              <a:ext cx="5517" cy="826"/>
            </a:xfrm>
            <a:custGeom>
              <a:avLst/>
              <a:gdLst>
                <a:gd name="txL" fmla="*/ 0 w 6679"/>
                <a:gd name="txT" fmla="*/ 0 h 1000"/>
                <a:gd name="txR" fmla="*/ 6679 w 6679"/>
                <a:gd name="txB" fmla="*/ 1000 h 1000"/>
              </a:gdLst>
              <a:ahLst/>
              <a:cxnLst>
                <a:cxn ang="0">
                  <a:pos x="0" y="0"/>
                </a:cxn>
                <a:cxn ang="0">
                  <a:pos x="5103" y="0"/>
                </a:cxn>
                <a:cxn ang="0">
                  <a:pos x="5517" y="413"/>
                </a:cxn>
                <a:cxn ang="0">
                  <a:pos x="5104" y="826"/>
                </a:cxn>
                <a:cxn ang="0">
                  <a:pos x="0" y="826"/>
                </a:cxn>
                <a:cxn ang="0">
                  <a:pos x="0" y="0"/>
                </a:cxn>
              </a:cxnLst>
              <a:rect l="txL" t="txT" r="txR" b="txB"/>
              <a:pathLst>
                <a:path w="6679" h="1000">
                  <a:moveTo>
                    <a:pt x="0" y="0"/>
                  </a:moveTo>
                  <a:lnTo>
                    <a:pt x="6178" y="0"/>
                  </a:lnTo>
                  <a:cubicBezTo>
                    <a:pt x="6455" y="0"/>
                    <a:pt x="6679" y="223"/>
                    <a:pt x="6679" y="500"/>
                  </a:cubicBezTo>
                  <a:cubicBezTo>
                    <a:pt x="6679" y="776"/>
                    <a:pt x="6455" y="999"/>
                    <a:pt x="6179" y="1000"/>
                  </a:cubicBezTo>
                  <a:lnTo>
                    <a:pt x="0" y="1000"/>
                  </a:lnTo>
                  <a:lnTo>
                    <a:pt x="0" y="0"/>
                  </a:lnTo>
                  <a:close/>
                </a:path>
              </a:pathLst>
            </a:custGeom>
            <a:noFill/>
            <a:ln w="9525">
              <a:noFill/>
            </a:ln>
          </p:spPr>
          <p:txBody>
            <a:bodyPr/>
            <a:lstStyle/>
            <a:p>
              <a:endParaRPr lang="zh-CN" altLang="en-US"/>
            </a:p>
          </p:txBody>
        </p:sp>
        <p:sp>
          <p:nvSpPr>
            <p:cNvPr id="16390" name="Text Box 14"/>
            <p:cNvSpPr txBox="1"/>
            <p:nvPr/>
          </p:nvSpPr>
          <p:spPr>
            <a:xfrm>
              <a:off x="155" y="158"/>
              <a:ext cx="2210"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1.1  </a:t>
              </a:r>
              <a:r>
                <a:rPr lang="zh-CN" altLang="en-US" sz="4400" b="1" dirty="0">
                  <a:solidFill>
                    <a:schemeClr val="bg1"/>
                  </a:solidFill>
                  <a:latin typeface="Arial" panose="020B0604020202020204" pitchFamily="34" charset="0"/>
                  <a:ea typeface="华文中宋" panose="02010600040101010101" pitchFamily="2" charset="-122"/>
                </a:rPr>
                <a:t>软件危机</a:t>
              </a:r>
            </a:p>
          </p:txBody>
        </p:sp>
        <p:sp>
          <p:nvSpPr>
            <p:cNvPr id="10247" name="Rectangle 15"/>
            <p:cNvSpPr>
              <a:spLocks noChangeArrowheads="1"/>
            </p:cNvSpPr>
            <p:nvPr/>
          </p:nvSpPr>
          <p:spPr bwMode="auto">
            <a:xfrm>
              <a:off x="385" y="845"/>
              <a:ext cx="4848" cy="1210"/>
            </a:xfrm>
            <a:prstGeom prst="rect">
              <a:avLst/>
            </a:prstGeom>
            <a:noFill/>
            <a:ln w="9525">
              <a:noFill/>
              <a:miter lim="800000"/>
            </a:ln>
            <a:scene3d>
              <a:camera prst="orthographicFront"/>
              <a:lightRig rig="threePt" dir="t"/>
            </a:scene3d>
            <a:sp3d prstMaterial="softEdge"/>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软件危机的介绍</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产生软件危机的原因</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消除软件危机的途径</a:t>
              </a:r>
            </a:p>
          </p:txBody>
        </p:sp>
      </p:grpSp>
      <p:sp>
        <p:nvSpPr>
          <p:cNvPr id="8" name="矩形 7"/>
          <p:cNvSpPr/>
          <p:nvPr/>
        </p:nvSpPr>
        <p:spPr>
          <a:xfrm>
            <a:off x="1043608" y="3356992"/>
            <a:ext cx="7416824" cy="1754325"/>
          </a:xfrm>
          <a:prstGeom prst="rect">
            <a:avLst/>
          </a:prstGeom>
          <a:ln>
            <a:noFill/>
          </a:ln>
          <a:effectLst>
            <a:innerShdw blurRad="63500" dist="50800" dir="13500000">
              <a:srgbClr val="FF0000">
                <a:alpha val="50000"/>
              </a:srgbClr>
            </a:innerShdw>
          </a:effectLst>
          <a:scene3d>
            <a:camera prst="perspectiveRelaxedModerately"/>
            <a:lightRig rig="threePt" dir="t"/>
          </a:scene3d>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软件危机指在计算机软件的开发和维护过程中，所遇到的一系列严重问题。</a:t>
            </a:r>
            <a:endParaRPr kumimoji="0" lang="en-US" altLang="zh-CN" sz="36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set>
                                      <p:cBhvr>
                                        <p:cTn id="7" dur="228" fill="hold">
                                          <p:stCondLst>
                                            <p:cond delay="0"/>
                                          </p:stCondLst>
                                        </p:cTn>
                                        <p:tgtEl>
                                          <p:spTgt spid="8"/>
                                        </p:tgtEl>
                                        <p:attrNameLst>
                                          <p:attrName>style.rotation</p:attrName>
                                        </p:attrNameLst>
                                      </p:cBhvr>
                                      <p:to>
                                        <p:strVal val="-45.0"/>
                                      </p:to>
                                    </p:set>
                                    <p:anim calcmode="lin" valueType="num">
                                      <p:cBhvr>
                                        <p:cTn id="8" dur="228" fill="hold">
                                          <p:stCondLst>
                                            <p:cond delay="228"/>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2"/>
          </p:nvPr>
        </p:nvSpPr>
        <p:spPr>
          <a:xfrm>
            <a:off x="385763" y="323850"/>
            <a:ext cx="8235950" cy="157480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40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开发费用和进度难以估算和控制，大大超过预期的资金和规定日期</a:t>
            </a:r>
          </a:p>
          <a:p>
            <a:pPr marL="342900" marR="0" lvl="1"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40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p:txBody>
      </p:sp>
      <p:pic>
        <p:nvPicPr>
          <p:cNvPr id="17411" name="Picture 5" descr="HWOCRTEMP_ROC580"/>
          <p:cNvPicPr>
            <a:picLocks noGrp="1"/>
          </p:cNvPicPr>
          <p:nvPr>
            <p:ph sz="half" idx="1"/>
          </p:nvPr>
        </p:nvPicPr>
        <p:blipFill>
          <a:blip r:embed="rId2"/>
          <a:srcRect/>
          <a:stretch>
            <a:fillRect/>
          </a:stretch>
        </p:blipFill>
        <p:spPr>
          <a:xfrm>
            <a:off x="206375" y="2033588"/>
            <a:ext cx="8712200" cy="4186237"/>
          </a:xfr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5"/>
          <p:cNvSpPr>
            <a:spLocks noGrp="1"/>
          </p:cNvSpPr>
          <p:nvPr>
            <p:ph sz="half" idx="2"/>
          </p:nvPr>
        </p:nvSpPr>
        <p:spPr>
          <a:xfrm>
            <a:off x="385763" y="323850"/>
            <a:ext cx="8235950" cy="1574800"/>
          </a:xfrm>
          <a:solidFill>
            <a:schemeClr val="bg1"/>
          </a:solidFill>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4000" b="0" i="0" u="none" strike="noStrike" kern="1200" cap="none" spc="0" normalizeH="0" baseline="0" noProof="0" dirty="0" smtClean="0">
                <a:ln>
                  <a:noFill/>
                </a:ln>
                <a:solidFill>
                  <a:schemeClr val="accent1">
                    <a:lumMod val="75000"/>
                  </a:schemeClr>
                </a:solidFill>
                <a:effectLst/>
                <a:uLnTx/>
                <a:uFillTx/>
                <a:latin typeface="+mn-lt"/>
                <a:ea typeface="黑体" panose="02010609060101010101" pitchFamily="49" charset="-122"/>
                <a:cs typeface="+mn-cs"/>
              </a:rPr>
              <a:t>软件需求分析不够充分，用户不满意“已经完成”的软件系统</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l"/>
              <a:defRPr/>
            </a:pPr>
            <a:endParaRPr kumimoji="0" lang="zh-CN" altLang="en-US" sz="2800" b="0" i="0" u="none" strike="noStrike" kern="1200" cap="none" spc="0" normalizeH="0" baseline="0" noProof="0" dirty="0" smtClean="0">
              <a:ln>
                <a:noFill/>
              </a:ln>
              <a:solidFill>
                <a:schemeClr val="accent6">
                  <a:lumMod val="50000"/>
                  <a:lumOff val="50000"/>
                </a:schemeClr>
              </a:solidFill>
              <a:effectLst/>
              <a:uLnTx/>
              <a:uFillTx/>
              <a:latin typeface="+mn-lt"/>
              <a:ea typeface="黑体" panose="02010609060101010101" pitchFamily="49" charset="-122"/>
              <a:cs typeface="+mn-cs"/>
            </a:endParaRPr>
          </a:p>
        </p:txBody>
      </p:sp>
      <p:pic>
        <p:nvPicPr>
          <p:cNvPr id="18435" name="Picture 2"/>
          <p:cNvPicPr>
            <a:picLocks noGrp="1" noChangeAspect="1"/>
          </p:cNvPicPr>
          <p:nvPr>
            <p:ph sz="half" idx="1"/>
          </p:nvPr>
        </p:nvPicPr>
        <p:blipFill>
          <a:blip r:embed="rId2"/>
          <a:srcRect/>
          <a:stretch>
            <a:fillRect/>
          </a:stretch>
        </p:blipFill>
        <p:spPr>
          <a:xfrm>
            <a:off x="1042988" y="1844675"/>
            <a:ext cx="7246937" cy="4791075"/>
          </a:xfr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5"/>
          <p:cNvSpPr>
            <a:spLocks noGrp="1"/>
          </p:cNvSpPr>
          <p:nvPr>
            <p:ph idx="1"/>
          </p:nvPr>
        </p:nvSpPr>
        <p:spPr>
          <a:solidFill>
            <a:schemeClr val="bg1">
              <a:alpha val="100000"/>
            </a:schemeClr>
          </a:solidFill>
          <a:ln/>
        </p:spPr>
        <p:txBody>
          <a:bodyPr vert="horz" wrap="square" lIns="91440" tIns="45720" rIns="91440" bIns="45720" anchor="t"/>
          <a:lstStyle/>
          <a:p>
            <a:pPr lvl="1"/>
            <a:r>
              <a:rPr lang="zh-CN" altLang="en-US" sz="4000" dirty="0"/>
              <a:t>软件质量难于保证</a:t>
            </a:r>
            <a:endParaRPr lang="en-US" altLang="zh-CN" sz="4000" dirty="0"/>
          </a:p>
          <a:p>
            <a:pPr lvl="2"/>
            <a:r>
              <a:rPr lang="en-US" altLang="zh-CN" sz="3600" dirty="0"/>
              <a:t>1963 </a:t>
            </a:r>
            <a:r>
              <a:rPr lang="zh-CN" altLang="en-US" sz="3600" dirty="0"/>
              <a:t>年，美国用于控制火星探测器的计算机软件中的一个 </a:t>
            </a:r>
            <a:r>
              <a:rPr lang="en-US" altLang="zh-CN" sz="3600" dirty="0"/>
              <a:t>“</a:t>
            </a:r>
            <a:r>
              <a:rPr lang="zh-CN" altLang="en-US" sz="3600" dirty="0"/>
              <a:t> </a:t>
            </a:r>
            <a:r>
              <a:rPr lang="en-US" altLang="zh-CN" sz="3600" dirty="0"/>
              <a:t>, ”</a:t>
            </a:r>
            <a:r>
              <a:rPr lang="zh-CN" altLang="en-US" sz="3600" dirty="0"/>
              <a:t>号被误写为“</a:t>
            </a:r>
            <a:r>
              <a:rPr lang="en-US" altLang="zh-CN" sz="3600" dirty="0"/>
              <a:t>.”</a:t>
            </a:r>
            <a:r>
              <a:rPr lang="zh-CN" altLang="en-US" sz="3600" dirty="0"/>
              <a:t>，而致使飞往火星的探测器发生爆炸，造成高达数亿美元的损失。</a:t>
            </a:r>
            <a:endParaRPr lang="en-US" altLang="zh-CN" sz="3600" dirty="0"/>
          </a:p>
          <a:p>
            <a:pPr lvl="2"/>
            <a:r>
              <a:rPr lang="en-US" altLang="zh-CN" sz="3600" dirty="0"/>
              <a:t>1966</a:t>
            </a:r>
            <a:r>
              <a:rPr lang="zh-CN" altLang="en-US" sz="3600" dirty="0"/>
              <a:t>年，</a:t>
            </a:r>
            <a:r>
              <a:rPr lang="en-US" altLang="zh-CN" sz="3600" dirty="0"/>
              <a:t>IBM 360 </a:t>
            </a:r>
            <a:r>
              <a:rPr lang="zh-CN" altLang="en-US" sz="3600" dirty="0"/>
              <a:t>机的操作系统。花费 </a:t>
            </a:r>
            <a:r>
              <a:rPr lang="en-US" altLang="zh-CN" sz="3600" dirty="0"/>
              <a:t>5000 </a:t>
            </a:r>
            <a:r>
              <a:rPr lang="zh-CN" altLang="en-US" sz="3600" dirty="0"/>
              <a:t>人一年的工作量，写了近 </a:t>
            </a:r>
            <a:r>
              <a:rPr lang="en-US" altLang="zh-CN" sz="3600" dirty="0"/>
              <a:t>1 </a:t>
            </a:r>
            <a:r>
              <a:rPr lang="zh-CN" altLang="en-US" sz="3600" dirty="0"/>
              <a:t>万行代码。错误百出，每次的新版本就是从前一版本中找 </a:t>
            </a:r>
            <a:r>
              <a:rPr lang="en-US" altLang="zh-CN" sz="3600" dirty="0"/>
              <a:t>1000</a:t>
            </a:r>
            <a:r>
              <a:rPr lang="zh-CN" altLang="en-US" sz="3600" dirty="0"/>
              <a:t>个程序错误而修正的结果</a:t>
            </a:r>
            <a:r>
              <a:rPr lang="zh-CN" altLang="en-US" sz="3200" dirty="0"/>
              <a:t>。</a:t>
            </a:r>
            <a:endParaRPr lang="en-US" altLang="zh-CN"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5"/>
          <p:cNvSpPr>
            <a:spLocks noGrp="1"/>
          </p:cNvSpPr>
          <p:nvPr>
            <p:ph idx="1"/>
          </p:nvPr>
        </p:nvSpPr>
        <p:spPr>
          <a:xfrm>
            <a:off x="177800" y="188913"/>
            <a:ext cx="8715375" cy="1349375"/>
          </a:xfrm>
          <a:ln/>
        </p:spPr>
        <p:txBody>
          <a:bodyPr vert="horz" wrap="square" lIns="91440" tIns="45720" rIns="91440" bIns="45720" anchor="t"/>
          <a:lstStyle/>
          <a:p>
            <a:pPr lvl="1" eaLnBrk="1" hangingPunct="1"/>
            <a:r>
              <a:rPr lang="zh-CN" altLang="en-US" sz="4400" dirty="0"/>
              <a:t>软件维护困难</a:t>
            </a:r>
            <a:endParaRPr lang="en-US" altLang="zh-CN" sz="4400" dirty="0"/>
          </a:p>
          <a:p>
            <a:pPr lvl="2" eaLnBrk="1" hangingPunct="1"/>
            <a:r>
              <a:rPr lang="zh-CN" altLang="en-US" sz="3200" dirty="0"/>
              <a:t>通常没有保留适当的文档资料</a:t>
            </a:r>
            <a:endParaRPr lang="zh-CN" altLang="en-US" sz="4800" dirty="0"/>
          </a:p>
        </p:txBody>
      </p:sp>
      <p:pic>
        <p:nvPicPr>
          <p:cNvPr id="20483" name="Picture 2"/>
          <p:cNvPicPr>
            <a:picLocks noChangeAspect="1"/>
          </p:cNvPicPr>
          <p:nvPr/>
        </p:nvPicPr>
        <p:blipFill>
          <a:blip r:embed="rId2"/>
          <a:stretch>
            <a:fillRect/>
          </a:stretch>
        </p:blipFill>
        <p:spPr>
          <a:xfrm>
            <a:off x="963613" y="1673225"/>
            <a:ext cx="7004050" cy="4951413"/>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ln/>
        </p:spPr>
        <p:txBody>
          <a:bodyPr vert="horz" wrap="square" lIns="91440" tIns="45720" rIns="91440" bIns="45720" anchor="ctr"/>
          <a:lstStyle/>
          <a:p>
            <a:pPr eaLnBrk="1" hangingPunct="1"/>
            <a:r>
              <a:rPr lang="zh-CN" altLang="en-US" dirty="0"/>
              <a:t>产生软件危机的原因</a:t>
            </a:r>
          </a:p>
        </p:txBody>
      </p:sp>
      <p:sp>
        <p:nvSpPr>
          <p:cNvPr id="21507" name="内容占位符 2"/>
          <p:cNvSpPr>
            <a:spLocks noGrp="1"/>
          </p:cNvSpPr>
          <p:nvPr>
            <p:ph idx="1"/>
          </p:nvPr>
        </p:nvSpPr>
        <p:spPr>
          <a:xfrm>
            <a:off x="457200" y="1495425"/>
            <a:ext cx="7210425" cy="925513"/>
          </a:xfrm>
          <a:ln/>
        </p:spPr>
        <p:txBody>
          <a:bodyPr vert="horz" wrap="square" lIns="91440" tIns="45720" rIns="91440" bIns="45720" anchor="t"/>
          <a:lstStyle/>
          <a:p>
            <a:pPr eaLnBrk="1" hangingPunct="1"/>
            <a:r>
              <a:rPr lang="zh-CN" altLang="en-US" sz="4400" dirty="0"/>
              <a:t>与软件本身的特点有关</a:t>
            </a:r>
            <a:endParaRPr lang="en-US" altLang="zh-CN" sz="4400" dirty="0"/>
          </a:p>
          <a:p>
            <a:pPr eaLnBrk="1" hangingPunct="1"/>
            <a:r>
              <a:rPr lang="zh-CN" altLang="en-US" sz="4400" dirty="0"/>
              <a:t>与软件开发与维护的方法不正确有关</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a:solidFill>
            <a:schemeClr val="bg1">
              <a:alpha val="100000"/>
            </a:schemeClr>
          </a:solidFill>
          <a:ln/>
        </p:spPr>
        <p:txBody>
          <a:bodyPr vert="horz" wrap="square" lIns="91440" tIns="45720" rIns="91440" bIns="45720" anchor="t"/>
          <a:lstStyle/>
          <a:p>
            <a:pPr eaLnBrk="1" hangingPunct="1"/>
            <a:r>
              <a:rPr lang="zh-CN" altLang="en-US" sz="2400" dirty="0"/>
              <a:t>软件与一般程序不同</a:t>
            </a:r>
            <a:endParaRPr lang="en-US" altLang="zh-CN" sz="2400" dirty="0"/>
          </a:p>
          <a:p>
            <a:pPr lvl="1" eaLnBrk="1" hangingPunct="1"/>
            <a:r>
              <a:rPr lang="zh-CN" altLang="en-US" sz="2400" dirty="0"/>
              <a:t>软件远比一般程序规模庞大，复杂性高。</a:t>
            </a:r>
            <a:endParaRPr lang="en-US" altLang="zh-CN" sz="2400" dirty="0"/>
          </a:p>
          <a:p>
            <a:pPr lvl="1" eaLnBrk="1" hangingPunct="1"/>
            <a:r>
              <a:rPr lang="zh-CN" altLang="en-US" sz="2400" dirty="0"/>
              <a:t>大型软件开发既有技术问题，还有社会问题。</a:t>
            </a:r>
            <a:endParaRPr lang="en-US" altLang="zh-CN" sz="2400" dirty="0"/>
          </a:p>
          <a:p>
            <a:pPr lvl="2" eaLnBrk="1" hangingPunct="1"/>
            <a:r>
              <a:rPr lang="zh-CN" altLang="en-US" sz="2400" dirty="0"/>
              <a:t>开发团队成员分工合作</a:t>
            </a:r>
          </a:p>
          <a:p>
            <a:pPr lvl="2" eaLnBrk="1" hangingPunct="1"/>
            <a:r>
              <a:rPr lang="zh-CN" altLang="en-US" sz="2400" dirty="0"/>
              <a:t>技术与管理的矛盾</a:t>
            </a:r>
          </a:p>
          <a:p>
            <a:pPr lvl="2" eaLnBrk="1" hangingPunct="1"/>
            <a:r>
              <a:rPr lang="zh-CN" altLang="en-US" sz="2400" dirty="0"/>
              <a:t>软件开发人员对软件应用的领域知识的了解</a:t>
            </a:r>
          </a:p>
          <a:p>
            <a:pPr lvl="1" eaLnBrk="1" hangingPunct="1"/>
            <a:endParaRPr lang="zh-CN" altLang="en-US" sz="2400" dirty="0"/>
          </a:p>
        </p:txBody>
      </p:sp>
      <p:pic>
        <p:nvPicPr>
          <p:cNvPr id="4" name="Picture 4"/>
          <p:cNvPicPr>
            <a:picLocks noChangeAspect="1"/>
          </p:cNvPicPr>
          <p:nvPr/>
        </p:nvPicPr>
        <p:blipFill>
          <a:blip r:embed="rId2"/>
          <a:stretch>
            <a:fillRect/>
          </a:stretch>
        </p:blipFill>
        <p:spPr>
          <a:xfrm>
            <a:off x="836613" y="3024188"/>
            <a:ext cx="7791450" cy="3698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solidFill>
            <a:schemeClr val="bg1">
              <a:alpha val="100000"/>
            </a:schemeClr>
          </a:solidFill>
          <a:ln/>
        </p:spPr>
        <p:txBody>
          <a:bodyPr vert="horz" wrap="square" lIns="91440" tIns="45720" rIns="91440" bIns="45720" anchor="t"/>
          <a:lstStyle/>
          <a:p>
            <a:pPr eaLnBrk="1" hangingPunct="1"/>
            <a:r>
              <a:rPr lang="zh-CN" altLang="en-US" sz="2800" dirty="0"/>
              <a:t>软件开发和维护方法中存在的问题</a:t>
            </a:r>
            <a:endParaRPr lang="en-US" altLang="zh-CN" sz="2800" dirty="0"/>
          </a:p>
          <a:p>
            <a:pPr lvl="1" eaLnBrk="1" hangingPunct="1"/>
            <a:r>
              <a:rPr lang="zh-CN" altLang="en-US" sz="2800" dirty="0"/>
              <a:t>缺乏有效的、系统的技术手段和管理方法</a:t>
            </a:r>
          </a:p>
          <a:p>
            <a:pPr lvl="1" eaLnBrk="1" hangingPunct="1"/>
            <a:r>
              <a:rPr lang="zh-CN" altLang="en-US" sz="2800" dirty="0"/>
              <a:t>用户和软件开发人员的理解鸿沟</a:t>
            </a:r>
            <a:endParaRPr lang="en-US" altLang="zh-CN" sz="2800" dirty="0"/>
          </a:p>
          <a:p>
            <a:pPr lvl="1" eaLnBrk="1" hangingPunct="1"/>
            <a:r>
              <a:rPr lang="zh-CN" altLang="en-US" sz="2800" dirty="0"/>
              <a:t>错误的认识和做法</a:t>
            </a:r>
          </a:p>
          <a:p>
            <a:pPr lvl="2" eaLnBrk="1" hangingPunct="1"/>
            <a:r>
              <a:rPr lang="zh-CN" altLang="en-US" sz="2800" dirty="0"/>
              <a:t>忽视软件需求分析的重要性</a:t>
            </a:r>
          </a:p>
          <a:p>
            <a:pPr lvl="2" eaLnBrk="1" hangingPunct="1"/>
            <a:r>
              <a:rPr lang="zh-CN" altLang="en-US" sz="2800" dirty="0"/>
              <a:t>认为软件开发就是写程序并设法使之运行</a:t>
            </a:r>
          </a:p>
          <a:p>
            <a:pPr lvl="2" eaLnBrk="1" hangingPunct="1"/>
            <a:r>
              <a:rPr lang="zh-CN" altLang="en-US" sz="2800" dirty="0"/>
              <a:t>轻视软件维护等</a:t>
            </a:r>
          </a:p>
          <a:p>
            <a:pPr lvl="1" eaLnBrk="1" hangingPunct="1"/>
            <a:endParaRPr lang="zh-CN" altLang="en-US" dirty="0"/>
          </a:p>
          <a:p>
            <a:pPr eaLnBrk="1" hangingPunct="1"/>
            <a:endParaRPr lang="zh-CN" altLang="en-US" dirty="0"/>
          </a:p>
        </p:txBody>
      </p:sp>
      <p:pic>
        <p:nvPicPr>
          <p:cNvPr id="3" name="Picture 4"/>
          <p:cNvPicPr>
            <a:picLocks noChangeAspect="1"/>
          </p:cNvPicPr>
          <p:nvPr/>
        </p:nvPicPr>
        <p:blipFill>
          <a:blip r:embed="rId2"/>
          <a:stretch>
            <a:fillRect/>
          </a:stretch>
        </p:blipFill>
        <p:spPr>
          <a:xfrm>
            <a:off x="2555875" y="3860800"/>
            <a:ext cx="6138863" cy="2722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p:nvPr>
        </p:nvSpPr>
        <p:spPr>
          <a:ln/>
        </p:spPr>
        <p:txBody>
          <a:bodyPr vert="horz" wrap="square" lIns="91440" tIns="45720" rIns="91440" bIns="45720" anchor="ctr"/>
          <a:lstStyle/>
          <a:p>
            <a:pPr eaLnBrk="1" hangingPunct="1"/>
            <a:r>
              <a:rPr lang="zh-CN" altLang="en-US" dirty="0"/>
              <a:t>消除软件危机的途径</a:t>
            </a:r>
            <a:br>
              <a:rPr lang="zh-CN" altLang="en-US" dirty="0"/>
            </a:br>
            <a:endParaRPr lang="zh-CN" altLang="en-US" dirty="0"/>
          </a:p>
        </p:txBody>
      </p:sp>
      <p:sp>
        <p:nvSpPr>
          <p:cNvPr id="24579" name="内容占位符 5"/>
          <p:cNvSpPr>
            <a:spLocks noGrp="1"/>
          </p:cNvSpPr>
          <p:nvPr>
            <p:ph idx="1"/>
          </p:nvPr>
        </p:nvSpPr>
        <p:spPr>
          <a:xfrm>
            <a:off x="146634" y="620688"/>
            <a:ext cx="8726908" cy="6039345"/>
          </a:xfrm>
          <a:solidFill>
            <a:schemeClr val="bg1"/>
          </a:solidFill>
          <a:ln/>
        </p:spPr>
        <p:txBody>
          <a:bodyPr vert="horz" wrap="square" lIns="91440" tIns="45720" rIns="91440" bIns="45720" anchor="t"/>
          <a:lstStyle/>
          <a:p>
            <a:pPr eaLnBrk="1" hangingPunct="1"/>
            <a:r>
              <a:rPr lang="zh-CN" altLang="en-US" sz="3200" dirty="0"/>
              <a:t>彻底消除“软件就是程序”的错误观念。</a:t>
            </a:r>
            <a:endParaRPr lang="en-US" altLang="zh-CN" sz="3200" dirty="0"/>
          </a:p>
          <a:p>
            <a:pPr lvl="1" eaLnBrk="1" hangingPunct="1"/>
            <a:r>
              <a:rPr lang="zh-CN" altLang="en-US" sz="3200" dirty="0"/>
              <a:t>一个软件必须由一个完整的配置组成，事实上，</a:t>
            </a:r>
            <a:r>
              <a:rPr lang="zh-CN" altLang="en-US" sz="3200" dirty="0">
                <a:solidFill>
                  <a:srgbClr val="FF0000"/>
                </a:solidFill>
              </a:rPr>
              <a:t>软件是程序、数据及相关文档的完整集合。</a:t>
            </a:r>
            <a:r>
              <a:rPr lang="zh-CN" altLang="en-US" sz="3200" dirty="0"/>
              <a:t>文档是开发、使用和维护程序所需要的图文资料。</a:t>
            </a:r>
          </a:p>
          <a:p>
            <a:pPr eaLnBrk="1" hangingPunct="1"/>
            <a:r>
              <a:rPr lang="zh-CN" altLang="en-US" sz="3200" dirty="0"/>
              <a:t>充分认识到软件开发是一种组织良好、管理严密、各类人员协同配合、共同完成的工程项目，不是个人独立的劳动。</a:t>
            </a:r>
          </a:p>
          <a:p>
            <a:pPr eaLnBrk="1" hangingPunct="1"/>
            <a:r>
              <a:rPr lang="zh-CN" altLang="en-US" sz="3200" dirty="0"/>
              <a:t> 推广和使用在实践中总结出来的软件开发的成功技术和方法。</a:t>
            </a:r>
          </a:p>
          <a:p>
            <a:pPr eaLnBrk="1" hangingPunct="1"/>
            <a:r>
              <a:rPr lang="zh-CN" altLang="en-US" sz="3200" dirty="0"/>
              <a:t> 开发和使用更好的软件工具</a:t>
            </a:r>
          </a:p>
          <a:p>
            <a:pPr eaLnBrk="1" hangingPunct="1"/>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ln/>
        </p:spPr>
        <p:txBody>
          <a:bodyPr vert="horz" wrap="square" lIns="91440" tIns="45720" rIns="91440" bIns="45720" anchor="ctr"/>
          <a:lstStyle/>
          <a:p>
            <a:r>
              <a:rPr lang="zh-CN" altLang="en-US" dirty="0"/>
              <a:t>课程概况</a:t>
            </a:r>
          </a:p>
        </p:txBody>
      </p:sp>
      <p:sp>
        <p:nvSpPr>
          <p:cNvPr id="5123" name="内容占位符 2"/>
          <p:cNvSpPr>
            <a:spLocks noGrp="1"/>
          </p:cNvSpPr>
          <p:nvPr>
            <p:ph idx="1"/>
          </p:nvPr>
        </p:nvSpPr>
        <p:spPr>
          <a:xfrm>
            <a:off x="160374" y="1268761"/>
            <a:ext cx="8640763" cy="4752528"/>
          </a:xfrm>
          <a:solidFill>
            <a:schemeClr val="bg1">
              <a:alpha val="100000"/>
            </a:schemeClr>
          </a:solidFill>
          <a:ln/>
        </p:spPr>
        <p:txBody>
          <a:bodyPr vert="horz" wrap="square" lIns="91440" tIns="45720" rIns="91440" bIns="45720" anchor="t"/>
          <a:lstStyle/>
          <a:p>
            <a:r>
              <a:rPr lang="zh-CN" altLang="en-US" sz="2400" dirty="0"/>
              <a:t>教材</a:t>
            </a:r>
            <a:r>
              <a:rPr lang="en-US" altLang="zh-CN" sz="2400" dirty="0"/>
              <a:t>:《</a:t>
            </a:r>
            <a:r>
              <a:rPr lang="zh-CN" altLang="en-US" sz="2400" dirty="0"/>
              <a:t>软件工程导论</a:t>
            </a:r>
            <a:r>
              <a:rPr lang="en-US" altLang="zh-CN" sz="2400" dirty="0"/>
              <a:t>(</a:t>
            </a:r>
            <a:r>
              <a:rPr lang="zh-CN" altLang="en-US" sz="2400" dirty="0"/>
              <a:t>第</a:t>
            </a:r>
            <a:r>
              <a:rPr lang="en-US" altLang="zh-CN" sz="2400" dirty="0"/>
              <a:t>6</a:t>
            </a:r>
            <a:r>
              <a:rPr lang="zh-CN" altLang="en-US" sz="2400" dirty="0"/>
              <a:t>版</a:t>
            </a:r>
            <a:r>
              <a:rPr lang="en-US" altLang="zh-CN" sz="2400" dirty="0"/>
              <a:t>)》,</a:t>
            </a:r>
            <a:r>
              <a:rPr lang="zh-CN" altLang="en-US" sz="2400" dirty="0"/>
              <a:t>张海藩编著</a:t>
            </a:r>
            <a:r>
              <a:rPr lang="en-US" altLang="zh-CN" sz="2400" dirty="0"/>
              <a:t>,</a:t>
            </a:r>
            <a:r>
              <a:rPr lang="zh-CN" altLang="en-US" sz="2400" dirty="0"/>
              <a:t>清华大学出版社</a:t>
            </a:r>
            <a:r>
              <a:rPr lang="en-US" altLang="zh-CN" sz="2400" dirty="0"/>
              <a:t/>
            </a:r>
            <a:br>
              <a:rPr lang="en-US" altLang="zh-CN" sz="2400" dirty="0"/>
            </a:br>
            <a:r>
              <a:rPr lang="zh-CN" altLang="en-US" sz="2400" dirty="0"/>
              <a:t>第</a:t>
            </a:r>
            <a:r>
              <a:rPr lang="en-US" altLang="zh-CN" sz="2400" dirty="0"/>
              <a:t>1</a:t>
            </a:r>
            <a:r>
              <a:rPr lang="zh-CN" altLang="en-US" sz="2400" dirty="0"/>
              <a:t>章  软件工程学概述</a:t>
            </a:r>
            <a:r>
              <a:rPr lang="en-US" altLang="zh-CN" sz="2400" dirty="0"/>
              <a:t/>
            </a:r>
            <a:br>
              <a:rPr lang="en-US" altLang="zh-CN" sz="2400" dirty="0"/>
            </a:br>
            <a:r>
              <a:rPr lang="zh-CN" altLang="en-US" sz="2400" dirty="0"/>
              <a:t>第</a:t>
            </a:r>
            <a:r>
              <a:rPr lang="en-US" altLang="zh-CN" sz="2400" dirty="0"/>
              <a:t>2</a:t>
            </a:r>
            <a:r>
              <a:rPr lang="zh-CN" altLang="en-US" sz="2400" dirty="0"/>
              <a:t>章  可行性研究</a:t>
            </a:r>
            <a:r>
              <a:rPr lang="en-US" altLang="zh-CN" sz="2400" dirty="0"/>
              <a:t/>
            </a:r>
            <a:br>
              <a:rPr lang="en-US" altLang="zh-CN" sz="2400" dirty="0"/>
            </a:br>
            <a:r>
              <a:rPr lang="zh-CN" altLang="en-US" sz="2400" dirty="0"/>
              <a:t>第</a:t>
            </a:r>
            <a:r>
              <a:rPr lang="en-US" altLang="zh-CN" sz="2400" dirty="0"/>
              <a:t>3</a:t>
            </a:r>
            <a:r>
              <a:rPr lang="zh-CN" altLang="en-US" sz="2400" dirty="0"/>
              <a:t>章  需求分析</a:t>
            </a:r>
            <a:r>
              <a:rPr lang="en-US" altLang="zh-CN" sz="2400" dirty="0"/>
              <a:t/>
            </a:r>
            <a:br>
              <a:rPr lang="en-US" altLang="zh-CN" sz="2400" dirty="0"/>
            </a:br>
            <a:r>
              <a:rPr lang="zh-CN" altLang="en-US" sz="2400" dirty="0"/>
              <a:t>第</a:t>
            </a:r>
            <a:r>
              <a:rPr lang="en-US" altLang="zh-CN" sz="2400" dirty="0"/>
              <a:t>5</a:t>
            </a:r>
            <a:r>
              <a:rPr lang="zh-CN" altLang="en-US" sz="2400" dirty="0"/>
              <a:t>章  总体设计</a:t>
            </a:r>
            <a:r>
              <a:rPr lang="en-US" altLang="zh-CN" sz="2400" dirty="0"/>
              <a:t/>
            </a:r>
            <a:br>
              <a:rPr lang="en-US" altLang="zh-CN" sz="2400" dirty="0"/>
            </a:br>
            <a:r>
              <a:rPr lang="zh-CN" altLang="en-US" sz="2400" dirty="0"/>
              <a:t>第</a:t>
            </a:r>
            <a:r>
              <a:rPr lang="en-US" altLang="zh-CN" sz="2400" dirty="0"/>
              <a:t>6</a:t>
            </a:r>
            <a:r>
              <a:rPr lang="zh-CN" altLang="en-US" sz="2400" dirty="0"/>
              <a:t>章  </a:t>
            </a:r>
            <a:r>
              <a:rPr lang="zh-CN" altLang="zh-CN" sz="2400" dirty="0"/>
              <a:t>详细设计</a:t>
            </a:r>
            <a:r>
              <a:rPr lang="en-US" altLang="zh-CN" sz="2400" dirty="0"/>
              <a:t/>
            </a:r>
            <a:br>
              <a:rPr lang="en-US" altLang="zh-CN" sz="2400" dirty="0"/>
            </a:br>
            <a:r>
              <a:rPr lang="zh-CN" altLang="en-US" sz="2400" dirty="0"/>
              <a:t>第</a:t>
            </a:r>
            <a:r>
              <a:rPr lang="en-US" altLang="zh-CN" sz="2400" dirty="0"/>
              <a:t>7</a:t>
            </a:r>
            <a:r>
              <a:rPr lang="zh-CN" altLang="en-US" sz="2400" dirty="0"/>
              <a:t>章  实现</a:t>
            </a:r>
            <a:r>
              <a:rPr lang="en-US" altLang="zh-CN" sz="2400" dirty="0"/>
              <a:t/>
            </a:r>
            <a:br>
              <a:rPr lang="en-US" altLang="zh-CN" sz="2400" dirty="0"/>
            </a:br>
            <a:r>
              <a:rPr lang="zh-CN" altLang="en-US" sz="2400" dirty="0"/>
              <a:t>第</a:t>
            </a:r>
            <a:r>
              <a:rPr lang="en-US" altLang="zh-CN" sz="2400" dirty="0"/>
              <a:t>8</a:t>
            </a:r>
            <a:r>
              <a:rPr lang="zh-CN" altLang="en-US" sz="2400" dirty="0"/>
              <a:t>章  维护</a:t>
            </a:r>
            <a:r>
              <a:rPr lang="en-US" altLang="zh-CN" sz="2400" dirty="0"/>
              <a:t/>
            </a:r>
            <a:br>
              <a:rPr lang="en-US" altLang="zh-CN" sz="2400" dirty="0"/>
            </a:br>
            <a:r>
              <a:rPr lang="zh-CN" altLang="en-US" sz="2400" dirty="0"/>
              <a:t>第</a:t>
            </a:r>
            <a:r>
              <a:rPr lang="en-US" altLang="zh-CN" sz="2400" dirty="0"/>
              <a:t>9</a:t>
            </a:r>
            <a:r>
              <a:rPr lang="zh-CN" altLang="en-US" sz="2400" dirty="0"/>
              <a:t>章  面向对象方法学引论</a:t>
            </a:r>
            <a:r>
              <a:rPr lang="en-US" altLang="zh-CN" sz="2400" dirty="0"/>
              <a:t/>
            </a:r>
            <a:br>
              <a:rPr lang="en-US" altLang="zh-CN" sz="2400" dirty="0"/>
            </a:br>
            <a:r>
              <a:rPr lang="zh-CN" altLang="en-US" sz="2400" dirty="0"/>
              <a:t>第</a:t>
            </a:r>
            <a:r>
              <a:rPr lang="en-US" altLang="zh-CN" sz="2400" dirty="0"/>
              <a:t>10</a:t>
            </a:r>
            <a:r>
              <a:rPr lang="zh-CN" altLang="en-US" sz="2400" dirty="0"/>
              <a:t>章  面向对象分析</a:t>
            </a:r>
            <a:r>
              <a:rPr lang="en-US" altLang="zh-CN" sz="2400" dirty="0"/>
              <a:t/>
            </a:r>
            <a:br>
              <a:rPr lang="en-US" altLang="zh-CN" sz="2400" dirty="0"/>
            </a:br>
            <a:r>
              <a:rPr lang="zh-CN" altLang="en-US" sz="2400" dirty="0"/>
              <a:t>第</a:t>
            </a:r>
            <a:r>
              <a:rPr lang="en-US" altLang="zh-CN" sz="2400" dirty="0"/>
              <a:t>11</a:t>
            </a:r>
            <a:r>
              <a:rPr lang="zh-CN" altLang="en-US" sz="2400" dirty="0"/>
              <a:t>章  面向对象设计</a:t>
            </a:r>
            <a:r>
              <a:rPr lang="en-US" altLang="zh-CN" sz="2400" dirty="0"/>
              <a:t/>
            </a:r>
            <a:br>
              <a:rPr lang="en-US" altLang="zh-CN" sz="2400" dirty="0"/>
            </a:br>
            <a:r>
              <a:rPr lang="zh-CN" altLang="en-US" sz="2400" dirty="0"/>
              <a:t>第</a:t>
            </a:r>
            <a:r>
              <a:rPr lang="en-US" altLang="zh-CN" sz="2400" dirty="0"/>
              <a:t>12</a:t>
            </a:r>
            <a:r>
              <a:rPr lang="zh-CN" altLang="en-US" sz="2400" dirty="0"/>
              <a:t>章  面向对象实现</a:t>
            </a:r>
          </a:p>
        </p:txBody>
      </p:sp>
      <p:sp>
        <p:nvSpPr>
          <p:cNvPr id="2" name="五角星 1"/>
          <p:cNvSpPr/>
          <p:nvPr/>
        </p:nvSpPr>
        <p:spPr>
          <a:xfrm>
            <a:off x="3889986" y="177281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角星 4"/>
          <p:cNvSpPr/>
          <p:nvPr/>
        </p:nvSpPr>
        <p:spPr>
          <a:xfrm>
            <a:off x="2859731" y="3585638"/>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角星 5"/>
          <p:cNvSpPr/>
          <p:nvPr/>
        </p:nvSpPr>
        <p:spPr>
          <a:xfrm>
            <a:off x="2967743" y="249411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角星 6"/>
          <p:cNvSpPr/>
          <p:nvPr/>
        </p:nvSpPr>
        <p:spPr>
          <a:xfrm>
            <a:off x="3288466" y="249411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2519772" y="3585638"/>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4814393" y="508518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4436368" y="508518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角星 10"/>
          <p:cNvSpPr/>
          <p:nvPr/>
        </p:nvSpPr>
        <p:spPr>
          <a:xfrm>
            <a:off x="4492081" y="4751611"/>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角星 11"/>
          <p:cNvSpPr/>
          <p:nvPr/>
        </p:nvSpPr>
        <p:spPr>
          <a:xfrm>
            <a:off x="4106010" y="508518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角星 12"/>
          <p:cNvSpPr/>
          <p:nvPr/>
        </p:nvSpPr>
        <p:spPr>
          <a:xfrm>
            <a:off x="4106010" y="472514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角星 13"/>
          <p:cNvSpPr/>
          <p:nvPr/>
        </p:nvSpPr>
        <p:spPr>
          <a:xfrm>
            <a:off x="4718619" y="4341721"/>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角星 14"/>
          <p:cNvSpPr/>
          <p:nvPr/>
        </p:nvSpPr>
        <p:spPr>
          <a:xfrm>
            <a:off x="3059832" y="285293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五角星 15"/>
          <p:cNvSpPr/>
          <p:nvPr/>
        </p:nvSpPr>
        <p:spPr>
          <a:xfrm>
            <a:off x="3059832" y="321297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角星 16"/>
          <p:cNvSpPr/>
          <p:nvPr/>
        </p:nvSpPr>
        <p:spPr>
          <a:xfrm>
            <a:off x="2627784" y="393305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五角星 17"/>
          <p:cNvSpPr/>
          <p:nvPr/>
        </p:nvSpPr>
        <p:spPr>
          <a:xfrm>
            <a:off x="4407531" y="433209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角星 18"/>
          <p:cNvSpPr/>
          <p:nvPr/>
        </p:nvSpPr>
        <p:spPr>
          <a:xfrm>
            <a:off x="5029707" y="4341721"/>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角星 19"/>
          <p:cNvSpPr/>
          <p:nvPr/>
        </p:nvSpPr>
        <p:spPr>
          <a:xfrm>
            <a:off x="4829944" y="4738030"/>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角星 20"/>
          <p:cNvSpPr/>
          <p:nvPr/>
        </p:nvSpPr>
        <p:spPr>
          <a:xfrm>
            <a:off x="3627140" y="249411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角星 21"/>
          <p:cNvSpPr/>
          <p:nvPr/>
        </p:nvSpPr>
        <p:spPr>
          <a:xfrm>
            <a:off x="5169834" y="4751611"/>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角星 22"/>
          <p:cNvSpPr/>
          <p:nvPr/>
        </p:nvSpPr>
        <p:spPr>
          <a:xfrm>
            <a:off x="5507750" y="475215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角星 23"/>
          <p:cNvSpPr/>
          <p:nvPr/>
        </p:nvSpPr>
        <p:spPr>
          <a:xfrm>
            <a:off x="4214022" y="177281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角星 24"/>
          <p:cNvSpPr/>
          <p:nvPr/>
        </p:nvSpPr>
        <p:spPr>
          <a:xfrm>
            <a:off x="4106010" y="5415609"/>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角星 25"/>
          <p:cNvSpPr/>
          <p:nvPr/>
        </p:nvSpPr>
        <p:spPr>
          <a:xfrm>
            <a:off x="3183767" y="360940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五角星 26"/>
          <p:cNvSpPr/>
          <p:nvPr/>
        </p:nvSpPr>
        <p:spPr>
          <a:xfrm>
            <a:off x="4286537" y="2501381"/>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角星 27"/>
          <p:cNvSpPr/>
          <p:nvPr/>
        </p:nvSpPr>
        <p:spPr>
          <a:xfrm>
            <a:off x="3965814" y="2492896"/>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五角星 28"/>
          <p:cNvSpPr/>
          <p:nvPr/>
        </p:nvSpPr>
        <p:spPr>
          <a:xfrm>
            <a:off x="3411116" y="3215664"/>
            <a:ext cx="216024" cy="216024"/>
          </a:xfrm>
          <a:prstGeom prst="star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5"/>
          <p:cNvGrpSpPr/>
          <p:nvPr/>
        </p:nvGrpSpPr>
        <p:grpSpPr>
          <a:xfrm>
            <a:off x="246063" y="250825"/>
            <a:ext cx="8315325" cy="5049838"/>
            <a:chOff x="155" y="158"/>
            <a:chExt cx="5238" cy="3181"/>
          </a:xfrm>
        </p:grpSpPr>
        <p:sp>
          <p:nvSpPr>
            <p:cNvPr id="25603" name="Text Box 9"/>
            <p:cNvSpPr txBox="1"/>
            <p:nvPr/>
          </p:nvSpPr>
          <p:spPr>
            <a:xfrm>
              <a:off x="155" y="158"/>
              <a:ext cx="2210"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1.2  </a:t>
              </a:r>
              <a:r>
                <a:rPr lang="zh-CN" altLang="en-US" sz="4400" b="1" dirty="0">
                  <a:solidFill>
                    <a:schemeClr val="bg1"/>
                  </a:solidFill>
                  <a:latin typeface="Arial" panose="020B0604020202020204" pitchFamily="34" charset="0"/>
                  <a:ea typeface="华文中宋" panose="02010600040101010101" pitchFamily="2" charset="-122"/>
                </a:rPr>
                <a:t>软件工程</a:t>
              </a:r>
            </a:p>
          </p:txBody>
        </p:sp>
        <p:sp>
          <p:nvSpPr>
            <p:cNvPr id="25604" name="Rectangle 10"/>
            <p:cNvSpPr/>
            <p:nvPr/>
          </p:nvSpPr>
          <p:spPr>
            <a:xfrm>
              <a:off x="545" y="1361"/>
              <a:ext cx="4848" cy="197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软件工程的介绍</a:t>
              </a:r>
            </a:p>
            <a:p>
              <a:pPr marL="0" lvl="0" indent="0">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软件工程方法学</a:t>
              </a:r>
            </a:p>
            <a:p>
              <a:pPr marL="0" lvl="0" indent="0">
                <a:spcBef>
                  <a:spcPct val="0"/>
                </a:spcBef>
                <a:buFont typeface="Arial" panose="020B0604020202020204" pitchFamily="34" charset="0"/>
                <a:buNone/>
              </a:pPr>
              <a:endParaRPr lang="en-US" altLang="zh-CN" sz="4000" b="1" i="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endParaRPr lang="en-US" altLang="zh-CN" sz="4000" b="1" i="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endParaRPr lang="zh-CN" altLang="en-US" sz="4000" b="1" i="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p:cNvSpPr>
            <a:spLocks noGrp="1"/>
          </p:cNvSpPr>
          <p:nvPr>
            <p:ph type="title"/>
          </p:nvPr>
        </p:nvSpPr>
        <p:spPr>
          <a:ln/>
        </p:spPr>
        <p:txBody>
          <a:bodyPr vert="horz" wrap="square" lIns="91440" tIns="45720" rIns="91440" bIns="45720" anchor="ctr"/>
          <a:lstStyle/>
          <a:p>
            <a:pPr eaLnBrk="1" hangingPunct="1"/>
            <a:r>
              <a:rPr lang="zh-CN" altLang="en-US" sz="3200" dirty="0"/>
              <a:t>软件工程的定义</a:t>
            </a:r>
          </a:p>
        </p:txBody>
      </p:sp>
      <p:sp>
        <p:nvSpPr>
          <p:cNvPr id="26627" name="Rectangle 13"/>
          <p:cNvSpPr>
            <a:spLocks noGrp="1"/>
          </p:cNvSpPr>
          <p:nvPr>
            <p:ph idx="1"/>
          </p:nvPr>
        </p:nvSpPr>
        <p:spPr>
          <a:xfrm>
            <a:off x="323850" y="1196975"/>
            <a:ext cx="8280400" cy="5102225"/>
          </a:xfrm>
          <a:solidFill>
            <a:schemeClr val="bg1">
              <a:alpha val="100000"/>
            </a:schemeClr>
          </a:solidFill>
          <a:ln/>
        </p:spPr>
        <p:txBody>
          <a:bodyPr vert="horz" wrap="square" lIns="91440" tIns="45720" rIns="91440" bIns="45720" anchor="t"/>
          <a:lstStyle/>
          <a:p>
            <a:pPr eaLnBrk="1" hangingPunct="1"/>
            <a:r>
              <a:rPr lang="zh-CN" altLang="en-US" sz="4600" dirty="0">
                <a:solidFill>
                  <a:srgbClr val="FF0000"/>
                </a:solidFill>
              </a:rPr>
              <a:t>采用工程的概念、原理、技术和方法</a:t>
            </a:r>
            <a:r>
              <a:rPr lang="zh-CN" altLang="en-US" sz="4600" dirty="0"/>
              <a:t>来开发与维护软件，把经过时间考验而证明正确的</a:t>
            </a:r>
            <a:r>
              <a:rPr lang="zh-CN" altLang="en-US" sz="4600" dirty="0">
                <a:solidFill>
                  <a:srgbClr val="FF0000"/>
                </a:solidFill>
              </a:rPr>
              <a:t>管理技术</a:t>
            </a:r>
            <a:r>
              <a:rPr lang="zh-CN" altLang="en-US" sz="4600" dirty="0"/>
              <a:t>和当前能够得到的最好的技术方法结合起来，</a:t>
            </a:r>
            <a:r>
              <a:rPr lang="zh-CN" altLang="en-US" sz="4600" dirty="0">
                <a:solidFill>
                  <a:srgbClr val="FF0000"/>
                </a:solidFill>
              </a:rPr>
              <a:t>以经济地开发出高质量的软件</a:t>
            </a:r>
            <a:r>
              <a:rPr lang="zh-CN" altLang="en-US" sz="4600" dirty="0"/>
              <a:t>并有效地维护它，这就是软件工程。</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bwMode="auto">
          <a:xfrm>
            <a:off x="457200" y="1600200"/>
            <a:ext cx="8219256" cy="4678363"/>
          </a:xfrm>
          <a:solidFill>
            <a:schemeClr val="bg1"/>
          </a:solidFill>
          <a:ln/>
        </p:spPr>
        <p:txBody>
          <a:bodyPr vert="horz" wrap="square" lIns="91440" tIns="45720" rIns="91440" bIns="45720" numCol="1" anchor="t" anchorCtr="0" compatLnSpc="1">
            <a:prstTxWarp prst="textNoShape">
              <a:avLst/>
            </a:prstTxWarp>
          </a:bodyPr>
          <a:lstStyle/>
          <a:p>
            <a:r>
              <a:rPr lang="en-US" altLang="zh-CN" sz="3200" b="0" dirty="0"/>
              <a:t>NATO</a:t>
            </a:r>
            <a:r>
              <a:rPr lang="zh-CN" altLang="en-US" sz="3200" b="0" dirty="0"/>
              <a:t>：软件工程就是为了经济地获得可靠的且能在实际机器上有效地运行的软件，而建立和使用完善的工程原理</a:t>
            </a:r>
          </a:p>
          <a:p>
            <a:r>
              <a:rPr lang="en-US" altLang="zh-CN" sz="3200" b="0" dirty="0"/>
              <a:t>IEEE</a:t>
            </a:r>
            <a:r>
              <a:rPr lang="zh-CN" altLang="en-US" sz="3200" b="0" dirty="0"/>
              <a:t>定义：软件工程是</a:t>
            </a:r>
            <a:r>
              <a:rPr lang="zh-CN" altLang="en-US" sz="3200" b="0" dirty="0">
                <a:sym typeface="Wingdings" panose="05000000000000000000" pitchFamily="2" charset="2"/>
              </a:rPr>
              <a:t>（</a:t>
            </a:r>
            <a:r>
              <a:rPr lang="en-US" altLang="zh-CN" sz="3200" b="0" dirty="0">
                <a:sym typeface="Wingdings" panose="05000000000000000000" pitchFamily="2" charset="2"/>
              </a:rPr>
              <a:t>1</a:t>
            </a:r>
            <a:r>
              <a:rPr lang="zh-CN" altLang="en-US" sz="3200" b="0" dirty="0">
                <a:sym typeface="Wingdings" panose="05000000000000000000" pitchFamily="2" charset="2"/>
              </a:rPr>
              <a:t>）把</a:t>
            </a:r>
            <a:r>
              <a:rPr lang="zh-CN" altLang="en-US" sz="3200" b="0" dirty="0"/>
              <a:t>系统化的、规范的、可度量的途径应用于软件开发、运行和维护过程，也就是把工程应用于软件；（</a:t>
            </a:r>
            <a:r>
              <a:rPr lang="en-US" altLang="zh-CN" sz="3200" b="0" dirty="0"/>
              <a:t>2</a:t>
            </a:r>
            <a:r>
              <a:rPr lang="zh-CN" altLang="en-US" sz="3200" b="0" dirty="0"/>
              <a:t>）研究（</a:t>
            </a:r>
            <a:r>
              <a:rPr lang="en-US" altLang="zh-CN" sz="3200" b="0" dirty="0"/>
              <a:t>1</a:t>
            </a:r>
            <a:r>
              <a:rPr lang="zh-CN" altLang="en-US" sz="3200" b="0" dirty="0"/>
              <a:t>）中提到的途径</a:t>
            </a:r>
          </a:p>
          <a:p>
            <a:endParaRPr lang="zh-CN" altLang="en-US" sz="3200" b="0" dirty="0"/>
          </a:p>
        </p:txBody>
      </p:sp>
      <p:sp>
        <p:nvSpPr>
          <p:cNvPr id="5" name="Rectangle 12"/>
          <p:cNvSpPr>
            <a:spLocks noGrp="1"/>
          </p:cNvSpPr>
          <p:nvPr>
            <p:ph type="title"/>
          </p:nvPr>
        </p:nvSpPr>
        <p:spPr>
          <a:ln/>
        </p:spPr>
        <p:txBody>
          <a:bodyPr vert="horz" wrap="square" lIns="91440" tIns="45720" rIns="91440" bIns="45720" anchor="ctr"/>
          <a:lstStyle/>
          <a:p>
            <a:pPr eaLnBrk="1" hangingPunct="1"/>
            <a:r>
              <a:rPr lang="zh-CN" altLang="en-US" sz="3200" dirty="0"/>
              <a:t>软件工程的定义</a:t>
            </a:r>
          </a:p>
        </p:txBody>
      </p:sp>
      <p:sp>
        <p:nvSpPr>
          <p:cNvPr id="6" name="Rectangle 3"/>
          <p:cNvSpPr txBox="1">
            <a:spLocks noChangeArrowheads="1"/>
          </p:cNvSpPr>
          <p:nvPr/>
        </p:nvSpPr>
        <p:spPr bwMode="auto">
          <a:xfrm>
            <a:off x="386532" y="1542491"/>
            <a:ext cx="8229600" cy="4793779"/>
          </a:xfrm>
          <a:prstGeom prst="rect">
            <a:avLst/>
          </a:prstGeom>
          <a:solidFill>
            <a:schemeClr val="bg1"/>
          </a:solidFill>
          <a:ln w="9525">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0" dirty="0" smtClean="0"/>
              <a:t>Boehm</a:t>
            </a:r>
            <a:r>
              <a:rPr lang="zh-CN" altLang="en-US" sz="2800" b="0" dirty="0" smtClean="0"/>
              <a:t>（巴里</a:t>
            </a:r>
            <a:r>
              <a:rPr lang="en-US" altLang="zh-CN" sz="2800" b="0" dirty="0" smtClean="0"/>
              <a:t>.</a:t>
            </a:r>
            <a:r>
              <a:rPr lang="zh-CN" altLang="en-US" sz="2800" b="0" dirty="0" smtClean="0"/>
              <a:t>勃姆）：软件（包括程序和文档）设计、实现、检查、运行、维护各个过程使用的立足于科学基础的实用方法</a:t>
            </a:r>
          </a:p>
          <a:p>
            <a:r>
              <a:rPr lang="zh-CN" altLang="en-US" sz="2800" b="0" dirty="0" smtClean="0"/>
              <a:t>中国大百科全书：软件工程是应用计算机科学、数学及管理科学等原理开发软件的过程。它借鉴传统工程的原则、方法，以提高质量、降低成本为目的。其中，计算机科学、数学用于构造模型与算法，工程科学用于制定规范、设计范型、降低成本及确定权衡，管理科学用于计划、资源、质量、成本等管理。软件工程是一门交叉学科</a:t>
            </a:r>
            <a:endParaRPr lang="zh-CN" altLang="en-US" sz="2800" b="0" dirty="0"/>
          </a:p>
        </p:txBody>
      </p:sp>
    </p:spTree>
    <p:extLst>
      <p:ext uri="{BB962C8B-B14F-4D97-AF65-F5344CB8AC3E}">
        <p14:creationId xmlns:p14="http://schemas.microsoft.com/office/powerpoint/2010/main" val="3363307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3200" dirty="0"/>
              <a:t>软件工程的本质特性</a:t>
            </a:r>
            <a:endParaRPr lang="en-US" altLang="zh-CN" sz="3200" dirty="0"/>
          </a:p>
        </p:txBody>
      </p:sp>
      <p:sp>
        <p:nvSpPr>
          <p:cNvPr id="344067" name="Rectangle 3"/>
          <p:cNvSpPr>
            <a:spLocks noGrp="1" noChangeArrowheads="1"/>
          </p:cNvSpPr>
          <p:nvPr>
            <p:ph type="body" idx="1"/>
          </p:nvPr>
        </p:nvSpPr>
        <p:spPr bwMode="auto">
          <a:xfrm>
            <a:off x="457200" y="1600200"/>
            <a:ext cx="8229600" cy="4525963"/>
          </a:xfrm>
          <a:solidFill>
            <a:schemeClr val="bg1"/>
          </a:solidFill>
          <a:ln/>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zh-CN" altLang="en-US" sz="3200" b="0" dirty="0"/>
              <a:t>（</a:t>
            </a:r>
            <a:r>
              <a:rPr lang="en-US" altLang="zh-CN" sz="3200" b="0" dirty="0"/>
              <a:t>1</a:t>
            </a:r>
            <a:r>
              <a:rPr lang="zh-CN" altLang="en-US" sz="3200" b="0" dirty="0"/>
              <a:t>）软件工程关注大型程序的构造。</a:t>
            </a:r>
          </a:p>
          <a:p>
            <a:pPr>
              <a:lnSpc>
                <a:spcPct val="90000"/>
              </a:lnSpc>
              <a:buFont typeface="Wingdings" panose="05000000000000000000" pitchFamily="2" charset="2"/>
              <a:buNone/>
            </a:pPr>
            <a:r>
              <a:rPr lang="zh-CN" altLang="en-US" sz="3200" b="0" dirty="0"/>
              <a:t>（</a:t>
            </a:r>
            <a:r>
              <a:rPr lang="en-US" altLang="zh-CN" sz="3200" b="0" dirty="0"/>
              <a:t>2</a:t>
            </a:r>
            <a:r>
              <a:rPr lang="zh-CN" altLang="en-US" sz="3200" b="0" dirty="0"/>
              <a:t>）软件工程的核心是控制复杂性。</a:t>
            </a:r>
          </a:p>
          <a:p>
            <a:pPr>
              <a:lnSpc>
                <a:spcPct val="90000"/>
              </a:lnSpc>
              <a:buFont typeface="Wingdings" panose="05000000000000000000" pitchFamily="2" charset="2"/>
              <a:buNone/>
            </a:pPr>
            <a:r>
              <a:rPr lang="zh-CN" altLang="en-US" sz="3200" b="0" dirty="0"/>
              <a:t>（</a:t>
            </a:r>
            <a:r>
              <a:rPr lang="en-US" altLang="zh-CN" sz="3200" b="0" dirty="0"/>
              <a:t>3</a:t>
            </a:r>
            <a:r>
              <a:rPr lang="zh-CN" altLang="en-US" sz="3200" b="0" dirty="0"/>
              <a:t>）软件经常变化。</a:t>
            </a:r>
          </a:p>
          <a:p>
            <a:pPr>
              <a:lnSpc>
                <a:spcPct val="90000"/>
              </a:lnSpc>
              <a:buFont typeface="Wingdings" panose="05000000000000000000" pitchFamily="2" charset="2"/>
              <a:buNone/>
            </a:pPr>
            <a:r>
              <a:rPr lang="zh-CN" altLang="en-US" sz="3200" b="0" dirty="0"/>
              <a:t>（</a:t>
            </a:r>
            <a:r>
              <a:rPr lang="en-US" altLang="zh-CN" sz="3200" b="0" dirty="0"/>
              <a:t>4</a:t>
            </a:r>
            <a:r>
              <a:rPr lang="zh-CN" altLang="en-US" sz="3200" b="0" dirty="0"/>
              <a:t>）开发软件的效率非常重要。</a:t>
            </a:r>
          </a:p>
          <a:p>
            <a:pPr>
              <a:lnSpc>
                <a:spcPct val="90000"/>
              </a:lnSpc>
              <a:buFont typeface="Wingdings" panose="05000000000000000000" pitchFamily="2" charset="2"/>
              <a:buNone/>
            </a:pPr>
            <a:r>
              <a:rPr lang="zh-CN" altLang="en-US" sz="3200" b="0" dirty="0"/>
              <a:t>（</a:t>
            </a:r>
            <a:r>
              <a:rPr lang="en-US" altLang="zh-CN" sz="3200" b="0" dirty="0"/>
              <a:t>5</a:t>
            </a:r>
            <a:r>
              <a:rPr lang="zh-CN" altLang="en-US" sz="3200" b="0" dirty="0"/>
              <a:t>）和谐的合作是开发软件的关键。</a:t>
            </a:r>
          </a:p>
          <a:p>
            <a:pPr>
              <a:lnSpc>
                <a:spcPct val="90000"/>
              </a:lnSpc>
              <a:buFont typeface="Wingdings" panose="05000000000000000000" pitchFamily="2" charset="2"/>
              <a:buNone/>
            </a:pPr>
            <a:r>
              <a:rPr lang="zh-CN" altLang="en-US" sz="3200" b="0" dirty="0"/>
              <a:t>（</a:t>
            </a:r>
            <a:r>
              <a:rPr lang="en-US" altLang="zh-CN" sz="3200" b="0" dirty="0"/>
              <a:t>6</a:t>
            </a:r>
            <a:r>
              <a:rPr lang="zh-CN" altLang="en-US" sz="3200" b="0" dirty="0"/>
              <a:t>）软件必须有效的支持它的用户。</a:t>
            </a:r>
          </a:p>
          <a:p>
            <a:pPr>
              <a:lnSpc>
                <a:spcPct val="90000"/>
              </a:lnSpc>
              <a:buFont typeface="Wingdings" panose="05000000000000000000" pitchFamily="2" charset="2"/>
              <a:buNone/>
            </a:pPr>
            <a:r>
              <a:rPr lang="zh-CN" altLang="en-US" sz="3200" b="0" dirty="0"/>
              <a:t>（</a:t>
            </a:r>
            <a:r>
              <a:rPr lang="en-US" altLang="zh-CN" sz="3200" b="0" dirty="0"/>
              <a:t>7</a:t>
            </a:r>
            <a:r>
              <a:rPr lang="zh-CN" altLang="en-US" sz="3200" b="0" dirty="0"/>
              <a:t>）软件工程领域中是由一种文化背景的人替具有另一种文化背景的人创造产品。</a:t>
            </a:r>
          </a:p>
        </p:txBody>
      </p:sp>
    </p:spTree>
    <p:extLst>
      <p:ext uri="{BB962C8B-B14F-4D97-AF65-F5344CB8AC3E}">
        <p14:creationId xmlns:p14="http://schemas.microsoft.com/office/powerpoint/2010/main" val="234977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3200" dirty="0"/>
              <a:t>软件工程的基本原理</a:t>
            </a:r>
          </a:p>
        </p:txBody>
      </p:sp>
      <p:sp>
        <p:nvSpPr>
          <p:cNvPr id="345091" name="Rectangle 3"/>
          <p:cNvSpPr>
            <a:spLocks noGrp="1" noChangeArrowheads="1"/>
          </p:cNvSpPr>
          <p:nvPr>
            <p:ph type="body" idx="1"/>
          </p:nvPr>
        </p:nvSpPr>
        <p:spPr bwMode="auto">
          <a:xfrm>
            <a:off x="468312" y="1628775"/>
            <a:ext cx="8280151" cy="4896569"/>
          </a:xfrm>
          <a:solidFill>
            <a:schemeClr val="bg1"/>
          </a:solidFill>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zh-CN" altLang="en-US" sz="3200" b="0" dirty="0"/>
              <a:t>（</a:t>
            </a:r>
            <a:r>
              <a:rPr lang="en-US" altLang="zh-CN" sz="3200" b="0" dirty="0"/>
              <a:t>1</a:t>
            </a:r>
            <a:r>
              <a:rPr lang="zh-CN" altLang="en-US" sz="3200" b="0" dirty="0"/>
              <a:t>）用分阶段的生命周期计划严格管理。</a:t>
            </a:r>
          </a:p>
          <a:p>
            <a:pPr>
              <a:buFont typeface="Wingdings" panose="05000000000000000000" pitchFamily="2" charset="2"/>
              <a:buNone/>
            </a:pPr>
            <a:r>
              <a:rPr lang="zh-CN" altLang="en-US" sz="3200" b="0" dirty="0"/>
              <a:t>（</a:t>
            </a:r>
            <a:r>
              <a:rPr lang="en-US" altLang="zh-CN" sz="3200" b="0" dirty="0"/>
              <a:t>2</a:t>
            </a:r>
            <a:r>
              <a:rPr lang="zh-CN" altLang="en-US" sz="3200" b="0" dirty="0"/>
              <a:t>）坚持进行阶段评审。</a:t>
            </a:r>
          </a:p>
          <a:p>
            <a:pPr>
              <a:buFont typeface="Wingdings" panose="05000000000000000000" pitchFamily="2" charset="2"/>
              <a:buNone/>
            </a:pPr>
            <a:r>
              <a:rPr lang="zh-CN" altLang="en-US" sz="3200" b="0" dirty="0"/>
              <a:t>（</a:t>
            </a:r>
            <a:r>
              <a:rPr lang="en-US" altLang="zh-CN" sz="3200" b="0" dirty="0"/>
              <a:t>3</a:t>
            </a:r>
            <a:r>
              <a:rPr lang="zh-CN" altLang="en-US" sz="3200" b="0" dirty="0"/>
              <a:t>）实行严格的产品控制。</a:t>
            </a:r>
          </a:p>
          <a:p>
            <a:pPr>
              <a:buFont typeface="Wingdings" panose="05000000000000000000" pitchFamily="2" charset="2"/>
              <a:buNone/>
            </a:pPr>
            <a:r>
              <a:rPr lang="zh-CN" altLang="en-US" sz="3200" b="0" dirty="0"/>
              <a:t>（</a:t>
            </a:r>
            <a:r>
              <a:rPr lang="en-US" altLang="zh-CN" sz="3200" b="0" dirty="0"/>
              <a:t>4</a:t>
            </a:r>
            <a:r>
              <a:rPr lang="zh-CN" altLang="en-US" sz="3200" b="0" dirty="0"/>
              <a:t>）采用现代程序设计技术。</a:t>
            </a:r>
          </a:p>
          <a:p>
            <a:pPr>
              <a:buFont typeface="Wingdings" panose="05000000000000000000" pitchFamily="2" charset="2"/>
              <a:buNone/>
            </a:pPr>
            <a:r>
              <a:rPr lang="zh-CN" altLang="en-US" sz="3200" b="0" dirty="0"/>
              <a:t>（</a:t>
            </a:r>
            <a:r>
              <a:rPr lang="en-US" altLang="zh-CN" sz="3200" b="0" dirty="0"/>
              <a:t>5</a:t>
            </a:r>
            <a:r>
              <a:rPr lang="zh-CN" altLang="en-US" sz="3200" b="0" dirty="0"/>
              <a:t>）结果应能清楚地审查。</a:t>
            </a:r>
          </a:p>
          <a:p>
            <a:pPr>
              <a:buFont typeface="Wingdings" panose="05000000000000000000" pitchFamily="2" charset="2"/>
              <a:buNone/>
            </a:pPr>
            <a:r>
              <a:rPr lang="zh-CN" altLang="en-US" sz="3200" b="0" dirty="0"/>
              <a:t>（</a:t>
            </a:r>
            <a:r>
              <a:rPr lang="en-US" altLang="zh-CN" sz="3200" b="0" dirty="0"/>
              <a:t>6</a:t>
            </a:r>
            <a:r>
              <a:rPr lang="zh-CN" altLang="en-US" sz="3200" b="0" dirty="0"/>
              <a:t>）开发小组人员应该少而精。</a:t>
            </a:r>
          </a:p>
          <a:p>
            <a:pPr>
              <a:buFont typeface="Wingdings" panose="05000000000000000000" pitchFamily="2" charset="2"/>
              <a:buNone/>
            </a:pPr>
            <a:r>
              <a:rPr lang="zh-CN" altLang="en-US" sz="3200" b="0" dirty="0"/>
              <a:t>（</a:t>
            </a:r>
            <a:r>
              <a:rPr lang="en-US" altLang="zh-CN" sz="3200" b="0" dirty="0"/>
              <a:t>7</a:t>
            </a:r>
            <a:r>
              <a:rPr lang="zh-CN" altLang="en-US" sz="3200" b="0" dirty="0"/>
              <a:t>）承认不断改进软件工程实践的必要性。 </a:t>
            </a:r>
          </a:p>
          <a:p>
            <a:pPr>
              <a:buFont typeface="Wingdings" panose="05000000000000000000" pitchFamily="2" charset="2"/>
              <a:buNone/>
            </a:pPr>
            <a:r>
              <a:rPr lang="en-US" altLang="zh-CN" sz="3200" b="0" dirty="0"/>
              <a:t>                                      </a:t>
            </a:r>
            <a:r>
              <a:rPr lang="en-US" altLang="zh-CN" sz="3200" b="0" dirty="0">
                <a:latin typeface="Times New Roman" panose="02020603050405020304" pitchFamily="18" charset="0"/>
              </a:rPr>
              <a:t>——</a:t>
            </a:r>
            <a:r>
              <a:rPr lang="en-US" altLang="zh-CN" sz="3200" b="0" dirty="0"/>
              <a:t>B.W.Boehm,1983</a:t>
            </a:r>
          </a:p>
          <a:p>
            <a:endParaRPr lang="zh-CN" altLang="en-US" sz="3200" b="0" dirty="0"/>
          </a:p>
        </p:txBody>
      </p:sp>
    </p:spTree>
    <p:extLst>
      <p:ext uri="{BB962C8B-B14F-4D97-AF65-F5344CB8AC3E}">
        <p14:creationId xmlns:p14="http://schemas.microsoft.com/office/powerpoint/2010/main" val="681972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p:cNvSpPr>
          <p:nvPr>
            <p:ph type="title"/>
          </p:nvPr>
        </p:nvSpPr>
        <p:spPr>
          <a:ln/>
        </p:spPr>
        <p:txBody>
          <a:bodyPr vert="horz" wrap="square" lIns="91440" tIns="45720" rIns="91440" bIns="45720" anchor="ctr"/>
          <a:lstStyle/>
          <a:p>
            <a:pPr eaLnBrk="1" hangingPunct="1"/>
            <a:r>
              <a:rPr lang="zh-CN" altLang="en-US" sz="3200" dirty="0"/>
              <a:t>软件工程学的三个基本要素</a:t>
            </a:r>
          </a:p>
        </p:txBody>
      </p:sp>
      <p:pic>
        <p:nvPicPr>
          <p:cNvPr id="27651" name="Picture 7"/>
          <p:cNvPicPr>
            <a:picLocks noChangeAspect="1"/>
          </p:cNvPicPr>
          <p:nvPr/>
        </p:nvPicPr>
        <p:blipFill>
          <a:blip r:embed="rId2"/>
          <a:stretch>
            <a:fillRect/>
          </a:stretch>
        </p:blipFill>
        <p:spPr>
          <a:xfrm>
            <a:off x="2411413" y="2124075"/>
            <a:ext cx="4249737" cy="2333625"/>
          </a:xfrm>
          <a:prstGeom prst="rect">
            <a:avLst/>
          </a:prstGeom>
          <a:noFill/>
          <a:ln w="9525">
            <a:noFill/>
          </a:ln>
        </p:spPr>
      </p:pic>
      <p:sp>
        <p:nvSpPr>
          <p:cNvPr id="12" name="圆角矩形标注 11"/>
          <p:cNvSpPr/>
          <p:nvPr/>
        </p:nvSpPr>
        <p:spPr>
          <a:xfrm>
            <a:off x="6192838" y="5138738"/>
            <a:ext cx="2474913" cy="1439863"/>
          </a:xfrm>
          <a:prstGeom prst="wedgeRoundRectCallout">
            <a:avLst>
              <a:gd name="adj1" fmla="val -103668"/>
              <a:gd name="adj2" fmla="val -1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规定了完成各项任务的工作步骤</a:t>
            </a:r>
          </a:p>
        </p:txBody>
      </p:sp>
      <p:sp>
        <p:nvSpPr>
          <p:cNvPr id="13" name="圆角矩形标注 12"/>
          <p:cNvSpPr/>
          <p:nvPr/>
        </p:nvSpPr>
        <p:spPr>
          <a:xfrm>
            <a:off x="341313" y="4508500"/>
            <a:ext cx="2474913" cy="1485900"/>
          </a:xfrm>
          <a:prstGeom prst="wedgeRoundRectCallout">
            <a:avLst>
              <a:gd name="adj1" fmla="val 104275"/>
              <a:gd name="adj2" fmla="val -13675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完成软件开发的各项任务的技术方法</a:t>
            </a:r>
          </a:p>
        </p:txBody>
      </p:sp>
      <p:sp>
        <p:nvSpPr>
          <p:cNvPr id="14" name="圆角矩形标注 13"/>
          <p:cNvSpPr/>
          <p:nvPr/>
        </p:nvSpPr>
        <p:spPr>
          <a:xfrm>
            <a:off x="6416675" y="503238"/>
            <a:ext cx="2476500" cy="2251075"/>
          </a:xfrm>
          <a:prstGeom prst="wedgeRoundRectCallout">
            <a:avLst>
              <a:gd name="adj1" fmla="val -118676"/>
              <a:gd name="adj2" fmla="val 3178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为软件工程方法提供自动或半自动的软件支撑环境</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p:cNvSpPr>
          <p:nvPr>
            <p:ph type="title"/>
          </p:nvPr>
        </p:nvSpPr>
        <p:spPr>
          <a:ln/>
        </p:spPr>
        <p:txBody>
          <a:bodyPr vert="horz" wrap="square" lIns="91440" tIns="45720" rIns="91440" bIns="45720" anchor="ctr"/>
          <a:lstStyle/>
          <a:p>
            <a:r>
              <a:rPr lang="zh-CN" altLang="en-US" dirty="0"/>
              <a:t>两种使用最广泛的软件工程方法学</a:t>
            </a:r>
          </a:p>
        </p:txBody>
      </p:sp>
      <p:sp>
        <p:nvSpPr>
          <p:cNvPr id="28675" name="Rectangle 5"/>
          <p:cNvSpPr>
            <a:spLocks noGrp="1"/>
          </p:cNvSpPr>
          <p:nvPr>
            <p:ph idx="1"/>
          </p:nvPr>
        </p:nvSpPr>
        <p:spPr>
          <a:ln/>
        </p:spPr>
        <p:txBody>
          <a:bodyPr vert="horz" wrap="square" lIns="91440" tIns="45720" rIns="91440" bIns="45720" anchor="t"/>
          <a:lstStyle/>
          <a:p>
            <a:r>
              <a:rPr lang="zh-CN" altLang="en-US" sz="2400" dirty="0"/>
              <a:t>传统方法学</a:t>
            </a:r>
            <a:endParaRPr lang="en-US" altLang="zh-CN" sz="2400" dirty="0"/>
          </a:p>
          <a:p>
            <a:pPr lvl="1"/>
            <a:r>
              <a:rPr lang="zh-CN" altLang="en-US" sz="2400" dirty="0"/>
              <a:t>也称为生命周期方法学或结构化范型</a:t>
            </a:r>
          </a:p>
          <a:p>
            <a:pPr lvl="1"/>
            <a:r>
              <a:rPr lang="zh-CN" altLang="en-US" sz="2400" dirty="0"/>
              <a:t>采用结构化技术</a:t>
            </a:r>
            <a:r>
              <a:rPr lang="en-US" altLang="zh-CN" sz="2400" dirty="0"/>
              <a:t>(</a:t>
            </a:r>
            <a:r>
              <a:rPr lang="zh-CN" altLang="en-US" sz="2400" dirty="0"/>
              <a:t>结构化分析、设计和实现</a:t>
            </a:r>
            <a:r>
              <a:rPr lang="en-US" altLang="zh-CN" sz="2400" dirty="0"/>
              <a:t>) </a:t>
            </a:r>
          </a:p>
          <a:p>
            <a:pPr lvl="1"/>
            <a:r>
              <a:rPr lang="zh-CN" altLang="en-US" sz="2400" dirty="0"/>
              <a:t>结构化范型要么面向行为，要么面向数据</a:t>
            </a:r>
          </a:p>
          <a:p>
            <a:r>
              <a:rPr lang="zh-CN" altLang="en-US" sz="2400" dirty="0"/>
              <a:t>面向对象方法学</a:t>
            </a:r>
            <a:endParaRPr lang="en-US" altLang="zh-CN" sz="2400" dirty="0"/>
          </a:p>
          <a:p>
            <a:pPr lvl="1"/>
            <a:r>
              <a:rPr lang="zh-CN" altLang="en-US" sz="2400" dirty="0"/>
              <a:t>把数据和行为看成同等重要，以数据为主线，把数据和对数据的操作紧密地结合</a:t>
            </a:r>
          </a:p>
          <a:p>
            <a:pPr lvl="1"/>
            <a:r>
              <a:rPr lang="zh-CN" altLang="en-US" sz="2400" dirty="0"/>
              <a:t>面向对象方法</a:t>
            </a:r>
            <a:r>
              <a:rPr lang="en-US" altLang="zh-CN" sz="2400" dirty="0"/>
              <a:t>=</a:t>
            </a:r>
            <a:r>
              <a:rPr lang="zh-CN" altLang="en-US" sz="2400" dirty="0"/>
              <a:t>对象</a:t>
            </a:r>
            <a:r>
              <a:rPr lang="en-US" altLang="zh-CN" sz="2400" dirty="0"/>
              <a:t>+</a:t>
            </a:r>
            <a:r>
              <a:rPr lang="zh-CN" altLang="en-US" sz="2400" dirty="0"/>
              <a:t>类</a:t>
            </a:r>
            <a:r>
              <a:rPr lang="en-US" altLang="zh-CN" sz="2400" dirty="0"/>
              <a:t>+</a:t>
            </a:r>
            <a:r>
              <a:rPr lang="zh-CN" altLang="en-US" sz="2400" dirty="0"/>
              <a:t>继承</a:t>
            </a:r>
            <a:r>
              <a:rPr lang="en-US" altLang="zh-CN" sz="2400" dirty="0"/>
              <a:t>+</a:t>
            </a:r>
            <a:r>
              <a:rPr lang="zh-CN" altLang="en-US" sz="2400" dirty="0"/>
              <a:t>用消息通信</a:t>
            </a:r>
          </a:p>
          <a:p>
            <a:pPr lvl="1">
              <a:buNone/>
            </a:pP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684213" y="0"/>
            <a:ext cx="7772400" cy="838200"/>
          </a:xfrm>
          <a:ln/>
        </p:spPr>
        <p:txBody>
          <a:bodyPr vert="horz" wrap="square" lIns="91440" tIns="45720" rIns="91440" bIns="45720" anchor="t"/>
          <a:lstStyle/>
          <a:p>
            <a:pPr algn="ctr"/>
            <a:r>
              <a:rPr lang="zh-CN" altLang="en-US" sz="4400" dirty="0"/>
              <a:t>软件工程</a:t>
            </a:r>
          </a:p>
        </p:txBody>
      </p:sp>
      <p:graphicFrame>
        <p:nvGraphicFramePr>
          <p:cNvPr id="29699" name="Object 2"/>
          <p:cNvGraphicFramePr>
            <a:graphicFrameLocks noGrp="1"/>
          </p:cNvGraphicFramePr>
          <p:nvPr>
            <p:ph idx="1"/>
          </p:nvPr>
        </p:nvGraphicFramePr>
        <p:xfrm>
          <a:off x="838200" y="2057400"/>
          <a:ext cx="7772400" cy="2844800"/>
        </p:xfrm>
        <a:graphic>
          <a:graphicData uri="http://schemas.openxmlformats.org/presentationml/2006/ole">
            <mc:AlternateContent xmlns:mc="http://schemas.openxmlformats.org/markup-compatibility/2006">
              <mc:Choice xmlns:v="urn:schemas-microsoft-com:vml" Requires="v">
                <p:oleObj spid="_x0000_s3085" r:id="rId3" imgW="8534400" imgH="3124200" progId="MSPhotoEd.3">
                  <p:embed/>
                </p:oleObj>
              </mc:Choice>
              <mc:Fallback>
                <p:oleObj r:id="rId3" imgW="8534400" imgH="3124200" progId="MSPhotoEd.3">
                  <p:embed/>
                  <p:pic>
                    <p:nvPicPr>
                      <p:cNvPr id="0" name="图片 3075"/>
                      <p:cNvPicPr/>
                      <p:nvPr/>
                    </p:nvPicPr>
                    <p:blipFill>
                      <a:blip r:embed="rId4"/>
                      <a:srcRect/>
                      <a:stretch>
                        <a:fillRect/>
                      </a:stretch>
                    </p:blipFill>
                    <p:spPr>
                      <a:xfrm>
                        <a:off x="838200" y="2057400"/>
                        <a:ext cx="7772400" cy="2844800"/>
                      </a:xfrm>
                      <a:prstGeom prst="rect">
                        <a:avLst/>
                      </a:prstGeom>
                      <a:noFill/>
                      <a:ln w="38100">
                        <a:miter/>
                      </a:ln>
                    </p:spPr>
                  </p:pic>
                </p:oleObj>
              </mc:Fallback>
            </mc:AlternateContent>
          </a:graphicData>
        </a:graphic>
      </p:graphicFrame>
      <p:sp>
        <p:nvSpPr>
          <p:cNvPr id="29700" name="Text Box 5"/>
          <p:cNvSpPr txBox="1"/>
          <p:nvPr/>
        </p:nvSpPr>
        <p:spPr>
          <a:xfrm>
            <a:off x="1905000" y="5029200"/>
            <a:ext cx="6172200" cy="4587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sz="1600" b="1" dirty="0">
                <a:latin typeface="Arial" panose="020B0604020202020204" pitchFamily="34" charset="0"/>
                <a:ea typeface="宋体" panose="02010600030101010101" pitchFamily="2" charset="-122"/>
              </a:rPr>
              <a:t>传统方法与面向对象方法比较</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p:nvPr/>
        </p:nvGrpSpPr>
        <p:grpSpPr>
          <a:xfrm>
            <a:off x="246063" y="250825"/>
            <a:ext cx="8315325" cy="3233738"/>
            <a:chOff x="155" y="158"/>
            <a:chExt cx="5238" cy="2037"/>
          </a:xfrm>
        </p:grpSpPr>
        <p:sp>
          <p:nvSpPr>
            <p:cNvPr id="30723" name="Text Box 8"/>
            <p:cNvSpPr txBox="1"/>
            <p:nvPr/>
          </p:nvSpPr>
          <p:spPr>
            <a:xfrm>
              <a:off x="155" y="158"/>
              <a:ext cx="2914"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1.3  </a:t>
              </a:r>
              <a:r>
                <a:rPr lang="zh-CN" altLang="en-US" sz="4400" b="1" dirty="0">
                  <a:solidFill>
                    <a:schemeClr val="bg1"/>
                  </a:solidFill>
                  <a:latin typeface="Arial" panose="020B0604020202020204" pitchFamily="34" charset="0"/>
                  <a:ea typeface="华文中宋" panose="02010600040101010101" pitchFamily="2" charset="-122"/>
                </a:rPr>
                <a:t>软件生命周期</a:t>
              </a:r>
            </a:p>
          </p:txBody>
        </p:sp>
        <p:sp>
          <p:nvSpPr>
            <p:cNvPr id="30724" name="Rectangle 9"/>
            <p:cNvSpPr/>
            <p:nvPr/>
          </p:nvSpPr>
          <p:spPr>
            <a:xfrm>
              <a:off x="545" y="1361"/>
              <a:ext cx="4848" cy="83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软件产品或系统一系列相关活动的全周期</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p:cNvSpPr>
          <p:nvPr>
            <p:ph type="title"/>
          </p:nvPr>
        </p:nvSpPr>
        <p:spPr>
          <a:ln/>
        </p:spPr>
        <p:txBody>
          <a:bodyPr vert="horz" wrap="square" lIns="91440" tIns="45720" rIns="91440" bIns="45720" anchor="ctr"/>
          <a:lstStyle/>
          <a:p>
            <a:pPr eaLnBrk="1" hangingPunct="1"/>
            <a:r>
              <a:rPr lang="zh-CN" altLang="en-US" sz="3200" dirty="0"/>
              <a:t>软件生命周期的各个阶段</a:t>
            </a:r>
          </a:p>
        </p:txBody>
      </p:sp>
      <p:sp>
        <p:nvSpPr>
          <p:cNvPr id="22" name="内容占位符 21"/>
          <p:cNvSpPr>
            <a:spLocks noGrp="1"/>
          </p:cNvSpPr>
          <p:nvPr>
            <p:ph sz="half" idx="1"/>
          </p:nvPr>
        </p:nvSpPr>
        <p:spPr>
          <a:xfrm>
            <a:off x="457200" y="1600200"/>
            <a:ext cx="4038600" cy="4997450"/>
          </a:xfrm>
          <a:solidFill>
            <a:schemeClr val="bg1"/>
          </a:solidFill>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软件定义</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6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总目标、可行性；导出实现策略及系统功能；估计资源和成本，并且制定工程进度表。</a:t>
            </a:r>
          </a:p>
          <a:p>
            <a:pPr marL="342900" marR="0" lvl="1"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软件开发</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6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具体设计和实现</a:t>
            </a:r>
          </a:p>
          <a:p>
            <a:pPr marL="342900" marR="0" lvl="1"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软件维护</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6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使软件持久地满足用户的需要</a:t>
            </a:r>
          </a:p>
        </p:txBody>
      </p:sp>
      <p:grpSp>
        <p:nvGrpSpPr>
          <p:cNvPr id="31748" name="内容占位符 23"/>
          <p:cNvGrpSpPr>
            <a:grpSpLocks noGrp="1"/>
          </p:cNvGrpSpPr>
          <p:nvPr/>
        </p:nvGrpSpPr>
        <p:grpSpPr>
          <a:xfrm>
            <a:off x="4611688" y="908050"/>
            <a:ext cx="4281487" cy="5761038"/>
            <a:chOff x="1373188" y="1163638"/>
            <a:chExt cx="6904037" cy="5264150"/>
          </a:xfrm>
        </p:grpSpPr>
        <p:sp>
          <p:nvSpPr>
            <p:cNvPr id="31749" name="Rectangle 7"/>
            <p:cNvSpPr/>
            <p:nvPr/>
          </p:nvSpPr>
          <p:spPr>
            <a:xfrm>
              <a:off x="3324225" y="1163638"/>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问题定义</a:t>
              </a:r>
            </a:p>
          </p:txBody>
        </p:sp>
        <p:sp>
          <p:nvSpPr>
            <p:cNvPr id="31750" name="Rectangle 8"/>
            <p:cNvSpPr/>
            <p:nvPr/>
          </p:nvSpPr>
          <p:spPr>
            <a:xfrm>
              <a:off x="3619500" y="1773238"/>
              <a:ext cx="1584325" cy="427037"/>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可行性研究</a:t>
              </a:r>
            </a:p>
          </p:txBody>
        </p:sp>
        <p:sp>
          <p:nvSpPr>
            <p:cNvPr id="31751" name="Rectangle 9"/>
            <p:cNvSpPr/>
            <p:nvPr/>
          </p:nvSpPr>
          <p:spPr>
            <a:xfrm>
              <a:off x="4391025" y="2459038"/>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需求分析</a:t>
              </a:r>
            </a:p>
          </p:txBody>
        </p:sp>
        <p:sp>
          <p:nvSpPr>
            <p:cNvPr id="31752" name="Rectangle 10"/>
            <p:cNvSpPr/>
            <p:nvPr/>
          </p:nvSpPr>
          <p:spPr>
            <a:xfrm>
              <a:off x="4852988" y="3135313"/>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概要设计</a:t>
              </a:r>
            </a:p>
          </p:txBody>
        </p:sp>
        <p:sp>
          <p:nvSpPr>
            <p:cNvPr id="31753" name="Rectangle 11"/>
            <p:cNvSpPr/>
            <p:nvPr/>
          </p:nvSpPr>
          <p:spPr>
            <a:xfrm>
              <a:off x="5381625" y="3821113"/>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详细设计</a:t>
              </a:r>
            </a:p>
          </p:txBody>
        </p:sp>
        <p:sp>
          <p:nvSpPr>
            <p:cNvPr id="31754" name="Rectangle 12"/>
            <p:cNvSpPr/>
            <p:nvPr/>
          </p:nvSpPr>
          <p:spPr>
            <a:xfrm>
              <a:off x="5915025" y="4521200"/>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编码</a:t>
              </a:r>
            </a:p>
          </p:txBody>
        </p:sp>
        <p:sp>
          <p:nvSpPr>
            <p:cNvPr id="31755" name="Rectangle 13"/>
            <p:cNvSpPr/>
            <p:nvPr/>
          </p:nvSpPr>
          <p:spPr>
            <a:xfrm>
              <a:off x="6448425" y="5278438"/>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测试</a:t>
              </a:r>
            </a:p>
          </p:txBody>
        </p:sp>
        <p:sp>
          <p:nvSpPr>
            <p:cNvPr id="31756" name="Rectangle 14"/>
            <p:cNvSpPr/>
            <p:nvPr/>
          </p:nvSpPr>
          <p:spPr>
            <a:xfrm>
              <a:off x="7058025" y="5964238"/>
              <a:ext cx="1219200" cy="457200"/>
            </a:xfrm>
            <a:prstGeom prst="rect">
              <a:avLst/>
            </a:prstGeom>
            <a:solidFill>
              <a:srgbClr val="FFFFFF"/>
            </a:solidFill>
            <a:ln w="25400" cap="flat" cmpd="sng">
              <a:solidFill>
                <a:schemeClr val="tx1"/>
              </a:solidFill>
              <a:prstDash val="solid"/>
              <a:miter/>
              <a:headEnd type="none" w="sm" len="sm"/>
              <a:tailEnd type="none" w="sm" len="sm"/>
            </a:ln>
          </p:spPr>
          <p:txBody>
            <a:bodyPr wrap="none" lIns="18000" tIns="0" rIns="18000" bIns="0"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0"/>
                </a:spcBef>
                <a:buFont typeface="Arial" panose="020B0604020202020204" pitchFamily="34" charset="0"/>
                <a:buNone/>
              </a:pPr>
              <a:r>
                <a:rPr lang="zh-CN" altLang="en-US" sz="1200" b="1" dirty="0">
                  <a:latin typeface="Times New Roman" panose="02020603050405020304" pitchFamily="18" charset="0"/>
                  <a:ea typeface="宋体" panose="02010600030101010101" pitchFamily="2" charset="-122"/>
                </a:rPr>
                <a:t>运行维护</a:t>
              </a:r>
            </a:p>
          </p:txBody>
        </p:sp>
        <p:sp>
          <p:nvSpPr>
            <p:cNvPr id="31757" name="Line 62"/>
            <p:cNvSpPr/>
            <p:nvPr/>
          </p:nvSpPr>
          <p:spPr>
            <a:xfrm>
              <a:off x="1417638" y="1179513"/>
              <a:ext cx="1914525" cy="0"/>
            </a:xfrm>
            <a:prstGeom prst="line">
              <a:avLst/>
            </a:prstGeom>
            <a:ln w="25400" cap="flat" cmpd="sng">
              <a:solidFill>
                <a:srgbClr val="3333FF"/>
              </a:solidFill>
              <a:prstDash val="solid"/>
              <a:headEnd type="none" w="sm" len="sm"/>
              <a:tailEnd type="none" w="sm" len="sm"/>
            </a:ln>
          </p:spPr>
        </p:sp>
        <p:sp>
          <p:nvSpPr>
            <p:cNvPr id="31758" name="Line 63"/>
            <p:cNvSpPr/>
            <p:nvPr/>
          </p:nvSpPr>
          <p:spPr>
            <a:xfrm>
              <a:off x="1417638" y="2935288"/>
              <a:ext cx="3013075" cy="0"/>
            </a:xfrm>
            <a:prstGeom prst="line">
              <a:avLst/>
            </a:prstGeom>
            <a:ln w="25400" cap="flat" cmpd="sng">
              <a:solidFill>
                <a:srgbClr val="3333FF"/>
              </a:solidFill>
              <a:prstDash val="solid"/>
              <a:headEnd type="none" w="sm" len="sm"/>
              <a:tailEnd type="none" w="sm" len="sm"/>
            </a:ln>
          </p:spPr>
        </p:sp>
        <p:sp>
          <p:nvSpPr>
            <p:cNvPr id="31759" name="Line 64"/>
            <p:cNvSpPr/>
            <p:nvPr/>
          </p:nvSpPr>
          <p:spPr>
            <a:xfrm>
              <a:off x="2951163" y="1179513"/>
              <a:ext cx="0" cy="1752600"/>
            </a:xfrm>
            <a:prstGeom prst="line">
              <a:avLst/>
            </a:prstGeom>
            <a:ln w="25400" cap="flat" cmpd="sng">
              <a:solidFill>
                <a:srgbClr val="3333FF"/>
              </a:solidFill>
              <a:prstDash val="solid"/>
              <a:headEnd type="arrow" w="med" len="med"/>
              <a:tailEnd type="arrow" w="med" len="med"/>
            </a:ln>
          </p:spPr>
        </p:sp>
        <p:sp>
          <p:nvSpPr>
            <p:cNvPr id="31760" name="Line 65"/>
            <p:cNvSpPr/>
            <p:nvPr/>
          </p:nvSpPr>
          <p:spPr>
            <a:xfrm>
              <a:off x="1417638" y="5751513"/>
              <a:ext cx="5038725" cy="0"/>
            </a:xfrm>
            <a:prstGeom prst="line">
              <a:avLst/>
            </a:prstGeom>
            <a:ln w="25400" cap="flat" cmpd="sng">
              <a:solidFill>
                <a:srgbClr val="3333FF"/>
              </a:solidFill>
              <a:prstDash val="solid"/>
              <a:headEnd type="none" w="sm" len="sm"/>
              <a:tailEnd type="none" w="sm" len="sm"/>
            </a:ln>
          </p:spPr>
        </p:sp>
        <p:sp>
          <p:nvSpPr>
            <p:cNvPr id="31761" name="Line 66"/>
            <p:cNvSpPr/>
            <p:nvPr/>
          </p:nvSpPr>
          <p:spPr>
            <a:xfrm>
              <a:off x="2947988" y="2935288"/>
              <a:ext cx="0" cy="2819400"/>
            </a:xfrm>
            <a:prstGeom prst="line">
              <a:avLst/>
            </a:prstGeom>
            <a:ln w="25400" cap="flat" cmpd="sng">
              <a:solidFill>
                <a:srgbClr val="3333FF"/>
              </a:solidFill>
              <a:prstDash val="solid"/>
              <a:headEnd type="arrow" w="med" len="med"/>
              <a:tailEnd type="arrow" w="med" len="med"/>
            </a:ln>
          </p:spPr>
        </p:sp>
        <p:sp>
          <p:nvSpPr>
            <p:cNvPr id="31762" name="Line 67"/>
            <p:cNvSpPr/>
            <p:nvPr/>
          </p:nvSpPr>
          <p:spPr>
            <a:xfrm>
              <a:off x="1373188" y="6427788"/>
              <a:ext cx="5768975" cy="0"/>
            </a:xfrm>
            <a:prstGeom prst="line">
              <a:avLst/>
            </a:prstGeom>
            <a:ln w="25400" cap="flat" cmpd="sng">
              <a:solidFill>
                <a:srgbClr val="3333FF"/>
              </a:solidFill>
              <a:prstDash val="solid"/>
              <a:headEnd type="none" w="sm" len="sm"/>
              <a:tailEnd type="none" w="sm" len="sm"/>
            </a:ln>
          </p:spPr>
        </p:sp>
        <p:sp>
          <p:nvSpPr>
            <p:cNvPr id="31763" name="Line 68"/>
            <p:cNvSpPr/>
            <p:nvPr/>
          </p:nvSpPr>
          <p:spPr>
            <a:xfrm>
              <a:off x="2947988" y="5726113"/>
              <a:ext cx="0" cy="685800"/>
            </a:xfrm>
            <a:prstGeom prst="line">
              <a:avLst/>
            </a:prstGeom>
            <a:ln w="25400" cap="flat" cmpd="sng">
              <a:solidFill>
                <a:srgbClr val="3333FF"/>
              </a:solidFill>
              <a:prstDash val="solid"/>
              <a:headEnd type="arrow" w="med" len="med"/>
              <a:tailEnd type="arrow" w="med" len="med"/>
            </a:ln>
          </p:spPr>
        </p:sp>
        <p:sp>
          <p:nvSpPr>
            <p:cNvPr id="31764" name="Text Box 71"/>
            <p:cNvSpPr txBox="1"/>
            <p:nvPr/>
          </p:nvSpPr>
          <p:spPr>
            <a:xfrm>
              <a:off x="1508125" y="5861050"/>
              <a:ext cx="1430337" cy="253108"/>
            </a:xfrm>
            <a:prstGeom prst="rect">
              <a:avLst/>
            </a:prstGeom>
            <a:noFill/>
            <a:ln w="254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sz="1200" b="1" dirty="0">
                  <a:solidFill>
                    <a:srgbClr val="3333FF"/>
                  </a:solidFill>
                  <a:latin typeface="Times New Roman" panose="02020603050405020304" pitchFamily="18" charset="0"/>
                  <a:ea typeface="宋体" panose="02010600030101010101" pitchFamily="2" charset="-122"/>
                </a:rPr>
                <a:t>维护阶段</a:t>
              </a:r>
            </a:p>
          </p:txBody>
        </p:sp>
        <p:sp>
          <p:nvSpPr>
            <p:cNvPr id="31765" name="Text Box 72"/>
            <p:cNvSpPr txBox="1"/>
            <p:nvPr/>
          </p:nvSpPr>
          <p:spPr>
            <a:xfrm>
              <a:off x="1508125" y="4060825"/>
              <a:ext cx="1511299" cy="253108"/>
            </a:xfrm>
            <a:prstGeom prst="rect">
              <a:avLst/>
            </a:prstGeom>
            <a:noFill/>
            <a:ln w="254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sz="1200" b="1" dirty="0">
                  <a:solidFill>
                    <a:srgbClr val="3333FF"/>
                  </a:solidFill>
                  <a:latin typeface="Times New Roman" panose="02020603050405020304" pitchFamily="18" charset="0"/>
                  <a:ea typeface="宋体" panose="02010600030101010101" pitchFamily="2" charset="-122"/>
                </a:rPr>
                <a:t>开发阶段</a:t>
              </a:r>
            </a:p>
          </p:txBody>
        </p:sp>
        <p:sp>
          <p:nvSpPr>
            <p:cNvPr id="31766" name="Text Box 73"/>
            <p:cNvSpPr txBox="1"/>
            <p:nvPr/>
          </p:nvSpPr>
          <p:spPr>
            <a:xfrm>
              <a:off x="1508125" y="1765300"/>
              <a:ext cx="1425575" cy="253108"/>
            </a:xfrm>
            <a:prstGeom prst="rect">
              <a:avLst/>
            </a:prstGeom>
            <a:noFill/>
            <a:ln w="254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sz="1200" b="1" dirty="0">
                  <a:solidFill>
                    <a:srgbClr val="3333FF"/>
                  </a:solidFill>
                  <a:latin typeface="Times New Roman" panose="02020603050405020304" pitchFamily="18" charset="0"/>
                  <a:ea typeface="宋体" panose="02010600030101010101" pitchFamily="2" charset="-122"/>
                </a:rPr>
                <a:t>定义阶段</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1"/>
          <p:cNvSpPr>
            <a:spLocks noGrp="1"/>
          </p:cNvSpPr>
          <p:nvPr>
            <p:ph idx="1"/>
          </p:nvPr>
        </p:nvSpPr>
        <p:spPr>
          <a:xfrm>
            <a:off x="1042988" y="1557338"/>
            <a:ext cx="6196012" cy="3554412"/>
          </a:xfrm>
          <a:ln/>
        </p:spPr>
        <p:txBody>
          <a:bodyPr vert="horz" wrap="square" lIns="91440" tIns="45720" rIns="91440" bIns="45720" anchor="t"/>
          <a:lstStyle/>
          <a:p>
            <a:r>
              <a:rPr lang="zh-CN" altLang="en-US" sz="3600" dirty="0"/>
              <a:t>考核方式</a:t>
            </a:r>
            <a:r>
              <a:rPr lang="en-US" altLang="zh-CN" sz="3600" dirty="0"/>
              <a:t/>
            </a:r>
            <a:br>
              <a:rPr lang="en-US" altLang="zh-CN" sz="3600" dirty="0"/>
            </a:br>
            <a:r>
              <a:rPr lang="zh-CN" altLang="en-US" sz="3600" dirty="0" smtClean="0"/>
              <a:t>考勤：</a:t>
            </a:r>
            <a:r>
              <a:rPr lang="en-US" altLang="zh-CN" sz="3600" dirty="0" smtClean="0"/>
              <a:t>10%</a:t>
            </a:r>
            <a:r>
              <a:rPr lang="en-US" altLang="zh-CN" sz="3600" dirty="0"/>
              <a:t/>
            </a:r>
            <a:br>
              <a:rPr lang="en-US" altLang="zh-CN" sz="3600" dirty="0"/>
            </a:br>
            <a:r>
              <a:rPr lang="zh-CN" altLang="en-US" sz="3600" dirty="0" smtClean="0"/>
              <a:t>研讨</a:t>
            </a:r>
            <a:r>
              <a:rPr lang="en-US" altLang="zh-CN" sz="3600" dirty="0" smtClean="0"/>
              <a:t>(</a:t>
            </a:r>
            <a:r>
              <a:rPr lang="zh-CN" altLang="en-US" sz="3600" dirty="0" smtClean="0"/>
              <a:t>课堂讨论）：</a:t>
            </a:r>
            <a:r>
              <a:rPr lang="en-US" altLang="zh-CN" sz="3600" dirty="0" smtClean="0"/>
              <a:t>15%</a:t>
            </a:r>
            <a:r>
              <a:rPr lang="en-US" altLang="zh-CN" sz="3600" dirty="0"/>
              <a:t/>
            </a:r>
            <a:br>
              <a:rPr lang="en-US" altLang="zh-CN" sz="3600" dirty="0"/>
            </a:br>
            <a:r>
              <a:rPr lang="zh-CN" altLang="en-US" sz="3600" dirty="0"/>
              <a:t>实验：</a:t>
            </a:r>
            <a:r>
              <a:rPr lang="en-US" altLang="zh-CN" sz="3600" dirty="0" smtClean="0"/>
              <a:t>15%</a:t>
            </a:r>
            <a:r>
              <a:rPr lang="en-US" altLang="zh-CN" sz="3600" dirty="0"/>
              <a:t/>
            </a:r>
            <a:br>
              <a:rPr lang="en-US" altLang="zh-CN" sz="3600" dirty="0"/>
            </a:br>
            <a:r>
              <a:rPr lang="zh-CN" altLang="en-US" sz="3600" dirty="0"/>
              <a:t>书面考试：</a:t>
            </a:r>
            <a:r>
              <a:rPr lang="en-US" altLang="zh-CN" sz="3600" dirty="0"/>
              <a:t>60%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0"/>
            <a:ext cx="8229600"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1200" cap="none" spc="0" normalizeH="0" baseline="0" noProof="0" dirty="0" smtClean="0">
                <a:ln>
                  <a:noFill/>
                </a:ln>
                <a:solidFill>
                  <a:schemeClr val="accent3">
                    <a:lumMod val="95000"/>
                  </a:schemeClr>
                </a:solidFill>
                <a:effectLst/>
                <a:uLnTx/>
                <a:uFillTx/>
                <a:latin typeface="+mj-lt"/>
                <a:ea typeface="黑体" panose="02010609060101010101" pitchFamily="49" charset="-122"/>
                <a:cs typeface="+mj-cs"/>
              </a:rPr>
              <a:t>软件生命周期</a:t>
            </a:r>
          </a:p>
        </p:txBody>
      </p:sp>
      <p:sp>
        <p:nvSpPr>
          <p:cNvPr id="51204" name="AutoShape 4"/>
          <p:cNvSpPr/>
          <p:nvPr/>
        </p:nvSpPr>
        <p:spPr>
          <a:xfrm>
            <a:off x="2636838" y="2781300"/>
            <a:ext cx="1143000" cy="279400"/>
          </a:xfrm>
          <a:prstGeom prst="rightArrow">
            <a:avLst>
              <a:gd name="adj1" fmla="val 50000"/>
              <a:gd name="adj2" fmla="val 102253"/>
            </a:avLst>
          </a:prstGeom>
          <a:solidFill>
            <a:srgbClr val="FFCC00"/>
          </a:solidFill>
          <a:ln w="9525" cap="flat" cmpd="sng">
            <a:prstDash val="solid"/>
            <a:miter/>
            <a:headEnd type="none" w="med" len="med"/>
            <a:tailEnd type="none" w="med" len="med"/>
          </a:ln>
          <a:scene3d>
            <a:camera prst="legacyObliqueTopLeft">
              <a:rot lat="0" lon="0" rev="0"/>
            </a:camera>
            <a:lightRig rig="legacyFlat3" dir="t"/>
          </a:scene3d>
          <a:sp3d extrusionH="227000" prstMaterial="legacyMatte">
            <a:bevelT w="13500" h="13500" prst="angle"/>
            <a:bevelB w="13500" h="13500" prst="angle"/>
            <a:extrusionClr>
              <a:srgbClr val="FFCC00"/>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05" name="AutoShape 5"/>
          <p:cNvSpPr/>
          <p:nvPr/>
        </p:nvSpPr>
        <p:spPr>
          <a:xfrm>
            <a:off x="5673725" y="2781300"/>
            <a:ext cx="1130300" cy="342900"/>
          </a:xfrm>
          <a:prstGeom prst="rightArrow">
            <a:avLst>
              <a:gd name="adj1" fmla="val 50000"/>
              <a:gd name="adj2" fmla="val 82392"/>
            </a:avLst>
          </a:prstGeom>
          <a:solidFill>
            <a:srgbClr val="FFCC00"/>
          </a:solidFill>
          <a:ln w="9525" cap="flat" cmpd="sng">
            <a:prstDash val="solid"/>
            <a:miter/>
            <a:headEnd type="none" w="med" len="med"/>
            <a:tailEnd type="none" w="med" len="med"/>
          </a:ln>
          <a:scene3d>
            <a:camera prst="legacyObliqueTopLeft">
              <a:rot lat="0" lon="0" rev="0"/>
            </a:camera>
            <a:lightRig rig="legacyFlat3" dir="t"/>
          </a:scene3d>
          <a:sp3d extrusionH="227000" prstMaterial="legacyMatte">
            <a:bevelT w="13500" h="13500" prst="angle"/>
            <a:bevelB w="13500" h="13500" prst="angle"/>
            <a:extrusionClr>
              <a:srgbClr val="FFCC00"/>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06" name="Rectangle 6"/>
          <p:cNvSpPr/>
          <p:nvPr/>
        </p:nvSpPr>
        <p:spPr>
          <a:xfrm>
            <a:off x="685800" y="2667000"/>
            <a:ext cx="1828800" cy="457200"/>
          </a:xfrm>
          <a:prstGeom prst="rect">
            <a:avLst/>
          </a:prstGeom>
          <a:solidFill>
            <a:srgbClr val="FFFF99"/>
          </a:solidFill>
          <a:ln w="9525">
            <a:noFill/>
          </a:ln>
          <a:effectLst>
            <a:outerShdw dist="81320" dir="3080411" algn="ctr" rotWithShape="0">
              <a:srgbClr val="808080"/>
            </a:outerShdw>
          </a:effectLst>
        </p:spPr>
        <p:txBody>
          <a:bodyPr wrap="none" anchor="ctr"/>
          <a:lstStyle/>
          <a:p>
            <a:pPr algn="ctr"/>
            <a:r>
              <a:rPr lang="zh-CN" altLang="en-US" sz="2400" dirty="0">
                <a:latin typeface="Times New Roman" panose="02020603050405020304" pitchFamily="18" charset="0"/>
              </a:rPr>
              <a:t>软件定义</a:t>
            </a:r>
          </a:p>
        </p:txBody>
      </p:sp>
      <p:sp>
        <p:nvSpPr>
          <p:cNvPr id="51207" name="Rectangle 7"/>
          <p:cNvSpPr/>
          <p:nvPr/>
        </p:nvSpPr>
        <p:spPr>
          <a:xfrm>
            <a:off x="3733800" y="2667000"/>
            <a:ext cx="1828800" cy="457200"/>
          </a:xfrm>
          <a:prstGeom prst="rect">
            <a:avLst/>
          </a:prstGeom>
          <a:solidFill>
            <a:srgbClr val="FFFF99"/>
          </a:solidFill>
          <a:ln w="9525">
            <a:noFill/>
          </a:ln>
          <a:effectLst>
            <a:outerShdw dist="81320" dir="3080411" algn="ctr" rotWithShape="0">
              <a:srgbClr val="808080"/>
            </a:outerShdw>
          </a:effectLst>
        </p:spPr>
        <p:txBody>
          <a:bodyPr wrap="none" anchor="ctr"/>
          <a:lstStyle/>
          <a:p>
            <a:pPr algn="ctr"/>
            <a:r>
              <a:rPr lang="zh-CN" altLang="en-US" sz="2400" dirty="0">
                <a:latin typeface="Times New Roman" panose="02020603050405020304" pitchFamily="18" charset="0"/>
              </a:rPr>
              <a:t>软件开发</a:t>
            </a:r>
          </a:p>
        </p:txBody>
      </p:sp>
      <p:sp>
        <p:nvSpPr>
          <p:cNvPr id="51208" name="Rectangle 8"/>
          <p:cNvSpPr/>
          <p:nvPr/>
        </p:nvSpPr>
        <p:spPr>
          <a:xfrm>
            <a:off x="1981200" y="3810000"/>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可行性分析</a:t>
            </a:r>
          </a:p>
        </p:txBody>
      </p:sp>
      <p:sp>
        <p:nvSpPr>
          <p:cNvPr id="51209" name="Rectangle 9"/>
          <p:cNvSpPr/>
          <p:nvPr/>
        </p:nvSpPr>
        <p:spPr>
          <a:xfrm>
            <a:off x="2843213" y="3789363"/>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需求分析</a:t>
            </a:r>
          </a:p>
        </p:txBody>
      </p:sp>
      <p:sp>
        <p:nvSpPr>
          <p:cNvPr id="51210" name="Rectangle 10"/>
          <p:cNvSpPr/>
          <p:nvPr/>
        </p:nvSpPr>
        <p:spPr>
          <a:xfrm>
            <a:off x="3419475" y="3789363"/>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总体设计</a:t>
            </a:r>
          </a:p>
        </p:txBody>
      </p:sp>
      <p:sp>
        <p:nvSpPr>
          <p:cNvPr id="51211" name="Rectangle 11"/>
          <p:cNvSpPr/>
          <p:nvPr/>
        </p:nvSpPr>
        <p:spPr>
          <a:xfrm>
            <a:off x="4038600" y="3810000"/>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详细设计</a:t>
            </a:r>
          </a:p>
        </p:txBody>
      </p:sp>
      <p:sp>
        <p:nvSpPr>
          <p:cNvPr id="51212" name="Rectangle 12"/>
          <p:cNvSpPr/>
          <p:nvPr/>
        </p:nvSpPr>
        <p:spPr>
          <a:xfrm>
            <a:off x="4643438" y="3789363"/>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编       码</a:t>
            </a:r>
          </a:p>
        </p:txBody>
      </p:sp>
      <p:sp>
        <p:nvSpPr>
          <p:cNvPr id="51213" name="Rectangle 13"/>
          <p:cNvSpPr/>
          <p:nvPr/>
        </p:nvSpPr>
        <p:spPr>
          <a:xfrm>
            <a:off x="5219700" y="3860800"/>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测       试</a:t>
            </a:r>
          </a:p>
        </p:txBody>
      </p:sp>
      <p:sp>
        <p:nvSpPr>
          <p:cNvPr id="51214" name="Rectangle 14"/>
          <p:cNvSpPr/>
          <p:nvPr/>
        </p:nvSpPr>
        <p:spPr>
          <a:xfrm>
            <a:off x="5943600" y="3810000"/>
            <a:ext cx="381000" cy="1447800"/>
          </a:xfrm>
          <a:prstGeom prst="rect">
            <a:avLst/>
          </a:prstGeom>
          <a:solidFill>
            <a:srgbClr val="CCFFCC"/>
          </a:solidFill>
          <a:ln w="12700" cap="flat" cmpd="sng">
            <a:solidFill>
              <a:schemeClr val="tx1"/>
            </a:solidFill>
            <a:prstDash val="dash"/>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软件发布</a:t>
            </a:r>
          </a:p>
        </p:txBody>
      </p:sp>
      <p:sp>
        <p:nvSpPr>
          <p:cNvPr id="51215" name="Rectangle 15"/>
          <p:cNvSpPr/>
          <p:nvPr/>
        </p:nvSpPr>
        <p:spPr>
          <a:xfrm>
            <a:off x="6948488" y="3789363"/>
            <a:ext cx="381000" cy="1447800"/>
          </a:xfrm>
          <a:prstGeom prst="rect">
            <a:avLst/>
          </a:prstGeom>
          <a:solidFill>
            <a:srgbClr val="CCFFCC"/>
          </a:solidFill>
          <a:ln w="12700" cap="flat" cmpd="sng">
            <a:solidFill>
              <a:schemeClr val="tx1"/>
            </a:solidFill>
            <a:prstDash val="dash"/>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软件运行</a:t>
            </a:r>
          </a:p>
        </p:txBody>
      </p:sp>
      <p:sp>
        <p:nvSpPr>
          <p:cNvPr id="51216" name="Rectangle 16"/>
          <p:cNvSpPr/>
          <p:nvPr/>
        </p:nvSpPr>
        <p:spPr>
          <a:xfrm>
            <a:off x="7924800" y="3810000"/>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软件维护</a:t>
            </a:r>
          </a:p>
        </p:txBody>
      </p:sp>
      <p:sp>
        <p:nvSpPr>
          <p:cNvPr id="51217" name="AutoShape 17"/>
          <p:cNvSpPr/>
          <p:nvPr/>
        </p:nvSpPr>
        <p:spPr>
          <a:xfrm>
            <a:off x="9017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18" name="AutoShape 18"/>
          <p:cNvSpPr/>
          <p:nvPr/>
        </p:nvSpPr>
        <p:spPr>
          <a:xfrm rot="-10778478">
            <a:off x="20574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19" name="AutoShape 19"/>
          <p:cNvSpPr/>
          <p:nvPr/>
        </p:nvSpPr>
        <p:spPr>
          <a:xfrm>
            <a:off x="28575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20" name="AutoShape 20"/>
          <p:cNvSpPr/>
          <p:nvPr/>
        </p:nvSpPr>
        <p:spPr>
          <a:xfrm rot="-5303756">
            <a:off x="3167063" y="4443413"/>
            <a:ext cx="277812" cy="177800"/>
          </a:xfrm>
          <a:prstGeom prst="downArrow">
            <a:avLst>
              <a:gd name="adj1" fmla="val 50000"/>
              <a:gd name="adj2" fmla="val 25000"/>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1" name="AutoShape 21"/>
          <p:cNvSpPr/>
          <p:nvPr/>
        </p:nvSpPr>
        <p:spPr>
          <a:xfrm rot="-5303756">
            <a:off x="3789363" y="4443413"/>
            <a:ext cx="277812" cy="177800"/>
          </a:xfrm>
          <a:prstGeom prst="downArrow">
            <a:avLst>
              <a:gd name="adj1" fmla="val 50000"/>
              <a:gd name="adj2" fmla="val 25000"/>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2" name="AutoShape 22"/>
          <p:cNvSpPr/>
          <p:nvPr/>
        </p:nvSpPr>
        <p:spPr>
          <a:xfrm rot="-5303756">
            <a:off x="4386263" y="4443413"/>
            <a:ext cx="277812" cy="177800"/>
          </a:xfrm>
          <a:prstGeom prst="downArrow">
            <a:avLst>
              <a:gd name="adj1" fmla="val 50000"/>
              <a:gd name="adj2" fmla="val 25000"/>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3" name="AutoShape 23"/>
          <p:cNvSpPr/>
          <p:nvPr/>
        </p:nvSpPr>
        <p:spPr>
          <a:xfrm rot="-5303756">
            <a:off x="4995863" y="4443413"/>
            <a:ext cx="277812" cy="177800"/>
          </a:xfrm>
          <a:prstGeom prst="downArrow">
            <a:avLst>
              <a:gd name="adj1" fmla="val 50000"/>
              <a:gd name="adj2" fmla="val 25000"/>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4" name="AutoShape 24"/>
          <p:cNvSpPr/>
          <p:nvPr/>
        </p:nvSpPr>
        <p:spPr>
          <a:xfrm rot="-5303756">
            <a:off x="5632450" y="4418013"/>
            <a:ext cx="312738" cy="266700"/>
          </a:xfrm>
          <a:prstGeom prst="downArrow">
            <a:avLst>
              <a:gd name="adj1" fmla="val 50000"/>
              <a:gd name="adj2" fmla="val 25000"/>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5" name="AutoShape 25"/>
          <p:cNvSpPr/>
          <p:nvPr/>
        </p:nvSpPr>
        <p:spPr>
          <a:xfrm rot="-5303756">
            <a:off x="7504113" y="4275138"/>
            <a:ext cx="279400" cy="520700"/>
          </a:xfrm>
          <a:prstGeom prst="downArrow">
            <a:avLst>
              <a:gd name="adj1" fmla="val 50000"/>
              <a:gd name="adj2" fmla="val 46582"/>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26" name="AutoShape 26"/>
          <p:cNvSpPr/>
          <p:nvPr/>
        </p:nvSpPr>
        <p:spPr>
          <a:xfrm rot="-10778478">
            <a:off x="59944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27" name="AutoShape 27"/>
          <p:cNvSpPr/>
          <p:nvPr/>
        </p:nvSpPr>
        <p:spPr>
          <a:xfrm>
            <a:off x="70104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28" name="AutoShape 28"/>
          <p:cNvSpPr/>
          <p:nvPr/>
        </p:nvSpPr>
        <p:spPr>
          <a:xfrm rot="-10778478">
            <a:off x="8001000" y="3200400"/>
            <a:ext cx="228600" cy="609600"/>
          </a:xfrm>
          <a:prstGeom prst="downArrow">
            <a:avLst>
              <a:gd name="adj1" fmla="val 50000"/>
              <a:gd name="adj2" fmla="val 66666"/>
            </a:avLst>
          </a:prstGeom>
          <a:solidFill>
            <a:srgbClr val="333333"/>
          </a:solidFill>
          <a:ln w="9525">
            <a:noFill/>
          </a:ln>
          <a:effectLst>
            <a:outerShdw dist="63500" dir="2212193" algn="ctr" rotWithShape="0">
              <a:schemeClr val="tx2"/>
            </a:outerShdw>
          </a:effectLst>
        </p:spPr>
        <p:txBody>
          <a:bodyPr wrap="none" anchor="ctr"/>
          <a:lstStyle/>
          <a:p>
            <a:endParaRPr lang="zh-CN" altLang="en-US" dirty="0">
              <a:latin typeface="Arial" panose="020B0604020202020204" pitchFamily="34" charset="0"/>
            </a:endParaRPr>
          </a:p>
        </p:txBody>
      </p:sp>
      <p:sp>
        <p:nvSpPr>
          <p:cNvPr id="51229" name="AutoShape 29"/>
          <p:cNvSpPr/>
          <p:nvPr/>
        </p:nvSpPr>
        <p:spPr>
          <a:xfrm rot="-5400000">
            <a:off x="1504950" y="4184650"/>
            <a:ext cx="228600" cy="698500"/>
          </a:xfrm>
          <a:prstGeom prst="downArrow">
            <a:avLst>
              <a:gd name="adj1" fmla="val 50000"/>
              <a:gd name="adj2" fmla="val 76374"/>
            </a:avLst>
          </a:prstGeom>
          <a:solidFill>
            <a:srgbClr val="0099FF"/>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30" name="Rectangle 30"/>
          <p:cNvSpPr/>
          <p:nvPr/>
        </p:nvSpPr>
        <p:spPr>
          <a:xfrm>
            <a:off x="6800850" y="2620963"/>
            <a:ext cx="1828800" cy="457200"/>
          </a:xfrm>
          <a:prstGeom prst="rect">
            <a:avLst/>
          </a:prstGeom>
          <a:solidFill>
            <a:srgbClr val="FFFF99"/>
          </a:solidFill>
          <a:ln w="9525">
            <a:noFill/>
          </a:ln>
          <a:effectLst>
            <a:outerShdw dist="81320" dir="3080411" algn="ctr" rotWithShape="0">
              <a:srgbClr val="808080"/>
            </a:outerShdw>
          </a:effectLst>
        </p:spPr>
        <p:txBody>
          <a:bodyPr wrap="none" anchor="ctr"/>
          <a:lstStyle/>
          <a:p>
            <a:pPr algn="ctr"/>
            <a:r>
              <a:rPr lang="zh-CN" altLang="en-US" sz="2400" dirty="0">
                <a:latin typeface="Times New Roman" panose="02020603050405020304" pitchFamily="18" charset="0"/>
              </a:rPr>
              <a:t>软件维护</a:t>
            </a:r>
          </a:p>
        </p:txBody>
      </p:sp>
      <p:sp>
        <p:nvSpPr>
          <p:cNvPr id="51231" name="Rectangle 31"/>
          <p:cNvSpPr/>
          <p:nvPr/>
        </p:nvSpPr>
        <p:spPr>
          <a:xfrm>
            <a:off x="801688" y="3819525"/>
            <a:ext cx="381000" cy="1447800"/>
          </a:xfrm>
          <a:prstGeom prst="rect">
            <a:avLst/>
          </a:prstGeom>
          <a:solidFill>
            <a:srgbClr val="CCFFCC"/>
          </a:solidFill>
          <a:ln w="9525" cap="flat" cmpd="sng">
            <a:solidFill>
              <a:schemeClr val="tx1"/>
            </a:solidFill>
            <a:prstDash val="solid"/>
            <a:miter/>
            <a:headEnd type="none" w="med" len="med"/>
            <a:tailEnd type="none" w="med" len="med"/>
          </a:ln>
          <a:effectLst>
            <a:outerShdw dist="109250" dir="3267739" algn="ctr" rotWithShape="0">
              <a:srgbClr val="0099FF"/>
            </a:outerShdw>
          </a:effectLst>
        </p:spPr>
        <p:txBody>
          <a:bodyPr vert="eaVert" wrap="none" anchor="ctr"/>
          <a:lstStyle/>
          <a:p>
            <a:pPr algn="ctr"/>
            <a:r>
              <a:rPr lang="zh-CN" altLang="en-US" dirty="0">
                <a:latin typeface="Times New Roman" panose="02020603050405020304" pitchFamily="18" charset="0"/>
              </a:rPr>
              <a:t>问题定义</a:t>
            </a:r>
          </a:p>
        </p:txBody>
      </p:sp>
      <p:sp>
        <p:nvSpPr>
          <p:cNvPr id="51232" name="AutoShape 32"/>
          <p:cNvSpPr/>
          <p:nvPr/>
        </p:nvSpPr>
        <p:spPr>
          <a:xfrm>
            <a:off x="3492500" y="5445125"/>
            <a:ext cx="990600" cy="457200"/>
          </a:xfrm>
          <a:prstGeom prst="curvedUpArrow">
            <a:avLst>
              <a:gd name="adj1" fmla="val 43333"/>
              <a:gd name="adj2" fmla="val 86666"/>
              <a:gd name="adj3" fmla="val 33328"/>
            </a:avLst>
          </a:prstGeom>
          <a:noFill/>
          <a:ln w="9525" cap="flat" cmpd="sng">
            <a:solidFill>
              <a:schemeClr val="tx1"/>
            </a:solidFill>
            <a:prstDash val="solid"/>
            <a:miter/>
            <a:headEnd type="none" w="med" len="med"/>
            <a:tailEnd type="none" w="med" len="med"/>
          </a:ln>
        </p:spPr>
        <p:txBody>
          <a:bodyPr wrap="none" lIns="92075" tIns="46038" rIns="92075" bIns="46038"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33" name="AutoShape 33"/>
          <p:cNvSpPr/>
          <p:nvPr/>
        </p:nvSpPr>
        <p:spPr>
          <a:xfrm>
            <a:off x="4787900" y="5445125"/>
            <a:ext cx="990600" cy="457200"/>
          </a:xfrm>
          <a:prstGeom prst="curvedUpArrow">
            <a:avLst>
              <a:gd name="adj1" fmla="val 43333"/>
              <a:gd name="adj2" fmla="val 86666"/>
              <a:gd name="adj3" fmla="val 33328"/>
            </a:avLst>
          </a:prstGeom>
          <a:noFill/>
          <a:ln w="9525" cap="flat" cmpd="sng">
            <a:solidFill>
              <a:schemeClr val="tx1"/>
            </a:solidFill>
            <a:prstDash val="solid"/>
            <a:miter/>
            <a:headEnd type="none" w="med" len="med"/>
            <a:tailEnd type="none" w="med" len="med"/>
          </a:ln>
        </p:spPr>
        <p:txBody>
          <a:bodyPr wrap="none" lIns="92075" tIns="46038" rIns="92075" bIns="46038"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51234" name="Text Box 34"/>
          <p:cNvSpPr txBox="1"/>
          <p:nvPr/>
        </p:nvSpPr>
        <p:spPr>
          <a:xfrm>
            <a:off x="3124200" y="5867400"/>
            <a:ext cx="1524000" cy="3968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a:spcBef>
                <a:spcPct val="50000"/>
              </a:spcBef>
              <a:buClr>
                <a:srgbClr val="FF0000"/>
              </a:buClr>
              <a:buSzPct val="55000"/>
              <a:buFont typeface="Monotype Sorts" charset="2"/>
              <a:buNone/>
            </a:pPr>
            <a:r>
              <a:rPr lang="zh-CN" altLang="en-US" b="1" dirty="0">
                <a:latin typeface="Arial Narrow" panose="020B0606020202030204" pitchFamily="34" charset="0"/>
                <a:ea typeface="宋体" panose="02010600030101010101" pitchFamily="2" charset="-122"/>
              </a:rPr>
              <a:t>系统设计</a:t>
            </a:r>
          </a:p>
        </p:txBody>
      </p:sp>
      <p:sp>
        <p:nvSpPr>
          <p:cNvPr id="51235" name="Text Box 35"/>
          <p:cNvSpPr txBox="1"/>
          <p:nvPr/>
        </p:nvSpPr>
        <p:spPr>
          <a:xfrm>
            <a:off x="4648200" y="5867400"/>
            <a:ext cx="1524000" cy="3968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a:spcBef>
                <a:spcPct val="50000"/>
              </a:spcBef>
              <a:buClr>
                <a:srgbClr val="FF0000"/>
              </a:buClr>
              <a:buSzPct val="55000"/>
              <a:buFont typeface="Monotype Sorts" charset="2"/>
              <a:buNone/>
            </a:pPr>
            <a:r>
              <a:rPr lang="zh-CN" altLang="en-US" b="1" dirty="0">
                <a:latin typeface="Arial Narrow" panose="020B0606020202030204" pitchFamily="34" charset="0"/>
                <a:ea typeface="宋体" panose="02010600030101010101" pitchFamily="2" charset="-122"/>
              </a:rPr>
              <a:t>系统实现</a:t>
            </a:r>
          </a:p>
        </p:txBody>
      </p:sp>
      <p:sp>
        <p:nvSpPr>
          <p:cNvPr id="32803" name="内容占位符 35"/>
          <p:cNvSpPr>
            <a:spLocks noGrp="1"/>
          </p:cNvSpPr>
          <p:nvPr>
            <p:ph idx="1"/>
          </p:nvPr>
        </p:nvSpPr>
        <p:spPr>
          <a:ln/>
        </p:spPr>
        <p:txBody>
          <a:bodyPr vert="horz" wrap="square" lIns="91440" tIns="45720" rIns="91440" bIns="45720" anchor="t"/>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wipe(left)">
                                      <p:cBhvr>
                                        <p:cTn id="7" dur="500"/>
                                        <p:tgtEl>
                                          <p:spTgt spid="512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wipe(left)">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5"/>
                                        </p:tgtEl>
                                        <p:attrNameLst>
                                          <p:attrName>style.visibility</p:attrName>
                                        </p:attrNameLst>
                                      </p:cBhvr>
                                      <p:to>
                                        <p:strVal val="visible"/>
                                      </p:to>
                                    </p:set>
                                    <p:animEffect transition="in" filter="wipe(left)">
                                      <p:cBhvr>
                                        <p:cTn id="22" dur="500"/>
                                        <p:tgtEl>
                                          <p:spTgt spid="512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30"/>
                                        </p:tgtEl>
                                        <p:attrNameLst>
                                          <p:attrName>style.visibility</p:attrName>
                                        </p:attrNameLst>
                                      </p:cBhvr>
                                      <p:to>
                                        <p:strVal val="visible"/>
                                      </p:to>
                                    </p:set>
                                    <p:animEffect transition="in" filter="wipe(left)">
                                      <p:cBhvr>
                                        <p:cTn id="27" dur="500"/>
                                        <p:tgtEl>
                                          <p:spTgt spid="51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17"/>
                                        </p:tgtEl>
                                        <p:attrNameLst>
                                          <p:attrName>style.visibility</p:attrName>
                                        </p:attrNameLst>
                                      </p:cBhvr>
                                      <p:to>
                                        <p:strVal val="visible"/>
                                      </p:to>
                                    </p:set>
                                    <p:animEffect transition="in" filter="wipe(up)">
                                      <p:cBhvr>
                                        <p:cTn id="32" dur="500"/>
                                        <p:tgtEl>
                                          <p:spTgt spid="512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31"/>
                                        </p:tgtEl>
                                        <p:attrNameLst>
                                          <p:attrName>style.visibility</p:attrName>
                                        </p:attrNameLst>
                                      </p:cBhvr>
                                      <p:to>
                                        <p:strVal val="visible"/>
                                      </p:to>
                                    </p:set>
                                    <p:animEffect transition="in" filter="wipe(left)">
                                      <p:cBhvr>
                                        <p:cTn id="37" dur="500"/>
                                        <p:tgtEl>
                                          <p:spTgt spid="512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29"/>
                                        </p:tgtEl>
                                        <p:attrNameLst>
                                          <p:attrName>style.visibility</p:attrName>
                                        </p:attrNameLst>
                                      </p:cBhvr>
                                      <p:to>
                                        <p:strVal val="visible"/>
                                      </p:to>
                                    </p:set>
                                    <p:animEffect transition="in" filter="wipe(left)">
                                      <p:cBhvr>
                                        <p:cTn id="42" dur="500"/>
                                        <p:tgtEl>
                                          <p:spTgt spid="512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08"/>
                                        </p:tgtEl>
                                        <p:attrNameLst>
                                          <p:attrName>style.visibility</p:attrName>
                                        </p:attrNameLst>
                                      </p:cBhvr>
                                      <p:to>
                                        <p:strVal val="visible"/>
                                      </p:to>
                                    </p:set>
                                    <p:animEffect transition="in" filter="wipe(left)">
                                      <p:cBhvr>
                                        <p:cTn id="47" dur="500"/>
                                        <p:tgtEl>
                                          <p:spTgt spid="512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218"/>
                                        </p:tgtEl>
                                        <p:attrNameLst>
                                          <p:attrName>style.visibility</p:attrName>
                                        </p:attrNameLst>
                                      </p:cBhvr>
                                      <p:to>
                                        <p:strVal val="visible"/>
                                      </p:to>
                                    </p:set>
                                    <p:animEffect transition="in" filter="wipe(down)">
                                      <p:cBhvr>
                                        <p:cTn id="52" dur="500"/>
                                        <p:tgtEl>
                                          <p:spTgt spid="512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1219"/>
                                        </p:tgtEl>
                                        <p:attrNameLst>
                                          <p:attrName>style.visibility</p:attrName>
                                        </p:attrNameLst>
                                      </p:cBhvr>
                                      <p:to>
                                        <p:strVal val="visible"/>
                                      </p:to>
                                    </p:set>
                                    <p:animEffect transition="in" filter="wipe(up)">
                                      <p:cBhvr>
                                        <p:cTn id="57" dur="500"/>
                                        <p:tgtEl>
                                          <p:spTgt spid="512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1209"/>
                                        </p:tgtEl>
                                        <p:attrNameLst>
                                          <p:attrName>style.visibility</p:attrName>
                                        </p:attrNameLst>
                                      </p:cBhvr>
                                      <p:to>
                                        <p:strVal val="visible"/>
                                      </p:to>
                                    </p:set>
                                    <p:animEffect transition="in" filter="wipe(up)">
                                      <p:cBhvr>
                                        <p:cTn id="62" dur="500"/>
                                        <p:tgtEl>
                                          <p:spTgt spid="5120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1220"/>
                                        </p:tgtEl>
                                        <p:attrNameLst>
                                          <p:attrName>style.visibility</p:attrName>
                                        </p:attrNameLst>
                                      </p:cBhvr>
                                      <p:to>
                                        <p:strVal val="visible"/>
                                      </p:to>
                                    </p:set>
                                    <p:animEffect transition="in" filter="wipe(left)">
                                      <p:cBhvr>
                                        <p:cTn id="67" dur="500"/>
                                        <p:tgtEl>
                                          <p:spTgt spid="5122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1210"/>
                                        </p:tgtEl>
                                        <p:attrNameLst>
                                          <p:attrName>style.visibility</p:attrName>
                                        </p:attrNameLst>
                                      </p:cBhvr>
                                      <p:to>
                                        <p:strVal val="visible"/>
                                      </p:to>
                                    </p:set>
                                    <p:anim calcmode="lin" valueType="num">
                                      <p:cBhvr additive="base">
                                        <p:cTn id="72" dur="500" fill="hold"/>
                                        <p:tgtEl>
                                          <p:spTgt spid="51210"/>
                                        </p:tgtEl>
                                        <p:attrNameLst>
                                          <p:attrName>ppt_x</p:attrName>
                                        </p:attrNameLst>
                                      </p:cBhvr>
                                      <p:tavLst>
                                        <p:tav tm="0">
                                          <p:val>
                                            <p:strVal val="#ppt_x"/>
                                          </p:val>
                                        </p:tav>
                                        <p:tav tm="100000">
                                          <p:val>
                                            <p:strVal val="#ppt_x"/>
                                          </p:val>
                                        </p:tav>
                                      </p:tavLst>
                                    </p:anim>
                                    <p:anim calcmode="lin" valueType="num">
                                      <p:cBhvr additive="base">
                                        <p:cTn id="73"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1221"/>
                                        </p:tgtEl>
                                        <p:attrNameLst>
                                          <p:attrName>style.visibility</p:attrName>
                                        </p:attrNameLst>
                                      </p:cBhvr>
                                      <p:to>
                                        <p:strVal val="visible"/>
                                      </p:to>
                                    </p:set>
                                    <p:animEffect transition="in" filter="wipe(left)">
                                      <p:cBhvr>
                                        <p:cTn id="78" dur="500"/>
                                        <p:tgtEl>
                                          <p:spTgt spid="51221"/>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51211"/>
                                        </p:tgtEl>
                                        <p:attrNameLst>
                                          <p:attrName>style.visibility</p:attrName>
                                        </p:attrNameLst>
                                      </p:cBhvr>
                                      <p:to>
                                        <p:strVal val="visible"/>
                                      </p:to>
                                    </p:set>
                                    <p:anim calcmode="lin" valueType="num">
                                      <p:cBhvr additive="base">
                                        <p:cTn id="83" dur="500" fill="hold"/>
                                        <p:tgtEl>
                                          <p:spTgt spid="51211"/>
                                        </p:tgtEl>
                                        <p:attrNameLst>
                                          <p:attrName>ppt_x</p:attrName>
                                        </p:attrNameLst>
                                      </p:cBhvr>
                                      <p:tavLst>
                                        <p:tav tm="0">
                                          <p:val>
                                            <p:strVal val="0-#ppt_w/2"/>
                                          </p:val>
                                        </p:tav>
                                        <p:tav tm="100000">
                                          <p:val>
                                            <p:strVal val="#ppt_x"/>
                                          </p:val>
                                        </p:tav>
                                      </p:tavLst>
                                    </p:anim>
                                    <p:anim calcmode="lin" valueType="num">
                                      <p:cBhvr additive="base">
                                        <p:cTn id="84" dur="500" fill="hold"/>
                                        <p:tgtEl>
                                          <p:spTgt spid="5121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1222"/>
                                        </p:tgtEl>
                                        <p:attrNameLst>
                                          <p:attrName>style.visibility</p:attrName>
                                        </p:attrNameLst>
                                      </p:cBhvr>
                                      <p:to>
                                        <p:strVal val="visible"/>
                                      </p:to>
                                    </p:set>
                                    <p:animEffect transition="in" filter="wipe(left)">
                                      <p:cBhvr>
                                        <p:cTn id="89" dur="500"/>
                                        <p:tgtEl>
                                          <p:spTgt spid="5122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1212"/>
                                        </p:tgtEl>
                                        <p:attrNameLst>
                                          <p:attrName>style.visibility</p:attrName>
                                        </p:attrNameLst>
                                      </p:cBhvr>
                                      <p:to>
                                        <p:strVal val="visible"/>
                                      </p:to>
                                    </p:set>
                                    <p:animEffect transition="in" filter="wipe(left)">
                                      <p:cBhvr>
                                        <p:cTn id="94" dur="500"/>
                                        <p:tgtEl>
                                          <p:spTgt spid="5121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51223"/>
                                        </p:tgtEl>
                                        <p:attrNameLst>
                                          <p:attrName>style.visibility</p:attrName>
                                        </p:attrNameLst>
                                      </p:cBhvr>
                                      <p:to>
                                        <p:strVal val="visible"/>
                                      </p:to>
                                    </p:set>
                                    <p:animEffect transition="in" filter="wipe(left)">
                                      <p:cBhvr>
                                        <p:cTn id="99" dur="500"/>
                                        <p:tgtEl>
                                          <p:spTgt spid="5122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1213"/>
                                        </p:tgtEl>
                                        <p:attrNameLst>
                                          <p:attrName>style.visibility</p:attrName>
                                        </p:attrNameLst>
                                      </p:cBhvr>
                                      <p:to>
                                        <p:strVal val="visible"/>
                                      </p:to>
                                    </p:set>
                                    <p:animEffect transition="in" filter="wipe(left)">
                                      <p:cBhvr>
                                        <p:cTn id="104" dur="500"/>
                                        <p:tgtEl>
                                          <p:spTgt spid="5121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51224"/>
                                        </p:tgtEl>
                                        <p:attrNameLst>
                                          <p:attrName>style.visibility</p:attrName>
                                        </p:attrNameLst>
                                      </p:cBhvr>
                                      <p:to>
                                        <p:strVal val="visible"/>
                                      </p:to>
                                    </p:set>
                                    <p:animEffect transition="in" filter="wipe(left)">
                                      <p:cBhvr>
                                        <p:cTn id="109" dur="500"/>
                                        <p:tgtEl>
                                          <p:spTgt spid="5122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1214"/>
                                        </p:tgtEl>
                                        <p:attrNameLst>
                                          <p:attrName>style.visibility</p:attrName>
                                        </p:attrNameLst>
                                      </p:cBhvr>
                                      <p:to>
                                        <p:strVal val="visible"/>
                                      </p:to>
                                    </p:set>
                                    <p:animEffect transition="in" filter="wipe(left)">
                                      <p:cBhvr>
                                        <p:cTn id="114" dur="500"/>
                                        <p:tgtEl>
                                          <p:spTgt spid="5121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1226"/>
                                        </p:tgtEl>
                                        <p:attrNameLst>
                                          <p:attrName>style.visibility</p:attrName>
                                        </p:attrNameLst>
                                      </p:cBhvr>
                                      <p:to>
                                        <p:strVal val="visible"/>
                                      </p:to>
                                    </p:set>
                                    <p:animEffect transition="in" filter="wipe(down)">
                                      <p:cBhvr>
                                        <p:cTn id="119" dur="500"/>
                                        <p:tgtEl>
                                          <p:spTgt spid="5122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51227"/>
                                        </p:tgtEl>
                                        <p:attrNameLst>
                                          <p:attrName>style.visibility</p:attrName>
                                        </p:attrNameLst>
                                      </p:cBhvr>
                                      <p:to>
                                        <p:strVal val="visible"/>
                                      </p:to>
                                    </p:set>
                                    <p:animEffect transition="in" filter="wipe(up)">
                                      <p:cBhvr>
                                        <p:cTn id="124" dur="500"/>
                                        <p:tgtEl>
                                          <p:spTgt spid="5122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51215"/>
                                        </p:tgtEl>
                                        <p:attrNameLst>
                                          <p:attrName>style.visibility</p:attrName>
                                        </p:attrNameLst>
                                      </p:cBhvr>
                                      <p:to>
                                        <p:strVal val="visible"/>
                                      </p:to>
                                    </p:set>
                                    <p:animEffect transition="in" filter="wipe(up)">
                                      <p:cBhvr>
                                        <p:cTn id="129" dur="500"/>
                                        <p:tgtEl>
                                          <p:spTgt spid="5121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1225"/>
                                        </p:tgtEl>
                                        <p:attrNameLst>
                                          <p:attrName>style.visibility</p:attrName>
                                        </p:attrNameLst>
                                      </p:cBhvr>
                                      <p:to>
                                        <p:strVal val="visible"/>
                                      </p:to>
                                    </p:set>
                                    <p:animEffect transition="in" filter="wipe(left)">
                                      <p:cBhvr>
                                        <p:cTn id="134" dur="500"/>
                                        <p:tgtEl>
                                          <p:spTgt spid="5122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51216"/>
                                        </p:tgtEl>
                                        <p:attrNameLst>
                                          <p:attrName>style.visibility</p:attrName>
                                        </p:attrNameLst>
                                      </p:cBhvr>
                                      <p:to>
                                        <p:strVal val="visible"/>
                                      </p:to>
                                    </p:set>
                                    <p:animEffect transition="in" filter="wipe(left)">
                                      <p:cBhvr>
                                        <p:cTn id="139" dur="500"/>
                                        <p:tgtEl>
                                          <p:spTgt spid="5121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51228"/>
                                        </p:tgtEl>
                                        <p:attrNameLst>
                                          <p:attrName>style.visibility</p:attrName>
                                        </p:attrNameLst>
                                      </p:cBhvr>
                                      <p:to>
                                        <p:strVal val="visible"/>
                                      </p:to>
                                    </p:set>
                                    <p:animEffect transition="in" filter="wipe(down)">
                                      <p:cBhvr>
                                        <p:cTn id="144" dur="500"/>
                                        <p:tgtEl>
                                          <p:spTgt spid="51228"/>
                                        </p:tgtEl>
                                      </p:cBhvr>
                                    </p:animEffect>
                                  </p:childTnLst>
                                </p:cTn>
                              </p:par>
                            </p:childTnLst>
                          </p:cTn>
                        </p:par>
                        <p:par>
                          <p:cTn id="145" fill="hold">
                            <p:stCondLst>
                              <p:cond delay="500"/>
                            </p:stCondLst>
                            <p:childTnLst>
                              <p:par>
                                <p:cTn id="146" presetID="2" presetClass="entr" presetSubtype="8" fill="hold" grpId="0" nodeType="afterEffect">
                                  <p:stCondLst>
                                    <p:cond delay="0"/>
                                  </p:stCondLst>
                                  <p:childTnLst>
                                    <p:set>
                                      <p:cBhvr>
                                        <p:cTn id="147" dur="1" fill="hold">
                                          <p:stCondLst>
                                            <p:cond delay="0"/>
                                          </p:stCondLst>
                                        </p:cTn>
                                        <p:tgtEl>
                                          <p:spTgt spid="51232"/>
                                        </p:tgtEl>
                                        <p:attrNameLst>
                                          <p:attrName>style.visibility</p:attrName>
                                        </p:attrNameLst>
                                      </p:cBhvr>
                                      <p:to>
                                        <p:strVal val="visible"/>
                                      </p:to>
                                    </p:set>
                                    <p:anim calcmode="lin" valueType="num">
                                      <p:cBhvr additive="base">
                                        <p:cTn id="148" dur="500" fill="hold"/>
                                        <p:tgtEl>
                                          <p:spTgt spid="51232"/>
                                        </p:tgtEl>
                                        <p:attrNameLst>
                                          <p:attrName>ppt_x</p:attrName>
                                        </p:attrNameLst>
                                      </p:cBhvr>
                                      <p:tavLst>
                                        <p:tav tm="0">
                                          <p:val>
                                            <p:strVal val="0-#ppt_w/2"/>
                                          </p:val>
                                        </p:tav>
                                        <p:tav tm="100000">
                                          <p:val>
                                            <p:strVal val="#ppt_x"/>
                                          </p:val>
                                        </p:tav>
                                      </p:tavLst>
                                    </p:anim>
                                    <p:anim calcmode="lin" valueType="num">
                                      <p:cBhvr additive="base">
                                        <p:cTn id="149" dur="500" fill="hold"/>
                                        <p:tgtEl>
                                          <p:spTgt spid="51232"/>
                                        </p:tgtEl>
                                        <p:attrNameLst>
                                          <p:attrName>ppt_y</p:attrName>
                                        </p:attrNameLst>
                                      </p:cBhvr>
                                      <p:tavLst>
                                        <p:tav tm="0">
                                          <p:val>
                                            <p:strVal val="#ppt_y"/>
                                          </p:val>
                                        </p:tav>
                                        <p:tav tm="100000">
                                          <p:val>
                                            <p:strVal val="#ppt_y"/>
                                          </p:val>
                                        </p:tav>
                                      </p:tavLst>
                                    </p:anim>
                                  </p:childTnLst>
                                </p:cTn>
                              </p:par>
                            </p:childTnLst>
                          </p:cTn>
                        </p:par>
                        <p:par>
                          <p:cTn id="150" fill="hold">
                            <p:stCondLst>
                              <p:cond delay="1000"/>
                            </p:stCondLst>
                            <p:childTnLst>
                              <p:par>
                                <p:cTn id="151" presetID="2" presetClass="entr" presetSubtype="8" fill="hold" grpId="0" nodeType="afterEffect">
                                  <p:stCondLst>
                                    <p:cond delay="0"/>
                                  </p:stCondLst>
                                  <p:childTnLst>
                                    <p:set>
                                      <p:cBhvr>
                                        <p:cTn id="152" dur="1" fill="hold">
                                          <p:stCondLst>
                                            <p:cond delay="0"/>
                                          </p:stCondLst>
                                        </p:cTn>
                                        <p:tgtEl>
                                          <p:spTgt spid="51234"/>
                                        </p:tgtEl>
                                        <p:attrNameLst>
                                          <p:attrName>style.visibility</p:attrName>
                                        </p:attrNameLst>
                                      </p:cBhvr>
                                      <p:to>
                                        <p:strVal val="visible"/>
                                      </p:to>
                                    </p:set>
                                    <p:anim calcmode="lin" valueType="num">
                                      <p:cBhvr additive="base">
                                        <p:cTn id="153" dur="500" fill="hold"/>
                                        <p:tgtEl>
                                          <p:spTgt spid="51234"/>
                                        </p:tgtEl>
                                        <p:attrNameLst>
                                          <p:attrName>ppt_x</p:attrName>
                                        </p:attrNameLst>
                                      </p:cBhvr>
                                      <p:tavLst>
                                        <p:tav tm="0">
                                          <p:val>
                                            <p:strVal val="0-#ppt_w/2"/>
                                          </p:val>
                                        </p:tav>
                                        <p:tav tm="100000">
                                          <p:val>
                                            <p:strVal val="#ppt_x"/>
                                          </p:val>
                                        </p:tav>
                                      </p:tavLst>
                                    </p:anim>
                                    <p:anim calcmode="lin" valueType="num">
                                      <p:cBhvr additive="base">
                                        <p:cTn id="154" dur="500" fill="hold"/>
                                        <p:tgtEl>
                                          <p:spTgt spid="51234"/>
                                        </p:tgtEl>
                                        <p:attrNameLst>
                                          <p:attrName>ppt_y</p:attrName>
                                        </p:attrNameLst>
                                      </p:cBhvr>
                                      <p:tavLst>
                                        <p:tav tm="0">
                                          <p:val>
                                            <p:strVal val="#ppt_y"/>
                                          </p:val>
                                        </p:tav>
                                        <p:tav tm="100000">
                                          <p:val>
                                            <p:strVal val="#ppt_y"/>
                                          </p:val>
                                        </p:tav>
                                      </p:tavLst>
                                    </p:anim>
                                  </p:childTnLst>
                                </p:cTn>
                              </p:par>
                            </p:childTnLst>
                          </p:cTn>
                        </p:par>
                        <p:par>
                          <p:cTn id="155" fill="hold">
                            <p:stCondLst>
                              <p:cond delay="1500"/>
                            </p:stCondLst>
                            <p:childTnLst>
                              <p:par>
                                <p:cTn id="156" presetID="2" presetClass="entr" presetSubtype="8" fill="hold" grpId="0" nodeType="afterEffect">
                                  <p:stCondLst>
                                    <p:cond delay="0"/>
                                  </p:stCondLst>
                                  <p:childTnLst>
                                    <p:set>
                                      <p:cBhvr>
                                        <p:cTn id="157" dur="1" fill="hold">
                                          <p:stCondLst>
                                            <p:cond delay="0"/>
                                          </p:stCondLst>
                                        </p:cTn>
                                        <p:tgtEl>
                                          <p:spTgt spid="51233"/>
                                        </p:tgtEl>
                                        <p:attrNameLst>
                                          <p:attrName>style.visibility</p:attrName>
                                        </p:attrNameLst>
                                      </p:cBhvr>
                                      <p:to>
                                        <p:strVal val="visible"/>
                                      </p:to>
                                    </p:set>
                                    <p:anim calcmode="lin" valueType="num">
                                      <p:cBhvr additive="base">
                                        <p:cTn id="158" dur="500" fill="hold"/>
                                        <p:tgtEl>
                                          <p:spTgt spid="51233"/>
                                        </p:tgtEl>
                                        <p:attrNameLst>
                                          <p:attrName>ppt_x</p:attrName>
                                        </p:attrNameLst>
                                      </p:cBhvr>
                                      <p:tavLst>
                                        <p:tav tm="0">
                                          <p:val>
                                            <p:strVal val="0-#ppt_w/2"/>
                                          </p:val>
                                        </p:tav>
                                        <p:tav tm="100000">
                                          <p:val>
                                            <p:strVal val="#ppt_x"/>
                                          </p:val>
                                        </p:tav>
                                      </p:tavLst>
                                    </p:anim>
                                    <p:anim calcmode="lin" valueType="num">
                                      <p:cBhvr additive="base">
                                        <p:cTn id="159" dur="500" fill="hold"/>
                                        <p:tgtEl>
                                          <p:spTgt spid="51233"/>
                                        </p:tgtEl>
                                        <p:attrNameLst>
                                          <p:attrName>ppt_y</p:attrName>
                                        </p:attrNameLst>
                                      </p:cBhvr>
                                      <p:tavLst>
                                        <p:tav tm="0">
                                          <p:val>
                                            <p:strVal val="#ppt_y"/>
                                          </p:val>
                                        </p:tav>
                                        <p:tav tm="100000">
                                          <p:val>
                                            <p:strVal val="#ppt_y"/>
                                          </p:val>
                                        </p:tav>
                                      </p:tavLst>
                                    </p:anim>
                                  </p:childTnLst>
                                </p:cTn>
                              </p:par>
                            </p:childTnLst>
                          </p:cTn>
                        </p:par>
                        <p:par>
                          <p:cTn id="160" fill="hold">
                            <p:stCondLst>
                              <p:cond delay="2000"/>
                            </p:stCondLst>
                            <p:childTnLst>
                              <p:par>
                                <p:cTn id="161" presetID="2" presetClass="entr" presetSubtype="8" fill="hold" grpId="0" nodeType="afterEffect">
                                  <p:stCondLst>
                                    <p:cond delay="0"/>
                                  </p:stCondLst>
                                  <p:childTnLst>
                                    <p:set>
                                      <p:cBhvr>
                                        <p:cTn id="162" dur="1" fill="hold">
                                          <p:stCondLst>
                                            <p:cond delay="0"/>
                                          </p:stCondLst>
                                        </p:cTn>
                                        <p:tgtEl>
                                          <p:spTgt spid="51235"/>
                                        </p:tgtEl>
                                        <p:attrNameLst>
                                          <p:attrName>style.visibility</p:attrName>
                                        </p:attrNameLst>
                                      </p:cBhvr>
                                      <p:to>
                                        <p:strVal val="visible"/>
                                      </p:to>
                                    </p:set>
                                    <p:anim calcmode="lin" valueType="num">
                                      <p:cBhvr additive="base">
                                        <p:cTn id="163" dur="500" fill="hold"/>
                                        <p:tgtEl>
                                          <p:spTgt spid="51235"/>
                                        </p:tgtEl>
                                        <p:attrNameLst>
                                          <p:attrName>ppt_x</p:attrName>
                                        </p:attrNameLst>
                                      </p:cBhvr>
                                      <p:tavLst>
                                        <p:tav tm="0">
                                          <p:val>
                                            <p:strVal val="0-#ppt_w/2"/>
                                          </p:val>
                                        </p:tav>
                                        <p:tav tm="100000">
                                          <p:val>
                                            <p:strVal val="#ppt_x"/>
                                          </p:val>
                                        </p:tav>
                                      </p:tavLst>
                                    </p:anim>
                                    <p:anim calcmode="lin" valueType="num">
                                      <p:cBhvr additive="base">
                                        <p:cTn id="164" dur="500" fill="hold"/>
                                        <p:tgtEl>
                                          <p:spTgt spid="51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animBg="1"/>
      <p:bldP spid="51227" grpId="0" animBg="1"/>
      <p:bldP spid="51228" grpId="0" animBg="1"/>
      <p:bldP spid="51229" grpId="0" animBg="1"/>
      <p:bldP spid="51230" grpId="0" animBg="1"/>
      <p:bldP spid="51231" grpId="0" animBg="1"/>
      <p:bldP spid="51232" grpId="0" animBg="1"/>
      <p:bldP spid="51233" grpId="0" animBg="1"/>
      <p:bldP spid="51234" grpId="0"/>
      <p:bldP spid="512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descr="Rectangle: Click to edit Master text styles&#10;Second level&#10;Third level&#10;Fourth level&#10;Fifth level"/>
          <p:cNvSpPr/>
          <p:nvPr/>
        </p:nvSpPr>
        <p:spPr>
          <a:xfrm>
            <a:off x="0" y="1484312"/>
            <a:ext cx="8964488" cy="5113039"/>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342900" lvl="0" indent="-342900">
              <a:lnSpc>
                <a:spcPct val="90000"/>
              </a:lnSpc>
              <a:buNone/>
            </a:pPr>
            <a:r>
              <a:rPr lang="en-US" altLang="zh-CN" sz="2400" dirty="0"/>
              <a:t>1. </a:t>
            </a:r>
            <a:r>
              <a:rPr lang="zh-CN" altLang="en-US" sz="2400" dirty="0"/>
              <a:t>问题定义</a:t>
            </a:r>
          </a:p>
          <a:p>
            <a:pPr marL="1143000" lvl="2" indent="-228600">
              <a:lnSpc>
                <a:spcPct val="90000"/>
              </a:lnSpc>
              <a:buClr>
                <a:schemeClr val="tx1"/>
              </a:buClr>
              <a:buChar char="§"/>
            </a:pPr>
            <a:r>
              <a:rPr lang="zh-CN" altLang="en-US" sz="2400" dirty="0"/>
              <a:t>  “要解决的问题是什么</a:t>
            </a:r>
            <a:r>
              <a:rPr lang="en-US" altLang="zh-CN" sz="2400" dirty="0"/>
              <a:t>?”</a:t>
            </a:r>
          </a:p>
          <a:p>
            <a:pPr marL="1143000" lvl="2" indent="-228600">
              <a:lnSpc>
                <a:spcPct val="90000"/>
              </a:lnSpc>
              <a:buClr>
                <a:schemeClr val="tx1"/>
              </a:buClr>
              <a:buChar char="§"/>
            </a:pPr>
            <a:r>
              <a:rPr lang="en-US" altLang="zh-CN" sz="2400" dirty="0"/>
              <a:t>  </a:t>
            </a:r>
            <a:r>
              <a:rPr lang="zh-CN" altLang="en-US" sz="2400" dirty="0"/>
              <a:t>确定用户要求解决的性质、工程的目标和规模。</a:t>
            </a:r>
          </a:p>
          <a:p>
            <a:pPr marL="342900" lvl="0" indent="-342900">
              <a:lnSpc>
                <a:spcPct val="90000"/>
              </a:lnSpc>
              <a:buNone/>
            </a:pPr>
            <a:r>
              <a:rPr lang="en-US" altLang="zh-CN" sz="2400" dirty="0"/>
              <a:t>2. </a:t>
            </a:r>
            <a:r>
              <a:rPr lang="zh-CN" altLang="en-US" sz="2400" dirty="0"/>
              <a:t>可行性研究</a:t>
            </a:r>
          </a:p>
          <a:p>
            <a:pPr marL="1143000" lvl="2" indent="-228600">
              <a:lnSpc>
                <a:spcPct val="90000"/>
              </a:lnSpc>
              <a:buClr>
                <a:schemeClr val="tx1"/>
              </a:buClr>
              <a:buChar char="§"/>
            </a:pPr>
            <a:r>
              <a:rPr lang="zh-CN" altLang="en-US" sz="2400" dirty="0"/>
              <a:t>  “对于上一个阶段所确定的问题有行得通的解决 办法吗</a:t>
            </a:r>
            <a:r>
              <a:rPr lang="en-US" altLang="zh-CN" sz="2400" dirty="0"/>
              <a:t>?”</a:t>
            </a:r>
          </a:p>
          <a:p>
            <a:pPr marL="1143000" lvl="2" indent="-228600">
              <a:lnSpc>
                <a:spcPct val="90000"/>
              </a:lnSpc>
              <a:buClr>
                <a:schemeClr val="tx1"/>
              </a:buClr>
              <a:buChar char="§"/>
            </a:pPr>
            <a:r>
              <a:rPr lang="en-US" altLang="zh-CN" sz="2400" dirty="0"/>
              <a:t>  </a:t>
            </a:r>
            <a:r>
              <a:rPr lang="zh-CN" altLang="en-US" sz="2400" dirty="0"/>
              <a:t>经济可行性、技术可行性、法律可行性、不同的  方案</a:t>
            </a:r>
          </a:p>
          <a:p>
            <a:pPr marL="342900" lvl="0" indent="-342900">
              <a:lnSpc>
                <a:spcPct val="90000"/>
              </a:lnSpc>
              <a:buNone/>
            </a:pPr>
            <a:r>
              <a:rPr lang="en-US" altLang="zh-CN" sz="2400" dirty="0"/>
              <a:t>3. </a:t>
            </a:r>
            <a:r>
              <a:rPr lang="zh-CN" altLang="en-US" sz="2400" dirty="0"/>
              <a:t>需求分析</a:t>
            </a:r>
          </a:p>
          <a:p>
            <a:pPr marL="1143000" lvl="2" indent="-228600">
              <a:lnSpc>
                <a:spcPct val="90000"/>
              </a:lnSpc>
              <a:buClr>
                <a:schemeClr val="tx1"/>
              </a:buClr>
              <a:buChar char="§"/>
            </a:pPr>
            <a:r>
              <a:rPr lang="zh-CN" altLang="en-US" sz="2400" dirty="0"/>
              <a:t>  “为了解决这个问题，目标系统必须做什么”</a:t>
            </a:r>
            <a:endParaRPr lang="zh-CN" altLang="en-US" sz="2400" dirty="0">
              <a:solidFill>
                <a:srgbClr val="800000"/>
              </a:solidFill>
            </a:endParaRPr>
          </a:p>
          <a:p>
            <a:pPr marL="1143000" lvl="2" indent="-228600">
              <a:lnSpc>
                <a:spcPct val="90000"/>
              </a:lnSpc>
              <a:buClr>
                <a:schemeClr val="tx1"/>
              </a:buClr>
              <a:buChar char="§"/>
            </a:pPr>
            <a:r>
              <a:rPr lang="zh-CN" altLang="en-US" sz="2400" dirty="0"/>
              <a:t>  确定系统必须具有的功能和性能，系统要求的运行环境，并且预测系统发展的前景。</a:t>
            </a:r>
          </a:p>
          <a:p>
            <a:pPr marL="1143000" lvl="2" indent="-228600">
              <a:lnSpc>
                <a:spcPct val="90000"/>
              </a:lnSpc>
              <a:buClr>
                <a:schemeClr val="tx1"/>
              </a:buClr>
              <a:buChar char="§"/>
            </a:pPr>
            <a:r>
              <a:rPr lang="zh-CN" altLang="en-US" sz="2400" dirty="0"/>
              <a:t> 规格说明书</a:t>
            </a:r>
            <a:r>
              <a:rPr lang="en-US" altLang="zh-CN" sz="2400" dirty="0"/>
              <a:t>(specification)</a:t>
            </a:r>
          </a:p>
        </p:txBody>
      </p:sp>
      <p:sp>
        <p:nvSpPr>
          <p:cNvPr id="33795" name="Rectangle 6"/>
          <p:cNvSpPr>
            <a:spLocks noGrp="1"/>
          </p:cNvSpPr>
          <p:nvPr>
            <p:ph type="title"/>
          </p:nvPr>
        </p:nvSpPr>
        <p:spPr>
          <a:xfrm>
            <a:off x="0" y="187325"/>
            <a:ext cx="8229600" cy="649288"/>
          </a:xfrm>
          <a:ln/>
        </p:spPr>
        <p:txBody>
          <a:bodyPr vert="horz" wrap="square" lIns="91440" tIns="45720" rIns="91440" bIns="45720" anchor="ctr"/>
          <a:lstStyle/>
          <a:p>
            <a:r>
              <a:rPr lang="zh-CN" altLang="en-US" dirty="0"/>
              <a:t>软件生命周期 </a:t>
            </a:r>
            <a:r>
              <a:rPr lang="en-US" altLang="zh-CN" dirty="0"/>
              <a:t>(</a:t>
            </a:r>
            <a:r>
              <a:rPr lang="zh-CN" altLang="en-US" dirty="0"/>
              <a:t>续</a:t>
            </a:r>
            <a:r>
              <a:rPr lang="en-US" altLang="zh-CN" dirty="0"/>
              <a:t>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ctr"/>
          <a:lstStyle/>
          <a:p>
            <a:r>
              <a:rPr lang="zh-CN" altLang="en-US" sz="2600" dirty="0"/>
              <a:t>软件生命周期 </a:t>
            </a:r>
            <a:r>
              <a:rPr lang="en-US" altLang="zh-CN" sz="2600" dirty="0"/>
              <a:t>(</a:t>
            </a:r>
            <a:r>
              <a:rPr lang="zh-CN" altLang="en-US" sz="2600" dirty="0"/>
              <a:t>续</a:t>
            </a:r>
            <a:r>
              <a:rPr lang="en-US" altLang="zh-CN" sz="2600" dirty="0"/>
              <a:t>2)</a:t>
            </a:r>
          </a:p>
        </p:txBody>
      </p:sp>
      <p:sp>
        <p:nvSpPr>
          <p:cNvPr id="34819" name="Rectangle 3"/>
          <p:cNvSpPr>
            <a:spLocks noGrp="1"/>
          </p:cNvSpPr>
          <p:nvPr>
            <p:ph idx="1"/>
          </p:nvPr>
        </p:nvSpPr>
        <p:spPr>
          <a:xfrm>
            <a:off x="323850" y="1557338"/>
            <a:ext cx="8058150" cy="4438650"/>
          </a:xfrm>
          <a:solidFill>
            <a:schemeClr val="bg1">
              <a:alpha val="100000"/>
            </a:schemeClr>
          </a:solidFill>
          <a:ln/>
        </p:spPr>
        <p:txBody>
          <a:bodyPr vert="horz" wrap="square" lIns="91440" tIns="45720" rIns="91440" bIns="45720" anchor="t"/>
          <a:lstStyle/>
          <a:p>
            <a:pPr>
              <a:buNone/>
            </a:pPr>
            <a:r>
              <a:rPr lang="en-US" altLang="zh-CN" sz="2400" dirty="0"/>
              <a:t>4. </a:t>
            </a:r>
            <a:r>
              <a:rPr lang="zh-CN" altLang="en-US" sz="2400" dirty="0"/>
              <a:t>总体设计（概要设计）</a:t>
            </a:r>
          </a:p>
          <a:p>
            <a:pPr lvl="2">
              <a:buClr>
                <a:schemeClr val="tx1"/>
              </a:buClr>
              <a:buFont typeface="Wingdings" panose="05000000000000000000" pitchFamily="2" charset="2"/>
              <a:buChar char="§"/>
            </a:pPr>
            <a:r>
              <a:rPr lang="zh-CN" altLang="en-US" sz="2400" dirty="0"/>
              <a:t>  “概括地说，应该怎样实现目标系统</a:t>
            </a:r>
            <a:r>
              <a:rPr lang="en-US" altLang="zh-CN" sz="2400" dirty="0"/>
              <a:t>?”</a:t>
            </a:r>
          </a:p>
          <a:p>
            <a:pPr lvl="2">
              <a:buClr>
                <a:schemeClr val="tx1"/>
              </a:buClr>
              <a:buFont typeface="Wingdings" panose="05000000000000000000" pitchFamily="2" charset="2"/>
              <a:buChar char="§"/>
            </a:pPr>
            <a:r>
              <a:rPr lang="en-US" altLang="zh-CN" sz="2400" dirty="0"/>
              <a:t>  </a:t>
            </a:r>
            <a:r>
              <a:rPr lang="zh-CN" altLang="en-US" sz="2400" dirty="0"/>
              <a:t>设计出实现目标系统的几种可能的方案。推荐一个最佳方案。</a:t>
            </a:r>
          </a:p>
          <a:p>
            <a:pPr>
              <a:buNone/>
            </a:pPr>
            <a:r>
              <a:rPr lang="en-US" altLang="zh-CN" sz="2400" dirty="0"/>
              <a:t>5. </a:t>
            </a:r>
            <a:r>
              <a:rPr lang="zh-CN" altLang="en-US" sz="2400" dirty="0"/>
              <a:t>详细设计</a:t>
            </a:r>
          </a:p>
          <a:p>
            <a:pPr lvl="2">
              <a:buClr>
                <a:schemeClr val="tx1"/>
              </a:buClr>
              <a:buFont typeface="Wingdings" panose="05000000000000000000" pitchFamily="2" charset="2"/>
              <a:buChar char="§"/>
            </a:pPr>
            <a:r>
              <a:rPr lang="zh-CN" altLang="en-US" sz="2400" dirty="0"/>
              <a:t>  “应该怎样具体地实现这个系统呢</a:t>
            </a:r>
            <a:r>
              <a:rPr lang="en-US" altLang="zh-CN" sz="2400" dirty="0"/>
              <a:t>?”</a:t>
            </a:r>
          </a:p>
          <a:p>
            <a:pPr lvl="2">
              <a:buClr>
                <a:schemeClr val="tx1"/>
              </a:buClr>
              <a:buFont typeface="Wingdings" panose="05000000000000000000" pitchFamily="2" charset="2"/>
              <a:buChar char="§"/>
            </a:pPr>
            <a:r>
              <a:rPr lang="en-US" altLang="zh-CN" sz="2400" dirty="0"/>
              <a:t>  </a:t>
            </a:r>
            <a:r>
              <a:rPr lang="zh-CN" altLang="en-US" sz="2400" dirty="0"/>
              <a:t>设计出程序的详细规格说明。</a:t>
            </a:r>
          </a:p>
          <a:p>
            <a:pPr>
              <a:buNone/>
            </a:pPr>
            <a:r>
              <a:rPr lang="en-US" altLang="zh-CN" sz="2400" dirty="0"/>
              <a:t>6. </a:t>
            </a:r>
            <a:r>
              <a:rPr lang="zh-CN" altLang="en-US" sz="2400" dirty="0"/>
              <a:t>编码和单元测试</a:t>
            </a:r>
          </a:p>
          <a:p>
            <a:pPr lvl="2">
              <a:buClr>
                <a:schemeClr val="tx1"/>
              </a:buClr>
              <a:buFont typeface="Wingdings" panose="05000000000000000000" pitchFamily="2" charset="2"/>
              <a:buChar char="§"/>
            </a:pPr>
            <a:r>
              <a:rPr lang="zh-CN" altLang="en-US" sz="2400" dirty="0"/>
              <a:t>  写出正确的容易理解、容易维护的程序模块</a:t>
            </a:r>
          </a:p>
          <a:p>
            <a:pPr lvl="2">
              <a:buClr>
                <a:schemeClr val="tx1"/>
              </a:buClr>
              <a:buFont typeface="Wingdings" panose="05000000000000000000" pitchFamily="2" charset="2"/>
              <a:buChar char="§"/>
            </a:pPr>
            <a:r>
              <a:rPr lang="zh-CN" altLang="en-US" sz="2400" dirty="0"/>
              <a:t>  仔细测试编写出的每一个模块。</a:t>
            </a:r>
          </a:p>
          <a:p>
            <a:endParaRPr lang="zh-CN" altLang="en-US" sz="24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ln/>
        </p:spPr>
        <p:txBody>
          <a:bodyPr vert="horz" wrap="square" lIns="91440" tIns="45720" rIns="91440" bIns="45720" anchor="ctr"/>
          <a:lstStyle/>
          <a:p>
            <a:r>
              <a:rPr lang="zh-CN" altLang="en-US" sz="2600" dirty="0"/>
              <a:t>软件生命周期 </a:t>
            </a:r>
            <a:r>
              <a:rPr lang="en-US" altLang="zh-CN" sz="2600" dirty="0"/>
              <a:t>(</a:t>
            </a:r>
            <a:r>
              <a:rPr lang="zh-CN" altLang="en-US" sz="2600" dirty="0"/>
              <a:t>续</a:t>
            </a:r>
            <a:r>
              <a:rPr lang="en-US" altLang="zh-CN" sz="2600" dirty="0"/>
              <a:t>3)</a:t>
            </a:r>
          </a:p>
        </p:txBody>
      </p:sp>
      <p:sp>
        <p:nvSpPr>
          <p:cNvPr id="35843" name="Rectangle 3"/>
          <p:cNvSpPr>
            <a:spLocks noGrp="1"/>
          </p:cNvSpPr>
          <p:nvPr>
            <p:ph idx="1"/>
          </p:nvPr>
        </p:nvSpPr>
        <p:spPr>
          <a:xfrm>
            <a:off x="250825" y="1700213"/>
            <a:ext cx="8353425" cy="3241675"/>
          </a:xfrm>
          <a:ln/>
        </p:spPr>
        <p:txBody>
          <a:bodyPr vert="horz" wrap="square" lIns="91440" tIns="45720" rIns="91440" bIns="45720" anchor="t"/>
          <a:lstStyle/>
          <a:p>
            <a:pPr>
              <a:buNone/>
            </a:pPr>
            <a:r>
              <a:rPr lang="en-US" altLang="zh-CN" sz="2800" dirty="0"/>
              <a:t>7. </a:t>
            </a:r>
            <a:r>
              <a:rPr lang="zh-CN" altLang="en-US" sz="2800" dirty="0"/>
              <a:t>综合测试</a:t>
            </a:r>
          </a:p>
          <a:p>
            <a:pPr lvl="2">
              <a:buClr>
                <a:schemeClr val="tx1"/>
              </a:buClr>
              <a:buFont typeface="Wingdings" panose="05000000000000000000" pitchFamily="2" charset="2"/>
              <a:buChar char="§"/>
            </a:pPr>
            <a:r>
              <a:rPr lang="zh-CN" altLang="en-US" sz="2800" dirty="0"/>
              <a:t>  集成测试和验收测试，现场测试或平行运行</a:t>
            </a:r>
          </a:p>
          <a:p>
            <a:pPr>
              <a:buNone/>
            </a:pPr>
            <a:r>
              <a:rPr lang="en-US" altLang="zh-CN" sz="2800" dirty="0"/>
              <a:t>8. </a:t>
            </a:r>
            <a:r>
              <a:rPr lang="zh-CN" altLang="en-US" sz="2800" dirty="0"/>
              <a:t>软件维护</a:t>
            </a:r>
          </a:p>
          <a:p>
            <a:pPr lvl="2">
              <a:buClr>
                <a:schemeClr val="tx1"/>
              </a:buClr>
              <a:buFont typeface="Wingdings" panose="05000000000000000000" pitchFamily="2" charset="2"/>
              <a:buChar char="§"/>
            </a:pPr>
            <a:r>
              <a:rPr lang="zh-CN" altLang="en-US" sz="2800" dirty="0"/>
              <a:t>  使系统持久地满足用户的需要。</a:t>
            </a:r>
          </a:p>
          <a:p>
            <a:pPr lvl="2">
              <a:buClr>
                <a:schemeClr val="tx1"/>
              </a:buClr>
              <a:buFont typeface="Wingdings" panose="05000000000000000000" pitchFamily="2" charset="2"/>
              <a:buChar char="§"/>
            </a:pPr>
            <a:r>
              <a:rPr lang="zh-CN" altLang="en-US" sz="2800" dirty="0"/>
              <a:t>  改正性维护，适应性维护，完善性维护，预防性维护。</a:t>
            </a:r>
          </a:p>
          <a:p>
            <a:pPr>
              <a:buNone/>
            </a:pPr>
            <a:endParaRPr lang="zh-CN" altLang="en-US" sz="2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4"/>
          <p:cNvGrpSpPr/>
          <p:nvPr/>
        </p:nvGrpSpPr>
        <p:grpSpPr>
          <a:xfrm>
            <a:off x="246063" y="250825"/>
            <a:ext cx="8315325" cy="3233738"/>
            <a:chOff x="155" y="158"/>
            <a:chExt cx="5238" cy="2037"/>
          </a:xfrm>
        </p:grpSpPr>
        <p:sp>
          <p:nvSpPr>
            <p:cNvPr id="36867" name="Text Box 8"/>
            <p:cNvSpPr txBox="1"/>
            <p:nvPr/>
          </p:nvSpPr>
          <p:spPr>
            <a:xfrm>
              <a:off x="155" y="158"/>
              <a:ext cx="2210"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1.4  </a:t>
              </a:r>
              <a:r>
                <a:rPr lang="zh-CN" altLang="en-US" sz="4400" b="1" dirty="0">
                  <a:solidFill>
                    <a:schemeClr val="bg1"/>
                  </a:solidFill>
                  <a:latin typeface="Arial" panose="020B0604020202020204" pitchFamily="34" charset="0"/>
                  <a:ea typeface="华文中宋" panose="02010600040101010101" pitchFamily="2" charset="-122"/>
                </a:rPr>
                <a:t>软件过程</a:t>
              </a:r>
            </a:p>
          </p:txBody>
        </p:sp>
        <p:sp>
          <p:nvSpPr>
            <p:cNvPr id="36868" name="Rectangle 9"/>
            <p:cNvSpPr/>
            <p:nvPr/>
          </p:nvSpPr>
          <p:spPr>
            <a:xfrm>
              <a:off x="545" y="1361"/>
              <a:ext cx="4848" cy="83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2" indent="-457200">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什么是软件生命周期模型</a:t>
              </a:r>
              <a:endParaRPr lang="en-US" altLang="zh-CN" sz="4000" b="1" i="1" dirty="0">
                <a:latin typeface="Times New Roman" panose="02020603050405020304" pitchFamily="18" charset="0"/>
                <a:ea typeface="宋体" panose="02010600030101010101" pitchFamily="2" charset="-122"/>
              </a:endParaRPr>
            </a:p>
            <a:p>
              <a:pPr marL="0" lvl="2" indent="-457200" eaLnBrk="1" hangingPunct="1">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典型的软件生命周期模型</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a:solidFill>
            <a:schemeClr val="bg1">
              <a:alpha val="100000"/>
            </a:schemeClr>
          </a:solidFill>
          <a:ln/>
        </p:spPr>
        <p:txBody>
          <a:bodyPr vert="horz" wrap="square" lIns="91440" tIns="45720" rIns="91440" bIns="45720" anchor="t"/>
          <a:lstStyle/>
          <a:p>
            <a:r>
              <a:rPr lang="zh-CN" altLang="en-US" sz="3200" dirty="0"/>
              <a:t>生命周期模型规定了</a:t>
            </a:r>
            <a:r>
              <a:rPr lang="zh-CN" altLang="en-US" sz="3200" dirty="0">
                <a:solidFill>
                  <a:srgbClr val="FF0000"/>
                </a:solidFill>
              </a:rPr>
              <a:t>把生命周期划分成哪些阶段及各个阶段的执行顺序</a:t>
            </a:r>
            <a:r>
              <a:rPr lang="zh-CN" altLang="en-US" sz="3200" dirty="0"/>
              <a:t>，因此，也称为过程模型。</a:t>
            </a:r>
            <a:endParaRPr lang="en-US" altLang="zh-CN" sz="3200" dirty="0"/>
          </a:p>
          <a:p>
            <a:pPr lvl="1"/>
            <a:r>
              <a:rPr lang="zh-CN" altLang="en-US" dirty="0"/>
              <a:t>任务框架，各项任务的工作步骤</a:t>
            </a:r>
          </a:p>
          <a:p>
            <a:pPr lvl="1"/>
            <a:r>
              <a:rPr lang="zh-CN" altLang="en-US" dirty="0"/>
              <a:t>“什么人”、“什么时候”、“做什么”以及“怎样做”</a:t>
            </a:r>
          </a:p>
          <a:p>
            <a:r>
              <a:rPr lang="zh-CN" altLang="en-US" sz="3200" dirty="0">
                <a:ea typeface="楷体_GB2312"/>
              </a:rPr>
              <a:t>典型的过程模型</a:t>
            </a:r>
          </a:p>
          <a:p>
            <a:pPr marL="660400" lvl="3" indent="-342900"/>
            <a:r>
              <a:rPr lang="zh-CN" altLang="en-US" sz="2400" dirty="0">
                <a:latin typeface="楷体_GB2312"/>
              </a:rPr>
              <a:t>瀑布模型</a:t>
            </a:r>
            <a:r>
              <a:rPr lang="en-US" altLang="zh-CN" sz="2400" dirty="0">
                <a:latin typeface="楷体_GB2312"/>
              </a:rPr>
              <a:t>(Waterfall model)</a:t>
            </a:r>
          </a:p>
          <a:p>
            <a:pPr lvl="1"/>
            <a:r>
              <a:rPr lang="zh-CN" altLang="en-US" sz="2400" dirty="0">
                <a:latin typeface="楷体_GB2312"/>
              </a:rPr>
              <a:t>快速原型开发模型</a:t>
            </a:r>
            <a:r>
              <a:rPr lang="en-US" altLang="zh-CN" sz="2400" dirty="0">
                <a:latin typeface="楷体_GB2312"/>
              </a:rPr>
              <a:t>(Rapid Prototyping model)</a:t>
            </a:r>
          </a:p>
          <a:p>
            <a:pPr lvl="1"/>
            <a:r>
              <a:rPr lang="zh-CN" altLang="en-US" sz="2400" dirty="0">
                <a:latin typeface="楷体_GB2312"/>
              </a:rPr>
              <a:t>增量模型</a:t>
            </a:r>
            <a:r>
              <a:rPr lang="en-US" altLang="zh-CN" sz="2400" dirty="0">
                <a:latin typeface="楷体_GB2312"/>
              </a:rPr>
              <a:t>(Incremental model)</a:t>
            </a:r>
          </a:p>
          <a:p>
            <a:pPr lvl="1"/>
            <a:r>
              <a:rPr lang="zh-CN" altLang="en-US" sz="2400" dirty="0">
                <a:latin typeface="楷体_GB2312"/>
              </a:rPr>
              <a:t>螺旋模型</a:t>
            </a:r>
            <a:r>
              <a:rPr lang="en-US" altLang="zh-CN" sz="2400" dirty="0">
                <a:latin typeface="楷体_GB2312"/>
              </a:rPr>
              <a:t>(Spiral model)</a:t>
            </a:r>
          </a:p>
          <a:p>
            <a:pPr lvl="1"/>
            <a:r>
              <a:rPr lang="zh-CN" altLang="en-US" sz="2400" dirty="0"/>
              <a:t>喷泉模型</a:t>
            </a:r>
            <a:r>
              <a:rPr lang="en-US" altLang="zh-CN" sz="2400" dirty="0">
                <a:latin typeface="楷体_GB2312"/>
              </a:rPr>
              <a:t>(Fountain model)</a:t>
            </a:r>
          </a:p>
          <a:p>
            <a:pPr lvl="1"/>
            <a:r>
              <a:rPr lang="zh-CN" altLang="en-US" sz="2400" dirty="0">
                <a:latin typeface="楷体_GB2312"/>
              </a:rPr>
              <a:t>极限编程（</a:t>
            </a:r>
            <a:r>
              <a:rPr lang="en-US" altLang="zh-CN" sz="2400" dirty="0">
                <a:latin typeface="楷体_GB2312"/>
              </a:rPr>
              <a:t>XP</a:t>
            </a:r>
            <a:r>
              <a:rPr lang="zh-CN" altLang="en-US" sz="2400" dirty="0">
                <a:latin typeface="楷体_GB2312"/>
              </a:rPr>
              <a:t>，</a:t>
            </a:r>
            <a:r>
              <a:rPr lang="en-US" altLang="zh-CN" sz="2400" dirty="0">
                <a:latin typeface="楷体_GB2312"/>
              </a:rPr>
              <a:t>eXtreme Programming)</a:t>
            </a:r>
          </a:p>
          <a:p>
            <a:pPr lvl="1"/>
            <a:r>
              <a:rPr lang="en-US" altLang="zh-CN" sz="2400" dirty="0">
                <a:latin typeface="楷体_GB2312"/>
              </a:rPr>
              <a:t>RUP</a:t>
            </a:r>
            <a:r>
              <a:rPr lang="zh-CN" altLang="en-US" sz="2400" dirty="0">
                <a:latin typeface="楷体_GB2312"/>
              </a:rPr>
              <a:t>（</a:t>
            </a:r>
            <a:r>
              <a:rPr lang="en-US" altLang="zh-CN" sz="2400" dirty="0">
                <a:latin typeface="楷体_GB2312"/>
              </a:rPr>
              <a:t>Rational Unified Process</a:t>
            </a:r>
            <a:r>
              <a:rPr lang="zh-CN" altLang="en-US" sz="2400" dirty="0">
                <a:latin typeface="楷体_GB2312"/>
              </a:rPr>
              <a:t>）</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ln/>
        </p:spPr>
        <p:txBody>
          <a:bodyPr vert="horz" wrap="square" lIns="91440" tIns="45720" rIns="91440" bIns="45720" anchor="ctr"/>
          <a:lstStyle/>
          <a:p>
            <a:r>
              <a:rPr lang="zh-CN" altLang="en-US" sz="3000" dirty="0">
                <a:solidFill>
                  <a:schemeClr val="tx1"/>
                </a:solidFill>
              </a:rPr>
              <a:t>软件过程：</a:t>
            </a:r>
            <a:r>
              <a:rPr lang="zh-CN" altLang="en-US" dirty="0">
                <a:solidFill>
                  <a:schemeClr val="tx1"/>
                </a:solidFill>
              </a:rPr>
              <a:t>瀑布模型</a:t>
            </a:r>
          </a:p>
        </p:txBody>
      </p:sp>
      <p:pic>
        <p:nvPicPr>
          <p:cNvPr id="38915" name="Picture 3" descr="rj2"/>
          <p:cNvPicPr>
            <a:picLocks noGrp="1" noChangeAspect="1"/>
          </p:cNvPicPr>
          <p:nvPr>
            <p:ph idx="1"/>
          </p:nvPr>
        </p:nvPicPr>
        <p:blipFill>
          <a:blip r:embed="rId2"/>
          <a:srcRect/>
          <a:stretch>
            <a:fillRect/>
          </a:stretch>
        </p:blipFill>
        <p:spPr>
          <a:xfrm>
            <a:off x="755650" y="1196975"/>
            <a:ext cx="2803525" cy="4537075"/>
          </a:xfrm>
          <a:ln/>
        </p:spPr>
      </p:pic>
      <p:pic>
        <p:nvPicPr>
          <p:cNvPr id="38916" name="Picture 4" descr="rj3"/>
          <p:cNvPicPr>
            <a:picLocks noChangeAspect="1"/>
          </p:cNvPicPr>
          <p:nvPr/>
        </p:nvPicPr>
        <p:blipFill>
          <a:blip r:embed="rId3"/>
          <a:stretch>
            <a:fillRect/>
          </a:stretch>
        </p:blipFill>
        <p:spPr>
          <a:xfrm>
            <a:off x="4500563" y="1268413"/>
            <a:ext cx="3838575" cy="4419600"/>
          </a:xfrm>
          <a:prstGeom prst="rect">
            <a:avLst/>
          </a:prstGeom>
          <a:noFill/>
          <a:ln w="9525">
            <a:noFill/>
          </a:ln>
        </p:spPr>
      </p:pic>
      <p:sp>
        <p:nvSpPr>
          <p:cNvPr id="38917" name="Text Box 5"/>
          <p:cNvSpPr txBox="1"/>
          <p:nvPr/>
        </p:nvSpPr>
        <p:spPr>
          <a:xfrm>
            <a:off x="1835150" y="6021388"/>
            <a:ext cx="2971800" cy="504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lnSpc>
                <a:spcPct val="150000"/>
              </a:lnSpc>
              <a:spcBef>
                <a:spcPct val="50000"/>
              </a:spcBef>
              <a:buFont typeface="Arial" panose="020B0604020202020204" pitchFamily="34" charset="0"/>
              <a:buNone/>
            </a:pPr>
            <a:r>
              <a:rPr lang="zh-CN" altLang="en-US" sz="1800" b="1" dirty="0">
                <a:latin typeface="Arial" panose="020B0604020202020204" pitchFamily="34" charset="0"/>
                <a:ea typeface="宋体" panose="02010600030101010101" pitchFamily="2" charset="-122"/>
              </a:rPr>
              <a:t>理想的瀑布模型</a:t>
            </a:r>
          </a:p>
        </p:txBody>
      </p:sp>
      <p:sp>
        <p:nvSpPr>
          <p:cNvPr id="38918" name="Text Box 6"/>
          <p:cNvSpPr txBox="1"/>
          <p:nvPr/>
        </p:nvSpPr>
        <p:spPr>
          <a:xfrm>
            <a:off x="4953000" y="5943600"/>
            <a:ext cx="2971800" cy="504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lnSpc>
                <a:spcPct val="150000"/>
              </a:lnSpc>
              <a:spcBef>
                <a:spcPct val="50000"/>
              </a:spcBef>
              <a:buFont typeface="Arial" panose="020B0604020202020204" pitchFamily="34" charset="0"/>
              <a:buNone/>
            </a:pPr>
            <a:r>
              <a:rPr lang="zh-CN" altLang="en-US" sz="1800" b="1" dirty="0">
                <a:latin typeface="Arial" panose="020B0604020202020204" pitchFamily="34" charset="0"/>
                <a:ea typeface="宋体" panose="02010600030101010101" pitchFamily="2" charset="-122"/>
              </a:rPr>
              <a:t>实际的瀑布模型</a:t>
            </a:r>
          </a:p>
        </p:txBody>
      </p:sp>
      <p:pic>
        <p:nvPicPr>
          <p:cNvPr id="41992" name="Picture 8"/>
          <p:cNvPicPr>
            <a:picLocks noChangeAspect="1"/>
          </p:cNvPicPr>
          <p:nvPr/>
        </p:nvPicPr>
        <p:blipFill>
          <a:blip r:embed="rId4"/>
          <a:stretch>
            <a:fillRect/>
          </a:stretch>
        </p:blipFill>
        <p:spPr>
          <a:xfrm>
            <a:off x="1835150" y="836613"/>
            <a:ext cx="3889375" cy="57435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4199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41992"/>
                                        </p:tgtEl>
                                      </p:cBhvr>
                                    </p:animEffect>
                                    <p:set>
                                      <p:cBhvr>
                                        <p:cTn id="11" dur="1" fill="hold">
                                          <p:stCondLst>
                                            <p:cond delay="499"/>
                                          </p:stCondLst>
                                        </p:cTn>
                                        <p:tgtEl>
                                          <p:spTgt spid="419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4"/>
          <p:cNvSpPr>
            <a:spLocks noGrp="1"/>
          </p:cNvSpPr>
          <p:nvPr>
            <p:ph idx="1"/>
          </p:nvPr>
        </p:nvSpPr>
        <p:spPr>
          <a:solidFill>
            <a:schemeClr val="bg1">
              <a:alpha val="100000"/>
            </a:schemeClr>
          </a:solidFill>
          <a:ln/>
        </p:spPr>
        <p:txBody>
          <a:bodyPr vert="horz" wrap="square" lIns="91440" tIns="45720" rIns="91440" bIns="45720" anchor="t"/>
          <a:lstStyle/>
          <a:p>
            <a:r>
              <a:rPr lang="zh-CN" altLang="en-US" sz="2800" dirty="0"/>
              <a:t>瀑布模型的特点</a:t>
            </a:r>
          </a:p>
          <a:p>
            <a:pPr lvl="1"/>
            <a:r>
              <a:rPr lang="zh-CN" altLang="en-US" sz="2800" dirty="0"/>
              <a:t>阶段间具有顺序性和依赖性</a:t>
            </a:r>
          </a:p>
          <a:p>
            <a:pPr lvl="1"/>
            <a:r>
              <a:rPr lang="zh-CN" altLang="en-US" sz="2800" dirty="0"/>
              <a:t>推迟实现的观点</a:t>
            </a:r>
          </a:p>
          <a:p>
            <a:pPr lvl="1"/>
            <a:r>
              <a:rPr lang="zh-CN" altLang="en-US" sz="2800" dirty="0"/>
              <a:t>质量保证的观点</a:t>
            </a:r>
            <a:r>
              <a:rPr lang="en-US" altLang="zh-CN" sz="2800" dirty="0"/>
              <a:t>(</a:t>
            </a:r>
            <a:r>
              <a:rPr lang="zh-CN" altLang="en-US" sz="2800" dirty="0"/>
              <a:t>文档驱动</a:t>
            </a:r>
            <a:r>
              <a:rPr lang="en-US" altLang="zh-CN" sz="2800" dirty="0"/>
              <a:t>)</a:t>
            </a:r>
          </a:p>
          <a:p>
            <a:pPr lvl="2"/>
            <a:r>
              <a:rPr lang="zh-CN" altLang="en-US" sz="2800" dirty="0"/>
              <a:t>每个阶段都必须完成规定的文档</a:t>
            </a:r>
          </a:p>
          <a:p>
            <a:pPr lvl="2"/>
            <a:r>
              <a:rPr lang="zh-CN" altLang="en-US" sz="2800" dirty="0"/>
              <a:t>每个阶段结束前都要对所完成的文档进行评审</a:t>
            </a:r>
          </a:p>
          <a:p>
            <a:r>
              <a:rPr lang="zh-CN" altLang="en-US" sz="2800" dirty="0"/>
              <a:t>瀑布模型的缺点</a:t>
            </a:r>
          </a:p>
          <a:p>
            <a:pPr lvl="1"/>
            <a:r>
              <a:rPr lang="zh-CN" altLang="en-US" sz="2800" dirty="0"/>
              <a:t>开发过程一般不能逆转，否则代价太大。软件的实际情况必须到项目开发后期才能看到。</a:t>
            </a:r>
            <a:endParaRPr lang="en-US" altLang="zh-CN" sz="2800" dirty="0"/>
          </a:p>
          <a:p>
            <a:pPr lvl="1"/>
            <a:r>
              <a:rPr lang="zh-CN" altLang="en-US" sz="2800" dirty="0"/>
              <a:t>无法解决软件需求</a:t>
            </a:r>
            <a:r>
              <a:rPr lang="zh-CN" altLang="en-US" sz="2800" dirty="0">
                <a:solidFill>
                  <a:srgbClr val="FF0000"/>
                </a:solidFill>
              </a:rPr>
              <a:t>不明确或不准确</a:t>
            </a:r>
            <a:r>
              <a:rPr lang="zh-CN" altLang="en-US" sz="2800" dirty="0"/>
              <a:t>的问题；可能导致最终开发的产品不能真正满足用户需要。</a:t>
            </a:r>
          </a:p>
          <a:p>
            <a:endParaRPr lang="zh-CN" alt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395288" y="125413"/>
            <a:ext cx="8229600" cy="1143000"/>
          </a:xfrm>
        </p:spPr>
        <p:txBody>
          <a:bodyPr vert="horz" wrap="square" lIns="91440" tIns="45720" rIns="91440" bIns="45720" anchor="ctr"/>
          <a:lstStyle/>
          <a:p>
            <a:r>
              <a:rPr lang="en-US" altLang="zh-CN" sz="2000" b="0">
                <a:solidFill>
                  <a:srgbClr val="FFFF00"/>
                </a:solidFill>
              </a:rPr>
              <a:t>…</a:t>
            </a:r>
            <a:r>
              <a:rPr lang="zh-CN" altLang="en-US" sz="2000" b="0" dirty="0">
                <a:solidFill>
                  <a:srgbClr val="FFFF00"/>
                </a:solidFill>
              </a:rPr>
              <a:t>快速原型模型</a:t>
            </a:r>
          </a:p>
        </p:txBody>
      </p:sp>
      <p:sp>
        <p:nvSpPr>
          <p:cNvPr id="52227" name="AutoShape 3"/>
          <p:cNvSpPr/>
          <p:nvPr/>
        </p:nvSpPr>
        <p:spPr>
          <a:xfrm rot="-327428">
            <a:off x="1371600" y="2209800"/>
            <a:ext cx="1447800" cy="1976438"/>
          </a:xfrm>
          <a:custGeom>
            <a:avLst/>
            <a:gdLst>
              <a:gd name="txL" fmla="*/ 3163 w 21600"/>
              <a:gd name="txT" fmla="*/ 3163 h 21600"/>
              <a:gd name="txR" fmla="*/ 18437 w 21600"/>
              <a:gd name="txB" fmla="*/ 18437 h 21600"/>
            </a:gdLst>
            <a:ahLst/>
            <a:cxnLst>
              <a:cxn ang="0">
                <a:pos x="92105283" y="50695914"/>
              </a:cxn>
              <a:cxn ang="0">
                <a:pos x="71735280" y="32184188"/>
              </a:cxn>
              <a:cxn ang="0">
                <a:pos x="74875732" y="66402826"/>
              </a:cxn>
              <a:cxn ang="0">
                <a:pos x="109155199" y="92910418"/>
              </a:cxn>
              <a:cxn ang="0">
                <a:pos x="86956680" y="132487591"/>
              </a:cxn>
              <a:cxn ang="0">
                <a:pos x="65724013" y="91127049"/>
              </a:cxn>
            </a:cxnLst>
            <a:rect l="txL" t="txT" r="txR" b="txB"/>
            <a:pathLst>
              <a:path w="21600" h="21600">
                <a:moveTo>
                  <a:pt x="17328" y="10943"/>
                </a:moveTo>
                <a:cubicBezTo>
                  <a:pt x="17329" y="10895"/>
                  <a:pt x="17330" y="10847"/>
                  <a:pt x="17330" y="10800"/>
                </a:cubicBezTo>
                <a:cubicBezTo>
                  <a:pt x="17330" y="8734"/>
                  <a:pt x="16352" y="6790"/>
                  <a:pt x="14694" y="5558"/>
                </a:cubicBezTo>
                <a:lnTo>
                  <a:pt x="17241" y="2130"/>
                </a:lnTo>
                <a:cubicBezTo>
                  <a:pt x="19983" y="4168"/>
                  <a:pt x="21600" y="7383"/>
                  <a:pt x="21600" y="10800"/>
                </a:cubicBezTo>
                <a:cubicBezTo>
                  <a:pt x="21600" y="10879"/>
                  <a:pt x="21599" y="10958"/>
                  <a:pt x="21597" y="11038"/>
                </a:cubicBezTo>
                <a:lnTo>
                  <a:pt x="24296" y="11097"/>
                </a:lnTo>
                <a:lnTo>
                  <a:pt x="19355" y="15824"/>
                </a:lnTo>
                <a:lnTo>
                  <a:pt x="14629" y="10884"/>
                </a:lnTo>
                <a:lnTo>
                  <a:pt x="17328" y="10943"/>
                </a:lnTo>
                <a:close/>
              </a:path>
            </a:pathLst>
          </a:custGeom>
          <a:solidFill>
            <a:srgbClr val="0DB7F3">
              <a:alpha val="100000"/>
            </a:srgbClr>
          </a:solidFill>
          <a:ln w="12700" cap="flat" cmpd="sng">
            <a:solidFill>
              <a:schemeClr val="tx1">
                <a:alpha val="100000"/>
              </a:schemeClr>
            </a:solidFill>
            <a:prstDash val="solid"/>
            <a:miter lim="800000"/>
            <a:headEnd type="none" w="sm" len="sm"/>
            <a:tailEnd type="none" w="sm" len="sm"/>
          </a:ln>
        </p:spPr>
        <p:txBody>
          <a:bodyPr/>
          <a:lstStyle/>
          <a:p>
            <a:endParaRPr lang="zh-CN" altLang="en-US"/>
          </a:p>
        </p:txBody>
      </p:sp>
      <p:sp>
        <p:nvSpPr>
          <p:cNvPr id="52228" name="AutoShape 4"/>
          <p:cNvSpPr/>
          <p:nvPr/>
        </p:nvSpPr>
        <p:spPr>
          <a:xfrm rot="5400000">
            <a:off x="1295400" y="2743200"/>
            <a:ext cx="1524000" cy="1524000"/>
          </a:xfrm>
          <a:custGeom>
            <a:avLst/>
            <a:gdLst>
              <a:gd name="txL" fmla="*/ 3163 w 21600"/>
              <a:gd name="txT" fmla="*/ 3163 h 21600"/>
              <a:gd name="txR" fmla="*/ 18437 w 21600"/>
              <a:gd name="txB" fmla="*/ 18437 h 21600"/>
            </a:gdLst>
            <a:ahLst/>
            <a:cxnLst>
              <a:cxn ang="0">
                <a:pos x="93563159" y="17617438"/>
              </a:cxn>
              <a:cxn ang="0">
                <a:pos x="57636266" y="13625053"/>
              </a:cxn>
              <a:cxn ang="0">
                <a:pos x="73660697" y="35687913"/>
              </a:cxn>
              <a:cxn ang="0">
                <a:pos x="120967492" y="53763332"/>
              </a:cxn>
              <a:cxn ang="0">
                <a:pos x="94085835" y="80645006"/>
              </a:cxn>
              <a:cxn ang="0">
                <a:pos x="67204160" y="53763332"/>
              </a:cxn>
            </a:cxnLst>
            <a:rect l="txL" t="txT" r="txR" b="txB"/>
            <a:pathLst>
              <a:path w="21600" h="21600">
                <a:moveTo>
                  <a:pt x="16200" y="10800"/>
                </a:moveTo>
                <a:cubicBezTo>
                  <a:pt x="16200" y="8018"/>
                  <a:pt x="14087" y="5692"/>
                  <a:pt x="11319" y="5425"/>
                </a:cubicBezTo>
                <a:lnTo>
                  <a:pt x="11838" y="50"/>
                </a:lnTo>
                <a:cubicBezTo>
                  <a:pt x="17374" y="584"/>
                  <a:pt x="21599" y="5237"/>
                  <a:pt x="21600" y="10799"/>
                </a:cubicBezTo>
                <a:lnTo>
                  <a:pt x="21600" y="10800"/>
                </a:lnTo>
                <a:lnTo>
                  <a:pt x="24300" y="10800"/>
                </a:lnTo>
                <a:lnTo>
                  <a:pt x="18900" y="16200"/>
                </a:lnTo>
                <a:lnTo>
                  <a:pt x="13500" y="10800"/>
                </a:lnTo>
                <a:lnTo>
                  <a:pt x="16200" y="10800"/>
                </a:lnTo>
                <a:close/>
              </a:path>
            </a:pathLst>
          </a:custGeom>
          <a:solidFill>
            <a:srgbClr val="0DB7F3">
              <a:alpha val="100000"/>
            </a:srgbClr>
          </a:solidFill>
          <a:ln w="12700" cap="flat" cmpd="sng">
            <a:solidFill>
              <a:schemeClr val="tx1">
                <a:alpha val="100000"/>
              </a:schemeClr>
            </a:solidFill>
            <a:prstDash val="solid"/>
            <a:miter lim="800000"/>
            <a:headEnd type="none" w="sm" len="sm"/>
            <a:tailEnd type="none" w="sm" len="sm"/>
          </a:ln>
        </p:spPr>
        <p:txBody>
          <a:bodyPr/>
          <a:lstStyle/>
          <a:p>
            <a:endParaRPr lang="zh-CN" altLang="en-US"/>
          </a:p>
        </p:txBody>
      </p:sp>
      <p:sp>
        <p:nvSpPr>
          <p:cNvPr id="52229" name="AutoShape 5"/>
          <p:cNvSpPr/>
          <p:nvPr/>
        </p:nvSpPr>
        <p:spPr>
          <a:xfrm rot="-8463850">
            <a:off x="533400" y="1981200"/>
            <a:ext cx="1154113" cy="1697038"/>
          </a:xfrm>
          <a:custGeom>
            <a:avLst/>
            <a:gdLst>
              <a:gd name="txL" fmla="*/ 3163 w 21600"/>
              <a:gd name="txT" fmla="*/ 3163 h 21600"/>
              <a:gd name="txR" fmla="*/ 18437 w 21600"/>
              <a:gd name="txB" fmla="*/ 18437 h 21600"/>
            </a:gdLst>
            <a:ahLst/>
            <a:cxnLst>
              <a:cxn ang="0">
                <a:pos x="54676845" y="24400736"/>
              </a:cxn>
              <a:cxn ang="0">
                <a:pos x="35366351" y="17635445"/>
              </a:cxn>
              <a:cxn ang="0">
                <a:pos x="42754809" y="45529883"/>
              </a:cxn>
              <a:cxn ang="0">
                <a:pos x="69373787" y="66665226"/>
              </a:cxn>
              <a:cxn ang="0">
                <a:pos x="53957395" y="99997810"/>
              </a:cxn>
              <a:cxn ang="0">
                <a:pos x="38541015" y="66665226"/>
              </a:cxn>
            </a:cxnLst>
            <a:rect l="txL" t="txT" r="txR" b="txB"/>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rgbClr val="0DB7F3">
              <a:alpha val="100000"/>
            </a:srgbClr>
          </a:solidFill>
          <a:ln w="12700" cap="flat" cmpd="sng">
            <a:solidFill>
              <a:schemeClr val="tx1">
                <a:alpha val="100000"/>
              </a:schemeClr>
            </a:solidFill>
            <a:prstDash val="solid"/>
            <a:miter lim="800000"/>
            <a:headEnd type="none" w="sm" len="sm"/>
            <a:tailEnd type="none" w="sm" len="sm"/>
          </a:ln>
        </p:spPr>
        <p:txBody>
          <a:bodyPr/>
          <a:lstStyle/>
          <a:p>
            <a:endParaRPr lang="zh-CN" altLang="en-US"/>
          </a:p>
        </p:txBody>
      </p:sp>
      <p:sp>
        <p:nvSpPr>
          <p:cNvPr id="52230" name="AutoShape 6"/>
          <p:cNvSpPr/>
          <p:nvPr/>
        </p:nvSpPr>
        <p:spPr>
          <a:xfrm rot="8674174">
            <a:off x="685800" y="2438400"/>
            <a:ext cx="1192213" cy="1973263"/>
          </a:xfrm>
          <a:custGeom>
            <a:avLst/>
            <a:gdLst>
              <a:gd name="txL" fmla="*/ 3163 w 21600"/>
              <a:gd name="txT" fmla="*/ 3163 h 21600"/>
              <a:gd name="txR" fmla="*/ 18437 w 21600"/>
              <a:gd name="txB" fmla="*/ 18437 h 21600"/>
            </a:gdLst>
            <a:ahLst/>
            <a:cxnLst>
              <a:cxn ang="0">
                <a:pos x="58346469" y="32990490"/>
              </a:cxn>
              <a:cxn ang="0">
                <a:pos x="37739944" y="23843683"/>
              </a:cxn>
              <a:cxn ang="0">
                <a:pos x="45624278" y="61557858"/>
              </a:cxn>
              <a:cxn ang="0">
                <a:pos x="74029805" y="90133528"/>
              </a:cxn>
              <a:cxn ang="0">
                <a:pos x="57578693" y="135200212"/>
              </a:cxn>
              <a:cxn ang="0">
                <a:pos x="41127649" y="90133528"/>
              </a:cxn>
            </a:cxnLst>
            <a:rect l="txL" t="txT" r="txR" b="txB"/>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rgbClr val="0DB7F3">
              <a:alpha val="100000"/>
            </a:srgbClr>
          </a:solidFill>
          <a:ln w="12700" cap="flat" cmpd="sng">
            <a:solidFill>
              <a:schemeClr val="tx1">
                <a:alpha val="100000"/>
              </a:schemeClr>
            </a:solidFill>
            <a:prstDash val="solid"/>
            <a:miter lim="800000"/>
            <a:headEnd type="none" w="sm" len="sm"/>
            <a:tailEnd type="none" w="sm" len="sm"/>
          </a:ln>
        </p:spPr>
        <p:txBody>
          <a:bodyPr/>
          <a:lstStyle/>
          <a:p>
            <a:endParaRPr lang="zh-CN" altLang="en-US"/>
          </a:p>
        </p:txBody>
      </p:sp>
      <p:sp>
        <p:nvSpPr>
          <p:cNvPr id="52231" name="AutoShape 7"/>
          <p:cNvSpPr/>
          <p:nvPr/>
        </p:nvSpPr>
        <p:spPr>
          <a:xfrm rot="5400000" flipH="1" flipV="1">
            <a:off x="684213" y="1982788"/>
            <a:ext cx="2201862" cy="1893887"/>
          </a:xfrm>
          <a:custGeom>
            <a:avLst/>
            <a:gdLst>
              <a:gd name="txL" fmla="*/ 3163 w 21600"/>
              <a:gd name="txT" fmla="*/ 3163 h 21600"/>
              <a:gd name="txR" fmla="*/ 18437 w 21600"/>
              <a:gd name="txB" fmla="*/ 18437 h 21600"/>
            </a:gdLst>
            <a:ahLst/>
            <a:cxnLst>
              <a:cxn ang="0">
                <a:pos x="222780646" y="68759530"/>
              </a:cxn>
              <a:cxn ang="0">
                <a:pos x="175032398" y="25338908"/>
              </a:cxn>
              <a:cxn ang="0">
                <a:pos x="198932491" y="71834642"/>
              </a:cxn>
              <a:cxn ang="0">
                <a:pos x="232008284" y="137034716"/>
              </a:cxn>
              <a:cxn ang="0">
                <a:pos x="176809280" y="146944306"/>
              </a:cxn>
              <a:cxn ang="0">
                <a:pos x="163425118" y="106106747"/>
              </a:cxn>
            </a:cxnLst>
            <a:rect l="txL" t="txT" r="txR" b="txB"/>
            <a:pathLst>
              <a:path w="21600" h="21600">
                <a:moveTo>
                  <a:pt x="18032" y="15207"/>
                </a:moveTo>
                <a:cubicBezTo>
                  <a:pt x="18841" y="13879"/>
                  <a:pt x="19270" y="12354"/>
                  <a:pt x="19270" y="10800"/>
                </a:cubicBezTo>
                <a:cubicBezTo>
                  <a:pt x="19270" y="8236"/>
                  <a:pt x="18109" y="5811"/>
                  <a:pt x="16113" y="4203"/>
                </a:cubicBezTo>
                <a:lnTo>
                  <a:pt x="17575" y="2389"/>
                </a:lnTo>
                <a:cubicBezTo>
                  <a:pt x="20120" y="4439"/>
                  <a:pt x="21600" y="7531"/>
                  <a:pt x="21600" y="10800"/>
                </a:cubicBezTo>
                <a:cubicBezTo>
                  <a:pt x="21600" y="12782"/>
                  <a:pt x="21054" y="14727"/>
                  <a:pt x="20022" y="16420"/>
                </a:cubicBezTo>
                <a:lnTo>
                  <a:pt x="22327" y="17825"/>
                </a:lnTo>
                <a:lnTo>
                  <a:pt x="17015" y="19114"/>
                </a:lnTo>
                <a:lnTo>
                  <a:pt x="15727" y="13802"/>
                </a:lnTo>
                <a:lnTo>
                  <a:pt x="18032" y="15207"/>
                </a:lnTo>
                <a:close/>
              </a:path>
            </a:pathLst>
          </a:custGeom>
          <a:solidFill>
            <a:srgbClr val="0DB7F3">
              <a:alpha val="100000"/>
            </a:srgbClr>
          </a:solidFill>
          <a:ln w="12700" cap="flat" cmpd="sng">
            <a:solidFill>
              <a:schemeClr val="tx1">
                <a:alpha val="100000"/>
              </a:schemeClr>
            </a:solidFill>
            <a:prstDash val="solid"/>
            <a:miter lim="800000"/>
            <a:headEnd type="none" w="sm" len="sm"/>
            <a:tailEnd type="none" w="sm" len="sm"/>
          </a:ln>
        </p:spPr>
        <p:txBody>
          <a:bodyPr/>
          <a:lstStyle/>
          <a:p>
            <a:endParaRPr lang="zh-CN" altLang="en-US"/>
          </a:p>
        </p:txBody>
      </p:sp>
      <p:sp>
        <p:nvSpPr>
          <p:cNvPr id="52232" name="Rectangle 8" descr="再生纸"/>
          <p:cNvSpPr>
            <a:spLocks noChangeArrowheads="1"/>
          </p:cNvSpPr>
          <p:nvPr/>
        </p:nvSpPr>
        <p:spPr bwMode="auto">
          <a:xfrm>
            <a:off x="1066800" y="4343400"/>
            <a:ext cx="1673225" cy="831850"/>
          </a:xfrm>
          <a:prstGeom prst="rect">
            <a:avLst/>
          </a:prstGeom>
          <a:blipFill dpi="0" rotWithShape="0">
            <a:blip r:embed="rId2" cstate="print"/>
            <a:srcRect/>
            <a:tile tx="0" ty="0" sx="100000" sy="100000" flip="none" algn="tl"/>
          </a:blipFill>
          <a:ln w="9525">
            <a:solidFill>
              <a:schemeClr val="tx1"/>
            </a:solidFill>
            <a:miter lim="800000"/>
          </a:ln>
          <a:effectLst>
            <a:outerShdw dist="107763"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用户测试</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运行原型</a:t>
            </a:r>
          </a:p>
        </p:txBody>
      </p:sp>
      <p:sp>
        <p:nvSpPr>
          <p:cNvPr id="52233" name="Rectangle 9" descr="再生纸"/>
          <p:cNvSpPr>
            <a:spLocks noChangeArrowheads="1"/>
          </p:cNvSpPr>
          <p:nvPr/>
        </p:nvSpPr>
        <p:spPr bwMode="auto">
          <a:xfrm>
            <a:off x="2438400" y="1676400"/>
            <a:ext cx="1624013" cy="831850"/>
          </a:xfrm>
          <a:prstGeom prst="rect">
            <a:avLst/>
          </a:prstGeom>
          <a:blipFill dpi="0" rotWithShape="0">
            <a:blip r:embed="rId2" cstate="print"/>
            <a:srcRect/>
            <a:tile tx="0" ty="0" sx="100000" sy="100000" flip="none" algn="tl"/>
          </a:blipFill>
          <a:ln w="9525">
            <a:solidFill>
              <a:schemeClr val="tx1"/>
            </a:solidFill>
            <a:miter lim="800000"/>
          </a:ln>
          <a:effectLst>
            <a:outerShdw dist="107763"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建造</a:t>
            </a:r>
            <a:r>
              <a:rPr kumimoji="1" lang="en-US" altLang="zh-CN"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修改</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原型</a:t>
            </a:r>
          </a:p>
        </p:txBody>
      </p:sp>
      <p:sp>
        <p:nvSpPr>
          <p:cNvPr id="52234" name="Rectangle 10" descr="再生纸"/>
          <p:cNvSpPr>
            <a:spLocks noChangeArrowheads="1"/>
          </p:cNvSpPr>
          <p:nvPr/>
        </p:nvSpPr>
        <p:spPr bwMode="auto">
          <a:xfrm>
            <a:off x="152400" y="1371600"/>
            <a:ext cx="1466850" cy="831850"/>
          </a:xfrm>
          <a:prstGeom prst="rect">
            <a:avLst/>
          </a:prstGeom>
          <a:blipFill dpi="0" rotWithShape="0">
            <a:blip r:embed="rId2" cstate="print"/>
            <a:srcRect/>
            <a:tile tx="0" ty="0" sx="100000" sy="100000" flip="none" algn="tl"/>
          </a:blipFill>
          <a:ln w="9525">
            <a:solidFill>
              <a:schemeClr val="tx1"/>
            </a:solidFill>
            <a:miter lim="800000"/>
          </a:ln>
          <a:effectLst>
            <a:outerShdw dist="107763" dir="2700000" algn="ctr" rotWithShape="0">
              <a:schemeClr val="bg2"/>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听取用</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户意见</a:t>
            </a:r>
          </a:p>
        </p:txBody>
      </p:sp>
      <p:pic>
        <p:nvPicPr>
          <p:cNvPr id="52235" name="Picture 11" descr="rj4"/>
          <p:cNvPicPr>
            <a:picLocks noChangeAspect="1"/>
          </p:cNvPicPr>
          <p:nvPr/>
        </p:nvPicPr>
        <p:blipFill>
          <a:blip r:embed="rId3"/>
          <a:stretch>
            <a:fillRect/>
          </a:stretch>
        </p:blipFill>
        <p:spPr>
          <a:xfrm>
            <a:off x="4332288" y="844550"/>
            <a:ext cx="4811712" cy="6013450"/>
          </a:xfrm>
          <a:prstGeom prst="rect">
            <a:avLst/>
          </a:prstGeom>
          <a:noFill/>
          <a:ln w="9525">
            <a:noFill/>
          </a:ln>
        </p:spPr>
      </p:pic>
      <p:sp>
        <p:nvSpPr>
          <p:cNvPr id="52236" name="Oval 12"/>
          <p:cNvSpPr/>
          <p:nvPr/>
        </p:nvSpPr>
        <p:spPr>
          <a:xfrm>
            <a:off x="4305300" y="833438"/>
            <a:ext cx="1447800" cy="762000"/>
          </a:xfrm>
          <a:prstGeom prst="ellipse">
            <a:avLst/>
          </a:prstGeom>
          <a:noFill/>
          <a:ln w="9525" cap="flat" cmpd="sng">
            <a:solidFill>
              <a:srgbClr val="FF3300"/>
            </a:solidFill>
            <a:prstDash val="dash"/>
            <a:headEnd type="none" w="med" len="med"/>
            <a:tailEnd type="none" w="med" len="med"/>
          </a:ln>
        </p:spPr>
        <p:txBody>
          <a:bodyPr wrap="none" anchor="ctr"/>
          <a:lstStyle/>
          <a:p>
            <a:endParaRPr lang="zh-CN" altLang="en-US" dirty="0">
              <a:latin typeface="Arial" panose="020B0604020202020204" pitchFamily="34" charset="0"/>
            </a:endParaRPr>
          </a:p>
        </p:txBody>
      </p:sp>
      <p:sp>
        <p:nvSpPr>
          <p:cNvPr id="52237" name="AutoShape 13"/>
          <p:cNvSpPr/>
          <p:nvPr/>
        </p:nvSpPr>
        <p:spPr>
          <a:xfrm>
            <a:off x="3419475" y="3213100"/>
            <a:ext cx="914400" cy="381000"/>
          </a:xfrm>
          <a:prstGeom prst="rightArrow">
            <a:avLst>
              <a:gd name="adj1" fmla="val 50000"/>
              <a:gd name="adj2" fmla="val 60000"/>
            </a:avLst>
          </a:prstGeom>
          <a:noFill/>
          <a:ln w="952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 calcmode="lin" valueType="num">
                                      <p:cBhvr additive="base">
                                        <p:cTn id="7" dur="500" fill="hold"/>
                                        <p:tgtEl>
                                          <p:spTgt spid="52233"/>
                                        </p:tgtEl>
                                        <p:attrNameLst>
                                          <p:attrName>ppt_x</p:attrName>
                                        </p:attrNameLst>
                                      </p:cBhvr>
                                      <p:tavLst>
                                        <p:tav tm="0">
                                          <p:val>
                                            <p:strVal val="0-#ppt_w/2"/>
                                          </p:val>
                                        </p:tav>
                                        <p:tav tm="100000">
                                          <p:val>
                                            <p:strVal val="#ppt_x"/>
                                          </p:val>
                                        </p:tav>
                                      </p:tavLst>
                                    </p:anim>
                                    <p:anim calcmode="lin" valueType="num">
                                      <p:cBhvr additive="base">
                                        <p:cTn id="8" dur="500" fill="hold"/>
                                        <p:tgtEl>
                                          <p:spTgt spid="522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2228"/>
                                        </p:tgtEl>
                                        <p:attrNameLst>
                                          <p:attrName>style.visibility</p:attrName>
                                        </p:attrNameLst>
                                      </p:cBhvr>
                                      <p:to>
                                        <p:strVal val="visible"/>
                                      </p:to>
                                    </p:set>
                                    <p:animEffect transition="in" filter="wipe(up)">
                                      <p:cBhvr>
                                        <p:cTn id="18" dur="500"/>
                                        <p:tgtEl>
                                          <p:spTgt spid="522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232"/>
                                        </p:tgtEl>
                                        <p:attrNameLst>
                                          <p:attrName>style.visibility</p:attrName>
                                        </p:attrNameLst>
                                      </p:cBhvr>
                                      <p:to>
                                        <p:strVal val="visible"/>
                                      </p:to>
                                    </p:set>
                                    <p:anim calcmode="lin" valueType="num">
                                      <p:cBhvr additive="base">
                                        <p:cTn id="23" dur="500" fill="hold"/>
                                        <p:tgtEl>
                                          <p:spTgt spid="52232"/>
                                        </p:tgtEl>
                                        <p:attrNameLst>
                                          <p:attrName>ppt_x</p:attrName>
                                        </p:attrNameLst>
                                      </p:cBhvr>
                                      <p:tavLst>
                                        <p:tav tm="0">
                                          <p:val>
                                            <p:strVal val="0-#ppt_w/2"/>
                                          </p:val>
                                        </p:tav>
                                        <p:tav tm="100000">
                                          <p:val>
                                            <p:strVal val="#ppt_x"/>
                                          </p:val>
                                        </p:tav>
                                      </p:tavLst>
                                    </p:anim>
                                    <p:anim calcmode="lin" valueType="num">
                                      <p:cBhvr additive="base">
                                        <p:cTn id="24" dur="500" fill="hold"/>
                                        <p:tgtEl>
                                          <p:spTgt spid="5223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2230"/>
                                        </p:tgtEl>
                                        <p:attrNameLst>
                                          <p:attrName>style.visibility</p:attrName>
                                        </p:attrNameLst>
                                      </p:cBhvr>
                                      <p:to>
                                        <p:strVal val="visible"/>
                                      </p:to>
                                    </p:set>
                                    <p:animEffect transition="in" filter="wipe(down)">
                                      <p:cBhvr>
                                        <p:cTn id="29" dur="500"/>
                                        <p:tgtEl>
                                          <p:spTgt spid="522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2229"/>
                                        </p:tgtEl>
                                        <p:attrNameLst>
                                          <p:attrName>style.visibility</p:attrName>
                                        </p:attrNameLst>
                                      </p:cBhvr>
                                      <p:to>
                                        <p:strVal val="visible"/>
                                      </p:to>
                                    </p:set>
                                    <p:animEffect transition="in" filter="wipe(down)">
                                      <p:cBhvr>
                                        <p:cTn id="34" dur="500"/>
                                        <p:tgtEl>
                                          <p:spTgt spid="5222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2234"/>
                                        </p:tgtEl>
                                        <p:attrNameLst>
                                          <p:attrName>style.visibility</p:attrName>
                                        </p:attrNameLst>
                                      </p:cBhvr>
                                      <p:to>
                                        <p:strVal val="visible"/>
                                      </p:to>
                                    </p:set>
                                    <p:anim calcmode="lin" valueType="num">
                                      <p:cBhvr additive="base">
                                        <p:cTn id="39" dur="500" fill="hold"/>
                                        <p:tgtEl>
                                          <p:spTgt spid="52234"/>
                                        </p:tgtEl>
                                        <p:attrNameLst>
                                          <p:attrName>ppt_x</p:attrName>
                                        </p:attrNameLst>
                                      </p:cBhvr>
                                      <p:tavLst>
                                        <p:tav tm="0">
                                          <p:val>
                                            <p:strVal val="0-#ppt_w/2"/>
                                          </p:val>
                                        </p:tav>
                                        <p:tav tm="100000">
                                          <p:val>
                                            <p:strVal val="#ppt_x"/>
                                          </p:val>
                                        </p:tav>
                                      </p:tavLst>
                                    </p:anim>
                                    <p:anim calcmode="lin" valueType="num">
                                      <p:cBhvr additive="base">
                                        <p:cTn id="40" dur="500" fill="hold"/>
                                        <p:tgtEl>
                                          <p:spTgt spid="5223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2231"/>
                                        </p:tgtEl>
                                        <p:attrNameLst>
                                          <p:attrName>style.visibility</p:attrName>
                                        </p:attrNameLst>
                                      </p:cBhvr>
                                      <p:to>
                                        <p:strVal val="visible"/>
                                      </p:to>
                                    </p:set>
                                    <p:animEffect transition="in" filter="wipe(left)">
                                      <p:cBhvr>
                                        <p:cTn id="45" dur="500"/>
                                        <p:tgtEl>
                                          <p:spTgt spid="52231"/>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52237"/>
                                        </p:tgtEl>
                                        <p:attrNameLst>
                                          <p:attrName>style.visibility</p:attrName>
                                        </p:attrNameLst>
                                      </p:cBhvr>
                                      <p:to>
                                        <p:strVal val="visible"/>
                                      </p:to>
                                    </p:set>
                                    <p:anim calcmode="lin" valueType="num">
                                      <p:cBhvr>
                                        <p:cTn id="50" dur="500" fill="hold"/>
                                        <p:tgtEl>
                                          <p:spTgt spid="52237"/>
                                        </p:tgtEl>
                                        <p:attrNameLst>
                                          <p:attrName>ppt_x</p:attrName>
                                        </p:attrNameLst>
                                      </p:cBhvr>
                                      <p:tavLst>
                                        <p:tav tm="0">
                                          <p:val>
                                            <p:strVal val="#ppt_x-#ppt_w/2"/>
                                          </p:val>
                                        </p:tav>
                                        <p:tav tm="100000">
                                          <p:val>
                                            <p:strVal val="#ppt_x"/>
                                          </p:val>
                                        </p:tav>
                                      </p:tavLst>
                                    </p:anim>
                                    <p:anim calcmode="lin" valueType="num">
                                      <p:cBhvr>
                                        <p:cTn id="51" dur="500" fill="hold"/>
                                        <p:tgtEl>
                                          <p:spTgt spid="52237"/>
                                        </p:tgtEl>
                                        <p:attrNameLst>
                                          <p:attrName>ppt_y</p:attrName>
                                        </p:attrNameLst>
                                      </p:cBhvr>
                                      <p:tavLst>
                                        <p:tav tm="0">
                                          <p:val>
                                            <p:strVal val="#ppt_y"/>
                                          </p:val>
                                        </p:tav>
                                        <p:tav tm="100000">
                                          <p:val>
                                            <p:strVal val="#ppt_y"/>
                                          </p:val>
                                        </p:tav>
                                      </p:tavLst>
                                    </p:anim>
                                    <p:anim calcmode="lin" valueType="num">
                                      <p:cBhvr>
                                        <p:cTn id="52" dur="500" fill="hold"/>
                                        <p:tgtEl>
                                          <p:spTgt spid="52237"/>
                                        </p:tgtEl>
                                        <p:attrNameLst>
                                          <p:attrName>ppt_w</p:attrName>
                                        </p:attrNameLst>
                                      </p:cBhvr>
                                      <p:tavLst>
                                        <p:tav tm="0">
                                          <p:val>
                                            <p:fltVal val="0"/>
                                          </p:val>
                                        </p:tav>
                                        <p:tav tm="100000">
                                          <p:val>
                                            <p:strVal val="#ppt_w"/>
                                          </p:val>
                                        </p:tav>
                                      </p:tavLst>
                                    </p:anim>
                                    <p:anim calcmode="lin" valueType="num">
                                      <p:cBhvr>
                                        <p:cTn id="53" dur="500" fill="hold"/>
                                        <p:tgtEl>
                                          <p:spTgt spid="52237"/>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522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2236"/>
                                        </p:tgtEl>
                                        <p:attrNameLst>
                                          <p:attrName>style.visibility</p:attrName>
                                        </p:attrNameLst>
                                      </p:cBhvr>
                                      <p:to>
                                        <p:strVal val="visible"/>
                                      </p:to>
                                    </p:set>
                                    <p:animEffect transition="in" filter="randombar(horizontal)">
                                      <p:cBhvr>
                                        <p:cTn id="62"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bldLvl="0" animBg="1"/>
      <p:bldP spid="52233" grpId="0" bldLvl="0" animBg="1"/>
      <p:bldP spid="52234" grpId="0" bldLvl="0" animBg="1"/>
      <p:bldP spid="52236" grpId="0" bldLvl="0" animBg="1"/>
      <p:bldP spid="5223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762000" y="304800"/>
            <a:ext cx="8131175" cy="963613"/>
          </a:xfrm>
        </p:spPr>
        <p:txBody>
          <a:bodyPr vert="horz" wrap="square" lIns="91440" tIns="45720" rIns="91440" bIns="45720" anchor="ctr"/>
          <a:lstStyle/>
          <a:p>
            <a:r>
              <a:rPr lang="zh-CN" altLang="en-US" sz="3000" dirty="0">
                <a:solidFill>
                  <a:schemeClr val="tx1"/>
                </a:solidFill>
              </a:rPr>
              <a:t>软件过程：</a:t>
            </a:r>
            <a:r>
              <a:rPr lang="zh-CN" altLang="en-US" dirty="0">
                <a:solidFill>
                  <a:schemeClr val="tx1"/>
                </a:solidFill>
              </a:rPr>
              <a:t>快速原型模型</a:t>
            </a:r>
          </a:p>
        </p:txBody>
      </p:sp>
      <p:sp>
        <p:nvSpPr>
          <p:cNvPr id="57347" name="Rectangle 3"/>
          <p:cNvSpPr>
            <a:spLocks noGrp="1"/>
          </p:cNvSpPr>
          <p:nvPr>
            <p:ph idx="1"/>
          </p:nvPr>
        </p:nvSpPr>
        <p:spPr>
          <a:xfrm>
            <a:off x="762000" y="1524000"/>
            <a:ext cx="8058150" cy="4079875"/>
          </a:xfrm>
        </p:spPr>
        <p:txBody>
          <a:bodyPr vert="horz" wrap="square" lIns="91440" tIns="45720" rIns="91440" bIns="45720" anchor="t"/>
          <a:lstStyle/>
          <a:p>
            <a:pPr>
              <a:buClr>
                <a:schemeClr val="tx1"/>
              </a:buClr>
              <a:buFont typeface="Wingdings" panose="05000000000000000000" pitchFamily="2" charset="2"/>
              <a:buChar char="§"/>
            </a:pPr>
            <a:r>
              <a:rPr lang="zh-CN" altLang="en-US" sz="2800" dirty="0"/>
              <a:t>比较</a:t>
            </a:r>
          </a:p>
          <a:p>
            <a:pPr lvl="1">
              <a:buChar char="•"/>
            </a:pPr>
            <a:r>
              <a:rPr lang="zh-CN" altLang="en-US" dirty="0"/>
              <a:t> 瀑布模型</a:t>
            </a:r>
            <a:r>
              <a:rPr lang="en-US" altLang="zh-CN"/>
              <a:t>—</a:t>
            </a:r>
            <a:r>
              <a:rPr lang="zh-CN" altLang="en-US" dirty="0"/>
              <a:t>试图一次就获得正确的产品</a:t>
            </a:r>
          </a:p>
          <a:p>
            <a:pPr lvl="1">
              <a:buChar char="•"/>
            </a:pPr>
            <a:r>
              <a:rPr lang="zh-CN" altLang="en-US" dirty="0"/>
              <a:t> 快速原型</a:t>
            </a:r>
            <a:r>
              <a:rPr lang="en-US" altLang="zh-CN"/>
              <a:t>—</a:t>
            </a:r>
            <a:r>
              <a:rPr lang="zh-CN" altLang="en-US" dirty="0"/>
              <a:t>频繁变化，然后废弃</a:t>
            </a:r>
          </a:p>
          <a:p>
            <a:endParaRPr lang="zh-CN" altLang="en-US" dirty="0"/>
          </a:p>
        </p:txBody>
      </p:sp>
      <p:pic>
        <p:nvPicPr>
          <p:cNvPr id="40964" name="Picture 4" descr="rj3"/>
          <p:cNvPicPr>
            <a:picLocks noChangeAspect="1"/>
          </p:cNvPicPr>
          <p:nvPr/>
        </p:nvPicPr>
        <p:blipFill>
          <a:blip r:embed="rId2"/>
          <a:stretch>
            <a:fillRect/>
          </a:stretch>
        </p:blipFill>
        <p:spPr>
          <a:xfrm>
            <a:off x="711200" y="2709636"/>
            <a:ext cx="3975100" cy="3741738"/>
          </a:xfrm>
          <a:prstGeom prst="rect">
            <a:avLst/>
          </a:prstGeom>
          <a:solidFill>
            <a:schemeClr val="accent1">
              <a:alpha val="50195"/>
            </a:schemeClr>
          </a:solidFill>
          <a:ln w="9525">
            <a:noFill/>
          </a:ln>
        </p:spPr>
      </p:pic>
      <p:pic>
        <p:nvPicPr>
          <p:cNvPr id="40965" name="Picture 5" descr="rj4"/>
          <p:cNvPicPr>
            <a:picLocks noChangeAspect="1"/>
          </p:cNvPicPr>
          <p:nvPr/>
        </p:nvPicPr>
        <p:blipFill>
          <a:blip r:embed="rId3"/>
          <a:stretch>
            <a:fillRect/>
          </a:stretch>
        </p:blipFill>
        <p:spPr>
          <a:xfrm>
            <a:off x="4787900" y="2852738"/>
            <a:ext cx="3790950" cy="3657600"/>
          </a:xfrm>
          <a:prstGeom prst="rect">
            <a:avLst/>
          </a:prstGeom>
          <a:noFill/>
          <a:ln w="9525">
            <a:noFill/>
          </a:ln>
        </p:spPr>
      </p:pic>
      <p:sp>
        <p:nvSpPr>
          <p:cNvPr id="40966" name="Oval 6"/>
          <p:cNvSpPr/>
          <p:nvPr/>
        </p:nvSpPr>
        <p:spPr>
          <a:xfrm>
            <a:off x="323850" y="2565400"/>
            <a:ext cx="1871663" cy="8636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40967" name="Oval 7"/>
          <p:cNvSpPr/>
          <p:nvPr/>
        </p:nvSpPr>
        <p:spPr>
          <a:xfrm>
            <a:off x="4356100" y="2708275"/>
            <a:ext cx="1871663" cy="8636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linds(horizontal)">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box(in)">
                                      <p:cBhvr>
                                        <p:cTn id="17" dur="500"/>
                                        <p:tgtEl>
                                          <p:spTgt spid="409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box(in)">
                                      <p:cBhvr>
                                        <p:cTn id="22"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P spid="4096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p:cNvPicPr>
          <p:nvPr>
            <p:ph idx="1"/>
          </p:nvPr>
        </p:nvPicPr>
        <p:blipFill>
          <a:blip r:embed="rId2"/>
          <a:srcRect/>
          <a:stretch>
            <a:fillRect/>
          </a:stretch>
        </p:blipFill>
        <p:spPr>
          <a:xfrm>
            <a:off x="0" y="263525"/>
            <a:ext cx="9228138" cy="6594475"/>
          </a:xfrm>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331913" y="188913"/>
            <a:ext cx="6934200" cy="819150"/>
          </a:xfrm>
        </p:spPr>
        <p:txBody>
          <a:bodyPr vert="horz" wrap="square" lIns="91440" tIns="45720" rIns="91440" bIns="45720" anchor="ctr"/>
          <a:lstStyle/>
          <a:p>
            <a:r>
              <a:rPr lang="zh-CN" altLang="en-US" sz="3000" dirty="0">
                <a:solidFill>
                  <a:schemeClr val="tx1"/>
                </a:solidFill>
              </a:rPr>
              <a:t>软件过程：</a:t>
            </a:r>
            <a:r>
              <a:rPr lang="zh-CN" altLang="en-US" dirty="0">
                <a:solidFill>
                  <a:schemeClr val="tx1"/>
                </a:solidFill>
              </a:rPr>
              <a:t>增量模型</a:t>
            </a:r>
          </a:p>
        </p:txBody>
      </p:sp>
      <p:sp>
        <p:nvSpPr>
          <p:cNvPr id="58371" name="Rectangle 3"/>
          <p:cNvSpPr>
            <a:spLocks noGrp="1"/>
          </p:cNvSpPr>
          <p:nvPr>
            <p:ph idx="1"/>
          </p:nvPr>
        </p:nvSpPr>
        <p:spPr>
          <a:xfrm>
            <a:off x="611188" y="1196975"/>
            <a:ext cx="8058150" cy="4824413"/>
          </a:xfrm>
        </p:spPr>
        <p:txBody>
          <a:bodyPr vert="horz" wrap="square" lIns="91440" tIns="45720" rIns="91440" bIns="45720" anchor="t"/>
          <a:lstStyle/>
          <a:p>
            <a:pPr>
              <a:buNone/>
            </a:pPr>
            <a:r>
              <a:rPr lang="zh-CN" altLang="en-US" dirty="0"/>
              <a:t>也称：渐增模型</a:t>
            </a:r>
          </a:p>
          <a:p>
            <a:pPr>
              <a:buNone/>
            </a:pPr>
            <a:r>
              <a:rPr lang="zh-CN" altLang="en-US" dirty="0"/>
              <a:t>把软件产品作为一系列增量构件来设计、编码、集成和测试。</a:t>
            </a:r>
          </a:p>
          <a:p>
            <a:endParaRPr lang="zh-CN" altLang="en-US" dirty="0"/>
          </a:p>
        </p:txBody>
      </p:sp>
      <p:pic>
        <p:nvPicPr>
          <p:cNvPr id="41988" name="Picture 4" descr="rj5"/>
          <p:cNvPicPr>
            <a:picLocks noChangeAspect="1"/>
          </p:cNvPicPr>
          <p:nvPr/>
        </p:nvPicPr>
        <p:blipFill>
          <a:blip r:embed="rId2"/>
          <a:stretch>
            <a:fillRect/>
          </a:stretch>
        </p:blipFill>
        <p:spPr>
          <a:xfrm>
            <a:off x="2771775" y="2349500"/>
            <a:ext cx="5410200" cy="3441700"/>
          </a:xfrm>
          <a:prstGeom prst="rect">
            <a:avLst/>
          </a:prstGeom>
          <a:noFill/>
          <a:ln w="9525">
            <a:noFill/>
          </a:ln>
        </p:spPr>
      </p:pic>
      <p:sp>
        <p:nvSpPr>
          <p:cNvPr id="41989" name="Line 5"/>
          <p:cNvSpPr/>
          <p:nvPr/>
        </p:nvSpPr>
        <p:spPr>
          <a:xfrm>
            <a:off x="3348038" y="1989138"/>
            <a:ext cx="1008062" cy="0"/>
          </a:xfrm>
          <a:prstGeom prst="line">
            <a:avLst/>
          </a:prstGeom>
          <a:ln w="76200" cap="flat" cmpd="sng">
            <a:solidFill>
              <a:schemeClr val="tx2"/>
            </a:solidFill>
            <a:prstDash val="solid"/>
            <a:headEnd type="none" w="med" len="med"/>
            <a:tailEnd type="none" w="med" len="med"/>
          </a:ln>
        </p:spPr>
      </p:sp>
      <p:sp>
        <p:nvSpPr>
          <p:cNvPr id="41991" name="AutoShape 7"/>
          <p:cNvSpPr/>
          <p:nvPr/>
        </p:nvSpPr>
        <p:spPr>
          <a:xfrm>
            <a:off x="5508625" y="2492375"/>
            <a:ext cx="3384550" cy="1657350"/>
          </a:xfrm>
          <a:prstGeom prst="cloudCallout">
            <a:avLst>
              <a:gd name="adj1" fmla="val -77671"/>
              <a:gd name="adj2" fmla="val -63889"/>
            </a:avLst>
          </a:prstGeom>
          <a:noFill/>
          <a:ln w="9525" cap="flat" cmpd="sng">
            <a:solidFill>
              <a:schemeClr val="tx2"/>
            </a:solidFill>
            <a:prstDash val="solid"/>
            <a:headEnd type="none" w="med" len="med"/>
            <a:tailEnd type="none" w="med" len="med"/>
          </a:ln>
        </p:spPr>
        <p:txBody>
          <a:bodyPr/>
          <a:lstStyle/>
          <a:p>
            <a:pPr algn="ctr"/>
            <a:r>
              <a:rPr lang="zh-CN" altLang="en-US" sz="1800" dirty="0">
                <a:solidFill>
                  <a:schemeClr val="accent2"/>
                </a:solidFill>
                <a:latin typeface="Arial" panose="020B0604020202020204" pitchFamily="34" charset="0"/>
              </a:rPr>
              <a:t>构件</a:t>
            </a:r>
            <a:r>
              <a:rPr lang="zh-CN" altLang="en-US" sz="1800" b="0" dirty="0">
                <a:solidFill>
                  <a:schemeClr val="bg2"/>
                </a:solidFill>
                <a:latin typeface="Arial" panose="020B0604020202020204" pitchFamily="34" charset="0"/>
              </a:rPr>
              <a:t>：</a:t>
            </a:r>
            <a:r>
              <a:rPr lang="zh-CN" altLang="en-US" sz="1800" b="0" dirty="0">
                <a:solidFill>
                  <a:schemeClr val="tx2"/>
                </a:solidFill>
                <a:latin typeface="Arial" panose="020B0604020202020204" pitchFamily="34" charset="0"/>
              </a:rPr>
              <a:t>由一些代码块组成，这些代码块来自多个相互作用的模块，完成特定的功能</a:t>
            </a:r>
          </a:p>
        </p:txBody>
      </p:sp>
      <p:sp>
        <p:nvSpPr>
          <p:cNvPr id="41992" name="Oval 8"/>
          <p:cNvSpPr/>
          <p:nvPr/>
        </p:nvSpPr>
        <p:spPr>
          <a:xfrm>
            <a:off x="5076825" y="4076700"/>
            <a:ext cx="2735263" cy="1439863"/>
          </a:xfrm>
          <a:prstGeom prst="ellipse">
            <a:avLst/>
          </a:prstGeom>
          <a:noFill/>
          <a:ln w="9525" cap="flat" cmpd="sng">
            <a:solidFill>
              <a:schemeClr val="accent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ox(in)">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991"/>
                                        </p:tgtEl>
                                        <p:attrNameLst>
                                          <p:attrName>style.visibility</p:attrName>
                                        </p:attrNameLst>
                                      </p:cBhvr>
                                      <p:to>
                                        <p:strVal val="visible"/>
                                      </p:to>
                                    </p:set>
                                    <p:animEffect transition="in" filter="box(in)">
                                      <p:cBhvr>
                                        <p:cTn id="12" dur="500"/>
                                        <p:tgtEl>
                                          <p:spTgt spid="419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checkerboard(across)">
                                      <p:cBhvr>
                                        <p:cTn id="17" dur="500"/>
                                        <p:tgtEl>
                                          <p:spTgt spid="4198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box(in)">
                                      <p:cBhvr>
                                        <p:cTn id="22"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bldLvl="0" animBg="1"/>
      <p:bldP spid="4199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1440" tIns="45720" rIns="91440" bIns="45720" anchor="ctr"/>
          <a:lstStyle/>
          <a:p>
            <a:r>
              <a:rPr lang="zh-CN" altLang="en-US" sz="2800" dirty="0">
                <a:solidFill>
                  <a:schemeClr val="tx1"/>
                </a:solidFill>
              </a:rPr>
              <a:t>软件过程：</a:t>
            </a:r>
            <a:r>
              <a:rPr lang="zh-CN" altLang="en-US" sz="2000" dirty="0">
                <a:solidFill>
                  <a:schemeClr val="tx1"/>
                </a:solidFill>
              </a:rPr>
              <a:t>增量模型</a:t>
            </a:r>
          </a:p>
        </p:txBody>
      </p:sp>
      <p:sp>
        <p:nvSpPr>
          <p:cNvPr id="3076" name="Rectangle 3"/>
          <p:cNvSpPr>
            <a:spLocks noGrp="1"/>
          </p:cNvSpPr>
          <p:nvPr>
            <p:ph type="body" sz="half" idx="1"/>
          </p:nvPr>
        </p:nvSpPr>
        <p:spPr/>
        <p:txBody>
          <a:bodyPr vert="horz" wrap="square" lIns="91440" tIns="45720" rIns="91440" bIns="45720" anchor="t"/>
          <a:lstStyle/>
          <a:p>
            <a:pPr>
              <a:buNone/>
            </a:pPr>
            <a:r>
              <a:rPr lang="zh-CN" altLang="en-US" sz="1800" dirty="0"/>
              <a:t>风险更大的增量模型</a:t>
            </a:r>
          </a:p>
          <a:p>
            <a:endParaRPr lang="zh-CN" altLang="en-US" sz="1800" dirty="0"/>
          </a:p>
        </p:txBody>
      </p:sp>
      <p:pic>
        <p:nvPicPr>
          <p:cNvPr id="44036" name="Picture 4" descr="rj6"/>
          <p:cNvPicPr>
            <a:picLocks noChangeAspect="1"/>
          </p:cNvPicPr>
          <p:nvPr/>
        </p:nvPicPr>
        <p:blipFill>
          <a:blip r:embed="rId2"/>
          <a:stretch>
            <a:fillRect/>
          </a:stretch>
        </p:blipFill>
        <p:spPr>
          <a:xfrm>
            <a:off x="900113" y="2276475"/>
            <a:ext cx="7848600" cy="2592388"/>
          </a:xfrm>
          <a:prstGeom prst="rect">
            <a:avLst/>
          </a:prstGeom>
          <a:noFill/>
          <a:ln w="9525">
            <a:noFill/>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lstStyle/>
          <a:p>
            <a:r>
              <a:rPr lang="zh-CN" altLang="en-US" sz="2800" dirty="0">
                <a:solidFill>
                  <a:schemeClr val="tx1"/>
                </a:solidFill>
              </a:rPr>
              <a:t>软件过程：</a:t>
            </a:r>
            <a:r>
              <a:rPr lang="zh-CN" altLang="en-US" sz="2000" dirty="0">
                <a:solidFill>
                  <a:schemeClr val="tx1"/>
                </a:solidFill>
              </a:rPr>
              <a:t>螺旋模型</a:t>
            </a:r>
          </a:p>
        </p:txBody>
      </p:sp>
      <p:sp>
        <p:nvSpPr>
          <p:cNvPr id="60419" name="Rectangle 3"/>
          <p:cNvSpPr>
            <a:spLocks noGrp="1"/>
          </p:cNvSpPr>
          <p:nvPr>
            <p:ph idx="1"/>
          </p:nvPr>
        </p:nvSpPr>
        <p:spPr>
          <a:xfrm>
            <a:off x="323850" y="1557338"/>
            <a:ext cx="8604250" cy="4464050"/>
          </a:xfrm>
        </p:spPr>
        <p:txBody>
          <a:bodyPr vert="horz" wrap="square" lIns="91440" tIns="45720" rIns="91440" bIns="45720" anchor="t"/>
          <a:lstStyle/>
          <a:p>
            <a:pPr>
              <a:lnSpc>
                <a:spcPct val="90000"/>
              </a:lnSpc>
              <a:spcBef>
                <a:spcPct val="50000"/>
              </a:spcBef>
              <a:buNone/>
            </a:pPr>
            <a:r>
              <a:rPr lang="en-US" altLang="zh-CN"/>
              <a:t>1988</a:t>
            </a:r>
            <a:r>
              <a:rPr lang="zh-CN" altLang="en-US" dirty="0"/>
              <a:t>年，</a:t>
            </a:r>
            <a:r>
              <a:rPr lang="en-US" altLang="zh-CN"/>
              <a:t>Barry Boehm</a:t>
            </a:r>
            <a:r>
              <a:rPr lang="zh-CN" altLang="en-US" dirty="0"/>
              <a:t>正式发表了软件系统开发的“螺旋模型”，它将瀑布模型和快速原型模型结合起来，强调了其他模型所忽视的风险分析</a:t>
            </a:r>
          </a:p>
          <a:p>
            <a:pPr>
              <a:lnSpc>
                <a:spcPct val="90000"/>
              </a:lnSpc>
              <a:spcBef>
                <a:spcPct val="50000"/>
              </a:spcBef>
              <a:buNone/>
            </a:pPr>
            <a:endParaRPr lang="zh-CN" altLang="en-US" dirty="0">
              <a:solidFill>
                <a:schemeClr val="accent2"/>
              </a:solidFill>
            </a:endParaRPr>
          </a:p>
          <a:p>
            <a:pPr>
              <a:lnSpc>
                <a:spcPct val="90000"/>
              </a:lnSpc>
              <a:buClr>
                <a:schemeClr val="tx1"/>
              </a:buClr>
              <a:buFont typeface="Wingdings" panose="05000000000000000000" pitchFamily="2" charset="2"/>
              <a:buChar char="§"/>
            </a:pPr>
            <a:r>
              <a:rPr lang="zh-CN" altLang="en-US" dirty="0"/>
              <a:t> 简化版本：瀑布模型</a:t>
            </a:r>
            <a:r>
              <a:rPr lang="en-US" altLang="zh-CN"/>
              <a:t>+</a:t>
            </a:r>
            <a:r>
              <a:rPr lang="zh-CN" altLang="en-US" dirty="0"/>
              <a:t>风险分析</a:t>
            </a:r>
          </a:p>
          <a:p>
            <a:pPr lvl="1">
              <a:lnSpc>
                <a:spcPct val="90000"/>
              </a:lnSpc>
              <a:buChar char="•"/>
            </a:pPr>
            <a:r>
              <a:rPr lang="zh-CN" altLang="en-US" dirty="0"/>
              <a:t> 每个阶段之前</a:t>
            </a:r>
          </a:p>
          <a:p>
            <a:pPr lvl="2">
              <a:lnSpc>
                <a:spcPct val="90000"/>
              </a:lnSpc>
              <a:buClr>
                <a:schemeClr val="tx1"/>
              </a:buClr>
              <a:buFont typeface="Symbol" panose="05050102010706020507" pitchFamily="18" charset="2"/>
              <a:buChar char="-"/>
            </a:pPr>
            <a:r>
              <a:rPr lang="zh-CN" altLang="en-US" dirty="0"/>
              <a:t> </a:t>
            </a:r>
            <a:r>
              <a:rPr lang="zh-CN" altLang="en-US" sz="1400" dirty="0"/>
              <a:t>确定目标，可供选择的办法及其限制条件</a:t>
            </a:r>
          </a:p>
          <a:p>
            <a:pPr lvl="2">
              <a:lnSpc>
                <a:spcPct val="90000"/>
              </a:lnSpc>
              <a:buClr>
                <a:schemeClr val="tx1"/>
              </a:buClr>
              <a:buFont typeface="Symbol" panose="05050102010706020507" pitchFamily="18" charset="2"/>
              <a:buChar char="-"/>
            </a:pPr>
            <a:r>
              <a:rPr lang="zh-CN" altLang="en-US" sz="1400" dirty="0"/>
              <a:t>  风险分析</a:t>
            </a:r>
          </a:p>
          <a:p>
            <a:pPr lvl="1">
              <a:lnSpc>
                <a:spcPct val="90000"/>
              </a:lnSpc>
              <a:buChar char="•"/>
            </a:pPr>
            <a:r>
              <a:rPr lang="zh-CN" altLang="en-US" dirty="0"/>
              <a:t> 每个阶段之后</a:t>
            </a:r>
          </a:p>
          <a:p>
            <a:pPr lvl="2">
              <a:lnSpc>
                <a:spcPct val="90000"/>
              </a:lnSpc>
              <a:buClr>
                <a:schemeClr val="tx1"/>
              </a:buClr>
              <a:buFont typeface="Symbol" panose="05050102010706020507" pitchFamily="18" charset="2"/>
              <a:buChar char="-"/>
            </a:pPr>
            <a:r>
              <a:rPr lang="zh-CN" altLang="en-US" dirty="0"/>
              <a:t> </a:t>
            </a:r>
            <a:r>
              <a:rPr lang="zh-CN" altLang="en-US" sz="1400" dirty="0"/>
              <a:t>评估</a:t>
            </a:r>
          </a:p>
          <a:p>
            <a:pPr lvl="2">
              <a:lnSpc>
                <a:spcPct val="90000"/>
              </a:lnSpc>
              <a:buClr>
                <a:schemeClr val="tx1"/>
              </a:buClr>
              <a:buFont typeface="Symbol" panose="05050102010706020507" pitchFamily="18" charset="2"/>
              <a:buChar char="-"/>
            </a:pPr>
            <a:r>
              <a:rPr lang="zh-CN" altLang="en-US" sz="1400" dirty="0"/>
              <a:t>  计划下一阶段</a:t>
            </a:r>
          </a:p>
          <a:p>
            <a:pPr>
              <a:lnSpc>
                <a:spcPct val="90000"/>
              </a:lnSpc>
            </a:pPr>
            <a:endParaRPr lang="zh-CN" altLang="en-US" dirty="0"/>
          </a:p>
        </p:txBody>
      </p:sp>
      <p:sp>
        <p:nvSpPr>
          <p:cNvPr id="45061" name="Line 5"/>
          <p:cNvSpPr/>
          <p:nvPr/>
        </p:nvSpPr>
        <p:spPr>
          <a:xfrm>
            <a:off x="7020272" y="2204864"/>
            <a:ext cx="1152525" cy="0"/>
          </a:xfrm>
          <a:prstGeom prst="line">
            <a:avLst/>
          </a:prstGeom>
          <a:ln w="57150" cap="flat" cmpd="sng">
            <a:solidFill>
              <a:schemeClr val="tx2"/>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heel(1)">
                                      <p:cBhvr>
                                        <p:cTn id="7" dur="2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descr="rj7"/>
          <p:cNvPicPr>
            <a:picLocks noChangeAspect="1"/>
          </p:cNvPicPr>
          <p:nvPr/>
        </p:nvPicPr>
        <p:blipFill>
          <a:blip r:embed="rId2"/>
          <a:stretch>
            <a:fillRect/>
          </a:stretch>
        </p:blipFill>
        <p:spPr>
          <a:xfrm>
            <a:off x="2555776" y="260648"/>
            <a:ext cx="4760913" cy="5343525"/>
          </a:xfrm>
          <a:prstGeom prst="rect">
            <a:avLst/>
          </a:prstGeom>
          <a:noFill/>
          <a:ln w="9525">
            <a:noFill/>
          </a:ln>
        </p:spPr>
      </p:pic>
      <p:sp>
        <p:nvSpPr>
          <p:cNvPr id="61443" name="Text Box 5"/>
          <p:cNvSpPr txBox="1"/>
          <p:nvPr/>
        </p:nvSpPr>
        <p:spPr>
          <a:xfrm>
            <a:off x="3276600" y="5805488"/>
            <a:ext cx="3124200" cy="504825"/>
          </a:xfrm>
          <a:prstGeom prst="rect">
            <a:avLst/>
          </a:prstGeom>
          <a:noFill/>
          <a:ln w="9525">
            <a:noFill/>
          </a:ln>
        </p:spPr>
        <p:txBody>
          <a:bodyPr>
            <a:spAutoFit/>
          </a:bodyPr>
          <a:lstStyle/>
          <a:p>
            <a:pPr algn="ctr">
              <a:lnSpc>
                <a:spcPct val="150000"/>
              </a:lnSpc>
              <a:spcBef>
                <a:spcPct val="50000"/>
              </a:spcBef>
            </a:pPr>
            <a:r>
              <a:rPr lang="zh-CN" altLang="en-US" sz="1800" dirty="0">
                <a:latin typeface="Arial" panose="020B0604020202020204" pitchFamily="34" charset="0"/>
              </a:rPr>
              <a:t>简化的螺旋模型</a:t>
            </a:r>
          </a:p>
        </p:txBody>
      </p:sp>
      <p:sp>
        <p:nvSpPr>
          <p:cNvPr id="61444" name="Oval 8"/>
          <p:cNvSpPr/>
          <p:nvPr/>
        </p:nvSpPr>
        <p:spPr>
          <a:xfrm>
            <a:off x="4644008" y="404664"/>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5" name="Oval 8"/>
          <p:cNvSpPr/>
          <p:nvPr/>
        </p:nvSpPr>
        <p:spPr>
          <a:xfrm>
            <a:off x="3563481" y="2296430"/>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6" name="Oval 8"/>
          <p:cNvSpPr/>
          <p:nvPr/>
        </p:nvSpPr>
        <p:spPr>
          <a:xfrm>
            <a:off x="2915816" y="1386020"/>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 name="Oval 8"/>
          <p:cNvSpPr/>
          <p:nvPr/>
        </p:nvSpPr>
        <p:spPr>
          <a:xfrm>
            <a:off x="4392519" y="3429000"/>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8" name="Oval 8"/>
          <p:cNvSpPr/>
          <p:nvPr/>
        </p:nvSpPr>
        <p:spPr>
          <a:xfrm>
            <a:off x="5076056" y="4475385"/>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9" name="Oval 8"/>
          <p:cNvSpPr/>
          <p:nvPr/>
        </p:nvSpPr>
        <p:spPr>
          <a:xfrm>
            <a:off x="2411760" y="260896"/>
            <a:ext cx="1584325" cy="431800"/>
          </a:xfrm>
          <a:prstGeom prst="ellipse">
            <a:avLst/>
          </a:prstGeom>
          <a:noFill/>
          <a:ln w="9525" cap="flat" cmpd="sng">
            <a:solidFill>
              <a:schemeClr val="tx2"/>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1440" tIns="45720" rIns="91440" bIns="45720" anchor="ctr"/>
          <a:lstStyle/>
          <a:p>
            <a:endParaRPr lang="zh-CN" altLang="en-US" dirty="0"/>
          </a:p>
        </p:txBody>
      </p:sp>
      <p:pic>
        <p:nvPicPr>
          <p:cNvPr id="62467" name="Picture 4" descr="rj8"/>
          <p:cNvPicPr>
            <a:picLocks noGrp="1" noChangeAspect="1"/>
          </p:cNvPicPr>
          <p:nvPr>
            <p:ph idx="1"/>
          </p:nvPr>
        </p:nvPicPr>
        <p:blipFill>
          <a:blip r:embed="rId2"/>
          <a:srcRect/>
          <a:stretch>
            <a:fillRect/>
          </a:stretch>
        </p:blipFill>
        <p:spPr>
          <a:xfrm>
            <a:off x="1403350" y="549275"/>
            <a:ext cx="6162675" cy="5605463"/>
          </a:xfrm>
        </p:spPr>
      </p:pic>
      <p:sp>
        <p:nvSpPr>
          <p:cNvPr id="62468" name="Text Box 5"/>
          <p:cNvSpPr txBox="1"/>
          <p:nvPr/>
        </p:nvSpPr>
        <p:spPr>
          <a:xfrm>
            <a:off x="4716463" y="5949950"/>
            <a:ext cx="3124200" cy="504825"/>
          </a:xfrm>
          <a:prstGeom prst="rect">
            <a:avLst/>
          </a:prstGeom>
          <a:noFill/>
          <a:ln w="9525">
            <a:noFill/>
          </a:ln>
        </p:spPr>
        <p:txBody>
          <a:bodyPr>
            <a:spAutoFit/>
          </a:bodyPr>
          <a:lstStyle/>
          <a:p>
            <a:pPr algn="ctr">
              <a:lnSpc>
                <a:spcPct val="150000"/>
              </a:lnSpc>
              <a:spcBef>
                <a:spcPct val="50000"/>
              </a:spcBef>
            </a:pPr>
            <a:r>
              <a:rPr lang="zh-CN" altLang="en-US" sz="1800" dirty="0">
                <a:latin typeface="Arial" panose="020B0604020202020204" pitchFamily="34" charset="0"/>
              </a:rPr>
              <a:t>完整的螺旋模型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ChangeAspect="1"/>
          </p:cNvPicPr>
          <p:nvPr/>
        </p:nvPicPr>
        <p:blipFill>
          <a:blip r:embed="rId2"/>
          <a:stretch>
            <a:fillRect/>
          </a:stretch>
        </p:blipFill>
        <p:spPr>
          <a:xfrm>
            <a:off x="179388" y="333375"/>
            <a:ext cx="8713787" cy="4864100"/>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 y="767381"/>
            <a:ext cx="8715375" cy="5367689"/>
          </a:xfrm>
        </p:spPr>
      </p:pic>
    </p:spTree>
    <p:extLst>
      <p:ext uri="{BB962C8B-B14F-4D97-AF65-F5344CB8AC3E}">
        <p14:creationId xmlns:p14="http://schemas.microsoft.com/office/powerpoint/2010/main" val="815017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548680"/>
            <a:ext cx="7767694" cy="562455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14" y="581798"/>
            <a:ext cx="8091547" cy="573885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2"/>
          <a:stretch>
            <a:fillRect/>
          </a:stretch>
        </p:blipFill>
        <p:spPr>
          <a:xfrm>
            <a:off x="2538095" y="356235"/>
            <a:ext cx="5346065" cy="62509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北京锐得PPT公司专业制作">
  <a:themeElements>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1670</Words>
  <Application>Microsoft Office PowerPoint</Application>
  <PresentationFormat>全屏显示(4:3)</PresentationFormat>
  <Paragraphs>203</Paragraphs>
  <Slides>44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8" baseType="lpstr">
      <vt:lpstr>Monotype Sorts</vt:lpstr>
      <vt:lpstr>黑体</vt:lpstr>
      <vt:lpstr>华文中宋</vt:lpstr>
      <vt:lpstr>楷体_GB2312</vt:lpstr>
      <vt:lpstr>宋体</vt:lpstr>
      <vt:lpstr>新宋体</vt:lpstr>
      <vt:lpstr>Arial</vt:lpstr>
      <vt:lpstr>Arial Narrow</vt:lpstr>
      <vt:lpstr>Calibri</vt:lpstr>
      <vt:lpstr>Symbol</vt:lpstr>
      <vt:lpstr>Times New Roman</vt:lpstr>
      <vt:lpstr>Wingdings</vt:lpstr>
      <vt:lpstr>北京锐得PPT公司专业制作</vt:lpstr>
      <vt:lpstr>MSPhotoEd.3</vt:lpstr>
      <vt:lpstr>PowerPoint 演示文稿</vt:lpstr>
      <vt:lpstr>课程概况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第1章  软件工程学概述</vt:lpstr>
      <vt:lpstr>PowerPoint 演示文稿</vt:lpstr>
      <vt:lpstr>PowerPoint 演示文稿</vt:lpstr>
      <vt:lpstr>PowerPoint 演示文稿</vt:lpstr>
      <vt:lpstr>PowerPoint 演示文稿</vt:lpstr>
      <vt:lpstr>PowerPoint 演示文稿</vt:lpstr>
      <vt:lpstr>产生软件危机的原因</vt:lpstr>
      <vt:lpstr>PowerPoint 演示文稿</vt:lpstr>
      <vt:lpstr>PowerPoint 演示文稿</vt:lpstr>
      <vt:lpstr>消除软件危机的途径 </vt:lpstr>
      <vt:lpstr>PowerPoint 演示文稿</vt:lpstr>
      <vt:lpstr>软件工程的定义</vt:lpstr>
      <vt:lpstr>软件工程的定义</vt:lpstr>
      <vt:lpstr>软件工程的本质特性</vt:lpstr>
      <vt:lpstr>软件工程的基本原理</vt:lpstr>
      <vt:lpstr>软件工程学的三个基本要素</vt:lpstr>
      <vt:lpstr>两种使用最广泛的软件工程方法学</vt:lpstr>
      <vt:lpstr>软件工程</vt:lpstr>
      <vt:lpstr>PowerPoint 演示文稿</vt:lpstr>
      <vt:lpstr>软件生命周期的各个阶段</vt:lpstr>
      <vt:lpstr>软件生命周期</vt:lpstr>
      <vt:lpstr>软件生命周期 (续1)</vt:lpstr>
      <vt:lpstr>软件生命周期 (续2)</vt:lpstr>
      <vt:lpstr>软件生命周期 (续3)</vt:lpstr>
      <vt:lpstr>PowerPoint 演示文稿</vt:lpstr>
      <vt:lpstr>PowerPoint 演示文稿</vt:lpstr>
      <vt:lpstr>软件过程：瀑布模型</vt:lpstr>
      <vt:lpstr>PowerPoint 演示文稿</vt:lpstr>
      <vt:lpstr>…快速原型模型</vt:lpstr>
      <vt:lpstr>软件过程：快速原型模型</vt:lpstr>
      <vt:lpstr>软件过程：增量模型</vt:lpstr>
      <vt:lpstr>软件过程：增量模型</vt:lpstr>
      <vt:lpstr>软件过程：螺旋模型</vt:lpstr>
      <vt:lpstr>PowerPoint 演示文稿</vt:lpstr>
      <vt:lpstr>PowerPoint 演示文稿</vt:lpstr>
    </vt:vector>
  </TitlesOfParts>
  <Company>www.ruideppt.net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teng zhongmei</cp:lastModifiedBy>
  <cp:revision>405</cp:revision>
  <dcterms:created xsi:type="dcterms:W3CDTF">2015-11-22T11:35:17Z</dcterms:created>
  <dcterms:modified xsi:type="dcterms:W3CDTF">2021-11-29T08:30:00Z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2052-11.1.0.8135</vt:lpwstr>
  </property>
</Properties>
</file>