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04" r:id="rId2"/>
    <p:sldId id="465" r:id="rId3"/>
    <p:sldId id="405" r:id="rId4"/>
    <p:sldId id="324" r:id="rId5"/>
    <p:sldId id="325" r:id="rId6"/>
    <p:sldId id="406" r:id="rId7"/>
    <p:sldId id="326" r:id="rId8"/>
    <p:sldId id="327" r:id="rId9"/>
    <p:sldId id="407" r:id="rId10"/>
    <p:sldId id="413" r:id="rId11"/>
    <p:sldId id="415" r:id="rId12"/>
    <p:sldId id="328" r:id="rId13"/>
    <p:sldId id="329" r:id="rId14"/>
    <p:sldId id="419" r:id="rId15"/>
    <p:sldId id="330" r:id="rId16"/>
    <p:sldId id="416" r:id="rId17"/>
    <p:sldId id="331" r:id="rId18"/>
    <p:sldId id="417" r:id="rId19"/>
    <p:sldId id="418" r:id="rId20"/>
    <p:sldId id="408" r:id="rId21"/>
    <p:sldId id="409" r:id="rId22"/>
    <p:sldId id="410" r:id="rId23"/>
    <p:sldId id="411" r:id="rId24"/>
    <p:sldId id="412" r:id="rId25"/>
    <p:sldId id="368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4" r:id="rId57"/>
    <p:sldId id="365" r:id="rId58"/>
    <p:sldId id="366" r:id="rId59"/>
    <p:sldId id="367" r:id="rId60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1" u="none" kern="1200" baseline="0">
        <a:solidFill>
          <a:srgbClr val="005C2E"/>
        </a:solidFill>
        <a:latin typeface="Garamond" panose="02020404030301010803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5C2E"/>
    <a:srgbClr val="004623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7565"/>
  </p:normalViewPr>
  <p:slideViewPr>
    <p:cSldViewPr showGuides="1">
      <p:cViewPr varScale="1">
        <p:scale>
          <a:sx n="56" d="100"/>
          <a:sy n="56" d="100"/>
        </p:scale>
        <p:origin x="573" y="3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sz="12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5C2E"/>
              </a:solidFill>
              <a:effectLst/>
              <a:uLnTx/>
              <a:uFillTx/>
              <a:latin typeface="Garamond" panose="02020404030301010803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5C2E"/>
              </a:solidFill>
              <a:effectLst/>
              <a:uLnTx/>
              <a:uFillTx/>
              <a:latin typeface="Garamond" panose="02020404030301010803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5C2E"/>
              </a:solidFill>
              <a:effectLst/>
              <a:uLnTx/>
              <a:uFillTx/>
              <a:latin typeface="Garamond" panose="02020404030301010803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GB" sz="1200" b="0" dirty="0"/>
              <a:t>3</a:t>
            </a:fld>
            <a:endParaRPr lang="zh-CN" altLang="en-GB" sz="1200" b="0" dirty="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031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8361273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1032"/>
          <p:cNvSpPr/>
          <p:nvPr/>
        </p:nvSpPr>
        <p:spPr>
          <a:xfrm>
            <a:off x="1981200" y="5186363"/>
            <a:ext cx="6511925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2" name="Group 1033"/>
          <p:cNvGrpSpPr/>
          <p:nvPr userDrawn="1"/>
        </p:nvGrpSpPr>
        <p:grpSpPr>
          <a:xfrm>
            <a:off x="755650" y="1341438"/>
            <a:ext cx="1246188" cy="1371600"/>
            <a:chOff x="144" y="288"/>
            <a:chExt cx="785" cy="864"/>
          </a:xfrm>
        </p:grpSpPr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" name="Rectangle 1036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1" name="Rectangle 1037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2" name="Rectangle 1038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3" name="Rectangle 1039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" name="Rectangle 1040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Rectangle 1041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Rectangle 1042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7" name="Rectangle 1043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8" name="Rectangle 1044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9" name="Rectangle 1045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0" name="Rectangle 1046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rgbClr val="005C2E"/>
                </a:solidFill>
                <a:effectLst/>
                <a:uLnTx/>
                <a:uFillTx/>
                <a:latin typeface="Garamond" panose="02020404030301010803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7170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08175" y="3573463"/>
            <a:ext cx="6624638" cy="1608137"/>
          </a:xfrm>
        </p:spPr>
        <p:txBody>
          <a:bodyPr/>
          <a:lstStyle>
            <a:lvl1pPr algn="ctr">
              <a:defRPr sz="8400" i="1"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4075" y="1412875"/>
            <a:ext cx="6553200" cy="115093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6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Mincho" pitchFamily="49" charset="-128"/>
              </a:defRPr>
            </a:lvl1pPr>
          </a:lstStyle>
          <a:p>
            <a:r>
              <a:rPr lang="zh-CN" altLang="en-US"/>
              <a:t>单击此处</a:t>
            </a:r>
          </a:p>
        </p:txBody>
      </p:sp>
      <p:sp>
        <p:nvSpPr>
          <p:cNvPr id="21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i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2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b="0" i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3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i="0" dirty="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fld>
            <a:endParaRPr lang="zh-CN" altLang="en-US" sz="1200" b="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480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800" y="188913"/>
            <a:ext cx="6384925" cy="6480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7800" y="908050"/>
            <a:ext cx="8715375" cy="2803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800" y="3863975"/>
            <a:ext cx="8715375" cy="2805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7800" y="188913"/>
            <a:ext cx="8715375" cy="6480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" y="908050"/>
            <a:ext cx="4281488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77800" y="908050"/>
            <a:ext cx="8715375" cy="57610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Freeform 7"/>
          <p:cNvSpPr/>
          <p:nvPr userDrawn="1"/>
        </p:nvSpPr>
        <p:spPr>
          <a:xfrm>
            <a:off x="161925" y="142875"/>
            <a:ext cx="8229600" cy="609600"/>
          </a:xfrm>
          <a:custGeom>
            <a:avLst/>
            <a:gdLst/>
            <a:ahLst/>
            <a:cxnLst>
              <a:cxn ang="0">
                <a:pos x="0" y="371612160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5C2E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ctr"/>
          <a:lstStyle/>
          <a:p>
            <a:pPr algn="ctr"/>
            <a:fld id="{9A0DB2DC-4C9A-4742-B13C-FB6460FD3503}" type="slidenum">
              <a:rPr lang="en-US" altLang="zh-CN" sz="1200" dirty="0">
                <a:solidFill>
                  <a:schemeClr val="tx2"/>
                </a:solidFill>
              </a:rPr>
              <a:t>1</a:t>
            </a:fld>
            <a:endParaRPr lang="en-US" altLang="zh-CN" sz="1200" dirty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对象模型</a:t>
            </a:r>
          </a:p>
        </p:txBody>
      </p:sp>
      <p:sp>
        <p:nvSpPr>
          <p:cNvPr id="28676" name="Rectangle 3"/>
          <p:cNvSpPr>
            <a:spLocks noGrp="1"/>
          </p:cNvSpPr>
          <p:nvPr>
            <p:ph sz="quarter" idx="1"/>
          </p:nvPr>
        </p:nvSpPr>
        <p:spPr/>
        <p:txBody>
          <a:bodyPr wrap="square" lIns="91440" tIns="45720" rIns="91440" bIns="45720" anchor="t"/>
          <a:lstStyle/>
          <a:p>
            <a:pPr>
              <a:spcAft>
                <a:spcPct val="50000"/>
              </a:spcAft>
            </a:pPr>
            <a:r>
              <a:rPr lang="zh-CN" altLang="en-US" sz="2800" dirty="0">
                <a:ea typeface="黑体" panose="02010609060101010101" pitchFamily="49" charset="-122"/>
              </a:rPr>
              <a:t>面向对象分析首要的工作，是建立问题域的对象模型</a:t>
            </a:r>
          </a:p>
          <a:p>
            <a:pPr>
              <a:spcAft>
                <a:spcPct val="50000"/>
              </a:spcAft>
            </a:pPr>
            <a:r>
              <a:rPr lang="zh-CN" altLang="en-US" sz="2800" dirty="0">
                <a:ea typeface="黑体" panose="02010609060101010101" pitchFamily="49" charset="-122"/>
              </a:rPr>
              <a:t>对象模型描述了现实世界中的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ea typeface="黑体" panose="02010609060101010101" pitchFamily="49" charset="-122"/>
              </a:rPr>
              <a:t>类与对象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ea typeface="黑体" panose="02010609060101010101" pitchFamily="49" charset="-122"/>
              </a:rPr>
              <a:t>以及它们之间的关系，表示了目标系统的静态数据结构</a:t>
            </a:r>
          </a:p>
          <a:p>
            <a:r>
              <a:rPr lang="zh-CN" altLang="en-US" sz="2800" dirty="0">
                <a:ea typeface="黑体" panose="02010609060101010101" pitchFamily="49" charset="-122"/>
              </a:rPr>
              <a:t>通常使用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类图</a:t>
            </a:r>
            <a:r>
              <a:rPr lang="zh-CN" altLang="en-US" sz="2800" dirty="0">
                <a:ea typeface="黑体" panose="02010609060101010101" pitchFamily="49" charset="-122"/>
              </a:rPr>
              <a:t>表示对象模型</a:t>
            </a:r>
          </a:p>
          <a:p>
            <a:pPr lvl="1"/>
            <a:r>
              <a:rPr lang="zh-CN" altLang="en-US" sz="2800" dirty="0">
                <a:ea typeface="黑体" panose="02010609060101010101" pitchFamily="49" charset="-122"/>
              </a:rPr>
              <a:t>类图描述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类</a:t>
            </a:r>
            <a:r>
              <a:rPr lang="zh-CN" altLang="en-US" sz="2800" dirty="0">
                <a:ea typeface="黑体" panose="02010609060101010101" pitchFamily="49" charset="-122"/>
              </a:rPr>
              <a:t>及类与类之间的静态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关系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/>
          <p:nvPr/>
        </p:nvSpPr>
        <p:spPr>
          <a:xfrm>
            <a:off x="253365" y="205423"/>
            <a:ext cx="8569325" cy="3406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800" b="0" i="0" dirty="0">
                <a:solidFill>
                  <a:schemeClr val="tx1"/>
                </a:solidFill>
                <a:latin typeface="Arial" panose="020B0604020202020204" pitchFamily="34" charset="0"/>
              </a:rPr>
              <a:t>●</a:t>
            </a:r>
            <a:r>
              <a:rPr lang="zh-CN" altLang="en-US" sz="2800" b="0" i="0" dirty="0">
                <a:solidFill>
                  <a:schemeClr val="tx1"/>
                </a:solidFill>
                <a:latin typeface="Arial" panose="020B0604020202020204" pitchFamily="34" charset="0"/>
              </a:rPr>
              <a:t>导航的概念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600" b="0" i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 关联的导航是类中的对象对与之相关联的对象的访问性。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假设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两个类存在关联，如果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的对象可以直接访问到与其关联的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中所链接的对象，则称为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可以导航到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。否则从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600" b="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不具有导航性。</a:t>
            </a:r>
          </a:p>
        </p:txBody>
      </p:sp>
      <p:pic>
        <p:nvPicPr>
          <p:cNvPr id="8294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5302250"/>
            <a:ext cx="2879725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8" name="AutoShape 4"/>
          <p:cNvSpPr/>
          <p:nvPr/>
        </p:nvSpPr>
        <p:spPr>
          <a:xfrm>
            <a:off x="4354513" y="4365625"/>
            <a:ext cx="1079500" cy="504825"/>
          </a:xfrm>
          <a:prstGeom prst="wedgeRoundRectCallout">
            <a:avLst>
              <a:gd name="adj1" fmla="val 17060"/>
              <a:gd name="adj2" fmla="val 2544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导航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idx="1"/>
          </p:nvPr>
        </p:nvSpPr>
        <p:spPr>
          <a:xfrm>
            <a:off x="539750" y="404813"/>
            <a:ext cx="4824413" cy="720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单向导航     </a:t>
            </a:r>
          </a:p>
        </p:txBody>
      </p:sp>
      <p:pic>
        <p:nvPicPr>
          <p:cNvPr id="8704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196975"/>
            <a:ext cx="5761037" cy="153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4" name="Rectangle 5"/>
          <p:cNvSpPr/>
          <p:nvPr/>
        </p:nvSpPr>
        <p:spPr>
          <a:xfrm>
            <a:off x="2771775" y="5876925"/>
            <a:ext cx="3671888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楷体_GB2312" pitchFamily="49" charset="-122"/>
              </a:rPr>
              <a:t>单向导航对应的程序代码</a:t>
            </a:r>
            <a:endParaRPr lang="zh-CN" altLang="en-US" sz="2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8704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3284538"/>
            <a:ext cx="6480175" cy="265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sp>
        <p:nvSpPr>
          <p:cNvPr id="394243" name="Rectangle 3"/>
          <p:cNvSpPr>
            <a:spLocks noGrp="1"/>
          </p:cNvSpPr>
          <p:nvPr>
            <p:ph idx="1"/>
          </p:nvPr>
        </p:nvSpPr>
        <p:spPr>
          <a:xfrm>
            <a:off x="177800" y="908050"/>
            <a:ext cx="8715375" cy="762000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buChar char="◆"/>
            </a:pPr>
            <a:r>
              <a:rPr lang="zh-CN" altLang="en-US" dirty="0"/>
              <a:t>限定关联</a:t>
            </a:r>
          </a:p>
        </p:txBody>
      </p:sp>
      <p:grpSp>
        <p:nvGrpSpPr>
          <p:cNvPr id="7172" name="Group 8"/>
          <p:cNvGrpSpPr/>
          <p:nvPr/>
        </p:nvGrpSpPr>
        <p:grpSpPr>
          <a:xfrm>
            <a:off x="503238" y="2600325"/>
            <a:ext cx="7883525" cy="1582738"/>
            <a:chOff x="317" y="1638"/>
            <a:chExt cx="4966" cy="997"/>
          </a:xfrm>
        </p:grpSpPr>
        <p:pic>
          <p:nvPicPr>
            <p:cNvPr id="7173" name="Picture 4" descr="rj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" y="1638"/>
              <a:ext cx="4966" cy="9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4" name="Text Box 5"/>
            <p:cNvSpPr txBox="1"/>
            <p:nvPr/>
          </p:nvSpPr>
          <p:spPr>
            <a:xfrm>
              <a:off x="703" y="2001"/>
              <a:ext cx="564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0" dirty="0">
                  <a:latin typeface="Garamond" panose="02020404030301010803" pitchFamily="18" charset="0"/>
                </a:rPr>
                <a:t>公司</a:t>
              </a:r>
            </a:p>
          </p:txBody>
        </p:sp>
        <p:sp>
          <p:nvSpPr>
            <p:cNvPr id="7175" name="Text Box 6"/>
            <p:cNvSpPr txBox="1"/>
            <p:nvPr/>
          </p:nvSpPr>
          <p:spPr>
            <a:xfrm>
              <a:off x="4354" y="1979"/>
              <a:ext cx="564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0" dirty="0">
                  <a:latin typeface="Garamond" panose="02020404030301010803" pitchFamily="18" charset="0"/>
                </a:rPr>
                <a:t>部门</a:t>
              </a:r>
            </a:p>
          </p:txBody>
        </p:sp>
        <p:sp>
          <p:nvSpPr>
            <p:cNvPr id="7176" name="Text Box 7"/>
            <p:cNvSpPr txBox="1"/>
            <p:nvPr/>
          </p:nvSpPr>
          <p:spPr>
            <a:xfrm>
              <a:off x="1859" y="1956"/>
              <a:ext cx="78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0" dirty="0">
                  <a:latin typeface="Garamond" panose="02020404030301010803" pitchFamily="18" charset="0"/>
                </a:rPr>
                <a:t>部门名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关联类</a:t>
            </a:r>
          </a:p>
        </p:txBody>
      </p:sp>
      <p:grpSp>
        <p:nvGrpSpPr>
          <p:cNvPr id="8196" name="Group 4"/>
          <p:cNvGrpSpPr/>
          <p:nvPr/>
        </p:nvGrpSpPr>
        <p:grpSpPr>
          <a:xfrm>
            <a:off x="395288" y="2060575"/>
            <a:ext cx="8353425" cy="3421063"/>
            <a:chOff x="204" y="1162"/>
            <a:chExt cx="5262" cy="2155"/>
          </a:xfrm>
        </p:grpSpPr>
        <p:grpSp>
          <p:nvGrpSpPr>
            <p:cNvPr id="8197" name="Group 5"/>
            <p:cNvGrpSpPr/>
            <p:nvPr/>
          </p:nvGrpSpPr>
          <p:grpSpPr>
            <a:xfrm>
              <a:off x="204" y="1162"/>
              <a:ext cx="5262" cy="770"/>
              <a:chOff x="672" y="1248"/>
              <a:chExt cx="4224" cy="480"/>
            </a:xfrm>
          </p:grpSpPr>
          <p:grpSp>
            <p:nvGrpSpPr>
              <p:cNvPr id="8205" name="Group 6"/>
              <p:cNvGrpSpPr/>
              <p:nvPr/>
            </p:nvGrpSpPr>
            <p:grpSpPr>
              <a:xfrm>
                <a:off x="672" y="1296"/>
                <a:ext cx="4224" cy="432"/>
                <a:chOff x="864" y="1392"/>
                <a:chExt cx="4224" cy="432"/>
              </a:xfrm>
            </p:grpSpPr>
            <p:sp>
              <p:nvSpPr>
                <p:cNvPr id="8211" name="Rectangle 7"/>
                <p:cNvSpPr/>
                <p:nvPr/>
              </p:nvSpPr>
              <p:spPr>
                <a:xfrm>
                  <a:off x="864" y="1392"/>
                  <a:ext cx="672" cy="4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zh-CN" altLang="en-US" sz="3200" b="0" dirty="0">
                      <a:latin typeface="Times New Roman" panose="02020603050405020304" pitchFamily="18" charset="0"/>
                    </a:rPr>
                    <a:t>员工</a:t>
                  </a:r>
                </a:p>
              </p:txBody>
            </p:sp>
            <p:sp>
              <p:nvSpPr>
                <p:cNvPr id="8212" name="Rectangle 8"/>
                <p:cNvSpPr/>
                <p:nvPr/>
              </p:nvSpPr>
              <p:spPr>
                <a:xfrm>
                  <a:off x="4176" y="1392"/>
                  <a:ext cx="912" cy="4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zh-CN" altLang="en-US" sz="3200" b="0" dirty="0">
                      <a:latin typeface="Times New Roman" panose="02020603050405020304" pitchFamily="18" charset="0"/>
                    </a:rPr>
                    <a:t>公司</a:t>
                  </a:r>
                </a:p>
              </p:txBody>
            </p:sp>
            <p:sp>
              <p:nvSpPr>
                <p:cNvPr id="8213" name="Line 9"/>
                <p:cNvSpPr/>
                <p:nvPr/>
              </p:nvSpPr>
              <p:spPr>
                <a:xfrm>
                  <a:off x="1536" y="1584"/>
                  <a:ext cx="26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206" name="Text Box 10"/>
              <p:cNvSpPr txBox="1"/>
              <p:nvPr/>
            </p:nvSpPr>
            <p:spPr>
              <a:xfrm>
                <a:off x="2352" y="1248"/>
                <a:ext cx="960" cy="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Work For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►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Text Box 11"/>
              <p:cNvSpPr txBox="1"/>
              <p:nvPr/>
            </p:nvSpPr>
            <p:spPr>
              <a:xfrm>
                <a:off x="3792" y="1296"/>
                <a:ext cx="28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8208" name="Text Box 12"/>
              <p:cNvSpPr txBox="1"/>
              <p:nvPr/>
            </p:nvSpPr>
            <p:spPr>
              <a:xfrm>
                <a:off x="1344" y="1296"/>
                <a:ext cx="480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1..*</a:t>
                </a:r>
              </a:p>
            </p:txBody>
          </p:sp>
          <p:sp>
            <p:nvSpPr>
              <p:cNvPr id="8209" name="Text Box 13"/>
              <p:cNvSpPr txBox="1"/>
              <p:nvPr/>
            </p:nvSpPr>
            <p:spPr>
              <a:xfrm>
                <a:off x="1392" y="1536"/>
                <a:ext cx="576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</a:rPr>
                  <a:t>employee</a:t>
                </a:r>
              </a:p>
            </p:txBody>
          </p:sp>
          <p:sp>
            <p:nvSpPr>
              <p:cNvPr id="8210" name="Text Box 14"/>
              <p:cNvSpPr txBox="1"/>
              <p:nvPr/>
            </p:nvSpPr>
            <p:spPr>
              <a:xfrm>
                <a:off x="3360" y="1536"/>
                <a:ext cx="576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</a:rPr>
                  <a:t>employer</a:t>
                </a:r>
              </a:p>
            </p:txBody>
          </p:sp>
        </p:grpSp>
        <p:sp>
          <p:nvSpPr>
            <p:cNvPr id="8198" name="Line 15"/>
            <p:cNvSpPr/>
            <p:nvPr/>
          </p:nvSpPr>
          <p:spPr>
            <a:xfrm>
              <a:off x="2656" y="1547"/>
              <a:ext cx="0" cy="69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8199" name="Group 16"/>
            <p:cNvGrpSpPr/>
            <p:nvPr/>
          </p:nvGrpSpPr>
          <p:grpSpPr>
            <a:xfrm>
              <a:off x="2237" y="2240"/>
              <a:ext cx="897" cy="1077"/>
              <a:chOff x="2640" y="3024"/>
              <a:chExt cx="720" cy="672"/>
            </a:xfrm>
          </p:grpSpPr>
          <p:sp>
            <p:nvSpPr>
              <p:cNvPr id="8200" name="Rectangle 17"/>
              <p:cNvSpPr/>
              <p:nvPr/>
            </p:nvSpPr>
            <p:spPr>
              <a:xfrm>
                <a:off x="2640" y="3024"/>
                <a:ext cx="720" cy="672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solidFill>
                    <a:srgbClr val="005C2E"/>
                  </a:solidFill>
                  <a:latin typeface="Garamond" panose="02020404030301010803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8201" name="Line 18"/>
              <p:cNvSpPr/>
              <p:nvPr/>
            </p:nvSpPr>
            <p:spPr>
              <a:xfrm>
                <a:off x="2640" y="3216"/>
                <a:ext cx="72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2" name="Text Box 19"/>
              <p:cNvSpPr txBox="1"/>
              <p:nvPr/>
            </p:nvSpPr>
            <p:spPr>
              <a:xfrm>
                <a:off x="2688" y="3024"/>
                <a:ext cx="624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WorkFor</a:t>
                </a:r>
              </a:p>
            </p:txBody>
          </p:sp>
          <p:sp>
            <p:nvSpPr>
              <p:cNvPr id="8203" name="Text Box 20"/>
              <p:cNvSpPr txBox="1"/>
              <p:nvPr/>
            </p:nvSpPr>
            <p:spPr>
              <a:xfrm>
                <a:off x="2688" y="3216"/>
                <a:ext cx="624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Salary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JobTitle</a:t>
                </a:r>
              </a:p>
              <a:p>
                <a:pPr marL="0" lvl="0" indent="0" eaLnBrk="1" hangingPunct="1">
                  <a:spcBef>
                    <a:spcPct val="10000"/>
                  </a:spcBef>
                  <a:buClrTx/>
                  <a:buSzPct val="100000"/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StartDate</a:t>
                </a:r>
              </a:p>
            </p:txBody>
          </p:sp>
          <p:sp>
            <p:nvSpPr>
              <p:cNvPr id="8204" name="Line 21"/>
              <p:cNvSpPr/>
              <p:nvPr/>
            </p:nvSpPr>
            <p:spPr>
              <a:xfrm>
                <a:off x="2640" y="3600"/>
                <a:ext cx="72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781300"/>
            <a:ext cx="4535487" cy="276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7" name="AutoShape 4"/>
          <p:cNvSpPr/>
          <p:nvPr/>
        </p:nvSpPr>
        <p:spPr>
          <a:xfrm>
            <a:off x="971550" y="4797425"/>
            <a:ext cx="1368425" cy="504825"/>
          </a:xfrm>
          <a:prstGeom prst="wedgeRoundRectCallout">
            <a:avLst>
              <a:gd name="adj1" fmla="val 154407"/>
              <a:gd name="adj2" fmla="val -219495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派生关联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8320" y="270510"/>
            <a:ext cx="4327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i="0">
                <a:solidFill>
                  <a:schemeClr val="tx1"/>
                </a:solidFill>
              </a:rPr>
              <a:t>派生关联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77800" y="908050"/>
            <a:ext cx="8715375" cy="437134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类与类之间的整体与部分的关系 </a:t>
            </a:r>
            <a:r>
              <a:rPr lang="en-US" altLang="zh-CN" dirty="0"/>
              <a:t>(Part of)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9220" name="Rectangle 4"/>
          <p:cNvSpPr/>
          <p:nvPr/>
        </p:nvSpPr>
        <p:spPr>
          <a:xfrm>
            <a:off x="358775" y="1808163"/>
            <a:ext cx="2584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 共享聚集</a:t>
            </a:r>
          </a:p>
        </p:txBody>
      </p:sp>
      <p:sp>
        <p:nvSpPr>
          <p:cNvPr id="9221" name="Text Box 5"/>
          <p:cNvSpPr txBox="1"/>
          <p:nvPr/>
        </p:nvSpPr>
        <p:spPr>
          <a:xfrm>
            <a:off x="684213" y="2457450"/>
            <a:ext cx="20796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bIns="82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项目组</a:t>
            </a:r>
          </a:p>
        </p:txBody>
      </p:sp>
      <p:sp>
        <p:nvSpPr>
          <p:cNvPr id="9222" name="AutoShape 6"/>
          <p:cNvSpPr/>
          <p:nvPr/>
        </p:nvSpPr>
        <p:spPr>
          <a:xfrm>
            <a:off x="1476375" y="2960688"/>
            <a:ext cx="260350" cy="320675"/>
          </a:xfrm>
          <a:prstGeom prst="diamond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9223" name="Line 7"/>
          <p:cNvSpPr/>
          <p:nvPr/>
        </p:nvSpPr>
        <p:spPr>
          <a:xfrm flipH="1">
            <a:off x="1584325" y="3281363"/>
            <a:ext cx="22225" cy="976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" name="Text Box 8"/>
          <p:cNvSpPr txBox="1"/>
          <p:nvPr/>
        </p:nvSpPr>
        <p:spPr>
          <a:xfrm>
            <a:off x="684213" y="4281488"/>
            <a:ext cx="2079625" cy="503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bIns="82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组员</a:t>
            </a:r>
          </a:p>
        </p:txBody>
      </p:sp>
      <p:sp>
        <p:nvSpPr>
          <p:cNvPr id="9225" name="Text Box 9"/>
          <p:cNvSpPr txBox="1"/>
          <p:nvPr/>
        </p:nvSpPr>
        <p:spPr>
          <a:xfrm>
            <a:off x="1593850" y="3852863"/>
            <a:ext cx="1430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1..*</a:t>
            </a:r>
          </a:p>
        </p:txBody>
      </p:sp>
      <p:sp>
        <p:nvSpPr>
          <p:cNvPr id="9226" name="Text Box 10"/>
          <p:cNvSpPr txBox="1"/>
          <p:nvPr/>
        </p:nvSpPr>
        <p:spPr>
          <a:xfrm>
            <a:off x="1724025" y="3101975"/>
            <a:ext cx="909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*</a:t>
            </a:r>
          </a:p>
        </p:txBody>
      </p:sp>
      <p:pic>
        <p:nvPicPr>
          <p:cNvPr id="9227" name="Picture 11" descr="rj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420938"/>
            <a:ext cx="5238750" cy="3443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Rectangle 12"/>
          <p:cNvSpPr/>
          <p:nvPr/>
        </p:nvSpPr>
        <p:spPr>
          <a:xfrm>
            <a:off x="3708400" y="1773238"/>
            <a:ext cx="2584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100000"/>
              <a:buFont typeface="宋体" panose="02010600030101010101" pitchFamily="2" charset="-12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 组合聚集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en-US" altLang="zh-CN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2</a:t>
            </a:r>
            <a:r>
              <a:rPr kumimoji="0" lang="zh-CN" altLang="en-US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、聚集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628775"/>
            <a:ext cx="7127875" cy="414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88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188913"/>
            <a:ext cx="3817937" cy="1223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177800" y="908050"/>
            <a:ext cx="8715375" cy="68421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600" dirty="0"/>
              <a:t>类与类之间的“一般</a:t>
            </a:r>
            <a:r>
              <a:rPr lang="en-US" altLang="zh-CN" sz="2600" dirty="0"/>
              <a:t>-</a:t>
            </a:r>
            <a:r>
              <a:rPr lang="zh-CN" altLang="en-US" sz="2600" dirty="0"/>
              <a:t>特殊”关系（</a:t>
            </a:r>
            <a:r>
              <a:rPr lang="en-US" altLang="zh-CN" sz="2600" dirty="0"/>
              <a:t>Is a</a:t>
            </a:r>
            <a:r>
              <a:rPr lang="zh-CN" altLang="en-US" sz="2600" dirty="0"/>
              <a:t>）。</a:t>
            </a:r>
          </a:p>
        </p:txBody>
      </p:sp>
      <p:grpSp>
        <p:nvGrpSpPr>
          <p:cNvPr id="10244" name="Group 50"/>
          <p:cNvGrpSpPr/>
          <p:nvPr/>
        </p:nvGrpSpPr>
        <p:grpSpPr>
          <a:xfrm>
            <a:off x="2376488" y="1881188"/>
            <a:ext cx="4716462" cy="3735387"/>
            <a:chOff x="1497" y="1185"/>
            <a:chExt cx="2971" cy="2353"/>
          </a:xfrm>
        </p:grpSpPr>
        <p:pic>
          <p:nvPicPr>
            <p:cNvPr id="10245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1185"/>
              <a:ext cx="2971" cy="23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AutoShape 45"/>
            <p:cNvSpPr/>
            <p:nvPr/>
          </p:nvSpPr>
          <p:spPr>
            <a:xfrm>
              <a:off x="2676" y="2115"/>
              <a:ext cx="454" cy="227"/>
            </a:xfrm>
            <a:prstGeom prst="triangle">
              <a:avLst>
                <a:gd name="adj" fmla="val 50000"/>
              </a:avLst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247" name="Line 46"/>
            <p:cNvSpPr/>
            <p:nvPr/>
          </p:nvSpPr>
          <p:spPr>
            <a:xfrm>
              <a:off x="2903" y="2341"/>
              <a:ext cx="0" cy="9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8" name="Line 47"/>
            <p:cNvSpPr/>
            <p:nvPr/>
          </p:nvSpPr>
          <p:spPr>
            <a:xfrm>
              <a:off x="2109" y="2455"/>
              <a:ext cx="174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Line 48"/>
            <p:cNvSpPr/>
            <p:nvPr/>
          </p:nvSpPr>
          <p:spPr>
            <a:xfrm>
              <a:off x="2109" y="2455"/>
              <a:ext cx="0" cy="20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0" name="Line 49"/>
            <p:cNvSpPr/>
            <p:nvPr/>
          </p:nvSpPr>
          <p:spPr>
            <a:xfrm>
              <a:off x="3855" y="2455"/>
              <a:ext cx="0" cy="18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42"/>
          <p:cNvGrpSpPr/>
          <p:nvPr/>
        </p:nvGrpSpPr>
        <p:grpSpPr>
          <a:xfrm>
            <a:off x="179388" y="1339850"/>
            <a:ext cx="8421687" cy="5414963"/>
            <a:chOff x="215" y="900"/>
            <a:chExt cx="5305" cy="3411"/>
          </a:xfrm>
        </p:grpSpPr>
        <p:sp>
          <p:nvSpPr>
            <p:cNvPr id="366633" name="Rectangle 41"/>
            <p:cNvSpPr>
              <a:spLocks noChangeArrowheads="1"/>
            </p:cNvSpPr>
            <p:nvPr/>
          </p:nvSpPr>
          <p:spPr bwMode="auto">
            <a:xfrm>
              <a:off x="215" y="972"/>
              <a:ext cx="5305" cy="3189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  <a:effectLst>
              <a:outerShdw dist="53882" dir="8100000" algn="ctr" rotWithShape="0">
                <a:srgbClr val="BED5E8"/>
              </a:outerShdw>
            </a:effec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9942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" y="900"/>
              <a:ext cx="5137" cy="341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360045" y="146685"/>
            <a:ext cx="8839200" cy="68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en-US" altLang="zh-CN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、泛化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844675"/>
            <a:ext cx="7632700" cy="374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6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38" y="333375"/>
            <a:ext cx="3240087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7467600" cy="4873625"/>
          </a:xfrm>
        </p:spPr>
        <p:txBody>
          <a:bodyPr wrap="square" lIns="91440" tIns="45720" rIns="91440" bIns="45720" anchor="t"/>
          <a:lstStyle/>
          <a:p>
            <a:pPr marL="0" indent="0" eaLnBrk="1" hangingPunct="1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要计算订单的总价，需要使用到订单商品中的数量和单价，它们乘积的和便是订单总价。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en-US" altLang="zh-CN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、依赖</a:t>
            </a:r>
          </a:p>
        </p:txBody>
      </p:sp>
      <p:pic>
        <p:nvPicPr>
          <p:cNvPr id="1699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98" y="2770505"/>
            <a:ext cx="4967287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467600" cy="7112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三种模型</a:t>
            </a:r>
          </a:p>
        </p:txBody>
      </p:sp>
      <p:sp>
        <p:nvSpPr>
          <p:cNvPr id="53251" name="Rectangle 3"/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8064500" cy="38877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对象模型</a:t>
            </a:r>
            <a:r>
              <a:rPr lang="en-US" altLang="zh-CN" sz="2800" dirty="0">
                <a:solidFill>
                  <a:srgbClr val="FF0000"/>
                </a:solidFill>
              </a:rPr>
              <a:t>………………….</a:t>
            </a:r>
            <a:r>
              <a:rPr lang="zh-CN" altLang="en-US" sz="2800" b="1" dirty="0">
                <a:solidFill>
                  <a:srgbClr val="FF0000"/>
                </a:solidFill>
              </a:rPr>
              <a:t>对谁做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表示静态的、结构化的系统的“数据”性质。</a:t>
            </a:r>
            <a:endParaRPr lang="en-US" altLang="zh-CN" sz="2800" dirty="0"/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动态模型</a:t>
            </a:r>
            <a:r>
              <a:rPr lang="en-US" altLang="zh-CN" sz="2800" dirty="0">
                <a:solidFill>
                  <a:srgbClr val="FF0000"/>
                </a:solidFill>
              </a:rPr>
              <a:t>…………………….</a:t>
            </a:r>
            <a:r>
              <a:rPr lang="zh-CN" altLang="en-US" sz="2800" b="1" dirty="0">
                <a:solidFill>
                  <a:srgbClr val="FF0000"/>
                </a:solidFill>
              </a:rPr>
              <a:t>何时做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表示瞬时的、行为化的系统的“控制”性质，它规定了对象模型中的对象的合法变化序列。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功能模型</a:t>
            </a:r>
            <a:r>
              <a:rPr lang="en-US" altLang="zh-CN" sz="2800" dirty="0">
                <a:solidFill>
                  <a:srgbClr val="FF0000"/>
                </a:solidFill>
              </a:rPr>
              <a:t>……………………….</a:t>
            </a:r>
            <a:r>
              <a:rPr lang="zh-CN" altLang="en-US" sz="2800" b="1" dirty="0">
                <a:solidFill>
                  <a:srgbClr val="FF0000"/>
                </a:solidFill>
              </a:rPr>
              <a:t>做什么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表示变化的系统的“功能”性质，它指明了系统应该“做什么”。</a:t>
            </a:r>
            <a:endParaRPr lang="en-US" altLang="zh-CN" sz="2800" dirty="0"/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类图示例</a:t>
            </a:r>
          </a:p>
        </p:txBody>
      </p:sp>
      <p:sp>
        <p:nvSpPr>
          <p:cNvPr id="45058" name="Rectangle 1027"/>
          <p:cNvSpPr>
            <a:spLocks noGrp="1"/>
          </p:cNvSpPr>
          <p:nvPr>
            <p:ph sz="quarter" idx="1"/>
          </p:nvPr>
        </p:nvSpPr>
        <p:spPr>
          <a:xfrm>
            <a:off x="395605" y="836930"/>
            <a:ext cx="8265160" cy="1403350"/>
          </a:xfrm>
          <a:ln w="38100" cmpd="dbl">
            <a:solidFill>
              <a:srgbClr val="0000FF"/>
            </a:solidFill>
            <a:miter/>
          </a:ln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	</a:t>
            </a:r>
            <a:r>
              <a:rPr lang="zh-CN" altLang="en-US" dirty="0">
                <a:ea typeface="黑体" panose="02010609060101010101" pitchFamily="49" charset="-122"/>
              </a:rPr>
              <a:t>一幅工程蓝图包括许多图形，图形可以是直线、圆、多边形或组合图，多边形由直线组成，而组合图由各种图形混合而成。</a:t>
            </a:r>
          </a:p>
        </p:txBody>
      </p:sp>
      <p:grpSp>
        <p:nvGrpSpPr>
          <p:cNvPr id="2" name="Group 1028"/>
          <p:cNvGrpSpPr/>
          <p:nvPr/>
        </p:nvGrpSpPr>
        <p:grpSpPr>
          <a:xfrm>
            <a:off x="2209800" y="2628900"/>
            <a:ext cx="5638800" cy="3733800"/>
            <a:chOff x="1392" y="1536"/>
            <a:chExt cx="3552" cy="2352"/>
          </a:xfrm>
        </p:grpSpPr>
        <p:sp>
          <p:nvSpPr>
            <p:cNvPr id="45060" name="Text Box 1029"/>
            <p:cNvSpPr txBox="1"/>
            <p:nvPr/>
          </p:nvSpPr>
          <p:spPr>
            <a:xfrm>
              <a:off x="2064" y="1536"/>
              <a:ext cx="528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bIns="10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蓝图</a:t>
              </a:r>
            </a:p>
          </p:txBody>
        </p:sp>
        <p:sp>
          <p:nvSpPr>
            <p:cNvPr id="45061" name="Text Box 1030"/>
            <p:cNvSpPr txBox="1"/>
            <p:nvPr/>
          </p:nvSpPr>
          <p:spPr>
            <a:xfrm>
              <a:off x="2064" y="2496"/>
              <a:ext cx="528" cy="27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bIns="82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图形</a:t>
              </a:r>
            </a:p>
          </p:txBody>
        </p:sp>
        <p:sp>
          <p:nvSpPr>
            <p:cNvPr id="45062" name="Text Box 1031"/>
            <p:cNvSpPr txBox="1"/>
            <p:nvPr/>
          </p:nvSpPr>
          <p:spPr>
            <a:xfrm>
              <a:off x="1392" y="3648"/>
              <a:ext cx="67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组合图</a:t>
              </a:r>
            </a:p>
          </p:txBody>
        </p:sp>
        <p:sp>
          <p:nvSpPr>
            <p:cNvPr id="45063" name="Text Box 1032"/>
            <p:cNvSpPr txBox="1"/>
            <p:nvPr/>
          </p:nvSpPr>
          <p:spPr>
            <a:xfrm>
              <a:off x="2976" y="3654"/>
              <a:ext cx="624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多边形</a:t>
              </a:r>
            </a:p>
          </p:txBody>
        </p:sp>
        <p:sp>
          <p:nvSpPr>
            <p:cNvPr id="45064" name="Text Box 1033"/>
            <p:cNvSpPr txBox="1"/>
            <p:nvPr/>
          </p:nvSpPr>
          <p:spPr>
            <a:xfrm>
              <a:off x="4416" y="3654"/>
              <a:ext cx="528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直线</a:t>
              </a:r>
            </a:p>
          </p:txBody>
        </p:sp>
        <p:sp>
          <p:nvSpPr>
            <p:cNvPr id="45065" name="Text Box 1034"/>
            <p:cNvSpPr txBox="1"/>
            <p:nvPr/>
          </p:nvSpPr>
          <p:spPr>
            <a:xfrm>
              <a:off x="2400" y="3654"/>
              <a:ext cx="48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圆</a:t>
              </a:r>
            </a:p>
          </p:txBody>
        </p:sp>
      </p:grpSp>
      <p:grpSp>
        <p:nvGrpSpPr>
          <p:cNvPr id="3" name="Group 1035"/>
          <p:cNvGrpSpPr/>
          <p:nvPr/>
        </p:nvGrpSpPr>
        <p:grpSpPr>
          <a:xfrm>
            <a:off x="2895600" y="4610100"/>
            <a:ext cx="4572000" cy="1371600"/>
            <a:chOff x="1824" y="2784"/>
            <a:chExt cx="2880" cy="864"/>
          </a:xfrm>
        </p:grpSpPr>
        <p:sp>
          <p:nvSpPr>
            <p:cNvPr id="45067" name="AutoShape 1036"/>
            <p:cNvSpPr/>
            <p:nvPr/>
          </p:nvSpPr>
          <p:spPr>
            <a:xfrm>
              <a:off x="2256" y="278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Line 1037"/>
            <p:cNvSpPr/>
            <p:nvPr/>
          </p:nvSpPr>
          <p:spPr>
            <a:xfrm>
              <a:off x="1824" y="3120"/>
              <a:ext cx="28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Line 1038"/>
            <p:cNvSpPr/>
            <p:nvPr/>
          </p:nvSpPr>
          <p:spPr>
            <a:xfrm>
              <a:off x="2304" y="288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Line 1039"/>
            <p:cNvSpPr/>
            <p:nvPr/>
          </p:nvSpPr>
          <p:spPr>
            <a:xfrm>
              <a:off x="1824" y="3120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Line 1040"/>
            <p:cNvSpPr/>
            <p:nvPr/>
          </p:nvSpPr>
          <p:spPr>
            <a:xfrm>
              <a:off x="2640" y="3120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Line 1041"/>
            <p:cNvSpPr/>
            <p:nvPr/>
          </p:nvSpPr>
          <p:spPr>
            <a:xfrm>
              <a:off x="3264" y="3120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Line 1042"/>
            <p:cNvSpPr/>
            <p:nvPr/>
          </p:nvSpPr>
          <p:spPr>
            <a:xfrm>
              <a:off x="4704" y="3120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43"/>
          <p:cNvGrpSpPr/>
          <p:nvPr/>
        </p:nvGrpSpPr>
        <p:grpSpPr>
          <a:xfrm>
            <a:off x="3657600" y="3086100"/>
            <a:ext cx="762000" cy="1143000"/>
            <a:chOff x="2304" y="1824"/>
            <a:chExt cx="480" cy="720"/>
          </a:xfrm>
        </p:grpSpPr>
        <p:grpSp>
          <p:nvGrpSpPr>
            <p:cNvPr id="45075" name="Group 1044"/>
            <p:cNvGrpSpPr/>
            <p:nvPr/>
          </p:nvGrpSpPr>
          <p:grpSpPr>
            <a:xfrm>
              <a:off x="2304" y="1824"/>
              <a:ext cx="480" cy="672"/>
              <a:chOff x="2304" y="1824"/>
              <a:chExt cx="480" cy="672"/>
            </a:xfrm>
          </p:grpSpPr>
          <p:sp>
            <p:nvSpPr>
              <p:cNvPr id="45076" name="Line 1045"/>
              <p:cNvSpPr/>
              <p:nvPr/>
            </p:nvSpPr>
            <p:spPr>
              <a:xfrm>
                <a:off x="2304" y="1824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diamond" w="lg" len="lg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7" name="Text Box 1046"/>
              <p:cNvSpPr txBox="1"/>
              <p:nvPr/>
            </p:nvSpPr>
            <p:spPr>
              <a:xfrm>
                <a:off x="2304" y="19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由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..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组成</a:t>
                </a:r>
              </a:p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▼</a:t>
                </a:r>
                <a:endParaRPr lang="zh-CN" alt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5078" name="Text Box 1047"/>
            <p:cNvSpPr txBox="1"/>
            <p:nvPr/>
          </p:nvSpPr>
          <p:spPr>
            <a:xfrm>
              <a:off x="2304" y="2352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6" name="Group 1048"/>
          <p:cNvGrpSpPr/>
          <p:nvPr/>
        </p:nvGrpSpPr>
        <p:grpSpPr>
          <a:xfrm>
            <a:off x="1752600" y="4152900"/>
            <a:ext cx="1524000" cy="1752600"/>
            <a:chOff x="1104" y="2496"/>
            <a:chExt cx="960" cy="1104"/>
          </a:xfrm>
        </p:grpSpPr>
        <p:sp>
          <p:nvSpPr>
            <p:cNvPr id="45080" name="Line 1049"/>
            <p:cNvSpPr/>
            <p:nvPr/>
          </p:nvSpPr>
          <p:spPr>
            <a:xfrm flipV="1">
              <a:off x="158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diamond" w="lg" len="lg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Line 1050"/>
            <p:cNvSpPr/>
            <p:nvPr/>
          </p:nvSpPr>
          <p:spPr>
            <a:xfrm>
              <a:off x="1584" y="264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Text Box 1051"/>
            <p:cNvSpPr txBox="1"/>
            <p:nvPr/>
          </p:nvSpPr>
          <p:spPr>
            <a:xfrm>
              <a:off x="1104" y="2784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▲</a:t>
              </a:r>
              <a:endPara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组成</a:t>
              </a:r>
            </a:p>
          </p:txBody>
        </p:sp>
        <p:sp>
          <p:nvSpPr>
            <p:cNvPr id="45083" name="Text Box 1052"/>
            <p:cNvSpPr txBox="1"/>
            <p:nvPr/>
          </p:nvSpPr>
          <p:spPr>
            <a:xfrm>
              <a:off x="1824" y="2496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7" name="Group 1053"/>
          <p:cNvGrpSpPr/>
          <p:nvPr/>
        </p:nvGrpSpPr>
        <p:grpSpPr>
          <a:xfrm>
            <a:off x="5791200" y="5905500"/>
            <a:ext cx="1371600" cy="381000"/>
            <a:chOff x="3648" y="3600"/>
            <a:chExt cx="864" cy="240"/>
          </a:xfrm>
        </p:grpSpPr>
        <p:sp>
          <p:nvSpPr>
            <p:cNvPr id="45085" name="Line 1054"/>
            <p:cNvSpPr/>
            <p:nvPr/>
          </p:nvSpPr>
          <p:spPr>
            <a:xfrm>
              <a:off x="3648" y="3792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diamond" w="lg" len="lg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6" name="Text Box 1055"/>
            <p:cNvSpPr txBox="1"/>
            <p:nvPr/>
          </p:nvSpPr>
          <p:spPr>
            <a:xfrm>
              <a:off x="3696" y="3600"/>
              <a:ext cx="62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组成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►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Text Box 1056"/>
            <p:cNvSpPr txBox="1"/>
            <p:nvPr/>
          </p:nvSpPr>
          <p:spPr>
            <a:xfrm>
              <a:off x="4272" y="3648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1727200" cy="519113"/>
          </a:xfrm>
        </p:spPr>
        <p:txBody>
          <a:bodyPr anchor="t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问题：</a:t>
            </a:r>
          </a:p>
        </p:txBody>
      </p:sp>
      <p:sp>
        <p:nvSpPr>
          <p:cNvPr id="46082" name="Line 3"/>
          <p:cNvSpPr/>
          <p:nvPr/>
        </p:nvSpPr>
        <p:spPr>
          <a:xfrm>
            <a:off x="1187450" y="1268413"/>
            <a:ext cx="1512888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8153400" y="6629400"/>
            <a:ext cx="838200" cy="19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/>
          <a:lstStyle/>
          <a:p>
            <a:pPr marR="0" algn="r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en-US" sz="1200" kern="1200" cap="none" spc="0" normalizeH="0" baseline="0" noProof="0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Text Box 37"/>
          <p:cNvSpPr txBox="1"/>
          <p:nvPr/>
        </p:nvSpPr>
        <p:spPr>
          <a:xfrm>
            <a:off x="684213" y="1989138"/>
            <a:ext cx="7991475" cy="3297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采购员从供货商处订货，双方需要签订订单，一个采购员可以订多个供货商的货品，一个供货商也可以给多个采购员供货。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要求：    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提取这个问题涉及的类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2.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定义各个类之间的关系，并画出类图。</a:t>
            </a:r>
          </a:p>
        </p:txBody>
      </p:sp>
      <p:sp>
        <p:nvSpPr>
          <p:cNvPr id="46085" name="Rectangle 38"/>
          <p:cNvSpPr/>
          <p:nvPr/>
        </p:nvSpPr>
        <p:spPr>
          <a:xfrm>
            <a:off x="468313" y="404813"/>
            <a:ext cx="792162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80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67600" cy="65246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练习</a:t>
            </a:r>
            <a:endParaRPr kumimoji="0" lang="en-US" altLang="zh-CN" sz="3000" b="0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908050"/>
            <a:ext cx="8712200" cy="48958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一个牛奶公司想自动化订单和付款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每个送奶员出发时都有带着他要送的奶产品和客户的订单。按照他清单上的客户地址检查需要的产品。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客户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(customer)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都有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长期订单（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standing order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。如果客户想临时改订单，则被称为一个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异常订单（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exception order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，例如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“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今天多加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 pint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”, “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周四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个酸奶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牛奶公司时常会有一些促销产品，这些促销产品的订单称为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促销订单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(promotion order)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。所有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订单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(order)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都由每个订购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(product)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对应的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订单行（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order line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组成。周五送奶员到每个客户家里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收钱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(payment)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画出类图。尝试使用关联、聚集、泛化、多重性。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4221163"/>
            <a:ext cx="1512887" cy="862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4149725"/>
            <a:ext cx="1441450" cy="1131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3" y="4292600"/>
            <a:ext cx="1358900" cy="576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0" y="1628775"/>
            <a:ext cx="1366838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599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800" y="0"/>
            <a:ext cx="1447800" cy="9794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035"/>
          <p:cNvGrpSpPr/>
          <p:nvPr/>
        </p:nvGrpSpPr>
        <p:grpSpPr>
          <a:xfrm>
            <a:off x="2195513" y="2997200"/>
            <a:ext cx="4752975" cy="1368425"/>
            <a:chOff x="1824" y="3011"/>
            <a:chExt cx="2066" cy="862"/>
          </a:xfrm>
        </p:grpSpPr>
        <p:sp>
          <p:nvSpPr>
            <p:cNvPr id="49160" name="AutoShape 1036"/>
            <p:cNvSpPr/>
            <p:nvPr/>
          </p:nvSpPr>
          <p:spPr>
            <a:xfrm>
              <a:off x="2607" y="3011"/>
              <a:ext cx="127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Line 1037"/>
            <p:cNvSpPr/>
            <p:nvPr/>
          </p:nvSpPr>
          <p:spPr>
            <a:xfrm>
              <a:off x="1824" y="3238"/>
              <a:ext cx="2066" cy="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Line 1039"/>
            <p:cNvSpPr/>
            <p:nvPr/>
          </p:nvSpPr>
          <p:spPr>
            <a:xfrm>
              <a:off x="1824" y="323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Line 1040"/>
            <p:cNvSpPr/>
            <p:nvPr/>
          </p:nvSpPr>
          <p:spPr>
            <a:xfrm>
              <a:off x="2669" y="3147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Line 1042"/>
            <p:cNvSpPr/>
            <p:nvPr/>
          </p:nvSpPr>
          <p:spPr>
            <a:xfrm>
              <a:off x="3890" y="3283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10600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981075"/>
            <a:ext cx="844550" cy="69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601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50" y="1989138"/>
            <a:ext cx="2732088" cy="576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602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888" y="981075"/>
            <a:ext cx="1882775" cy="1331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603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088" y="981075"/>
            <a:ext cx="1139825" cy="100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37"/>
          <p:cNvSpPr txBox="1"/>
          <p:nvPr/>
        </p:nvSpPr>
        <p:spPr>
          <a:xfrm>
            <a:off x="395605" y="473710"/>
            <a:ext cx="8351838" cy="5126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i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绘制图书馆图书借阅管理的类图。</a:t>
            </a:r>
          </a:p>
          <a:p>
            <a:pPr>
              <a:spcBef>
                <a:spcPct val="50000"/>
              </a:spcBef>
            </a:pPr>
            <a:r>
              <a:rPr lang="zh-CN" altLang="en-US" sz="2800" i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对于图书馆里的每一种图书，计算机管理目录中包括：书名、作者、</a:t>
            </a:r>
            <a:r>
              <a:rPr lang="en-US" altLang="zh-CN" sz="280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ISBN</a:t>
            </a:r>
            <a:r>
              <a:rPr lang="zh-CN" altLang="en-US" sz="2800" i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号、出版社、单价。每一种图书馆都藏多册，每一册图书对应着一个唯一的图书编号。有许多注册读者，读者的信息包括读者编号、姓名、出生日期、职业、电话、通信地址、邮政编码、邮箱。每一个读者拥有一个借书证，借书证包括读者编号、注册日期、读者类型。读者每次可以凭借书证借图书，图书馆管理员要对读者借书登记借书记录，借书记录中登记读者、所借图书、借出日期、返还日期、管理员等信息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en-US" dirty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zh-CN" dirty="0"/>
              <a:t>某报刊征订系统的基本需求如下：</a:t>
            </a:r>
          </a:p>
          <a:p>
            <a:pPr eaLnBrk="1" hangingPunct="1">
              <a:buNone/>
            </a:pPr>
            <a:r>
              <a:rPr lang="en-US" altLang="zh-CN" dirty="0"/>
              <a:t>1</a:t>
            </a:r>
            <a:r>
              <a:rPr lang="zh-CN" altLang="zh-CN" dirty="0"/>
              <a:t>．报社发行报纸、杂志等多种刊物，每种刊物通过订单来征订，订户通过填写订单订阅报刊；</a:t>
            </a:r>
          </a:p>
          <a:p>
            <a:pPr eaLnBrk="1" hangingPunct="1">
              <a:buNone/>
            </a:pPr>
            <a:r>
              <a:rPr lang="en-US" altLang="zh-CN" dirty="0"/>
              <a:t>2</a:t>
            </a:r>
            <a:r>
              <a:rPr lang="zh-CN" altLang="zh-CN" dirty="0"/>
              <a:t>．报社下设多个发行站，站号唯一地确定一个发行站，每个发行站负责收集订单；</a:t>
            </a:r>
          </a:p>
          <a:p>
            <a:pPr eaLnBrk="1" hangingPunct="1">
              <a:buNone/>
            </a:pPr>
            <a:r>
              <a:rPr lang="en-US" altLang="zh-CN" dirty="0"/>
              <a:t>3</a:t>
            </a:r>
            <a:r>
              <a:rPr lang="zh-CN" altLang="zh-CN" dirty="0"/>
              <a:t>．报社负责统计各个发行站送来的刊物征订信息。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/>
          <p:nvPr/>
        </p:nvGrpSpPr>
        <p:grpSpPr>
          <a:xfrm>
            <a:off x="0" y="0"/>
            <a:ext cx="8866188" cy="6732588"/>
            <a:chOff x="0" y="0"/>
            <a:chExt cx="5585" cy="4241"/>
          </a:xfrm>
        </p:grpSpPr>
        <p:sp>
          <p:nvSpPr>
            <p:cNvPr id="12291" name="AutoShape 3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2" name="AutoShape 4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1106" y="0"/>
                </a:cxn>
                <a:cxn ang="0">
                  <a:pos x="1195" y="89"/>
                </a:cxn>
                <a:cxn ang="0">
                  <a:pos x="1106" y="178"/>
                </a:cxn>
                <a:cxn ang="0">
                  <a:pos x="0" y="178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Line 5"/>
            <p:cNvSpPr/>
            <p:nvPr/>
          </p:nvSpPr>
          <p:spPr>
            <a:xfrm>
              <a:off x="11" y="716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4" name="Text Box 6"/>
            <p:cNvSpPr txBox="1"/>
            <p:nvPr/>
          </p:nvSpPr>
          <p:spPr>
            <a:xfrm>
              <a:off x="155" y="158"/>
              <a:ext cx="222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建立对象模型</a:t>
              </a:r>
            </a:p>
          </p:txBody>
        </p:sp>
        <p:sp>
          <p:nvSpPr>
            <p:cNvPr id="12295" name="Rectangle 7"/>
            <p:cNvSpPr/>
            <p:nvPr/>
          </p:nvSpPr>
          <p:spPr>
            <a:xfrm>
              <a:off x="545" y="1361"/>
              <a:ext cx="48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40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对象模型的五个层次 </a:t>
            </a:r>
          </a:p>
        </p:txBody>
      </p:sp>
      <p:pic>
        <p:nvPicPr>
          <p:cNvPr id="13315" name="Picture 3" descr="10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1557338"/>
            <a:ext cx="7416800" cy="3557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sz="3200" dirty="0"/>
          </a:p>
        </p:txBody>
      </p:sp>
      <p:sp>
        <p:nvSpPr>
          <p:cNvPr id="14339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确定对象</a:t>
            </a:r>
            <a:r>
              <a:rPr lang="en-US" altLang="zh-CN" dirty="0"/>
              <a:t>/</a:t>
            </a:r>
            <a:r>
              <a:rPr lang="zh-CN" altLang="en-US" dirty="0"/>
              <a:t>类和关联</a:t>
            </a:r>
          </a:p>
          <a:p>
            <a:r>
              <a:rPr lang="zh-CN" altLang="en-US" dirty="0"/>
              <a:t>划分主题</a:t>
            </a:r>
          </a:p>
          <a:p>
            <a:r>
              <a:rPr lang="zh-CN" altLang="en-US" dirty="0"/>
              <a:t>增添类和关联的属性</a:t>
            </a:r>
          </a:p>
          <a:p>
            <a:r>
              <a:rPr lang="zh-CN" altLang="en-US" dirty="0"/>
              <a:t>利用继承关系合并和组织类</a:t>
            </a:r>
          </a:p>
          <a:p>
            <a:r>
              <a:rPr lang="zh-CN" altLang="en-US" dirty="0"/>
              <a:t>确定类的服务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ATM</a:t>
            </a:r>
            <a:r>
              <a:rPr lang="zh-CN" altLang="en-US" dirty="0"/>
              <a:t>系统的需求陈述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1900" b="0" dirty="0"/>
              <a:t>	</a:t>
            </a:r>
            <a:r>
              <a:rPr lang="zh-CN" altLang="en-US" sz="2200" b="0" dirty="0"/>
              <a:t>某银行拟开发一个自动取款机</a:t>
            </a:r>
            <a:r>
              <a:rPr lang="en-US" altLang="zh-CN" sz="2200" b="0" dirty="0"/>
              <a:t>(ATM)</a:t>
            </a:r>
            <a:r>
              <a:rPr lang="zh-CN" altLang="en-US" sz="2200" b="0" dirty="0"/>
              <a:t>系统，它是由一个自动取款机、中央计算机、分行计算机及柜员终端组成的网络系统。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和中央计算机由总行投资购买。总行拥有多台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，分别设在全市各主要街道上。分行负责提供分行计算机和柜员终端。柜员终端设在分行营业厅及下属的各营业所内。该系统的软件开发成本由各分行分摊。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银行柜员使用柜员终端处理储户提交的储蓄事务。储户可以用现金或支票向自己的某个帐户内存款或开新帐户。储户也可以从自己的帐户取款。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通常，一个储户可能拥有多个账户。柜员负责把储户提交的存款或取款事务输进柜员终端，接收储户交来的现金或支票，或付给储户现金。柜员终端与相应的分行计算机通信，分行计算机具体处理针对某个账户的事务并且维护账户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拥有银行账户的储户有权申请领取现金兑换卡。使用现金兑换卡可以通过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访问自己的账户。目前仅限于用现金兑换卡在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上提取现金（即取款），或查询有关自己账户的信息（例如，某个指定账户上的余额）。将来可能还要求使用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办理转账、存款等事务。</a:t>
            </a:r>
            <a:r>
              <a:rPr lang="zh-CN" altLang="en-US" sz="2200" dirty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4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sm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类图和对象图</a:t>
            </a:r>
            <a:endParaRPr kumimoji="0" lang="zh-CN" altLang="en-GB" sz="2800" b="0" i="0" u="none" strike="noStrike" kern="1200" cap="small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8" name="Rectangle 9"/>
          <p:cNvSpPr/>
          <p:nvPr/>
        </p:nvSpPr>
        <p:spPr>
          <a:xfrm>
            <a:off x="107950" y="3573463"/>
            <a:ext cx="8750300" cy="1943100"/>
          </a:xfrm>
          <a:prstGeom prst="rect">
            <a:avLst/>
          </a:prstGeom>
          <a:noFill/>
          <a:ln w="9525">
            <a:noFill/>
          </a:ln>
        </p:spPr>
        <p:txBody>
          <a:bodyPr lIns="72000" tIns="72000" rIns="72000" bIns="72000" anchor="t"/>
          <a:lstStyle/>
          <a:p>
            <a:pPr marL="342900" indent="-34290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69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050"/>
            <a:ext cx="9144000" cy="5538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确定类</a:t>
            </a:r>
            <a:r>
              <a:rPr lang="en-US" altLang="zh-CN" dirty="0"/>
              <a:t>&amp;</a:t>
            </a:r>
            <a:r>
              <a:rPr lang="zh-CN" altLang="en-US" dirty="0"/>
              <a:t>对象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找出所有候选的类</a:t>
            </a:r>
            <a:r>
              <a:rPr lang="en-US" altLang="zh-CN" dirty="0"/>
              <a:t>&amp;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/>
              <a:t>以用自然语言书写的需求陈述为依据，把陈述中的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名词</a:t>
            </a:r>
            <a:r>
              <a:rPr lang="zh-CN" altLang="en-US" dirty="0"/>
              <a:t>作为类</a:t>
            </a:r>
            <a:r>
              <a:rPr lang="en-US" altLang="zh-CN" dirty="0"/>
              <a:t>&amp;</a:t>
            </a:r>
            <a:r>
              <a:rPr lang="zh-CN" altLang="en-US" dirty="0"/>
              <a:t>对象的候选者；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形容词</a:t>
            </a:r>
            <a:r>
              <a:rPr lang="zh-CN" altLang="en-US" dirty="0"/>
              <a:t>作为确定属性的线索；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动词</a:t>
            </a:r>
            <a:r>
              <a:rPr lang="zh-CN" altLang="en-US" dirty="0"/>
              <a:t>作为服务（操作）的候选者</a:t>
            </a:r>
          </a:p>
          <a:p>
            <a:r>
              <a:rPr lang="zh-CN" altLang="en-US" dirty="0"/>
              <a:t>删除不正确或不必要的类</a:t>
            </a:r>
            <a:r>
              <a:rPr lang="en-US" altLang="zh-CN" dirty="0"/>
              <a:t>&amp;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/>
              <a:t>冗余</a:t>
            </a:r>
          </a:p>
          <a:p>
            <a:pPr lvl="1"/>
            <a:r>
              <a:rPr lang="zh-CN" altLang="en-US" dirty="0"/>
              <a:t>无关</a:t>
            </a:r>
          </a:p>
          <a:p>
            <a:pPr lvl="1"/>
            <a:r>
              <a:rPr lang="zh-CN" altLang="en-US" dirty="0"/>
              <a:t>笼统</a:t>
            </a:r>
          </a:p>
          <a:p>
            <a:pPr lvl="1"/>
            <a:r>
              <a:rPr lang="zh-CN" altLang="en-US" dirty="0"/>
              <a:t>属性和操作</a:t>
            </a:r>
          </a:p>
          <a:p>
            <a:pPr lvl="1"/>
            <a:r>
              <a:rPr lang="zh-CN" altLang="en-US" dirty="0"/>
              <a:t>实现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ATM</a:t>
            </a:r>
            <a:r>
              <a:rPr lang="zh-CN" altLang="en-US" dirty="0"/>
              <a:t>系统中候选的类</a:t>
            </a:r>
            <a:r>
              <a:rPr lang="en-US" altLang="zh-CN" dirty="0"/>
              <a:t>&amp;</a:t>
            </a:r>
            <a:r>
              <a:rPr lang="zh-CN" altLang="en-US" dirty="0"/>
              <a:t>对象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1900" b="0" dirty="0"/>
              <a:t>	</a:t>
            </a:r>
            <a:r>
              <a:rPr lang="zh-CN" altLang="en-US" sz="2200" b="0" dirty="0"/>
              <a:t>某</a:t>
            </a:r>
            <a:r>
              <a:rPr lang="zh-CN" altLang="en-US" sz="2200" dirty="0">
                <a:solidFill>
                  <a:srgbClr val="3333CC"/>
                </a:solidFill>
              </a:rPr>
              <a:t>银行</a:t>
            </a:r>
            <a:r>
              <a:rPr lang="zh-CN" altLang="en-US" sz="2200" b="0" dirty="0"/>
              <a:t>拟开发一个</a:t>
            </a:r>
            <a:r>
              <a:rPr lang="zh-CN" altLang="en-US" sz="2200" dirty="0">
                <a:solidFill>
                  <a:srgbClr val="3333CC"/>
                </a:solidFill>
              </a:rPr>
              <a:t>自动取款机</a:t>
            </a:r>
            <a:r>
              <a:rPr lang="en-US" altLang="zh-CN" sz="2200" b="0" dirty="0"/>
              <a:t>(ATM)</a:t>
            </a:r>
            <a:r>
              <a:rPr lang="zh-CN" altLang="en-US" sz="2200" dirty="0">
                <a:solidFill>
                  <a:srgbClr val="3333CC"/>
                </a:solidFill>
              </a:rPr>
              <a:t>系统</a:t>
            </a:r>
            <a:r>
              <a:rPr lang="zh-CN" altLang="en-US" sz="2200" b="0" dirty="0"/>
              <a:t>，它是由一个自动取款机、</a:t>
            </a:r>
            <a:r>
              <a:rPr lang="zh-CN" altLang="en-US" sz="2200" dirty="0">
                <a:solidFill>
                  <a:srgbClr val="3333CC"/>
                </a:solidFill>
              </a:rPr>
              <a:t>中央计算机</a:t>
            </a:r>
            <a:r>
              <a:rPr lang="zh-CN" altLang="en-US" sz="2200" b="0" dirty="0"/>
              <a:t>、</a:t>
            </a:r>
            <a:r>
              <a:rPr lang="zh-CN" altLang="en-US" sz="2200" dirty="0">
                <a:solidFill>
                  <a:srgbClr val="3333CC"/>
                </a:solidFill>
              </a:rPr>
              <a:t>分行计算机</a:t>
            </a:r>
            <a:r>
              <a:rPr lang="zh-CN" altLang="en-US" sz="2200" b="0" dirty="0"/>
              <a:t>及</a:t>
            </a:r>
            <a:r>
              <a:rPr lang="zh-CN" altLang="en-US" sz="2200" dirty="0">
                <a:solidFill>
                  <a:srgbClr val="3333CC"/>
                </a:solidFill>
              </a:rPr>
              <a:t>柜员终端</a:t>
            </a:r>
            <a:r>
              <a:rPr lang="zh-CN" altLang="en-US" sz="2200" b="0" dirty="0"/>
              <a:t>组成的</a:t>
            </a:r>
            <a:r>
              <a:rPr lang="zh-CN" altLang="en-US" sz="2200" dirty="0">
                <a:solidFill>
                  <a:srgbClr val="3333CC"/>
                </a:solidFill>
              </a:rPr>
              <a:t>网络</a:t>
            </a:r>
            <a:r>
              <a:rPr lang="zh-CN" altLang="en-US" sz="2200" b="0" dirty="0"/>
              <a:t>系统。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和中央计算机由</a:t>
            </a:r>
            <a:r>
              <a:rPr lang="zh-CN" altLang="en-US" sz="2200" dirty="0">
                <a:solidFill>
                  <a:srgbClr val="3333CC"/>
                </a:solidFill>
              </a:rPr>
              <a:t>总行</a:t>
            </a:r>
            <a:r>
              <a:rPr lang="zh-CN" altLang="en-US" sz="2200" b="0" dirty="0"/>
              <a:t>投资购买。总行拥有多台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，分别设在全</a:t>
            </a:r>
            <a:r>
              <a:rPr lang="zh-CN" altLang="en-US" sz="2200" dirty="0">
                <a:solidFill>
                  <a:srgbClr val="3333CC"/>
                </a:solidFill>
              </a:rPr>
              <a:t>市</a:t>
            </a:r>
            <a:r>
              <a:rPr lang="zh-CN" altLang="en-US" sz="2200" b="0" dirty="0"/>
              <a:t>各主要</a:t>
            </a:r>
            <a:r>
              <a:rPr lang="zh-CN" altLang="en-US" sz="2200" dirty="0">
                <a:solidFill>
                  <a:srgbClr val="3333CC"/>
                </a:solidFill>
              </a:rPr>
              <a:t>街道</a:t>
            </a:r>
            <a:r>
              <a:rPr lang="zh-CN" altLang="en-US" sz="2200" b="0" dirty="0"/>
              <a:t>上。分行负责提供分行计算机和柜员终端。柜员终端设在分行</a:t>
            </a:r>
            <a:r>
              <a:rPr lang="zh-CN" altLang="en-US" sz="2200" dirty="0">
                <a:solidFill>
                  <a:srgbClr val="3333CC"/>
                </a:solidFill>
              </a:rPr>
              <a:t>营业厅</a:t>
            </a:r>
            <a:r>
              <a:rPr lang="zh-CN" altLang="en-US" sz="2200" b="0" dirty="0"/>
              <a:t>及下属的各</a:t>
            </a:r>
            <a:r>
              <a:rPr lang="zh-CN" altLang="en-US" sz="2200" dirty="0">
                <a:solidFill>
                  <a:srgbClr val="3333CC"/>
                </a:solidFill>
              </a:rPr>
              <a:t>营业所</a:t>
            </a:r>
            <a:r>
              <a:rPr lang="zh-CN" altLang="en-US" sz="2200" b="0" dirty="0"/>
              <a:t>内。该系统的</a:t>
            </a:r>
            <a:r>
              <a:rPr lang="zh-CN" altLang="en-US" sz="2200" dirty="0">
                <a:solidFill>
                  <a:srgbClr val="3333CC"/>
                </a:solidFill>
              </a:rPr>
              <a:t>软件</a:t>
            </a:r>
            <a:r>
              <a:rPr lang="zh-CN" altLang="en-US" sz="2200" b="0" dirty="0"/>
              <a:t>开发</a:t>
            </a:r>
            <a:r>
              <a:rPr lang="zh-CN" altLang="en-US" sz="2200" dirty="0">
                <a:solidFill>
                  <a:srgbClr val="3333CC"/>
                </a:solidFill>
              </a:rPr>
              <a:t>成本</a:t>
            </a:r>
            <a:r>
              <a:rPr lang="zh-CN" altLang="en-US" sz="2200" b="0" dirty="0"/>
              <a:t>由各分行分摊。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银行</a:t>
            </a:r>
            <a:r>
              <a:rPr lang="zh-CN" altLang="en-US" sz="2200" dirty="0">
                <a:solidFill>
                  <a:srgbClr val="3333CC"/>
                </a:solidFill>
              </a:rPr>
              <a:t>柜员</a:t>
            </a:r>
            <a:r>
              <a:rPr lang="zh-CN" altLang="en-US" sz="2200" b="0" dirty="0"/>
              <a:t>使用柜员终端处理</a:t>
            </a:r>
            <a:r>
              <a:rPr lang="zh-CN" altLang="en-US" sz="2200" dirty="0">
                <a:solidFill>
                  <a:srgbClr val="3333CC"/>
                </a:solidFill>
              </a:rPr>
              <a:t>储户</a:t>
            </a:r>
            <a:r>
              <a:rPr lang="zh-CN" altLang="en-US" sz="2200" b="0" dirty="0"/>
              <a:t>提交的储蓄</a:t>
            </a:r>
            <a:r>
              <a:rPr lang="zh-CN" altLang="en-US" sz="2200" dirty="0">
                <a:solidFill>
                  <a:srgbClr val="3333CC"/>
                </a:solidFill>
              </a:rPr>
              <a:t>事务</a:t>
            </a:r>
            <a:r>
              <a:rPr lang="zh-CN" altLang="en-US" sz="2200" b="0" dirty="0"/>
              <a:t>。储户可以用</a:t>
            </a:r>
            <a:r>
              <a:rPr lang="zh-CN" altLang="en-US" sz="2200" dirty="0">
                <a:solidFill>
                  <a:srgbClr val="3333CC"/>
                </a:solidFill>
              </a:rPr>
              <a:t>现金</a:t>
            </a:r>
            <a:r>
              <a:rPr lang="zh-CN" altLang="en-US" sz="2200" b="0" dirty="0"/>
              <a:t>或</a:t>
            </a:r>
            <a:r>
              <a:rPr lang="zh-CN" altLang="en-US" sz="2200" dirty="0">
                <a:solidFill>
                  <a:srgbClr val="3333CC"/>
                </a:solidFill>
              </a:rPr>
              <a:t>支票</a:t>
            </a:r>
            <a:r>
              <a:rPr lang="zh-CN" altLang="en-US" sz="2200" b="0" dirty="0"/>
              <a:t>向自己的某个</a:t>
            </a:r>
            <a:r>
              <a:rPr lang="zh-CN" altLang="en-US" sz="2200" dirty="0">
                <a:solidFill>
                  <a:srgbClr val="3333CC"/>
                </a:solidFill>
              </a:rPr>
              <a:t>帐户</a:t>
            </a:r>
            <a:r>
              <a:rPr lang="zh-CN" altLang="en-US" sz="2200" b="0" dirty="0"/>
              <a:t>内存款或开新帐户。储户也可以从自己的帐户取款。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通常，一个储户可能拥有多个账户。柜员负责把储户提交的存款或取款事务输进柜员终端，接收储户交来的现金或支票，或付给储户现金。柜员终端与相应的分行计算机通信，分行计算机具体处理针对某个账户的事务并且维护账户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	拥有银行账户的储户有权申请领取</a:t>
            </a:r>
            <a:r>
              <a:rPr lang="zh-CN" altLang="en-US" sz="2200" dirty="0">
                <a:solidFill>
                  <a:srgbClr val="3333CC"/>
                </a:solidFill>
              </a:rPr>
              <a:t>现金兑换卡</a:t>
            </a:r>
            <a:r>
              <a:rPr lang="zh-CN" altLang="en-US" sz="2200" b="0" dirty="0"/>
              <a:t>。使用现金兑换卡可以通过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访问自己的账户。目前仅限于用现金兑换卡在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上提取现金（即取款），或查询有关自己账户的信息（例如，某个指定账户上的</a:t>
            </a:r>
            <a:r>
              <a:rPr lang="zh-CN" altLang="en-US" sz="2200" dirty="0">
                <a:solidFill>
                  <a:srgbClr val="3333CC"/>
                </a:solidFill>
              </a:rPr>
              <a:t>余额</a:t>
            </a:r>
            <a:r>
              <a:rPr lang="zh-CN" altLang="en-US" sz="2200" b="0" dirty="0"/>
              <a:t>）。将来可能还要求使用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办理转账、存款等事务。</a:t>
            </a:r>
            <a:r>
              <a:rPr lang="zh-CN" altLang="en-US" sz="2200" dirty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        所谓现金兑换卡就是一张特制的</a:t>
            </a:r>
            <a:r>
              <a:rPr lang="zh-CN" altLang="en-US" sz="2200" dirty="0">
                <a:solidFill>
                  <a:srgbClr val="3333CC"/>
                </a:solidFill>
              </a:rPr>
              <a:t>磁卡</a:t>
            </a:r>
            <a:r>
              <a:rPr lang="zh-CN" altLang="en-US" sz="2200" b="0" dirty="0"/>
              <a:t>，上面有</a:t>
            </a:r>
            <a:r>
              <a:rPr lang="zh-CN" altLang="en-US" sz="2200" dirty="0">
                <a:solidFill>
                  <a:srgbClr val="3333CC"/>
                </a:solidFill>
              </a:rPr>
              <a:t>分行代码</a:t>
            </a:r>
            <a:r>
              <a:rPr lang="zh-CN" altLang="en-US" sz="2200" b="0" dirty="0"/>
              <a:t>和</a:t>
            </a:r>
            <a:r>
              <a:rPr lang="zh-CN" altLang="en-US" sz="2200" dirty="0">
                <a:solidFill>
                  <a:srgbClr val="3333CC"/>
                </a:solidFill>
              </a:rPr>
              <a:t>卡号</a:t>
            </a:r>
            <a:r>
              <a:rPr lang="zh-CN" altLang="en-US" sz="2200" b="0" dirty="0"/>
              <a:t>。分行代码唯一标识总行下属的一个分行，卡号确定了这张卡可以访问哪些账户。通常，一张卡可以访问储户的若干个账户，但是不一定能访问这个储户的全部账户。每张现金兑换卡仅属于一个储户所有，但是，同一张卡可能有多个</a:t>
            </a:r>
            <a:r>
              <a:rPr lang="zh-CN" altLang="en-US" sz="2200" dirty="0">
                <a:solidFill>
                  <a:srgbClr val="3333CC"/>
                </a:solidFill>
              </a:rPr>
              <a:t>副本</a:t>
            </a:r>
            <a:r>
              <a:rPr lang="zh-CN" altLang="en-US" sz="2200" b="0" dirty="0"/>
              <a:t>，因此，必须考虑同时在若干台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上使用同样的现金兑换卡的可能性。也就是说，系统应该能够处理并发的</a:t>
            </a:r>
            <a:r>
              <a:rPr lang="zh-CN" altLang="en-US" sz="2200" dirty="0">
                <a:solidFill>
                  <a:srgbClr val="3333CC"/>
                </a:solidFill>
              </a:rPr>
              <a:t>访问</a:t>
            </a:r>
            <a:r>
              <a:rPr lang="zh-CN" altLang="en-US" sz="2200" b="0" dirty="0"/>
              <a:t>。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zh-CN" altLang="en-US" sz="2200" b="0" dirty="0"/>
              <a:t>       当</a:t>
            </a:r>
            <a:r>
              <a:rPr lang="zh-CN" altLang="en-US" sz="2200" dirty="0">
                <a:solidFill>
                  <a:srgbClr val="3333CC"/>
                </a:solidFill>
              </a:rPr>
              <a:t>用户</a:t>
            </a:r>
            <a:r>
              <a:rPr lang="zh-CN" altLang="en-US" sz="2200" b="0" dirty="0"/>
              <a:t>把现金兑换卡插入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之后，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就与用户交互，以获取有关这次事务的信息，并与中央计算机交换关于事务的</a:t>
            </a:r>
            <a:r>
              <a:rPr lang="zh-CN" altLang="en-US" sz="2200" dirty="0">
                <a:solidFill>
                  <a:srgbClr val="3333CC"/>
                </a:solidFill>
              </a:rPr>
              <a:t>信息</a:t>
            </a:r>
            <a:r>
              <a:rPr lang="zh-CN" altLang="en-US" sz="2200" b="0" dirty="0"/>
              <a:t>。首先，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要求用户输入</a:t>
            </a:r>
            <a:r>
              <a:rPr lang="zh-CN" altLang="en-US" sz="2200" dirty="0">
                <a:solidFill>
                  <a:srgbClr val="3333CC"/>
                </a:solidFill>
              </a:rPr>
              <a:t>密码</a:t>
            </a:r>
            <a:r>
              <a:rPr lang="zh-CN" altLang="en-US" sz="2200" b="0" dirty="0"/>
              <a:t>，接下来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把从这张卡上读到的信息以及用户输入的密码传给中央计算机，请求中央计算机核对这些信息并处理这次事务。中央计算机根据卡上的分行代码确定这次事务与分行的对应关系，并且委托相应的分行计算机验证用户密码。如果用户输入的密码是正确的，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就要求用户选择事务</a:t>
            </a:r>
            <a:r>
              <a:rPr lang="zh-CN" altLang="en-US" sz="2200" dirty="0">
                <a:solidFill>
                  <a:srgbClr val="3333CC"/>
                </a:solidFill>
              </a:rPr>
              <a:t>类型</a:t>
            </a:r>
            <a:r>
              <a:rPr lang="zh-CN" altLang="en-US" sz="2200" b="0" dirty="0"/>
              <a:t>（取款、查询等）。当用户选择取款时，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请求用户输入</a:t>
            </a:r>
            <a:r>
              <a:rPr lang="zh-CN" altLang="en-US" sz="2200" dirty="0">
                <a:solidFill>
                  <a:srgbClr val="3333CC"/>
                </a:solidFill>
              </a:rPr>
              <a:t>取款额</a:t>
            </a:r>
            <a:r>
              <a:rPr lang="zh-CN" altLang="en-US" sz="2200" b="0" dirty="0"/>
              <a:t>。最后，</a:t>
            </a:r>
            <a:r>
              <a:rPr lang="en-US" altLang="zh-CN" sz="2200" b="0" dirty="0"/>
              <a:t>ATM</a:t>
            </a:r>
            <a:r>
              <a:rPr lang="zh-CN" altLang="en-US" sz="2200" b="0" dirty="0"/>
              <a:t>从现金出口吐出现金，并且打印出</a:t>
            </a:r>
            <a:r>
              <a:rPr lang="zh-CN" altLang="en-US" sz="2200" dirty="0">
                <a:solidFill>
                  <a:srgbClr val="3333CC"/>
                </a:solidFill>
              </a:rPr>
              <a:t>账单</a:t>
            </a:r>
            <a:r>
              <a:rPr lang="zh-CN" altLang="en-US" sz="2200" b="0" dirty="0"/>
              <a:t>交给用户。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sp>
        <p:nvSpPr>
          <p:cNvPr id="19459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647700" y="869950"/>
            <a:ext cx="1970088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银行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网络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街道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营业厅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6443663" y="869950"/>
            <a:ext cx="1627187" cy="4789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分行代码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卡号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副本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信息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密码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取款额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账单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储蓄所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软件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成本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支票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余额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磁卡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筛选类</a:t>
            </a:r>
            <a:r>
              <a:rPr lang="en-US" altLang="zh-CN" sz="3200" dirty="0"/>
              <a:t>&amp;</a:t>
            </a:r>
            <a:r>
              <a:rPr lang="zh-CN" altLang="en-US" sz="3200" dirty="0"/>
              <a:t>对象</a:t>
            </a:r>
            <a:r>
              <a:rPr lang="en-US" altLang="zh-CN" sz="3200" dirty="0"/>
              <a:t>—</a:t>
            </a:r>
            <a:r>
              <a:rPr lang="zh-CN" altLang="en-US" sz="3200" dirty="0"/>
              <a:t>去除无关</a:t>
            </a:r>
          </a:p>
        </p:txBody>
      </p:sp>
      <p:sp>
        <p:nvSpPr>
          <p:cNvPr id="20483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647700" y="869950"/>
            <a:ext cx="1970088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银行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网络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街道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营业厅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6443663" y="869950"/>
            <a:ext cx="1627187" cy="4789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分行代码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卡号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副本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信息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密码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取款额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账单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储蓄所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软件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成本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支票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余额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磁卡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筛选类</a:t>
            </a:r>
            <a:r>
              <a:rPr lang="en-US" altLang="zh-CN" sz="3200" dirty="0"/>
              <a:t>&amp;</a:t>
            </a:r>
            <a:r>
              <a:rPr lang="zh-CN" altLang="en-US" sz="3200" dirty="0"/>
              <a:t>对象</a:t>
            </a:r>
            <a:r>
              <a:rPr lang="en-US" altLang="zh-CN" sz="3200" dirty="0"/>
              <a:t>—</a:t>
            </a:r>
            <a:r>
              <a:rPr lang="zh-CN" altLang="en-US" sz="3200" dirty="0"/>
              <a:t>去除冗余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21507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647700" y="869950"/>
            <a:ext cx="1970088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银行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网络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9" name="Text Box 5"/>
          <p:cNvSpPr txBox="1"/>
          <p:nvPr/>
        </p:nvSpPr>
        <p:spPr>
          <a:xfrm>
            <a:off x="6443663" y="869950"/>
            <a:ext cx="1627187" cy="4789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分行代码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卡号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副本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用户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信息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密码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取款额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账单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软件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支票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余额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磁卡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筛选类</a:t>
            </a:r>
            <a:r>
              <a:rPr lang="en-US" altLang="zh-CN" sz="3200" dirty="0"/>
              <a:t>&amp;</a:t>
            </a:r>
            <a:r>
              <a:rPr lang="zh-CN" altLang="en-US" sz="3200" dirty="0"/>
              <a:t>对象</a:t>
            </a:r>
            <a:r>
              <a:rPr lang="en-US" altLang="zh-CN" sz="3200" dirty="0"/>
              <a:t>—</a:t>
            </a:r>
            <a:r>
              <a:rPr lang="zh-CN" altLang="en-US" sz="3200" dirty="0"/>
              <a:t>去除笼统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22531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647700" y="869950"/>
            <a:ext cx="1970088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银行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系统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网络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3" name="Text Box 5"/>
          <p:cNvSpPr txBox="1"/>
          <p:nvPr/>
        </p:nvSpPr>
        <p:spPr>
          <a:xfrm>
            <a:off x="6443663" y="869950"/>
            <a:ext cx="1627187" cy="4368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分行代码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卡号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访问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信息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密码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取款额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账单</a:t>
            </a:r>
          </a:p>
        </p:txBody>
      </p:sp>
      <p:sp>
        <p:nvSpPr>
          <p:cNvPr id="22534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软件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支票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余额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筛选类</a:t>
            </a:r>
            <a:r>
              <a:rPr lang="en-US" altLang="zh-CN" sz="3200" dirty="0"/>
              <a:t>&amp;</a:t>
            </a:r>
            <a:r>
              <a:rPr lang="zh-CN" altLang="en-US" sz="3200" dirty="0"/>
              <a:t>对象</a:t>
            </a:r>
            <a:r>
              <a:rPr lang="en-US" altLang="zh-CN" sz="3200" dirty="0"/>
              <a:t>—</a:t>
            </a:r>
            <a:r>
              <a:rPr lang="zh-CN" altLang="en-US" sz="3200" dirty="0"/>
              <a:t>去除属性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23555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647700" y="901700"/>
            <a:ext cx="1970088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7" name="Text Box 5"/>
          <p:cNvSpPr txBox="1"/>
          <p:nvPr/>
        </p:nvSpPr>
        <p:spPr>
          <a:xfrm>
            <a:off x="6443663" y="869950"/>
            <a:ext cx="1627187" cy="4789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分行代码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卡号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密码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类型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取款额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账单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现金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支票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余额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筛选类</a:t>
            </a:r>
            <a:r>
              <a:rPr lang="en-US" altLang="zh-CN" sz="3200" dirty="0"/>
              <a:t>&amp;</a:t>
            </a:r>
            <a:r>
              <a:rPr lang="zh-CN" altLang="en-US" sz="3200" dirty="0"/>
              <a:t>对象</a:t>
            </a:r>
            <a:r>
              <a:rPr lang="en-US" altLang="zh-CN" sz="3200" dirty="0"/>
              <a:t>—</a:t>
            </a:r>
            <a:r>
              <a:rPr lang="zh-CN" altLang="en-US" sz="3200" dirty="0"/>
              <a:t>去除实现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24579" name="Text Box 3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647700" y="901700"/>
            <a:ext cx="1970088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81" name="Text Box 5"/>
          <p:cNvSpPr txBox="1"/>
          <p:nvPr/>
        </p:nvSpPr>
        <p:spPr>
          <a:xfrm>
            <a:off x="6443663" y="901700"/>
            <a:ext cx="1612900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通信链路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事务日志</a:t>
            </a:r>
          </a:p>
        </p:txBody>
      </p:sp>
      <p:sp>
        <p:nvSpPr>
          <p:cNvPr id="24582" name="Text Box 6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339725" y="1189038"/>
            <a:ext cx="18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647700" y="901700"/>
            <a:ext cx="1970088" cy="5173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ATM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中央计算机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分行计算机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柜员终端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总行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分行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4" name="Text Box 4"/>
          <p:cNvSpPr txBox="1"/>
          <p:nvPr/>
        </p:nvSpPr>
        <p:spPr>
          <a:xfrm>
            <a:off x="3544888" y="869950"/>
            <a:ext cx="1970087" cy="560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柜员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储户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账户</a:t>
            </a: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事务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现金兑换卡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lvl="0" indent="0" fontAlgn="t">
              <a:lnSpc>
                <a:spcPct val="90000"/>
              </a:lnSpc>
              <a:spcBef>
                <a:spcPct val="1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8866188" cy="6732588"/>
            <a:chOff x="0" y="0"/>
            <a:chExt cx="5585" cy="4241"/>
          </a:xfrm>
        </p:grpSpPr>
        <p:sp>
          <p:nvSpPr>
            <p:cNvPr id="3075" name="AutoShape 3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76" name="AutoShape 4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1106" y="0"/>
                </a:cxn>
                <a:cxn ang="0">
                  <a:pos x="1195" y="89"/>
                </a:cxn>
                <a:cxn ang="0">
                  <a:pos x="1106" y="178"/>
                </a:cxn>
                <a:cxn ang="0">
                  <a:pos x="0" y="178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Line 5"/>
            <p:cNvSpPr/>
            <p:nvPr/>
          </p:nvSpPr>
          <p:spPr>
            <a:xfrm>
              <a:off x="11" y="716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" name="Text Box 6"/>
            <p:cNvSpPr txBox="1"/>
            <p:nvPr/>
          </p:nvSpPr>
          <p:spPr>
            <a:xfrm>
              <a:off x="155" y="158"/>
              <a:ext cx="211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4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9.4 </a:t>
              </a: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对象模型</a:t>
              </a:r>
              <a:endParaRPr lang="en-US" altLang="zh-CN" sz="4400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079" name="Rectangle 7"/>
            <p:cNvSpPr/>
            <p:nvPr/>
          </p:nvSpPr>
          <p:spPr>
            <a:xfrm>
              <a:off x="545" y="1361"/>
              <a:ext cx="4848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类图的基本符号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类间关系的符号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确定关联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初步确定关联</a:t>
            </a:r>
          </a:p>
          <a:p>
            <a:pPr lvl="1"/>
            <a:r>
              <a:rPr lang="zh-CN" altLang="en-US" dirty="0"/>
              <a:t>直接提取需求陈述中的</a:t>
            </a:r>
            <a:r>
              <a:rPr lang="zh-CN" altLang="en-US" dirty="0">
                <a:solidFill>
                  <a:srgbClr val="3333CC"/>
                </a:solidFill>
              </a:rPr>
              <a:t>动词词组</a:t>
            </a:r>
          </a:p>
          <a:p>
            <a:pPr lvl="1"/>
            <a:r>
              <a:rPr lang="zh-CN" altLang="en-US" dirty="0"/>
              <a:t>分析需求陈述中隐含的关联</a:t>
            </a:r>
          </a:p>
          <a:p>
            <a:pPr lvl="1"/>
            <a:r>
              <a:rPr lang="zh-CN" altLang="en-US" dirty="0"/>
              <a:t>根据领域知识补充一些关联</a:t>
            </a:r>
          </a:p>
          <a:p>
            <a:r>
              <a:rPr lang="zh-CN" altLang="en-US" dirty="0"/>
              <a:t>筛选关联</a:t>
            </a:r>
          </a:p>
          <a:p>
            <a:pPr lvl="1"/>
            <a:r>
              <a:rPr lang="zh-CN" altLang="en-US" dirty="0"/>
              <a:t>删除与已删去的类之间的关联 </a:t>
            </a:r>
          </a:p>
          <a:p>
            <a:pPr lvl="1"/>
            <a:r>
              <a:rPr lang="zh-CN" altLang="en-US" dirty="0"/>
              <a:t>删除与问题无关或应在实现阶段考虑的关联 </a:t>
            </a:r>
          </a:p>
          <a:p>
            <a:pPr lvl="1"/>
            <a:r>
              <a:rPr lang="zh-CN" altLang="en-US" dirty="0"/>
              <a:t>删除瞬时事件 </a:t>
            </a:r>
          </a:p>
          <a:p>
            <a:pPr lvl="1"/>
            <a:r>
              <a:rPr lang="zh-CN" altLang="en-US" dirty="0"/>
              <a:t>分解三元关联 </a:t>
            </a:r>
          </a:p>
          <a:p>
            <a:pPr lvl="1"/>
            <a:r>
              <a:rPr lang="zh-CN" altLang="en-US" dirty="0"/>
              <a:t>删除派生关联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直接提取需求陈述中的动词词组</a:t>
            </a:r>
          </a:p>
        </p:txBody>
      </p:sp>
      <p:sp>
        <p:nvSpPr>
          <p:cNvPr id="424963" name="Rectangle 3"/>
          <p:cNvSpPr>
            <a:spLocks noGrp="1"/>
          </p:cNvSpPr>
          <p:nvPr>
            <p:ph type="body"/>
          </p:nvPr>
        </p:nvSpPr>
        <p:spPr>
          <a:xfrm>
            <a:off x="358775" y="873125"/>
            <a:ext cx="8040688" cy="5761038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latin typeface="宋体" panose="02010600030101010101" pitchFamily="2" charset="-122"/>
              </a:rPr>
              <a:t>、中央计算机、分行计算机及柜员终端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2100" b="0" dirty="0">
                <a:latin typeface="宋体" panose="02010600030101010101" pitchFamily="2" charset="-122"/>
              </a:rPr>
              <a:t>网络。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总行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100" b="0" dirty="0">
                <a:latin typeface="宋体" panose="02010600030101010101" pitchFamily="2" charset="-122"/>
              </a:rPr>
              <a:t>多台</a:t>
            </a: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设在</a:t>
            </a:r>
            <a:r>
              <a:rPr lang="zh-CN" altLang="en-US" sz="2100" b="0" dirty="0">
                <a:latin typeface="宋体" panose="02010600030101010101" pitchFamily="2" charset="-122"/>
              </a:rPr>
              <a:t>主要街道上。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分行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1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设在</a:t>
            </a:r>
            <a:r>
              <a:rPr lang="zh-CN" altLang="en-US" sz="2100" b="0" dirty="0">
                <a:latin typeface="宋体" panose="02010600030101010101" pitchFamily="2" charset="-122"/>
              </a:rPr>
              <a:t>分行营业厅及储蓄所内。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分行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分摊</a:t>
            </a:r>
            <a:r>
              <a:rPr lang="zh-CN" altLang="en-US" sz="2100" b="0" dirty="0">
                <a:latin typeface="宋体" panose="02010600030101010101" pitchFamily="2" charset="-122"/>
              </a:rPr>
              <a:t>软件开发成本。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储户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1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柜员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100" b="0" dirty="0">
                <a:latin typeface="宋体" panose="02010600030101010101" pitchFamily="2" charset="-122"/>
              </a:rPr>
              <a:t>针对账户的事务。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1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21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100" b="0" dirty="0">
                <a:latin typeface="宋体" panose="02010600030101010101" pitchFamily="2" charset="-122"/>
              </a:rPr>
              <a:t>针对账户的事务。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1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系统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100" b="0" dirty="0">
                <a:latin typeface="宋体" panose="02010600030101010101" pitchFamily="2" charset="-122"/>
              </a:rPr>
              <a:t>并发的访问。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100" b="0" dirty="0">
                <a:latin typeface="宋体" panose="02010600030101010101" pitchFamily="2" charset="-122"/>
              </a:rPr>
              <a:t>用户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交互</a:t>
            </a:r>
            <a:r>
              <a:rPr lang="zh-CN" altLang="en-US" sz="21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1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交换</a:t>
            </a:r>
            <a:r>
              <a:rPr lang="zh-CN" altLang="en-US" sz="2100" b="0" dirty="0">
                <a:latin typeface="宋体" panose="02010600030101010101" pitchFamily="2" charset="-122"/>
              </a:rPr>
              <a:t>关于事务的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信息</a:t>
            </a:r>
            <a:r>
              <a:rPr lang="zh-CN" altLang="en-US" sz="21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读</a:t>
            </a:r>
            <a:r>
              <a:rPr lang="zh-CN" altLang="en-US" sz="2100" b="0" dirty="0">
                <a:latin typeface="宋体" panose="02010600030101010101" pitchFamily="2" charset="-122"/>
              </a:rPr>
              <a:t>现金兑换卡。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确定</a:t>
            </a:r>
            <a:r>
              <a:rPr lang="zh-CN" altLang="en-US" sz="2100" b="0" dirty="0">
                <a:latin typeface="宋体" panose="02010600030101010101" pitchFamily="2" charset="-122"/>
              </a:rPr>
              <a:t>事务与分行的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对应关系</a:t>
            </a:r>
            <a:r>
              <a:rPr lang="zh-CN" altLang="en-US" sz="21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吐出</a:t>
            </a:r>
            <a:r>
              <a:rPr lang="zh-CN" altLang="en-US" sz="2100" b="0" dirty="0">
                <a:latin typeface="宋体" panose="02010600030101010101" pitchFamily="2" charset="-122"/>
              </a:rPr>
              <a:t>现金。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100" b="0" dirty="0">
                <a:latin typeface="宋体" panose="02010600030101010101" pitchFamily="2" charset="-122"/>
              </a:rPr>
              <a:t>ATM</a:t>
            </a:r>
            <a:r>
              <a:rPr lang="zh-CN" altLang="en-US" sz="2100" b="0" dirty="0">
                <a:solidFill>
                  <a:srgbClr val="0000FF"/>
                </a:solidFill>
                <a:latin typeface="宋体" panose="02010600030101010101" pitchFamily="2" charset="-122"/>
              </a:rPr>
              <a:t>打印</a:t>
            </a:r>
            <a:r>
              <a:rPr lang="zh-CN" altLang="en-US" sz="2100" b="0" dirty="0">
                <a:latin typeface="宋体" panose="02010600030101010101" pitchFamily="2" charset="-122"/>
              </a:rPr>
              <a:t>账单。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4000" dirty="0">
                <a:solidFill>
                  <a:schemeClr val="tx2"/>
                </a:solidFill>
              </a:rPr>
              <a:t>需求陈述中隐含的关联</a:t>
            </a:r>
          </a:p>
        </p:txBody>
      </p:sp>
      <p:sp>
        <p:nvSpPr>
          <p:cNvPr id="28675" name="Text Box 3"/>
          <p:cNvSpPr txBox="1"/>
          <p:nvPr/>
        </p:nvSpPr>
        <p:spPr>
          <a:xfrm>
            <a:off x="431800" y="1200150"/>
            <a:ext cx="5264150" cy="4067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总行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sz="3200" b="0" dirty="0">
                <a:latin typeface="Times New Roman" panose="02020603050405020304" pitchFamily="18" charset="0"/>
              </a:rPr>
              <a:t>各个分行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组成</a:t>
            </a:r>
            <a:r>
              <a:rPr lang="zh-CN" altLang="en-US" sz="32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分行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保管</a:t>
            </a:r>
            <a:r>
              <a:rPr lang="zh-CN" altLang="en-US" sz="32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总行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3200" b="0" dirty="0">
                <a:latin typeface="Times New Roman" panose="02020603050405020304" pitchFamily="18" charset="0"/>
              </a:rPr>
              <a:t>中央计算机。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系统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维护</a:t>
            </a:r>
            <a:r>
              <a:rPr lang="zh-CN" altLang="en-US" sz="3200" b="0" dirty="0">
                <a:latin typeface="Times New Roman" panose="02020603050405020304" pitchFamily="18" charset="0"/>
              </a:rPr>
              <a:t>事务日志。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系统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提供</a:t>
            </a:r>
            <a:r>
              <a:rPr lang="zh-CN" altLang="en-US" sz="3200" b="0" dirty="0">
                <a:latin typeface="Times New Roman" panose="02020603050405020304" pitchFamily="18" charset="0"/>
              </a:rPr>
              <a:t>必要的安全性。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19"/>
            </a:pPr>
            <a:r>
              <a:rPr lang="zh-CN" altLang="en-US" sz="3200" b="0" dirty="0">
                <a:latin typeface="Times New Roman" panose="02020603050405020304" pitchFamily="18" charset="0"/>
              </a:rPr>
              <a:t> 储户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3200" b="0" dirty="0">
                <a:latin typeface="Times New Roman" panose="02020603050405020304" pitchFamily="18" charset="0"/>
              </a:rPr>
              <a:t>现金兑换卡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4000" dirty="0">
                <a:solidFill>
                  <a:schemeClr val="tx2"/>
                </a:solidFill>
              </a:rPr>
              <a:t>根据问题域知识得出的关联</a:t>
            </a:r>
          </a:p>
        </p:txBody>
      </p:sp>
      <p:sp>
        <p:nvSpPr>
          <p:cNvPr id="29699" name="Text Box 3"/>
          <p:cNvSpPr txBox="1"/>
          <p:nvPr/>
        </p:nvSpPr>
        <p:spPr>
          <a:xfrm>
            <a:off x="431800" y="1200150"/>
            <a:ext cx="4857750" cy="192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25"/>
            </a:pPr>
            <a:r>
              <a:rPr lang="zh-CN" altLang="en-US" sz="3200" b="0" dirty="0">
                <a:latin typeface="Times New Roman" panose="02020603050405020304" pitchFamily="18" charset="0"/>
              </a:rPr>
              <a:t> 现金兑换卡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r>
              <a:rPr lang="zh-CN" altLang="en-US" sz="32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spcBef>
                <a:spcPct val="10000"/>
              </a:spcBef>
              <a:buClrTx/>
              <a:buSzPct val="100000"/>
              <a:buAutoNum type="arabicPeriod" startAt="25"/>
            </a:pPr>
            <a:r>
              <a:rPr lang="zh-CN" altLang="en-US" sz="3200" b="0" dirty="0">
                <a:latin typeface="Times New Roman" panose="02020603050405020304" pitchFamily="18" charset="0"/>
              </a:rPr>
              <a:t> 分行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雇用</a:t>
            </a:r>
            <a:r>
              <a:rPr lang="zh-CN" altLang="en-US" sz="3200" b="0" dirty="0">
                <a:latin typeface="Times New Roman" panose="02020603050405020304" pitchFamily="18" charset="0"/>
              </a:rPr>
              <a:t>柜员。</a:t>
            </a:r>
          </a:p>
          <a:p>
            <a:pPr marL="457200" lvl="0" indent="-457200" fontAlgn="t">
              <a:spcBef>
                <a:spcPct val="65000"/>
              </a:spcBef>
              <a:buClrTx/>
              <a:buSzPct val="100000"/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931150" cy="58420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删除已删去的类之间的关联</a:t>
            </a:r>
          </a:p>
        </p:txBody>
      </p:sp>
      <p:sp>
        <p:nvSpPr>
          <p:cNvPr id="428035" name="Rectangle 3"/>
          <p:cNvSpPr/>
          <p:nvPr/>
        </p:nvSpPr>
        <p:spPr>
          <a:xfrm>
            <a:off x="468313" y="765175"/>
            <a:ext cx="8101012" cy="6092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latin typeface="宋体" panose="02010600030101010101" pitchFamily="2" charset="-122"/>
              </a:rPr>
              <a:t>、中央计算机、分行计算机及柜员终端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网络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dirty="0">
                <a:latin typeface="宋体" panose="02010600030101010101" pitchFamily="2" charset="-122"/>
              </a:rPr>
              <a:t>多台</a:t>
            </a: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设在</a:t>
            </a:r>
            <a:r>
              <a:rPr lang="zh-CN" altLang="en-US" sz="1900" b="0" dirty="0">
                <a:latin typeface="宋体" panose="02010600030101010101" pitchFamily="2" charset="-122"/>
              </a:rPr>
              <a:t>主要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街道</a:t>
            </a:r>
            <a:r>
              <a:rPr lang="zh-CN" altLang="en-US" sz="1900" b="0" dirty="0">
                <a:latin typeface="宋体" panose="02010600030101010101" pitchFamily="2" charset="-122"/>
              </a:rPr>
              <a:t>上。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9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柜员终端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设在</a:t>
            </a: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营业厅</a:t>
            </a:r>
            <a:r>
              <a:rPr lang="zh-CN" altLang="en-US" sz="1900" b="0" dirty="0">
                <a:latin typeface="宋体" panose="02010600030101010101" pitchFamily="2" charset="-122"/>
              </a:rPr>
              <a:t>及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储蓄所</a:t>
            </a:r>
            <a:r>
              <a:rPr lang="zh-CN" altLang="en-US" sz="1900" b="0" dirty="0">
                <a:latin typeface="宋体" panose="02010600030101010101" pitchFamily="2" charset="-122"/>
              </a:rPr>
              <a:t>内。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分摊</a:t>
            </a:r>
            <a:r>
              <a:rPr lang="zh-CN" altLang="en-US" sz="1900" b="0" dirty="0">
                <a:latin typeface="宋体" panose="02010600030101010101" pitchFamily="2" charset="-122"/>
              </a:rPr>
              <a:t>软件开发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成本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储户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dirty="0">
                <a:latin typeface="宋体" panose="02010600030101010101" pitchFamily="2" charset="-122"/>
              </a:rPr>
              <a:t>账户。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柜员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1900" b="0" dirty="0">
                <a:latin typeface="宋体" panose="02010600030101010101" pitchFamily="2" charset="-122"/>
              </a:rPr>
              <a:t>针对账户的事务。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柜员终端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1900" b="0" dirty="0">
                <a:latin typeface="宋体" panose="02010600030101010101" pitchFamily="2" charset="-122"/>
              </a:rPr>
              <a:t>针对账户的事务。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1900" b="0" dirty="0">
                <a:latin typeface="宋体" panose="02010600030101010101" pitchFamily="2" charset="-122"/>
              </a:rPr>
              <a:t>账户。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1900" b="0" dirty="0">
                <a:latin typeface="宋体" panose="02010600030101010101" pitchFamily="2" charset="-122"/>
              </a:rPr>
              <a:t>并发的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用户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交互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交换</a:t>
            </a:r>
            <a:r>
              <a:rPr lang="zh-CN" altLang="en-US" sz="1900" b="0" dirty="0">
                <a:latin typeface="宋体" panose="02010600030101010101" pitchFamily="2" charset="-122"/>
              </a:rPr>
              <a:t>关于事务的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信息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读</a:t>
            </a:r>
            <a:r>
              <a:rPr lang="zh-CN" altLang="en-US" sz="1900" b="0" dirty="0">
                <a:latin typeface="宋体" panose="02010600030101010101" pitchFamily="2" charset="-122"/>
              </a:rPr>
              <a:t>现金兑换卡。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确定</a:t>
            </a:r>
            <a:r>
              <a:rPr lang="zh-CN" altLang="en-US" sz="1900" b="0" dirty="0">
                <a:latin typeface="宋体" panose="02010600030101010101" pitchFamily="2" charset="-122"/>
              </a:rPr>
              <a:t>事务与分行的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对应关系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吐出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现金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打印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账单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sz="1900" b="0" dirty="0">
                <a:latin typeface="Times New Roman" panose="02020603050405020304" pitchFamily="18" charset="0"/>
              </a:rPr>
              <a:t>各个分行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组成</a:t>
            </a:r>
            <a:r>
              <a:rPr lang="zh-CN" altLang="en-US" sz="1900" b="0" dirty="0">
                <a:latin typeface="Times New Roman" panose="02020603050405020304" pitchFamily="18" charset="0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保管</a:t>
            </a:r>
            <a:r>
              <a:rPr lang="zh-CN" altLang="en-US" sz="1900" b="0" dirty="0">
                <a:latin typeface="Times New Roman" panose="02020603050405020304" pitchFamily="18" charset="0"/>
              </a:rPr>
              <a:t>账户。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1900" b="0" dirty="0">
                <a:latin typeface="Times New Roman" panose="02020603050405020304" pitchFamily="18" charset="0"/>
              </a:rPr>
              <a:t>中央计算机。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i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维护</a:t>
            </a:r>
            <a:r>
              <a:rPr lang="zh-CN" altLang="en-US" sz="1900" b="0" i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事务日志</a:t>
            </a:r>
            <a:r>
              <a:rPr lang="zh-CN" altLang="en-US" sz="1900" b="0" dirty="0">
                <a:latin typeface="Times New Roman" panose="02020603050405020304" pitchFamily="18" charset="0"/>
              </a:rPr>
              <a:t>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i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提供</a:t>
            </a:r>
            <a:r>
              <a:rPr lang="zh-CN" altLang="en-US" sz="1900" b="0" dirty="0">
                <a:latin typeface="Times New Roman" panose="02020603050405020304" pitchFamily="18" charset="0"/>
              </a:rPr>
              <a:t>必要的安全性。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储户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1900" b="0" dirty="0">
                <a:latin typeface="Times New Roman" panose="02020603050405020304" pitchFamily="18" charset="0"/>
              </a:rPr>
              <a:t>现金兑换卡。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现金兑换卡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r>
              <a:rPr lang="zh-CN" altLang="en-US" sz="1900" b="0" dirty="0">
                <a:latin typeface="Times New Roman" panose="02020603050405020304" pitchFamily="18" charset="0"/>
              </a:rPr>
              <a:t>账户。</a:t>
            </a:r>
          </a:p>
          <a:p>
            <a:pPr marL="533400" lvl="0" indent="-533400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1900" b="0" dirty="0">
                <a:latin typeface="Times New Roman" panose="02020603050405020304" pitchFamily="18" charset="0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雇用</a:t>
            </a:r>
            <a:r>
              <a:rPr lang="zh-CN" altLang="en-US" sz="1900" b="0" dirty="0">
                <a:latin typeface="Times New Roman" panose="02020603050405020304" pitchFamily="18" charset="0"/>
              </a:rPr>
              <a:t>柜员。</a:t>
            </a:r>
            <a:endParaRPr lang="zh-CN" altLang="en-US" sz="19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删除瞬时事件 </a:t>
            </a:r>
          </a:p>
        </p:txBody>
      </p:sp>
      <p:sp>
        <p:nvSpPr>
          <p:cNvPr id="31747" name="Rectangle 3"/>
          <p:cNvSpPr/>
          <p:nvPr/>
        </p:nvSpPr>
        <p:spPr>
          <a:xfrm>
            <a:off x="250825" y="1089025"/>
            <a:ext cx="8712200" cy="536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总行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2400" b="0" dirty="0">
                <a:latin typeface="Times New Roman" panose="02020603050405020304" pitchFamily="18" charset="0"/>
              </a:rPr>
              <a:t>多台</a:t>
            </a:r>
            <a:r>
              <a:rPr lang="en-US" altLang="zh-CN" sz="2400" b="0" dirty="0">
                <a:latin typeface="Times New Roman" panose="02020603050405020304" pitchFamily="18" charset="0"/>
              </a:rPr>
              <a:t>ATM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分行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提供</a:t>
            </a:r>
            <a:r>
              <a:rPr lang="zh-CN" altLang="en-US" sz="2400" b="0" dirty="0">
                <a:latin typeface="Times New Roman" panose="02020603050405020304" pitchFamily="18" charset="0"/>
              </a:rPr>
              <a:t>分行计算机和柜员终端。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储户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24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柜员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400" b="0" dirty="0">
                <a:latin typeface="Times New Roman" panose="02020603050405020304" pitchFamily="18" charset="0"/>
              </a:rPr>
              <a:t>针对账户的事务。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柜员终端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400" b="0" dirty="0">
                <a:latin typeface="Times New Roman" panose="02020603050405020304" pitchFamily="18" charset="0"/>
              </a:rPr>
              <a:t>分行计算机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通信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分行计算机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处理</a:t>
            </a:r>
            <a:r>
              <a:rPr lang="zh-CN" altLang="en-US" sz="2400" b="0" dirty="0">
                <a:latin typeface="Times New Roman" panose="02020603050405020304" pitchFamily="18" charset="0"/>
              </a:rPr>
              <a:t>针对账户的事务。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分行计算机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维护</a:t>
            </a:r>
            <a:r>
              <a:rPr lang="zh-CN" altLang="en-US" sz="24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ATM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用户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交互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2400" b="0" dirty="0">
                <a:latin typeface="Times New Roman" panose="02020603050405020304" pitchFamily="18" charset="0"/>
              </a:rPr>
              <a:t>ATM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400" b="0" dirty="0">
                <a:latin typeface="Times New Roman" panose="02020603050405020304" pitchFamily="18" charset="0"/>
              </a:rPr>
              <a:t>中央计算机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交换</a:t>
            </a:r>
            <a:r>
              <a:rPr lang="zh-CN" altLang="en-US" sz="2400" b="0" dirty="0">
                <a:latin typeface="Times New Roman" panose="02020603050405020304" pitchFamily="18" charset="0"/>
              </a:rPr>
              <a:t>关于事务的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信息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ATM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读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现金兑换卡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中央计算机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确定</a:t>
            </a:r>
            <a:r>
              <a:rPr lang="zh-CN" altLang="en-US" sz="2400" b="0" dirty="0">
                <a:latin typeface="Times New Roman" panose="02020603050405020304" pitchFamily="18" charset="0"/>
              </a:rPr>
              <a:t>事务与分行的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对应关系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总行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sz="2400" b="0" dirty="0">
                <a:latin typeface="Times New Roman" panose="02020603050405020304" pitchFamily="18" charset="0"/>
              </a:rPr>
              <a:t>各个分行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组成</a:t>
            </a:r>
            <a:r>
              <a:rPr lang="zh-CN" altLang="en-US" sz="2400" b="0" dirty="0">
                <a:latin typeface="Times New Roman" panose="02020603050405020304" pitchFamily="18" charset="0"/>
              </a:rPr>
              <a:t>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分行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保管</a:t>
            </a:r>
            <a:r>
              <a:rPr lang="zh-CN" altLang="en-US" sz="24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总行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2400" b="0" dirty="0">
                <a:latin typeface="Times New Roman" panose="02020603050405020304" pitchFamily="18" charset="0"/>
              </a:rPr>
              <a:t>中央计算机。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储户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拥有</a:t>
            </a:r>
            <a:r>
              <a:rPr lang="zh-CN" altLang="en-US" sz="2400" b="0" dirty="0">
                <a:latin typeface="Times New Roman" panose="02020603050405020304" pitchFamily="18" charset="0"/>
              </a:rPr>
              <a:t>现金兑换卡。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现金兑换卡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访问</a:t>
            </a:r>
            <a:r>
              <a:rPr lang="zh-CN" altLang="en-US" sz="2400" b="0" dirty="0">
                <a:latin typeface="Times New Roman" panose="02020603050405020304" pitchFamily="18" charset="0"/>
              </a:rPr>
              <a:t>账户。</a:t>
            </a:r>
          </a:p>
          <a:p>
            <a:pPr marL="457200" lvl="0" indent="-457200" fontAlgn="t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SzPct val="100000"/>
              <a:buAutoNum type="arabicPeriod"/>
            </a:pPr>
            <a:r>
              <a:rPr lang="zh-CN" altLang="en-US" sz="2400" b="0" dirty="0">
                <a:latin typeface="Times New Roman" panose="02020603050405020304" pitchFamily="18" charset="0"/>
              </a:rPr>
              <a:t>分行</a:t>
            </a: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雇用</a:t>
            </a:r>
            <a:r>
              <a:rPr lang="zh-CN" altLang="en-US" sz="2400" b="0" dirty="0">
                <a:latin typeface="Times New Roman" panose="02020603050405020304" pitchFamily="18" charset="0"/>
              </a:rPr>
              <a:t>柜员。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219700" y="4581525"/>
            <a:ext cx="3503613" cy="457200"/>
            <a:chOff x="3408" y="2256"/>
            <a:chExt cx="3491" cy="288"/>
          </a:xfrm>
        </p:grpSpPr>
        <p:sp>
          <p:nvSpPr>
            <p:cNvPr id="31749" name="Rectangle 5"/>
            <p:cNvSpPr/>
            <p:nvPr/>
          </p:nvSpPr>
          <p:spPr>
            <a:xfrm>
              <a:off x="4194" y="2313"/>
              <a:ext cx="270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中央计算机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通信</a:t>
              </a:r>
              <a:r>
                <a:rPr lang="zh-CN" altLang="en-US" sz="1800" dirty="0">
                  <a:solidFill>
                    <a:srgbClr val="0000FF"/>
                  </a:solidFill>
                  <a:ea typeface="楷体_GB2312" pitchFamily="49" charset="-122"/>
                </a:rPr>
                <a:t>”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50" name="Line 6"/>
            <p:cNvSpPr/>
            <p:nvPr/>
          </p:nvSpPr>
          <p:spPr>
            <a:xfrm>
              <a:off x="3408" y="2256"/>
              <a:ext cx="81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分解三元关联</a:t>
            </a:r>
          </a:p>
        </p:txBody>
      </p:sp>
      <p:sp>
        <p:nvSpPr>
          <p:cNvPr id="430083" name="Rectangle 3"/>
          <p:cNvSpPr>
            <a:spLocks noGrp="1"/>
          </p:cNvSpPr>
          <p:nvPr>
            <p:ph type="body"/>
          </p:nvPr>
        </p:nvSpPr>
        <p:spPr>
          <a:xfrm>
            <a:off x="431800" y="1016000"/>
            <a:ext cx="5688013" cy="5257800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总行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000" b="0" dirty="0">
                <a:latin typeface="宋体" panose="02010600030101010101" pitchFamily="2" charset="-122"/>
              </a:rPr>
              <a:t>多台</a:t>
            </a:r>
            <a:r>
              <a:rPr lang="en-US" altLang="zh-CN" sz="2000" b="0" dirty="0">
                <a:latin typeface="宋体" panose="02010600030101010101" pitchFamily="2" charset="-122"/>
              </a:rPr>
              <a:t>ATM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分行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0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储户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0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柜员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000" b="0" dirty="0">
                <a:latin typeface="宋体" panose="02010600030101010101" pitchFamily="2" charset="-122"/>
              </a:rPr>
              <a:t>针对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账户</a:t>
            </a:r>
            <a:r>
              <a:rPr lang="zh-CN" altLang="en-US" sz="2000" b="0" dirty="0">
                <a:latin typeface="宋体" panose="02010600030101010101" pitchFamily="2" charset="-122"/>
              </a:rPr>
              <a:t>的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0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分行计算机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000" b="0" dirty="0">
                <a:latin typeface="宋体" panose="02010600030101010101" pitchFamily="2" charset="-122"/>
              </a:rPr>
              <a:t>针对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账户</a:t>
            </a:r>
            <a:r>
              <a:rPr lang="zh-CN" altLang="en-US" sz="2000" b="0" dirty="0">
                <a:latin typeface="宋体" panose="02010600030101010101" pitchFamily="2" charset="-122"/>
              </a:rPr>
              <a:t>的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20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ATM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中央计算机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交换</a:t>
            </a:r>
            <a:r>
              <a:rPr lang="zh-CN" altLang="en-US" sz="2000" b="0" dirty="0">
                <a:latin typeface="宋体" panose="02010600030101010101" pitchFamily="2" charset="-122"/>
              </a:rPr>
              <a:t>关于</a:t>
            </a:r>
            <a:r>
              <a:rPr lang="zh-CN" altLang="en-US" sz="20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sz="2000" b="0" dirty="0">
                <a:latin typeface="宋体" panose="02010600030101010101" pitchFamily="2" charset="-122"/>
              </a:rPr>
              <a:t>的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信息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  <a:endParaRPr lang="zh-CN" altLang="en-US" sz="2000" b="0" i="1" u="sng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100" b="0" dirty="0"/>
              <a:t>中央计算机</a:t>
            </a:r>
            <a:r>
              <a:rPr lang="zh-CN" altLang="en-US" sz="2100" b="0" dirty="0">
                <a:solidFill>
                  <a:srgbClr val="0000FF"/>
                </a:solidFill>
              </a:rPr>
              <a:t>与</a:t>
            </a:r>
            <a:r>
              <a:rPr lang="zh-CN" altLang="en-US" sz="2100" b="0" dirty="0"/>
              <a:t>分行</a:t>
            </a:r>
            <a:r>
              <a:rPr lang="zh-CN" altLang="en-US" sz="2100" b="0" dirty="0">
                <a:solidFill>
                  <a:srgbClr val="0000FF"/>
                </a:solidFill>
              </a:rPr>
              <a:t>通信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宋体" panose="02010600030101010101" pitchFamily="2" charset="-12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总行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2000" b="0" dirty="0">
                <a:latin typeface="宋体" panose="02010600030101010101" pitchFamily="2" charset="-122"/>
              </a:rPr>
              <a:t>各个分行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20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分行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保管</a:t>
            </a:r>
            <a:r>
              <a:rPr lang="zh-CN" altLang="en-US" sz="20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总行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000" b="0" dirty="0">
                <a:latin typeface="宋体" panose="02010600030101010101" pitchFamily="2" charset="-122"/>
              </a:rPr>
              <a:t>中央计算机。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储户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000" b="0" dirty="0">
                <a:latin typeface="宋体" panose="02010600030101010101" pitchFamily="2" charset="-122"/>
              </a:rPr>
              <a:t>现金兑换卡。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宋体" panose="02010600030101010101" pitchFamily="2" charset="-12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20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宋体" panose="02010600030101010101" pitchFamily="2" charset="-122"/>
              <a:buAutoNum type="arabicPeriod"/>
            </a:pPr>
            <a:r>
              <a:rPr lang="zh-CN" altLang="en-US" sz="2000" b="0" dirty="0">
                <a:latin typeface="宋体" panose="02010600030101010101" pitchFamily="2" charset="-122"/>
              </a:rPr>
              <a:t>分行</a:t>
            </a:r>
            <a:r>
              <a:rPr lang="zh-CN" altLang="en-US" sz="2000" b="0" dirty="0">
                <a:solidFill>
                  <a:srgbClr val="0000FF"/>
                </a:solidFill>
                <a:latin typeface="宋体" panose="02010600030101010101" pitchFamily="2" charset="-122"/>
              </a:rPr>
              <a:t>雇用</a:t>
            </a:r>
            <a:r>
              <a:rPr lang="zh-CN" altLang="en-US" sz="2000" b="0" dirty="0">
                <a:latin typeface="宋体" panose="02010600030101010101" pitchFamily="2" charset="-122"/>
              </a:rPr>
              <a:t>柜员。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067175" y="1052513"/>
            <a:ext cx="4800600" cy="976312"/>
            <a:chOff x="2592" y="777"/>
            <a:chExt cx="3024" cy="615"/>
          </a:xfrm>
        </p:grpSpPr>
        <p:sp>
          <p:nvSpPr>
            <p:cNvPr id="32779" name="Rectangle 5"/>
            <p:cNvSpPr/>
            <p:nvPr/>
          </p:nvSpPr>
          <p:spPr>
            <a:xfrm>
              <a:off x="4486" y="777"/>
              <a:ext cx="1130" cy="40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柜员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事务</a:t>
              </a:r>
              <a:r>
                <a:rPr lang="zh-CN" altLang="en-US" sz="1800" dirty="0">
                  <a:ea typeface="楷体_GB2312" pitchFamily="49" charset="-122"/>
                </a:rPr>
                <a:t>”</a:t>
              </a:r>
              <a:endParaRPr lang="zh-CN" altLang="en-US" sz="18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事务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修改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账户</a:t>
              </a:r>
              <a:r>
                <a:rPr lang="zh-CN" altLang="en-US" sz="1800" dirty="0">
                  <a:ea typeface="楷体_GB2312" pitchFamily="49" charset="-122"/>
                </a:rPr>
                <a:t>”</a:t>
              </a:r>
              <a:endParaRPr lang="zh-CN" altLang="en-US" sz="1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80" name="Line 6"/>
            <p:cNvSpPr/>
            <p:nvPr/>
          </p:nvSpPr>
          <p:spPr>
            <a:xfrm flipV="1">
              <a:off x="2592" y="960"/>
              <a:ext cx="187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5400675" y="2889250"/>
            <a:ext cx="3581400" cy="641350"/>
            <a:chOff x="3360" y="1785"/>
            <a:chExt cx="2256" cy="404"/>
          </a:xfrm>
        </p:grpSpPr>
        <p:sp>
          <p:nvSpPr>
            <p:cNvPr id="32777" name="Rectangle 8"/>
            <p:cNvSpPr/>
            <p:nvPr/>
          </p:nvSpPr>
          <p:spPr>
            <a:xfrm>
              <a:off x="3977" y="1785"/>
              <a:ext cx="1639" cy="40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en-US" altLang="zh-CN" sz="1800" dirty="0">
                  <a:latin typeface="楷体_GB2312" pitchFamily="49" charset="-122"/>
                  <a:ea typeface="楷体_GB2312" pitchFamily="49" charset="-122"/>
                </a:rPr>
                <a:t>ATM</a:t>
              </a:r>
              <a:r>
                <a:rPr lang="zh-CN" altLang="en-US" sz="18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zh-CN" altLang="en-US" sz="1800" dirty="0">
                  <a:latin typeface="楷体_GB2312" pitchFamily="49" charset="-122"/>
                  <a:ea typeface="楷体_GB2312" pitchFamily="49" charset="-122"/>
                </a:rPr>
                <a:t>中央计算机</a:t>
              </a:r>
              <a:r>
                <a:rPr lang="zh-CN" altLang="en-US" sz="18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通信</a:t>
              </a:r>
              <a:r>
                <a:rPr lang="zh-CN" altLang="en-US" sz="1800" dirty="0">
                  <a:solidFill>
                    <a:srgbClr val="0000FF"/>
                  </a:solidFill>
                  <a:ea typeface="楷体_GB2312" pitchFamily="49" charset="-122"/>
                </a:rPr>
                <a:t>”</a:t>
              </a:r>
              <a:endParaRPr lang="zh-CN" altLang="en-US" sz="1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en-US" altLang="zh-CN" sz="1800" dirty="0">
                  <a:latin typeface="楷体_GB2312" pitchFamily="49" charset="-122"/>
                  <a:ea typeface="楷体_GB2312" pitchFamily="49" charset="-122"/>
                </a:rPr>
                <a:t>ATM</a:t>
              </a:r>
              <a:r>
                <a:rPr lang="zh-CN" altLang="en-US" sz="18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输入</a:t>
              </a:r>
              <a:r>
                <a:rPr lang="zh-CN" altLang="en-US" sz="1800" dirty="0">
                  <a:latin typeface="楷体_GB2312" pitchFamily="49" charset="-122"/>
                  <a:ea typeface="楷体_GB2312" pitchFamily="49" charset="-122"/>
                </a:rPr>
                <a:t>事务</a:t>
              </a:r>
              <a:r>
                <a:rPr lang="zh-CN" altLang="en-US" sz="1800" dirty="0">
                  <a:ea typeface="楷体_GB2312" pitchFamily="49" charset="-122"/>
                </a:rPr>
                <a:t>”</a:t>
              </a:r>
              <a:endParaRPr lang="zh-CN" altLang="en-US" sz="18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8" name="Line 9"/>
            <p:cNvSpPr/>
            <p:nvPr/>
          </p:nvSpPr>
          <p:spPr>
            <a:xfrm flipV="1">
              <a:off x="3360" y="1968"/>
              <a:ext cx="62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716463" y="1916113"/>
            <a:ext cx="4191000" cy="763587"/>
            <a:chOff x="2976" y="1247"/>
            <a:chExt cx="2640" cy="481"/>
          </a:xfrm>
        </p:grpSpPr>
        <p:sp>
          <p:nvSpPr>
            <p:cNvPr id="32775" name="Rectangle 11"/>
            <p:cNvSpPr/>
            <p:nvPr/>
          </p:nvSpPr>
          <p:spPr>
            <a:xfrm>
              <a:off x="4450" y="1247"/>
              <a:ext cx="1166" cy="40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保管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账户</a:t>
              </a:r>
              <a:r>
                <a:rPr lang="zh-CN" altLang="en-US" sz="1800" dirty="0">
                  <a:ea typeface="楷体_GB2312" pitchFamily="49" charset="-122"/>
                </a:rPr>
                <a:t>”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ea typeface="楷体_GB2312" pitchFamily="49" charset="-122"/>
                </a:rPr>
                <a:t>“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事务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修改</a:t>
              </a:r>
              <a:r>
                <a:rPr lang="zh-CN" altLang="en-US" sz="1800" dirty="0">
                  <a:latin typeface="Times New Roman" panose="02020603050405020304" pitchFamily="18" charset="0"/>
                  <a:ea typeface="楷体_GB2312" pitchFamily="49" charset="-122"/>
                </a:rPr>
                <a:t>账户</a:t>
              </a:r>
              <a:r>
                <a:rPr lang="zh-CN" altLang="en-US" sz="1800" dirty="0">
                  <a:ea typeface="楷体_GB2312" pitchFamily="49" charset="-122"/>
                </a:rPr>
                <a:t>”</a:t>
              </a:r>
              <a:endParaRPr lang="zh-CN" altLang="en-US" sz="1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76" name="Line 12"/>
            <p:cNvSpPr/>
            <p:nvPr/>
          </p:nvSpPr>
          <p:spPr>
            <a:xfrm flipV="1">
              <a:off x="2976" y="1392"/>
              <a:ext cx="14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删除派生关联 </a:t>
            </a:r>
          </a:p>
        </p:txBody>
      </p:sp>
      <p:sp>
        <p:nvSpPr>
          <p:cNvPr id="431107" name="Rectangle 3"/>
          <p:cNvSpPr>
            <a:spLocks noGrp="1"/>
          </p:cNvSpPr>
          <p:nvPr>
            <p:ph type="body"/>
          </p:nvPr>
        </p:nvSpPr>
        <p:spPr>
          <a:xfrm>
            <a:off x="1168400" y="992188"/>
            <a:ext cx="7975600" cy="5676900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多台</a:t>
            </a:r>
            <a:r>
              <a:rPr lang="en-US" altLang="zh-CN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9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储户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柜员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1900" b="0" dirty="0">
                <a:latin typeface="宋体" panose="02010600030101010101" pitchFamily="2" charset="-122"/>
              </a:rPr>
              <a:t>事务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事务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19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柜员终端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保管</a:t>
            </a:r>
            <a:r>
              <a:rPr lang="zh-CN" altLang="en-US" sz="1900" b="0" dirty="0">
                <a:latin typeface="宋体" panose="02010600030101010101" pitchFamily="2" charset="-122"/>
              </a:rPr>
              <a:t>账户 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分行计算机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维护</a:t>
            </a:r>
            <a:r>
              <a:rPr lang="zh-CN" altLang="en-US" sz="1900" b="0" i="1" u="sng" dirty="0">
                <a:solidFill>
                  <a:srgbClr val="FF3300"/>
                </a:solidFill>
                <a:latin typeface="宋体" panose="02010600030101010101" pitchFamily="2" charset="-122"/>
              </a:rPr>
              <a:t>账户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AutoNum type="arabicPeriod"/>
            </a:pPr>
            <a:r>
              <a:rPr lang="en-US" altLang="zh-CN" sz="1900" b="0" dirty="0">
                <a:latin typeface="宋体" panose="02010600030101010101" pitchFamily="2" charset="-122"/>
              </a:rPr>
              <a:t>ATM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1900" b="0" dirty="0">
                <a:latin typeface="宋体" panose="02010600030101010101" pitchFamily="2" charset="-122"/>
              </a:rPr>
              <a:t>事务</a:t>
            </a:r>
            <a:endParaRPr lang="zh-CN" altLang="en-US" sz="1900" b="0" i="1" u="sng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1900" b="0" dirty="0">
                <a:latin typeface="宋体" panose="02010600030101010101" pitchFamily="2" charset="-122"/>
              </a:rPr>
              <a:t>各个分行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19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总行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dirty="0">
                <a:latin typeface="宋体" panose="02010600030101010101" pitchFamily="2" charset="-122"/>
              </a:rPr>
              <a:t>中央计算机。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储户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900" b="0" dirty="0">
                <a:latin typeface="宋体" panose="02010600030101010101" pitchFamily="2" charset="-122"/>
              </a:rPr>
              <a:t>现金兑换卡。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宋体" panose="02010600030101010101" pitchFamily="2" charset="-12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19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Font typeface="宋体" panose="02010600030101010101" pitchFamily="2" charset="-122"/>
              <a:buAutoNum type="arabicPeriod"/>
            </a:pPr>
            <a:r>
              <a:rPr lang="zh-CN" altLang="en-US" sz="1900" b="0" dirty="0">
                <a:latin typeface="宋体" panose="02010600030101010101" pitchFamily="2" charset="-122"/>
              </a:rPr>
              <a:t>分行</a:t>
            </a:r>
            <a:r>
              <a:rPr lang="zh-CN" altLang="en-US" sz="1900" b="0" dirty="0">
                <a:solidFill>
                  <a:srgbClr val="0000FF"/>
                </a:solidFill>
                <a:latin typeface="宋体" panose="02010600030101010101" pitchFamily="2" charset="-122"/>
              </a:rPr>
              <a:t>雇用</a:t>
            </a:r>
            <a:r>
              <a:rPr lang="zh-CN" altLang="en-US" sz="1900" b="0" dirty="0">
                <a:latin typeface="宋体" panose="02010600030101010101" pitchFamily="2" charset="-122"/>
              </a:rPr>
              <a:t>柜员。</a:t>
            </a:r>
            <a:endParaRPr lang="zh-CN" altLang="en-US" sz="2600" b="0" dirty="0"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9788" y="2204674"/>
            <a:ext cx="455848" cy="828282"/>
            <a:chOff x="528" y="1632"/>
            <a:chExt cx="384" cy="576"/>
          </a:xfrm>
        </p:grpSpPr>
        <p:sp>
          <p:nvSpPr>
            <p:cNvPr id="33802" name="Line 5"/>
            <p:cNvSpPr/>
            <p:nvPr/>
          </p:nvSpPr>
          <p:spPr>
            <a:xfrm flipH="1">
              <a:off x="528" y="2208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33803" name="Line 6"/>
            <p:cNvSpPr/>
            <p:nvPr/>
          </p:nvSpPr>
          <p:spPr>
            <a:xfrm flipV="1">
              <a:off x="528" y="1632"/>
              <a:ext cx="0" cy="57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4" name="Line 7"/>
            <p:cNvSpPr/>
            <p:nvPr/>
          </p:nvSpPr>
          <p:spPr>
            <a:xfrm flipH="1">
              <a:off x="528" y="2016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5" name="Line 8"/>
            <p:cNvSpPr/>
            <p:nvPr/>
          </p:nvSpPr>
          <p:spPr>
            <a:xfrm flipH="1">
              <a:off x="528" y="163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611188" y="1160463"/>
            <a:ext cx="609600" cy="3132633"/>
            <a:chOff x="528" y="864"/>
            <a:chExt cx="384" cy="2304"/>
          </a:xfrm>
        </p:grpSpPr>
        <p:sp>
          <p:nvSpPr>
            <p:cNvPr id="33798" name="Line 10"/>
            <p:cNvSpPr/>
            <p:nvPr/>
          </p:nvSpPr>
          <p:spPr>
            <a:xfrm flipH="1">
              <a:off x="528" y="316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799" name="Line 11"/>
            <p:cNvSpPr/>
            <p:nvPr/>
          </p:nvSpPr>
          <p:spPr>
            <a:xfrm flipH="1">
              <a:off x="528" y="240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0" name="Line 12"/>
            <p:cNvSpPr/>
            <p:nvPr/>
          </p:nvSpPr>
          <p:spPr>
            <a:xfrm flipV="1">
              <a:off x="528" y="864"/>
              <a:ext cx="0" cy="23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1" name="Line 13"/>
            <p:cNvSpPr/>
            <p:nvPr/>
          </p:nvSpPr>
          <p:spPr>
            <a:xfrm>
              <a:off x="528" y="86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进一步完善筛选后的关联 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正名</a:t>
            </a:r>
          </a:p>
          <a:p>
            <a:pPr lvl="1"/>
            <a:r>
              <a:rPr lang="zh-CN" altLang="en-US" dirty="0"/>
              <a:t>应该仔细选择含义更明确的名字作为关联名。</a:t>
            </a:r>
          </a:p>
          <a:p>
            <a:r>
              <a:rPr lang="zh-CN" altLang="en-US" dirty="0"/>
              <a:t>分解</a:t>
            </a:r>
          </a:p>
          <a:p>
            <a:pPr lvl="1"/>
            <a:r>
              <a:rPr lang="zh-CN" altLang="en-US" dirty="0"/>
              <a:t>为了能够适用于不同的关联，必要时应该分解以前确定的类</a:t>
            </a:r>
            <a:r>
              <a:rPr lang="en-US" altLang="zh-CN" dirty="0"/>
              <a:t>/</a:t>
            </a:r>
            <a:r>
              <a:rPr lang="zh-CN" altLang="en-US" dirty="0"/>
              <a:t>对象。</a:t>
            </a:r>
          </a:p>
          <a:p>
            <a:r>
              <a:rPr lang="zh-CN" altLang="en-US" dirty="0"/>
              <a:t>补充</a:t>
            </a:r>
          </a:p>
          <a:p>
            <a:pPr lvl="1"/>
            <a:r>
              <a:rPr lang="zh-CN" altLang="en-US" dirty="0"/>
              <a:t>发现了遗漏的关联就应该及时补上。</a:t>
            </a:r>
          </a:p>
          <a:p>
            <a:r>
              <a:rPr lang="zh-CN" altLang="en-US" dirty="0"/>
              <a:t>标明阶数</a:t>
            </a:r>
          </a:p>
          <a:p>
            <a:pPr lvl="1"/>
            <a:r>
              <a:rPr lang="zh-CN" altLang="en-US" dirty="0"/>
              <a:t>应该初步判定各个关联的类型，并粗略地确定关联的阶数。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/>
          </p:cNvSpPr>
          <p:nvPr>
            <p:ph type="body"/>
          </p:nvPr>
        </p:nvSpPr>
        <p:spPr>
          <a:xfrm>
            <a:off x="323850" y="404813"/>
            <a:ext cx="5580063" cy="6084887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储户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5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25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保管</a:t>
            </a:r>
            <a:r>
              <a:rPr lang="zh-CN" altLang="en-US" sz="2500" b="0" dirty="0">
                <a:latin typeface="宋体" panose="02010600030101010101" pitchFamily="2" charset="-122"/>
              </a:rPr>
              <a:t>账户 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500" b="0" dirty="0">
                <a:latin typeface="宋体" panose="02010600030101010101" pitchFamily="2" charset="-122"/>
              </a:rPr>
              <a:t>ATM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en-US" altLang="zh-CN" sz="2500" b="0" dirty="0">
                <a:latin typeface="宋体" panose="02010600030101010101" pitchFamily="2" charset="-122"/>
              </a:rPr>
              <a:t>ATM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endParaRPr lang="zh-CN" altLang="en-US" sz="2500" b="0" i="1" u="sng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总行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2500" b="0" dirty="0">
                <a:latin typeface="宋体" panose="02010600030101010101" pitchFamily="2" charset="-122"/>
              </a:rPr>
              <a:t>各个分行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25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500" b="0" dirty="0">
                <a:latin typeface="宋体" panose="02010600030101010101" pitchFamily="2" charset="-122"/>
              </a:rPr>
              <a:t>总行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中央计算机。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500" b="0" dirty="0">
                <a:latin typeface="宋体" panose="02010600030101010101" pitchFamily="2" charset="-122"/>
              </a:rPr>
              <a:t>储户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现金兑换卡。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宋体" panose="02010600030101010101" pitchFamily="2" charset="-122"/>
              <a:buAutoNum type="arabicPeriod" startAt="13"/>
            </a:pPr>
            <a:r>
              <a:rPr lang="zh-CN" altLang="en-US" sz="25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25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宋体" panose="02010600030101010101" pitchFamily="2" charset="-122"/>
              <a:buAutoNum type="arabicPeriod" startAt="13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雇用</a:t>
            </a:r>
            <a:r>
              <a:rPr lang="zh-CN" altLang="en-US" sz="2500" b="0" dirty="0">
                <a:latin typeface="宋体" panose="02010600030101010101" pitchFamily="2" charset="-122"/>
              </a:rPr>
              <a:t>柜员。</a:t>
            </a:r>
            <a:endParaRPr lang="zh-CN" altLang="en-US" sz="3400" b="0" dirty="0">
              <a:latin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580063" y="368300"/>
            <a:ext cx="3276600" cy="581025"/>
            <a:chOff x="3696" y="1152"/>
            <a:chExt cx="2064" cy="366"/>
          </a:xfrm>
        </p:grpSpPr>
        <p:sp>
          <p:nvSpPr>
            <p:cNvPr id="35844" name="Rectangle 10"/>
            <p:cNvSpPr/>
            <p:nvPr/>
          </p:nvSpPr>
          <p:spPr>
            <a:xfrm>
              <a:off x="4210" y="1152"/>
              <a:ext cx="1550" cy="36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  <a:r>
                <a:rPr lang="zh-CN" altLang="en-US" sz="16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拥有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分行计算机</a:t>
              </a: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  <a:r>
                <a:rPr lang="zh-CN" altLang="en-US" sz="16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拥有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柜员终端</a:t>
              </a:r>
            </a:p>
          </p:txBody>
        </p:sp>
        <p:sp>
          <p:nvSpPr>
            <p:cNvPr id="35845" name="AutoShape 11"/>
            <p:cNvSpPr/>
            <p:nvPr/>
          </p:nvSpPr>
          <p:spPr>
            <a:xfrm>
              <a:off x="3696" y="1248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400" dirty="0"/>
              <a:t>类的基本符号</a:t>
            </a:r>
          </a:p>
        </p:txBody>
      </p:sp>
      <p:pic>
        <p:nvPicPr>
          <p:cNvPr id="4099" name="Picture 3" descr="rj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160463"/>
            <a:ext cx="2482850" cy="262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5882" name="Group 52"/>
          <p:cNvGrpSpPr/>
          <p:nvPr/>
        </p:nvGrpSpPr>
        <p:grpSpPr>
          <a:xfrm>
            <a:off x="4140200" y="2060575"/>
            <a:ext cx="3172460" cy="4150360"/>
            <a:chOff x="1927" y="1162"/>
            <a:chExt cx="1452" cy="2137"/>
          </a:xfrm>
        </p:grpSpPr>
        <p:sp>
          <p:nvSpPr>
            <p:cNvPr id="35891" name="Text Box 44"/>
            <p:cNvSpPr txBox="1"/>
            <p:nvPr/>
          </p:nvSpPr>
          <p:spPr>
            <a:xfrm>
              <a:off x="1927" y="1162"/>
              <a:ext cx="1452" cy="213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/>
                <a:t>Student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35892" name="Text Box 45"/>
            <p:cNvSpPr txBox="1"/>
            <p:nvPr/>
          </p:nvSpPr>
          <p:spPr>
            <a:xfrm>
              <a:off x="2000" y="1416"/>
              <a:ext cx="1148" cy="648"/>
            </a:xfrm>
            <a:prstGeom prst="rect">
              <a:avLst/>
            </a:prstGeom>
            <a:solidFill>
              <a:srgbClr val="FFFFFF"/>
            </a:solidFill>
            <a:ln w="0" cap="rnd" cmpd="sng">
              <a:solidFill>
                <a:srgbClr val="FFFFFF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No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name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sex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birthdata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Date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class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String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35893" name="Text Box 46"/>
            <p:cNvSpPr txBox="1"/>
            <p:nvPr/>
          </p:nvSpPr>
          <p:spPr>
            <a:xfrm>
              <a:off x="2000" y="2118"/>
              <a:ext cx="1234" cy="1176"/>
            </a:xfrm>
            <a:prstGeom prst="rect">
              <a:avLst/>
            </a:prstGeom>
            <a:solidFill>
              <a:srgbClr val="FFFFFF"/>
            </a:solidFill>
            <a:ln w="0" cap="rnd" cmpd="sng">
              <a:solidFill>
                <a:srgbClr val="FFFFFF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getNo( ):String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setno(No:String)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getname( ):String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setname(name:String)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getsex( ):String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setsex(sex:String)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getbirthdate( ):Date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setbirthdate(birthdate:Date)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getclass( ):String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400" dirty="0"/>
                <a:t>setclass(class:String)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35894" name="Line 47"/>
            <p:cNvSpPr/>
            <p:nvPr/>
          </p:nvSpPr>
          <p:spPr>
            <a:xfrm>
              <a:off x="1927" y="1390"/>
              <a:ext cx="145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5" name="Line 48"/>
            <p:cNvSpPr/>
            <p:nvPr/>
          </p:nvSpPr>
          <p:spPr>
            <a:xfrm>
              <a:off x="1927" y="2046"/>
              <a:ext cx="1452" cy="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/>
          </p:cNvSpPr>
          <p:nvPr>
            <p:ph type="body"/>
          </p:nvPr>
        </p:nvSpPr>
        <p:spPr>
          <a:xfrm>
            <a:off x="323850" y="404813"/>
            <a:ext cx="5580063" cy="6084887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分行计算机和柜员终端。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储户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5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r>
              <a:rPr lang="zh-CN" altLang="en-US" sz="25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保管</a:t>
            </a:r>
            <a:r>
              <a:rPr lang="zh-CN" altLang="en-US" sz="2500" b="0" dirty="0">
                <a:latin typeface="宋体" panose="02010600030101010101" pitchFamily="2" charset="-122"/>
              </a:rPr>
              <a:t>账户 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500" b="0" dirty="0">
                <a:latin typeface="宋体" panose="02010600030101010101" pitchFamily="2" charset="-122"/>
              </a:rPr>
              <a:t>ATM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AutoNum type="arabicPeriod"/>
            </a:pPr>
            <a:r>
              <a:rPr lang="en-US" altLang="zh-CN" sz="2500" b="0" dirty="0">
                <a:latin typeface="宋体" panose="02010600030101010101" pitchFamily="2" charset="-122"/>
              </a:rPr>
              <a:t>ATM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500" b="0" dirty="0">
                <a:solidFill>
                  <a:srgbClr val="FF3300"/>
                </a:solidFill>
                <a:latin typeface="宋体" panose="02010600030101010101" pitchFamily="2" charset="-122"/>
              </a:rPr>
              <a:t>事务</a:t>
            </a:r>
            <a:endParaRPr lang="zh-CN" altLang="en-US" sz="2500" b="0" i="1" u="sng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总行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2500" b="0" dirty="0">
                <a:latin typeface="宋体" panose="02010600030101010101" pitchFamily="2" charset="-122"/>
              </a:rPr>
              <a:t>各个分行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sz="2500" b="0" dirty="0">
                <a:latin typeface="宋体" panose="02010600030101010101" pitchFamily="2" charset="-122"/>
              </a:rPr>
              <a:t>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500" b="0" dirty="0">
                <a:latin typeface="宋体" panose="02010600030101010101" pitchFamily="2" charset="-122"/>
              </a:rPr>
              <a:t>总行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中央计算机。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500" b="0" dirty="0">
                <a:latin typeface="宋体" panose="02010600030101010101" pitchFamily="2" charset="-122"/>
              </a:rPr>
              <a:t>储户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现金兑换卡。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宋体" panose="02010600030101010101" pitchFamily="2" charset="-122"/>
              <a:buAutoNum type="arabicPeriod" startAt="13"/>
            </a:pPr>
            <a:r>
              <a:rPr lang="zh-CN" altLang="en-US" sz="25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2500" b="0" dirty="0">
                <a:latin typeface="宋体" panose="02010600030101010101" pitchFamily="2" charset="-122"/>
              </a:rPr>
              <a:t>账户。</a:t>
            </a:r>
          </a:p>
          <a:p>
            <a:pPr marL="571500" indent="-571500">
              <a:spcBef>
                <a:spcPct val="10000"/>
              </a:spcBef>
              <a:buClr>
                <a:schemeClr val="tx1"/>
              </a:buClr>
              <a:buFont typeface="宋体" panose="02010600030101010101" pitchFamily="2" charset="-122"/>
              <a:buAutoNum type="arabicPeriod" startAt="13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雇用</a:t>
            </a:r>
            <a:r>
              <a:rPr lang="zh-CN" altLang="en-US" sz="2500" b="0" dirty="0">
                <a:latin typeface="宋体" panose="02010600030101010101" pitchFamily="2" charset="-122"/>
              </a:rPr>
              <a:t>柜员。</a:t>
            </a:r>
            <a:endParaRPr lang="zh-CN" altLang="en-US" sz="3400" b="0" dirty="0">
              <a:latin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843213" y="1233488"/>
            <a:ext cx="2819400" cy="396875"/>
            <a:chOff x="1824" y="1200"/>
            <a:chExt cx="1776" cy="250"/>
          </a:xfrm>
        </p:grpSpPr>
        <p:sp>
          <p:nvSpPr>
            <p:cNvPr id="36880" name="Line 4"/>
            <p:cNvSpPr/>
            <p:nvPr/>
          </p:nvSpPr>
          <p:spPr>
            <a:xfrm>
              <a:off x="1824" y="1344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36881" name="Text Box 5"/>
            <p:cNvSpPr txBox="1"/>
            <p:nvPr/>
          </p:nvSpPr>
          <p:spPr>
            <a:xfrm>
              <a:off x="2832" y="1200"/>
              <a:ext cx="768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663825" y="3392488"/>
            <a:ext cx="2971800" cy="396875"/>
            <a:chOff x="1776" y="2304"/>
            <a:chExt cx="1872" cy="250"/>
          </a:xfrm>
        </p:grpSpPr>
        <p:sp>
          <p:nvSpPr>
            <p:cNvPr id="36878" name="Text Box 7"/>
            <p:cNvSpPr txBox="1"/>
            <p:nvPr/>
          </p:nvSpPr>
          <p:spPr>
            <a:xfrm>
              <a:off x="2880" y="2304"/>
              <a:ext cx="768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远程事务</a:t>
              </a:r>
            </a:p>
          </p:txBody>
        </p:sp>
        <p:sp>
          <p:nvSpPr>
            <p:cNvPr id="36879" name="Line 8"/>
            <p:cNvSpPr/>
            <p:nvPr/>
          </p:nvSpPr>
          <p:spPr>
            <a:xfrm>
              <a:off x="1776" y="2448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</p:grpSp>
      <p:grpSp>
        <p:nvGrpSpPr>
          <p:cNvPr id="4" name="Group 9"/>
          <p:cNvGrpSpPr/>
          <p:nvPr/>
        </p:nvGrpSpPr>
        <p:grpSpPr>
          <a:xfrm>
            <a:off x="5688013" y="1160463"/>
            <a:ext cx="3276600" cy="581025"/>
            <a:chOff x="3696" y="1152"/>
            <a:chExt cx="2064" cy="366"/>
          </a:xfrm>
        </p:grpSpPr>
        <p:sp>
          <p:nvSpPr>
            <p:cNvPr id="36876" name="Rectangle 10"/>
            <p:cNvSpPr/>
            <p:nvPr/>
          </p:nvSpPr>
          <p:spPr>
            <a:xfrm>
              <a:off x="4210" y="1152"/>
              <a:ext cx="1550" cy="36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</a:t>
              </a:r>
              <a:r>
                <a:rPr lang="zh-CN" alt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  <a:r>
                <a:rPr lang="zh-CN" alt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输进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柜员终端</a:t>
              </a:r>
            </a:p>
          </p:txBody>
        </p:sp>
        <p:sp>
          <p:nvSpPr>
            <p:cNvPr id="36877" name="AutoShape 11"/>
            <p:cNvSpPr/>
            <p:nvPr/>
          </p:nvSpPr>
          <p:spPr>
            <a:xfrm>
              <a:off x="3696" y="1248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5788025" y="3316288"/>
            <a:ext cx="3200400" cy="581025"/>
            <a:chOff x="3744" y="2256"/>
            <a:chExt cx="2016" cy="366"/>
          </a:xfrm>
        </p:grpSpPr>
        <p:sp>
          <p:nvSpPr>
            <p:cNvPr id="36874" name="Rectangle 13"/>
            <p:cNvSpPr/>
            <p:nvPr/>
          </p:nvSpPr>
          <p:spPr>
            <a:xfrm>
              <a:off x="4225" y="2256"/>
              <a:ext cx="1535" cy="36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楷体_GB2312" pitchFamily="49" charset="-122"/>
                  <a:ea typeface="楷体_GB2312" pitchFamily="49" charset="-122"/>
                </a:rPr>
                <a:t>ATM</a:t>
              </a:r>
              <a:r>
                <a:rPr lang="zh-CN" altLang="en-US" sz="16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输入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远程事务</a:t>
              </a:r>
            </a:p>
            <a:p>
              <a:pPr marL="457200" lvl="0" indent="-45720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现金兑换卡</a:t>
              </a:r>
              <a:r>
                <a:rPr lang="zh-CN" altLang="en-US" sz="16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授权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远程事务</a:t>
              </a:r>
            </a:p>
          </p:txBody>
        </p:sp>
        <p:sp>
          <p:nvSpPr>
            <p:cNvPr id="36875" name="AutoShape 14"/>
            <p:cNvSpPr/>
            <p:nvPr/>
          </p:nvSpPr>
          <p:spPr>
            <a:xfrm>
              <a:off x="3744" y="235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2735263" y="1989138"/>
            <a:ext cx="6248400" cy="733425"/>
            <a:chOff x="1824" y="1584"/>
            <a:chExt cx="3936" cy="462"/>
          </a:xfrm>
        </p:grpSpPr>
        <p:sp>
          <p:nvSpPr>
            <p:cNvPr id="36872" name="Line 16"/>
            <p:cNvSpPr/>
            <p:nvPr/>
          </p:nvSpPr>
          <p:spPr>
            <a:xfrm flipH="1" flipV="1">
              <a:off x="1824" y="1584"/>
              <a:ext cx="230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36873" name="Rectangle 17"/>
            <p:cNvSpPr/>
            <p:nvPr/>
          </p:nvSpPr>
          <p:spPr>
            <a:xfrm>
              <a:off x="4224" y="1680"/>
              <a:ext cx="1536" cy="36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  <a:r>
                <a:rPr lang="zh-CN" alt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修改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账户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远程事务</a:t>
              </a:r>
              <a:r>
                <a:rPr lang="zh-CN" altLang="en-US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修改</a:t>
              </a:r>
              <a:r>
                <a:rPr lang="zh-CN" altLang="en-US" sz="1600" dirty="0">
                  <a:latin typeface="Times New Roman" panose="02020603050405020304" pitchFamily="18" charset="0"/>
                  <a:ea typeface="楷体_GB2312" pitchFamily="49" charset="-122"/>
                </a:rPr>
                <a:t>账户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筛选结果</a:t>
            </a:r>
          </a:p>
        </p:txBody>
      </p:sp>
      <p:sp>
        <p:nvSpPr>
          <p:cNvPr id="434179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4643438" cy="4724400"/>
          </a:xfrm>
        </p:spPr>
        <p:txBody>
          <a:bodyPr vert="horz" wrap="square" lIns="91440" tIns="45720" rIns="91440" bIns="45720" anchor="t"/>
          <a:lstStyle/>
          <a:p>
            <a:pPr marL="571500" indent="-571500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柜员终端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储户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5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500" b="0" dirty="0">
                <a:latin typeface="宋体" panose="02010600030101010101" pitchFamily="2" charset="-122"/>
              </a:rPr>
              <a:t>柜员事务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柜员事务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输进</a:t>
            </a:r>
            <a:r>
              <a:rPr lang="zh-CN" altLang="en-US" sz="2500" b="0" dirty="0">
                <a:latin typeface="宋体" panose="02010600030101010101" pitchFamily="2" charset="-122"/>
              </a:rPr>
              <a:t>柜员终端</a:t>
            </a:r>
            <a:endParaRPr lang="zh-CN" altLang="en-US" sz="2500" b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柜员事务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5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远程事务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500" b="0" dirty="0">
                <a:latin typeface="宋体" panose="02010600030101010101" pitchFamily="2" charset="-122"/>
              </a:rPr>
              <a:t>账户</a:t>
            </a: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柜员终端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500" b="0" dirty="0">
                <a:latin typeface="宋体" panose="02010600030101010101" pitchFamily="2" charset="-122"/>
              </a:rPr>
              <a:t>分行计算机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  <a:endParaRPr lang="zh-CN" altLang="en-US" sz="2500" b="0" dirty="0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Clr>
                <a:schemeClr val="tx1"/>
              </a:buClr>
              <a:buAutoNum type="arabicPeriod"/>
            </a:pPr>
            <a:r>
              <a:rPr lang="zh-CN" altLang="en-US" sz="2500" b="0" dirty="0">
                <a:latin typeface="宋体" panose="02010600030101010101" pitchFamily="2" charset="-122"/>
              </a:rPr>
              <a:t>分行</a:t>
            </a:r>
            <a:r>
              <a:rPr lang="zh-CN" altLang="en-US" sz="2500" b="0" dirty="0">
                <a:solidFill>
                  <a:srgbClr val="0000FF"/>
                </a:solidFill>
                <a:latin typeface="宋体" panose="02010600030101010101" pitchFamily="2" charset="-122"/>
              </a:rPr>
              <a:t>保管</a:t>
            </a:r>
            <a:r>
              <a:rPr lang="zh-CN" altLang="en-US" sz="2500" b="0" dirty="0">
                <a:latin typeface="宋体" panose="02010600030101010101" pitchFamily="2" charset="-122"/>
              </a:rPr>
              <a:t>账户 </a:t>
            </a:r>
          </a:p>
        </p:txBody>
      </p:sp>
      <p:sp>
        <p:nvSpPr>
          <p:cNvPr id="434180" name="Rectangle 4"/>
          <p:cNvSpPr/>
          <p:nvPr/>
        </p:nvSpPr>
        <p:spPr>
          <a:xfrm>
            <a:off x="4932363" y="944563"/>
            <a:ext cx="4032250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30000"/>
              </a:spcBef>
              <a:buClr>
                <a:schemeClr val="tx1"/>
              </a:buClr>
              <a:buSzPct val="100000"/>
              <a:buAutoNum type="arabicPeriod" startAt="10"/>
            </a:pPr>
            <a:r>
              <a:rPr lang="en-US" altLang="zh-CN" sz="2400" b="0" dirty="0">
                <a:latin typeface="宋体" panose="02010600030101010101" pitchFamily="2" charset="-122"/>
              </a:rPr>
              <a:t>ATM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4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en-US" altLang="zh-CN" sz="2400" b="0" dirty="0">
                <a:latin typeface="宋体" panose="02010600030101010101" pitchFamily="2" charset="-122"/>
              </a:rPr>
              <a:t>ATM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输入</a:t>
            </a:r>
            <a:r>
              <a:rPr lang="zh-CN" altLang="en-US" sz="2400" b="0" dirty="0">
                <a:latin typeface="宋体" panose="02010600030101010101" pitchFamily="2" charset="-122"/>
              </a:rPr>
              <a:t>远程事务</a:t>
            </a: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授权</a:t>
            </a:r>
            <a:r>
              <a:rPr lang="zh-CN" altLang="en-US" sz="2400" b="0" dirty="0">
                <a:latin typeface="宋体" panose="02010600030101010101" pitchFamily="2" charset="-122"/>
              </a:rPr>
              <a:t>远程事务</a:t>
            </a:r>
            <a:endParaRPr lang="zh-CN" altLang="en-US" sz="2400" b="0" i="1" u="sng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中央计算机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400" b="0" dirty="0">
                <a:latin typeface="宋体" panose="02010600030101010101" pitchFamily="2" charset="-122"/>
              </a:rPr>
              <a:t>分行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通信</a:t>
            </a: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总行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zh-CN" altLang="en-US" sz="2400" b="0" dirty="0">
                <a:latin typeface="宋体" panose="02010600030101010101" pitchFamily="2" charset="-122"/>
              </a:rPr>
              <a:t>各个分行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组成</a:t>
            </a:r>
            <a:endParaRPr lang="zh-CN" altLang="en-US" sz="2400" b="0" dirty="0"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总行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400" b="0" dirty="0">
                <a:latin typeface="宋体" panose="02010600030101010101" pitchFamily="2" charset="-122"/>
              </a:rPr>
              <a:t>中央计算机</a:t>
            </a:r>
          </a:p>
          <a:p>
            <a:pPr marL="457200" lvl="0" indent="-457200" eaLnBrk="1" hangingPunct="1">
              <a:spcBef>
                <a:spcPct val="30000"/>
              </a:spcBef>
              <a:buClrTx/>
              <a:buSzPct val="100000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储户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2400" b="0" dirty="0">
                <a:latin typeface="宋体" panose="02010600030101010101" pitchFamily="2" charset="-122"/>
              </a:rPr>
              <a:t>现金兑换卡</a:t>
            </a:r>
          </a:p>
          <a:p>
            <a:pPr marL="457200" lvl="0" indent="-457200" eaLnBrk="1" hangingPunct="1">
              <a:spcBef>
                <a:spcPct val="30000"/>
              </a:spcBef>
              <a:buClr>
                <a:schemeClr val="tx1"/>
              </a:buClr>
              <a:buSzPct val="100000"/>
              <a:buFont typeface="宋体" panose="02010600030101010101" pitchFamily="2" charset="-122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现金兑换卡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sz="2400" b="0" dirty="0">
                <a:latin typeface="宋体" panose="02010600030101010101" pitchFamily="2" charset="-122"/>
              </a:rPr>
              <a:t>账户</a:t>
            </a:r>
          </a:p>
          <a:p>
            <a:pPr marL="457200" lvl="0" indent="-457200" eaLnBrk="1" hangingPunct="1">
              <a:spcBef>
                <a:spcPct val="30000"/>
              </a:spcBef>
              <a:buClr>
                <a:schemeClr val="tx1"/>
              </a:buClr>
              <a:buSzPct val="100000"/>
              <a:buFont typeface="宋体" panose="02010600030101010101" pitchFamily="2" charset="-122"/>
              <a:buAutoNum type="arabicPeriod" startAt="10"/>
            </a:pPr>
            <a:r>
              <a:rPr lang="zh-CN" altLang="en-US" sz="2400" b="0" dirty="0">
                <a:latin typeface="宋体" panose="02010600030101010101" pitchFamily="2" charset="-122"/>
              </a:rPr>
              <a:t>分行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雇用</a:t>
            </a:r>
            <a:r>
              <a:rPr lang="zh-CN" altLang="en-US" sz="2400" b="0" dirty="0">
                <a:latin typeface="宋体" panose="02010600030101010101" pitchFamily="2" charset="-122"/>
              </a:rPr>
              <a:t>柜员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/>
      <p:bldP spid="4341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ATM</a:t>
            </a:r>
            <a:r>
              <a:rPr lang="zh-CN" altLang="en-US" dirty="0"/>
              <a:t>系统初始对象模型</a:t>
            </a:r>
          </a:p>
        </p:txBody>
      </p:sp>
      <p:pic>
        <p:nvPicPr>
          <p:cNvPr id="435203" name="Picture 3" descr="rj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052513"/>
            <a:ext cx="8351837" cy="549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划分主题</a:t>
            </a:r>
          </a:p>
        </p:txBody>
      </p:sp>
      <p:grpSp>
        <p:nvGrpSpPr>
          <p:cNvPr id="39939" name="Group 3"/>
          <p:cNvGrpSpPr/>
          <p:nvPr/>
        </p:nvGrpSpPr>
        <p:grpSpPr>
          <a:xfrm>
            <a:off x="762000" y="1143000"/>
            <a:ext cx="7620000" cy="5029200"/>
            <a:chOff x="624" y="720"/>
            <a:chExt cx="4800" cy="3168"/>
          </a:xfrm>
        </p:grpSpPr>
        <p:pic>
          <p:nvPicPr>
            <p:cNvPr id="39940" name="Picture 4" descr="rj1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" y="816"/>
              <a:ext cx="4762" cy="3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1" name="Rectangle 5"/>
            <p:cNvSpPr/>
            <p:nvPr/>
          </p:nvSpPr>
          <p:spPr>
            <a:xfrm>
              <a:off x="624" y="720"/>
              <a:ext cx="1152" cy="1584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lgDashDot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942" name="Rectangle 6"/>
            <p:cNvSpPr/>
            <p:nvPr/>
          </p:nvSpPr>
          <p:spPr>
            <a:xfrm>
              <a:off x="1920" y="720"/>
              <a:ext cx="2400" cy="2400"/>
            </a:xfrm>
            <a:prstGeom prst="rect">
              <a:avLst/>
            </a:prstGeom>
            <a:noFill/>
            <a:ln w="28575" cap="flat" cmpd="sng">
              <a:solidFill>
                <a:srgbClr val="FF33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39943" name="Group 7"/>
            <p:cNvGrpSpPr/>
            <p:nvPr/>
          </p:nvGrpSpPr>
          <p:grpSpPr>
            <a:xfrm>
              <a:off x="624" y="720"/>
              <a:ext cx="4800" cy="3168"/>
              <a:chOff x="624" y="720"/>
              <a:chExt cx="4800" cy="3168"/>
            </a:xfrm>
          </p:grpSpPr>
          <p:sp>
            <p:nvSpPr>
              <p:cNvPr id="39944" name="Line 8"/>
              <p:cNvSpPr/>
              <p:nvPr/>
            </p:nvSpPr>
            <p:spPr>
              <a:xfrm>
                <a:off x="624" y="3216"/>
                <a:ext cx="403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39945" name="Line 9"/>
              <p:cNvSpPr/>
              <p:nvPr/>
            </p:nvSpPr>
            <p:spPr>
              <a:xfrm>
                <a:off x="624" y="3216"/>
                <a:ext cx="0" cy="67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39946" name="Line 10"/>
              <p:cNvSpPr/>
              <p:nvPr/>
            </p:nvSpPr>
            <p:spPr>
              <a:xfrm>
                <a:off x="624" y="3888"/>
                <a:ext cx="480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39947" name="Line 11"/>
              <p:cNvSpPr/>
              <p:nvPr/>
            </p:nvSpPr>
            <p:spPr>
              <a:xfrm>
                <a:off x="4656" y="720"/>
                <a:ext cx="0" cy="249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39948" name="Line 12"/>
              <p:cNvSpPr/>
              <p:nvPr/>
            </p:nvSpPr>
            <p:spPr>
              <a:xfrm>
                <a:off x="4656" y="720"/>
                <a:ext cx="768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39949" name="Line 13"/>
              <p:cNvSpPr/>
              <p:nvPr/>
            </p:nvSpPr>
            <p:spPr>
              <a:xfrm>
                <a:off x="5424" y="720"/>
                <a:ext cx="0" cy="316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lgDashDot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确定属性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分析</a:t>
            </a:r>
          </a:p>
          <a:p>
            <a:pPr lvl="1"/>
            <a:r>
              <a:rPr lang="zh-CN" altLang="en-US" dirty="0"/>
              <a:t>在需求陈述中用</a:t>
            </a:r>
            <a:r>
              <a:rPr lang="zh-CN" altLang="en-US" dirty="0">
                <a:solidFill>
                  <a:srgbClr val="3333CC"/>
                </a:solidFill>
              </a:rPr>
              <a:t>名词词组</a:t>
            </a:r>
            <a:r>
              <a:rPr lang="zh-CN" altLang="en-US" dirty="0"/>
              <a:t>表示属性，</a:t>
            </a:r>
            <a:r>
              <a:rPr lang="zh-CN" altLang="en-US" dirty="0">
                <a:solidFill>
                  <a:srgbClr val="3333CC"/>
                </a:solidFill>
              </a:rPr>
              <a:t>形容词</a:t>
            </a:r>
            <a:r>
              <a:rPr lang="zh-CN" altLang="en-US" dirty="0"/>
              <a:t>表示可枚举的具体属性。</a:t>
            </a:r>
          </a:p>
          <a:p>
            <a:pPr lvl="1"/>
            <a:r>
              <a:rPr lang="zh-CN" altLang="en-US" dirty="0"/>
              <a:t>藉助于领域知识和常识</a:t>
            </a:r>
          </a:p>
          <a:p>
            <a:r>
              <a:rPr lang="zh-CN" altLang="en-US" dirty="0"/>
              <a:t>选择</a:t>
            </a:r>
          </a:p>
          <a:p>
            <a:pPr lvl="1"/>
            <a:r>
              <a:rPr lang="zh-CN" altLang="en-US" dirty="0"/>
              <a:t>误把对象当作属性</a:t>
            </a:r>
          </a:p>
          <a:p>
            <a:pPr lvl="1"/>
            <a:r>
              <a:rPr lang="zh-CN" altLang="en-US" dirty="0"/>
              <a:t>误把关联类的属性当作一般对象的属性</a:t>
            </a:r>
          </a:p>
          <a:p>
            <a:pPr lvl="1"/>
            <a:r>
              <a:rPr lang="zh-CN" altLang="en-US" dirty="0"/>
              <a:t>把限定误当成属性</a:t>
            </a:r>
            <a:r>
              <a:rPr lang="en-US" altLang="zh-CN" dirty="0"/>
              <a:t>(</a:t>
            </a:r>
            <a:r>
              <a:rPr lang="zh-CN" altLang="en-US" dirty="0"/>
              <a:t>如分行代码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误把内部状态当成了属性</a:t>
            </a:r>
          </a:p>
          <a:p>
            <a:pPr lvl="1"/>
            <a:r>
              <a:rPr lang="zh-CN" altLang="en-US" dirty="0"/>
              <a:t>过于细化</a:t>
            </a:r>
          </a:p>
          <a:p>
            <a:pPr lvl="1"/>
            <a:r>
              <a:rPr lang="zh-CN" altLang="en-US" dirty="0"/>
              <a:t>不一致的属性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/>
          <p:nvPr/>
        </p:nvGrpSpPr>
        <p:grpSpPr>
          <a:xfrm>
            <a:off x="762000" y="838200"/>
            <a:ext cx="8001000" cy="5486400"/>
            <a:chOff x="480" y="528"/>
            <a:chExt cx="5040" cy="3456"/>
          </a:xfrm>
        </p:grpSpPr>
        <p:sp>
          <p:nvSpPr>
            <p:cNvPr id="41987" name="Rectangle 3"/>
            <p:cNvSpPr/>
            <p:nvPr/>
          </p:nvSpPr>
          <p:spPr>
            <a:xfrm>
              <a:off x="480" y="672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1988" name="Line 4"/>
            <p:cNvSpPr/>
            <p:nvPr/>
          </p:nvSpPr>
          <p:spPr>
            <a:xfrm>
              <a:off x="480" y="85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89" name="Line 5"/>
            <p:cNvSpPr/>
            <p:nvPr/>
          </p:nvSpPr>
          <p:spPr>
            <a:xfrm>
              <a:off x="480" y="1207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0" name="Text Box 6"/>
            <p:cNvSpPr txBox="1"/>
            <p:nvPr/>
          </p:nvSpPr>
          <p:spPr>
            <a:xfrm>
              <a:off x="528" y="67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ATM</a:t>
              </a:r>
            </a:p>
          </p:txBody>
        </p:sp>
        <p:sp>
          <p:nvSpPr>
            <p:cNvPr id="41991" name="Text Box 7"/>
            <p:cNvSpPr txBox="1"/>
            <p:nvPr/>
          </p:nvSpPr>
          <p:spPr>
            <a:xfrm>
              <a:off x="528" y="895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现有金额</a:t>
              </a:r>
            </a:p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付出金额</a:t>
              </a:r>
            </a:p>
          </p:txBody>
        </p:sp>
        <p:sp>
          <p:nvSpPr>
            <p:cNvPr id="41992" name="Rectangle 8"/>
            <p:cNvSpPr/>
            <p:nvPr/>
          </p:nvSpPr>
          <p:spPr>
            <a:xfrm>
              <a:off x="1824" y="672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1993" name="Line 9"/>
            <p:cNvSpPr/>
            <p:nvPr/>
          </p:nvSpPr>
          <p:spPr>
            <a:xfrm>
              <a:off x="1824" y="85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4" name="Line 10"/>
            <p:cNvSpPr/>
            <p:nvPr/>
          </p:nvSpPr>
          <p:spPr>
            <a:xfrm>
              <a:off x="1824" y="1207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5" name="Text Box 11"/>
            <p:cNvSpPr txBox="1"/>
            <p:nvPr/>
          </p:nvSpPr>
          <p:spPr>
            <a:xfrm>
              <a:off x="1872" y="67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柜员终端</a:t>
              </a:r>
            </a:p>
          </p:txBody>
        </p:sp>
        <p:sp>
          <p:nvSpPr>
            <p:cNvPr id="41996" name="Text Box 12"/>
            <p:cNvSpPr txBox="1"/>
            <p:nvPr/>
          </p:nvSpPr>
          <p:spPr>
            <a:xfrm>
              <a:off x="1872" y="895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997" name="Rectangle 13"/>
            <p:cNvSpPr/>
            <p:nvPr/>
          </p:nvSpPr>
          <p:spPr>
            <a:xfrm>
              <a:off x="480" y="172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1998" name="Line 14"/>
            <p:cNvSpPr/>
            <p:nvPr/>
          </p:nvSpPr>
          <p:spPr>
            <a:xfrm>
              <a:off x="480" y="189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9" name="Line 15"/>
            <p:cNvSpPr/>
            <p:nvPr/>
          </p:nvSpPr>
          <p:spPr>
            <a:xfrm>
              <a:off x="480" y="222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0" name="Text Box 16"/>
            <p:cNvSpPr txBox="1"/>
            <p:nvPr/>
          </p:nvSpPr>
          <p:spPr>
            <a:xfrm>
              <a:off x="480" y="1728"/>
              <a:ext cx="52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中央计算机</a:t>
              </a:r>
            </a:p>
          </p:txBody>
        </p:sp>
        <p:sp>
          <p:nvSpPr>
            <p:cNvPr id="42001" name="Text Box 17"/>
            <p:cNvSpPr txBox="1"/>
            <p:nvPr/>
          </p:nvSpPr>
          <p:spPr>
            <a:xfrm>
              <a:off x="528" y="193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现有金额</a:t>
              </a:r>
            </a:p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付出金额</a:t>
              </a:r>
            </a:p>
          </p:txBody>
        </p:sp>
        <p:sp>
          <p:nvSpPr>
            <p:cNvPr id="42002" name="Rectangle 18"/>
            <p:cNvSpPr/>
            <p:nvPr/>
          </p:nvSpPr>
          <p:spPr>
            <a:xfrm>
              <a:off x="1824" y="172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03" name="Line 19"/>
            <p:cNvSpPr/>
            <p:nvPr/>
          </p:nvSpPr>
          <p:spPr>
            <a:xfrm>
              <a:off x="1824" y="189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4" name="Line 20"/>
            <p:cNvSpPr/>
            <p:nvPr/>
          </p:nvSpPr>
          <p:spPr>
            <a:xfrm>
              <a:off x="1824" y="222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5" name="Text Box 21"/>
            <p:cNvSpPr txBox="1"/>
            <p:nvPr/>
          </p:nvSpPr>
          <p:spPr>
            <a:xfrm>
              <a:off x="1824" y="1728"/>
              <a:ext cx="52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分行计算机</a:t>
              </a:r>
            </a:p>
          </p:txBody>
        </p:sp>
        <p:sp>
          <p:nvSpPr>
            <p:cNvPr id="42006" name="Text Box 22"/>
            <p:cNvSpPr txBox="1"/>
            <p:nvPr/>
          </p:nvSpPr>
          <p:spPr>
            <a:xfrm>
              <a:off x="1872" y="1934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07" name="Rectangle 23"/>
            <p:cNvSpPr/>
            <p:nvPr/>
          </p:nvSpPr>
          <p:spPr>
            <a:xfrm>
              <a:off x="480" y="2544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08" name="Line 24"/>
            <p:cNvSpPr/>
            <p:nvPr/>
          </p:nvSpPr>
          <p:spPr>
            <a:xfrm>
              <a:off x="480" y="273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9" name="Line 25"/>
            <p:cNvSpPr/>
            <p:nvPr/>
          </p:nvSpPr>
          <p:spPr>
            <a:xfrm>
              <a:off x="480" y="312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0" name="Text Box 26"/>
            <p:cNvSpPr txBox="1"/>
            <p:nvPr/>
          </p:nvSpPr>
          <p:spPr>
            <a:xfrm>
              <a:off x="480" y="2544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总行</a:t>
              </a:r>
            </a:p>
          </p:txBody>
        </p:sp>
        <p:sp>
          <p:nvSpPr>
            <p:cNvPr id="42011" name="Text Box 27"/>
            <p:cNvSpPr txBox="1"/>
            <p:nvPr/>
          </p:nvSpPr>
          <p:spPr>
            <a:xfrm>
              <a:off x="528" y="2784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总行名</a:t>
              </a:r>
            </a:p>
          </p:txBody>
        </p:sp>
        <p:sp>
          <p:nvSpPr>
            <p:cNvPr id="42012" name="Rectangle 28"/>
            <p:cNvSpPr/>
            <p:nvPr/>
          </p:nvSpPr>
          <p:spPr>
            <a:xfrm>
              <a:off x="1824" y="2544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13" name="Line 29"/>
            <p:cNvSpPr/>
            <p:nvPr/>
          </p:nvSpPr>
          <p:spPr>
            <a:xfrm>
              <a:off x="1824" y="273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4" name="Line 30"/>
            <p:cNvSpPr/>
            <p:nvPr/>
          </p:nvSpPr>
          <p:spPr>
            <a:xfrm>
              <a:off x="1824" y="312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5" name="Text Box 31"/>
            <p:cNvSpPr txBox="1"/>
            <p:nvPr/>
          </p:nvSpPr>
          <p:spPr>
            <a:xfrm>
              <a:off x="1824" y="2544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</a:p>
          </p:txBody>
        </p:sp>
        <p:sp>
          <p:nvSpPr>
            <p:cNvPr id="42016" name="Text Box 32"/>
            <p:cNvSpPr txBox="1"/>
            <p:nvPr/>
          </p:nvSpPr>
          <p:spPr>
            <a:xfrm>
              <a:off x="1872" y="2784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分行名</a:t>
              </a:r>
            </a:p>
          </p:txBody>
        </p:sp>
        <p:sp>
          <p:nvSpPr>
            <p:cNvPr id="42017" name="Line 33"/>
            <p:cNvSpPr/>
            <p:nvPr/>
          </p:nvSpPr>
          <p:spPr>
            <a:xfrm>
              <a:off x="1056" y="201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8" name="Text Box 34"/>
            <p:cNvSpPr txBox="1"/>
            <p:nvPr/>
          </p:nvSpPr>
          <p:spPr>
            <a:xfrm>
              <a:off x="1104" y="1872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通信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19" name="Text Box 35"/>
            <p:cNvSpPr txBox="1"/>
            <p:nvPr/>
          </p:nvSpPr>
          <p:spPr>
            <a:xfrm>
              <a:off x="1008" y="2678"/>
              <a:ext cx="19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000" dirty="0">
                  <a:latin typeface="Times New Roman" panose="02020603050405020304" pitchFamily="18" charset="0"/>
                </a:rPr>
                <a:t>分行代码</a:t>
              </a:r>
            </a:p>
          </p:txBody>
        </p:sp>
        <p:sp>
          <p:nvSpPr>
            <p:cNvPr id="42020" name="Line 36"/>
            <p:cNvSpPr/>
            <p:nvPr/>
          </p:nvSpPr>
          <p:spPr>
            <a:xfrm>
              <a:off x="1056" y="268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1" name="Line 37"/>
            <p:cNvSpPr/>
            <p:nvPr/>
          </p:nvSpPr>
          <p:spPr>
            <a:xfrm>
              <a:off x="1152" y="268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2" name="Line 38"/>
            <p:cNvSpPr/>
            <p:nvPr/>
          </p:nvSpPr>
          <p:spPr>
            <a:xfrm flipH="1">
              <a:off x="1056" y="312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3" name="Line 39"/>
            <p:cNvSpPr/>
            <p:nvPr/>
          </p:nvSpPr>
          <p:spPr>
            <a:xfrm>
              <a:off x="1200" y="288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diamond" w="lg" len="lg"/>
              <a:tailEnd type="none" w="med" len="med"/>
            </a:ln>
          </p:spPr>
        </p:sp>
        <p:sp>
          <p:nvSpPr>
            <p:cNvPr id="42024" name="Text Box 40"/>
            <p:cNvSpPr txBox="1"/>
            <p:nvPr/>
          </p:nvSpPr>
          <p:spPr>
            <a:xfrm>
              <a:off x="1344" y="2736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◄</a:t>
              </a: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组成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5" name="Line 41"/>
            <p:cNvSpPr/>
            <p:nvPr/>
          </p:nvSpPr>
          <p:spPr>
            <a:xfrm flipV="1">
              <a:off x="768" y="230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6" name="Rectangle 42"/>
            <p:cNvSpPr/>
            <p:nvPr/>
          </p:nvSpPr>
          <p:spPr>
            <a:xfrm>
              <a:off x="816" y="2304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拥有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7" name="Line 43"/>
            <p:cNvSpPr/>
            <p:nvPr/>
          </p:nvSpPr>
          <p:spPr>
            <a:xfrm flipH="1">
              <a:off x="1728" y="264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8" name="Line 44"/>
            <p:cNvSpPr/>
            <p:nvPr/>
          </p:nvSpPr>
          <p:spPr>
            <a:xfrm flipV="1">
              <a:off x="1728" y="216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9" name="Line 45"/>
            <p:cNvSpPr/>
            <p:nvPr/>
          </p:nvSpPr>
          <p:spPr>
            <a:xfrm>
              <a:off x="1728" y="21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0" name="Rectangle 46"/>
            <p:cNvSpPr/>
            <p:nvPr/>
          </p:nvSpPr>
          <p:spPr>
            <a:xfrm>
              <a:off x="1536" y="2304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拥有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31" name="Line 47"/>
            <p:cNvSpPr/>
            <p:nvPr/>
          </p:nvSpPr>
          <p:spPr>
            <a:xfrm flipV="1">
              <a:off x="2112" y="1297"/>
              <a:ext cx="0" cy="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2" name="Text Box 48"/>
            <p:cNvSpPr txBox="1"/>
            <p:nvPr/>
          </p:nvSpPr>
          <p:spPr>
            <a:xfrm>
              <a:off x="2112" y="1473"/>
              <a:ext cx="2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通信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33" name="Text Box 49"/>
            <p:cNvSpPr txBox="1"/>
            <p:nvPr/>
          </p:nvSpPr>
          <p:spPr>
            <a:xfrm>
              <a:off x="2112" y="1330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34" name="Line 50"/>
            <p:cNvSpPr/>
            <p:nvPr/>
          </p:nvSpPr>
          <p:spPr>
            <a:xfrm flipV="1">
              <a:off x="768" y="1296"/>
              <a:ext cx="0" cy="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5" name="Text Box 51"/>
            <p:cNvSpPr txBox="1"/>
            <p:nvPr/>
          </p:nvSpPr>
          <p:spPr>
            <a:xfrm>
              <a:off x="768" y="1473"/>
              <a:ext cx="2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通信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36" name="Text Box 52"/>
            <p:cNvSpPr txBox="1"/>
            <p:nvPr/>
          </p:nvSpPr>
          <p:spPr>
            <a:xfrm>
              <a:off x="768" y="1329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37" name="Text Box 53"/>
            <p:cNvSpPr txBox="1"/>
            <p:nvPr/>
          </p:nvSpPr>
          <p:spPr>
            <a:xfrm>
              <a:off x="1680" y="190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38" name="Line 54"/>
            <p:cNvSpPr/>
            <p:nvPr/>
          </p:nvSpPr>
          <p:spPr>
            <a:xfrm>
              <a:off x="2400" y="2592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9" name="Line 55"/>
            <p:cNvSpPr/>
            <p:nvPr/>
          </p:nvSpPr>
          <p:spPr>
            <a:xfrm flipV="1">
              <a:off x="2496" y="960"/>
              <a:ext cx="0" cy="16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0" name="Line 56"/>
            <p:cNvSpPr/>
            <p:nvPr/>
          </p:nvSpPr>
          <p:spPr>
            <a:xfrm flipH="1">
              <a:off x="2400" y="9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1" name="Rectangle 57"/>
            <p:cNvSpPr/>
            <p:nvPr/>
          </p:nvSpPr>
          <p:spPr>
            <a:xfrm>
              <a:off x="2496" y="1536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拥有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42" name="Text Box 58"/>
            <p:cNvSpPr txBox="1"/>
            <p:nvPr/>
          </p:nvSpPr>
          <p:spPr>
            <a:xfrm>
              <a:off x="2400" y="864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43" name="Rectangle 59"/>
            <p:cNvSpPr/>
            <p:nvPr/>
          </p:nvSpPr>
          <p:spPr>
            <a:xfrm>
              <a:off x="2976" y="672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44" name="Line 60"/>
            <p:cNvSpPr/>
            <p:nvPr/>
          </p:nvSpPr>
          <p:spPr>
            <a:xfrm>
              <a:off x="2976" y="85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5" name="Line 61"/>
            <p:cNvSpPr/>
            <p:nvPr/>
          </p:nvSpPr>
          <p:spPr>
            <a:xfrm>
              <a:off x="2976" y="1207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6" name="Text Box 62"/>
            <p:cNvSpPr txBox="1"/>
            <p:nvPr/>
          </p:nvSpPr>
          <p:spPr>
            <a:xfrm>
              <a:off x="3024" y="67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</a:p>
          </p:txBody>
        </p:sp>
        <p:sp>
          <p:nvSpPr>
            <p:cNvPr id="42047" name="Text Box 63"/>
            <p:cNvSpPr txBox="1"/>
            <p:nvPr/>
          </p:nvSpPr>
          <p:spPr>
            <a:xfrm>
              <a:off x="3024" y="895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endParaRPr lang="zh-CN" altLang="en-US" sz="1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48" name="Rectangle 64"/>
            <p:cNvSpPr/>
            <p:nvPr/>
          </p:nvSpPr>
          <p:spPr>
            <a:xfrm>
              <a:off x="4320" y="672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49" name="Line 65"/>
            <p:cNvSpPr/>
            <p:nvPr/>
          </p:nvSpPr>
          <p:spPr>
            <a:xfrm>
              <a:off x="4320" y="85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0" name="Line 66"/>
            <p:cNvSpPr/>
            <p:nvPr/>
          </p:nvSpPr>
          <p:spPr>
            <a:xfrm>
              <a:off x="4320" y="1207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1" name="Text Box 67"/>
            <p:cNvSpPr txBox="1"/>
            <p:nvPr/>
          </p:nvSpPr>
          <p:spPr>
            <a:xfrm>
              <a:off x="4368" y="67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远程事务</a:t>
              </a:r>
            </a:p>
          </p:txBody>
        </p:sp>
        <p:sp>
          <p:nvSpPr>
            <p:cNvPr id="42052" name="Text Box 68"/>
            <p:cNvSpPr txBox="1"/>
            <p:nvPr/>
          </p:nvSpPr>
          <p:spPr>
            <a:xfrm>
              <a:off x="4368" y="895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53" name="Rectangle 69"/>
            <p:cNvSpPr/>
            <p:nvPr/>
          </p:nvSpPr>
          <p:spPr>
            <a:xfrm>
              <a:off x="2976" y="172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54" name="Line 70"/>
            <p:cNvSpPr/>
            <p:nvPr/>
          </p:nvSpPr>
          <p:spPr>
            <a:xfrm>
              <a:off x="2976" y="189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5" name="Line 71"/>
            <p:cNvSpPr/>
            <p:nvPr/>
          </p:nvSpPr>
          <p:spPr>
            <a:xfrm>
              <a:off x="2976" y="222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6" name="Text Box 72"/>
            <p:cNvSpPr txBox="1"/>
            <p:nvPr/>
          </p:nvSpPr>
          <p:spPr>
            <a:xfrm>
              <a:off x="3024" y="170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</a:t>
              </a:r>
            </a:p>
          </p:txBody>
        </p:sp>
        <p:sp>
          <p:nvSpPr>
            <p:cNvPr id="42057" name="Text Box 73"/>
            <p:cNvSpPr txBox="1"/>
            <p:nvPr/>
          </p:nvSpPr>
          <p:spPr>
            <a:xfrm>
              <a:off x="3024" y="1934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42058" name="Rectangle 74"/>
            <p:cNvSpPr/>
            <p:nvPr/>
          </p:nvSpPr>
          <p:spPr>
            <a:xfrm>
              <a:off x="2976" y="2544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59" name="Line 75"/>
            <p:cNvSpPr/>
            <p:nvPr/>
          </p:nvSpPr>
          <p:spPr>
            <a:xfrm>
              <a:off x="2976" y="273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60" name="Line 76"/>
            <p:cNvSpPr/>
            <p:nvPr/>
          </p:nvSpPr>
          <p:spPr>
            <a:xfrm>
              <a:off x="2976" y="312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61" name="Text Box 77"/>
            <p:cNvSpPr txBox="1"/>
            <p:nvPr/>
          </p:nvSpPr>
          <p:spPr>
            <a:xfrm>
              <a:off x="2976" y="2544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储户</a:t>
              </a:r>
            </a:p>
          </p:txBody>
        </p:sp>
        <p:sp>
          <p:nvSpPr>
            <p:cNvPr id="42062" name="Text Box 78"/>
            <p:cNvSpPr txBox="1"/>
            <p:nvPr/>
          </p:nvSpPr>
          <p:spPr>
            <a:xfrm>
              <a:off x="3024" y="278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姓名</a:t>
              </a:r>
            </a:p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地址</a:t>
              </a:r>
            </a:p>
          </p:txBody>
        </p:sp>
        <p:sp>
          <p:nvSpPr>
            <p:cNvPr id="42063" name="Rectangle 79"/>
            <p:cNvSpPr/>
            <p:nvPr/>
          </p:nvSpPr>
          <p:spPr>
            <a:xfrm>
              <a:off x="4320" y="2544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64" name="Line 80"/>
            <p:cNvSpPr/>
            <p:nvPr/>
          </p:nvSpPr>
          <p:spPr>
            <a:xfrm>
              <a:off x="4320" y="273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65" name="Line 81"/>
            <p:cNvSpPr/>
            <p:nvPr/>
          </p:nvSpPr>
          <p:spPr>
            <a:xfrm>
              <a:off x="4320" y="312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66" name="Text Box 82"/>
            <p:cNvSpPr txBox="1"/>
            <p:nvPr/>
          </p:nvSpPr>
          <p:spPr>
            <a:xfrm>
              <a:off x="4368" y="2544"/>
              <a:ext cx="52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现金兑换卡</a:t>
              </a:r>
            </a:p>
          </p:txBody>
        </p:sp>
        <p:sp>
          <p:nvSpPr>
            <p:cNvPr id="42067" name="Text Box 83"/>
            <p:cNvSpPr txBox="1"/>
            <p:nvPr/>
          </p:nvSpPr>
          <p:spPr>
            <a:xfrm>
              <a:off x="4368" y="2784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密码</a:t>
              </a:r>
            </a:p>
          </p:txBody>
        </p:sp>
        <p:sp>
          <p:nvSpPr>
            <p:cNvPr id="42068" name="Line 84"/>
            <p:cNvSpPr/>
            <p:nvPr/>
          </p:nvSpPr>
          <p:spPr>
            <a:xfrm>
              <a:off x="3552" y="28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lg" len="lg"/>
              <a:tailEnd type="none" w="med" len="med"/>
            </a:ln>
          </p:spPr>
        </p:sp>
        <p:sp>
          <p:nvSpPr>
            <p:cNvPr id="42069" name="Text Box 85"/>
            <p:cNvSpPr txBox="1"/>
            <p:nvPr/>
          </p:nvSpPr>
          <p:spPr>
            <a:xfrm>
              <a:off x="3696" y="2726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拥有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70" name="Line 86"/>
            <p:cNvSpPr/>
            <p:nvPr/>
          </p:nvSpPr>
          <p:spPr>
            <a:xfrm flipV="1">
              <a:off x="3264" y="1296"/>
              <a:ext cx="0" cy="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71" name="Text Box 87"/>
            <p:cNvSpPr txBox="1"/>
            <p:nvPr/>
          </p:nvSpPr>
          <p:spPr>
            <a:xfrm>
              <a:off x="3264" y="1473"/>
              <a:ext cx="2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72" name="Text Box 88"/>
            <p:cNvSpPr txBox="1"/>
            <p:nvPr/>
          </p:nvSpPr>
          <p:spPr>
            <a:xfrm>
              <a:off x="3264" y="1329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73" name="Line 89"/>
            <p:cNvSpPr/>
            <p:nvPr/>
          </p:nvSpPr>
          <p:spPr>
            <a:xfrm flipV="1">
              <a:off x="4608" y="1296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74" name="Rectangle 90"/>
            <p:cNvSpPr/>
            <p:nvPr/>
          </p:nvSpPr>
          <p:spPr>
            <a:xfrm>
              <a:off x="4608" y="1776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授权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75" name="Text Box 91"/>
            <p:cNvSpPr txBox="1"/>
            <p:nvPr/>
          </p:nvSpPr>
          <p:spPr>
            <a:xfrm>
              <a:off x="4608" y="1344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76" name="Text Box 92"/>
            <p:cNvSpPr txBox="1"/>
            <p:nvPr/>
          </p:nvSpPr>
          <p:spPr>
            <a:xfrm>
              <a:off x="4176" y="273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77" name="Line 93"/>
            <p:cNvSpPr/>
            <p:nvPr/>
          </p:nvSpPr>
          <p:spPr>
            <a:xfrm>
              <a:off x="2400" y="268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78" name="Line 94"/>
            <p:cNvSpPr/>
            <p:nvPr/>
          </p:nvSpPr>
          <p:spPr>
            <a:xfrm flipV="1">
              <a:off x="2688" y="206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79" name="Line 95"/>
            <p:cNvSpPr/>
            <p:nvPr/>
          </p:nvSpPr>
          <p:spPr>
            <a:xfrm>
              <a:off x="2688" y="206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80" name="Text Box 96"/>
            <p:cNvSpPr txBox="1"/>
            <p:nvPr/>
          </p:nvSpPr>
          <p:spPr>
            <a:xfrm>
              <a:off x="2832" y="196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81" name="Rectangle 97"/>
            <p:cNvSpPr/>
            <p:nvPr/>
          </p:nvSpPr>
          <p:spPr>
            <a:xfrm>
              <a:off x="2688" y="2208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雇佣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82" name="Rectangle 98"/>
            <p:cNvSpPr/>
            <p:nvPr/>
          </p:nvSpPr>
          <p:spPr>
            <a:xfrm>
              <a:off x="3696" y="3312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083" name="Line 99"/>
            <p:cNvSpPr/>
            <p:nvPr/>
          </p:nvSpPr>
          <p:spPr>
            <a:xfrm>
              <a:off x="3696" y="35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84" name="Line 100"/>
            <p:cNvSpPr/>
            <p:nvPr/>
          </p:nvSpPr>
          <p:spPr>
            <a:xfrm>
              <a:off x="3696" y="388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85" name="Text Box 101"/>
            <p:cNvSpPr txBox="1"/>
            <p:nvPr/>
          </p:nvSpPr>
          <p:spPr>
            <a:xfrm>
              <a:off x="3696" y="331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帐户</a:t>
              </a:r>
            </a:p>
          </p:txBody>
        </p:sp>
        <p:sp>
          <p:nvSpPr>
            <p:cNvPr id="42086" name="Text Box 102"/>
            <p:cNvSpPr txBox="1"/>
            <p:nvPr/>
          </p:nvSpPr>
          <p:spPr>
            <a:xfrm>
              <a:off x="3744" y="3504"/>
              <a:ext cx="528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余额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限额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类型</a:t>
              </a:r>
            </a:p>
          </p:txBody>
        </p:sp>
        <p:sp>
          <p:nvSpPr>
            <p:cNvPr id="42087" name="Line 103"/>
            <p:cNvSpPr/>
            <p:nvPr/>
          </p:nvSpPr>
          <p:spPr>
            <a:xfrm>
              <a:off x="2400" y="29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88" name="Line 104"/>
            <p:cNvSpPr/>
            <p:nvPr/>
          </p:nvSpPr>
          <p:spPr>
            <a:xfrm flipV="1">
              <a:off x="2880" y="244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89" name="Line 105"/>
            <p:cNvSpPr/>
            <p:nvPr/>
          </p:nvSpPr>
          <p:spPr>
            <a:xfrm>
              <a:off x="2880" y="2448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0" name="Line 106"/>
            <p:cNvSpPr/>
            <p:nvPr/>
          </p:nvSpPr>
          <p:spPr>
            <a:xfrm>
              <a:off x="4416" y="2448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1" name="Text Box 107"/>
            <p:cNvSpPr txBox="1"/>
            <p:nvPr/>
          </p:nvSpPr>
          <p:spPr>
            <a:xfrm>
              <a:off x="3600" y="2304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发放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92" name="Text Box 108"/>
            <p:cNvSpPr txBox="1"/>
            <p:nvPr/>
          </p:nvSpPr>
          <p:spPr>
            <a:xfrm>
              <a:off x="4272" y="244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93" name="Line 109"/>
            <p:cNvSpPr/>
            <p:nvPr/>
          </p:nvSpPr>
          <p:spPr>
            <a:xfrm>
              <a:off x="2064" y="32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4" name="Line 110"/>
            <p:cNvSpPr/>
            <p:nvPr/>
          </p:nvSpPr>
          <p:spPr>
            <a:xfrm>
              <a:off x="2064" y="3744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5" name="Text Box 111"/>
            <p:cNvSpPr txBox="1"/>
            <p:nvPr/>
          </p:nvSpPr>
          <p:spPr>
            <a:xfrm>
              <a:off x="2592" y="3600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保管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96" name="Text Box 112"/>
            <p:cNvSpPr txBox="1"/>
            <p:nvPr/>
          </p:nvSpPr>
          <p:spPr>
            <a:xfrm>
              <a:off x="3552" y="364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097" name="Line 113"/>
            <p:cNvSpPr/>
            <p:nvPr/>
          </p:nvSpPr>
          <p:spPr>
            <a:xfrm>
              <a:off x="3264" y="32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8" name="Line 114"/>
            <p:cNvSpPr/>
            <p:nvPr/>
          </p:nvSpPr>
          <p:spPr>
            <a:xfrm>
              <a:off x="3264" y="340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99" name="Text Box 115"/>
            <p:cNvSpPr txBox="1"/>
            <p:nvPr/>
          </p:nvSpPr>
          <p:spPr>
            <a:xfrm>
              <a:off x="3216" y="3408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拥有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100" name="Text Box 116"/>
            <p:cNvSpPr txBox="1"/>
            <p:nvPr/>
          </p:nvSpPr>
          <p:spPr>
            <a:xfrm>
              <a:off x="3552" y="3312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101" name="Line 117"/>
            <p:cNvSpPr/>
            <p:nvPr/>
          </p:nvSpPr>
          <p:spPr>
            <a:xfrm>
              <a:off x="4608" y="32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02" name="Line 118"/>
            <p:cNvSpPr/>
            <p:nvPr/>
          </p:nvSpPr>
          <p:spPr>
            <a:xfrm flipH="1">
              <a:off x="4272" y="345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03" name="Text Box 119"/>
            <p:cNvSpPr txBox="1"/>
            <p:nvPr/>
          </p:nvSpPr>
          <p:spPr>
            <a:xfrm>
              <a:off x="4320" y="3312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104" name="Rectangle 120"/>
            <p:cNvSpPr/>
            <p:nvPr/>
          </p:nvSpPr>
          <p:spPr>
            <a:xfrm>
              <a:off x="4608" y="3264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访问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▼</a:t>
              </a:r>
              <a:endParaRPr lang="en-US" altLang="zh-CN" sz="1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105" name="Line 121"/>
            <p:cNvSpPr/>
            <p:nvPr/>
          </p:nvSpPr>
          <p:spPr>
            <a:xfrm>
              <a:off x="3264" y="528"/>
              <a:ext cx="20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06" name="Line 122"/>
            <p:cNvSpPr/>
            <p:nvPr/>
          </p:nvSpPr>
          <p:spPr>
            <a:xfrm>
              <a:off x="4992" y="1008"/>
              <a:ext cx="0" cy="2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07" name="Line 123"/>
            <p:cNvSpPr/>
            <p:nvPr/>
          </p:nvSpPr>
          <p:spPr>
            <a:xfrm flipH="1">
              <a:off x="4272" y="369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08" name="Rectangle 124"/>
            <p:cNvSpPr/>
            <p:nvPr/>
          </p:nvSpPr>
          <p:spPr>
            <a:xfrm>
              <a:off x="5040" y="1776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修改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▼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109" name="Line 125"/>
            <p:cNvSpPr/>
            <p:nvPr/>
          </p:nvSpPr>
          <p:spPr>
            <a:xfrm>
              <a:off x="4896" y="100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10" name="Line 126"/>
            <p:cNvSpPr/>
            <p:nvPr/>
          </p:nvSpPr>
          <p:spPr>
            <a:xfrm>
              <a:off x="3264" y="52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11" name="Line 127"/>
            <p:cNvSpPr/>
            <p:nvPr/>
          </p:nvSpPr>
          <p:spPr>
            <a:xfrm>
              <a:off x="5280" y="528"/>
              <a:ext cx="0" cy="3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12" name="Line 128"/>
            <p:cNvSpPr/>
            <p:nvPr/>
          </p:nvSpPr>
          <p:spPr>
            <a:xfrm flipH="1">
              <a:off x="4272" y="3840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13" name="Rectangle 129"/>
            <p:cNvSpPr/>
            <p:nvPr/>
          </p:nvSpPr>
          <p:spPr>
            <a:xfrm>
              <a:off x="5280" y="1440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修改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▼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114" name="Text Box 130"/>
            <p:cNvSpPr txBox="1"/>
            <p:nvPr/>
          </p:nvSpPr>
          <p:spPr>
            <a:xfrm>
              <a:off x="3120" y="52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2115" name="Text Box 131"/>
            <p:cNvSpPr txBox="1"/>
            <p:nvPr/>
          </p:nvSpPr>
          <p:spPr>
            <a:xfrm>
              <a:off x="4944" y="89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</p:grp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识别继承关系 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归纳</a:t>
            </a:r>
          </a:p>
          <a:p>
            <a:pPr lvl="1"/>
            <a:r>
              <a:rPr lang="zh-CN" altLang="en-US" dirty="0"/>
              <a:t>抽象出现有类的共同性质泛化出父类。</a:t>
            </a:r>
          </a:p>
          <a:p>
            <a:r>
              <a:rPr lang="zh-CN" altLang="en-US" dirty="0"/>
              <a:t>演绎</a:t>
            </a:r>
          </a:p>
          <a:p>
            <a:pPr lvl="1"/>
            <a:r>
              <a:rPr lang="zh-CN" altLang="en-US" dirty="0"/>
              <a:t>带有形容词修饰的名词词组往往暗示了一些具体类。但是，在分析阶段应该避免过度细化。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/>
          <p:nvPr/>
        </p:nvSpPr>
        <p:spPr>
          <a:xfrm>
            <a:off x="5824538" y="5859463"/>
            <a:ext cx="914400" cy="954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35" name="Rectangle 3"/>
          <p:cNvSpPr/>
          <p:nvPr/>
        </p:nvSpPr>
        <p:spPr>
          <a:xfrm>
            <a:off x="1633538" y="201613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36" name="Line 4"/>
          <p:cNvSpPr/>
          <p:nvPr/>
        </p:nvSpPr>
        <p:spPr>
          <a:xfrm>
            <a:off x="1633538" y="46355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7" name="Line 5"/>
          <p:cNvSpPr/>
          <p:nvPr/>
        </p:nvSpPr>
        <p:spPr>
          <a:xfrm>
            <a:off x="1649413" y="7461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8" name="Text Box 6"/>
          <p:cNvSpPr txBox="1"/>
          <p:nvPr/>
        </p:nvSpPr>
        <p:spPr>
          <a:xfrm>
            <a:off x="1633538" y="201613"/>
            <a:ext cx="838200" cy="2349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输入站</a:t>
            </a:r>
          </a:p>
        </p:txBody>
      </p:sp>
      <p:sp>
        <p:nvSpPr>
          <p:cNvPr id="44039" name="Text Box 7"/>
          <p:cNvSpPr txBox="1"/>
          <p:nvPr/>
        </p:nvSpPr>
        <p:spPr>
          <a:xfrm>
            <a:off x="1709738" y="528638"/>
            <a:ext cx="838200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12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0" name="AutoShape 8"/>
          <p:cNvSpPr/>
          <p:nvPr/>
        </p:nvSpPr>
        <p:spPr>
          <a:xfrm>
            <a:off x="2014538" y="1116013"/>
            <a:ext cx="152400" cy="15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1" name="Line 9"/>
          <p:cNvSpPr/>
          <p:nvPr/>
        </p:nvSpPr>
        <p:spPr>
          <a:xfrm>
            <a:off x="1176338" y="1420813"/>
            <a:ext cx="2133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2" name="Line 10"/>
          <p:cNvSpPr/>
          <p:nvPr/>
        </p:nvSpPr>
        <p:spPr>
          <a:xfrm>
            <a:off x="1176338" y="1420813"/>
            <a:ext cx="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3" name="Line 11"/>
          <p:cNvSpPr/>
          <p:nvPr/>
        </p:nvSpPr>
        <p:spPr>
          <a:xfrm>
            <a:off x="3309938" y="1420813"/>
            <a:ext cx="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4" name="Line 12"/>
          <p:cNvSpPr/>
          <p:nvPr/>
        </p:nvSpPr>
        <p:spPr>
          <a:xfrm>
            <a:off x="2090738" y="1268413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Rectangle 13"/>
          <p:cNvSpPr/>
          <p:nvPr/>
        </p:nvSpPr>
        <p:spPr>
          <a:xfrm>
            <a:off x="5595938" y="201613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46" name="Line 14"/>
          <p:cNvSpPr/>
          <p:nvPr/>
        </p:nvSpPr>
        <p:spPr>
          <a:xfrm>
            <a:off x="5595938" y="46355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7" name="Line 15"/>
          <p:cNvSpPr/>
          <p:nvPr/>
        </p:nvSpPr>
        <p:spPr>
          <a:xfrm>
            <a:off x="5595938" y="10398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8" name="Text Box 16"/>
          <p:cNvSpPr txBox="1"/>
          <p:nvPr/>
        </p:nvSpPr>
        <p:spPr>
          <a:xfrm>
            <a:off x="5595938" y="201613"/>
            <a:ext cx="838200" cy="2349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事务</a:t>
            </a:r>
          </a:p>
        </p:txBody>
      </p:sp>
      <p:sp>
        <p:nvSpPr>
          <p:cNvPr id="44049" name="Text Box 17"/>
          <p:cNvSpPr txBox="1"/>
          <p:nvPr/>
        </p:nvSpPr>
        <p:spPr>
          <a:xfrm>
            <a:off x="5672138" y="469900"/>
            <a:ext cx="838200" cy="569913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类型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日期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金额</a:t>
            </a:r>
          </a:p>
        </p:txBody>
      </p:sp>
      <p:sp>
        <p:nvSpPr>
          <p:cNvPr id="44050" name="AutoShape 18"/>
          <p:cNvSpPr/>
          <p:nvPr/>
        </p:nvSpPr>
        <p:spPr>
          <a:xfrm>
            <a:off x="5976938" y="1116013"/>
            <a:ext cx="152400" cy="152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51" name="Line 19"/>
          <p:cNvSpPr/>
          <p:nvPr/>
        </p:nvSpPr>
        <p:spPr>
          <a:xfrm>
            <a:off x="5138738" y="1420813"/>
            <a:ext cx="2133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2" name="Line 20"/>
          <p:cNvSpPr/>
          <p:nvPr/>
        </p:nvSpPr>
        <p:spPr>
          <a:xfrm>
            <a:off x="5138738" y="1420813"/>
            <a:ext cx="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3" name="Line 21"/>
          <p:cNvSpPr/>
          <p:nvPr/>
        </p:nvSpPr>
        <p:spPr>
          <a:xfrm>
            <a:off x="7272338" y="1420813"/>
            <a:ext cx="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22"/>
          <p:cNvSpPr/>
          <p:nvPr/>
        </p:nvSpPr>
        <p:spPr>
          <a:xfrm>
            <a:off x="6053138" y="1268413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5" name="Line 23"/>
          <p:cNvSpPr/>
          <p:nvPr/>
        </p:nvSpPr>
        <p:spPr>
          <a:xfrm>
            <a:off x="2547938" y="658813"/>
            <a:ext cx="3048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Text Box 24"/>
          <p:cNvSpPr txBox="1"/>
          <p:nvPr/>
        </p:nvSpPr>
        <p:spPr>
          <a:xfrm>
            <a:off x="3233738" y="4302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输入</a:t>
            </a: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000" b="0" dirty="0">
              <a:latin typeface="Times New Roman" panose="02020603050405020304" pitchFamily="18" charset="0"/>
            </a:endParaRPr>
          </a:p>
        </p:txBody>
      </p:sp>
      <p:sp>
        <p:nvSpPr>
          <p:cNvPr id="44057" name="Text Box 25"/>
          <p:cNvSpPr txBox="1"/>
          <p:nvPr/>
        </p:nvSpPr>
        <p:spPr>
          <a:xfrm>
            <a:off x="5291138" y="484188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058" name="Line 26"/>
          <p:cNvSpPr/>
          <p:nvPr/>
        </p:nvSpPr>
        <p:spPr>
          <a:xfrm>
            <a:off x="6510338" y="658813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9" name="Line 27"/>
          <p:cNvSpPr/>
          <p:nvPr/>
        </p:nvSpPr>
        <p:spPr>
          <a:xfrm>
            <a:off x="7881938" y="658813"/>
            <a:ext cx="0" cy="579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0" name="Text Box 28"/>
          <p:cNvSpPr txBox="1"/>
          <p:nvPr/>
        </p:nvSpPr>
        <p:spPr>
          <a:xfrm>
            <a:off x="6586538" y="5064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061" name="Rectangle 29"/>
          <p:cNvSpPr/>
          <p:nvPr/>
        </p:nvSpPr>
        <p:spPr>
          <a:xfrm>
            <a:off x="719138" y="1649413"/>
            <a:ext cx="914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62" name="Line 30"/>
          <p:cNvSpPr/>
          <p:nvPr/>
        </p:nvSpPr>
        <p:spPr>
          <a:xfrm>
            <a:off x="719138" y="193198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3" name="Line 31"/>
          <p:cNvSpPr/>
          <p:nvPr/>
        </p:nvSpPr>
        <p:spPr>
          <a:xfrm>
            <a:off x="719138" y="24987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4" name="Text Box 32"/>
          <p:cNvSpPr txBox="1"/>
          <p:nvPr/>
        </p:nvSpPr>
        <p:spPr>
          <a:xfrm>
            <a:off x="795338" y="16494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</a:rPr>
              <a:t>ATM</a:t>
            </a:r>
          </a:p>
        </p:txBody>
      </p:sp>
      <p:sp>
        <p:nvSpPr>
          <p:cNvPr id="44065" name="Text Box 33"/>
          <p:cNvSpPr txBox="1"/>
          <p:nvPr/>
        </p:nvSpPr>
        <p:spPr>
          <a:xfrm>
            <a:off x="795338" y="20034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现有金额</a:t>
            </a:r>
          </a:p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付出金额</a:t>
            </a:r>
          </a:p>
        </p:txBody>
      </p:sp>
      <p:sp>
        <p:nvSpPr>
          <p:cNvPr id="44066" name="Rectangle 34"/>
          <p:cNvSpPr/>
          <p:nvPr/>
        </p:nvSpPr>
        <p:spPr>
          <a:xfrm>
            <a:off x="2852738" y="1649413"/>
            <a:ext cx="914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67" name="Line 35"/>
          <p:cNvSpPr/>
          <p:nvPr/>
        </p:nvSpPr>
        <p:spPr>
          <a:xfrm>
            <a:off x="2852738" y="193198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8" name="Line 36"/>
          <p:cNvSpPr/>
          <p:nvPr/>
        </p:nvSpPr>
        <p:spPr>
          <a:xfrm>
            <a:off x="2852738" y="24987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69" name="Text Box 37"/>
          <p:cNvSpPr txBox="1"/>
          <p:nvPr/>
        </p:nvSpPr>
        <p:spPr>
          <a:xfrm>
            <a:off x="2928938" y="16494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柜员终端</a:t>
            </a:r>
          </a:p>
        </p:txBody>
      </p:sp>
      <p:sp>
        <p:nvSpPr>
          <p:cNvPr id="44070" name="Text Box 38"/>
          <p:cNvSpPr txBox="1"/>
          <p:nvPr/>
        </p:nvSpPr>
        <p:spPr>
          <a:xfrm>
            <a:off x="2928938" y="2003425"/>
            <a:ext cx="838200" cy="2349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endParaRPr lang="zh-CN" altLang="en-US" sz="1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71" name="Rectangle 39"/>
          <p:cNvSpPr/>
          <p:nvPr/>
        </p:nvSpPr>
        <p:spPr>
          <a:xfrm>
            <a:off x="719138" y="3325813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72" name="Line 40"/>
          <p:cNvSpPr/>
          <p:nvPr/>
        </p:nvSpPr>
        <p:spPr>
          <a:xfrm>
            <a:off x="719138" y="358775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3" name="Line 41"/>
          <p:cNvSpPr/>
          <p:nvPr/>
        </p:nvSpPr>
        <p:spPr>
          <a:xfrm>
            <a:off x="719138" y="411003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4" name="Text Box 42"/>
          <p:cNvSpPr txBox="1"/>
          <p:nvPr/>
        </p:nvSpPr>
        <p:spPr>
          <a:xfrm>
            <a:off x="719138" y="3325813"/>
            <a:ext cx="838200" cy="239712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中央计算机</a:t>
            </a:r>
          </a:p>
        </p:txBody>
      </p:sp>
      <p:sp>
        <p:nvSpPr>
          <p:cNvPr id="44075" name="Text Box 43"/>
          <p:cNvSpPr txBox="1"/>
          <p:nvPr/>
        </p:nvSpPr>
        <p:spPr>
          <a:xfrm>
            <a:off x="795338" y="3652838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现有金额</a:t>
            </a:r>
          </a:p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付出金额</a:t>
            </a:r>
          </a:p>
        </p:txBody>
      </p:sp>
      <p:sp>
        <p:nvSpPr>
          <p:cNvPr id="44076" name="Rectangle 44"/>
          <p:cNvSpPr/>
          <p:nvPr/>
        </p:nvSpPr>
        <p:spPr>
          <a:xfrm>
            <a:off x="2852738" y="3325813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77" name="Line 45"/>
          <p:cNvSpPr/>
          <p:nvPr/>
        </p:nvSpPr>
        <p:spPr>
          <a:xfrm>
            <a:off x="2852738" y="358775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8" name="Line 46"/>
          <p:cNvSpPr/>
          <p:nvPr/>
        </p:nvSpPr>
        <p:spPr>
          <a:xfrm>
            <a:off x="2852738" y="411003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79" name="Text Box 47"/>
          <p:cNvSpPr txBox="1"/>
          <p:nvPr/>
        </p:nvSpPr>
        <p:spPr>
          <a:xfrm>
            <a:off x="2852738" y="3325813"/>
            <a:ext cx="838200" cy="239712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分行计算机</a:t>
            </a:r>
          </a:p>
        </p:txBody>
      </p:sp>
      <p:sp>
        <p:nvSpPr>
          <p:cNvPr id="44080" name="Text Box 48"/>
          <p:cNvSpPr txBox="1"/>
          <p:nvPr/>
        </p:nvSpPr>
        <p:spPr>
          <a:xfrm>
            <a:off x="2928938" y="3652838"/>
            <a:ext cx="838200" cy="2349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endParaRPr lang="zh-CN" altLang="en-US" sz="1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81" name="Rectangle 49"/>
          <p:cNvSpPr/>
          <p:nvPr/>
        </p:nvSpPr>
        <p:spPr>
          <a:xfrm>
            <a:off x="719138" y="4621213"/>
            <a:ext cx="9144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82" name="Line 50"/>
          <p:cNvSpPr/>
          <p:nvPr/>
        </p:nvSpPr>
        <p:spPr>
          <a:xfrm>
            <a:off x="719138" y="49260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83" name="Line 51"/>
          <p:cNvSpPr/>
          <p:nvPr/>
        </p:nvSpPr>
        <p:spPr>
          <a:xfrm>
            <a:off x="719138" y="55356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84" name="Text Box 52"/>
          <p:cNvSpPr txBox="1"/>
          <p:nvPr/>
        </p:nvSpPr>
        <p:spPr>
          <a:xfrm>
            <a:off x="719138" y="46212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总行</a:t>
            </a:r>
          </a:p>
        </p:txBody>
      </p:sp>
      <p:sp>
        <p:nvSpPr>
          <p:cNvPr id="44085" name="Text Box 53"/>
          <p:cNvSpPr txBox="1"/>
          <p:nvPr/>
        </p:nvSpPr>
        <p:spPr>
          <a:xfrm>
            <a:off x="795338" y="5002213"/>
            <a:ext cx="838200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总行名</a:t>
            </a:r>
          </a:p>
        </p:txBody>
      </p:sp>
      <p:sp>
        <p:nvSpPr>
          <p:cNvPr id="44086" name="Rectangle 54"/>
          <p:cNvSpPr/>
          <p:nvPr/>
        </p:nvSpPr>
        <p:spPr>
          <a:xfrm>
            <a:off x="2852738" y="4621213"/>
            <a:ext cx="9144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087" name="Line 55"/>
          <p:cNvSpPr/>
          <p:nvPr/>
        </p:nvSpPr>
        <p:spPr>
          <a:xfrm>
            <a:off x="2852738" y="49260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88" name="Line 56"/>
          <p:cNvSpPr/>
          <p:nvPr/>
        </p:nvSpPr>
        <p:spPr>
          <a:xfrm>
            <a:off x="2852738" y="55356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89" name="Text Box 57"/>
          <p:cNvSpPr txBox="1"/>
          <p:nvPr/>
        </p:nvSpPr>
        <p:spPr>
          <a:xfrm>
            <a:off x="2852738" y="46212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分行</a:t>
            </a:r>
          </a:p>
        </p:txBody>
      </p:sp>
      <p:sp>
        <p:nvSpPr>
          <p:cNvPr id="44090" name="Text Box 58"/>
          <p:cNvSpPr txBox="1"/>
          <p:nvPr/>
        </p:nvSpPr>
        <p:spPr>
          <a:xfrm>
            <a:off x="2928938" y="5002213"/>
            <a:ext cx="838200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分行名</a:t>
            </a:r>
          </a:p>
        </p:txBody>
      </p:sp>
      <p:sp>
        <p:nvSpPr>
          <p:cNvPr id="44091" name="Line 59"/>
          <p:cNvSpPr/>
          <p:nvPr/>
        </p:nvSpPr>
        <p:spPr>
          <a:xfrm>
            <a:off x="1633538" y="3783013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92" name="Text Box 60"/>
          <p:cNvSpPr txBox="1"/>
          <p:nvPr/>
        </p:nvSpPr>
        <p:spPr>
          <a:xfrm>
            <a:off x="1709738" y="35544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通信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4093" name="Text Box 61"/>
          <p:cNvSpPr txBox="1"/>
          <p:nvPr/>
        </p:nvSpPr>
        <p:spPr>
          <a:xfrm>
            <a:off x="1557338" y="4833938"/>
            <a:ext cx="304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000" dirty="0">
                <a:latin typeface="Times New Roman" panose="02020603050405020304" pitchFamily="18" charset="0"/>
              </a:rPr>
              <a:t>分行代码</a:t>
            </a:r>
          </a:p>
        </p:txBody>
      </p:sp>
      <p:sp>
        <p:nvSpPr>
          <p:cNvPr id="44094" name="Line 62"/>
          <p:cNvSpPr/>
          <p:nvPr/>
        </p:nvSpPr>
        <p:spPr>
          <a:xfrm>
            <a:off x="1633538" y="48498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95" name="Line 63"/>
          <p:cNvSpPr/>
          <p:nvPr/>
        </p:nvSpPr>
        <p:spPr>
          <a:xfrm>
            <a:off x="1785938" y="484981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96" name="Line 64"/>
          <p:cNvSpPr/>
          <p:nvPr/>
        </p:nvSpPr>
        <p:spPr>
          <a:xfrm flipH="1">
            <a:off x="1633538" y="55356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97" name="Line 65"/>
          <p:cNvSpPr/>
          <p:nvPr/>
        </p:nvSpPr>
        <p:spPr>
          <a:xfrm>
            <a:off x="1862138" y="5154613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diamond" w="lg" len="lg"/>
            <a:tailEnd type="none" w="med" len="med"/>
          </a:ln>
        </p:spPr>
      </p:sp>
      <p:sp>
        <p:nvSpPr>
          <p:cNvPr id="44098" name="Text Box 66"/>
          <p:cNvSpPr txBox="1"/>
          <p:nvPr/>
        </p:nvSpPr>
        <p:spPr>
          <a:xfrm>
            <a:off x="2090738" y="49260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◄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99" name="Line 67"/>
          <p:cNvSpPr/>
          <p:nvPr/>
        </p:nvSpPr>
        <p:spPr>
          <a:xfrm flipV="1">
            <a:off x="1176338" y="4240213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0" name="Rectangle 68"/>
          <p:cNvSpPr/>
          <p:nvPr/>
        </p:nvSpPr>
        <p:spPr>
          <a:xfrm>
            <a:off x="1252538" y="4240213"/>
            <a:ext cx="381000" cy="3571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01" name="Line 69"/>
          <p:cNvSpPr/>
          <p:nvPr/>
        </p:nvSpPr>
        <p:spPr>
          <a:xfrm flipH="1">
            <a:off x="2700338" y="47736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2" name="Line 70"/>
          <p:cNvSpPr/>
          <p:nvPr/>
        </p:nvSpPr>
        <p:spPr>
          <a:xfrm flipV="1">
            <a:off x="2700338" y="40116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3" name="Line 71"/>
          <p:cNvSpPr/>
          <p:nvPr/>
        </p:nvSpPr>
        <p:spPr>
          <a:xfrm>
            <a:off x="2700338" y="40116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4" name="Rectangle 72"/>
          <p:cNvSpPr/>
          <p:nvPr/>
        </p:nvSpPr>
        <p:spPr>
          <a:xfrm>
            <a:off x="2395538" y="4240213"/>
            <a:ext cx="381000" cy="3873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05" name="Line 73"/>
          <p:cNvSpPr/>
          <p:nvPr/>
        </p:nvSpPr>
        <p:spPr>
          <a:xfrm flipV="1">
            <a:off x="3309938" y="2641600"/>
            <a:ext cx="0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6" name="Text Box 74"/>
          <p:cNvSpPr txBox="1"/>
          <p:nvPr/>
        </p:nvSpPr>
        <p:spPr>
          <a:xfrm>
            <a:off x="3309938" y="2921000"/>
            <a:ext cx="457200" cy="35718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07" name="Text Box 75"/>
          <p:cNvSpPr txBox="1"/>
          <p:nvPr/>
        </p:nvSpPr>
        <p:spPr>
          <a:xfrm>
            <a:off x="3309938" y="2693988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08" name="Line 76"/>
          <p:cNvSpPr/>
          <p:nvPr/>
        </p:nvSpPr>
        <p:spPr>
          <a:xfrm flipV="1">
            <a:off x="1176338" y="2640013"/>
            <a:ext cx="0" cy="6842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09" name="Text Box 77"/>
          <p:cNvSpPr txBox="1"/>
          <p:nvPr/>
        </p:nvSpPr>
        <p:spPr>
          <a:xfrm>
            <a:off x="1176338" y="2921000"/>
            <a:ext cx="457200" cy="35718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10" name="Text Box 78"/>
          <p:cNvSpPr txBox="1"/>
          <p:nvPr/>
        </p:nvSpPr>
        <p:spPr>
          <a:xfrm>
            <a:off x="1176338" y="2692400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11" name="Text Box 79"/>
          <p:cNvSpPr txBox="1"/>
          <p:nvPr/>
        </p:nvSpPr>
        <p:spPr>
          <a:xfrm>
            <a:off x="2624138" y="3608388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12" name="Line 80"/>
          <p:cNvSpPr/>
          <p:nvPr/>
        </p:nvSpPr>
        <p:spPr>
          <a:xfrm>
            <a:off x="3767138" y="46974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13" name="Line 81"/>
          <p:cNvSpPr/>
          <p:nvPr/>
        </p:nvSpPr>
        <p:spPr>
          <a:xfrm flipV="1">
            <a:off x="3919538" y="2106613"/>
            <a:ext cx="0" cy="259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14" name="Line 82"/>
          <p:cNvSpPr/>
          <p:nvPr/>
        </p:nvSpPr>
        <p:spPr>
          <a:xfrm flipH="1">
            <a:off x="3767138" y="210661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15" name="Rectangle 83"/>
          <p:cNvSpPr/>
          <p:nvPr/>
        </p:nvSpPr>
        <p:spPr>
          <a:xfrm>
            <a:off x="3919538" y="3021013"/>
            <a:ext cx="381000" cy="3571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16" name="Text Box 84"/>
          <p:cNvSpPr txBox="1"/>
          <p:nvPr/>
        </p:nvSpPr>
        <p:spPr>
          <a:xfrm>
            <a:off x="3767138" y="19542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17" name="Rectangle 85"/>
          <p:cNvSpPr/>
          <p:nvPr/>
        </p:nvSpPr>
        <p:spPr>
          <a:xfrm>
            <a:off x="4681538" y="1649413"/>
            <a:ext cx="914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118" name="Line 86"/>
          <p:cNvSpPr/>
          <p:nvPr/>
        </p:nvSpPr>
        <p:spPr>
          <a:xfrm>
            <a:off x="4681538" y="193198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19" name="Line 87"/>
          <p:cNvSpPr/>
          <p:nvPr/>
        </p:nvSpPr>
        <p:spPr>
          <a:xfrm>
            <a:off x="4681538" y="24987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20" name="Text Box 88"/>
          <p:cNvSpPr txBox="1"/>
          <p:nvPr/>
        </p:nvSpPr>
        <p:spPr>
          <a:xfrm>
            <a:off x="4757738" y="16494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柜员事务</a:t>
            </a:r>
          </a:p>
        </p:txBody>
      </p:sp>
      <p:sp>
        <p:nvSpPr>
          <p:cNvPr id="44121" name="Text Box 89"/>
          <p:cNvSpPr txBox="1"/>
          <p:nvPr/>
        </p:nvSpPr>
        <p:spPr>
          <a:xfrm>
            <a:off x="4757738" y="2003425"/>
            <a:ext cx="838200" cy="20478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endParaRPr lang="zh-CN" altLang="en-US" sz="1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122" name="Rectangle 90"/>
          <p:cNvSpPr/>
          <p:nvPr/>
        </p:nvSpPr>
        <p:spPr>
          <a:xfrm>
            <a:off x="6815138" y="1649413"/>
            <a:ext cx="914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123" name="Line 91"/>
          <p:cNvSpPr/>
          <p:nvPr/>
        </p:nvSpPr>
        <p:spPr>
          <a:xfrm>
            <a:off x="6815138" y="193198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24" name="Line 92"/>
          <p:cNvSpPr/>
          <p:nvPr/>
        </p:nvSpPr>
        <p:spPr>
          <a:xfrm>
            <a:off x="6815138" y="24987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25" name="Text Box 93"/>
          <p:cNvSpPr txBox="1"/>
          <p:nvPr/>
        </p:nvSpPr>
        <p:spPr>
          <a:xfrm>
            <a:off x="6891338" y="16494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远程事务</a:t>
            </a:r>
          </a:p>
        </p:txBody>
      </p:sp>
      <p:sp>
        <p:nvSpPr>
          <p:cNvPr id="44126" name="Text Box 94"/>
          <p:cNvSpPr txBox="1"/>
          <p:nvPr/>
        </p:nvSpPr>
        <p:spPr>
          <a:xfrm>
            <a:off x="6891338" y="2003425"/>
            <a:ext cx="838200" cy="2349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endParaRPr lang="zh-CN" altLang="en-US" sz="1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127" name="Rectangle 95"/>
          <p:cNvSpPr/>
          <p:nvPr/>
        </p:nvSpPr>
        <p:spPr>
          <a:xfrm>
            <a:off x="4681538" y="3325813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128" name="Line 96"/>
          <p:cNvSpPr/>
          <p:nvPr/>
        </p:nvSpPr>
        <p:spPr>
          <a:xfrm>
            <a:off x="4681538" y="358775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29" name="Line 97"/>
          <p:cNvSpPr/>
          <p:nvPr/>
        </p:nvSpPr>
        <p:spPr>
          <a:xfrm>
            <a:off x="4681538" y="411003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0" name="Text Box 98"/>
          <p:cNvSpPr txBox="1"/>
          <p:nvPr/>
        </p:nvSpPr>
        <p:spPr>
          <a:xfrm>
            <a:off x="4757738" y="3284538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柜员</a:t>
            </a:r>
          </a:p>
        </p:txBody>
      </p:sp>
      <p:sp>
        <p:nvSpPr>
          <p:cNvPr id="44131" name="Text Box 99"/>
          <p:cNvSpPr txBox="1"/>
          <p:nvPr/>
        </p:nvSpPr>
        <p:spPr>
          <a:xfrm>
            <a:off x="4757738" y="3652838"/>
            <a:ext cx="838200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姓名</a:t>
            </a:r>
          </a:p>
        </p:txBody>
      </p:sp>
      <p:sp>
        <p:nvSpPr>
          <p:cNvPr id="44132" name="Rectangle 100"/>
          <p:cNvSpPr/>
          <p:nvPr/>
        </p:nvSpPr>
        <p:spPr>
          <a:xfrm>
            <a:off x="4681538" y="4621213"/>
            <a:ext cx="9144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133" name="Line 101"/>
          <p:cNvSpPr/>
          <p:nvPr/>
        </p:nvSpPr>
        <p:spPr>
          <a:xfrm>
            <a:off x="4681538" y="49260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4" name="Line 102"/>
          <p:cNvSpPr/>
          <p:nvPr/>
        </p:nvSpPr>
        <p:spPr>
          <a:xfrm>
            <a:off x="4681538" y="55356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5" name="Text Box 103"/>
          <p:cNvSpPr txBox="1"/>
          <p:nvPr/>
        </p:nvSpPr>
        <p:spPr>
          <a:xfrm>
            <a:off x="4681538" y="46212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储户</a:t>
            </a:r>
          </a:p>
        </p:txBody>
      </p:sp>
      <p:sp>
        <p:nvSpPr>
          <p:cNvPr id="44136" name="Text Box 104"/>
          <p:cNvSpPr txBox="1"/>
          <p:nvPr/>
        </p:nvSpPr>
        <p:spPr>
          <a:xfrm>
            <a:off x="4757738" y="5002213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姓名</a:t>
            </a:r>
          </a:p>
          <a:p>
            <a:pPr marL="0" lvl="0" indent="0" eaLnBrk="1" hangingPunct="1">
              <a:spcBef>
                <a:spcPct val="5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地址</a:t>
            </a:r>
          </a:p>
        </p:txBody>
      </p:sp>
      <p:sp>
        <p:nvSpPr>
          <p:cNvPr id="44137" name="Rectangle 105"/>
          <p:cNvSpPr/>
          <p:nvPr/>
        </p:nvSpPr>
        <p:spPr>
          <a:xfrm>
            <a:off x="6815138" y="4621213"/>
            <a:ext cx="9144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4138" name="Line 106"/>
          <p:cNvSpPr/>
          <p:nvPr/>
        </p:nvSpPr>
        <p:spPr>
          <a:xfrm>
            <a:off x="6815138" y="49260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9" name="Line 107"/>
          <p:cNvSpPr/>
          <p:nvPr/>
        </p:nvSpPr>
        <p:spPr>
          <a:xfrm>
            <a:off x="6815138" y="55356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40" name="Text Box 108"/>
          <p:cNvSpPr txBox="1"/>
          <p:nvPr/>
        </p:nvSpPr>
        <p:spPr>
          <a:xfrm>
            <a:off x="6891338" y="4621213"/>
            <a:ext cx="838200" cy="242887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现金兑换卡</a:t>
            </a:r>
          </a:p>
        </p:txBody>
      </p:sp>
      <p:sp>
        <p:nvSpPr>
          <p:cNvPr id="44141" name="Text Box 109"/>
          <p:cNvSpPr txBox="1"/>
          <p:nvPr/>
        </p:nvSpPr>
        <p:spPr>
          <a:xfrm>
            <a:off x="6891338" y="5002213"/>
            <a:ext cx="838200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密码</a:t>
            </a:r>
          </a:p>
        </p:txBody>
      </p:sp>
      <p:sp>
        <p:nvSpPr>
          <p:cNvPr id="44142" name="Line 110"/>
          <p:cNvSpPr/>
          <p:nvPr/>
        </p:nvSpPr>
        <p:spPr>
          <a:xfrm>
            <a:off x="5595938" y="5154613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44143" name="Text Box 111"/>
          <p:cNvSpPr txBox="1"/>
          <p:nvPr/>
        </p:nvSpPr>
        <p:spPr>
          <a:xfrm>
            <a:off x="5824538" y="4910138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拥有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44" name="Line 112"/>
          <p:cNvSpPr/>
          <p:nvPr/>
        </p:nvSpPr>
        <p:spPr>
          <a:xfrm flipV="1">
            <a:off x="5138738" y="2640013"/>
            <a:ext cx="0" cy="6842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45" name="Text Box 113"/>
          <p:cNvSpPr txBox="1"/>
          <p:nvPr/>
        </p:nvSpPr>
        <p:spPr>
          <a:xfrm>
            <a:off x="5138738" y="2921000"/>
            <a:ext cx="457200" cy="35718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46" name="Text Box 114"/>
          <p:cNvSpPr txBox="1"/>
          <p:nvPr/>
        </p:nvSpPr>
        <p:spPr>
          <a:xfrm>
            <a:off x="5138738" y="2692400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47" name="Line 115"/>
          <p:cNvSpPr/>
          <p:nvPr/>
        </p:nvSpPr>
        <p:spPr>
          <a:xfrm flipV="1">
            <a:off x="7272338" y="2640013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48" name="Rectangle 116"/>
          <p:cNvSpPr/>
          <p:nvPr/>
        </p:nvSpPr>
        <p:spPr>
          <a:xfrm>
            <a:off x="7272338" y="3402013"/>
            <a:ext cx="381000" cy="3873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49" name="Text Box 117"/>
          <p:cNvSpPr txBox="1"/>
          <p:nvPr/>
        </p:nvSpPr>
        <p:spPr>
          <a:xfrm>
            <a:off x="7272338" y="27162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50" name="Text Box 118"/>
          <p:cNvSpPr txBox="1"/>
          <p:nvPr/>
        </p:nvSpPr>
        <p:spPr>
          <a:xfrm>
            <a:off x="6586538" y="49260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51" name="Line 119"/>
          <p:cNvSpPr/>
          <p:nvPr/>
        </p:nvSpPr>
        <p:spPr>
          <a:xfrm>
            <a:off x="3767138" y="48498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52" name="Line 120"/>
          <p:cNvSpPr/>
          <p:nvPr/>
        </p:nvSpPr>
        <p:spPr>
          <a:xfrm flipV="1">
            <a:off x="4224338" y="3859213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53" name="Line 121"/>
          <p:cNvSpPr/>
          <p:nvPr/>
        </p:nvSpPr>
        <p:spPr>
          <a:xfrm>
            <a:off x="4224338" y="38592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54" name="Text Box 122"/>
          <p:cNvSpPr txBox="1"/>
          <p:nvPr/>
        </p:nvSpPr>
        <p:spPr>
          <a:xfrm>
            <a:off x="4452938" y="37068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55" name="Rectangle 123"/>
          <p:cNvSpPr/>
          <p:nvPr/>
        </p:nvSpPr>
        <p:spPr>
          <a:xfrm>
            <a:off x="4224338" y="4087813"/>
            <a:ext cx="381000" cy="3873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▲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雇佣</a:t>
            </a:r>
            <a:endParaRPr lang="zh-CN" altLang="en-US" sz="12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156" name="Line 124"/>
          <p:cNvSpPr/>
          <p:nvPr/>
        </p:nvSpPr>
        <p:spPr>
          <a:xfrm>
            <a:off x="5824538" y="61452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57" name="Line 125"/>
          <p:cNvSpPr/>
          <p:nvPr/>
        </p:nvSpPr>
        <p:spPr>
          <a:xfrm>
            <a:off x="5824538" y="6754813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58" name="Text Box 126"/>
          <p:cNvSpPr txBox="1"/>
          <p:nvPr/>
        </p:nvSpPr>
        <p:spPr>
          <a:xfrm>
            <a:off x="5824538" y="5840413"/>
            <a:ext cx="838200" cy="2698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楷体_GB2312" pitchFamily="49" charset="-122"/>
              </a:rPr>
              <a:t>帐户</a:t>
            </a:r>
          </a:p>
        </p:txBody>
      </p:sp>
      <p:sp>
        <p:nvSpPr>
          <p:cNvPr id="44159" name="Text Box 127"/>
          <p:cNvSpPr txBox="1"/>
          <p:nvPr/>
        </p:nvSpPr>
        <p:spPr>
          <a:xfrm>
            <a:off x="5897563" y="6146800"/>
            <a:ext cx="838200" cy="569913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余额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限额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楷体_GB2312" pitchFamily="49" charset="-122"/>
              </a:rPr>
              <a:t>类型</a:t>
            </a:r>
          </a:p>
        </p:txBody>
      </p:sp>
      <p:sp>
        <p:nvSpPr>
          <p:cNvPr id="44160" name="Line 128"/>
          <p:cNvSpPr/>
          <p:nvPr/>
        </p:nvSpPr>
        <p:spPr>
          <a:xfrm>
            <a:off x="3767138" y="52308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1" name="Line 129"/>
          <p:cNvSpPr/>
          <p:nvPr/>
        </p:nvSpPr>
        <p:spPr>
          <a:xfrm flipV="1">
            <a:off x="4529138" y="44688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2" name="Line 130"/>
          <p:cNvSpPr/>
          <p:nvPr/>
        </p:nvSpPr>
        <p:spPr>
          <a:xfrm>
            <a:off x="4529138" y="4468813"/>
            <a:ext cx="2438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3" name="Line 131"/>
          <p:cNvSpPr/>
          <p:nvPr/>
        </p:nvSpPr>
        <p:spPr>
          <a:xfrm>
            <a:off x="6967538" y="4468813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4" name="Text Box 132"/>
          <p:cNvSpPr txBox="1"/>
          <p:nvPr/>
        </p:nvSpPr>
        <p:spPr>
          <a:xfrm>
            <a:off x="5672138" y="42402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发放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4165" name="Text Box 133"/>
          <p:cNvSpPr txBox="1"/>
          <p:nvPr/>
        </p:nvSpPr>
        <p:spPr>
          <a:xfrm>
            <a:off x="6738938" y="44688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66" name="Line 134"/>
          <p:cNvSpPr/>
          <p:nvPr/>
        </p:nvSpPr>
        <p:spPr>
          <a:xfrm>
            <a:off x="3233738" y="5688013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7" name="Line 135"/>
          <p:cNvSpPr/>
          <p:nvPr/>
        </p:nvSpPr>
        <p:spPr>
          <a:xfrm>
            <a:off x="3233738" y="652621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8" name="Text Box 136"/>
          <p:cNvSpPr txBox="1"/>
          <p:nvPr/>
        </p:nvSpPr>
        <p:spPr>
          <a:xfrm>
            <a:off x="4071938" y="62976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保管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4169" name="Text Box 137"/>
          <p:cNvSpPr txBox="1"/>
          <p:nvPr/>
        </p:nvSpPr>
        <p:spPr>
          <a:xfrm>
            <a:off x="5595938" y="63738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70" name="Line 138"/>
          <p:cNvSpPr/>
          <p:nvPr/>
        </p:nvSpPr>
        <p:spPr>
          <a:xfrm>
            <a:off x="5138738" y="56880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71" name="Line 139"/>
          <p:cNvSpPr/>
          <p:nvPr/>
        </p:nvSpPr>
        <p:spPr>
          <a:xfrm>
            <a:off x="5138738" y="599281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72" name="Text Box 140"/>
          <p:cNvSpPr txBox="1"/>
          <p:nvPr/>
        </p:nvSpPr>
        <p:spPr>
          <a:xfrm>
            <a:off x="5062538" y="5992813"/>
            <a:ext cx="6858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拥有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4173" name="Text Box 141"/>
          <p:cNvSpPr txBox="1"/>
          <p:nvPr/>
        </p:nvSpPr>
        <p:spPr>
          <a:xfrm>
            <a:off x="5595938" y="58404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74" name="Line 142"/>
          <p:cNvSpPr/>
          <p:nvPr/>
        </p:nvSpPr>
        <p:spPr>
          <a:xfrm>
            <a:off x="7272338" y="5688013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75" name="Line 143"/>
          <p:cNvSpPr/>
          <p:nvPr/>
        </p:nvSpPr>
        <p:spPr>
          <a:xfrm flipH="1">
            <a:off x="6738938" y="606901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76" name="Text Box 144"/>
          <p:cNvSpPr txBox="1"/>
          <p:nvPr/>
        </p:nvSpPr>
        <p:spPr>
          <a:xfrm>
            <a:off x="6815138" y="58404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77" name="Rectangle 145"/>
          <p:cNvSpPr/>
          <p:nvPr/>
        </p:nvSpPr>
        <p:spPr>
          <a:xfrm>
            <a:off x="7272338" y="5764213"/>
            <a:ext cx="381000" cy="3571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b="0" dirty="0">
                <a:latin typeface="Times New Roman" panose="02020603050405020304" pitchFamily="18" charset="0"/>
              </a:rPr>
              <a:t>访问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endParaRPr lang="en-US" altLang="zh-CN" sz="1000" b="0" dirty="0">
              <a:latin typeface="Times New Roman" panose="02020603050405020304" pitchFamily="18" charset="0"/>
            </a:endParaRPr>
          </a:p>
        </p:txBody>
      </p:sp>
      <p:sp>
        <p:nvSpPr>
          <p:cNvPr id="44178" name="Line 146"/>
          <p:cNvSpPr/>
          <p:nvPr/>
        </p:nvSpPr>
        <p:spPr>
          <a:xfrm flipH="1">
            <a:off x="6738938" y="6450013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79" name="Line 147"/>
          <p:cNvSpPr/>
          <p:nvPr/>
        </p:nvSpPr>
        <p:spPr>
          <a:xfrm>
            <a:off x="5138738" y="1420813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80" name="Text Box 148"/>
          <p:cNvSpPr txBox="1"/>
          <p:nvPr/>
        </p:nvSpPr>
        <p:spPr>
          <a:xfrm>
            <a:off x="4910138" y="142081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  <p:sp>
        <p:nvSpPr>
          <p:cNvPr id="44181" name="Text Box 149"/>
          <p:cNvSpPr txBox="1"/>
          <p:nvPr/>
        </p:nvSpPr>
        <p:spPr>
          <a:xfrm>
            <a:off x="7696200" y="5638800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反复修改 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事务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一个事务包含对账户的若干次更新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“更新” 有自己的属性（类型、金额等），因此应该把它作为类</a:t>
            </a:r>
            <a:r>
              <a:rPr lang="en-US" altLang="zh-CN" dirty="0"/>
              <a:t>/</a:t>
            </a:r>
            <a:r>
              <a:rPr lang="zh-CN" altLang="en-US" dirty="0"/>
              <a:t>对象。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类合并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“分行”与“分行计算机”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“总行”和“中央计算机”。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现金兑换卡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“卡权限”：鉴别储户使用</a:t>
            </a:r>
            <a:r>
              <a:rPr lang="en-US" altLang="zh-CN" dirty="0"/>
              <a:t>ATM</a:t>
            </a:r>
            <a:r>
              <a:rPr lang="zh-CN" altLang="en-US" dirty="0"/>
              <a:t>的权限的卡。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“现金兑换卡”： </a:t>
            </a:r>
            <a:r>
              <a:rPr lang="en-US" altLang="zh-CN" dirty="0"/>
              <a:t>ATM</a:t>
            </a:r>
            <a:r>
              <a:rPr lang="zh-CN" altLang="en-US" dirty="0"/>
              <a:t>获得分行代码和卡号等数据的数据载体。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多张“现金兑换卡”可能对应着相同的“卡权限”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/>
          <p:nvPr/>
        </p:nvGrpSpPr>
        <p:grpSpPr>
          <a:xfrm>
            <a:off x="685800" y="198438"/>
            <a:ext cx="7924800" cy="6615112"/>
            <a:chOff x="432" y="48"/>
            <a:chExt cx="4992" cy="4167"/>
          </a:xfrm>
        </p:grpSpPr>
        <p:sp>
          <p:nvSpPr>
            <p:cNvPr id="46092" name="Rectangle 3"/>
            <p:cNvSpPr/>
            <p:nvPr/>
          </p:nvSpPr>
          <p:spPr>
            <a:xfrm>
              <a:off x="3651" y="3543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093" name="Rectangle 4"/>
            <p:cNvSpPr/>
            <p:nvPr/>
          </p:nvSpPr>
          <p:spPr>
            <a:xfrm>
              <a:off x="1008" y="4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094" name="Line 5"/>
            <p:cNvSpPr/>
            <p:nvPr/>
          </p:nvSpPr>
          <p:spPr>
            <a:xfrm>
              <a:off x="1008" y="21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5" name="Line 6"/>
            <p:cNvSpPr/>
            <p:nvPr/>
          </p:nvSpPr>
          <p:spPr>
            <a:xfrm>
              <a:off x="1008" y="57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6" name="Text Box 7"/>
            <p:cNvSpPr txBox="1"/>
            <p:nvPr/>
          </p:nvSpPr>
          <p:spPr>
            <a:xfrm>
              <a:off x="1008" y="48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输入站</a:t>
              </a:r>
            </a:p>
          </p:txBody>
        </p:sp>
        <p:sp>
          <p:nvSpPr>
            <p:cNvPr id="46097" name="Text Box 8"/>
            <p:cNvSpPr txBox="1"/>
            <p:nvPr/>
          </p:nvSpPr>
          <p:spPr>
            <a:xfrm>
              <a:off x="1056" y="254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098" name="AutoShape 9"/>
            <p:cNvSpPr/>
            <p:nvPr/>
          </p:nvSpPr>
          <p:spPr>
            <a:xfrm>
              <a:off x="1248" y="62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9" name="Line 10"/>
            <p:cNvSpPr/>
            <p:nvPr/>
          </p:nvSpPr>
          <p:spPr>
            <a:xfrm>
              <a:off x="720" y="81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Line 11"/>
            <p:cNvSpPr/>
            <p:nvPr/>
          </p:nvSpPr>
          <p:spPr>
            <a:xfrm>
              <a:off x="720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1" name="Line 12"/>
            <p:cNvSpPr/>
            <p:nvPr/>
          </p:nvSpPr>
          <p:spPr>
            <a:xfrm>
              <a:off x="2064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2" name="Line 13"/>
            <p:cNvSpPr/>
            <p:nvPr/>
          </p:nvSpPr>
          <p:spPr>
            <a:xfrm>
              <a:off x="1296" y="72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3" name="Rectangle 14"/>
            <p:cNvSpPr/>
            <p:nvPr/>
          </p:nvSpPr>
          <p:spPr>
            <a:xfrm>
              <a:off x="3504" y="4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04" name="Line 15"/>
            <p:cNvSpPr/>
            <p:nvPr/>
          </p:nvSpPr>
          <p:spPr>
            <a:xfrm>
              <a:off x="3504" y="21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5" name="Line 16"/>
            <p:cNvSpPr/>
            <p:nvPr/>
          </p:nvSpPr>
          <p:spPr>
            <a:xfrm>
              <a:off x="3504" y="57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6" name="Text Box 17"/>
            <p:cNvSpPr txBox="1"/>
            <p:nvPr/>
          </p:nvSpPr>
          <p:spPr>
            <a:xfrm>
              <a:off x="3504" y="48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事务</a:t>
              </a:r>
            </a:p>
          </p:txBody>
        </p:sp>
        <p:sp>
          <p:nvSpPr>
            <p:cNvPr id="46107" name="Text Box 18"/>
            <p:cNvSpPr txBox="1"/>
            <p:nvPr/>
          </p:nvSpPr>
          <p:spPr>
            <a:xfrm>
              <a:off x="3552" y="255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日期</a:t>
              </a:r>
            </a:p>
          </p:txBody>
        </p:sp>
        <p:sp>
          <p:nvSpPr>
            <p:cNvPr id="46108" name="AutoShape 19"/>
            <p:cNvSpPr/>
            <p:nvPr/>
          </p:nvSpPr>
          <p:spPr>
            <a:xfrm>
              <a:off x="3744" y="62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09" name="Line 20"/>
            <p:cNvSpPr/>
            <p:nvPr/>
          </p:nvSpPr>
          <p:spPr>
            <a:xfrm>
              <a:off x="3216" y="81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0" name="Line 21"/>
            <p:cNvSpPr/>
            <p:nvPr/>
          </p:nvSpPr>
          <p:spPr>
            <a:xfrm>
              <a:off x="3216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1" name="Line 22"/>
            <p:cNvSpPr/>
            <p:nvPr/>
          </p:nvSpPr>
          <p:spPr>
            <a:xfrm>
              <a:off x="4560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2" name="Line 23"/>
            <p:cNvSpPr/>
            <p:nvPr/>
          </p:nvSpPr>
          <p:spPr>
            <a:xfrm>
              <a:off x="3792" y="72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3" name="Line 24"/>
            <p:cNvSpPr/>
            <p:nvPr/>
          </p:nvSpPr>
          <p:spPr>
            <a:xfrm>
              <a:off x="1584" y="336"/>
              <a:ext cx="19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4" name="Text Box 25"/>
            <p:cNvSpPr txBox="1"/>
            <p:nvPr/>
          </p:nvSpPr>
          <p:spPr>
            <a:xfrm>
              <a:off x="2016" y="192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输入</a:t>
              </a: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115" name="Text Box 26"/>
            <p:cNvSpPr txBox="1"/>
            <p:nvPr/>
          </p:nvSpPr>
          <p:spPr>
            <a:xfrm>
              <a:off x="3312" y="22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16" name="Line 27"/>
            <p:cNvSpPr/>
            <p:nvPr/>
          </p:nvSpPr>
          <p:spPr>
            <a:xfrm>
              <a:off x="4128" y="336"/>
              <a:ext cx="72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diamond" w="lg" len="lg"/>
              <a:tailEnd type="none" w="med" len="med"/>
            </a:ln>
          </p:spPr>
        </p:sp>
        <p:sp>
          <p:nvSpPr>
            <p:cNvPr id="46117" name="Line 28"/>
            <p:cNvSpPr/>
            <p:nvPr/>
          </p:nvSpPr>
          <p:spPr>
            <a:xfrm>
              <a:off x="5136" y="624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8" name="Text Box 29"/>
            <p:cNvSpPr txBox="1"/>
            <p:nvPr/>
          </p:nvSpPr>
          <p:spPr>
            <a:xfrm>
              <a:off x="4704" y="240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19" name="Rectangle 30"/>
            <p:cNvSpPr/>
            <p:nvPr/>
          </p:nvSpPr>
          <p:spPr>
            <a:xfrm>
              <a:off x="432" y="960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20" name="Line 31"/>
            <p:cNvSpPr/>
            <p:nvPr/>
          </p:nvSpPr>
          <p:spPr>
            <a:xfrm>
              <a:off x="432" y="113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1" name="Line 32"/>
            <p:cNvSpPr/>
            <p:nvPr/>
          </p:nvSpPr>
          <p:spPr>
            <a:xfrm>
              <a:off x="432" y="1495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Text Box 33"/>
            <p:cNvSpPr txBox="1"/>
            <p:nvPr/>
          </p:nvSpPr>
          <p:spPr>
            <a:xfrm>
              <a:off x="480" y="96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ATM</a:t>
              </a:r>
            </a:p>
          </p:txBody>
        </p:sp>
        <p:sp>
          <p:nvSpPr>
            <p:cNvPr id="46123" name="Text Box 34"/>
            <p:cNvSpPr txBox="1"/>
            <p:nvPr/>
          </p:nvSpPr>
          <p:spPr>
            <a:xfrm>
              <a:off x="480" y="1183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现有金额</a:t>
              </a:r>
            </a:p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付出金额</a:t>
              </a:r>
            </a:p>
          </p:txBody>
        </p:sp>
        <p:sp>
          <p:nvSpPr>
            <p:cNvPr id="46124" name="Rectangle 35"/>
            <p:cNvSpPr/>
            <p:nvPr/>
          </p:nvSpPr>
          <p:spPr>
            <a:xfrm>
              <a:off x="1776" y="960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25" name="Line 36"/>
            <p:cNvSpPr/>
            <p:nvPr/>
          </p:nvSpPr>
          <p:spPr>
            <a:xfrm>
              <a:off x="1776" y="113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6" name="Line 37"/>
            <p:cNvSpPr/>
            <p:nvPr/>
          </p:nvSpPr>
          <p:spPr>
            <a:xfrm>
              <a:off x="1776" y="1495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7" name="Text Box 38"/>
            <p:cNvSpPr txBox="1"/>
            <p:nvPr/>
          </p:nvSpPr>
          <p:spPr>
            <a:xfrm>
              <a:off x="1824" y="96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柜员终端</a:t>
              </a:r>
            </a:p>
          </p:txBody>
        </p:sp>
        <p:sp>
          <p:nvSpPr>
            <p:cNvPr id="46128" name="Text Box 39"/>
            <p:cNvSpPr txBox="1"/>
            <p:nvPr/>
          </p:nvSpPr>
          <p:spPr>
            <a:xfrm>
              <a:off x="1824" y="1183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29" name="Rectangle 40"/>
            <p:cNvSpPr/>
            <p:nvPr/>
          </p:nvSpPr>
          <p:spPr>
            <a:xfrm>
              <a:off x="432" y="2832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30" name="Line 41"/>
            <p:cNvSpPr/>
            <p:nvPr/>
          </p:nvSpPr>
          <p:spPr>
            <a:xfrm>
              <a:off x="432" y="30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1" name="Line 42"/>
            <p:cNvSpPr/>
            <p:nvPr/>
          </p:nvSpPr>
          <p:spPr>
            <a:xfrm>
              <a:off x="432" y="340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2" name="Text Box 43"/>
            <p:cNvSpPr txBox="1"/>
            <p:nvPr/>
          </p:nvSpPr>
          <p:spPr>
            <a:xfrm>
              <a:off x="432" y="283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总行</a:t>
              </a:r>
            </a:p>
          </p:txBody>
        </p:sp>
        <p:sp>
          <p:nvSpPr>
            <p:cNvPr id="46133" name="Text Box 44"/>
            <p:cNvSpPr txBox="1"/>
            <p:nvPr/>
          </p:nvSpPr>
          <p:spPr>
            <a:xfrm>
              <a:off x="480" y="3072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总行名</a:t>
              </a:r>
            </a:p>
          </p:txBody>
        </p:sp>
        <p:sp>
          <p:nvSpPr>
            <p:cNvPr id="46134" name="Rectangle 45"/>
            <p:cNvSpPr/>
            <p:nvPr/>
          </p:nvSpPr>
          <p:spPr>
            <a:xfrm>
              <a:off x="1776" y="2832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35" name="Line 46"/>
            <p:cNvSpPr/>
            <p:nvPr/>
          </p:nvSpPr>
          <p:spPr>
            <a:xfrm>
              <a:off x="1776" y="30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6" name="Line 47"/>
            <p:cNvSpPr/>
            <p:nvPr/>
          </p:nvSpPr>
          <p:spPr>
            <a:xfrm>
              <a:off x="1776" y="340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7" name="Text Box 48"/>
            <p:cNvSpPr txBox="1"/>
            <p:nvPr/>
          </p:nvSpPr>
          <p:spPr>
            <a:xfrm>
              <a:off x="1776" y="283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分行</a:t>
              </a:r>
            </a:p>
          </p:txBody>
        </p:sp>
        <p:sp>
          <p:nvSpPr>
            <p:cNvPr id="46138" name="Text Box 49"/>
            <p:cNvSpPr txBox="1"/>
            <p:nvPr/>
          </p:nvSpPr>
          <p:spPr>
            <a:xfrm>
              <a:off x="1824" y="3072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分行名</a:t>
              </a:r>
            </a:p>
          </p:txBody>
        </p:sp>
        <p:sp>
          <p:nvSpPr>
            <p:cNvPr id="46139" name="Text Box 50"/>
            <p:cNvSpPr txBox="1"/>
            <p:nvPr/>
          </p:nvSpPr>
          <p:spPr>
            <a:xfrm>
              <a:off x="960" y="2966"/>
              <a:ext cx="19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000" dirty="0">
                  <a:latin typeface="Times New Roman" panose="02020603050405020304" pitchFamily="18" charset="0"/>
                </a:rPr>
                <a:t>分行代码</a:t>
              </a:r>
            </a:p>
          </p:txBody>
        </p:sp>
        <p:sp>
          <p:nvSpPr>
            <p:cNvPr id="46140" name="Line 51"/>
            <p:cNvSpPr/>
            <p:nvPr/>
          </p:nvSpPr>
          <p:spPr>
            <a:xfrm>
              <a:off x="1008" y="297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1" name="Line 52"/>
            <p:cNvSpPr/>
            <p:nvPr/>
          </p:nvSpPr>
          <p:spPr>
            <a:xfrm>
              <a:off x="1104" y="297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2" name="Line 53"/>
            <p:cNvSpPr/>
            <p:nvPr/>
          </p:nvSpPr>
          <p:spPr>
            <a:xfrm flipH="1">
              <a:off x="1008" y="340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3" name="Line 54"/>
            <p:cNvSpPr/>
            <p:nvPr/>
          </p:nvSpPr>
          <p:spPr>
            <a:xfrm>
              <a:off x="1152" y="316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diamond" w="lg" len="lg"/>
              <a:tailEnd type="none" w="med" len="med"/>
            </a:ln>
          </p:spPr>
        </p:sp>
        <p:sp>
          <p:nvSpPr>
            <p:cNvPr id="46144" name="Text Box 55"/>
            <p:cNvSpPr txBox="1"/>
            <p:nvPr/>
          </p:nvSpPr>
          <p:spPr>
            <a:xfrm>
              <a:off x="1296" y="3024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◄</a:t>
              </a: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组成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45" name="Line 56"/>
            <p:cNvSpPr/>
            <p:nvPr/>
          </p:nvSpPr>
          <p:spPr>
            <a:xfrm flipV="1">
              <a:off x="720" y="1584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6" name="Rectangle 57"/>
            <p:cNvSpPr/>
            <p:nvPr/>
          </p:nvSpPr>
          <p:spPr>
            <a:xfrm>
              <a:off x="720" y="2112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拥有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47" name="Rectangle 58"/>
            <p:cNvSpPr/>
            <p:nvPr/>
          </p:nvSpPr>
          <p:spPr>
            <a:xfrm>
              <a:off x="1824" y="2112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拥有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48" name="Line 59"/>
            <p:cNvSpPr/>
            <p:nvPr/>
          </p:nvSpPr>
          <p:spPr>
            <a:xfrm flipV="1">
              <a:off x="2064" y="1585"/>
              <a:ext cx="0" cy="1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9" name="Text Box 60"/>
            <p:cNvSpPr txBox="1"/>
            <p:nvPr/>
          </p:nvSpPr>
          <p:spPr>
            <a:xfrm>
              <a:off x="1920" y="161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50" name="Text Box 61"/>
            <p:cNvSpPr txBox="1"/>
            <p:nvPr/>
          </p:nvSpPr>
          <p:spPr>
            <a:xfrm>
              <a:off x="720" y="1617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51" name="Rectangle 62"/>
            <p:cNvSpPr/>
            <p:nvPr/>
          </p:nvSpPr>
          <p:spPr>
            <a:xfrm>
              <a:off x="2928" y="960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52" name="Line 63"/>
            <p:cNvSpPr/>
            <p:nvPr/>
          </p:nvSpPr>
          <p:spPr>
            <a:xfrm>
              <a:off x="2928" y="113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3" name="Line 64"/>
            <p:cNvSpPr/>
            <p:nvPr/>
          </p:nvSpPr>
          <p:spPr>
            <a:xfrm>
              <a:off x="2928" y="1495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4" name="Text Box 65"/>
            <p:cNvSpPr txBox="1"/>
            <p:nvPr/>
          </p:nvSpPr>
          <p:spPr>
            <a:xfrm>
              <a:off x="2976" y="96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柜员事务</a:t>
              </a:r>
            </a:p>
          </p:txBody>
        </p:sp>
        <p:sp>
          <p:nvSpPr>
            <p:cNvPr id="46155" name="Text Box 66"/>
            <p:cNvSpPr txBox="1"/>
            <p:nvPr/>
          </p:nvSpPr>
          <p:spPr>
            <a:xfrm>
              <a:off x="2976" y="1183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endParaRPr lang="zh-CN" altLang="en-US" sz="1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56" name="Rectangle 67"/>
            <p:cNvSpPr/>
            <p:nvPr/>
          </p:nvSpPr>
          <p:spPr>
            <a:xfrm>
              <a:off x="4272" y="960"/>
              <a:ext cx="576" cy="6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57" name="Line 68"/>
            <p:cNvSpPr/>
            <p:nvPr/>
          </p:nvSpPr>
          <p:spPr>
            <a:xfrm>
              <a:off x="4272" y="113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8" name="Line 69"/>
            <p:cNvSpPr/>
            <p:nvPr/>
          </p:nvSpPr>
          <p:spPr>
            <a:xfrm>
              <a:off x="4272" y="1495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9" name="Text Box 70"/>
            <p:cNvSpPr txBox="1"/>
            <p:nvPr/>
          </p:nvSpPr>
          <p:spPr>
            <a:xfrm>
              <a:off x="4320" y="96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远程事务</a:t>
              </a:r>
            </a:p>
          </p:txBody>
        </p:sp>
        <p:sp>
          <p:nvSpPr>
            <p:cNvPr id="46160" name="Text Box 71"/>
            <p:cNvSpPr txBox="1"/>
            <p:nvPr/>
          </p:nvSpPr>
          <p:spPr>
            <a:xfrm>
              <a:off x="4320" y="1183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61" name="Rectangle 72"/>
            <p:cNvSpPr/>
            <p:nvPr/>
          </p:nvSpPr>
          <p:spPr>
            <a:xfrm>
              <a:off x="2928" y="2016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62" name="Line 73"/>
            <p:cNvSpPr/>
            <p:nvPr/>
          </p:nvSpPr>
          <p:spPr>
            <a:xfrm>
              <a:off x="2928" y="2181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3" name="Line 74"/>
            <p:cNvSpPr/>
            <p:nvPr/>
          </p:nvSpPr>
          <p:spPr>
            <a:xfrm>
              <a:off x="2928" y="251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4" name="Text Box 75"/>
            <p:cNvSpPr txBox="1"/>
            <p:nvPr/>
          </p:nvSpPr>
          <p:spPr>
            <a:xfrm>
              <a:off x="2976" y="199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柜员</a:t>
              </a:r>
            </a:p>
          </p:txBody>
        </p:sp>
        <p:sp>
          <p:nvSpPr>
            <p:cNvPr id="46165" name="Text Box 76"/>
            <p:cNvSpPr txBox="1"/>
            <p:nvPr/>
          </p:nvSpPr>
          <p:spPr>
            <a:xfrm>
              <a:off x="2976" y="2222"/>
              <a:ext cx="528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46166" name="Rectangle 77"/>
            <p:cNvSpPr/>
            <p:nvPr/>
          </p:nvSpPr>
          <p:spPr>
            <a:xfrm>
              <a:off x="2928" y="2832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67" name="Line 78"/>
            <p:cNvSpPr/>
            <p:nvPr/>
          </p:nvSpPr>
          <p:spPr>
            <a:xfrm>
              <a:off x="2928" y="30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8" name="Line 79"/>
            <p:cNvSpPr/>
            <p:nvPr/>
          </p:nvSpPr>
          <p:spPr>
            <a:xfrm>
              <a:off x="2928" y="340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9" name="Text Box 80"/>
            <p:cNvSpPr txBox="1"/>
            <p:nvPr/>
          </p:nvSpPr>
          <p:spPr>
            <a:xfrm>
              <a:off x="2928" y="2832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储户</a:t>
              </a:r>
            </a:p>
          </p:txBody>
        </p:sp>
        <p:sp>
          <p:nvSpPr>
            <p:cNvPr id="46170" name="Text Box 81"/>
            <p:cNvSpPr txBox="1"/>
            <p:nvPr/>
          </p:nvSpPr>
          <p:spPr>
            <a:xfrm>
              <a:off x="2976" y="3072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姓名</a:t>
              </a:r>
            </a:p>
            <a:p>
              <a:pPr marL="0" lvl="0" indent="0" eaLnBrk="1" hangingPunct="1">
                <a:spcBef>
                  <a:spcPct val="500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地址</a:t>
              </a:r>
            </a:p>
          </p:txBody>
        </p:sp>
        <p:sp>
          <p:nvSpPr>
            <p:cNvPr id="46171" name="Rectangle 82"/>
            <p:cNvSpPr/>
            <p:nvPr/>
          </p:nvSpPr>
          <p:spPr>
            <a:xfrm>
              <a:off x="4272" y="2832"/>
              <a:ext cx="576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172" name="Line 83"/>
            <p:cNvSpPr/>
            <p:nvPr/>
          </p:nvSpPr>
          <p:spPr>
            <a:xfrm>
              <a:off x="4272" y="30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73" name="Line 84"/>
            <p:cNvSpPr/>
            <p:nvPr/>
          </p:nvSpPr>
          <p:spPr>
            <a:xfrm>
              <a:off x="4272" y="340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74" name="Text Box 85"/>
            <p:cNvSpPr txBox="1"/>
            <p:nvPr/>
          </p:nvSpPr>
          <p:spPr>
            <a:xfrm>
              <a:off x="4320" y="2832"/>
              <a:ext cx="52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卡权限</a:t>
              </a:r>
            </a:p>
          </p:txBody>
        </p:sp>
        <p:sp>
          <p:nvSpPr>
            <p:cNvPr id="46175" name="Text Box 86"/>
            <p:cNvSpPr txBox="1"/>
            <p:nvPr/>
          </p:nvSpPr>
          <p:spPr>
            <a:xfrm>
              <a:off x="4320" y="3072"/>
              <a:ext cx="528" cy="4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密码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权限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endParaRPr lang="zh-CN" altLang="en-US" sz="12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76" name="Line 87"/>
            <p:cNvSpPr/>
            <p:nvPr/>
          </p:nvSpPr>
          <p:spPr>
            <a:xfrm>
              <a:off x="3504" y="316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lg" len="lg"/>
              <a:tailEnd type="none" w="med" len="med"/>
            </a:ln>
          </p:spPr>
        </p:sp>
        <p:sp>
          <p:nvSpPr>
            <p:cNvPr id="46177" name="Text Box 88"/>
            <p:cNvSpPr txBox="1"/>
            <p:nvPr/>
          </p:nvSpPr>
          <p:spPr>
            <a:xfrm>
              <a:off x="3648" y="3014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拥有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78" name="Line 89"/>
            <p:cNvSpPr/>
            <p:nvPr/>
          </p:nvSpPr>
          <p:spPr>
            <a:xfrm flipV="1">
              <a:off x="3216" y="1584"/>
              <a:ext cx="0" cy="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79" name="Text Box 90"/>
            <p:cNvSpPr txBox="1"/>
            <p:nvPr/>
          </p:nvSpPr>
          <p:spPr>
            <a:xfrm>
              <a:off x="3216" y="1761"/>
              <a:ext cx="2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80" name="Text Box 91"/>
            <p:cNvSpPr txBox="1"/>
            <p:nvPr/>
          </p:nvSpPr>
          <p:spPr>
            <a:xfrm>
              <a:off x="3216" y="1617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81" name="Line 92"/>
            <p:cNvSpPr/>
            <p:nvPr/>
          </p:nvSpPr>
          <p:spPr>
            <a:xfrm flipV="1">
              <a:off x="4560" y="1584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2" name="Rectangle 93"/>
            <p:cNvSpPr/>
            <p:nvPr/>
          </p:nvSpPr>
          <p:spPr>
            <a:xfrm>
              <a:off x="4560" y="2064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▲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授权</a:t>
              </a:r>
              <a:endParaRPr lang="zh-CN" altLang="en-US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83" name="Text Box 94"/>
            <p:cNvSpPr txBox="1"/>
            <p:nvPr/>
          </p:nvSpPr>
          <p:spPr>
            <a:xfrm>
              <a:off x="4560" y="1632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84" name="Text Box 95"/>
            <p:cNvSpPr txBox="1"/>
            <p:nvPr/>
          </p:nvSpPr>
          <p:spPr>
            <a:xfrm>
              <a:off x="4128" y="3024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85" name="Line 96"/>
            <p:cNvSpPr/>
            <p:nvPr/>
          </p:nvSpPr>
          <p:spPr>
            <a:xfrm flipV="1">
              <a:off x="2160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6" name="Line 97"/>
            <p:cNvSpPr/>
            <p:nvPr/>
          </p:nvSpPr>
          <p:spPr>
            <a:xfrm>
              <a:off x="2160" y="2352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7" name="Text Box 98"/>
            <p:cNvSpPr txBox="1"/>
            <p:nvPr/>
          </p:nvSpPr>
          <p:spPr>
            <a:xfrm>
              <a:off x="2784" y="225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88" name="Rectangle 99"/>
            <p:cNvSpPr/>
            <p:nvPr/>
          </p:nvSpPr>
          <p:spPr>
            <a:xfrm>
              <a:off x="2352" y="2208"/>
              <a:ext cx="336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雇佣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89" name="Line 100"/>
            <p:cNvSpPr/>
            <p:nvPr/>
          </p:nvSpPr>
          <p:spPr>
            <a:xfrm>
              <a:off x="3648" y="379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0" name="Line 101"/>
            <p:cNvSpPr/>
            <p:nvPr/>
          </p:nvSpPr>
          <p:spPr>
            <a:xfrm>
              <a:off x="3648" y="417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1" name="Text Box 102"/>
            <p:cNvSpPr txBox="1"/>
            <p:nvPr/>
          </p:nvSpPr>
          <p:spPr>
            <a:xfrm>
              <a:off x="3648" y="3600"/>
              <a:ext cx="528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46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帐户</a:t>
              </a:r>
            </a:p>
          </p:txBody>
        </p:sp>
        <p:sp>
          <p:nvSpPr>
            <p:cNvPr id="46192" name="Text Box 103"/>
            <p:cNvSpPr txBox="1"/>
            <p:nvPr/>
          </p:nvSpPr>
          <p:spPr>
            <a:xfrm>
              <a:off x="3696" y="3792"/>
              <a:ext cx="528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余额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限额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ea typeface="楷体_GB2312" pitchFamily="49" charset="-122"/>
                </a:rPr>
                <a:t>类型</a:t>
              </a:r>
            </a:p>
          </p:txBody>
        </p:sp>
        <p:sp>
          <p:nvSpPr>
            <p:cNvPr id="46193" name="Line 104"/>
            <p:cNvSpPr/>
            <p:nvPr/>
          </p:nvSpPr>
          <p:spPr>
            <a:xfrm flipV="1">
              <a:off x="2304" y="27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4" name="Line 105"/>
            <p:cNvSpPr/>
            <p:nvPr/>
          </p:nvSpPr>
          <p:spPr>
            <a:xfrm>
              <a:off x="2304" y="2736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5" name="Line 106"/>
            <p:cNvSpPr/>
            <p:nvPr/>
          </p:nvSpPr>
          <p:spPr>
            <a:xfrm>
              <a:off x="4368" y="27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6" name="Text Box 107"/>
            <p:cNvSpPr txBox="1"/>
            <p:nvPr/>
          </p:nvSpPr>
          <p:spPr>
            <a:xfrm>
              <a:off x="3552" y="2592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发放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197" name="Text Box 108"/>
            <p:cNvSpPr txBox="1"/>
            <p:nvPr/>
          </p:nvSpPr>
          <p:spPr>
            <a:xfrm>
              <a:off x="4224" y="273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198" name="Line 109"/>
            <p:cNvSpPr/>
            <p:nvPr/>
          </p:nvSpPr>
          <p:spPr>
            <a:xfrm>
              <a:off x="2016" y="350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99" name="Line 110"/>
            <p:cNvSpPr/>
            <p:nvPr/>
          </p:nvSpPr>
          <p:spPr>
            <a:xfrm>
              <a:off x="2016" y="4032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00" name="Text Box 111"/>
            <p:cNvSpPr txBox="1"/>
            <p:nvPr/>
          </p:nvSpPr>
          <p:spPr>
            <a:xfrm>
              <a:off x="2544" y="3888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保管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201" name="Text Box 112"/>
            <p:cNvSpPr txBox="1"/>
            <p:nvPr/>
          </p:nvSpPr>
          <p:spPr>
            <a:xfrm>
              <a:off x="3504" y="393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202" name="Line 113"/>
            <p:cNvSpPr/>
            <p:nvPr/>
          </p:nvSpPr>
          <p:spPr>
            <a:xfrm>
              <a:off x="3216" y="350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03" name="Line 114"/>
            <p:cNvSpPr/>
            <p:nvPr/>
          </p:nvSpPr>
          <p:spPr>
            <a:xfrm>
              <a:off x="3216" y="3696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04" name="Text Box 115"/>
            <p:cNvSpPr txBox="1"/>
            <p:nvPr/>
          </p:nvSpPr>
          <p:spPr>
            <a:xfrm>
              <a:off x="3168" y="3696"/>
              <a:ext cx="4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拥有</a:t>
              </a: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205" name="Text Box 116"/>
            <p:cNvSpPr txBox="1"/>
            <p:nvPr/>
          </p:nvSpPr>
          <p:spPr>
            <a:xfrm>
              <a:off x="3504" y="3600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206" name="Line 117"/>
            <p:cNvSpPr/>
            <p:nvPr/>
          </p:nvSpPr>
          <p:spPr>
            <a:xfrm>
              <a:off x="4560" y="350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07" name="Line 118"/>
            <p:cNvSpPr/>
            <p:nvPr/>
          </p:nvSpPr>
          <p:spPr>
            <a:xfrm flipH="1">
              <a:off x="4224" y="374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08" name="Text Box 119"/>
            <p:cNvSpPr txBox="1"/>
            <p:nvPr/>
          </p:nvSpPr>
          <p:spPr>
            <a:xfrm>
              <a:off x="4272" y="3600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209" name="Rectangle 120"/>
            <p:cNvSpPr/>
            <p:nvPr/>
          </p:nvSpPr>
          <p:spPr>
            <a:xfrm>
              <a:off x="4560" y="3552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访问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▼</a:t>
              </a:r>
              <a:endParaRPr lang="en-US" altLang="zh-CN" sz="1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210" name="Line 121"/>
            <p:cNvSpPr/>
            <p:nvPr/>
          </p:nvSpPr>
          <p:spPr>
            <a:xfrm flipH="1">
              <a:off x="4224" y="3984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11" name="Rectangle 122"/>
            <p:cNvSpPr/>
            <p:nvPr/>
          </p:nvSpPr>
          <p:spPr>
            <a:xfrm>
              <a:off x="5184" y="2064"/>
              <a:ext cx="24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b="0" dirty="0">
                  <a:latin typeface="Times New Roman" panose="02020603050405020304" pitchFamily="18" charset="0"/>
                </a:rPr>
                <a:t>修改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▼</a:t>
              </a:r>
              <a:endParaRPr lang="en-US" altLang="zh-CN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212" name="Line 123"/>
            <p:cNvSpPr/>
            <p:nvPr/>
          </p:nvSpPr>
          <p:spPr>
            <a:xfrm>
              <a:off x="3216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13" name="Text Box 124"/>
            <p:cNvSpPr txBox="1"/>
            <p:nvPr/>
          </p:nvSpPr>
          <p:spPr>
            <a:xfrm>
              <a:off x="3072" y="816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  <p:sp>
          <p:nvSpPr>
            <p:cNvPr id="46214" name="Rectangle 125"/>
            <p:cNvSpPr/>
            <p:nvPr/>
          </p:nvSpPr>
          <p:spPr>
            <a:xfrm>
              <a:off x="4848" y="48"/>
              <a:ext cx="57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solidFill>
                  <a:srgbClr val="005C2E"/>
                </a:solidFill>
                <a:latin typeface="Garamond" panose="02020404030301010803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215" name="Line 126"/>
            <p:cNvSpPr/>
            <p:nvPr/>
          </p:nvSpPr>
          <p:spPr>
            <a:xfrm>
              <a:off x="4848" y="213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16" name="Line 127"/>
            <p:cNvSpPr/>
            <p:nvPr/>
          </p:nvSpPr>
          <p:spPr>
            <a:xfrm>
              <a:off x="4848" y="57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17" name="Text Box 128"/>
            <p:cNvSpPr txBox="1"/>
            <p:nvPr/>
          </p:nvSpPr>
          <p:spPr>
            <a:xfrm>
              <a:off x="4848" y="48"/>
              <a:ext cx="528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更新</a:t>
              </a:r>
            </a:p>
          </p:txBody>
        </p:sp>
        <p:sp>
          <p:nvSpPr>
            <p:cNvPr id="46218" name="Text Box 129"/>
            <p:cNvSpPr txBox="1"/>
            <p:nvPr/>
          </p:nvSpPr>
          <p:spPr>
            <a:xfrm>
              <a:off x="4896" y="240"/>
              <a:ext cx="528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类型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金额</a:t>
              </a:r>
            </a:p>
          </p:txBody>
        </p:sp>
        <p:sp>
          <p:nvSpPr>
            <p:cNvPr id="46219" name="Text Box 130"/>
            <p:cNvSpPr txBox="1"/>
            <p:nvPr/>
          </p:nvSpPr>
          <p:spPr>
            <a:xfrm>
              <a:off x="5184" y="658"/>
              <a:ext cx="192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1+</a:t>
              </a:r>
            </a:p>
          </p:txBody>
        </p:sp>
      </p:grpSp>
      <p:sp>
        <p:nvSpPr>
          <p:cNvPr id="46083" name="Rectangle 131"/>
          <p:cNvSpPr/>
          <p:nvPr/>
        </p:nvSpPr>
        <p:spPr>
          <a:xfrm>
            <a:off x="6840538" y="3644900"/>
            <a:ext cx="180975" cy="569913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b="0" dirty="0">
                <a:latin typeface="Times New Roman" panose="02020603050405020304" pitchFamily="18" charset="0"/>
              </a:rPr>
              <a:t>▲</a:t>
            </a:r>
            <a:r>
              <a:rPr lang="zh-CN" altLang="en-US" sz="1200" b="0" dirty="0">
                <a:latin typeface="Times New Roman" panose="02020603050405020304" pitchFamily="18" charset="0"/>
              </a:rPr>
              <a:t>标识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6084" name="Rectangle 132"/>
          <p:cNvSpPr/>
          <p:nvPr/>
        </p:nvSpPr>
        <p:spPr>
          <a:xfrm>
            <a:off x="5832475" y="2852738"/>
            <a:ext cx="8636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solidFill>
                <a:srgbClr val="005C2E"/>
              </a:solidFill>
              <a:latin typeface="Garamond" panose="02020404030301010803" pitchFamily="18" charset="0"/>
              <a:ea typeface="华文新魏" panose="02010800040101010101" pitchFamily="2" charset="-122"/>
            </a:endParaRPr>
          </a:p>
        </p:txBody>
      </p:sp>
      <p:sp>
        <p:nvSpPr>
          <p:cNvPr id="46085" name="Line 133"/>
          <p:cNvSpPr/>
          <p:nvPr/>
        </p:nvSpPr>
        <p:spPr>
          <a:xfrm>
            <a:off x="5832475" y="3114675"/>
            <a:ext cx="8636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6" name="Line 134"/>
          <p:cNvSpPr/>
          <p:nvPr/>
        </p:nvSpPr>
        <p:spPr>
          <a:xfrm>
            <a:off x="5832475" y="3690938"/>
            <a:ext cx="8636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7" name="Text Box 135"/>
          <p:cNvSpPr txBox="1"/>
          <p:nvPr/>
        </p:nvSpPr>
        <p:spPr>
          <a:xfrm>
            <a:off x="5832475" y="2852738"/>
            <a:ext cx="936625" cy="20478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现金兑换卡</a:t>
            </a:r>
          </a:p>
        </p:txBody>
      </p:sp>
      <p:sp>
        <p:nvSpPr>
          <p:cNvPr id="46088" name="Text Box 136"/>
          <p:cNvSpPr txBox="1"/>
          <p:nvPr/>
        </p:nvSpPr>
        <p:spPr>
          <a:xfrm>
            <a:off x="5903913" y="3141663"/>
            <a:ext cx="936625" cy="3873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分行代码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卡号</a:t>
            </a:r>
          </a:p>
        </p:txBody>
      </p:sp>
      <p:sp>
        <p:nvSpPr>
          <p:cNvPr id="46089" name="Line 137"/>
          <p:cNvSpPr/>
          <p:nvPr/>
        </p:nvSpPr>
        <p:spPr>
          <a:xfrm>
            <a:off x="7092950" y="339248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0" name="Line 138"/>
          <p:cNvSpPr/>
          <p:nvPr/>
        </p:nvSpPr>
        <p:spPr>
          <a:xfrm flipH="1">
            <a:off x="6696075" y="3392488"/>
            <a:ext cx="3952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1" name="Text Box 139"/>
          <p:cNvSpPr txBox="1"/>
          <p:nvPr/>
        </p:nvSpPr>
        <p:spPr>
          <a:xfrm>
            <a:off x="6732588" y="3141663"/>
            <a:ext cx="304800" cy="17462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1+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467600" cy="536575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类图</a:t>
            </a:r>
            <a:endParaRPr kumimoji="0" lang="en-US" altLang="zh-CN" sz="3000" b="0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20713"/>
            <a:ext cx="7993063" cy="48958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软件开发的不同阶段使用的类图具有不同的抽象层次。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23900" marR="0" lvl="0" indent="-3683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概念层类图描述应用领域中的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概念。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画概念层类图时，很少考虑或不考虑实现问题。</a:t>
            </a:r>
          </a:p>
          <a:p>
            <a:pPr marL="723900" marR="0" lvl="0" indent="-3683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说明层类图描述软件的接口部分。这个接口可能因为实现环境、运行特性或者开发商的不同而有多种不同的实现。</a:t>
            </a:r>
          </a:p>
          <a:p>
            <a:pPr marL="723900" marR="0" lvl="0" indent="-3683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实现层类图才真正考虑类的实现问题，提供类的实现细节。 </a:t>
            </a:r>
          </a:p>
          <a:p>
            <a:pPr marL="273050" marR="0" lvl="0" indent="-27305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5300663"/>
            <a:ext cx="1871663" cy="1189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63" y="4268788"/>
            <a:ext cx="1298575" cy="2268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4319588"/>
            <a:ext cx="4679950" cy="2205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Rectangle 7"/>
          <p:cNvSpPr/>
          <p:nvPr/>
        </p:nvSpPr>
        <p:spPr>
          <a:xfrm>
            <a:off x="1114425" y="6413500"/>
            <a:ext cx="10175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概念层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51" name="Rectangle 8"/>
          <p:cNvSpPr/>
          <p:nvPr/>
        </p:nvSpPr>
        <p:spPr>
          <a:xfrm>
            <a:off x="2843213" y="6413500"/>
            <a:ext cx="10175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说明层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52" name="Rectangle 9"/>
          <p:cNvSpPr/>
          <p:nvPr/>
        </p:nvSpPr>
        <p:spPr>
          <a:xfrm>
            <a:off x="5651500" y="6413500"/>
            <a:ext cx="10175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实现层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Rectangle 11"/>
          <p:cNvSpPr/>
          <p:nvPr/>
        </p:nvSpPr>
        <p:spPr>
          <a:xfrm>
            <a:off x="539750" y="476250"/>
            <a:ext cx="4319588" cy="34782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marL="342900" indent="-34290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可见性</a:t>
            </a:r>
          </a:p>
          <a:p>
            <a:pPr lvl="1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属性的可访问性，四类：</a:t>
            </a:r>
          </a:p>
          <a:p>
            <a:pPr lvl="2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公共（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lvl="2" indent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私有（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lvl="2" indent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保护（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lvl="2" indent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实现（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implementation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lvl="1" indent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子类无法继承和访问父类的私有属性和实现属性</a:t>
            </a: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63" y="981075"/>
            <a:ext cx="2087562" cy="2366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0" y="4292600"/>
            <a:ext cx="2197100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AutoShape 7"/>
          <p:cNvSpPr/>
          <p:nvPr/>
        </p:nvSpPr>
        <p:spPr>
          <a:xfrm>
            <a:off x="4716463" y="3717925"/>
            <a:ext cx="935037" cy="504825"/>
          </a:xfrm>
          <a:prstGeom prst="wedgeRoundRectCallout">
            <a:avLst>
              <a:gd name="adj1" fmla="val -202630"/>
              <a:gd name="adj2" fmla="val 139310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类名</a:t>
            </a:r>
          </a:p>
        </p:txBody>
      </p:sp>
      <p:sp>
        <p:nvSpPr>
          <p:cNvPr id="18" name="AutoShape 8"/>
          <p:cNvSpPr/>
          <p:nvPr/>
        </p:nvSpPr>
        <p:spPr>
          <a:xfrm>
            <a:off x="4716463" y="4870450"/>
            <a:ext cx="935037" cy="504825"/>
          </a:xfrm>
          <a:prstGeom prst="wedgeRoundRectCallout">
            <a:avLst>
              <a:gd name="adj1" fmla="val -191426"/>
              <a:gd name="adj2" fmla="val 34907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19" name="AutoShape 9"/>
          <p:cNvSpPr/>
          <p:nvPr/>
        </p:nvSpPr>
        <p:spPr>
          <a:xfrm>
            <a:off x="4716463" y="5949950"/>
            <a:ext cx="935037" cy="504825"/>
          </a:xfrm>
          <a:prstGeom prst="wedgeRoundRectCallout">
            <a:avLst>
              <a:gd name="adj1" fmla="val -195671"/>
              <a:gd name="adj2" fmla="val -18866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操作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10" grpId="0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类间关系的符号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关联（</a:t>
            </a:r>
            <a:r>
              <a:rPr lang="en-US" altLang="zh-CN" dirty="0"/>
              <a:t>Association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聚集（</a:t>
            </a:r>
            <a:r>
              <a:rPr lang="en-US" altLang="zh-CN" dirty="0"/>
              <a:t>Aggregation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泛化（</a:t>
            </a:r>
            <a:r>
              <a:rPr lang="en-US" altLang="zh-CN" dirty="0"/>
              <a:t>Generalization </a:t>
            </a:r>
            <a:r>
              <a:rPr lang="zh-CN" altLang="en-US" dirty="0"/>
              <a:t>）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2"/>
          <a:srcRect t="27725"/>
          <a:stretch>
            <a:fillRect/>
          </a:stretch>
        </p:blipFill>
        <p:spPr>
          <a:xfrm>
            <a:off x="1727200" y="2816225"/>
            <a:ext cx="5795963" cy="3706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两个类的对象之间的某种语义上的联系。</a:t>
            </a:r>
          </a:p>
        </p:txBody>
      </p:sp>
      <p:sp>
        <p:nvSpPr>
          <p:cNvPr id="393220" name="Rectangle 4"/>
          <p:cNvSpPr/>
          <p:nvPr/>
        </p:nvSpPr>
        <p:spPr>
          <a:xfrm>
            <a:off x="468313" y="3716338"/>
            <a:ext cx="4178300" cy="149225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10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关联名：	</a:t>
            </a:r>
            <a:r>
              <a:rPr lang="en-US" altLang="zh-CN" sz="2000" dirty="0">
                <a:latin typeface="Times New Roman" panose="02020603050405020304" pitchFamily="18" charset="0"/>
              </a:rPr>
              <a:t>Work For</a:t>
            </a:r>
          </a:p>
          <a:p>
            <a:pPr marL="0" lvl="0" indent="0" eaLnBrk="1" hangingPunct="1">
              <a:buClrTx/>
              <a:buSzPct val="10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关联方向：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SzPct val="10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角色：		</a:t>
            </a:r>
            <a:r>
              <a:rPr lang="en-US" altLang="zh-CN" sz="2000" dirty="0">
                <a:latin typeface="Times New Roman" panose="02020603050405020304" pitchFamily="18" charset="0"/>
              </a:rPr>
              <a:t>employee, employer</a:t>
            </a:r>
          </a:p>
          <a:p>
            <a:pPr marL="0" lvl="0" indent="0" eaLnBrk="1" hangingPunct="1">
              <a:buClrTx/>
              <a:buSzPct val="10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重数</a:t>
            </a:r>
            <a:r>
              <a:rPr lang="en-US" altLang="zh-CN" sz="2000" dirty="0">
                <a:latin typeface="Times New Roman" panose="02020603050405020304" pitchFamily="18" charset="0"/>
              </a:rPr>
              <a:t>: 		1..*, *</a:t>
            </a:r>
          </a:p>
        </p:txBody>
      </p:sp>
      <p:sp>
        <p:nvSpPr>
          <p:cNvPr id="393221" name="Rectangle 5"/>
          <p:cNvSpPr/>
          <p:nvPr/>
        </p:nvSpPr>
        <p:spPr>
          <a:xfrm>
            <a:off x="4865688" y="4581525"/>
            <a:ext cx="3954462" cy="1804988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100000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重数（</a:t>
            </a:r>
            <a:r>
              <a:rPr lang="en-US" altLang="zh-CN" sz="1600" dirty="0">
                <a:latin typeface="Times New Roman" panose="02020603050405020304" pitchFamily="18" charset="0"/>
              </a:rPr>
              <a:t>multiplicity</a:t>
            </a:r>
            <a:r>
              <a:rPr lang="zh-CN" altLang="en-US" sz="1600" dirty="0">
                <a:latin typeface="Times New Roman" panose="02020603050405020304" pitchFamily="18" charset="0"/>
              </a:rPr>
              <a:t>）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0..1		</a:t>
            </a:r>
            <a:r>
              <a:rPr lang="zh-CN" altLang="en-US" sz="1600" b="0" dirty="0">
                <a:latin typeface="Times New Roman" panose="02020603050405020304" pitchFamily="18" charset="0"/>
              </a:rPr>
              <a:t>表示</a:t>
            </a:r>
            <a:r>
              <a:rPr lang="en-US" altLang="zh-CN" sz="1600" b="0" dirty="0">
                <a:latin typeface="Times New Roman" panose="02020603050405020304" pitchFamily="18" charset="0"/>
              </a:rPr>
              <a:t>0</a:t>
            </a:r>
            <a:r>
              <a:rPr lang="zh-CN" altLang="en-US" sz="1600" b="0" dirty="0">
                <a:latin typeface="Times New Roman" panose="02020603050405020304" pitchFamily="18" charset="0"/>
              </a:rPr>
              <a:t>到</a:t>
            </a:r>
            <a:r>
              <a:rPr lang="en-US" altLang="zh-CN" sz="1600" b="0" dirty="0">
                <a:latin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Times New Roman" panose="02020603050405020304" pitchFamily="18" charset="0"/>
              </a:rPr>
              <a:t>个对象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0..*</a:t>
            </a:r>
            <a:r>
              <a:rPr lang="zh-CN" altLang="en-US" sz="1600" b="0" dirty="0">
                <a:latin typeface="Times New Roman" panose="02020603050405020304" pitchFamily="18" charset="0"/>
              </a:rPr>
              <a:t>或*	表示</a:t>
            </a:r>
            <a:r>
              <a:rPr lang="en-US" altLang="zh-CN" sz="1600" b="0" dirty="0">
                <a:latin typeface="Times New Roman" panose="02020603050405020304" pitchFamily="18" charset="0"/>
              </a:rPr>
              <a:t>0</a:t>
            </a:r>
            <a:r>
              <a:rPr lang="zh-CN" altLang="en-US" sz="1600" b="0" dirty="0">
                <a:latin typeface="Times New Roman" panose="02020603050405020304" pitchFamily="18" charset="0"/>
              </a:rPr>
              <a:t>到多个对象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1+</a:t>
            </a:r>
            <a:r>
              <a:rPr lang="zh-CN" altLang="en-US" sz="1600" b="0" dirty="0">
                <a:latin typeface="Times New Roman" panose="02020603050405020304" pitchFamily="18" charset="0"/>
              </a:rPr>
              <a:t>或</a:t>
            </a:r>
            <a:r>
              <a:rPr lang="en-US" altLang="zh-CN" sz="1600" b="0" dirty="0">
                <a:latin typeface="Times New Roman" panose="02020603050405020304" pitchFamily="18" charset="0"/>
              </a:rPr>
              <a:t>1..*	</a:t>
            </a:r>
            <a:r>
              <a:rPr lang="zh-CN" altLang="en-US" sz="1600" b="0" dirty="0">
                <a:latin typeface="Times New Roman" panose="02020603050405020304" pitchFamily="18" charset="0"/>
              </a:rPr>
              <a:t>表示</a:t>
            </a:r>
            <a:r>
              <a:rPr lang="en-US" altLang="zh-CN" sz="1600" b="0" dirty="0">
                <a:latin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Times New Roman" panose="02020603050405020304" pitchFamily="18" charset="0"/>
              </a:rPr>
              <a:t>到多个对象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1..15		</a:t>
            </a:r>
            <a:r>
              <a:rPr lang="zh-CN" altLang="en-US" sz="1600" b="0" dirty="0">
                <a:latin typeface="Times New Roman" panose="02020603050405020304" pitchFamily="18" charset="0"/>
              </a:rPr>
              <a:t>表示</a:t>
            </a:r>
            <a:r>
              <a:rPr lang="en-US" altLang="zh-CN" sz="1600" b="0" dirty="0">
                <a:latin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Times New Roman" panose="02020603050405020304" pitchFamily="18" charset="0"/>
              </a:rPr>
              <a:t>到</a:t>
            </a:r>
            <a:r>
              <a:rPr lang="en-US" altLang="zh-CN" sz="1600" b="0" dirty="0">
                <a:latin typeface="Times New Roman" panose="02020603050405020304" pitchFamily="18" charset="0"/>
              </a:rPr>
              <a:t>15</a:t>
            </a:r>
            <a:r>
              <a:rPr lang="zh-CN" altLang="en-US" sz="1600" b="0" dirty="0">
                <a:latin typeface="Times New Roman" panose="02020603050405020304" pitchFamily="18" charset="0"/>
              </a:rPr>
              <a:t>个对象</a:t>
            </a:r>
          </a:p>
          <a:p>
            <a:pPr marL="457200" lvl="1" indent="0" eaLnBrk="1" hangingPunct="1">
              <a:buClrTx/>
              <a:buSzPct val="100000"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3		</a:t>
            </a:r>
            <a:r>
              <a:rPr lang="zh-CN" altLang="en-US" sz="1600" b="0" dirty="0">
                <a:latin typeface="Times New Roman" panose="02020603050405020304" pitchFamily="18" charset="0"/>
              </a:rPr>
              <a:t>表示</a:t>
            </a:r>
            <a:r>
              <a:rPr lang="en-US" altLang="zh-CN" sz="1600" b="0" dirty="0">
                <a:latin typeface="Times New Roman" panose="02020603050405020304" pitchFamily="18" charset="0"/>
              </a:rPr>
              <a:t>3</a:t>
            </a:r>
            <a:r>
              <a:rPr lang="zh-CN" altLang="en-US" sz="1600" b="0" dirty="0">
                <a:latin typeface="Times New Roman" panose="02020603050405020304" pitchFamily="18" charset="0"/>
              </a:rPr>
              <a:t>个对象</a:t>
            </a:r>
          </a:p>
        </p:txBody>
      </p:sp>
      <p:grpSp>
        <p:nvGrpSpPr>
          <p:cNvPr id="6150" name="Group 6"/>
          <p:cNvGrpSpPr/>
          <p:nvPr/>
        </p:nvGrpSpPr>
        <p:grpSpPr>
          <a:xfrm>
            <a:off x="684213" y="2082800"/>
            <a:ext cx="7313612" cy="1173163"/>
            <a:chOff x="864" y="1392"/>
            <a:chExt cx="4224" cy="432"/>
          </a:xfrm>
        </p:grpSpPr>
        <p:sp>
          <p:nvSpPr>
            <p:cNvPr id="6156" name="Rectangle 7"/>
            <p:cNvSpPr/>
            <p:nvPr/>
          </p:nvSpPr>
          <p:spPr>
            <a:xfrm>
              <a:off x="864" y="1392"/>
              <a:ext cx="672" cy="43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员工</a:t>
              </a:r>
            </a:p>
          </p:txBody>
        </p:sp>
        <p:sp>
          <p:nvSpPr>
            <p:cNvPr id="6157" name="Rectangle 8"/>
            <p:cNvSpPr/>
            <p:nvPr/>
          </p:nvSpPr>
          <p:spPr>
            <a:xfrm>
              <a:off x="4176" y="1392"/>
              <a:ext cx="912" cy="43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公司</a:t>
              </a:r>
            </a:p>
          </p:txBody>
        </p:sp>
        <p:sp>
          <p:nvSpPr>
            <p:cNvPr id="6158" name="Line 9"/>
            <p:cNvSpPr/>
            <p:nvPr/>
          </p:nvSpPr>
          <p:spPr>
            <a:xfrm>
              <a:off x="1536" y="1584"/>
              <a:ext cx="26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51" name="Text Box 10"/>
          <p:cNvSpPr txBox="1"/>
          <p:nvPr/>
        </p:nvSpPr>
        <p:spPr>
          <a:xfrm>
            <a:off x="3592513" y="1952625"/>
            <a:ext cx="1662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Work For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152" name="Text Box 11"/>
          <p:cNvSpPr txBox="1"/>
          <p:nvPr/>
        </p:nvSpPr>
        <p:spPr>
          <a:xfrm>
            <a:off x="6086475" y="2082800"/>
            <a:ext cx="498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153" name="Text Box 12"/>
          <p:cNvSpPr txBox="1"/>
          <p:nvPr/>
        </p:nvSpPr>
        <p:spPr>
          <a:xfrm>
            <a:off x="1847850" y="2082800"/>
            <a:ext cx="830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1..*</a:t>
            </a:r>
          </a:p>
        </p:txBody>
      </p:sp>
      <p:sp>
        <p:nvSpPr>
          <p:cNvPr id="6154" name="Text Box 13"/>
          <p:cNvSpPr txBox="1"/>
          <p:nvPr/>
        </p:nvSpPr>
        <p:spPr>
          <a:xfrm>
            <a:off x="1930400" y="2735263"/>
            <a:ext cx="120173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6155" name="Text Box 14"/>
          <p:cNvSpPr txBox="1"/>
          <p:nvPr/>
        </p:nvSpPr>
        <p:spPr>
          <a:xfrm>
            <a:off x="5184775" y="2735263"/>
            <a:ext cx="115093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employer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6390" y="222250"/>
            <a:ext cx="8839200" cy="68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R="0" defTabSz="914400" rtl="0" eaLnBrk="0" hangingPunct="0">
              <a:buClrTx/>
              <a:buSzTx/>
              <a:buFontTx/>
              <a:buNone/>
              <a:defRPr/>
            </a:pPr>
            <a:r>
              <a:rPr kumimoji="0" lang="en-US" altLang="zh-CN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1</a:t>
            </a:r>
            <a:r>
              <a:rPr kumimoji="0" lang="zh-CN" altLang="en-US" sz="3000" b="0" kern="1200" cap="small" spc="0" normalizeH="0" baseline="0" noProof="0" dirty="0">
                <a:latin typeface="+mj-lt"/>
                <a:ea typeface="黑体" panose="02010609060101010101" pitchFamily="49" charset="-122"/>
                <a:cs typeface="+mj-cs"/>
              </a:rPr>
              <a:t>、关联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sz="quarter" idx="1"/>
          </p:nvPr>
        </p:nvSpPr>
        <p:spPr>
          <a:xfrm>
            <a:off x="611188" y="333375"/>
            <a:ext cx="4824412" cy="72072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3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关联的种类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     </a:t>
            </a:r>
          </a:p>
        </p:txBody>
      </p:sp>
      <p:sp>
        <p:nvSpPr>
          <p:cNvPr id="41986" name="Text Box 3"/>
          <p:cNvSpPr txBox="1"/>
          <p:nvPr/>
        </p:nvSpPr>
        <p:spPr>
          <a:xfrm>
            <a:off x="323850" y="549275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一元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自返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关联</a:t>
            </a:r>
          </a:p>
        </p:txBody>
      </p:sp>
      <p:sp>
        <p:nvSpPr>
          <p:cNvPr id="41987" name="Text Box 5"/>
          <p:cNvSpPr txBox="1"/>
          <p:nvPr/>
        </p:nvSpPr>
        <p:spPr>
          <a:xfrm>
            <a:off x="684213" y="1916113"/>
            <a:ext cx="19446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二元关联</a:t>
            </a:r>
          </a:p>
        </p:txBody>
      </p:sp>
      <p:pic>
        <p:nvPicPr>
          <p:cNvPr id="41988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8" y="0"/>
            <a:ext cx="2160587" cy="1439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1484313"/>
            <a:ext cx="4321175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1" name="Text Box 5"/>
          <p:cNvSpPr txBox="1"/>
          <p:nvPr/>
        </p:nvSpPr>
        <p:spPr>
          <a:xfrm>
            <a:off x="1042988" y="3429000"/>
            <a:ext cx="1944687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  <a:buAutoNum type="circleNumDbPlain" startAt="3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三元关联</a:t>
            </a:r>
          </a:p>
        </p:txBody>
      </p:sp>
      <p:pic>
        <p:nvPicPr>
          <p:cNvPr id="92163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58" y="3448685"/>
            <a:ext cx="4679950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1" u="none" strike="noStrike" cap="none" normalizeH="0" baseline="0" smtClean="0">
            <a:ln>
              <a:noFill/>
            </a:ln>
            <a:solidFill>
              <a:srgbClr val="005C2E"/>
            </a:solidFill>
            <a:effectLst/>
            <a:latin typeface="Garamond" panose="02020404030301010803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1" u="none" strike="noStrike" cap="none" normalizeH="0" baseline="0" smtClean="0">
            <a:ln>
              <a:noFill/>
            </a:ln>
            <a:solidFill>
              <a:srgbClr val="005C2E"/>
            </a:solidFill>
            <a:effectLst/>
            <a:latin typeface="Garamond" panose="02020404030301010803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</TotalTime>
  <Words>3300</Words>
  <Application>Microsoft Office PowerPoint</Application>
  <PresentationFormat>全屏显示(4:3)</PresentationFormat>
  <Paragraphs>839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MS Mincho</vt:lpstr>
      <vt:lpstr>黑体</vt:lpstr>
      <vt:lpstr>华文新魏</vt:lpstr>
      <vt:lpstr>华文中宋</vt:lpstr>
      <vt:lpstr>楷体_GB2312</vt:lpstr>
      <vt:lpstr>宋体</vt:lpstr>
      <vt:lpstr>新宋体</vt:lpstr>
      <vt:lpstr>Arial</vt:lpstr>
      <vt:lpstr>Calibri</vt:lpstr>
      <vt:lpstr>Garamond</vt:lpstr>
      <vt:lpstr>Times New Roman</vt:lpstr>
      <vt:lpstr>Wingdings</vt:lpstr>
      <vt:lpstr>Edge</vt:lpstr>
      <vt:lpstr>对象模型</vt:lpstr>
      <vt:lpstr>三种模型</vt:lpstr>
      <vt:lpstr>类图和对象图</vt:lpstr>
      <vt:lpstr>PowerPoint 演示文稿</vt:lpstr>
      <vt:lpstr>类的基本符号</vt:lpstr>
      <vt:lpstr>类图</vt:lpstr>
      <vt:lpstr>类间关系的符号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类图示例</vt:lpstr>
      <vt:lpstr>问题：</vt:lpstr>
      <vt:lpstr>练习</vt:lpstr>
      <vt:lpstr>PowerPoint 演示文稿</vt:lpstr>
      <vt:lpstr>PowerPoint 演示文稿</vt:lpstr>
      <vt:lpstr>PowerPoint 演示文稿</vt:lpstr>
      <vt:lpstr>PowerPoint 演示文稿</vt:lpstr>
      <vt:lpstr>对象模型的五个层次 </vt:lpstr>
      <vt:lpstr>PowerPoint 演示文稿</vt:lpstr>
      <vt:lpstr>ATM系统的需求陈述</vt:lpstr>
      <vt:lpstr>确定类&amp;对象</vt:lpstr>
      <vt:lpstr>ATM系统中候选的类&amp;对象</vt:lpstr>
      <vt:lpstr>PowerPoint 演示文稿</vt:lpstr>
      <vt:lpstr>PowerPoint 演示文稿</vt:lpstr>
      <vt:lpstr>筛选类&amp;对象—去除无关</vt:lpstr>
      <vt:lpstr>筛选类&amp;对象—去除冗余 </vt:lpstr>
      <vt:lpstr>筛选类&amp;对象—去除笼统 </vt:lpstr>
      <vt:lpstr>筛选类&amp;对象—去除属性 </vt:lpstr>
      <vt:lpstr>筛选类&amp;对象—去除实现 </vt:lpstr>
      <vt:lpstr>PowerPoint 演示文稿</vt:lpstr>
      <vt:lpstr>确定关联</vt:lpstr>
      <vt:lpstr>直接提取需求陈述中的动词词组</vt:lpstr>
      <vt:lpstr>需求陈述中隐含的关联</vt:lpstr>
      <vt:lpstr>根据问题域知识得出的关联</vt:lpstr>
      <vt:lpstr>删除已删去的类之间的关联</vt:lpstr>
      <vt:lpstr>删除瞬时事件 </vt:lpstr>
      <vt:lpstr>分解三元关联</vt:lpstr>
      <vt:lpstr>删除派生关联 </vt:lpstr>
      <vt:lpstr>进一步完善筛选后的关联 </vt:lpstr>
      <vt:lpstr>PowerPoint 演示文稿</vt:lpstr>
      <vt:lpstr>PowerPoint 演示文稿</vt:lpstr>
      <vt:lpstr>筛选结果</vt:lpstr>
      <vt:lpstr>ATM系统初始对象模型</vt:lpstr>
      <vt:lpstr>划分主题</vt:lpstr>
      <vt:lpstr>确定属性</vt:lpstr>
      <vt:lpstr>PowerPoint 演示文稿</vt:lpstr>
      <vt:lpstr>识别继承关系 </vt:lpstr>
      <vt:lpstr>PowerPoint 演示文稿</vt:lpstr>
      <vt:lpstr>反复修改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teng zhongmei</cp:lastModifiedBy>
  <cp:revision>119</cp:revision>
  <dcterms:created xsi:type="dcterms:W3CDTF">2019-01-14T04:47:00Z</dcterms:created>
  <dcterms:modified xsi:type="dcterms:W3CDTF">2021-01-18T04:53:33Z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